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rdcSxdOLQTiD/l4tCrMqlw==" hashData="bO0/wuE+y8Xtw9eqXiiTT0GNOxSDpJofnRHpdDf+QVmZXd3LlFOWiRq5K2yO9ccP7rb/IBUjHvcAK2ETsGi3c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3803A661-518F-44F3-B462-2D0A09FF72C5}"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defTabSz="906445">
              <a:defRPr/>
            </a:pPr>
            <a:fld id="{12CA69F4-4EF9-264B-A3A2-B28016D02E5D}" type="slidenum">
              <a:rPr kumimoji="1" lang="ja-JP" altLang="en-US">
                <a:solidFill>
                  <a:prstClr val="black"/>
                </a:solidFill>
                <a:latin typeface="游ゴシック" panose="020F0502020204030204"/>
                <a:ea typeface="游ゴシック" panose="020B0400000000000000" pitchFamily="50" charset="-128"/>
              </a:rPr>
              <a:pPr defTabSz="906445">
                <a:defRPr/>
              </a:pPr>
              <a:t>4</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mailto:shogaif@city.hirakata.osaka.jp"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枚方市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市町村章等</a:t>
            </a: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a:t>
            </a:r>
            <a:r>
              <a:rPr lang="en-US" altLang="ja-JP" sz="1000" b="1" spc="225" dirty="0">
                <a:solidFill>
                  <a:schemeClr val="bg1"/>
                </a:solidFill>
                <a:latin typeface="+mn-ea"/>
                <a:ea typeface="+mn-ea"/>
                <a:cs typeface="Arial" panose="020B0604020202020204" pitchFamily="34" charset="0"/>
              </a:rPr>
              <a:t>390,602</a:t>
            </a:r>
            <a:r>
              <a:rPr lang="ja-JP" altLang="en-US" sz="1000" b="1" spc="225" dirty="0">
                <a:solidFill>
                  <a:schemeClr val="bg1"/>
                </a:solidFill>
                <a:latin typeface="+mn-ea"/>
                <a:ea typeface="+mn-ea"/>
                <a:cs typeface="Arial" panose="020B0604020202020204" pitchFamily="34" charset="0"/>
              </a:rPr>
              <a:t>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整備時期：令和６年３月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1" name="図 10">
            <a:extLst>
              <a:ext uri="{FF2B5EF4-FFF2-40B4-BE49-F238E27FC236}">
                <a16:creationId xmlns:a16="http://schemas.microsoft.com/office/drawing/2014/main" id="{D31A3317-8641-1CB2-2800-11F74F785A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2070" y="1203094"/>
            <a:ext cx="1366586" cy="1366586"/>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枚方市　障害企画課</a:t>
            </a:r>
            <a:endParaRPr lang="en-US" altLang="ja-JP" sz="1350" b="1" dirty="0">
              <a:latin typeface="+mn-ea"/>
            </a:endParaRPr>
          </a:p>
          <a:p>
            <a:pPr>
              <a:lnSpc>
                <a:spcPct val="150000"/>
              </a:lnSpc>
            </a:pPr>
            <a:r>
              <a:rPr lang="ja-JP" altLang="en-US" sz="1350" b="1" dirty="0">
                <a:latin typeface="+mn-ea"/>
              </a:rPr>
              <a:t>　　住所　〒</a:t>
            </a:r>
            <a:r>
              <a:rPr lang="en-US" altLang="ja-JP" sz="1350" b="1" dirty="0">
                <a:latin typeface="+mn-ea"/>
              </a:rPr>
              <a:t>573-8888</a:t>
            </a:r>
            <a:r>
              <a:rPr lang="ja-JP" altLang="en-US" sz="1350" b="1" dirty="0">
                <a:latin typeface="+mn-ea"/>
              </a:rPr>
              <a:t>　枚方市大垣内町２丁目１番</a:t>
            </a:r>
            <a:r>
              <a:rPr lang="en-US" altLang="ja-JP" sz="1350" b="1" dirty="0">
                <a:latin typeface="+mn-ea"/>
              </a:rPr>
              <a:t>20</a:t>
            </a:r>
            <a:r>
              <a:rPr lang="ja-JP" altLang="en-US" sz="1350" b="1" dirty="0">
                <a:latin typeface="+mn-ea"/>
              </a:rPr>
              <a:t>号　</a:t>
            </a:r>
            <a:endParaRPr lang="en-US" altLang="ja-JP" sz="1350" b="1" dirty="0">
              <a:latin typeface="+mn-ea"/>
            </a:endParaRPr>
          </a:p>
          <a:p>
            <a:r>
              <a:rPr lang="ja-JP" altLang="en-US" sz="1350" b="1" dirty="0">
                <a:latin typeface="+mn-ea"/>
              </a:rPr>
              <a:t>　　電話番号　</a:t>
            </a:r>
            <a:r>
              <a:rPr lang="en-US" altLang="ja-JP" sz="1350" b="1" dirty="0">
                <a:latin typeface="+mn-ea"/>
              </a:rPr>
              <a:t>072-841-1152</a:t>
            </a:r>
          </a:p>
          <a:p>
            <a:r>
              <a:rPr lang="ja-JP" altLang="en-US" sz="1350" b="1" dirty="0">
                <a:latin typeface="+mn-ea"/>
              </a:rPr>
              <a:t>　　連絡用アドレス　</a:t>
            </a:r>
            <a:r>
              <a:rPr lang="en-US" altLang="ja-JP" sz="1350" b="1" dirty="0">
                <a:latin typeface="+mn-ea"/>
                <a:hlinkClick r:id="rId3"/>
              </a:rPr>
              <a:t>shogaif@city.hirakata.osaka.jp</a:t>
            </a:r>
            <a:endParaRPr lang="en-US" altLang="ja-JP" sz="1350" b="1" dirty="0">
              <a:latin typeface="+mn-ea"/>
            </a:endParaRPr>
          </a:p>
          <a:p>
            <a:r>
              <a:rPr lang="ja-JP" altLang="en-US" sz="1350" b="1" dirty="0">
                <a:latin typeface="+mn-ea"/>
              </a:rPr>
              <a:t>　　担当係名等</a:t>
            </a:r>
            <a:endParaRPr lang="en-US" altLang="ja-JP" sz="1350" dirty="0">
              <a:latin typeface="+mn-ea"/>
            </a:endParaRPr>
          </a:p>
        </p:txBody>
      </p:sp>
      <p:sp>
        <p:nvSpPr>
          <p:cNvPr id="10" name="楕円 9">
            <a:hlinkClick r:id="rId4"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lgn="ctr">
              <a:spcAft>
                <a:spcPts val="300"/>
              </a:spcAft>
            </a:pPr>
            <a:r>
              <a:rPr lang="en-US" altLang="ja-JP" sz="1350" b="1" dirty="0">
                <a:latin typeface="+mn-ea"/>
              </a:rPr>
              <a:t>      </a:t>
            </a:r>
            <a:r>
              <a:rPr lang="ja-JP" altLang="en-US" sz="1350" b="1" dirty="0">
                <a:latin typeface="+mn-ea"/>
              </a:rPr>
              <a:t>同上</a:t>
            </a:r>
            <a:endParaRPr lang="en-US" altLang="ja-JP" sz="1350" b="1" dirty="0">
              <a:latin typeface="+mn-ea"/>
            </a:endParaRP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408057" y="2873626"/>
            <a:ext cx="5170126" cy="177389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全体会を令和８年１月</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29</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日に開催。以下の意見があった。</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内容：緊急時の受け入れ態勢にかかる情報提供について</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緊急時の受け入れの協定先の短期入所事業所等の情報提供についてどこまで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公表しているか。</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緊急時の判断の上での連絡となり相談支援センターにのみ共有している状況。</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年１回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枚方市自立支援協議会。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447235" y="4793462"/>
            <a:ext cx="5170126" cy="5248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◆検証・検討結果の公表状況</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・自立支援協議会の資料及び議事録を市のホームページに掲載予定。</a:t>
            </a:r>
          </a:p>
          <a:p>
            <a:pPr algn="l" defTabSz="685783">
              <a:lnSpc>
                <a:spcPct val="100000"/>
              </a:lnSpc>
              <a:defRPr/>
            </a:pPr>
            <a:endParaRPr lang="ja-JP" altLang="en-US"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39552" y="5310230"/>
            <a:ext cx="2256422" cy="44102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a:solidFill>
                  <a:srgbClr val="44546A">
                    <a:lumMod val="50000"/>
                  </a:srgbClr>
                </a:solidFill>
                <a:latin typeface="メイリオ" panose="020B0604030504040204" pitchFamily="50" charset="-128"/>
                <a:ea typeface="メイリオ" panose="020B0604030504040204" pitchFamily="50" charset="-128"/>
              </a:rPr>
              <a:t>令和８年度より</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配置予定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515392" y="2325292"/>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5" name="角丸四角形 4">
            <a:extLst>
              <a:ext uri="{FF2B5EF4-FFF2-40B4-BE49-F238E27FC236}">
                <a16:creationId xmlns:a16="http://schemas.microsoft.com/office/drawing/2014/main" id="{45552D4E-0F2B-25F7-9FFC-D0B22D28BD69}"/>
              </a:ext>
            </a:extLst>
          </p:cNvPr>
          <p:cNvSpPr/>
          <p:nvPr/>
        </p:nvSpPr>
        <p:spPr>
          <a:xfrm>
            <a:off x="3356884" y="2325291"/>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9" name="円/楕円 8">
            <a:extLst>
              <a:ext uri="{FF2B5EF4-FFF2-40B4-BE49-F238E27FC236}">
                <a16:creationId xmlns:a16="http://schemas.microsoft.com/office/drawing/2014/main" id="{ABE8E72B-85A6-FA41-FBA0-19EF4602FC40}"/>
              </a:ext>
            </a:extLst>
          </p:cNvPr>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4" y="2325290"/>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733222"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800" b="1" dirty="0">
                <a:solidFill>
                  <a:prstClr val="black"/>
                </a:solidFill>
                <a:latin typeface="メイリオ" panose="020B0604030504040204" pitchFamily="50" charset="-128"/>
                <a:ea typeface="メイリオ" panose="020B0604030504040204" pitchFamily="50" charset="-128"/>
              </a:rPr>
              <a:t>各機能の取組</a:t>
            </a:r>
            <a:endParaRPr lang="en-US" altLang="ja-JP" sz="18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631025" y="3072039"/>
            <a:ext cx="2256422" cy="246884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◆相談</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委託相談支援事業を中心としたネットワークの構築</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◆緊急時の受け入れ・対応</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短期入所事業所と協定を締結。</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◆体験の機会・場</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体験居室にて在宅サービス等の利用体験</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◆専門的人材の確保・養成</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委託相談支援事業所の研修</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D52E1117-F3FE-7DF6-441A-B0FA7ABB00E2}"/>
              </a:ext>
            </a:extLst>
          </p:cNvPr>
          <p:cNvSpPr txBox="1">
            <a:spLocks/>
          </p:cNvSpPr>
          <p:nvPr/>
        </p:nvSpPr>
        <p:spPr>
          <a:xfrm>
            <a:off x="3442567" y="2724487"/>
            <a:ext cx="2354711"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400" b="1" dirty="0">
                <a:solidFill>
                  <a:prstClr val="black"/>
                </a:solidFill>
                <a:latin typeface="メイリオ" panose="020B0604030504040204" pitchFamily="50" charset="-128"/>
                <a:ea typeface="メイリオ" panose="020B0604030504040204" pitchFamily="50" charset="-128"/>
              </a:rPr>
              <a:t>緊急時の受入れにあたっての事前登録について</a:t>
            </a:r>
            <a:endParaRPr lang="en-US" altLang="ja-JP" sz="1400" b="1" dirty="0">
              <a:solidFill>
                <a:prstClr val="black"/>
              </a:solidFill>
              <a:latin typeface="メイリオ" panose="020B0604030504040204" pitchFamily="50" charset="-128"/>
              <a:ea typeface="メイリオ" panose="020B0604030504040204" pitchFamily="50" charset="-128"/>
            </a:endParaRPr>
          </a:p>
        </p:txBody>
      </p:sp>
      <p:sp>
        <p:nvSpPr>
          <p:cNvPr id="20" name="タイトル 1">
            <a:extLst>
              <a:ext uri="{FF2B5EF4-FFF2-40B4-BE49-F238E27FC236}">
                <a16:creationId xmlns:a16="http://schemas.microsoft.com/office/drawing/2014/main" id="{EECECC2F-082B-91D3-C27B-B510740B0DF6}"/>
              </a:ext>
            </a:extLst>
          </p:cNvPr>
          <p:cNvSpPr txBox="1">
            <a:spLocks/>
          </p:cNvSpPr>
          <p:nvPr/>
        </p:nvSpPr>
        <p:spPr>
          <a:xfrm>
            <a:off x="3442567" y="3201353"/>
            <a:ext cx="2256422" cy="220064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◆緊急時の定義</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サービスにつながりのない対象者にかかる援護者の急病等</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◆対象者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サービスの利用のない障害者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◆事前登録の流れ</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委託相談支援事業所等の情報により個別対応。事前には登録はしていない。</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320007" y="2708722"/>
            <a:ext cx="2154225" cy="363317"/>
          </a:xfrm>
          <a:prstGeom prst="rect">
            <a:avLst/>
          </a:prstGeom>
        </p:spPr>
        <p:txBody>
          <a:bodyPr vert="horz" lIns="68580" tIns="34290" rIns="68580" bIns="3429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拠点事業所の認定について</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2" name="タイトル 1">
            <a:extLst>
              <a:ext uri="{FF2B5EF4-FFF2-40B4-BE49-F238E27FC236}">
                <a16:creationId xmlns:a16="http://schemas.microsoft.com/office/drawing/2014/main" id="{10BF9D52-FF85-F06F-B5B4-B6CCBE9F8D5C}"/>
              </a:ext>
            </a:extLst>
          </p:cNvPr>
          <p:cNvSpPr txBox="1">
            <a:spLocks/>
          </p:cNvSpPr>
          <p:nvPr/>
        </p:nvSpPr>
        <p:spPr>
          <a:xfrm>
            <a:off x="6217811" y="3005574"/>
            <a:ext cx="2256422" cy="214320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１．事業にかかる協定、委託について市から事業者に呼びかけ。</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２．対応可能な事業所と、協定若しくは契約締結。</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３．対象事業所について事業者指定・指導担当課に連絡。（事業所は加算届出）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495</Words>
  <Application>Microsoft Office PowerPoint</Application>
  <PresentationFormat>画面に合わせる (4:3)</PresentationFormat>
  <Paragraphs>90</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2026-03-25T08:13:30Z</dcterms:modified>
</cp:coreProperties>
</file>