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HBvNd+56SuzeMfPwHTaiJg==" hashData="Q0mbP7BHBNRQmiHd0fC9bAAxrz2SkVv0VyyZbF0yCpNIVPoPqYQvRqLw4Q/t20kngz7vxkbvX7rcnfCG+5ZDt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東大阪市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478,689</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a:t>
            </a:r>
            <a:r>
              <a:rPr lang="en-US" altLang="ja-JP" sz="1000" b="1" spc="225" dirty="0">
                <a:solidFill>
                  <a:schemeClr val="bg1"/>
                </a:solidFill>
                <a:latin typeface="+mn-ea"/>
                <a:ea typeface="+mn-ea"/>
                <a:cs typeface="Arial" panose="020B0604020202020204" pitchFamily="34" charset="0"/>
              </a:rPr>
              <a:t>2</a:t>
            </a:r>
            <a:r>
              <a:rPr lang="ja-JP" altLang="en-US" sz="1000" b="1" spc="225" dirty="0">
                <a:solidFill>
                  <a:schemeClr val="bg1"/>
                </a:solidFill>
                <a:latin typeface="+mn-ea"/>
                <a:ea typeface="+mn-ea"/>
                <a:cs typeface="Arial" panose="020B0604020202020204" pitchFamily="34" charset="0"/>
              </a:rPr>
              <a:t>年</a:t>
            </a:r>
            <a:r>
              <a:rPr lang="en-US" altLang="ja-JP" sz="1000" b="1" spc="225" dirty="0">
                <a:solidFill>
                  <a:schemeClr val="bg1"/>
                </a:solidFill>
                <a:latin typeface="+mn-ea"/>
                <a:ea typeface="+mn-ea"/>
                <a:cs typeface="Arial" panose="020B0604020202020204" pitchFamily="34" charset="0"/>
              </a:rPr>
              <a:t>11</a:t>
            </a:r>
            <a:r>
              <a:rPr lang="ja-JP" altLang="en-US" sz="1000" b="1" spc="225" dirty="0">
                <a:solidFill>
                  <a:schemeClr val="bg1"/>
                </a:solidFill>
                <a:latin typeface="+mn-ea"/>
                <a:ea typeface="+mn-ea"/>
                <a:cs typeface="Arial" panose="020B0604020202020204" pitchFamily="34" charset="0"/>
              </a:rPr>
              <a:t>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 name="図 10" descr="抽象, 挿絵 が含まれている画像&#10;&#10;AI によって生成されたコンテンツは間違っている可能性があります。">
            <a:extLst>
              <a:ext uri="{FF2B5EF4-FFF2-40B4-BE49-F238E27FC236}">
                <a16:creationId xmlns:a16="http://schemas.microsoft.com/office/drawing/2014/main" id="{E6288C84-A78A-92F4-8F5A-B0F9EED639F1}"/>
              </a:ext>
            </a:extLst>
          </p:cNvPr>
          <p:cNvPicPr>
            <a:picLocks noChangeAspect="1"/>
          </p:cNvPicPr>
          <p:nvPr/>
        </p:nvPicPr>
        <p:blipFill>
          <a:blip r:embed="rId4" cstate="print">
            <a:extLst>
              <a:ext uri="{BEBA8EAE-BF5A-486C-A8C5-ECC9F3942E4B}">
                <a14:imgProps xmlns:a14="http://schemas.microsoft.com/office/drawing/2010/main">
                  <a14:imgLayer r:embed="rId5">
                    <a14:imgEffect>
                      <a14:backgroundRemoval t="9782" b="89976" l="9984" r="89976">
                        <a14:foregroundMark x1="50768" y1="21221" x2="64147" y2="59741"/>
                        <a14:foregroundMark x1="64147" y1="59741" x2="58892" y2="76960"/>
                        <a14:foregroundMark x1="53800" y1="54689" x2="52789" y2="73929"/>
                        <a14:foregroundMark x1="40622" y1="71908" x2="40622" y2="84074"/>
                        <a14:foregroundMark x1="56871" y1="83023" x2="56871" y2="72918"/>
                        <a14:foregroundMark x1="57882" y1="49596" x2="61924" y2="17179"/>
                        <a14:foregroundMark x1="48747" y1="18189" x2="37591" y2="18189"/>
                        <a14:foregroundMark x1="34559" y1="17179" x2="33549" y2="24252"/>
                        <a14:foregroundMark x1="26799" y1="31407" x2="39976" y2="26071"/>
                        <a14:foregroundMark x1="64511" y1="26071" x2="64349" y2="23848"/>
                        <a14:foregroundMark x1="70857" y1="31730" x2="70857" y2="30396"/>
                        <a14:foregroundMark x1="42724" y1="45473" x2="56265" y2="44624"/>
                        <a14:foregroundMark x1="33832" y1="49919" x2="54729" y2="48909"/>
                        <a14:foregroundMark x1="61762" y1="10469" x2="60590" y2="10307"/>
                        <a14:foregroundMark x1="58690" y1="10146" x2="58165" y2="9782"/>
                        <a14:foregroundMark x1="55255" y1="45998" x2="55255" y2="43573"/>
                      </a14:backgroundRemoval>
                    </a14:imgEffect>
                  </a14:imgLayer>
                </a14:imgProps>
              </a:ext>
              <a:ext uri="{28A0092B-C50C-407E-A947-70E740481C1C}">
                <a14:useLocalDpi xmlns:a14="http://schemas.microsoft.com/office/drawing/2010/main" val="0"/>
              </a:ext>
            </a:extLst>
          </a:blip>
          <a:stretch>
            <a:fillRect/>
          </a:stretch>
        </p:blipFill>
        <p:spPr>
          <a:xfrm>
            <a:off x="382052" y="1274185"/>
            <a:ext cx="1388258" cy="1388258"/>
          </a:xfrm>
          <a:prstGeom prst="rect">
            <a:avLst/>
          </a:prstGeom>
        </p:spPr>
      </p:pic>
      <p:sp>
        <p:nvSpPr>
          <p:cNvPr id="3" name="テキスト ボックス 2">
            <a:extLst>
              <a:ext uri="{FF2B5EF4-FFF2-40B4-BE49-F238E27FC236}">
                <a16:creationId xmlns:a16="http://schemas.microsoft.com/office/drawing/2014/main" id="{ED1D9A86-A65B-6A0D-ED6F-AACEA6FD7333}"/>
              </a:ext>
            </a:extLst>
          </p:cNvPr>
          <p:cNvSpPr txBox="1"/>
          <p:nvPr/>
        </p:nvSpPr>
        <p:spPr>
          <a:xfrm>
            <a:off x="377111" y="1011180"/>
            <a:ext cx="1398140" cy="400110"/>
          </a:xfrm>
          <a:prstGeom prst="rect">
            <a:avLst/>
          </a:prstGeom>
          <a:noFill/>
        </p:spPr>
        <p:txBody>
          <a:bodyPr wrap="none" rtlCol="0">
            <a:spAutoFit/>
          </a:bodyPr>
          <a:lstStyle/>
          <a:p>
            <a:pPr algn="ctr"/>
            <a:r>
              <a:rPr kumimoji="1" lang="ja-JP" altLang="en-US" sz="800" dirty="0">
                <a:latin typeface="Yu Gothic UI" panose="020B0500000000000000" pitchFamily="50" charset="-128"/>
                <a:ea typeface="Yu Gothic UI" panose="020B0500000000000000" pitchFamily="50" charset="-128"/>
              </a:rPr>
              <a:t>東大阪市マスコットキャラクター</a:t>
            </a:r>
            <a:endParaRPr kumimoji="1" lang="en-US" altLang="ja-JP" sz="800" dirty="0">
              <a:latin typeface="Yu Gothic UI" panose="020B0500000000000000" pitchFamily="50" charset="-128"/>
              <a:ea typeface="Yu Gothic UI" panose="020B0500000000000000" pitchFamily="50" charset="-128"/>
            </a:endParaRPr>
          </a:p>
          <a:p>
            <a:pPr algn="ctr"/>
            <a:r>
              <a:rPr kumimoji="1" lang="ja-JP" altLang="en-US" sz="1200" dirty="0">
                <a:latin typeface="Yu Gothic UI" panose="020B0500000000000000" pitchFamily="50" charset="-128"/>
                <a:ea typeface="Yu Gothic UI" panose="020B0500000000000000" pitchFamily="50" charset="-128"/>
              </a:rPr>
              <a:t>トライくん</a:t>
            </a:r>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東大阪市　障害施策推進課</a:t>
            </a:r>
            <a:endParaRPr lang="en-US" altLang="ja-JP" sz="1350" b="1" dirty="0">
              <a:latin typeface="+mn-ea"/>
            </a:endParaRPr>
          </a:p>
          <a:p>
            <a:pPr>
              <a:lnSpc>
                <a:spcPct val="150000"/>
              </a:lnSpc>
            </a:pPr>
            <a:r>
              <a:rPr lang="ja-JP" altLang="en-US" sz="1350" b="1" dirty="0">
                <a:latin typeface="+mn-ea"/>
              </a:rPr>
              <a:t>　　住所　　　　　　東大阪市荒本北一丁目１－１</a:t>
            </a:r>
            <a:endParaRPr lang="en-US" altLang="ja-JP" sz="1350" b="1" dirty="0">
              <a:latin typeface="+mn-ea"/>
            </a:endParaRPr>
          </a:p>
          <a:p>
            <a:r>
              <a:rPr lang="ja-JP" altLang="en-US" sz="1350" b="1" dirty="0">
                <a:latin typeface="+mn-ea"/>
              </a:rPr>
              <a:t>　　電話番号　　　　</a:t>
            </a:r>
            <a:r>
              <a:rPr lang="en-US" altLang="ja-JP" sz="1350" b="1" dirty="0">
                <a:latin typeface="+mn-ea"/>
              </a:rPr>
              <a:t>06-4309-3183</a:t>
            </a:r>
          </a:p>
          <a:p>
            <a:r>
              <a:rPr lang="ja-JP" altLang="en-US" sz="1350" b="1" dirty="0">
                <a:latin typeface="+mn-ea"/>
              </a:rPr>
              <a:t>　　連絡用アドレス　</a:t>
            </a:r>
            <a:r>
              <a:rPr lang="en-US" altLang="ja-JP" sz="1350" b="1" dirty="0">
                <a:latin typeface="+mn-ea"/>
              </a:rPr>
              <a:t>shogaishisaku@city.higashiosaka.lg.jp</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　　　各地域の「委託相談支援センター」</a:t>
            </a:r>
            <a:endParaRPr lang="en-US" altLang="ja-JP" sz="1350" b="1" dirty="0">
              <a:latin typeface="+mn-ea"/>
            </a:endParaRPr>
          </a:p>
          <a:p>
            <a:pPr>
              <a:spcAft>
                <a:spcPts val="300"/>
              </a:spcAft>
            </a:pPr>
            <a:r>
              <a:rPr lang="ja-JP" altLang="en-US" sz="1350" b="1" dirty="0">
                <a:latin typeface="+mn-ea"/>
              </a:rPr>
              <a:t>　　　　　　　　　　</a:t>
            </a:r>
            <a:r>
              <a:rPr lang="en-US" altLang="ja-JP" sz="1350" b="1" dirty="0">
                <a:latin typeface="+mn-ea"/>
              </a:rPr>
              <a:t>https://www.city.higashiosaka.lg.jp/0000002363.html</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年４回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80200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東大阪市自立支援協議会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運営委員会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en-US" altLang="ja-JP" sz="1050" dirty="0">
                <a:solidFill>
                  <a:srgbClr val="44546A">
                    <a:lumMod val="50000"/>
                  </a:srgbClr>
                </a:solidFill>
                <a:latin typeface="メイリオ" panose="020B0604030504040204" pitchFamily="50" charset="-128"/>
                <a:ea typeface="メイリオ" panose="020B0604030504040204" pitchFamily="50" charset="-128"/>
              </a:rPr>
              <a:t>(※</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個別に扱う会議体はなし</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a:t>
            </a: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配置なし</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
        <p:nvSpPr>
          <p:cNvPr id="5" name="タイトル 1">
            <a:extLst>
              <a:ext uri="{FF2B5EF4-FFF2-40B4-BE49-F238E27FC236}">
                <a16:creationId xmlns:a16="http://schemas.microsoft.com/office/drawing/2014/main" id="{6CD30B4A-EA9B-D348-6ED8-E0A27BDF35A5}"/>
              </a:ext>
            </a:extLst>
          </p:cNvPr>
          <p:cNvSpPr txBox="1">
            <a:spLocks/>
          </p:cNvSpPr>
          <p:nvPr/>
        </p:nvSpPr>
        <p:spPr>
          <a:xfrm>
            <a:off x="3447235" y="2802000"/>
            <a:ext cx="5170126" cy="300344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開催日時：令和７年５月２３日（令和７年度第１回）</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議題：委託相談支援センターの拡充について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内容：市内</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7</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か所の委託相談支援センターで地域ごとに相談を受けているが、従来より一か所あたりの相談数が多いなかで、ケースの複雑化などから業務負担が増大している。このことから相談数の多い西地域に</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10</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月から委託相談支援センター</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1</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か所を増設する（その後、予定どおり増設）。</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議題：</a:t>
            </a:r>
            <a:r>
              <a:rPr lang="zh-TW" altLang="en-US" sz="1200" dirty="0">
                <a:solidFill>
                  <a:srgbClr val="44546A">
                    <a:lumMod val="50000"/>
                  </a:srgbClr>
                </a:solidFill>
                <a:latin typeface="メイリオ" panose="020B0604030504040204" pitchFamily="50" charset="-128"/>
                <a:ea typeface="メイリオ" panose="020B0604030504040204" pitchFamily="50" charset="-128"/>
              </a:rPr>
              <a:t>重度障害</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児</a:t>
            </a:r>
            <a:r>
              <a:rPr lang="zh-TW" altLang="en-US" sz="1200" dirty="0">
                <a:solidFill>
                  <a:srgbClr val="44546A">
                    <a:lumMod val="50000"/>
                  </a:srgbClr>
                </a:solidFill>
                <a:latin typeface="メイリオ" panose="020B0604030504040204" pitchFamily="50" charset="-128"/>
                <a:ea typeface="メイリオ" panose="020B0604030504040204" pitchFamily="50" charset="-128"/>
              </a:rPr>
              <a:t>者支援人材育成</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にかかる補助</a:t>
            </a:r>
            <a:r>
              <a:rPr lang="zh-TW" altLang="en-US" sz="1200" dirty="0">
                <a:solidFill>
                  <a:srgbClr val="44546A">
                    <a:lumMod val="50000"/>
                  </a:srgbClr>
                </a:solidFill>
                <a:latin typeface="メイリオ" panose="020B0604030504040204" pitchFamily="50" charset="-128"/>
                <a:ea typeface="メイリオ" panose="020B0604030504040204" pitchFamily="50" charset="-128"/>
              </a:rPr>
              <a:t>事業</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拡充について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33413" indent="-633413"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強度行動障害等のある方への支援を広げるにはまず支援体制の充実が必要との認識のうえ、従来より行っている重度障害児者にかかる研修開催時の講師謝礼の補助、職員派遣にかかる補助に加え、新たに資格取得にかかる補助を設けるよう事業の拡充を検討（その後、事業拡充を実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515392" y="2325292"/>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356884" y="2325291"/>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663491"/>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800" b="1" dirty="0">
                <a:solidFill>
                  <a:prstClr val="black"/>
                </a:solidFill>
                <a:latin typeface="メイリオ" panose="020B0604030504040204" pitchFamily="50" charset="-128"/>
                <a:ea typeface="メイリオ" panose="020B0604030504040204" pitchFamily="50" charset="-128"/>
              </a:rPr>
              <a:t>相談</a:t>
            </a:r>
            <a:endParaRPr lang="en-US" altLang="ja-JP" sz="18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632247" y="2926673"/>
            <a:ext cx="2256422" cy="204555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障害者等が自立した日常生活又は社会生活を営むことができるよう、市基幹相談支援センターおよび市内</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8</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か所の委託相談支援センターにて地域生活に必要な支援や調整に関する相談対応を包括的に行っている。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544764" y="2663491"/>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prstClr val="black"/>
                </a:solidFill>
                <a:latin typeface="メイリオ" panose="020B0604030504040204" pitchFamily="50" charset="-128"/>
                <a:ea typeface="メイリオ" panose="020B0604030504040204" pitchFamily="50" charset="-128"/>
              </a:rPr>
              <a:t>緊急時の受入れ・対応</a:t>
            </a:r>
            <a:endParaRPr lang="en-US" altLang="ja-JP" sz="1400" b="1" dirty="0">
              <a:solidFill>
                <a:prstClr val="black"/>
              </a:solidFill>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EECECC2F-082B-91D3-C27B-B510740B0DF6}"/>
              </a:ext>
            </a:extLst>
          </p:cNvPr>
          <p:cNvSpPr txBox="1">
            <a:spLocks/>
          </p:cNvSpPr>
          <p:nvPr/>
        </p:nvSpPr>
        <p:spPr>
          <a:xfrm>
            <a:off x="3442567" y="2931040"/>
            <a:ext cx="2256422" cy="11857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同居生活をしている介助者が急病その他の事由により不在となった場合などにおける一時的な受け入れ対応が行えるよう、緊急短期入所事業を実施している。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320007" y="2708722"/>
            <a:ext cx="2154225" cy="414116"/>
          </a:xfrm>
          <a:prstGeom prst="rect">
            <a:avLst/>
          </a:prstGeom>
        </p:spPr>
        <p:txBody>
          <a:bodyPr vert="horz" lIns="68580" tIns="34290" rIns="68580" bIns="3429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専門的人材の確保・養成等</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313194" y="2927818"/>
            <a:ext cx="2256422" cy="161782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市内の事業所が、重度の障害がある利用者を受け入れ、支援するために必要な知識や技術の向上を図るために、従事者に対して実施する研修等の取組に対して、経費の一部を補助する事業を実施している。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研修開催時の講師謝礼の助成、職員派遣にかかる助成、強度行動障害等の支援にかかる研修受講費用の助成を行っている。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
        <p:nvSpPr>
          <p:cNvPr id="4" name="タイトル 1">
            <a:extLst>
              <a:ext uri="{FF2B5EF4-FFF2-40B4-BE49-F238E27FC236}">
                <a16:creationId xmlns:a16="http://schemas.microsoft.com/office/drawing/2014/main" id="{FE3689A2-74FE-B068-7304-1DA38E66EDDC}"/>
              </a:ext>
            </a:extLst>
          </p:cNvPr>
          <p:cNvSpPr txBox="1">
            <a:spLocks/>
          </p:cNvSpPr>
          <p:nvPr/>
        </p:nvSpPr>
        <p:spPr>
          <a:xfrm>
            <a:off x="3544764" y="4161026"/>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prstClr val="black"/>
                </a:solidFill>
                <a:latin typeface="メイリオ" panose="020B0604030504040204" pitchFamily="50" charset="-128"/>
                <a:ea typeface="メイリオ" panose="020B0604030504040204" pitchFamily="50" charset="-128"/>
              </a:rPr>
              <a:t>体験の機会・場</a:t>
            </a:r>
            <a:endParaRPr lang="en-US" altLang="ja-JP" sz="1400" b="1" dirty="0">
              <a:solidFill>
                <a:prstClr val="black"/>
              </a:solidFill>
              <a:latin typeface="メイリオ" panose="020B0604030504040204" pitchFamily="50" charset="-128"/>
              <a:ea typeface="メイリオ" panose="020B0604030504040204" pitchFamily="50" charset="-128"/>
            </a:endParaRPr>
          </a:p>
        </p:txBody>
      </p:sp>
      <p:sp>
        <p:nvSpPr>
          <p:cNvPr id="7" name="タイトル 1">
            <a:extLst>
              <a:ext uri="{FF2B5EF4-FFF2-40B4-BE49-F238E27FC236}">
                <a16:creationId xmlns:a16="http://schemas.microsoft.com/office/drawing/2014/main" id="{B679FC19-FC51-2460-42AC-1D58B630FC1C}"/>
              </a:ext>
            </a:extLst>
          </p:cNvPr>
          <p:cNvSpPr txBox="1">
            <a:spLocks/>
          </p:cNvSpPr>
          <p:nvPr/>
        </p:nvSpPr>
        <p:spPr>
          <a:xfrm>
            <a:off x="3442567" y="4380859"/>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施設入所や長期入院、家族と同居している障害者等が、グループホームなど自宅以外の場所に宿泊して地域生活の体験を行う障害者体験居室利用事業を実施している。、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DCB67211-EB6C-87FE-C516-6036C4F59F94}"/>
              </a:ext>
            </a:extLst>
          </p:cNvPr>
          <p:cNvSpPr txBox="1"/>
          <p:nvPr/>
        </p:nvSpPr>
        <p:spPr>
          <a:xfrm>
            <a:off x="6323354" y="5128390"/>
            <a:ext cx="2256422" cy="415498"/>
          </a:xfrm>
          <a:prstGeom prst="rect">
            <a:avLst/>
          </a:prstGeom>
          <a:noFill/>
        </p:spPr>
        <p:txBody>
          <a:bodyPr wrap="square">
            <a:spAutoFit/>
          </a:bodyPr>
          <a:lstStyle/>
          <a:p>
            <a:r>
              <a:rPr lang="en-US" altLang="ja-JP" sz="1050" b="1" dirty="0">
                <a:latin typeface="メイリオ" panose="020B0604030504040204" pitchFamily="50" charset="-128"/>
                <a:ea typeface="メイリオ" panose="020B0604030504040204" pitchFamily="50" charset="-128"/>
              </a:rPr>
              <a:t>https://www.city.higashiosaka.lg.jp/0000043303.html</a:t>
            </a:r>
            <a:endParaRPr lang="ja-JP" altLang="en-US" sz="1050" b="1" dirty="0">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B986F8F9-06EB-6239-40A2-D826FEFBEB57}"/>
              </a:ext>
            </a:extLst>
          </p:cNvPr>
          <p:cNvSpPr txBox="1"/>
          <p:nvPr/>
        </p:nvSpPr>
        <p:spPr>
          <a:xfrm>
            <a:off x="632246" y="4475374"/>
            <a:ext cx="2155447" cy="415498"/>
          </a:xfrm>
          <a:prstGeom prst="rect">
            <a:avLst/>
          </a:prstGeom>
          <a:noFill/>
        </p:spPr>
        <p:txBody>
          <a:bodyPr wrap="square">
            <a:spAutoFit/>
          </a:bodyPr>
          <a:lstStyle/>
          <a:p>
            <a:r>
              <a:rPr lang="en-US" altLang="ja-JP" sz="1050" b="1" dirty="0">
                <a:latin typeface="メイリオ" panose="020B0604030504040204" pitchFamily="50" charset="-128"/>
                <a:ea typeface="メイリオ" panose="020B0604030504040204" pitchFamily="50" charset="-128"/>
              </a:rPr>
              <a:t>https://www.city.higashiosaka.lg.jp/0000002363.html</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715</Words>
  <Application>Microsoft Office PowerPoint</Application>
  <PresentationFormat>画面に合わせる (4:3)</PresentationFormat>
  <Paragraphs>77</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Yu Gothic UI</vt: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2026-03-25T08:08:18Z</dcterms:modified>
</cp:coreProperties>
</file>