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Fbt6J9xJ0Rknzld4D1PH+A==" hashData="74BrswulD21J7swcnw1P1cXDykUTcyGkpHNAqrpO/we+m13aOxejHl3yUjTKjDavrV1qIQe6GRDlkf1kguQsu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rgbClr val="00000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93"/>
    <p:restoredTop sz="94660"/>
  </p:normalViewPr>
  <p:slideViewPr>
    <p:cSldViewPr snapToGrid="0">
      <p:cViewPr varScale="1">
        <p:scale>
          <a:sx n="97" d="100"/>
          <a:sy n="97" d="100"/>
        </p:scale>
        <p:origin x="103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1102"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 name="スライド イメージ プレースホルダー 1"/>
          <p:cNvSpPr>
            <a:spLocks noGrp="1" noRot="1" noChangeAspect="1"/>
          </p:cNvSpPr>
          <p:nvPr>
            <p:ph type="sldImg"/>
          </p:nvPr>
        </p:nvSpPr>
        <p:spPr>
          <a:xfrm>
            <a:off x="919163" y="746125"/>
            <a:ext cx="4968875" cy="3725863"/>
          </a:xfrm>
        </p:spPr>
      </p:sp>
      <p:sp>
        <p:nvSpPr>
          <p:cNvPr id="1127" name="ノート プレースホルダー 2"/>
          <p:cNvSpPr>
            <a:spLocks noGrp="1"/>
          </p:cNvSpPr>
          <p:nvPr>
            <p:ph type="body" idx="1"/>
          </p:nvPr>
        </p:nvSpPr>
        <p:spPr/>
        <p:txBody>
          <a:bodyPr/>
          <a:lstStyle/>
          <a:p>
            <a:endParaRPr lang="ja-JP" altLang="en-US" dirty="0"/>
          </a:p>
        </p:txBody>
      </p:sp>
      <p:sp>
        <p:nvSpPr>
          <p:cNvPr id="1128"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 name="スライド イメージ プレースホルダー 1"/>
          <p:cNvSpPr>
            <a:spLocks noGrp="1" noRot="1" noChangeAspect="1"/>
          </p:cNvSpPr>
          <p:nvPr>
            <p:ph type="sldImg"/>
          </p:nvPr>
        </p:nvSpPr>
        <p:spPr>
          <a:xfrm>
            <a:off x="919163" y="746125"/>
            <a:ext cx="4968875" cy="3725863"/>
          </a:xfrm>
        </p:spPr>
      </p:sp>
      <p:sp>
        <p:nvSpPr>
          <p:cNvPr id="1142" name="ノート プレースホルダー 2"/>
          <p:cNvSpPr>
            <a:spLocks noGrp="1"/>
          </p:cNvSpPr>
          <p:nvPr>
            <p:ph type="body" idx="1"/>
          </p:nvPr>
        </p:nvSpPr>
        <p:spPr/>
        <p:txBody>
          <a:bodyPr/>
          <a:lstStyle/>
          <a:p>
            <a:endParaRPr lang="ja-JP" altLang="en-US"/>
          </a:p>
        </p:txBody>
      </p:sp>
      <p:sp>
        <p:nvSpPr>
          <p:cNvPr id="1143"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スライド イメージ プレースホルダー 1"/>
          <p:cNvSpPr>
            <a:spLocks noGrp="1" noRot="1" noChangeAspect="1"/>
          </p:cNvSpPr>
          <p:nvPr>
            <p:ph type="sldImg"/>
          </p:nvPr>
        </p:nvSpPr>
        <p:spPr>
          <a:xfrm>
            <a:off x="919163" y="746125"/>
            <a:ext cx="4968875" cy="3725863"/>
          </a:xfrm>
        </p:spPr>
      </p:sp>
      <p:sp>
        <p:nvSpPr>
          <p:cNvPr id="1164" name="ノート プレースホルダー 2"/>
          <p:cNvSpPr>
            <a:spLocks noGrp="1"/>
          </p:cNvSpPr>
          <p:nvPr>
            <p:ph type="body" idx="1"/>
          </p:nvPr>
        </p:nvSpPr>
        <p:spPr/>
        <p:txBody>
          <a:bodyPr/>
          <a:lstStyle/>
          <a:p>
            <a:endParaRPr lang="ja-JP" altLang="en-US"/>
          </a:p>
        </p:txBody>
      </p:sp>
      <p:sp>
        <p:nvSpPr>
          <p:cNvPr id="1165"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 name="スライド イメージ プレースホルダー 1"/>
          <p:cNvSpPr>
            <a:spLocks noGrp="1" noRot="1" noChangeAspect="1"/>
          </p:cNvSpPr>
          <p:nvPr>
            <p:ph type="sldImg"/>
          </p:nvPr>
        </p:nvSpPr>
        <p:spPr>
          <a:xfrm>
            <a:off x="919163" y="746125"/>
            <a:ext cx="4968875" cy="3725863"/>
          </a:xfrm>
        </p:spPr>
      </p:sp>
      <p:sp>
        <p:nvSpPr>
          <p:cNvPr id="1188" name="ノート プレースホルダー 2"/>
          <p:cNvSpPr>
            <a:spLocks noGrp="1"/>
          </p:cNvSpPr>
          <p:nvPr>
            <p:ph type="body" idx="1"/>
          </p:nvPr>
        </p:nvSpPr>
        <p:spPr/>
        <p:txBody>
          <a:bodyPr/>
          <a:lstStyle/>
          <a:p>
            <a:endParaRPr lang="ja-JP" altLang="en-US"/>
          </a:p>
        </p:txBody>
      </p:sp>
      <p:sp>
        <p:nvSpPr>
          <p:cNvPr id="1189"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1032"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82"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1083"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1028"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楕円 16"/>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1108" name="楕円 6">
            <a:hlinkClick r:id="rId3" action="ppaction://hlinksldjump"/>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1109" name="タイトル 1"/>
          <p:cNvSpPr txBox="1"/>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1110" name="タイトル 1"/>
          <p:cNvSpPr txBox="1"/>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a:p>
            <a:pPr algn="l">
              <a:lnSpc>
                <a:spcPct val="100000"/>
              </a:lnSpc>
            </a:pPr>
            <a:endParaRPr lang="ja-JP" altLang="en-US" sz="1200" dirty="0">
              <a:latin typeface="+mn-ea"/>
              <a:ea typeface="+mn-ea"/>
            </a:endParaRPr>
          </a:p>
        </p:txBody>
      </p:sp>
      <p:sp>
        <p:nvSpPr>
          <p:cNvPr id="1111" name="タイトル 1"/>
          <p:cNvSpPr txBox="1"/>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1112" name="タイトル 1"/>
          <p:cNvSpPr txBox="1"/>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1113" name="タイトル 1"/>
          <p:cNvSpPr txBox="1"/>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1114" name="タイトル 1"/>
          <p:cNvSpPr txBox="1"/>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1115" name="タイトル 1"/>
          <p:cNvSpPr txBox="1"/>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1116" name="正方形/長方形 1"/>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1117" name="タイトル 1"/>
          <p:cNvSpPr txBox="1"/>
          <p:nvPr/>
        </p:nvSpPr>
        <p:spPr>
          <a:xfrm>
            <a:off x="245158" y="2673583"/>
            <a:ext cx="1813787" cy="478226"/>
          </a:xfrm>
          <a:prstGeom prst="rect">
            <a:avLst/>
          </a:prstGeom>
        </p:spPr>
        <p:txBody>
          <a:bodyPr vert="horz" lIns="68580" tIns="34290" rIns="68580" bIns="3429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阪南市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118" name="直線コネクタ 9"/>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119" name="楕円 2"/>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dirty="0">
                <a:solidFill>
                  <a:schemeClr val="tx1"/>
                </a:solidFill>
              </a:rPr>
              <a:t>岬町</a:t>
            </a:r>
            <a:endParaRPr lang="en-US" altLang="ja-JP" sz="1350" dirty="0">
              <a:solidFill>
                <a:schemeClr val="tx1"/>
              </a:solidFill>
            </a:endParaRPr>
          </a:p>
        </p:txBody>
      </p:sp>
      <p:sp>
        <p:nvSpPr>
          <p:cNvPr id="1120" name="楕円 15"/>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121" name="タイトル 1"/>
          <p:cNvSpPr txBox="1"/>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49,375人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整備時期：令和４年３月</a:t>
            </a:r>
            <a:endParaRPr lang="en-US" altLang="ja-JP" sz="1000" b="1" spc="225" dirty="0">
              <a:solidFill>
                <a:schemeClr val="bg1"/>
              </a:solidFill>
              <a:latin typeface="+mn-ea"/>
              <a:ea typeface="+mn-ea"/>
              <a:cs typeface="Arial" panose="020B0604020202020204" pitchFamily="34" charset="0"/>
            </a:endParaRPr>
          </a:p>
        </p:txBody>
      </p:sp>
      <p:sp>
        <p:nvSpPr>
          <p:cNvPr id="1122" name="正方形/長方形 11"/>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3"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124" name="Picture 78"/>
          <p:cNvPicPr>
            <a:picLocks noChangeAspect="1" noChangeArrowheads="1"/>
          </p:cNvPicPr>
          <p:nvPr/>
        </p:nvPicPr>
        <p:blipFill>
          <a:blip r:embed="rId4"/>
          <a:stretch>
            <a:fillRect/>
          </a:stretch>
        </p:blipFill>
        <p:spPr>
          <a:xfrm>
            <a:off x="586456" y="1413027"/>
            <a:ext cx="979445" cy="1050932"/>
          </a:xfrm>
          <a:prstGeom prst="rect">
            <a:avLst/>
          </a:prstGeom>
          <a:noFill/>
          <a:ln>
            <a:noFill/>
          </a:ln>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角丸四角形 1"/>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31" name="タイトル 1"/>
          <p:cNvSpPr txBox="1"/>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1132" name="角丸四角形 2"/>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3" name="三角形 5"/>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4" name="テキスト ボックス 7"/>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阪南市　健康福祉部 市民福祉課</a:t>
            </a:r>
            <a:endParaRPr lang="en-US" altLang="ja-JP" sz="1350" b="1" dirty="0">
              <a:latin typeface="+mn-ea"/>
            </a:endParaRPr>
          </a:p>
          <a:p>
            <a:pPr>
              <a:lnSpc>
                <a:spcPct val="150000"/>
              </a:lnSpc>
            </a:pPr>
            <a:r>
              <a:rPr lang="ja-JP" altLang="en-US" sz="1350" b="1" dirty="0">
                <a:latin typeface="+mn-ea"/>
              </a:rPr>
              <a:t>　　住所　　　　　　　〒599-0292　大阪府阪南市尾崎町３５番地の１</a:t>
            </a:r>
            <a:endParaRPr lang="en-US" altLang="ja-JP" sz="1350" b="1" dirty="0">
              <a:latin typeface="+mn-ea"/>
            </a:endParaRPr>
          </a:p>
          <a:p>
            <a:r>
              <a:rPr lang="ja-JP" altLang="en-US" sz="1350" b="1" dirty="0">
                <a:latin typeface="+mn-ea"/>
              </a:rPr>
              <a:t>　　電話番号　　　　　０７２－４８９－４５２０</a:t>
            </a:r>
            <a:endParaRPr lang="en-US" altLang="ja-JP" sz="1350" b="1" dirty="0">
              <a:latin typeface="+mn-ea"/>
            </a:endParaRPr>
          </a:p>
          <a:p>
            <a:r>
              <a:rPr lang="ja-JP" altLang="en-US" sz="1350" b="1" dirty="0">
                <a:latin typeface="+mn-ea"/>
              </a:rPr>
              <a:t>　　連絡用アドレス　　s-fukushi@city.hannan.lg.jp</a:t>
            </a:r>
            <a:endParaRPr lang="en-US" altLang="ja-JP" sz="1350" b="1" dirty="0">
              <a:latin typeface="+mn-ea"/>
            </a:endParaRPr>
          </a:p>
          <a:p>
            <a:r>
              <a:rPr lang="ja-JP" altLang="en-US" sz="1350" b="1" dirty="0">
                <a:latin typeface="+mn-ea"/>
              </a:rPr>
              <a:t>　　担当係名　　　　　市民福祉課（阪南市基幹相談支援センター）　</a:t>
            </a:r>
            <a:endParaRPr lang="en-US" altLang="ja-JP" sz="1350" dirty="0">
              <a:latin typeface="+mn-ea"/>
            </a:endParaRPr>
          </a:p>
        </p:txBody>
      </p:sp>
      <p:sp>
        <p:nvSpPr>
          <p:cNvPr id="1135" name="楕円 9">
            <a:hlinkClick r:id="rId3" action="ppaction://hlinksldjump"/>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36" name="テキスト ボックス 10"/>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137" name="正方形/長方形 11"/>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38"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139" name="テキスト ボックス 13"/>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ja-JP" altLang="en-US" sz="1350" b="1" dirty="0">
                <a:latin typeface="+mn-ea"/>
              </a:rPr>
              <a:t>　　連絡窓口　市民福祉課（阪南市基幹相談支援センター）</a:t>
            </a:r>
          </a:p>
          <a:p>
            <a:pPr>
              <a:spcAft>
                <a:spcPts val="300"/>
              </a:spcAft>
            </a:pPr>
            <a:r>
              <a:rPr lang="ja-JP" altLang="en-US" sz="1350" b="1" dirty="0">
                <a:latin typeface="+mn-ea"/>
              </a:rPr>
              <a:t>　　電話番号　０７２－４８９－４５２０</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角丸四角形 1"/>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1146" name="タイトル 1"/>
          <p:cNvSpPr txBox="1"/>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147" name="楕円 9">
            <a:hlinkClick r:id="rId3" action="ppaction://hlinksldjump"/>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48" name="正方形/長方形 8"/>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49" name="角丸四角形 1"/>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0" name="タイトル 1"/>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151" name="角丸四角形 1"/>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2" name="タイトル 1"/>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153" name="角丸四角形 1"/>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4" name="タイトル 1"/>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5" name="角丸四角形 1"/>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6" name="タイトル 1"/>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7" name="タイトル 1"/>
          <p:cNvSpPr txBox="1"/>
          <p:nvPr/>
        </p:nvSpPr>
        <p:spPr>
          <a:xfrm>
            <a:off x="3408057" y="2873626"/>
            <a:ext cx="5170126" cy="177389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内容：地域生活支援拠点等の整備・運営における課題を確認</a:t>
            </a: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・緊急時のリスクを軽減し、将来の生活のあり様を含めたサービス等利用計画の作成や質の高い相談支援ができる相談支援専門員のさらなる質の向上</a:t>
            </a: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・「阪南・岬あんしんネット」のさらなる周知をおこなう。</a:t>
            </a:r>
          </a:p>
        </p:txBody>
      </p:sp>
      <p:sp>
        <p:nvSpPr>
          <p:cNvPr id="1158" name="タイトル 1"/>
          <p:cNvSpPr txBox="1"/>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1回／年</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59" name="タイトル 1"/>
          <p:cNvSpPr txBox="1"/>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阪南市岬町地域自立支援協議会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地域生活支援部会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0" name="タイトル 1"/>
          <p:cNvSpPr txBox="1"/>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配置はありません。</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1"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 name="正方形/長方形 5"/>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68" name="角丸四角形 1"/>
          <p:cNvSpPr/>
          <p:nvPr/>
        </p:nvSpPr>
        <p:spPr>
          <a:xfrm>
            <a:off x="514814" y="2326470"/>
            <a:ext cx="5026681" cy="1970394"/>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350">
                <a:solidFill>
                  <a:schemeClr val="bg1"/>
                </a:solidFill>
                <a:latin typeface="游ゴシック" panose="020F0502020204030204"/>
                <a:ea typeface="游ゴシック" panose="020B0400000000000000" pitchFamily="50" charset="-128"/>
              </a:rPr>
              <a:t>緊急時の受け入れ</a:t>
            </a:r>
            <a:endParaRPr lang="ja-JP" altLang="en-US"/>
          </a:p>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69" name="角丸四角形 4"/>
          <p:cNvSpPr/>
          <p:nvPr/>
        </p:nvSpPr>
        <p:spPr>
          <a:xfrm>
            <a:off x="5652179" y="2328368"/>
            <a:ext cx="2794422" cy="1970640"/>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70" name="円/楕円 8"/>
          <p:cNvSpPr/>
          <p:nvPr/>
        </p:nvSpPr>
        <p:spPr>
          <a:xfrm>
            <a:off x="6677334" y="2044204"/>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1" name="タイトル 1"/>
          <p:cNvSpPr txBox="1"/>
          <p:nvPr/>
        </p:nvSpPr>
        <p:spPr>
          <a:xfrm>
            <a:off x="514301" y="2632739"/>
            <a:ext cx="216784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相談機能</a:t>
            </a:r>
            <a:endParaRPr lang="en-US" altLang="ja-JP" sz="21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72" name="タイトル 1"/>
          <p:cNvSpPr txBox="1"/>
          <p:nvPr/>
        </p:nvSpPr>
        <p:spPr>
          <a:xfrm>
            <a:off x="5467890" y="2724487"/>
            <a:ext cx="3099171" cy="57384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阪南・岬</a:t>
            </a:r>
          </a:p>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あんしんネット</a:t>
            </a:r>
          </a:p>
        </p:txBody>
      </p:sp>
      <p:sp>
        <p:nvSpPr>
          <p:cNvPr id="1173" name="円/楕円 22"/>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4" name="角丸四角形 1"/>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1175" name="タイトル 1"/>
          <p:cNvSpPr txBox="1"/>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1176" name="楕円 26">
            <a:hlinkClick r:id="rId3" action="ppaction://hlinksldjump"/>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177"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
        <p:nvSpPr>
          <p:cNvPr id="1178" name="タイトル 77"/>
          <p:cNvSpPr txBox="1"/>
          <p:nvPr/>
        </p:nvSpPr>
        <p:spPr>
          <a:xfrm>
            <a:off x="627536" y="2931754"/>
            <a:ext cx="4449251" cy="49724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指定特定相談事業所で「阪南・岬あんしんネット」の相談ができます。</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事前登録制です。利用者情報を事前に収集します。</a:t>
            </a:r>
          </a:p>
        </p:txBody>
      </p:sp>
      <p:sp>
        <p:nvSpPr>
          <p:cNvPr id="1179" name="タイトル 78"/>
          <p:cNvSpPr txBox="1"/>
          <p:nvPr/>
        </p:nvSpPr>
        <p:spPr>
          <a:xfrm>
            <a:off x="394118" y="3428959"/>
            <a:ext cx="3173896" cy="40768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体験の機会、場</a:t>
            </a:r>
          </a:p>
          <a:p>
            <a:pPr defTabSz="685783">
              <a:lnSpc>
                <a:spcPct val="100000"/>
              </a:lnSpc>
              <a:defRPr/>
            </a:pP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80" name="タイトル 79"/>
          <p:cNvSpPr txBox="1"/>
          <p:nvPr/>
        </p:nvSpPr>
        <p:spPr>
          <a:xfrm>
            <a:off x="627536" y="3743621"/>
            <a:ext cx="4568977" cy="34899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相談支援専門員がグループホームの空き状況や特徴を把握しマッチング</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将来を見据えての利用の相談を計画相談員が中心におこないます。</a:t>
            </a:r>
            <a:endParaRPr lang="ja-JP" altLang="en-US"/>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81" name="タイトル 80"/>
          <p:cNvSpPr txBox="1"/>
          <p:nvPr/>
        </p:nvSpPr>
        <p:spPr>
          <a:xfrm>
            <a:off x="5717348" y="3325051"/>
            <a:ext cx="2726639" cy="96898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介護者の急病などの突発的な事態が発生したときに、自宅に残された障がいのある方が、宿泊（短期入所）サービス等をスムーズに利用できるようにするための登録制度です。</a:t>
            </a:r>
          </a:p>
        </p:txBody>
      </p:sp>
      <p:sp>
        <p:nvSpPr>
          <p:cNvPr id="1182" name="タイトル 82"/>
          <p:cNvSpPr txBox="1"/>
          <p:nvPr/>
        </p:nvSpPr>
        <p:spPr>
          <a:xfrm>
            <a:off x="770775" y="5154613"/>
            <a:ext cx="5673924" cy="43989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en-US" altLang="ja-JP" sz="2100" b="1" dirty="0">
                <a:solidFill>
                  <a:prstClr val="black"/>
                </a:solidFill>
                <a:latin typeface="メイリオ" panose="020B0604030504040204" pitchFamily="50" charset="-128"/>
                <a:ea typeface="メイリオ" panose="020B0604030504040204" pitchFamily="50" charset="-128"/>
              </a:rPr>
              <a:t>阪南・岬あんしんネットの利用をするには</a:t>
            </a:r>
          </a:p>
        </p:txBody>
      </p:sp>
      <p:sp>
        <p:nvSpPr>
          <p:cNvPr id="1183" name="タイトル 84"/>
          <p:cNvSpPr txBox="1"/>
          <p:nvPr/>
        </p:nvSpPr>
        <p:spPr>
          <a:xfrm>
            <a:off x="501526" y="5459139"/>
            <a:ext cx="8135160" cy="108322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対象となる方 </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阪南市に居住し、在宅生活をされている障がいのある方で、介護者が不在になると、在宅生活を続けることが困難な方。 </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上記の対象となる方で以下の要件を満たす方 </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・障害支援区分１以上 ・短期入所の支給決定を受けている </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つぎに宿泊（短期入所）の利用申請や宿泊施設（短期入所事業所）と契約</a:t>
            </a:r>
            <a:endParaRPr lang="ja-JP" altLang="en-US"/>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緊急時に利用する宿泊施設を事前に決め、利用するための契約をします。いざというときに備えて、普段から利用しておくことをお勧めします。</a:t>
            </a:r>
            <a:endParaRPr lang="ja-JP" altLang="en-US"/>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84" name="角丸四角形 85"/>
          <p:cNvSpPr/>
          <p:nvPr/>
        </p:nvSpPr>
        <p:spPr>
          <a:xfrm>
            <a:off x="399773" y="4813202"/>
            <a:ext cx="8053196" cy="1819788"/>
          </a:xfrm>
          <a:prstGeom prst="roundRect">
            <a:avLst>
              <a:gd name="adj" fmla="val 5758"/>
            </a:avLst>
          </a:prstGeom>
          <a:no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350">
                <a:solidFill>
                  <a:schemeClr val="bg1"/>
                </a:solidFill>
                <a:latin typeface="游ゴシック" panose="020F0502020204030204"/>
                <a:ea typeface="游ゴシック" panose="020B0400000000000000" pitchFamily="50" charset="-128"/>
              </a:rPr>
              <a:t>緊急時の受け入れ</a:t>
            </a:r>
            <a:endParaRPr lang="ja-JP" altLang="en-US"/>
          </a:p>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85" name="円/楕円 81"/>
          <p:cNvSpPr/>
          <p:nvPr/>
        </p:nvSpPr>
        <p:spPr>
          <a:xfrm>
            <a:off x="1433075" y="4472877"/>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３</a:t>
            </a:r>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ln/>
      </a:spPr>
      <a:bodyPr vertOverflow="overflow" horzOverflow="overflow" rtlCol="0" anchor="t"/>
      <a:lstStyle>
        <a:defPPr>
          <a:defRPr kumimoji="1" b="1" dirty="0" smtClean="0">
            <a:latin typeface="HG丸ｺﾞｼｯｸM-PRO"/>
            <a:ea typeface="HG丸ｺﾞｼｯｸM-PRO"/>
          </a:defRPr>
        </a:defPPr>
      </a:lstStyle>
      <a:style>
        <a:lnRef idx="3">
          <a:schemeClr val="lt1"/>
        </a:lnRef>
        <a:fillRef idx="1">
          <a:schemeClr val="accent2"/>
        </a:fillRef>
        <a:effectRef idx="1">
          <a:schemeClr val="accent2"/>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567</Words>
  <Application>Microsoft Office PowerPoint</Application>
  <PresentationFormat>画面に合わせる (4:3)</PresentationFormat>
  <Paragraphs>81</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2026-03-25T09:02:20Z</dcterms:modified>
</cp:coreProperties>
</file>