
<file path=[Content_Types].xml><?xml version="1.0" encoding="utf-8"?>
<Types xmlns="http://schemas.openxmlformats.org/package/2006/content-types">
  <Default Extension="gif" ContentType="image/gi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6"/>
  </p:notesMasterIdLst>
  <p:sldIdLst>
    <p:sldId id="410" r:id="rId2"/>
    <p:sldId id="433" r:id="rId3"/>
    <p:sldId id="435" r:id="rId4"/>
    <p:sldId id="436" r:id="rId5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EFCF2F"/>
    <a:srgbClr val="99D24E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5" autoAdjust="0"/>
    <p:restoredTop sz="94660"/>
  </p:normalViewPr>
  <p:slideViewPr>
    <p:cSldViewPr snapToGrid="0">
      <p:cViewPr varScale="1">
        <p:scale>
          <a:sx n="97" d="100"/>
          <a:sy n="97" d="100"/>
        </p:scale>
        <p:origin x="840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8831" cy="495029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4" y="1"/>
            <a:ext cx="2918831" cy="495029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r">
              <a:defRPr sz="1200"/>
            </a:lvl1pPr>
          </a:lstStyle>
          <a:p>
            <a:fld id="{3803A661-518F-44F3-B462-2D0A09FF72C5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44" tIns="45322" rIns="90644" bIns="4532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0"/>
          </a:xfrm>
          <a:prstGeom prst="rect">
            <a:avLst/>
          </a:prstGeom>
        </p:spPr>
        <p:txBody>
          <a:bodyPr vert="horz" lIns="90644" tIns="45322" rIns="90644" bIns="4532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4" y="9371286"/>
            <a:ext cx="2918831" cy="495028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r">
              <a:defRPr sz="1200"/>
            </a:lvl1pPr>
          </a:lstStyle>
          <a:p>
            <a:fld id="{A462F164-E566-4BC8-935F-B7FBEED30F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2249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03288" y="741363"/>
            <a:ext cx="4929187" cy="36972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68416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03288" y="741363"/>
            <a:ext cx="4929187" cy="36972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09795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03288" y="741363"/>
            <a:ext cx="4929187" cy="36972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72528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03288" y="741363"/>
            <a:ext cx="4929187" cy="36972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06445">
              <a:defRPr/>
            </a:pPr>
            <a:fld id="{12CA69F4-4EF9-264B-A3A2-B28016D02E5D}" type="slidenum">
              <a:rPr kumimoji="1" lang="ja-JP" altLang="en-US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pPr defTabSz="906445">
                <a:defRPr/>
              </a:pPr>
              <a:t>4</a:t>
            </a:fld>
            <a:endParaRPr kumimoji="1" lang="ja-JP" altLang="en-US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03912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A9441-E778-46E2-9072-D9E0E2A9E1CF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8804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98227-1457-4F23-9F49-FEC451472643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3726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769F8-7E42-44CA-834B-58D976EAFCF9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0998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42C1-6DA8-4E87-8CC9-F7AC1F2432EB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8246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24F2-2534-4E2E-98B7-6C01870B28F8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531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F997-8AE3-49E9-A3C8-410953056C30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558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AA54F-FBA8-4B52-B0B6-90644E938BE0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2089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2180B-066C-4B33-9866-DF17A2270C18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2379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57DA-19DE-408E-A972-18C83B513BDA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506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4D222-3872-4908-9588-C6DBCAF12C8A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7021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8910D-4704-4575-A1CE-57C3D2735209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4125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90758-9826-4095-AEED-42F992C26181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7549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楕円 16">
            <a:extLst>
              <a:ext uri="{FF2B5EF4-FFF2-40B4-BE49-F238E27FC236}">
                <a16:creationId xmlns:a16="http://schemas.microsoft.com/office/drawing/2014/main" id="{16A7AD72-6DFE-4FB6-BC8E-2F873043C896}"/>
              </a:ext>
            </a:extLst>
          </p:cNvPr>
          <p:cNvSpPr/>
          <p:nvPr/>
        </p:nvSpPr>
        <p:spPr>
          <a:xfrm>
            <a:off x="6955004" y="2276872"/>
            <a:ext cx="1594827" cy="1594827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+mj-lt"/>
              </a:rPr>
              <a:t>03</a:t>
            </a:r>
            <a:endParaRPr lang="ja-JP" altLang="en-US" sz="3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楕円 6">
            <a:hlinkClick r:id="rId3" action="ppaction://hlinksldjump"/>
            <a:extLst>
              <a:ext uri="{FF2B5EF4-FFF2-40B4-BE49-F238E27FC236}">
                <a16:creationId xmlns:a16="http://schemas.microsoft.com/office/drawing/2014/main" id="{C3194EEB-9EC8-BA88-BEE2-7390BBE8EF6C}"/>
              </a:ext>
            </a:extLst>
          </p:cNvPr>
          <p:cNvSpPr/>
          <p:nvPr/>
        </p:nvSpPr>
        <p:spPr>
          <a:xfrm>
            <a:off x="2627747" y="2336662"/>
            <a:ext cx="1594827" cy="1594827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+mj-lt"/>
              </a:rPr>
              <a:t>01</a:t>
            </a:r>
            <a:endParaRPr lang="ja-JP" altLang="en-US" sz="3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C50E7355-7A27-644A-4B2D-93FF0DFC2468}"/>
              </a:ext>
            </a:extLst>
          </p:cNvPr>
          <p:cNvSpPr txBox="1">
            <a:spLocks/>
          </p:cNvSpPr>
          <p:nvPr/>
        </p:nvSpPr>
        <p:spPr>
          <a:xfrm>
            <a:off x="2345785" y="4091247"/>
            <a:ext cx="2089127" cy="687315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市町村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問合せ先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</p:txBody>
      </p:sp>
      <p:sp>
        <p:nvSpPr>
          <p:cNvPr id="9" name="タイトル 1">
            <a:extLst>
              <a:ext uri="{FF2B5EF4-FFF2-40B4-BE49-F238E27FC236}">
                <a16:creationId xmlns:a16="http://schemas.microsoft.com/office/drawing/2014/main" id="{DD19519E-51F4-4043-4731-BF0D712162D5}"/>
              </a:ext>
            </a:extLst>
          </p:cNvPr>
          <p:cNvSpPr txBox="1">
            <a:spLocks/>
          </p:cNvSpPr>
          <p:nvPr/>
        </p:nvSpPr>
        <p:spPr>
          <a:xfrm>
            <a:off x="2380597" y="4849623"/>
            <a:ext cx="2089127" cy="797490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+mn-ea"/>
                <a:ea typeface="+mn-ea"/>
              </a:rPr>
              <a:t>地域生活支援拠点等に関するお問い合わせはこちらです。</a:t>
            </a:r>
            <a:endParaRPr lang="en-US" altLang="ja-JP" sz="1200" dirty="0">
              <a:latin typeface="+mn-ea"/>
              <a:ea typeface="+mn-ea"/>
            </a:endParaRPr>
          </a:p>
        </p:txBody>
      </p:sp>
      <p:sp>
        <p:nvSpPr>
          <p:cNvPr id="36" name="タイトル 1">
            <a:extLst>
              <a:ext uri="{FF2B5EF4-FFF2-40B4-BE49-F238E27FC236}">
                <a16:creationId xmlns:a16="http://schemas.microsoft.com/office/drawing/2014/main" id="{B305AA47-E314-4D0B-CBD5-2C0E4A245FB0}"/>
              </a:ext>
            </a:extLst>
          </p:cNvPr>
          <p:cNvSpPr txBox="1">
            <a:spLocks/>
          </p:cNvSpPr>
          <p:nvPr/>
        </p:nvSpPr>
        <p:spPr>
          <a:xfrm>
            <a:off x="4479690" y="4091245"/>
            <a:ext cx="2218196" cy="687316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運用状況の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検証・検討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</p:txBody>
      </p:sp>
      <p:sp>
        <p:nvSpPr>
          <p:cNvPr id="37" name="タイトル 1">
            <a:extLst>
              <a:ext uri="{FF2B5EF4-FFF2-40B4-BE49-F238E27FC236}">
                <a16:creationId xmlns:a16="http://schemas.microsoft.com/office/drawing/2014/main" id="{509B671B-A2A9-4D51-F9C8-B863A7F59ABC}"/>
              </a:ext>
            </a:extLst>
          </p:cNvPr>
          <p:cNvSpPr txBox="1">
            <a:spLocks/>
          </p:cNvSpPr>
          <p:nvPr/>
        </p:nvSpPr>
        <p:spPr>
          <a:xfrm>
            <a:off x="4544225" y="4843227"/>
            <a:ext cx="2089127" cy="797490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+mn-ea"/>
                <a:ea typeface="+mn-ea"/>
              </a:rPr>
              <a:t>地域生活支援拠点等の運用状況の検証・検討について掲載しています。</a:t>
            </a:r>
            <a:endParaRPr lang="en-US" altLang="ja-JP" sz="1200" dirty="0">
              <a:latin typeface="+mn-ea"/>
              <a:ea typeface="+mn-ea"/>
            </a:endParaRPr>
          </a:p>
        </p:txBody>
      </p:sp>
      <p:sp>
        <p:nvSpPr>
          <p:cNvPr id="39" name="タイトル 1">
            <a:extLst>
              <a:ext uri="{FF2B5EF4-FFF2-40B4-BE49-F238E27FC236}">
                <a16:creationId xmlns:a16="http://schemas.microsoft.com/office/drawing/2014/main" id="{F4419BFB-C12D-7629-A5F6-F663479A77AA}"/>
              </a:ext>
            </a:extLst>
          </p:cNvPr>
          <p:cNvSpPr txBox="1">
            <a:spLocks/>
          </p:cNvSpPr>
          <p:nvPr/>
        </p:nvSpPr>
        <p:spPr>
          <a:xfrm>
            <a:off x="6842470" y="4091245"/>
            <a:ext cx="1819892" cy="687316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取組み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</p:txBody>
      </p:sp>
      <p:sp>
        <p:nvSpPr>
          <p:cNvPr id="40" name="タイトル 1">
            <a:extLst>
              <a:ext uri="{FF2B5EF4-FFF2-40B4-BE49-F238E27FC236}">
                <a16:creationId xmlns:a16="http://schemas.microsoft.com/office/drawing/2014/main" id="{717CC069-A3B9-354F-B39D-7073AE2AD453}"/>
              </a:ext>
            </a:extLst>
          </p:cNvPr>
          <p:cNvSpPr txBox="1">
            <a:spLocks/>
          </p:cNvSpPr>
          <p:nvPr/>
        </p:nvSpPr>
        <p:spPr>
          <a:xfrm>
            <a:off x="6707853" y="4836831"/>
            <a:ext cx="2089127" cy="797490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+mn-ea"/>
                <a:ea typeface="+mn-ea"/>
              </a:rPr>
              <a:t>地域生活支援拠点等についての取組みを掲載しています。</a:t>
            </a:r>
            <a:endParaRPr lang="en-US" altLang="ja-JP" sz="1200" dirty="0">
              <a:latin typeface="+mn-ea"/>
              <a:ea typeface="+mn-ea"/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104294" y="857250"/>
            <a:ext cx="6890210" cy="369658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1800" dirty="0">
                <a:latin typeface="+mn-ea"/>
                <a:ea typeface="+mn-ea"/>
              </a:rPr>
              <a:t>「大阪府地域生活支援拠点等ポータルサイト」情報シート</a:t>
            </a:r>
            <a:endParaRPr lang="en-US" altLang="ja-JP" sz="1800" dirty="0">
              <a:latin typeface="+mn-ea"/>
              <a:ea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A37DBC9-8E22-92FF-72D1-26FC9FB71FE4}"/>
              </a:ext>
            </a:extLst>
          </p:cNvPr>
          <p:cNvSpPr/>
          <p:nvPr/>
        </p:nvSpPr>
        <p:spPr>
          <a:xfrm>
            <a:off x="3" y="857250"/>
            <a:ext cx="2152357" cy="5143500"/>
          </a:xfrm>
          <a:prstGeom prst="rect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 sz="1350" dirty="0"/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DBC39CDD-BF0F-8170-9D76-683C8769E69A}"/>
              </a:ext>
            </a:extLst>
          </p:cNvPr>
          <p:cNvSpPr txBox="1">
            <a:spLocks/>
          </p:cNvSpPr>
          <p:nvPr/>
        </p:nvSpPr>
        <p:spPr>
          <a:xfrm>
            <a:off x="245158" y="2673583"/>
            <a:ext cx="1813787" cy="478226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40000" lnSpcReduction="20000"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b="1" spc="225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千早赤阪村</a:t>
            </a:r>
            <a:endParaRPr lang="en-US" altLang="ja-JP" b="1" spc="225" dirty="0">
              <a:solidFill>
                <a:schemeClr val="bg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5AF966D6-B691-445C-014C-483EB1A8E97B}"/>
              </a:ext>
            </a:extLst>
          </p:cNvPr>
          <p:cNvCxnSpPr>
            <a:cxnSpLocks/>
          </p:cNvCxnSpPr>
          <p:nvPr/>
        </p:nvCxnSpPr>
        <p:spPr>
          <a:xfrm>
            <a:off x="2358457" y="1214754"/>
            <a:ext cx="6763406" cy="0"/>
          </a:xfrm>
          <a:prstGeom prst="line">
            <a:avLst/>
          </a:prstGeom>
          <a:ln>
            <a:solidFill>
              <a:srgbClr val="D6B8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楕円 2">
            <a:extLst>
              <a:ext uri="{FF2B5EF4-FFF2-40B4-BE49-F238E27FC236}">
                <a16:creationId xmlns:a16="http://schemas.microsoft.com/office/drawing/2014/main" id="{5FDBDDD0-CFDC-05EF-3C99-44EE6B9AA43E}"/>
              </a:ext>
            </a:extLst>
          </p:cNvPr>
          <p:cNvSpPr/>
          <p:nvPr/>
        </p:nvSpPr>
        <p:spPr>
          <a:xfrm>
            <a:off x="412070" y="1241464"/>
            <a:ext cx="1328216" cy="1328216"/>
          </a:xfrm>
          <a:prstGeom prst="ellipse">
            <a:avLst/>
          </a:prstGeom>
          <a:solidFill>
            <a:srgbClr val="FFFD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市町村章等</a:t>
            </a:r>
            <a:endParaRPr lang="en-US" altLang="ja-JP" sz="1350" dirty="0">
              <a:solidFill>
                <a:schemeClr val="tx1"/>
              </a:solidFill>
            </a:endParaRPr>
          </a:p>
        </p:txBody>
      </p:sp>
      <p:sp>
        <p:nvSpPr>
          <p:cNvPr id="16" name="楕円 15">
            <a:extLst>
              <a:ext uri="{FF2B5EF4-FFF2-40B4-BE49-F238E27FC236}">
                <a16:creationId xmlns:a16="http://schemas.microsoft.com/office/drawing/2014/main" id="{61770FFB-076D-4D8E-A395-40A76EF1C214}"/>
              </a:ext>
            </a:extLst>
          </p:cNvPr>
          <p:cNvSpPr/>
          <p:nvPr/>
        </p:nvSpPr>
        <p:spPr>
          <a:xfrm>
            <a:off x="4791375" y="2276872"/>
            <a:ext cx="1594827" cy="1594827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+mj-lt"/>
              </a:rPr>
              <a:t>02</a:t>
            </a:r>
            <a:endParaRPr lang="ja-JP" altLang="en-US" sz="3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9" name="タイトル 1">
            <a:extLst>
              <a:ext uri="{FF2B5EF4-FFF2-40B4-BE49-F238E27FC236}">
                <a16:creationId xmlns:a16="http://schemas.microsoft.com/office/drawing/2014/main" id="{CAD511B1-606A-4CF6-B6A0-EDC3556CA8DA}"/>
              </a:ext>
            </a:extLst>
          </p:cNvPr>
          <p:cNvSpPr txBox="1">
            <a:spLocks/>
          </p:cNvSpPr>
          <p:nvPr/>
        </p:nvSpPr>
        <p:spPr>
          <a:xfrm>
            <a:off x="82193" y="3933992"/>
            <a:ext cx="2022101" cy="647136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人口（令和８年１月現在）</a:t>
            </a: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　　　　　</a:t>
            </a:r>
            <a:r>
              <a:rPr lang="en-US" altLang="ja-JP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4528</a:t>
            </a: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人</a:t>
            </a: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整備時期：平成</a:t>
            </a:r>
            <a:r>
              <a:rPr lang="en-US" altLang="ja-JP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31</a:t>
            </a: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年</a:t>
            </a:r>
            <a:r>
              <a:rPr lang="en-US" altLang="ja-JP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4</a:t>
            </a: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月</a:t>
            </a: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ACDE0DCB-57DA-4DB2-83B5-01F90BF23F6F}"/>
              </a:ext>
            </a:extLst>
          </p:cNvPr>
          <p:cNvSpPr/>
          <p:nvPr/>
        </p:nvSpPr>
        <p:spPr>
          <a:xfrm>
            <a:off x="683568" y="1556792"/>
            <a:ext cx="792088" cy="72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スライド番号プレースホルダー 5">
            <a:extLst>
              <a:ext uri="{FF2B5EF4-FFF2-40B4-BE49-F238E27FC236}">
                <a16:creationId xmlns:a16="http://schemas.microsoft.com/office/drawing/2014/main" id="{6C33BC74-78AB-470F-8BAF-9C1E3D03F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1</a:t>
            </a:fld>
            <a:endParaRPr kumimoji="1" lang="ja-JP" altLang="en-US"/>
          </a:p>
        </p:txBody>
      </p:sp>
      <p:pic>
        <p:nvPicPr>
          <p:cNvPr id="5" name="図 4" descr="村章のイラスト">
            <a:extLst>
              <a:ext uri="{FF2B5EF4-FFF2-40B4-BE49-F238E27FC236}">
                <a16:creationId xmlns:a16="http://schemas.microsoft.com/office/drawing/2014/main" id="{D3D5388F-D483-EA0D-0094-140F354C9E2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228" y="1503250"/>
            <a:ext cx="723900" cy="762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30894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8B3BF4F-EC84-1CA6-4290-9403FE4E4BB3}"/>
              </a:ext>
            </a:extLst>
          </p:cNvPr>
          <p:cNvSpPr/>
          <p:nvPr/>
        </p:nvSpPr>
        <p:spPr>
          <a:xfrm>
            <a:off x="1140576" y="1106742"/>
            <a:ext cx="6862847" cy="1334902"/>
          </a:xfrm>
          <a:prstGeom prst="roundRect">
            <a:avLst>
              <a:gd name="adj" fmla="val 21554"/>
            </a:avLst>
          </a:prstGeom>
          <a:solidFill>
            <a:srgbClr val="F59C0B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b="1" dirty="0"/>
              <a:t>　　</a:t>
            </a:r>
            <a:endParaRPr lang="ja-JP" altLang="en-US" sz="2100" b="1" dirty="0">
              <a:solidFill>
                <a:srgbClr val="FFFDE1"/>
              </a:solidFill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249742" y="1350851"/>
            <a:ext cx="4457713" cy="669974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3300" b="1" dirty="0">
                <a:solidFill>
                  <a:schemeClr val="bg1"/>
                </a:solidFill>
                <a:latin typeface="+mn-ea"/>
                <a:ea typeface="+mn-ea"/>
              </a:rPr>
              <a:t>市町村問合せ先</a:t>
            </a:r>
            <a:endParaRPr lang="en-US" altLang="ja-JP" sz="3300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3" name="角丸四角形 2">
            <a:extLst>
              <a:ext uri="{FF2B5EF4-FFF2-40B4-BE49-F238E27FC236}">
                <a16:creationId xmlns:a16="http://schemas.microsoft.com/office/drawing/2014/main" id="{667CA13B-45AF-2C66-CE56-17C9C4D9EEAC}"/>
              </a:ext>
            </a:extLst>
          </p:cNvPr>
          <p:cNvSpPr/>
          <p:nvPr/>
        </p:nvSpPr>
        <p:spPr>
          <a:xfrm>
            <a:off x="1147661" y="2803551"/>
            <a:ext cx="6862847" cy="3008913"/>
          </a:xfrm>
          <a:prstGeom prst="roundRect">
            <a:avLst>
              <a:gd name="adj" fmla="val 5612"/>
            </a:avLst>
          </a:prstGeom>
          <a:solidFill>
            <a:schemeClr val="bg1"/>
          </a:solidFill>
          <a:ln w="57150">
            <a:solidFill>
              <a:srgbClr val="F59C1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sp>
        <p:nvSpPr>
          <p:cNvPr id="6" name="三角形 5">
            <a:extLst>
              <a:ext uri="{FF2B5EF4-FFF2-40B4-BE49-F238E27FC236}">
                <a16:creationId xmlns:a16="http://schemas.microsoft.com/office/drawing/2014/main" id="{6D764C04-8067-88A1-B865-FA78C4A09340}"/>
              </a:ext>
            </a:extLst>
          </p:cNvPr>
          <p:cNvSpPr/>
          <p:nvPr/>
        </p:nvSpPr>
        <p:spPr>
          <a:xfrm flipV="1">
            <a:off x="4270017" y="2489872"/>
            <a:ext cx="603956" cy="274526"/>
          </a:xfrm>
          <a:prstGeom prst="triangle">
            <a:avLst/>
          </a:prstGeom>
          <a:solidFill>
            <a:srgbClr val="E27B1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1F95F3B-732F-3643-0A9C-2FA96D55C1DF}"/>
              </a:ext>
            </a:extLst>
          </p:cNvPr>
          <p:cNvSpPr txBox="1"/>
          <p:nvPr/>
        </p:nvSpPr>
        <p:spPr>
          <a:xfrm>
            <a:off x="1271479" y="2862281"/>
            <a:ext cx="6601033" cy="1511246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b="1" dirty="0">
                <a:latin typeface="+mn-ea"/>
              </a:rPr>
              <a:t>千早赤阪村　民生部　福祉課</a:t>
            </a:r>
            <a:endParaRPr lang="en-US" altLang="ja-JP" sz="1350" b="1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ja-JP" altLang="en-US" sz="1350" b="1" dirty="0">
                <a:latin typeface="+mn-ea"/>
              </a:rPr>
              <a:t>　　住所　〒</a:t>
            </a:r>
            <a:r>
              <a:rPr lang="en-US" altLang="ja-JP" sz="1350" b="1" dirty="0">
                <a:latin typeface="+mn-ea"/>
              </a:rPr>
              <a:t>585-8501</a:t>
            </a:r>
            <a:r>
              <a:rPr lang="ja-JP" altLang="en-US" sz="1350" b="1" dirty="0">
                <a:latin typeface="+mn-ea"/>
              </a:rPr>
              <a:t>　大阪府南河内郡千早赤阪村大字水分</a:t>
            </a:r>
            <a:r>
              <a:rPr lang="en-US" altLang="ja-JP" sz="1350" b="1" dirty="0">
                <a:latin typeface="+mn-ea"/>
              </a:rPr>
              <a:t>180</a:t>
            </a:r>
            <a:r>
              <a:rPr lang="ja-JP" altLang="en-US" sz="1350" b="1" dirty="0">
                <a:latin typeface="+mn-ea"/>
              </a:rPr>
              <a:t>番地</a:t>
            </a:r>
            <a:endParaRPr lang="en-US" altLang="ja-JP" sz="1350" b="1" dirty="0">
              <a:latin typeface="+mn-ea"/>
            </a:endParaRPr>
          </a:p>
          <a:p>
            <a:r>
              <a:rPr lang="ja-JP" altLang="en-US" sz="1350" b="1" dirty="0">
                <a:latin typeface="+mn-ea"/>
              </a:rPr>
              <a:t>　　電話番号　</a:t>
            </a:r>
            <a:r>
              <a:rPr lang="en-US" altLang="ja-JP" sz="1350" b="1" dirty="0">
                <a:latin typeface="+mn-ea"/>
              </a:rPr>
              <a:t>0721-26-7269</a:t>
            </a:r>
          </a:p>
          <a:p>
            <a:r>
              <a:rPr lang="ja-JP" altLang="en-US" sz="1350" b="1" dirty="0">
                <a:latin typeface="+mn-ea"/>
              </a:rPr>
              <a:t>　　連絡用アドレス　</a:t>
            </a:r>
            <a:r>
              <a:rPr lang="en-US" altLang="ja-JP" sz="1350" b="1" dirty="0">
                <a:latin typeface="+mn-ea"/>
              </a:rPr>
              <a:t>fukushi@vill.chihayaakasaka.lg.jp</a:t>
            </a:r>
          </a:p>
          <a:p>
            <a:r>
              <a:rPr lang="ja-JP" altLang="en-US" sz="1350" b="1" dirty="0">
                <a:latin typeface="+mn-ea"/>
              </a:rPr>
              <a:t>　　</a:t>
            </a:r>
            <a:endParaRPr lang="en-US" altLang="ja-JP" sz="1350" dirty="0">
              <a:latin typeface="+mn-ea"/>
            </a:endParaRPr>
          </a:p>
        </p:txBody>
      </p:sp>
      <p:sp>
        <p:nvSpPr>
          <p:cNvPr id="10" name="楕円 9">
            <a:hlinkClick r:id="rId3" action="ppaction://hlinksldjump"/>
            <a:extLst>
              <a:ext uri="{FF2B5EF4-FFF2-40B4-BE49-F238E27FC236}">
                <a16:creationId xmlns:a16="http://schemas.microsoft.com/office/drawing/2014/main" id="{A73912BB-2FAF-4919-BC39-7F531383164A}"/>
              </a:ext>
            </a:extLst>
          </p:cNvPr>
          <p:cNvSpPr>
            <a:spLocks noChangeAspect="1"/>
          </p:cNvSpPr>
          <p:nvPr/>
        </p:nvSpPr>
        <p:spPr>
          <a:xfrm>
            <a:off x="796154" y="921251"/>
            <a:ext cx="999000" cy="999000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01</a:t>
            </a:r>
            <a:endParaRPr lang="ja-JP" altLang="en-US" sz="36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03C0805-2879-415D-882F-4C6263C65927}"/>
              </a:ext>
            </a:extLst>
          </p:cNvPr>
          <p:cNvSpPr txBox="1"/>
          <p:nvPr/>
        </p:nvSpPr>
        <p:spPr>
          <a:xfrm>
            <a:off x="2053025" y="1879144"/>
            <a:ext cx="62646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solidFill>
                  <a:schemeClr val="bg1"/>
                </a:solidFill>
                <a:latin typeface="Segoe UI"/>
                <a:ea typeface="メイリオ"/>
              </a:rPr>
              <a:t>地域生活支援拠点等に関するお問い合わせはこちらです。</a:t>
            </a:r>
            <a:endParaRPr lang="en-US" altLang="ja-JP" sz="1600" b="1" dirty="0">
              <a:solidFill>
                <a:schemeClr val="bg1"/>
              </a:solidFill>
              <a:latin typeface="Segoe UI"/>
              <a:ea typeface="メイリオ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7406EF9-5C39-414C-881C-12B79D7D6950}"/>
              </a:ext>
            </a:extLst>
          </p:cNvPr>
          <p:cNvSpPr/>
          <p:nvPr/>
        </p:nvSpPr>
        <p:spPr>
          <a:xfrm>
            <a:off x="0" y="857250"/>
            <a:ext cx="231399" cy="5143500"/>
          </a:xfrm>
          <a:prstGeom prst="rect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srgbClr val="D99E29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3" name="スライド番号プレースホルダー 5">
            <a:extLst>
              <a:ext uri="{FF2B5EF4-FFF2-40B4-BE49-F238E27FC236}">
                <a16:creationId xmlns:a16="http://schemas.microsoft.com/office/drawing/2014/main" id="{D577522B-1BA6-4515-94A2-CFEC36C6D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55A6B56-6663-4FBF-8687-0B8F696EF014}"/>
              </a:ext>
            </a:extLst>
          </p:cNvPr>
          <p:cNvSpPr txBox="1"/>
          <p:nvPr/>
        </p:nvSpPr>
        <p:spPr>
          <a:xfrm>
            <a:off x="1271480" y="4593265"/>
            <a:ext cx="6604578" cy="1041991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>
              <a:spcAft>
                <a:spcPts val="300"/>
              </a:spcAft>
            </a:pPr>
            <a:r>
              <a:rPr lang="ja-JP" altLang="en-US" sz="1350" b="1" dirty="0">
                <a:latin typeface="+mn-ea"/>
              </a:rPr>
              <a:t>　（緊急時の受入れ・対応について）</a:t>
            </a:r>
            <a:endParaRPr lang="en-US" altLang="ja-JP" sz="1350" b="1" dirty="0">
              <a:latin typeface="+mn-ea"/>
            </a:endParaRPr>
          </a:p>
          <a:p>
            <a:pPr>
              <a:spcAft>
                <a:spcPts val="300"/>
              </a:spcAft>
            </a:pPr>
            <a:r>
              <a:rPr lang="ja-JP" altLang="en-US" sz="1350" b="1" dirty="0">
                <a:latin typeface="+mn-ea"/>
              </a:rPr>
              <a:t>連絡窓口　千早赤阪村　民生部　福祉課</a:t>
            </a:r>
            <a:endParaRPr lang="en-US" altLang="ja-JP" sz="1350" b="1" dirty="0">
              <a:latin typeface="+mn-ea"/>
            </a:endParaRPr>
          </a:p>
          <a:p>
            <a:pPr>
              <a:spcAft>
                <a:spcPts val="300"/>
              </a:spcAft>
            </a:pPr>
            <a:r>
              <a:rPr lang="ja-JP" altLang="en-US" sz="1350" b="1" dirty="0">
                <a:latin typeface="+mn-ea"/>
              </a:rPr>
              <a:t>電話番号　</a:t>
            </a:r>
            <a:r>
              <a:rPr lang="en-US" altLang="ja-JP" sz="1350" b="1" dirty="0">
                <a:latin typeface="+mn-ea"/>
              </a:rPr>
              <a:t>0721-26-7269</a:t>
            </a:r>
          </a:p>
        </p:txBody>
      </p:sp>
    </p:spTree>
    <p:extLst>
      <p:ext uri="{BB962C8B-B14F-4D97-AF65-F5344CB8AC3E}">
        <p14:creationId xmlns:p14="http://schemas.microsoft.com/office/powerpoint/2010/main" val="1387121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8B3BF4F-EC84-1CA6-4290-9403FE4E4BB3}"/>
              </a:ext>
            </a:extLst>
          </p:cNvPr>
          <p:cNvSpPr/>
          <p:nvPr/>
        </p:nvSpPr>
        <p:spPr>
          <a:xfrm>
            <a:off x="1140576" y="1106741"/>
            <a:ext cx="6862847" cy="810000"/>
          </a:xfrm>
          <a:prstGeom prst="roundRect">
            <a:avLst>
              <a:gd name="adj" fmla="val 21554"/>
            </a:avLst>
          </a:prstGeom>
          <a:solidFill>
            <a:srgbClr val="F59C0B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b="1" dirty="0">
                <a:solidFill>
                  <a:schemeClr val="bg1"/>
                </a:solidFill>
              </a:rPr>
              <a:t>　　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013443" y="1246952"/>
            <a:ext cx="5670630" cy="669974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3300" b="1" dirty="0">
                <a:solidFill>
                  <a:schemeClr val="bg1"/>
                </a:solidFill>
                <a:latin typeface="+mn-ea"/>
                <a:ea typeface="+mn-ea"/>
              </a:rPr>
              <a:t>運用状況の検証・検討</a:t>
            </a:r>
          </a:p>
        </p:txBody>
      </p:sp>
      <p:sp>
        <p:nvSpPr>
          <p:cNvPr id="10" name="楕円 9">
            <a:hlinkClick r:id="rId3" action="ppaction://hlinksldjump"/>
            <a:extLst>
              <a:ext uri="{FF2B5EF4-FFF2-40B4-BE49-F238E27FC236}">
                <a16:creationId xmlns:a16="http://schemas.microsoft.com/office/drawing/2014/main" id="{A73912BB-2FAF-4919-BC39-7F531383164A}"/>
              </a:ext>
            </a:extLst>
          </p:cNvPr>
          <p:cNvSpPr>
            <a:spLocks noChangeAspect="1"/>
          </p:cNvSpPr>
          <p:nvPr/>
        </p:nvSpPr>
        <p:spPr>
          <a:xfrm>
            <a:off x="960428" y="1016432"/>
            <a:ext cx="999000" cy="999000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02</a:t>
            </a:r>
            <a:endParaRPr lang="ja-JP" altLang="en-US" sz="36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84544E2-71E9-442B-AC34-499585CEDA1D}"/>
              </a:ext>
            </a:extLst>
          </p:cNvPr>
          <p:cNvSpPr/>
          <p:nvPr/>
        </p:nvSpPr>
        <p:spPr>
          <a:xfrm>
            <a:off x="0" y="857250"/>
            <a:ext cx="231399" cy="5143500"/>
          </a:xfrm>
          <a:prstGeom prst="rect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srgbClr val="D99E29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2" name="角丸四角形 1">
            <a:extLst>
              <a:ext uri="{FF2B5EF4-FFF2-40B4-BE49-F238E27FC236}">
                <a16:creationId xmlns:a16="http://schemas.microsoft.com/office/drawing/2014/main" id="{743FA248-0EF4-4AEC-A993-E35A80C48345}"/>
              </a:ext>
            </a:extLst>
          </p:cNvPr>
          <p:cNvSpPr/>
          <p:nvPr/>
        </p:nvSpPr>
        <p:spPr>
          <a:xfrm>
            <a:off x="359533" y="2473810"/>
            <a:ext cx="2440394" cy="1080847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4" name="タイトル 1">
            <a:extLst>
              <a:ext uri="{FF2B5EF4-FFF2-40B4-BE49-F238E27FC236}">
                <a16:creationId xmlns:a16="http://schemas.microsoft.com/office/drawing/2014/main" id="{771BFA7B-02B8-456F-A82D-C4492167A638}"/>
              </a:ext>
            </a:extLst>
          </p:cNvPr>
          <p:cNvSpPr txBox="1">
            <a:spLocks/>
          </p:cNvSpPr>
          <p:nvPr/>
        </p:nvSpPr>
        <p:spPr>
          <a:xfrm>
            <a:off x="552493" y="2266753"/>
            <a:ext cx="2054472" cy="414116"/>
          </a:xfrm>
          <a:prstGeom prst="roundRect">
            <a:avLst>
              <a:gd name="adj" fmla="val 49068"/>
            </a:avLst>
          </a:prstGeom>
          <a:solidFill>
            <a:srgbClr val="F59C0B"/>
          </a:solidFill>
        </p:spPr>
        <p:txBody>
          <a:bodyPr vert="horz" lIns="68580" tIns="54000" rIns="68580" bIns="34290" rtlCol="0" anchor="ctr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検証・検討の場の名称</a:t>
            </a:r>
            <a:endParaRPr lang="en-US" altLang="ja-JP" sz="1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角丸四角形 1">
            <a:extLst>
              <a:ext uri="{FF2B5EF4-FFF2-40B4-BE49-F238E27FC236}">
                <a16:creationId xmlns:a16="http://schemas.microsoft.com/office/drawing/2014/main" id="{75894484-61C0-4696-88C1-AA2F17843510}"/>
              </a:ext>
            </a:extLst>
          </p:cNvPr>
          <p:cNvSpPr/>
          <p:nvPr/>
        </p:nvSpPr>
        <p:spPr>
          <a:xfrm>
            <a:off x="364147" y="4822381"/>
            <a:ext cx="2440394" cy="1090895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0BE32D83-5A05-4BD1-AC7B-07BE76B42EAD}"/>
              </a:ext>
            </a:extLst>
          </p:cNvPr>
          <p:cNvSpPr txBox="1">
            <a:spLocks/>
          </p:cNvSpPr>
          <p:nvPr/>
        </p:nvSpPr>
        <p:spPr>
          <a:xfrm>
            <a:off x="557108" y="4615324"/>
            <a:ext cx="2054472" cy="469860"/>
          </a:xfrm>
          <a:prstGeom prst="roundRect">
            <a:avLst>
              <a:gd name="adj" fmla="val 49068"/>
            </a:avLst>
          </a:prstGeom>
          <a:solidFill>
            <a:srgbClr val="F59C0B"/>
          </a:solidFill>
        </p:spPr>
        <p:txBody>
          <a:bodyPr vert="horz" lIns="68580" tIns="54000" rIns="68580" bIns="34290" rtlCol="0" anchor="ctr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地域生活支援拠点等</a:t>
            </a:r>
            <a:endParaRPr lang="en-US" altLang="ja-JP" sz="1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685783">
              <a:lnSpc>
                <a:spcPct val="100000"/>
              </a:lnSpc>
              <a:defRPr/>
            </a:pPr>
            <a:r>
              <a:rPr lang="ja-JP" altLang="en-US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コーディネーターの配置</a:t>
            </a:r>
            <a:endParaRPr lang="en-US" altLang="ja-JP" sz="1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角丸四角形 1">
            <a:extLst>
              <a:ext uri="{FF2B5EF4-FFF2-40B4-BE49-F238E27FC236}">
                <a16:creationId xmlns:a16="http://schemas.microsoft.com/office/drawing/2014/main" id="{EC5ABB0A-CE79-463E-A0CF-F52BBB9DF4A7}"/>
              </a:ext>
            </a:extLst>
          </p:cNvPr>
          <p:cNvSpPr/>
          <p:nvPr/>
        </p:nvSpPr>
        <p:spPr>
          <a:xfrm>
            <a:off x="359533" y="3827191"/>
            <a:ext cx="2440394" cy="728481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1" name="タイトル 1">
            <a:extLst>
              <a:ext uri="{FF2B5EF4-FFF2-40B4-BE49-F238E27FC236}">
                <a16:creationId xmlns:a16="http://schemas.microsoft.com/office/drawing/2014/main" id="{F13989D2-6CE8-4CEE-9C09-9B6F44210125}"/>
              </a:ext>
            </a:extLst>
          </p:cNvPr>
          <p:cNvSpPr txBox="1">
            <a:spLocks/>
          </p:cNvSpPr>
          <p:nvPr/>
        </p:nvSpPr>
        <p:spPr>
          <a:xfrm>
            <a:off x="552493" y="3620133"/>
            <a:ext cx="2054472" cy="414116"/>
          </a:xfrm>
          <a:prstGeom prst="roundRect">
            <a:avLst>
              <a:gd name="adj" fmla="val 49068"/>
            </a:avLst>
          </a:prstGeom>
          <a:solidFill>
            <a:srgbClr val="F59C0B"/>
          </a:solidFill>
        </p:spPr>
        <p:txBody>
          <a:bodyPr vert="horz" lIns="68580" tIns="54000" rIns="68580" bIns="34290" rtlCol="0" anchor="ctr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5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開催頻度</a:t>
            </a:r>
            <a:endParaRPr lang="en-US" altLang="ja-JP" sz="15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角丸四角形 1">
            <a:extLst>
              <a:ext uri="{FF2B5EF4-FFF2-40B4-BE49-F238E27FC236}">
                <a16:creationId xmlns:a16="http://schemas.microsoft.com/office/drawing/2014/main" id="{D7FA2747-4FDB-4132-B6EB-D67C41A4270C}"/>
              </a:ext>
            </a:extLst>
          </p:cNvPr>
          <p:cNvSpPr/>
          <p:nvPr/>
        </p:nvSpPr>
        <p:spPr>
          <a:xfrm>
            <a:off x="3118111" y="2473810"/>
            <a:ext cx="5828375" cy="3439466"/>
          </a:xfrm>
          <a:prstGeom prst="roundRect">
            <a:avLst>
              <a:gd name="adj" fmla="val 2940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3" name="タイトル 1">
            <a:extLst>
              <a:ext uri="{FF2B5EF4-FFF2-40B4-BE49-F238E27FC236}">
                <a16:creationId xmlns:a16="http://schemas.microsoft.com/office/drawing/2014/main" id="{B30B75B3-6A61-4F01-AF91-62494F86DE78}"/>
              </a:ext>
            </a:extLst>
          </p:cNvPr>
          <p:cNvSpPr txBox="1">
            <a:spLocks/>
          </p:cNvSpPr>
          <p:nvPr/>
        </p:nvSpPr>
        <p:spPr>
          <a:xfrm>
            <a:off x="3578959" y="2256067"/>
            <a:ext cx="4906679" cy="414116"/>
          </a:xfrm>
          <a:prstGeom prst="roundRect">
            <a:avLst>
              <a:gd name="adj" fmla="val 49068"/>
            </a:avLst>
          </a:prstGeom>
          <a:solidFill>
            <a:srgbClr val="F59C0B"/>
          </a:solidFill>
        </p:spPr>
        <p:txBody>
          <a:bodyPr vert="horz" lIns="68580" tIns="5400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5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具体的な内容</a:t>
            </a:r>
            <a:endParaRPr lang="en-US" altLang="ja-JP" sz="15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4" name="タイトル 1">
            <a:extLst>
              <a:ext uri="{FF2B5EF4-FFF2-40B4-BE49-F238E27FC236}">
                <a16:creationId xmlns:a16="http://schemas.microsoft.com/office/drawing/2014/main" id="{C58BC26E-763B-4CE6-9470-D39EA3CC24AD}"/>
              </a:ext>
            </a:extLst>
          </p:cNvPr>
          <p:cNvSpPr txBox="1">
            <a:spLocks/>
          </p:cNvSpPr>
          <p:nvPr/>
        </p:nvSpPr>
        <p:spPr>
          <a:xfrm>
            <a:off x="3408057" y="2873626"/>
            <a:ext cx="5170126" cy="1773898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◆運用状況の検討について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開催日時：令和８年２月９日（令和７年度第１回）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議題：地域生活支援拠点事業の５つの機能について実情と課題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内容：コーディネーター事業の実績報告、その他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3D127DE6-322B-4DE0-A117-EB46B5C6A60B}"/>
              </a:ext>
            </a:extLst>
          </p:cNvPr>
          <p:cNvSpPr txBox="1">
            <a:spLocks/>
          </p:cNvSpPr>
          <p:nvPr/>
        </p:nvSpPr>
        <p:spPr>
          <a:xfrm>
            <a:off x="527272" y="4080482"/>
            <a:ext cx="2256422" cy="567042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回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タイトル 1">
            <a:extLst>
              <a:ext uri="{FF2B5EF4-FFF2-40B4-BE49-F238E27FC236}">
                <a16:creationId xmlns:a16="http://schemas.microsoft.com/office/drawing/2014/main" id="{00432453-1E5B-4F3B-83D5-BA533CE43944}"/>
              </a:ext>
            </a:extLst>
          </p:cNvPr>
          <p:cNvSpPr txBox="1">
            <a:spLocks/>
          </p:cNvSpPr>
          <p:nvPr/>
        </p:nvSpPr>
        <p:spPr>
          <a:xfrm>
            <a:off x="565817" y="2918266"/>
            <a:ext cx="2256422" cy="567042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地域生活支援拠点等検討会議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8" name="タイトル 1">
            <a:extLst>
              <a:ext uri="{FF2B5EF4-FFF2-40B4-BE49-F238E27FC236}">
                <a16:creationId xmlns:a16="http://schemas.microsoft.com/office/drawing/2014/main" id="{A4B58297-669B-4AD5-A7CB-2BBED697883F}"/>
              </a:ext>
            </a:extLst>
          </p:cNvPr>
          <p:cNvSpPr txBox="1">
            <a:spLocks/>
          </p:cNvSpPr>
          <p:nvPr/>
        </p:nvSpPr>
        <p:spPr>
          <a:xfrm>
            <a:off x="3447235" y="4793462"/>
            <a:ext cx="5170126" cy="524805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タイトル 1">
            <a:extLst>
              <a:ext uri="{FF2B5EF4-FFF2-40B4-BE49-F238E27FC236}">
                <a16:creationId xmlns:a16="http://schemas.microsoft.com/office/drawing/2014/main" id="{B31C0680-B7D4-45C6-8054-86950F5B86B5}"/>
              </a:ext>
            </a:extLst>
          </p:cNvPr>
          <p:cNvSpPr txBox="1">
            <a:spLocks/>
          </p:cNvSpPr>
          <p:nvPr/>
        </p:nvSpPr>
        <p:spPr>
          <a:xfrm>
            <a:off x="539552" y="5310230"/>
            <a:ext cx="2256422" cy="567042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富田林市内の社会福祉法人に</a:t>
            </a:r>
            <a:r>
              <a:rPr lang="en-US" altLang="ja-JP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箇所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スライド番号プレースホルダー 5">
            <a:extLst>
              <a:ext uri="{FF2B5EF4-FFF2-40B4-BE49-F238E27FC236}">
                <a16:creationId xmlns:a16="http://schemas.microsoft.com/office/drawing/2014/main" id="{ADF12245-A631-49DB-9C53-BD8A0EF6F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4607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6DF58B5-4348-3BBD-6EF2-4048E2645685}"/>
              </a:ext>
            </a:extLst>
          </p:cNvPr>
          <p:cNvSpPr/>
          <p:nvPr/>
        </p:nvSpPr>
        <p:spPr>
          <a:xfrm>
            <a:off x="0" y="857250"/>
            <a:ext cx="231399" cy="5143500"/>
          </a:xfrm>
          <a:prstGeom prst="rect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srgbClr val="D99E29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" name="角丸四角形 1">
            <a:extLst>
              <a:ext uri="{FF2B5EF4-FFF2-40B4-BE49-F238E27FC236}">
                <a16:creationId xmlns:a16="http://schemas.microsoft.com/office/drawing/2014/main" id="{2EE94C60-AAF5-CD4B-6707-5AC966056DEE}"/>
              </a:ext>
            </a:extLst>
          </p:cNvPr>
          <p:cNvSpPr/>
          <p:nvPr/>
        </p:nvSpPr>
        <p:spPr>
          <a:xfrm>
            <a:off x="608496" y="2382003"/>
            <a:ext cx="8161064" cy="1242137"/>
          </a:xfrm>
          <a:prstGeom prst="roundRect">
            <a:avLst>
              <a:gd name="adj" fmla="val 14961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7" name="タイトル 1">
            <a:extLst>
              <a:ext uri="{FF2B5EF4-FFF2-40B4-BE49-F238E27FC236}">
                <a16:creationId xmlns:a16="http://schemas.microsoft.com/office/drawing/2014/main" id="{D9C1A2DE-5D16-D410-6936-CBFFAEE38C1A}"/>
              </a:ext>
            </a:extLst>
          </p:cNvPr>
          <p:cNvSpPr txBox="1">
            <a:spLocks/>
          </p:cNvSpPr>
          <p:nvPr/>
        </p:nvSpPr>
        <p:spPr>
          <a:xfrm>
            <a:off x="832975" y="2821312"/>
            <a:ext cx="2054472" cy="414116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21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体験の機会・場</a:t>
            </a:r>
            <a:endParaRPr lang="en-US" altLang="ja-JP" sz="21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767AE674-A1D5-076D-24AF-4D0C0B4E1556}"/>
              </a:ext>
            </a:extLst>
          </p:cNvPr>
          <p:cNvSpPr txBox="1">
            <a:spLocks/>
          </p:cNvSpPr>
          <p:nvPr/>
        </p:nvSpPr>
        <p:spPr>
          <a:xfrm>
            <a:off x="3002673" y="2798510"/>
            <a:ext cx="5532831" cy="1032558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グループホーム体験の場を実施し、グループホームへの入居を促進し、知的障がい者の自立生活を支援している。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円/楕円 22">
            <a:extLst>
              <a:ext uri="{FF2B5EF4-FFF2-40B4-BE49-F238E27FC236}">
                <a16:creationId xmlns:a16="http://schemas.microsoft.com/office/drawing/2014/main" id="{99941390-5261-4EBC-0C9E-2CE771A61CE5}"/>
              </a:ext>
            </a:extLst>
          </p:cNvPr>
          <p:cNvSpPr/>
          <p:nvPr/>
        </p:nvSpPr>
        <p:spPr>
          <a:xfrm>
            <a:off x="265102" y="2634506"/>
            <a:ext cx="680283" cy="680283"/>
          </a:xfrm>
          <a:prstGeom prst="ellipse">
            <a:avLst/>
          </a:prstGeom>
          <a:solidFill>
            <a:srgbClr val="F59C0B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en-US" altLang="ja-JP" sz="3000" b="1" dirty="0">
                <a:solidFill>
                  <a:schemeClr val="bg1"/>
                </a:solidFill>
                <a:latin typeface="Segoe UI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1</a:t>
            </a:r>
            <a:endParaRPr lang="ja-JP" altLang="en-US" sz="3000" b="1" dirty="0">
              <a:solidFill>
                <a:schemeClr val="bg1"/>
              </a:solidFill>
              <a:latin typeface="Segoe UI" panose="020B0502040204020203" pitchFamily="34" charset="0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sp>
        <p:nvSpPr>
          <p:cNvPr id="24" name="角丸四角形 1">
            <a:extLst>
              <a:ext uri="{FF2B5EF4-FFF2-40B4-BE49-F238E27FC236}">
                <a16:creationId xmlns:a16="http://schemas.microsoft.com/office/drawing/2014/main" id="{50BA4E58-AE68-4F0D-B1D0-796A26A9FD70}"/>
              </a:ext>
            </a:extLst>
          </p:cNvPr>
          <p:cNvSpPr/>
          <p:nvPr/>
        </p:nvSpPr>
        <p:spPr>
          <a:xfrm>
            <a:off x="1140576" y="1106742"/>
            <a:ext cx="6862847" cy="810000"/>
          </a:xfrm>
          <a:prstGeom prst="roundRect">
            <a:avLst>
              <a:gd name="adj" fmla="val 21554"/>
            </a:avLst>
          </a:prstGeom>
          <a:solidFill>
            <a:srgbClr val="F59C0B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b="1" dirty="0"/>
              <a:t>　　</a:t>
            </a:r>
            <a:endParaRPr lang="ja-JP" altLang="en-US" sz="2100" b="1" dirty="0">
              <a:solidFill>
                <a:srgbClr val="FFFDE1"/>
              </a:solidFill>
            </a:endParaRPr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3A8BE68F-1C25-4D8F-A370-D9247A64F4B7}"/>
              </a:ext>
            </a:extLst>
          </p:cNvPr>
          <p:cNvSpPr txBox="1">
            <a:spLocks/>
          </p:cNvSpPr>
          <p:nvPr/>
        </p:nvSpPr>
        <p:spPr>
          <a:xfrm>
            <a:off x="2182892" y="1258187"/>
            <a:ext cx="4457713" cy="669974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33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取組み</a:t>
            </a:r>
            <a:endParaRPr lang="en-US" altLang="ja-JP" sz="33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楕円 26">
            <a:hlinkClick r:id="rId3" action="ppaction://hlinksldjump"/>
            <a:extLst>
              <a:ext uri="{FF2B5EF4-FFF2-40B4-BE49-F238E27FC236}">
                <a16:creationId xmlns:a16="http://schemas.microsoft.com/office/drawing/2014/main" id="{581E6311-241F-4F35-825A-1A51D2309E5D}"/>
              </a:ext>
            </a:extLst>
          </p:cNvPr>
          <p:cNvSpPr>
            <a:spLocks noChangeAspect="1"/>
          </p:cNvSpPr>
          <p:nvPr/>
        </p:nvSpPr>
        <p:spPr>
          <a:xfrm>
            <a:off x="774216" y="985577"/>
            <a:ext cx="999000" cy="999000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03</a:t>
            </a:r>
            <a:endParaRPr lang="ja-JP" altLang="en-US" sz="3600" dirty="0">
              <a:solidFill>
                <a:schemeClr val="bg1"/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14" name="スライド番号プレースホルダー 5">
            <a:extLst>
              <a:ext uri="{FF2B5EF4-FFF2-40B4-BE49-F238E27FC236}">
                <a16:creationId xmlns:a16="http://schemas.microsoft.com/office/drawing/2014/main" id="{388F94E1-BE2C-46AF-BC31-F5EE274A0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6305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t"/>
      <a:lstStyle>
        <a:defPPr>
          <a:defRPr kumimoji="1" b="1" dirty="0" smtClean="0">
            <a:latin typeface="HG丸ｺﾞｼｯｸM-PRO" panose="020F0600000000000000" pitchFamily="50" charset="-128"/>
            <a:ea typeface="HG丸ｺﾞｼｯｸM-PRO" panose="020F0600000000000000" pitchFamily="50" charset="-128"/>
          </a:defRPr>
        </a:defPPr>
      </a:lstStyle>
      <a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301</Words>
  <Application>Microsoft Office PowerPoint</Application>
  <PresentationFormat>画面に合わせる (4:3)</PresentationFormat>
  <Paragraphs>60</Paragraphs>
  <Slides>4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0" baseType="lpstr">
      <vt:lpstr>メイリオ</vt:lpstr>
      <vt:lpstr>游ゴシック</vt:lpstr>
      <vt:lpstr>游ゴシック Light</vt:lpstr>
      <vt:lpstr>Arial</vt:lpstr>
      <vt:lpstr>Segoe UI</vt:lpstr>
      <vt:lpstr>1_Office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modified xsi:type="dcterms:W3CDTF">2026-03-25T09:15:50Z</dcterms:modified>
</cp:coreProperties>
</file>