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26"/>
  </p:notesMasterIdLst>
  <p:sldIdLst>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345" r:id="rId20"/>
    <p:sldId id="294" r:id="rId21"/>
    <p:sldId id="295" r:id="rId22"/>
    <p:sldId id="296" r:id="rId23"/>
    <p:sldId id="297" r:id="rId24"/>
    <p:sldId id="298" r:id="rId2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562" autoAdjust="0"/>
  </p:normalViewPr>
  <p:slideViewPr>
    <p:cSldViewPr snapToGrid="0">
      <p:cViewPr varScale="1">
        <p:scale>
          <a:sx n="64" d="100"/>
          <a:sy n="64" d="100"/>
        </p:scale>
        <p:origin x="90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BA7C54A-2EF9-4DDC-85C5-711A3184BD35}" type="datetimeFigureOut">
              <a:rPr kumimoji="1" lang="ja-JP" altLang="en-US" smtClean="0"/>
              <a:t>2021/12/9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4A9F854-D175-4678-814B-CF97C2FA8CDD}" type="slidenum">
              <a:rPr kumimoji="1" lang="ja-JP" altLang="en-US" smtClean="0"/>
              <a:t>‹#›</a:t>
            </a:fld>
            <a:endParaRPr kumimoji="1" lang="ja-JP" altLang="en-US"/>
          </a:p>
        </p:txBody>
      </p:sp>
    </p:spTree>
    <p:extLst>
      <p:ext uri="{BB962C8B-B14F-4D97-AF65-F5344CB8AC3E}">
        <p14:creationId xmlns:p14="http://schemas.microsoft.com/office/powerpoint/2010/main" val="4523567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11579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11932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56610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895175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98696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3640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152169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a:xfrm>
            <a:off x="4784651" y="9440647"/>
            <a:ext cx="2020974" cy="4986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995054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71862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99155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452551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747674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4163399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12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64026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08004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70196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53675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60611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01719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82149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708353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7783D-DCA7-4D0A-BCD8-20913D1515F4}"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631661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5"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5"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6096000" y="3"/>
            <a:ext cx="6096000" cy="260647"/>
          </a:xfrm>
        </p:spPr>
        <p:txBody>
          <a:bodyPr/>
          <a:lstStyle>
            <a:lvl1pPr algn="r">
              <a:defRPr b="1">
                <a:solidFill>
                  <a:schemeClr val="accent6">
                    <a:lumMod val="75000"/>
                  </a:schemeClr>
                </a:solidFill>
                <a:latin typeface="HGPｺﾞｼｯｸM" panose="020B0600000000000000" pitchFamily="50" charset="-128"/>
                <a:ea typeface="HGPｺﾞｼｯｸM" panose="020B0600000000000000" pitchFamily="50" charset="-128"/>
              </a:defRPr>
            </a:lvl1pPr>
          </a:lstStyle>
          <a:p>
            <a:r>
              <a:rPr lang="ja-JP" altLang="en-US" smtClean="0"/>
              <a:t>令和元年度　災害福祉支援ネットワーク構築・運営リーダー養成研修</a:t>
            </a:r>
            <a:endParaRPr lang="ja-JP" altLang="en-US" dirty="0"/>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角丸四角形 6"/>
          <p:cNvSpPr/>
          <p:nvPr userDrawn="1"/>
        </p:nvSpPr>
        <p:spPr>
          <a:xfrm>
            <a:off x="1524005" y="6243402"/>
            <a:ext cx="8757839" cy="43204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rgbClr val="C00000"/>
                </a:solidFill>
                <a:latin typeface="HGPｺﾞｼｯｸM" panose="020B0600000000000000" pitchFamily="50" charset="-128"/>
                <a:ea typeface="HGPｺﾞｼｯｸM" panose="020B0600000000000000" pitchFamily="50" charset="-128"/>
              </a:rPr>
              <a:t>本資料は、㈱富士通総研が実施する「災害派遣福祉チームの育成に関する調査研究事業」（令和元年度 厚生労働省</a:t>
            </a:r>
            <a:r>
              <a:rPr lang="ja-JP" altLang="en-US" sz="1100" dirty="0" smtClean="0">
                <a:solidFill>
                  <a:srgbClr val="C00000"/>
                </a:solidFill>
                <a:latin typeface="HGPｺﾞｼｯｸM" panose="020B0600000000000000" pitchFamily="50" charset="-128"/>
                <a:ea typeface="HGPｺﾞｼｯｸM" panose="020B0600000000000000" pitchFamily="50" charset="-128"/>
              </a:rPr>
              <a:t>社会福祉推進事業）の</a:t>
            </a:r>
            <a:endParaRPr lang="en-US" altLang="ja-JP" sz="1100" dirty="0" smtClean="0">
              <a:solidFill>
                <a:srgbClr val="C00000"/>
              </a:solidFill>
              <a:latin typeface="HGPｺﾞｼｯｸM" panose="020B0600000000000000" pitchFamily="50" charset="-128"/>
              <a:ea typeface="HGPｺﾞｼｯｸM" panose="020B0600000000000000" pitchFamily="50" charset="-128"/>
            </a:endParaRPr>
          </a:p>
          <a:p>
            <a:r>
              <a:rPr lang="ja-JP" altLang="en-US" sz="1100" dirty="0" smtClean="0">
                <a:solidFill>
                  <a:srgbClr val="C00000"/>
                </a:solidFill>
                <a:latin typeface="HGPｺﾞｼｯｸM" panose="020B0600000000000000" pitchFamily="50" charset="-128"/>
                <a:ea typeface="HGPｺﾞｼｯｸM" panose="020B0600000000000000" pitchFamily="50" charset="-128"/>
              </a:rPr>
              <a:t>成果品であり、無断での引用、転記・転載はお断りします。</a:t>
            </a:r>
            <a:endParaRPr kumimoji="1" lang="ja-JP" altLang="en-US" sz="1100" dirty="0">
              <a:solidFill>
                <a:srgbClr val="C0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2492890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029942-7B61-46AD-98A4-C2E12C13B761}" type="datetime1">
              <a:rPr lang="ja-JP" altLang="en-US" smtClean="0">
                <a:solidFill>
                  <a:prstClr val="black">
                    <a:tint val="75000"/>
                  </a:prstClr>
                </a:solidFill>
              </a:rPr>
              <a:pPr/>
              <a:t>2021/12/9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795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5"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DC07650-475C-439B-B5D1-B33ABB3C9CC0}" type="datetime1">
              <a:rPr lang="ja-JP" altLang="en-US" smtClean="0">
                <a:solidFill>
                  <a:prstClr val="black">
                    <a:tint val="75000"/>
                  </a:prstClr>
                </a:solidFill>
              </a:rPr>
              <a:pPr/>
              <a:t>2021/12/9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9896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8"/>
            <a:ext cx="103632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E9BE3D6-8404-4BA0-B355-A3B4CD47DADA}" type="datetimeFigureOut">
              <a:rPr kumimoji="1" lang="ja-JP" altLang="en-US" smtClean="0"/>
              <a:pPr/>
              <a:t>2021/12/9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A6B765-CA81-415C-858C-FCEC5502DED1}" type="slidenum">
              <a:rPr kumimoji="1" lang="ja-JP" altLang="en-US" smtClean="0"/>
              <a:pPr/>
              <a:t>‹#›</a:t>
            </a:fld>
            <a:endParaRPr kumimoji="1" lang="ja-JP" altLang="en-US"/>
          </a:p>
        </p:txBody>
      </p:sp>
    </p:spTree>
    <p:extLst>
      <p:ext uri="{BB962C8B-B14F-4D97-AF65-F5344CB8AC3E}">
        <p14:creationId xmlns:p14="http://schemas.microsoft.com/office/powerpoint/2010/main" val="3645926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548680"/>
          </a:xfrm>
        </p:spPr>
        <p:txBody>
          <a:bodyPr>
            <a:normAutofit/>
          </a:bodyPr>
          <a:lstStyle>
            <a:lvl1pPr algn="l">
              <a:defRPr sz="3200" b="1">
                <a:latin typeface="Meiryo UI" panose="020B0604030504040204" pitchFamily="50" charset="-128"/>
                <a:ea typeface="Meiryo UI"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335365" y="764704"/>
            <a:ext cx="11521280" cy="5544616"/>
          </a:xfrm>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a:xfrm>
            <a:off x="4943872" y="6492888"/>
            <a:ext cx="7248128" cy="365125"/>
          </a:xfrm>
        </p:spPr>
        <p:txBody>
          <a:bodyPr/>
          <a:lstStyle>
            <a:lvl1pPr>
              <a:defRPr>
                <a:latin typeface="Meiryo UI" panose="020B0604030504040204" pitchFamily="50" charset="-128"/>
                <a:ea typeface="Meiryo UI" panose="020B0604030504040204" pitchFamily="50" charset="-128"/>
              </a:defRPr>
            </a:lvl1pPr>
          </a:lstStyle>
          <a:p>
            <a:fld id="{09A6B765-CA81-415C-858C-FCEC5502DED1}" type="slidenum">
              <a:rPr lang="ja-JP" altLang="en-US" smtClean="0"/>
              <a:pPr/>
              <a:t>‹#›</a:t>
            </a:fld>
            <a:endParaRPr lang="ja-JP" altLang="en-US" dirty="0"/>
          </a:p>
        </p:txBody>
      </p:sp>
      <p:cxnSp>
        <p:nvCxnSpPr>
          <p:cNvPr id="8" name="直線コネクタ 7"/>
          <p:cNvCxnSpPr/>
          <p:nvPr userDrawn="1"/>
        </p:nvCxnSpPr>
        <p:spPr>
          <a:xfrm>
            <a:off x="0" y="548680"/>
            <a:ext cx="1219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7826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13"/>
            <a:ext cx="103632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E9BE3D6-8404-4BA0-B355-A3B4CD47DADA}" type="datetimeFigureOut">
              <a:rPr kumimoji="1" lang="ja-JP" altLang="en-US" smtClean="0"/>
              <a:pPr/>
              <a:t>2021/12/9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A6B765-CA81-415C-858C-FCEC5502DED1}" type="slidenum">
              <a:rPr kumimoji="1" lang="ja-JP" altLang="en-US" smtClean="0"/>
              <a:pPr/>
              <a:t>‹#›</a:t>
            </a:fld>
            <a:endParaRPr kumimoji="1" lang="ja-JP" altLang="en-US"/>
          </a:p>
        </p:txBody>
      </p:sp>
    </p:spTree>
    <p:extLst>
      <p:ext uri="{BB962C8B-B14F-4D97-AF65-F5344CB8AC3E}">
        <p14:creationId xmlns:p14="http://schemas.microsoft.com/office/powerpoint/2010/main" val="386550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E9BE3D6-8404-4BA0-B355-A3B4CD47DADA}" type="datetimeFigureOut">
              <a:rPr kumimoji="1" lang="ja-JP" altLang="en-US" smtClean="0"/>
              <a:pPr/>
              <a:t>2021/12/9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A6B765-CA81-415C-858C-FCEC5502DED1}" type="slidenum">
              <a:rPr kumimoji="1" lang="ja-JP" altLang="en-US" smtClean="0"/>
              <a:pPr/>
              <a:t>‹#›</a:t>
            </a:fld>
            <a:endParaRPr kumimoji="1" lang="ja-JP" altLang="en-US"/>
          </a:p>
        </p:txBody>
      </p:sp>
    </p:spTree>
    <p:extLst>
      <p:ext uri="{BB962C8B-B14F-4D97-AF65-F5344CB8AC3E}">
        <p14:creationId xmlns:p14="http://schemas.microsoft.com/office/powerpoint/2010/main" val="158671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E9BE3D6-8404-4BA0-B355-A3B4CD47DADA}" type="datetimeFigureOut">
              <a:rPr kumimoji="1" lang="ja-JP" altLang="en-US" smtClean="0"/>
              <a:pPr/>
              <a:t>2021/12/9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9A6B765-CA81-415C-858C-FCEC5502DED1}" type="slidenum">
              <a:rPr kumimoji="1" lang="ja-JP" altLang="en-US" smtClean="0"/>
              <a:pPr/>
              <a:t>‹#›</a:t>
            </a:fld>
            <a:endParaRPr kumimoji="1" lang="ja-JP" altLang="en-US"/>
          </a:p>
        </p:txBody>
      </p:sp>
    </p:spTree>
    <p:extLst>
      <p:ext uri="{BB962C8B-B14F-4D97-AF65-F5344CB8AC3E}">
        <p14:creationId xmlns:p14="http://schemas.microsoft.com/office/powerpoint/2010/main" val="3737447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E9BE3D6-8404-4BA0-B355-A3B4CD47DADA}" type="datetimeFigureOut">
              <a:rPr kumimoji="1" lang="ja-JP" altLang="en-US" smtClean="0"/>
              <a:pPr/>
              <a:t>2021/12/9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9A6B765-CA81-415C-858C-FCEC5502DED1}" type="slidenum">
              <a:rPr kumimoji="1" lang="ja-JP" altLang="en-US" smtClean="0"/>
              <a:pPr/>
              <a:t>‹#›</a:t>
            </a:fld>
            <a:endParaRPr kumimoji="1" lang="ja-JP" altLang="en-US"/>
          </a:p>
        </p:txBody>
      </p:sp>
    </p:spTree>
    <p:extLst>
      <p:ext uri="{BB962C8B-B14F-4D97-AF65-F5344CB8AC3E}">
        <p14:creationId xmlns:p14="http://schemas.microsoft.com/office/powerpoint/2010/main" val="4115065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9BE3D6-8404-4BA0-B355-A3B4CD47DADA}" type="datetimeFigureOut">
              <a:rPr kumimoji="1" lang="ja-JP" altLang="en-US" smtClean="0"/>
              <a:pPr/>
              <a:t>2021/12/9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9395883" y="6520272"/>
            <a:ext cx="2844800" cy="365125"/>
          </a:xfrm>
        </p:spPr>
        <p:txBody>
          <a:bodyPr/>
          <a:lstStyle>
            <a:lvl1pPr>
              <a:defRPr>
                <a:latin typeface="Meiryo UI" panose="020B0604030504040204" pitchFamily="50" charset="-128"/>
                <a:ea typeface="Meiryo UI" panose="020B0604030504040204" pitchFamily="50" charset="-128"/>
              </a:defRPr>
            </a:lvl1pPr>
          </a:lstStyle>
          <a:p>
            <a:fld id="{09A6B765-CA81-415C-858C-FCEC5502DED1}" type="slidenum">
              <a:rPr lang="ja-JP" altLang="en-US" smtClean="0"/>
              <a:pPr/>
              <a:t>‹#›</a:t>
            </a:fld>
            <a:endParaRPr lang="ja-JP" altLang="en-US"/>
          </a:p>
        </p:txBody>
      </p:sp>
    </p:spTree>
    <p:extLst>
      <p:ext uri="{BB962C8B-B14F-4D97-AF65-F5344CB8AC3E}">
        <p14:creationId xmlns:p14="http://schemas.microsoft.com/office/powerpoint/2010/main" val="41132014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9" y="273050"/>
            <a:ext cx="4011084"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609"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9BE3D6-8404-4BA0-B355-A3B4CD47DADA}" type="datetimeFigureOut">
              <a:rPr kumimoji="1" lang="ja-JP" altLang="en-US" smtClean="0"/>
              <a:pPr/>
              <a:t>2021/12/9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A6B765-CA81-415C-858C-FCEC5502DED1}" type="slidenum">
              <a:rPr kumimoji="1" lang="ja-JP" altLang="en-US" smtClean="0"/>
              <a:pPr/>
              <a:t>‹#›</a:t>
            </a:fld>
            <a:endParaRPr kumimoji="1" lang="ja-JP" altLang="en-US"/>
          </a:p>
        </p:txBody>
      </p:sp>
    </p:spTree>
    <p:extLst>
      <p:ext uri="{BB962C8B-B14F-4D97-AF65-F5344CB8AC3E}">
        <p14:creationId xmlns:p14="http://schemas.microsoft.com/office/powerpoint/2010/main" val="291340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D985006-FDCA-4BB4-8621-FD7B1C61DEED}" type="datetime1">
              <a:rPr lang="ja-JP" altLang="en-US" smtClean="0">
                <a:solidFill>
                  <a:prstClr val="black">
                    <a:tint val="75000"/>
                  </a:prstClr>
                </a:solidFill>
              </a:rPr>
              <a:pPr/>
              <a:t>2021/12/9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11987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21" y="4800600"/>
            <a:ext cx="7315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721"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21"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9BE3D6-8404-4BA0-B355-A3B4CD47DADA}" type="datetimeFigureOut">
              <a:rPr kumimoji="1" lang="ja-JP" altLang="en-US" smtClean="0"/>
              <a:pPr/>
              <a:t>2021/12/9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9A6B765-CA81-415C-858C-FCEC5502DED1}" type="slidenum">
              <a:rPr kumimoji="1" lang="ja-JP" altLang="en-US" smtClean="0"/>
              <a:pPr/>
              <a:t>‹#›</a:t>
            </a:fld>
            <a:endParaRPr kumimoji="1" lang="ja-JP" altLang="en-US"/>
          </a:p>
        </p:txBody>
      </p:sp>
    </p:spTree>
    <p:extLst>
      <p:ext uri="{BB962C8B-B14F-4D97-AF65-F5344CB8AC3E}">
        <p14:creationId xmlns:p14="http://schemas.microsoft.com/office/powerpoint/2010/main" val="2392797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9BE3D6-8404-4BA0-B355-A3B4CD47DADA}" type="datetimeFigureOut">
              <a:rPr kumimoji="1" lang="ja-JP" altLang="en-US" smtClean="0"/>
              <a:pPr/>
              <a:t>2021/12/9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A6B765-CA81-415C-858C-FCEC5502DED1}" type="slidenum">
              <a:rPr kumimoji="1" lang="ja-JP" altLang="en-US" smtClean="0"/>
              <a:pPr/>
              <a:t>‹#›</a:t>
            </a:fld>
            <a:endParaRPr kumimoji="1" lang="ja-JP" altLang="en-US"/>
          </a:p>
        </p:txBody>
      </p:sp>
    </p:spTree>
    <p:extLst>
      <p:ext uri="{BB962C8B-B14F-4D97-AF65-F5344CB8AC3E}">
        <p14:creationId xmlns:p14="http://schemas.microsoft.com/office/powerpoint/2010/main" val="876473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51"/>
            <a:ext cx="27432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600" y="274651"/>
            <a:ext cx="80264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9BE3D6-8404-4BA0-B355-A3B4CD47DADA}" type="datetimeFigureOut">
              <a:rPr kumimoji="1" lang="ja-JP" altLang="en-US" smtClean="0"/>
              <a:pPr/>
              <a:t>2021/12/9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9A6B765-CA81-415C-858C-FCEC5502DED1}" type="slidenum">
              <a:rPr kumimoji="1" lang="ja-JP" altLang="en-US" smtClean="0"/>
              <a:pPr/>
              <a:t>‹#›</a:t>
            </a:fld>
            <a:endParaRPr kumimoji="1" lang="ja-JP" altLang="en-US"/>
          </a:p>
        </p:txBody>
      </p:sp>
    </p:spTree>
    <p:extLst>
      <p:ext uri="{BB962C8B-B14F-4D97-AF65-F5344CB8AC3E}">
        <p14:creationId xmlns:p14="http://schemas.microsoft.com/office/powerpoint/2010/main" val="48292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52"/>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E507869-1F81-4739-B658-C0CC745F940B}" type="datetime1">
              <a:rPr lang="ja-JP" altLang="en-US" smtClean="0">
                <a:solidFill>
                  <a:prstClr val="black">
                    <a:tint val="75000"/>
                  </a:prstClr>
                </a:solidFill>
              </a:rPr>
              <a:pPr/>
              <a:t>2021/12/9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日付プレースホルダー 3"/>
          <p:cNvSpPr txBox="1">
            <a:spLocks/>
          </p:cNvSpPr>
          <p:nvPr userDrawn="1"/>
        </p:nvSpPr>
        <p:spPr>
          <a:xfrm>
            <a:off x="6096000" y="3"/>
            <a:ext cx="6096000" cy="260647"/>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accent6">
                    <a:lumMod val="75000"/>
                  </a:schemeClr>
                </a:solidFill>
                <a:latin typeface="HGPｺﾞｼｯｸM" panose="020B0600000000000000" pitchFamily="50" charset="-128"/>
                <a:ea typeface="HGPｺﾞｼｯｸM" panose="020B06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smtClean="0"/>
              <a:t>令和元年度　災害福祉支援ネットワーク構築・運営リーダー養成研修</a:t>
            </a:r>
            <a:endParaRPr lang="ja-JP" altLang="en-US" sz="1200" dirty="0"/>
          </a:p>
        </p:txBody>
      </p:sp>
    </p:spTree>
    <p:extLst>
      <p:ext uri="{BB962C8B-B14F-4D97-AF65-F5344CB8AC3E}">
        <p14:creationId xmlns:p14="http://schemas.microsoft.com/office/powerpoint/2010/main" val="256854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416CA0-B4E2-44BB-9C84-C7D8DC71A226}" type="datetime1">
              <a:rPr lang="ja-JP" altLang="en-US" smtClean="0">
                <a:solidFill>
                  <a:prstClr val="black">
                    <a:tint val="75000"/>
                  </a:prstClr>
                </a:solidFill>
              </a:rPr>
              <a:pPr/>
              <a:t>2021/12/9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日付プレースホルダー 3"/>
          <p:cNvSpPr txBox="1">
            <a:spLocks/>
          </p:cNvSpPr>
          <p:nvPr userDrawn="1"/>
        </p:nvSpPr>
        <p:spPr>
          <a:xfrm>
            <a:off x="6096000" y="3"/>
            <a:ext cx="6096000" cy="260647"/>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accent6">
                    <a:lumMod val="75000"/>
                  </a:schemeClr>
                </a:solidFill>
                <a:latin typeface="HGPｺﾞｼｯｸM" panose="020B0600000000000000" pitchFamily="50" charset="-128"/>
                <a:ea typeface="HGPｺﾞｼｯｸM" panose="020B06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smtClean="0"/>
              <a:t>令和元年度　災害福祉支援ネットワーク構築・運営リーダー養成研修</a:t>
            </a:r>
            <a:endParaRPr lang="ja-JP" altLang="en-US" sz="1200" dirty="0"/>
          </a:p>
        </p:txBody>
      </p:sp>
    </p:spTree>
    <p:extLst>
      <p:ext uri="{BB962C8B-B14F-4D97-AF65-F5344CB8AC3E}">
        <p14:creationId xmlns:p14="http://schemas.microsoft.com/office/powerpoint/2010/main" val="51351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9"/>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91"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5"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5"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F75F029-0E31-4A07-BFE7-F14B817953F5}" type="datetime1">
              <a:rPr lang="ja-JP" altLang="en-US" smtClean="0">
                <a:solidFill>
                  <a:prstClr val="black">
                    <a:tint val="75000"/>
                  </a:prstClr>
                </a:solidFill>
              </a:rPr>
              <a:pPr/>
              <a:t>2021/12/9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日付プレースホルダー 3"/>
          <p:cNvSpPr txBox="1">
            <a:spLocks/>
          </p:cNvSpPr>
          <p:nvPr userDrawn="1"/>
        </p:nvSpPr>
        <p:spPr>
          <a:xfrm>
            <a:off x="6096000" y="3"/>
            <a:ext cx="6096000" cy="260647"/>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accent6">
                    <a:lumMod val="75000"/>
                  </a:schemeClr>
                </a:solidFill>
                <a:latin typeface="HGPｺﾞｼｯｸM" panose="020B0600000000000000" pitchFamily="50" charset="-128"/>
                <a:ea typeface="HGPｺﾞｼｯｸM" panose="020B06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smtClean="0"/>
              <a:t>令和元年度　災害福祉支援ネットワーク構築・運営リーダー養成研修</a:t>
            </a:r>
            <a:endParaRPr lang="ja-JP" altLang="en-US" sz="1200" dirty="0"/>
          </a:p>
        </p:txBody>
      </p:sp>
    </p:spTree>
    <p:extLst>
      <p:ext uri="{BB962C8B-B14F-4D97-AF65-F5344CB8AC3E}">
        <p14:creationId xmlns:p14="http://schemas.microsoft.com/office/powerpoint/2010/main" val="207394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3B7072E-4D1E-4B2B-AEC0-52D21216E8E6}" type="datetime1">
              <a:rPr lang="ja-JP" altLang="en-US" smtClean="0">
                <a:solidFill>
                  <a:prstClr val="black">
                    <a:tint val="75000"/>
                  </a:prstClr>
                </a:solidFill>
              </a:rPr>
              <a:pPr/>
              <a:t>2021/12/9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日付プレースホルダー 3"/>
          <p:cNvSpPr txBox="1">
            <a:spLocks/>
          </p:cNvSpPr>
          <p:nvPr userDrawn="1"/>
        </p:nvSpPr>
        <p:spPr>
          <a:xfrm>
            <a:off x="6096000" y="3"/>
            <a:ext cx="6096000" cy="260647"/>
          </a:xfrm>
          <a:prstGeom prst="rect">
            <a:avLst/>
          </a:prstGeom>
        </p:spPr>
        <p:txBody>
          <a:bodyPr vert="horz" lIns="91440" tIns="45720" rIns="91440" bIns="45720" rtlCol="0" anchor="ctr"/>
          <a:lstStyle>
            <a:defPPr>
              <a:defRPr lang="ja-JP"/>
            </a:defPPr>
            <a:lvl1pPr marL="0" algn="r" defTabSz="914400" rtl="0" eaLnBrk="1" latinLnBrk="0" hangingPunct="1">
              <a:defRPr kumimoji="1" sz="1200" b="1" kern="1200">
                <a:solidFill>
                  <a:schemeClr val="accent6">
                    <a:lumMod val="75000"/>
                  </a:schemeClr>
                </a:solidFill>
                <a:latin typeface="HGPｺﾞｼｯｸM" panose="020B0600000000000000" pitchFamily="50" charset="-128"/>
                <a:ea typeface="HGPｺﾞｼｯｸM" panose="020B06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smtClean="0"/>
              <a:t>令和元年度　災害福祉支援ネットワーク構築・運営リーダー養成研修</a:t>
            </a:r>
            <a:endParaRPr lang="ja-JP" altLang="en-US" sz="1200" dirty="0"/>
          </a:p>
        </p:txBody>
      </p:sp>
    </p:spTree>
    <p:extLst>
      <p:ext uri="{BB962C8B-B14F-4D97-AF65-F5344CB8AC3E}">
        <p14:creationId xmlns:p14="http://schemas.microsoft.com/office/powerpoint/2010/main" val="352356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F7D504-12C7-408B-8EC6-2191FFD2A072}" type="datetime1">
              <a:rPr lang="ja-JP" altLang="en-US" smtClean="0">
                <a:solidFill>
                  <a:prstClr val="black">
                    <a:tint val="75000"/>
                  </a:prstClr>
                </a:solidFill>
              </a:rPr>
              <a:pPr/>
              <a:t>2021/12/9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041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F42DF6A-FCF4-40CA-A6DC-5B404A5A57EC}" type="datetime1">
              <a:rPr lang="ja-JP" altLang="en-US" smtClean="0">
                <a:solidFill>
                  <a:prstClr val="black">
                    <a:tint val="75000"/>
                  </a:prstClr>
                </a:solidFill>
              </a:rPr>
              <a:pPr/>
              <a:t>2021/12/9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099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3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87BED8C-55BE-42BF-8F7E-5042F94F1AA1}" type="datetime1">
              <a:rPr lang="ja-JP" altLang="en-US" smtClean="0">
                <a:solidFill>
                  <a:prstClr val="black">
                    <a:tint val="75000"/>
                  </a:prstClr>
                </a:solidFill>
              </a:rPr>
              <a:pPr/>
              <a:t>2021/12/9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456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BB1E4-0F44-47AC-8A68-FE69DE0EFD57}" type="datetime1">
              <a:rPr lang="ja-JP" altLang="en-US" smtClean="0">
                <a:solidFill>
                  <a:prstClr val="black">
                    <a:tint val="75000"/>
                  </a:prstClr>
                </a:solidFill>
              </a:rPr>
              <a:pPr/>
              <a:t>2021/12/9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5"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9448800" y="6492888"/>
            <a:ext cx="2743200" cy="365125"/>
          </a:xfrm>
          <a:prstGeom prst="rect">
            <a:avLst/>
          </a:prstGeom>
        </p:spPr>
        <p:txBody>
          <a:bodyPr vert="horz" lIns="91440" tIns="45720" rIns="91440" bIns="45720" rtlCol="0" anchor="ctr"/>
          <a:lstStyle>
            <a:lvl1pPr algn="r">
              <a:defRPr sz="1200">
                <a:solidFill>
                  <a:schemeClr val="tx1">
                    <a:tint val="75000"/>
                  </a:schemeClr>
                </a:solidFill>
                <a:latin typeface="Meiryo UI" pitchFamily="50" charset="-128"/>
                <a:ea typeface="Meiryo UI" pitchFamily="50" charset="-128"/>
              </a:defRPr>
            </a:lvl1pPr>
          </a:lstStyle>
          <a:p>
            <a:fld id="{461A3A3C-77AB-4FB6-B140-EA40A8845BE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385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5" y="274638"/>
            <a:ext cx="109728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5" y="1600206"/>
            <a:ext cx="109728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9BE3D6-8404-4BA0-B355-A3B4CD47DADA}" type="datetimeFigureOut">
              <a:rPr kumimoji="1" lang="ja-JP" altLang="en-US" smtClean="0"/>
              <a:pPr/>
              <a:t>2021/12/9</a:t>
            </a:fld>
            <a:endParaRPr kumimoji="1" lang="ja-JP" altLang="en-US"/>
          </a:p>
        </p:txBody>
      </p:sp>
      <p:sp>
        <p:nvSpPr>
          <p:cNvPr id="5" name="フッター プレースホルダー 4"/>
          <p:cNvSpPr>
            <a:spLocks noGrp="1"/>
          </p:cNvSpPr>
          <p:nvPr>
            <p:ph type="ftr" sz="quarter" idx="3"/>
          </p:nvPr>
        </p:nvSpPr>
        <p:spPr>
          <a:xfrm>
            <a:off x="4165605"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1"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6B765-CA81-415C-858C-FCEC5502DED1}" type="slidenum">
              <a:rPr kumimoji="1" lang="ja-JP" altLang="en-US" smtClean="0"/>
              <a:pPr/>
              <a:t>‹#›</a:t>
            </a:fld>
            <a:endParaRPr kumimoji="1" lang="ja-JP" altLang="en-US"/>
          </a:p>
        </p:txBody>
      </p:sp>
    </p:spTree>
    <p:extLst>
      <p:ext uri="{BB962C8B-B14F-4D97-AF65-F5344CB8AC3E}">
        <p14:creationId xmlns:p14="http://schemas.microsoft.com/office/powerpoint/2010/main" val="3705505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hyperlink" Target="https://www.mhlw.go.jp/stf/seisakunitsuite/bunya/0000209718.html" TargetMode="Externa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7" y="901700"/>
            <a:ext cx="9143999" cy="2886044"/>
          </a:xfrm>
        </p:spPr>
        <p:txBody>
          <a:bodyPr anchor="t" anchorCtr="0">
            <a:normAutofit/>
          </a:bodyPr>
          <a:lstStyle/>
          <a:p>
            <a:pPr algn="l">
              <a:lnSpc>
                <a:spcPct val="100000"/>
              </a:lnSpc>
              <a:spcBef>
                <a:spcPts val="600"/>
              </a:spcBef>
            </a:pPr>
            <a:r>
              <a:rPr lang="en-US" altLang="ja-JP" sz="2800" dirty="0">
                <a:latin typeface="Meiryo UI" pitchFamily="50" charset="-128"/>
                <a:ea typeface="Meiryo UI" pitchFamily="50" charset="-128"/>
              </a:rPr>
              <a:t>【</a:t>
            </a:r>
            <a:r>
              <a:rPr lang="ja-JP" altLang="en-US" sz="2800" dirty="0">
                <a:latin typeface="Meiryo UI" pitchFamily="50" charset="-128"/>
                <a:ea typeface="Meiryo UI" pitchFamily="50" charset="-128"/>
              </a:rPr>
              <a:t>災害派遣福祉チーム員　登録研修</a:t>
            </a:r>
            <a:r>
              <a:rPr lang="en-US" altLang="ja-JP" sz="2800" dirty="0">
                <a:latin typeface="Meiryo UI" pitchFamily="50" charset="-128"/>
                <a:ea typeface="Meiryo UI" pitchFamily="50" charset="-128"/>
              </a:rPr>
              <a:t>】</a:t>
            </a:r>
            <a:br>
              <a:rPr lang="en-US" altLang="ja-JP" sz="2800" dirty="0">
                <a:latin typeface="Meiryo UI" pitchFamily="50" charset="-128"/>
                <a:ea typeface="Meiryo UI" pitchFamily="50" charset="-128"/>
              </a:rPr>
            </a:br>
            <a:r>
              <a:rPr lang="en-US" altLang="ja-JP" sz="2800" dirty="0">
                <a:latin typeface="Meiryo UI" pitchFamily="50" charset="-128"/>
                <a:ea typeface="Meiryo UI" pitchFamily="50" charset="-128"/>
              </a:rPr>
              <a:t/>
            </a:r>
            <a:br>
              <a:rPr lang="en-US" altLang="ja-JP" sz="2800" dirty="0">
                <a:latin typeface="Meiryo UI" pitchFamily="50" charset="-128"/>
                <a:ea typeface="Meiryo UI" pitchFamily="50" charset="-128"/>
              </a:rPr>
            </a:br>
            <a:r>
              <a:rPr lang="ja-JP" altLang="en-US" sz="3600" b="1" dirty="0">
                <a:latin typeface="Meiryo UI" pitchFamily="50" charset="-128"/>
                <a:ea typeface="Meiryo UI" pitchFamily="50" charset="-128"/>
              </a:rPr>
              <a:t>１．</a:t>
            </a:r>
            <a:r>
              <a:rPr lang="ja-JP" altLang="en-US" sz="3600" b="1">
                <a:latin typeface="Meiryo UI" pitchFamily="50" charset="-128"/>
                <a:ea typeface="Meiryo UI" pitchFamily="50" charset="-128"/>
              </a:rPr>
              <a:t>行政説明</a:t>
            </a:r>
            <a:r>
              <a:rPr lang="en-US" altLang="ja-JP" sz="3600" b="1" dirty="0">
                <a:latin typeface="Meiryo UI" pitchFamily="50" charset="-128"/>
                <a:ea typeface="Meiryo UI" pitchFamily="50" charset="-128"/>
              </a:rPr>
              <a:t/>
            </a:r>
            <a:br>
              <a:rPr lang="en-US" altLang="ja-JP" sz="3600" b="1" dirty="0">
                <a:latin typeface="Meiryo UI" pitchFamily="50" charset="-128"/>
                <a:ea typeface="Meiryo UI" pitchFamily="50" charset="-128"/>
              </a:rPr>
            </a:br>
            <a:r>
              <a:rPr lang="ja-JP" altLang="en-US" sz="3600" b="1" dirty="0">
                <a:latin typeface="Meiryo UI" pitchFamily="50" charset="-128"/>
                <a:ea typeface="Meiryo UI" pitchFamily="50" charset="-128"/>
              </a:rPr>
              <a:t>　 </a:t>
            </a:r>
            <a:r>
              <a:rPr lang="en-US" altLang="ja-JP" sz="3600" b="1" dirty="0">
                <a:latin typeface="Meiryo UI" pitchFamily="50" charset="-128"/>
                <a:ea typeface="Meiryo UI" pitchFamily="50" charset="-128"/>
              </a:rPr>
              <a:t/>
            </a:r>
            <a:br>
              <a:rPr lang="en-US" altLang="ja-JP" sz="3600" b="1" dirty="0">
                <a:latin typeface="Meiryo UI" pitchFamily="50" charset="-128"/>
                <a:ea typeface="Meiryo UI" pitchFamily="50" charset="-128"/>
              </a:rPr>
            </a:br>
            <a:r>
              <a:rPr lang="en-US" altLang="ja-JP" sz="3600" b="1" dirty="0">
                <a:latin typeface="Meiryo UI" pitchFamily="50" charset="-128"/>
                <a:ea typeface="Meiryo UI" pitchFamily="50" charset="-128"/>
              </a:rPr>
              <a:t>   </a:t>
            </a:r>
            <a:r>
              <a:rPr lang="ja-JP" altLang="en-US" sz="3600" b="1" dirty="0">
                <a:latin typeface="Meiryo UI" pitchFamily="50" charset="-128"/>
                <a:ea typeface="Meiryo UI" pitchFamily="50" charset="-128"/>
              </a:rPr>
              <a:t>災害派遣福祉チームについての基本事項</a:t>
            </a:r>
          </a:p>
        </p:txBody>
      </p:sp>
      <p:sp>
        <p:nvSpPr>
          <p:cNvPr id="3" name="サブタイトル 2"/>
          <p:cNvSpPr>
            <a:spLocks noGrp="1"/>
          </p:cNvSpPr>
          <p:nvPr>
            <p:ph type="subTitle" idx="1"/>
          </p:nvPr>
        </p:nvSpPr>
        <p:spPr>
          <a:xfrm>
            <a:off x="1775524" y="4293096"/>
            <a:ext cx="8640960" cy="1800200"/>
          </a:xfrm>
        </p:spPr>
        <p:txBody>
          <a:bodyPr>
            <a:noAutofit/>
          </a:bodyPr>
          <a:lstStyle/>
          <a:p>
            <a:pPr algn="r">
              <a:lnSpc>
                <a:spcPct val="120000"/>
              </a:lnSpc>
              <a:spcBef>
                <a:spcPts val="0"/>
              </a:spcBef>
            </a:pPr>
            <a:endParaRPr lang="en-US" altLang="ja-JP" dirty="0" smtClean="0">
              <a:solidFill>
                <a:schemeClr val="bg1">
                  <a:lumMod val="50000"/>
                </a:schemeClr>
              </a:solidFill>
              <a:latin typeface="Meiryo UI" pitchFamily="50" charset="-128"/>
              <a:ea typeface="Meiryo UI" pitchFamily="50" charset="-128"/>
            </a:endParaRPr>
          </a:p>
          <a:p>
            <a:pPr>
              <a:lnSpc>
                <a:spcPct val="120000"/>
              </a:lnSpc>
              <a:spcBef>
                <a:spcPts val="0"/>
              </a:spcBef>
            </a:pPr>
            <a:r>
              <a:rPr lang="ja-JP" altLang="en-US" dirty="0" smtClean="0">
                <a:solidFill>
                  <a:schemeClr val="bg1">
                    <a:lumMod val="50000"/>
                  </a:schemeClr>
                </a:solidFill>
                <a:latin typeface="Meiryo UI" pitchFamily="50" charset="-128"/>
                <a:ea typeface="Meiryo UI" pitchFamily="50" charset="-128"/>
              </a:rPr>
              <a:t>大阪府 福祉部 地域福祉推進室 地域福祉課</a:t>
            </a:r>
            <a:endParaRPr lang="en-US" altLang="ja-JP" dirty="0" smtClean="0">
              <a:solidFill>
                <a:schemeClr val="bg1">
                  <a:lumMod val="50000"/>
                </a:schemeClr>
              </a:solidFill>
              <a:latin typeface="Meiryo UI" pitchFamily="50" charset="-128"/>
              <a:ea typeface="Meiryo UI" pitchFamily="50" charset="-128"/>
            </a:endParaRPr>
          </a:p>
        </p:txBody>
      </p:sp>
      <p:sp>
        <p:nvSpPr>
          <p:cNvPr id="4" name="スライド番号プレースホルダー 3"/>
          <p:cNvSpPr>
            <a:spLocks noGrp="1"/>
          </p:cNvSpPr>
          <p:nvPr>
            <p:ph type="sldNum" sz="quarter" idx="12"/>
          </p:nvPr>
        </p:nvSpPr>
        <p:spPr/>
        <p:txBody>
          <a:bodyPr/>
          <a:lstStyle/>
          <a:p>
            <a:fld id="{461A3A3C-77AB-4FB6-B140-EA40A8845BEA}" type="slidenum">
              <a:rPr lang="ja-JP" altLang="en-US">
                <a:solidFill>
                  <a:prstClr val="black">
                    <a:tint val="75000"/>
                  </a:prstClr>
                </a:solidFill>
              </a:rPr>
              <a:pPr/>
              <a:t>1</a:t>
            </a:fld>
            <a:endParaRPr lang="ja-JP" altLang="en-US">
              <a:solidFill>
                <a:prstClr val="black">
                  <a:tint val="75000"/>
                </a:prstClr>
              </a:solidFill>
            </a:endParaRPr>
          </a:p>
        </p:txBody>
      </p:sp>
    </p:spTree>
    <p:extLst>
      <p:ext uri="{BB962C8B-B14F-4D97-AF65-F5344CB8AC3E}">
        <p14:creationId xmlns:p14="http://schemas.microsoft.com/office/powerpoint/2010/main" val="221265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7</a:t>
            </a:r>
            <a:r>
              <a:rPr kumimoji="1" lang="en-US" altLang="ja-JP" dirty="0" smtClean="0"/>
              <a:t>.</a:t>
            </a:r>
            <a:r>
              <a:rPr kumimoji="1" lang="ja-JP" altLang="en-US" dirty="0" smtClean="0"/>
              <a:t>災害時に想定される状況</a:t>
            </a:r>
            <a:r>
              <a:rPr lang="ja-JP" altLang="en-US" sz="2700" dirty="0"/>
              <a:t>（災害派遣福祉チームがない場合）</a:t>
            </a:r>
            <a:endParaRPr kumimoji="1" lang="ja-JP" altLang="en-US" dirty="0"/>
          </a:p>
        </p:txBody>
      </p:sp>
      <p:sp>
        <p:nvSpPr>
          <p:cNvPr id="16" name="正方形/長方形 19"/>
          <p:cNvSpPr>
            <a:spLocks noChangeArrowheads="1"/>
          </p:cNvSpPr>
          <p:nvPr/>
        </p:nvSpPr>
        <p:spPr bwMode="auto">
          <a:xfrm>
            <a:off x="8904312" y="4761192"/>
            <a:ext cx="1620000" cy="396000"/>
          </a:xfrm>
          <a:prstGeom prst="rect">
            <a:avLst/>
          </a:prstGeom>
          <a:noFill/>
          <a:ln w="12700" algn="ctr">
            <a:noFill/>
            <a:round/>
            <a:headEnd/>
            <a:tailEnd/>
          </a:ln>
        </p:spPr>
        <p:txBody>
          <a:bodyPr lIns="90000" tIns="46800" rIns="90000" bIns="46800" anchor="ctr"/>
          <a:lstStyle/>
          <a:p>
            <a:pPr algn="ctr" fontAlgn="ctr"/>
            <a:r>
              <a:rPr lang="ja-JP" altLang="en-US" sz="1400" b="1" kern="0" dirty="0">
                <a:solidFill>
                  <a:srgbClr val="000000"/>
                </a:solidFill>
                <a:latin typeface="Meiryo UI" panose="020B0604030504040204" pitchFamily="50" charset="-128"/>
                <a:ea typeface="Meiryo UI" panose="020B0604030504040204" pitchFamily="50" charset="-128"/>
                <a:cs typeface="Arial"/>
              </a:rPr>
              <a:t>在宅の要配慮者</a:t>
            </a:r>
          </a:p>
        </p:txBody>
      </p:sp>
      <p:grpSp>
        <p:nvGrpSpPr>
          <p:cNvPr id="17" name="グループ化 16"/>
          <p:cNvGrpSpPr/>
          <p:nvPr/>
        </p:nvGrpSpPr>
        <p:grpSpPr>
          <a:xfrm>
            <a:off x="4727848" y="3537056"/>
            <a:ext cx="2334836" cy="1125564"/>
            <a:chOff x="3203848" y="3537056"/>
            <a:chExt cx="2334836" cy="1125564"/>
          </a:xfrm>
        </p:grpSpPr>
        <p:sp>
          <p:nvSpPr>
            <p:cNvPr id="18" name="正方形/長方形 19"/>
            <p:cNvSpPr>
              <a:spLocks noChangeArrowheads="1"/>
            </p:cNvSpPr>
            <p:nvPr/>
          </p:nvSpPr>
          <p:spPr bwMode="auto">
            <a:xfrm>
              <a:off x="4211960" y="3537056"/>
              <a:ext cx="1326724" cy="396000"/>
            </a:xfrm>
            <a:prstGeom prst="rect">
              <a:avLst/>
            </a:prstGeom>
            <a:noFill/>
            <a:ln w="12700" algn="ctr">
              <a:noFill/>
              <a:round/>
              <a:headEnd/>
              <a:tailEnd/>
            </a:ln>
          </p:spPr>
          <p:txBody>
            <a:bodyPr lIns="90000" tIns="46800" rIns="90000" bIns="46800" anchor="ctr"/>
            <a:lstStyle/>
            <a:p>
              <a:pPr algn="ctr" fontAlgn="ctr">
                <a:defRPr/>
              </a:pPr>
              <a:r>
                <a:rPr kumimoji="0" lang="ja-JP" altLang="en-US" sz="1400" b="1" kern="0" dirty="0">
                  <a:solidFill>
                    <a:srgbClr val="000000"/>
                  </a:solidFill>
                  <a:latin typeface="Meiryo UI" panose="020B0604030504040204" pitchFamily="50" charset="-128"/>
                  <a:ea typeface="Meiryo UI" panose="020B0604030504040204" pitchFamily="50" charset="-128"/>
                  <a:cs typeface="Arial"/>
                </a:rPr>
                <a:t>一般避難所</a:t>
              </a:r>
            </a:p>
          </p:txBody>
        </p:sp>
        <p:grpSp>
          <p:nvGrpSpPr>
            <p:cNvPr id="19" name="グループ化 18"/>
            <p:cNvGrpSpPr/>
            <p:nvPr/>
          </p:nvGrpSpPr>
          <p:grpSpPr>
            <a:xfrm>
              <a:off x="3203848" y="3896065"/>
              <a:ext cx="2326458" cy="766555"/>
              <a:chOff x="3590392" y="3789040"/>
              <a:chExt cx="2326458" cy="766555"/>
            </a:xfrm>
          </p:grpSpPr>
          <p:sp>
            <p:nvSpPr>
              <p:cNvPr id="20" name="直方体 19"/>
              <p:cNvSpPr/>
              <p:nvPr/>
            </p:nvSpPr>
            <p:spPr>
              <a:xfrm>
                <a:off x="3590392" y="4174612"/>
                <a:ext cx="720080" cy="380983"/>
              </a:xfrm>
              <a:prstGeom prst="cube">
                <a:avLst/>
              </a:prstGeom>
              <a:solidFill>
                <a:sysClr val="window" lastClr="FFFFFF">
                  <a:lumMod val="50000"/>
                </a:sysClr>
              </a:solidFill>
              <a:ln w="25400" cap="flat" cmpd="sng" algn="ctr">
                <a:solidFill>
                  <a:srgbClr val="4F81BD">
                    <a:shade val="50000"/>
                  </a:srgbClr>
                </a:solid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sp>
            <p:nvSpPr>
              <p:cNvPr id="21" name="直方体 20"/>
              <p:cNvSpPr/>
              <p:nvPr/>
            </p:nvSpPr>
            <p:spPr>
              <a:xfrm>
                <a:off x="4166456" y="3789040"/>
                <a:ext cx="1750394" cy="761966"/>
              </a:xfrm>
              <a:prstGeom prst="cube">
                <a:avLst/>
              </a:prstGeom>
              <a:solidFill>
                <a:sysClr val="window" lastClr="FFFFFF">
                  <a:lumMod val="75000"/>
                </a:sysClr>
              </a:solidFill>
              <a:ln w="25400" cap="flat" cmpd="sng" algn="ctr">
                <a:solidFill>
                  <a:srgbClr val="4F81BD">
                    <a:shade val="50000"/>
                  </a:srgbClr>
                </a:solid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grpSp>
      <p:grpSp>
        <p:nvGrpSpPr>
          <p:cNvPr id="22" name="グループ化 21"/>
          <p:cNvGrpSpPr/>
          <p:nvPr/>
        </p:nvGrpSpPr>
        <p:grpSpPr>
          <a:xfrm>
            <a:off x="1919536" y="2006340"/>
            <a:ext cx="2016224" cy="864096"/>
            <a:chOff x="395536" y="2006340"/>
            <a:chExt cx="2016224" cy="864096"/>
          </a:xfrm>
        </p:grpSpPr>
        <p:sp>
          <p:nvSpPr>
            <p:cNvPr id="23" name="直方体 22"/>
            <p:cNvSpPr/>
            <p:nvPr/>
          </p:nvSpPr>
          <p:spPr>
            <a:xfrm>
              <a:off x="395536" y="2006340"/>
              <a:ext cx="1728192" cy="761966"/>
            </a:xfrm>
            <a:prstGeom prst="cube">
              <a:avLst/>
            </a:prstGeom>
            <a:solidFill>
              <a:srgbClr val="F79646">
                <a:lumMod val="40000"/>
                <a:lumOff val="60000"/>
              </a:srgbClr>
            </a:solidFill>
            <a:ln w="25400" cap="flat" cmpd="sng" algn="ctr">
              <a:solidFill>
                <a:srgbClr val="F79646">
                  <a:lumMod val="75000"/>
                </a:srgbClr>
              </a:solid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sp>
          <p:nvSpPr>
            <p:cNvPr id="24" name="直方体 23"/>
            <p:cNvSpPr/>
            <p:nvPr/>
          </p:nvSpPr>
          <p:spPr>
            <a:xfrm>
              <a:off x="1691680" y="2489453"/>
              <a:ext cx="720080" cy="380983"/>
            </a:xfrm>
            <a:prstGeom prst="cube">
              <a:avLst/>
            </a:prstGeom>
            <a:solidFill>
              <a:srgbClr val="F79646">
                <a:lumMod val="40000"/>
                <a:lumOff val="60000"/>
              </a:srgbClr>
            </a:solidFill>
            <a:ln w="25400" cap="flat" cmpd="sng" algn="ctr">
              <a:solidFill>
                <a:srgbClr val="F79646">
                  <a:lumMod val="75000"/>
                </a:srgbClr>
              </a:solid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sp>
        <p:nvSpPr>
          <p:cNvPr id="25" name="正方形/長方形 19"/>
          <p:cNvSpPr>
            <a:spLocks noChangeArrowheads="1"/>
          </p:cNvSpPr>
          <p:nvPr/>
        </p:nvSpPr>
        <p:spPr bwMode="auto">
          <a:xfrm>
            <a:off x="3744996" y="3842588"/>
            <a:ext cx="1645620" cy="396000"/>
          </a:xfrm>
          <a:prstGeom prst="rect">
            <a:avLst/>
          </a:prstGeom>
          <a:noFill/>
          <a:ln w="12700" algn="ctr">
            <a:noFill/>
            <a:round/>
            <a:headEnd/>
            <a:tailEnd/>
          </a:ln>
        </p:spPr>
        <p:txBody>
          <a:bodyPr lIns="90000" tIns="46800" rIns="90000" bIns="46800" anchor="ctr"/>
          <a:lstStyle/>
          <a:p>
            <a:pPr algn="ctr" fontAlgn="ctr"/>
            <a:r>
              <a:rPr lang="ja-JP" altLang="en-US" sz="1400" b="1" kern="0" dirty="0">
                <a:solidFill>
                  <a:srgbClr val="000000"/>
                </a:solidFill>
                <a:latin typeface="Meiryo UI" panose="020B0604030504040204" pitchFamily="50" charset="-128"/>
                <a:ea typeface="Meiryo UI" panose="020B0604030504040204" pitchFamily="50" charset="-128"/>
                <a:cs typeface="Arial"/>
              </a:rPr>
              <a:t>福祉避難ｺｰﾅｰ</a:t>
            </a:r>
          </a:p>
        </p:txBody>
      </p:sp>
      <p:sp>
        <p:nvSpPr>
          <p:cNvPr id="26" name="正方形/長方形 19"/>
          <p:cNvSpPr>
            <a:spLocks noChangeArrowheads="1"/>
          </p:cNvSpPr>
          <p:nvPr/>
        </p:nvSpPr>
        <p:spPr bwMode="auto">
          <a:xfrm>
            <a:off x="4007768" y="2402428"/>
            <a:ext cx="1203078" cy="396000"/>
          </a:xfrm>
          <a:prstGeom prst="rect">
            <a:avLst/>
          </a:prstGeom>
          <a:noFill/>
          <a:ln w="12700" algn="ctr">
            <a:noFill/>
            <a:round/>
            <a:headEnd/>
            <a:tailEnd/>
          </a:ln>
        </p:spPr>
        <p:txBody>
          <a:bodyPr lIns="90000" tIns="46800" rIns="90000" bIns="46800" anchor="ctr"/>
          <a:lstStyle/>
          <a:p>
            <a:pPr algn="ctr" fontAlgn="ctr"/>
            <a:r>
              <a:rPr lang="ja-JP" altLang="en-US" sz="1400" b="1" kern="0" dirty="0">
                <a:solidFill>
                  <a:srgbClr val="000000"/>
                </a:solidFill>
                <a:latin typeface="Meiryo UI" panose="020B0604030504040204" pitchFamily="50" charset="-128"/>
                <a:ea typeface="Meiryo UI" panose="020B0604030504040204" pitchFamily="50" charset="-128"/>
                <a:cs typeface="Arial"/>
              </a:rPr>
              <a:t>福祉避難所</a:t>
            </a:r>
          </a:p>
        </p:txBody>
      </p:sp>
      <p:sp>
        <p:nvSpPr>
          <p:cNvPr id="27" name="正方形/長方形 19"/>
          <p:cNvSpPr>
            <a:spLocks noChangeArrowheads="1"/>
          </p:cNvSpPr>
          <p:nvPr/>
        </p:nvSpPr>
        <p:spPr bwMode="auto">
          <a:xfrm>
            <a:off x="2177778" y="1484840"/>
            <a:ext cx="1413680" cy="504000"/>
          </a:xfrm>
          <a:prstGeom prst="rect">
            <a:avLst/>
          </a:prstGeom>
          <a:noFill/>
          <a:ln w="12700" algn="ctr">
            <a:noFill/>
            <a:round/>
            <a:headEnd/>
            <a:tailEnd/>
          </a:ln>
        </p:spPr>
        <p:txBody>
          <a:bodyPr lIns="36000" tIns="36000" rIns="36000" bIns="36000"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defRPr/>
            </a:pPr>
            <a:r>
              <a:rPr lang="ja-JP" altLang="en-US" sz="1400" b="1" kern="0" dirty="0">
                <a:latin typeface="Meiryo UI" panose="020B0604030504040204" pitchFamily="50" charset="-128"/>
                <a:ea typeface="Meiryo UI" panose="020B0604030504040204" pitchFamily="50" charset="-128"/>
                <a:cs typeface="Arial"/>
              </a:rPr>
              <a:t>社会福祉施設等</a:t>
            </a:r>
            <a:endParaRPr lang="en-US" altLang="ja-JP" sz="1400" b="1" kern="0" dirty="0">
              <a:latin typeface="Meiryo UI" panose="020B0604030504040204" pitchFamily="50" charset="-128"/>
              <a:ea typeface="Meiryo UI" panose="020B0604030504040204" pitchFamily="50" charset="-128"/>
              <a:cs typeface="Arial"/>
            </a:endParaRPr>
          </a:p>
          <a:p>
            <a:pPr algn="ctr" eaLnBrk="1" fontAlgn="ctr" hangingPunct="1">
              <a:defRPr/>
            </a:pPr>
            <a:r>
              <a:rPr lang="en-US" altLang="ja-JP" sz="1400" b="1" kern="0" dirty="0">
                <a:latin typeface="Meiryo UI" panose="020B0604030504040204" pitchFamily="50" charset="-128"/>
                <a:ea typeface="Meiryo UI" panose="020B0604030504040204" pitchFamily="50" charset="-128"/>
                <a:cs typeface="Arial"/>
              </a:rPr>
              <a:t>(</a:t>
            </a:r>
            <a:r>
              <a:rPr lang="ja-JP" altLang="en-US" sz="1400" b="1" kern="0" dirty="0">
                <a:latin typeface="Meiryo UI" panose="020B0604030504040204" pitchFamily="50" charset="-128"/>
                <a:ea typeface="Meiryo UI" panose="020B0604030504040204" pitchFamily="50" charset="-128"/>
                <a:cs typeface="Arial"/>
              </a:rPr>
              <a:t>緊急入所</a:t>
            </a:r>
            <a:r>
              <a:rPr lang="en-US" altLang="ja-JP" sz="1400" b="1" kern="0" dirty="0">
                <a:latin typeface="Meiryo UI" panose="020B0604030504040204" pitchFamily="50" charset="-128"/>
                <a:ea typeface="Meiryo UI" panose="020B0604030504040204" pitchFamily="50" charset="-128"/>
                <a:cs typeface="Arial"/>
              </a:rPr>
              <a:t>)</a:t>
            </a:r>
            <a:endParaRPr lang="ja-JP" altLang="en-US" sz="1400" b="1" kern="0" dirty="0">
              <a:latin typeface="Meiryo UI" panose="020B0604030504040204" pitchFamily="50" charset="-128"/>
              <a:ea typeface="Meiryo UI" panose="020B0604030504040204" pitchFamily="50" charset="-128"/>
              <a:cs typeface="Arial"/>
            </a:endParaRPr>
          </a:p>
        </p:txBody>
      </p:sp>
      <p:grpSp>
        <p:nvGrpSpPr>
          <p:cNvPr id="28" name="グループ化 27"/>
          <p:cNvGrpSpPr/>
          <p:nvPr/>
        </p:nvGrpSpPr>
        <p:grpSpPr>
          <a:xfrm>
            <a:off x="9433189" y="3533660"/>
            <a:ext cx="1271324" cy="1337143"/>
            <a:chOff x="7909188" y="3533647"/>
            <a:chExt cx="1271324" cy="1337143"/>
          </a:xfrm>
        </p:grpSpPr>
        <p:grpSp>
          <p:nvGrpSpPr>
            <p:cNvPr id="29" name="グループ化 28"/>
            <p:cNvGrpSpPr/>
            <p:nvPr/>
          </p:nvGrpSpPr>
          <p:grpSpPr>
            <a:xfrm>
              <a:off x="8052021" y="3533647"/>
              <a:ext cx="1128491" cy="776402"/>
              <a:chOff x="7668344" y="3933056"/>
              <a:chExt cx="1008112" cy="606186"/>
            </a:xfrm>
            <a:solidFill>
              <a:sysClr val="window" lastClr="FFFFFF">
                <a:lumMod val="65000"/>
              </a:sysClr>
            </a:solidFill>
          </p:grpSpPr>
          <p:sp>
            <p:nvSpPr>
              <p:cNvPr id="38" name="二等辺三角形 37"/>
              <p:cNvSpPr/>
              <p:nvPr/>
            </p:nvSpPr>
            <p:spPr>
              <a:xfrm>
                <a:off x="7668344" y="3933056"/>
                <a:ext cx="1008112" cy="288032"/>
              </a:xfrm>
              <a:prstGeom prst="triangle">
                <a:avLst/>
              </a:prstGeom>
              <a:grpFill/>
              <a:ln w="25400" cap="flat" cmpd="sng" algn="ctr">
                <a:no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sp>
            <p:nvSpPr>
              <p:cNvPr id="39" name="正方形/長方形 38"/>
              <p:cNvSpPr/>
              <p:nvPr/>
            </p:nvSpPr>
            <p:spPr>
              <a:xfrm>
                <a:off x="7920372" y="4179202"/>
                <a:ext cx="540060" cy="360040"/>
              </a:xfrm>
              <a:prstGeom prst="rect">
                <a:avLst/>
              </a:prstGeom>
              <a:grpFill/>
              <a:ln w="25400" cap="flat" cmpd="sng" algn="ctr">
                <a:no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grpSp>
          <p:nvGrpSpPr>
            <p:cNvPr id="30" name="Group 67"/>
            <p:cNvGrpSpPr>
              <a:grpSpLocks/>
            </p:cNvGrpSpPr>
            <p:nvPr/>
          </p:nvGrpSpPr>
          <p:grpSpPr bwMode="auto">
            <a:xfrm>
              <a:off x="7909188" y="3847879"/>
              <a:ext cx="453067" cy="1022911"/>
              <a:chOff x="4752181" y="1377171"/>
              <a:chExt cx="109" cy="275"/>
            </a:xfrm>
            <a:solidFill>
              <a:srgbClr val="006600"/>
            </a:solidFill>
          </p:grpSpPr>
          <p:sp>
            <p:nvSpPr>
              <p:cNvPr id="31" name="Oval 68"/>
              <p:cNvSpPr>
                <a:spLocks noChangeArrowheads="1"/>
              </p:cNvSpPr>
              <p:nvPr/>
            </p:nvSpPr>
            <p:spPr bwMode="auto">
              <a:xfrm>
                <a:off x="4752208" y="1377171"/>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2" name="Rectangle 69"/>
              <p:cNvSpPr>
                <a:spLocks noChangeArrowheads="1"/>
              </p:cNvSpPr>
              <p:nvPr/>
            </p:nvSpPr>
            <p:spPr bwMode="auto">
              <a:xfrm>
                <a:off x="4752225" y="137721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3" name="AutoShape 70"/>
              <p:cNvSpPr>
                <a:spLocks noChangeArrowheads="1"/>
              </p:cNvSpPr>
              <p:nvPr/>
            </p:nvSpPr>
            <p:spPr bwMode="auto">
              <a:xfrm>
                <a:off x="4752201" y="137723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4" name="AutoShape 71"/>
              <p:cNvSpPr>
                <a:spLocks noChangeArrowheads="1"/>
              </p:cNvSpPr>
              <p:nvPr/>
            </p:nvSpPr>
            <p:spPr bwMode="auto">
              <a:xfrm>
                <a:off x="4752205" y="137732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5" name="AutoShape 72"/>
              <p:cNvSpPr>
                <a:spLocks noChangeArrowheads="1"/>
              </p:cNvSpPr>
              <p:nvPr/>
            </p:nvSpPr>
            <p:spPr bwMode="auto">
              <a:xfrm>
                <a:off x="4752242" y="137732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6" name="AutoShape 73"/>
              <p:cNvSpPr>
                <a:spLocks noChangeArrowheads="1"/>
              </p:cNvSpPr>
              <p:nvPr/>
            </p:nvSpPr>
            <p:spPr bwMode="auto">
              <a:xfrm rot="1976515">
                <a:off x="4752181" y="137723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7" name="AutoShape 74"/>
              <p:cNvSpPr>
                <a:spLocks noChangeArrowheads="1"/>
              </p:cNvSpPr>
              <p:nvPr/>
            </p:nvSpPr>
            <p:spPr bwMode="auto">
              <a:xfrm rot="19623485" flipH="1">
                <a:off x="4752268" y="137723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40" name="グループ化 39"/>
          <p:cNvGrpSpPr/>
          <p:nvPr/>
        </p:nvGrpSpPr>
        <p:grpSpPr>
          <a:xfrm>
            <a:off x="4650445" y="4249763"/>
            <a:ext cx="2622259" cy="999328"/>
            <a:chOff x="3126438" y="4249763"/>
            <a:chExt cx="2622259" cy="999328"/>
          </a:xfrm>
        </p:grpSpPr>
        <p:grpSp>
          <p:nvGrpSpPr>
            <p:cNvPr id="41" name="グループ化 40"/>
            <p:cNvGrpSpPr/>
            <p:nvPr/>
          </p:nvGrpSpPr>
          <p:grpSpPr>
            <a:xfrm>
              <a:off x="4361923" y="4249763"/>
              <a:ext cx="700955" cy="648072"/>
              <a:chOff x="3850548" y="657225"/>
              <a:chExt cx="561834" cy="578661"/>
            </a:xfrm>
          </p:grpSpPr>
          <p:grpSp>
            <p:nvGrpSpPr>
              <p:cNvPr id="206" name="Group 43"/>
              <p:cNvGrpSpPr>
                <a:grpSpLocks/>
              </p:cNvGrpSpPr>
              <p:nvPr/>
            </p:nvGrpSpPr>
            <p:grpSpPr bwMode="auto">
              <a:xfrm>
                <a:off x="4037010" y="657225"/>
                <a:ext cx="188909" cy="487367"/>
                <a:chOff x="4074390" y="657225"/>
                <a:chExt cx="109" cy="277"/>
              </a:xfrm>
              <a:solidFill>
                <a:srgbClr val="FFFFFF">
                  <a:lumMod val="75000"/>
                </a:srgbClr>
              </a:solidFill>
            </p:grpSpPr>
            <p:sp>
              <p:nvSpPr>
                <p:cNvPr id="239" name="Oval 44"/>
                <p:cNvSpPr>
                  <a:spLocks noChangeArrowheads="1"/>
                </p:cNvSpPr>
                <p:nvPr/>
              </p:nvSpPr>
              <p:spPr bwMode="auto">
                <a:xfrm>
                  <a:off x="4074417"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40" name="Rectangle 45"/>
                <p:cNvSpPr>
                  <a:spLocks noChangeArrowheads="1"/>
                </p:cNvSpPr>
                <p:nvPr/>
              </p:nvSpPr>
              <p:spPr bwMode="auto">
                <a:xfrm>
                  <a:off x="4074434"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41" name="AutoShape 46"/>
                <p:cNvSpPr>
                  <a:spLocks noChangeArrowheads="1"/>
                </p:cNvSpPr>
                <p:nvPr/>
              </p:nvSpPr>
              <p:spPr bwMode="auto">
                <a:xfrm>
                  <a:off x="4074410"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42" name="AutoShape 47"/>
                <p:cNvSpPr>
                  <a:spLocks noChangeArrowheads="1"/>
                </p:cNvSpPr>
                <p:nvPr/>
              </p:nvSpPr>
              <p:spPr bwMode="auto">
                <a:xfrm>
                  <a:off x="4074414"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43" name="AutoShape 48"/>
                <p:cNvSpPr>
                  <a:spLocks noChangeArrowheads="1"/>
                </p:cNvSpPr>
                <p:nvPr/>
              </p:nvSpPr>
              <p:spPr bwMode="auto">
                <a:xfrm>
                  <a:off x="4074451"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44" name="AutoShape 49"/>
                <p:cNvSpPr>
                  <a:spLocks noChangeArrowheads="1"/>
                </p:cNvSpPr>
                <p:nvPr/>
              </p:nvSpPr>
              <p:spPr bwMode="auto">
                <a:xfrm rot="1976515">
                  <a:off x="4074390"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45" name="AutoShape 50"/>
                <p:cNvSpPr>
                  <a:spLocks noChangeArrowheads="1"/>
                </p:cNvSpPr>
                <p:nvPr/>
              </p:nvSpPr>
              <p:spPr bwMode="auto">
                <a:xfrm rot="19623485" flipH="1">
                  <a:off x="4074477"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07" name="Group 51"/>
              <p:cNvGrpSpPr>
                <a:grpSpLocks/>
              </p:cNvGrpSpPr>
              <p:nvPr/>
            </p:nvGrpSpPr>
            <p:grpSpPr bwMode="auto">
              <a:xfrm>
                <a:off x="4223473" y="657225"/>
                <a:ext cx="188909" cy="487367"/>
                <a:chOff x="4262579" y="657225"/>
                <a:chExt cx="109" cy="277"/>
              </a:xfrm>
              <a:solidFill>
                <a:srgbClr val="FFFFFF">
                  <a:lumMod val="75000"/>
                </a:srgbClr>
              </a:solidFill>
            </p:grpSpPr>
            <p:sp>
              <p:nvSpPr>
                <p:cNvPr id="232" name="Oval 52"/>
                <p:cNvSpPr>
                  <a:spLocks noChangeArrowheads="1"/>
                </p:cNvSpPr>
                <p:nvPr/>
              </p:nvSpPr>
              <p:spPr bwMode="auto">
                <a:xfrm>
                  <a:off x="4262606"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33" name="Rectangle 53"/>
                <p:cNvSpPr>
                  <a:spLocks noChangeArrowheads="1"/>
                </p:cNvSpPr>
                <p:nvPr/>
              </p:nvSpPr>
              <p:spPr bwMode="auto">
                <a:xfrm>
                  <a:off x="4262623"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34" name="AutoShape 54"/>
                <p:cNvSpPr>
                  <a:spLocks noChangeArrowheads="1"/>
                </p:cNvSpPr>
                <p:nvPr/>
              </p:nvSpPr>
              <p:spPr bwMode="auto">
                <a:xfrm>
                  <a:off x="4262599"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35" name="AutoShape 55"/>
                <p:cNvSpPr>
                  <a:spLocks noChangeArrowheads="1"/>
                </p:cNvSpPr>
                <p:nvPr/>
              </p:nvSpPr>
              <p:spPr bwMode="auto">
                <a:xfrm>
                  <a:off x="4262603"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36" name="AutoShape 56"/>
                <p:cNvSpPr>
                  <a:spLocks noChangeArrowheads="1"/>
                </p:cNvSpPr>
                <p:nvPr/>
              </p:nvSpPr>
              <p:spPr bwMode="auto">
                <a:xfrm>
                  <a:off x="4262640"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37" name="AutoShape 57"/>
                <p:cNvSpPr>
                  <a:spLocks noChangeArrowheads="1"/>
                </p:cNvSpPr>
                <p:nvPr/>
              </p:nvSpPr>
              <p:spPr bwMode="auto">
                <a:xfrm rot="1976515">
                  <a:off x="4262579"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38" name="AutoShape 58"/>
                <p:cNvSpPr>
                  <a:spLocks noChangeArrowheads="1"/>
                </p:cNvSpPr>
                <p:nvPr/>
              </p:nvSpPr>
              <p:spPr bwMode="auto">
                <a:xfrm rot="19623485" flipH="1">
                  <a:off x="4262666"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08" name="Group 59"/>
              <p:cNvGrpSpPr>
                <a:grpSpLocks/>
              </p:cNvGrpSpPr>
              <p:nvPr/>
            </p:nvGrpSpPr>
            <p:grpSpPr bwMode="auto">
              <a:xfrm>
                <a:off x="3850548" y="657225"/>
                <a:ext cx="188909" cy="487367"/>
                <a:chOff x="3886201" y="657225"/>
                <a:chExt cx="109" cy="277"/>
              </a:xfrm>
              <a:solidFill>
                <a:srgbClr val="FFFFFF">
                  <a:lumMod val="75000"/>
                </a:srgbClr>
              </a:solidFill>
            </p:grpSpPr>
            <p:sp>
              <p:nvSpPr>
                <p:cNvPr id="225" name="Oval 60"/>
                <p:cNvSpPr>
                  <a:spLocks noChangeArrowheads="1"/>
                </p:cNvSpPr>
                <p:nvPr/>
              </p:nvSpPr>
              <p:spPr bwMode="auto">
                <a:xfrm>
                  <a:off x="3886228"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26" name="Rectangle 61"/>
                <p:cNvSpPr>
                  <a:spLocks noChangeArrowheads="1"/>
                </p:cNvSpPr>
                <p:nvPr/>
              </p:nvSpPr>
              <p:spPr bwMode="auto">
                <a:xfrm>
                  <a:off x="3886245"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27" name="AutoShape 62"/>
                <p:cNvSpPr>
                  <a:spLocks noChangeArrowheads="1"/>
                </p:cNvSpPr>
                <p:nvPr/>
              </p:nvSpPr>
              <p:spPr bwMode="auto">
                <a:xfrm>
                  <a:off x="3886221"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28" name="AutoShape 63"/>
                <p:cNvSpPr>
                  <a:spLocks noChangeArrowheads="1"/>
                </p:cNvSpPr>
                <p:nvPr/>
              </p:nvSpPr>
              <p:spPr bwMode="auto">
                <a:xfrm>
                  <a:off x="3886225"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29" name="AutoShape 64"/>
                <p:cNvSpPr>
                  <a:spLocks noChangeArrowheads="1"/>
                </p:cNvSpPr>
                <p:nvPr/>
              </p:nvSpPr>
              <p:spPr bwMode="auto">
                <a:xfrm>
                  <a:off x="3886262"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30" name="AutoShape 65"/>
                <p:cNvSpPr>
                  <a:spLocks noChangeArrowheads="1"/>
                </p:cNvSpPr>
                <p:nvPr/>
              </p:nvSpPr>
              <p:spPr bwMode="auto">
                <a:xfrm rot="1976515">
                  <a:off x="3886201"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31" name="AutoShape 66"/>
                <p:cNvSpPr>
                  <a:spLocks noChangeArrowheads="1"/>
                </p:cNvSpPr>
                <p:nvPr/>
              </p:nvSpPr>
              <p:spPr bwMode="auto">
                <a:xfrm rot="19623485" flipH="1">
                  <a:off x="3886288"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09" name="Group 67"/>
              <p:cNvGrpSpPr>
                <a:grpSpLocks/>
              </p:cNvGrpSpPr>
              <p:nvPr/>
            </p:nvGrpSpPr>
            <p:grpSpPr bwMode="auto">
              <a:xfrm>
                <a:off x="3944136" y="748519"/>
                <a:ext cx="188909" cy="487367"/>
                <a:chOff x="3980656" y="748519"/>
                <a:chExt cx="109" cy="277"/>
              </a:xfrm>
              <a:solidFill>
                <a:srgbClr val="000000">
                  <a:lumMod val="50000"/>
                  <a:lumOff val="50000"/>
                </a:srgbClr>
              </a:solidFill>
            </p:grpSpPr>
            <p:sp>
              <p:nvSpPr>
                <p:cNvPr id="218" name="Oval 68"/>
                <p:cNvSpPr>
                  <a:spLocks noChangeArrowheads="1"/>
                </p:cNvSpPr>
                <p:nvPr/>
              </p:nvSpPr>
              <p:spPr bwMode="auto">
                <a:xfrm>
                  <a:off x="3980683" y="748519"/>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19" name="Rectangle 69"/>
                <p:cNvSpPr>
                  <a:spLocks noChangeArrowheads="1"/>
                </p:cNvSpPr>
                <p:nvPr/>
              </p:nvSpPr>
              <p:spPr bwMode="auto">
                <a:xfrm>
                  <a:off x="3980700" y="748567"/>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20" name="AutoShape 70"/>
                <p:cNvSpPr>
                  <a:spLocks noChangeArrowheads="1"/>
                </p:cNvSpPr>
                <p:nvPr/>
              </p:nvSpPr>
              <p:spPr bwMode="auto">
                <a:xfrm>
                  <a:off x="3980676" y="748580"/>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21" name="AutoShape 71"/>
                <p:cNvSpPr>
                  <a:spLocks noChangeArrowheads="1"/>
                </p:cNvSpPr>
                <p:nvPr/>
              </p:nvSpPr>
              <p:spPr bwMode="auto">
                <a:xfrm>
                  <a:off x="3980680" y="748676"/>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22" name="AutoShape 72"/>
                <p:cNvSpPr>
                  <a:spLocks noChangeArrowheads="1"/>
                </p:cNvSpPr>
                <p:nvPr/>
              </p:nvSpPr>
              <p:spPr bwMode="auto">
                <a:xfrm>
                  <a:off x="3980717" y="748675"/>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23" name="AutoShape 73"/>
                <p:cNvSpPr>
                  <a:spLocks noChangeArrowheads="1"/>
                </p:cNvSpPr>
                <p:nvPr/>
              </p:nvSpPr>
              <p:spPr bwMode="auto">
                <a:xfrm rot="1976515">
                  <a:off x="3980656" y="748581"/>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24" name="AutoShape 74"/>
                <p:cNvSpPr>
                  <a:spLocks noChangeArrowheads="1"/>
                </p:cNvSpPr>
                <p:nvPr/>
              </p:nvSpPr>
              <p:spPr bwMode="auto">
                <a:xfrm rot="19623485" flipH="1">
                  <a:off x="3980743" y="748580"/>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10" name="Group 75"/>
              <p:cNvGrpSpPr>
                <a:grpSpLocks/>
              </p:cNvGrpSpPr>
              <p:nvPr/>
            </p:nvGrpSpPr>
            <p:grpSpPr bwMode="auto">
              <a:xfrm>
                <a:off x="4122026" y="743756"/>
                <a:ext cx="186025" cy="487367"/>
                <a:chOff x="4160193" y="743757"/>
                <a:chExt cx="109" cy="277"/>
              </a:xfrm>
              <a:solidFill>
                <a:srgbClr val="000000">
                  <a:lumMod val="50000"/>
                  <a:lumOff val="50000"/>
                </a:srgbClr>
              </a:solidFill>
            </p:grpSpPr>
            <p:sp>
              <p:nvSpPr>
                <p:cNvPr id="211" name="Oval 76"/>
                <p:cNvSpPr>
                  <a:spLocks noChangeArrowheads="1"/>
                </p:cNvSpPr>
                <p:nvPr/>
              </p:nvSpPr>
              <p:spPr bwMode="auto">
                <a:xfrm>
                  <a:off x="4160220" y="743757"/>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12" name="Rectangle 77"/>
                <p:cNvSpPr>
                  <a:spLocks noChangeArrowheads="1"/>
                </p:cNvSpPr>
                <p:nvPr/>
              </p:nvSpPr>
              <p:spPr bwMode="auto">
                <a:xfrm>
                  <a:off x="4160237" y="743805"/>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13" name="AutoShape 78"/>
                <p:cNvSpPr>
                  <a:spLocks noChangeArrowheads="1"/>
                </p:cNvSpPr>
                <p:nvPr/>
              </p:nvSpPr>
              <p:spPr bwMode="auto">
                <a:xfrm>
                  <a:off x="4160213" y="743818"/>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14" name="AutoShape 79"/>
                <p:cNvSpPr>
                  <a:spLocks noChangeArrowheads="1"/>
                </p:cNvSpPr>
                <p:nvPr/>
              </p:nvSpPr>
              <p:spPr bwMode="auto">
                <a:xfrm>
                  <a:off x="4160217" y="743914"/>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15" name="AutoShape 80"/>
                <p:cNvSpPr>
                  <a:spLocks noChangeArrowheads="1"/>
                </p:cNvSpPr>
                <p:nvPr/>
              </p:nvSpPr>
              <p:spPr bwMode="auto">
                <a:xfrm>
                  <a:off x="4160254" y="743913"/>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16" name="AutoShape 81"/>
                <p:cNvSpPr>
                  <a:spLocks noChangeArrowheads="1"/>
                </p:cNvSpPr>
                <p:nvPr/>
              </p:nvSpPr>
              <p:spPr bwMode="auto">
                <a:xfrm rot="1976515">
                  <a:off x="4160193" y="743819"/>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17" name="AutoShape 82"/>
                <p:cNvSpPr>
                  <a:spLocks noChangeArrowheads="1"/>
                </p:cNvSpPr>
                <p:nvPr/>
              </p:nvSpPr>
              <p:spPr bwMode="auto">
                <a:xfrm rot="19623485" flipH="1">
                  <a:off x="4160280" y="743818"/>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42" name="グループ化 41"/>
            <p:cNvGrpSpPr/>
            <p:nvPr/>
          </p:nvGrpSpPr>
          <p:grpSpPr>
            <a:xfrm>
              <a:off x="3686886" y="4264431"/>
              <a:ext cx="700955" cy="648072"/>
              <a:chOff x="3850548" y="657225"/>
              <a:chExt cx="561834" cy="578661"/>
            </a:xfrm>
          </p:grpSpPr>
          <p:grpSp>
            <p:nvGrpSpPr>
              <p:cNvPr id="166" name="Group 43"/>
              <p:cNvGrpSpPr>
                <a:grpSpLocks/>
              </p:cNvGrpSpPr>
              <p:nvPr/>
            </p:nvGrpSpPr>
            <p:grpSpPr bwMode="auto">
              <a:xfrm>
                <a:off x="4037010" y="657225"/>
                <a:ext cx="188909" cy="487367"/>
                <a:chOff x="4074390" y="657225"/>
                <a:chExt cx="109" cy="277"/>
              </a:xfrm>
              <a:solidFill>
                <a:srgbClr val="FFFFFF">
                  <a:lumMod val="75000"/>
                </a:srgbClr>
              </a:solidFill>
            </p:grpSpPr>
            <p:sp>
              <p:nvSpPr>
                <p:cNvPr id="199" name="Oval 44"/>
                <p:cNvSpPr>
                  <a:spLocks noChangeArrowheads="1"/>
                </p:cNvSpPr>
                <p:nvPr/>
              </p:nvSpPr>
              <p:spPr bwMode="auto">
                <a:xfrm>
                  <a:off x="4074417"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00" name="Rectangle 45"/>
                <p:cNvSpPr>
                  <a:spLocks noChangeArrowheads="1"/>
                </p:cNvSpPr>
                <p:nvPr/>
              </p:nvSpPr>
              <p:spPr bwMode="auto">
                <a:xfrm>
                  <a:off x="4074434"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01" name="AutoShape 46"/>
                <p:cNvSpPr>
                  <a:spLocks noChangeArrowheads="1"/>
                </p:cNvSpPr>
                <p:nvPr/>
              </p:nvSpPr>
              <p:spPr bwMode="auto">
                <a:xfrm>
                  <a:off x="4074410"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02" name="AutoShape 47"/>
                <p:cNvSpPr>
                  <a:spLocks noChangeArrowheads="1"/>
                </p:cNvSpPr>
                <p:nvPr/>
              </p:nvSpPr>
              <p:spPr bwMode="auto">
                <a:xfrm>
                  <a:off x="4074414"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03" name="AutoShape 48"/>
                <p:cNvSpPr>
                  <a:spLocks noChangeArrowheads="1"/>
                </p:cNvSpPr>
                <p:nvPr/>
              </p:nvSpPr>
              <p:spPr bwMode="auto">
                <a:xfrm>
                  <a:off x="4074451"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04" name="AutoShape 49"/>
                <p:cNvSpPr>
                  <a:spLocks noChangeArrowheads="1"/>
                </p:cNvSpPr>
                <p:nvPr/>
              </p:nvSpPr>
              <p:spPr bwMode="auto">
                <a:xfrm rot="1976515">
                  <a:off x="4074390"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05" name="AutoShape 50"/>
                <p:cNvSpPr>
                  <a:spLocks noChangeArrowheads="1"/>
                </p:cNvSpPr>
                <p:nvPr/>
              </p:nvSpPr>
              <p:spPr bwMode="auto">
                <a:xfrm rot="19623485" flipH="1">
                  <a:off x="4074477"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167" name="Group 51"/>
              <p:cNvGrpSpPr>
                <a:grpSpLocks/>
              </p:cNvGrpSpPr>
              <p:nvPr/>
            </p:nvGrpSpPr>
            <p:grpSpPr bwMode="auto">
              <a:xfrm>
                <a:off x="4223473" y="657225"/>
                <a:ext cx="188909" cy="487367"/>
                <a:chOff x="4262579" y="657225"/>
                <a:chExt cx="109" cy="277"/>
              </a:xfrm>
              <a:solidFill>
                <a:srgbClr val="FFFFFF">
                  <a:lumMod val="75000"/>
                </a:srgbClr>
              </a:solidFill>
            </p:grpSpPr>
            <p:sp>
              <p:nvSpPr>
                <p:cNvPr id="192" name="Oval 52"/>
                <p:cNvSpPr>
                  <a:spLocks noChangeArrowheads="1"/>
                </p:cNvSpPr>
                <p:nvPr/>
              </p:nvSpPr>
              <p:spPr bwMode="auto">
                <a:xfrm>
                  <a:off x="4262606"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93" name="Rectangle 53"/>
                <p:cNvSpPr>
                  <a:spLocks noChangeArrowheads="1"/>
                </p:cNvSpPr>
                <p:nvPr/>
              </p:nvSpPr>
              <p:spPr bwMode="auto">
                <a:xfrm>
                  <a:off x="4262623"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94" name="AutoShape 54"/>
                <p:cNvSpPr>
                  <a:spLocks noChangeArrowheads="1"/>
                </p:cNvSpPr>
                <p:nvPr/>
              </p:nvSpPr>
              <p:spPr bwMode="auto">
                <a:xfrm>
                  <a:off x="4262599"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95" name="AutoShape 55"/>
                <p:cNvSpPr>
                  <a:spLocks noChangeArrowheads="1"/>
                </p:cNvSpPr>
                <p:nvPr/>
              </p:nvSpPr>
              <p:spPr bwMode="auto">
                <a:xfrm>
                  <a:off x="4262603"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96" name="AutoShape 56"/>
                <p:cNvSpPr>
                  <a:spLocks noChangeArrowheads="1"/>
                </p:cNvSpPr>
                <p:nvPr/>
              </p:nvSpPr>
              <p:spPr bwMode="auto">
                <a:xfrm>
                  <a:off x="4262640"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97" name="AutoShape 57"/>
                <p:cNvSpPr>
                  <a:spLocks noChangeArrowheads="1"/>
                </p:cNvSpPr>
                <p:nvPr/>
              </p:nvSpPr>
              <p:spPr bwMode="auto">
                <a:xfrm rot="1976515">
                  <a:off x="4262579"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98" name="AutoShape 58"/>
                <p:cNvSpPr>
                  <a:spLocks noChangeArrowheads="1"/>
                </p:cNvSpPr>
                <p:nvPr/>
              </p:nvSpPr>
              <p:spPr bwMode="auto">
                <a:xfrm rot="19623485" flipH="1">
                  <a:off x="4262666"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168" name="Group 59"/>
              <p:cNvGrpSpPr>
                <a:grpSpLocks/>
              </p:cNvGrpSpPr>
              <p:nvPr/>
            </p:nvGrpSpPr>
            <p:grpSpPr bwMode="auto">
              <a:xfrm>
                <a:off x="3850548" y="657225"/>
                <a:ext cx="188909" cy="487367"/>
                <a:chOff x="3886201" y="657225"/>
                <a:chExt cx="109" cy="277"/>
              </a:xfrm>
              <a:solidFill>
                <a:srgbClr val="FFFFFF">
                  <a:lumMod val="75000"/>
                </a:srgbClr>
              </a:solidFill>
            </p:grpSpPr>
            <p:sp>
              <p:nvSpPr>
                <p:cNvPr id="185" name="Oval 60"/>
                <p:cNvSpPr>
                  <a:spLocks noChangeArrowheads="1"/>
                </p:cNvSpPr>
                <p:nvPr/>
              </p:nvSpPr>
              <p:spPr bwMode="auto">
                <a:xfrm>
                  <a:off x="3886228"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86" name="Rectangle 61"/>
                <p:cNvSpPr>
                  <a:spLocks noChangeArrowheads="1"/>
                </p:cNvSpPr>
                <p:nvPr/>
              </p:nvSpPr>
              <p:spPr bwMode="auto">
                <a:xfrm>
                  <a:off x="3886245"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87" name="AutoShape 62"/>
                <p:cNvSpPr>
                  <a:spLocks noChangeArrowheads="1"/>
                </p:cNvSpPr>
                <p:nvPr/>
              </p:nvSpPr>
              <p:spPr bwMode="auto">
                <a:xfrm>
                  <a:off x="3886221"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88" name="AutoShape 63"/>
                <p:cNvSpPr>
                  <a:spLocks noChangeArrowheads="1"/>
                </p:cNvSpPr>
                <p:nvPr/>
              </p:nvSpPr>
              <p:spPr bwMode="auto">
                <a:xfrm>
                  <a:off x="3886225"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89" name="AutoShape 64"/>
                <p:cNvSpPr>
                  <a:spLocks noChangeArrowheads="1"/>
                </p:cNvSpPr>
                <p:nvPr/>
              </p:nvSpPr>
              <p:spPr bwMode="auto">
                <a:xfrm>
                  <a:off x="3886262"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90" name="AutoShape 65"/>
                <p:cNvSpPr>
                  <a:spLocks noChangeArrowheads="1"/>
                </p:cNvSpPr>
                <p:nvPr/>
              </p:nvSpPr>
              <p:spPr bwMode="auto">
                <a:xfrm rot="1976515">
                  <a:off x="3886201"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91" name="AutoShape 66"/>
                <p:cNvSpPr>
                  <a:spLocks noChangeArrowheads="1"/>
                </p:cNvSpPr>
                <p:nvPr/>
              </p:nvSpPr>
              <p:spPr bwMode="auto">
                <a:xfrm rot="19623485" flipH="1">
                  <a:off x="3886288"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169" name="Group 67"/>
              <p:cNvGrpSpPr>
                <a:grpSpLocks/>
              </p:cNvGrpSpPr>
              <p:nvPr/>
            </p:nvGrpSpPr>
            <p:grpSpPr bwMode="auto">
              <a:xfrm>
                <a:off x="3944136" y="748519"/>
                <a:ext cx="188909" cy="487367"/>
                <a:chOff x="3980656" y="748519"/>
                <a:chExt cx="109" cy="277"/>
              </a:xfrm>
              <a:solidFill>
                <a:srgbClr val="000000">
                  <a:lumMod val="50000"/>
                  <a:lumOff val="50000"/>
                </a:srgbClr>
              </a:solidFill>
            </p:grpSpPr>
            <p:sp>
              <p:nvSpPr>
                <p:cNvPr id="178" name="Oval 68"/>
                <p:cNvSpPr>
                  <a:spLocks noChangeArrowheads="1"/>
                </p:cNvSpPr>
                <p:nvPr/>
              </p:nvSpPr>
              <p:spPr bwMode="auto">
                <a:xfrm>
                  <a:off x="3980683" y="748519"/>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79" name="Rectangle 69"/>
                <p:cNvSpPr>
                  <a:spLocks noChangeArrowheads="1"/>
                </p:cNvSpPr>
                <p:nvPr/>
              </p:nvSpPr>
              <p:spPr bwMode="auto">
                <a:xfrm>
                  <a:off x="3980700" y="748567"/>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80" name="AutoShape 70"/>
                <p:cNvSpPr>
                  <a:spLocks noChangeArrowheads="1"/>
                </p:cNvSpPr>
                <p:nvPr/>
              </p:nvSpPr>
              <p:spPr bwMode="auto">
                <a:xfrm>
                  <a:off x="3980676" y="748580"/>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81" name="AutoShape 71"/>
                <p:cNvSpPr>
                  <a:spLocks noChangeArrowheads="1"/>
                </p:cNvSpPr>
                <p:nvPr/>
              </p:nvSpPr>
              <p:spPr bwMode="auto">
                <a:xfrm>
                  <a:off x="3980680" y="748676"/>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82" name="AutoShape 72"/>
                <p:cNvSpPr>
                  <a:spLocks noChangeArrowheads="1"/>
                </p:cNvSpPr>
                <p:nvPr/>
              </p:nvSpPr>
              <p:spPr bwMode="auto">
                <a:xfrm>
                  <a:off x="3980717" y="748675"/>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83" name="AutoShape 73"/>
                <p:cNvSpPr>
                  <a:spLocks noChangeArrowheads="1"/>
                </p:cNvSpPr>
                <p:nvPr/>
              </p:nvSpPr>
              <p:spPr bwMode="auto">
                <a:xfrm rot="1976515">
                  <a:off x="3980656" y="748581"/>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84" name="AutoShape 74"/>
                <p:cNvSpPr>
                  <a:spLocks noChangeArrowheads="1"/>
                </p:cNvSpPr>
                <p:nvPr/>
              </p:nvSpPr>
              <p:spPr bwMode="auto">
                <a:xfrm rot="19623485" flipH="1">
                  <a:off x="3980743" y="748580"/>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170" name="Group 75"/>
              <p:cNvGrpSpPr>
                <a:grpSpLocks/>
              </p:cNvGrpSpPr>
              <p:nvPr/>
            </p:nvGrpSpPr>
            <p:grpSpPr bwMode="auto">
              <a:xfrm>
                <a:off x="4122026" y="743756"/>
                <a:ext cx="186025" cy="487367"/>
                <a:chOff x="4160193" y="743757"/>
                <a:chExt cx="109" cy="277"/>
              </a:xfrm>
              <a:solidFill>
                <a:srgbClr val="000000">
                  <a:lumMod val="50000"/>
                  <a:lumOff val="50000"/>
                </a:srgbClr>
              </a:solidFill>
            </p:grpSpPr>
            <p:sp>
              <p:nvSpPr>
                <p:cNvPr id="171" name="Oval 76"/>
                <p:cNvSpPr>
                  <a:spLocks noChangeArrowheads="1"/>
                </p:cNvSpPr>
                <p:nvPr/>
              </p:nvSpPr>
              <p:spPr bwMode="auto">
                <a:xfrm>
                  <a:off x="4160220" y="743757"/>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72" name="Rectangle 77"/>
                <p:cNvSpPr>
                  <a:spLocks noChangeArrowheads="1"/>
                </p:cNvSpPr>
                <p:nvPr/>
              </p:nvSpPr>
              <p:spPr bwMode="auto">
                <a:xfrm>
                  <a:off x="4160237" y="743805"/>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73" name="AutoShape 78"/>
                <p:cNvSpPr>
                  <a:spLocks noChangeArrowheads="1"/>
                </p:cNvSpPr>
                <p:nvPr/>
              </p:nvSpPr>
              <p:spPr bwMode="auto">
                <a:xfrm>
                  <a:off x="4160213" y="743818"/>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74" name="AutoShape 79"/>
                <p:cNvSpPr>
                  <a:spLocks noChangeArrowheads="1"/>
                </p:cNvSpPr>
                <p:nvPr/>
              </p:nvSpPr>
              <p:spPr bwMode="auto">
                <a:xfrm>
                  <a:off x="4160217" y="743914"/>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75" name="AutoShape 80"/>
                <p:cNvSpPr>
                  <a:spLocks noChangeArrowheads="1"/>
                </p:cNvSpPr>
                <p:nvPr/>
              </p:nvSpPr>
              <p:spPr bwMode="auto">
                <a:xfrm>
                  <a:off x="4160254" y="743913"/>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76" name="AutoShape 81"/>
                <p:cNvSpPr>
                  <a:spLocks noChangeArrowheads="1"/>
                </p:cNvSpPr>
                <p:nvPr/>
              </p:nvSpPr>
              <p:spPr bwMode="auto">
                <a:xfrm rot="1976515">
                  <a:off x="4160193" y="743819"/>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77" name="AutoShape 82"/>
                <p:cNvSpPr>
                  <a:spLocks noChangeArrowheads="1"/>
                </p:cNvSpPr>
                <p:nvPr/>
              </p:nvSpPr>
              <p:spPr bwMode="auto">
                <a:xfrm rot="19623485" flipH="1">
                  <a:off x="4160280" y="743818"/>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43" name="グループ化 42"/>
            <p:cNvGrpSpPr/>
            <p:nvPr/>
          </p:nvGrpSpPr>
          <p:grpSpPr>
            <a:xfrm>
              <a:off x="3126438" y="4376793"/>
              <a:ext cx="700955" cy="648072"/>
              <a:chOff x="3850548" y="657225"/>
              <a:chExt cx="561834" cy="578661"/>
            </a:xfrm>
          </p:grpSpPr>
          <p:grpSp>
            <p:nvGrpSpPr>
              <p:cNvPr id="126" name="Group 43"/>
              <p:cNvGrpSpPr>
                <a:grpSpLocks/>
              </p:cNvGrpSpPr>
              <p:nvPr/>
            </p:nvGrpSpPr>
            <p:grpSpPr bwMode="auto">
              <a:xfrm>
                <a:off x="4037010" y="657225"/>
                <a:ext cx="188909" cy="487367"/>
                <a:chOff x="4074390" y="657225"/>
                <a:chExt cx="109" cy="277"/>
              </a:xfrm>
              <a:solidFill>
                <a:srgbClr val="FFFFFF">
                  <a:lumMod val="75000"/>
                </a:srgbClr>
              </a:solidFill>
            </p:grpSpPr>
            <p:sp>
              <p:nvSpPr>
                <p:cNvPr id="159" name="Oval 44"/>
                <p:cNvSpPr>
                  <a:spLocks noChangeArrowheads="1"/>
                </p:cNvSpPr>
                <p:nvPr/>
              </p:nvSpPr>
              <p:spPr bwMode="auto">
                <a:xfrm>
                  <a:off x="4074417"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60" name="Rectangle 45"/>
                <p:cNvSpPr>
                  <a:spLocks noChangeArrowheads="1"/>
                </p:cNvSpPr>
                <p:nvPr/>
              </p:nvSpPr>
              <p:spPr bwMode="auto">
                <a:xfrm>
                  <a:off x="4074434"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61" name="AutoShape 46"/>
                <p:cNvSpPr>
                  <a:spLocks noChangeArrowheads="1"/>
                </p:cNvSpPr>
                <p:nvPr/>
              </p:nvSpPr>
              <p:spPr bwMode="auto">
                <a:xfrm>
                  <a:off x="4074410"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62" name="AutoShape 47"/>
                <p:cNvSpPr>
                  <a:spLocks noChangeArrowheads="1"/>
                </p:cNvSpPr>
                <p:nvPr/>
              </p:nvSpPr>
              <p:spPr bwMode="auto">
                <a:xfrm>
                  <a:off x="4074414"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63" name="AutoShape 48"/>
                <p:cNvSpPr>
                  <a:spLocks noChangeArrowheads="1"/>
                </p:cNvSpPr>
                <p:nvPr/>
              </p:nvSpPr>
              <p:spPr bwMode="auto">
                <a:xfrm>
                  <a:off x="4074451"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64" name="AutoShape 49"/>
                <p:cNvSpPr>
                  <a:spLocks noChangeArrowheads="1"/>
                </p:cNvSpPr>
                <p:nvPr/>
              </p:nvSpPr>
              <p:spPr bwMode="auto">
                <a:xfrm rot="1976515">
                  <a:off x="4074390"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65" name="AutoShape 50"/>
                <p:cNvSpPr>
                  <a:spLocks noChangeArrowheads="1"/>
                </p:cNvSpPr>
                <p:nvPr/>
              </p:nvSpPr>
              <p:spPr bwMode="auto">
                <a:xfrm rot="19623485" flipH="1">
                  <a:off x="4074477"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127" name="Group 51"/>
              <p:cNvGrpSpPr>
                <a:grpSpLocks/>
              </p:cNvGrpSpPr>
              <p:nvPr/>
            </p:nvGrpSpPr>
            <p:grpSpPr bwMode="auto">
              <a:xfrm>
                <a:off x="4223473" y="657225"/>
                <a:ext cx="188909" cy="487367"/>
                <a:chOff x="4262579" y="657225"/>
                <a:chExt cx="109" cy="277"/>
              </a:xfrm>
              <a:solidFill>
                <a:srgbClr val="FFFFFF">
                  <a:lumMod val="75000"/>
                </a:srgbClr>
              </a:solidFill>
            </p:grpSpPr>
            <p:sp>
              <p:nvSpPr>
                <p:cNvPr id="152" name="Oval 52"/>
                <p:cNvSpPr>
                  <a:spLocks noChangeArrowheads="1"/>
                </p:cNvSpPr>
                <p:nvPr/>
              </p:nvSpPr>
              <p:spPr bwMode="auto">
                <a:xfrm>
                  <a:off x="4262606"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53" name="Rectangle 53"/>
                <p:cNvSpPr>
                  <a:spLocks noChangeArrowheads="1"/>
                </p:cNvSpPr>
                <p:nvPr/>
              </p:nvSpPr>
              <p:spPr bwMode="auto">
                <a:xfrm>
                  <a:off x="4262623"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54" name="AutoShape 54"/>
                <p:cNvSpPr>
                  <a:spLocks noChangeArrowheads="1"/>
                </p:cNvSpPr>
                <p:nvPr/>
              </p:nvSpPr>
              <p:spPr bwMode="auto">
                <a:xfrm>
                  <a:off x="4262599"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55" name="AutoShape 55"/>
                <p:cNvSpPr>
                  <a:spLocks noChangeArrowheads="1"/>
                </p:cNvSpPr>
                <p:nvPr/>
              </p:nvSpPr>
              <p:spPr bwMode="auto">
                <a:xfrm>
                  <a:off x="4262603"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56" name="AutoShape 56"/>
                <p:cNvSpPr>
                  <a:spLocks noChangeArrowheads="1"/>
                </p:cNvSpPr>
                <p:nvPr/>
              </p:nvSpPr>
              <p:spPr bwMode="auto">
                <a:xfrm>
                  <a:off x="4262640"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57" name="AutoShape 57"/>
                <p:cNvSpPr>
                  <a:spLocks noChangeArrowheads="1"/>
                </p:cNvSpPr>
                <p:nvPr/>
              </p:nvSpPr>
              <p:spPr bwMode="auto">
                <a:xfrm rot="1976515">
                  <a:off x="4262579"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58" name="AutoShape 58"/>
                <p:cNvSpPr>
                  <a:spLocks noChangeArrowheads="1"/>
                </p:cNvSpPr>
                <p:nvPr/>
              </p:nvSpPr>
              <p:spPr bwMode="auto">
                <a:xfrm rot="19623485" flipH="1">
                  <a:off x="4262666"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128" name="Group 59"/>
              <p:cNvGrpSpPr>
                <a:grpSpLocks/>
              </p:cNvGrpSpPr>
              <p:nvPr/>
            </p:nvGrpSpPr>
            <p:grpSpPr bwMode="auto">
              <a:xfrm>
                <a:off x="3850548" y="657225"/>
                <a:ext cx="188909" cy="487367"/>
                <a:chOff x="3886201" y="657225"/>
                <a:chExt cx="109" cy="277"/>
              </a:xfrm>
              <a:solidFill>
                <a:srgbClr val="FFFFFF">
                  <a:lumMod val="75000"/>
                </a:srgbClr>
              </a:solidFill>
            </p:grpSpPr>
            <p:sp>
              <p:nvSpPr>
                <p:cNvPr id="145" name="Oval 60"/>
                <p:cNvSpPr>
                  <a:spLocks noChangeArrowheads="1"/>
                </p:cNvSpPr>
                <p:nvPr/>
              </p:nvSpPr>
              <p:spPr bwMode="auto">
                <a:xfrm>
                  <a:off x="3886228"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46" name="Rectangle 61"/>
                <p:cNvSpPr>
                  <a:spLocks noChangeArrowheads="1"/>
                </p:cNvSpPr>
                <p:nvPr/>
              </p:nvSpPr>
              <p:spPr bwMode="auto">
                <a:xfrm>
                  <a:off x="3886245"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47" name="AutoShape 62"/>
                <p:cNvSpPr>
                  <a:spLocks noChangeArrowheads="1"/>
                </p:cNvSpPr>
                <p:nvPr/>
              </p:nvSpPr>
              <p:spPr bwMode="auto">
                <a:xfrm>
                  <a:off x="3886221"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48" name="AutoShape 63"/>
                <p:cNvSpPr>
                  <a:spLocks noChangeArrowheads="1"/>
                </p:cNvSpPr>
                <p:nvPr/>
              </p:nvSpPr>
              <p:spPr bwMode="auto">
                <a:xfrm>
                  <a:off x="3886225"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49" name="AutoShape 64"/>
                <p:cNvSpPr>
                  <a:spLocks noChangeArrowheads="1"/>
                </p:cNvSpPr>
                <p:nvPr/>
              </p:nvSpPr>
              <p:spPr bwMode="auto">
                <a:xfrm>
                  <a:off x="3886262"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50" name="AutoShape 65"/>
                <p:cNvSpPr>
                  <a:spLocks noChangeArrowheads="1"/>
                </p:cNvSpPr>
                <p:nvPr/>
              </p:nvSpPr>
              <p:spPr bwMode="auto">
                <a:xfrm rot="1976515">
                  <a:off x="3886201"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51" name="AutoShape 66"/>
                <p:cNvSpPr>
                  <a:spLocks noChangeArrowheads="1"/>
                </p:cNvSpPr>
                <p:nvPr/>
              </p:nvSpPr>
              <p:spPr bwMode="auto">
                <a:xfrm rot="19623485" flipH="1">
                  <a:off x="3886288"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129" name="Group 67"/>
              <p:cNvGrpSpPr>
                <a:grpSpLocks/>
              </p:cNvGrpSpPr>
              <p:nvPr/>
            </p:nvGrpSpPr>
            <p:grpSpPr bwMode="auto">
              <a:xfrm>
                <a:off x="3944136" y="748519"/>
                <a:ext cx="188909" cy="487367"/>
                <a:chOff x="3980656" y="748519"/>
                <a:chExt cx="109" cy="277"/>
              </a:xfrm>
              <a:solidFill>
                <a:srgbClr val="000000">
                  <a:lumMod val="50000"/>
                  <a:lumOff val="50000"/>
                </a:srgbClr>
              </a:solidFill>
            </p:grpSpPr>
            <p:sp>
              <p:nvSpPr>
                <p:cNvPr id="138" name="Oval 68"/>
                <p:cNvSpPr>
                  <a:spLocks noChangeArrowheads="1"/>
                </p:cNvSpPr>
                <p:nvPr/>
              </p:nvSpPr>
              <p:spPr bwMode="auto">
                <a:xfrm>
                  <a:off x="3980683" y="748519"/>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39" name="Rectangle 69"/>
                <p:cNvSpPr>
                  <a:spLocks noChangeArrowheads="1"/>
                </p:cNvSpPr>
                <p:nvPr/>
              </p:nvSpPr>
              <p:spPr bwMode="auto">
                <a:xfrm>
                  <a:off x="3980700" y="748567"/>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40" name="AutoShape 70"/>
                <p:cNvSpPr>
                  <a:spLocks noChangeArrowheads="1"/>
                </p:cNvSpPr>
                <p:nvPr/>
              </p:nvSpPr>
              <p:spPr bwMode="auto">
                <a:xfrm>
                  <a:off x="3980676" y="748580"/>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41" name="AutoShape 71"/>
                <p:cNvSpPr>
                  <a:spLocks noChangeArrowheads="1"/>
                </p:cNvSpPr>
                <p:nvPr/>
              </p:nvSpPr>
              <p:spPr bwMode="auto">
                <a:xfrm>
                  <a:off x="3980680" y="748676"/>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42" name="AutoShape 72"/>
                <p:cNvSpPr>
                  <a:spLocks noChangeArrowheads="1"/>
                </p:cNvSpPr>
                <p:nvPr/>
              </p:nvSpPr>
              <p:spPr bwMode="auto">
                <a:xfrm>
                  <a:off x="3980717" y="748675"/>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43" name="AutoShape 73"/>
                <p:cNvSpPr>
                  <a:spLocks noChangeArrowheads="1"/>
                </p:cNvSpPr>
                <p:nvPr/>
              </p:nvSpPr>
              <p:spPr bwMode="auto">
                <a:xfrm rot="1976515">
                  <a:off x="3980656" y="748581"/>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44" name="AutoShape 74"/>
                <p:cNvSpPr>
                  <a:spLocks noChangeArrowheads="1"/>
                </p:cNvSpPr>
                <p:nvPr/>
              </p:nvSpPr>
              <p:spPr bwMode="auto">
                <a:xfrm rot="19623485" flipH="1">
                  <a:off x="3980743" y="748580"/>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130" name="Group 75"/>
              <p:cNvGrpSpPr>
                <a:grpSpLocks/>
              </p:cNvGrpSpPr>
              <p:nvPr/>
            </p:nvGrpSpPr>
            <p:grpSpPr bwMode="auto">
              <a:xfrm>
                <a:off x="4122026" y="743756"/>
                <a:ext cx="186025" cy="487367"/>
                <a:chOff x="4160193" y="743757"/>
                <a:chExt cx="109" cy="277"/>
              </a:xfrm>
              <a:solidFill>
                <a:srgbClr val="000000">
                  <a:lumMod val="50000"/>
                  <a:lumOff val="50000"/>
                </a:srgbClr>
              </a:solidFill>
            </p:grpSpPr>
            <p:sp>
              <p:nvSpPr>
                <p:cNvPr id="131" name="Oval 76"/>
                <p:cNvSpPr>
                  <a:spLocks noChangeArrowheads="1"/>
                </p:cNvSpPr>
                <p:nvPr/>
              </p:nvSpPr>
              <p:spPr bwMode="auto">
                <a:xfrm>
                  <a:off x="4160220" y="743757"/>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32" name="Rectangle 77"/>
                <p:cNvSpPr>
                  <a:spLocks noChangeArrowheads="1"/>
                </p:cNvSpPr>
                <p:nvPr/>
              </p:nvSpPr>
              <p:spPr bwMode="auto">
                <a:xfrm>
                  <a:off x="4160237" y="743805"/>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33" name="AutoShape 78"/>
                <p:cNvSpPr>
                  <a:spLocks noChangeArrowheads="1"/>
                </p:cNvSpPr>
                <p:nvPr/>
              </p:nvSpPr>
              <p:spPr bwMode="auto">
                <a:xfrm>
                  <a:off x="4160213" y="743818"/>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34" name="AutoShape 79"/>
                <p:cNvSpPr>
                  <a:spLocks noChangeArrowheads="1"/>
                </p:cNvSpPr>
                <p:nvPr/>
              </p:nvSpPr>
              <p:spPr bwMode="auto">
                <a:xfrm>
                  <a:off x="4160217" y="743914"/>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35" name="AutoShape 80"/>
                <p:cNvSpPr>
                  <a:spLocks noChangeArrowheads="1"/>
                </p:cNvSpPr>
                <p:nvPr/>
              </p:nvSpPr>
              <p:spPr bwMode="auto">
                <a:xfrm>
                  <a:off x="4160254" y="743913"/>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36" name="AutoShape 81"/>
                <p:cNvSpPr>
                  <a:spLocks noChangeArrowheads="1"/>
                </p:cNvSpPr>
                <p:nvPr/>
              </p:nvSpPr>
              <p:spPr bwMode="auto">
                <a:xfrm rot="1976515">
                  <a:off x="4160193" y="743819"/>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37" name="AutoShape 82"/>
                <p:cNvSpPr>
                  <a:spLocks noChangeArrowheads="1"/>
                </p:cNvSpPr>
                <p:nvPr/>
              </p:nvSpPr>
              <p:spPr bwMode="auto">
                <a:xfrm rot="19623485" flipH="1">
                  <a:off x="4160280" y="743818"/>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44" name="グループ化 43"/>
            <p:cNvGrpSpPr/>
            <p:nvPr/>
          </p:nvGrpSpPr>
          <p:grpSpPr>
            <a:xfrm>
              <a:off x="5047742" y="4256948"/>
              <a:ext cx="700955" cy="648072"/>
              <a:chOff x="3850548" y="657225"/>
              <a:chExt cx="561834" cy="578661"/>
            </a:xfrm>
          </p:grpSpPr>
          <p:grpSp>
            <p:nvGrpSpPr>
              <p:cNvPr id="86" name="Group 43"/>
              <p:cNvGrpSpPr>
                <a:grpSpLocks/>
              </p:cNvGrpSpPr>
              <p:nvPr/>
            </p:nvGrpSpPr>
            <p:grpSpPr bwMode="auto">
              <a:xfrm>
                <a:off x="4037010" y="657225"/>
                <a:ext cx="188909" cy="487367"/>
                <a:chOff x="4074390" y="657225"/>
                <a:chExt cx="109" cy="277"/>
              </a:xfrm>
              <a:solidFill>
                <a:srgbClr val="FFFFFF">
                  <a:lumMod val="75000"/>
                </a:srgbClr>
              </a:solidFill>
            </p:grpSpPr>
            <p:sp>
              <p:nvSpPr>
                <p:cNvPr id="119" name="Oval 44"/>
                <p:cNvSpPr>
                  <a:spLocks noChangeArrowheads="1"/>
                </p:cNvSpPr>
                <p:nvPr/>
              </p:nvSpPr>
              <p:spPr bwMode="auto">
                <a:xfrm>
                  <a:off x="4074417"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20" name="Rectangle 45"/>
                <p:cNvSpPr>
                  <a:spLocks noChangeArrowheads="1"/>
                </p:cNvSpPr>
                <p:nvPr/>
              </p:nvSpPr>
              <p:spPr bwMode="auto">
                <a:xfrm>
                  <a:off x="4074434"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21" name="AutoShape 46"/>
                <p:cNvSpPr>
                  <a:spLocks noChangeArrowheads="1"/>
                </p:cNvSpPr>
                <p:nvPr/>
              </p:nvSpPr>
              <p:spPr bwMode="auto">
                <a:xfrm>
                  <a:off x="4074410"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22" name="AutoShape 47"/>
                <p:cNvSpPr>
                  <a:spLocks noChangeArrowheads="1"/>
                </p:cNvSpPr>
                <p:nvPr/>
              </p:nvSpPr>
              <p:spPr bwMode="auto">
                <a:xfrm>
                  <a:off x="4074414"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23" name="AutoShape 48"/>
                <p:cNvSpPr>
                  <a:spLocks noChangeArrowheads="1"/>
                </p:cNvSpPr>
                <p:nvPr/>
              </p:nvSpPr>
              <p:spPr bwMode="auto">
                <a:xfrm>
                  <a:off x="4074451"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24" name="AutoShape 49"/>
                <p:cNvSpPr>
                  <a:spLocks noChangeArrowheads="1"/>
                </p:cNvSpPr>
                <p:nvPr/>
              </p:nvSpPr>
              <p:spPr bwMode="auto">
                <a:xfrm rot="1976515">
                  <a:off x="4074390"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25" name="AutoShape 50"/>
                <p:cNvSpPr>
                  <a:spLocks noChangeArrowheads="1"/>
                </p:cNvSpPr>
                <p:nvPr/>
              </p:nvSpPr>
              <p:spPr bwMode="auto">
                <a:xfrm rot="19623485" flipH="1">
                  <a:off x="4074477"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87" name="Group 51"/>
              <p:cNvGrpSpPr>
                <a:grpSpLocks/>
              </p:cNvGrpSpPr>
              <p:nvPr/>
            </p:nvGrpSpPr>
            <p:grpSpPr bwMode="auto">
              <a:xfrm>
                <a:off x="4223473" y="657225"/>
                <a:ext cx="188909" cy="487367"/>
                <a:chOff x="4262579" y="657225"/>
                <a:chExt cx="109" cy="277"/>
              </a:xfrm>
              <a:solidFill>
                <a:srgbClr val="FFFFFF">
                  <a:lumMod val="75000"/>
                </a:srgbClr>
              </a:solidFill>
            </p:grpSpPr>
            <p:sp>
              <p:nvSpPr>
                <p:cNvPr id="112" name="Oval 52"/>
                <p:cNvSpPr>
                  <a:spLocks noChangeArrowheads="1"/>
                </p:cNvSpPr>
                <p:nvPr/>
              </p:nvSpPr>
              <p:spPr bwMode="auto">
                <a:xfrm>
                  <a:off x="4262606"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13" name="Rectangle 53"/>
                <p:cNvSpPr>
                  <a:spLocks noChangeArrowheads="1"/>
                </p:cNvSpPr>
                <p:nvPr/>
              </p:nvSpPr>
              <p:spPr bwMode="auto">
                <a:xfrm>
                  <a:off x="4262623"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14" name="AutoShape 54"/>
                <p:cNvSpPr>
                  <a:spLocks noChangeArrowheads="1"/>
                </p:cNvSpPr>
                <p:nvPr/>
              </p:nvSpPr>
              <p:spPr bwMode="auto">
                <a:xfrm>
                  <a:off x="4262599"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15" name="AutoShape 55"/>
                <p:cNvSpPr>
                  <a:spLocks noChangeArrowheads="1"/>
                </p:cNvSpPr>
                <p:nvPr/>
              </p:nvSpPr>
              <p:spPr bwMode="auto">
                <a:xfrm>
                  <a:off x="4262603"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16" name="AutoShape 56"/>
                <p:cNvSpPr>
                  <a:spLocks noChangeArrowheads="1"/>
                </p:cNvSpPr>
                <p:nvPr/>
              </p:nvSpPr>
              <p:spPr bwMode="auto">
                <a:xfrm>
                  <a:off x="4262640"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17" name="AutoShape 57"/>
                <p:cNvSpPr>
                  <a:spLocks noChangeArrowheads="1"/>
                </p:cNvSpPr>
                <p:nvPr/>
              </p:nvSpPr>
              <p:spPr bwMode="auto">
                <a:xfrm rot="1976515">
                  <a:off x="4262579"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18" name="AutoShape 58"/>
                <p:cNvSpPr>
                  <a:spLocks noChangeArrowheads="1"/>
                </p:cNvSpPr>
                <p:nvPr/>
              </p:nvSpPr>
              <p:spPr bwMode="auto">
                <a:xfrm rot="19623485" flipH="1">
                  <a:off x="4262666"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88" name="Group 59"/>
              <p:cNvGrpSpPr>
                <a:grpSpLocks/>
              </p:cNvGrpSpPr>
              <p:nvPr/>
            </p:nvGrpSpPr>
            <p:grpSpPr bwMode="auto">
              <a:xfrm>
                <a:off x="3850548" y="657225"/>
                <a:ext cx="188909" cy="487367"/>
                <a:chOff x="3886201" y="657225"/>
                <a:chExt cx="109" cy="277"/>
              </a:xfrm>
              <a:solidFill>
                <a:srgbClr val="FFFFFF">
                  <a:lumMod val="75000"/>
                </a:srgbClr>
              </a:solidFill>
            </p:grpSpPr>
            <p:sp>
              <p:nvSpPr>
                <p:cNvPr id="105" name="Oval 60"/>
                <p:cNvSpPr>
                  <a:spLocks noChangeArrowheads="1"/>
                </p:cNvSpPr>
                <p:nvPr/>
              </p:nvSpPr>
              <p:spPr bwMode="auto">
                <a:xfrm>
                  <a:off x="3886228"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06" name="Rectangle 61"/>
                <p:cNvSpPr>
                  <a:spLocks noChangeArrowheads="1"/>
                </p:cNvSpPr>
                <p:nvPr/>
              </p:nvSpPr>
              <p:spPr bwMode="auto">
                <a:xfrm>
                  <a:off x="3886245"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07" name="AutoShape 62"/>
                <p:cNvSpPr>
                  <a:spLocks noChangeArrowheads="1"/>
                </p:cNvSpPr>
                <p:nvPr/>
              </p:nvSpPr>
              <p:spPr bwMode="auto">
                <a:xfrm>
                  <a:off x="3886221"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08" name="AutoShape 63"/>
                <p:cNvSpPr>
                  <a:spLocks noChangeArrowheads="1"/>
                </p:cNvSpPr>
                <p:nvPr/>
              </p:nvSpPr>
              <p:spPr bwMode="auto">
                <a:xfrm>
                  <a:off x="3886225"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09" name="AutoShape 64"/>
                <p:cNvSpPr>
                  <a:spLocks noChangeArrowheads="1"/>
                </p:cNvSpPr>
                <p:nvPr/>
              </p:nvSpPr>
              <p:spPr bwMode="auto">
                <a:xfrm>
                  <a:off x="3886262"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10" name="AutoShape 65"/>
                <p:cNvSpPr>
                  <a:spLocks noChangeArrowheads="1"/>
                </p:cNvSpPr>
                <p:nvPr/>
              </p:nvSpPr>
              <p:spPr bwMode="auto">
                <a:xfrm rot="1976515">
                  <a:off x="3886201"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11" name="AutoShape 66"/>
                <p:cNvSpPr>
                  <a:spLocks noChangeArrowheads="1"/>
                </p:cNvSpPr>
                <p:nvPr/>
              </p:nvSpPr>
              <p:spPr bwMode="auto">
                <a:xfrm rot="19623485" flipH="1">
                  <a:off x="3886288"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89" name="Group 67"/>
              <p:cNvGrpSpPr>
                <a:grpSpLocks/>
              </p:cNvGrpSpPr>
              <p:nvPr/>
            </p:nvGrpSpPr>
            <p:grpSpPr bwMode="auto">
              <a:xfrm>
                <a:off x="3944136" y="748519"/>
                <a:ext cx="188909" cy="487367"/>
                <a:chOff x="3980656" y="748519"/>
                <a:chExt cx="109" cy="277"/>
              </a:xfrm>
              <a:solidFill>
                <a:srgbClr val="000000">
                  <a:lumMod val="50000"/>
                  <a:lumOff val="50000"/>
                </a:srgbClr>
              </a:solidFill>
            </p:grpSpPr>
            <p:sp>
              <p:nvSpPr>
                <p:cNvPr id="98" name="Oval 68"/>
                <p:cNvSpPr>
                  <a:spLocks noChangeArrowheads="1"/>
                </p:cNvSpPr>
                <p:nvPr/>
              </p:nvSpPr>
              <p:spPr bwMode="auto">
                <a:xfrm>
                  <a:off x="3980683" y="748519"/>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99" name="Rectangle 69"/>
                <p:cNvSpPr>
                  <a:spLocks noChangeArrowheads="1"/>
                </p:cNvSpPr>
                <p:nvPr/>
              </p:nvSpPr>
              <p:spPr bwMode="auto">
                <a:xfrm>
                  <a:off x="3980700" y="748567"/>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00" name="AutoShape 70"/>
                <p:cNvSpPr>
                  <a:spLocks noChangeArrowheads="1"/>
                </p:cNvSpPr>
                <p:nvPr/>
              </p:nvSpPr>
              <p:spPr bwMode="auto">
                <a:xfrm>
                  <a:off x="3980676" y="748580"/>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01" name="AutoShape 71"/>
                <p:cNvSpPr>
                  <a:spLocks noChangeArrowheads="1"/>
                </p:cNvSpPr>
                <p:nvPr/>
              </p:nvSpPr>
              <p:spPr bwMode="auto">
                <a:xfrm>
                  <a:off x="3980680" y="748676"/>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02" name="AutoShape 72"/>
                <p:cNvSpPr>
                  <a:spLocks noChangeArrowheads="1"/>
                </p:cNvSpPr>
                <p:nvPr/>
              </p:nvSpPr>
              <p:spPr bwMode="auto">
                <a:xfrm>
                  <a:off x="3980717" y="748675"/>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03" name="AutoShape 73"/>
                <p:cNvSpPr>
                  <a:spLocks noChangeArrowheads="1"/>
                </p:cNvSpPr>
                <p:nvPr/>
              </p:nvSpPr>
              <p:spPr bwMode="auto">
                <a:xfrm rot="1976515">
                  <a:off x="3980656" y="748581"/>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104" name="AutoShape 74"/>
                <p:cNvSpPr>
                  <a:spLocks noChangeArrowheads="1"/>
                </p:cNvSpPr>
                <p:nvPr/>
              </p:nvSpPr>
              <p:spPr bwMode="auto">
                <a:xfrm rot="19623485" flipH="1">
                  <a:off x="3980743" y="748580"/>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90" name="Group 75"/>
              <p:cNvGrpSpPr>
                <a:grpSpLocks/>
              </p:cNvGrpSpPr>
              <p:nvPr/>
            </p:nvGrpSpPr>
            <p:grpSpPr bwMode="auto">
              <a:xfrm>
                <a:off x="4122026" y="743756"/>
                <a:ext cx="186025" cy="487367"/>
                <a:chOff x="4160193" y="743757"/>
                <a:chExt cx="109" cy="277"/>
              </a:xfrm>
              <a:solidFill>
                <a:srgbClr val="000000">
                  <a:lumMod val="50000"/>
                  <a:lumOff val="50000"/>
                </a:srgbClr>
              </a:solidFill>
            </p:grpSpPr>
            <p:sp>
              <p:nvSpPr>
                <p:cNvPr id="91" name="Oval 76"/>
                <p:cNvSpPr>
                  <a:spLocks noChangeArrowheads="1"/>
                </p:cNvSpPr>
                <p:nvPr/>
              </p:nvSpPr>
              <p:spPr bwMode="auto">
                <a:xfrm>
                  <a:off x="4160220" y="743757"/>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92" name="Rectangle 77"/>
                <p:cNvSpPr>
                  <a:spLocks noChangeArrowheads="1"/>
                </p:cNvSpPr>
                <p:nvPr/>
              </p:nvSpPr>
              <p:spPr bwMode="auto">
                <a:xfrm>
                  <a:off x="4160237" y="743805"/>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93" name="AutoShape 78"/>
                <p:cNvSpPr>
                  <a:spLocks noChangeArrowheads="1"/>
                </p:cNvSpPr>
                <p:nvPr/>
              </p:nvSpPr>
              <p:spPr bwMode="auto">
                <a:xfrm>
                  <a:off x="4160213" y="743818"/>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94" name="AutoShape 79"/>
                <p:cNvSpPr>
                  <a:spLocks noChangeArrowheads="1"/>
                </p:cNvSpPr>
                <p:nvPr/>
              </p:nvSpPr>
              <p:spPr bwMode="auto">
                <a:xfrm>
                  <a:off x="4160217" y="743914"/>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95" name="AutoShape 80"/>
                <p:cNvSpPr>
                  <a:spLocks noChangeArrowheads="1"/>
                </p:cNvSpPr>
                <p:nvPr/>
              </p:nvSpPr>
              <p:spPr bwMode="auto">
                <a:xfrm>
                  <a:off x="4160254" y="743913"/>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96" name="AutoShape 81"/>
                <p:cNvSpPr>
                  <a:spLocks noChangeArrowheads="1"/>
                </p:cNvSpPr>
                <p:nvPr/>
              </p:nvSpPr>
              <p:spPr bwMode="auto">
                <a:xfrm rot="1976515">
                  <a:off x="4160193" y="743819"/>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97" name="AutoShape 82"/>
                <p:cNvSpPr>
                  <a:spLocks noChangeArrowheads="1"/>
                </p:cNvSpPr>
                <p:nvPr/>
              </p:nvSpPr>
              <p:spPr bwMode="auto">
                <a:xfrm rot="19623485" flipH="1">
                  <a:off x="4160280" y="743818"/>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45" name="グループ化 44"/>
            <p:cNvGrpSpPr/>
            <p:nvPr/>
          </p:nvGrpSpPr>
          <p:grpSpPr>
            <a:xfrm>
              <a:off x="3719349" y="4601019"/>
              <a:ext cx="700955" cy="648072"/>
              <a:chOff x="3850548" y="657225"/>
              <a:chExt cx="561834" cy="578661"/>
            </a:xfrm>
          </p:grpSpPr>
          <p:grpSp>
            <p:nvGrpSpPr>
              <p:cNvPr id="46" name="Group 43"/>
              <p:cNvGrpSpPr>
                <a:grpSpLocks/>
              </p:cNvGrpSpPr>
              <p:nvPr/>
            </p:nvGrpSpPr>
            <p:grpSpPr bwMode="auto">
              <a:xfrm>
                <a:off x="4037010" y="657225"/>
                <a:ext cx="188909" cy="487367"/>
                <a:chOff x="4074390" y="657225"/>
                <a:chExt cx="109" cy="277"/>
              </a:xfrm>
              <a:solidFill>
                <a:srgbClr val="FFFFFF">
                  <a:lumMod val="75000"/>
                </a:srgbClr>
              </a:solidFill>
            </p:grpSpPr>
            <p:sp>
              <p:nvSpPr>
                <p:cNvPr id="79" name="Oval 44"/>
                <p:cNvSpPr>
                  <a:spLocks noChangeArrowheads="1"/>
                </p:cNvSpPr>
                <p:nvPr/>
              </p:nvSpPr>
              <p:spPr bwMode="auto">
                <a:xfrm>
                  <a:off x="4074417"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80" name="Rectangle 45"/>
                <p:cNvSpPr>
                  <a:spLocks noChangeArrowheads="1"/>
                </p:cNvSpPr>
                <p:nvPr/>
              </p:nvSpPr>
              <p:spPr bwMode="auto">
                <a:xfrm>
                  <a:off x="4074434"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81" name="AutoShape 46"/>
                <p:cNvSpPr>
                  <a:spLocks noChangeArrowheads="1"/>
                </p:cNvSpPr>
                <p:nvPr/>
              </p:nvSpPr>
              <p:spPr bwMode="auto">
                <a:xfrm>
                  <a:off x="4074410"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82" name="AutoShape 47"/>
                <p:cNvSpPr>
                  <a:spLocks noChangeArrowheads="1"/>
                </p:cNvSpPr>
                <p:nvPr/>
              </p:nvSpPr>
              <p:spPr bwMode="auto">
                <a:xfrm>
                  <a:off x="4074414"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83" name="AutoShape 48"/>
                <p:cNvSpPr>
                  <a:spLocks noChangeArrowheads="1"/>
                </p:cNvSpPr>
                <p:nvPr/>
              </p:nvSpPr>
              <p:spPr bwMode="auto">
                <a:xfrm>
                  <a:off x="4074451"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84" name="AutoShape 49"/>
                <p:cNvSpPr>
                  <a:spLocks noChangeArrowheads="1"/>
                </p:cNvSpPr>
                <p:nvPr/>
              </p:nvSpPr>
              <p:spPr bwMode="auto">
                <a:xfrm rot="1976515">
                  <a:off x="4074390"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85" name="AutoShape 50"/>
                <p:cNvSpPr>
                  <a:spLocks noChangeArrowheads="1"/>
                </p:cNvSpPr>
                <p:nvPr/>
              </p:nvSpPr>
              <p:spPr bwMode="auto">
                <a:xfrm rot="19623485" flipH="1">
                  <a:off x="4074477"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47" name="Group 51"/>
              <p:cNvGrpSpPr>
                <a:grpSpLocks/>
              </p:cNvGrpSpPr>
              <p:nvPr/>
            </p:nvGrpSpPr>
            <p:grpSpPr bwMode="auto">
              <a:xfrm>
                <a:off x="4223473" y="657225"/>
                <a:ext cx="188909" cy="487367"/>
                <a:chOff x="4262579" y="657225"/>
                <a:chExt cx="109" cy="277"/>
              </a:xfrm>
              <a:solidFill>
                <a:srgbClr val="FFFFFF">
                  <a:lumMod val="75000"/>
                </a:srgbClr>
              </a:solidFill>
            </p:grpSpPr>
            <p:sp>
              <p:nvSpPr>
                <p:cNvPr id="72" name="Oval 52"/>
                <p:cNvSpPr>
                  <a:spLocks noChangeArrowheads="1"/>
                </p:cNvSpPr>
                <p:nvPr/>
              </p:nvSpPr>
              <p:spPr bwMode="auto">
                <a:xfrm>
                  <a:off x="4262606"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3" name="Rectangle 53"/>
                <p:cNvSpPr>
                  <a:spLocks noChangeArrowheads="1"/>
                </p:cNvSpPr>
                <p:nvPr/>
              </p:nvSpPr>
              <p:spPr bwMode="auto">
                <a:xfrm>
                  <a:off x="4262623"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4" name="AutoShape 54"/>
                <p:cNvSpPr>
                  <a:spLocks noChangeArrowheads="1"/>
                </p:cNvSpPr>
                <p:nvPr/>
              </p:nvSpPr>
              <p:spPr bwMode="auto">
                <a:xfrm>
                  <a:off x="4262599"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5" name="AutoShape 55"/>
                <p:cNvSpPr>
                  <a:spLocks noChangeArrowheads="1"/>
                </p:cNvSpPr>
                <p:nvPr/>
              </p:nvSpPr>
              <p:spPr bwMode="auto">
                <a:xfrm>
                  <a:off x="4262603"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6" name="AutoShape 56"/>
                <p:cNvSpPr>
                  <a:spLocks noChangeArrowheads="1"/>
                </p:cNvSpPr>
                <p:nvPr/>
              </p:nvSpPr>
              <p:spPr bwMode="auto">
                <a:xfrm>
                  <a:off x="4262640"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7" name="AutoShape 57"/>
                <p:cNvSpPr>
                  <a:spLocks noChangeArrowheads="1"/>
                </p:cNvSpPr>
                <p:nvPr/>
              </p:nvSpPr>
              <p:spPr bwMode="auto">
                <a:xfrm rot="1976515">
                  <a:off x="4262579"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8" name="AutoShape 58"/>
                <p:cNvSpPr>
                  <a:spLocks noChangeArrowheads="1"/>
                </p:cNvSpPr>
                <p:nvPr/>
              </p:nvSpPr>
              <p:spPr bwMode="auto">
                <a:xfrm rot="19623485" flipH="1">
                  <a:off x="4262666"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48" name="Group 59"/>
              <p:cNvGrpSpPr>
                <a:grpSpLocks/>
              </p:cNvGrpSpPr>
              <p:nvPr/>
            </p:nvGrpSpPr>
            <p:grpSpPr bwMode="auto">
              <a:xfrm>
                <a:off x="3850548" y="657225"/>
                <a:ext cx="188909" cy="487367"/>
                <a:chOff x="3886201" y="657225"/>
                <a:chExt cx="109" cy="277"/>
              </a:xfrm>
              <a:solidFill>
                <a:srgbClr val="FFFFFF">
                  <a:lumMod val="75000"/>
                </a:srgbClr>
              </a:solidFill>
            </p:grpSpPr>
            <p:sp>
              <p:nvSpPr>
                <p:cNvPr id="65" name="Oval 60"/>
                <p:cNvSpPr>
                  <a:spLocks noChangeArrowheads="1"/>
                </p:cNvSpPr>
                <p:nvPr/>
              </p:nvSpPr>
              <p:spPr bwMode="auto">
                <a:xfrm>
                  <a:off x="3886228"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6" name="Rectangle 61"/>
                <p:cNvSpPr>
                  <a:spLocks noChangeArrowheads="1"/>
                </p:cNvSpPr>
                <p:nvPr/>
              </p:nvSpPr>
              <p:spPr bwMode="auto">
                <a:xfrm>
                  <a:off x="3886245"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7" name="AutoShape 62"/>
                <p:cNvSpPr>
                  <a:spLocks noChangeArrowheads="1"/>
                </p:cNvSpPr>
                <p:nvPr/>
              </p:nvSpPr>
              <p:spPr bwMode="auto">
                <a:xfrm>
                  <a:off x="3886221"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8" name="AutoShape 63"/>
                <p:cNvSpPr>
                  <a:spLocks noChangeArrowheads="1"/>
                </p:cNvSpPr>
                <p:nvPr/>
              </p:nvSpPr>
              <p:spPr bwMode="auto">
                <a:xfrm>
                  <a:off x="3886225"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9" name="AutoShape 64"/>
                <p:cNvSpPr>
                  <a:spLocks noChangeArrowheads="1"/>
                </p:cNvSpPr>
                <p:nvPr/>
              </p:nvSpPr>
              <p:spPr bwMode="auto">
                <a:xfrm>
                  <a:off x="3886262"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0" name="AutoShape 65"/>
                <p:cNvSpPr>
                  <a:spLocks noChangeArrowheads="1"/>
                </p:cNvSpPr>
                <p:nvPr/>
              </p:nvSpPr>
              <p:spPr bwMode="auto">
                <a:xfrm rot="1976515">
                  <a:off x="3886201"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1" name="AutoShape 66"/>
                <p:cNvSpPr>
                  <a:spLocks noChangeArrowheads="1"/>
                </p:cNvSpPr>
                <p:nvPr/>
              </p:nvSpPr>
              <p:spPr bwMode="auto">
                <a:xfrm rot="19623485" flipH="1">
                  <a:off x="3886288"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49" name="Group 67"/>
              <p:cNvGrpSpPr>
                <a:grpSpLocks/>
              </p:cNvGrpSpPr>
              <p:nvPr/>
            </p:nvGrpSpPr>
            <p:grpSpPr bwMode="auto">
              <a:xfrm>
                <a:off x="3944136" y="748519"/>
                <a:ext cx="188909" cy="487367"/>
                <a:chOff x="3980656" y="748519"/>
                <a:chExt cx="109" cy="277"/>
              </a:xfrm>
              <a:solidFill>
                <a:srgbClr val="000000">
                  <a:lumMod val="50000"/>
                  <a:lumOff val="50000"/>
                </a:srgbClr>
              </a:solidFill>
            </p:grpSpPr>
            <p:sp>
              <p:nvSpPr>
                <p:cNvPr id="58" name="Oval 68"/>
                <p:cNvSpPr>
                  <a:spLocks noChangeArrowheads="1"/>
                </p:cNvSpPr>
                <p:nvPr/>
              </p:nvSpPr>
              <p:spPr bwMode="auto">
                <a:xfrm>
                  <a:off x="3980683" y="748519"/>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9" name="Rectangle 69"/>
                <p:cNvSpPr>
                  <a:spLocks noChangeArrowheads="1"/>
                </p:cNvSpPr>
                <p:nvPr/>
              </p:nvSpPr>
              <p:spPr bwMode="auto">
                <a:xfrm>
                  <a:off x="3980700" y="748567"/>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0" name="AutoShape 70"/>
                <p:cNvSpPr>
                  <a:spLocks noChangeArrowheads="1"/>
                </p:cNvSpPr>
                <p:nvPr/>
              </p:nvSpPr>
              <p:spPr bwMode="auto">
                <a:xfrm>
                  <a:off x="3980676" y="748580"/>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1" name="AutoShape 71"/>
                <p:cNvSpPr>
                  <a:spLocks noChangeArrowheads="1"/>
                </p:cNvSpPr>
                <p:nvPr/>
              </p:nvSpPr>
              <p:spPr bwMode="auto">
                <a:xfrm>
                  <a:off x="3980680" y="748676"/>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2" name="AutoShape 72"/>
                <p:cNvSpPr>
                  <a:spLocks noChangeArrowheads="1"/>
                </p:cNvSpPr>
                <p:nvPr/>
              </p:nvSpPr>
              <p:spPr bwMode="auto">
                <a:xfrm>
                  <a:off x="3980717" y="748675"/>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3" name="AutoShape 73"/>
                <p:cNvSpPr>
                  <a:spLocks noChangeArrowheads="1"/>
                </p:cNvSpPr>
                <p:nvPr/>
              </p:nvSpPr>
              <p:spPr bwMode="auto">
                <a:xfrm rot="1976515">
                  <a:off x="3980656" y="748581"/>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4" name="AutoShape 74"/>
                <p:cNvSpPr>
                  <a:spLocks noChangeArrowheads="1"/>
                </p:cNvSpPr>
                <p:nvPr/>
              </p:nvSpPr>
              <p:spPr bwMode="auto">
                <a:xfrm rot="19623485" flipH="1">
                  <a:off x="3980743" y="748580"/>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0" name="Group 75"/>
              <p:cNvGrpSpPr>
                <a:grpSpLocks/>
              </p:cNvGrpSpPr>
              <p:nvPr/>
            </p:nvGrpSpPr>
            <p:grpSpPr bwMode="auto">
              <a:xfrm>
                <a:off x="4122026" y="743756"/>
                <a:ext cx="186025" cy="487367"/>
                <a:chOff x="4160193" y="743757"/>
                <a:chExt cx="109" cy="277"/>
              </a:xfrm>
              <a:solidFill>
                <a:srgbClr val="000000">
                  <a:lumMod val="50000"/>
                  <a:lumOff val="50000"/>
                </a:srgbClr>
              </a:solidFill>
            </p:grpSpPr>
            <p:sp>
              <p:nvSpPr>
                <p:cNvPr id="51" name="Oval 76"/>
                <p:cNvSpPr>
                  <a:spLocks noChangeArrowheads="1"/>
                </p:cNvSpPr>
                <p:nvPr/>
              </p:nvSpPr>
              <p:spPr bwMode="auto">
                <a:xfrm>
                  <a:off x="4160220" y="743757"/>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2" name="Rectangle 77"/>
                <p:cNvSpPr>
                  <a:spLocks noChangeArrowheads="1"/>
                </p:cNvSpPr>
                <p:nvPr/>
              </p:nvSpPr>
              <p:spPr bwMode="auto">
                <a:xfrm>
                  <a:off x="4160237" y="743805"/>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3" name="AutoShape 78"/>
                <p:cNvSpPr>
                  <a:spLocks noChangeArrowheads="1"/>
                </p:cNvSpPr>
                <p:nvPr/>
              </p:nvSpPr>
              <p:spPr bwMode="auto">
                <a:xfrm>
                  <a:off x="4160213" y="743818"/>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4" name="AutoShape 79"/>
                <p:cNvSpPr>
                  <a:spLocks noChangeArrowheads="1"/>
                </p:cNvSpPr>
                <p:nvPr/>
              </p:nvSpPr>
              <p:spPr bwMode="auto">
                <a:xfrm>
                  <a:off x="4160217" y="743914"/>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5" name="AutoShape 80"/>
                <p:cNvSpPr>
                  <a:spLocks noChangeArrowheads="1"/>
                </p:cNvSpPr>
                <p:nvPr/>
              </p:nvSpPr>
              <p:spPr bwMode="auto">
                <a:xfrm>
                  <a:off x="4160254" y="743913"/>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6" name="AutoShape 81"/>
                <p:cNvSpPr>
                  <a:spLocks noChangeArrowheads="1"/>
                </p:cNvSpPr>
                <p:nvPr/>
              </p:nvSpPr>
              <p:spPr bwMode="auto">
                <a:xfrm rot="1976515">
                  <a:off x="4160193" y="743819"/>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7" name="AutoShape 82"/>
                <p:cNvSpPr>
                  <a:spLocks noChangeArrowheads="1"/>
                </p:cNvSpPr>
                <p:nvPr/>
              </p:nvSpPr>
              <p:spPr bwMode="auto">
                <a:xfrm rot="19623485" flipH="1">
                  <a:off x="4160280" y="743818"/>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grpSp>
        <p:nvGrpSpPr>
          <p:cNvPr id="246" name="グループ化 245"/>
          <p:cNvGrpSpPr/>
          <p:nvPr/>
        </p:nvGrpSpPr>
        <p:grpSpPr>
          <a:xfrm>
            <a:off x="1664400" y="2408621"/>
            <a:ext cx="1345540" cy="1132354"/>
            <a:chOff x="140400" y="2408621"/>
            <a:chExt cx="1345540" cy="1132354"/>
          </a:xfrm>
        </p:grpSpPr>
        <p:grpSp>
          <p:nvGrpSpPr>
            <p:cNvPr id="247" name="グループ化 246"/>
            <p:cNvGrpSpPr/>
            <p:nvPr/>
          </p:nvGrpSpPr>
          <p:grpSpPr>
            <a:xfrm>
              <a:off x="140400" y="2892903"/>
              <a:ext cx="700955" cy="648072"/>
              <a:chOff x="3850548" y="657225"/>
              <a:chExt cx="561834" cy="578661"/>
            </a:xfrm>
          </p:grpSpPr>
          <p:grpSp>
            <p:nvGrpSpPr>
              <p:cNvPr id="330" name="Group 43"/>
              <p:cNvGrpSpPr>
                <a:grpSpLocks/>
              </p:cNvGrpSpPr>
              <p:nvPr/>
            </p:nvGrpSpPr>
            <p:grpSpPr bwMode="auto">
              <a:xfrm>
                <a:off x="4037010" y="657225"/>
                <a:ext cx="188909" cy="487367"/>
                <a:chOff x="4074390" y="657225"/>
                <a:chExt cx="109" cy="277"/>
              </a:xfrm>
              <a:solidFill>
                <a:srgbClr val="FFFFFF">
                  <a:lumMod val="75000"/>
                </a:srgbClr>
              </a:solidFill>
            </p:grpSpPr>
            <p:sp>
              <p:nvSpPr>
                <p:cNvPr id="363" name="Oval 44"/>
                <p:cNvSpPr>
                  <a:spLocks noChangeArrowheads="1"/>
                </p:cNvSpPr>
                <p:nvPr/>
              </p:nvSpPr>
              <p:spPr bwMode="auto">
                <a:xfrm>
                  <a:off x="4074417"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64" name="Rectangle 45"/>
                <p:cNvSpPr>
                  <a:spLocks noChangeArrowheads="1"/>
                </p:cNvSpPr>
                <p:nvPr/>
              </p:nvSpPr>
              <p:spPr bwMode="auto">
                <a:xfrm>
                  <a:off x="4074434"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65" name="AutoShape 46"/>
                <p:cNvSpPr>
                  <a:spLocks noChangeArrowheads="1"/>
                </p:cNvSpPr>
                <p:nvPr/>
              </p:nvSpPr>
              <p:spPr bwMode="auto">
                <a:xfrm>
                  <a:off x="4074410"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66" name="AutoShape 47"/>
                <p:cNvSpPr>
                  <a:spLocks noChangeArrowheads="1"/>
                </p:cNvSpPr>
                <p:nvPr/>
              </p:nvSpPr>
              <p:spPr bwMode="auto">
                <a:xfrm>
                  <a:off x="4074414"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67" name="AutoShape 48"/>
                <p:cNvSpPr>
                  <a:spLocks noChangeArrowheads="1"/>
                </p:cNvSpPr>
                <p:nvPr/>
              </p:nvSpPr>
              <p:spPr bwMode="auto">
                <a:xfrm>
                  <a:off x="4074451"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68" name="AutoShape 49"/>
                <p:cNvSpPr>
                  <a:spLocks noChangeArrowheads="1"/>
                </p:cNvSpPr>
                <p:nvPr/>
              </p:nvSpPr>
              <p:spPr bwMode="auto">
                <a:xfrm rot="1976515">
                  <a:off x="4074390"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69" name="AutoShape 50"/>
                <p:cNvSpPr>
                  <a:spLocks noChangeArrowheads="1"/>
                </p:cNvSpPr>
                <p:nvPr/>
              </p:nvSpPr>
              <p:spPr bwMode="auto">
                <a:xfrm rot="19623485" flipH="1">
                  <a:off x="4074477"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331" name="Group 51"/>
              <p:cNvGrpSpPr>
                <a:grpSpLocks/>
              </p:cNvGrpSpPr>
              <p:nvPr/>
            </p:nvGrpSpPr>
            <p:grpSpPr bwMode="auto">
              <a:xfrm>
                <a:off x="4223473" y="657225"/>
                <a:ext cx="188909" cy="487367"/>
                <a:chOff x="4262579" y="657225"/>
                <a:chExt cx="109" cy="277"/>
              </a:xfrm>
              <a:solidFill>
                <a:srgbClr val="FFFFFF">
                  <a:lumMod val="75000"/>
                </a:srgbClr>
              </a:solidFill>
            </p:grpSpPr>
            <p:sp>
              <p:nvSpPr>
                <p:cNvPr id="356" name="Oval 52"/>
                <p:cNvSpPr>
                  <a:spLocks noChangeArrowheads="1"/>
                </p:cNvSpPr>
                <p:nvPr/>
              </p:nvSpPr>
              <p:spPr bwMode="auto">
                <a:xfrm>
                  <a:off x="4262606"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57" name="Rectangle 53"/>
                <p:cNvSpPr>
                  <a:spLocks noChangeArrowheads="1"/>
                </p:cNvSpPr>
                <p:nvPr/>
              </p:nvSpPr>
              <p:spPr bwMode="auto">
                <a:xfrm>
                  <a:off x="4262623"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58" name="AutoShape 54"/>
                <p:cNvSpPr>
                  <a:spLocks noChangeArrowheads="1"/>
                </p:cNvSpPr>
                <p:nvPr/>
              </p:nvSpPr>
              <p:spPr bwMode="auto">
                <a:xfrm>
                  <a:off x="4262599"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59" name="AutoShape 55"/>
                <p:cNvSpPr>
                  <a:spLocks noChangeArrowheads="1"/>
                </p:cNvSpPr>
                <p:nvPr/>
              </p:nvSpPr>
              <p:spPr bwMode="auto">
                <a:xfrm>
                  <a:off x="4262603"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60" name="AutoShape 56"/>
                <p:cNvSpPr>
                  <a:spLocks noChangeArrowheads="1"/>
                </p:cNvSpPr>
                <p:nvPr/>
              </p:nvSpPr>
              <p:spPr bwMode="auto">
                <a:xfrm>
                  <a:off x="4262640"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61" name="AutoShape 57"/>
                <p:cNvSpPr>
                  <a:spLocks noChangeArrowheads="1"/>
                </p:cNvSpPr>
                <p:nvPr/>
              </p:nvSpPr>
              <p:spPr bwMode="auto">
                <a:xfrm rot="1976515">
                  <a:off x="4262579"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62" name="AutoShape 58"/>
                <p:cNvSpPr>
                  <a:spLocks noChangeArrowheads="1"/>
                </p:cNvSpPr>
                <p:nvPr/>
              </p:nvSpPr>
              <p:spPr bwMode="auto">
                <a:xfrm rot="19623485" flipH="1">
                  <a:off x="4262666"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332" name="Group 59"/>
              <p:cNvGrpSpPr>
                <a:grpSpLocks/>
              </p:cNvGrpSpPr>
              <p:nvPr/>
            </p:nvGrpSpPr>
            <p:grpSpPr bwMode="auto">
              <a:xfrm>
                <a:off x="3850548" y="657225"/>
                <a:ext cx="188909" cy="487367"/>
                <a:chOff x="3886201" y="657225"/>
                <a:chExt cx="109" cy="277"/>
              </a:xfrm>
              <a:solidFill>
                <a:srgbClr val="FFFFFF">
                  <a:lumMod val="75000"/>
                </a:srgbClr>
              </a:solidFill>
            </p:grpSpPr>
            <p:sp>
              <p:nvSpPr>
                <p:cNvPr id="349" name="Oval 60"/>
                <p:cNvSpPr>
                  <a:spLocks noChangeArrowheads="1"/>
                </p:cNvSpPr>
                <p:nvPr/>
              </p:nvSpPr>
              <p:spPr bwMode="auto">
                <a:xfrm>
                  <a:off x="3886228"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50" name="Rectangle 61"/>
                <p:cNvSpPr>
                  <a:spLocks noChangeArrowheads="1"/>
                </p:cNvSpPr>
                <p:nvPr/>
              </p:nvSpPr>
              <p:spPr bwMode="auto">
                <a:xfrm>
                  <a:off x="3886245"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51" name="AutoShape 62"/>
                <p:cNvSpPr>
                  <a:spLocks noChangeArrowheads="1"/>
                </p:cNvSpPr>
                <p:nvPr/>
              </p:nvSpPr>
              <p:spPr bwMode="auto">
                <a:xfrm>
                  <a:off x="3886221"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52" name="AutoShape 63"/>
                <p:cNvSpPr>
                  <a:spLocks noChangeArrowheads="1"/>
                </p:cNvSpPr>
                <p:nvPr/>
              </p:nvSpPr>
              <p:spPr bwMode="auto">
                <a:xfrm>
                  <a:off x="3886225"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53" name="AutoShape 64"/>
                <p:cNvSpPr>
                  <a:spLocks noChangeArrowheads="1"/>
                </p:cNvSpPr>
                <p:nvPr/>
              </p:nvSpPr>
              <p:spPr bwMode="auto">
                <a:xfrm>
                  <a:off x="3886262"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54" name="AutoShape 65"/>
                <p:cNvSpPr>
                  <a:spLocks noChangeArrowheads="1"/>
                </p:cNvSpPr>
                <p:nvPr/>
              </p:nvSpPr>
              <p:spPr bwMode="auto">
                <a:xfrm rot="1976515">
                  <a:off x="3886201"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55" name="AutoShape 66"/>
                <p:cNvSpPr>
                  <a:spLocks noChangeArrowheads="1"/>
                </p:cNvSpPr>
                <p:nvPr/>
              </p:nvSpPr>
              <p:spPr bwMode="auto">
                <a:xfrm rot="19623485" flipH="1">
                  <a:off x="3886288"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333" name="Group 67"/>
              <p:cNvGrpSpPr>
                <a:grpSpLocks/>
              </p:cNvGrpSpPr>
              <p:nvPr/>
            </p:nvGrpSpPr>
            <p:grpSpPr bwMode="auto">
              <a:xfrm>
                <a:off x="3944136" y="748519"/>
                <a:ext cx="188909" cy="487367"/>
                <a:chOff x="3980656" y="748519"/>
                <a:chExt cx="109" cy="277"/>
              </a:xfrm>
              <a:solidFill>
                <a:srgbClr val="000000">
                  <a:lumMod val="50000"/>
                  <a:lumOff val="50000"/>
                </a:srgbClr>
              </a:solidFill>
            </p:grpSpPr>
            <p:sp>
              <p:nvSpPr>
                <p:cNvPr id="342" name="Oval 68"/>
                <p:cNvSpPr>
                  <a:spLocks noChangeArrowheads="1"/>
                </p:cNvSpPr>
                <p:nvPr/>
              </p:nvSpPr>
              <p:spPr bwMode="auto">
                <a:xfrm>
                  <a:off x="3980683" y="748519"/>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43" name="Rectangle 69"/>
                <p:cNvSpPr>
                  <a:spLocks noChangeArrowheads="1"/>
                </p:cNvSpPr>
                <p:nvPr/>
              </p:nvSpPr>
              <p:spPr bwMode="auto">
                <a:xfrm>
                  <a:off x="3980700" y="748567"/>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44" name="AutoShape 70"/>
                <p:cNvSpPr>
                  <a:spLocks noChangeArrowheads="1"/>
                </p:cNvSpPr>
                <p:nvPr/>
              </p:nvSpPr>
              <p:spPr bwMode="auto">
                <a:xfrm>
                  <a:off x="3980676" y="748580"/>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45" name="AutoShape 71"/>
                <p:cNvSpPr>
                  <a:spLocks noChangeArrowheads="1"/>
                </p:cNvSpPr>
                <p:nvPr/>
              </p:nvSpPr>
              <p:spPr bwMode="auto">
                <a:xfrm>
                  <a:off x="3980680" y="748676"/>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46" name="AutoShape 72"/>
                <p:cNvSpPr>
                  <a:spLocks noChangeArrowheads="1"/>
                </p:cNvSpPr>
                <p:nvPr/>
              </p:nvSpPr>
              <p:spPr bwMode="auto">
                <a:xfrm>
                  <a:off x="3980717" y="748675"/>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47" name="AutoShape 73"/>
                <p:cNvSpPr>
                  <a:spLocks noChangeArrowheads="1"/>
                </p:cNvSpPr>
                <p:nvPr/>
              </p:nvSpPr>
              <p:spPr bwMode="auto">
                <a:xfrm rot="1976515">
                  <a:off x="3980656" y="748581"/>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48" name="AutoShape 74"/>
                <p:cNvSpPr>
                  <a:spLocks noChangeArrowheads="1"/>
                </p:cNvSpPr>
                <p:nvPr/>
              </p:nvSpPr>
              <p:spPr bwMode="auto">
                <a:xfrm rot="19623485" flipH="1">
                  <a:off x="3980743" y="748580"/>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334" name="Group 75"/>
              <p:cNvGrpSpPr>
                <a:grpSpLocks/>
              </p:cNvGrpSpPr>
              <p:nvPr/>
            </p:nvGrpSpPr>
            <p:grpSpPr bwMode="auto">
              <a:xfrm>
                <a:off x="4122026" y="743756"/>
                <a:ext cx="186025" cy="487367"/>
                <a:chOff x="4160193" y="743757"/>
                <a:chExt cx="109" cy="277"/>
              </a:xfrm>
              <a:solidFill>
                <a:srgbClr val="000000">
                  <a:lumMod val="50000"/>
                  <a:lumOff val="50000"/>
                </a:srgbClr>
              </a:solidFill>
            </p:grpSpPr>
            <p:sp>
              <p:nvSpPr>
                <p:cNvPr id="335" name="Oval 76"/>
                <p:cNvSpPr>
                  <a:spLocks noChangeArrowheads="1"/>
                </p:cNvSpPr>
                <p:nvPr/>
              </p:nvSpPr>
              <p:spPr bwMode="auto">
                <a:xfrm>
                  <a:off x="4160220" y="743757"/>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36" name="Rectangle 77"/>
                <p:cNvSpPr>
                  <a:spLocks noChangeArrowheads="1"/>
                </p:cNvSpPr>
                <p:nvPr/>
              </p:nvSpPr>
              <p:spPr bwMode="auto">
                <a:xfrm>
                  <a:off x="4160237" y="743805"/>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37" name="AutoShape 78"/>
                <p:cNvSpPr>
                  <a:spLocks noChangeArrowheads="1"/>
                </p:cNvSpPr>
                <p:nvPr/>
              </p:nvSpPr>
              <p:spPr bwMode="auto">
                <a:xfrm>
                  <a:off x="4160213" y="743818"/>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38" name="AutoShape 79"/>
                <p:cNvSpPr>
                  <a:spLocks noChangeArrowheads="1"/>
                </p:cNvSpPr>
                <p:nvPr/>
              </p:nvSpPr>
              <p:spPr bwMode="auto">
                <a:xfrm>
                  <a:off x="4160217" y="743914"/>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39" name="AutoShape 80"/>
                <p:cNvSpPr>
                  <a:spLocks noChangeArrowheads="1"/>
                </p:cNvSpPr>
                <p:nvPr/>
              </p:nvSpPr>
              <p:spPr bwMode="auto">
                <a:xfrm>
                  <a:off x="4160254" y="743913"/>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40" name="AutoShape 81"/>
                <p:cNvSpPr>
                  <a:spLocks noChangeArrowheads="1"/>
                </p:cNvSpPr>
                <p:nvPr/>
              </p:nvSpPr>
              <p:spPr bwMode="auto">
                <a:xfrm rot="1976515">
                  <a:off x="4160193" y="743819"/>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41" name="AutoShape 82"/>
                <p:cNvSpPr>
                  <a:spLocks noChangeArrowheads="1"/>
                </p:cNvSpPr>
                <p:nvPr/>
              </p:nvSpPr>
              <p:spPr bwMode="auto">
                <a:xfrm rot="19623485" flipH="1">
                  <a:off x="4160280" y="743818"/>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248" name="グループ化 247"/>
            <p:cNvGrpSpPr/>
            <p:nvPr/>
          </p:nvGrpSpPr>
          <p:grpSpPr>
            <a:xfrm>
              <a:off x="179512" y="2444270"/>
              <a:ext cx="700955" cy="648072"/>
              <a:chOff x="3850548" y="657225"/>
              <a:chExt cx="561834" cy="578661"/>
            </a:xfrm>
          </p:grpSpPr>
          <p:grpSp>
            <p:nvGrpSpPr>
              <p:cNvPr id="290" name="Group 43"/>
              <p:cNvGrpSpPr>
                <a:grpSpLocks/>
              </p:cNvGrpSpPr>
              <p:nvPr/>
            </p:nvGrpSpPr>
            <p:grpSpPr bwMode="auto">
              <a:xfrm>
                <a:off x="4037010" y="657225"/>
                <a:ext cx="188909" cy="487367"/>
                <a:chOff x="4074390" y="657225"/>
                <a:chExt cx="109" cy="277"/>
              </a:xfrm>
              <a:solidFill>
                <a:srgbClr val="FFFFFF">
                  <a:lumMod val="75000"/>
                </a:srgbClr>
              </a:solidFill>
            </p:grpSpPr>
            <p:sp>
              <p:nvSpPr>
                <p:cNvPr id="323" name="Oval 44"/>
                <p:cNvSpPr>
                  <a:spLocks noChangeArrowheads="1"/>
                </p:cNvSpPr>
                <p:nvPr/>
              </p:nvSpPr>
              <p:spPr bwMode="auto">
                <a:xfrm>
                  <a:off x="4074417"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24" name="Rectangle 45"/>
                <p:cNvSpPr>
                  <a:spLocks noChangeArrowheads="1"/>
                </p:cNvSpPr>
                <p:nvPr/>
              </p:nvSpPr>
              <p:spPr bwMode="auto">
                <a:xfrm>
                  <a:off x="4074434"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25" name="AutoShape 46"/>
                <p:cNvSpPr>
                  <a:spLocks noChangeArrowheads="1"/>
                </p:cNvSpPr>
                <p:nvPr/>
              </p:nvSpPr>
              <p:spPr bwMode="auto">
                <a:xfrm>
                  <a:off x="4074410"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26" name="AutoShape 47"/>
                <p:cNvSpPr>
                  <a:spLocks noChangeArrowheads="1"/>
                </p:cNvSpPr>
                <p:nvPr/>
              </p:nvSpPr>
              <p:spPr bwMode="auto">
                <a:xfrm>
                  <a:off x="4074414"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27" name="AutoShape 48"/>
                <p:cNvSpPr>
                  <a:spLocks noChangeArrowheads="1"/>
                </p:cNvSpPr>
                <p:nvPr/>
              </p:nvSpPr>
              <p:spPr bwMode="auto">
                <a:xfrm>
                  <a:off x="4074451"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28" name="AutoShape 49"/>
                <p:cNvSpPr>
                  <a:spLocks noChangeArrowheads="1"/>
                </p:cNvSpPr>
                <p:nvPr/>
              </p:nvSpPr>
              <p:spPr bwMode="auto">
                <a:xfrm rot="1976515">
                  <a:off x="4074390"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29" name="AutoShape 50"/>
                <p:cNvSpPr>
                  <a:spLocks noChangeArrowheads="1"/>
                </p:cNvSpPr>
                <p:nvPr/>
              </p:nvSpPr>
              <p:spPr bwMode="auto">
                <a:xfrm rot="19623485" flipH="1">
                  <a:off x="4074477"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91" name="Group 51"/>
              <p:cNvGrpSpPr>
                <a:grpSpLocks/>
              </p:cNvGrpSpPr>
              <p:nvPr/>
            </p:nvGrpSpPr>
            <p:grpSpPr bwMode="auto">
              <a:xfrm>
                <a:off x="4223473" y="657225"/>
                <a:ext cx="188909" cy="487367"/>
                <a:chOff x="4262579" y="657225"/>
                <a:chExt cx="109" cy="277"/>
              </a:xfrm>
              <a:solidFill>
                <a:srgbClr val="FFFFFF">
                  <a:lumMod val="75000"/>
                </a:srgbClr>
              </a:solidFill>
            </p:grpSpPr>
            <p:sp>
              <p:nvSpPr>
                <p:cNvPr id="316" name="Oval 52"/>
                <p:cNvSpPr>
                  <a:spLocks noChangeArrowheads="1"/>
                </p:cNvSpPr>
                <p:nvPr/>
              </p:nvSpPr>
              <p:spPr bwMode="auto">
                <a:xfrm>
                  <a:off x="4262606"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17" name="Rectangle 53"/>
                <p:cNvSpPr>
                  <a:spLocks noChangeArrowheads="1"/>
                </p:cNvSpPr>
                <p:nvPr/>
              </p:nvSpPr>
              <p:spPr bwMode="auto">
                <a:xfrm>
                  <a:off x="4262623"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18" name="AutoShape 54"/>
                <p:cNvSpPr>
                  <a:spLocks noChangeArrowheads="1"/>
                </p:cNvSpPr>
                <p:nvPr/>
              </p:nvSpPr>
              <p:spPr bwMode="auto">
                <a:xfrm>
                  <a:off x="4262599"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19" name="AutoShape 55"/>
                <p:cNvSpPr>
                  <a:spLocks noChangeArrowheads="1"/>
                </p:cNvSpPr>
                <p:nvPr/>
              </p:nvSpPr>
              <p:spPr bwMode="auto">
                <a:xfrm>
                  <a:off x="4262603"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20" name="AutoShape 56"/>
                <p:cNvSpPr>
                  <a:spLocks noChangeArrowheads="1"/>
                </p:cNvSpPr>
                <p:nvPr/>
              </p:nvSpPr>
              <p:spPr bwMode="auto">
                <a:xfrm>
                  <a:off x="4262640"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21" name="AutoShape 57"/>
                <p:cNvSpPr>
                  <a:spLocks noChangeArrowheads="1"/>
                </p:cNvSpPr>
                <p:nvPr/>
              </p:nvSpPr>
              <p:spPr bwMode="auto">
                <a:xfrm rot="1976515">
                  <a:off x="4262579"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22" name="AutoShape 58"/>
                <p:cNvSpPr>
                  <a:spLocks noChangeArrowheads="1"/>
                </p:cNvSpPr>
                <p:nvPr/>
              </p:nvSpPr>
              <p:spPr bwMode="auto">
                <a:xfrm rot="19623485" flipH="1">
                  <a:off x="4262666"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92" name="Group 59"/>
              <p:cNvGrpSpPr>
                <a:grpSpLocks/>
              </p:cNvGrpSpPr>
              <p:nvPr/>
            </p:nvGrpSpPr>
            <p:grpSpPr bwMode="auto">
              <a:xfrm>
                <a:off x="3850548" y="657225"/>
                <a:ext cx="188909" cy="487367"/>
                <a:chOff x="3886201" y="657225"/>
                <a:chExt cx="109" cy="277"/>
              </a:xfrm>
              <a:solidFill>
                <a:srgbClr val="FFFFFF">
                  <a:lumMod val="75000"/>
                </a:srgbClr>
              </a:solidFill>
            </p:grpSpPr>
            <p:sp>
              <p:nvSpPr>
                <p:cNvPr id="309" name="Oval 60"/>
                <p:cNvSpPr>
                  <a:spLocks noChangeArrowheads="1"/>
                </p:cNvSpPr>
                <p:nvPr/>
              </p:nvSpPr>
              <p:spPr bwMode="auto">
                <a:xfrm>
                  <a:off x="3886228"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10" name="Rectangle 61"/>
                <p:cNvSpPr>
                  <a:spLocks noChangeArrowheads="1"/>
                </p:cNvSpPr>
                <p:nvPr/>
              </p:nvSpPr>
              <p:spPr bwMode="auto">
                <a:xfrm>
                  <a:off x="3886245"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11" name="AutoShape 62"/>
                <p:cNvSpPr>
                  <a:spLocks noChangeArrowheads="1"/>
                </p:cNvSpPr>
                <p:nvPr/>
              </p:nvSpPr>
              <p:spPr bwMode="auto">
                <a:xfrm>
                  <a:off x="3886221"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12" name="AutoShape 63"/>
                <p:cNvSpPr>
                  <a:spLocks noChangeArrowheads="1"/>
                </p:cNvSpPr>
                <p:nvPr/>
              </p:nvSpPr>
              <p:spPr bwMode="auto">
                <a:xfrm>
                  <a:off x="3886225"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13" name="AutoShape 64"/>
                <p:cNvSpPr>
                  <a:spLocks noChangeArrowheads="1"/>
                </p:cNvSpPr>
                <p:nvPr/>
              </p:nvSpPr>
              <p:spPr bwMode="auto">
                <a:xfrm>
                  <a:off x="3886262"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14" name="AutoShape 65"/>
                <p:cNvSpPr>
                  <a:spLocks noChangeArrowheads="1"/>
                </p:cNvSpPr>
                <p:nvPr/>
              </p:nvSpPr>
              <p:spPr bwMode="auto">
                <a:xfrm rot="1976515">
                  <a:off x="3886201"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15" name="AutoShape 66"/>
                <p:cNvSpPr>
                  <a:spLocks noChangeArrowheads="1"/>
                </p:cNvSpPr>
                <p:nvPr/>
              </p:nvSpPr>
              <p:spPr bwMode="auto">
                <a:xfrm rot="19623485" flipH="1">
                  <a:off x="3886288"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93" name="Group 67"/>
              <p:cNvGrpSpPr>
                <a:grpSpLocks/>
              </p:cNvGrpSpPr>
              <p:nvPr/>
            </p:nvGrpSpPr>
            <p:grpSpPr bwMode="auto">
              <a:xfrm>
                <a:off x="3944136" y="748519"/>
                <a:ext cx="188909" cy="487367"/>
                <a:chOff x="3980656" y="748519"/>
                <a:chExt cx="109" cy="277"/>
              </a:xfrm>
              <a:solidFill>
                <a:srgbClr val="000000">
                  <a:lumMod val="50000"/>
                  <a:lumOff val="50000"/>
                </a:srgbClr>
              </a:solidFill>
            </p:grpSpPr>
            <p:sp>
              <p:nvSpPr>
                <p:cNvPr id="302" name="Oval 68"/>
                <p:cNvSpPr>
                  <a:spLocks noChangeArrowheads="1"/>
                </p:cNvSpPr>
                <p:nvPr/>
              </p:nvSpPr>
              <p:spPr bwMode="auto">
                <a:xfrm>
                  <a:off x="3980683" y="748519"/>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03" name="Rectangle 69"/>
                <p:cNvSpPr>
                  <a:spLocks noChangeArrowheads="1"/>
                </p:cNvSpPr>
                <p:nvPr/>
              </p:nvSpPr>
              <p:spPr bwMode="auto">
                <a:xfrm>
                  <a:off x="3980700" y="748567"/>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04" name="AutoShape 70"/>
                <p:cNvSpPr>
                  <a:spLocks noChangeArrowheads="1"/>
                </p:cNvSpPr>
                <p:nvPr/>
              </p:nvSpPr>
              <p:spPr bwMode="auto">
                <a:xfrm>
                  <a:off x="3980676" y="748580"/>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05" name="AutoShape 71"/>
                <p:cNvSpPr>
                  <a:spLocks noChangeArrowheads="1"/>
                </p:cNvSpPr>
                <p:nvPr/>
              </p:nvSpPr>
              <p:spPr bwMode="auto">
                <a:xfrm>
                  <a:off x="3980680" y="748676"/>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06" name="AutoShape 72"/>
                <p:cNvSpPr>
                  <a:spLocks noChangeArrowheads="1"/>
                </p:cNvSpPr>
                <p:nvPr/>
              </p:nvSpPr>
              <p:spPr bwMode="auto">
                <a:xfrm>
                  <a:off x="3980717" y="748675"/>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07" name="AutoShape 73"/>
                <p:cNvSpPr>
                  <a:spLocks noChangeArrowheads="1"/>
                </p:cNvSpPr>
                <p:nvPr/>
              </p:nvSpPr>
              <p:spPr bwMode="auto">
                <a:xfrm rot="1976515">
                  <a:off x="3980656" y="748581"/>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08" name="AutoShape 74"/>
                <p:cNvSpPr>
                  <a:spLocks noChangeArrowheads="1"/>
                </p:cNvSpPr>
                <p:nvPr/>
              </p:nvSpPr>
              <p:spPr bwMode="auto">
                <a:xfrm rot="19623485" flipH="1">
                  <a:off x="3980743" y="748580"/>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94" name="Group 75"/>
              <p:cNvGrpSpPr>
                <a:grpSpLocks/>
              </p:cNvGrpSpPr>
              <p:nvPr/>
            </p:nvGrpSpPr>
            <p:grpSpPr bwMode="auto">
              <a:xfrm>
                <a:off x="4122026" y="743756"/>
                <a:ext cx="186025" cy="487367"/>
                <a:chOff x="4160193" y="743757"/>
                <a:chExt cx="109" cy="277"/>
              </a:xfrm>
              <a:solidFill>
                <a:srgbClr val="000000">
                  <a:lumMod val="50000"/>
                  <a:lumOff val="50000"/>
                </a:srgbClr>
              </a:solidFill>
            </p:grpSpPr>
            <p:sp>
              <p:nvSpPr>
                <p:cNvPr id="295" name="Oval 76"/>
                <p:cNvSpPr>
                  <a:spLocks noChangeArrowheads="1"/>
                </p:cNvSpPr>
                <p:nvPr/>
              </p:nvSpPr>
              <p:spPr bwMode="auto">
                <a:xfrm>
                  <a:off x="4160220" y="743757"/>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96" name="Rectangle 77"/>
                <p:cNvSpPr>
                  <a:spLocks noChangeArrowheads="1"/>
                </p:cNvSpPr>
                <p:nvPr/>
              </p:nvSpPr>
              <p:spPr bwMode="auto">
                <a:xfrm>
                  <a:off x="4160237" y="743805"/>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97" name="AutoShape 78"/>
                <p:cNvSpPr>
                  <a:spLocks noChangeArrowheads="1"/>
                </p:cNvSpPr>
                <p:nvPr/>
              </p:nvSpPr>
              <p:spPr bwMode="auto">
                <a:xfrm>
                  <a:off x="4160213" y="743818"/>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98" name="AutoShape 79"/>
                <p:cNvSpPr>
                  <a:spLocks noChangeArrowheads="1"/>
                </p:cNvSpPr>
                <p:nvPr/>
              </p:nvSpPr>
              <p:spPr bwMode="auto">
                <a:xfrm>
                  <a:off x="4160217" y="743914"/>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99" name="AutoShape 80"/>
                <p:cNvSpPr>
                  <a:spLocks noChangeArrowheads="1"/>
                </p:cNvSpPr>
                <p:nvPr/>
              </p:nvSpPr>
              <p:spPr bwMode="auto">
                <a:xfrm>
                  <a:off x="4160254" y="743913"/>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00" name="AutoShape 81"/>
                <p:cNvSpPr>
                  <a:spLocks noChangeArrowheads="1"/>
                </p:cNvSpPr>
                <p:nvPr/>
              </p:nvSpPr>
              <p:spPr bwMode="auto">
                <a:xfrm rot="1976515">
                  <a:off x="4160193" y="743819"/>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01" name="AutoShape 82"/>
                <p:cNvSpPr>
                  <a:spLocks noChangeArrowheads="1"/>
                </p:cNvSpPr>
                <p:nvPr/>
              </p:nvSpPr>
              <p:spPr bwMode="auto">
                <a:xfrm rot="19623485" flipH="1">
                  <a:off x="4160280" y="743818"/>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249" name="グループ化 248"/>
            <p:cNvGrpSpPr/>
            <p:nvPr/>
          </p:nvGrpSpPr>
          <p:grpSpPr>
            <a:xfrm>
              <a:off x="784985" y="2408621"/>
              <a:ext cx="700955" cy="648072"/>
              <a:chOff x="3850548" y="657225"/>
              <a:chExt cx="561834" cy="578661"/>
            </a:xfrm>
          </p:grpSpPr>
          <p:grpSp>
            <p:nvGrpSpPr>
              <p:cNvPr id="250" name="Group 43"/>
              <p:cNvGrpSpPr>
                <a:grpSpLocks/>
              </p:cNvGrpSpPr>
              <p:nvPr/>
            </p:nvGrpSpPr>
            <p:grpSpPr bwMode="auto">
              <a:xfrm>
                <a:off x="4037010" y="657225"/>
                <a:ext cx="188909" cy="487367"/>
                <a:chOff x="4074390" y="657225"/>
                <a:chExt cx="109" cy="277"/>
              </a:xfrm>
              <a:solidFill>
                <a:srgbClr val="FFFFFF">
                  <a:lumMod val="75000"/>
                </a:srgbClr>
              </a:solidFill>
            </p:grpSpPr>
            <p:sp>
              <p:nvSpPr>
                <p:cNvPr id="283" name="Oval 44"/>
                <p:cNvSpPr>
                  <a:spLocks noChangeArrowheads="1"/>
                </p:cNvSpPr>
                <p:nvPr/>
              </p:nvSpPr>
              <p:spPr bwMode="auto">
                <a:xfrm>
                  <a:off x="4074417"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84" name="Rectangle 45"/>
                <p:cNvSpPr>
                  <a:spLocks noChangeArrowheads="1"/>
                </p:cNvSpPr>
                <p:nvPr/>
              </p:nvSpPr>
              <p:spPr bwMode="auto">
                <a:xfrm>
                  <a:off x="4074434"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85" name="AutoShape 46"/>
                <p:cNvSpPr>
                  <a:spLocks noChangeArrowheads="1"/>
                </p:cNvSpPr>
                <p:nvPr/>
              </p:nvSpPr>
              <p:spPr bwMode="auto">
                <a:xfrm>
                  <a:off x="4074410"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86" name="AutoShape 47"/>
                <p:cNvSpPr>
                  <a:spLocks noChangeArrowheads="1"/>
                </p:cNvSpPr>
                <p:nvPr/>
              </p:nvSpPr>
              <p:spPr bwMode="auto">
                <a:xfrm>
                  <a:off x="4074414"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87" name="AutoShape 48"/>
                <p:cNvSpPr>
                  <a:spLocks noChangeArrowheads="1"/>
                </p:cNvSpPr>
                <p:nvPr/>
              </p:nvSpPr>
              <p:spPr bwMode="auto">
                <a:xfrm>
                  <a:off x="4074451"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88" name="AutoShape 49"/>
                <p:cNvSpPr>
                  <a:spLocks noChangeArrowheads="1"/>
                </p:cNvSpPr>
                <p:nvPr/>
              </p:nvSpPr>
              <p:spPr bwMode="auto">
                <a:xfrm rot="1976515">
                  <a:off x="4074390"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89" name="AutoShape 50"/>
                <p:cNvSpPr>
                  <a:spLocks noChangeArrowheads="1"/>
                </p:cNvSpPr>
                <p:nvPr/>
              </p:nvSpPr>
              <p:spPr bwMode="auto">
                <a:xfrm rot="19623485" flipH="1">
                  <a:off x="4074477"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51" name="Group 51"/>
              <p:cNvGrpSpPr>
                <a:grpSpLocks/>
              </p:cNvGrpSpPr>
              <p:nvPr/>
            </p:nvGrpSpPr>
            <p:grpSpPr bwMode="auto">
              <a:xfrm>
                <a:off x="4223473" y="657225"/>
                <a:ext cx="188909" cy="487367"/>
                <a:chOff x="4262579" y="657225"/>
                <a:chExt cx="109" cy="277"/>
              </a:xfrm>
              <a:solidFill>
                <a:srgbClr val="FFFFFF">
                  <a:lumMod val="75000"/>
                </a:srgbClr>
              </a:solidFill>
            </p:grpSpPr>
            <p:sp>
              <p:nvSpPr>
                <p:cNvPr id="276" name="Oval 52"/>
                <p:cNvSpPr>
                  <a:spLocks noChangeArrowheads="1"/>
                </p:cNvSpPr>
                <p:nvPr/>
              </p:nvSpPr>
              <p:spPr bwMode="auto">
                <a:xfrm>
                  <a:off x="4262606"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77" name="Rectangle 53"/>
                <p:cNvSpPr>
                  <a:spLocks noChangeArrowheads="1"/>
                </p:cNvSpPr>
                <p:nvPr/>
              </p:nvSpPr>
              <p:spPr bwMode="auto">
                <a:xfrm>
                  <a:off x="4262623"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78" name="AutoShape 54"/>
                <p:cNvSpPr>
                  <a:spLocks noChangeArrowheads="1"/>
                </p:cNvSpPr>
                <p:nvPr/>
              </p:nvSpPr>
              <p:spPr bwMode="auto">
                <a:xfrm>
                  <a:off x="4262599"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79" name="AutoShape 55"/>
                <p:cNvSpPr>
                  <a:spLocks noChangeArrowheads="1"/>
                </p:cNvSpPr>
                <p:nvPr/>
              </p:nvSpPr>
              <p:spPr bwMode="auto">
                <a:xfrm>
                  <a:off x="4262603"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80" name="AutoShape 56"/>
                <p:cNvSpPr>
                  <a:spLocks noChangeArrowheads="1"/>
                </p:cNvSpPr>
                <p:nvPr/>
              </p:nvSpPr>
              <p:spPr bwMode="auto">
                <a:xfrm>
                  <a:off x="4262640"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81" name="AutoShape 57"/>
                <p:cNvSpPr>
                  <a:spLocks noChangeArrowheads="1"/>
                </p:cNvSpPr>
                <p:nvPr/>
              </p:nvSpPr>
              <p:spPr bwMode="auto">
                <a:xfrm rot="1976515">
                  <a:off x="4262579"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82" name="AutoShape 58"/>
                <p:cNvSpPr>
                  <a:spLocks noChangeArrowheads="1"/>
                </p:cNvSpPr>
                <p:nvPr/>
              </p:nvSpPr>
              <p:spPr bwMode="auto">
                <a:xfrm rot="19623485" flipH="1">
                  <a:off x="4262666"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52" name="Group 59"/>
              <p:cNvGrpSpPr>
                <a:grpSpLocks/>
              </p:cNvGrpSpPr>
              <p:nvPr/>
            </p:nvGrpSpPr>
            <p:grpSpPr bwMode="auto">
              <a:xfrm>
                <a:off x="3850548" y="657225"/>
                <a:ext cx="188909" cy="487367"/>
                <a:chOff x="3886201" y="657225"/>
                <a:chExt cx="109" cy="277"/>
              </a:xfrm>
              <a:solidFill>
                <a:srgbClr val="FFFFFF">
                  <a:lumMod val="75000"/>
                </a:srgbClr>
              </a:solidFill>
            </p:grpSpPr>
            <p:sp>
              <p:nvSpPr>
                <p:cNvPr id="269" name="Oval 60"/>
                <p:cNvSpPr>
                  <a:spLocks noChangeArrowheads="1"/>
                </p:cNvSpPr>
                <p:nvPr/>
              </p:nvSpPr>
              <p:spPr bwMode="auto">
                <a:xfrm>
                  <a:off x="3886228" y="657225"/>
                  <a:ext cx="53" cy="58"/>
                </a:xfrm>
                <a:prstGeom prst="ellipse">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70" name="Rectangle 61"/>
                <p:cNvSpPr>
                  <a:spLocks noChangeArrowheads="1"/>
                </p:cNvSpPr>
                <p:nvPr/>
              </p:nvSpPr>
              <p:spPr bwMode="auto">
                <a:xfrm>
                  <a:off x="3886245" y="657273"/>
                  <a:ext cx="22" cy="19"/>
                </a:xfrm>
                <a:prstGeom prst="rect">
                  <a:avLst/>
                </a:prstGeom>
                <a:solidFill>
                  <a:srgbClr val="9BBB5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71" name="AutoShape 62"/>
                <p:cNvSpPr>
                  <a:spLocks noChangeArrowheads="1"/>
                </p:cNvSpPr>
                <p:nvPr/>
              </p:nvSpPr>
              <p:spPr bwMode="auto">
                <a:xfrm>
                  <a:off x="3886221" y="657286"/>
                  <a:ext cx="70" cy="127"/>
                </a:xfrm>
                <a:prstGeom prst="roundRect">
                  <a:avLst>
                    <a:gd name="adj" fmla="val 26125"/>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72" name="AutoShape 63"/>
                <p:cNvSpPr>
                  <a:spLocks noChangeArrowheads="1"/>
                </p:cNvSpPr>
                <p:nvPr/>
              </p:nvSpPr>
              <p:spPr bwMode="auto">
                <a:xfrm>
                  <a:off x="3886225" y="657382"/>
                  <a:ext cx="25" cy="120"/>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73" name="AutoShape 64"/>
                <p:cNvSpPr>
                  <a:spLocks noChangeArrowheads="1"/>
                </p:cNvSpPr>
                <p:nvPr/>
              </p:nvSpPr>
              <p:spPr bwMode="auto">
                <a:xfrm>
                  <a:off x="3886262" y="657381"/>
                  <a:ext cx="25" cy="119"/>
                </a:xfrm>
                <a:prstGeom prst="roundRect">
                  <a:avLst>
                    <a:gd name="adj" fmla="val 16667"/>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74" name="AutoShape 65"/>
                <p:cNvSpPr>
                  <a:spLocks noChangeArrowheads="1"/>
                </p:cNvSpPr>
                <p:nvPr/>
              </p:nvSpPr>
              <p:spPr bwMode="auto">
                <a:xfrm rot="1976515">
                  <a:off x="3886201" y="657287"/>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75" name="AutoShape 66"/>
                <p:cNvSpPr>
                  <a:spLocks noChangeArrowheads="1"/>
                </p:cNvSpPr>
                <p:nvPr/>
              </p:nvSpPr>
              <p:spPr bwMode="auto">
                <a:xfrm rot="19623485" flipH="1">
                  <a:off x="3886288" y="657286"/>
                  <a:ext cx="22" cy="96"/>
                </a:xfrm>
                <a:prstGeom prst="roundRect">
                  <a:avLst>
                    <a:gd name="adj" fmla="val 44241"/>
                  </a:avLst>
                </a:prstGeom>
                <a:solidFill>
                  <a:srgbClr val="9BBB59">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53" name="Group 67"/>
              <p:cNvGrpSpPr>
                <a:grpSpLocks/>
              </p:cNvGrpSpPr>
              <p:nvPr/>
            </p:nvGrpSpPr>
            <p:grpSpPr bwMode="auto">
              <a:xfrm>
                <a:off x="3944136" y="748519"/>
                <a:ext cx="188909" cy="487367"/>
                <a:chOff x="3980656" y="748519"/>
                <a:chExt cx="109" cy="277"/>
              </a:xfrm>
              <a:solidFill>
                <a:srgbClr val="000000">
                  <a:lumMod val="50000"/>
                  <a:lumOff val="50000"/>
                </a:srgbClr>
              </a:solidFill>
            </p:grpSpPr>
            <p:sp>
              <p:nvSpPr>
                <p:cNvPr id="262" name="Oval 68"/>
                <p:cNvSpPr>
                  <a:spLocks noChangeArrowheads="1"/>
                </p:cNvSpPr>
                <p:nvPr/>
              </p:nvSpPr>
              <p:spPr bwMode="auto">
                <a:xfrm>
                  <a:off x="3980683" y="748519"/>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63" name="Rectangle 69"/>
                <p:cNvSpPr>
                  <a:spLocks noChangeArrowheads="1"/>
                </p:cNvSpPr>
                <p:nvPr/>
              </p:nvSpPr>
              <p:spPr bwMode="auto">
                <a:xfrm>
                  <a:off x="3980700" y="748567"/>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64" name="AutoShape 70"/>
                <p:cNvSpPr>
                  <a:spLocks noChangeArrowheads="1"/>
                </p:cNvSpPr>
                <p:nvPr/>
              </p:nvSpPr>
              <p:spPr bwMode="auto">
                <a:xfrm>
                  <a:off x="3980676" y="748580"/>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65" name="AutoShape 71"/>
                <p:cNvSpPr>
                  <a:spLocks noChangeArrowheads="1"/>
                </p:cNvSpPr>
                <p:nvPr/>
              </p:nvSpPr>
              <p:spPr bwMode="auto">
                <a:xfrm>
                  <a:off x="3980680" y="748676"/>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66" name="AutoShape 72"/>
                <p:cNvSpPr>
                  <a:spLocks noChangeArrowheads="1"/>
                </p:cNvSpPr>
                <p:nvPr/>
              </p:nvSpPr>
              <p:spPr bwMode="auto">
                <a:xfrm>
                  <a:off x="3980717" y="748675"/>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67" name="AutoShape 73"/>
                <p:cNvSpPr>
                  <a:spLocks noChangeArrowheads="1"/>
                </p:cNvSpPr>
                <p:nvPr/>
              </p:nvSpPr>
              <p:spPr bwMode="auto">
                <a:xfrm rot="1976515">
                  <a:off x="3980656" y="748581"/>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68" name="AutoShape 74"/>
                <p:cNvSpPr>
                  <a:spLocks noChangeArrowheads="1"/>
                </p:cNvSpPr>
                <p:nvPr/>
              </p:nvSpPr>
              <p:spPr bwMode="auto">
                <a:xfrm rot="19623485" flipH="1">
                  <a:off x="3980743" y="748580"/>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254" name="Group 75"/>
              <p:cNvGrpSpPr>
                <a:grpSpLocks/>
              </p:cNvGrpSpPr>
              <p:nvPr/>
            </p:nvGrpSpPr>
            <p:grpSpPr bwMode="auto">
              <a:xfrm>
                <a:off x="4122026" y="743756"/>
                <a:ext cx="186025" cy="487367"/>
                <a:chOff x="4160193" y="743757"/>
                <a:chExt cx="109" cy="277"/>
              </a:xfrm>
              <a:solidFill>
                <a:srgbClr val="000000">
                  <a:lumMod val="50000"/>
                  <a:lumOff val="50000"/>
                </a:srgbClr>
              </a:solidFill>
            </p:grpSpPr>
            <p:sp>
              <p:nvSpPr>
                <p:cNvPr id="255" name="Oval 76"/>
                <p:cNvSpPr>
                  <a:spLocks noChangeArrowheads="1"/>
                </p:cNvSpPr>
                <p:nvPr/>
              </p:nvSpPr>
              <p:spPr bwMode="auto">
                <a:xfrm>
                  <a:off x="4160220" y="743757"/>
                  <a:ext cx="53" cy="58"/>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56" name="Rectangle 77"/>
                <p:cNvSpPr>
                  <a:spLocks noChangeArrowheads="1"/>
                </p:cNvSpPr>
                <p:nvPr/>
              </p:nvSpPr>
              <p:spPr bwMode="auto">
                <a:xfrm>
                  <a:off x="4160237" y="743805"/>
                  <a:ext cx="22" cy="1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57" name="AutoShape 78"/>
                <p:cNvSpPr>
                  <a:spLocks noChangeArrowheads="1"/>
                </p:cNvSpPr>
                <p:nvPr/>
              </p:nvSpPr>
              <p:spPr bwMode="auto">
                <a:xfrm>
                  <a:off x="4160213" y="743818"/>
                  <a:ext cx="70" cy="127"/>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58" name="AutoShape 79"/>
                <p:cNvSpPr>
                  <a:spLocks noChangeArrowheads="1"/>
                </p:cNvSpPr>
                <p:nvPr/>
              </p:nvSpPr>
              <p:spPr bwMode="auto">
                <a:xfrm>
                  <a:off x="4160217" y="743914"/>
                  <a:ext cx="25" cy="120"/>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59" name="AutoShape 80"/>
                <p:cNvSpPr>
                  <a:spLocks noChangeArrowheads="1"/>
                </p:cNvSpPr>
                <p:nvPr/>
              </p:nvSpPr>
              <p:spPr bwMode="auto">
                <a:xfrm>
                  <a:off x="4160254" y="743913"/>
                  <a:ext cx="25" cy="119"/>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60" name="AutoShape 81"/>
                <p:cNvSpPr>
                  <a:spLocks noChangeArrowheads="1"/>
                </p:cNvSpPr>
                <p:nvPr/>
              </p:nvSpPr>
              <p:spPr bwMode="auto">
                <a:xfrm rot="1976515">
                  <a:off x="4160193" y="743819"/>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261" name="AutoShape 82"/>
                <p:cNvSpPr>
                  <a:spLocks noChangeArrowheads="1"/>
                </p:cNvSpPr>
                <p:nvPr/>
              </p:nvSpPr>
              <p:spPr bwMode="auto">
                <a:xfrm rot="19623485" flipH="1">
                  <a:off x="4160280" y="743818"/>
                  <a:ext cx="22" cy="96"/>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cxnSp>
        <p:nvCxnSpPr>
          <p:cNvPr id="370" name="直線矢印コネクタ 369"/>
          <p:cNvCxnSpPr/>
          <p:nvPr/>
        </p:nvCxnSpPr>
        <p:spPr>
          <a:xfrm flipH="1" flipV="1">
            <a:off x="4007769" y="2881325"/>
            <a:ext cx="5202104" cy="1266801"/>
          </a:xfrm>
          <a:prstGeom prst="straightConnector1">
            <a:avLst/>
          </a:prstGeom>
          <a:noFill/>
          <a:ln w="57150" cap="flat" cmpd="sng" algn="ctr">
            <a:solidFill>
              <a:srgbClr val="FF0000"/>
            </a:solidFill>
            <a:prstDash val="sysDot"/>
            <a:headEnd type="none" w="med" len="med"/>
            <a:tailEnd type="triangle" w="med" len="med"/>
          </a:ln>
          <a:effectLst/>
        </p:spPr>
      </p:cxnSp>
      <p:sp>
        <p:nvSpPr>
          <p:cNvPr id="371" name="角丸四角形 370"/>
          <p:cNvSpPr/>
          <p:nvPr/>
        </p:nvSpPr>
        <p:spPr>
          <a:xfrm>
            <a:off x="8206846" y="5358793"/>
            <a:ext cx="2353652" cy="878531"/>
          </a:xfrm>
          <a:prstGeom prst="roundRect">
            <a:avLst/>
          </a:prstGeom>
          <a:solidFill>
            <a:srgbClr val="000000">
              <a:lumMod val="75000"/>
              <a:lumOff val="25000"/>
            </a:srgbClr>
          </a:solidFill>
          <a:ln w="25400" cap="flat" cmpd="sng" algn="ctr">
            <a:noFill/>
            <a:prstDash val="solid"/>
          </a:ln>
          <a:effectLst/>
        </p:spPr>
        <p:txBody>
          <a:bodyPr rtlCol="0" anchor="ctr"/>
          <a:lstStyle/>
          <a:p>
            <a:pPr algn="ctr">
              <a:defRPr/>
            </a:pPr>
            <a:r>
              <a:rPr kumimoji="0" lang="ja-JP" altLang="en-US" sz="1600" kern="0" dirty="0">
                <a:solidFill>
                  <a:prstClr val="white"/>
                </a:solidFill>
                <a:latin typeface="Meiryo UI" panose="020B0604030504040204" pitchFamily="50" charset="-128"/>
                <a:ea typeface="Meiryo UI" panose="020B0604030504040204" pitchFamily="50" charset="-128"/>
              </a:rPr>
              <a:t>市町村や都道府県</a:t>
            </a:r>
            <a:endParaRPr kumimoji="0" lang="en-US" altLang="ja-JP" sz="1600" kern="0" dirty="0">
              <a:solidFill>
                <a:prstClr val="white"/>
              </a:solidFill>
              <a:latin typeface="Meiryo UI" panose="020B0604030504040204" pitchFamily="50" charset="-128"/>
              <a:ea typeface="Meiryo UI" panose="020B0604030504040204" pitchFamily="50" charset="-128"/>
            </a:endParaRPr>
          </a:p>
          <a:p>
            <a:pPr algn="ctr">
              <a:defRPr/>
            </a:pPr>
            <a:r>
              <a:rPr kumimoji="0" lang="ja-JP" altLang="en-US" sz="1600" kern="0" dirty="0" err="1">
                <a:solidFill>
                  <a:prstClr val="white"/>
                </a:solidFill>
                <a:latin typeface="Meiryo UI" panose="020B0604030504040204" pitchFamily="50" charset="-128"/>
                <a:ea typeface="Meiryo UI" panose="020B0604030504040204" pitchFamily="50" charset="-128"/>
              </a:rPr>
              <a:t>には</a:t>
            </a:r>
            <a:r>
              <a:rPr kumimoji="0" lang="ja-JP" altLang="en-US" sz="1600" kern="0" dirty="0">
                <a:solidFill>
                  <a:prstClr val="white"/>
                </a:solidFill>
                <a:latin typeface="Meiryo UI" panose="020B0604030504040204" pitchFamily="50" charset="-128"/>
                <a:ea typeface="Meiryo UI" panose="020B0604030504040204" pitchFamily="50" charset="-128"/>
              </a:rPr>
              <a:t>情報上がらず</a:t>
            </a:r>
            <a:r>
              <a:rPr kumimoji="0" lang="en-US" altLang="ja-JP" sz="1600" kern="0" dirty="0">
                <a:solidFill>
                  <a:prstClr val="white"/>
                </a:solidFill>
                <a:latin typeface="Meiryo UI" panose="020B0604030504040204" pitchFamily="50" charset="-128"/>
                <a:ea typeface="Meiryo UI" panose="020B0604030504040204" pitchFamily="50" charset="-128"/>
              </a:rPr>
              <a:t/>
            </a:r>
            <a:br>
              <a:rPr kumimoji="0" lang="en-US" altLang="ja-JP" sz="1600" kern="0" dirty="0">
                <a:solidFill>
                  <a:prstClr val="white"/>
                </a:solidFill>
                <a:latin typeface="Meiryo UI" panose="020B0604030504040204" pitchFamily="50" charset="-128"/>
                <a:ea typeface="Meiryo UI" panose="020B0604030504040204" pitchFamily="50" charset="-128"/>
              </a:rPr>
            </a:br>
            <a:r>
              <a:rPr kumimoji="0" lang="ja-JP" altLang="en-US" sz="1600" kern="0" dirty="0">
                <a:solidFill>
                  <a:prstClr val="white"/>
                </a:solidFill>
                <a:latin typeface="Meiryo UI" panose="020B0604030504040204" pitchFamily="50" charset="-128"/>
                <a:ea typeface="Meiryo UI" panose="020B0604030504040204" pitchFamily="50" charset="-128"/>
              </a:rPr>
              <a:t>（自治体）</a:t>
            </a:r>
          </a:p>
        </p:txBody>
      </p:sp>
      <p:grpSp>
        <p:nvGrpSpPr>
          <p:cNvPr id="372" name="グループ化 371"/>
          <p:cNvGrpSpPr/>
          <p:nvPr/>
        </p:nvGrpSpPr>
        <p:grpSpPr>
          <a:xfrm>
            <a:off x="3647728" y="684965"/>
            <a:ext cx="4337848" cy="1717462"/>
            <a:chOff x="2123728" y="684965"/>
            <a:chExt cx="4337848" cy="1717462"/>
          </a:xfrm>
        </p:grpSpPr>
        <p:sp>
          <p:nvSpPr>
            <p:cNvPr id="373" name="角丸四角形吹き出し 372"/>
            <p:cNvSpPr/>
            <p:nvPr/>
          </p:nvSpPr>
          <p:spPr>
            <a:xfrm>
              <a:off x="2987824" y="684965"/>
              <a:ext cx="3473752" cy="1231867"/>
            </a:xfrm>
            <a:prstGeom prst="wedgeRoundRectCallout">
              <a:avLst>
                <a:gd name="adj1" fmla="val -71338"/>
                <a:gd name="adj2" fmla="val 50763"/>
                <a:gd name="adj3" fmla="val 16667"/>
              </a:avLst>
            </a:prstGeom>
            <a:solidFill>
              <a:srgbClr val="FFFF99">
                <a:alpha val="64706"/>
              </a:srgbClr>
            </a:solidFill>
            <a:ln w="12700" cap="flat" cmpd="sng" algn="ctr">
              <a:solidFill>
                <a:srgbClr val="000000">
                  <a:lumMod val="50000"/>
                  <a:lumOff val="50000"/>
                </a:srgbClr>
              </a:solidFill>
              <a:prstDash val="solid"/>
            </a:ln>
            <a:effectLst/>
          </p:spPr>
          <p:txBody>
            <a:bodyPr rtlCol="0" anchor="ctr"/>
            <a:lstStyle/>
            <a:p>
              <a:pPr>
                <a:lnSpc>
                  <a:spcPct val="150000"/>
                </a:lnSpc>
                <a:defRPr/>
              </a:pPr>
              <a:r>
                <a:rPr kumimoji="0" lang="ja-JP" altLang="en-US" sz="1600" b="1" kern="0" dirty="0">
                  <a:solidFill>
                    <a:srgbClr val="FF0000"/>
                  </a:solidFill>
                  <a:latin typeface="Meiryo UI" panose="020B0604030504040204" pitchFamily="50" charset="-128"/>
                  <a:ea typeface="Meiryo UI" panose="020B0604030504040204" pitchFamily="50" charset="-128"/>
                </a:rPr>
                <a:t>社会福祉施設等（事業者）</a:t>
              </a:r>
              <a:endParaRPr kumimoji="0" lang="en-US" altLang="ja-JP" sz="1600" b="1" kern="0" dirty="0">
                <a:solidFill>
                  <a:srgbClr val="FF0000"/>
                </a:solidFill>
                <a:latin typeface="Meiryo UI" panose="020B0604030504040204" pitchFamily="50" charset="-128"/>
                <a:ea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混乱によって事業継続が困難に</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入居者にも影響・スタッフも疲労困憊</a:t>
              </a: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地域を支援したくてもできない</a:t>
              </a:r>
              <a:endParaRPr kumimoji="0" lang="en-US" altLang="ja-JP" sz="1600" kern="0" dirty="0">
                <a:solidFill>
                  <a:prstClr val="black"/>
                </a:solidFill>
                <a:latin typeface="Meiryo UI" panose="020B0604030504040204" pitchFamily="50" charset="-128"/>
                <a:ea typeface="Meiryo UI" panose="020B0604030504040204" pitchFamily="50" charset="-128"/>
              </a:endParaRPr>
            </a:p>
          </p:txBody>
        </p:sp>
        <p:sp>
          <p:nvSpPr>
            <p:cNvPr id="374" name="角丸四角形 373"/>
            <p:cNvSpPr/>
            <p:nvPr/>
          </p:nvSpPr>
          <p:spPr>
            <a:xfrm>
              <a:off x="2123728" y="2006340"/>
              <a:ext cx="2933844" cy="396087"/>
            </a:xfrm>
            <a:prstGeom prst="roundRect">
              <a:avLst/>
            </a:prstGeom>
            <a:solidFill>
              <a:srgbClr val="333399">
                <a:lumMod val="75000"/>
              </a:srgbClr>
            </a:solidFill>
            <a:ln w="25400" cap="flat" cmpd="sng" algn="ctr">
              <a:noFill/>
              <a:prstDash val="solid"/>
            </a:ln>
            <a:effectLst/>
          </p:spPr>
          <p:txBody>
            <a:bodyPr lIns="36000" tIns="36000" rIns="36000" bIns="36000" rtlCol="0" anchor="ctr"/>
            <a:lstStyle/>
            <a:p>
              <a:pPr algn="ctr">
                <a:defRPr/>
              </a:pPr>
              <a:r>
                <a:rPr kumimoji="0" lang="ja-JP" altLang="en-US" sz="16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想定・準備なし、確保進まず</a:t>
              </a:r>
            </a:p>
          </p:txBody>
        </p:sp>
      </p:grpSp>
      <p:grpSp>
        <p:nvGrpSpPr>
          <p:cNvPr id="375" name="グループ化 374"/>
          <p:cNvGrpSpPr/>
          <p:nvPr/>
        </p:nvGrpSpPr>
        <p:grpSpPr>
          <a:xfrm>
            <a:off x="2495600" y="2685694"/>
            <a:ext cx="1224136" cy="1031338"/>
            <a:chOff x="971600" y="2685694"/>
            <a:chExt cx="1224136" cy="1031338"/>
          </a:xfrm>
        </p:grpSpPr>
        <p:grpSp>
          <p:nvGrpSpPr>
            <p:cNvPr id="376" name="グループ化 375"/>
            <p:cNvGrpSpPr/>
            <p:nvPr/>
          </p:nvGrpSpPr>
          <p:grpSpPr>
            <a:xfrm>
              <a:off x="1257420" y="2685694"/>
              <a:ext cx="656850" cy="599732"/>
              <a:chOff x="624963" y="4263618"/>
              <a:chExt cx="656850" cy="599732"/>
            </a:xfrm>
          </p:grpSpPr>
          <p:grpSp>
            <p:nvGrpSpPr>
              <p:cNvPr id="459" name="Group 43"/>
              <p:cNvGrpSpPr>
                <a:grpSpLocks/>
              </p:cNvGrpSpPr>
              <p:nvPr/>
            </p:nvGrpSpPr>
            <p:grpSpPr bwMode="auto">
              <a:xfrm>
                <a:off x="842959" y="4263618"/>
                <a:ext cx="220857" cy="505114"/>
                <a:chOff x="4074390" y="657225"/>
                <a:chExt cx="109" cy="277"/>
              </a:xfrm>
              <a:solidFill>
                <a:srgbClr val="1F497D">
                  <a:lumMod val="40000"/>
                  <a:lumOff val="60000"/>
                </a:srgbClr>
              </a:solidFill>
            </p:grpSpPr>
            <p:sp>
              <p:nvSpPr>
                <p:cNvPr id="492" name="Oval 44"/>
                <p:cNvSpPr>
                  <a:spLocks noChangeArrowheads="1"/>
                </p:cNvSpPr>
                <p:nvPr/>
              </p:nvSpPr>
              <p:spPr bwMode="auto">
                <a:xfrm>
                  <a:off x="4074417"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93" name="Rectangle 45"/>
                <p:cNvSpPr>
                  <a:spLocks noChangeArrowheads="1"/>
                </p:cNvSpPr>
                <p:nvPr/>
              </p:nvSpPr>
              <p:spPr bwMode="auto">
                <a:xfrm>
                  <a:off x="4074434"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94" name="AutoShape 46"/>
                <p:cNvSpPr>
                  <a:spLocks noChangeArrowheads="1"/>
                </p:cNvSpPr>
                <p:nvPr/>
              </p:nvSpPr>
              <p:spPr bwMode="auto">
                <a:xfrm>
                  <a:off x="4074410"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95" name="AutoShape 47"/>
                <p:cNvSpPr>
                  <a:spLocks noChangeArrowheads="1"/>
                </p:cNvSpPr>
                <p:nvPr/>
              </p:nvSpPr>
              <p:spPr bwMode="auto">
                <a:xfrm>
                  <a:off x="4074414"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96" name="AutoShape 48"/>
                <p:cNvSpPr>
                  <a:spLocks noChangeArrowheads="1"/>
                </p:cNvSpPr>
                <p:nvPr/>
              </p:nvSpPr>
              <p:spPr bwMode="auto">
                <a:xfrm>
                  <a:off x="4074451"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97" name="AutoShape 49"/>
                <p:cNvSpPr>
                  <a:spLocks noChangeArrowheads="1"/>
                </p:cNvSpPr>
                <p:nvPr/>
              </p:nvSpPr>
              <p:spPr bwMode="auto">
                <a:xfrm rot="1976515">
                  <a:off x="4074390"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98" name="AutoShape 50"/>
                <p:cNvSpPr>
                  <a:spLocks noChangeArrowheads="1"/>
                </p:cNvSpPr>
                <p:nvPr/>
              </p:nvSpPr>
              <p:spPr bwMode="auto">
                <a:xfrm rot="19623485" flipH="1">
                  <a:off x="4074477"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460" name="Group 51"/>
              <p:cNvGrpSpPr>
                <a:grpSpLocks/>
              </p:cNvGrpSpPr>
              <p:nvPr/>
            </p:nvGrpSpPr>
            <p:grpSpPr bwMode="auto">
              <a:xfrm>
                <a:off x="1060956" y="4263618"/>
                <a:ext cx="220857" cy="505114"/>
                <a:chOff x="4262579" y="657225"/>
                <a:chExt cx="109" cy="277"/>
              </a:xfrm>
              <a:solidFill>
                <a:srgbClr val="1F497D">
                  <a:lumMod val="40000"/>
                  <a:lumOff val="60000"/>
                </a:srgbClr>
              </a:solidFill>
            </p:grpSpPr>
            <p:sp>
              <p:nvSpPr>
                <p:cNvPr id="485" name="Oval 52"/>
                <p:cNvSpPr>
                  <a:spLocks noChangeArrowheads="1"/>
                </p:cNvSpPr>
                <p:nvPr/>
              </p:nvSpPr>
              <p:spPr bwMode="auto">
                <a:xfrm>
                  <a:off x="4262606"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86" name="Rectangle 53"/>
                <p:cNvSpPr>
                  <a:spLocks noChangeArrowheads="1"/>
                </p:cNvSpPr>
                <p:nvPr/>
              </p:nvSpPr>
              <p:spPr bwMode="auto">
                <a:xfrm>
                  <a:off x="4262623"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87" name="AutoShape 54"/>
                <p:cNvSpPr>
                  <a:spLocks noChangeArrowheads="1"/>
                </p:cNvSpPr>
                <p:nvPr/>
              </p:nvSpPr>
              <p:spPr bwMode="auto">
                <a:xfrm>
                  <a:off x="4262599"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88" name="AutoShape 55"/>
                <p:cNvSpPr>
                  <a:spLocks noChangeArrowheads="1"/>
                </p:cNvSpPr>
                <p:nvPr/>
              </p:nvSpPr>
              <p:spPr bwMode="auto">
                <a:xfrm>
                  <a:off x="4262603"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89" name="AutoShape 56"/>
                <p:cNvSpPr>
                  <a:spLocks noChangeArrowheads="1"/>
                </p:cNvSpPr>
                <p:nvPr/>
              </p:nvSpPr>
              <p:spPr bwMode="auto">
                <a:xfrm>
                  <a:off x="4262640"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90" name="AutoShape 57"/>
                <p:cNvSpPr>
                  <a:spLocks noChangeArrowheads="1"/>
                </p:cNvSpPr>
                <p:nvPr/>
              </p:nvSpPr>
              <p:spPr bwMode="auto">
                <a:xfrm rot="1976515">
                  <a:off x="4262579"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91" name="AutoShape 58"/>
                <p:cNvSpPr>
                  <a:spLocks noChangeArrowheads="1"/>
                </p:cNvSpPr>
                <p:nvPr/>
              </p:nvSpPr>
              <p:spPr bwMode="auto">
                <a:xfrm rot="19623485" flipH="1">
                  <a:off x="4262666"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461" name="Group 59"/>
              <p:cNvGrpSpPr>
                <a:grpSpLocks/>
              </p:cNvGrpSpPr>
              <p:nvPr/>
            </p:nvGrpSpPr>
            <p:grpSpPr bwMode="auto">
              <a:xfrm>
                <a:off x="624963" y="4263618"/>
                <a:ext cx="220857" cy="505114"/>
                <a:chOff x="3886201" y="657225"/>
                <a:chExt cx="109" cy="277"/>
              </a:xfrm>
              <a:solidFill>
                <a:srgbClr val="1F497D">
                  <a:lumMod val="40000"/>
                  <a:lumOff val="60000"/>
                </a:srgbClr>
              </a:solidFill>
            </p:grpSpPr>
            <p:sp>
              <p:nvSpPr>
                <p:cNvPr id="478" name="Oval 60"/>
                <p:cNvSpPr>
                  <a:spLocks noChangeArrowheads="1"/>
                </p:cNvSpPr>
                <p:nvPr/>
              </p:nvSpPr>
              <p:spPr bwMode="auto">
                <a:xfrm>
                  <a:off x="3886228"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79" name="Rectangle 61"/>
                <p:cNvSpPr>
                  <a:spLocks noChangeArrowheads="1"/>
                </p:cNvSpPr>
                <p:nvPr/>
              </p:nvSpPr>
              <p:spPr bwMode="auto">
                <a:xfrm>
                  <a:off x="3886245"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80" name="AutoShape 62"/>
                <p:cNvSpPr>
                  <a:spLocks noChangeArrowheads="1"/>
                </p:cNvSpPr>
                <p:nvPr/>
              </p:nvSpPr>
              <p:spPr bwMode="auto">
                <a:xfrm>
                  <a:off x="3886221"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81" name="AutoShape 63"/>
                <p:cNvSpPr>
                  <a:spLocks noChangeArrowheads="1"/>
                </p:cNvSpPr>
                <p:nvPr/>
              </p:nvSpPr>
              <p:spPr bwMode="auto">
                <a:xfrm>
                  <a:off x="3886225"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82" name="AutoShape 64"/>
                <p:cNvSpPr>
                  <a:spLocks noChangeArrowheads="1"/>
                </p:cNvSpPr>
                <p:nvPr/>
              </p:nvSpPr>
              <p:spPr bwMode="auto">
                <a:xfrm>
                  <a:off x="3886262"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83" name="AutoShape 65"/>
                <p:cNvSpPr>
                  <a:spLocks noChangeArrowheads="1"/>
                </p:cNvSpPr>
                <p:nvPr/>
              </p:nvSpPr>
              <p:spPr bwMode="auto">
                <a:xfrm rot="1976515">
                  <a:off x="3886201"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84" name="AutoShape 66"/>
                <p:cNvSpPr>
                  <a:spLocks noChangeArrowheads="1"/>
                </p:cNvSpPr>
                <p:nvPr/>
              </p:nvSpPr>
              <p:spPr bwMode="auto">
                <a:xfrm rot="19623485" flipH="1">
                  <a:off x="3886288"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462" name="Group 67"/>
              <p:cNvGrpSpPr>
                <a:grpSpLocks/>
              </p:cNvGrpSpPr>
              <p:nvPr/>
            </p:nvGrpSpPr>
            <p:grpSpPr bwMode="auto">
              <a:xfrm>
                <a:off x="734378" y="4358236"/>
                <a:ext cx="220857" cy="505114"/>
                <a:chOff x="3980656" y="748519"/>
                <a:chExt cx="109" cy="277"/>
              </a:xfrm>
              <a:solidFill>
                <a:srgbClr val="0070C0"/>
              </a:solidFill>
            </p:grpSpPr>
            <p:sp>
              <p:nvSpPr>
                <p:cNvPr id="471" name="Oval 68"/>
                <p:cNvSpPr>
                  <a:spLocks noChangeArrowheads="1"/>
                </p:cNvSpPr>
                <p:nvPr/>
              </p:nvSpPr>
              <p:spPr bwMode="auto">
                <a:xfrm>
                  <a:off x="3980683" y="748519"/>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72" name="Rectangle 69"/>
                <p:cNvSpPr>
                  <a:spLocks noChangeArrowheads="1"/>
                </p:cNvSpPr>
                <p:nvPr/>
              </p:nvSpPr>
              <p:spPr bwMode="auto">
                <a:xfrm>
                  <a:off x="3980700" y="74856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73" name="AutoShape 70"/>
                <p:cNvSpPr>
                  <a:spLocks noChangeArrowheads="1"/>
                </p:cNvSpPr>
                <p:nvPr/>
              </p:nvSpPr>
              <p:spPr bwMode="auto">
                <a:xfrm>
                  <a:off x="3980676" y="74858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74" name="AutoShape 71"/>
                <p:cNvSpPr>
                  <a:spLocks noChangeArrowheads="1"/>
                </p:cNvSpPr>
                <p:nvPr/>
              </p:nvSpPr>
              <p:spPr bwMode="auto">
                <a:xfrm>
                  <a:off x="3980680" y="74867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75" name="AutoShape 72"/>
                <p:cNvSpPr>
                  <a:spLocks noChangeArrowheads="1"/>
                </p:cNvSpPr>
                <p:nvPr/>
              </p:nvSpPr>
              <p:spPr bwMode="auto">
                <a:xfrm>
                  <a:off x="3980717" y="74867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76" name="AutoShape 73"/>
                <p:cNvSpPr>
                  <a:spLocks noChangeArrowheads="1"/>
                </p:cNvSpPr>
                <p:nvPr/>
              </p:nvSpPr>
              <p:spPr bwMode="auto">
                <a:xfrm rot="1976515">
                  <a:off x="3980656" y="74858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77" name="AutoShape 74"/>
                <p:cNvSpPr>
                  <a:spLocks noChangeArrowheads="1"/>
                </p:cNvSpPr>
                <p:nvPr/>
              </p:nvSpPr>
              <p:spPr bwMode="auto">
                <a:xfrm rot="19623485" flipH="1">
                  <a:off x="3980743" y="74858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463" name="Group 75"/>
              <p:cNvGrpSpPr>
                <a:grpSpLocks/>
              </p:cNvGrpSpPr>
              <p:nvPr/>
            </p:nvGrpSpPr>
            <p:grpSpPr bwMode="auto">
              <a:xfrm>
                <a:off x="942352" y="4353299"/>
                <a:ext cx="217485" cy="505114"/>
                <a:chOff x="4160193" y="743757"/>
                <a:chExt cx="109" cy="277"/>
              </a:xfrm>
              <a:solidFill>
                <a:srgbClr val="0070C0"/>
              </a:solidFill>
            </p:grpSpPr>
            <p:sp>
              <p:nvSpPr>
                <p:cNvPr id="464" name="Oval 76"/>
                <p:cNvSpPr>
                  <a:spLocks noChangeArrowheads="1"/>
                </p:cNvSpPr>
                <p:nvPr/>
              </p:nvSpPr>
              <p:spPr bwMode="auto">
                <a:xfrm>
                  <a:off x="4160220" y="743757"/>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65" name="Rectangle 77"/>
                <p:cNvSpPr>
                  <a:spLocks noChangeArrowheads="1"/>
                </p:cNvSpPr>
                <p:nvPr/>
              </p:nvSpPr>
              <p:spPr bwMode="auto">
                <a:xfrm>
                  <a:off x="4160237" y="743805"/>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66" name="AutoShape 78"/>
                <p:cNvSpPr>
                  <a:spLocks noChangeArrowheads="1"/>
                </p:cNvSpPr>
                <p:nvPr/>
              </p:nvSpPr>
              <p:spPr bwMode="auto">
                <a:xfrm>
                  <a:off x="4160213" y="743818"/>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67" name="AutoShape 79"/>
                <p:cNvSpPr>
                  <a:spLocks noChangeArrowheads="1"/>
                </p:cNvSpPr>
                <p:nvPr/>
              </p:nvSpPr>
              <p:spPr bwMode="auto">
                <a:xfrm>
                  <a:off x="4160217" y="743914"/>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68" name="AutoShape 80"/>
                <p:cNvSpPr>
                  <a:spLocks noChangeArrowheads="1"/>
                </p:cNvSpPr>
                <p:nvPr/>
              </p:nvSpPr>
              <p:spPr bwMode="auto">
                <a:xfrm>
                  <a:off x="4160254" y="743913"/>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69" name="AutoShape 81"/>
                <p:cNvSpPr>
                  <a:spLocks noChangeArrowheads="1"/>
                </p:cNvSpPr>
                <p:nvPr/>
              </p:nvSpPr>
              <p:spPr bwMode="auto">
                <a:xfrm rot="1976515">
                  <a:off x="4160193" y="743819"/>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70" name="AutoShape 82"/>
                <p:cNvSpPr>
                  <a:spLocks noChangeArrowheads="1"/>
                </p:cNvSpPr>
                <p:nvPr/>
              </p:nvSpPr>
              <p:spPr bwMode="auto">
                <a:xfrm rot="19623485" flipH="1">
                  <a:off x="4160280" y="743818"/>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377" name="グループ化 376"/>
            <p:cNvGrpSpPr/>
            <p:nvPr/>
          </p:nvGrpSpPr>
          <p:grpSpPr>
            <a:xfrm>
              <a:off x="1538886" y="2924944"/>
              <a:ext cx="656850" cy="599732"/>
              <a:chOff x="624963" y="4263618"/>
              <a:chExt cx="656850" cy="599732"/>
            </a:xfrm>
          </p:grpSpPr>
          <p:grpSp>
            <p:nvGrpSpPr>
              <p:cNvPr id="419" name="Group 43"/>
              <p:cNvGrpSpPr>
                <a:grpSpLocks/>
              </p:cNvGrpSpPr>
              <p:nvPr/>
            </p:nvGrpSpPr>
            <p:grpSpPr bwMode="auto">
              <a:xfrm>
                <a:off x="842959" y="4263618"/>
                <a:ext cx="220857" cy="505114"/>
                <a:chOff x="4074390" y="657225"/>
                <a:chExt cx="109" cy="277"/>
              </a:xfrm>
              <a:solidFill>
                <a:srgbClr val="1F497D">
                  <a:lumMod val="40000"/>
                  <a:lumOff val="60000"/>
                </a:srgbClr>
              </a:solidFill>
            </p:grpSpPr>
            <p:sp>
              <p:nvSpPr>
                <p:cNvPr id="452" name="Oval 44"/>
                <p:cNvSpPr>
                  <a:spLocks noChangeArrowheads="1"/>
                </p:cNvSpPr>
                <p:nvPr/>
              </p:nvSpPr>
              <p:spPr bwMode="auto">
                <a:xfrm>
                  <a:off x="4074417"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53" name="Rectangle 45"/>
                <p:cNvSpPr>
                  <a:spLocks noChangeArrowheads="1"/>
                </p:cNvSpPr>
                <p:nvPr/>
              </p:nvSpPr>
              <p:spPr bwMode="auto">
                <a:xfrm>
                  <a:off x="4074434"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54" name="AutoShape 46"/>
                <p:cNvSpPr>
                  <a:spLocks noChangeArrowheads="1"/>
                </p:cNvSpPr>
                <p:nvPr/>
              </p:nvSpPr>
              <p:spPr bwMode="auto">
                <a:xfrm>
                  <a:off x="4074410"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55" name="AutoShape 47"/>
                <p:cNvSpPr>
                  <a:spLocks noChangeArrowheads="1"/>
                </p:cNvSpPr>
                <p:nvPr/>
              </p:nvSpPr>
              <p:spPr bwMode="auto">
                <a:xfrm>
                  <a:off x="4074414"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56" name="AutoShape 48"/>
                <p:cNvSpPr>
                  <a:spLocks noChangeArrowheads="1"/>
                </p:cNvSpPr>
                <p:nvPr/>
              </p:nvSpPr>
              <p:spPr bwMode="auto">
                <a:xfrm>
                  <a:off x="4074451"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57" name="AutoShape 49"/>
                <p:cNvSpPr>
                  <a:spLocks noChangeArrowheads="1"/>
                </p:cNvSpPr>
                <p:nvPr/>
              </p:nvSpPr>
              <p:spPr bwMode="auto">
                <a:xfrm rot="1976515">
                  <a:off x="4074390"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58" name="AutoShape 50"/>
                <p:cNvSpPr>
                  <a:spLocks noChangeArrowheads="1"/>
                </p:cNvSpPr>
                <p:nvPr/>
              </p:nvSpPr>
              <p:spPr bwMode="auto">
                <a:xfrm rot="19623485" flipH="1">
                  <a:off x="4074477"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420" name="Group 51"/>
              <p:cNvGrpSpPr>
                <a:grpSpLocks/>
              </p:cNvGrpSpPr>
              <p:nvPr/>
            </p:nvGrpSpPr>
            <p:grpSpPr bwMode="auto">
              <a:xfrm>
                <a:off x="1060956" y="4263618"/>
                <a:ext cx="220857" cy="505114"/>
                <a:chOff x="4262579" y="657225"/>
                <a:chExt cx="109" cy="277"/>
              </a:xfrm>
              <a:solidFill>
                <a:srgbClr val="1F497D">
                  <a:lumMod val="40000"/>
                  <a:lumOff val="60000"/>
                </a:srgbClr>
              </a:solidFill>
            </p:grpSpPr>
            <p:sp>
              <p:nvSpPr>
                <p:cNvPr id="445" name="Oval 52"/>
                <p:cNvSpPr>
                  <a:spLocks noChangeArrowheads="1"/>
                </p:cNvSpPr>
                <p:nvPr/>
              </p:nvSpPr>
              <p:spPr bwMode="auto">
                <a:xfrm>
                  <a:off x="4262606"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46" name="Rectangle 53"/>
                <p:cNvSpPr>
                  <a:spLocks noChangeArrowheads="1"/>
                </p:cNvSpPr>
                <p:nvPr/>
              </p:nvSpPr>
              <p:spPr bwMode="auto">
                <a:xfrm>
                  <a:off x="4262623"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47" name="AutoShape 54"/>
                <p:cNvSpPr>
                  <a:spLocks noChangeArrowheads="1"/>
                </p:cNvSpPr>
                <p:nvPr/>
              </p:nvSpPr>
              <p:spPr bwMode="auto">
                <a:xfrm>
                  <a:off x="4262599"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48" name="AutoShape 55"/>
                <p:cNvSpPr>
                  <a:spLocks noChangeArrowheads="1"/>
                </p:cNvSpPr>
                <p:nvPr/>
              </p:nvSpPr>
              <p:spPr bwMode="auto">
                <a:xfrm>
                  <a:off x="4262603"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49" name="AutoShape 56"/>
                <p:cNvSpPr>
                  <a:spLocks noChangeArrowheads="1"/>
                </p:cNvSpPr>
                <p:nvPr/>
              </p:nvSpPr>
              <p:spPr bwMode="auto">
                <a:xfrm>
                  <a:off x="4262640"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50" name="AutoShape 57"/>
                <p:cNvSpPr>
                  <a:spLocks noChangeArrowheads="1"/>
                </p:cNvSpPr>
                <p:nvPr/>
              </p:nvSpPr>
              <p:spPr bwMode="auto">
                <a:xfrm rot="1976515">
                  <a:off x="4262579"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51" name="AutoShape 58"/>
                <p:cNvSpPr>
                  <a:spLocks noChangeArrowheads="1"/>
                </p:cNvSpPr>
                <p:nvPr/>
              </p:nvSpPr>
              <p:spPr bwMode="auto">
                <a:xfrm rot="19623485" flipH="1">
                  <a:off x="4262666"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421" name="Group 59"/>
              <p:cNvGrpSpPr>
                <a:grpSpLocks/>
              </p:cNvGrpSpPr>
              <p:nvPr/>
            </p:nvGrpSpPr>
            <p:grpSpPr bwMode="auto">
              <a:xfrm>
                <a:off x="624963" y="4263618"/>
                <a:ext cx="220857" cy="505114"/>
                <a:chOff x="3886201" y="657225"/>
                <a:chExt cx="109" cy="277"/>
              </a:xfrm>
              <a:solidFill>
                <a:srgbClr val="1F497D">
                  <a:lumMod val="40000"/>
                  <a:lumOff val="60000"/>
                </a:srgbClr>
              </a:solidFill>
            </p:grpSpPr>
            <p:sp>
              <p:nvSpPr>
                <p:cNvPr id="438" name="Oval 60"/>
                <p:cNvSpPr>
                  <a:spLocks noChangeArrowheads="1"/>
                </p:cNvSpPr>
                <p:nvPr/>
              </p:nvSpPr>
              <p:spPr bwMode="auto">
                <a:xfrm>
                  <a:off x="3886228"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39" name="Rectangle 61"/>
                <p:cNvSpPr>
                  <a:spLocks noChangeArrowheads="1"/>
                </p:cNvSpPr>
                <p:nvPr/>
              </p:nvSpPr>
              <p:spPr bwMode="auto">
                <a:xfrm>
                  <a:off x="3886245"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40" name="AutoShape 62"/>
                <p:cNvSpPr>
                  <a:spLocks noChangeArrowheads="1"/>
                </p:cNvSpPr>
                <p:nvPr/>
              </p:nvSpPr>
              <p:spPr bwMode="auto">
                <a:xfrm>
                  <a:off x="3886221"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41" name="AutoShape 63"/>
                <p:cNvSpPr>
                  <a:spLocks noChangeArrowheads="1"/>
                </p:cNvSpPr>
                <p:nvPr/>
              </p:nvSpPr>
              <p:spPr bwMode="auto">
                <a:xfrm>
                  <a:off x="3886225"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42" name="AutoShape 64"/>
                <p:cNvSpPr>
                  <a:spLocks noChangeArrowheads="1"/>
                </p:cNvSpPr>
                <p:nvPr/>
              </p:nvSpPr>
              <p:spPr bwMode="auto">
                <a:xfrm>
                  <a:off x="3886262"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43" name="AutoShape 65"/>
                <p:cNvSpPr>
                  <a:spLocks noChangeArrowheads="1"/>
                </p:cNvSpPr>
                <p:nvPr/>
              </p:nvSpPr>
              <p:spPr bwMode="auto">
                <a:xfrm rot="1976515">
                  <a:off x="3886201"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44" name="AutoShape 66"/>
                <p:cNvSpPr>
                  <a:spLocks noChangeArrowheads="1"/>
                </p:cNvSpPr>
                <p:nvPr/>
              </p:nvSpPr>
              <p:spPr bwMode="auto">
                <a:xfrm rot="19623485" flipH="1">
                  <a:off x="3886288"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422" name="Group 67"/>
              <p:cNvGrpSpPr>
                <a:grpSpLocks/>
              </p:cNvGrpSpPr>
              <p:nvPr/>
            </p:nvGrpSpPr>
            <p:grpSpPr bwMode="auto">
              <a:xfrm>
                <a:off x="734378" y="4358236"/>
                <a:ext cx="220857" cy="505114"/>
                <a:chOff x="3980656" y="748519"/>
                <a:chExt cx="109" cy="277"/>
              </a:xfrm>
              <a:solidFill>
                <a:srgbClr val="0070C0"/>
              </a:solidFill>
            </p:grpSpPr>
            <p:sp>
              <p:nvSpPr>
                <p:cNvPr id="431" name="Oval 68"/>
                <p:cNvSpPr>
                  <a:spLocks noChangeArrowheads="1"/>
                </p:cNvSpPr>
                <p:nvPr/>
              </p:nvSpPr>
              <p:spPr bwMode="auto">
                <a:xfrm>
                  <a:off x="3980683" y="748519"/>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32" name="Rectangle 69"/>
                <p:cNvSpPr>
                  <a:spLocks noChangeArrowheads="1"/>
                </p:cNvSpPr>
                <p:nvPr/>
              </p:nvSpPr>
              <p:spPr bwMode="auto">
                <a:xfrm>
                  <a:off x="3980700" y="74856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33" name="AutoShape 70"/>
                <p:cNvSpPr>
                  <a:spLocks noChangeArrowheads="1"/>
                </p:cNvSpPr>
                <p:nvPr/>
              </p:nvSpPr>
              <p:spPr bwMode="auto">
                <a:xfrm>
                  <a:off x="3980676" y="74858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34" name="AutoShape 71"/>
                <p:cNvSpPr>
                  <a:spLocks noChangeArrowheads="1"/>
                </p:cNvSpPr>
                <p:nvPr/>
              </p:nvSpPr>
              <p:spPr bwMode="auto">
                <a:xfrm>
                  <a:off x="3980680" y="74867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35" name="AutoShape 72"/>
                <p:cNvSpPr>
                  <a:spLocks noChangeArrowheads="1"/>
                </p:cNvSpPr>
                <p:nvPr/>
              </p:nvSpPr>
              <p:spPr bwMode="auto">
                <a:xfrm>
                  <a:off x="3980717" y="74867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36" name="AutoShape 73"/>
                <p:cNvSpPr>
                  <a:spLocks noChangeArrowheads="1"/>
                </p:cNvSpPr>
                <p:nvPr/>
              </p:nvSpPr>
              <p:spPr bwMode="auto">
                <a:xfrm rot="1976515">
                  <a:off x="3980656" y="74858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37" name="AutoShape 74"/>
                <p:cNvSpPr>
                  <a:spLocks noChangeArrowheads="1"/>
                </p:cNvSpPr>
                <p:nvPr/>
              </p:nvSpPr>
              <p:spPr bwMode="auto">
                <a:xfrm rot="19623485" flipH="1">
                  <a:off x="3980743" y="74858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423" name="Group 75"/>
              <p:cNvGrpSpPr>
                <a:grpSpLocks/>
              </p:cNvGrpSpPr>
              <p:nvPr/>
            </p:nvGrpSpPr>
            <p:grpSpPr bwMode="auto">
              <a:xfrm>
                <a:off x="942352" y="4353299"/>
                <a:ext cx="217485" cy="505114"/>
                <a:chOff x="4160193" y="743757"/>
                <a:chExt cx="109" cy="277"/>
              </a:xfrm>
              <a:solidFill>
                <a:srgbClr val="0070C0"/>
              </a:solidFill>
            </p:grpSpPr>
            <p:sp>
              <p:nvSpPr>
                <p:cNvPr id="424" name="Oval 76"/>
                <p:cNvSpPr>
                  <a:spLocks noChangeArrowheads="1"/>
                </p:cNvSpPr>
                <p:nvPr/>
              </p:nvSpPr>
              <p:spPr bwMode="auto">
                <a:xfrm>
                  <a:off x="4160220" y="743757"/>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25" name="Rectangle 77"/>
                <p:cNvSpPr>
                  <a:spLocks noChangeArrowheads="1"/>
                </p:cNvSpPr>
                <p:nvPr/>
              </p:nvSpPr>
              <p:spPr bwMode="auto">
                <a:xfrm>
                  <a:off x="4160237" y="743805"/>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26" name="AutoShape 78"/>
                <p:cNvSpPr>
                  <a:spLocks noChangeArrowheads="1"/>
                </p:cNvSpPr>
                <p:nvPr/>
              </p:nvSpPr>
              <p:spPr bwMode="auto">
                <a:xfrm>
                  <a:off x="4160213" y="743818"/>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27" name="AutoShape 79"/>
                <p:cNvSpPr>
                  <a:spLocks noChangeArrowheads="1"/>
                </p:cNvSpPr>
                <p:nvPr/>
              </p:nvSpPr>
              <p:spPr bwMode="auto">
                <a:xfrm>
                  <a:off x="4160217" y="743914"/>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28" name="AutoShape 80"/>
                <p:cNvSpPr>
                  <a:spLocks noChangeArrowheads="1"/>
                </p:cNvSpPr>
                <p:nvPr/>
              </p:nvSpPr>
              <p:spPr bwMode="auto">
                <a:xfrm>
                  <a:off x="4160254" y="743913"/>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29" name="AutoShape 81"/>
                <p:cNvSpPr>
                  <a:spLocks noChangeArrowheads="1"/>
                </p:cNvSpPr>
                <p:nvPr/>
              </p:nvSpPr>
              <p:spPr bwMode="auto">
                <a:xfrm rot="1976515">
                  <a:off x="4160193" y="743819"/>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30" name="AutoShape 82"/>
                <p:cNvSpPr>
                  <a:spLocks noChangeArrowheads="1"/>
                </p:cNvSpPr>
                <p:nvPr/>
              </p:nvSpPr>
              <p:spPr bwMode="auto">
                <a:xfrm rot="19623485" flipH="1">
                  <a:off x="4160280" y="743818"/>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378" name="グループ化 377"/>
            <p:cNvGrpSpPr/>
            <p:nvPr/>
          </p:nvGrpSpPr>
          <p:grpSpPr>
            <a:xfrm>
              <a:off x="971600" y="3117300"/>
              <a:ext cx="656850" cy="599732"/>
              <a:chOff x="624963" y="4263618"/>
              <a:chExt cx="656850" cy="599732"/>
            </a:xfrm>
          </p:grpSpPr>
          <p:grpSp>
            <p:nvGrpSpPr>
              <p:cNvPr id="379" name="Group 43"/>
              <p:cNvGrpSpPr>
                <a:grpSpLocks/>
              </p:cNvGrpSpPr>
              <p:nvPr/>
            </p:nvGrpSpPr>
            <p:grpSpPr bwMode="auto">
              <a:xfrm>
                <a:off x="842959" y="4263618"/>
                <a:ext cx="220857" cy="505114"/>
                <a:chOff x="4074390" y="657225"/>
                <a:chExt cx="109" cy="277"/>
              </a:xfrm>
              <a:solidFill>
                <a:srgbClr val="1F497D">
                  <a:lumMod val="40000"/>
                  <a:lumOff val="60000"/>
                </a:srgbClr>
              </a:solidFill>
            </p:grpSpPr>
            <p:sp>
              <p:nvSpPr>
                <p:cNvPr id="412" name="Oval 44"/>
                <p:cNvSpPr>
                  <a:spLocks noChangeArrowheads="1"/>
                </p:cNvSpPr>
                <p:nvPr/>
              </p:nvSpPr>
              <p:spPr bwMode="auto">
                <a:xfrm>
                  <a:off x="4074417"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13" name="Rectangle 45"/>
                <p:cNvSpPr>
                  <a:spLocks noChangeArrowheads="1"/>
                </p:cNvSpPr>
                <p:nvPr/>
              </p:nvSpPr>
              <p:spPr bwMode="auto">
                <a:xfrm>
                  <a:off x="4074434"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14" name="AutoShape 46"/>
                <p:cNvSpPr>
                  <a:spLocks noChangeArrowheads="1"/>
                </p:cNvSpPr>
                <p:nvPr/>
              </p:nvSpPr>
              <p:spPr bwMode="auto">
                <a:xfrm>
                  <a:off x="4074410"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15" name="AutoShape 47"/>
                <p:cNvSpPr>
                  <a:spLocks noChangeArrowheads="1"/>
                </p:cNvSpPr>
                <p:nvPr/>
              </p:nvSpPr>
              <p:spPr bwMode="auto">
                <a:xfrm>
                  <a:off x="4074414"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16" name="AutoShape 48"/>
                <p:cNvSpPr>
                  <a:spLocks noChangeArrowheads="1"/>
                </p:cNvSpPr>
                <p:nvPr/>
              </p:nvSpPr>
              <p:spPr bwMode="auto">
                <a:xfrm>
                  <a:off x="4074451"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17" name="AutoShape 49"/>
                <p:cNvSpPr>
                  <a:spLocks noChangeArrowheads="1"/>
                </p:cNvSpPr>
                <p:nvPr/>
              </p:nvSpPr>
              <p:spPr bwMode="auto">
                <a:xfrm rot="1976515">
                  <a:off x="4074390"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18" name="AutoShape 50"/>
                <p:cNvSpPr>
                  <a:spLocks noChangeArrowheads="1"/>
                </p:cNvSpPr>
                <p:nvPr/>
              </p:nvSpPr>
              <p:spPr bwMode="auto">
                <a:xfrm rot="19623485" flipH="1">
                  <a:off x="4074477"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380" name="Group 51"/>
              <p:cNvGrpSpPr>
                <a:grpSpLocks/>
              </p:cNvGrpSpPr>
              <p:nvPr/>
            </p:nvGrpSpPr>
            <p:grpSpPr bwMode="auto">
              <a:xfrm>
                <a:off x="1060956" y="4263618"/>
                <a:ext cx="220857" cy="505114"/>
                <a:chOff x="4262579" y="657225"/>
                <a:chExt cx="109" cy="277"/>
              </a:xfrm>
              <a:solidFill>
                <a:srgbClr val="1F497D">
                  <a:lumMod val="40000"/>
                  <a:lumOff val="60000"/>
                </a:srgbClr>
              </a:solidFill>
            </p:grpSpPr>
            <p:sp>
              <p:nvSpPr>
                <p:cNvPr id="405" name="Oval 52"/>
                <p:cNvSpPr>
                  <a:spLocks noChangeArrowheads="1"/>
                </p:cNvSpPr>
                <p:nvPr/>
              </p:nvSpPr>
              <p:spPr bwMode="auto">
                <a:xfrm>
                  <a:off x="4262606"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06" name="Rectangle 53"/>
                <p:cNvSpPr>
                  <a:spLocks noChangeArrowheads="1"/>
                </p:cNvSpPr>
                <p:nvPr/>
              </p:nvSpPr>
              <p:spPr bwMode="auto">
                <a:xfrm>
                  <a:off x="4262623"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07" name="AutoShape 54"/>
                <p:cNvSpPr>
                  <a:spLocks noChangeArrowheads="1"/>
                </p:cNvSpPr>
                <p:nvPr/>
              </p:nvSpPr>
              <p:spPr bwMode="auto">
                <a:xfrm>
                  <a:off x="4262599"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08" name="AutoShape 55"/>
                <p:cNvSpPr>
                  <a:spLocks noChangeArrowheads="1"/>
                </p:cNvSpPr>
                <p:nvPr/>
              </p:nvSpPr>
              <p:spPr bwMode="auto">
                <a:xfrm>
                  <a:off x="4262603"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09" name="AutoShape 56"/>
                <p:cNvSpPr>
                  <a:spLocks noChangeArrowheads="1"/>
                </p:cNvSpPr>
                <p:nvPr/>
              </p:nvSpPr>
              <p:spPr bwMode="auto">
                <a:xfrm>
                  <a:off x="4262640"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10" name="AutoShape 57"/>
                <p:cNvSpPr>
                  <a:spLocks noChangeArrowheads="1"/>
                </p:cNvSpPr>
                <p:nvPr/>
              </p:nvSpPr>
              <p:spPr bwMode="auto">
                <a:xfrm rot="1976515">
                  <a:off x="4262579"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11" name="AutoShape 58"/>
                <p:cNvSpPr>
                  <a:spLocks noChangeArrowheads="1"/>
                </p:cNvSpPr>
                <p:nvPr/>
              </p:nvSpPr>
              <p:spPr bwMode="auto">
                <a:xfrm rot="19623485" flipH="1">
                  <a:off x="4262666"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381" name="Group 59"/>
              <p:cNvGrpSpPr>
                <a:grpSpLocks/>
              </p:cNvGrpSpPr>
              <p:nvPr/>
            </p:nvGrpSpPr>
            <p:grpSpPr bwMode="auto">
              <a:xfrm>
                <a:off x="624963" y="4263618"/>
                <a:ext cx="220857" cy="505114"/>
                <a:chOff x="3886201" y="657225"/>
                <a:chExt cx="109" cy="277"/>
              </a:xfrm>
              <a:solidFill>
                <a:srgbClr val="1F497D">
                  <a:lumMod val="40000"/>
                  <a:lumOff val="60000"/>
                </a:srgbClr>
              </a:solidFill>
            </p:grpSpPr>
            <p:sp>
              <p:nvSpPr>
                <p:cNvPr id="398" name="Oval 60"/>
                <p:cNvSpPr>
                  <a:spLocks noChangeArrowheads="1"/>
                </p:cNvSpPr>
                <p:nvPr/>
              </p:nvSpPr>
              <p:spPr bwMode="auto">
                <a:xfrm>
                  <a:off x="3886228"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99" name="Rectangle 61"/>
                <p:cNvSpPr>
                  <a:spLocks noChangeArrowheads="1"/>
                </p:cNvSpPr>
                <p:nvPr/>
              </p:nvSpPr>
              <p:spPr bwMode="auto">
                <a:xfrm>
                  <a:off x="3886245"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00" name="AutoShape 62"/>
                <p:cNvSpPr>
                  <a:spLocks noChangeArrowheads="1"/>
                </p:cNvSpPr>
                <p:nvPr/>
              </p:nvSpPr>
              <p:spPr bwMode="auto">
                <a:xfrm>
                  <a:off x="3886221"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01" name="AutoShape 63"/>
                <p:cNvSpPr>
                  <a:spLocks noChangeArrowheads="1"/>
                </p:cNvSpPr>
                <p:nvPr/>
              </p:nvSpPr>
              <p:spPr bwMode="auto">
                <a:xfrm>
                  <a:off x="3886225"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02" name="AutoShape 64"/>
                <p:cNvSpPr>
                  <a:spLocks noChangeArrowheads="1"/>
                </p:cNvSpPr>
                <p:nvPr/>
              </p:nvSpPr>
              <p:spPr bwMode="auto">
                <a:xfrm>
                  <a:off x="3886262"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03" name="AutoShape 65"/>
                <p:cNvSpPr>
                  <a:spLocks noChangeArrowheads="1"/>
                </p:cNvSpPr>
                <p:nvPr/>
              </p:nvSpPr>
              <p:spPr bwMode="auto">
                <a:xfrm rot="1976515">
                  <a:off x="3886201"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404" name="AutoShape 66"/>
                <p:cNvSpPr>
                  <a:spLocks noChangeArrowheads="1"/>
                </p:cNvSpPr>
                <p:nvPr/>
              </p:nvSpPr>
              <p:spPr bwMode="auto">
                <a:xfrm rot="19623485" flipH="1">
                  <a:off x="3886288"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382" name="Group 67"/>
              <p:cNvGrpSpPr>
                <a:grpSpLocks/>
              </p:cNvGrpSpPr>
              <p:nvPr/>
            </p:nvGrpSpPr>
            <p:grpSpPr bwMode="auto">
              <a:xfrm>
                <a:off x="734378" y="4358236"/>
                <a:ext cx="220857" cy="505114"/>
                <a:chOff x="3980656" y="748519"/>
                <a:chExt cx="109" cy="277"/>
              </a:xfrm>
              <a:solidFill>
                <a:srgbClr val="0070C0"/>
              </a:solidFill>
            </p:grpSpPr>
            <p:sp>
              <p:nvSpPr>
                <p:cNvPr id="391" name="Oval 68"/>
                <p:cNvSpPr>
                  <a:spLocks noChangeArrowheads="1"/>
                </p:cNvSpPr>
                <p:nvPr/>
              </p:nvSpPr>
              <p:spPr bwMode="auto">
                <a:xfrm>
                  <a:off x="3980683" y="748519"/>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92" name="Rectangle 69"/>
                <p:cNvSpPr>
                  <a:spLocks noChangeArrowheads="1"/>
                </p:cNvSpPr>
                <p:nvPr/>
              </p:nvSpPr>
              <p:spPr bwMode="auto">
                <a:xfrm>
                  <a:off x="3980700" y="74856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93" name="AutoShape 70"/>
                <p:cNvSpPr>
                  <a:spLocks noChangeArrowheads="1"/>
                </p:cNvSpPr>
                <p:nvPr/>
              </p:nvSpPr>
              <p:spPr bwMode="auto">
                <a:xfrm>
                  <a:off x="3980676" y="74858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94" name="AutoShape 71"/>
                <p:cNvSpPr>
                  <a:spLocks noChangeArrowheads="1"/>
                </p:cNvSpPr>
                <p:nvPr/>
              </p:nvSpPr>
              <p:spPr bwMode="auto">
                <a:xfrm>
                  <a:off x="3980680" y="74867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95" name="AutoShape 72"/>
                <p:cNvSpPr>
                  <a:spLocks noChangeArrowheads="1"/>
                </p:cNvSpPr>
                <p:nvPr/>
              </p:nvSpPr>
              <p:spPr bwMode="auto">
                <a:xfrm>
                  <a:off x="3980717" y="74867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96" name="AutoShape 73"/>
                <p:cNvSpPr>
                  <a:spLocks noChangeArrowheads="1"/>
                </p:cNvSpPr>
                <p:nvPr/>
              </p:nvSpPr>
              <p:spPr bwMode="auto">
                <a:xfrm rot="1976515">
                  <a:off x="3980656" y="74858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97" name="AutoShape 74"/>
                <p:cNvSpPr>
                  <a:spLocks noChangeArrowheads="1"/>
                </p:cNvSpPr>
                <p:nvPr/>
              </p:nvSpPr>
              <p:spPr bwMode="auto">
                <a:xfrm rot="19623485" flipH="1">
                  <a:off x="3980743" y="74858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383" name="Group 75"/>
              <p:cNvGrpSpPr>
                <a:grpSpLocks/>
              </p:cNvGrpSpPr>
              <p:nvPr/>
            </p:nvGrpSpPr>
            <p:grpSpPr bwMode="auto">
              <a:xfrm>
                <a:off x="942352" y="4353299"/>
                <a:ext cx="217485" cy="505114"/>
                <a:chOff x="4160193" y="743757"/>
                <a:chExt cx="109" cy="277"/>
              </a:xfrm>
              <a:solidFill>
                <a:srgbClr val="0070C0"/>
              </a:solidFill>
            </p:grpSpPr>
            <p:sp>
              <p:nvSpPr>
                <p:cNvPr id="384" name="Oval 76"/>
                <p:cNvSpPr>
                  <a:spLocks noChangeArrowheads="1"/>
                </p:cNvSpPr>
                <p:nvPr/>
              </p:nvSpPr>
              <p:spPr bwMode="auto">
                <a:xfrm>
                  <a:off x="4160220" y="743757"/>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85" name="Rectangle 77"/>
                <p:cNvSpPr>
                  <a:spLocks noChangeArrowheads="1"/>
                </p:cNvSpPr>
                <p:nvPr/>
              </p:nvSpPr>
              <p:spPr bwMode="auto">
                <a:xfrm>
                  <a:off x="4160237" y="743805"/>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86" name="AutoShape 78"/>
                <p:cNvSpPr>
                  <a:spLocks noChangeArrowheads="1"/>
                </p:cNvSpPr>
                <p:nvPr/>
              </p:nvSpPr>
              <p:spPr bwMode="auto">
                <a:xfrm>
                  <a:off x="4160213" y="743818"/>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87" name="AutoShape 79"/>
                <p:cNvSpPr>
                  <a:spLocks noChangeArrowheads="1"/>
                </p:cNvSpPr>
                <p:nvPr/>
              </p:nvSpPr>
              <p:spPr bwMode="auto">
                <a:xfrm>
                  <a:off x="4160217" y="743914"/>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88" name="AutoShape 80"/>
                <p:cNvSpPr>
                  <a:spLocks noChangeArrowheads="1"/>
                </p:cNvSpPr>
                <p:nvPr/>
              </p:nvSpPr>
              <p:spPr bwMode="auto">
                <a:xfrm>
                  <a:off x="4160254" y="743913"/>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89" name="AutoShape 81"/>
                <p:cNvSpPr>
                  <a:spLocks noChangeArrowheads="1"/>
                </p:cNvSpPr>
                <p:nvPr/>
              </p:nvSpPr>
              <p:spPr bwMode="auto">
                <a:xfrm rot="1976515">
                  <a:off x="4160193" y="743819"/>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390" name="AutoShape 82"/>
                <p:cNvSpPr>
                  <a:spLocks noChangeArrowheads="1"/>
                </p:cNvSpPr>
                <p:nvPr/>
              </p:nvSpPr>
              <p:spPr bwMode="auto">
                <a:xfrm rot="19623485" flipH="1">
                  <a:off x="4160280" y="743818"/>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cxnSp>
        <p:nvCxnSpPr>
          <p:cNvPr id="499" name="直線矢印コネクタ 498"/>
          <p:cNvCxnSpPr>
            <a:stCxn id="150" idx="2"/>
          </p:cNvCxnSpPr>
          <p:nvPr/>
        </p:nvCxnSpPr>
        <p:spPr>
          <a:xfrm flipH="1" flipV="1">
            <a:off x="2378144" y="3285426"/>
            <a:ext cx="2244653" cy="1387498"/>
          </a:xfrm>
          <a:prstGeom prst="straightConnector1">
            <a:avLst/>
          </a:prstGeom>
          <a:noFill/>
          <a:ln w="57150" cap="flat" cmpd="sng" algn="ctr">
            <a:solidFill>
              <a:srgbClr val="FF0000"/>
            </a:solidFill>
            <a:prstDash val="sysDot"/>
            <a:headEnd type="none" w="med" len="med"/>
            <a:tailEnd type="triangle" w="med" len="med"/>
          </a:ln>
          <a:effectLst/>
        </p:spPr>
      </p:cxnSp>
      <p:grpSp>
        <p:nvGrpSpPr>
          <p:cNvPr id="500" name="グループ化 499"/>
          <p:cNvGrpSpPr/>
          <p:nvPr/>
        </p:nvGrpSpPr>
        <p:grpSpPr>
          <a:xfrm>
            <a:off x="6068778" y="3970923"/>
            <a:ext cx="2331478" cy="1384507"/>
            <a:chOff x="4544778" y="3970910"/>
            <a:chExt cx="2331478" cy="1384507"/>
          </a:xfrm>
        </p:grpSpPr>
        <p:grpSp>
          <p:nvGrpSpPr>
            <p:cNvPr id="501" name="グループ化 500"/>
            <p:cNvGrpSpPr/>
            <p:nvPr/>
          </p:nvGrpSpPr>
          <p:grpSpPr>
            <a:xfrm>
              <a:off x="6219406" y="4005064"/>
              <a:ext cx="656850" cy="599732"/>
              <a:chOff x="624963" y="4263618"/>
              <a:chExt cx="656850" cy="599732"/>
            </a:xfrm>
          </p:grpSpPr>
          <p:grpSp>
            <p:nvGrpSpPr>
              <p:cNvPr id="707" name="Group 43"/>
              <p:cNvGrpSpPr>
                <a:grpSpLocks/>
              </p:cNvGrpSpPr>
              <p:nvPr/>
            </p:nvGrpSpPr>
            <p:grpSpPr bwMode="auto">
              <a:xfrm>
                <a:off x="842959" y="4263618"/>
                <a:ext cx="220857" cy="505114"/>
                <a:chOff x="4074390" y="657225"/>
                <a:chExt cx="109" cy="277"/>
              </a:xfrm>
              <a:solidFill>
                <a:srgbClr val="1F497D">
                  <a:lumMod val="40000"/>
                  <a:lumOff val="60000"/>
                </a:srgbClr>
              </a:solidFill>
            </p:grpSpPr>
            <p:sp>
              <p:nvSpPr>
                <p:cNvPr id="740" name="Oval 44"/>
                <p:cNvSpPr>
                  <a:spLocks noChangeArrowheads="1"/>
                </p:cNvSpPr>
                <p:nvPr/>
              </p:nvSpPr>
              <p:spPr bwMode="auto">
                <a:xfrm>
                  <a:off x="4074417"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41" name="Rectangle 45"/>
                <p:cNvSpPr>
                  <a:spLocks noChangeArrowheads="1"/>
                </p:cNvSpPr>
                <p:nvPr/>
              </p:nvSpPr>
              <p:spPr bwMode="auto">
                <a:xfrm>
                  <a:off x="4074434"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42" name="AutoShape 46"/>
                <p:cNvSpPr>
                  <a:spLocks noChangeArrowheads="1"/>
                </p:cNvSpPr>
                <p:nvPr/>
              </p:nvSpPr>
              <p:spPr bwMode="auto">
                <a:xfrm>
                  <a:off x="4074410"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43" name="AutoShape 47"/>
                <p:cNvSpPr>
                  <a:spLocks noChangeArrowheads="1"/>
                </p:cNvSpPr>
                <p:nvPr/>
              </p:nvSpPr>
              <p:spPr bwMode="auto">
                <a:xfrm>
                  <a:off x="4074414"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44" name="AutoShape 48"/>
                <p:cNvSpPr>
                  <a:spLocks noChangeArrowheads="1"/>
                </p:cNvSpPr>
                <p:nvPr/>
              </p:nvSpPr>
              <p:spPr bwMode="auto">
                <a:xfrm>
                  <a:off x="4074451"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45" name="AutoShape 49"/>
                <p:cNvSpPr>
                  <a:spLocks noChangeArrowheads="1"/>
                </p:cNvSpPr>
                <p:nvPr/>
              </p:nvSpPr>
              <p:spPr bwMode="auto">
                <a:xfrm rot="1976515">
                  <a:off x="4074390"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46" name="AutoShape 50"/>
                <p:cNvSpPr>
                  <a:spLocks noChangeArrowheads="1"/>
                </p:cNvSpPr>
                <p:nvPr/>
              </p:nvSpPr>
              <p:spPr bwMode="auto">
                <a:xfrm rot="19623485" flipH="1">
                  <a:off x="4074477"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708" name="Group 51"/>
              <p:cNvGrpSpPr>
                <a:grpSpLocks/>
              </p:cNvGrpSpPr>
              <p:nvPr/>
            </p:nvGrpSpPr>
            <p:grpSpPr bwMode="auto">
              <a:xfrm>
                <a:off x="1060956" y="4263618"/>
                <a:ext cx="220857" cy="505114"/>
                <a:chOff x="4262579" y="657225"/>
                <a:chExt cx="109" cy="277"/>
              </a:xfrm>
              <a:solidFill>
                <a:srgbClr val="1F497D">
                  <a:lumMod val="40000"/>
                  <a:lumOff val="60000"/>
                </a:srgbClr>
              </a:solidFill>
            </p:grpSpPr>
            <p:sp>
              <p:nvSpPr>
                <p:cNvPr id="733" name="Oval 52"/>
                <p:cNvSpPr>
                  <a:spLocks noChangeArrowheads="1"/>
                </p:cNvSpPr>
                <p:nvPr/>
              </p:nvSpPr>
              <p:spPr bwMode="auto">
                <a:xfrm>
                  <a:off x="4262606"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34" name="Rectangle 53"/>
                <p:cNvSpPr>
                  <a:spLocks noChangeArrowheads="1"/>
                </p:cNvSpPr>
                <p:nvPr/>
              </p:nvSpPr>
              <p:spPr bwMode="auto">
                <a:xfrm>
                  <a:off x="4262623"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35" name="AutoShape 54"/>
                <p:cNvSpPr>
                  <a:spLocks noChangeArrowheads="1"/>
                </p:cNvSpPr>
                <p:nvPr/>
              </p:nvSpPr>
              <p:spPr bwMode="auto">
                <a:xfrm>
                  <a:off x="4262599"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36" name="AutoShape 55"/>
                <p:cNvSpPr>
                  <a:spLocks noChangeArrowheads="1"/>
                </p:cNvSpPr>
                <p:nvPr/>
              </p:nvSpPr>
              <p:spPr bwMode="auto">
                <a:xfrm>
                  <a:off x="4262603"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37" name="AutoShape 56"/>
                <p:cNvSpPr>
                  <a:spLocks noChangeArrowheads="1"/>
                </p:cNvSpPr>
                <p:nvPr/>
              </p:nvSpPr>
              <p:spPr bwMode="auto">
                <a:xfrm>
                  <a:off x="4262640"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38" name="AutoShape 57"/>
                <p:cNvSpPr>
                  <a:spLocks noChangeArrowheads="1"/>
                </p:cNvSpPr>
                <p:nvPr/>
              </p:nvSpPr>
              <p:spPr bwMode="auto">
                <a:xfrm rot="1976515">
                  <a:off x="4262579"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39" name="AutoShape 58"/>
                <p:cNvSpPr>
                  <a:spLocks noChangeArrowheads="1"/>
                </p:cNvSpPr>
                <p:nvPr/>
              </p:nvSpPr>
              <p:spPr bwMode="auto">
                <a:xfrm rot="19623485" flipH="1">
                  <a:off x="4262666"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709" name="Group 59"/>
              <p:cNvGrpSpPr>
                <a:grpSpLocks/>
              </p:cNvGrpSpPr>
              <p:nvPr/>
            </p:nvGrpSpPr>
            <p:grpSpPr bwMode="auto">
              <a:xfrm>
                <a:off x="624963" y="4263618"/>
                <a:ext cx="220857" cy="505114"/>
                <a:chOff x="3886201" y="657225"/>
                <a:chExt cx="109" cy="277"/>
              </a:xfrm>
              <a:solidFill>
                <a:srgbClr val="1F497D">
                  <a:lumMod val="40000"/>
                  <a:lumOff val="60000"/>
                </a:srgbClr>
              </a:solidFill>
            </p:grpSpPr>
            <p:sp>
              <p:nvSpPr>
                <p:cNvPr id="726" name="Oval 60"/>
                <p:cNvSpPr>
                  <a:spLocks noChangeArrowheads="1"/>
                </p:cNvSpPr>
                <p:nvPr/>
              </p:nvSpPr>
              <p:spPr bwMode="auto">
                <a:xfrm>
                  <a:off x="3886228"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27" name="Rectangle 61"/>
                <p:cNvSpPr>
                  <a:spLocks noChangeArrowheads="1"/>
                </p:cNvSpPr>
                <p:nvPr/>
              </p:nvSpPr>
              <p:spPr bwMode="auto">
                <a:xfrm>
                  <a:off x="3886245"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28" name="AutoShape 62"/>
                <p:cNvSpPr>
                  <a:spLocks noChangeArrowheads="1"/>
                </p:cNvSpPr>
                <p:nvPr/>
              </p:nvSpPr>
              <p:spPr bwMode="auto">
                <a:xfrm>
                  <a:off x="3886221"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29" name="AutoShape 63"/>
                <p:cNvSpPr>
                  <a:spLocks noChangeArrowheads="1"/>
                </p:cNvSpPr>
                <p:nvPr/>
              </p:nvSpPr>
              <p:spPr bwMode="auto">
                <a:xfrm>
                  <a:off x="3886225"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30" name="AutoShape 64"/>
                <p:cNvSpPr>
                  <a:spLocks noChangeArrowheads="1"/>
                </p:cNvSpPr>
                <p:nvPr/>
              </p:nvSpPr>
              <p:spPr bwMode="auto">
                <a:xfrm>
                  <a:off x="3886262"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31" name="AutoShape 65"/>
                <p:cNvSpPr>
                  <a:spLocks noChangeArrowheads="1"/>
                </p:cNvSpPr>
                <p:nvPr/>
              </p:nvSpPr>
              <p:spPr bwMode="auto">
                <a:xfrm rot="1976515">
                  <a:off x="3886201"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32" name="AutoShape 66"/>
                <p:cNvSpPr>
                  <a:spLocks noChangeArrowheads="1"/>
                </p:cNvSpPr>
                <p:nvPr/>
              </p:nvSpPr>
              <p:spPr bwMode="auto">
                <a:xfrm rot="19623485" flipH="1">
                  <a:off x="3886288"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710" name="Group 67"/>
              <p:cNvGrpSpPr>
                <a:grpSpLocks/>
              </p:cNvGrpSpPr>
              <p:nvPr/>
            </p:nvGrpSpPr>
            <p:grpSpPr bwMode="auto">
              <a:xfrm>
                <a:off x="734378" y="4358236"/>
                <a:ext cx="220857" cy="505114"/>
                <a:chOff x="3980656" y="748519"/>
                <a:chExt cx="109" cy="277"/>
              </a:xfrm>
              <a:solidFill>
                <a:srgbClr val="0070C0"/>
              </a:solidFill>
            </p:grpSpPr>
            <p:sp>
              <p:nvSpPr>
                <p:cNvPr id="719" name="Oval 68"/>
                <p:cNvSpPr>
                  <a:spLocks noChangeArrowheads="1"/>
                </p:cNvSpPr>
                <p:nvPr/>
              </p:nvSpPr>
              <p:spPr bwMode="auto">
                <a:xfrm>
                  <a:off x="3980683" y="748519"/>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20" name="Rectangle 69"/>
                <p:cNvSpPr>
                  <a:spLocks noChangeArrowheads="1"/>
                </p:cNvSpPr>
                <p:nvPr/>
              </p:nvSpPr>
              <p:spPr bwMode="auto">
                <a:xfrm>
                  <a:off x="3980700" y="74856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21" name="AutoShape 70"/>
                <p:cNvSpPr>
                  <a:spLocks noChangeArrowheads="1"/>
                </p:cNvSpPr>
                <p:nvPr/>
              </p:nvSpPr>
              <p:spPr bwMode="auto">
                <a:xfrm>
                  <a:off x="3980676" y="74858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22" name="AutoShape 71"/>
                <p:cNvSpPr>
                  <a:spLocks noChangeArrowheads="1"/>
                </p:cNvSpPr>
                <p:nvPr/>
              </p:nvSpPr>
              <p:spPr bwMode="auto">
                <a:xfrm>
                  <a:off x="3980680" y="74867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23" name="AutoShape 72"/>
                <p:cNvSpPr>
                  <a:spLocks noChangeArrowheads="1"/>
                </p:cNvSpPr>
                <p:nvPr/>
              </p:nvSpPr>
              <p:spPr bwMode="auto">
                <a:xfrm>
                  <a:off x="3980717" y="74867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24" name="AutoShape 73"/>
                <p:cNvSpPr>
                  <a:spLocks noChangeArrowheads="1"/>
                </p:cNvSpPr>
                <p:nvPr/>
              </p:nvSpPr>
              <p:spPr bwMode="auto">
                <a:xfrm rot="1976515">
                  <a:off x="3980656" y="74858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25" name="AutoShape 74"/>
                <p:cNvSpPr>
                  <a:spLocks noChangeArrowheads="1"/>
                </p:cNvSpPr>
                <p:nvPr/>
              </p:nvSpPr>
              <p:spPr bwMode="auto">
                <a:xfrm rot="19623485" flipH="1">
                  <a:off x="3980743" y="74858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711" name="Group 75"/>
              <p:cNvGrpSpPr>
                <a:grpSpLocks/>
              </p:cNvGrpSpPr>
              <p:nvPr/>
            </p:nvGrpSpPr>
            <p:grpSpPr bwMode="auto">
              <a:xfrm>
                <a:off x="942352" y="4353299"/>
                <a:ext cx="217485" cy="505114"/>
                <a:chOff x="4160193" y="743757"/>
                <a:chExt cx="109" cy="277"/>
              </a:xfrm>
              <a:solidFill>
                <a:srgbClr val="0070C0"/>
              </a:solidFill>
            </p:grpSpPr>
            <p:sp>
              <p:nvSpPr>
                <p:cNvPr id="712" name="Oval 76"/>
                <p:cNvSpPr>
                  <a:spLocks noChangeArrowheads="1"/>
                </p:cNvSpPr>
                <p:nvPr/>
              </p:nvSpPr>
              <p:spPr bwMode="auto">
                <a:xfrm>
                  <a:off x="4160220" y="743757"/>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13" name="Rectangle 77"/>
                <p:cNvSpPr>
                  <a:spLocks noChangeArrowheads="1"/>
                </p:cNvSpPr>
                <p:nvPr/>
              </p:nvSpPr>
              <p:spPr bwMode="auto">
                <a:xfrm>
                  <a:off x="4160237" y="743805"/>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14" name="AutoShape 78"/>
                <p:cNvSpPr>
                  <a:spLocks noChangeArrowheads="1"/>
                </p:cNvSpPr>
                <p:nvPr/>
              </p:nvSpPr>
              <p:spPr bwMode="auto">
                <a:xfrm>
                  <a:off x="4160213" y="743818"/>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15" name="AutoShape 79"/>
                <p:cNvSpPr>
                  <a:spLocks noChangeArrowheads="1"/>
                </p:cNvSpPr>
                <p:nvPr/>
              </p:nvSpPr>
              <p:spPr bwMode="auto">
                <a:xfrm>
                  <a:off x="4160217" y="743914"/>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16" name="AutoShape 80"/>
                <p:cNvSpPr>
                  <a:spLocks noChangeArrowheads="1"/>
                </p:cNvSpPr>
                <p:nvPr/>
              </p:nvSpPr>
              <p:spPr bwMode="auto">
                <a:xfrm>
                  <a:off x="4160254" y="743913"/>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17" name="AutoShape 81"/>
                <p:cNvSpPr>
                  <a:spLocks noChangeArrowheads="1"/>
                </p:cNvSpPr>
                <p:nvPr/>
              </p:nvSpPr>
              <p:spPr bwMode="auto">
                <a:xfrm rot="1976515">
                  <a:off x="4160193" y="743819"/>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18" name="AutoShape 82"/>
                <p:cNvSpPr>
                  <a:spLocks noChangeArrowheads="1"/>
                </p:cNvSpPr>
                <p:nvPr/>
              </p:nvSpPr>
              <p:spPr bwMode="auto">
                <a:xfrm rot="19623485" flipH="1">
                  <a:off x="4160280" y="743818"/>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502" name="グループ化 501"/>
            <p:cNvGrpSpPr/>
            <p:nvPr/>
          </p:nvGrpSpPr>
          <p:grpSpPr>
            <a:xfrm>
              <a:off x="5474129" y="3970910"/>
              <a:ext cx="656850" cy="599732"/>
              <a:chOff x="624963" y="4263618"/>
              <a:chExt cx="656850" cy="599732"/>
            </a:xfrm>
          </p:grpSpPr>
          <p:grpSp>
            <p:nvGrpSpPr>
              <p:cNvPr id="667" name="Group 43"/>
              <p:cNvGrpSpPr>
                <a:grpSpLocks/>
              </p:cNvGrpSpPr>
              <p:nvPr/>
            </p:nvGrpSpPr>
            <p:grpSpPr bwMode="auto">
              <a:xfrm>
                <a:off x="842959" y="4263618"/>
                <a:ext cx="220857" cy="505114"/>
                <a:chOff x="4074390" y="657225"/>
                <a:chExt cx="109" cy="277"/>
              </a:xfrm>
              <a:solidFill>
                <a:srgbClr val="1F497D">
                  <a:lumMod val="40000"/>
                  <a:lumOff val="60000"/>
                </a:srgbClr>
              </a:solidFill>
            </p:grpSpPr>
            <p:sp>
              <p:nvSpPr>
                <p:cNvPr id="700" name="Oval 44"/>
                <p:cNvSpPr>
                  <a:spLocks noChangeArrowheads="1"/>
                </p:cNvSpPr>
                <p:nvPr/>
              </p:nvSpPr>
              <p:spPr bwMode="auto">
                <a:xfrm>
                  <a:off x="4074417"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01" name="Rectangle 45"/>
                <p:cNvSpPr>
                  <a:spLocks noChangeArrowheads="1"/>
                </p:cNvSpPr>
                <p:nvPr/>
              </p:nvSpPr>
              <p:spPr bwMode="auto">
                <a:xfrm>
                  <a:off x="4074434"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02" name="AutoShape 46"/>
                <p:cNvSpPr>
                  <a:spLocks noChangeArrowheads="1"/>
                </p:cNvSpPr>
                <p:nvPr/>
              </p:nvSpPr>
              <p:spPr bwMode="auto">
                <a:xfrm>
                  <a:off x="4074410"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03" name="AutoShape 47"/>
                <p:cNvSpPr>
                  <a:spLocks noChangeArrowheads="1"/>
                </p:cNvSpPr>
                <p:nvPr/>
              </p:nvSpPr>
              <p:spPr bwMode="auto">
                <a:xfrm>
                  <a:off x="4074414"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04" name="AutoShape 48"/>
                <p:cNvSpPr>
                  <a:spLocks noChangeArrowheads="1"/>
                </p:cNvSpPr>
                <p:nvPr/>
              </p:nvSpPr>
              <p:spPr bwMode="auto">
                <a:xfrm>
                  <a:off x="4074451"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05" name="AutoShape 49"/>
                <p:cNvSpPr>
                  <a:spLocks noChangeArrowheads="1"/>
                </p:cNvSpPr>
                <p:nvPr/>
              </p:nvSpPr>
              <p:spPr bwMode="auto">
                <a:xfrm rot="1976515">
                  <a:off x="4074390"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06" name="AutoShape 50"/>
                <p:cNvSpPr>
                  <a:spLocks noChangeArrowheads="1"/>
                </p:cNvSpPr>
                <p:nvPr/>
              </p:nvSpPr>
              <p:spPr bwMode="auto">
                <a:xfrm rot="19623485" flipH="1">
                  <a:off x="4074477"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668" name="Group 51"/>
              <p:cNvGrpSpPr>
                <a:grpSpLocks/>
              </p:cNvGrpSpPr>
              <p:nvPr/>
            </p:nvGrpSpPr>
            <p:grpSpPr bwMode="auto">
              <a:xfrm>
                <a:off x="1060956" y="4263618"/>
                <a:ext cx="220857" cy="505114"/>
                <a:chOff x="4262579" y="657225"/>
                <a:chExt cx="109" cy="277"/>
              </a:xfrm>
              <a:solidFill>
                <a:srgbClr val="1F497D">
                  <a:lumMod val="40000"/>
                  <a:lumOff val="60000"/>
                </a:srgbClr>
              </a:solidFill>
            </p:grpSpPr>
            <p:sp>
              <p:nvSpPr>
                <p:cNvPr id="693" name="Oval 52"/>
                <p:cNvSpPr>
                  <a:spLocks noChangeArrowheads="1"/>
                </p:cNvSpPr>
                <p:nvPr/>
              </p:nvSpPr>
              <p:spPr bwMode="auto">
                <a:xfrm>
                  <a:off x="4262606"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94" name="Rectangle 53"/>
                <p:cNvSpPr>
                  <a:spLocks noChangeArrowheads="1"/>
                </p:cNvSpPr>
                <p:nvPr/>
              </p:nvSpPr>
              <p:spPr bwMode="auto">
                <a:xfrm>
                  <a:off x="4262623"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95" name="AutoShape 54"/>
                <p:cNvSpPr>
                  <a:spLocks noChangeArrowheads="1"/>
                </p:cNvSpPr>
                <p:nvPr/>
              </p:nvSpPr>
              <p:spPr bwMode="auto">
                <a:xfrm>
                  <a:off x="4262599"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96" name="AutoShape 55"/>
                <p:cNvSpPr>
                  <a:spLocks noChangeArrowheads="1"/>
                </p:cNvSpPr>
                <p:nvPr/>
              </p:nvSpPr>
              <p:spPr bwMode="auto">
                <a:xfrm>
                  <a:off x="4262603"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97" name="AutoShape 56"/>
                <p:cNvSpPr>
                  <a:spLocks noChangeArrowheads="1"/>
                </p:cNvSpPr>
                <p:nvPr/>
              </p:nvSpPr>
              <p:spPr bwMode="auto">
                <a:xfrm>
                  <a:off x="4262640"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98" name="AutoShape 57"/>
                <p:cNvSpPr>
                  <a:spLocks noChangeArrowheads="1"/>
                </p:cNvSpPr>
                <p:nvPr/>
              </p:nvSpPr>
              <p:spPr bwMode="auto">
                <a:xfrm rot="1976515">
                  <a:off x="4262579"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99" name="AutoShape 58"/>
                <p:cNvSpPr>
                  <a:spLocks noChangeArrowheads="1"/>
                </p:cNvSpPr>
                <p:nvPr/>
              </p:nvSpPr>
              <p:spPr bwMode="auto">
                <a:xfrm rot="19623485" flipH="1">
                  <a:off x="4262666"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669" name="Group 59"/>
              <p:cNvGrpSpPr>
                <a:grpSpLocks/>
              </p:cNvGrpSpPr>
              <p:nvPr/>
            </p:nvGrpSpPr>
            <p:grpSpPr bwMode="auto">
              <a:xfrm>
                <a:off x="624963" y="4263618"/>
                <a:ext cx="220857" cy="505114"/>
                <a:chOff x="3886201" y="657225"/>
                <a:chExt cx="109" cy="277"/>
              </a:xfrm>
              <a:solidFill>
                <a:srgbClr val="1F497D">
                  <a:lumMod val="40000"/>
                  <a:lumOff val="60000"/>
                </a:srgbClr>
              </a:solidFill>
            </p:grpSpPr>
            <p:sp>
              <p:nvSpPr>
                <p:cNvPr id="686" name="Oval 60"/>
                <p:cNvSpPr>
                  <a:spLocks noChangeArrowheads="1"/>
                </p:cNvSpPr>
                <p:nvPr/>
              </p:nvSpPr>
              <p:spPr bwMode="auto">
                <a:xfrm>
                  <a:off x="3886228"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87" name="Rectangle 61"/>
                <p:cNvSpPr>
                  <a:spLocks noChangeArrowheads="1"/>
                </p:cNvSpPr>
                <p:nvPr/>
              </p:nvSpPr>
              <p:spPr bwMode="auto">
                <a:xfrm>
                  <a:off x="3886245"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88" name="AutoShape 62"/>
                <p:cNvSpPr>
                  <a:spLocks noChangeArrowheads="1"/>
                </p:cNvSpPr>
                <p:nvPr/>
              </p:nvSpPr>
              <p:spPr bwMode="auto">
                <a:xfrm>
                  <a:off x="3886221"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89" name="AutoShape 63"/>
                <p:cNvSpPr>
                  <a:spLocks noChangeArrowheads="1"/>
                </p:cNvSpPr>
                <p:nvPr/>
              </p:nvSpPr>
              <p:spPr bwMode="auto">
                <a:xfrm>
                  <a:off x="3886225"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90" name="AutoShape 64"/>
                <p:cNvSpPr>
                  <a:spLocks noChangeArrowheads="1"/>
                </p:cNvSpPr>
                <p:nvPr/>
              </p:nvSpPr>
              <p:spPr bwMode="auto">
                <a:xfrm>
                  <a:off x="3886262"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91" name="AutoShape 65"/>
                <p:cNvSpPr>
                  <a:spLocks noChangeArrowheads="1"/>
                </p:cNvSpPr>
                <p:nvPr/>
              </p:nvSpPr>
              <p:spPr bwMode="auto">
                <a:xfrm rot="1976515">
                  <a:off x="3886201"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92" name="AutoShape 66"/>
                <p:cNvSpPr>
                  <a:spLocks noChangeArrowheads="1"/>
                </p:cNvSpPr>
                <p:nvPr/>
              </p:nvSpPr>
              <p:spPr bwMode="auto">
                <a:xfrm rot="19623485" flipH="1">
                  <a:off x="3886288"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670" name="Group 67"/>
              <p:cNvGrpSpPr>
                <a:grpSpLocks/>
              </p:cNvGrpSpPr>
              <p:nvPr/>
            </p:nvGrpSpPr>
            <p:grpSpPr bwMode="auto">
              <a:xfrm>
                <a:off x="734378" y="4358236"/>
                <a:ext cx="220857" cy="505114"/>
                <a:chOff x="3980656" y="748519"/>
                <a:chExt cx="109" cy="277"/>
              </a:xfrm>
              <a:solidFill>
                <a:srgbClr val="0070C0"/>
              </a:solidFill>
            </p:grpSpPr>
            <p:sp>
              <p:nvSpPr>
                <p:cNvPr id="679" name="Oval 68"/>
                <p:cNvSpPr>
                  <a:spLocks noChangeArrowheads="1"/>
                </p:cNvSpPr>
                <p:nvPr/>
              </p:nvSpPr>
              <p:spPr bwMode="auto">
                <a:xfrm>
                  <a:off x="3980683" y="748519"/>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80" name="Rectangle 69"/>
                <p:cNvSpPr>
                  <a:spLocks noChangeArrowheads="1"/>
                </p:cNvSpPr>
                <p:nvPr/>
              </p:nvSpPr>
              <p:spPr bwMode="auto">
                <a:xfrm>
                  <a:off x="3980700" y="74856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81" name="AutoShape 70"/>
                <p:cNvSpPr>
                  <a:spLocks noChangeArrowheads="1"/>
                </p:cNvSpPr>
                <p:nvPr/>
              </p:nvSpPr>
              <p:spPr bwMode="auto">
                <a:xfrm>
                  <a:off x="3980676" y="74858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82" name="AutoShape 71"/>
                <p:cNvSpPr>
                  <a:spLocks noChangeArrowheads="1"/>
                </p:cNvSpPr>
                <p:nvPr/>
              </p:nvSpPr>
              <p:spPr bwMode="auto">
                <a:xfrm>
                  <a:off x="3980680" y="74867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83" name="AutoShape 72"/>
                <p:cNvSpPr>
                  <a:spLocks noChangeArrowheads="1"/>
                </p:cNvSpPr>
                <p:nvPr/>
              </p:nvSpPr>
              <p:spPr bwMode="auto">
                <a:xfrm>
                  <a:off x="3980717" y="74867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84" name="AutoShape 73"/>
                <p:cNvSpPr>
                  <a:spLocks noChangeArrowheads="1"/>
                </p:cNvSpPr>
                <p:nvPr/>
              </p:nvSpPr>
              <p:spPr bwMode="auto">
                <a:xfrm rot="1976515">
                  <a:off x="3980656" y="74858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85" name="AutoShape 74"/>
                <p:cNvSpPr>
                  <a:spLocks noChangeArrowheads="1"/>
                </p:cNvSpPr>
                <p:nvPr/>
              </p:nvSpPr>
              <p:spPr bwMode="auto">
                <a:xfrm rot="19623485" flipH="1">
                  <a:off x="3980743" y="74858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671" name="Group 75"/>
              <p:cNvGrpSpPr>
                <a:grpSpLocks/>
              </p:cNvGrpSpPr>
              <p:nvPr/>
            </p:nvGrpSpPr>
            <p:grpSpPr bwMode="auto">
              <a:xfrm>
                <a:off x="942352" y="4353299"/>
                <a:ext cx="217485" cy="505114"/>
                <a:chOff x="4160193" y="743757"/>
                <a:chExt cx="109" cy="277"/>
              </a:xfrm>
              <a:solidFill>
                <a:srgbClr val="0070C0"/>
              </a:solidFill>
            </p:grpSpPr>
            <p:sp>
              <p:nvSpPr>
                <p:cNvPr id="672" name="Oval 76"/>
                <p:cNvSpPr>
                  <a:spLocks noChangeArrowheads="1"/>
                </p:cNvSpPr>
                <p:nvPr/>
              </p:nvSpPr>
              <p:spPr bwMode="auto">
                <a:xfrm>
                  <a:off x="4160220" y="743757"/>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73" name="Rectangle 77"/>
                <p:cNvSpPr>
                  <a:spLocks noChangeArrowheads="1"/>
                </p:cNvSpPr>
                <p:nvPr/>
              </p:nvSpPr>
              <p:spPr bwMode="auto">
                <a:xfrm>
                  <a:off x="4160237" y="743805"/>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74" name="AutoShape 78"/>
                <p:cNvSpPr>
                  <a:spLocks noChangeArrowheads="1"/>
                </p:cNvSpPr>
                <p:nvPr/>
              </p:nvSpPr>
              <p:spPr bwMode="auto">
                <a:xfrm>
                  <a:off x="4160213" y="743818"/>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75" name="AutoShape 79"/>
                <p:cNvSpPr>
                  <a:spLocks noChangeArrowheads="1"/>
                </p:cNvSpPr>
                <p:nvPr/>
              </p:nvSpPr>
              <p:spPr bwMode="auto">
                <a:xfrm>
                  <a:off x="4160217" y="743914"/>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76" name="AutoShape 80"/>
                <p:cNvSpPr>
                  <a:spLocks noChangeArrowheads="1"/>
                </p:cNvSpPr>
                <p:nvPr/>
              </p:nvSpPr>
              <p:spPr bwMode="auto">
                <a:xfrm>
                  <a:off x="4160254" y="743913"/>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77" name="AutoShape 81"/>
                <p:cNvSpPr>
                  <a:spLocks noChangeArrowheads="1"/>
                </p:cNvSpPr>
                <p:nvPr/>
              </p:nvSpPr>
              <p:spPr bwMode="auto">
                <a:xfrm rot="1976515">
                  <a:off x="4160193" y="743819"/>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78" name="AutoShape 82"/>
                <p:cNvSpPr>
                  <a:spLocks noChangeArrowheads="1"/>
                </p:cNvSpPr>
                <p:nvPr/>
              </p:nvSpPr>
              <p:spPr bwMode="auto">
                <a:xfrm rot="19623485" flipH="1">
                  <a:off x="4160280" y="743818"/>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503" name="グループ化 502"/>
            <p:cNvGrpSpPr/>
            <p:nvPr/>
          </p:nvGrpSpPr>
          <p:grpSpPr>
            <a:xfrm>
              <a:off x="5940152" y="4293096"/>
              <a:ext cx="656850" cy="599732"/>
              <a:chOff x="624963" y="4263618"/>
              <a:chExt cx="656850" cy="599732"/>
            </a:xfrm>
          </p:grpSpPr>
          <p:grpSp>
            <p:nvGrpSpPr>
              <p:cNvPr id="627" name="Group 43"/>
              <p:cNvGrpSpPr>
                <a:grpSpLocks/>
              </p:cNvGrpSpPr>
              <p:nvPr/>
            </p:nvGrpSpPr>
            <p:grpSpPr bwMode="auto">
              <a:xfrm>
                <a:off x="842959" y="4263618"/>
                <a:ext cx="220857" cy="505114"/>
                <a:chOff x="4074390" y="657225"/>
                <a:chExt cx="109" cy="277"/>
              </a:xfrm>
              <a:solidFill>
                <a:srgbClr val="1F497D">
                  <a:lumMod val="40000"/>
                  <a:lumOff val="60000"/>
                </a:srgbClr>
              </a:solidFill>
            </p:grpSpPr>
            <p:sp>
              <p:nvSpPr>
                <p:cNvPr id="660" name="Oval 44"/>
                <p:cNvSpPr>
                  <a:spLocks noChangeArrowheads="1"/>
                </p:cNvSpPr>
                <p:nvPr/>
              </p:nvSpPr>
              <p:spPr bwMode="auto">
                <a:xfrm>
                  <a:off x="4074417"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61" name="Rectangle 45"/>
                <p:cNvSpPr>
                  <a:spLocks noChangeArrowheads="1"/>
                </p:cNvSpPr>
                <p:nvPr/>
              </p:nvSpPr>
              <p:spPr bwMode="auto">
                <a:xfrm>
                  <a:off x="4074434"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62" name="AutoShape 46"/>
                <p:cNvSpPr>
                  <a:spLocks noChangeArrowheads="1"/>
                </p:cNvSpPr>
                <p:nvPr/>
              </p:nvSpPr>
              <p:spPr bwMode="auto">
                <a:xfrm>
                  <a:off x="4074410"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63" name="AutoShape 47"/>
                <p:cNvSpPr>
                  <a:spLocks noChangeArrowheads="1"/>
                </p:cNvSpPr>
                <p:nvPr/>
              </p:nvSpPr>
              <p:spPr bwMode="auto">
                <a:xfrm>
                  <a:off x="4074414"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64" name="AutoShape 48"/>
                <p:cNvSpPr>
                  <a:spLocks noChangeArrowheads="1"/>
                </p:cNvSpPr>
                <p:nvPr/>
              </p:nvSpPr>
              <p:spPr bwMode="auto">
                <a:xfrm>
                  <a:off x="4074451"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65" name="AutoShape 49"/>
                <p:cNvSpPr>
                  <a:spLocks noChangeArrowheads="1"/>
                </p:cNvSpPr>
                <p:nvPr/>
              </p:nvSpPr>
              <p:spPr bwMode="auto">
                <a:xfrm rot="1976515">
                  <a:off x="4074390"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66" name="AutoShape 50"/>
                <p:cNvSpPr>
                  <a:spLocks noChangeArrowheads="1"/>
                </p:cNvSpPr>
                <p:nvPr/>
              </p:nvSpPr>
              <p:spPr bwMode="auto">
                <a:xfrm rot="19623485" flipH="1">
                  <a:off x="4074477"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628" name="Group 51"/>
              <p:cNvGrpSpPr>
                <a:grpSpLocks/>
              </p:cNvGrpSpPr>
              <p:nvPr/>
            </p:nvGrpSpPr>
            <p:grpSpPr bwMode="auto">
              <a:xfrm>
                <a:off x="1060956" y="4263618"/>
                <a:ext cx="220857" cy="505114"/>
                <a:chOff x="4262579" y="657225"/>
                <a:chExt cx="109" cy="277"/>
              </a:xfrm>
              <a:solidFill>
                <a:srgbClr val="1F497D">
                  <a:lumMod val="40000"/>
                  <a:lumOff val="60000"/>
                </a:srgbClr>
              </a:solidFill>
            </p:grpSpPr>
            <p:sp>
              <p:nvSpPr>
                <p:cNvPr id="653" name="Oval 52"/>
                <p:cNvSpPr>
                  <a:spLocks noChangeArrowheads="1"/>
                </p:cNvSpPr>
                <p:nvPr/>
              </p:nvSpPr>
              <p:spPr bwMode="auto">
                <a:xfrm>
                  <a:off x="4262606"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54" name="Rectangle 53"/>
                <p:cNvSpPr>
                  <a:spLocks noChangeArrowheads="1"/>
                </p:cNvSpPr>
                <p:nvPr/>
              </p:nvSpPr>
              <p:spPr bwMode="auto">
                <a:xfrm>
                  <a:off x="4262623"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55" name="AutoShape 54"/>
                <p:cNvSpPr>
                  <a:spLocks noChangeArrowheads="1"/>
                </p:cNvSpPr>
                <p:nvPr/>
              </p:nvSpPr>
              <p:spPr bwMode="auto">
                <a:xfrm>
                  <a:off x="4262599"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56" name="AutoShape 55"/>
                <p:cNvSpPr>
                  <a:spLocks noChangeArrowheads="1"/>
                </p:cNvSpPr>
                <p:nvPr/>
              </p:nvSpPr>
              <p:spPr bwMode="auto">
                <a:xfrm>
                  <a:off x="4262603"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57" name="AutoShape 56"/>
                <p:cNvSpPr>
                  <a:spLocks noChangeArrowheads="1"/>
                </p:cNvSpPr>
                <p:nvPr/>
              </p:nvSpPr>
              <p:spPr bwMode="auto">
                <a:xfrm>
                  <a:off x="4262640"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58" name="AutoShape 57"/>
                <p:cNvSpPr>
                  <a:spLocks noChangeArrowheads="1"/>
                </p:cNvSpPr>
                <p:nvPr/>
              </p:nvSpPr>
              <p:spPr bwMode="auto">
                <a:xfrm rot="1976515">
                  <a:off x="4262579"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59" name="AutoShape 58"/>
                <p:cNvSpPr>
                  <a:spLocks noChangeArrowheads="1"/>
                </p:cNvSpPr>
                <p:nvPr/>
              </p:nvSpPr>
              <p:spPr bwMode="auto">
                <a:xfrm rot="19623485" flipH="1">
                  <a:off x="4262666"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629" name="Group 59"/>
              <p:cNvGrpSpPr>
                <a:grpSpLocks/>
              </p:cNvGrpSpPr>
              <p:nvPr/>
            </p:nvGrpSpPr>
            <p:grpSpPr bwMode="auto">
              <a:xfrm>
                <a:off x="624963" y="4263618"/>
                <a:ext cx="220857" cy="505114"/>
                <a:chOff x="3886201" y="657225"/>
                <a:chExt cx="109" cy="277"/>
              </a:xfrm>
              <a:solidFill>
                <a:srgbClr val="1F497D">
                  <a:lumMod val="40000"/>
                  <a:lumOff val="60000"/>
                </a:srgbClr>
              </a:solidFill>
            </p:grpSpPr>
            <p:sp>
              <p:nvSpPr>
                <p:cNvPr id="646" name="Oval 60"/>
                <p:cNvSpPr>
                  <a:spLocks noChangeArrowheads="1"/>
                </p:cNvSpPr>
                <p:nvPr/>
              </p:nvSpPr>
              <p:spPr bwMode="auto">
                <a:xfrm>
                  <a:off x="3886228"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47" name="Rectangle 61"/>
                <p:cNvSpPr>
                  <a:spLocks noChangeArrowheads="1"/>
                </p:cNvSpPr>
                <p:nvPr/>
              </p:nvSpPr>
              <p:spPr bwMode="auto">
                <a:xfrm>
                  <a:off x="3886245"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48" name="AutoShape 62"/>
                <p:cNvSpPr>
                  <a:spLocks noChangeArrowheads="1"/>
                </p:cNvSpPr>
                <p:nvPr/>
              </p:nvSpPr>
              <p:spPr bwMode="auto">
                <a:xfrm>
                  <a:off x="3886221"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49" name="AutoShape 63"/>
                <p:cNvSpPr>
                  <a:spLocks noChangeArrowheads="1"/>
                </p:cNvSpPr>
                <p:nvPr/>
              </p:nvSpPr>
              <p:spPr bwMode="auto">
                <a:xfrm>
                  <a:off x="3886225"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50" name="AutoShape 64"/>
                <p:cNvSpPr>
                  <a:spLocks noChangeArrowheads="1"/>
                </p:cNvSpPr>
                <p:nvPr/>
              </p:nvSpPr>
              <p:spPr bwMode="auto">
                <a:xfrm>
                  <a:off x="3886262"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51" name="AutoShape 65"/>
                <p:cNvSpPr>
                  <a:spLocks noChangeArrowheads="1"/>
                </p:cNvSpPr>
                <p:nvPr/>
              </p:nvSpPr>
              <p:spPr bwMode="auto">
                <a:xfrm rot="1976515">
                  <a:off x="3886201"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52" name="AutoShape 66"/>
                <p:cNvSpPr>
                  <a:spLocks noChangeArrowheads="1"/>
                </p:cNvSpPr>
                <p:nvPr/>
              </p:nvSpPr>
              <p:spPr bwMode="auto">
                <a:xfrm rot="19623485" flipH="1">
                  <a:off x="3886288"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630" name="Group 67"/>
              <p:cNvGrpSpPr>
                <a:grpSpLocks/>
              </p:cNvGrpSpPr>
              <p:nvPr/>
            </p:nvGrpSpPr>
            <p:grpSpPr bwMode="auto">
              <a:xfrm>
                <a:off x="734378" y="4358236"/>
                <a:ext cx="220857" cy="505114"/>
                <a:chOff x="3980656" y="748519"/>
                <a:chExt cx="109" cy="277"/>
              </a:xfrm>
              <a:solidFill>
                <a:srgbClr val="0070C0"/>
              </a:solidFill>
            </p:grpSpPr>
            <p:sp>
              <p:nvSpPr>
                <p:cNvPr id="639" name="Oval 68"/>
                <p:cNvSpPr>
                  <a:spLocks noChangeArrowheads="1"/>
                </p:cNvSpPr>
                <p:nvPr/>
              </p:nvSpPr>
              <p:spPr bwMode="auto">
                <a:xfrm>
                  <a:off x="3980683" y="748519"/>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40" name="Rectangle 69"/>
                <p:cNvSpPr>
                  <a:spLocks noChangeArrowheads="1"/>
                </p:cNvSpPr>
                <p:nvPr/>
              </p:nvSpPr>
              <p:spPr bwMode="auto">
                <a:xfrm>
                  <a:off x="3980700" y="74856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41" name="AutoShape 70"/>
                <p:cNvSpPr>
                  <a:spLocks noChangeArrowheads="1"/>
                </p:cNvSpPr>
                <p:nvPr/>
              </p:nvSpPr>
              <p:spPr bwMode="auto">
                <a:xfrm>
                  <a:off x="3980676" y="74858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42" name="AutoShape 71"/>
                <p:cNvSpPr>
                  <a:spLocks noChangeArrowheads="1"/>
                </p:cNvSpPr>
                <p:nvPr/>
              </p:nvSpPr>
              <p:spPr bwMode="auto">
                <a:xfrm>
                  <a:off x="3980680" y="74867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43" name="AutoShape 72"/>
                <p:cNvSpPr>
                  <a:spLocks noChangeArrowheads="1"/>
                </p:cNvSpPr>
                <p:nvPr/>
              </p:nvSpPr>
              <p:spPr bwMode="auto">
                <a:xfrm>
                  <a:off x="3980717" y="74867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44" name="AutoShape 73"/>
                <p:cNvSpPr>
                  <a:spLocks noChangeArrowheads="1"/>
                </p:cNvSpPr>
                <p:nvPr/>
              </p:nvSpPr>
              <p:spPr bwMode="auto">
                <a:xfrm rot="1976515">
                  <a:off x="3980656" y="74858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45" name="AutoShape 74"/>
                <p:cNvSpPr>
                  <a:spLocks noChangeArrowheads="1"/>
                </p:cNvSpPr>
                <p:nvPr/>
              </p:nvSpPr>
              <p:spPr bwMode="auto">
                <a:xfrm rot="19623485" flipH="1">
                  <a:off x="3980743" y="74858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631" name="Group 75"/>
              <p:cNvGrpSpPr>
                <a:grpSpLocks/>
              </p:cNvGrpSpPr>
              <p:nvPr/>
            </p:nvGrpSpPr>
            <p:grpSpPr bwMode="auto">
              <a:xfrm>
                <a:off x="942352" y="4353299"/>
                <a:ext cx="217485" cy="505114"/>
                <a:chOff x="4160193" y="743757"/>
                <a:chExt cx="109" cy="277"/>
              </a:xfrm>
              <a:solidFill>
                <a:srgbClr val="0070C0"/>
              </a:solidFill>
            </p:grpSpPr>
            <p:sp>
              <p:nvSpPr>
                <p:cNvPr id="632" name="Oval 76"/>
                <p:cNvSpPr>
                  <a:spLocks noChangeArrowheads="1"/>
                </p:cNvSpPr>
                <p:nvPr/>
              </p:nvSpPr>
              <p:spPr bwMode="auto">
                <a:xfrm>
                  <a:off x="4160220" y="743757"/>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33" name="Rectangle 77"/>
                <p:cNvSpPr>
                  <a:spLocks noChangeArrowheads="1"/>
                </p:cNvSpPr>
                <p:nvPr/>
              </p:nvSpPr>
              <p:spPr bwMode="auto">
                <a:xfrm>
                  <a:off x="4160237" y="743805"/>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34" name="AutoShape 78"/>
                <p:cNvSpPr>
                  <a:spLocks noChangeArrowheads="1"/>
                </p:cNvSpPr>
                <p:nvPr/>
              </p:nvSpPr>
              <p:spPr bwMode="auto">
                <a:xfrm>
                  <a:off x="4160213" y="743818"/>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35" name="AutoShape 79"/>
                <p:cNvSpPr>
                  <a:spLocks noChangeArrowheads="1"/>
                </p:cNvSpPr>
                <p:nvPr/>
              </p:nvSpPr>
              <p:spPr bwMode="auto">
                <a:xfrm>
                  <a:off x="4160217" y="743914"/>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36" name="AutoShape 80"/>
                <p:cNvSpPr>
                  <a:spLocks noChangeArrowheads="1"/>
                </p:cNvSpPr>
                <p:nvPr/>
              </p:nvSpPr>
              <p:spPr bwMode="auto">
                <a:xfrm>
                  <a:off x="4160254" y="743913"/>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37" name="AutoShape 81"/>
                <p:cNvSpPr>
                  <a:spLocks noChangeArrowheads="1"/>
                </p:cNvSpPr>
                <p:nvPr/>
              </p:nvSpPr>
              <p:spPr bwMode="auto">
                <a:xfrm rot="1976515">
                  <a:off x="4160193" y="743819"/>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38" name="AutoShape 82"/>
                <p:cNvSpPr>
                  <a:spLocks noChangeArrowheads="1"/>
                </p:cNvSpPr>
                <p:nvPr/>
              </p:nvSpPr>
              <p:spPr bwMode="auto">
                <a:xfrm rot="19623485" flipH="1">
                  <a:off x="4160280" y="743818"/>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504" name="グループ化 503"/>
            <p:cNvGrpSpPr/>
            <p:nvPr/>
          </p:nvGrpSpPr>
          <p:grpSpPr>
            <a:xfrm>
              <a:off x="5427318" y="4485452"/>
              <a:ext cx="656850" cy="599732"/>
              <a:chOff x="624963" y="4263618"/>
              <a:chExt cx="656850" cy="599732"/>
            </a:xfrm>
          </p:grpSpPr>
          <p:grpSp>
            <p:nvGrpSpPr>
              <p:cNvPr id="587" name="Group 43"/>
              <p:cNvGrpSpPr>
                <a:grpSpLocks/>
              </p:cNvGrpSpPr>
              <p:nvPr/>
            </p:nvGrpSpPr>
            <p:grpSpPr bwMode="auto">
              <a:xfrm>
                <a:off x="842959" y="4263618"/>
                <a:ext cx="220857" cy="505114"/>
                <a:chOff x="4074390" y="657225"/>
                <a:chExt cx="109" cy="277"/>
              </a:xfrm>
              <a:solidFill>
                <a:srgbClr val="1F497D">
                  <a:lumMod val="40000"/>
                  <a:lumOff val="60000"/>
                </a:srgbClr>
              </a:solidFill>
            </p:grpSpPr>
            <p:sp>
              <p:nvSpPr>
                <p:cNvPr id="620" name="Oval 44"/>
                <p:cNvSpPr>
                  <a:spLocks noChangeArrowheads="1"/>
                </p:cNvSpPr>
                <p:nvPr/>
              </p:nvSpPr>
              <p:spPr bwMode="auto">
                <a:xfrm>
                  <a:off x="4074417"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21" name="Rectangle 45"/>
                <p:cNvSpPr>
                  <a:spLocks noChangeArrowheads="1"/>
                </p:cNvSpPr>
                <p:nvPr/>
              </p:nvSpPr>
              <p:spPr bwMode="auto">
                <a:xfrm>
                  <a:off x="4074434"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22" name="AutoShape 46"/>
                <p:cNvSpPr>
                  <a:spLocks noChangeArrowheads="1"/>
                </p:cNvSpPr>
                <p:nvPr/>
              </p:nvSpPr>
              <p:spPr bwMode="auto">
                <a:xfrm>
                  <a:off x="4074410"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23" name="AutoShape 47"/>
                <p:cNvSpPr>
                  <a:spLocks noChangeArrowheads="1"/>
                </p:cNvSpPr>
                <p:nvPr/>
              </p:nvSpPr>
              <p:spPr bwMode="auto">
                <a:xfrm>
                  <a:off x="4074414"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24" name="AutoShape 48"/>
                <p:cNvSpPr>
                  <a:spLocks noChangeArrowheads="1"/>
                </p:cNvSpPr>
                <p:nvPr/>
              </p:nvSpPr>
              <p:spPr bwMode="auto">
                <a:xfrm>
                  <a:off x="4074451"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25" name="AutoShape 49"/>
                <p:cNvSpPr>
                  <a:spLocks noChangeArrowheads="1"/>
                </p:cNvSpPr>
                <p:nvPr/>
              </p:nvSpPr>
              <p:spPr bwMode="auto">
                <a:xfrm rot="1976515">
                  <a:off x="4074390"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26" name="AutoShape 50"/>
                <p:cNvSpPr>
                  <a:spLocks noChangeArrowheads="1"/>
                </p:cNvSpPr>
                <p:nvPr/>
              </p:nvSpPr>
              <p:spPr bwMode="auto">
                <a:xfrm rot="19623485" flipH="1">
                  <a:off x="4074477"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88" name="Group 51"/>
              <p:cNvGrpSpPr>
                <a:grpSpLocks/>
              </p:cNvGrpSpPr>
              <p:nvPr/>
            </p:nvGrpSpPr>
            <p:grpSpPr bwMode="auto">
              <a:xfrm>
                <a:off x="1060956" y="4263618"/>
                <a:ext cx="220857" cy="505114"/>
                <a:chOff x="4262579" y="657225"/>
                <a:chExt cx="109" cy="277"/>
              </a:xfrm>
              <a:solidFill>
                <a:srgbClr val="1F497D">
                  <a:lumMod val="40000"/>
                  <a:lumOff val="60000"/>
                </a:srgbClr>
              </a:solidFill>
            </p:grpSpPr>
            <p:sp>
              <p:nvSpPr>
                <p:cNvPr id="613" name="Oval 52"/>
                <p:cNvSpPr>
                  <a:spLocks noChangeArrowheads="1"/>
                </p:cNvSpPr>
                <p:nvPr/>
              </p:nvSpPr>
              <p:spPr bwMode="auto">
                <a:xfrm>
                  <a:off x="4262606"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14" name="Rectangle 53"/>
                <p:cNvSpPr>
                  <a:spLocks noChangeArrowheads="1"/>
                </p:cNvSpPr>
                <p:nvPr/>
              </p:nvSpPr>
              <p:spPr bwMode="auto">
                <a:xfrm>
                  <a:off x="4262623"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15" name="AutoShape 54"/>
                <p:cNvSpPr>
                  <a:spLocks noChangeArrowheads="1"/>
                </p:cNvSpPr>
                <p:nvPr/>
              </p:nvSpPr>
              <p:spPr bwMode="auto">
                <a:xfrm>
                  <a:off x="4262599"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16" name="AutoShape 55"/>
                <p:cNvSpPr>
                  <a:spLocks noChangeArrowheads="1"/>
                </p:cNvSpPr>
                <p:nvPr/>
              </p:nvSpPr>
              <p:spPr bwMode="auto">
                <a:xfrm>
                  <a:off x="4262603"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17" name="AutoShape 56"/>
                <p:cNvSpPr>
                  <a:spLocks noChangeArrowheads="1"/>
                </p:cNvSpPr>
                <p:nvPr/>
              </p:nvSpPr>
              <p:spPr bwMode="auto">
                <a:xfrm>
                  <a:off x="4262640"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18" name="AutoShape 57"/>
                <p:cNvSpPr>
                  <a:spLocks noChangeArrowheads="1"/>
                </p:cNvSpPr>
                <p:nvPr/>
              </p:nvSpPr>
              <p:spPr bwMode="auto">
                <a:xfrm rot="1976515">
                  <a:off x="4262579"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19" name="AutoShape 58"/>
                <p:cNvSpPr>
                  <a:spLocks noChangeArrowheads="1"/>
                </p:cNvSpPr>
                <p:nvPr/>
              </p:nvSpPr>
              <p:spPr bwMode="auto">
                <a:xfrm rot="19623485" flipH="1">
                  <a:off x="4262666"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89" name="Group 59"/>
              <p:cNvGrpSpPr>
                <a:grpSpLocks/>
              </p:cNvGrpSpPr>
              <p:nvPr/>
            </p:nvGrpSpPr>
            <p:grpSpPr bwMode="auto">
              <a:xfrm>
                <a:off x="624963" y="4263618"/>
                <a:ext cx="220857" cy="505114"/>
                <a:chOff x="3886201" y="657225"/>
                <a:chExt cx="109" cy="277"/>
              </a:xfrm>
              <a:solidFill>
                <a:srgbClr val="1F497D">
                  <a:lumMod val="40000"/>
                  <a:lumOff val="60000"/>
                </a:srgbClr>
              </a:solidFill>
            </p:grpSpPr>
            <p:sp>
              <p:nvSpPr>
                <p:cNvPr id="606" name="Oval 60"/>
                <p:cNvSpPr>
                  <a:spLocks noChangeArrowheads="1"/>
                </p:cNvSpPr>
                <p:nvPr/>
              </p:nvSpPr>
              <p:spPr bwMode="auto">
                <a:xfrm>
                  <a:off x="3886228"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07" name="Rectangle 61"/>
                <p:cNvSpPr>
                  <a:spLocks noChangeArrowheads="1"/>
                </p:cNvSpPr>
                <p:nvPr/>
              </p:nvSpPr>
              <p:spPr bwMode="auto">
                <a:xfrm>
                  <a:off x="3886245"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08" name="AutoShape 62"/>
                <p:cNvSpPr>
                  <a:spLocks noChangeArrowheads="1"/>
                </p:cNvSpPr>
                <p:nvPr/>
              </p:nvSpPr>
              <p:spPr bwMode="auto">
                <a:xfrm>
                  <a:off x="3886221"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09" name="AutoShape 63"/>
                <p:cNvSpPr>
                  <a:spLocks noChangeArrowheads="1"/>
                </p:cNvSpPr>
                <p:nvPr/>
              </p:nvSpPr>
              <p:spPr bwMode="auto">
                <a:xfrm>
                  <a:off x="3886225"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10" name="AutoShape 64"/>
                <p:cNvSpPr>
                  <a:spLocks noChangeArrowheads="1"/>
                </p:cNvSpPr>
                <p:nvPr/>
              </p:nvSpPr>
              <p:spPr bwMode="auto">
                <a:xfrm>
                  <a:off x="3886262"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11" name="AutoShape 65"/>
                <p:cNvSpPr>
                  <a:spLocks noChangeArrowheads="1"/>
                </p:cNvSpPr>
                <p:nvPr/>
              </p:nvSpPr>
              <p:spPr bwMode="auto">
                <a:xfrm rot="1976515">
                  <a:off x="3886201"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12" name="AutoShape 66"/>
                <p:cNvSpPr>
                  <a:spLocks noChangeArrowheads="1"/>
                </p:cNvSpPr>
                <p:nvPr/>
              </p:nvSpPr>
              <p:spPr bwMode="auto">
                <a:xfrm rot="19623485" flipH="1">
                  <a:off x="3886288"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90" name="Group 67"/>
              <p:cNvGrpSpPr>
                <a:grpSpLocks/>
              </p:cNvGrpSpPr>
              <p:nvPr/>
            </p:nvGrpSpPr>
            <p:grpSpPr bwMode="auto">
              <a:xfrm>
                <a:off x="734378" y="4358236"/>
                <a:ext cx="220857" cy="505114"/>
                <a:chOff x="3980656" y="748519"/>
                <a:chExt cx="109" cy="277"/>
              </a:xfrm>
              <a:solidFill>
                <a:srgbClr val="0070C0"/>
              </a:solidFill>
            </p:grpSpPr>
            <p:sp>
              <p:nvSpPr>
                <p:cNvPr id="599" name="Oval 68"/>
                <p:cNvSpPr>
                  <a:spLocks noChangeArrowheads="1"/>
                </p:cNvSpPr>
                <p:nvPr/>
              </p:nvSpPr>
              <p:spPr bwMode="auto">
                <a:xfrm>
                  <a:off x="3980683" y="748519"/>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00" name="Rectangle 69"/>
                <p:cNvSpPr>
                  <a:spLocks noChangeArrowheads="1"/>
                </p:cNvSpPr>
                <p:nvPr/>
              </p:nvSpPr>
              <p:spPr bwMode="auto">
                <a:xfrm>
                  <a:off x="3980700" y="74856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01" name="AutoShape 70"/>
                <p:cNvSpPr>
                  <a:spLocks noChangeArrowheads="1"/>
                </p:cNvSpPr>
                <p:nvPr/>
              </p:nvSpPr>
              <p:spPr bwMode="auto">
                <a:xfrm>
                  <a:off x="3980676" y="74858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02" name="AutoShape 71"/>
                <p:cNvSpPr>
                  <a:spLocks noChangeArrowheads="1"/>
                </p:cNvSpPr>
                <p:nvPr/>
              </p:nvSpPr>
              <p:spPr bwMode="auto">
                <a:xfrm>
                  <a:off x="3980680" y="74867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03" name="AutoShape 72"/>
                <p:cNvSpPr>
                  <a:spLocks noChangeArrowheads="1"/>
                </p:cNvSpPr>
                <p:nvPr/>
              </p:nvSpPr>
              <p:spPr bwMode="auto">
                <a:xfrm>
                  <a:off x="3980717" y="74867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04" name="AutoShape 73"/>
                <p:cNvSpPr>
                  <a:spLocks noChangeArrowheads="1"/>
                </p:cNvSpPr>
                <p:nvPr/>
              </p:nvSpPr>
              <p:spPr bwMode="auto">
                <a:xfrm rot="1976515">
                  <a:off x="3980656" y="74858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605" name="AutoShape 74"/>
                <p:cNvSpPr>
                  <a:spLocks noChangeArrowheads="1"/>
                </p:cNvSpPr>
                <p:nvPr/>
              </p:nvSpPr>
              <p:spPr bwMode="auto">
                <a:xfrm rot="19623485" flipH="1">
                  <a:off x="3980743" y="74858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91" name="Group 75"/>
              <p:cNvGrpSpPr>
                <a:grpSpLocks/>
              </p:cNvGrpSpPr>
              <p:nvPr/>
            </p:nvGrpSpPr>
            <p:grpSpPr bwMode="auto">
              <a:xfrm>
                <a:off x="942352" y="4353299"/>
                <a:ext cx="217485" cy="505114"/>
                <a:chOff x="4160193" y="743757"/>
                <a:chExt cx="109" cy="277"/>
              </a:xfrm>
              <a:solidFill>
                <a:srgbClr val="0070C0"/>
              </a:solidFill>
            </p:grpSpPr>
            <p:sp>
              <p:nvSpPr>
                <p:cNvPr id="592" name="Oval 76"/>
                <p:cNvSpPr>
                  <a:spLocks noChangeArrowheads="1"/>
                </p:cNvSpPr>
                <p:nvPr/>
              </p:nvSpPr>
              <p:spPr bwMode="auto">
                <a:xfrm>
                  <a:off x="4160220" y="743757"/>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93" name="Rectangle 77"/>
                <p:cNvSpPr>
                  <a:spLocks noChangeArrowheads="1"/>
                </p:cNvSpPr>
                <p:nvPr/>
              </p:nvSpPr>
              <p:spPr bwMode="auto">
                <a:xfrm>
                  <a:off x="4160237" y="743805"/>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94" name="AutoShape 78"/>
                <p:cNvSpPr>
                  <a:spLocks noChangeArrowheads="1"/>
                </p:cNvSpPr>
                <p:nvPr/>
              </p:nvSpPr>
              <p:spPr bwMode="auto">
                <a:xfrm>
                  <a:off x="4160213" y="743818"/>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95" name="AutoShape 79"/>
                <p:cNvSpPr>
                  <a:spLocks noChangeArrowheads="1"/>
                </p:cNvSpPr>
                <p:nvPr/>
              </p:nvSpPr>
              <p:spPr bwMode="auto">
                <a:xfrm>
                  <a:off x="4160217" y="743914"/>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96" name="AutoShape 80"/>
                <p:cNvSpPr>
                  <a:spLocks noChangeArrowheads="1"/>
                </p:cNvSpPr>
                <p:nvPr/>
              </p:nvSpPr>
              <p:spPr bwMode="auto">
                <a:xfrm>
                  <a:off x="4160254" y="743913"/>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97" name="AutoShape 81"/>
                <p:cNvSpPr>
                  <a:spLocks noChangeArrowheads="1"/>
                </p:cNvSpPr>
                <p:nvPr/>
              </p:nvSpPr>
              <p:spPr bwMode="auto">
                <a:xfrm rot="1976515">
                  <a:off x="4160193" y="743819"/>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98" name="AutoShape 82"/>
                <p:cNvSpPr>
                  <a:spLocks noChangeArrowheads="1"/>
                </p:cNvSpPr>
                <p:nvPr/>
              </p:nvSpPr>
              <p:spPr bwMode="auto">
                <a:xfrm rot="19623485" flipH="1">
                  <a:off x="4160280" y="743818"/>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505" name="グループ化 504"/>
            <p:cNvGrpSpPr/>
            <p:nvPr/>
          </p:nvGrpSpPr>
          <p:grpSpPr>
            <a:xfrm>
              <a:off x="6061879" y="4755685"/>
              <a:ext cx="656850" cy="599732"/>
              <a:chOff x="624963" y="4263618"/>
              <a:chExt cx="656850" cy="599732"/>
            </a:xfrm>
          </p:grpSpPr>
          <p:grpSp>
            <p:nvGrpSpPr>
              <p:cNvPr id="547" name="Group 43"/>
              <p:cNvGrpSpPr>
                <a:grpSpLocks/>
              </p:cNvGrpSpPr>
              <p:nvPr/>
            </p:nvGrpSpPr>
            <p:grpSpPr bwMode="auto">
              <a:xfrm>
                <a:off x="842959" y="4263618"/>
                <a:ext cx="220857" cy="505114"/>
                <a:chOff x="4074390" y="657225"/>
                <a:chExt cx="109" cy="277"/>
              </a:xfrm>
              <a:solidFill>
                <a:srgbClr val="1F497D">
                  <a:lumMod val="40000"/>
                  <a:lumOff val="60000"/>
                </a:srgbClr>
              </a:solidFill>
            </p:grpSpPr>
            <p:sp>
              <p:nvSpPr>
                <p:cNvPr id="580" name="Oval 44"/>
                <p:cNvSpPr>
                  <a:spLocks noChangeArrowheads="1"/>
                </p:cNvSpPr>
                <p:nvPr/>
              </p:nvSpPr>
              <p:spPr bwMode="auto">
                <a:xfrm>
                  <a:off x="4074417"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81" name="Rectangle 45"/>
                <p:cNvSpPr>
                  <a:spLocks noChangeArrowheads="1"/>
                </p:cNvSpPr>
                <p:nvPr/>
              </p:nvSpPr>
              <p:spPr bwMode="auto">
                <a:xfrm>
                  <a:off x="4074434"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82" name="AutoShape 46"/>
                <p:cNvSpPr>
                  <a:spLocks noChangeArrowheads="1"/>
                </p:cNvSpPr>
                <p:nvPr/>
              </p:nvSpPr>
              <p:spPr bwMode="auto">
                <a:xfrm>
                  <a:off x="4074410"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83" name="AutoShape 47"/>
                <p:cNvSpPr>
                  <a:spLocks noChangeArrowheads="1"/>
                </p:cNvSpPr>
                <p:nvPr/>
              </p:nvSpPr>
              <p:spPr bwMode="auto">
                <a:xfrm>
                  <a:off x="4074414"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84" name="AutoShape 48"/>
                <p:cNvSpPr>
                  <a:spLocks noChangeArrowheads="1"/>
                </p:cNvSpPr>
                <p:nvPr/>
              </p:nvSpPr>
              <p:spPr bwMode="auto">
                <a:xfrm>
                  <a:off x="4074451"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85" name="AutoShape 49"/>
                <p:cNvSpPr>
                  <a:spLocks noChangeArrowheads="1"/>
                </p:cNvSpPr>
                <p:nvPr/>
              </p:nvSpPr>
              <p:spPr bwMode="auto">
                <a:xfrm rot="1976515">
                  <a:off x="4074390"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86" name="AutoShape 50"/>
                <p:cNvSpPr>
                  <a:spLocks noChangeArrowheads="1"/>
                </p:cNvSpPr>
                <p:nvPr/>
              </p:nvSpPr>
              <p:spPr bwMode="auto">
                <a:xfrm rot="19623485" flipH="1">
                  <a:off x="4074477"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48" name="Group 51"/>
              <p:cNvGrpSpPr>
                <a:grpSpLocks/>
              </p:cNvGrpSpPr>
              <p:nvPr/>
            </p:nvGrpSpPr>
            <p:grpSpPr bwMode="auto">
              <a:xfrm>
                <a:off x="1060956" y="4263618"/>
                <a:ext cx="220857" cy="505114"/>
                <a:chOff x="4262579" y="657225"/>
                <a:chExt cx="109" cy="277"/>
              </a:xfrm>
              <a:solidFill>
                <a:srgbClr val="1F497D">
                  <a:lumMod val="40000"/>
                  <a:lumOff val="60000"/>
                </a:srgbClr>
              </a:solidFill>
            </p:grpSpPr>
            <p:sp>
              <p:nvSpPr>
                <p:cNvPr id="573" name="Oval 52"/>
                <p:cNvSpPr>
                  <a:spLocks noChangeArrowheads="1"/>
                </p:cNvSpPr>
                <p:nvPr/>
              </p:nvSpPr>
              <p:spPr bwMode="auto">
                <a:xfrm>
                  <a:off x="4262606"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74" name="Rectangle 53"/>
                <p:cNvSpPr>
                  <a:spLocks noChangeArrowheads="1"/>
                </p:cNvSpPr>
                <p:nvPr/>
              </p:nvSpPr>
              <p:spPr bwMode="auto">
                <a:xfrm>
                  <a:off x="4262623"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75" name="AutoShape 54"/>
                <p:cNvSpPr>
                  <a:spLocks noChangeArrowheads="1"/>
                </p:cNvSpPr>
                <p:nvPr/>
              </p:nvSpPr>
              <p:spPr bwMode="auto">
                <a:xfrm>
                  <a:off x="4262599"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76" name="AutoShape 55"/>
                <p:cNvSpPr>
                  <a:spLocks noChangeArrowheads="1"/>
                </p:cNvSpPr>
                <p:nvPr/>
              </p:nvSpPr>
              <p:spPr bwMode="auto">
                <a:xfrm>
                  <a:off x="4262603"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77" name="AutoShape 56"/>
                <p:cNvSpPr>
                  <a:spLocks noChangeArrowheads="1"/>
                </p:cNvSpPr>
                <p:nvPr/>
              </p:nvSpPr>
              <p:spPr bwMode="auto">
                <a:xfrm>
                  <a:off x="4262640"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78" name="AutoShape 57"/>
                <p:cNvSpPr>
                  <a:spLocks noChangeArrowheads="1"/>
                </p:cNvSpPr>
                <p:nvPr/>
              </p:nvSpPr>
              <p:spPr bwMode="auto">
                <a:xfrm rot="1976515">
                  <a:off x="4262579"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79" name="AutoShape 58"/>
                <p:cNvSpPr>
                  <a:spLocks noChangeArrowheads="1"/>
                </p:cNvSpPr>
                <p:nvPr/>
              </p:nvSpPr>
              <p:spPr bwMode="auto">
                <a:xfrm rot="19623485" flipH="1">
                  <a:off x="4262666"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49" name="Group 59"/>
              <p:cNvGrpSpPr>
                <a:grpSpLocks/>
              </p:cNvGrpSpPr>
              <p:nvPr/>
            </p:nvGrpSpPr>
            <p:grpSpPr bwMode="auto">
              <a:xfrm>
                <a:off x="624963" y="4263618"/>
                <a:ext cx="220857" cy="505114"/>
                <a:chOff x="3886201" y="657225"/>
                <a:chExt cx="109" cy="277"/>
              </a:xfrm>
              <a:solidFill>
                <a:srgbClr val="1F497D">
                  <a:lumMod val="40000"/>
                  <a:lumOff val="60000"/>
                </a:srgbClr>
              </a:solidFill>
            </p:grpSpPr>
            <p:sp>
              <p:nvSpPr>
                <p:cNvPr id="566" name="Oval 60"/>
                <p:cNvSpPr>
                  <a:spLocks noChangeArrowheads="1"/>
                </p:cNvSpPr>
                <p:nvPr/>
              </p:nvSpPr>
              <p:spPr bwMode="auto">
                <a:xfrm>
                  <a:off x="3886228"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67" name="Rectangle 61"/>
                <p:cNvSpPr>
                  <a:spLocks noChangeArrowheads="1"/>
                </p:cNvSpPr>
                <p:nvPr/>
              </p:nvSpPr>
              <p:spPr bwMode="auto">
                <a:xfrm>
                  <a:off x="3886245"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68" name="AutoShape 62"/>
                <p:cNvSpPr>
                  <a:spLocks noChangeArrowheads="1"/>
                </p:cNvSpPr>
                <p:nvPr/>
              </p:nvSpPr>
              <p:spPr bwMode="auto">
                <a:xfrm>
                  <a:off x="3886221"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69" name="AutoShape 63"/>
                <p:cNvSpPr>
                  <a:spLocks noChangeArrowheads="1"/>
                </p:cNvSpPr>
                <p:nvPr/>
              </p:nvSpPr>
              <p:spPr bwMode="auto">
                <a:xfrm>
                  <a:off x="3886225"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70" name="AutoShape 64"/>
                <p:cNvSpPr>
                  <a:spLocks noChangeArrowheads="1"/>
                </p:cNvSpPr>
                <p:nvPr/>
              </p:nvSpPr>
              <p:spPr bwMode="auto">
                <a:xfrm>
                  <a:off x="3886262"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71" name="AutoShape 65"/>
                <p:cNvSpPr>
                  <a:spLocks noChangeArrowheads="1"/>
                </p:cNvSpPr>
                <p:nvPr/>
              </p:nvSpPr>
              <p:spPr bwMode="auto">
                <a:xfrm rot="1976515">
                  <a:off x="3886201"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72" name="AutoShape 66"/>
                <p:cNvSpPr>
                  <a:spLocks noChangeArrowheads="1"/>
                </p:cNvSpPr>
                <p:nvPr/>
              </p:nvSpPr>
              <p:spPr bwMode="auto">
                <a:xfrm rot="19623485" flipH="1">
                  <a:off x="3886288"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50" name="Group 67"/>
              <p:cNvGrpSpPr>
                <a:grpSpLocks/>
              </p:cNvGrpSpPr>
              <p:nvPr/>
            </p:nvGrpSpPr>
            <p:grpSpPr bwMode="auto">
              <a:xfrm>
                <a:off x="734378" y="4358236"/>
                <a:ext cx="220857" cy="505114"/>
                <a:chOff x="3980656" y="748519"/>
                <a:chExt cx="109" cy="277"/>
              </a:xfrm>
              <a:solidFill>
                <a:srgbClr val="0070C0"/>
              </a:solidFill>
            </p:grpSpPr>
            <p:sp>
              <p:nvSpPr>
                <p:cNvPr id="559" name="Oval 68"/>
                <p:cNvSpPr>
                  <a:spLocks noChangeArrowheads="1"/>
                </p:cNvSpPr>
                <p:nvPr/>
              </p:nvSpPr>
              <p:spPr bwMode="auto">
                <a:xfrm>
                  <a:off x="3980683" y="748519"/>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60" name="Rectangle 69"/>
                <p:cNvSpPr>
                  <a:spLocks noChangeArrowheads="1"/>
                </p:cNvSpPr>
                <p:nvPr/>
              </p:nvSpPr>
              <p:spPr bwMode="auto">
                <a:xfrm>
                  <a:off x="3980700" y="74856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61" name="AutoShape 70"/>
                <p:cNvSpPr>
                  <a:spLocks noChangeArrowheads="1"/>
                </p:cNvSpPr>
                <p:nvPr/>
              </p:nvSpPr>
              <p:spPr bwMode="auto">
                <a:xfrm>
                  <a:off x="3980676" y="74858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62" name="AutoShape 71"/>
                <p:cNvSpPr>
                  <a:spLocks noChangeArrowheads="1"/>
                </p:cNvSpPr>
                <p:nvPr/>
              </p:nvSpPr>
              <p:spPr bwMode="auto">
                <a:xfrm>
                  <a:off x="3980680" y="74867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63" name="AutoShape 72"/>
                <p:cNvSpPr>
                  <a:spLocks noChangeArrowheads="1"/>
                </p:cNvSpPr>
                <p:nvPr/>
              </p:nvSpPr>
              <p:spPr bwMode="auto">
                <a:xfrm>
                  <a:off x="3980717" y="74867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64" name="AutoShape 73"/>
                <p:cNvSpPr>
                  <a:spLocks noChangeArrowheads="1"/>
                </p:cNvSpPr>
                <p:nvPr/>
              </p:nvSpPr>
              <p:spPr bwMode="auto">
                <a:xfrm rot="1976515">
                  <a:off x="3980656" y="74858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65" name="AutoShape 74"/>
                <p:cNvSpPr>
                  <a:spLocks noChangeArrowheads="1"/>
                </p:cNvSpPr>
                <p:nvPr/>
              </p:nvSpPr>
              <p:spPr bwMode="auto">
                <a:xfrm rot="19623485" flipH="1">
                  <a:off x="3980743" y="74858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51" name="Group 75"/>
              <p:cNvGrpSpPr>
                <a:grpSpLocks/>
              </p:cNvGrpSpPr>
              <p:nvPr/>
            </p:nvGrpSpPr>
            <p:grpSpPr bwMode="auto">
              <a:xfrm>
                <a:off x="942352" y="4353299"/>
                <a:ext cx="217485" cy="505114"/>
                <a:chOff x="4160193" y="743757"/>
                <a:chExt cx="109" cy="277"/>
              </a:xfrm>
              <a:solidFill>
                <a:srgbClr val="0070C0"/>
              </a:solidFill>
            </p:grpSpPr>
            <p:sp>
              <p:nvSpPr>
                <p:cNvPr id="552" name="Oval 76"/>
                <p:cNvSpPr>
                  <a:spLocks noChangeArrowheads="1"/>
                </p:cNvSpPr>
                <p:nvPr/>
              </p:nvSpPr>
              <p:spPr bwMode="auto">
                <a:xfrm>
                  <a:off x="4160220" y="743757"/>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53" name="Rectangle 77"/>
                <p:cNvSpPr>
                  <a:spLocks noChangeArrowheads="1"/>
                </p:cNvSpPr>
                <p:nvPr/>
              </p:nvSpPr>
              <p:spPr bwMode="auto">
                <a:xfrm>
                  <a:off x="4160237" y="743805"/>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54" name="AutoShape 78"/>
                <p:cNvSpPr>
                  <a:spLocks noChangeArrowheads="1"/>
                </p:cNvSpPr>
                <p:nvPr/>
              </p:nvSpPr>
              <p:spPr bwMode="auto">
                <a:xfrm>
                  <a:off x="4160213" y="743818"/>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55" name="AutoShape 79"/>
                <p:cNvSpPr>
                  <a:spLocks noChangeArrowheads="1"/>
                </p:cNvSpPr>
                <p:nvPr/>
              </p:nvSpPr>
              <p:spPr bwMode="auto">
                <a:xfrm>
                  <a:off x="4160217" y="743914"/>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56" name="AutoShape 80"/>
                <p:cNvSpPr>
                  <a:spLocks noChangeArrowheads="1"/>
                </p:cNvSpPr>
                <p:nvPr/>
              </p:nvSpPr>
              <p:spPr bwMode="auto">
                <a:xfrm>
                  <a:off x="4160254" y="743913"/>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57" name="AutoShape 81"/>
                <p:cNvSpPr>
                  <a:spLocks noChangeArrowheads="1"/>
                </p:cNvSpPr>
                <p:nvPr/>
              </p:nvSpPr>
              <p:spPr bwMode="auto">
                <a:xfrm rot="1976515">
                  <a:off x="4160193" y="743819"/>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58" name="AutoShape 82"/>
                <p:cNvSpPr>
                  <a:spLocks noChangeArrowheads="1"/>
                </p:cNvSpPr>
                <p:nvPr/>
              </p:nvSpPr>
              <p:spPr bwMode="auto">
                <a:xfrm rot="19623485" flipH="1">
                  <a:off x="4160280" y="743818"/>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nvGrpSpPr>
            <p:cNvPr id="506" name="グループ化 505"/>
            <p:cNvGrpSpPr/>
            <p:nvPr/>
          </p:nvGrpSpPr>
          <p:grpSpPr>
            <a:xfrm>
              <a:off x="4544778" y="4662269"/>
              <a:ext cx="656850" cy="599732"/>
              <a:chOff x="624963" y="4263618"/>
              <a:chExt cx="656850" cy="599732"/>
            </a:xfrm>
          </p:grpSpPr>
          <p:grpSp>
            <p:nvGrpSpPr>
              <p:cNvPr id="507" name="Group 43"/>
              <p:cNvGrpSpPr>
                <a:grpSpLocks/>
              </p:cNvGrpSpPr>
              <p:nvPr/>
            </p:nvGrpSpPr>
            <p:grpSpPr bwMode="auto">
              <a:xfrm>
                <a:off x="842959" y="4263618"/>
                <a:ext cx="220857" cy="505114"/>
                <a:chOff x="4074390" y="657225"/>
                <a:chExt cx="109" cy="277"/>
              </a:xfrm>
              <a:solidFill>
                <a:srgbClr val="1F497D">
                  <a:lumMod val="40000"/>
                  <a:lumOff val="60000"/>
                </a:srgbClr>
              </a:solidFill>
            </p:grpSpPr>
            <p:sp>
              <p:nvSpPr>
                <p:cNvPr id="540" name="Oval 44"/>
                <p:cNvSpPr>
                  <a:spLocks noChangeArrowheads="1"/>
                </p:cNvSpPr>
                <p:nvPr/>
              </p:nvSpPr>
              <p:spPr bwMode="auto">
                <a:xfrm>
                  <a:off x="4074417"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41" name="Rectangle 45"/>
                <p:cNvSpPr>
                  <a:spLocks noChangeArrowheads="1"/>
                </p:cNvSpPr>
                <p:nvPr/>
              </p:nvSpPr>
              <p:spPr bwMode="auto">
                <a:xfrm>
                  <a:off x="4074434"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42" name="AutoShape 46"/>
                <p:cNvSpPr>
                  <a:spLocks noChangeArrowheads="1"/>
                </p:cNvSpPr>
                <p:nvPr/>
              </p:nvSpPr>
              <p:spPr bwMode="auto">
                <a:xfrm>
                  <a:off x="4074410"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43" name="AutoShape 47"/>
                <p:cNvSpPr>
                  <a:spLocks noChangeArrowheads="1"/>
                </p:cNvSpPr>
                <p:nvPr/>
              </p:nvSpPr>
              <p:spPr bwMode="auto">
                <a:xfrm>
                  <a:off x="4074414"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44" name="AutoShape 48"/>
                <p:cNvSpPr>
                  <a:spLocks noChangeArrowheads="1"/>
                </p:cNvSpPr>
                <p:nvPr/>
              </p:nvSpPr>
              <p:spPr bwMode="auto">
                <a:xfrm>
                  <a:off x="4074451"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45" name="AutoShape 49"/>
                <p:cNvSpPr>
                  <a:spLocks noChangeArrowheads="1"/>
                </p:cNvSpPr>
                <p:nvPr/>
              </p:nvSpPr>
              <p:spPr bwMode="auto">
                <a:xfrm rot="1976515">
                  <a:off x="4074390"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46" name="AutoShape 50"/>
                <p:cNvSpPr>
                  <a:spLocks noChangeArrowheads="1"/>
                </p:cNvSpPr>
                <p:nvPr/>
              </p:nvSpPr>
              <p:spPr bwMode="auto">
                <a:xfrm rot="19623485" flipH="1">
                  <a:off x="4074477"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08" name="Group 51"/>
              <p:cNvGrpSpPr>
                <a:grpSpLocks/>
              </p:cNvGrpSpPr>
              <p:nvPr/>
            </p:nvGrpSpPr>
            <p:grpSpPr bwMode="auto">
              <a:xfrm>
                <a:off x="1060956" y="4263618"/>
                <a:ext cx="220857" cy="505114"/>
                <a:chOff x="4262579" y="657225"/>
                <a:chExt cx="109" cy="277"/>
              </a:xfrm>
              <a:solidFill>
                <a:srgbClr val="1F497D">
                  <a:lumMod val="40000"/>
                  <a:lumOff val="60000"/>
                </a:srgbClr>
              </a:solidFill>
            </p:grpSpPr>
            <p:sp>
              <p:nvSpPr>
                <p:cNvPr id="533" name="Oval 52"/>
                <p:cNvSpPr>
                  <a:spLocks noChangeArrowheads="1"/>
                </p:cNvSpPr>
                <p:nvPr/>
              </p:nvSpPr>
              <p:spPr bwMode="auto">
                <a:xfrm>
                  <a:off x="4262606"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34" name="Rectangle 53"/>
                <p:cNvSpPr>
                  <a:spLocks noChangeArrowheads="1"/>
                </p:cNvSpPr>
                <p:nvPr/>
              </p:nvSpPr>
              <p:spPr bwMode="auto">
                <a:xfrm>
                  <a:off x="4262623"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35" name="AutoShape 54"/>
                <p:cNvSpPr>
                  <a:spLocks noChangeArrowheads="1"/>
                </p:cNvSpPr>
                <p:nvPr/>
              </p:nvSpPr>
              <p:spPr bwMode="auto">
                <a:xfrm>
                  <a:off x="4262599"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36" name="AutoShape 55"/>
                <p:cNvSpPr>
                  <a:spLocks noChangeArrowheads="1"/>
                </p:cNvSpPr>
                <p:nvPr/>
              </p:nvSpPr>
              <p:spPr bwMode="auto">
                <a:xfrm>
                  <a:off x="4262603"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37" name="AutoShape 56"/>
                <p:cNvSpPr>
                  <a:spLocks noChangeArrowheads="1"/>
                </p:cNvSpPr>
                <p:nvPr/>
              </p:nvSpPr>
              <p:spPr bwMode="auto">
                <a:xfrm>
                  <a:off x="4262640"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38" name="AutoShape 57"/>
                <p:cNvSpPr>
                  <a:spLocks noChangeArrowheads="1"/>
                </p:cNvSpPr>
                <p:nvPr/>
              </p:nvSpPr>
              <p:spPr bwMode="auto">
                <a:xfrm rot="1976515">
                  <a:off x="4262579"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39" name="AutoShape 58"/>
                <p:cNvSpPr>
                  <a:spLocks noChangeArrowheads="1"/>
                </p:cNvSpPr>
                <p:nvPr/>
              </p:nvSpPr>
              <p:spPr bwMode="auto">
                <a:xfrm rot="19623485" flipH="1">
                  <a:off x="4262666"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09" name="Group 59"/>
              <p:cNvGrpSpPr>
                <a:grpSpLocks/>
              </p:cNvGrpSpPr>
              <p:nvPr/>
            </p:nvGrpSpPr>
            <p:grpSpPr bwMode="auto">
              <a:xfrm>
                <a:off x="624963" y="4263618"/>
                <a:ext cx="220857" cy="505114"/>
                <a:chOff x="3886201" y="657225"/>
                <a:chExt cx="109" cy="277"/>
              </a:xfrm>
              <a:solidFill>
                <a:srgbClr val="1F497D">
                  <a:lumMod val="40000"/>
                  <a:lumOff val="60000"/>
                </a:srgbClr>
              </a:solidFill>
            </p:grpSpPr>
            <p:sp>
              <p:nvSpPr>
                <p:cNvPr id="526" name="Oval 60"/>
                <p:cNvSpPr>
                  <a:spLocks noChangeArrowheads="1"/>
                </p:cNvSpPr>
                <p:nvPr/>
              </p:nvSpPr>
              <p:spPr bwMode="auto">
                <a:xfrm>
                  <a:off x="3886228" y="657225"/>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27" name="Rectangle 61"/>
                <p:cNvSpPr>
                  <a:spLocks noChangeArrowheads="1"/>
                </p:cNvSpPr>
                <p:nvPr/>
              </p:nvSpPr>
              <p:spPr bwMode="auto">
                <a:xfrm>
                  <a:off x="3886245" y="657273"/>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28" name="AutoShape 62"/>
                <p:cNvSpPr>
                  <a:spLocks noChangeArrowheads="1"/>
                </p:cNvSpPr>
                <p:nvPr/>
              </p:nvSpPr>
              <p:spPr bwMode="auto">
                <a:xfrm>
                  <a:off x="3886221" y="657286"/>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29" name="AutoShape 63"/>
                <p:cNvSpPr>
                  <a:spLocks noChangeArrowheads="1"/>
                </p:cNvSpPr>
                <p:nvPr/>
              </p:nvSpPr>
              <p:spPr bwMode="auto">
                <a:xfrm>
                  <a:off x="3886225" y="657382"/>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30" name="AutoShape 64"/>
                <p:cNvSpPr>
                  <a:spLocks noChangeArrowheads="1"/>
                </p:cNvSpPr>
                <p:nvPr/>
              </p:nvSpPr>
              <p:spPr bwMode="auto">
                <a:xfrm>
                  <a:off x="3886262" y="657381"/>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31" name="AutoShape 65"/>
                <p:cNvSpPr>
                  <a:spLocks noChangeArrowheads="1"/>
                </p:cNvSpPr>
                <p:nvPr/>
              </p:nvSpPr>
              <p:spPr bwMode="auto">
                <a:xfrm rot="1976515">
                  <a:off x="3886201" y="657287"/>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32" name="AutoShape 66"/>
                <p:cNvSpPr>
                  <a:spLocks noChangeArrowheads="1"/>
                </p:cNvSpPr>
                <p:nvPr/>
              </p:nvSpPr>
              <p:spPr bwMode="auto">
                <a:xfrm rot="19623485" flipH="1">
                  <a:off x="3886288" y="657286"/>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10" name="Group 67"/>
              <p:cNvGrpSpPr>
                <a:grpSpLocks/>
              </p:cNvGrpSpPr>
              <p:nvPr/>
            </p:nvGrpSpPr>
            <p:grpSpPr bwMode="auto">
              <a:xfrm>
                <a:off x="734378" y="4358236"/>
                <a:ext cx="220857" cy="505114"/>
                <a:chOff x="3980656" y="748519"/>
                <a:chExt cx="109" cy="277"/>
              </a:xfrm>
              <a:solidFill>
                <a:srgbClr val="0070C0"/>
              </a:solidFill>
            </p:grpSpPr>
            <p:sp>
              <p:nvSpPr>
                <p:cNvPr id="519" name="Oval 68"/>
                <p:cNvSpPr>
                  <a:spLocks noChangeArrowheads="1"/>
                </p:cNvSpPr>
                <p:nvPr/>
              </p:nvSpPr>
              <p:spPr bwMode="auto">
                <a:xfrm>
                  <a:off x="3980683" y="748519"/>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20" name="Rectangle 69"/>
                <p:cNvSpPr>
                  <a:spLocks noChangeArrowheads="1"/>
                </p:cNvSpPr>
                <p:nvPr/>
              </p:nvSpPr>
              <p:spPr bwMode="auto">
                <a:xfrm>
                  <a:off x="3980700" y="74856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21" name="AutoShape 70"/>
                <p:cNvSpPr>
                  <a:spLocks noChangeArrowheads="1"/>
                </p:cNvSpPr>
                <p:nvPr/>
              </p:nvSpPr>
              <p:spPr bwMode="auto">
                <a:xfrm>
                  <a:off x="3980676" y="74858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22" name="AutoShape 71"/>
                <p:cNvSpPr>
                  <a:spLocks noChangeArrowheads="1"/>
                </p:cNvSpPr>
                <p:nvPr/>
              </p:nvSpPr>
              <p:spPr bwMode="auto">
                <a:xfrm>
                  <a:off x="3980680" y="74867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23" name="AutoShape 72"/>
                <p:cNvSpPr>
                  <a:spLocks noChangeArrowheads="1"/>
                </p:cNvSpPr>
                <p:nvPr/>
              </p:nvSpPr>
              <p:spPr bwMode="auto">
                <a:xfrm>
                  <a:off x="3980717" y="74867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24" name="AutoShape 73"/>
                <p:cNvSpPr>
                  <a:spLocks noChangeArrowheads="1"/>
                </p:cNvSpPr>
                <p:nvPr/>
              </p:nvSpPr>
              <p:spPr bwMode="auto">
                <a:xfrm rot="1976515">
                  <a:off x="3980656" y="74858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25" name="AutoShape 74"/>
                <p:cNvSpPr>
                  <a:spLocks noChangeArrowheads="1"/>
                </p:cNvSpPr>
                <p:nvPr/>
              </p:nvSpPr>
              <p:spPr bwMode="auto">
                <a:xfrm rot="19623485" flipH="1">
                  <a:off x="3980743" y="74858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nvGrpSpPr>
              <p:cNvPr id="511" name="Group 75"/>
              <p:cNvGrpSpPr>
                <a:grpSpLocks/>
              </p:cNvGrpSpPr>
              <p:nvPr/>
            </p:nvGrpSpPr>
            <p:grpSpPr bwMode="auto">
              <a:xfrm>
                <a:off x="942352" y="4353299"/>
                <a:ext cx="217485" cy="505114"/>
                <a:chOff x="4160193" y="743757"/>
                <a:chExt cx="109" cy="277"/>
              </a:xfrm>
              <a:solidFill>
                <a:srgbClr val="0070C0"/>
              </a:solidFill>
            </p:grpSpPr>
            <p:sp>
              <p:nvSpPr>
                <p:cNvPr id="512" name="Oval 76"/>
                <p:cNvSpPr>
                  <a:spLocks noChangeArrowheads="1"/>
                </p:cNvSpPr>
                <p:nvPr/>
              </p:nvSpPr>
              <p:spPr bwMode="auto">
                <a:xfrm>
                  <a:off x="4160220" y="743757"/>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13" name="Rectangle 77"/>
                <p:cNvSpPr>
                  <a:spLocks noChangeArrowheads="1"/>
                </p:cNvSpPr>
                <p:nvPr/>
              </p:nvSpPr>
              <p:spPr bwMode="auto">
                <a:xfrm>
                  <a:off x="4160237" y="743805"/>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14" name="AutoShape 78"/>
                <p:cNvSpPr>
                  <a:spLocks noChangeArrowheads="1"/>
                </p:cNvSpPr>
                <p:nvPr/>
              </p:nvSpPr>
              <p:spPr bwMode="auto">
                <a:xfrm>
                  <a:off x="4160213" y="743818"/>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15" name="AutoShape 79"/>
                <p:cNvSpPr>
                  <a:spLocks noChangeArrowheads="1"/>
                </p:cNvSpPr>
                <p:nvPr/>
              </p:nvSpPr>
              <p:spPr bwMode="auto">
                <a:xfrm>
                  <a:off x="4160217" y="743914"/>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16" name="AutoShape 80"/>
                <p:cNvSpPr>
                  <a:spLocks noChangeArrowheads="1"/>
                </p:cNvSpPr>
                <p:nvPr/>
              </p:nvSpPr>
              <p:spPr bwMode="auto">
                <a:xfrm>
                  <a:off x="4160254" y="743913"/>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17" name="AutoShape 81"/>
                <p:cNvSpPr>
                  <a:spLocks noChangeArrowheads="1"/>
                </p:cNvSpPr>
                <p:nvPr/>
              </p:nvSpPr>
              <p:spPr bwMode="auto">
                <a:xfrm rot="1976515">
                  <a:off x="4160193" y="743819"/>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518" name="AutoShape 82"/>
                <p:cNvSpPr>
                  <a:spLocks noChangeArrowheads="1"/>
                </p:cNvSpPr>
                <p:nvPr/>
              </p:nvSpPr>
              <p:spPr bwMode="auto">
                <a:xfrm rot="19623485" flipH="1">
                  <a:off x="4160280" y="743818"/>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grpSp>
      </p:grpSp>
      <p:grpSp>
        <p:nvGrpSpPr>
          <p:cNvPr id="747" name="グループ化 746"/>
          <p:cNvGrpSpPr/>
          <p:nvPr/>
        </p:nvGrpSpPr>
        <p:grpSpPr>
          <a:xfrm>
            <a:off x="6615363" y="4782366"/>
            <a:ext cx="453067" cy="1022911"/>
            <a:chOff x="5091358" y="4782353"/>
            <a:chExt cx="453067" cy="1022911"/>
          </a:xfrm>
        </p:grpSpPr>
        <p:sp>
          <p:nvSpPr>
            <p:cNvPr id="748" name="Oval 68"/>
            <p:cNvSpPr>
              <a:spLocks noChangeArrowheads="1"/>
            </p:cNvSpPr>
            <p:nvPr/>
          </p:nvSpPr>
          <p:spPr bwMode="auto">
            <a:xfrm>
              <a:off x="5203586" y="4782353"/>
              <a:ext cx="220299" cy="215741"/>
            </a:xfrm>
            <a:prstGeom prst="ellipse">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49" name="Rectangle 69"/>
            <p:cNvSpPr>
              <a:spLocks noChangeArrowheads="1"/>
            </p:cNvSpPr>
            <p:nvPr/>
          </p:nvSpPr>
          <p:spPr bwMode="auto">
            <a:xfrm>
              <a:off x="5274247" y="4953458"/>
              <a:ext cx="91445" cy="70674"/>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50" name="AutoShape 70"/>
            <p:cNvSpPr>
              <a:spLocks noChangeArrowheads="1"/>
            </p:cNvSpPr>
            <p:nvPr/>
          </p:nvSpPr>
          <p:spPr bwMode="auto">
            <a:xfrm>
              <a:off x="5174490" y="5001814"/>
              <a:ext cx="290960" cy="472399"/>
            </a:xfrm>
            <a:prstGeom prst="roundRect">
              <a:avLst>
                <a:gd name="adj" fmla="val 26125"/>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51" name="AutoShape 71"/>
            <p:cNvSpPr>
              <a:spLocks noChangeArrowheads="1"/>
            </p:cNvSpPr>
            <p:nvPr/>
          </p:nvSpPr>
          <p:spPr bwMode="auto">
            <a:xfrm>
              <a:off x="5191116" y="5358903"/>
              <a:ext cx="103914" cy="446361"/>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52" name="AutoShape 72"/>
            <p:cNvSpPr>
              <a:spLocks noChangeArrowheads="1"/>
            </p:cNvSpPr>
            <p:nvPr/>
          </p:nvSpPr>
          <p:spPr bwMode="auto">
            <a:xfrm>
              <a:off x="5344909" y="5355183"/>
              <a:ext cx="103914" cy="442641"/>
            </a:xfrm>
            <a:prstGeom prst="roundRect">
              <a:avLst>
                <a:gd name="adj" fmla="val 16667"/>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53" name="AutoShape 73"/>
            <p:cNvSpPr>
              <a:spLocks noChangeArrowheads="1"/>
            </p:cNvSpPr>
            <p:nvPr/>
          </p:nvSpPr>
          <p:spPr bwMode="auto">
            <a:xfrm rot="1976515">
              <a:off x="5091358" y="5005534"/>
              <a:ext cx="91445" cy="357089"/>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sp>
          <p:nvSpPr>
            <p:cNvPr id="754" name="AutoShape 74"/>
            <p:cNvSpPr>
              <a:spLocks noChangeArrowheads="1"/>
            </p:cNvSpPr>
            <p:nvPr/>
          </p:nvSpPr>
          <p:spPr bwMode="auto">
            <a:xfrm rot="19623485" flipH="1">
              <a:off x="5452980" y="5001814"/>
              <a:ext cx="91445" cy="357089"/>
            </a:xfrm>
            <a:prstGeom prst="roundRect">
              <a:avLst>
                <a:gd name="adj" fmla="val 44241"/>
              </a:avLst>
            </a:pr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Arial"/>
                <a:ea typeface="ＭＳ Ｐゴシック"/>
              </a:endParaRPr>
            </a:p>
          </p:txBody>
        </p:sp>
      </p:grpSp>
      <p:cxnSp>
        <p:nvCxnSpPr>
          <p:cNvPr id="755" name="直線矢印コネクタ 754"/>
          <p:cNvCxnSpPr/>
          <p:nvPr/>
        </p:nvCxnSpPr>
        <p:spPr>
          <a:xfrm flipH="1">
            <a:off x="7160837" y="4582300"/>
            <a:ext cx="2207903" cy="577007"/>
          </a:xfrm>
          <a:prstGeom prst="straightConnector1">
            <a:avLst/>
          </a:prstGeom>
          <a:noFill/>
          <a:ln w="57150" cap="flat" cmpd="sng" algn="ctr">
            <a:solidFill>
              <a:srgbClr val="FF0000"/>
            </a:solidFill>
            <a:prstDash val="sysDot"/>
            <a:headEnd type="none" w="med" len="med"/>
            <a:tailEnd type="triangle" w="med" len="med"/>
          </a:ln>
          <a:effectLst/>
        </p:spPr>
      </p:cxnSp>
      <p:sp>
        <p:nvSpPr>
          <p:cNvPr id="756" name="角丸四角形吹き出し 755"/>
          <p:cNvSpPr/>
          <p:nvPr/>
        </p:nvSpPr>
        <p:spPr>
          <a:xfrm>
            <a:off x="1597724" y="5108341"/>
            <a:ext cx="3446301" cy="931019"/>
          </a:xfrm>
          <a:prstGeom prst="wedgeRoundRectCallout">
            <a:avLst>
              <a:gd name="adj1" fmla="val 51340"/>
              <a:gd name="adj2" fmla="val -93360"/>
              <a:gd name="adj3" fmla="val 16667"/>
            </a:avLst>
          </a:prstGeom>
          <a:solidFill>
            <a:srgbClr val="FFFF99">
              <a:alpha val="65000"/>
            </a:srgbClr>
          </a:solidFill>
          <a:ln w="12700" cap="flat" cmpd="sng" algn="ctr">
            <a:solidFill>
              <a:srgbClr val="000000">
                <a:lumMod val="50000"/>
                <a:lumOff val="50000"/>
              </a:srgbClr>
            </a:solidFill>
            <a:prstDash val="solid"/>
          </a:ln>
          <a:effectLst/>
        </p:spPr>
        <p:txBody>
          <a:bodyPr rtlCol="0" anchor="ctr"/>
          <a:lstStyle/>
          <a:p>
            <a:pPr>
              <a:lnSpc>
                <a:spcPct val="150000"/>
              </a:lnSpc>
              <a:defRPr/>
            </a:pPr>
            <a:r>
              <a:rPr kumimoji="0" lang="ja-JP" altLang="en-US" sz="1600" b="1" kern="0" dirty="0">
                <a:solidFill>
                  <a:srgbClr val="FF0000"/>
                </a:solidFill>
                <a:latin typeface="Meiryo UI" panose="020B0604030504040204" pitchFamily="50" charset="-128"/>
                <a:ea typeface="Meiryo UI" panose="020B0604030504040204" pitchFamily="50" charset="-128"/>
              </a:rPr>
              <a:t>地域で在宅で暮らす人々（住民）</a:t>
            </a:r>
            <a:endParaRPr kumimoji="0" lang="en-US" altLang="ja-JP" sz="1600" b="1" kern="0" dirty="0">
              <a:solidFill>
                <a:srgbClr val="FF0000"/>
              </a:solidFill>
              <a:latin typeface="Meiryo UI" panose="020B0604030504040204" pitchFamily="50" charset="-128"/>
              <a:ea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重度の人はより重度に</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支援不要だった人も支援が必要に</a:t>
            </a:r>
          </a:p>
        </p:txBody>
      </p:sp>
      <p:grpSp>
        <p:nvGrpSpPr>
          <p:cNvPr id="757" name="グループ化 756"/>
          <p:cNvGrpSpPr/>
          <p:nvPr/>
        </p:nvGrpSpPr>
        <p:grpSpPr>
          <a:xfrm>
            <a:off x="3845933" y="3806546"/>
            <a:ext cx="1472681" cy="419133"/>
            <a:chOff x="2721316" y="2276872"/>
            <a:chExt cx="1472681" cy="419133"/>
          </a:xfrm>
        </p:grpSpPr>
        <p:cxnSp>
          <p:nvCxnSpPr>
            <p:cNvPr id="758" name="直線コネクタ 757"/>
            <p:cNvCxnSpPr/>
            <p:nvPr/>
          </p:nvCxnSpPr>
          <p:spPr>
            <a:xfrm flipH="1" flipV="1">
              <a:off x="2734162" y="2296349"/>
              <a:ext cx="1459835" cy="399656"/>
            </a:xfrm>
            <a:prstGeom prst="line">
              <a:avLst/>
            </a:prstGeom>
            <a:noFill/>
            <a:ln w="28575" cap="flat" cmpd="sng" algn="ctr">
              <a:solidFill>
                <a:srgbClr val="000000">
                  <a:alpha val="50196"/>
                </a:srgbClr>
              </a:solidFill>
              <a:prstDash val="solid"/>
            </a:ln>
            <a:effectLst/>
          </p:spPr>
        </p:cxnSp>
        <p:cxnSp>
          <p:nvCxnSpPr>
            <p:cNvPr id="759" name="直線コネクタ 758"/>
            <p:cNvCxnSpPr/>
            <p:nvPr/>
          </p:nvCxnSpPr>
          <p:spPr>
            <a:xfrm flipH="1">
              <a:off x="2721316" y="2276872"/>
              <a:ext cx="1459835" cy="399656"/>
            </a:xfrm>
            <a:prstGeom prst="line">
              <a:avLst/>
            </a:prstGeom>
            <a:noFill/>
            <a:ln w="28575" cap="flat" cmpd="sng" algn="ctr">
              <a:solidFill>
                <a:srgbClr val="000000">
                  <a:alpha val="50196"/>
                </a:srgbClr>
              </a:solidFill>
              <a:prstDash val="solid"/>
            </a:ln>
            <a:effectLst/>
          </p:spPr>
        </p:cxnSp>
      </p:grpSp>
      <p:grpSp>
        <p:nvGrpSpPr>
          <p:cNvPr id="760" name="グループ化 759"/>
          <p:cNvGrpSpPr/>
          <p:nvPr/>
        </p:nvGrpSpPr>
        <p:grpSpPr>
          <a:xfrm>
            <a:off x="5631438" y="3493485"/>
            <a:ext cx="1472681" cy="419133"/>
            <a:chOff x="2634613" y="2276872"/>
            <a:chExt cx="1472681" cy="419133"/>
          </a:xfrm>
        </p:grpSpPr>
        <p:cxnSp>
          <p:nvCxnSpPr>
            <p:cNvPr id="761" name="直線コネクタ 760"/>
            <p:cNvCxnSpPr/>
            <p:nvPr/>
          </p:nvCxnSpPr>
          <p:spPr>
            <a:xfrm flipH="1" flipV="1">
              <a:off x="2647459" y="2296349"/>
              <a:ext cx="1459835" cy="399656"/>
            </a:xfrm>
            <a:prstGeom prst="line">
              <a:avLst/>
            </a:prstGeom>
            <a:noFill/>
            <a:ln w="28575" cap="flat" cmpd="sng" algn="ctr">
              <a:solidFill>
                <a:srgbClr val="000000">
                  <a:alpha val="50196"/>
                </a:srgbClr>
              </a:solidFill>
              <a:prstDash val="solid"/>
            </a:ln>
            <a:effectLst/>
          </p:spPr>
        </p:cxnSp>
        <p:cxnSp>
          <p:nvCxnSpPr>
            <p:cNvPr id="762" name="直線コネクタ 761"/>
            <p:cNvCxnSpPr/>
            <p:nvPr/>
          </p:nvCxnSpPr>
          <p:spPr>
            <a:xfrm flipH="1">
              <a:off x="2634613" y="2276872"/>
              <a:ext cx="1459835" cy="399656"/>
            </a:xfrm>
            <a:prstGeom prst="line">
              <a:avLst/>
            </a:prstGeom>
            <a:noFill/>
            <a:ln w="28575" cap="flat" cmpd="sng" algn="ctr">
              <a:solidFill>
                <a:srgbClr val="000000">
                  <a:alpha val="50196"/>
                </a:srgbClr>
              </a:solidFill>
              <a:prstDash val="solid"/>
            </a:ln>
            <a:effectLst/>
          </p:spPr>
        </p:cxnSp>
      </p:grpSp>
      <p:grpSp>
        <p:nvGrpSpPr>
          <p:cNvPr id="763" name="グループ化 762"/>
          <p:cNvGrpSpPr/>
          <p:nvPr/>
        </p:nvGrpSpPr>
        <p:grpSpPr>
          <a:xfrm>
            <a:off x="3901139" y="2045246"/>
            <a:ext cx="5576656" cy="1563818"/>
            <a:chOff x="2377139" y="2045246"/>
            <a:chExt cx="5576656" cy="1563818"/>
          </a:xfrm>
        </p:grpSpPr>
        <p:sp>
          <p:nvSpPr>
            <p:cNvPr id="764" name="角丸四角形吹き出し 763"/>
            <p:cNvSpPr/>
            <p:nvPr/>
          </p:nvSpPr>
          <p:spPr>
            <a:xfrm>
              <a:off x="5238394" y="2045246"/>
              <a:ext cx="2715401" cy="1172703"/>
            </a:xfrm>
            <a:prstGeom prst="wedgeRoundRectCallout">
              <a:avLst>
                <a:gd name="adj1" fmla="val -43414"/>
                <a:gd name="adj2" fmla="val 100314"/>
                <a:gd name="adj3" fmla="val 16667"/>
              </a:avLst>
            </a:prstGeom>
            <a:solidFill>
              <a:srgbClr val="FFFF99">
                <a:alpha val="65000"/>
              </a:srgbClr>
            </a:solidFill>
            <a:ln w="12700" cap="flat" cmpd="sng" algn="ctr">
              <a:solidFill>
                <a:srgbClr val="000000">
                  <a:lumMod val="50000"/>
                  <a:lumOff val="50000"/>
                </a:srgbClr>
              </a:solidFill>
              <a:prstDash val="solid"/>
            </a:ln>
            <a:effectLst/>
          </p:spPr>
          <p:txBody>
            <a:bodyPr rtlCol="0" anchor="ctr"/>
            <a:lstStyle/>
            <a:p>
              <a:pPr>
                <a:lnSpc>
                  <a:spcPct val="150000"/>
                </a:lnSpc>
                <a:defRPr/>
              </a:pPr>
              <a:r>
                <a:rPr kumimoji="0" lang="ja-JP" altLang="en-US" sz="1600" b="1" kern="0" dirty="0">
                  <a:solidFill>
                    <a:srgbClr val="FF0000"/>
                  </a:solidFill>
                  <a:latin typeface="Meiryo UI" panose="020B0604030504040204" pitchFamily="50" charset="-128"/>
                  <a:ea typeface="Meiryo UI" panose="020B0604030504040204" pitchFamily="50" charset="-128"/>
                </a:rPr>
                <a:t>一般避難所（住民）</a:t>
              </a:r>
              <a:endParaRPr kumimoji="0" lang="en-US" altLang="ja-JP" sz="1600" b="1" kern="0" dirty="0">
                <a:solidFill>
                  <a:srgbClr val="FF0000"/>
                </a:solidFill>
                <a:latin typeface="Meiryo UI" panose="020B0604030504040204" pitchFamily="50" charset="-128"/>
                <a:ea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専門職不在・・適切な支援と</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場所に結びつけられない</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環境整備ができない</a:t>
              </a:r>
              <a:endParaRPr kumimoji="0" lang="en-US" altLang="ja-JP" sz="1600" kern="0" dirty="0">
                <a:solidFill>
                  <a:prstClr val="black"/>
                </a:solidFill>
                <a:latin typeface="Meiryo UI" panose="020B0604030504040204" pitchFamily="50" charset="-128"/>
                <a:ea typeface="Meiryo UI" panose="020B0604030504040204" pitchFamily="50" charset="-128"/>
              </a:endParaRPr>
            </a:p>
          </p:txBody>
        </p:sp>
        <p:sp>
          <p:nvSpPr>
            <p:cNvPr id="765" name="角丸四角形 764"/>
            <p:cNvSpPr/>
            <p:nvPr/>
          </p:nvSpPr>
          <p:spPr>
            <a:xfrm>
              <a:off x="2377139" y="3212976"/>
              <a:ext cx="2933844" cy="396088"/>
            </a:xfrm>
            <a:prstGeom prst="roundRect">
              <a:avLst/>
            </a:prstGeom>
            <a:solidFill>
              <a:srgbClr val="333399">
                <a:lumMod val="75000"/>
              </a:srgbClr>
            </a:solidFill>
            <a:ln w="25400" cap="flat" cmpd="sng" algn="ctr">
              <a:noFill/>
              <a:prstDash val="solid"/>
            </a:ln>
            <a:effectLst/>
          </p:spPr>
          <p:txBody>
            <a:bodyPr lIns="36000" tIns="36000" rIns="36000" bIns="36000" rtlCol="0" anchor="ctr"/>
            <a:lstStyle/>
            <a:p>
              <a:pPr algn="ctr">
                <a:defRPr/>
              </a:pPr>
              <a:r>
                <a:rPr kumimoji="0" lang="ja-JP" altLang="en-US" sz="16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環境整備や体制確保の想定</a:t>
              </a:r>
            </a:p>
          </p:txBody>
        </p:sp>
      </p:grpSp>
      <p:grpSp>
        <p:nvGrpSpPr>
          <p:cNvPr id="766" name="グループ化 765"/>
          <p:cNvGrpSpPr/>
          <p:nvPr/>
        </p:nvGrpSpPr>
        <p:grpSpPr>
          <a:xfrm>
            <a:off x="2128889" y="1559363"/>
            <a:ext cx="3293409" cy="1262211"/>
            <a:chOff x="604882" y="1559350"/>
            <a:chExt cx="3293409" cy="1262211"/>
          </a:xfrm>
        </p:grpSpPr>
        <p:grpSp>
          <p:nvGrpSpPr>
            <p:cNvPr id="767" name="グループ化 766"/>
            <p:cNvGrpSpPr/>
            <p:nvPr/>
          </p:nvGrpSpPr>
          <p:grpSpPr>
            <a:xfrm>
              <a:off x="2425610" y="2402428"/>
              <a:ext cx="1472681" cy="419133"/>
              <a:chOff x="2634613" y="2276872"/>
              <a:chExt cx="1472681" cy="419133"/>
            </a:xfrm>
          </p:grpSpPr>
          <p:cxnSp>
            <p:nvCxnSpPr>
              <p:cNvPr id="771" name="直線コネクタ 770"/>
              <p:cNvCxnSpPr/>
              <p:nvPr/>
            </p:nvCxnSpPr>
            <p:spPr>
              <a:xfrm flipH="1" flipV="1">
                <a:off x="2647459" y="2296349"/>
                <a:ext cx="1459835" cy="399656"/>
              </a:xfrm>
              <a:prstGeom prst="line">
                <a:avLst/>
              </a:prstGeom>
              <a:noFill/>
              <a:ln w="28575" cap="flat" cmpd="sng" algn="ctr">
                <a:solidFill>
                  <a:srgbClr val="000000">
                    <a:alpha val="50196"/>
                  </a:srgbClr>
                </a:solidFill>
                <a:prstDash val="solid"/>
              </a:ln>
              <a:effectLst/>
            </p:spPr>
          </p:cxnSp>
          <p:cxnSp>
            <p:nvCxnSpPr>
              <p:cNvPr id="772" name="直線コネクタ 771"/>
              <p:cNvCxnSpPr/>
              <p:nvPr/>
            </p:nvCxnSpPr>
            <p:spPr>
              <a:xfrm flipH="1">
                <a:off x="2634613" y="2276872"/>
                <a:ext cx="1459835" cy="399656"/>
              </a:xfrm>
              <a:prstGeom prst="line">
                <a:avLst/>
              </a:prstGeom>
              <a:noFill/>
              <a:ln w="28575" cap="flat" cmpd="sng" algn="ctr">
                <a:solidFill>
                  <a:srgbClr val="000000">
                    <a:alpha val="50196"/>
                  </a:srgbClr>
                </a:solidFill>
                <a:prstDash val="solid"/>
              </a:ln>
              <a:effectLst/>
            </p:spPr>
          </p:cxnSp>
        </p:grpSp>
        <p:grpSp>
          <p:nvGrpSpPr>
            <p:cNvPr id="768" name="グループ化 767"/>
            <p:cNvGrpSpPr/>
            <p:nvPr/>
          </p:nvGrpSpPr>
          <p:grpSpPr>
            <a:xfrm>
              <a:off x="604882" y="1559350"/>
              <a:ext cx="1472681" cy="419133"/>
              <a:chOff x="2634613" y="2276872"/>
              <a:chExt cx="1472681" cy="419133"/>
            </a:xfrm>
          </p:grpSpPr>
          <p:cxnSp>
            <p:nvCxnSpPr>
              <p:cNvPr id="769" name="直線コネクタ 768"/>
              <p:cNvCxnSpPr/>
              <p:nvPr/>
            </p:nvCxnSpPr>
            <p:spPr>
              <a:xfrm flipH="1" flipV="1">
                <a:off x="2647459" y="2296349"/>
                <a:ext cx="1459835" cy="399656"/>
              </a:xfrm>
              <a:prstGeom prst="line">
                <a:avLst/>
              </a:prstGeom>
              <a:noFill/>
              <a:ln w="28575" cap="flat" cmpd="sng" algn="ctr">
                <a:solidFill>
                  <a:srgbClr val="000000">
                    <a:alpha val="50196"/>
                  </a:srgbClr>
                </a:solidFill>
                <a:prstDash val="solid"/>
              </a:ln>
              <a:effectLst/>
            </p:spPr>
          </p:cxnSp>
          <p:cxnSp>
            <p:nvCxnSpPr>
              <p:cNvPr id="770" name="直線コネクタ 769"/>
              <p:cNvCxnSpPr/>
              <p:nvPr/>
            </p:nvCxnSpPr>
            <p:spPr>
              <a:xfrm flipH="1">
                <a:off x="2634613" y="2276872"/>
                <a:ext cx="1459835" cy="399656"/>
              </a:xfrm>
              <a:prstGeom prst="line">
                <a:avLst/>
              </a:prstGeom>
              <a:noFill/>
              <a:ln w="28575" cap="flat" cmpd="sng" algn="ctr">
                <a:solidFill>
                  <a:srgbClr val="000000">
                    <a:alpha val="50196"/>
                  </a:srgbClr>
                </a:solidFill>
                <a:prstDash val="solid"/>
              </a:ln>
              <a:effectLst/>
            </p:spPr>
          </p:cxnSp>
        </p:grpSp>
      </p:grpSp>
      <p:grpSp>
        <p:nvGrpSpPr>
          <p:cNvPr id="773" name="グループ化 772"/>
          <p:cNvGrpSpPr/>
          <p:nvPr/>
        </p:nvGrpSpPr>
        <p:grpSpPr>
          <a:xfrm>
            <a:off x="3705692" y="5641270"/>
            <a:ext cx="5414651" cy="1047110"/>
            <a:chOff x="2181685" y="5641270"/>
            <a:chExt cx="5414651" cy="1047110"/>
          </a:xfrm>
        </p:grpSpPr>
        <p:sp>
          <p:nvSpPr>
            <p:cNvPr id="774" name="爆発 2 773"/>
            <p:cNvSpPr/>
            <p:nvPr/>
          </p:nvSpPr>
          <p:spPr bwMode="auto">
            <a:xfrm>
              <a:off x="2181685" y="5641270"/>
              <a:ext cx="5414651" cy="1047110"/>
            </a:xfrm>
            <a:prstGeom prst="irregularSeal2">
              <a:avLst/>
            </a:prstGeom>
            <a:solidFill>
              <a:srgbClr val="C00000"/>
            </a:solidFill>
            <a:ln w="1270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lgn="ctr" fontAlgn="base">
                <a:spcBef>
                  <a:spcPct val="50000"/>
                </a:spcBef>
                <a:spcAft>
                  <a:spcPct val="0"/>
                </a:spcAft>
              </a:pPr>
              <a:endParaRPr lang="ja-JP" altLang="en-US" sz="1600">
                <a:solidFill>
                  <a:srgbClr val="000000"/>
                </a:solidFill>
                <a:latin typeface="Arial" charset="0"/>
                <a:ea typeface="ＭＳ Ｐゴシック" panose="020B0600070205080204" pitchFamily="50" charset="-128"/>
              </a:endParaRPr>
            </a:p>
          </p:txBody>
        </p:sp>
        <p:sp>
          <p:nvSpPr>
            <p:cNvPr id="775" name="AutoShape 43"/>
            <p:cNvSpPr>
              <a:spLocks noChangeArrowheads="1"/>
            </p:cNvSpPr>
            <p:nvPr/>
          </p:nvSpPr>
          <p:spPr bwMode="gray">
            <a:xfrm>
              <a:off x="3265835" y="5974680"/>
              <a:ext cx="2715050" cy="512731"/>
            </a:xfrm>
            <a:prstGeom prst="roundRect">
              <a:avLst>
                <a:gd name="adj" fmla="val 16667"/>
              </a:avLst>
            </a:prstGeom>
            <a:noFill/>
            <a:ln>
              <a:noFill/>
            </a:ln>
            <a:effectLst/>
            <a:extLst/>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spcAft>
                  <a:spcPct val="0"/>
                </a:spcAft>
                <a:buNone/>
              </a:pPr>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地域が連鎖して混乱</a:t>
              </a:r>
            </a:p>
          </p:txBody>
        </p:sp>
      </p:grpSp>
      <p:grpSp>
        <p:nvGrpSpPr>
          <p:cNvPr id="776" name="グループ化 775"/>
          <p:cNvGrpSpPr/>
          <p:nvPr/>
        </p:nvGrpSpPr>
        <p:grpSpPr>
          <a:xfrm>
            <a:off x="9272890" y="1323504"/>
            <a:ext cx="1324551" cy="2331718"/>
            <a:chOff x="1797339" y="1832869"/>
            <a:chExt cx="1324551" cy="2331718"/>
          </a:xfrm>
        </p:grpSpPr>
        <p:sp>
          <p:nvSpPr>
            <p:cNvPr id="777" name="AutoShape 39"/>
            <p:cNvSpPr>
              <a:spLocks noChangeArrowheads="1"/>
            </p:cNvSpPr>
            <p:nvPr/>
          </p:nvSpPr>
          <p:spPr bwMode="auto">
            <a:xfrm>
              <a:off x="1797339" y="1832869"/>
              <a:ext cx="1324551" cy="2331718"/>
            </a:xfrm>
            <a:prstGeom prst="irregularSeal1">
              <a:avLst/>
            </a:prstGeom>
            <a:gradFill rotWithShape="1">
              <a:gsLst>
                <a:gs pos="0">
                  <a:srgbClr val="FFC000"/>
                </a:gs>
                <a:gs pos="35000">
                  <a:srgbClr val="FFC000"/>
                </a:gs>
                <a:gs pos="100000">
                  <a:srgbClr val="FFFF00"/>
                </a:gs>
              </a:gsLst>
              <a:lin ang="16200000" scaled="1"/>
            </a:gradFill>
            <a:ln w="12700" cap="flat" cmpd="sng" algn="ctr">
              <a:noFill/>
              <a:prstDash val="solid"/>
              <a:headEnd/>
              <a:tailEnd/>
            </a:ln>
            <a:effectLst>
              <a:outerShdw blurRad="40000" dist="20000" dir="5400000" rotWithShape="0">
                <a:srgbClr val="000000">
                  <a:alpha val="38000"/>
                </a:srgbClr>
              </a:outerShdw>
            </a:effectLst>
          </p:spPr>
          <p:txBody>
            <a:bodyPr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None/>
                <a:defRPr/>
              </a:pPr>
              <a:endParaRPr lang="ja-JP" altLang="ja-JP" sz="1600" b="1" kern="0">
                <a:solidFill>
                  <a:srgbClr val="FF0000"/>
                </a:solidFill>
                <a:ea typeface="HG丸ｺﾞｼｯｸM-PRO" pitchFamily="50" charset="-128"/>
                <a:cs typeface="Arial" charset="0"/>
              </a:endParaRPr>
            </a:p>
          </p:txBody>
        </p:sp>
        <p:sp>
          <p:nvSpPr>
            <p:cNvPr id="778" name="テキスト ボックス 777"/>
            <p:cNvSpPr txBox="1"/>
            <p:nvPr/>
          </p:nvSpPr>
          <p:spPr>
            <a:xfrm>
              <a:off x="2198256" y="2438402"/>
              <a:ext cx="461665" cy="1015663"/>
            </a:xfrm>
            <a:prstGeom prst="rect">
              <a:avLst/>
            </a:prstGeom>
            <a:noFill/>
          </p:spPr>
          <p:txBody>
            <a:bodyPr vert="eaVert" wrap="none" rtlCol="0">
              <a:spAutoFit/>
            </a:bodyPr>
            <a:lstStyle/>
            <a:p>
              <a:pPr eaLnBrk="0" fontAlgn="base" hangingPunct="0">
                <a:spcBef>
                  <a:spcPct val="0"/>
                </a:spcBef>
                <a:spcAft>
                  <a:spcPct val="0"/>
                </a:spcAft>
                <a:defRPr/>
              </a:pPr>
              <a:r>
                <a:rPr kumimoji="0" lang="ja-JP" altLang="en-US"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災害発生</a:t>
              </a:r>
            </a:p>
          </p:txBody>
        </p:sp>
      </p:grpSp>
      <p:sp>
        <p:nvSpPr>
          <p:cNvPr id="4" name="スライド番号プレースホルダー 3"/>
          <p:cNvSpPr>
            <a:spLocks noGrp="1"/>
          </p:cNvSpPr>
          <p:nvPr>
            <p:ph type="sldNum" sz="quarter" idx="12"/>
          </p:nvPr>
        </p:nvSpPr>
        <p:spPr/>
        <p:txBody>
          <a:bodyPr/>
          <a:lstStyle/>
          <a:p>
            <a:fld id="{09A6B765-CA81-415C-858C-FCEC5502DED1}" type="slidenum">
              <a:rPr lang="ja-JP" altLang="en-US">
                <a:solidFill>
                  <a:prstClr val="black">
                    <a:tint val="75000"/>
                  </a:prstClr>
                </a:solidFill>
              </a:rPr>
              <a:pPr/>
              <a:t>10</a:t>
            </a:fld>
            <a:endParaRPr lang="ja-JP" altLang="en-US" dirty="0">
              <a:solidFill>
                <a:prstClr val="black">
                  <a:tint val="75000"/>
                </a:prstClr>
              </a:solidFill>
            </a:endParaRPr>
          </a:p>
        </p:txBody>
      </p:sp>
    </p:spTree>
    <p:custDataLst>
      <p:tags r:id="rId1"/>
    </p:custDataLst>
    <p:extLst>
      <p:ext uri="{BB962C8B-B14F-4D97-AF65-F5344CB8AC3E}">
        <p14:creationId xmlns:p14="http://schemas.microsoft.com/office/powerpoint/2010/main" val="177590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755"/>
                                        </p:tgtEl>
                                        <p:attrNameLst>
                                          <p:attrName>style.visibility</p:attrName>
                                        </p:attrNameLst>
                                      </p:cBhvr>
                                      <p:to>
                                        <p:strVal val="visible"/>
                                      </p:to>
                                    </p:set>
                                    <p:animEffect transition="in" filter="wipe(right)">
                                      <p:cBhvr>
                                        <p:cTn id="11" dur="500"/>
                                        <p:tgtEl>
                                          <p:spTgt spid="75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747"/>
                                        </p:tgtEl>
                                        <p:attrNameLst>
                                          <p:attrName>style.visibility</p:attrName>
                                        </p:attrNameLst>
                                      </p:cBhvr>
                                      <p:to>
                                        <p:strVal val="visible"/>
                                      </p:to>
                                    </p:set>
                                    <p:animEffect transition="in" filter="fade">
                                      <p:cBhvr>
                                        <p:cTn id="15" dur="500"/>
                                        <p:tgtEl>
                                          <p:spTgt spid="7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00"/>
                                        </p:tgtEl>
                                        <p:attrNameLst>
                                          <p:attrName>style.visibility</p:attrName>
                                        </p:attrNameLst>
                                      </p:cBhvr>
                                      <p:to>
                                        <p:strVal val="visible"/>
                                      </p:to>
                                    </p:set>
                                    <p:animEffect transition="in" filter="wipe(down)">
                                      <p:cBhvr>
                                        <p:cTn id="20" dur="500"/>
                                        <p:tgtEl>
                                          <p:spTgt spid="50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57"/>
                                        </p:tgtEl>
                                        <p:attrNameLst>
                                          <p:attrName>style.visibility</p:attrName>
                                        </p:attrNameLst>
                                      </p:cBhvr>
                                      <p:to>
                                        <p:strVal val="visible"/>
                                      </p:to>
                                    </p:set>
                                    <p:animEffect transition="in" filter="barn(inVertical)">
                                      <p:cBhvr>
                                        <p:cTn id="30" dur="500"/>
                                        <p:tgtEl>
                                          <p:spTgt spid="75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60"/>
                                        </p:tgtEl>
                                        <p:attrNameLst>
                                          <p:attrName>style.visibility</p:attrName>
                                        </p:attrNameLst>
                                      </p:cBhvr>
                                      <p:to>
                                        <p:strVal val="visible"/>
                                      </p:to>
                                    </p:set>
                                    <p:animEffect transition="in" filter="barn(inVertical)">
                                      <p:cBhvr>
                                        <p:cTn id="35" dur="500"/>
                                        <p:tgtEl>
                                          <p:spTgt spid="76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499"/>
                                        </p:tgtEl>
                                        <p:attrNameLst>
                                          <p:attrName>style.visibility</p:attrName>
                                        </p:attrNameLst>
                                      </p:cBhvr>
                                      <p:to>
                                        <p:strVal val="visible"/>
                                      </p:to>
                                    </p:set>
                                    <p:animEffect transition="in" filter="wipe(down)">
                                      <p:cBhvr>
                                        <p:cTn id="40" dur="500"/>
                                        <p:tgtEl>
                                          <p:spTgt spid="499"/>
                                        </p:tgtEl>
                                      </p:cBhvr>
                                    </p:animEffect>
                                  </p:childTnLst>
                                </p:cTn>
                              </p:par>
                              <p:par>
                                <p:cTn id="41" presetID="22" presetClass="entr" presetSubtype="4" fill="hold" nodeType="withEffect">
                                  <p:stCondLst>
                                    <p:cond delay="0"/>
                                  </p:stCondLst>
                                  <p:childTnLst>
                                    <p:set>
                                      <p:cBhvr>
                                        <p:cTn id="42" dur="1" fill="hold">
                                          <p:stCondLst>
                                            <p:cond delay="0"/>
                                          </p:stCondLst>
                                        </p:cTn>
                                        <p:tgtEl>
                                          <p:spTgt spid="370"/>
                                        </p:tgtEl>
                                        <p:attrNameLst>
                                          <p:attrName>style.visibility</p:attrName>
                                        </p:attrNameLst>
                                      </p:cBhvr>
                                      <p:to>
                                        <p:strVal val="visible"/>
                                      </p:to>
                                    </p:set>
                                    <p:animEffect transition="in" filter="wipe(down)">
                                      <p:cBhvr>
                                        <p:cTn id="43" dur="500"/>
                                        <p:tgtEl>
                                          <p:spTgt spid="370"/>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246"/>
                                        </p:tgtEl>
                                        <p:attrNameLst>
                                          <p:attrName>style.visibility</p:attrName>
                                        </p:attrNameLst>
                                      </p:cBhvr>
                                      <p:to>
                                        <p:strVal val="visible"/>
                                      </p:to>
                                    </p:set>
                                    <p:animEffect transition="in" filter="wipe(down)">
                                      <p:cBhvr>
                                        <p:cTn id="47" dur="500"/>
                                        <p:tgtEl>
                                          <p:spTgt spid="2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75"/>
                                        </p:tgtEl>
                                        <p:attrNameLst>
                                          <p:attrName>style.visibility</p:attrName>
                                        </p:attrNameLst>
                                      </p:cBhvr>
                                      <p:to>
                                        <p:strVal val="visible"/>
                                      </p:to>
                                    </p:set>
                                    <p:animEffect transition="in" filter="wipe(down)">
                                      <p:cBhvr>
                                        <p:cTn id="52" dur="500"/>
                                        <p:tgtEl>
                                          <p:spTgt spid="37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66"/>
                                        </p:tgtEl>
                                        <p:attrNameLst>
                                          <p:attrName>style.visibility</p:attrName>
                                        </p:attrNameLst>
                                      </p:cBhvr>
                                      <p:to>
                                        <p:strVal val="visible"/>
                                      </p:to>
                                    </p:set>
                                    <p:animEffect transition="in" filter="barn(inVertical)">
                                      <p:cBhvr>
                                        <p:cTn id="57" dur="500"/>
                                        <p:tgtEl>
                                          <p:spTgt spid="76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72"/>
                                        </p:tgtEl>
                                        <p:attrNameLst>
                                          <p:attrName>style.visibility</p:attrName>
                                        </p:attrNameLst>
                                      </p:cBhvr>
                                      <p:to>
                                        <p:strVal val="visible"/>
                                      </p:to>
                                    </p:set>
                                    <p:animEffect transition="in" filter="wipe(down)">
                                      <p:cBhvr>
                                        <p:cTn id="62" dur="500"/>
                                        <p:tgtEl>
                                          <p:spTgt spid="37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763"/>
                                        </p:tgtEl>
                                        <p:attrNameLst>
                                          <p:attrName>style.visibility</p:attrName>
                                        </p:attrNameLst>
                                      </p:cBhvr>
                                      <p:to>
                                        <p:strVal val="visible"/>
                                      </p:to>
                                    </p:set>
                                    <p:animEffect transition="in" filter="wipe(down)">
                                      <p:cBhvr>
                                        <p:cTn id="67" dur="500"/>
                                        <p:tgtEl>
                                          <p:spTgt spid="76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756"/>
                                        </p:tgtEl>
                                        <p:attrNameLst>
                                          <p:attrName>style.visibility</p:attrName>
                                        </p:attrNameLst>
                                      </p:cBhvr>
                                      <p:to>
                                        <p:strVal val="visible"/>
                                      </p:to>
                                    </p:set>
                                    <p:animEffect transition="in" filter="wipe(down)">
                                      <p:cBhvr>
                                        <p:cTn id="72" dur="500"/>
                                        <p:tgtEl>
                                          <p:spTgt spid="75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71"/>
                                        </p:tgtEl>
                                        <p:attrNameLst>
                                          <p:attrName>style.visibility</p:attrName>
                                        </p:attrNameLst>
                                      </p:cBhvr>
                                      <p:to>
                                        <p:strVal val="visible"/>
                                      </p:to>
                                    </p:set>
                                    <p:animEffect transition="in" filter="barn(inVertical)">
                                      <p:cBhvr>
                                        <p:cTn id="77" dur="500"/>
                                        <p:tgtEl>
                                          <p:spTgt spid="37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animBg="1"/>
      <p:bldP spid="7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矢印 7"/>
          <p:cNvSpPr/>
          <p:nvPr/>
        </p:nvSpPr>
        <p:spPr>
          <a:xfrm>
            <a:off x="2711624" y="4545288"/>
            <a:ext cx="1008112" cy="1476000"/>
          </a:xfrm>
          <a:prstGeom prst="downArrow">
            <a:avLst>
              <a:gd name="adj1" fmla="val 50000"/>
              <a:gd name="adj2" fmla="val 37370"/>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2" name="タイトル 1"/>
          <p:cNvSpPr>
            <a:spLocks noGrp="1"/>
          </p:cNvSpPr>
          <p:nvPr>
            <p:ph type="title"/>
          </p:nvPr>
        </p:nvSpPr>
        <p:spPr/>
        <p:txBody>
          <a:bodyPr>
            <a:normAutofit fontScale="90000"/>
          </a:bodyPr>
          <a:lstStyle/>
          <a:p>
            <a:r>
              <a:rPr lang="en-US" altLang="ja-JP" dirty="0"/>
              <a:t>8</a:t>
            </a:r>
            <a:r>
              <a:rPr kumimoji="1" lang="en-US" altLang="ja-JP" dirty="0" smtClean="0"/>
              <a:t>.</a:t>
            </a:r>
            <a:r>
              <a:rPr kumimoji="1" lang="ja-JP" altLang="en-US" dirty="0" smtClean="0"/>
              <a:t>二次被害の発生防止に向けた一般避難所の充実</a:t>
            </a:r>
            <a:endParaRPr kumimoji="1" lang="ja-JP" altLang="en-US" dirty="0"/>
          </a:p>
        </p:txBody>
      </p:sp>
      <p:sp>
        <p:nvSpPr>
          <p:cNvPr id="5" name="コンテンツ プレースホルダー 2"/>
          <p:cNvSpPr txBox="1">
            <a:spLocks/>
          </p:cNvSpPr>
          <p:nvPr/>
        </p:nvSpPr>
        <p:spPr>
          <a:xfrm>
            <a:off x="1528433" y="548680"/>
            <a:ext cx="9139568" cy="6165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PｺﾞｼｯｸM" panose="020B0600000000000000" pitchFamily="50" charset="-128"/>
                <a:ea typeface="HGPｺﾞｼｯｸM" panose="020B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PｺﾞｼｯｸM" panose="020B0600000000000000" pitchFamily="50" charset="-128"/>
                <a:ea typeface="HGPｺﾞｼｯｸM" panose="020B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PｺﾞｼｯｸM" panose="020B0600000000000000" pitchFamily="50" charset="-128"/>
                <a:ea typeface="HGPｺﾞｼｯｸM" panose="020B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ｺﾞｼｯｸM" panose="020B0600000000000000" pitchFamily="50" charset="-128"/>
                <a:ea typeface="HGPｺﾞｼｯｸM" panose="020B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ｺﾞｼｯｸM" panose="020B0600000000000000" pitchFamily="50" charset="-128"/>
                <a:ea typeface="HGPｺﾞｼｯｸM" panose="020B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0"/>
              </a:spcBef>
              <a:buNone/>
              <a:tabLst>
                <a:tab pos="8693150" algn="l"/>
              </a:tabLst>
            </a:pPr>
            <a:r>
              <a:rPr lang="ja-JP" altLang="en-US" sz="2400" b="1" dirty="0">
                <a:solidFill>
                  <a:prstClr val="black"/>
                </a:solidFill>
                <a:latin typeface="Meiryo UI" panose="020B0604030504040204" pitchFamily="50" charset="-128"/>
                <a:ea typeface="Meiryo UI" panose="020B0604030504040204" pitchFamily="50" charset="-128"/>
              </a:rPr>
              <a:t>①要配慮者の課題の見極めは、災害医療のみでは困難</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8693150" algn="l"/>
              </a:tabLst>
            </a:pPr>
            <a:r>
              <a:rPr lang="ja-JP" altLang="en-US" sz="2400" dirty="0">
                <a:solidFill>
                  <a:prstClr val="black"/>
                </a:solidFill>
                <a:latin typeface="Meiryo UI" panose="020B0604030504040204" pitchFamily="50" charset="-128"/>
                <a:ea typeface="Meiryo UI" panose="020B0604030504040204" pitchFamily="50" charset="-128"/>
              </a:rPr>
              <a:t>→緊急医療中心の</a:t>
            </a:r>
            <a:r>
              <a:rPr lang="en-US" altLang="ja-JP" sz="2400" dirty="0">
                <a:solidFill>
                  <a:prstClr val="black"/>
                </a:solidFill>
                <a:latin typeface="Meiryo UI" panose="020B0604030504040204" pitchFamily="50" charset="-128"/>
                <a:ea typeface="Meiryo UI" panose="020B0604030504040204" pitchFamily="50" charset="-128"/>
              </a:rPr>
              <a:t>DMAT</a:t>
            </a:r>
            <a:r>
              <a:rPr lang="ja-JP" altLang="en-US" sz="2400" dirty="0">
                <a:solidFill>
                  <a:prstClr val="black"/>
                </a:solidFill>
                <a:latin typeface="Meiryo UI" panose="020B0604030504040204" pitchFamily="50" charset="-128"/>
                <a:ea typeface="Meiryo UI" panose="020B0604030504040204" pitchFamily="50" charset="-128"/>
              </a:rPr>
              <a:t>や医療救護班だけでは、介護や障害等の課題</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8693150" algn="l"/>
              </a:tabLst>
            </a:pPr>
            <a:r>
              <a:rPr lang="ja-JP" altLang="en-US" sz="2400" dirty="0">
                <a:solidFill>
                  <a:prstClr val="black"/>
                </a:solidFill>
                <a:latin typeface="Meiryo UI" panose="020B0604030504040204" pitchFamily="50" charset="-128"/>
                <a:ea typeface="Meiryo UI" panose="020B0604030504040204" pitchFamily="50" charset="-128"/>
              </a:rPr>
              <a:t>　 把握は困難</a:t>
            </a:r>
          </a:p>
          <a:p>
            <a:pPr marL="0" indent="0">
              <a:spcBef>
                <a:spcPts val="0"/>
              </a:spcBef>
              <a:buNone/>
              <a:tabLst>
                <a:tab pos="8693150" algn="l"/>
              </a:tabLst>
            </a:pPr>
            <a:r>
              <a:rPr lang="ja-JP" altLang="en-US" sz="2400" dirty="0">
                <a:solidFill>
                  <a:prstClr val="black"/>
                </a:solidFill>
                <a:latin typeface="Meiryo UI" panose="020B0604030504040204" pitchFamily="50" charset="-128"/>
                <a:ea typeface="Meiryo UI" panose="020B0604030504040204" pitchFamily="50" charset="-128"/>
              </a:rPr>
              <a:t>→介護や障害等の課題には、平時と同様に医療と福祉の連携が必要</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spcBef>
                <a:spcPts val="1200"/>
              </a:spcBef>
              <a:buNone/>
              <a:tabLst>
                <a:tab pos="8693150" algn="l"/>
              </a:tabLst>
            </a:pPr>
            <a:r>
              <a:rPr lang="ja-JP" altLang="en-US" sz="2400" b="1" dirty="0">
                <a:solidFill>
                  <a:prstClr val="black"/>
                </a:solidFill>
                <a:latin typeface="Meiryo UI" panose="020B0604030504040204" pitchFamily="50" charset="-128"/>
                <a:ea typeface="Meiryo UI" panose="020B0604030504040204" pitchFamily="50" charset="-128"/>
              </a:rPr>
              <a:t>②一般避難所の混乱</a:t>
            </a:r>
            <a:endParaRPr lang="en-US" altLang="ja-JP" sz="2400" b="1"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8693150" algn="l"/>
              </a:tabLst>
            </a:pPr>
            <a:r>
              <a:rPr lang="ja-JP" altLang="en-US" sz="2400" dirty="0">
                <a:solidFill>
                  <a:prstClr val="black"/>
                </a:solidFill>
                <a:latin typeface="Meiryo UI" panose="020B0604030504040204" pitchFamily="50" charset="-128"/>
                <a:ea typeface="Meiryo UI" panose="020B0604030504040204" pitchFamily="50" charset="-128"/>
              </a:rPr>
              <a:t>→避難生活をおくる場所・必要な支援についての見極めは難しく、</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8693150" algn="l"/>
              </a:tabLst>
            </a:pPr>
            <a:r>
              <a:rPr lang="ja-JP" altLang="en-US" sz="2400" dirty="0">
                <a:solidFill>
                  <a:prstClr val="black"/>
                </a:solidFill>
                <a:latin typeface="Meiryo UI" panose="020B0604030504040204" pitchFamily="50" charset="-128"/>
                <a:ea typeface="Meiryo UI" panose="020B0604030504040204" pitchFamily="50" charset="-128"/>
              </a:rPr>
              <a:t>　 それができる人材も不足</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spcBef>
                <a:spcPts val="600"/>
              </a:spcBef>
              <a:buNone/>
              <a:tabLst>
                <a:tab pos="8693150" algn="l"/>
              </a:tabLst>
            </a:pPr>
            <a:r>
              <a:rPr lang="ja-JP" altLang="en-US" sz="2400" b="1" dirty="0">
                <a:solidFill>
                  <a:prstClr val="black"/>
                </a:solidFill>
                <a:latin typeface="Meiryo UI" panose="020B0604030504040204" pitchFamily="50" charset="-128"/>
                <a:ea typeface="Meiryo UI" panose="020B0604030504040204" pitchFamily="50" charset="-128"/>
              </a:rPr>
              <a:t>③二次的避難所である福祉避難所の開設は進まず</a:t>
            </a:r>
            <a:endParaRPr lang="en-US" altLang="ja-JP" sz="2400" b="1"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8693150" algn="l"/>
              </a:tabLst>
            </a:pPr>
            <a:r>
              <a:rPr lang="ja-JP" altLang="en-US" sz="2400" dirty="0">
                <a:solidFill>
                  <a:prstClr val="black"/>
                </a:solidFill>
                <a:latin typeface="Meiryo UI" panose="020B0604030504040204" pitchFamily="50" charset="-128"/>
                <a:ea typeface="Meiryo UI" panose="020B0604030504040204" pitchFamily="50" charset="-128"/>
              </a:rPr>
              <a:t>→運用方法が定まっていない等から、指定はされていても開設は進まず</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8693150" algn="l"/>
              </a:tabLst>
            </a:pPr>
            <a:r>
              <a:rPr lang="ja-JP" altLang="en-US" sz="2400" dirty="0">
                <a:solidFill>
                  <a:prstClr val="black"/>
                </a:solidFill>
                <a:latin typeface="Meiryo UI" panose="020B0604030504040204" pitchFamily="50" charset="-128"/>
                <a:ea typeface="Meiryo UI" panose="020B0604030504040204" pitchFamily="50" charset="-128"/>
              </a:rPr>
              <a:t>　 その結果、施設の緊急入所者は増加、被災地域の施設に大きな影響</a:t>
            </a:r>
            <a:endParaRPr lang="en-US" altLang="ja-JP" sz="2400" dirty="0">
              <a:solidFill>
                <a:prstClr val="black"/>
              </a:solidFill>
              <a:latin typeface="Meiryo UI" panose="020B0604030504040204" pitchFamily="50" charset="-128"/>
              <a:ea typeface="Meiryo UI" panose="020B0604030504040204" pitchFamily="50" charset="-128"/>
            </a:endParaRPr>
          </a:p>
        </p:txBody>
      </p:sp>
      <p:sp>
        <p:nvSpPr>
          <p:cNvPr id="6" name="AutoShape 43"/>
          <p:cNvSpPr>
            <a:spLocks noChangeArrowheads="1"/>
          </p:cNvSpPr>
          <p:nvPr/>
        </p:nvSpPr>
        <p:spPr bwMode="gray">
          <a:xfrm>
            <a:off x="1775527" y="4725157"/>
            <a:ext cx="8640959" cy="761475"/>
          </a:xfrm>
          <a:prstGeom prst="roundRect">
            <a:avLst>
              <a:gd name="adj" fmla="val 16667"/>
            </a:avLst>
          </a:prstGeom>
          <a:solidFill>
            <a:srgbClr val="FFFFCC"/>
          </a:solidFill>
          <a:ln>
            <a:solidFill>
              <a:schemeClr val="tx1">
                <a:lumMod val="50000"/>
                <a:lumOff val="50000"/>
              </a:schemeClr>
            </a:solidFill>
          </a:ln>
          <a:effectLst/>
          <a:extLst/>
        </p:spPr>
        <p:txBody>
          <a:bodyPr wrap="square" lIns="36000" tIns="36000" rIns="36000" bIns="36000" anchor="ct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73038" indent="-173038" eaLnBrk="1" fontAlgn="ctr" hangingPunct="1">
              <a:spcBef>
                <a:spcPct val="0"/>
              </a:spcBef>
              <a:spcAft>
                <a:spcPct val="0"/>
              </a:spcAft>
              <a:buFont typeface="Arial" panose="020B0604020202020204" pitchFamily="34" charset="0"/>
              <a:buChar char="•"/>
            </a:pPr>
            <a:r>
              <a:rPr lang="ja-JP" altLang="en-US" sz="2000" dirty="0">
                <a:solidFill>
                  <a:prstClr val="black"/>
                </a:solidFill>
                <a:latin typeface="Meiryo UI" panose="020B0604030504040204" pitchFamily="50" charset="-128"/>
                <a:ea typeface="Meiryo UI" panose="020B0604030504040204" pitchFamily="50" charset="-128"/>
              </a:rPr>
              <a:t>一般避難所の支援体制や環境整備が進まないことで、状態が悪化する人も発生</a:t>
            </a:r>
            <a:endParaRPr lang="en-US" altLang="ja-JP" sz="2000" dirty="0">
              <a:solidFill>
                <a:prstClr val="black"/>
              </a:solidFill>
              <a:latin typeface="Meiryo UI" panose="020B0604030504040204" pitchFamily="50" charset="-128"/>
              <a:ea typeface="Meiryo UI" panose="020B0604030504040204" pitchFamily="50" charset="-128"/>
            </a:endParaRPr>
          </a:p>
          <a:p>
            <a:pPr marL="173038" indent="-173038" eaLnBrk="1" fontAlgn="ctr" hangingPunct="1">
              <a:spcBef>
                <a:spcPct val="0"/>
              </a:spcBef>
              <a:spcAft>
                <a:spcPct val="0"/>
              </a:spcAft>
              <a:buFont typeface="Arial" panose="020B0604020202020204" pitchFamily="34" charset="0"/>
              <a:buChar char="•"/>
            </a:pPr>
            <a:r>
              <a:rPr lang="ja-JP" altLang="en-US" sz="2000" dirty="0">
                <a:solidFill>
                  <a:prstClr val="black"/>
                </a:solidFill>
                <a:latin typeface="Meiryo UI" panose="020B0604030504040204" pitchFamily="50" charset="-128"/>
                <a:ea typeface="Meiryo UI" panose="020B0604030504040204" pitchFamily="50" charset="-128"/>
              </a:rPr>
              <a:t>一般避難所の混乱の余波は被災した福祉施設にも及び、事業継続を困難に</a:t>
            </a:r>
            <a:endParaRPr lang="en-US" altLang="ja-JP" sz="2000" dirty="0">
              <a:solidFill>
                <a:prstClr val="black"/>
              </a:solidFill>
              <a:latin typeface="Meiryo UI" panose="020B0604030504040204" pitchFamily="50" charset="-128"/>
              <a:ea typeface="Meiryo UI" panose="020B0604030504040204" pitchFamily="50" charset="-128"/>
            </a:endParaRPr>
          </a:p>
        </p:txBody>
      </p:sp>
      <p:sp>
        <p:nvSpPr>
          <p:cNvPr id="7" name="AutoShape 43"/>
          <p:cNvSpPr>
            <a:spLocks noChangeArrowheads="1"/>
          </p:cNvSpPr>
          <p:nvPr/>
        </p:nvSpPr>
        <p:spPr bwMode="gray">
          <a:xfrm>
            <a:off x="1775526" y="6081583"/>
            <a:ext cx="8640959" cy="489060"/>
          </a:xfrm>
          <a:prstGeom prst="roundRect">
            <a:avLst>
              <a:gd name="adj" fmla="val 16667"/>
            </a:avLst>
          </a:prstGeom>
          <a:solidFill>
            <a:schemeClr val="tx1">
              <a:lumMod val="50000"/>
              <a:lumOff val="50000"/>
            </a:schemeClr>
          </a:solidFill>
          <a:ln>
            <a:solidFill>
              <a:schemeClr val="tx1">
                <a:lumMod val="50000"/>
                <a:lumOff val="50000"/>
              </a:schemeClr>
            </a:solidFill>
          </a:ln>
          <a:effectLst/>
          <a:extLst/>
        </p:spPr>
        <p:txBody>
          <a:bodyPr wrap="square" lIns="36000" tIns="36000" rIns="36000" bIns="36000" anchor="ct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spcAft>
                <a:spcPct val="0"/>
              </a:spcAft>
              <a:buNone/>
            </a:pPr>
            <a:r>
              <a:rPr lang="ja-JP" altLang="en-US" sz="2400" b="1" dirty="0">
                <a:solidFill>
                  <a:prstClr val="white"/>
                </a:solidFill>
                <a:latin typeface="Meiryo UI" panose="020B0604030504040204" pitchFamily="50" charset="-128"/>
                <a:ea typeface="Meiryo UI" panose="020B0604030504040204" pitchFamily="50" charset="-128"/>
              </a:rPr>
              <a:t>一般避難所を機能強化し、受け止められる人々を増やすことが必要</a:t>
            </a:r>
          </a:p>
        </p:txBody>
      </p:sp>
      <p:sp>
        <p:nvSpPr>
          <p:cNvPr id="4" name="スライド番号プレースホルダー 3"/>
          <p:cNvSpPr>
            <a:spLocks noGrp="1"/>
          </p:cNvSpPr>
          <p:nvPr>
            <p:ph type="sldNum" sz="quarter" idx="12"/>
          </p:nvPr>
        </p:nvSpPr>
        <p:spPr/>
        <p:txBody>
          <a:bodyPr/>
          <a:lstStyle/>
          <a:p>
            <a:fld id="{09A6B765-CA81-415C-858C-FCEC5502DED1}" type="slidenum">
              <a:rPr lang="ja-JP" altLang="en-US">
                <a:solidFill>
                  <a:prstClr val="black">
                    <a:tint val="75000"/>
                  </a:prstClr>
                </a:solidFill>
              </a:rPr>
              <a:pPr/>
              <a:t>11</a:t>
            </a:fld>
            <a:endParaRPr lang="ja-JP" altLang="en-US" dirty="0">
              <a:solidFill>
                <a:prstClr val="black">
                  <a:tint val="75000"/>
                </a:prstClr>
              </a:solidFill>
            </a:endParaRPr>
          </a:p>
        </p:txBody>
      </p:sp>
    </p:spTree>
    <p:custDataLst>
      <p:tags r:id="rId1"/>
    </p:custDataLst>
    <p:extLst>
      <p:ext uri="{BB962C8B-B14F-4D97-AF65-F5344CB8AC3E}">
        <p14:creationId xmlns:p14="http://schemas.microsoft.com/office/powerpoint/2010/main" val="1378706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a:spLocks noGrp="1"/>
          </p:cNvSpPr>
          <p:nvPr>
            <p:ph idx="1"/>
          </p:nvPr>
        </p:nvSpPr>
        <p:spPr>
          <a:xfrm>
            <a:off x="2063552" y="1913201"/>
            <a:ext cx="7920880" cy="3031599"/>
          </a:xfrm>
        </p:spPr>
        <p:txBody>
          <a:bodyPr wrap="square">
            <a:spAutoFit/>
          </a:bodyPr>
          <a:lstStyle/>
          <a:p>
            <a:pPr marL="0" indent="0">
              <a:lnSpc>
                <a:spcPct val="100000"/>
              </a:lnSpc>
              <a:spcBef>
                <a:spcPts val="0"/>
              </a:spcBef>
              <a:buNone/>
            </a:pPr>
            <a:r>
              <a:rPr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構成</a:t>
            </a:r>
            <a:r>
              <a:rPr lang="en-US" altLang="ja-JP" sz="3200" dirty="0">
                <a:latin typeface="Meiryo UI" panose="020B0604030504040204" pitchFamily="50" charset="-128"/>
                <a:ea typeface="Meiryo UI" panose="020B0604030504040204" pitchFamily="50" charset="-128"/>
              </a:rPr>
              <a:t>】</a:t>
            </a:r>
            <a:endParaRPr lang="en-US" altLang="ja-JP" sz="3600" dirty="0">
              <a:latin typeface="Meiryo UI" panose="020B0604030504040204" pitchFamily="50" charset="-128"/>
              <a:ea typeface="Meiryo UI" panose="020B0604030504040204" pitchFamily="50" charset="-128"/>
            </a:endParaRPr>
          </a:p>
          <a:p>
            <a:pPr marL="0" indent="0">
              <a:lnSpc>
                <a:spcPct val="100000"/>
              </a:lnSpc>
              <a:spcBef>
                <a:spcPts val="1800"/>
              </a:spcBef>
              <a:buNone/>
              <a:tabLst>
                <a:tab pos="804863" algn="l"/>
              </a:tabLst>
            </a:pPr>
            <a:r>
              <a:rPr lang="en-US" altLang="ja-JP" sz="3600" dirty="0">
                <a:latin typeface="Meiryo UI" panose="020B0604030504040204" pitchFamily="50" charset="-128"/>
                <a:ea typeface="Meiryo UI" panose="020B0604030504040204" pitchFamily="50" charset="-128"/>
              </a:rPr>
              <a:t>Ⅰ.	</a:t>
            </a:r>
            <a:r>
              <a:rPr lang="ja-JP" altLang="en-US" sz="3600" dirty="0">
                <a:latin typeface="Meiryo UI" panose="020B0604030504040204" pitchFamily="50" charset="-128"/>
                <a:ea typeface="Meiryo UI" panose="020B0604030504040204" pitchFamily="50" charset="-128"/>
              </a:rPr>
              <a:t>災害時の福祉が求められた背景</a:t>
            </a:r>
            <a:endParaRPr lang="en-US" altLang="ja-JP" sz="3600" dirty="0">
              <a:latin typeface="Meiryo UI" panose="020B0604030504040204" pitchFamily="50" charset="-128"/>
              <a:ea typeface="Meiryo UI" panose="020B0604030504040204" pitchFamily="50" charset="-128"/>
            </a:endParaRPr>
          </a:p>
          <a:p>
            <a:pPr marL="0" indent="0">
              <a:lnSpc>
                <a:spcPct val="100000"/>
              </a:lnSpc>
              <a:spcBef>
                <a:spcPts val="0"/>
              </a:spcBef>
              <a:buNone/>
              <a:tabLst>
                <a:tab pos="804863" algn="l"/>
              </a:tabLst>
            </a:pPr>
            <a:endParaRPr lang="en-US" altLang="ja-JP" sz="3600" dirty="0">
              <a:latin typeface="Meiryo UI" panose="020B0604030504040204" pitchFamily="50" charset="-128"/>
              <a:ea typeface="Meiryo UI" panose="020B0604030504040204" pitchFamily="50" charset="-128"/>
            </a:endParaRPr>
          </a:p>
          <a:p>
            <a:pPr marL="0" indent="0">
              <a:lnSpc>
                <a:spcPct val="100000"/>
              </a:lnSpc>
              <a:spcBef>
                <a:spcPts val="0"/>
              </a:spcBef>
              <a:buNone/>
              <a:tabLst>
                <a:tab pos="804863" algn="l"/>
              </a:tabLst>
            </a:pPr>
            <a:r>
              <a:rPr lang="en-US" altLang="ja-JP" sz="3600" b="1" dirty="0">
                <a:solidFill>
                  <a:srgbClr val="C00000"/>
                </a:solidFill>
                <a:latin typeface="Meiryo UI" panose="020B0604030504040204" pitchFamily="50" charset="-128"/>
                <a:ea typeface="Meiryo UI" panose="020B0604030504040204" pitchFamily="50" charset="-128"/>
              </a:rPr>
              <a:t>Ⅱ.	</a:t>
            </a:r>
            <a:r>
              <a:rPr lang="ja-JP" altLang="en-US" sz="3600" b="1" dirty="0">
                <a:solidFill>
                  <a:srgbClr val="C00000"/>
                </a:solidFill>
                <a:latin typeface="Meiryo UI" panose="020B0604030504040204" pitchFamily="50" charset="-128"/>
                <a:ea typeface="Meiryo UI" panose="020B0604030504040204" pitchFamily="50" charset="-128"/>
              </a:rPr>
              <a:t>災害福祉支援ネットワークと</a:t>
            </a:r>
            <a:endParaRPr lang="en-US" altLang="ja-JP" sz="3600" b="1" dirty="0">
              <a:solidFill>
                <a:srgbClr val="C00000"/>
              </a:solidFill>
              <a:latin typeface="Meiryo UI" panose="020B0604030504040204" pitchFamily="50" charset="-128"/>
              <a:ea typeface="Meiryo UI" panose="020B0604030504040204" pitchFamily="50" charset="-128"/>
            </a:endParaRPr>
          </a:p>
          <a:p>
            <a:pPr marL="0" indent="0">
              <a:lnSpc>
                <a:spcPct val="100000"/>
              </a:lnSpc>
              <a:spcBef>
                <a:spcPts val="0"/>
              </a:spcBef>
              <a:buNone/>
              <a:tabLst>
                <a:tab pos="804863" algn="l"/>
              </a:tabLst>
            </a:pPr>
            <a:r>
              <a:rPr lang="en-US" altLang="ja-JP" sz="3600" b="1" dirty="0">
                <a:solidFill>
                  <a:srgbClr val="C00000"/>
                </a:solidFill>
                <a:latin typeface="Meiryo UI" panose="020B0604030504040204" pitchFamily="50" charset="-128"/>
                <a:ea typeface="Meiryo UI" panose="020B0604030504040204" pitchFamily="50" charset="-128"/>
              </a:rPr>
              <a:t>	</a:t>
            </a:r>
            <a:r>
              <a:rPr lang="ja-JP" altLang="en-US" sz="3600" b="1" dirty="0">
                <a:solidFill>
                  <a:srgbClr val="C00000"/>
                </a:solidFill>
                <a:latin typeface="Meiryo UI" panose="020B0604030504040204" pitchFamily="50" charset="-128"/>
                <a:ea typeface="Meiryo UI" panose="020B0604030504040204" pitchFamily="50" charset="-128"/>
              </a:rPr>
              <a:t>災害派遣福祉</a:t>
            </a:r>
            <a:r>
              <a:rPr lang="ja-JP" altLang="en-US" sz="3600" b="1" dirty="0" smtClean="0">
                <a:solidFill>
                  <a:srgbClr val="C00000"/>
                </a:solidFill>
                <a:latin typeface="Meiryo UI" panose="020B0604030504040204" pitchFamily="50" charset="-128"/>
                <a:ea typeface="Meiryo UI" panose="020B0604030504040204" pitchFamily="50" charset="-128"/>
              </a:rPr>
              <a:t>チーム</a:t>
            </a:r>
          </a:p>
        </p:txBody>
      </p:sp>
      <p:sp>
        <p:nvSpPr>
          <p:cNvPr id="3" name="スライド番号プレースホルダー 2"/>
          <p:cNvSpPr>
            <a:spLocks noGrp="1"/>
          </p:cNvSpPr>
          <p:nvPr>
            <p:ph type="sldNum" sz="quarter" idx="12"/>
          </p:nvPr>
        </p:nvSpPr>
        <p:spPr/>
        <p:txBody>
          <a:bodyPr/>
          <a:lstStyle/>
          <a:p>
            <a:fld id="{461A3A3C-77AB-4FB6-B140-EA40A8845BEA}" type="slidenum">
              <a:rPr lang="ja-JP" altLang="en-US">
                <a:solidFill>
                  <a:prstClr val="black">
                    <a:tint val="75000"/>
                  </a:prstClr>
                </a:solidFill>
              </a:rPr>
              <a:pPr/>
              <a:t>12</a:t>
            </a:fld>
            <a:endParaRPr lang="ja-JP" altLang="en-US">
              <a:solidFill>
                <a:prstClr val="black">
                  <a:tint val="75000"/>
                </a:prstClr>
              </a:solidFill>
            </a:endParaRPr>
          </a:p>
        </p:txBody>
      </p:sp>
    </p:spTree>
    <p:extLst>
      <p:ext uri="{BB962C8B-B14F-4D97-AF65-F5344CB8AC3E}">
        <p14:creationId xmlns:p14="http://schemas.microsoft.com/office/powerpoint/2010/main" val="157336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9</a:t>
            </a:r>
            <a:r>
              <a:rPr kumimoji="1" lang="en-US" altLang="ja-JP" dirty="0" smtClean="0"/>
              <a:t>.</a:t>
            </a:r>
            <a:r>
              <a:rPr kumimoji="1" lang="ja-JP" altLang="en-US" dirty="0" smtClean="0"/>
              <a:t>災害福祉支援ネットワークの構築</a:t>
            </a:r>
            <a:endParaRPr kumimoji="1" lang="ja-JP" altLang="en-US" dirty="0"/>
          </a:p>
        </p:txBody>
      </p:sp>
      <p:sp>
        <p:nvSpPr>
          <p:cNvPr id="5" name="Text Box 3"/>
          <p:cNvSpPr txBox="1">
            <a:spLocks noChangeArrowheads="1"/>
          </p:cNvSpPr>
          <p:nvPr/>
        </p:nvSpPr>
        <p:spPr bwMode="gray">
          <a:xfrm>
            <a:off x="1703512" y="764704"/>
            <a:ext cx="8712968" cy="1088366"/>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square" lIns="36000" tIns="36000" rIns="36000" bIns="36000">
            <a:spAutoFit/>
          </a:bodyPr>
          <a:lstStyle>
            <a:lvl1pPr algn="l" eaLnBrk="0" hangingPunct="0">
              <a:spcBef>
                <a:spcPct val="20000"/>
              </a:spcBef>
              <a:spcAft>
                <a:spcPct val="10000"/>
              </a:spcAft>
              <a:buClr>
                <a:srgbClr val="A30B1A"/>
              </a:buClr>
              <a:buFont typeface="Wingdings" pitchFamily="2" charset="2"/>
              <a:buChar char="n"/>
              <a:defRPr kumimoji="1" sz="3200">
                <a:solidFill>
                  <a:srgbClr val="000000"/>
                </a:solidFill>
                <a:latin typeface="Arial" charset="0"/>
                <a:ea typeface="ＭＳ Ｐゴシック" pitchFamily="50" charset="-128"/>
                <a:cs typeface="Arial" charset="0"/>
              </a:defRPr>
            </a:lvl1pPr>
            <a:lvl2pPr marL="742950" indent="-285750" algn="l" eaLnBrk="0" hangingPunct="0">
              <a:spcBef>
                <a:spcPct val="20000"/>
              </a:spcBef>
              <a:spcAft>
                <a:spcPct val="10000"/>
              </a:spcAft>
              <a:buClr>
                <a:srgbClr val="87867E"/>
              </a:buClr>
              <a:buFont typeface="Wingdings" pitchFamily="2" charset="2"/>
              <a:buChar char="n"/>
              <a:defRPr kumimoji="1" sz="2800">
                <a:solidFill>
                  <a:srgbClr val="000000"/>
                </a:solidFill>
                <a:latin typeface="Arial" charset="0"/>
                <a:ea typeface="ＭＳ Ｐゴシック" pitchFamily="50" charset="-128"/>
                <a:cs typeface="Arial" charset="0"/>
              </a:defRPr>
            </a:lvl2pPr>
            <a:lvl3pPr marL="1143000" indent="-228600" algn="l" eaLnBrk="0" hangingPunct="0">
              <a:spcBef>
                <a:spcPct val="20000"/>
              </a:spcBef>
              <a:spcAft>
                <a:spcPct val="10000"/>
              </a:spcAft>
              <a:buClr>
                <a:srgbClr val="87867E"/>
              </a:buClr>
              <a:buSzPct val="100000"/>
              <a:buChar char="•"/>
              <a:defRPr kumimoji="1" sz="2400">
                <a:solidFill>
                  <a:srgbClr val="000000"/>
                </a:solidFill>
                <a:latin typeface="Arial" charset="0"/>
                <a:ea typeface="ＭＳ Ｐゴシック" pitchFamily="50" charset="-128"/>
                <a:cs typeface="Arial" charset="0"/>
              </a:defRPr>
            </a:lvl3pPr>
            <a:lvl4pPr marL="1600200" indent="-228600" algn="l" eaLnBrk="0" hangingPunct="0">
              <a:spcBef>
                <a:spcPct val="20000"/>
              </a:spcBef>
              <a:spcAft>
                <a:spcPct val="10000"/>
              </a:spcAft>
              <a:buClr>
                <a:srgbClr val="87867E"/>
              </a:buClr>
              <a:buSzPct val="100000"/>
              <a:buChar char="•"/>
              <a:defRPr kumimoji="1" sz="2000">
                <a:solidFill>
                  <a:srgbClr val="000000"/>
                </a:solidFill>
                <a:latin typeface="Arial" charset="0"/>
                <a:ea typeface="ＭＳ Ｐゴシック" pitchFamily="50" charset="-128"/>
                <a:cs typeface="Arial" charset="0"/>
              </a:defRPr>
            </a:lvl4pPr>
            <a:lvl5pPr marL="2057400" indent="-228600" algn="l" eaLnBrk="0" hangingPunct="0">
              <a:spcBef>
                <a:spcPct val="0"/>
              </a:spcBef>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eaLnBrk="1" hangingPunct="1">
              <a:spcBef>
                <a:spcPts val="600"/>
              </a:spcBef>
              <a:spcAft>
                <a:spcPct val="0"/>
              </a:spcAft>
              <a:buClrTx/>
              <a:buNone/>
            </a:pPr>
            <a:r>
              <a:rPr lang="ja-JP" altLang="en-US" sz="2400" dirty="0">
                <a:solidFill>
                  <a:prstClr val="black"/>
                </a:solidFill>
                <a:latin typeface="Meiryo UI" panose="020B0604030504040204" pitchFamily="50" charset="-128"/>
                <a:ea typeface="Meiryo UI" panose="020B0604030504040204" pitchFamily="50" charset="-128"/>
              </a:rPr>
              <a:t>相次ぐ自然災害の発生、二次被害防止の観点から、厚生労働省は</a:t>
            </a:r>
            <a:endParaRPr lang="en-US" altLang="ja-JP" sz="2400" dirty="0">
              <a:solidFill>
                <a:prstClr val="black"/>
              </a:solidFill>
              <a:latin typeface="Meiryo UI" panose="020B0604030504040204" pitchFamily="50" charset="-128"/>
              <a:ea typeface="Meiryo UI" panose="020B0604030504040204" pitchFamily="50" charset="-128"/>
            </a:endParaRPr>
          </a:p>
          <a:p>
            <a:pPr eaLnBrk="1" hangingPunct="1">
              <a:spcBef>
                <a:spcPts val="0"/>
              </a:spcBef>
              <a:spcAft>
                <a:spcPct val="0"/>
              </a:spcAft>
              <a:buClrTx/>
              <a:buNone/>
            </a:pPr>
            <a:r>
              <a:rPr lang="ja-JP" altLang="en-US" sz="2400" b="1" dirty="0">
                <a:solidFill>
                  <a:prstClr val="black"/>
                </a:solidFill>
                <a:latin typeface="Meiryo UI" panose="020B0604030504040204" pitchFamily="50" charset="-128"/>
                <a:ea typeface="Meiryo UI" panose="020B0604030504040204" pitchFamily="50" charset="-128"/>
              </a:rPr>
              <a:t>「災害時における福祉支援体制の整備に向けたガイドライン」</a:t>
            </a:r>
            <a:r>
              <a:rPr lang="ja-JP" altLang="en-US" sz="2400" dirty="0">
                <a:solidFill>
                  <a:prstClr val="black"/>
                </a:solidFill>
                <a:latin typeface="Meiryo UI" panose="020B0604030504040204" pitchFamily="50" charset="-128"/>
                <a:ea typeface="Meiryo UI" panose="020B0604030504040204" pitchFamily="50" charset="-128"/>
              </a:rPr>
              <a:t>を発出</a:t>
            </a:r>
            <a:r>
              <a:rPr lang="en-US" altLang="ja-JP" sz="1800" dirty="0">
                <a:solidFill>
                  <a:prstClr val="black"/>
                </a:solidFill>
                <a:latin typeface="Meiryo UI" panose="020B0604030504040204" pitchFamily="50" charset="-128"/>
                <a:ea typeface="Meiryo UI" panose="020B0604030504040204" pitchFamily="50" charset="-128"/>
                <a:hlinkClick r:id="rId5"/>
              </a:rPr>
              <a:t>https://www.mhlw.go.jp/stf/seisakunitsuite/bunya/0000209718.html</a:t>
            </a:r>
            <a:endParaRPr lang="en-US" altLang="ja-JP" sz="1800" dirty="0">
              <a:solidFill>
                <a:prstClr val="black"/>
              </a:solidFill>
              <a:latin typeface="Meiryo UI" panose="020B0604030504040204" pitchFamily="50" charset="-128"/>
              <a:ea typeface="Meiryo UI" panose="020B0604030504040204" pitchFamily="50" charset="-128"/>
            </a:endParaRPr>
          </a:p>
        </p:txBody>
      </p:sp>
      <p:sp>
        <p:nvSpPr>
          <p:cNvPr id="9" name="コンテンツ プレースホルダー 2"/>
          <p:cNvSpPr txBox="1">
            <a:spLocks/>
          </p:cNvSpPr>
          <p:nvPr/>
        </p:nvSpPr>
        <p:spPr>
          <a:xfrm>
            <a:off x="1744456" y="2420901"/>
            <a:ext cx="8672024" cy="3865161"/>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PｺﾞｼｯｸM" panose="020B0600000000000000" pitchFamily="50" charset="-128"/>
                <a:ea typeface="HGPｺﾞｼｯｸM" panose="020B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PｺﾞｼｯｸM" panose="020B0600000000000000" pitchFamily="50" charset="-128"/>
                <a:ea typeface="HGPｺﾞｼｯｸM" panose="020B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PｺﾞｼｯｸM" panose="020B0600000000000000" pitchFamily="50" charset="-128"/>
                <a:ea typeface="HGPｺﾞｼｯｸM" panose="020B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ｺﾞｼｯｸM" panose="020B0600000000000000" pitchFamily="50" charset="-128"/>
                <a:ea typeface="HGPｺﾞｼｯｸM" panose="020B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ｺﾞｼｯｸM" panose="020B0600000000000000" pitchFamily="50" charset="-128"/>
                <a:ea typeface="HGPｺﾞｼｯｸM" panose="020B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spcBef>
                <a:spcPts val="0"/>
              </a:spcBef>
              <a:buNone/>
              <a:tabLst>
                <a:tab pos="8693150" algn="l"/>
              </a:tabLst>
            </a:pPr>
            <a:r>
              <a:rPr lang="ja-JP" altLang="en-US" sz="2400" b="1" dirty="0">
                <a:solidFill>
                  <a:prstClr val="black"/>
                </a:solidFill>
                <a:latin typeface="Meiryo UI" panose="020B0604030504040204" pitchFamily="50" charset="-128"/>
                <a:ea typeface="Meiryo UI" panose="020B0604030504040204" pitchFamily="50" charset="-128"/>
              </a:rPr>
              <a:t>①都道府県内に災害福祉支援ネットワークを構築</a:t>
            </a:r>
            <a:endParaRPr lang="en-US" altLang="ja-JP" sz="2400" b="1"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717550" algn="l"/>
                <a:tab pos="8693150" algn="l"/>
              </a:tabLst>
            </a:pPr>
            <a:r>
              <a:rPr lang="ja-JP" altLang="en-US" sz="2400" dirty="0">
                <a:solidFill>
                  <a:prstClr val="black"/>
                </a:solidFill>
                <a:latin typeface="Meiryo UI" panose="020B0604030504040204" pitchFamily="50" charset="-128"/>
                <a:ea typeface="Meiryo UI" panose="020B0604030504040204" pitchFamily="50" charset="-128"/>
              </a:rPr>
              <a:t>　→</a:t>
            </a: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都道府県、社会福祉協議会や社会福祉施設等関係団体等、</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717550" algn="l"/>
                <a:tab pos="8693150" algn="l"/>
              </a:tabLst>
            </a:pP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市区町村も協力して、官民協働でネットワークを構築する</a:t>
            </a:r>
            <a:endParaRPr lang="en-US" altLang="ja-JP" sz="2400" b="1" dirty="0">
              <a:solidFill>
                <a:prstClr val="black"/>
              </a:solidFill>
              <a:latin typeface="Meiryo UI" panose="020B0604030504040204" pitchFamily="50" charset="-128"/>
              <a:ea typeface="Meiryo UI" panose="020B0604030504040204" pitchFamily="50" charset="-128"/>
            </a:endParaRPr>
          </a:p>
          <a:p>
            <a:pPr marL="0" indent="0">
              <a:spcBef>
                <a:spcPts val="800"/>
              </a:spcBef>
              <a:buNone/>
              <a:tabLst>
                <a:tab pos="8693150" algn="l"/>
              </a:tabLst>
            </a:pPr>
            <a:r>
              <a:rPr lang="ja-JP" altLang="en-US" sz="2400" b="1" dirty="0">
                <a:solidFill>
                  <a:prstClr val="black"/>
                </a:solidFill>
                <a:latin typeface="Meiryo UI" panose="020B0604030504040204" pitchFamily="50" charset="-128"/>
                <a:ea typeface="Meiryo UI" panose="020B0604030504040204" pitchFamily="50" charset="-128"/>
              </a:rPr>
              <a:t>②一般避難所で福祉支援を行う災害派遣福祉チームを組成</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717550" algn="l"/>
                <a:tab pos="8693150" algn="l"/>
              </a:tabLst>
            </a:pPr>
            <a:r>
              <a:rPr lang="ja-JP" altLang="en-US" sz="2400" dirty="0">
                <a:solidFill>
                  <a:prstClr val="black"/>
                </a:solidFill>
                <a:latin typeface="Meiryo UI" panose="020B0604030504040204" pitchFamily="50" charset="-128"/>
                <a:ea typeface="Meiryo UI" panose="020B0604030504040204" pitchFamily="50" charset="-128"/>
              </a:rPr>
              <a:t>　→</a:t>
            </a: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指定避難所のうち、福祉避難所を除く一般的な避難所に避難</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717550" algn="l"/>
                <a:tab pos="8693150" algn="l"/>
              </a:tabLst>
            </a:pP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する災害時要配慮者に福祉支援を行う</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717550" algn="l"/>
                <a:tab pos="8693150" algn="l"/>
              </a:tabLst>
            </a:pPr>
            <a:r>
              <a:rPr lang="ja-JP" altLang="en-US" sz="2400" dirty="0">
                <a:solidFill>
                  <a:prstClr val="black"/>
                </a:solidFill>
                <a:latin typeface="Meiryo UI" panose="020B0604030504040204" pitchFamily="50" charset="-128"/>
                <a:ea typeface="Meiryo UI" panose="020B0604030504040204" pitchFamily="50" charset="-128"/>
              </a:rPr>
              <a:t>　</a:t>
            </a: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rPr>
              <a:t>・・地域が持つ多様性から、高齢・障害等の種別に関わらない横断的なチーム</a:t>
            </a:r>
            <a:endParaRPr lang="en-US" altLang="ja-JP" sz="2000"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717550" algn="l"/>
                <a:tab pos="8693150" algn="l"/>
              </a:tabLst>
            </a:pPr>
            <a:r>
              <a:rPr lang="en-US" altLang="ja-JP" sz="2000"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rPr>
              <a:t>　 組成が必要</a:t>
            </a:r>
            <a:endParaRPr lang="en-US" altLang="ja-JP" sz="2000" dirty="0">
              <a:solidFill>
                <a:prstClr val="black"/>
              </a:solidFill>
              <a:latin typeface="Meiryo UI" panose="020B0604030504040204" pitchFamily="50" charset="-128"/>
              <a:ea typeface="Meiryo UI" panose="020B0604030504040204" pitchFamily="50" charset="-128"/>
            </a:endParaRPr>
          </a:p>
          <a:p>
            <a:pPr marL="0" indent="0">
              <a:spcBef>
                <a:spcPts val="300"/>
              </a:spcBef>
              <a:buNone/>
              <a:tabLst>
                <a:tab pos="717550" algn="l"/>
                <a:tab pos="8693150" algn="l"/>
              </a:tabLst>
            </a:pPr>
            <a:r>
              <a:rPr lang="ja-JP" altLang="en-US" sz="2400" dirty="0">
                <a:solidFill>
                  <a:prstClr val="black"/>
                </a:solidFill>
                <a:latin typeface="Meiryo UI" panose="020B0604030504040204" pitchFamily="50" charset="-128"/>
                <a:ea typeface="Meiryo UI" panose="020B0604030504040204" pitchFamily="50" charset="-128"/>
              </a:rPr>
              <a:t>　→</a:t>
            </a: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要配慮者を中心とした支援・連続した支援を行うべく、</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spcBef>
                <a:spcPts val="0"/>
              </a:spcBef>
              <a:buNone/>
              <a:tabLst>
                <a:tab pos="717550" algn="l"/>
                <a:tab pos="8693150" algn="l"/>
              </a:tabLst>
            </a:pP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保健・医療の他職種と連携して取り組む</a:t>
            </a:r>
            <a:endParaRPr lang="en-US" altLang="ja-JP" sz="2400" dirty="0">
              <a:solidFill>
                <a:prstClr val="black"/>
              </a:solidFill>
              <a:latin typeface="Meiryo UI" panose="020B0604030504040204" pitchFamily="50" charset="-128"/>
              <a:ea typeface="Meiryo UI" panose="020B0604030504040204" pitchFamily="50" charset="-128"/>
            </a:endParaRPr>
          </a:p>
        </p:txBody>
      </p:sp>
      <p:sp>
        <p:nvSpPr>
          <p:cNvPr id="10" name="AutoShape 43"/>
          <p:cNvSpPr>
            <a:spLocks noChangeArrowheads="1"/>
          </p:cNvSpPr>
          <p:nvPr/>
        </p:nvSpPr>
        <p:spPr bwMode="gray">
          <a:xfrm>
            <a:off x="1744456" y="2244415"/>
            <a:ext cx="8640000" cy="4041647"/>
          </a:xfrm>
          <a:prstGeom prst="roundRect">
            <a:avLst>
              <a:gd name="adj" fmla="val 3789"/>
            </a:avLst>
          </a:prstGeom>
          <a:noFill/>
          <a:ln w="9525" algn="ctr">
            <a:solidFill>
              <a:srgbClr val="505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square" lIns="180000" tIns="108000" rIns="180000" bIns="108000">
            <a:noAutofit/>
          </a:bodyPr>
          <a:lstStyle/>
          <a:p>
            <a:pPr>
              <a:spcBef>
                <a:spcPts val="600"/>
              </a:spcBef>
              <a:spcAft>
                <a:spcPct val="0"/>
              </a:spcAft>
            </a:pPr>
            <a:endParaRPr lang="ja-JP" altLang="en-US" sz="2400" dirty="0">
              <a:solidFill>
                <a:prstClr val="black"/>
              </a:solidFill>
              <a:latin typeface="Meiryo UI" panose="020B0604030504040204" pitchFamily="50" charset="-128"/>
              <a:ea typeface="Meiryo UI" panose="020B0604030504040204" pitchFamily="50" charset="-128"/>
              <a:cs typeface="Arial" charset="0"/>
            </a:endParaRPr>
          </a:p>
        </p:txBody>
      </p:sp>
      <p:sp>
        <p:nvSpPr>
          <p:cNvPr id="8" name="AutoShape 43"/>
          <p:cNvSpPr>
            <a:spLocks noChangeArrowheads="1"/>
          </p:cNvSpPr>
          <p:nvPr/>
        </p:nvSpPr>
        <p:spPr bwMode="gray">
          <a:xfrm>
            <a:off x="1919537" y="1988840"/>
            <a:ext cx="5832648" cy="420956"/>
          </a:xfrm>
          <a:prstGeom prst="roundRect">
            <a:avLst>
              <a:gd name="adj" fmla="val 16667"/>
            </a:avLst>
          </a:prstGeom>
          <a:solidFill>
            <a:srgbClr val="FFFFCC"/>
          </a:solidFill>
          <a:ln>
            <a:solidFill>
              <a:schemeClr val="tx1">
                <a:lumMod val="50000"/>
                <a:lumOff val="50000"/>
              </a:schemeClr>
            </a:solidFill>
          </a:ln>
          <a:effectLst/>
          <a:extLst/>
        </p:spPr>
        <p:txBody>
          <a:bodyPr wrap="square" lIns="36000" tIns="36000" rIns="36000" bIns="36000" anchor="ctr">
            <a:spAutoFit/>
          </a:bodyPr>
          <a:lstStyle/>
          <a:p>
            <a:pPr algn="ctr" fontAlgn="ctr">
              <a:spcBef>
                <a:spcPct val="0"/>
              </a:spcBef>
              <a:spcAft>
                <a:spcPct val="0"/>
              </a:spcAft>
            </a:pPr>
            <a:r>
              <a:rPr lang="ja-JP" altLang="en-US" sz="2000" b="1" dirty="0">
                <a:solidFill>
                  <a:prstClr val="black"/>
                </a:solidFill>
                <a:latin typeface="Meiryo UI" panose="020B0604030504040204" pitchFamily="50" charset="-128"/>
                <a:ea typeface="Meiryo UI" panose="020B0604030504040204" pitchFamily="50" charset="-128"/>
              </a:rPr>
              <a:t>都道府県内の災害時の福祉支援体制の構築のため</a:t>
            </a:r>
          </a:p>
        </p:txBody>
      </p:sp>
      <p:sp>
        <p:nvSpPr>
          <p:cNvPr id="11" name="AutoShape 43"/>
          <p:cNvSpPr>
            <a:spLocks noChangeArrowheads="1"/>
          </p:cNvSpPr>
          <p:nvPr/>
        </p:nvSpPr>
        <p:spPr bwMode="gray">
          <a:xfrm>
            <a:off x="1776456" y="6324316"/>
            <a:ext cx="8424000" cy="489060"/>
          </a:xfrm>
          <a:prstGeom prst="roundRect">
            <a:avLst>
              <a:gd name="adj" fmla="val 16667"/>
            </a:avLst>
          </a:prstGeom>
          <a:solidFill>
            <a:schemeClr val="tx1">
              <a:lumMod val="50000"/>
              <a:lumOff val="50000"/>
            </a:schemeClr>
          </a:solidFill>
          <a:ln>
            <a:solidFill>
              <a:schemeClr val="tx1">
                <a:lumMod val="50000"/>
                <a:lumOff val="50000"/>
              </a:schemeClr>
            </a:solidFill>
          </a:ln>
          <a:effectLst/>
          <a:extLst/>
        </p:spPr>
        <p:txBody>
          <a:bodyPr wrap="square" lIns="36000" tIns="36000" rIns="36000" bIns="36000" anchor="ct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spcAft>
                <a:spcPct val="0"/>
              </a:spcAft>
              <a:buNone/>
            </a:pPr>
            <a:r>
              <a:rPr lang="ja-JP" altLang="en-US" sz="2400" b="1" dirty="0">
                <a:solidFill>
                  <a:prstClr val="white"/>
                </a:solidFill>
                <a:latin typeface="Meiryo UI" panose="020B0604030504040204" pitchFamily="50" charset="-128"/>
                <a:ea typeface="Meiryo UI" panose="020B0604030504040204" pitchFamily="50" charset="-128"/>
              </a:rPr>
              <a:t>都道府県の災害時の福祉支援体制の一つ＝オフィシャルチーム</a:t>
            </a:r>
          </a:p>
        </p:txBody>
      </p:sp>
      <p:sp>
        <p:nvSpPr>
          <p:cNvPr id="4" name="スライド番号プレースホルダー 3"/>
          <p:cNvSpPr>
            <a:spLocks noGrp="1"/>
          </p:cNvSpPr>
          <p:nvPr>
            <p:ph type="sldNum" sz="quarter" idx="12"/>
          </p:nvPr>
        </p:nvSpPr>
        <p:spPr/>
        <p:txBody>
          <a:bodyPr/>
          <a:lstStyle/>
          <a:p>
            <a:fld id="{09A6B765-CA81-415C-858C-FCEC5502DED1}" type="slidenum">
              <a:rPr lang="ja-JP" altLang="en-US">
                <a:solidFill>
                  <a:prstClr val="black">
                    <a:tint val="75000"/>
                  </a:prstClr>
                </a:solidFill>
              </a:rPr>
              <a:pPr/>
              <a:t>13</a:t>
            </a:fld>
            <a:endParaRPr lang="ja-JP" altLang="en-US" dirty="0">
              <a:solidFill>
                <a:prstClr val="black">
                  <a:tint val="75000"/>
                </a:prstClr>
              </a:solidFill>
            </a:endParaRPr>
          </a:p>
        </p:txBody>
      </p:sp>
    </p:spTree>
    <p:custDataLst>
      <p:tags r:id="rId1"/>
    </p:custDataLst>
    <p:extLst>
      <p:ext uri="{BB962C8B-B14F-4D97-AF65-F5344CB8AC3E}">
        <p14:creationId xmlns:p14="http://schemas.microsoft.com/office/powerpoint/2010/main" val="537123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10</a:t>
            </a:r>
            <a:r>
              <a:rPr kumimoji="1" lang="en-US" altLang="ja-JP" dirty="0" smtClean="0"/>
              <a:t>.</a:t>
            </a:r>
            <a:r>
              <a:rPr lang="ja-JP" altLang="en-US" dirty="0" smtClean="0"/>
              <a:t>被災地</a:t>
            </a:r>
            <a:r>
              <a:rPr kumimoji="1" lang="ja-JP" altLang="en-US" dirty="0" smtClean="0"/>
              <a:t>の復旧・自立を応援する期間限定の仕組み</a:t>
            </a:r>
            <a:endParaRPr kumimoji="1" lang="ja-JP" altLang="en-US" dirty="0"/>
          </a:p>
        </p:txBody>
      </p:sp>
      <p:sp>
        <p:nvSpPr>
          <p:cNvPr id="101" name="AutoShape 43"/>
          <p:cNvSpPr>
            <a:spLocks noChangeArrowheads="1"/>
          </p:cNvSpPr>
          <p:nvPr/>
        </p:nvSpPr>
        <p:spPr bwMode="gray">
          <a:xfrm>
            <a:off x="8328248" y="4675113"/>
            <a:ext cx="2304256" cy="2160992"/>
          </a:xfrm>
          <a:prstGeom prst="roundRect">
            <a:avLst>
              <a:gd name="adj" fmla="val 10155"/>
            </a:avLst>
          </a:prstGeom>
          <a:solidFill>
            <a:schemeClr val="bg1">
              <a:lumMod val="95000"/>
            </a:schemeClr>
          </a:solidFill>
          <a:ln>
            <a:solidFill>
              <a:schemeClr val="tx1">
                <a:lumMod val="50000"/>
                <a:lumOff val="50000"/>
              </a:schemeClr>
            </a:solidFill>
          </a:ln>
          <a:effectLst/>
          <a:extLst/>
        </p:spPr>
        <p:txBody>
          <a:bodyPr wrap="square" lIns="36000" tIns="36000" rIns="36000" bIns="36000" anchor="ctr">
            <a:spAutoFit/>
          </a:bodyPr>
          <a:lstStyle/>
          <a:p>
            <a:pPr algn="ctr" fontAlgn="ctr">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rPr>
              <a:t>被災地外から応援に入り</a:t>
            </a:r>
            <a:endParaRPr lang="en-US" altLang="ja-JP" sz="1600" b="1" dirty="0">
              <a:solidFill>
                <a:prstClr val="black"/>
              </a:solidFill>
              <a:latin typeface="Meiryo UI" panose="020B0604030504040204" pitchFamily="50" charset="-128"/>
              <a:ea typeface="Meiryo UI" panose="020B0604030504040204" pitchFamily="50" charset="-128"/>
            </a:endParaRPr>
          </a:p>
          <a:p>
            <a:pPr algn="ctr" fontAlgn="ctr">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rPr>
              <a:t>被災地の復旧・自立を</a:t>
            </a:r>
            <a:endParaRPr lang="en-US" altLang="ja-JP" sz="1600" b="1" dirty="0">
              <a:solidFill>
                <a:prstClr val="black"/>
              </a:solidFill>
              <a:latin typeface="Meiryo UI" panose="020B0604030504040204" pitchFamily="50" charset="-128"/>
              <a:ea typeface="Meiryo UI" panose="020B0604030504040204" pitchFamily="50" charset="-128"/>
            </a:endParaRPr>
          </a:p>
          <a:p>
            <a:pPr algn="ctr" fontAlgn="ctr">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rPr>
              <a:t>支援</a:t>
            </a:r>
            <a:r>
              <a:rPr lang="en-US" altLang="ja-JP" sz="1600" b="1" dirty="0">
                <a:solidFill>
                  <a:prstClr val="black"/>
                </a:solidFill>
                <a:latin typeface="Meiryo UI" panose="020B0604030504040204" pitchFamily="50" charset="-128"/>
                <a:ea typeface="Meiryo UI" panose="020B0604030504040204" pitchFamily="50" charset="-128"/>
              </a:rPr>
              <a:t/>
            </a:r>
            <a:br>
              <a:rPr lang="en-US" altLang="ja-JP" sz="1600" b="1" dirty="0">
                <a:solidFill>
                  <a:prstClr val="black"/>
                </a:solidFill>
                <a:latin typeface="Meiryo UI" panose="020B0604030504040204" pitchFamily="50" charset="-128"/>
                <a:ea typeface="Meiryo UI" panose="020B0604030504040204" pitchFamily="50" charset="-128"/>
              </a:rPr>
            </a:br>
            <a:r>
              <a:rPr lang="ja-JP" altLang="en-US" sz="1600" b="1" dirty="0">
                <a:solidFill>
                  <a:prstClr val="black"/>
                </a:solidFill>
                <a:latin typeface="Meiryo UI" panose="020B0604030504040204" pitchFamily="50" charset="-128"/>
                <a:ea typeface="Meiryo UI" panose="020B0604030504040204" pitchFamily="50" charset="-128"/>
              </a:rPr>
              <a:t>＝</a:t>
            </a:r>
            <a:r>
              <a:rPr lang="ja-JP" altLang="en-US" sz="1600" b="1" u="sng" dirty="0">
                <a:solidFill>
                  <a:srgbClr val="C00000"/>
                </a:solidFill>
                <a:latin typeface="Meiryo UI" panose="020B0604030504040204" pitchFamily="50" charset="-128"/>
                <a:ea typeface="Meiryo UI" panose="020B0604030504040204" pitchFamily="50" charset="-128"/>
              </a:rPr>
              <a:t>互いに助け合う仕組み</a:t>
            </a:r>
            <a:endParaRPr lang="en-US" altLang="ja-JP" sz="1600" b="1" u="sng" dirty="0">
              <a:solidFill>
                <a:srgbClr val="C00000"/>
              </a:solidFill>
              <a:latin typeface="Meiryo UI" panose="020B0604030504040204" pitchFamily="50" charset="-128"/>
              <a:ea typeface="Meiryo UI" panose="020B0604030504040204" pitchFamily="50" charset="-128"/>
            </a:endParaRPr>
          </a:p>
          <a:p>
            <a:pPr algn="ctr" fontAlgn="ctr">
              <a:spcBef>
                <a:spcPct val="0"/>
              </a:spcBef>
              <a:spcAft>
                <a:spcPct val="0"/>
              </a:spcAft>
            </a:pPr>
            <a:endParaRPr lang="en-US" altLang="ja-JP" sz="1600" b="1" dirty="0">
              <a:solidFill>
                <a:prstClr val="black"/>
              </a:solidFill>
              <a:latin typeface="Meiryo UI" panose="020B0604030504040204" pitchFamily="50" charset="-128"/>
              <a:ea typeface="Meiryo UI" panose="020B0604030504040204" pitchFamily="50" charset="-128"/>
            </a:endParaRPr>
          </a:p>
          <a:p>
            <a:pPr algn="ctr" fontAlgn="ctr">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rPr>
              <a:t>ゆえに都道府県単位、</a:t>
            </a:r>
            <a:endParaRPr lang="en-US" altLang="ja-JP" sz="1600" b="1" dirty="0">
              <a:solidFill>
                <a:prstClr val="black"/>
              </a:solidFill>
              <a:latin typeface="Meiryo UI" panose="020B0604030504040204" pitchFamily="50" charset="-128"/>
              <a:ea typeface="Meiryo UI" panose="020B0604030504040204" pitchFamily="50" charset="-128"/>
            </a:endParaRPr>
          </a:p>
          <a:p>
            <a:pPr algn="ctr" fontAlgn="ctr">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rPr>
              <a:t>「オール●●府県」の</a:t>
            </a:r>
            <a:endParaRPr lang="en-US" altLang="ja-JP" sz="1600" b="1" dirty="0">
              <a:solidFill>
                <a:prstClr val="black"/>
              </a:solidFill>
              <a:latin typeface="Meiryo UI" panose="020B0604030504040204" pitchFamily="50" charset="-128"/>
              <a:ea typeface="Meiryo UI" panose="020B0604030504040204" pitchFamily="50" charset="-128"/>
            </a:endParaRPr>
          </a:p>
          <a:p>
            <a:pPr algn="ctr" fontAlgn="ctr">
              <a:spcBef>
                <a:spcPct val="0"/>
              </a:spcBef>
              <a:spcAft>
                <a:spcPct val="0"/>
              </a:spcAft>
            </a:pPr>
            <a:r>
              <a:rPr lang="ja-JP" altLang="en-US" sz="1600" b="1" dirty="0">
                <a:solidFill>
                  <a:prstClr val="black"/>
                </a:solidFill>
                <a:latin typeface="Meiryo UI" panose="020B0604030504040204" pitchFamily="50" charset="-128"/>
                <a:ea typeface="Meiryo UI" panose="020B0604030504040204" pitchFamily="50" charset="-128"/>
              </a:rPr>
              <a:t>体制をつくることが必要</a:t>
            </a:r>
          </a:p>
        </p:txBody>
      </p:sp>
      <p:grpSp>
        <p:nvGrpSpPr>
          <p:cNvPr id="76" name="グループ化 75"/>
          <p:cNvGrpSpPr/>
          <p:nvPr/>
        </p:nvGrpSpPr>
        <p:grpSpPr>
          <a:xfrm>
            <a:off x="1488504" y="509548"/>
            <a:ext cx="9144000" cy="6348453"/>
            <a:chOff x="-1115616" y="470752"/>
            <a:chExt cx="9144000" cy="6348453"/>
          </a:xfrm>
        </p:grpSpPr>
        <p:pic>
          <p:nvPicPr>
            <p:cNvPr id="4" name="図 3"/>
            <p:cNvPicPr>
              <a:picLocks noChangeAspect="1"/>
            </p:cNvPicPr>
            <p:nvPr/>
          </p:nvPicPr>
          <p:blipFill>
            <a:blip r:embed="rId4"/>
            <a:stretch>
              <a:fillRect/>
            </a:stretch>
          </p:blipFill>
          <p:spPr>
            <a:xfrm>
              <a:off x="-1115616" y="470752"/>
              <a:ext cx="9144000" cy="6144671"/>
            </a:xfrm>
            <a:prstGeom prst="rect">
              <a:avLst/>
            </a:prstGeom>
          </p:spPr>
        </p:pic>
        <p:sp>
          <p:nvSpPr>
            <p:cNvPr id="75" name="テキスト ボックス 74"/>
            <p:cNvSpPr txBox="1"/>
            <p:nvPr/>
          </p:nvSpPr>
          <p:spPr>
            <a:xfrm>
              <a:off x="4211960" y="6542206"/>
              <a:ext cx="2664296" cy="276999"/>
            </a:xfrm>
            <a:prstGeom prst="rect">
              <a:avLst/>
            </a:prstGeom>
            <a:noFill/>
          </p:spPr>
          <p:txBody>
            <a:bodyPr wrap="square" rtlCol="0">
              <a:spAutoFit/>
            </a:bodyPr>
            <a:lstStyle/>
            <a:p>
              <a:r>
                <a:rPr lang="ja-JP" altLang="en-US" sz="1200" dirty="0">
                  <a:solidFill>
                    <a:prstClr val="black"/>
                  </a:solidFill>
                  <a:latin typeface="HGPｺﾞｼｯｸM" panose="020B0600000000000000" pitchFamily="50" charset="-128"/>
                  <a:ea typeface="HGPｺﾞｼｯｸM" panose="020B0600000000000000" pitchFamily="50" charset="-128"/>
                </a:rPr>
                <a:t>資料：㈱富士通総研</a:t>
              </a:r>
            </a:p>
          </p:txBody>
        </p:sp>
      </p:grpSp>
      <p:sp>
        <p:nvSpPr>
          <p:cNvPr id="78" name="スライド番号プレースホルダー 77"/>
          <p:cNvSpPr>
            <a:spLocks noGrp="1"/>
          </p:cNvSpPr>
          <p:nvPr>
            <p:ph type="sldNum" sz="quarter" idx="12"/>
          </p:nvPr>
        </p:nvSpPr>
        <p:spPr/>
        <p:txBody>
          <a:bodyPr/>
          <a:lstStyle/>
          <a:p>
            <a:fld id="{09A6B765-CA81-415C-858C-FCEC5502DED1}" type="slidenum">
              <a:rPr lang="ja-JP" altLang="en-US">
                <a:solidFill>
                  <a:prstClr val="black">
                    <a:tint val="75000"/>
                  </a:prstClr>
                </a:solidFill>
              </a:rPr>
              <a:pPr/>
              <a:t>14</a:t>
            </a:fld>
            <a:endParaRPr lang="ja-JP" altLang="en-US" dirty="0">
              <a:solidFill>
                <a:prstClr val="black">
                  <a:tint val="75000"/>
                </a:prstClr>
              </a:solidFill>
            </a:endParaRPr>
          </a:p>
        </p:txBody>
      </p:sp>
    </p:spTree>
    <p:custDataLst>
      <p:tags r:id="rId1"/>
    </p:custDataLst>
    <p:extLst>
      <p:ext uri="{BB962C8B-B14F-4D97-AF65-F5344CB8AC3E}">
        <p14:creationId xmlns:p14="http://schemas.microsoft.com/office/powerpoint/2010/main" val="955638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solidFill>
                  <a:srgbClr val="FF0000"/>
                </a:solidFill>
              </a:rPr>
              <a:t>11.</a:t>
            </a:r>
            <a:r>
              <a:rPr kumimoji="1" lang="ja-JP" altLang="en-US" dirty="0" smtClean="0">
                <a:solidFill>
                  <a:srgbClr val="FF0000"/>
                </a:solidFill>
              </a:rPr>
              <a:t>災害派遣福祉チームの活動</a:t>
            </a:r>
            <a:endParaRPr kumimoji="1" lang="ja-JP" altLang="en-US" dirty="0">
              <a:solidFill>
                <a:srgbClr val="FF0000"/>
              </a:solidFill>
            </a:endParaRPr>
          </a:p>
        </p:txBody>
      </p:sp>
      <p:sp>
        <p:nvSpPr>
          <p:cNvPr id="10" name="コンテンツ プレースホルダー 2"/>
          <p:cNvSpPr>
            <a:spLocks noGrp="1"/>
          </p:cNvSpPr>
          <p:nvPr>
            <p:ph idx="1"/>
          </p:nvPr>
        </p:nvSpPr>
        <p:spPr>
          <a:xfrm>
            <a:off x="1775520" y="548680"/>
            <a:ext cx="8892480" cy="5986254"/>
          </a:xfrm>
        </p:spPr>
        <p:txBody>
          <a:bodyPr wrap="square">
            <a:spAutoFit/>
          </a:bodyPr>
          <a:lstStyle/>
          <a:p>
            <a:pPr marL="0" indent="0">
              <a:spcBef>
                <a:spcPts val="600"/>
              </a:spcBef>
              <a:buNone/>
            </a:pPr>
            <a:r>
              <a:rPr lang="ja-JP" altLang="en-US" sz="2800" dirty="0"/>
              <a:t>①福祉避難所への誘導</a:t>
            </a:r>
          </a:p>
          <a:p>
            <a:pPr marL="0" indent="0">
              <a:spcBef>
                <a:spcPts val="600"/>
              </a:spcBef>
              <a:buNone/>
            </a:pPr>
            <a:r>
              <a:rPr lang="ja-JP" altLang="en-US" sz="2800" dirty="0"/>
              <a:t>②災害時要配慮者へのアセスメント（健康調査、ラウンド）</a:t>
            </a:r>
          </a:p>
          <a:p>
            <a:pPr marL="0" indent="0">
              <a:spcBef>
                <a:spcPts val="600"/>
              </a:spcBef>
              <a:buNone/>
            </a:pPr>
            <a:r>
              <a:rPr lang="ja-JP" altLang="en-US" sz="2800" dirty="0"/>
              <a:t>③日常生活上の支援</a:t>
            </a:r>
          </a:p>
          <a:p>
            <a:pPr marL="0" indent="0">
              <a:spcBef>
                <a:spcPts val="600"/>
              </a:spcBef>
              <a:buNone/>
            </a:pPr>
            <a:r>
              <a:rPr lang="ja-JP" altLang="en-US" sz="2800" dirty="0"/>
              <a:t>④相談支援（福祉（要配慮者）相談窓口、何でも相談）</a:t>
            </a:r>
          </a:p>
          <a:p>
            <a:pPr marL="0" indent="0">
              <a:spcBef>
                <a:spcPts val="600"/>
              </a:spcBef>
              <a:buNone/>
            </a:pPr>
            <a:r>
              <a:rPr lang="ja-JP" altLang="en-US" sz="2800" dirty="0"/>
              <a:t>⑤一般避難所内の環境整備</a:t>
            </a:r>
          </a:p>
          <a:p>
            <a:pPr marL="0" indent="0">
              <a:spcBef>
                <a:spcPts val="600"/>
              </a:spcBef>
              <a:buNone/>
            </a:pPr>
            <a:r>
              <a:rPr lang="ja-JP" altLang="en-US" sz="2800" dirty="0"/>
              <a:t>⑥本部、都道府県との連絡調整、状況等の報告</a:t>
            </a:r>
          </a:p>
          <a:p>
            <a:pPr marL="0" indent="0">
              <a:spcBef>
                <a:spcPts val="600"/>
              </a:spcBef>
              <a:buNone/>
            </a:pPr>
            <a:r>
              <a:rPr lang="ja-JP" altLang="en-US" sz="2800" dirty="0"/>
              <a:t>⑦後続のチームへの引継ぎ</a:t>
            </a:r>
          </a:p>
          <a:p>
            <a:pPr marL="0" indent="0">
              <a:spcBef>
                <a:spcPts val="600"/>
              </a:spcBef>
              <a:buNone/>
            </a:pPr>
            <a:r>
              <a:rPr lang="ja-JP" altLang="en-US" sz="2800" dirty="0"/>
              <a:t>⑧被災市区町村や避難所管理者との連携</a:t>
            </a:r>
          </a:p>
          <a:p>
            <a:pPr marL="0" indent="0">
              <a:spcBef>
                <a:spcPts val="600"/>
              </a:spcBef>
              <a:buNone/>
            </a:pPr>
            <a:r>
              <a:rPr lang="ja-JP" altLang="en-US" sz="2800" dirty="0"/>
              <a:t>⑨他職種との連携</a:t>
            </a:r>
          </a:p>
          <a:p>
            <a:pPr marL="0" indent="0">
              <a:spcBef>
                <a:spcPts val="600"/>
              </a:spcBef>
              <a:buNone/>
            </a:pPr>
            <a:r>
              <a:rPr lang="ja-JP" altLang="en-US" sz="2800" dirty="0"/>
              <a:t>⑩被災地域の社会福祉施設等との連携</a:t>
            </a:r>
            <a:endParaRPr lang="en-US" altLang="ja-JP" sz="2800" dirty="0"/>
          </a:p>
          <a:p>
            <a:pPr marL="0" indent="0">
              <a:spcBef>
                <a:spcPts val="600"/>
              </a:spcBef>
              <a:buNone/>
            </a:pPr>
            <a:endParaRPr lang="ja-JP" altLang="en-US" sz="2800" dirty="0"/>
          </a:p>
          <a:p>
            <a:pPr marL="0" indent="0" algn="r">
              <a:spcBef>
                <a:spcPts val="600"/>
              </a:spcBef>
              <a:buNone/>
            </a:pPr>
            <a:r>
              <a:rPr lang="ja-JP" altLang="en-US" sz="2000" dirty="0"/>
              <a:t>（災害時の福祉支援体制の整備に向けたガイドライン　</a:t>
            </a:r>
            <a:r>
              <a:rPr lang="en-US" altLang="ja-JP" sz="2000" dirty="0"/>
              <a:t>4.(2)</a:t>
            </a:r>
            <a:r>
              <a:rPr lang="ja-JP" altLang="en-US" sz="2000" dirty="0"/>
              <a:t>）</a:t>
            </a:r>
            <a:endParaRPr lang="en-US" altLang="ja-JP" sz="2000" dirty="0"/>
          </a:p>
        </p:txBody>
      </p:sp>
      <p:sp>
        <p:nvSpPr>
          <p:cNvPr id="4" name="スライド番号プレースホルダー 3"/>
          <p:cNvSpPr>
            <a:spLocks noGrp="1"/>
          </p:cNvSpPr>
          <p:nvPr>
            <p:ph type="sldNum" sz="quarter" idx="12"/>
          </p:nvPr>
        </p:nvSpPr>
        <p:spPr/>
        <p:txBody>
          <a:bodyPr/>
          <a:lstStyle/>
          <a:p>
            <a:fld id="{09A6B765-CA81-415C-858C-FCEC5502DED1}" type="slidenum">
              <a:rPr lang="ja-JP" altLang="en-US">
                <a:solidFill>
                  <a:prstClr val="black">
                    <a:tint val="75000"/>
                  </a:prstClr>
                </a:solidFill>
              </a:rPr>
              <a:pPr/>
              <a:t>15</a:t>
            </a:fld>
            <a:endParaRPr lang="ja-JP" altLang="en-US" dirty="0">
              <a:solidFill>
                <a:prstClr val="black">
                  <a:tint val="75000"/>
                </a:prstClr>
              </a:solidFill>
            </a:endParaRPr>
          </a:p>
        </p:txBody>
      </p:sp>
    </p:spTree>
    <p:extLst>
      <p:ext uri="{BB962C8B-B14F-4D97-AF65-F5344CB8AC3E}">
        <p14:creationId xmlns:p14="http://schemas.microsoft.com/office/powerpoint/2010/main" val="3141943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12.</a:t>
            </a:r>
            <a:r>
              <a:rPr lang="ja-JP" altLang="en-US" dirty="0" smtClean="0"/>
              <a:t>災害派遣福祉チームがあった場合</a:t>
            </a:r>
            <a:endParaRPr kumimoji="1" lang="ja-JP" altLang="en-US" dirty="0"/>
          </a:p>
        </p:txBody>
      </p:sp>
      <p:sp>
        <p:nvSpPr>
          <p:cNvPr id="10" name="正方形/長方形 19"/>
          <p:cNvSpPr>
            <a:spLocks noChangeArrowheads="1"/>
          </p:cNvSpPr>
          <p:nvPr/>
        </p:nvSpPr>
        <p:spPr bwMode="auto">
          <a:xfrm>
            <a:off x="9059692" y="4443728"/>
            <a:ext cx="1620000" cy="396000"/>
          </a:xfrm>
          <a:prstGeom prst="rect">
            <a:avLst/>
          </a:prstGeom>
          <a:solidFill>
            <a:schemeClr val="bg1"/>
          </a:solidFill>
          <a:ln w="12700" algn="ctr">
            <a:noFill/>
            <a:round/>
            <a:headEnd/>
            <a:tailEnd/>
          </a:ln>
        </p:spPr>
        <p:txBody>
          <a:bodyPr lIns="90000" tIns="46800" rIns="90000" bIns="46800"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defRPr/>
            </a:pPr>
            <a:r>
              <a:rPr lang="ja-JP" altLang="en-US" sz="1600" kern="0" dirty="0">
                <a:latin typeface="Meiryo UI" panose="020B0604030504040204" pitchFamily="50" charset="-128"/>
                <a:ea typeface="Meiryo UI" panose="020B0604030504040204" pitchFamily="50" charset="-128"/>
                <a:cs typeface="Arial"/>
              </a:rPr>
              <a:t>在宅の要配慮者</a:t>
            </a:r>
          </a:p>
        </p:txBody>
      </p:sp>
      <p:sp>
        <p:nvSpPr>
          <p:cNvPr id="11" name="円/楕円 10"/>
          <p:cNvSpPr/>
          <p:nvPr/>
        </p:nvSpPr>
        <p:spPr>
          <a:xfrm>
            <a:off x="4177024" y="2109264"/>
            <a:ext cx="3864539" cy="3008065"/>
          </a:xfrm>
          <a:prstGeom prst="ellipse">
            <a:avLst/>
          </a:prstGeom>
          <a:solidFill>
            <a:srgbClr val="FFCCCC"/>
          </a:solidFill>
          <a:ln w="25400" algn="ctr">
            <a:noFill/>
            <a:prstDash val="sysDash"/>
            <a:round/>
            <a:headEnd/>
            <a:tailEnd/>
          </a:ln>
        </p:spPr>
        <p:txBody>
          <a:bodyPr lIns="90000" tIns="46800" rIns="90000" bIns="46800"/>
          <a:lstStyle/>
          <a:p>
            <a:pPr algn="ctr">
              <a:spcBef>
                <a:spcPct val="50000"/>
              </a:spcBef>
            </a:pPr>
            <a:endParaRPr lang="ja-JP" altLang="en-US" sz="14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4727848" y="2942474"/>
            <a:ext cx="2326458" cy="766555"/>
            <a:chOff x="3590392" y="3789040"/>
            <a:chExt cx="2326458" cy="766555"/>
          </a:xfrm>
        </p:grpSpPr>
        <p:sp>
          <p:nvSpPr>
            <p:cNvPr id="13" name="直方体 12"/>
            <p:cNvSpPr/>
            <p:nvPr/>
          </p:nvSpPr>
          <p:spPr>
            <a:xfrm>
              <a:off x="3590392" y="4174612"/>
              <a:ext cx="720080" cy="380983"/>
            </a:xfrm>
            <a:prstGeom prst="cube">
              <a:avLst/>
            </a:prstGeom>
            <a:solidFill>
              <a:sysClr val="window" lastClr="FFFFFF">
                <a:lumMod val="50000"/>
              </a:sysClr>
            </a:solidFill>
            <a:ln w="25400" cap="flat" cmpd="sng" algn="ctr">
              <a:solidFill>
                <a:srgbClr val="4F81BD">
                  <a:shade val="50000"/>
                </a:srgbClr>
              </a:solid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sp>
          <p:nvSpPr>
            <p:cNvPr id="14" name="直方体 13"/>
            <p:cNvSpPr/>
            <p:nvPr/>
          </p:nvSpPr>
          <p:spPr>
            <a:xfrm>
              <a:off x="4166456" y="3789040"/>
              <a:ext cx="1750394" cy="761966"/>
            </a:xfrm>
            <a:prstGeom prst="cube">
              <a:avLst/>
            </a:prstGeom>
            <a:solidFill>
              <a:sysClr val="window" lastClr="FFFFFF">
                <a:lumMod val="75000"/>
              </a:sysClr>
            </a:solidFill>
            <a:ln w="25400" cap="flat" cmpd="sng" algn="ctr">
              <a:solidFill>
                <a:srgbClr val="4F81BD">
                  <a:shade val="50000"/>
                </a:srgbClr>
              </a:solid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grpSp>
        <p:nvGrpSpPr>
          <p:cNvPr id="15" name="グループ化 14"/>
          <p:cNvGrpSpPr/>
          <p:nvPr/>
        </p:nvGrpSpPr>
        <p:grpSpPr>
          <a:xfrm>
            <a:off x="1919536" y="1128936"/>
            <a:ext cx="2016224" cy="864096"/>
            <a:chOff x="251520" y="836712"/>
            <a:chExt cx="2016224" cy="864096"/>
          </a:xfrm>
        </p:grpSpPr>
        <p:sp>
          <p:nvSpPr>
            <p:cNvPr id="16" name="直方体 15"/>
            <p:cNvSpPr/>
            <p:nvPr/>
          </p:nvSpPr>
          <p:spPr>
            <a:xfrm>
              <a:off x="251520" y="836712"/>
              <a:ext cx="1728192" cy="761966"/>
            </a:xfrm>
            <a:prstGeom prst="cube">
              <a:avLst/>
            </a:prstGeom>
            <a:solidFill>
              <a:srgbClr val="F79646">
                <a:lumMod val="40000"/>
                <a:lumOff val="60000"/>
              </a:srgbClr>
            </a:solidFill>
            <a:ln w="25400" cap="flat" cmpd="sng" algn="ctr">
              <a:solidFill>
                <a:srgbClr val="F79646">
                  <a:lumMod val="75000"/>
                </a:srgbClr>
              </a:solid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sp>
          <p:nvSpPr>
            <p:cNvPr id="17" name="直方体 16"/>
            <p:cNvSpPr/>
            <p:nvPr/>
          </p:nvSpPr>
          <p:spPr>
            <a:xfrm>
              <a:off x="1547664" y="1319825"/>
              <a:ext cx="720080" cy="380983"/>
            </a:xfrm>
            <a:prstGeom prst="cube">
              <a:avLst/>
            </a:prstGeom>
            <a:solidFill>
              <a:srgbClr val="F79646">
                <a:lumMod val="40000"/>
                <a:lumOff val="60000"/>
              </a:srgbClr>
            </a:solidFill>
            <a:ln w="25400" cap="flat" cmpd="sng" algn="ctr">
              <a:solidFill>
                <a:srgbClr val="F79646">
                  <a:lumMod val="75000"/>
                </a:srgbClr>
              </a:solid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grpSp>
        <p:nvGrpSpPr>
          <p:cNvPr id="18" name="グループ化 17"/>
          <p:cNvGrpSpPr/>
          <p:nvPr/>
        </p:nvGrpSpPr>
        <p:grpSpPr>
          <a:xfrm>
            <a:off x="5841591" y="3955119"/>
            <a:ext cx="401710" cy="436002"/>
            <a:chOff x="4318051" y="3984903"/>
            <a:chExt cx="324036" cy="619959"/>
          </a:xfrm>
        </p:grpSpPr>
        <p:cxnSp>
          <p:nvCxnSpPr>
            <p:cNvPr id="19" name="直線コネクタ 18"/>
            <p:cNvCxnSpPr/>
            <p:nvPr/>
          </p:nvCxnSpPr>
          <p:spPr>
            <a:xfrm flipH="1">
              <a:off x="4318051" y="4567585"/>
              <a:ext cx="324036" cy="0"/>
            </a:xfrm>
            <a:prstGeom prst="line">
              <a:avLst/>
            </a:prstGeom>
            <a:noFill/>
            <a:ln w="57150" cap="flat" cmpd="sng" algn="ctr">
              <a:solidFill>
                <a:srgbClr val="7030A0"/>
              </a:solidFill>
              <a:prstDash val="sysDot"/>
              <a:headEnd type="none" w="med" len="med"/>
              <a:tailEnd type="none" w="med" len="med"/>
            </a:ln>
            <a:effectLst/>
          </p:spPr>
        </p:cxnSp>
        <p:cxnSp>
          <p:nvCxnSpPr>
            <p:cNvPr id="20" name="直線矢印コネクタ 19"/>
            <p:cNvCxnSpPr/>
            <p:nvPr/>
          </p:nvCxnSpPr>
          <p:spPr>
            <a:xfrm flipV="1">
              <a:off x="4343024" y="3984903"/>
              <a:ext cx="0" cy="619959"/>
            </a:xfrm>
            <a:prstGeom prst="straightConnector1">
              <a:avLst/>
            </a:prstGeom>
            <a:noFill/>
            <a:ln w="57150" cap="flat" cmpd="sng" algn="ctr">
              <a:solidFill>
                <a:srgbClr val="7030A0"/>
              </a:solidFill>
              <a:prstDash val="sysDot"/>
              <a:headEnd type="none" w="med" len="med"/>
              <a:tailEnd type="triangle" w="med" len="med"/>
            </a:ln>
            <a:effectLst/>
          </p:spPr>
        </p:cxnSp>
      </p:grpSp>
      <p:grpSp>
        <p:nvGrpSpPr>
          <p:cNvPr id="21" name="グループ化 20"/>
          <p:cNvGrpSpPr/>
          <p:nvPr/>
        </p:nvGrpSpPr>
        <p:grpSpPr>
          <a:xfrm>
            <a:off x="4968250" y="3958576"/>
            <a:ext cx="845096" cy="432553"/>
            <a:chOff x="3477591" y="3989666"/>
            <a:chExt cx="845096" cy="619958"/>
          </a:xfrm>
        </p:grpSpPr>
        <p:cxnSp>
          <p:nvCxnSpPr>
            <p:cNvPr id="22" name="直線コネクタ 21"/>
            <p:cNvCxnSpPr/>
            <p:nvPr/>
          </p:nvCxnSpPr>
          <p:spPr>
            <a:xfrm flipH="1" flipV="1">
              <a:off x="3477591" y="4567396"/>
              <a:ext cx="845096" cy="0"/>
            </a:xfrm>
            <a:prstGeom prst="line">
              <a:avLst/>
            </a:prstGeom>
            <a:noFill/>
            <a:ln w="57150" cap="flat" cmpd="sng" algn="ctr">
              <a:solidFill>
                <a:srgbClr val="7030A0"/>
              </a:solidFill>
              <a:prstDash val="sysDot"/>
              <a:headEnd type="none" w="med" len="med"/>
              <a:tailEnd type="none" w="lg" len="med"/>
            </a:ln>
            <a:effectLst/>
          </p:spPr>
        </p:cxnSp>
        <p:cxnSp>
          <p:nvCxnSpPr>
            <p:cNvPr id="23" name="直線矢印コネクタ 22"/>
            <p:cNvCxnSpPr/>
            <p:nvPr/>
          </p:nvCxnSpPr>
          <p:spPr>
            <a:xfrm flipV="1">
              <a:off x="3501406" y="3989666"/>
              <a:ext cx="0" cy="619958"/>
            </a:xfrm>
            <a:prstGeom prst="straightConnector1">
              <a:avLst/>
            </a:prstGeom>
            <a:noFill/>
            <a:ln w="57150" cap="flat" cmpd="sng" algn="ctr">
              <a:solidFill>
                <a:srgbClr val="7030A0"/>
              </a:solidFill>
              <a:prstDash val="sysDot"/>
              <a:headEnd type="none" w="med" len="med"/>
              <a:tailEnd type="triangle" w="med" len="med"/>
            </a:ln>
            <a:effectLst/>
          </p:spPr>
        </p:cxnSp>
      </p:grpSp>
      <p:grpSp>
        <p:nvGrpSpPr>
          <p:cNvPr id="24" name="グループ化 23"/>
          <p:cNvGrpSpPr/>
          <p:nvPr/>
        </p:nvGrpSpPr>
        <p:grpSpPr>
          <a:xfrm>
            <a:off x="3468058" y="2315500"/>
            <a:ext cx="1467373" cy="2071791"/>
            <a:chOff x="1944055" y="1848171"/>
            <a:chExt cx="1467373" cy="2764707"/>
          </a:xfrm>
        </p:grpSpPr>
        <p:cxnSp>
          <p:nvCxnSpPr>
            <p:cNvPr id="25" name="直線コネクタ 24"/>
            <p:cNvCxnSpPr/>
            <p:nvPr/>
          </p:nvCxnSpPr>
          <p:spPr>
            <a:xfrm flipH="1">
              <a:off x="1944055" y="4580199"/>
              <a:ext cx="1467373" cy="0"/>
            </a:xfrm>
            <a:prstGeom prst="line">
              <a:avLst/>
            </a:prstGeom>
            <a:noFill/>
            <a:ln w="57150" cap="flat" cmpd="sng" algn="ctr">
              <a:solidFill>
                <a:srgbClr val="7030A0"/>
              </a:solidFill>
              <a:prstDash val="sysDot"/>
              <a:headEnd type="none" w="med" len="med"/>
              <a:tailEnd type="none" w="med" len="med"/>
            </a:ln>
            <a:effectLst/>
          </p:spPr>
        </p:cxnSp>
        <p:cxnSp>
          <p:nvCxnSpPr>
            <p:cNvPr id="26" name="直線矢印コネクタ 25"/>
            <p:cNvCxnSpPr/>
            <p:nvPr/>
          </p:nvCxnSpPr>
          <p:spPr>
            <a:xfrm flipV="1">
              <a:off x="2010730" y="1848171"/>
              <a:ext cx="0" cy="2764707"/>
            </a:xfrm>
            <a:prstGeom prst="straightConnector1">
              <a:avLst/>
            </a:prstGeom>
            <a:noFill/>
            <a:ln w="57150" cap="flat" cmpd="sng" algn="ctr">
              <a:solidFill>
                <a:srgbClr val="7030A0"/>
              </a:solidFill>
              <a:prstDash val="sysDot"/>
              <a:headEnd type="none" w="med" len="med"/>
              <a:tailEnd type="triangle" w="med" len="med"/>
            </a:ln>
            <a:effectLst/>
          </p:spPr>
        </p:cxnSp>
      </p:grpSp>
      <p:grpSp>
        <p:nvGrpSpPr>
          <p:cNvPr id="27" name="グループ化 26"/>
          <p:cNvGrpSpPr/>
          <p:nvPr/>
        </p:nvGrpSpPr>
        <p:grpSpPr>
          <a:xfrm>
            <a:off x="2646773" y="2056154"/>
            <a:ext cx="828391" cy="2333504"/>
            <a:chOff x="1993432" y="1613477"/>
            <a:chExt cx="1504478" cy="2999401"/>
          </a:xfrm>
        </p:grpSpPr>
        <p:cxnSp>
          <p:nvCxnSpPr>
            <p:cNvPr id="28" name="直線コネクタ 27"/>
            <p:cNvCxnSpPr/>
            <p:nvPr/>
          </p:nvCxnSpPr>
          <p:spPr>
            <a:xfrm flipH="1">
              <a:off x="2030538" y="4574195"/>
              <a:ext cx="1467372" cy="0"/>
            </a:xfrm>
            <a:prstGeom prst="line">
              <a:avLst/>
            </a:prstGeom>
            <a:noFill/>
            <a:ln w="57150" cap="flat" cmpd="sng" algn="ctr">
              <a:solidFill>
                <a:srgbClr val="7030A0"/>
              </a:solidFill>
              <a:prstDash val="sysDot"/>
              <a:headEnd type="none" w="med" len="med"/>
              <a:tailEnd type="none" w="med" len="med"/>
            </a:ln>
            <a:effectLst/>
          </p:spPr>
        </p:cxnSp>
        <p:cxnSp>
          <p:nvCxnSpPr>
            <p:cNvPr id="29" name="直線矢印コネクタ 28"/>
            <p:cNvCxnSpPr/>
            <p:nvPr/>
          </p:nvCxnSpPr>
          <p:spPr>
            <a:xfrm flipV="1">
              <a:off x="1993432" y="1613477"/>
              <a:ext cx="0" cy="2999401"/>
            </a:xfrm>
            <a:prstGeom prst="straightConnector1">
              <a:avLst/>
            </a:prstGeom>
            <a:noFill/>
            <a:ln w="57150" cap="flat" cmpd="sng" algn="ctr">
              <a:solidFill>
                <a:srgbClr val="7030A0"/>
              </a:solidFill>
              <a:prstDash val="sysDot"/>
              <a:headEnd type="none" w="med" len="med"/>
              <a:tailEnd type="triangle" w="med" len="med"/>
            </a:ln>
            <a:effectLst/>
          </p:spPr>
        </p:cxnSp>
      </p:grpSp>
      <p:sp>
        <p:nvSpPr>
          <p:cNvPr id="30" name="正方形/長方形 19"/>
          <p:cNvSpPr>
            <a:spLocks noChangeArrowheads="1"/>
          </p:cNvSpPr>
          <p:nvPr/>
        </p:nvSpPr>
        <p:spPr bwMode="auto">
          <a:xfrm>
            <a:off x="5015880" y="2600952"/>
            <a:ext cx="1326724" cy="396000"/>
          </a:xfrm>
          <a:prstGeom prst="rect">
            <a:avLst/>
          </a:prstGeom>
          <a:noFill/>
          <a:ln w="12700" algn="ctr">
            <a:noFill/>
            <a:round/>
            <a:headEnd/>
            <a:tailEnd/>
          </a:ln>
        </p:spPr>
        <p:txBody>
          <a:bodyPr lIns="90000" tIns="46800" rIns="90000" bIns="46800" anchor="ctr"/>
          <a:lstStyle/>
          <a:p>
            <a:pPr algn="ctr" fontAlgn="ctr"/>
            <a:r>
              <a:rPr lang="ja-JP" altLang="en-US" sz="1400" kern="0" dirty="0">
                <a:solidFill>
                  <a:srgbClr val="000000"/>
                </a:solidFill>
                <a:latin typeface="Meiryo UI" panose="020B0604030504040204" pitchFamily="50" charset="-128"/>
                <a:ea typeface="Meiryo UI" panose="020B0604030504040204" pitchFamily="50" charset="-128"/>
                <a:cs typeface="Arial"/>
              </a:rPr>
              <a:t>一般避難所</a:t>
            </a:r>
          </a:p>
        </p:txBody>
      </p:sp>
      <p:sp>
        <p:nvSpPr>
          <p:cNvPr id="31" name="正方形/長方形 19"/>
          <p:cNvSpPr>
            <a:spLocks noChangeArrowheads="1"/>
          </p:cNvSpPr>
          <p:nvPr/>
        </p:nvSpPr>
        <p:spPr bwMode="auto">
          <a:xfrm>
            <a:off x="3658293" y="2924944"/>
            <a:ext cx="1645620" cy="396000"/>
          </a:xfrm>
          <a:prstGeom prst="rect">
            <a:avLst/>
          </a:prstGeom>
          <a:noFill/>
          <a:ln w="12700" algn="ctr">
            <a:noFill/>
            <a:round/>
            <a:headEnd/>
            <a:tailEnd/>
          </a:ln>
        </p:spPr>
        <p:txBody>
          <a:bodyPr lIns="90000" tIns="46800" rIns="90000" bIns="46800" anchor="ctr"/>
          <a:lstStyle/>
          <a:p>
            <a:pPr algn="r" fontAlgn="ctr"/>
            <a:r>
              <a:rPr lang="ja-JP" altLang="en-US" sz="1400" kern="0" dirty="0">
                <a:solidFill>
                  <a:srgbClr val="000000"/>
                </a:solidFill>
                <a:latin typeface="Meiryo UI" panose="020B0604030504040204" pitchFamily="50" charset="-128"/>
                <a:ea typeface="Meiryo UI" panose="020B0604030504040204" pitchFamily="50" charset="-128"/>
                <a:cs typeface="Arial"/>
              </a:rPr>
              <a:t>福祉避難コーナー</a:t>
            </a:r>
          </a:p>
        </p:txBody>
      </p:sp>
      <p:sp>
        <p:nvSpPr>
          <p:cNvPr id="32" name="正方形/長方形 19"/>
          <p:cNvSpPr>
            <a:spLocks noChangeArrowheads="1"/>
          </p:cNvSpPr>
          <p:nvPr/>
        </p:nvSpPr>
        <p:spPr bwMode="auto">
          <a:xfrm>
            <a:off x="3646284" y="2095096"/>
            <a:ext cx="1729636" cy="396000"/>
          </a:xfrm>
          <a:prstGeom prst="rect">
            <a:avLst/>
          </a:prstGeom>
          <a:noFill/>
          <a:ln w="12700" algn="ctr">
            <a:noFill/>
            <a:round/>
            <a:headEnd/>
            <a:tailEnd/>
          </a:ln>
        </p:spPr>
        <p:txBody>
          <a:bodyPr lIns="90000" tIns="46800" rIns="90000" bIns="46800" anchor="ctr"/>
          <a:lstStyle/>
          <a:p>
            <a:pPr fontAlgn="ctr"/>
            <a:r>
              <a:rPr lang="ja-JP" altLang="en-US" sz="1400" kern="0" dirty="0">
                <a:solidFill>
                  <a:srgbClr val="000000"/>
                </a:solidFill>
                <a:latin typeface="Meiryo UI" panose="020B0604030504040204" pitchFamily="50" charset="-128"/>
                <a:ea typeface="Meiryo UI" panose="020B0604030504040204" pitchFamily="50" charset="-128"/>
                <a:cs typeface="Arial"/>
              </a:rPr>
              <a:t>福祉避難所</a:t>
            </a:r>
            <a:r>
              <a:rPr lang="en-US" altLang="ja-JP" sz="1400" kern="0" dirty="0">
                <a:solidFill>
                  <a:srgbClr val="000000"/>
                </a:solidFill>
                <a:latin typeface="Meiryo UI" panose="020B0604030504040204" pitchFamily="50" charset="-128"/>
                <a:ea typeface="Meiryo UI" panose="020B0604030504040204" pitchFamily="50" charset="-128"/>
                <a:cs typeface="Arial"/>
              </a:rPr>
              <a:t>(</a:t>
            </a:r>
            <a:r>
              <a:rPr lang="ja-JP" altLang="en-US" sz="1400" kern="0" dirty="0">
                <a:solidFill>
                  <a:srgbClr val="000000"/>
                </a:solidFill>
                <a:latin typeface="Meiryo UI" panose="020B0604030504040204" pitchFamily="50" charset="-128"/>
                <a:ea typeface="Meiryo UI" panose="020B0604030504040204" pitchFamily="50" charset="-128"/>
                <a:cs typeface="Arial"/>
              </a:rPr>
              <a:t>単独</a:t>
            </a:r>
            <a:r>
              <a:rPr lang="en-US" altLang="ja-JP" sz="1400" kern="0" dirty="0">
                <a:solidFill>
                  <a:srgbClr val="000000"/>
                </a:solidFill>
                <a:latin typeface="Meiryo UI" panose="020B0604030504040204" pitchFamily="50" charset="-128"/>
                <a:ea typeface="Meiryo UI" panose="020B0604030504040204" pitchFamily="50" charset="-128"/>
                <a:cs typeface="Arial"/>
              </a:rPr>
              <a:t>)</a:t>
            </a:r>
            <a:endParaRPr lang="ja-JP" altLang="en-US" sz="1400" kern="0" dirty="0">
              <a:solidFill>
                <a:srgbClr val="000000"/>
              </a:solidFill>
              <a:latin typeface="Meiryo UI" panose="020B0604030504040204" pitchFamily="50" charset="-128"/>
              <a:ea typeface="Meiryo UI" panose="020B0604030504040204" pitchFamily="50" charset="-128"/>
              <a:cs typeface="Arial"/>
            </a:endParaRPr>
          </a:p>
        </p:txBody>
      </p:sp>
      <p:sp>
        <p:nvSpPr>
          <p:cNvPr id="33" name="正方形/長方形 19"/>
          <p:cNvSpPr>
            <a:spLocks noChangeArrowheads="1"/>
          </p:cNvSpPr>
          <p:nvPr/>
        </p:nvSpPr>
        <p:spPr bwMode="auto">
          <a:xfrm>
            <a:off x="1724727" y="606593"/>
            <a:ext cx="2159087" cy="504000"/>
          </a:xfrm>
          <a:prstGeom prst="rect">
            <a:avLst/>
          </a:prstGeom>
          <a:noFill/>
          <a:ln w="12700" algn="ctr">
            <a:noFill/>
            <a:round/>
            <a:headEnd/>
            <a:tailEnd/>
          </a:ln>
        </p:spPr>
        <p:txBody>
          <a:bodyPr lIns="90000" tIns="46800" rIns="90000" bIns="46800"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defRPr/>
            </a:pPr>
            <a:r>
              <a:rPr lang="ja-JP" altLang="en-US" sz="1400" kern="0" dirty="0">
                <a:latin typeface="Meiryo UI" panose="020B0604030504040204" pitchFamily="50" charset="-128"/>
                <a:ea typeface="Meiryo UI" panose="020B0604030504040204" pitchFamily="50" charset="-128"/>
                <a:cs typeface="Arial"/>
              </a:rPr>
              <a:t>社会福祉施設等</a:t>
            </a:r>
            <a:endParaRPr lang="en-US" altLang="ja-JP" sz="1400" kern="0" dirty="0">
              <a:latin typeface="Meiryo UI" panose="020B0604030504040204" pitchFamily="50" charset="-128"/>
              <a:ea typeface="Meiryo UI" panose="020B0604030504040204" pitchFamily="50" charset="-128"/>
              <a:cs typeface="Arial"/>
            </a:endParaRPr>
          </a:p>
          <a:p>
            <a:pPr algn="ctr" eaLnBrk="1" fontAlgn="ctr" hangingPunct="1">
              <a:defRPr/>
            </a:pPr>
            <a:r>
              <a:rPr lang="en-US" altLang="ja-JP" sz="1400" kern="0" dirty="0">
                <a:latin typeface="Meiryo UI" panose="020B0604030504040204" pitchFamily="50" charset="-128"/>
                <a:ea typeface="Meiryo UI" panose="020B0604030504040204" pitchFamily="50" charset="-128"/>
                <a:cs typeface="Arial"/>
              </a:rPr>
              <a:t>(</a:t>
            </a:r>
            <a:r>
              <a:rPr lang="ja-JP" altLang="en-US" sz="1400" kern="0" dirty="0">
                <a:latin typeface="Meiryo UI" panose="020B0604030504040204" pitchFamily="50" charset="-128"/>
                <a:ea typeface="Meiryo UI" panose="020B0604030504040204" pitchFamily="50" charset="-128"/>
                <a:cs typeface="Arial"/>
              </a:rPr>
              <a:t>緊急入所</a:t>
            </a:r>
            <a:r>
              <a:rPr lang="en-US" altLang="ja-JP" sz="1400" kern="0" dirty="0">
                <a:latin typeface="Meiryo UI" panose="020B0604030504040204" pitchFamily="50" charset="-128"/>
                <a:ea typeface="Meiryo UI" panose="020B0604030504040204" pitchFamily="50" charset="-128"/>
                <a:cs typeface="Arial"/>
              </a:rPr>
              <a:t>)</a:t>
            </a:r>
            <a:endParaRPr lang="ja-JP" altLang="en-US" sz="1400" kern="0" dirty="0">
              <a:latin typeface="Meiryo UI" panose="020B0604030504040204" pitchFamily="50" charset="-128"/>
              <a:ea typeface="Meiryo UI" panose="020B0604030504040204" pitchFamily="50" charset="-128"/>
              <a:cs typeface="Arial"/>
            </a:endParaRPr>
          </a:p>
        </p:txBody>
      </p:sp>
      <p:grpSp>
        <p:nvGrpSpPr>
          <p:cNvPr id="34" name="グループ化 33"/>
          <p:cNvGrpSpPr/>
          <p:nvPr/>
        </p:nvGrpSpPr>
        <p:grpSpPr>
          <a:xfrm>
            <a:off x="9408368" y="3210439"/>
            <a:ext cx="1271324" cy="1337143"/>
            <a:chOff x="7909188" y="2580043"/>
            <a:chExt cx="1271324" cy="1337143"/>
          </a:xfrm>
        </p:grpSpPr>
        <p:grpSp>
          <p:nvGrpSpPr>
            <p:cNvPr id="35" name="グループ化 34"/>
            <p:cNvGrpSpPr/>
            <p:nvPr/>
          </p:nvGrpSpPr>
          <p:grpSpPr>
            <a:xfrm>
              <a:off x="8052021" y="2580043"/>
              <a:ext cx="1128491" cy="776402"/>
              <a:chOff x="7668344" y="3933056"/>
              <a:chExt cx="1008112" cy="606186"/>
            </a:xfrm>
            <a:solidFill>
              <a:sysClr val="window" lastClr="FFFFFF">
                <a:lumMod val="65000"/>
              </a:sysClr>
            </a:solidFill>
          </p:grpSpPr>
          <p:sp>
            <p:nvSpPr>
              <p:cNvPr id="44" name="二等辺三角形 43"/>
              <p:cNvSpPr/>
              <p:nvPr/>
            </p:nvSpPr>
            <p:spPr>
              <a:xfrm>
                <a:off x="7668344" y="3933056"/>
                <a:ext cx="1008112" cy="288032"/>
              </a:xfrm>
              <a:prstGeom prst="triangle">
                <a:avLst/>
              </a:prstGeom>
              <a:grpFill/>
              <a:ln w="25400" cap="flat" cmpd="sng" algn="ctr">
                <a:no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sp>
            <p:nvSpPr>
              <p:cNvPr id="45" name="正方形/長方形 44"/>
              <p:cNvSpPr/>
              <p:nvPr/>
            </p:nvSpPr>
            <p:spPr>
              <a:xfrm>
                <a:off x="7920372" y="4179202"/>
                <a:ext cx="540060" cy="360040"/>
              </a:xfrm>
              <a:prstGeom prst="rect">
                <a:avLst/>
              </a:prstGeom>
              <a:grpFill/>
              <a:ln w="25400" cap="flat" cmpd="sng" algn="ctr">
                <a:no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grpSp>
          <p:nvGrpSpPr>
            <p:cNvPr id="36" name="Group 67"/>
            <p:cNvGrpSpPr>
              <a:grpSpLocks/>
            </p:cNvGrpSpPr>
            <p:nvPr/>
          </p:nvGrpSpPr>
          <p:grpSpPr bwMode="auto">
            <a:xfrm>
              <a:off x="7909188" y="2894275"/>
              <a:ext cx="453067" cy="1022911"/>
              <a:chOff x="4752181" y="1377171"/>
              <a:chExt cx="109" cy="275"/>
            </a:xfrm>
            <a:solidFill>
              <a:srgbClr val="006600"/>
            </a:solidFill>
          </p:grpSpPr>
          <p:sp>
            <p:nvSpPr>
              <p:cNvPr id="37" name="Oval 68"/>
              <p:cNvSpPr>
                <a:spLocks noChangeArrowheads="1"/>
              </p:cNvSpPr>
              <p:nvPr/>
            </p:nvSpPr>
            <p:spPr bwMode="auto">
              <a:xfrm>
                <a:off x="4752208" y="1377171"/>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38" name="Rectangle 69"/>
              <p:cNvSpPr>
                <a:spLocks noChangeArrowheads="1"/>
              </p:cNvSpPr>
              <p:nvPr/>
            </p:nvSpPr>
            <p:spPr bwMode="auto">
              <a:xfrm>
                <a:off x="4752225" y="137721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39" name="AutoShape 70"/>
              <p:cNvSpPr>
                <a:spLocks noChangeArrowheads="1"/>
              </p:cNvSpPr>
              <p:nvPr/>
            </p:nvSpPr>
            <p:spPr bwMode="auto">
              <a:xfrm>
                <a:off x="4752201" y="137723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40" name="AutoShape 71"/>
              <p:cNvSpPr>
                <a:spLocks noChangeArrowheads="1"/>
              </p:cNvSpPr>
              <p:nvPr/>
            </p:nvSpPr>
            <p:spPr bwMode="auto">
              <a:xfrm>
                <a:off x="4752205" y="137732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41" name="AutoShape 72"/>
              <p:cNvSpPr>
                <a:spLocks noChangeArrowheads="1"/>
              </p:cNvSpPr>
              <p:nvPr/>
            </p:nvSpPr>
            <p:spPr bwMode="auto">
              <a:xfrm>
                <a:off x="4752242" y="137732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42" name="AutoShape 74"/>
              <p:cNvSpPr>
                <a:spLocks noChangeArrowheads="1"/>
              </p:cNvSpPr>
              <p:nvPr/>
            </p:nvSpPr>
            <p:spPr bwMode="auto">
              <a:xfrm rot="19623485" flipH="1">
                <a:off x="4752268" y="137723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43" name="AutoShape 73"/>
              <p:cNvSpPr>
                <a:spLocks noChangeArrowheads="1"/>
              </p:cNvSpPr>
              <p:nvPr/>
            </p:nvSpPr>
            <p:spPr bwMode="auto">
              <a:xfrm rot="1976515">
                <a:off x="4752181" y="137723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grpSp>
        <p:nvGrpSpPr>
          <p:cNvPr id="46" name="グループ化 45"/>
          <p:cNvGrpSpPr/>
          <p:nvPr/>
        </p:nvGrpSpPr>
        <p:grpSpPr>
          <a:xfrm>
            <a:off x="2423595" y="1451287"/>
            <a:ext cx="491627" cy="592335"/>
            <a:chOff x="4716016" y="3852311"/>
            <a:chExt cx="864096" cy="1059164"/>
          </a:xfrm>
        </p:grpSpPr>
        <p:sp>
          <p:nvSpPr>
            <p:cNvPr id="47" name="円/楕円 46"/>
            <p:cNvSpPr/>
            <p:nvPr/>
          </p:nvSpPr>
          <p:spPr>
            <a:xfrm>
              <a:off x="4716016" y="3852311"/>
              <a:ext cx="864096" cy="1059164"/>
            </a:xfrm>
            <a:prstGeom prst="ellipse">
              <a:avLst/>
            </a:prstGeom>
            <a:solidFill>
              <a:srgbClr val="FFC000">
                <a:alpha val="40000"/>
              </a:srgbClr>
            </a:solidFill>
            <a:ln w="25400" cap="flat" cmpd="sng" algn="ctr">
              <a:no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nvGrpSpPr>
            <p:cNvPr id="48" name="Group 67"/>
            <p:cNvGrpSpPr>
              <a:grpSpLocks/>
            </p:cNvGrpSpPr>
            <p:nvPr/>
          </p:nvGrpSpPr>
          <p:grpSpPr bwMode="auto">
            <a:xfrm>
              <a:off x="4935761" y="3868096"/>
              <a:ext cx="453067" cy="1022911"/>
              <a:chOff x="4752181" y="1377171"/>
              <a:chExt cx="109" cy="275"/>
            </a:xfrm>
            <a:solidFill>
              <a:srgbClr val="006600"/>
            </a:solidFill>
          </p:grpSpPr>
          <p:sp>
            <p:nvSpPr>
              <p:cNvPr id="49" name="Oval 68"/>
              <p:cNvSpPr>
                <a:spLocks noChangeArrowheads="1"/>
              </p:cNvSpPr>
              <p:nvPr/>
            </p:nvSpPr>
            <p:spPr bwMode="auto">
              <a:xfrm>
                <a:off x="4752208" y="1377171"/>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50" name="Rectangle 69"/>
              <p:cNvSpPr>
                <a:spLocks noChangeArrowheads="1"/>
              </p:cNvSpPr>
              <p:nvPr/>
            </p:nvSpPr>
            <p:spPr bwMode="auto">
              <a:xfrm>
                <a:off x="4752225" y="137721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51" name="AutoShape 70"/>
              <p:cNvSpPr>
                <a:spLocks noChangeArrowheads="1"/>
              </p:cNvSpPr>
              <p:nvPr/>
            </p:nvSpPr>
            <p:spPr bwMode="auto">
              <a:xfrm>
                <a:off x="4752201" y="137723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52" name="AutoShape 71"/>
              <p:cNvSpPr>
                <a:spLocks noChangeArrowheads="1"/>
              </p:cNvSpPr>
              <p:nvPr/>
            </p:nvSpPr>
            <p:spPr bwMode="auto">
              <a:xfrm>
                <a:off x="4752205" y="137732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53" name="AutoShape 72"/>
              <p:cNvSpPr>
                <a:spLocks noChangeArrowheads="1"/>
              </p:cNvSpPr>
              <p:nvPr/>
            </p:nvSpPr>
            <p:spPr bwMode="auto">
              <a:xfrm>
                <a:off x="4752242" y="137732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54" name="AutoShape 73"/>
              <p:cNvSpPr>
                <a:spLocks noChangeArrowheads="1"/>
              </p:cNvSpPr>
              <p:nvPr/>
            </p:nvSpPr>
            <p:spPr bwMode="auto">
              <a:xfrm rot="1976515">
                <a:off x="4752181" y="137723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55" name="AutoShape 74"/>
              <p:cNvSpPr>
                <a:spLocks noChangeArrowheads="1"/>
              </p:cNvSpPr>
              <p:nvPr/>
            </p:nvSpPr>
            <p:spPr bwMode="auto">
              <a:xfrm rot="19623485" flipH="1">
                <a:off x="4752268" y="137723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grpSp>
        <p:nvGrpSpPr>
          <p:cNvPr id="56" name="グループ化 55"/>
          <p:cNvGrpSpPr/>
          <p:nvPr/>
        </p:nvGrpSpPr>
        <p:grpSpPr>
          <a:xfrm>
            <a:off x="7160832" y="3958568"/>
            <a:ext cx="2157797" cy="517548"/>
            <a:chOff x="5636831" y="3958568"/>
            <a:chExt cx="2157797" cy="517548"/>
          </a:xfrm>
        </p:grpSpPr>
        <p:cxnSp>
          <p:nvCxnSpPr>
            <p:cNvPr id="57" name="直線矢印コネクタ 56"/>
            <p:cNvCxnSpPr/>
            <p:nvPr/>
          </p:nvCxnSpPr>
          <p:spPr>
            <a:xfrm flipH="1">
              <a:off x="5636831" y="3958568"/>
              <a:ext cx="2157797" cy="247122"/>
            </a:xfrm>
            <a:prstGeom prst="straightConnector1">
              <a:avLst/>
            </a:prstGeom>
            <a:noFill/>
            <a:ln w="63500" cap="flat" cmpd="sng" algn="ctr">
              <a:solidFill>
                <a:srgbClr val="7030A0"/>
              </a:solidFill>
              <a:prstDash val="sysDot"/>
              <a:headEnd type="none" w="med" len="med"/>
              <a:tailEnd type="triangle" w="med" len="med"/>
            </a:ln>
            <a:effectLst/>
          </p:spPr>
        </p:cxnSp>
        <p:sp>
          <p:nvSpPr>
            <p:cNvPr id="58" name="正方形/長方形 19"/>
            <p:cNvSpPr>
              <a:spLocks noChangeArrowheads="1"/>
            </p:cNvSpPr>
            <p:nvPr/>
          </p:nvSpPr>
          <p:spPr bwMode="auto">
            <a:xfrm>
              <a:off x="6302597" y="4080116"/>
              <a:ext cx="1326724" cy="396000"/>
            </a:xfrm>
            <a:prstGeom prst="rect">
              <a:avLst/>
            </a:prstGeom>
            <a:noFill/>
            <a:ln w="12700" algn="ctr">
              <a:noFill/>
              <a:round/>
              <a:headEnd/>
              <a:tailEnd/>
            </a:ln>
          </p:spPr>
          <p:txBody>
            <a:bodyPr lIns="90000" tIns="46800" rIns="90000" bIns="46800"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lgn="ctr" eaLnBrk="1" fontAlgn="ctr" hangingPunct="1">
                <a:defRPr/>
              </a:pPr>
              <a:r>
                <a:rPr lang="ja-JP" altLang="en-US" sz="1400" kern="0" dirty="0">
                  <a:solidFill>
                    <a:srgbClr val="7030A0"/>
                  </a:solidFill>
                  <a:latin typeface="Meiryo UI" panose="020B0604030504040204" pitchFamily="50" charset="-128"/>
                  <a:ea typeface="Meiryo UI" panose="020B0604030504040204" pitchFamily="50" charset="-128"/>
                  <a:cs typeface="Arial"/>
                </a:rPr>
                <a:t>避難行動</a:t>
              </a:r>
            </a:p>
          </p:txBody>
        </p:sp>
      </p:grpSp>
      <p:grpSp>
        <p:nvGrpSpPr>
          <p:cNvPr id="144" name="Group 67"/>
          <p:cNvGrpSpPr>
            <a:grpSpLocks/>
          </p:cNvGrpSpPr>
          <p:nvPr/>
        </p:nvGrpSpPr>
        <p:grpSpPr bwMode="auto">
          <a:xfrm>
            <a:off x="3135250" y="1038252"/>
            <a:ext cx="305508" cy="691860"/>
            <a:chOff x="4752181" y="1377171"/>
            <a:chExt cx="109" cy="275"/>
          </a:xfrm>
          <a:solidFill>
            <a:srgbClr val="FF6600"/>
          </a:solidFill>
        </p:grpSpPr>
        <p:sp>
          <p:nvSpPr>
            <p:cNvPr id="145" name="Oval 68"/>
            <p:cNvSpPr>
              <a:spLocks noChangeArrowheads="1"/>
            </p:cNvSpPr>
            <p:nvPr/>
          </p:nvSpPr>
          <p:spPr bwMode="auto">
            <a:xfrm>
              <a:off x="4752208" y="1377171"/>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46" name="Rectangle 69"/>
            <p:cNvSpPr>
              <a:spLocks noChangeArrowheads="1"/>
            </p:cNvSpPr>
            <p:nvPr/>
          </p:nvSpPr>
          <p:spPr bwMode="auto">
            <a:xfrm>
              <a:off x="4752225" y="137721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47" name="AutoShape 70"/>
            <p:cNvSpPr>
              <a:spLocks noChangeArrowheads="1"/>
            </p:cNvSpPr>
            <p:nvPr/>
          </p:nvSpPr>
          <p:spPr bwMode="auto">
            <a:xfrm>
              <a:off x="4752201" y="137723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48" name="AutoShape 71"/>
            <p:cNvSpPr>
              <a:spLocks noChangeArrowheads="1"/>
            </p:cNvSpPr>
            <p:nvPr/>
          </p:nvSpPr>
          <p:spPr bwMode="auto">
            <a:xfrm>
              <a:off x="4752205" y="137732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49" name="AutoShape 72"/>
            <p:cNvSpPr>
              <a:spLocks noChangeArrowheads="1"/>
            </p:cNvSpPr>
            <p:nvPr/>
          </p:nvSpPr>
          <p:spPr bwMode="auto">
            <a:xfrm>
              <a:off x="4752242" y="137732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50" name="AutoShape 73"/>
            <p:cNvSpPr>
              <a:spLocks noChangeArrowheads="1"/>
            </p:cNvSpPr>
            <p:nvPr/>
          </p:nvSpPr>
          <p:spPr bwMode="auto">
            <a:xfrm rot="1976515">
              <a:off x="4752181" y="137723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51" name="AutoShape 74"/>
            <p:cNvSpPr>
              <a:spLocks noChangeArrowheads="1"/>
            </p:cNvSpPr>
            <p:nvPr/>
          </p:nvSpPr>
          <p:spPr bwMode="auto">
            <a:xfrm rot="19623485" flipH="1">
              <a:off x="4752268" y="137723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sp>
        <p:nvSpPr>
          <p:cNvPr id="152" name="角丸四角形 151"/>
          <p:cNvSpPr/>
          <p:nvPr/>
        </p:nvSpPr>
        <p:spPr>
          <a:xfrm>
            <a:off x="8076471" y="4913088"/>
            <a:ext cx="2507071" cy="1393842"/>
          </a:xfrm>
          <a:prstGeom prst="roundRect">
            <a:avLst/>
          </a:prstGeom>
          <a:solidFill>
            <a:schemeClr val="tx1">
              <a:lumMod val="75000"/>
              <a:lumOff val="25000"/>
            </a:schemeClr>
          </a:solidFill>
          <a:ln w="25400" cap="flat" cmpd="sng" algn="ctr">
            <a:noFill/>
            <a:prstDash val="solid"/>
          </a:ln>
          <a:effectLst/>
        </p:spPr>
        <p:txBody>
          <a:bodyPr rtlCol="0" anchor="ctr"/>
          <a:lstStyle/>
          <a:p>
            <a:pPr algn="ctr">
              <a:defRPr/>
            </a:pPr>
            <a:r>
              <a:rPr kumimoji="0" lang="ja-JP" altLang="en-US" sz="1600" kern="0" dirty="0">
                <a:solidFill>
                  <a:prstClr val="white"/>
                </a:solidFill>
                <a:latin typeface="Meiryo UI" panose="020B0604030504040204" pitchFamily="50" charset="-128"/>
                <a:ea typeface="Meiryo UI" panose="020B0604030504040204" pitchFamily="50" charset="-128"/>
              </a:rPr>
              <a:t>市町村・都道府県へ</a:t>
            </a:r>
            <a:endParaRPr kumimoji="0" lang="en-US" altLang="ja-JP" sz="1600" kern="0" dirty="0">
              <a:solidFill>
                <a:prstClr val="white"/>
              </a:solidFill>
              <a:latin typeface="Meiryo UI" panose="020B0604030504040204" pitchFamily="50" charset="-128"/>
              <a:ea typeface="Meiryo UI" panose="020B0604030504040204" pitchFamily="50" charset="-128"/>
            </a:endParaRPr>
          </a:p>
          <a:p>
            <a:pPr algn="ctr">
              <a:defRPr/>
            </a:pPr>
            <a:r>
              <a:rPr kumimoji="0" lang="ja-JP" altLang="en-US" sz="1600" kern="0" dirty="0">
                <a:solidFill>
                  <a:prstClr val="white"/>
                </a:solidFill>
                <a:latin typeface="Meiryo UI" panose="020B0604030504040204" pitchFamily="50" charset="-128"/>
                <a:ea typeface="Meiryo UI" panose="020B0604030504040204" pitchFamily="50" charset="-128"/>
              </a:rPr>
              <a:t>状況報告・支援要請</a:t>
            </a:r>
            <a:endParaRPr kumimoji="0" lang="en-US" altLang="ja-JP" sz="1600" kern="0" dirty="0">
              <a:solidFill>
                <a:prstClr val="white"/>
              </a:solidFill>
              <a:latin typeface="Meiryo UI" panose="020B0604030504040204" pitchFamily="50" charset="-128"/>
              <a:ea typeface="Meiryo UI" panose="020B0604030504040204" pitchFamily="50" charset="-128"/>
            </a:endParaRPr>
          </a:p>
          <a:p>
            <a:pPr algn="ctr">
              <a:defRPr/>
            </a:pPr>
            <a:r>
              <a:rPr kumimoji="0" lang="ja-JP" altLang="en-US" sz="1600" b="1" kern="0" dirty="0">
                <a:solidFill>
                  <a:prstClr val="white"/>
                </a:solidFill>
                <a:latin typeface="Meiryo UI" panose="020B0604030504040204" pitchFamily="50" charset="-128"/>
                <a:ea typeface="Meiryo UI" panose="020B0604030504040204" pitchFamily="50" charset="-128"/>
              </a:rPr>
              <a:t>↓</a:t>
            </a:r>
            <a:endParaRPr kumimoji="0" lang="en-US" altLang="ja-JP" sz="1600" b="1" kern="0" dirty="0">
              <a:solidFill>
                <a:prstClr val="white"/>
              </a:solidFill>
              <a:latin typeface="Meiryo UI" panose="020B0604030504040204" pitchFamily="50" charset="-128"/>
              <a:ea typeface="Meiryo UI" panose="020B0604030504040204" pitchFamily="50" charset="-128"/>
            </a:endParaRPr>
          </a:p>
          <a:p>
            <a:pPr algn="ctr">
              <a:defRPr/>
            </a:pPr>
            <a:r>
              <a:rPr kumimoji="0" lang="ja-JP" altLang="en-US" sz="1600" kern="0" dirty="0">
                <a:solidFill>
                  <a:prstClr val="white"/>
                </a:solidFill>
                <a:latin typeface="Meiryo UI" panose="020B0604030504040204" pitchFamily="50" charset="-128"/>
                <a:ea typeface="Meiryo UI" panose="020B0604030504040204" pitchFamily="50" charset="-128"/>
              </a:rPr>
              <a:t>市町村・都道府県と本部が協議、チーム派遣決定</a:t>
            </a:r>
          </a:p>
        </p:txBody>
      </p:sp>
      <p:sp>
        <p:nvSpPr>
          <p:cNvPr id="153" name="Text Box 24"/>
          <p:cNvSpPr txBox="1">
            <a:spLocks noChangeArrowheads="1"/>
          </p:cNvSpPr>
          <p:nvPr/>
        </p:nvSpPr>
        <p:spPr bwMode="auto">
          <a:xfrm>
            <a:off x="4635581" y="4449261"/>
            <a:ext cx="1707025" cy="338554"/>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ja-JP" altLang="en-US" sz="1600" dirty="0">
                <a:solidFill>
                  <a:srgbClr val="000000"/>
                </a:solidFill>
                <a:latin typeface="Meiryo UI" panose="020B0604030504040204" pitchFamily="50" charset="-128"/>
                <a:ea typeface="Meiryo UI" panose="020B0604030504040204" pitchFamily="50" charset="-128"/>
              </a:rPr>
              <a:t>②スクリーニング</a:t>
            </a:r>
            <a:endParaRPr lang="en-US" altLang="ja-JP" sz="1600" dirty="0">
              <a:solidFill>
                <a:srgbClr val="000000"/>
              </a:solidFill>
              <a:latin typeface="Meiryo UI" panose="020B0604030504040204" pitchFamily="50" charset="-128"/>
              <a:ea typeface="Meiryo UI" panose="020B0604030504040204" pitchFamily="50" charset="-128"/>
            </a:endParaRPr>
          </a:p>
        </p:txBody>
      </p:sp>
      <p:sp>
        <p:nvSpPr>
          <p:cNvPr id="155" name="AutoShape 43"/>
          <p:cNvSpPr>
            <a:spLocks noChangeArrowheads="1"/>
          </p:cNvSpPr>
          <p:nvPr/>
        </p:nvSpPr>
        <p:spPr bwMode="gray">
          <a:xfrm>
            <a:off x="1692158" y="6381329"/>
            <a:ext cx="8505699" cy="402272"/>
          </a:xfrm>
          <a:prstGeom prst="roundRect">
            <a:avLst>
              <a:gd name="adj" fmla="val 16667"/>
            </a:avLst>
          </a:prstGeom>
          <a:solidFill>
            <a:srgbClr val="C00000"/>
          </a:solidFill>
          <a:ln>
            <a:noFill/>
          </a:ln>
          <a:effectLst/>
          <a:extLst/>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None/>
            </a:pPr>
            <a:r>
              <a:rPr lang="ja-JP" altLang="en-US" sz="2000" dirty="0">
                <a:solidFill>
                  <a:srgbClr val="FFFFFF"/>
                </a:solidFill>
                <a:latin typeface="Meiryo UI" panose="020B0604030504040204" pitchFamily="50" charset="-128"/>
                <a:ea typeface="Meiryo UI" panose="020B0604030504040204" pitchFamily="50" charset="-128"/>
              </a:rPr>
              <a:t>地域全体で取り組むことでしか実現しない＝自治体･事業者・住民</a:t>
            </a:r>
          </a:p>
        </p:txBody>
      </p:sp>
      <p:grpSp>
        <p:nvGrpSpPr>
          <p:cNvPr id="4" name="グループ化 3"/>
          <p:cNvGrpSpPr/>
          <p:nvPr/>
        </p:nvGrpSpPr>
        <p:grpSpPr>
          <a:xfrm>
            <a:off x="1647584" y="4039476"/>
            <a:ext cx="2000338" cy="2055814"/>
            <a:chOff x="123583" y="4039476"/>
            <a:chExt cx="2000338" cy="2055814"/>
          </a:xfrm>
        </p:grpSpPr>
        <p:grpSp>
          <p:nvGrpSpPr>
            <p:cNvPr id="60" name="グループ化 59"/>
            <p:cNvGrpSpPr/>
            <p:nvPr/>
          </p:nvGrpSpPr>
          <p:grpSpPr>
            <a:xfrm>
              <a:off x="123583" y="4039476"/>
              <a:ext cx="776009" cy="1189724"/>
              <a:chOff x="51575" y="3301099"/>
              <a:chExt cx="776009" cy="1189724"/>
            </a:xfrm>
          </p:grpSpPr>
          <p:grpSp>
            <p:nvGrpSpPr>
              <p:cNvPr id="61" name="グループ化 60"/>
              <p:cNvGrpSpPr/>
              <p:nvPr/>
            </p:nvGrpSpPr>
            <p:grpSpPr>
              <a:xfrm>
                <a:off x="51575" y="3301099"/>
                <a:ext cx="776009" cy="631957"/>
                <a:chOff x="2209801" y="476250"/>
                <a:chExt cx="773703" cy="789252"/>
              </a:xfrm>
            </p:grpSpPr>
            <p:grpSp>
              <p:nvGrpSpPr>
                <p:cNvPr id="103" name="Group 43"/>
                <p:cNvGrpSpPr>
                  <a:grpSpLocks/>
                </p:cNvGrpSpPr>
                <p:nvPr/>
              </p:nvGrpSpPr>
              <p:grpSpPr bwMode="auto">
                <a:xfrm>
                  <a:off x="2467374" y="476250"/>
                  <a:ext cx="258559" cy="664734"/>
                  <a:chOff x="2467373" y="476250"/>
                  <a:chExt cx="109" cy="277"/>
                </a:xfrm>
              </p:grpSpPr>
              <p:sp>
                <p:nvSpPr>
                  <p:cNvPr id="136" name="Oval 44"/>
                  <p:cNvSpPr>
                    <a:spLocks noChangeArrowheads="1"/>
                  </p:cNvSpPr>
                  <p:nvPr/>
                </p:nvSpPr>
                <p:spPr bwMode="auto">
                  <a:xfrm>
                    <a:off x="2467400" y="476250"/>
                    <a:ext cx="53" cy="5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37" name="Rectangle 45"/>
                  <p:cNvSpPr>
                    <a:spLocks noChangeArrowheads="1"/>
                  </p:cNvSpPr>
                  <p:nvPr/>
                </p:nvSpPr>
                <p:spPr bwMode="auto">
                  <a:xfrm>
                    <a:off x="2467417" y="476298"/>
                    <a:ext cx="22" cy="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38" name="AutoShape 46"/>
                  <p:cNvSpPr>
                    <a:spLocks noChangeArrowheads="1"/>
                  </p:cNvSpPr>
                  <p:nvPr/>
                </p:nvSpPr>
                <p:spPr bwMode="auto">
                  <a:xfrm>
                    <a:off x="2467393" y="476311"/>
                    <a:ext cx="70" cy="127"/>
                  </a:xfrm>
                  <a:prstGeom prst="roundRect">
                    <a:avLst>
                      <a:gd name="adj" fmla="val 26125"/>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39" name="AutoShape 47"/>
                  <p:cNvSpPr>
                    <a:spLocks noChangeArrowheads="1"/>
                  </p:cNvSpPr>
                  <p:nvPr/>
                </p:nvSpPr>
                <p:spPr bwMode="auto">
                  <a:xfrm>
                    <a:off x="2467397" y="476407"/>
                    <a:ext cx="25" cy="12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40" name="AutoShape 48"/>
                  <p:cNvSpPr>
                    <a:spLocks noChangeArrowheads="1"/>
                  </p:cNvSpPr>
                  <p:nvPr/>
                </p:nvSpPr>
                <p:spPr bwMode="auto">
                  <a:xfrm>
                    <a:off x="2467434" y="476406"/>
                    <a:ext cx="25" cy="119"/>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41" name="AutoShape 49"/>
                  <p:cNvSpPr>
                    <a:spLocks noChangeArrowheads="1"/>
                  </p:cNvSpPr>
                  <p:nvPr/>
                </p:nvSpPr>
                <p:spPr bwMode="auto">
                  <a:xfrm rot="1976515">
                    <a:off x="2467373" y="476312"/>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42" name="AutoShape 50"/>
                  <p:cNvSpPr>
                    <a:spLocks noChangeArrowheads="1"/>
                  </p:cNvSpPr>
                  <p:nvPr/>
                </p:nvSpPr>
                <p:spPr bwMode="auto">
                  <a:xfrm rot="19623485" flipH="1">
                    <a:off x="2467460" y="476311"/>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104" name="Group 51"/>
                <p:cNvGrpSpPr>
                  <a:grpSpLocks/>
                </p:cNvGrpSpPr>
                <p:nvPr/>
              </p:nvGrpSpPr>
              <p:grpSpPr bwMode="auto">
                <a:xfrm>
                  <a:off x="2724945" y="476250"/>
                  <a:ext cx="258559" cy="664734"/>
                  <a:chOff x="2724945" y="476250"/>
                  <a:chExt cx="109" cy="277"/>
                </a:xfrm>
              </p:grpSpPr>
              <p:sp>
                <p:nvSpPr>
                  <p:cNvPr id="129" name="Oval 52"/>
                  <p:cNvSpPr>
                    <a:spLocks noChangeArrowheads="1"/>
                  </p:cNvSpPr>
                  <p:nvPr/>
                </p:nvSpPr>
                <p:spPr bwMode="auto">
                  <a:xfrm>
                    <a:off x="2724972" y="476250"/>
                    <a:ext cx="53" cy="5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30" name="Rectangle 53"/>
                  <p:cNvSpPr>
                    <a:spLocks noChangeArrowheads="1"/>
                  </p:cNvSpPr>
                  <p:nvPr/>
                </p:nvSpPr>
                <p:spPr bwMode="auto">
                  <a:xfrm>
                    <a:off x="2724989" y="476298"/>
                    <a:ext cx="22" cy="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31" name="AutoShape 54"/>
                  <p:cNvSpPr>
                    <a:spLocks noChangeArrowheads="1"/>
                  </p:cNvSpPr>
                  <p:nvPr/>
                </p:nvSpPr>
                <p:spPr bwMode="auto">
                  <a:xfrm>
                    <a:off x="2724965" y="476311"/>
                    <a:ext cx="70" cy="127"/>
                  </a:xfrm>
                  <a:prstGeom prst="roundRect">
                    <a:avLst>
                      <a:gd name="adj" fmla="val 26125"/>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32" name="AutoShape 55"/>
                  <p:cNvSpPr>
                    <a:spLocks noChangeArrowheads="1"/>
                  </p:cNvSpPr>
                  <p:nvPr/>
                </p:nvSpPr>
                <p:spPr bwMode="auto">
                  <a:xfrm>
                    <a:off x="2724969" y="476407"/>
                    <a:ext cx="25" cy="12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33" name="AutoShape 56"/>
                  <p:cNvSpPr>
                    <a:spLocks noChangeArrowheads="1"/>
                  </p:cNvSpPr>
                  <p:nvPr/>
                </p:nvSpPr>
                <p:spPr bwMode="auto">
                  <a:xfrm>
                    <a:off x="2725006" y="476406"/>
                    <a:ext cx="25" cy="119"/>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34" name="AutoShape 57"/>
                  <p:cNvSpPr>
                    <a:spLocks noChangeArrowheads="1"/>
                  </p:cNvSpPr>
                  <p:nvPr/>
                </p:nvSpPr>
                <p:spPr bwMode="auto">
                  <a:xfrm rot="1976515">
                    <a:off x="2724945" y="476312"/>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35" name="AutoShape 58"/>
                  <p:cNvSpPr>
                    <a:spLocks noChangeArrowheads="1"/>
                  </p:cNvSpPr>
                  <p:nvPr/>
                </p:nvSpPr>
                <p:spPr bwMode="auto">
                  <a:xfrm rot="19623485" flipH="1">
                    <a:off x="2725032" y="476311"/>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105" name="Group 59"/>
                <p:cNvGrpSpPr>
                  <a:grpSpLocks/>
                </p:cNvGrpSpPr>
                <p:nvPr/>
              </p:nvGrpSpPr>
              <p:grpSpPr bwMode="auto">
                <a:xfrm>
                  <a:off x="2209801" y="476250"/>
                  <a:ext cx="258559" cy="664734"/>
                  <a:chOff x="2209801" y="476250"/>
                  <a:chExt cx="109" cy="277"/>
                </a:xfrm>
              </p:grpSpPr>
              <p:sp>
                <p:nvSpPr>
                  <p:cNvPr id="122" name="Oval 60"/>
                  <p:cNvSpPr>
                    <a:spLocks noChangeArrowheads="1"/>
                  </p:cNvSpPr>
                  <p:nvPr/>
                </p:nvSpPr>
                <p:spPr bwMode="auto">
                  <a:xfrm>
                    <a:off x="2209828" y="476250"/>
                    <a:ext cx="53" cy="5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23" name="Rectangle 61"/>
                  <p:cNvSpPr>
                    <a:spLocks noChangeArrowheads="1"/>
                  </p:cNvSpPr>
                  <p:nvPr/>
                </p:nvSpPr>
                <p:spPr bwMode="auto">
                  <a:xfrm>
                    <a:off x="2209845" y="476298"/>
                    <a:ext cx="22" cy="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24" name="AutoShape 62"/>
                  <p:cNvSpPr>
                    <a:spLocks noChangeArrowheads="1"/>
                  </p:cNvSpPr>
                  <p:nvPr/>
                </p:nvSpPr>
                <p:spPr bwMode="auto">
                  <a:xfrm>
                    <a:off x="2209821" y="476311"/>
                    <a:ext cx="70" cy="127"/>
                  </a:xfrm>
                  <a:prstGeom prst="roundRect">
                    <a:avLst>
                      <a:gd name="adj" fmla="val 26125"/>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25" name="AutoShape 63"/>
                  <p:cNvSpPr>
                    <a:spLocks noChangeArrowheads="1"/>
                  </p:cNvSpPr>
                  <p:nvPr/>
                </p:nvSpPr>
                <p:spPr bwMode="auto">
                  <a:xfrm>
                    <a:off x="2209825" y="476407"/>
                    <a:ext cx="25" cy="12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26" name="AutoShape 64"/>
                  <p:cNvSpPr>
                    <a:spLocks noChangeArrowheads="1"/>
                  </p:cNvSpPr>
                  <p:nvPr/>
                </p:nvSpPr>
                <p:spPr bwMode="auto">
                  <a:xfrm>
                    <a:off x="2209862" y="476406"/>
                    <a:ext cx="25" cy="119"/>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27" name="AutoShape 65"/>
                  <p:cNvSpPr>
                    <a:spLocks noChangeArrowheads="1"/>
                  </p:cNvSpPr>
                  <p:nvPr/>
                </p:nvSpPr>
                <p:spPr bwMode="auto">
                  <a:xfrm rot="1976515">
                    <a:off x="2209801" y="476312"/>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28" name="AutoShape 66"/>
                  <p:cNvSpPr>
                    <a:spLocks noChangeArrowheads="1"/>
                  </p:cNvSpPr>
                  <p:nvPr/>
                </p:nvSpPr>
                <p:spPr bwMode="auto">
                  <a:xfrm rot="19623485" flipH="1">
                    <a:off x="2209888" y="476311"/>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106" name="Group 67"/>
                <p:cNvGrpSpPr>
                  <a:grpSpLocks/>
                </p:cNvGrpSpPr>
                <p:nvPr/>
              </p:nvGrpSpPr>
              <p:grpSpPr bwMode="auto">
                <a:xfrm>
                  <a:off x="2339081" y="600768"/>
                  <a:ext cx="258559" cy="664734"/>
                  <a:chOff x="2339080" y="600768"/>
                  <a:chExt cx="109" cy="277"/>
                </a:xfrm>
              </p:grpSpPr>
              <p:sp>
                <p:nvSpPr>
                  <p:cNvPr id="115" name="Oval 68"/>
                  <p:cNvSpPr>
                    <a:spLocks noChangeArrowheads="1"/>
                  </p:cNvSpPr>
                  <p:nvPr/>
                </p:nvSpPr>
                <p:spPr bwMode="auto">
                  <a:xfrm>
                    <a:off x="2339107" y="600768"/>
                    <a:ext cx="53" cy="5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16" name="Rectangle 69"/>
                  <p:cNvSpPr>
                    <a:spLocks noChangeArrowheads="1"/>
                  </p:cNvSpPr>
                  <p:nvPr/>
                </p:nvSpPr>
                <p:spPr bwMode="auto">
                  <a:xfrm>
                    <a:off x="2339124" y="600816"/>
                    <a:ext cx="22" cy="19"/>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17" name="AutoShape 70"/>
                  <p:cNvSpPr>
                    <a:spLocks noChangeArrowheads="1"/>
                  </p:cNvSpPr>
                  <p:nvPr/>
                </p:nvSpPr>
                <p:spPr bwMode="auto">
                  <a:xfrm>
                    <a:off x="2339100" y="600829"/>
                    <a:ext cx="70" cy="127"/>
                  </a:xfrm>
                  <a:prstGeom prst="roundRect">
                    <a:avLst>
                      <a:gd name="adj" fmla="val 26125"/>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18" name="AutoShape 71"/>
                  <p:cNvSpPr>
                    <a:spLocks noChangeArrowheads="1"/>
                  </p:cNvSpPr>
                  <p:nvPr/>
                </p:nvSpPr>
                <p:spPr bwMode="auto">
                  <a:xfrm>
                    <a:off x="2339104" y="600925"/>
                    <a:ext cx="25" cy="120"/>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19" name="AutoShape 72"/>
                  <p:cNvSpPr>
                    <a:spLocks noChangeArrowheads="1"/>
                  </p:cNvSpPr>
                  <p:nvPr/>
                </p:nvSpPr>
                <p:spPr bwMode="auto">
                  <a:xfrm>
                    <a:off x="2339141" y="600924"/>
                    <a:ext cx="25" cy="119"/>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20" name="AutoShape 73"/>
                  <p:cNvSpPr>
                    <a:spLocks noChangeArrowheads="1"/>
                  </p:cNvSpPr>
                  <p:nvPr/>
                </p:nvSpPr>
                <p:spPr bwMode="auto">
                  <a:xfrm rot="1976515">
                    <a:off x="2339080" y="600830"/>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21" name="AutoShape 74"/>
                  <p:cNvSpPr>
                    <a:spLocks noChangeArrowheads="1"/>
                  </p:cNvSpPr>
                  <p:nvPr/>
                </p:nvSpPr>
                <p:spPr bwMode="auto">
                  <a:xfrm rot="19623485" flipH="1">
                    <a:off x="2339167" y="600829"/>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107" name="Group 75"/>
                <p:cNvGrpSpPr>
                  <a:grpSpLocks/>
                </p:cNvGrpSpPr>
                <p:nvPr/>
              </p:nvGrpSpPr>
              <p:grpSpPr bwMode="auto">
                <a:xfrm>
                  <a:off x="2584810" y="600768"/>
                  <a:ext cx="254612" cy="664734"/>
                  <a:chOff x="2584810" y="600768"/>
                  <a:chExt cx="109" cy="277"/>
                </a:xfrm>
              </p:grpSpPr>
              <p:sp>
                <p:nvSpPr>
                  <p:cNvPr id="108" name="Oval 76"/>
                  <p:cNvSpPr>
                    <a:spLocks noChangeArrowheads="1"/>
                  </p:cNvSpPr>
                  <p:nvPr/>
                </p:nvSpPr>
                <p:spPr bwMode="auto">
                  <a:xfrm>
                    <a:off x="2584837" y="600768"/>
                    <a:ext cx="53" cy="5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09" name="Rectangle 77"/>
                  <p:cNvSpPr>
                    <a:spLocks noChangeArrowheads="1"/>
                  </p:cNvSpPr>
                  <p:nvPr/>
                </p:nvSpPr>
                <p:spPr bwMode="auto">
                  <a:xfrm>
                    <a:off x="2584854" y="600816"/>
                    <a:ext cx="22" cy="19"/>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10" name="AutoShape 78"/>
                  <p:cNvSpPr>
                    <a:spLocks noChangeArrowheads="1"/>
                  </p:cNvSpPr>
                  <p:nvPr/>
                </p:nvSpPr>
                <p:spPr bwMode="auto">
                  <a:xfrm>
                    <a:off x="2584830" y="600829"/>
                    <a:ext cx="70" cy="127"/>
                  </a:xfrm>
                  <a:prstGeom prst="roundRect">
                    <a:avLst>
                      <a:gd name="adj" fmla="val 26125"/>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11" name="AutoShape 79"/>
                  <p:cNvSpPr>
                    <a:spLocks noChangeArrowheads="1"/>
                  </p:cNvSpPr>
                  <p:nvPr/>
                </p:nvSpPr>
                <p:spPr bwMode="auto">
                  <a:xfrm>
                    <a:off x="2584834" y="600925"/>
                    <a:ext cx="25" cy="120"/>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12" name="AutoShape 80"/>
                  <p:cNvSpPr>
                    <a:spLocks noChangeArrowheads="1"/>
                  </p:cNvSpPr>
                  <p:nvPr/>
                </p:nvSpPr>
                <p:spPr bwMode="auto">
                  <a:xfrm>
                    <a:off x="2584871" y="600924"/>
                    <a:ext cx="25" cy="119"/>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13" name="AutoShape 81"/>
                  <p:cNvSpPr>
                    <a:spLocks noChangeArrowheads="1"/>
                  </p:cNvSpPr>
                  <p:nvPr/>
                </p:nvSpPr>
                <p:spPr bwMode="auto">
                  <a:xfrm rot="1976515">
                    <a:off x="2584810" y="600830"/>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14" name="AutoShape 82"/>
                  <p:cNvSpPr>
                    <a:spLocks noChangeArrowheads="1"/>
                  </p:cNvSpPr>
                  <p:nvPr/>
                </p:nvSpPr>
                <p:spPr bwMode="auto">
                  <a:xfrm rot="19623485" flipH="1">
                    <a:off x="2584897" y="600829"/>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grpSp>
            <p:nvGrpSpPr>
              <p:cNvPr id="62" name="グループ化 61"/>
              <p:cNvGrpSpPr/>
              <p:nvPr/>
            </p:nvGrpSpPr>
            <p:grpSpPr>
              <a:xfrm>
                <a:off x="51575" y="3858866"/>
                <a:ext cx="776009" cy="631957"/>
                <a:chOff x="2209801" y="476250"/>
                <a:chExt cx="773703" cy="789252"/>
              </a:xfrm>
            </p:grpSpPr>
            <p:grpSp>
              <p:nvGrpSpPr>
                <p:cNvPr id="63" name="Group 43"/>
                <p:cNvGrpSpPr>
                  <a:grpSpLocks/>
                </p:cNvGrpSpPr>
                <p:nvPr/>
              </p:nvGrpSpPr>
              <p:grpSpPr bwMode="auto">
                <a:xfrm>
                  <a:off x="2467374" y="476250"/>
                  <a:ext cx="258559" cy="664734"/>
                  <a:chOff x="2467373" y="476250"/>
                  <a:chExt cx="109" cy="277"/>
                </a:xfrm>
              </p:grpSpPr>
              <p:sp>
                <p:nvSpPr>
                  <p:cNvPr id="96" name="Oval 44"/>
                  <p:cNvSpPr>
                    <a:spLocks noChangeArrowheads="1"/>
                  </p:cNvSpPr>
                  <p:nvPr/>
                </p:nvSpPr>
                <p:spPr bwMode="auto">
                  <a:xfrm>
                    <a:off x="2467400" y="476250"/>
                    <a:ext cx="53" cy="5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97" name="Rectangle 45"/>
                  <p:cNvSpPr>
                    <a:spLocks noChangeArrowheads="1"/>
                  </p:cNvSpPr>
                  <p:nvPr/>
                </p:nvSpPr>
                <p:spPr bwMode="auto">
                  <a:xfrm>
                    <a:off x="2467417" y="476298"/>
                    <a:ext cx="22" cy="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98" name="AutoShape 46"/>
                  <p:cNvSpPr>
                    <a:spLocks noChangeArrowheads="1"/>
                  </p:cNvSpPr>
                  <p:nvPr/>
                </p:nvSpPr>
                <p:spPr bwMode="auto">
                  <a:xfrm>
                    <a:off x="2467393" y="476311"/>
                    <a:ext cx="70" cy="127"/>
                  </a:xfrm>
                  <a:prstGeom prst="roundRect">
                    <a:avLst>
                      <a:gd name="adj" fmla="val 26125"/>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99" name="AutoShape 47"/>
                  <p:cNvSpPr>
                    <a:spLocks noChangeArrowheads="1"/>
                  </p:cNvSpPr>
                  <p:nvPr/>
                </p:nvSpPr>
                <p:spPr bwMode="auto">
                  <a:xfrm>
                    <a:off x="2467397" y="476407"/>
                    <a:ext cx="25" cy="12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00" name="AutoShape 48"/>
                  <p:cNvSpPr>
                    <a:spLocks noChangeArrowheads="1"/>
                  </p:cNvSpPr>
                  <p:nvPr/>
                </p:nvSpPr>
                <p:spPr bwMode="auto">
                  <a:xfrm>
                    <a:off x="2467434" y="476406"/>
                    <a:ext cx="25" cy="119"/>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01" name="AutoShape 49"/>
                  <p:cNvSpPr>
                    <a:spLocks noChangeArrowheads="1"/>
                  </p:cNvSpPr>
                  <p:nvPr/>
                </p:nvSpPr>
                <p:spPr bwMode="auto">
                  <a:xfrm rot="1976515">
                    <a:off x="2467373" y="476312"/>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02" name="AutoShape 50"/>
                  <p:cNvSpPr>
                    <a:spLocks noChangeArrowheads="1"/>
                  </p:cNvSpPr>
                  <p:nvPr/>
                </p:nvSpPr>
                <p:spPr bwMode="auto">
                  <a:xfrm rot="19623485" flipH="1">
                    <a:off x="2467460" y="476311"/>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64" name="Group 51"/>
                <p:cNvGrpSpPr>
                  <a:grpSpLocks/>
                </p:cNvGrpSpPr>
                <p:nvPr/>
              </p:nvGrpSpPr>
              <p:grpSpPr bwMode="auto">
                <a:xfrm>
                  <a:off x="2724945" y="476250"/>
                  <a:ext cx="258559" cy="664734"/>
                  <a:chOff x="2724945" y="476250"/>
                  <a:chExt cx="109" cy="277"/>
                </a:xfrm>
              </p:grpSpPr>
              <p:sp>
                <p:nvSpPr>
                  <p:cNvPr id="89" name="Oval 52"/>
                  <p:cNvSpPr>
                    <a:spLocks noChangeArrowheads="1"/>
                  </p:cNvSpPr>
                  <p:nvPr/>
                </p:nvSpPr>
                <p:spPr bwMode="auto">
                  <a:xfrm>
                    <a:off x="2724972" y="476250"/>
                    <a:ext cx="53" cy="5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90" name="Rectangle 53"/>
                  <p:cNvSpPr>
                    <a:spLocks noChangeArrowheads="1"/>
                  </p:cNvSpPr>
                  <p:nvPr/>
                </p:nvSpPr>
                <p:spPr bwMode="auto">
                  <a:xfrm>
                    <a:off x="2724989" y="476298"/>
                    <a:ext cx="22" cy="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91" name="AutoShape 54"/>
                  <p:cNvSpPr>
                    <a:spLocks noChangeArrowheads="1"/>
                  </p:cNvSpPr>
                  <p:nvPr/>
                </p:nvSpPr>
                <p:spPr bwMode="auto">
                  <a:xfrm>
                    <a:off x="2724965" y="476311"/>
                    <a:ext cx="70" cy="127"/>
                  </a:xfrm>
                  <a:prstGeom prst="roundRect">
                    <a:avLst>
                      <a:gd name="adj" fmla="val 26125"/>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92" name="AutoShape 55"/>
                  <p:cNvSpPr>
                    <a:spLocks noChangeArrowheads="1"/>
                  </p:cNvSpPr>
                  <p:nvPr/>
                </p:nvSpPr>
                <p:spPr bwMode="auto">
                  <a:xfrm>
                    <a:off x="2724969" y="476407"/>
                    <a:ext cx="25" cy="12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93" name="AutoShape 56"/>
                  <p:cNvSpPr>
                    <a:spLocks noChangeArrowheads="1"/>
                  </p:cNvSpPr>
                  <p:nvPr/>
                </p:nvSpPr>
                <p:spPr bwMode="auto">
                  <a:xfrm>
                    <a:off x="2725006" y="476406"/>
                    <a:ext cx="25" cy="119"/>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94" name="AutoShape 57"/>
                  <p:cNvSpPr>
                    <a:spLocks noChangeArrowheads="1"/>
                  </p:cNvSpPr>
                  <p:nvPr/>
                </p:nvSpPr>
                <p:spPr bwMode="auto">
                  <a:xfrm rot="1976515">
                    <a:off x="2724945" y="476312"/>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95" name="AutoShape 58"/>
                  <p:cNvSpPr>
                    <a:spLocks noChangeArrowheads="1"/>
                  </p:cNvSpPr>
                  <p:nvPr/>
                </p:nvSpPr>
                <p:spPr bwMode="auto">
                  <a:xfrm rot="19623485" flipH="1">
                    <a:off x="2725032" y="476311"/>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65" name="Group 59"/>
                <p:cNvGrpSpPr>
                  <a:grpSpLocks/>
                </p:cNvGrpSpPr>
                <p:nvPr/>
              </p:nvGrpSpPr>
              <p:grpSpPr bwMode="auto">
                <a:xfrm>
                  <a:off x="2209801" y="476250"/>
                  <a:ext cx="258559" cy="664734"/>
                  <a:chOff x="2209801" y="476250"/>
                  <a:chExt cx="109" cy="277"/>
                </a:xfrm>
              </p:grpSpPr>
              <p:sp>
                <p:nvSpPr>
                  <p:cNvPr id="82" name="Oval 60"/>
                  <p:cNvSpPr>
                    <a:spLocks noChangeArrowheads="1"/>
                  </p:cNvSpPr>
                  <p:nvPr/>
                </p:nvSpPr>
                <p:spPr bwMode="auto">
                  <a:xfrm>
                    <a:off x="2209828" y="476250"/>
                    <a:ext cx="53" cy="5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83" name="Rectangle 61"/>
                  <p:cNvSpPr>
                    <a:spLocks noChangeArrowheads="1"/>
                  </p:cNvSpPr>
                  <p:nvPr/>
                </p:nvSpPr>
                <p:spPr bwMode="auto">
                  <a:xfrm>
                    <a:off x="2209845" y="476298"/>
                    <a:ext cx="22" cy="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84" name="AutoShape 62"/>
                  <p:cNvSpPr>
                    <a:spLocks noChangeArrowheads="1"/>
                  </p:cNvSpPr>
                  <p:nvPr/>
                </p:nvSpPr>
                <p:spPr bwMode="auto">
                  <a:xfrm>
                    <a:off x="2209821" y="476311"/>
                    <a:ext cx="70" cy="127"/>
                  </a:xfrm>
                  <a:prstGeom prst="roundRect">
                    <a:avLst>
                      <a:gd name="adj" fmla="val 26125"/>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85" name="AutoShape 63"/>
                  <p:cNvSpPr>
                    <a:spLocks noChangeArrowheads="1"/>
                  </p:cNvSpPr>
                  <p:nvPr/>
                </p:nvSpPr>
                <p:spPr bwMode="auto">
                  <a:xfrm>
                    <a:off x="2209825" y="476407"/>
                    <a:ext cx="25" cy="12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86" name="AutoShape 64"/>
                  <p:cNvSpPr>
                    <a:spLocks noChangeArrowheads="1"/>
                  </p:cNvSpPr>
                  <p:nvPr/>
                </p:nvSpPr>
                <p:spPr bwMode="auto">
                  <a:xfrm>
                    <a:off x="2209862" y="476406"/>
                    <a:ext cx="25" cy="119"/>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87" name="AutoShape 65"/>
                  <p:cNvSpPr>
                    <a:spLocks noChangeArrowheads="1"/>
                  </p:cNvSpPr>
                  <p:nvPr/>
                </p:nvSpPr>
                <p:spPr bwMode="auto">
                  <a:xfrm rot="1976515">
                    <a:off x="2209801" y="476312"/>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88" name="AutoShape 66"/>
                  <p:cNvSpPr>
                    <a:spLocks noChangeArrowheads="1"/>
                  </p:cNvSpPr>
                  <p:nvPr/>
                </p:nvSpPr>
                <p:spPr bwMode="auto">
                  <a:xfrm rot="19623485" flipH="1">
                    <a:off x="2209888" y="476311"/>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66" name="Group 67"/>
                <p:cNvGrpSpPr>
                  <a:grpSpLocks/>
                </p:cNvGrpSpPr>
                <p:nvPr/>
              </p:nvGrpSpPr>
              <p:grpSpPr bwMode="auto">
                <a:xfrm>
                  <a:off x="2339081" y="600768"/>
                  <a:ext cx="258559" cy="664734"/>
                  <a:chOff x="2339080" y="600768"/>
                  <a:chExt cx="109" cy="277"/>
                </a:xfrm>
              </p:grpSpPr>
              <p:sp>
                <p:nvSpPr>
                  <p:cNvPr id="75" name="Oval 68"/>
                  <p:cNvSpPr>
                    <a:spLocks noChangeArrowheads="1"/>
                  </p:cNvSpPr>
                  <p:nvPr/>
                </p:nvSpPr>
                <p:spPr bwMode="auto">
                  <a:xfrm>
                    <a:off x="2339107" y="600768"/>
                    <a:ext cx="53" cy="5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76" name="Rectangle 69"/>
                  <p:cNvSpPr>
                    <a:spLocks noChangeArrowheads="1"/>
                  </p:cNvSpPr>
                  <p:nvPr/>
                </p:nvSpPr>
                <p:spPr bwMode="auto">
                  <a:xfrm>
                    <a:off x="2339124" y="600816"/>
                    <a:ext cx="22" cy="19"/>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77" name="AutoShape 70"/>
                  <p:cNvSpPr>
                    <a:spLocks noChangeArrowheads="1"/>
                  </p:cNvSpPr>
                  <p:nvPr/>
                </p:nvSpPr>
                <p:spPr bwMode="auto">
                  <a:xfrm>
                    <a:off x="2339100" y="600829"/>
                    <a:ext cx="70" cy="127"/>
                  </a:xfrm>
                  <a:prstGeom prst="roundRect">
                    <a:avLst>
                      <a:gd name="adj" fmla="val 26125"/>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78" name="AutoShape 71"/>
                  <p:cNvSpPr>
                    <a:spLocks noChangeArrowheads="1"/>
                  </p:cNvSpPr>
                  <p:nvPr/>
                </p:nvSpPr>
                <p:spPr bwMode="auto">
                  <a:xfrm>
                    <a:off x="2339104" y="600925"/>
                    <a:ext cx="25" cy="120"/>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79" name="AutoShape 72"/>
                  <p:cNvSpPr>
                    <a:spLocks noChangeArrowheads="1"/>
                  </p:cNvSpPr>
                  <p:nvPr/>
                </p:nvSpPr>
                <p:spPr bwMode="auto">
                  <a:xfrm>
                    <a:off x="2339141" y="600924"/>
                    <a:ext cx="25" cy="119"/>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80" name="AutoShape 73"/>
                  <p:cNvSpPr>
                    <a:spLocks noChangeArrowheads="1"/>
                  </p:cNvSpPr>
                  <p:nvPr/>
                </p:nvSpPr>
                <p:spPr bwMode="auto">
                  <a:xfrm rot="1976515">
                    <a:off x="2339080" y="600830"/>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81" name="AutoShape 74"/>
                  <p:cNvSpPr>
                    <a:spLocks noChangeArrowheads="1"/>
                  </p:cNvSpPr>
                  <p:nvPr/>
                </p:nvSpPr>
                <p:spPr bwMode="auto">
                  <a:xfrm rot="19623485" flipH="1">
                    <a:off x="2339167" y="600829"/>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67" name="Group 75"/>
                <p:cNvGrpSpPr>
                  <a:grpSpLocks/>
                </p:cNvGrpSpPr>
                <p:nvPr/>
              </p:nvGrpSpPr>
              <p:grpSpPr bwMode="auto">
                <a:xfrm>
                  <a:off x="2584810" y="600768"/>
                  <a:ext cx="254612" cy="664734"/>
                  <a:chOff x="2584810" y="600768"/>
                  <a:chExt cx="109" cy="277"/>
                </a:xfrm>
              </p:grpSpPr>
              <p:sp>
                <p:nvSpPr>
                  <p:cNvPr id="68" name="Oval 76"/>
                  <p:cNvSpPr>
                    <a:spLocks noChangeArrowheads="1"/>
                  </p:cNvSpPr>
                  <p:nvPr/>
                </p:nvSpPr>
                <p:spPr bwMode="auto">
                  <a:xfrm>
                    <a:off x="2584837" y="600768"/>
                    <a:ext cx="53" cy="5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69" name="Rectangle 77"/>
                  <p:cNvSpPr>
                    <a:spLocks noChangeArrowheads="1"/>
                  </p:cNvSpPr>
                  <p:nvPr/>
                </p:nvSpPr>
                <p:spPr bwMode="auto">
                  <a:xfrm>
                    <a:off x="2584854" y="600816"/>
                    <a:ext cx="22" cy="19"/>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70" name="AutoShape 78"/>
                  <p:cNvSpPr>
                    <a:spLocks noChangeArrowheads="1"/>
                  </p:cNvSpPr>
                  <p:nvPr/>
                </p:nvSpPr>
                <p:spPr bwMode="auto">
                  <a:xfrm>
                    <a:off x="2584830" y="600829"/>
                    <a:ext cx="70" cy="127"/>
                  </a:xfrm>
                  <a:prstGeom prst="roundRect">
                    <a:avLst>
                      <a:gd name="adj" fmla="val 26125"/>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71" name="AutoShape 79"/>
                  <p:cNvSpPr>
                    <a:spLocks noChangeArrowheads="1"/>
                  </p:cNvSpPr>
                  <p:nvPr/>
                </p:nvSpPr>
                <p:spPr bwMode="auto">
                  <a:xfrm>
                    <a:off x="2584834" y="600925"/>
                    <a:ext cx="25" cy="120"/>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72" name="AutoShape 80"/>
                  <p:cNvSpPr>
                    <a:spLocks noChangeArrowheads="1"/>
                  </p:cNvSpPr>
                  <p:nvPr/>
                </p:nvSpPr>
                <p:spPr bwMode="auto">
                  <a:xfrm>
                    <a:off x="2584871" y="600924"/>
                    <a:ext cx="25" cy="119"/>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73" name="AutoShape 81"/>
                  <p:cNvSpPr>
                    <a:spLocks noChangeArrowheads="1"/>
                  </p:cNvSpPr>
                  <p:nvPr/>
                </p:nvSpPr>
                <p:spPr bwMode="auto">
                  <a:xfrm rot="1976515">
                    <a:off x="2584810" y="600830"/>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74" name="AutoShape 82"/>
                  <p:cNvSpPr>
                    <a:spLocks noChangeArrowheads="1"/>
                  </p:cNvSpPr>
                  <p:nvPr/>
                </p:nvSpPr>
                <p:spPr bwMode="auto">
                  <a:xfrm rot="19623485" flipH="1">
                    <a:off x="2584897" y="600829"/>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grpSp>
        <p:grpSp>
          <p:nvGrpSpPr>
            <p:cNvPr id="156" name="グループ化 155"/>
            <p:cNvGrpSpPr/>
            <p:nvPr/>
          </p:nvGrpSpPr>
          <p:grpSpPr>
            <a:xfrm>
              <a:off x="221872" y="5335377"/>
              <a:ext cx="1902049" cy="759913"/>
              <a:chOff x="6046481" y="3158571"/>
              <a:chExt cx="1902049" cy="759913"/>
            </a:xfrm>
          </p:grpSpPr>
          <p:sp>
            <p:nvSpPr>
              <p:cNvPr id="157" name="正方形/長方形 19"/>
              <p:cNvSpPr>
                <a:spLocks noChangeArrowheads="1"/>
              </p:cNvSpPr>
              <p:nvPr/>
            </p:nvSpPr>
            <p:spPr bwMode="auto">
              <a:xfrm>
                <a:off x="6062508" y="3404310"/>
                <a:ext cx="1886022" cy="514174"/>
              </a:xfrm>
              <a:prstGeom prst="rect">
                <a:avLst/>
              </a:prstGeom>
              <a:noFill/>
              <a:ln w="12700" algn="ctr">
                <a:noFill/>
                <a:round/>
                <a:headEnd/>
                <a:tailEnd/>
              </a:ln>
            </p:spPr>
            <p:txBody>
              <a:bodyPr lIns="90000" tIns="46800" rIns="90000" bIns="46800" anchor="t" anchorCtr="0"/>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fontAlgn="ctr" hangingPunct="1">
                  <a:defRPr/>
                </a:pPr>
                <a:r>
                  <a:rPr lang="ja-JP" altLang="en-US"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●介助等の直接支援、</a:t>
                </a:r>
                <a:endParaRPr lang="en-US" altLang="ja-JP"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defRPr/>
                </a:pPr>
                <a:r>
                  <a:rPr lang="ja-JP" altLang="en-US"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見守りや相談支援</a:t>
                </a:r>
                <a:endParaRPr lang="en-US" altLang="ja-JP"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Text Box 24"/>
              <p:cNvSpPr txBox="1">
                <a:spLocks noChangeArrowheads="1"/>
              </p:cNvSpPr>
              <p:nvPr/>
            </p:nvSpPr>
            <p:spPr bwMode="auto">
              <a:xfrm>
                <a:off x="6046481" y="3158571"/>
                <a:ext cx="1887679" cy="338554"/>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ja-JP" altLang="en-US" sz="1600" dirty="0">
                    <a:solidFill>
                      <a:srgbClr val="000000"/>
                    </a:solidFill>
                    <a:latin typeface="Meiryo UI" panose="020B0604030504040204" pitchFamily="50" charset="-128"/>
                    <a:ea typeface="Meiryo UI" panose="020B0604030504040204" pitchFamily="50" charset="-128"/>
                  </a:rPr>
                  <a:t>③日常生活の支援</a:t>
                </a:r>
                <a:endParaRPr lang="en-US" altLang="ja-JP" sz="1600" dirty="0">
                  <a:solidFill>
                    <a:srgbClr val="000000"/>
                  </a:solidFill>
                  <a:latin typeface="Meiryo UI" panose="020B0604030504040204" pitchFamily="50" charset="-128"/>
                  <a:ea typeface="Meiryo UI" panose="020B0604030504040204" pitchFamily="50" charset="-128"/>
                </a:endParaRPr>
              </a:p>
            </p:txBody>
          </p:sp>
        </p:grpSp>
      </p:grpSp>
      <p:grpSp>
        <p:nvGrpSpPr>
          <p:cNvPr id="159" name="グループ化 158"/>
          <p:cNvGrpSpPr/>
          <p:nvPr/>
        </p:nvGrpSpPr>
        <p:grpSpPr>
          <a:xfrm>
            <a:off x="3791751" y="1425572"/>
            <a:ext cx="2716167" cy="1373393"/>
            <a:chOff x="2267744" y="1425559"/>
            <a:chExt cx="2716167" cy="1373393"/>
          </a:xfrm>
        </p:grpSpPr>
        <p:cxnSp>
          <p:nvCxnSpPr>
            <p:cNvPr id="160" name="直線矢印コネクタ 159"/>
            <p:cNvCxnSpPr/>
            <p:nvPr/>
          </p:nvCxnSpPr>
          <p:spPr>
            <a:xfrm>
              <a:off x="2267744" y="1425559"/>
              <a:ext cx="2695162" cy="1373393"/>
            </a:xfrm>
            <a:prstGeom prst="straightConnector1">
              <a:avLst/>
            </a:prstGeom>
            <a:noFill/>
            <a:ln w="57150" cap="flat" cmpd="sng" algn="ctr">
              <a:solidFill>
                <a:srgbClr val="FF3300"/>
              </a:solidFill>
              <a:prstDash val="sysDot"/>
              <a:headEnd type="none" w="med" len="med"/>
              <a:tailEnd type="triangle" w="med" len="med"/>
            </a:ln>
            <a:effectLst/>
          </p:spPr>
        </p:cxnSp>
        <p:sp>
          <p:nvSpPr>
            <p:cNvPr id="161" name="Text Box 24"/>
            <p:cNvSpPr txBox="1">
              <a:spLocks noChangeArrowheads="1"/>
            </p:cNvSpPr>
            <p:nvPr/>
          </p:nvSpPr>
          <p:spPr bwMode="auto">
            <a:xfrm rot="1620727">
              <a:off x="2903973" y="1952056"/>
              <a:ext cx="20799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ja-JP" altLang="en-US" sz="1400" dirty="0">
                  <a:solidFill>
                    <a:srgbClr val="FF0000"/>
                  </a:solidFill>
                  <a:latin typeface="Meiryo UI" panose="020B0604030504040204" pitchFamily="50" charset="-128"/>
                  <a:ea typeface="Meiryo UI" panose="020B0604030504040204" pitchFamily="50" charset="-128"/>
                </a:rPr>
                <a:t>可能になれば一緒に支援</a:t>
              </a:r>
              <a:endParaRPr lang="en-US" altLang="ja-JP" sz="1400" dirty="0">
                <a:solidFill>
                  <a:srgbClr val="FF0000"/>
                </a:solidFill>
                <a:latin typeface="Meiryo UI" panose="020B0604030504040204" pitchFamily="50" charset="-128"/>
                <a:ea typeface="Meiryo UI" panose="020B0604030504040204" pitchFamily="50" charset="-128"/>
              </a:endParaRPr>
            </a:p>
          </p:txBody>
        </p:sp>
      </p:grpSp>
      <p:sp>
        <p:nvSpPr>
          <p:cNvPr id="162" name="正方形/長方形 19"/>
          <p:cNvSpPr>
            <a:spLocks noChangeArrowheads="1"/>
          </p:cNvSpPr>
          <p:nvPr/>
        </p:nvSpPr>
        <p:spPr bwMode="auto">
          <a:xfrm>
            <a:off x="4080563" y="4709250"/>
            <a:ext cx="2819887" cy="741139"/>
          </a:xfrm>
          <a:prstGeom prst="rect">
            <a:avLst/>
          </a:prstGeom>
          <a:noFill/>
          <a:ln w="12700" algn="ctr">
            <a:noFill/>
            <a:round/>
            <a:headEnd/>
            <a:tailEnd/>
          </a:ln>
        </p:spPr>
        <p:txBody>
          <a:bodyPr lIns="90000" tIns="46800" rIns="90000" bIns="46800" anchor="t" anchorCtr="0"/>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fontAlgn="ctr" hangingPunct="1">
              <a:defRPr/>
            </a:pPr>
            <a:r>
              <a:rPr lang="ja-JP" altLang="en-US"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●対象者のスクリーニングと</a:t>
            </a:r>
            <a:endParaRPr lang="en-US" altLang="ja-JP"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defRPr/>
            </a:pPr>
            <a:r>
              <a:rPr lang="ja-JP" altLang="en-US"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アセスメントを実施、</a:t>
            </a:r>
            <a:endParaRPr lang="en-US" altLang="ja-JP"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defRPr/>
            </a:pPr>
            <a:r>
              <a:rPr lang="en-US" altLang="ja-JP"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支援見極めと環境調整をはかる</a:t>
            </a:r>
            <a:endParaRPr lang="en-US" altLang="ja-JP"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3" name="グループ化 162"/>
          <p:cNvGrpSpPr/>
          <p:nvPr/>
        </p:nvGrpSpPr>
        <p:grpSpPr>
          <a:xfrm>
            <a:off x="4740912" y="3355847"/>
            <a:ext cx="491627" cy="592335"/>
            <a:chOff x="4716016" y="3852311"/>
            <a:chExt cx="864096" cy="1059164"/>
          </a:xfrm>
        </p:grpSpPr>
        <p:sp>
          <p:nvSpPr>
            <p:cNvPr id="164" name="円/楕円 163"/>
            <p:cNvSpPr/>
            <p:nvPr/>
          </p:nvSpPr>
          <p:spPr>
            <a:xfrm>
              <a:off x="4716016" y="3852311"/>
              <a:ext cx="864096" cy="1059164"/>
            </a:xfrm>
            <a:prstGeom prst="ellipse">
              <a:avLst/>
            </a:prstGeom>
            <a:solidFill>
              <a:srgbClr val="FFC000">
                <a:alpha val="40000"/>
              </a:srgbClr>
            </a:solidFill>
            <a:ln w="25400" cap="flat" cmpd="sng" algn="ctr">
              <a:no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nvGrpSpPr>
            <p:cNvPr id="165" name="Group 67"/>
            <p:cNvGrpSpPr>
              <a:grpSpLocks/>
            </p:cNvGrpSpPr>
            <p:nvPr/>
          </p:nvGrpSpPr>
          <p:grpSpPr bwMode="auto">
            <a:xfrm>
              <a:off x="4935761" y="3868096"/>
              <a:ext cx="453067" cy="1022911"/>
              <a:chOff x="4752181" y="1377171"/>
              <a:chExt cx="109" cy="275"/>
            </a:xfrm>
            <a:solidFill>
              <a:srgbClr val="006600"/>
            </a:solidFill>
          </p:grpSpPr>
          <p:sp>
            <p:nvSpPr>
              <p:cNvPr id="166" name="Oval 68"/>
              <p:cNvSpPr>
                <a:spLocks noChangeArrowheads="1"/>
              </p:cNvSpPr>
              <p:nvPr/>
            </p:nvSpPr>
            <p:spPr bwMode="auto">
              <a:xfrm>
                <a:off x="4752208" y="1377171"/>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67" name="Rectangle 69"/>
              <p:cNvSpPr>
                <a:spLocks noChangeArrowheads="1"/>
              </p:cNvSpPr>
              <p:nvPr/>
            </p:nvSpPr>
            <p:spPr bwMode="auto">
              <a:xfrm>
                <a:off x="4752225" y="137721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68" name="AutoShape 70"/>
              <p:cNvSpPr>
                <a:spLocks noChangeArrowheads="1"/>
              </p:cNvSpPr>
              <p:nvPr/>
            </p:nvSpPr>
            <p:spPr bwMode="auto">
              <a:xfrm>
                <a:off x="4752201" y="137723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69" name="AutoShape 71"/>
              <p:cNvSpPr>
                <a:spLocks noChangeArrowheads="1"/>
              </p:cNvSpPr>
              <p:nvPr/>
            </p:nvSpPr>
            <p:spPr bwMode="auto">
              <a:xfrm>
                <a:off x="4752205" y="137732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70" name="AutoShape 72"/>
              <p:cNvSpPr>
                <a:spLocks noChangeArrowheads="1"/>
              </p:cNvSpPr>
              <p:nvPr/>
            </p:nvSpPr>
            <p:spPr bwMode="auto">
              <a:xfrm>
                <a:off x="4752242" y="137732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71" name="AutoShape 73"/>
              <p:cNvSpPr>
                <a:spLocks noChangeArrowheads="1"/>
              </p:cNvSpPr>
              <p:nvPr/>
            </p:nvSpPr>
            <p:spPr bwMode="auto">
              <a:xfrm rot="1976515">
                <a:off x="4752181" y="137723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72" name="AutoShape 74"/>
              <p:cNvSpPr>
                <a:spLocks noChangeArrowheads="1"/>
              </p:cNvSpPr>
              <p:nvPr/>
            </p:nvSpPr>
            <p:spPr bwMode="auto">
              <a:xfrm rot="19623485" flipH="1">
                <a:off x="4752268" y="137723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grpSp>
        <p:nvGrpSpPr>
          <p:cNvPr id="173" name="グループ化 172"/>
          <p:cNvGrpSpPr/>
          <p:nvPr/>
        </p:nvGrpSpPr>
        <p:grpSpPr>
          <a:xfrm>
            <a:off x="5626739" y="3355847"/>
            <a:ext cx="491627" cy="592335"/>
            <a:chOff x="4716016" y="3852311"/>
            <a:chExt cx="864096" cy="1059164"/>
          </a:xfrm>
        </p:grpSpPr>
        <p:sp>
          <p:nvSpPr>
            <p:cNvPr id="174" name="円/楕円 173"/>
            <p:cNvSpPr/>
            <p:nvPr/>
          </p:nvSpPr>
          <p:spPr>
            <a:xfrm>
              <a:off x="4716016" y="3852311"/>
              <a:ext cx="864096" cy="1059164"/>
            </a:xfrm>
            <a:prstGeom prst="ellipse">
              <a:avLst/>
            </a:prstGeom>
            <a:solidFill>
              <a:srgbClr val="FFC000">
                <a:alpha val="40000"/>
              </a:srgbClr>
            </a:solidFill>
            <a:ln w="25400" cap="flat" cmpd="sng" algn="ctr">
              <a:no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nvGrpSpPr>
            <p:cNvPr id="175" name="Group 67"/>
            <p:cNvGrpSpPr>
              <a:grpSpLocks/>
            </p:cNvGrpSpPr>
            <p:nvPr/>
          </p:nvGrpSpPr>
          <p:grpSpPr bwMode="auto">
            <a:xfrm>
              <a:off x="4935761" y="3868096"/>
              <a:ext cx="453067" cy="1022911"/>
              <a:chOff x="4752181" y="1377171"/>
              <a:chExt cx="109" cy="275"/>
            </a:xfrm>
            <a:solidFill>
              <a:srgbClr val="006600"/>
            </a:solidFill>
          </p:grpSpPr>
          <p:sp>
            <p:nvSpPr>
              <p:cNvPr id="176" name="Oval 68"/>
              <p:cNvSpPr>
                <a:spLocks noChangeArrowheads="1"/>
              </p:cNvSpPr>
              <p:nvPr/>
            </p:nvSpPr>
            <p:spPr bwMode="auto">
              <a:xfrm>
                <a:off x="4752208" y="1377171"/>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77" name="Rectangle 69"/>
              <p:cNvSpPr>
                <a:spLocks noChangeArrowheads="1"/>
              </p:cNvSpPr>
              <p:nvPr/>
            </p:nvSpPr>
            <p:spPr bwMode="auto">
              <a:xfrm>
                <a:off x="4752225" y="137721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78" name="AutoShape 70"/>
              <p:cNvSpPr>
                <a:spLocks noChangeArrowheads="1"/>
              </p:cNvSpPr>
              <p:nvPr/>
            </p:nvSpPr>
            <p:spPr bwMode="auto">
              <a:xfrm>
                <a:off x="4752201" y="137723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79" name="AutoShape 71"/>
              <p:cNvSpPr>
                <a:spLocks noChangeArrowheads="1"/>
              </p:cNvSpPr>
              <p:nvPr/>
            </p:nvSpPr>
            <p:spPr bwMode="auto">
              <a:xfrm>
                <a:off x="4752205" y="137732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80" name="AutoShape 72"/>
              <p:cNvSpPr>
                <a:spLocks noChangeArrowheads="1"/>
              </p:cNvSpPr>
              <p:nvPr/>
            </p:nvSpPr>
            <p:spPr bwMode="auto">
              <a:xfrm>
                <a:off x="4752242" y="137732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81" name="AutoShape 73"/>
              <p:cNvSpPr>
                <a:spLocks noChangeArrowheads="1"/>
              </p:cNvSpPr>
              <p:nvPr/>
            </p:nvSpPr>
            <p:spPr bwMode="auto">
              <a:xfrm rot="1976515">
                <a:off x="4752181" y="137723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82" name="AutoShape 74"/>
              <p:cNvSpPr>
                <a:spLocks noChangeArrowheads="1"/>
              </p:cNvSpPr>
              <p:nvPr/>
            </p:nvSpPr>
            <p:spPr bwMode="auto">
              <a:xfrm rot="19623485" flipH="1">
                <a:off x="4752268" y="137723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sp>
        <p:nvSpPr>
          <p:cNvPr id="183" name="円/楕円 182"/>
          <p:cNvSpPr/>
          <p:nvPr/>
        </p:nvSpPr>
        <p:spPr>
          <a:xfrm>
            <a:off x="6235295" y="3868555"/>
            <a:ext cx="967405" cy="1165574"/>
          </a:xfrm>
          <a:prstGeom prst="ellipse">
            <a:avLst/>
          </a:prstGeom>
          <a:solidFill>
            <a:srgbClr val="FFC000">
              <a:alpha val="40000"/>
            </a:srgbClr>
          </a:solidFill>
          <a:ln w="25400" cap="flat" cmpd="sng" algn="ctr">
            <a:no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nvGrpSpPr>
          <p:cNvPr id="184" name="Group 67"/>
          <p:cNvGrpSpPr>
            <a:grpSpLocks/>
          </p:cNvGrpSpPr>
          <p:nvPr/>
        </p:nvGrpSpPr>
        <p:grpSpPr bwMode="auto">
          <a:xfrm>
            <a:off x="6481310" y="3885939"/>
            <a:ext cx="507234" cy="1125679"/>
            <a:chOff x="4752181" y="1377171"/>
            <a:chExt cx="109" cy="275"/>
          </a:xfrm>
          <a:solidFill>
            <a:srgbClr val="006600"/>
          </a:solidFill>
        </p:grpSpPr>
        <p:sp>
          <p:nvSpPr>
            <p:cNvPr id="185" name="Oval 68"/>
            <p:cNvSpPr>
              <a:spLocks noChangeArrowheads="1"/>
            </p:cNvSpPr>
            <p:nvPr/>
          </p:nvSpPr>
          <p:spPr bwMode="auto">
            <a:xfrm>
              <a:off x="4752208" y="1377171"/>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86" name="Rectangle 69"/>
            <p:cNvSpPr>
              <a:spLocks noChangeArrowheads="1"/>
            </p:cNvSpPr>
            <p:nvPr/>
          </p:nvSpPr>
          <p:spPr bwMode="auto">
            <a:xfrm>
              <a:off x="4752225" y="137721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87" name="AutoShape 70"/>
            <p:cNvSpPr>
              <a:spLocks noChangeArrowheads="1"/>
            </p:cNvSpPr>
            <p:nvPr/>
          </p:nvSpPr>
          <p:spPr bwMode="auto">
            <a:xfrm>
              <a:off x="4752201" y="137723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88" name="AutoShape 71"/>
            <p:cNvSpPr>
              <a:spLocks noChangeArrowheads="1"/>
            </p:cNvSpPr>
            <p:nvPr/>
          </p:nvSpPr>
          <p:spPr bwMode="auto">
            <a:xfrm>
              <a:off x="4752205" y="137732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89" name="AutoShape 72"/>
            <p:cNvSpPr>
              <a:spLocks noChangeArrowheads="1"/>
            </p:cNvSpPr>
            <p:nvPr/>
          </p:nvSpPr>
          <p:spPr bwMode="auto">
            <a:xfrm>
              <a:off x="4752242" y="137732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90" name="AutoShape 73"/>
            <p:cNvSpPr>
              <a:spLocks noChangeArrowheads="1"/>
            </p:cNvSpPr>
            <p:nvPr/>
          </p:nvSpPr>
          <p:spPr bwMode="auto">
            <a:xfrm rot="1976515">
              <a:off x="4752181" y="137723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191" name="AutoShape 74"/>
            <p:cNvSpPr>
              <a:spLocks noChangeArrowheads="1"/>
            </p:cNvSpPr>
            <p:nvPr/>
          </p:nvSpPr>
          <p:spPr bwMode="auto">
            <a:xfrm rot="19623485" flipH="1">
              <a:off x="4752268" y="137723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192" name="グループ化 191"/>
          <p:cNvGrpSpPr/>
          <p:nvPr/>
        </p:nvGrpSpPr>
        <p:grpSpPr>
          <a:xfrm>
            <a:off x="6524515" y="657718"/>
            <a:ext cx="3114188" cy="2235549"/>
            <a:chOff x="5000513" y="657717"/>
            <a:chExt cx="3114188" cy="2235549"/>
          </a:xfrm>
        </p:grpSpPr>
        <p:cxnSp>
          <p:nvCxnSpPr>
            <p:cNvPr id="193" name="直線コネクタ 192"/>
            <p:cNvCxnSpPr/>
            <p:nvPr/>
          </p:nvCxnSpPr>
          <p:spPr bwMode="auto">
            <a:xfrm flipH="1">
              <a:off x="5000513" y="1428209"/>
              <a:ext cx="788876" cy="1465057"/>
            </a:xfrm>
            <a:prstGeom prst="line">
              <a:avLst/>
            </a:prstGeom>
            <a:solidFill>
              <a:schemeClr val="bg1"/>
            </a:solidFill>
            <a:ln w="12700" cap="flat" cmpd="sng" algn="ctr">
              <a:solidFill>
                <a:schemeClr val="bg2"/>
              </a:solidFill>
              <a:prstDash val="solid"/>
              <a:round/>
              <a:headEnd type="none" w="med" len="med"/>
              <a:tailEnd type="none" w="med" len="med"/>
            </a:ln>
            <a:effectLst/>
          </p:spPr>
        </p:cxnSp>
        <p:sp>
          <p:nvSpPr>
            <p:cNvPr id="194" name="角丸四角形吹き出し 193"/>
            <p:cNvSpPr/>
            <p:nvPr/>
          </p:nvSpPr>
          <p:spPr>
            <a:xfrm>
              <a:off x="5745401" y="657717"/>
              <a:ext cx="2369300" cy="799519"/>
            </a:xfrm>
            <a:prstGeom prst="wedgeRoundRectCallout">
              <a:avLst>
                <a:gd name="adj1" fmla="val -4532"/>
                <a:gd name="adj2" fmla="val 45984"/>
                <a:gd name="adj3" fmla="val 16667"/>
              </a:avLst>
            </a:prstGeom>
            <a:solidFill>
              <a:srgbClr val="FFFF99">
                <a:alpha val="65000"/>
              </a:srgbClr>
            </a:solidFill>
            <a:ln w="12700" cap="flat" cmpd="sng" algn="ctr">
              <a:solidFill>
                <a:schemeClr val="bg2"/>
              </a:solidFill>
              <a:prstDash val="solid"/>
            </a:ln>
            <a:effectLst/>
          </p:spPr>
          <p:txBody>
            <a:bodyPr rtlCol="0" anchor="ctr"/>
            <a:lstStyle/>
            <a:p>
              <a:pPr>
                <a:defRPr/>
              </a:pPr>
              <a:r>
                <a:rPr kumimoji="0" lang="ja-JP" altLang="en-US" sz="1600" kern="0" dirty="0">
                  <a:solidFill>
                    <a:srgbClr val="C00000"/>
                  </a:solidFill>
                  <a:latin typeface="Meiryo UI" panose="020B0604030504040204" pitchFamily="50" charset="-128"/>
                  <a:ea typeface="Meiryo UI" panose="020B0604030504040204" pitchFamily="50" charset="-128"/>
                </a:rPr>
                <a:t>一般避難所</a:t>
              </a:r>
              <a:endParaRPr kumimoji="0" lang="en-US" altLang="ja-JP" sz="1600" kern="0" dirty="0">
                <a:solidFill>
                  <a:srgbClr val="C00000"/>
                </a:solidFill>
                <a:latin typeface="Meiryo UI" panose="020B0604030504040204" pitchFamily="50" charset="-128"/>
                <a:ea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避難生活をソフトとハードの両面から支えられる</a:t>
              </a:r>
              <a:endParaRPr kumimoji="0" lang="en-US" altLang="ja-JP" sz="1600" kern="0" dirty="0">
                <a:solidFill>
                  <a:prstClr val="black"/>
                </a:solidFill>
                <a:latin typeface="Meiryo UI" panose="020B0604030504040204" pitchFamily="50" charset="-128"/>
                <a:ea typeface="Meiryo UI" panose="020B0604030504040204" pitchFamily="50" charset="-128"/>
              </a:endParaRPr>
            </a:p>
          </p:txBody>
        </p:sp>
      </p:grpSp>
      <p:grpSp>
        <p:nvGrpSpPr>
          <p:cNvPr id="195" name="グループ化 194"/>
          <p:cNvGrpSpPr/>
          <p:nvPr/>
        </p:nvGrpSpPr>
        <p:grpSpPr>
          <a:xfrm>
            <a:off x="3863752" y="5034142"/>
            <a:ext cx="3831956" cy="1258207"/>
            <a:chOff x="2653023" y="5034129"/>
            <a:chExt cx="3831956" cy="1258207"/>
          </a:xfrm>
        </p:grpSpPr>
        <p:sp>
          <p:nvSpPr>
            <p:cNvPr id="196" name="角丸四角形吹き出し 195"/>
            <p:cNvSpPr/>
            <p:nvPr/>
          </p:nvSpPr>
          <p:spPr>
            <a:xfrm>
              <a:off x="2653023" y="5501176"/>
              <a:ext cx="3831956" cy="791160"/>
            </a:xfrm>
            <a:prstGeom prst="wedgeRoundRectCallout">
              <a:avLst>
                <a:gd name="adj1" fmla="val 23148"/>
                <a:gd name="adj2" fmla="val -38109"/>
                <a:gd name="adj3" fmla="val 16667"/>
              </a:avLst>
            </a:prstGeom>
            <a:solidFill>
              <a:srgbClr val="FFFF99">
                <a:alpha val="65000"/>
              </a:srgbClr>
            </a:solidFill>
            <a:ln w="12700" cap="flat" cmpd="sng" algn="ctr">
              <a:solidFill>
                <a:schemeClr val="bg2"/>
              </a:solidFill>
              <a:prstDash val="solid"/>
            </a:ln>
            <a:effectLst/>
          </p:spPr>
          <p:txBody>
            <a:bodyPr rtlCol="0" anchor="ctr"/>
            <a:lstStyle/>
            <a:p>
              <a:pPr>
                <a:defRPr/>
              </a:pPr>
              <a:r>
                <a:rPr kumimoji="0" lang="ja-JP" altLang="en-US" sz="1600" kern="0" dirty="0">
                  <a:solidFill>
                    <a:srgbClr val="C00000"/>
                  </a:solidFill>
                  <a:latin typeface="Meiryo UI" panose="020B0604030504040204" pitchFamily="50" charset="-128"/>
                  <a:ea typeface="Meiryo UI" panose="020B0604030504040204" pitchFamily="50" charset="-128"/>
                </a:rPr>
                <a:t>地域で在宅で暮らす人々</a:t>
              </a:r>
              <a:endParaRPr kumimoji="0" lang="en-US" altLang="ja-JP" sz="1600" kern="0" dirty="0">
                <a:solidFill>
                  <a:srgbClr val="C00000"/>
                </a:solidFill>
                <a:latin typeface="Meiryo UI" panose="020B0604030504040204" pitchFamily="50" charset="-128"/>
                <a:ea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個々の状態に適した場所と支援が得られる</a:t>
              </a:r>
              <a:endParaRPr kumimoji="0" lang="en-US" altLang="ja-JP" sz="1600" kern="0" dirty="0">
                <a:solidFill>
                  <a:prstClr val="black"/>
                </a:solidFill>
                <a:latin typeface="Meiryo UI" panose="020B0604030504040204" pitchFamily="50" charset="-128"/>
                <a:ea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課題の早期発見・悪化防止が可能になる</a:t>
              </a:r>
            </a:p>
          </p:txBody>
        </p:sp>
        <p:cxnSp>
          <p:nvCxnSpPr>
            <p:cNvPr id="197" name="直線コネクタ 196"/>
            <p:cNvCxnSpPr>
              <a:stCxn id="183" idx="4"/>
            </p:cNvCxnSpPr>
            <p:nvPr/>
          </p:nvCxnSpPr>
          <p:spPr bwMode="auto">
            <a:xfrm>
              <a:off x="5194996" y="5034129"/>
              <a:ext cx="0" cy="467047"/>
            </a:xfrm>
            <a:prstGeom prst="line">
              <a:avLst/>
            </a:prstGeom>
            <a:solidFill>
              <a:schemeClr val="bg1"/>
            </a:solidFill>
            <a:ln w="12700" cap="flat" cmpd="sng" algn="ctr">
              <a:solidFill>
                <a:schemeClr val="bg2"/>
              </a:solidFill>
              <a:prstDash val="solid"/>
              <a:round/>
              <a:headEnd type="none" w="med" len="med"/>
              <a:tailEnd type="none" w="med" len="med"/>
            </a:ln>
            <a:effectLst/>
          </p:spPr>
        </p:cxnSp>
      </p:grpSp>
      <p:sp>
        <p:nvSpPr>
          <p:cNvPr id="198" name="下矢印 197"/>
          <p:cNvSpPr/>
          <p:nvPr/>
        </p:nvSpPr>
        <p:spPr bwMode="auto">
          <a:xfrm rot="18766220">
            <a:off x="7394315" y="4266522"/>
            <a:ext cx="580359" cy="1044367"/>
          </a:xfrm>
          <a:prstGeom prst="downArrow">
            <a:avLst>
              <a:gd name="adj1" fmla="val 50000"/>
              <a:gd name="adj2" fmla="val 61068"/>
            </a:avLst>
          </a:prstGeom>
          <a:gradFill flip="none" rotWithShape="1">
            <a:gsLst>
              <a:gs pos="0">
                <a:srgbClr val="FFCCCC"/>
              </a:gs>
              <a:gs pos="50000">
                <a:srgbClr val="FFCCCC"/>
              </a:gs>
              <a:gs pos="100000">
                <a:srgbClr val="C00000"/>
              </a:gs>
            </a:gsLst>
            <a:lin ang="5400000" scaled="0"/>
            <a:tileRect/>
          </a:gradFill>
          <a:ln w="25400" algn="ctr">
            <a:noFill/>
            <a:prstDash val="sysDash"/>
            <a:round/>
            <a:headEnd/>
            <a:tailEnd/>
          </a:ln>
        </p:spPr>
        <p:txBody>
          <a:bodyPr lIns="90000" tIns="46800" rIns="90000" bIns="46800"/>
          <a:lstStyle/>
          <a:p>
            <a:pPr algn="ctr">
              <a:spcBef>
                <a:spcPct val="50000"/>
              </a:spcBef>
            </a:pPr>
            <a:endParaRPr lang="ja-JP" altLang="en-US" sz="1400" ker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9" name="グループ化 198"/>
          <p:cNvGrpSpPr/>
          <p:nvPr/>
        </p:nvGrpSpPr>
        <p:grpSpPr>
          <a:xfrm>
            <a:off x="3662463" y="657731"/>
            <a:ext cx="3475508" cy="799519"/>
            <a:chOff x="2161323" y="657718"/>
            <a:chExt cx="3475508" cy="799519"/>
          </a:xfrm>
        </p:grpSpPr>
        <p:sp>
          <p:nvSpPr>
            <p:cNvPr id="200" name="角丸四角形吹き出し 199"/>
            <p:cNvSpPr/>
            <p:nvPr/>
          </p:nvSpPr>
          <p:spPr>
            <a:xfrm>
              <a:off x="2435741" y="657718"/>
              <a:ext cx="3201090" cy="799519"/>
            </a:xfrm>
            <a:prstGeom prst="wedgeRoundRectCallout">
              <a:avLst>
                <a:gd name="adj1" fmla="val -49622"/>
                <a:gd name="adj2" fmla="val 18101"/>
                <a:gd name="adj3" fmla="val 16667"/>
              </a:avLst>
            </a:prstGeom>
            <a:solidFill>
              <a:srgbClr val="FFFF99">
                <a:alpha val="65000"/>
              </a:srgbClr>
            </a:solidFill>
            <a:ln w="12700" cap="flat" cmpd="sng" algn="ctr">
              <a:solidFill>
                <a:schemeClr val="bg2"/>
              </a:solidFill>
              <a:prstDash val="solid"/>
            </a:ln>
            <a:effectLst/>
          </p:spPr>
          <p:txBody>
            <a:bodyPr lIns="36000" tIns="36000" rIns="0" bIns="36000" rtlCol="0" anchor="ctr"/>
            <a:lstStyle/>
            <a:p>
              <a:pPr>
                <a:defRPr/>
              </a:pPr>
              <a:r>
                <a:rPr kumimoji="0" lang="ja-JP" altLang="en-US" sz="1600" kern="0" dirty="0">
                  <a:solidFill>
                    <a:srgbClr val="C00000"/>
                  </a:solidFill>
                  <a:latin typeface="Meiryo UI" panose="020B0604030504040204" pitchFamily="50" charset="-128"/>
                  <a:ea typeface="Meiryo UI" panose="020B0604030504040204" pitchFamily="50" charset="-128"/>
                </a:rPr>
                <a:t>社会福祉施設等</a:t>
              </a:r>
              <a:endParaRPr kumimoji="0" lang="en-US" altLang="ja-JP" sz="1600" kern="0" dirty="0">
                <a:solidFill>
                  <a:srgbClr val="C00000"/>
                </a:solidFill>
                <a:latin typeface="Meiryo UI" panose="020B0604030504040204" pitchFamily="50" charset="-128"/>
                <a:ea typeface="Meiryo UI" panose="020B0604030504040204" pitchFamily="50" charset="-128"/>
              </a:endParaRPr>
            </a:p>
            <a:p>
              <a:pPr>
                <a:defRPr/>
              </a:pPr>
              <a:r>
                <a:rPr kumimoji="0" lang="ja-JP" altLang="en-US" sz="1600" kern="0" dirty="0">
                  <a:solidFill>
                    <a:prstClr val="black"/>
                  </a:solidFill>
                  <a:latin typeface="Meiryo UI" panose="020B0604030504040204" pitchFamily="50" charset="-128"/>
                  <a:ea typeface="Meiryo UI" panose="020B0604030504040204" pitchFamily="50" charset="-128"/>
                </a:rPr>
                <a:t>災害時の事業継続の確度高まる</a:t>
              </a:r>
            </a:p>
            <a:p>
              <a:pPr>
                <a:defRPr/>
              </a:pPr>
              <a:r>
                <a:rPr kumimoji="0" lang="en-US" altLang="ja-JP" sz="1600" kern="0" spc="-150" dirty="0">
                  <a:solidFill>
                    <a:prstClr val="black"/>
                  </a:solidFill>
                  <a:latin typeface="Meiryo UI" panose="020B0604030504040204" pitchFamily="50" charset="-128"/>
                  <a:ea typeface="Meiryo UI" panose="020B0604030504040204" pitchFamily="50" charset="-128"/>
                </a:rPr>
                <a:t>※</a:t>
              </a:r>
              <a:r>
                <a:rPr kumimoji="0" lang="ja-JP" altLang="en-US" sz="1600" kern="0" dirty="0">
                  <a:solidFill>
                    <a:prstClr val="black"/>
                  </a:solidFill>
                  <a:latin typeface="Meiryo UI" panose="020B0604030504040204" pitchFamily="50" charset="-128"/>
                  <a:ea typeface="Meiryo UI" panose="020B0604030504040204" pitchFamily="50" charset="-128"/>
                </a:rPr>
                <a:t>地域の混乱を見込んだ</a:t>
              </a:r>
              <a:r>
                <a:rPr kumimoji="0" lang="en-US" altLang="ja-JP" sz="1600" kern="0" dirty="0">
                  <a:solidFill>
                    <a:prstClr val="black"/>
                  </a:solidFill>
                  <a:latin typeface="Meiryo UI" panose="020B0604030504040204" pitchFamily="50" charset="-128"/>
                  <a:ea typeface="Meiryo UI" panose="020B0604030504040204" pitchFamily="50" charset="-128"/>
                </a:rPr>
                <a:t>BCP</a:t>
              </a:r>
              <a:r>
                <a:rPr kumimoji="0" lang="ja-JP" altLang="en-US" sz="1600" kern="0" dirty="0">
                  <a:solidFill>
                    <a:prstClr val="black"/>
                  </a:solidFill>
                  <a:latin typeface="Meiryo UI" panose="020B0604030504040204" pitchFamily="50" charset="-128"/>
                  <a:ea typeface="Meiryo UI" panose="020B0604030504040204" pitchFamily="50" charset="-128"/>
                </a:rPr>
                <a:t>が必要</a:t>
              </a:r>
              <a:endParaRPr kumimoji="0" lang="en-US" altLang="ja-JP" sz="1600" kern="0" dirty="0">
                <a:solidFill>
                  <a:prstClr val="black"/>
                </a:solidFill>
                <a:latin typeface="Meiryo UI" panose="020B0604030504040204" pitchFamily="50" charset="-128"/>
                <a:ea typeface="Meiryo UI" panose="020B0604030504040204" pitchFamily="50" charset="-128"/>
              </a:endParaRPr>
            </a:p>
          </p:txBody>
        </p:sp>
        <p:cxnSp>
          <p:nvCxnSpPr>
            <p:cNvPr id="201" name="直線コネクタ 200"/>
            <p:cNvCxnSpPr>
              <a:stCxn id="200" idx="1"/>
            </p:cNvCxnSpPr>
            <p:nvPr/>
          </p:nvCxnSpPr>
          <p:spPr bwMode="auto">
            <a:xfrm flipH="1">
              <a:off x="2161323" y="1057478"/>
              <a:ext cx="274418" cy="144304"/>
            </a:xfrm>
            <a:prstGeom prst="line">
              <a:avLst/>
            </a:prstGeom>
            <a:solidFill>
              <a:schemeClr val="bg1"/>
            </a:solidFill>
            <a:ln w="12700" cap="flat" cmpd="sng" algn="ctr">
              <a:solidFill>
                <a:schemeClr val="bg2"/>
              </a:solidFill>
              <a:prstDash val="solid"/>
              <a:round/>
              <a:headEnd type="none" w="med" len="med"/>
              <a:tailEnd type="none" w="med" len="med"/>
            </a:ln>
            <a:effectLst/>
          </p:spPr>
        </p:cxnSp>
      </p:grpSp>
      <p:grpSp>
        <p:nvGrpSpPr>
          <p:cNvPr id="202" name="グループ化 201"/>
          <p:cNvGrpSpPr/>
          <p:nvPr/>
        </p:nvGrpSpPr>
        <p:grpSpPr>
          <a:xfrm>
            <a:off x="9318628" y="1221908"/>
            <a:ext cx="1233074" cy="2331718"/>
            <a:chOff x="1797339" y="1832869"/>
            <a:chExt cx="1324551" cy="2331718"/>
          </a:xfrm>
        </p:grpSpPr>
        <p:sp>
          <p:nvSpPr>
            <p:cNvPr id="203" name="AutoShape 39"/>
            <p:cNvSpPr>
              <a:spLocks noChangeArrowheads="1"/>
            </p:cNvSpPr>
            <p:nvPr/>
          </p:nvSpPr>
          <p:spPr bwMode="auto">
            <a:xfrm>
              <a:off x="1797339" y="1832869"/>
              <a:ext cx="1324551" cy="2331718"/>
            </a:xfrm>
            <a:prstGeom prst="irregularSeal1">
              <a:avLst/>
            </a:prstGeom>
            <a:gradFill>
              <a:gsLst>
                <a:gs pos="0">
                  <a:srgbClr val="FFC000"/>
                </a:gs>
                <a:gs pos="35000">
                  <a:srgbClr val="FFC000"/>
                </a:gs>
                <a:gs pos="100000">
                  <a:srgbClr val="FFFF00"/>
                </a:gs>
              </a:gsLst>
            </a:gradFill>
            <a:ln w="12700">
              <a:noFill/>
              <a:headEnd/>
              <a:tailEnd/>
            </a:ln>
          </p:spPr>
          <p:style>
            <a:lnRef idx="1">
              <a:schemeClr val="accent2"/>
            </a:lnRef>
            <a:fillRef idx="2">
              <a:schemeClr val="accent2"/>
            </a:fillRef>
            <a:effectRef idx="1">
              <a:schemeClr val="accent2"/>
            </a:effectRef>
            <a:fontRef idx="minor">
              <a:schemeClr val="dk1"/>
            </a:fontRef>
          </p:style>
          <p:txBody>
            <a:bodyPr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50000"/>
                </a:spcBef>
                <a:buNone/>
              </a:pPr>
              <a:endParaRPr lang="ja-JP" altLang="ja-JP" sz="1600">
                <a:solidFill>
                  <a:srgbClr val="FF0000"/>
                </a:solidFill>
                <a:ea typeface="HG丸ｺﾞｼｯｸM-PRO" pitchFamily="50" charset="-128"/>
                <a:cs typeface="Arial" charset="0"/>
              </a:endParaRPr>
            </a:p>
          </p:txBody>
        </p:sp>
        <p:sp>
          <p:nvSpPr>
            <p:cNvPr id="204" name="テキスト ボックス 203"/>
            <p:cNvSpPr txBox="1"/>
            <p:nvPr/>
          </p:nvSpPr>
          <p:spPr>
            <a:xfrm>
              <a:off x="2164005" y="2438402"/>
              <a:ext cx="495914" cy="1015663"/>
            </a:xfrm>
            <a:prstGeom prst="rect">
              <a:avLst/>
            </a:prstGeom>
            <a:noFill/>
          </p:spPr>
          <p:txBody>
            <a:bodyPr vert="eaVert" wrap="none" rtlCol="0">
              <a:spAutoFit/>
            </a:bodyPr>
            <a:lstStyle/>
            <a:p>
              <a:r>
                <a:rPr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災害発生</a:t>
              </a:r>
            </a:p>
          </p:txBody>
        </p:sp>
      </p:grpSp>
      <p:grpSp>
        <p:nvGrpSpPr>
          <p:cNvPr id="205" name="グループ化 204"/>
          <p:cNvGrpSpPr/>
          <p:nvPr/>
        </p:nvGrpSpPr>
        <p:grpSpPr>
          <a:xfrm>
            <a:off x="6570886" y="1700821"/>
            <a:ext cx="3141854" cy="2134591"/>
            <a:chOff x="5046886" y="1700808"/>
            <a:chExt cx="3141854" cy="2134591"/>
          </a:xfrm>
        </p:grpSpPr>
        <p:grpSp>
          <p:nvGrpSpPr>
            <p:cNvPr id="206" name="グループ化 205"/>
            <p:cNvGrpSpPr/>
            <p:nvPr/>
          </p:nvGrpSpPr>
          <p:grpSpPr>
            <a:xfrm>
              <a:off x="5046886" y="1988840"/>
              <a:ext cx="3141854" cy="1846559"/>
              <a:chOff x="5046886" y="1988840"/>
              <a:chExt cx="3141854" cy="1846559"/>
            </a:xfrm>
          </p:grpSpPr>
          <p:grpSp>
            <p:nvGrpSpPr>
              <p:cNvPr id="208" name="グループ化 207"/>
              <p:cNvGrpSpPr/>
              <p:nvPr/>
            </p:nvGrpSpPr>
            <p:grpSpPr>
              <a:xfrm>
                <a:off x="5046886" y="2990110"/>
                <a:ext cx="1038501" cy="845289"/>
                <a:chOff x="5667235" y="668848"/>
                <a:chExt cx="1038501" cy="845289"/>
              </a:xfrm>
            </p:grpSpPr>
            <p:sp>
              <p:nvSpPr>
                <p:cNvPr id="210" name="角丸四角形 209"/>
                <p:cNvSpPr/>
                <p:nvPr/>
              </p:nvSpPr>
              <p:spPr>
                <a:xfrm>
                  <a:off x="5667235" y="668848"/>
                  <a:ext cx="1038501" cy="845289"/>
                </a:xfrm>
                <a:prstGeom prst="roundRect">
                  <a:avLst/>
                </a:prstGeom>
                <a:solidFill>
                  <a:srgbClr val="FFFF00"/>
                </a:solidFill>
                <a:ln w="25400" cap="flat" cmpd="sng" algn="ctr">
                  <a:solidFill>
                    <a:srgbClr val="C00000"/>
                  </a:solid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nvGrpSpPr>
                <p:cNvPr id="211" name="グループ化 210"/>
                <p:cNvGrpSpPr/>
                <p:nvPr/>
              </p:nvGrpSpPr>
              <p:grpSpPr>
                <a:xfrm>
                  <a:off x="5765471" y="740761"/>
                  <a:ext cx="851739" cy="755792"/>
                  <a:chOff x="2209801" y="476250"/>
                  <a:chExt cx="773703" cy="789252"/>
                </a:xfrm>
              </p:grpSpPr>
              <p:grpSp>
                <p:nvGrpSpPr>
                  <p:cNvPr id="212" name="Group 43"/>
                  <p:cNvGrpSpPr>
                    <a:grpSpLocks/>
                  </p:cNvGrpSpPr>
                  <p:nvPr/>
                </p:nvGrpSpPr>
                <p:grpSpPr bwMode="auto">
                  <a:xfrm>
                    <a:off x="2467374" y="476250"/>
                    <a:ext cx="258559" cy="664734"/>
                    <a:chOff x="2467373" y="476250"/>
                    <a:chExt cx="109" cy="277"/>
                  </a:xfrm>
                </p:grpSpPr>
                <p:sp>
                  <p:nvSpPr>
                    <p:cNvPr id="245" name="Oval 44"/>
                    <p:cNvSpPr>
                      <a:spLocks noChangeArrowheads="1"/>
                    </p:cNvSpPr>
                    <p:nvPr/>
                  </p:nvSpPr>
                  <p:spPr bwMode="auto">
                    <a:xfrm>
                      <a:off x="2467400" y="476250"/>
                      <a:ext cx="53" cy="5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46" name="Rectangle 45"/>
                    <p:cNvSpPr>
                      <a:spLocks noChangeArrowheads="1"/>
                    </p:cNvSpPr>
                    <p:nvPr/>
                  </p:nvSpPr>
                  <p:spPr bwMode="auto">
                    <a:xfrm>
                      <a:off x="2467417" y="476298"/>
                      <a:ext cx="22" cy="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47" name="AutoShape 46"/>
                    <p:cNvSpPr>
                      <a:spLocks noChangeArrowheads="1"/>
                    </p:cNvSpPr>
                    <p:nvPr/>
                  </p:nvSpPr>
                  <p:spPr bwMode="auto">
                    <a:xfrm>
                      <a:off x="2467393" y="476311"/>
                      <a:ext cx="70" cy="127"/>
                    </a:xfrm>
                    <a:prstGeom prst="roundRect">
                      <a:avLst>
                        <a:gd name="adj" fmla="val 26125"/>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48" name="AutoShape 47"/>
                    <p:cNvSpPr>
                      <a:spLocks noChangeArrowheads="1"/>
                    </p:cNvSpPr>
                    <p:nvPr/>
                  </p:nvSpPr>
                  <p:spPr bwMode="auto">
                    <a:xfrm>
                      <a:off x="2467397" y="476407"/>
                      <a:ext cx="25" cy="12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49" name="AutoShape 48"/>
                    <p:cNvSpPr>
                      <a:spLocks noChangeArrowheads="1"/>
                    </p:cNvSpPr>
                    <p:nvPr/>
                  </p:nvSpPr>
                  <p:spPr bwMode="auto">
                    <a:xfrm>
                      <a:off x="2467434" y="476406"/>
                      <a:ext cx="25" cy="119"/>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50" name="AutoShape 49"/>
                    <p:cNvSpPr>
                      <a:spLocks noChangeArrowheads="1"/>
                    </p:cNvSpPr>
                    <p:nvPr/>
                  </p:nvSpPr>
                  <p:spPr bwMode="auto">
                    <a:xfrm rot="1976515">
                      <a:off x="2467373" y="476312"/>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51" name="AutoShape 50"/>
                    <p:cNvSpPr>
                      <a:spLocks noChangeArrowheads="1"/>
                    </p:cNvSpPr>
                    <p:nvPr/>
                  </p:nvSpPr>
                  <p:spPr bwMode="auto">
                    <a:xfrm rot="19623485" flipH="1">
                      <a:off x="2467460" y="476311"/>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213" name="Group 51"/>
                  <p:cNvGrpSpPr>
                    <a:grpSpLocks/>
                  </p:cNvGrpSpPr>
                  <p:nvPr/>
                </p:nvGrpSpPr>
                <p:grpSpPr bwMode="auto">
                  <a:xfrm>
                    <a:off x="2724945" y="476250"/>
                    <a:ext cx="258559" cy="664734"/>
                    <a:chOff x="2724945" y="476250"/>
                    <a:chExt cx="109" cy="277"/>
                  </a:xfrm>
                </p:grpSpPr>
                <p:sp>
                  <p:nvSpPr>
                    <p:cNvPr id="238" name="Oval 52"/>
                    <p:cNvSpPr>
                      <a:spLocks noChangeArrowheads="1"/>
                    </p:cNvSpPr>
                    <p:nvPr/>
                  </p:nvSpPr>
                  <p:spPr bwMode="auto">
                    <a:xfrm>
                      <a:off x="2724972" y="476250"/>
                      <a:ext cx="53" cy="5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39" name="Rectangle 53"/>
                    <p:cNvSpPr>
                      <a:spLocks noChangeArrowheads="1"/>
                    </p:cNvSpPr>
                    <p:nvPr/>
                  </p:nvSpPr>
                  <p:spPr bwMode="auto">
                    <a:xfrm>
                      <a:off x="2724989" y="476298"/>
                      <a:ext cx="22" cy="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40" name="AutoShape 54"/>
                    <p:cNvSpPr>
                      <a:spLocks noChangeArrowheads="1"/>
                    </p:cNvSpPr>
                    <p:nvPr/>
                  </p:nvSpPr>
                  <p:spPr bwMode="auto">
                    <a:xfrm>
                      <a:off x="2724965" y="476311"/>
                      <a:ext cx="70" cy="127"/>
                    </a:xfrm>
                    <a:prstGeom prst="roundRect">
                      <a:avLst>
                        <a:gd name="adj" fmla="val 26125"/>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41" name="AutoShape 55"/>
                    <p:cNvSpPr>
                      <a:spLocks noChangeArrowheads="1"/>
                    </p:cNvSpPr>
                    <p:nvPr/>
                  </p:nvSpPr>
                  <p:spPr bwMode="auto">
                    <a:xfrm>
                      <a:off x="2724969" y="476407"/>
                      <a:ext cx="25" cy="12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42" name="AutoShape 56"/>
                    <p:cNvSpPr>
                      <a:spLocks noChangeArrowheads="1"/>
                    </p:cNvSpPr>
                    <p:nvPr/>
                  </p:nvSpPr>
                  <p:spPr bwMode="auto">
                    <a:xfrm>
                      <a:off x="2725006" y="476406"/>
                      <a:ext cx="25" cy="119"/>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43" name="AutoShape 57"/>
                    <p:cNvSpPr>
                      <a:spLocks noChangeArrowheads="1"/>
                    </p:cNvSpPr>
                    <p:nvPr/>
                  </p:nvSpPr>
                  <p:spPr bwMode="auto">
                    <a:xfrm rot="1976515">
                      <a:off x="2724945" y="476312"/>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44" name="AutoShape 58"/>
                    <p:cNvSpPr>
                      <a:spLocks noChangeArrowheads="1"/>
                    </p:cNvSpPr>
                    <p:nvPr/>
                  </p:nvSpPr>
                  <p:spPr bwMode="auto">
                    <a:xfrm rot="19623485" flipH="1">
                      <a:off x="2725032" y="476311"/>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214" name="Group 59"/>
                  <p:cNvGrpSpPr>
                    <a:grpSpLocks/>
                  </p:cNvGrpSpPr>
                  <p:nvPr/>
                </p:nvGrpSpPr>
                <p:grpSpPr bwMode="auto">
                  <a:xfrm>
                    <a:off x="2209801" y="476250"/>
                    <a:ext cx="258559" cy="664734"/>
                    <a:chOff x="2209801" y="476250"/>
                    <a:chExt cx="109" cy="277"/>
                  </a:xfrm>
                </p:grpSpPr>
                <p:sp>
                  <p:nvSpPr>
                    <p:cNvPr id="231" name="Oval 60"/>
                    <p:cNvSpPr>
                      <a:spLocks noChangeArrowheads="1"/>
                    </p:cNvSpPr>
                    <p:nvPr/>
                  </p:nvSpPr>
                  <p:spPr bwMode="auto">
                    <a:xfrm>
                      <a:off x="2209828" y="476250"/>
                      <a:ext cx="53" cy="58"/>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32" name="Rectangle 61"/>
                    <p:cNvSpPr>
                      <a:spLocks noChangeArrowheads="1"/>
                    </p:cNvSpPr>
                    <p:nvPr/>
                  </p:nvSpPr>
                  <p:spPr bwMode="auto">
                    <a:xfrm>
                      <a:off x="2209845" y="476298"/>
                      <a:ext cx="22" cy="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33" name="AutoShape 62"/>
                    <p:cNvSpPr>
                      <a:spLocks noChangeArrowheads="1"/>
                    </p:cNvSpPr>
                    <p:nvPr/>
                  </p:nvSpPr>
                  <p:spPr bwMode="auto">
                    <a:xfrm>
                      <a:off x="2209821" y="476311"/>
                      <a:ext cx="70" cy="127"/>
                    </a:xfrm>
                    <a:prstGeom prst="roundRect">
                      <a:avLst>
                        <a:gd name="adj" fmla="val 26125"/>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34" name="AutoShape 63"/>
                    <p:cNvSpPr>
                      <a:spLocks noChangeArrowheads="1"/>
                    </p:cNvSpPr>
                    <p:nvPr/>
                  </p:nvSpPr>
                  <p:spPr bwMode="auto">
                    <a:xfrm>
                      <a:off x="2209825" y="476407"/>
                      <a:ext cx="25" cy="120"/>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35" name="AutoShape 64"/>
                    <p:cNvSpPr>
                      <a:spLocks noChangeArrowheads="1"/>
                    </p:cNvSpPr>
                    <p:nvPr/>
                  </p:nvSpPr>
                  <p:spPr bwMode="auto">
                    <a:xfrm>
                      <a:off x="2209862" y="476406"/>
                      <a:ext cx="25" cy="119"/>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36" name="AutoShape 65"/>
                    <p:cNvSpPr>
                      <a:spLocks noChangeArrowheads="1"/>
                    </p:cNvSpPr>
                    <p:nvPr/>
                  </p:nvSpPr>
                  <p:spPr bwMode="auto">
                    <a:xfrm rot="1976515">
                      <a:off x="2209801" y="476312"/>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37" name="AutoShape 66"/>
                    <p:cNvSpPr>
                      <a:spLocks noChangeArrowheads="1"/>
                    </p:cNvSpPr>
                    <p:nvPr/>
                  </p:nvSpPr>
                  <p:spPr bwMode="auto">
                    <a:xfrm rot="19623485" flipH="1">
                      <a:off x="2209888" y="476311"/>
                      <a:ext cx="22" cy="96"/>
                    </a:xfrm>
                    <a:prstGeom prst="roundRect">
                      <a:avLst>
                        <a:gd name="adj" fmla="val 44241"/>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215" name="Group 67"/>
                  <p:cNvGrpSpPr>
                    <a:grpSpLocks/>
                  </p:cNvGrpSpPr>
                  <p:nvPr/>
                </p:nvGrpSpPr>
                <p:grpSpPr bwMode="auto">
                  <a:xfrm>
                    <a:off x="2339081" y="600768"/>
                    <a:ext cx="258559" cy="664734"/>
                    <a:chOff x="2339080" y="600768"/>
                    <a:chExt cx="109" cy="277"/>
                  </a:xfrm>
                </p:grpSpPr>
                <p:sp>
                  <p:nvSpPr>
                    <p:cNvPr id="224" name="Oval 68"/>
                    <p:cNvSpPr>
                      <a:spLocks noChangeArrowheads="1"/>
                    </p:cNvSpPr>
                    <p:nvPr/>
                  </p:nvSpPr>
                  <p:spPr bwMode="auto">
                    <a:xfrm>
                      <a:off x="2339107" y="600768"/>
                      <a:ext cx="53" cy="5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25" name="Rectangle 69"/>
                    <p:cNvSpPr>
                      <a:spLocks noChangeArrowheads="1"/>
                    </p:cNvSpPr>
                    <p:nvPr/>
                  </p:nvSpPr>
                  <p:spPr bwMode="auto">
                    <a:xfrm>
                      <a:off x="2339124" y="600816"/>
                      <a:ext cx="22" cy="19"/>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26" name="AutoShape 70"/>
                    <p:cNvSpPr>
                      <a:spLocks noChangeArrowheads="1"/>
                    </p:cNvSpPr>
                    <p:nvPr/>
                  </p:nvSpPr>
                  <p:spPr bwMode="auto">
                    <a:xfrm>
                      <a:off x="2339100" y="600829"/>
                      <a:ext cx="70" cy="127"/>
                    </a:xfrm>
                    <a:prstGeom prst="roundRect">
                      <a:avLst>
                        <a:gd name="adj" fmla="val 26125"/>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27" name="AutoShape 71"/>
                    <p:cNvSpPr>
                      <a:spLocks noChangeArrowheads="1"/>
                    </p:cNvSpPr>
                    <p:nvPr/>
                  </p:nvSpPr>
                  <p:spPr bwMode="auto">
                    <a:xfrm>
                      <a:off x="2339104" y="600925"/>
                      <a:ext cx="25" cy="120"/>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28" name="AutoShape 72"/>
                    <p:cNvSpPr>
                      <a:spLocks noChangeArrowheads="1"/>
                    </p:cNvSpPr>
                    <p:nvPr/>
                  </p:nvSpPr>
                  <p:spPr bwMode="auto">
                    <a:xfrm>
                      <a:off x="2339141" y="600924"/>
                      <a:ext cx="25" cy="119"/>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29" name="AutoShape 73"/>
                    <p:cNvSpPr>
                      <a:spLocks noChangeArrowheads="1"/>
                    </p:cNvSpPr>
                    <p:nvPr/>
                  </p:nvSpPr>
                  <p:spPr bwMode="auto">
                    <a:xfrm rot="1976515">
                      <a:off x="2339080" y="600830"/>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30" name="AutoShape 74"/>
                    <p:cNvSpPr>
                      <a:spLocks noChangeArrowheads="1"/>
                    </p:cNvSpPr>
                    <p:nvPr/>
                  </p:nvSpPr>
                  <p:spPr bwMode="auto">
                    <a:xfrm rot="19623485" flipH="1">
                      <a:off x="2339167" y="600829"/>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nvGrpSpPr>
                  <p:cNvPr id="216" name="Group 75"/>
                  <p:cNvGrpSpPr>
                    <a:grpSpLocks/>
                  </p:cNvGrpSpPr>
                  <p:nvPr/>
                </p:nvGrpSpPr>
                <p:grpSpPr bwMode="auto">
                  <a:xfrm>
                    <a:off x="2584810" y="600768"/>
                    <a:ext cx="254612" cy="664734"/>
                    <a:chOff x="2584810" y="600768"/>
                    <a:chExt cx="109" cy="277"/>
                  </a:xfrm>
                </p:grpSpPr>
                <p:sp>
                  <p:nvSpPr>
                    <p:cNvPr id="217" name="Oval 76"/>
                    <p:cNvSpPr>
                      <a:spLocks noChangeArrowheads="1"/>
                    </p:cNvSpPr>
                    <p:nvPr/>
                  </p:nvSpPr>
                  <p:spPr bwMode="auto">
                    <a:xfrm>
                      <a:off x="2584837" y="600768"/>
                      <a:ext cx="53" cy="5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18" name="Rectangle 77"/>
                    <p:cNvSpPr>
                      <a:spLocks noChangeArrowheads="1"/>
                    </p:cNvSpPr>
                    <p:nvPr/>
                  </p:nvSpPr>
                  <p:spPr bwMode="auto">
                    <a:xfrm>
                      <a:off x="2584854" y="600816"/>
                      <a:ext cx="22" cy="19"/>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19" name="AutoShape 78"/>
                    <p:cNvSpPr>
                      <a:spLocks noChangeArrowheads="1"/>
                    </p:cNvSpPr>
                    <p:nvPr/>
                  </p:nvSpPr>
                  <p:spPr bwMode="auto">
                    <a:xfrm>
                      <a:off x="2584830" y="600829"/>
                      <a:ext cx="70" cy="127"/>
                    </a:xfrm>
                    <a:prstGeom prst="roundRect">
                      <a:avLst>
                        <a:gd name="adj" fmla="val 26125"/>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20" name="AutoShape 79"/>
                    <p:cNvSpPr>
                      <a:spLocks noChangeArrowheads="1"/>
                    </p:cNvSpPr>
                    <p:nvPr/>
                  </p:nvSpPr>
                  <p:spPr bwMode="auto">
                    <a:xfrm>
                      <a:off x="2584834" y="600925"/>
                      <a:ext cx="25" cy="120"/>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21" name="AutoShape 80"/>
                    <p:cNvSpPr>
                      <a:spLocks noChangeArrowheads="1"/>
                    </p:cNvSpPr>
                    <p:nvPr/>
                  </p:nvSpPr>
                  <p:spPr bwMode="auto">
                    <a:xfrm>
                      <a:off x="2584871" y="600924"/>
                      <a:ext cx="25" cy="119"/>
                    </a:xfrm>
                    <a:prstGeom prst="roundRect">
                      <a:avLst>
                        <a:gd name="adj" fmla="val 16667"/>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22" name="AutoShape 81"/>
                    <p:cNvSpPr>
                      <a:spLocks noChangeArrowheads="1"/>
                    </p:cNvSpPr>
                    <p:nvPr/>
                  </p:nvSpPr>
                  <p:spPr bwMode="auto">
                    <a:xfrm rot="1976515">
                      <a:off x="2584810" y="600830"/>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23" name="AutoShape 82"/>
                    <p:cNvSpPr>
                      <a:spLocks noChangeArrowheads="1"/>
                    </p:cNvSpPr>
                    <p:nvPr/>
                  </p:nvSpPr>
                  <p:spPr bwMode="auto">
                    <a:xfrm rot="19623485" flipH="1">
                      <a:off x="2584897" y="600829"/>
                      <a:ext cx="22" cy="96"/>
                    </a:xfrm>
                    <a:prstGeom prst="roundRect">
                      <a:avLst>
                        <a:gd name="adj" fmla="val 44241"/>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grpSp>
          <p:sp>
            <p:nvSpPr>
              <p:cNvPr id="209" name="正方形/長方形 19"/>
              <p:cNvSpPr>
                <a:spLocks noChangeArrowheads="1"/>
              </p:cNvSpPr>
              <p:nvPr/>
            </p:nvSpPr>
            <p:spPr bwMode="auto">
              <a:xfrm>
                <a:off x="5412812" y="1988840"/>
                <a:ext cx="2775928" cy="724961"/>
              </a:xfrm>
              <a:prstGeom prst="rect">
                <a:avLst/>
              </a:prstGeom>
              <a:noFill/>
              <a:ln w="12700" algn="ctr">
                <a:noFill/>
                <a:round/>
                <a:headEnd/>
                <a:tailEnd/>
              </a:ln>
            </p:spPr>
            <p:txBody>
              <a:bodyPr lIns="90000" tIns="46800" rIns="90000" bIns="46800" anchor="t" anchorCtr="0"/>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eaLnBrk="1" fontAlgn="ctr" hangingPunct="1">
                  <a:defRPr/>
                </a:pPr>
                <a:r>
                  <a:rPr lang="ja-JP" altLang="en-US"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●災害福祉のスキルを持つ人材</a:t>
                </a:r>
                <a:endParaRPr lang="en-US" altLang="ja-JP"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defRPr/>
                </a:pPr>
                <a:r>
                  <a:rPr lang="ja-JP" altLang="en-US"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が赴き、被災地の福祉ニーズ</a:t>
                </a:r>
                <a:endParaRPr lang="en-US" altLang="ja-JP"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defRPr/>
                </a:pPr>
                <a:r>
                  <a:rPr lang="ja-JP" altLang="en-US"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を把握、</a:t>
                </a:r>
                <a:r>
                  <a:rPr lang="ja-JP" altLang="en-US" sz="1400" u="sng"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医療や保健等の他職種</a:t>
                </a:r>
                <a:endParaRPr lang="en-US" altLang="ja-JP" sz="1400" u="sng"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ctr" hangingPunct="1">
                  <a:defRPr/>
                </a:pPr>
                <a:r>
                  <a:rPr lang="ja-JP" altLang="en-US"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u="sng"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と連携して</a:t>
                </a:r>
                <a:r>
                  <a:rPr lang="ja-JP" altLang="en-US"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必要な支援につなぐ</a:t>
                </a:r>
                <a:endParaRPr lang="en-US" altLang="ja-JP" sz="1400" kern="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7" name="Text Box 24"/>
            <p:cNvSpPr txBox="1">
              <a:spLocks noChangeArrowheads="1"/>
            </p:cNvSpPr>
            <p:nvPr/>
          </p:nvSpPr>
          <p:spPr bwMode="auto">
            <a:xfrm>
              <a:off x="5426213" y="1700808"/>
              <a:ext cx="1887679" cy="338554"/>
            </a:xfrm>
            <a:prstGeom prst="rect">
              <a:avLst/>
            </a:prstGeom>
            <a:solidFill>
              <a:schemeClr val="bg1">
                <a:alpha val="2000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ja-JP" altLang="en-US" sz="1600" dirty="0">
                  <a:solidFill>
                    <a:srgbClr val="000000"/>
                  </a:solidFill>
                  <a:latin typeface="Meiryo UI" panose="020B0604030504040204" pitchFamily="50" charset="-128"/>
                  <a:ea typeface="Meiryo UI" panose="020B0604030504040204" pitchFamily="50" charset="-128"/>
                </a:rPr>
                <a:t>①福祉ニーズ把握</a:t>
              </a:r>
              <a:endParaRPr lang="en-US" altLang="ja-JP" sz="1600" dirty="0">
                <a:solidFill>
                  <a:srgbClr val="000000"/>
                </a:solidFill>
                <a:latin typeface="Meiryo UI" panose="020B0604030504040204" pitchFamily="50" charset="-128"/>
                <a:ea typeface="Meiryo UI" panose="020B0604030504040204" pitchFamily="50" charset="-128"/>
              </a:endParaRPr>
            </a:p>
          </p:txBody>
        </p:sp>
      </p:grpSp>
      <p:sp>
        <p:nvSpPr>
          <p:cNvPr id="252" name="Text Box 24"/>
          <p:cNvSpPr txBox="1">
            <a:spLocks noChangeArrowheads="1"/>
          </p:cNvSpPr>
          <p:nvPr/>
        </p:nvSpPr>
        <p:spPr bwMode="auto">
          <a:xfrm>
            <a:off x="3980378" y="1897182"/>
            <a:ext cx="112123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pPr>
            <a:r>
              <a:rPr lang="ja-JP" altLang="en-US" sz="1300" dirty="0">
                <a:solidFill>
                  <a:srgbClr val="000000">
                    <a:lumMod val="65000"/>
                    <a:lumOff val="35000"/>
                  </a:srgbClr>
                </a:solidFill>
                <a:latin typeface="メイリオ" panose="020B0604030504040204" pitchFamily="50" charset="-128"/>
                <a:ea typeface="メイリオ" panose="020B0604030504040204" pitchFamily="50" charset="-128"/>
                <a:cs typeface="メイリオ" panose="020B0604030504040204" pitchFamily="50" charset="-128"/>
              </a:rPr>
              <a:t>地域へ支援</a:t>
            </a:r>
            <a:endParaRPr lang="en-US" altLang="ja-JP" sz="1300" dirty="0">
              <a:solidFill>
                <a:srgbClr val="000000">
                  <a:lumMod val="65000"/>
                  <a:lumOff val="3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53" name="直線矢印コネクタ 252"/>
          <p:cNvCxnSpPr>
            <a:stCxn id="95" idx="1"/>
          </p:cNvCxnSpPr>
          <p:nvPr/>
        </p:nvCxnSpPr>
        <p:spPr>
          <a:xfrm flipV="1">
            <a:off x="2419385" y="3210437"/>
            <a:ext cx="3434519" cy="1582018"/>
          </a:xfrm>
          <a:prstGeom prst="straightConnector1">
            <a:avLst/>
          </a:prstGeom>
          <a:noFill/>
          <a:ln w="76200" cap="flat" cmpd="sng" algn="ctr">
            <a:solidFill>
              <a:srgbClr val="FF3300"/>
            </a:solidFill>
            <a:prstDash val="sysDot"/>
            <a:headEnd type="none" w="med" len="med"/>
            <a:tailEnd type="triangle" w="med" len="med"/>
          </a:ln>
          <a:effectLst/>
        </p:spPr>
      </p:cxnSp>
      <p:sp>
        <p:nvSpPr>
          <p:cNvPr id="254" name="直方体 253"/>
          <p:cNvSpPr/>
          <p:nvPr/>
        </p:nvSpPr>
        <p:spPr>
          <a:xfrm>
            <a:off x="3654112" y="2392415"/>
            <a:ext cx="720080" cy="380983"/>
          </a:xfrm>
          <a:prstGeom prst="cube">
            <a:avLst/>
          </a:prstGeom>
          <a:solidFill>
            <a:srgbClr val="F79646">
              <a:lumMod val="40000"/>
              <a:lumOff val="60000"/>
            </a:srgbClr>
          </a:solidFill>
          <a:ln w="25400" cap="flat" cmpd="sng" algn="ctr">
            <a:solidFill>
              <a:srgbClr val="F79646">
                <a:lumMod val="75000"/>
              </a:srgbClr>
            </a:solid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nvGrpSpPr>
          <p:cNvPr id="255" name="グループ化 254"/>
          <p:cNvGrpSpPr/>
          <p:nvPr/>
        </p:nvGrpSpPr>
        <p:grpSpPr>
          <a:xfrm>
            <a:off x="3300124" y="1725365"/>
            <a:ext cx="815125" cy="1362397"/>
            <a:chOff x="1776117" y="1725352"/>
            <a:chExt cx="815125" cy="1362397"/>
          </a:xfrm>
        </p:grpSpPr>
        <p:grpSp>
          <p:nvGrpSpPr>
            <p:cNvPr id="256" name="グループ化 255"/>
            <p:cNvGrpSpPr/>
            <p:nvPr/>
          </p:nvGrpSpPr>
          <p:grpSpPr>
            <a:xfrm>
              <a:off x="1776117" y="1725352"/>
              <a:ext cx="491627" cy="592335"/>
              <a:chOff x="4716016" y="3852311"/>
              <a:chExt cx="864096" cy="1059164"/>
            </a:xfrm>
          </p:grpSpPr>
          <p:sp>
            <p:nvSpPr>
              <p:cNvPr id="267" name="円/楕円 266"/>
              <p:cNvSpPr/>
              <p:nvPr/>
            </p:nvSpPr>
            <p:spPr>
              <a:xfrm>
                <a:off x="4716016" y="3852311"/>
                <a:ext cx="864096" cy="1059164"/>
              </a:xfrm>
              <a:prstGeom prst="ellipse">
                <a:avLst/>
              </a:prstGeom>
              <a:solidFill>
                <a:srgbClr val="FFC000">
                  <a:alpha val="40000"/>
                </a:srgbClr>
              </a:solidFill>
              <a:ln w="25400" cap="flat" cmpd="sng" algn="ctr">
                <a:no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nvGrpSpPr>
              <p:cNvPr id="268" name="Group 67"/>
              <p:cNvGrpSpPr>
                <a:grpSpLocks/>
              </p:cNvGrpSpPr>
              <p:nvPr/>
            </p:nvGrpSpPr>
            <p:grpSpPr bwMode="auto">
              <a:xfrm>
                <a:off x="4935761" y="3868096"/>
                <a:ext cx="453067" cy="1022911"/>
                <a:chOff x="4752181" y="1377171"/>
                <a:chExt cx="109" cy="275"/>
              </a:xfrm>
              <a:solidFill>
                <a:srgbClr val="006600"/>
              </a:solidFill>
            </p:grpSpPr>
            <p:sp>
              <p:nvSpPr>
                <p:cNvPr id="269" name="Oval 68"/>
                <p:cNvSpPr>
                  <a:spLocks noChangeArrowheads="1"/>
                </p:cNvSpPr>
                <p:nvPr/>
              </p:nvSpPr>
              <p:spPr bwMode="auto">
                <a:xfrm>
                  <a:off x="4752208" y="1377171"/>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70" name="Rectangle 69"/>
                <p:cNvSpPr>
                  <a:spLocks noChangeArrowheads="1"/>
                </p:cNvSpPr>
                <p:nvPr/>
              </p:nvSpPr>
              <p:spPr bwMode="auto">
                <a:xfrm>
                  <a:off x="4752225" y="137721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71" name="AutoShape 70"/>
                <p:cNvSpPr>
                  <a:spLocks noChangeArrowheads="1"/>
                </p:cNvSpPr>
                <p:nvPr/>
              </p:nvSpPr>
              <p:spPr bwMode="auto">
                <a:xfrm>
                  <a:off x="4752201" y="137723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72" name="AutoShape 71"/>
                <p:cNvSpPr>
                  <a:spLocks noChangeArrowheads="1"/>
                </p:cNvSpPr>
                <p:nvPr/>
              </p:nvSpPr>
              <p:spPr bwMode="auto">
                <a:xfrm>
                  <a:off x="4752205" y="137732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73" name="AutoShape 72"/>
                <p:cNvSpPr>
                  <a:spLocks noChangeArrowheads="1"/>
                </p:cNvSpPr>
                <p:nvPr/>
              </p:nvSpPr>
              <p:spPr bwMode="auto">
                <a:xfrm>
                  <a:off x="4752242" y="137732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74" name="AutoShape 73"/>
                <p:cNvSpPr>
                  <a:spLocks noChangeArrowheads="1"/>
                </p:cNvSpPr>
                <p:nvPr/>
              </p:nvSpPr>
              <p:spPr bwMode="auto">
                <a:xfrm rot="1976515">
                  <a:off x="4752181" y="137723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75" name="AutoShape 74"/>
                <p:cNvSpPr>
                  <a:spLocks noChangeArrowheads="1"/>
                </p:cNvSpPr>
                <p:nvPr/>
              </p:nvSpPr>
              <p:spPr bwMode="auto">
                <a:xfrm rot="19623485" flipH="1">
                  <a:off x="4752268" y="137723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grpSp>
          <p:nvGrpSpPr>
            <p:cNvPr id="257" name="グループ化 256"/>
            <p:cNvGrpSpPr/>
            <p:nvPr/>
          </p:nvGrpSpPr>
          <p:grpSpPr>
            <a:xfrm>
              <a:off x="2099615" y="2495414"/>
              <a:ext cx="491627" cy="592335"/>
              <a:chOff x="4716016" y="3852311"/>
              <a:chExt cx="864096" cy="1059164"/>
            </a:xfrm>
          </p:grpSpPr>
          <p:sp>
            <p:nvSpPr>
              <p:cNvPr id="258" name="円/楕円 257"/>
              <p:cNvSpPr/>
              <p:nvPr/>
            </p:nvSpPr>
            <p:spPr>
              <a:xfrm>
                <a:off x="4716016" y="3852311"/>
                <a:ext cx="864096" cy="1059164"/>
              </a:xfrm>
              <a:prstGeom prst="ellipse">
                <a:avLst/>
              </a:prstGeom>
              <a:solidFill>
                <a:srgbClr val="FFC000">
                  <a:alpha val="40000"/>
                </a:srgbClr>
              </a:solidFill>
              <a:ln w="25400" cap="flat" cmpd="sng" algn="ctr">
                <a:noFill/>
                <a:prstDash val="solid"/>
              </a:ln>
              <a:effectLst/>
            </p:spPr>
            <p:txBody>
              <a:bodyPr rtlCol="0" anchor="ctr"/>
              <a:lstStyle/>
              <a:p>
                <a:pPr algn="ctr">
                  <a:defRPr/>
                </a:pPr>
                <a:endParaRPr kumimoji="0" lang="ja-JP" altLang="en-US" kern="0">
                  <a:solidFill>
                    <a:prstClr val="white"/>
                  </a:solidFill>
                  <a:latin typeface="Calibri"/>
                  <a:ea typeface="ＭＳ Ｐゴシック" panose="020B0600070205080204" pitchFamily="50" charset="-128"/>
                </a:endParaRPr>
              </a:p>
            </p:txBody>
          </p:sp>
          <p:grpSp>
            <p:nvGrpSpPr>
              <p:cNvPr id="259" name="Group 67"/>
              <p:cNvGrpSpPr>
                <a:grpSpLocks/>
              </p:cNvGrpSpPr>
              <p:nvPr/>
            </p:nvGrpSpPr>
            <p:grpSpPr bwMode="auto">
              <a:xfrm>
                <a:off x="4935761" y="3868096"/>
                <a:ext cx="453067" cy="1022911"/>
                <a:chOff x="4752181" y="1377171"/>
                <a:chExt cx="109" cy="275"/>
              </a:xfrm>
              <a:solidFill>
                <a:srgbClr val="006600"/>
              </a:solidFill>
            </p:grpSpPr>
            <p:sp>
              <p:nvSpPr>
                <p:cNvPr id="260" name="Oval 68"/>
                <p:cNvSpPr>
                  <a:spLocks noChangeArrowheads="1"/>
                </p:cNvSpPr>
                <p:nvPr/>
              </p:nvSpPr>
              <p:spPr bwMode="auto">
                <a:xfrm>
                  <a:off x="4752208" y="1377171"/>
                  <a:ext cx="53" cy="5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61" name="Rectangle 69"/>
                <p:cNvSpPr>
                  <a:spLocks noChangeArrowheads="1"/>
                </p:cNvSpPr>
                <p:nvPr/>
              </p:nvSpPr>
              <p:spPr bwMode="auto">
                <a:xfrm>
                  <a:off x="4752225" y="1377217"/>
                  <a:ext cx="22"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62" name="AutoShape 70"/>
                <p:cNvSpPr>
                  <a:spLocks noChangeArrowheads="1"/>
                </p:cNvSpPr>
                <p:nvPr/>
              </p:nvSpPr>
              <p:spPr bwMode="auto">
                <a:xfrm>
                  <a:off x="4752201" y="1377230"/>
                  <a:ext cx="70" cy="127"/>
                </a:xfrm>
                <a:prstGeom prst="roundRect">
                  <a:avLst>
                    <a:gd name="adj" fmla="val 26125"/>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63" name="AutoShape 71"/>
                <p:cNvSpPr>
                  <a:spLocks noChangeArrowheads="1"/>
                </p:cNvSpPr>
                <p:nvPr/>
              </p:nvSpPr>
              <p:spPr bwMode="auto">
                <a:xfrm>
                  <a:off x="4752205" y="1377326"/>
                  <a:ext cx="25" cy="120"/>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64" name="AutoShape 72"/>
                <p:cNvSpPr>
                  <a:spLocks noChangeArrowheads="1"/>
                </p:cNvSpPr>
                <p:nvPr/>
              </p:nvSpPr>
              <p:spPr bwMode="auto">
                <a:xfrm>
                  <a:off x="4752242" y="1377325"/>
                  <a:ext cx="25" cy="119"/>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65" name="AutoShape 73"/>
                <p:cNvSpPr>
                  <a:spLocks noChangeArrowheads="1"/>
                </p:cNvSpPr>
                <p:nvPr/>
              </p:nvSpPr>
              <p:spPr bwMode="auto">
                <a:xfrm rot="1976515">
                  <a:off x="4752181" y="1377231"/>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sp>
              <p:nvSpPr>
                <p:cNvPr id="266" name="AutoShape 74"/>
                <p:cNvSpPr>
                  <a:spLocks noChangeArrowheads="1"/>
                </p:cNvSpPr>
                <p:nvPr/>
              </p:nvSpPr>
              <p:spPr bwMode="auto">
                <a:xfrm rot="19623485" flipH="1">
                  <a:off x="4752268" y="1377230"/>
                  <a:ext cx="22" cy="96"/>
                </a:xfrm>
                <a:prstGeom prst="roundRect">
                  <a:avLst>
                    <a:gd name="adj" fmla="val 44241"/>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defRPr/>
                  </a:pPr>
                  <a:endParaRPr kumimoji="0" lang="ja-JP" altLang="en-US" sz="800" kern="0">
                    <a:solidFill>
                      <a:srgbClr val="FFFFFF"/>
                    </a:solidFill>
                    <a:latin typeface="Calibri"/>
                    <a:ea typeface="ＭＳ Ｐゴシック" panose="020B0600070205080204" pitchFamily="50" charset="-128"/>
                  </a:endParaRPr>
                </a:p>
              </p:txBody>
            </p:sp>
          </p:grpSp>
        </p:grpSp>
      </p:grpSp>
      <p:sp>
        <p:nvSpPr>
          <p:cNvPr id="279" name="正方形/長方形 19"/>
          <p:cNvSpPr>
            <a:spLocks noChangeArrowheads="1"/>
          </p:cNvSpPr>
          <p:nvPr/>
        </p:nvSpPr>
        <p:spPr bwMode="auto">
          <a:xfrm>
            <a:off x="3213414" y="1510021"/>
            <a:ext cx="1326724" cy="396000"/>
          </a:xfrm>
          <a:prstGeom prst="rect">
            <a:avLst/>
          </a:prstGeom>
          <a:noFill/>
          <a:ln w="12700" algn="ctr">
            <a:noFill/>
            <a:round/>
            <a:headEnd/>
            <a:tailEnd/>
          </a:ln>
        </p:spPr>
        <p:txBody>
          <a:bodyPr lIns="90000" tIns="46800" rIns="90000" bIns="46800" anchor="ctr"/>
          <a:lstStyle/>
          <a:p>
            <a:pPr algn="ctr" fontAlgn="ctr"/>
            <a:r>
              <a:rPr lang="ja-JP" altLang="en-US" sz="1400" kern="0" dirty="0">
                <a:solidFill>
                  <a:srgbClr val="000000"/>
                </a:solidFill>
                <a:latin typeface="Meiryo UI" panose="020B0604030504040204" pitchFamily="50" charset="-128"/>
                <a:ea typeface="Meiryo UI" panose="020B0604030504040204" pitchFamily="50" charset="-128"/>
                <a:cs typeface="Arial"/>
              </a:rPr>
              <a:t>福祉避難所</a:t>
            </a:r>
          </a:p>
        </p:txBody>
      </p:sp>
      <p:sp>
        <p:nvSpPr>
          <p:cNvPr id="5" name="スライド番号プレースホルダー 4"/>
          <p:cNvSpPr>
            <a:spLocks noGrp="1"/>
          </p:cNvSpPr>
          <p:nvPr>
            <p:ph type="sldNum" sz="quarter" idx="12"/>
          </p:nvPr>
        </p:nvSpPr>
        <p:spPr/>
        <p:txBody>
          <a:bodyPr/>
          <a:lstStyle/>
          <a:p>
            <a:fld id="{09A6B765-CA81-415C-858C-FCEC5502DED1}" type="slidenum">
              <a:rPr lang="ja-JP" altLang="en-US">
                <a:solidFill>
                  <a:prstClr val="black">
                    <a:tint val="75000"/>
                  </a:prstClr>
                </a:solidFill>
              </a:rPr>
              <a:pPr/>
              <a:t>16</a:t>
            </a:fld>
            <a:endParaRPr lang="ja-JP" altLang="en-US" dirty="0">
              <a:solidFill>
                <a:prstClr val="black">
                  <a:tint val="75000"/>
                </a:prstClr>
              </a:solidFill>
            </a:endParaRPr>
          </a:p>
        </p:txBody>
      </p:sp>
    </p:spTree>
    <p:custDataLst>
      <p:tags r:id="rId1"/>
    </p:custDataLst>
    <p:extLst>
      <p:ext uri="{BB962C8B-B14F-4D97-AF65-F5344CB8AC3E}">
        <p14:creationId xmlns:p14="http://schemas.microsoft.com/office/powerpoint/2010/main" val="3971494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right)">
                                      <p:cBhvr>
                                        <p:cTn id="11" dur="500"/>
                                        <p:tgtEl>
                                          <p:spTgt spid="5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500"/>
                                        <p:tgtEl>
                                          <p:spTgt spid="18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out)">
                                      <p:cBhvr>
                                        <p:cTn id="25" dur="500"/>
                                        <p:tgtEl>
                                          <p:spTgt spid="11"/>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98"/>
                                        </p:tgtEl>
                                        <p:attrNameLst>
                                          <p:attrName>style.visibility</p:attrName>
                                        </p:attrNameLst>
                                      </p:cBhvr>
                                      <p:to>
                                        <p:strVal val="visible"/>
                                      </p:to>
                                    </p:set>
                                    <p:animEffect transition="in" filter="wipe(up)">
                                      <p:cBhvr>
                                        <p:cTn id="29" dur="500"/>
                                        <p:tgtEl>
                                          <p:spTgt spid="198"/>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3"/>
                                        </p:tgtEl>
                                        <p:attrNameLst>
                                          <p:attrName>style.visibility</p:attrName>
                                        </p:attrNameLst>
                                      </p:cBhvr>
                                      <p:to>
                                        <p:strVal val="visible"/>
                                      </p:to>
                                    </p:set>
                                    <p:animEffect transition="in" filter="barn(inVertical)">
                                      <p:cBhvr>
                                        <p:cTn id="37" dur="500"/>
                                        <p:tgtEl>
                                          <p:spTgt spid="183"/>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73"/>
                                        </p:tgtEl>
                                        <p:attrNameLst>
                                          <p:attrName>style.visibility</p:attrName>
                                        </p:attrNameLst>
                                      </p:cBhvr>
                                      <p:to>
                                        <p:strVal val="visible"/>
                                      </p:to>
                                    </p:set>
                                    <p:animEffect transition="in" filter="fade">
                                      <p:cBhvr>
                                        <p:cTn id="53" dur="500"/>
                                        <p:tgtEl>
                                          <p:spTgt spid="17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63"/>
                                        </p:tgtEl>
                                        <p:attrNameLst>
                                          <p:attrName>style.visibility</p:attrName>
                                        </p:attrNameLst>
                                      </p:cBhvr>
                                      <p:to>
                                        <p:strVal val="visible"/>
                                      </p:to>
                                    </p:set>
                                    <p:animEffect transition="in" filter="fade">
                                      <p:cBhvr>
                                        <p:cTn id="62" dur="500"/>
                                        <p:tgtEl>
                                          <p:spTgt spid="16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55"/>
                                        </p:tgtEl>
                                        <p:attrNameLst>
                                          <p:attrName>style.visibility</p:attrName>
                                        </p:attrNameLst>
                                      </p:cBhvr>
                                      <p:to>
                                        <p:strVal val="visible"/>
                                      </p:to>
                                    </p:set>
                                    <p:animEffect transition="in" filter="fade">
                                      <p:cBhvr>
                                        <p:cTn id="71" dur="500"/>
                                        <p:tgtEl>
                                          <p:spTgt spid="25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down)">
                                      <p:cBhvr>
                                        <p:cTn id="76" dur="500"/>
                                        <p:tgtEl>
                                          <p:spTgt spid="27"/>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500"/>
                                        <p:tgtEl>
                                          <p:spTgt spid="46"/>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childTnLst>
                                </p:cTn>
                              </p:par>
                              <p:par>
                                <p:cTn id="85" presetID="16" presetClass="entr" presetSubtype="21" fill="hold" nodeType="withEffect">
                                  <p:stCondLst>
                                    <p:cond delay="0"/>
                                  </p:stCondLst>
                                  <p:childTnLst>
                                    <p:set>
                                      <p:cBhvr>
                                        <p:cTn id="86" dur="1" fill="hold">
                                          <p:stCondLst>
                                            <p:cond delay="0"/>
                                          </p:stCondLst>
                                        </p:cTn>
                                        <p:tgtEl>
                                          <p:spTgt spid="253"/>
                                        </p:tgtEl>
                                        <p:attrNameLst>
                                          <p:attrName>style.visibility</p:attrName>
                                        </p:attrNameLst>
                                      </p:cBhvr>
                                      <p:to>
                                        <p:strVal val="visible"/>
                                      </p:to>
                                    </p:set>
                                    <p:animEffect transition="in" filter="barn(inVertical)">
                                      <p:cBhvr>
                                        <p:cTn id="87" dur="500"/>
                                        <p:tgtEl>
                                          <p:spTgt spid="25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44"/>
                                        </p:tgtEl>
                                        <p:attrNameLst>
                                          <p:attrName>style.visibility</p:attrName>
                                        </p:attrNameLst>
                                      </p:cBhvr>
                                      <p:to>
                                        <p:strVal val="visible"/>
                                      </p:to>
                                    </p:set>
                                    <p:animEffect transition="in" filter="fade">
                                      <p:cBhvr>
                                        <p:cTn id="92" dur="500"/>
                                        <p:tgtEl>
                                          <p:spTgt spid="144"/>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159"/>
                                        </p:tgtEl>
                                        <p:attrNameLst>
                                          <p:attrName>style.visibility</p:attrName>
                                        </p:attrNameLst>
                                      </p:cBhvr>
                                      <p:to>
                                        <p:strVal val="visible"/>
                                      </p:to>
                                    </p:set>
                                    <p:animEffect transition="in" filter="wipe(left)">
                                      <p:cBhvr>
                                        <p:cTn id="96" dur="500"/>
                                        <p:tgtEl>
                                          <p:spTgt spid="159"/>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192"/>
                                        </p:tgtEl>
                                        <p:attrNameLst>
                                          <p:attrName>style.visibility</p:attrName>
                                        </p:attrNameLst>
                                      </p:cBhvr>
                                      <p:to>
                                        <p:strVal val="visible"/>
                                      </p:to>
                                    </p:set>
                                    <p:animEffect transition="in" filter="barn(inVertical)">
                                      <p:cBhvr>
                                        <p:cTn id="101" dur="500"/>
                                        <p:tgtEl>
                                          <p:spTgt spid="192"/>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199"/>
                                        </p:tgtEl>
                                        <p:attrNameLst>
                                          <p:attrName>style.visibility</p:attrName>
                                        </p:attrNameLst>
                                      </p:cBhvr>
                                      <p:to>
                                        <p:strVal val="visible"/>
                                      </p:to>
                                    </p:set>
                                    <p:animEffect transition="in" filter="barn(inVertical)">
                                      <p:cBhvr>
                                        <p:cTn id="106" dur="500"/>
                                        <p:tgtEl>
                                          <p:spTgt spid="199"/>
                                        </p:tgtEl>
                                      </p:cBhvr>
                                    </p:animEffect>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0"/>
                                          </p:stCondLst>
                                        </p:cTn>
                                        <p:tgtEl>
                                          <p:spTgt spid="252"/>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195"/>
                                        </p:tgtEl>
                                        <p:attrNameLst>
                                          <p:attrName>style.visibility</p:attrName>
                                        </p:attrNameLst>
                                      </p:cBhvr>
                                      <p:to>
                                        <p:strVal val="visible"/>
                                      </p:to>
                                    </p:set>
                                    <p:animEffect transition="in" filter="barn(inVertical)">
                                      <p:cBhvr>
                                        <p:cTn id="114" dur="500"/>
                                        <p:tgtEl>
                                          <p:spTgt spid="195"/>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2" grpId="0" animBg="1"/>
      <p:bldP spid="153" grpId="0"/>
      <p:bldP spid="155" grpId="0" animBg="1"/>
      <p:bldP spid="162" grpId="0"/>
      <p:bldP spid="183" grpId="0" animBg="1"/>
      <p:bldP spid="198" grpId="0" animBg="1"/>
      <p:bldP spid="2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13.</a:t>
            </a:r>
            <a:r>
              <a:rPr kumimoji="1" lang="ja-JP" altLang="en-US" dirty="0" smtClean="0"/>
              <a:t>災害時の活動のためには平時からの体制づくりが重要</a:t>
            </a:r>
            <a:endParaRPr kumimoji="1" lang="ja-JP" altLang="en-US" dirty="0"/>
          </a:p>
        </p:txBody>
      </p:sp>
      <p:sp>
        <p:nvSpPr>
          <p:cNvPr id="10" name="コンテンツ プレースホルダー 2"/>
          <p:cNvSpPr>
            <a:spLocks noGrp="1"/>
          </p:cNvSpPr>
          <p:nvPr>
            <p:ph idx="1"/>
          </p:nvPr>
        </p:nvSpPr>
        <p:spPr>
          <a:xfrm>
            <a:off x="1524000" y="2926695"/>
            <a:ext cx="9108504" cy="2269852"/>
          </a:xfrm>
        </p:spPr>
        <p:txBody>
          <a:bodyPr vert="horz" wrap="square" lIns="72000" tIns="0" rIns="72000" bIns="0" rtlCol="0">
            <a:spAutoFit/>
          </a:bodyPr>
          <a:lstStyle/>
          <a:p>
            <a:pPr marL="0" indent="0">
              <a:spcBef>
                <a:spcPts val="300"/>
              </a:spcBef>
              <a:buNone/>
            </a:pPr>
            <a:r>
              <a:rPr lang="ja-JP" altLang="en-US" sz="2200" dirty="0"/>
              <a:t>災害はどこで起きるかわからない＝互いに支援しあえる関係が必要</a:t>
            </a:r>
            <a:endParaRPr lang="en-US" altLang="ja-JP" sz="2200" dirty="0"/>
          </a:p>
          <a:p>
            <a:pPr marL="0" indent="0">
              <a:spcBef>
                <a:spcPts val="300"/>
              </a:spcBef>
              <a:buNone/>
            </a:pPr>
            <a:r>
              <a:rPr lang="ja-JP" altLang="en-US" sz="2200" dirty="0"/>
              <a:t>　　⇒まずは都道府県内でネットワークをつくることが必要</a:t>
            </a:r>
            <a:endParaRPr lang="en-US" altLang="ja-JP" sz="2200" dirty="0"/>
          </a:p>
          <a:p>
            <a:pPr marL="0" indent="0">
              <a:spcBef>
                <a:spcPts val="300"/>
              </a:spcBef>
              <a:buNone/>
            </a:pPr>
            <a:r>
              <a:rPr lang="ja-JP" altLang="en-US" sz="2200" dirty="0"/>
              <a:t>　　　 ・・そして災害時に支援しあえるためには、災害が起きる前＝平時において</a:t>
            </a:r>
          </a:p>
          <a:p>
            <a:pPr marL="271463" indent="-271463">
              <a:spcBef>
                <a:spcPts val="300"/>
              </a:spcBef>
              <a:buFont typeface="Wingdings" panose="05000000000000000000" pitchFamily="2" charset="2"/>
              <a:buChar char="l"/>
            </a:pPr>
            <a:r>
              <a:rPr lang="ja-JP" altLang="en-US" sz="2300" b="1" dirty="0"/>
              <a:t>県内や広域間で同じ仕組みを持ち、互いに支援できるようにする</a:t>
            </a:r>
            <a:endParaRPr lang="en-US" altLang="ja-JP" sz="2300" b="1" dirty="0"/>
          </a:p>
          <a:p>
            <a:pPr marL="271463" indent="-271463">
              <a:spcBef>
                <a:spcPts val="300"/>
              </a:spcBef>
              <a:buFont typeface="Wingdings" panose="05000000000000000000" pitchFamily="2" charset="2"/>
              <a:buChar char="l"/>
            </a:pPr>
            <a:r>
              <a:rPr lang="ja-JP" altLang="en-US" sz="2300" b="1" dirty="0"/>
              <a:t>外部からの支援をうまく受けられるよう、受援体制を整え、受援力を高める</a:t>
            </a:r>
            <a:endParaRPr lang="en-US" altLang="ja-JP" sz="2300" b="1" dirty="0"/>
          </a:p>
          <a:p>
            <a:pPr marL="0" indent="0" algn="r">
              <a:spcBef>
                <a:spcPts val="300"/>
              </a:spcBef>
              <a:buNone/>
            </a:pPr>
            <a:r>
              <a:rPr lang="en-US" altLang="ja-JP" sz="2300" dirty="0"/>
              <a:t>					</a:t>
            </a:r>
            <a:r>
              <a:rPr lang="ja-JP" altLang="en-US" sz="2300" dirty="0"/>
              <a:t>　　　　</a:t>
            </a:r>
            <a:r>
              <a:rPr lang="ja-JP" altLang="en-US" sz="2200" dirty="0"/>
              <a:t>・・・ことが必要となる</a:t>
            </a:r>
          </a:p>
        </p:txBody>
      </p:sp>
      <p:sp>
        <p:nvSpPr>
          <p:cNvPr id="5" name="フローチャート: 代替処理 4"/>
          <p:cNvSpPr/>
          <p:nvPr/>
        </p:nvSpPr>
        <p:spPr bwMode="auto">
          <a:xfrm>
            <a:off x="1991544" y="1116176"/>
            <a:ext cx="2844496" cy="468000"/>
          </a:xfrm>
          <a:prstGeom prst="flowChartAlternateProcess">
            <a:avLst/>
          </a:prstGeom>
          <a:gradFill>
            <a:gsLst>
              <a:gs pos="0">
                <a:srgbClr val="FF1919"/>
              </a:gs>
              <a:gs pos="100000">
                <a:srgbClr val="FFE5E5"/>
              </a:gs>
            </a:gsLst>
            <a:lin ang="0" scaled="1"/>
          </a:gradFill>
          <a:ln w="1270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fontAlgn="base">
              <a:spcBef>
                <a:spcPct val="50000"/>
              </a:spcBef>
              <a:spcAft>
                <a:spcPct val="0"/>
              </a:spcAft>
            </a:pPr>
            <a:r>
              <a:rPr lang="ja-JP" altLang="en-US" sz="2000" b="1" dirty="0">
                <a:solidFill>
                  <a:srgbClr val="000000"/>
                </a:solidFill>
                <a:latin typeface="Meiryo UI" panose="020B0604030504040204" pitchFamily="50" charset="-128"/>
                <a:ea typeface="Meiryo UI" panose="020B0604030504040204" pitchFamily="50" charset="-128"/>
              </a:rPr>
              <a:t>外部支援の投入開始</a:t>
            </a:r>
          </a:p>
        </p:txBody>
      </p:sp>
      <p:sp>
        <p:nvSpPr>
          <p:cNvPr id="6" name="フローチャート: 代替処理 5"/>
          <p:cNvSpPr/>
          <p:nvPr/>
        </p:nvSpPr>
        <p:spPr bwMode="auto">
          <a:xfrm>
            <a:off x="3179497" y="1512272"/>
            <a:ext cx="3564576" cy="468000"/>
          </a:xfrm>
          <a:prstGeom prst="flowChartAlternateProcess">
            <a:avLst/>
          </a:prstGeom>
          <a:gradFill>
            <a:gsLst>
              <a:gs pos="0">
                <a:srgbClr val="FF1919"/>
              </a:gs>
              <a:gs pos="100000">
                <a:srgbClr val="FFE5E5"/>
              </a:gs>
            </a:gsLst>
            <a:lin ang="0" scaled="1"/>
          </a:gradFill>
          <a:ln w="127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50000"/>
              </a:spcBef>
              <a:spcAft>
                <a:spcPct val="0"/>
              </a:spcAft>
            </a:pPr>
            <a:r>
              <a:rPr lang="ja-JP" altLang="en-US" sz="2000" b="1" dirty="0">
                <a:solidFill>
                  <a:srgbClr val="000000"/>
                </a:solidFill>
                <a:latin typeface="Meiryo UI" panose="020B0604030504040204" pitchFamily="50" charset="-128"/>
                <a:ea typeface="Meiryo UI" panose="020B0604030504040204" pitchFamily="50" charset="-128"/>
              </a:rPr>
              <a:t>外部支援を持続的に投入</a:t>
            </a:r>
          </a:p>
        </p:txBody>
      </p:sp>
      <p:sp>
        <p:nvSpPr>
          <p:cNvPr id="8" name="フローチャート: 代替処理 7"/>
          <p:cNvSpPr/>
          <p:nvPr/>
        </p:nvSpPr>
        <p:spPr bwMode="auto">
          <a:xfrm>
            <a:off x="4367809" y="1908264"/>
            <a:ext cx="5796824" cy="468000"/>
          </a:xfrm>
          <a:prstGeom prst="flowChartAlternateProcess">
            <a:avLst/>
          </a:prstGeom>
          <a:gradFill>
            <a:gsLst>
              <a:gs pos="0">
                <a:srgbClr val="FF1919"/>
              </a:gs>
              <a:gs pos="100000">
                <a:srgbClr val="FFE5E5"/>
              </a:gs>
            </a:gsLst>
            <a:lin ang="0" scaled="1"/>
          </a:gradFill>
          <a:ln w="1270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fontAlgn="base">
              <a:spcBef>
                <a:spcPct val="50000"/>
              </a:spcBef>
              <a:spcAft>
                <a:spcPct val="0"/>
              </a:spcAft>
            </a:pPr>
            <a:r>
              <a:rPr lang="ja-JP" altLang="en-US" sz="2000" b="1" dirty="0">
                <a:solidFill>
                  <a:srgbClr val="000000"/>
                </a:solidFill>
                <a:latin typeface="Meiryo UI" panose="020B0604030504040204" pitchFamily="50" charset="-128"/>
                <a:ea typeface="Meiryo UI" panose="020B0604030504040204" pitchFamily="50" charset="-128"/>
              </a:rPr>
              <a:t>外部支援は</a:t>
            </a:r>
            <a:r>
              <a:rPr lang="ja-JP" altLang="en-US" sz="2000" b="1" u="sng" dirty="0">
                <a:solidFill>
                  <a:srgbClr val="000000"/>
                </a:solidFill>
                <a:latin typeface="Meiryo UI" panose="020B0604030504040204" pitchFamily="50" charset="-128"/>
                <a:ea typeface="Meiryo UI" panose="020B0604030504040204" pitchFamily="50" charset="-128"/>
              </a:rPr>
              <a:t>段階的に撤退・被災地の自立を妨げない</a:t>
            </a:r>
          </a:p>
        </p:txBody>
      </p:sp>
      <p:sp>
        <p:nvSpPr>
          <p:cNvPr id="3" name="角丸四角形 2"/>
          <p:cNvSpPr/>
          <p:nvPr/>
        </p:nvSpPr>
        <p:spPr>
          <a:xfrm>
            <a:off x="1775524" y="634980"/>
            <a:ext cx="8640960" cy="1836000"/>
          </a:xfrm>
          <a:prstGeom prst="roundRect">
            <a:avLst>
              <a:gd name="adj" fmla="val 8326"/>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ja-JP" altLang="en-US" sz="2400" b="1" dirty="0">
                <a:solidFill>
                  <a:prstClr val="black"/>
                </a:solidFill>
                <a:latin typeface="Meiryo UI" panose="020B0604030504040204" pitchFamily="50" charset="-128"/>
                <a:ea typeface="Meiryo UI" panose="020B0604030504040204" pitchFamily="50" charset="-128"/>
              </a:rPr>
              <a:t>被災地外からの支援のプロセス</a:t>
            </a:r>
            <a:r>
              <a:rPr lang="ja-JP" altLang="en-US" b="1" dirty="0">
                <a:solidFill>
                  <a:prstClr val="black"/>
                </a:solidFill>
                <a:latin typeface="Meiryo UI" panose="020B0604030504040204" pitchFamily="50" charset="-128"/>
                <a:ea typeface="Meiryo UI" panose="020B0604030504040204" pitchFamily="50" charset="-128"/>
              </a:rPr>
              <a:t>（一部再掲）</a:t>
            </a:r>
          </a:p>
        </p:txBody>
      </p:sp>
      <p:sp>
        <p:nvSpPr>
          <p:cNvPr id="4" name="右矢印 3"/>
          <p:cNvSpPr/>
          <p:nvPr/>
        </p:nvSpPr>
        <p:spPr>
          <a:xfrm rot="5400000">
            <a:off x="5872520" y="2168896"/>
            <a:ext cx="432000" cy="1080000"/>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11" name="コンテンツ プレースホルダー 2"/>
          <p:cNvSpPr txBox="1">
            <a:spLocks/>
          </p:cNvSpPr>
          <p:nvPr/>
        </p:nvSpPr>
        <p:spPr>
          <a:xfrm>
            <a:off x="1775524" y="5118296"/>
            <a:ext cx="8640960" cy="830997"/>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anose="020B0604030504040204" pitchFamily="50" charset="-128"/>
                <a:ea typeface="Meiryo UI"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600"/>
              </a:spcBef>
              <a:buNone/>
            </a:pPr>
            <a:r>
              <a:rPr lang="ja-JP" altLang="en-US" sz="2400" b="1" dirty="0">
                <a:solidFill>
                  <a:prstClr val="black"/>
                </a:solidFill>
              </a:rPr>
              <a:t>平時においては、チーム員は地域住民・自治体と一緒になって</a:t>
            </a:r>
            <a:endParaRPr lang="en-US" altLang="ja-JP" sz="2400" b="1" dirty="0">
              <a:solidFill>
                <a:prstClr val="black"/>
              </a:solidFill>
            </a:endParaRPr>
          </a:p>
          <a:p>
            <a:pPr marL="0" indent="0" algn="ctr">
              <a:spcBef>
                <a:spcPts val="0"/>
              </a:spcBef>
              <a:buNone/>
            </a:pPr>
            <a:r>
              <a:rPr lang="ja-JP" altLang="en-US" sz="2400" b="1" dirty="0">
                <a:solidFill>
                  <a:prstClr val="black"/>
                </a:solidFill>
              </a:rPr>
              <a:t>自分たちの地域を強くしていくことが重要</a:t>
            </a:r>
            <a:endParaRPr lang="en-US" altLang="ja-JP" sz="2400" b="1" dirty="0">
              <a:solidFill>
                <a:prstClr val="black"/>
              </a:solidFill>
            </a:endParaRPr>
          </a:p>
        </p:txBody>
      </p:sp>
      <p:sp>
        <p:nvSpPr>
          <p:cNvPr id="12" name="角丸四角形 11"/>
          <p:cNvSpPr/>
          <p:nvPr/>
        </p:nvSpPr>
        <p:spPr>
          <a:xfrm>
            <a:off x="1847528" y="5921130"/>
            <a:ext cx="8532000" cy="892259"/>
          </a:xfrm>
          <a:prstGeom prst="roundRect">
            <a:avLst>
              <a:gd name="adj" fmla="val 8326"/>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pPr marL="285750" indent="-285750">
              <a:buFont typeface="Arial" panose="020B0604020202020204" pitchFamily="34" charset="0"/>
              <a:buChar char="•"/>
            </a:pPr>
            <a:r>
              <a:rPr lang="ja-JP" altLang="en-US" dirty="0">
                <a:solidFill>
                  <a:prstClr val="black"/>
                </a:solidFill>
                <a:latin typeface="Meiryo UI" panose="020B0604030504040204" pitchFamily="50" charset="-128"/>
                <a:ea typeface="Meiryo UI" panose="020B0604030504040204" pitchFamily="50" charset="-128"/>
              </a:rPr>
              <a:t>災害時に備えた福祉支援体制づくりは、社会福祉法人や社会福祉施設、福祉専門職による「地域における公益的な取組」の１つであり、取り組むべきである。</a:t>
            </a:r>
            <a:endParaRPr lang="en-US" altLang="ja-JP" dirty="0">
              <a:solidFill>
                <a:prstClr val="black"/>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a:solidFill>
                  <a:prstClr val="black"/>
                </a:solidFill>
                <a:latin typeface="Meiryo UI" panose="020B0604030504040204" pitchFamily="50" charset="-128"/>
                <a:ea typeface="Meiryo UI" panose="020B0604030504040204" pitchFamily="50" charset="-128"/>
              </a:rPr>
              <a:t>それだけではなく、自分たちの利用者、仲間、事業所を守る相互支援の仕組みでもある。</a:t>
            </a:r>
          </a:p>
        </p:txBody>
      </p:sp>
      <p:sp>
        <p:nvSpPr>
          <p:cNvPr id="9" name="スライド番号プレースホルダー 8"/>
          <p:cNvSpPr>
            <a:spLocks noGrp="1"/>
          </p:cNvSpPr>
          <p:nvPr>
            <p:ph type="sldNum" sz="quarter" idx="12"/>
          </p:nvPr>
        </p:nvSpPr>
        <p:spPr/>
        <p:txBody>
          <a:bodyPr/>
          <a:lstStyle/>
          <a:p>
            <a:fld id="{09A6B765-CA81-415C-858C-FCEC5502DED1}" type="slidenum">
              <a:rPr lang="ja-JP" altLang="en-US">
                <a:solidFill>
                  <a:prstClr val="black">
                    <a:tint val="75000"/>
                  </a:prstClr>
                </a:solidFill>
              </a:rPr>
              <a:pPr/>
              <a:t>17</a:t>
            </a:fld>
            <a:endParaRPr lang="ja-JP" altLang="en-US" dirty="0">
              <a:solidFill>
                <a:prstClr val="black">
                  <a:tint val="75000"/>
                </a:prstClr>
              </a:solidFill>
            </a:endParaRPr>
          </a:p>
        </p:txBody>
      </p:sp>
    </p:spTree>
    <p:extLst>
      <p:ext uri="{BB962C8B-B14F-4D97-AF65-F5344CB8AC3E}">
        <p14:creationId xmlns:p14="http://schemas.microsoft.com/office/powerpoint/2010/main" val="135824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14.</a:t>
            </a:r>
            <a:r>
              <a:rPr kumimoji="1" lang="ja-JP" altLang="en-US" dirty="0" smtClean="0"/>
              <a:t>全国の動き</a:t>
            </a:r>
            <a:endParaRPr kumimoji="1" lang="ja-JP" altLang="en-US" dirty="0"/>
          </a:p>
        </p:txBody>
      </p:sp>
      <p:sp>
        <p:nvSpPr>
          <p:cNvPr id="9" name="フッター プレースホルダー 3"/>
          <p:cNvSpPr txBox="1">
            <a:spLocks/>
          </p:cNvSpPr>
          <p:nvPr/>
        </p:nvSpPr>
        <p:spPr bwMode="gray">
          <a:xfrm>
            <a:off x="3456256" y="6557458"/>
            <a:ext cx="7138784" cy="18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ja-JP"/>
            </a:defPPr>
            <a:lvl1pPr marL="0" algn="r" defTabSz="914400" rtl="0" eaLnBrk="1" fontAlgn="base" latinLnBrk="0" hangingPunct="1">
              <a:defRPr kumimoji="0" sz="800" kern="1200" dirty="0">
                <a:solidFill>
                  <a:schemeClr val="tx1"/>
                </a:solidFill>
                <a:latin typeface="+mn-lt"/>
                <a:ea typeface="ＭＳ Ｐゴシック"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Arial"/>
              </a:rPr>
              <a:t>㈱富士通総研（</a:t>
            </a:r>
            <a:r>
              <a:rPr kumimoji="0" lang="ja-JP" altLang="en-US" sz="11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Arial"/>
              </a:rPr>
              <a:t>平成２</a:t>
            </a:r>
            <a:r>
              <a:rPr kumimoji="0"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Arial"/>
              </a:rPr>
              <a:t>７</a:t>
            </a:r>
            <a:r>
              <a:rPr kumimoji="0" lang="ja-JP" altLang="en-US" sz="11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Arial"/>
              </a:rPr>
              <a:t>年度～令和</a:t>
            </a:r>
            <a:r>
              <a:rPr kumimoji="0" lang="en-US" altLang="ja-JP" sz="11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Arial"/>
              </a:rPr>
              <a:t>2</a:t>
            </a:r>
            <a:r>
              <a:rPr kumimoji="0" lang="ja-JP" altLang="en-US" sz="11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Arial"/>
              </a:rPr>
              <a:t>年度</a:t>
            </a:r>
            <a:r>
              <a:rPr kumimoji="0"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Arial"/>
              </a:rPr>
              <a:t>）　厚生労働省社会福祉推進事業</a:t>
            </a:r>
          </a:p>
        </p:txBody>
      </p:sp>
      <p:pic>
        <p:nvPicPr>
          <p:cNvPr id="132" name="図 131"/>
          <p:cNvPicPr>
            <a:picLocks noChangeAspect="1"/>
          </p:cNvPicPr>
          <p:nvPr/>
        </p:nvPicPr>
        <p:blipFill rotWithShape="1">
          <a:blip r:embed="rId3"/>
          <a:srcRect l="2865" t="9351" r="3355" b="-13866"/>
          <a:stretch/>
        </p:blipFill>
        <p:spPr>
          <a:xfrm>
            <a:off x="1143000" y="2989774"/>
            <a:ext cx="9528240" cy="3779326"/>
          </a:xfrm>
          <a:prstGeom prst="rect">
            <a:avLst/>
          </a:prstGeom>
          <a:ln>
            <a:solidFill>
              <a:schemeClr val="tx1"/>
            </a:solidFill>
          </a:ln>
        </p:spPr>
      </p:pic>
      <p:sp>
        <p:nvSpPr>
          <p:cNvPr id="134" name="フッター プレースホルダー 3"/>
          <p:cNvSpPr txBox="1">
            <a:spLocks/>
          </p:cNvSpPr>
          <p:nvPr/>
        </p:nvSpPr>
        <p:spPr bwMode="gray">
          <a:xfrm>
            <a:off x="4528216" y="6249594"/>
            <a:ext cx="7138784" cy="27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ja-JP"/>
            </a:defPPr>
            <a:lvl1pPr marL="0" algn="r" defTabSz="914400" rtl="0" eaLnBrk="1" fontAlgn="base" latinLnBrk="0" hangingPunct="1">
              <a:defRPr kumimoji="0" sz="800" kern="1200" dirty="0">
                <a:solidFill>
                  <a:schemeClr val="tx1"/>
                </a:solidFill>
                <a:latin typeface="+mn-lt"/>
                <a:ea typeface="ＭＳ Ｐゴシック"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Arial"/>
              </a:rPr>
              <a:t>※</a:t>
            </a:r>
            <a:r>
              <a:rPr kumimoji="0" lang="ja-JP" altLang="en-US" sz="1100" b="0" i="0" u="none" strike="noStrike" kern="1200" cap="none" spc="0" normalizeH="0" baseline="0" noProof="0" dirty="0" smtClean="0">
                <a:ln>
                  <a:noFill/>
                </a:ln>
                <a:solidFill>
                  <a:srgbClr val="000000"/>
                </a:solidFill>
                <a:effectLst/>
                <a:uLnTx/>
                <a:uFillTx/>
                <a:latin typeface="HGPｺﾞｼｯｸM" panose="020B0600000000000000" pitchFamily="50" charset="-128"/>
                <a:ea typeface="HGPｺﾞｼｯｸM" panose="020B0600000000000000" pitchFamily="50" charset="-128"/>
                <a:cs typeface="Arial"/>
              </a:rPr>
              <a:t>令和元年度については、担当課は新型コロナ感染症予防対応のため調査実施せず</a:t>
            </a:r>
            <a:endParaRPr kumimoji="0" lang="ja-JP" altLang="en-US" sz="1100" b="0"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cs typeface="Arial"/>
            </a:endParaRPr>
          </a:p>
        </p:txBody>
      </p:sp>
      <p:pic>
        <p:nvPicPr>
          <p:cNvPr id="135" name="図 134"/>
          <p:cNvPicPr>
            <a:picLocks noChangeAspect="1"/>
          </p:cNvPicPr>
          <p:nvPr/>
        </p:nvPicPr>
        <p:blipFill rotWithShape="1">
          <a:blip r:embed="rId4"/>
          <a:srcRect l="935" t="18478" r="1730" b="2427"/>
          <a:stretch/>
        </p:blipFill>
        <p:spPr>
          <a:xfrm>
            <a:off x="1143000" y="559644"/>
            <a:ext cx="9528240" cy="2356684"/>
          </a:xfrm>
          <a:prstGeom prst="rect">
            <a:avLst/>
          </a:prstGeom>
        </p:spPr>
      </p:pic>
      <p:pic>
        <p:nvPicPr>
          <p:cNvPr id="10" name="図 9"/>
          <p:cNvPicPr>
            <a:picLocks noChangeAspect="1"/>
          </p:cNvPicPr>
          <p:nvPr/>
        </p:nvPicPr>
        <p:blipFill rotWithShape="1">
          <a:blip r:embed="rId3"/>
          <a:srcRect l="86238" t="85417" r="6137" b="6504"/>
          <a:stretch/>
        </p:blipFill>
        <p:spPr>
          <a:xfrm>
            <a:off x="9994900" y="3003851"/>
            <a:ext cx="676340" cy="215945"/>
          </a:xfrm>
          <a:prstGeom prst="rect">
            <a:avLst/>
          </a:prstGeom>
          <a:ln>
            <a:noFill/>
          </a:ln>
        </p:spPr>
      </p:pic>
      <p:sp>
        <p:nvSpPr>
          <p:cNvPr id="8" name="スライド番号プレースホルダー 8"/>
          <p:cNvSpPr>
            <a:spLocks noGrp="1"/>
          </p:cNvSpPr>
          <p:nvPr>
            <p:ph type="sldNum" sz="quarter" idx="12"/>
          </p:nvPr>
        </p:nvSpPr>
        <p:spPr>
          <a:xfrm>
            <a:off x="4943872" y="6492888"/>
            <a:ext cx="7248128" cy="365125"/>
          </a:xfrm>
        </p:spPr>
        <p:txBody>
          <a:bodyPr/>
          <a:lstStyle/>
          <a:p>
            <a:fld id="{09A6B765-CA81-415C-858C-FCEC5502DED1}" type="slidenum">
              <a:rPr lang="ja-JP" altLang="en-US">
                <a:solidFill>
                  <a:prstClr val="black">
                    <a:tint val="75000"/>
                  </a:prstClr>
                </a:solidFill>
              </a:rPr>
              <a:pPr/>
              <a:t>18</a:t>
            </a:fld>
            <a:endParaRPr lang="ja-JP" altLang="en-US" dirty="0">
              <a:solidFill>
                <a:prstClr val="black">
                  <a:tint val="75000"/>
                </a:prstClr>
              </a:solidFill>
            </a:endParaRPr>
          </a:p>
        </p:txBody>
      </p:sp>
    </p:spTree>
    <p:extLst>
      <p:ext uri="{BB962C8B-B14F-4D97-AF65-F5344CB8AC3E}">
        <p14:creationId xmlns:p14="http://schemas.microsoft.com/office/powerpoint/2010/main" val="198870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631504" y="625609"/>
          <a:ext cx="4320000" cy="5839885"/>
        </p:xfrm>
        <a:graphic>
          <a:graphicData uri="http://schemas.openxmlformats.org/drawingml/2006/table">
            <a:tbl>
              <a:tblPr firstRow="1" bandRow="1">
                <a:tableStyleId>{5940675A-B579-460E-94D1-54222C63F5DA}</a:tableStyleId>
              </a:tblPr>
              <a:tblGrid>
                <a:gridCol w="4320000">
                  <a:extLst>
                    <a:ext uri="{9D8B030D-6E8A-4147-A177-3AD203B41FA5}">
                      <a16:colId xmlns:a16="http://schemas.microsoft.com/office/drawing/2014/main" val="20000"/>
                    </a:ext>
                  </a:extLst>
                </a:gridCol>
              </a:tblGrid>
              <a:tr h="387153">
                <a:tc>
                  <a:txBody>
                    <a:bodyPr/>
                    <a:lstStyle/>
                    <a:p>
                      <a:r>
                        <a:rPr kumimoji="1" lang="ja-JP" altLang="en-US" sz="2000" b="1" dirty="0" smtClean="0">
                          <a:latin typeface="Meiryo UI" panose="020B0604030504040204" pitchFamily="50" charset="-128"/>
                          <a:ea typeface="Meiryo UI" panose="020B0604030504040204" pitchFamily="50" charset="-128"/>
                        </a:rPr>
                        <a:t>熊本地震（</a:t>
                      </a:r>
                      <a:r>
                        <a:rPr kumimoji="1" lang="en-US" altLang="ja-JP" sz="2000" b="1" dirty="0" smtClean="0">
                          <a:latin typeface="Meiryo UI" panose="020B0604030504040204" pitchFamily="50" charset="-128"/>
                          <a:ea typeface="Meiryo UI" panose="020B0604030504040204" pitchFamily="50" charset="-128"/>
                        </a:rPr>
                        <a:t>2016</a:t>
                      </a:r>
                      <a:r>
                        <a:rPr kumimoji="1" lang="ja-JP" altLang="en-US" sz="2000" b="1" dirty="0" smtClean="0">
                          <a:latin typeface="Meiryo UI" panose="020B0604030504040204" pitchFamily="50" charset="-128"/>
                          <a:ea typeface="Meiryo UI" panose="020B0604030504040204" pitchFamily="50" charset="-128"/>
                        </a:rPr>
                        <a:t>年</a:t>
                      </a:r>
                      <a:r>
                        <a:rPr kumimoji="1" lang="en-US" altLang="ja-JP" sz="2000" b="1" dirty="0" smtClean="0">
                          <a:latin typeface="Meiryo UI" panose="020B0604030504040204" pitchFamily="50" charset="-128"/>
                          <a:ea typeface="Meiryo UI" panose="020B0604030504040204" pitchFamily="50" charset="-128"/>
                        </a:rPr>
                        <a:t>4</a:t>
                      </a:r>
                      <a:r>
                        <a:rPr kumimoji="1" lang="ja-JP" altLang="en-US" sz="2000" b="1" dirty="0" smtClean="0">
                          <a:latin typeface="Meiryo UI" panose="020B0604030504040204" pitchFamily="50" charset="-128"/>
                          <a:ea typeface="Meiryo UI" panose="020B0604030504040204" pitchFamily="50" charset="-128"/>
                        </a:rPr>
                        <a:t>月）</a:t>
                      </a:r>
                      <a:endParaRPr kumimoji="1" lang="ja-JP" altLang="en-US" sz="2000" b="1" dirty="0">
                        <a:latin typeface="Meiryo UI" panose="020B0604030504040204" pitchFamily="50" charset="-128"/>
                        <a:ea typeface="Meiryo UI" panose="020B0604030504040204" pitchFamily="50" charset="-128"/>
                      </a:endParaRPr>
                    </a:p>
                  </a:txBody>
                  <a:tcPr marL="72000" marR="72000" marT="36000" marB="36000" anchor="ctr">
                    <a:solidFill>
                      <a:schemeClr val="bg1">
                        <a:lumMod val="85000"/>
                      </a:schemeClr>
                    </a:solidFill>
                  </a:tcPr>
                </a:tc>
                <a:extLst>
                  <a:ext uri="{0D108BD9-81ED-4DB2-BD59-A6C34878D82A}">
                    <a16:rowId xmlns:a16="http://schemas.microsoft.com/office/drawing/2014/main" val="10000"/>
                  </a:ext>
                </a:extLst>
              </a:tr>
              <a:tr h="5452732">
                <a:tc>
                  <a:txBody>
                    <a:bodyPr/>
                    <a:lstStyle/>
                    <a:p>
                      <a:pPr marL="174625" marR="0" lvl="0" indent="-174625" algn="l" defTabSz="914400" rtl="0" eaLnBrk="1" fontAlgn="auto" latinLnBrk="0" hangingPunct="1">
                        <a:lnSpc>
                          <a:spcPct val="100000"/>
                        </a:lnSpc>
                        <a:spcBef>
                          <a:spcPts val="600"/>
                        </a:spcBef>
                        <a:spcAft>
                          <a:spcPts val="0"/>
                        </a:spcAft>
                        <a:buClrTx/>
                        <a:buSzTx/>
                        <a:buFont typeface="Arial" pitchFamily="34" charset="0"/>
                        <a:buChar char="•"/>
                        <a:tabLst/>
                        <a:defRPr/>
                      </a:pP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益城町に熊本県チームが県内派遣され、熊本県からの依頼で広域派遣された</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府県のチームと共に</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か所の一般避難所を拠点に活動する</a:t>
                      </a:r>
                      <a:endPar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9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●岩手県</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2016/4/28-5/18(5</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班</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1" lang="ja-JP" altLang="en-US" sz="19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●京都府</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2016/5/12-5/31(3</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班</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1" lang="en-US" altLang="ja-JP" sz="2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72000" marR="72000" marT="36000" marB="36000">
                    <a:solidFill>
                      <a:schemeClr val="bg1"/>
                    </a:solidFill>
                  </a:tcPr>
                </a:tc>
                <a:extLst>
                  <a:ext uri="{0D108BD9-81ED-4DB2-BD59-A6C34878D82A}">
                    <a16:rowId xmlns:a16="http://schemas.microsoft.com/office/drawing/2014/main" val="10001"/>
                  </a:ext>
                </a:extLst>
              </a:tr>
            </a:tbl>
          </a:graphicData>
        </a:graphic>
      </p:graphicFrame>
      <p:sp>
        <p:nvSpPr>
          <p:cNvPr id="2" name="タイトル 1"/>
          <p:cNvSpPr>
            <a:spLocks noGrp="1"/>
          </p:cNvSpPr>
          <p:nvPr>
            <p:ph type="title"/>
          </p:nvPr>
        </p:nvSpPr>
        <p:spPr/>
        <p:txBody>
          <a:bodyPr>
            <a:normAutofit fontScale="90000"/>
          </a:bodyPr>
          <a:lstStyle/>
          <a:p>
            <a:r>
              <a:rPr kumimoji="1" lang="en-US" altLang="ja-JP" dirty="0" smtClean="0"/>
              <a:t>15.</a:t>
            </a:r>
            <a:r>
              <a:rPr kumimoji="1" lang="ja-JP" altLang="en-US" dirty="0" smtClean="0"/>
              <a:t>派遣事例①</a:t>
            </a:r>
            <a:endParaRPr kumimoji="1" lang="ja-JP" altLang="en-US" dirty="0"/>
          </a:p>
        </p:txBody>
      </p:sp>
      <p:graphicFrame>
        <p:nvGraphicFramePr>
          <p:cNvPr id="12" name="表 11"/>
          <p:cNvGraphicFramePr>
            <a:graphicFrameLocks noGrp="1"/>
          </p:cNvGraphicFramePr>
          <p:nvPr>
            <p:extLst/>
          </p:nvPr>
        </p:nvGraphicFramePr>
        <p:xfrm>
          <a:off x="6240016" y="625607"/>
          <a:ext cx="4320000" cy="5839884"/>
        </p:xfrm>
        <a:graphic>
          <a:graphicData uri="http://schemas.openxmlformats.org/drawingml/2006/table">
            <a:tbl>
              <a:tblPr firstRow="1" bandRow="1">
                <a:tableStyleId>{5940675A-B579-460E-94D1-54222C63F5DA}</a:tableStyleId>
              </a:tblPr>
              <a:tblGrid>
                <a:gridCol w="4320000">
                  <a:extLst>
                    <a:ext uri="{9D8B030D-6E8A-4147-A177-3AD203B41FA5}">
                      <a16:colId xmlns:a16="http://schemas.microsoft.com/office/drawing/2014/main" val="20000"/>
                    </a:ext>
                  </a:extLst>
                </a:gridCol>
              </a:tblGrid>
              <a:tr h="385423">
                <a:tc>
                  <a:txBody>
                    <a:bodyPr/>
                    <a:lstStyle/>
                    <a:p>
                      <a:r>
                        <a:rPr kumimoji="1" lang="ja-JP" altLang="en-US" sz="2000" b="1" dirty="0" smtClean="0">
                          <a:latin typeface="Meiryo UI" panose="020B0604030504040204" pitchFamily="50" charset="-128"/>
                          <a:ea typeface="Meiryo UI" panose="020B0604030504040204" pitchFamily="50" charset="-128"/>
                        </a:rPr>
                        <a:t>台風</a:t>
                      </a:r>
                      <a:r>
                        <a:rPr kumimoji="1" lang="en-US" altLang="ja-JP" sz="2000" b="1" dirty="0" smtClean="0">
                          <a:latin typeface="Meiryo UI" panose="020B0604030504040204" pitchFamily="50" charset="-128"/>
                          <a:ea typeface="Meiryo UI" panose="020B0604030504040204" pitchFamily="50" charset="-128"/>
                        </a:rPr>
                        <a:t>10</a:t>
                      </a:r>
                      <a:r>
                        <a:rPr kumimoji="1" lang="ja-JP" altLang="en-US" sz="2000" b="1" dirty="0" smtClean="0">
                          <a:latin typeface="Meiryo UI" panose="020B0604030504040204" pitchFamily="50" charset="-128"/>
                          <a:ea typeface="Meiryo UI" panose="020B0604030504040204" pitchFamily="50" charset="-128"/>
                        </a:rPr>
                        <a:t>号災害（</a:t>
                      </a:r>
                      <a:r>
                        <a:rPr kumimoji="1" lang="en-US" altLang="ja-JP" sz="2000" b="1" dirty="0" smtClean="0">
                          <a:latin typeface="Meiryo UI" panose="020B0604030504040204" pitchFamily="50" charset="-128"/>
                          <a:ea typeface="Meiryo UI" panose="020B0604030504040204" pitchFamily="50" charset="-128"/>
                        </a:rPr>
                        <a:t>2016</a:t>
                      </a:r>
                      <a:r>
                        <a:rPr kumimoji="1" lang="ja-JP" altLang="en-US" sz="2000" b="1" dirty="0" smtClean="0">
                          <a:latin typeface="Meiryo UI" panose="020B0604030504040204" pitchFamily="50" charset="-128"/>
                          <a:ea typeface="Meiryo UI" panose="020B0604030504040204" pitchFamily="50" charset="-128"/>
                        </a:rPr>
                        <a:t>年</a:t>
                      </a:r>
                      <a:r>
                        <a:rPr kumimoji="1" lang="en-US" altLang="ja-JP" sz="2000" b="1" dirty="0" smtClean="0">
                          <a:latin typeface="Meiryo UI" panose="020B0604030504040204" pitchFamily="50" charset="-128"/>
                          <a:ea typeface="Meiryo UI" panose="020B0604030504040204" pitchFamily="50" charset="-128"/>
                        </a:rPr>
                        <a:t>8</a:t>
                      </a:r>
                      <a:r>
                        <a:rPr kumimoji="1" lang="ja-JP" altLang="en-US" sz="2000" b="1" dirty="0" smtClean="0">
                          <a:latin typeface="Meiryo UI" panose="020B0604030504040204" pitchFamily="50" charset="-128"/>
                          <a:ea typeface="Meiryo UI" panose="020B0604030504040204" pitchFamily="50" charset="-128"/>
                        </a:rPr>
                        <a:t>月）</a:t>
                      </a:r>
                      <a:endParaRPr kumimoji="1" lang="ja-JP" altLang="en-US" sz="2000" b="1" dirty="0">
                        <a:latin typeface="Meiryo UI" panose="020B0604030504040204" pitchFamily="50" charset="-128"/>
                        <a:ea typeface="Meiryo UI" panose="020B0604030504040204" pitchFamily="50" charset="-128"/>
                      </a:endParaRPr>
                    </a:p>
                  </a:txBody>
                  <a:tcPr marL="72000" marR="72000" marT="36000" marB="36000" anchor="ctr">
                    <a:solidFill>
                      <a:schemeClr val="bg1">
                        <a:lumMod val="85000"/>
                      </a:schemeClr>
                    </a:solidFill>
                  </a:tcPr>
                </a:tc>
                <a:extLst>
                  <a:ext uri="{0D108BD9-81ED-4DB2-BD59-A6C34878D82A}">
                    <a16:rowId xmlns:a16="http://schemas.microsoft.com/office/drawing/2014/main" val="10000"/>
                  </a:ext>
                </a:extLst>
              </a:tr>
              <a:tr h="5454461">
                <a:tc>
                  <a:txBody>
                    <a:bodyPr/>
                    <a:lstStyle/>
                    <a:p>
                      <a:pPr marL="174625" marR="0" lvl="0" indent="-174625" algn="l" defTabSz="914400" rtl="0" eaLnBrk="1" fontAlgn="auto" latinLnBrk="0" hangingPunct="1">
                        <a:lnSpc>
                          <a:spcPct val="100000"/>
                        </a:lnSpc>
                        <a:spcBef>
                          <a:spcPts val="600"/>
                        </a:spcBef>
                        <a:spcAft>
                          <a:spcPts val="0"/>
                        </a:spcAft>
                        <a:buClrTx/>
                        <a:buSzTx/>
                        <a:buFont typeface="Arial" pitchFamily="34" charset="0"/>
                        <a:buChar char="•"/>
                        <a:tabLst/>
                        <a:defRPr/>
                      </a:pP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岩泉町に岩手県チームが県内派遣され、医療・保健の他職種との会議体「岩泉保健・医療・福祉・介護連携会議」を設置、</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か所の一般避難所を拠点に保健師らと健康・福祉相談コーナー運営や相談支援等の悪化防止に取り組む</a:t>
                      </a:r>
                      <a:endPar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9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●岩手県　</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2016/9/1-10/7</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チーム員</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54</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名・ボランティア</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名</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endParaRPr kumimoji="1" lang="en-US" altLang="ja-JP" sz="2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a:spcBef>
                          <a:spcPts val="600"/>
                        </a:spcBef>
                      </a:pPr>
                      <a:endParaRPr kumimoji="1" lang="ja-JP" altLang="en-US" sz="2000" b="1" dirty="0">
                        <a:solidFill>
                          <a:schemeClr val="tx1"/>
                        </a:solidFill>
                        <a:latin typeface="Meiryo UI" panose="020B0604030504040204" pitchFamily="50" charset="-128"/>
                        <a:ea typeface="Meiryo UI" panose="020B0604030504040204" pitchFamily="50" charset="-128"/>
                      </a:endParaRPr>
                    </a:p>
                  </a:txBody>
                  <a:tcPr marL="72000" marR="72000" marT="36000" marB="36000">
                    <a:solidFill>
                      <a:schemeClr val="bg1"/>
                    </a:solidFill>
                  </a:tcPr>
                </a:tc>
                <a:extLst>
                  <a:ext uri="{0D108BD9-81ED-4DB2-BD59-A6C34878D82A}">
                    <a16:rowId xmlns:a16="http://schemas.microsoft.com/office/drawing/2014/main" val="10001"/>
                  </a:ext>
                </a:extLst>
              </a:tr>
            </a:tbl>
          </a:graphicData>
        </a:graphic>
      </p:graphicFrame>
      <p:pic>
        <p:nvPicPr>
          <p:cNvPr id="10" name="図 9"/>
          <p:cNvPicPr>
            <a:picLocks noChangeAspect="1"/>
          </p:cNvPicPr>
          <p:nvPr/>
        </p:nvPicPr>
        <p:blipFill>
          <a:blip r:embed="rId3"/>
          <a:stretch>
            <a:fillRect/>
          </a:stretch>
        </p:blipFill>
        <p:spPr>
          <a:xfrm>
            <a:off x="1675417" y="3328761"/>
            <a:ext cx="4178839" cy="3096000"/>
          </a:xfrm>
          <a:prstGeom prst="rect">
            <a:avLst/>
          </a:prstGeom>
        </p:spPr>
      </p:pic>
      <p:pic>
        <p:nvPicPr>
          <p:cNvPr id="13" name="図 12"/>
          <p:cNvPicPr>
            <a:picLocks noChangeAspect="1"/>
          </p:cNvPicPr>
          <p:nvPr/>
        </p:nvPicPr>
        <p:blipFill>
          <a:blip r:embed="rId4"/>
          <a:stretch>
            <a:fillRect/>
          </a:stretch>
        </p:blipFill>
        <p:spPr>
          <a:xfrm>
            <a:off x="6325390" y="3374286"/>
            <a:ext cx="4125000" cy="3060000"/>
          </a:xfrm>
          <a:prstGeom prst="rect">
            <a:avLst/>
          </a:prstGeom>
        </p:spPr>
      </p:pic>
      <p:sp>
        <p:nvSpPr>
          <p:cNvPr id="6" name="テキスト ボックス 5"/>
          <p:cNvSpPr txBox="1"/>
          <p:nvPr/>
        </p:nvSpPr>
        <p:spPr>
          <a:xfrm>
            <a:off x="1630782" y="6423732"/>
            <a:ext cx="8929234" cy="461665"/>
          </a:xfrm>
          <a:prstGeom prst="rect">
            <a:avLst/>
          </a:prstGeom>
          <a:noFill/>
        </p:spPr>
        <p:txBody>
          <a:bodyPr wrap="square" rtlCol="0">
            <a:spAutoFit/>
          </a:bodyPr>
          <a:lstStyle/>
          <a:p>
            <a:r>
              <a:rPr lang="ja-JP" altLang="en-US" sz="1200" dirty="0">
                <a:solidFill>
                  <a:prstClr val="black"/>
                </a:solidFill>
                <a:latin typeface="HGPｺﾞｼｯｸM" panose="020B0600000000000000" pitchFamily="50" charset="-128"/>
                <a:ea typeface="HGPｺﾞｼｯｸM" panose="020B0600000000000000" pitchFamily="50" charset="-128"/>
              </a:rPr>
              <a:t>災害時の福祉支援の在り方と標準化に関する調査研究事業（平成</a:t>
            </a:r>
            <a:r>
              <a:rPr lang="en-US" altLang="ja-JP" sz="1200" dirty="0">
                <a:solidFill>
                  <a:prstClr val="black"/>
                </a:solidFill>
                <a:latin typeface="HGPｺﾞｼｯｸM" panose="020B0600000000000000" pitchFamily="50" charset="-128"/>
                <a:ea typeface="HGPｺﾞｼｯｸM" panose="020B0600000000000000" pitchFamily="50" charset="-128"/>
              </a:rPr>
              <a:t>29</a:t>
            </a:r>
            <a:r>
              <a:rPr lang="ja-JP" altLang="en-US" sz="1200" dirty="0">
                <a:solidFill>
                  <a:prstClr val="black"/>
                </a:solidFill>
                <a:latin typeface="HGPｺﾞｼｯｸM" panose="020B0600000000000000" pitchFamily="50" charset="-128"/>
                <a:ea typeface="HGPｺﾞｼｯｸM" panose="020B0600000000000000" pitchFamily="50" charset="-128"/>
              </a:rPr>
              <a:t>年度社会福祉推進事業　㈱富士通総研）</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r>
              <a:rPr lang="en-US" altLang="ja-JP" sz="1200" dirty="0">
                <a:solidFill>
                  <a:prstClr val="black"/>
                </a:solidFill>
                <a:latin typeface="HGPｺﾞｼｯｸM" panose="020B0600000000000000" pitchFamily="50" charset="-128"/>
                <a:ea typeface="HGPｺﾞｼｯｸM" panose="020B0600000000000000" pitchFamily="50" charset="-128"/>
              </a:rPr>
              <a:t>https://www.fujitsu.com/jp/group/fri/report/elderly-health/2017saigaifukushi.html</a:t>
            </a:r>
            <a:endParaRPr lang="ja-JP" altLang="en-US" sz="1200" dirty="0">
              <a:solidFill>
                <a:prstClr val="black"/>
              </a:solidFill>
              <a:latin typeface="HGPｺﾞｼｯｸM" panose="020B0600000000000000" pitchFamily="50" charset="-128"/>
              <a:ea typeface="HGPｺﾞｼｯｸM" panose="020B0600000000000000" pitchFamily="50" charset="-128"/>
            </a:endParaRPr>
          </a:p>
        </p:txBody>
      </p:sp>
      <p:sp>
        <p:nvSpPr>
          <p:cNvPr id="5" name="スライド番号プレースホルダー 4"/>
          <p:cNvSpPr>
            <a:spLocks noGrp="1"/>
          </p:cNvSpPr>
          <p:nvPr>
            <p:ph type="sldNum" sz="quarter" idx="12"/>
          </p:nvPr>
        </p:nvSpPr>
        <p:spPr/>
        <p:txBody>
          <a:bodyPr/>
          <a:lstStyle/>
          <a:p>
            <a:fld id="{09A6B765-CA81-415C-858C-FCEC5502DED1}" type="slidenum">
              <a:rPr lang="ja-JP" altLang="en-US">
                <a:solidFill>
                  <a:prstClr val="black">
                    <a:tint val="75000"/>
                  </a:prstClr>
                </a:solidFill>
              </a:rPr>
              <a:pPr/>
              <a:t>19</a:t>
            </a:fld>
            <a:endParaRPr lang="ja-JP" altLang="en-US" dirty="0">
              <a:solidFill>
                <a:prstClr val="black">
                  <a:tint val="75000"/>
                </a:prstClr>
              </a:solidFill>
            </a:endParaRPr>
          </a:p>
        </p:txBody>
      </p:sp>
    </p:spTree>
    <p:extLst>
      <p:ext uri="{BB962C8B-B14F-4D97-AF65-F5344CB8AC3E}">
        <p14:creationId xmlns:p14="http://schemas.microsoft.com/office/powerpoint/2010/main" val="49795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35560" y="2405081"/>
            <a:ext cx="7920880" cy="3031599"/>
          </a:xfrm>
        </p:spPr>
        <p:txBody>
          <a:bodyPr wrap="square">
            <a:spAutoFit/>
          </a:bodyPr>
          <a:lstStyle/>
          <a:p>
            <a:pPr marL="0" indent="0">
              <a:lnSpc>
                <a:spcPct val="100000"/>
              </a:lnSpc>
              <a:spcBef>
                <a:spcPts val="0"/>
              </a:spcBef>
              <a:buNone/>
            </a:pPr>
            <a:r>
              <a:rPr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構成</a:t>
            </a:r>
            <a:r>
              <a:rPr lang="en-US" altLang="ja-JP" sz="3200" dirty="0">
                <a:latin typeface="Meiryo UI" panose="020B0604030504040204" pitchFamily="50" charset="-128"/>
                <a:ea typeface="Meiryo UI" panose="020B0604030504040204" pitchFamily="50" charset="-128"/>
              </a:rPr>
              <a:t>】</a:t>
            </a:r>
            <a:endParaRPr lang="en-US" altLang="ja-JP" sz="3600" dirty="0">
              <a:latin typeface="Meiryo UI" panose="020B0604030504040204" pitchFamily="50" charset="-128"/>
              <a:ea typeface="Meiryo UI" panose="020B0604030504040204" pitchFamily="50" charset="-128"/>
            </a:endParaRPr>
          </a:p>
          <a:p>
            <a:pPr marL="0" indent="0">
              <a:lnSpc>
                <a:spcPct val="100000"/>
              </a:lnSpc>
              <a:spcBef>
                <a:spcPts val="1800"/>
              </a:spcBef>
              <a:buNone/>
              <a:tabLst>
                <a:tab pos="804863" algn="l"/>
              </a:tabLst>
            </a:pPr>
            <a:r>
              <a:rPr lang="en-US" altLang="ja-JP" sz="3600" dirty="0">
                <a:latin typeface="Meiryo UI" panose="020B0604030504040204" pitchFamily="50" charset="-128"/>
                <a:ea typeface="Meiryo UI" panose="020B0604030504040204" pitchFamily="50" charset="-128"/>
              </a:rPr>
              <a:t>Ⅰ.	</a:t>
            </a:r>
            <a:r>
              <a:rPr lang="ja-JP" altLang="en-US" sz="3600" dirty="0">
                <a:latin typeface="Meiryo UI" panose="020B0604030504040204" pitchFamily="50" charset="-128"/>
                <a:ea typeface="Meiryo UI" panose="020B0604030504040204" pitchFamily="50" charset="-128"/>
              </a:rPr>
              <a:t>災害時の福祉が求められた背景</a:t>
            </a:r>
            <a:endParaRPr lang="en-US" altLang="ja-JP" sz="3600" dirty="0">
              <a:latin typeface="Meiryo UI" panose="020B0604030504040204" pitchFamily="50" charset="-128"/>
              <a:ea typeface="Meiryo UI" panose="020B0604030504040204" pitchFamily="50" charset="-128"/>
            </a:endParaRPr>
          </a:p>
          <a:p>
            <a:pPr marL="0" indent="0">
              <a:lnSpc>
                <a:spcPct val="100000"/>
              </a:lnSpc>
              <a:spcBef>
                <a:spcPts val="0"/>
              </a:spcBef>
              <a:buNone/>
              <a:tabLst>
                <a:tab pos="804863" algn="l"/>
              </a:tabLst>
            </a:pPr>
            <a:endParaRPr lang="en-US" altLang="ja-JP" sz="3600" dirty="0">
              <a:latin typeface="Meiryo UI" panose="020B0604030504040204" pitchFamily="50" charset="-128"/>
              <a:ea typeface="Meiryo UI" panose="020B0604030504040204" pitchFamily="50" charset="-128"/>
            </a:endParaRPr>
          </a:p>
          <a:p>
            <a:pPr marL="0" indent="0">
              <a:lnSpc>
                <a:spcPct val="100000"/>
              </a:lnSpc>
              <a:spcBef>
                <a:spcPts val="0"/>
              </a:spcBef>
              <a:buNone/>
              <a:tabLst>
                <a:tab pos="804863" algn="l"/>
              </a:tabLst>
            </a:pPr>
            <a:r>
              <a:rPr lang="en-US" altLang="ja-JP" sz="3600" dirty="0">
                <a:latin typeface="Meiryo UI" panose="020B0604030504040204" pitchFamily="50" charset="-128"/>
                <a:ea typeface="Meiryo UI" panose="020B0604030504040204" pitchFamily="50" charset="-128"/>
              </a:rPr>
              <a:t>Ⅱ.	</a:t>
            </a:r>
            <a:r>
              <a:rPr lang="ja-JP" altLang="en-US" sz="3600" dirty="0">
                <a:latin typeface="Meiryo UI" panose="020B0604030504040204" pitchFamily="50" charset="-128"/>
                <a:ea typeface="Meiryo UI" panose="020B0604030504040204" pitchFamily="50" charset="-128"/>
              </a:rPr>
              <a:t>災害福祉支援ネットワークと</a:t>
            </a:r>
            <a:endParaRPr lang="en-US" altLang="ja-JP" sz="3600" dirty="0">
              <a:latin typeface="Meiryo UI" panose="020B0604030504040204" pitchFamily="50" charset="-128"/>
              <a:ea typeface="Meiryo UI" panose="020B0604030504040204" pitchFamily="50" charset="-128"/>
            </a:endParaRPr>
          </a:p>
          <a:p>
            <a:pPr marL="0" indent="0">
              <a:lnSpc>
                <a:spcPct val="100000"/>
              </a:lnSpc>
              <a:spcBef>
                <a:spcPts val="0"/>
              </a:spcBef>
              <a:buNone/>
              <a:tabLst>
                <a:tab pos="804863" algn="l"/>
              </a:tabLst>
            </a:pPr>
            <a:r>
              <a:rPr lang="en-US" altLang="ja-JP" sz="3600"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災害派遣福祉</a:t>
            </a:r>
            <a:r>
              <a:rPr lang="ja-JP" altLang="en-US" sz="3600" dirty="0" smtClean="0">
                <a:latin typeface="Meiryo UI" panose="020B0604030504040204" pitchFamily="50" charset="-128"/>
                <a:ea typeface="Meiryo UI" panose="020B0604030504040204" pitchFamily="50" charset="-128"/>
              </a:rPr>
              <a:t>チーム</a:t>
            </a:r>
            <a:endParaRPr lang="en-US" altLang="ja-JP" sz="3600" dirty="0">
              <a:latin typeface="Meiryo UI" panose="020B0604030504040204" pitchFamily="50" charset="-128"/>
              <a:ea typeface="Meiryo UI" panose="020B0604030504040204" pitchFamily="50" charset="-128"/>
            </a:endParaRPr>
          </a:p>
        </p:txBody>
      </p:sp>
      <p:sp>
        <p:nvSpPr>
          <p:cNvPr id="5" name="タイトル 1"/>
          <p:cNvSpPr txBox="1">
            <a:spLocks/>
          </p:cNvSpPr>
          <p:nvPr/>
        </p:nvSpPr>
        <p:spPr>
          <a:xfrm>
            <a:off x="1541748" y="1108924"/>
            <a:ext cx="9108504" cy="122413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600"/>
              </a:spcBef>
            </a:pPr>
            <a:r>
              <a:rPr lang="en-US" altLang="ja-JP" sz="2400" dirty="0">
                <a:solidFill>
                  <a:prstClr val="black"/>
                </a:solidFill>
                <a:latin typeface="Meiryo UI" pitchFamily="50" charset="-128"/>
                <a:ea typeface="Meiryo UI" pitchFamily="50" charset="-128"/>
              </a:rPr>
              <a:t>【</a:t>
            </a:r>
            <a:r>
              <a:rPr lang="ja-JP" altLang="en-US" sz="2400" dirty="0">
                <a:solidFill>
                  <a:prstClr val="black"/>
                </a:solidFill>
                <a:latin typeface="Meiryo UI" pitchFamily="50" charset="-128"/>
                <a:ea typeface="Meiryo UI" pitchFamily="50" charset="-128"/>
              </a:rPr>
              <a:t>災害派遣福祉チーム員　登録研修</a:t>
            </a:r>
            <a:r>
              <a:rPr lang="en-US" altLang="ja-JP" sz="2400" dirty="0">
                <a:solidFill>
                  <a:prstClr val="black"/>
                </a:solidFill>
                <a:latin typeface="Meiryo UI" pitchFamily="50" charset="-128"/>
                <a:ea typeface="Meiryo UI" pitchFamily="50" charset="-128"/>
              </a:rPr>
              <a:t>】</a:t>
            </a:r>
            <a:r>
              <a:rPr lang="en-US" altLang="ja-JP" sz="3600" dirty="0">
                <a:solidFill>
                  <a:prstClr val="black"/>
                </a:solidFill>
                <a:latin typeface="Meiryo UI" pitchFamily="50" charset="-128"/>
                <a:ea typeface="Meiryo UI" pitchFamily="50" charset="-128"/>
              </a:rPr>
              <a:t/>
            </a:r>
            <a:br>
              <a:rPr lang="en-US" altLang="ja-JP" sz="3600" dirty="0">
                <a:solidFill>
                  <a:prstClr val="black"/>
                </a:solidFill>
                <a:latin typeface="Meiryo UI" pitchFamily="50" charset="-128"/>
                <a:ea typeface="Meiryo UI" pitchFamily="50" charset="-128"/>
              </a:rPr>
            </a:br>
            <a:r>
              <a:rPr lang="ja-JP" altLang="en-US" sz="3600" dirty="0">
                <a:solidFill>
                  <a:prstClr val="black"/>
                </a:solidFill>
                <a:latin typeface="Meiryo UI" pitchFamily="50" charset="-128"/>
                <a:ea typeface="Meiryo UI" pitchFamily="50" charset="-128"/>
              </a:rPr>
              <a:t>　</a:t>
            </a:r>
            <a:r>
              <a:rPr lang="ja-JP" altLang="en-US" sz="3600" b="1" dirty="0">
                <a:solidFill>
                  <a:prstClr val="black"/>
                </a:solidFill>
                <a:latin typeface="Meiryo UI" pitchFamily="50" charset="-128"/>
                <a:ea typeface="Meiryo UI" pitchFamily="50" charset="-128"/>
              </a:rPr>
              <a:t>　</a:t>
            </a:r>
            <a:r>
              <a:rPr lang="ja-JP" altLang="en-US" sz="2800" b="1" dirty="0" smtClean="0">
                <a:solidFill>
                  <a:prstClr val="black"/>
                </a:solidFill>
                <a:latin typeface="Meiryo UI" pitchFamily="50" charset="-128"/>
                <a:ea typeface="Meiryo UI" pitchFamily="50" charset="-128"/>
              </a:rPr>
              <a:t>災害派遣</a:t>
            </a:r>
            <a:r>
              <a:rPr lang="ja-JP" altLang="en-US" sz="2800" b="1" dirty="0">
                <a:solidFill>
                  <a:prstClr val="black"/>
                </a:solidFill>
                <a:latin typeface="Meiryo UI" pitchFamily="50" charset="-128"/>
                <a:ea typeface="Meiryo UI" pitchFamily="50" charset="-128"/>
              </a:rPr>
              <a:t>福祉チームについての基本</a:t>
            </a:r>
            <a:r>
              <a:rPr lang="ja-JP" altLang="en-US" sz="2800" b="1" dirty="0" smtClean="0">
                <a:solidFill>
                  <a:prstClr val="black"/>
                </a:solidFill>
                <a:latin typeface="Meiryo UI" pitchFamily="50" charset="-128"/>
                <a:ea typeface="Meiryo UI" pitchFamily="50" charset="-128"/>
              </a:rPr>
              <a:t>事項</a:t>
            </a:r>
            <a:endParaRPr lang="ja-JP" altLang="en-US" sz="2800" b="1" dirty="0">
              <a:solidFill>
                <a:prstClr val="black"/>
              </a:solidFill>
              <a:latin typeface="Meiryo UI" pitchFamily="50" charset="-128"/>
              <a:ea typeface="Meiryo UI" pitchFamily="50" charset="-128"/>
            </a:endParaRPr>
          </a:p>
        </p:txBody>
      </p:sp>
      <p:sp>
        <p:nvSpPr>
          <p:cNvPr id="4" name="スライド番号プレースホルダー 3"/>
          <p:cNvSpPr>
            <a:spLocks noGrp="1"/>
          </p:cNvSpPr>
          <p:nvPr>
            <p:ph type="sldNum" sz="quarter" idx="12"/>
          </p:nvPr>
        </p:nvSpPr>
        <p:spPr/>
        <p:txBody>
          <a:bodyPr/>
          <a:lstStyle/>
          <a:p>
            <a:fld id="{461A3A3C-77AB-4FB6-B140-EA40A8845BEA}" type="slidenum">
              <a:rPr lang="ja-JP" altLang="en-US">
                <a:solidFill>
                  <a:prstClr val="black">
                    <a:tint val="75000"/>
                  </a:prstClr>
                </a:solidFill>
              </a:rPr>
              <a:pPr/>
              <a:t>2</a:t>
            </a:fld>
            <a:endParaRPr lang="ja-JP" altLang="en-US">
              <a:solidFill>
                <a:prstClr val="black">
                  <a:tint val="75000"/>
                </a:prstClr>
              </a:solidFill>
            </a:endParaRPr>
          </a:p>
        </p:txBody>
      </p:sp>
    </p:spTree>
    <p:extLst>
      <p:ext uri="{BB962C8B-B14F-4D97-AF65-F5344CB8AC3E}">
        <p14:creationId xmlns:p14="http://schemas.microsoft.com/office/powerpoint/2010/main" val="296352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16.</a:t>
            </a:r>
            <a:r>
              <a:rPr kumimoji="1" lang="ja-JP" altLang="en-US" dirty="0" smtClean="0"/>
              <a:t>派遣事例②</a:t>
            </a:r>
            <a:endParaRPr kumimoji="1" lang="ja-JP" altLang="en-US" dirty="0"/>
          </a:p>
        </p:txBody>
      </p:sp>
      <p:graphicFrame>
        <p:nvGraphicFramePr>
          <p:cNvPr id="4" name="表 3"/>
          <p:cNvGraphicFramePr>
            <a:graphicFrameLocks noGrp="1"/>
          </p:cNvGraphicFramePr>
          <p:nvPr>
            <p:extLst/>
          </p:nvPr>
        </p:nvGraphicFramePr>
        <p:xfrm>
          <a:off x="1549400" y="625607"/>
          <a:ext cx="9036496" cy="5869351"/>
        </p:xfrm>
        <a:graphic>
          <a:graphicData uri="http://schemas.openxmlformats.org/drawingml/2006/table">
            <a:tbl>
              <a:tblPr firstRow="1" bandRow="1">
                <a:tableStyleId>{5940675A-B579-460E-94D1-54222C63F5DA}</a:tableStyleId>
              </a:tblPr>
              <a:tblGrid>
                <a:gridCol w="9036496">
                  <a:extLst>
                    <a:ext uri="{9D8B030D-6E8A-4147-A177-3AD203B41FA5}">
                      <a16:colId xmlns:a16="http://schemas.microsoft.com/office/drawing/2014/main" val="20000"/>
                    </a:ext>
                  </a:extLst>
                </a:gridCol>
              </a:tblGrid>
              <a:tr h="382071">
                <a:tc>
                  <a:txBody>
                    <a:bodyPr/>
                    <a:lstStyle/>
                    <a:p>
                      <a:r>
                        <a:rPr kumimoji="1" lang="ja-JP" altLang="en-US" sz="2000" b="1" dirty="0" smtClean="0">
                          <a:latin typeface="Meiryo UI" panose="020B0604030504040204" pitchFamily="50" charset="-128"/>
                          <a:ea typeface="Meiryo UI" panose="020B0604030504040204" pitchFamily="50" charset="-128"/>
                        </a:rPr>
                        <a:t>平成</a:t>
                      </a:r>
                      <a:r>
                        <a:rPr kumimoji="1" lang="en-US" altLang="ja-JP" sz="2000" b="1" dirty="0" smtClean="0">
                          <a:latin typeface="Meiryo UI" panose="020B0604030504040204" pitchFamily="50" charset="-128"/>
                          <a:ea typeface="Meiryo UI" panose="020B0604030504040204" pitchFamily="50" charset="-128"/>
                        </a:rPr>
                        <a:t>30</a:t>
                      </a:r>
                      <a:r>
                        <a:rPr kumimoji="1" lang="ja-JP" altLang="en-US" sz="2000" b="1" dirty="0" smtClean="0">
                          <a:latin typeface="Meiryo UI" panose="020B0604030504040204" pitchFamily="50" charset="-128"/>
                          <a:ea typeface="Meiryo UI" panose="020B0604030504040204" pitchFamily="50" charset="-128"/>
                        </a:rPr>
                        <a:t>年</a:t>
                      </a:r>
                      <a:r>
                        <a:rPr kumimoji="1" lang="en-US" altLang="ja-JP" sz="2000" b="1" dirty="0" smtClean="0">
                          <a:latin typeface="Meiryo UI" panose="020B0604030504040204" pitchFamily="50" charset="-128"/>
                          <a:ea typeface="Meiryo UI" panose="020B0604030504040204" pitchFamily="50" charset="-128"/>
                        </a:rPr>
                        <a:t>7</a:t>
                      </a:r>
                      <a:r>
                        <a:rPr kumimoji="1" lang="ja-JP" altLang="en-US" sz="2000" b="1" dirty="0" smtClean="0">
                          <a:latin typeface="Meiryo UI" panose="020B0604030504040204" pitchFamily="50" charset="-128"/>
                          <a:ea typeface="Meiryo UI" panose="020B0604030504040204" pitchFamily="50" charset="-128"/>
                        </a:rPr>
                        <a:t>月豪雨（</a:t>
                      </a:r>
                      <a:r>
                        <a:rPr kumimoji="1" lang="en-US" altLang="ja-JP" sz="2000" b="1" dirty="0" smtClean="0">
                          <a:latin typeface="Meiryo UI" panose="020B0604030504040204" pitchFamily="50" charset="-128"/>
                          <a:ea typeface="Meiryo UI" panose="020B0604030504040204" pitchFamily="50" charset="-128"/>
                        </a:rPr>
                        <a:t>2018</a:t>
                      </a:r>
                      <a:r>
                        <a:rPr kumimoji="1" lang="ja-JP" altLang="en-US" sz="2000" b="1" dirty="0" smtClean="0">
                          <a:latin typeface="Meiryo UI" panose="020B0604030504040204" pitchFamily="50" charset="-128"/>
                          <a:ea typeface="Meiryo UI" panose="020B0604030504040204" pitchFamily="50" charset="-128"/>
                        </a:rPr>
                        <a:t>年</a:t>
                      </a:r>
                      <a:r>
                        <a:rPr kumimoji="1" lang="en-US" altLang="ja-JP" sz="2000" b="1" dirty="0" smtClean="0">
                          <a:latin typeface="Meiryo UI" panose="020B0604030504040204" pitchFamily="50" charset="-128"/>
                          <a:ea typeface="Meiryo UI" panose="020B0604030504040204" pitchFamily="50" charset="-128"/>
                        </a:rPr>
                        <a:t>7</a:t>
                      </a:r>
                      <a:r>
                        <a:rPr kumimoji="1" lang="ja-JP" altLang="en-US" sz="2000" b="1" dirty="0" smtClean="0">
                          <a:latin typeface="Meiryo UI" panose="020B0604030504040204" pitchFamily="50" charset="-128"/>
                          <a:ea typeface="Meiryo UI" panose="020B0604030504040204" pitchFamily="50" charset="-128"/>
                        </a:rPr>
                        <a:t>月）</a:t>
                      </a:r>
                      <a:endParaRPr kumimoji="1" lang="ja-JP" altLang="en-US" sz="2000" b="1" dirty="0">
                        <a:latin typeface="Meiryo UI" panose="020B0604030504040204" pitchFamily="50" charset="-128"/>
                        <a:ea typeface="Meiryo UI" panose="020B0604030504040204" pitchFamily="50" charset="-128"/>
                      </a:endParaRPr>
                    </a:p>
                  </a:txBody>
                  <a:tcPr marL="72000" marR="72000" marT="36000" marB="36000" anchor="ctr">
                    <a:solidFill>
                      <a:schemeClr val="bg1">
                        <a:lumMod val="85000"/>
                      </a:schemeClr>
                    </a:solidFill>
                  </a:tcPr>
                </a:tc>
                <a:extLst>
                  <a:ext uri="{0D108BD9-81ED-4DB2-BD59-A6C34878D82A}">
                    <a16:rowId xmlns:a16="http://schemas.microsoft.com/office/drawing/2014/main" val="10000"/>
                  </a:ext>
                </a:extLst>
              </a:tr>
              <a:tr h="5455868">
                <a:tc>
                  <a:txBody>
                    <a:bodyPr/>
                    <a:lstStyle/>
                    <a:p>
                      <a:pPr marL="174625" marR="0" lvl="0" indent="-174625" algn="l" defTabSz="914400" rtl="0" eaLnBrk="1" fontAlgn="auto" latinLnBrk="0" hangingPunct="1">
                        <a:lnSpc>
                          <a:spcPct val="100000"/>
                        </a:lnSpc>
                        <a:spcBef>
                          <a:spcPts val="600"/>
                        </a:spcBef>
                        <a:spcAft>
                          <a:spcPts val="0"/>
                        </a:spcAft>
                        <a:buClrTx/>
                        <a:buSzTx/>
                        <a:buFont typeface="Arial" pitchFamily="34" charset="0"/>
                        <a:buChar char="•"/>
                        <a:tabLst/>
                        <a:defRPr/>
                      </a:pP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真備町に岡山県チームが県内派遣され、岡山県の依頼で</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5</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府県から広域派遣されたチームと共に</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3</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か所の一般避難所を拠点に活動する</a:t>
                      </a:r>
                      <a:endPar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4625" marR="0" lvl="0" indent="-174625" algn="l" defTabSz="914400" rtl="0" eaLnBrk="1" fontAlgn="auto" latinLnBrk="0" hangingPunct="1">
                        <a:lnSpc>
                          <a:spcPct val="100000"/>
                        </a:lnSpc>
                        <a:spcBef>
                          <a:spcPts val="200"/>
                        </a:spcBef>
                        <a:spcAft>
                          <a:spcPts val="0"/>
                        </a:spcAft>
                        <a:buClrTx/>
                        <a:buSzTx/>
                        <a:buFont typeface="Arial" pitchFamily="34" charset="0"/>
                        <a:buChar char="•"/>
                        <a:tabLst/>
                        <a:defRPr/>
                      </a:pP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DMAT</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や保健師等の他職種と連携した支援を実施、ボランティア団体の活用にも取り組む</a:t>
                      </a:r>
                      <a:endPar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4625" marR="0" lvl="0" indent="-174625" algn="l" defTabSz="914400" rtl="0" eaLnBrk="1" fontAlgn="auto" latinLnBrk="0" hangingPunct="1">
                        <a:lnSpc>
                          <a:spcPct val="100000"/>
                        </a:lnSpc>
                        <a:spcBef>
                          <a:spcPts val="200"/>
                        </a:spcBef>
                        <a:spcAft>
                          <a:spcPts val="0"/>
                        </a:spcAft>
                        <a:buClrTx/>
                        <a:buSzTx/>
                        <a:buFont typeface="Arial" pitchFamily="34" charset="0"/>
                        <a:buChar char="•"/>
                        <a:tabLst/>
                        <a:defRPr/>
                      </a:pP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保健所に行政や医療･保健・福祉の団体等の会議体「倉敷地域災害保健復興連絡会議」</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900" b="0" i="0" u="none" strike="noStrike" kern="1200" cap="none" spc="0" normalizeH="0" baseline="0" noProof="0" dirty="0" err="1" smtClean="0">
                          <a:ln>
                            <a:noFill/>
                          </a:ln>
                          <a:solidFill>
                            <a:schemeClr val="tx1"/>
                          </a:solidFill>
                          <a:effectLst/>
                          <a:uLnTx/>
                          <a:uFillTx/>
                          <a:latin typeface="Meiryo UI" panose="020B0604030504040204" pitchFamily="50" charset="-128"/>
                          <a:ea typeface="Meiryo UI" panose="020B0604030504040204" pitchFamily="50" charset="-128"/>
                          <a:cs typeface="+mn-cs"/>
                        </a:rPr>
                        <a:t>KuraDRO</a:t>
                      </a:r>
                      <a:r>
                        <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が設置、チーム事務局も参加し保健・医療・福祉が連携して活動</a:t>
                      </a:r>
                      <a:endParaRPr kumimoji="1" lang="en-US" altLang="ja-JP"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a:spcBef>
                          <a:spcPts val="600"/>
                        </a:spcBef>
                      </a:pPr>
                      <a:r>
                        <a:rPr kumimoji="1" lang="ja-JP" altLang="en-US" sz="19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900" b="0" dirty="0" smtClean="0">
                          <a:solidFill>
                            <a:schemeClr val="tx1"/>
                          </a:solidFill>
                          <a:latin typeface="Meiryo UI" panose="020B0604030504040204" pitchFamily="50" charset="-128"/>
                          <a:ea typeface="Meiryo UI" panose="020B0604030504040204" pitchFamily="50" charset="-128"/>
                        </a:rPr>
                        <a:t>岡田小学校</a:t>
                      </a:r>
                      <a:r>
                        <a:rPr kumimoji="1" lang="en-US" altLang="ja-JP" sz="1600" b="0" dirty="0" smtClean="0">
                          <a:solidFill>
                            <a:schemeClr val="tx1"/>
                          </a:solidFill>
                          <a:latin typeface="Meiryo UI" panose="020B0604030504040204" pitchFamily="50" charset="-128"/>
                          <a:ea typeface="Meiryo UI" panose="020B0604030504040204" pitchFamily="50" charset="-128"/>
                        </a:rPr>
                        <a:t>※8/22</a:t>
                      </a:r>
                      <a:r>
                        <a:rPr kumimoji="1" lang="ja-JP" altLang="en-US" sz="1600" b="0" dirty="0" smtClean="0">
                          <a:solidFill>
                            <a:schemeClr val="tx1"/>
                          </a:solidFill>
                          <a:latin typeface="Meiryo UI" panose="020B0604030504040204" pitchFamily="50" charset="-128"/>
                          <a:ea typeface="Meiryo UI" panose="020B0604030504040204" pitchFamily="50" charset="-128"/>
                        </a:rPr>
                        <a:t>以降岡山県のみ</a:t>
                      </a:r>
                      <a:endParaRPr kumimoji="1" lang="ja-JP" altLang="en-US" sz="1900" b="0" dirty="0" smtClean="0">
                        <a:solidFill>
                          <a:schemeClr val="tx1"/>
                        </a:solidFill>
                        <a:latin typeface="Meiryo UI" panose="020B0604030504040204" pitchFamily="50" charset="-128"/>
                        <a:ea typeface="Meiryo UI" panose="020B0604030504040204" pitchFamily="50" charset="-128"/>
                      </a:endParaRPr>
                    </a:p>
                    <a:p>
                      <a:pPr>
                        <a:spcBef>
                          <a:spcPts val="0"/>
                        </a:spcBef>
                      </a:pPr>
                      <a:r>
                        <a:rPr kumimoji="1" lang="ja-JP" altLang="en-US" sz="1900" b="0" dirty="0" smtClean="0">
                          <a:solidFill>
                            <a:schemeClr val="tx1"/>
                          </a:solidFill>
                          <a:latin typeface="Meiryo UI" panose="020B0604030504040204" pitchFamily="50" charset="-128"/>
                          <a:ea typeface="Meiryo UI" panose="020B0604030504040204" pitchFamily="50" charset="-128"/>
                        </a:rPr>
                        <a:t>　　</a:t>
                      </a:r>
                      <a:r>
                        <a:rPr kumimoji="1" lang="en-US" altLang="ja-JP" sz="1900" b="0" dirty="0" smtClean="0">
                          <a:solidFill>
                            <a:schemeClr val="tx1"/>
                          </a:solidFill>
                          <a:latin typeface="Meiryo UI" panose="020B0604030504040204" pitchFamily="50" charset="-128"/>
                          <a:ea typeface="Meiryo UI" panose="020B0604030504040204" pitchFamily="50" charset="-128"/>
                        </a:rPr>
                        <a:t>7/10~9/2</a:t>
                      </a:r>
                      <a:r>
                        <a:rPr kumimoji="1" lang="ja-JP" altLang="en-US" sz="1900" b="0" dirty="0" smtClean="0">
                          <a:solidFill>
                            <a:schemeClr val="tx1"/>
                          </a:solidFill>
                          <a:latin typeface="Meiryo UI" panose="020B0604030504040204" pitchFamily="50" charset="-128"/>
                          <a:ea typeface="Meiryo UI" panose="020B0604030504040204" pitchFamily="50" charset="-128"/>
                        </a:rPr>
                        <a:t>　　岡山県</a:t>
                      </a:r>
                      <a:r>
                        <a:rPr kumimoji="1" lang="en-US" altLang="ja-JP" sz="1900" b="0" dirty="0" smtClean="0">
                          <a:solidFill>
                            <a:schemeClr val="tx1"/>
                          </a:solidFill>
                          <a:latin typeface="Meiryo UI" panose="020B0604030504040204" pitchFamily="50" charset="-128"/>
                          <a:ea typeface="Meiryo UI" panose="020B0604030504040204" pitchFamily="50" charset="-128"/>
                        </a:rPr>
                        <a:t>(13</a:t>
                      </a:r>
                      <a:r>
                        <a:rPr kumimoji="1" lang="ja-JP" altLang="en-US" sz="1900" b="0" dirty="0" smtClean="0">
                          <a:solidFill>
                            <a:schemeClr val="tx1"/>
                          </a:solidFill>
                          <a:latin typeface="Meiryo UI" panose="020B0604030504040204" pitchFamily="50" charset="-128"/>
                          <a:ea typeface="Meiryo UI" panose="020B0604030504040204" pitchFamily="50" charset="-128"/>
                        </a:rPr>
                        <a:t>班</a:t>
                      </a:r>
                      <a:r>
                        <a:rPr kumimoji="1" lang="en-US" altLang="ja-JP" sz="1900" b="0" dirty="0" smtClean="0">
                          <a:solidFill>
                            <a:schemeClr val="tx1"/>
                          </a:solidFill>
                          <a:latin typeface="Meiryo UI" panose="020B0604030504040204" pitchFamily="50" charset="-128"/>
                          <a:ea typeface="Meiryo UI" panose="020B0604030504040204" pitchFamily="50" charset="-128"/>
                        </a:rPr>
                        <a:t>)</a:t>
                      </a:r>
                    </a:p>
                    <a:p>
                      <a:pPr>
                        <a:spcBef>
                          <a:spcPts val="0"/>
                        </a:spcBef>
                      </a:pPr>
                      <a:r>
                        <a:rPr kumimoji="1" lang="ja-JP" altLang="en-US" sz="1900" b="0" dirty="0" smtClean="0">
                          <a:solidFill>
                            <a:schemeClr val="tx1"/>
                          </a:solidFill>
                          <a:latin typeface="Meiryo UI" panose="020B0604030504040204" pitchFamily="50" charset="-128"/>
                          <a:ea typeface="Meiryo UI" panose="020B0604030504040204" pitchFamily="50" charset="-128"/>
                        </a:rPr>
                        <a:t>　　</a:t>
                      </a:r>
                      <a:r>
                        <a:rPr kumimoji="1" lang="en-US" altLang="ja-JP" sz="1900" b="0" dirty="0" smtClean="0">
                          <a:solidFill>
                            <a:schemeClr val="tx1"/>
                          </a:solidFill>
                          <a:latin typeface="Meiryo UI" panose="020B0604030504040204" pitchFamily="50" charset="-128"/>
                          <a:ea typeface="Meiryo UI" panose="020B0604030504040204" pitchFamily="50" charset="-128"/>
                        </a:rPr>
                        <a:t>7/20~8/13</a:t>
                      </a:r>
                      <a:r>
                        <a:rPr kumimoji="1" lang="ja-JP" altLang="en-US" sz="1900" b="0" dirty="0" smtClean="0">
                          <a:solidFill>
                            <a:schemeClr val="tx1"/>
                          </a:solidFill>
                          <a:latin typeface="Meiryo UI" panose="020B0604030504040204" pitchFamily="50" charset="-128"/>
                          <a:ea typeface="Meiryo UI" panose="020B0604030504040204" pitchFamily="50" charset="-128"/>
                        </a:rPr>
                        <a:t>　京都府</a:t>
                      </a:r>
                      <a:r>
                        <a:rPr kumimoji="1" lang="en-US" altLang="ja-JP" sz="1900" b="0" dirty="0" smtClean="0">
                          <a:solidFill>
                            <a:schemeClr val="tx1"/>
                          </a:solidFill>
                          <a:latin typeface="Meiryo UI" panose="020B0604030504040204" pitchFamily="50" charset="-128"/>
                          <a:ea typeface="Meiryo UI" panose="020B0604030504040204" pitchFamily="50" charset="-128"/>
                        </a:rPr>
                        <a:t>(6</a:t>
                      </a:r>
                      <a:r>
                        <a:rPr kumimoji="1" lang="ja-JP" altLang="en-US" sz="1900" b="0" dirty="0" smtClean="0">
                          <a:solidFill>
                            <a:schemeClr val="tx1"/>
                          </a:solidFill>
                          <a:latin typeface="Meiryo UI" panose="020B0604030504040204" pitchFamily="50" charset="-128"/>
                          <a:ea typeface="Meiryo UI" panose="020B0604030504040204" pitchFamily="50" charset="-128"/>
                        </a:rPr>
                        <a:t>班</a:t>
                      </a:r>
                      <a:r>
                        <a:rPr kumimoji="1" lang="en-US" altLang="ja-JP" sz="1900" b="0" dirty="0" smtClean="0">
                          <a:solidFill>
                            <a:schemeClr val="tx1"/>
                          </a:solidFill>
                          <a:latin typeface="Meiryo UI" panose="020B0604030504040204" pitchFamily="50" charset="-128"/>
                          <a:ea typeface="Meiryo UI" panose="020B0604030504040204" pitchFamily="50" charset="-128"/>
                        </a:rPr>
                        <a:t>)</a:t>
                      </a:r>
                    </a:p>
                    <a:p>
                      <a:pPr>
                        <a:spcBef>
                          <a:spcPts val="0"/>
                        </a:spcBef>
                      </a:pPr>
                      <a:r>
                        <a:rPr kumimoji="1" lang="ja-JP" altLang="en-US" sz="1900" b="0" dirty="0" smtClean="0">
                          <a:solidFill>
                            <a:schemeClr val="tx1"/>
                          </a:solidFill>
                          <a:latin typeface="Meiryo UI" panose="020B0604030504040204" pitchFamily="50" charset="-128"/>
                          <a:ea typeface="Meiryo UI" panose="020B0604030504040204" pitchFamily="50" charset="-128"/>
                        </a:rPr>
                        <a:t>　　</a:t>
                      </a:r>
                      <a:r>
                        <a:rPr kumimoji="1" lang="en-US" altLang="ja-JP" sz="1900" b="0" dirty="0" smtClean="0">
                          <a:solidFill>
                            <a:schemeClr val="tx1"/>
                          </a:solidFill>
                          <a:latin typeface="Meiryo UI" panose="020B0604030504040204" pitchFamily="50" charset="-128"/>
                          <a:ea typeface="Meiryo UI" panose="020B0604030504040204" pitchFamily="50" charset="-128"/>
                        </a:rPr>
                        <a:t>8/13~8/21</a:t>
                      </a:r>
                      <a:r>
                        <a:rPr kumimoji="1" lang="ja-JP" altLang="en-US" sz="1900" b="0" dirty="0" smtClean="0">
                          <a:solidFill>
                            <a:schemeClr val="tx1"/>
                          </a:solidFill>
                          <a:latin typeface="Meiryo UI" panose="020B0604030504040204" pitchFamily="50" charset="-128"/>
                          <a:ea typeface="Meiryo UI" panose="020B0604030504040204" pitchFamily="50" charset="-128"/>
                        </a:rPr>
                        <a:t>　青森県</a:t>
                      </a:r>
                      <a:r>
                        <a:rPr kumimoji="1" lang="en-US" altLang="ja-JP" sz="1900" b="0" dirty="0" smtClean="0">
                          <a:solidFill>
                            <a:schemeClr val="tx1"/>
                          </a:solidFill>
                          <a:latin typeface="Meiryo UI" panose="020B0604030504040204" pitchFamily="50" charset="-128"/>
                          <a:ea typeface="Meiryo UI" panose="020B0604030504040204" pitchFamily="50" charset="-128"/>
                        </a:rPr>
                        <a:t>(2</a:t>
                      </a:r>
                      <a:r>
                        <a:rPr kumimoji="1" lang="ja-JP" altLang="en-US" sz="1900" b="0" dirty="0" smtClean="0">
                          <a:solidFill>
                            <a:schemeClr val="tx1"/>
                          </a:solidFill>
                          <a:latin typeface="Meiryo UI" panose="020B0604030504040204" pitchFamily="50" charset="-128"/>
                          <a:ea typeface="Meiryo UI" panose="020B0604030504040204" pitchFamily="50" charset="-128"/>
                        </a:rPr>
                        <a:t>班</a:t>
                      </a:r>
                      <a:r>
                        <a:rPr kumimoji="1" lang="en-US" altLang="ja-JP" sz="1900" b="0" dirty="0" smtClean="0">
                          <a:solidFill>
                            <a:schemeClr val="tx1"/>
                          </a:solidFill>
                          <a:latin typeface="Meiryo UI" panose="020B0604030504040204" pitchFamily="50" charset="-128"/>
                          <a:ea typeface="Meiryo UI" panose="020B0604030504040204" pitchFamily="50" charset="-128"/>
                        </a:rPr>
                        <a:t>)</a:t>
                      </a:r>
                    </a:p>
                    <a:p>
                      <a:pPr>
                        <a:spcBef>
                          <a:spcPts val="300"/>
                        </a:spcBef>
                      </a:pPr>
                      <a:r>
                        <a:rPr kumimoji="1" lang="ja-JP" altLang="en-US" sz="1900" b="0" dirty="0" smtClean="0">
                          <a:solidFill>
                            <a:schemeClr val="tx1"/>
                          </a:solidFill>
                          <a:latin typeface="Meiryo UI" panose="020B0604030504040204" pitchFamily="50" charset="-128"/>
                          <a:ea typeface="Meiryo UI" panose="020B0604030504040204" pitchFamily="50" charset="-128"/>
                        </a:rPr>
                        <a:t>●薗</a:t>
                      </a:r>
                      <a:r>
                        <a:rPr kumimoji="1" lang="en-US" altLang="ja-JP" sz="1600" b="0" dirty="0" smtClean="0">
                          <a:solidFill>
                            <a:schemeClr val="tx1"/>
                          </a:solidFill>
                          <a:latin typeface="Meiryo UI" panose="020B0604030504040204" pitchFamily="50" charset="-128"/>
                          <a:ea typeface="Meiryo UI" panose="020B0604030504040204" pitchFamily="50" charset="-128"/>
                        </a:rPr>
                        <a:t>(</a:t>
                      </a:r>
                      <a:r>
                        <a:rPr kumimoji="1" lang="ja-JP" altLang="en-US" sz="1600" b="0" dirty="0" smtClean="0">
                          <a:solidFill>
                            <a:schemeClr val="tx1"/>
                          </a:solidFill>
                          <a:latin typeface="Meiryo UI" panose="020B0604030504040204" pitchFamily="50" charset="-128"/>
                          <a:ea typeface="Meiryo UI" panose="020B0604030504040204" pitchFamily="50" charset="-128"/>
                        </a:rPr>
                        <a:t>その</a:t>
                      </a:r>
                      <a:r>
                        <a:rPr kumimoji="1" lang="en-US" altLang="ja-JP" sz="1600" b="0" dirty="0" smtClean="0">
                          <a:solidFill>
                            <a:schemeClr val="tx1"/>
                          </a:solidFill>
                          <a:latin typeface="Meiryo UI" panose="020B0604030504040204" pitchFamily="50" charset="-128"/>
                          <a:ea typeface="Meiryo UI" panose="020B0604030504040204" pitchFamily="50" charset="-128"/>
                        </a:rPr>
                        <a:t>)</a:t>
                      </a:r>
                      <a:r>
                        <a:rPr kumimoji="1" lang="ja-JP" altLang="en-US" sz="1900" b="0" dirty="0" smtClean="0">
                          <a:solidFill>
                            <a:schemeClr val="tx1"/>
                          </a:solidFill>
                          <a:latin typeface="Meiryo UI" panose="020B0604030504040204" pitchFamily="50" charset="-128"/>
                          <a:ea typeface="Meiryo UI" panose="020B0604030504040204" pitchFamily="50" charset="-128"/>
                        </a:rPr>
                        <a:t>小学校</a:t>
                      </a:r>
                      <a:endParaRPr kumimoji="1" lang="en-US" altLang="ja-JP" sz="1900" b="0" dirty="0" smtClean="0">
                        <a:solidFill>
                          <a:schemeClr val="tx1"/>
                        </a:solidFill>
                        <a:latin typeface="Meiryo UI" panose="020B0604030504040204" pitchFamily="50" charset="-128"/>
                        <a:ea typeface="Meiryo UI" panose="020B0604030504040204" pitchFamily="50" charset="-128"/>
                      </a:endParaRPr>
                    </a:p>
                    <a:p>
                      <a:pPr>
                        <a:spcBef>
                          <a:spcPts val="0"/>
                        </a:spcBef>
                      </a:pPr>
                      <a:r>
                        <a:rPr kumimoji="1" lang="ja-JP" altLang="en-US" sz="1900" b="0" dirty="0" smtClean="0">
                          <a:solidFill>
                            <a:schemeClr val="tx1"/>
                          </a:solidFill>
                          <a:latin typeface="Meiryo UI" panose="020B0604030504040204" pitchFamily="50" charset="-128"/>
                          <a:ea typeface="Meiryo UI" panose="020B0604030504040204" pitchFamily="50" charset="-128"/>
                        </a:rPr>
                        <a:t>　　</a:t>
                      </a:r>
                      <a:r>
                        <a:rPr kumimoji="1" lang="en-US" altLang="ja-JP" sz="1600" b="0" dirty="0" smtClean="0">
                          <a:solidFill>
                            <a:schemeClr val="tx1"/>
                          </a:solidFill>
                          <a:latin typeface="Meiryo UI" panose="020B0604030504040204" pitchFamily="50" charset="-128"/>
                          <a:ea typeface="Meiryo UI" panose="020B0604030504040204" pitchFamily="50" charset="-128"/>
                        </a:rPr>
                        <a:t>※8/22</a:t>
                      </a:r>
                      <a:r>
                        <a:rPr kumimoji="1" lang="ja-JP" altLang="en-US" sz="1600" b="0" dirty="0" smtClean="0">
                          <a:solidFill>
                            <a:schemeClr val="tx1"/>
                          </a:solidFill>
                          <a:latin typeface="Meiryo UI" panose="020B0604030504040204" pitchFamily="50" charset="-128"/>
                          <a:ea typeface="Meiryo UI" panose="020B0604030504040204" pitchFamily="50" charset="-128"/>
                        </a:rPr>
                        <a:t>以降岡山県のみ</a:t>
                      </a:r>
                    </a:p>
                    <a:p>
                      <a:pPr>
                        <a:spcBef>
                          <a:spcPts val="0"/>
                        </a:spcBef>
                      </a:pPr>
                      <a:r>
                        <a:rPr kumimoji="1" lang="ja-JP" altLang="en-US" sz="1900" b="0" dirty="0" smtClean="0">
                          <a:solidFill>
                            <a:schemeClr val="tx1"/>
                          </a:solidFill>
                          <a:latin typeface="Meiryo UI" panose="020B0604030504040204" pitchFamily="50" charset="-128"/>
                          <a:ea typeface="Meiryo UI" panose="020B0604030504040204" pitchFamily="50" charset="-128"/>
                        </a:rPr>
                        <a:t>　　</a:t>
                      </a:r>
                      <a:r>
                        <a:rPr kumimoji="1" lang="en-US" altLang="ja-JP" sz="1900" b="0" dirty="0" smtClean="0">
                          <a:solidFill>
                            <a:schemeClr val="tx1"/>
                          </a:solidFill>
                          <a:latin typeface="Meiryo UI" panose="020B0604030504040204" pitchFamily="50" charset="-128"/>
                          <a:ea typeface="Meiryo UI" panose="020B0604030504040204" pitchFamily="50" charset="-128"/>
                        </a:rPr>
                        <a:t>7/18~9/2</a:t>
                      </a:r>
                      <a:r>
                        <a:rPr kumimoji="1" lang="ja-JP" altLang="en-US" sz="1900" b="0" dirty="0" smtClean="0">
                          <a:solidFill>
                            <a:schemeClr val="tx1"/>
                          </a:solidFill>
                          <a:latin typeface="Meiryo UI" panose="020B0604030504040204" pitchFamily="50" charset="-128"/>
                          <a:ea typeface="Meiryo UI" panose="020B0604030504040204" pitchFamily="50" charset="-128"/>
                        </a:rPr>
                        <a:t>　　岡山県</a:t>
                      </a:r>
                      <a:r>
                        <a:rPr kumimoji="1" lang="en-US" altLang="ja-JP" sz="1900" b="0" dirty="0" smtClean="0">
                          <a:solidFill>
                            <a:schemeClr val="tx1"/>
                          </a:solidFill>
                          <a:latin typeface="Meiryo UI" panose="020B0604030504040204" pitchFamily="50" charset="-128"/>
                          <a:ea typeface="Meiryo UI" panose="020B0604030504040204" pitchFamily="50" charset="-128"/>
                        </a:rPr>
                        <a:t>(11</a:t>
                      </a:r>
                      <a:r>
                        <a:rPr kumimoji="1" lang="ja-JP" altLang="en-US" sz="1900" b="0" dirty="0" smtClean="0">
                          <a:solidFill>
                            <a:schemeClr val="tx1"/>
                          </a:solidFill>
                          <a:latin typeface="Meiryo UI" panose="020B0604030504040204" pitchFamily="50" charset="-128"/>
                          <a:ea typeface="Meiryo UI" panose="020B0604030504040204" pitchFamily="50" charset="-128"/>
                        </a:rPr>
                        <a:t>班</a:t>
                      </a:r>
                      <a:r>
                        <a:rPr kumimoji="1" lang="en-US" altLang="ja-JP" sz="1900" b="0" dirty="0" smtClean="0">
                          <a:solidFill>
                            <a:schemeClr val="tx1"/>
                          </a:solidFill>
                          <a:latin typeface="Meiryo UI" panose="020B0604030504040204" pitchFamily="50" charset="-128"/>
                          <a:ea typeface="Meiryo UI" panose="020B0604030504040204" pitchFamily="50" charset="-128"/>
                        </a:rPr>
                        <a:t>)</a:t>
                      </a:r>
                    </a:p>
                    <a:p>
                      <a:pPr>
                        <a:spcBef>
                          <a:spcPts val="0"/>
                        </a:spcBef>
                      </a:pPr>
                      <a:r>
                        <a:rPr kumimoji="1" lang="ja-JP" altLang="en-US" sz="1900" b="0" dirty="0" smtClean="0">
                          <a:solidFill>
                            <a:schemeClr val="tx1"/>
                          </a:solidFill>
                          <a:latin typeface="Meiryo UI" panose="020B0604030504040204" pitchFamily="50" charset="-128"/>
                          <a:ea typeface="Meiryo UI" panose="020B0604030504040204" pitchFamily="50" charset="-128"/>
                        </a:rPr>
                        <a:t>　　</a:t>
                      </a:r>
                      <a:r>
                        <a:rPr kumimoji="1" lang="en-US" altLang="ja-JP" sz="1900" b="0" dirty="0" smtClean="0">
                          <a:solidFill>
                            <a:schemeClr val="tx1"/>
                          </a:solidFill>
                          <a:latin typeface="Meiryo UI" panose="020B0604030504040204" pitchFamily="50" charset="-128"/>
                          <a:ea typeface="Meiryo UI" panose="020B0604030504040204" pitchFamily="50" charset="-128"/>
                        </a:rPr>
                        <a:t>7/18~7/26</a:t>
                      </a:r>
                      <a:r>
                        <a:rPr kumimoji="1" lang="ja-JP" altLang="en-US" sz="1900" b="0" dirty="0" smtClean="0">
                          <a:solidFill>
                            <a:schemeClr val="tx1"/>
                          </a:solidFill>
                          <a:latin typeface="Meiryo UI" panose="020B0604030504040204" pitchFamily="50" charset="-128"/>
                          <a:ea typeface="Meiryo UI" panose="020B0604030504040204" pitchFamily="50" charset="-128"/>
                        </a:rPr>
                        <a:t>　岩手県</a:t>
                      </a:r>
                      <a:r>
                        <a:rPr kumimoji="1" lang="en-US" altLang="ja-JP" sz="1900" b="0" dirty="0" smtClean="0">
                          <a:solidFill>
                            <a:schemeClr val="tx1"/>
                          </a:solidFill>
                          <a:latin typeface="Meiryo UI" panose="020B0604030504040204" pitchFamily="50" charset="-128"/>
                          <a:ea typeface="Meiryo UI" panose="020B0604030504040204" pitchFamily="50" charset="-128"/>
                        </a:rPr>
                        <a:t>(2</a:t>
                      </a:r>
                      <a:r>
                        <a:rPr kumimoji="1" lang="ja-JP" altLang="en-US" sz="1900" b="0" dirty="0" smtClean="0">
                          <a:solidFill>
                            <a:schemeClr val="tx1"/>
                          </a:solidFill>
                          <a:latin typeface="Meiryo UI" panose="020B0604030504040204" pitchFamily="50" charset="-128"/>
                          <a:ea typeface="Meiryo UI" panose="020B0604030504040204" pitchFamily="50" charset="-128"/>
                        </a:rPr>
                        <a:t>班</a:t>
                      </a:r>
                      <a:r>
                        <a:rPr kumimoji="1" lang="en-US" altLang="ja-JP" sz="1900" b="0" dirty="0" smtClean="0">
                          <a:solidFill>
                            <a:schemeClr val="tx1"/>
                          </a:solidFill>
                          <a:latin typeface="Meiryo UI" panose="020B0604030504040204" pitchFamily="50" charset="-128"/>
                          <a:ea typeface="Meiryo UI" panose="020B0604030504040204" pitchFamily="50" charset="-128"/>
                        </a:rPr>
                        <a:t>)</a:t>
                      </a:r>
                    </a:p>
                    <a:p>
                      <a:pPr>
                        <a:spcBef>
                          <a:spcPts val="0"/>
                        </a:spcBef>
                      </a:pPr>
                      <a:r>
                        <a:rPr kumimoji="1" lang="ja-JP" altLang="en-US" sz="1900" b="0" dirty="0" smtClean="0">
                          <a:solidFill>
                            <a:schemeClr val="tx1"/>
                          </a:solidFill>
                          <a:latin typeface="Meiryo UI" panose="020B0604030504040204" pitchFamily="50" charset="-128"/>
                          <a:ea typeface="Meiryo UI" panose="020B0604030504040204" pitchFamily="50" charset="-128"/>
                        </a:rPr>
                        <a:t>　　</a:t>
                      </a:r>
                      <a:r>
                        <a:rPr kumimoji="1" lang="en-US" altLang="ja-JP" sz="1900" b="0" dirty="0" smtClean="0">
                          <a:solidFill>
                            <a:schemeClr val="tx1"/>
                          </a:solidFill>
                          <a:latin typeface="Meiryo UI" panose="020B0604030504040204" pitchFamily="50" charset="-128"/>
                          <a:ea typeface="Meiryo UI" panose="020B0604030504040204" pitchFamily="50" charset="-128"/>
                        </a:rPr>
                        <a:t>7/24~8/5</a:t>
                      </a:r>
                      <a:r>
                        <a:rPr kumimoji="1" lang="ja-JP" altLang="en-US" sz="1900" b="0" dirty="0" smtClean="0">
                          <a:solidFill>
                            <a:schemeClr val="tx1"/>
                          </a:solidFill>
                          <a:latin typeface="Meiryo UI" panose="020B0604030504040204" pitchFamily="50" charset="-128"/>
                          <a:ea typeface="Meiryo UI" panose="020B0604030504040204" pitchFamily="50" charset="-128"/>
                        </a:rPr>
                        <a:t>　　静岡県</a:t>
                      </a:r>
                      <a:r>
                        <a:rPr kumimoji="1" lang="en-US" altLang="ja-JP" sz="1900" b="0" dirty="0" smtClean="0">
                          <a:solidFill>
                            <a:schemeClr val="tx1"/>
                          </a:solidFill>
                          <a:latin typeface="Meiryo UI" panose="020B0604030504040204" pitchFamily="50" charset="-128"/>
                          <a:ea typeface="Meiryo UI" panose="020B0604030504040204" pitchFamily="50" charset="-128"/>
                        </a:rPr>
                        <a:t>(3</a:t>
                      </a:r>
                      <a:r>
                        <a:rPr kumimoji="1" lang="ja-JP" altLang="en-US" sz="1900" b="0" dirty="0" smtClean="0">
                          <a:solidFill>
                            <a:schemeClr val="tx1"/>
                          </a:solidFill>
                          <a:latin typeface="Meiryo UI" panose="020B0604030504040204" pitchFamily="50" charset="-128"/>
                          <a:ea typeface="Meiryo UI" panose="020B0604030504040204" pitchFamily="50" charset="-128"/>
                        </a:rPr>
                        <a:t>班</a:t>
                      </a:r>
                      <a:r>
                        <a:rPr kumimoji="1" lang="en-US" altLang="ja-JP" sz="1900" b="0" dirty="0" smtClean="0">
                          <a:solidFill>
                            <a:schemeClr val="tx1"/>
                          </a:solidFill>
                          <a:latin typeface="Meiryo UI" panose="020B0604030504040204" pitchFamily="50" charset="-128"/>
                          <a:ea typeface="Meiryo UI" panose="020B0604030504040204" pitchFamily="50" charset="-128"/>
                        </a:rPr>
                        <a:t>)</a:t>
                      </a:r>
                    </a:p>
                    <a:p>
                      <a:pPr>
                        <a:spcBef>
                          <a:spcPts val="0"/>
                        </a:spcBef>
                      </a:pPr>
                      <a:r>
                        <a:rPr kumimoji="1" lang="ja-JP" altLang="en-US" sz="1900" b="0" dirty="0" smtClean="0">
                          <a:solidFill>
                            <a:schemeClr val="tx1"/>
                          </a:solidFill>
                          <a:latin typeface="Meiryo UI" panose="020B0604030504040204" pitchFamily="50" charset="-128"/>
                          <a:ea typeface="Meiryo UI" panose="020B0604030504040204" pitchFamily="50" charset="-128"/>
                        </a:rPr>
                        <a:t>　　</a:t>
                      </a:r>
                      <a:r>
                        <a:rPr kumimoji="1" lang="en-US" altLang="ja-JP" sz="1900" b="0" dirty="0" smtClean="0">
                          <a:solidFill>
                            <a:schemeClr val="tx1"/>
                          </a:solidFill>
                          <a:latin typeface="Meiryo UI" panose="020B0604030504040204" pitchFamily="50" charset="-128"/>
                          <a:ea typeface="Meiryo UI" panose="020B0604030504040204" pitchFamily="50" charset="-128"/>
                        </a:rPr>
                        <a:t>8/5~8/13</a:t>
                      </a:r>
                      <a:r>
                        <a:rPr kumimoji="1" lang="ja-JP" altLang="en-US" sz="1900" b="0" dirty="0" smtClean="0">
                          <a:solidFill>
                            <a:schemeClr val="tx1"/>
                          </a:solidFill>
                          <a:latin typeface="Meiryo UI" panose="020B0604030504040204" pitchFamily="50" charset="-128"/>
                          <a:ea typeface="Meiryo UI" panose="020B0604030504040204" pitchFamily="50" charset="-128"/>
                        </a:rPr>
                        <a:t>　　群馬県</a:t>
                      </a:r>
                      <a:r>
                        <a:rPr kumimoji="1" lang="en-US" altLang="ja-JP" sz="1900" b="0" dirty="0" smtClean="0">
                          <a:solidFill>
                            <a:schemeClr val="tx1"/>
                          </a:solidFill>
                          <a:latin typeface="Meiryo UI" panose="020B0604030504040204" pitchFamily="50" charset="-128"/>
                          <a:ea typeface="Meiryo UI" panose="020B0604030504040204" pitchFamily="50" charset="-128"/>
                        </a:rPr>
                        <a:t>(2</a:t>
                      </a:r>
                      <a:r>
                        <a:rPr kumimoji="1" lang="ja-JP" altLang="en-US" sz="1900" b="0" dirty="0" smtClean="0">
                          <a:solidFill>
                            <a:schemeClr val="tx1"/>
                          </a:solidFill>
                          <a:latin typeface="Meiryo UI" panose="020B0604030504040204" pitchFamily="50" charset="-128"/>
                          <a:ea typeface="Meiryo UI" panose="020B0604030504040204" pitchFamily="50" charset="-128"/>
                        </a:rPr>
                        <a:t>班</a:t>
                      </a:r>
                      <a:r>
                        <a:rPr kumimoji="1" lang="en-US" altLang="ja-JP" sz="1900" b="0" dirty="0" smtClean="0">
                          <a:solidFill>
                            <a:schemeClr val="tx1"/>
                          </a:solidFill>
                          <a:latin typeface="Meiryo UI" panose="020B0604030504040204" pitchFamily="50" charset="-128"/>
                          <a:ea typeface="Meiryo UI" panose="020B0604030504040204" pitchFamily="50" charset="-128"/>
                        </a:rPr>
                        <a:t>)</a:t>
                      </a:r>
                    </a:p>
                    <a:p>
                      <a:pPr>
                        <a:spcBef>
                          <a:spcPts val="300"/>
                        </a:spcBef>
                      </a:pPr>
                      <a:r>
                        <a:rPr kumimoji="1" lang="ja-JP" altLang="en-US" sz="1900" b="0" dirty="0" smtClean="0">
                          <a:solidFill>
                            <a:schemeClr val="tx1"/>
                          </a:solidFill>
                          <a:latin typeface="Meiryo UI" panose="020B0604030504040204" pitchFamily="50" charset="-128"/>
                          <a:ea typeface="Meiryo UI" panose="020B0604030504040204" pitchFamily="50" charset="-128"/>
                        </a:rPr>
                        <a:t>●二万</a:t>
                      </a:r>
                      <a:r>
                        <a:rPr kumimoji="1" lang="en-US" altLang="ja-JP" sz="1600" b="0" dirty="0" smtClean="0">
                          <a:solidFill>
                            <a:schemeClr val="tx1"/>
                          </a:solidFill>
                          <a:latin typeface="Meiryo UI" panose="020B0604030504040204" pitchFamily="50" charset="-128"/>
                          <a:ea typeface="Meiryo UI" panose="020B0604030504040204" pitchFamily="50" charset="-128"/>
                        </a:rPr>
                        <a:t>(</a:t>
                      </a:r>
                      <a:r>
                        <a:rPr kumimoji="1" lang="ja-JP" altLang="en-US" sz="1600" b="0" dirty="0" err="1" smtClean="0">
                          <a:solidFill>
                            <a:schemeClr val="tx1"/>
                          </a:solidFill>
                          <a:latin typeface="Meiryo UI" panose="020B0604030504040204" pitchFamily="50" charset="-128"/>
                          <a:ea typeface="Meiryo UI" panose="020B0604030504040204" pitchFamily="50" charset="-128"/>
                        </a:rPr>
                        <a:t>にま</a:t>
                      </a:r>
                      <a:r>
                        <a:rPr kumimoji="1" lang="en-US" altLang="ja-JP" sz="1600" b="0" dirty="0" smtClean="0">
                          <a:solidFill>
                            <a:schemeClr val="tx1"/>
                          </a:solidFill>
                          <a:latin typeface="Meiryo UI" panose="020B0604030504040204" pitchFamily="50" charset="-128"/>
                          <a:ea typeface="Meiryo UI" panose="020B0604030504040204" pitchFamily="50" charset="-128"/>
                        </a:rPr>
                        <a:t>)</a:t>
                      </a:r>
                      <a:r>
                        <a:rPr kumimoji="1" lang="ja-JP" altLang="en-US" sz="1900" b="0" dirty="0" smtClean="0">
                          <a:solidFill>
                            <a:schemeClr val="tx1"/>
                          </a:solidFill>
                          <a:latin typeface="Meiryo UI" panose="020B0604030504040204" pitchFamily="50" charset="-128"/>
                          <a:ea typeface="Meiryo UI" panose="020B0604030504040204" pitchFamily="50" charset="-128"/>
                        </a:rPr>
                        <a:t>小学校</a:t>
                      </a:r>
                      <a:endParaRPr kumimoji="1" lang="en-US" altLang="ja-JP" sz="1900" b="0" dirty="0" smtClean="0">
                        <a:solidFill>
                          <a:schemeClr val="tx1"/>
                        </a:solidFill>
                        <a:latin typeface="Meiryo UI" panose="020B0604030504040204" pitchFamily="50" charset="-128"/>
                        <a:ea typeface="Meiryo UI" panose="020B0604030504040204" pitchFamily="50" charset="-128"/>
                      </a:endParaRPr>
                    </a:p>
                    <a:p>
                      <a:pPr>
                        <a:spcBef>
                          <a:spcPts val="0"/>
                        </a:spcBef>
                      </a:pPr>
                      <a:r>
                        <a:rPr kumimoji="1" lang="ja-JP" altLang="en-US" sz="1900" b="0" dirty="0" smtClean="0">
                          <a:solidFill>
                            <a:schemeClr val="tx1"/>
                          </a:solidFill>
                          <a:latin typeface="Meiryo UI" panose="020B0604030504040204" pitchFamily="50" charset="-128"/>
                          <a:ea typeface="Meiryo UI" panose="020B0604030504040204" pitchFamily="50" charset="-128"/>
                        </a:rPr>
                        <a:t>　　</a:t>
                      </a:r>
                      <a:r>
                        <a:rPr kumimoji="1" lang="en-US" altLang="ja-JP" sz="1600" b="0" dirty="0" smtClean="0">
                          <a:solidFill>
                            <a:schemeClr val="tx1"/>
                          </a:solidFill>
                          <a:latin typeface="Meiryo UI" panose="020B0604030504040204" pitchFamily="50" charset="-128"/>
                          <a:ea typeface="Meiryo UI" panose="020B0604030504040204" pitchFamily="50" charset="-128"/>
                        </a:rPr>
                        <a:t>※</a:t>
                      </a:r>
                      <a:r>
                        <a:rPr kumimoji="1" lang="ja-JP" altLang="en-US" sz="1600" b="0" dirty="0" smtClean="0">
                          <a:solidFill>
                            <a:schemeClr val="tx1"/>
                          </a:solidFill>
                          <a:latin typeface="Meiryo UI" panose="020B0604030504040204" pitchFamily="50" charset="-128"/>
                          <a:ea typeface="Meiryo UI" panose="020B0604030504040204" pitchFamily="50" charset="-128"/>
                        </a:rPr>
                        <a:t>当初より岡山県のみ</a:t>
                      </a:r>
                    </a:p>
                    <a:p>
                      <a:pPr>
                        <a:spcBef>
                          <a:spcPts val="0"/>
                        </a:spcBef>
                      </a:pPr>
                      <a:r>
                        <a:rPr kumimoji="1" lang="ja-JP" altLang="en-US" sz="1900" b="0" dirty="0" smtClean="0">
                          <a:solidFill>
                            <a:schemeClr val="tx1"/>
                          </a:solidFill>
                          <a:latin typeface="Meiryo UI" panose="020B0604030504040204" pitchFamily="50" charset="-128"/>
                          <a:ea typeface="Meiryo UI" panose="020B0604030504040204" pitchFamily="50" charset="-128"/>
                        </a:rPr>
                        <a:t>　　</a:t>
                      </a:r>
                      <a:r>
                        <a:rPr kumimoji="1" lang="en-US" altLang="ja-JP" sz="1900" b="0" dirty="0" smtClean="0">
                          <a:solidFill>
                            <a:schemeClr val="tx1"/>
                          </a:solidFill>
                          <a:latin typeface="Meiryo UI" panose="020B0604030504040204" pitchFamily="50" charset="-128"/>
                          <a:ea typeface="Meiryo UI" panose="020B0604030504040204" pitchFamily="50" charset="-128"/>
                        </a:rPr>
                        <a:t>7/18~9/2</a:t>
                      </a:r>
                      <a:r>
                        <a:rPr kumimoji="1" lang="ja-JP" altLang="en-US" sz="1900" b="0" dirty="0" smtClean="0">
                          <a:solidFill>
                            <a:schemeClr val="tx1"/>
                          </a:solidFill>
                          <a:latin typeface="Meiryo UI" panose="020B0604030504040204" pitchFamily="50" charset="-128"/>
                          <a:ea typeface="Meiryo UI" panose="020B0604030504040204" pitchFamily="50" charset="-128"/>
                        </a:rPr>
                        <a:t>　　岡山県</a:t>
                      </a:r>
                      <a:r>
                        <a:rPr kumimoji="1" lang="en-US" altLang="ja-JP" sz="1900" b="0" dirty="0" smtClean="0">
                          <a:solidFill>
                            <a:schemeClr val="tx1"/>
                          </a:solidFill>
                          <a:latin typeface="Meiryo UI" panose="020B0604030504040204" pitchFamily="50" charset="-128"/>
                          <a:ea typeface="Meiryo UI" panose="020B0604030504040204" pitchFamily="50" charset="-128"/>
                        </a:rPr>
                        <a:t>(11</a:t>
                      </a:r>
                      <a:r>
                        <a:rPr kumimoji="1" lang="ja-JP" altLang="en-US" sz="1900" b="0" dirty="0" smtClean="0">
                          <a:solidFill>
                            <a:schemeClr val="tx1"/>
                          </a:solidFill>
                          <a:latin typeface="Meiryo UI" panose="020B0604030504040204" pitchFamily="50" charset="-128"/>
                          <a:ea typeface="Meiryo UI" panose="020B0604030504040204" pitchFamily="50" charset="-128"/>
                        </a:rPr>
                        <a:t>班</a:t>
                      </a:r>
                      <a:r>
                        <a:rPr kumimoji="1" lang="en-US" altLang="ja-JP" sz="1900" b="0" dirty="0" smtClean="0">
                          <a:solidFill>
                            <a:schemeClr val="tx1"/>
                          </a:solidFill>
                          <a:latin typeface="Meiryo UI" panose="020B0604030504040204" pitchFamily="50" charset="-128"/>
                          <a:ea typeface="Meiryo UI" panose="020B0604030504040204" pitchFamily="50" charset="-128"/>
                        </a:rPr>
                        <a:t>)</a:t>
                      </a:r>
                    </a:p>
                  </a:txBody>
                  <a:tcPr marL="72000" marR="72000" marT="36000" marB="36000">
                    <a:solidFill>
                      <a:schemeClr val="bg1"/>
                    </a:solidFill>
                  </a:tcPr>
                </a:tc>
                <a:extLst>
                  <a:ext uri="{0D108BD9-81ED-4DB2-BD59-A6C34878D82A}">
                    <a16:rowId xmlns:a16="http://schemas.microsoft.com/office/drawing/2014/main" val="10001"/>
                  </a:ext>
                </a:extLst>
              </a:tr>
            </a:tbl>
          </a:graphicData>
        </a:graphic>
      </p:graphicFrame>
      <p:pic>
        <p:nvPicPr>
          <p:cNvPr id="8" name="図 7"/>
          <p:cNvPicPr>
            <a:picLocks noChangeAspect="1"/>
          </p:cNvPicPr>
          <p:nvPr/>
        </p:nvPicPr>
        <p:blipFill>
          <a:blip r:embed="rId3"/>
          <a:stretch>
            <a:fillRect/>
          </a:stretch>
        </p:blipFill>
        <p:spPr>
          <a:xfrm>
            <a:off x="5231904" y="2531230"/>
            <a:ext cx="5328592" cy="3909419"/>
          </a:xfrm>
          <a:prstGeom prst="rect">
            <a:avLst/>
          </a:prstGeom>
        </p:spPr>
      </p:pic>
      <p:sp>
        <p:nvSpPr>
          <p:cNvPr id="9" name="テキスト ボックス 8"/>
          <p:cNvSpPr txBox="1"/>
          <p:nvPr/>
        </p:nvSpPr>
        <p:spPr>
          <a:xfrm>
            <a:off x="1631262" y="6425677"/>
            <a:ext cx="8929234" cy="461665"/>
          </a:xfrm>
          <a:prstGeom prst="rect">
            <a:avLst/>
          </a:prstGeom>
          <a:noFill/>
        </p:spPr>
        <p:txBody>
          <a:bodyPr wrap="square" rtlCol="0">
            <a:spAutoFit/>
          </a:bodyPr>
          <a:lstStyle/>
          <a:p>
            <a:r>
              <a:rPr lang="ja-JP" altLang="en-US" sz="1200" dirty="0">
                <a:solidFill>
                  <a:prstClr val="black"/>
                </a:solidFill>
                <a:latin typeface="HGPｺﾞｼｯｸM" panose="020B0600000000000000" pitchFamily="50" charset="-128"/>
                <a:ea typeface="HGPｺﾞｼｯｸM" panose="020B0600000000000000" pitchFamily="50" charset="-128"/>
              </a:rPr>
              <a:t>災害福祉広域支援ネットワークの推進方策に関する調査研究事業（平成</a:t>
            </a:r>
            <a:r>
              <a:rPr lang="en-US" altLang="ja-JP" sz="1200" dirty="0">
                <a:solidFill>
                  <a:prstClr val="black"/>
                </a:solidFill>
                <a:latin typeface="HGPｺﾞｼｯｸM" panose="020B0600000000000000" pitchFamily="50" charset="-128"/>
                <a:ea typeface="HGPｺﾞｼｯｸM" panose="020B0600000000000000" pitchFamily="50" charset="-128"/>
              </a:rPr>
              <a:t>30</a:t>
            </a:r>
            <a:r>
              <a:rPr lang="ja-JP" altLang="en-US" sz="1200" dirty="0">
                <a:solidFill>
                  <a:prstClr val="black"/>
                </a:solidFill>
                <a:latin typeface="HGPｺﾞｼｯｸM" panose="020B0600000000000000" pitchFamily="50" charset="-128"/>
                <a:ea typeface="HGPｺﾞｼｯｸM" panose="020B0600000000000000" pitchFamily="50" charset="-128"/>
              </a:rPr>
              <a:t>年度社会福祉推進事業　㈱富士通総研）</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r>
              <a:rPr lang="en-US" altLang="ja-JP" sz="1200" dirty="0">
                <a:solidFill>
                  <a:prstClr val="black"/>
                </a:solidFill>
                <a:latin typeface="HGPｺﾞｼｯｸM" panose="020B0600000000000000" pitchFamily="50" charset="-128"/>
                <a:ea typeface="HGPｺﾞｼｯｸM" panose="020B0600000000000000" pitchFamily="50" charset="-128"/>
              </a:rPr>
              <a:t>https://www.fujitsu.com/jp/group/fri/report/elderly-health/2018saigaifukushi.html</a:t>
            </a:r>
          </a:p>
        </p:txBody>
      </p:sp>
      <p:sp>
        <p:nvSpPr>
          <p:cNvPr id="5" name="スライド番号プレースホルダー 4"/>
          <p:cNvSpPr>
            <a:spLocks noGrp="1"/>
          </p:cNvSpPr>
          <p:nvPr>
            <p:ph type="sldNum" sz="quarter" idx="12"/>
          </p:nvPr>
        </p:nvSpPr>
        <p:spPr/>
        <p:txBody>
          <a:bodyPr/>
          <a:lstStyle/>
          <a:p>
            <a:fld id="{09A6B765-CA81-415C-858C-FCEC5502DED1}" type="slidenum">
              <a:rPr lang="ja-JP" altLang="en-US">
                <a:solidFill>
                  <a:prstClr val="black">
                    <a:tint val="75000"/>
                  </a:prstClr>
                </a:solidFill>
              </a:rPr>
              <a:pPr/>
              <a:t>20</a:t>
            </a:fld>
            <a:endParaRPr lang="ja-JP" altLang="en-US" dirty="0">
              <a:solidFill>
                <a:prstClr val="black">
                  <a:tint val="75000"/>
                </a:prstClr>
              </a:solidFill>
            </a:endParaRPr>
          </a:p>
        </p:txBody>
      </p:sp>
    </p:spTree>
    <p:extLst>
      <p:ext uri="{BB962C8B-B14F-4D97-AF65-F5344CB8AC3E}">
        <p14:creationId xmlns:p14="http://schemas.microsoft.com/office/powerpoint/2010/main" val="140824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17.</a:t>
            </a:r>
            <a:r>
              <a:rPr kumimoji="1" lang="ja-JP" altLang="en-US" dirty="0" smtClean="0"/>
              <a:t>派遣後の取組事例（平時）</a:t>
            </a:r>
            <a:r>
              <a:rPr lang="ja-JP" altLang="en-US" dirty="0"/>
              <a:t>①</a:t>
            </a:r>
            <a:endParaRPr kumimoji="1" lang="ja-JP" altLang="en-US" dirty="0"/>
          </a:p>
        </p:txBody>
      </p:sp>
      <p:sp>
        <p:nvSpPr>
          <p:cNvPr id="11" name="テキスト ボックス 10"/>
          <p:cNvSpPr txBox="1"/>
          <p:nvPr/>
        </p:nvSpPr>
        <p:spPr>
          <a:xfrm>
            <a:off x="1655364" y="6054400"/>
            <a:ext cx="4152611" cy="830997"/>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総合防災訓練</a:t>
            </a:r>
            <a:r>
              <a:rPr lang="en-US" altLang="ja-JP" sz="1600" b="1"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京都府</a:t>
            </a:r>
            <a:r>
              <a:rPr lang="en-US" altLang="ja-JP" sz="1600" b="1" dirty="0">
                <a:solidFill>
                  <a:prstClr val="black"/>
                </a:solidFill>
                <a:latin typeface="Meiryo UI" panose="020B0604030504040204" pitchFamily="50" charset="-128"/>
                <a:ea typeface="Meiryo UI" panose="020B0604030504040204" pitchFamily="50" charset="-128"/>
              </a:rPr>
              <a:t>)</a:t>
            </a:r>
          </a:p>
          <a:p>
            <a:r>
              <a:rPr lang="ja-JP" altLang="en-US" sz="1600" dirty="0">
                <a:solidFill>
                  <a:prstClr val="black"/>
                </a:solidFill>
                <a:latin typeface="Meiryo UI" panose="020B0604030504040204" pitchFamily="50" charset="-128"/>
                <a:ea typeface="Meiryo UI" panose="020B0604030504040204" pitchFamily="50" charset="-128"/>
              </a:rPr>
              <a:t>　保健・医療・福祉の専門職と地域住民が</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一緒に防災訓練に取り組む</a:t>
            </a:r>
          </a:p>
        </p:txBody>
      </p:sp>
      <p:sp>
        <p:nvSpPr>
          <p:cNvPr id="13" name="テキスト ボックス 12"/>
          <p:cNvSpPr txBox="1"/>
          <p:nvPr/>
        </p:nvSpPr>
        <p:spPr>
          <a:xfrm>
            <a:off x="6452103" y="6054400"/>
            <a:ext cx="4478587" cy="830997"/>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啓発・周知のためのリーフレットやパネル</a:t>
            </a:r>
            <a:r>
              <a:rPr lang="en-US" altLang="ja-JP" sz="1600" b="1"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岩手県</a:t>
            </a:r>
            <a:r>
              <a:rPr lang="en-US" altLang="ja-JP" sz="1600" b="1" dirty="0">
                <a:solidFill>
                  <a:prstClr val="black"/>
                </a:solidFill>
                <a:latin typeface="Meiryo UI" panose="020B0604030504040204" pitchFamily="50" charset="-128"/>
                <a:ea typeface="Meiryo UI" panose="020B0604030504040204" pitchFamily="50" charset="-128"/>
              </a:rPr>
              <a:t>)</a:t>
            </a:r>
          </a:p>
          <a:p>
            <a:r>
              <a:rPr lang="ja-JP" altLang="en-US" sz="1600" dirty="0">
                <a:solidFill>
                  <a:prstClr val="black"/>
                </a:solidFill>
                <a:latin typeface="Meiryo UI" panose="020B0604030504040204" pitchFamily="50" charset="-128"/>
                <a:ea typeface="Meiryo UI" panose="020B0604030504040204" pitchFamily="50" charset="-128"/>
              </a:rPr>
              <a:t>　地域住民への普及・啓発、活動紹介のために</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　資料を作成</a:t>
            </a:r>
            <a:endParaRPr lang="en-US" altLang="ja-JP" sz="1600"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6528050" y="671401"/>
            <a:ext cx="3764280" cy="5372100"/>
          </a:xfrm>
          <a:prstGeom prst="rect">
            <a:avLst/>
          </a:prstGeom>
        </p:spPr>
      </p:pic>
      <p:pic>
        <p:nvPicPr>
          <p:cNvPr id="4" name="図 3"/>
          <p:cNvPicPr>
            <a:picLocks noChangeAspect="1"/>
          </p:cNvPicPr>
          <p:nvPr/>
        </p:nvPicPr>
        <p:blipFill>
          <a:blip r:embed="rId4"/>
          <a:stretch>
            <a:fillRect/>
          </a:stretch>
        </p:blipFill>
        <p:spPr>
          <a:xfrm>
            <a:off x="2007881" y="692708"/>
            <a:ext cx="3512056" cy="5403163"/>
          </a:xfrm>
          <a:prstGeom prst="rect">
            <a:avLst/>
          </a:prstGeom>
        </p:spPr>
      </p:pic>
      <p:sp>
        <p:nvSpPr>
          <p:cNvPr id="6" name="スライド番号プレースホルダー 5"/>
          <p:cNvSpPr>
            <a:spLocks noGrp="1"/>
          </p:cNvSpPr>
          <p:nvPr>
            <p:ph type="sldNum" sz="quarter" idx="12"/>
          </p:nvPr>
        </p:nvSpPr>
        <p:spPr/>
        <p:txBody>
          <a:bodyPr/>
          <a:lstStyle/>
          <a:p>
            <a:fld id="{09A6B765-CA81-415C-858C-FCEC5502DED1}" type="slidenum">
              <a:rPr lang="ja-JP" altLang="en-US">
                <a:solidFill>
                  <a:prstClr val="black">
                    <a:tint val="75000"/>
                  </a:prstClr>
                </a:solidFill>
              </a:rPr>
              <a:pPr/>
              <a:t>21</a:t>
            </a:fld>
            <a:endParaRPr lang="ja-JP" altLang="en-US" dirty="0">
              <a:solidFill>
                <a:prstClr val="black">
                  <a:tint val="75000"/>
                </a:prstClr>
              </a:solidFill>
            </a:endParaRPr>
          </a:p>
        </p:txBody>
      </p:sp>
    </p:spTree>
    <p:extLst>
      <p:ext uri="{BB962C8B-B14F-4D97-AF65-F5344CB8AC3E}">
        <p14:creationId xmlns:p14="http://schemas.microsoft.com/office/powerpoint/2010/main" val="212799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18.</a:t>
            </a:r>
            <a:r>
              <a:rPr kumimoji="1" lang="ja-JP" altLang="en-US" dirty="0" smtClean="0"/>
              <a:t>派遣後の取組事例（平時）</a:t>
            </a:r>
            <a:r>
              <a:rPr lang="ja-JP" altLang="en-US" dirty="0" smtClean="0"/>
              <a:t>②</a:t>
            </a:r>
            <a:endParaRPr kumimoji="1" lang="ja-JP" altLang="en-US" dirty="0"/>
          </a:p>
        </p:txBody>
      </p:sp>
      <p:sp>
        <p:nvSpPr>
          <p:cNvPr id="11" name="テキスト ボックス 10"/>
          <p:cNvSpPr txBox="1"/>
          <p:nvPr/>
        </p:nvSpPr>
        <p:spPr>
          <a:xfrm>
            <a:off x="1559497" y="6237325"/>
            <a:ext cx="8257067" cy="5847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平時の活動</a:t>
            </a:r>
            <a:r>
              <a:rPr lang="en-US" altLang="ja-JP" sz="1600" b="1"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静岡県</a:t>
            </a:r>
            <a:r>
              <a:rPr lang="en-US" altLang="ja-JP" sz="1600" b="1" dirty="0">
                <a:solidFill>
                  <a:prstClr val="black"/>
                </a:solidFill>
                <a:latin typeface="Meiryo UI" panose="020B0604030504040204" pitchFamily="50" charset="-128"/>
                <a:ea typeface="Meiryo UI" panose="020B0604030504040204" pitchFamily="50" charset="-128"/>
              </a:rPr>
              <a:t>)</a:t>
            </a:r>
          </a:p>
          <a:p>
            <a:r>
              <a:rPr lang="ja-JP" altLang="en-US" sz="1600" dirty="0">
                <a:solidFill>
                  <a:prstClr val="black"/>
                </a:solidFill>
                <a:latin typeface="Meiryo UI" panose="020B0604030504040204" pitchFamily="50" charset="-128"/>
                <a:ea typeface="Meiryo UI" panose="020B0604030504040204" pitchFamily="50" charset="-128"/>
              </a:rPr>
              <a:t>住民対象の防災活動の講師や、地域と一緒に防災訓練に取り組む</a:t>
            </a:r>
          </a:p>
        </p:txBody>
      </p:sp>
      <p:pic>
        <p:nvPicPr>
          <p:cNvPr id="3" name="図 2"/>
          <p:cNvPicPr>
            <a:picLocks noChangeAspect="1"/>
          </p:cNvPicPr>
          <p:nvPr/>
        </p:nvPicPr>
        <p:blipFill>
          <a:blip r:embed="rId3"/>
          <a:stretch>
            <a:fillRect/>
          </a:stretch>
        </p:blipFill>
        <p:spPr>
          <a:xfrm>
            <a:off x="1619254" y="563880"/>
            <a:ext cx="8953500" cy="5730240"/>
          </a:xfrm>
          <a:prstGeom prst="rect">
            <a:avLst/>
          </a:prstGeom>
        </p:spPr>
      </p:pic>
      <p:sp>
        <p:nvSpPr>
          <p:cNvPr id="5" name="スライド番号プレースホルダー 4"/>
          <p:cNvSpPr>
            <a:spLocks noGrp="1"/>
          </p:cNvSpPr>
          <p:nvPr>
            <p:ph type="sldNum" sz="quarter" idx="12"/>
          </p:nvPr>
        </p:nvSpPr>
        <p:spPr/>
        <p:txBody>
          <a:bodyPr/>
          <a:lstStyle/>
          <a:p>
            <a:fld id="{09A6B765-CA81-415C-858C-FCEC5502DED1}" type="slidenum">
              <a:rPr lang="ja-JP" altLang="en-US">
                <a:solidFill>
                  <a:prstClr val="black">
                    <a:tint val="75000"/>
                  </a:prstClr>
                </a:solidFill>
              </a:rPr>
              <a:pPr/>
              <a:t>22</a:t>
            </a:fld>
            <a:endParaRPr lang="ja-JP" altLang="en-US" dirty="0">
              <a:solidFill>
                <a:prstClr val="black">
                  <a:tint val="75000"/>
                </a:prstClr>
              </a:solidFill>
            </a:endParaRPr>
          </a:p>
        </p:txBody>
      </p:sp>
    </p:spTree>
    <p:extLst>
      <p:ext uri="{BB962C8B-B14F-4D97-AF65-F5344CB8AC3E}">
        <p14:creationId xmlns:p14="http://schemas.microsoft.com/office/powerpoint/2010/main" val="254861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19.</a:t>
            </a:r>
            <a:r>
              <a:rPr lang="ja-JP" altLang="en-US" dirty="0" smtClean="0"/>
              <a:t>二次被害の防止・</a:t>
            </a:r>
            <a:r>
              <a:rPr kumimoji="1" lang="ja-JP" altLang="en-US" dirty="0" smtClean="0"/>
              <a:t>被災地域の自立を支援する</a:t>
            </a:r>
            <a:endParaRPr kumimoji="1" lang="ja-JP" altLang="en-US" dirty="0"/>
          </a:p>
        </p:txBody>
      </p:sp>
      <p:sp>
        <p:nvSpPr>
          <p:cNvPr id="20" name="Text Box 3"/>
          <p:cNvSpPr txBox="1">
            <a:spLocks noChangeArrowheads="1"/>
          </p:cNvSpPr>
          <p:nvPr/>
        </p:nvSpPr>
        <p:spPr bwMode="gray">
          <a:xfrm>
            <a:off x="1559497" y="710880"/>
            <a:ext cx="9108504" cy="5243349"/>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square" lIns="36000" tIns="36000" rIns="36000" bIns="36000">
            <a:spAutoFit/>
          </a:bodyPr>
          <a:lstStyle>
            <a:lvl1pPr algn="l" eaLnBrk="0" hangingPunct="0">
              <a:spcBef>
                <a:spcPct val="20000"/>
              </a:spcBef>
              <a:spcAft>
                <a:spcPct val="10000"/>
              </a:spcAft>
              <a:buClr>
                <a:srgbClr val="A30B1A"/>
              </a:buClr>
              <a:buFont typeface="Wingdings" pitchFamily="2" charset="2"/>
              <a:buChar char="n"/>
              <a:defRPr kumimoji="1" sz="3200">
                <a:solidFill>
                  <a:srgbClr val="000000"/>
                </a:solidFill>
                <a:latin typeface="Arial" charset="0"/>
                <a:ea typeface="ＭＳ Ｐゴシック" pitchFamily="50" charset="-128"/>
                <a:cs typeface="Arial" charset="0"/>
              </a:defRPr>
            </a:lvl1pPr>
            <a:lvl2pPr marL="742950" indent="-285750" algn="l" eaLnBrk="0" hangingPunct="0">
              <a:spcBef>
                <a:spcPct val="20000"/>
              </a:spcBef>
              <a:spcAft>
                <a:spcPct val="10000"/>
              </a:spcAft>
              <a:buClr>
                <a:srgbClr val="87867E"/>
              </a:buClr>
              <a:buFont typeface="Wingdings" pitchFamily="2" charset="2"/>
              <a:buChar char="n"/>
              <a:defRPr kumimoji="1" sz="2800">
                <a:solidFill>
                  <a:srgbClr val="000000"/>
                </a:solidFill>
                <a:latin typeface="Arial" charset="0"/>
                <a:ea typeface="ＭＳ Ｐゴシック" pitchFamily="50" charset="-128"/>
                <a:cs typeface="Arial" charset="0"/>
              </a:defRPr>
            </a:lvl2pPr>
            <a:lvl3pPr marL="1143000" indent="-228600" algn="l" eaLnBrk="0" hangingPunct="0">
              <a:spcBef>
                <a:spcPct val="20000"/>
              </a:spcBef>
              <a:spcAft>
                <a:spcPct val="10000"/>
              </a:spcAft>
              <a:buClr>
                <a:srgbClr val="87867E"/>
              </a:buClr>
              <a:buSzPct val="100000"/>
              <a:buChar char="•"/>
              <a:defRPr kumimoji="1" sz="2400">
                <a:solidFill>
                  <a:srgbClr val="000000"/>
                </a:solidFill>
                <a:latin typeface="Arial" charset="0"/>
                <a:ea typeface="ＭＳ Ｐゴシック" pitchFamily="50" charset="-128"/>
                <a:cs typeface="Arial" charset="0"/>
              </a:defRPr>
            </a:lvl3pPr>
            <a:lvl4pPr marL="1600200" indent="-228600" algn="l" eaLnBrk="0" hangingPunct="0">
              <a:spcBef>
                <a:spcPct val="20000"/>
              </a:spcBef>
              <a:spcAft>
                <a:spcPct val="10000"/>
              </a:spcAft>
              <a:buClr>
                <a:srgbClr val="87867E"/>
              </a:buClr>
              <a:buSzPct val="100000"/>
              <a:buChar char="•"/>
              <a:defRPr kumimoji="1" sz="2000">
                <a:solidFill>
                  <a:srgbClr val="000000"/>
                </a:solidFill>
                <a:latin typeface="Arial" charset="0"/>
                <a:ea typeface="ＭＳ Ｐゴシック" pitchFamily="50" charset="-128"/>
                <a:cs typeface="Arial" charset="0"/>
              </a:defRPr>
            </a:lvl4pPr>
            <a:lvl5pPr marL="2057400" indent="-228600" algn="l" eaLnBrk="0" hangingPunct="0">
              <a:spcBef>
                <a:spcPct val="0"/>
              </a:spcBef>
              <a:buBlip>
                <a:blip r:embed="rId4"/>
              </a:buBlip>
              <a:defRPr kumimoji="1" sz="2000">
                <a:solidFill>
                  <a:srgbClr val="000000"/>
                </a:solidFill>
                <a:latin typeface="Arial" charset="0"/>
                <a:ea typeface="ＭＳ Ｐゴシック" pitchFamily="50" charset="-128"/>
                <a:cs typeface="Arial" charset="0"/>
              </a:defRPr>
            </a:lvl5pPr>
            <a:lvl6pPr marL="25146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6pPr>
            <a:lvl7pPr marL="29718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7pPr>
            <a:lvl8pPr marL="34290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8pPr>
            <a:lvl9pPr marL="3886200" indent="-228600" eaLnBrk="0" fontAlgn="base" hangingPunct="0">
              <a:spcBef>
                <a:spcPct val="0"/>
              </a:spcBef>
              <a:spcAft>
                <a:spcPct val="0"/>
              </a:spcAft>
              <a:buBlip>
                <a:blip r:embed="rId4"/>
              </a:buBlip>
              <a:defRPr kumimoji="1" sz="2000">
                <a:solidFill>
                  <a:srgbClr val="000000"/>
                </a:solidFill>
                <a:latin typeface="Arial" charset="0"/>
                <a:ea typeface="ＭＳ Ｐゴシック" pitchFamily="50" charset="-128"/>
                <a:cs typeface="Arial" charset="0"/>
              </a:defRPr>
            </a:lvl9pPr>
          </a:lstStyle>
          <a:p>
            <a:pPr eaLnBrk="1" hangingPunct="1">
              <a:spcBef>
                <a:spcPts val="1200"/>
              </a:spcBef>
              <a:spcAft>
                <a:spcPct val="0"/>
              </a:spcAft>
              <a:buClrTx/>
              <a:buNone/>
            </a:pPr>
            <a:r>
              <a:rPr lang="ja-JP" altLang="en-US" sz="2400" dirty="0">
                <a:solidFill>
                  <a:prstClr val="black"/>
                </a:solidFill>
                <a:latin typeface="Meiryo UI" panose="020B0604030504040204" pitchFamily="50" charset="-128"/>
                <a:ea typeface="Meiryo UI" panose="020B0604030504040204" pitchFamily="50" charset="-128"/>
              </a:rPr>
              <a:t>災害派遣福祉チームが心しておかねばならないこと</a:t>
            </a:r>
            <a:endParaRPr lang="en-US" altLang="ja-JP" sz="2400" dirty="0">
              <a:solidFill>
                <a:prstClr val="black"/>
              </a:solidFill>
              <a:latin typeface="Meiryo UI" panose="020B0604030504040204" pitchFamily="50" charset="-128"/>
              <a:ea typeface="Meiryo UI" panose="020B0604030504040204" pitchFamily="50" charset="-128"/>
            </a:endParaRPr>
          </a:p>
          <a:p>
            <a:pPr eaLnBrk="1" hangingPunct="1">
              <a:spcBef>
                <a:spcPts val="1200"/>
              </a:spcBef>
              <a:spcAft>
                <a:spcPct val="0"/>
              </a:spcAft>
              <a:buClrTx/>
              <a:buNone/>
            </a:pPr>
            <a:r>
              <a:rPr lang="ja-JP" altLang="en-US" sz="2800" b="1" dirty="0">
                <a:solidFill>
                  <a:prstClr val="black"/>
                </a:solidFill>
                <a:latin typeface="Meiryo UI" panose="020B0604030504040204" pitchFamily="50" charset="-128"/>
                <a:ea typeface="Meiryo UI" panose="020B0604030504040204" pitchFamily="50" charset="-128"/>
              </a:rPr>
              <a:t>●被災した人々に対しては、二次被害の防止</a:t>
            </a:r>
            <a:endParaRPr lang="en-US" altLang="ja-JP" sz="2800" b="1" dirty="0">
              <a:solidFill>
                <a:prstClr val="black"/>
              </a:solidFill>
              <a:latin typeface="Meiryo UI" panose="020B0604030504040204" pitchFamily="50" charset="-128"/>
              <a:ea typeface="Meiryo UI" panose="020B0604030504040204" pitchFamily="50" charset="-128"/>
            </a:endParaRPr>
          </a:p>
          <a:p>
            <a:pPr eaLnBrk="1" hangingPunct="1">
              <a:spcBef>
                <a:spcPts val="600"/>
              </a:spcBef>
              <a:spcAft>
                <a:spcPct val="0"/>
              </a:spcAft>
              <a:buClrTx/>
              <a:buNone/>
              <a:tabLst>
                <a:tab pos="892175" algn="l"/>
              </a:tabLst>
            </a:pPr>
            <a:r>
              <a:rPr lang="ja-JP" altLang="en-US" sz="2400" dirty="0">
                <a:solidFill>
                  <a:prstClr val="black"/>
                </a:solidFill>
                <a:latin typeface="Meiryo UI" panose="020B0604030504040204" pitchFamily="50" charset="-128"/>
                <a:ea typeface="Meiryo UI" panose="020B0604030504040204" pitchFamily="50" charset="-128"/>
              </a:rPr>
              <a:t>   →</a:t>
            </a: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その人が避難生活を送るのに適切な場所が確保された時点から</a:t>
            </a:r>
            <a:endParaRPr lang="en-US" altLang="ja-JP" sz="2400" dirty="0">
              <a:solidFill>
                <a:prstClr val="black"/>
              </a:solidFill>
              <a:latin typeface="Meiryo UI" panose="020B0604030504040204" pitchFamily="50" charset="-128"/>
              <a:ea typeface="Meiryo UI" panose="020B0604030504040204" pitchFamily="50" charset="-128"/>
            </a:endParaRPr>
          </a:p>
          <a:p>
            <a:pPr eaLnBrk="1" hangingPunct="1">
              <a:spcBef>
                <a:spcPts val="0"/>
              </a:spcBef>
              <a:spcAft>
                <a:spcPct val="0"/>
              </a:spcAft>
              <a:buClrTx/>
              <a:buNone/>
              <a:tabLst>
                <a:tab pos="892175" algn="l"/>
              </a:tabLst>
            </a:pP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悪化防止、早期発見・早期対応等、</a:t>
            </a:r>
            <a:r>
              <a:rPr lang="ja-JP" altLang="en-US" sz="2400" b="1" u="sng" dirty="0">
                <a:solidFill>
                  <a:prstClr val="black"/>
                </a:solidFill>
                <a:latin typeface="Meiryo UI" panose="020B0604030504040204" pitchFamily="50" charset="-128"/>
                <a:ea typeface="Meiryo UI" panose="020B0604030504040204" pitchFamily="50" charset="-128"/>
              </a:rPr>
              <a:t>他職種と連携して二次被害</a:t>
            </a:r>
            <a:endParaRPr lang="en-US" altLang="ja-JP" sz="2400" b="1" u="sng" dirty="0">
              <a:solidFill>
                <a:prstClr val="black"/>
              </a:solidFill>
              <a:latin typeface="Meiryo UI" panose="020B0604030504040204" pitchFamily="50" charset="-128"/>
              <a:ea typeface="Meiryo UI" panose="020B0604030504040204" pitchFamily="50" charset="-128"/>
            </a:endParaRPr>
          </a:p>
          <a:p>
            <a:pPr eaLnBrk="1" hangingPunct="1">
              <a:spcBef>
                <a:spcPts val="0"/>
              </a:spcBef>
              <a:spcAft>
                <a:spcPct val="0"/>
              </a:spcAft>
              <a:buClrTx/>
              <a:buNone/>
              <a:tabLst>
                <a:tab pos="892175" algn="l"/>
              </a:tabLst>
            </a:pPr>
            <a:r>
              <a:rPr lang="en-US" altLang="ja-JP" sz="2400" b="1" dirty="0">
                <a:solidFill>
                  <a:prstClr val="black"/>
                </a:solidFill>
                <a:latin typeface="Meiryo UI" panose="020B0604030504040204" pitchFamily="50" charset="-128"/>
                <a:ea typeface="Meiryo UI" panose="020B0604030504040204" pitchFamily="50" charset="-128"/>
              </a:rPr>
              <a:t>	</a:t>
            </a:r>
            <a:r>
              <a:rPr lang="ja-JP" altLang="en-US" sz="2400" b="1" u="sng" dirty="0">
                <a:solidFill>
                  <a:prstClr val="black"/>
                </a:solidFill>
                <a:latin typeface="Meiryo UI" panose="020B0604030504040204" pitchFamily="50" charset="-128"/>
                <a:ea typeface="Meiryo UI" panose="020B0604030504040204" pitchFamily="50" charset="-128"/>
              </a:rPr>
              <a:t>の防止に取り組み</a:t>
            </a:r>
            <a:r>
              <a:rPr lang="ja-JP" altLang="en-US" sz="2400" dirty="0">
                <a:solidFill>
                  <a:prstClr val="black"/>
                </a:solidFill>
                <a:latin typeface="Meiryo UI" panose="020B0604030504040204" pitchFamily="50" charset="-128"/>
                <a:ea typeface="Meiryo UI" panose="020B0604030504040204" pitchFamily="50" charset="-128"/>
              </a:rPr>
              <a:t>、生活再建につなげていくことが必要</a:t>
            </a:r>
            <a:endParaRPr lang="en-US" altLang="ja-JP" sz="2400" dirty="0">
              <a:solidFill>
                <a:prstClr val="black"/>
              </a:solidFill>
              <a:latin typeface="Meiryo UI" panose="020B0604030504040204" pitchFamily="50" charset="-128"/>
              <a:ea typeface="Meiryo UI" panose="020B0604030504040204" pitchFamily="50" charset="-128"/>
            </a:endParaRPr>
          </a:p>
          <a:p>
            <a:pPr eaLnBrk="1" hangingPunct="1">
              <a:spcBef>
                <a:spcPts val="1200"/>
              </a:spcBef>
              <a:spcAft>
                <a:spcPct val="0"/>
              </a:spcAft>
              <a:buClrTx/>
              <a:buNone/>
            </a:pPr>
            <a:r>
              <a:rPr lang="ja-JP" altLang="en-US" sz="2800" b="1" dirty="0">
                <a:solidFill>
                  <a:prstClr val="black"/>
                </a:solidFill>
                <a:latin typeface="Meiryo UI" panose="020B0604030504040204" pitchFamily="50" charset="-128"/>
                <a:ea typeface="Meiryo UI" panose="020B0604030504040204" pitchFamily="50" charset="-128"/>
              </a:rPr>
              <a:t>●被災地域に対しては、被災地域の自立性の尊重</a:t>
            </a:r>
            <a:endParaRPr lang="en-US" altLang="ja-JP" sz="2800" b="1" dirty="0">
              <a:solidFill>
                <a:prstClr val="black"/>
              </a:solidFill>
              <a:latin typeface="Meiryo UI" panose="020B0604030504040204" pitchFamily="50" charset="-128"/>
              <a:ea typeface="Meiryo UI" panose="020B0604030504040204" pitchFamily="50" charset="-128"/>
            </a:endParaRPr>
          </a:p>
          <a:p>
            <a:pPr eaLnBrk="1" hangingPunct="1">
              <a:spcBef>
                <a:spcPts val="600"/>
              </a:spcBef>
              <a:spcAft>
                <a:spcPct val="0"/>
              </a:spcAft>
              <a:buClrTx/>
              <a:buNone/>
            </a:pP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a:t>
            </a: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被災地外から応援に入るのは、被災地域が災害で失った支援力</a:t>
            </a:r>
            <a:endParaRPr lang="en-US" altLang="ja-JP" sz="2400" dirty="0">
              <a:solidFill>
                <a:prstClr val="black"/>
              </a:solidFill>
              <a:latin typeface="Meiryo UI" panose="020B0604030504040204" pitchFamily="50" charset="-128"/>
              <a:ea typeface="Meiryo UI" panose="020B0604030504040204" pitchFamily="50" charset="-128"/>
            </a:endParaRPr>
          </a:p>
          <a:p>
            <a:pPr eaLnBrk="1" hangingPunct="1">
              <a:spcBef>
                <a:spcPts val="0"/>
              </a:spcBef>
              <a:spcAft>
                <a:spcPct val="0"/>
              </a:spcAft>
              <a:buClrTx/>
              <a:buNone/>
            </a:pP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をカバーするためであり、復旧に集中するための</a:t>
            </a:r>
            <a:r>
              <a:rPr lang="ja-JP" altLang="en-US" sz="2400" b="1" u="sng" dirty="0">
                <a:solidFill>
                  <a:prstClr val="black"/>
                </a:solidFill>
                <a:latin typeface="Meiryo UI" panose="020B0604030504040204" pitchFamily="50" charset="-128"/>
                <a:ea typeface="Meiryo UI" panose="020B0604030504040204" pitchFamily="50" charset="-128"/>
              </a:rPr>
              <a:t>「リリーフ」</a:t>
            </a:r>
            <a:r>
              <a:rPr lang="ja-JP" altLang="en-US" sz="2400" dirty="0">
                <a:solidFill>
                  <a:prstClr val="black"/>
                </a:solidFill>
                <a:latin typeface="Meiryo UI" panose="020B0604030504040204" pitchFamily="50" charset="-128"/>
                <a:ea typeface="Meiryo UI" panose="020B0604030504040204" pitchFamily="50" charset="-128"/>
              </a:rPr>
              <a:t>である</a:t>
            </a:r>
            <a:endParaRPr lang="en-US" altLang="ja-JP" sz="2400" dirty="0">
              <a:solidFill>
                <a:prstClr val="black"/>
              </a:solidFill>
              <a:latin typeface="Meiryo UI" panose="020B0604030504040204" pitchFamily="50" charset="-128"/>
              <a:ea typeface="Meiryo UI" panose="020B0604030504040204" pitchFamily="50" charset="-128"/>
            </a:endParaRPr>
          </a:p>
          <a:p>
            <a:pPr eaLnBrk="1" hangingPunct="1">
              <a:spcBef>
                <a:spcPts val="0"/>
              </a:spcBef>
              <a:spcAft>
                <a:spcPct val="0"/>
              </a:spcAft>
              <a:buClrTx/>
              <a:buNone/>
            </a:pP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ゆえに、災害派遣福祉チームの活動には</a:t>
            </a:r>
            <a:r>
              <a:rPr lang="ja-JP" altLang="en-US" sz="2400" b="1" u="sng" dirty="0">
                <a:solidFill>
                  <a:prstClr val="black"/>
                </a:solidFill>
                <a:latin typeface="Meiryo UI" panose="020B0604030504040204" pitchFamily="50" charset="-128"/>
                <a:ea typeface="Meiryo UI" panose="020B0604030504040204" pitchFamily="50" charset="-128"/>
              </a:rPr>
              <a:t>「期限がある」</a:t>
            </a:r>
            <a:endParaRPr lang="en-US" altLang="ja-JP" sz="2400" b="1" u="sng" dirty="0">
              <a:solidFill>
                <a:prstClr val="black"/>
              </a:solidFill>
              <a:latin typeface="Meiryo UI" panose="020B0604030504040204" pitchFamily="50" charset="-128"/>
              <a:ea typeface="Meiryo UI" panose="020B0604030504040204" pitchFamily="50" charset="-128"/>
            </a:endParaRPr>
          </a:p>
          <a:p>
            <a:pPr eaLnBrk="1" hangingPunct="1">
              <a:spcBef>
                <a:spcPts val="600"/>
              </a:spcBef>
              <a:spcAft>
                <a:spcPct val="0"/>
              </a:spcAft>
              <a:buClrTx/>
              <a:buNone/>
            </a:pPr>
            <a:r>
              <a:rPr lang="ja-JP" altLang="en-US" sz="2400" dirty="0">
                <a:solidFill>
                  <a:prstClr val="black"/>
                </a:solidFill>
                <a:latin typeface="Meiryo UI" panose="020B0604030504040204" pitchFamily="50" charset="-128"/>
                <a:ea typeface="Meiryo UI" panose="020B0604030504040204" pitchFamily="50" charset="-128"/>
              </a:rPr>
              <a:t>　 →</a:t>
            </a: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ゆえに、チームの活動当初から</a:t>
            </a:r>
            <a:r>
              <a:rPr lang="ja-JP" altLang="en-US" sz="2400" b="1" u="sng" dirty="0">
                <a:solidFill>
                  <a:prstClr val="black"/>
                </a:solidFill>
                <a:latin typeface="Meiryo UI" panose="020B0604030504040204" pitchFamily="50" charset="-128"/>
                <a:ea typeface="Meiryo UI" panose="020B0604030504040204" pitchFamily="50" charset="-128"/>
              </a:rPr>
              <a:t>自分たちがいなくなっても大丈夫</a:t>
            </a:r>
            <a:endParaRPr lang="en-US" altLang="ja-JP" sz="2400" b="1" u="sng" dirty="0">
              <a:solidFill>
                <a:prstClr val="black"/>
              </a:solidFill>
              <a:latin typeface="Meiryo UI" panose="020B0604030504040204" pitchFamily="50" charset="-128"/>
              <a:ea typeface="Meiryo UI" panose="020B0604030504040204" pitchFamily="50" charset="-128"/>
            </a:endParaRPr>
          </a:p>
          <a:p>
            <a:pPr eaLnBrk="1" hangingPunct="1">
              <a:spcBef>
                <a:spcPts val="0"/>
              </a:spcBef>
              <a:spcAft>
                <a:spcPct val="0"/>
              </a:spcAft>
              <a:buClrTx/>
              <a:buNone/>
            </a:pP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b="1" u="sng" dirty="0">
                <a:solidFill>
                  <a:prstClr val="black"/>
                </a:solidFill>
                <a:latin typeface="Meiryo UI" panose="020B0604030504040204" pitchFamily="50" charset="-128"/>
                <a:ea typeface="Meiryo UI" panose="020B0604030504040204" pitchFamily="50" charset="-128"/>
              </a:rPr>
              <a:t>な状態となることを目指した活動</a:t>
            </a:r>
            <a:r>
              <a:rPr lang="ja-JP" altLang="en-US" sz="2400" dirty="0">
                <a:solidFill>
                  <a:prstClr val="black"/>
                </a:solidFill>
                <a:latin typeface="Meiryo UI" panose="020B0604030504040204" pitchFamily="50" charset="-128"/>
                <a:ea typeface="Meiryo UI" panose="020B0604030504040204" pitchFamily="50" charset="-128"/>
              </a:rPr>
              <a:t>を心掛ける</a:t>
            </a:r>
            <a:endParaRPr lang="en-US" altLang="ja-JP" sz="2400" dirty="0">
              <a:solidFill>
                <a:prstClr val="black"/>
              </a:solidFill>
              <a:latin typeface="Meiryo UI" panose="020B0604030504040204" pitchFamily="50" charset="-128"/>
              <a:ea typeface="Meiryo UI" panose="020B0604030504040204" pitchFamily="50" charset="-128"/>
            </a:endParaRPr>
          </a:p>
          <a:p>
            <a:pPr eaLnBrk="1" hangingPunct="1">
              <a:spcBef>
                <a:spcPts val="600"/>
              </a:spcBef>
              <a:spcAft>
                <a:spcPct val="0"/>
              </a:spcAft>
              <a:buClrTx/>
              <a:buNone/>
            </a:pPr>
            <a:r>
              <a:rPr lang="en-US" altLang="ja-JP" sz="2400" dirty="0">
                <a:solidFill>
                  <a:prstClr val="black"/>
                </a:solidFill>
                <a:latin typeface="Meiryo UI" panose="020B0604030504040204" pitchFamily="50" charset="-128"/>
                <a:ea typeface="Meiryo UI" panose="020B0604030504040204" pitchFamily="50" charset="-128"/>
              </a:rPr>
              <a:t>	</a:t>
            </a:r>
            <a:r>
              <a:rPr lang="en-US" altLang="ja-JP" sz="2400" b="1" dirty="0">
                <a:solidFill>
                  <a:srgbClr val="C00000"/>
                </a:solidFill>
                <a:latin typeface="Meiryo UI" panose="020B0604030504040204" pitchFamily="50" charset="-128"/>
                <a:ea typeface="Meiryo UI" panose="020B0604030504040204" pitchFamily="50" charset="-128"/>
              </a:rPr>
              <a:t>×</a:t>
            </a:r>
            <a:r>
              <a:rPr lang="ja-JP" altLang="en-US" sz="2400" b="1" dirty="0">
                <a:solidFill>
                  <a:srgbClr val="C00000"/>
                </a:solidFill>
                <a:latin typeface="Meiryo UI" panose="020B0604030504040204" pitchFamily="50" charset="-128"/>
                <a:ea typeface="Meiryo UI" panose="020B0604030504040204" pitchFamily="50" charset="-128"/>
              </a:rPr>
              <a:t>　自分がやりたい支援・やりすぎの支援は禁物</a:t>
            </a:r>
            <a:endParaRPr lang="en-US" altLang="ja-JP" sz="2400" b="1" dirty="0">
              <a:solidFill>
                <a:srgbClr val="C00000"/>
              </a:solidFill>
              <a:latin typeface="Meiryo UI" panose="020B0604030504040204" pitchFamily="50" charset="-128"/>
              <a:ea typeface="Meiryo UI" panose="020B0604030504040204" pitchFamily="50" charset="-128"/>
            </a:endParaRPr>
          </a:p>
        </p:txBody>
      </p:sp>
      <p:sp>
        <p:nvSpPr>
          <p:cNvPr id="21" name="AutoShape 43"/>
          <p:cNvSpPr>
            <a:spLocks noChangeArrowheads="1"/>
          </p:cNvSpPr>
          <p:nvPr/>
        </p:nvSpPr>
        <p:spPr bwMode="gray">
          <a:xfrm>
            <a:off x="1948920" y="5914548"/>
            <a:ext cx="8280000" cy="897683"/>
          </a:xfrm>
          <a:prstGeom prst="roundRect">
            <a:avLst>
              <a:gd name="adj" fmla="val 16667"/>
            </a:avLst>
          </a:prstGeom>
          <a:solidFill>
            <a:schemeClr val="tx1">
              <a:lumMod val="50000"/>
              <a:lumOff val="50000"/>
            </a:schemeClr>
          </a:solidFill>
          <a:ln>
            <a:solidFill>
              <a:schemeClr val="tx1">
                <a:lumMod val="50000"/>
                <a:lumOff val="50000"/>
              </a:schemeClr>
            </a:solidFill>
          </a:ln>
          <a:effectLst/>
          <a:extLst/>
        </p:spPr>
        <p:txBody>
          <a:bodyPr wrap="square" lIns="36000" tIns="36000" rIns="36000" bIns="36000" anchor="ct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spcAft>
                <a:spcPct val="0"/>
              </a:spcAft>
              <a:buNone/>
            </a:pPr>
            <a:r>
              <a:rPr lang="ja-JP" altLang="en-US" sz="2400" b="1" dirty="0">
                <a:solidFill>
                  <a:prstClr val="white"/>
                </a:solidFill>
                <a:latin typeface="Meiryo UI" panose="020B0604030504040204" pitchFamily="50" charset="-128"/>
                <a:ea typeface="Meiryo UI" panose="020B0604030504040204" pitchFamily="50" charset="-128"/>
              </a:rPr>
              <a:t>災害派遣福祉チームは被災地外から応援に入るチーム</a:t>
            </a:r>
            <a:endParaRPr lang="en-US" altLang="ja-JP" sz="2400" b="1" dirty="0">
              <a:solidFill>
                <a:prstClr val="white"/>
              </a:solidFill>
              <a:latin typeface="Meiryo UI" panose="020B0604030504040204" pitchFamily="50" charset="-128"/>
              <a:ea typeface="Meiryo UI" panose="020B0604030504040204" pitchFamily="50" charset="-128"/>
            </a:endParaRPr>
          </a:p>
          <a:p>
            <a:pPr algn="ctr" eaLnBrk="1" fontAlgn="ctr" hangingPunct="1">
              <a:spcBef>
                <a:spcPct val="0"/>
              </a:spcBef>
              <a:spcAft>
                <a:spcPct val="0"/>
              </a:spcAft>
              <a:buNone/>
            </a:pPr>
            <a:r>
              <a:rPr lang="ja-JP" altLang="en-US" sz="2400" b="1" dirty="0">
                <a:solidFill>
                  <a:prstClr val="white"/>
                </a:solidFill>
                <a:latin typeface="Meiryo UI" panose="020B0604030504040204" pitchFamily="50" charset="-128"/>
                <a:ea typeface="Meiryo UI" panose="020B0604030504040204" pitchFamily="50" charset="-128"/>
              </a:rPr>
              <a:t>最後は地域資源や中長期の支援活動に支援や情報を引き継ぐ</a:t>
            </a:r>
          </a:p>
        </p:txBody>
      </p:sp>
      <p:sp>
        <p:nvSpPr>
          <p:cNvPr id="4" name="スライド番号プレースホルダー 3"/>
          <p:cNvSpPr>
            <a:spLocks noGrp="1"/>
          </p:cNvSpPr>
          <p:nvPr>
            <p:ph type="sldNum" sz="quarter" idx="12"/>
          </p:nvPr>
        </p:nvSpPr>
        <p:spPr/>
        <p:txBody>
          <a:bodyPr/>
          <a:lstStyle/>
          <a:p>
            <a:fld id="{09A6B765-CA81-415C-858C-FCEC5502DED1}" type="slidenum">
              <a:rPr lang="ja-JP" altLang="en-US">
                <a:solidFill>
                  <a:prstClr val="black">
                    <a:tint val="75000"/>
                  </a:prstClr>
                </a:solidFill>
              </a:rPr>
              <a:pPr/>
              <a:t>23</a:t>
            </a:fld>
            <a:endParaRPr lang="ja-JP" altLang="en-US" dirty="0">
              <a:solidFill>
                <a:prstClr val="black">
                  <a:tint val="75000"/>
                </a:prstClr>
              </a:solidFill>
            </a:endParaRPr>
          </a:p>
        </p:txBody>
      </p:sp>
    </p:spTree>
    <p:custDataLst>
      <p:tags r:id="rId1"/>
    </p:custDataLst>
    <p:extLst>
      <p:ext uri="{BB962C8B-B14F-4D97-AF65-F5344CB8AC3E}">
        <p14:creationId xmlns:p14="http://schemas.microsoft.com/office/powerpoint/2010/main" val="161661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a:spLocks noGrp="1"/>
          </p:cNvSpPr>
          <p:nvPr>
            <p:ph idx="1"/>
          </p:nvPr>
        </p:nvSpPr>
        <p:spPr>
          <a:xfrm>
            <a:off x="2048562" y="1913201"/>
            <a:ext cx="7920880" cy="3031599"/>
          </a:xfrm>
        </p:spPr>
        <p:txBody>
          <a:bodyPr wrap="square">
            <a:spAutoFit/>
          </a:bodyPr>
          <a:lstStyle/>
          <a:p>
            <a:pPr marL="0" indent="0">
              <a:lnSpc>
                <a:spcPct val="100000"/>
              </a:lnSpc>
              <a:spcBef>
                <a:spcPts val="0"/>
              </a:spcBef>
              <a:buNone/>
            </a:pPr>
            <a:r>
              <a:rPr lang="en-US" altLang="ja-JP" sz="3200" dirty="0">
                <a:latin typeface="Meiryo UI" panose="020B0604030504040204" pitchFamily="50" charset="-128"/>
                <a:ea typeface="Meiryo UI" panose="020B0604030504040204" pitchFamily="50" charset="-128"/>
              </a:rPr>
              <a:t>【</a:t>
            </a:r>
            <a:r>
              <a:rPr lang="ja-JP" altLang="en-US" sz="3200" dirty="0">
                <a:latin typeface="Meiryo UI" panose="020B0604030504040204" pitchFamily="50" charset="-128"/>
                <a:ea typeface="Meiryo UI" panose="020B0604030504040204" pitchFamily="50" charset="-128"/>
              </a:rPr>
              <a:t>構成</a:t>
            </a:r>
            <a:r>
              <a:rPr lang="en-US" altLang="ja-JP" sz="3200" dirty="0">
                <a:latin typeface="Meiryo UI" panose="020B0604030504040204" pitchFamily="50" charset="-128"/>
                <a:ea typeface="Meiryo UI" panose="020B0604030504040204" pitchFamily="50" charset="-128"/>
              </a:rPr>
              <a:t>】</a:t>
            </a:r>
            <a:endParaRPr lang="en-US" altLang="ja-JP" sz="3600" dirty="0">
              <a:latin typeface="Meiryo UI" panose="020B0604030504040204" pitchFamily="50" charset="-128"/>
              <a:ea typeface="Meiryo UI" panose="020B0604030504040204" pitchFamily="50" charset="-128"/>
            </a:endParaRPr>
          </a:p>
          <a:p>
            <a:pPr marL="0" indent="0">
              <a:lnSpc>
                <a:spcPct val="100000"/>
              </a:lnSpc>
              <a:spcBef>
                <a:spcPts val="1800"/>
              </a:spcBef>
              <a:buNone/>
              <a:tabLst>
                <a:tab pos="804863" algn="l"/>
              </a:tabLst>
            </a:pPr>
            <a:r>
              <a:rPr lang="en-US" altLang="ja-JP" sz="3600" b="1" dirty="0">
                <a:solidFill>
                  <a:srgbClr val="C00000"/>
                </a:solidFill>
                <a:latin typeface="Meiryo UI" panose="020B0604030504040204" pitchFamily="50" charset="-128"/>
                <a:ea typeface="Meiryo UI" panose="020B0604030504040204" pitchFamily="50" charset="-128"/>
              </a:rPr>
              <a:t>Ⅰ.	</a:t>
            </a:r>
            <a:r>
              <a:rPr lang="ja-JP" altLang="en-US" sz="3600" b="1" dirty="0">
                <a:solidFill>
                  <a:srgbClr val="C00000"/>
                </a:solidFill>
                <a:latin typeface="Meiryo UI" panose="020B0604030504040204" pitchFamily="50" charset="-128"/>
                <a:ea typeface="Meiryo UI" panose="020B0604030504040204" pitchFamily="50" charset="-128"/>
              </a:rPr>
              <a:t>災害時の福祉が求められた背景</a:t>
            </a:r>
            <a:endParaRPr lang="en-US" altLang="ja-JP" sz="3600" b="1" dirty="0">
              <a:solidFill>
                <a:srgbClr val="C00000"/>
              </a:solidFill>
              <a:latin typeface="Meiryo UI" panose="020B0604030504040204" pitchFamily="50" charset="-128"/>
              <a:ea typeface="Meiryo UI" panose="020B0604030504040204" pitchFamily="50" charset="-128"/>
            </a:endParaRPr>
          </a:p>
          <a:p>
            <a:pPr marL="0" indent="0">
              <a:lnSpc>
                <a:spcPct val="100000"/>
              </a:lnSpc>
              <a:spcBef>
                <a:spcPts val="0"/>
              </a:spcBef>
              <a:buNone/>
              <a:tabLst>
                <a:tab pos="804863" algn="l"/>
              </a:tabLst>
            </a:pPr>
            <a:endParaRPr lang="en-US" altLang="ja-JP" sz="3600" dirty="0">
              <a:latin typeface="Meiryo UI" panose="020B0604030504040204" pitchFamily="50" charset="-128"/>
              <a:ea typeface="Meiryo UI" panose="020B0604030504040204" pitchFamily="50" charset="-128"/>
            </a:endParaRPr>
          </a:p>
          <a:p>
            <a:pPr marL="0" indent="0">
              <a:lnSpc>
                <a:spcPct val="100000"/>
              </a:lnSpc>
              <a:spcBef>
                <a:spcPts val="0"/>
              </a:spcBef>
              <a:buNone/>
              <a:tabLst>
                <a:tab pos="804863" algn="l"/>
              </a:tabLst>
            </a:pPr>
            <a:r>
              <a:rPr lang="en-US" altLang="ja-JP" sz="3600" dirty="0">
                <a:latin typeface="Meiryo UI" panose="020B0604030504040204" pitchFamily="50" charset="-128"/>
                <a:ea typeface="Meiryo UI" panose="020B0604030504040204" pitchFamily="50" charset="-128"/>
              </a:rPr>
              <a:t>Ⅱ.	</a:t>
            </a:r>
            <a:r>
              <a:rPr lang="ja-JP" altLang="en-US" sz="3600" dirty="0">
                <a:latin typeface="Meiryo UI" panose="020B0604030504040204" pitchFamily="50" charset="-128"/>
                <a:ea typeface="Meiryo UI" panose="020B0604030504040204" pitchFamily="50" charset="-128"/>
              </a:rPr>
              <a:t>災害福祉支援ネットワークと</a:t>
            </a:r>
            <a:endParaRPr lang="en-US" altLang="ja-JP" sz="3600" dirty="0">
              <a:latin typeface="Meiryo UI" panose="020B0604030504040204" pitchFamily="50" charset="-128"/>
              <a:ea typeface="Meiryo UI" panose="020B0604030504040204" pitchFamily="50" charset="-128"/>
            </a:endParaRPr>
          </a:p>
          <a:p>
            <a:pPr marL="0" indent="0">
              <a:lnSpc>
                <a:spcPct val="100000"/>
              </a:lnSpc>
              <a:spcBef>
                <a:spcPts val="0"/>
              </a:spcBef>
              <a:buNone/>
              <a:tabLst>
                <a:tab pos="804863" algn="l"/>
              </a:tabLst>
            </a:pPr>
            <a:r>
              <a:rPr lang="en-US" altLang="ja-JP" sz="3600" dirty="0">
                <a:latin typeface="Meiryo UI" panose="020B0604030504040204" pitchFamily="50" charset="-128"/>
                <a:ea typeface="Meiryo UI" panose="020B0604030504040204" pitchFamily="50" charset="-128"/>
              </a:rPr>
              <a:t>	</a:t>
            </a:r>
            <a:r>
              <a:rPr lang="ja-JP" altLang="en-US" sz="3600" dirty="0">
                <a:latin typeface="Meiryo UI" panose="020B0604030504040204" pitchFamily="50" charset="-128"/>
                <a:ea typeface="Meiryo UI" panose="020B0604030504040204" pitchFamily="50" charset="-128"/>
              </a:rPr>
              <a:t>災害派遣福祉</a:t>
            </a:r>
            <a:r>
              <a:rPr lang="ja-JP" altLang="en-US" sz="3600" dirty="0" smtClean="0">
                <a:latin typeface="Meiryo UI" panose="020B0604030504040204" pitchFamily="50" charset="-128"/>
                <a:ea typeface="Meiryo UI" panose="020B0604030504040204" pitchFamily="50" charset="-128"/>
              </a:rPr>
              <a:t>チーム</a:t>
            </a:r>
          </a:p>
        </p:txBody>
      </p:sp>
      <p:sp>
        <p:nvSpPr>
          <p:cNvPr id="3" name="スライド番号プレースホルダー 2"/>
          <p:cNvSpPr>
            <a:spLocks noGrp="1"/>
          </p:cNvSpPr>
          <p:nvPr>
            <p:ph type="sldNum" sz="quarter" idx="12"/>
          </p:nvPr>
        </p:nvSpPr>
        <p:spPr/>
        <p:txBody>
          <a:bodyPr/>
          <a:lstStyle/>
          <a:p>
            <a:fld id="{461A3A3C-77AB-4FB6-B140-EA40A8845BEA}" type="slidenum">
              <a:rPr lang="ja-JP" altLang="en-US">
                <a:solidFill>
                  <a:prstClr val="black">
                    <a:tint val="75000"/>
                  </a:prstClr>
                </a:solidFill>
              </a:rPr>
              <a:pPr/>
              <a:t>3</a:t>
            </a:fld>
            <a:endParaRPr lang="ja-JP" altLang="en-US">
              <a:solidFill>
                <a:prstClr val="black">
                  <a:tint val="75000"/>
                </a:prstClr>
              </a:solidFill>
            </a:endParaRPr>
          </a:p>
        </p:txBody>
      </p:sp>
    </p:spTree>
    <p:extLst>
      <p:ext uri="{BB962C8B-B14F-4D97-AF65-F5344CB8AC3E}">
        <p14:creationId xmlns:p14="http://schemas.microsoft.com/office/powerpoint/2010/main" val="267522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48680"/>
          </a:xfrm>
        </p:spPr>
        <p:txBody>
          <a:bodyPr>
            <a:normAutofit fontScale="90000"/>
          </a:bodyPr>
          <a:lstStyle/>
          <a:p>
            <a:r>
              <a:rPr kumimoji="1" lang="en-US" altLang="ja-JP" dirty="0" smtClean="0"/>
              <a:t>1.</a:t>
            </a:r>
            <a:r>
              <a:rPr kumimoji="1" lang="ja-JP" altLang="en-US" dirty="0" smtClean="0"/>
              <a:t>災害の時系列（フェーズ）を理解する</a:t>
            </a:r>
            <a:endParaRPr kumimoji="1" lang="ja-JP" altLang="en-US" dirty="0"/>
          </a:p>
        </p:txBody>
      </p:sp>
      <p:pic>
        <p:nvPicPr>
          <p:cNvPr id="76" name="図 75"/>
          <p:cNvPicPr>
            <a:picLocks noChangeAspect="1"/>
          </p:cNvPicPr>
          <p:nvPr/>
        </p:nvPicPr>
        <p:blipFill>
          <a:blip r:embed="rId3"/>
          <a:stretch>
            <a:fillRect/>
          </a:stretch>
        </p:blipFill>
        <p:spPr>
          <a:xfrm>
            <a:off x="1524000" y="1124744"/>
            <a:ext cx="9144000" cy="5571744"/>
          </a:xfrm>
          <a:prstGeom prst="rect">
            <a:avLst/>
          </a:prstGeom>
        </p:spPr>
      </p:pic>
      <p:sp>
        <p:nvSpPr>
          <p:cNvPr id="78" name="スライド番号プレースホルダー 77"/>
          <p:cNvSpPr>
            <a:spLocks noGrp="1"/>
          </p:cNvSpPr>
          <p:nvPr>
            <p:ph type="sldNum" sz="quarter" idx="12"/>
          </p:nvPr>
        </p:nvSpPr>
        <p:spPr/>
        <p:txBody>
          <a:bodyPr/>
          <a:lstStyle/>
          <a:p>
            <a:fld id="{09A6B765-CA81-415C-858C-FCEC5502DED1}" type="slidenum">
              <a:rPr lang="ja-JP" altLang="en-US">
                <a:solidFill>
                  <a:prstClr val="black">
                    <a:tint val="75000"/>
                  </a:prstClr>
                </a:solidFill>
              </a:rPr>
              <a:pPr/>
              <a:t>4</a:t>
            </a:fld>
            <a:endParaRPr lang="ja-JP" altLang="en-US" dirty="0">
              <a:solidFill>
                <a:prstClr val="black">
                  <a:tint val="75000"/>
                </a:prstClr>
              </a:solidFill>
            </a:endParaRPr>
          </a:p>
        </p:txBody>
      </p:sp>
    </p:spTree>
    <p:extLst>
      <p:ext uri="{BB962C8B-B14F-4D97-AF65-F5344CB8AC3E}">
        <p14:creationId xmlns:p14="http://schemas.microsoft.com/office/powerpoint/2010/main" val="14404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2.</a:t>
            </a:r>
            <a:r>
              <a:rPr kumimoji="1" lang="ja-JP" altLang="en-US" dirty="0" smtClean="0"/>
              <a:t>指定避難所とは</a:t>
            </a:r>
            <a:endParaRPr kumimoji="1" lang="ja-JP" altLang="en-US" dirty="0"/>
          </a:p>
        </p:txBody>
      </p:sp>
      <p:graphicFrame>
        <p:nvGraphicFramePr>
          <p:cNvPr id="6" name="表 5"/>
          <p:cNvGraphicFramePr>
            <a:graphicFrameLocks noGrp="1"/>
          </p:cNvGraphicFramePr>
          <p:nvPr>
            <p:extLst/>
          </p:nvPr>
        </p:nvGraphicFramePr>
        <p:xfrm>
          <a:off x="1584896" y="692696"/>
          <a:ext cx="9036496" cy="5904656"/>
        </p:xfrm>
        <a:graphic>
          <a:graphicData uri="http://schemas.openxmlformats.org/drawingml/2006/table">
            <a:tbl>
              <a:tblPr firstRow="1" bandRow="1">
                <a:tableStyleId>{5940675A-B579-460E-94D1-54222C63F5DA}</a:tableStyleId>
              </a:tblPr>
              <a:tblGrid>
                <a:gridCol w="838696">
                  <a:extLst>
                    <a:ext uri="{9D8B030D-6E8A-4147-A177-3AD203B41FA5}">
                      <a16:colId xmlns:a16="http://schemas.microsoft.com/office/drawing/2014/main" val="20000"/>
                    </a:ext>
                  </a:extLst>
                </a:gridCol>
                <a:gridCol w="8197800">
                  <a:extLst>
                    <a:ext uri="{9D8B030D-6E8A-4147-A177-3AD203B41FA5}">
                      <a16:colId xmlns:a16="http://schemas.microsoft.com/office/drawing/2014/main" val="20001"/>
                    </a:ext>
                  </a:extLst>
                </a:gridCol>
              </a:tblGrid>
              <a:tr h="1305101">
                <a:tc>
                  <a:txBody>
                    <a:bodyPr/>
                    <a:lstStyle/>
                    <a:p>
                      <a:r>
                        <a:rPr kumimoji="1" lang="ja-JP" altLang="en-US" sz="2000" dirty="0" smtClean="0">
                          <a:latin typeface="Meiryo UI" panose="020B0604030504040204" pitchFamily="50" charset="-128"/>
                          <a:ea typeface="Meiryo UI" panose="020B0604030504040204" pitchFamily="50" charset="-128"/>
                        </a:rPr>
                        <a:t>考え方</a:t>
                      </a:r>
                      <a:endParaRPr kumimoji="1" lang="ja-JP" altLang="en-US" sz="20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Meiryo UI" panose="020B0604030504040204" pitchFamily="50" charset="-128"/>
                          <a:ea typeface="Meiryo UI" panose="020B0604030504040204" pitchFamily="50" charset="-128"/>
                        </a:rPr>
                        <a:t>指定避難所は、災害の危険性があり避難した住民等を</a:t>
                      </a:r>
                      <a:r>
                        <a:rPr kumimoji="1" lang="ja-JP" altLang="en-US" sz="2000" u="sng" dirty="0" smtClean="0">
                          <a:latin typeface="Meiryo UI" panose="020B0604030504040204" pitchFamily="50" charset="-128"/>
                          <a:ea typeface="Meiryo UI" panose="020B0604030504040204" pitchFamily="50" charset="-128"/>
                        </a:rPr>
                        <a:t>災害の危険性がなくなるまでに必要な間滞在</a:t>
                      </a:r>
                      <a:r>
                        <a:rPr kumimoji="1" lang="ja-JP" altLang="en-US" sz="2000" dirty="0" smtClean="0">
                          <a:latin typeface="Meiryo UI" panose="020B0604030504040204" pitchFamily="50" charset="-128"/>
                          <a:ea typeface="Meiryo UI" panose="020B0604030504040204" pitchFamily="50" charset="-128"/>
                        </a:rPr>
                        <a:t>させ、または</a:t>
                      </a:r>
                      <a:r>
                        <a:rPr kumimoji="1" lang="ja-JP" altLang="en-US" sz="2000" u="sng" dirty="0" smtClean="0">
                          <a:latin typeface="Meiryo UI" panose="020B0604030504040204" pitchFamily="50" charset="-128"/>
                          <a:ea typeface="Meiryo UI" panose="020B0604030504040204" pitchFamily="50" charset="-128"/>
                        </a:rPr>
                        <a:t>災害により家に戻れなくなった住民等を一時的に滞在</a:t>
                      </a:r>
                      <a:r>
                        <a:rPr kumimoji="1" lang="ja-JP" altLang="en-US" sz="2000" dirty="0" smtClean="0">
                          <a:latin typeface="Meiryo UI" panose="020B0604030504040204" pitchFamily="50" charset="-128"/>
                          <a:ea typeface="Meiryo UI" panose="020B0604030504040204" pitchFamily="50" charset="-128"/>
                        </a:rPr>
                        <a:t>させるための施設として市町村長が指定する。</a:t>
                      </a:r>
                      <a:endParaRPr kumimoji="1" lang="en-US" altLang="ja-JP" sz="2000" dirty="0" smtClean="0">
                        <a:latin typeface="Meiryo UI" panose="020B0604030504040204" pitchFamily="50" charset="-128"/>
                        <a:ea typeface="Meiryo UI" panose="020B0604030504040204" pitchFamily="50" charset="-128"/>
                      </a:endParaRPr>
                    </a:p>
                    <a:p>
                      <a:pPr algn="r"/>
                      <a:r>
                        <a:rPr kumimoji="1" lang="ja-JP" altLang="en-US" sz="2000" dirty="0" smtClean="0">
                          <a:latin typeface="Meiryo UI" panose="020B0604030504040204" pitchFamily="50" charset="-128"/>
                          <a:ea typeface="Meiryo UI" panose="020B0604030504040204" pitchFamily="50" charset="-128"/>
                        </a:rPr>
                        <a:t>（災害対策基本法第</a:t>
                      </a:r>
                      <a:r>
                        <a:rPr kumimoji="1" lang="en-US" altLang="ja-JP" sz="2000" dirty="0" smtClean="0">
                          <a:latin typeface="Meiryo UI" panose="020B0604030504040204" pitchFamily="50" charset="-128"/>
                          <a:ea typeface="Meiryo UI" panose="020B0604030504040204" pitchFamily="50" charset="-128"/>
                        </a:rPr>
                        <a:t>49 </a:t>
                      </a:r>
                      <a:r>
                        <a:rPr kumimoji="1" lang="ja-JP" altLang="en-US" sz="2000" dirty="0" smtClean="0">
                          <a:latin typeface="Meiryo UI" panose="020B0604030504040204" pitchFamily="50" charset="-128"/>
                          <a:ea typeface="Meiryo UI" panose="020B0604030504040204" pitchFamily="50" charset="-128"/>
                        </a:rPr>
                        <a:t>条の７）</a:t>
                      </a:r>
                      <a:endParaRPr kumimoji="1" lang="en-US" altLang="ja-JP" sz="2000" dirty="0" smtClean="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99555">
                <a:tc>
                  <a:txBody>
                    <a:bodyPr/>
                    <a:lstStyle/>
                    <a:p>
                      <a:r>
                        <a:rPr kumimoji="1" lang="ja-JP" altLang="en-US" sz="2000" dirty="0" smtClean="0">
                          <a:latin typeface="Meiryo UI" panose="020B0604030504040204" pitchFamily="50" charset="-128"/>
                          <a:ea typeface="Meiryo UI" panose="020B0604030504040204" pitchFamily="50" charset="-128"/>
                        </a:rPr>
                        <a:t>基　準</a:t>
                      </a:r>
                      <a:endParaRPr kumimoji="1" lang="ja-JP" altLang="en-US" sz="200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dirty="0" smtClean="0">
                          <a:latin typeface="Meiryo UI" panose="020B0604030504040204" pitchFamily="50" charset="-128"/>
                          <a:ea typeface="Meiryo UI" panose="020B0604030504040204" pitchFamily="50" charset="-128"/>
                        </a:rPr>
                        <a:t>以下のすべてを満たすこと。</a:t>
                      </a:r>
                      <a:endParaRPr kumimoji="1" lang="en-US" altLang="ja-JP" sz="2000" dirty="0" smtClean="0">
                        <a:latin typeface="Meiryo UI" panose="020B0604030504040204" pitchFamily="50" charset="-128"/>
                        <a:ea typeface="Meiryo UI" panose="020B0604030504040204" pitchFamily="50" charset="-128"/>
                      </a:endParaRPr>
                    </a:p>
                    <a:p>
                      <a:pPr marL="342900" indent="-250825" algn="l" defTabSz="914400" rtl="0" eaLnBrk="1" latinLnBrk="0" hangingPunct="1">
                        <a:buFont typeface="Arial" panose="020B0604020202020204" pitchFamily="34" charset="0"/>
                        <a:buChar char="•"/>
                      </a:pPr>
                      <a:r>
                        <a:rPr kumimoji="1" lang="ja-JP" altLang="en-US" sz="2000" kern="1200" dirty="0" smtClean="0">
                          <a:solidFill>
                            <a:schemeClr val="tx1"/>
                          </a:solidFill>
                          <a:latin typeface="Meiryo UI" panose="020B0604030504040204" pitchFamily="50" charset="-128"/>
                          <a:ea typeface="Meiryo UI" panose="020B0604030504040204" pitchFamily="50" charset="-128"/>
                          <a:cs typeface="+mn-cs"/>
                        </a:rPr>
                        <a:t>被災者等を滞在させるために必要かつ適切な規模のものであること。</a:t>
                      </a:r>
                    </a:p>
                    <a:p>
                      <a:pPr marL="342900" indent="-250825" algn="l" defTabSz="914400" rtl="0" eaLnBrk="1" latinLnBrk="0" hangingPunct="1">
                        <a:buFont typeface="Arial" panose="020B0604020202020204" pitchFamily="34" charset="0"/>
                        <a:buChar char="•"/>
                      </a:pPr>
                      <a:r>
                        <a:rPr kumimoji="1" lang="ja-JP" altLang="en-US" sz="2000" kern="1200" dirty="0" smtClean="0">
                          <a:solidFill>
                            <a:schemeClr val="tx1"/>
                          </a:solidFill>
                          <a:latin typeface="Meiryo UI" panose="020B0604030504040204" pitchFamily="50" charset="-128"/>
                          <a:ea typeface="Meiryo UI" panose="020B0604030504040204" pitchFamily="50" charset="-128"/>
                          <a:cs typeface="+mn-cs"/>
                        </a:rPr>
                        <a:t>速やかに、被災者等を受け入れ、または生活関連物資を配布することが可能なものであること。</a:t>
                      </a:r>
                    </a:p>
                    <a:p>
                      <a:pPr marL="342900" indent="-250825" algn="l" defTabSz="914400" rtl="0" eaLnBrk="1" latinLnBrk="0" hangingPunct="1">
                        <a:buFont typeface="Arial" panose="020B0604020202020204" pitchFamily="34" charset="0"/>
                        <a:buChar char="•"/>
                      </a:pPr>
                      <a:r>
                        <a:rPr kumimoji="1" lang="ja-JP" altLang="en-US" sz="2000" kern="1200" dirty="0" smtClean="0">
                          <a:solidFill>
                            <a:schemeClr val="tx1"/>
                          </a:solidFill>
                          <a:latin typeface="Meiryo UI" panose="020B0604030504040204" pitchFamily="50" charset="-128"/>
                          <a:ea typeface="Meiryo UI" panose="020B0604030504040204" pitchFamily="50" charset="-128"/>
                          <a:cs typeface="+mn-cs"/>
                        </a:rPr>
                        <a:t>想定される災害の影響が比較的少ない場所にあること。</a:t>
                      </a:r>
                    </a:p>
                    <a:p>
                      <a:pPr marL="342900" indent="-250825" algn="l" defTabSz="914400" rtl="0" eaLnBrk="1" latinLnBrk="0" hangingPunct="1">
                        <a:buFont typeface="Arial" panose="020B0604020202020204" pitchFamily="34" charset="0"/>
                        <a:buChar char="•"/>
                      </a:pPr>
                      <a:r>
                        <a:rPr kumimoji="1" lang="ja-JP" altLang="en-US" sz="2000" kern="1200" dirty="0" smtClean="0">
                          <a:solidFill>
                            <a:schemeClr val="tx1"/>
                          </a:solidFill>
                          <a:latin typeface="Meiryo UI" panose="020B0604030504040204" pitchFamily="50" charset="-128"/>
                          <a:ea typeface="Meiryo UI" panose="020B0604030504040204" pitchFamily="50" charset="-128"/>
                          <a:cs typeface="+mn-cs"/>
                        </a:rPr>
                        <a:t>車両などによる輸送が比較的容易な場所にあること。</a:t>
                      </a:r>
                    </a:p>
                    <a:p>
                      <a:endParaRPr kumimoji="1" lang="en-US" altLang="ja-JP" sz="2000" dirty="0" smtClean="0">
                        <a:latin typeface="Meiryo UI" panose="020B0604030504040204" pitchFamily="50" charset="-128"/>
                        <a:ea typeface="Meiryo UI" panose="020B0604030504040204" pitchFamily="50" charset="-128"/>
                      </a:endParaRPr>
                    </a:p>
                    <a:p>
                      <a:r>
                        <a:rPr kumimoji="1" lang="ja-JP" altLang="en-US" sz="2000" dirty="0" smtClean="0">
                          <a:latin typeface="Meiryo UI" panose="020B0604030504040204" pitchFamily="50" charset="-128"/>
                          <a:ea typeface="Meiryo UI" panose="020B0604030504040204" pitchFamily="50" charset="-128"/>
                        </a:rPr>
                        <a:t>なお、主として高齢者、障害者、乳幼児等の要配慮者を滞在させる福祉避難所等については、上記の他に、</a:t>
                      </a:r>
                    </a:p>
                    <a:p>
                      <a:pPr marL="342900" indent="-250825" algn="l" defTabSz="914400" rtl="0" eaLnBrk="1" latinLnBrk="0" hangingPunct="1">
                        <a:buFont typeface="Arial" panose="020B0604020202020204" pitchFamily="34" charset="0"/>
                        <a:buChar char="•"/>
                      </a:pPr>
                      <a:r>
                        <a:rPr kumimoji="1" lang="ja-JP" altLang="en-US" sz="2000" kern="1200" dirty="0" smtClean="0">
                          <a:solidFill>
                            <a:schemeClr val="tx1"/>
                          </a:solidFill>
                          <a:latin typeface="Meiryo UI" panose="020B0604030504040204" pitchFamily="50" charset="-128"/>
                          <a:ea typeface="Meiryo UI" panose="020B0604030504040204" pitchFamily="50" charset="-128"/>
                          <a:cs typeface="+mn-cs"/>
                        </a:rPr>
                        <a:t>要配慮者の円滑な利用を確保するための措置が講じられていること。</a:t>
                      </a:r>
                    </a:p>
                    <a:p>
                      <a:pPr marL="342900" indent="-250825" algn="l" defTabSz="914400" rtl="0" eaLnBrk="1" latinLnBrk="0" hangingPunct="1">
                        <a:buFont typeface="Arial" panose="020B0604020202020204" pitchFamily="34" charset="0"/>
                        <a:buChar char="•"/>
                      </a:pPr>
                      <a:r>
                        <a:rPr kumimoji="1" lang="ja-JP" altLang="en-US" sz="2000" kern="1200" dirty="0" smtClean="0">
                          <a:solidFill>
                            <a:schemeClr val="tx1"/>
                          </a:solidFill>
                          <a:latin typeface="Meiryo UI" panose="020B0604030504040204" pitchFamily="50" charset="-128"/>
                          <a:ea typeface="Meiryo UI" panose="020B0604030504040204" pitchFamily="50" charset="-128"/>
                          <a:cs typeface="+mn-cs"/>
                        </a:rPr>
                        <a:t>災害時に要配慮者が相談し、支援を受けることができる体制が整備されること。</a:t>
                      </a:r>
                    </a:p>
                    <a:p>
                      <a:pPr marL="342900" indent="-250825" algn="l" defTabSz="914400" rtl="0" eaLnBrk="1" latinLnBrk="0" hangingPunct="1">
                        <a:buFont typeface="Arial" panose="020B0604020202020204" pitchFamily="34" charset="0"/>
                        <a:buChar char="•"/>
                      </a:pPr>
                      <a:r>
                        <a:rPr kumimoji="1" lang="ja-JP" altLang="en-US" sz="2000" kern="1200" dirty="0" smtClean="0">
                          <a:solidFill>
                            <a:schemeClr val="tx1"/>
                          </a:solidFill>
                          <a:latin typeface="Meiryo UI" panose="020B0604030504040204" pitchFamily="50" charset="-128"/>
                          <a:ea typeface="Meiryo UI" panose="020B0604030504040204" pitchFamily="50" charset="-128"/>
                          <a:cs typeface="+mn-cs"/>
                        </a:rPr>
                        <a:t>災害時に主として要配慮者を滞在させるために必要な居室が可能な限り確保されること。</a:t>
                      </a:r>
                      <a:r>
                        <a:rPr kumimoji="1" lang="en-US" altLang="ja-JP" sz="2000" kern="1200" dirty="0" smtClean="0">
                          <a:solidFill>
                            <a:schemeClr val="tx1"/>
                          </a:solidFill>
                          <a:latin typeface="Meiryo UI" panose="020B0604030504040204" pitchFamily="50" charset="-128"/>
                          <a:ea typeface="Meiryo UI" panose="020B0604030504040204" pitchFamily="50" charset="-128"/>
                          <a:cs typeface="+mn-cs"/>
                        </a:rPr>
                        <a:t>			</a:t>
                      </a:r>
                      <a:r>
                        <a:rPr kumimoji="1" lang="ja-JP" altLang="en-US" sz="2000" kern="1200" dirty="0" smtClean="0">
                          <a:solidFill>
                            <a:schemeClr val="tx1"/>
                          </a:solidFill>
                          <a:latin typeface="Meiryo UI" panose="020B0604030504040204" pitchFamily="50" charset="-128"/>
                          <a:ea typeface="Meiryo UI" panose="020B0604030504040204" pitchFamily="50" charset="-128"/>
                          <a:cs typeface="+mn-cs"/>
                        </a:rPr>
                        <a:t>　　　（災害対策基本法令第</a:t>
                      </a:r>
                      <a:r>
                        <a:rPr kumimoji="1" lang="en-US" altLang="ja-JP" sz="2000" kern="1200" dirty="0" smtClean="0">
                          <a:solidFill>
                            <a:schemeClr val="tx1"/>
                          </a:solidFill>
                          <a:latin typeface="Meiryo UI" panose="020B0604030504040204" pitchFamily="50" charset="-128"/>
                          <a:ea typeface="Meiryo UI" panose="020B0604030504040204" pitchFamily="50" charset="-128"/>
                          <a:cs typeface="+mn-cs"/>
                        </a:rPr>
                        <a:t>20 </a:t>
                      </a:r>
                      <a:r>
                        <a:rPr kumimoji="1" lang="ja-JP" altLang="en-US" sz="2000" kern="1200" dirty="0" smtClean="0">
                          <a:solidFill>
                            <a:schemeClr val="tx1"/>
                          </a:solidFill>
                          <a:latin typeface="Meiryo UI" panose="020B0604030504040204" pitchFamily="50" charset="-128"/>
                          <a:ea typeface="Meiryo UI" panose="020B0604030504040204" pitchFamily="50" charset="-128"/>
                          <a:cs typeface="+mn-cs"/>
                        </a:rPr>
                        <a:t>条の６）</a:t>
                      </a:r>
                      <a:endParaRPr kumimoji="1" lang="en-US" altLang="ja-JP" sz="2000" kern="1200" dirty="0" smtClean="0">
                        <a:solidFill>
                          <a:schemeClr val="tx1"/>
                        </a:solidFill>
                        <a:latin typeface="Meiryo UI" panose="020B0604030504040204" pitchFamily="50" charset="-128"/>
                        <a:ea typeface="Meiryo UI" panose="020B0604030504040204" pitchFamily="50" charset="-128"/>
                        <a:cs typeface="+mn-cs"/>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角丸四角形 6"/>
          <p:cNvSpPr/>
          <p:nvPr/>
        </p:nvSpPr>
        <p:spPr>
          <a:xfrm>
            <a:off x="8832304" y="2996952"/>
            <a:ext cx="1620000" cy="792088"/>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rPr>
              <a:t>学校が指定されて</a:t>
            </a:r>
            <a:endParaRPr lang="en-US" altLang="ja-JP" sz="1600" dirty="0">
              <a:solidFill>
                <a:prstClr val="black"/>
              </a:solidFill>
              <a:latin typeface="Meiryo UI" panose="020B0604030504040204" pitchFamily="50" charset="-128"/>
              <a:ea typeface="Meiryo UI" panose="020B0604030504040204" pitchFamily="50" charset="-128"/>
            </a:endParaRPr>
          </a:p>
          <a:p>
            <a:pPr algn="ctr"/>
            <a:r>
              <a:rPr lang="ja-JP" altLang="en-US" sz="1600" dirty="0">
                <a:solidFill>
                  <a:prstClr val="black"/>
                </a:solidFill>
                <a:latin typeface="Meiryo UI" panose="020B0604030504040204" pitchFamily="50" charset="-128"/>
                <a:ea typeface="Meiryo UI" panose="020B0604030504040204" pitchFamily="50" charset="-128"/>
              </a:rPr>
              <a:t>いることが多い</a:t>
            </a:r>
          </a:p>
        </p:txBody>
      </p:sp>
      <p:sp>
        <p:nvSpPr>
          <p:cNvPr id="9" name="角丸四角形 8"/>
          <p:cNvSpPr/>
          <p:nvPr/>
        </p:nvSpPr>
        <p:spPr>
          <a:xfrm>
            <a:off x="4007768" y="5726187"/>
            <a:ext cx="2376264" cy="792088"/>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600" dirty="0">
                <a:solidFill>
                  <a:prstClr val="black"/>
                </a:solidFill>
                <a:latin typeface="Meiryo UI" panose="020B0604030504040204" pitchFamily="50" charset="-128"/>
                <a:ea typeface="Meiryo UI" panose="020B0604030504040204" pitchFamily="50" charset="-128"/>
              </a:rPr>
              <a:t>福祉施設のほか、</a:t>
            </a:r>
            <a:endParaRPr lang="en-US" altLang="ja-JP" sz="1600" dirty="0">
              <a:solidFill>
                <a:prstClr val="black"/>
              </a:solidFill>
              <a:latin typeface="Meiryo UI" panose="020B0604030504040204" pitchFamily="50" charset="-128"/>
              <a:ea typeface="Meiryo UI" panose="020B0604030504040204" pitchFamily="50" charset="-128"/>
            </a:endParaRPr>
          </a:p>
          <a:p>
            <a:pPr algn="ctr"/>
            <a:r>
              <a:rPr lang="ja-JP" altLang="en-US" sz="1600" dirty="0">
                <a:solidFill>
                  <a:prstClr val="black"/>
                </a:solidFill>
                <a:latin typeface="Meiryo UI" panose="020B0604030504040204" pitchFamily="50" charset="-128"/>
                <a:ea typeface="Meiryo UI" panose="020B0604030504040204" pitchFamily="50" charset="-128"/>
              </a:rPr>
              <a:t>市民センターや公民館等が</a:t>
            </a:r>
            <a:endParaRPr lang="en-US" altLang="ja-JP" sz="1600" dirty="0">
              <a:solidFill>
                <a:prstClr val="black"/>
              </a:solidFill>
              <a:latin typeface="Meiryo UI" panose="020B0604030504040204" pitchFamily="50" charset="-128"/>
              <a:ea typeface="Meiryo UI" panose="020B0604030504040204" pitchFamily="50" charset="-128"/>
            </a:endParaRPr>
          </a:p>
          <a:p>
            <a:pPr algn="ctr"/>
            <a:r>
              <a:rPr lang="ja-JP" altLang="en-US" sz="1600" dirty="0">
                <a:solidFill>
                  <a:prstClr val="black"/>
                </a:solidFill>
                <a:latin typeface="Meiryo UI" panose="020B0604030504040204" pitchFamily="50" charset="-128"/>
                <a:ea typeface="Meiryo UI" panose="020B0604030504040204" pitchFamily="50" charset="-128"/>
              </a:rPr>
              <a:t>指定されていることが多い</a:t>
            </a:r>
          </a:p>
        </p:txBody>
      </p:sp>
      <p:sp>
        <p:nvSpPr>
          <p:cNvPr id="4" name="スライド番号プレースホルダー 3"/>
          <p:cNvSpPr>
            <a:spLocks noGrp="1"/>
          </p:cNvSpPr>
          <p:nvPr>
            <p:ph type="sldNum" sz="quarter" idx="12"/>
          </p:nvPr>
        </p:nvSpPr>
        <p:spPr/>
        <p:txBody>
          <a:bodyPr/>
          <a:lstStyle/>
          <a:p>
            <a:fld id="{09A6B765-CA81-415C-858C-FCEC5502DED1}" type="slidenum">
              <a:rPr lang="ja-JP" altLang="en-US">
                <a:solidFill>
                  <a:prstClr val="black">
                    <a:tint val="75000"/>
                  </a:prstClr>
                </a:solidFill>
              </a:rPr>
              <a:pPr/>
              <a:t>5</a:t>
            </a:fld>
            <a:endParaRPr lang="ja-JP" altLang="en-US" dirty="0">
              <a:solidFill>
                <a:prstClr val="black">
                  <a:tint val="75000"/>
                </a:prstClr>
              </a:solidFill>
            </a:endParaRPr>
          </a:p>
        </p:txBody>
      </p:sp>
    </p:spTree>
    <p:extLst>
      <p:ext uri="{BB962C8B-B14F-4D97-AF65-F5344CB8AC3E}">
        <p14:creationId xmlns:p14="http://schemas.microsoft.com/office/powerpoint/2010/main" val="369508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spcBef>
                <a:spcPct val="20000"/>
              </a:spcBef>
            </a:pPr>
            <a:r>
              <a:rPr kumimoji="1" lang="en-US" altLang="ja-JP" dirty="0" smtClean="0"/>
              <a:t>3.</a:t>
            </a:r>
            <a:r>
              <a:rPr kumimoji="1" lang="ja-JP" altLang="en-US" dirty="0" smtClean="0"/>
              <a:t>過去の災害で発生したこと</a:t>
            </a:r>
            <a:endParaRPr lang="ja-JP" altLang="en-US" sz="2700" b="0" dirty="0">
              <a:solidFill>
                <a:prstClr val="black"/>
              </a:solidFill>
              <a:cs typeface="+mn-cs"/>
            </a:endParaRPr>
          </a:p>
        </p:txBody>
      </p:sp>
      <p:sp>
        <p:nvSpPr>
          <p:cNvPr id="5" name="コンテンツ プレースホルダー 2"/>
          <p:cNvSpPr txBox="1">
            <a:spLocks/>
          </p:cNvSpPr>
          <p:nvPr/>
        </p:nvSpPr>
        <p:spPr>
          <a:xfrm>
            <a:off x="3252192" y="728760"/>
            <a:ext cx="7415808" cy="529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HGPｺﾞｼｯｸM" panose="020B0600000000000000" pitchFamily="50" charset="-128"/>
                <a:ea typeface="HGPｺﾞｼｯｸM" panose="020B0600000000000000"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HGPｺﾞｼｯｸM" panose="020B0600000000000000" pitchFamily="50" charset="-128"/>
                <a:ea typeface="HGPｺﾞｼｯｸM" panose="020B0600000000000000"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HGPｺﾞｼｯｸM" panose="020B0600000000000000" pitchFamily="50" charset="-128"/>
                <a:ea typeface="HGPｺﾞｼｯｸM" panose="020B0600000000000000"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ｺﾞｼｯｸM" panose="020B0600000000000000" pitchFamily="50" charset="-128"/>
                <a:ea typeface="HGPｺﾞｼｯｸM" panose="020B0600000000000000"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HGPｺﾞｼｯｸM" panose="020B0600000000000000" pitchFamily="50" charset="-128"/>
                <a:ea typeface="HGPｺﾞｼｯｸM" panose="020B0600000000000000" pitchFamily="50" charset="-128"/>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400" dirty="0">
                <a:solidFill>
                  <a:prstClr val="black"/>
                </a:solidFill>
                <a:latin typeface="Meiryo UI" panose="020B0604030504040204" pitchFamily="50" charset="-128"/>
                <a:ea typeface="Meiryo UI" panose="020B0604030504040204" pitchFamily="50" charset="-128"/>
              </a:rPr>
              <a:t>災害による直接死の発生</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buNone/>
            </a:pPr>
            <a:r>
              <a:rPr kumimoji="0" lang="ja-JP" altLang="en-US" sz="2400" kern="0" dirty="0">
                <a:solidFill>
                  <a:prstClr val="black"/>
                </a:solidFill>
                <a:latin typeface="Meiryo UI" panose="020B0604030504040204" pitchFamily="50" charset="-128"/>
                <a:ea typeface="Meiryo UI" panose="020B0604030504040204" pitchFamily="50" charset="-128"/>
              </a:rPr>
              <a:t>・・特に高齢者・障害者に被害（避難行動の問題）</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buNone/>
            </a:pPr>
            <a:endParaRPr lang="en-US" altLang="ja-JP" sz="2400" dirty="0">
              <a:solidFill>
                <a:prstClr val="black"/>
              </a:solidFill>
              <a:latin typeface="Meiryo UI" panose="020B0604030504040204" pitchFamily="50" charset="-128"/>
              <a:ea typeface="Meiryo UI" panose="020B0604030504040204" pitchFamily="50" charset="-128"/>
            </a:endParaRPr>
          </a:p>
          <a:p>
            <a:pPr marL="0" indent="0">
              <a:buNone/>
            </a:pPr>
            <a:endParaRPr lang="en-US" altLang="ja-JP" sz="2400" dirty="0">
              <a:solidFill>
                <a:prstClr val="black"/>
              </a:solidFill>
              <a:latin typeface="Meiryo UI" panose="020B0604030504040204" pitchFamily="50" charset="-128"/>
              <a:ea typeface="Meiryo UI" panose="020B0604030504040204" pitchFamily="50" charset="-128"/>
            </a:endParaRPr>
          </a:p>
          <a:p>
            <a:pPr marL="0" indent="0">
              <a:buNone/>
            </a:pPr>
            <a:endParaRPr lang="en-US" altLang="ja-JP" sz="2400" dirty="0">
              <a:solidFill>
                <a:prstClr val="black"/>
              </a:solidFill>
              <a:latin typeface="Meiryo UI" panose="020B0604030504040204" pitchFamily="50" charset="-128"/>
              <a:ea typeface="Meiryo UI" panose="020B0604030504040204" pitchFamily="50" charset="-128"/>
            </a:endParaRPr>
          </a:p>
          <a:p>
            <a:pPr marL="0" indent="0">
              <a:buNone/>
            </a:pPr>
            <a:r>
              <a:rPr lang="ja-JP" altLang="en-US" sz="2400" dirty="0">
                <a:solidFill>
                  <a:prstClr val="black"/>
                </a:solidFill>
                <a:latin typeface="Meiryo UI" panose="020B0604030504040204" pitchFamily="50" charset="-128"/>
                <a:ea typeface="Meiryo UI" panose="020B0604030504040204" pitchFamily="50" charset="-128"/>
              </a:rPr>
              <a:t>災害直後からはじまる避難生活の中で生じる</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buNone/>
            </a:pPr>
            <a:r>
              <a:rPr lang="ja-JP" altLang="en-US" sz="2400" dirty="0">
                <a:solidFill>
                  <a:prstClr val="black"/>
                </a:solidFill>
                <a:latin typeface="Meiryo UI" panose="020B0604030504040204" pitchFamily="50" charset="-128"/>
                <a:ea typeface="Meiryo UI" panose="020B0604030504040204" pitchFamily="50" charset="-128"/>
              </a:rPr>
              <a:t>体調悪化や災害関連死の発生（避難生活の問題）　</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buNone/>
            </a:pPr>
            <a:r>
              <a:rPr lang="ja-JP" altLang="en-US" sz="2400" dirty="0">
                <a:solidFill>
                  <a:prstClr val="black"/>
                </a:solidFill>
                <a:latin typeface="Meiryo UI" panose="020B0604030504040204" pitchFamily="50" charset="-128"/>
                <a:ea typeface="Meiryo UI" panose="020B0604030504040204" pitchFamily="50" charset="-128"/>
              </a:rPr>
              <a:t>・・特に要配慮者（高齢者や障害者、子ども等）に被害大</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buNone/>
            </a:pPr>
            <a:r>
              <a:rPr lang="ja-JP" altLang="en-US" sz="2400" dirty="0">
                <a:solidFill>
                  <a:prstClr val="black"/>
                </a:solidFill>
                <a:latin typeface="Meiryo UI" panose="020B0604030504040204" pitchFamily="50" charset="-128"/>
                <a:ea typeface="Meiryo UI" panose="020B0604030504040204" pitchFamily="50" charset="-128"/>
              </a:rPr>
              <a:t>・・重度化防止、課題の早期発見と対応が進まないことで</a:t>
            </a:r>
            <a:endParaRPr lang="en-US" altLang="ja-JP" sz="2400" dirty="0">
              <a:solidFill>
                <a:prstClr val="black"/>
              </a:solidFill>
              <a:latin typeface="Meiryo UI" panose="020B0604030504040204" pitchFamily="50" charset="-128"/>
              <a:ea typeface="Meiryo UI" panose="020B0604030504040204" pitchFamily="50" charset="-128"/>
            </a:endParaRPr>
          </a:p>
          <a:p>
            <a:pPr marL="0" indent="0">
              <a:buNone/>
            </a:pPr>
            <a:r>
              <a:rPr lang="en-US" altLang="ja-JP" sz="2400" dirty="0">
                <a:solidFill>
                  <a:prstClr val="black"/>
                </a:solidFill>
                <a:latin typeface="Meiryo UI" panose="020B0604030504040204" pitchFamily="50" charset="-128"/>
                <a:ea typeface="Meiryo UI" panose="020B0604030504040204" pitchFamily="50" charset="-128"/>
              </a:rPr>
              <a:t>   </a:t>
            </a:r>
            <a:r>
              <a:rPr lang="ja-JP" altLang="en-US" sz="2400" dirty="0">
                <a:solidFill>
                  <a:prstClr val="black"/>
                </a:solidFill>
                <a:latin typeface="Meiryo UI" panose="020B0604030504040204" pitchFamily="50" charset="-128"/>
                <a:ea typeface="Meiryo UI" panose="020B0604030504040204" pitchFamily="50" charset="-128"/>
              </a:rPr>
              <a:t>状態が悪化することになる</a:t>
            </a:r>
            <a:endParaRPr lang="en-US" altLang="ja-JP" sz="2400" dirty="0">
              <a:solidFill>
                <a:prstClr val="black"/>
              </a:solidFill>
              <a:latin typeface="Meiryo UI" panose="020B0604030504040204" pitchFamily="50" charset="-128"/>
              <a:ea typeface="Meiryo UI" panose="020B0604030504040204" pitchFamily="50" charset="-128"/>
            </a:endParaRPr>
          </a:p>
        </p:txBody>
      </p:sp>
      <p:sp>
        <p:nvSpPr>
          <p:cNvPr id="6" name="角丸四角形 5"/>
          <p:cNvSpPr/>
          <p:nvPr/>
        </p:nvSpPr>
        <p:spPr>
          <a:xfrm>
            <a:off x="1632015" y="728760"/>
            <a:ext cx="1620000" cy="54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400" b="1" dirty="0">
                <a:solidFill>
                  <a:prstClr val="white"/>
                </a:solidFill>
                <a:latin typeface="Meiryo UI" panose="020B0604030504040204" pitchFamily="50" charset="-128"/>
                <a:ea typeface="Meiryo UI" panose="020B0604030504040204" pitchFamily="50" charset="-128"/>
              </a:rPr>
              <a:t>一次被害</a:t>
            </a:r>
          </a:p>
        </p:txBody>
      </p:sp>
      <p:sp>
        <p:nvSpPr>
          <p:cNvPr id="7" name="角丸四角形 6"/>
          <p:cNvSpPr/>
          <p:nvPr/>
        </p:nvSpPr>
        <p:spPr>
          <a:xfrm>
            <a:off x="1632015" y="3068960"/>
            <a:ext cx="1620000" cy="54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2400" b="1" dirty="0">
                <a:solidFill>
                  <a:prstClr val="white"/>
                </a:solidFill>
                <a:latin typeface="Meiryo UI" panose="020B0604030504040204" pitchFamily="50" charset="-128"/>
                <a:ea typeface="Meiryo UI" panose="020B0604030504040204" pitchFamily="50" charset="-128"/>
              </a:rPr>
              <a:t>二次被害</a:t>
            </a:r>
          </a:p>
        </p:txBody>
      </p:sp>
      <p:cxnSp>
        <p:nvCxnSpPr>
          <p:cNvPr id="9" name="直線矢印コネクタ 8"/>
          <p:cNvCxnSpPr>
            <a:stCxn id="6" idx="2"/>
            <a:endCxn id="7" idx="0"/>
          </p:cNvCxnSpPr>
          <p:nvPr/>
        </p:nvCxnSpPr>
        <p:spPr>
          <a:xfrm>
            <a:off x="2442012" y="1268760"/>
            <a:ext cx="0" cy="1800200"/>
          </a:xfrm>
          <a:prstGeom prst="straightConnector1">
            <a:avLst/>
          </a:prstGeom>
          <a:ln w="444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2855640" y="1844904"/>
            <a:ext cx="6840760" cy="720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2400" b="1" dirty="0">
                <a:solidFill>
                  <a:prstClr val="white"/>
                </a:solidFill>
                <a:latin typeface="Meiryo UI" panose="020B0604030504040204" pitchFamily="50" charset="-128"/>
                <a:ea typeface="Meiryo UI" panose="020B0604030504040204" pitchFamily="50" charset="-128"/>
              </a:rPr>
              <a:t>災害から助かった命</a:t>
            </a:r>
          </a:p>
        </p:txBody>
      </p:sp>
      <p:sp>
        <p:nvSpPr>
          <p:cNvPr id="11" name="円/楕円 10"/>
          <p:cNvSpPr/>
          <p:nvPr/>
        </p:nvSpPr>
        <p:spPr>
          <a:xfrm>
            <a:off x="2855640" y="5301288"/>
            <a:ext cx="6840760" cy="720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2400" b="1" dirty="0">
                <a:solidFill>
                  <a:prstClr val="white"/>
                </a:solidFill>
                <a:latin typeface="Meiryo UI" panose="020B0604030504040204" pitchFamily="50" charset="-128"/>
                <a:ea typeface="Meiryo UI" panose="020B0604030504040204" pitchFamily="50" charset="-128"/>
              </a:rPr>
              <a:t>災害から助かったのに守られない命</a:t>
            </a:r>
          </a:p>
        </p:txBody>
      </p:sp>
      <p:sp>
        <p:nvSpPr>
          <p:cNvPr id="12" name="AutoShape 43"/>
          <p:cNvSpPr>
            <a:spLocks noChangeArrowheads="1"/>
          </p:cNvSpPr>
          <p:nvPr/>
        </p:nvSpPr>
        <p:spPr bwMode="gray">
          <a:xfrm>
            <a:off x="1632012" y="6309320"/>
            <a:ext cx="8820000" cy="468000"/>
          </a:xfrm>
          <a:prstGeom prst="roundRect">
            <a:avLst>
              <a:gd name="adj" fmla="val 16667"/>
            </a:avLst>
          </a:prstGeom>
          <a:solidFill>
            <a:schemeClr val="bg1"/>
          </a:solidFill>
          <a:ln>
            <a:solidFill>
              <a:schemeClr val="tx1">
                <a:lumMod val="50000"/>
                <a:lumOff val="50000"/>
              </a:schemeClr>
            </a:solidFill>
          </a:ln>
          <a:effectLst/>
          <a:extLst/>
        </p:spPr>
        <p:txBody>
          <a:bodyPr wrap="none"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spcAft>
                <a:spcPct val="0"/>
              </a:spcAft>
              <a:buNone/>
            </a:pPr>
            <a:r>
              <a:rPr lang="ja-JP" altLang="en-US" sz="2400" b="1" dirty="0">
                <a:solidFill>
                  <a:prstClr val="black"/>
                </a:solidFill>
                <a:latin typeface="Meiryo UI" panose="020B0604030504040204" pitchFamily="50" charset="-128"/>
                <a:ea typeface="Meiryo UI" panose="020B0604030504040204" pitchFamily="50" charset="-128"/>
              </a:rPr>
              <a:t>生活を支える機能である福祉による支援は、災害時にも重要</a:t>
            </a:r>
          </a:p>
        </p:txBody>
      </p:sp>
      <p:sp>
        <p:nvSpPr>
          <p:cNvPr id="4" name="スライド番号プレースホルダー 3"/>
          <p:cNvSpPr>
            <a:spLocks noGrp="1"/>
          </p:cNvSpPr>
          <p:nvPr>
            <p:ph type="sldNum" sz="quarter" idx="12"/>
          </p:nvPr>
        </p:nvSpPr>
        <p:spPr/>
        <p:txBody>
          <a:bodyPr/>
          <a:lstStyle/>
          <a:p>
            <a:fld id="{09A6B765-CA81-415C-858C-FCEC5502DED1}" type="slidenum">
              <a:rPr lang="ja-JP" altLang="en-US">
                <a:solidFill>
                  <a:prstClr val="black">
                    <a:tint val="75000"/>
                  </a:prstClr>
                </a:solidFill>
              </a:rPr>
              <a:pPr/>
              <a:t>6</a:t>
            </a:fld>
            <a:endParaRPr lang="ja-JP" altLang="en-US" dirty="0">
              <a:solidFill>
                <a:prstClr val="black">
                  <a:tint val="75000"/>
                </a:prstClr>
              </a:solidFill>
            </a:endParaRPr>
          </a:p>
        </p:txBody>
      </p:sp>
    </p:spTree>
    <p:custDataLst>
      <p:tags r:id="rId1"/>
    </p:custDataLst>
    <p:extLst>
      <p:ext uri="{BB962C8B-B14F-4D97-AF65-F5344CB8AC3E}">
        <p14:creationId xmlns:p14="http://schemas.microsoft.com/office/powerpoint/2010/main" val="158135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524001" y="1988840"/>
            <a:ext cx="9047248" cy="4938188"/>
          </a:xfrm>
          <a:prstGeom prst="rect">
            <a:avLst/>
          </a:prstGeom>
        </p:spPr>
      </p:pic>
      <p:sp>
        <p:nvSpPr>
          <p:cNvPr id="2" name="タイトル 1"/>
          <p:cNvSpPr>
            <a:spLocks noGrp="1"/>
          </p:cNvSpPr>
          <p:nvPr>
            <p:ph type="title"/>
          </p:nvPr>
        </p:nvSpPr>
        <p:spPr/>
        <p:txBody>
          <a:bodyPr>
            <a:normAutofit fontScale="90000"/>
          </a:bodyPr>
          <a:lstStyle/>
          <a:p>
            <a:r>
              <a:rPr kumimoji="1" lang="en-US" altLang="ja-JP" dirty="0" smtClean="0"/>
              <a:t>4.</a:t>
            </a:r>
            <a:r>
              <a:rPr lang="ja-JP" altLang="en-US" dirty="0" smtClean="0"/>
              <a:t>支援を必要とする層と災害時に想定されるリスク</a:t>
            </a:r>
            <a:endParaRPr kumimoji="1" lang="ja-JP" altLang="en-US" dirty="0"/>
          </a:p>
        </p:txBody>
      </p:sp>
      <p:sp>
        <p:nvSpPr>
          <p:cNvPr id="54" name="四角形吹き出し 53"/>
          <p:cNvSpPr/>
          <p:nvPr/>
        </p:nvSpPr>
        <p:spPr bwMode="auto">
          <a:xfrm>
            <a:off x="7248126" y="725536"/>
            <a:ext cx="3168000" cy="792088"/>
          </a:xfrm>
          <a:prstGeom prst="wedgeRectCallout">
            <a:avLst>
              <a:gd name="adj1" fmla="val -74231"/>
              <a:gd name="adj2" fmla="val 228591"/>
            </a:avLst>
          </a:prstGeom>
          <a:noFill/>
          <a:ln w="190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r>
              <a:rPr lang="ja-JP" altLang="en-US" sz="1600" dirty="0">
                <a:solidFill>
                  <a:prstClr val="black"/>
                </a:solidFill>
                <a:latin typeface="Meiryo UI" panose="020B0604030504040204" pitchFamily="50" charset="-128"/>
                <a:ea typeface="Meiryo UI" panose="020B0604030504040204" pitchFamily="50" charset="-128"/>
              </a:rPr>
              <a:t>平時より市町村に</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「要配慮者」、「避難行動要支援者」</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として認識される</a:t>
            </a:r>
          </a:p>
        </p:txBody>
      </p:sp>
      <p:sp>
        <p:nvSpPr>
          <p:cNvPr id="56" name="四角形吹き出し 55"/>
          <p:cNvSpPr/>
          <p:nvPr/>
        </p:nvSpPr>
        <p:spPr bwMode="auto">
          <a:xfrm>
            <a:off x="7403248" y="5773410"/>
            <a:ext cx="3168000" cy="792088"/>
          </a:xfrm>
          <a:prstGeom prst="wedgeRectCallout">
            <a:avLst>
              <a:gd name="adj1" fmla="val -105844"/>
              <a:gd name="adj2" fmla="val -76098"/>
            </a:avLst>
          </a:prstGeom>
          <a:noFill/>
          <a:ln w="190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r>
              <a:rPr lang="ja-JP" altLang="en-US" sz="1600" dirty="0">
                <a:solidFill>
                  <a:prstClr val="black"/>
                </a:solidFill>
                <a:latin typeface="Meiryo UI" panose="020B0604030504040204" pitchFamily="50" charset="-128"/>
                <a:ea typeface="Meiryo UI" panose="020B0604030504040204" pitchFamily="50" charset="-128"/>
              </a:rPr>
              <a:t>避難生活の中での二次被害により</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重度化、新たな課題が発生し、</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状態が悪化する</a:t>
            </a:r>
          </a:p>
        </p:txBody>
      </p:sp>
      <p:sp>
        <p:nvSpPr>
          <p:cNvPr id="8" name="スライド番号プレースホルダー 7"/>
          <p:cNvSpPr>
            <a:spLocks noGrp="1"/>
          </p:cNvSpPr>
          <p:nvPr>
            <p:ph type="sldNum" sz="quarter" idx="12"/>
          </p:nvPr>
        </p:nvSpPr>
        <p:spPr/>
        <p:txBody>
          <a:bodyPr/>
          <a:lstStyle/>
          <a:p>
            <a:fld id="{09A6B765-CA81-415C-858C-FCEC5502DED1}" type="slidenum">
              <a:rPr lang="ja-JP" altLang="en-US">
                <a:solidFill>
                  <a:prstClr val="black">
                    <a:tint val="75000"/>
                  </a:prstClr>
                </a:solidFill>
              </a:rPr>
              <a:pPr/>
              <a:t>7</a:t>
            </a:fld>
            <a:endParaRPr lang="ja-JP" altLang="en-US" dirty="0">
              <a:solidFill>
                <a:prstClr val="black">
                  <a:tint val="75000"/>
                </a:prstClr>
              </a:solidFill>
            </a:endParaRPr>
          </a:p>
        </p:txBody>
      </p:sp>
    </p:spTree>
    <p:extLst>
      <p:ext uri="{BB962C8B-B14F-4D97-AF65-F5344CB8AC3E}">
        <p14:creationId xmlns:p14="http://schemas.microsoft.com/office/powerpoint/2010/main" val="54168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531926" y="1844837"/>
            <a:ext cx="9244594" cy="5083911"/>
          </a:xfrm>
          <a:prstGeom prst="rect">
            <a:avLst/>
          </a:prstGeom>
        </p:spPr>
      </p:pic>
      <p:sp>
        <p:nvSpPr>
          <p:cNvPr id="2" name="タイトル 1"/>
          <p:cNvSpPr>
            <a:spLocks noGrp="1"/>
          </p:cNvSpPr>
          <p:nvPr>
            <p:ph type="title"/>
          </p:nvPr>
        </p:nvSpPr>
        <p:spPr/>
        <p:txBody>
          <a:bodyPr>
            <a:normAutofit fontScale="90000"/>
          </a:bodyPr>
          <a:lstStyle/>
          <a:p>
            <a:r>
              <a:rPr lang="en-US" altLang="ja-JP" dirty="0"/>
              <a:t>5</a:t>
            </a:r>
            <a:r>
              <a:rPr kumimoji="1" lang="en-US" altLang="ja-JP" dirty="0" smtClean="0"/>
              <a:t>.</a:t>
            </a:r>
            <a:r>
              <a:rPr kumimoji="1" lang="ja-JP" altLang="en-US" dirty="0" smtClean="0"/>
              <a:t>二次被害を防ぐために必要なこと</a:t>
            </a:r>
            <a:endParaRPr kumimoji="1" lang="ja-JP" altLang="en-US" dirty="0"/>
          </a:p>
        </p:txBody>
      </p:sp>
      <p:sp>
        <p:nvSpPr>
          <p:cNvPr id="53" name="角丸四角形 52"/>
          <p:cNvSpPr/>
          <p:nvPr/>
        </p:nvSpPr>
        <p:spPr bwMode="auto">
          <a:xfrm>
            <a:off x="1559495" y="1844837"/>
            <a:ext cx="6183966" cy="1752853"/>
          </a:xfrm>
          <a:prstGeom prst="roundRect">
            <a:avLst>
              <a:gd name="adj" fmla="val 10798"/>
            </a:avLst>
          </a:prstGeom>
          <a:noFill/>
          <a:ln w="28575" cap="flat" cmpd="sng" algn="ctr">
            <a:solidFill>
              <a:srgbClr val="CC3300"/>
            </a:solidFill>
            <a:prstDash val="sysDash"/>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lgn="ctr">
              <a:spcBef>
                <a:spcPct val="50000"/>
              </a:spcBef>
            </a:pPr>
            <a:endParaRPr lang="ja-JP" altLang="en-US" sz="1600">
              <a:solidFill>
                <a:srgbClr val="000000"/>
              </a:solidFill>
              <a:latin typeface="Arial" charset="0"/>
              <a:ea typeface="ＭＳ Ｐゴシック" pitchFamily="50" charset="-128"/>
            </a:endParaRPr>
          </a:p>
        </p:txBody>
      </p:sp>
      <p:sp>
        <p:nvSpPr>
          <p:cNvPr id="54" name="四角形吹き出し 53"/>
          <p:cNvSpPr/>
          <p:nvPr/>
        </p:nvSpPr>
        <p:spPr bwMode="auto">
          <a:xfrm>
            <a:off x="7248126" y="725536"/>
            <a:ext cx="3168000" cy="792088"/>
          </a:xfrm>
          <a:prstGeom prst="wedgeRectCallout">
            <a:avLst>
              <a:gd name="adj1" fmla="val -107307"/>
              <a:gd name="adj2" fmla="val 96302"/>
            </a:avLst>
          </a:prstGeom>
          <a:noFill/>
          <a:ln w="190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r>
              <a:rPr lang="ja-JP" altLang="en-US" sz="1600" dirty="0">
                <a:solidFill>
                  <a:prstClr val="black"/>
                </a:solidFill>
                <a:latin typeface="Meiryo UI" panose="020B0604030504040204" pitchFamily="50" charset="-128"/>
                <a:ea typeface="Meiryo UI" panose="020B0604030504040204" pitchFamily="50" charset="-128"/>
              </a:rPr>
              <a:t>平時より市町村に</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「要配慮者」、「避難行動要支援者」</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として認識される</a:t>
            </a:r>
          </a:p>
        </p:txBody>
      </p:sp>
      <p:sp>
        <p:nvSpPr>
          <p:cNvPr id="55" name="角丸四角形 54"/>
          <p:cNvSpPr/>
          <p:nvPr/>
        </p:nvSpPr>
        <p:spPr bwMode="auto">
          <a:xfrm>
            <a:off x="1559495" y="3692384"/>
            <a:ext cx="6183966" cy="1752853"/>
          </a:xfrm>
          <a:prstGeom prst="roundRect">
            <a:avLst>
              <a:gd name="adj" fmla="val 10798"/>
            </a:avLst>
          </a:prstGeom>
          <a:noFill/>
          <a:ln w="28575" cap="flat" cmpd="sng" algn="ctr">
            <a:solidFill>
              <a:srgbClr val="CC3300"/>
            </a:solidFill>
            <a:prstDash val="sysDash"/>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lgn="ctr">
              <a:spcBef>
                <a:spcPct val="50000"/>
              </a:spcBef>
            </a:pPr>
            <a:endParaRPr lang="ja-JP" altLang="en-US" sz="1600">
              <a:solidFill>
                <a:srgbClr val="000000"/>
              </a:solidFill>
              <a:latin typeface="Arial" charset="0"/>
              <a:ea typeface="ＭＳ Ｐゴシック" pitchFamily="50" charset="-128"/>
            </a:endParaRPr>
          </a:p>
        </p:txBody>
      </p:sp>
      <p:sp>
        <p:nvSpPr>
          <p:cNvPr id="56" name="四角形吹き出し 55"/>
          <p:cNvSpPr/>
          <p:nvPr/>
        </p:nvSpPr>
        <p:spPr bwMode="auto">
          <a:xfrm>
            <a:off x="7392144" y="5763641"/>
            <a:ext cx="3168000" cy="792088"/>
          </a:xfrm>
          <a:prstGeom prst="wedgeRectCallout">
            <a:avLst>
              <a:gd name="adj1" fmla="val -109016"/>
              <a:gd name="adj2" fmla="val -87515"/>
            </a:avLst>
          </a:prstGeom>
          <a:noFill/>
          <a:ln w="19050" cap="flat" cmpd="sng" algn="ctr">
            <a:solidFill>
              <a:srgbClr val="C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r>
              <a:rPr lang="ja-JP" altLang="en-US" sz="1600" dirty="0">
                <a:solidFill>
                  <a:prstClr val="black"/>
                </a:solidFill>
                <a:latin typeface="Meiryo UI" panose="020B0604030504040204" pitchFamily="50" charset="-128"/>
                <a:ea typeface="Meiryo UI" panose="020B0604030504040204" pitchFamily="50" charset="-128"/>
              </a:rPr>
              <a:t>避難生活の中での二次被害により</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重度化、新たな課題が発生し、</a:t>
            </a:r>
            <a:endParaRPr lang="en-US" altLang="ja-JP" sz="1600" dirty="0">
              <a:solidFill>
                <a:prstClr val="black"/>
              </a:solidFill>
              <a:latin typeface="Meiryo UI" panose="020B0604030504040204" pitchFamily="50" charset="-128"/>
              <a:ea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rPr>
              <a:t>状態が悪化する</a:t>
            </a:r>
          </a:p>
        </p:txBody>
      </p:sp>
      <p:sp>
        <p:nvSpPr>
          <p:cNvPr id="57" name="正方形/長方形 56"/>
          <p:cNvSpPr>
            <a:spLocks noChangeArrowheads="1"/>
          </p:cNvSpPr>
          <p:nvPr/>
        </p:nvSpPr>
        <p:spPr bwMode="auto">
          <a:xfrm>
            <a:off x="8346156" y="3763075"/>
            <a:ext cx="3598218" cy="2235540"/>
          </a:xfrm>
          <a:prstGeom prst="rect">
            <a:avLst/>
          </a:prstGeom>
          <a:noFill/>
          <a:ln w="12700" algn="ctr">
            <a:noFill/>
            <a:round/>
            <a:headEnd/>
            <a:tailEnd/>
          </a:ln>
        </p:spPr>
        <p:txBody>
          <a:bodyPr lIns="36000" tIns="36000" rIns="36000" bIns="36000"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marL="72000" eaLnBrk="1" fontAlgn="ctr" hangingPunct="1">
              <a:defRPr/>
            </a:pPr>
            <a:endPar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a:spLocks noChangeArrowheads="1"/>
          </p:cNvSpPr>
          <p:nvPr/>
        </p:nvSpPr>
        <p:spPr bwMode="auto">
          <a:xfrm>
            <a:off x="8184232" y="1713540"/>
            <a:ext cx="3760142" cy="1956227"/>
          </a:xfrm>
          <a:prstGeom prst="rect">
            <a:avLst/>
          </a:prstGeom>
          <a:noFill/>
          <a:ln w="12700" algn="ctr">
            <a:noFill/>
            <a:round/>
            <a:headEnd/>
            <a:tailEnd/>
          </a:ln>
        </p:spPr>
        <p:txBody>
          <a:bodyPr lIns="36000" tIns="36000" rIns="36000" bIns="36000" anchor="ctr"/>
          <a:lstStyle>
            <a:lvl1pPr eaLnBrk="0" hangingPunct="0">
              <a:defRPr kumimoji="1">
                <a:solidFill>
                  <a:srgbClr val="000000"/>
                </a:solidFill>
                <a:latin typeface="ＭＳ Ｐゴシック" pitchFamily="50" charset="-128"/>
                <a:ea typeface="ＭＳ Ｐゴシック" pitchFamily="50" charset="-128"/>
              </a:defRPr>
            </a:lvl1pPr>
            <a:lvl2pPr marL="742950" indent="-285750" eaLnBrk="0" hangingPunct="0">
              <a:defRPr kumimoji="1">
                <a:solidFill>
                  <a:srgbClr val="000000"/>
                </a:solidFill>
                <a:latin typeface="ＭＳ Ｐゴシック" pitchFamily="50" charset="-128"/>
                <a:ea typeface="ＭＳ Ｐゴシック" pitchFamily="50" charset="-128"/>
              </a:defRPr>
            </a:lvl2pPr>
            <a:lvl3pPr marL="1143000" indent="-228600" eaLnBrk="0" hangingPunct="0">
              <a:defRPr kumimoji="1">
                <a:solidFill>
                  <a:srgbClr val="000000"/>
                </a:solidFill>
                <a:latin typeface="ＭＳ Ｐゴシック" pitchFamily="50" charset="-128"/>
                <a:ea typeface="ＭＳ Ｐゴシック" pitchFamily="50" charset="-128"/>
              </a:defRPr>
            </a:lvl3pPr>
            <a:lvl4pPr marL="1600200" indent="-228600" eaLnBrk="0" hangingPunct="0">
              <a:defRPr kumimoji="1">
                <a:solidFill>
                  <a:srgbClr val="000000"/>
                </a:solidFill>
                <a:latin typeface="ＭＳ Ｐゴシック" pitchFamily="50" charset="-128"/>
                <a:ea typeface="ＭＳ Ｐゴシック" pitchFamily="50" charset="-128"/>
              </a:defRPr>
            </a:lvl4pPr>
            <a:lvl5pPr marL="2057400" indent="-228600" eaLnBrk="0" hangingPunct="0">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marL="72000" eaLnBrk="1" fontAlgn="ctr" hangingPunct="1">
              <a:defRPr/>
            </a:pPr>
            <a:endParaRPr lang="en-US" altLang="ja-JP" sz="12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09A6B765-CA81-415C-858C-FCEC5502DED1}" type="slidenum">
              <a:rPr lang="ja-JP" altLang="en-US">
                <a:solidFill>
                  <a:prstClr val="black">
                    <a:tint val="75000"/>
                  </a:prstClr>
                </a:solidFill>
              </a:rPr>
              <a:pPr/>
              <a:t>8</a:t>
            </a:fld>
            <a:endParaRPr lang="ja-JP" altLang="en-US" dirty="0">
              <a:solidFill>
                <a:prstClr val="black">
                  <a:tint val="75000"/>
                </a:prstClr>
              </a:solidFill>
            </a:endParaRPr>
          </a:p>
        </p:txBody>
      </p:sp>
    </p:spTree>
    <p:extLst>
      <p:ext uri="{BB962C8B-B14F-4D97-AF65-F5344CB8AC3E}">
        <p14:creationId xmlns:p14="http://schemas.microsoft.com/office/powerpoint/2010/main" val="4256806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75524" y="548681"/>
            <a:ext cx="8640960" cy="2539157"/>
          </a:xfrm>
        </p:spPr>
        <p:txBody>
          <a:bodyPr>
            <a:spAutoFit/>
          </a:bodyPr>
          <a:lstStyle/>
          <a:p>
            <a:pPr marL="0" indent="0">
              <a:spcBef>
                <a:spcPts val="600"/>
              </a:spcBef>
              <a:buNone/>
            </a:pPr>
            <a:r>
              <a:rPr lang="ja-JP" altLang="ja-JP" sz="2400" dirty="0"/>
              <a:t>災害対策基本法では、「高齢者、障害者、乳幼児その他の特に配慮を要する者」と定義されてい</a:t>
            </a:r>
            <a:r>
              <a:rPr lang="ja-JP" altLang="en-US" sz="2400" dirty="0"/>
              <a:t>る</a:t>
            </a:r>
            <a:endParaRPr lang="en-US" altLang="ja-JP" sz="2400" dirty="0"/>
          </a:p>
          <a:p>
            <a:pPr>
              <a:spcBef>
                <a:spcPts val="600"/>
              </a:spcBef>
            </a:pPr>
            <a:r>
              <a:rPr lang="ja-JP" altLang="en-US" sz="2400" dirty="0"/>
              <a:t>高齢者（要介護の者）</a:t>
            </a:r>
            <a:endParaRPr lang="en-US" altLang="ja-JP" sz="2400" dirty="0"/>
          </a:p>
          <a:p>
            <a:pPr>
              <a:spcBef>
                <a:spcPts val="600"/>
              </a:spcBef>
            </a:pPr>
            <a:r>
              <a:rPr lang="ja-JP" altLang="en-US" sz="2400" dirty="0"/>
              <a:t>障害者・児</a:t>
            </a:r>
            <a:endParaRPr lang="en-US" altLang="ja-JP" sz="2400" dirty="0"/>
          </a:p>
          <a:p>
            <a:pPr>
              <a:spcBef>
                <a:spcPts val="600"/>
              </a:spcBef>
            </a:pPr>
            <a:r>
              <a:rPr lang="ja-JP" altLang="en-US" sz="2400" dirty="0"/>
              <a:t>乳幼児　　・・・</a:t>
            </a:r>
            <a:r>
              <a:rPr lang="en-US" altLang="ja-JP" sz="2400" dirty="0"/>
              <a:t>	</a:t>
            </a:r>
            <a:r>
              <a:rPr lang="ja-JP" altLang="en-US" sz="2400" dirty="0"/>
              <a:t>等のほか、妊産婦、乳幼児、外国人、疾病者、</a:t>
            </a:r>
            <a:endParaRPr lang="en-US" altLang="ja-JP" sz="2400" dirty="0"/>
          </a:p>
          <a:p>
            <a:pPr marL="0" indent="0">
              <a:spcBef>
                <a:spcPts val="0"/>
              </a:spcBef>
              <a:buNone/>
            </a:pPr>
            <a:r>
              <a:rPr lang="en-US" altLang="ja-JP" sz="2400" dirty="0"/>
              <a:t>			</a:t>
            </a:r>
            <a:r>
              <a:rPr lang="ja-JP" altLang="en-US" sz="2400" u="sng" dirty="0"/>
              <a:t>避難時または避難所で支援が必要となった人</a:t>
            </a:r>
            <a:endParaRPr lang="en-US" altLang="ja-JP" sz="2400" u="sng" dirty="0"/>
          </a:p>
        </p:txBody>
      </p:sp>
      <p:sp>
        <p:nvSpPr>
          <p:cNvPr id="2" name="タイトル 1"/>
          <p:cNvSpPr>
            <a:spLocks noGrp="1"/>
          </p:cNvSpPr>
          <p:nvPr>
            <p:ph type="title"/>
          </p:nvPr>
        </p:nvSpPr>
        <p:spPr/>
        <p:txBody>
          <a:bodyPr>
            <a:normAutofit fontScale="90000"/>
          </a:bodyPr>
          <a:lstStyle/>
          <a:p>
            <a:r>
              <a:rPr lang="en-US" altLang="ja-JP" dirty="0"/>
              <a:t>6</a:t>
            </a:r>
            <a:r>
              <a:rPr kumimoji="1" lang="en-US" altLang="ja-JP" dirty="0" smtClean="0"/>
              <a:t>.</a:t>
            </a:r>
            <a:r>
              <a:rPr kumimoji="1" lang="ja-JP" altLang="en-US" dirty="0" smtClean="0"/>
              <a:t>災害時「要配慮者」とは</a:t>
            </a:r>
            <a:endParaRPr kumimoji="1" lang="ja-JP" altLang="en-US" dirty="0"/>
          </a:p>
        </p:txBody>
      </p:sp>
      <p:sp>
        <p:nvSpPr>
          <p:cNvPr id="6" name="下矢印 5"/>
          <p:cNvSpPr/>
          <p:nvPr/>
        </p:nvSpPr>
        <p:spPr>
          <a:xfrm>
            <a:off x="2135561" y="2996952"/>
            <a:ext cx="720000" cy="1800000"/>
          </a:xfrm>
          <a:prstGeom prst="downArrow">
            <a:avLst>
              <a:gd name="adj1" fmla="val 50000"/>
              <a:gd name="adj2" fmla="val 37370"/>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Calibri"/>
              <a:ea typeface="ＭＳ Ｐゴシック" panose="020B0600070205080204" pitchFamily="50" charset="-128"/>
            </a:endParaRPr>
          </a:p>
        </p:txBody>
      </p:sp>
      <p:sp>
        <p:nvSpPr>
          <p:cNvPr id="5" name="AutoShape 43"/>
          <p:cNvSpPr>
            <a:spLocks noChangeArrowheads="1"/>
          </p:cNvSpPr>
          <p:nvPr/>
        </p:nvSpPr>
        <p:spPr bwMode="gray">
          <a:xfrm>
            <a:off x="2927648" y="3084239"/>
            <a:ext cx="7668000" cy="761475"/>
          </a:xfrm>
          <a:prstGeom prst="roundRect">
            <a:avLst>
              <a:gd name="adj" fmla="val 16667"/>
            </a:avLst>
          </a:prstGeom>
          <a:solidFill>
            <a:srgbClr val="FFFFCC"/>
          </a:solidFill>
          <a:ln>
            <a:solidFill>
              <a:schemeClr val="tx1">
                <a:lumMod val="50000"/>
                <a:lumOff val="50000"/>
              </a:schemeClr>
            </a:solidFill>
          </a:ln>
          <a:effectLst/>
          <a:extLst/>
        </p:spPr>
        <p:txBody>
          <a:bodyPr wrap="square" lIns="36000" tIns="36000" rIns="36000" bIns="36000" anchor="ct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ctr" hangingPunct="1">
              <a:spcBef>
                <a:spcPct val="0"/>
              </a:spcBef>
              <a:spcAft>
                <a:spcPct val="0"/>
              </a:spcAft>
              <a:buNone/>
            </a:pPr>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人</a:t>
            </a:r>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　</a:t>
            </a:r>
            <a:r>
              <a:rPr lang="en-US" altLang="ja-JP" sz="2000"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rPr>
              <a:t>平時に市町村が把握する避難行動要支援者だけではなく、</a:t>
            </a:r>
            <a:endParaRPr lang="en-US" altLang="ja-JP" sz="2000" dirty="0">
              <a:solidFill>
                <a:prstClr val="black"/>
              </a:solidFill>
              <a:latin typeface="Meiryo UI" panose="020B0604030504040204" pitchFamily="50" charset="-128"/>
              <a:ea typeface="Meiryo UI" panose="020B0604030504040204" pitchFamily="50" charset="-128"/>
            </a:endParaRPr>
          </a:p>
          <a:p>
            <a:pPr eaLnBrk="1" fontAlgn="ctr" hangingPunct="1">
              <a:spcBef>
                <a:spcPct val="0"/>
              </a:spcBef>
              <a:spcAft>
                <a:spcPct val="0"/>
              </a:spcAft>
              <a:buNone/>
            </a:pPr>
            <a:r>
              <a:rPr lang="ja-JP" altLang="en-US" sz="2000" dirty="0">
                <a:solidFill>
                  <a:prstClr val="black"/>
                </a:solidFill>
                <a:latin typeface="Meiryo UI" panose="020B0604030504040204" pitchFamily="50" charset="-128"/>
                <a:ea typeface="Meiryo UI" panose="020B0604030504040204" pitchFamily="50" charset="-128"/>
              </a:rPr>
              <a:t>　　　　</a:t>
            </a:r>
            <a:r>
              <a:rPr lang="en-US" altLang="ja-JP" sz="2000"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rPr>
              <a:t>災害によって「誰もが」要配慮者になる可能性がある</a:t>
            </a:r>
          </a:p>
        </p:txBody>
      </p:sp>
      <p:sp>
        <p:nvSpPr>
          <p:cNvPr id="7" name="コンテンツ プレースホルダー 2"/>
          <p:cNvSpPr txBox="1">
            <a:spLocks/>
          </p:cNvSpPr>
          <p:nvPr/>
        </p:nvSpPr>
        <p:spPr>
          <a:xfrm>
            <a:off x="1775524" y="4941168"/>
            <a:ext cx="8640960" cy="20159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anose="020B0604030504040204" pitchFamily="50" charset="-128"/>
                <a:ea typeface="Meiryo UI" panose="020B0604030504040204" pitchFamily="50" charset="-128"/>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0"/>
              </a:spcBef>
              <a:buNone/>
            </a:pPr>
            <a:r>
              <a:rPr lang="ja-JP" altLang="en-US" sz="2400" b="1" dirty="0">
                <a:solidFill>
                  <a:prstClr val="black"/>
                </a:solidFill>
              </a:rPr>
              <a:t>災害による被害は皆にとって同じではない</a:t>
            </a:r>
            <a:endParaRPr lang="en-US" altLang="ja-JP" sz="2400" b="1" dirty="0">
              <a:solidFill>
                <a:prstClr val="black"/>
              </a:solidFill>
            </a:endParaRPr>
          </a:p>
          <a:p>
            <a:pPr marL="0" indent="0">
              <a:spcBef>
                <a:spcPts val="0"/>
              </a:spcBef>
              <a:buNone/>
            </a:pPr>
            <a:r>
              <a:rPr lang="ja-JP" altLang="en-US" sz="2400" dirty="0">
                <a:solidFill>
                  <a:prstClr val="black"/>
                </a:solidFill>
              </a:rPr>
              <a:t>・・普段の生活で支援が必要な人はより支援が必要に、</a:t>
            </a:r>
            <a:endParaRPr lang="en-US" altLang="ja-JP" sz="2400" dirty="0">
              <a:solidFill>
                <a:prstClr val="black"/>
              </a:solidFill>
            </a:endParaRPr>
          </a:p>
          <a:p>
            <a:pPr marL="0" indent="0">
              <a:spcBef>
                <a:spcPts val="0"/>
              </a:spcBef>
              <a:buNone/>
            </a:pPr>
            <a:r>
              <a:rPr lang="ja-JP" altLang="en-US" sz="2400" dirty="0">
                <a:solidFill>
                  <a:prstClr val="black"/>
                </a:solidFill>
              </a:rPr>
              <a:t>　 支援が不要だった人も新たに支援が必要になる可能性がある</a:t>
            </a:r>
            <a:endParaRPr lang="en-US" altLang="ja-JP" sz="2400" dirty="0">
              <a:solidFill>
                <a:prstClr val="black"/>
              </a:solidFill>
            </a:endParaRPr>
          </a:p>
          <a:p>
            <a:pPr marL="0" indent="0">
              <a:spcBef>
                <a:spcPts val="600"/>
              </a:spcBef>
              <a:buNone/>
            </a:pPr>
            <a:r>
              <a:rPr lang="ja-JP" altLang="en-US" sz="2400" b="1" dirty="0">
                <a:solidFill>
                  <a:srgbClr val="FF0000"/>
                </a:solidFill>
              </a:rPr>
              <a:t>災害の大きさだけで地域への影響をはかることはできない</a:t>
            </a:r>
            <a:endParaRPr lang="en-US" altLang="ja-JP" sz="2400" b="1" dirty="0">
              <a:solidFill>
                <a:srgbClr val="FF0000"/>
              </a:solidFill>
            </a:endParaRPr>
          </a:p>
          <a:p>
            <a:pPr marL="0" indent="0">
              <a:spcBef>
                <a:spcPts val="0"/>
              </a:spcBef>
              <a:buNone/>
            </a:pPr>
            <a:r>
              <a:rPr lang="ja-JP" altLang="en-US" sz="2400" dirty="0">
                <a:solidFill>
                  <a:srgbClr val="FF0000"/>
                </a:solidFill>
              </a:rPr>
              <a:t>・・その地域はどのような地域であるかで、災害のインパクトは異なる</a:t>
            </a:r>
            <a:endParaRPr lang="en-US" altLang="ja-JP" sz="2400" dirty="0">
              <a:solidFill>
                <a:srgbClr val="FF0000"/>
              </a:solidFill>
            </a:endParaRPr>
          </a:p>
        </p:txBody>
      </p:sp>
      <p:sp>
        <p:nvSpPr>
          <p:cNvPr id="8" name="AutoShape 43"/>
          <p:cNvSpPr>
            <a:spLocks noChangeArrowheads="1"/>
          </p:cNvSpPr>
          <p:nvPr/>
        </p:nvSpPr>
        <p:spPr bwMode="gray">
          <a:xfrm>
            <a:off x="2927648" y="3876259"/>
            <a:ext cx="7668000" cy="761475"/>
          </a:xfrm>
          <a:prstGeom prst="roundRect">
            <a:avLst>
              <a:gd name="adj" fmla="val 16667"/>
            </a:avLst>
          </a:prstGeom>
          <a:solidFill>
            <a:srgbClr val="FFFFCC"/>
          </a:solidFill>
          <a:ln>
            <a:solidFill>
              <a:schemeClr val="tx1">
                <a:lumMod val="50000"/>
                <a:lumOff val="50000"/>
              </a:schemeClr>
            </a:solidFill>
          </a:ln>
          <a:effectLst/>
          <a:extLst/>
        </p:spPr>
        <p:txBody>
          <a:bodyPr wrap="square" lIns="36000" tIns="36000" rIns="36000" bIns="36000" anchor="ctr">
            <a:spAutoFit/>
          </a:bodyP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ctr" hangingPunct="1">
              <a:spcBef>
                <a:spcPct val="0"/>
              </a:spcBef>
              <a:spcAft>
                <a:spcPct val="0"/>
              </a:spcAft>
              <a:buNone/>
            </a:pPr>
            <a:r>
              <a:rPr lang="en-US" altLang="ja-JP" sz="2000" dirty="0">
                <a:solidFill>
                  <a:prstClr val="black"/>
                </a:solidFill>
                <a:latin typeface="Meiryo UI" panose="020B0604030504040204" pitchFamily="50" charset="-128"/>
                <a:ea typeface="Meiryo UI" panose="020B0604030504040204" pitchFamily="50" charset="-128"/>
              </a:rPr>
              <a:t>【</a:t>
            </a:r>
            <a:r>
              <a:rPr lang="ja-JP" altLang="en-US" sz="2000" dirty="0">
                <a:solidFill>
                  <a:prstClr val="black"/>
                </a:solidFill>
                <a:latin typeface="Meiryo UI" panose="020B0604030504040204" pitchFamily="50" charset="-128"/>
                <a:ea typeface="Meiryo UI" panose="020B0604030504040204" pitchFamily="50" charset="-128"/>
              </a:rPr>
              <a:t>地域</a:t>
            </a:r>
            <a:r>
              <a:rPr lang="en-US" altLang="ja-JP" sz="2000"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rPr>
              <a:t>少子高齢化による人口構成の変化・在宅で暮らす重度の</a:t>
            </a:r>
            <a:endParaRPr lang="en-US" altLang="ja-JP" sz="2000" dirty="0">
              <a:solidFill>
                <a:prstClr val="black"/>
              </a:solidFill>
              <a:latin typeface="Meiryo UI" panose="020B0604030504040204" pitchFamily="50" charset="-128"/>
              <a:ea typeface="Meiryo UI" panose="020B0604030504040204" pitchFamily="50" charset="-128"/>
            </a:endParaRPr>
          </a:p>
          <a:p>
            <a:pPr eaLnBrk="1" fontAlgn="ctr" hangingPunct="1">
              <a:spcBef>
                <a:spcPct val="0"/>
              </a:spcBef>
              <a:spcAft>
                <a:spcPct val="0"/>
              </a:spcAft>
              <a:buNone/>
            </a:pPr>
            <a:r>
              <a:rPr lang="en-US" altLang="ja-JP" sz="2000" dirty="0">
                <a:solidFill>
                  <a:prstClr val="black"/>
                </a:solidFill>
                <a:latin typeface="Meiryo UI" panose="020B0604030504040204" pitchFamily="50" charset="-128"/>
                <a:ea typeface="Meiryo UI" panose="020B0604030504040204" pitchFamily="50" charset="-128"/>
              </a:rPr>
              <a:t>	</a:t>
            </a:r>
            <a:r>
              <a:rPr lang="ja-JP" altLang="en-US" sz="2000" dirty="0">
                <a:solidFill>
                  <a:prstClr val="black"/>
                </a:solidFill>
                <a:latin typeface="Meiryo UI" panose="020B0604030504040204" pitchFamily="50" charset="-128"/>
                <a:ea typeface="Meiryo UI" panose="020B0604030504040204" pitchFamily="50" charset="-128"/>
              </a:rPr>
              <a:t>要介護者や障害者の増加・核家族化や地域コミュニティの弱体化</a:t>
            </a:r>
          </a:p>
        </p:txBody>
      </p:sp>
      <p:sp>
        <p:nvSpPr>
          <p:cNvPr id="9" name="角丸四角形吹き出し 8"/>
          <p:cNvSpPr/>
          <p:nvPr/>
        </p:nvSpPr>
        <p:spPr>
          <a:xfrm>
            <a:off x="8247122" y="1097360"/>
            <a:ext cx="2295118" cy="1021556"/>
          </a:xfrm>
          <a:prstGeom prst="wedgeRoundRectCallout">
            <a:avLst>
              <a:gd name="adj1" fmla="val 3874"/>
              <a:gd name="adj2" fmla="val 106355"/>
              <a:gd name="adj3" fmla="val 16667"/>
            </a:avLst>
          </a:prstGeom>
          <a:ln>
            <a:solidFill>
              <a:schemeClr val="tx1"/>
            </a:solidFill>
          </a:ln>
        </p:spPr>
        <p:txBody>
          <a:bodyPr vert="horz" wrap="square" lIns="91440" tIns="45720" rIns="91440" bIns="45720" rtlCol="0">
            <a:spAutoFit/>
          </a:bodyPr>
          <a:lstStyle/>
          <a:p>
            <a:r>
              <a:rPr lang="ja-JP" altLang="en-US" dirty="0">
                <a:solidFill>
                  <a:prstClr val="black"/>
                </a:solidFill>
                <a:latin typeface="Meiryo UI" panose="020B0604030504040204" pitchFamily="50" charset="-128"/>
                <a:ea typeface="Meiryo UI" panose="020B0604030504040204" pitchFamily="50" charset="-128"/>
              </a:rPr>
              <a:t>いつ自分がその立場に</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なってもおかしくない。</a:t>
            </a:r>
            <a:endParaRPr lang="en-US" altLang="ja-JP" dirty="0">
              <a:solidFill>
                <a:prstClr val="black"/>
              </a:solidFill>
              <a:latin typeface="Meiryo UI" panose="020B0604030504040204" pitchFamily="50" charset="-128"/>
              <a:ea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rPr>
              <a:t>他人事ではない。</a:t>
            </a:r>
          </a:p>
        </p:txBody>
      </p:sp>
      <p:sp>
        <p:nvSpPr>
          <p:cNvPr id="10" name="スライド番号プレースホルダー 9"/>
          <p:cNvSpPr>
            <a:spLocks noGrp="1"/>
          </p:cNvSpPr>
          <p:nvPr>
            <p:ph type="sldNum" sz="quarter" idx="12"/>
          </p:nvPr>
        </p:nvSpPr>
        <p:spPr/>
        <p:txBody>
          <a:bodyPr/>
          <a:lstStyle/>
          <a:p>
            <a:fld id="{09A6B765-CA81-415C-858C-FCEC5502DED1}" type="slidenum">
              <a:rPr lang="ja-JP" altLang="en-US">
                <a:solidFill>
                  <a:prstClr val="black">
                    <a:tint val="75000"/>
                  </a:prstClr>
                </a:solidFill>
              </a:rPr>
              <a:pPr/>
              <a:t>9</a:t>
            </a:fld>
            <a:endParaRPr lang="ja-JP" altLang="en-US" dirty="0">
              <a:solidFill>
                <a:prstClr val="black">
                  <a:tint val="75000"/>
                </a:prstClr>
              </a:solidFill>
            </a:endParaRPr>
          </a:p>
        </p:txBody>
      </p:sp>
    </p:spTree>
    <p:custDataLst>
      <p:tags r:id="rId1"/>
    </p:custDataLst>
    <p:extLst>
      <p:ext uri="{BB962C8B-B14F-4D97-AF65-F5344CB8AC3E}">
        <p14:creationId xmlns:p14="http://schemas.microsoft.com/office/powerpoint/2010/main" val="12873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0.1"/>
</p:tagLst>
</file>

<file path=ppt/tags/tag3.xml><?xml version="1.0" encoding="utf-8"?>
<p:tagLst xmlns:a="http://schemas.openxmlformats.org/drawingml/2006/main" xmlns:r="http://schemas.openxmlformats.org/officeDocument/2006/relationships" xmlns:p="http://schemas.openxmlformats.org/presentationml/2006/main">
  <p:tag name="TIMING" val="|0.1|0.1|0.1|0.1|0|0.2|0.4|0|0|0|0|0|0|0"/>
</p:tagLst>
</file>

<file path=ppt/tags/tag4.xml><?xml version="1.0" encoding="utf-8"?>
<p:tagLst xmlns:a="http://schemas.openxmlformats.org/drawingml/2006/main" xmlns:r="http://schemas.openxmlformats.org/officeDocument/2006/relationships" xmlns:p="http://schemas.openxmlformats.org/presentationml/2006/main">
  <p:tag name="TIMING" val="|0|0.1"/>
</p:tagLst>
</file>

<file path=ppt/tags/tag5.xml><?xml version="1.0" encoding="utf-8"?>
<p:tagLst xmlns:a="http://schemas.openxmlformats.org/drawingml/2006/main" xmlns:r="http://schemas.openxmlformats.org/officeDocument/2006/relationships" xmlns:p="http://schemas.openxmlformats.org/presentationml/2006/main">
  <p:tag name="TIMING" val="|0|0.1|0.1"/>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ags/tag7.xml><?xml version="1.0" encoding="utf-8"?>
<p:tagLst xmlns:a="http://schemas.openxmlformats.org/drawingml/2006/main" xmlns:r="http://schemas.openxmlformats.org/officeDocument/2006/relationships" xmlns:p="http://schemas.openxmlformats.org/presentationml/2006/main">
  <p:tag name="TIMING" val="|0.3|0.3|0.1|0.1|0.1|0.1|0.1|0.1|0.1|0.1|0.1|0.1|0.1|0.2|0.1|0.1"/>
</p:tagLst>
</file>

<file path=ppt/tags/tag8.xml><?xml version="1.0" encoding="utf-8"?>
<p:tagLst xmlns:a="http://schemas.openxmlformats.org/drawingml/2006/main" xmlns:r="http://schemas.openxmlformats.org/officeDocument/2006/relationships" xmlns:p="http://schemas.openxmlformats.org/presentationml/2006/main">
  <p:tag name="TIMING" val="|98.7"/>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2915</Words>
  <Application>Microsoft Office PowerPoint</Application>
  <PresentationFormat>ワイド画面</PresentationFormat>
  <Paragraphs>320</Paragraphs>
  <Slides>23</Slides>
  <Notes>23</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23</vt:i4>
      </vt:variant>
    </vt:vector>
  </HeadingPairs>
  <TitlesOfParts>
    <vt:vector size="34" baseType="lpstr">
      <vt:lpstr>HGPｺﾞｼｯｸM</vt:lpstr>
      <vt:lpstr>HG丸ｺﾞｼｯｸM-PRO</vt:lpstr>
      <vt:lpstr>Meiryo UI</vt:lpstr>
      <vt:lpstr>ＭＳ Ｐゴシック</vt:lpstr>
      <vt:lpstr>メイリオ</vt:lpstr>
      <vt:lpstr>Arial</vt:lpstr>
      <vt:lpstr>Calibri</vt:lpstr>
      <vt:lpstr>Calibri Light</vt:lpstr>
      <vt:lpstr>Wingdings</vt:lpstr>
      <vt:lpstr>1_Office テーマ</vt:lpstr>
      <vt:lpstr>Office ​​テーマ</vt:lpstr>
      <vt:lpstr>【災害派遣福祉チーム員　登録研修】  １．行政説明 　     災害派遣福祉チームについての基本事項</vt:lpstr>
      <vt:lpstr>PowerPoint プレゼンテーション</vt:lpstr>
      <vt:lpstr>PowerPoint プレゼンテーション</vt:lpstr>
      <vt:lpstr>1.災害の時系列（フェーズ）を理解する</vt:lpstr>
      <vt:lpstr>2.指定避難所とは</vt:lpstr>
      <vt:lpstr>3.過去の災害で発生したこと</vt:lpstr>
      <vt:lpstr>4.支援を必要とする層と災害時に想定されるリスク</vt:lpstr>
      <vt:lpstr>5.二次被害を防ぐために必要なこと</vt:lpstr>
      <vt:lpstr>6.災害時「要配慮者」とは</vt:lpstr>
      <vt:lpstr>7.災害時に想定される状況（災害派遣福祉チームがない場合）</vt:lpstr>
      <vt:lpstr>8.二次被害の発生防止に向けた一般避難所の充実</vt:lpstr>
      <vt:lpstr>PowerPoint プレゼンテーション</vt:lpstr>
      <vt:lpstr>9.災害福祉支援ネットワークの構築</vt:lpstr>
      <vt:lpstr>10.被災地の復旧・自立を応援する期間限定の仕組み</vt:lpstr>
      <vt:lpstr>11.災害派遣福祉チームの活動</vt:lpstr>
      <vt:lpstr>12.災害派遣福祉チームがあった場合</vt:lpstr>
      <vt:lpstr>13.災害時の活動のためには平時からの体制づくりが重要</vt:lpstr>
      <vt:lpstr>14.全国の動き</vt:lpstr>
      <vt:lpstr>15.派遣事例①</vt:lpstr>
      <vt:lpstr>16.派遣事例②</vt:lpstr>
      <vt:lpstr>17.派遣後の取組事例（平時）①</vt:lpstr>
      <vt:lpstr>18.派遣後の取組事例（平時）②</vt:lpstr>
      <vt:lpstr>19.二次被害の防止・被災地域の自立を支援する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2021-12-09T04:47:53Z</dcterms:modified>
</cp:coreProperties>
</file>