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4" autoAdjust="0"/>
    <p:restoredTop sz="88330" autoAdjust="0"/>
  </p:normalViewPr>
  <p:slideViewPr>
    <p:cSldViewPr snapToGrid="0">
      <p:cViewPr varScale="1">
        <p:scale>
          <a:sx n="74" d="100"/>
          <a:sy n="74" d="100"/>
        </p:scale>
        <p:origin x="144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2.xml"/><Relationship Id="rId4"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621808979533095E-2"/>
          <c:y val="0.19321826950584692"/>
          <c:w val="0.88519330587396083"/>
          <c:h val="0.71055276955035895"/>
        </c:manualLayout>
      </c:layout>
      <c:barChart>
        <c:barDir val="col"/>
        <c:grouping val="stacked"/>
        <c:varyColors val="0"/>
        <c:ser>
          <c:idx val="0"/>
          <c:order val="0"/>
          <c:tx>
            <c:strRef>
              <c:f>Sheet1!$B$1</c:f>
              <c:strCache>
                <c:ptCount val="1"/>
                <c:pt idx="0">
                  <c:v>D</c:v>
                </c:pt>
              </c:strCache>
            </c:strRef>
          </c:tx>
          <c:spPr>
            <a:solidFill>
              <a:schemeClr val="accent1"/>
            </a:solidFill>
            <a:ln>
              <a:noFill/>
            </a:ln>
            <a:effectLst/>
          </c:spPr>
          <c:invertIfNegative val="0"/>
          <c:cat>
            <c:strRef>
              <c:f>Sheet1!$A$2:$A$3</c:f>
              <c:strCache>
                <c:ptCount val="2"/>
                <c:pt idx="0">
                  <c:v>業務</c:v>
                </c:pt>
                <c:pt idx="1">
                  <c:v>職員</c:v>
                </c:pt>
              </c:strCache>
            </c:strRef>
          </c:cat>
          <c:val>
            <c:numRef>
              <c:f>Sheet1!$B$2:$B$3</c:f>
              <c:numCache>
                <c:formatCode>General</c:formatCode>
                <c:ptCount val="2"/>
                <c:pt idx="0">
                  <c:v>4</c:v>
                </c:pt>
                <c:pt idx="1">
                  <c:v>0</c:v>
                </c:pt>
              </c:numCache>
            </c:numRef>
          </c:val>
          <c:extLst>
            <c:ext xmlns:c16="http://schemas.microsoft.com/office/drawing/2014/chart" uri="{C3380CC4-5D6E-409C-BE32-E72D297353CC}">
              <c16:uniqueId val="{00000000-4543-4F0E-B28F-BE9F3C563355}"/>
            </c:ext>
          </c:extLst>
        </c:ser>
        <c:ser>
          <c:idx val="1"/>
          <c:order val="1"/>
          <c:tx>
            <c:strRef>
              <c:f>Sheet1!$C$1</c:f>
              <c:strCache>
                <c:ptCount val="1"/>
                <c:pt idx="0">
                  <c:v>C</c:v>
                </c:pt>
              </c:strCache>
            </c:strRef>
          </c:tx>
          <c:spPr>
            <a:solidFill>
              <a:schemeClr val="accent2"/>
            </a:solidFill>
            <a:ln>
              <a:noFill/>
            </a:ln>
            <a:effectLst/>
          </c:spPr>
          <c:invertIfNegative val="0"/>
          <c:cat>
            <c:strRef>
              <c:f>Sheet1!$A$2:$A$3</c:f>
              <c:strCache>
                <c:ptCount val="2"/>
                <c:pt idx="0">
                  <c:v>業務</c:v>
                </c:pt>
                <c:pt idx="1">
                  <c:v>職員</c:v>
                </c:pt>
              </c:strCache>
            </c:strRef>
          </c:cat>
          <c:val>
            <c:numRef>
              <c:f>Sheet1!$C$2:$C$3</c:f>
              <c:numCache>
                <c:formatCode>General</c:formatCode>
                <c:ptCount val="2"/>
                <c:pt idx="0">
                  <c:v>0</c:v>
                </c:pt>
                <c:pt idx="1">
                  <c:v>0</c:v>
                </c:pt>
              </c:numCache>
            </c:numRef>
          </c:val>
          <c:extLst>
            <c:ext xmlns:c16="http://schemas.microsoft.com/office/drawing/2014/chart" uri="{C3380CC4-5D6E-409C-BE32-E72D297353CC}">
              <c16:uniqueId val="{00000001-4543-4F0E-B28F-BE9F3C563355}"/>
            </c:ext>
          </c:extLst>
        </c:ser>
        <c:ser>
          <c:idx val="2"/>
          <c:order val="2"/>
          <c:tx>
            <c:strRef>
              <c:f>Sheet1!$D$1</c:f>
              <c:strCache>
                <c:ptCount val="1"/>
                <c:pt idx="0">
                  <c:v>B</c:v>
                </c:pt>
              </c:strCache>
            </c:strRef>
          </c:tx>
          <c:spPr>
            <a:solidFill>
              <a:schemeClr val="accent3"/>
            </a:solidFill>
            <a:ln>
              <a:noFill/>
            </a:ln>
            <a:effectLst/>
          </c:spPr>
          <c:invertIfNegative val="0"/>
          <c:cat>
            <c:strRef>
              <c:f>Sheet1!$A$2:$A$3</c:f>
              <c:strCache>
                <c:ptCount val="2"/>
                <c:pt idx="0">
                  <c:v>業務</c:v>
                </c:pt>
                <c:pt idx="1">
                  <c:v>職員</c:v>
                </c:pt>
              </c:strCache>
            </c:strRef>
          </c:cat>
          <c:val>
            <c:numRef>
              <c:f>Sheet1!$D$2:$D$3</c:f>
              <c:numCache>
                <c:formatCode>General</c:formatCode>
                <c:ptCount val="2"/>
                <c:pt idx="0">
                  <c:v>3</c:v>
                </c:pt>
                <c:pt idx="1">
                  <c:v>0</c:v>
                </c:pt>
              </c:numCache>
            </c:numRef>
          </c:val>
          <c:extLst>
            <c:ext xmlns:c16="http://schemas.microsoft.com/office/drawing/2014/chart" uri="{C3380CC4-5D6E-409C-BE32-E72D297353CC}">
              <c16:uniqueId val="{00000002-4543-4F0E-B28F-BE9F3C563355}"/>
            </c:ext>
          </c:extLst>
        </c:ser>
        <c:ser>
          <c:idx val="3"/>
          <c:order val="3"/>
          <c:tx>
            <c:strRef>
              <c:f>Sheet1!$E$1</c:f>
              <c:strCache>
                <c:ptCount val="1"/>
                <c:pt idx="0">
                  <c:v>A</c:v>
                </c:pt>
              </c:strCache>
            </c:strRef>
          </c:tx>
          <c:spPr>
            <a:solidFill>
              <a:schemeClr val="accent4"/>
            </a:solidFill>
            <a:ln>
              <a:noFill/>
            </a:ln>
            <a:effectLst/>
          </c:spPr>
          <c:invertIfNegative val="0"/>
          <c:cat>
            <c:strRef>
              <c:f>Sheet1!$A$2:$A$3</c:f>
              <c:strCache>
                <c:ptCount val="2"/>
                <c:pt idx="0">
                  <c:v>業務</c:v>
                </c:pt>
                <c:pt idx="1">
                  <c:v>職員</c:v>
                </c:pt>
              </c:strCache>
            </c:strRef>
          </c:cat>
          <c:val>
            <c:numRef>
              <c:f>Sheet1!$E$2:$E$3</c:f>
              <c:numCache>
                <c:formatCode>General</c:formatCode>
                <c:ptCount val="2"/>
                <c:pt idx="0">
                  <c:v>3</c:v>
                </c:pt>
                <c:pt idx="1">
                  <c:v>0</c:v>
                </c:pt>
              </c:numCache>
            </c:numRef>
          </c:val>
          <c:extLst>
            <c:ext xmlns:c16="http://schemas.microsoft.com/office/drawing/2014/chart" uri="{C3380CC4-5D6E-409C-BE32-E72D297353CC}">
              <c16:uniqueId val="{00000003-4543-4F0E-B28F-BE9F3C563355}"/>
            </c:ext>
          </c:extLst>
        </c:ser>
        <c:ser>
          <c:idx val="4"/>
          <c:order val="4"/>
          <c:tx>
            <c:strRef>
              <c:f>Sheet1!$F$1</c:f>
              <c:strCache>
                <c:ptCount val="1"/>
                <c:pt idx="0">
                  <c:v>列1</c:v>
                </c:pt>
              </c:strCache>
            </c:strRef>
          </c:tx>
          <c:spPr>
            <a:solidFill>
              <a:schemeClr val="accent5"/>
            </a:solidFill>
            <a:ln>
              <a:noFill/>
            </a:ln>
            <a:effectLst/>
          </c:spPr>
          <c:invertIfNegative val="0"/>
          <c:cat>
            <c:strRef>
              <c:f>Sheet1!$A$2:$A$3</c:f>
              <c:strCache>
                <c:ptCount val="2"/>
                <c:pt idx="0">
                  <c:v>業務</c:v>
                </c:pt>
                <c:pt idx="1">
                  <c:v>職員</c:v>
                </c:pt>
              </c:strCache>
            </c:strRef>
          </c:cat>
          <c:val>
            <c:numRef>
              <c:f>Sheet1!$F$2:$F$3</c:f>
              <c:numCache>
                <c:formatCode>General</c:formatCode>
                <c:ptCount val="2"/>
                <c:pt idx="0">
                  <c:v>0</c:v>
                </c:pt>
                <c:pt idx="1">
                  <c:v>10</c:v>
                </c:pt>
              </c:numCache>
            </c:numRef>
          </c:val>
          <c:extLst>
            <c:ext xmlns:c16="http://schemas.microsoft.com/office/drawing/2014/chart" uri="{C3380CC4-5D6E-409C-BE32-E72D297353CC}">
              <c16:uniqueId val="{00000004-4543-4F0E-B28F-BE9F3C563355}"/>
            </c:ext>
          </c:extLst>
        </c:ser>
        <c:dLbls>
          <c:showLegendKey val="0"/>
          <c:showVal val="0"/>
          <c:showCatName val="0"/>
          <c:showSerName val="0"/>
          <c:showPercent val="0"/>
          <c:showBubbleSize val="0"/>
        </c:dLbls>
        <c:gapWidth val="150"/>
        <c:overlap val="100"/>
        <c:axId val="1676197056"/>
        <c:axId val="1676198720"/>
      </c:barChart>
      <c:catAx>
        <c:axId val="1676197056"/>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HGPｺﾞｼｯｸM" panose="020B0600000000000000" pitchFamily="50" charset="-128"/>
                <a:ea typeface="HGPｺﾞｼｯｸM" panose="020B0600000000000000" pitchFamily="50" charset="-128"/>
                <a:cs typeface="+mn-cs"/>
              </a:defRPr>
            </a:pPr>
            <a:endParaRPr lang="ja-JP"/>
          </a:p>
        </c:txPr>
        <c:crossAx val="1676198720"/>
        <c:crosses val="autoZero"/>
        <c:auto val="1"/>
        <c:lblAlgn val="ctr"/>
        <c:lblOffset val="100"/>
        <c:noMultiLvlLbl val="0"/>
      </c:catAx>
      <c:valAx>
        <c:axId val="1676198720"/>
        <c:scaling>
          <c:orientation val="minMax"/>
        </c:scaling>
        <c:delete val="1"/>
        <c:axPos val="l"/>
        <c:numFmt formatCode="General" sourceLinked="1"/>
        <c:majorTickMark val="out"/>
        <c:minorTickMark val="none"/>
        <c:tickLblPos val="nextTo"/>
        <c:crossAx val="1676197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93645869650561E-2"/>
          <c:y val="0.19395358901500451"/>
          <c:w val="0.88519330587396083"/>
          <c:h val="0.70651595732042094"/>
        </c:manualLayout>
      </c:layout>
      <c:barChart>
        <c:barDir val="col"/>
        <c:grouping val="stacked"/>
        <c:varyColors val="0"/>
        <c:ser>
          <c:idx val="0"/>
          <c:order val="0"/>
          <c:tx>
            <c:strRef>
              <c:f>Sheet1!$B$1</c:f>
              <c:strCache>
                <c:ptCount val="1"/>
                <c:pt idx="0">
                  <c:v>D</c:v>
                </c:pt>
              </c:strCache>
            </c:strRef>
          </c:tx>
          <c:spPr>
            <a:solidFill>
              <a:schemeClr val="accent1"/>
            </a:solidFill>
            <a:ln>
              <a:noFill/>
            </a:ln>
            <a:effectLst/>
          </c:spPr>
          <c:invertIfNegative val="0"/>
          <c:cat>
            <c:strRef>
              <c:f>Sheet1!$A$2:$A$3</c:f>
              <c:strCache>
                <c:ptCount val="2"/>
                <c:pt idx="0">
                  <c:v>業務</c:v>
                </c:pt>
                <c:pt idx="1">
                  <c:v>職員</c:v>
                </c:pt>
              </c:strCache>
            </c:strRef>
          </c:cat>
          <c:val>
            <c:numRef>
              <c:f>Sheet1!$B$2:$B$3</c:f>
              <c:numCache>
                <c:formatCode>General</c:formatCode>
                <c:ptCount val="2"/>
                <c:pt idx="0">
                  <c:v>4</c:v>
                </c:pt>
                <c:pt idx="1">
                  <c:v>0</c:v>
                </c:pt>
              </c:numCache>
            </c:numRef>
          </c:val>
          <c:extLst>
            <c:ext xmlns:c16="http://schemas.microsoft.com/office/drawing/2014/chart" uri="{C3380CC4-5D6E-409C-BE32-E72D297353CC}">
              <c16:uniqueId val="{00000000-9CFE-499E-B27E-3976AEE00660}"/>
            </c:ext>
          </c:extLst>
        </c:ser>
        <c:ser>
          <c:idx val="1"/>
          <c:order val="1"/>
          <c:tx>
            <c:strRef>
              <c:f>Sheet1!$C$1</c:f>
              <c:strCache>
                <c:ptCount val="1"/>
                <c:pt idx="0">
                  <c:v>C</c:v>
                </c:pt>
              </c:strCache>
            </c:strRef>
          </c:tx>
          <c:spPr>
            <a:solidFill>
              <a:schemeClr val="bg2">
                <a:lumMod val="75000"/>
              </a:schemeClr>
            </a:solidFill>
            <a:ln>
              <a:noFill/>
            </a:ln>
            <a:effectLst/>
          </c:spPr>
          <c:invertIfNegative val="0"/>
          <c:cat>
            <c:strRef>
              <c:f>Sheet1!$A$2:$A$3</c:f>
              <c:strCache>
                <c:ptCount val="2"/>
                <c:pt idx="0">
                  <c:v>業務</c:v>
                </c:pt>
                <c:pt idx="1">
                  <c:v>職員</c:v>
                </c:pt>
              </c:strCache>
            </c:strRef>
          </c:cat>
          <c:val>
            <c:numRef>
              <c:f>Sheet1!$C$2:$C$3</c:f>
              <c:numCache>
                <c:formatCode>General</c:formatCode>
                <c:ptCount val="2"/>
                <c:pt idx="0">
                  <c:v>2</c:v>
                </c:pt>
                <c:pt idx="1">
                  <c:v>0</c:v>
                </c:pt>
              </c:numCache>
            </c:numRef>
          </c:val>
          <c:extLst>
            <c:ext xmlns:c16="http://schemas.microsoft.com/office/drawing/2014/chart" uri="{C3380CC4-5D6E-409C-BE32-E72D297353CC}">
              <c16:uniqueId val="{00000001-9CFE-499E-B27E-3976AEE00660}"/>
            </c:ext>
          </c:extLst>
        </c:ser>
        <c:ser>
          <c:idx val="2"/>
          <c:order val="2"/>
          <c:tx>
            <c:strRef>
              <c:f>Sheet1!$D$1</c:f>
              <c:strCache>
                <c:ptCount val="1"/>
                <c:pt idx="0">
                  <c:v>B</c:v>
                </c:pt>
              </c:strCache>
            </c:strRef>
          </c:tx>
          <c:spPr>
            <a:solidFill>
              <a:schemeClr val="accent2"/>
            </a:solidFill>
            <a:ln>
              <a:noFill/>
            </a:ln>
            <a:effectLst/>
          </c:spPr>
          <c:invertIfNegative val="0"/>
          <c:cat>
            <c:strRef>
              <c:f>Sheet1!$A$2:$A$3</c:f>
              <c:strCache>
                <c:ptCount val="2"/>
                <c:pt idx="0">
                  <c:v>業務</c:v>
                </c:pt>
                <c:pt idx="1">
                  <c:v>職員</c:v>
                </c:pt>
              </c:strCache>
            </c:strRef>
          </c:cat>
          <c:val>
            <c:numRef>
              <c:f>Sheet1!$D$2:$D$3</c:f>
              <c:numCache>
                <c:formatCode>General</c:formatCode>
                <c:ptCount val="2"/>
                <c:pt idx="0">
                  <c:v>3</c:v>
                </c:pt>
                <c:pt idx="1">
                  <c:v>0</c:v>
                </c:pt>
              </c:numCache>
            </c:numRef>
          </c:val>
          <c:extLst>
            <c:ext xmlns:c16="http://schemas.microsoft.com/office/drawing/2014/chart" uri="{C3380CC4-5D6E-409C-BE32-E72D297353CC}">
              <c16:uniqueId val="{00000002-9CFE-499E-B27E-3976AEE00660}"/>
            </c:ext>
          </c:extLst>
        </c:ser>
        <c:ser>
          <c:idx val="3"/>
          <c:order val="3"/>
          <c:tx>
            <c:strRef>
              <c:f>Sheet1!$E$1</c:f>
              <c:strCache>
                <c:ptCount val="1"/>
                <c:pt idx="0">
                  <c:v>A</c:v>
                </c:pt>
              </c:strCache>
            </c:strRef>
          </c:tx>
          <c:spPr>
            <a:solidFill>
              <a:schemeClr val="bg1"/>
            </a:solidFill>
            <a:ln>
              <a:noFill/>
            </a:ln>
            <a:effectLst/>
          </c:spPr>
          <c:invertIfNegative val="0"/>
          <c:cat>
            <c:strRef>
              <c:f>Sheet1!$A$2:$A$3</c:f>
              <c:strCache>
                <c:ptCount val="2"/>
                <c:pt idx="0">
                  <c:v>業務</c:v>
                </c:pt>
                <c:pt idx="1">
                  <c:v>職員</c:v>
                </c:pt>
              </c:strCache>
            </c:strRef>
          </c:cat>
          <c:val>
            <c:numRef>
              <c:f>Sheet1!$E$2:$E$3</c:f>
              <c:numCache>
                <c:formatCode>General</c:formatCode>
                <c:ptCount val="2"/>
                <c:pt idx="0">
                  <c:v>1</c:v>
                </c:pt>
                <c:pt idx="1">
                  <c:v>0</c:v>
                </c:pt>
              </c:numCache>
            </c:numRef>
          </c:val>
          <c:extLst>
            <c:ext xmlns:c16="http://schemas.microsoft.com/office/drawing/2014/chart" uri="{C3380CC4-5D6E-409C-BE32-E72D297353CC}">
              <c16:uniqueId val="{00000003-9CFE-499E-B27E-3976AEE00660}"/>
            </c:ext>
          </c:extLst>
        </c:ser>
        <c:ser>
          <c:idx val="4"/>
          <c:order val="4"/>
          <c:tx>
            <c:strRef>
              <c:f>Sheet1!$F$1</c:f>
              <c:strCache>
                <c:ptCount val="1"/>
                <c:pt idx="0">
                  <c:v>列1</c:v>
                </c:pt>
              </c:strCache>
            </c:strRef>
          </c:tx>
          <c:spPr>
            <a:solidFill>
              <a:schemeClr val="accent5"/>
            </a:solidFill>
            <a:ln>
              <a:noFill/>
            </a:ln>
            <a:effectLst/>
          </c:spPr>
          <c:invertIfNegative val="0"/>
          <c:cat>
            <c:strRef>
              <c:f>Sheet1!$A$2:$A$3</c:f>
              <c:strCache>
                <c:ptCount val="2"/>
                <c:pt idx="0">
                  <c:v>業務</c:v>
                </c:pt>
                <c:pt idx="1">
                  <c:v>職員</c:v>
                </c:pt>
              </c:strCache>
            </c:strRef>
          </c:cat>
          <c:val>
            <c:numRef>
              <c:f>Sheet1!$F$2:$F$3</c:f>
              <c:numCache>
                <c:formatCode>General</c:formatCode>
                <c:ptCount val="2"/>
                <c:pt idx="0">
                  <c:v>0</c:v>
                </c:pt>
                <c:pt idx="1">
                  <c:v>4.5</c:v>
                </c:pt>
              </c:numCache>
            </c:numRef>
          </c:val>
          <c:extLst>
            <c:ext xmlns:c16="http://schemas.microsoft.com/office/drawing/2014/chart" uri="{C3380CC4-5D6E-409C-BE32-E72D297353CC}">
              <c16:uniqueId val="{00000004-9CFE-499E-B27E-3976AEE00660}"/>
            </c:ext>
          </c:extLst>
        </c:ser>
        <c:dLbls>
          <c:showLegendKey val="0"/>
          <c:showVal val="0"/>
          <c:showCatName val="0"/>
          <c:showSerName val="0"/>
          <c:showPercent val="0"/>
          <c:showBubbleSize val="0"/>
        </c:dLbls>
        <c:gapWidth val="150"/>
        <c:overlap val="100"/>
        <c:axId val="1676197056"/>
        <c:axId val="1676198720"/>
      </c:barChart>
      <c:catAx>
        <c:axId val="1676197056"/>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HGPｺﾞｼｯｸM" panose="020B0600000000000000" pitchFamily="50" charset="-128"/>
                <a:ea typeface="HGPｺﾞｼｯｸM" panose="020B0600000000000000" pitchFamily="50" charset="-128"/>
                <a:cs typeface="+mn-cs"/>
              </a:defRPr>
            </a:pPr>
            <a:endParaRPr lang="ja-JP"/>
          </a:p>
        </c:txPr>
        <c:crossAx val="1676198720"/>
        <c:crosses val="autoZero"/>
        <c:auto val="1"/>
        <c:lblAlgn val="ctr"/>
        <c:lblOffset val="100"/>
        <c:noMultiLvlLbl val="0"/>
      </c:catAx>
      <c:valAx>
        <c:axId val="1676198720"/>
        <c:scaling>
          <c:orientation val="minMax"/>
        </c:scaling>
        <c:delete val="1"/>
        <c:axPos val="l"/>
        <c:numFmt formatCode="General" sourceLinked="1"/>
        <c:majorTickMark val="out"/>
        <c:minorTickMark val="none"/>
        <c:tickLblPos val="nextTo"/>
        <c:crossAx val="1676197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40363524557536E-2"/>
          <c:y val="0.22531609503537639"/>
          <c:w val="0.88519330587396083"/>
          <c:h val="0.65674260539391827"/>
        </c:manualLayout>
      </c:layout>
      <c:barChart>
        <c:barDir val="col"/>
        <c:grouping val="stacked"/>
        <c:varyColors val="0"/>
        <c:ser>
          <c:idx val="0"/>
          <c:order val="0"/>
          <c:tx>
            <c:strRef>
              <c:f>Sheet1!$B$1</c:f>
              <c:strCache>
                <c:ptCount val="1"/>
                <c:pt idx="0">
                  <c:v>D</c:v>
                </c:pt>
              </c:strCache>
            </c:strRef>
          </c:tx>
          <c:spPr>
            <a:solidFill>
              <a:schemeClr val="accent1"/>
            </a:solidFill>
            <a:ln>
              <a:noFill/>
            </a:ln>
            <a:effectLst/>
          </c:spPr>
          <c:invertIfNegative val="0"/>
          <c:cat>
            <c:strRef>
              <c:f>Sheet1!$A$2:$A$3</c:f>
              <c:strCache>
                <c:ptCount val="2"/>
                <c:pt idx="0">
                  <c:v>業務</c:v>
                </c:pt>
                <c:pt idx="1">
                  <c:v>職員</c:v>
                </c:pt>
              </c:strCache>
            </c:strRef>
          </c:cat>
          <c:val>
            <c:numRef>
              <c:f>Sheet1!$B$2:$B$3</c:f>
              <c:numCache>
                <c:formatCode>General</c:formatCode>
                <c:ptCount val="2"/>
                <c:pt idx="0">
                  <c:v>4</c:v>
                </c:pt>
                <c:pt idx="1">
                  <c:v>0</c:v>
                </c:pt>
              </c:numCache>
            </c:numRef>
          </c:val>
          <c:extLst>
            <c:ext xmlns:c16="http://schemas.microsoft.com/office/drawing/2014/chart" uri="{C3380CC4-5D6E-409C-BE32-E72D297353CC}">
              <c16:uniqueId val="{00000000-C525-4B56-B9A5-BB362602C16E}"/>
            </c:ext>
          </c:extLst>
        </c:ser>
        <c:ser>
          <c:idx val="1"/>
          <c:order val="1"/>
          <c:tx>
            <c:strRef>
              <c:f>Sheet1!$C$1</c:f>
              <c:strCache>
                <c:ptCount val="1"/>
                <c:pt idx="0">
                  <c:v>C</c:v>
                </c:pt>
              </c:strCache>
            </c:strRef>
          </c:tx>
          <c:spPr>
            <a:solidFill>
              <a:schemeClr val="bg2">
                <a:lumMod val="75000"/>
              </a:schemeClr>
            </a:solidFill>
            <a:ln>
              <a:noFill/>
            </a:ln>
            <a:effectLst/>
          </c:spPr>
          <c:invertIfNegative val="0"/>
          <c:cat>
            <c:strRef>
              <c:f>Sheet1!$A$2:$A$3</c:f>
              <c:strCache>
                <c:ptCount val="2"/>
                <c:pt idx="0">
                  <c:v>業務</c:v>
                </c:pt>
                <c:pt idx="1">
                  <c:v>職員</c:v>
                </c:pt>
              </c:strCache>
            </c:strRef>
          </c:cat>
          <c:val>
            <c:numRef>
              <c:f>Sheet1!$C$2:$C$3</c:f>
              <c:numCache>
                <c:formatCode>General</c:formatCode>
                <c:ptCount val="2"/>
                <c:pt idx="0">
                  <c:v>3</c:v>
                </c:pt>
                <c:pt idx="1">
                  <c:v>0</c:v>
                </c:pt>
              </c:numCache>
            </c:numRef>
          </c:val>
          <c:extLst>
            <c:ext xmlns:c16="http://schemas.microsoft.com/office/drawing/2014/chart" uri="{C3380CC4-5D6E-409C-BE32-E72D297353CC}">
              <c16:uniqueId val="{00000001-C525-4B56-B9A5-BB362602C16E}"/>
            </c:ext>
          </c:extLst>
        </c:ser>
        <c:ser>
          <c:idx val="2"/>
          <c:order val="2"/>
          <c:tx>
            <c:strRef>
              <c:f>Sheet1!$D$1</c:f>
              <c:strCache>
                <c:ptCount val="1"/>
                <c:pt idx="0">
                  <c:v>B</c:v>
                </c:pt>
              </c:strCache>
            </c:strRef>
          </c:tx>
          <c:spPr>
            <a:blipFill>
              <a:blip xmlns:r="http://schemas.openxmlformats.org/officeDocument/2006/relationships" r:embed="rId3"/>
              <a:stretch>
                <a:fillRect/>
              </a:stretch>
            </a:blip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0-04D3-437D-B719-348F8F536876}"/>
              </c:ext>
            </c:extLst>
          </c:dPt>
          <c:cat>
            <c:strRef>
              <c:f>Sheet1!$A$2:$A$3</c:f>
              <c:strCache>
                <c:ptCount val="2"/>
                <c:pt idx="0">
                  <c:v>業務</c:v>
                </c:pt>
                <c:pt idx="1">
                  <c:v>職員</c:v>
                </c:pt>
              </c:strCache>
            </c:strRef>
          </c:cat>
          <c:val>
            <c:numRef>
              <c:f>Sheet1!$D$2:$D$3</c:f>
              <c:numCache>
                <c:formatCode>General</c:formatCode>
                <c:ptCount val="2"/>
                <c:pt idx="0">
                  <c:v>2</c:v>
                </c:pt>
                <c:pt idx="1">
                  <c:v>0</c:v>
                </c:pt>
              </c:numCache>
            </c:numRef>
          </c:val>
          <c:extLst>
            <c:ext xmlns:c16="http://schemas.microsoft.com/office/drawing/2014/chart" uri="{C3380CC4-5D6E-409C-BE32-E72D297353CC}">
              <c16:uniqueId val="{00000002-C525-4B56-B9A5-BB362602C16E}"/>
            </c:ext>
          </c:extLst>
        </c:ser>
        <c:ser>
          <c:idx val="3"/>
          <c:order val="3"/>
          <c:tx>
            <c:strRef>
              <c:f>Sheet1!$E$1</c:f>
              <c:strCache>
                <c:ptCount val="1"/>
                <c:pt idx="0">
                  <c:v>A</c:v>
                </c:pt>
              </c:strCache>
            </c:strRef>
          </c:tx>
          <c:spPr>
            <a:noFill/>
            <a:ln>
              <a:noFill/>
            </a:ln>
            <a:effectLst/>
          </c:spPr>
          <c:invertIfNegative val="0"/>
          <c:cat>
            <c:strRef>
              <c:f>Sheet1!$A$2:$A$3</c:f>
              <c:strCache>
                <c:ptCount val="2"/>
                <c:pt idx="0">
                  <c:v>業務</c:v>
                </c:pt>
                <c:pt idx="1">
                  <c:v>職員</c:v>
                </c:pt>
              </c:strCache>
            </c:strRef>
          </c:cat>
          <c:val>
            <c:numRef>
              <c:f>Sheet1!$E$2:$E$3</c:f>
              <c:numCache>
                <c:formatCode>General</c:formatCode>
                <c:ptCount val="2"/>
                <c:pt idx="0">
                  <c:v>0</c:v>
                </c:pt>
                <c:pt idx="1">
                  <c:v>0</c:v>
                </c:pt>
              </c:numCache>
            </c:numRef>
          </c:val>
          <c:extLst>
            <c:ext xmlns:c16="http://schemas.microsoft.com/office/drawing/2014/chart" uri="{C3380CC4-5D6E-409C-BE32-E72D297353CC}">
              <c16:uniqueId val="{00000003-C525-4B56-B9A5-BB362602C16E}"/>
            </c:ext>
          </c:extLst>
        </c:ser>
        <c:ser>
          <c:idx val="4"/>
          <c:order val="4"/>
          <c:tx>
            <c:strRef>
              <c:f>Sheet1!$F$1</c:f>
              <c:strCache>
                <c:ptCount val="1"/>
                <c:pt idx="0">
                  <c:v>列1</c:v>
                </c:pt>
              </c:strCache>
            </c:strRef>
          </c:tx>
          <c:spPr>
            <a:solidFill>
              <a:schemeClr val="accent5"/>
            </a:solidFill>
            <a:ln>
              <a:noFill/>
            </a:ln>
            <a:effectLst/>
          </c:spPr>
          <c:invertIfNegative val="0"/>
          <c:cat>
            <c:strRef>
              <c:f>Sheet1!$A$2:$A$3</c:f>
              <c:strCache>
                <c:ptCount val="2"/>
                <c:pt idx="0">
                  <c:v>業務</c:v>
                </c:pt>
                <c:pt idx="1">
                  <c:v>職員</c:v>
                </c:pt>
              </c:strCache>
            </c:strRef>
          </c:cat>
          <c:val>
            <c:numRef>
              <c:f>Sheet1!$F$2:$F$3</c:f>
              <c:numCache>
                <c:formatCode>General</c:formatCode>
                <c:ptCount val="2"/>
                <c:pt idx="0">
                  <c:v>0</c:v>
                </c:pt>
                <c:pt idx="1">
                  <c:v>9</c:v>
                </c:pt>
              </c:numCache>
            </c:numRef>
          </c:val>
          <c:extLst>
            <c:ext xmlns:c16="http://schemas.microsoft.com/office/drawing/2014/chart" uri="{C3380CC4-5D6E-409C-BE32-E72D297353CC}">
              <c16:uniqueId val="{00000004-C525-4B56-B9A5-BB362602C16E}"/>
            </c:ext>
          </c:extLst>
        </c:ser>
        <c:dLbls>
          <c:showLegendKey val="0"/>
          <c:showVal val="0"/>
          <c:showCatName val="0"/>
          <c:showSerName val="0"/>
          <c:showPercent val="0"/>
          <c:showBubbleSize val="0"/>
        </c:dLbls>
        <c:gapWidth val="150"/>
        <c:overlap val="100"/>
        <c:axId val="1676197056"/>
        <c:axId val="1676198720"/>
      </c:barChart>
      <c:catAx>
        <c:axId val="1676197056"/>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HGPｺﾞｼｯｸM" panose="020B0600000000000000" pitchFamily="50" charset="-128"/>
                <a:ea typeface="HGPｺﾞｼｯｸM" panose="020B0600000000000000" pitchFamily="50" charset="-128"/>
                <a:cs typeface="+mn-cs"/>
              </a:defRPr>
            </a:pPr>
            <a:endParaRPr lang="ja-JP"/>
          </a:p>
        </c:txPr>
        <c:crossAx val="1676198720"/>
        <c:crosses val="autoZero"/>
        <c:auto val="1"/>
        <c:lblAlgn val="ctr"/>
        <c:lblOffset val="100"/>
        <c:noMultiLvlLbl val="0"/>
      </c:catAx>
      <c:valAx>
        <c:axId val="1676198720"/>
        <c:scaling>
          <c:orientation val="minMax"/>
        </c:scaling>
        <c:delete val="1"/>
        <c:axPos val="l"/>
        <c:numFmt formatCode="General" sourceLinked="1"/>
        <c:majorTickMark val="out"/>
        <c:minorTickMark val="none"/>
        <c:tickLblPos val="nextTo"/>
        <c:crossAx val="1676197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621808979533095E-2"/>
          <c:y val="0.18157449770921447"/>
          <c:w val="0.88519330587396083"/>
          <c:h val="0.71532342710858621"/>
        </c:manualLayout>
      </c:layout>
      <c:barChart>
        <c:barDir val="col"/>
        <c:grouping val="stacked"/>
        <c:varyColors val="0"/>
        <c:ser>
          <c:idx val="0"/>
          <c:order val="0"/>
          <c:tx>
            <c:strRef>
              <c:f>Sheet1!$B$1</c:f>
              <c:strCache>
                <c:ptCount val="1"/>
                <c:pt idx="0">
                  <c:v>D</c:v>
                </c:pt>
              </c:strCache>
            </c:strRef>
          </c:tx>
          <c:spPr>
            <a:solidFill>
              <a:schemeClr val="accent1"/>
            </a:solidFill>
            <a:ln>
              <a:noFill/>
            </a:ln>
            <a:effectLst/>
          </c:spPr>
          <c:invertIfNegative val="0"/>
          <c:cat>
            <c:strRef>
              <c:f>Sheet1!$A$2:$A$3</c:f>
              <c:strCache>
                <c:ptCount val="2"/>
                <c:pt idx="0">
                  <c:v>業務</c:v>
                </c:pt>
                <c:pt idx="1">
                  <c:v>職員</c:v>
                </c:pt>
              </c:strCache>
            </c:strRef>
          </c:cat>
          <c:val>
            <c:numRef>
              <c:f>Sheet1!$B$2:$B$3</c:f>
              <c:numCache>
                <c:formatCode>General</c:formatCode>
                <c:ptCount val="2"/>
                <c:pt idx="0">
                  <c:v>4</c:v>
                </c:pt>
                <c:pt idx="1">
                  <c:v>0</c:v>
                </c:pt>
              </c:numCache>
            </c:numRef>
          </c:val>
          <c:extLst>
            <c:ext xmlns:c16="http://schemas.microsoft.com/office/drawing/2014/chart" uri="{C3380CC4-5D6E-409C-BE32-E72D297353CC}">
              <c16:uniqueId val="{00000000-89D7-4254-BD8B-F17327BABEFB}"/>
            </c:ext>
          </c:extLst>
        </c:ser>
        <c:ser>
          <c:idx val="1"/>
          <c:order val="1"/>
          <c:tx>
            <c:strRef>
              <c:f>Sheet1!$C$1</c:f>
              <c:strCache>
                <c:ptCount val="1"/>
                <c:pt idx="0">
                  <c:v>C</c:v>
                </c:pt>
              </c:strCache>
            </c:strRef>
          </c:tx>
          <c:spPr>
            <a:solidFill>
              <a:schemeClr val="accent2"/>
            </a:solidFill>
            <a:ln>
              <a:noFill/>
            </a:ln>
            <a:effectLst/>
          </c:spPr>
          <c:invertIfNegative val="0"/>
          <c:cat>
            <c:strRef>
              <c:f>Sheet1!$A$2:$A$3</c:f>
              <c:strCache>
                <c:ptCount val="2"/>
                <c:pt idx="0">
                  <c:v>業務</c:v>
                </c:pt>
                <c:pt idx="1">
                  <c:v>職員</c:v>
                </c:pt>
              </c:strCache>
            </c:strRef>
          </c:cat>
          <c:val>
            <c:numRef>
              <c:f>Sheet1!$C$2:$C$3</c:f>
              <c:numCache>
                <c:formatCode>General</c:formatCode>
                <c:ptCount val="2"/>
                <c:pt idx="0">
                  <c:v>0</c:v>
                </c:pt>
                <c:pt idx="1">
                  <c:v>0</c:v>
                </c:pt>
              </c:numCache>
            </c:numRef>
          </c:val>
          <c:extLst>
            <c:ext xmlns:c16="http://schemas.microsoft.com/office/drawing/2014/chart" uri="{C3380CC4-5D6E-409C-BE32-E72D297353CC}">
              <c16:uniqueId val="{00000001-89D7-4254-BD8B-F17327BABEFB}"/>
            </c:ext>
          </c:extLst>
        </c:ser>
        <c:ser>
          <c:idx val="2"/>
          <c:order val="2"/>
          <c:tx>
            <c:strRef>
              <c:f>Sheet1!$D$1</c:f>
              <c:strCache>
                <c:ptCount val="1"/>
                <c:pt idx="0">
                  <c:v>B</c:v>
                </c:pt>
              </c:strCache>
            </c:strRef>
          </c:tx>
          <c:spPr>
            <a:solidFill>
              <a:schemeClr val="accent3"/>
            </a:solidFill>
            <a:ln>
              <a:noFill/>
            </a:ln>
            <a:effectLst/>
          </c:spPr>
          <c:invertIfNegative val="0"/>
          <c:cat>
            <c:strRef>
              <c:f>Sheet1!$A$2:$A$3</c:f>
              <c:strCache>
                <c:ptCount val="2"/>
                <c:pt idx="0">
                  <c:v>業務</c:v>
                </c:pt>
                <c:pt idx="1">
                  <c:v>職員</c:v>
                </c:pt>
              </c:strCache>
            </c:strRef>
          </c:cat>
          <c:val>
            <c:numRef>
              <c:f>Sheet1!$D$2:$D$3</c:f>
              <c:numCache>
                <c:formatCode>General</c:formatCode>
                <c:ptCount val="2"/>
                <c:pt idx="0">
                  <c:v>3</c:v>
                </c:pt>
                <c:pt idx="1">
                  <c:v>0</c:v>
                </c:pt>
              </c:numCache>
            </c:numRef>
          </c:val>
          <c:extLst>
            <c:ext xmlns:c16="http://schemas.microsoft.com/office/drawing/2014/chart" uri="{C3380CC4-5D6E-409C-BE32-E72D297353CC}">
              <c16:uniqueId val="{00000002-89D7-4254-BD8B-F17327BABEFB}"/>
            </c:ext>
          </c:extLst>
        </c:ser>
        <c:ser>
          <c:idx val="3"/>
          <c:order val="3"/>
          <c:tx>
            <c:strRef>
              <c:f>Sheet1!$E$1</c:f>
              <c:strCache>
                <c:ptCount val="1"/>
                <c:pt idx="0">
                  <c:v>A</c:v>
                </c:pt>
              </c:strCache>
            </c:strRef>
          </c:tx>
          <c:spPr>
            <a:solidFill>
              <a:schemeClr val="accent4"/>
            </a:solidFill>
            <a:ln>
              <a:noFill/>
            </a:ln>
            <a:effectLst/>
          </c:spPr>
          <c:invertIfNegative val="0"/>
          <c:cat>
            <c:strRef>
              <c:f>Sheet1!$A$2:$A$3</c:f>
              <c:strCache>
                <c:ptCount val="2"/>
                <c:pt idx="0">
                  <c:v>業務</c:v>
                </c:pt>
                <c:pt idx="1">
                  <c:v>職員</c:v>
                </c:pt>
              </c:strCache>
            </c:strRef>
          </c:cat>
          <c:val>
            <c:numRef>
              <c:f>Sheet1!$E$2:$E$3</c:f>
              <c:numCache>
                <c:formatCode>General</c:formatCode>
                <c:ptCount val="2"/>
                <c:pt idx="0">
                  <c:v>3</c:v>
                </c:pt>
                <c:pt idx="1">
                  <c:v>0</c:v>
                </c:pt>
              </c:numCache>
            </c:numRef>
          </c:val>
          <c:extLst>
            <c:ext xmlns:c16="http://schemas.microsoft.com/office/drawing/2014/chart" uri="{C3380CC4-5D6E-409C-BE32-E72D297353CC}">
              <c16:uniqueId val="{00000003-89D7-4254-BD8B-F17327BABEFB}"/>
            </c:ext>
          </c:extLst>
        </c:ser>
        <c:ser>
          <c:idx val="4"/>
          <c:order val="4"/>
          <c:tx>
            <c:strRef>
              <c:f>Sheet1!$F$1</c:f>
              <c:strCache>
                <c:ptCount val="1"/>
                <c:pt idx="0">
                  <c:v>列1</c:v>
                </c:pt>
              </c:strCache>
            </c:strRef>
          </c:tx>
          <c:spPr>
            <a:solidFill>
              <a:schemeClr val="accent5"/>
            </a:solidFill>
            <a:ln>
              <a:noFill/>
            </a:ln>
            <a:effectLst/>
          </c:spPr>
          <c:invertIfNegative val="0"/>
          <c:cat>
            <c:strRef>
              <c:f>Sheet1!$A$2:$A$3</c:f>
              <c:strCache>
                <c:ptCount val="2"/>
                <c:pt idx="0">
                  <c:v>業務</c:v>
                </c:pt>
                <c:pt idx="1">
                  <c:v>職員</c:v>
                </c:pt>
              </c:strCache>
            </c:strRef>
          </c:cat>
          <c:val>
            <c:numRef>
              <c:f>Sheet1!$F$2:$F$3</c:f>
              <c:numCache>
                <c:formatCode>General</c:formatCode>
                <c:ptCount val="2"/>
                <c:pt idx="0">
                  <c:v>0</c:v>
                </c:pt>
                <c:pt idx="1">
                  <c:v>10</c:v>
                </c:pt>
              </c:numCache>
            </c:numRef>
          </c:val>
          <c:extLst>
            <c:ext xmlns:c16="http://schemas.microsoft.com/office/drawing/2014/chart" uri="{C3380CC4-5D6E-409C-BE32-E72D297353CC}">
              <c16:uniqueId val="{00000004-89D7-4254-BD8B-F17327BABEFB}"/>
            </c:ext>
          </c:extLst>
        </c:ser>
        <c:dLbls>
          <c:showLegendKey val="0"/>
          <c:showVal val="0"/>
          <c:showCatName val="0"/>
          <c:showSerName val="0"/>
          <c:showPercent val="0"/>
          <c:showBubbleSize val="0"/>
        </c:dLbls>
        <c:gapWidth val="150"/>
        <c:overlap val="100"/>
        <c:axId val="1676197056"/>
        <c:axId val="1676198720"/>
      </c:barChart>
      <c:catAx>
        <c:axId val="1676197056"/>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HGPｺﾞｼｯｸM" panose="020B0600000000000000" pitchFamily="50" charset="-128"/>
                <a:ea typeface="HGPｺﾞｼｯｸM" panose="020B0600000000000000" pitchFamily="50" charset="-128"/>
                <a:cs typeface="+mn-cs"/>
              </a:defRPr>
            </a:pPr>
            <a:endParaRPr lang="ja-JP"/>
          </a:p>
        </c:txPr>
        <c:crossAx val="1676198720"/>
        <c:crosses val="autoZero"/>
        <c:auto val="1"/>
        <c:lblAlgn val="ctr"/>
        <c:lblOffset val="100"/>
        <c:noMultiLvlLbl val="0"/>
      </c:catAx>
      <c:valAx>
        <c:axId val="1676198720"/>
        <c:scaling>
          <c:orientation val="minMax"/>
        </c:scaling>
        <c:delete val="1"/>
        <c:axPos val="l"/>
        <c:numFmt formatCode="General" sourceLinked="1"/>
        <c:majorTickMark val="out"/>
        <c:minorTickMark val="none"/>
        <c:tickLblPos val="nextTo"/>
        <c:crossAx val="1676197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0.13998</cdr:y>
    </cdr:from>
    <cdr:to>
      <cdr:x>0.22184</cdr:x>
      <cdr:y>0.21356</cdr:y>
    </cdr:to>
    <cdr:sp macro="" textlink="">
      <cdr:nvSpPr>
        <cdr:cNvPr id="4" name="テキスト ボックス 106"/>
        <cdr:cNvSpPr txBox="1"/>
      </cdr:nvSpPr>
      <cdr:spPr>
        <a:xfrm xmlns:a="http://schemas.openxmlformats.org/drawingml/2006/main">
          <a:off x="-3396552" y="483009"/>
          <a:ext cx="539880"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endParaRPr kumimoji="1" lang="ja-JP" altLang="en-US" sz="1050" b="1" dirty="0">
            <a:latin typeface="Meiryo UI" panose="020B0604030504040204" pitchFamily="50" charset="-128"/>
            <a:ea typeface="Meiryo UI"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0.13998</cdr:y>
    </cdr:from>
    <cdr:to>
      <cdr:x>0.22184</cdr:x>
      <cdr:y>0.21356</cdr:y>
    </cdr:to>
    <cdr:sp macro="" textlink="">
      <cdr:nvSpPr>
        <cdr:cNvPr id="4" name="テキスト ボックス 106"/>
        <cdr:cNvSpPr txBox="1"/>
      </cdr:nvSpPr>
      <cdr:spPr>
        <a:xfrm xmlns:a="http://schemas.openxmlformats.org/drawingml/2006/main">
          <a:off x="-3396552" y="483009"/>
          <a:ext cx="539880"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endParaRPr kumimoji="1" lang="ja-JP" altLang="en-US" sz="1050" b="1" dirty="0">
            <a:latin typeface="Meiryo UI" panose="020B0604030504040204" pitchFamily="50" charset="-128"/>
            <a:ea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B47873C-B380-40E0-85AB-7B5B1537B927}" type="datetimeFigureOut">
              <a:rPr kumimoji="1" lang="ja-JP" altLang="en-US" smtClean="0"/>
              <a:t>2021/8/24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2B8BB6C-9C02-4365-A4DD-3D23E7A343DB}" type="slidenum">
              <a:rPr kumimoji="1" lang="ja-JP" altLang="en-US" smtClean="0"/>
              <a:t>‹#›</a:t>
            </a:fld>
            <a:endParaRPr kumimoji="1" lang="ja-JP" altLang="en-US"/>
          </a:p>
        </p:txBody>
      </p:sp>
    </p:spTree>
    <p:extLst>
      <p:ext uri="{BB962C8B-B14F-4D97-AF65-F5344CB8AC3E}">
        <p14:creationId xmlns:p14="http://schemas.microsoft.com/office/powerpoint/2010/main" val="7129113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528647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399403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701027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701233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1448157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3348519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753218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1899129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3282320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3729326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77481A-AAE6-483B-ADE9-85DB66D918BB}" type="datetimeFigureOut">
              <a:rPr kumimoji="1" lang="ja-JP" altLang="en-US" smtClean="0"/>
              <a:t>2021/8/24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263252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7481A-AAE6-483B-ADE9-85DB66D918BB}" type="datetimeFigureOut">
              <a:rPr kumimoji="1" lang="ja-JP" altLang="en-US" smtClean="0"/>
              <a:t>2021/8/24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E1B89-A0F6-445F-A059-6EB5D12B6463}" type="slidenum">
              <a:rPr kumimoji="1" lang="ja-JP" altLang="en-US" smtClean="0"/>
              <a:t>‹#›</a:t>
            </a:fld>
            <a:endParaRPr kumimoji="1" lang="ja-JP" altLang="en-US"/>
          </a:p>
        </p:txBody>
      </p:sp>
    </p:spTree>
    <p:extLst>
      <p:ext uri="{BB962C8B-B14F-4D97-AF65-F5344CB8AC3E}">
        <p14:creationId xmlns:p14="http://schemas.microsoft.com/office/powerpoint/2010/main" val="29672454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p:cNvSpPr/>
          <p:nvPr/>
        </p:nvSpPr>
        <p:spPr>
          <a:xfrm>
            <a:off x="0" y="63045"/>
            <a:ext cx="9144000" cy="30696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schemeClr val="bg1"/>
                </a:solidFill>
                <a:latin typeface="HGPｺﾞｼｯｸM" panose="020B0600000000000000" pitchFamily="50" charset="-128"/>
                <a:ea typeface="HGPｺﾞｼｯｸM" panose="020B0600000000000000" pitchFamily="50" charset="-128"/>
                <a:cs typeface="Meiryo UI" pitchFamily="50" charset="-128"/>
              </a:rPr>
              <a:t>新型コロナウイルス感染症に備えた業務</a:t>
            </a:r>
            <a:r>
              <a:rPr lang="ja-JP" altLang="en-US" sz="1600" b="1" dirty="0">
                <a:solidFill>
                  <a:schemeClr val="bg1"/>
                </a:solidFill>
                <a:latin typeface="HGPｺﾞｼｯｸM" panose="020B0600000000000000" pitchFamily="50" charset="-128"/>
                <a:ea typeface="HGPｺﾞｼｯｸM" panose="020B0600000000000000" pitchFamily="50" charset="-128"/>
                <a:cs typeface="Meiryo UI" pitchFamily="50" charset="-128"/>
              </a:rPr>
              <a:t>体制</a:t>
            </a:r>
            <a:r>
              <a:rPr lang="ja-JP" altLang="en-US" sz="1600" b="1" dirty="0" smtClean="0">
                <a:solidFill>
                  <a:schemeClr val="bg1"/>
                </a:solidFill>
                <a:latin typeface="HGPｺﾞｼｯｸM" panose="020B0600000000000000" pitchFamily="50" charset="-128"/>
                <a:ea typeface="HGPｺﾞｼｯｸM" panose="020B0600000000000000" pitchFamily="50" charset="-128"/>
                <a:cs typeface="Meiryo UI" pitchFamily="50" charset="-128"/>
              </a:rPr>
              <a:t>の</a:t>
            </a:r>
            <a:r>
              <a:rPr lang="ja-JP" altLang="en-US" sz="1600" b="1" dirty="0">
                <a:solidFill>
                  <a:schemeClr val="bg1"/>
                </a:solidFill>
                <a:latin typeface="HGPｺﾞｼｯｸM" panose="020B0600000000000000" pitchFamily="50" charset="-128"/>
                <a:ea typeface="HGPｺﾞｼｯｸM" panose="020B0600000000000000" pitchFamily="50" charset="-128"/>
                <a:cs typeface="Meiryo UI" pitchFamily="50" charset="-128"/>
              </a:rPr>
              <a:t>検討</a:t>
            </a:r>
            <a:r>
              <a:rPr lang="ja-JP" altLang="en-US" sz="1600" b="1" dirty="0" smtClean="0">
                <a:solidFill>
                  <a:schemeClr val="bg1"/>
                </a:solidFill>
                <a:latin typeface="HGPｺﾞｼｯｸM" panose="020B0600000000000000" pitchFamily="50" charset="-128"/>
                <a:ea typeface="HGPｺﾞｼｯｸM" panose="020B0600000000000000" pitchFamily="50" charset="-128"/>
                <a:cs typeface="Meiryo UI" pitchFamily="50" charset="-128"/>
              </a:rPr>
              <a:t>について</a:t>
            </a:r>
            <a:endParaRPr lang="ja-JP" altLang="en-US" sz="1600" b="1" dirty="0">
              <a:solidFill>
                <a:schemeClr val="bg1"/>
              </a:solidFill>
              <a:latin typeface="HGPｺﾞｼｯｸM" panose="020B0600000000000000" pitchFamily="50" charset="-128"/>
              <a:ea typeface="HGPｺﾞｼｯｸM" panose="020B0600000000000000" pitchFamily="50" charset="-128"/>
              <a:cs typeface="Meiryo UI" pitchFamily="50" charset="-128"/>
            </a:endParaRPr>
          </a:p>
        </p:txBody>
      </p:sp>
      <p:sp>
        <p:nvSpPr>
          <p:cNvPr id="56" name="角丸四角形 55"/>
          <p:cNvSpPr/>
          <p:nvPr/>
        </p:nvSpPr>
        <p:spPr>
          <a:xfrm>
            <a:off x="87308" y="1856095"/>
            <a:ext cx="2191868" cy="27578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defTabSz="834017">
              <a:defRPr/>
            </a:pPr>
            <a:r>
              <a:rPr kumimoji="1" lang="ja-JP" altLang="en-US" sz="1050" b="1" dirty="0" smtClean="0">
                <a:ln w="0"/>
                <a:solidFill>
                  <a:schemeClr val="tx1"/>
                </a:solidFill>
                <a:latin typeface="HGPｺﾞｼｯｸM" panose="020B0600000000000000" pitchFamily="50" charset="-128"/>
                <a:ea typeface="HGPｺﾞｼｯｸM" panose="020B0600000000000000" pitchFamily="50" charset="-128"/>
              </a:rPr>
              <a:t>自施設での職員陽性者等発生時</a:t>
            </a:r>
            <a:endParaRPr kumimoji="1" lang="ja-JP" altLang="en-US" sz="1050" b="1" dirty="0">
              <a:ln w="0"/>
              <a:solidFill>
                <a:schemeClr val="tx1"/>
              </a:solidFill>
              <a:latin typeface="HGPｺﾞｼｯｸM" panose="020B0600000000000000" pitchFamily="50" charset="-128"/>
              <a:ea typeface="HGPｺﾞｼｯｸM" panose="020B0600000000000000" pitchFamily="50" charset="-128"/>
            </a:endParaRPr>
          </a:p>
        </p:txBody>
      </p:sp>
      <p:graphicFrame>
        <p:nvGraphicFramePr>
          <p:cNvPr id="14" name="グラフ 13"/>
          <p:cNvGraphicFramePr/>
          <p:nvPr>
            <p:extLst>
              <p:ext uri="{D42A27DB-BD31-4B8C-83A1-F6EECF244321}">
                <p14:modId xmlns:p14="http://schemas.microsoft.com/office/powerpoint/2010/main" val="3293704530"/>
              </p:ext>
            </p:extLst>
          </p:nvPr>
        </p:nvGraphicFramePr>
        <p:xfrm>
          <a:off x="307573" y="1338051"/>
          <a:ext cx="1334056" cy="31564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7" name="表 26"/>
          <p:cNvGraphicFramePr>
            <a:graphicFrameLocks noGrp="1"/>
          </p:cNvGraphicFramePr>
          <p:nvPr>
            <p:extLst>
              <p:ext uri="{D42A27DB-BD31-4B8C-83A1-F6EECF244321}">
                <p14:modId xmlns:p14="http://schemas.microsoft.com/office/powerpoint/2010/main" val="1892497597"/>
              </p:ext>
            </p:extLst>
          </p:nvPr>
        </p:nvGraphicFramePr>
        <p:xfrm>
          <a:off x="419219" y="4548395"/>
          <a:ext cx="8467201" cy="2136140"/>
        </p:xfrm>
        <a:graphic>
          <a:graphicData uri="http://schemas.openxmlformats.org/drawingml/2006/table">
            <a:tbl>
              <a:tblPr firstRow="1" bandRow="1">
                <a:tableStyleId>{5C22544A-7EE6-4342-B048-85BDC9FD1C3A}</a:tableStyleId>
              </a:tblPr>
              <a:tblGrid>
                <a:gridCol w="639895">
                  <a:extLst>
                    <a:ext uri="{9D8B030D-6E8A-4147-A177-3AD203B41FA5}">
                      <a16:colId xmlns:a16="http://schemas.microsoft.com/office/drawing/2014/main" val="2074440117"/>
                    </a:ext>
                  </a:extLst>
                </a:gridCol>
                <a:gridCol w="2077930">
                  <a:extLst>
                    <a:ext uri="{9D8B030D-6E8A-4147-A177-3AD203B41FA5}">
                      <a16:colId xmlns:a16="http://schemas.microsoft.com/office/drawing/2014/main" val="1737336716"/>
                    </a:ext>
                  </a:extLst>
                </a:gridCol>
                <a:gridCol w="5749376">
                  <a:extLst>
                    <a:ext uri="{9D8B030D-6E8A-4147-A177-3AD203B41FA5}">
                      <a16:colId xmlns:a16="http://schemas.microsoft.com/office/drawing/2014/main" val="2314717794"/>
                    </a:ext>
                  </a:extLst>
                </a:gridCol>
              </a:tblGrid>
              <a:tr h="370840">
                <a:tc>
                  <a:txBody>
                    <a:bodyPr/>
                    <a:lstStyle/>
                    <a:p>
                      <a:pPr algn="ctr"/>
                      <a:r>
                        <a:rPr kumimoji="1" lang="ja-JP" altLang="en-US" sz="1050" b="1" dirty="0" smtClean="0">
                          <a:latin typeface="HGPｺﾞｼｯｸM" panose="020B0600000000000000" pitchFamily="50" charset="-128"/>
                          <a:ea typeface="HGPｺﾞｼｯｸM" panose="020B0600000000000000" pitchFamily="50" charset="-128"/>
                        </a:rPr>
                        <a:t>業務</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tx1">
                        <a:lumMod val="85000"/>
                        <a:lumOff val="15000"/>
                      </a:schemeClr>
                    </a:solidFill>
                  </a:tcPr>
                </a:tc>
                <a:tc>
                  <a:txBody>
                    <a:bodyPr/>
                    <a:lstStyle/>
                    <a:p>
                      <a:pPr algn="ctr"/>
                      <a:r>
                        <a:rPr kumimoji="1" lang="ja-JP" altLang="en-US" sz="1050" b="1" dirty="0" smtClean="0">
                          <a:latin typeface="HGPｺﾞｼｯｸM" panose="020B0600000000000000" pitchFamily="50" charset="-128"/>
                          <a:ea typeface="HGPｺﾞｼｯｸM" panose="020B0600000000000000" pitchFamily="50" charset="-128"/>
                        </a:rPr>
                        <a:t>内容</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tx1">
                        <a:lumMod val="85000"/>
                        <a:lumOff val="15000"/>
                      </a:schemeClr>
                    </a:solidFill>
                  </a:tcPr>
                </a:tc>
                <a:tc>
                  <a:txBody>
                    <a:bodyPr/>
                    <a:lstStyle/>
                    <a:p>
                      <a:pPr algn="ctr"/>
                      <a:r>
                        <a:rPr kumimoji="1" lang="ja-JP" altLang="en-US" sz="1050" b="1" dirty="0" smtClean="0">
                          <a:latin typeface="HGPｺﾞｼｯｸM" panose="020B0600000000000000" pitchFamily="50" charset="-128"/>
                          <a:ea typeface="HGPｺﾞｼｯｸM" panose="020B0600000000000000" pitchFamily="50" charset="-128"/>
                        </a:rPr>
                        <a:t>施設における業務</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tx1">
                        <a:lumMod val="85000"/>
                        <a:lumOff val="15000"/>
                      </a:schemeClr>
                    </a:solidFill>
                  </a:tcPr>
                </a:tc>
                <a:extLst>
                  <a:ext uri="{0D108BD9-81ED-4DB2-BD59-A6C34878D82A}">
                    <a16:rowId xmlns:a16="http://schemas.microsoft.com/office/drawing/2014/main" val="2281586641"/>
                  </a:ext>
                </a:extLst>
              </a:tr>
              <a:tr h="370840">
                <a:tc>
                  <a:txBody>
                    <a:bodyPr/>
                    <a:lstStyle/>
                    <a:p>
                      <a:pPr algn="ctr"/>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accent1"/>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通常時と同様に継続すべき業務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1"/>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食事、排泄、与薬、医療的ケア、保清（清拭等）　等</a:t>
                      </a:r>
                      <a:endParaRPr kumimoji="1" lang="en-US"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endParaRPr>
                    </a:p>
                    <a:p>
                      <a:r>
                        <a:rPr kumimoji="0" lang="ja-JP" altLang="en-US"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a:t>
                      </a:r>
                      <a:r>
                        <a:rPr kumimoji="0" lang="ja-JP" altLang="ja-JP"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施設の組織自体を維持するために、職員への給与支払い、各種物品の調達</a:t>
                      </a:r>
                      <a:r>
                        <a:rPr kumimoji="0" lang="en-US" altLang="ja-JP"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 </a:t>
                      </a:r>
                      <a:r>
                        <a:rPr kumimoji="0" lang="ja-JP" altLang="en-US"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整備</a:t>
                      </a:r>
                      <a:r>
                        <a:rPr kumimoji="0" lang="en-US" altLang="ja-JP"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 </a:t>
                      </a:r>
                      <a:r>
                        <a:rPr kumimoji="0" lang="ja-JP" altLang="en-US" sz="105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cs typeface="GothicMB101Pr6N-Regular"/>
                        </a:rPr>
                        <a:t>修繕、資金繰り、取引先への支払い等、ヒト・モノ・カネに関する業務も含む）</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1"/>
                    </a:solidFill>
                  </a:tcPr>
                </a:tc>
                <a:extLst>
                  <a:ext uri="{0D108BD9-81ED-4DB2-BD59-A6C34878D82A}">
                    <a16:rowId xmlns:a16="http://schemas.microsoft.com/office/drawing/2014/main" val="1483657855"/>
                  </a:ext>
                </a:extLst>
              </a:tr>
              <a:tr h="370840">
                <a:tc>
                  <a:txBody>
                    <a:bodyPr/>
                    <a:lstStyle/>
                    <a:p>
                      <a:pPr algn="ctr"/>
                      <a:r>
                        <a:rPr kumimoji="1" lang="en-US" altLang="ja-JP" sz="1050" b="1" dirty="0" smtClean="0">
                          <a:latin typeface="HGPｺﾞｼｯｸM" panose="020B0600000000000000" pitchFamily="50" charset="-128"/>
                          <a:ea typeface="HGPｺﾞｼｯｸM" panose="020B0600000000000000" pitchFamily="50" charset="-128"/>
                        </a:rPr>
                        <a:t>B</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accent2"/>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感染予防・感染拡大防止の観点</a:t>
                      </a:r>
                    </a:p>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から新たに発生する業務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2"/>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利用者家族等への各種情報提供、空間的分離のための部屋割り変更、施設内の消毒／感染物の処理、来所者の体温測定　　等</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2"/>
                    </a:solidFill>
                  </a:tcPr>
                </a:tc>
                <a:extLst>
                  <a:ext uri="{0D108BD9-81ED-4DB2-BD59-A6C34878D82A}">
                    <a16:rowId xmlns:a16="http://schemas.microsoft.com/office/drawing/2014/main" val="3216108156"/>
                  </a:ext>
                </a:extLst>
              </a:tr>
              <a:tr h="370840">
                <a:tc>
                  <a:txBody>
                    <a:bodyPr/>
                    <a:lstStyle/>
                    <a:p>
                      <a:pPr algn="ctr"/>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bg2">
                        <a:lumMod val="75000"/>
                      </a:schemeClr>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規模・頻度を減らすことが可能な業務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bg2">
                        <a:lumMod val="75000"/>
                      </a:schemeClr>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入浴、リハビリ等</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bg2">
                        <a:lumMod val="75000"/>
                      </a:schemeClr>
                    </a:solidFill>
                  </a:tcPr>
                </a:tc>
                <a:extLst>
                  <a:ext uri="{0D108BD9-81ED-4DB2-BD59-A6C34878D82A}">
                    <a16:rowId xmlns:a16="http://schemas.microsoft.com/office/drawing/2014/main" val="2845139999"/>
                  </a:ext>
                </a:extLst>
              </a:tr>
              <a:tr h="370840">
                <a:tc>
                  <a:txBody>
                    <a:bodyPr/>
                    <a:lstStyle/>
                    <a:p>
                      <a:pPr algn="ctr"/>
                      <a:r>
                        <a:rPr kumimoji="1" lang="en-US" altLang="ja-JP" sz="1050" b="1" dirty="0" smtClean="0">
                          <a:latin typeface="HGPｺﾞｼｯｸM" panose="020B0600000000000000" pitchFamily="50" charset="-128"/>
                          <a:ea typeface="HGPｺﾞｼｯｸM" panose="020B0600000000000000" pitchFamily="50" charset="-128"/>
                        </a:rPr>
                        <a:t>D</a:t>
                      </a:r>
                      <a:endParaRPr kumimoji="1" lang="ja-JP" altLang="en-US" sz="1050" b="1" dirty="0">
                        <a:latin typeface="HGPｺﾞｼｯｸM" panose="020B0600000000000000" pitchFamily="50" charset="-128"/>
                        <a:ea typeface="HGPｺﾞｼｯｸM" panose="020B0600000000000000" pitchFamily="50" charset="-128"/>
                      </a:endParaRPr>
                    </a:p>
                  </a:txBody>
                  <a:tcPr>
                    <a:solidFill>
                      <a:schemeClr val="accent4"/>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休止・延期できる業務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4"/>
                    </a:solidFill>
                  </a:tcPr>
                </a:tc>
                <a:tc>
                  <a:txBody>
                    <a:bodyPr/>
                    <a:lstStyle/>
                    <a:p>
                      <a:r>
                        <a:rPr kumimoji="1" lang="ja-JP" altLang="ja-JP" sz="1050" kern="1200" dirty="0" smtClean="0">
                          <a:solidFill>
                            <a:schemeClr val="dk1"/>
                          </a:solidFill>
                          <a:effectLst/>
                          <a:latin typeface="HGPｺﾞｼｯｸM" panose="020B0600000000000000" pitchFamily="50" charset="-128"/>
                          <a:ea typeface="HGPｺﾞｼｯｸM" panose="020B0600000000000000" pitchFamily="50" charset="-128"/>
                          <a:cs typeface="+mn-cs"/>
                        </a:rPr>
                        <a:t>上記以外の業務</a:t>
                      </a:r>
                      <a:endParaRPr kumimoji="1" lang="ja-JP" altLang="en-US" sz="1050" dirty="0">
                        <a:latin typeface="HGPｺﾞｼｯｸM" panose="020B0600000000000000" pitchFamily="50" charset="-128"/>
                        <a:ea typeface="HGPｺﾞｼｯｸM" panose="020B0600000000000000" pitchFamily="50" charset="-128"/>
                      </a:endParaRPr>
                    </a:p>
                  </a:txBody>
                  <a:tcPr>
                    <a:solidFill>
                      <a:schemeClr val="accent4"/>
                    </a:solidFill>
                  </a:tcPr>
                </a:tc>
                <a:extLst>
                  <a:ext uri="{0D108BD9-81ED-4DB2-BD59-A6C34878D82A}">
                    <a16:rowId xmlns:a16="http://schemas.microsoft.com/office/drawing/2014/main" val="3810046651"/>
                  </a:ext>
                </a:extLst>
              </a:tr>
            </a:tbl>
          </a:graphicData>
        </a:graphic>
      </p:graphicFrame>
      <p:graphicFrame>
        <p:nvGraphicFramePr>
          <p:cNvPr id="58" name="グラフ 57"/>
          <p:cNvGraphicFramePr/>
          <p:nvPr>
            <p:extLst>
              <p:ext uri="{D42A27DB-BD31-4B8C-83A1-F6EECF244321}">
                <p14:modId xmlns:p14="http://schemas.microsoft.com/office/powerpoint/2010/main" val="3972123075"/>
              </p:ext>
            </p:extLst>
          </p:nvPr>
        </p:nvGraphicFramePr>
        <p:xfrm>
          <a:off x="2288620" y="1344526"/>
          <a:ext cx="1457068" cy="3156451"/>
        </p:xfrm>
        <a:graphic>
          <a:graphicData uri="http://schemas.openxmlformats.org/drawingml/2006/chart">
            <c:chart xmlns:c="http://schemas.openxmlformats.org/drawingml/2006/chart" xmlns:r="http://schemas.openxmlformats.org/officeDocument/2006/relationships" r:id="rId3"/>
          </a:graphicData>
        </a:graphic>
      </p:graphicFrame>
      <p:sp>
        <p:nvSpPr>
          <p:cNvPr id="31" name="右矢印 30"/>
          <p:cNvSpPr/>
          <p:nvPr/>
        </p:nvSpPr>
        <p:spPr>
          <a:xfrm>
            <a:off x="1565421" y="3086741"/>
            <a:ext cx="733087" cy="406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70" name="テキスト ボックス 69"/>
          <p:cNvSpPr txBox="1"/>
          <p:nvPr/>
        </p:nvSpPr>
        <p:spPr>
          <a:xfrm>
            <a:off x="1424716" y="2632243"/>
            <a:ext cx="1056447" cy="415498"/>
          </a:xfrm>
          <a:prstGeom prst="rect">
            <a:avLst/>
          </a:prstGeom>
          <a:noFill/>
        </p:spPr>
        <p:txBody>
          <a:bodyPr wrap="square" rtlCol="0">
            <a:spAutoFit/>
          </a:bodyPr>
          <a:lstStyle/>
          <a:p>
            <a:pPr algn="ctr"/>
            <a:r>
              <a:rPr kumimoji="1" lang="ja-JP" altLang="en-US" sz="1050" b="1" dirty="0" smtClean="0">
                <a:latin typeface="HGPｺﾞｼｯｸM" panose="020B0600000000000000" pitchFamily="50" charset="-128"/>
                <a:ea typeface="HGPｺﾞｼｯｸM" panose="020B0600000000000000" pitchFamily="50" charset="-128"/>
              </a:rPr>
              <a:t>自施設での</a:t>
            </a:r>
            <a:endParaRPr kumimoji="1" lang="en-US" altLang="ja-JP" sz="1050" b="1" dirty="0" smtClean="0">
              <a:latin typeface="HGPｺﾞｼｯｸM" panose="020B0600000000000000" pitchFamily="50" charset="-128"/>
              <a:ea typeface="HGPｺﾞｼｯｸM" panose="020B0600000000000000" pitchFamily="50" charset="-128"/>
            </a:endParaRPr>
          </a:p>
          <a:p>
            <a:pPr algn="ctr"/>
            <a:r>
              <a:rPr kumimoji="1" lang="ja-JP" altLang="en-US" sz="1050" b="1" dirty="0" smtClean="0">
                <a:latin typeface="HGPｺﾞｼｯｸM" panose="020B0600000000000000" pitchFamily="50" charset="-128"/>
                <a:ea typeface="HGPｺﾞｼｯｸM" panose="020B0600000000000000" pitchFamily="50" charset="-128"/>
              </a:rPr>
              <a:t>陽性者等発生</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53" name="テキスト ボックス 52"/>
          <p:cNvSpPr txBox="1"/>
          <p:nvPr/>
        </p:nvSpPr>
        <p:spPr>
          <a:xfrm>
            <a:off x="544694" y="3694703"/>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1" name="テキスト ボックス 80"/>
          <p:cNvSpPr txBox="1"/>
          <p:nvPr/>
        </p:nvSpPr>
        <p:spPr>
          <a:xfrm>
            <a:off x="544829" y="3026192"/>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2" name="テキスト ボックス 81"/>
          <p:cNvSpPr txBox="1"/>
          <p:nvPr/>
        </p:nvSpPr>
        <p:spPr>
          <a:xfrm>
            <a:off x="560196" y="2476232"/>
            <a:ext cx="340425"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D</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3" name="テキスト ボックス 82"/>
          <p:cNvSpPr txBox="1"/>
          <p:nvPr/>
        </p:nvSpPr>
        <p:spPr>
          <a:xfrm>
            <a:off x="2525623" y="3696008"/>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4" name="テキスト ボックス 83"/>
          <p:cNvSpPr txBox="1"/>
          <p:nvPr/>
        </p:nvSpPr>
        <p:spPr>
          <a:xfrm>
            <a:off x="2537682" y="2671039"/>
            <a:ext cx="499050" cy="253916"/>
          </a:xfrm>
          <a:prstGeom prst="rect">
            <a:avLst/>
          </a:prstGeom>
          <a:noFill/>
        </p:spPr>
        <p:txBody>
          <a:bodyPr wrap="square" rtlCol="0">
            <a:spAutoFit/>
          </a:bodyPr>
          <a:lstStyle/>
          <a:p>
            <a:r>
              <a:rPr kumimoji="1" lang="en-US" altLang="ja-JP" sz="1050" b="1" dirty="0">
                <a:latin typeface="HGPｺﾞｼｯｸM" panose="020B0600000000000000" pitchFamily="50" charset="-128"/>
                <a:ea typeface="HGPｺﾞｼｯｸM" panose="020B0600000000000000" pitchFamily="50" charset="-128"/>
              </a:rPr>
              <a:t>B</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85" name="テキスト ボックス 84"/>
          <p:cNvSpPr txBox="1"/>
          <p:nvPr/>
        </p:nvSpPr>
        <p:spPr>
          <a:xfrm>
            <a:off x="2537907" y="3135035"/>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54" name="正方形/長方形 53"/>
          <p:cNvSpPr/>
          <p:nvPr/>
        </p:nvSpPr>
        <p:spPr>
          <a:xfrm>
            <a:off x="2567135" y="1779945"/>
            <a:ext cx="235822" cy="731295"/>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ja-JP" altLang="en-US" sz="1050" b="1" dirty="0" smtClean="0">
                <a:solidFill>
                  <a:schemeClr val="tx1"/>
                </a:solidFill>
                <a:latin typeface="HGPｺﾞｼｯｸM" panose="020B0600000000000000" pitchFamily="50" charset="-128"/>
                <a:ea typeface="HGPｺﾞｼｯｸM" panose="020B0600000000000000" pitchFamily="50" charset="-128"/>
              </a:rPr>
              <a:t>縮減</a:t>
            </a:r>
            <a:r>
              <a:rPr kumimoji="1" lang="ja-JP" altLang="en-US" sz="1050" b="1" dirty="0">
                <a:solidFill>
                  <a:schemeClr val="tx1"/>
                </a:solidFill>
                <a:latin typeface="HGPｺﾞｼｯｸM" panose="020B0600000000000000" pitchFamily="50" charset="-128"/>
                <a:ea typeface="HGPｺﾞｼｯｸM" panose="020B0600000000000000" pitchFamily="50" charset="-128"/>
              </a:rPr>
              <a:t>業務</a:t>
            </a:r>
          </a:p>
        </p:txBody>
      </p:sp>
      <p:cxnSp>
        <p:nvCxnSpPr>
          <p:cNvPr id="100" name="直線コネクタ 99"/>
          <p:cNvCxnSpPr/>
          <p:nvPr/>
        </p:nvCxnSpPr>
        <p:spPr>
          <a:xfrm>
            <a:off x="38062" y="4196516"/>
            <a:ext cx="9035002" cy="0"/>
          </a:xfrm>
          <a:prstGeom prst="line">
            <a:avLst/>
          </a:prstGeom>
          <a:ln w="38100">
            <a:prstDash val="sysDash"/>
            <a:tailEnd type="none"/>
          </a:ln>
        </p:spPr>
        <p:style>
          <a:lnRef idx="1">
            <a:schemeClr val="dk1"/>
          </a:lnRef>
          <a:fillRef idx="0">
            <a:schemeClr val="dk1"/>
          </a:fillRef>
          <a:effectRef idx="0">
            <a:schemeClr val="dk1"/>
          </a:effectRef>
          <a:fontRef idx="minor">
            <a:schemeClr val="tx1"/>
          </a:fontRef>
        </p:style>
      </p:cxnSp>
      <p:sp>
        <p:nvSpPr>
          <p:cNvPr id="104" name="右矢印 103"/>
          <p:cNvSpPr/>
          <p:nvPr/>
        </p:nvSpPr>
        <p:spPr>
          <a:xfrm rot="16200000">
            <a:off x="-748065" y="5393802"/>
            <a:ext cx="2156149" cy="425319"/>
          </a:xfrm>
          <a:prstGeom prst="rightArrow">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b="1" dirty="0" smtClean="0">
                <a:latin typeface="HGPｺﾞｼｯｸM" panose="020B0600000000000000" pitchFamily="50" charset="-128"/>
                <a:ea typeface="HGPｺﾞｼｯｸM" panose="020B0600000000000000" pitchFamily="50" charset="-128"/>
              </a:rPr>
              <a:t>優先順位</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105" name="テキスト ボックス 104"/>
          <p:cNvSpPr txBox="1"/>
          <p:nvPr/>
        </p:nvSpPr>
        <p:spPr>
          <a:xfrm>
            <a:off x="3676917" y="6624321"/>
            <a:ext cx="5612912" cy="253916"/>
          </a:xfrm>
          <a:prstGeom prst="rect">
            <a:avLst/>
          </a:prstGeom>
          <a:noFill/>
        </p:spPr>
        <p:txBody>
          <a:bodyPr wrap="square" rtlCol="0">
            <a:spAutoFit/>
          </a:bodyPr>
          <a:lstStyle/>
          <a:p>
            <a:r>
              <a:rPr kumimoji="1" lang="ja-JP" altLang="en-US" sz="1050" dirty="0" smtClean="0">
                <a:latin typeface="HGPｺﾞｼｯｸM" panose="020B0600000000000000" pitchFamily="50" charset="-128"/>
                <a:ea typeface="HGPｺﾞｼｯｸM" panose="020B0600000000000000" pitchFamily="50" charset="-128"/>
              </a:rPr>
              <a:t>〇出典：「社会福祉施設・事業所における新型インフルエンザ等発生時の業務継続ガイドライン」</a:t>
            </a:r>
            <a:endParaRPr kumimoji="1" lang="ja-JP" altLang="en-US" sz="1050" dirty="0">
              <a:latin typeface="HGPｺﾞｼｯｸM" panose="020B0600000000000000" pitchFamily="50" charset="-128"/>
              <a:ea typeface="HGPｺﾞｼｯｸM" panose="020B0600000000000000" pitchFamily="50" charset="-128"/>
            </a:endParaRPr>
          </a:p>
        </p:txBody>
      </p:sp>
      <p:sp>
        <p:nvSpPr>
          <p:cNvPr id="112" name="テキスト ボックス 111"/>
          <p:cNvSpPr txBox="1"/>
          <p:nvPr/>
        </p:nvSpPr>
        <p:spPr>
          <a:xfrm>
            <a:off x="1309507" y="3500497"/>
            <a:ext cx="1799767" cy="253916"/>
          </a:xfrm>
          <a:prstGeom prst="rect">
            <a:avLst/>
          </a:prstGeom>
          <a:noFill/>
        </p:spPr>
        <p:txBody>
          <a:bodyPr wrap="square" rtlCol="0">
            <a:spAutoFit/>
          </a:bodyPr>
          <a:lstStyle/>
          <a:p>
            <a:r>
              <a:rPr kumimoji="1" lang="ja-JP" altLang="en-US" sz="1050" b="1" dirty="0" smtClean="0">
                <a:latin typeface="HGPｺﾞｼｯｸM" panose="020B0600000000000000" pitchFamily="50" charset="-128"/>
                <a:ea typeface="HGPｺﾞｼｯｸM" panose="020B0600000000000000" pitchFamily="50" charset="-128"/>
              </a:rPr>
              <a:t>応援職員受入体制</a:t>
            </a:r>
            <a:endParaRPr kumimoji="1" lang="en-US" altLang="ja-JP" sz="1050" b="1" dirty="0" smtClean="0">
              <a:latin typeface="HGPｺﾞｼｯｸM" panose="020B0600000000000000" pitchFamily="50" charset="-128"/>
              <a:ea typeface="HGPｺﾞｼｯｸM" panose="020B0600000000000000" pitchFamily="50" charset="-128"/>
            </a:endParaRPr>
          </a:p>
        </p:txBody>
      </p:sp>
      <p:sp>
        <p:nvSpPr>
          <p:cNvPr id="47" name="正方形/長方形 46"/>
          <p:cNvSpPr/>
          <p:nvPr/>
        </p:nvSpPr>
        <p:spPr>
          <a:xfrm>
            <a:off x="3214920" y="2512402"/>
            <a:ext cx="236584" cy="826776"/>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ja-JP" altLang="en-US" sz="1050" b="1" dirty="0">
                <a:solidFill>
                  <a:schemeClr val="tx1"/>
                </a:solidFill>
                <a:latin typeface="HGPｺﾞｼｯｸM" panose="020B0600000000000000" pitchFamily="50" charset="-128"/>
                <a:ea typeface="HGPｺﾞｼｯｸM" panose="020B0600000000000000" pitchFamily="50" charset="-128"/>
              </a:rPr>
              <a:t>不足</a:t>
            </a:r>
            <a:r>
              <a:rPr kumimoji="1" lang="ja-JP" altLang="en-US" sz="1050" b="1" dirty="0" smtClean="0">
                <a:solidFill>
                  <a:schemeClr val="tx1"/>
                </a:solidFill>
                <a:latin typeface="HGPｺﾞｼｯｸM" panose="020B0600000000000000" pitchFamily="50" charset="-128"/>
                <a:ea typeface="HGPｺﾞｼｯｸM" panose="020B0600000000000000" pitchFamily="50" charset="-128"/>
              </a:rPr>
              <a:t>人員</a:t>
            </a:r>
            <a:endParaRPr kumimoji="1" lang="ja-JP" altLang="en-US" sz="1050" b="1" dirty="0">
              <a:solidFill>
                <a:schemeClr val="tx1"/>
              </a:solidFill>
              <a:latin typeface="HGPｺﾞｼｯｸM" panose="020B0600000000000000" pitchFamily="50" charset="-128"/>
              <a:ea typeface="HGPｺﾞｼｯｸM" panose="020B0600000000000000" pitchFamily="50" charset="-128"/>
            </a:endParaRPr>
          </a:p>
        </p:txBody>
      </p:sp>
      <p:sp>
        <p:nvSpPr>
          <p:cNvPr id="48" name="角丸四角形 47"/>
          <p:cNvSpPr/>
          <p:nvPr/>
        </p:nvSpPr>
        <p:spPr>
          <a:xfrm>
            <a:off x="4824586" y="1856094"/>
            <a:ext cx="1967846" cy="27495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defTabSz="834017">
              <a:defRPr/>
            </a:pPr>
            <a:r>
              <a:rPr kumimoji="1" lang="ja-JP" altLang="en-US" sz="1050" b="1" dirty="0">
                <a:ln w="0"/>
                <a:solidFill>
                  <a:schemeClr val="tx1"/>
                </a:solidFill>
                <a:latin typeface="HGPｺﾞｼｯｸM" panose="020B0600000000000000" pitchFamily="50" charset="-128"/>
                <a:ea typeface="HGPｺﾞｼｯｸM" panose="020B0600000000000000" pitchFamily="50" charset="-128"/>
              </a:rPr>
              <a:t>他</a:t>
            </a:r>
            <a:r>
              <a:rPr kumimoji="1" lang="ja-JP" altLang="en-US" sz="1050" b="1" dirty="0" smtClean="0">
                <a:ln w="0"/>
                <a:solidFill>
                  <a:schemeClr val="tx1"/>
                </a:solidFill>
                <a:latin typeface="HGPｺﾞｼｯｸM" panose="020B0600000000000000" pitchFamily="50" charset="-128"/>
                <a:ea typeface="HGPｺﾞｼｯｸM" panose="020B0600000000000000" pitchFamily="50" charset="-128"/>
              </a:rPr>
              <a:t>施設への応援職員</a:t>
            </a:r>
            <a:r>
              <a:rPr kumimoji="1" lang="ja-JP" altLang="en-US" sz="1050" b="1" dirty="0">
                <a:ln w="0"/>
                <a:solidFill>
                  <a:schemeClr val="tx1"/>
                </a:solidFill>
                <a:latin typeface="HGPｺﾞｼｯｸM" panose="020B0600000000000000" pitchFamily="50" charset="-128"/>
                <a:ea typeface="HGPｺﾞｼｯｸM" panose="020B0600000000000000" pitchFamily="50" charset="-128"/>
              </a:rPr>
              <a:t>派遣</a:t>
            </a:r>
            <a:r>
              <a:rPr kumimoji="1" lang="ja-JP" altLang="en-US" sz="1050" b="1" dirty="0" smtClean="0">
                <a:ln w="0"/>
                <a:solidFill>
                  <a:schemeClr val="tx1"/>
                </a:solidFill>
                <a:latin typeface="HGPｺﾞｼｯｸM" panose="020B0600000000000000" pitchFamily="50" charset="-128"/>
                <a:ea typeface="HGPｺﾞｼｯｸM" panose="020B0600000000000000" pitchFamily="50" charset="-128"/>
              </a:rPr>
              <a:t>時</a:t>
            </a:r>
            <a:endParaRPr kumimoji="1" lang="ja-JP" altLang="en-US" sz="1050" b="1" dirty="0">
              <a:ln w="0"/>
              <a:solidFill>
                <a:schemeClr val="tx1"/>
              </a:solidFill>
              <a:latin typeface="HGPｺﾞｼｯｸM" panose="020B0600000000000000" pitchFamily="50" charset="-128"/>
              <a:ea typeface="HGPｺﾞｼｯｸM" panose="020B0600000000000000" pitchFamily="50" charset="-128"/>
            </a:endParaRPr>
          </a:p>
        </p:txBody>
      </p:sp>
      <p:graphicFrame>
        <p:nvGraphicFramePr>
          <p:cNvPr id="45" name="グラフ 44"/>
          <p:cNvGraphicFramePr/>
          <p:nvPr>
            <p:extLst>
              <p:ext uri="{D42A27DB-BD31-4B8C-83A1-F6EECF244321}">
                <p14:modId xmlns:p14="http://schemas.microsoft.com/office/powerpoint/2010/main" val="3917983278"/>
              </p:ext>
            </p:extLst>
          </p:nvPr>
        </p:nvGraphicFramePr>
        <p:xfrm>
          <a:off x="6958902" y="1656992"/>
          <a:ext cx="1457068" cy="28901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9" name="グラフ 48"/>
          <p:cNvGraphicFramePr/>
          <p:nvPr>
            <p:extLst>
              <p:ext uri="{D42A27DB-BD31-4B8C-83A1-F6EECF244321}">
                <p14:modId xmlns:p14="http://schemas.microsoft.com/office/powerpoint/2010/main" val="2226694605"/>
              </p:ext>
            </p:extLst>
          </p:nvPr>
        </p:nvGraphicFramePr>
        <p:xfrm>
          <a:off x="4951316" y="1343265"/>
          <a:ext cx="1334056" cy="3168782"/>
        </p:xfrm>
        <a:graphic>
          <a:graphicData uri="http://schemas.openxmlformats.org/drawingml/2006/chart">
            <c:chart xmlns:c="http://schemas.openxmlformats.org/drawingml/2006/chart" xmlns:r="http://schemas.openxmlformats.org/officeDocument/2006/relationships" r:id="rId5"/>
          </a:graphicData>
        </a:graphic>
      </p:graphicFrame>
      <p:sp>
        <p:nvSpPr>
          <p:cNvPr id="50" name="右矢印 49"/>
          <p:cNvSpPr/>
          <p:nvPr/>
        </p:nvSpPr>
        <p:spPr>
          <a:xfrm>
            <a:off x="6251730" y="3077533"/>
            <a:ext cx="733087" cy="4063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52" name="テキスト ボックス 51"/>
          <p:cNvSpPr txBox="1"/>
          <p:nvPr/>
        </p:nvSpPr>
        <p:spPr>
          <a:xfrm>
            <a:off x="6003420" y="3535421"/>
            <a:ext cx="1368372" cy="253916"/>
          </a:xfrm>
          <a:prstGeom prst="rect">
            <a:avLst/>
          </a:prstGeom>
          <a:noFill/>
        </p:spPr>
        <p:txBody>
          <a:bodyPr wrap="square" rtlCol="0">
            <a:spAutoFit/>
          </a:bodyPr>
          <a:lstStyle/>
          <a:p>
            <a:r>
              <a:rPr kumimoji="1" lang="ja-JP" altLang="en-US" sz="1050" b="1" dirty="0" smtClean="0">
                <a:latin typeface="HGPｺﾞｼｯｸM" panose="020B0600000000000000" pitchFamily="50" charset="-128"/>
                <a:ea typeface="HGPｺﾞｼｯｸM" panose="020B0600000000000000" pitchFamily="50" charset="-128"/>
              </a:rPr>
              <a:t>応援職員派遣体制</a:t>
            </a:r>
            <a:endParaRPr kumimoji="1" lang="en-US" altLang="ja-JP" sz="1050" b="1" dirty="0" smtClean="0">
              <a:latin typeface="HGPｺﾞｼｯｸM" panose="020B0600000000000000" pitchFamily="50" charset="-128"/>
              <a:ea typeface="HGPｺﾞｼｯｸM" panose="020B0600000000000000" pitchFamily="50" charset="-128"/>
            </a:endParaRPr>
          </a:p>
        </p:txBody>
      </p:sp>
      <p:sp>
        <p:nvSpPr>
          <p:cNvPr id="55" name="テキスト ボックス 54"/>
          <p:cNvSpPr txBox="1"/>
          <p:nvPr/>
        </p:nvSpPr>
        <p:spPr>
          <a:xfrm>
            <a:off x="6102319" y="2666378"/>
            <a:ext cx="1056447" cy="415498"/>
          </a:xfrm>
          <a:prstGeom prst="rect">
            <a:avLst/>
          </a:prstGeom>
          <a:noFill/>
        </p:spPr>
        <p:txBody>
          <a:bodyPr wrap="square" rtlCol="0">
            <a:spAutoFit/>
          </a:bodyPr>
          <a:lstStyle/>
          <a:p>
            <a:pPr algn="ctr"/>
            <a:r>
              <a:rPr kumimoji="1" lang="ja-JP" altLang="en-US" sz="1050" b="1" dirty="0" smtClean="0">
                <a:latin typeface="HGPｺﾞｼｯｸM" panose="020B0600000000000000" pitchFamily="50" charset="-128"/>
                <a:ea typeface="HGPｺﾞｼｯｸM" panose="020B0600000000000000" pitchFamily="50" charset="-128"/>
              </a:rPr>
              <a:t>他の施設で</a:t>
            </a:r>
            <a:endParaRPr kumimoji="1" lang="en-US" altLang="ja-JP" sz="1050" b="1" dirty="0" smtClean="0">
              <a:latin typeface="HGPｺﾞｼｯｸM" panose="020B0600000000000000" pitchFamily="50" charset="-128"/>
              <a:ea typeface="HGPｺﾞｼｯｸM" panose="020B0600000000000000" pitchFamily="50" charset="-128"/>
            </a:endParaRPr>
          </a:p>
          <a:p>
            <a:pPr algn="ctr"/>
            <a:r>
              <a:rPr kumimoji="1" lang="ja-JP" altLang="en-US" sz="1050" b="1" dirty="0" smtClean="0">
                <a:latin typeface="HGPｺﾞｼｯｸM" panose="020B0600000000000000" pitchFamily="50" charset="-128"/>
                <a:ea typeface="HGPｺﾞｼｯｸM" panose="020B0600000000000000" pitchFamily="50" charset="-128"/>
              </a:rPr>
              <a:t>陽性者等発生</a:t>
            </a:r>
            <a:endParaRPr kumimoji="1" lang="ja-JP" altLang="en-US" sz="1050" b="1" dirty="0">
              <a:latin typeface="HGPｺﾞｼｯｸM" panose="020B0600000000000000" pitchFamily="50" charset="-128"/>
              <a:ea typeface="HGPｺﾞｼｯｸM" panose="020B0600000000000000" pitchFamily="50" charset="-128"/>
            </a:endParaRPr>
          </a:p>
        </p:txBody>
      </p:sp>
      <p:cxnSp>
        <p:nvCxnSpPr>
          <p:cNvPr id="57" name="直線コネクタ 56"/>
          <p:cNvCxnSpPr/>
          <p:nvPr/>
        </p:nvCxnSpPr>
        <p:spPr>
          <a:xfrm>
            <a:off x="809442" y="2337834"/>
            <a:ext cx="1728500" cy="747547"/>
          </a:xfrm>
          <a:prstGeom prst="line">
            <a:avLst/>
          </a:prstGeom>
          <a:ln w="6350">
            <a:prstDash val="sysDot"/>
            <a:tailEnd type="none"/>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a:xfrm flipV="1">
            <a:off x="791011" y="3439676"/>
            <a:ext cx="1743201" cy="4091"/>
          </a:xfrm>
          <a:prstGeom prst="line">
            <a:avLst/>
          </a:prstGeom>
          <a:ln w="6350">
            <a:prstDash val="sysDot"/>
            <a:tailEnd type="none"/>
          </a:ln>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a:off x="-42442" y="2302644"/>
            <a:ext cx="9035002" cy="0"/>
          </a:xfrm>
          <a:prstGeom prst="line">
            <a:avLst/>
          </a:prstGeom>
          <a:ln w="38100">
            <a:prstDash val="sysDash"/>
            <a:tailEnd type="none"/>
          </a:ln>
        </p:spPr>
        <p:style>
          <a:lnRef idx="1">
            <a:schemeClr val="dk1"/>
          </a:lnRef>
          <a:fillRef idx="0">
            <a:schemeClr val="dk1"/>
          </a:fillRef>
          <a:effectRef idx="0">
            <a:schemeClr val="dk1"/>
          </a:effectRef>
          <a:fontRef idx="minor">
            <a:schemeClr val="tx1"/>
          </a:fontRef>
        </p:style>
      </p:cxnSp>
      <p:sp>
        <p:nvSpPr>
          <p:cNvPr id="63" name="正方形/長方形 62"/>
          <p:cNvSpPr/>
          <p:nvPr/>
        </p:nvSpPr>
        <p:spPr>
          <a:xfrm>
            <a:off x="7246772" y="2312691"/>
            <a:ext cx="227417" cy="175950"/>
          </a:xfrm>
          <a:prstGeom prst="rect">
            <a:avLst/>
          </a:prstGeom>
          <a:solidFill>
            <a:schemeClr val="bg1"/>
          </a:solid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endParaRPr kumimoji="1" lang="ja-JP" altLang="en-US" sz="1050" b="1" dirty="0">
              <a:solidFill>
                <a:schemeClr val="tx1"/>
              </a:solidFill>
              <a:latin typeface="HGPｺﾞｼｯｸM" panose="020B0600000000000000" pitchFamily="50" charset="-128"/>
              <a:ea typeface="HGPｺﾞｼｯｸM" panose="020B0600000000000000" pitchFamily="50" charset="-128"/>
            </a:endParaRPr>
          </a:p>
        </p:txBody>
      </p:sp>
      <p:sp>
        <p:nvSpPr>
          <p:cNvPr id="66" name="テキスト ボックス 65"/>
          <p:cNvSpPr txBox="1"/>
          <p:nvPr/>
        </p:nvSpPr>
        <p:spPr>
          <a:xfrm>
            <a:off x="5187472" y="3690872"/>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68" name="テキスト ボックス 67"/>
          <p:cNvSpPr txBox="1"/>
          <p:nvPr/>
        </p:nvSpPr>
        <p:spPr>
          <a:xfrm>
            <a:off x="5194895" y="3057278"/>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71" name="テキスト ボックス 70"/>
          <p:cNvSpPr txBox="1"/>
          <p:nvPr/>
        </p:nvSpPr>
        <p:spPr>
          <a:xfrm>
            <a:off x="5207436" y="2476051"/>
            <a:ext cx="340425"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D</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6" name="テキスト ボックス 5"/>
          <p:cNvSpPr txBox="1"/>
          <p:nvPr/>
        </p:nvSpPr>
        <p:spPr>
          <a:xfrm>
            <a:off x="0" y="420315"/>
            <a:ext cx="9144000" cy="1310615"/>
          </a:xfrm>
          <a:prstGeom prst="rect">
            <a:avLst/>
          </a:prstGeom>
          <a:noFill/>
          <a:ln w="28575">
            <a:solidFill>
              <a:schemeClr val="tx1"/>
            </a:solidFill>
          </a:ln>
        </p:spPr>
        <p:txBody>
          <a:bodyPr wrap="square" rtlCol="0">
            <a:spAutoFit/>
          </a:bodyPr>
          <a:lstStyle/>
          <a:p>
            <a:pPr>
              <a:lnSpc>
                <a:spcPts val="1900"/>
              </a:lnSpc>
            </a:pPr>
            <a:r>
              <a:rPr lang="ja-JP" altLang="ja-JP" sz="1200" b="1" spc="-100" dirty="0">
                <a:latin typeface="HGPｺﾞｼｯｸM" panose="020B0600000000000000" pitchFamily="50" charset="-128"/>
                <a:ea typeface="HGPｺﾞｼｯｸM" panose="020B0600000000000000" pitchFamily="50" charset="-128"/>
              </a:rPr>
              <a:t>　</a:t>
            </a:r>
            <a:r>
              <a:rPr lang="ja-JP" altLang="ja-JP" sz="1200" b="1" u="sng" spc="-100" dirty="0">
                <a:latin typeface="HGPｺﾞｼｯｸM" panose="020B0600000000000000" pitchFamily="50" charset="-128"/>
                <a:ea typeface="HGPｺﾞｼｯｸM" panose="020B0600000000000000" pitchFamily="50" charset="-128"/>
              </a:rPr>
              <a:t>各法人</a:t>
            </a:r>
            <a:r>
              <a:rPr lang="en-US" altLang="ja-JP" sz="1200" b="1" u="sng" spc="-100" dirty="0">
                <a:latin typeface="HGPｺﾞｼｯｸM" panose="020B0600000000000000" pitchFamily="50" charset="-128"/>
                <a:ea typeface="HGPｺﾞｼｯｸM" panose="020B0600000000000000" pitchFamily="50" charset="-128"/>
              </a:rPr>
              <a:t>/</a:t>
            </a:r>
            <a:r>
              <a:rPr lang="ja-JP" altLang="ja-JP" sz="1200" b="1" u="sng" spc="-100" dirty="0">
                <a:latin typeface="HGPｺﾞｼｯｸM" panose="020B0600000000000000" pitchFamily="50" charset="-128"/>
                <a:ea typeface="HGPｺﾞｼｯｸM" panose="020B0600000000000000" pitchFamily="50" charset="-128"/>
              </a:rPr>
              <a:t>各施設においては、職員に陽性者等が発生した際の人手不足に備え、他施設からの応援職員を円滑に</a:t>
            </a:r>
            <a:r>
              <a:rPr lang="ja-JP" altLang="ja-JP" sz="1200" b="1" u="sng" spc="-100" dirty="0" smtClean="0">
                <a:latin typeface="HGPｺﾞｼｯｸM" panose="020B0600000000000000" pitchFamily="50" charset="-128"/>
                <a:ea typeface="HGPｺﾞｼｯｸM" panose="020B0600000000000000" pitchFamily="50" charset="-128"/>
              </a:rPr>
              <a:t>受</a:t>
            </a:r>
            <a:r>
              <a:rPr lang="ja-JP" altLang="en-US" sz="1200" b="1" u="sng" spc="-100" dirty="0" smtClean="0">
                <a:latin typeface="HGPｺﾞｼｯｸM" panose="020B0600000000000000" pitchFamily="50" charset="-128"/>
                <a:ea typeface="HGPｺﾞｼｯｸM" panose="020B0600000000000000" pitchFamily="50" charset="-128"/>
              </a:rPr>
              <a:t>け</a:t>
            </a:r>
            <a:r>
              <a:rPr lang="ja-JP" altLang="ja-JP" sz="1200" b="1" u="sng" spc="-100" dirty="0" smtClean="0">
                <a:latin typeface="HGPｺﾞｼｯｸM" panose="020B0600000000000000" pitchFamily="50" charset="-128"/>
                <a:ea typeface="HGPｺﾞｼｯｸM" panose="020B0600000000000000" pitchFamily="50" charset="-128"/>
              </a:rPr>
              <a:t>入れる</a:t>
            </a:r>
            <a:r>
              <a:rPr lang="ja-JP" altLang="ja-JP" sz="1200" b="1" u="sng" spc="-100" dirty="0">
                <a:latin typeface="HGPｺﾞｼｯｸM" panose="020B0600000000000000" pitchFamily="50" charset="-128"/>
                <a:ea typeface="HGPｺﾞｼｯｸM" panose="020B0600000000000000" pitchFamily="50" charset="-128"/>
              </a:rPr>
              <a:t>ための業務</a:t>
            </a:r>
            <a:r>
              <a:rPr lang="ja-JP" altLang="ja-JP" sz="1200" b="1" u="sng" spc="-100" dirty="0" smtClean="0">
                <a:latin typeface="HGPｺﾞｼｯｸM" panose="020B0600000000000000" pitchFamily="50" charset="-128"/>
                <a:ea typeface="HGPｺﾞｼｯｸM" panose="020B0600000000000000" pitchFamily="50" charset="-128"/>
              </a:rPr>
              <a:t>体制</a:t>
            </a:r>
            <a:r>
              <a:rPr lang="ja-JP" altLang="en-US" sz="1200" b="1" u="sng" spc="-100" dirty="0" smtClean="0">
                <a:latin typeface="HGPｺﾞｼｯｸM" panose="020B0600000000000000" pitchFamily="50" charset="-128"/>
                <a:ea typeface="HGPｺﾞｼｯｸM" panose="020B0600000000000000" pitchFamily="50" charset="-128"/>
              </a:rPr>
              <a:t>（受援計画）</a:t>
            </a:r>
            <a:r>
              <a:rPr lang="ja-JP" altLang="ja-JP" sz="1200" b="1" u="sng" spc="-100" dirty="0" smtClean="0">
                <a:latin typeface="HGPｺﾞｼｯｸM" panose="020B0600000000000000" pitchFamily="50" charset="-128"/>
                <a:ea typeface="HGPｺﾞｼｯｸM" panose="020B0600000000000000" pitchFamily="50" charset="-128"/>
              </a:rPr>
              <a:t>など</a:t>
            </a:r>
            <a:r>
              <a:rPr lang="ja-JP" altLang="ja-JP" sz="1200" b="1" u="sng" spc="-100" dirty="0">
                <a:latin typeface="HGPｺﾞｼｯｸM" panose="020B0600000000000000" pitchFamily="50" charset="-128"/>
                <a:ea typeface="HGPｺﾞｼｯｸM" panose="020B0600000000000000" pitchFamily="50" charset="-128"/>
              </a:rPr>
              <a:t>を、あらかじめ検討しておくこと</a:t>
            </a:r>
            <a:r>
              <a:rPr lang="ja-JP" altLang="ja-JP" sz="1200" b="1" u="sng" spc="-100" dirty="0" smtClean="0">
                <a:latin typeface="HGPｺﾞｼｯｸM" panose="020B0600000000000000" pitchFamily="50" charset="-128"/>
                <a:ea typeface="HGPｺﾞｼｯｸM" panose="020B0600000000000000" pitchFamily="50" charset="-128"/>
              </a:rPr>
              <a:t>が</a:t>
            </a:r>
            <a:r>
              <a:rPr lang="ja-JP" altLang="en-US" sz="1200" b="1" u="sng" spc="-100" dirty="0">
                <a:latin typeface="HGPｺﾞｼｯｸM" panose="020B0600000000000000" pitchFamily="50" charset="-128"/>
                <a:ea typeface="HGPｺﾞｼｯｸM" panose="020B0600000000000000" pitchFamily="50" charset="-128"/>
              </a:rPr>
              <a:t>必要</a:t>
            </a:r>
            <a:r>
              <a:rPr lang="ja-JP" altLang="ja-JP" sz="1200" b="1" u="sng" spc="-100" dirty="0" smtClean="0">
                <a:latin typeface="HGPｺﾞｼｯｸM" panose="020B0600000000000000" pitchFamily="50" charset="-128"/>
                <a:ea typeface="HGPｺﾞｼｯｸM" panose="020B0600000000000000" pitchFamily="50" charset="-128"/>
              </a:rPr>
              <a:t>です。</a:t>
            </a:r>
            <a:r>
              <a:rPr lang="ja-JP" altLang="en-US" sz="1200" b="1" u="sng" spc="-100" dirty="0" smtClean="0">
                <a:latin typeface="HGPｺﾞｼｯｸM" panose="020B0600000000000000" pitchFamily="50" charset="-128"/>
                <a:ea typeface="HGPｺﾞｼｯｸM" panose="020B0600000000000000" pitchFamily="50" charset="-128"/>
              </a:rPr>
              <a:t>また</a:t>
            </a:r>
            <a:r>
              <a:rPr lang="ja-JP" altLang="ja-JP" sz="1200" b="1" u="sng" spc="-100" dirty="0" smtClean="0">
                <a:latin typeface="HGPｺﾞｼｯｸM" panose="020B0600000000000000" pitchFamily="50" charset="-128"/>
                <a:ea typeface="HGPｺﾞｼｯｸM" panose="020B0600000000000000" pitchFamily="50" charset="-128"/>
              </a:rPr>
              <a:t>、他施設</a:t>
            </a:r>
            <a:r>
              <a:rPr lang="ja-JP" altLang="en-US" sz="1200" b="1" u="sng" spc="-100" dirty="0" smtClean="0">
                <a:latin typeface="HGPｺﾞｼｯｸM" panose="020B0600000000000000" pitchFamily="50" charset="-128"/>
                <a:ea typeface="HGPｺﾞｼｯｸM" panose="020B0600000000000000" pitchFamily="50" charset="-128"/>
              </a:rPr>
              <a:t>に応援職員を円滑に派遣するため</a:t>
            </a:r>
            <a:r>
              <a:rPr lang="ja-JP" altLang="ja-JP" sz="1200" b="1" u="sng" spc="-100" dirty="0" smtClean="0">
                <a:latin typeface="HGPｺﾞｼｯｸM" panose="020B0600000000000000" pitchFamily="50" charset="-128"/>
                <a:ea typeface="HGPｺﾞｼｯｸM" panose="020B0600000000000000" pitchFamily="50" charset="-128"/>
              </a:rPr>
              <a:t>の</a:t>
            </a:r>
            <a:r>
              <a:rPr lang="ja-JP" altLang="ja-JP" sz="1200" b="1" u="sng" spc="-100" dirty="0">
                <a:latin typeface="HGPｺﾞｼｯｸM" panose="020B0600000000000000" pitchFamily="50" charset="-128"/>
                <a:ea typeface="HGPｺﾞｼｯｸM" panose="020B0600000000000000" pitchFamily="50" charset="-128"/>
              </a:rPr>
              <a:t>業務体制なども併せて検討して下さい。</a:t>
            </a:r>
            <a:endParaRPr lang="ja-JP" altLang="ja-JP" sz="1200" b="1" spc="-100" dirty="0">
              <a:latin typeface="HGPｺﾞｼｯｸM" panose="020B0600000000000000" pitchFamily="50" charset="-128"/>
              <a:ea typeface="HGPｺﾞｼｯｸM" panose="020B0600000000000000" pitchFamily="50" charset="-128"/>
            </a:endParaRPr>
          </a:p>
          <a:p>
            <a:pPr eaLnBrk="0" hangingPunct="0">
              <a:lnSpc>
                <a:spcPts val="1900"/>
              </a:lnSpc>
            </a:pPr>
            <a:r>
              <a:rPr kumimoji="1" lang="ja-JP" altLang="en-US" sz="1200" dirty="0" smtClean="0">
                <a:latin typeface="HGPｺﾞｼｯｸM" panose="020B0600000000000000" pitchFamily="50" charset="-128"/>
                <a:ea typeface="HGPｺﾞｼｯｸM" panose="020B0600000000000000" pitchFamily="50" charset="-128"/>
              </a:rPr>
              <a:t>　→　陽性者等の発生を想定し、継続業務・休止業務・新たな業務等を事前に</a:t>
            </a:r>
            <a:r>
              <a:rPr kumimoji="1" lang="ja-JP" altLang="en-US" sz="1200" dirty="0">
                <a:latin typeface="HGPｺﾞｼｯｸM" panose="020B0600000000000000" pitchFamily="50" charset="-128"/>
                <a:ea typeface="HGPｺﾞｼｯｸM" panose="020B0600000000000000" pitchFamily="50" charset="-128"/>
              </a:rPr>
              <a:t>分類</a:t>
            </a:r>
            <a:r>
              <a:rPr kumimoji="1" lang="ja-JP" altLang="en-US" sz="1200" dirty="0" smtClean="0">
                <a:latin typeface="HGPｺﾞｼｯｸM" panose="020B0600000000000000" pitchFamily="50" charset="-128"/>
                <a:ea typeface="HGPｺﾞｼｯｸM" panose="020B0600000000000000" pitchFamily="50" charset="-128"/>
              </a:rPr>
              <a:t>し、</a:t>
            </a:r>
            <a:r>
              <a:rPr kumimoji="1" lang="ja-JP" altLang="en-US" sz="1200" b="1" u="sng" dirty="0" smtClean="0">
                <a:latin typeface="HGPｺﾞｼｯｸM" panose="020B0600000000000000" pitchFamily="50" charset="-128"/>
                <a:ea typeface="HGPｺﾞｼｯｸM" panose="020B0600000000000000" pitchFamily="50" charset="-128"/>
              </a:rPr>
              <a:t>応援職員が対応できる業務を職種別（介護等を担当する　</a:t>
            </a:r>
            <a:endParaRPr kumimoji="1" lang="en-US" altLang="ja-JP" sz="1200" b="1" u="sng" dirty="0" smtClean="0">
              <a:latin typeface="HGPｺﾞｼｯｸM" panose="020B0600000000000000" pitchFamily="50" charset="-128"/>
              <a:ea typeface="HGPｺﾞｼｯｸM" panose="020B0600000000000000" pitchFamily="50" charset="-128"/>
            </a:endParaRPr>
          </a:p>
          <a:p>
            <a:pPr eaLnBrk="0" hangingPunct="0">
              <a:lnSpc>
                <a:spcPts val="1900"/>
              </a:lnSpc>
            </a:pPr>
            <a:r>
              <a:rPr kumimoji="1" lang="ja-JP" altLang="en-US" sz="1200" b="1" dirty="0">
                <a:latin typeface="HGPｺﾞｼｯｸM" panose="020B0600000000000000" pitchFamily="50" charset="-128"/>
                <a:ea typeface="HGPｺﾞｼｯｸM" panose="020B0600000000000000" pitchFamily="50" charset="-128"/>
              </a:rPr>
              <a:t>　</a:t>
            </a:r>
            <a:r>
              <a:rPr kumimoji="1" lang="ja-JP" altLang="en-US" sz="1200" b="1" dirty="0" smtClean="0">
                <a:latin typeface="HGPｺﾞｼｯｸM" panose="020B0600000000000000" pitchFamily="50" charset="-128"/>
                <a:ea typeface="HGPｺﾞｼｯｸM" panose="020B0600000000000000" pitchFamily="50" charset="-128"/>
              </a:rPr>
              <a:t>　　</a:t>
            </a:r>
            <a:r>
              <a:rPr kumimoji="1" lang="ja-JP" altLang="en-US" sz="1200" b="1" u="sng" dirty="0" smtClean="0">
                <a:latin typeface="HGPｺﾞｼｯｸM" panose="020B0600000000000000" pitchFamily="50" charset="-128"/>
                <a:ea typeface="HGPｺﾞｼｯｸM" panose="020B0600000000000000" pitchFamily="50" charset="-128"/>
              </a:rPr>
              <a:t>専門職員、事務</a:t>
            </a:r>
            <a:r>
              <a:rPr kumimoji="1" lang="ja-JP" altLang="en-US" sz="1200" b="1" u="sng" dirty="0">
                <a:latin typeface="HGPｺﾞｼｯｸM" panose="020B0600000000000000" pitchFamily="50" charset="-128"/>
                <a:ea typeface="HGPｺﾞｼｯｸM" panose="020B0600000000000000" pitchFamily="50" charset="-128"/>
              </a:rPr>
              <a:t>職員</a:t>
            </a:r>
            <a:r>
              <a:rPr kumimoji="1" lang="ja-JP" altLang="en-US" sz="1200" b="1" u="sng" dirty="0" smtClean="0">
                <a:latin typeface="HGPｺﾞｼｯｸM" panose="020B0600000000000000" pitchFamily="50" charset="-128"/>
                <a:ea typeface="HGPｺﾞｼｯｸM" panose="020B0600000000000000" pitchFamily="50" charset="-128"/>
              </a:rPr>
              <a:t>、運転手等の施設運営上のバックアップ職員な</a:t>
            </a:r>
            <a:r>
              <a:rPr kumimoji="1" lang="ja-JP" altLang="en-US" sz="1200" b="1" u="sng" dirty="0">
                <a:latin typeface="HGPｺﾞｼｯｸM" panose="020B0600000000000000" pitchFamily="50" charset="-128"/>
                <a:ea typeface="HGPｺﾞｼｯｸM" panose="020B0600000000000000" pitchFamily="50" charset="-128"/>
              </a:rPr>
              <a:t>ど</a:t>
            </a:r>
            <a:r>
              <a:rPr kumimoji="1" lang="ja-JP" altLang="en-US" sz="1200" b="1" u="sng" dirty="0" smtClean="0">
                <a:latin typeface="HGPｺﾞｼｯｸM" panose="020B0600000000000000" pitchFamily="50" charset="-128"/>
                <a:ea typeface="HGPｺﾞｼｯｸM" panose="020B0600000000000000" pitchFamily="50" charset="-128"/>
              </a:rPr>
              <a:t>）に洗い出し、</a:t>
            </a:r>
            <a:r>
              <a:rPr kumimoji="1" lang="ja-JP" altLang="en-US" sz="1200" dirty="0" smtClean="0">
                <a:latin typeface="HGPｺﾞｼｯｸM" panose="020B0600000000000000" pitchFamily="50" charset="-128"/>
                <a:ea typeface="HGPｺﾞｼｯｸM" panose="020B0600000000000000" pitchFamily="50" charset="-128"/>
              </a:rPr>
              <a:t>サービス継続運営に向けた業務体制を検討</a:t>
            </a:r>
            <a:endParaRPr kumimoji="1" lang="en-US" altLang="ja-JP" sz="1200" dirty="0" smtClean="0">
              <a:latin typeface="HGPｺﾞｼｯｸM" panose="020B0600000000000000" pitchFamily="50" charset="-128"/>
              <a:ea typeface="HGPｺﾞｼｯｸM" panose="020B0600000000000000" pitchFamily="50" charset="-128"/>
            </a:endParaRPr>
          </a:p>
          <a:p>
            <a:pPr eaLnBrk="0" hangingPunct="0">
              <a:lnSpc>
                <a:spcPts val="1900"/>
              </a:lnSpc>
            </a:pPr>
            <a:r>
              <a:rPr kumimoji="1" lang="ja-JP" altLang="en-US" sz="1200" dirty="0" smtClean="0">
                <a:latin typeface="HGPｺﾞｼｯｸM" panose="020B0600000000000000" pitchFamily="50" charset="-128"/>
                <a:ea typeface="HGPｺﾞｼｯｸM" panose="020B0600000000000000" pitchFamily="50" charset="-128"/>
              </a:rPr>
              <a:t>　→</a:t>
            </a:r>
            <a:r>
              <a:rPr kumimoji="1" lang="ja-JP" altLang="en-US" sz="1200" dirty="0">
                <a:latin typeface="HGPｺﾞｼｯｸM" panose="020B0600000000000000" pitchFamily="50" charset="-128"/>
                <a:ea typeface="HGPｺﾞｼｯｸM" panose="020B0600000000000000" pitchFamily="50" charset="-128"/>
              </a:rPr>
              <a:t>　縮減</a:t>
            </a:r>
            <a:r>
              <a:rPr kumimoji="1" lang="ja-JP" altLang="en-US" sz="1200" dirty="0" smtClean="0">
                <a:latin typeface="HGPｺﾞｼｯｸM" panose="020B0600000000000000" pitchFamily="50" charset="-128"/>
                <a:ea typeface="HGPｺﾞｼｯｸM" panose="020B0600000000000000" pitchFamily="50" charset="-128"/>
              </a:rPr>
              <a:t>業務等の人員は、他施設で感染者が発生した場合の応援職員として派遣可能</a:t>
            </a:r>
            <a:endParaRPr kumimoji="1" lang="en-US" altLang="ja-JP" sz="1200" dirty="0" smtClean="0">
              <a:latin typeface="HGPｺﾞｼｯｸM" panose="020B0600000000000000" pitchFamily="50" charset="-128"/>
              <a:ea typeface="HGPｺﾞｼｯｸM" panose="020B0600000000000000" pitchFamily="50" charset="-128"/>
            </a:endParaRPr>
          </a:p>
        </p:txBody>
      </p:sp>
      <p:cxnSp>
        <p:nvCxnSpPr>
          <p:cNvPr id="38" name="直線コネクタ 37"/>
          <p:cNvCxnSpPr/>
          <p:nvPr/>
        </p:nvCxnSpPr>
        <p:spPr>
          <a:xfrm>
            <a:off x="5456395" y="2318389"/>
            <a:ext cx="1785513" cy="172755"/>
          </a:xfrm>
          <a:prstGeom prst="line">
            <a:avLst/>
          </a:prstGeom>
          <a:ln w="6350">
            <a:prstDash val="sysDot"/>
            <a:tailEnd type="none"/>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a:off x="5444420" y="2865226"/>
            <a:ext cx="1797488" cy="4709"/>
          </a:xfrm>
          <a:prstGeom prst="line">
            <a:avLst/>
          </a:prstGeom>
          <a:ln w="6350">
            <a:prstDash val="sysDot"/>
            <a:tailEnd type="none"/>
          </a:ln>
        </p:spPr>
        <p:style>
          <a:lnRef idx="1">
            <a:schemeClr val="dk1"/>
          </a:lnRef>
          <a:fillRef idx="0">
            <a:schemeClr val="dk1"/>
          </a:fillRef>
          <a:effectRef idx="0">
            <a:schemeClr val="dk1"/>
          </a:effectRef>
          <a:fontRef idx="minor">
            <a:schemeClr val="tx1"/>
          </a:fontRef>
        </p:style>
      </p:cxnSp>
      <p:sp>
        <p:nvSpPr>
          <p:cNvPr id="5" name="左矢印吹き出し 4"/>
          <p:cNvSpPr/>
          <p:nvPr/>
        </p:nvSpPr>
        <p:spPr>
          <a:xfrm>
            <a:off x="3459376" y="1891959"/>
            <a:ext cx="502780" cy="2177717"/>
          </a:xfrm>
          <a:prstGeom prst="leftArrowCallou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latin typeface="HGPｺﾞｼｯｸM" panose="020B0600000000000000" pitchFamily="50" charset="-128"/>
                <a:ea typeface="HGPｺﾞｼｯｸM" panose="020B0600000000000000" pitchFamily="50" charset="-128"/>
              </a:rPr>
              <a:t>他施設からの応援職員受入</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41" name="テキスト ボックス 40"/>
          <p:cNvSpPr txBox="1"/>
          <p:nvPr/>
        </p:nvSpPr>
        <p:spPr>
          <a:xfrm>
            <a:off x="7211098" y="3688921"/>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A</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42" name="テキスト ボックス 41"/>
          <p:cNvSpPr txBox="1"/>
          <p:nvPr/>
        </p:nvSpPr>
        <p:spPr>
          <a:xfrm>
            <a:off x="7219161" y="3051600"/>
            <a:ext cx="499050"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C</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46" name="正方形/長方形 45"/>
          <p:cNvSpPr/>
          <p:nvPr/>
        </p:nvSpPr>
        <p:spPr>
          <a:xfrm>
            <a:off x="7888365" y="2315031"/>
            <a:ext cx="234389" cy="173610"/>
          </a:xfrm>
          <a:prstGeom prst="rect">
            <a:avLst/>
          </a:prstGeom>
          <a:solidFill>
            <a:schemeClr val="bg1"/>
          </a:solid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endParaRPr kumimoji="1" lang="ja-JP" altLang="en-US" sz="1050" b="1" dirty="0">
              <a:solidFill>
                <a:schemeClr val="tx1"/>
              </a:solidFill>
              <a:latin typeface="HGPｺﾞｼｯｸM" panose="020B0600000000000000" pitchFamily="50" charset="-128"/>
              <a:ea typeface="HGPｺﾞｼｯｸM" panose="020B0600000000000000" pitchFamily="50" charset="-128"/>
            </a:endParaRPr>
          </a:p>
        </p:txBody>
      </p:sp>
      <p:sp>
        <p:nvSpPr>
          <p:cNvPr id="4" name="左矢印 3"/>
          <p:cNvSpPr/>
          <p:nvPr/>
        </p:nvSpPr>
        <p:spPr>
          <a:xfrm>
            <a:off x="8143121" y="2250284"/>
            <a:ext cx="157494" cy="302964"/>
          </a:xfrm>
          <a:prstGeom prst="lef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7" name="正方形/長方形 6"/>
          <p:cNvSpPr/>
          <p:nvPr/>
        </p:nvSpPr>
        <p:spPr>
          <a:xfrm>
            <a:off x="8285231" y="1891959"/>
            <a:ext cx="348510" cy="2177718"/>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900"/>
              </a:lnSpc>
            </a:pPr>
            <a:r>
              <a:rPr kumimoji="1" lang="ja-JP" altLang="en-US" sz="1050" b="1" dirty="0">
                <a:latin typeface="HGPｺﾞｼｯｸM" panose="020B0600000000000000" pitchFamily="50" charset="-128"/>
                <a:ea typeface="HGPｺﾞｼｯｸM" panose="020B0600000000000000" pitchFamily="50" charset="-128"/>
              </a:rPr>
              <a:t>業務</a:t>
            </a:r>
            <a:r>
              <a:rPr kumimoji="1" lang="ja-JP" altLang="en-US" sz="1050" b="1" dirty="0" smtClean="0">
                <a:latin typeface="HGPｺﾞｼｯｸM" panose="020B0600000000000000" pitchFamily="50" charset="-128"/>
                <a:ea typeface="HGPｺﾞｼｯｸM" panose="020B0600000000000000" pitchFamily="50" charset="-128"/>
              </a:rPr>
              <a:t>縮減により他施設への応援</a:t>
            </a:r>
            <a:endParaRPr kumimoji="1" lang="en-US" altLang="ja-JP" sz="1050" b="1" dirty="0" smtClean="0">
              <a:latin typeface="HGPｺﾞｼｯｸM" panose="020B0600000000000000" pitchFamily="50" charset="-128"/>
              <a:ea typeface="HGPｺﾞｼｯｸM" panose="020B0600000000000000" pitchFamily="50" charset="-128"/>
            </a:endParaRPr>
          </a:p>
          <a:p>
            <a:pPr algn="ctr">
              <a:lnSpc>
                <a:spcPts val="900"/>
              </a:lnSpc>
            </a:pPr>
            <a:r>
              <a:rPr kumimoji="1" lang="ja-JP" altLang="en-US" sz="1050" b="1" dirty="0">
                <a:latin typeface="HGPｺﾞｼｯｸM" panose="020B0600000000000000" pitchFamily="50" charset="-128"/>
                <a:ea typeface="HGPｺﾞｼｯｸM" panose="020B0600000000000000" pitchFamily="50" charset="-128"/>
              </a:rPr>
              <a:t>が</a:t>
            </a:r>
            <a:r>
              <a:rPr kumimoji="1" lang="ja-JP" altLang="en-US" sz="1050" b="1" dirty="0" smtClean="0">
                <a:latin typeface="HGPｺﾞｼｯｸM" panose="020B0600000000000000" pitchFamily="50" charset="-128"/>
                <a:ea typeface="HGPｺﾞｼｯｸM" panose="020B0600000000000000" pitchFamily="50" charset="-128"/>
              </a:rPr>
              <a:t>可能</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51" name="テキスト ボックス 50"/>
          <p:cNvSpPr txBox="1"/>
          <p:nvPr/>
        </p:nvSpPr>
        <p:spPr>
          <a:xfrm>
            <a:off x="7223680" y="2553248"/>
            <a:ext cx="340425" cy="253916"/>
          </a:xfrm>
          <a:prstGeom prst="rect">
            <a:avLst/>
          </a:prstGeom>
          <a:noFill/>
        </p:spPr>
        <p:txBody>
          <a:bodyPr wrap="square" rtlCol="0">
            <a:spAutoFit/>
          </a:bodyPr>
          <a:lstStyle/>
          <a:p>
            <a:r>
              <a:rPr kumimoji="1" lang="en-US" altLang="ja-JP" sz="1050" b="1" dirty="0" smtClean="0">
                <a:latin typeface="HGPｺﾞｼｯｸM" panose="020B0600000000000000" pitchFamily="50" charset="-128"/>
                <a:ea typeface="HGPｺﾞｼｯｸM" panose="020B0600000000000000" pitchFamily="50" charset="-128"/>
              </a:rPr>
              <a:t>D</a:t>
            </a:r>
            <a:endParaRPr kumimoji="1" lang="ja-JP" altLang="en-US" sz="1050" b="1" dirty="0">
              <a:latin typeface="HGPｺﾞｼｯｸM" panose="020B0600000000000000" pitchFamily="50" charset="-128"/>
              <a:ea typeface="HGPｺﾞｼｯｸM" panose="020B0600000000000000" pitchFamily="50" charset="-128"/>
            </a:endParaRPr>
          </a:p>
        </p:txBody>
      </p:sp>
      <p:sp>
        <p:nvSpPr>
          <p:cNvPr id="2" name="テキスト ボックス 1"/>
          <p:cNvSpPr txBox="1"/>
          <p:nvPr/>
        </p:nvSpPr>
        <p:spPr>
          <a:xfrm>
            <a:off x="7771458" y="26274"/>
            <a:ext cx="1518371" cy="369332"/>
          </a:xfrm>
          <a:prstGeom prst="rect">
            <a:avLst/>
          </a:prstGeom>
          <a:noFill/>
        </p:spPr>
        <p:txBody>
          <a:bodyPr wrap="square" rtlCol="0">
            <a:spAutoFit/>
          </a:bodyPr>
          <a:lstStyle/>
          <a:p>
            <a:r>
              <a:rPr kumimoji="1" lang="en-US" altLang="ja-JP" dirty="0" smtClean="0">
                <a:solidFill>
                  <a:schemeClr val="bg1"/>
                </a:solidFill>
              </a:rPr>
              <a:t>2020.09.14</a:t>
            </a:r>
            <a:endParaRPr kumimoji="1" lang="ja-JP" altLang="en-US" dirty="0">
              <a:solidFill>
                <a:schemeClr val="bg1"/>
              </a:solidFill>
            </a:endParaRPr>
          </a:p>
        </p:txBody>
      </p:sp>
    </p:spTree>
    <p:extLst>
      <p:ext uri="{BB962C8B-B14F-4D97-AF65-F5344CB8AC3E}">
        <p14:creationId xmlns:p14="http://schemas.microsoft.com/office/powerpoint/2010/main" val="1729372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38100">
          <a:tailEnd type="triangle"/>
        </a:ln>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14013</TotalTime>
  <Words>431</Words>
  <Application>Microsoft Office PowerPoint</Application>
  <PresentationFormat>画面に合わせる (4:3)</PresentationFormat>
  <Paragraphs>50</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GothicMB101Pr6N-Regular</vt:lpstr>
      <vt:lpstr>HGPｺﾞｼｯｸM</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徳岡　宏規</dc:creator>
  <cp:lastModifiedBy>徳岡　宏規</cp:lastModifiedBy>
  <cp:revision>79</cp:revision>
  <cp:lastPrinted>2020-09-14T07:20:49Z</cp:lastPrinted>
  <dcterms:created xsi:type="dcterms:W3CDTF">2019-11-20T01:22:34Z</dcterms:created>
  <dcterms:modified xsi:type="dcterms:W3CDTF">2021-08-24T07:08:55Z</dcterms:modified>
</cp:coreProperties>
</file>