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sldIdLst>
    <p:sldId id="256" r:id="rId2"/>
  </p:sldIdLst>
  <p:sldSz cx="12801600" cy="9601200" type="A3"/>
  <p:notesSz cx="6807200" cy="9939338"/>
  <p:defaultTex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p15:clr>
            <a:srgbClr val="A4A3A4"/>
          </p15:clr>
        </p15:guide>
        <p15:guide id="2"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99FFCC"/>
    <a:srgbClr val="66FF99"/>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テーマ スタイル 2 - アクセント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76" autoAdjust="0"/>
    <p:restoredTop sz="99640" autoAdjust="0"/>
  </p:normalViewPr>
  <p:slideViewPr>
    <p:cSldViewPr>
      <p:cViewPr varScale="1">
        <p:scale>
          <a:sx n="53" d="100"/>
          <a:sy n="53" d="100"/>
        </p:scale>
        <p:origin x="1476" y="96"/>
      </p:cViewPr>
      <p:guideLst>
        <p:guide orient="horz" pos="3024"/>
        <p:guide pos="40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60120" y="2982596"/>
            <a:ext cx="10881360" cy="205803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640080" indent="0" algn="ctr">
              <a:buNone/>
              <a:defRPr>
                <a:solidFill>
                  <a:schemeClr val="tx1">
                    <a:tint val="75000"/>
                  </a:schemeClr>
                </a:solidFill>
              </a:defRPr>
            </a:lvl2pPr>
            <a:lvl3pPr marL="1280160" indent="0" algn="ctr">
              <a:buNone/>
              <a:defRPr>
                <a:solidFill>
                  <a:schemeClr val="tx1">
                    <a:tint val="75000"/>
                  </a:schemeClr>
                </a:solidFill>
              </a:defRPr>
            </a:lvl3pPr>
            <a:lvl4pPr marL="1920240" indent="0" algn="ctr">
              <a:buNone/>
              <a:defRPr>
                <a:solidFill>
                  <a:schemeClr val="tx1">
                    <a:tint val="75000"/>
                  </a:schemeClr>
                </a:solidFill>
              </a:defRPr>
            </a:lvl4pPr>
            <a:lvl5pPr marL="2560320" indent="0" algn="ctr">
              <a:buNone/>
              <a:defRPr>
                <a:solidFill>
                  <a:schemeClr val="tx1">
                    <a:tint val="75000"/>
                  </a:schemeClr>
                </a:solidFill>
              </a:defRPr>
            </a:lvl5pPr>
            <a:lvl6pPr marL="3200400" indent="0" algn="ctr">
              <a:buNone/>
              <a:defRPr>
                <a:solidFill>
                  <a:schemeClr val="tx1">
                    <a:tint val="75000"/>
                  </a:schemeClr>
                </a:solidFill>
              </a:defRPr>
            </a:lvl6pPr>
            <a:lvl7pPr marL="3840480" indent="0" algn="ctr">
              <a:buNone/>
              <a:defRPr>
                <a:solidFill>
                  <a:schemeClr val="tx1">
                    <a:tint val="75000"/>
                  </a:schemeClr>
                </a:solidFill>
              </a:defRPr>
            </a:lvl7pPr>
            <a:lvl8pPr marL="4480560" indent="0" algn="ctr">
              <a:buNone/>
              <a:defRPr>
                <a:solidFill>
                  <a:schemeClr val="tx1">
                    <a:tint val="75000"/>
                  </a:schemeClr>
                </a:solidFill>
              </a:defRPr>
            </a:lvl8pPr>
            <a:lvl9pPr marL="512064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3081CBB-9FC1-4F8F-A336-9F878053C4C1}" type="datetimeFigureOut">
              <a:rPr kumimoji="1" lang="ja-JP" altLang="en-US" smtClean="0"/>
              <a:t>2019/8/8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65DED8C-8CA0-48D6-8130-614982450D98}" type="slidenum">
              <a:rPr kumimoji="1" lang="ja-JP" altLang="en-US" smtClean="0"/>
              <a:t>‹#›</a:t>
            </a:fld>
            <a:endParaRPr kumimoji="1" lang="ja-JP" altLang="en-US"/>
          </a:p>
        </p:txBody>
      </p:sp>
    </p:spTree>
    <p:extLst>
      <p:ext uri="{BB962C8B-B14F-4D97-AF65-F5344CB8AC3E}">
        <p14:creationId xmlns:p14="http://schemas.microsoft.com/office/powerpoint/2010/main" val="3073849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3081CBB-9FC1-4F8F-A336-9F878053C4C1}" type="datetimeFigureOut">
              <a:rPr kumimoji="1" lang="ja-JP" altLang="en-US" smtClean="0"/>
              <a:t>2019/8/8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65DED8C-8CA0-48D6-8130-614982450D98}" type="slidenum">
              <a:rPr kumimoji="1" lang="ja-JP" altLang="en-US" smtClean="0"/>
              <a:t>‹#›</a:t>
            </a:fld>
            <a:endParaRPr kumimoji="1" lang="ja-JP" altLang="en-US"/>
          </a:p>
        </p:txBody>
      </p:sp>
    </p:spTree>
    <p:extLst>
      <p:ext uri="{BB962C8B-B14F-4D97-AF65-F5344CB8AC3E}">
        <p14:creationId xmlns:p14="http://schemas.microsoft.com/office/powerpoint/2010/main" val="9993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281160" y="384494"/>
            <a:ext cx="2880360" cy="819213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40080" y="384494"/>
            <a:ext cx="8427720" cy="819213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3081CBB-9FC1-4F8F-A336-9F878053C4C1}" type="datetimeFigureOut">
              <a:rPr kumimoji="1" lang="ja-JP" altLang="en-US" smtClean="0"/>
              <a:t>2019/8/8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65DED8C-8CA0-48D6-8130-614982450D98}" type="slidenum">
              <a:rPr kumimoji="1" lang="ja-JP" altLang="en-US" smtClean="0"/>
              <a:t>‹#›</a:t>
            </a:fld>
            <a:endParaRPr kumimoji="1" lang="ja-JP" altLang="en-US"/>
          </a:p>
        </p:txBody>
      </p:sp>
    </p:spTree>
    <p:extLst>
      <p:ext uri="{BB962C8B-B14F-4D97-AF65-F5344CB8AC3E}">
        <p14:creationId xmlns:p14="http://schemas.microsoft.com/office/powerpoint/2010/main" val="347382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3081CBB-9FC1-4F8F-A336-9F878053C4C1}" type="datetimeFigureOut">
              <a:rPr kumimoji="1" lang="ja-JP" altLang="en-US" smtClean="0"/>
              <a:t>2019/8/8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65DED8C-8CA0-48D6-8130-614982450D98}" type="slidenum">
              <a:rPr kumimoji="1" lang="ja-JP" altLang="en-US" smtClean="0"/>
              <a:t>‹#›</a:t>
            </a:fld>
            <a:endParaRPr kumimoji="1" lang="ja-JP" altLang="en-US"/>
          </a:p>
        </p:txBody>
      </p:sp>
    </p:spTree>
    <p:extLst>
      <p:ext uri="{BB962C8B-B14F-4D97-AF65-F5344CB8AC3E}">
        <p14:creationId xmlns:p14="http://schemas.microsoft.com/office/powerpoint/2010/main" val="3405192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11238" y="6169661"/>
            <a:ext cx="10881360" cy="1906905"/>
          </a:xfrm>
        </p:spPr>
        <p:txBody>
          <a:bodyPr anchor="t"/>
          <a:lstStyle>
            <a:lvl1pPr algn="l">
              <a:defRPr sz="56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1011238" y="4069399"/>
            <a:ext cx="10881360" cy="2100262"/>
          </a:xfrm>
        </p:spPr>
        <p:txBody>
          <a:bodyPr anchor="b"/>
          <a:lstStyle>
            <a:lvl1pPr marL="0" indent="0">
              <a:buNone/>
              <a:defRPr sz="2800">
                <a:solidFill>
                  <a:schemeClr val="tx1">
                    <a:tint val="75000"/>
                  </a:schemeClr>
                </a:solidFill>
              </a:defRPr>
            </a:lvl1pPr>
            <a:lvl2pPr marL="640080" indent="0">
              <a:buNone/>
              <a:defRPr sz="2500">
                <a:solidFill>
                  <a:schemeClr val="tx1">
                    <a:tint val="75000"/>
                  </a:schemeClr>
                </a:solidFill>
              </a:defRPr>
            </a:lvl2pPr>
            <a:lvl3pPr marL="1280160" indent="0">
              <a:buNone/>
              <a:defRPr sz="2200">
                <a:solidFill>
                  <a:schemeClr val="tx1">
                    <a:tint val="75000"/>
                  </a:schemeClr>
                </a:solidFill>
              </a:defRPr>
            </a:lvl3pPr>
            <a:lvl4pPr marL="1920240" indent="0">
              <a:buNone/>
              <a:defRPr sz="2000">
                <a:solidFill>
                  <a:schemeClr val="tx1">
                    <a:tint val="75000"/>
                  </a:schemeClr>
                </a:solidFill>
              </a:defRPr>
            </a:lvl4pPr>
            <a:lvl5pPr marL="2560320" indent="0">
              <a:buNone/>
              <a:defRPr sz="2000">
                <a:solidFill>
                  <a:schemeClr val="tx1">
                    <a:tint val="75000"/>
                  </a:schemeClr>
                </a:solidFill>
              </a:defRPr>
            </a:lvl5pPr>
            <a:lvl6pPr marL="3200400" indent="0">
              <a:buNone/>
              <a:defRPr sz="2000">
                <a:solidFill>
                  <a:schemeClr val="tx1">
                    <a:tint val="75000"/>
                  </a:schemeClr>
                </a:solidFill>
              </a:defRPr>
            </a:lvl6pPr>
            <a:lvl7pPr marL="3840480" indent="0">
              <a:buNone/>
              <a:defRPr sz="2000">
                <a:solidFill>
                  <a:schemeClr val="tx1">
                    <a:tint val="75000"/>
                  </a:schemeClr>
                </a:solidFill>
              </a:defRPr>
            </a:lvl7pPr>
            <a:lvl8pPr marL="4480560" indent="0">
              <a:buNone/>
              <a:defRPr sz="2000">
                <a:solidFill>
                  <a:schemeClr val="tx1">
                    <a:tint val="75000"/>
                  </a:schemeClr>
                </a:solidFill>
              </a:defRPr>
            </a:lvl8pPr>
            <a:lvl9pPr marL="5120640" indent="0">
              <a:buNone/>
              <a:defRPr sz="20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3081CBB-9FC1-4F8F-A336-9F878053C4C1}" type="datetimeFigureOut">
              <a:rPr kumimoji="1" lang="ja-JP" altLang="en-US" smtClean="0"/>
              <a:t>2019/8/8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65DED8C-8CA0-48D6-8130-614982450D98}" type="slidenum">
              <a:rPr kumimoji="1" lang="ja-JP" altLang="en-US" smtClean="0"/>
              <a:t>‹#›</a:t>
            </a:fld>
            <a:endParaRPr kumimoji="1" lang="ja-JP" altLang="en-US"/>
          </a:p>
        </p:txBody>
      </p:sp>
    </p:spTree>
    <p:extLst>
      <p:ext uri="{BB962C8B-B14F-4D97-AF65-F5344CB8AC3E}">
        <p14:creationId xmlns:p14="http://schemas.microsoft.com/office/powerpoint/2010/main" val="4009774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400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5074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3081CBB-9FC1-4F8F-A336-9F878053C4C1}" type="datetimeFigureOut">
              <a:rPr kumimoji="1" lang="ja-JP" altLang="en-US" smtClean="0"/>
              <a:t>2019/8/8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65DED8C-8CA0-48D6-8130-614982450D98}" type="slidenum">
              <a:rPr kumimoji="1" lang="ja-JP" altLang="en-US" smtClean="0"/>
              <a:t>‹#›</a:t>
            </a:fld>
            <a:endParaRPr kumimoji="1" lang="ja-JP" altLang="en-US"/>
          </a:p>
        </p:txBody>
      </p:sp>
    </p:spTree>
    <p:extLst>
      <p:ext uri="{BB962C8B-B14F-4D97-AF65-F5344CB8AC3E}">
        <p14:creationId xmlns:p14="http://schemas.microsoft.com/office/powerpoint/2010/main" val="2171686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40080" y="2149158"/>
            <a:ext cx="5656263"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40080" y="3044825"/>
            <a:ext cx="5656263"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503036" y="2149158"/>
            <a:ext cx="5658485"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503036" y="3044825"/>
            <a:ext cx="5658485"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3081CBB-9FC1-4F8F-A336-9F878053C4C1}" type="datetimeFigureOut">
              <a:rPr kumimoji="1" lang="ja-JP" altLang="en-US" smtClean="0"/>
              <a:t>2019/8/8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65DED8C-8CA0-48D6-8130-614982450D98}" type="slidenum">
              <a:rPr kumimoji="1" lang="ja-JP" altLang="en-US" smtClean="0"/>
              <a:t>‹#›</a:t>
            </a:fld>
            <a:endParaRPr kumimoji="1" lang="ja-JP" altLang="en-US"/>
          </a:p>
        </p:txBody>
      </p:sp>
    </p:spTree>
    <p:extLst>
      <p:ext uri="{BB962C8B-B14F-4D97-AF65-F5344CB8AC3E}">
        <p14:creationId xmlns:p14="http://schemas.microsoft.com/office/powerpoint/2010/main" val="270336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3081CBB-9FC1-4F8F-A336-9F878053C4C1}" type="datetimeFigureOut">
              <a:rPr kumimoji="1" lang="ja-JP" altLang="en-US" smtClean="0"/>
              <a:t>2019/8/8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65DED8C-8CA0-48D6-8130-614982450D98}" type="slidenum">
              <a:rPr kumimoji="1" lang="ja-JP" altLang="en-US" smtClean="0"/>
              <a:t>‹#›</a:t>
            </a:fld>
            <a:endParaRPr kumimoji="1" lang="ja-JP" altLang="en-US"/>
          </a:p>
        </p:txBody>
      </p:sp>
    </p:spTree>
    <p:extLst>
      <p:ext uri="{BB962C8B-B14F-4D97-AF65-F5344CB8AC3E}">
        <p14:creationId xmlns:p14="http://schemas.microsoft.com/office/powerpoint/2010/main" val="3120036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3081CBB-9FC1-4F8F-A336-9F878053C4C1}" type="datetimeFigureOut">
              <a:rPr kumimoji="1" lang="ja-JP" altLang="en-US" smtClean="0"/>
              <a:t>2019/8/8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65DED8C-8CA0-48D6-8130-614982450D98}" type="slidenum">
              <a:rPr kumimoji="1" lang="ja-JP" altLang="en-US" smtClean="0"/>
              <a:t>‹#›</a:t>
            </a:fld>
            <a:endParaRPr kumimoji="1" lang="ja-JP" altLang="en-US"/>
          </a:p>
        </p:txBody>
      </p:sp>
    </p:spTree>
    <p:extLst>
      <p:ext uri="{BB962C8B-B14F-4D97-AF65-F5344CB8AC3E}">
        <p14:creationId xmlns:p14="http://schemas.microsoft.com/office/powerpoint/2010/main" val="2720306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40081" y="382270"/>
            <a:ext cx="4211638" cy="1626870"/>
          </a:xfrm>
        </p:spPr>
        <p:txBody>
          <a:bodyPr anchor="b"/>
          <a:lstStyle>
            <a:lvl1pPr algn="l">
              <a:defRPr sz="28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5005070" y="382271"/>
            <a:ext cx="7156450" cy="8194358"/>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40081" y="2009141"/>
            <a:ext cx="4211638" cy="6567488"/>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3081CBB-9FC1-4F8F-A336-9F878053C4C1}" type="datetimeFigureOut">
              <a:rPr kumimoji="1" lang="ja-JP" altLang="en-US" smtClean="0"/>
              <a:t>2019/8/8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65DED8C-8CA0-48D6-8130-614982450D98}" type="slidenum">
              <a:rPr kumimoji="1" lang="ja-JP" altLang="en-US" smtClean="0"/>
              <a:t>‹#›</a:t>
            </a:fld>
            <a:endParaRPr kumimoji="1" lang="ja-JP" altLang="en-US"/>
          </a:p>
        </p:txBody>
      </p:sp>
    </p:spTree>
    <p:extLst>
      <p:ext uri="{BB962C8B-B14F-4D97-AF65-F5344CB8AC3E}">
        <p14:creationId xmlns:p14="http://schemas.microsoft.com/office/powerpoint/2010/main" val="3229013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09203" y="6720840"/>
            <a:ext cx="7680960" cy="793433"/>
          </a:xfrm>
        </p:spPr>
        <p:txBody>
          <a:bodyPr anchor="b"/>
          <a:lstStyle>
            <a:lvl1pPr algn="l">
              <a:defRPr sz="2800" b="1"/>
            </a:lvl1pPr>
          </a:lstStyle>
          <a:p>
            <a:r>
              <a:rPr kumimoji="1" lang="ja-JP" altLang="en-US"/>
              <a:t>マスター タイトルの書式設定</a:t>
            </a:r>
          </a:p>
        </p:txBody>
      </p:sp>
      <p:sp>
        <p:nvSpPr>
          <p:cNvPr id="3" name="図プレースホルダー 2"/>
          <p:cNvSpPr>
            <a:spLocks noGrp="1"/>
          </p:cNvSpPr>
          <p:nvPr>
            <p:ph type="pic" idx="1"/>
          </p:nvPr>
        </p:nvSpPr>
        <p:spPr>
          <a:xfrm>
            <a:off x="2509203" y="857885"/>
            <a:ext cx="7680960" cy="5760720"/>
          </a:xfrm>
        </p:spPr>
        <p:txBody>
          <a:bodyPr/>
          <a:lstStyle>
            <a:lvl1pPr marL="0" indent="0">
              <a:buNone/>
              <a:defRPr sz="4500"/>
            </a:lvl1pPr>
            <a:lvl2pPr marL="640080" indent="0">
              <a:buNone/>
              <a:defRPr sz="3900"/>
            </a:lvl2pPr>
            <a:lvl3pPr marL="1280160" indent="0">
              <a:buNone/>
              <a:defRPr sz="340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endParaRPr kumimoji="1" lang="ja-JP" altLang="en-US"/>
          </a:p>
        </p:txBody>
      </p:sp>
      <p:sp>
        <p:nvSpPr>
          <p:cNvPr id="4" name="テキスト プレースホルダー 3"/>
          <p:cNvSpPr>
            <a:spLocks noGrp="1"/>
          </p:cNvSpPr>
          <p:nvPr>
            <p:ph type="body" sz="half" idx="2"/>
          </p:nvPr>
        </p:nvSpPr>
        <p:spPr>
          <a:xfrm>
            <a:off x="2509203" y="7514273"/>
            <a:ext cx="7680960" cy="1126807"/>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3081CBB-9FC1-4F8F-A336-9F878053C4C1}" type="datetimeFigureOut">
              <a:rPr kumimoji="1" lang="ja-JP" altLang="en-US" smtClean="0"/>
              <a:t>2019/8/8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65DED8C-8CA0-48D6-8130-614982450D98}" type="slidenum">
              <a:rPr kumimoji="1" lang="ja-JP" altLang="en-US" smtClean="0"/>
              <a:t>‹#›</a:t>
            </a:fld>
            <a:endParaRPr kumimoji="1" lang="ja-JP" altLang="en-US"/>
          </a:p>
        </p:txBody>
      </p:sp>
    </p:spTree>
    <p:extLst>
      <p:ext uri="{BB962C8B-B14F-4D97-AF65-F5344CB8AC3E}">
        <p14:creationId xmlns:p14="http://schemas.microsoft.com/office/powerpoint/2010/main" val="1290280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40080" y="384493"/>
            <a:ext cx="11521440" cy="1600200"/>
          </a:xfrm>
          <a:prstGeom prst="rect">
            <a:avLst/>
          </a:prstGeom>
        </p:spPr>
        <p:txBody>
          <a:bodyPr vert="horz" lIns="128016" tIns="64008" rIns="128016" bIns="64008"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40080" y="2240281"/>
            <a:ext cx="11521440" cy="6336348"/>
          </a:xfrm>
          <a:prstGeom prst="rect">
            <a:avLst/>
          </a:prstGeom>
        </p:spPr>
        <p:txBody>
          <a:bodyPr vert="horz" lIns="128016" tIns="64008" rIns="128016" bIns="64008"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40080" y="8898891"/>
            <a:ext cx="2987040" cy="511175"/>
          </a:xfrm>
          <a:prstGeom prst="rect">
            <a:avLst/>
          </a:prstGeom>
        </p:spPr>
        <p:txBody>
          <a:bodyPr vert="horz" lIns="128016" tIns="64008" rIns="128016" bIns="64008" rtlCol="0" anchor="ctr"/>
          <a:lstStyle>
            <a:lvl1pPr algn="l">
              <a:defRPr sz="1700">
                <a:solidFill>
                  <a:schemeClr val="tx1">
                    <a:tint val="75000"/>
                  </a:schemeClr>
                </a:solidFill>
              </a:defRPr>
            </a:lvl1pPr>
          </a:lstStyle>
          <a:p>
            <a:fld id="{73081CBB-9FC1-4F8F-A336-9F878053C4C1}" type="datetimeFigureOut">
              <a:rPr kumimoji="1" lang="ja-JP" altLang="en-US" smtClean="0"/>
              <a:t>2019/8/8</a:t>
            </a:fld>
            <a:endParaRPr kumimoji="1" lang="ja-JP" altLang="en-US"/>
          </a:p>
        </p:txBody>
      </p:sp>
      <p:sp>
        <p:nvSpPr>
          <p:cNvPr id="5" name="フッター プレースホルダー 4"/>
          <p:cNvSpPr>
            <a:spLocks noGrp="1"/>
          </p:cNvSpPr>
          <p:nvPr>
            <p:ph type="ftr" sz="quarter" idx="3"/>
          </p:nvPr>
        </p:nvSpPr>
        <p:spPr>
          <a:xfrm>
            <a:off x="4373880" y="8898891"/>
            <a:ext cx="4053840" cy="511175"/>
          </a:xfrm>
          <a:prstGeom prst="rect">
            <a:avLst/>
          </a:prstGeom>
        </p:spPr>
        <p:txBody>
          <a:bodyPr vert="horz" lIns="128016" tIns="64008" rIns="128016" bIns="64008" rtlCol="0" anchor="ctr"/>
          <a:lstStyle>
            <a:lvl1pPr algn="ctr">
              <a:defRPr sz="17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9174480" y="8898891"/>
            <a:ext cx="2987040" cy="511175"/>
          </a:xfrm>
          <a:prstGeom prst="rect">
            <a:avLst/>
          </a:prstGeom>
        </p:spPr>
        <p:txBody>
          <a:bodyPr vert="horz" lIns="128016" tIns="64008" rIns="128016" bIns="64008" rtlCol="0" anchor="ctr"/>
          <a:lstStyle>
            <a:lvl1pPr algn="r">
              <a:defRPr sz="1700">
                <a:solidFill>
                  <a:schemeClr val="tx1">
                    <a:tint val="75000"/>
                  </a:schemeClr>
                </a:solidFill>
              </a:defRPr>
            </a:lvl1pPr>
          </a:lstStyle>
          <a:p>
            <a:fld id="{465DED8C-8CA0-48D6-8130-614982450D98}" type="slidenum">
              <a:rPr kumimoji="1" lang="ja-JP" altLang="en-US" smtClean="0"/>
              <a:t>‹#›</a:t>
            </a:fld>
            <a:endParaRPr kumimoji="1" lang="ja-JP" altLang="en-US"/>
          </a:p>
        </p:txBody>
      </p:sp>
    </p:spTree>
    <p:extLst>
      <p:ext uri="{BB962C8B-B14F-4D97-AF65-F5344CB8AC3E}">
        <p14:creationId xmlns:p14="http://schemas.microsoft.com/office/powerpoint/2010/main" val="4068892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80160" rtl="0" eaLnBrk="1" latinLnBrk="0" hangingPunct="1">
        <a:spcBef>
          <a:spcPct val="0"/>
        </a:spcBef>
        <a:buNone/>
        <a:defRPr kumimoji="1" sz="6200" kern="1200">
          <a:solidFill>
            <a:schemeClr val="tx1"/>
          </a:solidFill>
          <a:latin typeface="+mj-lt"/>
          <a:ea typeface="+mj-ea"/>
          <a:cs typeface="+mj-cs"/>
        </a:defRPr>
      </a:lvl1pPr>
    </p:titleStyle>
    <p:bodyStyle>
      <a:lvl1pPr marL="480060" indent="-480060" algn="l" defTabSz="1280160" rtl="0" eaLnBrk="1" latinLnBrk="0" hangingPunct="1">
        <a:spcBef>
          <a:spcPct val="20000"/>
        </a:spcBef>
        <a:buFont typeface="Arial" panose="020B0604020202020204"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anose="020B0604020202020204"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anose="020B0604020202020204"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9pPr>
    </p:bodyStyle>
    <p:other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テキスト ボックス 81"/>
          <p:cNvSpPr txBox="1"/>
          <p:nvPr/>
        </p:nvSpPr>
        <p:spPr>
          <a:xfrm>
            <a:off x="37552" y="724122"/>
            <a:ext cx="12699951" cy="2664784"/>
          </a:xfrm>
          <a:prstGeom prst="rect">
            <a:avLst/>
          </a:prstGeom>
          <a:noFill/>
        </p:spPr>
        <p:style>
          <a:lnRef idx="2">
            <a:schemeClr val="dk1"/>
          </a:lnRef>
          <a:fillRef idx="1">
            <a:schemeClr val="lt1"/>
          </a:fillRef>
          <a:effectRef idx="0">
            <a:schemeClr val="dk1"/>
          </a:effectRef>
          <a:fontRef idx="minor">
            <a:schemeClr val="dk1"/>
          </a:fontRef>
        </p:style>
        <p:txBody>
          <a:bodyPr wrap="square" lIns="128016" tIns="64008" rIns="128016" bIns="64008" rtlCol="0">
            <a:noAutofit/>
          </a:bodyPr>
          <a:lstStyle/>
          <a:p>
            <a:endParaRPr kumimoji="1" lang="ja-JP" altLang="en-US" dirty="0"/>
          </a:p>
        </p:txBody>
      </p:sp>
      <p:sp>
        <p:nvSpPr>
          <p:cNvPr id="8" name="角丸四角形 7"/>
          <p:cNvSpPr/>
          <p:nvPr/>
        </p:nvSpPr>
        <p:spPr>
          <a:xfrm>
            <a:off x="257831" y="580879"/>
            <a:ext cx="1246425" cy="295193"/>
          </a:xfrm>
          <a:prstGeom prst="roundRect">
            <a:avLst/>
          </a:prstGeom>
        </p:spPr>
        <p:style>
          <a:lnRef idx="1">
            <a:schemeClr val="accent1"/>
          </a:lnRef>
          <a:fillRef idx="2">
            <a:schemeClr val="accent1"/>
          </a:fillRef>
          <a:effectRef idx="1">
            <a:schemeClr val="accent1"/>
          </a:effectRef>
          <a:fontRef idx="minor">
            <a:schemeClr val="dk1"/>
          </a:fontRef>
        </p:style>
        <p:txBody>
          <a:bodyPr lIns="128016" tIns="64008" rIns="128016" bIns="64008" rtlCol="0" anchor="ctr"/>
          <a:lstStyle/>
          <a:p>
            <a:pPr algn="ctr"/>
            <a:r>
              <a:rPr lang="ja-JP" altLang="en-US" sz="1700" b="1" dirty="0" smtClean="0"/>
              <a:t> 現　状</a:t>
            </a:r>
            <a:endParaRPr lang="ja-JP" altLang="en-US" sz="1700" b="1" dirty="0"/>
          </a:p>
        </p:txBody>
      </p:sp>
      <p:sp>
        <p:nvSpPr>
          <p:cNvPr id="145" name="テキスト ボックス 144"/>
          <p:cNvSpPr txBox="1"/>
          <p:nvPr/>
        </p:nvSpPr>
        <p:spPr>
          <a:xfrm>
            <a:off x="142474" y="883701"/>
            <a:ext cx="7573666" cy="2512617"/>
          </a:xfrm>
          <a:prstGeom prst="rect">
            <a:avLst/>
          </a:prstGeom>
          <a:noFill/>
          <a:ln>
            <a:noFill/>
            <a:prstDash val="sysDot"/>
          </a:ln>
        </p:spPr>
        <p:txBody>
          <a:bodyPr wrap="square" lIns="36000" tIns="64008" rIns="36000" bIns="64008" rtlCol="0">
            <a:noAutofit/>
          </a:bodyPr>
          <a:lstStyle/>
          <a:p>
            <a:pPr>
              <a:lnSpc>
                <a:spcPts val="1200"/>
              </a:lnSpc>
            </a:pPr>
            <a:r>
              <a:rPr lang="ja-JP" altLang="en-US" sz="1400" b="1" dirty="0" smtClean="0">
                <a:latin typeface="+mn-ea"/>
              </a:rPr>
              <a:t>① 海外</a:t>
            </a:r>
            <a:r>
              <a:rPr lang="ja-JP" altLang="en-US" sz="1400" b="1" dirty="0">
                <a:latin typeface="+mn-ea"/>
              </a:rPr>
              <a:t>の動き</a:t>
            </a:r>
            <a:endParaRPr lang="en-US" altLang="ja-JP" sz="1400" b="1" dirty="0">
              <a:latin typeface="+mn-ea"/>
            </a:endParaRPr>
          </a:p>
          <a:p>
            <a:pPr indent="-432000">
              <a:lnSpc>
                <a:spcPts val="1200"/>
              </a:lnSpc>
              <a:spcBef>
                <a:spcPts val="300"/>
              </a:spcBef>
            </a:pPr>
            <a:r>
              <a:rPr lang="ja-JP" altLang="en-US" sz="1050" dirty="0">
                <a:latin typeface="+mn-ea"/>
              </a:rPr>
              <a:t>　</a:t>
            </a:r>
            <a:r>
              <a:rPr lang="en-US" altLang="ja-JP" sz="1050" dirty="0" smtClean="0">
                <a:latin typeface="+mn-ea"/>
              </a:rPr>
              <a:t>2018</a:t>
            </a:r>
            <a:r>
              <a:rPr lang="ja-JP" altLang="en-US" sz="1050" dirty="0" smtClean="0">
                <a:latin typeface="+mn-ea"/>
              </a:rPr>
              <a:t>年６月 ：</a:t>
            </a:r>
            <a:r>
              <a:rPr lang="ja-JP" altLang="en-US" sz="1050" dirty="0">
                <a:latin typeface="+mn-ea"/>
              </a:rPr>
              <a:t>海の生物がプラスチックで傷つけられていることや、マイクロプラスチック</a:t>
            </a:r>
            <a:r>
              <a:rPr lang="ja-JP" altLang="en-US" sz="1050" dirty="0" smtClean="0">
                <a:latin typeface="+mn-ea"/>
              </a:rPr>
              <a:t>（５</a:t>
            </a:r>
            <a:r>
              <a:rPr lang="en-US" altLang="ja-JP" sz="1050" dirty="0" smtClean="0">
                <a:latin typeface="+mn-ea"/>
              </a:rPr>
              <a:t>mm</a:t>
            </a:r>
            <a:r>
              <a:rPr lang="ja-JP" altLang="en-US" sz="1050" dirty="0" smtClean="0">
                <a:latin typeface="+mn-ea"/>
              </a:rPr>
              <a:t>以下</a:t>
            </a:r>
            <a:r>
              <a:rPr lang="ja-JP" altLang="en-US" sz="1050" dirty="0">
                <a:latin typeface="+mn-ea"/>
              </a:rPr>
              <a:t>の微細なプラスチック）に</a:t>
            </a:r>
            <a:r>
              <a:rPr lang="ja-JP" altLang="en-US" sz="1050" dirty="0" smtClean="0">
                <a:latin typeface="+mn-ea"/>
              </a:rPr>
              <a:t>よる生態</a:t>
            </a:r>
            <a:endParaRPr lang="en-US" altLang="ja-JP" sz="1050" dirty="0" smtClean="0">
              <a:latin typeface="+mn-ea"/>
            </a:endParaRPr>
          </a:p>
          <a:p>
            <a:pPr indent="-432000">
              <a:lnSpc>
                <a:spcPts val="1200"/>
              </a:lnSpc>
              <a:spcBef>
                <a:spcPts val="300"/>
              </a:spcBef>
            </a:pPr>
            <a:r>
              <a:rPr lang="en-US" altLang="ja-JP" sz="1050" dirty="0">
                <a:latin typeface="+mn-ea"/>
              </a:rPr>
              <a:t> </a:t>
            </a:r>
            <a:r>
              <a:rPr lang="en-US" altLang="ja-JP" sz="1050" dirty="0" smtClean="0">
                <a:latin typeface="+mn-ea"/>
              </a:rPr>
              <a:t>                  </a:t>
            </a:r>
            <a:r>
              <a:rPr lang="ja-JP" altLang="en-US" sz="1050" dirty="0" smtClean="0">
                <a:latin typeface="+mn-ea"/>
              </a:rPr>
              <a:t>系</a:t>
            </a:r>
            <a:r>
              <a:rPr lang="ja-JP" altLang="en-US" sz="1050" dirty="0">
                <a:latin typeface="+mn-ea"/>
              </a:rPr>
              <a:t>へ</a:t>
            </a:r>
            <a:r>
              <a:rPr lang="ja-JP" altLang="en-US" sz="1050" dirty="0" smtClean="0">
                <a:latin typeface="+mn-ea"/>
              </a:rPr>
              <a:t>の影響</a:t>
            </a:r>
            <a:r>
              <a:rPr lang="ja-JP" altLang="en-US" sz="1050" dirty="0">
                <a:latin typeface="+mn-ea"/>
              </a:rPr>
              <a:t>の懸念等を背景</a:t>
            </a:r>
            <a:r>
              <a:rPr lang="ja-JP" altLang="en-US" sz="1050" dirty="0" smtClean="0">
                <a:latin typeface="+mn-ea"/>
              </a:rPr>
              <a:t>に</a:t>
            </a:r>
            <a:r>
              <a:rPr lang="en-US" altLang="ja-JP" sz="1050" u="sng" dirty="0" smtClean="0">
                <a:latin typeface="+mn-ea"/>
              </a:rPr>
              <a:t>G</a:t>
            </a:r>
            <a:r>
              <a:rPr lang="ja-JP" altLang="en-US" sz="1050" u="sng" dirty="0">
                <a:latin typeface="+mn-ea"/>
              </a:rPr>
              <a:t>７サミット</a:t>
            </a:r>
            <a:r>
              <a:rPr lang="ja-JP" altLang="en-US" sz="1050" u="sng" dirty="0" smtClean="0">
                <a:latin typeface="+mn-ea"/>
              </a:rPr>
              <a:t>でカナダや欧州各国が海洋</a:t>
            </a:r>
            <a:r>
              <a:rPr lang="ja-JP" altLang="en-US" sz="1050" u="sng" dirty="0">
                <a:latin typeface="+mn-ea"/>
              </a:rPr>
              <a:t>プラスチック憲章</a:t>
            </a:r>
            <a:r>
              <a:rPr lang="ja-JP" altLang="en-US" sz="1050" u="sng" dirty="0" smtClean="0">
                <a:latin typeface="+mn-ea"/>
              </a:rPr>
              <a:t>を</a:t>
            </a:r>
            <a:r>
              <a:rPr lang="ja-JP" altLang="en-US" sz="1050" u="sng" dirty="0">
                <a:latin typeface="+mn-ea"/>
              </a:rPr>
              <a:t>承認</a:t>
            </a:r>
            <a:r>
              <a:rPr lang="ja-JP" altLang="en-US" sz="1050" dirty="0" smtClean="0">
                <a:latin typeface="+mn-ea"/>
              </a:rPr>
              <a:t>（</a:t>
            </a:r>
            <a:r>
              <a:rPr lang="ja-JP" altLang="en-US" sz="1050" dirty="0">
                <a:latin typeface="+mn-ea"/>
              </a:rPr>
              <a:t>米・日は署名せず</a:t>
            </a:r>
            <a:r>
              <a:rPr lang="ja-JP" altLang="en-US" sz="1050" dirty="0" smtClean="0">
                <a:latin typeface="+mn-ea"/>
              </a:rPr>
              <a:t>）</a:t>
            </a:r>
            <a:endParaRPr lang="en-US" altLang="ja-JP" sz="1050" dirty="0">
              <a:latin typeface="+mn-ea"/>
            </a:endParaRPr>
          </a:p>
          <a:p>
            <a:pPr indent="-360000">
              <a:lnSpc>
                <a:spcPts val="1200"/>
              </a:lnSpc>
              <a:spcBef>
                <a:spcPts val="300"/>
              </a:spcBef>
            </a:pPr>
            <a:r>
              <a:rPr lang="ja-JP" altLang="en-US" sz="1050" dirty="0">
                <a:latin typeface="+mn-ea"/>
              </a:rPr>
              <a:t>　　　　</a:t>
            </a:r>
            <a:r>
              <a:rPr lang="ja-JP" altLang="en-US" sz="1050" dirty="0" smtClean="0">
                <a:latin typeface="+mn-ea"/>
              </a:rPr>
              <a:t>　　　　　 ⇒</a:t>
            </a:r>
            <a:r>
              <a:rPr lang="ja-JP" altLang="en-US" sz="1050" dirty="0">
                <a:latin typeface="+mn-ea"/>
              </a:rPr>
              <a:t>多くの国が使い捨てプラスチック対策</a:t>
            </a:r>
            <a:r>
              <a:rPr lang="ja-JP" altLang="en-US" sz="1050" dirty="0" smtClean="0">
                <a:latin typeface="+mn-ea"/>
              </a:rPr>
              <a:t>を実施</a:t>
            </a:r>
            <a:endParaRPr lang="en-US" altLang="ja-JP" sz="1050" dirty="0">
              <a:latin typeface="+mn-ea"/>
            </a:endParaRPr>
          </a:p>
          <a:p>
            <a:pPr indent="-360000">
              <a:lnSpc>
                <a:spcPts val="1200"/>
              </a:lnSpc>
              <a:spcBef>
                <a:spcPts val="300"/>
              </a:spcBef>
            </a:pPr>
            <a:r>
              <a:rPr lang="ja-JP" altLang="en-US" sz="1050" dirty="0">
                <a:latin typeface="+mn-ea"/>
              </a:rPr>
              <a:t>　</a:t>
            </a:r>
            <a:r>
              <a:rPr lang="ja-JP" altLang="en-US" sz="1050" dirty="0" smtClean="0">
                <a:latin typeface="+mn-ea"/>
              </a:rPr>
              <a:t>　　　　１</a:t>
            </a:r>
            <a:r>
              <a:rPr lang="en-US" altLang="ja-JP" sz="1050" dirty="0" smtClean="0">
                <a:latin typeface="+mn-ea"/>
              </a:rPr>
              <a:t>0</a:t>
            </a:r>
            <a:r>
              <a:rPr lang="ja-JP" altLang="en-US" sz="1050" dirty="0" smtClean="0">
                <a:latin typeface="+mn-ea"/>
              </a:rPr>
              <a:t>月 ：</a:t>
            </a:r>
            <a:r>
              <a:rPr lang="ja-JP" altLang="en-US" sz="1050" dirty="0">
                <a:latin typeface="+mn-ea"/>
              </a:rPr>
              <a:t>欧州議会において使い捨てプラスチックの使用禁止を含む法案が</a:t>
            </a:r>
            <a:r>
              <a:rPr lang="ja-JP" altLang="en-US" sz="1050" dirty="0" smtClean="0">
                <a:latin typeface="+mn-ea"/>
              </a:rPr>
              <a:t>可決</a:t>
            </a:r>
            <a:endParaRPr lang="en-US" altLang="ja-JP" sz="1050" dirty="0" smtClean="0">
              <a:latin typeface="+mn-ea"/>
            </a:endParaRPr>
          </a:p>
          <a:p>
            <a:pPr indent="-360000">
              <a:lnSpc>
                <a:spcPts val="600"/>
              </a:lnSpc>
              <a:spcBef>
                <a:spcPts val="300"/>
              </a:spcBef>
            </a:pPr>
            <a:endParaRPr lang="en-US" altLang="ja-JP" sz="800" dirty="0">
              <a:latin typeface="+mn-ea"/>
            </a:endParaRPr>
          </a:p>
          <a:p>
            <a:pPr indent="-360000">
              <a:lnSpc>
                <a:spcPts val="1200"/>
              </a:lnSpc>
              <a:spcBef>
                <a:spcPts val="300"/>
              </a:spcBef>
            </a:pPr>
            <a:r>
              <a:rPr lang="ja-JP" altLang="en-US" sz="1400" b="1" dirty="0" smtClean="0">
                <a:latin typeface="+mn-ea"/>
              </a:rPr>
              <a:t>② 国内</a:t>
            </a:r>
            <a:r>
              <a:rPr lang="ja-JP" altLang="en-US" sz="1400" b="1" dirty="0">
                <a:latin typeface="+mn-ea"/>
              </a:rPr>
              <a:t>の動き</a:t>
            </a:r>
            <a:endParaRPr lang="en-US" altLang="ja-JP" sz="1400" b="1" dirty="0">
              <a:latin typeface="+mn-ea"/>
            </a:endParaRPr>
          </a:p>
          <a:p>
            <a:pPr indent="-360000">
              <a:lnSpc>
                <a:spcPts val="1200"/>
              </a:lnSpc>
              <a:spcBef>
                <a:spcPts val="300"/>
              </a:spcBef>
            </a:pPr>
            <a:r>
              <a:rPr lang="ja-JP" altLang="en-US" sz="1050" dirty="0">
                <a:latin typeface="+mn-ea"/>
              </a:rPr>
              <a:t>　</a:t>
            </a:r>
            <a:r>
              <a:rPr lang="en-US" altLang="ja-JP" sz="1050" dirty="0" smtClean="0">
                <a:latin typeface="+mn-ea"/>
              </a:rPr>
              <a:t>2018</a:t>
            </a:r>
            <a:r>
              <a:rPr lang="ja-JP" altLang="en-US" sz="1050" dirty="0" smtClean="0">
                <a:latin typeface="+mn-ea"/>
              </a:rPr>
              <a:t>年６月　：「</a:t>
            </a:r>
            <a:r>
              <a:rPr lang="ja-JP" altLang="en-US" sz="1050" dirty="0">
                <a:latin typeface="+mn-ea"/>
              </a:rPr>
              <a:t>海岸漂着物処理推進法」が改正され</a:t>
            </a:r>
            <a:r>
              <a:rPr lang="ja-JP" altLang="en-US" sz="1050" dirty="0" smtClean="0">
                <a:latin typeface="+mn-ea"/>
              </a:rPr>
              <a:t>、</a:t>
            </a:r>
            <a:r>
              <a:rPr lang="ja-JP" altLang="en-US" sz="1050" dirty="0">
                <a:latin typeface="+mn-ea"/>
              </a:rPr>
              <a:t>国・自治体の漂流ごみ等の処理推進及び事業者のマイクロプラスチックの</a:t>
            </a:r>
          </a:p>
          <a:p>
            <a:pPr indent="-360000">
              <a:lnSpc>
                <a:spcPts val="1200"/>
              </a:lnSpc>
              <a:spcBef>
                <a:spcPts val="300"/>
              </a:spcBef>
            </a:pPr>
            <a:r>
              <a:rPr lang="ja-JP" altLang="en-US" sz="1050" dirty="0">
                <a:latin typeface="+mn-ea"/>
              </a:rPr>
              <a:t>　　　　　　　　　</a:t>
            </a:r>
            <a:r>
              <a:rPr lang="ja-JP" altLang="en-US" sz="1050" dirty="0" smtClean="0">
                <a:latin typeface="+mn-ea"/>
              </a:rPr>
              <a:t>　使用</a:t>
            </a:r>
            <a:r>
              <a:rPr lang="ja-JP" altLang="en-US" sz="1050" dirty="0">
                <a:latin typeface="+mn-ea"/>
              </a:rPr>
              <a:t>抑制等を</a:t>
            </a:r>
            <a:r>
              <a:rPr lang="ja-JP" altLang="en-US" sz="1050" dirty="0" smtClean="0">
                <a:latin typeface="+mn-ea"/>
              </a:rPr>
              <a:t>追加</a:t>
            </a:r>
            <a:endParaRPr lang="en-US" altLang="ja-JP" sz="1050" dirty="0" smtClean="0">
              <a:latin typeface="+mn-ea"/>
            </a:endParaRPr>
          </a:p>
          <a:p>
            <a:pPr indent="-360000">
              <a:lnSpc>
                <a:spcPts val="1200"/>
              </a:lnSpc>
              <a:spcBef>
                <a:spcPts val="300"/>
              </a:spcBef>
            </a:pPr>
            <a:r>
              <a:rPr lang="ja-JP" altLang="en-US" sz="1050" dirty="0">
                <a:solidFill>
                  <a:srgbClr val="FF0000"/>
                </a:solidFill>
                <a:latin typeface="+mn-ea"/>
              </a:rPr>
              <a:t>　</a:t>
            </a:r>
            <a:r>
              <a:rPr lang="en-US" altLang="ja-JP" sz="1050" dirty="0" smtClean="0">
                <a:latin typeface="+mn-ea"/>
              </a:rPr>
              <a:t>2019</a:t>
            </a:r>
            <a:r>
              <a:rPr lang="ja-JP" altLang="en-US" sz="1050" dirty="0" smtClean="0">
                <a:latin typeface="+mn-ea"/>
              </a:rPr>
              <a:t>年５月</a:t>
            </a:r>
            <a:r>
              <a:rPr lang="ja-JP" altLang="en-US" sz="1050" dirty="0">
                <a:latin typeface="+mn-ea"/>
              </a:rPr>
              <a:t>　</a:t>
            </a:r>
            <a:r>
              <a:rPr lang="ja-JP" altLang="en-US" sz="1050" dirty="0" smtClean="0">
                <a:latin typeface="+mn-ea"/>
              </a:rPr>
              <a:t>：国</a:t>
            </a:r>
            <a:r>
              <a:rPr lang="ja-JP" altLang="en-US" sz="1050" dirty="0">
                <a:latin typeface="+mn-ea"/>
              </a:rPr>
              <a:t>が、プラスチックの資源循環を総合的に推進するための方向性を取りまとめた「プラスチック資源循環戦略</a:t>
            </a:r>
            <a:r>
              <a:rPr lang="ja-JP" altLang="en-US" sz="1050" dirty="0" smtClean="0">
                <a:latin typeface="+mn-ea"/>
              </a:rPr>
              <a:t>」及び</a:t>
            </a:r>
            <a:endParaRPr lang="en-US" altLang="ja-JP" sz="1050" dirty="0" smtClean="0">
              <a:latin typeface="+mn-ea"/>
            </a:endParaRPr>
          </a:p>
          <a:p>
            <a:pPr indent="-360000">
              <a:lnSpc>
                <a:spcPts val="1200"/>
              </a:lnSpc>
              <a:spcBef>
                <a:spcPts val="300"/>
              </a:spcBef>
            </a:pPr>
            <a:r>
              <a:rPr lang="ja-JP" altLang="en-US" sz="1050" dirty="0" smtClean="0">
                <a:latin typeface="+mn-ea"/>
              </a:rPr>
              <a:t>　　　　　　　　　 具体的な取組みを取りまとめた「</a:t>
            </a:r>
            <a:r>
              <a:rPr lang="ja-JP" altLang="en-US" sz="1050" dirty="0">
                <a:latin typeface="+mn-ea"/>
              </a:rPr>
              <a:t>海洋</a:t>
            </a:r>
            <a:r>
              <a:rPr lang="ja-JP" altLang="en-US" sz="1050" dirty="0" smtClean="0">
                <a:latin typeface="+mn-ea"/>
              </a:rPr>
              <a:t>プラスチックごみ</a:t>
            </a:r>
            <a:r>
              <a:rPr lang="ja-JP" altLang="en-US" sz="1050" dirty="0">
                <a:latin typeface="+mn-ea"/>
              </a:rPr>
              <a:t>対策</a:t>
            </a:r>
            <a:r>
              <a:rPr lang="ja-JP" altLang="en-US" sz="1050" dirty="0" smtClean="0">
                <a:latin typeface="+mn-ea"/>
              </a:rPr>
              <a:t>アクションプラン</a:t>
            </a:r>
            <a:r>
              <a:rPr lang="ja-JP" altLang="en-US" sz="1050" dirty="0">
                <a:latin typeface="+mn-ea"/>
              </a:rPr>
              <a:t>」</a:t>
            </a:r>
            <a:r>
              <a:rPr lang="ja-JP" altLang="en-US" sz="1050" dirty="0" smtClean="0">
                <a:latin typeface="+mn-ea"/>
              </a:rPr>
              <a:t>を策定</a:t>
            </a:r>
            <a:endParaRPr lang="en-US" altLang="ja-JP" sz="1050" dirty="0" smtClean="0">
              <a:latin typeface="+mn-ea"/>
            </a:endParaRPr>
          </a:p>
          <a:p>
            <a:pPr indent="-360000">
              <a:lnSpc>
                <a:spcPts val="1200"/>
              </a:lnSpc>
              <a:spcBef>
                <a:spcPts val="300"/>
              </a:spcBef>
            </a:pPr>
            <a:r>
              <a:rPr lang="ja-JP" altLang="en-US" sz="1050" dirty="0">
                <a:latin typeface="+mn-ea"/>
              </a:rPr>
              <a:t>　</a:t>
            </a:r>
            <a:r>
              <a:rPr lang="ja-JP" altLang="en-US" sz="1050" dirty="0" smtClean="0">
                <a:latin typeface="+mn-ea"/>
              </a:rPr>
              <a:t>　　　　　　　　 国が、「</a:t>
            </a:r>
            <a:r>
              <a:rPr lang="ja-JP" altLang="en-US" sz="1050" dirty="0">
                <a:latin typeface="+mn-ea"/>
              </a:rPr>
              <a:t>海岸漂着物対策を総合的かつ効果的に推進するための基本的な方針</a:t>
            </a:r>
            <a:r>
              <a:rPr lang="ja-JP" altLang="en-US" sz="1050" dirty="0" smtClean="0">
                <a:latin typeface="+mn-ea"/>
              </a:rPr>
              <a:t>」を変更</a:t>
            </a:r>
            <a:endParaRPr lang="en-US" altLang="ja-JP" sz="1050" dirty="0" smtClean="0">
              <a:latin typeface="+mn-ea"/>
            </a:endParaRPr>
          </a:p>
          <a:p>
            <a:pPr indent="-360000">
              <a:lnSpc>
                <a:spcPts val="1200"/>
              </a:lnSpc>
              <a:spcBef>
                <a:spcPts val="300"/>
              </a:spcBef>
            </a:pPr>
            <a:r>
              <a:rPr lang="ja-JP" altLang="en-US" sz="1050" dirty="0">
                <a:latin typeface="+mn-ea"/>
              </a:rPr>
              <a:t>　</a:t>
            </a:r>
            <a:r>
              <a:rPr lang="ja-JP" altLang="en-US" sz="1050" dirty="0" smtClean="0">
                <a:latin typeface="+mn-ea"/>
              </a:rPr>
              <a:t>民間では、</a:t>
            </a:r>
            <a:r>
              <a:rPr lang="ja-JP" altLang="en-US" sz="1050" dirty="0">
                <a:latin typeface="+mn-ea"/>
              </a:rPr>
              <a:t>飲食チェーン店がプラスチック製使い捨てストローの使用廃止を発表するなど</a:t>
            </a:r>
            <a:r>
              <a:rPr lang="ja-JP" altLang="en-US" sz="1050" dirty="0" smtClean="0">
                <a:latin typeface="+mn-ea"/>
              </a:rPr>
              <a:t>、グローバル企業を中心</a:t>
            </a:r>
            <a:r>
              <a:rPr lang="ja-JP" altLang="en-US" sz="1050" dirty="0">
                <a:latin typeface="+mn-ea"/>
              </a:rPr>
              <a:t>に</a:t>
            </a:r>
            <a:r>
              <a:rPr lang="ja-JP" altLang="en-US" sz="1050" dirty="0" smtClean="0">
                <a:latin typeface="+mn-ea"/>
              </a:rPr>
              <a:t>取組みが加速中</a:t>
            </a:r>
            <a:endParaRPr lang="en-US" altLang="ja-JP" sz="1050" dirty="0">
              <a:latin typeface="+mn-ea"/>
            </a:endParaRPr>
          </a:p>
        </p:txBody>
      </p:sp>
      <p:sp>
        <p:nvSpPr>
          <p:cNvPr id="13" name="テキスト ボックス 12"/>
          <p:cNvSpPr txBox="1"/>
          <p:nvPr/>
        </p:nvSpPr>
        <p:spPr>
          <a:xfrm>
            <a:off x="7994913" y="2078810"/>
            <a:ext cx="1016752" cy="406265"/>
          </a:xfrm>
          <a:prstGeom prst="rect">
            <a:avLst/>
          </a:prstGeom>
          <a:noFill/>
        </p:spPr>
        <p:txBody>
          <a:bodyPr wrap="none" lIns="128016" tIns="64008" rIns="128016" bIns="64008" rtlCol="0">
            <a:spAutoFit/>
          </a:bodyPr>
          <a:lstStyle/>
          <a:p>
            <a:pPr algn="ctr"/>
            <a:r>
              <a:rPr lang="ja-JP" altLang="en-US" sz="900" dirty="0" smtClean="0"/>
              <a:t>府内</a:t>
            </a:r>
            <a:r>
              <a:rPr lang="ja-JP" altLang="en-US" sz="900" dirty="0"/>
              <a:t>の</a:t>
            </a:r>
            <a:r>
              <a:rPr lang="ja-JP" altLang="en-US" sz="900" dirty="0" smtClean="0"/>
              <a:t>海岸に</a:t>
            </a:r>
            <a:endParaRPr lang="en-US" altLang="ja-JP" sz="900" dirty="0" smtClean="0"/>
          </a:p>
          <a:p>
            <a:pPr algn="ctr"/>
            <a:r>
              <a:rPr lang="ja-JP" altLang="en-US" sz="900" dirty="0" smtClean="0"/>
              <a:t>漂着</a:t>
            </a:r>
            <a:r>
              <a:rPr lang="ja-JP" altLang="en-US" sz="900" dirty="0"/>
              <a:t>した海ごみ</a:t>
            </a:r>
            <a:endParaRPr lang="ja-JP" altLang="en-US" sz="800" dirty="0"/>
          </a:p>
        </p:txBody>
      </p:sp>
      <p:sp>
        <p:nvSpPr>
          <p:cNvPr id="79" name="テキスト ボックス 78"/>
          <p:cNvSpPr txBox="1"/>
          <p:nvPr/>
        </p:nvSpPr>
        <p:spPr>
          <a:xfrm>
            <a:off x="8981049" y="2064296"/>
            <a:ext cx="2283186" cy="406265"/>
          </a:xfrm>
          <a:prstGeom prst="rect">
            <a:avLst/>
          </a:prstGeom>
          <a:noFill/>
        </p:spPr>
        <p:txBody>
          <a:bodyPr wrap="square" lIns="36000" tIns="64008" rIns="36000" bIns="64008" rtlCol="0">
            <a:spAutoFit/>
          </a:bodyPr>
          <a:lstStyle/>
          <a:p>
            <a:pPr algn="ctr"/>
            <a:r>
              <a:rPr lang="ja-JP" altLang="en-US" sz="900" dirty="0"/>
              <a:t>海ごみが</a:t>
            </a:r>
            <a:r>
              <a:rPr lang="ja-JP" altLang="en-US" sz="900" dirty="0" smtClean="0"/>
              <a:t>絡まった</a:t>
            </a:r>
            <a:endParaRPr lang="en-US" altLang="ja-JP" sz="900" dirty="0" smtClean="0"/>
          </a:p>
          <a:p>
            <a:pPr algn="ctr"/>
            <a:r>
              <a:rPr lang="ja-JP" altLang="en-US" sz="900" dirty="0" smtClean="0"/>
              <a:t>オットセイ</a:t>
            </a:r>
            <a:r>
              <a:rPr lang="ja-JP" altLang="en-US" sz="800" dirty="0"/>
              <a:t>（提供：海上保安庁）</a:t>
            </a:r>
          </a:p>
        </p:txBody>
      </p:sp>
      <p:sp>
        <p:nvSpPr>
          <p:cNvPr id="97" name="テキスト ボックス 96"/>
          <p:cNvSpPr txBox="1"/>
          <p:nvPr/>
        </p:nvSpPr>
        <p:spPr>
          <a:xfrm>
            <a:off x="37552" y="3605498"/>
            <a:ext cx="12699952" cy="5947574"/>
          </a:xfrm>
          <a:prstGeom prst="rect">
            <a:avLst/>
          </a:prstGeom>
          <a:noFill/>
        </p:spPr>
        <p:style>
          <a:lnRef idx="2">
            <a:schemeClr val="dk1"/>
          </a:lnRef>
          <a:fillRef idx="1">
            <a:schemeClr val="lt1"/>
          </a:fillRef>
          <a:effectRef idx="0">
            <a:schemeClr val="dk1"/>
          </a:effectRef>
          <a:fontRef idx="minor">
            <a:schemeClr val="dk1"/>
          </a:fontRef>
        </p:style>
        <p:txBody>
          <a:bodyPr wrap="square" lIns="128016" tIns="64008" rIns="128016" bIns="64008" rtlCol="0">
            <a:noAutofit/>
          </a:bodyPr>
          <a:lstStyle/>
          <a:p>
            <a:endParaRPr kumimoji="1" lang="ja-JP" altLang="en-US" dirty="0"/>
          </a:p>
        </p:txBody>
      </p:sp>
      <p:sp>
        <p:nvSpPr>
          <p:cNvPr id="96" name="角丸四角形 95"/>
          <p:cNvSpPr/>
          <p:nvPr/>
        </p:nvSpPr>
        <p:spPr>
          <a:xfrm>
            <a:off x="257831" y="3464379"/>
            <a:ext cx="2455966" cy="355026"/>
          </a:xfrm>
          <a:prstGeom prst="roundRect">
            <a:avLst/>
          </a:prstGeom>
        </p:spPr>
        <p:style>
          <a:lnRef idx="1">
            <a:schemeClr val="accent1"/>
          </a:lnRef>
          <a:fillRef idx="2">
            <a:schemeClr val="accent1"/>
          </a:fillRef>
          <a:effectRef idx="1">
            <a:schemeClr val="accent1"/>
          </a:effectRef>
          <a:fontRef idx="minor">
            <a:schemeClr val="dk1"/>
          </a:fontRef>
        </p:style>
        <p:txBody>
          <a:bodyPr lIns="128016" tIns="64008" rIns="128016" bIns="64008" rtlCol="0" anchor="ctr"/>
          <a:lstStyle/>
          <a:p>
            <a:pPr algn="ctr"/>
            <a:r>
              <a:rPr lang="ja-JP" altLang="en-US" sz="1700" b="1" dirty="0" smtClean="0"/>
              <a:t> 府の取組み</a:t>
            </a:r>
            <a:endParaRPr lang="ja-JP" altLang="en-US" sz="1700" b="1" dirty="0"/>
          </a:p>
        </p:txBody>
      </p:sp>
      <p:sp>
        <p:nvSpPr>
          <p:cNvPr id="91" name="テキスト ボックス 9"/>
          <p:cNvSpPr txBox="1">
            <a:spLocks noChangeAspect="1"/>
          </p:cNvSpPr>
          <p:nvPr/>
        </p:nvSpPr>
        <p:spPr>
          <a:xfrm>
            <a:off x="82131" y="4296544"/>
            <a:ext cx="1734988" cy="4651794"/>
          </a:xfrm>
          <a:prstGeom prst="rect">
            <a:avLst/>
          </a:prstGeom>
          <a:solidFill>
            <a:schemeClr val="accent6">
              <a:lumMod val="40000"/>
              <a:lumOff val="60000"/>
            </a:schemeClr>
          </a:solidFill>
          <a:ln/>
        </p:spPr>
        <p:style>
          <a:lnRef idx="1">
            <a:schemeClr val="accent3"/>
          </a:lnRef>
          <a:fillRef idx="3">
            <a:schemeClr val="accent3"/>
          </a:fillRef>
          <a:effectRef idx="2">
            <a:schemeClr val="accent3"/>
          </a:effectRef>
          <a:fontRef idx="minor">
            <a:schemeClr val="lt1"/>
          </a:fontRef>
        </p:style>
        <p:txBody>
          <a:bodyPr wrap="square" lIns="36000" tIns="36000" rIns="36000" bIns="36000" rtlCol="0">
            <a:normAutofit/>
          </a:bodyPr>
          <a:lstStyle/>
          <a:p>
            <a:pPr>
              <a:lnSpc>
                <a:spcPts val="1800"/>
              </a:lnSpc>
              <a:spcBef>
                <a:spcPts val="300"/>
              </a:spcBef>
            </a:pPr>
            <a:r>
              <a:rPr lang="en-US" altLang="ja-JP" sz="1200" b="1" dirty="0" smtClean="0">
                <a:solidFill>
                  <a:schemeClr val="tx1"/>
                </a:solidFill>
                <a:latin typeface="+mn-ea"/>
                <a:cs typeface="Times New Roman"/>
              </a:rPr>
              <a:t>【</a:t>
            </a:r>
            <a:r>
              <a:rPr lang="ja-JP" altLang="en-US" sz="1200" b="1" dirty="0" smtClean="0">
                <a:solidFill>
                  <a:schemeClr val="tx1"/>
                </a:solidFill>
                <a:latin typeface="+mn-ea"/>
                <a:cs typeface="Times New Roman"/>
              </a:rPr>
              <a:t>海岸漂着物の</a:t>
            </a:r>
            <a:r>
              <a:rPr lang="ja-JP" altLang="en-US" sz="1200" b="1" dirty="0">
                <a:solidFill>
                  <a:schemeClr val="tx1"/>
                </a:solidFill>
                <a:latin typeface="+mn-ea"/>
                <a:cs typeface="Times New Roman"/>
              </a:rPr>
              <a:t>回収</a:t>
            </a:r>
            <a:r>
              <a:rPr lang="ja-JP" altLang="en-US" sz="1200" b="1" dirty="0" smtClean="0">
                <a:solidFill>
                  <a:schemeClr val="tx1"/>
                </a:solidFill>
                <a:latin typeface="+mn-ea"/>
                <a:cs typeface="Times New Roman"/>
              </a:rPr>
              <a:t>など</a:t>
            </a:r>
            <a:r>
              <a:rPr lang="en-US" altLang="ja-JP" sz="1200" b="1" dirty="0" smtClean="0">
                <a:solidFill>
                  <a:schemeClr val="tx1"/>
                </a:solidFill>
                <a:latin typeface="+mn-ea"/>
                <a:cs typeface="Times New Roman"/>
              </a:rPr>
              <a:t>】</a:t>
            </a:r>
            <a:endParaRPr lang="ja-JP" altLang="en-US" sz="1200" b="1" dirty="0">
              <a:solidFill>
                <a:schemeClr val="tx1"/>
              </a:solidFill>
              <a:latin typeface="+mn-ea"/>
              <a:cs typeface="Times New Roman"/>
            </a:endParaRPr>
          </a:p>
          <a:p>
            <a:pPr indent="-432000">
              <a:lnSpc>
                <a:spcPts val="1800"/>
              </a:lnSpc>
              <a:spcBef>
                <a:spcPts val="100"/>
              </a:spcBef>
            </a:pPr>
            <a:r>
              <a:rPr lang="ja-JP" altLang="en-US" sz="1100" dirty="0" smtClean="0">
                <a:solidFill>
                  <a:schemeClr val="tx1"/>
                </a:solidFill>
                <a:latin typeface="+mn-ea"/>
              </a:rPr>
              <a:t>・</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府民、市町村等と</a:t>
            </a:r>
            <a:r>
              <a:rPr lang="ja-JP" altLang="en-US" sz="110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連携した</a:t>
            </a:r>
            <a:r>
              <a:rPr lang="zh-CN" altLang="en-US" sz="1100" spc="-2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海岸、河川区域等</a:t>
            </a:r>
            <a:r>
              <a:rPr lang="ja-JP" altLang="en-US" sz="1100" spc="-20" dirty="0" smtClean="0">
                <a:solidFill>
                  <a:schemeClr val="tx1"/>
                </a:solidFill>
                <a:latin typeface="ＭＳ Ｐゴシック" panose="020B0600070205080204" pitchFamily="50" charset="-128"/>
                <a:ea typeface="ＭＳ Ｐゴシック" panose="020B0600070205080204" pitchFamily="50" charset="-128"/>
              </a:rPr>
              <a:t>におけるプラスチックを含むごみなどの回収作業・</a:t>
            </a:r>
            <a:r>
              <a:rPr lang="ja-JP" altLang="en-US" sz="1100" dirty="0" smtClean="0">
                <a:solidFill>
                  <a:schemeClr val="tx1"/>
                </a:solidFill>
                <a:latin typeface="+mn-ea"/>
              </a:rPr>
              <a:t>キャンペーン</a:t>
            </a:r>
            <a:endParaRPr lang="en-US" altLang="ja-JP" sz="1100" dirty="0" smtClean="0">
              <a:solidFill>
                <a:schemeClr val="tx1"/>
              </a:solidFill>
              <a:latin typeface="+mn-ea"/>
            </a:endParaRPr>
          </a:p>
          <a:p>
            <a:pPr indent="-432000">
              <a:lnSpc>
                <a:spcPts val="1600"/>
              </a:lnSpc>
              <a:spcBef>
                <a:spcPts val="100"/>
              </a:spcBef>
            </a:pPr>
            <a:r>
              <a:rPr lang="ja-JP" altLang="en-US" sz="1100" dirty="0" smtClean="0">
                <a:solidFill>
                  <a:schemeClr val="tx1"/>
                </a:solidFill>
                <a:latin typeface="+mn-ea"/>
              </a:rPr>
              <a:t>・大阪湾沿岸自治体と連携した大阪湾の水質を考える啓発イベント</a:t>
            </a:r>
            <a:endParaRPr lang="en-US" altLang="ja-JP" sz="1100" dirty="0" smtClean="0">
              <a:solidFill>
                <a:schemeClr val="tx1"/>
              </a:solidFill>
              <a:latin typeface="+mn-ea"/>
            </a:endParaRPr>
          </a:p>
          <a:p>
            <a:pPr indent="-432000">
              <a:lnSpc>
                <a:spcPts val="1800"/>
              </a:lnSpc>
              <a:spcBef>
                <a:spcPts val="100"/>
              </a:spcBef>
            </a:pPr>
            <a:endParaRPr lang="en-US" altLang="ja-JP" sz="1100" dirty="0" smtClean="0">
              <a:solidFill>
                <a:schemeClr val="tx1"/>
              </a:solidFill>
              <a:latin typeface="+mn-ea"/>
            </a:endParaRPr>
          </a:p>
          <a:p>
            <a:pPr>
              <a:lnSpc>
                <a:spcPts val="1800"/>
              </a:lnSpc>
              <a:spcBef>
                <a:spcPts val="300"/>
              </a:spcBef>
            </a:pPr>
            <a:r>
              <a:rPr lang="en-US" altLang="ja-JP" sz="1200" b="1" dirty="0" smtClean="0">
                <a:solidFill>
                  <a:schemeClr val="tx1"/>
                </a:solidFill>
                <a:latin typeface="+mn-ea"/>
                <a:cs typeface="Times New Roman"/>
              </a:rPr>
              <a:t>【</a:t>
            </a:r>
            <a:r>
              <a:rPr lang="ja-JP" altLang="en-US" sz="1200" b="1" dirty="0" smtClean="0">
                <a:solidFill>
                  <a:schemeClr val="tx1"/>
                </a:solidFill>
                <a:latin typeface="+mn-ea"/>
                <a:cs typeface="Times New Roman"/>
              </a:rPr>
              <a:t>廃棄物の３Ｒ推進など</a:t>
            </a:r>
            <a:r>
              <a:rPr lang="en-US" altLang="ja-JP" sz="1200" b="1" dirty="0" smtClean="0">
                <a:solidFill>
                  <a:schemeClr val="tx1"/>
                </a:solidFill>
                <a:latin typeface="+mn-ea"/>
                <a:cs typeface="Times New Roman"/>
              </a:rPr>
              <a:t>】</a:t>
            </a:r>
            <a:endParaRPr lang="en-US" altLang="ja-JP" sz="1200" b="1" dirty="0">
              <a:solidFill>
                <a:schemeClr val="tx1"/>
              </a:solidFill>
              <a:latin typeface="+mn-ea"/>
              <a:cs typeface="Times New Roman"/>
            </a:endParaRPr>
          </a:p>
          <a:p>
            <a:pPr>
              <a:lnSpc>
                <a:spcPts val="1800"/>
              </a:lnSpc>
              <a:spcBef>
                <a:spcPts val="100"/>
              </a:spcBef>
            </a:pPr>
            <a:r>
              <a:rPr lang="ja-JP" altLang="en-US" sz="1100" dirty="0" smtClean="0">
                <a:solidFill>
                  <a:schemeClr val="tx1"/>
                </a:solidFill>
                <a:latin typeface="+mn-ea"/>
                <a:cs typeface="Times New Roman"/>
              </a:rPr>
              <a:t>・マイバック</a:t>
            </a:r>
            <a:r>
              <a:rPr lang="ja-JP" altLang="en-US" sz="1100" dirty="0">
                <a:solidFill>
                  <a:schemeClr val="tx1"/>
                </a:solidFill>
                <a:latin typeface="+mn-ea"/>
                <a:cs typeface="Times New Roman"/>
              </a:rPr>
              <a:t>持参によるレジ袋削減の</a:t>
            </a:r>
            <a:r>
              <a:rPr lang="ja-JP" altLang="en-US" sz="1100" dirty="0" smtClean="0">
                <a:solidFill>
                  <a:schemeClr val="tx1"/>
                </a:solidFill>
                <a:latin typeface="+mn-ea"/>
                <a:cs typeface="Times New Roman"/>
              </a:rPr>
              <a:t>キャンペーン（毎年</a:t>
            </a:r>
            <a:r>
              <a:rPr lang="en-US" altLang="ja-JP" sz="1100" dirty="0" smtClean="0">
                <a:solidFill>
                  <a:schemeClr val="tx1"/>
                </a:solidFill>
                <a:latin typeface="+mn-ea"/>
                <a:cs typeface="Times New Roman"/>
              </a:rPr>
              <a:t>10</a:t>
            </a:r>
            <a:r>
              <a:rPr lang="ja-JP" altLang="en-US" sz="1100" dirty="0" smtClean="0">
                <a:solidFill>
                  <a:schemeClr val="tx1"/>
                </a:solidFill>
                <a:latin typeface="+mn-ea"/>
                <a:cs typeface="Times New Roman"/>
              </a:rPr>
              <a:t>月）</a:t>
            </a:r>
            <a:endParaRPr lang="en-US" altLang="ja-JP" sz="1100" dirty="0" smtClean="0">
              <a:solidFill>
                <a:schemeClr val="tx1"/>
              </a:solidFill>
              <a:latin typeface="+mn-ea"/>
              <a:cs typeface="Times New Roman"/>
            </a:endParaRPr>
          </a:p>
          <a:p>
            <a:pPr>
              <a:lnSpc>
                <a:spcPts val="1800"/>
              </a:lnSpc>
              <a:spcBef>
                <a:spcPts val="100"/>
              </a:spcBef>
            </a:pPr>
            <a:endParaRPr lang="en-US" altLang="ja-JP" sz="1100" dirty="0">
              <a:solidFill>
                <a:schemeClr val="tx1"/>
              </a:solidFill>
              <a:latin typeface="+mn-ea"/>
              <a:cs typeface="Times New Roman"/>
            </a:endParaRPr>
          </a:p>
          <a:p>
            <a:pPr>
              <a:lnSpc>
                <a:spcPts val="1800"/>
              </a:lnSpc>
              <a:spcBef>
                <a:spcPts val="100"/>
              </a:spcBef>
            </a:pPr>
            <a:endParaRPr lang="en-US" altLang="ja-JP" sz="1100" dirty="0" smtClean="0">
              <a:solidFill>
                <a:schemeClr val="tx1"/>
              </a:solidFill>
              <a:latin typeface="+mn-ea"/>
              <a:cs typeface="Times New Roman"/>
            </a:endParaRPr>
          </a:p>
          <a:p>
            <a:pPr>
              <a:lnSpc>
                <a:spcPts val="1800"/>
              </a:lnSpc>
              <a:spcBef>
                <a:spcPts val="100"/>
              </a:spcBef>
            </a:pPr>
            <a:endParaRPr lang="en-US" altLang="ja-JP" sz="1100" dirty="0">
              <a:solidFill>
                <a:schemeClr val="tx1"/>
              </a:solidFill>
              <a:latin typeface="+mn-ea"/>
              <a:cs typeface="Times New Roman"/>
            </a:endParaRPr>
          </a:p>
          <a:p>
            <a:pPr>
              <a:lnSpc>
                <a:spcPts val="1800"/>
              </a:lnSpc>
              <a:spcBef>
                <a:spcPts val="100"/>
              </a:spcBef>
            </a:pPr>
            <a:endParaRPr lang="en-US" altLang="ja-JP" sz="1100" dirty="0" smtClean="0">
              <a:solidFill>
                <a:schemeClr val="tx1"/>
              </a:solidFill>
              <a:latin typeface="+mn-ea"/>
              <a:cs typeface="Times New Roman"/>
            </a:endParaRPr>
          </a:p>
          <a:p>
            <a:pPr>
              <a:lnSpc>
                <a:spcPts val="1800"/>
              </a:lnSpc>
              <a:spcBef>
                <a:spcPts val="100"/>
              </a:spcBef>
            </a:pPr>
            <a:endParaRPr lang="en-US" altLang="ja-JP" sz="1100" dirty="0">
              <a:solidFill>
                <a:schemeClr val="tx1"/>
              </a:solidFill>
              <a:latin typeface="+mn-ea"/>
              <a:cs typeface="Times New Roman"/>
            </a:endParaRPr>
          </a:p>
          <a:p>
            <a:pPr>
              <a:lnSpc>
                <a:spcPts val="1800"/>
              </a:lnSpc>
              <a:spcBef>
                <a:spcPts val="100"/>
              </a:spcBef>
            </a:pPr>
            <a:endParaRPr lang="en-US" altLang="ja-JP" sz="1100" strike="sngStrike" dirty="0" smtClean="0">
              <a:solidFill>
                <a:srgbClr val="FF0000"/>
              </a:solidFill>
              <a:latin typeface="+mn-ea"/>
              <a:cs typeface="Times New Roman"/>
            </a:endParaRPr>
          </a:p>
          <a:p>
            <a:pPr>
              <a:lnSpc>
                <a:spcPts val="1800"/>
              </a:lnSpc>
              <a:spcBef>
                <a:spcPts val="100"/>
              </a:spcBef>
            </a:pPr>
            <a:endParaRPr lang="en-US" altLang="ja-JP" sz="1100" dirty="0">
              <a:solidFill>
                <a:schemeClr val="tx1"/>
              </a:solidFill>
              <a:latin typeface="+mn-ea"/>
              <a:cs typeface="Times New Roman"/>
            </a:endParaRPr>
          </a:p>
          <a:p>
            <a:pPr>
              <a:lnSpc>
                <a:spcPts val="1800"/>
              </a:lnSpc>
              <a:spcBef>
                <a:spcPts val="100"/>
              </a:spcBef>
            </a:pPr>
            <a:endParaRPr lang="en-US" altLang="ja-JP" sz="1100" dirty="0">
              <a:solidFill>
                <a:schemeClr val="tx1"/>
              </a:solidFill>
              <a:latin typeface="+mn-ea"/>
            </a:endParaRPr>
          </a:p>
        </p:txBody>
      </p:sp>
      <p:pic>
        <p:nvPicPr>
          <p:cNvPr id="5" name="図 4"/>
          <p:cNvPicPr>
            <a:picLocks noChangeAspect="1"/>
          </p:cNvPicPr>
          <p:nvPr/>
        </p:nvPicPr>
        <p:blipFill rotWithShape="1">
          <a:blip r:embed="rId2"/>
          <a:srcRect l="1269" b="7839"/>
          <a:stretch/>
        </p:blipFill>
        <p:spPr>
          <a:xfrm>
            <a:off x="9281120" y="1001161"/>
            <a:ext cx="1593457" cy="1106810"/>
          </a:xfrm>
          <a:prstGeom prst="rect">
            <a:avLst/>
          </a:prstGeom>
        </p:spPr>
      </p:pic>
      <p:sp>
        <p:nvSpPr>
          <p:cNvPr id="34" name="Rectangle 1066"/>
          <p:cNvSpPr>
            <a:spLocks noChangeArrowheads="1"/>
          </p:cNvSpPr>
          <p:nvPr/>
        </p:nvSpPr>
        <p:spPr bwMode="auto">
          <a:xfrm>
            <a:off x="0" y="273050"/>
            <a:ext cx="184150" cy="368300"/>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lgn="ctr">
                <a:solidFill>
                  <a:srgbClr val="FFCC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6" tIns="45700" rIns="91396" bIns="45700" anchor="ctr">
            <a:spAutoFit/>
          </a:bodyPr>
          <a:lstStyle>
            <a:lvl1pPr eaLnBrk="0" hangingPunct="0">
              <a:spcBef>
                <a:spcPct val="20000"/>
              </a:spcBef>
              <a:buChar char="•"/>
              <a:defRPr kumimoji="1" sz="4500">
                <a:solidFill>
                  <a:schemeClr val="tx1"/>
                </a:solidFill>
                <a:latin typeface="Arial" charset="0"/>
                <a:ea typeface="ＭＳ Ｐゴシック" charset="-128"/>
              </a:defRPr>
            </a:lvl1pPr>
            <a:lvl2pPr marL="742950" indent="-285750" eaLnBrk="0" hangingPunct="0">
              <a:spcBef>
                <a:spcPct val="20000"/>
              </a:spcBef>
              <a:buChar char="–"/>
              <a:defRPr kumimoji="1" sz="3900">
                <a:solidFill>
                  <a:schemeClr val="tx1"/>
                </a:solidFill>
                <a:latin typeface="Arial" charset="0"/>
                <a:ea typeface="ＭＳ Ｐゴシック" charset="-128"/>
              </a:defRPr>
            </a:lvl2pPr>
            <a:lvl3pPr marL="1143000" indent="-228600" eaLnBrk="0" hangingPunct="0">
              <a:spcBef>
                <a:spcPct val="20000"/>
              </a:spcBef>
              <a:buChar char="•"/>
              <a:defRPr kumimoji="1" sz="3400">
                <a:solidFill>
                  <a:schemeClr val="tx1"/>
                </a:solidFill>
                <a:latin typeface="Arial" charset="0"/>
                <a:ea typeface="ＭＳ Ｐゴシック" charset="-128"/>
              </a:defRPr>
            </a:lvl3pPr>
            <a:lvl4pPr marL="1600200" indent="-228600" eaLnBrk="0" hangingPunct="0">
              <a:spcBef>
                <a:spcPct val="20000"/>
              </a:spcBef>
              <a:buChar char="–"/>
              <a:defRPr kumimoji="1" sz="2800">
                <a:solidFill>
                  <a:schemeClr val="tx1"/>
                </a:solidFill>
                <a:latin typeface="Arial" charset="0"/>
                <a:ea typeface="ＭＳ Ｐゴシック" charset="-128"/>
              </a:defRPr>
            </a:lvl4pPr>
            <a:lvl5pPr marL="2057400" indent="-228600" eaLnBrk="0" hangingPunct="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ja-JP" sz="1800" b="0" i="0"/>
          </a:p>
        </p:txBody>
      </p:sp>
      <p:sp>
        <p:nvSpPr>
          <p:cNvPr id="9" name="テキスト ボックス 8"/>
          <p:cNvSpPr txBox="1"/>
          <p:nvPr/>
        </p:nvSpPr>
        <p:spPr>
          <a:xfrm>
            <a:off x="7739741" y="2529281"/>
            <a:ext cx="4749517" cy="907941"/>
          </a:xfrm>
          <a:prstGeom prst="rect">
            <a:avLst/>
          </a:prstGeom>
          <a:noFill/>
        </p:spPr>
        <p:txBody>
          <a:bodyPr wrap="square" rtlCol="0">
            <a:spAutoFit/>
          </a:bodyPr>
          <a:lstStyle/>
          <a:p>
            <a:pPr>
              <a:lnSpc>
                <a:spcPts val="1200"/>
              </a:lnSpc>
            </a:pPr>
            <a:r>
              <a:rPr lang="ja-JP" altLang="en-US" sz="1400" b="1" dirty="0" smtClean="0">
                <a:latin typeface="+mn-ea"/>
              </a:rPr>
              <a:t>③ 大阪</a:t>
            </a:r>
            <a:r>
              <a:rPr lang="ja-JP" altLang="en-US" sz="1400" b="1" dirty="0">
                <a:latin typeface="+mn-ea"/>
              </a:rPr>
              <a:t>湾における状況</a:t>
            </a:r>
            <a:endParaRPr lang="en-US" altLang="ja-JP" sz="1400" b="1" dirty="0">
              <a:latin typeface="+mn-ea"/>
            </a:endParaRPr>
          </a:p>
          <a:p>
            <a:pPr indent="-457200">
              <a:lnSpc>
                <a:spcPts val="1200"/>
              </a:lnSpc>
              <a:spcBef>
                <a:spcPts val="300"/>
              </a:spcBef>
            </a:pPr>
            <a:r>
              <a:rPr lang="ja-JP" altLang="en-US" sz="1050" dirty="0">
                <a:latin typeface="+mn-ea"/>
              </a:rPr>
              <a:t>　</a:t>
            </a:r>
            <a:r>
              <a:rPr lang="ja-JP" altLang="en-US" sz="1050" spc="-10" dirty="0" smtClean="0">
                <a:latin typeface="+mn-ea"/>
              </a:rPr>
              <a:t>大阪</a:t>
            </a:r>
            <a:r>
              <a:rPr lang="ja-JP" altLang="en-US" sz="1050" spc="-10" dirty="0">
                <a:latin typeface="+mn-ea"/>
              </a:rPr>
              <a:t>湾では、</a:t>
            </a:r>
            <a:r>
              <a:rPr lang="ja-JP" altLang="en-US" sz="1050" u="sng" spc="-10" dirty="0">
                <a:latin typeface="+mn-ea"/>
              </a:rPr>
              <a:t>プラスチックごみが漂流ごみ全体の</a:t>
            </a:r>
            <a:r>
              <a:rPr lang="ja-JP" altLang="en-US" sz="1050" u="sng" spc="-10" dirty="0" smtClean="0">
                <a:latin typeface="+mn-ea"/>
              </a:rPr>
              <a:t>約</a:t>
            </a:r>
            <a:r>
              <a:rPr lang="ja-JP" altLang="en-US" sz="1050" u="sng" spc="-10" dirty="0">
                <a:latin typeface="+mn-ea"/>
              </a:rPr>
              <a:t>８</a:t>
            </a:r>
            <a:r>
              <a:rPr lang="ja-JP" altLang="en-US" sz="1050" u="sng" spc="-10" dirty="0" smtClean="0">
                <a:latin typeface="+mn-ea"/>
              </a:rPr>
              <a:t>割</a:t>
            </a:r>
            <a:r>
              <a:rPr lang="ja-JP" altLang="en-US" sz="1050" spc="-10" dirty="0">
                <a:latin typeface="+mn-ea"/>
              </a:rPr>
              <a:t>を</a:t>
            </a:r>
            <a:r>
              <a:rPr lang="ja-JP" altLang="en-US" sz="1050" spc="-10" dirty="0" smtClean="0">
                <a:latin typeface="+mn-ea"/>
              </a:rPr>
              <a:t>占め、 </a:t>
            </a:r>
            <a:r>
              <a:rPr lang="ja-JP" altLang="en-US" sz="1050" u="sng" spc="-10" dirty="0">
                <a:latin typeface="+mn-ea"/>
              </a:rPr>
              <a:t>大阪湾に漂着したペットボトル</a:t>
            </a:r>
            <a:r>
              <a:rPr lang="ja-JP" altLang="en-US" sz="1050" u="sng" dirty="0">
                <a:latin typeface="+mn-ea"/>
              </a:rPr>
              <a:t>のほとんど</a:t>
            </a:r>
            <a:r>
              <a:rPr lang="ja-JP" altLang="en-US" sz="1050" u="sng" dirty="0" smtClean="0">
                <a:latin typeface="+mn-ea"/>
              </a:rPr>
              <a:t>は国内製</a:t>
            </a:r>
            <a:r>
              <a:rPr lang="ja-JP" altLang="en-US" sz="1050" dirty="0" smtClean="0">
                <a:latin typeface="+mn-ea"/>
              </a:rPr>
              <a:t>。</a:t>
            </a:r>
            <a:r>
              <a:rPr lang="ja-JP" altLang="en-US" sz="1050" dirty="0">
                <a:latin typeface="+mn-ea"/>
              </a:rPr>
              <a:t>　海洋プラスチックごみの多くが、陸域由来と考えられている。</a:t>
            </a:r>
          </a:p>
          <a:p>
            <a:endParaRPr kumimoji="1" lang="ja-JP" altLang="en-US" sz="1050" dirty="0"/>
          </a:p>
        </p:txBody>
      </p:sp>
      <p:sp>
        <p:nvSpPr>
          <p:cNvPr id="11" name="正方形/長方形 10"/>
          <p:cNvSpPr/>
          <p:nvPr/>
        </p:nvSpPr>
        <p:spPr>
          <a:xfrm>
            <a:off x="73621" y="3875213"/>
            <a:ext cx="6545541" cy="42133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smtClean="0">
                <a:solidFill>
                  <a:schemeClr val="bg1"/>
                </a:solidFill>
              </a:rPr>
              <a:t>これまでの</a:t>
            </a:r>
            <a:r>
              <a:rPr kumimoji="1" lang="ja-JP" altLang="en-US" sz="1400" b="1" dirty="0" smtClean="0">
                <a:solidFill>
                  <a:schemeClr val="bg1"/>
                </a:solidFill>
              </a:rPr>
              <a:t>取組み</a:t>
            </a:r>
            <a:endParaRPr kumimoji="1" lang="ja-JP" altLang="en-US" sz="1400" b="1" dirty="0">
              <a:solidFill>
                <a:schemeClr val="bg1"/>
              </a:solidFill>
            </a:endParaRPr>
          </a:p>
        </p:txBody>
      </p:sp>
      <p:sp>
        <p:nvSpPr>
          <p:cNvPr id="46" name="テキスト ボックス 9"/>
          <p:cNvSpPr txBox="1">
            <a:spLocks noChangeAspect="1"/>
          </p:cNvSpPr>
          <p:nvPr/>
        </p:nvSpPr>
        <p:spPr>
          <a:xfrm>
            <a:off x="1864296" y="4296543"/>
            <a:ext cx="4771793" cy="4651795"/>
          </a:xfrm>
          <a:prstGeom prst="rect">
            <a:avLst/>
          </a:prstGeom>
          <a:solidFill>
            <a:schemeClr val="accent6">
              <a:lumMod val="40000"/>
              <a:lumOff val="60000"/>
            </a:schemeClr>
          </a:solidFill>
          <a:ln/>
        </p:spPr>
        <p:style>
          <a:lnRef idx="1">
            <a:schemeClr val="accent3"/>
          </a:lnRef>
          <a:fillRef idx="3">
            <a:schemeClr val="accent3"/>
          </a:fillRef>
          <a:effectRef idx="2">
            <a:schemeClr val="accent3"/>
          </a:effectRef>
          <a:fontRef idx="minor">
            <a:schemeClr val="lt1"/>
          </a:fontRef>
        </p:style>
        <p:txBody>
          <a:bodyPr wrap="square" lIns="36000" tIns="36000" rIns="36000" bIns="36000" rtlCol="0">
            <a:normAutofit/>
          </a:bodyPr>
          <a:lstStyle/>
          <a:p>
            <a:pPr>
              <a:lnSpc>
                <a:spcPts val="1700"/>
              </a:lnSpc>
            </a:pPr>
            <a:r>
              <a:rPr lang="ja-JP" altLang="en-US" sz="1200" b="1" dirty="0" smtClean="0">
                <a:solidFill>
                  <a:schemeClr val="tx1"/>
                </a:solidFill>
                <a:latin typeface="+mn-ea"/>
                <a:cs typeface="Times New Roman"/>
              </a:rPr>
              <a:t> </a:t>
            </a:r>
            <a:r>
              <a:rPr lang="ja-JP" altLang="en-US" sz="1200" b="1" dirty="0" smtClean="0">
                <a:solidFill>
                  <a:schemeClr val="tx1"/>
                </a:solidFill>
                <a:effectLst>
                  <a:outerShdw blurRad="38100" dist="38100" dir="2700000" algn="tl">
                    <a:srgbClr val="000000">
                      <a:alpha val="43137"/>
                    </a:srgbClr>
                  </a:outerShdw>
                </a:effectLst>
                <a:latin typeface="+mn-ea"/>
                <a:cs typeface="Times New Roman"/>
              </a:rPr>
              <a:t> </a:t>
            </a:r>
            <a:r>
              <a:rPr lang="en-US" altLang="ja-JP" sz="1200" b="1" dirty="0" smtClean="0">
                <a:solidFill>
                  <a:schemeClr val="tx1"/>
                </a:solidFill>
                <a:latin typeface="+mn-ea"/>
                <a:cs typeface="Times New Roman"/>
              </a:rPr>
              <a:t>【</a:t>
            </a:r>
            <a:r>
              <a:rPr lang="ja-JP" altLang="en-US" sz="1200" b="1" dirty="0">
                <a:solidFill>
                  <a:schemeClr val="tx1"/>
                </a:solidFill>
                <a:latin typeface="+mn-ea"/>
                <a:cs typeface="Times New Roman"/>
              </a:rPr>
              <a:t>おおさかプラスチックごみゼロ</a:t>
            </a:r>
            <a:r>
              <a:rPr lang="ja-JP" altLang="en-US" sz="1200" b="1" dirty="0" smtClean="0">
                <a:solidFill>
                  <a:schemeClr val="tx1"/>
                </a:solidFill>
                <a:latin typeface="+mn-ea"/>
                <a:cs typeface="Times New Roman"/>
              </a:rPr>
              <a:t>宣言</a:t>
            </a:r>
            <a:r>
              <a:rPr lang="en-US" altLang="ja-JP" sz="1200" b="1" dirty="0">
                <a:solidFill>
                  <a:schemeClr val="tx1"/>
                </a:solidFill>
                <a:latin typeface="+mn-ea"/>
                <a:cs typeface="Times New Roman"/>
              </a:rPr>
              <a:t>】</a:t>
            </a:r>
            <a:endParaRPr lang="en-US" altLang="ja-JP" sz="1200" b="1" dirty="0" smtClean="0">
              <a:solidFill>
                <a:schemeClr val="tx1"/>
              </a:solidFill>
              <a:latin typeface="+mn-ea"/>
              <a:cs typeface="Times New Roman"/>
            </a:endParaRPr>
          </a:p>
          <a:p>
            <a:pPr>
              <a:lnSpc>
                <a:spcPts val="1700"/>
              </a:lnSpc>
            </a:pPr>
            <a:r>
              <a:rPr lang="ja-JP" altLang="en-US" sz="1100" dirty="0">
                <a:solidFill>
                  <a:schemeClr val="tx1"/>
                </a:solidFill>
                <a:latin typeface="+mn-ea"/>
                <a:cs typeface="Times New Roman"/>
              </a:rPr>
              <a:t>・</a:t>
            </a:r>
            <a:r>
              <a:rPr lang="en-US" altLang="ja-JP" sz="1100" dirty="0">
                <a:solidFill>
                  <a:schemeClr val="tx1"/>
                </a:solidFill>
                <a:latin typeface="+mn-ea"/>
                <a:cs typeface="Times New Roman"/>
              </a:rPr>
              <a:t>2019</a:t>
            </a:r>
            <a:r>
              <a:rPr lang="ja-JP" altLang="en-US" sz="1100" dirty="0">
                <a:solidFill>
                  <a:schemeClr val="tx1"/>
                </a:solidFill>
                <a:latin typeface="+mn-ea"/>
                <a:cs typeface="Times New Roman"/>
              </a:rPr>
              <a:t>年１月</a:t>
            </a:r>
            <a:r>
              <a:rPr lang="en-US" altLang="ja-JP" sz="1100" dirty="0">
                <a:solidFill>
                  <a:schemeClr val="tx1"/>
                </a:solidFill>
                <a:latin typeface="+mn-ea"/>
                <a:cs typeface="Times New Roman"/>
              </a:rPr>
              <a:t>28</a:t>
            </a:r>
            <a:r>
              <a:rPr lang="ja-JP" altLang="en-US" sz="1100" dirty="0">
                <a:solidFill>
                  <a:schemeClr val="tx1"/>
                </a:solidFill>
                <a:latin typeface="+mn-ea"/>
                <a:cs typeface="Times New Roman"/>
              </a:rPr>
              <a:t>日、大阪府知事・大阪市長が、プラスチックごみゼロに向け</a:t>
            </a:r>
            <a:r>
              <a:rPr lang="ja-JP" altLang="en-US" sz="1100" dirty="0" smtClean="0">
                <a:solidFill>
                  <a:schemeClr val="tx1"/>
                </a:solidFill>
                <a:latin typeface="+mn-ea"/>
                <a:cs typeface="Times New Roman"/>
              </a:rPr>
              <a:t>、</a:t>
            </a:r>
            <a:endParaRPr lang="en-US" altLang="ja-JP" sz="1100" dirty="0" smtClean="0">
              <a:solidFill>
                <a:schemeClr val="tx1"/>
              </a:solidFill>
              <a:latin typeface="+mn-ea"/>
              <a:cs typeface="Times New Roman"/>
            </a:endParaRPr>
          </a:p>
          <a:p>
            <a:pPr>
              <a:lnSpc>
                <a:spcPts val="1700"/>
              </a:lnSpc>
            </a:pPr>
            <a:r>
              <a:rPr lang="ja-JP" altLang="en-US" sz="1100" dirty="0" smtClean="0">
                <a:solidFill>
                  <a:schemeClr val="tx1"/>
                </a:solidFill>
                <a:latin typeface="+mn-ea"/>
                <a:cs typeface="Times New Roman"/>
              </a:rPr>
              <a:t> 使い捨て</a:t>
            </a:r>
            <a:r>
              <a:rPr lang="ja-JP" altLang="en-US" sz="1100" dirty="0">
                <a:solidFill>
                  <a:schemeClr val="tx1"/>
                </a:solidFill>
                <a:latin typeface="+mn-ea"/>
                <a:cs typeface="Times New Roman"/>
              </a:rPr>
              <a:t>プラスチック削減のさらなる推進を行うことなどを共同で宣言。</a:t>
            </a:r>
          </a:p>
          <a:p>
            <a:pPr>
              <a:lnSpc>
                <a:spcPts val="1700"/>
              </a:lnSpc>
            </a:pPr>
            <a:r>
              <a:rPr lang="ja-JP" altLang="en-US" sz="1100" dirty="0" smtClean="0">
                <a:solidFill>
                  <a:schemeClr val="tx1"/>
                </a:solidFill>
              </a:rPr>
              <a:t>・市町村</a:t>
            </a:r>
            <a:r>
              <a:rPr lang="ja-JP" altLang="en-US" sz="1100" dirty="0">
                <a:solidFill>
                  <a:schemeClr val="tx1"/>
                </a:solidFill>
              </a:rPr>
              <a:t>・業界団体</a:t>
            </a:r>
            <a:r>
              <a:rPr lang="ja-JP" altLang="en-US" sz="1100" dirty="0" smtClean="0">
                <a:solidFill>
                  <a:schemeClr val="tx1"/>
                </a:solidFill>
              </a:rPr>
              <a:t>等に対し、宣言内容への賛同及び宣言実施の呼びかけ。</a:t>
            </a:r>
            <a:endParaRPr lang="en-US" altLang="ja-JP" sz="1100" dirty="0">
              <a:solidFill>
                <a:schemeClr val="tx1"/>
              </a:solidFill>
            </a:endParaRPr>
          </a:p>
          <a:p>
            <a:pPr>
              <a:lnSpc>
                <a:spcPts val="1600"/>
              </a:lnSpc>
            </a:pPr>
            <a:endParaRPr lang="en-US" altLang="ja-JP" sz="1100" dirty="0" smtClean="0">
              <a:solidFill>
                <a:schemeClr val="tx1"/>
              </a:solidFill>
              <a:latin typeface="+mn-ea"/>
              <a:cs typeface="Times New Roman"/>
            </a:endParaRPr>
          </a:p>
          <a:p>
            <a:pPr>
              <a:lnSpc>
                <a:spcPts val="1600"/>
              </a:lnSpc>
            </a:pPr>
            <a:endParaRPr lang="en-US" altLang="ja-JP" sz="1100" dirty="0">
              <a:solidFill>
                <a:schemeClr val="tx1"/>
              </a:solidFill>
              <a:latin typeface="+mn-ea"/>
              <a:cs typeface="Times New Roman"/>
            </a:endParaRPr>
          </a:p>
          <a:p>
            <a:pPr>
              <a:lnSpc>
                <a:spcPts val="1600"/>
              </a:lnSpc>
            </a:pPr>
            <a:endParaRPr lang="en-US" altLang="ja-JP" sz="1100" dirty="0" smtClean="0">
              <a:solidFill>
                <a:schemeClr val="tx1"/>
              </a:solidFill>
              <a:latin typeface="+mn-ea"/>
              <a:cs typeface="Times New Roman"/>
            </a:endParaRPr>
          </a:p>
          <a:p>
            <a:pPr>
              <a:lnSpc>
                <a:spcPts val="1600"/>
              </a:lnSpc>
            </a:pPr>
            <a:endParaRPr lang="en-US" altLang="ja-JP" sz="1100" dirty="0">
              <a:solidFill>
                <a:schemeClr val="tx1"/>
              </a:solidFill>
              <a:latin typeface="+mn-ea"/>
              <a:cs typeface="Times New Roman"/>
            </a:endParaRPr>
          </a:p>
          <a:p>
            <a:pPr>
              <a:lnSpc>
                <a:spcPts val="1600"/>
              </a:lnSpc>
            </a:pPr>
            <a:endParaRPr lang="en-US" altLang="ja-JP" sz="1100" dirty="0" smtClean="0">
              <a:solidFill>
                <a:schemeClr val="tx1"/>
              </a:solidFill>
              <a:latin typeface="+mn-ea"/>
              <a:cs typeface="Times New Roman"/>
            </a:endParaRPr>
          </a:p>
          <a:p>
            <a:pPr>
              <a:lnSpc>
                <a:spcPts val="1600"/>
              </a:lnSpc>
            </a:pPr>
            <a:endParaRPr lang="en-US" altLang="ja-JP" sz="1100" dirty="0">
              <a:solidFill>
                <a:schemeClr val="tx1"/>
              </a:solidFill>
              <a:latin typeface="+mn-ea"/>
              <a:cs typeface="Times New Roman"/>
            </a:endParaRPr>
          </a:p>
          <a:p>
            <a:pPr>
              <a:lnSpc>
                <a:spcPts val="1600"/>
              </a:lnSpc>
            </a:pPr>
            <a:endParaRPr lang="en-US" altLang="ja-JP" sz="1100" dirty="0" smtClean="0">
              <a:solidFill>
                <a:schemeClr val="tx1"/>
              </a:solidFill>
              <a:latin typeface="+mn-ea"/>
              <a:cs typeface="Times New Roman"/>
            </a:endParaRPr>
          </a:p>
          <a:p>
            <a:pPr>
              <a:lnSpc>
                <a:spcPts val="1600"/>
              </a:lnSpc>
            </a:pPr>
            <a:endParaRPr lang="en-US" altLang="ja-JP" sz="1100" dirty="0">
              <a:solidFill>
                <a:schemeClr val="tx1"/>
              </a:solidFill>
              <a:latin typeface="+mn-ea"/>
              <a:cs typeface="Times New Roman"/>
            </a:endParaRPr>
          </a:p>
          <a:p>
            <a:pPr>
              <a:lnSpc>
                <a:spcPts val="1600"/>
              </a:lnSpc>
            </a:pPr>
            <a:endParaRPr lang="en-US" altLang="ja-JP" sz="1100" dirty="0" smtClean="0">
              <a:solidFill>
                <a:schemeClr val="tx1"/>
              </a:solidFill>
              <a:latin typeface="+mn-ea"/>
              <a:cs typeface="Times New Roman"/>
            </a:endParaRPr>
          </a:p>
          <a:p>
            <a:pPr>
              <a:lnSpc>
                <a:spcPts val="1600"/>
              </a:lnSpc>
            </a:pPr>
            <a:endParaRPr lang="en-US" altLang="ja-JP" sz="1100" dirty="0" smtClean="0">
              <a:solidFill>
                <a:schemeClr val="tx1"/>
              </a:solidFill>
              <a:latin typeface="+mn-ea"/>
              <a:cs typeface="Times New Roman"/>
            </a:endParaRPr>
          </a:p>
          <a:p>
            <a:pPr>
              <a:lnSpc>
                <a:spcPts val="1600"/>
              </a:lnSpc>
            </a:pPr>
            <a:endParaRPr lang="en-US" altLang="ja-JP" sz="1100" dirty="0" smtClean="0">
              <a:solidFill>
                <a:schemeClr val="tx1"/>
              </a:solidFill>
              <a:latin typeface="+mn-ea"/>
              <a:cs typeface="Times New Roman"/>
            </a:endParaRPr>
          </a:p>
          <a:p>
            <a:pPr>
              <a:lnSpc>
                <a:spcPts val="1600"/>
              </a:lnSpc>
            </a:pPr>
            <a:endParaRPr lang="en-US" altLang="ja-JP" sz="1100" dirty="0">
              <a:solidFill>
                <a:schemeClr val="tx1"/>
              </a:solidFill>
              <a:latin typeface="+mn-ea"/>
              <a:cs typeface="Times New Roman"/>
            </a:endParaRPr>
          </a:p>
        </p:txBody>
      </p:sp>
      <p:sp>
        <p:nvSpPr>
          <p:cNvPr id="51" name="正方形/長方形 50"/>
          <p:cNvSpPr/>
          <p:nvPr/>
        </p:nvSpPr>
        <p:spPr>
          <a:xfrm>
            <a:off x="6683266" y="3873680"/>
            <a:ext cx="5995056" cy="42953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ja-JP" sz="1400" b="1" spc="300" dirty="0" smtClean="0"/>
              <a:t>2019</a:t>
            </a:r>
            <a:r>
              <a:rPr lang="ja-JP" altLang="en-US" sz="1400" b="1" spc="300" dirty="0" smtClean="0"/>
              <a:t>年度の新たな</a:t>
            </a:r>
            <a:r>
              <a:rPr kumimoji="1" lang="ja-JP" altLang="en-US" sz="1400" b="1" spc="300" dirty="0" smtClean="0"/>
              <a:t>取組み</a:t>
            </a:r>
            <a:endParaRPr kumimoji="1" lang="ja-JP" altLang="en-US" sz="1400" b="1" spc="300" dirty="0"/>
          </a:p>
        </p:txBody>
      </p:sp>
      <p:sp>
        <p:nvSpPr>
          <p:cNvPr id="52" name="正方形/長方形 51"/>
          <p:cNvSpPr/>
          <p:nvPr/>
        </p:nvSpPr>
        <p:spPr>
          <a:xfrm>
            <a:off x="82132" y="9051582"/>
            <a:ext cx="12596190" cy="42953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spc="300" dirty="0" smtClean="0"/>
              <a:t>各主体と連携し、「プラスチックごみゼロ」に向け、積極的に取組みを推進！</a:t>
            </a:r>
            <a:endParaRPr kumimoji="1" lang="ja-JP" altLang="en-US" sz="1400" b="1" spc="300" dirty="0"/>
          </a:p>
        </p:txBody>
      </p:sp>
      <p:sp>
        <p:nvSpPr>
          <p:cNvPr id="2" name="テキスト ボックス 1"/>
          <p:cNvSpPr txBox="1"/>
          <p:nvPr/>
        </p:nvSpPr>
        <p:spPr>
          <a:xfrm>
            <a:off x="1831607" y="5057497"/>
            <a:ext cx="2722385" cy="1862048"/>
          </a:xfrm>
          <a:prstGeom prst="rect">
            <a:avLst/>
          </a:prstGeom>
          <a:noFill/>
        </p:spPr>
        <p:txBody>
          <a:bodyPr wrap="square" rtlCol="0">
            <a:spAutoFit/>
          </a:bodyPr>
          <a:lstStyle/>
          <a:p>
            <a:pPr>
              <a:lnSpc>
                <a:spcPts val="1600"/>
              </a:lnSpc>
            </a:pPr>
            <a:endParaRPr lang="en-US" altLang="ja-JP" sz="1000" b="1" dirty="0">
              <a:latin typeface="+mn-ea"/>
              <a:cs typeface="Times New Roman"/>
            </a:endParaRPr>
          </a:p>
          <a:p>
            <a:pPr>
              <a:lnSpc>
                <a:spcPts val="1700"/>
              </a:lnSpc>
            </a:pPr>
            <a:r>
              <a:rPr lang="en-US" altLang="ja-JP" sz="1200" b="1" dirty="0">
                <a:latin typeface="+mn-ea"/>
                <a:cs typeface="Times New Roman"/>
              </a:rPr>
              <a:t>【</a:t>
            </a:r>
            <a:r>
              <a:rPr lang="ja-JP" altLang="en-US" sz="1200" b="1" dirty="0">
                <a:latin typeface="+mn-ea"/>
                <a:cs typeface="Times New Roman"/>
              </a:rPr>
              <a:t>企業と連携した府民啓発</a:t>
            </a:r>
            <a:r>
              <a:rPr lang="en-US" altLang="ja-JP" sz="1200" b="1" dirty="0">
                <a:latin typeface="+mn-ea"/>
                <a:cs typeface="Times New Roman"/>
              </a:rPr>
              <a:t>】</a:t>
            </a:r>
            <a:endParaRPr lang="en-US" altLang="ja-JP" sz="1200" b="1" i="1" spc="-80" dirty="0">
              <a:latin typeface="+mn-ea"/>
              <a:cs typeface="Times New Roman"/>
            </a:endParaRPr>
          </a:p>
          <a:p>
            <a:pPr indent="-432000">
              <a:lnSpc>
                <a:spcPts val="1700"/>
              </a:lnSpc>
              <a:spcBef>
                <a:spcPts val="300"/>
              </a:spcBef>
            </a:pPr>
            <a:r>
              <a:rPr lang="ja-JP" altLang="en-US" sz="1100" b="1" dirty="0">
                <a:latin typeface="+mn-ea"/>
                <a:cs typeface="Times New Roman"/>
              </a:rPr>
              <a:t>・</a:t>
            </a:r>
            <a:r>
              <a:rPr lang="ja-JP" altLang="en-US" sz="1100" dirty="0">
                <a:latin typeface="+mn-ea"/>
                <a:cs typeface="Times New Roman"/>
              </a:rPr>
              <a:t>海洋プラスチック</a:t>
            </a:r>
            <a:r>
              <a:rPr lang="ja-JP" altLang="en-US" sz="1100" dirty="0" smtClean="0">
                <a:latin typeface="+mn-ea"/>
                <a:cs typeface="Times New Roman"/>
              </a:rPr>
              <a:t>ごみ</a:t>
            </a:r>
            <a:r>
              <a:rPr lang="ja-JP" altLang="en-US" sz="1100" dirty="0">
                <a:latin typeface="+mn-ea"/>
                <a:cs typeface="Times New Roman"/>
              </a:rPr>
              <a:t>問題</a:t>
            </a:r>
            <a:r>
              <a:rPr lang="ja-JP" altLang="en-US" sz="1100" dirty="0" smtClean="0">
                <a:latin typeface="+mn-ea"/>
                <a:cs typeface="Times New Roman"/>
              </a:rPr>
              <a:t>への</a:t>
            </a:r>
            <a:r>
              <a:rPr lang="ja-JP" altLang="en-US" sz="1100" dirty="0">
                <a:latin typeface="+mn-ea"/>
                <a:cs typeface="Times New Roman"/>
              </a:rPr>
              <a:t>理解を深め、対策のための行動を起こしてもらうことを目的とし、企業と連携したポスター、</a:t>
            </a:r>
            <a:r>
              <a:rPr lang="ja-JP" altLang="en-US" sz="1100" dirty="0" smtClean="0">
                <a:latin typeface="+mn-ea"/>
                <a:cs typeface="Times New Roman"/>
              </a:rPr>
              <a:t>チラシ（右図）に</a:t>
            </a:r>
            <a:r>
              <a:rPr lang="ja-JP" altLang="en-US" sz="1100" dirty="0">
                <a:latin typeface="+mn-ea"/>
                <a:cs typeface="Times New Roman"/>
              </a:rPr>
              <a:t>よる啓発や、環境イベント、ＳＮＳなど、様々な媒体を通じた情報発信</a:t>
            </a:r>
            <a:r>
              <a:rPr lang="ja-JP" altLang="en-US" sz="1100" dirty="0" smtClean="0">
                <a:latin typeface="+mn-ea"/>
                <a:cs typeface="Times New Roman"/>
              </a:rPr>
              <a:t>を</a:t>
            </a:r>
            <a:r>
              <a:rPr lang="en-US" altLang="ja-JP" sz="1100" dirty="0" smtClean="0">
                <a:latin typeface="+mn-ea"/>
                <a:cs typeface="Times New Roman"/>
              </a:rPr>
              <a:t>2018</a:t>
            </a:r>
            <a:r>
              <a:rPr lang="ja-JP" altLang="en-US" sz="1100" dirty="0" smtClean="0">
                <a:latin typeface="+mn-ea"/>
                <a:cs typeface="Times New Roman"/>
              </a:rPr>
              <a:t>年</a:t>
            </a:r>
            <a:r>
              <a:rPr lang="en-US" altLang="ja-JP" sz="1100" dirty="0" smtClean="0">
                <a:latin typeface="+mn-ea"/>
                <a:cs typeface="Times New Roman"/>
              </a:rPr>
              <a:t>10</a:t>
            </a:r>
            <a:r>
              <a:rPr lang="ja-JP" altLang="en-US" sz="1100" dirty="0" smtClean="0">
                <a:latin typeface="+mn-ea"/>
                <a:cs typeface="Times New Roman"/>
              </a:rPr>
              <a:t>月</a:t>
            </a:r>
            <a:r>
              <a:rPr lang="ja-JP" altLang="en-US" sz="1100" dirty="0">
                <a:latin typeface="+mn-ea"/>
                <a:cs typeface="Times New Roman"/>
              </a:rPr>
              <a:t>から開始。</a:t>
            </a:r>
            <a:r>
              <a:rPr lang="ja-JP" altLang="en-US" sz="1100" b="1" i="1" dirty="0">
                <a:latin typeface="+mn-ea"/>
                <a:cs typeface="Times New Roman"/>
              </a:rPr>
              <a:t>　</a:t>
            </a:r>
            <a:r>
              <a:rPr lang="ja-JP" altLang="en-US" sz="1000" b="1" dirty="0">
                <a:latin typeface="+mn-ea"/>
                <a:cs typeface="Times New Roman"/>
              </a:rPr>
              <a:t>　</a:t>
            </a:r>
            <a:endParaRPr lang="en-US" altLang="ja-JP" sz="1000" b="1" dirty="0" smtClean="0">
              <a:latin typeface="+mn-ea"/>
              <a:cs typeface="Times New Roman"/>
            </a:endParaRPr>
          </a:p>
        </p:txBody>
      </p:sp>
      <p:sp>
        <p:nvSpPr>
          <p:cNvPr id="40" name="テキスト ボックス 39"/>
          <p:cNvSpPr txBox="1"/>
          <p:nvPr/>
        </p:nvSpPr>
        <p:spPr>
          <a:xfrm>
            <a:off x="1808736" y="7032848"/>
            <a:ext cx="2791864" cy="1946782"/>
          </a:xfrm>
          <a:prstGeom prst="rect">
            <a:avLst/>
          </a:prstGeom>
          <a:noFill/>
        </p:spPr>
        <p:txBody>
          <a:bodyPr wrap="square" rtlCol="0">
            <a:noAutofit/>
          </a:bodyPr>
          <a:lstStyle/>
          <a:p>
            <a:pPr indent="-432000">
              <a:lnSpc>
                <a:spcPts val="1700"/>
              </a:lnSpc>
              <a:spcBef>
                <a:spcPts val="300"/>
              </a:spcBef>
            </a:pPr>
            <a:r>
              <a:rPr lang="en-US" altLang="ja-JP" sz="1200" b="1" dirty="0" smtClean="0">
                <a:latin typeface="+mn-ea"/>
                <a:cs typeface="Times New Roman"/>
              </a:rPr>
              <a:t>【</a:t>
            </a:r>
            <a:r>
              <a:rPr lang="ja-JP" altLang="en-US" sz="1200" b="1" dirty="0">
                <a:latin typeface="+mn-ea"/>
                <a:cs typeface="Times New Roman"/>
              </a:rPr>
              <a:t>部</a:t>
            </a:r>
            <a:r>
              <a:rPr lang="ja-JP" altLang="en-US" sz="1200" b="1" dirty="0" smtClean="0">
                <a:latin typeface="+mn-ea"/>
                <a:cs typeface="Times New Roman"/>
              </a:rPr>
              <a:t>内の率先的</a:t>
            </a:r>
            <a:r>
              <a:rPr lang="ja-JP" altLang="en-US" sz="1200" b="1" dirty="0">
                <a:latin typeface="+mn-ea"/>
                <a:cs typeface="Times New Roman"/>
              </a:rPr>
              <a:t>取組み</a:t>
            </a:r>
            <a:r>
              <a:rPr lang="en-US" altLang="ja-JP" sz="1200" b="1" dirty="0">
                <a:latin typeface="+mn-ea"/>
                <a:cs typeface="Times New Roman"/>
              </a:rPr>
              <a:t>】</a:t>
            </a:r>
          </a:p>
          <a:p>
            <a:pPr indent="-432000">
              <a:lnSpc>
                <a:spcPts val="1700"/>
              </a:lnSpc>
              <a:spcBef>
                <a:spcPts val="300"/>
              </a:spcBef>
            </a:pPr>
            <a:r>
              <a:rPr lang="ja-JP" altLang="en-US" sz="1100" dirty="0" smtClean="0">
                <a:latin typeface="+mn-ea"/>
                <a:cs typeface="Times New Roman"/>
              </a:rPr>
              <a:t>・</a:t>
            </a:r>
            <a:r>
              <a:rPr lang="en-US" altLang="ja-JP" sz="1100" dirty="0" smtClean="0">
                <a:latin typeface="+mn-ea"/>
                <a:cs typeface="Times New Roman"/>
              </a:rPr>
              <a:t>2018</a:t>
            </a:r>
            <a:r>
              <a:rPr lang="ja-JP" altLang="en-US" sz="1100" dirty="0" smtClean="0">
                <a:latin typeface="+mn-ea"/>
                <a:cs typeface="Times New Roman"/>
              </a:rPr>
              <a:t>年</a:t>
            </a:r>
            <a:r>
              <a:rPr lang="en-US" altLang="ja-JP" sz="1100" dirty="0" smtClean="0">
                <a:latin typeface="+mn-ea"/>
                <a:cs typeface="Times New Roman"/>
              </a:rPr>
              <a:t>12</a:t>
            </a:r>
            <a:r>
              <a:rPr lang="ja-JP" altLang="en-US" sz="1100" dirty="0">
                <a:latin typeface="+mn-ea"/>
                <a:cs typeface="Times New Roman"/>
              </a:rPr>
              <a:t>月より</a:t>
            </a:r>
            <a:r>
              <a:rPr lang="ja-JP" altLang="en-US" sz="1100" dirty="0" smtClean="0">
                <a:latin typeface="+mn-ea"/>
                <a:cs typeface="Times New Roman"/>
              </a:rPr>
              <a:t>、審議会等の全ての会議</a:t>
            </a:r>
            <a:r>
              <a:rPr lang="ja-JP" altLang="en-US" sz="1100" dirty="0">
                <a:latin typeface="+mn-ea"/>
                <a:cs typeface="Times New Roman"/>
              </a:rPr>
              <a:t>に</a:t>
            </a:r>
            <a:r>
              <a:rPr lang="ja-JP" altLang="en-US" sz="1100" dirty="0" smtClean="0">
                <a:latin typeface="+mn-ea"/>
                <a:cs typeface="Times New Roman"/>
              </a:rPr>
              <a:t>おいて、使い捨てプラスチック</a:t>
            </a:r>
            <a:r>
              <a:rPr lang="ja-JP" altLang="en-US" sz="1100" dirty="0">
                <a:latin typeface="+mn-ea"/>
                <a:cs typeface="Times New Roman"/>
              </a:rPr>
              <a:t>（ペットボトル・ストロー等）を原則使用しないなど、部内で率先的</a:t>
            </a:r>
            <a:r>
              <a:rPr lang="ja-JP" altLang="en-US" sz="1100" dirty="0" smtClean="0">
                <a:latin typeface="+mn-ea"/>
                <a:cs typeface="Times New Roman"/>
              </a:rPr>
              <a:t>取組を</a:t>
            </a:r>
            <a:r>
              <a:rPr lang="ja-JP" altLang="en-US" sz="1100" dirty="0">
                <a:latin typeface="+mn-ea"/>
                <a:cs typeface="Times New Roman"/>
              </a:rPr>
              <a:t>開始</a:t>
            </a:r>
            <a:r>
              <a:rPr lang="ja-JP" altLang="en-US" sz="1100" dirty="0" smtClean="0">
                <a:latin typeface="+mn-ea"/>
                <a:cs typeface="Times New Roman"/>
              </a:rPr>
              <a:t>。</a:t>
            </a:r>
            <a:endParaRPr lang="en-US" altLang="ja-JP" sz="1100" dirty="0" smtClean="0">
              <a:latin typeface="+mn-ea"/>
              <a:cs typeface="Times New Roman"/>
            </a:endParaRPr>
          </a:p>
          <a:p>
            <a:pPr indent="-432000">
              <a:lnSpc>
                <a:spcPts val="1700"/>
              </a:lnSpc>
              <a:spcBef>
                <a:spcPts val="300"/>
              </a:spcBef>
            </a:pPr>
            <a:r>
              <a:rPr lang="ja-JP" altLang="en-US" sz="1100" dirty="0" smtClean="0">
                <a:latin typeface="+mn-ea"/>
                <a:cs typeface="Times New Roman"/>
              </a:rPr>
              <a:t>・</a:t>
            </a:r>
            <a:r>
              <a:rPr lang="en-US" altLang="ja-JP" sz="1100" dirty="0">
                <a:latin typeface="+mn-ea"/>
                <a:cs typeface="Times New Roman"/>
              </a:rPr>
              <a:t>2019</a:t>
            </a:r>
            <a:r>
              <a:rPr lang="ja-JP" altLang="en-US" sz="1100" dirty="0">
                <a:latin typeface="+mn-ea"/>
                <a:cs typeface="Times New Roman"/>
              </a:rPr>
              <a:t>年３月に府</a:t>
            </a:r>
            <a:r>
              <a:rPr lang="ja-JP" altLang="en-US" sz="1100" dirty="0" smtClean="0">
                <a:latin typeface="+mn-ea"/>
                <a:cs typeface="Times New Roman"/>
              </a:rPr>
              <a:t>が物品等を調達する際にはプラスチック</a:t>
            </a:r>
            <a:r>
              <a:rPr lang="ja-JP" altLang="en-US" sz="1100" dirty="0">
                <a:latin typeface="+mn-ea"/>
                <a:cs typeface="Times New Roman"/>
              </a:rPr>
              <a:t>ごみ</a:t>
            </a:r>
            <a:r>
              <a:rPr lang="ja-JP" altLang="en-US" sz="1100" dirty="0" smtClean="0">
                <a:latin typeface="+mn-ea"/>
                <a:cs typeface="Times New Roman"/>
              </a:rPr>
              <a:t>削減に配慮するよう、大阪府グリーン調達方針を改定。</a:t>
            </a:r>
            <a:endParaRPr lang="en-US" altLang="ja-JP" sz="1100" dirty="0">
              <a:latin typeface="+mn-ea"/>
              <a:cs typeface="Times New Roman"/>
            </a:endParaRPr>
          </a:p>
        </p:txBody>
      </p:sp>
      <p:sp>
        <p:nvSpPr>
          <p:cNvPr id="41" name="テキスト ボックス 9"/>
          <p:cNvSpPr txBox="1">
            <a:spLocks noChangeAspect="1"/>
          </p:cNvSpPr>
          <p:nvPr/>
        </p:nvSpPr>
        <p:spPr>
          <a:xfrm>
            <a:off x="6683265" y="4310631"/>
            <a:ext cx="5995057" cy="4637707"/>
          </a:xfrm>
          <a:prstGeom prst="rect">
            <a:avLst/>
          </a:prstGeom>
          <a:solidFill>
            <a:schemeClr val="accent6">
              <a:lumMod val="40000"/>
              <a:lumOff val="60000"/>
            </a:schemeClr>
          </a:solidFill>
          <a:ln/>
        </p:spPr>
        <p:style>
          <a:lnRef idx="1">
            <a:schemeClr val="accent3"/>
          </a:lnRef>
          <a:fillRef idx="3">
            <a:schemeClr val="accent3"/>
          </a:fillRef>
          <a:effectRef idx="2">
            <a:schemeClr val="accent3"/>
          </a:effectRef>
          <a:fontRef idx="minor">
            <a:schemeClr val="lt1"/>
          </a:fontRef>
        </p:style>
        <p:txBody>
          <a:bodyPr wrap="square" lIns="36000" tIns="36000" rIns="36000" bIns="36000" rtlCol="0">
            <a:noAutofit/>
          </a:bodyPr>
          <a:lstStyle/>
          <a:p>
            <a:pPr>
              <a:lnSpc>
                <a:spcPts val="1800"/>
              </a:lnSpc>
            </a:pPr>
            <a:r>
              <a:rPr lang="ja-JP" altLang="en-US" sz="1200" b="1" dirty="0">
                <a:solidFill>
                  <a:schemeClr val="tx1"/>
                </a:solidFill>
                <a:latin typeface="+mn-ea"/>
                <a:cs typeface="Times New Roman"/>
              </a:rPr>
              <a:t>①海洋プラスチックごみ問題から</a:t>
            </a:r>
            <a:r>
              <a:rPr lang="ja-JP" altLang="en-US" sz="1200" b="1" dirty="0" smtClean="0">
                <a:solidFill>
                  <a:schemeClr val="tx1"/>
                </a:solidFill>
                <a:latin typeface="+mn-ea"/>
                <a:cs typeface="Times New Roman"/>
              </a:rPr>
              <a:t>考える</a:t>
            </a:r>
            <a:r>
              <a:rPr lang="en-US" altLang="ja-JP" sz="1200" b="1" dirty="0" smtClean="0">
                <a:solidFill>
                  <a:schemeClr val="tx1"/>
                </a:solidFill>
                <a:latin typeface="+mn-ea"/>
                <a:cs typeface="Times New Roman"/>
              </a:rPr>
              <a:t>SDGs</a:t>
            </a:r>
            <a:r>
              <a:rPr lang="ja-JP" altLang="en-US" sz="1200" b="1" dirty="0" smtClean="0">
                <a:solidFill>
                  <a:schemeClr val="tx1"/>
                </a:solidFill>
                <a:latin typeface="+mn-ea"/>
                <a:cs typeface="Times New Roman"/>
              </a:rPr>
              <a:t>シンポジウム（６月</a:t>
            </a:r>
            <a:r>
              <a:rPr lang="en-US" altLang="ja-JP" sz="1200" b="1" dirty="0" smtClean="0">
                <a:solidFill>
                  <a:schemeClr val="tx1"/>
                </a:solidFill>
                <a:latin typeface="+mn-ea"/>
                <a:cs typeface="Times New Roman"/>
              </a:rPr>
              <a:t>11</a:t>
            </a:r>
            <a:r>
              <a:rPr lang="ja-JP" altLang="en-US" sz="1200" b="1" dirty="0" smtClean="0">
                <a:solidFill>
                  <a:schemeClr val="tx1"/>
                </a:solidFill>
                <a:latin typeface="+mn-ea"/>
                <a:cs typeface="Times New Roman"/>
              </a:rPr>
              <a:t>日）　</a:t>
            </a:r>
            <a:endParaRPr lang="en-US" altLang="ja-JP" sz="1200" b="1" dirty="0" smtClean="0">
              <a:solidFill>
                <a:schemeClr val="tx1"/>
              </a:solidFill>
              <a:latin typeface="+mn-ea"/>
              <a:cs typeface="Times New Roman"/>
            </a:endParaRPr>
          </a:p>
          <a:p>
            <a:pPr>
              <a:lnSpc>
                <a:spcPts val="1800"/>
              </a:lnSpc>
            </a:pPr>
            <a:r>
              <a:rPr lang="ja-JP" altLang="en-US" sz="1200" dirty="0" smtClean="0">
                <a:solidFill>
                  <a:schemeClr val="tx1"/>
                </a:solidFill>
                <a:latin typeface="+mn-ea"/>
                <a:cs typeface="Times New Roman"/>
              </a:rPr>
              <a:t>　</a:t>
            </a:r>
            <a:r>
              <a:rPr lang="ja-JP" altLang="en-US" sz="1100" dirty="0" smtClean="0">
                <a:solidFill>
                  <a:schemeClr val="tx1"/>
                </a:solidFill>
                <a:latin typeface="+mn-ea"/>
                <a:cs typeface="Times New Roman"/>
              </a:rPr>
              <a:t>・</a:t>
            </a:r>
            <a:r>
              <a:rPr lang="en-US" altLang="ja-JP" sz="1100" dirty="0" smtClean="0">
                <a:solidFill>
                  <a:schemeClr val="tx1"/>
                </a:solidFill>
                <a:latin typeface="+mn-ea"/>
                <a:cs typeface="Times New Roman"/>
              </a:rPr>
              <a:t>SDGs</a:t>
            </a:r>
            <a:r>
              <a:rPr lang="ja-JP" altLang="en-US" sz="1100" dirty="0">
                <a:solidFill>
                  <a:schemeClr val="tx1"/>
                </a:solidFill>
                <a:latin typeface="+mn-ea"/>
                <a:cs typeface="Times New Roman"/>
              </a:rPr>
              <a:t>や海洋プラスチック問題をキーワード</a:t>
            </a:r>
            <a:r>
              <a:rPr lang="ja-JP" altLang="en-US" sz="1100" dirty="0" smtClean="0">
                <a:solidFill>
                  <a:schemeClr val="tx1"/>
                </a:solidFill>
                <a:latin typeface="+mn-ea"/>
                <a:cs typeface="Times New Roman"/>
              </a:rPr>
              <a:t>に、</a:t>
            </a:r>
            <a:endParaRPr lang="en-US" altLang="ja-JP" sz="1100" dirty="0" smtClean="0">
              <a:solidFill>
                <a:schemeClr val="tx1"/>
              </a:solidFill>
              <a:latin typeface="+mn-ea"/>
              <a:cs typeface="Times New Roman"/>
            </a:endParaRPr>
          </a:p>
          <a:p>
            <a:pPr>
              <a:lnSpc>
                <a:spcPts val="1600"/>
              </a:lnSpc>
            </a:pPr>
            <a:r>
              <a:rPr lang="ja-JP" altLang="en-US" sz="1100" dirty="0">
                <a:solidFill>
                  <a:schemeClr val="tx1"/>
                </a:solidFill>
                <a:latin typeface="+mn-ea"/>
                <a:cs typeface="Times New Roman"/>
              </a:rPr>
              <a:t>　</a:t>
            </a:r>
            <a:r>
              <a:rPr lang="ja-JP" altLang="en-US" sz="1100" dirty="0" smtClean="0">
                <a:solidFill>
                  <a:schemeClr val="tx1"/>
                </a:solidFill>
                <a:latin typeface="+mn-ea"/>
                <a:cs typeface="Times New Roman"/>
              </a:rPr>
              <a:t>　国</a:t>
            </a:r>
            <a:r>
              <a:rPr lang="ja-JP" altLang="en-US" sz="1100" dirty="0">
                <a:solidFill>
                  <a:schemeClr val="tx1"/>
                </a:solidFill>
                <a:latin typeface="+mn-ea"/>
                <a:cs typeface="Times New Roman"/>
              </a:rPr>
              <a:t>や産業界における環境関連の最新情報をはじめ</a:t>
            </a:r>
            <a:r>
              <a:rPr lang="ja-JP" altLang="en-US" sz="1100" dirty="0" smtClean="0">
                <a:solidFill>
                  <a:schemeClr val="tx1"/>
                </a:solidFill>
                <a:latin typeface="+mn-ea"/>
                <a:cs typeface="Times New Roman"/>
              </a:rPr>
              <a:t>、</a:t>
            </a:r>
            <a:endParaRPr lang="en-US" altLang="ja-JP" sz="1100" dirty="0" smtClean="0">
              <a:solidFill>
                <a:schemeClr val="tx1"/>
              </a:solidFill>
              <a:latin typeface="+mn-ea"/>
              <a:cs typeface="Times New Roman"/>
            </a:endParaRPr>
          </a:p>
          <a:p>
            <a:pPr>
              <a:lnSpc>
                <a:spcPts val="1600"/>
              </a:lnSpc>
            </a:pPr>
            <a:r>
              <a:rPr lang="ja-JP" altLang="en-US" sz="1100" dirty="0">
                <a:solidFill>
                  <a:schemeClr val="tx1"/>
                </a:solidFill>
                <a:latin typeface="+mn-ea"/>
                <a:cs typeface="Times New Roman"/>
              </a:rPr>
              <a:t>　</a:t>
            </a:r>
            <a:r>
              <a:rPr lang="ja-JP" altLang="en-US" sz="1100" dirty="0" smtClean="0">
                <a:solidFill>
                  <a:schemeClr val="tx1"/>
                </a:solidFill>
                <a:latin typeface="+mn-ea"/>
                <a:cs typeface="Times New Roman"/>
              </a:rPr>
              <a:t>　他</a:t>
            </a:r>
            <a:r>
              <a:rPr lang="ja-JP" altLang="en-US" sz="1100" dirty="0">
                <a:solidFill>
                  <a:schemeClr val="tx1"/>
                </a:solidFill>
                <a:latin typeface="+mn-ea"/>
                <a:cs typeface="Times New Roman"/>
              </a:rPr>
              <a:t>団体</a:t>
            </a:r>
            <a:r>
              <a:rPr lang="ja-JP" altLang="en-US" sz="1100" dirty="0" smtClean="0">
                <a:solidFill>
                  <a:schemeClr val="tx1"/>
                </a:solidFill>
                <a:latin typeface="+mn-ea"/>
                <a:cs typeface="Times New Roman"/>
              </a:rPr>
              <a:t>の環境</a:t>
            </a:r>
            <a:r>
              <a:rPr lang="ja-JP" altLang="en-US" sz="1100" dirty="0">
                <a:solidFill>
                  <a:schemeClr val="tx1"/>
                </a:solidFill>
                <a:latin typeface="+mn-ea"/>
                <a:cs typeface="Times New Roman"/>
              </a:rPr>
              <a:t>活動・取組に関する情報の</a:t>
            </a:r>
            <a:r>
              <a:rPr lang="ja-JP" altLang="en-US" sz="1100" dirty="0" smtClean="0">
                <a:solidFill>
                  <a:schemeClr val="tx1"/>
                </a:solidFill>
                <a:latin typeface="+mn-ea"/>
                <a:cs typeface="Times New Roman"/>
              </a:rPr>
              <a:t>共有。</a:t>
            </a:r>
            <a:endParaRPr lang="en-US" altLang="ja-JP" sz="1100" dirty="0" smtClean="0">
              <a:solidFill>
                <a:schemeClr val="tx1"/>
              </a:solidFill>
              <a:latin typeface="+mn-ea"/>
              <a:cs typeface="Times New Roman"/>
            </a:endParaRPr>
          </a:p>
          <a:p>
            <a:pPr>
              <a:lnSpc>
                <a:spcPts val="1000"/>
              </a:lnSpc>
            </a:pPr>
            <a:endParaRPr lang="en-US" altLang="ja-JP" sz="1100" dirty="0" smtClean="0">
              <a:solidFill>
                <a:schemeClr val="tx1"/>
              </a:solidFill>
              <a:latin typeface="+mn-ea"/>
              <a:cs typeface="Times New Roman"/>
            </a:endParaRPr>
          </a:p>
          <a:p>
            <a:pPr>
              <a:lnSpc>
                <a:spcPts val="1800"/>
              </a:lnSpc>
            </a:pPr>
            <a:r>
              <a:rPr lang="ja-JP" altLang="en-US" sz="1200" b="1" dirty="0">
                <a:solidFill>
                  <a:schemeClr val="tx1"/>
                </a:solidFill>
                <a:latin typeface="+mn-ea"/>
                <a:cs typeface="Times New Roman"/>
              </a:rPr>
              <a:t>②</a:t>
            </a:r>
            <a:r>
              <a:rPr lang="ja-JP" altLang="en-US" sz="1200" b="1" dirty="0" smtClean="0">
                <a:solidFill>
                  <a:schemeClr val="tx1"/>
                </a:solidFill>
                <a:latin typeface="+mn-ea"/>
                <a:cs typeface="Times New Roman"/>
              </a:rPr>
              <a:t>プラスチック対策推進事業</a:t>
            </a:r>
            <a:r>
              <a:rPr lang="en-US" altLang="ja-JP" sz="1200" b="1" dirty="0">
                <a:solidFill>
                  <a:schemeClr val="tx1"/>
                </a:solidFill>
                <a:latin typeface="+mn-ea"/>
                <a:cs typeface="Times New Roman"/>
              </a:rPr>
              <a:t>【</a:t>
            </a:r>
            <a:r>
              <a:rPr lang="ja-JP" altLang="en-US" sz="1200" b="1" dirty="0">
                <a:solidFill>
                  <a:schemeClr val="tx1"/>
                </a:solidFill>
                <a:latin typeface="+mn-ea"/>
                <a:cs typeface="Times New Roman"/>
              </a:rPr>
              <a:t>新規</a:t>
            </a:r>
            <a:r>
              <a:rPr lang="en-US" altLang="ja-JP" sz="1200" b="1" dirty="0" smtClean="0">
                <a:solidFill>
                  <a:schemeClr val="tx1"/>
                </a:solidFill>
                <a:latin typeface="+mn-ea"/>
                <a:cs typeface="Times New Roman"/>
              </a:rPr>
              <a:t>】</a:t>
            </a:r>
            <a:r>
              <a:rPr lang="ja-JP" altLang="en-US" sz="1200" b="1" dirty="0" smtClean="0">
                <a:solidFill>
                  <a:schemeClr val="tx1"/>
                </a:solidFill>
                <a:latin typeface="+mn-ea"/>
                <a:cs typeface="Times New Roman"/>
              </a:rPr>
              <a:t>（</a:t>
            </a:r>
            <a:r>
              <a:rPr lang="en-US" altLang="ja-JP" sz="1200" b="1" dirty="0" smtClean="0">
                <a:solidFill>
                  <a:schemeClr val="tx1"/>
                </a:solidFill>
                <a:latin typeface="+mn-ea"/>
                <a:cs typeface="Times New Roman"/>
              </a:rPr>
              <a:t>2,951</a:t>
            </a:r>
            <a:r>
              <a:rPr lang="ja-JP" altLang="en-US" sz="1200" b="1" dirty="0" smtClean="0">
                <a:solidFill>
                  <a:schemeClr val="tx1"/>
                </a:solidFill>
                <a:latin typeface="+mn-ea"/>
                <a:cs typeface="Times New Roman"/>
              </a:rPr>
              <a:t>千円）</a:t>
            </a:r>
            <a:r>
              <a:rPr lang="ja-JP" altLang="en-US" sz="1100" dirty="0">
                <a:solidFill>
                  <a:schemeClr val="tx1"/>
                </a:solidFill>
                <a:latin typeface="+mn-ea"/>
                <a:cs typeface="Times New Roman"/>
              </a:rPr>
              <a:t>　</a:t>
            </a:r>
            <a:r>
              <a:rPr lang="en-US" altLang="ja-JP" sz="1100" b="1" strike="sngStrike" dirty="0">
                <a:solidFill>
                  <a:schemeClr val="tx1"/>
                </a:solidFill>
                <a:latin typeface="+mn-ea"/>
                <a:cs typeface="Times New Roman"/>
              </a:rPr>
              <a:t> </a:t>
            </a:r>
            <a:endParaRPr lang="en-US" altLang="ja-JP" sz="1100" strike="sngStrike" dirty="0" smtClean="0">
              <a:solidFill>
                <a:schemeClr val="tx1"/>
              </a:solidFill>
              <a:latin typeface="+mn-ea"/>
              <a:cs typeface="Times New Roman"/>
            </a:endParaRPr>
          </a:p>
          <a:p>
            <a:pPr>
              <a:lnSpc>
                <a:spcPts val="1600"/>
              </a:lnSpc>
            </a:pPr>
            <a:r>
              <a:rPr lang="ja-JP" altLang="en-US" sz="1100" dirty="0">
                <a:solidFill>
                  <a:schemeClr val="tx1"/>
                </a:solidFill>
                <a:latin typeface="+mn-ea"/>
                <a:cs typeface="Times New Roman"/>
              </a:rPr>
              <a:t>　</a:t>
            </a:r>
            <a:r>
              <a:rPr lang="ja-JP" altLang="en-US" sz="1100" dirty="0" smtClean="0">
                <a:solidFill>
                  <a:schemeClr val="tx1"/>
                </a:solidFill>
                <a:latin typeface="+mn-ea"/>
                <a:cs typeface="Times New Roman"/>
              </a:rPr>
              <a:t>・さらなるプラスチックごみ対策を推進するため、業界団体、有識者、市町村、</a:t>
            </a:r>
            <a:endParaRPr lang="en-US" altLang="ja-JP" sz="1100" dirty="0" smtClean="0">
              <a:solidFill>
                <a:schemeClr val="tx1"/>
              </a:solidFill>
              <a:latin typeface="+mn-ea"/>
              <a:cs typeface="Times New Roman"/>
            </a:endParaRPr>
          </a:p>
          <a:p>
            <a:pPr>
              <a:lnSpc>
                <a:spcPts val="1600"/>
              </a:lnSpc>
            </a:pPr>
            <a:r>
              <a:rPr lang="ja-JP" altLang="en-US" sz="1100" dirty="0">
                <a:solidFill>
                  <a:schemeClr val="tx1"/>
                </a:solidFill>
                <a:latin typeface="+mn-ea"/>
                <a:cs typeface="Times New Roman"/>
              </a:rPr>
              <a:t>　 </a:t>
            </a:r>
            <a:r>
              <a:rPr lang="ja-JP" altLang="en-US" sz="1100" dirty="0" smtClean="0">
                <a:solidFill>
                  <a:schemeClr val="tx1"/>
                </a:solidFill>
                <a:latin typeface="+mn-ea"/>
                <a:cs typeface="Times New Roman"/>
              </a:rPr>
              <a:t> </a:t>
            </a:r>
            <a:r>
              <a:rPr lang="en-US" altLang="ja-JP" sz="1100" dirty="0" smtClean="0">
                <a:solidFill>
                  <a:schemeClr val="tx1"/>
                </a:solidFill>
                <a:latin typeface="+mn-ea"/>
                <a:cs typeface="Times New Roman"/>
              </a:rPr>
              <a:t>NPO</a:t>
            </a:r>
            <a:r>
              <a:rPr lang="ja-JP" altLang="en-US" sz="1100" dirty="0" smtClean="0">
                <a:solidFill>
                  <a:schemeClr val="tx1"/>
                </a:solidFill>
                <a:latin typeface="+mn-ea"/>
                <a:cs typeface="Times New Roman"/>
              </a:rPr>
              <a:t>等による「おおさかプラスチック対策推進ネットワーク会議」を設置し、</a:t>
            </a:r>
            <a:endParaRPr lang="en-US" altLang="ja-JP" sz="1100" dirty="0" smtClean="0">
              <a:solidFill>
                <a:schemeClr val="tx1"/>
              </a:solidFill>
              <a:latin typeface="+mn-ea"/>
              <a:cs typeface="Times New Roman"/>
            </a:endParaRPr>
          </a:p>
          <a:p>
            <a:pPr>
              <a:lnSpc>
                <a:spcPts val="1600"/>
              </a:lnSpc>
            </a:pPr>
            <a:r>
              <a:rPr lang="ja-JP" altLang="en-US" sz="1100" dirty="0">
                <a:solidFill>
                  <a:schemeClr val="tx1"/>
                </a:solidFill>
                <a:latin typeface="+mn-ea"/>
                <a:cs typeface="Times New Roman"/>
              </a:rPr>
              <a:t>　</a:t>
            </a:r>
            <a:r>
              <a:rPr lang="ja-JP" altLang="en-US" sz="1100" dirty="0" smtClean="0">
                <a:solidFill>
                  <a:schemeClr val="tx1"/>
                </a:solidFill>
                <a:latin typeface="+mn-ea"/>
                <a:cs typeface="Times New Roman"/>
              </a:rPr>
              <a:t>　事業者の具体的な取組みを検討。</a:t>
            </a:r>
            <a:endParaRPr lang="en-US" altLang="ja-JP" sz="1100" dirty="0" smtClean="0">
              <a:solidFill>
                <a:schemeClr val="tx1"/>
              </a:solidFill>
              <a:latin typeface="+mn-ea"/>
              <a:cs typeface="Times New Roman"/>
            </a:endParaRPr>
          </a:p>
          <a:p>
            <a:pPr>
              <a:lnSpc>
                <a:spcPts val="1600"/>
              </a:lnSpc>
            </a:pPr>
            <a:r>
              <a:rPr lang="ja-JP" altLang="en-US" sz="1100" dirty="0">
                <a:solidFill>
                  <a:schemeClr val="tx1"/>
                </a:solidFill>
                <a:latin typeface="+mn-ea"/>
                <a:cs typeface="Times New Roman"/>
              </a:rPr>
              <a:t>　</a:t>
            </a:r>
            <a:r>
              <a:rPr lang="ja-JP" altLang="en-US" sz="1100" dirty="0" smtClean="0">
                <a:solidFill>
                  <a:schemeClr val="tx1"/>
                </a:solidFill>
                <a:latin typeface="+mn-ea"/>
                <a:cs typeface="Times New Roman"/>
              </a:rPr>
              <a:t>・プラスチックごみ対策</a:t>
            </a:r>
            <a:r>
              <a:rPr lang="ja-JP" altLang="en-US" sz="1100" dirty="0">
                <a:solidFill>
                  <a:schemeClr val="tx1"/>
                </a:solidFill>
                <a:latin typeface="+mn-ea"/>
                <a:cs typeface="Times New Roman"/>
              </a:rPr>
              <a:t>の府全域への事業展開に向けて、府民のさら</a:t>
            </a:r>
            <a:r>
              <a:rPr lang="ja-JP" altLang="en-US" sz="1100" dirty="0" smtClean="0">
                <a:solidFill>
                  <a:schemeClr val="tx1"/>
                </a:solidFill>
                <a:latin typeface="+mn-ea"/>
                <a:cs typeface="Times New Roman"/>
              </a:rPr>
              <a:t>なる理解</a:t>
            </a:r>
            <a:r>
              <a:rPr lang="ja-JP" altLang="en-US" sz="1100" dirty="0">
                <a:solidFill>
                  <a:schemeClr val="tx1"/>
                </a:solidFill>
                <a:latin typeface="+mn-ea"/>
                <a:cs typeface="Times New Roman"/>
              </a:rPr>
              <a:t>と</a:t>
            </a:r>
            <a:r>
              <a:rPr lang="ja-JP" altLang="en-US" sz="1100" dirty="0" smtClean="0">
                <a:solidFill>
                  <a:schemeClr val="tx1"/>
                </a:solidFill>
                <a:latin typeface="+mn-ea"/>
                <a:cs typeface="Times New Roman"/>
              </a:rPr>
              <a:t>取組みを促進する</a:t>
            </a:r>
            <a:r>
              <a:rPr lang="ja-JP" altLang="en-US" sz="1100" dirty="0" err="1" smtClean="0">
                <a:solidFill>
                  <a:schemeClr val="tx1"/>
                </a:solidFill>
                <a:latin typeface="+mn-ea"/>
                <a:cs typeface="Times New Roman"/>
              </a:rPr>
              <a:t>た</a:t>
            </a:r>
            <a:endParaRPr lang="en-US" altLang="ja-JP" sz="1100" dirty="0" smtClean="0">
              <a:solidFill>
                <a:schemeClr val="tx1"/>
              </a:solidFill>
              <a:latin typeface="+mn-ea"/>
              <a:cs typeface="Times New Roman"/>
            </a:endParaRPr>
          </a:p>
          <a:p>
            <a:pPr>
              <a:lnSpc>
                <a:spcPts val="1600"/>
              </a:lnSpc>
            </a:pPr>
            <a:r>
              <a:rPr lang="ja-JP" altLang="en-US" sz="1100" dirty="0">
                <a:solidFill>
                  <a:schemeClr val="tx1"/>
                </a:solidFill>
                <a:latin typeface="+mn-ea"/>
                <a:cs typeface="Times New Roman"/>
              </a:rPr>
              <a:t>　</a:t>
            </a:r>
            <a:r>
              <a:rPr lang="ja-JP" altLang="en-US" sz="1100" dirty="0" smtClean="0">
                <a:solidFill>
                  <a:schemeClr val="tx1"/>
                </a:solidFill>
                <a:latin typeface="+mn-ea"/>
                <a:cs typeface="Times New Roman"/>
              </a:rPr>
              <a:t>　め</a:t>
            </a:r>
            <a:r>
              <a:rPr lang="ja-JP" altLang="en-US" sz="1100" dirty="0">
                <a:solidFill>
                  <a:schemeClr val="tx1"/>
                </a:solidFill>
                <a:latin typeface="+mn-ea"/>
                <a:cs typeface="Times New Roman"/>
              </a:rPr>
              <a:t>、シンポジウムを開催するとともに、府民に分かりやすい</a:t>
            </a:r>
            <a:r>
              <a:rPr lang="ja-JP" altLang="en-US" sz="1100" dirty="0" smtClean="0">
                <a:solidFill>
                  <a:schemeClr val="tx1"/>
                </a:solidFill>
                <a:latin typeface="+mn-ea"/>
                <a:cs typeface="Times New Roman"/>
              </a:rPr>
              <a:t>パネル等</a:t>
            </a:r>
            <a:r>
              <a:rPr lang="ja-JP" altLang="en-US" sz="1100" dirty="0">
                <a:solidFill>
                  <a:schemeClr val="tx1"/>
                </a:solidFill>
                <a:latin typeface="+mn-ea"/>
                <a:cs typeface="Times New Roman"/>
              </a:rPr>
              <a:t>の啓発</a:t>
            </a:r>
            <a:r>
              <a:rPr lang="ja-JP" altLang="en-US" sz="1100" dirty="0" smtClean="0">
                <a:solidFill>
                  <a:schemeClr val="tx1"/>
                </a:solidFill>
                <a:latin typeface="+mn-ea"/>
                <a:cs typeface="Times New Roman"/>
              </a:rPr>
              <a:t>資材を</a:t>
            </a:r>
            <a:r>
              <a:rPr lang="ja-JP" altLang="en-US" sz="1100" dirty="0">
                <a:solidFill>
                  <a:schemeClr val="tx1"/>
                </a:solidFill>
                <a:latin typeface="+mn-ea"/>
                <a:cs typeface="Times New Roman"/>
              </a:rPr>
              <a:t>作成。</a:t>
            </a:r>
            <a:endParaRPr lang="en-US" altLang="ja-JP" sz="1100" dirty="0">
              <a:solidFill>
                <a:schemeClr val="tx1"/>
              </a:solidFill>
              <a:latin typeface="+mn-ea"/>
              <a:cs typeface="Times New Roman"/>
            </a:endParaRPr>
          </a:p>
          <a:p>
            <a:pPr>
              <a:lnSpc>
                <a:spcPts val="1000"/>
              </a:lnSpc>
            </a:pPr>
            <a:endParaRPr lang="en-US" altLang="ja-JP" sz="1200" b="1" dirty="0" smtClean="0">
              <a:solidFill>
                <a:schemeClr val="tx1"/>
              </a:solidFill>
              <a:latin typeface="+mn-ea"/>
              <a:cs typeface="Times New Roman"/>
            </a:endParaRPr>
          </a:p>
          <a:p>
            <a:pPr>
              <a:lnSpc>
                <a:spcPts val="1800"/>
              </a:lnSpc>
            </a:pPr>
            <a:r>
              <a:rPr lang="ja-JP" altLang="en-US" sz="1200" b="1" dirty="0">
                <a:solidFill>
                  <a:schemeClr val="tx1"/>
                </a:solidFill>
                <a:latin typeface="+mn-ea"/>
                <a:cs typeface="Times New Roman"/>
              </a:rPr>
              <a:t>③</a:t>
            </a:r>
            <a:r>
              <a:rPr lang="ja-JP" altLang="en-US" sz="1200" b="1" dirty="0" smtClean="0">
                <a:solidFill>
                  <a:schemeClr val="tx1"/>
                </a:solidFill>
                <a:latin typeface="+mn-ea"/>
                <a:cs typeface="Times New Roman"/>
              </a:rPr>
              <a:t>「豊かな大阪湾」の創出に向けた環境改善・啓発事業</a:t>
            </a:r>
            <a:r>
              <a:rPr lang="en-US" altLang="ja-JP" sz="1200" b="1" dirty="0">
                <a:solidFill>
                  <a:schemeClr val="tx1"/>
                </a:solidFill>
                <a:latin typeface="+mn-ea"/>
                <a:cs typeface="Times New Roman"/>
              </a:rPr>
              <a:t>【</a:t>
            </a:r>
            <a:r>
              <a:rPr lang="ja-JP" altLang="en-US" sz="1200" b="1" dirty="0">
                <a:solidFill>
                  <a:schemeClr val="tx1"/>
                </a:solidFill>
                <a:latin typeface="+mn-ea"/>
                <a:cs typeface="Times New Roman"/>
              </a:rPr>
              <a:t>新規</a:t>
            </a:r>
            <a:r>
              <a:rPr lang="en-US" altLang="ja-JP" sz="1200" b="1" dirty="0">
                <a:solidFill>
                  <a:schemeClr val="tx1"/>
                </a:solidFill>
                <a:latin typeface="+mn-ea"/>
                <a:cs typeface="Times New Roman"/>
              </a:rPr>
              <a:t>】 </a:t>
            </a:r>
            <a:r>
              <a:rPr lang="ja-JP" altLang="en-US" sz="1200" b="1" dirty="0" smtClean="0">
                <a:solidFill>
                  <a:schemeClr val="tx1"/>
                </a:solidFill>
                <a:latin typeface="+mn-ea"/>
                <a:cs typeface="Times New Roman"/>
              </a:rPr>
              <a:t>（</a:t>
            </a:r>
            <a:r>
              <a:rPr lang="en-US" altLang="ja-JP" sz="1200" b="1" dirty="0" smtClean="0">
                <a:solidFill>
                  <a:schemeClr val="tx1"/>
                </a:solidFill>
                <a:latin typeface="+mn-ea"/>
                <a:cs typeface="Times New Roman"/>
              </a:rPr>
              <a:t>4,500</a:t>
            </a:r>
            <a:r>
              <a:rPr lang="ja-JP" altLang="en-US" sz="1200" b="1" dirty="0" smtClean="0">
                <a:solidFill>
                  <a:schemeClr val="tx1"/>
                </a:solidFill>
                <a:latin typeface="+mn-ea"/>
                <a:cs typeface="Times New Roman"/>
              </a:rPr>
              <a:t>千円）</a:t>
            </a:r>
            <a:r>
              <a:rPr lang="en-US" altLang="ja-JP" sz="1200" b="1" strike="sngStrike" dirty="0">
                <a:solidFill>
                  <a:schemeClr val="tx1"/>
                </a:solidFill>
                <a:latin typeface="+mn-ea"/>
                <a:cs typeface="Times New Roman"/>
              </a:rPr>
              <a:t> </a:t>
            </a:r>
            <a:endParaRPr lang="en-US" altLang="ja-JP" sz="1200" b="1" dirty="0" smtClean="0">
              <a:solidFill>
                <a:schemeClr val="tx1"/>
              </a:solidFill>
              <a:latin typeface="+mn-ea"/>
              <a:cs typeface="Times New Roman"/>
            </a:endParaRPr>
          </a:p>
          <a:p>
            <a:pPr>
              <a:lnSpc>
                <a:spcPts val="1600"/>
              </a:lnSpc>
            </a:pPr>
            <a:r>
              <a:rPr lang="ja-JP" altLang="en-US" sz="1100" dirty="0">
                <a:solidFill>
                  <a:schemeClr val="tx1"/>
                </a:solidFill>
                <a:latin typeface="+mn-ea"/>
                <a:cs typeface="Times New Roman"/>
              </a:rPr>
              <a:t>　・</a:t>
            </a:r>
            <a:r>
              <a:rPr lang="ja-JP" altLang="en-US" sz="1100" dirty="0" smtClean="0">
                <a:solidFill>
                  <a:schemeClr val="tx1"/>
                </a:solidFill>
                <a:latin typeface="+mn-ea"/>
                <a:cs typeface="Times New Roman"/>
              </a:rPr>
              <a:t>大阪湾の水質改善に向けたエコ護岸等の実証事業と併せ</a:t>
            </a:r>
            <a:r>
              <a:rPr lang="ja-JP" altLang="en-US" sz="1100" dirty="0">
                <a:solidFill>
                  <a:schemeClr val="tx1"/>
                </a:solidFill>
                <a:latin typeface="+mn-ea"/>
                <a:cs typeface="Times New Roman"/>
              </a:rPr>
              <a:t>て</a:t>
            </a:r>
            <a:r>
              <a:rPr lang="ja-JP" altLang="en-US" sz="1100" dirty="0" smtClean="0">
                <a:solidFill>
                  <a:schemeClr val="tx1"/>
                </a:solidFill>
                <a:latin typeface="+mn-ea"/>
                <a:cs typeface="Times New Roman"/>
              </a:rPr>
              <a:t>、エコバスツアー等を通じた海洋プラ</a:t>
            </a:r>
            <a:endParaRPr lang="en-US" altLang="ja-JP" sz="1100" dirty="0" smtClean="0">
              <a:solidFill>
                <a:schemeClr val="tx1"/>
              </a:solidFill>
              <a:latin typeface="+mn-ea"/>
              <a:cs typeface="Times New Roman"/>
            </a:endParaRPr>
          </a:p>
          <a:p>
            <a:pPr>
              <a:lnSpc>
                <a:spcPts val="1600"/>
              </a:lnSpc>
            </a:pPr>
            <a:r>
              <a:rPr lang="ja-JP" altLang="en-US" sz="1100" dirty="0">
                <a:solidFill>
                  <a:schemeClr val="tx1"/>
                </a:solidFill>
                <a:latin typeface="+mn-ea"/>
                <a:cs typeface="Times New Roman"/>
              </a:rPr>
              <a:t>　</a:t>
            </a:r>
            <a:r>
              <a:rPr lang="ja-JP" altLang="en-US" sz="1100" dirty="0" smtClean="0">
                <a:solidFill>
                  <a:schemeClr val="tx1"/>
                </a:solidFill>
                <a:latin typeface="+mn-ea"/>
                <a:cs typeface="Times New Roman"/>
              </a:rPr>
              <a:t>　スチック</a:t>
            </a:r>
            <a:r>
              <a:rPr lang="ja-JP" altLang="en-US" sz="1100" dirty="0">
                <a:solidFill>
                  <a:schemeClr val="tx1"/>
                </a:solidFill>
                <a:latin typeface="+mn-ea"/>
                <a:cs typeface="Times New Roman"/>
              </a:rPr>
              <a:t>ごみ</a:t>
            </a:r>
            <a:r>
              <a:rPr lang="ja-JP" altLang="en-US" sz="1100" dirty="0" smtClean="0">
                <a:solidFill>
                  <a:schemeClr val="tx1"/>
                </a:solidFill>
                <a:latin typeface="+mn-ea"/>
                <a:cs typeface="Times New Roman"/>
              </a:rPr>
              <a:t>問題の啓発を実施。</a:t>
            </a:r>
            <a:endParaRPr lang="en-US" altLang="ja-JP" sz="1100" dirty="0" smtClean="0">
              <a:solidFill>
                <a:schemeClr val="tx1"/>
              </a:solidFill>
              <a:latin typeface="+mn-ea"/>
              <a:cs typeface="Times New Roman"/>
            </a:endParaRPr>
          </a:p>
          <a:p>
            <a:pPr>
              <a:lnSpc>
                <a:spcPts val="1000"/>
              </a:lnSpc>
            </a:pPr>
            <a:endParaRPr lang="en-US" altLang="ja-JP" sz="1000" b="1" dirty="0">
              <a:solidFill>
                <a:schemeClr val="tx1"/>
              </a:solidFill>
              <a:latin typeface="+mn-ea"/>
              <a:cs typeface="Times New Roman"/>
            </a:endParaRPr>
          </a:p>
          <a:p>
            <a:pPr>
              <a:lnSpc>
                <a:spcPts val="1800"/>
              </a:lnSpc>
            </a:pPr>
            <a:r>
              <a:rPr lang="ja-JP" altLang="en-US" sz="1200" b="1" dirty="0">
                <a:solidFill>
                  <a:schemeClr val="tx1"/>
                </a:solidFill>
                <a:latin typeface="+mn-ea"/>
                <a:cs typeface="Times New Roman"/>
              </a:rPr>
              <a:t>④</a:t>
            </a:r>
            <a:r>
              <a:rPr lang="ja-JP" altLang="en-US" sz="1200" b="1" dirty="0" smtClean="0">
                <a:solidFill>
                  <a:schemeClr val="tx1"/>
                </a:solidFill>
                <a:latin typeface="+mn-ea"/>
                <a:cs typeface="Times New Roman"/>
              </a:rPr>
              <a:t>庁内の率先的取組み</a:t>
            </a:r>
            <a:endParaRPr lang="en-US" altLang="ja-JP" sz="1200" b="1" dirty="0" smtClean="0">
              <a:solidFill>
                <a:schemeClr val="tx1"/>
              </a:solidFill>
              <a:latin typeface="+mn-ea"/>
              <a:cs typeface="Times New Roman"/>
            </a:endParaRPr>
          </a:p>
          <a:p>
            <a:pPr>
              <a:lnSpc>
                <a:spcPts val="1800"/>
              </a:lnSpc>
            </a:pPr>
            <a:r>
              <a:rPr lang="ja-JP" altLang="en-US" sz="1100" dirty="0" smtClean="0">
                <a:solidFill>
                  <a:schemeClr val="tx1"/>
                </a:solidFill>
                <a:latin typeface="+mn-ea"/>
                <a:cs typeface="Times New Roman"/>
              </a:rPr>
              <a:t>　</a:t>
            </a:r>
            <a:r>
              <a:rPr lang="ja-JP" altLang="en-US" sz="1100" dirty="0">
                <a:solidFill>
                  <a:schemeClr val="tx1"/>
                </a:solidFill>
                <a:latin typeface="+mn-ea"/>
                <a:cs typeface="Times New Roman"/>
              </a:rPr>
              <a:t>・</a:t>
            </a:r>
            <a:r>
              <a:rPr lang="ja-JP" altLang="en-US" sz="1100" dirty="0" smtClean="0">
                <a:solidFill>
                  <a:schemeClr val="tx1"/>
                </a:solidFill>
                <a:latin typeface="+mn-ea"/>
                <a:cs typeface="Times New Roman"/>
              </a:rPr>
              <a:t>改定したグリーン調達方針に基づき、プラスチックごみ削減に配慮した物品調達等を実施。</a:t>
            </a:r>
            <a:endParaRPr lang="en-US" altLang="ja-JP" sz="1100" dirty="0" smtClean="0">
              <a:solidFill>
                <a:schemeClr val="tx1"/>
              </a:solidFill>
              <a:latin typeface="+mn-ea"/>
              <a:cs typeface="Times New Roman"/>
            </a:endParaRPr>
          </a:p>
          <a:p>
            <a:pPr>
              <a:lnSpc>
                <a:spcPts val="1800"/>
              </a:lnSpc>
            </a:pPr>
            <a:r>
              <a:rPr lang="ja-JP" altLang="en-US" sz="1100" dirty="0" smtClean="0">
                <a:solidFill>
                  <a:schemeClr val="tx1"/>
                </a:solidFill>
                <a:latin typeface="+mn-ea"/>
                <a:cs typeface="Times New Roman"/>
              </a:rPr>
              <a:t>　・</a:t>
            </a:r>
            <a:r>
              <a:rPr lang="en-US" altLang="ja-JP" sz="1100" dirty="0" smtClean="0">
                <a:solidFill>
                  <a:schemeClr val="tx1"/>
                </a:solidFill>
                <a:latin typeface="+mn-ea"/>
                <a:cs typeface="Times New Roman"/>
              </a:rPr>
              <a:t>2018</a:t>
            </a:r>
            <a:r>
              <a:rPr lang="ja-JP" altLang="en-US" sz="1100" dirty="0" smtClean="0">
                <a:solidFill>
                  <a:schemeClr val="tx1"/>
                </a:solidFill>
                <a:latin typeface="+mn-ea"/>
                <a:cs typeface="Times New Roman"/>
              </a:rPr>
              <a:t>年</a:t>
            </a:r>
            <a:r>
              <a:rPr lang="en-US" altLang="ja-JP" sz="1100" dirty="0" smtClean="0">
                <a:solidFill>
                  <a:schemeClr val="tx1"/>
                </a:solidFill>
                <a:latin typeface="+mn-ea"/>
                <a:cs typeface="Times New Roman"/>
              </a:rPr>
              <a:t>12</a:t>
            </a:r>
            <a:r>
              <a:rPr lang="ja-JP" altLang="en-US" sz="1100" dirty="0" smtClean="0">
                <a:solidFill>
                  <a:schemeClr val="tx1"/>
                </a:solidFill>
                <a:latin typeface="+mn-ea"/>
                <a:cs typeface="Times New Roman"/>
              </a:rPr>
              <a:t>月より実施している部内率先的取組みの全庁展開を実施。</a:t>
            </a:r>
            <a:endParaRPr lang="en-US" altLang="ja-JP" sz="1100" dirty="0" smtClean="0">
              <a:solidFill>
                <a:schemeClr val="tx1"/>
              </a:solidFill>
              <a:latin typeface="+mn-ea"/>
              <a:cs typeface="Times New Roman"/>
            </a:endParaRPr>
          </a:p>
          <a:p>
            <a:pPr>
              <a:lnSpc>
                <a:spcPts val="1000"/>
              </a:lnSpc>
            </a:pPr>
            <a:endParaRPr lang="en-US" altLang="ja-JP" sz="1000" b="1" dirty="0">
              <a:solidFill>
                <a:schemeClr val="tx1"/>
              </a:solidFill>
              <a:latin typeface="+mn-ea"/>
              <a:cs typeface="Times New Roman"/>
            </a:endParaRPr>
          </a:p>
          <a:p>
            <a:pPr>
              <a:lnSpc>
                <a:spcPts val="1800"/>
              </a:lnSpc>
            </a:pPr>
            <a:r>
              <a:rPr lang="ja-JP" altLang="en-US" sz="1200" b="1" dirty="0">
                <a:solidFill>
                  <a:schemeClr val="tx1"/>
                </a:solidFill>
                <a:latin typeface="+mn-ea"/>
                <a:cs typeface="Times New Roman"/>
              </a:rPr>
              <a:t>⑤</a:t>
            </a:r>
            <a:r>
              <a:rPr lang="ja-JP" altLang="en-US" sz="1200" b="1" dirty="0" smtClean="0">
                <a:solidFill>
                  <a:schemeClr val="tx1"/>
                </a:solidFill>
                <a:latin typeface="+mn-ea"/>
                <a:cs typeface="Times New Roman"/>
              </a:rPr>
              <a:t>大阪</a:t>
            </a:r>
            <a:r>
              <a:rPr lang="ja-JP" altLang="en-US" sz="1200" b="1" dirty="0">
                <a:solidFill>
                  <a:schemeClr val="tx1"/>
                </a:solidFill>
                <a:latin typeface="+mn-ea"/>
                <a:cs typeface="Times New Roman"/>
              </a:rPr>
              <a:t>湾のマイクロプラスチック</a:t>
            </a:r>
            <a:r>
              <a:rPr lang="ja-JP" altLang="en-US" sz="1200" b="1" dirty="0" smtClean="0">
                <a:solidFill>
                  <a:schemeClr val="tx1"/>
                </a:solidFill>
                <a:latin typeface="+mn-ea"/>
                <a:cs typeface="Times New Roman"/>
              </a:rPr>
              <a:t>の実態把握</a:t>
            </a:r>
            <a:endParaRPr lang="en-US" altLang="ja-JP" sz="1200" b="1" dirty="0" smtClean="0">
              <a:solidFill>
                <a:schemeClr val="tx1"/>
              </a:solidFill>
              <a:latin typeface="+mn-ea"/>
              <a:cs typeface="Times New Roman"/>
            </a:endParaRPr>
          </a:p>
          <a:p>
            <a:pPr>
              <a:lnSpc>
                <a:spcPts val="1600"/>
              </a:lnSpc>
            </a:pPr>
            <a:r>
              <a:rPr lang="ja-JP" altLang="en-US" sz="1100" dirty="0" smtClean="0">
                <a:solidFill>
                  <a:schemeClr val="tx1"/>
                </a:solidFill>
                <a:latin typeface="+mn-ea"/>
                <a:cs typeface="Times New Roman"/>
              </a:rPr>
              <a:t>　・（地独）大阪府立環境</a:t>
            </a:r>
            <a:r>
              <a:rPr lang="ja-JP" altLang="en-US" sz="1100" dirty="0">
                <a:solidFill>
                  <a:schemeClr val="tx1"/>
                </a:solidFill>
                <a:latin typeface="+mn-ea"/>
                <a:cs typeface="Times New Roman"/>
              </a:rPr>
              <a:t>農林水産総合研究所と連携し、</a:t>
            </a:r>
            <a:r>
              <a:rPr lang="ja-JP" altLang="en-US" sz="1100" dirty="0" smtClean="0">
                <a:solidFill>
                  <a:schemeClr val="tx1"/>
                </a:solidFill>
                <a:latin typeface="+mn-ea"/>
                <a:cs typeface="Times New Roman"/>
              </a:rPr>
              <a:t>大阪湾におけるマイクロプラスチックの調査を</a:t>
            </a:r>
            <a:endParaRPr lang="en-US" altLang="ja-JP" sz="1100" dirty="0" smtClean="0">
              <a:solidFill>
                <a:schemeClr val="tx1"/>
              </a:solidFill>
              <a:latin typeface="+mn-ea"/>
              <a:cs typeface="Times New Roman"/>
            </a:endParaRPr>
          </a:p>
          <a:p>
            <a:pPr>
              <a:lnSpc>
                <a:spcPts val="1600"/>
              </a:lnSpc>
            </a:pPr>
            <a:r>
              <a:rPr lang="ja-JP" altLang="en-US" sz="1100" dirty="0">
                <a:solidFill>
                  <a:schemeClr val="tx1"/>
                </a:solidFill>
                <a:latin typeface="+mn-ea"/>
                <a:cs typeface="Times New Roman"/>
              </a:rPr>
              <a:t>　</a:t>
            </a:r>
            <a:r>
              <a:rPr lang="ja-JP" altLang="en-US" sz="1100" dirty="0" smtClean="0">
                <a:solidFill>
                  <a:schemeClr val="tx1"/>
                </a:solidFill>
                <a:latin typeface="+mn-ea"/>
                <a:cs typeface="Times New Roman"/>
              </a:rPr>
              <a:t>　実施。</a:t>
            </a:r>
            <a:endParaRPr lang="en-US" altLang="ja-JP" sz="1100" dirty="0" smtClean="0">
              <a:solidFill>
                <a:schemeClr val="tx1"/>
              </a:solidFill>
              <a:latin typeface="+mn-ea"/>
              <a:cs typeface="Times New Roman"/>
            </a:endParaRPr>
          </a:p>
        </p:txBody>
      </p:sp>
      <p:sp>
        <p:nvSpPr>
          <p:cNvPr id="57" name="下矢印 56"/>
          <p:cNvSpPr/>
          <p:nvPr/>
        </p:nvSpPr>
        <p:spPr>
          <a:xfrm>
            <a:off x="9641031" y="8863381"/>
            <a:ext cx="504904" cy="3246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下矢印 42"/>
          <p:cNvSpPr/>
          <p:nvPr/>
        </p:nvSpPr>
        <p:spPr>
          <a:xfrm>
            <a:off x="4168552" y="8847202"/>
            <a:ext cx="504904" cy="3246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下矢印 43"/>
          <p:cNvSpPr/>
          <p:nvPr/>
        </p:nvSpPr>
        <p:spPr>
          <a:xfrm>
            <a:off x="742432" y="8847202"/>
            <a:ext cx="504904" cy="3246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4" name="図 5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94656" y="5686426"/>
            <a:ext cx="2024506" cy="2761426"/>
          </a:xfrm>
          <a:prstGeom prst="rect">
            <a:avLst/>
          </a:prstGeom>
          <a:ln>
            <a:solidFill>
              <a:schemeClr val="tx1"/>
            </a:solidFill>
          </a:ln>
        </p:spPr>
      </p:pic>
      <p:pic>
        <p:nvPicPr>
          <p:cNvPr id="28" name="図 27"/>
          <p:cNvPicPr>
            <a:picLocks noChangeAspect="1"/>
          </p:cNvPicPr>
          <p:nvPr/>
        </p:nvPicPr>
        <p:blipFill>
          <a:blip r:embed="rId4"/>
          <a:stretch>
            <a:fillRect/>
          </a:stretch>
        </p:blipFill>
        <p:spPr>
          <a:xfrm>
            <a:off x="142473" y="7369795"/>
            <a:ext cx="1630765" cy="1078056"/>
          </a:xfrm>
          <a:prstGeom prst="rect">
            <a:avLst/>
          </a:prstGeom>
          <a:ln>
            <a:solidFill>
              <a:schemeClr val="tx1"/>
            </a:solidFill>
          </a:ln>
        </p:spPr>
      </p:pic>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4936" y="968989"/>
            <a:ext cx="1541510" cy="1157524"/>
          </a:xfrm>
          <a:prstGeom prst="rect">
            <a:avLst/>
          </a:prstGeom>
        </p:spPr>
      </p:pic>
      <p:pic>
        <p:nvPicPr>
          <p:cNvPr id="3" name="図 2"/>
          <p:cNvPicPr>
            <a:picLocks noChangeAspect="1"/>
          </p:cNvPicPr>
          <p:nvPr/>
        </p:nvPicPr>
        <p:blipFill rotWithShape="1">
          <a:blip r:embed="rId6"/>
          <a:srcRect t="10730" b="14155"/>
          <a:stretch/>
        </p:blipFill>
        <p:spPr>
          <a:xfrm>
            <a:off x="11591376" y="5610641"/>
            <a:ext cx="842380" cy="504057"/>
          </a:xfrm>
          <a:prstGeom prst="rect">
            <a:avLst/>
          </a:prstGeom>
        </p:spPr>
      </p:pic>
      <p:grpSp>
        <p:nvGrpSpPr>
          <p:cNvPr id="50" name="グループ化 49"/>
          <p:cNvGrpSpPr/>
          <p:nvPr/>
        </p:nvGrpSpPr>
        <p:grpSpPr>
          <a:xfrm>
            <a:off x="431825" y="79569"/>
            <a:ext cx="5817849" cy="472559"/>
            <a:chOff x="431825" y="223585"/>
            <a:chExt cx="5817849" cy="472559"/>
          </a:xfrm>
        </p:grpSpPr>
        <p:sp>
          <p:nvSpPr>
            <p:cNvPr id="53" name="Rectangle 30"/>
            <p:cNvSpPr>
              <a:spLocks noChangeArrowheads="1"/>
            </p:cNvSpPr>
            <p:nvPr/>
          </p:nvSpPr>
          <p:spPr bwMode="auto">
            <a:xfrm>
              <a:off x="5709924" y="223585"/>
              <a:ext cx="539750" cy="316984"/>
            </a:xfrm>
            <a:prstGeom prst="rect">
              <a:avLst/>
            </a:prstGeom>
            <a:solidFill>
              <a:srgbClr val="00FF00"/>
            </a:solidFill>
            <a:ln w="9525">
              <a:noFill/>
              <a:miter lim="800000"/>
              <a:headEnd/>
              <a:tailEnd/>
            </a:ln>
          </p:spPr>
          <p:txBody>
            <a:bodyPr/>
            <a:lstStyle>
              <a:lvl1pPr eaLnBrk="0" hangingPunct="0">
                <a:spcBef>
                  <a:spcPct val="20000"/>
                </a:spcBef>
                <a:buChar char="•"/>
                <a:defRPr kumimoji="1" sz="4500">
                  <a:solidFill>
                    <a:schemeClr val="tx1"/>
                  </a:solidFill>
                  <a:latin typeface="Arial" charset="0"/>
                  <a:ea typeface="ＭＳ Ｐゴシック" pitchFamily="50" charset="-128"/>
                </a:defRPr>
              </a:lvl1pPr>
              <a:lvl2pPr marL="742950" indent="-285750" eaLnBrk="0" hangingPunct="0">
                <a:spcBef>
                  <a:spcPct val="20000"/>
                </a:spcBef>
                <a:buChar char="–"/>
                <a:defRPr kumimoji="1" sz="3900">
                  <a:solidFill>
                    <a:schemeClr val="tx1"/>
                  </a:solidFill>
                  <a:latin typeface="Arial" charset="0"/>
                  <a:ea typeface="ＭＳ Ｐゴシック" pitchFamily="50" charset="-128"/>
                </a:defRPr>
              </a:lvl2pPr>
              <a:lvl3pPr marL="1143000" indent="-228600" eaLnBrk="0" hangingPunct="0">
                <a:spcBef>
                  <a:spcPct val="20000"/>
                </a:spcBef>
                <a:buChar char="•"/>
                <a:defRPr kumimoji="1" sz="3400">
                  <a:solidFill>
                    <a:schemeClr val="tx1"/>
                  </a:solidFill>
                  <a:latin typeface="Arial" charset="0"/>
                  <a:ea typeface="ＭＳ Ｐゴシック" pitchFamily="50" charset="-128"/>
                </a:defRPr>
              </a:lvl3pPr>
              <a:lvl4pPr marL="1600200" indent="-228600" eaLnBrk="0" hangingPunct="0">
                <a:spcBef>
                  <a:spcPct val="20000"/>
                </a:spcBef>
                <a:buChar char="–"/>
                <a:defRPr kumimoji="1" sz="2800">
                  <a:solidFill>
                    <a:schemeClr val="tx1"/>
                  </a:solidFill>
                  <a:latin typeface="Arial" charset="0"/>
                  <a:ea typeface="ＭＳ Ｐゴシック" pitchFamily="50" charset="-128"/>
                </a:defRPr>
              </a:lvl4pPr>
              <a:lvl5pPr marL="2057400" indent="-228600" eaLnBrk="0" hangingPunct="0">
                <a:spcBef>
                  <a:spcPct val="20000"/>
                </a:spcBef>
                <a:buChar char="»"/>
                <a:defRPr kumimoji="1" sz="28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pitchFamily="50" charset="-128"/>
                </a:defRPr>
              </a:lvl9pPr>
            </a:lstStyle>
            <a:p>
              <a:pPr eaLnBrk="1" hangingPunct="1">
                <a:spcBef>
                  <a:spcPct val="50000"/>
                </a:spcBef>
                <a:buFontTx/>
                <a:buNone/>
              </a:pPr>
              <a:endParaRPr lang="ja-JP" altLang="en-US" sz="1200"/>
            </a:p>
          </p:txBody>
        </p:sp>
        <p:sp>
          <p:nvSpPr>
            <p:cNvPr id="55" name="Rectangle 31"/>
            <p:cNvSpPr>
              <a:spLocks noChangeArrowheads="1"/>
            </p:cNvSpPr>
            <p:nvPr/>
          </p:nvSpPr>
          <p:spPr bwMode="auto">
            <a:xfrm>
              <a:off x="431825" y="537394"/>
              <a:ext cx="5290940" cy="158750"/>
            </a:xfrm>
            <a:prstGeom prst="rect">
              <a:avLst/>
            </a:prstGeom>
            <a:solidFill>
              <a:srgbClr val="00FF00"/>
            </a:solidFill>
            <a:ln w="9525">
              <a:noFill/>
              <a:miter lim="800000"/>
              <a:headEnd/>
              <a:tailEnd/>
            </a:ln>
          </p:spPr>
          <p:txBody>
            <a:bodyPr/>
            <a:lstStyle>
              <a:lvl1pPr eaLnBrk="0" hangingPunct="0">
                <a:spcBef>
                  <a:spcPct val="20000"/>
                </a:spcBef>
                <a:buChar char="•"/>
                <a:defRPr kumimoji="1" sz="4500">
                  <a:solidFill>
                    <a:schemeClr val="tx1"/>
                  </a:solidFill>
                  <a:latin typeface="Arial" charset="0"/>
                  <a:ea typeface="ＭＳ Ｐゴシック" pitchFamily="50" charset="-128"/>
                </a:defRPr>
              </a:lvl1pPr>
              <a:lvl2pPr marL="742950" indent="-285750" eaLnBrk="0" hangingPunct="0">
                <a:spcBef>
                  <a:spcPct val="20000"/>
                </a:spcBef>
                <a:buChar char="–"/>
                <a:defRPr kumimoji="1" sz="3900">
                  <a:solidFill>
                    <a:schemeClr val="tx1"/>
                  </a:solidFill>
                  <a:latin typeface="Arial" charset="0"/>
                  <a:ea typeface="ＭＳ Ｐゴシック" pitchFamily="50" charset="-128"/>
                </a:defRPr>
              </a:lvl2pPr>
              <a:lvl3pPr marL="1143000" indent="-228600" eaLnBrk="0" hangingPunct="0">
                <a:spcBef>
                  <a:spcPct val="20000"/>
                </a:spcBef>
                <a:buChar char="•"/>
                <a:defRPr kumimoji="1" sz="3400">
                  <a:solidFill>
                    <a:schemeClr val="tx1"/>
                  </a:solidFill>
                  <a:latin typeface="Arial" charset="0"/>
                  <a:ea typeface="ＭＳ Ｐゴシック" pitchFamily="50" charset="-128"/>
                </a:defRPr>
              </a:lvl3pPr>
              <a:lvl4pPr marL="1600200" indent="-228600" eaLnBrk="0" hangingPunct="0">
                <a:spcBef>
                  <a:spcPct val="20000"/>
                </a:spcBef>
                <a:buChar char="–"/>
                <a:defRPr kumimoji="1" sz="2800">
                  <a:solidFill>
                    <a:schemeClr val="tx1"/>
                  </a:solidFill>
                  <a:latin typeface="Arial" charset="0"/>
                  <a:ea typeface="ＭＳ Ｐゴシック" pitchFamily="50" charset="-128"/>
                </a:defRPr>
              </a:lvl4pPr>
              <a:lvl5pPr marL="2057400" indent="-228600" eaLnBrk="0" hangingPunct="0">
                <a:spcBef>
                  <a:spcPct val="20000"/>
                </a:spcBef>
                <a:buChar char="»"/>
                <a:defRPr kumimoji="1" sz="28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pitchFamily="50" charset="-128"/>
                </a:defRPr>
              </a:lvl9pPr>
            </a:lstStyle>
            <a:p>
              <a:pPr eaLnBrk="1" hangingPunct="1">
                <a:spcBef>
                  <a:spcPct val="50000"/>
                </a:spcBef>
                <a:buFontTx/>
                <a:buNone/>
              </a:pPr>
              <a:endParaRPr lang="ja-JP" altLang="en-US" sz="1200"/>
            </a:p>
          </p:txBody>
        </p:sp>
        <p:sp>
          <p:nvSpPr>
            <p:cNvPr id="56" name="Rectangle 29"/>
            <p:cNvSpPr>
              <a:spLocks noChangeArrowheads="1"/>
            </p:cNvSpPr>
            <p:nvPr/>
          </p:nvSpPr>
          <p:spPr bwMode="auto">
            <a:xfrm>
              <a:off x="431825" y="224407"/>
              <a:ext cx="5286310" cy="316037"/>
            </a:xfrm>
            <a:prstGeom prst="rect">
              <a:avLst/>
            </a:prstGeom>
            <a:solidFill>
              <a:srgbClr val="008000"/>
            </a:solidFill>
            <a:ln w="9525">
              <a:noFill/>
              <a:miter lim="800000"/>
              <a:headEnd/>
              <a:tailEnd/>
            </a:ln>
          </p:spPr>
          <p:txBody>
            <a:bodyPr lIns="74295" tIns="8890" rIns="74295" bIns="8890" anchor="ctr"/>
            <a:lstStyle>
              <a:lvl1pPr eaLnBrk="0" hangingPunct="0">
                <a:spcBef>
                  <a:spcPct val="20000"/>
                </a:spcBef>
                <a:buChar char="•"/>
                <a:defRPr kumimoji="1" sz="4500">
                  <a:solidFill>
                    <a:schemeClr val="tx1"/>
                  </a:solidFill>
                  <a:latin typeface="Arial" charset="0"/>
                  <a:ea typeface="ＭＳ Ｐゴシック" charset="-128"/>
                </a:defRPr>
              </a:lvl1pPr>
              <a:lvl2pPr marL="742950" indent="-285750" eaLnBrk="0" hangingPunct="0">
                <a:spcBef>
                  <a:spcPct val="20000"/>
                </a:spcBef>
                <a:buChar char="–"/>
                <a:defRPr kumimoji="1" sz="3900">
                  <a:solidFill>
                    <a:schemeClr val="tx1"/>
                  </a:solidFill>
                  <a:latin typeface="Arial" charset="0"/>
                  <a:ea typeface="ＭＳ Ｐゴシック" charset="-128"/>
                </a:defRPr>
              </a:lvl2pPr>
              <a:lvl3pPr marL="1143000" indent="-228600" eaLnBrk="0" hangingPunct="0">
                <a:spcBef>
                  <a:spcPct val="20000"/>
                </a:spcBef>
                <a:buChar char="•"/>
                <a:defRPr kumimoji="1" sz="3400">
                  <a:solidFill>
                    <a:schemeClr val="tx1"/>
                  </a:solidFill>
                  <a:latin typeface="Arial" charset="0"/>
                  <a:ea typeface="ＭＳ Ｐゴシック" charset="-128"/>
                </a:defRPr>
              </a:lvl3pPr>
              <a:lvl4pPr marL="1600200" indent="-228600" eaLnBrk="0" hangingPunct="0">
                <a:spcBef>
                  <a:spcPct val="20000"/>
                </a:spcBef>
                <a:buChar char="–"/>
                <a:defRPr kumimoji="1" sz="2800">
                  <a:solidFill>
                    <a:schemeClr val="tx1"/>
                  </a:solidFill>
                  <a:latin typeface="Arial" charset="0"/>
                  <a:ea typeface="ＭＳ Ｐゴシック" charset="-128"/>
                </a:defRPr>
              </a:lvl4pPr>
              <a:lvl5pPr marL="2057400" indent="-228600" eaLnBrk="0" hangingPunct="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algn="ctr" eaLnBrk="1" hangingPunct="1">
                <a:spcBef>
                  <a:spcPct val="50000"/>
                </a:spcBef>
                <a:buFontTx/>
                <a:buNone/>
              </a:pPr>
              <a:r>
                <a:rPr lang="ja-JP" altLang="en-US" sz="1500" b="1" i="0" dirty="0">
                  <a:solidFill>
                    <a:srgbClr val="FFFFFF"/>
                  </a:solidFill>
                  <a:latin typeface="+mj-ea"/>
                  <a:ea typeface="+mj-ea"/>
                </a:rPr>
                <a:t>プラスチックごみ削減に係る取組みについて</a:t>
              </a:r>
              <a:endParaRPr lang="ja-JP" altLang="ja-JP" sz="1500" b="1" dirty="0">
                <a:latin typeface="+mj-ea"/>
                <a:ea typeface="+mj-ea"/>
              </a:endParaRPr>
            </a:p>
          </p:txBody>
        </p:sp>
        <p:sp>
          <p:nvSpPr>
            <p:cNvPr id="58" name="Rectangle 29"/>
            <p:cNvSpPr>
              <a:spLocks noChangeArrowheads="1"/>
            </p:cNvSpPr>
            <p:nvPr/>
          </p:nvSpPr>
          <p:spPr bwMode="auto">
            <a:xfrm>
              <a:off x="5709674" y="537744"/>
              <a:ext cx="540000" cy="158400"/>
            </a:xfrm>
            <a:prstGeom prst="rect">
              <a:avLst/>
            </a:prstGeom>
            <a:solidFill>
              <a:srgbClr val="008000"/>
            </a:solidFill>
            <a:ln w="9525">
              <a:noFill/>
              <a:miter lim="800000"/>
              <a:headEnd/>
              <a:tailEnd/>
            </a:ln>
          </p:spPr>
          <p:txBody>
            <a:bodyPr lIns="74295" tIns="8890" rIns="74295" bIns="8890" anchor="ctr"/>
            <a:lstStyle>
              <a:lvl1pPr eaLnBrk="0" hangingPunct="0">
                <a:spcBef>
                  <a:spcPct val="20000"/>
                </a:spcBef>
                <a:buChar char="•"/>
                <a:defRPr kumimoji="1" sz="4500">
                  <a:solidFill>
                    <a:schemeClr val="tx1"/>
                  </a:solidFill>
                  <a:latin typeface="Arial" charset="0"/>
                  <a:ea typeface="ＭＳ Ｐゴシック" charset="-128"/>
                </a:defRPr>
              </a:lvl1pPr>
              <a:lvl2pPr marL="742950" indent="-285750" eaLnBrk="0" hangingPunct="0">
                <a:spcBef>
                  <a:spcPct val="20000"/>
                </a:spcBef>
                <a:buChar char="–"/>
                <a:defRPr kumimoji="1" sz="3900">
                  <a:solidFill>
                    <a:schemeClr val="tx1"/>
                  </a:solidFill>
                  <a:latin typeface="Arial" charset="0"/>
                  <a:ea typeface="ＭＳ Ｐゴシック" charset="-128"/>
                </a:defRPr>
              </a:lvl2pPr>
              <a:lvl3pPr marL="1143000" indent="-228600" eaLnBrk="0" hangingPunct="0">
                <a:spcBef>
                  <a:spcPct val="20000"/>
                </a:spcBef>
                <a:buChar char="•"/>
                <a:defRPr kumimoji="1" sz="3400">
                  <a:solidFill>
                    <a:schemeClr val="tx1"/>
                  </a:solidFill>
                  <a:latin typeface="Arial" charset="0"/>
                  <a:ea typeface="ＭＳ Ｐゴシック" charset="-128"/>
                </a:defRPr>
              </a:lvl3pPr>
              <a:lvl4pPr marL="1600200" indent="-228600" eaLnBrk="0" hangingPunct="0">
                <a:spcBef>
                  <a:spcPct val="20000"/>
                </a:spcBef>
                <a:buChar char="–"/>
                <a:defRPr kumimoji="1" sz="2800">
                  <a:solidFill>
                    <a:schemeClr val="tx1"/>
                  </a:solidFill>
                  <a:latin typeface="Arial" charset="0"/>
                  <a:ea typeface="ＭＳ Ｐゴシック" charset="-128"/>
                </a:defRPr>
              </a:lvl4pPr>
              <a:lvl5pPr marL="2057400" indent="-228600" eaLnBrk="0" hangingPunct="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algn="ctr" eaLnBrk="1" hangingPunct="1">
                <a:spcBef>
                  <a:spcPct val="50000"/>
                </a:spcBef>
                <a:buFontTx/>
                <a:buNone/>
              </a:pPr>
              <a:endParaRPr lang="ja-JP" altLang="ja-JP" sz="1800" dirty="0"/>
            </a:p>
          </p:txBody>
        </p:sp>
      </p:grpSp>
      <p:pic>
        <p:nvPicPr>
          <p:cNvPr id="36" name="図 35"/>
          <p:cNvPicPr>
            <a:picLocks noChangeAspect="1"/>
          </p:cNvPicPr>
          <p:nvPr/>
        </p:nvPicPr>
        <p:blipFill>
          <a:blip r:embed="rId7"/>
          <a:stretch>
            <a:fillRect/>
          </a:stretch>
        </p:blipFill>
        <p:spPr>
          <a:xfrm>
            <a:off x="11036579" y="988953"/>
            <a:ext cx="1641744" cy="1089244"/>
          </a:xfrm>
          <a:prstGeom prst="rect">
            <a:avLst/>
          </a:prstGeom>
        </p:spPr>
      </p:pic>
      <p:sp>
        <p:nvSpPr>
          <p:cNvPr id="37" name="テキスト ボックス 36"/>
          <p:cNvSpPr txBox="1"/>
          <p:nvPr/>
        </p:nvSpPr>
        <p:spPr>
          <a:xfrm>
            <a:off x="10937304" y="2064296"/>
            <a:ext cx="1776598" cy="560153"/>
          </a:xfrm>
          <a:prstGeom prst="rect">
            <a:avLst/>
          </a:prstGeom>
          <a:noFill/>
        </p:spPr>
        <p:txBody>
          <a:bodyPr wrap="square" lIns="36000" tIns="64008" rIns="36000" bIns="64008" rtlCol="0">
            <a:spAutoFit/>
          </a:bodyPr>
          <a:lstStyle/>
          <a:p>
            <a:pPr algn="ctr"/>
            <a:r>
              <a:rPr lang="ja-JP" altLang="en-US" sz="900" dirty="0"/>
              <a:t>海鳥とその体内から</a:t>
            </a:r>
            <a:r>
              <a:rPr lang="ja-JP" altLang="en-US" sz="900" dirty="0" smtClean="0"/>
              <a:t>取り出された</a:t>
            </a:r>
            <a:endParaRPr lang="en-US" altLang="ja-JP" sz="900" dirty="0" smtClean="0"/>
          </a:p>
          <a:p>
            <a:pPr algn="ctr"/>
            <a:r>
              <a:rPr lang="ja-JP" altLang="en-US" sz="900" dirty="0" smtClean="0"/>
              <a:t>プラスチックごみ</a:t>
            </a:r>
            <a:endParaRPr lang="en-US" altLang="ja-JP" sz="900" dirty="0" smtClean="0"/>
          </a:p>
          <a:p>
            <a:pPr algn="ctr">
              <a:lnSpc>
                <a:spcPts val="600"/>
              </a:lnSpc>
            </a:pPr>
            <a:r>
              <a:rPr lang="ja-JP" altLang="en-US" sz="500" dirty="0" smtClean="0"/>
              <a:t>（引用：</a:t>
            </a:r>
            <a:r>
              <a:rPr lang="en-US" altLang="ja-JP" sz="500" dirty="0" smtClean="0"/>
              <a:t>United </a:t>
            </a:r>
            <a:r>
              <a:rPr lang="en-US" altLang="ja-JP" sz="500" dirty="0"/>
              <a:t>Nations “Clean Seas campaign aims to combat marine plastic litter”, 27 Apr 2017|VIDEO:Oceans</a:t>
            </a:r>
            <a:r>
              <a:rPr lang="ja-JP" altLang="en-US" sz="500" dirty="0" smtClean="0"/>
              <a:t>）</a:t>
            </a:r>
            <a:endParaRPr lang="ja-JP" altLang="en-US" sz="500" dirty="0"/>
          </a:p>
        </p:txBody>
      </p:sp>
      <p:sp>
        <p:nvSpPr>
          <p:cNvPr id="6" name="テキスト ボックス 5"/>
          <p:cNvSpPr txBox="1"/>
          <p:nvPr/>
        </p:nvSpPr>
        <p:spPr>
          <a:xfrm>
            <a:off x="11264235" y="177870"/>
            <a:ext cx="1326755" cy="400110"/>
          </a:xfrm>
          <a:prstGeom prst="rect">
            <a:avLst/>
          </a:prstGeom>
          <a:noFill/>
          <a:ln>
            <a:solidFill>
              <a:schemeClr val="tx1"/>
            </a:solidFill>
          </a:ln>
        </p:spPr>
        <p:txBody>
          <a:bodyPr wrap="square" rtlCol="0">
            <a:spAutoFit/>
          </a:bodyPr>
          <a:lstStyle/>
          <a:p>
            <a:r>
              <a:rPr kumimoji="1" lang="ja-JP" altLang="en-US" sz="2000" smtClean="0"/>
              <a:t>資料２－１</a:t>
            </a:r>
            <a:endParaRPr kumimoji="1" lang="ja-JP" altLang="en-US" sz="2000" dirty="0"/>
          </a:p>
        </p:txBody>
      </p:sp>
      <p:pic>
        <p:nvPicPr>
          <p:cNvPr id="7" name="図 6"/>
          <p:cNvPicPr>
            <a:picLocks noChangeAspect="1"/>
          </p:cNvPicPr>
          <p:nvPr/>
        </p:nvPicPr>
        <p:blipFill rotWithShape="1">
          <a:blip r:embed="rId8"/>
          <a:srcRect l="9688" t="12155" r="4597"/>
          <a:stretch/>
        </p:blipFill>
        <p:spPr>
          <a:xfrm>
            <a:off x="11264235" y="4351638"/>
            <a:ext cx="1326755" cy="1019927"/>
          </a:xfrm>
          <a:prstGeom prst="rect">
            <a:avLst/>
          </a:prstGeom>
        </p:spPr>
      </p:pic>
      <p:sp>
        <p:nvSpPr>
          <p:cNvPr id="38" name="テキスト ボックス 37"/>
          <p:cNvSpPr txBox="1"/>
          <p:nvPr/>
        </p:nvSpPr>
        <p:spPr>
          <a:xfrm>
            <a:off x="10865296" y="5324922"/>
            <a:ext cx="1897040" cy="267766"/>
          </a:xfrm>
          <a:prstGeom prst="rect">
            <a:avLst/>
          </a:prstGeom>
          <a:noFill/>
        </p:spPr>
        <p:txBody>
          <a:bodyPr wrap="square" lIns="36000" tIns="64008" rIns="36000" bIns="64008" rtlCol="0">
            <a:spAutoFit/>
          </a:bodyPr>
          <a:lstStyle/>
          <a:p>
            <a:pPr algn="ctr"/>
            <a:r>
              <a:rPr lang="ja-JP" altLang="en-US" sz="900" dirty="0" smtClean="0"/>
              <a:t>シンポジウムの様子（参加者</a:t>
            </a:r>
            <a:r>
              <a:rPr lang="en-US" altLang="ja-JP" sz="900" dirty="0" smtClean="0"/>
              <a:t>335</a:t>
            </a:r>
            <a:r>
              <a:rPr lang="ja-JP" altLang="en-US" sz="900" dirty="0" smtClean="0"/>
              <a:t>名）</a:t>
            </a:r>
            <a:endParaRPr lang="ja-JP" altLang="en-US" sz="800" dirty="0"/>
          </a:p>
        </p:txBody>
      </p:sp>
      <p:sp>
        <p:nvSpPr>
          <p:cNvPr id="10" name="テキスト ボックス 9"/>
          <p:cNvSpPr txBox="1"/>
          <p:nvPr/>
        </p:nvSpPr>
        <p:spPr>
          <a:xfrm>
            <a:off x="7289492" y="213634"/>
            <a:ext cx="3815696" cy="276999"/>
          </a:xfrm>
          <a:prstGeom prst="rect">
            <a:avLst/>
          </a:prstGeom>
          <a:noFill/>
        </p:spPr>
        <p:txBody>
          <a:bodyPr wrap="square" rtlCol="0">
            <a:spAutoFit/>
          </a:bodyPr>
          <a:lstStyle/>
          <a:p>
            <a:r>
              <a:rPr kumimoji="1" lang="ja-JP" altLang="en-US" sz="1200" dirty="0" smtClean="0"/>
              <a:t>（出典）令和元年度第１回大阪府環境審議会（</a:t>
            </a:r>
            <a:r>
              <a:rPr kumimoji="1" lang="en-US" altLang="ja-JP" sz="1200" dirty="0" smtClean="0"/>
              <a:t>R1.6.20</a:t>
            </a:r>
            <a:r>
              <a:rPr kumimoji="1" lang="ja-JP" altLang="en-US" sz="1200" dirty="0" smtClean="0"/>
              <a:t>）</a:t>
            </a:r>
            <a:endParaRPr kumimoji="1" lang="ja-JP" altLang="en-US" sz="1200" dirty="0"/>
          </a:p>
        </p:txBody>
      </p:sp>
    </p:spTree>
    <p:extLst>
      <p:ext uri="{BB962C8B-B14F-4D97-AF65-F5344CB8AC3E}">
        <p14:creationId xmlns:p14="http://schemas.microsoft.com/office/powerpoint/2010/main" val="41516185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415</Words>
  <Application>Microsoft Office PowerPoint</Application>
  <PresentationFormat>A3 297x420 mm</PresentationFormat>
  <Paragraphs>86</Paragraphs>
  <Slides>1</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vt:i4>
      </vt:variant>
    </vt:vector>
  </HeadingPairs>
  <TitlesOfParts>
    <vt:vector size="6" baseType="lpstr">
      <vt:lpstr>ＭＳ Ｐゴシック</vt:lpstr>
      <vt:lpstr>Arial</vt:lpstr>
      <vt:lpstr>Calibri</vt:lpstr>
      <vt:lpstr>Times New Roman</vt:lpstr>
      <vt:lpstr>Office ​​テーマ</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2019-08-08T06:00:11Z</dcterms:created>
  <dcterms:modified xsi:type="dcterms:W3CDTF">2019-08-08T06:00:15Z</dcterms:modified>
</cp:coreProperties>
</file>