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5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B40E-DBFA-451A-A445-BBD20E0B93B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A616-A74C-4378-99A4-B6751BA3C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44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B40E-DBFA-451A-A445-BBD20E0B93B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A616-A74C-4378-99A4-B6751BA3C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23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B40E-DBFA-451A-A445-BBD20E0B93B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A616-A74C-4378-99A4-B6751BA3C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40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B40E-DBFA-451A-A445-BBD20E0B93B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A616-A74C-4378-99A4-B6751BA3C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1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B40E-DBFA-451A-A445-BBD20E0B93B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A616-A74C-4378-99A4-B6751BA3C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06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B40E-DBFA-451A-A445-BBD20E0B93B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A616-A74C-4378-99A4-B6751BA3C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97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B40E-DBFA-451A-A445-BBD20E0B93B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A616-A74C-4378-99A4-B6751BA3C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8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B40E-DBFA-451A-A445-BBD20E0B93B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A616-A74C-4378-99A4-B6751BA3C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50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B40E-DBFA-451A-A445-BBD20E0B93B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A616-A74C-4378-99A4-B6751BA3C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B40E-DBFA-451A-A445-BBD20E0B93B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A616-A74C-4378-99A4-B6751BA3C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502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B40E-DBFA-451A-A445-BBD20E0B93B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A616-A74C-4378-99A4-B6751BA3C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30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AB40E-DBFA-451A-A445-BBD20E0B93B6}" type="datetimeFigureOut">
              <a:rPr kumimoji="1" lang="ja-JP" altLang="en-US" smtClean="0"/>
              <a:t>2019/8/8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2A616-A74C-4378-99A4-B6751BA3C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4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9144000" cy="49414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おおさかプラスチック対策推進ネットワーク会議の設置について</a:t>
            </a:r>
            <a:endParaRPr kumimoji="1" lang="ja-JP" altLang="en-US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48691" y="483882"/>
            <a:ext cx="15953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kumimoji="1" lang="en-US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　大阪府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81377" y="853593"/>
            <a:ext cx="8829274" cy="2305505"/>
          </a:xfrm>
          <a:prstGeom prst="roundRect">
            <a:avLst>
              <a:gd name="adj" fmla="val 4559"/>
            </a:avLst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71853" y="718064"/>
            <a:ext cx="1181131" cy="28541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背景・目的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4869" y="969816"/>
            <a:ext cx="3767071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アジア各国によるプラスチックごみの輸入規制により、国内に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おける資源循環をさらに推進していく必要がある。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大阪ブルー・オーシャン・ビジョン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(2019.6)</a:t>
            </a:r>
            <a:r>
              <a:rPr kumimoji="1" lang="en-US" altLang="ja-JP" sz="11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を踏まえ、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</a:p>
          <a:p>
            <a:pPr>
              <a:lnSpc>
                <a:spcPts val="16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サミット開催地として海洋プラスチックごみ対策を推進すべき。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933683" y="987871"/>
            <a:ext cx="399695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大阪府では、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月に「おおさかプラスチックごみ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ゼロ宣言</a:t>
            </a:r>
            <a:r>
              <a:rPr kumimoji="1" lang="en-US" altLang="ja-JP" sz="11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en-US" altLang="ja-JP" sz="11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」を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行い、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プラスチック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の資源循環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海洋プラスチック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ごみ対策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向け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、不断の取組みを行うことを宣言。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320007" y="3398004"/>
            <a:ext cx="5690643" cy="2873256"/>
          </a:xfrm>
          <a:prstGeom prst="roundRect">
            <a:avLst>
              <a:gd name="adj" fmla="val 3572"/>
            </a:avLst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324226" y="3253309"/>
            <a:ext cx="1028834" cy="31108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論　点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案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278843"/>
              </p:ext>
            </p:extLst>
          </p:nvPr>
        </p:nvGraphicFramePr>
        <p:xfrm>
          <a:off x="3504050" y="3627409"/>
          <a:ext cx="5426589" cy="248383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70706">
                  <a:extLst>
                    <a:ext uri="{9D8B030D-6E8A-4147-A177-3AD203B41FA5}">
                      <a16:colId xmlns:a16="http://schemas.microsoft.com/office/drawing/2014/main" val="3354992889"/>
                    </a:ext>
                  </a:extLst>
                </a:gridCol>
                <a:gridCol w="3755883">
                  <a:extLst>
                    <a:ext uri="{9D8B030D-6E8A-4147-A177-3AD203B41FA5}">
                      <a16:colId xmlns:a16="http://schemas.microsoft.com/office/drawing/2014/main" val="3366167251"/>
                    </a:ext>
                  </a:extLst>
                </a:gridCol>
              </a:tblGrid>
              <a:tr h="228311"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1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</a:t>
                      </a:r>
                      <a:r>
                        <a:rPr lang="ja-JP" alt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sz="11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題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論　</a:t>
                      </a:r>
                      <a:r>
                        <a:rPr lang="ja-JP" sz="11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点</a:t>
                      </a:r>
                      <a:r>
                        <a:rPr lang="ja-JP" alt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（案）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2782549"/>
                  </a:ext>
                </a:extLst>
              </a:tr>
              <a:tr h="1501140">
                <a:tc>
                  <a:txBody>
                    <a:bodyPr/>
                    <a:lstStyle/>
                    <a:p>
                      <a:pPr algn="just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プラスチックの資源</a:t>
                      </a:r>
                      <a:r>
                        <a:rPr lang="ja-JP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循環</a:t>
                      </a:r>
                      <a:endParaRPr lang="en-US" altLang="ja-JP" sz="11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</a:t>
                      </a:r>
                      <a:r>
                        <a:rPr lang="en-US" altLang="ja-JP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lang="ja-JP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 </a:t>
                      </a:r>
                      <a:r>
                        <a:rPr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ペットボトル</a:t>
                      </a:r>
                      <a:endParaRPr lang="en-US" altLang="ja-JP" sz="11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⇒　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リデュース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リサイクル</a:t>
                      </a:r>
                    </a:p>
                    <a:p>
                      <a:pPr algn="just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 </a:t>
                      </a: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プラスチック製</a:t>
                      </a:r>
                      <a:r>
                        <a:rPr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レジ袋</a:t>
                      </a:r>
                      <a:endParaRPr lang="en-US" altLang="ja-JP" sz="11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⇒　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リデュース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（有料化の法規制の動向を踏まえて）</a:t>
                      </a:r>
                    </a:p>
                    <a:p>
                      <a:pPr algn="just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 その他</a:t>
                      </a:r>
                      <a:r>
                        <a:rPr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ワンウェイプラ</a:t>
                      </a: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スチック</a:t>
                      </a:r>
                      <a:r>
                        <a:rPr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ストロー、カップ等</a:t>
                      </a:r>
                      <a:r>
                        <a:rPr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en-US" altLang="ja-JP" sz="11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⇒　</a:t>
                      </a:r>
                      <a:r>
                        <a:rPr lang="ja-JP" sz="11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リデュース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9034580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pPr algn="just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海洋</a:t>
                      </a:r>
                      <a:r>
                        <a:rPr lang="ja-JP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プラスチックごみ</a:t>
                      </a: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対策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66800" indent="-1066800" algn="just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lang="ja-JP" altLang="en-US" sz="1100" kern="10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海洋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プラスチック問題の正しい理解の促進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1066800" indent="-1066800" algn="just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 </a:t>
                      </a:r>
                      <a:r>
                        <a:rPr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プラスチック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ごみのポイ捨ての防止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1066800" indent="-1066800" algn="just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 </a:t>
                      </a:r>
                      <a:r>
                        <a:rPr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紙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等のプラスチック代替品の活用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4139674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192205" y="57678"/>
            <a:ext cx="9144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20007" y="6330795"/>
            <a:ext cx="5690643" cy="430887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令和元年度スケジュール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　第１回会議　　　　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予定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第２回会議　　　　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</a:t>
            </a:r>
            <a:r>
              <a:rPr kumimoji="1" lang="ja-JP" altLang="en-US" sz="1100" smtClean="0">
                <a:latin typeface="Meiryo UI" panose="020B0604030504040204" pitchFamily="50" charset="-128"/>
                <a:ea typeface="Meiryo UI" panose="020B0604030504040204" pitchFamily="50" charset="-128"/>
              </a:rPr>
              <a:t>中間とりまとめ（府）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3442" y="2359505"/>
            <a:ext cx="3036736" cy="707886"/>
          </a:xfrm>
          <a:prstGeom prst="rect">
            <a:avLst/>
          </a:prstGeom>
          <a:noFill/>
          <a:ln w="3175">
            <a:noFill/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　大阪ブルー・オーシャン・ビジョン</a:t>
            </a:r>
            <a:endParaRPr kumimoji="1"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G20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サミット終了後に、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G20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大阪首脳宣言」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endParaRPr kumimoji="1"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行われ、</a:t>
            </a:r>
            <a:r>
              <a:rPr kumimoji="1" lang="en-US" altLang="ja-JP" sz="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2050</a:t>
            </a:r>
            <a:r>
              <a:rPr kumimoji="1" lang="ja-JP" altLang="en-US" sz="8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ja-JP" altLang="en-US" sz="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までに</a:t>
            </a:r>
            <a:r>
              <a:rPr kumimoji="1" lang="ja-JP" altLang="en-US" sz="8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海洋プラスチックごみによる</a:t>
            </a:r>
            <a:r>
              <a:rPr kumimoji="1" lang="ja-JP" altLang="en-US" sz="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追加</a:t>
            </a:r>
            <a:endParaRPr kumimoji="1" lang="en-US" altLang="ja-JP" sz="8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的</a:t>
            </a:r>
            <a:r>
              <a:rPr kumimoji="1" lang="ja-JP" altLang="en-US" sz="8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な汚染を</a:t>
            </a:r>
            <a:r>
              <a:rPr kumimoji="1" lang="ja-JP" altLang="en-US" sz="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ゼロにまで</a:t>
            </a:r>
            <a:r>
              <a:rPr kumimoji="1" lang="ja-JP" altLang="en-US" sz="8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削減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することを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目指す世界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共通の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</a:t>
            </a:r>
            <a:endParaRPr kumimoji="1"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ジョン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として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共有。</a:t>
            </a:r>
            <a:endParaRPr kumimoji="1"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03960" y="1930272"/>
            <a:ext cx="8420000" cy="346249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各主体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行政、事業者、府民、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NPO)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が取り組むべき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事項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を検討するため、関係者間で取組みの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現状や課題に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ついて情報共有や意見交換を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</a:p>
        </p:txBody>
      </p:sp>
      <p:sp>
        <p:nvSpPr>
          <p:cNvPr id="37" name="右矢印 36"/>
          <p:cNvSpPr/>
          <p:nvPr/>
        </p:nvSpPr>
        <p:spPr>
          <a:xfrm>
            <a:off x="4192771" y="1101317"/>
            <a:ext cx="647700" cy="669518"/>
          </a:xfrm>
          <a:prstGeom prst="rightArrow">
            <a:avLst>
              <a:gd name="adj1" fmla="val 50000"/>
              <a:gd name="adj2" fmla="val 584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60638" y="2356650"/>
            <a:ext cx="5409982" cy="707886"/>
          </a:xfrm>
          <a:prstGeom prst="rect">
            <a:avLst/>
          </a:prstGeom>
          <a:noFill/>
          <a:ln w="3175">
            <a:noFill/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おおさかプラスチックごみゼロ宣言（抜粋）</a:t>
            </a:r>
          </a:p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府民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・市民や企業等と連携し、</a:t>
            </a:r>
            <a:r>
              <a:rPr kumimoji="1" lang="ja-JP" altLang="en-US" sz="8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海洋プラスチック汚染の実態の正しい理解を深める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とともに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kumimoji="1" lang="ja-JP" altLang="en-US" sz="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使い捨てプラス</a:t>
            </a:r>
            <a:endParaRPr kumimoji="1" lang="en-US" altLang="ja-JP" sz="8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チックの削減や</a:t>
            </a:r>
            <a:r>
              <a:rPr kumimoji="1" lang="en-US" altLang="ja-JP" sz="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3R</a:t>
            </a:r>
            <a:r>
              <a:rPr kumimoji="1" lang="ja-JP" altLang="en-US" sz="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（リデュース、リユース、リサイクル）のさらなる推進、プラスチック</a:t>
            </a:r>
            <a:r>
              <a:rPr kumimoji="1" lang="ja-JP" altLang="en-US" sz="8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ごみのポイ捨ての</a:t>
            </a:r>
            <a:r>
              <a:rPr kumimoji="1" lang="ja-JP" altLang="en-US" sz="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</a:t>
            </a:r>
            <a:endParaRPr kumimoji="1" lang="en-US" altLang="ja-JP" sz="8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止、紙</a:t>
            </a:r>
            <a:r>
              <a:rPr kumimoji="1" lang="ja-JP" altLang="en-US" sz="8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等の</a:t>
            </a:r>
            <a:r>
              <a:rPr kumimoji="1" lang="ja-JP" altLang="en-US" sz="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プラスチック</a:t>
            </a:r>
            <a:r>
              <a:rPr kumimoji="1" lang="ja-JP" altLang="en-US" sz="8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代替品の活用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など、プラスチックごみゼロに向け、自ら不断の取組みを行うことを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ここ</a:t>
            </a:r>
            <a:endParaRPr kumimoji="1"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宣言します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463278" y="2364270"/>
            <a:ext cx="8261521" cy="674680"/>
          </a:xfrm>
          <a:prstGeom prst="round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181376" y="3406334"/>
            <a:ext cx="2973304" cy="3375466"/>
          </a:xfrm>
          <a:prstGeom prst="roundRect">
            <a:avLst>
              <a:gd name="adj" fmla="val 3411"/>
            </a:avLst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171852" y="3273255"/>
            <a:ext cx="1181131" cy="28541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構成メンバー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56720" y="3558671"/>
            <a:ext cx="2787943" cy="27584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花田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眞理子（大阪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産業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大学大学院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教授）</a:t>
            </a:r>
          </a:p>
          <a:p>
            <a:pPr>
              <a:lnSpc>
                <a:spcPct val="1500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原田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禎夫　（大阪商業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大学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准教授）</a:t>
            </a:r>
          </a:p>
          <a:p>
            <a:pPr>
              <a:lnSpc>
                <a:spcPct val="1500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日本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チェーンストア協会関西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支部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一般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社団法人　日本フランチャイズチェーン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協会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一般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社団法人　全国清涼飲料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連合会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特定非営利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法人　ごみゼロネット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（大阪市、堺市、吹田市、東大阪市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羽曳野市、熊取町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pPr>
              <a:lnSpc>
                <a:spcPct val="1500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大阪府（事務局）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座長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b="14313"/>
          <a:stretch/>
        </p:blipFill>
        <p:spPr>
          <a:xfrm>
            <a:off x="1761720" y="5782589"/>
            <a:ext cx="1139443" cy="976351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141793" y="355867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5" name="図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33" y="5559989"/>
            <a:ext cx="1820928" cy="111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135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172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2019-08-08T05:59:46Z</dcterms:created>
  <dcterms:modified xsi:type="dcterms:W3CDTF">2019-08-08T05:59:52Z</dcterms:modified>
</cp:coreProperties>
</file>