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handoutMasterIdLst>
    <p:handoutMasterId r:id="rId14"/>
  </p:handoutMasterIdLst>
  <p:sldIdLst>
    <p:sldId id="256" r:id="rId2"/>
    <p:sldId id="257" r:id="rId3"/>
    <p:sldId id="258" r:id="rId4"/>
    <p:sldId id="259" r:id="rId5"/>
    <p:sldId id="260" r:id="rId6"/>
    <p:sldId id="267" r:id="rId7"/>
    <p:sldId id="261" r:id="rId8"/>
    <p:sldId id="266" r:id="rId9"/>
    <p:sldId id="264" r:id="rId10"/>
    <p:sldId id="265" r:id="rId11"/>
    <p:sldId id="262" r:id="rId12"/>
  </p:sldIdLst>
  <p:sldSz cx="12192000" cy="6858000"/>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AE82F3C-13AB-4ADA-99E5-18B1E5D56F66}">
          <p14:sldIdLst>
            <p14:sldId id="256"/>
            <p14:sldId id="257"/>
            <p14:sldId id="258"/>
            <p14:sldId id="259"/>
            <p14:sldId id="260"/>
            <p14:sldId id="267"/>
            <p14:sldId id="261"/>
            <p14:sldId id="266"/>
            <p14:sldId id="264"/>
            <p14:sldId id="265"/>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1007" autoAdjust="0"/>
  </p:normalViewPr>
  <p:slideViewPr>
    <p:cSldViewPr snapToGrid="0">
      <p:cViewPr varScale="1">
        <p:scale>
          <a:sx n="68" d="100"/>
          <a:sy n="68" d="100"/>
        </p:scale>
        <p:origin x="82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189"/>
          </a:xfrm>
          <a:prstGeom prst="rect">
            <a:avLst/>
          </a:prstGeom>
        </p:spPr>
        <p:txBody>
          <a:bodyPr vert="horz" lIns="90782" tIns="45391" rIns="90782" bIns="45391"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374302"/>
            <a:ext cx="2918830" cy="495188"/>
          </a:xfrm>
          <a:prstGeom prst="rect">
            <a:avLst/>
          </a:prstGeom>
        </p:spPr>
        <p:txBody>
          <a:bodyPr vert="horz" lIns="90782" tIns="45391" rIns="90782" bIns="453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5" y="9374302"/>
            <a:ext cx="2918830" cy="495188"/>
          </a:xfrm>
          <a:prstGeom prst="rect">
            <a:avLst/>
          </a:prstGeom>
        </p:spPr>
        <p:txBody>
          <a:bodyPr vert="horz" lIns="90782" tIns="45391" rIns="90782" bIns="45391" rtlCol="0" anchor="b"/>
          <a:lstStyle>
            <a:lvl1pPr algn="r">
              <a:defRPr sz="1200"/>
            </a:lvl1pPr>
          </a:lstStyle>
          <a:p>
            <a:fld id="{C4ECA426-4983-47E7-BF36-DF6B2A9DC59B}" type="slidenum">
              <a:rPr kumimoji="1" lang="ja-JP" altLang="en-US" smtClean="0"/>
              <a:t>‹#›</a:t>
            </a:fld>
            <a:endParaRPr kumimoji="1" lang="ja-JP" altLang="en-US"/>
          </a:p>
        </p:txBody>
      </p:sp>
    </p:spTree>
    <p:extLst>
      <p:ext uri="{BB962C8B-B14F-4D97-AF65-F5344CB8AC3E}">
        <p14:creationId xmlns:p14="http://schemas.microsoft.com/office/powerpoint/2010/main" val="101872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189"/>
          </a:xfrm>
          <a:prstGeom prst="rect">
            <a:avLst/>
          </a:prstGeom>
        </p:spPr>
        <p:txBody>
          <a:bodyPr vert="horz" lIns="90782" tIns="45391" rIns="90782" bIns="453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189"/>
          </a:xfrm>
          <a:prstGeom prst="rect">
            <a:avLst/>
          </a:prstGeom>
        </p:spPr>
        <p:txBody>
          <a:bodyPr vert="horz" lIns="90782" tIns="45391" rIns="90782" bIns="45391" rtlCol="0"/>
          <a:lstStyle>
            <a:lvl1pPr algn="r">
              <a:defRPr sz="1200"/>
            </a:lvl1pPr>
          </a:lstStyle>
          <a:p>
            <a:fld id="{6D79651F-5058-4370-BF1C-C15BE47FAD96}" type="datetimeFigureOut">
              <a:rPr kumimoji="1" lang="ja-JP" altLang="en-US" smtClean="0"/>
              <a:t>2019/12/24</a:t>
            </a:fld>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782" tIns="45391" rIns="90782" bIns="45391"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0782" tIns="45391" rIns="90782" bIns="453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4302"/>
            <a:ext cx="2918830" cy="495188"/>
          </a:xfrm>
          <a:prstGeom prst="rect">
            <a:avLst/>
          </a:prstGeom>
        </p:spPr>
        <p:txBody>
          <a:bodyPr vert="horz" lIns="90782" tIns="45391" rIns="90782" bIns="453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2"/>
            <a:ext cx="2918830" cy="495188"/>
          </a:xfrm>
          <a:prstGeom prst="rect">
            <a:avLst/>
          </a:prstGeom>
        </p:spPr>
        <p:txBody>
          <a:bodyPr vert="horz" lIns="90782" tIns="45391" rIns="90782" bIns="45391" rtlCol="0" anchor="b"/>
          <a:lstStyle>
            <a:lvl1pPr algn="r">
              <a:defRPr sz="1200"/>
            </a:lvl1pPr>
          </a:lstStyle>
          <a:p>
            <a:fld id="{62234B9B-8B26-4368-8C50-2809419B4BA5}" type="slidenum">
              <a:rPr kumimoji="1" lang="ja-JP" altLang="en-US" smtClean="0"/>
              <a:t>‹#›</a:t>
            </a:fld>
            <a:endParaRPr kumimoji="1" lang="ja-JP" altLang="en-US"/>
          </a:p>
        </p:txBody>
      </p:sp>
    </p:spTree>
    <p:extLst>
      <p:ext uri="{BB962C8B-B14F-4D97-AF65-F5344CB8AC3E}">
        <p14:creationId xmlns:p14="http://schemas.microsoft.com/office/powerpoint/2010/main" val="34308463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234B9B-8B26-4368-8C50-2809419B4BA5}" type="slidenum">
              <a:rPr kumimoji="1" lang="ja-JP" altLang="en-US" smtClean="0"/>
              <a:t>1</a:t>
            </a:fld>
            <a:endParaRPr kumimoji="1" lang="ja-JP" altLang="en-US"/>
          </a:p>
        </p:txBody>
      </p:sp>
    </p:spTree>
    <p:extLst>
      <p:ext uri="{BB962C8B-B14F-4D97-AF65-F5344CB8AC3E}">
        <p14:creationId xmlns:p14="http://schemas.microsoft.com/office/powerpoint/2010/main" val="403582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234B9B-8B26-4368-8C50-2809419B4BA5}" type="slidenum">
              <a:rPr kumimoji="1" lang="ja-JP" altLang="en-US" smtClean="0"/>
              <a:t>2</a:t>
            </a:fld>
            <a:endParaRPr kumimoji="1" lang="ja-JP" altLang="en-US"/>
          </a:p>
        </p:txBody>
      </p:sp>
    </p:spTree>
    <p:extLst>
      <p:ext uri="{BB962C8B-B14F-4D97-AF65-F5344CB8AC3E}">
        <p14:creationId xmlns:p14="http://schemas.microsoft.com/office/powerpoint/2010/main" val="95881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234B9B-8B26-4368-8C50-2809419B4BA5}" type="slidenum">
              <a:rPr kumimoji="1" lang="ja-JP" altLang="en-US" smtClean="0"/>
              <a:t>7</a:t>
            </a:fld>
            <a:endParaRPr kumimoji="1" lang="ja-JP" altLang="en-US"/>
          </a:p>
        </p:txBody>
      </p:sp>
    </p:spTree>
    <p:extLst>
      <p:ext uri="{BB962C8B-B14F-4D97-AF65-F5344CB8AC3E}">
        <p14:creationId xmlns:p14="http://schemas.microsoft.com/office/powerpoint/2010/main" val="35043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234B9B-8B26-4368-8C50-2809419B4BA5}" type="slidenum">
              <a:rPr kumimoji="1" lang="ja-JP" altLang="en-US" smtClean="0"/>
              <a:t>9</a:t>
            </a:fld>
            <a:endParaRPr kumimoji="1" lang="ja-JP" altLang="en-US"/>
          </a:p>
        </p:txBody>
      </p:sp>
    </p:spTree>
    <p:extLst>
      <p:ext uri="{BB962C8B-B14F-4D97-AF65-F5344CB8AC3E}">
        <p14:creationId xmlns:p14="http://schemas.microsoft.com/office/powerpoint/2010/main" val="371279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234B9B-8B26-4368-8C50-2809419B4BA5}" type="slidenum">
              <a:rPr kumimoji="1" lang="ja-JP" altLang="en-US" smtClean="0"/>
              <a:t>10</a:t>
            </a:fld>
            <a:endParaRPr kumimoji="1" lang="ja-JP" altLang="en-US"/>
          </a:p>
        </p:txBody>
      </p:sp>
    </p:spTree>
    <p:extLst>
      <p:ext uri="{BB962C8B-B14F-4D97-AF65-F5344CB8AC3E}">
        <p14:creationId xmlns:p14="http://schemas.microsoft.com/office/powerpoint/2010/main" val="159837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2234B9B-8B26-4368-8C50-2809419B4BA5}" type="slidenum">
              <a:rPr kumimoji="1" lang="ja-JP" altLang="en-US" smtClean="0"/>
              <a:t>11</a:t>
            </a:fld>
            <a:endParaRPr kumimoji="1" lang="ja-JP" altLang="en-US"/>
          </a:p>
        </p:txBody>
      </p:sp>
    </p:spTree>
    <p:extLst>
      <p:ext uri="{BB962C8B-B14F-4D97-AF65-F5344CB8AC3E}">
        <p14:creationId xmlns:p14="http://schemas.microsoft.com/office/powerpoint/2010/main" val="325793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FD7D99F5-6233-4760-92EC-BBB86DEE1D6E}" type="datetime1">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72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CAC185-7C6D-410B-BAA1-23FF318F61B8}" type="datetime1">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370722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C4E7F1-A8E2-42BA-85C2-1C0E229A39F1}" type="datetime1">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89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336D81-F05B-403C-B830-EB7DE94EF979}" type="datetime1">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11574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AC06E9-E226-467B-95B7-4E1D6D4F24E2}" type="datetime1">
              <a:rPr kumimoji="1" lang="ja-JP" altLang="en-US" smtClean="0"/>
              <a:t>2019/12/24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3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7394285-F236-459C-8DE7-C07F6F7C4C66}" type="datetime1">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56960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smtClean="0"/>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447121-7076-4CE0-B745-5D7EAC0EA79C}" type="datetime1">
              <a:rPr kumimoji="1" lang="ja-JP" altLang="en-US" smtClean="0"/>
              <a:t>2019/12/24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284756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973E248-72DF-433A-BC59-788EDCDAB5DD}" type="datetime1">
              <a:rPr kumimoji="1" lang="ja-JP" altLang="en-US" smtClean="0"/>
              <a:t>2019/12/24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328658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70A0-67AC-4F89-8EFF-C10487FD9EB1}" type="datetime1">
              <a:rPr kumimoji="1" lang="ja-JP" altLang="en-US" smtClean="0"/>
              <a:t>2019/12/24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23889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A7CC0B-B29E-48FE-943E-1B39A434993D}" type="datetime1">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spTree>
    <p:extLst>
      <p:ext uri="{BB962C8B-B14F-4D97-AF65-F5344CB8AC3E}">
        <p14:creationId xmlns:p14="http://schemas.microsoft.com/office/powerpoint/2010/main" val="220359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754F228-EBAE-4D99-93E7-CB2F3EC9C7BE}" type="datetime1">
              <a:rPr kumimoji="1" lang="ja-JP" altLang="en-US" smtClean="0"/>
              <a:t>2019/12/24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1A4B48-7565-4E0B-95BB-8E1B67F43A34}"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E49025-5B0E-40E1-989B-6861A62165C0}" type="datetime1">
              <a:rPr kumimoji="1" lang="ja-JP" altLang="en-US" smtClean="0"/>
              <a:t>2019/12/24</a:t>
            </a:fld>
            <a:endParaRPr kumimoji="1"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1A4B48-7565-4E0B-95BB-8E1B67F43A34}" type="slidenum">
              <a:rPr kumimoji="1" lang="ja-JP" altLang="en-US" smtClean="0"/>
              <a:t>‹#›</a:t>
            </a:fld>
            <a:endParaRPr kumimoji="1" lang="ja-JP"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6360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body" sz="half" idx="2"/>
          </p:nvPr>
        </p:nvSpPr>
        <p:spPr>
          <a:xfrm>
            <a:off x="8610600" y="4900984"/>
            <a:ext cx="3200400" cy="1463040"/>
          </a:xfrm>
        </p:spPr>
        <p:txBody>
          <a:bodyPr anchor="ctr">
            <a:normAutofit/>
          </a:bodyPr>
          <a:lstStyle/>
          <a:p>
            <a:r>
              <a:rPr kumimoji="1" lang="ja-JP" altLang="en-US" sz="2300" b="1" dirty="0" smtClean="0">
                <a:latin typeface="HG丸ｺﾞｼｯｸM-PRO" panose="020F0600000000000000" pitchFamily="50" charset="-128"/>
                <a:ea typeface="HG丸ｺﾞｼｯｸM-PRO" panose="020F0600000000000000" pitchFamily="50" charset="-128"/>
              </a:rPr>
              <a:t>～泉大津市の取組み～</a:t>
            </a:r>
            <a:endParaRPr kumimoji="1" lang="ja-JP" altLang="en-US" sz="2300" b="1" dirty="0">
              <a:latin typeface="HG丸ｺﾞｼｯｸM-PRO" panose="020F0600000000000000" pitchFamily="50" charset="-128"/>
              <a:ea typeface="HG丸ｺﾞｼｯｸM-PRO" panose="020F0600000000000000" pitchFamily="50" charset="-128"/>
            </a:endParaRPr>
          </a:p>
        </p:txBody>
      </p:sp>
      <p:sp>
        <p:nvSpPr>
          <p:cNvPr id="8" name="スライド番号プレースホルダー 7"/>
          <p:cNvSpPr>
            <a:spLocks noGrp="1"/>
          </p:cNvSpPr>
          <p:nvPr>
            <p:ph type="sldNum" sz="quarter" idx="12"/>
          </p:nvPr>
        </p:nvSpPr>
        <p:spPr/>
        <p:txBody>
          <a:bodyPr/>
          <a:lstStyle/>
          <a:p>
            <a:fld id="{E41A4B48-7565-4E0B-95BB-8E1B67F43A34}" type="slidenum">
              <a:rPr kumimoji="1" lang="ja-JP" altLang="en-US" smtClean="0"/>
              <a:t>1</a:t>
            </a:fld>
            <a:endParaRPr kumimoji="1" lang="ja-JP" altLang="en-US"/>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1335" r="-2003"/>
          <a:stretch/>
        </p:blipFill>
        <p:spPr>
          <a:xfrm>
            <a:off x="415691" y="0"/>
            <a:ext cx="10421642" cy="5141264"/>
          </a:xfrm>
          <a:prstGeom prst="rect">
            <a:avLst/>
          </a:prstGeom>
          <a:ln>
            <a:noFill/>
          </a:ln>
          <a:effectLst>
            <a:softEdge rad="112500"/>
          </a:effectLst>
        </p:spPr>
      </p:pic>
      <p:sp>
        <p:nvSpPr>
          <p:cNvPr id="6" name="タイトル 5"/>
          <p:cNvSpPr>
            <a:spLocks noGrp="1"/>
          </p:cNvSpPr>
          <p:nvPr>
            <p:ph type="title"/>
          </p:nvPr>
        </p:nvSpPr>
        <p:spPr>
          <a:xfrm>
            <a:off x="102024" y="4900984"/>
            <a:ext cx="8206740" cy="1463040"/>
          </a:xfrm>
        </p:spPr>
        <p:txBody>
          <a:bodyPr>
            <a:normAutofit/>
          </a:bodyPr>
          <a:lstStyle/>
          <a:p>
            <a:pPr algn="l"/>
            <a:r>
              <a:rPr kumimoji="1" lang="ja-JP" altLang="en-US" dirty="0" smtClean="0"/>
              <a:t>プラスチックごみゼロを</a:t>
            </a:r>
            <a:r>
              <a:rPr kumimoji="1" lang="en-US" altLang="ja-JP" dirty="0" smtClean="0"/>
              <a:t/>
            </a:r>
            <a:br>
              <a:rPr kumimoji="1" lang="en-US" altLang="ja-JP" dirty="0" smtClean="0"/>
            </a:br>
            <a:r>
              <a:rPr kumimoji="1" lang="ja-JP" altLang="en-US" dirty="0" smtClean="0"/>
              <a:t>　　　　　　　　目指して</a:t>
            </a:r>
            <a:endParaRPr kumimoji="1" lang="ja-JP" altLang="en-US" dirty="0"/>
          </a:p>
        </p:txBody>
      </p:sp>
      <p:sp>
        <p:nvSpPr>
          <p:cNvPr id="9" name="テキスト ボックス 8"/>
          <p:cNvSpPr txBox="1"/>
          <p:nvPr/>
        </p:nvSpPr>
        <p:spPr>
          <a:xfrm>
            <a:off x="9558413" y="97380"/>
            <a:ext cx="2492990" cy="772107"/>
          </a:xfrm>
          <a:prstGeom prst="rect">
            <a:avLst/>
          </a:prstGeom>
          <a:solidFill>
            <a:schemeClr val="bg1"/>
          </a:solidFill>
          <a:ln>
            <a:solidFill>
              <a:schemeClr val="tx1"/>
            </a:solidFill>
          </a:ln>
        </p:spPr>
        <p:txBody>
          <a:bodyPr wrap="none" tIns="108000" bIns="108000" rtlCol="0">
            <a:spAutoFit/>
          </a:bodyPr>
          <a:lstStyle/>
          <a:p>
            <a:r>
              <a:rPr kumimoji="1" lang="ja-JP" altLang="en-US" sz="3600" dirty="0" smtClean="0"/>
              <a:t>資料２－２</a:t>
            </a:r>
            <a:endParaRPr kumimoji="1" lang="ja-JP" altLang="en-US" sz="3600" dirty="0"/>
          </a:p>
        </p:txBody>
      </p:sp>
    </p:spTree>
    <p:extLst>
      <p:ext uri="{BB962C8B-B14F-4D97-AF65-F5344CB8AC3E}">
        <p14:creationId xmlns:p14="http://schemas.microsoft.com/office/powerpoint/2010/main" val="193854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3151" y="693085"/>
            <a:ext cx="9675419" cy="6164915"/>
          </a:xfrm>
          <a:prstGeom prst="rect">
            <a:avLst/>
          </a:prstGeom>
          <a:ln>
            <a:noFill/>
          </a:ln>
          <a:effectLst>
            <a:softEdge rad="112500"/>
          </a:effectLst>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994" y="2617089"/>
            <a:ext cx="3263770" cy="2050867"/>
          </a:xfrm>
          <a:prstGeom prst="ellipse">
            <a:avLst/>
          </a:prstGeom>
          <a:ln>
            <a:noFill/>
          </a:ln>
          <a:effectLst>
            <a:softEdge rad="112500"/>
          </a:effectLst>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3709" y="1083118"/>
            <a:ext cx="2600518" cy="1950389"/>
          </a:xfrm>
          <a:prstGeom prst="rect">
            <a:avLst/>
          </a:prstGeom>
          <a:ln w="3175">
            <a:solidFill>
              <a:schemeClr val="tx1"/>
            </a:solidFill>
          </a:ln>
          <a:effectLst>
            <a:softEdge rad="112500"/>
          </a:effectLst>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9634" y="1102703"/>
            <a:ext cx="3162690" cy="2372016"/>
          </a:xfrm>
          <a:prstGeom prst="ellipse">
            <a:avLst/>
          </a:prstGeom>
          <a:ln>
            <a:noFill/>
          </a:ln>
          <a:effectLst>
            <a:softEdge rad="112500"/>
          </a:effectLst>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0736" y="894675"/>
            <a:ext cx="3216232" cy="2412175"/>
          </a:xfrm>
          <a:prstGeom prst="rect">
            <a:avLst/>
          </a:prstGeom>
          <a:ln>
            <a:noFill/>
          </a:ln>
          <a:effectLst>
            <a:softEdge rad="112500"/>
          </a:effectLst>
        </p:spPr>
      </p:pic>
      <p:sp>
        <p:nvSpPr>
          <p:cNvPr id="11" name="タイトル 1"/>
          <p:cNvSpPr>
            <a:spLocks noGrp="1"/>
          </p:cNvSpPr>
          <p:nvPr>
            <p:ph type="title"/>
          </p:nvPr>
        </p:nvSpPr>
        <p:spPr>
          <a:xfrm>
            <a:off x="1975065" y="62601"/>
            <a:ext cx="6883236" cy="1060832"/>
          </a:xfrm>
        </p:spPr>
        <p:txBody>
          <a:bodyPr/>
          <a:lstStyle/>
          <a:p>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取組み</a:t>
            </a:r>
            <a:r>
              <a:rPr lang="ja-JP" altLang="en-US"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⑤スポーツ</a:t>
            </a:r>
            <a:r>
              <a:rPr lang="en-US" altLang="ja-JP"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GOMI</a:t>
            </a:r>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拾い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96" y="894675"/>
            <a:ext cx="2865526" cy="1616067"/>
          </a:xfrm>
          <a:prstGeom prst="rect">
            <a:avLst/>
          </a:prstGeom>
          <a:ln>
            <a:noFill/>
          </a:ln>
          <a:effectLst>
            <a:softEdge rad="112500"/>
          </a:effectLst>
        </p:spPr>
      </p:pic>
    </p:spTree>
    <p:extLst>
      <p:ext uri="{BB962C8B-B14F-4D97-AF65-F5344CB8AC3E}">
        <p14:creationId xmlns:p14="http://schemas.microsoft.com/office/powerpoint/2010/main" val="330495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4214" y="87587"/>
            <a:ext cx="10298293" cy="1499616"/>
          </a:xfrm>
        </p:spPr>
        <p:txBody>
          <a:bodyPr>
            <a:norm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その他の取組み</a:t>
            </a:r>
            <a:r>
              <a:rPr kumimoji="1" lang="en-US" altLang="ja-JP" sz="4000" dirty="0" smtClean="0">
                <a:latin typeface="HG丸ｺﾞｼｯｸM-PRO" panose="020F0600000000000000" pitchFamily="50" charset="-128"/>
                <a:ea typeface="HG丸ｺﾞｼｯｸM-PRO" panose="020F0600000000000000" pitchFamily="50" charset="-128"/>
              </a:rPr>
              <a:t>…</a:t>
            </a:r>
            <a:r>
              <a:rPr kumimoji="1" lang="ja-JP" altLang="en-US" sz="4000" dirty="0" smtClean="0">
                <a:latin typeface="HG丸ｺﾞｼｯｸM-PRO" panose="020F0600000000000000" pitchFamily="50" charset="-128"/>
                <a:ea typeface="HG丸ｺﾞｼｯｸM-PRO" panose="020F0600000000000000" pitchFamily="50" charset="-128"/>
              </a:rPr>
              <a:t>プラごみゼロを目指して</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883504" y="1424021"/>
            <a:ext cx="7411410" cy="446276"/>
          </a:xfrm>
          <a:prstGeom prst="rect">
            <a:avLst/>
          </a:prstGeom>
          <a:noFill/>
        </p:spPr>
        <p:txBody>
          <a:bodyPr wrap="square" rtlCol="0">
            <a:spAutoFit/>
          </a:bodyPr>
          <a:lstStyle/>
          <a:p>
            <a:r>
              <a:rPr lang="ja-JP" altLang="en-US" sz="2300" dirty="0">
                <a:latin typeface="HG丸ｺﾞｼｯｸM-PRO" panose="020F0600000000000000" pitchFamily="50" charset="-128"/>
                <a:ea typeface="HG丸ｺﾞｼｯｸM-PRO" panose="020F0600000000000000" pitchFamily="50" charset="-128"/>
              </a:rPr>
              <a:t>出前講座</a:t>
            </a:r>
            <a:r>
              <a:rPr lang="ja-JP" altLang="en-US" sz="2300" dirty="0" smtClean="0">
                <a:latin typeface="HG丸ｺﾞｼｯｸM-PRO" panose="020F0600000000000000" pitchFamily="50" charset="-128"/>
                <a:ea typeface="HG丸ｺﾞｼｯｸM-PRO" panose="020F0600000000000000" pitchFamily="50" charset="-128"/>
              </a:rPr>
              <a:t>や市主催のエコイベントでの啓発</a:t>
            </a:r>
            <a:r>
              <a:rPr lang="ja-JP" altLang="en-US" sz="2300" dirty="0">
                <a:latin typeface="HG丸ｺﾞｼｯｸM-PRO" panose="020F0600000000000000" pitchFamily="50" charset="-128"/>
                <a:ea typeface="HG丸ｺﾞｼｯｸM-PRO" panose="020F0600000000000000" pitchFamily="50" charset="-128"/>
              </a:rPr>
              <a:t>物品の配布</a:t>
            </a:r>
            <a:endParaRPr lang="en-US" altLang="ja-JP" sz="23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9345" y="3044938"/>
            <a:ext cx="2254428" cy="3531715"/>
          </a:xfrm>
          <a:prstGeom prst="rect">
            <a:avLst/>
          </a:prstGeom>
          <a:ln>
            <a:noFill/>
          </a:ln>
          <a:effectLst>
            <a:softEdge rad="112500"/>
          </a:effectLst>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543177" y="2869257"/>
            <a:ext cx="1136470" cy="3988743"/>
          </a:xfrm>
          <a:prstGeom prst="rect">
            <a:avLst/>
          </a:prstGeom>
          <a:ln>
            <a:noFill/>
          </a:ln>
          <a:effectLst>
            <a:softEdge rad="112500"/>
          </a:effectLst>
        </p:spPr>
      </p:pic>
      <p:sp>
        <p:nvSpPr>
          <p:cNvPr id="10" name="角丸四角形 9"/>
          <p:cNvSpPr/>
          <p:nvPr/>
        </p:nvSpPr>
        <p:spPr>
          <a:xfrm>
            <a:off x="793376" y="2299446"/>
            <a:ext cx="4985632" cy="4445577"/>
          </a:xfrm>
          <a:prstGeom prst="round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411824" y="2241709"/>
            <a:ext cx="5399176" cy="4503314"/>
          </a:xfrm>
          <a:prstGeom prst="roundRect">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fld id="{E41A4B48-7565-4E0B-95BB-8E1B67F43A34}" type="slidenum">
              <a:rPr kumimoji="1" lang="ja-JP" altLang="en-US" smtClean="0"/>
              <a:t>11</a:t>
            </a:fld>
            <a:endParaRPr kumimoji="1" lang="ja-JP" altLang="en-US"/>
          </a:p>
        </p:txBody>
      </p:sp>
      <p:sp>
        <p:nvSpPr>
          <p:cNvPr id="5" name="テキスト プレースホルダー 4"/>
          <p:cNvSpPr>
            <a:spLocks noGrp="1"/>
          </p:cNvSpPr>
          <p:nvPr>
            <p:ph type="body" sz="quarter" idx="3"/>
          </p:nvPr>
        </p:nvSpPr>
        <p:spPr>
          <a:xfrm>
            <a:off x="6895668" y="2221978"/>
            <a:ext cx="4116839" cy="822960"/>
          </a:xfrm>
        </p:spPr>
        <p:txBody>
          <a:bodyP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使い捨てストローに代わる</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アルミストロー</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テキスト プレースホルダー 3"/>
          <p:cNvSpPr>
            <a:spLocks noGrp="1"/>
          </p:cNvSpPr>
          <p:nvPr>
            <p:ph type="body" idx="1"/>
          </p:nvPr>
        </p:nvSpPr>
        <p:spPr>
          <a:xfrm>
            <a:off x="1196151" y="2287966"/>
            <a:ext cx="4286247" cy="822960"/>
          </a:xfrm>
        </p:spPr>
        <p:txBody>
          <a:bodyPr>
            <a:normAutofit fontScale="92500"/>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とうもろこしの</a:t>
            </a:r>
            <a:r>
              <a:rPr lang="ja-JP" altLang="en-US" dirty="0">
                <a:solidFill>
                  <a:schemeClr val="tx1"/>
                </a:solidFill>
                <a:latin typeface="HG丸ｺﾞｼｯｸM-PRO" panose="020F0600000000000000" pitchFamily="50" charset="-128"/>
                <a:ea typeface="HG丸ｺﾞｼｯｸM-PRO" panose="020F0600000000000000" pitchFamily="50" charset="-128"/>
              </a:rPr>
              <a:t>繊維から</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作った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水切りネット</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94676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5650" y="1558490"/>
            <a:ext cx="3532769" cy="4463487"/>
          </a:xfrm>
          <a:prstGeom prst="rect">
            <a:avLst/>
          </a:prstGeom>
        </p:spPr>
      </p:pic>
      <p:sp>
        <p:nvSpPr>
          <p:cNvPr id="2" name="タイトル 1"/>
          <p:cNvSpPr>
            <a:spLocks noGrp="1"/>
          </p:cNvSpPr>
          <p:nvPr>
            <p:ph type="title"/>
          </p:nvPr>
        </p:nvSpPr>
        <p:spPr>
          <a:xfrm>
            <a:off x="676937" y="174880"/>
            <a:ext cx="7388352" cy="1499616"/>
          </a:xfrm>
        </p:spPr>
        <p:txBody>
          <a:bodyPr/>
          <a:lstStyle/>
          <a:p>
            <a:r>
              <a:rPr kumimoji="1" lang="ja-JP" altLang="en-US" sz="4000" b="1" dirty="0" smtClean="0">
                <a:latin typeface="HG丸ｺﾞｼｯｸM-PRO" panose="020F0600000000000000" pitchFamily="50" charset="-128"/>
                <a:ea typeface="HG丸ｺﾞｼｯｸM-PRO" panose="020F0600000000000000" pitchFamily="50" charset="-128"/>
              </a:rPr>
              <a:t>取組み①</a:t>
            </a:r>
            <a:r>
              <a:rPr kumimoji="1" lang="en-US" altLang="ja-JP" sz="4000" b="1" dirty="0" smtClean="0">
                <a:latin typeface="HG丸ｺﾞｼｯｸM-PRO" panose="020F0600000000000000" pitchFamily="50" charset="-128"/>
                <a:ea typeface="HG丸ｺﾞｼｯｸM-PRO" panose="020F0600000000000000" pitchFamily="50" charset="-128"/>
              </a:rPr>
              <a:t/>
            </a:r>
            <a:br>
              <a:rPr kumimoji="1" lang="en-US" altLang="ja-JP" sz="4000" b="1" dirty="0" smtClean="0">
                <a:latin typeface="HG丸ｺﾞｼｯｸM-PRO" panose="020F0600000000000000" pitchFamily="50" charset="-128"/>
                <a:ea typeface="HG丸ｺﾞｼｯｸM-PRO" panose="020F0600000000000000" pitchFamily="50" charset="-128"/>
              </a:rPr>
            </a:br>
            <a:r>
              <a:rPr lang="ja-JP" altLang="en-US" sz="4000" b="1" dirty="0">
                <a:latin typeface="HG丸ｺﾞｼｯｸM-PRO" panose="020F0600000000000000" pitchFamily="50" charset="-128"/>
                <a:ea typeface="HG丸ｺﾞｼｯｸM-PRO" panose="020F0600000000000000" pitchFamily="50" charset="-128"/>
              </a:rPr>
              <a:t>　</a:t>
            </a:r>
            <a:r>
              <a:rPr lang="ja-JP" altLang="en-US" sz="4000" b="1" dirty="0" smtClean="0">
                <a:latin typeface="HG丸ｺﾞｼｯｸM-PRO" panose="020F0600000000000000" pitchFamily="50" charset="-128"/>
                <a:ea typeface="HG丸ｺﾞｼｯｸM-PRO" panose="020F0600000000000000" pitchFamily="50" charset="-128"/>
              </a:rPr>
              <a:t>　　　</a:t>
            </a:r>
            <a:r>
              <a:rPr kumimoji="1" lang="ja-JP" altLang="en-US" sz="4000" b="1" dirty="0" smtClean="0">
                <a:latin typeface="HG丸ｺﾞｼｯｸM-PRO" panose="020F0600000000000000" pitchFamily="50" charset="-128"/>
                <a:ea typeface="HG丸ｺﾞｼｯｸM-PRO" panose="020F0600000000000000" pitchFamily="50" charset="-128"/>
              </a:rPr>
              <a:t>ごみゼロ大作戦</a:t>
            </a:r>
            <a:endParaRPr kumimoji="1" lang="ja-JP" altLang="en-US" sz="4000" b="1"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3728419" y="2562545"/>
            <a:ext cx="8335159" cy="4085407"/>
          </a:xfrm>
        </p:spPr>
        <p:txBody>
          <a:bodyPr>
            <a:normAutofit fontScale="85000" lnSpcReduction="20000"/>
          </a:bodyPr>
          <a:lstStyle/>
          <a:p>
            <a:r>
              <a:rPr lang="ja-JP" altLang="en-US" sz="2400" dirty="0" smtClean="0">
                <a:latin typeface="HG丸ｺﾞｼｯｸM-PRO" panose="020F0600000000000000" pitchFamily="50" charset="-128"/>
                <a:ea typeface="HG丸ｺﾞｼｯｸM-PRO" panose="020F0600000000000000" pitchFamily="50" charset="-128"/>
              </a:rPr>
              <a:t>実施日　：毎年</a:t>
            </a:r>
            <a:r>
              <a:rPr lang="en-US" altLang="ja-JP" sz="2400" dirty="0" smtClean="0">
                <a:latin typeface="HG丸ｺﾞｼｯｸM-PRO" panose="020F0600000000000000" pitchFamily="50" charset="-128"/>
                <a:ea typeface="HG丸ｺﾞｼｯｸM-PRO" panose="020F0600000000000000" pitchFamily="50" charset="-128"/>
              </a:rPr>
              <a:t>5</a:t>
            </a:r>
            <a:r>
              <a:rPr lang="ja-JP" altLang="en-US" sz="2400" dirty="0" smtClean="0">
                <a:latin typeface="HG丸ｺﾞｼｯｸM-PRO" panose="020F0600000000000000" pitchFamily="50" charset="-128"/>
                <a:ea typeface="HG丸ｺﾞｼｯｸM-PRO" panose="020F0600000000000000" pitchFamily="50" charset="-128"/>
              </a:rPr>
              <a:t>月</a:t>
            </a:r>
            <a:r>
              <a:rPr lang="en-US" altLang="ja-JP" sz="2400" dirty="0" smtClean="0">
                <a:latin typeface="HG丸ｺﾞｼｯｸM-PRO" panose="020F0600000000000000" pitchFamily="50" charset="-128"/>
                <a:ea typeface="HG丸ｺﾞｼｯｸM-PRO" panose="020F0600000000000000" pitchFamily="50" charset="-128"/>
              </a:rPr>
              <a:t>30</a:t>
            </a:r>
            <a:r>
              <a:rPr lang="ja-JP" altLang="en-US" sz="2400" dirty="0" smtClean="0">
                <a:latin typeface="HG丸ｺﾞｼｯｸM-PRO" panose="020F0600000000000000" pitchFamily="50" charset="-128"/>
                <a:ea typeface="HG丸ｺﾞｼｯｸM-PRO" panose="020F0600000000000000" pitchFamily="50" charset="-128"/>
              </a:rPr>
              <a:t>日（ごみゼロの日）付近の日曜日</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参加人数：</a:t>
            </a:r>
            <a:r>
              <a:rPr lang="en-US" altLang="ja-JP" sz="2400" dirty="0" smtClean="0">
                <a:latin typeface="HG丸ｺﾞｼｯｸM-PRO" panose="020F0600000000000000" pitchFamily="50" charset="-128"/>
                <a:ea typeface="HG丸ｺﾞｼｯｸM-PRO" panose="020F0600000000000000" pitchFamily="50" charset="-128"/>
              </a:rPr>
              <a:t>5,000</a:t>
            </a:r>
            <a:r>
              <a:rPr lang="ja-JP" altLang="en-US" sz="2400" dirty="0" smtClean="0">
                <a:latin typeface="HG丸ｺﾞｼｯｸM-PRO" panose="020F0600000000000000" pitchFamily="50" charset="-128"/>
                <a:ea typeface="HG丸ｺﾞｼｯｸM-PRO" panose="020F0600000000000000" pitchFamily="50" charset="-128"/>
              </a:rPr>
              <a:t>人以上</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参加者　：自治会や企業などの団体、学生、個人、市職員</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成　　果：地域美化の推進、ＰＩＲＩＫＡを使ったごみ量</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の報告</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参加募集のＰＲ</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広報・ＨＰ・ＦＭいずみおおつの放送・ピリカや</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分別アプリのインフォメーションに掲載</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また、公共施設、市内小学校が全員にチラシ配布、</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　　　　市内のおや</a:t>
            </a:r>
            <a:r>
              <a:rPr lang="ja-JP" altLang="en-US" sz="2400" dirty="0" err="1" smtClean="0">
                <a:latin typeface="HG丸ｺﾞｼｯｸM-PRO" panose="020F0600000000000000" pitchFamily="50" charset="-128"/>
                <a:ea typeface="HG丸ｺﾞｼｯｸM-PRO" panose="020F0600000000000000" pitchFamily="50" charset="-128"/>
              </a:rPr>
              <a:t>こ</a:t>
            </a:r>
            <a:r>
              <a:rPr lang="ja-JP" altLang="en-US" sz="2400" dirty="0" smtClean="0">
                <a:latin typeface="HG丸ｺﾞｼｯｸM-PRO" panose="020F0600000000000000" pitchFamily="50" charset="-128"/>
                <a:ea typeface="HG丸ｺﾞｼｯｸM-PRO" panose="020F0600000000000000" pitchFamily="50" charset="-128"/>
              </a:rPr>
              <a:t>広場６か所等にはチラシの配布と呼びかけ　　　　</a:t>
            </a:r>
            <a:endParaRPr lang="en-US" altLang="ja-JP" sz="24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r="-1"/>
          <a:stretch/>
        </p:blipFill>
        <p:spPr>
          <a:xfrm>
            <a:off x="8875187" y="174880"/>
            <a:ext cx="2758149" cy="2342559"/>
          </a:xfrm>
          <a:prstGeom prst="rect">
            <a:avLst/>
          </a:prstGeom>
          <a:ln>
            <a:noFill/>
          </a:ln>
          <a:effectLst>
            <a:softEdge rad="112500"/>
          </a:effectLst>
        </p:spPr>
      </p:pic>
      <p:sp>
        <p:nvSpPr>
          <p:cNvPr id="8" name="スライド番号プレースホルダー 7"/>
          <p:cNvSpPr>
            <a:spLocks noGrp="1"/>
          </p:cNvSpPr>
          <p:nvPr>
            <p:ph type="sldNum" sz="quarter" idx="12"/>
          </p:nvPr>
        </p:nvSpPr>
        <p:spPr/>
        <p:txBody>
          <a:bodyPr/>
          <a:lstStyle/>
          <a:p>
            <a:fld id="{E41A4B48-7565-4E0B-95BB-8E1B67F43A34}" type="slidenum">
              <a:rPr kumimoji="1" lang="ja-JP" altLang="en-US" smtClean="0"/>
              <a:t>2</a:t>
            </a:fld>
            <a:endParaRPr kumimoji="1" lang="ja-JP" altLang="en-US"/>
          </a:p>
        </p:txBody>
      </p:sp>
    </p:spTree>
    <p:extLst>
      <p:ext uri="{BB962C8B-B14F-4D97-AF65-F5344CB8AC3E}">
        <p14:creationId xmlns:p14="http://schemas.microsoft.com/office/powerpoint/2010/main" val="4130387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3494" y="200575"/>
            <a:ext cx="10710672" cy="1499616"/>
          </a:xfrm>
        </p:spPr>
        <p:txBody>
          <a:bodyPr>
            <a:normAutofit fontScale="90000"/>
          </a:bodyPr>
          <a:lstStyle/>
          <a:p>
            <a:r>
              <a:rPr kumimoji="1" lang="ja-JP" altLang="en-US" sz="4000" dirty="0" smtClean="0">
                <a:latin typeface="HG丸ｺﾞｼｯｸM-PRO" panose="020F0600000000000000" pitchFamily="50" charset="-128"/>
                <a:ea typeface="HG丸ｺﾞｼｯｸM-PRO" panose="020F0600000000000000" pitchFamily="50" charset="-128"/>
              </a:rPr>
              <a:t>取組み②</a:t>
            </a:r>
            <a:r>
              <a:rPr kumimoji="1" lang="en-US" altLang="ja-JP" sz="4000" dirty="0" smtClean="0">
                <a:latin typeface="HG丸ｺﾞｼｯｸM-PRO" panose="020F0600000000000000" pitchFamily="50" charset="-128"/>
                <a:ea typeface="HG丸ｺﾞｼｯｸM-PRO" panose="020F0600000000000000" pitchFamily="50" charset="-128"/>
              </a:rPr>
              <a:t/>
            </a:r>
            <a:br>
              <a:rPr kumimoji="1" lang="en-US" altLang="ja-JP" sz="4000" dirty="0" smtClean="0">
                <a:latin typeface="HG丸ｺﾞｼｯｸM-PRO" panose="020F0600000000000000" pitchFamily="50" charset="-128"/>
                <a:ea typeface="HG丸ｺﾞｼｯｸM-PRO" panose="020F0600000000000000" pitchFamily="50" charset="-128"/>
              </a:rPr>
            </a:br>
            <a:r>
              <a:rPr kumimoji="1" lang="ja-JP" altLang="en-US" sz="4000" dirty="0" smtClean="0">
                <a:latin typeface="HG丸ｺﾞｼｯｸM-PRO" panose="020F0600000000000000" pitchFamily="50" charset="-128"/>
                <a:ea typeface="HG丸ｺﾞｼｯｸM-PRO" panose="020F0600000000000000" pitchFamily="50" charset="-128"/>
              </a:rPr>
              <a:t>　　　　いずみおおつプラスチックごみゼロ宣言</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a:xfrm>
            <a:off x="347034" y="2584504"/>
            <a:ext cx="7388354" cy="4023360"/>
          </a:xfrm>
        </p:spPr>
        <p:txBody>
          <a:bodyPr>
            <a:normAutofit/>
          </a:bodyPr>
          <a:lstStyle/>
          <a:p>
            <a:r>
              <a:rPr kumimoji="1" lang="ja-JP" altLang="en-US" sz="2300" dirty="0" smtClean="0">
                <a:latin typeface="HG丸ｺﾞｼｯｸM-PRO" panose="020F0600000000000000" pitchFamily="50" charset="-128"/>
                <a:ea typeface="HG丸ｺﾞｼｯｸM-PRO" panose="020F0600000000000000" pitchFamily="50" charset="-128"/>
              </a:rPr>
              <a:t>宣言日　：令和元年</a:t>
            </a:r>
            <a:r>
              <a:rPr kumimoji="1" lang="en-US" altLang="ja-JP" sz="2300" dirty="0" smtClean="0">
                <a:latin typeface="HG丸ｺﾞｼｯｸM-PRO" panose="020F0600000000000000" pitchFamily="50" charset="-128"/>
                <a:ea typeface="HG丸ｺﾞｼｯｸM-PRO" panose="020F0600000000000000" pitchFamily="50" charset="-128"/>
              </a:rPr>
              <a:t>6</a:t>
            </a:r>
            <a:r>
              <a:rPr kumimoji="1" lang="ja-JP" altLang="en-US" sz="2300" dirty="0" smtClean="0">
                <a:latin typeface="HG丸ｺﾞｼｯｸM-PRO" panose="020F0600000000000000" pitchFamily="50" charset="-128"/>
                <a:ea typeface="HG丸ｺﾞｼｯｸM-PRO" panose="020F0600000000000000" pitchFamily="50" charset="-128"/>
              </a:rPr>
              <a:t>月</a:t>
            </a:r>
            <a:r>
              <a:rPr lang="en-US" altLang="ja-JP" sz="2300" dirty="0">
                <a:latin typeface="HG丸ｺﾞｼｯｸM-PRO" panose="020F0600000000000000" pitchFamily="50" charset="-128"/>
                <a:ea typeface="HG丸ｺﾞｼｯｸM-PRO" panose="020F0600000000000000" pitchFamily="50" charset="-128"/>
              </a:rPr>
              <a:t>5</a:t>
            </a:r>
            <a:r>
              <a:rPr kumimoji="1" lang="ja-JP" altLang="en-US" sz="2300" dirty="0" smtClean="0">
                <a:latin typeface="HG丸ｺﾞｼｯｸM-PRO" panose="020F0600000000000000" pitchFamily="50" charset="-128"/>
                <a:ea typeface="HG丸ｺﾞｼｯｸM-PRO" panose="020F0600000000000000" pitchFamily="50" charset="-128"/>
              </a:rPr>
              <a:t>日（環境の日）</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宣言内容：</a:t>
            </a:r>
            <a:r>
              <a:rPr lang="ja-JP" altLang="ja-JP" sz="2300" dirty="0" smtClean="0">
                <a:latin typeface="HG丸ｺﾞｼｯｸM-PRO" panose="020F0600000000000000" pitchFamily="50" charset="-128"/>
                <a:ea typeface="HG丸ｺﾞｼｯｸM-PRO" panose="020F0600000000000000" pitchFamily="50" charset="-128"/>
              </a:rPr>
              <a:t>ひとり</a:t>
            </a:r>
            <a:r>
              <a:rPr lang="ja-JP" altLang="ja-JP" sz="2300" dirty="0">
                <a:latin typeface="HG丸ｺﾞｼｯｸM-PRO" panose="020F0600000000000000" pitchFamily="50" charset="-128"/>
                <a:ea typeface="HG丸ｺﾞｼｯｸM-PRO" panose="020F0600000000000000" pitchFamily="50" charset="-128"/>
              </a:rPr>
              <a:t>ひとりが環境美化に</a:t>
            </a:r>
            <a:r>
              <a:rPr lang="ja-JP" altLang="ja-JP" sz="2300" dirty="0" smtClean="0">
                <a:latin typeface="HG丸ｺﾞｼｯｸM-PRO" panose="020F0600000000000000" pitchFamily="50" charset="-128"/>
                <a:ea typeface="HG丸ｺﾞｼｯｸM-PRO" panose="020F0600000000000000" pitchFamily="50" charset="-128"/>
              </a:rPr>
              <a:t>高い意識</a:t>
            </a:r>
            <a:r>
              <a:rPr lang="ja-JP" altLang="en-US" sz="2300" dirty="0" smtClean="0">
                <a:latin typeface="HG丸ｺﾞｼｯｸM-PRO" panose="020F0600000000000000" pitchFamily="50" charset="-128"/>
                <a:ea typeface="HG丸ｺﾞｼｯｸM-PRO" panose="020F0600000000000000" pitchFamily="50" charset="-128"/>
              </a:rPr>
              <a:t>を</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lang="ja-JP" altLang="ja-JP" sz="2300" dirty="0" smtClean="0">
                <a:latin typeface="HG丸ｺﾞｼｯｸM-PRO" panose="020F0600000000000000" pitchFamily="50" charset="-128"/>
                <a:ea typeface="HG丸ｺﾞｼｯｸM-PRO" panose="020F0600000000000000" pitchFamily="50" charset="-128"/>
              </a:rPr>
              <a:t>持ち</a:t>
            </a:r>
            <a:r>
              <a:rPr lang="ja-JP" altLang="ja-JP" sz="2300" dirty="0">
                <a:latin typeface="HG丸ｺﾞｼｯｸM-PRO" panose="020F0600000000000000" pitchFamily="50" charset="-128"/>
                <a:ea typeface="HG丸ｺﾞｼｯｸM-PRO" panose="020F0600000000000000" pitchFamily="50" charset="-128"/>
              </a:rPr>
              <a:t>、次世代に継承</a:t>
            </a:r>
            <a:r>
              <a:rPr lang="ja-JP" altLang="ja-JP" sz="2300" dirty="0" smtClean="0">
                <a:latin typeface="HG丸ｺﾞｼｯｸM-PRO" panose="020F0600000000000000" pitchFamily="50" charset="-128"/>
                <a:ea typeface="HG丸ｺﾞｼｯｸM-PRO" panose="020F0600000000000000" pitchFamily="50" charset="-128"/>
              </a:rPr>
              <a:t>するため、</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　　　　　</a:t>
            </a:r>
            <a:r>
              <a:rPr lang="ja-JP" altLang="ja-JP" sz="2300" dirty="0" smtClean="0">
                <a:latin typeface="HG丸ｺﾞｼｯｸM-PRO" panose="020F0600000000000000" pitchFamily="50" charset="-128"/>
                <a:ea typeface="HG丸ｺﾞｼｯｸM-PRO" panose="020F0600000000000000" pitchFamily="50" charset="-128"/>
              </a:rPr>
              <a:t>「おおさかプラスチックごみゼロ宣</a:t>
            </a:r>
            <a:r>
              <a:rPr lang="ja-JP" altLang="en-US" sz="2300" dirty="0" smtClean="0">
                <a:latin typeface="HG丸ｺﾞｼｯｸM-PRO" panose="020F0600000000000000" pitchFamily="50" charset="-128"/>
                <a:ea typeface="HG丸ｺﾞｼｯｸM-PRO" panose="020F0600000000000000" pitchFamily="50" charset="-128"/>
              </a:rPr>
              <a:t>言</a:t>
            </a:r>
            <a:r>
              <a:rPr lang="ja-JP" altLang="ja-JP" sz="2300" dirty="0" smtClean="0">
                <a:latin typeface="HG丸ｺﾞｼｯｸM-PRO" panose="020F0600000000000000" pitchFamily="50" charset="-128"/>
                <a:ea typeface="HG丸ｺﾞｼｯｸM-PRO" panose="020F0600000000000000" pitchFamily="50" charset="-128"/>
              </a:rPr>
              <a:t>」</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lang="ja-JP" altLang="ja-JP" sz="2300" dirty="0" smtClean="0">
                <a:latin typeface="HG丸ｺﾞｼｯｸM-PRO" panose="020F0600000000000000" pitchFamily="50" charset="-128"/>
                <a:ea typeface="HG丸ｺﾞｼｯｸM-PRO" panose="020F0600000000000000" pitchFamily="50" charset="-128"/>
              </a:rPr>
              <a:t>に賛同し、市民等</a:t>
            </a:r>
            <a:r>
              <a:rPr lang="ja-JP" altLang="ja-JP" sz="2300" dirty="0">
                <a:latin typeface="HG丸ｺﾞｼｯｸM-PRO" panose="020F0600000000000000" pitchFamily="50" charset="-128"/>
                <a:ea typeface="HG丸ｺﾞｼｯｸM-PRO" panose="020F0600000000000000" pitchFamily="50" charset="-128"/>
              </a:rPr>
              <a:t>に啓発するととも</a:t>
            </a:r>
            <a:r>
              <a:rPr lang="ja-JP" altLang="ja-JP" sz="2300" dirty="0" smtClean="0">
                <a:latin typeface="HG丸ｺﾞｼｯｸM-PRO" panose="020F0600000000000000" pitchFamily="50" charset="-128"/>
                <a:ea typeface="HG丸ｺﾞｼｯｸM-PRO" panose="020F0600000000000000" pitchFamily="50" charset="-128"/>
              </a:rPr>
              <a:t>に</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lang="ja-JP" altLang="ja-JP" sz="2300" dirty="0" smtClean="0">
                <a:latin typeface="HG丸ｺﾞｼｯｸM-PRO" panose="020F0600000000000000" pitchFamily="50" charset="-128"/>
                <a:ea typeface="HG丸ｺﾞｼｯｸM-PRO" panose="020F0600000000000000" pitchFamily="50" charset="-128"/>
              </a:rPr>
              <a:t>使い捨て</a:t>
            </a:r>
            <a:r>
              <a:rPr lang="ja-JP" altLang="ja-JP" sz="2300" dirty="0">
                <a:latin typeface="HG丸ｺﾞｼｯｸM-PRO" panose="020F0600000000000000" pitchFamily="50" charset="-128"/>
                <a:ea typeface="HG丸ｺﾞｼｯｸM-PRO" panose="020F0600000000000000" pitchFamily="50" charset="-128"/>
              </a:rPr>
              <a:t>プラスチックの削減や</a:t>
            </a:r>
            <a:r>
              <a:rPr lang="en-US" altLang="ja-JP" sz="2300" dirty="0" smtClean="0">
                <a:latin typeface="HG丸ｺﾞｼｯｸM-PRO" panose="020F0600000000000000" pitchFamily="50" charset="-128"/>
                <a:ea typeface="HG丸ｺﾞｼｯｸM-PRO" panose="020F0600000000000000" pitchFamily="50" charset="-128"/>
              </a:rPr>
              <a:t>4R</a:t>
            </a:r>
            <a:r>
              <a:rPr lang="ja-JP" altLang="ja-JP" sz="2300" dirty="0" smtClean="0">
                <a:latin typeface="HG丸ｺﾞｼｯｸM-PRO" panose="020F0600000000000000" pitchFamily="50" charset="-128"/>
                <a:ea typeface="HG丸ｺﾞｼｯｸM-PRO" panose="020F0600000000000000" pitchFamily="50" charset="-128"/>
              </a:rPr>
              <a:t>運動</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lang="ja-JP" altLang="ja-JP" sz="2300" dirty="0" smtClean="0">
                <a:latin typeface="HG丸ｺﾞｼｯｸM-PRO" panose="020F0600000000000000" pitchFamily="50" charset="-128"/>
                <a:ea typeface="HG丸ｺﾞｼｯｸM-PRO" panose="020F0600000000000000" pitchFamily="50" charset="-128"/>
              </a:rPr>
              <a:t>の</a:t>
            </a:r>
            <a:r>
              <a:rPr lang="ja-JP" altLang="ja-JP" sz="2300" dirty="0">
                <a:latin typeface="HG丸ｺﾞｼｯｸM-PRO" panose="020F0600000000000000" pitchFamily="50" charset="-128"/>
                <a:ea typeface="HG丸ｺﾞｼｯｸM-PRO" panose="020F0600000000000000" pitchFamily="50" charset="-128"/>
              </a:rPr>
              <a:t>さらなる推進を行い、プラスチック</a:t>
            </a:r>
            <a:r>
              <a:rPr lang="ja-JP" altLang="ja-JP" sz="2300" dirty="0" smtClean="0">
                <a:latin typeface="HG丸ｺﾞｼｯｸM-PRO" panose="020F0600000000000000" pitchFamily="50" charset="-128"/>
                <a:ea typeface="HG丸ｺﾞｼｯｸM-PRO" panose="020F0600000000000000" pitchFamily="50" charset="-128"/>
              </a:rPr>
              <a:t>ごみ</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lang="ja-JP" altLang="ja-JP" sz="2300" dirty="0" smtClean="0">
                <a:latin typeface="HG丸ｺﾞｼｯｸM-PRO" panose="020F0600000000000000" pitchFamily="50" charset="-128"/>
                <a:ea typeface="HG丸ｺﾞｼｯｸM-PRO" panose="020F0600000000000000" pitchFamily="50" charset="-128"/>
              </a:rPr>
              <a:t>ゼロ</a:t>
            </a:r>
            <a:r>
              <a:rPr lang="ja-JP" altLang="ja-JP" sz="2300" dirty="0">
                <a:latin typeface="HG丸ｺﾞｼｯｸM-PRO" panose="020F0600000000000000" pitchFamily="50" charset="-128"/>
                <a:ea typeface="HG丸ｺﾞｼｯｸM-PRO" panose="020F0600000000000000" pitchFamily="50" charset="-128"/>
              </a:rPr>
              <a:t>に向け、自ら不断の取組みを</a:t>
            </a:r>
            <a:r>
              <a:rPr lang="ja-JP" altLang="ja-JP" sz="2300" dirty="0" smtClean="0">
                <a:latin typeface="HG丸ｺﾞｼｯｸM-PRO" panose="020F0600000000000000" pitchFamily="50" charset="-128"/>
                <a:ea typeface="HG丸ｺﾞｼｯｸM-PRO" panose="020F0600000000000000" pitchFamily="50" charset="-128"/>
              </a:rPr>
              <a:t>行う。</a:t>
            </a:r>
            <a:endParaRPr lang="ja-JP" altLang="ja-JP" sz="2300" dirty="0">
              <a:latin typeface="HG丸ｺﾞｼｯｸM-PRO" panose="020F0600000000000000" pitchFamily="50" charset="-128"/>
              <a:ea typeface="HG丸ｺﾞｼｯｸM-PRO" panose="020F0600000000000000" pitchFamily="50" charset="-128"/>
            </a:endParaRPr>
          </a:p>
          <a:p>
            <a:endParaRPr kumimoji="1" lang="ja-JP" altLang="en-US" sz="23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402" y="1488227"/>
            <a:ext cx="3942598" cy="5256797"/>
          </a:xfrm>
          <a:prstGeom prst="rect">
            <a:avLst/>
          </a:prstGeom>
          <a:ln>
            <a:noFill/>
          </a:ln>
          <a:effectLst>
            <a:softEdge rad="112500"/>
          </a:effectLst>
        </p:spPr>
      </p:pic>
      <p:sp>
        <p:nvSpPr>
          <p:cNvPr id="7" name="スライド番号プレースホルダー 6"/>
          <p:cNvSpPr>
            <a:spLocks noGrp="1"/>
          </p:cNvSpPr>
          <p:nvPr>
            <p:ph type="sldNum" sz="quarter" idx="12"/>
          </p:nvPr>
        </p:nvSpPr>
        <p:spPr/>
        <p:txBody>
          <a:bodyPr/>
          <a:lstStyle/>
          <a:p>
            <a:fld id="{E41A4B48-7565-4E0B-95BB-8E1B67F43A34}" type="slidenum">
              <a:rPr kumimoji="1" lang="ja-JP" altLang="en-US" smtClean="0"/>
              <a:t>3</a:t>
            </a:fld>
            <a:endParaRPr kumimoji="1" lang="ja-JP" altLang="en-US"/>
          </a:p>
        </p:txBody>
      </p:sp>
    </p:spTree>
    <p:extLst>
      <p:ext uri="{BB962C8B-B14F-4D97-AF65-F5344CB8AC3E}">
        <p14:creationId xmlns:p14="http://schemas.microsoft.com/office/powerpoint/2010/main" val="161765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5048" y="250207"/>
            <a:ext cx="5132832" cy="1499616"/>
          </a:xfrm>
        </p:spPr>
        <p:txBody>
          <a:bodyPr>
            <a:norm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取組み③</a:t>
            </a:r>
            <a:r>
              <a:rPr kumimoji="1" lang="en-US" altLang="ja-JP" sz="4000" dirty="0" smtClean="0">
                <a:latin typeface="HG丸ｺﾞｼｯｸM-PRO" panose="020F0600000000000000" pitchFamily="50" charset="-128"/>
                <a:ea typeface="HG丸ｺﾞｼｯｸM-PRO" panose="020F0600000000000000" pitchFamily="50" charset="-128"/>
              </a:rPr>
              <a:t/>
            </a:r>
            <a:br>
              <a:rPr kumimoji="1" lang="en-US" altLang="ja-JP" sz="4000" dirty="0" smtClean="0">
                <a:latin typeface="HG丸ｺﾞｼｯｸM-PRO" panose="020F0600000000000000" pitchFamily="50" charset="-128"/>
                <a:ea typeface="HG丸ｺﾞｼｯｸM-PRO" panose="020F0600000000000000" pitchFamily="50" charset="-128"/>
              </a:rPr>
            </a:br>
            <a:r>
              <a:rPr lang="ja-JP" altLang="en-US" sz="4000" dirty="0">
                <a:latin typeface="HG丸ｺﾞｼｯｸM-PRO" panose="020F0600000000000000" pitchFamily="50" charset="-128"/>
                <a:ea typeface="HG丸ｺﾞｼｯｸM-PRO" panose="020F0600000000000000" pitchFamily="50" charset="-128"/>
              </a:rPr>
              <a:t>　</a:t>
            </a:r>
            <a:r>
              <a:rPr lang="ja-JP" altLang="en-US" sz="4000" dirty="0" smtClean="0">
                <a:latin typeface="HG丸ｺﾞｼｯｸM-PRO" panose="020F0600000000000000" pitchFamily="50" charset="-128"/>
                <a:ea typeface="HG丸ｺﾞｼｯｸM-PRO" panose="020F0600000000000000" pitchFamily="50" charset="-128"/>
              </a:rPr>
              <a:t>　　　</a:t>
            </a:r>
            <a:r>
              <a:rPr kumimoji="1" lang="ja-JP" altLang="en-US" sz="4000" dirty="0" smtClean="0">
                <a:latin typeface="HG丸ｺﾞｼｯｸM-PRO" panose="020F0600000000000000" pitchFamily="50" charset="-128"/>
                <a:ea typeface="HG丸ｺﾞｼｯｸM-PRO" panose="020F0600000000000000" pitchFamily="50" charset="-128"/>
              </a:rPr>
              <a:t>出前講座</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5532807" y="530236"/>
            <a:ext cx="6278193" cy="1616299"/>
          </a:xfrm>
        </p:spPr>
        <p:txBody>
          <a:bodyPr>
            <a:normAutofit/>
          </a:bodyPr>
          <a:lstStyle/>
          <a:p>
            <a:r>
              <a:rPr kumimoji="1" lang="ja-JP" altLang="en-US" sz="2300" dirty="0" smtClean="0">
                <a:latin typeface="HG丸ｺﾞｼｯｸM-PRO" panose="020F0600000000000000" pitchFamily="50" charset="-128"/>
                <a:ea typeface="HG丸ｺﾞｼｯｸM-PRO" panose="020F0600000000000000" pitchFamily="50" charset="-128"/>
              </a:rPr>
              <a:t>実施回数：</a:t>
            </a:r>
            <a:r>
              <a:rPr kumimoji="1" lang="en-US" altLang="ja-JP" sz="2300" dirty="0" smtClean="0">
                <a:latin typeface="HG丸ｺﾞｼｯｸM-PRO" panose="020F0600000000000000" pitchFamily="50" charset="-128"/>
                <a:ea typeface="HG丸ｺﾞｼｯｸM-PRO" panose="020F0600000000000000" pitchFamily="50" charset="-128"/>
              </a:rPr>
              <a:t>20</a:t>
            </a:r>
            <a:r>
              <a:rPr kumimoji="1" lang="ja-JP" altLang="en-US" sz="2300" dirty="0" smtClean="0">
                <a:latin typeface="HG丸ｺﾞｼｯｸM-PRO" panose="020F0600000000000000" pitchFamily="50" charset="-128"/>
                <a:ea typeface="HG丸ｺﾞｼｯｸM-PRO" panose="020F0600000000000000" pitchFamily="50" charset="-128"/>
              </a:rPr>
              <a:t>～</a:t>
            </a:r>
            <a:r>
              <a:rPr kumimoji="1" lang="en-US" altLang="ja-JP" sz="2300" dirty="0" smtClean="0">
                <a:latin typeface="HG丸ｺﾞｼｯｸM-PRO" panose="020F0600000000000000" pitchFamily="50" charset="-128"/>
                <a:ea typeface="HG丸ｺﾞｼｯｸM-PRO" panose="020F0600000000000000" pitchFamily="50" charset="-128"/>
              </a:rPr>
              <a:t>30</a:t>
            </a:r>
            <a:r>
              <a:rPr kumimoji="1" lang="ja-JP" altLang="en-US" sz="2300" dirty="0" smtClean="0">
                <a:latin typeface="HG丸ｺﾞｼｯｸM-PRO" panose="020F0600000000000000" pitchFamily="50" charset="-128"/>
                <a:ea typeface="HG丸ｺﾞｼｯｸM-PRO" panose="020F0600000000000000" pitchFamily="50" charset="-128"/>
              </a:rPr>
              <a:t>回程度（</a:t>
            </a:r>
            <a:r>
              <a:rPr kumimoji="1" lang="en-US" altLang="ja-JP" sz="2300" dirty="0" smtClean="0">
                <a:latin typeface="HG丸ｺﾞｼｯｸM-PRO" panose="020F0600000000000000" pitchFamily="50" charset="-128"/>
                <a:ea typeface="HG丸ｺﾞｼｯｸM-PRO" panose="020F0600000000000000" pitchFamily="50" charset="-128"/>
              </a:rPr>
              <a:t>1</a:t>
            </a:r>
            <a:r>
              <a:rPr kumimoji="1" lang="ja-JP" altLang="en-US" sz="2300" dirty="0" smtClean="0">
                <a:latin typeface="HG丸ｺﾞｼｯｸM-PRO" panose="020F0600000000000000" pitchFamily="50" charset="-128"/>
                <a:ea typeface="HG丸ｺﾞｼｯｸM-PRO" panose="020F0600000000000000" pitchFamily="50" charset="-128"/>
              </a:rPr>
              <a:t>年間）</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kumimoji="1" lang="ja-JP" altLang="en-US" sz="2300" dirty="0" smtClean="0">
                <a:latin typeface="HG丸ｺﾞｼｯｸM-PRO" panose="020F0600000000000000" pitchFamily="50" charset="-128"/>
                <a:ea typeface="HG丸ｺﾞｼｯｸM-PRO" panose="020F0600000000000000" pitchFamily="50" charset="-128"/>
              </a:rPr>
              <a:t>対象：市内小学生、高齢者、高校生など</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内容：ごみの分別や最近のごみ問題について</a:t>
            </a:r>
            <a:endParaRPr kumimoji="1" lang="ja-JP" altLang="en-US" sz="23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601" y="2376736"/>
            <a:ext cx="3860800"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テキスト ボックス 5"/>
          <p:cNvSpPr txBox="1"/>
          <p:nvPr/>
        </p:nvSpPr>
        <p:spPr>
          <a:xfrm>
            <a:off x="475869" y="5486852"/>
            <a:ext cx="3318892"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小学校休日図書館開放時に</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集まった児童向け講座</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781" y="2426564"/>
            <a:ext cx="3727924" cy="2795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テキスト ボックス 7"/>
          <p:cNvSpPr txBox="1"/>
          <p:nvPr/>
        </p:nvSpPr>
        <p:spPr>
          <a:xfrm>
            <a:off x="4577603" y="5463670"/>
            <a:ext cx="3169223"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自治会館や高齢者の集まる施設でのミニ講座</a:t>
            </a:r>
            <a:endParaRPr kumimoji="1" lang="ja-JP" altLang="en-US" sz="2000" dirty="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085" y="2376736"/>
            <a:ext cx="3727923" cy="2795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テキスト ボックス 9"/>
          <p:cNvSpPr txBox="1"/>
          <p:nvPr/>
        </p:nvSpPr>
        <p:spPr>
          <a:xfrm>
            <a:off x="8331676" y="5463670"/>
            <a:ext cx="3662332" cy="707886"/>
          </a:xfrm>
          <a:prstGeom prst="rect">
            <a:avLst/>
          </a:prstGeom>
          <a:noFill/>
        </p:spPr>
        <p:txBody>
          <a:bodyPr wrap="square" rtlCol="0">
            <a:spAutoFit/>
          </a:bodyPr>
          <a:lstStyle/>
          <a:p>
            <a:r>
              <a:rPr kumimoji="1" lang="ja-JP" altLang="en-US" sz="2000" dirty="0" smtClean="0">
                <a:latin typeface="HG丸ｺﾞｼｯｸM-PRO" panose="020F0600000000000000" pitchFamily="50" charset="-128"/>
                <a:ea typeface="HG丸ｺﾞｼｯｸM-PRO" panose="020F0600000000000000" pitchFamily="50" charset="-128"/>
              </a:rPr>
              <a:t>高校生へのプラごみ問題に</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関する出前授業</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0"/>
          <p:cNvSpPr>
            <a:spLocks noGrp="1"/>
          </p:cNvSpPr>
          <p:nvPr>
            <p:ph type="sldNum" sz="quarter" idx="12"/>
          </p:nvPr>
        </p:nvSpPr>
        <p:spPr/>
        <p:txBody>
          <a:bodyPr/>
          <a:lstStyle/>
          <a:p>
            <a:fld id="{E41A4B48-7565-4E0B-95BB-8E1B67F43A34}" type="slidenum">
              <a:rPr kumimoji="1" lang="ja-JP" altLang="en-US" smtClean="0"/>
              <a:t>4</a:t>
            </a:fld>
            <a:endParaRPr kumimoji="1" lang="ja-JP" altLang="en-US"/>
          </a:p>
        </p:txBody>
      </p:sp>
    </p:spTree>
    <p:extLst>
      <p:ext uri="{BB962C8B-B14F-4D97-AF65-F5344CB8AC3E}">
        <p14:creationId xmlns:p14="http://schemas.microsoft.com/office/powerpoint/2010/main" val="364142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4088" y="393295"/>
            <a:ext cx="9720072" cy="1499616"/>
          </a:xfrm>
        </p:spPr>
        <p:txBody>
          <a:bodyPr>
            <a:normAutofit/>
          </a:bodyPr>
          <a:lstStyle/>
          <a:p>
            <a:r>
              <a:rPr kumimoji="1" lang="ja-JP" altLang="en-US" sz="4000" dirty="0" smtClean="0">
                <a:latin typeface="HG丸ｺﾞｼｯｸM-PRO" panose="020F0600000000000000" pitchFamily="50" charset="-128"/>
                <a:ea typeface="HG丸ｺﾞｼｯｸM-PRO" panose="020F0600000000000000" pitchFamily="50" charset="-128"/>
              </a:rPr>
              <a:t>取組み④</a:t>
            </a:r>
            <a:r>
              <a:rPr kumimoji="1" lang="en-US" altLang="ja-JP" sz="4000" dirty="0" smtClean="0">
                <a:latin typeface="HG丸ｺﾞｼｯｸM-PRO" panose="020F0600000000000000" pitchFamily="50" charset="-128"/>
                <a:ea typeface="HG丸ｺﾞｼｯｸM-PRO" panose="020F0600000000000000" pitchFamily="50" charset="-128"/>
              </a:rPr>
              <a:t/>
            </a:r>
            <a:br>
              <a:rPr kumimoji="1" lang="en-US" altLang="ja-JP" sz="4000" dirty="0" smtClean="0">
                <a:latin typeface="HG丸ｺﾞｼｯｸM-PRO" panose="020F0600000000000000" pitchFamily="50" charset="-128"/>
                <a:ea typeface="HG丸ｺﾞｼｯｸM-PRO" panose="020F0600000000000000" pitchFamily="50" charset="-128"/>
              </a:rPr>
            </a:br>
            <a:r>
              <a:rPr lang="ja-JP" altLang="en-US" sz="4000" dirty="0">
                <a:latin typeface="HG丸ｺﾞｼｯｸM-PRO" panose="020F0600000000000000" pitchFamily="50" charset="-128"/>
                <a:ea typeface="HG丸ｺﾞｼｯｸM-PRO" panose="020F0600000000000000" pitchFamily="50" charset="-128"/>
              </a:rPr>
              <a:t>　</a:t>
            </a:r>
            <a:r>
              <a:rPr lang="ja-JP" altLang="en-US" sz="4000" dirty="0" smtClean="0">
                <a:latin typeface="HG丸ｺﾞｼｯｸM-PRO" panose="020F0600000000000000" pitchFamily="50" charset="-128"/>
                <a:ea typeface="HG丸ｺﾞｼｯｸM-PRO" panose="020F0600000000000000" pitchFamily="50" charset="-128"/>
              </a:rPr>
              <a:t>　　　</a:t>
            </a:r>
            <a:r>
              <a:rPr kumimoji="1" lang="ja-JP" altLang="en-US" sz="4000" dirty="0" smtClean="0">
                <a:latin typeface="HG丸ｺﾞｼｯｸM-PRO" panose="020F0600000000000000" pitchFamily="50" charset="-128"/>
                <a:ea typeface="HG丸ｺﾞｼｯｸM-PRO" panose="020F0600000000000000" pitchFamily="50" charset="-128"/>
              </a:rPr>
              <a:t>ＰＩＲＩＫＡ（ピリカ）</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5248" y="1892911"/>
            <a:ext cx="8542723" cy="4728606"/>
          </a:xfrm>
        </p:spPr>
        <p:txBody>
          <a:bodyPr>
            <a:noAutofit/>
          </a:bodyPr>
          <a:lstStyle/>
          <a:p>
            <a:r>
              <a:rPr kumimoji="1" lang="ja-JP" altLang="en-US" sz="2400" dirty="0" smtClean="0"/>
              <a:t>　</a:t>
            </a:r>
            <a:r>
              <a:rPr kumimoji="1" lang="ja-JP" altLang="en-US" sz="2400" dirty="0" smtClean="0">
                <a:latin typeface="HG丸ｺﾞｼｯｸM-PRO" panose="020F0600000000000000" pitchFamily="50" charset="-128"/>
                <a:ea typeface="HG丸ｺﾞｼｯｸM-PRO" panose="020F0600000000000000" pitchFamily="50" charset="-128"/>
              </a:rPr>
              <a:t>平成</a:t>
            </a:r>
            <a:r>
              <a:rPr kumimoji="1" lang="en-US" altLang="ja-JP" sz="2400" dirty="0" smtClean="0">
                <a:latin typeface="HG丸ｺﾞｼｯｸM-PRO" panose="020F0600000000000000" pitchFamily="50" charset="-128"/>
                <a:ea typeface="HG丸ｺﾞｼｯｸM-PRO" panose="020F0600000000000000" pitchFamily="50" charset="-128"/>
              </a:rPr>
              <a:t>30</a:t>
            </a:r>
            <a:r>
              <a:rPr kumimoji="1" lang="ja-JP" altLang="en-US" sz="2400" dirty="0" smtClean="0">
                <a:latin typeface="HG丸ｺﾞｼｯｸM-PRO" panose="020F0600000000000000" pitchFamily="50" charset="-128"/>
                <a:ea typeface="HG丸ｺﾞｼｯｸM-PRO" panose="020F0600000000000000" pitchFamily="50" charset="-128"/>
              </a:rPr>
              <a:t>年</a:t>
            </a:r>
            <a:r>
              <a:rPr kumimoji="1" lang="en-US" altLang="ja-JP" sz="2400" dirty="0" smtClean="0">
                <a:latin typeface="HG丸ｺﾞｼｯｸM-PRO" panose="020F0600000000000000" pitchFamily="50" charset="-128"/>
                <a:ea typeface="HG丸ｺﾞｼｯｸM-PRO" panose="020F0600000000000000" pitchFamily="50" charset="-128"/>
              </a:rPr>
              <a:t>9</a:t>
            </a:r>
            <a:r>
              <a:rPr kumimoji="1" lang="ja-JP" altLang="en-US" sz="2400" dirty="0" smtClean="0">
                <a:latin typeface="HG丸ｺﾞｼｯｸM-PRO" panose="020F0600000000000000" pitchFamily="50" charset="-128"/>
                <a:ea typeface="HG丸ｺﾞｼｯｸM-PRO" panose="020F0600000000000000" pitchFamily="50" charset="-128"/>
              </a:rPr>
              <a:t>月から、ごみ拾いＳＮＳアプリＰＩＲＩＫＡを　　用いた管理ページ「きれいにしよか！いずみおおつ」運営開始。</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いつ・どこで・誰が泉大津市内でごみ拾いをしているかがリアルタイムにわかる。→ごみ拾いの「見える化」</a:t>
            </a:r>
            <a:endParaRPr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　「ごみを拾う・写真に撮る・</a:t>
            </a:r>
            <a:r>
              <a:rPr lang="ja-JP" altLang="en-US" sz="2400" dirty="0" smtClean="0">
                <a:latin typeface="HG丸ｺﾞｼｯｸM-PRO" panose="020F0600000000000000" pitchFamily="50" charset="-128"/>
                <a:ea typeface="HG丸ｺﾞｼｯｸM-PRO" panose="020F0600000000000000" pitchFamily="50" charset="-128"/>
              </a:rPr>
              <a:t>投稿する」３ステップで簡単に参加可能。</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世界中のユーザーから贈られる「ありがとう」で活動の　モチベーション</a:t>
            </a:r>
            <a:r>
              <a:rPr lang="en-US" altLang="ja-JP" sz="2400" dirty="0" smtClean="0">
                <a:latin typeface="HG丸ｺﾞｼｯｸM-PRO" panose="020F0600000000000000" pitchFamily="50" charset="-128"/>
                <a:ea typeface="HG丸ｺﾞｼｯｸM-PRO" panose="020F0600000000000000" pitchFamily="50" charset="-128"/>
              </a:rPr>
              <a:t>UP</a:t>
            </a:r>
            <a:r>
              <a:rPr lang="ja-JP" altLang="en-US" sz="2400" dirty="0" smtClean="0">
                <a:latin typeface="HG丸ｺﾞｼｯｸM-PRO" panose="020F0600000000000000" pitchFamily="50" charset="-128"/>
                <a:ea typeface="HG丸ｺﾞｼｯｸM-PRO" panose="020F0600000000000000" pitchFamily="50" charset="-128"/>
              </a:rPr>
              <a:t>→活動が長続きにつながる。</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現在：参加人数、ごみ</a:t>
            </a:r>
            <a:r>
              <a:rPr lang="ja-JP" altLang="en-US" sz="2400" dirty="0">
                <a:latin typeface="HG丸ｺﾞｼｯｸM-PRO" panose="020F0600000000000000" pitchFamily="50" charset="-128"/>
                <a:ea typeface="HG丸ｺﾞｼｯｸM-PRO" panose="020F0600000000000000" pitchFamily="50" charset="-128"/>
              </a:rPr>
              <a:t>の</a:t>
            </a:r>
            <a:r>
              <a:rPr lang="ja-JP" altLang="en-US" sz="2400" dirty="0" smtClean="0">
                <a:latin typeface="HG丸ｺﾞｼｯｸM-PRO" panose="020F0600000000000000" pitchFamily="50" charset="-128"/>
                <a:ea typeface="HG丸ｺﾞｼｯｸM-PRO" panose="020F0600000000000000" pitchFamily="50" charset="-128"/>
              </a:rPr>
              <a:t>数：</a:t>
            </a:r>
            <a:r>
              <a:rPr lang="en-US" altLang="ja-JP" sz="2400" dirty="0" smtClean="0">
                <a:latin typeface="HG丸ｺﾞｼｯｸM-PRO" panose="020F0600000000000000" pitchFamily="50" charset="-128"/>
                <a:ea typeface="HG丸ｺﾞｼｯｸM-PRO" panose="020F0600000000000000" pitchFamily="50" charset="-128"/>
              </a:rPr>
              <a:t>8,614</a:t>
            </a:r>
            <a:r>
              <a:rPr kumimoji="1" lang="ja-JP" altLang="en-US" sz="2400" dirty="0" smtClean="0">
                <a:latin typeface="HG丸ｺﾞｼｯｸM-PRO" panose="020F0600000000000000" pitchFamily="50" charset="-128"/>
                <a:ea typeface="HG丸ｺﾞｼｯｸM-PRO" panose="020F0600000000000000" pitchFamily="50" charset="-128"/>
              </a:rPr>
              <a:t>人、</a:t>
            </a:r>
            <a:r>
              <a:rPr kumimoji="1" lang="en-US" altLang="ja-JP" sz="2400" dirty="0" smtClean="0">
                <a:latin typeface="HG丸ｺﾞｼｯｸM-PRO" panose="020F0600000000000000" pitchFamily="50" charset="-128"/>
                <a:ea typeface="HG丸ｺﾞｼｯｸM-PRO" panose="020F0600000000000000" pitchFamily="50" charset="-128"/>
              </a:rPr>
              <a:t>537,365</a:t>
            </a:r>
            <a:r>
              <a:rPr kumimoji="1" lang="ja-JP" altLang="en-US" sz="2400" dirty="0" smtClean="0">
                <a:latin typeface="HG丸ｺﾞｼｯｸM-PRO" panose="020F0600000000000000" pitchFamily="50" charset="-128"/>
                <a:ea typeface="HG丸ｺﾞｼｯｸM-PRO" panose="020F0600000000000000" pitchFamily="50" charset="-128"/>
              </a:rPr>
              <a:t>個</a:t>
            </a:r>
            <a:r>
              <a:rPr kumimoji="1" lang="en-US" altLang="ja-JP" sz="2400" dirty="0" smtClean="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a:t>
            </a:r>
            <a:r>
              <a:rPr kumimoji="1" lang="en-US" altLang="ja-JP" sz="2400" dirty="0" smtClean="0">
                <a:latin typeface="HG丸ｺﾞｼｯｸM-PRO" panose="020F0600000000000000" pitchFamily="50" charset="-128"/>
                <a:ea typeface="HG丸ｺﾞｼｯｸM-PRO" panose="020F0600000000000000" pitchFamily="50" charset="-128"/>
              </a:rPr>
              <a:t>11</a:t>
            </a:r>
            <a:r>
              <a:rPr kumimoji="1" lang="ja-JP" altLang="en-US" sz="2400" dirty="0" smtClean="0">
                <a:latin typeface="HG丸ｺﾞｼｯｸM-PRO" panose="020F0600000000000000" pitchFamily="50" charset="-128"/>
                <a:ea typeface="HG丸ｺﾞｼｯｸM-PRO" panose="020F0600000000000000" pitchFamily="50" charset="-128"/>
              </a:rPr>
              <a:t>月</a:t>
            </a:r>
            <a:r>
              <a:rPr kumimoji="1" lang="en-US" altLang="ja-JP" sz="2400" dirty="0" smtClean="0">
                <a:latin typeface="HG丸ｺﾞｼｯｸM-PRO" panose="020F0600000000000000" pitchFamily="50" charset="-128"/>
                <a:ea typeface="HG丸ｺﾞｼｯｸM-PRO" panose="020F0600000000000000" pitchFamily="50" charset="-128"/>
              </a:rPr>
              <a:t>25</a:t>
            </a:r>
            <a:r>
              <a:rPr kumimoji="1" lang="ja-JP" altLang="en-US" sz="2400" dirty="0" smtClean="0">
                <a:latin typeface="HG丸ｺﾞｼｯｸM-PRO" panose="020F0600000000000000" pitchFamily="50" charset="-128"/>
                <a:ea typeface="HG丸ｺﾞｼｯｸM-PRO" panose="020F0600000000000000" pitchFamily="50" charset="-128"/>
              </a:rPr>
              <a:t>日時点、延べ数）</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971" y="601507"/>
            <a:ext cx="3400022" cy="5693567"/>
          </a:xfrm>
          <a:prstGeom prst="rect">
            <a:avLst/>
          </a:prstGeom>
        </p:spPr>
      </p:pic>
      <p:sp>
        <p:nvSpPr>
          <p:cNvPr id="5" name="スライド番号プレースホルダー 4"/>
          <p:cNvSpPr>
            <a:spLocks noGrp="1"/>
          </p:cNvSpPr>
          <p:nvPr>
            <p:ph type="sldNum" sz="quarter" idx="12"/>
          </p:nvPr>
        </p:nvSpPr>
        <p:spPr/>
        <p:txBody>
          <a:bodyPr/>
          <a:lstStyle/>
          <a:p>
            <a:fld id="{E41A4B48-7565-4E0B-95BB-8E1B67F43A34}" type="slidenum">
              <a:rPr kumimoji="1" lang="ja-JP" altLang="en-US" smtClean="0"/>
              <a:t>5</a:t>
            </a:fld>
            <a:endParaRPr kumimoji="1" lang="ja-JP" altLang="en-US"/>
          </a:p>
        </p:txBody>
      </p:sp>
    </p:spTree>
    <p:extLst>
      <p:ext uri="{BB962C8B-B14F-4D97-AF65-F5344CB8AC3E}">
        <p14:creationId xmlns:p14="http://schemas.microsoft.com/office/powerpoint/2010/main" val="294482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1A4B48-7565-4E0B-95BB-8E1B67F43A34}" type="slidenum">
              <a:rPr kumimoji="1" lang="ja-JP" altLang="en-US" smtClean="0"/>
              <a:t>6</a:t>
            </a:fld>
            <a:endParaRPr kumimoji="1" lang="ja-JP" altLang="en-US"/>
          </a:p>
        </p:txBody>
      </p:sp>
      <p:pic>
        <p:nvPicPr>
          <p:cNvPr id="2049" name="図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310" y="552783"/>
            <a:ext cx="5016338" cy="6245414"/>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p:cNvSpPr/>
          <p:nvPr/>
        </p:nvSpPr>
        <p:spPr>
          <a:xfrm>
            <a:off x="6472151" y="4961847"/>
            <a:ext cx="2083925" cy="1783177"/>
          </a:xfrm>
          <a:prstGeom prst="ellipse">
            <a:avLst/>
          </a:prstGeom>
          <a:no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 name="線吹き出し 2 (枠付き) 10"/>
          <p:cNvSpPr>
            <a:spLocks/>
          </p:cNvSpPr>
          <p:nvPr/>
        </p:nvSpPr>
        <p:spPr bwMode="auto">
          <a:xfrm>
            <a:off x="9613808" y="3279443"/>
            <a:ext cx="2447050" cy="1888914"/>
          </a:xfrm>
          <a:prstGeom prst="borderCallout2">
            <a:avLst>
              <a:gd name="adj1" fmla="val -31266"/>
              <a:gd name="adj2" fmla="val -33445"/>
              <a:gd name="adj3" fmla="val 67157"/>
              <a:gd name="adj4" fmla="val -574"/>
              <a:gd name="adj5" fmla="val 19931"/>
              <a:gd name="adj6" fmla="val -41252"/>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個人・団体ランキング</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登録した日からその日までに拾われたごみの数で比較　</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年間の数でランキングのカウント）</a:t>
            </a:r>
            <a:endParaRPr kumimoji="0" lang="ja-JP"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5" name="線吹き出し 1 (枠付き) 14"/>
          <p:cNvSpPr>
            <a:spLocks/>
          </p:cNvSpPr>
          <p:nvPr/>
        </p:nvSpPr>
        <p:spPr bwMode="auto">
          <a:xfrm>
            <a:off x="327594" y="4776566"/>
            <a:ext cx="2743691" cy="539750"/>
          </a:xfrm>
          <a:prstGeom prst="borderCallout1">
            <a:avLst>
              <a:gd name="adj1" fmla="val 67653"/>
              <a:gd name="adj2" fmla="val 100847"/>
              <a:gd name="adj3" fmla="val 43113"/>
              <a:gd name="adj4" fmla="val 133998"/>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参加方法の説明</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 name="線吹き出し 1 (枠付き) 15"/>
          <p:cNvSpPr>
            <a:spLocks/>
          </p:cNvSpPr>
          <p:nvPr/>
        </p:nvSpPr>
        <p:spPr bwMode="auto">
          <a:xfrm>
            <a:off x="1699439" y="5418945"/>
            <a:ext cx="3511137" cy="1073150"/>
          </a:xfrm>
          <a:prstGeom prst="borderCallout1">
            <a:avLst>
              <a:gd name="adj1" fmla="val 48745"/>
              <a:gd name="adj2" fmla="val 98750"/>
              <a:gd name="adj3" fmla="val 53260"/>
              <a:gd name="adj4" fmla="val 135580"/>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参加団体等一覧</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登録後、泉大津市内で一度でもごみ拾いをしたことのある企業及び団体の名前が分類ごとに</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音順に表示される</a:t>
            </a:r>
            <a:endParaRPr kumimoji="0" lang="ja-JP"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7" name="線吹き出し 1 (枠付き) 11"/>
          <p:cNvSpPr>
            <a:spLocks/>
          </p:cNvSpPr>
          <p:nvPr/>
        </p:nvSpPr>
        <p:spPr bwMode="auto">
          <a:xfrm>
            <a:off x="271528" y="2250112"/>
            <a:ext cx="3026157" cy="1009650"/>
          </a:xfrm>
          <a:prstGeom prst="borderCallout1">
            <a:avLst>
              <a:gd name="adj1" fmla="val 55370"/>
              <a:gd name="adj2" fmla="val 98333"/>
              <a:gd name="adj3" fmla="val 46172"/>
              <a:gd name="adj4" fmla="val 126788"/>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グラフ</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年９月からの１ヶ月ごとの参加人数及び拾われたごみの累計</a:t>
            </a:r>
            <a:endParaRPr kumimoji="0" lang="ja-JP"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8" name="線吹き出し 1 (枠付き) 16"/>
          <p:cNvSpPr>
            <a:spLocks/>
          </p:cNvSpPr>
          <p:nvPr/>
        </p:nvSpPr>
        <p:spPr bwMode="auto">
          <a:xfrm>
            <a:off x="240883" y="3435298"/>
            <a:ext cx="2917112" cy="1009650"/>
          </a:xfrm>
          <a:prstGeom prst="borderCallout1">
            <a:avLst>
              <a:gd name="adj1" fmla="val 58667"/>
              <a:gd name="adj2" fmla="val 99144"/>
              <a:gd name="adj3" fmla="val 6368"/>
              <a:gd name="adj4" fmla="val 137994"/>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インフォメーション</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泉大津市等が通知するお知らせが表示される。</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9" name="線吹き出し 1 (枠付き) 12"/>
          <p:cNvSpPr>
            <a:spLocks/>
          </p:cNvSpPr>
          <p:nvPr/>
        </p:nvSpPr>
        <p:spPr bwMode="auto">
          <a:xfrm>
            <a:off x="9332829" y="1897718"/>
            <a:ext cx="2414114" cy="1065212"/>
          </a:xfrm>
          <a:prstGeom prst="borderCallout1">
            <a:avLst>
              <a:gd name="adj1" fmla="val 55287"/>
              <a:gd name="adj2" fmla="val -134"/>
              <a:gd name="adj3" fmla="val -13604"/>
              <a:gd name="adj4" fmla="val -23074"/>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タイムライン</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投稿した人のコメントやごみ拾い活動の写真が　最新</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件表示される</a:t>
            </a:r>
            <a:endParaRPr kumimoji="0" lang="ja-JP"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0" name="線吹き出し 1 (枠付き) 13"/>
          <p:cNvSpPr>
            <a:spLocks/>
          </p:cNvSpPr>
          <p:nvPr/>
        </p:nvSpPr>
        <p:spPr bwMode="auto">
          <a:xfrm>
            <a:off x="450345" y="1191057"/>
            <a:ext cx="2858676" cy="907433"/>
          </a:xfrm>
          <a:prstGeom prst="borderCallout1">
            <a:avLst>
              <a:gd name="adj1" fmla="val 63065"/>
              <a:gd name="adj2" fmla="val 100912"/>
              <a:gd name="adj3" fmla="val 80231"/>
              <a:gd name="adj4" fmla="val 210314"/>
            </a:avLst>
          </a:prstGeom>
          <a:solidFill>
            <a:srgbClr val="FFFFFF"/>
          </a:solidFill>
          <a:ln w="12700">
            <a:solidFill>
              <a:srgbClr val="FF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地　図</a:t>
            </a:r>
            <a:endParaRPr kumimoji="0" lang="ja-JP" altLang="ja-JP"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最新</a:t>
            </a:r>
            <a:r>
              <a:rPr kumimoji="0" lang="en-US" altLang="ja-JP"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50</a:t>
            </a:r>
            <a:r>
              <a:rPr kumimoji="0" lang="ja-JP" altLang="en-US" sz="14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件のごみ拾いが行われた位置に星マークが表示される</a:t>
            </a:r>
            <a:endParaRPr kumimoji="0"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endParaRPr>
          </a:p>
        </p:txBody>
      </p:sp>
      <p:sp>
        <p:nvSpPr>
          <p:cNvPr id="12" name="楕円 11"/>
          <p:cNvSpPr/>
          <p:nvPr/>
        </p:nvSpPr>
        <p:spPr>
          <a:xfrm>
            <a:off x="3963982" y="4023819"/>
            <a:ext cx="2452497" cy="1089025"/>
          </a:xfrm>
          <a:prstGeom prst="ellipse">
            <a:avLst/>
          </a:prstGeom>
          <a:no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1" name="Rectangle 11"/>
          <p:cNvSpPr>
            <a:spLocks noChangeArrowheads="1"/>
          </p:cNvSpPr>
          <p:nvPr/>
        </p:nvSpPr>
        <p:spPr bwMode="auto">
          <a:xfrm>
            <a:off x="-371614" y="120775"/>
            <a:ext cx="992510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612775"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泉大津市版</a:t>
            </a:r>
            <a:r>
              <a:rPr kumimoji="0" lang="en-US" altLang="ja-JP" sz="2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PIRIKA</a:t>
            </a:r>
            <a:r>
              <a:rPr kumimoji="0" lang="ja-JP" altLang="en-US" sz="2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ページ「きれいにしよか！いずみおおつ」</a:t>
            </a:r>
            <a:endParaRPr kumimoji="0" lang="ja-JP" altLang="en-US" sz="2400" b="0" i="0" u="none" strike="noStrike" cap="none" normalizeH="0" baseline="0" dirty="0" smtClean="0">
              <a:ln>
                <a:noFill/>
              </a:ln>
              <a:solidFill>
                <a:schemeClr val="tx1"/>
              </a:solidFill>
              <a:effectLst/>
            </a:endParaRPr>
          </a:p>
          <a:p>
            <a:pPr marL="0" marR="0" lvl="0" indent="612775"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4" name="Rectangle 20"/>
          <p:cNvSpPr>
            <a:spLocks noChangeArrowheads="1"/>
          </p:cNvSpPr>
          <p:nvPr/>
        </p:nvSpPr>
        <p:spPr bwMode="auto">
          <a:xfrm>
            <a:off x="0" y="827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 name="tab_button_pick_trash.png"/>
          <p:cNvPicPr>
            <a:picLocks noChangeAspect="1"/>
          </p:cNvPicPr>
          <p:nvPr/>
        </p:nvPicPr>
        <p:blipFill>
          <a:blip r:embed="rId3">
            <a:extLst/>
          </a:blip>
          <a:stretch>
            <a:fillRect/>
          </a:stretch>
        </p:blipFill>
        <p:spPr>
          <a:xfrm>
            <a:off x="9042789" y="5508408"/>
            <a:ext cx="962296" cy="962296"/>
          </a:xfrm>
          <a:prstGeom prst="rect">
            <a:avLst/>
          </a:prstGeom>
          <a:ln w="3175">
            <a:miter lim="400000"/>
          </a:ln>
        </p:spPr>
      </p:pic>
      <p:pic>
        <p:nvPicPr>
          <p:cNvPr id="17" name="Screenshot_1554450240.png"/>
          <p:cNvPicPr>
            <a:picLocks noChangeAspect="1"/>
          </p:cNvPicPr>
          <p:nvPr/>
        </p:nvPicPr>
        <p:blipFill rotWithShape="1">
          <a:blip r:embed="rId4">
            <a:extLst/>
          </a:blip>
          <a:srcRect l="20279" t="6779" r="21637" b="73166"/>
          <a:stretch/>
        </p:blipFill>
        <p:spPr>
          <a:xfrm>
            <a:off x="9247513" y="157262"/>
            <a:ext cx="2286001" cy="1403131"/>
          </a:xfrm>
          <a:prstGeom prst="ellipse">
            <a:avLst/>
          </a:prstGeom>
          <a:ln w="3175">
            <a:miter lim="400000"/>
          </a:ln>
        </p:spPr>
      </p:pic>
    </p:spTree>
    <p:extLst>
      <p:ext uri="{BB962C8B-B14F-4D97-AF65-F5344CB8AC3E}">
        <p14:creationId xmlns:p14="http://schemas.microsoft.com/office/powerpoint/2010/main" val="217151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320" y="172709"/>
            <a:ext cx="6972176" cy="1499616"/>
          </a:xfrm>
        </p:spPr>
        <p:txBody>
          <a:bodyPr>
            <a:normAutofit/>
          </a:bodyPr>
          <a:lstStyle/>
          <a:p>
            <a:r>
              <a:rPr lang="ja-JP" altLang="en-US" sz="4000" dirty="0" smtClean="0">
                <a:latin typeface="HG丸ｺﾞｼｯｸM-PRO" panose="020F0600000000000000" pitchFamily="50" charset="-128"/>
                <a:ea typeface="HG丸ｺﾞｼｯｸM-PRO" panose="020F0600000000000000" pitchFamily="50" charset="-128"/>
              </a:rPr>
              <a:t>取組み⑤</a:t>
            </a:r>
            <a:r>
              <a:rPr lang="en-US" altLang="ja-JP" sz="4000" dirty="0" smtClean="0">
                <a:latin typeface="HG丸ｺﾞｼｯｸM-PRO" panose="020F0600000000000000" pitchFamily="50" charset="-128"/>
                <a:ea typeface="HG丸ｺﾞｼｯｸM-PRO" panose="020F0600000000000000" pitchFamily="50" charset="-128"/>
              </a:rPr>
              <a:t/>
            </a:r>
            <a:br>
              <a:rPr lang="en-US" altLang="ja-JP" sz="4000" dirty="0" smtClean="0">
                <a:latin typeface="HG丸ｺﾞｼｯｸM-PRO" panose="020F0600000000000000" pitchFamily="50" charset="-128"/>
                <a:ea typeface="HG丸ｺﾞｼｯｸM-PRO" panose="020F0600000000000000" pitchFamily="50" charset="-128"/>
              </a:rPr>
            </a:br>
            <a:r>
              <a:rPr lang="ja-JP" altLang="en-US" sz="4000" dirty="0">
                <a:latin typeface="HG丸ｺﾞｼｯｸM-PRO" panose="020F0600000000000000" pitchFamily="50" charset="-128"/>
                <a:ea typeface="HG丸ｺﾞｼｯｸM-PRO" panose="020F0600000000000000" pitchFamily="50" charset="-128"/>
              </a:rPr>
              <a:t>　</a:t>
            </a:r>
            <a:r>
              <a:rPr lang="ja-JP" altLang="en-US" sz="4000" dirty="0" smtClean="0">
                <a:latin typeface="HG丸ｺﾞｼｯｸM-PRO" panose="020F0600000000000000" pitchFamily="50" charset="-128"/>
                <a:ea typeface="HG丸ｺﾞｼｯｸM-PRO" panose="020F0600000000000000" pitchFamily="50" charset="-128"/>
              </a:rPr>
              <a:t>　　　スポーツ</a:t>
            </a:r>
            <a:r>
              <a:rPr lang="en-US" altLang="ja-JP" sz="4000" dirty="0" smtClean="0">
                <a:latin typeface="HG丸ｺﾞｼｯｸM-PRO" panose="020F0600000000000000" pitchFamily="50" charset="-128"/>
                <a:ea typeface="HG丸ｺﾞｼｯｸM-PRO" panose="020F0600000000000000" pitchFamily="50" charset="-128"/>
              </a:rPr>
              <a:t>GOMI</a:t>
            </a:r>
            <a:r>
              <a:rPr lang="ja-JP" altLang="en-US" sz="4000" dirty="0" smtClean="0">
                <a:latin typeface="HG丸ｺﾞｼｯｸM-PRO" panose="020F0600000000000000" pitchFamily="50" charset="-128"/>
                <a:ea typeface="HG丸ｺﾞｼｯｸM-PRO" panose="020F0600000000000000" pitchFamily="50" charset="-128"/>
              </a:rPr>
              <a:t>拾い</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99367" y="2225040"/>
            <a:ext cx="10976605" cy="4519984"/>
          </a:xfrm>
        </p:spPr>
        <p:txBody>
          <a:bodyPr>
            <a:normAutofit/>
          </a:bodyPr>
          <a:lstStyle/>
          <a:p>
            <a:r>
              <a:rPr kumimoji="1" lang="ja-JP" altLang="en-US" sz="2300" dirty="0" smtClean="0">
                <a:latin typeface="HG丸ｺﾞｼｯｸM-PRO" panose="020F0600000000000000" pitchFamily="50" charset="-128"/>
                <a:ea typeface="HG丸ｺﾞｼｯｸM-PRO" panose="020F0600000000000000" pitchFamily="50" charset="-128"/>
              </a:rPr>
              <a:t>「海洋ごみについて知ろう！スポ</a:t>
            </a:r>
            <a:r>
              <a:rPr kumimoji="1" lang="en-US" altLang="ja-JP" sz="2300" dirty="0" smtClean="0">
                <a:latin typeface="HG丸ｺﾞｼｯｸM-PRO" panose="020F0600000000000000" pitchFamily="50" charset="-128"/>
                <a:ea typeface="HG丸ｺﾞｼｯｸM-PRO" panose="020F0600000000000000" pitchFamily="50" charset="-128"/>
              </a:rPr>
              <a:t>GOMI</a:t>
            </a:r>
            <a:r>
              <a:rPr kumimoji="1" lang="ja-JP" altLang="en-US" sz="2300" dirty="0" smtClean="0">
                <a:latin typeface="HG丸ｺﾞｼｯｸM-PRO" panose="020F0600000000000000" pitchFamily="50" charset="-128"/>
                <a:ea typeface="HG丸ｺﾞｼｯｸM-PRO" panose="020F0600000000000000" pitchFamily="50" charset="-128"/>
              </a:rPr>
              <a:t>大会</a:t>
            </a:r>
            <a:r>
              <a:rPr kumimoji="1" lang="en-US" altLang="ja-JP" sz="2300" dirty="0" smtClean="0">
                <a:latin typeface="HG丸ｺﾞｼｯｸM-PRO" panose="020F0600000000000000" pitchFamily="50" charset="-128"/>
                <a:ea typeface="HG丸ｺﾞｼｯｸM-PRO" panose="020F0600000000000000" pitchFamily="50" charset="-128"/>
              </a:rPr>
              <a:t>in</a:t>
            </a:r>
            <a:r>
              <a:rPr kumimoji="1" lang="ja-JP" altLang="en-US" sz="2300" dirty="0" smtClean="0">
                <a:latin typeface="HG丸ｺﾞｼｯｸM-PRO" panose="020F0600000000000000" pitchFamily="50" charset="-128"/>
                <a:ea typeface="HG丸ｺﾞｼｯｸM-PRO" panose="020F0600000000000000" pitchFamily="50" charset="-128"/>
              </a:rPr>
              <a:t>泉大津」</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開催日時　　　令和元年</a:t>
            </a:r>
            <a:r>
              <a:rPr lang="en-US" altLang="ja-JP" sz="2300" dirty="0" smtClean="0">
                <a:latin typeface="HG丸ｺﾞｼｯｸM-PRO" panose="020F0600000000000000" pitchFamily="50" charset="-128"/>
                <a:ea typeface="HG丸ｺﾞｼｯｸM-PRO" panose="020F0600000000000000" pitchFamily="50" charset="-128"/>
              </a:rPr>
              <a:t>12</a:t>
            </a:r>
            <a:r>
              <a:rPr lang="ja-JP" altLang="en-US" sz="2300" dirty="0" smtClean="0">
                <a:latin typeface="HG丸ｺﾞｼｯｸM-PRO" panose="020F0600000000000000" pitchFamily="50" charset="-128"/>
                <a:ea typeface="HG丸ｺﾞｼｯｸM-PRO" panose="020F0600000000000000" pitchFamily="50" charset="-128"/>
              </a:rPr>
              <a:t>月</a:t>
            </a:r>
            <a:r>
              <a:rPr lang="en-US" altLang="ja-JP" sz="2300" dirty="0" smtClean="0">
                <a:latin typeface="HG丸ｺﾞｼｯｸM-PRO" panose="020F0600000000000000" pitchFamily="50" charset="-128"/>
                <a:ea typeface="HG丸ｺﾞｼｯｸM-PRO" panose="020F0600000000000000" pitchFamily="50" charset="-128"/>
              </a:rPr>
              <a:t>15</a:t>
            </a:r>
            <a:r>
              <a:rPr lang="ja-JP" altLang="en-US" sz="2300" dirty="0" smtClean="0">
                <a:latin typeface="HG丸ｺﾞｼｯｸM-PRO" panose="020F0600000000000000" pitchFamily="50" charset="-128"/>
                <a:ea typeface="HG丸ｺﾞｼｯｸM-PRO" panose="020F0600000000000000" pitchFamily="50" charset="-128"/>
              </a:rPr>
              <a:t>日（日）</a:t>
            </a:r>
            <a:r>
              <a:rPr lang="en-US" altLang="ja-JP" sz="2300" dirty="0" smtClean="0">
                <a:latin typeface="HG丸ｺﾞｼｯｸM-PRO" panose="020F0600000000000000" pitchFamily="50" charset="-128"/>
                <a:ea typeface="HG丸ｺﾞｼｯｸM-PRO" panose="020F0600000000000000" pitchFamily="50" charset="-128"/>
              </a:rPr>
              <a:t>9</a:t>
            </a:r>
            <a:r>
              <a:rPr lang="ja-JP" altLang="en-US" sz="2300" dirty="0" smtClean="0">
                <a:latin typeface="HG丸ｺﾞｼｯｸM-PRO" panose="020F0600000000000000" pitchFamily="50" charset="-128"/>
                <a:ea typeface="HG丸ｺﾞｼｯｸM-PRO" panose="020F0600000000000000" pitchFamily="50" charset="-128"/>
              </a:rPr>
              <a:t>～</a:t>
            </a:r>
            <a:r>
              <a:rPr lang="en-US" altLang="ja-JP" sz="2300" dirty="0" smtClean="0">
                <a:latin typeface="HG丸ｺﾞｼｯｸM-PRO" panose="020F0600000000000000" pitchFamily="50" charset="-128"/>
                <a:ea typeface="HG丸ｺﾞｼｯｸM-PRO" panose="020F0600000000000000" pitchFamily="50" charset="-128"/>
              </a:rPr>
              <a:t>12</a:t>
            </a:r>
            <a:r>
              <a:rPr lang="ja-JP" altLang="en-US" sz="2300" dirty="0" smtClean="0">
                <a:latin typeface="HG丸ｺﾞｼｯｸM-PRO" panose="020F0600000000000000" pitchFamily="50" charset="-128"/>
                <a:ea typeface="HG丸ｺﾞｼｯｸM-PRO" panose="020F0600000000000000" pitchFamily="50" charset="-128"/>
              </a:rPr>
              <a:t>時頃</a:t>
            </a:r>
            <a:endParaRPr lang="en-US" altLang="ja-JP" sz="2300" dirty="0" smtClean="0">
              <a:latin typeface="HG丸ｺﾞｼｯｸM-PRO" panose="020F0600000000000000" pitchFamily="50" charset="-128"/>
              <a:ea typeface="HG丸ｺﾞｼｯｸM-PRO" panose="020F0600000000000000" pitchFamily="50" charset="-128"/>
            </a:endParaRPr>
          </a:p>
          <a:p>
            <a:r>
              <a:rPr kumimoji="1" lang="ja-JP" altLang="en-US" sz="2300" dirty="0" smtClean="0">
                <a:latin typeface="HG丸ｺﾞｼｯｸM-PRO" panose="020F0600000000000000" pitchFamily="50" charset="-128"/>
                <a:ea typeface="HG丸ｺﾞｼｯｸM-PRO" panose="020F0600000000000000" pitchFamily="50" charset="-128"/>
              </a:rPr>
              <a:t>競技エリア　　河川を含む市中心部から沿岸部</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競技ルール</a:t>
            </a:r>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チームで力を合わせ、制限時間内に決められたエリア内でごみ</a:t>
            </a:r>
            <a:endParaRPr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拾いを行い、拾ったごみの量と質でポイントを競う。</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kumimoji="1" lang="ja-JP" altLang="en-US" sz="2300" dirty="0" smtClean="0">
                <a:latin typeface="HG丸ｺﾞｼｯｸM-PRO" panose="020F0600000000000000" pitchFamily="50" charset="-128"/>
                <a:ea typeface="HG丸ｺﾞｼｯｸM-PRO" panose="020F0600000000000000" pitchFamily="50" charset="-128"/>
              </a:rPr>
              <a:t>大会主旨　　　海洋に流れ出すプラスチックごみの存在を知り、その発生抑制</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kumimoji="1" lang="ja-JP" altLang="en-US" sz="2300" dirty="0" smtClean="0">
                <a:latin typeface="HG丸ｺﾞｼｯｸM-PRO" panose="020F0600000000000000" pitchFamily="50" charset="-128"/>
                <a:ea typeface="HG丸ｺﾞｼｯｸM-PRO" panose="020F0600000000000000" pitchFamily="50" charset="-128"/>
              </a:rPr>
              <a:t>　としてごみ拾いを行う。競争意識を高めるスポーツの概念を</a:t>
            </a:r>
            <a:r>
              <a:rPr kumimoji="1" lang="ja-JP" altLang="en-US" sz="2300" dirty="0" err="1" smtClean="0">
                <a:latin typeface="HG丸ｺﾞｼｯｸM-PRO" panose="020F0600000000000000" pitchFamily="50" charset="-128"/>
                <a:ea typeface="HG丸ｺﾞｼｯｸM-PRO" panose="020F0600000000000000" pitchFamily="50" charset="-128"/>
              </a:rPr>
              <a:t>合わ</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a:latin typeface="HG丸ｺﾞｼｯｸM-PRO" panose="020F0600000000000000" pitchFamily="50" charset="-128"/>
                <a:ea typeface="HG丸ｺﾞｼｯｸM-PRO" panose="020F0600000000000000" pitchFamily="50" charset="-128"/>
              </a:rPr>
              <a:t>　</a:t>
            </a:r>
            <a:r>
              <a:rPr lang="ja-JP" altLang="en-US" sz="2300" dirty="0" smtClean="0">
                <a:latin typeface="HG丸ｺﾞｼｯｸM-PRO" panose="020F0600000000000000" pitchFamily="50" charset="-128"/>
                <a:ea typeface="HG丸ｺﾞｼｯｸM-PRO" panose="020F0600000000000000" pitchFamily="50" charset="-128"/>
              </a:rPr>
              <a:t>　　　　　　</a:t>
            </a:r>
            <a:r>
              <a:rPr kumimoji="1" lang="ja-JP" altLang="en-US" sz="2300" dirty="0" smtClean="0">
                <a:latin typeface="HG丸ｺﾞｼｯｸM-PRO" panose="020F0600000000000000" pitchFamily="50" charset="-128"/>
                <a:ea typeface="HG丸ｺﾞｼｯｸM-PRO" panose="020F0600000000000000" pitchFamily="50" charset="-128"/>
              </a:rPr>
              <a:t>さったことで、楽しみながら海洋環境美化への意識啓発を行うこ</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kumimoji="1" lang="ja-JP" altLang="en-US" sz="2300" dirty="0" smtClean="0">
                <a:latin typeface="HG丸ｺﾞｼｯｸM-PRO" panose="020F0600000000000000" pitchFamily="50" charset="-128"/>
                <a:ea typeface="HG丸ｺﾞｼｯｸM-PRO" panose="020F0600000000000000" pitchFamily="50" charset="-128"/>
              </a:rPr>
              <a:t>　　　　　　　とができる。</a:t>
            </a:r>
            <a:endParaRPr kumimoji="1" lang="ja-JP" altLang="en-US" sz="23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3742" y="293576"/>
            <a:ext cx="2119331" cy="2995411"/>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518" y="704613"/>
            <a:ext cx="2151482" cy="3040854"/>
          </a:xfrm>
          <a:prstGeom prst="rect">
            <a:avLst/>
          </a:prstGeom>
          <a:ln>
            <a:noFill/>
          </a:ln>
          <a:effectLst>
            <a:outerShdw blurRad="292100" dist="139700" dir="2700000" algn="tl" rotWithShape="0">
              <a:srgbClr val="333333">
                <a:alpha val="65000"/>
              </a:srgbClr>
            </a:outerShdw>
          </a:effectLst>
        </p:spPr>
      </p:pic>
      <p:sp>
        <p:nvSpPr>
          <p:cNvPr id="7" name="スライド番号プレースホルダー 6"/>
          <p:cNvSpPr>
            <a:spLocks noGrp="1"/>
          </p:cNvSpPr>
          <p:nvPr>
            <p:ph type="sldNum" sz="quarter" idx="12"/>
          </p:nvPr>
        </p:nvSpPr>
        <p:spPr/>
        <p:txBody>
          <a:bodyPr/>
          <a:lstStyle/>
          <a:p>
            <a:fld id="{E41A4B48-7565-4E0B-95BB-8E1B67F43A34}" type="slidenum">
              <a:rPr kumimoji="1" lang="ja-JP" altLang="en-US" smtClean="0"/>
              <a:t>7</a:t>
            </a:fld>
            <a:endParaRPr kumimoji="1" lang="ja-JP" altLang="en-US"/>
          </a:p>
        </p:txBody>
      </p:sp>
    </p:spTree>
    <p:extLst>
      <p:ext uri="{BB962C8B-B14F-4D97-AF65-F5344CB8AC3E}">
        <p14:creationId xmlns:p14="http://schemas.microsoft.com/office/powerpoint/2010/main" val="3908352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A011FA-A7C2-4F6F-9DF8-689748BE7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450" y="2430625"/>
            <a:ext cx="4568953" cy="4326937"/>
          </a:xfrm>
          <a:prstGeom prst="rect">
            <a:avLst/>
          </a:prstGeom>
        </p:spPr>
      </p:pic>
      <p:cxnSp>
        <p:nvCxnSpPr>
          <p:cNvPr id="11" name="直線コネクタ 10">
            <a:extLst>
              <a:ext uri="{FF2B5EF4-FFF2-40B4-BE49-F238E27FC236}">
                <a16:creationId xmlns:a16="http://schemas.microsoft.com/office/drawing/2014/main" id="{819EF335-3011-44C1-AC6D-FC8190A4A561}"/>
              </a:ext>
            </a:extLst>
          </p:cNvPr>
          <p:cNvCxnSpPr>
            <a:cxnSpLocks/>
          </p:cNvCxnSpPr>
          <p:nvPr/>
        </p:nvCxnSpPr>
        <p:spPr>
          <a:xfrm flipH="1">
            <a:off x="960646" y="3954049"/>
            <a:ext cx="1258939" cy="672631"/>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BB7FF846-A06B-4D8E-8F3D-8655B0FC97DC}"/>
              </a:ext>
            </a:extLst>
          </p:cNvPr>
          <p:cNvCxnSpPr>
            <a:cxnSpLocks/>
            <a:endCxn id="5" idx="1"/>
          </p:cNvCxnSpPr>
          <p:nvPr/>
        </p:nvCxnSpPr>
        <p:spPr>
          <a:xfrm flipH="1" flipV="1">
            <a:off x="831450" y="4594094"/>
            <a:ext cx="1822883" cy="1703589"/>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29" name="直線コネクタ 28">
            <a:extLst>
              <a:ext uri="{FF2B5EF4-FFF2-40B4-BE49-F238E27FC236}">
                <a16:creationId xmlns:a16="http://schemas.microsoft.com/office/drawing/2014/main" id="{83900A0F-607E-408E-8EA5-15EF769DA346}"/>
              </a:ext>
            </a:extLst>
          </p:cNvPr>
          <p:cNvCxnSpPr>
            <a:cxnSpLocks/>
          </p:cNvCxnSpPr>
          <p:nvPr/>
        </p:nvCxnSpPr>
        <p:spPr>
          <a:xfrm flipH="1">
            <a:off x="2684776" y="5844520"/>
            <a:ext cx="420162" cy="453163"/>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40" name="直線コネクタ 39">
            <a:extLst>
              <a:ext uri="{FF2B5EF4-FFF2-40B4-BE49-F238E27FC236}">
                <a16:creationId xmlns:a16="http://schemas.microsoft.com/office/drawing/2014/main" id="{1C13B68B-EEA5-4DB9-B93D-5565A2AB060F}"/>
              </a:ext>
            </a:extLst>
          </p:cNvPr>
          <p:cNvCxnSpPr>
            <a:cxnSpLocks/>
          </p:cNvCxnSpPr>
          <p:nvPr/>
        </p:nvCxnSpPr>
        <p:spPr>
          <a:xfrm flipH="1" flipV="1">
            <a:off x="3115927" y="5844520"/>
            <a:ext cx="191963" cy="232133"/>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45" name="直線コネクタ 44">
            <a:extLst>
              <a:ext uri="{FF2B5EF4-FFF2-40B4-BE49-F238E27FC236}">
                <a16:creationId xmlns:a16="http://schemas.microsoft.com/office/drawing/2014/main" id="{D2E65F05-E20E-4AEB-9478-8B899FCD2CF6}"/>
              </a:ext>
            </a:extLst>
          </p:cNvPr>
          <p:cNvCxnSpPr>
            <a:cxnSpLocks/>
          </p:cNvCxnSpPr>
          <p:nvPr/>
        </p:nvCxnSpPr>
        <p:spPr>
          <a:xfrm flipH="1">
            <a:off x="3307890" y="4628366"/>
            <a:ext cx="1450903" cy="1480811"/>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51" name="直線コネクタ 50">
            <a:extLst>
              <a:ext uri="{FF2B5EF4-FFF2-40B4-BE49-F238E27FC236}">
                <a16:creationId xmlns:a16="http://schemas.microsoft.com/office/drawing/2014/main" id="{7DFE1361-4688-4FCC-B4FF-41C60D31C84B}"/>
              </a:ext>
            </a:extLst>
          </p:cNvPr>
          <p:cNvCxnSpPr>
            <a:cxnSpLocks/>
          </p:cNvCxnSpPr>
          <p:nvPr/>
        </p:nvCxnSpPr>
        <p:spPr>
          <a:xfrm flipH="1">
            <a:off x="3763015" y="4421946"/>
            <a:ext cx="54277" cy="38827"/>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54" name="直線コネクタ 53">
            <a:extLst>
              <a:ext uri="{FF2B5EF4-FFF2-40B4-BE49-F238E27FC236}">
                <a16:creationId xmlns:a16="http://schemas.microsoft.com/office/drawing/2014/main" id="{39AC010D-7324-4076-BB69-99C6586A920C}"/>
              </a:ext>
            </a:extLst>
          </p:cNvPr>
          <p:cNvCxnSpPr>
            <a:cxnSpLocks/>
          </p:cNvCxnSpPr>
          <p:nvPr/>
        </p:nvCxnSpPr>
        <p:spPr>
          <a:xfrm flipH="1" flipV="1">
            <a:off x="3504878" y="3526971"/>
            <a:ext cx="1248058" cy="1084345"/>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65" name="直線コネクタ 64">
            <a:extLst>
              <a:ext uri="{FF2B5EF4-FFF2-40B4-BE49-F238E27FC236}">
                <a16:creationId xmlns:a16="http://schemas.microsoft.com/office/drawing/2014/main" id="{F2ECC0C3-2459-44D7-9034-18199A8547A5}"/>
              </a:ext>
            </a:extLst>
          </p:cNvPr>
          <p:cNvCxnSpPr>
            <a:cxnSpLocks/>
          </p:cNvCxnSpPr>
          <p:nvPr/>
        </p:nvCxnSpPr>
        <p:spPr>
          <a:xfrm flipH="1">
            <a:off x="2585145" y="3552326"/>
            <a:ext cx="908702" cy="720759"/>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68" name="直線コネクタ 67">
            <a:extLst>
              <a:ext uri="{FF2B5EF4-FFF2-40B4-BE49-F238E27FC236}">
                <a16:creationId xmlns:a16="http://schemas.microsoft.com/office/drawing/2014/main" id="{44CE418B-6E09-446A-8E97-A16E46B1EC72}"/>
              </a:ext>
            </a:extLst>
          </p:cNvPr>
          <p:cNvCxnSpPr>
            <a:cxnSpLocks/>
          </p:cNvCxnSpPr>
          <p:nvPr/>
        </p:nvCxnSpPr>
        <p:spPr>
          <a:xfrm flipH="1" flipV="1">
            <a:off x="2219585" y="3951026"/>
            <a:ext cx="415536" cy="366352"/>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cxnSp>
        <p:nvCxnSpPr>
          <p:cNvPr id="70" name="直線コネクタ 69">
            <a:extLst>
              <a:ext uri="{FF2B5EF4-FFF2-40B4-BE49-F238E27FC236}">
                <a16:creationId xmlns:a16="http://schemas.microsoft.com/office/drawing/2014/main" id="{465AF29F-0D12-458D-910E-B6606625934E}"/>
              </a:ext>
            </a:extLst>
          </p:cNvPr>
          <p:cNvCxnSpPr>
            <a:cxnSpLocks/>
          </p:cNvCxnSpPr>
          <p:nvPr/>
        </p:nvCxnSpPr>
        <p:spPr>
          <a:xfrm flipH="1" flipV="1">
            <a:off x="1982384" y="3956263"/>
            <a:ext cx="54775" cy="12948"/>
          </a:xfrm>
          <a:prstGeom prst="line">
            <a:avLst/>
          </a:prstGeom>
          <a:ln w="15875">
            <a:solidFill>
              <a:srgbClr val="FF0000"/>
            </a:solidFill>
          </a:ln>
        </p:spPr>
        <p:style>
          <a:lnRef idx="3">
            <a:schemeClr val="dk1"/>
          </a:lnRef>
          <a:fillRef idx="0">
            <a:schemeClr val="dk1"/>
          </a:fillRef>
          <a:effectRef idx="2">
            <a:schemeClr val="dk1"/>
          </a:effectRef>
          <a:fontRef idx="minor">
            <a:schemeClr val="tx1"/>
          </a:fontRef>
        </p:style>
      </p:cxnSp>
      <p:sp>
        <p:nvSpPr>
          <p:cNvPr id="3" name="コンテンツ プレースホルダー 2"/>
          <p:cNvSpPr>
            <a:spLocks noGrp="1"/>
          </p:cNvSpPr>
          <p:nvPr>
            <p:ph idx="1"/>
          </p:nvPr>
        </p:nvSpPr>
        <p:spPr>
          <a:xfrm>
            <a:off x="799627" y="1872706"/>
            <a:ext cx="3547872" cy="814330"/>
          </a:xfrm>
        </p:spPr>
        <p:txBody>
          <a:bodyPr/>
          <a:lstStyle/>
          <a:p>
            <a:r>
              <a:rPr kumimoji="1" lang="en-US" altLang="ja-JP" sz="2800" dirty="0" smtClean="0">
                <a:latin typeface="HG丸ｺﾞｼｯｸM-PRO" panose="020F0600000000000000" pitchFamily="50" charset="-128"/>
                <a:ea typeface="HG丸ｺﾞｼｯｸM-PRO" panose="020F0600000000000000" pitchFamily="50" charset="-128"/>
              </a:rPr>
              <a:t>【</a:t>
            </a:r>
            <a:r>
              <a:rPr kumimoji="1" lang="ja-JP" altLang="en-US" sz="2800" dirty="0" smtClean="0">
                <a:latin typeface="HG丸ｺﾞｼｯｸM-PRO" panose="020F0600000000000000" pitchFamily="50" charset="-128"/>
                <a:ea typeface="HG丸ｺﾞｼｯｸM-PRO" panose="020F0600000000000000" pitchFamily="50" charset="-128"/>
              </a:rPr>
              <a:t>競技エリア</a:t>
            </a:r>
            <a:r>
              <a:rPr kumimoji="1" lang="en-US" altLang="ja-JP" sz="2800" dirty="0" smtClean="0">
                <a:latin typeface="HG丸ｺﾞｼｯｸM-PRO" panose="020F0600000000000000" pitchFamily="50" charset="-128"/>
                <a:ea typeface="HG丸ｺﾞｼｯｸM-PRO" panose="020F0600000000000000" pitchFamily="50" charset="-128"/>
              </a:rPr>
              <a:t>】</a:t>
            </a:r>
          </a:p>
          <a:p>
            <a:pPr marL="0" indent="0">
              <a:buNone/>
            </a:pPr>
            <a:endParaRPr kumimoji="1" lang="ja-JP" altLang="en-US" dirty="0"/>
          </a:p>
        </p:txBody>
      </p:sp>
      <p:sp>
        <p:nvSpPr>
          <p:cNvPr id="22" name="コンテンツ プレースホルダー 2"/>
          <p:cNvSpPr txBox="1">
            <a:spLocks/>
          </p:cNvSpPr>
          <p:nvPr/>
        </p:nvSpPr>
        <p:spPr>
          <a:xfrm>
            <a:off x="5327761" y="2617482"/>
            <a:ext cx="6657029" cy="371672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a:lstStyle>
          <a:p>
            <a:r>
              <a:rPr lang="en-US" altLang="ja-JP" sz="2800" dirty="0" smtClean="0">
                <a:latin typeface="HG丸ｺﾞｼｯｸM-PRO" panose="020F0600000000000000" pitchFamily="50" charset="-128"/>
                <a:ea typeface="HG丸ｺﾞｼｯｸM-PRO" panose="020F0600000000000000" pitchFamily="50" charset="-128"/>
              </a:rPr>
              <a:t>【</a:t>
            </a:r>
            <a:r>
              <a:rPr lang="ja-JP" altLang="en-US" sz="2800" dirty="0" smtClean="0">
                <a:latin typeface="HG丸ｺﾞｼｯｸM-PRO" panose="020F0600000000000000" pitchFamily="50" charset="-128"/>
                <a:ea typeface="HG丸ｺﾞｼｯｸM-PRO" panose="020F0600000000000000" pitchFamily="50" charset="-128"/>
              </a:rPr>
              <a:t>競技ルールと工夫点</a:t>
            </a:r>
            <a:r>
              <a:rPr lang="en-US" altLang="ja-JP" sz="2800" dirty="0" smtClean="0">
                <a:latin typeface="HG丸ｺﾞｼｯｸM-PRO" panose="020F0600000000000000" pitchFamily="50" charset="-128"/>
                <a:ea typeface="HG丸ｺﾞｼｯｸM-PRO" panose="020F0600000000000000" pitchFamily="50" charset="-128"/>
              </a:rPr>
              <a:t>】</a:t>
            </a:r>
          </a:p>
          <a:p>
            <a:r>
              <a:rPr lang="ja-JP" altLang="en-US" sz="2400" dirty="0" smtClean="0">
                <a:latin typeface="HG丸ｺﾞｼｯｸM-PRO" panose="020F0600000000000000" pitchFamily="50" charset="-128"/>
                <a:ea typeface="HG丸ｺﾞｼｯｸM-PRO" panose="020F0600000000000000" pitchFamily="50" charset="-128"/>
              </a:rPr>
              <a:t>　拾ったごみを</a:t>
            </a:r>
            <a:r>
              <a:rPr lang="en-US" altLang="ja-JP" sz="2400" dirty="0" smtClean="0">
                <a:latin typeface="HG丸ｺﾞｼｯｸM-PRO" panose="020F0600000000000000" pitchFamily="50" charset="-128"/>
                <a:ea typeface="HG丸ｺﾞｼｯｸM-PRO" panose="020F0600000000000000" pitchFamily="50" charset="-128"/>
              </a:rPr>
              <a:t>7</a:t>
            </a:r>
            <a:r>
              <a:rPr lang="ja-JP" altLang="en-US" sz="2400" dirty="0" smtClean="0">
                <a:latin typeface="HG丸ｺﾞｼｯｸM-PRO" panose="020F0600000000000000" pitchFamily="50" charset="-128"/>
                <a:ea typeface="HG丸ｺﾞｼｯｸM-PRO" panose="020F0600000000000000" pitchFamily="50" charset="-128"/>
              </a:rPr>
              <a:t>種類に分別し、量をポイントに換算、上位</a:t>
            </a:r>
            <a:r>
              <a:rPr lang="en-US" altLang="ja-JP" sz="2400" dirty="0" smtClean="0">
                <a:latin typeface="HG丸ｺﾞｼｯｸM-PRO" panose="020F0600000000000000" pitchFamily="50" charset="-128"/>
                <a:ea typeface="HG丸ｺﾞｼｯｸM-PRO" panose="020F0600000000000000" pitchFamily="50" charset="-128"/>
              </a:rPr>
              <a:t>3</a:t>
            </a:r>
            <a:r>
              <a:rPr lang="ja-JP" altLang="en-US" sz="2400" dirty="0" smtClean="0">
                <a:latin typeface="HG丸ｺﾞｼｯｸM-PRO" panose="020F0600000000000000" pitchFamily="50" charset="-128"/>
                <a:ea typeface="HG丸ｺﾞｼｯｸM-PRO" panose="020F0600000000000000" pitchFamily="50" charset="-128"/>
              </a:rPr>
              <a:t>組を表彰。</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プラスチック及びペットボトルのごみの配点を高めに設定し、より注目して拾ってもらうようにする</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　エリアに小川を</a:t>
            </a:r>
            <a:r>
              <a:rPr lang="ja-JP" altLang="en-US" sz="2400" dirty="0">
                <a:latin typeface="HG丸ｺﾞｼｯｸM-PRO" panose="020F0600000000000000" pitchFamily="50" charset="-128"/>
                <a:ea typeface="HG丸ｺﾞｼｯｸM-PRO" panose="020F0600000000000000" pitchFamily="50" charset="-128"/>
              </a:rPr>
              <a:t>含</a:t>
            </a:r>
            <a:r>
              <a:rPr lang="ja-JP" altLang="en-US" sz="2400" dirty="0" smtClean="0">
                <a:latin typeface="HG丸ｺﾞｼｯｸM-PRO" panose="020F0600000000000000" pitchFamily="50" charset="-128"/>
                <a:ea typeface="HG丸ｺﾞｼｯｸM-PRO" panose="020F0600000000000000" pitchFamily="50" charset="-128"/>
              </a:rPr>
              <a:t>めることで、プラスチックごみが海へと流出してしまう現状を知ってもらう</a:t>
            </a:r>
            <a:endParaRPr lang="en-US" altLang="ja-JP" sz="2400" dirty="0" smtClean="0">
              <a:latin typeface="HG丸ｺﾞｼｯｸM-PRO" panose="020F0600000000000000" pitchFamily="50" charset="-128"/>
              <a:ea typeface="HG丸ｺﾞｼｯｸM-PRO" panose="020F0600000000000000" pitchFamily="50" charset="-128"/>
            </a:endParaRPr>
          </a:p>
          <a:p>
            <a:endParaRPr lang="ja-JP" altLang="en-US" sz="2400" dirty="0"/>
          </a:p>
        </p:txBody>
      </p:sp>
      <p:sp>
        <p:nvSpPr>
          <p:cNvPr id="24" name="タイトル 1"/>
          <p:cNvSpPr>
            <a:spLocks noGrp="1"/>
          </p:cNvSpPr>
          <p:nvPr>
            <p:ph type="title"/>
          </p:nvPr>
        </p:nvSpPr>
        <p:spPr>
          <a:xfrm>
            <a:off x="752854" y="565263"/>
            <a:ext cx="9720072" cy="1499616"/>
          </a:xfrm>
        </p:spPr>
        <p:txBody>
          <a:bodyPr/>
          <a:lstStyle/>
          <a:p>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取組み</a:t>
            </a:r>
            <a:r>
              <a:rPr lang="ja-JP" altLang="en-US"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⑤</a:t>
            </a:r>
            <a:r>
              <a:rPr lang="en-US" altLang="ja-JP"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
            </a:r>
            <a:br>
              <a:rPr lang="en-US" altLang="ja-JP"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br>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　　　スポーツ</a:t>
            </a:r>
            <a:r>
              <a:rPr lang="en-US" altLang="ja-JP"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GOMI</a:t>
            </a:r>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拾い</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8860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60753" y="2272623"/>
            <a:ext cx="9720073" cy="4023360"/>
          </a:xfrm>
        </p:spPr>
        <p:txBody>
          <a:bodyPr/>
          <a:lstStyle/>
          <a:p>
            <a:r>
              <a:rPr kumimoji="1" lang="ja-JP" altLang="en-US" sz="2300" dirty="0" smtClean="0">
                <a:latin typeface="HG丸ｺﾞｼｯｸM-PRO" panose="020F0600000000000000" pitchFamily="50" charset="-128"/>
                <a:ea typeface="HG丸ｺﾞｼｯｸM-PRO" panose="020F0600000000000000" pitchFamily="50" charset="-128"/>
              </a:rPr>
              <a:t>参加者：</a:t>
            </a:r>
            <a:r>
              <a:rPr kumimoji="1" lang="en-US" altLang="ja-JP" sz="2300" dirty="0" smtClean="0">
                <a:latin typeface="HG丸ｺﾞｼｯｸM-PRO" panose="020F0600000000000000" pitchFamily="50" charset="-128"/>
                <a:ea typeface="HG丸ｺﾞｼｯｸM-PRO" panose="020F0600000000000000" pitchFamily="50" charset="-128"/>
              </a:rPr>
              <a:t>25</a:t>
            </a:r>
            <a:r>
              <a:rPr kumimoji="1" lang="ja-JP" altLang="en-US" sz="2300" dirty="0" smtClean="0">
                <a:latin typeface="HG丸ｺﾞｼｯｸM-PRO" panose="020F0600000000000000" pitchFamily="50" charset="-128"/>
                <a:ea typeface="HG丸ｺﾞｼｯｸM-PRO" panose="020F0600000000000000" pitchFamily="50" charset="-128"/>
              </a:rPr>
              <a:t>チーム、</a:t>
            </a:r>
            <a:r>
              <a:rPr kumimoji="1" lang="en-US" altLang="ja-JP" sz="2300" dirty="0" smtClean="0">
                <a:latin typeface="HG丸ｺﾞｼｯｸM-PRO" panose="020F0600000000000000" pitchFamily="50" charset="-128"/>
                <a:ea typeface="HG丸ｺﾞｼｯｸM-PRO" panose="020F0600000000000000" pitchFamily="50" charset="-128"/>
              </a:rPr>
              <a:t>120</a:t>
            </a:r>
            <a:r>
              <a:rPr kumimoji="1" lang="ja-JP" altLang="en-US" sz="2300" dirty="0" smtClean="0">
                <a:latin typeface="HG丸ｺﾞｼｯｸM-PRO" panose="020F0600000000000000" pitchFamily="50" charset="-128"/>
                <a:ea typeface="HG丸ｺﾞｼｯｸM-PRO" panose="020F0600000000000000" pitchFamily="50" charset="-128"/>
              </a:rPr>
              <a:t>人</a:t>
            </a:r>
            <a:endParaRPr kumimoji="1" lang="en-US" altLang="ja-JP" sz="2300" dirty="0" smtClean="0">
              <a:latin typeface="HG丸ｺﾞｼｯｸM-PRO" panose="020F0600000000000000" pitchFamily="50" charset="-128"/>
              <a:ea typeface="HG丸ｺﾞｼｯｸM-PRO" panose="020F0600000000000000" pitchFamily="50" charset="-128"/>
            </a:endParaRPr>
          </a:p>
          <a:p>
            <a:r>
              <a:rPr lang="ja-JP" altLang="en-US" sz="2300" dirty="0" smtClean="0">
                <a:latin typeface="HG丸ｺﾞｼｯｸM-PRO" panose="020F0600000000000000" pitchFamily="50" charset="-128"/>
                <a:ea typeface="HG丸ｺﾞｼｯｸM-PRO" panose="020F0600000000000000" pitchFamily="50" charset="-128"/>
              </a:rPr>
              <a:t>結果：ごみ総量　</a:t>
            </a:r>
            <a:r>
              <a:rPr lang="en-US" altLang="ja-JP" sz="2300" dirty="0" smtClean="0">
                <a:latin typeface="HG丸ｺﾞｼｯｸM-PRO" panose="020F0600000000000000" pitchFamily="50" charset="-128"/>
                <a:ea typeface="HG丸ｺﾞｼｯｸM-PRO" panose="020F0600000000000000" pitchFamily="50" charset="-128"/>
              </a:rPr>
              <a:t>122.89</a:t>
            </a:r>
            <a:r>
              <a:rPr lang="ja-JP" altLang="en-US" sz="2300" dirty="0" smtClean="0">
                <a:latin typeface="HG丸ｺﾞｼｯｸM-PRO" panose="020F0600000000000000" pitchFamily="50" charset="-128"/>
                <a:ea typeface="HG丸ｺﾞｼｯｸM-PRO" panose="020F0600000000000000" pitchFamily="50" charset="-128"/>
              </a:rPr>
              <a:t>㎏</a:t>
            </a:r>
            <a:endParaRPr lang="en-US" altLang="ja-JP" sz="2300" dirty="0" smtClean="0">
              <a:latin typeface="HG丸ｺﾞｼｯｸM-PRO" panose="020F0600000000000000" pitchFamily="50" charset="-128"/>
              <a:ea typeface="HG丸ｺﾞｼｯｸM-PRO" panose="020F0600000000000000" pitchFamily="50" charset="-128"/>
            </a:endParaRPr>
          </a:p>
          <a:p>
            <a:endParaRPr kumimoji="1" lang="en-US" altLang="ja-JP" dirty="0"/>
          </a:p>
          <a:p>
            <a:endParaRPr lang="en-US" altLang="ja-JP" dirty="0" smtClean="0"/>
          </a:p>
          <a:p>
            <a:endParaRPr kumimoji="1"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535" y="2084832"/>
            <a:ext cx="5865257" cy="4398943"/>
          </a:xfrm>
          <a:prstGeom prst="rect">
            <a:avLst/>
          </a:prstGeom>
          <a:ln>
            <a:noFill/>
          </a:ln>
          <a:effectLst>
            <a:softEdge rad="112500"/>
          </a:effectLst>
        </p:spPr>
      </p:pic>
      <p:graphicFrame>
        <p:nvGraphicFramePr>
          <p:cNvPr id="9" name="表 8"/>
          <p:cNvGraphicFramePr>
            <a:graphicFrameLocks noGrp="1"/>
          </p:cNvGraphicFramePr>
          <p:nvPr>
            <p:extLst>
              <p:ext uri="{D42A27DB-BD31-4B8C-83A1-F6EECF244321}">
                <p14:modId xmlns:p14="http://schemas.microsoft.com/office/powerpoint/2010/main" val="2010747507"/>
              </p:ext>
            </p:extLst>
          </p:nvPr>
        </p:nvGraphicFramePr>
        <p:xfrm>
          <a:off x="960753" y="3378652"/>
          <a:ext cx="5181782" cy="3301896"/>
        </p:xfrm>
        <a:graphic>
          <a:graphicData uri="http://schemas.openxmlformats.org/drawingml/2006/table">
            <a:tbl>
              <a:tblPr firstRow="1" bandRow="1">
                <a:tableStyleId>{74C1A8A3-306A-4EB7-A6B1-4F7E0EB9C5D6}</a:tableStyleId>
              </a:tblPr>
              <a:tblGrid>
                <a:gridCol w="2590891">
                  <a:extLst>
                    <a:ext uri="{9D8B030D-6E8A-4147-A177-3AD203B41FA5}">
                      <a16:colId xmlns:a16="http://schemas.microsoft.com/office/drawing/2014/main" val="20000"/>
                    </a:ext>
                  </a:extLst>
                </a:gridCol>
                <a:gridCol w="2590891">
                  <a:extLst>
                    <a:ext uri="{9D8B030D-6E8A-4147-A177-3AD203B41FA5}">
                      <a16:colId xmlns:a16="http://schemas.microsoft.com/office/drawing/2014/main" val="20001"/>
                    </a:ext>
                  </a:extLst>
                </a:gridCol>
              </a:tblGrid>
              <a:tr h="412737">
                <a:tc>
                  <a:txBody>
                    <a:bodyPr/>
                    <a:lstStyle/>
                    <a:p>
                      <a:r>
                        <a:rPr kumimoji="1" lang="ja-JP" altLang="en-US" dirty="0" smtClean="0"/>
                        <a:t>分別の品目</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dirty="0" smtClean="0"/>
                        <a:t>拾った量（㎏）</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2737">
                <a:tc>
                  <a:txBody>
                    <a:bodyPr/>
                    <a:lstStyle/>
                    <a:p>
                      <a:r>
                        <a:rPr kumimoji="1" lang="ja-JP" altLang="en-US" dirty="0" smtClean="0"/>
                        <a:t>燃える</a:t>
                      </a:r>
                      <a:endParaRPr kumimoji="1" lang="en-US" altLang="ja-JP"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35.81</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2737">
                <a:tc>
                  <a:txBody>
                    <a:bodyPr/>
                    <a:lstStyle/>
                    <a:p>
                      <a:r>
                        <a:rPr kumimoji="1" lang="ja-JP" altLang="en-US" dirty="0" smtClean="0">
                          <a:solidFill>
                            <a:srgbClr val="FF0000"/>
                          </a:solidFill>
                        </a:rPr>
                        <a:t>プラスチック</a:t>
                      </a:r>
                      <a:endParaRPr kumimoji="1" lang="ja-JP"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solidFill>
                            <a:srgbClr val="FF0000"/>
                          </a:solidFill>
                        </a:rPr>
                        <a:t>17.76</a:t>
                      </a:r>
                      <a:endParaRPr kumimoji="1" lang="ja-JP"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2737">
                <a:tc>
                  <a:txBody>
                    <a:bodyPr/>
                    <a:lstStyle/>
                    <a:p>
                      <a:r>
                        <a:rPr kumimoji="1" lang="ja-JP" altLang="en-US" dirty="0" smtClean="0">
                          <a:solidFill>
                            <a:srgbClr val="FF0000"/>
                          </a:solidFill>
                        </a:rPr>
                        <a:t>ペットボトル</a:t>
                      </a:r>
                      <a:endParaRPr kumimoji="1" lang="ja-JP"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solidFill>
                            <a:srgbClr val="FF0000"/>
                          </a:solidFill>
                        </a:rPr>
                        <a:t>10.44</a:t>
                      </a:r>
                      <a:endParaRPr kumimoji="1" lang="ja-JP"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737">
                <a:tc>
                  <a:txBody>
                    <a:bodyPr/>
                    <a:lstStyle/>
                    <a:p>
                      <a:r>
                        <a:rPr kumimoji="1" lang="ja-JP" altLang="en-US" dirty="0" smtClean="0"/>
                        <a:t>金属類</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22.77</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2737">
                <a:tc>
                  <a:txBody>
                    <a:bodyPr/>
                    <a:lstStyle/>
                    <a:p>
                      <a:r>
                        <a:rPr kumimoji="1" lang="ja-JP" altLang="en-US" dirty="0" smtClean="0"/>
                        <a:t>かん・びん</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32.48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2737">
                <a:tc>
                  <a:txBody>
                    <a:bodyPr/>
                    <a:lstStyle/>
                    <a:p>
                      <a:r>
                        <a:rPr kumimoji="1" lang="ja-JP" altLang="en-US" dirty="0" smtClean="0"/>
                        <a:t>たばこの吸い殻</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3.28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2737">
                <a:tc>
                  <a:txBody>
                    <a:bodyPr/>
                    <a:lstStyle/>
                    <a:p>
                      <a:r>
                        <a:rPr kumimoji="1" lang="ja-JP" altLang="en-US" dirty="0" smtClean="0"/>
                        <a:t>ライター</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dirty="0" smtClean="0"/>
                        <a:t>0.35</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タイトル 1"/>
          <p:cNvSpPr>
            <a:spLocks noGrp="1"/>
          </p:cNvSpPr>
          <p:nvPr>
            <p:ph type="title"/>
          </p:nvPr>
        </p:nvSpPr>
        <p:spPr/>
        <p:txBody>
          <a:bodyPr/>
          <a:lstStyle/>
          <a:p>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取組み</a:t>
            </a:r>
            <a:r>
              <a:rPr lang="ja-JP" altLang="en-US"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⑤</a:t>
            </a:r>
            <a:r>
              <a:rPr lang="en-US" altLang="ja-JP"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
            </a:r>
            <a:br>
              <a:rPr lang="en-US" altLang="ja-JP"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br>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4000" dirty="0" smtClean="0">
                <a:solidFill>
                  <a:prstClr val="black">
                    <a:lumMod val="95000"/>
                    <a:lumOff val="5000"/>
                  </a:prstClr>
                </a:solidFill>
                <a:latin typeface="HG丸ｺﾞｼｯｸM-PRO" panose="020F0600000000000000" pitchFamily="50" charset="-128"/>
                <a:ea typeface="HG丸ｺﾞｼｯｸM-PRO" panose="020F0600000000000000" pitchFamily="50" charset="-128"/>
              </a:rPr>
              <a:t>　　　スポーツ</a:t>
            </a:r>
            <a:r>
              <a:rPr lang="en-US" altLang="ja-JP"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GOMI</a:t>
            </a:r>
            <a:r>
              <a:rPr lang="ja-JP" altLang="en-US" sz="40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拾い</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40459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310</Words>
  <Application>Microsoft Office PowerPoint</Application>
  <PresentationFormat>ワイド画面</PresentationFormat>
  <Paragraphs>112</Paragraphs>
  <Slides>11</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HG丸ｺﾞｼｯｸM-PRO</vt:lpstr>
      <vt:lpstr>ＭＳ Ｐゴシック</vt:lpstr>
      <vt:lpstr>メイリオ</vt:lpstr>
      <vt:lpstr>Arial</vt:lpstr>
      <vt:lpstr>Calibri</vt:lpstr>
      <vt:lpstr>Times New Roman</vt:lpstr>
      <vt:lpstr>Tw Cen MT</vt:lpstr>
      <vt:lpstr>Tw Cen MT Condensed</vt:lpstr>
      <vt:lpstr>Wingdings 3</vt:lpstr>
      <vt:lpstr>インテグラル</vt:lpstr>
      <vt:lpstr>プラスチックごみゼロを 　　　　　　　　目指して</vt:lpstr>
      <vt:lpstr>取組み① 　　　　ごみゼロ大作戦</vt:lpstr>
      <vt:lpstr>取組み② 　　　　いずみおおつプラスチックごみゼロ宣言</vt:lpstr>
      <vt:lpstr>取組み③ 　　　　出前講座</vt:lpstr>
      <vt:lpstr>取組み④ 　　　　ＰＩＲＩＫＡ（ピリカ）</vt:lpstr>
      <vt:lpstr>PowerPoint プレゼンテーション</vt:lpstr>
      <vt:lpstr>取組み⑤ 　　　　スポーツGOMI拾い</vt:lpstr>
      <vt:lpstr>取組み⑤ 　　　　スポーツGOMI拾い</vt:lpstr>
      <vt:lpstr>取組み⑤ 　　　　スポーツGOMI拾い</vt:lpstr>
      <vt:lpstr>取組み⑤スポーツGOMI拾い</vt:lpstr>
      <vt:lpstr>その他の取組み…プラごみゼロを目指して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2019-12-24T05:44:30Z</dcterms:created>
  <dcterms:modified xsi:type="dcterms:W3CDTF">2019-12-24T05:44:39Z</dcterms:modified>
</cp:coreProperties>
</file>