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663" r:id="rId1"/>
    <p:sldMasterId id="2147483676" r:id="rId2"/>
    <p:sldMasterId id="2147483679" r:id="rId3"/>
  </p:sldMasterIdLst>
  <p:notesMasterIdLst>
    <p:notesMasterId r:id="rId30"/>
  </p:notesMasterIdLst>
  <p:handoutMasterIdLst>
    <p:handoutMasterId r:id="rId31"/>
  </p:handoutMasterIdLst>
  <p:sldIdLst>
    <p:sldId id="256" r:id="rId4"/>
    <p:sldId id="1116" r:id="rId5"/>
    <p:sldId id="746" r:id="rId6"/>
    <p:sldId id="267" r:id="rId7"/>
    <p:sldId id="296" r:id="rId8"/>
    <p:sldId id="1112" r:id="rId9"/>
    <p:sldId id="998" r:id="rId10"/>
    <p:sldId id="1110" r:id="rId11"/>
    <p:sldId id="715" r:id="rId12"/>
    <p:sldId id="1113" r:id="rId13"/>
    <p:sldId id="697" r:id="rId14"/>
    <p:sldId id="703" r:id="rId15"/>
    <p:sldId id="706" r:id="rId16"/>
    <p:sldId id="1111" r:id="rId17"/>
    <p:sldId id="736" r:id="rId18"/>
    <p:sldId id="264" r:id="rId19"/>
    <p:sldId id="1114" r:id="rId20"/>
    <p:sldId id="717" r:id="rId21"/>
    <p:sldId id="728" r:id="rId22"/>
    <p:sldId id="718" r:id="rId23"/>
    <p:sldId id="740" r:id="rId24"/>
    <p:sldId id="735" r:id="rId25"/>
    <p:sldId id="1115" r:id="rId26"/>
    <p:sldId id="1108" r:id="rId27"/>
    <p:sldId id="702" r:id="rId28"/>
    <p:sldId id="705" r:id="rId29"/>
  </p:sldIdLst>
  <p:sldSz cx="12192000" cy="6858000"/>
  <p:notesSz cx="6022975" cy="110632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105D"/>
    <a:srgbClr val="1F2359"/>
    <a:srgbClr val="F7CBDA"/>
    <a:srgbClr val="FFFFCC"/>
    <a:srgbClr val="C7A2E3"/>
    <a:srgbClr val="00C0F3"/>
    <a:srgbClr val="FF9900"/>
    <a:srgbClr val="FFCC66"/>
    <a:srgbClr val="00B0F0"/>
    <a:srgbClr val="8D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87529" autoAdjust="0"/>
  </p:normalViewPr>
  <p:slideViewPr>
    <p:cSldViewPr snapToGrid="0">
      <p:cViewPr varScale="1">
        <p:scale>
          <a:sx n="65" d="100"/>
          <a:sy n="65" d="100"/>
        </p:scale>
        <p:origin x="9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12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07D02D-5899-4EE0-AE10-3CBBE1B56EFC}" type="doc">
      <dgm:prSet loTypeId="urn:microsoft.com/office/officeart/2005/8/layout/vList3" loCatId="list" qsTypeId="urn:microsoft.com/office/officeart/2005/8/quickstyle/simple5" qsCatId="simple" csTypeId="urn:microsoft.com/office/officeart/2005/8/colors/accent0_2" csCatId="mainScheme" phldr="1"/>
      <dgm:spPr/>
    </dgm:pt>
    <dgm:pt modelId="{2652A95B-CE89-408F-B92A-90E7C48BECD8}">
      <dgm:prSet phldrT="[テキスト]" custT="1"/>
      <dgm:spPr/>
      <dgm:t>
        <a:bodyPr/>
        <a:lstStyle/>
        <a:p>
          <a:r>
            <a: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エネルギー使用量：年平均</a:t>
          </a:r>
          <a:r>
            <a: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1%</a:t>
          </a:r>
          <a:r>
            <a: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削減（トラフィックユニット当たり）</a:t>
          </a:r>
          <a:endParaRPr kumimoji="1" lang="en-US" altLang="ja-JP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C2F8EA-0549-42A9-8ADF-6E2C67060359}" type="parTrans" cxnId="{11B07A07-27F7-4443-AD58-F0B1B4058CFB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96F6A58B-C390-46EC-8CA4-26AF19BD62DF}" type="sibTrans" cxnId="{11B07A07-27F7-4443-AD58-F0B1B4058CFB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06463574-7F80-47FF-91D6-4F6FD526C837}">
      <dgm:prSet phldrT="[テキスト]" custT="1"/>
      <dgm:spPr/>
      <dgm:t>
        <a:bodyPr/>
        <a:lstStyle/>
        <a:p>
          <a:r>
            <a: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</a:t>
          </a:r>
          <a:r>
            <a:rPr kumimoji="1" lang="en-US" altLang="ja-JP" sz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削減量：年平均</a:t>
          </a:r>
          <a:r>
            <a:rPr kumimoji="1" lang="en-US" altLang="ja-JP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1%</a:t>
          </a:r>
          <a:r>
            <a:rPr kumimoji="1" lang="ja-JP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削減（トラフィックユニット当たり）</a:t>
          </a:r>
          <a:endParaRPr kumimoji="1" lang="en-US" altLang="ja-JP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CFD149-6D5C-4673-85F7-B0B29E3874FB}" type="parTrans" cxnId="{E1CFBA28-9297-4380-8E6C-7B4E6AC5105B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B98790D0-DEDC-4538-94B7-08F9DF10E516}" type="sibTrans" cxnId="{E1CFBA28-9297-4380-8E6C-7B4E6AC5105B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3388C3FD-52CD-4E38-BECB-6BA4EE345F72}">
      <dgm:prSet phldrT="[テキスト]" custT="1"/>
      <dgm:spPr/>
      <dgm:t>
        <a:bodyPr/>
        <a:lstStyle/>
        <a:p>
          <a:r>
            <a:rPr kumimoji="1" lang="en-US" altLang="ja-JP" sz="1200" dirty="0">
              <a:solidFill>
                <a:schemeClr val="tx1"/>
              </a:solidFill>
            </a:rPr>
            <a:t>ACA</a:t>
          </a:r>
          <a:r>
            <a:rPr kumimoji="1" lang="ja-JP" altLang="en-US" sz="1200" dirty="0">
              <a:solidFill>
                <a:schemeClr val="tx1"/>
              </a:solidFill>
            </a:rPr>
            <a:t>（空港カーボン認証</a:t>
          </a:r>
          <a:r>
            <a:rPr kumimoji="1" lang="en-US" altLang="ja-JP" sz="1200" dirty="0">
              <a:solidFill>
                <a:schemeClr val="tx1"/>
              </a:solidFill>
            </a:rPr>
            <a:t>)</a:t>
          </a:r>
          <a:r>
            <a:rPr kumimoji="1" lang="ja-JP" altLang="en-US" sz="1200" dirty="0">
              <a:solidFill>
                <a:schemeClr val="tx1"/>
              </a:solidFill>
            </a:rPr>
            <a:t>などの環境認証の取得</a:t>
          </a:r>
          <a:endParaRPr kumimoji="1" lang="en-US" altLang="ja-JP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5F9D72-2CDC-451E-A4D7-7BC469498661}" type="parTrans" cxnId="{BFD6F719-812F-4D13-8BC2-EC9552B95F9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7FBA494F-58A5-4F29-A4D1-0DE9158FDBD6}" type="sibTrans" cxnId="{BFD6F719-812F-4D13-8BC2-EC9552B95F9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AA2B37A5-FCEE-4BD0-8D3E-DBAD3C87FAB1}">
      <dgm:prSet phldrT="[テキスト]" custT="1"/>
      <dgm:spPr/>
      <dgm:t>
        <a:bodyPr/>
        <a:lstStyle/>
        <a:p>
          <a:r>
            <a:rPr kumimoji="1" lang="ja-JP" altLang="en-US" sz="1200" dirty="0">
              <a:solidFill>
                <a:schemeClr val="tx1"/>
              </a:solidFill>
            </a:rPr>
            <a:t>クリーンエネルギー源としての水素利活用への支援</a:t>
          </a:r>
          <a:endParaRPr kumimoji="1" lang="en-US" altLang="ja-JP" sz="1200" dirty="0">
            <a:solidFill>
              <a:schemeClr val="tx1"/>
            </a:solidFill>
          </a:endParaRPr>
        </a:p>
      </dgm:t>
    </dgm:pt>
    <dgm:pt modelId="{C7510C7E-94DC-49F2-805D-6DFC1648823E}" type="parTrans" cxnId="{AA59C08F-2885-4910-98BA-CB360F55C112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317E62DE-4DD9-44C8-B17A-C1EAC0A83AFE}" type="sibTrans" cxnId="{AA59C08F-2885-4910-98BA-CB360F55C112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A34014FF-E56A-40E6-9B80-2B23DA0307B3}">
      <dgm:prSet phldrT="[テキスト]" custT="1"/>
      <dgm:spPr/>
      <dgm:t>
        <a:bodyPr/>
        <a:lstStyle/>
        <a:p>
          <a:r>
            <a:rPr kumimoji="1" lang="ja-JP" altLang="en-US" sz="1200" dirty="0">
              <a:solidFill>
                <a:schemeClr val="tx1"/>
              </a:solidFill>
            </a:rPr>
            <a:t>廃棄物のリサイクル率：</a:t>
          </a:r>
          <a:r>
            <a:rPr kumimoji="1" lang="en-US" altLang="ja-JP" sz="1200" dirty="0">
              <a:solidFill>
                <a:schemeClr val="tx1"/>
              </a:solidFill>
            </a:rPr>
            <a:t>35</a:t>
          </a:r>
          <a:r>
            <a:rPr kumimoji="1" lang="ja-JP" altLang="en-US" sz="1200" dirty="0">
              <a:solidFill>
                <a:schemeClr val="tx1"/>
              </a:solidFill>
            </a:rPr>
            <a:t>％までの向上</a:t>
          </a:r>
          <a:endParaRPr kumimoji="1" lang="en-US" altLang="ja-JP" sz="1200" dirty="0">
            <a:solidFill>
              <a:schemeClr val="tx1"/>
            </a:solidFill>
          </a:endParaRPr>
        </a:p>
      </dgm:t>
    </dgm:pt>
    <dgm:pt modelId="{0588438B-6E0C-4C0A-8919-2AE9267991F2}" type="parTrans" cxnId="{CB2395EF-748F-445B-BA6D-32098BDD5F6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48D44AA7-B2FB-4B38-82AE-AD538FEF0628}" type="sibTrans" cxnId="{CB2395EF-748F-445B-BA6D-32098BDD5F6E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26F134F3-2B81-4A06-B3F9-F346014C6E69}">
      <dgm:prSet phldrT="[テキスト]" custT="1"/>
      <dgm:spPr/>
      <dgm:t>
        <a:bodyPr/>
        <a:lstStyle/>
        <a:p>
          <a:r>
            <a:rPr kumimoji="1" lang="ja-JP" altLang="en-US" sz="1200" dirty="0">
              <a:solidFill>
                <a:srgbClr val="FF0000"/>
              </a:solidFill>
            </a:rPr>
            <a:t>使い捨てプラスチック使用量：</a:t>
          </a:r>
          <a:r>
            <a:rPr kumimoji="1" lang="en-US" altLang="ja-JP" sz="1200" dirty="0">
              <a:solidFill>
                <a:srgbClr val="FF0000"/>
              </a:solidFill>
            </a:rPr>
            <a:t>25</a:t>
          </a:r>
          <a:r>
            <a:rPr kumimoji="1" lang="ja-JP" altLang="en-US" sz="1200" dirty="0">
              <a:solidFill>
                <a:srgbClr val="FF0000"/>
              </a:solidFill>
            </a:rPr>
            <a:t>％削減</a:t>
          </a:r>
          <a:endParaRPr kumimoji="1" lang="en-US" altLang="ja-JP" sz="1200" dirty="0">
            <a:solidFill>
              <a:srgbClr val="FF0000"/>
            </a:solidFill>
          </a:endParaRPr>
        </a:p>
      </dgm:t>
    </dgm:pt>
    <dgm:pt modelId="{0D31947C-3217-409C-9A5D-8B28175A4ECE}" type="parTrans" cxnId="{B2853550-3B11-430A-9B17-B03C912D1A92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2667EDFA-998F-4F85-9A6D-7643D3F9B9DB}" type="sibTrans" cxnId="{B2853550-3B11-430A-9B17-B03C912D1A92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05519793-6AB4-4148-96E2-FD8E97CFF12E}">
      <dgm:prSet phldrT="[テキスト]" custT="1"/>
      <dgm:spPr/>
      <dgm:t>
        <a:bodyPr/>
        <a:lstStyle/>
        <a:p>
          <a:r>
            <a:rPr kumimoji="1" lang="ja-JP" altLang="en-US" sz="1200" dirty="0">
              <a:solidFill>
                <a:schemeClr val="tx1"/>
              </a:solidFill>
            </a:rPr>
            <a:t>空港及び周辺地域に関する生物多様性の評価と保全</a:t>
          </a:r>
          <a:endParaRPr kumimoji="1" lang="en-US" altLang="ja-JP" sz="1200" dirty="0">
            <a:solidFill>
              <a:schemeClr val="tx1"/>
            </a:solidFill>
          </a:endParaRPr>
        </a:p>
      </dgm:t>
    </dgm:pt>
    <dgm:pt modelId="{AEEA4F68-587C-4130-B568-2839BABD5F17}" type="parTrans" cxnId="{7E307A73-0147-424B-A372-A033F0AD4B32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3091A8B5-D1D1-481A-9EDB-E8E73B52FB1B}" type="sibTrans" cxnId="{7E307A73-0147-424B-A372-A033F0AD4B32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215D939C-A8D9-4B70-9536-D8D8C9083666}">
      <dgm:prSet phldrT="[テキスト]" custT="1"/>
      <dgm:spPr/>
      <dgm:t>
        <a:bodyPr/>
        <a:lstStyle/>
        <a:p>
          <a:r>
            <a:rPr kumimoji="1" lang="ja-JP" altLang="en-US" sz="1200" dirty="0">
              <a:solidFill>
                <a:schemeClr val="tx1"/>
              </a:solidFill>
            </a:rPr>
            <a:t>上水の使用量：年平均</a:t>
          </a:r>
          <a:r>
            <a:rPr kumimoji="1" lang="en-US" altLang="ja-JP" sz="1200" dirty="0">
              <a:solidFill>
                <a:schemeClr val="tx1"/>
              </a:solidFill>
            </a:rPr>
            <a:t>2%</a:t>
          </a:r>
          <a:r>
            <a:rPr kumimoji="1" lang="ja-JP" altLang="en-US" sz="1200" dirty="0">
              <a:solidFill>
                <a:schemeClr val="tx1"/>
              </a:solidFill>
            </a:rPr>
            <a:t>削減（旅客数当たり）</a:t>
          </a:r>
        </a:p>
      </dgm:t>
    </dgm:pt>
    <dgm:pt modelId="{57D3EF60-D3F2-4765-9CB4-845E227EF44B}" type="parTrans" cxnId="{9BFF81AC-7AA7-4E69-B391-151738203BC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2C4B3B73-52B9-4258-AFEF-E1BC8A0BBD9E}" type="sibTrans" cxnId="{9BFF81AC-7AA7-4E69-B391-151738203BCA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BADBDCC4-4367-4C84-B28D-D6734F5F2AF3}" type="pres">
      <dgm:prSet presAssocID="{7E07D02D-5899-4EE0-AE10-3CBBE1B56EFC}" presName="linearFlow" presStyleCnt="0">
        <dgm:presLayoutVars>
          <dgm:dir/>
          <dgm:resizeHandles val="exact"/>
        </dgm:presLayoutVars>
      </dgm:prSet>
      <dgm:spPr/>
    </dgm:pt>
    <dgm:pt modelId="{7C8A57FF-4DAA-464B-A01D-8E00B95BD368}" type="pres">
      <dgm:prSet presAssocID="{2652A95B-CE89-408F-B92A-90E7C48BECD8}" presName="composite" presStyleCnt="0"/>
      <dgm:spPr/>
    </dgm:pt>
    <dgm:pt modelId="{F384BA62-A984-400C-9981-151942446BBD}" type="pres">
      <dgm:prSet presAssocID="{2652A95B-CE89-408F-B92A-90E7C48BECD8}" presName="imgShp" presStyleLbl="fgImgPlace1" presStyleIdx="0" presStyleCnt="8"/>
      <dgm:spPr/>
      <dgm:extLst/>
    </dgm:pt>
    <dgm:pt modelId="{E91E975D-250B-43BE-BF49-80A51188C368}" type="pres">
      <dgm:prSet presAssocID="{2652A95B-CE89-408F-B92A-90E7C48BECD8}" presName="txShp" presStyleLbl="node1" presStyleIdx="0" presStyleCnt="8" custScaleY="7592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DCEB89E-BE66-46B3-AA3C-A527AFF28319}" type="pres">
      <dgm:prSet presAssocID="{96F6A58B-C390-46EC-8CA4-26AF19BD62DF}" presName="spacing" presStyleCnt="0"/>
      <dgm:spPr/>
    </dgm:pt>
    <dgm:pt modelId="{E1504400-41FE-4A9A-B0F3-4D2D241D782B}" type="pres">
      <dgm:prSet presAssocID="{06463574-7F80-47FF-91D6-4F6FD526C837}" presName="composite" presStyleCnt="0"/>
      <dgm:spPr/>
    </dgm:pt>
    <dgm:pt modelId="{B3D50A24-5EEE-467C-8385-79636536A46F}" type="pres">
      <dgm:prSet presAssocID="{06463574-7F80-47FF-91D6-4F6FD526C837}" presName="imgShp" presStyleLbl="fgImgPlace1" presStyleIdx="1" presStyleCnt="8"/>
      <dgm:spPr/>
      <dgm:extLst/>
    </dgm:pt>
    <dgm:pt modelId="{24D11B9B-BD92-455A-BEA8-52E120906FFC}" type="pres">
      <dgm:prSet presAssocID="{06463574-7F80-47FF-91D6-4F6FD526C837}" presName="txShp" presStyleLbl="node1" presStyleIdx="1" presStyleCnt="8" custScaleY="8035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76C5BA9-2EAB-4D80-B58A-EA17E57C9990}" type="pres">
      <dgm:prSet presAssocID="{B98790D0-DEDC-4538-94B7-08F9DF10E516}" presName="spacing" presStyleCnt="0"/>
      <dgm:spPr/>
    </dgm:pt>
    <dgm:pt modelId="{38F4776F-CF6B-4766-9E12-3B2D05F00B01}" type="pres">
      <dgm:prSet presAssocID="{215D939C-A8D9-4B70-9536-D8D8C9083666}" presName="composite" presStyleCnt="0"/>
      <dgm:spPr/>
    </dgm:pt>
    <dgm:pt modelId="{D21EA851-F5F4-4CB9-A65E-FD0688262EFF}" type="pres">
      <dgm:prSet presAssocID="{215D939C-A8D9-4B70-9536-D8D8C9083666}" presName="imgShp" presStyleLbl="fgImgPlace1" presStyleIdx="2" presStyleCnt="8"/>
      <dgm:spPr/>
    </dgm:pt>
    <dgm:pt modelId="{F8F2CA91-4E94-422D-936D-DB81C8D57D7E}" type="pres">
      <dgm:prSet presAssocID="{215D939C-A8D9-4B70-9536-D8D8C9083666}" presName="txShp" presStyleLbl="node1" presStyleIdx="2" presStyleCnt="8" custScaleY="7968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B633BB7-523D-4252-9BBB-EAB739D7D7F5}" type="pres">
      <dgm:prSet presAssocID="{2C4B3B73-52B9-4258-AFEF-E1BC8A0BBD9E}" presName="spacing" presStyleCnt="0"/>
      <dgm:spPr/>
    </dgm:pt>
    <dgm:pt modelId="{CC709F0A-598B-4374-819F-C65EB36DF91B}" type="pres">
      <dgm:prSet presAssocID="{3388C3FD-52CD-4E38-BECB-6BA4EE345F72}" presName="composite" presStyleCnt="0"/>
      <dgm:spPr/>
    </dgm:pt>
    <dgm:pt modelId="{5DB4FBA9-AB96-4BE0-AB43-2DA52DF323A2}" type="pres">
      <dgm:prSet presAssocID="{3388C3FD-52CD-4E38-BECB-6BA4EE345F72}" presName="imgShp" presStyleLbl="fgImgPlace1" presStyleIdx="3" presStyleCnt="8"/>
      <dgm:spPr/>
      <dgm:extLst/>
    </dgm:pt>
    <dgm:pt modelId="{8342C337-C2A6-41C7-B0AC-8C855DB05CF0}" type="pres">
      <dgm:prSet presAssocID="{3388C3FD-52CD-4E38-BECB-6BA4EE345F72}" presName="txShp" presStyleLbl="node1" presStyleIdx="3" presStyleCnt="8" custScaleY="81686" custLinFactY="100000" custLinFactNeighborX="221" custLinFactNeighborY="16220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2703E6A-24BE-4D8E-95F6-E24057DDFBB9}" type="pres">
      <dgm:prSet presAssocID="{7FBA494F-58A5-4F29-A4D1-0DE9158FDBD6}" presName="spacing" presStyleCnt="0"/>
      <dgm:spPr/>
    </dgm:pt>
    <dgm:pt modelId="{D6F932BD-8DC7-4CF8-A529-B17CDAB6F4FB}" type="pres">
      <dgm:prSet presAssocID="{A34014FF-E56A-40E6-9B80-2B23DA0307B3}" presName="composite" presStyleCnt="0"/>
      <dgm:spPr/>
    </dgm:pt>
    <dgm:pt modelId="{E9F5F857-AD06-4B3A-A6F8-6EC1B4BF93FC}" type="pres">
      <dgm:prSet presAssocID="{A34014FF-E56A-40E6-9B80-2B23DA0307B3}" presName="imgShp" presStyleLbl="fgImgPlace1" presStyleIdx="4" presStyleCnt="8"/>
      <dgm:spPr/>
      <dgm:extLst/>
    </dgm:pt>
    <dgm:pt modelId="{987B4C07-348C-4837-A3BC-8B1586EE50C8}" type="pres">
      <dgm:prSet presAssocID="{A34014FF-E56A-40E6-9B80-2B23DA0307B3}" presName="txShp" presStyleLbl="node1" presStyleIdx="4" presStyleCnt="8" custScaleY="84399" custLinFactY="-32406" custLinFactNeighborY="-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1F848A9-256E-4A13-A124-13D302A4C721}" type="pres">
      <dgm:prSet presAssocID="{48D44AA7-B2FB-4B38-82AE-AD538FEF0628}" presName="spacing" presStyleCnt="0"/>
      <dgm:spPr/>
    </dgm:pt>
    <dgm:pt modelId="{0B3081F7-F9F0-4EFB-B5FC-AB3B0B3F5EFD}" type="pres">
      <dgm:prSet presAssocID="{26F134F3-2B81-4A06-B3F9-F346014C6E69}" presName="composite" presStyleCnt="0"/>
      <dgm:spPr/>
    </dgm:pt>
    <dgm:pt modelId="{5386C428-9F13-4B7F-849D-2D882291BCB7}" type="pres">
      <dgm:prSet presAssocID="{26F134F3-2B81-4A06-B3F9-F346014C6E69}" presName="imgShp" presStyleLbl="fgImgPlace1" presStyleIdx="5" presStyleCnt="8"/>
      <dgm:spPr/>
      <dgm:extLst/>
    </dgm:pt>
    <dgm:pt modelId="{1763E610-E41E-40B1-BBDE-715C20E32635}" type="pres">
      <dgm:prSet presAssocID="{26F134F3-2B81-4A06-B3F9-F346014C6E69}" presName="txShp" presStyleLbl="node1" presStyleIdx="5" presStyleCnt="8" custScaleY="85026" custLinFactY="-32403" custLinFactNeighborY="-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C2250EA-11A8-4A48-8E94-59B74F77FC60}" type="pres">
      <dgm:prSet presAssocID="{2667EDFA-998F-4F85-9A6D-7643D3F9B9DB}" presName="spacing" presStyleCnt="0"/>
      <dgm:spPr/>
    </dgm:pt>
    <dgm:pt modelId="{C7CE6C9B-57BE-43DD-B155-8A7CF82C7223}" type="pres">
      <dgm:prSet presAssocID="{05519793-6AB4-4148-96E2-FD8E97CFF12E}" presName="composite" presStyleCnt="0"/>
      <dgm:spPr/>
    </dgm:pt>
    <dgm:pt modelId="{661166AC-C4BD-4321-BD3D-B13329DFF7E2}" type="pres">
      <dgm:prSet presAssocID="{05519793-6AB4-4148-96E2-FD8E97CFF12E}" presName="imgShp" presStyleLbl="fgImgPlace1" presStyleIdx="6" presStyleCnt="8"/>
      <dgm:spPr/>
      <dgm:extLst/>
    </dgm:pt>
    <dgm:pt modelId="{44A47655-08A6-4C79-9998-107D5B6C043F}" type="pres">
      <dgm:prSet presAssocID="{05519793-6AB4-4148-96E2-FD8E97CFF12E}" presName="txShp" presStyleLbl="node1" presStyleIdx="6" presStyleCnt="8" custScaleY="9409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DE0CE6A-2446-4EEB-B509-CA1F727CA1AB}" type="pres">
      <dgm:prSet presAssocID="{3091A8B5-D1D1-481A-9EDB-E8E73B52FB1B}" presName="spacing" presStyleCnt="0"/>
      <dgm:spPr/>
    </dgm:pt>
    <dgm:pt modelId="{D7617C24-0AA1-4DE3-8A55-1CB69B72A757}" type="pres">
      <dgm:prSet presAssocID="{AA2B37A5-FCEE-4BD0-8D3E-DBAD3C87FAB1}" presName="composite" presStyleCnt="0"/>
      <dgm:spPr/>
    </dgm:pt>
    <dgm:pt modelId="{E22AB40D-FE7D-4123-B977-8E8391A01BC2}" type="pres">
      <dgm:prSet presAssocID="{AA2B37A5-FCEE-4BD0-8D3E-DBAD3C87FAB1}" presName="imgShp" presStyleLbl="fgImgPlace1" presStyleIdx="7" presStyleCnt="8"/>
      <dgm:spPr/>
      <dgm:extLst/>
    </dgm:pt>
    <dgm:pt modelId="{BDB39D18-131D-4206-9A6D-27B02526759E}" type="pres">
      <dgm:prSet presAssocID="{AA2B37A5-FCEE-4BD0-8D3E-DBAD3C87FAB1}" presName="txShp" presStyleLbl="node1" presStyleIdx="7" presStyleCnt="8" custScaleY="10145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FD6F719-812F-4D13-8BC2-EC9552B95F9C}" srcId="{7E07D02D-5899-4EE0-AE10-3CBBE1B56EFC}" destId="{3388C3FD-52CD-4E38-BECB-6BA4EE345F72}" srcOrd="3" destOrd="0" parTransId="{3B5F9D72-2CDC-451E-A4D7-7BC469498661}" sibTransId="{7FBA494F-58A5-4F29-A4D1-0DE9158FDBD6}"/>
    <dgm:cxn modelId="{9BFA7F46-C711-48D5-9BD2-2F4DD82BC8B6}" type="presOf" srcId="{2652A95B-CE89-408F-B92A-90E7C48BECD8}" destId="{E91E975D-250B-43BE-BF49-80A51188C368}" srcOrd="0" destOrd="0" presId="urn:microsoft.com/office/officeart/2005/8/layout/vList3"/>
    <dgm:cxn modelId="{4F2AF5B2-CEBD-4348-B8F8-03E2E35625F7}" type="presOf" srcId="{05519793-6AB4-4148-96E2-FD8E97CFF12E}" destId="{44A47655-08A6-4C79-9998-107D5B6C043F}" srcOrd="0" destOrd="0" presId="urn:microsoft.com/office/officeart/2005/8/layout/vList3"/>
    <dgm:cxn modelId="{C465CCA2-7D53-47A4-8D87-E6D567C8DE08}" type="presOf" srcId="{AA2B37A5-FCEE-4BD0-8D3E-DBAD3C87FAB1}" destId="{BDB39D18-131D-4206-9A6D-27B02526759E}" srcOrd="0" destOrd="0" presId="urn:microsoft.com/office/officeart/2005/8/layout/vList3"/>
    <dgm:cxn modelId="{CD4DCDA7-A8C3-493D-8722-14B1213C0CBF}" type="presOf" srcId="{06463574-7F80-47FF-91D6-4F6FD526C837}" destId="{24D11B9B-BD92-455A-BEA8-52E120906FFC}" srcOrd="0" destOrd="0" presId="urn:microsoft.com/office/officeart/2005/8/layout/vList3"/>
    <dgm:cxn modelId="{F5619FC1-1ED6-415F-B46C-FB5101BE283E}" type="presOf" srcId="{7E07D02D-5899-4EE0-AE10-3CBBE1B56EFC}" destId="{BADBDCC4-4367-4C84-B28D-D6734F5F2AF3}" srcOrd="0" destOrd="0" presId="urn:microsoft.com/office/officeart/2005/8/layout/vList3"/>
    <dgm:cxn modelId="{B2853550-3B11-430A-9B17-B03C912D1A92}" srcId="{7E07D02D-5899-4EE0-AE10-3CBBE1B56EFC}" destId="{26F134F3-2B81-4A06-B3F9-F346014C6E69}" srcOrd="5" destOrd="0" parTransId="{0D31947C-3217-409C-9A5D-8B28175A4ECE}" sibTransId="{2667EDFA-998F-4F85-9A6D-7643D3F9B9DB}"/>
    <dgm:cxn modelId="{F7727AC5-F579-4F2A-8AF6-FB0D7DD725B4}" type="presOf" srcId="{3388C3FD-52CD-4E38-BECB-6BA4EE345F72}" destId="{8342C337-C2A6-41C7-B0AC-8C855DB05CF0}" srcOrd="0" destOrd="0" presId="urn:microsoft.com/office/officeart/2005/8/layout/vList3"/>
    <dgm:cxn modelId="{11B07A07-27F7-4443-AD58-F0B1B4058CFB}" srcId="{7E07D02D-5899-4EE0-AE10-3CBBE1B56EFC}" destId="{2652A95B-CE89-408F-B92A-90E7C48BECD8}" srcOrd="0" destOrd="0" parTransId="{8EC2F8EA-0549-42A9-8ADF-6E2C67060359}" sibTransId="{96F6A58B-C390-46EC-8CA4-26AF19BD62DF}"/>
    <dgm:cxn modelId="{29AA375F-F152-46E7-90BD-FD8523B40707}" type="presOf" srcId="{A34014FF-E56A-40E6-9B80-2B23DA0307B3}" destId="{987B4C07-348C-4837-A3BC-8B1586EE50C8}" srcOrd="0" destOrd="0" presId="urn:microsoft.com/office/officeart/2005/8/layout/vList3"/>
    <dgm:cxn modelId="{EE721A1D-3B9A-404C-B033-F55A12E9F1C2}" type="presOf" srcId="{215D939C-A8D9-4B70-9536-D8D8C9083666}" destId="{F8F2CA91-4E94-422D-936D-DB81C8D57D7E}" srcOrd="0" destOrd="0" presId="urn:microsoft.com/office/officeart/2005/8/layout/vList3"/>
    <dgm:cxn modelId="{7E307A73-0147-424B-A372-A033F0AD4B32}" srcId="{7E07D02D-5899-4EE0-AE10-3CBBE1B56EFC}" destId="{05519793-6AB4-4148-96E2-FD8E97CFF12E}" srcOrd="6" destOrd="0" parTransId="{AEEA4F68-587C-4130-B568-2839BABD5F17}" sibTransId="{3091A8B5-D1D1-481A-9EDB-E8E73B52FB1B}"/>
    <dgm:cxn modelId="{06C10496-6ADE-4F51-890A-FDC906F6FB03}" type="presOf" srcId="{26F134F3-2B81-4A06-B3F9-F346014C6E69}" destId="{1763E610-E41E-40B1-BBDE-715C20E32635}" srcOrd="0" destOrd="0" presId="urn:microsoft.com/office/officeart/2005/8/layout/vList3"/>
    <dgm:cxn modelId="{E1CFBA28-9297-4380-8E6C-7B4E6AC5105B}" srcId="{7E07D02D-5899-4EE0-AE10-3CBBE1B56EFC}" destId="{06463574-7F80-47FF-91D6-4F6FD526C837}" srcOrd="1" destOrd="0" parTransId="{D2CFD149-6D5C-4673-85F7-B0B29E3874FB}" sibTransId="{B98790D0-DEDC-4538-94B7-08F9DF10E516}"/>
    <dgm:cxn modelId="{CB2395EF-748F-445B-BA6D-32098BDD5F6E}" srcId="{7E07D02D-5899-4EE0-AE10-3CBBE1B56EFC}" destId="{A34014FF-E56A-40E6-9B80-2B23DA0307B3}" srcOrd="4" destOrd="0" parTransId="{0588438B-6E0C-4C0A-8919-2AE9267991F2}" sibTransId="{48D44AA7-B2FB-4B38-82AE-AD538FEF0628}"/>
    <dgm:cxn modelId="{AA59C08F-2885-4910-98BA-CB360F55C112}" srcId="{7E07D02D-5899-4EE0-AE10-3CBBE1B56EFC}" destId="{AA2B37A5-FCEE-4BD0-8D3E-DBAD3C87FAB1}" srcOrd="7" destOrd="0" parTransId="{C7510C7E-94DC-49F2-805D-6DFC1648823E}" sibTransId="{317E62DE-4DD9-44C8-B17A-C1EAC0A83AFE}"/>
    <dgm:cxn modelId="{9BFF81AC-7AA7-4E69-B391-151738203BCA}" srcId="{7E07D02D-5899-4EE0-AE10-3CBBE1B56EFC}" destId="{215D939C-A8D9-4B70-9536-D8D8C9083666}" srcOrd="2" destOrd="0" parTransId="{57D3EF60-D3F2-4765-9CB4-845E227EF44B}" sibTransId="{2C4B3B73-52B9-4258-AFEF-E1BC8A0BBD9E}"/>
    <dgm:cxn modelId="{E788A565-5831-49D8-AD46-68CE7B89E066}" type="presParOf" srcId="{BADBDCC4-4367-4C84-B28D-D6734F5F2AF3}" destId="{7C8A57FF-4DAA-464B-A01D-8E00B95BD368}" srcOrd="0" destOrd="0" presId="urn:microsoft.com/office/officeart/2005/8/layout/vList3"/>
    <dgm:cxn modelId="{23D973F6-E52D-4DC9-A3C6-ED91DEB4572D}" type="presParOf" srcId="{7C8A57FF-4DAA-464B-A01D-8E00B95BD368}" destId="{F384BA62-A984-400C-9981-151942446BBD}" srcOrd="0" destOrd="0" presId="urn:microsoft.com/office/officeart/2005/8/layout/vList3"/>
    <dgm:cxn modelId="{B248EBC7-83CC-4C61-AACA-8A00768D2A19}" type="presParOf" srcId="{7C8A57FF-4DAA-464B-A01D-8E00B95BD368}" destId="{E91E975D-250B-43BE-BF49-80A51188C368}" srcOrd="1" destOrd="0" presId="urn:microsoft.com/office/officeart/2005/8/layout/vList3"/>
    <dgm:cxn modelId="{9414659E-3379-427C-9233-ED1D8585644C}" type="presParOf" srcId="{BADBDCC4-4367-4C84-B28D-D6734F5F2AF3}" destId="{3DCEB89E-BE66-46B3-AA3C-A527AFF28319}" srcOrd="1" destOrd="0" presId="urn:microsoft.com/office/officeart/2005/8/layout/vList3"/>
    <dgm:cxn modelId="{2289D335-9264-4F70-9F66-E024ED89B04B}" type="presParOf" srcId="{BADBDCC4-4367-4C84-B28D-D6734F5F2AF3}" destId="{E1504400-41FE-4A9A-B0F3-4D2D241D782B}" srcOrd="2" destOrd="0" presId="urn:microsoft.com/office/officeart/2005/8/layout/vList3"/>
    <dgm:cxn modelId="{DFA568F7-58C3-4B38-925A-D8FFEE46D1DA}" type="presParOf" srcId="{E1504400-41FE-4A9A-B0F3-4D2D241D782B}" destId="{B3D50A24-5EEE-467C-8385-79636536A46F}" srcOrd="0" destOrd="0" presId="urn:microsoft.com/office/officeart/2005/8/layout/vList3"/>
    <dgm:cxn modelId="{9D9A40AE-8C25-48DE-AB87-C22B812C1458}" type="presParOf" srcId="{E1504400-41FE-4A9A-B0F3-4D2D241D782B}" destId="{24D11B9B-BD92-455A-BEA8-52E120906FFC}" srcOrd="1" destOrd="0" presId="urn:microsoft.com/office/officeart/2005/8/layout/vList3"/>
    <dgm:cxn modelId="{2EB725B6-A9FF-45B5-B992-1DB7A45F22E8}" type="presParOf" srcId="{BADBDCC4-4367-4C84-B28D-D6734F5F2AF3}" destId="{076C5BA9-2EAB-4D80-B58A-EA17E57C9990}" srcOrd="3" destOrd="0" presId="urn:microsoft.com/office/officeart/2005/8/layout/vList3"/>
    <dgm:cxn modelId="{CFC21950-5656-4741-8B5E-B7DEB93749AC}" type="presParOf" srcId="{BADBDCC4-4367-4C84-B28D-D6734F5F2AF3}" destId="{38F4776F-CF6B-4766-9E12-3B2D05F00B01}" srcOrd="4" destOrd="0" presId="urn:microsoft.com/office/officeart/2005/8/layout/vList3"/>
    <dgm:cxn modelId="{0D9077F0-B74F-4664-9F48-E8AF06233692}" type="presParOf" srcId="{38F4776F-CF6B-4766-9E12-3B2D05F00B01}" destId="{D21EA851-F5F4-4CB9-A65E-FD0688262EFF}" srcOrd="0" destOrd="0" presId="urn:microsoft.com/office/officeart/2005/8/layout/vList3"/>
    <dgm:cxn modelId="{4AF3B2E9-CC19-4C85-80BC-0C57661A74E6}" type="presParOf" srcId="{38F4776F-CF6B-4766-9E12-3B2D05F00B01}" destId="{F8F2CA91-4E94-422D-936D-DB81C8D57D7E}" srcOrd="1" destOrd="0" presId="urn:microsoft.com/office/officeart/2005/8/layout/vList3"/>
    <dgm:cxn modelId="{D0641C8C-D0C3-4BE2-9846-18284A69961A}" type="presParOf" srcId="{BADBDCC4-4367-4C84-B28D-D6734F5F2AF3}" destId="{5B633BB7-523D-4252-9BBB-EAB739D7D7F5}" srcOrd="5" destOrd="0" presId="urn:microsoft.com/office/officeart/2005/8/layout/vList3"/>
    <dgm:cxn modelId="{DE8B5328-C247-456F-B9A5-9C091B298C39}" type="presParOf" srcId="{BADBDCC4-4367-4C84-B28D-D6734F5F2AF3}" destId="{CC709F0A-598B-4374-819F-C65EB36DF91B}" srcOrd="6" destOrd="0" presId="urn:microsoft.com/office/officeart/2005/8/layout/vList3"/>
    <dgm:cxn modelId="{CB9D7E5B-FBB1-4C28-B7E1-C4EF5F77445F}" type="presParOf" srcId="{CC709F0A-598B-4374-819F-C65EB36DF91B}" destId="{5DB4FBA9-AB96-4BE0-AB43-2DA52DF323A2}" srcOrd="0" destOrd="0" presId="urn:microsoft.com/office/officeart/2005/8/layout/vList3"/>
    <dgm:cxn modelId="{B8DC4147-48DD-467B-9490-2AEA6CF71BCC}" type="presParOf" srcId="{CC709F0A-598B-4374-819F-C65EB36DF91B}" destId="{8342C337-C2A6-41C7-B0AC-8C855DB05CF0}" srcOrd="1" destOrd="0" presId="urn:microsoft.com/office/officeart/2005/8/layout/vList3"/>
    <dgm:cxn modelId="{9D0E51CF-E15A-4FFA-8366-E0E731F995D3}" type="presParOf" srcId="{BADBDCC4-4367-4C84-B28D-D6734F5F2AF3}" destId="{42703E6A-24BE-4D8E-95F6-E24057DDFBB9}" srcOrd="7" destOrd="0" presId="urn:microsoft.com/office/officeart/2005/8/layout/vList3"/>
    <dgm:cxn modelId="{1E87EB67-9C56-454D-9FC7-B454087A06A4}" type="presParOf" srcId="{BADBDCC4-4367-4C84-B28D-D6734F5F2AF3}" destId="{D6F932BD-8DC7-4CF8-A529-B17CDAB6F4FB}" srcOrd="8" destOrd="0" presId="urn:microsoft.com/office/officeart/2005/8/layout/vList3"/>
    <dgm:cxn modelId="{5D8412F8-BAE8-4795-BACD-2555D7912E01}" type="presParOf" srcId="{D6F932BD-8DC7-4CF8-A529-B17CDAB6F4FB}" destId="{E9F5F857-AD06-4B3A-A6F8-6EC1B4BF93FC}" srcOrd="0" destOrd="0" presId="urn:microsoft.com/office/officeart/2005/8/layout/vList3"/>
    <dgm:cxn modelId="{E04B44FB-47BF-4307-82F5-D2DACAFFC0B0}" type="presParOf" srcId="{D6F932BD-8DC7-4CF8-A529-B17CDAB6F4FB}" destId="{987B4C07-348C-4837-A3BC-8B1586EE50C8}" srcOrd="1" destOrd="0" presId="urn:microsoft.com/office/officeart/2005/8/layout/vList3"/>
    <dgm:cxn modelId="{34A7806D-FE78-4E2E-B565-061542036AC5}" type="presParOf" srcId="{BADBDCC4-4367-4C84-B28D-D6734F5F2AF3}" destId="{61F848A9-256E-4A13-A124-13D302A4C721}" srcOrd="9" destOrd="0" presId="urn:microsoft.com/office/officeart/2005/8/layout/vList3"/>
    <dgm:cxn modelId="{2ECF8FAE-910B-4D81-B950-69CE19C5E6D5}" type="presParOf" srcId="{BADBDCC4-4367-4C84-B28D-D6734F5F2AF3}" destId="{0B3081F7-F9F0-4EFB-B5FC-AB3B0B3F5EFD}" srcOrd="10" destOrd="0" presId="urn:microsoft.com/office/officeart/2005/8/layout/vList3"/>
    <dgm:cxn modelId="{0C2A8D97-7968-4D8D-93A2-A26A1DFF0B7A}" type="presParOf" srcId="{0B3081F7-F9F0-4EFB-B5FC-AB3B0B3F5EFD}" destId="{5386C428-9F13-4B7F-849D-2D882291BCB7}" srcOrd="0" destOrd="0" presId="urn:microsoft.com/office/officeart/2005/8/layout/vList3"/>
    <dgm:cxn modelId="{37CD83F5-0F3A-496D-AD0C-34EF6E50529D}" type="presParOf" srcId="{0B3081F7-F9F0-4EFB-B5FC-AB3B0B3F5EFD}" destId="{1763E610-E41E-40B1-BBDE-715C20E32635}" srcOrd="1" destOrd="0" presId="urn:microsoft.com/office/officeart/2005/8/layout/vList3"/>
    <dgm:cxn modelId="{9F651814-9AC8-4E5E-9D4F-FE2E138FBA85}" type="presParOf" srcId="{BADBDCC4-4367-4C84-B28D-D6734F5F2AF3}" destId="{9C2250EA-11A8-4A48-8E94-59B74F77FC60}" srcOrd="11" destOrd="0" presId="urn:microsoft.com/office/officeart/2005/8/layout/vList3"/>
    <dgm:cxn modelId="{F8B02F23-7FD6-4666-B2BA-5D295E980FC3}" type="presParOf" srcId="{BADBDCC4-4367-4C84-B28D-D6734F5F2AF3}" destId="{C7CE6C9B-57BE-43DD-B155-8A7CF82C7223}" srcOrd="12" destOrd="0" presId="urn:microsoft.com/office/officeart/2005/8/layout/vList3"/>
    <dgm:cxn modelId="{6D295DFC-B6E1-4689-B30E-BF181B8C7E5E}" type="presParOf" srcId="{C7CE6C9B-57BE-43DD-B155-8A7CF82C7223}" destId="{661166AC-C4BD-4321-BD3D-B13329DFF7E2}" srcOrd="0" destOrd="0" presId="urn:microsoft.com/office/officeart/2005/8/layout/vList3"/>
    <dgm:cxn modelId="{350782CB-03F6-4E67-9AD0-ECBB3821D7F9}" type="presParOf" srcId="{C7CE6C9B-57BE-43DD-B155-8A7CF82C7223}" destId="{44A47655-08A6-4C79-9998-107D5B6C043F}" srcOrd="1" destOrd="0" presId="urn:microsoft.com/office/officeart/2005/8/layout/vList3"/>
    <dgm:cxn modelId="{A007D25C-17C9-4EF1-9606-C1EDE3A99C67}" type="presParOf" srcId="{BADBDCC4-4367-4C84-B28D-D6734F5F2AF3}" destId="{ADE0CE6A-2446-4EEB-B509-CA1F727CA1AB}" srcOrd="13" destOrd="0" presId="urn:microsoft.com/office/officeart/2005/8/layout/vList3"/>
    <dgm:cxn modelId="{17870F8C-20A6-4B14-8B7E-C6BC584CDB21}" type="presParOf" srcId="{BADBDCC4-4367-4C84-B28D-D6734F5F2AF3}" destId="{D7617C24-0AA1-4DE3-8A55-1CB69B72A757}" srcOrd="14" destOrd="0" presId="urn:microsoft.com/office/officeart/2005/8/layout/vList3"/>
    <dgm:cxn modelId="{FAF40965-774B-402A-8EE8-8C8C5F58E13A}" type="presParOf" srcId="{D7617C24-0AA1-4DE3-8A55-1CB69B72A757}" destId="{E22AB40D-FE7D-4123-B977-8E8391A01BC2}" srcOrd="0" destOrd="0" presId="urn:microsoft.com/office/officeart/2005/8/layout/vList3"/>
    <dgm:cxn modelId="{F8C4CE96-CCCD-4811-A76D-9975345E81E5}" type="presParOf" srcId="{D7617C24-0AA1-4DE3-8A55-1CB69B72A757}" destId="{BDB39D18-131D-4206-9A6D-27B02526759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E975D-250B-43BE-BF49-80A51188C368}">
      <dsp:nvSpPr>
        <dsp:cNvPr id="0" name=""/>
        <dsp:cNvSpPr/>
      </dsp:nvSpPr>
      <dsp:spPr>
        <a:xfrm rot="10800000">
          <a:off x="1215274" y="53080"/>
          <a:ext cx="4391660" cy="33135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448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エネルギー使用量：年平均</a:t>
          </a:r>
          <a:r>
            <a:rPr kumimoji="1" lang="en-US" altLang="ja-JP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1%</a:t>
          </a:r>
          <a:r>
            <a:rPr kumimoji="1" lang="ja-JP" alt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削減（トラフィックユニット当たり）</a:t>
          </a:r>
          <a:endParaRPr kumimoji="1" lang="en-US" altLang="ja-JP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298113" y="53080"/>
        <a:ext cx="4308821" cy="331355"/>
      </dsp:txXfrm>
    </dsp:sp>
    <dsp:sp modelId="{F384BA62-A984-400C-9981-151942446BBD}">
      <dsp:nvSpPr>
        <dsp:cNvPr id="0" name=""/>
        <dsp:cNvSpPr/>
      </dsp:nvSpPr>
      <dsp:spPr>
        <a:xfrm>
          <a:off x="997065" y="548"/>
          <a:ext cx="436418" cy="43641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4D11B9B-BD92-455A-BEA8-52E120906FFC}">
      <dsp:nvSpPr>
        <dsp:cNvPr id="0" name=""/>
        <dsp:cNvSpPr/>
      </dsp:nvSpPr>
      <dsp:spPr>
        <a:xfrm rot="10800000">
          <a:off x="1215274" y="610119"/>
          <a:ext cx="4391660" cy="35066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448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</a:t>
          </a:r>
          <a:r>
            <a:rPr kumimoji="1" lang="en-US" altLang="ja-JP" sz="1200" kern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  <a:r>
            <a:rPr kumimoji="1" lang="ja-JP" alt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削減量：年平均</a:t>
          </a:r>
          <a:r>
            <a:rPr kumimoji="1" lang="en-US" altLang="ja-JP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1%</a:t>
          </a:r>
          <a:r>
            <a:rPr kumimoji="1" lang="ja-JP" altLang="en-US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削減（トラフィックユニット当たり）</a:t>
          </a:r>
          <a:endParaRPr kumimoji="1" lang="en-US" altLang="ja-JP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02939" y="610119"/>
        <a:ext cx="4303995" cy="350662"/>
      </dsp:txXfrm>
    </dsp:sp>
    <dsp:sp modelId="{B3D50A24-5EEE-467C-8385-79636536A46F}">
      <dsp:nvSpPr>
        <dsp:cNvPr id="0" name=""/>
        <dsp:cNvSpPr/>
      </dsp:nvSpPr>
      <dsp:spPr>
        <a:xfrm>
          <a:off x="997065" y="567241"/>
          <a:ext cx="436418" cy="43641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F2CA91-4E94-422D-936D-DB81C8D57D7E}">
      <dsp:nvSpPr>
        <dsp:cNvPr id="0" name=""/>
        <dsp:cNvSpPr/>
      </dsp:nvSpPr>
      <dsp:spPr>
        <a:xfrm rot="10800000">
          <a:off x="1215274" y="1178266"/>
          <a:ext cx="4391660" cy="347755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448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200" kern="1200" dirty="0">
              <a:solidFill>
                <a:schemeClr val="tx1"/>
              </a:solidFill>
            </a:rPr>
            <a:t>上水の使用量：年平均</a:t>
          </a:r>
          <a:r>
            <a:rPr kumimoji="1" lang="en-US" altLang="ja-JP" sz="1200" kern="1200" dirty="0">
              <a:solidFill>
                <a:schemeClr val="tx1"/>
              </a:solidFill>
            </a:rPr>
            <a:t>2%</a:t>
          </a:r>
          <a:r>
            <a:rPr kumimoji="1" lang="ja-JP" altLang="en-US" sz="1200" kern="1200" dirty="0">
              <a:solidFill>
                <a:schemeClr val="tx1"/>
              </a:solidFill>
            </a:rPr>
            <a:t>削減（旅客数当たり）</a:t>
          </a:r>
        </a:p>
      </dsp:txBody>
      <dsp:txXfrm rot="10800000">
        <a:off x="1302213" y="1178266"/>
        <a:ext cx="4304721" cy="347755"/>
      </dsp:txXfrm>
    </dsp:sp>
    <dsp:sp modelId="{D21EA851-F5F4-4CB9-A65E-FD0688262EFF}">
      <dsp:nvSpPr>
        <dsp:cNvPr id="0" name=""/>
        <dsp:cNvSpPr/>
      </dsp:nvSpPr>
      <dsp:spPr>
        <a:xfrm>
          <a:off x="997065" y="1133934"/>
          <a:ext cx="436418" cy="43641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342C337-C2A6-41C7-B0AC-8C855DB05CF0}">
      <dsp:nvSpPr>
        <dsp:cNvPr id="0" name=""/>
        <dsp:cNvSpPr/>
      </dsp:nvSpPr>
      <dsp:spPr>
        <a:xfrm rot="10800000">
          <a:off x="1224980" y="2884906"/>
          <a:ext cx="4391660" cy="35649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448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200" kern="1200" dirty="0">
              <a:solidFill>
                <a:schemeClr val="tx1"/>
              </a:solidFill>
            </a:rPr>
            <a:t>ACA</a:t>
          </a:r>
          <a:r>
            <a:rPr kumimoji="1" lang="ja-JP" altLang="en-US" sz="1200" kern="1200" dirty="0">
              <a:solidFill>
                <a:schemeClr val="tx1"/>
              </a:solidFill>
            </a:rPr>
            <a:t>（空港カーボン認証</a:t>
          </a:r>
          <a:r>
            <a:rPr kumimoji="1" lang="en-US" altLang="ja-JP" sz="1200" kern="1200" dirty="0">
              <a:solidFill>
                <a:schemeClr val="tx1"/>
              </a:solidFill>
            </a:rPr>
            <a:t>)</a:t>
          </a:r>
          <a:r>
            <a:rPr kumimoji="1" lang="ja-JP" altLang="en-US" sz="1200" kern="1200" dirty="0">
              <a:solidFill>
                <a:schemeClr val="tx1"/>
              </a:solidFill>
            </a:rPr>
            <a:t>などの環境認証の取得</a:t>
          </a:r>
          <a:endParaRPr kumimoji="1" lang="en-US" altLang="ja-JP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14103" y="2884906"/>
        <a:ext cx="4302537" cy="356492"/>
      </dsp:txXfrm>
    </dsp:sp>
    <dsp:sp modelId="{5DB4FBA9-AB96-4BE0-AB43-2DA52DF323A2}">
      <dsp:nvSpPr>
        <dsp:cNvPr id="0" name=""/>
        <dsp:cNvSpPr/>
      </dsp:nvSpPr>
      <dsp:spPr>
        <a:xfrm>
          <a:off x="997065" y="1700627"/>
          <a:ext cx="436418" cy="43641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87B4C07-348C-4837-A3BC-8B1586EE50C8}">
      <dsp:nvSpPr>
        <dsp:cNvPr id="0" name=""/>
        <dsp:cNvSpPr/>
      </dsp:nvSpPr>
      <dsp:spPr>
        <a:xfrm rot="10800000">
          <a:off x="1215274" y="1723518"/>
          <a:ext cx="4391660" cy="36833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448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200" kern="1200" dirty="0">
              <a:solidFill>
                <a:schemeClr val="tx1"/>
              </a:solidFill>
            </a:rPr>
            <a:t>廃棄物のリサイクル率：</a:t>
          </a:r>
          <a:r>
            <a:rPr kumimoji="1" lang="en-US" altLang="ja-JP" sz="1200" kern="1200" dirty="0">
              <a:solidFill>
                <a:schemeClr val="tx1"/>
              </a:solidFill>
            </a:rPr>
            <a:t>35</a:t>
          </a:r>
          <a:r>
            <a:rPr kumimoji="1" lang="ja-JP" altLang="en-US" sz="1200" kern="1200" dirty="0">
              <a:solidFill>
                <a:schemeClr val="tx1"/>
              </a:solidFill>
            </a:rPr>
            <a:t>％までの向上</a:t>
          </a:r>
          <a:endParaRPr kumimoji="1" lang="en-US" altLang="ja-JP" sz="1200" kern="1200" dirty="0">
            <a:solidFill>
              <a:schemeClr val="tx1"/>
            </a:solidFill>
          </a:endParaRPr>
        </a:p>
      </dsp:txBody>
      <dsp:txXfrm rot="10800000">
        <a:off x="1307357" y="1723518"/>
        <a:ext cx="4299577" cy="368332"/>
      </dsp:txXfrm>
    </dsp:sp>
    <dsp:sp modelId="{E9F5F857-AD06-4B3A-A6F8-6EC1B4BF93FC}">
      <dsp:nvSpPr>
        <dsp:cNvPr id="0" name=""/>
        <dsp:cNvSpPr/>
      </dsp:nvSpPr>
      <dsp:spPr>
        <a:xfrm>
          <a:off x="997065" y="2267320"/>
          <a:ext cx="436418" cy="43641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63E610-E41E-40B1-BBDE-715C20E32635}">
      <dsp:nvSpPr>
        <dsp:cNvPr id="0" name=""/>
        <dsp:cNvSpPr/>
      </dsp:nvSpPr>
      <dsp:spPr>
        <a:xfrm rot="10800000">
          <a:off x="1215274" y="2288856"/>
          <a:ext cx="4391660" cy="37106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448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200" kern="1200" dirty="0">
              <a:solidFill>
                <a:srgbClr val="FF0000"/>
              </a:solidFill>
            </a:rPr>
            <a:t>使い捨てプラスチック使用量：</a:t>
          </a:r>
          <a:r>
            <a:rPr kumimoji="1" lang="en-US" altLang="ja-JP" sz="1200" kern="1200" dirty="0">
              <a:solidFill>
                <a:srgbClr val="FF0000"/>
              </a:solidFill>
            </a:rPr>
            <a:t>25</a:t>
          </a:r>
          <a:r>
            <a:rPr kumimoji="1" lang="ja-JP" altLang="en-US" sz="1200" kern="1200" dirty="0">
              <a:solidFill>
                <a:srgbClr val="FF0000"/>
              </a:solidFill>
            </a:rPr>
            <a:t>％削減</a:t>
          </a:r>
          <a:endParaRPr kumimoji="1" lang="en-US" altLang="ja-JP" sz="1200" kern="1200" dirty="0">
            <a:solidFill>
              <a:srgbClr val="FF0000"/>
            </a:solidFill>
          </a:endParaRPr>
        </a:p>
      </dsp:txBody>
      <dsp:txXfrm rot="10800000">
        <a:off x="1308041" y="2288856"/>
        <a:ext cx="4298893" cy="371069"/>
      </dsp:txXfrm>
    </dsp:sp>
    <dsp:sp modelId="{5386C428-9F13-4B7F-849D-2D882291BCB7}">
      <dsp:nvSpPr>
        <dsp:cNvPr id="0" name=""/>
        <dsp:cNvSpPr/>
      </dsp:nvSpPr>
      <dsp:spPr>
        <a:xfrm>
          <a:off x="997065" y="2834013"/>
          <a:ext cx="436418" cy="43641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A47655-08A6-4C79-9998-107D5B6C043F}">
      <dsp:nvSpPr>
        <dsp:cNvPr id="0" name=""/>
        <dsp:cNvSpPr/>
      </dsp:nvSpPr>
      <dsp:spPr>
        <a:xfrm rot="10800000">
          <a:off x="1215274" y="3413589"/>
          <a:ext cx="4391660" cy="41065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448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200" kern="1200" dirty="0">
              <a:solidFill>
                <a:schemeClr val="tx1"/>
              </a:solidFill>
            </a:rPr>
            <a:t>空港及び周辺地域に関する生物多様性の評価と保全</a:t>
          </a:r>
          <a:endParaRPr kumimoji="1" lang="en-US" altLang="ja-JP" sz="1200" kern="1200" dirty="0">
            <a:solidFill>
              <a:schemeClr val="tx1"/>
            </a:solidFill>
          </a:endParaRPr>
        </a:p>
      </dsp:txBody>
      <dsp:txXfrm rot="10800000">
        <a:off x="1317937" y="3413589"/>
        <a:ext cx="4288997" cy="410652"/>
      </dsp:txXfrm>
    </dsp:sp>
    <dsp:sp modelId="{661166AC-C4BD-4321-BD3D-B13329DFF7E2}">
      <dsp:nvSpPr>
        <dsp:cNvPr id="0" name=""/>
        <dsp:cNvSpPr/>
      </dsp:nvSpPr>
      <dsp:spPr>
        <a:xfrm>
          <a:off x="997065" y="3400706"/>
          <a:ext cx="436418" cy="43641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DB39D18-131D-4206-9A6D-27B02526759E}">
      <dsp:nvSpPr>
        <dsp:cNvPr id="0" name=""/>
        <dsp:cNvSpPr/>
      </dsp:nvSpPr>
      <dsp:spPr>
        <a:xfrm rot="10800000">
          <a:off x="1215274" y="3967398"/>
          <a:ext cx="4391660" cy="44275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2448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200" kern="1200" dirty="0">
              <a:solidFill>
                <a:schemeClr val="tx1"/>
              </a:solidFill>
            </a:rPr>
            <a:t>クリーンエネルギー源としての水素利活用への支援</a:t>
          </a:r>
          <a:endParaRPr kumimoji="1" lang="en-US" altLang="ja-JP" sz="1200" kern="1200" dirty="0">
            <a:solidFill>
              <a:schemeClr val="tx1"/>
            </a:solidFill>
          </a:endParaRPr>
        </a:p>
      </dsp:txBody>
      <dsp:txXfrm rot="10800000">
        <a:off x="1325962" y="3967398"/>
        <a:ext cx="4280972" cy="442751"/>
      </dsp:txXfrm>
    </dsp:sp>
    <dsp:sp modelId="{E22AB40D-FE7D-4123-B977-8E8391A01BC2}">
      <dsp:nvSpPr>
        <dsp:cNvPr id="0" name=""/>
        <dsp:cNvSpPr/>
      </dsp:nvSpPr>
      <dsp:spPr>
        <a:xfrm>
          <a:off x="997065" y="3970565"/>
          <a:ext cx="436418" cy="43641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609956" cy="555086"/>
          </a:xfrm>
          <a:prstGeom prst="rect">
            <a:avLst/>
          </a:prstGeom>
        </p:spPr>
        <p:txBody>
          <a:bodyPr vert="horz" lIns="109300" tIns="54649" rIns="109300" bIns="54649" rtlCol="0"/>
          <a:lstStyle>
            <a:lvl1pPr algn="l">
              <a:defRPr sz="15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411626" y="3"/>
            <a:ext cx="2609956" cy="555086"/>
          </a:xfrm>
          <a:prstGeom prst="rect">
            <a:avLst/>
          </a:prstGeom>
        </p:spPr>
        <p:txBody>
          <a:bodyPr vert="horz" lIns="109300" tIns="54649" rIns="109300" bIns="54649" rtlCol="0"/>
          <a:lstStyle>
            <a:lvl1pPr algn="r">
              <a:defRPr sz="1500"/>
            </a:lvl1pPr>
          </a:lstStyle>
          <a:p>
            <a:fld id="{3F766CF6-F9D1-4DDF-B5E4-AEBC00587DA7}" type="datetimeFigureOut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10508210"/>
            <a:ext cx="2609956" cy="555083"/>
          </a:xfrm>
          <a:prstGeom prst="rect">
            <a:avLst/>
          </a:prstGeom>
        </p:spPr>
        <p:txBody>
          <a:bodyPr vert="horz" lIns="109300" tIns="54649" rIns="109300" bIns="54649" rtlCol="0" anchor="b"/>
          <a:lstStyle>
            <a:lvl1pPr algn="l">
              <a:defRPr sz="15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411626" y="10508210"/>
            <a:ext cx="2609956" cy="555083"/>
          </a:xfrm>
          <a:prstGeom prst="rect">
            <a:avLst/>
          </a:prstGeom>
        </p:spPr>
        <p:txBody>
          <a:bodyPr vert="horz" lIns="109300" tIns="54649" rIns="109300" bIns="54649" rtlCol="0" anchor="b"/>
          <a:lstStyle>
            <a:lvl1pPr algn="r">
              <a:defRPr sz="1500"/>
            </a:lvl1pPr>
          </a:lstStyle>
          <a:p>
            <a:fld id="{C691B867-A54D-48D5-92EF-DE5FFF56D2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416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609956" cy="555086"/>
          </a:xfrm>
          <a:prstGeom prst="rect">
            <a:avLst/>
          </a:prstGeom>
        </p:spPr>
        <p:txBody>
          <a:bodyPr vert="horz" lIns="109300" tIns="54649" rIns="109300" bIns="54649" rtlCol="0"/>
          <a:lstStyle>
            <a:lvl1pPr algn="l">
              <a:defRPr sz="15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411626" y="3"/>
            <a:ext cx="2609956" cy="555086"/>
          </a:xfrm>
          <a:prstGeom prst="rect">
            <a:avLst/>
          </a:prstGeom>
        </p:spPr>
        <p:txBody>
          <a:bodyPr vert="horz" lIns="109300" tIns="54649" rIns="109300" bIns="54649" rtlCol="0"/>
          <a:lstStyle>
            <a:lvl1pPr algn="r">
              <a:defRPr sz="1500"/>
            </a:lvl1pPr>
          </a:lstStyle>
          <a:p>
            <a:fld id="{9F00E967-AF84-494E-ADC1-2E1160B79E20}" type="datetimeFigureOut">
              <a:rPr kumimoji="1" lang="ja-JP" altLang="en-US" smtClean="0"/>
              <a:t>2019/12/24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-303213" y="1382713"/>
            <a:ext cx="6629401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9300" tIns="54649" rIns="109300" bIns="5464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02299" y="5324210"/>
            <a:ext cx="4818380" cy="4356170"/>
          </a:xfrm>
          <a:prstGeom prst="rect">
            <a:avLst/>
          </a:prstGeom>
        </p:spPr>
        <p:txBody>
          <a:bodyPr vert="horz" lIns="109300" tIns="54649" rIns="109300" bIns="5464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10508210"/>
            <a:ext cx="2609956" cy="555083"/>
          </a:xfrm>
          <a:prstGeom prst="rect">
            <a:avLst/>
          </a:prstGeom>
        </p:spPr>
        <p:txBody>
          <a:bodyPr vert="horz" lIns="109300" tIns="54649" rIns="109300" bIns="54649" rtlCol="0" anchor="b"/>
          <a:lstStyle>
            <a:lvl1pPr algn="l">
              <a:defRPr sz="15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411626" y="10508210"/>
            <a:ext cx="2609956" cy="555083"/>
          </a:xfrm>
          <a:prstGeom prst="rect">
            <a:avLst/>
          </a:prstGeom>
        </p:spPr>
        <p:txBody>
          <a:bodyPr vert="horz" lIns="109300" tIns="54649" rIns="109300" bIns="54649" rtlCol="0" anchor="b"/>
          <a:lstStyle>
            <a:lvl1pPr algn="r">
              <a:defRPr sz="1500"/>
            </a:lvl1pPr>
          </a:lstStyle>
          <a:p>
            <a:fld id="{84C5A46E-CA6F-43CD-8E23-1F0C574FF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704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917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 sz="2100" kern="0">
                <a:solidFill>
                  <a:sysClr val="windowText" lastClr="000000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15</a:t>
            </a:fld>
            <a:endParaRPr lang="ja-JP" altLang="en-US" sz="2100" kern="0">
              <a:solidFill>
                <a:sysClr val="windowText" lastClr="000000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7336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A46E-CA6F-43CD-8E23-1F0C574FF55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830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A46E-CA6F-43CD-8E23-1F0C574FF557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01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303213" y="1382713"/>
            <a:ext cx="6629401" cy="3730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5A46E-CA6F-43CD-8E23-1F0C574FF557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3325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25</a:t>
            </a:fld>
            <a:endParaRPr lang="ja-JP" altLang="en-US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960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E0BEA-5F55-488B-BC04-4C9B9EC938F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957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6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947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7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1472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3442" indent="-523442">
              <a:buFont typeface="Wingdings" panose="05000000000000000000" pitchFamily="2" charset="2"/>
              <a:buChar char="ü"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10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4854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3442" indent="-523442">
              <a:buFont typeface="Wingdings" panose="05000000000000000000" pitchFamily="2" charset="2"/>
              <a:buChar char="ü"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11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9511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3442" indent="-523442">
              <a:buFont typeface="Wingdings" panose="05000000000000000000" pitchFamily="2" charset="2"/>
              <a:buChar char="ü"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12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96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3442" indent="-523442">
              <a:buFont typeface="Wingdings" panose="05000000000000000000" pitchFamily="2" charset="2"/>
              <a:buChar char="ü"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46885">
              <a:defRPr/>
            </a:pPr>
            <a:fld id="{84C5A46E-CA6F-43CD-8E23-1F0C574FF557}" type="slidenum">
              <a:rPr lang="ja-JP" altLang="en-US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pPr defTabSz="1046885">
                <a:defRPr/>
              </a:pPr>
              <a:t>13</a:t>
            </a:fld>
            <a:endParaRPr lang="ja-JP" altLang="en-US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0236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C5A46E-CA6F-43CD-8E23-1F0C574FF55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97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379976"/>
            <a:ext cx="12191999" cy="24780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12191999" cy="23408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0" y="1170432"/>
            <a:ext cx="11319016" cy="502728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69630" y="572294"/>
            <a:ext cx="3790122" cy="1099932"/>
          </a:xfrm>
        </p:spPr>
        <p:txBody>
          <a:bodyPr anchor="ctr" anchorCtr="0">
            <a:normAutofit/>
          </a:bodyPr>
          <a:lstStyle>
            <a:lvl1pPr algn="l">
              <a:defRPr sz="2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630" y="1672226"/>
            <a:ext cx="3599345" cy="2992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2017.00.00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5" y="4674034"/>
            <a:ext cx="3203823" cy="192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9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6"/>
          <p:cNvCxnSpPr/>
          <p:nvPr userDrawn="1"/>
        </p:nvCxnSpPr>
        <p:spPr>
          <a:xfrm>
            <a:off x="452945" y="6002301"/>
            <a:ext cx="11305354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5" y="431388"/>
            <a:ext cx="11305354" cy="6287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945" y="1253331"/>
            <a:ext cx="11305354" cy="4210378"/>
          </a:xfrm>
          <a:prstGeom prst="rect">
            <a:avLst/>
          </a:prstGeom>
        </p:spPr>
        <p:txBody>
          <a:bodyPr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864648" y="4215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11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11080374" y="6175769"/>
            <a:ext cx="518283" cy="365125"/>
          </a:xfrm>
        </p:spPr>
        <p:txBody>
          <a:bodyPr/>
          <a:lstStyle>
            <a:lvl1pPr algn="ctr">
              <a:defRPr b="1">
                <a:solidFill>
                  <a:srgbClr val="0310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E4C962E8-13EA-4016-ABE4-D520A4A115C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5" y="6115237"/>
            <a:ext cx="4076294" cy="509537"/>
          </a:xfrm>
          <a:prstGeom prst="rect">
            <a:avLst/>
          </a:prstGeom>
        </p:spPr>
      </p:pic>
      <p:cxnSp>
        <p:nvCxnSpPr>
          <p:cNvPr id="10" name="Straight Connector 4"/>
          <p:cNvCxnSpPr/>
          <p:nvPr userDrawn="1"/>
        </p:nvCxnSpPr>
        <p:spPr>
          <a:xfrm>
            <a:off x="452945" y="1115038"/>
            <a:ext cx="11305354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83" y="6115237"/>
            <a:ext cx="676264" cy="65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3734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2" y="4611036"/>
            <a:ext cx="12192001" cy="22469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-1" y="0"/>
            <a:ext cx="12192001" cy="2708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587" y="802627"/>
            <a:ext cx="4664766" cy="1099932"/>
          </a:xfrm>
        </p:spPr>
        <p:txBody>
          <a:bodyPr anchor="ctr" anchorCtr="0">
            <a:normAutofit/>
          </a:bodyPr>
          <a:lstStyle>
            <a:lvl1pPr algn="l">
              <a:defRPr sz="2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588" y="1902559"/>
            <a:ext cx="4429963" cy="2992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2017.00.00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2" y="1993847"/>
            <a:ext cx="11473148" cy="4140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1" y="4803259"/>
            <a:ext cx="3678091" cy="17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2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6"/>
          <p:cNvCxnSpPr/>
          <p:nvPr userDrawn="1"/>
        </p:nvCxnSpPr>
        <p:spPr>
          <a:xfrm>
            <a:off x="507809" y="6002301"/>
            <a:ext cx="11305354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809" y="431388"/>
            <a:ext cx="11305354" cy="628786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9" y="1253331"/>
            <a:ext cx="11305354" cy="4210378"/>
          </a:xfrm>
        </p:spPr>
        <p:txBody>
          <a:bodyPr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864648" y="4215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8" y="6115238"/>
            <a:ext cx="5016977" cy="509537"/>
          </a:xfrm>
          <a:prstGeom prst="rect">
            <a:avLst/>
          </a:prstGeom>
        </p:spPr>
      </p:pic>
      <p:cxnSp>
        <p:nvCxnSpPr>
          <p:cNvPr id="11" name="Straight Connector 4"/>
          <p:cNvCxnSpPr/>
          <p:nvPr userDrawn="1"/>
        </p:nvCxnSpPr>
        <p:spPr>
          <a:xfrm>
            <a:off x="536301" y="1057982"/>
            <a:ext cx="11276862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スライド番号プレースホルダー 11">
            <a:extLst>
              <a:ext uri="{FF2B5EF4-FFF2-40B4-BE49-F238E27FC236}">
                <a16:creationId xmlns:a16="http://schemas.microsoft.com/office/drawing/2014/main" id="{1A0DBC19-2C3D-41B1-BCD6-65F76BB7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0374" y="6175769"/>
            <a:ext cx="518283" cy="365125"/>
          </a:xfrm>
        </p:spPr>
        <p:txBody>
          <a:bodyPr/>
          <a:lstStyle>
            <a:lvl1pPr algn="ctr">
              <a:defRPr b="1">
                <a:solidFill>
                  <a:srgbClr val="0310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E4C962E8-13EA-4016-ABE4-D520A4A115C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A949387E-8BF6-49DF-9F8B-8ADA3438EC80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83" y="6115237"/>
            <a:ext cx="676264" cy="65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824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2" y="4611036"/>
            <a:ext cx="12192001" cy="22469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-1" y="0"/>
            <a:ext cx="12192001" cy="2708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587" y="802627"/>
            <a:ext cx="4664766" cy="1099932"/>
          </a:xfrm>
        </p:spPr>
        <p:txBody>
          <a:bodyPr anchor="ctr" anchorCtr="0">
            <a:normAutofit/>
          </a:bodyPr>
          <a:lstStyle>
            <a:lvl1pPr algn="l">
              <a:defRPr sz="2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6588" y="1902559"/>
            <a:ext cx="4429963" cy="2992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2017.00.00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2" y="1993847"/>
            <a:ext cx="11473148" cy="4140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1" y="4803259"/>
            <a:ext cx="3678091" cy="179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6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6"/>
          <p:cNvCxnSpPr/>
          <p:nvPr userDrawn="1"/>
        </p:nvCxnSpPr>
        <p:spPr>
          <a:xfrm>
            <a:off x="507809" y="6002301"/>
            <a:ext cx="11305354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809" y="431388"/>
            <a:ext cx="11305354" cy="628786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9" y="1253331"/>
            <a:ext cx="11305354" cy="4210378"/>
          </a:xfrm>
        </p:spPr>
        <p:txBody>
          <a:bodyPr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-864648" y="4215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8" y="6115238"/>
            <a:ext cx="5016977" cy="509537"/>
          </a:xfrm>
          <a:prstGeom prst="rect">
            <a:avLst/>
          </a:prstGeom>
        </p:spPr>
      </p:pic>
      <p:cxnSp>
        <p:nvCxnSpPr>
          <p:cNvPr id="11" name="Straight Connector 4"/>
          <p:cNvCxnSpPr/>
          <p:nvPr userDrawn="1"/>
        </p:nvCxnSpPr>
        <p:spPr>
          <a:xfrm>
            <a:off x="536301" y="1057982"/>
            <a:ext cx="11276862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スライド番号プレースホルダー 11">
            <a:extLst>
              <a:ext uri="{FF2B5EF4-FFF2-40B4-BE49-F238E27FC236}">
                <a16:creationId xmlns:a16="http://schemas.microsoft.com/office/drawing/2014/main" id="{0E40C3B5-4D7E-4D77-972E-8AE46D12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0374" y="6175769"/>
            <a:ext cx="518283" cy="365125"/>
          </a:xfrm>
        </p:spPr>
        <p:txBody>
          <a:bodyPr/>
          <a:lstStyle>
            <a:lvl1pPr algn="ctr">
              <a:defRPr b="1">
                <a:solidFill>
                  <a:srgbClr val="0310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fld id="{E4C962E8-13EA-4016-ABE4-D520A4A115C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07CD735E-CCAF-4EE5-BEED-A067237CF5F0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83" y="6115237"/>
            <a:ext cx="676264" cy="65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5632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62750" y="365127"/>
            <a:ext cx="109409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62750" y="1825625"/>
            <a:ext cx="109409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62750" y="6356352"/>
            <a:ext cx="32143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16FDA-F170-4B61-A519-E86FED3178BC}" type="datetimeFigureOut">
              <a:rPr kumimoji="1" lang="ja-JP" altLang="en-US" smtClean="0"/>
              <a:t>2019/12/24</a:t>
            </a:fld>
            <a:endParaRPr kumimoji="1" lang="ja-JP" alt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429" y="6356352"/>
            <a:ext cx="3214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62E8-13EA-4016-ABE4-D520A4A115C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616" y="6356352"/>
            <a:ext cx="4281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54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16FDA-F170-4B61-A519-E86FED3178BC}" type="datetimeFigureOut">
              <a:rPr kumimoji="1" lang="ja-JP" altLang="en-US" smtClean="0"/>
              <a:t>2019/12/24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62E8-13EA-4016-ABE4-D520A4A115C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788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16FDA-F170-4B61-A519-E86FED3178BC}" type="datetimeFigureOut">
              <a:rPr kumimoji="1" lang="ja-JP" altLang="en-US" smtClean="0"/>
              <a:t>2019/12/24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62E8-13EA-4016-ABE4-D520A4A115CD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534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8.jpeg"/><Relationship Id="rId26" Type="http://schemas.openxmlformats.org/officeDocument/2006/relationships/image" Target="../media/image44.png"/><Relationship Id="rId3" Type="http://schemas.openxmlformats.org/officeDocument/2006/relationships/image" Target="../media/image24.jpeg"/><Relationship Id="rId21" Type="http://schemas.openxmlformats.org/officeDocument/2006/relationships/image" Target="../media/image40.gif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7.jpeg"/><Relationship Id="rId25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microsoft.com/office/2007/relationships/hdphoto" Target="../media/hdphoto1.wdp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3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2.jpeg"/><Relationship Id="rId10" Type="http://schemas.openxmlformats.org/officeDocument/2006/relationships/image" Target="../media/image31.jpeg"/><Relationship Id="rId19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4.jpeg"/><Relationship Id="rId18" Type="http://schemas.openxmlformats.org/officeDocument/2006/relationships/image" Target="../media/image47.png"/><Relationship Id="rId3" Type="http://schemas.openxmlformats.org/officeDocument/2006/relationships/image" Target="../media/image36.png"/><Relationship Id="rId21" Type="http://schemas.openxmlformats.org/officeDocument/2006/relationships/image" Target="../media/image48.png"/><Relationship Id="rId7" Type="http://schemas.microsoft.com/office/2007/relationships/hdphoto" Target="../media/hdphoto4.wdp"/><Relationship Id="rId12" Type="http://schemas.openxmlformats.org/officeDocument/2006/relationships/image" Target="../media/image33.jpeg"/><Relationship Id="rId17" Type="http://schemas.microsoft.com/office/2007/relationships/hdphoto" Target="../media/hdphoto3.wdp"/><Relationship Id="rId25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2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2.jpeg"/><Relationship Id="rId23" Type="http://schemas.openxmlformats.org/officeDocument/2006/relationships/image" Target="../media/image35.png"/><Relationship Id="rId10" Type="http://schemas.openxmlformats.org/officeDocument/2006/relationships/image" Target="../media/image31.jpeg"/><Relationship Id="rId19" Type="http://schemas.openxmlformats.org/officeDocument/2006/relationships/image" Target="../media/image41.jpeg"/><Relationship Id="rId4" Type="http://schemas.microsoft.com/office/2007/relationships/hdphoto" Target="../media/hdphoto1.wdp"/><Relationship Id="rId9" Type="http://schemas.openxmlformats.org/officeDocument/2006/relationships/image" Target="../media/image27.png"/><Relationship Id="rId14" Type="http://schemas.openxmlformats.org/officeDocument/2006/relationships/image" Target="../media/image37.jpeg"/><Relationship Id="rId22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.wdp"/><Relationship Id="rId18" Type="http://schemas.microsoft.com/office/2007/relationships/hdphoto" Target="../media/hdphoto10.wdp"/><Relationship Id="rId3" Type="http://schemas.openxmlformats.org/officeDocument/2006/relationships/image" Target="../media/image50.png"/><Relationship Id="rId21" Type="http://schemas.openxmlformats.org/officeDocument/2006/relationships/image" Target="../media/image55.png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gif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9.wdp"/><Relationship Id="rId5" Type="http://schemas.openxmlformats.org/officeDocument/2006/relationships/image" Target="../media/image30.png"/><Relationship Id="rId15" Type="http://schemas.microsoft.com/office/2007/relationships/hdphoto" Target="../media/hdphoto5.wdp"/><Relationship Id="rId10" Type="http://schemas.openxmlformats.org/officeDocument/2006/relationships/image" Target="../media/image52.png"/><Relationship Id="rId19" Type="http://schemas.openxmlformats.org/officeDocument/2006/relationships/image" Target="../media/image24.jpeg"/><Relationship Id="rId4" Type="http://schemas.microsoft.com/office/2007/relationships/hdphoto" Target="../media/hdphoto7.wdp"/><Relationship Id="rId9" Type="http://schemas.microsoft.com/office/2007/relationships/hdphoto" Target="../media/hdphoto8.wdp"/><Relationship Id="rId14" Type="http://schemas.openxmlformats.org/officeDocument/2006/relationships/image" Target="../media/image48.png"/><Relationship Id="rId22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18" Type="http://schemas.openxmlformats.org/officeDocument/2006/relationships/image" Target="../media/image70.jpeg"/><Relationship Id="rId3" Type="http://schemas.openxmlformats.org/officeDocument/2006/relationships/image" Target="../media/image56.emf"/><Relationship Id="rId7" Type="http://schemas.openxmlformats.org/officeDocument/2006/relationships/image" Target="../media/image31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emf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19" Type="http://schemas.openxmlformats.org/officeDocument/2006/relationships/image" Target="../media/image71.gif"/><Relationship Id="rId4" Type="http://schemas.openxmlformats.org/officeDocument/2006/relationships/image" Target="../media/image57.emf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e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5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12" Type="http://schemas.openxmlformats.org/officeDocument/2006/relationships/image" Target="../media/image104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71.gif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.emf"/><Relationship Id="rId5" Type="http://schemas.openxmlformats.org/officeDocument/2006/relationships/diagramLayout" Target="../diagrams/layout1.xml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diagramData" Target="../diagrams/data1.xml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v.go.jp/press/106866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/>
          <p:cNvSpPr>
            <a:spLocks noGrp="1"/>
          </p:cNvSpPr>
          <p:nvPr>
            <p:ph type="ctrTitle"/>
          </p:nvPr>
        </p:nvSpPr>
        <p:spPr>
          <a:xfrm>
            <a:off x="449116" y="489995"/>
            <a:ext cx="7374084" cy="1099932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1E2359"/>
                </a:solidFill>
              </a:rPr>
              <a:t>Plastic Action</a:t>
            </a:r>
            <a:r>
              <a:rPr lang="ja-JP" altLang="en-US" sz="3600" dirty="0">
                <a:solidFill>
                  <a:srgbClr val="1E2359"/>
                </a:solidFill>
              </a:rPr>
              <a:t> </a:t>
            </a:r>
            <a:r>
              <a:rPr lang="en-US" altLang="ja-JP" sz="3600" dirty="0">
                <a:solidFill>
                  <a:srgbClr val="1E2359"/>
                </a:solidFill>
              </a:rPr>
              <a:t>Plan </a:t>
            </a:r>
            <a:endParaRPr kumimoji="1" lang="ja-JP" altLang="en-US" sz="3600" dirty="0">
              <a:solidFill>
                <a:srgbClr val="1E2359"/>
              </a:solidFill>
            </a:endParaRP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00B1DA89-3482-4C3B-9CBB-EDD280959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116" y="1728825"/>
            <a:ext cx="3599345" cy="299208"/>
          </a:xfrm>
        </p:spPr>
        <p:txBody>
          <a:bodyPr>
            <a:noAutofit/>
          </a:bodyPr>
          <a:lstStyle/>
          <a:p>
            <a:r>
              <a:rPr lang="en-US" altLang="ja-JP" sz="1800" dirty="0">
                <a:solidFill>
                  <a:srgbClr val="1E2359"/>
                </a:solidFill>
              </a:rPr>
              <a:t>2019.12.20</a:t>
            </a:r>
            <a:endParaRPr kumimoji="1" lang="ja-JP" altLang="en-US" sz="1800" dirty="0">
              <a:solidFill>
                <a:srgbClr val="1E2359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15B650B6-DB98-486B-A4F8-CD32782D3D35}"/>
              </a:ext>
            </a:extLst>
          </p:cNvPr>
          <p:cNvSpPr txBox="1">
            <a:spLocks/>
          </p:cNvSpPr>
          <p:nvPr/>
        </p:nvSpPr>
        <p:spPr>
          <a:xfrm>
            <a:off x="2579724" y="215580"/>
            <a:ext cx="6718134" cy="4099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algn="r"/>
            <a:r>
              <a:rPr lang="en-US" altLang="ja-JP" sz="1400" dirty="0">
                <a:solidFill>
                  <a:srgbClr val="1E2359"/>
                </a:solidFill>
              </a:rPr>
              <a:t>【</a:t>
            </a:r>
            <a:r>
              <a:rPr lang="ja-JP" altLang="en-US" sz="1400" dirty="0">
                <a:solidFill>
                  <a:srgbClr val="1E2359"/>
                </a:solidFill>
              </a:rPr>
              <a:t>おおさかプラスチック対策推進ネットワーク会議</a:t>
            </a:r>
            <a:r>
              <a:rPr lang="en-US" altLang="ja-JP" sz="1400" dirty="0">
                <a:solidFill>
                  <a:srgbClr val="1E2359"/>
                </a:solidFill>
              </a:rPr>
              <a:t>】</a:t>
            </a:r>
            <a:endParaRPr lang="ja-JP" altLang="en-US" sz="1400" dirty="0">
              <a:solidFill>
                <a:srgbClr val="1E2359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558413" y="97380"/>
            <a:ext cx="2492990" cy="772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tIns="108000" bIns="108000" rtlCol="0">
            <a:spAutoFit/>
          </a:bodyPr>
          <a:lstStyle/>
          <a:p>
            <a:r>
              <a:rPr kumimoji="1" lang="ja-JP" altLang="en-US" sz="3600" dirty="0" smtClean="0"/>
              <a:t>資料２－１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17518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81006" y="6192959"/>
            <a:ext cx="518283" cy="365125"/>
          </a:xfrm>
        </p:spPr>
        <p:txBody>
          <a:bodyPr/>
          <a:lstStyle/>
          <a:p>
            <a:fld id="{E4C962E8-13EA-4016-ABE4-D520A4A115CD}" type="slidenum">
              <a:rPr lang="ja-JP" altLang="en-US" smtClean="0">
                <a:latin typeface="Meiryo" charset="-128"/>
                <a:ea typeface="Meiryo" charset="-128"/>
                <a:cs typeface="Meiryo" charset="-128"/>
              </a:rPr>
              <a:pPr/>
              <a:t>9</a:t>
            </a:fld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7538" y="3128564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22C2F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" charset="-128"/>
              </a:rPr>
              <a:t>空港でのプラスチックの利用と処理状況</a:t>
            </a:r>
            <a:endParaRPr lang="en-US" altLang="ja-JP" sz="28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C846515-BB45-4092-A1E1-73209C5D673E}"/>
              </a:ext>
            </a:extLst>
          </p:cNvPr>
          <p:cNvGrpSpPr/>
          <p:nvPr/>
        </p:nvGrpSpPr>
        <p:grpSpPr>
          <a:xfrm>
            <a:off x="890144" y="3051188"/>
            <a:ext cx="955760" cy="755623"/>
            <a:chOff x="2159386" y="1319989"/>
            <a:chExt cx="955760" cy="7556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6177FF-98F7-40BC-8606-CFCD07F8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59454" y="1219921"/>
              <a:ext cx="755623" cy="955760"/>
            </a:xfrm>
            <a:prstGeom prst="rect">
              <a:avLst/>
            </a:prstGeom>
          </p:spPr>
        </p:pic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CD14EC38-B1CB-49B9-986E-C11F58035029}"/>
                </a:ext>
              </a:extLst>
            </p:cNvPr>
            <p:cNvSpPr txBox="1"/>
            <p:nvPr/>
          </p:nvSpPr>
          <p:spPr>
            <a:xfrm>
              <a:off x="2272947" y="1413335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３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49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6C409BEC-329B-4264-BA42-C58F2E08DF4C}"/>
              </a:ext>
            </a:extLst>
          </p:cNvPr>
          <p:cNvSpPr txBox="1">
            <a:spLocks/>
          </p:cNvSpPr>
          <p:nvPr/>
        </p:nvSpPr>
        <p:spPr>
          <a:xfrm>
            <a:off x="11080374" y="6175769"/>
            <a:ext cx="518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b="1" kern="1200">
                <a:solidFill>
                  <a:srgbClr val="0310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62E8-13EA-4016-ABE4-D520A4A115CD}" type="slidenum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310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310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タイトル 1">
            <a:extLst>
              <a:ext uri="{FF2B5EF4-FFF2-40B4-BE49-F238E27FC236}">
                <a16:creationId xmlns:a16="http://schemas.microsoft.com/office/drawing/2014/main" id="{78C439A6-0597-43CC-8CD1-FA98D4914424}"/>
              </a:ext>
            </a:extLst>
          </p:cNvPr>
          <p:cNvSpPr txBox="1">
            <a:spLocks/>
          </p:cNvSpPr>
          <p:nvPr/>
        </p:nvSpPr>
        <p:spPr>
          <a:xfrm>
            <a:off x="452945" y="-13959"/>
            <a:ext cx="11305354" cy="114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空港での利用改善ポイント（旅客）</a:t>
            </a:r>
          </a:p>
        </p:txBody>
      </p:sp>
      <p:sp>
        <p:nvSpPr>
          <p:cNvPr id="67" name="フローチャート: 処理 66">
            <a:extLst>
              <a:ext uri="{FF2B5EF4-FFF2-40B4-BE49-F238E27FC236}">
                <a16:creationId xmlns:a16="http://schemas.microsoft.com/office/drawing/2014/main" id="{E8EF21C3-E6AF-435B-9AEA-5385F9C46AF8}"/>
              </a:ext>
            </a:extLst>
          </p:cNvPr>
          <p:cNvSpPr/>
          <p:nvPr/>
        </p:nvSpPr>
        <p:spPr>
          <a:xfrm>
            <a:off x="331749" y="1167226"/>
            <a:ext cx="11494102" cy="2454158"/>
          </a:xfrm>
          <a:prstGeom prst="flowChartProcess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29012EDD-9D65-4BFA-ADD9-C3F13111BF73}"/>
              </a:ext>
            </a:extLst>
          </p:cNvPr>
          <p:cNvSpPr/>
          <p:nvPr/>
        </p:nvSpPr>
        <p:spPr>
          <a:xfrm>
            <a:off x="2124243" y="2591651"/>
            <a:ext cx="965449" cy="729341"/>
          </a:xfrm>
          <a:prstGeom prst="wedgeRoundRectCallout">
            <a:avLst>
              <a:gd name="adj1" fmla="val -10406"/>
              <a:gd name="adj2" fmla="val -7322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37" name="吹き出し: 角を丸めた四角形 36">
            <a:extLst>
              <a:ext uri="{FF2B5EF4-FFF2-40B4-BE49-F238E27FC236}">
                <a16:creationId xmlns:a16="http://schemas.microsoft.com/office/drawing/2014/main" id="{27FB44D7-85EC-4F6F-9BC2-E824BE8B61D2}"/>
              </a:ext>
            </a:extLst>
          </p:cNvPr>
          <p:cNvSpPr/>
          <p:nvPr/>
        </p:nvSpPr>
        <p:spPr>
          <a:xfrm>
            <a:off x="4571246" y="2603522"/>
            <a:ext cx="1715127" cy="729341"/>
          </a:xfrm>
          <a:prstGeom prst="wedgeRoundRectCallout">
            <a:avLst>
              <a:gd name="adj1" fmla="val 68605"/>
              <a:gd name="adj2" fmla="val -1571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C051944F-A88F-45F4-B869-878F33521853}"/>
              </a:ext>
            </a:extLst>
          </p:cNvPr>
          <p:cNvSpPr/>
          <p:nvPr/>
        </p:nvSpPr>
        <p:spPr>
          <a:xfrm>
            <a:off x="6799579" y="1415745"/>
            <a:ext cx="696994" cy="729341"/>
          </a:xfrm>
          <a:prstGeom prst="wedgeRoundRectCallout">
            <a:avLst>
              <a:gd name="adj1" fmla="val -81953"/>
              <a:gd name="adj2" fmla="val 4754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C81B0A8-2A16-42F3-9E2C-93F9F18E85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2871" y="1469985"/>
            <a:ext cx="1155348" cy="871685"/>
          </a:xfrm>
          <a:prstGeom prst="rect">
            <a:avLst/>
          </a:prstGeom>
        </p:spPr>
      </p:pic>
      <p:sp>
        <p:nvSpPr>
          <p:cNvPr id="43" name="吹き出し: 角を丸めた四角形 42">
            <a:extLst>
              <a:ext uri="{FF2B5EF4-FFF2-40B4-BE49-F238E27FC236}">
                <a16:creationId xmlns:a16="http://schemas.microsoft.com/office/drawing/2014/main" id="{47510602-B89B-46FC-B3AB-0141A8393ED9}"/>
              </a:ext>
            </a:extLst>
          </p:cNvPr>
          <p:cNvSpPr/>
          <p:nvPr/>
        </p:nvSpPr>
        <p:spPr>
          <a:xfrm>
            <a:off x="8451120" y="1436836"/>
            <a:ext cx="1715127" cy="729341"/>
          </a:xfrm>
          <a:prstGeom prst="wedgeRoundRectCallout">
            <a:avLst>
              <a:gd name="adj1" fmla="val 72029"/>
              <a:gd name="adj2" fmla="val -2951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B28A3AD-DDA8-4E84-B70E-4FADCE42D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53" y="1701571"/>
            <a:ext cx="1412161" cy="10334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CF87695-17C3-41A8-B65C-5B604DB59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2" y="1660198"/>
            <a:ext cx="1225351" cy="115795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843FD3A-F6D9-42A2-9A64-F28E7D26FE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18" y="2281523"/>
            <a:ext cx="1796434" cy="103744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593C1A-7497-4792-B4C5-68466DD034F7}"/>
              </a:ext>
            </a:extLst>
          </p:cNvPr>
          <p:cNvSpPr txBox="1"/>
          <p:nvPr/>
        </p:nvSpPr>
        <p:spPr>
          <a:xfrm>
            <a:off x="452945" y="1189107"/>
            <a:ext cx="1041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現在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EE196146-2BF9-4EE2-A443-9EE358281A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72" y="2668428"/>
            <a:ext cx="547500" cy="5475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5CA80FA-8FE1-4D89-A349-14ED878CF1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55" y="2676182"/>
            <a:ext cx="295615" cy="54944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791BD79-1FE0-4230-B6B9-B4A7454C04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457" y="2443649"/>
            <a:ext cx="436288" cy="36933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D0DBC16E-1C0E-43AE-8590-18EFB03718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42" y="1529173"/>
            <a:ext cx="378373" cy="51198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3555A01-B629-4829-9FD5-2ED942305C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527" y="1199118"/>
            <a:ext cx="436288" cy="36933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49048A3-4A03-4BC1-9A99-612AAB3C21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44" y="2652113"/>
            <a:ext cx="965450" cy="587665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E5861A8-2152-4934-A024-609A0C87A37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852" y="2654591"/>
            <a:ext cx="277897" cy="614008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7BB73993-E738-433A-AA73-363174BE37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25" y="2371855"/>
            <a:ext cx="436288" cy="36933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2CA54183-FE6E-41A3-96B3-FFB03A6BC55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4414" y="2728082"/>
            <a:ext cx="423344" cy="503035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DA57722B-B01D-40BB-9E3A-3071EE0B0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18" y="1485427"/>
            <a:ext cx="965450" cy="58766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4B13B392-CDCE-4542-9D46-5611E21CE7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9726" y="1487905"/>
            <a:ext cx="277897" cy="614008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CDE774C-5F8D-4DAA-AA0F-C8FB4FF27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99" y="1205169"/>
            <a:ext cx="436288" cy="369333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4B2105A4-F795-42D9-9281-0F3BFD32E2D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4288" y="1561396"/>
            <a:ext cx="423344" cy="503035"/>
          </a:xfrm>
          <a:prstGeom prst="rect">
            <a:avLst/>
          </a:prstGeom>
        </p:spPr>
      </p:pic>
      <p:sp>
        <p:nvSpPr>
          <p:cNvPr id="59" name="フローチャート: 処理 58">
            <a:extLst>
              <a:ext uri="{FF2B5EF4-FFF2-40B4-BE49-F238E27FC236}">
                <a16:creationId xmlns:a16="http://schemas.microsoft.com/office/drawing/2014/main" id="{062EF178-5BDE-4E2A-99E9-ADDCFF97CB23}"/>
              </a:ext>
            </a:extLst>
          </p:cNvPr>
          <p:cNvSpPr/>
          <p:nvPr/>
        </p:nvSpPr>
        <p:spPr>
          <a:xfrm>
            <a:off x="348949" y="3635292"/>
            <a:ext cx="11494102" cy="2361933"/>
          </a:xfrm>
          <a:prstGeom prst="flowChartProcess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60" name="吹き出し: 角を丸めた四角形 59">
            <a:extLst>
              <a:ext uri="{FF2B5EF4-FFF2-40B4-BE49-F238E27FC236}">
                <a16:creationId xmlns:a16="http://schemas.microsoft.com/office/drawing/2014/main" id="{DDF65940-32CC-4164-AB0E-6F5B3D5A7406}"/>
              </a:ext>
            </a:extLst>
          </p:cNvPr>
          <p:cNvSpPr/>
          <p:nvPr/>
        </p:nvSpPr>
        <p:spPr>
          <a:xfrm>
            <a:off x="2124243" y="5072778"/>
            <a:ext cx="965449" cy="729341"/>
          </a:xfrm>
          <a:prstGeom prst="wedgeRoundRectCallout">
            <a:avLst>
              <a:gd name="adj1" fmla="val -10406"/>
              <a:gd name="adj2" fmla="val -7322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61" name="吹き出し: 角を丸めた四角形 60">
            <a:extLst>
              <a:ext uri="{FF2B5EF4-FFF2-40B4-BE49-F238E27FC236}">
                <a16:creationId xmlns:a16="http://schemas.microsoft.com/office/drawing/2014/main" id="{748BCFBE-FD8D-46E1-B397-37205EC730C8}"/>
              </a:ext>
            </a:extLst>
          </p:cNvPr>
          <p:cNvSpPr/>
          <p:nvPr/>
        </p:nvSpPr>
        <p:spPr>
          <a:xfrm>
            <a:off x="4571246" y="5084649"/>
            <a:ext cx="1715127" cy="729341"/>
          </a:xfrm>
          <a:prstGeom prst="wedgeRoundRectCallout">
            <a:avLst>
              <a:gd name="adj1" fmla="val 68605"/>
              <a:gd name="adj2" fmla="val -1571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62" name="吹き出し: 角を丸めた四角形 61">
            <a:extLst>
              <a:ext uri="{FF2B5EF4-FFF2-40B4-BE49-F238E27FC236}">
                <a16:creationId xmlns:a16="http://schemas.microsoft.com/office/drawing/2014/main" id="{58338E5C-EC5F-4AD8-907A-2AD215D9E020}"/>
              </a:ext>
            </a:extLst>
          </p:cNvPr>
          <p:cNvSpPr/>
          <p:nvPr/>
        </p:nvSpPr>
        <p:spPr>
          <a:xfrm>
            <a:off x="6799579" y="3878766"/>
            <a:ext cx="696994" cy="729341"/>
          </a:xfrm>
          <a:prstGeom prst="wedgeRoundRectCallout">
            <a:avLst>
              <a:gd name="adj1" fmla="val -81953"/>
              <a:gd name="adj2" fmla="val 4754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AC98CCC6-2C05-485D-B1EA-176CD2A23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5576" y="3855439"/>
            <a:ext cx="1155348" cy="871685"/>
          </a:xfrm>
          <a:prstGeom prst="rect">
            <a:avLst/>
          </a:prstGeom>
        </p:spPr>
      </p:pic>
      <p:sp>
        <p:nvSpPr>
          <p:cNvPr id="64" name="吹き出し: 角を丸めた四角形 63">
            <a:extLst>
              <a:ext uri="{FF2B5EF4-FFF2-40B4-BE49-F238E27FC236}">
                <a16:creationId xmlns:a16="http://schemas.microsoft.com/office/drawing/2014/main" id="{212290A2-09E1-4597-9919-10EF8616EC1C}"/>
              </a:ext>
            </a:extLst>
          </p:cNvPr>
          <p:cNvSpPr/>
          <p:nvPr/>
        </p:nvSpPr>
        <p:spPr>
          <a:xfrm>
            <a:off x="8423825" y="3795131"/>
            <a:ext cx="1715127" cy="729341"/>
          </a:xfrm>
          <a:prstGeom prst="wedgeRoundRectCallout">
            <a:avLst>
              <a:gd name="adj1" fmla="val 72029"/>
              <a:gd name="adj2" fmla="val -2951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542D462C-2C10-474B-A830-7EE3AE5C8D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53" y="4182698"/>
            <a:ext cx="1412161" cy="1033473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B1ACB3DA-8953-451C-84AA-CF1D500263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2" y="4141325"/>
            <a:ext cx="1225351" cy="1157956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D133EE07-AE80-4A0D-85B9-4B7CDC0F2A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74" y="4767288"/>
            <a:ext cx="1796434" cy="1037441"/>
          </a:xfrm>
          <a:prstGeom prst="rect">
            <a:avLst/>
          </a:prstGeom>
        </p:spPr>
      </p:pic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11110B1A-E176-475C-BF79-393AC0E95440}"/>
              </a:ext>
            </a:extLst>
          </p:cNvPr>
          <p:cNvSpPr txBox="1"/>
          <p:nvPr/>
        </p:nvSpPr>
        <p:spPr>
          <a:xfrm>
            <a:off x="452945" y="3634022"/>
            <a:ext cx="1041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将来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5CEA3FB7-8854-402B-A205-9A95EF58AB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72" y="5149555"/>
            <a:ext cx="547500" cy="547500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0DD46756-223A-40ED-9A1D-B860111EA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55" y="5157309"/>
            <a:ext cx="295615" cy="54944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EC009F1C-44DB-4150-A6A2-E606998BA9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44" y="5133240"/>
            <a:ext cx="965450" cy="5876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0903AD4D-BE3E-42ED-91AA-76CFE2ABC78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852" y="5135718"/>
            <a:ext cx="277897" cy="614008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29D9A851-C8EA-4647-A233-64D2D6221BA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4414" y="5209209"/>
            <a:ext cx="423344" cy="50303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801256F0-552E-41F3-A176-349219B3A5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523" y="3843722"/>
            <a:ext cx="965450" cy="587665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9BD003FE-B6F8-47D0-B3BA-A5C5D3C1DF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431" y="3846200"/>
            <a:ext cx="277897" cy="614008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9891D70E-B2D9-4FE1-9E4D-E604C74DE11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6993" y="3919691"/>
            <a:ext cx="423344" cy="503035"/>
          </a:xfrm>
          <a:prstGeom prst="rect">
            <a:avLst/>
          </a:prstGeom>
        </p:spPr>
      </p:pic>
      <p:pic>
        <p:nvPicPr>
          <p:cNvPr id="114" name="図 113">
            <a:extLst>
              <a:ext uri="{FF2B5EF4-FFF2-40B4-BE49-F238E27FC236}">
                <a16:creationId xmlns:a16="http://schemas.microsoft.com/office/drawing/2014/main" id="{B91580C2-21B6-4D32-9C64-2FB5EB18D98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52" y="3960102"/>
            <a:ext cx="566426" cy="566426"/>
          </a:xfrm>
          <a:prstGeom prst="rect">
            <a:avLst/>
          </a:prstGeom>
        </p:spPr>
      </p:pic>
      <p:sp>
        <p:nvSpPr>
          <p:cNvPr id="3" name="十字形 2">
            <a:extLst>
              <a:ext uri="{FF2B5EF4-FFF2-40B4-BE49-F238E27FC236}">
                <a16:creationId xmlns:a16="http://schemas.microsoft.com/office/drawing/2014/main" id="{9A2899D2-792C-4593-8920-C2C28FD692F5}"/>
              </a:ext>
            </a:extLst>
          </p:cNvPr>
          <p:cNvSpPr/>
          <p:nvPr/>
        </p:nvSpPr>
        <p:spPr>
          <a:xfrm rot="2675229">
            <a:off x="8951529" y="3876501"/>
            <a:ext cx="602284" cy="595716"/>
          </a:xfrm>
          <a:prstGeom prst="plus">
            <a:avLst>
              <a:gd name="adj" fmla="val 35720"/>
            </a:avLst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15" name="十字形 114">
            <a:extLst>
              <a:ext uri="{FF2B5EF4-FFF2-40B4-BE49-F238E27FC236}">
                <a16:creationId xmlns:a16="http://schemas.microsoft.com/office/drawing/2014/main" id="{65DE58BE-90B3-4875-931F-CECBF556F081}"/>
              </a:ext>
            </a:extLst>
          </p:cNvPr>
          <p:cNvSpPr/>
          <p:nvPr/>
        </p:nvSpPr>
        <p:spPr>
          <a:xfrm rot="2675229">
            <a:off x="5126246" y="5134173"/>
            <a:ext cx="602284" cy="595716"/>
          </a:xfrm>
          <a:prstGeom prst="plus">
            <a:avLst>
              <a:gd name="adj" fmla="val 35720"/>
            </a:avLst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6" name="矢印: 下カーブ 5">
            <a:extLst>
              <a:ext uri="{FF2B5EF4-FFF2-40B4-BE49-F238E27FC236}">
                <a16:creationId xmlns:a16="http://schemas.microsoft.com/office/drawing/2014/main" id="{26014681-CB8F-426A-B21B-A624D440E0FA}"/>
              </a:ext>
            </a:extLst>
          </p:cNvPr>
          <p:cNvSpPr/>
          <p:nvPr/>
        </p:nvSpPr>
        <p:spPr>
          <a:xfrm>
            <a:off x="2097214" y="4973543"/>
            <a:ext cx="1072759" cy="322976"/>
          </a:xfrm>
          <a:prstGeom prst="curvedDownArrow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17" name="矢印: 下カーブ 116">
            <a:extLst>
              <a:ext uri="{FF2B5EF4-FFF2-40B4-BE49-F238E27FC236}">
                <a16:creationId xmlns:a16="http://schemas.microsoft.com/office/drawing/2014/main" id="{07867E74-8450-4DC3-AF81-A81775B6A3D2}"/>
              </a:ext>
            </a:extLst>
          </p:cNvPr>
          <p:cNvSpPr/>
          <p:nvPr/>
        </p:nvSpPr>
        <p:spPr>
          <a:xfrm rot="10800000">
            <a:off x="2066497" y="5608336"/>
            <a:ext cx="1072759" cy="322976"/>
          </a:xfrm>
          <a:prstGeom prst="curvedDownArrow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19" name="図 118">
            <a:extLst>
              <a:ext uri="{FF2B5EF4-FFF2-40B4-BE49-F238E27FC236}">
                <a16:creationId xmlns:a16="http://schemas.microsoft.com/office/drawing/2014/main" id="{3933FEDE-B321-4EB9-83A9-695776AA0B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55" b="89789" l="4485" r="95515">
                        <a14:foregroundMark x1="95515" y1="36268" x2="95515" y2="36268"/>
                        <a14:foregroundMark x1="6860" y1="58803" x2="6860" y2="58803"/>
                        <a14:foregroundMark x1="4485" y1="66549" x2="4485" y2="66549"/>
                        <a14:foregroundMark x1="4222" y1="66197" x2="4222" y2="66197"/>
                        <a14:foregroundMark x1="4485" y1="64085" x2="4485" y2="64085"/>
                        <a14:foregroundMark x1="4222" y1="61268" x2="4222" y2="6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35708" y="2906494"/>
            <a:ext cx="820815" cy="614699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8DBCBD84-6048-4947-88BF-EC039C5D40A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3245" y="2708577"/>
            <a:ext cx="733046" cy="656187"/>
          </a:xfrm>
          <a:prstGeom prst="rect">
            <a:avLst/>
          </a:prstGeom>
        </p:spPr>
      </p:pic>
      <p:pic>
        <p:nvPicPr>
          <p:cNvPr id="121" name="図 120">
            <a:extLst>
              <a:ext uri="{FF2B5EF4-FFF2-40B4-BE49-F238E27FC236}">
                <a16:creationId xmlns:a16="http://schemas.microsoft.com/office/drawing/2014/main" id="{227DA1BB-D3A5-41E8-AD3B-6601189611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198" y="2511910"/>
            <a:ext cx="436288" cy="369333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820CC584-1074-4405-9E62-3A88746B0C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825" y="2705671"/>
            <a:ext cx="436288" cy="369333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DC96A386-C9F9-4EEB-AC70-BC39E3EDFB1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4326" b="-1"/>
          <a:stretch/>
        </p:blipFill>
        <p:spPr>
          <a:xfrm>
            <a:off x="9564002" y="5089154"/>
            <a:ext cx="733047" cy="656187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4C1FD4E-FC7D-4F55-B879-C7803C4A6F61}"/>
              </a:ext>
            </a:extLst>
          </p:cNvPr>
          <p:cNvSpPr/>
          <p:nvPr/>
        </p:nvSpPr>
        <p:spPr>
          <a:xfrm>
            <a:off x="9128505" y="5086530"/>
            <a:ext cx="433580" cy="69866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8EFD877-F497-49B5-BB3F-787D2C0F36B7}"/>
              </a:ext>
            </a:extLst>
          </p:cNvPr>
          <p:cNvGrpSpPr/>
          <p:nvPr/>
        </p:nvGrpSpPr>
        <p:grpSpPr>
          <a:xfrm>
            <a:off x="9159225" y="5129611"/>
            <a:ext cx="396403" cy="628736"/>
            <a:chOff x="9256554" y="5230829"/>
            <a:chExt cx="358823" cy="624732"/>
          </a:xfrm>
        </p:grpSpPr>
        <p:pic>
          <p:nvPicPr>
            <p:cNvPr id="125" name="図 124">
              <a:extLst>
                <a:ext uri="{FF2B5EF4-FFF2-40B4-BE49-F238E27FC236}">
                  <a16:creationId xmlns:a16="http://schemas.microsoft.com/office/drawing/2014/main" id="{2CA3A2B7-7ECE-4A20-B9D7-DCECD5461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38" b="95652" l="8511" r="87234">
                          <a14:foregroundMark x1="46809" y1="91304" x2="46809" y2="91304"/>
                          <a14:foregroundMark x1="44681" y1="96273" x2="44681" y2="962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/>
            <a:stretch/>
          </p:blipFill>
          <p:spPr>
            <a:xfrm>
              <a:off x="9256554" y="5230829"/>
              <a:ext cx="358823" cy="624732"/>
            </a:xfrm>
            <a:prstGeom prst="rect">
              <a:avLst/>
            </a:prstGeom>
          </p:spPr>
        </p:pic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45599736-5BCB-4BDE-B8EE-F3984CCF9605}"/>
                </a:ext>
              </a:extLst>
            </p:cNvPr>
            <p:cNvSpPr/>
            <p:nvPr/>
          </p:nvSpPr>
          <p:spPr>
            <a:xfrm>
              <a:off x="9406550" y="5489418"/>
              <a:ext cx="117696" cy="135802"/>
            </a:xfrm>
            <a:custGeom>
              <a:avLst/>
              <a:gdLst>
                <a:gd name="connsiteX0" fmla="*/ 0 w 117696"/>
                <a:gd name="connsiteY0" fmla="*/ 12071 h 135802"/>
                <a:gd name="connsiteX1" fmla="*/ 0 w 117696"/>
                <a:gd name="connsiteY1" fmla="*/ 135802 h 135802"/>
                <a:gd name="connsiteX2" fmla="*/ 117696 w 117696"/>
                <a:gd name="connsiteY2" fmla="*/ 120713 h 135802"/>
                <a:gd name="connsiteX3" fmla="*/ 117696 w 117696"/>
                <a:gd name="connsiteY3" fmla="*/ 0 h 135802"/>
                <a:gd name="connsiteX4" fmla="*/ 0 w 117696"/>
                <a:gd name="connsiteY4" fmla="*/ 12071 h 13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96" h="135802">
                  <a:moveTo>
                    <a:pt x="0" y="12071"/>
                  </a:moveTo>
                  <a:lnTo>
                    <a:pt x="0" y="135802"/>
                  </a:lnTo>
                  <a:lnTo>
                    <a:pt x="117696" y="120713"/>
                  </a:lnTo>
                  <a:lnTo>
                    <a:pt x="117696" y="0"/>
                  </a:lnTo>
                  <a:lnTo>
                    <a:pt x="0" y="12071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eiryo UI"/>
                  <a:ea typeface="Meiryo UI"/>
                  <a:cs typeface="+mn-cs"/>
                </a:rPr>
                <a:t>P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/>
                <a:ea typeface="Meiryo UI"/>
                <a:cs typeface="+mn-cs"/>
              </a:endParaRPr>
            </a:p>
          </p:txBody>
        </p:sp>
      </p:grpSp>
      <p:sp>
        <p:nvSpPr>
          <p:cNvPr id="20" name="矢印: 右 19">
            <a:extLst>
              <a:ext uri="{FF2B5EF4-FFF2-40B4-BE49-F238E27FC236}">
                <a16:creationId xmlns:a16="http://schemas.microsoft.com/office/drawing/2014/main" id="{DDB82A95-FDEB-428D-BB6F-063710EDA191}"/>
              </a:ext>
            </a:extLst>
          </p:cNvPr>
          <p:cNvSpPr/>
          <p:nvPr/>
        </p:nvSpPr>
        <p:spPr>
          <a:xfrm>
            <a:off x="10459431" y="3087334"/>
            <a:ext cx="160216" cy="208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30" name="矢印: 右 129">
            <a:extLst>
              <a:ext uri="{FF2B5EF4-FFF2-40B4-BE49-F238E27FC236}">
                <a16:creationId xmlns:a16="http://schemas.microsoft.com/office/drawing/2014/main" id="{8BC41C13-8415-46A8-BA4C-E646023022FB}"/>
              </a:ext>
            </a:extLst>
          </p:cNvPr>
          <p:cNvSpPr/>
          <p:nvPr/>
        </p:nvSpPr>
        <p:spPr>
          <a:xfrm>
            <a:off x="10426756" y="5438459"/>
            <a:ext cx="160216" cy="208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31" name="四角形: 角を丸くする 130">
            <a:extLst>
              <a:ext uri="{FF2B5EF4-FFF2-40B4-BE49-F238E27FC236}">
                <a16:creationId xmlns:a16="http://schemas.microsoft.com/office/drawing/2014/main" id="{59B9D0C8-781E-4B1B-86D8-29986532A8C0}"/>
              </a:ext>
            </a:extLst>
          </p:cNvPr>
          <p:cNvSpPr/>
          <p:nvPr/>
        </p:nvSpPr>
        <p:spPr>
          <a:xfrm>
            <a:off x="10611905" y="5324009"/>
            <a:ext cx="966884" cy="50504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32" name="図 131">
            <a:extLst>
              <a:ext uri="{FF2B5EF4-FFF2-40B4-BE49-F238E27FC236}">
                <a16:creationId xmlns:a16="http://schemas.microsoft.com/office/drawing/2014/main" id="{EEE85ED4-CF49-453A-95B9-6FCE07ACC4F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r="33932"/>
          <a:stretch/>
        </p:blipFill>
        <p:spPr>
          <a:xfrm>
            <a:off x="1624977" y="5286009"/>
            <a:ext cx="384277" cy="585723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0E6F0426-BD79-4852-A838-388116D68A2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9"/>
          <a:stretch/>
        </p:blipFill>
        <p:spPr>
          <a:xfrm>
            <a:off x="4145031" y="5363577"/>
            <a:ext cx="384004" cy="585307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6405A138-9CD2-4BDC-9037-AAFDE0E43FA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9"/>
          <a:stretch/>
        </p:blipFill>
        <p:spPr>
          <a:xfrm>
            <a:off x="7990575" y="3924749"/>
            <a:ext cx="384004" cy="585307"/>
          </a:xfrm>
          <a:prstGeom prst="rect">
            <a:avLst/>
          </a:prstGeom>
        </p:spPr>
      </p:pic>
      <p:pic>
        <p:nvPicPr>
          <p:cNvPr id="135" name="図 134">
            <a:extLst>
              <a:ext uri="{FF2B5EF4-FFF2-40B4-BE49-F238E27FC236}">
                <a16:creationId xmlns:a16="http://schemas.microsoft.com/office/drawing/2014/main" id="{E5A2D48A-3948-4CA3-92E8-A2AAFE9276F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9"/>
          <a:stretch/>
        </p:blipFill>
        <p:spPr>
          <a:xfrm>
            <a:off x="8690998" y="5180770"/>
            <a:ext cx="384277" cy="585723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50E9E53C-D333-41D1-A696-F42ECEFDFF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55" b="89789" l="4485" r="95515">
                        <a14:foregroundMark x1="95515" y1="36268" x2="95515" y2="36268"/>
                        <a14:foregroundMark x1="6860" y1="58803" x2="6860" y2="58803"/>
                        <a14:foregroundMark x1="4485" y1="66549" x2="4485" y2="66549"/>
                        <a14:foregroundMark x1="4222" y1="66197" x2="4222" y2="66197"/>
                        <a14:foregroundMark x1="4485" y1="64085" x2="4485" y2="64085"/>
                        <a14:foregroundMark x1="4222" y1="61268" x2="4222" y2="6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6530" y="5283974"/>
            <a:ext cx="829601" cy="621279"/>
          </a:xfrm>
          <a:prstGeom prst="rect">
            <a:avLst/>
          </a:prstGeom>
        </p:spPr>
      </p:pic>
      <p:pic>
        <p:nvPicPr>
          <p:cNvPr id="136" name="図 135">
            <a:extLst>
              <a:ext uri="{FF2B5EF4-FFF2-40B4-BE49-F238E27FC236}">
                <a16:creationId xmlns:a16="http://schemas.microsoft.com/office/drawing/2014/main" id="{D2B1DBD0-0A18-465C-92E2-314F94F54C9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4351" y="5447435"/>
            <a:ext cx="251764" cy="252169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05FD0FD4-22CB-4992-A71C-B330B99D0F3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0685" y="2412327"/>
            <a:ext cx="214808" cy="215154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E63BAB63-0677-4873-9D91-B9127993DAF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54723" y="4758004"/>
            <a:ext cx="214808" cy="21515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F810A25-B858-4D48-8096-B4A0CA09A9D4}"/>
              </a:ext>
            </a:extLst>
          </p:cNvPr>
          <p:cNvSpPr txBox="1"/>
          <p:nvPr/>
        </p:nvSpPr>
        <p:spPr>
          <a:xfrm flipH="1">
            <a:off x="10593781" y="3025071"/>
            <a:ext cx="968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焼却炉へ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09" name="矢印: 右 108">
            <a:extLst>
              <a:ext uri="{FF2B5EF4-FFF2-40B4-BE49-F238E27FC236}">
                <a16:creationId xmlns:a16="http://schemas.microsoft.com/office/drawing/2014/main" id="{1504CB85-438A-4586-9F62-7370415A4C38}"/>
              </a:ext>
            </a:extLst>
          </p:cNvPr>
          <p:cNvSpPr/>
          <p:nvPr/>
        </p:nvSpPr>
        <p:spPr>
          <a:xfrm rot="19497489">
            <a:off x="10398940" y="2709064"/>
            <a:ext cx="738066" cy="140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2DA876F7-13D1-402C-B96F-D4092B7EA50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459" b="91892" l="8955" r="89552">
                        <a14:foregroundMark x1="40299" y1="21622" x2="40299" y2="21622"/>
                        <a14:foregroundMark x1="40299" y1="10811" x2="40299" y2="10811"/>
                        <a14:foregroundMark x1="46269" y1="18919" x2="46269" y2="18919"/>
                        <a14:foregroundMark x1="44776" y1="91892" x2="44776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2030" y="2441983"/>
            <a:ext cx="176336" cy="389610"/>
          </a:xfrm>
          <a:prstGeom prst="rect">
            <a:avLst/>
          </a:prstGeom>
        </p:spPr>
      </p:pic>
      <p:sp>
        <p:nvSpPr>
          <p:cNvPr id="140" name="矢印: 右 139">
            <a:extLst>
              <a:ext uri="{FF2B5EF4-FFF2-40B4-BE49-F238E27FC236}">
                <a16:creationId xmlns:a16="http://schemas.microsoft.com/office/drawing/2014/main" id="{EDB7A593-D9F5-4E63-8DFE-E8D4BED762C7}"/>
              </a:ext>
            </a:extLst>
          </p:cNvPr>
          <p:cNvSpPr/>
          <p:nvPr/>
        </p:nvSpPr>
        <p:spPr>
          <a:xfrm rot="19497489">
            <a:off x="10335819" y="5036635"/>
            <a:ext cx="738066" cy="140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41" name="図 140">
            <a:extLst>
              <a:ext uri="{FF2B5EF4-FFF2-40B4-BE49-F238E27FC236}">
                <a16:creationId xmlns:a16="http://schemas.microsoft.com/office/drawing/2014/main" id="{22221BDA-1213-4A0B-A255-0D847F7A650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459" b="91892" l="8955" r="89552">
                        <a14:foregroundMark x1="40299" y1="21622" x2="40299" y2="21622"/>
                        <a14:foregroundMark x1="40299" y1="10811" x2="40299" y2="10811"/>
                        <a14:foregroundMark x1="46269" y1="18919" x2="46269" y2="18919"/>
                        <a14:foregroundMark x1="44776" y1="91892" x2="44776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8909" y="4760501"/>
            <a:ext cx="176336" cy="3896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01EEF3-564A-4CEE-BC1F-6CE72ED72135}"/>
              </a:ext>
            </a:extLst>
          </p:cNvPr>
          <p:cNvSpPr/>
          <p:nvPr/>
        </p:nvSpPr>
        <p:spPr>
          <a:xfrm>
            <a:off x="5624626" y="2263388"/>
            <a:ext cx="788505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買い物</a:t>
            </a: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296EB32B-932D-4EE4-A534-FC15801B43AB}"/>
              </a:ext>
            </a:extLst>
          </p:cNvPr>
          <p:cNvSpPr/>
          <p:nvPr/>
        </p:nvSpPr>
        <p:spPr>
          <a:xfrm>
            <a:off x="6822971" y="3269471"/>
            <a:ext cx="1125078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レストラン</a:t>
            </a: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329D0A25-73AB-4906-9122-ACB2B6FA729E}"/>
              </a:ext>
            </a:extLst>
          </p:cNvPr>
          <p:cNvSpPr/>
          <p:nvPr/>
        </p:nvSpPr>
        <p:spPr>
          <a:xfrm>
            <a:off x="10365742" y="1213742"/>
            <a:ext cx="788505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飛行中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65286DB0-752A-4A86-828C-2380EB550AF8}"/>
              </a:ext>
            </a:extLst>
          </p:cNvPr>
          <p:cNvSpPr/>
          <p:nvPr/>
        </p:nvSpPr>
        <p:spPr>
          <a:xfrm>
            <a:off x="5617635" y="4800920"/>
            <a:ext cx="788505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買い物</a:t>
            </a: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5D579F3D-6833-4434-90F1-19B7DF6496C3}"/>
              </a:ext>
            </a:extLst>
          </p:cNvPr>
          <p:cNvSpPr/>
          <p:nvPr/>
        </p:nvSpPr>
        <p:spPr>
          <a:xfrm>
            <a:off x="10358751" y="3606669"/>
            <a:ext cx="788505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飛行中</a:t>
            </a: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4926FEC-7F5C-437D-8355-B280C0521540}"/>
              </a:ext>
            </a:extLst>
          </p:cNvPr>
          <p:cNvSpPr/>
          <p:nvPr/>
        </p:nvSpPr>
        <p:spPr>
          <a:xfrm>
            <a:off x="3182827" y="2731041"/>
            <a:ext cx="1109020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出国審査</a:t>
            </a: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04BBECD0-2BDF-493F-8958-6C6AE74210E4}"/>
              </a:ext>
            </a:extLst>
          </p:cNvPr>
          <p:cNvSpPr/>
          <p:nvPr/>
        </p:nvSpPr>
        <p:spPr>
          <a:xfrm>
            <a:off x="3174271" y="5187985"/>
            <a:ext cx="1109020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出国審査</a:t>
            </a: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4A0392D2-306D-4265-8FE6-BF06D1283408}"/>
              </a:ext>
            </a:extLst>
          </p:cNvPr>
          <p:cNvSpPr/>
          <p:nvPr/>
        </p:nvSpPr>
        <p:spPr>
          <a:xfrm>
            <a:off x="9250597" y="4790200"/>
            <a:ext cx="868721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rgbClr val="000000">
                    <a:lumMod val="75000"/>
                    <a:lumOff val="25000"/>
                  </a:srgbClr>
                </a:solidFill>
              </a:rPr>
              <a:t>分別</a:t>
            </a:r>
            <a:endParaRPr lang="ja-JP" altLang="en-US" sz="1050" dirty="0">
              <a:solidFill>
                <a:sysClr val="windowText" lastClr="000000"/>
              </a:solidFill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EE58108D-EA19-4D70-B3F7-4278B4FA2A67}"/>
              </a:ext>
            </a:extLst>
          </p:cNvPr>
          <p:cNvSpPr/>
          <p:nvPr/>
        </p:nvSpPr>
        <p:spPr>
          <a:xfrm>
            <a:off x="9262322" y="2435214"/>
            <a:ext cx="868721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分別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A101474-A077-44C5-8E0B-122BA344DE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58206" y="1199516"/>
            <a:ext cx="1060796" cy="1127858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85CB3808-046E-464C-AD40-F603213D831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67044" y="3750829"/>
            <a:ext cx="1060796" cy="1127858"/>
          </a:xfrm>
          <a:prstGeom prst="rect">
            <a:avLst/>
          </a:prstGeom>
        </p:spPr>
      </p:pic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3D85B671-C487-4106-AFF8-DBB7B6AD77B2}"/>
              </a:ext>
            </a:extLst>
          </p:cNvPr>
          <p:cNvSpPr/>
          <p:nvPr/>
        </p:nvSpPr>
        <p:spPr>
          <a:xfrm>
            <a:off x="8978603" y="3336487"/>
            <a:ext cx="1903843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ペットボトル</a:t>
            </a:r>
            <a:r>
              <a:rPr lang="ja-JP" altLang="en-US" sz="1050" dirty="0">
                <a:solidFill>
                  <a:sysClr val="windowText" lastClr="000000"/>
                </a:solidFill>
                <a:latin typeface="Meiryo UI"/>
                <a:ea typeface="Meiryo UI"/>
              </a:rPr>
              <a:t>以外のプラスチック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44C6E35E-ECC5-441D-AF3E-AF21CE7C356E}"/>
              </a:ext>
            </a:extLst>
          </p:cNvPr>
          <p:cNvSpPr/>
          <p:nvPr/>
        </p:nvSpPr>
        <p:spPr>
          <a:xfrm>
            <a:off x="8738526" y="5723774"/>
            <a:ext cx="2117062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ペットボトル以外のプラスチック</a:t>
            </a:r>
          </a:p>
        </p:txBody>
      </p: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BE13CB38-B8D0-456B-891F-84C3F5C1261C}"/>
              </a:ext>
            </a:extLst>
          </p:cNvPr>
          <p:cNvSpPr/>
          <p:nvPr/>
        </p:nvSpPr>
        <p:spPr>
          <a:xfrm>
            <a:off x="6822971" y="5716968"/>
            <a:ext cx="1125078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レストラン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B486C4BA-0D01-4E6F-B09F-BCEE03861E42}"/>
              </a:ext>
            </a:extLst>
          </p:cNvPr>
          <p:cNvSpPr/>
          <p:nvPr/>
        </p:nvSpPr>
        <p:spPr>
          <a:xfrm>
            <a:off x="2369785" y="2071546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29" name="矢印: 右 128">
            <a:extLst>
              <a:ext uri="{FF2B5EF4-FFF2-40B4-BE49-F238E27FC236}">
                <a16:creationId xmlns:a16="http://schemas.microsoft.com/office/drawing/2014/main" id="{ED0C830F-359B-41CE-81B0-C04712215456}"/>
              </a:ext>
            </a:extLst>
          </p:cNvPr>
          <p:cNvSpPr/>
          <p:nvPr/>
        </p:nvSpPr>
        <p:spPr>
          <a:xfrm>
            <a:off x="4643485" y="2063736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37" name="矢印: 右 136">
            <a:extLst>
              <a:ext uri="{FF2B5EF4-FFF2-40B4-BE49-F238E27FC236}">
                <a16:creationId xmlns:a16="http://schemas.microsoft.com/office/drawing/2014/main" id="{93598CCF-B1F6-4CCF-BF68-BE0BFDD37380}"/>
              </a:ext>
            </a:extLst>
          </p:cNvPr>
          <p:cNvSpPr/>
          <p:nvPr/>
        </p:nvSpPr>
        <p:spPr>
          <a:xfrm>
            <a:off x="7927097" y="2116232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38" name="矢印: 右 137">
            <a:extLst>
              <a:ext uri="{FF2B5EF4-FFF2-40B4-BE49-F238E27FC236}">
                <a16:creationId xmlns:a16="http://schemas.microsoft.com/office/drawing/2014/main" id="{1E201B55-BE44-4671-A528-7896609C40B7}"/>
              </a:ext>
            </a:extLst>
          </p:cNvPr>
          <p:cNvSpPr/>
          <p:nvPr/>
        </p:nvSpPr>
        <p:spPr>
          <a:xfrm>
            <a:off x="2362794" y="4581255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39" name="矢印: 右 138">
            <a:extLst>
              <a:ext uri="{FF2B5EF4-FFF2-40B4-BE49-F238E27FC236}">
                <a16:creationId xmlns:a16="http://schemas.microsoft.com/office/drawing/2014/main" id="{2E0C73FD-1524-4647-B800-A3EEC88BE8A8}"/>
              </a:ext>
            </a:extLst>
          </p:cNvPr>
          <p:cNvSpPr/>
          <p:nvPr/>
        </p:nvSpPr>
        <p:spPr>
          <a:xfrm>
            <a:off x="4636494" y="4573445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43" name="矢印: 右 142">
            <a:extLst>
              <a:ext uri="{FF2B5EF4-FFF2-40B4-BE49-F238E27FC236}">
                <a16:creationId xmlns:a16="http://schemas.microsoft.com/office/drawing/2014/main" id="{A7B8B715-0639-4CA7-BD5C-FDFD4B876280}"/>
              </a:ext>
            </a:extLst>
          </p:cNvPr>
          <p:cNvSpPr/>
          <p:nvPr/>
        </p:nvSpPr>
        <p:spPr>
          <a:xfrm>
            <a:off x="7927098" y="4588500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99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6C409BEC-329B-4264-BA42-C58F2E08DF4C}"/>
              </a:ext>
            </a:extLst>
          </p:cNvPr>
          <p:cNvSpPr txBox="1">
            <a:spLocks/>
          </p:cNvSpPr>
          <p:nvPr/>
        </p:nvSpPr>
        <p:spPr>
          <a:xfrm>
            <a:off x="11080374" y="6175769"/>
            <a:ext cx="518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b="1" kern="1200">
                <a:solidFill>
                  <a:srgbClr val="0310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62E8-13EA-4016-ABE4-D520A4A115CD}" type="slidenum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310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310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タイトル 1">
            <a:extLst>
              <a:ext uri="{FF2B5EF4-FFF2-40B4-BE49-F238E27FC236}">
                <a16:creationId xmlns:a16="http://schemas.microsoft.com/office/drawing/2014/main" id="{78C439A6-0597-43CC-8CD1-FA98D4914424}"/>
              </a:ext>
            </a:extLst>
          </p:cNvPr>
          <p:cNvSpPr txBox="1">
            <a:spLocks/>
          </p:cNvSpPr>
          <p:nvPr/>
        </p:nvSpPr>
        <p:spPr>
          <a:xfrm>
            <a:off x="452945" y="-13959"/>
            <a:ext cx="11305354" cy="114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空港での利用改善ポイント（テナント）</a:t>
            </a:r>
          </a:p>
        </p:txBody>
      </p:sp>
      <p:sp>
        <p:nvSpPr>
          <p:cNvPr id="67" name="フローチャート: 処理 66">
            <a:extLst>
              <a:ext uri="{FF2B5EF4-FFF2-40B4-BE49-F238E27FC236}">
                <a16:creationId xmlns:a16="http://schemas.microsoft.com/office/drawing/2014/main" id="{E8EF21C3-E6AF-435B-9AEA-5385F9C46AF8}"/>
              </a:ext>
            </a:extLst>
          </p:cNvPr>
          <p:cNvSpPr/>
          <p:nvPr/>
        </p:nvSpPr>
        <p:spPr>
          <a:xfrm>
            <a:off x="348949" y="1163219"/>
            <a:ext cx="11494102" cy="2359035"/>
          </a:xfrm>
          <a:prstGeom prst="flowChartProcess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593C1A-7497-4792-B4C5-68466DD034F7}"/>
              </a:ext>
            </a:extLst>
          </p:cNvPr>
          <p:cNvSpPr txBox="1"/>
          <p:nvPr/>
        </p:nvSpPr>
        <p:spPr>
          <a:xfrm>
            <a:off x="452945" y="1116683"/>
            <a:ext cx="1041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現在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59" name="フローチャート: 処理 58">
            <a:extLst>
              <a:ext uri="{FF2B5EF4-FFF2-40B4-BE49-F238E27FC236}">
                <a16:creationId xmlns:a16="http://schemas.microsoft.com/office/drawing/2014/main" id="{062EF178-5BDE-4E2A-99E9-ADDCFF97CB23}"/>
              </a:ext>
            </a:extLst>
          </p:cNvPr>
          <p:cNvSpPr/>
          <p:nvPr/>
        </p:nvSpPr>
        <p:spPr>
          <a:xfrm>
            <a:off x="348949" y="3567986"/>
            <a:ext cx="11494102" cy="2414303"/>
          </a:xfrm>
          <a:prstGeom prst="flowChartProcess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11110B1A-E176-475C-BF79-393AC0E95440}"/>
              </a:ext>
            </a:extLst>
          </p:cNvPr>
          <p:cNvSpPr txBox="1"/>
          <p:nvPr/>
        </p:nvSpPr>
        <p:spPr>
          <a:xfrm>
            <a:off x="452945" y="3597810"/>
            <a:ext cx="1041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将来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28" name="図 127">
            <a:extLst>
              <a:ext uri="{FF2B5EF4-FFF2-40B4-BE49-F238E27FC236}">
                <a16:creationId xmlns:a16="http://schemas.microsoft.com/office/drawing/2014/main" id="{551D9445-03C7-401E-A803-389578320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789" l="4485" r="95515">
                        <a14:foregroundMark x1="95515" y1="36268" x2="95515" y2="36268"/>
                        <a14:foregroundMark x1="6860" y1="58803" x2="6860" y2="58803"/>
                        <a14:foregroundMark x1="4485" y1="66549" x2="4485" y2="66549"/>
                        <a14:foregroundMark x1="4222" y1="66197" x2="4222" y2="66197"/>
                        <a14:foregroundMark x1="4485" y1="64085" x2="4485" y2="64085"/>
                        <a14:foregroundMark x1="4222" y1="61268" x2="4222" y2="6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56" y="1496524"/>
            <a:ext cx="1574382" cy="1179037"/>
          </a:xfrm>
          <a:prstGeom prst="rect">
            <a:avLst/>
          </a:prstGeom>
        </p:spPr>
      </p:pic>
      <p:sp>
        <p:nvSpPr>
          <p:cNvPr id="139" name="吹き出し: 角を丸めた四角形 138">
            <a:extLst>
              <a:ext uri="{FF2B5EF4-FFF2-40B4-BE49-F238E27FC236}">
                <a16:creationId xmlns:a16="http://schemas.microsoft.com/office/drawing/2014/main" id="{87868364-2AE5-4CCC-A7B9-B8FEBCAB7D8C}"/>
              </a:ext>
            </a:extLst>
          </p:cNvPr>
          <p:cNvSpPr/>
          <p:nvPr/>
        </p:nvSpPr>
        <p:spPr>
          <a:xfrm>
            <a:off x="1130404" y="2661511"/>
            <a:ext cx="989627" cy="729341"/>
          </a:xfrm>
          <a:prstGeom prst="wedgeRoundRectCallout">
            <a:avLst>
              <a:gd name="adj1" fmla="val 235"/>
              <a:gd name="adj2" fmla="val -13179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43" name="図 142">
            <a:extLst>
              <a:ext uri="{FF2B5EF4-FFF2-40B4-BE49-F238E27FC236}">
                <a16:creationId xmlns:a16="http://schemas.microsoft.com/office/drawing/2014/main" id="{934D96B7-0246-4FCF-B109-0008526ADE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7" y="2476844"/>
            <a:ext cx="436288" cy="369333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83D84D58-4041-4F2D-956E-4683F4368E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73" b="97727" l="10000" r="90000">
                        <a14:foregroundMark x1="49333" y1="8636" x2="49333" y2="8636"/>
                        <a14:foregroundMark x1="38667" y1="7273" x2="38667" y2="7273"/>
                        <a14:foregroundMark x1="25667" y1="2727" x2="25667" y2="2727"/>
                        <a14:foregroundMark x1="56667" y1="5909" x2="56667" y2="5909"/>
                        <a14:foregroundMark x1="61333" y1="5909" x2="61333" y2="5909"/>
                        <a14:foregroundMark x1="64000" y1="6364" x2="64000" y2="6364"/>
                        <a14:foregroundMark x1="64667" y1="87273" x2="64667" y2="87273"/>
                        <a14:foregroundMark x1="49000" y1="93182" x2="49000" y2="93182"/>
                        <a14:foregroundMark x1="48000" y1="97727" x2="48000" y2="97727"/>
                        <a14:foregroundMark x1="79333" y1="72273" x2="79333" y2="72273"/>
                        <a14:foregroundMark x1="78333" y1="59091" x2="78333" y2="59091"/>
                        <a14:foregroundMark x1="79000" y1="48636" x2="79000" y2="48636"/>
                        <a14:foregroundMark x1="80667" y1="42727" x2="80667" y2="42727"/>
                        <a14:foregroundMark x1="81000" y1="59545" x2="81000" y2="59545"/>
                        <a14:foregroundMark x1="80333" y1="66364" x2="80333" y2="66364"/>
                        <a14:foregroundMark x1="44333" y1="94545" x2="44333" y2="9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17" y="2769253"/>
            <a:ext cx="790696" cy="579844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6081BF99-FD1A-487E-B8B2-7F0FF4D93B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09" y="1203160"/>
            <a:ext cx="1133369" cy="1055450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D0A67547-DFE7-4C0A-9FE4-C27C8F56A7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53" y="2199480"/>
            <a:ext cx="1796434" cy="1037441"/>
          </a:xfrm>
          <a:prstGeom prst="rect">
            <a:avLst/>
          </a:prstGeom>
        </p:spPr>
      </p:pic>
      <p:sp>
        <p:nvSpPr>
          <p:cNvPr id="148" name="吹き出し: 角を丸めた四角形 147">
            <a:extLst>
              <a:ext uri="{FF2B5EF4-FFF2-40B4-BE49-F238E27FC236}">
                <a16:creationId xmlns:a16="http://schemas.microsoft.com/office/drawing/2014/main" id="{34786A4C-66DD-4728-AD5F-C06EC4836BEC}"/>
              </a:ext>
            </a:extLst>
          </p:cNvPr>
          <p:cNvSpPr/>
          <p:nvPr/>
        </p:nvSpPr>
        <p:spPr>
          <a:xfrm>
            <a:off x="5723028" y="1368087"/>
            <a:ext cx="696994" cy="729341"/>
          </a:xfrm>
          <a:prstGeom prst="wedgeRoundRectCallout">
            <a:avLst>
              <a:gd name="adj1" fmla="val -122875"/>
              <a:gd name="adj2" fmla="val 2454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49" name="図 148">
            <a:extLst>
              <a:ext uri="{FF2B5EF4-FFF2-40B4-BE49-F238E27FC236}">
                <a16:creationId xmlns:a16="http://schemas.microsoft.com/office/drawing/2014/main" id="{14A7F597-BADD-4340-9D2F-32B6B18CB5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91" y="1481515"/>
            <a:ext cx="378373" cy="511986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ACCE4915-42B3-4A62-9836-2BAE1D723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23" y="1151460"/>
            <a:ext cx="436288" cy="369333"/>
          </a:xfrm>
          <a:prstGeom prst="rect">
            <a:avLst/>
          </a:prstGeom>
        </p:spPr>
      </p:pic>
      <p:sp>
        <p:nvSpPr>
          <p:cNvPr id="151" name="吹き出し: 角を丸めた四角形 150">
            <a:extLst>
              <a:ext uri="{FF2B5EF4-FFF2-40B4-BE49-F238E27FC236}">
                <a16:creationId xmlns:a16="http://schemas.microsoft.com/office/drawing/2014/main" id="{99E61AA5-BCFF-47BF-8BF1-FA1A814539F0}"/>
              </a:ext>
            </a:extLst>
          </p:cNvPr>
          <p:cNvSpPr/>
          <p:nvPr/>
        </p:nvSpPr>
        <p:spPr>
          <a:xfrm>
            <a:off x="4130055" y="2704164"/>
            <a:ext cx="1715127" cy="729341"/>
          </a:xfrm>
          <a:prstGeom prst="wedgeRoundRectCallout">
            <a:avLst>
              <a:gd name="adj1" fmla="val 68605"/>
              <a:gd name="adj2" fmla="val -1571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52" name="図 151">
            <a:extLst>
              <a:ext uri="{FF2B5EF4-FFF2-40B4-BE49-F238E27FC236}">
                <a16:creationId xmlns:a16="http://schemas.microsoft.com/office/drawing/2014/main" id="{74A2C1AF-7C62-4EF0-B9B8-46D735E2C8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53" y="2752755"/>
            <a:ext cx="965450" cy="5876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8BE29573-E774-463D-B9FA-ED07189528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8661" y="2755233"/>
            <a:ext cx="277897" cy="614008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AA33BC8E-F1D8-4186-8C42-23B3EA86E9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34" y="2472497"/>
            <a:ext cx="436288" cy="369333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49EE70A4-A1E3-4505-BF22-3A210177F2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223" y="2828724"/>
            <a:ext cx="423344" cy="503035"/>
          </a:xfrm>
          <a:prstGeom prst="rect">
            <a:avLst/>
          </a:prstGeom>
        </p:spPr>
      </p:pic>
      <p:sp>
        <p:nvSpPr>
          <p:cNvPr id="156" name="吹き出し: 角を丸めた四角形 155">
            <a:extLst>
              <a:ext uri="{FF2B5EF4-FFF2-40B4-BE49-F238E27FC236}">
                <a16:creationId xmlns:a16="http://schemas.microsoft.com/office/drawing/2014/main" id="{CA56CD36-B869-4EC5-91E2-CD3723FD6750}"/>
              </a:ext>
            </a:extLst>
          </p:cNvPr>
          <p:cNvSpPr/>
          <p:nvPr/>
        </p:nvSpPr>
        <p:spPr>
          <a:xfrm>
            <a:off x="4291330" y="5084649"/>
            <a:ext cx="1715127" cy="729341"/>
          </a:xfrm>
          <a:prstGeom prst="wedgeRoundRectCallout">
            <a:avLst>
              <a:gd name="adj1" fmla="val 68605"/>
              <a:gd name="adj2" fmla="val -1571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58" name="図 157">
            <a:extLst>
              <a:ext uri="{FF2B5EF4-FFF2-40B4-BE49-F238E27FC236}">
                <a16:creationId xmlns:a16="http://schemas.microsoft.com/office/drawing/2014/main" id="{B9CC1747-B242-4959-90CE-8E99D7E907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28" y="5133240"/>
            <a:ext cx="965450" cy="587665"/>
          </a:xfrm>
          <a:prstGeom prst="rect">
            <a:avLst/>
          </a:prstGeom>
        </p:spPr>
      </p:pic>
      <p:pic>
        <p:nvPicPr>
          <p:cNvPr id="159" name="図 158">
            <a:extLst>
              <a:ext uri="{FF2B5EF4-FFF2-40B4-BE49-F238E27FC236}">
                <a16:creationId xmlns:a16="http://schemas.microsoft.com/office/drawing/2014/main" id="{06F621C8-3BAC-49C2-9EA3-3EF77A866A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9936" y="5135718"/>
            <a:ext cx="277897" cy="614008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1D857EE9-B5DD-4F2A-BDDA-1CB90161018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498" y="5209209"/>
            <a:ext cx="423344" cy="503035"/>
          </a:xfrm>
          <a:prstGeom prst="rect">
            <a:avLst/>
          </a:prstGeom>
        </p:spPr>
      </p:pic>
      <p:sp>
        <p:nvSpPr>
          <p:cNvPr id="162" name="十字形 161">
            <a:extLst>
              <a:ext uri="{FF2B5EF4-FFF2-40B4-BE49-F238E27FC236}">
                <a16:creationId xmlns:a16="http://schemas.microsoft.com/office/drawing/2014/main" id="{0CD0390A-1414-49B8-8580-8C29DCD3CDAF}"/>
              </a:ext>
            </a:extLst>
          </p:cNvPr>
          <p:cNvSpPr/>
          <p:nvPr/>
        </p:nvSpPr>
        <p:spPr>
          <a:xfrm rot="2675229">
            <a:off x="4846330" y="5134173"/>
            <a:ext cx="602284" cy="595716"/>
          </a:xfrm>
          <a:prstGeom prst="plus">
            <a:avLst>
              <a:gd name="adj" fmla="val 35720"/>
            </a:avLst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63" name="図 162">
            <a:extLst>
              <a:ext uri="{FF2B5EF4-FFF2-40B4-BE49-F238E27FC236}">
                <a16:creationId xmlns:a16="http://schemas.microsoft.com/office/drawing/2014/main" id="{9822677C-05E3-49B8-82C6-1FFF348C9E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54" y="4651841"/>
            <a:ext cx="1796434" cy="1037441"/>
          </a:xfrm>
          <a:prstGeom prst="rect">
            <a:avLst/>
          </a:prstGeom>
        </p:spPr>
      </p:pic>
      <p:pic>
        <p:nvPicPr>
          <p:cNvPr id="164" name="図 163">
            <a:extLst>
              <a:ext uri="{FF2B5EF4-FFF2-40B4-BE49-F238E27FC236}">
                <a16:creationId xmlns:a16="http://schemas.microsoft.com/office/drawing/2014/main" id="{3D425E0D-A78B-475B-A3AD-AA76B6D815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15" y="3742637"/>
            <a:ext cx="1133369" cy="1055450"/>
          </a:xfrm>
          <a:prstGeom prst="rect">
            <a:avLst/>
          </a:prstGeom>
        </p:spPr>
      </p:pic>
      <p:sp>
        <p:nvSpPr>
          <p:cNvPr id="165" name="正方形/長方形 164">
            <a:extLst>
              <a:ext uri="{FF2B5EF4-FFF2-40B4-BE49-F238E27FC236}">
                <a16:creationId xmlns:a16="http://schemas.microsoft.com/office/drawing/2014/main" id="{1C2B5F45-3992-4001-AB7E-FBB84C6EE7EC}"/>
              </a:ext>
            </a:extLst>
          </p:cNvPr>
          <p:cNvSpPr/>
          <p:nvPr/>
        </p:nvSpPr>
        <p:spPr>
          <a:xfrm>
            <a:off x="4558257" y="2177507"/>
            <a:ext cx="788505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買い物</a:t>
            </a:r>
          </a:p>
        </p:txBody>
      </p:sp>
      <p:sp>
        <p:nvSpPr>
          <p:cNvPr id="167" name="正方形/長方形 166">
            <a:extLst>
              <a:ext uri="{FF2B5EF4-FFF2-40B4-BE49-F238E27FC236}">
                <a16:creationId xmlns:a16="http://schemas.microsoft.com/office/drawing/2014/main" id="{09CA7231-31DE-4320-AF44-796989C391F9}"/>
              </a:ext>
            </a:extLst>
          </p:cNvPr>
          <p:cNvSpPr/>
          <p:nvPr/>
        </p:nvSpPr>
        <p:spPr>
          <a:xfrm>
            <a:off x="4717557" y="4672369"/>
            <a:ext cx="788505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買い物</a:t>
            </a:r>
          </a:p>
        </p:txBody>
      </p:sp>
      <p:pic>
        <p:nvPicPr>
          <p:cNvPr id="169" name="図 168">
            <a:extLst>
              <a:ext uri="{FF2B5EF4-FFF2-40B4-BE49-F238E27FC236}">
                <a16:creationId xmlns:a16="http://schemas.microsoft.com/office/drawing/2014/main" id="{F857BF81-2ED9-42F3-AF5C-D226C22F8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789" l="4485" r="95515">
                        <a14:foregroundMark x1="95515" y1="36268" x2="95515" y2="36268"/>
                        <a14:foregroundMark x1="6860" y1="58803" x2="6860" y2="58803"/>
                        <a14:foregroundMark x1="4485" y1="66549" x2="4485" y2="66549"/>
                        <a14:foregroundMark x1="4222" y1="66197" x2="4222" y2="66197"/>
                        <a14:foregroundMark x1="4485" y1="64085" x2="4485" y2="64085"/>
                        <a14:foregroundMark x1="4222" y1="61268" x2="4222" y2="6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4669" y="2339366"/>
            <a:ext cx="1083381" cy="811332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DA5575C4-14D7-4B64-8B6C-A6D538FDF2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3216" y="2141449"/>
            <a:ext cx="1002037" cy="89697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CC0634FB-C67A-44BC-B456-C66E44F6E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60" y="1944782"/>
            <a:ext cx="436288" cy="369333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DEE093F6-4364-4739-ABE2-3EDE968C0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743" y="2221314"/>
            <a:ext cx="436288" cy="369333"/>
          </a:xfrm>
          <a:prstGeom prst="rect">
            <a:avLst/>
          </a:prstGeom>
        </p:spPr>
      </p:pic>
      <p:sp>
        <p:nvSpPr>
          <p:cNvPr id="173" name="矢印: 右 172">
            <a:extLst>
              <a:ext uri="{FF2B5EF4-FFF2-40B4-BE49-F238E27FC236}">
                <a16:creationId xmlns:a16="http://schemas.microsoft.com/office/drawing/2014/main" id="{77E0F84E-BD40-49FA-AAE5-E8CD98EC97AF}"/>
              </a:ext>
            </a:extLst>
          </p:cNvPr>
          <p:cNvSpPr/>
          <p:nvPr/>
        </p:nvSpPr>
        <p:spPr>
          <a:xfrm>
            <a:off x="10408393" y="2520206"/>
            <a:ext cx="160216" cy="208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74" name="図 173">
            <a:extLst>
              <a:ext uri="{FF2B5EF4-FFF2-40B4-BE49-F238E27FC236}">
                <a16:creationId xmlns:a16="http://schemas.microsoft.com/office/drawing/2014/main" id="{AE19A8F3-CB14-48AA-9860-6DB21C7C9F9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647" y="1605256"/>
            <a:ext cx="436288" cy="436991"/>
          </a:xfrm>
          <a:prstGeom prst="rect">
            <a:avLst/>
          </a:prstGeom>
        </p:spPr>
      </p:pic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4C732640-D920-437E-93FF-0C9BFA583B07}"/>
              </a:ext>
            </a:extLst>
          </p:cNvPr>
          <p:cNvSpPr txBox="1"/>
          <p:nvPr/>
        </p:nvSpPr>
        <p:spPr>
          <a:xfrm flipH="1">
            <a:off x="10609668" y="2530549"/>
            <a:ext cx="968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Incinerate</a:t>
            </a:r>
          </a:p>
        </p:txBody>
      </p:sp>
      <p:sp>
        <p:nvSpPr>
          <p:cNvPr id="176" name="矢印: 右 175">
            <a:extLst>
              <a:ext uri="{FF2B5EF4-FFF2-40B4-BE49-F238E27FC236}">
                <a16:creationId xmlns:a16="http://schemas.microsoft.com/office/drawing/2014/main" id="{75F06582-5408-458B-A936-B560128E5864}"/>
              </a:ext>
            </a:extLst>
          </p:cNvPr>
          <p:cNvSpPr/>
          <p:nvPr/>
        </p:nvSpPr>
        <p:spPr>
          <a:xfrm rot="19497489">
            <a:off x="10347902" y="2141936"/>
            <a:ext cx="738066" cy="140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77" name="図 176">
            <a:extLst>
              <a:ext uri="{FF2B5EF4-FFF2-40B4-BE49-F238E27FC236}">
                <a16:creationId xmlns:a16="http://schemas.microsoft.com/office/drawing/2014/main" id="{7DAF867B-5189-42CA-8B36-7917C6D70B6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59" b="91892" l="8955" r="89552">
                        <a14:foregroundMark x1="40299" y1="21622" x2="40299" y2="21622"/>
                        <a14:foregroundMark x1="40299" y1="10811" x2="40299" y2="10811"/>
                        <a14:foregroundMark x1="46269" y1="18919" x2="46269" y2="18919"/>
                        <a14:foregroundMark x1="44776" y1="91892" x2="44776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0992" y="1874855"/>
            <a:ext cx="176336" cy="389610"/>
          </a:xfrm>
          <a:prstGeom prst="rect">
            <a:avLst/>
          </a:prstGeom>
        </p:spPr>
      </p:pic>
      <p:sp>
        <p:nvSpPr>
          <p:cNvPr id="178" name="正方形/長方形 177">
            <a:extLst>
              <a:ext uri="{FF2B5EF4-FFF2-40B4-BE49-F238E27FC236}">
                <a16:creationId xmlns:a16="http://schemas.microsoft.com/office/drawing/2014/main" id="{AEF5DE4F-9A13-4E15-8606-0338118ABF61}"/>
              </a:ext>
            </a:extLst>
          </p:cNvPr>
          <p:cNvSpPr/>
          <p:nvPr/>
        </p:nvSpPr>
        <p:spPr>
          <a:xfrm>
            <a:off x="9115129" y="1795932"/>
            <a:ext cx="868721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分別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6B481CD4-C67D-4DA8-8BE5-FD2CF5E5EC19}"/>
              </a:ext>
            </a:extLst>
          </p:cNvPr>
          <p:cNvSpPr/>
          <p:nvPr/>
        </p:nvSpPr>
        <p:spPr>
          <a:xfrm>
            <a:off x="9574460" y="3051137"/>
            <a:ext cx="1783069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ペットボトル以外のプラスチック</a:t>
            </a:r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4EFED7C3-6F3A-442F-80F9-0FAE1CC47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789" l="4485" r="95515">
                        <a14:foregroundMark x1="95515" y1="36268" x2="95515" y2="36268"/>
                        <a14:foregroundMark x1="6860" y1="58803" x2="6860" y2="58803"/>
                        <a14:foregroundMark x1="4485" y1="66549" x2="4485" y2="66549"/>
                        <a14:foregroundMark x1="4222" y1="66197" x2="4222" y2="66197"/>
                        <a14:foregroundMark x1="4485" y1="64085" x2="4485" y2="64085"/>
                        <a14:foregroundMark x1="4222" y1="61268" x2="4222" y2="6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3107" y="4746403"/>
            <a:ext cx="1083381" cy="811332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88B24017-62C2-4530-A3B3-9160EAE8507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2957" y="4548486"/>
            <a:ext cx="1002037" cy="896975"/>
          </a:xfrm>
          <a:prstGeom prst="rect">
            <a:avLst/>
          </a:prstGeom>
        </p:spPr>
      </p:pic>
      <p:sp>
        <p:nvSpPr>
          <p:cNvPr id="185" name="矢印: 右 184">
            <a:extLst>
              <a:ext uri="{FF2B5EF4-FFF2-40B4-BE49-F238E27FC236}">
                <a16:creationId xmlns:a16="http://schemas.microsoft.com/office/drawing/2014/main" id="{132587DF-8403-42BA-83FF-DDE3A6C9CB73}"/>
              </a:ext>
            </a:extLst>
          </p:cNvPr>
          <p:cNvSpPr/>
          <p:nvPr/>
        </p:nvSpPr>
        <p:spPr>
          <a:xfrm>
            <a:off x="10396831" y="4927243"/>
            <a:ext cx="160216" cy="208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86" name="図 185">
            <a:extLst>
              <a:ext uri="{FF2B5EF4-FFF2-40B4-BE49-F238E27FC236}">
                <a16:creationId xmlns:a16="http://schemas.microsoft.com/office/drawing/2014/main" id="{3F65872A-0BC6-4DE9-88B8-8624B866A6E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8085" y="4012293"/>
            <a:ext cx="436288" cy="436991"/>
          </a:xfrm>
          <a:prstGeom prst="rect">
            <a:avLst/>
          </a:prstGeom>
        </p:spPr>
      </p:pic>
      <p:sp>
        <p:nvSpPr>
          <p:cNvPr id="188" name="矢印: 右 187">
            <a:extLst>
              <a:ext uri="{FF2B5EF4-FFF2-40B4-BE49-F238E27FC236}">
                <a16:creationId xmlns:a16="http://schemas.microsoft.com/office/drawing/2014/main" id="{8C1289F9-6A99-4DDB-B6D7-EDC8ED6E7C07}"/>
              </a:ext>
            </a:extLst>
          </p:cNvPr>
          <p:cNvSpPr/>
          <p:nvPr/>
        </p:nvSpPr>
        <p:spPr>
          <a:xfrm rot="19497489">
            <a:off x="10336340" y="4548973"/>
            <a:ext cx="738066" cy="1408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89" name="図 188">
            <a:extLst>
              <a:ext uri="{FF2B5EF4-FFF2-40B4-BE49-F238E27FC236}">
                <a16:creationId xmlns:a16="http://schemas.microsoft.com/office/drawing/2014/main" id="{E7FF8A39-90EE-4D8C-A1A0-1A745D5EF2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59" b="91892" l="8955" r="89552">
                        <a14:foregroundMark x1="40299" y1="21622" x2="40299" y2="21622"/>
                        <a14:foregroundMark x1="40299" y1="10811" x2="40299" y2="10811"/>
                        <a14:foregroundMark x1="46269" y1="18919" x2="46269" y2="18919"/>
                        <a14:foregroundMark x1="44776" y1="91892" x2="44776" y2="9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9430" y="4281892"/>
            <a:ext cx="176336" cy="389610"/>
          </a:xfrm>
          <a:prstGeom prst="rect">
            <a:avLst/>
          </a:prstGeom>
        </p:spPr>
      </p:pic>
      <p:sp>
        <p:nvSpPr>
          <p:cNvPr id="190" name="正方形/長方形 189">
            <a:extLst>
              <a:ext uri="{FF2B5EF4-FFF2-40B4-BE49-F238E27FC236}">
                <a16:creationId xmlns:a16="http://schemas.microsoft.com/office/drawing/2014/main" id="{CE8A3901-ABD8-4DAC-BC49-5E6C181C89FF}"/>
              </a:ext>
            </a:extLst>
          </p:cNvPr>
          <p:cNvSpPr/>
          <p:nvPr/>
        </p:nvSpPr>
        <p:spPr>
          <a:xfrm>
            <a:off x="9088786" y="4178515"/>
            <a:ext cx="868721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Meiryo UI"/>
                <a:ea typeface="Meiryo UI"/>
              </a:rPr>
              <a:t>分別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123C901-81F1-4C11-BA97-18E70562BB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61729" y="4535335"/>
            <a:ext cx="592240" cy="928376"/>
          </a:xfrm>
          <a:prstGeom prst="rect">
            <a:avLst/>
          </a:prstGeom>
        </p:spPr>
      </p:pic>
      <p:pic>
        <p:nvPicPr>
          <p:cNvPr id="192" name="図 191">
            <a:extLst>
              <a:ext uri="{FF2B5EF4-FFF2-40B4-BE49-F238E27FC236}">
                <a16:creationId xmlns:a16="http://schemas.microsoft.com/office/drawing/2014/main" id="{70062E7D-3B50-42EA-8ADA-FA03C610392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9908" y="4914638"/>
            <a:ext cx="363933" cy="364518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0439E79E-264F-4980-8292-FF5B8FEBF47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9"/>
          <a:stretch/>
        </p:blipFill>
        <p:spPr>
          <a:xfrm>
            <a:off x="8295524" y="4952627"/>
            <a:ext cx="384277" cy="585723"/>
          </a:xfrm>
          <a:prstGeom prst="rect">
            <a:avLst/>
          </a:prstGeom>
        </p:spPr>
      </p:pic>
      <p:pic>
        <p:nvPicPr>
          <p:cNvPr id="194" name="図 193">
            <a:extLst>
              <a:ext uri="{FF2B5EF4-FFF2-40B4-BE49-F238E27FC236}">
                <a16:creationId xmlns:a16="http://schemas.microsoft.com/office/drawing/2014/main" id="{8965C5BC-2019-461C-8085-BA3197032B2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9"/>
          <a:stretch/>
        </p:blipFill>
        <p:spPr>
          <a:xfrm>
            <a:off x="3818425" y="5197900"/>
            <a:ext cx="384004" cy="585307"/>
          </a:xfrm>
          <a:prstGeom prst="rect">
            <a:avLst/>
          </a:prstGeom>
        </p:spPr>
      </p:pic>
      <p:pic>
        <p:nvPicPr>
          <p:cNvPr id="196" name="図 195">
            <a:extLst>
              <a:ext uri="{FF2B5EF4-FFF2-40B4-BE49-F238E27FC236}">
                <a16:creationId xmlns:a16="http://schemas.microsoft.com/office/drawing/2014/main" id="{636DCD92-B6B4-45BF-8226-5F781FB55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789" l="4485" r="95515">
                        <a14:foregroundMark x1="95515" y1="36268" x2="95515" y2="36268"/>
                        <a14:foregroundMark x1="6860" y1="58803" x2="6860" y2="58803"/>
                        <a14:foregroundMark x1="4485" y1="66549" x2="4485" y2="66549"/>
                        <a14:foregroundMark x1="4222" y1="66197" x2="4222" y2="66197"/>
                        <a14:foregroundMark x1="4485" y1="64085" x2="4485" y2="64085"/>
                        <a14:foregroundMark x1="4222" y1="61268" x2="4222" y2="6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56" y="3991525"/>
            <a:ext cx="1574382" cy="1179037"/>
          </a:xfrm>
          <a:prstGeom prst="rect">
            <a:avLst/>
          </a:prstGeom>
        </p:spPr>
      </p:pic>
      <p:sp>
        <p:nvSpPr>
          <p:cNvPr id="198" name="吹き出し: 角を丸めた四角形 197">
            <a:extLst>
              <a:ext uri="{FF2B5EF4-FFF2-40B4-BE49-F238E27FC236}">
                <a16:creationId xmlns:a16="http://schemas.microsoft.com/office/drawing/2014/main" id="{BCA4E337-C49D-43BF-B4B4-DE56BFDB396E}"/>
              </a:ext>
            </a:extLst>
          </p:cNvPr>
          <p:cNvSpPr/>
          <p:nvPr/>
        </p:nvSpPr>
        <p:spPr>
          <a:xfrm>
            <a:off x="1130404" y="5156512"/>
            <a:ext cx="989627" cy="729341"/>
          </a:xfrm>
          <a:prstGeom prst="wedgeRoundRectCallout">
            <a:avLst>
              <a:gd name="adj1" fmla="val 235"/>
              <a:gd name="adj2" fmla="val -13179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9EDA449-41D8-462C-A503-59110BE8534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4286" b="90000" l="28281" r="68125">
                        <a14:foregroundMark x1="51563" y1="14286" x2="51563" y2="14286"/>
                        <a14:foregroundMark x1="67344" y1="45357" x2="67344" y2="45357"/>
                        <a14:foregroundMark x1="68125" y1="49286" x2="68125" y2="49286"/>
                        <a14:foregroundMark x1="58906" y1="87143" x2="58906" y2="87143"/>
                        <a14:foregroundMark x1="60000" y1="90357" x2="60000" y2="90357"/>
                        <a14:foregroundMark x1="30000" y1="52857" x2="30000" y2="52857"/>
                        <a14:foregroundMark x1="28281" y1="45357" x2="28281" y2="4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1" t="7467" r="29002" b="6439"/>
          <a:stretch/>
        </p:blipFill>
        <p:spPr>
          <a:xfrm>
            <a:off x="1306298" y="5192713"/>
            <a:ext cx="782705" cy="675917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F73B68B9-EDB8-42B1-A98D-6075D48EFD7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9"/>
          <a:stretch/>
        </p:blipFill>
        <p:spPr>
          <a:xfrm>
            <a:off x="705886" y="5221390"/>
            <a:ext cx="384004" cy="585307"/>
          </a:xfrm>
          <a:prstGeom prst="rect">
            <a:avLst/>
          </a:prstGeom>
        </p:spPr>
      </p:pic>
      <p:sp>
        <p:nvSpPr>
          <p:cNvPr id="202" name="正方形/長方形 201">
            <a:extLst>
              <a:ext uri="{FF2B5EF4-FFF2-40B4-BE49-F238E27FC236}">
                <a16:creationId xmlns:a16="http://schemas.microsoft.com/office/drawing/2014/main" id="{83BE1376-35D1-4F3E-AA9F-60905930BFE5}"/>
              </a:ext>
            </a:extLst>
          </p:cNvPr>
          <p:cNvSpPr/>
          <p:nvPr/>
        </p:nvSpPr>
        <p:spPr>
          <a:xfrm>
            <a:off x="2078510" y="3060162"/>
            <a:ext cx="989627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運搬時の梱包</a:t>
            </a: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8BDDAC34-3E20-4A48-800C-0F1DBA07CB72}"/>
              </a:ext>
            </a:extLst>
          </p:cNvPr>
          <p:cNvSpPr/>
          <p:nvPr/>
        </p:nvSpPr>
        <p:spPr>
          <a:xfrm>
            <a:off x="6524931" y="3199644"/>
            <a:ext cx="1125078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レストラン</a:t>
            </a: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393FE8D5-5BC8-4173-A015-96098A73FB74}"/>
              </a:ext>
            </a:extLst>
          </p:cNvPr>
          <p:cNvSpPr/>
          <p:nvPr/>
        </p:nvSpPr>
        <p:spPr>
          <a:xfrm>
            <a:off x="6512899" y="5662372"/>
            <a:ext cx="1125078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50" dirty="0">
                <a:solidFill>
                  <a:sysClr val="windowText" lastClr="000000"/>
                </a:solidFill>
                <a:latin typeface="Meiryo UI"/>
                <a:ea typeface="Meiryo UI"/>
              </a:rPr>
              <a:t>レストラン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71" name="矢印: 右 70">
            <a:extLst>
              <a:ext uri="{FF2B5EF4-FFF2-40B4-BE49-F238E27FC236}">
                <a16:creationId xmlns:a16="http://schemas.microsoft.com/office/drawing/2014/main" id="{B859E1AB-5A6E-481E-B236-A145B37CBC3D}"/>
              </a:ext>
            </a:extLst>
          </p:cNvPr>
          <p:cNvSpPr/>
          <p:nvPr/>
        </p:nvSpPr>
        <p:spPr>
          <a:xfrm>
            <a:off x="3185451" y="2061088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73" name="矢印: 右 72">
            <a:extLst>
              <a:ext uri="{FF2B5EF4-FFF2-40B4-BE49-F238E27FC236}">
                <a16:creationId xmlns:a16="http://schemas.microsoft.com/office/drawing/2014/main" id="{3CFB3400-1111-48A6-8DF9-97D009C0D7A9}"/>
              </a:ext>
            </a:extLst>
          </p:cNvPr>
          <p:cNvSpPr/>
          <p:nvPr/>
        </p:nvSpPr>
        <p:spPr>
          <a:xfrm>
            <a:off x="8087923" y="2061088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74" name="矢印: 右 73">
            <a:extLst>
              <a:ext uri="{FF2B5EF4-FFF2-40B4-BE49-F238E27FC236}">
                <a16:creationId xmlns:a16="http://schemas.microsoft.com/office/drawing/2014/main" id="{FA8FD554-4820-4B31-99D2-E5D364EC69F5}"/>
              </a:ext>
            </a:extLst>
          </p:cNvPr>
          <p:cNvSpPr/>
          <p:nvPr/>
        </p:nvSpPr>
        <p:spPr>
          <a:xfrm>
            <a:off x="3186849" y="4528852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75" name="矢印: 右 74">
            <a:extLst>
              <a:ext uri="{FF2B5EF4-FFF2-40B4-BE49-F238E27FC236}">
                <a16:creationId xmlns:a16="http://schemas.microsoft.com/office/drawing/2014/main" id="{21A19D73-6AE7-4ED6-B218-3787EFA59824}"/>
              </a:ext>
            </a:extLst>
          </p:cNvPr>
          <p:cNvSpPr/>
          <p:nvPr/>
        </p:nvSpPr>
        <p:spPr>
          <a:xfrm>
            <a:off x="8089321" y="4528852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75468B9A-94FA-4964-A0BB-654D022B358E}"/>
              </a:ext>
            </a:extLst>
          </p:cNvPr>
          <p:cNvSpPr/>
          <p:nvPr/>
        </p:nvSpPr>
        <p:spPr>
          <a:xfrm>
            <a:off x="2100631" y="5482789"/>
            <a:ext cx="989627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運搬時の梱包</a:t>
            </a:r>
          </a:p>
        </p:txBody>
      </p:sp>
      <p:sp>
        <p:nvSpPr>
          <p:cNvPr id="157" name="吹き出し: 角を丸めた四角形 156">
            <a:extLst>
              <a:ext uri="{FF2B5EF4-FFF2-40B4-BE49-F238E27FC236}">
                <a16:creationId xmlns:a16="http://schemas.microsoft.com/office/drawing/2014/main" id="{B50A3AEF-81A9-4A9E-B262-4378A53DD06F}"/>
              </a:ext>
            </a:extLst>
          </p:cNvPr>
          <p:cNvSpPr/>
          <p:nvPr/>
        </p:nvSpPr>
        <p:spPr>
          <a:xfrm>
            <a:off x="5842726" y="3800696"/>
            <a:ext cx="696994" cy="729341"/>
          </a:xfrm>
          <a:prstGeom prst="wedgeRoundRectCallout">
            <a:avLst>
              <a:gd name="adj1" fmla="val -127689"/>
              <a:gd name="adj2" fmla="val 3604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61" name="図 160">
            <a:extLst>
              <a:ext uri="{FF2B5EF4-FFF2-40B4-BE49-F238E27FC236}">
                <a16:creationId xmlns:a16="http://schemas.microsoft.com/office/drawing/2014/main" id="{11372F11-3226-47E6-88BF-AF09AE8982AA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99" y="3882032"/>
            <a:ext cx="566426" cy="566426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5E23FB8-D443-46DB-9FB7-185367A687F1}"/>
              </a:ext>
            </a:extLst>
          </p:cNvPr>
          <p:cNvSpPr/>
          <p:nvPr/>
        </p:nvSpPr>
        <p:spPr>
          <a:xfrm>
            <a:off x="8837377" y="4651841"/>
            <a:ext cx="453743" cy="7423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EBCF69E7-141A-4869-9B16-7686935FF514}"/>
              </a:ext>
            </a:extLst>
          </p:cNvPr>
          <p:cNvGrpSpPr/>
          <p:nvPr/>
        </p:nvGrpSpPr>
        <p:grpSpPr>
          <a:xfrm>
            <a:off x="8810125" y="4599563"/>
            <a:ext cx="536574" cy="794820"/>
            <a:chOff x="9256554" y="5230829"/>
            <a:chExt cx="358823" cy="624732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7535D9E7-08A4-4379-AEEE-F7B146983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938" b="95652" l="8511" r="87234">
                          <a14:foregroundMark x1="46809" y1="91304" x2="46809" y2="91304"/>
                          <a14:foregroundMark x1="44681" y1="96273" x2="44681" y2="962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/>
            <a:stretch/>
          </p:blipFill>
          <p:spPr>
            <a:xfrm>
              <a:off x="9256554" y="5230829"/>
              <a:ext cx="358823" cy="624732"/>
            </a:xfrm>
            <a:prstGeom prst="rect">
              <a:avLst/>
            </a:prstGeom>
          </p:spPr>
        </p:pic>
        <p:sp>
          <p:nvSpPr>
            <p:cNvPr id="78" name="フリーフォーム: 図形 77">
              <a:extLst>
                <a:ext uri="{FF2B5EF4-FFF2-40B4-BE49-F238E27FC236}">
                  <a16:creationId xmlns:a16="http://schemas.microsoft.com/office/drawing/2014/main" id="{6DD42C23-4622-4D05-9158-C22A4CFAC505}"/>
                </a:ext>
              </a:extLst>
            </p:cNvPr>
            <p:cNvSpPr/>
            <p:nvPr/>
          </p:nvSpPr>
          <p:spPr>
            <a:xfrm>
              <a:off x="9406550" y="5489418"/>
              <a:ext cx="117696" cy="135802"/>
            </a:xfrm>
            <a:custGeom>
              <a:avLst/>
              <a:gdLst>
                <a:gd name="connsiteX0" fmla="*/ 0 w 117696"/>
                <a:gd name="connsiteY0" fmla="*/ 12071 h 135802"/>
                <a:gd name="connsiteX1" fmla="*/ 0 w 117696"/>
                <a:gd name="connsiteY1" fmla="*/ 135802 h 135802"/>
                <a:gd name="connsiteX2" fmla="*/ 117696 w 117696"/>
                <a:gd name="connsiteY2" fmla="*/ 120713 h 135802"/>
                <a:gd name="connsiteX3" fmla="*/ 117696 w 117696"/>
                <a:gd name="connsiteY3" fmla="*/ 0 h 135802"/>
                <a:gd name="connsiteX4" fmla="*/ 0 w 117696"/>
                <a:gd name="connsiteY4" fmla="*/ 12071 h 13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696" h="135802">
                  <a:moveTo>
                    <a:pt x="0" y="12071"/>
                  </a:moveTo>
                  <a:lnTo>
                    <a:pt x="0" y="135802"/>
                  </a:lnTo>
                  <a:lnTo>
                    <a:pt x="117696" y="120713"/>
                  </a:lnTo>
                  <a:lnTo>
                    <a:pt x="117696" y="0"/>
                  </a:lnTo>
                  <a:lnTo>
                    <a:pt x="0" y="12071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eiryo UI"/>
                  <a:ea typeface="Meiryo UI"/>
                  <a:cs typeface="+mn-cs"/>
                </a:rPr>
                <a:t>P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/>
                <a:ea typeface="Meiryo UI"/>
                <a:cs typeface="+mn-cs"/>
              </a:endParaRPr>
            </a:p>
          </p:txBody>
        </p:sp>
      </p:grp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0F836A68-0564-4C8F-BAA3-F4DCE9D86130}"/>
              </a:ext>
            </a:extLst>
          </p:cNvPr>
          <p:cNvSpPr/>
          <p:nvPr/>
        </p:nvSpPr>
        <p:spPr>
          <a:xfrm>
            <a:off x="9609432" y="5530070"/>
            <a:ext cx="1783069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ペットボトル以外のプラスチック</a:t>
            </a:r>
          </a:p>
        </p:txBody>
      </p:sp>
    </p:spTree>
    <p:extLst>
      <p:ext uri="{BB962C8B-B14F-4D97-AF65-F5344CB8AC3E}">
        <p14:creationId xmlns:p14="http://schemas.microsoft.com/office/powerpoint/2010/main" val="767077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6C409BEC-329B-4264-BA42-C58F2E08DF4C}"/>
              </a:ext>
            </a:extLst>
          </p:cNvPr>
          <p:cNvSpPr txBox="1">
            <a:spLocks/>
          </p:cNvSpPr>
          <p:nvPr/>
        </p:nvSpPr>
        <p:spPr>
          <a:xfrm>
            <a:off x="11080374" y="6175769"/>
            <a:ext cx="518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b="1" kern="1200">
                <a:solidFill>
                  <a:srgbClr val="0310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62E8-13EA-4016-ABE4-D520A4A115CD}" type="slidenum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310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310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タイトル 1">
            <a:extLst>
              <a:ext uri="{FF2B5EF4-FFF2-40B4-BE49-F238E27FC236}">
                <a16:creationId xmlns:a16="http://schemas.microsoft.com/office/drawing/2014/main" id="{78C439A6-0597-43CC-8CD1-FA98D4914424}"/>
              </a:ext>
            </a:extLst>
          </p:cNvPr>
          <p:cNvSpPr txBox="1">
            <a:spLocks/>
          </p:cNvSpPr>
          <p:nvPr/>
        </p:nvSpPr>
        <p:spPr>
          <a:xfrm>
            <a:off x="452945" y="-13959"/>
            <a:ext cx="11305354" cy="114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空港での利用改善ポイント（貨物）</a:t>
            </a:r>
          </a:p>
        </p:txBody>
      </p:sp>
      <p:sp>
        <p:nvSpPr>
          <p:cNvPr id="67" name="フローチャート: 処理 66">
            <a:extLst>
              <a:ext uri="{FF2B5EF4-FFF2-40B4-BE49-F238E27FC236}">
                <a16:creationId xmlns:a16="http://schemas.microsoft.com/office/drawing/2014/main" id="{E8EF21C3-E6AF-435B-9AEA-5385F9C46AF8}"/>
              </a:ext>
            </a:extLst>
          </p:cNvPr>
          <p:cNvSpPr/>
          <p:nvPr/>
        </p:nvSpPr>
        <p:spPr>
          <a:xfrm>
            <a:off x="348949" y="1154165"/>
            <a:ext cx="11494102" cy="2402061"/>
          </a:xfrm>
          <a:prstGeom prst="flowChartProcess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593C1A-7497-4792-B4C5-68466DD034F7}"/>
              </a:ext>
            </a:extLst>
          </p:cNvPr>
          <p:cNvSpPr txBox="1"/>
          <p:nvPr/>
        </p:nvSpPr>
        <p:spPr>
          <a:xfrm>
            <a:off x="452945" y="1152895"/>
            <a:ext cx="1041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現在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59" name="フローチャート: 処理 58">
            <a:extLst>
              <a:ext uri="{FF2B5EF4-FFF2-40B4-BE49-F238E27FC236}">
                <a16:creationId xmlns:a16="http://schemas.microsoft.com/office/drawing/2014/main" id="{062EF178-5BDE-4E2A-99E9-ADDCFF97CB23}"/>
              </a:ext>
            </a:extLst>
          </p:cNvPr>
          <p:cNvSpPr/>
          <p:nvPr/>
        </p:nvSpPr>
        <p:spPr>
          <a:xfrm>
            <a:off x="348949" y="3591556"/>
            <a:ext cx="11494102" cy="2387435"/>
          </a:xfrm>
          <a:prstGeom prst="flowChartProcess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11110B1A-E176-475C-BF79-393AC0E95440}"/>
              </a:ext>
            </a:extLst>
          </p:cNvPr>
          <p:cNvSpPr txBox="1"/>
          <p:nvPr/>
        </p:nvSpPr>
        <p:spPr>
          <a:xfrm>
            <a:off x="452945" y="3597810"/>
            <a:ext cx="1041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将来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6786826-73F5-4B63-A36E-814455A9F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0000">
                        <a14:foregroundMark x1="7800" y1="37429" x2="7800" y2="3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40" y="1282726"/>
            <a:ext cx="1603917" cy="1122742"/>
          </a:xfrm>
          <a:prstGeom prst="rect">
            <a:avLst/>
          </a:prstGeom>
        </p:spPr>
      </p:pic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07F90B40-785D-43D2-9890-F4B4B5BE849A}"/>
              </a:ext>
            </a:extLst>
          </p:cNvPr>
          <p:cNvSpPr/>
          <p:nvPr/>
        </p:nvSpPr>
        <p:spPr>
          <a:xfrm>
            <a:off x="4703204" y="2513817"/>
            <a:ext cx="989627" cy="729341"/>
          </a:xfrm>
          <a:prstGeom prst="wedgeRoundRectCallout">
            <a:avLst>
              <a:gd name="adj1" fmla="val 53035"/>
              <a:gd name="adj2" fmla="val -10749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4881CB83-57D1-4AAF-B9BC-98BFA9B8B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37" y="2329150"/>
            <a:ext cx="436288" cy="36933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E113DF1-5ECF-41B6-AFA6-85F19725D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73" b="97727" l="10000" r="90000">
                        <a14:foregroundMark x1="49333" y1="8636" x2="49333" y2="8636"/>
                        <a14:foregroundMark x1="38667" y1="7273" x2="38667" y2="7273"/>
                        <a14:foregroundMark x1="25667" y1="2727" x2="25667" y2="2727"/>
                        <a14:foregroundMark x1="56667" y1="5909" x2="56667" y2="5909"/>
                        <a14:foregroundMark x1="61333" y1="5909" x2="61333" y2="5909"/>
                        <a14:foregroundMark x1="64000" y1="6364" x2="64000" y2="6364"/>
                        <a14:foregroundMark x1="64667" y1="87273" x2="64667" y2="87273"/>
                        <a14:foregroundMark x1="49000" y1="93182" x2="49000" y2="93182"/>
                        <a14:foregroundMark x1="48000" y1="97727" x2="48000" y2="97727"/>
                        <a14:foregroundMark x1="79333" y1="72273" x2="79333" y2="72273"/>
                        <a14:foregroundMark x1="78333" y1="59091" x2="78333" y2="59091"/>
                        <a14:foregroundMark x1="79000" y1="48636" x2="79000" y2="48636"/>
                        <a14:foregroundMark x1="80667" y1="42727" x2="80667" y2="42727"/>
                        <a14:foregroundMark x1="81000" y1="59545" x2="81000" y2="59545"/>
                        <a14:foregroundMark x1="80333" y1="66364" x2="80333" y2="66364"/>
                        <a14:foregroundMark x1="44333" y1="94545" x2="44333" y2="9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17" y="2621559"/>
            <a:ext cx="790696" cy="57984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A960A48-A9B9-40D4-804F-F55BC954E3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8" b="96721" l="7047" r="92617">
                        <a14:foregroundMark x1="31879" y1="93443" x2="31879" y2="93443"/>
                        <a14:foregroundMark x1="7383" y1="92213" x2="7383" y2="92213"/>
                        <a14:foregroundMark x1="19799" y1="96721" x2="19799" y2="96721"/>
                        <a14:foregroundMark x1="92617" y1="79098" x2="92617" y2="79098"/>
                        <a14:foregroundMark x1="64430" y1="11885" x2="64430" y2="11885"/>
                        <a14:foregroundMark x1="41275" y1="4098" x2="41275" y2="4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809" y="1738788"/>
            <a:ext cx="546667" cy="446989"/>
          </a:xfrm>
          <a:prstGeom prst="rect">
            <a:avLst/>
          </a:prstGeom>
        </p:spPr>
      </p:pic>
      <p:sp>
        <p:nvSpPr>
          <p:cNvPr id="24" name="吹き出し: 角を丸めた四角形 23">
            <a:extLst>
              <a:ext uri="{FF2B5EF4-FFF2-40B4-BE49-F238E27FC236}">
                <a16:creationId xmlns:a16="http://schemas.microsoft.com/office/drawing/2014/main" id="{0B0E9C3B-9DBA-4D19-B175-24AB93588A25}"/>
              </a:ext>
            </a:extLst>
          </p:cNvPr>
          <p:cNvSpPr/>
          <p:nvPr/>
        </p:nvSpPr>
        <p:spPr>
          <a:xfrm>
            <a:off x="6291607" y="2549536"/>
            <a:ext cx="989627" cy="729341"/>
          </a:xfrm>
          <a:prstGeom prst="wedgeRoundRectCallout">
            <a:avLst>
              <a:gd name="adj1" fmla="val 5873"/>
              <a:gd name="adj2" fmla="val -10096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388033E-EE31-48A1-BEF6-8C159717B7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55" b="89055" l="6857" r="93429">
                        <a14:foregroundMark x1="7429" y1="36318" x2="7429" y2="36318"/>
                        <a14:foregroundMark x1="93571" y1="46766" x2="93571" y2="46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1671" y="2656691"/>
            <a:ext cx="958944" cy="550588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08417A5-0D22-4C50-A4C9-D9EB04A231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40" y="2364869"/>
            <a:ext cx="436288" cy="36933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4C57F14-E225-4263-ACFB-C97F039249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55" b="89789" l="4485" r="95515">
                        <a14:foregroundMark x1="95515" y1="36268" x2="95515" y2="36268"/>
                        <a14:foregroundMark x1="6860" y1="58803" x2="6860" y2="58803"/>
                        <a14:foregroundMark x1="4485" y1="66549" x2="4485" y2="66549"/>
                        <a14:foregroundMark x1="4222" y1="66197" x2="4222" y2="66197"/>
                        <a14:foregroundMark x1="4485" y1="64085" x2="4485" y2="64085"/>
                        <a14:foregroundMark x1="4222" y1="61268" x2="4222" y2="6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56" y="1496524"/>
            <a:ext cx="1574382" cy="1179037"/>
          </a:xfrm>
          <a:prstGeom prst="rect">
            <a:avLst/>
          </a:prstGeom>
        </p:spPr>
      </p:pic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12B5E545-B928-46F2-9FC1-5B9438212B21}"/>
              </a:ext>
            </a:extLst>
          </p:cNvPr>
          <p:cNvSpPr/>
          <p:nvPr/>
        </p:nvSpPr>
        <p:spPr>
          <a:xfrm>
            <a:off x="1130404" y="2661511"/>
            <a:ext cx="989627" cy="729341"/>
          </a:xfrm>
          <a:prstGeom prst="wedgeRoundRectCallout">
            <a:avLst>
              <a:gd name="adj1" fmla="val 235"/>
              <a:gd name="adj2" fmla="val -13179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A7B9DF3-E350-4D65-B0CE-5A0457641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7" y="2476844"/>
            <a:ext cx="436288" cy="36933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2715023-477A-4632-BA8F-7A72B2F6F6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73" b="97727" l="10000" r="90000">
                        <a14:foregroundMark x1="49333" y1="8636" x2="49333" y2="8636"/>
                        <a14:foregroundMark x1="38667" y1="7273" x2="38667" y2="7273"/>
                        <a14:foregroundMark x1="25667" y1="2727" x2="25667" y2="2727"/>
                        <a14:foregroundMark x1="56667" y1="5909" x2="56667" y2="5909"/>
                        <a14:foregroundMark x1="61333" y1="5909" x2="61333" y2="5909"/>
                        <a14:foregroundMark x1="64000" y1="6364" x2="64000" y2="6364"/>
                        <a14:foregroundMark x1="64667" y1="87273" x2="64667" y2="87273"/>
                        <a14:foregroundMark x1="49000" y1="93182" x2="49000" y2="93182"/>
                        <a14:foregroundMark x1="48000" y1="97727" x2="48000" y2="97727"/>
                        <a14:foregroundMark x1="79333" y1="72273" x2="79333" y2="72273"/>
                        <a14:foregroundMark x1="78333" y1="59091" x2="78333" y2="59091"/>
                        <a14:foregroundMark x1="79000" y1="48636" x2="79000" y2="48636"/>
                        <a14:foregroundMark x1="80667" y1="42727" x2="80667" y2="42727"/>
                        <a14:foregroundMark x1="81000" y1="59545" x2="81000" y2="59545"/>
                        <a14:foregroundMark x1="80333" y1="66364" x2="80333" y2="66364"/>
                        <a14:foregroundMark x1="44333" y1="94545" x2="44333" y2="9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17" y="2769253"/>
            <a:ext cx="790696" cy="57984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1884CD2-A225-44EB-9CC1-6C2F72CB35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55" b="89789" l="4485" r="95515">
                        <a14:foregroundMark x1="95515" y1="36268" x2="95515" y2="36268"/>
                        <a14:foregroundMark x1="6860" y1="58803" x2="6860" y2="58803"/>
                        <a14:foregroundMark x1="4485" y1="66549" x2="4485" y2="66549"/>
                        <a14:foregroundMark x1="4222" y1="66197" x2="4222" y2="66197"/>
                        <a14:foregroundMark x1="4485" y1="64085" x2="4485" y2="64085"/>
                        <a14:foregroundMark x1="4222" y1="61268" x2="4222" y2="6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256" y="3991525"/>
            <a:ext cx="1574382" cy="1179037"/>
          </a:xfrm>
          <a:prstGeom prst="rect">
            <a:avLst/>
          </a:prstGeom>
        </p:spPr>
      </p:pic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345CE081-32EF-492D-865C-796C4848A635}"/>
              </a:ext>
            </a:extLst>
          </p:cNvPr>
          <p:cNvSpPr/>
          <p:nvPr/>
        </p:nvSpPr>
        <p:spPr>
          <a:xfrm>
            <a:off x="1130404" y="5156512"/>
            <a:ext cx="989627" cy="729341"/>
          </a:xfrm>
          <a:prstGeom prst="wedgeRoundRectCallout">
            <a:avLst>
              <a:gd name="adj1" fmla="val 235"/>
              <a:gd name="adj2" fmla="val -13179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E5B50871-8FEE-495A-8530-E516BB9C988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86" b="90000" l="28281" r="68125">
                        <a14:foregroundMark x1="51563" y1="14286" x2="51563" y2="14286"/>
                        <a14:foregroundMark x1="67344" y1="45357" x2="67344" y2="45357"/>
                        <a14:foregroundMark x1="68125" y1="49286" x2="68125" y2="49286"/>
                        <a14:foregroundMark x1="58906" y1="87143" x2="58906" y2="87143"/>
                        <a14:foregroundMark x1="60000" y1="90357" x2="60000" y2="90357"/>
                        <a14:foregroundMark x1="30000" y1="52857" x2="30000" y2="52857"/>
                        <a14:foregroundMark x1="28281" y1="45357" x2="28281" y2="4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1" t="7467" r="29002" b="6439"/>
          <a:stretch/>
        </p:blipFill>
        <p:spPr>
          <a:xfrm>
            <a:off x="1306298" y="5192713"/>
            <a:ext cx="782705" cy="67591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81FC66E-C9AD-4BD0-BDEF-3AEA874DEEF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9"/>
          <a:stretch/>
        </p:blipFill>
        <p:spPr>
          <a:xfrm>
            <a:off x="705886" y="5221390"/>
            <a:ext cx="384004" cy="58530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F0D1E801-AE84-4DCB-8DF0-DF2765569B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800" r="90000">
                        <a14:foregroundMark x1="7800" y1="37429" x2="7800" y2="3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40" y="3679801"/>
            <a:ext cx="1603917" cy="1122742"/>
          </a:xfrm>
          <a:prstGeom prst="rect">
            <a:avLst/>
          </a:prstGeom>
        </p:spPr>
      </p:pic>
      <p:sp>
        <p:nvSpPr>
          <p:cNvPr id="41" name="吹き出し: 角を丸めた四角形 40">
            <a:extLst>
              <a:ext uri="{FF2B5EF4-FFF2-40B4-BE49-F238E27FC236}">
                <a16:creationId xmlns:a16="http://schemas.microsoft.com/office/drawing/2014/main" id="{E2824D4E-7AD1-4246-B74A-7E203FB9B800}"/>
              </a:ext>
            </a:extLst>
          </p:cNvPr>
          <p:cNvSpPr/>
          <p:nvPr/>
        </p:nvSpPr>
        <p:spPr>
          <a:xfrm>
            <a:off x="4703204" y="4910892"/>
            <a:ext cx="989627" cy="729341"/>
          </a:xfrm>
          <a:prstGeom prst="wedgeRoundRectCallout">
            <a:avLst>
              <a:gd name="adj1" fmla="val 53035"/>
              <a:gd name="adj2" fmla="val -10749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34EDC278-0AE6-446C-9672-F2A60CAEB2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8" b="96721" l="7047" r="92617">
                        <a14:foregroundMark x1="31879" y1="93443" x2="31879" y2="93443"/>
                        <a14:foregroundMark x1="7383" y1="92213" x2="7383" y2="92213"/>
                        <a14:foregroundMark x1="19799" y1="96721" x2="19799" y2="96721"/>
                        <a14:foregroundMark x1="92617" y1="79098" x2="92617" y2="79098"/>
                        <a14:foregroundMark x1="64430" y1="11885" x2="64430" y2="11885"/>
                        <a14:foregroundMark x1="41275" y1="4098" x2="41275" y2="4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809" y="4135863"/>
            <a:ext cx="546667" cy="446989"/>
          </a:xfrm>
          <a:prstGeom prst="rect">
            <a:avLst/>
          </a:prstGeom>
        </p:spPr>
      </p:pic>
      <p:sp>
        <p:nvSpPr>
          <p:cNvPr id="45" name="吹き出し: 角を丸めた四角形 44">
            <a:extLst>
              <a:ext uri="{FF2B5EF4-FFF2-40B4-BE49-F238E27FC236}">
                <a16:creationId xmlns:a16="http://schemas.microsoft.com/office/drawing/2014/main" id="{04C2274B-E484-4541-BC5D-7784B326AC4C}"/>
              </a:ext>
            </a:extLst>
          </p:cNvPr>
          <p:cNvSpPr/>
          <p:nvPr/>
        </p:nvSpPr>
        <p:spPr>
          <a:xfrm>
            <a:off x="6291607" y="4746828"/>
            <a:ext cx="989627" cy="1139026"/>
          </a:xfrm>
          <a:prstGeom prst="wedgeRoundRectCallout">
            <a:avLst>
              <a:gd name="adj1" fmla="val 6835"/>
              <a:gd name="adj2" fmla="val -6371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649F5D9B-39DC-472D-A9C7-7206661EFFF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r="33932"/>
          <a:stretch/>
        </p:blipFill>
        <p:spPr>
          <a:xfrm>
            <a:off x="4196933" y="4880174"/>
            <a:ext cx="384277" cy="585723"/>
          </a:xfrm>
          <a:prstGeom prst="rect">
            <a:avLst/>
          </a:prstGeom>
        </p:spPr>
      </p:pic>
      <p:sp>
        <p:nvSpPr>
          <p:cNvPr id="52" name="矢印: 下カーブ 51">
            <a:extLst>
              <a:ext uri="{FF2B5EF4-FFF2-40B4-BE49-F238E27FC236}">
                <a16:creationId xmlns:a16="http://schemas.microsoft.com/office/drawing/2014/main" id="{F2131C51-B020-4AAD-B381-8189E22D0C30}"/>
              </a:ext>
            </a:extLst>
          </p:cNvPr>
          <p:cNvSpPr/>
          <p:nvPr/>
        </p:nvSpPr>
        <p:spPr>
          <a:xfrm>
            <a:off x="4683039" y="4785094"/>
            <a:ext cx="1072759" cy="322976"/>
          </a:xfrm>
          <a:prstGeom prst="curvedDownArrow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53" name="矢印: 下カーブ 52">
            <a:extLst>
              <a:ext uri="{FF2B5EF4-FFF2-40B4-BE49-F238E27FC236}">
                <a16:creationId xmlns:a16="http://schemas.microsoft.com/office/drawing/2014/main" id="{642D5430-E552-43A9-8630-1D6F90918AA4}"/>
              </a:ext>
            </a:extLst>
          </p:cNvPr>
          <p:cNvSpPr/>
          <p:nvPr/>
        </p:nvSpPr>
        <p:spPr>
          <a:xfrm rot="10800000">
            <a:off x="4652322" y="5419887"/>
            <a:ext cx="1072759" cy="322976"/>
          </a:xfrm>
          <a:prstGeom prst="curvedDownArrow">
            <a:avLst/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C5BE3DD-F561-4B5D-9658-A0C752DF021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22" b="96386" l="23600" r="84400">
                        <a14:foregroundMark x1="30800" y1="28313" x2="30800" y2="28313"/>
                        <a14:foregroundMark x1="40800" y1="18675" x2="40800" y2="18675"/>
                        <a14:foregroundMark x1="41200" y1="10843" x2="26400" y2="21084"/>
                        <a14:foregroundMark x1="26400" y1="21084" x2="42400" y2="22289"/>
                        <a14:foregroundMark x1="28000" y1="13855" x2="28000" y2="13855"/>
                        <a14:foregroundMark x1="25200" y1="10241" x2="25200" y2="10241"/>
                        <a14:foregroundMark x1="43200" y1="6024" x2="43200" y2="6024"/>
                        <a14:foregroundMark x1="76800" y1="50602" x2="76800" y2="50602"/>
                        <a14:foregroundMark x1="29600" y1="77108" x2="29600" y2="77108"/>
                        <a14:foregroundMark x1="44800" y1="87349" x2="44800" y2="87349"/>
                        <a14:foregroundMark x1="46800" y1="91566" x2="46800" y2="91566"/>
                        <a14:foregroundMark x1="48400" y1="90361" x2="30800" y2="85542"/>
                        <a14:foregroundMark x1="51200" y1="95181" x2="80000" y2="76506"/>
                        <a14:foregroundMark x1="80000" y1="76506" x2="80400" y2="76506"/>
                        <a14:foregroundMark x1="50800" y1="96386" x2="50000" y2="93373"/>
                        <a14:foregroundMark x1="23600" y1="85542" x2="23600" y2="83133"/>
                        <a14:foregroundMark x1="84400" y1="77108" x2="84000" y2="75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8" r="13611"/>
          <a:stretch/>
        </p:blipFill>
        <p:spPr>
          <a:xfrm>
            <a:off x="4838001" y="4946141"/>
            <a:ext cx="700463" cy="685890"/>
          </a:xfrm>
          <a:prstGeom prst="rect">
            <a:avLst/>
          </a:prstGeom>
        </p:spPr>
      </p:pic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097B1FA7-4ABC-4B52-9A94-CA7A91323D6E}"/>
              </a:ext>
            </a:extLst>
          </p:cNvPr>
          <p:cNvSpPr/>
          <p:nvPr/>
        </p:nvSpPr>
        <p:spPr>
          <a:xfrm>
            <a:off x="7220676" y="2941050"/>
            <a:ext cx="788505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パレット</a:t>
            </a: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2688F7C6-8417-451C-9C7A-F81F83F15F60}"/>
              </a:ext>
            </a:extLst>
          </p:cNvPr>
          <p:cNvSpPr/>
          <p:nvPr/>
        </p:nvSpPr>
        <p:spPr>
          <a:xfrm>
            <a:off x="7232221" y="4456658"/>
            <a:ext cx="788505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パレット</a:t>
            </a: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41918ACA-7BBF-48E1-BA6B-B5AA997B1C3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1263" y="1682759"/>
            <a:ext cx="1890138" cy="1426068"/>
          </a:xfrm>
          <a:prstGeom prst="rect">
            <a:avLst/>
          </a:prstGeom>
        </p:spPr>
      </p:pic>
      <p:sp>
        <p:nvSpPr>
          <p:cNvPr id="78" name="矢印: 右 77">
            <a:extLst>
              <a:ext uri="{FF2B5EF4-FFF2-40B4-BE49-F238E27FC236}">
                <a16:creationId xmlns:a16="http://schemas.microsoft.com/office/drawing/2014/main" id="{1C6907D9-510F-43B4-B2C8-9A022DFE2424}"/>
              </a:ext>
            </a:extLst>
          </p:cNvPr>
          <p:cNvSpPr/>
          <p:nvPr/>
        </p:nvSpPr>
        <p:spPr>
          <a:xfrm>
            <a:off x="3227994" y="2014526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96" name="矢印: 右 95">
            <a:extLst>
              <a:ext uri="{FF2B5EF4-FFF2-40B4-BE49-F238E27FC236}">
                <a16:creationId xmlns:a16="http://schemas.microsoft.com/office/drawing/2014/main" id="{DAA87F46-D980-4FF8-A077-9126EAE0743D}"/>
              </a:ext>
            </a:extLst>
          </p:cNvPr>
          <p:cNvSpPr/>
          <p:nvPr/>
        </p:nvSpPr>
        <p:spPr>
          <a:xfrm>
            <a:off x="8055251" y="2014526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8F2B6ED4-31DF-432C-8BE4-505F6B41401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2661" y="4259580"/>
            <a:ext cx="1890138" cy="1426068"/>
          </a:xfrm>
          <a:prstGeom prst="rect">
            <a:avLst/>
          </a:prstGeom>
        </p:spPr>
      </p:pic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6E9D91CB-760C-4DAE-B580-4F5144C8BBC9}"/>
              </a:ext>
            </a:extLst>
          </p:cNvPr>
          <p:cNvSpPr/>
          <p:nvPr/>
        </p:nvSpPr>
        <p:spPr>
          <a:xfrm>
            <a:off x="2120313" y="3048052"/>
            <a:ext cx="989627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運搬時の梱包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ED16C9E-AA43-4169-8937-70EAE9355906}"/>
              </a:ext>
            </a:extLst>
          </p:cNvPr>
          <p:cNvSpPr/>
          <p:nvPr/>
        </p:nvSpPr>
        <p:spPr>
          <a:xfrm>
            <a:off x="2120313" y="5506691"/>
            <a:ext cx="989627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運搬時の梱包</a:t>
            </a:r>
          </a:p>
        </p:txBody>
      </p:sp>
      <p:sp>
        <p:nvSpPr>
          <p:cNvPr id="64" name="矢印: 右 63">
            <a:extLst>
              <a:ext uri="{FF2B5EF4-FFF2-40B4-BE49-F238E27FC236}">
                <a16:creationId xmlns:a16="http://schemas.microsoft.com/office/drawing/2014/main" id="{24DE065A-861C-421F-9546-4EEDB2E40E34}"/>
              </a:ext>
            </a:extLst>
          </p:cNvPr>
          <p:cNvSpPr/>
          <p:nvPr/>
        </p:nvSpPr>
        <p:spPr>
          <a:xfrm>
            <a:off x="3227994" y="4724484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65" name="矢印: 右 64">
            <a:extLst>
              <a:ext uri="{FF2B5EF4-FFF2-40B4-BE49-F238E27FC236}">
                <a16:creationId xmlns:a16="http://schemas.microsoft.com/office/drawing/2014/main" id="{873BD11C-76BC-47AD-BBB4-70687C9C8AA4}"/>
              </a:ext>
            </a:extLst>
          </p:cNvPr>
          <p:cNvSpPr/>
          <p:nvPr/>
        </p:nvSpPr>
        <p:spPr>
          <a:xfrm>
            <a:off x="8055251" y="4724484"/>
            <a:ext cx="581025" cy="29915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063219B7-9687-4050-A882-8DF2FEAFFC7B}"/>
              </a:ext>
            </a:extLst>
          </p:cNvPr>
          <p:cNvSpPr/>
          <p:nvPr/>
        </p:nvSpPr>
        <p:spPr>
          <a:xfrm>
            <a:off x="4198605" y="4423936"/>
            <a:ext cx="989627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梱包</a:t>
            </a: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A3483276-4D8A-4A17-B386-AAA88698150A}"/>
              </a:ext>
            </a:extLst>
          </p:cNvPr>
          <p:cNvSpPr/>
          <p:nvPr/>
        </p:nvSpPr>
        <p:spPr>
          <a:xfrm>
            <a:off x="4274953" y="2015538"/>
            <a:ext cx="989627" cy="280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ja-JP" altLang="en-US" sz="1050" dirty="0">
                <a:solidFill>
                  <a:sysClr val="windowText" lastClr="000000"/>
                </a:solidFill>
              </a:rPr>
              <a:t>梱包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A463F85-8D87-4268-BE13-9B47A80AE1A6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0123" t="22517" r="21125" b="22588"/>
          <a:stretch/>
        </p:blipFill>
        <p:spPr>
          <a:xfrm>
            <a:off x="6358051" y="5280457"/>
            <a:ext cx="875330" cy="57265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CCB48559-2D8A-44BD-B2B4-FD1D1FD1E81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9"/>
          <a:stretch/>
        </p:blipFill>
        <p:spPr>
          <a:xfrm>
            <a:off x="7388192" y="5339377"/>
            <a:ext cx="384004" cy="585307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986B1845-4BDE-40E8-958A-BFB62038C4B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9"/>
          <a:stretch/>
        </p:blipFill>
        <p:spPr>
          <a:xfrm>
            <a:off x="7407001" y="4718048"/>
            <a:ext cx="384277" cy="585723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1F07CFE4-1E93-454B-B776-94ABCBF5A2E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955" b="89055" l="6857" r="93429">
                        <a14:foregroundMark x1="7429" y1="36318" x2="7429" y2="36318"/>
                        <a14:foregroundMark x1="93571" y1="46766" x2="93571" y2="46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5306" y="4772410"/>
            <a:ext cx="893102" cy="5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9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6C409BEC-329B-4264-BA42-C58F2E08DF4C}"/>
              </a:ext>
            </a:extLst>
          </p:cNvPr>
          <p:cNvSpPr txBox="1">
            <a:spLocks/>
          </p:cNvSpPr>
          <p:nvPr/>
        </p:nvSpPr>
        <p:spPr>
          <a:xfrm>
            <a:off x="11080374" y="6175769"/>
            <a:ext cx="518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b="1" kern="1200">
                <a:solidFill>
                  <a:srgbClr val="0310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62E8-13EA-4016-ABE4-D520A4A115CD}" type="slidenum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310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310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タイトル 1">
            <a:extLst>
              <a:ext uri="{FF2B5EF4-FFF2-40B4-BE49-F238E27FC236}">
                <a16:creationId xmlns:a16="http://schemas.microsoft.com/office/drawing/2014/main" id="{78C439A6-0597-43CC-8CD1-FA98D4914424}"/>
              </a:ext>
            </a:extLst>
          </p:cNvPr>
          <p:cNvSpPr txBox="1">
            <a:spLocks/>
          </p:cNvSpPr>
          <p:nvPr/>
        </p:nvSpPr>
        <p:spPr>
          <a:xfrm>
            <a:off x="452945" y="-13959"/>
            <a:ext cx="11305354" cy="114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改善点と解決策</a:t>
            </a:r>
          </a:p>
        </p:txBody>
      </p:sp>
      <p:graphicFrame>
        <p:nvGraphicFramePr>
          <p:cNvPr id="128" name="表 127">
            <a:extLst>
              <a:ext uri="{FF2B5EF4-FFF2-40B4-BE49-F238E27FC236}">
                <a16:creationId xmlns:a16="http://schemas.microsoft.com/office/drawing/2014/main" id="{B5A8078D-C216-4DA8-BCAE-0E3C97CC6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395526"/>
              </p:ext>
            </p:extLst>
          </p:nvPr>
        </p:nvGraphicFramePr>
        <p:xfrm>
          <a:off x="452946" y="1483142"/>
          <a:ext cx="11305353" cy="404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357">
                  <a:extLst>
                    <a:ext uri="{9D8B030D-6E8A-4147-A177-3AD203B41FA5}">
                      <a16:colId xmlns:a16="http://schemas.microsoft.com/office/drawing/2014/main" val="1544748153"/>
                    </a:ext>
                  </a:extLst>
                </a:gridCol>
                <a:gridCol w="6201624">
                  <a:extLst>
                    <a:ext uri="{9D8B030D-6E8A-4147-A177-3AD203B41FA5}">
                      <a16:colId xmlns:a16="http://schemas.microsoft.com/office/drawing/2014/main" val="1417390580"/>
                    </a:ext>
                  </a:extLst>
                </a:gridCol>
                <a:gridCol w="3981372">
                  <a:extLst>
                    <a:ext uri="{9D8B030D-6E8A-4147-A177-3AD203B41FA5}">
                      <a16:colId xmlns:a16="http://schemas.microsoft.com/office/drawing/2014/main" val="2259457936"/>
                    </a:ext>
                  </a:extLst>
                </a:gridCol>
              </a:tblGrid>
              <a:tr h="49051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改善点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解決策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204429"/>
                  </a:ext>
                </a:extLst>
              </a:tr>
              <a:tr h="11673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Reduce</a:t>
                      </a:r>
                      <a:r>
                        <a:rPr kumimoji="1" lang="en-US" altLang="ja-JP" sz="1600" dirty="0"/>
                        <a:t/>
                      </a:r>
                      <a:br>
                        <a:rPr kumimoji="1" lang="en-US" altLang="ja-JP" sz="1600" dirty="0"/>
                      </a:br>
                      <a:r>
                        <a:rPr kumimoji="1" lang="ja-JP" altLang="en-US" sz="1600" dirty="0">
                          <a:solidFill>
                            <a:srgbClr val="002060"/>
                          </a:solidFill>
                        </a:rPr>
                        <a:t>リデュース</a:t>
                      </a:r>
                    </a:p>
                  </a:txBody>
                  <a:tcPr anchor="ctr">
                    <a:solidFill>
                      <a:srgbClr val="CBE8FA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プラスチック製コップ、ストロー、ビニールバッグ、梱包材、貨物用パレット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プラスチックの代替素材への転換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704164"/>
                  </a:ext>
                </a:extLst>
              </a:tr>
              <a:tr h="11871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Reuse</a:t>
                      </a:r>
                    </a:p>
                    <a:p>
                      <a:pPr algn="ctr"/>
                      <a:r>
                        <a:rPr kumimoji="1" lang="ja-JP" altLang="en-US" sz="1600" dirty="0">
                          <a:solidFill>
                            <a:srgbClr val="002060"/>
                          </a:solidFill>
                        </a:rPr>
                        <a:t>リユース</a:t>
                      </a:r>
                      <a:endParaRPr kumimoji="1" lang="en-US" altLang="ja-JP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傘、キャリーケース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航空貨物梱包材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使えるものを分別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リユースシステムの構築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604785"/>
                  </a:ext>
                </a:extLst>
              </a:tr>
              <a:tr h="11955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Recycle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solidFill>
                            <a:srgbClr val="002060"/>
                          </a:solidFill>
                        </a:rPr>
                        <a:t>リサイクル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プラスチックごみの分別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プラスチック市場の情報収集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プラスチック用ごみ箱の新設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ja-JP" altLang="en-US" sz="16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プラスチックのリサイクルルートを探す</a:t>
                      </a:r>
                      <a:endParaRPr kumimoji="1" lang="en-US" altLang="ja-JP" sz="16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3941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54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25D7AB6-3839-4D1C-808E-98BA8607F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01"/>
          <a:stretch/>
        </p:blipFill>
        <p:spPr>
          <a:xfrm>
            <a:off x="5034331" y="2061066"/>
            <a:ext cx="3809787" cy="31480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6840D0E-596D-4857-9994-A23221C28B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1" t="11025" r="14048" b="6236"/>
          <a:stretch/>
        </p:blipFill>
        <p:spPr>
          <a:xfrm>
            <a:off x="9233649" y="2061066"/>
            <a:ext cx="2694147" cy="293161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0FBED4C-C0E4-4768-B3EF-D0806A12B0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38" t="11005" r="16096" b="6457"/>
          <a:stretch/>
        </p:blipFill>
        <p:spPr>
          <a:xfrm>
            <a:off x="1049238" y="2061066"/>
            <a:ext cx="2870785" cy="292922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62E8-13EA-4016-ABE4-D520A4A115CD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19" name="部分円 18">
            <a:extLst>
              <a:ext uri="{FF2B5EF4-FFF2-40B4-BE49-F238E27FC236}">
                <a16:creationId xmlns:a16="http://schemas.microsoft.com/office/drawing/2014/main" id="{DF5E66FE-0857-48BB-8777-19FEDF755D45}"/>
              </a:ext>
            </a:extLst>
          </p:cNvPr>
          <p:cNvSpPr/>
          <p:nvPr/>
        </p:nvSpPr>
        <p:spPr>
          <a:xfrm flipH="1">
            <a:off x="1590376" y="2714799"/>
            <a:ext cx="2053453" cy="2053682"/>
          </a:xfrm>
          <a:prstGeom prst="pie">
            <a:avLst>
              <a:gd name="adj1" fmla="val 13143704"/>
              <a:gd name="adj2" fmla="val 16233808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D2013533-719B-405A-B7C3-7A797CE36362}"/>
              </a:ext>
            </a:extLst>
          </p:cNvPr>
          <p:cNvSpPr/>
          <p:nvPr/>
        </p:nvSpPr>
        <p:spPr>
          <a:xfrm>
            <a:off x="3150322" y="1650075"/>
            <a:ext cx="1962494" cy="1138215"/>
          </a:xfrm>
          <a:prstGeom prst="wedgeRoundRectCallout">
            <a:avLst>
              <a:gd name="adj1" fmla="val -40694"/>
              <a:gd name="adj2" fmla="val 6609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1400" dirty="0">
              <a:solidFill>
                <a:srgbClr val="FF0000"/>
              </a:solidFill>
            </a:endParaRPr>
          </a:p>
          <a:p>
            <a:pPr algn="ctr"/>
            <a:endParaRPr lang="en-US" altLang="ja-JP" sz="14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rgbClr val="FF0000"/>
                </a:solidFill>
              </a:rPr>
              <a:t>プラスチック</a:t>
            </a:r>
            <a:endParaRPr kumimoji="1" lang="en-US" altLang="ja-JP" sz="1400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sz="1400" dirty="0">
                <a:solidFill>
                  <a:srgbClr val="FF0000"/>
                </a:solidFill>
              </a:rPr>
              <a:t>14.4</a:t>
            </a:r>
            <a:r>
              <a:rPr kumimoji="1" lang="ja-JP" altLang="en-US" sz="1400" dirty="0">
                <a:solidFill>
                  <a:srgbClr val="FF0000"/>
                </a:solidFill>
              </a:rPr>
              <a:t>％ </a:t>
            </a:r>
            <a:r>
              <a:rPr kumimoji="1" lang="en-US" altLang="ja-JP" sz="1400" dirty="0">
                <a:solidFill>
                  <a:srgbClr val="FF0000"/>
                </a:solidFill>
              </a:rPr>
              <a:t>(</a:t>
            </a:r>
            <a:r>
              <a:rPr lang="en-US" altLang="ja-JP" sz="1400" dirty="0">
                <a:solidFill>
                  <a:srgbClr val="FF0000"/>
                </a:solidFill>
              </a:rPr>
              <a:t>1,650 t)</a:t>
            </a:r>
            <a:r>
              <a:rPr lang="ja-JP" altLang="en-US" sz="1400" dirty="0">
                <a:solidFill>
                  <a:srgbClr val="FF0000"/>
                </a:solidFill>
              </a:rPr>
              <a:t>＊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755668-C73E-4295-94AF-38E3DD9FC4FE}"/>
              </a:ext>
            </a:extLst>
          </p:cNvPr>
          <p:cNvSpPr/>
          <p:nvPr/>
        </p:nvSpPr>
        <p:spPr>
          <a:xfrm>
            <a:off x="166668" y="5154598"/>
            <a:ext cx="6767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Roboto"/>
              </a:rPr>
              <a:t>＊</a:t>
            </a:r>
            <a:r>
              <a:rPr lang="en-US" altLang="ja-JP" sz="1400" dirty="0">
                <a:latin typeface="Roboto"/>
              </a:rPr>
              <a:t>KIX</a:t>
            </a:r>
            <a:r>
              <a:rPr lang="ja-JP" altLang="en-US" sz="1400" dirty="0">
                <a:latin typeface="Roboto"/>
              </a:rPr>
              <a:t>のプラスチック割合は、島内クリーンセンターでのサンプリング調査（</a:t>
            </a:r>
            <a:r>
              <a:rPr lang="en-US" altLang="ja-JP" sz="1400" dirty="0">
                <a:latin typeface="Roboto"/>
              </a:rPr>
              <a:t>4</a:t>
            </a:r>
            <a:r>
              <a:rPr lang="ja-JP" altLang="en-US" sz="1400" dirty="0">
                <a:latin typeface="Roboto"/>
              </a:rPr>
              <a:t>回</a:t>
            </a:r>
            <a:r>
              <a:rPr lang="en-US" altLang="ja-JP" sz="1400" dirty="0">
                <a:latin typeface="Roboto"/>
              </a:rPr>
              <a:t>/</a:t>
            </a:r>
            <a:r>
              <a:rPr lang="ja-JP" altLang="en-US" sz="1400" dirty="0">
                <a:latin typeface="Roboto"/>
              </a:rPr>
              <a:t>年）による。</a:t>
            </a:r>
            <a:endParaRPr lang="en-US" altLang="ja-JP" sz="1400" dirty="0">
              <a:latin typeface="Roboto"/>
            </a:endParaRPr>
          </a:p>
          <a:p>
            <a:r>
              <a:rPr lang="ja-JP" altLang="en-US" sz="1400" dirty="0">
                <a:latin typeface="Roboto"/>
              </a:rPr>
              <a:t>＊</a:t>
            </a:r>
            <a:r>
              <a:rPr lang="en-US" altLang="ja-JP" sz="1400" dirty="0">
                <a:latin typeface="Roboto"/>
              </a:rPr>
              <a:t> KIX</a:t>
            </a:r>
            <a:r>
              <a:rPr lang="ja-JP" altLang="en-US" sz="1400" dirty="0">
                <a:latin typeface="Roboto"/>
              </a:rPr>
              <a:t>の可燃ごみに含まれるプラスチック量は、推計値である。</a:t>
            </a:r>
            <a:endParaRPr lang="en-US" altLang="ja-JP" sz="1400" dirty="0">
              <a:latin typeface="Roboto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73BF8A0-E745-4BEA-B03D-B24C617FB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86" y="1802686"/>
            <a:ext cx="635293" cy="3867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872489C-058D-47FE-ADF1-A48ABA82E8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12" y="1732827"/>
            <a:ext cx="331036" cy="44793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02DE2F7-8E04-4BF2-9244-559D848B3D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9419" y="1802404"/>
            <a:ext cx="309598" cy="367877"/>
          </a:xfrm>
          <a:prstGeom prst="rect">
            <a:avLst/>
          </a:prstGeom>
        </p:spPr>
      </p:pic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9062E1E3-4F98-4926-AE22-C7D1B0B584FF}"/>
              </a:ext>
            </a:extLst>
          </p:cNvPr>
          <p:cNvSpPr/>
          <p:nvPr/>
        </p:nvSpPr>
        <p:spPr>
          <a:xfrm>
            <a:off x="7792270" y="5118386"/>
            <a:ext cx="3702345" cy="7363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ea"/>
              <a:buAutoNum type="circleNumDbPlain"/>
            </a:pPr>
            <a:r>
              <a:rPr lang="ja-JP" altLang="en-US" dirty="0">
                <a:solidFill>
                  <a:srgbClr val="C00000"/>
                </a:solidFill>
              </a:rPr>
              <a:t>排出量の特定</a:t>
            </a:r>
            <a:endParaRPr lang="en-US" altLang="ja-JP" dirty="0">
              <a:solidFill>
                <a:srgbClr val="C00000"/>
              </a:solidFill>
            </a:endParaRPr>
          </a:p>
          <a:p>
            <a:pPr marL="342900" indent="-342900">
              <a:buFont typeface="+mj-ea"/>
              <a:buAutoNum type="circleNumDbPlain"/>
            </a:pPr>
            <a:r>
              <a:rPr lang="ja-JP" altLang="en-US" dirty="0">
                <a:solidFill>
                  <a:srgbClr val="C00000"/>
                </a:solidFill>
              </a:rPr>
              <a:t>目標達成のためのアクションプラン</a:t>
            </a:r>
            <a:endParaRPr lang="en-US" altLang="ja-JP" dirty="0">
              <a:solidFill>
                <a:srgbClr val="C00000"/>
              </a:solidFill>
            </a:endParaRPr>
          </a:p>
        </p:txBody>
      </p:sp>
      <p:sp>
        <p:nvSpPr>
          <p:cNvPr id="41" name="吹き出し: 角を丸めた四角形 40">
            <a:extLst>
              <a:ext uri="{FF2B5EF4-FFF2-40B4-BE49-F238E27FC236}">
                <a16:creationId xmlns:a16="http://schemas.microsoft.com/office/drawing/2014/main" id="{896AA439-AC95-42DF-ABC7-EF62F3A4805F}"/>
              </a:ext>
            </a:extLst>
          </p:cNvPr>
          <p:cNvSpPr/>
          <p:nvPr/>
        </p:nvSpPr>
        <p:spPr>
          <a:xfrm>
            <a:off x="121958" y="2165627"/>
            <a:ext cx="1066302" cy="2318311"/>
          </a:xfrm>
          <a:prstGeom prst="wedgeRoundRectCallout">
            <a:avLst>
              <a:gd name="adj1" fmla="val 118288"/>
              <a:gd name="adj2" fmla="val -125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1400" dirty="0">
              <a:solidFill>
                <a:srgbClr val="FF0000"/>
              </a:solidFill>
            </a:endParaRPr>
          </a:p>
          <a:p>
            <a:pPr algn="ctr"/>
            <a:endParaRPr lang="en-US" altLang="ja-JP" sz="1400" dirty="0">
              <a:solidFill>
                <a:srgbClr val="FF0000"/>
              </a:solidFill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10BB81EB-0FDD-41BF-B80D-EFEA5E0125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483" y="2260308"/>
            <a:ext cx="247362" cy="42903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D5CB3D7D-D2C0-483D-B68C-07DC1B3FD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9" y="2232552"/>
            <a:ext cx="398120" cy="63435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3D26B7A1-25FB-42C4-B240-C2325DA4B5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r="22085"/>
          <a:stretch/>
        </p:blipFill>
        <p:spPr>
          <a:xfrm>
            <a:off x="256000" y="3040667"/>
            <a:ext cx="313369" cy="618301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258332E-3B14-460B-88B4-4FD63BD519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1" y="3134237"/>
            <a:ext cx="541494" cy="54149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166D0553-9F50-4104-9D91-21EC8CBE6A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3" y="4034304"/>
            <a:ext cx="398214" cy="380325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48200C44-EC4A-4404-B4E2-47A9008EDFE3}"/>
              </a:ext>
            </a:extLst>
          </p:cNvPr>
          <p:cNvSpPr/>
          <p:nvPr/>
        </p:nvSpPr>
        <p:spPr>
          <a:xfrm>
            <a:off x="53360" y="2670524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>
                <a:solidFill>
                  <a:srgbClr val="002060"/>
                </a:solidFill>
              </a:rPr>
              <a:t>0.7%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B0DA4B8-13F4-46B5-A5FE-A5974036BCF3}"/>
              </a:ext>
            </a:extLst>
          </p:cNvPr>
          <p:cNvSpPr/>
          <p:nvPr/>
        </p:nvSpPr>
        <p:spPr>
          <a:xfrm>
            <a:off x="538089" y="2782154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>
                <a:solidFill>
                  <a:srgbClr val="002060"/>
                </a:solidFill>
              </a:rPr>
              <a:t>0.8%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89E14D7-64CD-4609-A7C4-6067B0A6CD61}"/>
              </a:ext>
            </a:extLst>
          </p:cNvPr>
          <p:cNvSpPr/>
          <p:nvPr/>
        </p:nvSpPr>
        <p:spPr>
          <a:xfrm>
            <a:off x="69946" y="3626632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rgbClr val="FF0000"/>
                </a:solidFill>
              </a:rPr>
              <a:t>1.9</a:t>
            </a:r>
            <a:r>
              <a:rPr kumimoji="1" lang="en-US" altLang="ja-JP" sz="1050" dirty="0">
                <a:solidFill>
                  <a:srgbClr val="FF0000"/>
                </a:solidFill>
              </a:rPr>
              <a:t>%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A8274429-C3A0-484C-B926-0FCBE42FCFAA}"/>
              </a:ext>
            </a:extLst>
          </p:cNvPr>
          <p:cNvSpPr/>
          <p:nvPr/>
        </p:nvSpPr>
        <p:spPr>
          <a:xfrm>
            <a:off x="579281" y="3578137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>
                <a:solidFill>
                  <a:srgbClr val="002060"/>
                </a:solidFill>
              </a:rPr>
              <a:t>9.6%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CACB6FD-611A-4B05-ABE2-CA492D0ABE7B}"/>
              </a:ext>
            </a:extLst>
          </p:cNvPr>
          <p:cNvSpPr/>
          <p:nvPr/>
        </p:nvSpPr>
        <p:spPr>
          <a:xfrm>
            <a:off x="523184" y="4181411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rgbClr val="002060"/>
                </a:solidFill>
              </a:rPr>
              <a:t>0.1</a:t>
            </a:r>
            <a:r>
              <a:rPr kumimoji="1" lang="en-US" altLang="ja-JP" sz="1050" dirty="0">
                <a:solidFill>
                  <a:srgbClr val="002060"/>
                </a:solidFill>
              </a:rPr>
              <a:t>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sp>
        <p:nvSpPr>
          <p:cNvPr id="48" name="吹き出し: 角を丸めた四角形 47">
            <a:extLst>
              <a:ext uri="{FF2B5EF4-FFF2-40B4-BE49-F238E27FC236}">
                <a16:creationId xmlns:a16="http://schemas.microsoft.com/office/drawing/2014/main" id="{C0919543-37CE-4079-BFC2-410D4F1B2B07}"/>
              </a:ext>
            </a:extLst>
          </p:cNvPr>
          <p:cNvSpPr/>
          <p:nvPr/>
        </p:nvSpPr>
        <p:spPr>
          <a:xfrm>
            <a:off x="4543047" y="2923893"/>
            <a:ext cx="1134900" cy="1688555"/>
          </a:xfrm>
          <a:prstGeom prst="wedgeRoundRectCallout">
            <a:avLst>
              <a:gd name="adj1" fmla="val 87546"/>
              <a:gd name="adj2" fmla="val -120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1400" dirty="0">
              <a:solidFill>
                <a:srgbClr val="FF0000"/>
              </a:solidFill>
            </a:endParaRPr>
          </a:p>
          <a:p>
            <a:pPr algn="ctr"/>
            <a:endParaRPr lang="en-US" altLang="ja-JP" sz="1400" dirty="0">
              <a:solidFill>
                <a:srgbClr val="FF0000"/>
              </a:solidFill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83D57B9B-2330-407B-B023-3B13CA9B55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170" y="3018574"/>
            <a:ext cx="247362" cy="429032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C6AEA3D8-0682-48EF-8120-13721339AF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96" y="2990818"/>
            <a:ext cx="398120" cy="634357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49BCB124-9886-4E97-AD17-39733F50B9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r="22085"/>
          <a:stretch/>
        </p:blipFill>
        <p:spPr>
          <a:xfrm>
            <a:off x="4716191" y="3747315"/>
            <a:ext cx="313369" cy="618301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D5AA74CD-7789-47AD-A3D1-E48822B138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52" y="3868017"/>
            <a:ext cx="445950" cy="44595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CE75CDF6-4D19-46D6-B55C-76DACBA430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81" y="4113761"/>
            <a:ext cx="289029" cy="276045"/>
          </a:xfrm>
          <a:prstGeom prst="rect">
            <a:avLst/>
          </a:prstGeom>
        </p:spPr>
      </p:pic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AA8C8A03-DBAC-4977-9680-EDB461929800}"/>
              </a:ext>
            </a:extLst>
          </p:cNvPr>
          <p:cNvSpPr/>
          <p:nvPr/>
        </p:nvSpPr>
        <p:spPr>
          <a:xfrm>
            <a:off x="4543047" y="3428790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rgbClr val="002060"/>
                </a:solidFill>
              </a:rPr>
              <a:t>4.4</a:t>
            </a:r>
            <a:r>
              <a:rPr kumimoji="1" lang="en-US" altLang="ja-JP" sz="1050" dirty="0">
                <a:solidFill>
                  <a:srgbClr val="002060"/>
                </a:solidFill>
              </a:rPr>
              <a:t>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6D8E696-7B68-437A-A000-F4471ADCD087}"/>
              </a:ext>
            </a:extLst>
          </p:cNvPr>
          <p:cNvSpPr/>
          <p:nvPr/>
        </p:nvSpPr>
        <p:spPr>
          <a:xfrm>
            <a:off x="5027776" y="3540420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rgbClr val="002060"/>
                </a:solidFill>
              </a:rPr>
              <a:t>2.2</a:t>
            </a:r>
            <a:r>
              <a:rPr kumimoji="1" lang="en-US" altLang="ja-JP" sz="1050" dirty="0">
                <a:solidFill>
                  <a:srgbClr val="002060"/>
                </a:solidFill>
              </a:rPr>
              <a:t>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2C983368-149E-437B-A1C9-4EC73BBBE9FB}"/>
              </a:ext>
            </a:extLst>
          </p:cNvPr>
          <p:cNvSpPr/>
          <p:nvPr/>
        </p:nvSpPr>
        <p:spPr>
          <a:xfrm>
            <a:off x="4537511" y="4289036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rgbClr val="FF0000"/>
                </a:solidFill>
              </a:rPr>
              <a:t>1.9</a:t>
            </a:r>
            <a:r>
              <a:rPr kumimoji="1" lang="en-US" altLang="ja-JP" sz="1050" dirty="0">
                <a:solidFill>
                  <a:srgbClr val="FF0000"/>
                </a:solidFill>
              </a:rPr>
              <a:t>%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15A4971-9845-4555-A387-AC0D6ADDFCCE}"/>
              </a:ext>
            </a:extLst>
          </p:cNvPr>
          <p:cNvSpPr/>
          <p:nvPr/>
        </p:nvSpPr>
        <p:spPr>
          <a:xfrm>
            <a:off x="5068968" y="4336403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rgbClr val="002060"/>
                </a:solidFill>
              </a:rPr>
              <a:t>20.8</a:t>
            </a:r>
            <a:r>
              <a:rPr kumimoji="1" lang="en-US" altLang="ja-JP" sz="1050" dirty="0">
                <a:solidFill>
                  <a:srgbClr val="002060"/>
                </a:solidFill>
              </a:rPr>
              <a:t>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sp>
        <p:nvSpPr>
          <p:cNvPr id="67" name="吹き出し: 角を丸めた四角形 66">
            <a:extLst>
              <a:ext uri="{FF2B5EF4-FFF2-40B4-BE49-F238E27FC236}">
                <a16:creationId xmlns:a16="http://schemas.microsoft.com/office/drawing/2014/main" id="{A17C4FC9-A9EF-43C1-91D9-97145C1AB7D9}"/>
              </a:ext>
            </a:extLst>
          </p:cNvPr>
          <p:cNvSpPr/>
          <p:nvPr/>
        </p:nvSpPr>
        <p:spPr>
          <a:xfrm>
            <a:off x="8426660" y="2670524"/>
            <a:ext cx="1066302" cy="1740565"/>
          </a:xfrm>
          <a:prstGeom prst="wedgeRoundRectCallout">
            <a:avLst>
              <a:gd name="adj1" fmla="val 85119"/>
              <a:gd name="adj2" fmla="val -2327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1400" dirty="0">
              <a:solidFill>
                <a:srgbClr val="FF0000"/>
              </a:solidFill>
            </a:endParaRPr>
          </a:p>
          <a:p>
            <a:pPr algn="ctr"/>
            <a:endParaRPr lang="en-US" altLang="ja-JP" sz="1400" dirty="0">
              <a:solidFill>
                <a:srgbClr val="FF0000"/>
              </a:solidFill>
            </a:endParaRPr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5AF7D8E4-675D-4A6E-9678-145DDD00C9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97" y="2770627"/>
            <a:ext cx="398120" cy="634357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97B1EA4C-1101-4464-AC25-829CC99A03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r="22085"/>
          <a:stretch/>
        </p:blipFill>
        <p:spPr>
          <a:xfrm>
            <a:off x="9072920" y="2788733"/>
            <a:ext cx="313369" cy="618301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CCCD47E3-4844-4A77-A509-0D5C9B0BDE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5373" y="2946569"/>
            <a:ext cx="247362" cy="429032"/>
          </a:xfrm>
          <a:prstGeom prst="rect">
            <a:avLst/>
          </a:prstGeom>
        </p:spPr>
      </p:pic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A88EBD5C-E36B-4EA7-AD4E-C75DCFB09F40}"/>
              </a:ext>
            </a:extLst>
          </p:cNvPr>
          <p:cNvSpPr/>
          <p:nvPr/>
        </p:nvSpPr>
        <p:spPr>
          <a:xfrm>
            <a:off x="8634809" y="3378189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rgbClr val="002060"/>
                </a:solidFill>
              </a:rPr>
              <a:t>4.7</a:t>
            </a:r>
            <a:r>
              <a:rPr kumimoji="1" lang="en-US" altLang="ja-JP" sz="1050" dirty="0">
                <a:solidFill>
                  <a:srgbClr val="002060"/>
                </a:solidFill>
              </a:rPr>
              <a:t>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D431E274-CDAE-411C-AFAF-F0F35005863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98" y="3698442"/>
            <a:ext cx="376797" cy="359870"/>
          </a:xfrm>
          <a:prstGeom prst="rect">
            <a:avLst/>
          </a:prstGeom>
        </p:spPr>
      </p:pic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45B72760-CE7C-4676-B1EE-25F2348DF9F8}"/>
              </a:ext>
            </a:extLst>
          </p:cNvPr>
          <p:cNvSpPr/>
          <p:nvPr/>
        </p:nvSpPr>
        <p:spPr>
          <a:xfrm>
            <a:off x="8373329" y="4078844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rgbClr val="002060"/>
                </a:solidFill>
              </a:rPr>
              <a:t>3.0</a:t>
            </a:r>
            <a:r>
              <a:rPr kumimoji="1" lang="en-US" altLang="ja-JP" sz="1050" dirty="0">
                <a:solidFill>
                  <a:srgbClr val="002060"/>
                </a:solidFill>
              </a:rPr>
              <a:t>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00031955-5D3A-410B-82A8-87EDE6AF87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09" y="3661295"/>
            <a:ext cx="445950" cy="445950"/>
          </a:xfrm>
          <a:prstGeom prst="rect">
            <a:avLst/>
          </a:prstGeom>
        </p:spPr>
      </p:pic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B0FF8A58-80BE-4754-8485-85D11EABC411}"/>
              </a:ext>
            </a:extLst>
          </p:cNvPr>
          <p:cNvSpPr/>
          <p:nvPr/>
        </p:nvSpPr>
        <p:spPr>
          <a:xfrm>
            <a:off x="8886665" y="4079603"/>
            <a:ext cx="655607" cy="276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>
                <a:solidFill>
                  <a:srgbClr val="002060"/>
                </a:solidFill>
              </a:rPr>
              <a:t>7.9%</a:t>
            </a:r>
            <a:endParaRPr kumimoji="1" lang="ja-JP" altLang="en-US" sz="1050" dirty="0">
              <a:solidFill>
                <a:srgbClr val="002060"/>
              </a:solidFill>
            </a:endParaRPr>
          </a:p>
        </p:txBody>
      </p:sp>
      <p:sp>
        <p:nvSpPr>
          <p:cNvPr id="58" name="吹き出し: 角を丸めた四角形 57">
            <a:extLst>
              <a:ext uri="{FF2B5EF4-FFF2-40B4-BE49-F238E27FC236}">
                <a16:creationId xmlns:a16="http://schemas.microsoft.com/office/drawing/2014/main" id="{81AA9F95-A289-4C2F-A8EA-A1397116538D}"/>
              </a:ext>
            </a:extLst>
          </p:cNvPr>
          <p:cNvSpPr/>
          <p:nvPr/>
        </p:nvSpPr>
        <p:spPr>
          <a:xfrm>
            <a:off x="70752" y="1813500"/>
            <a:ext cx="1099671" cy="400133"/>
          </a:xfrm>
          <a:prstGeom prst="wedgeRoundRectCallout">
            <a:avLst>
              <a:gd name="adj1" fmla="val -22435"/>
              <a:gd name="adj2" fmla="val -12264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1,511 t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0BA97-B87D-4C5D-A6AC-5F958268E46C}"/>
              </a:ext>
            </a:extLst>
          </p:cNvPr>
          <p:cNvSpPr/>
          <p:nvPr/>
        </p:nvSpPr>
        <p:spPr>
          <a:xfrm>
            <a:off x="166668" y="2999871"/>
            <a:ext cx="442794" cy="87719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8AA0051-AF71-4531-B449-A0A1E4FA6AF8}"/>
              </a:ext>
            </a:extLst>
          </p:cNvPr>
          <p:cNvSpPr/>
          <p:nvPr/>
        </p:nvSpPr>
        <p:spPr>
          <a:xfrm>
            <a:off x="4629192" y="3715098"/>
            <a:ext cx="443847" cy="84998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EDC0B41-D596-4314-B068-378B1125E78D}"/>
              </a:ext>
            </a:extLst>
          </p:cNvPr>
          <p:cNvSpPr/>
          <p:nvPr/>
        </p:nvSpPr>
        <p:spPr>
          <a:xfrm>
            <a:off x="9042843" y="2765785"/>
            <a:ext cx="337667" cy="67205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部分円 18">
            <a:extLst>
              <a:ext uri="{FF2B5EF4-FFF2-40B4-BE49-F238E27FC236}">
                <a16:creationId xmlns:a16="http://schemas.microsoft.com/office/drawing/2014/main" id="{566280D3-1B8A-4821-BB54-C7F1BC6959E0}"/>
              </a:ext>
            </a:extLst>
          </p:cNvPr>
          <p:cNvSpPr/>
          <p:nvPr/>
        </p:nvSpPr>
        <p:spPr>
          <a:xfrm flipH="1">
            <a:off x="5916289" y="2717774"/>
            <a:ext cx="2053453" cy="2053682"/>
          </a:xfrm>
          <a:prstGeom prst="pie">
            <a:avLst>
              <a:gd name="adj1" fmla="val 13143704"/>
              <a:gd name="adj2" fmla="val 16201920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1" name="部分円 18">
            <a:extLst>
              <a:ext uri="{FF2B5EF4-FFF2-40B4-BE49-F238E27FC236}">
                <a16:creationId xmlns:a16="http://schemas.microsoft.com/office/drawing/2014/main" id="{7B3E71B1-0810-4A61-85DA-12A3F27EECDD}"/>
              </a:ext>
            </a:extLst>
          </p:cNvPr>
          <p:cNvSpPr/>
          <p:nvPr/>
        </p:nvSpPr>
        <p:spPr>
          <a:xfrm flipH="1">
            <a:off x="9574290" y="2745942"/>
            <a:ext cx="2053453" cy="2053682"/>
          </a:xfrm>
          <a:prstGeom prst="pie">
            <a:avLst>
              <a:gd name="adj1" fmla="val 13143704"/>
              <a:gd name="adj2" fmla="val 1622343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2" name="吹き出し: 角を丸めた四角形 19">
            <a:extLst>
              <a:ext uri="{FF2B5EF4-FFF2-40B4-BE49-F238E27FC236}">
                <a16:creationId xmlns:a16="http://schemas.microsoft.com/office/drawing/2014/main" id="{A807136C-CF83-40DC-AFCE-6668DE4CF174}"/>
              </a:ext>
            </a:extLst>
          </p:cNvPr>
          <p:cNvSpPr/>
          <p:nvPr/>
        </p:nvSpPr>
        <p:spPr>
          <a:xfrm>
            <a:off x="7463240" y="2405055"/>
            <a:ext cx="456685" cy="351862"/>
          </a:xfrm>
          <a:prstGeom prst="wedgeRoundRectCallout">
            <a:avLst>
              <a:gd name="adj1" fmla="val -47610"/>
              <a:gd name="adj2" fmla="val 7227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FF0000"/>
                </a:solidFill>
              </a:rPr>
              <a:t>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74" name="タイトル 1">
            <a:extLst>
              <a:ext uri="{FF2B5EF4-FFF2-40B4-BE49-F238E27FC236}">
                <a16:creationId xmlns:a16="http://schemas.microsoft.com/office/drawing/2014/main" id="{C9360507-0B0D-49FF-8BB5-1988C853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45" y="10163"/>
            <a:ext cx="11305354" cy="1109177"/>
          </a:xfrm>
        </p:spPr>
        <p:txBody>
          <a:bodyPr>
            <a:noAutofit/>
          </a:bodyPr>
          <a:lstStyle/>
          <a:p>
            <a:r>
              <a:rPr lang="en-US" altLang="ja-JP" dirty="0">
                <a:solidFill>
                  <a:srgbClr val="002060"/>
                </a:solidFill>
              </a:rPr>
              <a:t>3</a:t>
            </a:r>
            <a:r>
              <a:rPr lang="ja-JP" altLang="en-US" dirty="0">
                <a:solidFill>
                  <a:srgbClr val="002060"/>
                </a:solidFill>
              </a:rPr>
              <a:t>空港のプラスチック処理状況（</a:t>
            </a:r>
            <a:r>
              <a:rPr lang="en-US" altLang="ja-JP" dirty="0">
                <a:solidFill>
                  <a:srgbClr val="002060"/>
                </a:solidFill>
              </a:rPr>
              <a:t>2018</a:t>
            </a:r>
            <a:r>
              <a:rPr lang="ja-JP" altLang="en-US" dirty="0">
                <a:solidFill>
                  <a:srgbClr val="002060"/>
                </a:solidFill>
              </a:rPr>
              <a:t>年度）</a:t>
            </a:r>
          </a:p>
        </p:txBody>
      </p:sp>
      <p:pic>
        <p:nvPicPr>
          <p:cNvPr id="76" name="Picture 3">
            <a:extLst>
              <a:ext uri="{FF2B5EF4-FFF2-40B4-BE49-F238E27FC236}">
                <a16:creationId xmlns:a16="http://schemas.microsoft.com/office/drawing/2014/main" id="{CCD62821-0003-4D60-B779-3ED67203B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80"/>
          <a:stretch/>
        </p:blipFill>
        <p:spPr bwMode="auto">
          <a:xfrm>
            <a:off x="1934426" y="1251278"/>
            <a:ext cx="1010598" cy="51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C3CB76F5-F27F-4973-AB03-DB936546F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63"/>
          <a:stretch/>
        </p:blipFill>
        <p:spPr bwMode="auto">
          <a:xfrm>
            <a:off x="6360982" y="1272658"/>
            <a:ext cx="1251768" cy="49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CAD014B6-72AB-4D35-81E6-04511AA1BC8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9" t="49" r="23894" b="10473"/>
          <a:stretch/>
        </p:blipFill>
        <p:spPr>
          <a:xfrm>
            <a:off x="9966862" y="1288503"/>
            <a:ext cx="1182980" cy="402634"/>
          </a:xfrm>
          <a:prstGeom prst="rect">
            <a:avLst/>
          </a:prstGeom>
        </p:spPr>
      </p:pic>
      <p:sp>
        <p:nvSpPr>
          <p:cNvPr id="79" name="吹き出し: 角を丸めた四角形 19">
            <a:extLst>
              <a:ext uri="{FF2B5EF4-FFF2-40B4-BE49-F238E27FC236}">
                <a16:creationId xmlns:a16="http://schemas.microsoft.com/office/drawing/2014/main" id="{6A22FCC3-F1B6-47CB-85DE-D9B1B481B71A}"/>
              </a:ext>
            </a:extLst>
          </p:cNvPr>
          <p:cNvSpPr/>
          <p:nvPr/>
        </p:nvSpPr>
        <p:spPr>
          <a:xfrm>
            <a:off x="11056052" y="2408202"/>
            <a:ext cx="456685" cy="351862"/>
          </a:xfrm>
          <a:prstGeom prst="wedgeRoundRectCallout">
            <a:avLst>
              <a:gd name="adj1" fmla="val -47610"/>
              <a:gd name="adj2" fmla="val 7227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FF0000"/>
                </a:solidFill>
              </a:rPr>
              <a:t>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59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78854" y="6188060"/>
            <a:ext cx="518283" cy="33476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962E8-13EA-4016-ABE4-D520A4A115CD}" type="slidenum">
              <a:rPr kumimoji="1" lang="ja-JP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310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310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タイトル 1">
            <a:extLst>
              <a:ext uri="{FF2B5EF4-FFF2-40B4-BE49-F238E27FC236}">
                <a16:creationId xmlns:a16="http://schemas.microsoft.com/office/drawing/2014/main" id="{15E4EB39-BDEF-4AED-8A38-6A5D5A0B86C2}"/>
              </a:ext>
            </a:extLst>
          </p:cNvPr>
          <p:cNvSpPr txBox="1">
            <a:spLocks/>
          </p:cNvSpPr>
          <p:nvPr/>
        </p:nvSpPr>
        <p:spPr>
          <a:xfrm>
            <a:off x="450376" y="1"/>
            <a:ext cx="9060640" cy="1105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lvl="0"/>
            <a:r>
              <a:rPr lang="en-US" altLang="ja-JP" dirty="0">
                <a:solidFill>
                  <a:srgbClr val="002060"/>
                </a:solidFill>
              </a:rPr>
              <a:t>3</a:t>
            </a:r>
            <a:r>
              <a:rPr lang="ja-JP" altLang="en-US" dirty="0">
                <a:solidFill>
                  <a:srgbClr val="002060"/>
                </a:solidFill>
              </a:rPr>
              <a:t>空港の廃棄物量とリサイクル率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5" name="図 94">
            <a:extLst>
              <a:ext uri="{FF2B5EF4-FFF2-40B4-BE49-F238E27FC236}">
                <a16:creationId xmlns:a16="http://schemas.microsoft.com/office/drawing/2014/main" id="{B81D18F0-8693-41A9-8C3D-0F216B9085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0" t="25052" r="8177" b="34575"/>
          <a:stretch/>
        </p:blipFill>
        <p:spPr>
          <a:xfrm>
            <a:off x="535244" y="1155742"/>
            <a:ext cx="6010027" cy="2891330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D6EBABB-358B-4D2B-9C5D-41E39922DB60}"/>
              </a:ext>
            </a:extLst>
          </p:cNvPr>
          <p:cNvGrpSpPr/>
          <p:nvPr/>
        </p:nvGrpSpPr>
        <p:grpSpPr>
          <a:xfrm>
            <a:off x="115251" y="4097345"/>
            <a:ext cx="6439748" cy="1837586"/>
            <a:chOff x="66611" y="4097345"/>
            <a:chExt cx="6439748" cy="1837586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8117A3C6-49F2-4D40-89B9-E739C6528547}"/>
                </a:ext>
              </a:extLst>
            </p:cNvPr>
            <p:cNvGrpSpPr/>
            <p:nvPr/>
          </p:nvGrpSpPr>
          <p:grpSpPr>
            <a:xfrm>
              <a:off x="3245802" y="4127037"/>
              <a:ext cx="3260557" cy="1775686"/>
              <a:chOff x="3245802" y="4127037"/>
              <a:chExt cx="3260557" cy="1775686"/>
            </a:xfrm>
          </p:grpSpPr>
          <p:pic>
            <p:nvPicPr>
              <p:cNvPr id="96" name="Picture 2">
                <a:extLst>
                  <a:ext uri="{FF2B5EF4-FFF2-40B4-BE49-F238E27FC236}">
                    <a16:creationId xmlns:a16="http://schemas.microsoft.com/office/drawing/2014/main" id="{7E48C82F-AD47-4A5B-935A-BADE1BE23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45802" y="4127037"/>
                <a:ext cx="3260557" cy="17756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4408B578-800F-4084-B3A3-A6EBF705F167}"/>
                  </a:ext>
                </a:extLst>
              </p:cNvPr>
              <p:cNvSpPr/>
              <p:nvPr/>
            </p:nvSpPr>
            <p:spPr>
              <a:xfrm>
                <a:off x="4042410" y="5128260"/>
                <a:ext cx="91440" cy="83820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" name="吹き出し: 折線 15">
              <a:extLst>
                <a:ext uri="{FF2B5EF4-FFF2-40B4-BE49-F238E27FC236}">
                  <a16:creationId xmlns:a16="http://schemas.microsoft.com/office/drawing/2014/main" id="{21325A1B-922D-4D31-92CE-179233A71334}"/>
                </a:ext>
              </a:extLst>
            </p:cNvPr>
            <p:cNvSpPr/>
            <p:nvPr/>
          </p:nvSpPr>
          <p:spPr>
            <a:xfrm>
              <a:off x="1302389" y="4097345"/>
              <a:ext cx="1580147" cy="1837586"/>
            </a:xfrm>
            <a:prstGeom prst="borderCallout2">
              <a:avLst>
                <a:gd name="adj1" fmla="val 18276"/>
                <a:gd name="adj2" fmla="val 102443"/>
                <a:gd name="adj3" fmla="val 18432"/>
                <a:gd name="adj4" fmla="val 111951"/>
                <a:gd name="adj5" fmla="val 57200"/>
                <a:gd name="adj6" fmla="val 173946"/>
              </a:avLst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4" name="Picture 2">
              <a:extLst>
                <a:ext uri="{FF2B5EF4-FFF2-40B4-BE49-F238E27FC236}">
                  <a16:creationId xmlns:a16="http://schemas.microsoft.com/office/drawing/2014/main" id="{F43427EF-7322-455D-BF74-7475330A7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740" y="4123305"/>
              <a:ext cx="1370351" cy="1794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3665487-2B9C-47C3-B434-08B2219F2882}"/>
                </a:ext>
              </a:extLst>
            </p:cNvPr>
            <p:cNvSpPr txBox="1"/>
            <p:nvPr/>
          </p:nvSpPr>
          <p:spPr>
            <a:xfrm>
              <a:off x="66611" y="5494316"/>
              <a:ext cx="12065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1050" dirty="0">
                  <a:solidFill>
                    <a:srgbClr val="00B050"/>
                  </a:solidFill>
                </a:rPr>
                <a:t>クリーンセンター</a:t>
              </a:r>
              <a:endParaRPr kumimoji="1" lang="en-US" altLang="ja-JP" sz="1050" dirty="0">
                <a:solidFill>
                  <a:srgbClr val="00B050"/>
                </a:solidFill>
              </a:endParaRPr>
            </a:p>
            <a:p>
              <a:pPr algn="r"/>
              <a:r>
                <a:rPr lang="en-US" altLang="ja-JP" sz="1050" dirty="0">
                  <a:solidFill>
                    <a:srgbClr val="00B050"/>
                  </a:solidFill>
                </a:rPr>
                <a:t>In KIX</a:t>
              </a:r>
              <a:endParaRPr kumimoji="1" lang="ja-JP" altLang="en-US" sz="105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FA93710-2641-4274-AD7B-6C065FDBB73D}"/>
              </a:ext>
            </a:extLst>
          </p:cNvPr>
          <p:cNvGrpSpPr/>
          <p:nvPr/>
        </p:nvGrpSpPr>
        <p:grpSpPr>
          <a:xfrm>
            <a:off x="7277008" y="1187659"/>
            <a:ext cx="4538585" cy="4112514"/>
            <a:chOff x="7277008" y="1187659"/>
            <a:chExt cx="4538585" cy="411251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14B64AB-8169-488B-9896-FA99BED59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282" t="29901" r="37454" b="30557"/>
            <a:stretch/>
          </p:blipFill>
          <p:spPr>
            <a:xfrm>
              <a:off x="7344590" y="1899106"/>
              <a:ext cx="4256090" cy="3401067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3340A5A-C3D1-460B-99CA-DE90E4AD3EE0}"/>
                </a:ext>
              </a:extLst>
            </p:cNvPr>
            <p:cNvSpPr txBox="1"/>
            <p:nvPr/>
          </p:nvSpPr>
          <p:spPr>
            <a:xfrm>
              <a:off x="7277008" y="1589609"/>
              <a:ext cx="44680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solidFill>
                    <a:schemeClr val="accent5">
                      <a:lumMod val="75000"/>
                      <a:lumOff val="25000"/>
                    </a:schemeClr>
                  </a:solidFill>
                  <a:latin typeface="+mn-ea"/>
                </a:rPr>
                <a:t>合計　  </a:t>
              </a:r>
              <a:r>
                <a:rPr kumimoji="1" lang="en-US" altLang="ja-JP" dirty="0">
                  <a:solidFill>
                    <a:schemeClr val="accent5">
                      <a:lumMod val="75000"/>
                      <a:lumOff val="25000"/>
                    </a:schemeClr>
                  </a:solidFill>
                  <a:latin typeface="+mn-ea"/>
                </a:rPr>
                <a:t>15,060  15,340  </a:t>
              </a:r>
              <a:r>
                <a:rPr kumimoji="1" lang="en-US" altLang="ja-JP" sz="2000" dirty="0">
                  <a:solidFill>
                    <a:schemeClr val="accent5">
                      <a:lumMod val="75000"/>
                      <a:lumOff val="25000"/>
                    </a:schemeClr>
                  </a:solidFill>
                  <a:latin typeface="+mn-ea"/>
                </a:rPr>
                <a:t>16,008</a:t>
              </a:r>
              <a:endParaRPr kumimoji="1" lang="ja-JP" altLang="en-US" dirty="0">
                <a:solidFill>
                  <a:schemeClr val="accent5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C322A82B-5B8B-494C-9B1B-3B61A40CEE8F}"/>
                </a:ext>
              </a:extLst>
            </p:cNvPr>
            <p:cNvSpPr txBox="1"/>
            <p:nvPr/>
          </p:nvSpPr>
          <p:spPr>
            <a:xfrm>
              <a:off x="7344590" y="1187659"/>
              <a:ext cx="4301978" cy="338554"/>
            </a:xfrm>
            <a:prstGeom prst="rect">
              <a:avLst/>
            </a:prstGeom>
            <a:solidFill>
              <a:srgbClr val="C7A2E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KIX</a:t>
              </a:r>
              <a:r>
                <a:rPr lang="ja-JP" altLang="en-US" sz="160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・</a:t>
              </a:r>
              <a:r>
                <a:rPr lang="en-US" altLang="ja-JP" sz="160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ITAMI</a:t>
              </a:r>
              <a:r>
                <a:rPr lang="ja-JP" altLang="en-US" sz="160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・</a:t>
              </a:r>
              <a:r>
                <a:rPr lang="en-US" altLang="ja-JP" sz="160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KOBE</a:t>
              </a:r>
              <a:r>
                <a:rPr lang="ja-JP" altLang="en-US" sz="1600" dirty="0">
                  <a:solidFill>
                    <a:schemeClr val="accent5">
                      <a:lumMod val="75000"/>
                      <a:lumOff val="25000"/>
                    </a:schemeClr>
                  </a:solidFill>
                </a:rPr>
                <a:t>　全体</a:t>
              </a:r>
              <a:endParaRPr kumimoji="1" lang="en-US" altLang="ja-JP" sz="1600" dirty="0">
                <a:solidFill>
                  <a:schemeClr val="accent5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" name="フリーフォーム: 図形 2">
              <a:extLst>
                <a:ext uri="{FF2B5EF4-FFF2-40B4-BE49-F238E27FC236}">
                  <a16:creationId xmlns:a16="http://schemas.microsoft.com/office/drawing/2014/main" id="{F0F219A7-AC4B-4648-B0D8-F022710C1BE2}"/>
                </a:ext>
              </a:extLst>
            </p:cNvPr>
            <p:cNvSpPr/>
            <p:nvPr/>
          </p:nvSpPr>
          <p:spPr>
            <a:xfrm>
              <a:off x="10591266" y="3231931"/>
              <a:ext cx="588475" cy="561315"/>
            </a:xfrm>
            <a:custGeom>
              <a:avLst/>
              <a:gdLst>
                <a:gd name="connsiteX0" fmla="*/ 0 w 588475"/>
                <a:gd name="connsiteY0" fmla="*/ 561315 h 561315"/>
                <a:gd name="connsiteX1" fmla="*/ 588475 w 588475"/>
                <a:gd name="connsiteY1" fmla="*/ 0 h 56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8475" h="561315">
                  <a:moveTo>
                    <a:pt x="0" y="561315"/>
                  </a:moveTo>
                  <a:lnTo>
                    <a:pt x="588475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CFD04EE-F599-4D6B-AA59-EEEB04C552C8}"/>
                </a:ext>
              </a:extLst>
            </p:cNvPr>
            <p:cNvSpPr txBox="1"/>
            <p:nvPr/>
          </p:nvSpPr>
          <p:spPr>
            <a:xfrm>
              <a:off x="11207734" y="3079462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35</a:t>
              </a:r>
              <a:r>
                <a:rPr kumimoji="1" lang="ja-JP" altLang="en-US" sz="1400" b="1" dirty="0">
                  <a:solidFill>
                    <a:srgbClr val="FF0000"/>
                  </a:solidFill>
                </a:rPr>
                <a:t>％</a:t>
              </a:r>
            </a:p>
          </p:txBody>
        </p:sp>
      </p:grpSp>
      <p:sp>
        <p:nvSpPr>
          <p:cNvPr id="6" name="楕円 5">
            <a:extLst>
              <a:ext uri="{FF2B5EF4-FFF2-40B4-BE49-F238E27FC236}">
                <a16:creationId xmlns:a16="http://schemas.microsoft.com/office/drawing/2014/main" id="{23F78823-0D0B-4BF4-AB4F-D3930FE3FB90}"/>
              </a:ext>
            </a:extLst>
          </p:cNvPr>
          <p:cNvSpPr/>
          <p:nvPr/>
        </p:nvSpPr>
        <p:spPr>
          <a:xfrm>
            <a:off x="8686800" y="4931118"/>
            <a:ext cx="1010116" cy="366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88E8C0-39CE-4F51-88D3-81B1A27C44D1}"/>
              </a:ext>
            </a:extLst>
          </p:cNvPr>
          <p:cNvSpPr txBox="1"/>
          <p:nvPr/>
        </p:nvSpPr>
        <p:spPr>
          <a:xfrm>
            <a:off x="8855808" y="5434253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solidFill>
                  <a:srgbClr val="FF0000"/>
                </a:solidFill>
              </a:rPr>
              <a:t>リ</a:t>
            </a:r>
            <a:r>
              <a:rPr kumimoji="1" lang="ja-JP" altLang="en-US" sz="1600" dirty="0">
                <a:solidFill>
                  <a:srgbClr val="FF0000"/>
                </a:solidFill>
              </a:rPr>
              <a:t>デュース・リサイクルを推進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7842F89-9BDE-4D39-9A63-027B4262FC43}"/>
              </a:ext>
            </a:extLst>
          </p:cNvPr>
          <p:cNvSpPr txBox="1"/>
          <p:nvPr/>
        </p:nvSpPr>
        <p:spPr>
          <a:xfrm>
            <a:off x="747616" y="1487423"/>
            <a:ext cx="1881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solidFill>
                  <a:srgbClr val="FF0000"/>
                </a:solidFill>
              </a:rPr>
              <a:t>2018</a:t>
            </a:r>
            <a:r>
              <a:rPr kumimoji="1" lang="ja-JP" altLang="en-US" sz="1200" dirty="0">
                <a:solidFill>
                  <a:srgbClr val="FF0000"/>
                </a:solidFill>
              </a:rPr>
              <a:t>年度：</a:t>
            </a:r>
            <a:r>
              <a:rPr kumimoji="1" lang="en-US" altLang="ja-JP" sz="1200" dirty="0">
                <a:solidFill>
                  <a:srgbClr val="FF0000"/>
                </a:solidFill>
              </a:rPr>
              <a:t>72</a:t>
            </a:r>
            <a:r>
              <a:rPr kumimoji="1" lang="ja-JP" altLang="en-US" sz="1200" dirty="0">
                <a:solidFill>
                  <a:srgbClr val="FF0000"/>
                </a:solidFill>
              </a:rPr>
              <a:t>％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4E3CA5-E39C-48A4-81C4-71B7AC7FAD32}"/>
              </a:ext>
            </a:extLst>
          </p:cNvPr>
          <p:cNvSpPr txBox="1"/>
          <p:nvPr/>
        </p:nvSpPr>
        <p:spPr>
          <a:xfrm>
            <a:off x="3871312" y="1524664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23</a:t>
            </a:r>
            <a:r>
              <a:rPr kumimoji="1" lang="ja-JP" altLang="en-US" sz="1200" dirty="0">
                <a:solidFill>
                  <a:srgbClr val="FF0000"/>
                </a:solidFill>
              </a:rPr>
              <a:t>％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BB4F751-F6F5-4A1B-9C92-F2C4C1025D3D}"/>
              </a:ext>
            </a:extLst>
          </p:cNvPr>
          <p:cNvSpPr txBox="1"/>
          <p:nvPr/>
        </p:nvSpPr>
        <p:spPr>
          <a:xfrm>
            <a:off x="5687490" y="1533985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5</a:t>
            </a:r>
            <a:r>
              <a:rPr kumimoji="1" lang="ja-JP" altLang="en-US" sz="1200" dirty="0">
                <a:solidFill>
                  <a:srgbClr val="FF0000"/>
                </a:solidFill>
              </a:rPr>
              <a:t>％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1F651DA-B219-471C-88CD-85B364F49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032" y="5282806"/>
            <a:ext cx="705776" cy="6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3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81006" y="6192959"/>
            <a:ext cx="518283" cy="365125"/>
          </a:xfrm>
        </p:spPr>
        <p:txBody>
          <a:bodyPr/>
          <a:lstStyle/>
          <a:p>
            <a:fld id="{E4C962E8-13EA-4016-ABE4-D520A4A115CD}" type="slidenum">
              <a:rPr lang="ja-JP" altLang="en-US" smtClean="0">
                <a:latin typeface="Meiryo" charset="-128"/>
                <a:ea typeface="Meiryo" charset="-128"/>
                <a:cs typeface="Meiryo" charset="-128"/>
              </a:rPr>
              <a:pPr/>
              <a:t>16</a:t>
            </a:fld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7538" y="3128564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22C2F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" charset="-128"/>
              </a:rPr>
              <a:t>空港でのプラスチック対策</a:t>
            </a:r>
            <a:endParaRPr lang="en-US" altLang="ja-JP" sz="28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C846515-BB45-4092-A1E1-73209C5D673E}"/>
              </a:ext>
            </a:extLst>
          </p:cNvPr>
          <p:cNvGrpSpPr/>
          <p:nvPr/>
        </p:nvGrpSpPr>
        <p:grpSpPr>
          <a:xfrm>
            <a:off x="890144" y="3051188"/>
            <a:ext cx="955760" cy="755623"/>
            <a:chOff x="2159386" y="1319989"/>
            <a:chExt cx="955760" cy="7556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6177FF-98F7-40BC-8606-CFCD07F8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59454" y="1219921"/>
              <a:ext cx="755623" cy="955760"/>
            </a:xfrm>
            <a:prstGeom prst="rect">
              <a:avLst/>
            </a:prstGeom>
          </p:spPr>
        </p:pic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CD14EC38-B1CB-49B9-986E-C11F58035029}"/>
                </a:ext>
              </a:extLst>
            </p:cNvPr>
            <p:cNvSpPr txBox="1"/>
            <p:nvPr/>
          </p:nvSpPr>
          <p:spPr>
            <a:xfrm>
              <a:off x="2272947" y="1413335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４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792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62E8-13EA-4016-ABE4-D520A4A115CD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85FD31-FD5F-4778-8D40-C54DD51D5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092189"/>
              </p:ext>
            </p:extLst>
          </p:nvPr>
        </p:nvGraphicFramePr>
        <p:xfrm>
          <a:off x="983411" y="1254642"/>
          <a:ext cx="10317192" cy="472085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5175849">
                  <a:extLst>
                    <a:ext uri="{9D8B030D-6E8A-4147-A177-3AD203B41FA5}">
                      <a16:colId xmlns:a16="http://schemas.microsoft.com/office/drawing/2014/main" val="4290114380"/>
                    </a:ext>
                  </a:extLst>
                </a:gridCol>
                <a:gridCol w="1751163">
                  <a:extLst>
                    <a:ext uri="{9D8B030D-6E8A-4147-A177-3AD203B41FA5}">
                      <a16:colId xmlns:a16="http://schemas.microsoft.com/office/drawing/2014/main" val="1795389870"/>
                    </a:ext>
                  </a:extLst>
                </a:gridCol>
                <a:gridCol w="1630392">
                  <a:extLst>
                    <a:ext uri="{9D8B030D-6E8A-4147-A177-3AD203B41FA5}">
                      <a16:colId xmlns:a16="http://schemas.microsoft.com/office/drawing/2014/main" val="3467061448"/>
                    </a:ext>
                  </a:extLst>
                </a:gridCol>
                <a:gridCol w="1759788">
                  <a:extLst>
                    <a:ext uri="{9D8B030D-6E8A-4147-A177-3AD203B41FA5}">
                      <a16:colId xmlns:a16="http://schemas.microsoft.com/office/drawing/2014/main" val="47405664"/>
                    </a:ext>
                  </a:extLst>
                </a:gridCol>
              </a:tblGrid>
              <a:tr h="994978">
                <a:tc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削減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リユース</a:t>
                      </a:r>
                      <a:endParaRPr lang="en-US" altLang="ja-JP" sz="200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ja-JP" altLang="en-US" sz="20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リサイクル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廃棄物処理の</a:t>
                      </a:r>
                      <a:endParaRPr lang="en-US" altLang="ja-JP" sz="200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ja-JP" alt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改善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020358414"/>
                  </a:ext>
                </a:extLst>
              </a:tr>
              <a:tr h="93147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Meiryo UI" panose="020B0604030504040204" pitchFamily="50" charset="-128"/>
                        <a:buNone/>
                        <a:tabLst/>
                        <a:defRPr/>
                      </a:pPr>
                      <a:r>
                        <a:rPr lang="ja-JP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　①　</a:t>
                      </a:r>
                      <a:r>
                        <a:rPr lang="ja-JP" altLang="en-US" sz="2000" dirty="0">
                          <a:solidFill>
                            <a:srgbClr val="002060"/>
                          </a:solidFill>
                        </a:rPr>
                        <a:t>空港全体の意識を向上させる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++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++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2049440078"/>
                  </a:ext>
                </a:extLst>
              </a:tr>
              <a:tr h="93147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Meiryo UI" panose="020B0604030504040204" pitchFamily="50" charset="-128"/>
                        <a:buNone/>
                        <a:tabLst/>
                        <a:defRPr/>
                      </a:pPr>
                      <a:r>
                        <a:rPr lang="ja-JP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　②　</a:t>
                      </a:r>
                      <a:r>
                        <a:rPr lang="ja-JP" altLang="en-US" sz="2000" dirty="0">
                          <a:solidFill>
                            <a:srgbClr val="002060"/>
                          </a:solidFill>
                        </a:rPr>
                        <a:t>分別方法や商業経営を変える</a:t>
                      </a:r>
                      <a:endParaRPr lang="en-US" altLang="ja-JP" sz="2000" dirty="0">
                        <a:solidFill>
                          <a:srgbClr val="002060"/>
                        </a:solidFill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++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++</a:t>
                      </a:r>
                      <a:endParaRPr lang="en-US" sz="20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098575749"/>
                  </a:ext>
                </a:extLst>
              </a:tr>
              <a:tr h="931470"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　③　空港の</a:t>
                      </a:r>
                      <a:r>
                        <a:rPr lang="ja-JP" alt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規程や調達方法を変える</a:t>
                      </a:r>
                      <a:endParaRPr lang="ja-JP" altLang="en-US" sz="2000" b="0" i="0" u="none" strike="noStrike" dirty="0">
                        <a:solidFill>
                          <a:srgbClr val="00206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+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+</a:t>
                      </a:r>
                      <a:endParaRPr lang="en-US" altLang="ja-JP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712704521"/>
                  </a:ext>
                </a:extLst>
              </a:tr>
              <a:tr h="931470"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　④　</a:t>
                      </a:r>
                      <a:r>
                        <a:rPr lang="ja-JP" altLang="en-US" sz="20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リサイクルシステムを改善する</a:t>
                      </a:r>
                      <a:endParaRPr lang="ja-JP" altLang="en-US" sz="2000" b="0" i="0" u="none" strike="noStrike" dirty="0">
                        <a:solidFill>
                          <a:srgbClr val="00206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++</a:t>
                      </a:r>
                      <a:endParaRPr lang="en-US" altLang="ja-JP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++</a:t>
                      </a:r>
                      <a:endParaRPr lang="en-US" sz="20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158" marR="9158" marT="9158" marB="0" anchor="ctr"/>
                </a:tc>
                <a:extLst>
                  <a:ext uri="{0D108BD9-81ED-4DB2-BD59-A6C34878D82A}">
                    <a16:rowId xmlns:a16="http://schemas.microsoft.com/office/drawing/2014/main" val="1226000799"/>
                  </a:ext>
                </a:extLst>
              </a:tr>
            </a:tbl>
          </a:graphicData>
        </a:graphic>
      </p:graphicFrame>
      <p:sp>
        <p:nvSpPr>
          <p:cNvPr id="7" name="タイトル 1">
            <a:extLst>
              <a:ext uri="{FF2B5EF4-FFF2-40B4-BE49-F238E27FC236}">
                <a16:creationId xmlns:a16="http://schemas.microsoft.com/office/drawing/2014/main" id="{B0FDC790-7189-418D-9A1C-9AC9BFAA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45" y="431388"/>
            <a:ext cx="11305354" cy="628786"/>
          </a:xfrm>
        </p:spPr>
        <p:txBody>
          <a:bodyPr>
            <a:noAutofit/>
          </a:bodyPr>
          <a:lstStyle/>
          <a:p>
            <a:r>
              <a:rPr kumimoji="0" lang="ja-JP" altLang="en-US" dirty="0">
                <a:solidFill>
                  <a:srgbClr val="002060"/>
                </a:solidFill>
              </a:rPr>
              <a:t>プラスチック対策のポイントと</a:t>
            </a:r>
            <a:r>
              <a:rPr kumimoji="0" lang="en-US" altLang="ja-JP" dirty="0">
                <a:solidFill>
                  <a:srgbClr val="002060"/>
                </a:solidFill>
              </a:rPr>
              <a:t>3R</a:t>
            </a:r>
            <a:r>
              <a:rPr kumimoji="0" lang="ja-JP" altLang="en-US" dirty="0">
                <a:solidFill>
                  <a:srgbClr val="002060"/>
                </a:solidFill>
              </a:rPr>
              <a:t>の関係</a:t>
            </a:r>
            <a:endParaRPr kumimoji="0" lang="en-US" altLang="ja-JP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1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797034-1306-4735-B25A-0DCBF0AC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62E8-13EA-4016-ABE4-D520A4A115CD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48" name="タイトル 1">
            <a:extLst>
              <a:ext uri="{FF2B5EF4-FFF2-40B4-BE49-F238E27FC236}">
                <a16:creationId xmlns:a16="http://schemas.microsoft.com/office/drawing/2014/main" id="{0AB1FF1C-0FD8-4EF0-B1AC-94BD23157D8A}"/>
              </a:ext>
            </a:extLst>
          </p:cNvPr>
          <p:cNvSpPr txBox="1">
            <a:spLocks/>
          </p:cNvSpPr>
          <p:nvPr/>
        </p:nvSpPr>
        <p:spPr>
          <a:xfrm>
            <a:off x="452945" y="0"/>
            <a:ext cx="11305354" cy="1096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/>
              <a:t>①空港全体の意識を向上させる</a:t>
            </a:r>
            <a:endParaRPr kumimoji="0" lang="en-US" altLang="ja-JP" dirty="0">
              <a:solidFill>
                <a:srgbClr val="00206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D4D37C1-8FC2-4134-A723-CD5FDE5BD46B}"/>
              </a:ext>
            </a:extLst>
          </p:cNvPr>
          <p:cNvSpPr txBox="1"/>
          <p:nvPr/>
        </p:nvSpPr>
        <p:spPr>
          <a:xfrm>
            <a:off x="748061" y="1607941"/>
            <a:ext cx="3531456" cy="22589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endParaRPr lang="en-US" altLang="ja-JP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26F8C95-4DB9-4903-B8F4-2E4F34284918}"/>
              </a:ext>
            </a:extLst>
          </p:cNvPr>
          <p:cNvSpPr txBox="1"/>
          <p:nvPr/>
        </p:nvSpPr>
        <p:spPr>
          <a:xfrm>
            <a:off x="4347968" y="1596426"/>
            <a:ext cx="3531456" cy="227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altLang="ja-JP" sz="1400" dirty="0">
              <a:solidFill>
                <a:srgbClr val="02105D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6013A6A-1DDD-4B95-BFA2-5E3433EC51BA}"/>
              </a:ext>
            </a:extLst>
          </p:cNvPr>
          <p:cNvSpPr txBox="1"/>
          <p:nvPr/>
        </p:nvSpPr>
        <p:spPr>
          <a:xfrm>
            <a:off x="7943460" y="1632065"/>
            <a:ext cx="3531456" cy="223479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altLang="ja-JP" b="1" u="sng" dirty="0">
              <a:solidFill>
                <a:srgbClr val="02105D"/>
              </a:solidFill>
            </a:endParaRPr>
          </a:p>
          <a:p>
            <a:endParaRPr lang="en-US" altLang="ja-JP" sz="1400" dirty="0">
              <a:solidFill>
                <a:srgbClr val="02105D"/>
              </a:solidFill>
            </a:endParaRPr>
          </a:p>
        </p:txBody>
      </p:sp>
      <p:sp>
        <p:nvSpPr>
          <p:cNvPr id="29" name="フローチャート: 代替処理 28">
            <a:extLst>
              <a:ext uri="{FF2B5EF4-FFF2-40B4-BE49-F238E27FC236}">
                <a16:creationId xmlns:a16="http://schemas.microsoft.com/office/drawing/2014/main" id="{984A237A-D680-4B30-B298-F370F31CA907}"/>
              </a:ext>
            </a:extLst>
          </p:cNvPr>
          <p:cNvSpPr/>
          <p:nvPr/>
        </p:nvSpPr>
        <p:spPr>
          <a:xfrm>
            <a:off x="1244270" y="1843112"/>
            <a:ext cx="2506988" cy="39896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rgbClr val="02105D"/>
                </a:solidFill>
              </a:rPr>
              <a:t>各空港の環境推進協議会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sp>
        <p:nvSpPr>
          <p:cNvPr id="30" name="フローチャート: 代替処理 29">
            <a:extLst>
              <a:ext uri="{FF2B5EF4-FFF2-40B4-BE49-F238E27FC236}">
                <a16:creationId xmlns:a16="http://schemas.microsoft.com/office/drawing/2014/main" id="{FCC0F65E-087A-4329-A840-5377D497AC46}"/>
              </a:ext>
            </a:extLst>
          </p:cNvPr>
          <p:cNvSpPr/>
          <p:nvPr/>
        </p:nvSpPr>
        <p:spPr>
          <a:xfrm>
            <a:off x="837496" y="3146449"/>
            <a:ext cx="1079763" cy="39896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u="sng" dirty="0">
                <a:solidFill>
                  <a:srgbClr val="002060"/>
                </a:solidFill>
              </a:rPr>
              <a:t>テナント</a:t>
            </a:r>
            <a:endParaRPr lang="en-US" altLang="ja-JP" sz="1400" b="1" u="sng" dirty="0">
              <a:solidFill>
                <a:srgbClr val="002060"/>
              </a:solidFill>
            </a:endParaRPr>
          </a:p>
        </p:txBody>
      </p:sp>
      <p:sp>
        <p:nvSpPr>
          <p:cNvPr id="31" name="フローチャート: 代替処理 30">
            <a:extLst>
              <a:ext uri="{FF2B5EF4-FFF2-40B4-BE49-F238E27FC236}">
                <a16:creationId xmlns:a16="http://schemas.microsoft.com/office/drawing/2014/main" id="{89C6D1FA-1CF1-44A7-86EA-1A2529961911}"/>
              </a:ext>
            </a:extLst>
          </p:cNvPr>
          <p:cNvSpPr/>
          <p:nvPr/>
        </p:nvSpPr>
        <p:spPr>
          <a:xfrm>
            <a:off x="1947746" y="3146449"/>
            <a:ext cx="1100036" cy="39896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u="sng" dirty="0">
                <a:solidFill>
                  <a:srgbClr val="02105D"/>
                </a:solidFill>
              </a:rPr>
              <a:t>エアライン</a:t>
            </a:r>
            <a:endParaRPr lang="en-US" altLang="ja-JP" sz="1400" b="1" u="sng" dirty="0">
              <a:solidFill>
                <a:srgbClr val="02105D"/>
              </a:solidFill>
            </a:endParaRPr>
          </a:p>
        </p:txBody>
      </p:sp>
      <p:sp>
        <p:nvSpPr>
          <p:cNvPr id="32" name="フローチャート: 代替処理 31">
            <a:extLst>
              <a:ext uri="{FF2B5EF4-FFF2-40B4-BE49-F238E27FC236}">
                <a16:creationId xmlns:a16="http://schemas.microsoft.com/office/drawing/2014/main" id="{38F48946-1D90-4F58-B68E-36AA000F9DBE}"/>
              </a:ext>
            </a:extLst>
          </p:cNvPr>
          <p:cNvSpPr/>
          <p:nvPr/>
        </p:nvSpPr>
        <p:spPr>
          <a:xfrm>
            <a:off x="3076659" y="3146449"/>
            <a:ext cx="1120306" cy="39896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u="sng" dirty="0">
                <a:solidFill>
                  <a:srgbClr val="02105D"/>
                </a:solidFill>
              </a:rPr>
              <a:t>貨物事業者</a:t>
            </a:r>
            <a:endParaRPr lang="en-US" altLang="ja-JP" sz="1400" b="1" u="sng" dirty="0">
              <a:solidFill>
                <a:srgbClr val="02105D"/>
              </a:solidFill>
            </a:endParaRPr>
          </a:p>
        </p:txBody>
      </p:sp>
      <p:sp>
        <p:nvSpPr>
          <p:cNvPr id="33" name="フローチャート: 代替処理 32">
            <a:extLst>
              <a:ext uri="{FF2B5EF4-FFF2-40B4-BE49-F238E27FC236}">
                <a16:creationId xmlns:a16="http://schemas.microsoft.com/office/drawing/2014/main" id="{C52A635D-0ABC-43A5-92C6-949FCFFBEB85}"/>
              </a:ext>
            </a:extLst>
          </p:cNvPr>
          <p:cNvSpPr/>
          <p:nvPr/>
        </p:nvSpPr>
        <p:spPr>
          <a:xfrm>
            <a:off x="4973083" y="1843112"/>
            <a:ext cx="2241516" cy="39896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関西エアポート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sp>
        <p:nvSpPr>
          <p:cNvPr id="34" name="フローチャート: 代替処理 33">
            <a:extLst>
              <a:ext uri="{FF2B5EF4-FFF2-40B4-BE49-F238E27FC236}">
                <a16:creationId xmlns:a16="http://schemas.microsoft.com/office/drawing/2014/main" id="{59B26FF3-F23C-4447-AB66-1DF6633E82FD}"/>
              </a:ext>
            </a:extLst>
          </p:cNvPr>
          <p:cNvSpPr/>
          <p:nvPr/>
        </p:nvSpPr>
        <p:spPr>
          <a:xfrm>
            <a:off x="8611524" y="1843112"/>
            <a:ext cx="2241516" cy="39896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グループ会社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sp>
        <p:nvSpPr>
          <p:cNvPr id="38" name="フローチャート: 代替処理 37">
            <a:extLst>
              <a:ext uri="{FF2B5EF4-FFF2-40B4-BE49-F238E27FC236}">
                <a16:creationId xmlns:a16="http://schemas.microsoft.com/office/drawing/2014/main" id="{12506FEA-E675-4058-A12F-E6B256D09D10}"/>
              </a:ext>
            </a:extLst>
          </p:cNvPr>
          <p:cNvSpPr/>
          <p:nvPr/>
        </p:nvSpPr>
        <p:spPr>
          <a:xfrm>
            <a:off x="4973083" y="3390017"/>
            <a:ext cx="2241516" cy="362503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rgbClr val="02105D"/>
                </a:solidFill>
              </a:rPr>
              <a:t>各担当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sp>
        <p:nvSpPr>
          <p:cNvPr id="39" name="フローチャート: 代替処理 38">
            <a:extLst>
              <a:ext uri="{FF2B5EF4-FFF2-40B4-BE49-F238E27FC236}">
                <a16:creationId xmlns:a16="http://schemas.microsoft.com/office/drawing/2014/main" id="{DEF5A91F-26D9-4C41-9A9C-E0877FC22953}"/>
              </a:ext>
            </a:extLst>
          </p:cNvPr>
          <p:cNvSpPr/>
          <p:nvPr/>
        </p:nvSpPr>
        <p:spPr>
          <a:xfrm>
            <a:off x="8588430" y="3356517"/>
            <a:ext cx="2241516" cy="39250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rgbClr val="02105D"/>
                </a:solidFill>
              </a:rPr>
              <a:t>各担当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sp>
        <p:nvSpPr>
          <p:cNvPr id="40" name="フローチャート: 代替処理 39">
            <a:extLst>
              <a:ext uri="{FF2B5EF4-FFF2-40B4-BE49-F238E27FC236}">
                <a16:creationId xmlns:a16="http://schemas.microsoft.com/office/drawing/2014/main" id="{ECAF550B-1C5A-4634-81DB-8FD9D5B5A68F}"/>
              </a:ext>
            </a:extLst>
          </p:cNvPr>
          <p:cNvSpPr/>
          <p:nvPr/>
        </p:nvSpPr>
        <p:spPr>
          <a:xfrm>
            <a:off x="4346474" y="1239119"/>
            <a:ext cx="7138169" cy="398966"/>
          </a:xfrm>
          <a:prstGeom prst="flowChartAlternateProcess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関西エアポートグループ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7DEC4DC3-262A-419F-B954-96463ECF9AA2}"/>
              </a:ext>
            </a:extLst>
          </p:cNvPr>
          <p:cNvCxnSpPr>
            <a:cxnSpLocks/>
            <a:stCxn id="29" idx="2"/>
            <a:endCxn id="30" idx="0"/>
          </p:cNvCxnSpPr>
          <p:nvPr/>
        </p:nvCxnSpPr>
        <p:spPr>
          <a:xfrm flipH="1">
            <a:off x="1377378" y="2242078"/>
            <a:ext cx="1120386" cy="904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1423273-973A-424F-A23C-8B83F2295C4A}"/>
              </a:ext>
            </a:extLst>
          </p:cNvPr>
          <p:cNvCxnSpPr>
            <a:cxnSpLocks/>
            <a:stCxn id="29" idx="2"/>
            <a:endCxn id="31" idx="0"/>
          </p:cNvCxnSpPr>
          <p:nvPr/>
        </p:nvCxnSpPr>
        <p:spPr>
          <a:xfrm>
            <a:off x="2497764" y="2242078"/>
            <a:ext cx="0" cy="904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16D35337-0DCF-4C26-AF16-5E32A687E2E7}"/>
              </a:ext>
            </a:extLst>
          </p:cNvPr>
          <p:cNvCxnSpPr>
            <a:cxnSpLocks/>
            <a:stCxn id="29" idx="2"/>
            <a:endCxn id="32" idx="0"/>
          </p:cNvCxnSpPr>
          <p:nvPr/>
        </p:nvCxnSpPr>
        <p:spPr>
          <a:xfrm>
            <a:off x="2497764" y="2242078"/>
            <a:ext cx="1139048" cy="9043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60CD803D-7927-4F51-9D15-781895C91CA6}"/>
              </a:ext>
            </a:extLst>
          </p:cNvPr>
          <p:cNvCxnSpPr>
            <a:cxnSpLocks/>
            <a:stCxn id="33" idx="2"/>
            <a:endCxn id="38" idx="0"/>
          </p:cNvCxnSpPr>
          <p:nvPr/>
        </p:nvCxnSpPr>
        <p:spPr>
          <a:xfrm>
            <a:off x="6093841" y="2242078"/>
            <a:ext cx="0" cy="1147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フローチャート: 代替処理 34">
            <a:extLst>
              <a:ext uri="{FF2B5EF4-FFF2-40B4-BE49-F238E27FC236}">
                <a16:creationId xmlns:a16="http://schemas.microsoft.com/office/drawing/2014/main" id="{146F10A4-0CB0-4A5B-812A-7B966F9C5081}"/>
              </a:ext>
            </a:extLst>
          </p:cNvPr>
          <p:cNvSpPr/>
          <p:nvPr/>
        </p:nvSpPr>
        <p:spPr>
          <a:xfrm>
            <a:off x="4990562" y="2591779"/>
            <a:ext cx="2241516" cy="39896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rgbClr val="02105D"/>
                </a:solidFill>
              </a:rPr>
              <a:t>各部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F90A46CD-E7BA-4AFF-B37C-E22F702A432D}"/>
              </a:ext>
            </a:extLst>
          </p:cNvPr>
          <p:cNvSpPr/>
          <p:nvPr/>
        </p:nvSpPr>
        <p:spPr>
          <a:xfrm>
            <a:off x="6362441" y="2386135"/>
            <a:ext cx="1214688" cy="4724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b="1" dirty="0">
                <a:solidFill>
                  <a:schemeClr val="bg1"/>
                </a:solidFill>
              </a:rPr>
              <a:t>環境</a:t>
            </a:r>
            <a:endParaRPr kumimoji="1" lang="en-US" altLang="ja-JP" sz="1000" b="1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000" b="1" dirty="0">
                <a:solidFill>
                  <a:schemeClr val="bg1"/>
                </a:solidFill>
              </a:rPr>
              <a:t>アンバサダー</a:t>
            </a: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FB82B0C0-28D4-4526-AF00-F488F2FC9C9F}"/>
              </a:ext>
            </a:extLst>
          </p:cNvPr>
          <p:cNvCxnSpPr>
            <a:cxnSpLocks/>
            <a:stCxn id="34" idx="2"/>
            <a:endCxn id="39" idx="0"/>
          </p:cNvCxnSpPr>
          <p:nvPr/>
        </p:nvCxnSpPr>
        <p:spPr>
          <a:xfrm flipH="1">
            <a:off x="9709188" y="2242078"/>
            <a:ext cx="23094" cy="11144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フローチャート: 代替処理 35">
            <a:extLst>
              <a:ext uri="{FF2B5EF4-FFF2-40B4-BE49-F238E27FC236}">
                <a16:creationId xmlns:a16="http://schemas.microsoft.com/office/drawing/2014/main" id="{FFBD4121-0A1C-41E2-A4A4-430DECB1EB5A}"/>
              </a:ext>
            </a:extLst>
          </p:cNvPr>
          <p:cNvSpPr/>
          <p:nvPr/>
        </p:nvSpPr>
        <p:spPr>
          <a:xfrm>
            <a:off x="8611524" y="2591779"/>
            <a:ext cx="2241516" cy="398966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rgbClr val="02105D"/>
                </a:solidFill>
              </a:rPr>
              <a:t>各部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sp>
        <p:nvSpPr>
          <p:cNvPr id="41" name="フローチャート: 代替処理 40">
            <a:extLst>
              <a:ext uri="{FF2B5EF4-FFF2-40B4-BE49-F238E27FC236}">
                <a16:creationId xmlns:a16="http://schemas.microsoft.com/office/drawing/2014/main" id="{2DD1CDCE-E531-4B7C-9018-495F7D77D070}"/>
              </a:ext>
            </a:extLst>
          </p:cNvPr>
          <p:cNvSpPr/>
          <p:nvPr/>
        </p:nvSpPr>
        <p:spPr>
          <a:xfrm>
            <a:off x="746267" y="1243388"/>
            <a:ext cx="3535773" cy="398966"/>
          </a:xfrm>
          <a:prstGeom prst="flowChartAlternateProcess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u="sng" dirty="0">
                <a:solidFill>
                  <a:srgbClr val="02105D"/>
                </a:solidFill>
              </a:rPr>
              <a:t>ステークホルダー</a:t>
            </a:r>
            <a:endParaRPr lang="en-US" altLang="ja-JP" sz="1600" b="1" u="sng" dirty="0">
              <a:solidFill>
                <a:srgbClr val="02105D"/>
              </a:solidFill>
            </a:endParaRPr>
          </a:p>
        </p:txBody>
      </p:sp>
      <p:sp>
        <p:nvSpPr>
          <p:cNvPr id="3" name="矢印: 右カーブ 2">
            <a:extLst>
              <a:ext uri="{FF2B5EF4-FFF2-40B4-BE49-F238E27FC236}">
                <a16:creationId xmlns:a16="http://schemas.microsoft.com/office/drawing/2014/main" id="{7AA4208F-A3B1-451F-A2D8-DBF1428A1C63}"/>
              </a:ext>
            </a:extLst>
          </p:cNvPr>
          <p:cNvSpPr/>
          <p:nvPr/>
        </p:nvSpPr>
        <p:spPr>
          <a:xfrm rot="10586236">
            <a:off x="3871738" y="1930583"/>
            <a:ext cx="322084" cy="1126627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4" name="矢印: 右カーブ 43">
            <a:extLst>
              <a:ext uri="{FF2B5EF4-FFF2-40B4-BE49-F238E27FC236}">
                <a16:creationId xmlns:a16="http://schemas.microsoft.com/office/drawing/2014/main" id="{CD031BD7-64E8-4FD5-B886-E1FC04D669FB}"/>
              </a:ext>
            </a:extLst>
          </p:cNvPr>
          <p:cNvSpPr/>
          <p:nvPr/>
        </p:nvSpPr>
        <p:spPr>
          <a:xfrm rot="10586236">
            <a:off x="7375669" y="2844490"/>
            <a:ext cx="349143" cy="880263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5" name="矢印: 右カーブ 44">
            <a:extLst>
              <a:ext uri="{FF2B5EF4-FFF2-40B4-BE49-F238E27FC236}">
                <a16:creationId xmlns:a16="http://schemas.microsoft.com/office/drawing/2014/main" id="{C5E8E99D-B45A-4689-BDD4-EC81C2AC5442}"/>
              </a:ext>
            </a:extLst>
          </p:cNvPr>
          <p:cNvSpPr/>
          <p:nvPr/>
        </p:nvSpPr>
        <p:spPr>
          <a:xfrm rot="10586236">
            <a:off x="10941432" y="2114827"/>
            <a:ext cx="399691" cy="1439333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B87383-BE2B-4E9A-A054-1FA70B217841}"/>
              </a:ext>
            </a:extLst>
          </p:cNvPr>
          <p:cNvSpPr txBox="1"/>
          <p:nvPr/>
        </p:nvSpPr>
        <p:spPr>
          <a:xfrm>
            <a:off x="3654259" y="3519048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2060"/>
                </a:solidFill>
              </a:rPr>
              <a:t>etc.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6CD98855-7B5B-4DC2-8A52-07D8EEB248DD}"/>
              </a:ext>
            </a:extLst>
          </p:cNvPr>
          <p:cNvGrpSpPr/>
          <p:nvPr/>
        </p:nvGrpSpPr>
        <p:grpSpPr>
          <a:xfrm>
            <a:off x="452945" y="3996005"/>
            <a:ext cx="4185900" cy="1915478"/>
            <a:chOff x="5513187" y="1768776"/>
            <a:chExt cx="4185900" cy="1915478"/>
          </a:xfrm>
        </p:grpSpPr>
        <p:pic>
          <p:nvPicPr>
            <p:cNvPr id="50" name="図 49" descr="C:\Users\j00452\AppData\Local\Microsoft\Windows\INetCache\Content.Word\DSC_0004.jpg">
              <a:extLst>
                <a:ext uri="{FF2B5EF4-FFF2-40B4-BE49-F238E27FC236}">
                  <a16:creationId xmlns:a16="http://schemas.microsoft.com/office/drawing/2014/main" id="{75FAEF1F-6710-4FFE-888B-A03F44B91607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94" r="5094"/>
            <a:stretch/>
          </p:blipFill>
          <p:spPr bwMode="auto">
            <a:xfrm>
              <a:off x="7912965" y="1774963"/>
              <a:ext cx="1786122" cy="1162860"/>
            </a:xfrm>
            <a:prstGeom prst="roundRect">
              <a:avLst>
                <a:gd name="adj" fmla="val 9632"/>
              </a:avLst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7FAB2FDD-EA49-4876-A3AE-5BA0164ED0BA}"/>
                </a:ext>
              </a:extLst>
            </p:cNvPr>
            <p:cNvSpPr/>
            <p:nvPr/>
          </p:nvSpPr>
          <p:spPr>
            <a:xfrm>
              <a:off x="9084528" y="1768776"/>
              <a:ext cx="614008" cy="213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ITAMI</a:t>
              </a:r>
              <a:endParaRPr kumimoji="1" lang="ja-JP" altLang="en-US" sz="1200" b="1" dirty="0"/>
            </a:p>
          </p:txBody>
        </p: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997BCBD1-2EB2-4F9C-A344-806842F64E7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35928" y="2507734"/>
              <a:ext cx="1775431" cy="1176520"/>
            </a:xfrm>
            <a:prstGeom prst="roundRect">
              <a:avLst>
                <a:gd name="adj" fmla="val 9809"/>
              </a:avLst>
            </a:prstGeom>
            <a:noFill/>
            <a:ln>
              <a:noFill/>
            </a:ln>
          </p:spPr>
        </p:pic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87607F1D-7BF0-4895-B3EA-D6016C0BE439}"/>
                </a:ext>
              </a:extLst>
            </p:cNvPr>
            <p:cNvSpPr/>
            <p:nvPr/>
          </p:nvSpPr>
          <p:spPr>
            <a:xfrm>
              <a:off x="7797351" y="2513721"/>
              <a:ext cx="614008" cy="213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KOBE</a:t>
              </a:r>
              <a:endParaRPr kumimoji="1" lang="ja-JP" altLang="en-US" sz="1200" b="1" dirty="0"/>
            </a:p>
          </p:txBody>
        </p:sp>
        <p:pic>
          <p:nvPicPr>
            <p:cNvPr id="55" name="図 54" descr="C:\Users\j00452\AppData\Local\Microsoft\Windows\INetCache\Content.Word\DSC_0003.jpg">
              <a:extLst>
                <a:ext uri="{FF2B5EF4-FFF2-40B4-BE49-F238E27FC236}">
                  <a16:creationId xmlns:a16="http://schemas.microsoft.com/office/drawing/2014/main" id="{64971C74-0953-4BEA-A0B9-B887FDC2400F}"/>
                </a:ext>
              </a:extLst>
            </p:cNvPr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891"/>
            <a:stretch/>
          </p:blipFill>
          <p:spPr bwMode="auto">
            <a:xfrm>
              <a:off x="5513187" y="1774963"/>
              <a:ext cx="1821621" cy="1162860"/>
            </a:xfrm>
            <a:prstGeom prst="roundRect">
              <a:avLst>
                <a:gd name="adj" fmla="val 13133"/>
              </a:avLst>
            </a:prstGeom>
            <a:noFill/>
            <a:ln>
              <a:noFill/>
            </a:ln>
          </p:spPr>
        </p:pic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E743410A-2C38-46C9-A1DC-265A55053DEF}"/>
                </a:ext>
              </a:extLst>
            </p:cNvPr>
            <p:cNvSpPr/>
            <p:nvPr/>
          </p:nvSpPr>
          <p:spPr>
            <a:xfrm>
              <a:off x="6718870" y="1776773"/>
              <a:ext cx="614008" cy="213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KIX</a:t>
              </a:r>
              <a:endParaRPr kumimoji="1" lang="ja-JP" altLang="en-US" sz="1200" b="1" dirty="0"/>
            </a:p>
          </p:txBody>
        </p:sp>
      </p:grpSp>
      <p:sp>
        <p:nvSpPr>
          <p:cNvPr id="57" name="楕円 56">
            <a:extLst>
              <a:ext uri="{FF2B5EF4-FFF2-40B4-BE49-F238E27FC236}">
                <a16:creationId xmlns:a16="http://schemas.microsoft.com/office/drawing/2014/main" id="{AC2A37F7-DCB3-4967-89B2-7595E7E38031}"/>
              </a:ext>
            </a:extLst>
          </p:cNvPr>
          <p:cNvSpPr/>
          <p:nvPr/>
        </p:nvSpPr>
        <p:spPr>
          <a:xfrm>
            <a:off x="10245697" y="1595786"/>
            <a:ext cx="1214688" cy="4724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b="1" dirty="0">
                <a:solidFill>
                  <a:schemeClr val="bg1"/>
                </a:solidFill>
              </a:rPr>
              <a:t>環境</a:t>
            </a:r>
            <a:endParaRPr kumimoji="1" lang="en-US" altLang="ja-JP" sz="1000" b="1" dirty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1000" b="1" dirty="0">
                <a:solidFill>
                  <a:schemeClr val="bg1"/>
                </a:solidFill>
              </a:rPr>
              <a:t>アンバサダー</a:t>
            </a: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0DE05467-1113-44DE-A745-8B1BD4A9D7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192" y="3998960"/>
            <a:ext cx="2619500" cy="192894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472DB4E2-4FBB-400A-A0AE-6C2D3F5A57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527675" y="3711996"/>
            <a:ext cx="1472591" cy="2099635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325DBDE7-EFCA-44B3-A05C-F9D6E2B8A9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934" t="35335" r="25657" b="28813"/>
          <a:stretch/>
        </p:blipFill>
        <p:spPr>
          <a:xfrm>
            <a:off x="10429585" y="4372334"/>
            <a:ext cx="1423384" cy="12979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A5A459-A42D-4073-90E5-015F74F09B32}"/>
              </a:ext>
            </a:extLst>
          </p:cNvPr>
          <p:cNvSpPr txBox="1"/>
          <p:nvPr/>
        </p:nvSpPr>
        <p:spPr>
          <a:xfrm>
            <a:off x="8869262" y="5724994"/>
            <a:ext cx="2470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オリジナルエコバッグ・</a:t>
            </a:r>
            <a:r>
              <a:rPr lang="ja-JP" altLang="en-US" sz="1200" dirty="0"/>
              <a:t>ピンバッジの活用</a:t>
            </a:r>
            <a:endParaRPr kumimoji="1" lang="ja-JP" altLang="en-US" sz="12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C3B616F-1257-4002-9787-52A0401269B1}"/>
              </a:ext>
            </a:extLst>
          </p:cNvPr>
          <p:cNvSpPr txBox="1"/>
          <p:nvPr/>
        </p:nvSpPr>
        <p:spPr>
          <a:xfrm>
            <a:off x="5216857" y="4095335"/>
            <a:ext cx="1647349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/>
              <a:t>環境アンバサダー会議</a:t>
            </a:r>
          </a:p>
        </p:txBody>
      </p:sp>
    </p:spTree>
    <p:extLst>
      <p:ext uri="{BB962C8B-B14F-4D97-AF65-F5344CB8AC3E}">
        <p14:creationId xmlns:p14="http://schemas.microsoft.com/office/powerpoint/2010/main" val="745779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2945" y="0"/>
            <a:ext cx="11305354" cy="1124262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cs typeface="Meiryo" charset="-128"/>
              </a:rPr>
              <a:t>目次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71481" y="6192959"/>
            <a:ext cx="518283" cy="365125"/>
          </a:xfrm>
        </p:spPr>
        <p:txBody>
          <a:bodyPr/>
          <a:lstStyle/>
          <a:p>
            <a:fld id="{E4C962E8-13EA-4016-ABE4-D520A4A115CD}" type="slidenum">
              <a:rPr lang="ja-JP" altLang="en-US" smtClean="0">
                <a:latin typeface="Meiryo" charset="-128"/>
                <a:ea typeface="Meiryo" charset="-128"/>
                <a:cs typeface="Meiryo" charset="-128"/>
              </a:rPr>
              <a:pPr/>
              <a:t>1</a:t>
            </a:fld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56833" y="1436191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" charset="-128"/>
              </a:rPr>
              <a:t>関西エアポートの紹介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1376" y="2364375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環境計画‘’</a:t>
            </a:r>
            <a:r>
              <a:rPr lang="en-US" altLang="ja-JP" sz="2800" b="1" dirty="0">
                <a:solidFill>
                  <a:schemeClr val="accent1"/>
                </a:solidFill>
              </a:rPr>
              <a:t>One</a:t>
            </a:r>
            <a:r>
              <a:rPr lang="ja-JP" altLang="en-US" sz="2800" b="1" dirty="0">
                <a:solidFill>
                  <a:schemeClr val="accent1"/>
                </a:solidFill>
              </a:rPr>
              <a:t>エコエアポート計画’’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6833" y="3323804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22C2F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" charset="-128"/>
              </a:rPr>
              <a:t>空港でのプラスチックの利用と処理状況</a:t>
            </a:r>
            <a:endParaRPr lang="en-US" altLang="ja-JP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4221376" y="4266455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22C2F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" charset="-128"/>
              </a:rPr>
              <a:t>空港でのプラスチック対策</a:t>
            </a:r>
            <a:endParaRPr lang="en-US" altLang="ja-JP" sz="2800" dirty="0"/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8B8774EF-31F1-4DF4-80A5-58149534A518}"/>
              </a:ext>
            </a:extLst>
          </p:cNvPr>
          <p:cNvSpPr txBox="1"/>
          <p:nvPr/>
        </p:nvSpPr>
        <p:spPr>
          <a:xfrm>
            <a:off x="3656832" y="5099840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22C2F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" charset="-128"/>
              </a:rPr>
              <a:t>まとめ</a:t>
            </a:r>
            <a:endParaRPr lang="en-US" altLang="ja-JP" sz="2800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473D34-FD66-40AA-AE44-7563C4769F7F}"/>
              </a:ext>
            </a:extLst>
          </p:cNvPr>
          <p:cNvGrpSpPr/>
          <p:nvPr/>
        </p:nvGrpSpPr>
        <p:grpSpPr>
          <a:xfrm>
            <a:off x="2159386" y="1319989"/>
            <a:ext cx="955760" cy="755623"/>
            <a:chOff x="2159386" y="1319989"/>
            <a:chExt cx="955760" cy="7556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59454" y="1219921"/>
              <a:ext cx="755623" cy="955760"/>
            </a:xfrm>
            <a:prstGeom prst="rect">
              <a:avLst/>
            </a:prstGeom>
          </p:spPr>
        </p:pic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709AA09B-82D6-4F25-BA3C-5586079CEEFF}"/>
                </a:ext>
              </a:extLst>
            </p:cNvPr>
            <p:cNvSpPr txBox="1"/>
            <p:nvPr/>
          </p:nvSpPr>
          <p:spPr>
            <a:xfrm>
              <a:off x="2272947" y="1413335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" charset="-128"/>
                </a:rPr>
                <a:t>１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49FF386-FCD7-4674-8121-CEB8ED2FC533}"/>
              </a:ext>
            </a:extLst>
          </p:cNvPr>
          <p:cNvGrpSpPr/>
          <p:nvPr/>
        </p:nvGrpSpPr>
        <p:grpSpPr>
          <a:xfrm>
            <a:off x="2886208" y="2264953"/>
            <a:ext cx="955759" cy="755622"/>
            <a:chOff x="2886208" y="2264953"/>
            <a:chExt cx="955759" cy="7556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6277" y="2164884"/>
              <a:ext cx="755622" cy="955759"/>
            </a:xfrm>
            <a:prstGeom prst="rect">
              <a:avLst/>
            </a:prstGeom>
          </p:spPr>
        </p:pic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1C3319A6-1CD2-49DF-BCA0-7E8653230ADC}"/>
                </a:ext>
              </a:extLst>
            </p:cNvPr>
            <p:cNvSpPr txBox="1"/>
            <p:nvPr/>
          </p:nvSpPr>
          <p:spPr>
            <a:xfrm>
              <a:off x="3001922" y="2371359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２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FC67EB1-C977-4337-BAB0-18B07E598C45}"/>
              </a:ext>
            </a:extLst>
          </p:cNvPr>
          <p:cNvGrpSpPr/>
          <p:nvPr/>
        </p:nvGrpSpPr>
        <p:grpSpPr>
          <a:xfrm>
            <a:off x="2159385" y="3209916"/>
            <a:ext cx="955759" cy="755622"/>
            <a:chOff x="2159385" y="3209916"/>
            <a:chExt cx="955759" cy="7556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59454" y="3109847"/>
              <a:ext cx="755622" cy="955759"/>
            </a:xfrm>
            <a:prstGeom prst="rect">
              <a:avLst/>
            </a:prstGeom>
          </p:spPr>
        </p:pic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B5939985-5CC5-40AC-8D71-920B6E892E7E}"/>
                </a:ext>
              </a:extLst>
            </p:cNvPr>
            <p:cNvSpPr txBox="1"/>
            <p:nvPr/>
          </p:nvSpPr>
          <p:spPr>
            <a:xfrm>
              <a:off x="2272947" y="3302674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" charset="-128"/>
                </a:rPr>
                <a:t>３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443B4C8-DF4C-4725-843E-888D4F7D7B40}"/>
              </a:ext>
            </a:extLst>
          </p:cNvPr>
          <p:cNvGrpSpPr/>
          <p:nvPr/>
        </p:nvGrpSpPr>
        <p:grpSpPr>
          <a:xfrm>
            <a:off x="2886210" y="4154879"/>
            <a:ext cx="955759" cy="755622"/>
            <a:chOff x="2886210" y="4154879"/>
            <a:chExt cx="955759" cy="7556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86279" y="4054810"/>
              <a:ext cx="755622" cy="955759"/>
            </a:xfrm>
            <a:prstGeom prst="rect">
              <a:avLst/>
            </a:prstGeom>
          </p:spPr>
        </p:pic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D10200F5-13B9-43F9-9D07-06C576FD2F30}"/>
                </a:ext>
              </a:extLst>
            </p:cNvPr>
            <p:cNvSpPr txBox="1"/>
            <p:nvPr/>
          </p:nvSpPr>
          <p:spPr>
            <a:xfrm>
              <a:off x="2981157" y="4255078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４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BE8B182-1364-4412-A45D-0A67E202159B}"/>
              </a:ext>
            </a:extLst>
          </p:cNvPr>
          <p:cNvGrpSpPr/>
          <p:nvPr/>
        </p:nvGrpSpPr>
        <p:grpSpPr>
          <a:xfrm>
            <a:off x="2159384" y="4985952"/>
            <a:ext cx="955759" cy="755622"/>
            <a:chOff x="2159384" y="4985952"/>
            <a:chExt cx="955759" cy="755622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32536903-F2FD-4FC4-8B33-1F7C503D7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59453" y="4885883"/>
              <a:ext cx="755622" cy="955759"/>
            </a:xfrm>
            <a:prstGeom prst="rect">
              <a:avLst/>
            </a:prstGeom>
          </p:spPr>
        </p:pic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745FB9E4-FF0E-4D7E-A191-64F3C5EC8865}"/>
                </a:ext>
              </a:extLst>
            </p:cNvPr>
            <p:cNvSpPr txBox="1"/>
            <p:nvPr/>
          </p:nvSpPr>
          <p:spPr>
            <a:xfrm>
              <a:off x="2260815" y="5099840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５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886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62E8-13EA-4016-ABE4-D520A4A115CD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1DD0B5-D902-4A32-BB25-9C27EE410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94451" y="969242"/>
            <a:ext cx="1762349" cy="3144130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8F151CF2-5535-448D-97EC-2A0B73CF1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45" y="1242676"/>
            <a:ext cx="5872551" cy="747488"/>
          </a:xfrm>
          <a:noFill/>
          <a:ln>
            <a:noFill/>
          </a:ln>
        </p:spPr>
        <p:txBody>
          <a:bodyPr lIns="0" rIns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ja-JP" altLang="en-US" sz="1600" dirty="0"/>
              <a:t>テナントと協力してお客様に訴求する。</a:t>
            </a:r>
            <a:r>
              <a:rPr lang="en-US" altLang="ja-JP" sz="1600" dirty="0"/>
              <a:t>2019</a:t>
            </a:r>
            <a:r>
              <a:rPr lang="ja-JP" altLang="en-US" sz="1600" dirty="0"/>
              <a:t>年</a:t>
            </a:r>
            <a:r>
              <a:rPr lang="en-US" altLang="ja-JP" sz="1600" dirty="0"/>
              <a:t>10</a:t>
            </a:r>
            <a:r>
              <a:rPr lang="ja-JP" altLang="en-US" sz="1600" dirty="0"/>
              <a:t>月から導入</a:t>
            </a:r>
            <a:endParaRPr kumimoji="0" lang="en-US" altLang="ja-JP" sz="1600" dirty="0"/>
          </a:p>
          <a:p>
            <a:pPr marL="0" indent="0">
              <a:buNone/>
            </a:pP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kumimoji="0" lang="en-US" altLang="ja-JP" sz="1600" dirty="0"/>
          </a:p>
          <a:p>
            <a:pPr marL="0" indent="0">
              <a:buNone/>
            </a:pPr>
            <a:endParaRPr lang="en-US" altLang="ja-JP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635FB6F-1FBD-4B08-BDF5-8C5417660A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662" y="1701729"/>
            <a:ext cx="1498007" cy="1665953"/>
          </a:xfrm>
          <a:prstGeom prst="rect">
            <a:avLst/>
          </a:prstGeom>
        </p:spPr>
      </p:pic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625F83B4-3ED5-42E8-9B60-50F92007932B}"/>
              </a:ext>
            </a:extLst>
          </p:cNvPr>
          <p:cNvSpPr/>
          <p:nvPr/>
        </p:nvSpPr>
        <p:spPr>
          <a:xfrm>
            <a:off x="2253191" y="1646070"/>
            <a:ext cx="754536" cy="272165"/>
          </a:xfrm>
          <a:prstGeom prst="wedgeRoundRectCallout">
            <a:avLst>
              <a:gd name="adj1" fmla="val -71526"/>
              <a:gd name="adj2" fmla="val 57245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ポップ</a:t>
            </a: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吹き出し: 角を丸めた四角形 19">
            <a:extLst>
              <a:ext uri="{FF2B5EF4-FFF2-40B4-BE49-F238E27FC236}">
                <a16:creationId xmlns:a16="http://schemas.microsoft.com/office/drawing/2014/main" id="{037ACAF5-3807-4AA8-AAE3-48493ED1002B}"/>
              </a:ext>
            </a:extLst>
          </p:cNvPr>
          <p:cNvSpPr/>
          <p:nvPr/>
        </p:nvSpPr>
        <p:spPr>
          <a:xfrm>
            <a:off x="2210722" y="2937956"/>
            <a:ext cx="792838" cy="274647"/>
          </a:xfrm>
          <a:prstGeom prst="wedgeRoundRectCallout">
            <a:avLst>
              <a:gd name="adj1" fmla="val -79452"/>
              <a:gd name="adj2" fmla="val 39621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シール</a:t>
            </a: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0D8687E4-DC6F-471B-88F4-75F440E2CE1A}"/>
              </a:ext>
            </a:extLst>
          </p:cNvPr>
          <p:cNvSpPr txBox="1">
            <a:spLocks/>
          </p:cNvSpPr>
          <p:nvPr/>
        </p:nvSpPr>
        <p:spPr>
          <a:xfrm>
            <a:off x="452945" y="14198"/>
            <a:ext cx="11305354" cy="1091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rgbClr val="002060"/>
                </a:solidFill>
              </a:rPr>
              <a:t>②分別方法や商業経営を変える</a:t>
            </a:r>
            <a:endParaRPr kumimoji="0" lang="en-US" altLang="ja-JP" dirty="0">
              <a:solidFill>
                <a:srgbClr val="002060"/>
              </a:solidFill>
            </a:endParaRP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70892E5-218A-4CFB-82C3-D32C7784DAF9}"/>
              </a:ext>
            </a:extLst>
          </p:cNvPr>
          <p:cNvSpPr txBox="1">
            <a:spLocks/>
          </p:cNvSpPr>
          <p:nvPr/>
        </p:nvSpPr>
        <p:spPr>
          <a:xfrm>
            <a:off x="591313" y="3413172"/>
            <a:ext cx="5643054" cy="272165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1400" dirty="0">
                <a:solidFill>
                  <a:srgbClr val="FF0000"/>
                </a:solidFill>
              </a:rPr>
              <a:t>多くのテナントの皆さんに賛同してもらっています♪</a:t>
            </a:r>
            <a:endParaRPr lang="en-US" altLang="ja-JP" sz="14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D668723-560E-45DA-838F-476001DE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648" y="4290256"/>
            <a:ext cx="2061846" cy="13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D0B622-1ACA-49D9-BDF3-ADD64534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6453" y="4290256"/>
            <a:ext cx="2061846" cy="137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8A5C48CE-CCD3-46E8-BCC3-3CFA73694D34}"/>
              </a:ext>
            </a:extLst>
          </p:cNvPr>
          <p:cNvSpPr txBox="1">
            <a:spLocks/>
          </p:cNvSpPr>
          <p:nvPr/>
        </p:nvSpPr>
        <p:spPr>
          <a:xfrm>
            <a:off x="6513637" y="3591287"/>
            <a:ext cx="5625782" cy="747488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ja-JP" altLang="en-US" sz="1600" dirty="0"/>
              <a:t>空港内のイベントでは、プラスチックを排除したサービス提供を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600" dirty="0"/>
              <a:t>　　心掛ける等、環境に配慮した大会運営を実施</a:t>
            </a:r>
            <a:endParaRPr kumimoji="0"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8520C-AC12-4B2B-8C05-5768604094F7}"/>
              </a:ext>
            </a:extLst>
          </p:cNvPr>
          <p:cNvSpPr txBox="1"/>
          <p:nvPr/>
        </p:nvSpPr>
        <p:spPr>
          <a:xfrm>
            <a:off x="7010354" y="5686253"/>
            <a:ext cx="4819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/>
              <a:t>第</a:t>
            </a:r>
            <a:r>
              <a:rPr lang="en-US" altLang="ja-JP" sz="1200" dirty="0"/>
              <a:t>16</a:t>
            </a:r>
            <a:r>
              <a:rPr lang="ja-JP" altLang="en-US" sz="1200" dirty="0"/>
              <a:t>回</a:t>
            </a:r>
            <a:r>
              <a:rPr lang="en-US" altLang="ja-JP" sz="1200" dirty="0"/>
              <a:t>KIX</a:t>
            </a:r>
            <a:r>
              <a:rPr lang="ja-JP" altLang="en-US" sz="1200" dirty="0"/>
              <a:t>国際交流ドラゴンボート大会　</a:t>
            </a:r>
            <a:r>
              <a:rPr lang="en-US" altLang="ja-JP" sz="1200" dirty="0"/>
              <a:t>(2019</a:t>
            </a:r>
            <a:r>
              <a:rPr lang="ja-JP" altLang="en-US" sz="1200" dirty="0"/>
              <a:t>年</a:t>
            </a:r>
            <a:r>
              <a:rPr lang="en-US" altLang="ja-JP" sz="1200" dirty="0"/>
              <a:t>9</a:t>
            </a:r>
            <a:r>
              <a:rPr lang="ja-JP" altLang="en-US" sz="1200" dirty="0"/>
              <a:t>月</a:t>
            </a:r>
            <a:r>
              <a:rPr lang="en-US" altLang="ja-JP" sz="1200" dirty="0"/>
              <a:t>1</a:t>
            </a:r>
            <a:r>
              <a:rPr lang="ja-JP" altLang="en-US" sz="1200" dirty="0"/>
              <a:t>日開催）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797B486B-A572-4646-99EB-5B853620CECC}"/>
              </a:ext>
            </a:extLst>
          </p:cNvPr>
          <p:cNvSpPr txBox="1">
            <a:spLocks/>
          </p:cNvSpPr>
          <p:nvPr/>
        </p:nvSpPr>
        <p:spPr>
          <a:xfrm>
            <a:off x="6556501" y="1242676"/>
            <a:ext cx="5625782" cy="747488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/>
              <a:t>2020</a:t>
            </a:r>
            <a:r>
              <a:rPr lang="ja-JP" altLang="en-US" sz="1600" dirty="0"/>
              <a:t>年</a:t>
            </a:r>
            <a:r>
              <a:rPr lang="en-US" altLang="ja-JP" sz="1600" dirty="0"/>
              <a:t>4</a:t>
            </a:r>
            <a:r>
              <a:rPr lang="ja-JP" altLang="en-US" sz="1600" dirty="0"/>
              <a:t>月から関西エアポートの直営免税店や物販・飲食店の</a:t>
            </a:r>
            <a:endParaRPr lang="en-US" altLang="ja-JP" sz="1600" dirty="0"/>
          </a:p>
          <a:p>
            <a:pPr marL="0" indent="0">
              <a:buNone/>
            </a:pPr>
            <a:r>
              <a:rPr lang="ja-JP" altLang="en-US" sz="1600" dirty="0"/>
              <a:t>　　ショッピングバッグ・ストローを紙袋や生物由来の素材に切り替え*</a:t>
            </a:r>
            <a:endParaRPr lang="en-US" altLang="ja-JP" sz="1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0A5F52-3C1D-4D90-94B1-D86BB22D1467}"/>
              </a:ext>
            </a:extLst>
          </p:cNvPr>
          <p:cNvSpPr txBox="1"/>
          <p:nvPr/>
        </p:nvSpPr>
        <p:spPr>
          <a:xfrm>
            <a:off x="9678156" y="3308811"/>
            <a:ext cx="1470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 dirty="0">
                <a:latin typeface="+mn-ea"/>
                <a:cs typeface="Arial" panose="020B0604020202020204" pitchFamily="34" charset="0"/>
              </a:rPr>
              <a:t>＊メーカー支給分は除く</a:t>
            </a:r>
            <a:endParaRPr kumimoji="1" lang="ja-JP" altLang="en-US" sz="1050" dirty="0">
              <a:latin typeface="+mn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08FA4B9-837A-4A97-A669-89C365E9B830}"/>
              </a:ext>
            </a:extLst>
          </p:cNvPr>
          <p:cNvPicPr/>
          <p:nvPr/>
        </p:nvPicPr>
        <p:blipFill rotWithShape="1">
          <a:blip r:embed="rId7"/>
          <a:srcRect l="7932" t="8514" r="52966"/>
          <a:stretch/>
        </p:blipFill>
        <p:spPr>
          <a:xfrm>
            <a:off x="7589161" y="2000741"/>
            <a:ext cx="1075764" cy="1508705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EAC4034-7464-4373-8F74-C3E6015EE933}"/>
              </a:ext>
            </a:extLst>
          </p:cNvPr>
          <p:cNvGrpSpPr/>
          <p:nvPr/>
        </p:nvGrpSpPr>
        <p:grpSpPr>
          <a:xfrm>
            <a:off x="9582592" y="1961112"/>
            <a:ext cx="2037581" cy="1309868"/>
            <a:chOff x="9259949" y="2075258"/>
            <a:chExt cx="2037581" cy="1309868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1AA17CA9-397B-4696-AD8F-6E07505C3570}"/>
                </a:ext>
              </a:extLst>
            </p:cNvPr>
            <p:cNvPicPr/>
            <p:nvPr/>
          </p:nvPicPr>
          <p:blipFill rotWithShape="1">
            <a:blip r:embed="rId7"/>
            <a:srcRect l="73251" t="61196"/>
            <a:stretch/>
          </p:blipFill>
          <p:spPr>
            <a:xfrm>
              <a:off x="10323157" y="2419484"/>
              <a:ext cx="974373" cy="965642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42E0D332-A683-4CB9-8DC1-76BD62838306}"/>
                </a:ext>
              </a:extLst>
            </p:cNvPr>
            <p:cNvPicPr/>
            <p:nvPr/>
          </p:nvPicPr>
          <p:blipFill rotWithShape="1">
            <a:blip r:embed="rId7"/>
            <a:srcRect l="73251" t="12460" b="41658"/>
            <a:stretch/>
          </p:blipFill>
          <p:spPr>
            <a:xfrm>
              <a:off x="9259949" y="2075258"/>
              <a:ext cx="1149272" cy="1073375"/>
            </a:xfrm>
            <a:prstGeom prst="rect">
              <a:avLst/>
            </a:prstGeom>
          </p:spPr>
        </p:pic>
      </p:grpSp>
      <p:sp>
        <p:nvSpPr>
          <p:cNvPr id="7" name="矢印: ストライプ 6">
            <a:extLst>
              <a:ext uri="{FF2B5EF4-FFF2-40B4-BE49-F238E27FC236}">
                <a16:creationId xmlns:a16="http://schemas.microsoft.com/office/drawing/2014/main" id="{555C7123-EE40-4715-8708-937E560C5096}"/>
              </a:ext>
            </a:extLst>
          </p:cNvPr>
          <p:cNvSpPr/>
          <p:nvPr/>
        </p:nvSpPr>
        <p:spPr>
          <a:xfrm>
            <a:off x="9009889" y="2329914"/>
            <a:ext cx="367022" cy="883010"/>
          </a:xfrm>
          <a:prstGeom prst="stripedRightArrow">
            <a:avLst/>
          </a:prstGeom>
          <a:solidFill>
            <a:srgbClr val="F7CBDA"/>
          </a:solidFill>
          <a:ln>
            <a:solidFill>
              <a:schemeClr val="accent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E40F56CE-ADBB-4ED8-81C7-1C19858D8E22}"/>
              </a:ext>
            </a:extLst>
          </p:cNvPr>
          <p:cNvSpPr txBox="1">
            <a:spLocks/>
          </p:cNvSpPr>
          <p:nvPr/>
        </p:nvSpPr>
        <p:spPr>
          <a:xfrm>
            <a:off x="433701" y="3822682"/>
            <a:ext cx="5872551" cy="747488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kumimoji="0" lang="ja-JP" altLang="en-US" sz="1600" dirty="0"/>
              <a:t>ターミナルビル内に給水スポットを設置中。今後、増設予定。</a:t>
            </a:r>
            <a:endParaRPr kumimoji="0" lang="en-US" altLang="ja-JP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16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A2643C63-E3AB-4325-83DD-D6CD9882B78B}"/>
              </a:ext>
            </a:extLst>
          </p:cNvPr>
          <p:cNvGrpSpPr/>
          <p:nvPr/>
        </p:nvGrpSpPr>
        <p:grpSpPr>
          <a:xfrm>
            <a:off x="798327" y="4183094"/>
            <a:ext cx="1305767" cy="1741029"/>
            <a:chOff x="798327" y="4125944"/>
            <a:chExt cx="1305767" cy="1741029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C64371DB-9930-4443-A572-DD0648DE0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0699" y="4343577"/>
              <a:ext cx="1741024" cy="1305767"/>
            </a:xfrm>
            <a:prstGeom prst="rect">
              <a:avLst/>
            </a:prstGeom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9DF3825A-6D19-4354-8732-A52D9008A87D}"/>
                </a:ext>
              </a:extLst>
            </p:cNvPr>
            <p:cNvSpPr/>
            <p:nvPr/>
          </p:nvSpPr>
          <p:spPr>
            <a:xfrm>
              <a:off x="798327" y="4125944"/>
              <a:ext cx="614008" cy="213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KIX</a:t>
              </a:r>
              <a:endParaRPr kumimoji="1" lang="ja-JP" altLang="en-US" sz="1200" b="1" dirty="0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B4FDAA9E-A88F-49A6-8726-541DEFFFF588}"/>
              </a:ext>
            </a:extLst>
          </p:cNvPr>
          <p:cNvGrpSpPr/>
          <p:nvPr/>
        </p:nvGrpSpPr>
        <p:grpSpPr>
          <a:xfrm>
            <a:off x="2779634" y="4177888"/>
            <a:ext cx="1329785" cy="1746235"/>
            <a:chOff x="2779634" y="4120738"/>
            <a:chExt cx="1329785" cy="1746235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EED7E81F-2FB1-4538-A3B9-69AE25928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2574012" y="4331566"/>
              <a:ext cx="1741029" cy="1329785"/>
            </a:xfrm>
            <a:prstGeom prst="rect">
              <a:avLst/>
            </a:prstGeom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F3E7F52-F752-4881-93F2-BDF76CE4011D}"/>
                </a:ext>
              </a:extLst>
            </p:cNvPr>
            <p:cNvSpPr/>
            <p:nvPr/>
          </p:nvSpPr>
          <p:spPr>
            <a:xfrm>
              <a:off x="2790620" y="4120738"/>
              <a:ext cx="614008" cy="213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ITAMI</a:t>
              </a:r>
              <a:endParaRPr kumimoji="1" lang="ja-JP" altLang="en-US" sz="1200" b="1" dirty="0"/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26EDB173-2A78-4A5B-8B59-BB7EA988BFCD}"/>
              </a:ext>
            </a:extLst>
          </p:cNvPr>
          <p:cNvGrpSpPr/>
          <p:nvPr/>
        </p:nvGrpSpPr>
        <p:grpSpPr>
          <a:xfrm>
            <a:off x="4783087" y="4177888"/>
            <a:ext cx="1312913" cy="1747101"/>
            <a:chOff x="4783087" y="4120738"/>
            <a:chExt cx="1312913" cy="1747101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878F73F2-E57B-4F28-AF97-10D030515A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569031" y="4340869"/>
              <a:ext cx="1741026" cy="1312913"/>
            </a:xfrm>
            <a:prstGeom prst="rect">
              <a:avLst/>
            </a:prstGeom>
          </p:spPr>
        </p:pic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1BBA71FB-767B-46E4-87AB-3DED509167CE}"/>
                </a:ext>
              </a:extLst>
            </p:cNvPr>
            <p:cNvSpPr/>
            <p:nvPr/>
          </p:nvSpPr>
          <p:spPr>
            <a:xfrm>
              <a:off x="4795944" y="4120738"/>
              <a:ext cx="614008" cy="21447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KOBE</a:t>
              </a:r>
              <a:endParaRPr kumimoji="1" lang="ja-JP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00101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62E8-13EA-4016-ABE4-D520A4A115CD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0359AEB-3D76-4FAD-AB0B-B7E19C46423F}"/>
              </a:ext>
            </a:extLst>
          </p:cNvPr>
          <p:cNvSpPr/>
          <p:nvPr/>
        </p:nvSpPr>
        <p:spPr>
          <a:xfrm>
            <a:off x="1038289" y="5088909"/>
            <a:ext cx="10161014" cy="725538"/>
          </a:xfrm>
          <a:prstGeom prst="rect">
            <a:avLst/>
          </a:prstGeom>
          <a:solidFill>
            <a:srgbClr val="FFCC6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rgbClr val="002060"/>
                </a:solidFill>
              </a:rPr>
              <a:t>空港全体が環境に配慮した事業活動</a:t>
            </a:r>
          </a:p>
        </p:txBody>
      </p:sp>
      <p:cxnSp>
        <p:nvCxnSpPr>
          <p:cNvPr id="18" name="コネクタ: カギ線 17">
            <a:extLst>
              <a:ext uri="{FF2B5EF4-FFF2-40B4-BE49-F238E27FC236}">
                <a16:creationId xmlns:a16="http://schemas.microsoft.com/office/drawing/2014/main" id="{6440C067-6C6C-4308-81A6-73CA7DB6065C}"/>
              </a:ext>
            </a:extLst>
          </p:cNvPr>
          <p:cNvCxnSpPr>
            <a:stCxn id="8" idx="2"/>
            <a:endCxn id="10" idx="0"/>
          </p:cNvCxnSpPr>
          <p:nvPr/>
        </p:nvCxnSpPr>
        <p:spPr>
          <a:xfrm rot="5400000">
            <a:off x="3468713" y="1237184"/>
            <a:ext cx="293889" cy="1593909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コネクタ: カギ線 19">
            <a:extLst>
              <a:ext uri="{FF2B5EF4-FFF2-40B4-BE49-F238E27FC236}">
                <a16:creationId xmlns:a16="http://schemas.microsoft.com/office/drawing/2014/main" id="{88D9802F-19AD-4150-8CFF-AC09AC748E57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rot="16200000" flipH="1">
            <a:off x="5062593" y="1237211"/>
            <a:ext cx="293944" cy="1593909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D68E4F9-1714-464B-A67A-B0A4532E1590}"/>
              </a:ext>
            </a:extLst>
          </p:cNvPr>
          <p:cNvCxnSpPr>
            <a:cxnSpLocks/>
          </p:cNvCxnSpPr>
          <p:nvPr/>
        </p:nvCxnSpPr>
        <p:spPr>
          <a:xfrm flipH="1">
            <a:off x="2146177" y="2768312"/>
            <a:ext cx="2" cy="999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E154F613-4DD9-4000-9341-E53A67472C0A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06520" y="2768367"/>
            <a:ext cx="0" cy="9991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A01BDB66-934E-432C-84A9-D035317BF191}"/>
              </a:ext>
            </a:extLst>
          </p:cNvPr>
          <p:cNvSpPr/>
          <p:nvPr/>
        </p:nvSpPr>
        <p:spPr>
          <a:xfrm>
            <a:off x="2923273" y="2837465"/>
            <a:ext cx="3020038" cy="58722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契約更新</a:t>
            </a: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50737CC-4883-406E-ADAA-16F0827B444F}"/>
              </a:ext>
            </a:extLst>
          </p:cNvPr>
          <p:cNvCxnSpPr>
            <a:cxnSpLocks/>
          </p:cNvCxnSpPr>
          <p:nvPr/>
        </p:nvCxnSpPr>
        <p:spPr>
          <a:xfrm flipH="1">
            <a:off x="9698012" y="1887194"/>
            <a:ext cx="2029" cy="18802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6EB819EE-B2CE-4081-806F-73A8B6C49D82}"/>
              </a:ext>
            </a:extLst>
          </p:cNvPr>
          <p:cNvCxnSpPr>
            <a:cxnSpLocks/>
          </p:cNvCxnSpPr>
          <p:nvPr/>
        </p:nvCxnSpPr>
        <p:spPr>
          <a:xfrm>
            <a:off x="9698012" y="4354707"/>
            <a:ext cx="2031" cy="7342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BB7E61E1-64A5-4A37-8678-9049ED6B98B1}"/>
              </a:ext>
            </a:extLst>
          </p:cNvPr>
          <p:cNvCxnSpPr>
            <a:cxnSpLocks/>
          </p:cNvCxnSpPr>
          <p:nvPr/>
        </p:nvCxnSpPr>
        <p:spPr>
          <a:xfrm>
            <a:off x="6004318" y="4354707"/>
            <a:ext cx="0" cy="7342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8">
            <a:extLst>
              <a:ext uri="{FF2B5EF4-FFF2-40B4-BE49-F238E27FC236}">
                <a16:creationId xmlns:a16="http://schemas.microsoft.com/office/drawing/2014/main" id="{DD888671-94D2-493D-96F7-A9927A475AA3}"/>
              </a:ext>
            </a:extLst>
          </p:cNvPr>
          <p:cNvCxnSpPr>
            <a:cxnSpLocks/>
          </p:cNvCxnSpPr>
          <p:nvPr/>
        </p:nvCxnSpPr>
        <p:spPr>
          <a:xfrm>
            <a:off x="2135419" y="4354707"/>
            <a:ext cx="0" cy="7342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コネクタ: カギ線 2">
            <a:extLst>
              <a:ext uri="{FF2B5EF4-FFF2-40B4-BE49-F238E27FC236}">
                <a16:creationId xmlns:a16="http://schemas.microsoft.com/office/drawing/2014/main" id="{CD4D1F66-A709-4120-9B10-B1EEA1BDAF5F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4110465" y="1476548"/>
            <a:ext cx="587228" cy="3170755"/>
          </a:xfrm>
          <a:prstGeom prst="bentConnector2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タイトル 1">
            <a:extLst>
              <a:ext uri="{FF2B5EF4-FFF2-40B4-BE49-F238E27FC236}">
                <a16:creationId xmlns:a16="http://schemas.microsoft.com/office/drawing/2014/main" id="{689F7161-029F-4D89-817F-8791F1137D1B}"/>
              </a:ext>
            </a:extLst>
          </p:cNvPr>
          <p:cNvSpPr txBox="1">
            <a:spLocks/>
          </p:cNvSpPr>
          <p:nvPr/>
        </p:nvSpPr>
        <p:spPr>
          <a:xfrm>
            <a:off x="452945" y="-1"/>
            <a:ext cx="11305354" cy="1152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rgbClr val="002060"/>
                </a:solidFill>
              </a:rPr>
              <a:t>③空港の規程や調達方法を変える</a:t>
            </a:r>
            <a:endParaRPr kumimoji="0" lang="en-US" altLang="ja-JP" dirty="0">
              <a:solidFill>
                <a:srgbClr val="002060"/>
              </a:solidFill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E5C6A9B-B9BF-4C40-AB73-06934824897E}"/>
              </a:ext>
            </a:extLst>
          </p:cNvPr>
          <p:cNvSpPr/>
          <p:nvPr/>
        </p:nvSpPr>
        <p:spPr>
          <a:xfrm>
            <a:off x="1038289" y="3767479"/>
            <a:ext cx="2172744" cy="58722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/>
                </a:solidFill>
              </a:rPr>
              <a:t>環境</a:t>
            </a:r>
            <a:r>
              <a:rPr lang="ja-JP" altLang="en-US" sz="1600" dirty="0">
                <a:solidFill>
                  <a:schemeClr val="tx1"/>
                </a:solidFill>
              </a:rPr>
              <a:t>規程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3B20DDA-C5C4-42FB-8B57-27989718CB1E}"/>
              </a:ext>
            </a:extLst>
          </p:cNvPr>
          <p:cNvSpPr/>
          <p:nvPr/>
        </p:nvSpPr>
        <p:spPr>
          <a:xfrm>
            <a:off x="4038726" y="3767478"/>
            <a:ext cx="3901462" cy="58722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環境に配慮した契約・調達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ACB9595E-E8AF-4E08-A329-2A341976BAFC}"/>
              </a:ext>
            </a:extLst>
          </p:cNvPr>
          <p:cNvSpPr/>
          <p:nvPr/>
        </p:nvSpPr>
        <p:spPr>
          <a:xfrm>
            <a:off x="8433994" y="3767478"/>
            <a:ext cx="2506519" cy="58722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ガイドライン</a:t>
            </a:r>
            <a:endParaRPr kumimoji="1" lang="en-US" altLang="ja-JP" sz="1600" dirty="0">
              <a:solidFill>
                <a:schemeClr val="tx1"/>
              </a:solidFill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5771BD67-C551-4573-A1A3-5213E973D4AD}"/>
              </a:ext>
            </a:extLst>
          </p:cNvPr>
          <p:cNvSpPr/>
          <p:nvPr/>
        </p:nvSpPr>
        <p:spPr>
          <a:xfrm>
            <a:off x="8179264" y="1299965"/>
            <a:ext cx="3020038" cy="5872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ysClr val="windowText" lastClr="000000"/>
                </a:solidFill>
              </a:rPr>
              <a:t>関西エアポートグループ</a:t>
            </a:r>
            <a:endParaRPr kumimoji="1" lang="ja-JP" alt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9B9F0AA-6D5C-4FCB-8C5B-2080D0C38F66}"/>
              </a:ext>
            </a:extLst>
          </p:cNvPr>
          <p:cNvSpPr/>
          <p:nvPr/>
        </p:nvSpPr>
        <p:spPr>
          <a:xfrm>
            <a:off x="2902592" y="1299965"/>
            <a:ext cx="3020038" cy="5872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ysClr val="windowText" lastClr="000000"/>
                </a:solidFill>
              </a:rPr>
              <a:t>空港事業者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AF5B07B-EB68-4D43-BB78-FFB03552A0FB}"/>
              </a:ext>
            </a:extLst>
          </p:cNvPr>
          <p:cNvSpPr/>
          <p:nvPr/>
        </p:nvSpPr>
        <p:spPr>
          <a:xfrm>
            <a:off x="4496501" y="2181138"/>
            <a:ext cx="3020038" cy="5872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新規契約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B26F679B-DF9A-42D4-9B7D-32FEAFCA8F9C}"/>
              </a:ext>
            </a:extLst>
          </p:cNvPr>
          <p:cNvSpPr/>
          <p:nvPr/>
        </p:nvSpPr>
        <p:spPr>
          <a:xfrm>
            <a:off x="1308683" y="2181083"/>
            <a:ext cx="3020038" cy="5872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</a:rPr>
              <a:t>既存契約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27" name="雲 26">
            <a:extLst>
              <a:ext uri="{FF2B5EF4-FFF2-40B4-BE49-F238E27FC236}">
                <a16:creationId xmlns:a16="http://schemas.microsoft.com/office/drawing/2014/main" id="{99E24DF5-C63B-4F28-B364-A197752710ED}"/>
              </a:ext>
            </a:extLst>
          </p:cNvPr>
          <p:cNvSpPr/>
          <p:nvPr/>
        </p:nvSpPr>
        <p:spPr>
          <a:xfrm>
            <a:off x="9902364" y="236626"/>
            <a:ext cx="1836691" cy="731350"/>
          </a:xfrm>
          <a:prstGeom prst="cloud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検討中</a:t>
            </a:r>
          </a:p>
        </p:txBody>
      </p:sp>
    </p:spTree>
    <p:extLst>
      <p:ext uri="{BB962C8B-B14F-4D97-AF65-F5344CB8AC3E}">
        <p14:creationId xmlns:p14="http://schemas.microsoft.com/office/powerpoint/2010/main" val="3669629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62E8-13EA-4016-ABE4-D520A4A115CD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AEC49B81-1134-4780-B88E-69DAC9274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25" y="3307455"/>
            <a:ext cx="6814140" cy="483482"/>
          </a:xfrm>
          <a:solidFill>
            <a:schemeClr val="bg1"/>
          </a:solidFill>
          <a:ln>
            <a:noFill/>
          </a:ln>
        </p:spPr>
        <p:txBody>
          <a:bodyPr lIns="0" rIns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02105D"/>
                </a:solidFill>
              </a:rPr>
              <a:t>2018</a:t>
            </a:r>
            <a:r>
              <a:rPr lang="ja-JP" altLang="en-US" sz="2000" dirty="0">
                <a:solidFill>
                  <a:srgbClr val="02105D"/>
                </a:solidFill>
              </a:rPr>
              <a:t>年</a:t>
            </a:r>
            <a:r>
              <a:rPr lang="en-US" altLang="ja-JP" sz="2000" dirty="0">
                <a:solidFill>
                  <a:srgbClr val="02105D"/>
                </a:solidFill>
              </a:rPr>
              <a:t>8</a:t>
            </a:r>
            <a:r>
              <a:rPr lang="ja-JP" altLang="en-US" sz="2000" dirty="0">
                <a:solidFill>
                  <a:srgbClr val="02105D"/>
                </a:solidFill>
              </a:rPr>
              <a:t>月より、</a:t>
            </a:r>
            <a:r>
              <a:rPr lang="en-US" altLang="ja-JP" sz="2000" dirty="0">
                <a:solidFill>
                  <a:srgbClr val="02105D"/>
                </a:solidFill>
              </a:rPr>
              <a:t>KIX</a:t>
            </a:r>
            <a:r>
              <a:rPr lang="ja-JP" altLang="en-US" sz="2000" dirty="0">
                <a:solidFill>
                  <a:srgbClr val="02105D"/>
                </a:solidFill>
              </a:rPr>
              <a:t>ではスーツケースのリサイクルを実施中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424456CC-09E0-4FCB-9629-1810FECC0070}"/>
              </a:ext>
            </a:extLst>
          </p:cNvPr>
          <p:cNvSpPr txBox="1">
            <a:spLocks/>
          </p:cNvSpPr>
          <p:nvPr/>
        </p:nvSpPr>
        <p:spPr>
          <a:xfrm>
            <a:off x="452945" y="1184284"/>
            <a:ext cx="8669540" cy="419240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ja-JP" sz="2000" dirty="0">
                <a:solidFill>
                  <a:srgbClr val="02105D"/>
                </a:solidFill>
              </a:rPr>
              <a:t>3</a:t>
            </a:r>
            <a:r>
              <a:rPr lang="ja-JP" altLang="en-US" sz="2000" dirty="0">
                <a:solidFill>
                  <a:srgbClr val="02105D"/>
                </a:solidFill>
              </a:rPr>
              <a:t>空港のターミナルビルの出入り口（風除室）にリサイクル傘</a:t>
            </a:r>
            <a:r>
              <a:rPr lang="en-US" altLang="ja-JP" sz="2000" dirty="0">
                <a:solidFill>
                  <a:srgbClr val="02105D"/>
                </a:solidFill>
              </a:rPr>
              <a:t>BOX</a:t>
            </a:r>
            <a:r>
              <a:rPr lang="ja-JP" altLang="en-US" sz="2000" dirty="0">
                <a:solidFill>
                  <a:srgbClr val="02105D"/>
                </a:solidFill>
              </a:rPr>
              <a:t>を設置中</a:t>
            </a:r>
            <a:endParaRPr lang="en-US" altLang="ja-JP" sz="2000" dirty="0">
              <a:solidFill>
                <a:srgbClr val="02105D"/>
              </a:solidFill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231BCC1C-8A8D-4A61-9DC9-D1323F7BBBB2}"/>
              </a:ext>
            </a:extLst>
          </p:cNvPr>
          <p:cNvSpPr txBox="1">
            <a:spLocks/>
          </p:cNvSpPr>
          <p:nvPr/>
        </p:nvSpPr>
        <p:spPr>
          <a:xfrm>
            <a:off x="452945" y="-1"/>
            <a:ext cx="11305354" cy="1109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rgbClr val="002060"/>
                </a:solidFill>
              </a:rPr>
              <a:t>④リサイクルシステムを改善する</a:t>
            </a:r>
            <a:endParaRPr kumimoji="0" lang="en-US" altLang="ja-JP" dirty="0">
              <a:solidFill>
                <a:srgbClr val="002060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615A0F8-1C7B-41E2-BC93-53340453F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1" t="13812" r="75229" b="35976"/>
          <a:stretch/>
        </p:blipFill>
        <p:spPr>
          <a:xfrm>
            <a:off x="10226946" y="3429000"/>
            <a:ext cx="1371711" cy="2481905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80993013-907E-4BA0-B701-C9C0D658F289}"/>
              </a:ext>
            </a:extLst>
          </p:cNvPr>
          <p:cNvGrpSpPr/>
          <p:nvPr/>
        </p:nvGrpSpPr>
        <p:grpSpPr>
          <a:xfrm>
            <a:off x="6913116" y="4219711"/>
            <a:ext cx="2859924" cy="1454005"/>
            <a:chOff x="6175516" y="1187351"/>
            <a:chExt cx="3499183" cy="1854275"/>
          </a:xfrm>
          <a:solidFill>
            <a:schemeClr val="bg1"/>
          </a:solidFill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4ED209F4-CA4D-41FF-80A5-7C7DE538AF56}"/>
                </a:ext>
              </a:extLst>
            </p:cNvPr>
            <p:cNvSpPr/>
            <p:nvPr/>
          </p:nvSpPr>
          <p:spPr>
            <a:xfrm>
              <a:off x="6175516" y="2412840"/>
              <a:ext cx="1364971" cy="62878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400" dirty="0">
                  <a:solidFill>
                    <a:srgbClr val="002060"/>
                  </a:solidFill>
                </a:rPr>
                <a:t>リユース件数</a:t>
              </a:r>
              <a:endParaRPr kumimoji="1" lang="en-US" altLang="ja-JP" sz="1400" dirty="0">
                <a:solidFill>
                  <a:srgbClr val="002060"/>
                </a:solidFill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C7F96E0B-A665-467C-9FEA-4D1501195E25}"/>
                </a:ext>
              </a:extLst>
            </p:cNvPr>
            <p:cNvSpPr/>
            <p:nvPr/>
          </p:nvSpPr>
          <p:spPr>
            <a:xfrm>
              <a:off x="7540487" y="2412840"/>
              <a:ext cx="2134212" cy="62878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000" dirty="0">
                  <a:solidFill>
                    <a:srgbClr val="002060"/>
                  </a:solidFill>
                </a:rPr>
                <a:t>引取り件数の</a:t>
              </a:r>
              <a:endParaRPr lang="en-US" altLang="ja-JP" sz="1000" dirty="0">
                <a:solidFill>
                  <a:srgbClr val="002060"/>
                </a:solidFill>
              </a:endParaRPr>
            </a:p>
            <a:p>
              <a:pPr algn="ctr"/>
              <a:r>
                <a:rPr lang="ja-JP" altLang="en-US" sz="1400" b="1" dirty="0">
                  <a:solidFill>
                    <a:srgbClr val="002060"/>
                  </a:solidFill>
                </a:rPr>
                <a:t>約</a:t>
              </a:r>
              <a:r>
                <a:rPr lang="en-US" altLang="ja-JP" sz="1400" b="1" dirty="0">
                  <a:solidFill>
                    <a:srgbClr val="002060"/>
                  </a:solidFill>
                </a:rPr>
                <a:t>40</a:t>
              </a:r>
              <a:r>
                <a:rPr lang="ja-JP" altLang="en-US" sz="1400" b="1" dirty="0">
                  <a:solidFill>
                    <a:srgbClr val="002060"/>
                  </a:solidFill>
                </a:rPr>
                <a:t>％</a:t>
              </a: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1F490739-066B-4E5C-85FD-247F0FA2D74A}"/>
                </a:ext>
              </a:extLst>
            </p:cNvPr>
            <p:cNvSpPr/>
            <p:nvPr/>
          </p:nvSpPr>
          <p:spPr>
            <a:xfrm>
              <a:off x="6175516" y="1187351"/>
              <a:ext cx="1364971" cy="62878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400" dirty="0">
                  <a:solidFill>
                    <a:srgbClr val="002060"/>
                  </a:solidFill>
                </a:rPr>
                <a:t>放置物件数</a:t>
              </a:r>
              <a:endParaRPr kumimoji="1" lang="en-US" altLang="ja-JP" sz="1400" dirty="0">
                <a:solidFill>
                  <a:srgbClr val="002060"/>
                </a:solidFill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A36590AD-8AAF-434E-B01F-AE4A7BD5F78D}"/>
                </a:ext>
              </a:extLst>
            </p:cNvPr>
            <p:cNvSpPr/>
            <p:nvPr/>
          </p:nvSpPr>
          <p:spPr>
            <a:xfrm>
              <a:off x="7540487" y="1187351"/>
              <a:ext cx="2134212" cy="62878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1000" dirty="0">
                  <a:solidFill>
                    <a:srgbClr val="002060"/>
                  </a:solidFill>
                </a:rPr>
                <a:t>前年度比</a:t>
              </a:r>
              <a:endParaRPr kumimoji="1" lang="en-US" altLang="ja-JP" sz="1000" dirty="0">
                <a:solidFill>
                  <a:srgbClr val="002060"/>
                </a:solidFill>
              </a:endParaRPr>
            </a:p>
            <a:p>
              <a:pPr algn="ctr"/>
              <a:r>
                <a:rPr kumimoji="1" lang="ja-JP" altLang="en-US" sz="1400" b="1" dirty="0">
                  <a:solidFill>
                    <a:srgbClr val="002060"/>
                  </a:solidFill>
                </a:rPr>
                <a:t>半分弱に</a:t>
              </a:r>
              <a:endParaRPr kumimoji="1" lang="ja-JP" alt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11F341ED-D77A-40CF-A0C6-C4C6570B12A5}"/>
                </a:ext>
              </a:extLst>
            </p:cNvPr>
            <p:cNvSpPr/>
            <p:nvPr/>
          </p:nvSpPr>
          <p:spPr>
            <a:xfrm>
              <a:off x="6175516" y="1816137"/>
              <a:ext cx="1364971" cy="62878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400" dirty="0">
                  <a:solidFill>
                    <a:srgbClr val="002060"/>
                  </a:solidFill>
                </a:rPr>
                <a:t>業務効率化</a:t>
              </a:r>
              <a:endParaRPr kumimoji="1" lang="en-US" altLang="ja-JP" sz="1400" dirty="0">
                <a:solidFill>
                  <a:srgbClr val="002060"/>
                </a:solidFill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1D537808-0F17-4185-A00E-D533660EB65E}"/>
                </a:ext>
              </a:extLst>
            </p:cNvPr>
            <p:cNvSpPr/>
            <p:nvPr/>
          </p:nvSpPr>
          <p:spPr>
            <a:xfrm>
              <a:off x="7540487" y="1816137"/>
              <a:ext cx="2134212" cy="628786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050" dirty="0">
                  <a:solidFill>
                    <a:srgbClr val="002060"/>
                  </a:solidFill>
                </a:rPr>
                <a:t>対応時間（警備・案内）</a:t>
              </a:r>
              <a:endParaRPr lang="en-US" altLang="ja-JP" sz="1050" dirty="0">
                <a:solidFill>
                  <a:srgbClr val="002060"/>
                </a:solidFill>
              </a:endParaRPr>
            </a:p>
            <a:p>
              <a:pPr algn="ctr"/>
              <a:r>
                <a:rPr lang="ja-JP" altLang="en-US" sz="1400" b="1" dirty="0">
                  <a:solidFill>
                    <a:srgbClr val="002060"/>
                  </a:solidFill>
                </a:rPr>
                <a:t>約</a:t>
              </a:r>
              <a:r>
                <a:rPr lang="en-US" altLang="ja-JP" sz="1400" b="1" dirty="0">
                  <a:solidFill>
                    <a:srgbClr val="002060"/>
                  </a:solidFill>
                </a:rPr>
                <a:t>250</a:t>
              </a:r>
              <a:r>
                <a:rPr lang="ja-JP" altLang="en-US" sz="1400" b="1" dirty="0">
                  <a:solidFill>
                    <a:srgbClr val="002060"/>
                  </a:solidFill>
                </a:rPr>
                <a:t>時間</a:t>
              </a:r>
              <a:r>
                <a:rPr lang="ja-JP" altLang="en-US" sz="1400" dirty="0">
                  <a:solidFill>
                    <a:srgbClr val="002060"/>
                  </a:solidFill>
                </a:rPr>
                <a:t>削減</a:t>
              </a:r>
              <a:endParaRPr kumimoji="1" lang="ja-JP" altLang="en-US" sz="1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E23013-CEE6-4971-A698-982981BB3995}"/>
              </a:ext>
            </a:extLst>
          </p:cNvPr>
          <p:cNvSpPr txBox="1"/>
          <p:nvPr/>
        </p:nvSpPr>
        <p:spPr>
          <a:xfrm>
            <a:off x="6825282" y="3878593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2060"/>
                </a:solidFill>
              </a:rPr>
              <a:t>【2018</a:t>
            </a:r>
            <a:r>
              <a:rPr kumimoji="1" lang="ja-JP" altLang="en-US" sz="1400" dirty="0">
                <a:solidFill>
                  <a:srgbClr val="002060"/>
                </a:solidFill>
              </a:rPr>
              <a:t>年度実績</a:t>
            </a:r>
            <a:r>
              <a:rPr kumimoji="1" lang="en-US" altLang="ja-JP" sz="1400" dirty="0">
                <a:solidFill>
                  <a:srgbClr val="002060"/>
                </a:solidFill>
              </a:rPr>
              <a:t>】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BA78F01-E23A-4243-B9C2-7AA80D38C52B}"/>
              </a:ext>
            </a:extLst>
          </p:cNvPr>
          <p:cNvGrpSpPr/>
          <p:nvPr/>
        </p:nvGrpSpPr>
        <p:grpSpPr>
          <a:xfrm>
            <a:off x="2407785" y="1635798"/>
            <a:ext cx="1960508" cy="1471907"/>
            <a:chOff x="2407785" y="1637327"/>
            <a:chExt cx="1960508" cy="1471907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1107058-FAED-4F33-8E86-41F96E55C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7785" y="1638853"/>
              <a:ext cx="1960508" cy="1470381"/>
            </a:xfrm>
            <a:prstGeom prst="rect">
              <a:avLst/>
            </a:prstGeom>
          </p:spPr>
        </p:pic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6D8C6A88-06B9-4BC5-BFB7-7A7CD87EC4F3}"/>
                </a:ext>
              </a:extLst>
            </p:cNvPr>
            <p:cNvSpPr/>
            <p:nvPr/>
          </p:nvSpPr>
          <p:spPr>
            <a:xfrm>
              <a:off x="2409574" y="1637327"/>
              <a:ext cx="614008" cy="213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KIX</a:t>
              </a:r>
              <a:endParaRPr kumimoji="1" lang="ja-JP" altLang="en-US" sz="1200" b="1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31D0165-C97E-403C-9174-4667DFB9A3F0}"/>
              </a:ext>
            </a:extLst>
          </p:cNvPr>
          <p:cNvGrpSpPr/>
          <p:nvPr/>
        </p:nvGrpSpPr>
        <p:grpSpPr>
          <a:xfrm>
            <a:off x="7765770" y="1635798"/>
            <a:ext cx="1960508" cy="1443977"/>
            <a:chOff x="7671734" y="1635798"/>
            <a:chExt cx="1960508" cy="1434041"/>
          </a:xfrm>
        </p:grpSpPr>
        <p:pic>
          <p:nvPicPr>
            <p:cNvPr id="1027" name="図 2" descr="image003">
              <a:extLst>
                <a:ext uri="{FF2B5EF4-FFF2-40B4-BE49-F238E27FC236}">
                  <a16:creationId xmlns:a16="http://schemas.microsoft.com/office/drawing/2014/main" id="{479070CE-54A6-4F19-9FED-F8BE3FC214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1"/>
            <a:stretch/>
          </p:blipFill>
          <p:spPr bwMode="auto">
            <a:xfrm>
              <a:off x="7671734" y="1635798"/>
              <a:ext cx="1960508" cy="1434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C4FC6569-4725-4834-9008-2695289AE4D8}"/>
                </a:ext>
              </a:extLst>
            </p:cNvPr>
            <p:cNvSpPr/>
            <p:nvPr/>
          </p:nvSpPr>
          <p:spPr>
            <a:xfrm>
              <a:off x="7672082" y="1635798"/>
              <a:ext cx="614008" cy="213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KOBE</a:t>
              </a:r>
              <a:endParaRPr kumimoji="1" lang="ja-JP" altLang="en-US" sz="1200" b="1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BFC65F0-DB59-4049-A720-B4EA876D20FD}"/>
              </a:ext>
            </a:extLst>
          </p:cNvPr>
          <p:cNvGrpSpPr/>
          <p:nvPr/>
        </p:nvGrpSpPr>
        <p:grpSpPr>
          <a:xfrm>
            <a:off x="5115745" y="1640594"/>
            <a:ext cx="1960509" cy="1443977"/>
            <a:chOff x="5090690" y="1635798"/>
            <a:chExt cx="1960509" cy="144397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8AE11BE-A1BE-435D-9765-1D05AF9B8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0690" y="1635798"/>
              <a:ext cx="1960509" cy="1443977"/>
            </a:xfrm>
            <a:prstGeom prst="rect">
              <a:avLst/>
            </a:prstGeom>
          </p:spPr>
        </p:pic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758341D5-8271-427C-A0A0-97C94146B4EC}"/>
                </a:ext>
              </a:extLst>
            </p:cNvPr>
            <p:cNvSpPr/>
            <p:nvPr/>
          </p:nvSpPr>
          <p:spPr>
            <a:xfrm>
              <a:off x="5090690" y="1637327"/>
              <a:ext cx="614008" cy="213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en-US" altLang="ja-JP" sz="1200" b="1" dirty="0"/>
                <a:t>ITAMI</a:t>
              </a:r>
              <a:endParaRPr kumimoji="1" lang="ja-JP" altLang="en-US" sz="1200" b="1" dirty="0"/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8944045-1C67-4063-BAE0-B2B3C3F2CB14}"/>
              </a:ext>
            </a:extLst>
          </p:cNvPr>
          <p:cNvSpPr/>
          <p:nvPr/>
        </p:nvSpPr>
        <p:spPr>
          <a:xfrm>
            <a:off x="1011408" y="3881815"/>
            <a:ext cx="1175043" cy="292009"/>
          </a:xfrm>
          <a:prstGeom prst="rect">
            <a:avLst/>
          </a:prstGeom>
          <a:solidFill>
            <a:srgbClr val="1F2359"/>
          </a:solidFill>
          <a:ln>
            <a:solidFill>
              <a:srgbClr val="0210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お客様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F932EF-EE76-40F6-9C6F-5275131BA18F}"/>
              </a:ext>
            </a:extLst>
          </p:cNvPr>
          <p:cNvSpPr/>
          <p:nvPr/>
        </p:nvSpPr>
        <p:spPr>
          <a:xfrm>
            <a:off x="1011409" y="4583088"/>
            <a:ext cx="1175043" cy="292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</a:rPr>
              <a:t>窓口</a:t>
            </a:r>
            <a:endParaRPr kumimoji="1" lang="ja-JP" alt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8855BA66-3EEE-4248-93EE-CA7532C9F2EB}"/>
              </a:ext>
            </a:extLst>
          </p:cNvPr>
          <p:cNvSpPr/>
          <p:nvPr/>
        </p:nvSpPr>
        <p:spPr>
          <a:xfrm>
            <a:off x="2640567" y="4585085"/>
            <a:ext cx="1175043" cy="292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ysClr val="windowText" lastClr="000000"/>
                </a:solidFill>
              </a:rPr>
              <a:t>運搬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3E73D91-4F40-4E92-BC9D-9959E72C497A}"/>
              </a:ext>
            </a:extLst>
          </p:cNvPr>
          <p:cNvSpPr/>
          <p:nvPr/>
        </p:nvSpPr>
        <p:spPr>
          <a:xfrm>
            <a:off x="4257178" y="4585085"/>
            <a:ext cx="1175043" cy="292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</a:rPr>
              <a:t>保管・検品</a:t>
            </a:r>
            <a:endParaRPr kumimoji="1" lang="ja-JP" alt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770F42B-95D3-4DB4-8BAC-B6ACF54AB2C4}"/>
              </a:ext>
            </a:extLst>
          </p:cNvPr>
          <p:cNvSpPr/>
          <p:nvPr/>
        </p:nvSpPr>
        <p:spPr>
          <a:xfrm>
            <a:off x="2640567" y="5348863"/>
            <a:ext cx="1175043" cy="292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ysClr val="windowText" lastClr="000000"/>
                </a:solidFill>
              </a:rPr>
              <a:t>返却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6A962FD-0D40-4545-B38C-7AB10B951008}"/>
              </a:ext>
            </a:extLst>
          </p:cNvPr>
          <p:cNvSpPr/>
          <p:nvPr/>
        </p:nvSpPr>
        <p:spPr>
          <a:xfrm>
            <a:off x="1023956" y="5348863"/>
            <a:ext cx="1175043" cy="292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</a:rPr>
              <a:t>受取・産廃</a:t>
            </a:r>
            <a:endParaRPr kumimoji="1" lang="ja-JP" alt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B69C166-E6DC-4E11-BE37-B48F9F784A53}"/>
              </a:ext>
            </a:extLst>
          </p:cNvPr>
          <p:cNvSpPr/>
          <p:nvPr/>
        </p:nvSpPr>
        <p:spPr>
          <a:xfrm>
            <a:off x="1023955" y="4876088"/>
            <a:ext cx="1175043" cy="292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</a:rPr>
              <a:t>中身チェック</a:t>
            </a:r>
            <a:endParaRPr kumimoji="1" lang="ja-JP" alt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95664B91-A249-4924-97B1-2E4A24427CC7}"/>
              </a:ext>
            </a:extLst>
          </p:cNvPr>
          <p:cNvSpPr/>
          <p:nvPr/>
        </p:nvSpPr>
        <p:spPr>
          <a:xfrm>
            <a:off x="4626958" y="5127634"/>
            <a:ext cx="1175043" cy="292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ysClr val="windowText" lastClr="000000"/>
                </a:solidFill>
              </a:rPr>
              <a:t>売却残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420E759-2B9F-4535-A8DA-6826A87C27B8}"/>
              </a:ext>
            </a:extLst>
          </p:cNvPr>
          <p:cNvSpPr/>
          <p:nvPr/>
        </p:nvSpPr>
        <p:spPr>
          <a:xfrm>
            <a:off x="5570904" y="4583088"/>
            <a:ext cx="1175043" cy="292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solidFill>
                  <a:sysClr val="windowText" lastClr="000000"/>
                </a:solidFill>
              </a:rPr>
              <a:t>売却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BA8C1B7-16C4-486F-8612-203F2A35F967}"/>
              </a:ext>
            </a:extLst>
          </p:cNvPr>
          <p:cNvSpPr/>
          <p:nvPr/>
        </p:nvSpPr>
        <p:spPr>
          <a:xfrm>
            <a:off x="2388777" y="4966835"/>
            <a:ext cx="1794513" cy="292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ysClr val="windowText" lastClr="000000"/>
                </a:solidFill>
              </a:rPr>
              <a:t>KAP</a:t>
            </a:r>
            <a:r>
              <a:rPr lang="ja-JP" altLang="en-US" sz="1200" dirty="0">
                <a:solidFill>
                  <a:sysClr val="windowText" lastClr="000000"/>
                </a:solidFill>
              </a:rPr>
              <a:t>の</a:t>
            </a:r>
            <a:endParaRPr lang="en-US" altLang="ja-JP" sz="1200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sz="1200" dirty="0">
                <a:solidFill>
                  <a:sysClr val="windowText" lastClr="000000"/>
                </a:solidFill>
              </a:rPr>
              <a:t>有価物として運搬・返却</a:t>
            </a:r>
            <a:endParaRPr kumimoji="1" lang="ja-JP" alt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20BFE58F-A8E4-418F-A369-F427E050843B}"/>
              </a:ext>
            </a:extLst>
          </p:cNvPr>
          <p:cNvSpPr/>
          <p:nvPr/>
        </p:nvSpPr>
        <p:spPr>
          <a:xfrm>
            <a:off x="1465524" y="4229349"/>
            <a:ext cx="1175043" cy="292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</a:rPr>
              <a:t>所有権放棄</a:t>
            </a:r>
            <a:endParaRPr lang="en-US" altLang="ja-JP" sz="1200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sz="1200" dirty="0">
                <a:solidFill>
                  <a:sysClr val="windowText" lastClr="000000"/>
                </a:solidFill>
              </a:rPr>
              <a:t>（同意書）</a:t>
            </a:r>
            <a:endParaRPr kumimoji="1" lang="ja-JP" altLang="en-US" sz="1200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ED109DE-0E00-42D7-AC8F-BD612FFBA166}"/>
              </a:ext>
            </a:extLst>
          </p:cNvPr>
          <p:cNvCxnSpPr>
            <a:cxnSpLocks/>
            <a:stCxn id="2" idx="2"/>
            <a:endCxn id="40" idx="0"/>
          </p:cNvCxnSpPr>
          <p:nvPr/>
        </p:nvCxnSpPr>
        <p:spPr>
          <a:xfrm>
            <a:off x="1598930" y="4173824"/>
            <a:ext cx="1" cy="40926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7C3C23BF-E006-4CC7-8977-C95D199DD423}"/>
              </a:ext>
            </a:extLst>
          </p:cNvPr>
          <p:cNvCxnSpPr>
            <a:cxnSpLocks/>
            <a:stCxn id="40" idx="3"/>
            <a:endCxn id="44" idx="1"/>
          </p:cNvCxnSpPr>
          <p:nvPr/>
        </p:nvCxnSpPr>
        <p:spPr>
          <a:xfrm>
            <a:off x="2186452" y="4729093"/>
            <a:ext cx="454115" cy="199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187B459-C3F9-498C-8F66-48D8B2A78149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3815610" y="4731090"/>
            <a:ext cx="44156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5F7E6E3A-C304-4E02-9858-2690F66FC8B3}"/>
              </a:ext>
            </a:extLst>
          </p:cNvPr>
          <p:cNvCxnSpPr>
            <a:cxnSpLocks/>
          </p:cNvCxnSpPr>
          <p:nvPr/>
        </p:nvCxnSpPr>
        <p:spPr>
          <a:xfrm>
            <a:off x="5432221" y="4731089"/>
            <a:ext cx="44156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56">
            <a:extLst>
              <a:ext uri="{FF2B5EF4-FFF2-40B4-BE49-F238E27FC236}">
                <a16:creationId xmlns:a16="http://schemas.microsoft.com/office/drawing/2014/main" id="{AF0C1FD9-34AB-44DB-B8DD-CA142E14FE43}"/>
              </a:ext>
            </a:extLst>
          </p:cNvPr>
          <p:cNvCxnSpPr>
            <a:stCxn id="45" idx="2"/>
            <a:endCxn id="46" idx="3"/>
          </p:cNvCxnSpPr>
          <p:nvPr/>
        </p:nvCxnSpPr>
        <p:spPr>
          <a:xfrm rot="5400000">
            <a:off x="4021268" y="4671436"/>
            <a:ext cx="617774" cy="1029090"/>
          </a:xfrm>
          <a:prstGeom prst="bentConnector2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B6724742-B326-418C-B9FB-87897CCF0886}"/>
              </a:ext>
            </a:extLst>
          </p:cNvPr>
          <p:cNvCxnSpPr>
            <a:cxnSpLocks/>
            <a:stCxn id="46" idx="1"/>
            <a:endCxn id="47" idx="3"/>
          </p:cNvCxnSpPr>
          <p:nvPr/>
        </p:nvCxnSpPr>
        <p:spPr>
          <a:xfrm flipH="1">
            <a:off x="2198999" y="5494868"/>
            <a:ext cx="441568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966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81006" y="6192959"/>
            <a:ext cx="518283" cy="365125"/>
          </a:xfrm>
        </p:spPr>
        <p:txBody>
          <a:bodyPr/>
          <a:lstStyle/>
          <a:p>
            <a:fld id="{E4C962E8-13EA-4016-ABE4-D520A4A115CD}" type="slidenum">
              <a:rPr lang="ja-JP" altLang="en-US" smtClean="0">
                <a:latin typeface="Meiryo" charset="-128"/>
                <a:ea typeface="Meiryo" charset="-128"/>
                <a:cs typeface="Meiryo" charset="-128"/>
              </a:rPr>
              <a:pPr/>
              <a:t>22</a:t>
            </a:fld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7538" y="3128564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22C2F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" charset="-128"/>
              </a:rPr>
              <a:t>まとめ</a:t>
            </a:r>
            <a:endParaRPr lang="en-US" altLang="ja-JP" sz="28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C846515-BB45-4092-A1E1-73209C5D673E}"/>
              </a:ext>
            </a:extLst>
          </p:cNvPr>
          <p:cNvGrpSpPr/>
          <p:nvPr/>
        </p:nvGrpSpPr>
        <p:grpSpPr>
          <a:xfrm>
            <a:off x="890144" y="3051188"/>
            <a:ext cx="955760" cy="755623"/>
            <a:chOff x="2159386" y="1319989"/>
            <a:chExt cx="955760" cy="7556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6177FF-98F7-40BC-8606-CFCD07F8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59454" y="1219921"/>
              <a:ext cx="755623" cy="955760"/>
            </a:xfrm>
            <a:prstGeom prst="rect">
              <a:avLst/>
            </a:prstGeom>
          </p:spPr>
        </p:pic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CD14EC38-B1CB-49B9-986E-C11F58035029}"/>
                </a:ext>
              </a:extLst>
            </p:cNvPr>
            <p:cNvSpPr txBox="1"/>
            <p:nvPr/>
          </p:nvSpPr>
          <p:spPr>
            <a:xfrm>
              <a:off x="2272947" y="1413335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５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899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62E8-13EA-4016-ABE4-D520A4A115CD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A0EAD83A-BDC7-41BD-9471-A6863DEE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45" y="0"/>
            <a:ext cx="11305354" cy="1108040"/>
          </a:xfrm>
        </p:spPr>
        <p:txBody>
          <a:bodyPr>
            <a:noAutofit/>
          </a:bodyPr>
          <a:lstStyle/>
          <a:p>
            <a:r>
              <a:rPr lang="ja-JP" altLang="en-US" dirty="0">
                <a:solidFill>
                  <a:srgbClr val="002060"/>
                </a:solidFill>
              </a:rPr>
              <a:t>まとめ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048C9C7-5EEA-4FDC-B0E4-018774AFD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529" b="1166"/>
          <a:stretch/>
        </p:blipFill>
        <p:spPr>
          <a:xfrm>
            <a:off x="443323" y="1161830"/>
            <a:ext cx="11324598" cy="480866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913D70B-ED06-4096-9DFA-9953FE77890E}"/>
              </a:ext>
            </a:extLst>
          </p:cNvPr>
          <p:cNvSpPr/>
          <p:nvPr/>
        </p:nvSpPr>
        <p:spPr>
          <a:xfrm>
            <a:off x="370289" y="1155108"/>
            <a:ext cx="11613728" cy="481538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/>
              <a:ea typeface="Meiryo UI"/>
              <a:cs typeface="+mn-cs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DFD13EB-DFCB-484B-A182-A6A81874FE1B}"/>
              </a:ext>
            </a:extLst>
          </p:cNvPr>
          <p:cNvGrpSpPr/>
          <p:nvPr/>
        </p:nvGrpSpPr>
        <p:grpSpPr>
          <a:xfrm>
            <a:off x="568706" y="1283199"/>
            <a:ext cx="11017744" cy="4855365"/>
            <a:chOff x="580913" y="1327853"/>
            <a:chExt cx="11017744" cy="4855365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DADE0AE9-7B3B-4302-96AF-0732717EA7F6}"/>
                </a:ext>
              </a:extLst>
            </p:cNvPr>
            <p:cNvSpPr txBox="1"/>
            <p:nvPr/>
          </p:nvSpPr>
          <p:spPr>
            <a:xfrm>
              <a:off x="1281284" y="4244226"/>
              <a:ext cx="103173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ja-JP" altLang="en-US" sz="2000" dirty="0"/>
                <a:t>　プラスチック対策に対する</a:t>
              </a:r>
              <a:r>
                <a:rPr lang="ja-JP" altLang="en-US" sz="2000" dirty="0">
                  <a:solidFill>
                    <a:srgbClr val="FF0000"/>
                  </a:solidFill>
                </a:rPr>
                <a:t>共通の意識向上施策</a:t>
              </a:r>
              <a:r>
                <a:rPr lang="ja-JP" altLang="en-US" sz="2000" dirty="0"/>
                <a:t>があるよい</a:t>
              </a: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ja-JP" altLang="en-US" sz="2000" dirty="0"/>
                <a:t>　プラスチック削減目標を達成するために</a:t>
              </a:r>
              <a:r>
                <a:rPr lang="ja-JP" altLang="en-US" sz="2000" dirty="0">
                  <a:solidFill>
                    <a:srgbClr val="FF0000"/>
                  </a:solidFill>
                </a:rPr>
                <a:t>指針となる具体的な施策や法整備</a:t>
              </a:r>
              <a:r>
                <a:rPr lang="ja-JP" altLang="en-US" sz="2000" dirty="0"/>
                <a:t>があるとよい</a:t>
              </a: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ja-JP" altLang="en-US" sz="2000" dirty="0"/>
                <a:t>　プラスチック対策を</a:t>
              </a:r>
              <a:r>
                <a:rPr lang="ja-JP" altLang="en-US" sz="2000" dirty="0">
                  <a:solidFill>
                    <a:srgbClr val="FF0000"/>
                  </a:solidFill>
                </a:rPr>
                <a:t>後押しする支援（補助金、税制優遇等）</a:t>
              </a:r>
              <a:r>
                <a:rPr lang="ja-JP" altLang="en-US" sz="2000" dirty="0"/>
                <a:t>があるとよい</a:t>
              </a: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en-US" altLang="ja-JP" sz="2000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9BBDA0C-1857-4897-B6E5-DFCEF4272BDB}"/>
                </a:ext>
              </a:extLst>
            </p:cNvPr>
            <p:cNvSpPr txBox="1"/>
            <p:nvPr/>
          </p:nvSpPr>
          <p:spPr>
            <a:xfrm>
              <a:off x="1281284" y="1831485"/>
              <a:ext cx="954090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ja-JP" altLang="en-US" sz="2000" dirty="0"/>
                <a:t>　廃棄されるプラスチックの量と種類を</a:t>
              </a:r>
              <a:r>
                <a:rPr lang="ja-JP" altLang="en-US" sz="2000" dirty="0">
                  <a:solidFill>
                    <a:srgbClr val="FF0000"/>
                  </a:solidFill>
                </a:rPr>
                <a:t>現状把握</a:t>
              </a:r>
              <a:r>
                <a:rPr lang="ja-JP" altLang="en-US" sz="2000" dirty="0"/>
                <a:t>する</a:t>
              </a: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ja-JP" altLang="en-US" sz="2000" dirty="0"/>
                <a:t>　現状把握した上で、分別・リデュース・リユース・リサイクルの</a:t>
              </a:r>
              <a:r>
                <a:rPr lang="ja-JP" altLang="en-US" sz="2000" dirty="0">
                  <a:solidFill>
                    <a:srgbClr val="FF0000"/>
                  </a:solidFill>
                </a:rPr>
                <a:t>具体的な方法を検討</a:t>
              </a:r>
              <a:r>
                <a:rPr lang="ja-JP" altLang="en-US" sz="2000" dirty="0"/>
                <a:t>する</a:t>
              </a: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endParaRPr lang="en-US" altLang="ja-JP" sz="2000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ja-JP" altLang="en-US" sz="2000" dirty="0"/>
                <a:t>　</a:t>
              </a:r>
              <a:r>
                <a:rPr lang="en-US" altLang="ja-JP" sz="2000" dirty="0">
                  <a:solidFill>
                    <a:srgbClr val="FF0000"/>
                  </a:solidFill>
                </a:rPr>
                <a:t>Plastics</a:t>
              </a:r>
              <a:r>
                <a:rPr lang="ja-JP" altLang="en-US" sz="2000" dirty="0">
                  <a:solidFill>
                    <a:srgbClr val="FF0000"/>
                  </a:solidFill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</a:rPr>
                <a:t>action</a:t>
              </a:r>
              <a:r>
                <a:rPr lang="ja-JP" altLang="en-US" sz="2000" dirty="0"/>
                <a:t>の実行</a:t>
              </a:r>
              <a:endParaRPr lang="en-US" altLang="ja-JP" sz="2000" dirty="0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479D72D-1A66-43FC-AE8F-A2CDBD29332E}"/>
                </a:ext>
              </a:extLst>
            </p:cNvPr>
            <p:cNvSpPr txBox="1"/>
            <p:nvPr/>
          </p:nvSpPr>
          <p:spPr>
            <a:xfrm>
              <a:off x="580913" y="1327853"/>
              <a:ext cx="44743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/>
                <a:t>（１）今後のプラスチック対策の流れ　　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02E2D48-70F2-457E-AFC1-2B15BD67B875}"/>
                </a:ext>
              </a:extLst>
            </p:cNvPr>
            <p:cNvSpPr txBox="1"/>
            <p:nvPr/>
          </p:nvSpPr>
          <p:spPr>
            <a:xfrm>
              <a:off x="580913" y="3764582"/>
              <a:ext cx="6000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/>
                <a:t>（２）プラスチック対策を推進していくために望むこと　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170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0FA1DB-7448-47E4-B0A7-3DEAC2AA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962E8-13EA-4016-ABE4-D520A4A115CD}" type="slidenum">
              <a:rPr lang="ja-JP" altLang="en-US"/>
              <a:pPr>
                <a:defRPr/>
              </a:pPr>
              <a:t>24</a:t>
            </a:fld>
            <a:endParaRPr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2352390-BDA7-49A6-903F-D21971EB2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4" y="-1"/>
            <a:ext cx="10182220" cy="1133821"/>
          </a:xfrm>
        </p:spPr>
        <p:txBody>
          <a:bodyPr>
            <a:normAutofit/>
          </a:bodyPr>
          <a:lstStyle/>
          <a:p>
            <a:r>
              <a:rPr lang="en-US" altLang="ja-JP" dirty="0"/>
              <a:t>Shaping a new journey!</a:t>
            </a:r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88A2D78-6D36-4C2D-9CC6-37C13BC4CF21}"/>
              </a:ext>
            </a:extLst>
          </p:cNvPr>
          <p:cNvGrpSpPr/>
          <p:nvPr/>
        </p:nvGrpSpPr>
        <p:grpSpPr>
          <a:xfrm>
            <a:off x="1430892" y="1133819"/>
            <a:ext cx="9341393" cy="4810243"/>
            <a:chOff x="223516" y="1088747"/>
            <a:chExt cx="9351982" cy="485531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FF6FEE80-4915-4B31-8EBC-FEF5A9AB4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62" y="2894877"/>
              <a:ext cx="2340745" cy="1755559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68A2209D-EFD8-445C-BB51-9545B1B96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9490" y="2865866"/>
              <a:ext cx="2302724" cy="1726560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1824B2B-2BB0-42A5-8C6F-22CF116F2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6962" y="4509249"/>
              <a:ext cx="4475252" cy="1434814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BBF62A3C-14C7-4953-AFFC-75FFB90C0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294" y="2556585"/>
              <a:ext cx="2298265" cy="1723699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465A22CE-6EA0-436C-BA62-EE86F1559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2701" y="2557048"/>
              <a:ext cx="2502797" cy="1723700"/>
            </a:xfrm>
            <a:prstGeom prst="rect">
              <a:avLst/>
            </a:prstGeom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1ABF19EB-CEFF-4213-B14A-84ECC31078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180"/>
            <a:stretch/>
          </p:blipFill>
          <p:spPr bwMode="auto">
            <a:xfrm>
              <a:off x="223516" y="1088747"/>
              <a:ext cx="697560" cy="357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2A1E308B-1605-4081-A970-25432E3FF0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163"/>
            <a:stretch/>
          </p:blipFill>
          <p:spPr bwMode="auto">
            <a:xfrm>
              <a:off x="8491879" y="1098482"/>
              <a:ext cx="850003" cy="336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2C37533-A3D2-4889-BF36-1A4FBA3A86C2}"/>
                </a:ext>
              </a:extLst>
            </p:cNvPr>
            <p:cNvSpPr txBox="1"/>
            <p:nvPr/>
          </p:nvSpPr>
          <p:spPr>
            <a:xfrm>
              <a:off x="1405730" y="1096398"/>
              <a:ext cx="38935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Kansai International Airport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2066AD12-2833-416D-913D-A03D947F136D}"/>
                </a:ext>
              </a:extLst>
            </p:cNvPr>
            <p:cNvSpPr txBox="1"/>
            <p:nvPr/>
          </p:nvSpPr>
          <p:spPr>
            <a:xfrm>
              <a:off x="4983812" y="1097688"/>
              <a:ext cx="38935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Osaka International Airport</a:t>
              </a: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F73C91F6-D9AF-4B5A-8D60-AC94ACB86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62" y="1445963"/>
              <a:ext cx="4475252" cy="150270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A4517E1-E44E-40FA-A17A-89F8B4D43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8535" y="1448746"/>
              <a:ext cx="4596963" cy="1307902"/>
            </a:xfrm>
            <a:prstGeom prst="rect">
              <a:avLst/>
            </a:prstGeom>
          </p:spPr>
        </p:pic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E586202-F495-43CF-9069-A6797CA27007}"/>
              </a:ext>
            </a:extLst>
          </p:cNvPr>
          <p:cNvSpPr txBox="1"/>
          <p:nvPr/>
        </p:nvSpPr>
        <p:spPr>
          <a:xfrm>
            <a:off x="6257364" y="4282340"/>
            <a:ext cx="3893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Kobe Airport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24E7A4B-CFB2-4827-B6A0-CBA6CC020F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9" t="49" r="23894" b="10473"/>
          <a:stretch/>
        </p:blipFill>
        <p:spPr>
          <a:xfrm>
            <a:off x="9718404" y="4295729"/>
            <a:ext cx="851189" cy="28970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4ED1471-857A-4058-ABC0-EABEEAB5DE52}"/>
              </a:ext>
            </a:extLst>
          </p:cNvPr>
          <p:cNvGrpSpPr/>
          <p:nvPr/>
        </p:nvGrpSpPr>
        <p:grpSpPr>
          <a:xfrm>
            <a:off x="6163235" y="4588134"/>
            <a:ext cx="4597872" cy="1361124"/>
            <a:chOff x="5020235" y="4588134"/>
            <a:chExt cx="4597872" cy="1361124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946AA71D-C4E3-4686-9409-E2B9EE592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47335" y="4588134"/>
              <a:ext cx="1970772" cy="1358425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FA98AB2E-D812-42FA-A72F-D622033A1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34924" y="4589727"/>
              <a:ext cx="1897813" cy="1359531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68E0375-474A-438D-9F36-20F3BC1E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235" y="4592426"/>
              <a:ext cx="1669460" cy="1351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062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C962E8-13EA-4016-ABE4-D520A4A115CD}" type="slidenum">
              <a:rPr lang="ja-JP" altLang="en-US"/>
              <a:pPr>
                <a:defRPr/>
              </a:pPr>
              <a:t>25</a:t>
            </a:fld>
            <a:endParaRPr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8413240-B63B-45E4-8670-DDCC7673DF6C}"/>
              </a:ext>
            </a:extLst>
          </p:cNvPr>
          <p:cNvSpPr/>
          <p:nvPr/>
        </p:nvSpPr>
        <p:spPr>
          <a:xfrm>
            <a:off x="0" y="941696"/>
            <a:ext cx="11955439" cy="272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65C7372-9372-41BC-B3A9-6AFA77ECA4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6471" y="423249"/>
            <a:ext cx="6728346" cy="5454479"/>
          </a:xfrm>
          <a:prstGeom prst="rect">
            <a:avLst/>
          </a:prstGeom>
        </p:spPr>
      </p:pic>
      <p:sp>
        <p:nvSpPr>
          <p:cNvPr id="41" name="タイトル 1">
            <a:extLst>
              <a:ext uri="{FF2B5EF4-FFF2-40B4-BE49-F238E27FC236}">
                <a16:creationId xmlns:a16="http://schemas.microsoft.com/office/drawing/2014/main" id="{EAFE73AA-A347-4A27-8404-0A62CADD4795}"/>
              </a:ext>
            </a:extLst>
          </p:cNvPr>
          <p:cNvSpPr txBox="1">
            <a:spLocks/>
          </p:cNvSpPr>
          <p:nvPr/>
        </p:nvSpPr>
        <p:spPr>
          <a:xfrm>
            <a:off x="0" y="1460312"/>
            <a:ext cx="12192000" cy="3915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algn="ctr">
              <a:defRPr/>
            </a:pPr>
            <a:r>
              <a:rPr lang="en-US" altLang="ja-JP" sz="3200" dirty="0">
                <a:solidFill>
                  <a:srgbClr val="002060"/>
                </a:solidFill>
              </a:rPr>
              <a:t>Thank you for your attention!</a:t>
            </a:r>
          </a:p>
          <a:p>
            <a:pPr algn="ctr">
              <a:defRPr/>
            </a:pPr>
            <a:endParaRPr lang="en-US" altLang="ja-JP" sz="3200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ja-JP" altLang="en-US" sz="3200" dirty="0">
                <a:solidFill>
                  <a:srgbClr val="002060"/>
                </a:solidFill>
              </a:rPr>
              <a:t>ご清聴ありがとうございました。</a:t>
            </a:r>
            <a:endParaRPr lang="ja-JP" altLang="en-US" sz="3200" dirty="0">
              <a:solidFill>
                <a:srgbClr val="002060"/>
              </a:solidFill>
              <a:latin typeface="Meiryo UI"/>
              <a:ea typeface="Meiryo U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3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71481" y="6192959"/>
            <a:ext cx="518283" cy="365125"/>
          </a:xfrm>
        </p:spPr>
        <p:txBody>
          <a:bodyPr/>
          <a:lstStyle/>
          <a:p>
            <a:fld id="{E4C962E8-13EA-4016-ABE4-D520A4A115CD}" type="slidenum">
              <a:rPr lang="ja-JP" altLang="en-US" smtClean="0">
                <a:latin typeface="Meiryo" charset="-128"/>
                <a:ea typeface="Meiryo" charset="-128"/>
                <a:cs typeface="Meiryo" charset="-128"/>
              </a:rPr>
              <a:pPr/>
              <a:t>2</a:t>
            </a:fld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7538" y="3128564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22C2F3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" charset="-128"/>
              </a:rPr>
              <a:t>関西エアポートの紹介</a:t>
            </a:r>
            <a:endParaRPr lang="en-US" altLang="ja-JP" sz="28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C846515-BB45-4092-A1E1-73209C5D673E}"/>
              </a:ext>
            </a:extLst>
          </p:cNvPr>
          <p:cNvGrpSpPr/>
          <p:nvPr/>
        </p:nvGrpSpPr>
        <p:grpSpPr>
          <a:xfrm>
            <a:off x="890144" y="3051188"/>
            <a:ext cx="955760" cy="755623"/>
            <a:chOff x="2159386" y="1319989"/>
            <a:chExt cx="955760" cy="7556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6177FF-98F7-40BC-8606-CFCD07F8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59454" y="1219921"/>
              <a:ext cx="755623" cy="955760"/>
            </a:xfrm>
            <a:prstGeom prst="rect">
              <a:avLst/>
            </a:prstGeom>
          </p:spPr>
        </p:pic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CD14EC38-B1CB-49B9-986E-C11F58035029}"/>
                </a:ext>
              </a:extLst>
            </p:cNvPr>
            <p:cNvSpPr txBox="1"/>
            <p:nvPr/>
          </p:nvSpPr>
          <p:spPr>
            <a:xfrm>
              <a:off x="2272947" y="1413335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" charset="-128"/>
                </a:rPr>
                <a:t>１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53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61395B0-65C2-484E-8367-1727C8554F35}"/>
              </a:ext>
            </a:extLst>
          </p:cNvPr>
          <p:cNvGrpSpPr/>
          <p:nvPr/>
        </p:nvGrpSpPr>
        <p:grpSpPr>
          <a:xfrm>
            <a:off x="7621730" y="1213175"/>
            <a:ext cx="3921700" cy="3634313"/>
            <a:chOff x="7621730" y="1226823"/>
            <a:chExt cx="3921700" cy="363431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76E1CF6-9061-4615-8087-AA0EA4653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1730" y="1226823"/>
              <a:ext cx="3744975" cy="3634313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2565C3CB-49AA-4B6F-B241-81E91D81C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81858" y="2628660"/>
              <a:ext cx="1661572" cy="202286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2263" y="0"/>
            <a:ext cx="10208932" cy="1060174"/>
          </a:xfrm>
        </p:spPr>
        <p:txBody>
          <a:bodyPr/>
          <a:lstStyle/>
          <a:p>
            <a:r>
              <a:rPr kumimoji="1" lang="ja-JP" altLang="en-US" dirty="0"/>
              <a:t>関西エアポート</a:t>
            </a:r>
            <a:r>
              <a:rPr lang="ja-JP" altLang="en-US" dirty="0"/>
              <a:t>グループ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18937" y="6175770"/>
            <a:ext cx="637887" cy="365125"/>
          </a:xfrm>
        </p:spPr>
        <p:txBody>
          <a:bodyPr/>
          <a:lstStyle/>
          <a:p>
            <a:pPr>
              <a:defRPr/>
            </a:pPr>
            <a:fld id="{E4C962E8-13EA-4016-ABE4-D520A4A115CD}" type="slidenum">
              <a:rPr lang="ja-JP" altLang="en-US"/>
              <a:pPr>
                <a:defRPr/>
              </a:pPr>
              <a:t>3</a:t>
            </a:fld>
            <a:endParaRPr lang="ja-JP" altLang="en-US" dirty="0"/>
          </a:p>
        </p:txBody>
      </p:sp>
      <p:sp>
        <p:nvSpPr>
          <p:cNvPr id="37" name="下矢印 5">
            <a:extLst>
              <a:ext uri="{FF2B5EF4-FFF2-40B4-BE49-F238E27FC236}">
                <a16:creationId xmlns:a16="http://schemas.microsoft.com/office/drawing/2014/main" id="{E7C9AB74-5172-480A-9234-D65B10DC04D5}"/>
              </a:ext>
            </a:extLst>
          </p:cNvPr>
          <p:cNvSpPr/>
          <p:nvPr/>
        </p:nvSpPr>
        <p:spPr>
          <a:xfrm rot="10800000">
            <a:off x="2599062" y="2645514"/>
            <a:ext cx="1453208" cy="571015"/>
          </a:xfrm>
          <a:prstGeom prst="downArrow">
            <a:avLst>
              <a:gd name="adj1" fmla="val 50000"/>
              <a:gd name="adj2" fmla="val 3517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1192">
              <a:solidFill>
                <a:srgbClr val="FFFFFF"/>
              </a:solidFill>
              <a:latin typeface="Meiryo UI"/>
              <a:ea typeface="Meiryo UI"/>
            </a:endParaRPr>
          </a:p>
        </p:txBody>
      </p:sp>
      <p:sp>
        <p:nvSpPr>
          <p:cNvPr id="38" name="下矢印 6">
            <a:extLst>
              <a:ext uri="{FF2B5EF4-FFF2-40B4-BE49-F238E27FC236}">
                <a16:creationId xmlns:a16="http://schemas.microsoft.com/office/drawing/2014/main" id="{BE7A2622-E289-4763-8370-8AD6E15F20F4}"/>
              </a:ext>
            </a:extLst>
          </p:cNvPr>
          <p:cNvSpPr/>
          <p:nvPr/>
        </p:nvSpPr>
        <p:spPr>
          <a:xfrm>
            <a:off x="4803537" y="2664150"/>
            <a:ext cx="1525560" cy="552380"/>
          </a:xfrm>
          <a:prstGeom prst="downArrow">
            <a:avLst>
              <a:gd name="adj1" fmla="val 50000"/>
              <a:gd name="adj2" fmla="val 3108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sz="1192">
              <a:solidFill>
                <a:srgbClr val="FFFFFF"/>
              </a:solidFill>
              <a:latin typeface="Meiryo UI"/>
              <a:ea typeface="Meiryo UI"/>
            </a:endParaRPr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74E4D1C6-26B3-4304-9ABE-7F0026A2E78F}"/>
              </a:ext>
            </a:extLst>
          </p:cNvPr>
          <p:cNvCxnSpPr>
            <a:cxnSpLocks noChangeAspect="1"/>
          </p:cNvCxnSpPr>
          <p:nvPr/>
        </p:nvCxnSpPr>
        <p:spPr>
          <a:xfrm>
            <a:off x="3237669" y="4977896"/>
            <a:ext cx="0" cy="0"/>
          </a:xfrm>
          <a:prstGeom prst="line">
            <a:avLst/>
          </a:prstGeom>
          <a:noFill/>
          <a:ln w="9525" cap="flat" cmpd="sng" algn="ctr">
            <a:solidFill>
              <a:srgbClr val="A50021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4E4D96B-5454-4124-9E0E-7F3581F4A60B}"/>
              </a:ext>
            </a:extLst>
          </p:cNvPr>
          <p:cNvSpPr>
            <a:spLocks/>
          </p:cNvSpPr>
          <p:nvPr/>
        </p:nvSpPr>
        <p:spPr>
          <a:xfrm>
            <a:off x="1993583" y="3259886"/>
            <a:ext cx="4684776" cy="84999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ja-JP" altLang="en-US" sz="1600" b="1" kern="0" dirty="0">
                <a:solidFill>
                  <a:srgbClr val="EB008B"/>
                </a:solidFill>
                <a:latin typeface="Meiryo UI"/>
                <a:ea typeface="Meiryo UI" pitchFamily="50" charset="-128"/>
                <a:cs typeface="Meiryo UI" pitchFamily="50" charset="-128"/>
              </a:rPr>
              <a:t>新関西国際空港株式会社（</a:t>
            </a:r>
            <a:r>
              <a:rPr lang="en-US" altLang="ja-JP" sz="1600" b="1" kern="0" dirty="0">
                <a:solidFill>
                  <a:srgbClr val="EB008B"/>
                </a:solidFill>
                <a:latin typeface="Meiryo UI"/>
                <a:ea typeface="Meiryo UI" pitchFamily="50" charset="-128"/>
                <a:cs typeface="Meiryo UI" pitchFamily="50" charset="-128"/>
              </a:rPr>
              <a:t>NKIAC</a:t>
            </a:r>
            <a:r>
              <a:rPr lang="ja-JP" altLang="en-US" sz="1600" b="1" kern="0" dirty="0">
                <a:solidFill>
                  <a:srgbClr val="EB008B"/>
                </a:solidFill>
                <a:latin typeface="Meiryo UI"/>
                <a:ea typeface="Meiryo UI" pitchFamily="50" charset="-128"/>
                <a:cs typeface="Meiryo UI" pitchFamily="50" charset="-128"/>
              </a:rPr>
              <a:t>）、神戸市</a:t>
            </a:r>
            <a:endParaRPr lang="en-US" altLang="ja-JP" sz="1600" b="1" kern="0" dirty="0">
              <a:solidFill>
                <a:srgbClr val="EB008B"/>
              </a:solidFill>
              <a:latin typeface="Meiryo UI"/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endParaRPr lang="en-US" altLang="ja-JP" sz="1400" b="1" kern="0" dirty="0">
              <a:solidFill>
                <a:srgbClr val="EB008B"/>
              </a:solidFill>
              <a:latin typeface="Meiryo UI"/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r>
              <a:rPr lang="ja-JP" altLang="en-US" sz="1400" kern="0" dirty="0">
                <a:solidFill>
                  <a:srgbClr val="000000"/>
                </a:solidFill>
                <a:latin typeface="Meiryo UI"/>
                <a:ea typeface="Meiryo UI" pitchFamily="50" charset="-128"/>
                <a:cs typeface="Meiryo UI" pitchFamily="50" charset="-128"/>
              </a:rPr>
              <a:t>滑走路など空港資産を所有</a:t>
            </a:r>
            <a:endParaRPr lang="en-US" altLang="ja-JP" sz="1400" kern="0" dirty="0">
              <a:solidFill>
                <a:srgbClr val="000000"/>
              </a:solidFill>
              <a:latin typeface="Meiryo UI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679D777-BC31-4EF0-AA7D-92FAB835C680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4496924" y="2708774"/>
            <a:ext cx="2148730" cy="307777"/>
          </a:xfrm>
          <a:prstGeom prst="rect">
            <a:avLst/>
          </a:prstGeom>
          <a:noFill/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1400" kern="0" dirty="0">
                <a:solidFill>
                  <a:srgbClr val="002060"/>
                </a:solidFill>
                <a:latin typeface="Meiryo UI"/>
                <a:ea typeface="Meiryo UI"/>
                <a:cs typeface="Meiryo UI" pitchFamily="50" charset="-128"/>
              </a:rPr>
              <a:t>運営権対価</a:t>
            </a:r>
            <a:endParaRPr kumimoji="0" lang="ja-JP" altLang="en-US" sz="1400" kern="0" dirty="0">
              <a:solidFill>
                <a:srgbClr val="002060"/>
              </a:solidFill>
              <a:latin typeface="Meiryo UI"/>
              <a:ea typeface="Meiryo UI"/>
              <a:cs typeface="Meiryo UI" pitchFamily="50" charset="-128"/>
            </a:endParaRPr>
          </a:p>
        </p:txBody>
      </p:sp>
      <p:sp>
        <p:nvSpPr>
          <p:cNvPr id="42" name="テキスト ボックス 52">
            <a:extLst>
              <a:ext uri="{FF2B5EF4-FFF2-40B4-BE49-F238E27FC236}">
                <a16:creationId xmlns:a16="http://schemas.microsoft.com/office/drawing/2014/main" id="{FBF53F5C-B433-4E1C-8483-3754FD7917FC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568396" y="3250909"/>
            <a:ext cx="1280939" cy="870432"/>
          </a:xfrm>
          <a:prstGeom prst="rect">
            <a:avLst/>
          </a:prstGeom>
          <a:solidFill>
            <a:srgbClr val="002060"/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vert="horz" wrap="square" lIns="0" tIns="36000" rIns="0" bIns="36000" anchor="ctr" anchorCtr="0">
            <a:noAutofit/>
          </a:bodyPr>
          <a:lstStyle/>
          <a:p>
            <a:pPr algn="ctr">
              <a:defRPr/>
            </a:pPr>
            <a:r>
              <a:rPr kumimoji="0" lang="ja-JP" altLang="en-US" sz="1600" kern="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管理会社</a:t>
            </a:r>
            <a:endParaRPr kumimoji="0" lang="en-US" altLang="ja-JP" sz="1600" kern="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8823CD9B-9258-4060-B4DA-07DF8B9E2E9B}"/>
              </a:ext>
            </a:extLst>
          </p:cNvPr>
          <p:cNvSpPr/>
          <p:nvPr/>
        </p:nvSpPr>
        <p:spPr>
          <a:xfrm>
            <a:off x="568396" y="1226823"/>
            <a:ext cx="1294600" cy="1388679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36000" rIns="36000" anchor="ctr" anchorCtr="0">
            <a:noAutofit/>
          </a:bodyPr>
          <a:lstStyle/>
          <a:p>
            <a:pPr algn="ctr">
              <a:defRPr/>
            </a:pPr>
            <a:r>
              <a:rPr lang="ja-JP" altLang="en-US" sz="1600" dirty="0">
                <a:solidFill>
                  <a:schemeClr val="bg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運営会社</a:t>
            </a:r>
            <a:endParaRPr lang="en-US" altLang="ja-JP" sz="1600" dirty="0">
              <a:solidFill>
                <a:schemeClr val="bg1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45B49FE-3C81-4A00-8E48-F3E57BDFBB53}"/>
              </a:ext>
            </a:extLst>
          </p:cNvPr>
          <p:cNvSpPr txBox="1">
            <a:spLocks noChangeAspect="1"/>
          </p:cNvSpPr>
          <p:nvPr/>
        </p:nvSpPr>
        <p:spPr bwMode="auto">
          <a:xfrm>
            <a:off x="2596373" y="2861391"/>
            <a:ext cx="1453208" cy="307777"/>
          </a:xfrm>
          <a:prstGeom prst="rect">
            <a:avLst/>
          </a:prstGeom>
          <a:noFill/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ja-JP" altLang="en-US" sz="1400" kern="0" dirty="0">
                <a:solidFill>
                  <a:srgbClr val="002060"/>
                </a:solidFill>
                <a:latin typeface="Meiryo UI"/>
                <a:ea typeface="Meiryo UI"/>
                <a:cs typeface="Meiryo UI" pitchFamily="50" charset="-128"/>
              </a:rPr>
              <a:t>運営権設定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B0501463-F70D-4DBD-84B2-D2FC1F2CA6F8}"/>
              </a:ext>
            </a:extLst>
          </p:cNvPr>
          <p:cNvSpPr>
            <a:spLocks/>
          </p:cNvSpPr>
          <p:nvPr/>
        </p:nvSpPr>
        <p:spPr>
          <a:xfrm>
            <a:off x="1951631" y="3259886"/>
            <a:ext cx="5386924" cy="849997"/>
          </a:xfrm>
          <a:prstGeom prst="rect">
            <a:avLst/>
          </a:prstGeom>
          <a:noFill/>
          <a:ln w="3175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kumimoji="0" lang="ja-JP" altLang="en-US" sz="1600" kern="0">
              <a:solidFill>
                <a:srgbClr val="FFFFFF"/>
              </a:solidFill>
              <a:latin typeface="Meiryo UI"/>
              <a:ea typeface="Meiryo UI"/>
              <a:cs typeface="Meiryo UI" pitchFamily="50" charset="-128"/>
            </a:endParaRPr>
          </a:p>
        </p:txBody>
      </p:sp>
      <p:sp>
        <p:nvSpPr>
          <p:cNvPr id="50" name="Espace réservé du contenu 2">
            <a:extLst>
              <a:ext uri="{FF2B5EF4-FFF2-40B4-BE49-F238E27FC236}">
                <a16:creationId xmlns:a16="http://schemas.microsoft.com/office/drawing/2014/main" id="{D90F02B4-4B84-4491-BF9A-6E731991E1C5}"/>
              </a:ext>
            </a:extLst>
          </p:cNvPr>
          <p:cNvSpPr txBox="1">
            <a:spLocks/>
          </p:cNvSpPr>
          <p:nvPr/>
        </p:nvSpPr>
        <p:spPr>
          <a:xfrm>
            <a:off x="1239258" y="1615404"/>
            <a:ext cx="5322244" cy="345375"/>
          </a:xfrm>
          <a:prstGeom prst="rect">
            <a:avLst/>
          </a:prstGeom>
        </p:spPr>
        <p:txBody>
          <a:bodyPr vert="horz" lIns="99060" tIns="49530" rIns="99060" bIns="4953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900" b="1" kern="1200">
                <a:solidFill>
                  <a:srgbClr val="004C9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rgbClr val="004C9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400" kern="1200">
                <a:solidFill>
                  <a:srgbClr val="004C9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3175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2058" dirty="0">
              <a:ea typeface="Meiryo UI"/>
            </a:endParaRPr>
          </a:p>
          <a:p>
            <a:pPr lvl="1">
              <a:defRPr/>
            </a:pPr>
            <a:endParaRPr lang="en-GB" sz="1625" dirty="0">
              <a:ea typeface="Meiryo UI"/>
            </a:endParaRPr>
          </a:p>
        </p:txBody>
      </p:sp>
      <p:sp>
        <p:nvSpPr>
          <p:cNvPr id="51" name="Espace réservé du contenu 2">
            <a:extLst>
              <a:ext uri="{FF2B5EF4-FFF2-40B4-BE49-F238E27FC236}">
                <a16:creationId xmlns:a16="http://schemas.microsoft.com/office/drawing/2014/main" id="{D4D61B3B-5925-4C98-81AD-F32723D0AB10}"/>
              </a:ext>
            </a:extLst>
          </p:cNvPr>
          <p:cNvSpPr txBox="1">
            <a:spLocks/>
          </p:cNvSpPr>
          <p:nvPr/>
        </p:nvSpPr>
        <p:spPr>
          <a:xfrm>
            <a:off x="1420913" y="1706916"/>
            <a:ext cx="5322244" cy="345375"/>
          </a:xfrm>
          <a:prstGeom prst="rect">
            <a:avLst/>
          </a:prstGeom>
        </p:spPr>
        <p:txBody>
          <a:bodyPr vert="horz" lIns="99060" tIns="49530" rIns="99060" bIns="4953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900" b="1" kern="1200">
                <a:solidFill>
                  <a:srgbClr val="004C9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sz="1500" kern="1200">
                <a:solidFill>
                  <a:srgbClr val="004C9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400" kern="1200">
                <a:solidFill>
                  <a:srgbClr val="004C9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3175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2058" dirty="0">
              <a:ea typeface="Meiryo UI"/>
            </a:endParaRPr>
          </a:p>
          <a:p>
            <a:pPr lvl="1">
              <a:defRPr/>
            </a:pPr>
            <a:endParaRPr lang="en-GB" sz="1625" dirty="0">
              <a:ea typeface="Meiryo UI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CAFF55D2-DB0F-4CB9-A30D-082210B1DD77}"/>
              </a:ext>
            </a:extLst>
          </p:cNvPr>
          <p:cNvSpPr>
            <a:spLocks/>
          </p:cNvSpPr>
          <p:nvPr/>
        </p:nvSpPr>
        <p:spPr>
          <a:xfrm>
            <a:off x="495409" y="4454089"/>
            <a:ext cx="4618272" cy="294144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ja-JP" altLang="en-US" b="1" kern="0" dirty="0">
                <a:solidFill>
                  <a:srgbClr val="004C97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＊関西エアポート株式会社の主な株主</a:t>
            </a:r>
            <a:endParaRPr kumimoji="0" lang="ja-JP" altLang="en-US" b="1" kern="0" dirty="0">
              <a:solidFill>
                <a:srgbClr val="004C97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1D602F12-B915-468B-8357-BDF476044D78}"/>
              </a:ext>
            </a:extLst>
          </p:cNvPr>
          <p:cNvGrpSpPr/>
          <p:nvPr/>
        </p:nvGrpSpPr>
        <p:grpSpPr>
          <a:xfrm>
            <a:off x="2899243" y="5102002"/>
            <a:ext cx="1808724" cy="499913"/>
            <a:chOff x="409440" y="5407211"/>
            <a:chExt cx="1421464" cy="499913"/>
          </a:xfrm>
        </p:grpSpPr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4EC31A33-3961-4A28-B9A8-A4B79DAD0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886" y="5438677"/>
              <a:ext cx="382412" cy="468000"/>
            </a:xfrm>
            <a:prstGeom prst="rect">
              <a:avLst/>
            </a:prstGeom>
          </p:spPr>
        </p:pic>
        <p:sp>
          <p:nvSpPr>
            <p:cNvPr id="57" name="四角形: 角を丸くする 56">
              <a:extLst>
                <a:ext uri="{FF2B5EF4-FFF2-40B4-BE49-F238E27FC236}">
                  <a16:creationId xmlns:a16="http://schemas.microsoft.com/office/drawing/2014/main" id="{98AA906D-33FE-4BE0-A81B-4FBD1562FEFC}"/>
                </a:ext>
              </a:extLst>
            </p:cNvPr>
            <p:cNvSpPr/>
            <p:nvPr/>
          </p:nvSpPr>
          <p:spPr>
            <a:xfrm>
              <a:off x="409440" y="5407211"/>
              <a:ext cx="1421464" cy="499913"/>
            </a:xfrm>
            <a:prstGeom prst="roundRect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endParaRPr lang="ja-JP" altLang="en-US" sz="1400" b="1" dirty="0">
                <a:solidFill>
                  <a:srgbClr val="0000CC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8534738B-B3A1-415F-9D5F-30B9AC1E383A}"/>
              </a:ext>
            </a:extLst>
          </p:cNvPr>
          <p:cNvGrpSpPr/>
          <p:nvPr/>
        </p:nvGrpSpPr>
        <p:grpSpPr>
          <a:xfrm>
            <a:off x="704350" y="5100687"/>
            <a:ext cx="1877006" cy="496308"/>
            <a:chOff x="1958698" y="5410816"/>
            <a:chExt cx="2308235" cy="496308"/>
          </a:xfrm>
        </p:grpSpPr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5B4E8FC6-6644-4897-82BE-4ECA5EEB607E}"/>
                </a:ext>
              </a:extLst>
            </p:cNvPr>
            <p:cNvSpPr/>
            <p:nvPr/>
          </p:nvSpPr>
          <p:spPr>
            <a:xfrm>
              <a:off x="1958698" y="5410816"/>
              <a:ext cx="2308235" cy="496308"/>
            </a:xfrm>
            <a:prstGeom prst="roundRect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endParaRPr lang="ja-JP" altLang="en-US" sz="1400" b="1" dirty="0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3E66289E-B1F5-4528-8F87-67A869A62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17" y="5449460"/>
              <a:ext cx="1422080" cy="423251"/>
            </a:xfrm>
            <a:prstGeom prst="rect">
              <a:avLst/>
            </a:prstGeom>
          </p:spPr>
        </p:pic>
      </p:grp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C571D843-131C-4965-BB5F-94737EDEA4A6}"/>
              </a:ext>
            </a:extLst>
          </p:cNvPr>
          <p:cNvSpPr/>
          <p:nvPr/>
        </p:nvSpPr>
        <p:spPr>
          <a:xfrm>
            <a:off x="5122014" y="4740773"/>
            <a:ext cx="6421415" cy="118287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ja-JP" altLang="en-US" sz="1200" b="1" dirty="0">
              <a:solidFill>
                <a:srgbClr val="FFFFFF">
                  <a:lumMod val="50000"/>
                </a:srgb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83D38419-E70C-49AF-B0EF-92695FF22A1B}"/>
              </a:ext>
            </a:extLst>
          </p:cNvPr>
          <p:cNvSpPr/>
          <p:nvPr/>
        </p:nvSpPr>
        <p:spPr>
          <a:xfrm>
            <a:off x="1951631" y="1226824"/>
            <a:ext cx="5386924" cy="1377056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0" rtlCol="0" anchor="ctr"/>
          <a:lstStyle/>
          <a:p>
            <a:pPr>
              <a:defRPr/>
            </a:pPr>
            <a:endParaRPr lang="en-US" altLang="ja-JP" sz="1400" b="1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>
              <a:defRPr/>
            </a:pP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 施設の運営権等を取得し、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KIX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・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ITAMI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を運営、維持管理</a:t>
            </a:r>
            <a:endParaRPr lang="en-US" altLang="ja-JP" sz="1400" dirty="0">
              <a:solidFill>
                <a:srgbClr val="000000"/>
              </a:solidFill>
              <a:latin typeface="Meiryo UI"/>
              <a:ea typeface="Meiryo UI"/>
            </a:endParaRPr>
          </a:p>
          <a:p>
            <a:pPr>
              <a:defRPr/>
            </a:pP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　　  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【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運営期間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】</a:t>
            </a:r>
          </a:p>
          <a:p>
            <a:pPr>
              <a:defRPr/>
            </a:pP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　　　　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KIX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・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ITAMI: 2016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年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4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月～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2060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年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3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月（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</a:rPr>
              <a:t>44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年間）</a:t>
            </a:r>
            <a:endParaRPr lang="en-US" altLang="ja-JP" sz="1400" dirty="0">
              <a:solidFill>
                <a:srgbClr val="000000"/>
              </a:solidFill>
              <a:latin typeface="Meiryo UI"/>
              <a:ea typeface="Meiryo UI"/>
            </a:endParaRPr>
          </a:p>
          <a:p>
            <a:pPr>
              <a:defRPr/>
            </a:pP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  <a:cs typeface="Meiryo UI" pitchFamily="50" charset="-128"/>
              </a:rPr>
              <a:t>　  　　</a:t>
            </a:r>
            <a:r>
              <a:rPr lang="en-US" altLang="ja-JP" sz="1400" dirty="0">
                <a:solidFill>
                  <a:srgbClr val="000000"/>
                </a:solidFill>
                <a:latin typeface="Meiryo UI"/>
                <a:ea typeface="Meiryo UI"/>
                <a:cs typeface="Meiryo UI" pitchFamily="50" charset="-128"/>
              </a:rPr>
              <a:t>KOBE</a:t>
            </a:r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  <a:cs typeface="Meiryo UI" pitchFamily="50" charset="-128"/>
              </a:rPr>
              <a:t>      ：</a:t>
            </a:r>
            <a:r>
              <a:rPr lang="en-US" altLang="ja-JP" sz="1400" dirty="0">
                <a:solidFill>
                  <a:srgbClr val="000000"/>
                </a:solidFill>
              </a:rPr>
              <a:t>2018</a:t>
            </a:r>
            <a:r>
              <a:rPr lang="ja-JP" altLang="en-US" sz="1400" dirty="0">
                <a:solidFill>
                  <a:srgbClr val="000000"/>
                </a:solidFill>
              </a:rPr>
              <a:t>年</a:t>
            </a:r>
            <a:r>
              <a:rPr lang="en-US" altLang="ja-JP" sz="1400" dirty="0">
                <a:solidFill>
                  <a:srgbClr val="000000"/>
                </a:solidFill>
              </a:rPr>
              <a:t>4</a:t>
            </a:r>
            <a:r>
              <a:rPr lang="ja-JP" altLang="en-US" sz="1400" dirty="0">
                <a:solidFill>
                  <a:srgbClr val="000000"/>
                </a:solidFill>
              </a:rPr>
              <a:t>月～</a:t>
            </a:r>
            <a:r>
              <a:rPr lang="en-US" altLang="ja-JP" sz="1400" dirty="0">
                <a:solidFill>
                  <a:srgbClr val="000000"/>
                </a:solidFill>
              </a:rPr>
              <a:t>2060</a:t>
            </a:r>
            <a:r>
              <a:rPr lang="ja-JP" altLang="en-US" sz="1400" dirty="0">
                <a:solidFill>
                  <a:srgbClr val="000000"/>
                </a:solidFill>
              </a:rPr>
              <a:t>年</a:t>
            </a:r>
            <a:r>
              <a:rPr lang="en-US" altLang="ja-JP" sz="1400" dirty="0">
                <a:solidFill>
                  <a:srgbClr val="000000"/>
                </a:solidFill>
              </a:rPr>
              <a:t>3</a:t>
            </a:r>
            <a:r>
              <a:rPr lang="ja-JP" altLang="en-US" sz="1400" dirty="0">
                <a:solidFill>
                  <a:srgbClr val="000000"/>
                </a:solidFill>
              </a:rPr>
              <a:t>月（</a:t>
            </a:r>
            <a:r>
              <a:rPr lang="en-US" altLang="ja-JP" sz="1400" dirty="0">
                <a:solidFill>
                  <a:srgbClr val="000000"/>
                </a:solidFill>
              </a:rPr>
              <a:t>42</a:t>
            </a:r>
            <a:r>
              <a:rPr lang="ja-JP" altLang="en-US" sz="1400" dirty="0">
                <a:solidFill>
                  <a:srgbClr val="000000"/>
                </a:solidFill>
              </a:rPr>
              <a:t>年間）</a:t>
            </a:r>
            <a:endParaRPr lang="ja-JP" altLang="en-US" sz="1400" dirty="0">
              <a:solidFill>
                <a:srgbClr val="000000"/>
              </a:solidFill>
              <a:latin typeface="Meiryo UI"/>
              <a:ea typeface="Meiryo UI"/>
              <a:cs typeface="Meiryo UI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F6E95B1-E84C-47AF-BA8A-DA076DDF071E}"/>
              </a:ext>
            </a:extLst>
          </p:cNvPr>
          <p:cNvSpPr txBox="1"/>
          <p:nvPr/>
        </p:nvSpPr>
        <p:spPr>
          <a:xfrm>
            <a:off x="800343" y="515898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  <a:latin typeface="Meiryo UI"/>
                <a:ea typeface="Meiryo UI"/>
              </a:rPr>
              <a:t>40</a:t>
            </a:r>
            <a:r>
              <a:rPr lang="ja-JP" altLang="en-US" dirty="0">
                <a:solidFill>
                  <a:srgbClr val="000000"/>
                </a:solidFill>
                <a:latin typeface="Meiryo UI"/>
                <a:ea typeface="Meiryo UI"/>
              </a:rPr>
              <a:t>％</a:t>
            </a: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5D9D0727-4FB4-495C-A64F-013B2E0BBA24}"/>
              </a:ext>
            </a:extLst>
          </p:cNvPr>
          <p:cNvSpPr txBox="1"/>
          <p:nvPr/>
        </p:nvSpPr>
        <p:spPr>
          <a:xfrm>
            <a:off x="3003369" y="516554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  <a:latin typeface="Meiryo UI"/>
                <a:ea typeface="Meiryo UI"/>
              </a:rPr>
              <a:t>40</a:t>
            </a:r>
            <a:r>
              <a:rPr lang="ja-JP" altLang="en-US" dirty="0">
                <a:solidFill>
                  <a:srgbClr val="000000"/>
                </a:solidFill>
                <a:latin typeface="Meiryo UI"/>
                <a:ea typeface="Meiryo UI"/>
              </a:rPr>
              <a:t>％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41ADD818-4CCB-4FBC-AF72-45ACA9B50F54}"/>
              </a:ext>
            </a:extLst>
          </p:cNvPr>
          <p:cNvSpPr txBox="1"/>
          <p:nvPr/>
        </p:nvSpPr>
        <p:spPr>
          <a:xfrm>
            <a:off x="5211636" y="515947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0000"/>
                </a:solidFill>
                <a:latin typeface="Meiryo UI"/>
                <a:ea typeface="Meiryo UI"/>
              </a:rPr>
              <a:t>20</a:t>
            </a:r>
            <a:r>
              <a:rPr lang="ja-JP" altLang="en-US" dirty="0">
                <a:solidFill>
                  <a:srgbClr val="000000"/>
                </a:solidFill>
                <a:latin typeface="Meiryo UI"/>
                <a:ea typeface="Meiryo UI"/>
              </a:rPr>
              <a:t>％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B18275A-E624-4A37-85DA-305F7B56850E}"/>
              </a:ext>
            </a:extLst>
          </p:cNvPr>
          <p:cNvSpPr txBox="1"/>
          <p:nvPr/>
        </p:nvSpPr>
        <p:spPr>
          <a:xfrm>
            <a:off x="2006909" y="1256085"/>
            <a:ext cx="538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rgbClr val="00206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関西エアポート株式会社、関西エアポート神戸株式会社</a:t>
            </a:r>
            <a:endParaRPr lang="ja-JP" altLang="en-US" sz="1400" dirty="0">
              <a:solidFill>
                <a:srgbClr val="002060"/>
              </a:solidFill>
              <a:latin typeface="Meiryo UI"/>
              <a:ea typeface="Meiryo UI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BA614E-9FFD-413D-81C2-B139E4533589}"/>
              </a:ext>
            </a:extLst>
          </p:cNvPr>
          <p:cNvSpPr txBox="1"/>
          <p:nvPr/>
        </p:nvSpPr>
        <p:spPr>
          <a:xfrm>
            <a:off x="5946655" y="4767408"/>
            <a:ext cx="5492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株式会社池田泉州銀行、岩谷産業株式会社、大阪瓦斯株式会社、</a:t>
            </a:r>
            <a:endParaRPr lang="en-US" altLang="ja-JP" sz="1400" dirty="0">
              <a:solidFill>
                <a:srgbClr val="000000"/>
              </a:solidFill>
              <a:latin typeface="Meiryo UI"/>
              <a:ea typeface="Meiryo UI"/>
            </a:endParaRPr>
          </a:p>
          <a:p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株式会社大林組、関西電力株式会社、積水ハウス株式会社、</a:t>
            </a:r>
            <a:endParaRPr lang="en-US" altLang="ja-JP" sz="1400" dirty="0">
              <a:solidFill>
                <a:srgbClr val="000000"/>
              </a:solidFill>
              <a:latin typeface="Meiryo UI"/>
              <a:ea typeface="Meiryo UI"/>
            </a:endParaRPr>
          </a:p>
          <a:p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大和ハウス工業株式会社、株式会社竹中工務店、パナソニック株式会社、</a:t>
            </a:r>
            <a:endParaRPr lang="en-US" altLang="ja-JP" sz="1400" dirty="0">
              <a:solidFill>
                <a:srgbClr val="000000"/>
              </a:solidFill>
              <a:latin typeface="Meiryo UI"/>
              <a:ea typeface="Meiryo UI"/>
            </a:endParaRPr>
          </a:p>
          <a:p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南海電気鉄道株式会社、株式会社三菱東京ＵＦＪ銀行、</a:t>
            </a:r>
            <a:endParaRPr lang="en-US" altLang="ja-JP" sz="1400" dirty="0">
              <a:solidFill>
                <a:srgbClr val="000000"/>
              </a:solidFill>
              <a:latin typeface="Meiryo UI"/>
              <a:ea typeface="Meiryo UI"/>
            </a:endParaRPr>
          </a:p>
          <a:p>
            <a:r>
              <a:rPr lang="ja-JP" altLang="en-US" sz="1400" dirty="0">
                <a:solidFill>
                  <a:srgbClr val="000000"/>
                </a:solidFill>
                <a:latin typeface="Meiryo UI"/>
                <a:ea typeface="Meiryo UI"/>
              </a:rPr>
              <a:t>株式会社りそな銀行　　　　　　　　　　　　　　　　　　　　　　　　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など</a:t>
            </a:r>
            <a:r>
              <a:rPr lang="en-US" altLang="ja-JP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 </a:t>
            </a:r>
            <a:r>
              <a:rPr lang="ja-JP" altLang="en-US" sz="1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社</a:t>
            </a:r>
            <a:endParaRPr lang="en-US" altLang="ja-JP" sz="1400" dirty="0">
              <a:solidFill>
                <a:srgbClr val="000000"/>
              </a:solidFill>
              <a:latin typeface="Meiryo UI"/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174193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 1"/>
          <p:cNvSpPr>
            <a:spLocks noGrp="1"/>
          </p:cNvSpPr>
          <p:nvPr>
            <p:ph type="title"/>
          </p:nvPr>
        </p:nvSpPr>
        <p:spPr>
          <a:xfrm>
            <a:off x="452945" y="0"/>
            <a:ext cx="11305354" cy="1126860"/>
          </a:xfrm>
        </p:spPr>
        <p:txBody>
          <a:bodyPr>
            <a:normAutofit/>
          </a:bodyPr>
          <a:lstStyle/>
          <a:p>
            <a:r>
              <a:rPr lang="en-US" altLang="ja-JP" dirty="0"/>
              <a:t>3</a:t>
            </a:r>
            <a:r>
              <a:rPr lang="ja-JP" altLang="en-US" dirty="0"/>
              <a:t>空港の運営概況</a:t>
            </a:r>
            <a:endParaRPr kumimoji="1" lang="ja-JP" altLang="en-US" dirty="0"/>
          </a:p>
        </p:txBody>
      </p:sp>
      <p:sp>
        <p:nvSpPr>
          <p:cNvPr id="16" name="スライド番号プレースホルダー 3">
            <a:extLst>
              <a:ext uri="{FF2B5EF4-FFF2-40B4-BE49-F238E27FC236}">
                <a16:creationId xmlns:a16="http://schemas.microsoft.com/office/drawing/2014/main" id="{FA2109EB-D339-4123-8288-524267C59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1481" y="6192959"/>
            <a:ext cx="518283" cy="365125"/>
          </a:xfrm>
        </p:spPr>
        <p:txBody>
          <a:bodyPr/>
          <a:lstStyle/>
          <a:p>
            <a:fld id="{E4C962E8-13EA-4016-ABE4-D520A4A115CD}" type="slidenum">
              <a:rPr lang="ja-JP" altLang="en-US" smtClean="0">
                <a:latin typeface="Meiryo" charset="-128"/>
                <a:ea typeface="Meiryo" charset="-128"/>
                <a:cs typeface="Meiryo" charset="-128"/>
              </a:rPr>
              <a:pPr/>
              <a:t>4</a:t>
            </a:fld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0BB237A-7751-463E-BD57-0879FB5083C2}"/>
              </a:ext>
            </a:extLst>
          </p:cNvPr>
          <p:cNvGrpSpPr/>
          <p:nvPr/>
        </p:nvGrpSpPr>
        <p:grpSpPr>
          <a:xfrm>
            <a:off x="216909" y="1290263"/>
            <a:ext cx="11777426" cy="3425588"/>
            <a:chOff x="207287" y="1595869"/>
            <a:chExt cx="11777426" cy="3425588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896EB7D-A468-4B14-A9C8-BE580A1D2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948" t="16196" r="3557" b="45998"/>
            <a:stretch/>
          </p:blipFill>
          <p:spPr>
            <a:xfrm>
              <a:off x="207287" y="1595869"/>
              <a:ext cx="7855870" cy="3425588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7B579FF0-7C1E-42AF-B2A1-617C8CA4C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326" t="55340" r="17973" b="6853"/>
            <a:stretch/>
          </p:blipFill>
          <p:spPr>
            <a:xfrm>
              <a:off x="8207462" y="1595869"/>
              <a:ext cx="3777251" cy="3425588"/>
            </a:xfrm>
            <a:prstGeom prst="rect">
              <a:avLst/>
            </a:prstGeom>
          </p:spPr>
        </p:pic>
      </p:grpSp>
      <p:pic>
        <p:nvPicPr>
          <p:cNvPr id="26" name="図 25">
            <a:extLst>
              <a:ext uri="{FF2B5EF4-FFF2-40B4-BE49-F238E27FC236}">
                <a16:creationId xmlns:a16="http://schemas.microsoft.com/office/drawing/2014/main" id="{4CB0494A-B185-47C7-A003-FF9CA0DBA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445" t="58951" r="3557" b="33668"/>
          <a:stretch/>
        </p:blipFill>
        <p:spPr>
          <a:xfrm>
            <a:off x="8608658" y="5183391"/>
            <a:ext cx="3307815" cy="668741"/>
          </a:xfrm>
          <a:prstGeom prst="rect">
            <a:avLst/>
          </a:prstGeom>
        </p:spPr>
      </p:pic>
      <p:sp>
        <p:nvSpPr>
          <p:cNvPr id="27" name="テキスト ボックス 4">
            <a:extLst>
              <a:ext uri="{FF2B5EF4-FFF2-40B4-BE49-F238E27FC236}">
                <a16:creationId xmlns:a16="http://schemas.microsoft.com/office/drawing/2014/main" id="{0DCBB83E-48AC-4CB8-9D7D-C58A1519CA5B}"/>
              </a:ext>
            </a:extLst>
          </p:cNvPr>
          <p:cNvSpPr txBox="1"/>
          <p:nvPr/>
        </p:nvSpPr>
        <p:spPr>
          <a:xfrm>
            <a:off x="452945" y="4849355"/>
            <a:ext cx="7855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年度の上期は・・・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昨年の自然災害からの反動増もあり、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空港合計の総発着回数（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19.1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万回）、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旅客数（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2,644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万人）がともに、</a:t>
            </a: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年度上期として過去最高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を記録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94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71481" y="6192959"/>
            <a:ext cx="518283" cy="365125"/>
          </a:xfrm>
        </p:spPr>
        <p:txBody>
          <a:bodyPr/>
          <a:lstStyle/>
          <a:p>
            <a:fld id="{E4C962E8-13EA-4016-ABE4-D520A4A115CD}" type="slidenum">
              <a:rPr lang="ja-JP" altLang="en-US" smtClean="0">
                <a:latin typeface="Meiryo" charset="-128"/>
                <a:ea typeface="Meiryo" charset="-128"/>
                <a:cs typeface="Meiryo" charset="-128"/>
              </a:rPr>
              <a:pPr/>
              <a:t>5</a:t>
            </a:fld>
            <a:endParaRPr lang="ja-JP" altLang="en-US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7538" y="3128564"/>
            <a:ext cx="753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accent1"/>
                </a:solidFill>
              </a:rPr>
              <a:t>環境計画　‘’</a:t>
            </a:r>
            <a:r>
              <a:rPr lang="en-US" altLang="ja-JP" sz="2800" b="1" dirty="0">
                <a:solidFill>
                  <a:schemeClr val="accent1"/>
                </a:solidFill>
              </a:rPr>
              <a:t>One</a:t>
            </a:r>
            <a:r>
              <a:rPr lang="ja-JP" altLang="en-US" sz="2800" b="1" dirty="0">
                <a:solidFill>
                  <a:schemeClr val="accent1"/>
                </a:solidFill>
              </a:rPr>
              <a:t>エコエアポート計画’’</a:t>
            </a:r>
            <a:endParaRPr lang="en-US" altLang="ja-JP" sz="2800" b="1" dirty="0">
              <a:solidFill>
                <a:schemeClr val="accent1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C846515-BB45-4092-A1E1-73209C5D673E}"/>
              </a:ext>
            </a:extLst>
          </p:cNvPr>
          <p:cNvGrpSpPr/>
          <p:nvPr/>
        </p:nvGrpSpPr>
        <p:grpSpPr>
          <a:xfrm>
            <a:off x="890144" y="3051188"/>
            <a:ext cx="955760" cy="755623"/>
            <a:chOff x="2159386" y="1319989"/>
            <a:chExt cx="955760" cy="7556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6177FF-98F7-40BC-8606-CFCD07F8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259454" y="1219921"/>
              <a:ext cx="755623" cy="955760"/>
            </a:xfrm>
            <a:prstGeom prst="rect">
              <a:avLst/>
            </a:prstGeom>
          </p:spPr>
        </p:pic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CD14EC38-B1CB-49B9-986E-C11F58035029}"/>
                </a:ext>
              </a:extLst>
            </p:cNvPr>
            <p:cNvSpPr txBox="1"/>
            <p:nvPr/>
          </p:nvSpPr>
          <p:spPr>
            <a:xfrm>
              <a:off x="2272947" y="1413335"/>
              <a:ext cx="558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  <a:endParaRPr lang="en-US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83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FF3DC0-AC69-4698-BC2B-B071E107BF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9" t="3525" r="6265" b="3103"/>
          <a:stretch/>
        </p:blipFill>
        <p:spPr>
          <a:xfrm>
            <a:off x="1584170" y="1134619"/>
            <a:ext cx="3155964" cy="476672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09412" y="6175770"/>
            <a:ext cx="637887" cy="365125"/>
          </a:xfrm>
        </p:spPr>
        <p:txBody>
          <a:bodyPr/>
          <a:lstStyle/>
          <a:p>
            <a:pPr defTabSz="742950"/>
            <a:fld id="{E4C962E8-13EA-4016-ABE4-D520A4A115CD}" type="slidenum">
              <a:rPr lang="ja-JP" altLang="en-US"/>
              <a:pPr defTabSz="742950"/>
              <a:t>6</a:t>
            </a:fld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F2B601-7E2F-48D7-B134-14D6FD3D0390}"/>
              </a:ext>
            </a:extLst>
          </p:cNvPr>
          <p:cNvSpPr txBox="1"/>
          <p:nvPr/>
        </p:nvSpPr>
        <p:spPr>
          <a:xfrm flipH="1">
            <a:off x="4934144" y="6068476"/>
            <a:ext cx="4989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42950"/>
            <a:r>
              <a:rPr lang="en-US" altLang="ja-JP" sz="1200" dirty="0">
                <a:solidFill>
                  <a:srgbClr val="000000"/>
                </a:solidFill>
                <a:latin typeface="Meiryo UI"/>
                <a:ea typeface="Meiryo UI"/>
              </a:rPr>
              <a:t>http://kix-portal/environment/Pages/default.aspx</a:t>
            </a:r>
            <a:endParaRPr lang="ja-JP" altLang="en-US" sz="1200" dirty="0">
              <a:solidFill>
                <a:srgbClr val="000000"/>
              </a:solidFill>
              <a:latin typeface="Meiryo UI"/>
              <a:ea typeface="Meiryo UI"/>
            </a:endParaRPr>
          </a:p>
        </p:txBody>
      </p:sp>
      <p:sp>
        <p:nvSpPr>
          <p:cNvPr id="6" name="フローチャート: 代替処理 5">
            <a:extLst>
              <a:ext uri="{FF2B5EF4-FFF2-40B4-BE49-F238E27FC236}">
                <a16:creationId xmlns:a16="http://schemas.microsoft.com/office/drawing/2014/main" id="{C5A73C4E-A267-428E-800C-DD792D225FF8}"/>
              </a:ext>
            </a:extLst>
          </p:cNvPr>
          <p:cNvSpPr/>
          <p:nvPr/>
        </p:nvSpPr>
        <p:spPr>
          <a:xfrm>
            <a:off x="1588211" y="4289422"/>
            <a:ext cx="3217479" cy="935722"/>
          </a:xfrm>
          <a:prstGeom prst="flowChartAlternateProcess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ja-JP" altLang="en-US" sz="1463">
              <a:solidFill>
                <a:srgbClr val="FF0000"/>
              </a:solidFill>
              <a:latin typeface="Meiryo UI"/>
              <a:ea typeface="Meiryo UI"/>
            </a:endParaRPr>
          </a:p>
        </p:txBody>
      </p:sp>
      <p:sp>
        <p:nvSpPr>
          <p:cNvPr id="36" name="タイトル 1">
            <a:extLst>
              <a:ext uri="{FF2B5EF4-FFF2-40B4-BE49-F238E27FC236}">
                <a16:creationId xmlns:a16="http://schemas.microsoft.com/office/drawing/2014/main" id="{BE84BC53-B1FA-4AA3-8888-0A88E8D21C09}"/>
              </a:ext>
            </a:extLst>
          </p:cNvPr>
          <p:cNvSpPr txBox="1">
            <a:spLocks/>
          </p:cNvSpPr>
          <p:nvPr/>
        </p:nvSpPr>
        <p:spPr>
          <a:xfrm>
            <a:off x="504967" y="11792"/>
            <a:ext cx="10544033" cy="1048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275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sz="3000" dirty="0"/>
              <a:t>関西エアポートグループの</a:t>
            </a:r>
            <a:r>
              <a:rPr lang="ja-JP" altLang="en-US" sz="3000" dirty="0">
                <a:solidFill>
                  <a:srgbClr val="002060"/>
                </a:solidFill>
                <a:latin typeface="Meiryo UI"/>
                <a:ea typeface="Meiryo UI"/>
              </a:rPr>
              <a:t>環境宣言</a:t>
            </a:r>
            <a:endParaRPr lang="ja-JP" altLang="en-US" sz="2400" dirty="0"/>
          </a:p>
        </p:txBody>
      </p:sp>
      <p:graphicFrame>
        <p:nvGraphicFramePr>
          <p:cNvPr id="49" name="図表 48">
            <a:extLst>
              <a:ext uri="{FF2B5EF4-FFF2-40B4-BE49-F238E27FC236}">
                <a16:creationId xmlns:a16="http://schemas.microsoft.com/office/drawing/2014/main" id="{567B398D-A285-4EDA-AEFB-559A9682E52D}"/>
              </a:ext>
            </a:extLst>
          </p:cNvPr>
          <p:cNvGraphicFramePr/>
          <p:nvPr>
            <p:extLst/>
          </p:nvPr>
        </p:nvGraphicFramePr>
        <p:xfrm>
          <a:off x="4934143" y="1413967"/>
          <a:ext cx="6604000" cy="4410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8" name="吹き出し: 四角形 47">
            <a:extLst>
              <a:ext uri="{FF2B5EF4-FFF2-40B4-BE49-F238E27FC236}">
                <a16:creationId xmlns:a16="http://schemas.microsoft.com/office/drawing/2014/main" id="{B7BD0845-6680-4BEC-9A7F-521989604A06}"/>
              </a:ext>
            </a:extLst>
          </p:cNvPr>
          <p:cNvSpPr/>
          <p:nvPr/>
        </p:nvSpPr>
        <p:spPr>
          <a:xfrm>
            <a:off x="5663610" y="1170157"/>
            <a:ext cx="5385390" cy="4766725"/>
          </a:xfrm>
          <a:prstGeom prst="wedgeRectCallout">
            <a:avLst>
              <a:gd name="adj1" fmla="val -66918"/>
              <a:gd name="adj2" fmla="val 25829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Meiryo UI"/>
              <a:ea typeface="Meiryo UI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86AA4AFD-3B4C-4C5E-A7AB-3AB55B5C59F0}"/>
              </a:ext>
            </a:extLst>
          </p:cNvPr>
          <p:cNvSpPr/>
          <p:nvPr/>
        </p:nvSpPr>
        <p:spPr>
          <a:xfrm>
            <a:off x="5672608" y="1088860"/>
            <a:ext cx="5016617" cy="419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" dirty="0">
                <a:solidFill>
                  <a:sysClr val="windowText" lastClr="000000"/>
                </a:solidFill>
                <a:latin typeface="Meiryo UI"/>
                <a:ea typeface="Meiryo UI"/>
              </a:rPr>
              <a:t>環境目標</a:t>
            </a: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A044D873-78A4-47FD-BA4E-3E6B728B0C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76" t="5373" r="12107" b="6602"/>
          <a:stretch/>
        </p:blipFill>
        <p:spPr>
          <a:xfrm>
            <a:off x="5904099" y="3639079"/>
            <a:ext cx="539675" cy="544395"/>
          </a:xfrm>
          <a:prstGeom prst="ellipse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218C4DBA-C34B-4AFE-90E2-BD2C84C61D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121" t="6818" r="4565" b="4301"/>
          <a:stretch/>
        </p:blipFill>
        <p:spPr>
          <a:xfrm>
            <a:off x="5858474" y="1339693"/>
            <a:ext cx="539701" cy="544393"/>
          </a:xfrm>
          <a:prstGeom prst="ellipse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7BED26B4-288B-4EBB-80B7-C12E3E8669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03" t="7060" r="6942" b="5004"/>
          <a:stretch/>
        </p:blipFill>
        <p:spPr>
          <a:xfrm>
            <a:off x="5877030" y="1929245"/>
            <a:ext cx="546629" cy="549797"/>
          </a:xfrm>
          <a:prstGeom prst="ellipse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E9A898EE-A60D-46D0-9F1C-3C0E1980906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157" t="6658" r="8103" b="7253"/>
          <a:stretch/>
        </p:blipFill>
        <p:spPr>
          <a:xfrm>
            <a:off x="5906694" y="4192755"/>
            <a:ext cx="553235" cy="554843"/>
          </a:xfrm>
          <a:prstGeom prst="ellipse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8650D8EA-5F87-409E-BDA4-B147965DD7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66" t="7314" r="8016" b="5003"/>
          <a:stretch/>
        </p:blipFill>
        <p:spPr>
          <a:xfrm>
            <a:off x="5876300" y="2498319"/>
            <a:ext cx="539234" cy="540796"/>
          </a:xfrm>
          <a:prstGeom prst="ellipse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D5176AFC-5664-4645-AA79-3CB7AD201B8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05" t="8006" r="6722" b="4989"/>
          <a:stretch/>
        </p:blipFill>
        <p:spPr>
          <a:xfrm>
            <a:off x="5883592" y="3056386"/>
            <a:ext cx="540496" cy="540496"/>
          </a:xfrm>
          <a:prstGeom prst="ellipse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F2B077F0-07F8-47AF-8392-69D0F0B3C4E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578" t="7665" r="6260" b="4220"/>
          <a:stretch/>
        </p:blipFill>
        <p:spPr>
          <a:xfrm>
            <a:off x="5915770" y="4764255"/>
            <a:ext cx="556377" cy="554844"/>
          </a:xfrm>
          <a:prstGeom prst="ellipse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189CC877-DE8E-4149-AACA-E4DDE278972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90" t="8169" r="7495" b="8612"/>
          <a:stretch/>
        </p:blipFill>
        <p:spPr>
          <a:xfrm>
            <a:off x="5922117" y="5331667"/>
            <a:ext cx="554843" cy="554843"/>
          </a:xfrm>
          <a:prstGeom prst="ellipse">
            <a:avLst/>
          </a:prstGeom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1DCF0E17-8570-4EAA-BFB7-B646DD2A158C}"/>
              </a:ext>
            </a:extLst>
          </p:cNvPr>
          <p:cNvSpPr/>
          <p:nvPr/>
        </p:nvSpPr>
        <p:spPr>
          <a:xfrm>
            <a:off x="10029099" y="3639079"/>
            <a:ext cx="1903475" cy="451881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まずは削減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46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BC68EBEE-382B-49ED-932B-59398812A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08" t="27301" r="34037" b="28882"/>
          <a:stretch/>
        </p:blipFill>
        <p:spPr>
          <a:xfrm>
            <a:off x="219206" y="1186209"/>
            <a:ext cx="6428107" cy="47342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7809" y="15506"/>
            <a:ext cx="11305354" cy="1044668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関西エアポートグループの環境計画　‘’</a:t>
            </a:r>
            <a:r>
              <a:rPr kumimoji="1" lang="en-US" altLang="ja-JP" dirty="0"/>
              <a:t>One</a:t>
            </a:r>
            <a:r>
              <a:rPr kumimoji="1" lang="ja-JP" altLang="en-US" dirty="0"/>
              <a:t>エコエアポート計画’’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009412" y="6175770"/>
            <a:ext cx="637887" cy="365125"/>
          </a:xfrm>
        </p:spPr>
        <p:txBody>
          <a:bodyPr/>
          <a:lstStyle/>
          <a:p>
            <a:fld id="{E4C962E8-13EA-4016-ABE4-D520A4A115CD}" type="slidenum">
              <a:rPr lang="ja-JP" altLang="en-US"/>
              <a:pPr/>
              <a:t>7</a:t>
            </a:fld>
            <a:endParaRPr lang="ja-JP" altLang="en-US" dirty="0"/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3D208EA2-7014-4CA8-88FA-8FACEB045F5A}"/>
              </a:ext>
            </a:extLst>
          </p:cNvPr>
          <p:cNvSpPr txBox="1">
            <a:spLocks/>
          </p:cNvSpPr>
          <p:nvPr/>
        </p:nvSpPr>
        <p:spPr>
          <a:xfrm>
            <a:off x="2307661" y="4332714"/>
            <a:ext cx="2251195" cy="628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algn="ctr"/>
            <a:r>
              <a:rPr lang="ja-JP" altLang="en-US" sz="1600" dirty="0">
                <a:solidFill>
                  <a:srgbClr val="FF0000"/>
                </a:solidFill>
              </a:rPr>
              <a:t>協議会と連携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505B8C-30DE-4622-8D03-C78F13025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75" t="22266" r="8886" b="37291"/>
          <a:stretch/>
        </p:blipFill>
        <p:spPr>
          <a:xfrm rot="381554">
            <a:off x="10231471" y="157122"/>
            <a:ext cx="1068309" cy="76186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F1F436-6D78-4FE6-933E-1FF45D4813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46"/>
          <a:stretch/>
        </p:blipFill>
        <p:spPr>
          <a:xfrm>
            <a:off x="6417852" y="1088749"/>
            <a:ext cx="5554942" cy="48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13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E1FFF52-254A-4F6C-BACC-34856BF2AF57}"/>
              </a:ext>
            </a:extLst>
          </p:cNvPr>
          <p:cNvSpPr/>
          <p:nvPr/>
        </p:nvSpPr>
        <p:spPr>
          <a:xfrm>
            <a:off x="8268966" y="1216196"/>
            <a:ext cx="3741651" cy="559485"/>
          </a:xfrm>
          <a:prstGeom prst="rect">
            <a:avLst/>
          </a:prstGeom>
          <a:solidFill>
            <a:srgbClr val="FB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62E8-13EA-4016-ABE4-D520A4A115CD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BCA4D625-220B-4CF6-B213-383C7923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95" y="1196246"/>
            <a:ext cx="7295547" cy="60021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ja-JP" altLang="en-US" sz="1600" dirty="0">
                <a:solidFill>
                  <a:schemeClr val="bg1"/>
                </a:solidFill>
              </a:rPr>
              <a:t>日本の</a:t>
            </a:r>
            <a:r>
              <a:rPr kumimoji="1" lang="ja-JP" altLang="en-US" sz="1600" dirty="0">
                <a:solidFill>
                  <a:schemeClr val="bg1"/>
                </a:solidFill>
              </a:rPr>
              <a:t>プラスチック資源循環戦略（</a:t>
            </a:r>
            <a:r>
              <a:rPr kumimoji="1" lang="en-US" altLang="ja-JP" sz="1600" dirty="0">
                <a:solidFill>
                  <a:schemeClr val="bg1"/>
                </a:solidFill>
              </a:rPr>
              <a:t>5/31</a:t>
            </a:r>
            <a:r>
              <a:rPr kumimoji="1" lang="ja-JP" altLang="en-US" sz="1600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B4FFEB-C73F-4CF3-A4F7-FC28FA0B0E15}"/>
              </a:ext>
            </a:extLst>
          </p:cNvPr>
          <p:cNvSpPr/>
          <p:nvPr/>
        </p:nvSpPr>
        <p:spPr>
          <a:xfrm>
            <a:off x="365466" y="5691665"/>
            <a:ext cx="3341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hlinkClick r:id="rId2"/>
              </a:rPr>
              <a:t>http://www.env.go.jp/press/106866.html</a:t>
            </a:r>
            <a:endParaRPr lang="en-US" altLang="ja-JP" sz="1200" dirty="0"/>
          </a:p>
          <a:p>
            <a:endParaRPr lang="ja-JP" altLang="en-US" sz="1200" dirty="0"/>
          </a:p>
        </p:txBody>
      </p:sp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86855DAD-DB63-45AE-8E66-D888E1515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083162"/>
              </p:ext>
            </p:extLst>
          </p:nvPr>
        </p:nvGraphicFramePr>
        <p:xfrm>
          <a:off x="374496" y="1825991"/>
          <a:ext cx="7295546" cy="387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4502">
                  <a:extLst>
                    <a:ext uri="{9D8B030D-6E8A-4147-A177-3AD203B41FA5}">
                      <a16:colId xmlns:a16="http://schemas.microsoft.com/office/drawing/2014/main" val="1544748153"/>
                    </a:ext>
                  </a:extLst>
                </a:gridCol>
                <a:gridCol w="1341690">
                  <a:extLst>
                    <a:ext uri="{9D8B030D-6E8A-4147-A177-3AD203B41FA5}">
                      <a16:colId xmlns:a16="http://schemas.microsoft.com/office/drawing/2014/main" val="62647269"/>
                    </a:ext>
                  </a:extLst>
                </a:gridCol>
                <a:gridCol w="4089354">
                  <a:extLst>
                    <a:ext uri="{9D8B030D-6E8A-4147-A177-3AD203B41FA5}">
                      <a16:colId xmlns:a16="http://schemas.microsoft.com/office/drawing/2014/main" val="1417390580"/>
                    </a:ext>
                  </a:extLst>
                </a:gridCol>
              </a:tblGrid>
              <a:tr h="56236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項目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目標年次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取組み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204429"/>
                  </a:ext>
                </a:extLst>
              </a:tr>
              <a:tr h="624692"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リデュース</a:t>
                      </a:r>
                    </a:p>
                  </a:txBody>
                  <a:tcPr anchor="ctr">
                    <a:solidFill>
                      <a:srgbClr val="CBE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/>
                        <a:t>2030</a:t>
                      </a:r>
                      <a:endParaRPr kumimoji="1" lang="ja-JP" altLang="en-US" sz="1400" b="1" dirty="0"/>
                    </a:p>
                  </a:txBody>
                  <a:tcPr anchor="ctr">
                    <a:solidFill>
                      <a:srgbClr val="CBE8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使い捨てプラスチックを</a:t>
                      </a:r>
                      <a:r>
                        <a:rPr kumimoji="1" lang="en-US" altLang="ja-JP" sz="1400" u="sng" dirty="0">
                          <a:solidFill>
                            <a:srgbClr val="FF0000"/>
                          </a:solidFill>
                        </a:rPr>
                        <a:t>25%</a:t>
                      </a:r>
                      <a:r>
                        <a:rPr kumimoji="1" lang="ja-JP" altLang="en-US" sz="1400" u="sng" dirty="0">
                          <a:solidFill>
                            <a:srgbClr val="FF0000"/>
                          </a:solidFill>
                        </a:rPr>
                        <a:t>抑制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704164"/>
                  </a:ext>
                </a:extLst>
              </a:tr>
              <a:tr h="707802">
                <a:tc rowSpan="2">
                  <a:txBody>
                    <a:bodyPr/>
                    <a:lstStyle/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リユース</a:t>
                      </a:r>
                      <a:endParaRPr kumimoji="1" lang="en-US" altLang="ja-JP" sz="1400" dirty="0">
                        <a:solidFill>
                          <a:srgbClr val="02105D"/>
                        </a:solidFill>
                      </a:endParaRPr>
                    </a:p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リサイクル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/>
                        <a:t>2030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プラスチック製容器包装の</a:t>
                      </a:r>
                      <a:r>
                        <a:rPr kumimoji="1" lang="en-US" altLang="ja-JP" sz="1400" u="sng" dirty="0">
                          <a:solidFill>
                            <a:srgbClr val="FF0000"/>
                          </a:solidFill>
                        </a:rPr>
                        <a:t>60</a:t>
                      </a:r>
                      <a:r>
                        <a:rPr kumimoji="1" lang="ja-JP" altLang="en-US" sz="1400" u="sng" dirty="0">
                          <a:solidFill>
                            <a:srgbClr val="FF0000"/>
                          </a:solidFill>
                        </a:rPr>
                        <a:t>％をリユース・</a:t>
                      </a:r>
                      <a:r>
                        <a:rPr kumimoji="1" lang="ja-JP" altLang="en-US" sz="1400" i="1" u="sng" dirty="0">
                          <a:solidFill>
                            <a:srgbClr val="FF0000"/>
                          </a:solidFill>
                        </a:rPr>
                        <a:t>リサイクル</a:t>
                      </a:r>
                    </a:p>
                  </a:txBody>
                  <a:tcPr anchor="ctr">
                    <a:solidFill>
                      <a:srgbClr val="E7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604785"/>
                  </a:ext>
                </a:extLst>
              </a:tr>
              <a:tr h="70780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/>
                        <a:t>2035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使用済プラスチックの</a:t>
                      </a:r>
                      <a:r>
                        <a:rPr kumimoji="1" lang="en-US" altLang="ja-JP" sz="1400" u="sng" dirty="0">
                          <a:solidFill>
                            <a:srgbClr val="FF0000"/>
                          </a:solidFill>
                        </a:rPr>
                        <a:t>100</a:t>
                      </a:r>
                      <a:r>
                        <a:rPr kumimoji="1" lang="ja-JP" altLang="en-US" sz="1400" u="sng" dirty="0">
                          <a:solidFill>
                            <a:srgbClr val="FF0000"/>
                          </a:solidFill>
                        </a:rPr>
                        <a:t>％をリユース・リサイクル</a:t>
                      </a:r>
                      <a:endParaRPr kumimoji="1" lang="en-US" altLang="ja-JP" sz="1400" u="sng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（熱回収含む）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889513"/>
                  </a:ext>
                </a:extLst>
              </a:tr>
              <a:tr h="566837">
                <a:tc rowSpan="2">
                  <a:txBody>
                    <a:bodyPr/>
                    <a:lstStyle/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再生材</a:t>
                      </a:r>
                      <a:endParaRPr kumimoji="1" lang="en-US" altLang="ja-JP" sz="1400" dirty="0">
                        <a:solidFill>
                          <a:srgbClr val="02105D"/>
                        </a:solidFill>
                      </a:endParaRPr>
                    </a:p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バイオマスプラスチック</a:t>
                      </a:r>
                    </a:p>
                  </a:txBody>
                  <a:tcPr anchor="ctr">
                    <a:solidFill>
                      <a:srgbClr val="CBE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/>
                        <a:t>2030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>
                          <a:solidFill>
                            <a:srgbClr val="02105D"/>
                          </a:solidFill>
                        </a:rPr>
                        <a:t>再生材の利用を</a:t>
                      </a:r>
                      <a:r>
                        <a:rPr kumimoji="1" lang="ja-JP" altLang="en-US" sz="1400" u="sng" dirty="0">
                          <a:solidFill>
                            <a:srgbClr val="FF0000"/>
                          </a:solidFill>
                        </a:rPr>
                        <a:t>倍増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5878280"/>
                  </a:ext>
                </a:extLst>
              </a:tr>
              <a:tr h="707802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/>
                        <a:t>2030</a:t>
                      </a:r>
                      <a:endParaRPr kumimoji="1" lang="ja-JP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u="sng" dirty="0">
                          <a:solidFill>
                            <a:srgbClr val="FF0000"/>
                          </a:solidFill>
                        </a:rPr>
                        <a:t>バイオマスプラスチック</a:t>
                      </a:r>
                      <a:r>
                        <a:rPr kumimoji="1" lang="ja-JP" altLang="en-US" sz="1400" u="none" dirty="0">
                          <a:solidFill>
                            <a:srgbClr val="02105D"/>
                          </a:solidFill>
                        </a:rPr>
                        <a:t>を最大限（約</a:t>
                      </a:r>
                      <a:r>
                        <a:rPr kumimoji="1" lang="en-US" altLang="ja-JP" sz="1400" u="none" dirty="0">
                          <a:solidFill>
                            <a:srgbClr val="02105D"/>
                          </a:solidFill>
                        </a:rPr>
                        <a:t>200</a:t>
                      </a:r>
                      <a:r>
                        <a:rPr kumimoji="1" lang="ja-JP" altLang="en-US" sz="1400" u="none" dirty="0">
                          <a:solidFill>
                            <a:srgbClr val="02105D"/>
                          </a:solidFill>
                        </a:rPr>
                        <a:t>万トン）導入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081416"/>
                  </a:ext>
                </a:extLst>
              </a:tr>
            </a:tbl>
          </a:graphicData>
        </a:graphic>
      </p:graphicFrame>
      <p:sp>
        <p:nvSpPr>
          <p:cNvPr id="8" name="タイトル 1">
            <a:extLst>
              <a:ext uri="{FF2B5EF4-FFF2-40B4-BE49-F238E27FC236}">
                <a16:creationId xmlns:a16="http://schemas.microsoft.com/office/drawing/2014/main" id="{A08B015B-4097-4363-9EFE-2FD2E1DA92BD}"/>
              </a:ext>
            </a:extLst>
          </p:cNvPr>
          <p:cNvSpPr>
            <a:spLocks noGrp="1"/>
          </p:cNvSpPr>
          <p:nvPr/>
        </p:nvSpPr>
        <p:spPr>
          <a:xfrm>
            <a:off x="8610508" y="1783027"/>
            <a:ext cx="3360811" cy="483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lvl="0" algn="ctr">
              <a:defRPr/>
            </a:pPr>
            <a:r>
              <a:rPr lang="en-US" altLang="ja-JP" sz="2000" dirty="0">
                <a:solidFill>
                  <a:srgbClr val="002060"/>
                </a:solidFill>
              </a:rPr>
              <a:t>【Target</a:t>
            </a:r>
            <a:r>
              <a:rPr lang="ja-JP" altLang="en-US" sz="2000" dirty="0">
                <a:solidFill>
                  <a:srgbClr val="002060"/>
                </a:solidFill>
              </a:rPr>
              <a:t> </a:t>
            </a:r>
            <a:r>
              <a:rPr lang="en-US" altLang="ja-JP" sz="2000" dirty="0">
                <a:solidFill>
                  <a:srgbClr val="002060"/>
                </a:solidFill>
              </a:rPr>
              <a:t>year /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目標年次</a:t>
            </a:r>
            <a:r>
              <a:rPr lang="en-US" altLang="ja-JP" sz="2000" dirty="0">
                <a:solidFill>
                  <a:srgbClr val="002060"/>
                </a:solidFill>
              </a:rPr>
              <a:t>】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フローチャート: 組合せ 5">
            <a:extLst>
              <a:ext uri="{FF2B5EF4-FFF2-40B4-BE49-F238E27FC236}">
                <a16:creationId xmlns:a16="http://schemas.microsoft.com/office/drawing/2014/main" id="{8F7B313F-4DD4-47F5-BB3C-D9A4E652081B}"/>
              </a:ext>
            </a:extLst>
          </p:cNvPr>
          <p:cNvSpPr/>
          <p:nvPr/>
        </p:nvSpPr>
        <p:spPr>
          <a:xfrm rot="16200000">
            <a:off x="6952745" y="3560502"/>
            <a:ext cx="2033518" cy="340262"/>
          </a:xfrm>
          <a:prstGeom prst="flowChartMerg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99"/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AF40955A-5C79-4875-8C36-228789DD1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280089"/>
              </p:ext>
            </p:extLst>
          </p:nvPr>
        </p:nvGraphicFramePr>
        <p:xfrm>
          <a:off x="8268967" y="1838899"/>
          <a:ext cx="3741651" cy="38380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6704">
                  <a:extLst>
                    <a:ext uri="{9D8B030D-6E8A-4147-A177-3AD203B41FA5}">
                      <a16:colId xmlns:a16="http://schemas.microsoft.com/office/drawing/2014/main" val="62647269"/>
                    </a:ext>
                  </a:extLst>
                </a:gridCol>
                <a:gridCol w="1994947">
                  <a:extLst>
                    <a:ext uri="{9D8B030D-6E8A-4147-A177-3AD203B41FA5}">
                      <a16:colId xmlns:a16="http://schemas.microsoft.com/office/drawing/2014/main" val="1417390580"/>
                    </a:ext>
                  </a:extLst>
                </a:gridCol>
              </a:tblGrid>
              <a:tr h="5631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目標年次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備考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204429"/>
                  </a:ext>
                </a:extLst>
              </a:tr>
              <a:tr h="6141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rgbClr val="FF0000"/>
                          </a:solidFill>
                        </a:rPr>
                        <a:t>2022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400" u="none" dirty="0"/>
                        <a:t>One</a:t>
                      </a:r>
                      <a:r>
                        <a:rPr kumimoji="1" lang="ja-JP" altLang="en-US" sz="1400" u="none" dirty="0"/>
                        <a:t> エコエアポート計画 （</a:t>
                      </a:r>
                      <a:r>
                        <a:rPr kumimoji="1" lang="en-US" altLang="ja-JP" sz="1400" u="none" dirty="0"/>
                        <a:t>2018-2022</a:t>
                      </a:r>
                      <a:r>
                        <a:rPr kumimoji="1" lang="ja-JP" altLang="en-US" sz="1400" u="none" dirty="0"/>
                        <a:t>）</a:t>
                      </a:r>
                      <a:endParaRPr kumimoji="1" lang="ja-JP" altLang="en-US" sz="1400" u="none" dirty="0">
                        <a:solidFill>
                          <a:srgbClr val="02105D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2704164"/>
                  </a:ext>
                </a:extLst>
              </a:tr>
              <a:tr h="7363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rgbClr val="FF0000"/>
                          </a:solidFill>
                        </a:rPr>
                        <a:t>2022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81668"/>
                  </a:ext>
                </a:extLst>
              </a:tr>
              <a:tr h="6750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tx1"/>
                          </a:solidFill>
                        </a:rPr>
                        <a:t>2035</a:t>
                      </a:r>
                    </a:p>
                  </a:txBody>
                  <a:tcPr anchor="ctr">
                    <a:solidFill>
                      <a:srgbClr val="F7CBDA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kumimoji="1" lang="ja-JP" altLang="en-US" sz="14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技術の進歩により、利用</a:t>
                      </a:r>
                      <a:endParaRPr kumimoji="1" lang="en-US" altLang="ja-JP" sz="14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ja-JP" altLang="en-US" sz="140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可能な素材を順次適用</a:t>
                      </a:r>
                      <a:endParaRPr kumimoji="1" lang="en-US" altLang="ja-JP" sz="14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3743888"/>
                  </a:ext>
                </a:extLst>
              </a:tr>
              <a:tr h="5828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2030</a:t>
                      </a:r>
                      <a:endParaRPr kumimoji="1" lang="ja-JP" altLang="en-US" sz="1400" b="1" dirty="0"/>
                    </a:p>
                  </a:txBody>
                  <a:tcPr anchor="ctr">
                    <a:solidFill>
                      <a:srgbClr val="FBE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en-US" altLang="ja-JP" sz="14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BE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78280"/>
                  </a:ext>
                </a:extLst>
              </a:tr>
              <a:tr h="6666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2030</a:t>
                      </a:r>
                      <a:endParaRPr kumimoji="1" lang="ja-JP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7CB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40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081416"/>
                  </a:ext>
                </a:extLst>
              </a:tr>
            </a:tbl>
          </a:graphicData>
        </a:graphic>
      </p:graphicFrame>
      <p:sp>
        <p:nvSpPr>
          <p:cNvPr id="15" name="タイトル 1">
            <a:extLst>
              <a:ext uri="{FF2B5EF4-FFF2-40B4-BE49-F238E27FC236}">
                <a16:creationId xmlns:a16="http://schemas.microsoft.com/office/drawing/2014/main" id="{3D2F7E86-361B-47C9-B7DE-ADCAB3FA0F38}"/>
              </a:ext>
            </a:extLst>
          </p:cNvPr>
          <p:cNvSpPr txBox="1">
            <a:spLocks/>
          </p:cNvSpPr>
          <p:nvPr/>
        </p:nvSpPr>
        <p:spPr>
          <a:xfrm>
            <a:off x="8268965" y="1208849"/>
            <a:ext cx="3741653" cy="60021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algn="ctr"/>
            <a:r>
              <a:rPr lang="ja-JP" altLang="en-US" sz="1600" dirty="0">
                <a:solidFill>
                  <a:schemeClr val="bg1"/>
                </a:solidFill>
              </a:rPr>
              <a:t>関西エアポートグループの目標</a:t>
            </a: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F2DEDBB6-B6D9-4E17-B911-41CE1A274539}"/>
              </a:ext>
            </a:extLst>
          </p:cNvPr>
          <p:cNvSpPr txBox="1">
            <a:spLocks/>
          </p:cNvSpPr>
          <p:nvPr/>
        </p:nvSpPr>
        <p:spPr>
          <a:xfrm>
            <a:off x="452945" y="0"/>
            <a:ext cx="11305354" cy="1114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rgbClr val="02105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srgbClr val="002060"/>
                </a:solidFill>
              </a:rPr>
              <a:t>プラスチック対策に係る関西エアポートグループの目標</a:t>
            </a:r>
          </a:p>
        </p:txBody>
      </p:sp>
    </p:spTree>
    <p:extLst>
      <p:ext uri="{BB962C8B-B14F-4D97-AF65-F5344CB8AC3E}">
        <p14:creationId xmlns:p14="http://schemas.microsoft.com/office/powerpoint/2010/main" val="2127725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Kansai Airports">
      <a:dk1>
        <a:srgbClr val="000000"/>
      </a:dk1>
      <a:lt1>
        <a:srgbClr val="FFFFFF"/>
      </a:lt1>
      <a:dk2>
        <a:srgbClr val="00BFF2"/>
      </a:dk2>
      <a:lt2>
        <a:srgbClr val="07185C"/>
      </a:lt2>
      <a:accent1>
        <a:srgbClr val="00BFF2"/>
      </a:accent1>
      <a:accent2>
        <a:srgbClr val="EB008B"/>
      </a:accent2>
      <a:accent3>
        <a:srgbClr val="8DEAFF"/>
      </a:accent3>
      <a:accent4>
        <a:srgbClr val="7030A0"/>
      </a:accent4>
      <a:accent5>
        <a:srgbClr val="000000"/>
      </a:accent5>
      <a:accent6>
        <a:srgbClr val="A5A5A5"/>
      </a:accent6>
      <a:hlink>
        <a:srgbClr val="EB008B"/>
      </a:hlink>
      <a:folHlink>
        <a:srgbClr val="C9F3FF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 New PPT template 16×9.pptx" id="{ADE958CB-883A-4297-B178-FE20C620C713}" vid="{7FFDAF29-4C7D-480F-8066-7B525D3B2222}"/>
    </a:ext>
  </a:extLst>
</a:theme>
</file>

<file path=ppt/theme/theme2.xml><?xml version="1.0" encoding="utf-8"?>
<a:theme xmlns:a="http://schemas.openxmlformats.org/drawingml/2006/main" name="2_Office テーマ">
  <a:themeElements>
    <a:clrScheme name="Kansai Airports">
      <a:dk1>
        <a:srgbClr val="000000"/>
      </a:dk1>
      <a:lt1>
        <a:srgbClr val="FFFFFF"/>
      </a:lt1>
      <a:dk2>
        <a:srgbClr val="00BFF2"/>
      </a:dk2>
      <a:lt2>
        <a:srgbClr val="07185C"/>
      </a:lt2>
      <a:accent1>
        <a:srgbClr val="00BFF2"/>
      </a:accent1>
      <a:accent2>
        <a:srgbClr val="EB008B"/>
      </a:accent2>
      <a:accent3>
        <a:srgbClr val="8DEAFF"/>
      </a:accent3>
      <a:accent4>
        <a:srgbClr val="7030A0"/>
      </a:accent4>
      <a:accent5>
        <a:srgbClr val="000000"/>
      </a:accent5>
      <a:accent6>
        <a:srgbClr val="A5A5A5"/>
      </a:accent6>
      <a:hlink>
        <a:srgbClr val="EB008B"/>
      </a:hlink>
      <a:folHlink>
        <a:srgbClr val="C9F3FF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テーマ">
  <a:themeElements>
    <a:clrScheme name="Kansai Airports">
      <a:dk1>
        <a:srgbClr val="000000"/>
      </a:dk1>
      <a:lt1>
        <a:srgbClr val="FFFFFF"/>
      </a:lt1>
      <a:dk2>
        <a:srgbClr val="00BFF2"/>
      </a:dk2>
      <a:lt2>
        <a:srgbClr val="07185C"/>
      </a:lt2>
      <a:accent1>
        <a:srgbClr val="00BFF2"/>
      </a:accent1>
      <a:accent2>
        <a:srgbClr val="EB008B"/>
      </a:accent2>
      <a:accent3>
        <a:srgbClr val="8DEAFF"/>
      </a:accent3>
      <a:accent4>
        <a:srgbClr val="7030A0"/>
      </a:accent4>
      <a:accent5>
        <a:srgbClr val="000000"/>
      </a:accent5>
      <a:accent6>
        <a:srgbClr val="A5A5A5"/>
      </a:accent6>
      <a:hlink>
        <a:srgbClr val="EB008B"/>
      </a:hlink>
      <a:folHlink>
        <a:srgbClr val="C9F3FF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 新PPTテンプレート.pptx" id="{4C4DDEAE-6371-468D-9348-6D8DABC0D487}" vid="{1ED88D53-4716-4ADF-99D1-706F5151F442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 New PPT template 16×9</Template>
  <TotalTime>0</TotalTime>
  <Words>1151</Words>
  <Application>Microsoft Office PowerPoint</Application>
  <PresentationFormat>ワイド画面</PresentationFormat>
  <Paragraphs>355</Paragraphs>
  <Slides>26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26</vt:i4>
      </vt:variant>
    </vt:vector>
  </HeadingPairs>
  <TitlesOfParts>
    <vt:vector size="36" baseType="lpstr">
      <vt:lpstr>Meiryo UI</vt:lpstr>
      <vt:lpstr>ＭＳ Ｐゴシック</vt:lpstr>
      <vt:lpstr>Roboto</vt:lpstr>
      <vt:lpstr>Meiryo</vt:lpstr>
      <vt:lpstr>Arial</vt:lpstr>
      <vt:lpstr>Calibri</vt:lpstr>
      <vt:lpstr>Wingdings</vt:lpstr>
      <vt:lpstr>Office テーマ</vt:lpstr>
      <vt:lpstr>2_Office テーマ</vt:lpstr>
      <vt:lpstr>1_Office テーマ</vt:lpstr>
      <vt:lpstr>Plastic Action Plan </vt:lpstr>
      <vt:lpstr>目次</vt:lpstr>
      <vt:lpstr>PowerPoint プレゼンテーション</vt:lpstr>
      <vt:lpstr>関西エアポートグループ</vt:lpstr>
      <vt:lpstr>3空港の運営概況</vt:lpstr>
      <vt:lpstr>PowerPoint プレゼンテーション</vt:lpstr>
      <vt:lpstr>PowerPoint プレゼンテーション</vt:lpstr>
      <vt:lpstr>関西エアポートグループの環境計画　‘’Oneエコエアポート計画’’</vt:lpstr>
      <vt:lpstr>日本のプラスチック資源循環戦略（5/31）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3空港のプラスチック処理状況（2018年度）</vt:lpstr>
      <vt:lpstr>PowerPoint プレゼンテーション</vt:lpstr>
      <vt:lpstr>PowerPoint プレゼンテーション</vt:lpstr>
      <vt:lpstr>プラスチック対策のポイントと3Rの関係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  <vt:lpstr>Shaping a new journey!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2019-12-24T05:40:39Z</dcterms:created>
  <dcterms:modified xsi:type="dcterms:W3CDTF">2019-12-24T05:41:00Z</dcterms:modified>
</cp:coreProperties>
</file>