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71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234BF-08B7-4A88-AA36-5D54A6CDC6E7}" type="datetimeFigureOut">
              <a:rPr kumimoji="1" lang="ja-JP" altLang="en-US" smtClean="0"/>
              <a:t>2019/12/24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2BC3-5715-46BE-AF7E-D63169BACE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134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234BF-08B7-4A88-AA36-5D54A6CDC6E7}" type="datetimeFigureOut">
              <a:rPr kumimoji="1" lang="ja-JP" altLang="en-US" smtClean="0"/>
              <a:t>2019/12/24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2BC3-5715-46BE-AF7E-D63169BACE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489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234BF-08B7-4A88-AA36-5D54A6CDC6E7}" type="datetimeFigureOut">
              <a:rPr kumimoji="1" lang="ja-JP" altLang="en-US" smtClean="0"/>
              <a:t>2019/12/24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2BC3-5715-46BE-AF7E-D63169BACE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354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234BF-08B7-4A88-AA36-5D54A6CDC6E7}" type="datetimeFigureOut">
              <a:rPr kumimoji="1" lang="ja-JP" altLang="en-US" smtClean="0"/>
              <a:t>2019/12/24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2BC3-5715-46BE-AF7E-D63169BACE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168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234BF-08B7-4A88-AA36-5D54A6CDC6E7}" type="datetimeFigureOut">
              <a:rPr kumimoji="1" lang="ja-JP" altLang="en-US" smtClean="0"/>
              <a:t>2019/12/24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2BC3-5715-46BE-AF7E-D63169BACE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895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234BF-08B7-4A88-AA36-5D54A6CDC6E7}" type="datetimeFigureOut">
              <a:rPr kumimoji="1" lang="ja-JP" altLang="en-US" smtClean="0"/>
              <a:t>2019/12/24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2BC3-5715-46BE-AF7E-D63169BACE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10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234BF-08B7-4A88-AA36-5D54A6CDC6E7}" type="datetimeFigureOut">
              <a:rPr kumimoji="1" lang="ja-JP" altLang="en-US" smtClean="0"/>
              <a:t>2019/12/24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2BC3-5715-46BE-AF7E-D63169BACE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71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234BF-08B7-4A88-AA36-5D54A6CDC6E7}" type="datetimeFigureOut">
              <a:rPr kumimoji="1" lang="ja-JP" altLang="en-US" smtClean="0"/>
              <a:t>2019/12/24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2BC3-5715-46BE-AF7E-D63169BACE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57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234BF-08B7-4A88-AA36-5D54A6CDC6E7}" type="datetimeFigureOut">
              <a:rPr kumimoji="1" lang="ja-JP" altLang="en-US" smtClean="0"/>
              <a:t>2019/12/24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2BC3-5715-46BE-AF7E-D63169BACE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1385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234BF-08B7-4A88-AA36-5D54A6CDC6E7}" type="datetimeFigureOut">
              <a:rPr kumimoji="1" lang="ja-JP" altLang="en-US" smtClean="0"/>
              <a:t>2019/12/24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2BC3-5715-46BE-AF7E-D63169BACE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055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234BF-08B7-4A88-AA36-5D54A6CDC6E7}" type="datetimeFigureOut">
              <a:rPr kumimoji="1" lang="ja-JP" altLang="en-US" smtClean="0"/>
              <a:t>2019/12/24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2BC3-5715-46BE-AF7E-D63169BACE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234BF-08B7-4A88-AA36-5D54A6CDC6E7}" type="datetimeFigureOut">
              <a:rPr kumimoji="1" lang="ja-JP" altLang="en-US" smtClean="0"/>
              <a:t>2019/12/24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E2BC3-5715-46BE-AF7E-D63169BACE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267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45104" y="326609"/>
            <a:ext cx="3576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今後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のプラスチックごみ対策について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816920"/>
              </p:ext>
            </p:extLst>
          </p:nvPr>
        </p:nvGraphicFramePr>
        <p:xfrm>
          <a:off x="695458" y="740258"/>
          <a:ext cx="8880343" cy="378605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09319">
                  <a:extLst>
                    <a:ext uri="{9D8B030D-6E8A-4147-A177-3AD203B41FA5}">
                      <a16:colId xmlns:a16="http://schemas.microsoft.com/office/drawing/2014/main" val="1734536186"/>
                    </a:ext>
                  </a:extLst>
                </a:gridCol>
                <a:gridCol w="2186153">
                  <a:extLst>
                    <a:ext uri="{9D8B030D-6E8A-4147-A177-3AD203B41FA5}">
                      <a16:colId xmlns:a16="http://schemas.microsoft.com/office/drawing/2014/main" val="1260967916"/>
                    </a:ext>
                  </a:extLst>
                </a:gridCol>
                <a:gridCol w="1777284">
                  <a:extLst>
                    <a:ext uri="{9D8B030D-6E8A-4147-A177-3AD203B41FA5}">
                      <a16:colId xmlns:a16="http://schemas.microsoft.com/office/drawing/2014/main" val="2640229183"/>
                    </a:ext>
                  </a:extLst>
                </a:gridCol>
                <a:gridCol w="3915178">
                  <a:extLst>
                    <a:ext uri="{9D8B030D-6E8A-4147-A177-3AD203B41FA5}">
                      <a16:colId xmlns:a16="http://schemas.microsoft.com/office/drawing/2014/main" val="1867135105"/>
                    </a:ext>
                  </a:extLst>
                </a:gridCol>
                <a:gridCol w="792409">
                  <a:extLst>
                    <a:ext uri="{9D8B030D-6E8A-4147-A177-3AD203B41FA5}">
                      <a16:colId xmlns:a16="http://schemas.microsoft.com/office/drawing/2014/main" val="3895285498"/>
                    </a:ext>
                  </a:extLst>
                </a:gridCol>
              </a:tblGrid>
              <a:tr h="32545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論点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第１回会議での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意見・提案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今後の取組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案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5314" marR="65314" marT="32657" marB="3265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府の新たな取組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案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別紙参照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5314" marR="65314" marT="32657" marB="3265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656096"/>
                  </a:ext>
                </a:extLst>
              </a:tr>
              <a:tr h="336904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リデュース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ペットボトルの削減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無料給水機の普及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○給水スポットの設置（事業者、行政、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NPO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○マイボトルへの飲料提供（事業者）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○マイボトルの普及啓発（事業者、行政、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NPO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○マイボトルの携帯（府民）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6608333"/>
                  </a:ext>
                </a:extLst>
              </a:tr>
              <a:tr h="3339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レジ袋の削減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エコバッグのリユース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○マイバッグの普及啓発（事業者、行政、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NPO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○エコバッグの貸出（事業者）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○エコバッグの回収・譲渡（事業者、行政）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○マイバッグの携帯・提供（府民）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（２）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433242"/>
                  </a:ext>
                </a:extLst>
              </a:tr>
              <a:tr h="4770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その他ワンウェイプラスチックの削減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（カップ、皿、ストロー、フォークなど）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イベントでの使い捨て容器の削減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リユース食器の使用（事業者、行政、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NPO</a:t>
                      </a:r>
                      <a:r>
                        <a:rPr kumimoji="1" lang="ja-JP" altLang="en-US" sz="110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○給水スポットの設置（事業者、行政、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NPO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後援名義使用承認の要件追加（行政）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○使い捨てプラスチック削減活動への補助（行政）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○啓発（事業者、行政、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NPO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（４）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9102916"/>
                  </a:ext>
                </a:extLst>
              </a:tr>
              <a:tr h="7075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リサイクル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ペットボトルのリサイクル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小売店舗におけるペットボトル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自動回収機の設置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○ボトル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to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ボトルのリサイクル（事業者、行政）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○小売店におけるペットボトル回収のポイント還元（事業者）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○地域コミュニティを活用したペットボトル回収（行政）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○イベントにおける分別指導、啓発（事業者、行政、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NPO</a:t>
                      </a:r>
                      <a:r>
                        <a:rPr kumimoji="1" lang="ja-JP" altLang="en-US" sz="110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○ペットボトルの分別の徹底（事業者、行政、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NPO</a:t>
                      </a:r>
                      <a:r>
                        <a:rPr kumimoji="1" lang="ja-JP" altLang="en-US" sz="110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marL="65314" marR="65314" marT="32657" marB="3265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20699103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8949429" y="71589"/>
            <a:ext cx="87716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資料１</a:t>
            </a:r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561022"/>
              </p:ext>
            </p:extLst>
          </p:nvPr>
        </p:nvGraphicFramePr>
        <p:xfrm>
          <a:off x="695458" y="4614943"/>
          <a:ext cx="8867642" cy="2107829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400167">
                  <a:extLst>
                    <a:ext uri="{9D8B030D-6E8A-4147-A177-3AD203B41FA5}">
                      <a16:colId xmlns:a16="http://schemas.microsoft.com/office/drawing/2014/main" val="1260967916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215867887"/>
                    </a:ext>
                  </a:extLst>
                </a:gridCol>
                <a:gridCol w="3914775">
                  <a:extLst>
                    <a:ext uri="{9D8B030D-6E8A-4147-A177-3AD203B41FA5}">
                      <a16:colId xmlns:a16="http://schemas.microsoft.com/office/drawing/2014/main" val="1867135105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1081342464"/>
                    </a:ext>
                  </a:extLst>
                </a:gridCol>
              </a:tblGrid>
              <a:tr h="485091">
                <a:tc>
                  <a:txBody>
                    <a:bodyPr/>
                    <a:lstStyle/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海洋プラスチック問題の正しい理解の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促進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環境教育、府民啓発の推進（事業者、行政、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NPO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○教材の作成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○イベントの実施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（１）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（２）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517589"/>
                  </a:ext>
                </a:extLst>
              </a:tr>
              <a:tr h="316102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プラスチックごみのポイ捨ての防止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○プラスチックごみの実態調査（行政、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NPO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○ごみの適正処理の啓発（事業者、行政、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NPO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7620835"/>
                  </a:ext>
                </a:extLst>
              </a:tr>
              <a:tr h="598088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プラスチック代替品の活用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○産業・技術育成（行政）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○代替品の開発（事業者）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○代替品の購入・使用の啓発（事業者、行政、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NPO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○代替品の購入・使用（事業者、行政、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NPO</a:t>
                      </a:r>
                      <a:r>
                        <a:rPr kumimoji="1" lang="ja-JP" altLang="en-US" sz="110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（４）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4491928"/>
                  </a:ext>
                </a:extLst>
              </a:tr>
              <a:tr h="403127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プラスチックごみの回収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○陸や海のごみ回収（事業者、行政、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NPO</a:t>
                      </a:r>
                      <a:r>
                        <a:rPr kumimoji="1" lang="ja-JP" altLang="en-US" sz="110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（５）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28645443"/>
                  </a:ext>
                </a:extLst>
              </a:tr>
            </a:tbl>
          </a:graphicData>
        </a:graphic>
      </p:graphicFrame>
      <p:sp>
        <p:nvSpPr>
          <p:cNvPr id="9" name="角丸四角形 8"/>
          <p:cNvSpPr/>
          <p:nvPr/>
        </p:nvSpPr>
        <p:spPr>
          <a:xfrm>
            <a:off x="193182" y="1210614"/>
            <a:ext cx="395041" cy="331590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　使い捨てプラスチックの資源循環（３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Ｒ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93182" y="4614943"/>
            <a:ext cx="395042" cy="21443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　海洋プラスチックごみ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対策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120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469</Words>
  <Application>Microsoft Office PowerPoint</Application>
  <PresentationFormat>A4 210 x 297 mm</PresentationFormat>
  <Paragraphs>69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2019-12-24T05:39:04Z</dcterms:created>
  <dcterms:modified xsi:type="dcterms:W3CDTF">2019-12-24T05:39:11Z</dcterms:modified>
</cp:coreProperties>
</file>