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21"/>
  </p:notesMasterIdLst>
  <p:handoutMasterIdLst>
    <p:handoutMasterId r:id="rId22"/>
  </p:handoutMasterIdLst>
  <p:sldIdLst>
    <p:sldId id="256" r:id="rId5"/>
    <p:sldId id="304" r:id="rId6"/>
    <p:sldId id="307" r:id="rId7"/>
    <p:sldId id="308" r:id="rId8"/>
    <p:sldId id="309" r:id="rId9"/>
    <p:sldId id="310" r:id="rId10"/>
    <p:sldId id="311" r:id="rId11"/>
    <p:sldId id="322" r:id="rId12"/>
    <p:sldId id="321" r:id="rId13"/>
    <p:sldId id="314" r:id="rId14"/>
    <p:sldId id="325" r:id="rId15"/>
    <p:sldId id="324" r:id="rId16"/>
    <p:sldId id="323" r:id="rId17"/>
    <p:sldId id="312" r:id="rId18"/>
    <p:sldId id="313" r:id="rId19"/>
    <p:sldId id="315" r:id="rId20"/>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424" autoAdjust="0"/>
  </p:normalViewPr>
  <p:slideViewPr>
    <p:cSldViewPr snapToGrid="0">
      <p:cViewPr varScale="1">
        <p:scale>
          <a:sx n="60" d="100"/>
          <a:sy n="60" d="100"/>
        </p:scale>
        <p:origin x="2208"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881FB838-2107-4589-9A34-4F8AB62CD6BC}" type="datetimeFigureOut">
              <a:rPr kumimoji="1" lang="ja-JP" altLang="en-US" smtClean="0"/>
              <a:t>2020/10/21</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752C4593-DE5F-48BD-BCCF-AD7193D2D0F2}" type="slidenum">
              <a:rPr kumimoji="1" lang="ja-JP" altLang="en-US" smtClean="0"/>
              <a:t>‹#›</a:t>
            </a:fld>
            <a:endParaRPr kumimoji="1" lang="ja-JP" altLang="en-US"/>
          </a:p>
        </p:txBody>
      </p:sp>
    </p:spTree>
    <p:extLst>
      <p:ext uri="{BB962C8B-B14F-4D97-AF65-F5344CB8AC3E}">
        <p14:creationId xmlns:p14="http://schemas.microsoft.com/office/powerpoint/2010/main" val="183875664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4DA049D8-B427-45B4-95B8-40D939BBE801}" type="datetimeFigureOut">
              <a:rPr kumimoji="1" lang="ja-JP" altLang="en-US" smtClean="0"/>
              <a:t>2020/10/21</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1B66C8F5-CB2E-4C22-B0D0-CFD98AD7DD20}" type="slidenum">
              <a:rPr kumimoji="1" lang="ja-JP" altLang="en-US" smtClean="0"/>
              <a:t>‹#›</a:t>
            </a:fld>
            <a:endParaRPr kumimoji="1" lang="ja-JP" altLang="en-US"/>
          </a:p>
        </p:txBody>
      </p:sp>
    </p:spTree>
    <p:extLst>
      <p:ext uri="{BB962C8B-B14F-4D97-AF65-F5344CB8AC3E}">
        <p14:creationId xmlns:p14="http://schemas.microsoft.com/office/powerpoint/2010/main" val="1176922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7295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345091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614829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64870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3115229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3701808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2454469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171126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62998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865732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1292659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61211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328516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189127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1163509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43138" y="1243013"/>
            <a:ext cx="2320925" cy="33543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2419079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57250" y="1621191"/>
            <a:ext cx="5143500" cy="3448756"/>
          </a:xfrm>
        </p:spPr>
        <p:txBody>
          <a:bodyPr anchor="b"/>
          <a:lstStyle>
            <a:lvl1pPr algn="ctr">
              <a:defRPr sz="3375"/>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9B75587-0EB0-4542-B963-370E8C682135}" type="datetime1">
              <a:rPr kumimoji="1" lang="ja-JP" altLang="en-US" smtClean="0"/>
              <a:t>2020/10/21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61C753-37C8-4AB6-B462-1B7FA0986487}" type="slidenum">
              <a:rPr kumimoji="1" lang="ja-JP" altLang="en-US" smtClean="0"/>
              <a:t>‹#›</a:t>
            </a:fld>
            <a:endParaRPr kumimoji="1" lang="ja-JP" altLang="en-US"/>
          </a:p>
        </p:txBody>
      </p:sp>
    </p:spTree>
    <p:extLst>
      <p:ext uri="{BB962C8B-B14F-4D97-AF65-F5344CB8AC3E}">
        <p14:creationId xmlns:p14="http://schemas.microsoft.com/office/powerpoint/2010/main" val="3758569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231873B-C656-4CB6-AF8A-6BF9FBDBCAAE}" type="datetime1">
              <a:rPr kumimoji="1" lang="ja-JP" altLang="en-US" smtClean="0"/>
              <a:t>2020/10/21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61C753-37C8-4AB6-B462-1B7FA0986487}" type="slidenum">
              <a:rPr kumimoji="1" lang="ja-JP" altLang="en-US" smtClean="0"/>
              <a:t>‹#›</a:t>
            </a:fld>
            <a:endParaRPr kumimoji="1" lang="ja-JP" altLang="en-US"/>
          </a:p>
        </p:txBody>
      </p:sp>
    </p:spTree>
    <p:extLst>
      <p:ext uri="{BB962C8B-B14F-4D97-AF65-F5344CB8AC3E}">
        <p14:creationId xmlns:p14="http://schemas.microsoft.com/office/powerpoint/2010/main" val="1574605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07756" y="527403"/>
            <a:ext cx="1478756" cy="8394877"/>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71487" y="527403"/>
            <a:ext cx="4350544" cy="8394877"/>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C34BD23-C149-42D4-B072-1ACDB051A373}" type="datetime1">
              <a:rPr kumimoji="1" lang="ja-JP" altLang="en-US" smtClean="0"/>
              <a:t>2020/10/21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61C753-37C8-4AB6-B462-1B7FA0986487}" type="slidenum">
              <a:rPr kumimoji="1" lang="ja-JP" altLang="en-US" smtClean="0"/>
              <a:t>‹#›</a:t>
            </a:fld>
            <a:endParaRPr kumimoji="1" lang="ja-JP" altLang="en-US"/>
          </a:p>
        </p:txBody>
      </p:sp>
    </p:spTree>
    <p:extLst>
      <p:ext uri="{BB962C8B-B14F-4D97-AF65-F5344CB8AC3E}">
        <p14:creationId xmlns:p14="http://schemas.microsoft.com/office/powerpoint/2010/main" val="2471989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F51DCE0-4A0F-4140-BB7E-0861FAD5E034}" type="datetime1">
              <a:rPr kumimoji="1" lang="ja-JP" altLang="en-US" smtClean="0"/>
              <a:t>2020/10/21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61C753-37C8-4AB6-B462-1B7FA0986487}" type="slidenum">
              <a:rPr kumimoji="1" lang="ja-JP" altLang="en-US" smtClean="0"/>
              <a:t>‹#›</a:t>
            </a:fld>
            <a:endParaRPr kumimoji="1" lang="ja-JP" altLang="en-US"/>
          </a:p>
        </p:txBody>
      </p:sp>
    </p:spTree>
    <p:extLst>
      <p:ext uri="{BB962C8B-B14F-4D97-AF65-F5344CB8AC3E}">
        <p14:creationId xmlns:p14="http://schemas.microsoft.com/office/powerpoint/2010/main" val="175843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467916" y="2469622"/>
            <a:ext cx="5915025" cy="4120620"/>
          </a:xfrm>
        </p:spPr>
        <p:txBody>
          <a:bodyPr anchor="b"/>
          <a:lstStyle>
            <a:lvl1pPr>
              <a:defRPr sz="3375"/>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9678EF6-EC84-4509-9EAB-BB75FB05A010}" type="datetime1">
              <a:rPr kumimoji="1" lang="ja-JP" altLang="en-US" smtClean="0"/>
              <a:t>2020/10/21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61C753-37C8-4AB6-B462-1B7FA0986487}" type="slidenum">
              <a:rPr kumimoji="1" lang="ja-JP" altLang="en-US" smtClean="0"/>
              <a:t>‹#›</a:t>
            </a:fld>
            <a:endParaRPr kumimoji="1" lang="ja-JP" altLang="en-US"/>
          </a:p>
        </p:txBody>
      </p:sp>
    </p:spTree>
    <p:extLst>
      <p:ext uri="{BB962C8B-B14F-4D97-AF65-F5344CB8AC3E}">
        <p14:creationId xmlns:p14="http://schemas.microsoft.com/office/powerpoint/2010/main" val="1611440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71488" y="2637014"/>
            <a:ext cx="2914650" cy="6285266"/>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471863" y="2637014"/>
            <a:ext cx="2914650" cy="6285266"/>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815F9A2-449B-4C7E-9552-AD5D301E854C}" type="datetime1">
              <a:rPr kumimoji="1" lang="ja-JP" altLang="en-US" smtClean="0"/>
              <a:t>2020/10/21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361C753-37C8-4AB6-B462-1B7FA0986487}" type="slidenum">
              <a:rPr kumimoji="1" lang="ja-JP" altLang="en-US" smtClean="0"/>
              <a:t>‹#›</a:t>
            </a:fld>
            <a:endParaRPr kumimoji="1" lang="ja-JP" altLang="en-US"/>
          </a:p>
        </p:txBody>
      </p:sp>
    </p:spTree>
    <p:extLst>
      <p:ext uri="{BB962C8B-B14F-4D97-AF65-F5344CB8AC3E}">
        <p14:creationId xmlns:p14="http://schemas.microsoft.com/office/powerpoint/2010/main" val="2825925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72381" y="527404"/>
            <a:ext cx="5915025" cy="1914702"/>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72381" y="3618442"/>
            <a:ext cx="2901255" cy="532218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71863" y="3618442"/>
            <a:ext cx="2915543" cy="5322183"/>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CA2B2BB-9999-4316-B38A-456BADB850BA}" type="datetime1">
              <a:rPr kumimoji="1" lang="ja-JP" altLang="en-US" smtClean="0"/>
              <a:t>2020/10/21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361C753-37C8-4AB6-B462-1B7FA0986487}" type="slidenum">
              <a:rPr kumimoji="1" lang="ja-JP" altLang="en-US" smtClean="0"/>
              <a:t>‹#›</a:t>
            </a:fld>
            <a:endParaRPr kumimoji="1" lang="ja-JP" altLang="en-US"/>
          </a:p>
        </p:txBody>
      </p:sp>
    </p:spTree>
    <p:extLst>
      <p:ext uri="{BB962C8B-B14F-4D97-AF65-F5344CB8AC3E}">
        <p14:creationId xmlns:p14="http://schemas.microsoft.com/office/powerpoint/2010/main" val="198257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CFBA3F3-32E3-4CDC-A63C-74CE3F3C6DC0}" type="datetime1">
              <a:rPr kumimoji="1" lang="ja-JP" altLang="en-US" smtClean="0"/>
              <a:t>2020/10/21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361C753-37C8-4AB6-B462-1B7FA0986487}" type="slidenum">
              <a:rPr kumimoji="1" lang="ja-JP" altLang="en-US" smtClean="0"/>
              <a:t>‹#›</a:t>
            </a:fld>
            <a:endParaRPr kumimoji="1" lang="ja-JP" altLang="en-US"/>
          </a:p>
        </p:txBody>
      </p:sp>
    </p:spTree>
    <p:extLst>
      <p:ext uri="{BB962C8B-B14F-4D97-AF65-F5344CB8AC3E}">
        <p14:creationId xmlns:p14="http://schemas.microsoft.com/office/powerpoint/2010/main" val="2246760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B3F6667-D992-42EC-888E-E3EA2EC116C6}" type="datetime1">
              <a:rPr kumimoji="1" lang="ja-JP" altLang="en-US" smtClean="0"/>
              <a:t>2020/10/21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361C753-37C8-4AB6-B462-1B7FA0986487}" type="slidenum">
              <a:rPr kumimoji="1" lang="ja-JP" altLang="en-US" smtClean="0"/>
              <a:t>‹#›</a:t>
            </a:fld>
            <a:endParaRPr kumimoji="1" lang="ja-JP" altLang="en-US"/>
          </a:p>
        </p:txBody>
      </p:sp>
    </p:spTree>
    <p:extLst>
      <p:ext uri="{BB962C8B-B14F-4D97-AF65-F5344CB8AC3E}">
        <p14:creationId xmlns:p14="http://schemas.microsoft.com/office/powerpoint/2010/main" val="370990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2381" y="660400"/>
            <a:ext cx="2211883" cy="2311400"/>
          </a:xfrm>
        </p:spPr>
        <p:txBody>
          <a:bodyPr anchor="b"/>
          <a:lstStyle>
            <a:lvl1pPr>
              <a:defRPr sz="18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366D93F-15E6-4A20-A005-682508E4E8D8}" type="datetime1">
              <a:rPr kumimoji="1" lang="ja-JP" altLang="en-US" smtClean="0"/>
              <a:t>2020/10/21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361C753-37C8-4AB6-B462-1B7FA0986487}" type="slidenum">
              <a:rPr kumimoji="1" lang="ja-JP" altLang="en-US" smtClean="0"/>
              <a:t>‹#›</a:t>
            </a:fld>
            <a:endParaRPr kumimoji="1" lang="ja-JP" altLang="en-US"/>
          </a:p>
        </p:txBody>
      </p:sp>
    </p:spTree>
    <p:extLst>
      <p:ext uri="{BB962C8B-B14F-4D97-AF65-F5344CB8AC3E}">
        <p14:creationId xmlns:p14="http://schemas.microsoft.com/office/powerpoint/2010/main" val="764824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472381" y="660400"/>
            <a:ext cx="2211883" cy="2311400"/>
          </a:xfrm>
        </p:spPr>
        <p:txBody>
          <a:bodyPr anchor="b"/>
          <a:lstStyle>
            <a:lvl1pPr>
              <a:defRPr sz="18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kumimoji="1" lang="ja-JP" altLang="en-US"/>
          </a:p>
        </p:txBody>
      </p:sp>
      <p:sp>
        <p:nvSpPr>
          <p:cNvPr id="4" name="テキスト プレースホルダー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85D5642-EBB0-4684-8EDF-F5ED7DDB7C02}" type="datetime1">
              <a:rPr kumimoji="1" lang="ja-JP" altLang="en-US" smtClean="0"/>
              <a:t>2020/10/21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361C753-37C8-4AB6-B462-1B7FA0986487}" type="slidenum">
              <a:rPr kumimoji="1" lang="ja-JP" altLang="en-US" smtClean="0"/>
              <a:t>‹#›</a:t>
            </a:fld>
            <a:endParaRPr kumimoji="1" lang="ja-JP" altLang="en-US"/>
          </a:p>
        </p:txBody>
      </p:sp>
    </p:spTree>
    <p:extLst>
      <p:ext uri="{BB962C8B-B14F-4D97-AF65-F5344CB8AC3E}">
        <p14:creationId xmlns:p14="http://schemas.microsoft.com/office/powerpoint/2010/main" val="629627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E1B87FBE-E5AC-42F5-B2D6-79ED3D5DA044}" type="datetime1">
              <a:rPr kumimoji="1" lang="ja-JP" altLang="en-US" smtClean="0"/>
              <a:t>2020/10/21</a:t>
            </a:fld>
            <a:endParaRPr kumimoji="1" lang="ja-JP" altLang="en-US"/>
          </a:p>
        </p:txBody>
      </p:sp>
      <p:sp>
        <p:nvSpPr>
          <p:cNvPr id="5" name="フッター プレースホルダー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1361C753-37C8-4AB6-B462-1B7FA0986487}" type="slidenum">
              <a:rPr kumimoji="1" lang="ja-JP" altLang="en-US" smtClean="0"/>
              <a:t>‹#›</a:t>
            </a:fld>
            <a:endParaRPr kumimoji="1" lang="ja-JP" altLang="en-US"/>
          </a:p>
        </p:txBody>
      </p:sp>
    </p:spTree>
    <p:extLst>
      <p:ext uri="{BB962C8B-B14F-4D97-AF65-F5344CB8AC3E}">
        <p14:creationId xmlns:p14="http://schemas.microsoft.com/office/powerpoint/2010/main" val="162784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514350" rtl="0" eaLnBrk="1" latinLnBrk="0" hangingPunct="1">
        <a:lnSpc>
          <a:spcPct val="90000"/>
        </a:lnSpc>
        <a:spcBef>
          <a:spcPct val="0"/>
        </a:spcBef>
        <a:buNone/>
        <a:defRPr kumimoji="1"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kumimoji="1"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kumimoji="1"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kumimoji="1"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9pPr>
    </p:bodyStyle>
    <p:otherStyle>
      <a:defPPr>
        <a:defRPr lang="ja-JP"/>
      </a:defPPr>
      <a:lvl1pPr marL="0" algn="l" defTabSz="514350" rtl="0" eaLnBrk="1" latinLnBrk="0" hangingPunct="1">
        <a:defRPr kumimoji="1" sz="1013" kern="1200">
          <a:solidFill>
            <a:schemeClr val="tx1"/>
          </a:solidFill>
          <a:latin typeface="+mn-lt"/>
          <a:ea typeface="+mn-ea"/>
          <a:cs typeface="+mn-cs"/>
        </a:defRPr>
      </a:lvl1pPr>
      <a:lvl2pPr marL="257175" algn="l" defTabSz="514350" rtl="0" eaLnBrk="1" latinLnBrk="0" hangingPunct="1">
        <a:defRPr kumimoji="1" sz="1013" kern="1200">
          <a:solidFill>
            <a:schemeClr val="tx1"/>
          </a:solidFill>
          <a:latin typeface="+mn-lt"/>
          <a:ea typeface="+mn-ea"/>
          <a:cs typeface="+mn-cs"/>
        </a:defRPr>
      </a:lvl2pPr>
      <a:lvl3pPr marL="514350" algn="l" defTabSz="514350" rtl="0" eaLnBrk="1" latinLnBrk="0" hangingPunct="1">
        <a:defRPr kumimoji="1" sz="1013" kern="1200">
          <a:solidFill>
            <a:schemeClr val="tx1"/>
          </a:solidFill>
          <a:latin typeface="+mn-lt"/>
          <a:ea typeface="+mn-ea"/>
          <a:cs typeface="+mn-cs"/>
        </a:defRPr>
      </a:lvl3pPr>
      <a:lvl4pPr marL="771525" algn="l" defTabSz="514350" rtl="0" eaLnBrk="1" latinLnBrk="0" hangingPunct="1">
        <a:defRPr kumimoji="1" sz="1013" kern="1200">
          <a:solidFill>
            <a:schemeClr val="tx1"/>
          </a:solidFill>
          <a:latin typeface="+mn-lt"/>
          <a:ea typeface="+mn-ea"/>
          <a:cs typeface="+mn-cs"/>
        </a:defRPr>
      </a:lvl4pPr>
      <a:lvl5pPr marL="1028700" algn="l" defTabSz="514350" rtl="0" eaLnBrk="1" latinLnBrk="0" hangingPunct="1">
        <a:defRPr kumimoji="1" sz="1013" kern="1200">
          <a:solidFill>
            <a:schemeClr val="tx1"/>
          </a:solidFill>
          <a:latin typeface="+mn-lt"/>
          <a:ea typeface="+mn-ea"/>
          <a:cs typeface="+mn-cs"/>
        </a:defRPr>
      </a:lvl5pPr>
      <a:lvl6pPr marL="1285875" algn="l" defTabSz="514350" rtl="0" eaLnBrk="1" latinLnBrk="0" hangingPunct="1">
        <a:defRPr kumimoji="1" sz="1013" kern="1200">
          <a:solidFill>
            <a:schemeClr val="tx1"/>
          </a:solidFill>
          <a:latin typeface="+mn-lt"/>
          <a:ea typeface="+mn-ea"/>
          <a:cs typeface="+mn-cs"/>
        </a:defRPr>
      </a:lvl6pPr>
      <a:lvl7pPr marL="1543050" algn="l" defTabSz="514350" rtl="0" eaLnBrk="1" latinLnBrk="0" hangingPunct="1">
        <a:defRPr kumimoji="1" sz="1013" kern="1200">
          <a:solidFill>
            <a:schemeClr val="tx1"/>
          </a:solidFill>
          <a:latin typeface="+mn-lt"/>
          <a:ea typeface="+mn-ea"/>
          <a:cs typeface="+mn-cs"/>
        </a:defRPr>
      </a:lvl7pPr>
      <a:lvl8pPr marL="1800225" algn="l" defTabSz="514350" rtl="0" eaLnBrk="1" latinLnBrk="0" hangingPunct="1">
        <a:defRPr kumimoji="1" sz="1013" kern="1200">
          <a:solidFill>
            <a:schemeClr val="tx1"/>
          </a:solidFill>
          <a:latin typeface="+mn-lt"/>
          <a:ea typeface="+mn-ea"/>
          <a:cs typeface="+mn-cs"/>
        </a:defRPr>
      </a:lvl8pPr>
      <a:lvl9pPr marL="2057400" algn="l" defTabSz="514350" rtl="0" eaLnBrk="1" latinLnBrk="0" hangingPunct="1">
        <a:defRPr kumimoji="1"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jpeg"/><Relationship Id="rId7"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tif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l="47328"/>
          <a:stretch/>
        </p:blipFill>
        <p:spPr>
          <a:xfrm>
            <a:off x="-1" y="513970"/>
            <a:ext cx="6554836" cy="7474998"/>
          </a:xfrm>
          <a:prstGeom prst="rect">
            <a:avLst/>
          </a:prstGeom>
        </p:spPr>
      </p:pic>
      <p:sp>
        <p:nvSpPr>
          <p:cNvPr id="2" name="タイトル 1"/>
          <p:cNvSpPr>
            <a:spLocks noGrp="1"/>
          </p:cNvSpPr>
          <p:nvPr>
            <p:ph type="ctrTitle"/>
          </p:nvPr>
        </p:nvSpPr>
        <p:spPr>
          <a:xfrm>
            <a:off x="256855" y="7652650"/>
            <a:ext cx="5919537" cy="1159923"/>
          </a:xfrm>
        </p:spPr>
        <p:txBody>
          <a:bodyPr anchor="t" anchorCtr="0">
            <a:noAutofit/>
          </a:bodyPr>
          <a:lstStyle/>
          <a:p>
            <a:pPr algn="l">
              <a:lnSpc>
                <a:spcPts val="4500"/>
              </a:lnSpc>
            </a:pPr>
            <a:r>
              <a:rPr lang="ja-JP" altLang="en-US" sz="2000" b="1" dirty="0">
                <a:latin typeface="Meiryo UI" panose="020B0604030504040204" pitchFamily="50" charset="-128"/>
                <a:ea typeface="Meiryo UI" panose="020B0604030504040204" pitchFamily="50" charset="-128"/>
              </a:rPr>
              <a:t>「おおさかプラスチック対策推進ネットワーク会議</a:t>
            </a:r>
            <a:r>
              <a:rPr lang="ja-JP" altLang="en-US" sz="2000" b="1" dirty="0" smtClean="0">
                <a:latin typeface="Meiryo UI" panose="020B0604030504040204" pitchFamily="50" charset="-128"/>
                <a:ea typeface="Meiryo UI" panose="020B0604030504040204" pitchFamily="50" charset="-128"/>
              </a:rPr>
              <a:t>」</a:t>
            </a:r>
            <a:r>
              <a:rPr lang="en-US" altLang="ja-JP" sz="3600" b="1" dirty="0">
                <a:latin typeface="Meiryo UI" panose="020B0604030504040204" pitchFamily="50" charset="-128"/>
                <a:ea typeface="Meiryo UI" panose="020B0604030504040204" pitchFamily="50" charset="-128"/>
              </a:rPr>
              <a:t/>
            </a:r>
            <a:br>
              <a:rPr lang="en-US" altLang="ja-JP" sz="3600" b="1" dirty="0">
                <a:latin typeface="Meiryo UI" panose="020B0604030504040204" pitchFamily="50" charset="-128"/>
                <a:ea typeface="Meiryo UI" panose="020B0604030504040204" pitchFamily="50" charset="-128"/>
              </a:rPr>
            </a:br>
            <a:r>
              <a:rPr lang="ja-JP" altLang="en-US" sz="3600" b="1" dirty="0" smtClean="0">
                <a:latin typeface="Meiryo UI" panose="020B0604030504040204" pitchFamily="50" charset="-128"/>
                <a:ea typeface="Meiryo UI" panose="020B0604030504040204" pitchFamily="50" charset="-128"/>
              </a:rPr>
              <a:t>プラスチック対策事例集</a:t>
            </a:r>
            <a:endParaRPr lang="ja-JP" altLang="en-US" sz="3600" b="1"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8568" y="563140"/>
            <a:ext cx="1555082" cy="599661"/>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1311" y="8964414"/>
            <a:ext cx="1723524" cy="575738"/>
          </a:xfrm>
          <a:prstGeom prst="rect">
            <a:avLst/>
          </a:prstGeom>
        </p:spPr>
      </p:pic>
      <p:sp>
        <p:nvSpPr>
          <p:cNvPr id="6" name="タイトル 1"/>
          <p:cNvSpPr txBox="1">
            <a:spLocks/>
          </p:cNvSpPr>
          <p:nvPr/>
        </p:nvSpPr>
        <p:spPr>
          <a:xfrm>
            <a:off x="256855" y="8812573"/>
            <a:ext cx="3641377" cy="631346"/>
          </a:xfrm>
          <a:prstGeom prst="rect">
            <a:avLst/>
          </a:prstGeom>
        </p:spPr>
        <p:txBody>
          <a:bodyPr vert="horz" lIns="91440" tIns="45720" rIns="91440" bIns="45720" rtlCol="0" anchor="t" anchorCtr="0">
            <a:noAutofit/>
          </a:bodyPr>
          <a:lstStyle>
            <a:lvl1pPr algn="ctr" defTabSz="514350" rtl="0" eaLnBrk="1" latinLnBrk="0" hangingPunct="1">
              <a:lnSpc>
                <a:spcPct val="90000"/>
              </a:lnSpc>
              <a:spcBef>
                <a:spcPct val="0"/>
              </a:spcBef>
              <a:buNone/>
              <a:defRPr kumimoji="1" sz="3375" kern="1200">
                <a:solidFill>
                  <a:schemeClr val="tx1"/>
                </a:solidFill>
                <a:latin typeface="+mj-lt"/>
                <a:ea typeface="+mj-ea"/>
                <a:cs typeface="+mj-cs"/>
              </a:defRPr>
            </a:lvl1pPr>
          </a:lstStyle>
          <a:p>
            <a:pPr algn="l">
              <a:lnSpc>
                <a:spcPts val="4500"/>
              </a:lnSpc>
            </a:pPr>
            <a:r>
              <a:rPr lang="ja-JP" altLang="en-US" sz="2000" b="1" dirty="0" smtClean="0">
                <a:latin typeface="Meiryo UI" panose="020B0604030504040204" pitchFamily="50" charset="-128"/>
                <a:ea typeface="Meiryo UI" panose="020B0604030504040204" pitchFamily="50" charset="-128"/>
              </a:rPr>
              <a:t>令和２（</a:t>
            </a:r>
            <a:r>
              <a:rPr lang="en-US" altLang="ja-JP" sz="2000" b="1" dirty="0" smtClean="0">
                <a:latin typeface="Meiryo UI" panose="020B0604030504040204" pitchFamily="50" charset="-128"/>
                <a:ea typeface="Meiryo UI" panose="020B0604030504040204" pitchFamily="50" charset="-128"/>
              </a:rPr>
              <a:t>2020</a:t>
            </a:r>
            <a:r>
              <a:rPr lang="ja-JP" altLang="en-US" sz="2000" b="1" dirty="0" smtClean="0">
                <a:latin typeface="Meiryo UI" panose="020B0604030504040204" pitchFamily="50" charset="-128"/>
                <a:ea typeface="Meiryo UI" panose="020B0604030504040204" pitchFamily="50" charset="-128"/>
              </a:rPr>
              <a:t>）年</a:t>
            </a:r>
            <a:r>
              <a:rPr lang="en-US" altLang="ja-JP" sz="2000" b="1" dirty="0" smtClean="0">
                <a:latin typeface="Meiryo UI" panose="020B0604030504040204" pitchFamily="50" charset="-128"/>
                <a:ea typeface="Meiryo UI" panose="020B0604030504040204" pitchFamily="50" charset="-128"/>
              </a:rPr>
              <a:t>10</a:t>
            </a:r>
            <a:r>
              <a:rPr lang="ja-JP" altLang="en-US" sz="2000" b="1" dirty="0" smtClean="0">
                <a:latin typeface="Meiryo UI" panose="020B0604030504040204" pitchFamily="50" charset="-128"/>
                <a:ea typeface="Meiryo UI" panose="020B0604030504040204" pitchFamily="50" charset="-128"/>
              </a:rPr>
              <a:t>月</a:t>
            </a:r>
            <a:endParaRPr lang="ja-JP" altLang="en-US" sz="3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77106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9858" y="69834"/>
            <a:ext cx="6858000" cy="544688"/>
          </a:xfrm>
          <a:prstGeom prst="rect">
            <a:avLst/>
          </a:prstGeom>
        </p:spPr>
        <p:txBody>
          <a:bodyPr>
            <a:normAutofit/>
          </a:bodyPr>
          <a:lstStyle>
            <a:lvl1pPr algn="l" defTabSz="685783"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endParaRPr lang="en-US" altLang="ja-JP" sz="2700" b="1" dirty="0">
              <a:solidFill>
                <a:schemeClr val="bg1"/>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38289" y="1461156"/>
            <a:ext cx="6581418" cy="8812669"/>
          </a:xfrm>
          <a:prstGeom prst="rect">
            <a:avLst/>
          </a:prstGeom>
          <a:noFill/>
        </p:spPr>
        <p:txBody>
          <a:bodyPr wrap="square" rtlCol="0">
            <a:spAutoFit/>
          </a:bodyPr>
          <a:lstStyle/>
          <a:p>
            <a:pPr>
              <a:lnSpc>
                <a:spcPts val="2000"/>
              </a:lnSpc>
            </a:pPr>
            <a:r>
              <a:rPr kumimoji="1" lang="ja-JP" altLang="en-US" sz="1200" dirty="0" smtClean="0">
                <a:latin typeface="Meiryo UI" panose="020B0604030504040204" pitchFamily="50" charset="-128"/>
                <a:ea typeface="Meiryo UI" panose="020B0604030504040204" pitchFamily="50" charset="-128"/>
              </a:rPr>
              <a:t>　関西国際空港、</a:t>
            </a:r>
            <a:r>
              <a:rPr lang="ja-JP" altLang="en-US" sz="1200" dirty="0" smtClean="0">
                <a:latin typeface="Meiryo UI" panose="020B0604030504040204" pitchFamily="50" charset="-128"/>
                <a:ea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rPr>
              <a:t>国際</a:t>
            </a:r>
            <a:r>
              <a:rPr kumimoji="1" lang="ja-JP" altLang="en-US" sz="1200" dirty="0" smtClean="0">
                <a:latin typeface="Meiryo UI" panose="020B0604030504040204" pitchFamily="50" charset="-128"/>
                <a:ea typeface="Meiryo UI" panose="020B0604030504040204" pitchFamily="50" charset="-128"/>
              </a:rPr>
              <a:t>空港、神戸空港におけるプラスチック対策について、</a:t>
            </a:r>
            <a:r>
              <a:rPr lang="ja-JP" altLang="en-US" sz="1200" dirty="0" smtClean="0">
                <a:latin typeface="Meiryo UI" panose="020B0604030504040204" pitchFamily="50" charset="-128"/>
                <a:ea typeface="Meiryo UI" panose="020B0604030504040204" pitchFamily="50" charset="-128"/>
              </a:rPr>
              <a:t>御紹介いただきました。</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200" b="1"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① 空港</a:t>
            </a:r>
            <a:r>
              <a:rPr kumimoji="1" lang="ja-JP" altLang="en-US" sz="1400" b="1" dirty="0">
                <a:latin typeface="Meiryo UI" panose="020B0604030504040204" pitchFamily="50" charset="-128"/>
                <a:ea typeface="Meiryo UI" panose="020B0604030504040204" pitchFamily="50" charset="-128"/>
              </a:rPr>
              <a:t>全体の意識を向上</a:t>
            </a:r>
            <a:r>
              <a:rPr kumimoji="1" lang="ja-JP" altLang="en-US" sz="1400" b="1" dirty="0" smtClean="0">
                <a:latin typeface="Meiryo UI" panose="020B0604030504040204" pitchFamily="50" charset="-128"/>
                <a:ea typeface="Meiryo UI" panose="020B0604030504040204" pitchFamily="50" charset="-128"/>
              </a:rPr>
              <a:t>させる</a:t>
            </a:r>
            <a:endParaRPr kumimoji="1" lang="en-US" altLang="ja-JP" sz="1400" b="1" dirty="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関西</a:t>
            </a:r>
            <a:r>
              <a:rPr kumimoji="1" lang="ja-JP" altLang="en-US" sz="1200" dirty="0">
                <a:latin typeface="Meiryo UI" panose="020B0604030504040204" pitchFamily="50" charset="-128"/>
                <a:ea typeface="Meiryo UI" panose="020B0604030504040204" pitchFamily="50" charset="-128"/>
              </a:rPr>
              <a:t>エアポートの各部・グループ会社に環境アンバサダーを</a:t>
            </a:r>
            <a:r>
              <a:rPr kumimoji="1" lang="ja-JP" altLang="en-US" sz="1200" dirty="0" smtClean="0">
                <a:latin typeface="Meiryo UI" panose="020B0604030504040204" pitchFamily="50" charset="-128"/>
                <a:ea typeface="Meiryo UI" panose="020B0604030504040204" pitchFamily="50" charset="-128"/>
              </a:rPr>
              <a:t>設置</a:t>
            </a:r>
            <a:r>
              <a:rPr lang="ja-JP" altLang="en-US" sz="1200" dirty="0" smtClean="0">
                <a:latin typeface="Meiryo UI" panose="020B0604030504040204" pitchFamily="50" charset="-128"/>
                <a:ea typeface="Meiryo UI" panose="020B0604030504040204" pitchFamily="50" charset="-128"/>
              </a:rPr>
              <a:t>。環境活動に取り組んだ社員に対し、   </a:t>
            </a:r>
            <a:endParaRPr lang="en-US" altLang="ja-JP" sz="1200" dirty="0" smtClean="0">
              <a:latin typeface="Meiryo UI" panose="020B0604030504040204" pitchFamily="50" charset="-128"/>
              <a:ea typeface="Meiryo UI" panose="020B0604030504040204" pitchFamily="50" charset="-128"/>
            </a:endParaRPr>
          </a:p>
          <a:p>
            <a:pPr>
              <a:lnSpc>
                <a:spcPts val="2000"/>
              </a:lnSpc>
            </a:pPr>
            <a:r>
              <a:rPr lang="en-US" altLang="ja-JP" sz="1200" dirty="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ECO</a:t>
            </a:r>
            <a:r>
              <a:rPr lang="ja-JP" altLang="en-US" sz="1200" dirty="0" smtClean="0">
                <a:latin typeface="Meiryo UI" panose="020B0604030504040204" pitchFamily="50" charset="-128"/>
                <a:ea typeface="Meiryo UI" panose="020B0604030504040204" pitchFamily="50" charset="-128"/>
              </a:rPr>
              <a:t>ピンバッジを進呈するなど、意識向上を図っている。</a:t>
            </a:r>
            <a:endParaRPr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② 分別</a:t>
            </a:r>
            <a:r>
              <a:rPr kumimoji="1" lang="ja-JP" altLang="en-US" sz="1400" b="1" dirty="0">
                <a:latin typeface="Meiryo UI" panose="020B0604030504040204" pitchFamily="50" charset="-128"/>
                <a:ea typeface="Meiryo UI" panose="020B0604030504040204" pitchFamily="50" charset="-128"/>
              </a:rPr>
              <a:t>方法や商業経営を変える</a:t>
            </a:r>
            <a:endParaRPr kumimoji="1" lang="en-US" altLang="ja-JP" sz="1400" b="1" dirty="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●テナント</a:t>
            </a:r>
            <a:r>
              <a:rPr kumimoji="1" lang="ja-JP" altLang="en-US" sz="1200" dirty="0">
                <a:latin typeface="Meiryo UI" panose="020B0604030504040204" pitchFamily="50" charset="-128"/>
                <a:ea typeface="Meiryo UI" panose="020B0604030504040204" pitchFamily="50" charset="-128"/>
              </a:rPr>
              <a:t>においてレジ袋削減ポップ・チラシを</a:t>
            </a:r>
            <a:r>
              <a:rPr kumimoji="1" lang="ja-JP" altLang="en-US" sz="1200" dirty="0" smtClean="0">
                <a:latin typeface="Meiryo UI" panose="020B0604030504040204" pitchFamily="50" charset="-128"/>
                <a:ea typeface="Meiryo UI" panose="020B0604030504040204" pitchFamily="50" charset="-128"/>
              </a:rPr>
              <a:t>掲示。　</a:t>
            </a:r>
            <a:r>
              <a:rPr kumimoji="1" lang="en-US" altLang="ja-JP" sz="1200" dirty="0" smtClean="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2019</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rPr>
              <a:t>)</a:t>
            </a:r>
          </a:p>
          <a:p>
            <a:pPr>
              <a:lnSpc>
                <a:spcPts val="20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ターミナルビル内に</a:t>
            </a:r>
            <a:r>
              <a:rPr kumimoji="1" lang="ja-JP" altLang="en-US" sz="1200" dirty="0" smtClean="0">
                <a:latin typeface="Meiryo UI" panose="020B0604030504040204" pitchFamily="50" charset="-128"/>
                <a:ea typeface="Meiryo UI" panose="020B0604030504040204" pitchFamily="50" charset="-128"/>
              </a:rPr>
              <a:t>給水給湯スポット</a:t>
            </a:r>
            <a:r>
              <a:rPr kumimoji="1" lang="ja-JP" altLang="en-US" sz="1200" dirty="0">
                <a:latin typeface="Meiryo UI" panose="020B0604030504040204" pitchFamily="50" charset="-128"/>
                <a:ea typeface="Meiryo UI" panose="020B0604030504040204" pitchFamily="50" charset="-128"/>
              </a:rPr>
              <a:t>を</a:t>
            </a:r>
            <a:r>
              <a:rPr kumimoji="1" lang="ja-JP" altLang="en-US" sz="1200" dirty="0" smtClean="0">
                <a:latin typeface="Meiryo UI" panose="020B0604030504040204" pitchFamily="50" charset="-128"/>
                <a:ea typeface="Meiryo UI" panose="020B0604030504040204" pitchFamily="50" charset="-128"/>
              </a:rPr>
              <a:t>設置。</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●関西</a:t>
            </a:r>
            <a:r>
              <a:rPr lang="ja-JP" altLang="en-US" sz="1200" dirty="0" smtClean="0">
                <a:latin typeface="Meiryo UI" panose="020B0604030504040204" pitchFamily="50" charset="-128"/>
                <a:ea typeface="Meiryo UI" panose="020B0604030504040204" pitchFamily="50" charset="-128"/>
              </a:rPr>
              <a:t>国際空港の</a:t>
            </a:r>
            <a:r>
              <a:rPr kumimoji="1" lang="ja-JP" altLang="en-US" sz="1200" dirty="0" smtClean="0">
                <a:latin typeface="Meiryo UI" panose="020B0604030504040204" pitchFamily="50" charset="-128"/>
                <a:ea typeface="Meiryo UI" panose="020B0604030504040204" pitchFamily="50" charset="-128"/>
              </a:rPr>
              <a:t>免税店</a:t>
            </a:r>
            <a:r>
              <a:rPr kumimoji="1" lang="ja-JP" altLang="en-US" sz="1200" dirty="0">
                <a:latin typeface="Meiryo UI" panose="020B0604030504040204" pitchFamily="50" charset="-128"/>
                <a:ea typeface="Meiryo UI" panose="020B0604030504040204" pitchFamily="50" charset="-128"/>
              </a:rPr>
              <a:t>や物販・飲食店</a:t>
            </a:r>
            <a:r>
              <a:rPr kumimoji="1" lang="ja-JP" altLang="en-US" sz="1200" dirty="0" smtClean="0">
                <a:latin typeface="Meiryo UI" panose="020B0604030504040204" pitchFamily="50" charset="-128"/>
                <a:ea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rPr>
              <a:t>袋</a:t>
            </a:r>
            <a:r>
              <a:rPr kumimoji="1" lang="ja-JP" altLang="en-US" sz="1200" dirty="0" smtClean="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ストロー</a:t>
            </a:r>
            <a:r>
              <a:rPr kumimoji="1" lang="ja-JP" altLang="en-US" sz="1200" dirty="0" smtClean="0">
                <a:latin typeface="Meiryo UI" panose="020B0604030504040204" pitchFamily="50" charset="-128"/>
                <a:ea typeface="Meiryo UI" panose="020B0604030504040204" pitchFamily="50" charset="-128"/>
              </a:rPr>
              <a:t>を紙袋</a:t>
            </a:r>
            <a:r>
              <a:rPr kumimoji="1" lang="ja-JP" altLang="en-US" sz="1200" dirty="0">
                <a:latin typeface="Meiryo UI" panose="020B0604030504040204" pitchFamily="50" charset="-128"/>
                <a:ea typeface="Meiryo UI" panose="020B0604030504040204" pitchFamily="50" charset="-128"/>
              </a:rPr>
              <a:t>や生物由来の</a:t>
            </a:r>
            <a:r>
              <a:rPr kumimoji="1" lang="ja-JP" altLang="en-US" sz="1200" dirty="0" smtClean="0">
                <a:latin typeface="Meiryo UI" panose="020B0604030504040204" pitchFamily="50" charset="-128"/>
                <a:ea typeface="Meiryo UI" panose="020B0604030504040204" pitchFamily="50" charset="-128"/>
              </a:rPr>
              <a:t>素材に切り替</a:t>
            </a:r>
            <a:r>
              <a:rPr lang="ja-JP" altLang="en-US" sz="1200" dirty="0" smtClean="0">
                <a:latin typeface="Meiryo UI" panose="020B0604030504040204" pitchFamily="50" charset="-128"/>
                <a:ea typeface="Meiryo UI" panose="020B0604030504040204" pitchFamily="50" charset="-128"/>
              </a:rPr>
              <a:t>え。　　　</a:t>
            </a:r>
            <a:endParaRPr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(2020</a:t>
            </a:r>
            <a:r>
              <a:rPr kumimoji="1" lang="ja-JP" altLang="en-US" sz="1200" dirty="0" smtClean="0">
                <a:latin typeface="Meiryo UI" panose="020B0604030504040204" pitchFamily="50" charset="-128"/>
                <a:ea typeface="Meiryo UI" panose="020B0604030504040204" pitchFamily="50" charset="-128"/>
              </a:rPr>
              <a:t>年４月～</a:t>
            </a:r>
            <a:r>
              <a:rPr kumimoji="1" lang="en-US" altLang="ja-JP" sz="1200" dirty="0" smtClean="0">
                <a:latin typeface="Meiryo UI" panose="020B0604030504040204" pitchFamily="50" charset="-128"/>
                <a:ea typeface="Meiryo UI" panose="020B0604030504040204" pitchFamily="50" charset="-128"/>
              </a:rPr>
              <a:t>)</a:t>
            </a:r>
          </a:p>
          <a:p>
            <a:pPr>
              <a:lnSpc>
                <a:spcPts val="20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空港内イベントでは、</a:t>
            </a:r>
            <a:r>
              <a:rPr kumimoji="1" lang="ja-JP" altLang="en-US" sz="1200" dirty="0" smtClean="0">
                <a:latin typeface="Meiryo UI" panose="020B0604030504040204" pitchFamily="50" charset="-128"/>
                <a:ea typeface="Meiryo UI" panose="020B0604030504040204" pitchFamily="50" charset="-128"/>
              </a:rPr>
              <a:t>プラを</a:t>
            </a:r>
            <a:r>
              <a:rPr kumimoji="1" lang="ja-JP" altLang="en-US" sz="1200" dirty="0">
                <a:latin typeface="Meiryo UI" panose="020B0604030504040204" pitchFamily="50" charset="-128"/>
                <a:ea typeface="Meiryo UI" panose="020B0604030504040204" pitchFamily="50" charset="-128"/>
              </a:rPr>
              <a:t>排除したサービス提供を心掛ける等</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環境に配慮した大会</a:t>
            </a:r>
            <a:r>
              <a:rPr kumimoji="1" lang="ja-JP" altLang="en-US" sz="1200" dirty="0" smtClean="0">
                <a:latin typeface="Meiryo UI" panose="020B0604030504040204" pitchFamily="50" charset="-128"/>
                <a:ea typeface="Meiryo UI" panose="020B0604030504040204" pitchFamily="50" charset="-128"/>
              </a:rPr>
              <a:t>運営を実施。</a:t>
            </a:r>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en-US" altLang="ja-JP" sz="1200" dirty="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例　第</a:t>
            </a:r>
            <a:r>
              <a:rPr kumimoji="1" lang="en-US" altLang="ja-JP" sz="1200" dirty="0">
                <a:latin typeface="Meiryo UI" panose="020B0604030504040204" pitchFamily="50" charset="-128"/>
                <a:ea typeface="Meiryo UI" panose="020B0604030504040204" pitchFamily="50" charset="-128"/>
              </a:rPr>
              <a:t>16</a:t>
            </a:r>
            <a:r>
              <a:rPr kumimoji="1" lang="ja-JP" altLang="en-US" sz="1200" dirty="0">
                <a:latin typeface="Meiryo UI" panose="020B0604030504040204" pitchFamily="50" charset="-128"/>
                <a:ea typeface="Meiryo UI" panose="020B0604030504040204" pitchFamily="50" charset="-128"/>
              </a:rPr>
              <a:t>階</a:t>
            </a:r>
            <a:r>
              <a:rPr kumimoji="1" lang="en-US" altLang="ja-JP" sz="1200" dirty="0">
                <a:latin typeface="Meiryo UI" panose="020B0604030504040204" pitchFamily="50" charset="-128"/>
                <a:ea typeface="Meiryo UI" panose="020B0604030504040204" pitchFamily="50" charset="-128"/>
              </a:rPr>
              <a:t>KIX</a:t>
            </a:r>
            <a:r>
              <a:rPr kumimoji="1" lang="ja-JP" altLang="en-US" sz="1200" dirty="0">
                <a:latin typeface="Meiryo UI" panose="020B0604030504040204" pitchFamily="50" charset="-128"/>
                <a:ea typeface="Meiryo UI" panose="020B0604030504040204" pitchFamily="50" charset="-128"/>
              </a:rPr>
              <a:t>国際交流ドラゴンボート大会</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③ 空港</a:t>
            </a:r>
            <a:r>
              <a:rPr kumimoji="1" lang="ja-JP" altLang="en-US" sz="1400" b="1" dirty="0">
                <a:latin typeface="Meiryo UI" panose="020B0604030504040204" pitchFamily="50" charset="-128"/>
                <a:ea typeface="Meiryo UI" panose="020B0604030504040204" pitchFamily="50" charset="-128"/>
              </a:rPr>
              <a:t>の規定や調達方法を変える</a:t>
            </a:r>
            <a:endParaRPr kumimoji="1" lang="en-US" altLang="ja-JP" sz="1400" b="1" dirty="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空港全体が環境に</a:t>
            </a:r>
            <a:r>
              <a:rPr lang="ja-JP" altLang="en-US" sz="1200" dirty="0">
                <a:latin typeface="Meiryo UI" panose="020B0604030504040204" pitchFamily="50" charset="-128"/>
                <a:ea typeface="Meiryo UI" panose="020B0604030504040204" pitchFamily="50" charset="-128"/>
              </a:rPr>
              <a:t>配慮</a:t>
            </a:r>
            <a:r>
              <a:rPr lang="ja-JP" altLang="en-US" sz="1200" dirty="0" smtClean="0">
                <a:latin typeface="Meiryo UI" panose="020B0604030504040204" pitchFamily="50" charset="-128"/>
                <a:ea typeface="Meiryo UI" panose="020B0604030504040204" pitchFamily="50" charset="-128"/>
              </a:rPr>
              <a:t>した事業活動をできるように、環境規定の変更や環境に配慮した契約・調達　　</a:t>
            </a:r>
            <a:endParaRPr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を検討中。</a:t>
            </a:r>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④ リサイクルシステム</a:t>
            </a:r>
            <a:r>
              <a:rPr kumimoji="1" lang="ja-JP" altLang="en-US" sz="1400" b="1" dirty="0">
                <a:latin typeface="Meiryo UI" panose="020B0604030504040204" pitchFamily="50" charset="-128"/>
                <a:ea typeface="Meiryo UI" panose="020B0604030504040204" pitchFamily="50" charset="-128"/>
              </a:rPr>
              <a:t>を改善する</a:t>
            </a:r>
            <a:endParaRPr kumimoji="1" lang="en-US" altLang="ja-JP" sz="1400" b="1" dirty="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 </a:t>
            </a:r>
            <a:r>
              <a:rPr kumimoji="1" lang="en-US" altLang="ja-JP" sz="1200" dirty="0" smtClean="0">
                <a:latin typeface="Meiryo UI" panose="020B0604030504040204" pitchFamily="50" charset="-128"/>
                <a:ea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rPr>
              <a:t>空港のターミナルビルの出入り口（風除室）にリサイクル傘</a:t>
            </a:r>
            <a:r>
              <a:rPr kumimoji="1" lang="en-US" altLang="ja-JP" sz="1200" dirty="0">
                <a:latin typeface="Meiryo UI" panose="020B0604030504040204" pitchFamily="50" charset="-128"/>
                <a:ea typeface="Meiryo UI" panose="020B0604030504040204" pitchFamily="50" charset="-128"/>
              </a:rPr>
              <a:t>BOX</a:t>
            </a:r>
            <a:r>
              <a:rPr kumimoji="1" lang="ja-JP" altLang="en-US" sz="1200" dirty="0">
                <a:latin typeface="Meiryo UI" panose="020B0604030504040204" pitchFamily="50" charset="-128"/>
                <a:ea typeface="Meiryo UI" panose="020B0604030504040204" pitchFamily="50" charset="-128"/>
              </a:rPr>
              <a:t>を</a:t>
            </a:r>
            <a:r>
              <a:rPr kumimoji="1" lang="ja-JP" altLang="en-US" sz="1200" dirty="0" smtClean="0">
                <a:latin typeface="Meiryo UI" panose="020B0604030504040204" pitchFamily="50" charset="-128"/>
                <a:ea typeface="Meiryo UI" panose="020B0604030504040204" pitchFamily="50" charset="-128"/>
              </a:rPr>
              <a:t>設置中。</a:t>
            </a:r>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関西国際</a:t>
            </a:r>
            <a:r>
              <a:rPr lang="ja-JP" altLang="en-US" sz="1200" dirty="0">
                <a:latin typeface="Meiryo UI" panose="020B0604030504040204" pitchFamily="50" charset="-128"/>
                <a:ea typeface="Meiryo UI" panose="020B0604030504040204" pitchFamily="50" charset="-128"/>
              </a:rPr>
              <a:t>空港</a:t>
            </a:r>
            <a:r>
              <a:rPr kumimoji="1" lang="ja-JP" altLang="en-US" sz="1200" dirty="0" smtClean="0">
                <a:latin typeface="Meiryo UI" panose="020B0604030504040204" pitchFamily="50" charset="-128"/>
                <a:ea typeface="Meiryo UI" panose="020B0604030504040204" pitchFamily="50" charset="-128"/>
              </a:rPr>
              <a:t>では</a:t>
            </a:r>
            <a:r>
              <a:rPr kumimoji="1" lang="ja-JP" altLang="en-US" sz="1200" dirty="0">
                <a:latin typeface="Meiryo UI" panose="020B0604030504040204" pitchFamily="50" charset="-128"/>
                <a:ea typeface="Meiryo UI" panose="020B0604030504040204" pitchFamily="50" charset="-128"/>
              </a:rPr>
              <a:t>スーツケースのリサイクルを実施中。</a:t>
            </a:r>
            <a:r>
              <a:rPr kumimoji="1" lang="en-US" altLang="ja-JP" sz="1200" dirty="0" smtClean="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2018</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8</a:t>
            </a:r>
            <a:r>
              <a:rPr kumimoji="1" lang="ja-JP" altLang="en-US" sz="1200" dirty="0">
                <a:latin typeface="Meiryo UI" panose="020B0604030504040204" pitchFamily="50" charset="-128"/>
                <a:ea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企業</a:t>
            </a:r>
            <a:r>
              <a:rPr kumimoji="1" lang="ja-JP" altLang="en-US" sz="1200" dirty="0" smtClean="0">
                <a:latin typeface="Meiryo UI" panose="020B0604030504040204" pitchFamily="50" charset="-128"/>
                <a:ea typeface="Meiryo UI" panose="020B0604030504040204" pitchFamily="50" charset="-128"/>
              </a:rPr>
              <a:t>概要</a:t>
            </a:r>
            <a:r>
              <a:rPr kumimoji="1" lang="en-US" altLang="ja-JP" sz="1200" dirty="0" smtClean="0">
                <a:latin typeface="Meiryo UI" panose="020B0604030504040204" pitchFamily="50" charset="-128"/>
                <a:ea typeface="Meiryo UI" panose="020B0604030504040204" pitchFamily="50" charset="-128"/>
              </a:rPr>
              <a:t>)</a:t>
            </a:r>
          </a:p>
          <a:p>
            <a:pPr>
              <a:lnSpc>
                <a:spcPts val="2000"/>
              </a:lnSpc>
            </a:pPr>
            <a:r>
              <a:rPr lang="ja-JP" altLang="en-US" sz="1200" dirty="0" smtClean="0">
                <a:latin typeface="Meiryo UI" panose="020B0604030504040204" pitchFamily="50" charset="-128"/>
                <a:ea typeface="Meiryo UI" panose="020B0604030504040204" pitchFamily="50" charset="-128"/>
              </a:rPr>
              <a:t>　　　　施設</a:t>
            </a:r>
            <a:r>
              <a:rPr lang="ja-JP" altLang="en-US" sz="1200" dirty="0">
                <a:latin typeface="Meiryo UI" panose="020B0604030504040204" pitchFamily="50" charset="-128"/>
                <a:ea typeface="Meiryo UI" panose="020B0604030504040204" pitchFamily="50" charset="-128"/>
              </a:rPr>
              <a:t>の運営権等を取得し</a:t>
            </a:r>
            <a:r>
              <a:rPr lang="ja-JP" altLang="en-US" sz="1200" dirty="0" smtClean="0">
                <a:latin typeface="Meiryo UI" panose="020B0604030504040204" pitchFamily="50" charset="-128"/>
                <a:ea typeface="Meiryo UI" panose="020B0604030504040204" pitchFamily="50" charset="-128"/>
              </a:rPr>
              <a:t>、関西</a:t>
            </a:r>
            <a:r>
              <a:rPr lang="ja-JP" altLang="en-US" sz="1200" dirty="0">
                <a:latin typeface="Meiryo UI" panose="020B0604030504040204" pitchFamily="50" charset="-128"/>
                <a:ea typeface="Meiryo UI" panose="020B0604030504040204" pitchFamily="50" charset="-128"/>
              </a:rPr>
              <a:t>国際</a:t>
            </a:r>
            <a:r>
              <a:rPr lang="ja-JP" altLang="en-US" sz="1200" dirty="0" smtClean="0">
                <a:latin typeface="Meiryo UI" panose="020B0604030504040204" pitchFamily="50" charset="-128"/>
                <a:ea typeface="Meiryo UI" panose="020B0604030504040204" pitchFamily="50" charset="-128"/>
              </a:rPr>
              <a:t>空港・大阪</a:t>
            </a:r>
            <a:r>
              <a:rPr lang="ja-JP" altLang="en-US" sz="1200" dirty="0">
                <a:latin typeface="Meiryo UI" panose="020B0604030504040204" pitchFamily="50" charset="-128"/>
                <a:ea typeface="Meiryo UI" panose="020B0604030504040204" pitchFamily="50" charset="-128"/>
              </a:rPr>
              <a:t>国際</a:t>
            </a:r>
            <a:r>
              <a:rPr lang="ja-JP" altLang="en-US" sz="1200" dirty="0" smtClean="0">
                <a:latin typeface="Meiryo UI" panose="020B0604030504040204" pitchFamily="50" charset="-128"/>
                <a:ea typeface="Meiryo UI" panose="020B0604030504040204" pitchFamily="50" charset="-128"/>
              </a:rPr>
              <a:t>空港・神戸空港を運営している。</a:t>
            </a:r>
            <a:endParaRPr lang="en-US" altLang="ja-JP" sz="1200" dirty="0">
              <a:latin typeface="Meiryo UI" panose="020B0604030504040204" pitchFamily="50" charset="-128"/>
              <a:ea typeface="Meiryo UI" panose="020B0604030504040204" pitchFamily="50" charset="-128"/>
            </a:endParaRPr>
          </a:p>
        </p:txBody>
      </p:sp>
      <p:grpSp>
        <p:nvGrpSpPr>
          <p:cNvPr id="125" name="グループ化 124">
            <a:extLst>
              <a:ext uri="{FF2B5EF4-FFF2-40B4-BE49-F238E27FC236}">
                <a16:creationId xmlns:a16="http://schemas.microsoft.com/office/drawing/2014/main" id="{A2643C63-E3AB-4325-83DD-D6CD9882B78B}"/>
              </a:ext>
            </a:extLst>
          </p:cNvPr>
          <p:cNvGrpSpPr/>
          <p:nvPr/>
        </p:nvGrpSpPr>
        <p:grpSpPr>
          <a:xfrm>
            <a:off x="823068" y="3780193"/>
            <a:ext cx="1205617" cy="1607496"/>
            <a:chOff x="798327" y="4125944"/>
            <a:chExt cx="1205617" cy="1607496"/>
          </a:xfrm>
        </p:grpSpPr>
        <p:pic>
          <p:nvPicPr>
            <p:cNvPr id="126" name="図 125">
              <a:extLst>
                <a:ext uri="{FF2B5EF4-FFF2-40B4-BE49-F238E27FC236}">
                  <a16:creationId xmlns:a16="http://schemas.microsoft.com/office/drawing/2014/main" id="{C64371DB-9930-4443-A572-DD0648DE0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7390" y="4326886"/>
              <a:ext cx="1607491" cy="1205617"/>
            </a:xfrm>
            <a:prstGeom prst="rect">
              <a:avLst/>
            </a:prstGeom>
          </p:spPr>
        </p:pic>
        <p:sp>
          <p:nvSpPr>
            <p:cNvPr id="127" name="正方形/長方形 126">
              <a:extLst>
                <a:ext uri="{FF2B5EF4-FFF2-40B4-BE49-F238E27FC236}">
                  <a16:creationId xmlns:a16="http://schemas.microsoft.com/office/drawing/2014/main" id="{9DF3825A-6D19-4354-8732-A52D9008A87D}"/>
                </a:ext>
              </a:extLst>
            </p:cNvPr>
            <p:cNvSpPr/>
            <p:nvPr/>
          </p:nvSpPr>
          <p:spPr>
            <a:xfrm>
              <a:off x="798327" y="4125944"/>
              <a:ext cx="614008" cy="213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en-US" altLang="ja-JP" sz="1200" b="1" dirty="0"/>
                <a:t>KIX</a:t>
              </a:r>
              <a:endParaRPr kumimoji="1" lang="ja-JP" altLang="en-US" sz="1200" b="1" dirty="0"/>
            </a:p>
          </p:txBody>
        </p:sp>
      </p:grpSp>
      <p:grpSp>
        <p:nvGrpSpPr>
          <p:cNvPr id="128" name="グループ化 127">
            <a:extLst>
              <a:ext uri="{FF2B5EF4-FFF2-40B4-BE49-F238E27FC236}">
                <a16:creationId xmlns:a16="http://schemas.microsoft.com/office/drawing/2014/main" id="{B4FDAA9E-A88F-49A6-8726-541DEFFFF588}"/>
              </a:ext>
            </a:extLst>
          </p:cNvPr>
          <p:cNvGrpSpPr/>
          <p:nvPr/>
        </p:nvGrpSpPr>
        <p:grpSpPr>
          <a:xfrm>
            <a:off x="2149561" y="3786908"/>
            <a:ext cx="1212797" cy="1587862"/>
            <a:chOff x="2547065" y="4113025"/>
            <a:chExt cx="1212797" cy="1587862"/>
          </a:xfrm>
        </p:grpSpPr>
        <p:pic>
          <p:nvPicPr>
            <p:cNvPr id="129" name="図 128">
              <a:extLst>
                <a:ext uri="{FF2B5EF4-FFF2-40B4-BE49-F238E27FC236}">
                  <a16:creationId xmlns:a16="http://schemas.microsoft.com/office/drawing/2014/main" id="{EED7E81F-2FB1-4538-A3B9-69AE25928B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12" t="9633" r="21863"/>
            <a:stretch/>
          </p:blipFill>
          <p:spPr>
            <a:xfrm rot="5400000">
              <a:off x="2359533" y="4300557"/>
              <a:ext cx="1587862" cy="1212797"/>
            </a:xfrm>
            <a:prstGeom prst="rect">
              <a:avLst/>
            </a:prstGeom>
          </p:spPr>
        </p:pic>
        <p:sp>
          <p:nvSpPr>
            <p:cNvPr id="130" name="正方形/長方形 129">
              <a:extLst>
                <a:ext uri="{FF2B5EF4-FFF2-40B4-BE49-F238E27FC236}">
                  <a16:creationId xmlns:a16="http://schemas.microsoft.com/office/drawing/2014/main" id="{AF3E7F52-F752-4881-93F2-BDF76CE4011D}"/>
                </a:ext>
              </a:extLst>
            </p:cNvPr>
            <p:cNvSpPr/>
            <p:nvPr/>
          </p:nvSpPr>
          <p:spPr>
            <a:xfrm>
              <a:off x="2790620" y="4120738"/>
              <a:ext cx="614008" cy="213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en-US" altLang="ja-JP" sz="1200" b="1" dirty="0"/>
                <a:t>ITAMI</a:t>
              </a:r>
              <a:endParaRPr kumimoji="1" lang="ja-JP" altLang="en-US" sz="1200" b="1" dirty="0"/>
            </a:p>
          </p:txBody>
        </p:sp>
      </p:grpSp>
      <p:grpSp>
        <p:nvGrpSpPr>
          <p:cNvPr id="131" name="グループ化 130">
            <a:extLst>
              <a:ext uri="{FF2B5EF4-FFF2-40B4-BE49-F238E27FC236}">
                <a16:creationId xmlns:a16="http://schemas.microsoft.com/office/drawing/2014/main" id="{26EDB173-2A78-4A5B-8B59-BB7EA988BFCD}"/>
              </a:ext>
            </a:extLst>
          </p:cNvPr>
          <p:cNvGrpSpPr/>
          <p:nvPr/>
        </p:nvGrpSpPr>
        <p:grpSpPr>
          <a:xfrm>
            <a:off x="3477807" y="3786908"/>
            <a:ext cx="1201167" cy="1592842"/>
            <a:chOff x="4295685" y="4113891"/>
            <a:chExt cx="1201167" cy="1592842"/>
          </a:xfrm>
        </p:grpSpPr>
        <p:pic>
          <p:nvPicPr>
            <p:cNvPr id="132" name="図 131">
              <a:extLst>
                <a:ext uri="{FF2B5EF4-FFF2-40B4-BE49-F238E27FC236}">
                  <a16:creationId xmlns:a16="http://schemas.microsoft.com/office/drawing/2014/main" id="{878F73F2-E57B-4F28-AF97-10D030515A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85" t="12529" r="7096" b="4400"/>
            <a:stretch/>
          </p:blipFill>
          <p:spPr>
            <a:xfrm rot="5400000">
              <a:off x="4099848" y="4309728"/>
              <a:ext cx="1592842" cy="1201167"/>
            </a:xfrm>
            <a:prstGeom prst="rect">
              <a:avLst/>
            </a:prstGeom>
          </p:spPr>
        </p:pic>
        <p:sp>
          <p:nvSpPr>
            <p:cNvPr id="133" name="正方形/長方形 132">
              <a:extLst>
                <a:ext uri="{FF2B5EF4-FFF2-40B4-BE49-F238E27FC236}">
                  <a16:creationId xmlns:a16="http://schemas.microsoft.com/office/drawing/2014/main" id="{1BBA71FB-767B-46E4-87AB-3DED509167CE}"/>
                </a:ext>
              </a:extLst>
            </p:cNvPr>
            <p:cNvSpPr/>
            <p:nvPr/>
          </p:nvSpPr>
          <p:spPr>
            <a:xfrm>
              <a:off x="4589265" y="4121604"/>
              <a:ext cx="614008" cy="21447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en-US" altLang="ja-JP" sz="1200" b="1" dirty="0"/>
                <a:t>KOBE</a:t>
              </a:r>
              <a:endParaRPr kumimoji="1" lang="ja-JP" altLang="en-US" sz="1200" b="1" dirty="0"/>
            </a:p>
          </p:txBody>
        </p:sp>
      </p:grpSp>
      <p:pic>
        <p:nvPicPr>
          <p:cNvPr id="134" name="図 133">
            <a:extLst>
              <a:ext uri="{FF2B5EF4-FFF2-40B4-BE49-F238E27FC236}">
                <a16:creationId xmlns:a16="http://schemas.microsoft.com/office/drawing/2014/main" id="{5D668723-560E-45DA-838F-476001DE60D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3068" y="6594390"/>
            <a:ext cx="1829265" cy="1217563"/>
          </a:xfrm>
          <a:prstGeom prst="rect">
            <a:avLst/>
          </a:prstGeom>
          <a:noFill/>
          <a:extLst>
            <a:ext uri="{909E8E84-426E-40DD-AFC4-6F175D3DCCD1}">
              <a14:hiddenFill xmlns:a14="http://schemas.microsoft.com/office/drawing/2010/main">
                <a:solidFill>
                  <a:srgbClr val="FFFFFF"/>
                </a:solidFill>
              </a14:hiddenFill>
            </a:ext>
          </a:extLst>
        </p:spPr>
      </p:pic>
      <p:pic>
        <p:nvPicPr>
          <p:cNvPr id="135" name="図 134">
            <a:extLst>
              <a:ext uri="{FF2B5EF4-FFF2-40B4-BE49-F238E27FC236}">
                <a16:creationId xmlns:a16="http://schemas.microsoft.com/office/drawing/2014/main" id="{10D0B622-1ACA-49D9-BDF3-ADD6453499F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31906" y="6582539"/>
            <a:ext cx="1847069" cy="1229414"/>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p:cNvSpPr txBox="1"/>
          <p:nvPr/>
        </p:nvSpPr>
        <p:spPr>
          <a:xfrm>
            <a:off x="6480000" y="9631454"/>
            <a:ext cx="360000" cy="276999"/>
          </a:xfrm>
          <a:prstGeom prst="rect">
            <a:avLst/>
          </a:prstGeom>
          <a:noFill/>
        </p:spPr>
        <p:txBody>
          <a:bodyPr wrap="square" rtlCol="0">
            <a:spAutoFit/>
          </a:bodyPr>
          <a:lstStyle/>
          <a:p>
            <a:r>
              <a:rPr lang="ja-JP" altLang="en-US" sz="1200" dirty="0">
                <a:latin typeface="+mn-ea"/>
              </a:rPr>
              <a:t>８</a:t>
            </a:r>
            <a:endParaRPr kumimoji="1" lang="ja-JP" altLang="en-US" sz="1200" dirty="0">
              <a:latin typeface="+mn-ea"/>
            </a:endParaRPr>
          </a:p>
        </p:txBody>
      </p:sp>
      <p:sp>
        <p:nvSpPr>
          <p:cNvPr id="36" name="正方形/長方形 35"/>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37" name="テキスト ボックス 36"/>
          <p:cNvSpPr txBox="1"/>
          <p:nvPr/>
        </p:nvSpPr>
        <p:spPr>
          <a:xfrm>
            <a:off x="0" y="138436"/>
            <a:ext cx="6857999" cy="369332"/>
          </a:xfrm>
          <a:prstGeom prst="rect">
            <a:avLst/>
          </a:prstGeom>
          <a:noFill/>
        </p:spPr>
        <p:txBody>
          <a:bodyPr wrap="square" rtlCol="0">
            <a:spAutoFit/>
          </a:bodyPr>
          <a:lstStyle/>
          <a:p>
            <a:r>
              <a:rPr kumimoji="1" lang="ja-JP" altLang="en-US" dirty="0" smtClean="0">
                <a:solidFill>
                  <a:schemeClr val="bg1"/>
                </a:solidFill>
                <a:latin typeface="Meiryo UI" panose="020B0604030504040204" pitchFamily="50" charset="-128"/>
                <a:ea typeface="Meiryo UI" panose="020B0604030504040204" pitchFamily="50" charset="-128"/>
              </a:rPr>
              <a:t>　取組事例</a:t>
            </a:r>
            <a:endParaRPr kumimoji="1" lang="ja-JP" altLang="en-US" dirty="0">
              <a:solidFill>
                <a:schemeClr val="bg1"/>
              </a:solidFill>
              <a:latin typeface="Meiryo UI" panose="020B0604030504040204" pitchFamily="50" charset="-128"/>
              <a:ea typeface="Meiryo UI" panose="020B0604030504040204" pitchFamily="50" charset="-128"/>
            </a:endParaRPr>
          </a:p>
        </p:txBody>
      </p:sp>
      <p:graphicFrame>
        <p:nvGraphicFramePr>
          <p:cNvPr id="38" name="表 37"/>
          <p:cNvGraphicFramePr>
            <a:graphicFrameLocks noGrp="1"/>
          </p:cNvGraphicFramePr>
          <p:nvPr>
            <p:extLst>
              <p:ext uri="{D42A27DB-BD31-4B8C-83A1-F6EECF244321}">
                <p14:modId xmlns:p14="http://schemas.microsoft.com/office/powerpoint/2010/main" val="3458683784"/>
              </p:ext>
            </p:extLst>
          </p:nvPr>
        </p:nvGraphicFramePr>
        <p:xfrm>
          <a:off x="138289" y="654299"/>
          <a:ext cx="5028088" cy="767080"/>
        </p:xfrm>
        <a:graphic>
          <a:graphicData uri="http://schemas.openxmlformats.org/drawingml/2006/table">
            <a:tbl>
              <a:tblPr firstRow="1" bandRow="1">
                <a:tableStyleId>{5C22544A-7EE6-4342-B048-85BDC9FD1C3A}</a:tableStyleId>
              </a:tblPr>
              <a:tblGrid>
                <a:gridCol w="439020">
                  <a:extLst>
                    <a:ext uri="{9D8B030D-6E8A-4147-A177-3AD203B41FA5}">
                      <a16:colId xmlns:a16="http://schemas.microsoft.com/office/drawing/2014/main" val="723203530"/>
                    </a:ext>
                  </a:extLst>
                </a:gridCol>
                <a:gridCol w="255156">
                  <a:extLst>
                    <a:ext uri="{9D8B030D-6E8A-4147-A177-3AD203B41FA5}">
                      <a16:colId xmlns:a16="http://schemas.microsoft.com/office/drawing/2014/main" val="2940751584"/>
                    </a:ext>
                  </a:extLst>
                </a:gridCol>
                <a:gridCol w="4333912">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08</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FF000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altLang="ja-JP" sz="2000" b="0" dirty="0" smtClean="0">
                          <a:solidFill>
                            <a:schemeClr val="tx1"/>
                          </a:solidFill>
                          <a:latin typeface="Meiryo UI" panose="020B0604030504040204" pitchFamily="50" charset="-128"/>
                          <a:ea typeface="Meiryo UI" panose="020B0604030504040204" pitchFamily="50" charset="-128"/>
                        </a:rPr>
                        <a:t>Plastic Action Plan</a:t>
                      </a:r>
                    </a:p>
                  </a:txBody>
                  <a:tcPr anchor="ctr">
                    <a:no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FF000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1400" dirty="0" smtClean="0">
                          <a:latin typeface="Meiryo UI" panose="020B0604030504040204" pitchFamily="50" charset="-128"/>
                          <a:ea typeface="Meiryo UI" panose="020B0604030504040204" pitchFamily="50" charset="-128"/>
                        </a:rPr>
                        <a:t>関西エアポート株式会社</a:t>
                      </a:r>
                      <a:endParaRPr kumimoji="1" lang="en-US" altLang="ja-JP" sz="1400" dirty="0" smtClean="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4183328288"/>
                  </a:ext>
                </a:extLst>
              </a:tr>
            </a:tbl>
          </a:graphicData>
        </a:graphic>
      </p:graphicFrame>
      <p:grpSp>
        <p:nvGrpSpPr>
          <p:cNvPr id="61" name="グループ化 60"/>
          <p:cNvGrpSpPr/>
          <p:nvPr/>
        </p:nvGrpSpPr>
        <p:grpSpPr>
          <a:xfrm>
            <a:off x="2693491" y="2001349"/>
            <a:ext cx="656166" cy="261610"/>
            <a:chOff x="6963834" y="2301905"/>
            <a:chExt cx="656166" cy="261610"/>
          </a:xfrm>
        </p:grpSpPr>
        <p:sp>
          <p:nvSpPr>
            <p:cNvPr id="62" name="角丸四角形 61"/>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64" name="グループ化 63"/>
          <p:cNvGrpSpPr/>
          <p:nvPr/>
        </p:nvGrpSpPr>
        <p:grpSpPr>
          <a:xfrm>
            <a:off x="2705052" y="3019842"/>
            <a:ext cx="656166" cy="261610"/>
            <a:chOff x="6963834" y="2301905"/>
            <a:chExt cx="656166" cy="261610"/>
          </a:xfrm>
        </p:grpSpPr>
        <p:sp>
          <p:nvSpPr>
            <p:cNvPr id="65" name="角丸四角形 64"/>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67" name="グループ化 66"/>
          <p:cNvGrpSpPr/>
          <p:nvPr/>
        </p:nvGrpSpPr>
        <p:grpSpPr>
          <a:xfrm>
            <a:off x="3477807" y="3015956"/>
            <a:ext cx="889161" cy="260242"/>
            <a:chOff x="258093" y="6459672"/>
            <a:chExt cx="923197" cy="260242"/>
          </a:xfrm>
        </p:grpSpPr>
        <p:sp>
          <p:nvSpPr>
            <p:cNvPr id="68" name="角丸四角形 67"/>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pic>
        <p:nvPicPr>
          <p:cNvPr id="70" name="図 69">
            <a:extLst>
              <a:ext uri="{FF2B5EF4-FFF2-40B4-BE49-F238E27FC236}">
                <a16:creationId xmlns:a16="http://schemas.microsoft.com/office/drawing/2014/main" id="{2E1DD0B5-D902-4A32-BB25-9C27EE410E86}"/>
              </a:ext>
            </a:extLst>
          </p:cNvPr>
          <p:cNvPicPr>
            <a:picLocks noChangeAspect="1"/>
          </p:cNvPicPr>
          <p:nvPr/>
        </p:nvPicPr>
        <p:blipFill>
          <a:blip r:embed="rId8"/>
          <a:stretch>
            <a:fillRect/>
          </a:stretch>
        </p:blipFill>
        <p:spPr>
          <a:xfrm rot="5400000">
            <a:off x="5289638" y="2646142"/>
            <a:ext cx="943335" cy="1682963"/>
          </a:xfrm>
          <a:prstGeom prst="rect">
            <a:avLst/>
          </a:prstGeom>
        </p:spPr>
      </p:pic>
      <p:grpSp>
        <p:nvGrpSpPr>
          <p:cNvPr id="71" name="グループ化 70"/>
          <p:cNvGrpSpPr/>
          <p:nvPr/>
        </p:nvGrpSpPr>
        <p:grpSpPr>
          <a:xfrm>
            <a:off x="2652333" y="8609300"/>
            <a:ext cx="656166" cy="261610"/>
            <a:chOff x="6963834" y="2301905"/>
            <a:chExt cx="656166" cy="261610"/>
          </a:xfrm>
        </p:grpSpPr>
        <p:sp>
          <p:nvSpPr>
            <p:cNvPr id="72" name="角丸四角形 71"/>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80" name="グループ化 79"/>
          <p:cNvGrpSpPr/>
          <p:nvPr/>
        </p:nvGrpSpPr>
        <p:grpSpPr>
          <a:xfrm>
            <a:off x="2912870" y="7849470"/>
            <a:ext cx="656166" cy="261610"/>
            <a:chOff x="6963834" y="2301905"/>
            <a:chExt cx="656166" cy="261610"/>
          </a:xfrm>
        </p:grpSpPr>
        <p:sp>
          <p:nvSpPr>
            <p:cNvPr id="81" name="角丸四角形 80"/>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726620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9858" y="69834"/>
            <a:ext cx="6858000" cy="544688"/>
          </a:xfrm>
          <a:prstGeom prst="rect">
            <a:avLst/>
          </a:prstGeom>
        </p:spPr>
        <p:txBody>
          <a:bodyPr>
            <a:normAutofit/>
          </a:bodyPr>
          <a:lstStyle>
            <a:lvl1pPr algn="l" defTabSz="685783" rtl="0" eaLnBrk="1" latinLnBrk="0" hangingPunct="1">
              <a:lnSpc>
                <a:spcPct val="90000"/>
              </a:lnSpc>
              <a:spcBef>
                <a:spcPct val="0"/>
              </a:spcBef>
              <a:buNone/>
              <a:defRPr kumimoji="1" sz="33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endParaRPr kumimoji="1" lang="en-US" altLang="ja-JP" sz="27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18" name="テキスト ボックス 17"/>
          <p:cNvSpPr txBox="1"/>
          <p:nvPr/>
        </p:nvSpPr>
        <p:spPr>
          <a:xfrm>
            <a:off x="138289" y="1461156"/>
            <a:ext cx="6581418" cy="7786747"/>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環境目標やショッピングバッグの取組などについて、御紹介いただきました。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①パタゴニア・グローバル環境目標</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パタゴニア</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が所有または運営する施設において、再生可能電力のみ</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を使用。</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サプライチェーン</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を含むパタゴニアの事業全体でカーボン・ニュートラルを達成する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全て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の製品には再生可能素材、もしくはリサイクル素材のみを使用する。</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②ショッピングバッグの取組（パタゴニア</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支社）</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無料</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のショッピングバッグを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廃止（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日より</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マイバッグ</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の持参を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呼びかけ</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サイト、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SNS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など様々な手段を通じて）</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●買物客へのデポジットバッグ</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の提供（</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日まで）</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素　材：低密度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ポリエチレン製（</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LDPE4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製</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原　料：流通</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の各段階における傷や汚れ等を防止</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するための</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製品の個別包装を回収</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、使用。</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仕組み：袋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が必要</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買物客</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から</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円を預かり、</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返却</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時に代金</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返却</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期限なし、破損問わず</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③ゼロ・ウェイストの推進（パタゴニア大阪ストアにおける今後の取組）</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発生</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してしまったごみをどのように処理するかではなく</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、そもそも</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ごみとなるものを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出さない</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ようにストア</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運営</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工夫。</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日々</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のごみの組成を調査し、これまで当たり前に行って</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いた業務</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見直し。</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●スタッフ個々人が目標を立て</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行動してもらうため、ゼロ・ウェイストに</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対する意識を高める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ための研修を</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実施。</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p:cNvSpPr txBox="1"/>
          <p:nvPr/>
        </p:nvSpPr>
        <p:spPr>
          <a:xfrm>
            <a:off x="6480000" y="9631454"/>
            <a:ext cx="36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Century" panose="02040604050505020304" pitchFamily="18" charset="0"/>
                <a:ea typeface="游ゴシック" panose="020B0400000000000000" pitchFamily="50" charset="-128"/>
                <a:cs typeface="+mn-cs"/>
              </a:rPr>
              <a:t>９</a:t>
            </a:r>
            <a:endParaRPr kumimoji="1" lang="ja-JP" altLang="en-US" sz="1200" b="0" i="0" u="none" strike="noStrike" kern="1200" cap="none" spc="0" normalizeH="0" baseline="0" noProof="0" dirty="0">
              <a:ln>
                <a:noFill/>
              </a:ln>
              <a:solidFill>
                <a:prstClr val="black"/>
              </a:solidFill>
              <a:effectLst/>
              <a:uLnTx/>
              <a:uFillTx/>
              <a:latin typeface="Century" panose="02040604050505020304" pitchFamily="18" charset="0"/>
              <a:ea typeface="游ゴシック" panose="020B0400000000000000" pitchFamily="50" charset="-128"/>
              <a:cs typeface="+mn-cs"/>
            </a:endParaRPr>
          </a:p>
        </p:txBody>
      </p:sp>
      <p:sp>
        <p:nvSpPr>
          <p:cNvPr id="36" name="正方形/長方形 35"/>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テキスト ボックス 36"/>
          <p:cNvSpPr txBox="1"/>
          <p:nvPr/>
        </p:nvSpPr>
        <p:spPr>
          <a:xfrm>
            <a:off x="0" y="138436"/>
            <a:ext cx="6857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　取組事例</a:t>
            </a: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aphicFrame>
        <p:nvGraphicFramePr>
          <p:cNvPr id="38" name="表 37"/>
          <p:cNvGraphicFramePr>
            <a:graphicFrameLocks noGrp="1"/>
          </p:cNvGraphicFramePr>
          <p:nvPr>
            <p:extLst>
              <p:ext uri="{D42A27DB-BD31-4B8C-83A1-F6EECF244321}">
                <p14:modId xmlns:p14="http://schemas.microsoft.com/office/powerpoint/2010/main" val="3740674044"/>
              </p:ext>
            </p:extLst>
          </p:nvPr>
        </p:nvGraphicFramePr>
        <p:xfrm>
          <a:off x="138288" y="654299"/>
          <a:ext cx="5623777" cy="767080"/>
        </p:xfrm>
        <a:graphic>
          <a:graphicData uri="http://schemas.openxmlformats.org/drawingml/2006/table">
            <a:tbl>
              <a:tblPr firstRow="1" bandRow="1">
                <a:tableStyleId>{5C22544A-7EE6-4342-B048-85BDC9FD1C3A}</a:tableStyleId>
              </a:tblPr>
              <a:tblGrid>
                <a:gridCol w="491031">
                  <a:extLst>
                    <a:ext uri="{9D8B030D-6E8A-4147-A177-3AD203B41FA5}">
                      <a16:colId xmlns:a16="http://schemas.microsoft.com/office/drawing/2014/main" val="723203530"/>
                    </a:ext>
                  </a:extLst>
                </a:gridCol>
                <a:gridCol w="285385">
                  <a:extLst>
                    <a:ext uri="{9D8B030D-6E8A-4147-A177-3AD203B41FA5}">
                      <a16:colId xmlns:a16="http://schemas.microsoft.com/office/drawing/2014/main" val="2940751584"/>
                    </a:ext>
                  </a:extLst>
                </a:gridCol>
                <a:gridCol w="4847361">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09</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FF000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ショッピングバッグの取組み</a:t>
                      </a:r>
                      <a:endParaRPr lang="en-US" altLang="ja-JP" sz="2000" b="0" dirty="0" smtClean="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FF000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rPr>
                        <a:t>パタゴニア日本支社</a:t>
                      </a:r>
                      <a:endParaRPr kumimoji="1" lang="en-US" altLang="ja-JP" sz="1400" dirty="0" smtClean="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4183328288"/>
                  </a:ext>
                </a:extLst>
              </a:tr>
            </a:tbl>
          </a:graphicData>
        </a:graphic>
      </p:graphicFrame>
      <p:grpSp>
        <p:nvGrpSpPr>
          <p:cNvPr id="71" name="グループ化 70"/>
          <p:cNvGrpSpPr/>
          <p:nvPr/>
        </p:nvGrpSpPr>
        <p:grpSpPr>
          <a:xfrm>
            <a:off x="5340272" y="7583959"/>
            <a:ext cx="656166" cy="261610"/>
            <a:chOff x="6963834" y="2301905"/>
            <a:chExt cx="656166" cy="261610"/>
          </a:xfrm>
        </p:grpSpPr>
        <p:sp>
          <p:nvSpPr>
            <p:cNvPr id="72" name="角丸四角形 71"/>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3" name="テキスト ボックス 72"/>
            <p:cNvSpPr txBox="1"/>
            <p:nvPr/>
          </p:nvSpPr>
          <p:spPr>
            <a:xfrm>
              <a:off x="7081464" y="2301905"/>
              <a:ext cx="42090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3R</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80" name="グループ化 79"/>
          <p:cNvGrpSpPr/>
          <p:nvPr/>
        </p:nvGrpSpPr>
        <p:grpSpPr>
          <a:xfrm>
            <a:off x="3968624" y="4536732"/>
            <a:ext cx="656166" cy="261610"/>
            <a:chOff x="6963834" y="2301905"/>
            <a:chExt cx="656166" cy="261610"/>
          </a:xfrm>
        </p:grpSpPr>
        <p:sp>
          <p:nvSpPr>
            <p:cNvPr id="81" name="角丸四角形 80"/>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2" name="テキスト ボックス 81"/>
            <p:cNvSpPr txBox="1"/>
            <p:nvPr/>
          </p:nvSpPr>
          <p:spPr>
            <a:xfrm>
              <a:off x="7081464" y="2301905"/>
              <a:ext cx="42090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3R</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16611" b="10134"/>
          <a:stretch/>
        </p:blipFill>
        <p:spPr>
          <a:xfrm>
            <a:off x="4214179" y="4949035"/>
            <a:ext cx="2054152" cy="2088000"/>
          </a:xfrm>
          <a:prstGeom prst="rect">
            <a:avLst/>
          </a:prstGeom>
        </p:spPr>
      </p:pic>
    </p:spTree>
    <p:extLst>
      <p:ext uri="{BB962C8B-B14F-4D97-AF65-F5344CB8AC3E}">
        <p14:creationId xmlns:p14="http://schemas.microsoft.com/office/powerpoint/2010/main" val="3274767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9858" y="69834"/>
            <a:ext cx="6858000" cy="544688"/>
          </a:xfrm>
          <a:prstGeom prst="rect">
            <a:avLst/>
          </a:prstGeom>
        </p:spPr>
        <p:txBody>
          <a:bodyPr>
            <a:normAutofit/>
          </a:bodyPr>
          <a:lstStyle>
            <a:lvl1pPr algn="l" defTabSz="685783" rtl="0" eaLnBrk="1" latinLnBrk="0" hangingPunct="1">
              <a:lnSpc>
                <a:spcPct val="90000"/>
              </a:lnSpc>
              <a:spcBef>
                <a:spcPct val="0"/>
              </a:spcBef>
              <a:buNone/>
              <a:defRPr kumimoji="1" sz="33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endParaRPr kumimoji="1" lang="en-US" altLang="ja-JP" sz="27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18" name="テキスト ボックス 17"/>
          <p:cNvSpPr txBox="1"/>
          <p:nvPr/>
        </p:nvSpPr>
        <p:spPr>
          <a:xfrm>
            <a:off x="138289" y="1461156"/>
            <a:ext cx="6581418" cy="8594661"/>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海洋プラスチック問題の解決に向けた取組事業について、御紹介いただきました。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①ごみ拾い</a:t>
            </a:r>
            <a:r>
              <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SNS</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ピリカ</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拾ったごみを撮影し</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SNS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に投稿することで、他人</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と共有</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できる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ごみ拾い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SNS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「ピリカ」を開発。地域の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清掃</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活動</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見える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化と活性化に使用され、これまで</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に世界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個のごみ</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を回収。</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②ポイ捨て調査　タカノメ</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路上</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をスマホで動画撮影し、</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を使った画像</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解析システム</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用いて、動画に写ったごみの種類や数量</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を読み取り、調査</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結果</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を分かりやすいヒートマップ</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形式で</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出力する、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ポイ捨てごみ</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分布調査</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サービス。</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清掃ルートの見直しによる予算の最適化、美化施策の効果</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測定</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、歩</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きたばこ</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懸念</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地域の可視化などに活用。</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③マイクロプラ調査　アルバトロス</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低コストでどこでも手軽に使える小型の調査装置を開発し</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独自</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技術で流出製品の推定まで行う、マイクロプラスチック</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調査サービス</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→世界</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か所以上に広がる世界最大級の</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マイクロプラスチック調査サービスに。</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④新規プロジェクト「人工芝の流出源調査」</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人工芝は今年度の調査</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で採取されたプラスチック</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全体の</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を占め、</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国内のマイクロプラスチック</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流出問題に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おいて</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最も</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大きな</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課題の１つ。</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＜調査結果＞</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・スポーツ用途の場合</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85%</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以上の施設</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で人工</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芝が流出。</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・スポーツ以外の用途</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庭など</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では、</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流出</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可能性は</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25</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以下。</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・施設</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から流出した人工</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芝は水路</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や下水等を通じて</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、河川や</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港湾</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へと流出していると</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考えられる。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今後は、調査網の拡大、調査・流出抑制のための技術開発、再資源化技術の確立、流出元となる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企業や業界との連携に取り組み、海洋プラスチック問題の解決を目指す。</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p:cNvSpPr txBox="1"/>
          <p:nvPr/>
        </p:nvSpPr>
        <p:spPr>
          <a:xfrm>
            <a:off x="6480000" y="9631454"/>
            <a:ext cx="36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noProof="0" dirty="0">
                <a:solidFill>
                  <a:prstClr val="black"/>
                </a:solidFill>
                <a:latin typeface="+mn-ea"/>
              </a:rPr>
              <a:t>10</a:t>
            </a:r>
            <a:endParaRPr kumimoji="1" lang="ja-JP" altLang="en-US" sz="1200" b="0" i="0" u="none" strike="noStrike" kern="1200" cap="none" spc="0" normalizeH="0" baseline="0" noProof="0" dirty="0">
              <a:ln>
                <a:noFill/>
              </a:ln>
              <a:solidFill>
                <a:prstClr val="black"/>
              </a:solidFill>
              <a:effectLst/>
              <a:uLnTx/>
              <a:uFillTx/>
              <a:latin typeface="+mn-ea"/>
            </a:endParaRPr>
          </a:p>
        </p:txBody>
      </p:sp>
      <p:sp>
        <p:nvSpPr>
          <p:cNvPr id="36" name="正方形/長方形 35"/>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テキスト ボックス 36"/>
          <p:cNvSpPr txBox="1"/>
          <p:nvPr/>
        </p:nvSpPr>
        <p:spPr>
          <a:xfrm>
            <a:off x="0" y="138436"/>
            <a:ext cx="6857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　取組事例</a:t>
            </a: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aphicFrame>
        <p:nvGraphicFramePr>
          <p:cNvPr id="38" name="表 37"/>
          <p:cNvGraphicFramePr>
            <a:graphicFrameLocks noGrp="1"/>
          </p:cNvGraphicFramePr>
          <p:nvPr>
            <p:extLst>
              <p:ext uri="{D42A27DB-BD31-4B8C-83A1-F6EECF244321}">
                <p14:modId xmlns:p14="http://schemas.microsoft.com/office/powerpoint/2010/main" val="556732960"/>
              </p:ext>
            </p:extLst>
          </p:nvPr>
        </p:nvGraphicFramePr>
        <p:xfrm>
          <a:off x="138288" y="654299"/>
          <a:ext cx="5623777" cy="767080"/>
        </p:xfrm>
        <a:graphic>
          <a:graphicData uri="http://schemas.openxmlformats.org/drawingml/2006/table">
            <a:tbl>
              <a:tblPr firstRow="1" bandRow="1">
                <a:tableStyleId>{5C22544A-7EE6-4342-B048-85BDC9FD1C3A}</a:tableStyleId>
              </a:tblPr>
              <a:tblGrid>
                <a:gridCol w="491031">
                  <a:extLst>
                    <a:ext uri="{9D8B030D-6E8A-4147-A177-3AD203B41FA5}">
                      <a16:colId xmlns:a16="http://schemas.microsoft.com/office/drawing/2014/main" val="723203530"/>
                    </a:ext>
                  </a:extLst>
                </a:gridCol>
                <a:gridCol w="285385">
                  <a:extLst>
                    <a:ext uri="{9D8B030D-6E8A-4147-A177-3AD203B41FA5}">
                      <a16:colId xmlns:a16="http://schemas.microsoft.com/office/drawing/2014/main" val="2940751584"/>
                    </a:ext>
                  </a:extLst>
                </a:gridCol>
                <a:gridCol w="4847361">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10</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FF000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海洋プラスチック問題の最前線</a:t>
                      </a:r>
                      <a:endParaRPr lang="en-US" altLang="ja-JP" sz="2000" b="0" dirty="0" smtClean="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FF000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rPr>
                        <a:t>株式会社／一般社団法人ピリカ</a:t>
                      </a:r>
                      <a:endParaRPr kumimoji="1" lang="en-US" altLang="ja-JP" sz="1400" dirty="0" smtClean="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4183328288"/>
                  </a:ext>
                </a:extLst>
              </a:tr>
            </a:tbl>
          </a:graphicData>
        </a:graphic>
      </p:graphicFrame>
      <p:grpSp>
        <p:nvGrpSpPr>
          <p:cNvPr id="19" name="グループ化 18"/>
          <p:cNvGrpSpPr/>
          <p:nvPr/>
        </p:nvGrpSpPr>
        <p:grpSpPr>
          <a:xfrm>
            <a:off x="2502980" y="1995289"/>
            <a:ext cx="889161" cy="260242"/>
            <a:chOff x="258093" y="6459672"/>
            <a:chExt cx="923197" cy="260242"/>
          </a:xfrm>
        </p:grpSpPr>
        <p:sp>
          <p:nvSpPr>
            <p:cNvPr id="20" name="角丸四角形 19"/>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テキスト ボックス 20"/>
            <p:cNvSpPr txBox="1"/>
            <p:nvPr/>
          </p:nvSpPr>
          <p:spPr>
            <a:xfrm>
              <a:off x="258093" y="6459672"/>
              <a:ext cx="923197" cy="260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海洋プラ</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228" y="1849835"/>
            <a:ext cx="410868" cy="414292"/>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894" y="3280071"/>
            <a:ext cx="387791" cy="391023"/>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2589" y="5253711"/>
            <a:ext cx="401238" cy="404582"/>
          </a:xfrm>
          <a:prstGeom prst="rect">
            <a:avLst/>
          </a:prstGeom>
        </p:spPr>
      </p:pic>
      <p:pic>
        <p:nvPicPr>
          <p:cNvPr id="5" name="図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072828" y="3484472"/>
            <a:ext cx="2580358" cy="1616287"/>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2828" y="5375813"/>
            <a:ext cx="2577472" cy="1476470"/>
          </a:xfrm>
          <a:prstGeom prst="rect">
            <a:avLst/>
          </a:prstGeom>
        </p:spPr>
      </p:pic>
      <p:grpSp>
        <p:nvGrpSpPr>
          <p:cNvPr id="22" name="グループ化 21"/>
          <p:cNvGrpSpPr/>
          <p:nvPr/>
        </p:nvGrpSpPr>
        <p:grpSpPr>
          <a:xfrm>
            <a:off x="3159147" y="5384201"/>
            <a:ext cx="889161" cy="260242"/>
            <a:chOff x="258093" y="6459672"/>
            <a:chExt cx="923197" cy="260242"/>
          </a:xfrm>
        </p:grpSpPr>
        <p:sp>
          <p:nvSpPr>
            <p:cNvPr id="23" name="角丸四角形 22"/>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テキスト ボックス 23"/>
            <p:cNvSpPr txBox="1"/>
            <p:nvPr/>
          </p:nvSpPr>
          <p:spPr>
            <a:xfrm>
              <a:off x="258093" y="6459672"/>
              <a:ext cx="923197" cy="260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海洋プラ</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26" name="テキスト ボックス 25"/>
          <p:cNvSpPr txBox="1"/>
          <p:nvPr/>
        </p:nvSpPr>
        <p:spPr>
          <a:xfrm>
            <a:off x="3852070" y="5020147"/>
            <a:ext cx="3005929" cy="31521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ポイ捨てごみのヒートマップ</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p:cNvSpPr txBox="1"/>
          <p:nvPr/>
        </p:nvSpPr>
        <p:spPr>
          <a:xfrm>
            <a:off x="3815314" y="6761121"/>
            <a:ext cx="3005929" cy="31271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マイクロプラスチックの採取</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27"/>
          <p:cNvSpPr txBox="1"/>
          <p:nvPr/>
        </p:nvSpPr>
        <p:spPr>
          <a:xfrm>
            <a:off x="4054319" y="8908126"/>
            <a:ext cx="2527918" cy="348813"/>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流出が確認された</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人工芝</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29" name="グループ化 28"/>
          <p:cNvGrpSpPr/>
          <p:nvPr/>
        </p:nvGrpSpPr>
        <p:grpSpPr>
          <a:xfrm>
            <a:off x="2562621" y="3406184"/>
            <a:ext cx="889161" cy="260242"/>
            <a:chOff x="258093" y="6459672"/>
            <a:chExt cx="923197" cy="260242"/>
          </a:xfrm>
        </p:grpSpPr>
        <p:sp>
          <p:nvSpPr>
            <p:cNvPr id="30" name="角丸四角形 29"/>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テキスト ボックス 30"/>
            <p:cNvSpPr txBox="1"/>
            <p:nvPr/>
          </p:nvSpPr>
          <p:spPr>
            <a:xfrm>
              <a:off x="258093" y="6459672"/>
              <a:ext cx="923197" cy="260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海洋プラ</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9" name="図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766671" y="2029921"/>
            <a:ext cx="2883629" cy="1257288"/>
          </a:xfrm>
          <a:prstGeom prst="rect">
            <a:avLst/>
          </a:prstGeom>
        </p:spPr>
      </p:pic>
      <p:pic>
        <p:nvPicPr>
          <p:cNvPr id="10" name="図 9"/>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072828" y="7330900"/>
            <a:ext cx="2577472" cy="1655910"/>
          </a:xfrm>
          <a:prstGeom prst="rect">
            <a:avLst/>
          </a:prstGeom>
        </p:spPr>
      </p:pic>
      <p:grpSp>
        <p:nvGrpSpPr>
          <p:cNvPr id="32" name="グループ化 31"/>
          <p:cNvGrpSpPr/>
          <p:nvPr/>
        </p:nvGrpSpPr>
        <p:grpSpPr>
          <a:xfrm>
            <a:off x="3419142" y="7067997"/>
            <a:ext cx="889161" cy="260242"/>
            <a:chOff x="258093" y="6459672"/>
            <a:chExt cx="923197" cy="260242"/>
          </a:xfrm>
        </p:grpSpPr>
        <p:sp>
          <p:nvSpPr>
            <p:cNvPr id="33" name="角丸四角形 32"/>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テキスト ボックス 33"/>
            <p:cNvSpPr txBox="1"/>
            <p:nvPr/>
          </p:nvSpPr>
          <p:spPr>
            <a:xfrm>
              <a:off x="258093" y="6459672"/>
              <a:ext cx="923197" cy="260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海洋プラ</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Tree>
    <p:extLst>
      <p:ext uri="{BB962C8B-B14F-4D97-AF65-F5344CB8AC3E}">
        <p14:creationId xmlns:p14="http://schemas.microsoft.com/office/powerpoint/2010/main" val="6566675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9858" y="69834"/>
            <a:ext cx="6858000" cy="544688"/>
          </a:xfrm>
          <a:prstGeom prst="rect">
            <a:avLst/>
          </a:prstGeom>
        </p:spPr>
        <p:txBody>
          <a:bodyPr>
            <a:normAutofit/>
          </a:bodyPr>
          <a:lstStyle>
            <a:lvl1pPr algn="l" defTabSz="685783" rtl="0" eaLnBrk="1" latinLnBrk="0" hangingPunct="1">
              <a:lnSpc>
                <a:spcPct val="90000"/>
              </a:lnSpc>
              <a:spcBef>
                <a:spcPct val="0"/>
              </a:spcBef>
              <a:buNone/>
              <a:defRPr kumimoji="1" sz="33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endParaRPr kumimoji="1" lang="en-US" altLang="ja-JP" sz="27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18" name="テキスト ボックス 17"/>
          <p:cNvSpPr txBox="1"/>
          <p:nvPr/>
        </p:nvSpPr>
        <p:spPr>
          <a:xfrm>
            <a:off x="138289" y="1461156"/>
            <a:ext cx="6581418" cy="8556188"/>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プラスチックごみ問題への取組などについて、御紹介いただきました。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①ビジョンとコミットメント</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ビジョン</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プラスチック</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を含むすべての包装材料を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埋立処分</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あるいはごみとして廃棄させない</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こと。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コミットメント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年までに包装材料を</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％リサイクル可能あるいはリユース可能に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年までにバージンプラスチックの使用量を３分の１削減</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②代替素材の開発</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「キットカット」大袋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タイプ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品の外袋をプラスチック</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から紙</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パッケージに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変更。</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月下旬出荷分</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③消費者コミュニケーション</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JAXA</a:t>
            </a:r>
            <a:r>
              <a:rPr kumimoji="1" lang="ja-JP" altLang="en-US" sz="12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マンガ「宇宙兄弟」と連携し、家族で楽しみ</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ながら</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地球の環境について学べる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NescafeOurPlanet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プロジェクト」を実施。</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モデルの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長谷川</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ミラを「</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キット</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ずっと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プロジェクト」の</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公式</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YouTube</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ホストにむかえ、環境問題を学ぶプロ</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ジェクトを実施。</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神戸市と連携し、対象のネスレ商品の空き</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パッケージ</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回収</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に協力した利用客に</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KOBE</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エコアクション</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応援アプリ</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「イイことぐるぐる」のポイントを付与する取組を実施。</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p:cNvSpPr txBox="1"/>
          <p:nvPr/>
        </p:nvSpPr>
        <p:spPr>
          <a:xfrm>
            <a:off x="6480000" y="9631454"/>
            <a:ext cx="36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n-ea"/>
                <a:cs typeface="+mn-cs"/>
              </a:rPr>
              <a:t>11</a:t>
            </a:r>
            <a:endParaRPr kumimoji="1" lang="ja-JP" altLang="en-US" sz="1200" b="0" i="0" u="none" strike="noStrike" kern="1200" cap="none" spc="0" normalizeH="0" baseline="0" noProof="0" dirty="0">
              <a:ln>
                <a:noFill/>
              </a:ln>
              <a:solidFill>
                <a:prstClr val="black"/>
              </a:solidFill>
              <a:effectLst/>
              <a:uLnTx/>
              <a:uFillTx/>
              <a:latin typeface="+mn-ea"/>
              <a:cs typeface="+mn-cs"/>
            </a:endParaRPr>
          </a:p>
        </p:txBody>
      </p:sp>
      <p:sp>
        <p:nvSpPr>
          <p:cNvPr id="36" name="正方形/長方形 35"/>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テキスト ボックス 36"/>
          <p:cNvSpPr txBox="1"/>
          <p:nvPr/>
        </p:nvSpPr>
        <p:spPr>
          <a:xfrm>
            <a:off x="0" y="138436"/>
            <a:ext cx="6857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　取組事例</a:t>
            </a: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aphicFrame>
        <p:nvGraphicFramePr>
          <p:cNvPr id="38" name="表 37"/>
          <p:cNvGraphicFramePr>
            <a:graphicFrameLocks noGrp="1"/>
          </p:cNvGraphicFramePr>
          <p:nvPr>
            <p:extLst>
              <p:ext uri="{D42A27DB-BD31-4B8C-83A1-F6EECF244321}">
                <p14:modId xmlns:p14="http://schemas.microsoft.com/office/powerpoint/2010/main" val="691556269"/>
              </p:ext>
            </p:extLst>
          </p:nvPr>
        </p:nvGraphicFramePr>
        <p:xfrm>
          <a:off x="138288" y="654299"/>
          <a:ext cx="5623777" cy="767080"/>
        </p:xfrm>
        <a:graphic>
          <a:graphicData uri="http://schemas.openxmlformats.org/drawingml/2006/table">
            <a:tbl>
              <a:tblPr firstRow="1" bandRow="1">
                <a:tableStyleId>{5C22544A-7EE6-4342-B048-85BDC9FD1C3A}</a:tableStyleId>
              </a:tblPr>
              <a:tblGrid>
                <a:gridCol w="491031">
                  <a:extLst>
                    <a:ext uri="{9D8B030D-6E8A-4147-A177-3AD203B41FA5}">
                      <a16:colId xmlns:a16="http://schemas.microsoft.com/office/drawing/2014/main" val="723203530"/>
                    </a:ext>
                  </a:extLst>
                </a:gridCol>
                <a:gridCol w="285385">
                  <a:extLst>
                    <a:ext uri="{9D8B030D-6E8A-4147-A177-3AD203B41FA5}">
                      <a16:colId xmlns:a16="http://schemas.microsoft.com/office/drawing/2014/main" val="2940751584"/>
                    </a:ext>
                  </a:extLst>
                </a:gridCol>
                <a:gridCol w="4847361">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11</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FF000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ネスレのプラスチックごみ問題への取組み</a:t>
                      </a:r>
                      <a:endParaRPr lang="en-US" altLang="ja-JP" sz="2000" b="0" dirty="0" smtClean="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FF000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rPr>
                        <a:t>ネスレ日本株式会社</a:t>
                      </a:r>
                      <a:endParaRPr kumimoji="1" lang="en-US" altLang="ja-JP" sz="1400" dirty="0" smtClean="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4183328288"/>
                  </a:ext>
                </a:extLst>
              </a:tr>
            </a:tbl>
          </a:graphicData>
        </a:graphic>
      </p:graphicFrame>
      <p:grpSp>
        <p:nvGrpSpPr>
          <p:cNvPr id="71" name="グループ化 70"/>
          <p:cNvGrpSpPr/>
          <p:nvPr/>
        </p:nvGrpSpPr>
        <p:grpSpPr>
          <a:xfrm>
            <a:off x="2089427" y="2019103"/>
            <a:ext cx="656166" cy="261610"/>
            <a:chOff x="6963834" y="2301905"/>
            <a:chExt cx="656166" cy="261610"/>
          </a:xfrm>
        </p:grpSpPr>
        <p:sp>
          <p:nvSpPr>
            <p:cNvPr id="72" name="角丸四角形 71"/>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3" name="テキスト ボックス 72"/>
            <p:cNvSpPr txBox="1"/>
            <p:nvPr/>
          </p:nvSpPr>
          <p:spPr>
            <a:xfrm>
              <a:off x="7081464" y="2301905"/>
              <a:ext cx="42090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3R</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8" name="図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704" y="3617780"/>
            <a:ext cx="5566696" cy="2012978"/>
          </a:xfrm>
          <a:prstGeom prst="rect">
            <a:avLst/>
          </a:prstGeom>
        </p:spPr>
      </p:pic>
      <p:grpSp>
        <p:nvGrpSpPr>
          <p:cNvPr id="9" name="グループ化 8"/>
          <p:cNvGrpSpPr/>
          <p:nvPr/>
        </p:nvGrpSpPr>
        <p:grpSpPr>
          <a:xfrm>
            <a:off x="3505200" y="6815833"/>
            <a:ext cx="3073621" cy="1627563"/>
            <a:chOff x="3556000" y="6709079"/>
            <a:chExt cx="3041871" cy="1596721"/>
          </a:xfrm>
        </p:grpSpPr>
        <p:pic>
          <p:nvPicPr>
            <p:cNvPr id="2" name="図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81213" y="6709079"/>
              <a:ext cx="3016658" cy="1574630"/>
            </a:xfrm>
            <a:prstGeom prst="rect">
              <a:avLst/>
            </a:prstGeom>
          </p:spPr>
        </p:pic>
        <p:sp>
          <p:nvSpPr>
            <p:cNvPr id="6" name="正方形/長方形 5"/>
            <p:cNvSpPr/>
            <p:nvPr/>
          </p:nvSpPr>
          <p:spPr>
            <a:xfrm>
              <a:off x="3556000" y="8175625"/>
              <a:ext cx="400050" cy="130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pic>
        <p:nvPicPr>
          <p:cNvPr id="11" name="図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64171" y="8568313"/>
            <a:ext cx="2914650" cy="1063142"/>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9386" y="507018"/>
            <a:ext cx="1580178" cy="1292579"/>
          </a:xfrm>
          <a:prstGeom prst="rect">
            <a:avLst/>
          </a:prstGeom>
        </p:spPr>
      </p:pic>
    </p:spTree>
    <p:extLst>
      <p:ext uri="{BB962C8B-B14F-4D97-AF65-F5344CB8AC3E}">
        <p14:creationId xmlns:p14="http://schemas.microsoft.com/office/powerpoint/2010/main" val="1327149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9858" y="69834"/>
            <a:ext cx="6858000" cy="544688"/>
          </a:xfrm>
          <a:prstGeom prst="rect">
            <a:avLst/>
          </a:prstGeom>
        </p:spPr>
        <p:txBody>
          <a:bodyPr>
            <a:normAutofit/>
          </a:bodyPr>
          <a:lstStyle>
            <a:lvl1pPr algn="l" defTabSz="685783"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endParaRPr lang="en-US" altLang="ja-JP" sz="2700" b="1" dirty="0">
              <a:solidFill>
                <a:schemeClr val="bg1"/>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03405" y="1619163"/>
            <a:ext cx="6516303" cy="8299708"/>
          </a:xfrm>
          <a:prstGeom prst="rect">
            <a:avLst/>
          </a:prstGeom>
          <a:noFill/>
        </p:spPr>
        <p:txBody>
          <a:bodyPr wrap="square" rtlCol="0">
            <a:spAutoFit/>
          </a:bodyPr>
          <a:lstStyle/>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天神祭ごみゼロ大作戦</a:t>
            </a:r>
            <a:r>
              <a:rPr kumimoji="1" lang="en-US" altLang="ja-JP" sz="1200" dirty="0" smtClean="0">
                <a:latin typeface="Meiryo UI" panose="020B0604030504040204" pitchFamily="50" charset="-128"/>
                <a:ea typeface="Meiryo UI" panose="020B0604030504040204" pitchFamily="50" charset="-128"/>
              </a:rPr>
              <a:t>2018</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2019</a:t>
            </a:r>
            <a:r>
              <a:rPr kumimoji="1" lang="ja-JP" altLang="en-US" sz="1200" dirty="0" smtClean="0">
                <a:latin typeface="Meiryo UI" panose="020B0604030504040204" pitchFamily="50" charset="-128"/>
                <a:ea typeface="Meiryo UI" panose="020B0604030504040204" pitchFamily="50" charset="-128"/>
              </a:rPr>
              <a:t>の取組や結果について御紹介いただきました。</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600" b="1" dirty="0" smtClean="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①エコステーションの設置</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600" b="1"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出されたごみをきちんと分別するために、複数の分別回収</a:t>
            </a:r>
            <a:r>
              <a:rPr kumimoji="1" lang="en-US" altLang="ja-JP" sz="1200" dirty="0" smtClean="0">
                <a:latin typeface="Meiryo UI" panose="020B0604030504040204" pitchFamily="50" charset="-128"/>
                <a:ea typeface="Meiryo UI" panose="020B0604030504040204" pitchFamily="50" charset="-128"/>
              </a:rPr>
              <a:t>BOX</a:t>
            </a:r>
            <a:r>
              <a:rPr kumimoji="1" lang="ja-JP" altLang="en-US" sz="1200" dirty="0" smtClean="0">
                <a:latin typeface="Meiryo UI" panose="020B0604030504040204" pitchFamily="50" charset="-128"/>
                <a:ea typeface="Meiryo UI" panose="020B0604030504040204" pitchFamily="50" charset="-128"/>
              </a:rPr>
              <a:t>を設置し、ボランティアが分別の誘導　　</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を実施。</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エコステーションの数：</a:t>
            </a:r>
            <a:r>
              <a:rPr kumimoji="1" lang="en-US" altLang="ja-JP" sz="1200" dirty="0" smtClean="0">
                <a:latin typeface="Meiryo UI" panose="020B0604030504040204" pitchFamily="50" charset="-128"/>
                <a:ea typeface="Meiryo UI" panose="020B0604030504040204" pitchFamily="50" charset="-128"/>
              </a:rPr>
              <a:t>14</a:t>
            </a:r>
            <a:r>
              <a:rPr kumimoji="1" lang="ja-JP" altLang="en-US" sz="1200" dirty="0" smtClean="0">
                <a:latin typeface="Meiryo UI" panose="020B0604030504040204" pitchFamily="50" charset="-128"/>
                <a:ea typeface="Meiryo UI" panose="020B0604030504040204" pitchFamily="50" charset="-128"/>
              </a:rPr>
              <a:t>か所</a:t>
            </a:r>
            <a:r>
              <a:rPr kumimoji="1" lang="en-US" altLang="ja-JP" sz="1200" dirty="0" smtClean="0">
                <a:latin typeface="Meiryo UI" panose="020B0604030504040204" pitchFamily="50" charset="-128"/>
                <a:ea typeface="Meiryo UI" panose="020B0604030504040204" pitchFamily="50" charset="-128"/>
              </a:rPr>
              <a:t>(2017</a:t>
            </a:r>
            <a:r>
              <a:rPr kumimoji="1" lang="ja-JP" altLang="en-US" sz="1200" dirty="0" smtClean="0">
                <a:latin typeface="Meiryo UI" panose="020B0604030504040204" pitchFamily="50" charset="-128"/>
                <a:ea typeface="Meiryo UI" panose="020B0604030504040204" pitchFamily="50" charset="-128"/>
              </a:rPr>
              <a:t>年度</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38</a:t>
            </a:r>
            <a:r>
              <a:rPr kumimoji="1" lang="ja-JP" altLang="en-US" sz="1200" dirty="0" smtClean="0">
                <a:latin typeface="Meiryo UI" panose="020B0604030504040204" pitchFamily="50" charset="-128"/>
                <a:ea typeface="Meiryo UI" panose="020B0604030504040204" pitchFamily="50" charset="-128"/>
              </a:rPr>
              <a:t>か所</a:t>
            </a:r>
            <a:r>
              <a:rPr kumimoji="1" lang="en-US" altLang="ja-JP" sz="1200" dirty="0" smtClean="0">
                <a:latin typeface="Meiryo UI" panose="020B0604030504040204" pitchFamily="50" charset="-128"/>
                <a:ea typeface="Meiryo UI" panose="020B0604030504040204" pitchFamily="50" charset="-128"/>
              </a:rPr>
              <a:t>(2018</a:t>
            </a:r>
            <a:r>
              <a:rPr kumimoji="1" lang="ja-JP" altLang="en-US" sz="1200" dirty="0" smtClean="0">
                <a:latin typeface="Meiryo UI" panose="020B0604030504040204" pitchFamily="50" charset="-128"/>
                <a:ea typeface="Meiryo UI" panose="020B0604030504040204" pitchFamily="50" charset="-128"/>
              </a:rPr>
              <a:t>年度</a:t>
            </a:r>
            <a:r>
              <a:rPr kumimoji="1" lang="en-US" altLang="ja-JP" sz="1200" dirty="0" smtClean="0">
                <a:latin typeface="Meiryo UI" panose="020B0604030504040204" pitchFamily="50" charset="-128"/>
                <a:ea typeface="Meiryo UI" panose="020B0604030504040204" pitchFamily="50" charset="-128"/>
              </a:rPr>
              <a:t>))</a:t>
            </a: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b="1" dirty="0" smtClean="0">
              <a:latin typeface="Meiryo UI" panose="020B0604030504040204" pitchFamily="50" charset="-128"/>
              <a:ea typeface="Meiryo UI" panose="020B0604030504040204" pitchFamily="50" charset="-128"/>
            </a:endParaRPr>
          </a:p>
          <a:p>
            <a:pPr>
              <a:lnSpc>
                <a:spcPts val="2000"/>
              </a:lnSpc>
            </a:pPr>
            <a:endParaRPr kumimoji="1" lang="en-US" altLang="ja-JP" sz="1200" b="1" dirty="0" smtClean="0">
              <a:latin typeface="Meiryo UI" panose="020B0604030504040204" pitchFamily="50" charset="-128"/>
              <a:ea typeface="Meiryo UI" panose="020B0604030504040204" pitchFamily="50" charset="-128"/>
            </a:endParaRPr>
          </a:p>
          <a:p>
            <a:pPr>
              <a:lnSpc>
                <a:spcPts val="2000"/>
              </a:lnSpc>
            </a:pPr>
            <a:endParaRPr kumimoji="1" lang="en-US" altLang="ja-JP" sz="1200" b="1" dirty="0">
              <a:latin typeface="Meiryo UI" panose="020B0604030504040204" pitchFamily="50" charset="-128"/>
              <a:ea typeface="Meiryo UI" panose="020B0604030504040204" pitchFamily="50" charset="-128"/>
            </a:endParaRPr>
          </a:p>
          <a:p>
            <a:pPr>
              <a:lnSpc>
                <a:spcPts val="2000"/>
              </a:lnSpc>
            </a:pPr>
            <a:endParaRPr kumimoji="1" lang="en-US" altLang="ja-JP" sz="1200" b="1" dirty="0" smtClean="0">
              <a:latin typeface="Meiryo UI" panose="020B0604030504040204" pitchFamily="50" charset="-128"/>
              <a:ea typeface="Meiryo UI" panose="020B0604030504040204" pitchFamily="50" charset="-128"/>
            </a:endParaRPr>
          </a:p>
          <a:p>
            <a:pPr>
              <a:lnSpc>
                <a:spcPts val="2000"/>
              </a:lnSpc>
            </a:pPr>
            <a:endParaRPr lang="en-US" altLang="ja-JP" sz="1200" b="1" dirty="0">
              <a:latin typeface="Meiryo UI" panose="020B0604030504040204" pitchFamily="50" charset="-128"/>
              <a:ea typeface="Meiryo UI" panose="020B0604030504040204" pitchFamily="50" charset="-128"/>
            </a:endParaRPr>
          </a:p>
          <a:p>
            <a:pPr>
              <a:lnSpc>
                <a:spcPts val="2000"/>
              </a:lnSpc>
            </a:pPr>
            <a:endParaRPr kumimoji="1" lang="en-US" altLang="ja-JP" sz="1200" b="1"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②リユース食器の導入</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600" b="1" dirty="0">
                <a:latin typeface="Meiryo UI" panose="020B0604030504040204" pitchFamily="50" charset="-128"/>
                <a:ea typeface="Meiryo UI" panose="020B0604030504040204" pitchFamily="50" charset="-128"/>
              </a:rPr>
              <a:t>　</a:t>
            </a:r>
            <a:r>
              <a:rPr kumimoji="1" lang="ja-JP" altLang="en-US" sz="1200" b="1"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リユース食器を露店に貸出。使用された食器はエコステーションで回収され、事務局で洗浄し、また　</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別のイベントで利用。</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リユース食器の回収率：</a:t>
            </a:r>
            <a:r>
              <a:rPr kumimoji="1" lang="en-US" altLang="ja-JP" sz="1200" dirty="0" smtClean="0">
                <a:latin typeface="Meiryo UI" panose="020B0604030504040204" pitchFamily="50" charset="-128"/>
                <a:ea typeface="Meiryo UI" panose="020B0604030504040204" pitchFamily="50" charset="-128"/>
              </a:rPr>
              <a:t>76.1</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(2017</a:t>
            </a:r>
            <a:r>
              <a:rPr kumimoji="1" lang="ja-JP" altLang="en-US" sz="1200" dirty="0" smtClean="0">
                <a:latin typeface="Meiryo UI" panose="020B0604030504040204" pitchFamily="50" charset="-128"/>
                <a:ea typeface="Meiryo UI" panose="020B0604030504040204" pitchFamily="50" charset="-128"/>
              </a:rPr>
              <a:t>年度</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92.9</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(2018</a:t>
            </a:r>
            <a:r>
              <a:rPr kumimoji="1" lang="ja-JP" altLang="en-US" sz="1200" dirty="0" smtClean="0">
                <a:latin typeface="Meiryo UI" panose="020B0604030504040204" pitchFamily="50" charset="-128"/>
                <a:ea typeface="Meiryo UI" panose="020B0604030504040204" pitchFamily="50" charset="-128"/>
              </a:rPr>
              <a:t>年度</a:t>
            </a:r>
            <a:r>
              <a:rPr kumimoji="1" lang="en-US" altLang="ja-JP" sz="1200" dirty="0" smtClean="0">
                <a:latin typeface="Meiryo UI" panose="020B0604030504040204" pitchFamily="50" charset="-128"/>
                <a:ea typeface="Meiryo UI" panose="020B0604030504040204" pitchFamily="50" charset="-128"/>
              </a:rPr>
              <a:t>))</a:t>
            </a: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③水</a:t>
            </a:r>
            <a:r>
              <a:rPr kumimoji="1" lang="en-US" altLang="ja-JP" sz="1400" b="1" dirty="0" smtClean="0">
                <a:latin typeface="Meiryo UI" panose="020B0604030504040204" pitchFamily="50" charset="-128"/>
                <a:ea typeface="Meiryo UI" panose="020B0604030504040204" pitchFamily="50" charset="-128"/>
              </a:rPr>
              <a:t>Do</a:t>
            </a:r>
            <a:r>
              <a:rPr kumimoji="1" lang="ja-JP" altLang="en-US" sz="1400" b="1" dirty="0" smtClean="0">
                <a:latin typeface="Meiryo UI" panose="020B0604030504040204" pitchFamily="50" charset="-128"/>
                <a:ea typeface="Meiryo UI" panose="020B0604030504040204" pitchFamily="50" charset="-128"/>
              </a:rPr>
              <a:t>！ネットワーク</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給水スポットの設置や、給水スポットを検索するツール等の提供を実施。</a:t>
            </a:r>
            <a:endParaRPr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400" b="1" dirty="0" smtClean="0">
              <a:latin typeface="Meiryo UI" panose="020B0604030504040204" pitchFamily="50" charset="-128"/>
              <a:ea typeface="Meiryo UI" panose="020B0604030504040204" pitchFamily="50" charset="-128"/>
            </a:endParaRPr>
          </a:p>
          <a:p>
            <a:pPr>
              <a:lnSpc>
                <a:spcPts val="2000"/>
              </a:lnSpc>
            </a:pPr>
            <a:r>
              <a:rPr lang="ja-JP" altLang="en-US" sz="1400" b="1" dirty="0" smtClean="0">
                <a:latin typeface="Meiryo UI" panose="020B0604030504040204" pitchFamily="50" charset="-128"/>
                <a:ea typeface="Meiryo UI" panose="020B0604030504040204" pitchFamily="50" charset="-128"/>
              </a:rPr>
              <a:t>④</a:t>
            </a:r>
            <a:r>
              <a:rPr kumimoji="1" lang="ja-JP" altLang="en-US" sz="1400" b="1" dirty="0" smtClean="0">
                <a:latin typeface="Meiryo UI" panose="020B0604030504040204" pitchFamily="50" charset="-128"/>
                <a:ea typeface="Meiryo UI" panose="020B0604030504040204" pitchFamily="50" charset="-128"/>
              </a:rPr>
              <a:t>ごみの拾い歩き・回収量の調査</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600" b="1"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道端のごみの散乱を防ぐため拾い歩き</a:t>
            </a:r>
            <a:r>
              <a:rPr lang="ja-JP" altLang="en-US" sz="1200" dirty="0" smtClean="0">
                <a:latin typeface="Meiryo UI" panose="020B0604030504040204" pitchFamily="50" charset="-128"/>
                <a:ea typeface="Meiryo UI" panose="020B0604030504040204" pitchFamily="50" charset="-128"/>
              </a:rPr>
              <a:t>や</a:t>
            </a:r>
            <a:r>
              <a:rPr lang="ja-JP" altLang="en-US" sz="1200" dirty="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エコステーションにおけるごみの回収</a:t>
            </a:r>
            <a:r>
              <a:rPr lang="ja-JP" altLang="en-US" sz="1200" dirty="0" smtClean="0">
                <a:latin typeface="Meiryo UI" panose="020B0604030504040204" pitchFamily="50" charset="-128"/>
                <a:ea typeface="Meiryo UI" panose="020B0604030504040204" pitchFamily="50" charset="-128"/>
              </a:rPr>
              <a:t>量</a:t>
            </a:r>
            <a:r>
              <a:rPr lang="ja-JP" altLang="en-US" sz="1200" dirty="0">
                <a:latin typeface="Meiryo UI" panose="020B0604030504040204" pitchFamily="50" charset="-128"/>
                <a:ea typeface="Meiryo UI" panose="020B0604030504040204" pitchFamily="50" charset="-128"/>
              </a:rPr>
              <a:t>とリサイクル量</a:t>
            </a:r>
            <a:r>
              <a:rPr lang="ja-JP" altLang="en-US" sz="1200" dirty="0" smtClean="0">
                <a:latin typeface="Meiryo UI" panose="020B0604030504040204" pitchFamily="50" charset="-128"/>
                <a:ea typeface="Meiryo UI" panose="020B0604030504040204" pitchFamily="50" charset="-128"/>
              </a:rPr>
              <a:t>を調査。</a:t>
            </a:r>
            <a:endParaRPr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200" dirty="0">
              <a:latin typeface="Meiryo UI" panose="020B0604030504040204" pitchFamily="50" charset="-128"/>
              <a:ea typeface="Meiryo UI" panose="020B0604030504040204" pitchFamily="50" charset="-128"/>
            </a:endParaRPr>
          </a:p>
          <a:p>
            <a:pPr>
              <a:lnSpc>
                <a:spcPts val="2000"/>
              </a:lnSpc>
            </a:pPr>
            <a:r>
              <a:rPr lang="ja-JP" altLang="en-US" sz="1400" b="1" dirty="0" smtClean="0">
                <a:latin typeface="Meiryo UI" panose="020B0604030504040204" pitchFamily="50" charset="-128"/>
                <a:ea typeface="Meiryo UI" panose="020B0604030504040204" pitchFamily="50" charset="-128"/>
              </a:rPr>
              <a:t>⑤様々な主体による連携</a:t>
            </a:r>
            <a:endParaRPr lang="en-US" altLang="ja-JP" sz="1400" b="1" dirty="0" smtClean="0">
              <a:latin typeface="Meiryo UI" panose="020B0604030504040204" pitchFamily="50" charset="-128"/>
              <a:ea typeface="Meiryo UI" panose="020B0604030504040204" pitchFamily="50" charset="-128"/>
            </a:endParaRPr>
          </a:p>
          <a:p>
            <a:pPr>
              <a:lnSpc>
                <a:spcPts val="2000"/>
              </a:lnSpc>
            </a:pPr>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NPO</a:t>
            </a:r>
            <a:r>
              <a:rPr lang="ja-JP" altLang="en-US" sz="1200" dirty="0" smtClean="0">
                <a:latin typeface="Meiryo UI" panose="020B0604030504040204" pitchFamily="50" charset="-128"/>
                <a:ea typeface="Meiryo UI" panose="020B0604030504040204" pitchFamily="50" charset="-128"/>
              </a:rPr>
              <a:t>や行政などの様々な団体が実行委員会を組織し、天神祭ごみゼロ大作戦の運営にあたっている。</a:t>
            </a:r>
            <a:endParaRPr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smtClean="0">
                <a:latin typeface="Meiryo UI" panose="020B0604030504040204" pitchFamily="50" charset="-128"/>
                <a:ea typeface="Meiryo UI" panose="020B0604030504040204" pitchFamily="50" charset="-128"/>
              </a:rPr>
              <a:t>（団体概要）</a:t>
            </a:r>
            <a:endParaRPr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特定</a:t>
            </a:r>
            <a:r>
              <a:rPr lang="ja-JP" altLang="en-US" sz="1200" dirty="0">
                <a:latin typeface="Meiryo UI" panose="020B0604030504040204" pitchFamily="50" charset="-128"/>
                <a:ea typeface="Meiryo UI" panose="020B0604030504040204" pitchFamily="50" charset="-128"/>
              </a:rPr>
              <a:t>非営利活動法人ごみゼロネット</a:t>
            </a:r>
            <a:r>
              <a:rPr lang="ja-JP" altLang="en-US" sz="1200" dirty="0" smtClean="0">
                <a:latin typeface="Meiryo UI" panose="020B0604030504040204" pitchFamily="50" charset="-128"/>
                <a:ea typeface="Meiryo UI" panose="020B0604030504040204" pitchFamily="50" charset="-128"/>
              </a:rPr>
              <a:t>大阪：ごみ</a:t>
            </a:r>
            <a:r>
              <a:rPr lang="ja-JP" altLang="en-US" sz="1200" dirty="0">
                <a:latin typeface="Meiryo UI" panose="020B0604030504040204" pitchFamily="50" charset="-128"/>
                <a:ea typeface="Meiryo UI" panose="020B0604030504040204" pitchFamily="50" charset="-128"/>
              </a:rPr>
              <a:t>の減量を目的として、研修会やイベントでの資源分</a:t>
            </a:r>
            <a:r>
              <a:rPr lang="ja-JP" altLang="en-US" sz="1200" dirty="0" smtClean="0">
                <a:latin typeface="Meiryo UI" panose="020B0604030504040204" pitchFamily="50" charset="-128"/>
                <a:ea typeface="Meiryo UI" panose="020B0604030504040204" pitchFamily="50" charset="-128"/>
              </a:rPr>
              <a:t>別　　</a:t>
            </a:r>
            <a:endParaRPr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など</a:t>
            </a:r>
            <a:r>
              <a:rPr lang="ja-JP" altLang="en-US" sz="1200" dirty="0">
                <a:latin typeface="Meiryo UI" panose="020B0604030504040204" pitchFamily="50" charset="-128"/>
                <a:ea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rPr>
              <a:t>行う</a:t>
            </a:r>
            <a:r>
              <a:rPr lang="ja-JP" altLang="en-US" sz="1200" dirty="0">
                <a:latin typeface="Meiryo UI" panose="020B0604030504040204" pitchFamily="50" charset="-128"/>
                <a:ea typeface="Meiryo UI" panose="020B0604030504040204" pitchFamily="50" charset="-128"/>
              </a:rPr>
              <a:t>団体</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216" y="2981178"/>
            <a:ext cx="2050202" cy="1592452"/>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216" y="5565722"/>
            <a:ext cx="2799076" cy="1315900"/>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3578" y="5565723"/>
            <a:ext cx="1347713" cy="1315900"/>
          </a:xfrm>
          <a:prstGeom prst="rect">
            <a:avLst/>
          </a:prstGeom>
        </p:spPr>
      </p:pic>
      <p:sp>
        <p:nvSpPr>
          <p:cNvPr id="22" name="テキスト ボックス 21"/>
          <p:cNvSpPr txBox="1"/>
          <p:nvPr/>
        </p:nvSpPr>
        <p:spPr>
          <a:xfrm>
            <a:off x="6480000" y="9631454"/>
            <a:ext cx="360000" cy="276999"/>
          </a:xfrm>
          <a:prstGeom prst="rect">
            <a:avLst/>
          </a:prstGeom>
          <a:noFill/>
        </p:spPr>
        <p:txBody>
          <a:bodyPr wrap="square" rtlCol="0">
            <a:spAutoFit/>
          </a:bodyPr>
          <a:lstStyle/>
          <a:p>
            <a:r>
              <a:rPr kumimoji="1" lang="en-US" altLang="ja-JP" sz="1200" dirty="0" smtClean="0">
                <a:latin typeface="+mn-ea"/>
              </a:rPr>
              <a:t>12</a:t>
            </a:r>
            <a:endParaRPr kumimoji="1" lang="ja-JP" altLang="en-US" sz="1200" dirty="0">
              <a:latin typeface="+mn-ea"/>
            </a:endParaRPr>
          </a:p>
        </p:txBody>
      </p:sp>
      <p:sp>
        <p:nvSpPr>
          <p:cNvPr id="24" name="正方形/長方形 23"/>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25" name="テキスト ボックス 24"/>
          <p:cNvSpPr txBox="1"/>
          <p:nvPr/>
        </p:nvSpPr>
        <p:spPr>
          <a:xfrm>
            <a:off x="0" y="138436"/>
            <a:ext cx="6857999" cy="369332"/>
          </a:xfrm>
          <a:prstGeom prst="rect">
            <a:avLst/>
          </a:prstGeom>
          <a:noFill/>
        </p:spPr>
        <p:txBody>
          <a:bodyPr wrap="square" rtlCol="0">
            <a:spAutoFit/>
          </a:bodyPr>
          <a:lstStyle/>
          <a:p>
            <a:r>
              <a:rPr kumimoji="1" lang="ja-JP" altLang="en-US" dirty="0" smtClean="0">
                <a:solidFill>
                  <a:schemeClr val="bg1"/>
                </a:solidFill>
                <a:latin typeface="Meiryo UI" panose="020B0604030504040204" pitchFamily="50" charset="-128"/>
                <a:ea typeface="Meiryo UI" panose="020B0604030504040204" pitchFamily="50" charset="-128"/>
              </a:rPr>
              <a:t>　取組事例</a:t>
            </a:r>
            <a:endParaRPr kumimoji="1" lang="ja-JP" altLang="en-US" dirty="0">
              <a:solidFill>
                <a:schemeClr val="bg1"/>
              </a:solidFill>
              <a:latin typeface="Meiryo UI" panose="020B0604030504040204" pitchFamily="50" charset="-128"/>
              <a:ea typeface="Meiryo UI" panose="020B0604030504040204"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1546158709"/>
              </p:ext>
            </p:extLst>
          </p:nvPr>
        </p:nvGraphicFramePr>
        <p:xfrm>
          <a:off x="138289" y="654299"/>
          <a:ext cx="6581419" cy="767080"/>
        </p:xfrm>
        <a:graphic>
          <a:graphicData uri="http://schemas.openxmlformats.org/drawingml/2006/table">
            <a:tbl>
              <a:tblPr firstRow="1" bandRow="1">
                <a:tableStyleId>{5C22544A-7EE6-4342-B048-85BDC9FD1C3A}</a:tableStyleId>
              </a:tblPr>
              <a:tblGrid>
                <a:gridCol w="574647">
                  <a:extLst>
                    <a:ext uri="{9D8B030D-6E8A-4147-A177-3AD203B41FA5}">
                      <a16:colId xmlns:a16="http://schemas.microsoft.com/office/drawing/2014/main" val="723203530"/>
                    </a:ext>
                  </a:extLst>
                </a:gridCol>
                <a:gridCol w="333982">
                  <a:extLst>
                    <a:ext uri="{9D8B030D-6E8A-4147-A177-3AD203B41FA5}">
                      <a16:colId xmlns:a16="http://schemas.microsoft.com/office/drawing/2014/main" val="2940751584"/>
                    </a:ext>
                  </a:extLst>
                </a:gridCol>
                <a:gridCol w="5672790">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12</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00B0F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2000" b="0" dirty="0" smtClean="0">
                          <a:solidFill>
                            <a:schemeClr val="tx1"/>
                          </a:solidFill>
                          <a:latin typeface="Meiryo UI" panose="020B0604030504040204" pitchFamily="50" charset="-128"/>
                          <a:ea typeface="Meiryo UI" panose="020B0604030504040204" pitchFamily="50" charset="-128"/>
                        </a:rPr>
                        <a:t>天神祭ごみゼロ大作戦</a:t>
                      </a:r>
                    </a:p>
                  </a:txBody>
                  <a:tcPr anchor="ctr">
                    <a:solidFill>
                      <a:schemeClr val="bg1"/>
                    </a:solid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00B0F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1400" dirty="0" smtClean="0">
                          <a:latin typeface="Meiryo UI" panose="020B0604030504040204" pitchFamily="50" charset="-128"/>
                          <a:ea typeface="Meiryo UI" panose="020B0604030504040204" pitchFamily="50" charset="-128"/>
                        </a:rPr>
                        <a:t>特定非営利活動法人ごみゼロネット大阪</a:t>
                      </a:r>
                      <a:endParaRPr lang="zh-TW" altLang="en-US" sz="1400" dirty="0" smtClean="0">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4183328288"/>
                  </a:ext>
                </a:extLst>
              </a:tr>
            </a:tbl>
          </a:graphicData>
        </a:graphic>
      </p:graphicFrame>
      <p:grpSp>
        <p:nvGrpSpPr>
          <p:cNvPr id="23" name="グループ化 22"/>
          <p:cNvGrpSpPr/>
          <p:nvPr/>
        </p:nvGrpSpPr>
        <p:grpSpPr>
          <a:xfrm>
            <a:off x="2984417" y="2184827"/>
            <a:ext cx="889161" cy="260242"/>
            <a:chOff x="258093" y="6459672"/>
            <a:chExt cx="923197" cy="260242"/>
          </a:xfrm>
        </p:grpSpPr>
        <p:sp>
          <p:nvSpPr>
            <p:cNvPr id="27" name="角丸四角形 26"/>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grpSp>
        <p:nvGrpSpPr>
          <p:cNvPr id="29" name="グループ化 28"/>
          <p:cNvGrpSpPr/>
          <p:nvPr/>
        </p:nvGrpSpPr>
        <p:grpSpPr>
          <a:xfrm>
            <a:off x="2240612" y="2183459"/>
            <a:ext cx="656166" cy="261610"/>
            <a:chOff x="6963834" y="2301905"/>
            <a:chExt cx="656166" cy="261610"/>
          </a:xfrm>
        </p:grpSpPr>
        <p:sp>
          <p:nvSpPr>
            <p:cNvPr id="30" name="角丸四角形 29"/>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32" name="グループ化 31"/>
          <p:cNvGrpSpPr/>
          <p:nvPr/>
        </p:nvGrpSpPr>
        <p:grpSpPr>
          <a:xfrm>
            <a:off x="2779148" y="4702155"/>
            <a:ext cx="889161" cy="260242"/>
            <a:chOff x="258093" y="6459672"/>
            <a:chExt cx="923197" cy="260242"/>
          </a:xfrm>
        </p:grpSpPr>
        <p:sp>
          <p:nvSpPr>
            <p:cNvPr id="33" name="角丸四角形 32"/>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grpSp>
        <p:nvGrpSpPr>
          <p:cNvPr id="35" name="グループ化 34"/>
          <p:cNvGrpSpPr/>
          <p:nvPr/>
        </p:nvGrpSpPr>
        <p:grpSpPr>
          <a:xfrm>
            <a:off x="2035343" y="4700787"/>
            <a:ext cx="656166" cy="261610"/>
            <a:chOff x="6963834" y="2301905"/>
            <a:chExt cx="656166" cy="261610"/>
          </a:xfrm>
        </p:grpSpPr>
        <p:sp>
          <p:nvSpPr>
            <p:cNvPr id="36" name="角丸四角形 35"/>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3" name="グループ化 2"/>
          <p:cNvGrpSpPr/>
          <p:nvPr/>
        </p:nvGrpSpPr>
        <p:grpSpPr>
          <a:xfrm>
            <a:off x="2984417" y="2969214"/>
            <a:ext cx="2174437" cy="1660358"/>
            <a:chOff x="2984417" y="2969214"/>
            <a:chExt cx="2174437" cy="1660358"/>
          </a:xfrm>
        </p:grpSpPr>
        <p:pic>
          <p:nvPicPr>
            <p:cNvPr id="8" name="図 7"/>
            <p:cNvPicPr>
              <a:picLocks noChangeAspect="1"/>
            </p:cNvPicPr>
            <p:nvPr/>
          </p:nvPicPr>
          <p:blipFill rotWithShape="1">
            <a:blip r:embed="rId6">
              <a:extLst>
                <a:ext uri="{28A0092B-C50C-407E-A947-70E740481C1C}">
                  <a14:useLocalDpi xmlns:a14="http://schemas.microsoft.com/office/drawing/2010/main" val="0"/>
                </a:ext>
              </a:extLst>
            </a:blip>
            <a:srcRect t="1" b="2516"/>
            <a:stretch/>
          </p:blipFill>
          <p:spPr>
            <a:xfrm>
              <a:off x="3107232" y="2969214"/>
              <a:ext cx="2051622" cy="1556981"/>
            </a:xfrm>
            <a:prstGeom prst="rect">
              <a:avLst/>
            </a:prstGeom>
          </p:spPr>
        </p:pic>
        <p:sp>
          <p:nvSpPr>
            <p:cNvPr id="2" name="正方形/長方形 1"/>
            <p:cNvSpPr/>
            <p:nvPr/>
          </p:nvSpPr>
          <p:spPr>
            <a:xfrm>
              <a:off x="2984417" y="4454328"/>
              <a:ext cx="239311" cy="175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41229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9858" y="69834"/>
            <a:ext cx="6858000" cy="544688"/>
          </a:xfrm>
          <a:prstGeom prst="rect">
            <a:avLst/>
          </a:prstGeom>
        </p:spPr>
        <p:txBody>
          <a:bodyPr>
            <a:normAutofit/>
          </a:bodyPr>
          <a:lstStyle>
            <a:lvl1pPr algn="l" defTabSz="685783"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endParaRPr lang="en-US" altLang="ja-JP" sz="2700" b="1" dirty="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15" name="テキスト ボックス 14"/>
          <p:cNvSpPr txBox="1"/>
          <p:nvPr/>
        </p:nvSpPr>
        <p:spPr>
          <a:xfrm>
            <a:off x="0" y="138436"/>
            <a:ext cx="6857999" cy="369332"/>
          </a:xfrm>
          <a:prstGeom prst="rect">
            <a:avLst/>
          </a:prstGeom>
          <a:noFill/>
        </p:spPr>
        <p:txBody>
          <a:bodyPr wrap="square" rtlCol="0">
            <a:spAutoFit/>
          </a:bodyPr>
          <a:lstStyle/>
          <a:p>
            <a:r>
              <a:rPr kumimoji="1" lang="ja-JP" altLang="en-US" dirty="0" smtClean="0">
                <a:solidFill>
                  <a:schemeClr val="bg1"/>
                </a:solidFill>
                <a:latin typeface="Meiryo UI" panose="020B0604030504040204" pitchFamily="50" charset="-128"/>
                <a:ea typeface="Meiryo UI" panose="020B0604030504040204" pitchFamily="50" charset="-128"/>
              </a:rPr>
              <a:t>　取組事例</a:t>
            </a:r>
            <a:endParaRPr kumimoji="1" lang="ja-JP" altLang="en-US" dirty="0">
              <a:solidFill>
                <a:schemeClr val="bg1"/>
              </a:solidFill>
              <a:latin typeface="Meiryo UI" panose="020B0604030504040204" pitchFamily="50" charset="-128"/>
              <a:ea typeface="Meiryo UI" panose="020B0604030504040204"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608009730"/>
              </p:ext>
            </p:extLst>
          </p:nvPr>
        </p:nvGraphicFramePr>
        <p:xfrm>
          <a:off x="138289" y="654299"/>
          <a:ext cx="6581419" cy="1071880"/>
        </p:xfrm>
        <a:graphic>
          <a:graphicData uri="http://schemas.openxmlformats.org/drawingml/2006/table">
            <a:tbl>
              <a:tblPr firstRow="1" bandRow="1">
                <a:tableStyleId>{5C22544A-7EE6-4342-B048-85BDC9FD1C3A}</a:tableStyleId>
              </a:tblPr>
              <a:tblGrid>
                <a:gridCol w="574647">
                  <a:extLst>
                    <a:ext uri="{9D8B030D-6E8A-4147-A177-3AD203B41FA5}">
                      <a16:colId xmlns:a16="http://schemas.microsoft.com/office/drawing/2014/main" val="723203530"/>
                    </a:ext>
                  </a:extLst>
                </a:gridCol>
                <a:gridCol w="333982">
                  <a:extLst>
                    <a:ext uri="{9D8B030D-6E8A-4147-A177-3AD203B41FA5}">
                      <a16:colId xmlns:a16="http://schemas.microsoft.com/office/drawing/2014/main" val="2940751584"/>
                    </a:ext>
                  </a:extLst>
                </a:gridCol>
                <a:gridCol w="5672790">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13</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92D05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2000" b="0" dirty="0" smtClean="0">
                          <a:solidFill>
                            <a:schemeClr val="tx1"/>
                          </a:solidFill>
                          <a:latin typeface="Meiryo UI" panose="020B0604030504040204" pitchFamily="50" charset="-128"/>
                          <a:ea typeface="Meiryo UI" panose="020B0604030504040204" pitchFamily="50" charset="-128"/>
                        </a:rPr>
                        <a:t>イオン吹田店におけるシェアバッグ実証実験</a:t>
                      </a:r>
                    </a:p>
                    <a:p>
                      <a:pPr marL="0" marR="0" lvl="0" indent="0" algn="l" defTabSz="514350" rtl="0" eaLnBrk="1" fontAlgn="auto" latinLnBrk="0" hangingPunct="1">
                        <a:lnSpc>
                          <a:spcPct val="100000"/>
                        </a:lnSpc>
                        <a:spcBef>
                          <a:spcPts val="0"/>
                        </a:spcBef>
                        <a:spcAft>
                          <a:spcPts val="0"/>
                        </a:spcAft>
                        <a:buClrTx/>
                        <a:buSzTx/>
                        <a:buFontTx/>
                        <a:buNone/>
                        <a:tabLst/>
                        <a:defRPr/>
                      </a:pPr>
                      <a:r>
                        <a:rPr lang="en-US" altLang="ja-JP" sz="2000" b="0" dirty="0" smtClean="0">
                          <a:solidFill>
                            <a:schemeClr val="tx1"/>
                          </a:solidFill>
                          <a:latin typeface="Meiryo UI" panose="020B0604030504040204" pitchFamily="50" charset="-128"/>
                          <a:ea typeface="Meiryo UI" panose="020B0604030504040204" pitchFamily="50" charset="-128"/>
                        </a:rPr>
                        <a:t>(</a:t>
                      </a:r>
                      <a:r>
                        <a:rPr lang="ja-JP" altLang="en-US" sz="2000" b="0" dirty="0" smtClean="0">
                          <a:solidFill>
                            <a:schemeClr val="tx1"/>
                          </a:solidFill>
                          <a:latin typeface="Meiryo UI" panose="020B0604030504040204" pitchFamily="50" charset="-128"/>
                          <a:ea typeface="Meiryo UI" panose="020B0604030504040204" pitchFamily="50" charset="-128"/>
                        </a:rPr>
                        <a:t>使い捨て撲滅キャンペーン</a:t>
                      </a:r>
                      <a:r>
                        <a:rPr lang="en-US" altLang="ja-JP" sz="2000" b="0" dirty="0" smtClean="0">
                          <a:solidFill>
                            <a:schemeClr val="tx1"/>
                          </a:solidFill>
                          <a:latin typeface="Meiryo UI" panose="020B0604030504040204" pitchFamily="50" charset="-128"/>
                          <a:ea typeface="Meiryo UI" panose="020B0604030504040204" pitchFamily="50" charset="-128"/>
                        </a:rPr>
                        <a:t>)</a:t>
                      </a:r>
                    </a:p>
                  </a:txBody>
                  <a:tcPr anchor="ctr">
                    <a:solidFill>
                      <a:schemeClr val="bg1"/>
                    </a:solid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92D05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1400" dirty="0" smtClean="0">
                          <a:latin typeface="Meiryo UI" panose="020B0604030504040204" pitchFamily="50" charset="-128"/>
                          <a:ea typeface="Meiryo UI" panose="020B0604030504040204" pitchFamily="50" charset="-128"/>
                        </a:rPr>
                        <a:t>吹田市</a:t>
                      </a:r>
                      <a:endParaRPr lang="zh-TW" altLang="en-US" sz="1400" dirty="0" smtClean="0">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4183328288"/>
                  </a:ext>
                </a:extLst>
              </a:tr>
            </a:tbl>
          </a:graphicData>
        </a:graphic>
      </p:graphicFrame>
      <p:grpSp>
        <p:nvGrpSpPr>
          <p:cNvPr id="2" name="グループ化 1"/>
          <p:cNvGrpSpPr/>
          <p:nvPr/>
        </p:nvGrpSpPr>
        <p:grpSpPr>
          <a:xfrm>
            <a:off x="146433" y="2227556"/>
            <a:ext cx="6693567" cy="7714933"/>
            <a:chOff x="128433" y="1904827"/>
            <a:chExt cx="6693567" cy="7714933"/>
          </a:xfrm>
        </p:grpSpPr>
        <p:sp>
          <p:nvSpPr>
            <p:cNvPr id="18" name="テキスト ボックス 17"/>
            <p:cNvSpPr txBox="1"/>
            <p:nvPr/>
          </p:nvSpPr>
          <p:spPr>
            <a:xfrm>
              <a:off x="128433" y="1904827"/>
              <a:ext cx="6581418" cy="7714933"/>
            </a:xfrm>
            <a:prstGeom prst="rect">
              <a:avLst/>
            </a:prstGeom>
            <a:noFill/>
          </p:spPr>
          <p:txBody>
            <a:bodyPr wrap="square" rtlCol="0">
              <a:spAutoFit/>
            </a:bodyPr>
            <a:lstStyle/>
            <a:p>
              <a:pPr>
                <a:lnSpc>
                  <a:spcPts val="2000"/>
                </a:lnSpc>
              </a:pPr>
              <a:r>
                <a:rPr lang="ja-JP" altLang="en-US" sz="1400" b="1" dirty="0">
                  <a:latin typeface="Meiryo UI" panose="020B0604030504040204" pitchFamily="50" charset="-128"/>
                  <a:ea typeface="Meiryo UI" panose="020B0604030504040204" pitchFamily="50" charset="-128"/>
                </a:rPr>
                <a:t>エコ</a:t>
              </a:r>
              <a:r>
                <a:rPr lang="ja-JP" altLang="en-US" sz="1400" b="1" dirty="0" smtClean="0">
                  <a:latin typeface="Meiryo UI" panose="020B0604030504040204" pitchFamily="50" charset="-128"/>
                  <a:ea typeface="Meiryo UI" panose="020B0604030504040204" pitchFamily="50" charset="-128"/>
                </a:rPr>
                <a:t>バッグの貸出事業</a:t>
              </a:r>
              <a:endParaRPr lang="en-US" altLang="ja-JP" sz="1400" b="1"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イオン、環境省の協力により、イオン吹田店にて、</a:t>
              </a:r>
              <a:r>
                <a:rPr lang="ja-JP" altLang="en-US" sz="1200" dirty="0">
                  <a:latin typeface="Meiryo UI" panose="020B0604030504040204" pitchFamily="50" charset="-128"/>
                  <a:ea typeface="Meiryo UI" panose="020B0604030504040204" pitchFamily="50" charset="-128"/>
                </a:rPr>
                <a:t>エコ</a:t>
              </a:r>
              <a:r>
                <a:rPr lang="ja-JP" altLang="en-US" sz="1200" dirty="0" smtClean="0">
                  <a:latin typeface="Meiryo UI" panose="020B0604030504040204" pitchFamily="50" charset="-128"/>
                  <a:ea typeface="Meiryo UI" panose="020B0604030504040204" pitchFamily="50" charset="-128"/>
                </a:rPr>
                <a:t>バッグの貸出事業を実施。（</a:t>
              </a:r>
              <a:r>
                <a:rPr lang="en-US" altLang="ja-JP" sz="1200" dirty="0" smtClean="0">
                  <a:latin typeface="Meiryo UI" panose="020B0604030504040204" pitchFamily="50" charset="-128"/>
                  <a:ea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rPr>
                <a:t>年６月）</a:t>
              </a: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600" b="1" dirty="0" smtClean="0">
                <a:latin typeface="Meiryo UI" panose="020B0604030504040204" pitchFamily="50" charset="-128"/>
                <a:ea typeface="Meiryo UI" panose="020B0604030504040204" pitchFamily="50" charset="-128"/>
              </a:endParaRPr>
            </a:p>
            <a:p>
              <a:pPr>
                <a:lnSpc>
                  <a:spcPts val="2000"/>
                </a:lnSpc>
              </a:pP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事業イメージ</a:t>
              </a:r>
              <a:r>
                <a:rPr kumimoji="1" lang="en-US" altLang="ja-JP" sz="1400" b="1" dirty="0" smtClean="0">
                  <a:latin typeface="Meiryo UI" panose="020B0604030504040204" pitchFamily="50" charset="-128"/>
                  <a:ea typeface="Meiryo UI" panose="020B0604030504040204" pitchFamily="50" charset="-128"/>
                </a:rPr>
                <a:t>】</a:t>
              </a:r>
            </a:p>
            <a:p>
              <a:pPr>
                <a:lnSpc>
                  <a:spcPts val="2000"/>
                </a:lnSpc>
              </a:pPr>
              <a:r>
                <a:rPr kumimoji="1" lang="ja-JP" altLang="en-US" sz="1200" dirty="0" smtClean="0">
                  <a:latin typeface="Meiryo UI" panose="020B0604030504040204" pitchFamily="50" charset="-128"/>
                  <a:ea typeface="Meiryo UI" panose="020B0604030504040204" pitchFamily="50" charset="-128"/>
                </a:rPr>
                <a:t>●市内</a:t>
              </a:r>
              <a:r>
                <a:rPr kumimoji="1" lang="ja-JP" altLang="en-US" sz="1200" dirty="0">
                  <a:latin typeface="Meiryo UI" panose="020B0604030504040204" pitchFamily="50" charset="-128"/>
                  <a:ea typeface="Meiryo UI" panose="020B0604030504040204" pitchFamily="50" charset="-128"/>
                </a:rPr>
                <a:t>でシェアされるエコバッグを店舗レジで無償</a:t>
              </a:r>
              <a:r>
                <a:rPr kumimoji="1" lang="ja-JP" altLang="en-US" sz="1200" dirty="0" smtClean="0">
                  <a:latin typeface="Meiryo UI" panose="020B0604030504040204" pitchFamily="50" charset="-128"/>
                  <a:ea typeface="Meiryo UI" panose="020B0604030504040204" pitchFamily="50" charset="-128"/>
                </a:rPr>
                <a:t>貸</a:t>
              </a:r>
              <a:r>
                <a:rPr lang="ja-JP" altLang="en-US" sz="1200" dirty="0" smtClean="0">
                  <a:latin typeface="Meiryo UI" panose="020B0604030504040204" pitchFamily="50" charset="-128"/>
                  <a:ea typeface="Meiryo UI" panose="020B0604030504040204" pitchFamily="50" charset="-128"/>
                </a:rPr>
                <a:t>出</a:t>
              </a:r>
              <a:endParaRPr lang="en-US" altLang="ja-JP" sz="1200" dirty="0">
                <a:latin typeface="Meiryo UI" panose="020B0604030504040204" pitchFamily="50" charset="-128"/>
                <a:ea typeface="Meiryo UI" panose="020B0604030504040204" pitchFamily="50" charset="-128"/>
              </a:endParaRPr>
            </a:p>
            <a:p>
              <a:pPr>
                <a:lnSpc>
                  <a:spcPts val="2000"/>
                </a:lnSpc>
              </a:pPr>
              <a:r>
                <a:rPr lang="ja-JP" altLang="en-US" sz="1200" dirty="0" smtClean="0">
                  <a:latin typeface="Meiryo UI" panose="020B0604030504040204" pitchFamily="50" charset="-128"/>
                  <a:ea typeface="Meiryo UI" panose="020B0604030504040204" pitchFamily="50" charset="-128"/>
                </a:rPr>
                <a:t>●店舗</a:t>
              </a:r>
              <a:r>
                <a:rPr lang="ja-JP" altLang="en-US" sz="1200" dirty="0">
                  <a:latin typeface="Meiryo UI" panose="020B0604030504040204" pitchFamily="50" charset="-128"/>
                  <a:ea typeface="Meiryo UI" panose="020B0604030504040204" pitchFamily="50" charset="-128"/>
                </a:rPr>
                <a:t>、駅、大学、庁舎などに</a:t>
              </a:r>
              <a:r>
                <a:rPr kumimoji="1" lang="ja-JP" altLang="en-US" sz="1200" dirty="0">
                  <a:latin typeface="Meiryo UI" panose="020B0604030504040204" pitchFamily="50" charset="-128"/>
                  <a:ea typeface="Meiryo UI" panose="020B0604030504040204" pitchFamily="50" charset="-128"/>
                </a:rPr>
                <a:t>回収拠点を</a:t>
              </a:r>
              <a:r>
                <a:rPr lang="ja-JP" altLang="en-US" sz="1200" dirty="0">
                  <a:latin typeface="Meiryo UI" panose="020B0604030504040204" pitchFamily="50" charset="-128"/>
                  <a:ea typeface="Meiryo UI" panose="020B0604030504040204" pitchFamily="50" charset="-128"/>
                </a:rPr>
                <a:t>設置</a:t>
              </a:r>
              <a:r>
                <a:rPr kumimoji="1" lang="ja-JP" altLang="en-US" sz="1200" dirty="0">
                  <a:latin typeface="Meiryo UI" panose="020B0604030504040204" pitchFamily="50" charset="-128"/>
                  <a:ea typeface="Meiryo UI" panose="020B0604030504040204" pitchFamily="50" charset="-128"/>
                </a:rPr>
                <a:t>、回収したバッグを繰り返し</a:t>
              </a:r>
              <a:r>
                <a:rPr kumimoji="1" lang="ja-JP" altLang="en-US" sz="1200" dirty="0" smtClean="0">
                  <a:latin typeface="Meiryo UI" panose="020B0604030504040204" pitchFamily="50" charset="-128"/>
                  <a:ea typeface="Meiryo UI" panose="020B0604030504040204" pitchFamily="50" charset="-128"/>
                </a:rPr>
                <a:t>利用</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効果検証</a:t>
              </a:r>
              <a:r>
                <a:rPr kumimoji="1" lang="en-US" altLang="ja-JP" sz="1400" b="1"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（環境省主体、イオン協力、吹田市に情報提供→水平展開）</a:t>
              </a:r>
            </a:p>
            <a:p>
              <a:pPr>
                <a:lnSpc>
                  <a:spcPts val="2000"/>
                </a:lnSpc>
              </a:pPr>
              <a:r>
                <a:rPr kumimoji="1" lang="ja-JP" altLang="en-US" sz="1200" dirty="0">
                  <a:latin typeface="Meiryo UI" panose="020B0604030504040204" pitchFamily="50" charset="-128"/>
                  <a:ea typeface="Meiryo UI" panose="020B0604030504040204" pitchFamily="50" charset="-128"/>
                </a:rPr>
                <a:t>① 定量効果等の把握：レジ袋辞退率の変化（</a:t>
              </a:r>
              <a:r>
                <a:rPr kumimoji="1" lang="ja-JP" altLang="en-US" sz="1200" dirty="0" smtClean="0">
                  <a:latin typeface="Meiryo UI" panose="020B0604030504040204" pitchFamily="50" charset="-128"/>
                  <a:ea typeface="Meiryo UI" panose="020B0604030504040204" pitchFamily="50" charset="-128"/>
                </a:rPr>
                <a:t>ビフォー・</a:t>
              </a:r>
              <a:r>
                <a:rPr kumimoji="1" lang="ja-JP" altLang="en-US" sz="1200" dirty="0">
                  <a:latin typeface="Meiryo UI" panose="020B0604030504040204" pitchFamily="50" charset="-128"/>
                  <a:ea typeface="Meiryo UI" panose="020B0604030504040204" pitchFamily="50" charset="-128"/>
                </a:rPr>
                <a:t>アフター）、利用（回）数</a:t>
              </a:r>
            </a:p>
            <a:p>
              <a:pPr>
                <a:lnSpc>
                  <a:spcPts val="2000"/>
                </a:lnSpc>
              </a:pPr>
              <a:r>
                <a:rPr kumimoji="1" lang="ja-JP" altLang="en-US" sz="1200" dirty="0">
                  <a:latin typeface="Meiryo UI" panose="020B0604030504040204" pitchFamily="50" charset="-128"/>
                  <a:ea typeface="Meiryo UI" panose="020B0604030504040204" pitchFamily="50" charset="-128"/>
                </a:rPr>
                <a:t>　　（シェアバッグ、紙袋、マイバック）、利便性（消費者等）</a:t>
              </a:r>
            </a:p>
            <a:p>
              <a:pPr>
                <a:lnSpc>
                  <a:spcPts val="2000"/>
                </a:lnSpc>
              </a:pPr>
              <a:r>
                <a:rPr kumimoji="1" lang="ja-JP" altLang="en-US" sz="1200" dirty="0">
                  <a:latin typeface="Meiryo UI" panose="020B0604030504040204" pitchFamily="50" charset="-128"/>
                  <a:ea typeface="Meiryo UI" panose="020B0604030504040204" pitchFamily="50" charset="-128"/>
                </a:rPr>
                <a:t>② 成果・課題等の検証：消費者・協力主体への聴取、問題把握（シェアバッグ放置</a:t>
              </a:r>
            </a:p>
            <a:p>
              <a:pPr>
                <a:lnSpc>
                  <a:spcPts val="2000"/>
                </a:lnSpc>
              </a:pPr>
              <a:r>
                <a:rPr kumimoji="1" lang="ja-JP" altLang="en-US" sz="1200" dirty="0">
                  <a:latin typeface="Meiryo UI" panose="020B0604030504040204" pitchFamily="50" charset="-128"/>
                  <a:ea typeface="Meiryo UI" panose="020B0604030504040204" pitchFamily="50" charset="-128"/>
                </a:rPr>
                <a:t>    未返却・回転率等）、事業性評価（費用対効果）、提言等</a:t>
              </a:r>
            </a:p>
            <a:p>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en-US" altLang="ja-JP" sz="1400" b="1"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事業スケジュール・進め方</a:t>
              </a:r>
              <a:r>
                <a:rPr kumimoji="1"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a:p>
              <a:pPr marL="105750">
                <a:lnSpc>
                  <a:spcPts val="2000"/>
                </a:lnSpc>
              </a:pPr>
              <a:r>
                <a:rPr kumimoji="1" lang="en-US" altLang="ja-JP" sz="1200" dirty="0" smtClean="0">
                  <a:latin typeface="Meiryo UI" panose="020B0604030504040204" pitchFamily="50" charset="-128"/>
                  <a:ea typeface="Meiryo UI" panose="020B0604030504040204" pitchFamily="50" charset="-128"/>
                </a:rPr>
                <a:t>2019</a:t>
              </a:r>
              <a:r>
                <a:rPr kumimoji="1" lang="ja-JP" altLang="en-US" sz="1200" dirty="0" smtClean="0">
                  <a:latin typeface="Meiryo UI" panose="020B0604030504040204" pitchFamily="50" charset="-128"/>
                  <a:ea typeface="Meiryo UI" panose="020B0604030504040204" pitchFamily="50" charset="-128"/>
                </a:rPr>
                <a:t>年２月</a:t>
              </a: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事前</a:t>
              </a:r>
              <a:r>
                <a:rPr lang="ja-JP" altLang="en-US" sz="1200" dirty="0">
                  <a:latin typeface="Meiryo UI" panose="020B0604030504040204" pitchFamily="50" charset="-128"/>
                  <a:ea typeface="Meiryo UI" panose="020B0604030504040204" pitchFamily="50" charset="-128"/>
                </a:rPr>
                <a:t>準備（シェアバッグ・紙袋の手配、ニーズ・実態等に基づく</a:t>
              </a:r>
              <a:r>
                <a:rPr lang="ja-JP" altLang="en-US" sz="1200" dirty="0" smtClean="0">
                  <a:latin typeface="Meiryo UI" panose="020B0604030504040204" pitchFamily="50" charset="-128"/>
                  <a:ea typeface="Meiryo UI" panose="020B0604030504040204" pitchFamily="50" charset="-128"/>
                </a:rPr>
                <a:t>スキーム構築、</a:t>
              </a:r>
              <a:endParaRPr lang="en-US" altLang="ja-JP" sz="1200" dirty="0" smtClean="0">
                <a:latin typeface="Meiryo UI" panose="020B0604030504040204" pitchFamily="50" charset="-128"/>
                <a:ea typeface="Meiryo UI" panose="020B0604030504040204" pitchFamily="50" charset="-128"/>
              </a:endParaRPr>
            </a:p>
            <a:p>
              <a:pPr marL="105750">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利便性</a:t>
              </a:r>
              <a:r>
                <a:rPr lang="ja-JP" altLang="en-US" sz="1200" dirty="0">
                  <a:latin typeface="Meiryo UI" panose="020B0604030504040204" pitchFamily="50" charset="-128"/>
                  <a:ea typeface="Meiryo UI" panose="020B0604030504040204" pitchFamily="50" charset="-128"/>
                </a:rPr>
                <a:t>の高い回収拠点設置の協力依頼 等</a:t>
              </a:r>
              <a:r>
                <a:rPr lang="ja-JP" altLang="en-US"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105750">
                <a:lnSpc>
                  <a:spcPts val="2000"/>
                </a:lnSpc>
              </a:pPr>
              <a:r>
                <a:rPr kumimoji="1" lang="en-US" altLang="ja-JP" sz="1200" dirty="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４</a:t>
              </a:r>
              <a:r>
                <a:rPr kumimoji="1" lang="ja-JP" altLang="en-US" sz="1200" dirty="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５月　　</a:t>
              </a:r>
              <a:r>
                <a:rPr kumimoji="1" lang="ja-JP" altLang="en-US" sz="1200" dirty="0">
                  <a:latin typeface="Meiryo UI" panose="020B0604030504040204" pitchFamily="50" charset="-128"/>
                  <a:ea typeface="Meiryo UI" panose="020B0604030504040204" pitchFamily="50" charset="-128"/>
                </a:rPr>
                <a:t>　事前</a:t>
              </a:r>
              <a:r>
                <a:rPr lang="ja-JP" altLang="en-US" sz="1200" dirty="0">
                  <a:latin typeface="Meiryo UI" panose="020B0604030504040204" pitchFamily="50" charset="-128"/>
                  <a:ea typeface="Meiryo UI" panose="020B0604030504040204" pitchFamily="50" charset="-128"/>
                </a:rPr>
                <a:t>周知（各主体による消費者</a:t>
              </a:r>
              <a:r>
                <a:rPr kumimoji="1" lang="ja-JP" altLang="en-US" sz="1200" dirty="0">
                  <a:latin typeface="Meiryo UI" panose="020B0604030504040204" pitchFamily="50" charset="-128"/>
                  <a:ea typeface="Meiryo UI" panose="020B0604030504040204" pitchFamily="50" charset="-128"/>
                </a:rPr>
                <a:t>等に対する広報</a:t>
              </a:r>
              <a:r>
                <a:rPr kumimoji="1" lang="ja-JP" altLang="en-US"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105750">
                <a:lnSpc>
                  <a:spcPts val="2000"/>
                </a:lnSpc>
              </a:pPr>
              <a:r>
                <a:rPr kumimoji="1" lang="ja-JP" altLang="en-US" sz="1200" dirty="0" smtClean="0">
                  <a:latin typeface="Meiryo UI" panose="020B0604030504040204" pitchFamily="50" charset="-128"/>
                  <a:ea typeface="Meiryo UI" panose="020B0604030504040204" pitchFamily="50" charset="-128"/>
                </a:rPr>
                <a:t>　　　６月～　　　　モデル</a:t>
              </a:r>
              <a:r>
                <a:rPr kumimoji="1" lang="ja-JP" altLang="en-US" sz="1200" dirty="0">
                  <a:latin typeface="Meiryo UI" panose="020B0604030504040204" pitchFamily="50" charset="-128"/>
                  <a:ea typeface="Meiryo UI" panose="020B0604030504040204" pitchFamily="50" charset="-128"/>
                </a:rPr>
                <a:t>事業実施（１か月間</a:t>
              </a:r>
              <a:r>
                <a:rPr kumimoji="1" lang="ja-JP" altLang="en-US"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105750">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実施後　　</a:t>
              </a: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フォローアップ</a:t>
              </a:r>
              <a:r>
                <a:rPr lang="ja-JP" altLang="en-US" sz="1200" dirty="0">
                  <a:latin typeface="Meiryo UI" panose="020B0604030504040204" pitchFamily="50" charset="-128"/>
                  <a:ea typeface="Meiryo UI" panose="020B0604030504040204" pitchFamily="50" charset="-128"/>
                </a:rPr>
                <a:t>（事業評価・結果報告・社会実装化に向けた提言など</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6462000" y="9306272"/>
              <a:ext cx="360000" cy="276999"/>
            </a:xfrm>
            <a:prstGeom prst="rect">
              <a:avLst/>
            </a:prstGeom>
            <a:noFill/>
          </p:spPr>
          <p:txBody>
            <a:bodyPr wrap="square" rtlCol="0">
              <a:spAutoFit/>
            </a:bodyPr>
            <a:lstStyle/>
            <a:p>
              <a:r>
                <a:rPr lang="en-US" altLang="ja-JP" sz="1200" dirty="0" smtClean="0">
                  <a:latin typeface="+mn-ea"/>
                </a:rPr>
                <a:t>13</a:t>
              </a:r>
              <a:endParaRPr kumimoji="1" lang="ja-JP" altLang="en-US" sz="1200" dirty="0">
                <a:latin typeface="+mn-ea"/>
              </a:endParaRPr>
            </a:p>
          </p:txBody>
        </p:sp>
        <p:grpSp>
          <p:nvGrpSpPr>
            <p:cNvPr id="6" name="グループ化 5"/>
            <p:cNvGrpSpPr/>
            <p:nvPr/>
          </p:nvGrpSpPr>
          <p:grpSpPr>
            <a:xfrm>
              <a:off x="347289" y="3453684"/>
              <a:ext cx="6143705" cy="3343469"/>
              <a:chOff x="203405" y="3610312"/>
              <a:chExt cx="6143705" cy="3343469"/>
            </a:xfrm>
          </p:grpSpPr>
          <p:pic>
            <p:nvPicPr>
              <p:cNvPr id="7" name="図 6"/>
              <p:cNvPicPr>
                <a:picLocks noChangeAspect="1"/>
              </p:cNvPicPr>
              <p:nvPr/>
            </p:nvPicPr>
            <p:blipFill rotWithShape="1">
              <a:blip r:embed="rId3"/>
              <a:srcRect r="45948"/>
              <a:stretch/>
            </p:blipFill>
            <p:spPr>
              <a:xfrm>
                <a:off x="203405" y="3610312"/>
                <a:ext cx="3586167" cy="3025353"/>
              </a:xfrm>
              <a:prstGeom prst="rect">
                <a:avLst/>
              </a:prstGeom>
            </p:spPr>
          </p:pic>
          <p:pic>
            <p:nvPicPr>
              <p:cNvPr id="8" name="図 7"/>
              <p:cNvPicPr>
                <a:picLocks noChangeAspect="1"/>
              </p:cNvPicPr>
              <p:nvPr/>
            </p:nvPicPr>
            <p:blipFill>
              <a:blip r:embed="rId4"/>
              <a:stretch>
                <a:fillRect/>
              </a:stretch>
            </p:blipFill>
            <p:spPr>
              <a:xfrm>
                <a:off x="4227284" y="3610312"/>
                <a:ext cx="2119826" cy="2891949"/>
              </a:xfrm>
              <a:prstGeom prst="rect">
                <a:avLst/>
              </a:prstGeom>
            </p:spPr>
          </p:pic>
          <p:sp>
            <p:nvSpPr>
              <p:cNvPr id="103" name="テキスト ボックス 102"/>
              <p:cNvSpPr txBox="1"/>
              <p:nvPr/>
            </p:nvSpPr>
            <p:spPr>
              <a:xfrm>
                <a:off x="1788665" y="6584449"/>
                <a:ext cx="184731" cy="369332"/>
              </a:xfrm>
              <a:prstGeom prst="rect">
                <a:avLst/>
              </a:prstGeom>
              <a:noFill/>
            </p:spPr>
            <p:txBody>
              <a:bodyPr wrap="none" rtlCol="0">
                <a:spAutoFit/>
              </a:bodyPr>
              <a:lstStyle/>
              <a:p>
                <a:endParaRPr kumimoji="1" lang="ja-JP" altLang="en-US" sz="1800" dirty="0">
                  <a:latin typeface="Meiryo UI" panose="020B0604030504040204" pitchFamily="50" charset="-128"/>
                  <a:ea typeface="Meiryo UI" panose="020B0604030504040204" pitchFamily="50" charset="-128"/>
                </a:endParaRPr>
              </a:p>
            </p:txBody>
          </p:sp>
        </p:grpSp>
        <p:grpSp>
          <p:nvGrpSpPr>
            <p:cNvPr id="13" name="グループ化 12"/>
            <p:cNvGrpSpPr/>
            <p:nvPr/>
          </p:nvGrpSpPr>
          <p:grpSpPr>
            <a:xfrm>
              <a:off x="1932549" y="1944759"/>
              <a:ext cx="656166" cy="261610"/>
              <a:chOff x="6963834" y="2301905"/>
              <a:chExt cx="656166" cy="261610"/>
            </a:xfrm>
          </p:grpSpPr>
          <p:sp>
            <p:nvSpPr>
              <p:cNvPr id="19" name="角丸四角形 18"/>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sp>
        <p:nvSpPr>
          <p:cNvPr id="4" name="テキスト ボックス 3"/>
          <p:cNvSpPr txBox="1"/>
          <p:nvPr/>
        </p:nvSpPr>
        <p:spPr>
          <a:xfrm>
            <a:off x="365289" y="1888277"/>
            <a:ext cx="7543800"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イオン吹田店におけるシェアバッグ実証実験について御紹介いただきました。</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74215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9858" y="69834"/>
            <a:ext cx="6858000" cy="544688"/>
          </a:xfrm>
          <a:prstGeom prst="rect">
            <a:avLst/>
          </a:prstGeom>
        </p:spPr>
        <p:txBody>
          <a:bodyPr>
            <a:normAutofit/>
          </a:bodyPr>
          <a:lstStyle>
            <a:lvl1pPr algn="l" defTabSz="685783"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endParaRPr lang="en-US" altLang="ja-JP" sz="2700" b="1" dirty="0">
              <a:solidFill>
                <a:schemeClr val="bg1"/>
              </a:solidFill>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3"/>
          <a:stretch>
            <a:fillRect/>
          </a:stretch>
        </p:blipFill>
        <p:spPr>
          <a:xfrm>
            <a:off x="484093" y="7861181"/>
            <a:ext cx="2425852" cy="1576520"/>
          </a:xfrm>
          <a:prstGeom prst="rect">
            <a:avLst/>
          </a:prstGeom>
        </p:spPr>
      </p:pic>
      <p:pic>
        <p:nvPicPr>
          <p:cNvPr id="71" name="図 70"/>
          <p:cNvPicPr>
            <a:picLocks noChangeAspect="1"/>
          </p:cNvPicPr>
          <p:nvPr/>
        </p:nvPicPr>
        <p:blipFill rotWithShape="1">
          <a:blip r:embed="rId4" cstate="print">
            <a:extLst>
              <a:ext uri="{28A0092B-C50C-407E-A947-70E740481C1C}">
                <a14:useLocalDpi xmlns:a14="http://schemas.microsoft.com/office/drawing/2010/main" val="0"/>
              </a:ext>
            </a:extLst>
          </a:blip>
          <a:srcRect b="25882"/>
          <a:stretch/>
        </p:blipFill>
        <p:spPr>
          <a:xfrm>
            <a:off x="3055235" y="7347232"/>
            <a:ext cx="3313813" cy="2111472"/>
          </a:xfrm>
          <a:prstGeom prst="rect">
            <a:avLst/>
          </a:prstGeom>
          <a:ln>
            <a:noFill/>
          </a:ln>
          <a:effectLst>
            <a:softEdge rad="112500"/>
          </a:effectLst>
        </p:spPr>
      </p:pic>
      <p:grpSp>
        <p:nvGrpSpPr>
          <p:cNvPr id="4" name="グループ化 3"/>
          <p:cNvGrpSpPr/>
          <p:nvPr/>
        </p:nvGrpSpPr>
        <p:grpSpPr>
          <a:xfrm>
            <a:off x="138289" y="1609206"/>
            <a:ext cx="6618877" cy="6401753"/>
            <a:chOff x="120363" y="1882615"/>
            <a:chExt cx="6618877" cy="6401753"/>
          </a:xfrm>
        </p:grpSpPr>
        <p:sp>
          <p:nvSpPr>
            <p:cNvPr id="18" name="テキスト ボックス 17"/>
            <p:cNvSpPr txBox="1"/>
            <p:nvPr/>
          </p:nvSpPr>
          <p:spPr>
            <a:xfrm>
              <a:off x="120363" y="1882615"/>
              <a:ext cx="6618877" cy="6401753"/>
            </a:xfrm>
            <a:prstGeom prst="rect">
              <a:avLst/>
            </a:prstGeom>
            <a:noFill/>
          </p:spPr>
          <p:txBody>
            <a:bodyPr wrap="square" rtlCol="0">
              <a:spAutoFit/>
            </a:bodyPr>
            <a:lstStyle/>
            <a:p>
              <a:pPr>
                <a:lnSpc>
                  <a:spcPts val="2000"/>
                </a:lnSpc>
              </a:pPr>
              <a:r>
                <a:rPr kumimoji="1" lang="ja-JP" altLang="en-US" sz="1200" dirty="0" smtClean="0">
                  <a:latin typeface="Meiryo UI" panose="020B0604030504040204" pitchFamily="50" charset="-128"/>
                  <a:ea typeface="Meiryo UI" panose="020B0604030504040204" pitchFamily="50" charset="-128"/>
                </a:rPr>
                <a:t>　　泉大津市におけるプラスチックごみゼロを目指す取組について御紹介いただきました。</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200" dirty="0">
                <a:latin typeface="Meiryo UI" panose="020B0604030504040204" pitchFamily="50" charset="-128"/>
                <a:ea typeface="Meiryo UI" panose="020B0604030504040204" pitchFamily="50" charset="-128"/>
              </a:endParaRPr>
            </a:p>
            <a:p>
              <a:pPr>
                <a:lnSpc>
                  <a:spcPts val="2000"/>
                </a:lnSpc>
              </a:pPr>
              <a:r>
                <a:rPr lang="ja-JP" altLang="en-US" sz="1400" b="1" dirty="0" smtClean="0">
                  <a:latin typeface="Meiryo UI" panose="020B0604030504040204" pitchFamily="50" charset="-128"/>
                  <a:ea typeface="Meiryo UI" panose="020B0604030504040204" pitchFamily="50" charset="-128"/>
                </a:rPr>
                <a:t>① </a:t>
              </a:r>
              <a:r>
                <a:rPr lang="ja-JP" altLang="en-US" sz="1400" b="1" dirty="0">
                  <a:latin typeface="Meiryo UI" panose="020B0604030504040204" pitchFamily="50" charset="-128"/>
                  <a:ea typeface="Meiryo UI" panose="020B0604030504040204" pitchFamily="50" charset="-128"/>
                </a:rPr>
                <a:t>いずみおおつプラスチックごみゼロ宣言</a:t>
              </a:r>
              <a:endParaRPr lang="en-US" altLang="ja-JP" sz="1200" b="1" dirty="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2019</a:t>
              </a:r>
              <a:r>
                <a:rPr kumimoji="1" lang="ja-JP" altLang="en-US" sz="1200" dirty="0" smtClean="0">
                  <a:latin typeface="Meiryo UI" panose="020B0604030504040204" pitchFamily="50" charset="-128"/>
                  <a:ea typeface="Meiryo UI" panose="020B0604030504040204" pitchFamily="50" charset="-128"/>
                </a:rPr>
                <a:t>年６月５日にプラスチックごみゼロに向け、</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「いずみおおつプラスチック</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ごみゼロ宣言」を実施。</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lang="ja-JP" altLang="en-US" sz="1400" b="1" dirty="0">
                  <a:latin typeface="Meiryo UI" panose="020B0604030504040204" pitchFamily="50" charset="-128"/>
                  <a:ea typeface="Meiryo UI" panose="020B0604030504040204" pitchFamily="50" charset="-128"/>
                </a:rPr>
                <a:t>②</a:t>
              </a:r>
              <a:r>
                <a:rPr kumimoji="1" lang="ja-JP" altLang="en-US" sz="1400" b="1" dirty="0" smtClean="0">
                  <a:latin typeface="Meiryo UI" panose="020B0604030504040204" pitchFamily="50" charset="-128"/>
                  <a:ea typeface="Meiryo UI" panose="020B0604030504040204" pitchFamily="50" charset="-128"/>
                </a:rPr>
                <a:t> </a:t>
              </a:r>
              <a:r>
                <a:rPr kumimoji="1" lang="en-US" altLang="ja-JP" sz="1400" b="1" dirty="0" smtClean="0">
                  <a:latin typeface="Meiryo UI" panose="020B0604030504040204" pitchFamily="50" charset="-128"/>
                  <a:ea typeface="Meiryo UI" panose="020B0604030504040204" pitchFamily="50" charset="-128"/>
                </a:rPr>
                <a:t>PIRIKA</a:t>
              </a:r>
              <a:r>
                <a:rPr kumimoji="1" lang="ja-JP" altLang="en-US" sz="1400" b="1" dirty="0" smtClean="0">
                  <a:latin typeface="Meiryo UI" panose="020B0604030504040204" pitchFamily="50" charset="-128"/>
                  <a:ea typeface="Meiryo UI" panose="020B0604030504040204" pitchFamily="50" charset="-128"/>
                </a:rPr>
                <a:t>（ピリカ）</a:t>
              </a:r>
              <a:endParaRPr kumimoji="1" lang="en-US" altLang="ja-JP" sz="1200" b="1" dirty="0">
                <a:latin typeface="Meiryo UI" panose="020B0604030504040204" pitchFamily="50" charset="-128"/>
                <a:ea typeface="Meiryo UI" panose="020B0604030504040204" pitchFamily="50" charset="-128"/>
              </a:endParaRPr>
            </a:p>
            <a:p>
              <a:pPr>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平成</a:t>
              </a:r>
              <a:r>
                <a:rPr kumimoji="1" lang="en-US" altLang="ja-JP" sz="1200" dirty="0" smtClean="0">
                  <a:latin typeface="Meiryo UI" panose="020B0604030504040204" pitchFamily="50" charset="-128"/>
                  <a:ea typeface="Meiryo UI" panose="020B0604030504040204" pitchFamily="50" charset="-128"/>
                </a:rPr>
                <a:t>30</a:t>
              </a:r>
              <a:r>
                <a:rPr kumimoji="1" lang="ja-JP" altLang="en-US" sz="1200" dirty="0" smtClean="0">
                  <a:latin typeface="Meiryo UI" panose="020B0604030504040204" pitchFamily="50" charset="-128"/>
                  <a:ea typeface="Meiryo UI" panose="020B0604030504040204" pitchFamily="50" charset="-128"/>
                </a:rPr>
                <a:t>年９月から、ごみ拾い</a:t>
              </a:r>
              <a:r>
                <a:rPr kumimoji="1" lang="en-US" altLang="ja-JP" sz="1200" dirty="0" smtClean="0">
                  <a:latin typeface="Meiryo UI" panose="020B0604030504040204" pitchFamily="50" charset="-128"/>
                  <a:ea typeface="Meiryo UI" panose="020B0604030504040204" pitchFamily="50" charset="-128"/>
                </a:rPr>
                <a:t>SNS</a:t>
              </a:r>
              <a:r>
                <a:rPr kumimoji="1" lang="ja-JP" altLang="en-US" sz="1200" dirty="0" smtClean="0">
                  <a:latin typeface="Meiryo UI" panose="020B0604030504040204" pitchFamily="50" charset="-128"/>
                  <a:ea typeface="Meiryo UI" panose="020B0604030504040204" pitchFamily="50" charset="-128"/>
                </a:rPr>
                <a:t>アプリ</a:t>
              </a:r>
              <a:r>
                <a:rPr kumimoji="1" lang="en-US" altLang="ja-JP" sz="1200" dirty="0" smtClean="0">
                  <a:latin typeface="Meiryo UI" panose="020B0604030504040204" pitchFamily="50" charset="-128"/>
                  <a:ea typeface="Meiryo UI" panose="020B0604030504040204" pitchFamily="50" charset="-128"/>
                </a:rPr>
                <a:t>PIRIKA</a:t>
              </a:r>
              <a:r>
                <a:rPr kumimoji="1" lang="ja-JP" altLang="en-US" sz="1200" dirty="0" smtClean="0">
                  <a:latin typeface="Meiryo UI" panose="020B0604030504040204" pitchFamily="50" charset="-128"/>
                  <a:ea typeface="Meiryo UI" panose="020B0604030504040204" pitchFamily="50" charset="-128"/>
                </a:rPr>
                <a:t>を用いた管理ページ</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「きれいにしよか</a:t>
              </a: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いずみおおつ</a:t>
              </a:r>
              <a:r>
                <a:rPr lang="ja-JP" altLang="en-US" sz="1200" dirty="0" smtClean="0">
                  <a:latin typeface="Meiryo UI" panose="020B0604030504040204" pitchFamily="50" charset="-128"/>
                  <a:ea typeface="Meiryo UI" panose="020B0604030504040204" pitchFamily="50" charset="-128"/>
                </a:rPr>
                <a:t>」　の</a:t>
              </a:r>
              <a:r>
                <a:rPr lang="ja-JP" altLang="en-US" sz="1200" dirty="0">
                  <a:latin typeface="Meiryo UI" panose="020B0604030504040204" pitchFamily="50" charset="-128"/>
                  <a:ea typeface="Meiryo UI" panose="020B0604030504040204" pitchFamily="50" charset="-128"/>
                </a:rPr>
                <a:t>運営開始</a:t>
              </a:r>
              <a:r>
                <a:rPr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いつ・どこで・誰が泉大津市内でごみ拾いをしているかが、 「ごみを拾う・写真に撮る・投稿する</a:t>
              </a:r>
              <a:r>
                <a:rPr kumimoji="1" lang="ja-JP" altLang="en-US" sz="1200" dirty="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の</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en-US" altLang="ja-JP" sz="1200" dirty="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３</a:t>
              </a:r>
              <a:r>
                <a:rPr kumimoji="1" lang="ja-JP" altLang="en-US" sz="1200" dirty="0">
                  <a:latin typeface="Meiryo UI" panose="020B0604030504040204" pitchFamily="50" charset="-128"/>
                  <a:ea typeface="Meiryo UI" panose="020B0604030504040204" pitchFamily="50" charset="-128"/>
                </a:rPr>
                <a:t>ステップ</a:t>
              </a:r>
              <a:r>
                <a:rPr kumimoji="1" lang="ja-JP" altLang="en-US" sz="1200" dirty="0" smtClean="0">
                  <a:latin typeface="Meiryo UI" panose="020B0604030504040204" pitchFamily="50" charset="-128"/>
                  <a:ea typeface="Meiryo UI" panose="020B0604030504040204" pitchFamily="50" charset="-128"/>
                </a:rPr>
                <a:t>でリアルタイムでわかる。</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r>
                <a:rPr lang="ja-JP" altLang="en-US" sz="1400" b="1" dirty="0">
                  <a:latin typeface="Meiryo UI" panose="020B0604030504040204" pitchFamily="50" charset="-128"/>
                  <a:ea typeface="Meiryo UI" panose="020B0604030504040204" pitchFamily="50" charset="-128"/>
                </a:rPr>
                <a:t>③</a:t>
              </a:r>
              <a:r>
                <a:rPr kumimoji="1" lang="ja-JP" altLang="en-US" sz="1400" b="1" dirty="0" smtClean="0">
                  <a:latin typeface="Meiryo UI" panose="020B0604030504040204" pitchFamily="50" charset="-128"/>
                  <a:ea typeface="Meiryo UI" panose="020B0604030504040204" pitchFamily="50" charset="-128"/>
                </a:rPr>
                <a:t> スポーツ</a:t>
              </a:r>
              <a:r>
                <a:rPr kumimoji="1" lang="en-US" altLang="ja-JP" sz="1400" b="1" dirty="0" smtClean="0">
                  <a:latin typeface="Meiryo UI" panose="020B0604030504040204" pitchFamily="50" charset="-128"/>
                  <a:ea typeface="Meiryo UI" panose="020B0604030504040204" pitchFamily="50" charset="-128"/>
                </a:rPr>
                <a:t>GOMI</a:t>
              </a:r>
              <a:r>
                <a:rPr kumimoji="1" lang="ja-JP" altLang="en-US" sz="1400" b="1" dirty="0" smtClean="0">
                  <a:latin typeface="Meiryo UI" panose="020B0604030504040204" pitchFamily="50" charset="-128"/>
                  <a:ea typeface="Meiryo UI" panose="020B0604030504040204" pitchFamily="50" charset="-128"/>
                </a:rPr>
                <a:t>拾い</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●概要</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令和元年</a:t>
              </a:r>
              <a:r>
                <a:rPr kumimoji="1" lang="en-US" altLang="ja-JP" sz="1200" dirty="0" smtClean="0">
                  <a:latin typeface="Meiryo UI" panose="020B0604030504040204" pitchFamily="50" charset="-128"/>
                  <a:ea typeface="Meiryo UI" panose="020B0604030504040204" pitchFamily="50" charset="-128"/>
                </a:rPr>
                <a:t>12</a:t>
              </a:r>
              <a:r>
                <a:rPr kumimoji="1" lang="ja-JP" altLang="en-US" sz="1200" dirty="0" smtClean="0">
                  <a:latin typeface="Meiryo UI" panose="020B0604030504040204" pitchFamily="50" charset="-128"/>
                  <a:ea typeface="Meiryo UI" panose="020B0604030504040204" pitchFamily="50" charset="-128"/>
                </a:rPr>
                <a:t>月</a:t>
              </a:r>
              <a:r>
                <a:rPr kumimoji="1" lang="en-US" altLang="ja-JP" sz="1200" dirty="0" smtClean="0">
                  <a:latin typeface="Meiryo UI" panose="020B0604030504040204" pitchFamily="50" charset="-128"/>
                  <a:ea typeface="Meiryo UI" panose="020B0604030504040204" pitchFamily="50" charset="-128"/>
                </a:rPr>
                <a:t>15</a:t>
              </a:r>
              <a:r>
                <a:rPr kumimoji="1" lang="ja-JP" altLang="en-US" sz="1200" dirty="0" smtClean="0">
                  <a:latin typeface="Meiryo UI" panose="020B0604030504040204" pitchFamily="50" charset="-128"/>
                  <a:ea typeface="Meiryo UI" panose="020B0604030504040204" pitchFamily="50" charset="-128"/>
                </a:rPr>
                <a:t>日（日）、チーム</a:t>
              </a:r>
              <a:r>
                <a:rPr kumimoji="1" lang="ja-JP" altLang="en-US" sz="1200" dirty="0">
                  <a:latin typeface="Meiryo UI" panose="020B0604030504040204" pitchFamily="50" charset="-128"/>
                  <a:ea typeface="Meiryo UI" panose="020B0604030504040204" pitchFamily="50" charset="-128"/>
                </a:rPr>
                <a:t>で力を合わせ</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制限</a:t>
              </a:r>
              <a:r>
                <a:rPr kumimoji="1" lang="ja-JP" altLang="en-US" sz="1200" dirty="0">
                  <a:latin typeface="Meiryo UI" panose="020B0604030504040204" pitchFamily="50" charset="-128"/>
                  <a:ea typeface="Meiryo UI" panose="020B0604030504040204" pitchFamily="50" charset="-128"/>
                </a:rPr>
                <a:t>時間内に決められた</a:t>
              </a:r>
              <a:r>
                <a:rPr kumimoji="1" lang="ja-JP" altLang="en-US" sz="1200" dirty="0" smtClean="0">
                  <a:latin typeface="Meiryo UI" panose="020B0604030504040204" pitchFamily="50" charset="-128"/>
                  <a:ea typeface="Meiryo UI" panose="020B0604030504040204" pitchFamily="50" charset="-128"/>
                </a:rPr>
                <a:t>エリア内でごみ拾いを行い、</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拾った</a:t>
              </a:r>
              <a:r>
                <a:rPr kumimoji="1" lang="ja-JP" altLang="en-US" sz="1200" dirty="0">
                  <a:latin typeface="Meiryo UI" panose="020B0604030504040204" pitchFamily="50" charset="-128"/>
                  <a:ea typeface="Meiryo UI" panose="020B0604030504040204" pitchFamily="50" charset="-128"/>
                </a:rPr>
                <a:t>ごみの量と質でポイントを</a:t>
              </a:r>
              <a:r>
                <a:rPr kumimoji="1" lang="ja-JP" altLang="en-US" sz="1200" dirty="0" smtClean="0">
                  <a:latin typeface="Meiryo UI" panose="020B0604030504040204" pitchFamily="50" charset="-128"/>
                  <a:ea typeface="Meiryo UI" panose="020B0604030504040204" pitchFamily="50" charset="-128"/>
                </a:rPr>
                <a:t>競う「スポーツ</a:t>
              </a:r>
              <a:r>
                <a:rPr kumimoji="1" lang="en-US" altLang="ja-JP" sz="1200" dirty="0" smtClean="0">
                  <a:latin typeface="Meiryo UI" panose="020B0604030504040204" pitchFamily="50" charset="-128"/>
                  <a:ea typeface="Meiryo UI" panose="020B0604030504040204" pitchFamily="50" charset="-128"/>
                </a:rPr>
                <a:t>GOMI</a:t>
              </a:r>
              <a:r>
                <a:rPr kumimoji="1" lang="ja-JP" altLang="en-US" sz="1200" dirty="0" smtClean="0">
                  <a:latin typeface="Meiryo UI" panose="020B0604030504040204" pitchFamily="50" charset="-128"/>
                  <a:ea typeface="Meiryo UI" panose="020B0604030504040204" pitchFamily="50" charset="-128"/>
                </a:rPr>
                <a:t>拾い」を実施。</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●競技ルールと工夫点</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lang="ja-JP" altLang="en-US" sz="1200" dirty="0" smtClean="0">
                  <a:latin typeface="HG丸ｺﾞｼｯｸM-PRO" panose="020F0600000000000000" pitchFamily="50" charset="-128"/>
                  <a:ea typeface="HG丸ｺﾞｼｯｸM-PRO" panose="020F0600000000000000" pitchFamily="50" charset="-128"/>
                </a:rPr>
                <a:t>拾った</a:t>
              </a:r>
              <a:r>
                <a:rPr lang="ja-JP" altLang="en-US" sz="1200" dirty="0">
                  <a:latin typeface="HG丸ｺﾞｼｯｸM-PRO" panose="020F0600000000000000" pitchFamily="50" charset="-128"/>
                  <a:ea typeface="HG丸ｺﾞｼｯｸM-PRO" panose="020F0600000000000000" pitchFamily="50" charset="-128"/>
                </a:rPr>
                <a:t>ごみを</a:t>
              </a:r>
              <a:r>
                <a:rPr lang="en-US" altLang="ja-JP" sz="1200" dirty="0">
                  <a:latin typeface="HG丸ｺﾞｼｯｸM-PRO" panose="020F0600000000000000" pitchFamily="50" charset="-128"/>
                  <a:ea typeface="HG丸ｺﾞｼｯｸM-PRO" panose="020F0600000000000000" pitchFamily="50" charset="-128"/>
                </a:rPr>
                <a:t>7</a:t>
              </a:r>
              <a:r>
                <a:rPr lang="ja-JP" altLang="en-US" sz="1200" dirty="0">
                  <a:latin typeface="HG丸ｺﾞｼｯｸM-PRO" panose="020F0600000000000000" pitchFamily="50" charset="-128"/>
                  <a:ea typeface="HG丸ｺﾞｼｯｸM-PRO" panose="020F0600000000000000" pitchFamily="50" charset="-128"/>
                </a:rPr>
                <a:t>種類に分別し、量をポイントに換算、上位</a:t>
              </a:r>
              <a:r>
                <a:rPr lang="en-US" altLang="ja-JP" sz="1200" dirty="0">
                  <a:latin typeface="HG丸ｺﾞｼｯｸM-PRO" panose="020F0600000000000000" pitchFamily="50" charset="-128"/>
                  <a:ea typeface="HG丸ｺﾞｼｯｸM-PRO" panose="020F0600000000000000" pitchFamily="50" charset="-128"/>
                </a:rPr>
                <a:t>3</a:t>
              </a:r>
              <a:r>
                <a:rPr lang="ja-JP" altLang="en-US" sz="1200" dirty="0">
                  <a:latin typeface="HG丸ｺﾞｼｯｸM-PRO" panose="020F0600000000000000" pitchFamily="50" charset="-128"/>
                  <a:ea typeface="HG丸ｺﾞｼｯｸM-PRO" panose="020F0600000000000000" pitchFamily="50" charset="-128"/>
                </a:rPr>
                <a:t>組を</a:t>
              </a:r>
              <a:r>
                <a:rPr lang="ja-JP" altLang="en-US" sz="1200" dirty="0" smtClean="0">
                  <a:latin typeface="HG丸ｺﾞｼｯｸM-PRO" panose="020F0600000000000000" pitchFamily="50" charset="-128"/>
                  <a:ea typeface="HG丸ｺﾞｼｯｸM-PRO" panose="020F0600000000000000" pitchFamily="50" charset="-128"/>
                </a:rPr>
                <a:t>表彰。プラスチック及び</a:t>
              </a:r>
              <a:endParaRPr lang="en-US" altLang="ja-JP" sz="1200" dirty="0" smtClean="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　</a:t>
              </a:r>
              <a:r>
                <a:rPr lang="ja-JP" altLang="en-US" sz="1200" dirty="0" smtClean="0">
                  <a:latin typeface="HG丸ｺﾞｼｯｸM-PRO" panose="020F0600000000000000" pitchFamily="50" charset="-128"/>
                  <a:ea typeface="HG丸ｺﾞｼｯｸM-PRO" panose="020F0600000000000000" pitchFamily="50" charset="-128"/>
                </a:rPr>
                <a:t>ペットボトル</a:t>
              </a:r>
              <a:r>
                <a:rPr lang="ja-JP" altLang="en-US" sz="1200" dirty="0">
                  <a:latin typeface="HG丸ｺﾞｼｯｸM-PRO" panose="020F0600000000000000" pitchFamily="50" charset="-128"/>
                  <a:ea typeface="HG丸ｺﾞｼｯｸM-PRO" panose="020F0600000000000000" pitchFamily="50" charset="-128"/>
                </a:rPr>
                <a:t>のごみの配点を高めに</a:t>
              </a:r>
              <a:r>
                <a:rPr lang="ja-JP" altLang="en-US" sz="1200" dirty="0" smtClean="0">
                  <a:latin typeface="HG丸ｺﾞｼｯｸM-PRO" panose="020F0600000000000000" pitchFamily="50" charset="-128"/>
                  <a:ea typeface="HG丸ｺﾞｼｯｸM-PRO" panose="020F0600000000000000" pitchFamily="50" charset="-128"/>
                </a:rPr>
                <a:t>設定。</a:t>
              </a:r>
              <a:endParaRPr lang="en-US" altLang="ja-JP" sz="1200" dirty="0">
                <a:latin typeface="HG丸ｺﾞｼｯｸM-PRO" panose="020F0600000000000000" pitchFamily="50" charset="-128"/>
                <a:ea typeface="HG丸ｺﾞｼｯｸM-PRO" panose="020F0600000000000000" pitchFamily="50" charset="-128"/>
              </a:endParaRPr>
            </a:p>
            <a:p>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●結果</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HG丸ｺﾞｼｯｸM-PRO" panose="020F0600000000000000" pitchFamily="50" charset="-128"/>
                  <a:ea typeface="HG丸ｺﾞｼｯｸM-PRO" panose="020F0600000000000000" pitchFamily="50" charset="-128"/>
                </a:rPr>
                <a:t>     参加者</a:t>
              </a:r>
              <a:r>
                <a:rPr kumimoji="1" lang="ja-JP" altLang="en-US" sz="1200" dirty="0">
                  <a:latin typeface="HG丸ｺﾞｼｯｸM-PRO" panose="020F0600000000000000" pitchFamily="50" charset="-128"/>
                  <a:ea typeface="HG丸ｺﾞｼｯｸM-PRO" panose="020F0600000000000000" pitchFamily="50" charset="-128"/>
                </a:rPr>
                <a:t>：</a:t>
              </a:r>
              <a:r>
                <a:rPr kumimoji="1" lang="en-US" altLang="ja-JP" sz="1200" dirty="0">
                  <a:latin typeface="HG丸ｺﾞｼｯｸM-PRO" panose="020F0600000000000000" pitchFamily="50" charset="-128"/>
                  <a:ea typeface="HG丸ｺﾞｼｯｸM-PRO" panose="020F0600000000000000" pitchFamily="50" charset="-128"/>
                </a:rPr>
                <a:t>25</a:t>
              </a:r>
              <a:r>
                <a:rPr kumimoji="1" lang="ja-JP" altLang="en-US" sz="1200" dirty="0">
                  <a:latin typeface="HG丸ｺﾞｼｯｸM-PRO" panose="020F0600000000000000" pitchFamily="50" charset="-128"/>
                  <a:ea typeface="HG丸ｺﾞｼｯｸM-PRO" panose="020F0600000000000000" pitchFamily="50" charset="-128"/>
                </a:rPr>
                <a:t>チーム、</a:t>
              </a:r>
              <a:r>
                <a:rPr kumimoji="1" lang="en-US" altLang="ja-JP" sz="1200" dirty="0">
                  <a:latin typeface="HG丸ｺﾞｼｯｸM-PRO" panose="020F0600000000000000" pitchFamily="50" charset="-128"/>
                  <a:ea typeface="HG丸ｺﾞｼｯｸM-PRO" panose="020F0600000000000000" pitchFamily="50" charset="-128"/>
                </a:rPr>
                <a:t>120</a:t>
              </a:r>
              <a:r>
                <a:rPr kumimoji="1" lang="ja-JP" altLang="en-US" sz="1200" dirty="0">
                  <a:latin typeface="HG丸ｺﾞｼｯｸM-PRO" panose="020F0600000000000000" pitchFamily="50" charset="-128"/>
                  <a:ea typeface="HG丸ｺﾞｼｯｸM-PRO" panose="020F0600000000000000" pitchFamily="50" charset="-128"/>
                </a:rPr>
                <a:t>人</a:t>
              </a:r>
              <a:endParaRPr kumimoji="1" lang="en-US" altLang="ja-JP" sz="1200" dirty="0">
                <a:latin typeface="HG丸ｺﾞｼｯｸM-PRO" panose="020F0600000000000000" pitchFamily="50" charset="-128"/>
                <a:ea typeface="HG丸ｺﾞｼｯｸM-PRO" panose="020F0600000000000000" pitchFamily="50" charset="-128"/>
              </a:endParaRPr>
            </a:p>
            <a:p>
              <a:r>
                <a:rPr lang="ja-JP" altLang="en-US" sz="1200" dirty="0" smtClean="0">
                  <a:latin typeface="HG丸ｺﾞｼｯｸM-PRO" panose="020F0600000000000000" pitchFamily="50" charset="-128"/>
                  <a:ea typeface="HG丸ｺﾞｼｯｸM-PRO" panose="020F0600000000000000" pitchFamily="50" charset="-128"/>
                </a:rPr>
                <a:t>     結果</a:t>
              </a:r>
              <a:r>
                <a:rPr lang="ja-JP" altLang="en-US" sz="1200" dirty="0">
                  <a:latin typeface="HG丸ｺﾞｼｯｸM-PRO" panose="020F0600000000000000" pitchFamily="50" charset="-128"/>
                  <a:ea typeface="HG丸ｺﾞｼｯｸM-PRO" panose="020F0600000000000000" pitchFamily="50" charset="-128"/>
                </a:rPr>
                <a:t>：ごみ総量　</a:t>
              </a:r>
              <a:r>
                <a:rPr lang="en-US" altLang="ja-JP" sz="1200" dirty="0">
                  <a:latin typeface="HG丸ｺﾞｼｯｸM-PRO" panose="020F0600000000000000" pitchFamily="50" charset="-128"/>
                  <a:ea typeface="HG丸ｺﾞｼｯｸM-PRO" panose="020F0600000000000000" pitchFamily="50" charset="-128"/>
                </a:rPr>
                <a:t>122.89</a:t>
              </a:r>
              <a:r>
                <a:rPr lang="ja-JP" altLang="en-US" sz="1200" dirty="0" smtClean="0">
                  <a:latin typeface="HG丸ｺﾞｼｯｸM-PRO" panose="020F0600000000000000" pitchFamily="50" charset="-128"/>
                  <a:ea typeface="HG丸ｺﾞｼｯｸM-PRO" panose="020F0600000000000000"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p:txBody>
        </p:sp>
        <p:pic>
          <p:nvPicPr>
            <p:cNvPr id="72" name="図 71"/>
            <p:cNvPicPr>
              <a:picLocks noChangeAspect="1"/>
            </p:cNvPicPr>
            <p:nvPr/>
          </p:nvPicPr>
          <p:blipFill rotWithShape="1">
            <a:blip r:embed="rId5" cstate="print">
              <a:extLst>
                <a:ext uri="{28A0092B-C50C-407E-A947-70E740481C1C}">
                  <a14:useLocalDpi xmlns:a14="http://schemas.microsoft.com/office/drawing/2010/main" val="0"/>
                </a:ext>
              </a:extLst>
            </a:blip>
            <a:srcRect b="90898"/>
            <a:stretch/>
          </p:blipFill>
          <p:spPr>
            <a:xfrm>
              <a:off x="3419608" y="4450004"/>
              <a:ext cx="2931514" cy="446817"/>
            </a:xfrm>
            <a:prstGeom prst="rect">
              <a:avLst/>
            </a:prstGeom>
          </p:spPr>
        </p:pic>
        <p:pic>
          <p:nvPicPr>
            <p:cNvPr id="73" name="図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0635" y="5127163"/>
              <a:ext cx="1560487" cy="1170365"/>
            </a:xfrm>
            <a:prstGeom prst="rect">
              <a:avLst/>
            </a:prstGeom>
            <a:ln>
              <a:noFill/>
            </a:ln>
            <a:effectLst>
              <a:softEdge rad="112500"/>
            </a:effectLst>
          </p:spPr>
        </p:pic>
      </p:grpSp>
      <p:sp>
        <p:nvSpPr>
          <p:cNvPr id="30" name="テキスト ボックス 29"/>
          <p:cNvSpPr txBox="1"/>
          <p:nvPr/>
        </p:nvSpPr>
        <p:spPr>
          <a:xfrm>
            <a:off x="6480000" y="9631453"/>
            <a:ext cx="360000" cy="276999"/>
          </a:xfrm>
          <a:prstGeom prst="rect">
            <a:avLst/>
          </a:prstGeom>
          <a:noFill/>
        </p:spPr>
        <p:txBody>
          <a:bodyPr wrap="square" rtlCol="0">
            <a:spAutoFit/>
          </a:bodyPr>
          <a:lstStyle/>
          <a:p>
            <a:r>
              <a:rPr kumimoji="1" lang="en-US" altLang="ja-JP" sz="1200" dirty="0" smtClean="0">
                <a:latin typeface="+mn-ea"/>
              </a:rPr>
              <a:t>14</a:t>
            </a:r>
            <a:endParaRPr kumimoji="1" lang="ja-JP" altLang="en-US" sz="1200" dirty="0">
              <a:latin typeface="+mn-ea"/>
            </a:endParaRPr>
          </a:p>
        </p:txBody>
      </p:sp>
      <p:sp>
        <p:nvSpPr>
          <p:cNvPr id="32" name="正方形/長方形 31"/>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33" name="テキスト ボックス 32"/>
          <p:cNvSpPr txBox="1"/>
          <p:nvPr/>
        </p:nvSpPr>
        <p:spPr>
          <a:xfrm>
            <a:off x="0" y="138436"/>
            <a:ext cx="6857999" cy="369332"/>
          </a:xfrm>
          <a:prstGeom prst="rect">
            <a:avLst/>
          </a:prstGeom>
          <a:noFill/>
        </p:spPr>
        <p:txBody>
          <a:bodyPr wrap="square" rtlCol="0">
            <a:spAutoFit/>
          </a:bodyPr>
          <a:lstStyle/>
          <a:p>
            <a:r>
              <a:rPr kumimoji="1" lang="ja-JP" altLang="en-US" dirty="0" smtClean="0">
                <a:solidFill>
                  <a:schemeClr val="bg1"/>
                </a:solidFill>
                <a:latin typeface="Meiryo UI" panose="020B0604030504040204" pitchFamily="50" charset="-128"/>
                <a:ea typeface="Meiryo UI" panose="020B0604030504040204" pitchFamily="50" charset="-128"/>
              </a:rPr>
              <a:t>　取組事例</a:t>
            </a:r>
            <a:endParaRPr kumimoji="1" lang="ja-JP" altLang="en-US" dirty="0">
              <a:solidFill>
                <a:schemeClr val="bg1"/>
              </a:solidFill>
              <a:latin typeface="Meiryo UI" panose="020B0604030504040204" pitchFamily="50" charset="-128"/>
              <a:ea typeface="Meiryo UI" panose="020B0604030504040204" pitchFamily="50" charset="-128"/>
            </a:endParaRPr>
          </a:p>
        </p:txBody>
      </p:sp>
      <p:graphicFrame>
        <p:nvGraphicFramePr>
          <p:cNvPr id="34" name="表 33"/>
          <p:cNvGraphicFramePr>
            <a:graphicFrameLocks noGrp="1"/>
          </p:cNvGraphicFramePr>
          <p:nvPr>
            <p:extLst>
              <p:ext uri="{D42A27DB-BD31-4B8C-83A1-F6EECF244321}">
                <p14:modId xmlns:p14="http://schemas.microsoft.com/office/powerpoint/2010/main" val="2975997159"/>
              </p:ext>
            </p:extLst>
          </p:nvPr>
        </p:nvGraphicFramePr>
        <p:xfrm>
          <a:off x="138289" y="654299"/>
          <a:ext cx="6581419" cy="767080"/>
        </p:xfrm>
        <a:graphic>
          <a:graphicData uri="http://schemas.openxmlformats.org/drawingml/2006/table">
            <a:tbl>
              <a:tblPr firstRow="1" bandRow="1">
                <a:tableStyleId>{5C22544A-7EE6-4342-B048-85BDC9FD1C3A}</a:tableStyleId>
              </a:tblPr>
              <a:tblGrid>
                <a:gridCol w="574647">
                  <a:extLst>
                    <a:ext uri="{9D8B030D-6E8A-4147-A177-3AD203B41FA5}">
                      <a16:colId xmlns:a16="http://schemas.microsoft.com/office/drawing/2014/main" val="723203530"/>
                    </a:ext>
                  </a:extLst>
                </a:gridCol>
                <a:gridCol w="333982">
                  <a:extLst>
                    <a:ext uri="{9D8B030D-6E8A-4147-A177-3AD203B41FA5}">
                      <a16:colId xmlns:a16="http://schemas.microsoft.com/office/drawing/2014/main" val="2940751584"/>
                    </a:ext>
                  </a:extLst>
                </a:gridCol>
                <a:gridCol w="5672790">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14</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92D05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2000" b="0" dirty="0" smtClean="0">
                          <a:solidFill>
                            <a:schemeClr val="tx1"/>
                          </a:solidFill>
                          <a:latin typeface="Meiryo UI" panose="020B0604030504040204" pitchFamily="50" charset="-128"/>
                          <a:ea typeface="Meiryo UI" panose="020B0604030504040204" pitchFamily="50" charset="-128"/>
                        </a:rPr>
                        <a:t>プラスチックごみゼロを目指して</a:t>
                      </a:r>
                    </a:p>
                  </a:txBody>
                  <a:tcPr anchor="ctr">
                    <a:solidFill>
                      <a:schemeClr val="bg1"/>
                    </a:solid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92D05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rPr>
                        <a:t>泉大津市</a:t>
                      </a:r>
                      <a:endParaRPr kumimoji="1" lang="en-US" altLang="ja-JP" sz="1400" dirty="0" smtClean="0">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4183328288"/>
                  </a:ext>
                </a:extLst>
              </a:tr>
            </a:tbl>
          </a:graphicData>
        </a:graphic>
      </p:graphicFrame>
      <p:grpSp>
        <p:nvGrpSpPr>
          <p:cNvPr id="28" name="グループ化 27"/>
          <p:cNvGrpSpPr/>
          <p:nvPr/>
        </p:nvGrpSpPr>
        <p:grpSpPr>
          <a:xfrm>
            <a:off x="2020784" y="4679961"/>
            <a:ext cx="889161" cy="260242"/>
            <a:chOff x="258093" y="6459672"/>
            <a:chExt cx="923197" cy="260242"/>
          </a:xfrm>
        </p:grpSpPr>
        <p:sp>
          <p:nvSpPr>
            <p:cNvPr id="29" name="角丸四角形 28"/>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grpSp>
        <p:nvGrpSpPr>
          <p:cNvPr id="38" name="グループ化 37"/>
          <p:cNvGrpSpPr/>
          <p:nvPr/>
        </p:nvGrpSpPr>
        <p:grpSpPr>
          <a:xfrm>
            <a:off x="4037569" y="2155821"/>
            <a:ext cx="889161" cy="260242"/>
            <a:chOff x="258093" y="6459672"/>
            <a:chExt cx="923197" cy="260242"/>
          </a:xfrm>
        </p:grpSpPr>
        <p:sp>
          <p:nvSpPr>
            <p:cNvPr id="39" name="角丸四角形 38"/>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grpSp>
        <p:nvGrpSpPr>
          <p:cNvPr id="41" name="グループ化 40"/>
          <p:cNvGrpSpPr/>
          <p:nvPr/>
        </p:nvGrpSpPr>
        <p:grpSpPr>
          <a:xfrm>
            <a:off x="3293764" y="2154453"/>
            <a:ext cx="656166" cy="261610"/>
            <a:chOff x="6963834" y="2301905"/>
            <a:chExt cx="656166" cy="261610"/>
          </a:xfrm>
        </p:grpSpPr>
        <p:sp>
          <p:nvSpPr>
            <p:cNvPr id="42" name="角丸四角形 41"/>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44" name="グループ化 43"/>
          <p:cNvGrpSpPr/>
          <p:nvPr/>
        </p:nvGrpSpPr>
        <p:grpSpPr>
          <a:xfrm>
            <a:off x="1921962" y="3170914"/>
            <a:ext cx="889161" cy="260242"/>
            <a:chOff x="258093" y="6459672"/>
            <a:chExt cx="923197" cy="260242"/>
          </a:xfrm>
        </p:grpSpPr>
        <p:sp>
          <p:nvSpPr>
            <p:cNvPr id="45" name="角丸四角形 44"/>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pic>
        <p:nvPicPr>
          <p:cNvPr id="48" name="図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1999" y="2142745"/>
            <a:ext cx="1237049" cy="1649399"/>
          </a:xfrm>
          <a:prstGeom prst="rect">
            <a:avLst/>
          </a:prstGeom>
          <a:ln>
            <a:noFill/>
          </a:ln>
          <a:effectLst>
            <a:softEdge rad="112500"/>
          </a:effectLst>
        </p:spPr>
      </p:pic>
    </p:spTree>
    <p:extLst>
      <p:ext uri="{BB962C8B-B14F-4D97-AF65-F5344CB8AC3E}">
        <p14:creationId xmlns:p14="http://schemas.microsoft.com/office/powerpoint/2010/main" val="4245234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139753"/>
            <a:ext cx="6858000" cy="2942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14" name="テキスト ボックス 13"/>
          <p:cNvSpPr txBox="1"/>
          <p:nvPr/>
        </p:nvSpPr>
        <p:spPr>
          <a:xfrm>
            <a:off x="270328" y="546886"/>
            <a:ext cx="799661" cy="461665"/>
          </a:xfrm>
          <a:prstGeom prst="rect">
            <a:avLst/>
          </a:prstGeom>
          <a:noFill/>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rPr>
              <a:t>目次</a:t>
            </a:r>
            <a:endParaRPr kumimoji="1" lang="ja-JP" altLang="en-US" sz="2400" dirty="0">
              <a:latin typeface="Meiryo UI" panose="020B0604030504040204" pitchFamily="50" charset="-128"/>
              <a:ea typeface="Meiryo UI" panose="020B0604030504040204" pitchFamily="50" charset="-128"/>
            </a:endParaRPr>
          </a:p>
        </p:txBody>
      </p:sp>
      <p:graphicFrame>
        <p:nvGraphicFramePr>
          <p:cNvPr id="84" name="表 83"/>
          <p:cNvGraphicFramePr>
            <a:graphicFrameLocks noGrp="1"/>
          </p:cNvGraphicFramePr>
          <p:nvPr>
            <p:extLst>
              <p:ext uri="{D42A27DB-BD31-4B8C-83A1-F6EECF244321}">
                <p14:modId xmlns:p14="http://schemas.microsoft.com/office/powerpoint/2010/main" val="943805998"/>
              </p:ext>
            </p:extLst>
          </p:nvPr>
        </p:nvGraphicFramePr>
        <p:xfrm>
          <a:off x="351583" y="1008551"/>
          <a:ext cx="6154834" cy="7425331"/>
        </p:xfrm>
        <a:graphic>
          <a:graphicData uri="http://schemas.openxmlformats.org/drawingml/2006/table">
            <a:tbl>
              <a:tblPr firstRow="1" bandRow="1">
                <a:tableStyleId>{2D5ABB26-0587-4C30-8999-92F81FD0307C}</a:tableStyleId>
              </a:tblPr>
              <a:tblGrid>
                <a:gridCol w="887105">
                  <a:extLst>
                    <a:ext uri="{9D8B030D-6E8A-4147-A177-3AD203B41FA5}">
                      <a16:colId xmlns:a16="http://schemas.microsoft.com/office/drawing/2014/main" val="2070791303"/>
                    </a:ext>
                  </a:extLst>
                </a:gridCol>
                <a:gridCol w="235268">
                  <a:extLst>
                    <a:ext uri="{9D8B030D-6E8A-4147-A177-3AD203B41FA5}">
                      <a16:colId xmlns:a16="http://schemas.microsoft.com/office/drawing/2014/main" val="2992183993"/>
                    </a:ext>
                  </a:extLst>
                </a:gridCol>
                <a:gridCol w="419517">
                  <a:extLst>
                    <a:ext uri="{9D8B030D-6E8A-4147-A177-3AD203B41FA5}">
                      <a16:colId xmlns:a16="http://schemas.microsoft.com/office/drawing/2014/main" val="4203663564"/>
                    </a:ext>
                  </a:extLst>
                </a:gridCol>
                <a:gridCol w="4148919">
                  <a:extLst>
                    <a:ext uri="{9D8B030D-6E8A-4147-A177-3AD203B41FA5}">
                      <a16:colId xmlns:a16="http://schemas.microsoft.com/office/drawing/2014/main" val="3787145840"/>
                    </a:ext>
                  </a:extLst>
                </a:gridCol>
                <a:gridCol w="464025">
                  <a:extLst>
                    <a:ext uri="{9D8B030D-6E8A-4147-A177-3AD203B41FA5}">
                      <a16:colId xmlns:a16="http://schemas.microsoft.com/office/drawing/2014/main" val="847569352"/>
                    </a:ext>
                  </a:extLst>
                </a:gridCol>
              </a:tblGrid>
              <a:tr h="273727">
                <a:tc rowSpan="2">
                  <a:txBody>
                    <a:bodyPr/>
                    <a:lstStyle/>
                    <a:p>
                      <a:pPr algn="l"/>
                      <a:r>
                        <a:rPr kumimoji="1" lang="ja-JP" altLang="en-US" sz="1200" dirty="0" smtClean="0">
                          <a:latin typeface="Meiryo UI" panose="020B0604030504040204" pitchFamily="50" charset="-128"/>
                          <a:ea typeface="Meiryo UI" panose="020B0604030504040204" pitchFamily="50" charset="-128"/>
                        </a:rPr>
                        <a:t>有識者</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r>
                        <a:rPr kumimoji="1" lang="en-US" altLang="ja-JP" sz="1200" dirty="0" smtClean="0">
                          <a:latin typeface="Meiryo UI" panose="020B0604030504040204" pitchFamily="50" charset="-128"/>
                          <a:ea typeface="Meiryo UI" panose="020B0604030504040204" pitchFamily="50" charset="-128"/>
                        </a:rPr>
                        <a:t>01</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rPr>
                        <a:t>プラスチック削減対策の潮流（普及啓発編）</a:t>
                      </a:r>
                      <a:endParaRPr kumimoji="1" lang="en-US" altLang="ja-JP"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P01</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486392391"/>
                  </a:ext>
                </a:extLst>
              </a:tr>
              <a:tr h="27372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solidFill>
                      <a:srgbClr val="FFC000"/>
                    </a:solidFill>
                  </a:tcPr>
                </a:tc>
                <a:tc>
                  <a:txBody>
                    <a:bodyPr/>
                    <a:lstStyle/>
                    <a:p>
                      <a:r>
                        <a:rPr kumimoji="1" lang="en-US" altLang="ja-JP" sz="1200" dirty="0" smtClean="0">
                          <a:latin typeface="Meiryo UI" panose="020B0604030504040204" pitchFamily="50" charset="-128"/>
                          <a:ea typeface="Meiryo UI" panose="020B0604030504040204" pitchFamily="50" charset="-128"/>
                        </a:rPr>
                        <a:t>02</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海・河川のプラスチックごみの現状について</a:t>
                      </a:r>
                      <a:endParaRPr kumimoji="1" lang="en-US" altLang="ja-JP"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P02</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18032306"/>
                  </a:ext>
                </a:extLst>
              </a:tr>
              <a:tr h="273727">
                <a:tc>
                  <a:txBody>
                    <a:bodyPr/>
                    <a:lstStyle/>
                    <a:p>
                      <a:pPr algn="l"/>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1" lang="en-US" altLang="ja-JP"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72705068"/>
                  </a:ext>
                </a:extLst>
              </a:tr>
              <a:tr h="273727">
                <a:tc rowSpan="5">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事業者</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団体</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solidFill>
                  </a:tcPr>
                </a:tc>
                <a:tc>
                  <a:txBody>
                    <a:bodyPr/>
                    <a:lstStyle/>
                    <a:p>
                      <a:r>
                        <a:rPr kumimoji="1" lang="en-US" altLang="ja-JP" sz="1200" dirty="0" smtClean="0">
                          <a:latin typeface="Meiryo UI" panose="020B0604030504040204" pitchFamily="50" charset="-128"/>
                          <a:ea typeface="Meiryo UI" panose="020B0604030504040204" pitchFamily="50" charset="-128"/>
                        </a:rPr>
                        <a:t>03</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日本チェーンストア協会環境問題の取組み</a:t>
                      </a:r>
                      <a:endParaRPr kumimoji="1" lang="en-US" altLang="ja-JP"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P03</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82101861"/>
                  </a:ext>
                </a:extLst>
              </a:tr>
              <a:tr h="27372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solidFill>
                  </a:tcPr>
                </a:tc>
                <a:tc>
                  <a:txBody>
                    <a:bodyPr/>
                    <a:lstStyle/>
                    <a:p>
                      <a:r>
                        <a:rPr kumimoji="1" lang="en-US" altLang="ja-JP" sz="1200" dirty="0" smtClean="0">
                          <a:latin typeface="Meiryo UI" panose="020B0604030504040204" pitchFamily="50" charset="-128"/>
                          <a:ea typeface="Meiryo UI" panose="020B0604030504040204" pitchFamily="50" charset="-128"/>
                        </a:rPr>
                        <a:t>04</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日本フランチャイズチェーン協会におけるプラスチック削減の取組み</a:t>
                      </a:r>
                      <a:endParaRPr kumimoji="1" lang="en-US" altLang="ja-JP"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P04</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271712062"/>
                  </a:ext>
                </a:extLst>
              </a:tr>
              <a:tr h="27372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solidFill>
                  </a:tcPr>
                </a:tc>
                <a:tc>
                  <a:txBody>
                    <a:bodyPr/>
                    <a:lstStyle/>
                    <a:p>
                      <a:r>
                        <a:rPr kumimoji="1" lang="en-US" altLang="ja-JP" sz="1200" dirty="0" smtClean="0">
                          <a:latin typeface="Meiryo UI" panose="020B0604030504040204" pitchFamily="50" charset="-128"/>
                          <a:ea typeface="Meiryo UI" panose="020B0604030504040204" pitchFamily="50" charset="-128"/>
                        </a:rPr>
                        <a:t>05</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清涼飲料業界プラスチック資源循環宣言および取組み説明</a:t>
                      </a:r>
                      <a:endParaRPr lang="en-US" altLang="ja-JP"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P05</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213917415"/>
                  </a:ext>
                </a:extLst>
              </a:tr>
              <a:tr h="273727">
                <a:tc vMerge="1">
                  <a:txBody>
                    <a:bodyPr/>
                    <a:lstStyle/>
                    <a:p>
                      <a:pPr algn="l"/>
                      <a:endParaRPr kumimoji="1" lang="ja-JP" altLang="en-US" sz="1200" dirty="0">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solidFill>
                  </a:tcPr>
                </a:tc>
                <a:tc>
                  <a:txBody>
                    <a:bodyPr/>
                    <a:lstStyle/>
                    <a:p>
                      <a:r>
                        <a:rPr kumimoji="1" lang="en-US" altLang="ja-JP" sz="1200" dirty="0" smtClean="0">
                          <a:latin typeface="Meiryo UI" panose="020B0604030504040204" pitchFamily="50" charset="-128"/>
                          <a:ea typeface="Meiryo UI" panose="020B0604030504040204" pitchFamily="50" charset="-128"/>
                        </a:rPr>
                        <a:t>06</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バイオプラスチックを取り巻く環境と市場展開</a:t>
                      </a:r>
                      <a:endParaRPr lang="en-US" altLang="ja-JP" sz="1200" b="0" dirty="0" smtClean="0">
                        <a:solidFill>
                          <a:schemeClr val="tx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P06</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4869492"/>
                  </a:ext>
                </a:extLst>
              </a:tr>
              <a:tr h="273727">
                <a:tc vMerge="1">
                  <a:txBody>
                    <a:bodyPr/>
                    <a:lstStyle/>
                    <a:p>
                      <a:pPr algn="l"/>
                      <a:endParaRPr kumimoji="1" lang="ja-JP" altLang="en-US" sz="1200" dirty="0">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solidFill>
                  </a:tcPr>
                </a:tc>
                <a:tc>
                  <a:txBody>
                    <a:bodyPr/>
                    <a:lstStyle/>
                    <a:p>
                      <a:r>
                        <a:rPr kumimoji="1" lang="en-US" altLang="ja-JP" sz="1200" dirty="0" smtClean="0">
                          <a:latin typeface="Meiryo UI" panose="020B0604030504040204" pitchFamily="50" charset="-128"/>
                          <a:ea typeface="Meiryo UI" panose="020B0604030504040204" pitchFamily="50" charset="-128"/>
                        </a:rPr>
                        <a:t>07</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t>ペットボトルの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ボトル</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to</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ボトル・リサイクルについて</a:t>
                      </a:r>
                      <a:endParaRPr lang="en-US" altLang="ja-JP" sz="1200" b="0" dirty="0" smtClean="0">
                        <a:solidFill>
                          <a:schemeClr val="tx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P07</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628553854"/>
                  </a:ext>
                </a:extLst>
              </a:tr>
              <a:tr h="251675">
                <a:tc>
                  <a:txBody>
                    <a:bodyPr/>
                    <a:lstStyle/>
                    <a:p>
                      <a:endParaRPr lang="ja-JP" altLang="en-US" dirty="0"/>
                    </a:p>
                  </a:txBody>
                  <a:tcPr>
                    <a:lnL>
                      <a:noFill/>
                    </a:lnL>
                    <a:lnR>
                      <a:noFill/>
                    </a:lnR>
                    <a:lnT>
                      <a:noFill/>
                    </a:lnT>
                    <a:lnB>
                      <a:noFill/>
                    </a:lnB>
                    <a:lnTlToBr w="12700" cmpd="sng">
                      <a:noFill/>
                      <a:prstDash val="solid"/>
                    </a:lnTlToBr>
                    <a:lnBlToTr w="12700" cmpd="sng">
                      <a:noFill/>
                      <a:prstDash val="solid"/>
                    </a:lnBlToTr>
                  </a:tcPr>
                </a:tc>
                <a:tc>
                  <a:txBody>
                    <a:bodyPr/>
                    <a:lstStyle/>
                    <a:p>
                      <a:endParaRPr lang="ja-JP" altLang="en-US"/>
                    </a:p>
                  </a:txBody>
                  <a:tcPr>
                    <a:lnL>
                      <a:noFill/>
                    </a:lnL>
                    <a:lnR>
                      <a:noFill/>
                    </a:lnR>
                    <a:lnT>
                      <a:noFill/>
                    </a:lnT>
                    <a:lnB>
                      <a:noFill/>
                    </a:lnB>
                    <a:lnTlToBr w="12700" cmpd="sng">
                      <a:noFill/>
                      <a:prstDash val="solid"/>
                    </a:lnTlToBr>
                    <a:lnBlToTr w="12700" cmpd="sng">
                      <a:noFill/>
                      <a:prstDash val="solid"/>
                    </a:lnBlToTr>
                    <a:noFill/>
                  </a:tcPr>
                </a:tc>
                <a:tc>
                  <a:txBody>
                    <a:bodyPr/>
                    <a:lstStyle/>
                    <a:p>
                      <a:endParaRPr lang="ja-JP" altLang="en-US" dirty="0"/>
                    </a:p>
                  </a:txBody>
                  <a:tcPr anchor="ctr">
                    <a:lnL>
                      <a:noFill/>
                    </a:lnL>
                    <a:lnR>
                      <a:noFill/>
                    </a:lnR>
                    <a:lnT>
                      <a:noFill/>
                    </a:lnT>
                    <a:lnB>
                      <a:noFill/>
                    </a:lnB>
                    <a:lnTlToBr w="12700" cmpd="sng">
                      <a:noFill/>
                      <a:prstDash val="solid"/>
                    </a:lnTlToBr>
                    <a:lnBlToTr w="12700" cmpd="sng">
                      <a:noFill/>
                      <a:prstDash val="solid"/>
                    </a:lnBlToTr>
                  </a:tcPr>
                </a:tc>
                <a:tc>
                  <a:txBody>
                    <a:bodyPr/>
                    <a:lstStyle/>
                    <a:p>
                      <a:endParaRPr lang="ja-JP" altLang="en-US" dirty="0"/>
                    </a:p>
                  </a:txBody>
                  <a:tcPr anchor="ctr">
                    <a:lnL>
                      <a:noFill/>
                    </a:lnL>
                    <a:lnR>
                      <a:noFill/>
                    </a:lnR>
                    <a:lnT>
                      <a:noFill/>
                    </a:lnT>
                    <a:lnB>
                      <a:noFill/>
                    </a:lnB>
                    <a:lnTlToBr w="12700" cmpd="sng">
                      <a:noFill/>
                      <a:prstDash val="solid"/>
                    </a:lnTlToBr>
                    <a:lnBlToTr w="12700" cmpd="sng">
                      <a:noFill/>
                      <a:prstDash val="solid"/>
                    </a:lnBlToTr>
                  </a:tcPr>
                </a:tc>
                <a:tc>
                  <a:txBody>
                    <a:bodyPr/>
                    <a:lstStyle/>
                    <a:p>
                      <a:endParaRPr lang="ja-JP" altLang="en-US" dirty="0"/>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06030282"/>
                  </a:ext>
                </a:extLst>
              </a:tr>
              <a:tr h="273600">
                <a:tc rowSpan="4">
                  <a:txBody>
                    <a:bodyPr/>
                    <a:lstStyle/>
                    <a:p>
                      <a:pPr algn="l"/>
                      <a:r>
                        <a:rPr kumimoji="1" lang="ja-JP" altLang="en-US" sz="1200" dirty="0" smtClean="0">
                          <a:latin typeface="Meiryo UI" panose="020B0604030504040204" pitchFamily="50" charset="-128"/>
                          <a:ea typeface="Meiryo UI" panose="020B0604030504040204" pitchFamily="50" charset="-128"/>
                        </a:rPr>
                        <a:t>事業者</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solidFill>
                      <a:srgbClr val="FF0000"/>
                    </a:solidFill>
                  </a:tcPr>
                </a:tc>
                <a:tc>
                  <a:txBody>
                    <a:bodyPr/>
                    <a:lstStyle/>
                    <a:p>
                      <a:r>
                        <a:rPr kumimoji="1" lang="en-US" altLang="ja-JP" sz="1200" dirty="0" smtClean="0">
                          <a:latin typeface="Meiryo UI" panose="020B0604030504040204" pitchFamily="50" charset="-128"/>
                          <a:ea typeface="Meiryo UI" panose="020B0604030504040204" pitchFamily="50" charset="-128"/>
                        </a:rPr>
                        <a:t>08</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en-US" altLang="ja-JP" sz="1200" dirty="0" smtClean="0">
                          <a:latin typeface="Meiryo UI" panose="020B0604030504040204" pitchFamily="50" charset="-128"/>
                          <a:ea typeface="Meiryo UI" panose="020B0604030504040204" pitchFamily="50" charset="-128"/>
                        </a:rPr>
                        <a:t>Plastic Action Plan</a:t>
                      </a:r>
                      <a:endParaRPr kumimoji="1" lang="ja-JP" altLang="en-US"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P08</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689598181"/>
                  </a:ext>
                </a:extLst>
              </a:tr>
              <a:tr h="273727">
                <a:tc vMerge="1">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solidFill>
                      <a:srgbClr val="FF0000"/>
                    </a:solidFill>
                  </a:tcPr>
                </a:tc>
                <a:tc>
                  <a:txBody>
                    <a:bodyPr/>
                    <a:lstStyle/>
                    <a:p>
                      <a:r>
                        <a:rPr kumimoji="1" lang="en-US" altLang="ja-JP" sz="1200" dirty="0" smtClean="0">
                          <a:latin typeface="Meiryo UI" panose="020B0604030504040204" pitchFamily="50" charset="-128"/>
                          <a:ea typeface="Meiryo UI" panose="020B0604030504040204" pitchFamily="50" charset="-128"/>
                        </a:rPr>
                        <a:t>09</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ショッピングバッグの取組み</a:t>
                      </a: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P09</a:t>
                      </a:r>
                      <a:r>
                        <a:rPr kumimoji="1" lang="ja-JP" altLang="en-US" sz="1200" b="0" dirty="0" smtClean="0">
                          <a:solidFill>
                            <a:schemeClr val="bg1"/>
                          </a:solidFill>
                          <a:latin typeface="Meiryo UI" panose="020B0604030504040204" pitchFamily="50" charset="-128"/>
                          <a:ea typeface="Meiryo UI" panose="020B0604030504040204" pitchFamily="50" charset="-128"/>
                        </a:rPr>
                        <a:t> </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215488286"/>
                  </a:ext>
                </a:extLst>
              </a:tr>
              <a:tr h="273727">
                <a:tc vMerge="1">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solidFill>
                      <a:srgbClr val="FF0000"/>
                    </a:solidFill>
                  </a:tcPr>
                </a:tc>
                <a:tc>
                  <a:txBody>
                    <a:bodyPr/>
                    <a:lstStyle/>
                    <a:p>
                      <a:r>
                        <a:rPr kumimoji="1" lang="en-US" altLang="ja-JP" sz="1200" dirty="0" smtClean="0">
                          <a:latin typeface="Meiryo UI" panose="020B0604030504040204" pitchFamily="50" charset="-128"/>
                          <a:ea typeface="Meiryo UI" panose="020B0604030504040204" pitchFamily="50" charset="-128"/>
                        </a:rPr>
                        <a:t>10</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海洋プラスチック問題の最前線</a:t>
                      </a:r>
                      <a:endParaRPr lang="en-US" altLang="ja-JP" sz="1200" b="0" dirty="0" smtClean="0">
                        <a:solidFill>
                          <a:schemeClr val="tx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P10</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665620643"/>
                  </a:ext>
                </a:extLst>
              </a:tr>
              <a:tr h="273727">
                <a:tc vMerge="1">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solidFill>
                      <a:srgbClr val="FF0000"/>
                    </a:solidFill>
                  </a:tcPr>
                </a:tc>
                <a:tc>
                  <a:txBody>
                    <a:bodyPr/>
                    <a:lstStyle/>
                    <a:p>
                      <a:r>
                        <a:rPr kumimoji="1" lang="en-US" altLang="ja-JP" sz="1200" dirty="0" smtClean="0">
                          <a:latin typeface="Meiryo UI" panose="020B0604030504040204" pitchFamily="50" charset="-128"/>
                          <a:ea typeface="Meiryo UI" panose="020B0604030504040204" pitchFamily="50" charset="-128"/>
                        </a:rPr>
                        <a:t>11</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ネスレのプラスチックごみ問題への取組み</a:t>
                      </a:r>
                      <a:endParaRPr lang="en-US" altLang="ja-JP" sz="1200" b="0" dirty="0" smtClean="0">
                        <a:solidFill>
                          <a:schemeClr val="tx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P11</a:t>
                      </a:r>
                      <a:r>
                        <a:rPr kumimoji="1" lang="ja-JP" altLang="en-US" sz="1200" b="0" dirty="0" smtClean="0">
                          <a:solidFill>
                            <a:schemeClr val="bg1"/>
                          </a:solidFill>
                          <a:latin typeface="Meiryo UI" panose="020B0604030504040204" pitchFamily="50" charset="-128"/>
                          <a:ea typeface="Meiryo UI" panose="020B0604030504040204" pitchFamily="50" charset="-128"/>
                        </a:rPr>
                        <a:t> </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829890178"/>
                  </a:ext>
                </a:extLst>
              </a:tr>
              <a:tr h="273727">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1" lang="en-US" altLang="ja-JP"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813487644"/>
                  </a:ext>
                </a:extLst>
              </a:tr>
              <a:tr h="273727">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en-US" altLang="ja-JP" sz="1200" dirty="0" smtClean="0">
                          <a:latin typeface="Meiryo UI" panose="020B0604030504040204" pitchFamily="50" charset="-128"/>
                          <a:ea typeface="Meiryo UI" panose="020B0604030504040204" pitchFamily="50" charset="-128"/>
                        </a:rPr>
                        <a:t>NPO</a:t>
                      </a:r>
                      <a:endParaRPr kumimoji="1" lang="ja-JP" altLang="en-US" sz="1200" dirty="0" smtClean="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solidFill>
                      <a:srgbClr val="00B0F0"/>
                    </a:solidFill>
                  </a:tcPr>
                </a:tc>
                <a:tc>
                  <a:txBody>
                    <a:bodyPr/>
                    <a:lstStyle/>
                    <a:p>
                      <a:r>
                        <a:rPr kumimoji="1" lang="en-US" altLang="ja-JP" sz="1200" dirty="0" smtClean="0">
                          <a:latin typeface="Meiryo UI" panose="020B0604030504040204" pitchFamily="50" charset="-128"/>
                          <a:ea typeface="Meiryo UI" panose="020B0604030504040204" pitchFamily="50" charset="-128"/>
                        </a:rPr>
                        <a:t>12</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天神祭ごみゼロ大作戦</a:t>
                      </a:r>
                      <a:endParaRPr kumimoji="1" lang="en-US" altLang="ja-JP"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P12</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4252380625"/>
                  </a:ext>
                </a:extLst>
              </a:tr>
              <a:tr h="273727">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1" lang="en-US" altLang="ja-JP"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142059402"/>
                  </a:ext>
                </a:extLst>
              </a:tr>
              <a:tr h="456212">
                <a:tc rowSpan="2">
                  <a:txBody>
                    <a:bodyPr/>
                    <a:lstStyle/>
                    <a:p>
                      <a:pPr algn="l"/>
                      <a:r>
                        <a:rPr kumimoji="1" lang="ja-JP" altLang="en-US" sz="1200" spc="-150" dirty="0" smtClean="0">
                          <a:latin typeface="Meiryo UI" panose="020B0604030504040204" pitchFamily="50" charset="-128"/>
                          <a:ea typeface="Meiryo UI" panose="020B0604030504040204" pitchFamily="50" charset="-128"/>
                        </a:rPr>
                        <a:t>地方自治体</a:t>
                      </a:r>
                      <a:endParaRPr kumimoji="1" lang="ja-JP" altLang="en-US" sz="1200" spc="-15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p>
                      <a:r>
                        <a:rPr kumimoji="1" lang="en-US" altLang="ja-JP" sz="1200" dirty="0" smtClean="0">
                          <a:latin typeface="Meiryo UI" panose="020B0604030504040204" pitchFamily="50" charset="-128"/>
                          <a:ea typeface="Meiryo UI" panose="020B0604030504040204" pitchFamily="50" charset="-128"/>
                        </a:rPr>
                        <a:t>13</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イオン吹田店におけるシェアバッグ実証実験</a:t>
                      </a:r>
                      <a:endParaRPr kumimoji="1" lang="en-US" altLang="ja-JP" sz="1200" dirty="0" smtClean="0">
                        <a:latin typeface="Meiryo UI" panose="020B0604030504040204" pitchFamily="50" charset="-128"/>
                        <a:ea typeface="Meiryo UI" panose="020B0604030504040204" pitchFamily="50" charset="-128"/>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使い捨て撲滅キャンペーン</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 </a:t>
                      </a:r>
                      <a:endParaRPr kumimoji="1" lang="en-US" altLang="ja-JP"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P13</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231070724"/>
                  </a:ext>
                </a:extLst>
              </a:tr>
              <a:tr h="27372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p>
                      <a:r>
                        <a:rPr kumimoji="1" lang="en-US" altLang="ja-JP" sz="1200" dirty="0" smtClean="0">
                          <a:latin typeface="Meiryo UI" panose="020B0604030504040204" pitchFamily="50" charset="-128"/>
                          <a:ea typeface="Meiryo UI" panose="020B0604030504040204" pitchFamily="50" charset="-128"/>
                        </a:rPr>
                        <a:t>14</a:t>
                      </a:r>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プラスチックごみゼロを目指して</a:t>
                      </a:r>
                      <a:endParaRPr kumimoji="1" lang="en-US" altLang="ja-JP"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kumimoji="1" lang="en-US" altLang="ja-JP" sz="1200" b="0" dirty="0" smtClean="0">
                          <a:solidFill>
                            <a:schemeClr val="bg1"/>
                          </a:solidFill>
                          <a:latin typeface="Meiryo UI" panose="020B0604030504040204" pitchFamily="50" charset="-128"/>
                          <a:ea typeface="Meiryo UI" panose="020B0604030504040204" pitchFamily="50" charset="-128"/>
                        </a:rPr>
                        <a:t>P14</a:t>
                      </a:r>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318673069"/>
                  </a:ext>
                </a:extLst>
              </a:tr>
              <a:tr h="273727">
                <a:tc>
                  <a:txBody>
                    <a:bodyPr/>
                    <a:lstStyle/>
                    <a:p>
                      <a:pPr algn="l"/>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lang="en-US" altLang="ja-JP" sz="1200" b="0" dirty="0" smtClean="0">
                        <a:solidFill>
                          <a:schemeClr val="tx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26754029"/>
                  </a:ext>
                </a:extLst>
              </a:tr>
              <a:tr h="2053016">
                <a:tc>
                  <a:txBody>
                    <a:bodyPr/>
                    <a:lstStyle/>
                    <a:p>
                      <a:pPr algn="l"/>
                      <a:endParaRPr kumimoji="1" lang="ja-JP" altLang="en-US" sz="1200" dirty="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a:lnL>
                      <a:noFill/>
                    </a:lnL>
                    <a:lnR>
                      <a:noFill/>
                    </a:lnR>
                    <a:lnT>
                      <a:noFill/>
                    </a:lnT>
                    <a:lnB>
                      <a:noFill/>
                    </a:lnB>
                    <a:lnTlToBr w="12700" cmpd="sng">
                      <a:noFill/>
                      <a:prstDash val="solid"/>
                    </a:lnTlToBr>
                    <a:lnBlToTr w="12700" cmpd="sng">
                      <a:noFill/>
                      <a:prstDash val="solid"/>
                    </a:lnBlToTr>
                    <a:solidFill>
                      <a:srgbClr val="FFFF00"/>
                    </a:solidFill>
                  </a:tcPr>
                </a:tc>
                <a:tc gridSpan="3">
                  <a:txBody>
                    <a:bodyPr/>
                    <a:lstStyle/>
                    <a:p>
                      <a:pPr>
                        <a:lnSpc>
                          <a:spcPts val="2500"/>
                        </a:lnSpc>
                      </a:pPr>
                      <a:r>
                        <a:rPr kumimoji="1" lang="ja-JP" altLang="en-US" sz="1200" b="0" dirty="0" smtClean="0">
                          <a:solidFill>
                            <a:schemeClr val="tx1"/>
                          </a:solidFill>
                          <a:latin typeface="Meiryo UI" panose="020B0604030504040204" pitchFamily="50" charset="-128"/>
                          <a:ea typeface="Meiryo UI" panose="020B0604030504040204" pitchFamily="50" charset="-128"/>
                        </a:rPr>
                        <a:t>　この事例集は、「おおさかプラスチック対策推進ネットワーク会議」において</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pPr>
                        <a:lnSpc>
                          <a:spcPts val="2500"/>
                        </a:lnSpc>
                      </a:pPr>
                      <a:r>
                        <a:rPr kumimoji="1" lang="ja-JP" altLang="en-US" sz="1200" b="0" dirty="0" smtClean="0">
                          <a:solidFill>
                            <a:schemeClr val="tx1"/>
                          </a:solidFill>
                          <a:latin typeface="Meiryo UI" panose="020B0604030504040204" pitchFamily="50" charset="-128"/>
                          <a:ea typeface="Meiryo UI" panose="020B0604030504040204" pitchFamily="50" charset="-128"/>
                        </a:rPr>
                        <a:t>紹介のあった、「使い捨てプラスチックの資源循環</a:t>
                      </a:r>
                      <a:r>
                        <a:rPr kumimoji="1" lang="en-US" altLang="ja-JP" sz="1200" b="0" dirty="0" smtClean="0">
                          <a:solidFill>
                            <a:schemeClr val="tx1"/>
                          </a:solidFill>
                          <a:latin typeface="Meiryo UI" panose="020B0604030504040204" pitchFamily="50" charset="-128"/>
                          <a:ea typeface="Meiryo UI" panose="020B0604030504040204" pitchFamily="50" charset="-128"/>
                        </a:rPr>
                        <a:t>(3R)</a:t>
                      </a:r>
                      <a:r>
                        <a:rPr kumimoji="1" lang="ja-JP" altLang="en-US" sz="1200" b="0" dirty="0" smtClean="0">
                          <a:solidFill>
                            <a:schemeClr val="tx1"/>
                          </a:solidFill>
                          <a:latin typeface="Meiryo UI" panose="020B0604030504040204" pitchFamily="50" charset="-128"/>
                          <a:ea typeface="Meiryo UI" panose="020B0604030504040204" pitchFamily="50" charset="-128"/>
                        </a:rPr>
                        <a:t>」や「海洋プラスチックごみ</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pPr>
                        <a:lnSpc>
                          <a:spcPts val="2500"/>
                        </a:lnSpc>
                      </a:pPr>
                      <a:r>
                        <a:rPr kumimoji="1" lang="ja-JP" altLang="en-US" sz="1200" b="0" dirty="0" smtClean="0">
                          <a:solidFill>
                            <a:schemeClr val="tx1"/>
                          </a:solidFill>
                          <a:latin typeface="Meiryo UI" panose="020B0604030504040204" pitchFamily="50" charset="-128"/>
                          <a:ea typeface="Meiryo UI" panose="020B0604030504040204" pitchFamily="50" charset="-128"/>
                        </a:rPr>
                        <a:t>対策」に関する主な取組をまとめたものです。</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pPr>
                        <a:lnSpc>
                          <a:spcPts val="2000"/>
                        </a:lnSpc>
                      </a:pPr>
                      <a:r>
                        <a:rPr kumimoji="1" lang="ja-JP" altLang="en-US" sz="1200" b="0" dirty="0" smtClean="0">
                          <a:solidFill>
                            <a:schemeClr val="tx1"/>
                          </a:solidFill>
                          <a:latin typeface="Meiryo UI" panose="020B0604030504040204" pitchFamily="50" charset="-128"/>
                          <a:ea typeface="Meiryo UI" panose="020B0604030504040204" pitchFamily="50" charset="-128"/>
                        </a:rPr>
                        <a:t>●アイコンの説明</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pPr>
                        <a:lnSpc>
                          <a:spcPts val="2700"/>
                        </a:lnSpc>
                      </a:pPr>
                      <a:r>
                        <a:rPr kumimoji="1" lang="ja-JP" altLang="en-US" sz="1200" b="0" dirty="0" smtClean="0">
                          <a:solidFill>
                            <a:schemeClr val="tx1"/>
                          </a:solidFill>
                          <a:latin typeface="Meiryo UI" panose="020B0604030504040204" pitchFamily="50" charset="-128"/>
                          <a:ea typeface="Meiryo UI" panose="020B0604030504040204" pitchFamily="50" charset="-128"/>
                        </a:rPr>
                        <a:t>　　　　　　　　　・・・　使い捨てプラスチックの資源循環（</a:t>
                      </a:r>
                      <a:r>
                        <a:rPr kumimoji="1" lang="en-US" altLang="ja-JP" sz="1200" b="0" dirty="0" smtClean="0">
                          <a:solidFill>
                            <a:schemeClr val="tx1"/>
                          </a:solidFill>
                          <a:latin typeface="Meiryo UI" panose="020B0604030504040204" pitchFamily="50" charset="-128"/>
                          <a:ea typeface="Meiryo UI" panose="020B0604030504040204" pitchFamily="50" charset="-128"/>
                        </a:rPr>
                        <a:t>3R</a:t>
                      </a:r>
                      <a:r>
                        <a:rPr kumimoji="1" lang="ja-JP" altLang="en-US" sz="1200" b="0" dirty="0" smtClean="0">
                          <a:solidFill>
                            <a:schemeClr val="tx1"/>
                          </a:solidFill>
                          <a:latin typeface="Meiryo UI" panose="020B0604030504040204" pitchFamily="50" charset="-128"/>
                          <a:ea typeface="Meiryo UI" panose="020B0604030504040204" pitchFamily="50" charset="-128"/>
                        </a:rPr>
                        <a:t>）</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pPr>
                        <a:lnSpc>
                          <a:spcPts val="2700"/>
                        </a:lnSpc>
                      </a:pPr>
                      <a:r>
                        <a:rPr kumimoji="1" lang="ja-JP" altLang="en-US" sz="1200" b="0" dirty="0" smtClean="0">
                          <a:solidFill>
                            <a:schemeClr val="tx1"/>
                          </a:solidFill>
                          <a:latin typeface="Meiryo UI" panose="020B0604030504040204" pitchFamily="50" charset="-128"/>
                          <a:ea typeface="Meiryo UI" panose="020B0604030504040204" pitchFamily="50" charset="-128"/>
                        </a:rPr>
                        <a:t>　　　　　　　　　・・・　海洋プラスチックごみ対策</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1" lang="ja-JP" altLang="en-US" sz="1200" dirty="0" smtClean="0">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tcPr>
                </a:tc>
                <a:tc hMerge="1">
                  <a:txBody>
                    <a:bodyPr/>
                    <a:lstStyle/>
                    <a:p>
                      <a:endParaRPr kumimoji="1" lang="ja-JP" altLang="en-US" sz="1200" b="0" dirty="0">
                        <a:solidFill>
                          <a:schemeClr val="bg1"/>
                        </a:solidFill>
                        <a:latin typeface="Meiryo UI" panose="020B0604030504040204" pitchFamily="50" charset="-128"/>
                        <a:ea typeface="Meiryo UI" panose="020B0604030504040204" pitchFamily="50" charset="-128"/>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47125865"/>
                  </a:ext>
                </a:extLst>
              </a:tr>
            </a:tbl>
          </a:graphicData>
        </a:graphic>
      </p:graphicFrame>
      <p:grpSp>
        <p:nvGrpSpPr>
          <p:cNvPr id="11" name="グループ化 10"/>
          <p:cNvGrpSpPr/>
          <p:nvPr/>
        </p:nvGrpSpPr>
        <p:grpSpPr>
          <a:xfrm>
            <a:off x="1172730" y="6284576"/>
            <a:ext cx="6076950" cy="2282701"/>
            <a:chOff x="381001" y="4705350"/>
            <a:chExt cx="6076950" cy="2282701"/>
          </a:xfrm>
        </p:grpSpPr>
        <p:grpSp>
          <p:nvGrpSpPr>
            <p:cNvPr id="5" name="グループ化 4"/>
            <p:cNvGrpSpPr/>
            <p:nvPr/>
          </p:nvGrpSpPr>
          <p:grpSpPr>
            <a:xfrm>
              <a:off x="928923" y="6548669"/>
              <a:ext cx="889161" cy="260242"/>
              <a:chOff x="258093" y="6356332"/>
              <a:chExt cx="923197" cy="260242"/>
            </a:xfrm>
          </p:grpSpPr>
          <p:sp>
            <p:nvSpPr>
              <p:cNvPr id="6" name="角丸四角形 5"/>
              <p:cNvSpPr/>
              <p:nvPr/>
            </p:nvSpPr>
            <p:spPr>
              <a:xfrm>
                <a:off x="258094" y="6356332"/>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58093" y="635633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grpSp>
          <p:nvGrpSpPr>
            <p:cNvPr id="4" name="グループ化 3"/>
            <p:cNvGrpSpPr/>
            <p:nvPr/>
          </p:nvGrpSpPr>
          <p:grpSpPr>
            <a:xfrm>
              <a:off x="928923" y="6159567"/>
              <a:ext cx="656166" cy="261610"/>
              <a:chOff x="250155" y="6712505"/>
              <a:chExt cx="656166" cy="261610"/>
            </a:xfrm>
          </p:grpSpPr>
          <p:sp>
            <p:nvSpPr>
              <p:cNvPr id="9" name="角丸四角形 8"/>
              <p:cNvSpPr/>
              <p:nvPr/>
            </p:nvSpPr>
            <p:spPr>
              <a:xfrm>
                <a:off x="250155" y="6717631"/>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80345" y="67125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sp>
          <p:nvSpPr>
            <p:cNvPr id="3" name="正方形/長方形 2"/>
            <p:cNvSpPr/>
            <p:nvPr/>
          </p:nvSpPr>
          <p:spPr>
            <a:xfrm>
              <a:off x="381001" y="4705350"/>
              <a:ext cx="6076950" cy="2282701"/>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032568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30" name="テキスト ボックス 29"/>
          <p:cNvSpPr txBox="1"/>
          <p:nvPr/>
        </p:nvSpPr>
        <p:spPr>
          <a:xfrm>
            <a:off x="6480000" y="9630000"/>
            <a:ext cx="360000" cy="276999"/>
          </a:xfrm>
          <a:prstGeom prst="rect">
            <a:avLst/>
          </a:prstGeom>
          <a:noFill/>
        </p:spPr>
        <p:txBody>
          <a:bodyPr wrap="square" rtlCol="0">
            <a:spAutoFit/>
          </a:bodyPr>
          <a:lstStyle/>
          <a:p>
            <a:r>
              <a:rPr lang="ja-JP" altLang="en-US" sz="1200" dirty="0">
                <a:latin typeface="Century" panose="02040604050505020304" pitchFamily="18" charset="0"/>
              </a:rPr>
              <a:t>１</a:t>
            </a:r>
            <a:endParaRPr kumimoji="1" lang="ja-JP" altLang="en-US" sz="1200" dirty="0">
              <a:latin typeface="Century" panose="02040604050505020304" pitchFamily="18" charset="0"/>
            </a:endParaRPr>
          </a:p>
        </p:txBody>
      </p:sp>
      <p:grpSp>
        <p:nvGrpSpPr>
          <p:cNvPr id="2" name="グループ化 1"/>
          <p:cNvGrpSpPr/>
          <p:nvPr/>
        </p:nvGrpSpPr>
        <p:grpSpPr>
          <a:xfrm>
            <a:off x="138290" y="1588227"/>
            <a:ext cx="6581418" cy="8299708"/>
            <a:chOff x="203405" y="2019928"/>
            <a:chExt cx="6581418" cy="8299708"/>
          </a:xfrm>
        </p:grpSpPr>
        <p:sp>
          <p:nvSpPr>
            <p:cNvPr id="18" name="テキスト ボックス 17"/>
            <p:cNvSpPr txBox="1"/>
            <p:nvPr/>
          </p:nvSpPr>
          <p:spPr>
            <a:xfrm>
              <a:off x="203405" y="2019928"/>
              <a:ext cx="6581418" cy="8299708"/>
            </a:xfrm>
            <a:prstGeom prst="rect">
              <a:avLst/>
            </a:prstGeom>
            <a:noFill/>
          </p:spPr>
          <p:txBody>
            <a:bodyPr wrap="square" rtlCol="0">
              <a:spAutoFit/>
            </a:bodyPr>
            <a:lstStyle/>
            <a:p>
              <a:pPr>
                <a:lnSpc>
                  <a:spcPts val="2000"/>
                </a:lnSpc>
              </a:pPr>
              <a:r>
                <a:rPr kumimoji="1" lang="ja-JP" altLang="en-US" sz="1200" dirty="0" smtClean="0">
                  <a:latin typeface="Meiryo UI" panose="020B0604030504040204" pitchFamily="50" charset="-128"/>
                  <a:ea typeface="Meiryo UI" panose="020B0604030504040204" pitchFamily="50" charset="-128"/>
                </a:rPr>
                <a:t>　国内外のプラスチック削減対策について、御紹介いただきました。</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①</a:t>
              </a:r>
              <a:r>
                <a:rPr kumimoji="1" lang="ja-JP" altLang="en-US" sz="1400" b="1" dirty="0">
                  <a:latin typeface="Meiryo UI" panose="020B0604030504040204" pitchFamily="50" charset="-128"/>
                  <a:ea typeface="Meiryo UI" panose="020B0604030504040204" pitchFamily="50" charset="-128"/>
                </a:rPr>
                <a:t>発生</a:t>
              </a:r>
              <a:r>
                <a:rPr kumimoji="1" lang="ja-JP" altLang="en-US" sz="1400" b="1" dirty="0" smtClean="0">
                  <a:latin typeface="Meiryo UI" panose="020B0604030504040204" pitchFamily="50" charset="-128"/>
                  <a:ea typeface="Meiryo UI" panose="020B0604030504040204" pitchFamily="50" charset="-128"/>
                </a:rPr>
                <a:t>抑制</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lang="ja-JP" altLang="en-US" sz="1400" b="1" dirty="0">
                  <a:latin typeface="Meiryo UI" panose="020B0604030504040204" pitchFamily="50" charset="-128"/>
                  <a:ea typeface="Meiryo UI" panose="020B0604030504040204" pitchFamily="50" charset="-128"/>
                </a:rPr>
                <a:t>　</a:t>
              </a: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食品業界や飲料業界</a:t>
              </a:r>
              <a:r>
                <a:rPr kumimoji="1" lang="en-US" altLang="ja-JP" sz="1400" b="1" dirty="0" smtClean="0">
                  <a:latin typeface="Meiryo UI" panose="020B0604030504040204" pitchFamily="50" charset="-128"/>
                  <a:ea typeface="Meiryo UI" panose="020B0604030504040204" pitchFamily="50" charset="-128"/>
                </a:rPr>
                <a:t>)</a:t>
              </a:r>
            </a:p>
            <a:p>
              <a:pPr>
                <a:lnSpc>
                  <a:spcPts val="2000"/>
                </a:lnSpc>
              </a:pPr>
              <a:r>
                <a:rPr kumimoji="1" lang="ja-JP" altLang="en-US" sz="14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企業によるプラスチック製品の使用中止や技術開発。</a:t>
              </a:r>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400" b="1" dirty="0">
                  <a:latin typeface="Meiryo UI" panose="020B0604030504040204" pitchFamily="50" charset="-128"/>
                  <a:ea typeface="Meiryo UI" panose="020B0604030504040204" pitchFamily="50" charset="-128"/>
                </a:rPr>
                <a:t>●容器の原料を転換</a:t>
              </a:r>
              <a:endParaRPr kumimoji="1" lang="en-US" altLang="ja-JP" sz="1400" b="1" dirty="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例　日清食品：カップヌードル容器を植物性プラ</a:t>
              </a:r>
              <a:r>
                <a:rPr kumimoji="1" lang="ja-JP" altLang="en-US" sz="1200" dirty="0" smtClean="0">
                  <a:latin typeface="Meiryo UI" panose="020B0604030504040204" pitchFamily="50" charset="-128"/>
                  <a:ea typeface="Meiryo UI" panose="020B0604030504040204" pitchFamily="50" charset="-128"/>
                </a:rPr>
                <a:t>に切り替え。</a:t>
              </a:r>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400" b="1" dirty="0">
                  <a:latin typeface="Meiryo UI" panose="020B0604030504040204" pitchFamily="50" charset="-128"/>
                  <a:ea typeface="Meiryo UI" panose="020B0604030504040204" pitchFamily="50" charset="-128"/>
                </a:rPr>
                <a:t>●使い捨てプラ製品の使用を廃止</a:t>
              </a:r>
              <a:endParaRPr kumimoji="1" lang="en-US" altLang="ja-JP" sz="1400" b="1" dirty="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例　スターバックスコーヒー：プラ製使い捨てストローの使用を</a:t>
              </a:r>
              <a:r>
                <a:rPr kumimoji="1" lang="en-US" altLang="ja-JP" sz="1200" dirty="0">
                  <a:latin typeface="Meiryo UI" panose="020B0604030504040204" pitchFamily="50" charset="-128"/>
                  <a:ea typeface="Meiryo UI" panose="020B0604030504040204" pitchFamily="50" charset="-128"/>
                </a:rPr>
                <a:t>2020</a:t>
              </a:r>
              <a:r>
                <a:rPr kumimoji="1" lang="ja-JP" altLang="en-US" sz="1200" dirty="0">
                  <a:latin typeface="Meiryo UI" panose="020B0604030504040204" pitchFamily="50" charset="-128"/>
                  <a:ea typeface="Meiryo UI" panose="020B0604030504040204" pitchFamily="50" charset="-128"/>
                </a:rPr>
                <a:t>年までに</a:t>
              </a:r>
              <a:r>
                <a:rPr kumimoji="1" lang="ja-JP" altLang="en-US" sz="1200" dirty="0" smtClean="0">
                  <a:latin typeface="Meiryo UI" panose="020B0604030504040204" pitchFamily="50" charset="-128"/>
                  <a:ea typeface="Meiryo UI" panose="020B0604030504040204" pitchFamily="50" charset="-128"/>
                </a:rPr>
                <a:t>全廃。</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行政と小売事業者</a:t>
              </a:r>
              <a:r>
                <a:rPr kumimoji="1" lang="en-US" altLang="ja-JP" sz="1400" b="1" dirty="0" smtClean="0">
                  <a:latin typeface="Meiryo UI" panose="020B0604030504040204" pitchFamily="50" charset="-128"/>
                  <a:ea typeface="Meiryo UI" panose="020B0604030504040204" pitchFamily="50" charset="-128"/>
                </a:rPr>
                <a:t>)</a:t>
              </a:r>
            </a:p>
            <a:p>
              <a:pPr>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行政によるマイバッグやマイボトルの携行推進。</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a:t>
              </a:r>
              <a:r>
                <a:rPr kumimoji="1" lang="ja-JP" altLang="en-US" sz="1400" b="1" dirty="0" smtClean="0">
                  <a:latin typeface="Meiryo UI" panose="020B0604030504040204" pitchFamily="50" charset="-128"/>
                  <a:ea typeface="Meiryo UI" panose="020B0604030504040204" pitchFamily="50" charset="-128"/>
                </a:rPr>
                <a:t>●レジ袋の無料配布が拡大</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例　北摂地域におけるマイバッグ等の持参促進及びレジ袋削減に関する協定を締結</a:t>
              </a:r>
              <a:r>
                <a:rPr lang="ja-JP" altLang="en-US" sz="1200" dirty="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(2018</a:t>
              </a:r>
              <a:r>
                <a:rPr kumimoji="1" lang="ja-JP" altLang="en-US" sz="1200" dirty="0" smtClean="0">
                  <a:latin typeface="Meiryo UI" panose="020B0604030504040204" pitchFamily="50" charset="-128"/>
                  <a:ea typeface="Meiryo UI" panose="020B0604030504040204" pitchFamily="50" charset="-128"/>
                </a:rPr>
                <a:t>年２月</a:t>
              </a:r>
              <a:r>
                <a:rPr kumimoji="1" lang="en-US" altLang="ja-JP" sz="1200" dirty="0" smtClean="0">
                  <a:latin typeface="Meiryo UI" panose="020B0604030504040204" pitchFamily="50" charset="-128"/>
                  <a:ea typeface="Meiryo UI" panose="020B0604030504040204" pitchFamily="50" charset="-128"/>
                </a:rPr>
                <a:t>18</a:t>
              </a:r>
              <a:r>
                <a:rPr kumimoji="1" lang="ja-JP" altLang="en-US" sz="1200" dirty="0" smtClean="0">
                  <a:latin typeface="Meiryo UI" panose="020B0604030504040204" pitchFamily="50" charset="-128"/>
                  <a:ea typeface="Meiryo UI" panose="020B0604030504040204" pitchFamily="50" charset="-128"/>
                </a:rPr>
                <a:t>日</a:t>
              </a:r>
              <a:r>
                <a:rPr kumimoji="1" lang="en-US" altLang="ja-JP" sz="1200" dirty="0" smtClean="0">
                  <a:latin typeface="Meiryo UI" panose="020B0604030504040204" pitchFamily="50" charset="-128"/>
                  <a:ea typeface="Meiryo UI" panose="020B0604030504040204" pitchFamily="50" charset="-128"/>
                </a:rPr>
                <a:t>)</a:t>
              </a: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400" b="1" dirty="0">
                  <a:latin typeface="Meiryo UI" panose="020B0604030504040204" pitchFamily="50" charset="-128"/>
                  <a:ea typeface="Meiryo UI" panose="020B0604030504040204" pitchFamily="50" charset="-128"/>
                </a:rPr>
                <a:t> </a:t>
              </a:r>
              <a:r>
                <a:rPr kumimoji="1" lang="ja-JP" altLang="en-US" sz="1400" b="1" dirty="0" smtClean="0">
                  <a:latin typeface="Meiryo UI" panose="020B0604030504040204" pitchFamily="50" charset="-128"/>
                  <a:ea typeface="Meiryo UI" panose="020B0604030504040204" pitchFamily="50" charset="-128"/>
                </a:rPr>
                <a:t>●行政による調達ガイドラインの公表</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例　ハンブルク市</a:t>
              </a: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環境基準を設定する調達方針を公表。</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「買ってはならない」製品をネガティブリスト</a:t>
              </a:r>
              <a:r>
                <a:rPr lang="ja-JP" altLang="en-US" sz="1200" dirty="0" smtClean="0">
                  <a:latin typeface="Meiryo UI" panose="020B0604030504040204" pitchFamily="50" charset="-128"/>
                  <a:ea typeface="Meiryo UI" panose="020B0604030504040204" pitchFamily="50" charset="-128"/>
                </a:rPr>
                <a:t>とし</a:t>
              </a:r>
              <a:r>
                <a:rPr lang="ja-JP" altLang="en-US" sz="1200" dirty="0">
                  <a:latin typeface="Meiryo UI" panose="020B0604030504040204" pitchFamily="50" charset="-128"/>
                  <a:ea typeface="Meiryo UI" panose="020B0604030504040204" pitchFamily="50" charset="-128"/>
                </a:rPr>
                <a:t>て</a:t>
              </a:r>
              <a:r>
                <a:rPr kumimoji="1" lang="ja-JP" altLang="en-US" sz="1200" dirty="0" smtClean="0">
                  <a:latin typeface="Meiryo UI" panose="020B0604030504040204" pitchFamily="50" charset="-128"/>
                  <a:ea typeface="Meiryo UI" panose="020B0604030504040204" pitchFamily="50" charset="-128"/>
                </a:rPr>
                <a:t>掲載。</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市は気候変動と環境を保護する責任を果たすと同時に、</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持続可能な消費のロールモデルとなると明記。</a:t>
              </a: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endParaRPr kumimoji="1"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②再使用</a:t>
              </a:r>
              <a:endParaRPr kumimoji="1" lang="en-US" altLang="ja-JP" sz="1400" b="1" dirty="0">
                <a:latin typeface="Meiryo UI" panose="020B0604030504040204" pitchFamily="50" charset="-128"/>
                <a:ea typeface="Meiryo UI" panose="020B0604030504040204" pitchFamily="50" charset="-128"/>
              </a:endParaRPr>
            </a:p>
            <a:p>
              <a:pPr>
                <a:lnSpc>
                  <a:spcPts val="2000"/>
                </a:lnSpc>
              </a:pPr>
              <a:r>
                <a:rPr kumimoji="1" lang="ja-JP" altLang="en-US" sz="1400" dirty="0" smtClean="0">
                  <a:latin typeface="Meiryo UI" panose="020B0604030504040204" pitchFamily="50" charset="-128"/>
                  <a:ea typeface="Meiryo UI" panose="020B0604030504040204" pitchFamily="50" charset="-128"/>
                </a:rPr>
                <a:t>　</a:t>
              </a:r>
              <a:r>
                <a:rPr kumimoji="1" lang="ja-JP" altLang="en-US" sz="1400" b="1" dirty="0" smtClean="0">
                  <a:latin typeface="Meiryo UI" panose="020B0604030504040204" pitchFamily="50" charset="-128"/>
                  <a:ea typeface="Meiryo UI" panose="020B0604030504040204" pitchFamily="50" charset="-128"/>
                </a:rPr>
                <a:t>●リターナブル容器の普及</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lang="ja-JP" altLang="en-US" sz="1400" b="1"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例　ドイツでは、リユース</a:t>
              </a:r>
              <a:r>
                <a:rPr lang="en-US" altLang="ja-JP" sz="1200" dirty="0" smtClean="0">
                  <a:latin typeface="Meiryo UI" panose="020B0604030504040204" pitchFamily="50" charset="-128"/>
                  <a:ea typeface="Meiryo UI" panose="020B0604030504040204" pitchFamily="50" charset="-128"/>
                </a:rPr>
                <a:t>PET</a:t>
              </a:r>
              <a:r>
                <a:rPr lang="ja-JP" altLang="en-US" sz="1200" dirty="0" smtClean="0">
                  <a:latin typeface="Meiryo UI" panose="020B0604030504040204" pitchFamily="50" charset="-128"/>
                  <a:ea typeface="Meiryo UI" panose="020B0604030504040204" pitchFamily="50" charset="-128"/>
                </a:rPr>
                <a:t>ボトルに１本あたり</a:t>
              </a:r>
              <a:r>
                <a:rPr lang="en-US" altLang="ja-JP" sz="1200" dirty="0" smtClean="0">
                  <a:latin typeface="Meiryo UI" panose="020B0604030504040204" pitchFamily="50" charset="-128"/>
                  <a:ea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rPr>
                <a:t>セントのデポジット</a:t>
              </a:r>
              <a:endParaRPr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（預り金）を付加。</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（日本</a:t>
              </a:r>
              <a:r>
                <a:rPr kumimoji="1" lang="ja-JP" altLang="en-US" sz="1200" dirty="0">
                  <a:latin typeface="Meiryo UI" panose="020B0604030504040204" pitchFamily="50" charset="-128"/>
                  <a:ea typeface="Meiryo UI" panose="020B0604030504040204" pitchFamily="50" charset="-128"/>
                </a:rPr>
                <a:t>ではリターナブル容器</a:t>
              </a:r>
              <a:r>
                <a:rPr kumimoji="1" lang="ja-JP" altLang="en-US" sz="1200" dirty="0" smtClean="0">
                  <a:latin typeface="Meiryo UI" panose="020B0604030504040204" pitchFamily="50" charset="-128"/>
                  <a:ea typeface="Meiryo UI" panose="020B0604030504040204" pitchFamily="50" charset="-128"/>
                </a:rPr>
                <a:t>は食品衛生法上認められていない）</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③リサイクル</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400" b="1" dirty="0" smtClean="0">
                  <a:latin typeface="Meiryo UI" panose="020B0604030504040204" pitchFamily="50" charset="-128"/>
                  <a:ea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rPr>
                <a:t>PET</a:t>
              </a:r>
              <a:r>
                <a:rPr kumimoji="1" lang="ja-JP" altLang="en-US" sz="1400" b="1" dirty="0" smtClean="0">
                  <a:latin typeface="Meiryo UI" panose="020B0604030504040204" pitchFamily="50" charset="-128"/>
                  <a:ea typeface="Meiryo UI" panose="020B0604030504040204" pitchFamily="50" charset="-128"/>
                </a:rPr>
                <a:t>ボトル</a:t>
              </a:r>
              <a:r>
                <a:rPr kumimoji="1" lang="en-US" altLang="ja-JP" sz="1400" b="1" dirty="0" smtClean="0">
                  <a:latin typeface="Meiryo UI" panose="020B0604030504040204" pitchFamily="50" charset="-128"/>
                  <a:ea typeface="Meiryo UI" panose="020B0604030504040204" pitchFamily="50" charset="-128"/>
                </a:rPr>
                <a:t> to</a:t>
              </a:r>
              <a:r>
                <a:rPr kumimoji="1" lang="ja-JP" altLang="en-US" sz="1400" b="1" dirty="0" smtClean="0">
                  <a:latin typeface="Meiryo UI" panose="020B0604030504040204" pitchFamily="50" charset="-128"/>
                  <a:ea typeface="Meiryo UI" panose="020B0604030504040204" pitchFamily="50" charset="-128"/>
                </a:rPr>
                <a:t> </a:t>
              </a:r>
              <a:r>
                <a:rPr kumimoji="1" lang="en-US" altLang="ja-JP" sz="1400" b="1" dirty="0" smtClean="0">
                  <a:latin typeface="Meiryo UI" panose="020B0604030504040204" pitchFamily="50" charset="-128"/>
                  <a:ea typeface="Meiryo UI" panose="020B0604030504040204" pitchFamily="50" charset="-128"/>
                </a:rPr>
                <a:t>PET</a:t>
              </a:r>
              <a:r>
                <a:rPr kumimoji="1" lang="ja-JP" altLang="en-US" sz="1400" b="1" dirty="0" smtClean="0">
                  <a:latin typeface="Meiryo UI" panose="020B0604030504040204" pitchFamily="50" charset="-128"/>
                  <a:ea typeface="Meiryo UI" panose="020B0604030504040204" pitchFamily="50" charset="-128"/>
                </a:rPr>
                <a:t>ボトルの推進</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400" b="1" dirty="0">
                  <a:latin typeface="Meiryo UI" panose="020B0604030504040204" pitchFamily="50" charset="-128"/>
                  <a:ea typeface="Meiryo UI" panose="020B0604030504040204" pitchFamily="50" charset="-128"/>
                </a:rPr>
                <a:t>　</a:t>
              </a:r>
              <a:r>
                <a:rPr kumimoji="1" lang="ja-JP" altLang="en-US" sz="1400" b="1" dirty="0" smtClean="0">
                  <a:latin typeface="Meiryo UI" panose="020B0604030504040204" pitchFamily="50" charset="-128"/>
                  <a:ea typeface="Meiryo UI" panose="020B0604030504040204" pitchFamily="50" charset="-128"/>
                </a:rPr>
                <a:t>●東京五輪では使用済みプラスチックを回収した表彰台を製作</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④清掃⇒分別・リサイクル</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漂着ごみは海岸から海岸へ行ったり来たりしているので、来た時に捕まえて適正処分に回すことが効果的。</a:t>
              </a:r>
              <a:endParaRPr kumimoji="1" lang="en-US" altLang="ja-JP" sz="1200" dirty="0" smtClean="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3433" y="5625261"/>
              <a:ext cx="1403496" cy="1319346"/>
            </a:xfrm>
            <a:prstGeom prst="rect">
              <a:avLst/>
            </a:prstGeom>
          </p:spPr>
        </p:pic>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l="20161" r="3620" b="30792"/>
            <a:stretch/>
          </p:blipFill>
          <p:spPr>
            <a:xfrm>
              <a:off x="4771918" y="7373891"/>
              <a:ext cx="1807535" cy="1371996"/>
            </a:xfrm>
            <a:prstGeom prst="rect">
              <a:avLst/>
            </a:prstGeom>
          </p:spPr>
        </p:pic>
        <p:sp>
          <p:nvSpPr>
            <p:cNvPr id="9" name="テキスト ボックス 8"/>
            <p:cNvSpPr txBox="1"/>
            <p:nvPr/>
          </p:nvSpPr>
          <p:spPr>
            <a:xfrm>
              <a:off x="4543433" y="6925917"/>
              <a:ext cx="1403496" cy="246221"/>
            </a:xfrm>
            <a:prstGeom prst="rect">
              <a:avLst/>
            </a:prstGeom>
            <a:no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ハンブルク市調達方針</a:t>
              </a:r>
              <a:endParaRPr kumimoji="1" lang="ja-JP" altLang="en-US" sz="10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793183" y="8701419"/>
              <a:ext cx="1765003" cy="246221"/>
            </a:xfrm>
            <a:prstGeom prst="rect">
              <a:avLst/>
            </a:prstGeom>
            <a:no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ドイツのリユースボトル</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右</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grpSp>
      <p:sp>
        <p:nvSpPr>
          <p:cNvPr id="3" name="テキスト ボックス 2"/>
          <p:cNvSpPr txBox="1"/>
          <p:nvPr/>
        </p:nvSpPr>
        <p:spPr>
          <a:xfrm>
            <a:off x="0" y="138436"/>
            <a:ext cx="6857999" cy="369332"/>
          </a:xfrm>
          <a:prstGeom prst="rect">
            <a:avLst/>
          </a:prstGeom>
          <a:noFill/>
        </p:spPr>
        <p:txBody>
          <a:bodyPr wrap="square" rtlCol="0">
            <a:spAutoFit/>
          </a:bodyPr>
          <a:lstStyle/>
          <a:p>
            <a:r>
              <a:rPr kumimoji="1" lang="ja-JP" altLang="en-US" dirty="0" smtClean="0">
                <a:solidFill>
                  <a:schemeClr val="bg1"/>
                </a:solidFill>
                <a:latin typeface="Meiryo UI" panose="020B0604030504040204" pitchFamily="50" charset="-128"/>
                <a:ea typeface="Meiryo UI" panose="020B0604030504040204" pitchFamily="50" charset="-128"/>
              </a:rPr>
              <a:t>　取組事例</a:t>
            </a:r>
            <a:endParaRPr kumimoji="1" lang="ja-JP" altLang="en-US" dirty="0">
              <a:solidFill>
                <a:schemeClr val="bg1"/>
              </a:solidFill>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235081548"/>
              </p:ext>
            </p:extLst>
          </p:nvPr>
        </p:nvGraphicFramePr>
        <p:xfrm>
          <a:off x="138289" y="654299"/>
          <a:ext cx="6581419" cy="767080"/>
        </p:xfrm>
        <a:graphic>
          <a:graphicData uri="http://schemas.openxmlformats.org/drawingml/2006/table">
            <a:tbl>
              <a:tblPr firstRow="1" bandRow="1">
                <a:tableStyleId>{5C22544A-7EE6-4342-B048-85BDC9FD1C3A}</a:tableStyleId>
              </a:tblPr>
              <a:tblGrid>
                <a:gridCol w="574647">
                  <a:extLst>
                    <a:ext uri="{9D8B030D-6E8A-4147-A177-3AD203B41FA5}">
                      <a16:colId xmlns:a16="http://schemas.microsoft.com/office/drawing/2014/main" val="723203530"/>
                    </a:ext>
                  </a:extLst>
                </a:gridCol>
                <a:gridCol w="333982">
                  <a:extLst>
                    <a:ext uri="{9D8B030D-6E8A-4147-A177-3AD203B41FA5}">
                      <a16:colId xmlns:a16="http://schemas.microsoft.com/office/drawing/2014/main" val="2940751584"/>
                    </a:ext>
                  </a:extLst>
                </a:gridCol>
                <a:gridCol w="5672790">
                  <a:extLst>
                    <a:ext uri="{9D8B030D-6E8A-4147-A177-3AD203B41FA5}">
                      <a16:colId xmlns:a16="http://schemas.microsoft.com/office/drawing/2014/main" val="1461148320"/>
                    </a:ext>
                  </a:extLst>
                </a:gridCol>
              </a:tblGrid>
              <a:tr h="370840">
                <a:tc rowSpan="2">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rPr>
                        <a:t>01</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FFC00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2000" b="0" dirty="0" smtClean="0">
                          <a:solidFill>
                            <a:schemeClr val="tx1"/>
                          </a:solidFill>
                          <a:latin typeface="Meiryo UI" panose="020B0604030504040204" pitchFamily="50" charset="-128"/>
                          <a:ea typeface="Meiryo UI" panose="020B0604030504040204" pitchFamily="50" charset="-128"/>
                        </a:rPr>
                        <a:t>プラスチック削減対策の潮流（普及啓発編）</a:t>
                      </a:r>
                      <a:endParaRPr lang="en-US" altLang="ja-JP" sz="2000" b="0" dirty="0" smtClean="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FFC000"/>
                    </a:solidFill>
                  </a:tcPr>
                </a:tc>
                <a:tc>
                  <a:txBody>
                    <a:bodyPr/>
                    <a:lstStyle/>
                    <a:p>
                      <a:r>
                        <a:rPr kumimoji="1" lang="ja-JP" altLang="en-US" sz="1400" b="0" dirty="0" smtClean="0">
                          <a:latin typeface="Meiryo UI" panose="020B0604030504040204" pitchFamily="50" charset="-128"/>
                          <a:ea typeface="Meiryo UI" panose="020B0604030504040204" pitchFamily="50" charset="-128"/>
                        </a:rPr>
                        <a:t>大阪産業大学　花田教授</a:t>
                      </a:r>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4183328288"/>
                  </a:ext>
                </a:extLst>
              </a:tr>
            </a:tbl>
          </a:graphicData>
        </a:graphic>
      </p:graphicFrame>
      <p:grpSp>
        <p:nvGrpSpPr>
          <p:cNvPr id="47" name="グループ化 46"/>
          <p:cNvGrpSpPr/>
          <p:nvPr/>
        </p:nvGrpSpPr>
        <p:grpSpPr>
          <a:xfrm>
            <a:off x="3192345" y="5193560"/>
            <a:ext cx="656166" cy="261610"/>
            <a:chOff x="6963834" y="2301905"/>
            <a:chExt cx="656166" cy="261610"/>
          </a:xfrm>
        </p:grpSpPr>
        <p:sp>
          <p:nvSpPr>
            <p:cNvPr id="48" name="角丸四角形 47"/>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54" name="グループ化 53"/>
          <p:cNvGrpSpPr/>
          <p:nvPr/>
        </p:nvGrpSpPr>
        <p:grpSpPr>
          <a:xfrm>
            <a:off x="1070779" y="6705965"/>
            <a:ext cx="656166" cy="261610"/>
            <a:chOff x="6963834" y="2301905"/>
            <a:chExt cx="656166" cy="261610"/>
          </a:xfrm>
        </p:grpSpPr>
        <p:sp>
          <p:nvSpPr>
            <p:cNvPr id="55" name="角丸四角形 54"/>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57" name="グループ化 56"/>
          <p:cNvGrpSpPr/>
          <p:nvPr/>
        </p:nvGrpSpPr>
        <p:grpSpPr>
          <a:xfrm>
            <a:off x="1820968" y="6698194"/>
            <a:ext cx="889161" cy="260242"/>
            <a:chOff x="258093" y="6459672"/>
            <a:chExt cx="923197" cy="260242"/>
          </a:xfrm>
        </p:grpSpPr>
        <p:sp>
          <p:nvSpPr>
            <p:cNvPr id="58" name="角丸四角形 57"/>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grpSp>
        <p:nvGrpSpPr>
          <p:cNvPr id="68" name="グループ化 67"/>
          <p:cNvGrpSpPr/>
          <p:nvPr/>
        </p:nvGrpSpPr>
        <p:grpSpPr>
          <a:xfrm>
            <a:off x="1188409" y="8195253"/>
            <a:ext cx="656166" cy="261610"/>
            <a:chOff x="6963834" y="2301905"/>
            <a:chExt cx="656166" cy="261610"/>
          </a:xfrm>
        </p:grpSpPr>
        <p:sp>
          <p:nvSpPr>
            <p:cNvPr id="69" name="角丸四角形 68"/>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71" name="グループ化 70"/>
          <p:cNvGrpSpPr/>
          <p:nvPr/>
        </p:nvGrpSpPr>
        <p:grpSpPr>
          <a:xfrm>
            <a:off x="2186329" y="9231665"/>
            <a:ext cx="889161" cy="260242"/>
            <a:chOff x="258093" y="6459672"/>
            <a:chExt cx="923197" cy="260242"/>
          </a:xfrm>
        </p:grpSpPr>
        <p:sp>
          <p:nvSpPr>
            <p:cNvPr id="72" name="角丸四角形 71"/>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1996509" y="2883282"/>
            <a:ext cx="656166" cy="261610"/>
            <a:chOff x="6963834" y="2301905"/>
            <a:chExt cx="656166" cy="261610"/>
          </a:xfrm>
        </p:grpSpPr>
        <p:sp>
          <p:nvSpPr>
            <p:cNvPr id="39" name="角丸四角形 38"/>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49" name="グループ化 48"/>
          <p:cNvGrpSpPr/>
          <p:nvPr/>
        </p:nvGrpSpPr>
        <p:grpSpPr>
          <a:xfrm>
            <a:off x="2949631" y="3415490"/>
            <a:ext cx="889161" cy="260242"/>
            <a:chOff x="258093" y="6459672"/>
            <a:chExt cx="923197" cy="260242"/>
          </a:xfrm>
        </p:grpSpPr>
        <p:sp>
          <p:nvSpPr>
            <p:cNvPr id="50" name="角丸四角形 49"/>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grpSp>
        <p:nvGrpSpPr>
          <p:cNvPr id="53" name="グループ化 52"/>
          <p:cNvGrpSpPr/>
          <p:nvPr/>
        </p:nvGrpSpPr>
        <p:grpSpPr>
          <a:xfrm>
            <a:off x="2536179" y="4439947"/>
            <a:ext cx="656166" cy="261610"/>
            <a:chOff x="6963834" y="2301905"/>
            <a:chExt cx="656166" cy="261610"/>
          </a:xfrm>
        </p:grpSpPr>
        <p:sp>
          <p:nvSpPr>
            <p:cNvPr id="60" name="角丸四角形 59"/>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337392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38290" y="1567910"/>
            <a:ext cx="6581418" cy="6504345"/>
          </a:xfrm>
          <a:prstGeom prst="rect">
            <a:avLst/>
          </a:prstGeom>
          <a:noFill/>
        </p:spPr>
        <p:txBody>
          <a:bodyPr wrap="square" rtlCol="0">
            <a:spAutoFit/>
          </a:bodyPr>
          <a:lstStyle/>
          <a:p>
            <a:pPr>
              <a:lnSpc>
                <a:spcPts val="2000"/>
              </a:lnSpc>
            </a:pPr>
            <a:r>
              <a:rPr kumimoji="1" lang="ja-JP" altLang="en-US" sz="1200" dirty="0" smtClean="0">
                <a:latin typeface="Meiryo UI" panose="020B0604030504040204" pitchFamily="50" charset="-128"/>
                <a:ea typeface="Meiryo UI" panose="020B0604030504040204" pitchFamily="50" charset="-128"/>
              </a:rPr>
              <a:t>　海や河川におけるプラスチックごみの調査結果と、使い捨てプラスチック削減の取組事例を御紹介いただきました。</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200" b="1"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①保津峡の漂着ごみの構成調査　</a:t>
            </a:r>
            <a:endParaRPr kumimoji="1" lang="en-US" altLang="ja-JP" sz="14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飲料ペットボトルが最も多く、次いで食品の発泡スチロール容器が多い。</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en-US" altLang="ja-JP"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レジ</a:t>
            </a:r>
            <a:r>
              <a:rPr kumimoji="1" lang="ja-JP" altLang="en-US" sz="1200" dirty="0">
                <a:latin typeface="Meiryo UI" panose="020B0604030504040204" pitchFamily="50" charset="-128"/>
                <a:ea typeface="Meiryo UI" panose="020B0604030504040204" pitchFamily="50" charset="-128"/>
              </a:rPr>
              <a:t>袋</a:t>
            </a:r>
            <a:r>
              <a:rPr kumimoji="1" lang="ja-JP" altLang="en-US" sz="1200" dirty="0" smtClean="0">
                <a:latin typeface="Meiryo UI" panose="020B0604030504040204" pitchFamily="50" charset="-128"/>
                <a:ea typeface="Meiryo UI" panose="020B0604030504040204" pitchFamily="50" charset="-128"/>
              </a:rPr>
              <a:t>は流される途中で破片になるため、勘定は困難</a:t>
            </a:r>
            <a:r>
              <a:rPr kumimoji="1" lang="en-US" altLang="ja-JP"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②大阪湾のビニルごみ調査</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大阪湾で鉄桁を使用しごみを採取し、</a:t>
            </a:r>
            <a:r>
              <a:rPr kumimoji="1" lang="en-US" altLang="ja-JP" sz="1200" dirty="0" smtClean="0">
                <a:latin typeface="Meiryo UI" panose="020B0604030504040204" pitchFamily="50" charset="-128"/>
                <a:ea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rPr>
              <a:t>回あたりに採取するごみの量と採取面積の比率　</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en-US" altLang="ja-JP" sz="1200" dirty="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から、大阪湾の海底に沈降したビニルごみの総量を推定。</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大阪湾全体で</a:t>
            </a:r>
            <a:r>
              <a:rPr kumimoji="1" lang="en-US" altLang="ja-JP" sz="1200" dirty="0" smtClean="0">
                <a:latin typeface="Meiryo UI" panose="020B0604030504040204" pitchFamily="50" charset="-128"/>
                <a:ea typeface="Meiryo UI" panose="020B0604030504040204" pitchFamily="50" charset="-128"/>
              </a:rPr>
              <a:t>300</a:t>
            </a:r>
            <a:r>
              <a:rPr kumimoji="1" lang="ja-JP" altLang="en-US" sz="1200" dirty="0" smtClean="0">
                <a:latin typeface="Meiryo UI" panose="020B0604030504040204" pitchFamily="50" charset="-128"/>
                <a:ea typeface="Meiryo UI" panose="020B0604030504040204" pitchFamily="50" charset="-128"/>
              </a:rPr>
              <a:t>万枚のレジ袋が沈んでいると算定。</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b="1" dirty="0">
              <a:latin typeface="Meiryo UI" panose="020B0604030504040204" pitchFamily="50" charset="-128"/>
              <a:ea typeface="Meiryo UI" panose="020B0604030504040204" pitchFamily="50" charset="-128"/>
            </a:endParaRPr>
          </a:p>
          <a:p>
            <a:pPr>
              <a:lnSpc>
                <a:spcPts val="2000"/>
              </a:lnSpc>
            </a:pP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③リユース食器の貸出など</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プラスチックごみ対策として、イベントにおけるリユース食器の貸出や分別指導が有効。</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6480000" y="9631454"/>
            <a:ext cx="360000" cy="276999"/>
          </a:xfrm>
          <a:prstGeom prst="rect">
            <a:avLst/>
          </a:prstGeom>
          <a:noFill/>
        </p:spPr>
        <p:txBody>
          <a:bodyPr wrap="square" rtlCol="0">
            <a:spAutoFit/>
          </a:bodyPr>
          <a:lstStyle/>
          <a:p>
            <a:r>
              <a:rPr lang="ja-JP" altLang="en-US" sz="1200" dirty="0">
                <a:latin typeface="+mn-ea"/>
              </a:rPr>
              <a:t>２</a:t>
            </a:r>
            <a:endParaRPr kumimoji="1" lang="ja-JP" altLang="en-US" sz="1200" dirty="0">
              <a:latin typeface="+mn-ea"/>
            </a:endParaRPr>
          </a:p>
        </p:txBody>
      </p:sp>
      <p:grpSp>
        <p:nvGrpSpPr>
          <p:cNvPr id="2" name="グループ化 1"/>
          <p:cNvGrpSpPr/>
          <p:nvPr/>
        </p:nvGrpSpPr>
        <p:grpSpPr>
          <a:xfrm>
            <a:off x="703850" y="1066243"/>
            <a:ext cx="5810488" cy="5826936"/>
            <a:chOff x="578214" y="1974320"/>
            <a:chExt cx="5810488" cy="5826936"/>
          </a:xfrm>
        </p:grpSpPr>
        <p:pic>
          <p:nvPicPr>
            <p:cNvPr id="19" name="図 18"/>
            <p:cNvPicPr>
              <a:picLocks noChangeAspect="1"/>
            </p:cNvPicPr>
            <p:nvPr/>
          </p:nvPicPr>
          <p:blipFill>
            <a:blip r:embed="rId3"/>
            <a:stretch>
              <a:fillRect/>
            </a:stretch>
          </p:blipFill>
          <p:spPr>
            <a:xfrm>
              <a:off x="578214" y="5455481"/>
              <a:ext cx="5810488" cy="2345775"/>
            </a:xfrm>
            <a:prstGeom prst="rect">
              <a:avLst/>
            </a:prstGeom>
          </p:spPr>
        </p:pic>
        <p:grpSp>
          <p:nvGrpSpPr>
            <p:cNvPr id="45" name="グループ化 44"/>
            <p:cNvGrpSpPr/>
            <p:nvPr/>
          </p:nvGrpSpPr>
          <p:grpSpPr>
            <a:xfrm>
              <a:off x="2997885" y="1974320"/>
              <a:ext cx="1585539" cy="260491"/>
              <a:chOff x="7500649" y="2469014"/>
              <a:chExt cx="1585539" cy="260491"/>
            </a:xfrm>
          </p:grpSpPr>
          <p:sp>
            <p:nvSpPr>
              <p:cNvPr id="47" name="角丸四角形 46"/>
              <p:cNvSpPr/>
              <p:nvPr/>
            </p:nvSpPr>
            <p:spPr>
              <a:xfrm>
                <a:off x="7500649" y="2477035"/>
                <a:ext cx="1585539"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7500649" y="2469014"/>
                <a:ext cx="1585539"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海洋プラスチックごみ対策</a:t>
                </a:r>
                <a:endParaRPr kumimoji="1" lang="ja-JP" altLang="en-US" sz="1100" dirty="0">
                  <a:latin typeface="Meiryo UI" panose="020B0604030504040204" pitchFamily="50" charset="-128"/>
                  <a:ea typeface="Meiryo UI" panose="020B0604030504040204" pitchFamily="50" charset="-128"/>
                </a:endParaRPr>
              </a:p>
            </p:txBody>
          </p:sp>
        </p:grpSp>
      </p:grpSp>
      <p:sp>
        <p:nvSpPr>
          <p:cNvPr id="30" name="正方形/長方形 29"/>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31" name="テキスト ボックス 30"/>
          <p:cNvSpPr txBox="1"/>
          <p:nvPr/>
        </p:nvSpPr>
        <p:spPr>
          <a:xfrm>
            <a:off x="0" y="138436"/>
            <a:ext cx="6857999" cy="369332"/>
          </a:xfrm>
          <a:prstGeom prst="rect">
            <a:avLst/>
          </a:prstGeom>
          <a:noFill/>
        </p:spPr>
        <p:txBody>
          <a:bodyPr wrap="square" rtlCol="0">
            <a:spAutoFit/>
          </a:bodyPr>
          <a:lstStyle/>
          <a:p>
            <a:r>
              <a:rPr kumimoji="1" lang="ja-JP" altLang="en-US" dirty="0" smtClean="0">
                <a:solidFill>
                  <a:schemeClr val="bg1"/>
                </a:solidFill>
                <a:latin typeface="Meiryo UI" panose="020B0604030504040204" pitchFamily="50" charset="-128"/>
                <a:ea typeface="Meiryo UI" panose="020B0604030504040204" pitchFamily="50" charset="-128"/>
              </a:rPr>
              <a:t>　取組事例</a:t>
            </a:r>
            <a:endParaRPr kumimoji="1" lang="ja-JP" altLang="en-US" dirty="0">
              <a:solidFill>
                <a:schemeClr val="bg1"/>
              </a:solidFill>
              <a:latin typeface="Meiryo UI" panose="020B0604030504040204" pitchFamily="50" charset="-128"/>
              <a:ea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609773453"/>
              </p:ext>
            </p:extLst>
          </p:nvPr>
        </p:nvGraphicFramePr>
        <p:xfrm>
          <a:off x="138289" y="654299"/>
          <a:ext cx="6581419" cy="767080"/>
        </p:xfrm>
        <a:graphic>
          <a:graphicData uri="http://schemas.openxmlformats.org/drawingml/2006/table">
            <a:tbl>
              <a:tblPr firstRow="1" bandRow="1">
                <a:tableStyleId>{5C22544A-7EE6-4342-B048-85BDC9FD1C3A}</a:tableStyleId>
              </a:tblPr>
              <a:tblGrid>
                <a:gridCol w="574647">
                  <a:extLst>
                    <a:ext uri="{9D8B030D-6E8A-4147-A177-3AD203B41FA5}">
                      <a16:colId xmlns:a16="http://schemas.microsoft.com/office/drawing/2014/main" val="723203530"/>
                    </a:ext>
                  </a:extLst>
                </a:gridCol>
                <a:gridCol w="333982">
                  <a:extLst>
                    <a:ext uri="{9D8B030D-6E8A-4147-A177-3AD203B41FA5}">
                      <a16:colId xmlns:a16="http://schemas.microsoft.com/office/drawing/2014/main" val="2940751584"/>
                    </a:ext>
                  </a:extLst>
                </a:gridCol>
                <a:gridCol w="5672790">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02</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FFC000"/>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2000" b="0" dirty="0" smtClean="0">
                          <a:solidFill>
                            <a:schemeClr val="tx1"/>
                          </a:solidFill>
                          <a:latin typeface="Meiryo UI" panose="020B0604030504040204" pitchFamily="50" charset="-128"/>
                          <a:ea typeface="Meiryo UI" panose="020B0604030504040204" pitchFamily="50" charset="-128"/>
                        </a:rPr>
                        <a:t>海・河川のプラスチックごみの現状について</a:t>
                      </a:r>
                    </a:p>
                  </a:txBody>
                  <a:tcPr anchor="ctr">
                    <a:solidFill>
                      <a:schemeClr val="bg1"/>
                    </a:solid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rgbClr val="FFC000"/>
                    </a:solidFill>
                  </a:tcPr>
                </a:tc>
                <a:tc>
                  <a:txBody>
                    <a:bodyPr/>
                    <a:lstStyle/>
                    <a:p>
                      <a:r>
                        <a:rPr kumimoji="1" lang="ja-JP" altLang="en-US" sz="1400" b="0" dirty="0" smtClean="0">
                          <a:latin typeface="Meiryo UI" panose="020B0604030504040204" pitchFamily="50" charset="-128"/>
                          <a:ea typeface="Meiryo UI" panose="020B0604030504040204" pitchFamily="50" charset="-128"/>
                        </a:rPr>
                        <a:t>大阪商業大学　原田准教授</a:t>
                      </a:r>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4183328288"/>
                  </a:ext>
                </a:extLst>
              </a:tr>
            </a:tbl>
          </a:graphicData>
        </a:graphic>
      </p:graphicFrame>
      <p:grpSp>
        <p:nvGrpSpPr>
          <p:cNvPr id="21" name="グループ化 20"/>
          <p:cNvGrpSpPr/>
          <p:nvPr/>
        </p:nvGrpSpPr>
        <p:grpSpPr>
          <a:xfrm>
            <a:off x="2760495" y="2365146"/>
            <a:ext cx="889161" cy="260242"/>
            <a:chOff x="258093" y="6459672"/>
            <a:chExt cx="923197" cy="260242"/>
          </a:xfrm>
        </p:grpSpPr>
        <p:sp>
          <p:nvSpPr>
            <p:cNvPr id="22" name="角丸四角形 21"/>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grpSp>
        <p:nvGrpSpPr>
          <p:cNvPr id="24" name="グループ化 23"/>
          <p:cNvGrpSpPr/>
          <p:nvPr/>
        </p:nvGrpSpPr>
        <p:grpSpPr>
          <a:xfrm>
            <a:off x="2315914" y="3399221"/>
            <a:ext cx="889161" cy="260242"/>
            <a:chOff x="258093" y="6459672"/>
            <a:chExt cx="923197" cy="260242"/>
          </a:xfrm>
        </p:grpSpPr>
        <p:sp>
          <p:nvSpPr>
            <p:cNvPr id="26" name="角丸四角形 25"/>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grpSp>
        <p:nvGrpSpPr>
          <p:cNvPr id="28" name="グループ化 27"/>
          <p:cNvGrpSpPr/>
          <p:nvPr/>
        </p:nvGrpSpPr>
        <p:grpSpPr>
          <a:xfrm>
            <a:off x="2234360" y="7167301"/>
            <a:ext cx="889161" cy="260242"/>
            <a:chOff x="258093" y="6459672"/>
            <a:chExt cx="923197" cy="260242"/>
          </a:xfrm>
        </p:grpSpPr>
        <p:sp>
          <p:nvSpPr>
            <p:cNvPr id="29" name="角丸四角形 28"/>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pic>
        <p:nvPicPr>
          <p:cNvPr id="4" name="図 3"/>
          <p:cNvPicPr>
            <a:picLocks noChangeAspect="1"/>
          </p:cNvPicPr>
          <p:nvPr/>
        </p:nvPicPr>
        <p:blipFill>
          <a:blip r:embed="rId4"/>
          <a:stretch>
            <a:fillRect/>
          </a:stretch>
        </p:blipFill>
        <p:spPr>
          <a:xfrm>
            <a:off x="4022173" y="7834672"/>
            <a:ext cx="2246123" cy="1684592"/>
          </a:xfrm>
          <a:prstGeom prst="rect">
            <a:avLst/>
          </a:prstGeom>
        </p:spPr>
      </p:pic>
      <p:pic>
        <p:nvPicPr>
          <p:cNvPr id="35" name="図 34">
            <a:extLst>
              <a:ext uri="{FF2B5EF4-FFF2-40B4-BE49-F238E27FC236}">
                <a16:creationId xmlns:a16="http://schemas.microsoft.com/office/drawing/2014/main" id="{0E267B6F-ECBE-514B-BB7A-C8A00E9603F5}"/>
              </a:ext>
            </a:extLst>
          </p:cNvPr>
          <p:cNvPicPr>
            <a:picLocks noChangeAspect="1"/>
          </p:cNvPicPr>
          <p:nvPr/>
        </p:nvPicPr>
        <p:blipFill>
          <a:blip r:embed="rId5"/>
          <a:stretch>
            <a:fillRect/>
          </a:stretch>
        </p:blipFill>
        <p:spPr>
          <a:xfrm>
            <a:off x="425986" y="7815773"/>
            <a:ext cx="2990676" cy="1682255"/>
          </a:xfrm>
          <a:prstGeom prst="rect">
            <a:avLst/>
          </a:prstGeom>
        </p:spPr>
      </p:pic>
      <p:sp>
        <p:nvSpPr>
          <p:cNvPr id="5" name="テキスト ボックス 4"/>
          <p:cNvSpPr txBox="1"/>
          <p:nvPr/>
        </p:nvSpPr>
        <p:spPr>
          <a:xfrm>
            <a:off x="425986" y="9519264"/>
            <a:ext cx="2990676" cy="246221"/>
          </a:xfrm>
          <a:prstGeom prst="rect">
            <a:avLst/>
          </a:prstGeom>
          <a:no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祇園祭（水</a:t>
            </a:r>
            <a:r>
              <a:rPr kumimoji="1" lang="en-US" altLang="ja-JP" sz="1000" dirty="0" smtClean="0">
                <a:latin typeface="Meiryo UI" panose="020B0604030504040204" pitchFamily="50" charset="-128"/>
                <a:ea typeface="Meiryo UI" panose="020B0604030504040204" pitchFamily="50" charset="-128"/>
              </a:rPr>
              <a:t>Do</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4031556" y="9538163"/>
            <a:ext cx="2236740" cy="246221"/>
          </a:xfrm>
          <a:prstGeom prst="rect">
            <a:avLst/>
          </a:prstGeom>
          <a:no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祇園祭（分別指導）</a:t>
            </a:r>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98770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9858" y="69834"/>
            <a:ext cx="6858000" cy="544688"/>
          </a:xfrm>
          <a:prstGeom prst="rect">
            <a:avLst/>
          </a:prstGeom>
        </p:spPr>
        <p:txBody>
          <a:bodyPr>
            <a:normAutofit/>
          </a:bodyPr>
          <a:lstStyle>
            <a:lvl1pPr algn="l" defTabSz="685783"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endParaRPr lang="en-US" altLang="ja-JP" sz="2700" b="1" dirty="0">
              <a:solidFill>
                <a:schemeClr val="bg1"/>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91065" y="1633043"/>
            <a:ext cx="6654595" cy="8299708"/>
          </a:xfrm>
          <a:prstGeom prst="rect">
            <a:avLst/>
          </a:prstGeom>
          <a:noFill/>
        </p:spPr>
        <p:txBody>
          <a:bodyPr wrap="square" rtlCol="0">
            <a:spAutoFit/>
          </a:bodyPr>
          <a:lstStyle/>
          <a:p>
            <a:pPr>
              <a:lnSpc>
                <a:spcPts val="2000"/>
              </a:lnSpc>
            </a:pPr>
            <a:r>
              <a:rPr kumimoji="1" lang="ja-JP" altLang="en-US" sz="1200" dirty="0" smtClean="0">
                <a:latin typeface="Meiryo UI" panose="020B0604030504040204" pitchFamily="50" charset="-128"/>
                <a:ea typeface="Meiryo UI" panose="020B0604030504040204" pitchFamily="50" charset="-128"/>
              </a:rPr>
              <a:t>　日本チェーンストア協会や会員企業における環境問題への取組について御紹介いただきました。</a:t>
            </a:r>
            <a:endParaRPr lang="en-US" altLang="ja-JP" sz="1200" dirty="0">
              <a:latin typeface="Meiryo UI" panose="020B0604030504040204" pitchFamily="50" charset="-128"/>
              <a:ea typeface="Meiryo UI" panose="020B0604030504040204" pitchFamily="50" charset="-128"/>
            </a:endParaRPr>
          </a:p>
          <a:p>
            <a:pPr>
              <a:lnSpc>
                <a:spcPts val="2000"/>
              </a:lnSpc>
            </a:pPr>
            <a:endParaRPr lang="en-US" altLang="ja-JP" sz="1600" b="1"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① レジ袋・トレイなどの容器包装の削減</a:t>
            </a:r>
            <a:endParaRPr kumimoji="1" lang="en-US" altLang="ja-JP" sz="1400" b="1" dirty="0">
              <a:latin typeface="Meiryo UI" panose="020B0604030504040204" pitchFamily="50" charset="-128"/>
              <a:ea typeface="Meiryo UI" panose="020B0604030504040204" pitchFamily="50" charset="-128"/>
            </a:endParaRPr>
          </a:p>
          <a:p>
            <a:pPr>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2007</a:t>
            </a:r>
            <a:r>
              <a:rPr kumimoji="1" lang="ja-JP" altLang="en-US" sz="1200" dirty="0" smtClean="0">
                <a:latin typeface="Meiryo UI" panose="020B0604030504040204" pitchFamily="50" charset="-128"/>
                <a:ea typeface="Meiryo UI" panose="020B0604030504040204" pitchFamily="50" charset="-128"/>
              </a:rPr>
              <a:t>年３月「マイバッグでお買物～レジ袋一緒に減らしましょう！」キャンペーンを展開</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協会オリジナルマイバッグの作成や、レジ袋削減啓発ポスター・レジ袋不要カードを会員企業に配布し、</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マイバッグ持参運動を展開。</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② 店舗での資源回収の推進　</a:t>
            </a:r>
            <a:endParaRPr kumimoji="1" lang="en-US" altLang="ja-JP" sz="1400" b="1" dirty="0">
              <a:latin typeface="Meiryo UI" panose="020B0604030504040204" pitchFamily="50" charset="-128"/>
              <a:ea typeface="Meiryo UI" panose="020B0604030504040204" pitchFamily="50" charset="-128"/>
            </a:endParaRPr>
          </a:p>
          <a:p>
            <a:pPr>
              <a:lnSpc>
                <a:spcPts val="2000"/>
              </a:lnSpc>
            </a:pPr>
            <a:r>
              <a:rPr kumimoji="1" lang="ja-JP" altLang="en-US" sz="14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●店頭回収ボックスやリサイクルステーションの設置</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平和堂</a:t>
            </a:r>
            <a:r>
              <a:rPr kumimoji="1" lang="en-US" altLang="ja-JP" sz="1200" dirty="0" smtClean="0">
                <a:latin typeface="Meiryo UI" panose="020B0604030504040204" pitchFamily="50" charset="-128"/>
                <a:ea typeface="Meiryo UI" panose="020B0604030504040204" pitchFamily="50" charset="-128"/>
              </a:rPr>
              <a:t>)</a:t>
            </a: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リサイクルステーションでは、ペットボトル・アルミ缶</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スチール缶</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以外に古紙</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新聞・雑誌・雑がみ</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の回収　　</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も実施。</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専用カードを発行し、ポイントがたまると自社商品券</a:t>
            </a:r>
            <a:r>
              <a:rPr kumimoji="1" lang="en-US" altLang="ja-JP" sz="1200" dirty="0" smtClean="0">
                <a:latin typeface="Meiryo UI" panose="020B0604030504040204" pitchFamily="50" charset="-128"/>
                <a:ea typeface="Meiryo UI" panose="020B0604030504040204" pitchFamily="50" charset="-128"/>
              </a:rPr>
              <a:t>(500</a:t>
            </a:r>
            <a:r>
              <a:rPr kumimoji="1" lang="ja-JP" altLang="en-US" sz="1200" dirty="0" smtClean="0">
                <a:latin typeface="Meiryo UI" panose="020B0604030504040204" pitchFamily="50" charset="-128"/>
                <a:ea typeface="Meiryo UI" panose="020B0604030504040204" pitchFamily="50" charset="-128"/>
              </a:rPr>
              <a:t>円券</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と交換し、お買い物ついでに持参して</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もらうように啓発。</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smtClean="0">
                <a:latin typeface="Meiryo UI" panose="020B0604030504040204" pitchFamily="50" charset="-128"/>
                <a:ea typeface="Meiryo UI" panose="020B0604030504040204" pitchFamily="50" charset="-128"/>
              </a:rPr>
              <a:t>　（団体概要）</a:t>
            </a:r>
            <a:endParaRPr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smtClean="0">
                <a:latin typeface="Meiryo UI" panose="020B0604030504040204" pitchFamily="50" charset="-128"/>
                <a:ea typeface="Meiryo UI" panose="020B0604030504040204" pitchFamily="50" charset="-128"/>
              </a:rPr>
              <a:t>　　 日本チェーンストア協会：チェーンストア</a:t>
            </a:r>
            <a:r>
              <a:rPr lang="ja-JP" altLang="en-US" sz="1200" dirty="0">
                <a:latin typeface="Meiryo UI" panose="020B0604030504040204" pitchFamily="50" charset="-128"/>
                <a:ea typeface="Meiryo UI" panose="020B0604030504040204" pitchFamily="50" charset="-128"/>
              </a:rPr>
              <a:t>を営む小売業法人（スーパー等）から構成</a:t>
            </a:r>
            <a:r>
              <a:rPr lang="ja-JP" altLang="en-US" sz="1200" dirty="0" smtClean="0">
                <a:latin typeface="Meiryo UI" panose="020B0604030504040204" pitchFamily="50" charset="-128"/>
                <a:ea typeface="Meiryo UI" panose="020B0604030504040204" pitchFamily="50" charset="-128"/>
              </a:rPr>
              <a:t>される</a:t>
            </a:r>
            <a:r>
              <a:rPr lang="ja-JP" altLang="en-US" sz="1200" dirty="0">
                <a:latin typeface="Meiryo UI" panose="020B0604030504040204" pitchFamily="50" charset="-128"/>
                <a:ea typeface="Meiryo UI" panose="020B0604030504040204" pitchFamily="50" charset="-128"/>
              </a:rPr>
              <a:t>団体</a:t>
            </a:r>
            <a:r>
              <a:rPr lang="ja-JP" altLang="en-US"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rotWithShape="1">
          <a:blip r:embed="rId3">
            <a:extLst>
              <a:ext uri="{28A0092B-C50C-407E-A947-70E740481C1C}">
                <a14:useLocalDpi xmlns:a14="http://schemas.microsoft.com/office/drawing/2010/main" val="0"/>
              </a:ext>
            </a:extLst>
          </a:blip>
          <a:srcRect r="51250"/>
          <a:stretch/>
        </p:blipFill>
        <p:spPr>
          <a:xfrm>
            <a:off x="586237" y="3162039"/>
            <a:ext cx="2915529" cy="2415563"/>
          </a:xfrm>
          <a:prstGeom prst="rect">
            <a:avLst/>
          </a:prstGeom>
        </p:spPr>
      </p:pic>
      <p:pic>
        <p:nvPicPr>
          <p:cNvPr id="14" name="図 13"/>
          <p:cNvPicPr>
            <a:picLocks noChangeAspect="1"/>
          </p:cNvPicPr>
          <p:nvPr/>
        </p:nvPicPr>
        <p:blipFill>
          <a:blip r:embed="rId4"/>
          <a:stretch>
            <a:fillRect/>
          </a:stretch>
        </p:blipFill>
        <p:spPr>
          <a:xfrm>
            <a:off x="3501766" y="3615725"/>
            <a:ext cx="2957234" cy="1508189"/>
          </a:xfrm>
          <a:prstGeom prst="rect">
            <a:avLst/>
          </a:prstGeom>
        </p:spPr>
      </p:pic>
      <p:pic>
        <p:nvPicPr>
          <p:cNvPr id="19" name="図 18"/>
          <p:cNvPicPr>
            <a:picLocks noChangeAspect="1"/>
          </p:cNvPicPr>
          <p:nvPr/>
        </p:nvPicPr>
        <p:blipFill>
          <a:blip r:embed="rId5"/>
          <a:stretch>
            <a:fillRect/>
          </a:stretch>
        </p:blipFill>
        <p:spPr>
          <a:xfrm>
            <a:off x="586237" y="7560284"/>
            <a:ext cx="2451310" cy="1461949"/>
          </a:xfrm>
          <a:prstGeom prst="rect">
            <a:avLst/>
          </a:prstGeom>
        </p:spPr>
      </p:pic>
      <p:pic>
        <p:nvPicPr>
          <p:cNvPr id="65" name="図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8363" y="7561687"/>
            <a:ext cx="2619375" cy="146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6480000" y="9631454"/>
            <a:ext cx="360000" cy="276999"/>
          </a:xfrm>
          <a:prstGeom prst="rect">
            <a:avLst/>
          </a:prstGeom>
          <a:noFill/>
        </p:spPr>
        <p:txBody>
          <a:bodyPr wrap="square" rtlCol="0">
            <a:spAutoFit/>
          </a:bodyPr>
          <a:lstStyle/>
          <a:p>
            <a:r>
              <a:rPr lang="ja-JP" altLang="en-US" sz="1200" dirty="0">
                <a:latin typeface="+mn-ea"/>
              </a:rPr>
              <a:t>３</a:t>
            </a:r>
            <a:endParaRPr kumimoji="1" lang="ja-JP" altLang="en-US" sz="1200" dirty="0">
              <a:latin typeface="+mn-ea"/>
            </a:endParaRPr>
          </a:p>
        </p:txBody>
      </p:sp>
      <p:sp>
        <p:nvSpPr>
          <p:cNvPr id="26" name="正方形/長方形 25"/>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27" name="テキスト ボックス 26"/>
          <p:cNvSpPr txBox="1"/>
          <p:nvPr/>
        </p:nvSpPr>
        <p:spPr>
          <a:xfrm>
            <a:off x="0" y="138436"/>
            <a:ext cx="6857999" cy="369332"/>
          </a:xfrm>
          <a:prstGeom prst="rect">
            <a:avLst/>
          </a:prstGeom>
          <a:noFill/>
        </p:spPr>
        <p:txBody>
          <a:bodyPr wrap="square" rtlCol="0">
            <a:spAutoFit/>
          </a:bodyPr>
          <a:lstStyle/>
          <a:p>
            <a:r>
              <a:rPr kumimoji="1" lang="ja-JP" altLang="en-US" dirty="0" smtClean="0">
                <a:solidFill>
                  <a:schemeClr val="bg1"/>
                </a:solidFill>
                <a:latin typeface="Meiryo UI" panose="020B0604030504040204" pitchFamily="50" charset="-128"/>
                <a:ea typeface="Meiryo UI" panose="020B0604030504040204" pitchFamily="50" charset="-128"/>
              </a:rPr>
              <a:t>　取組事例</a:t>
            </a:r>
            <a:endParaRPr kumimoji="1" lang="ja-JP" altLang="en-US" dirty="0">
              <a:solidFill>
                <a:schemeClr val="bg1"/>
              </a:solidFill>
              <a:latin typeface="Meiryo UI" panose="020B0604030504040204" pitchFamily="50" charset="-128"/>
              <a:ea typeface="Meiryo UI" panose="020B0604030504040204"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3738183815"/>
              </p:ext>
            </p:extLst>
          </p:nvPr>
        </p:nvGraphicFramePr>
        <p:xfrm>
          <a:off x="138289" y="654299"/>
          <a:ext cx="6581419" cy="767080"/>
        </p:xfrm>
        <a:graphic>
          <a:graphicData uri="http://schemas.openxmlformats.org/drawingml/2006/table">
            <a:tbl>
              <a:tblPr firstRow="1" bandRow="1">
                <a:tableStyleId>{5C22544A-7EE6-4342-B048-85BDC9FD1C3A}</a:tableStyleId>
              </a:tblPr>
              <a:tblGrid>
                <a:gridCol w="574647">
                  <a:extLst>
                    <a:ext uri="{9D8B030D-6E8A-4147-A177-3AD203B41FA5}">
                      <a16:colId xmlns:a16="http://schemas.microsoft.com/office/drawing/2014/main" val="723203530"/>
                    </a:ext>
                  </a:extLst>
                </a:gridCol>
                <a:gridCol w="333982">
                  <a:extLst>
                    <a:ext uri="{9D8B030D-6E8A-4147-A177-3AD203B41FA5}">
                      <a16:colId xmlns:a16="http://schemas.microsoft.com/office/drawing/2014/main" val="2940751584"/>
                    </a:ext>
                  </a:extLst>
                </a:gridCol>
                <a:gridCol w="5672790">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03</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accent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2000" b="0" dirty="0" smtClean="0">
                          <a:solidFill>
                            <a:schemeClr val="tx1"/>
                          </a:solidFill>
                          <a:latin typeface="Meiryo UI" panose="020B0604030504040204" pitchFamily="50" charset="-128"/>
                          <a:ea typeface="Meiryo UI" panose="020B0604030504040204" pitchFamily="50" charset="-128"/>
                        </a:rPr>
                        <a:t>日本チェーンストア協会環境問題の取組み</a:t>
                      </a:r>
                    </a:p>
                  </a:txBody>
                  <a:tcPr anchor="ctr">
                    <a:solidFill>
                      <a:schemeClr val="bg1"/>
                    </a:solid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accent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1400" dirty="0" smtClean="0">
                          <a:latin typeface="Meiryo UI" panose="020B0604030504040204" pitchFamily="50" charset="-128"/>
                          <a:ea typeface="Meiryo UI" panose="020B0604030504040204" pitchFamily="50" charset="-128"/>
                        </a:rPr>
                        <a:t>日本チェーンストア協会　関西支部</a:t>
                      </a:r>
                    </a:p>
                  </a:txBody>
                  <a:tcPr>
                    <a:solidFill>
                      <a:schemeClr val="bg1"/>
                    </a:solidFill>
                  </a:tcPr>
                </a:tc>
                <a:extLst>
                  <a:ext uri="{0D108BD9-81ED-4DB2-BD59-A6C34878D82A}">
                    <a16:rowId xmlns:a16="http://schemas.microsoft.com/office/drawing/2014/main" val="4183328288"/>
                  </a:ext>
                </a:extLst>
              </a:tr>
            </a:tbl>
          </a:graphicData>
        </a:graphic>
      </p:graphicFrame>
      <p:grpSp>
        <p:nvGrpSpPr>
          <p:cNvPr id="20" name="グループ化 19"/>
          <p:cNvGrpSpPr/>
          <p:nvPr/>
        </p:nvGrpSpPr>
        <p:grpSpPr>
          <a:xfrm>
            <a:off x="3173683" y="2178290"/>
            <a:ext cx="656166" cy="261610"/>
            <a:chOff x="6963834" y="2301905"/>
            <a:chExt cx="656166" cy="261610"/>
          </a:xfrm>
        </p:grpSpPr>
        <p:sp>
          <p:nvSpPr>
            <p:cNvPr id="21" name="角丸四角形 20"/>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24" name="グループ化 23"/>
          <p:cNvGrpSpPr/>
          <p:nvPr/>
        </p:nvGrpSpPr>
        <p:grpSpPr>
          <a:xfrm>
            <a:off x="2444449" y="5987881"/>
            <a:ext cx="656166" cy="261610"/>
            <a:chOff x="6963834" y="2301905"/>
            <a:chExt cx="656166" cy="261610"/>
          </a:xfrm>
        </p:grpSpPr>
        <p:sp>
          <p:nvSpPr>
            <p:cNvPr id="25" name="角丸四角形 24"/>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815233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203406" y="1927032"/>
            <a:ext cx="6581418" cy="8002191"/>
          </a:xfrm>
          <a:prstGeom prst="rect">
            <a:avLst/>
          </a:prstGeom>
          <a:noFill/>
        </p:spPr>
        <p:txBody>
          <a:bodyPr wrap="square" rtlCol="0">
            <a:spAutoFit/>
          </a:bodyPr>
          <a:lstStyle/>
          <a:p>
            <a:pPr>
              <a:lnSpc>
                <a:spcPts val="2000"/>
              </a:lnSpc>
            </a:pPr>
            <a:r>
              <a:rPr kumimoji="1" lang="ja-JP" altLang="en-US" sz="1200" dirty="0" smtClean="0">
                <a:latin typeface="Meiryo UI" panose="020B0604030504040204" pitchFamily="50" charset="-128"/>
                <a:ea typeface="Meiryo UI" panose="020B0604030504040204" pitchFamily="50" charset="-128"/>
              </a:rPr>
              <a:t>日本フランチャイズチェーン協会や会員企業におけるプラスチック削減の取組について御紹介いただきました。</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200" dirty="0">
              <a:latin typeface="Meiryo UI" panose="020B0604030504040204" pitchFamily="50" charset="-128"/>
              <a:ea typeface="Meiryo UI" panose="020B0604030504040204" pitchFamily="50" charset="-128"/>
            </a:endParaRPr>
          </a:p>
          <a:p>
            <a:pPr>
              <a:lnSpc>
                <a:spcPts val="2000"/>
              </a:lnSpc>
            </a:pP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協会の取組</a:t>
            </a:r>
            <a:r>
              <a:rPr kumimoji="1" lang="en-US" altLang="ja-JP" sz="1400" b="1" dirty="0" smtClean="0">
                <a:latin typeface="Meiryo UI" panose="020B0604030504040204" pitchFamily="50" charset="-128"/>
                <a:ea typeface="Meiryo UI" panose="020B0604030504040204" pitchFamily="50" charset="-128"/>
              </a:rPr>
              <a:t>】</a:t>
            </a:r>
          </a:p>
          <a:p>
            <a:pPr>
              <a:lnSpc>
                <a:spcPts val="2000"/>
              </a:lnSpc>
            </a:pPr>
            <a:r>
              <a:rPr kumimoji="1" lang="ja-JP" altLang="en-US" sz="1400" b="1" dirty="0" smtClean="0">
                <a:latin typeface="Meiryo UI" panose="020B0604030504040204" pitchFamily="50" charset="-128"/>
                <a:ea typeface="Meiryo UI" panose="020B0604030504040204" pitchFamily="50" charset="-128"/>
              </a:rPr>
              <a:t>① レジ</a:t>
            </a:r>
            <a:r>
              <a:rPr kumimoji="1" lang="ja-JP" altLang="en-US" sz="1400" b="1" dirty="0">
                <a:latin typeface="Meiryo UI" panose="020B0604030504040204" pitchFamily="50" charset="-128"/>
                <a:ea typeface="Meiryo UI" panose="020B0604030504040204" pitchFamily="50" charset="-128"/>
              </a:rPr>
              <a:t>袋の小型化・薄肉化の</a:t>
            </a:r>
            <a:r>
              <a:rPr kumimoji="1" lang="ja-JP" altLang="en-US" sz="1400" b="1" dirty="0" smtClean="0">
                <a:latin typeface="Meiryo UI" panose="020B0604030504040204" pitchFamily="50" charset="-128"/>
                <a:ea typeface="Meiryo UI" panose="020B0604030504040204" pitchFamily="50" charset="-128"/>
              </a:rPr>
              <a:t>取組み</a:t>
            </a:r>
            <a:r>
              <a:rPr lang="ja-JP" altLang="en-US" sz="1400" b="1" dirty="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② 声</a:t>
            </a:r>
            <a:r>
              <a:rPr kumimoji="1" lang="ja-JP" altLang="en-US" sz="1400" b="1" dirty="0">
                <a:latin typeface="Meiryo UI" panose="020B0604030504040204" pitchFamily="50" charset="-128"/>
                <a:ea typeface="Meiryo UI" panose="020B0604030504040204" pitchFamily="50" charset="-128"/>
              </a:rPr>
              <a:t>かけの</a:t>
            </a:r>
            <a:r>
              <a:rPr kumimoji="1" lang="ja-JP" altLang="en-US" sz="1400" b="1" dirty="0" smtClean="0">
                <a:latin typeface="Meiryo UI" panose="020B0604030504040204" pitchFamily="50" charset="-128"/>
                <a:ea typeface="Meiryo UI" panose="020B0604030504040204" pitchFamily="50" charset="-128"/>
              </a:rPr>
              <a:t>徹底</a:t>
            </a:r>
            <a:endParaRPr kumimoji="1" lang="ja-JP" altLang="en-US" sz="1400" b="1"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③ 適正</a:t>
            </a:r>
            <a:r>
              <a:rPr kumimoji="1" lang="ja-JP" altLang="en-US" sz="1400" b="1" dirty="0">
                <a:latin typeface="Meiryo UI" panose="020B0604030504040204" pitchFamily="50" charset="-128"/>
                <a:ea typeface="Meiryo UI" panose="020B0604030504040204" pitchFamily="50" charset="-128"/>
              </a:rPr>
              <a:t>サイズのレジ袋使用の</a:t>
            </a:r>
            <a:r>
              <a:rPr kumimoji="1" lang="ja-JP" altLang="en-US" sz="1400" b="1" dirty="0" smtClean="0">
                <a:latin typeface="Meiryo UI" panose="020B0604030504040204" pitchFamily="50" charset="-128"/>
                <a:ea typeface="Meiryo UI" panose="020B0604030504040204" pitchFamily="50" charset="-128"/>
              </a:rPr>
              <a:t>徹底</a:t>
            </a:r>
            <a:r>
              <a:rPr lang="ja-JP" altLang="en-US" sz="1400" b="1" dirty="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④ 消費者</a:t>
            </a:r>
            <a:r>
              <a:rPr kumimoji="1" lang="ja-JP" altLang="en-US" sz="1400" b="1" dirty="0">
                <a:latin typeface="Meiryo UI" panose="020B0604030504040204" pitchFamily="50" charset="-128"/>
                <a:ea typeface="Meiryo UI" panose="020B0604030504040204" pitchFamily="50" charset="-128"/>
              </a:rPr>
              <a:t>への告知　　</a:t>
            </a:r>
          </a:p>
          <a:p>
            <a:pPr>
              <a:lnSpc>
                <a:spcPts val="2000"/>
              </a:lnSpc>
            </a:pPr>
            <a:r>
              <a:rPr kumimoji="1" lang="ja-JP" altLang="en-US" sz="1400" b="1" dirty="0" smtClean="0">
                <a:latin typeface="Meiryo UI" panose="020B0604030504040204" pitchFamily="50" charset="-128"/>
                <a:ea typeface="Meiryo UI" panose="020B0604030504040204" pitchFamily="50" charset="-128"/>
              </a:rPr>
              <a:t>⑤ 自治体</a:t>
            </a:r>
            <a:r>
              <a:rPr kumimoji="1" lang="ja-JP" altLang="en-US" sz="1400" b="1" dirty="0">
                <a:latin typeface="Meiryo UI" panose="020B0604030504040204" pitchFamily="50" charset="-128"/>
                <a:ea typeface="Meiryo UI" panose="020B0604030504040204" pitchFamily="50" charset="-128"/>
              </a:rPr>
              <a:t>と連携した取組み</a:t>
            </a: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セブン</a:t>
            </a:r>
            <a:r>
              <a:rPr kumimoji="1" lang="en-US" altLang="ja-JP" sz="1400" b="1" dirty="0" smtClean="0">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イレブン・ジャパンの取組</a:t>
            </a:r>
            <a:r>
              <a:rPr kumimoji="1" lang="en-US" altLang="ja-JP" sz="1400" b="1" dirty="0" smtClean="0">
                <a:latin typeface="Meiryo UI" panose="020B0604030504040204" pitchFamily="50" charset="-128"/>
                <a:ea typeface="Meiryo UI" panose="020B0604030504040204" pitchFamily="50" charset="-128"/>
              </a:rPr>
              <a:t>】</a:t>
            </a:r>
          </a:p>
          <a:p>
            <a:pPr>
              <a:lnSpc>
                <a:spcPts val="2000"/>
              </a:lnSpc>
            </a:pPr>
            <a:r>
              <a:rPr kumimoji="1" lang="ja-JP" altLang="en-US" sz="1400" b="1" dirty="0" smtClean="0">
                <a:latin typeface="Meiryo UI" panose="020B0604030504040204" pitchFamily="50" charset="-128"/>
                <a:ea typeface="Meiryo UI" panose="020B0604030504040204" pitchFamily="50" charset="-128"/>
              </a:rPr>
              <a:t>①代替素材の活用</a:t>
            </a:r>
            <a:r>
              <a:rPr kumimoji="1" lang="ja-JP" altLang="en-US" sz="1200" b="1" dirty="0" smtClean="0">
                <a:latin typeface="Meiryo UI" panose="020B0604030504040204" pitchFamily="50" charset="-128"/>
                <a:ea typeface="Meiryo UI" panose="020B0604030504040204" pitchFamily="50" charset="-128"/>
              </a:rPr>
              <a:t>　</a:t>
            </a:r>
            <a:endParaRPr kumimoji="1" lang="en-US" altLang="ja-JP" sz="1200" b="1"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サラダカップを環境配慮型</a:t>
            </a:r>
            <a:r>
              <a:rPr kumimoji="1" lang="en-US" altLang="ja-JP" sz="1200" dirty="0" smtClean="0">
                <a:latin typeface="Meiryo UI" panose="020B0604030504040204" pitchFamily="50" charset="-128"/>
                <a:ea typeface="Meiryo UI" panose="020B0604030504040204" pitchFamily="50" charset="-128"/>
              </a:rPr>
              <a:t>PET</a:t>
            </a:r>
            <a:r>
              <a:rPr kumimoji="1" lang="ja-JP" altLang="en-US" sz="1200" dirty="0" smtClean="0">
                <a:latin typeface="Meiryo UI" panose="020B0604030504040204" pitchFamily="50" charset="-128"/>
                <a:ea typeface="Meiryo UI" panose="020B0604030504040204" pitchFamily="50" charset="-128"/>
              </a:rPr>
              <a:t>容器に切替</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●おにぎりやサンドイッチ、パンなどのパッケージ印刷に植物由来インキを使用</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 ●コーヒーのホットカップに間伐材を使用、ふたは軽量化、ストローは</a:t>
            </a:r>
            <a:r>
              <a:rPr lang="ja-JP" altLang="en-US" sz="1200" dirty="0">
                <a:latin typeface="Meiryo UI" panose="020B0604030504040204" pitchFamily="50" charset="-128"/>
                <a:ea typeface="Meiryo UI" panose="020B0604030504040204" pitchFamily="50" charset="-128"/>
              </a:rPr>
              <a:t>生</a:t>
            </a:r>
            <a:r>
              <a:rPr lang="ja-JP" altLang="en-US" sz="1200" dirty="0" smtClean="0">
                <a:latin typeface="Meiryo UI" panose="020B0604030504040204" pitchFamily="50" charset="-128"/>
                <a:ea typeface="Meiryo UI" panose="020B0604030504040204" pitchFamily="50" charset="-128"/>
              </a:rPr>
              <a:t>分解性バイオポリマーもしくは</a:t>
            </a:r>
            <a:r>
              <a:rPr lang="en-US" altLang="ja-JP" sz="1200" dirty="0" smtClean="0">
                <a:latin typeface="Meiryo UI" panose="020B0604030504040204" pitchFamily="50" charset="-128"/>
                <a:ea typeface="Meiryo UI" panose="020B0604030504040204" pitchFamily="50" charset="-128"/>
              </a:rPr>
              <a:t>FSC</a:t>
            </a: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認証を受けた紙を使用</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②店頭を活用したペットボトル回収　</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4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ペットボトル回収機</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を店頭に設置し、使用済みペットボトルをリサイクル原料として、再びペットボトル</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として再生品化。</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東京及び埼玉県中心に約</a:t>
            </a:r>
            <a:r>
              <a:rPr kumimoji="1" lang="en-US" altLang="ja-JP" sz="1200" dirty="0" smtClean="0">
                <a:latin typeface="Meiryo UI" panose="020B0604030504040204" pitchFamily="50" charset="-128"/>
                <a:ea typeface="Meiryo UI" panose="020B0604030504040204" pitchFamily="50" charset="-128"/>
              </a:rPr>
              <a:t>300</a:t>
            </a:r>
            <a:r>
              <a:rPr lang="ja-JP" altLang="en-US" sz="1200" dirty="0">
                <a:latin typeface="Meiryo UI" panose="020B0604030504040204" pitchFamily="50" charset="-128"/>
                <a:ea typeface="Meiryo UI" panose="020B0604030504040204" pitchFamily="50" charset="-128"/>
              </a:rPr>
              <a:t>店舗設置　</a:t>
            </a:r>
            <a:endParaRPr lang="en-US" altLang="ja-JP" sz="1200" dirty="0" smtClean="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endParaRPr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200" dirty="0">
              <a:latin typeface="Meiryo UI" panose="020B0604030504040204" pitchFamily="50" charset="-128"/>
              <a:ea typeface="Meiryo UI" panose="020B0604030504040204" pitchFamily="50" charset="-128"/>
            </a:endParaRPr>
          </a:p>
          <a:p>
            <a:pPr>
              <a:lnSpc>
                <a:spcPts val="2000"/>
              </a:lnSpc>
            </a:pPr>
            <a:endParaRPr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200" dirty="0">
              <a:latin typeface="Meiryo UI" panose="020B0604030504040204" pitchFamily="50" charset="-128"/>
              <a:ea typeface="Meiryo UI" panose="020B0604030504040204" pitchFamily="50" charset="-128"/>
            </a:endParaRPr>
          </a:p>
          <a:p>
            <a:pPr>
              <a:lnSpc>
                <a:spcPts val="2000"/>
              </a:lnSpc>
            </a:pPr>
            <a:endParaRPr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200" dirty="0">
              <a:latin typeface="Meiryo UI" panose="020B0604030504040204" pitchFamily="50" charset="-128"/>
              <a:ea typeface="Meiryo UI" panose="020B0604030504040204" pitchFamily="50" charset="-128"/>
            </a:endParaRPr>
          </a:p>
          <a:p>
            <a:pPr>
              <a:lnSpc>
                <a:spcPts val="2000"/>
              </a:lnSpc>
            </a:pPr>
            <a:endParaRPr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200" dirty="0">
              <a:latin typeface="Meiryo UI" panose="020B0604030504040204" pitchFamily="50" charset="-128"/>
              <a:ea typeface="Meiryo UI" panose="020B0604030504040204" pitchFamily="50" charset="-128"/>
            </a:endParaRPr>
          </a:p>
          <a:p>
            <a:pPr>
              <a:lnSpc>
                <a:spcPts val="2000"/>
              </a:lnSpc>
            </a:pPr>
            <a:endParaRPr lang="en-US" altLang="ja-JP" sz="1200" dirty="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（団体概要）</a:t>
            </a:r>
            <a:endParaRPr lang="en-US" altLang="ja-JP" sz="1200" dirty="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一般社団</a:t>
            </a:r>
            <a:r>
              <a:rPr lang="ja-JP" altLang="en-US" sz="1200" dirty="0">
                <a:latin typeface="Meiryo UI" panose="020B0604030504040204" pitchFamily="50" charset="-128"/>
                <a:ea typeface="Meiryo UI" panose="020B0604030504040204" pitchFamily="50" charset="-128"/>
              </a:rPr>
              <a:t>法人</a:t>
            </a:r>
            <a:r>
              <a:rPr lang="ja-JP" altLang="en-US" sz="1200" dirty="0" smtClean="0">
                <a:latin typeface="Meiryo UI" panose="020B0604030504040204" pitchFamily="50" charset="-128"/>
                <a:ea typeface="Meiryo UI" panose="020B0604030504040204" pitchFamily="50" charset="-128"/>
              </a:rPr>
              <a:t>日本</a:t>
            </a:r>
            <a:r>
              <a:rPr lang="ja-JP" altLang="en-US" sz="1200" dirty="0">
                <a:latin typeface="Meiryo UI" panose="020B0604030504040204" pitchFamily="50" charset="-128"/>
                <a:ea typeface="Meiryo UI" panose="020B0604030504040204" pitchFamily="50" charset="-128"/>
              </a:rPr>
              <a:t>フランチャイズチェーン</a:t>
            </a:r>
            <a:r>
              <a:rPr lang="ja-JP" altLang="en-US" sz="1200" dirty="0" smtClean="0">
                <a:latin typeface="Meiryo UI" panose="020B0604030504040204" pitchFamily="50" charset="-128"/>
                <a:ea typeface="Meiryo UI" panose="020B0604030504040204" pitchFamily="50" charset="-128"/>
              </a:rPr>
              <a:t>協会</a:t>
            </a: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フランチャイズビジネス</a:t>
            </a:r>
            <a:r>
              <a:rPr lang="ja-JP" altLang="en-US" sz="1200" dirty="0">
                <a:latin typeface="Meiryo UI" panose="020B0604030504040204" pitchFamily="50" charset="-128"/>
                <a:ea typeface="Meiryo UI" panose="020B0604030504040204" pitchFamily="50" charset="-128"/>
              </a:rPr>
              <a:t>を営む小売業</a:t>
            </a:r>
            <a:r>
              <a:rPr lang="en-US" altLang="ja-JP"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コンビニエンススト　　</a:t>
            </a:r>
            <a:endParaRPr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ア</a:t>
            </a:r>
            <a:r>
              <a:rPr lang="ja-JP" altLang="en-US" sz="1200" dirty="0">
                <a:latin typeface="Meiryo UI" panose="020B0604030504040204" pitchFamily="50" charset="-128"/>
                <a:ea typeface="Meiryo UI" panose="020B0604030504040204" pitchFamily="50" charset="-128"/>
              </a:rPr>
              <a:t>など</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から構成される団体</a:t>
            </a:r>
            <a:r>
              <a:rPr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4981116" y="2402207"/>
            <a:ext cx="1396745" cy="2208974"/>
            <a:chOff x="5133350" y="2013243"/>
            <a:chExt cx="1396745" cy="2208974"/>
          </a:xfrm>
        </p:grpSpPr>
        <p:pic>
          <p:nvPicPr>
            <p:cNvPr id="44" name="Picture 6" descr="C:\Users\shimamura.JFA-FC\Desktop\2012年版ＪＦＡ統一レジ袋削減ポスター\【一般社団表示】レジ袋削減ポスター\レジ袋削減A3_新ロゴol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3351" y="2013243"/>
              <a:ext cx="1396744" cy="197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5133350" y="3973180"/>
              <a:ext cx="1396745" cy="249037"/>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JFA</a:t>
              </a:r>
              <a:r>
                <a:rPr kumimoji="1" lang="ja-JP" altLang="en-US" sz="1000" dirty="0" smtClean="0">
                  <a:latin typeface="Meiryo UI" panose="020B0604030504040204" pitchFamily="50" charset="-128"/>
                  <a:ea typeface="Meiryo UI" panose="020B0604030504040204" pitchFamily="50" charset="-128"/>
                </a:rPr>
                <a:t>統一ポスター</a:t>
              </a:r>
              <a:endParaRPr kumimoji="1" lang="ja-JP" altLang="en-US" sz="1000" dirty="0">
                <a:latin typeface="Meiryo UI" panose="020B0604030504040204" pitchFamily="50" charset="-128"/>
                <a:ea typeface="Meiryo UI" panose="020B0604030504040204" pitchFamily="50" charset="-128"/>
              </a:endParaRPr>
            </a:p>
          </p:txBody>
        </p:sp>
      </p:grpSp>
      <p:pic>
        <p:nvPicPr>
          <p:cNvPr id="9" name="図 8"/>
          <p:cNvPicPr>
            <a:picLocks noChangeAspect="1"/>
          </p:cNvPicPr>
          <p:nvPr/>
        </p:nvPicPr>
        <p:blipFill>
          <a:blip r:embed="rId4"/>
          <a:stretch>
            <a:fillRect/>
          </a:stretch>
        </p:blipFill>
        <p:spPr>
          <a:xfrm>
            <a:off x="1097172" y="6552000"/>
            <a:ext cx="4387949" cy="2484136"/>
          </a:xfrm>
          <a:prstGeom prst="rect">
            <a:avLst/>
          </a:prstGeom>
        </p:spPr>
      </p:pic>
      <p:sp>
        <p:nvSpPr>
          <p:cNvPr id="19" name="テキスト ボックス 18"/>
          <p:cNvSpPr txBox="1"/>
          <p:nvPr/>
        </p:nvSpPr>
        <p:spPr>
          <a:xfrm>
            <a:off x="6480000" y="9631454"/>
            <a:ext cx="360000" cy="276999"/>
          </a:xfrm>
          <a:prstGeom prst="rect">
            <a:avLst/>
          </a:prstGeom>
          <a:noFill/>
        </p:spPr>
        <p:txBody>
          <a:bodyPr wrap="square" rtlCol="0">
            <a:spAutoFit/>
          </a:bodyPr>
          <a:lstStyle/>
          <a:p>
            <a:r>
              <a:rPr lang="ja-JP" altLang="en-US" sz="1200" dirty="0">
                <a:latin typeface="+mn-ea"/>
              </a:rPr>
              <a:t>４</a:t>
            </a:r>
            <a:endParaRPr kumimoji="1" lang="ja-JP" altLang="en-US" sz="1200" dirty="0">
              <a:latin typeface="+mn-ea"/>
            </a:endParaRPr>
          </a:p>
        </p:txBody>
      </p:sp>
      <p:sp>
        <p:nvSpPr>
          <p:cNvPr id="25" name="正方形/長方形 24"/>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26" name="テキスト ボックス 25"/>
          <p:cNvSpPr txBox="1"/>
          <p:nvPr/>
        </p:nvSpPr>
        <p:spPr>
          <a:xfrm>
            <a:off x="0" y="138436"/>
            <a:ext cx="6857999" cy="369332"/>
          </a:xfrm>
          <a:prstGeom prst="rect">
            <a:avLst/>
          </a:prstGeom>
          <a:noFill/>
        </p:spPr>
        <p:txBody>
          <a:bodyPr wrap="square" rtlCol="0">
            <a:spAutoFit/>
          </a:bodyPr>
          <a:lstStyle/>
          <a:p>
            <a:r>
              <a:rPr kumimoji="1" lang="ja-JP" altLang="en-US" dirty="0" smtClean="0">
                <a:solidFill>
                  <a:schemeClr val="bg1"/>
                </a:solidFill>
                <a:latin typeface="Meiryo UI" panose="020B0604030504040204" pitchFamily="50" charset="-128"/>
                <a:ea typeface="Meiryo UI" panose="020B0604030504040204" pitchFamily="50" charset="-128"/>
              </a:rPr>
              <a:t>　取組事例</a:t>
            </a:r>
            <a:endParaRPr kumimoji="1" lang="ja-JP" altLang="en-US" dirty="0">
              <a:solidFill>
                <a:schemeClr val="bg1"/>
              </a:solidFill>
              <a:latin typeface="Meiryo UI" panose="020B0604030504040204" pitchFamily="50" charset="-128"/>
              <a:ea typeface="Meiryo UI" panose="020B0604030504040204"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1433908080"/>
              </p:ext>
            </p:extLst>
          </p:nvPr>
        </p:nvGraphicFramePr>
        <p:xfrm>
          <a:off x="138289" y="654299"/>
          <a:ext cx="6581419" cy="1071880"/>
        </p:xfrm>
        <a:graphic>
          <a:graphicData uri="http://schemas.openxmlformats.org/drawingml/2006/table">
            <a:tbl>
              <a:tblPr firstRow="1" bandRow="1">
                <a:tableStyleId>{5C22544A-7EE6-4342-B048-85BDC9FD1C3A}</a:tableStyleId>
              </a:tblPr>
              <a:tblGrid>
                <a:gridCol w="574647">
                  <a:extLst>
                    <a:ext uri="{9D8B030D-6E8A-4147-A177-3AD203B41FA5}">
                      <a16:colId xmlns:a16="http://schemas.microsoft.com/office/drawing/2014/main" val="723203530"/>
                    </a:ext>
                  </a:extLst>
                </a:gridCol>
                <a:gridCol w="333982">
                  <a:extLst>
                    <a:ext uri="{9D8B030D-6E8A-4147-A177-3AD203B41FA5}">
                      <a16:colId xmlns:a16="http://schemas.microsoft.com/office/drawing/2014/main" val="2940751584"/>
                    </a:ext>
                  </a:extLst>
                </a:gridCol>
                <a:gridCol w="5672790">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04</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accent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2000" b="0" dirty="0" smtClean="0">
                          <a:solidFill>
                            <a:schemeClr val="tx1"/>
                          </a:solidFill>
                          <a:latin typeface="Meiryo UI" panose="020B0604030504040204" pitchFamily="50" charset="-128"/>
                          <a:ea typeface="Meiryo UI" panose="020B0604030504040204" pitchFamily="50" charset="-128"/>
                        </a:rPr>
                        <a:t>日本フランチャイズチェーン協会におけるプラスチック削減の取組み</a:t>
                      </a:r>
                    </a:p>
                  </a:txBody>
                  <a:tcPr anchor="ctr">
                    <a:solidFill>
                      <a:schemeClr val="bg1"/>
                    </a:solid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accent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1400" dirty="0" smtClean="0">
                          <a:latin typeface="Meiryo UI" panose="020B0604030504040204" pitchFamily="50" charset="-128"/>
                          <a:ea typeface="Meiryo UI" panose="020B0604030504040204" pitchFamily="50" charset="-128"/>
                        </a:rPr>
                        <a:t>一般社団法人日本フランチャイズチェーン協会</a:t>
                      </a:r>
                    </a:p>
                  </a:txBody>
                  <a:tcPr>
                    <a:solidFill>
                      <a:schemeClr val="bg1"/>
                    </a:solidFill>
                  </a:tcPr>
                </a:tc>
                <a:extLst>
                  <a:ext uri="{0D108BD9-81ED-4DB2-BD59-A6C34878D82A}">
                    <a16:rowId xmlns:a16="http://schemas.microsoft.com/office/drawing/2014/main" val="4183328288"/>
                  </a:ext>
                </a:extLst>
              </a:tr>
            </a:tbl>
          </a:graphicData>
        </a:graphic>
      </p:graphicFrame>
      <p:grpSp>
        <p:nvGrpSpPr>
          <p:cNvPr id="17" name="グループ化 16"/>
          <p:cNvGrpSpPr/>
          <p:nvPr/>
        </p:nvGrpSpPr>
        <p:grpSpPr>
          <a:xfrm>
            <a:off x="1817851" y="3997312"/>
            <a:ext cx="656166" cy="261610"/>
            <a:chOff x="6963834" y="2301905"/>
            <a:chExt cx="656166" cy="261610"/>
          </a:xfrm>
        </p:grpSpPr>
        <p:sp>
          <p:nvSpPr>
            <p:cNvPr id="20" name="角丸四角形 19"/>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22" name="グループ化 21"/>
          <p:cNvGrpSpPr/>
          <p:nvPr/>
        </p:nvGrpSpPr>
        <p:grpSpPr>
          <a:xfrm>
            <a:off x="2963063" y="5517463"/>
            <a:ext cx="656166" cy="261610"/>
            <a:chOff x="6963834" y="2301905"/>
            <a:chExt cx="656166" cy="261610"/>
          </a:xfrm>
        </p:grpSpPr>
        <p:sp>
          <p:nvSpPr>
            <p:cNvPr id="23" name="角丸四角形 22"/>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31" name="グループ化 30"/>
          <p:cNvGrpSpPr/>
          <p:nvPr/>
        </p:nvGrpSpPr>
        <p:grpSpPr>
          <a:xfrm>
            <a:off x="1508622" y="2436927"/>
            <a:ext cx="656166" cy="261610"/>
            <a:chOff x="6963834" y="2301905"/>
            <a:chExt cx="656166" cy="261610"/>
          </a:xfrm>
        </p:grpSpPr>
        <p:sp>
          <p:nvSpPr>
            <p:cNvPr id="32" name="角丸四角形 31"/>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069660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9858" y="69834"/>
            <a:ext cx="6858000" cy="544688"/>
          </a:xfrm>
          <a:prstGeom prst="rect">
            <a:avLst/>
          </a:prstGeom>
        </p:spPr>
        <p:txBody>
          <a:bodyPr>
            <a:normAutofit/>
          </a:bodyPr>
          <a:lstStyle>
            <a:lvl1pPr algn="l" defTabSz="685783"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a:endParaRPr lang="en-US" altLang="ja-JP" sz="2700" b="1" dirty="0">
              <a:solidFill>
                <a:schemeClr val="bg1"/>
              </a:solidFill>
              <a:latin typeface="Meiryo UI" panose="020B0604030504040204" pitchFamily="50" charset="-128"/>
              <a:ea typeface="Meiryo UI" panose="020B0604030504040204" pitchFamily="50" charset="-128"/>
            </a:endParaRPr>
          </a:p>
        </p:txBody>
      </p:sp>
      <p:grpSp>
        <p:nvGrpSpPr>
          <p:cNvPr id="11" name="グループ化 10"/>
          <p:cNvGrpSpPr/>
          <p:nvPr/>
        </p:nvGrpSpPr>
        <p:grpSpPr>
          <a:xfrm>
            <a:off x="196868" y="1994884"/>
            <a:ext cx="6661132" cy="7786747"/>
            <a:chOff x="-1138996" y="1956293"/>
            <a:chExt cx="6661132" cy="8847259"/>
          </a:xfrm>
        </p:grpSpPr>
        <p:sp>
          <p:nvSpPr>
            <p:cNvPr id="18" name="テキスト ボックス 17"/>
            <p:cNvSpPr txBox="1"/>
            <p:nvPr/>
          </p:nvSpPr>
          <p:spPr>
            <a:xfrm>
              <a:off x="-1138996" y="1956293"/>
              <a:ext cx="6661132" cy="8847259"/>
            </a:xfrm>
            <a:prstGeom prst="rect">
              <a:avLst/>
            </a:prstGeom>
            <a:noFill/>
          </p:spPr>
          <p:txBody>
            <a:bodyPr wrap="square" rtlCol="0">
              <a:spAutoFit/>
            </a:bodyPr>
            <a:lstStyle/>
            <a:p>
              <a:pPr>
                <a:lnSpc>
                  <a:spcPts val="2000"/>
                </a:lnSpc>
              </a:pPr>
              <a:r>
                <a:rPr lang="ja-JP" altLang="en-US" sz="1400" b="1"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全国清涼飲料連合会のプラスチック資源循環宣言及び取組について御紹介いただきました。</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400" b="1"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①プラスチック資源循環宣言</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lang="ja-JP" altLang="en-US" sz="1600" b="1" dirty="0">
                  <a:latin typeface="Meiryo UI" panose="020B0604030504040204" pitchFamily="50" charset="-128"/>
                  <a:ea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2030</a:t>
              </a:r>
              <a:r>
                <a:rPr lang="ja-JP" altLang="en-US" sz="1200" dirty="0" smtClean="0">
                  <a:latin typeface="Meiryo UI" panose="020B0604030504040204" pitchFamily="50" charset="-128"/>
                  <a:ea typeface="Meiryo UI" panose="020B0604030504040204" pitchFamily="50" charset="-128"/>
                </a:rPr>
                <a:t>年までに</a:t>
              </a:r>
              <a:r>
                <a:rPr lang="en-US" altLang="ja-JP" sz="1200" dirty="0" smtClean="0">
                  <a:latin typeface="Meiryo UI" panose="020B0604030504040204" pitchFamily="50" charset="-128"/>
                  <a:ea typeface="Meiryo UI" panose="020B0604030504040204" pitchFamily="50" charset="-128"/>
                </a:rPr>
                <a:t>PET</a:t>
              </a:r>
              <a:r>
                <a:rPr lang="ja-JP" altLang="en-US" sz="1200" dirty="0" smtClean="0">
                  <a:latin typeface="Meiryo UI" panose="020B0604030504040204" pitchFamily="50" charset="-128"/>
                  <a:ea typeface="Meiryo UI" panose="020B0604030504040204" pitchFamily="50" charset="-128"/>
                </a:rPr>
                <a:t>ボトルの</a:t>
              </a:r>
              <a:r>
                <a:rPr lang="en-US" altLang="ja-JP" sz="1200" dirty="0" smtClean="0">
                  <a:latin typeface="Meiryo UI" panose="020B0604030504040204" pitchFamily="50" charset="-128"/>
                  <a:ea typeface="Meiryo UI" panose="020B0604030504040204" pitchFamily="50" charset="-128"/>
                </a:rPr>
                <a:t>100</a:t>
              </a:r>
              <a:r>
                <a:rPr lang="ja-JP" altLang="en-US" sz="1200" dirty="0" smtClean="0">
                  <a:latin typeface="Meiryo UI" panose="020B0604030504040204" pitchFamily="50" charset="-128"/>
                  <a:ea typeface="Meiryo UI" panose="020B0604030504040204" pitchFamily="50" charset="-128"/>
                </a:rPr>
                <a:t>％有効利用を目指すことを表明。</a:t>
              </a:r>
              <a:r>
                <a:rPr lang="en-US" altLang="ja-JP" sz="1200" dirty="0" smtClean="0">
                  <a:latin typeface="Meiryo UI" panose="020B0604030504040204" pitchFamily="50" charset="-128"/>
                  <a:ea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11</a:t>
              </a:r>
              <a:r>
                <a:rPr lang="ja-JP" altLang="en-US" sz="1200" dirty="0" smtClean="0">
                  <a:latin typeface="Meiryo UI" panose="020B0604030504040204" pitchFamily="50" charset="-128"/>
                  <a:ea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endParaRPr lang="en-US" altLang="ja-JP" sz="1200" dirty="0">
                <a:latin typeface="Meiryo UI" panose="020B0604030504040204" pitchFamily="50" charset="-128"/>
                <a:ea typeface="Meiryo UI" panose="020B0604030504040204" pitchFamily="50" charset="-128"/>
              </a:endParaRPr>
            </a:p>
            <a:p>
              <a:pPr>
                <a:lnSpc>
                  <a:spcPts val="2000"/>
                </a:lnSpc>
              </a:pPr>
              <a:r>
                <a:rPr lang="ja-JP" altLang="en-US" sz="1400" b="1" dirty="0">
                  <a:latin typeface="Meiryo UI" panose="020B0604030504040204" pitchFamily="50" charset="-128"/>
                  <a:ea typeface="Meiryo UI" panose="020B0604030504040204" pitchFamily="50" charset="-128"/>
                </a:rPr>
                <a:t>②</a:t>
              </a:r>
              <a:r>
                <a:rPr kumimoji="1" lang="ja-JP" altLang="en-US" sz="1400" b="1" dirty="0" smtClean="0">
                  <a:latin typeface="Meiryo UI" panose="020B0604030504040204" pitchFamily="50" charset="-128"/>
                  <a:ea typeface="Meiryo UI" panose="020B0604030504040204" pitchFamily="50" charset="-128"/>
                </a:rPr>
                <a:t>ペットボトルの軽量化</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ペットボトルの軽量化が目標</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軽量化率</a:t>
              </a:r>
              <a:r>
                <a:rPr kumimoji="1" lang="en-US" altLang="ja-JP" sz="1200" dirty="0" smtClean="0">
                  <a:latin typeface="Meiryo UI" panose="020B0604030504040204" pitchFamily="50" charset="-128"/>
                  <a:ea typeface="Meiryo UI" panose="020B0604030504040204" pitchFamily="50" charset="-128"/>
                </a:rPr>
                <a:t>25</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基準</a:t>
              </a:r>
              <a:r>
                <a:rPr kumimoji="1" lang="ja-JP" altLang="en-US" sz="1200" dirty="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2004</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に向け進展。</a:t>
              </a:r>
              <a:r>
                <a:rPr kumimoji="1" lang="en-US" altLang="ja-JP" sz="1200" dirty="0" smtClean="0">
                  <a:latin typeface="Meiryo UI" panose="020B0604030504040204" pitchFamily="50" charset="-128"/>
                  <a:ea typeface="Meiryo UI" panose="020B0604030504040204" pitchFamily="50" charset="-128"/>
                </a:rPr>
                <a:t>(23.9</a:t>
              </a:r>
              <a:r>
                <a:rPr kumimoji="1" lang="ja-JP" altLang="en-US" sz="1200" dirty="0"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(2017</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rPr>
                <a:t>))</a:t>
              </a:r>
            </a:p>
            <a:p>
              <a:pPr>
                <a:lnSpc>
                  <a:spcPts val="2000"/>
                </a:lnSpc>
              </a:pP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lang="ja-JP" altLang="en-US" sz="1400" b="1" dirty="0">
                  <a:latin typeface="Meiryo UI" panose="020B0604030504040204" pitchFamily="50" charset="-128"/>
                  <a:ea typeface="Meiryo UI" panose="020B0604030504040204" pitchFamily="50" charset="-128"/>
                </a:rPr>
                <a:t>③</a:t>
              </a:r>
              <a:r>
                <a:rPr kumimoji="1" lang="ja-JP" altLang="en-US" sz="1400" b="1" dirty="0" smtClean="0">
                  <a:latin typeface="Meiryo UI" panose="020B0604030504040204" pitchFamily="50" charset="-128"/>
                  <a:ea typeface="Meiryo UI" panose="020B0604030504040204" pitchFamily="50" charset="-128"/>
                </a:rPr>
                <a:t>自販機専用空容器リサイクルボックスでの消費者啓発</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rPr>
                <a:t>2018</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rPr>
                <a:t>12</a:t>
              </a:r>
              <a:r>
                <a:rPr kumimoji="1" lang="ja-JP" altLang="en-US" sz="1200" dirty="0">
                  <a:latin typeface="Meiryo UI" panose="020B0604030504040204" pitchFamily="50" charset="-128"/>
                  <a:ea typeface="Meiryo UI" panose="020B0604030504040204" pitchFamily="50" charset="-128"/>
                </a:rPr>
                <a:t>月に「自販機専用空容器リサイクルボックス」の中身に</a:t>
              </a:r>
              <a:r>
                <a:rPr kumimoji="1" lang="ja-JP" altLang="en-US" sz="1200" dirty="0" smtClean="0">
                  <a:latin typeface="Meiryo UI" panose="020B0604030504040204" pitchFamily="50" charset="-128"/>
                  <a:ea typeface="Meiryo UI" panose="020B0604030504040204" pitchFamily="50" charset="-128"/>
                </a:rPr>
                <a:t>ついて、</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東京</a:t>
              </a:r>
              <a:r>
                <a:rPr kumimoji="1" lang="ja-JP" altLang="en-US" sz="1200" dirty="0">
                  <a:latin typeface="Meiryo UI" panose="020B0604030504040204" pitchFamily="50" charset="-128"/>
                  <a:ea typeface="Meiryo UI" panose="020B0604030504040204" pitchFamily="50" charset="-128"/>
                </a:rPr>
                <a:t>都内</a:t>
              </a:r>
              <a:r>
                <a:rPr kumimoji="1" lang="ja-JP" altLang="en-US" sz="1200" dirty="0" smtClean="0">
                  <a:latin typeface="Meiryo UI" panose="020B0604030504040204" pitchFamily="50" charset="-128"/>
                  <a:ea typeface="Meiryo UI" panose="020B0604030504040204" pitchFamily="50" charset="-128"/>
                </a:rPr>
                <a:t>の自販機にて組成</a:t>
              </a:r>
              <a:r>
                <a:rPr kumimoji="1" lang="ja-JP" altLang="en-US" sz="1200" dirty="0">
                  <a:latin typeface="Meiryo UI" panose="020B0604030504040204" pitchFamily="50" charset="-128"/>
                  <a:ea typeface="Meiryo UI" panose="020B0604030504040204" pitchFamily="50" charset="-128"/>
                </a:rPr>
                <a:t>分析</a:t>
              </a:r>
              <a:r>
                <a:rPr kumimoji="1" lang="ja-JP" altLang="en-US" sz="1200" dirty="0" smtClean="0">
                  <a:latin typeface="Meiryo UI" panose="020B0604030504040204" pitchFamily="50" charset="-128"/>
                  <a:ea typeface="Meiryo UI" panose="020B0604030504040204" pitchFamily="50" charset="-128"/>
                </a:rPr>
                <a:t>を実施したところ</a:t>
              </a: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異物（たばこの</a:t>
              </a:r>
              <a:endParaRPr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吸い殻や</a:t>
              </a:r>
              <a:r>
                <a:rPr lang="ja-JP" altLang="en-US" sz="1200" dirty="0">
                  <a:latin typeface="Meiryo UI" panose="020B0604030504040204" pitchFamily="50" charset="-128"/>
                  <a:ea typeface="Meiryo UI" panose="020B0604030504040204" pitchFamily="50" charset="-128"/>
                </a:rPr>
                <a:t>ライター、空</a:t>
              </a:r>
              <a:r>
                <a:rPr lang="ja-JP" altLang="en-US" sz="1200" dirty="0" smtClean="0">
                  <a:latin typeface="Meiryo UI" panose="020B0604030504040204" pitchFamily="50" charset="-128"/>
                  <a:ea typeface="Meiryo UI" panose="020B0604030504040204" pitchFamily="50" charset="-128"/>
                </a:rPr>
                <a:t>の弁当箱</a:t>
              </a:r>
              <a:r>
                <a:rPr lang="ja-JP" altLang="en-US" sz="1200" dirty="0">
                  <a:latin typeface="Meiryo UI" panose="020B0604030504040204" pitchFamily="50" charset="-128"/>
                  <a:ea typeface="Meiryo UI" panose="020B0604030504040204" pitchFamily="50" charset="-128"/>
                </a:rPr>
                <a:t>、レジ</a:t>
              </a:r>
              <a:r>
                <a:rPr lang="ja-JP" altLang="en-US" sz="1200" dirty="0" smtClean="0">
                  <a:latin typeface="Meiryo UI" panose="020B0604030504040204" pitchFamily="50" charset="-128"/>
                  <a:ea typeface="Meiryo UI" panose="020B0604030504040204" pitchFamily="50" charset="-128"/>
                </a:rPr>
                <a:t>袋）など</a:t>
              </a:r>
              <a:r>
                <a:rPr lang="ja-JP" altLang="en-US" sz="1200" dirty="0">
                  <a:latin typeface="Meiryo UI" panose="020B0604030504040204" pitchFamily="50" charset="-128"/>
                  <a:ea typeface="Meiryo UI" panose="020B0604030504040204" pitchFamily="50" charset="-128"/>
                </a:rPr>
                <a:t>が</a:t>
              </a:r>
              <a:r>
                <a:rPr kumimoji="1" lang="en-US" altLang="ja-JP" sz="1200" dirty="0">
                  <a:latin typeface="Meiryo UI" panose="020B0604030504040204" pitchFamily="50" charset="-128"/>
                  <a:ea typeface="Meiryo UI" panose="020B0604030504040204" pitchFamily="50" charset="-128"/>
                </a:rPr>
                <a:t>31</a:t>
              </a:r>
              <a:r>
                <a:rPr kumimoji="1" lang="ja-JP" altLang="en-US" sz="1200" dirty="0" smtClean="0">
                  <a:latin typeface="Meiryo UI" panose="020B0604030504040204" pitchFamily="50" charset="-128"/>
                  <a:ea typeface="Meiryo UI" panose="020B0604030504040204" pitchFamily="50" charset="-128"/>
                </a:rPr>
                <a:t>％混入。</a:t>
              </a:r>
              <a:endParaRPr kumimoji="1" lang="en-US" altLang="ja-JP" sz="1200" dirty="0">
                <a:latin typeface="Meiryo UI" panose="020B0604030504040204" pitchFamily="50" charset="-128"/>
                <a:ea typeface="Meiryo UI" panose="020B0604030504040204" pitchFamily="50" charset="-128"/>
              </a:endParaRPr>
            </a:p>
            <a:p>
              <a:pPr>
                <a:lnSpc>
                  <a:spcPts val="2000"/>
                </a:lnSpc>
              </a:pPr>
              <a:endParaRPr kumimoji="1" lang="en-US" altLang="ja-JP" sz="1200" dirty="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   ●自販機に啓発ステッカー</a:t>
              </a:r>
              <a:r>
                <a:rPr kumimoji="1" lang="ja-JP" altLang="en-US" sz="1400" b="1" dirty="0">
                  <a:latin typeface="Meiryo UI" panose="020B0604030504040204" pitchFamily="50" charset="-128"/>
                  <a:ea typeface="Meiryo UI" panose="020B0604030504040204" pitchFamily="50" charset="-128"/>
                </a:rPr>
                <a:t>を</a:t>
              </a:r>
              <a:r>
                <a:rPr kumimoji="1" lang="ja-JP" altLang="en-US" sz="1400" b="1" dirty="0" smtClean="0">
                  <a:latin typeface="Meiryo UI" panose="020B0604030504040204" pitchFamily="50" charset="-128"/>
                  <a:ea typeface="Meiryo UI" panose="020B0604030504040204" pitchFamily="50" charset="-128"/>
                </a:rPr>
                <a:t>貼付</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400" b="1" dirty="0" smtClean="0">
                  <a:latin typeface="Meiryo UI" panose="020B0604030504040204" pitchFamily="50" charset="-128"/>
                  <a:ea typeface="Meiryo UI" panose="020B0604030504040204" pitchFamily="50" charset="-128"/>
                </a:rPr>
                <a:t>   ●チラシを配布</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en-US" altLang="ja-JP" sz="1200" dirty="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endParaRPr kumimoji="1" lang="en-US" altLang="ja-JP" sz="1400" dirty="0">
                <a:latin typeface="Meiryo UI" panose="020B0604030504040204" pitchFamily="50" charset="-128"/>
                <a:ea typeface="Meiryo UI" panose="020B0604030504040204" pitchFamily="50" charset="-128"/>
              </a:endParaRPr>
            </a:p>
            <a:p>
              <a:pPr>
                <a:lnSpc>
                  <a:spcPts val="2000"/>
                </a:lnSpc>
              </a:pPr>
              <a:endParaRPr kumimoji="1" lang="en-US" altLang="ja-JP" sz="1400" dirty="0" smtClean="0">
                <a:latin typeface="Meiryo UI" panose="020B0604030504040204" pitchFamily="50" charset="-128"/>
                <a:ea typeface="Meiryo UI" panose="020B0604030504040204" pitchFamily="50" charset="-128"/>
              </a:endParaRPr>
            </a:p>
            <a:p>
              <a:pPr>
                <a:lnSpc>
                  <a:spcPts val="2000"/>
                </a:lnSpc>
              </a:pPr>
              <a:r>
                <a:rPr lang="ja-JP" altLang="en-US" sz="1400" b="1" dirty="0">
                  <a:latin typeface="Meiryo UI" panose="020B0604030504040204" pitchFamily="50" charset="-128"/>
                  <a:ea typeface="Meiryo UI" panose="020B0604030504040204" pitchFamily="50" charset="-128"/>
                </a:rPr>
                <a:t>④</a:t>
              </a:r>
              <a:r>
                <a:rPr kumimoji="1" lang="ja-JP" altLang="en-US" sz="1400" b="1" dirty="0" smtClean="0">
                  <a:latin typeface="Meiryo UI" panose="020B0604030504040204" pitchFamily="50" charset="-128"/>
                  <a:ea typeface="Meiryo UI" panose="020B0604030504040204" pitchFamily="50" charset="-128"/>
                </a:rPr>
                <a:t>リサイクルボックスの協働回収モデル事業実施</a:t>
              </a:r>
              <a:endParaRPr kumimoji="1" lang="en-US" altLang="ja-JP" sz="1400" b="1" dirty="0" smtClean="0">
                <a:latin typeface="Meiryo UI" panose="020B0604030504040204" pitchFamily="50" charset="-128"/>
                <a:ea typeface="Meiryo UI" panose="020B0604030504040204" pitchFamily="50" charset="-128"/>
              </a:endParaRPr>
            </a:p>
            <a:p>
              <a:pPr>
                <a:lnSpc>
                  <a:spcPts val="2000"/>
                </a:lnSpc>
              </a:pPr>
              <a:r>
                <a:rPr kumimoji="1" lang="ja-JP" altLang="en-US" sz="1200" dirty="0" smtClean="0">
                  <a:latin typeface="Meiryo UI" panose="020B0604030504040204" pitchFamily="50" charset="-128"/>
                  <a:ea typeface="Meiryo UI" panose="020B0604030504040204" pitchFamily="50" charset="-128"/>
                </a:rPr>
                <a:t>　　　  各社が別々に自販機の飲料容器を回収して</a:t>
              </a:r>
              <a:r>
                <a:rPr lang="ja-JP" altLang="en-US" sz="1200" dirty="0" smtClean="0">
                  <a:latin typeface="Meiryo UI" panose="020B0604030504040204" pitchFamily="50" charset="-128"/>
                  <a:ea typeface="Meiryo UI" panose="020B0604030504040204" pitchFamily="50" charset="-128"/>
                </a:rPr>
                <a:t>い</a:t>
              </a:r>
              <a:r>
                <a:rPr lang="ja-JP" altLang="en-US" sz="1200" dirty="0">
                  <a:latin typeface="Meiryo UI" panose="020B0604030504040204" pitchFamily="50" charset="-128"/>
                  <a:ea typeface="Meiryo UI" panose="020B0604030504040204" pitchFamily="50" charset="-128"/>
                </a:rPr>
                <a:t>る</a:t>
              </a:r>
              <a:r>
                <a:rPr kumimoji="1" lang="ja-JP" altLang="en-US" sz="1200" dirty="0" smtClean="0">
                  <a:latin typeface="Meiryo UI" panose="020B0604030504040204" pitchFamily="50" charset="-128"/>
                  <a:ea typeface="Meiryo UI" panose="020B0604030504040204" pitchFamily="50" charset="-128"/>
                </a:rPr>
                <a:t>不効率な現状を受け、エリアごとに回収業者を指定　</a:t>
              </a:r>
              <a:endParaRPr kumimoji="1"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rPr>
                <a:t>して回収するモデル事業を実施。</a:t>
              </a:r>
              <a:r>
                <a:rPr kumimoji="1" lang="en-US" altLang="ja-JP" sz="1200" dirty="0" smtClean="0">
                  <a:latin typeface="Meiryo UI" panose="020B0604030504040204" pitchFamily="50" charset="-128"/>
                  <a:ea typeface="Meiryo UI" panose="020B0604030504040204" pitchFamily="50" charset="-128"/>
                </a:rPr>
                <a:t>(2019</a:t>
              </a:r>
              <a:r>
                <a:rPr kumimoji="1" lang="ja-JP" altLang="en-US" sz="1200" dirty="0" smtClean="0">
                  <a:latin typeface="Meiryo UI" panose="020B0604030504040204" pitchFamily="50" charset="-128"/>
                  <a:ea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rPr>
                <a:t>11</a:t>
              </a:r>
              <a:r>
                <a:rPr kumimoji="1" lang="ja-JP" altLang="en-US" sz="1200" dirty="0" smtClean="0">
                  <a:latin typeface="Meiryo UI" panose="020B0604030504040204" pitchFamily="50" charset="-128"/>
                  <a:ea typeface="Meiryo UI" panose="020B0604030504040204" pitchFamily="50" charset="-128"/>
                </a:rPr>
                <a:t>月に江東区、墨田区の一部エリアにおいて実施</a:t>
              </a:r>
              <a:r>
                <a:rPr kumimoji="1" lang="en-US" altLang="ja-JP" sz="1200" dirty="0" smtClean="0">
                  <a:latin typeface="Meiryo UI" panose="020B0604030504040204" pitchFamily="50" charset="-128"/>
                  <a:ea typeface="Meiryo UI" panose="020B0604030504040204" pitchFamily="50" charset="-128"/>
                </a:rPr>
                <a:t>)</a:t>
              </a:r>
            </a:p>
            <a:p>
              <a:pPr>
                <a:lnSpc>
                  <a:spcPts val="2000"/>
                </a:lnSpc>
              </a:pPr>
              <a:r>
                <a:rPr lang="ja-JP" altLang="en-US" sz="1200" dirty="0" smtClean="0">
                  <a:latin typeface="Meiryo UI" panose="020B0604030504040204" pitchFamily="50" charset="-128"/>
                  <a:ea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団体概要</a:t>
              </a:r>
              <a:r>
                <a:rPr lang="ja-JP" altLang="en-US"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a:lnSpc>
                  <a:spcPts val="2000"/>
                </a:lnSpc>
              </a:pPr>
              <a:r>
                <a:rPr lang="zh-TW" altLang="en-US"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rPr>
                <a:t>一般</a:t>
              </a:r>
              <a:r>
                <a:rPr lang="zh-TW" altLang="en-US" sz="1200" dirty="0">
                  <a:latin typeface="Meiryo UI" panose="020B0604030504040204" pitchFamily="50" charset="-128"/>
                  <a:ea typeface="Meiryo UI" panose="020B0604030504040204" pitchFamily="50" charset="-128"/>
                </a:rPr>
                <a:t>社団法人全国清涼飲料</a:t>
              </a:r>
              <a:r>
                <a:rPr lang="zh-TW" altLang="en-US" sz="1200" dirty="0" smtClean="0">
                  <a:latin typeface="Meiryo UI" panose="020B0604030504040204" pitchFamily="50" charset="-128"/>
                  <a:ea typeface="Meiryo UI" panose="020B0604030504040204" pitchFamily="50" charset="-128"/>
                </a:rPr>
                <a:t>連合会</a:t>
              </a:r>
              <a:r>
                <a:rPr lang="ja-JP" altLang="en-US" sz="1200" dirty="0" smtClean="0">
                  <a:latin typeface="Meiryo UI" panose="020B0604030504040204" pitchFamily="50" charset="-128"/>
                  <a:ea typeface="Meiryo UI" panose="020B0604030504040204" pitchFamily="50" charset="-128"/>
                </a:rPr>
                <a:t>：清涼</a:t>
              </a:r>
              <a:r>
                <a:rPr lang="ja-JP" altLang="en-US" sz="1200" dirty="0">
                  <a:latin typeface="Meiryo UI" panose="020B0604030504040204" pitchFamily="50" charset="-128"/>
                  <a:ea typeface="Meiryo UI" panose="020B0604030504040204" pitchFamily="50" charset="-128"/>
                </a:rPr>
                <a:t>飲料製造・販売業者と、清涼飲料関係業者等</a:t>
              </a:r>
              <a:r>
                <a:rPr lang="ja-JP" altLang="en-US" sz="1200" dirty="0" smtClean="0">
                  <a:latin typeface="Meiryo UI" panose="020B0604030504040204" pitchFamily="50" charset="-128"/>
                  <a:ea typeface="Meiryo UI" panose="020B0604030504040204" pitchFamily="50" charset="-128"/>
                </a:rPr>
                <a:t>から</a:t>
              </a:r>
              <a:endParaRPr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200" dirty="0" smtClean="0">
                  <a:latin typeface="Meiryo UI" panose="020B0604030504040204" pitchFamily="50" charset="-128"/>
                  <a:ea typeface="Meiryo UI" panose="020B0604030504040204" pitchFamily="50" charset="-128"/>
                </a:rPr>
                <a:t>　　　構成される</a:t>
              </a:r>
              <a:r>
                <a:rPr lang="ja-JP" altLang="en-US" sz="1200" dirty="0">
                  <a:latin typeface="Meiryo UI" panose="020B0604030504040204" pitchFamily="50" charset="-128"/>
                  <a:ea typeface="Meiryo UI" panose="020B0604030504040204" pitchFamily="50" charset="-128"/>
                </a:rPr>
                <a:t>団体</a:t>
              </a:r>
              <a:r>
                <a:rPr lang="ja-JP" altLang="en-US"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grpSp>
          <p:nvGrpSpPr>
            <p:cNvPr id="10" name="グループ化 9"/>
            <p:cNvGrpSpPr/>
            <p:nvPr/>
          </p:nvGrpSpPr>
          <p:grpSpPr>
            <a:xfrm>
              <a:off x="-681442" y="6354388"/>
              <a:ext cx="3734544" cy="2184308"/>
              <a:chOff x="-652542" y="7015944"/>
              <a:chExt cx="3734544" cy="2184308"/>
            </a:xfrm>
          </p:grpSpPr>
          <p:pic>
            <p:nvPicPr>
              <p:cNvPr id="63" name="図 1"/>
              <p:cNvPicPr>
                <a:picLocks noChangeAspect="1" noChangeArrowheads="1"/>
              </p:cNvPicPr>
              <p:nvPr/>
            </p:nvPicPr>
            <p:blipFill>
              <a:blip r:embed="rId4" cstate="print">
                <a:extLst>
                  <a:ext uri="{28A0092B-C50C-407E-A947-70E740481C1C}">
                    <a14:useLocalDpi xmlns:a14="http://schemas.microsoft.com/office/drawing/2010/main" val="0"/>
                  </a:ext>
                </a:extLst>
              </a:blip>
              <a:srcRect l="7130" t="3329" r="6097" b="1807"/>
              <a:stretch>
                <a:fillRect/>
              </a:stretch>
            </p:blipFill>
            <p:spPr bwMode="auto">
              <a:xfrm>
                <a:off x="-652542" y="7015945"/>
                <a:ext cx="1633442" cy="218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図 4"/>
              <p:cNvPicPr>
                <a:picLocks noChangeAspect="1" noChangeArrowheads="1"/>
              </p:cNvPicPr>
              <p:nvPr/>
            </p:nvPicPr>
            <p:blipFill>
              <a:blip r:embed="rId5">
                <a:extLst>
                  <a:ext uri="{28A0092B-C50C-407E-A947-70E740481C1C}">
                    <a14:useLocalDpi xmlns:a14="http://schemas.microsoft.com/office/drawing/2010/main" val="0"/>
                  </a:ext>
                </a:extLst>
              </a:blip>
              <a:srcRect l="4614" t="20999" r="55675" b="20166"/>
              <a:stretch>
                <a:fillRect/>
              </a:stretch>
            </p:blipFill>
            <p:spPr bwMode="auto">
              <a:xfrm>
                <a:off x="1320838" y="7015944"/>
                <a:ext cx="1761164" cy="218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5" name="図 2"/>
            <p:cNvPicPr>
              <a:picLocks noChangeAspect="1" noChangeArrowheads="1"/>
            </p:cNvPicPr>
            <p:nvPr/>
          </p:nvPicPr>
          <p:blipFill>
            <a:blip r:embed="rId6" cstate="print">
              <a:extLst>
                <a:ext uri="{28A0092B-C50C-407E-A947-70E740481C1C}">
                  <a14:useLocalDpi xmlns:a14="http://schemas.microsoft.com/office/drawing/2010/main" val="0"/>
                </a:ext>
              </a:extLst>
            </a:blip>
            <a:srcRect l="32272" t="11328" r="33466" b="4320"/>
            <a:stretch>
              <a:fillRect/>
            </a:stretch>
          </p:blipFill>
          <p:spPr bwMode="auto">
            <a:xfrm>
              <a:off x="3337994" y="6354368"/>
              <a:ext cx="1578004" cy="218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下矢印 12"/>
          <p:cNvSpPr/>
          <p:nvPr/>
        </p:nvSpPr>
        <p:spPr>
          <a:xfrm>
            <a:off x="1352616" y="5064582"/>
            <a:ext cx="154349" cy="263742"/>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480000" y="9631454"/>
            <a:ext cx="360000" cy="276999"/>
          </a:xfrm>
          <a:prstGeom prst="rect">
            <a:avLst/>
          </a:prstGeom>
          <a:noFill/>
        </p:spPr>
        <p:txBody>
          <a:bodyPr wrap="square" rtlCol="0">
            <a:spAutoFit/>
          </a:bodyPr>
          <a:lstStyle/>
          <a:p>
            <a:r>
              <a:rPr lang="ja-JP" altLang="en-US" sz="1200" dirty="0">
                <a:latin typeface="+mn-ea"/>
              </a:rPr>
              <a:t>５</a:t>
            </a:r>
            <a:endParaRPr kumimoji="1" lang="ja-JP" altLang="en-US" sz="1200" dirty="0">
              <a:latin typeface="+mn-ea"/>
            </a:endParaRPr>
          </a:p>
        </p:txBody>
      </p:sp>
      <p:sp>
        <p:nvSpPr>
          <p:cNvPr id="37" name="正方形/長方形 36"/>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38" name="テキスト ボックス 37"/>
          <p:cNvSpPr txBox="1"/>
          <p:nvPr/>
        </p:nvSpPr>
        <p:spPr>
          <a:xfrm>
            <a:off x="0" y="138436"/>
            <a:ext cx="6857999" cy="369332"/>
          </a:xfrm>
          <a:prstGeom prst="rect">
            <a:avLst/>
          </a:prstGeom>
          <a:noFill/>
        </p:spPr>
        <p:txBody>
          <a:bodyPr wrap="square" rtlCol="0">
            <a:spAutoFit/>
          </a:bodyPr>
          <a:lstStyle/>
          <a:p>
            <a:r>
              <a:rPr kumimoji="1" lang="ja-JP" altLang="en-US" dirty="0" smtClean="0">
                <a:solidFill>
                  <a:schemeClr val="bg1"/>
                </a:solidFill>
                <a:latin typeface="Meiryo UI" panose="020B0604030504040204" pitchFamily="50" charset="-128"/>
                <a:ea typeface="Meiryo UI" panose="020B0604030504040204" pitchFamily="50" charset="-128"/>
              </a:rPr>
              <a:t>　取組事例</a:t>
            </a:r>
            <a:endParaRPr kumimoji="1" lang="ja-JP" altLang="en-US" dirty="0">
              <a:solidFill>
                <a:schemeClr val="bg1"/>
              </a:solidFill>
              <a:latin typeface="Meiryo UI" panose="020B0604030504040204" pitchFamily="50" charset="-128"/>
              <a:ea typeface="Meiryo UI" panose="020B0604030504040204" pitchFamily="50" charset="-128"/>
            </a:endParaRPr>
          </a:p>
        </p:txBody>
      </p:sp>
      <p:graphicFrame>
        <p:nvGraphicFramePr>
          <p:cNvPr id="39" name="表 38"/>
          <p:cNvGraphicFramePr>
            <a:graphicFrameLocks noGrp="1"/>
          </p:cNvGraphicFramePr>
          <p:nvPr>
            <p:extLst>
              <p:ext uri="{D42A27DB-BD31-4B8C-83A1-F6EECF244321}">
                <p14:modId xmlns:p14="http://schemas.microsoft.com/office/powerpoint/2010/main" val="1851182599"/>
              </p:ext>
            </p:extLst>
          </p:nvPr>
        </p:nvGraphicFramePr>
        <p:xfrm>
          <a:off x="138289" y="654299"/>
          <a:ext cx="6581419" cy="1071880"/>
        </p:xfrm>
        <a:graphic>
          <a:graphicData uri="http://schemas.openxmlformats.org/drawingml/2006/table">
            <a:tbl>
              <a:tblPr firstRow="1" bandRow="1">
                <a:tableStyleId>{5C22544A-7EE6-4342-B048-85BDC9FD1C3A}</a:tableStyleId>
              </a:tblPr>
              <a:tblGrid>
                <a:gridCol w="574647">
                  <a:extLst>
                    <a:ext uri="{9D8B030D-6E8A-4147-A177-3AD203B41FA5}">
                      <a16:colId xmlns:a16="http://schemas.microsoft.com/office/drawing/2014/main" val="723203530"/>
                    </a:ext>
                  </a:extLst>
                </a:gridCol>
                <a:gridCol w="333982">
                  <a:extLst>
                    <a:ext uri="{9D8B030D-6E8A-4147-A177-3AD203B41FA5}">
                      <a16:colId xmlns:a16="http://schemas.microsoft.com/office/drawing/2014/main" val="2940751584"/>
                    </a:ext>
                  </a:extLst>
                </a:gridCol>
                <a:gridCol w="5672790">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05</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accent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2000" b="0" dirty="0" smtClean="0">
                          <a:solidFill>
                            <a:schemeClr val="tx1"/>
                          </a:solidFill>
                          <a:latin typeface="Meiryo UI" panose="020B0604030504040204" pitchFamily="50" charset="-128"/>
                          <a:ea typeface="Meiryo UI" panose="020B0604030504040204" pitchFamily="50" charset="-128"/>
                        </a:rPr>
                        <a:t>清涼飲料業界プラスチック資源循環宣言および取組み説明</a:t>
                      </a:r>
                    </a:p>
                  </a:txBody>
                  <a:tcPr anchor="ctr">
                    <a:solidFill>
                      <a:schemeClr val="bg1"/>
                    </a:solid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accent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zh-TW" altLang="en-US" sz="1400" dirty="0" smtClean="0">
                          <a:latin typeface="Meiryo UI" panose="020B0604030504040204" pitchFamily="50" charset="-128"/>
                          <a:ea typeface="Meiryo UI" panose="020B0604030504040204" pitchFamily="50" charset="-128"/>
                        </a:rPr>
                        <a:t>一般社団法人全国清涼飲料連合会</a:t>
                      </a:r>
                    </a:p>
                  </a:txBody>
                  <a:tcPr>
                    <a:solidFill>
                      <a:schemeClr val="bg1"/>
                    </a:solidFill>
                  </a:tcPr>
                </a:tc>
                <a:extLst>
                  <a:ext uri="{0D108BD9-81ED-4DB2-BD59-A6C34878D82A}">
                    <a16:rowId xmlns:a16="http://schemas.microsoft.com/office/drawing/2014/main" val="4183328288"/>
                  </a:ext>
                </a:extLst>
              </a:tr>
            </a:tbl>
          </a:graphicData>
        </a:graphic>
      </p:graphicFrame>
      <p:grpSp>
        <p:nvGrpSpPr>
          <p:cNvPr id="36" name="グループ化 35"/>
          <p:cNvGrpSpPr/>
          <p:nvPr/>
        </p:nvGrpSpPr>
        <p:grpSpPr>
          <a:xfrm>
            <a:off x="2440594" y="2546147"/>
            <a:ext cx="656166" cy="261610"/>
            <a:chOff x="6963834" y="2301905"/>
            <a:chExt cx="656166" cy="261610"/>
          </a:xfrm>
        </p:grpSpPr>
        <p:sp>
          <p:nvSpPr>
            <p:cNvPr id="40" name="角丸四角形 39"/>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48" name="グループ化 47"/>
          <p:cNvGrpSpPr/>
          <p:nvPr/>
        </p:nvGrpSpPr>
        <p:grpSpPr>
          <a:xfrm>
            <a:off x="5170969" y="4092341"/>
            <a:ext cx="889161" cy="260242"/>
            <a:chOff x="258093" y="6459672"/>
            <a:chExt cx="923197" cy="260242"/>
          </a:xfrm>
        </p:grpSpPr>
        <p:sp>
          <p:nvSpPr>
            <p:cNvPr id="49" name="角丸四角形 48"/>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258093" y="6459672"/>
              <a:ext cx="923197" cy="260242"/>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海洋プラ</a:t>
              </a:r>
              <a:endParaRPr kumimoji="1" lang="ja-JP" altLang="en-US" sz="1100" dirty="0">
                <a:latin typeface="Meiryo UI" panose="020B0604030504040204" pitchFamily="50" charset="-128"/>
                <a:ea typeface="Meiryo UI" panose="020B0604030504040204" pitchFamily="50" charset="-128"/>
              </a:endParaRPr>
            </a:p>
          </p:txBody>
        </p:sp>
      </p:grpSp>
      <p:grpSp>
        <p:nvGrpSpPr>
          <p:cNvPr id="51" name="グループ化 50"/>
          <p:cNvGrpSpPr/>
          <p:nvPr/>
        </p:nvGrpSpPr>
        <p:grpSpPr>
          <a:xfrm>
            <a:off x="2050112" y="3269038"/>
            <a:ext cx="656166" cy="261610"/>
            <a:chOff x="6963834" y="2301905"/>
            <a:chExt cx="656166" cy="261610"/>
          </a:xfrm>
        </p:grpSpPr>
        <p:sp>
          <p:nvSpPr>
            <p:cNvPr id="52" name="角丸四角形 51"/>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pSp>
        <p:nvGrpSpPr>
          <p:cNvPr id="54" name="グループ化 53"/>
          <p:cNvGrpSpPr/>
          <p:nvPr/>
        </p:nvGrpSpPr>
        <p:grpSpPr>
          <a:xfrm>
            <a:off x="3850090" y="7876015"/>
            <a:ext cx="656166" cy="261610"/>
            <a:chOff x="6963834" y="2301905"/>
            <a:chExt cx="656166" cy="261610"/>
          </a:xfrm>
        </p:grpSpPr>
        <p:sp>
          <p:nvSpPr>
            <p:cNvPr id="55" name="角丸四角形 54"/>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graphicFrame>
        <p:nvGraphicFramePr>
          <p:cNvPr id="57" name="グラフ 8"/>
          <p:cNvGraphicFramePr>
            <a:graphicFrameLocks/>
          </p:cNvGraphicFramePr>
          <p:nvPr>
            <p:extLst>
              <p:ext uri="{D42A27DB-BD31-4B8C-83A1-F6EECF244321}">
                <p14:modId xmlns:p14="http://schemas.microsoft.com/office/powerpoint/2010/main" val="2040131122"/>
              </p:ext>
            </p:extLst>
          </p:nvPr>
        </p:nvGraphicFramePr>
        <p:xfrm>
          <a:off x="3643952" y="4208840"/>
          <a:ext cx="3046254" cy="1618488"/>
        </p:xfrm>
        <a:graphic>
          <a:graphicData uri="http://schemas.openxmlformats.org/presentationml/2006/ole">
            <mc:AlternateContent xmlns:mc="http://schemas.openxmlformats.org/markup-compatibility/2006">
              <mc:Choice xmlns:v="urn:schemas-microsoft-com:vml" Requires="v">
                <p:oleObj spid="_x0000_s1079" name="Chart" r:id="rId7" imgW="7309738" imgH="3889585" progId="Excel.Chart.8">
                  <p:embed/>
                </p:oleObj>
              </mc:Choice>
              <mc:Fallback>
                <p:oleObj name="Chart" r:id="rId7" imgW="7309738" imgH="3889585" progId="Excel.Chart.8">
                  <p:embed/>
                  <p:pic>
                    <p:nvPicPr>
                      <p:cNvPr id="45064" name="グラフ 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3952" y="4208840"/>
                        <a:ext cx="3046254" cy="1618488"/>
                      </a:xfrm>
                      <a:prstGeom prst="rect">
                        <a:avLst/>
                      </a:prstGeom>
                      <a:noFill/>
                      <a:ln>
                        <a:noFill/>
                      </a:ln>
                    </p:spPr>
                  </p:pic>
                </p:oleObj>
              </mc:Fallback>
            </mc:AlternateContent>
          </a:graphicData>
        </a:graphic>
      </p:graphicFrame>
      <p:grpSp>
        <p:nvGrpSpPr>
          <p:cNvPr id="58" name="グループ化 57"/>
          <p:cNvGrpSpPr/>
          <p:nvPr/>
        </p:nvGrpSpPr>
        <p:grpSpPr>
          <a:xfrm>
            <a:off x="4462079" y="4092341"/>
            <a:ext cx="656166" cy="261610"/>
            <a:chOff x="6963834" y="2301905"/>
            <a:chExt cx="656166" cy="261610"/>
          </a:xfrm>
        </p:grpSpPr>
        <p:sp>
          <p:nvSpPr>
            <p:cNvPr id="59" name="角丸四角形 58"/>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7081464" y="2301905"/>
              <a:ext cx="420906"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3R</a:t>
              </a:r>
              <a:endParaRPr kumimoji="1" lang="ja-JP" altLang="en-US" sz="11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179121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9858" y="69834"/>
            <a:ext cx="6858000" cy="544688"/>
          </a:xfrm>
          <a:prstGeom prst="rect">
            <a:avLst/>
          </a:prstGeom>
        </p:spPr>
        <p:txBody>
          <a:bodyPr>
            <a:normAutofit/>
          </a:bodyPr>
          <a:lstStyle>
            <a:lvl1pPr algn="l" defTabSz="685783" rtl="0" eaLnBrk="1" latinLnBrk="0" hangingPunct="1">
              <a:lnSpc>
                <a:spcPct val="90000"/>
              </a:lnSpc>
              <a:spcBef>
                <a:spcPct val="0"/>
              </a:spcBef>
              <a:buNone/>
              <a:defRPr kumimoji="1" sz="33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endParaRPr kumimoji="1" lang="en-US" altLang="ja-JP" sz="27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18" name="テキスト ボックス 17"/>
          <p:cNvSpPr txBox="1"/>
          <p:nvPr/>
        </p:nvSpPr>
        <p:spPr>
          <a:xfrm>
            <a:off x="138289" y="1461156"/>
            <a:ext cx="6581418" cy="7273786"/>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バイオプラスチックを取り巻く環境と市場展開、協会の取組について、御紹介いただきました。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①バイオプラスチックとは</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生</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分解性プラスチック</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とバイオマスプラスチック</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の総称。</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●生</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分解性プラスチック</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自然界</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に存在する微生物のはたらき</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最終的</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に水と二酸化炭素に分解</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されるプラスチック。</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●バイオマスプラスチック</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原料</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として再生可能な有機資源</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由来の</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物質</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（バイオマス）を含み、</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化学的又は</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生物学的</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に合成することにより得られる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プラスチック。</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国内</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の動き</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●地球</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温暖化対策計画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2016/5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年度に</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207</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トン</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a:t>
            </a:r>
            <a:r>
              <a:rPr kumimoji="1" lang="en-US" altLang="ja-JP" sz="1200" b="0" i="0" u="none" strike="noStrike" kern="1200" cap="none" spc="0" normalizeH="0" baseline="-25000" noProof="0" dirty="0">
                <a:ln>
                  <a:noFill/>
                </a:ln>
                <a:solidFill>
                  <a:prstClr val="black"/>
                </a:solidFill>
                <a:effectLst/>
                <a:uLnTx/>
                <a:uFillTx/>
                <a:latin typeface="Meiryo UI" panose="020B0604030504040204" pitchFamily="50" charset="-128"/>
                <a:ea typeface="Meiryo UI" panose="020B0604030504040204" pitchFamily="50" charset="-128"/>
                <a:cs typeface="+mn-cs"/>
              </a:rPr>
              <a:t>²</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削減のため</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、バイオマスプラスチックを</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197</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万トン普及」</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●プラスチック資源循環戦略（</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2019/5</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年までにバイオマスプラスチックを約</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万トン導入」</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●レジ</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袋有料化の実施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2019/7</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等</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③バイオプラスチックの市場</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年における日本のバイオプラスチックの出荷量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46,650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トン（推計）</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＜内訳＞生分解性プラスチック：</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4,300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トン、バイオマスプラスチック</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42,350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トン</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④グリーンプラ／バイオマスプラ識別表示制度の運営</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生分解性プラスチック及びバイオマスプラスチックの識別及び普及促進等のために識別表示制度（認証</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ラベル）を運営。</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p:cNvSpPr txBox="1"/>
          <p:nvPr/>
        </p:nvSpPr>
        <p:spPr>
          <a:xfrm>
            <a:off x="6480000" y="9631454"/>
            <a:ext cx="36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Century" panose="02040604050505020304" pitchFamily="18" charset="0"/>
                <a:ea typeface="游ゴシック" panose="020B0400000000000000" pitchFamily="50" charset="-128"/>
              </a:rPr>
              <a:t>６</a:t>
            </a:r>
            <a:endParaRPr kumimoji="1" lang="ja-JP" altLang="en-US" sz="1200" b="0" i="0" u="none" strike="noStrike" kern="1200" cap="none" spc="0" normalizeH="0" baseline="0" noProof="0" dirty="0">
              <a:ln>
                <a:noFill/>
              </a:ln>
              <a:solidFill>
                <a:prstClr val="black"/>
              </a:solidFill>
              <a:effectLst/>
              <a:uLnTx/>
              <a:uFillTx/>
              <a:latin typeface="Century" panose="02040604050505020304" pitchFamily="18" charset="0"/>
              <a:ea typeface="游ゴシック" panose="020B0400000000000000" pitchFamily="50" charset="-128"/>
              <a:cs typeface="+mn-cs"/>
            </a:endParaRPr>
          </a:p>
        </p:txBody>
      </p:sp>
      <p:sp>
        <p:nvSpPr>
          <p:cNvPr id="36" name="正方形/長方形 35"/>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テキスト ボックス 36"/>
          <p:cNvSpPr txBox="1"/>
          <p:nvPr/>
        </p:nvSpPr>
        <p:spPr>
          <a:xfrm>
            <a:off x="0" y="138436"/>
            <a:ext cx="6857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　取組事例</a:t>
            </a: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aphicFrame>
        <p:nvGraphicFramePr>
          <p:cNvPr id="38" name="表 37"/>
          <p:cNvGraphicFramePr>
            <a:graphicFrameLocks noGrp="1"/>
          </p:cNvGraphicFramePr>
          <p:nvPr>
            <p:extLst>
              <p:ext uri="{D42A27DB-BD31-4B8C-83A1-F6EECF244321}">
                <p14:modId xmlns:p14="http://schemas.microsoft.com/office/powerpoint/2010/main" val="2914427191"/>
              </p:ext>
            </p:extLst>
          </p:nvPr>
        </p:nvGraphicFramePr>
        <p:xfrm>
          <a:off x="138288" y="654299"/>
          <a:ext cx="5623777" cy="767080"/>
        </p:xfrm>
        <a:graphic>
          <a:graphicData uri="http://schemas.openxmlformats.org/drawingml/2006/table">
            <a:tbl>
              <a:tblPr firstRow="1" bandRow="1">
                <a:tableStyleId>{5C22544A-7EE6-4342-B048-85BDC9FD1C3A}</a:tableStyleId>
              </a:tblPr>
              <a:tblGrid>
                <a:gridCol w="491031">
                  <a:extLst>
                    <a:ext uri="{9D8B030D-6E8A-4147-A177-3AD203B41FA5}">
                      <a16:colId xmlns:a16="http://schemas.microsoft.com/office/drawing/2014/main" val="723203530"/>
                    </a:ext>
                  </a:extLst>
                </a:gridCol>
                <a:gridCol w="285385">
                  <a:extLst>
                    <a:ext uri="{9D8B030D-6E8A-4147-A177-3AD203B41FA5}">
                      <a16:colId xmlns:a16="http://schemas.microsoft.com/office/drawing/2014/main" val="2940751584"/>
                    </a:ext>
                  </a:extLst>
                </a:gridCol>
                <a:gridCol w="4847361">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06</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accent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バイオプラスチックを取り巻く環境と市場展開</a:t>
                      </a:r>
                      <a:endParaRPr lang="en-US" altLang="ja-JP" sz="2000" b="0" dirty="0" smtClean="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accent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ja-JP" altLang="en-US" sz="1400" dirty="0" smtClean="0">
                          <a:latin typeface="Meiryo UI" panose="020B0604030504040204" pitchFamily="50" charset="-128"/>
                          <a:ea typeface="Meiryo UI" panose="020B0604030504040204" pitchFamily="50" charset="-128"/>
                        </a:rPr>
                        <a:t>日本バイオプラスチック協会</a:t>
                      </a:r>
                      <a:endParaRPr kumimoji="1" lang="en-US" altLang="ja-JP" sz="1400" dirty="0" smtClean="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4183328288"/>
                  </a:ext>
                </a:extLst>
              </a:tr>
            </a:tbl>
          </a:graphicData>
        </a:graphic>
      </p:graphicFrame>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4822" y="2163779"/>
            <a:ext cx="3658246" cy="2278616"/>
          </a:xfrm>
          <a:prstGeom prst="rect">
            <a:avLst/>
          </a:prstGeom>
        </p:spPr>
      </p:pic>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l="84207" t="39551" r="3995" b="46031"/>
          <a:stretch/>
        </p:blipFill>
        <p:spPr>
          <a:xfrm>
            <a:off x="5762065" y="8830355"/>
            <a:ext cx="1001003" cy="848454"/>
          </a:xfrm>
          <a:prstGeom prst="rect">
            <a:avLst/>
          </a:prstGeom>
        </p:spPr>
      </p:pic>
      <p:grpSp>
        <p:nvGrpSpPr>
          <p:cNvPr id="40" name="グループ化 39"/>
          <p:cNvGrpSpPr/>
          <p:nvPr/>
        </p:nvGrpSpPr>
        <p:grpSpPr>
          <a:xfrm>
            <a:off x="4187793" y="7854574"/>
            <a:ext cx="889161" cy="260242"/>
            <a:chOff x="258093" y="6459672"/>
            <a:chExt cx="923197" cy="260242"/>
          </a:xfrm>
        </p:grpSpPr>
        <p:sp>
          <p:nvSpPr>
            <p:cNvPr id="41" name="角丸四角形 40"/>
            <p:cNvSpPr/>
            <p:nvPr/>
          </p:nvSpPr>
          <p:spPr>
            <a:xfrm>
              <a:off x="258094" y="6463558"/>
              <a:ext cx="681283" cy="2524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 name="テキスト ボックス 41"/>
            <p:cNvSpPr txBox="1"/>
            <p:nvPr/>
          </p:nvSpPr>
          <p:spPr>
            <a:xfrm>
              <a:off x="258093" y="6459672"/>
              <a:ext cx="923197" cy="260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海洋プラ</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43" name="テキスト ボックス 42"/>
          <p:cNvSpPr txBox="1"/>
          <p:nvPr/>
        </p:nvSpPr>
        <p:spPr>
          <a:xfrm>
            <a:off x="394238" y="8567215"/>
            <a:ext cx="2325900" cy="1374735"/>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グリーンプラ</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生</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分解性と安全性が一定基準以上にあることが確認された材料だけから構成されるプラスチック製品</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を認定。</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テキスト ボックス 44"/>
          <p:cNvSpPr txBox="1"/>
          <p:nvPr/>
        </p:nvSpPr>
        <p:spPr>
          <a:xfrm>
            <a:off x="3572443" y="8554023"/>
            <a:ext cx="2279279" cy="1374735"/>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バイオマスプラ</a:t>
            </a: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有機資源（植物等）由来物質を、プラスチック構成成分として所定量以上含む、バイオマスプラスチック</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製品を認定。</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50" name="Picture 2" descr="http://www.jbpaweb.net/wp-content/uploads/2020/07/GP_Japanese1_4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2684" y="8788618"/>
            <a:ext cx="824828" cy="876380"/>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p:cNvSpPr txBox="1"/>
          <p:nvPr/>
        </p:nvSpPr>
        <p:spPr>
          <a:xfrm>
            <a:off x="3681010" y="4367723"/>
            <a:ext cx="2325900" cy="315214"/>
          </a:xfrm>
          <a:prstGeom prst="rect">
            <a:avLst/>
          </a:prstGeom>
          <a:no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バイオプラスチックの種類と役割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2827496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9858" y="69834"/>
            <a:ext cx="6858000" cy="544688"/>
          </a:xfrm>
          <a:prstGeom prst="rect">
            <a:avLst/>
          </a:prstGeom>
        </p:spPr>
        <p:txBody>
          <a:bodyPr>
            <a:normAutofit/>
          </a:bodyPr>
          <a:lstStyle>
            <a:lvl1pPr algn="l" defTabSz="685783" rtl="0" eaLnBrk="1" latinLnBrk="0" hangingPunct="1">
              <a:lnSpc>
                <a:spcPct val="90000"/>
              </a:lnSpc>
              <a:spcBef>
                <a:spcPct val="0"/>
              </a:spcBef>
              <a:buNone/>
              <a:defRPr kumimoji="1" sz="33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endParaRPr kumimoji="1" lang="en-US" altLang="ja-JP" sz="27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18" name="テキスト ボックス 17"/>
          <p:cNvSpPr txBox="1"/>
          <p:nvPr/>
        </p:nvSpPr>
        <p:spPr>
          <a:xfrm>
            <a:off x="138289" y="1461156"/>
            <a:ext cx="6651082" cy="8812669"/>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ペットボトルのボトル</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to</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ボトル・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リサイクルの現状と課題について、御紹介いただきました。</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①使用済み</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ペット</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ボトルにおけるリサイクル</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の動向</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年度における使用済み</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ペット</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ボトルの</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リサイクル率は</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84.6</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●指定ペットボトル</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販売量（総重量）</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は</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60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万トン前後、　リサイクル率</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前後</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で</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年間一定</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水準。</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ボトル</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to</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ボトルの割合は指定</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PET</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ボトル</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販売量</a:t>
            </a:r>
            <a:endPar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err="1" smtClean="0">
                <a:ln>
                  <a:noFill/>
                </a:ln>
                <a:effectLst/>
                <a:uLnTx/>
                <a:uFillTx/>
                <a:latin typeface="Meiryo UI" panose="020B0604030504040204" pitchFamily="50" charset="-128"/>
                <a:ea typeface="Meiryo UI" panose="020B0604030504040204" pitchFamily="50" charset="-128"/>
                <a:cs typeface="+mn-cs"/>
              </a:rPr>
              <a:t>の</a:t>
            </a:r>
            <a:r>
              <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12</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程度に留まっている</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が、</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飲料</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メーカー</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が</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に使用率</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50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発表し</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ており、大幅に増加する見通し。</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②ボトル</a:t>
            </a:r>
            <a:r>
              <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to</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ボトル・リサイクルについて</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ボトル</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to</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ボトル・リサイクルの方法には、メカニカルリサイクルとケミカルリサイクルがある。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●メカニカルリサイクル・・・高度な洗浄</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による異物の除去や高温下での除染などの物理的処理を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経て</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ペレット化</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方法。</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●ケミカルリサイクル・・・・・化学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分解により中間原料に戻した上で再重合する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方法。</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ボトル</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to</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ボトル・リサイクルの今後</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●需要側</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（利用量</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飲料</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メーカーが個別に野心的な目標を公表</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年に使用率</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50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90%</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●供給側</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（リサイクラーの製造能力</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）現在の供給能力は７万トン →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年には</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万トン程度と推定</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●原料</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調達（</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使用済み</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ペット</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ボトル</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の回収と安定量確保）</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・大幅</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に増加して</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いく</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ボトル</a:t>
            </a:r>
            <a:r>
              <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to</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ボトル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とシート</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卵パック、青果物トレイ等</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・繊維</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用途との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共存を図る。</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・輸出量</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減少し、国内</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循環へ移行</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して再生</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PET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樹脂の供給量を確保することで価格を安定させる。</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→需要の増加と供給能力の向上、原料調達が</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連動して進み、国内</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循環へ</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移行</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することで新たな資源</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投入量を削減。</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課題</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●使用済みペットボトルの品質向上</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ガラス片が混入すると、再生ペットボトル製造時に穴あきや破裂が発生するため</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、ガラスびんとの</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混合</a:t>
            </a:r>
            <a:endPar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回収</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は問題となる</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・ラベル</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の分離は難しさがあるため、あらかじめラベル</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を除去</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して排出されることが望ましい</a:t>
            </a: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p:cNvSpPr txBox="1"/>
          <p:nvPr/>
        </p:nvSpPr>
        <p:spPr>
          <a:xfrm>
            <a:off x="6480000" y="9631454"/>
            <a:ext cx="36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Century" panose="02040604050505020304" pitchFamily="18" charset="0"/>
                <a:ea typeface="游ゴシック" panose="020B0400000000000000" pitchFamily="50" charset="-128"/>
              </a:rPr>
              <a:t>７</a:t>
            </a:r>
            <a:endParaRPr kumimoji="1" lang="ja-JP" altLang="en-US" sz="1200" b="0" i="0" u="none" strike="noStrike" kern="1200" cap="none" spc="0" normalizeH="0" baseline="0" noProof="0" dirty="0">
              <a:ln>
                <a:noFill/>
              </a:ln>
              <a:solidFill>
                <a:prstClr val="black"/>
              </a:solidFill>
              <a:effectLst/>
              <a:uLnTx/>
              <a:uFillTx/>
              <a:latin typeface="Century" panose="02040604050505020304" pitchFamily="18" charset="0"/>
              <a:ea typeface="游ゴシック" panose="020B0400000000000000" pitchFamily="50" charset="-128"/>
              <a:cs typeface="+mn-cs"/>
            </a:endParaRPr>
          </a:p>
        </p:txBody>
      </p:sp>
      <p:sp>
        <p:nvSpPr>
          <p:cNvPr id="36" name="正方形/長方形 35"/>
          <p:cNvSpPr/>
          <p:nvPr/>
        </p:nvSpPr>
        <p:spPr>
          <a:xfrm>
            <a:off x="-1" y="-13826"/>
            <a:ext cx="6858000" cy="52159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テキスト ボックス 36"/>
          <p:cNvSpPr txBox="1"/>
          <p:nvPr/>
        </p:nvSpPr>
        <p:spPr>
          <a:xfrm>
            <a:off x="0" y="138436"/>
            <a:ext cx="6857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　取組事例</a:t>
            </a:r>
            <a:endParaRPr kumimoji="1" lang="ja-JP" altLang="en-US" sz="1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aphicFrame>
        <p:nvGraphicFramePr>
          <p:cNvPr id="38" name="表 37"/>
          <p:cNvGraphicFramePr>
            <a:graphicFrameLocks noGrp="1"/>
          </p:cNvGraphicFramePr>
          <p:nvPr>
            <p:extLst>
              <p:ext uri="{D42A27DB-BD31-4B8C-83A1-F6EECF244321}">
                <p14:modId xmlns:p14="http://schemas.microsoft.com/office/powerpoint/2010/main" val="3107586133"/>
              </p:ext>
            </p:extLst>
          </p:nvPr>
        </p:nvGraphicFramePr>
        <p:xfrm>
          <a:off x="138288" y="654299"/>
          <a:ext cx="6254524" cy="767080"/>
        </p:xfrm>
        <a:graphic>
          <a:graphicData uri="http://schemas.openxmlformats.org/drawingml/2006/table">
            <a:tbl>
              <a:tblPr firstRow="1" bandRow="1">
                <a:tableStyleId>{5C22544A-7EE6-4342-B048-85BDC9FD1C3A}</a:tableStyleId>
              </a:tblPr>
              <a:tblGrid>
                <a:gridCol w="546104">
                  <a:extLst>
                    <a:ext uri="{9D8B030D-6E8A-4147-A177-3AD203B41FA5}">
                      <a16:colId xmlns:a16="http://schemas.microsoft.com/office/drawing/2014/main" val="723203530"/>
                    </a:ext>
                  </a:extLst>
                </a:gridCol>
                <a:gridCol w="317393">
                  <a:extLst>
                    <a:ext uri="{9D8B030D-6E8A-4147-A177-3AD203B41FA5}">
                      <a16:colId xmlns:a16="http://schemas.microsoft.com/office/drawing/2014/main" val="2940751584"/>
                    </a:ext>
                  </a:extLst>
                </a:gridCol>
                <a:gridCol w="5391027">
                  <a:extLst>
                    <a:ext uri="{9D8B030D-6E8A-4147-A177-3AD203B41FA5}">
                      <a16:colId xmlns:a16="http://schemas.microsoft.com/office/drawing/2014/main" val="1461148320"/>
                    </a:ext>
                  </a:extLst>
                </a:gridCol>
              </a:tblGrid>
              <a:tr h="370840">
                <a:tc rowSpan="2">
                  <a:txBody>
                    <a:bodyPr/>
                    <a:lstStyle/>
                    <a:p>
                      <a:r>
                        <a:rPr kumimoji="1" lang="en-US" altLang="ja-JP" sz="1400" b="0" dirty="0" smtClean="0">
                          <a:solidFill>
                            <a:schemeClr val="tx1"/>
                          </a:solidFill>
                          <a:latin typeface="Meiryo UI" panose="020B0604030504040204" pitchFamily="50" charset="-128"/>
                          <a:ea typeface="Meiryo UI" panose="020B0604030504040204" pitchFamily="50" charset="-128"/>
                        </a:rPr>
                        <a:t>07</a:t>
                      </a:r>
                    </a:p>
                  </a:txBody>
                  <a:tcPr anchor="ct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accent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ペットボトルのボトル</a:t>
                      </a:r>
                      <a:r>
                        <a:rPr kumimoji="1" lang="en-US" altLang="ja-JP" sz="2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to</a:t>
                      </a:r>
                      <a:r>
                        <a:rPr kumimoji="1" lang="ja-JP" altLang="en-US" sz="2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ボトル・リサイクルについて</a:t>
                      </a:r>
                      <a:endParaRPr lang="en-US" altLang="ja-JP" sz="2000" b="0" dirty="0" smtClean="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47966788"/>
                  </a:ext>
                </a:extLst>
              </a:tr>
              <a:tr h="370840">
                <a:tc vMerge="1">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bg1"/>
                    </a:solidFill>
                  </a:tcPr>
                </a:tc>
                <a:tc>
                  <a:txBody>
                    <a:bodyPr/>
                    <a:lstStyle/>
                    <a:p>
                      <a:endParaRPr kumimoji="1" lang="ja-JP" altLang="en-US" sz="1400" b="0" dirty="0">
                        <a:latin typeface="Meiryo UI" panose="020B0604030504040204" pitchFamily="50" charset="-128"/>
                        <a:ea typeface="Meiryo UI" panose="020B0604030504040204" pitchFamily="50" charset="-128"/>
                      </a:endParaRPr>
                    </a:p>
                  </a:txBody>
                  <a:tcPr>
                    <a:solidFill>
                      <a:schemeClr val="accent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altLang="ja-JP" sz="1400" dirty="0" smtClean="0">
                          <a:latin typeface="Meiryo UI" panose="020B0604030504040204" pitchFamily="50" charset="-128"/>
                          <a:ea typeface="Meiryo UI" panose="020B0604030504040204" pitchFamily="50" charset="-128"/>
                        </a:rPr>
                        <a:t>PET</a:t>
                      </a:r>
                      <a:r>
                        <a:rPr lang="ja-JP" altLang="en-US" sz="1400" dirty="0" smtClean="0">
                          <a:latin typeface="Meiryo UI" panose="020B0604030504040204" pitchFamily="50" charset="-128"/>
                          <a:ea typeface="Meiryo UI" panose="020B0604030504040204" pitchFamily="50" charset="-128"/>
                        </a:rPr>
                        <a:t>ボトルリサイクル推進協議会</a:t>
                      </a:r>
                      <a:endParaRPr kumimoji="1" lang="en-US" altLang="ja-JP" sz="1400" dirty="0" smtClean="0">
                        <a:latin typeface="Meiryo UI" panose="020B0604030504040204" pitchFamily="50" charset="-128"/>
                        <a:ea typeface="Meiryo UI" panose="020B0604030504040204" pitchFamily="50" charset="-128"/>
                      </a:endParaRPr>
                    </a:p>
                  </a:txBody>
                  <a:tcPr>
                    <a:noFill/>
                  </a:tcPr>
                </a:tc>
                <a:extLst>
                  <a:ext uri="{0D108BD9-81ED-4DB2-BD59-A6C34878D82A}">
                    <a16:rowId xmlns:a16="http://schemas.microsoft.com/office/drawing/2014/main" val="4183328288"/>
                  </a:ext>
                </a:extLst>
              </a:tr>
            </a:tbl>
          </a:graphicData>
        </a:graphic>
      </p:graphicFrame>
      <p:grpSp>
        <p:nvGrpSpPr>
          <p:cNvPr id="61" name="グループ化 60"/>
          <p:cNvGrpSpPr/>
          <p:nvPr/>
        </p:nvGrpSpPr>
        <p:grpSpPr>
          <a:xfrm>
            <a:off x="996287" y="2268013"/>
            <a:ext cx="656166" cy="261610"/>
            <a:chOff x="6963834" y="2301905"/>
            <a:chExt cx="656166" cy="261610"/>
          </a:xfrm>
        </p:grpSpPr>
        <p:sp>
          <p:nvSpPr>
            <p:cNvPr id="62" name="角丸四角形 61"/>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3" name="テキスト ボックス 62"/>
            <p:cNvSpPr txBox="1"/>
            <p:nvPr/>
          </p:nvSpPr>
          <p:spPr>
            <a:xfrm>
              <a:off x="7081464" y="2301905"/>
              <a:ext cx="42090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3R</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80" name="グループ化 79"/>
          <p:cNvGrpSpPr/>
          <p:nvPr/>
        </p:nvGrpSpPr>
        <p:grpSpPr>
          <a:xfrm>
            <a:off x="415968" y="5337856"/>
            <a:ext cx="656166" cy="261610"/>
            <a:chOff x="6963834" y="2301905"/>
            <a:chExt cx="656166" cy="261610"/>
          </a:xfrm>
        </p:grpSpPr>
        <p:sp>
          <p:nvSpPr>
            <p:cNvPr id="81" name="角丸四角形 80"/>
            <p:cNvSpPr/>
            <p:nvPr/>
          </p:nvSpPr>
          <p:spPr>
            <a:xfrm>
              <a:off x="6963834" y="2301905"/>
              <a:ext cx="656166" cy="25247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2" name="テキスト ボックス 81"/>
            <p:cNvSpPr txBox="1"/>
            <p:nvPr/>
          </p:nvSpPr>
          <p:spPr>
            <a:xfrm>
              <a:off x="7081464" y="2301905"/>
              <a:ext cx="42090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3R</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1750" y="2005111"/>
            <a:ext cx="3381591" cy="1696079"/>
          </a:xfrm>
          <a:prstGeom prst="rect">
            <a:avLst/>
          </a:prstGeom>
        </p:spPr>
      </p:pic>
      <p:sp>
        <p:nvSpPr>
          <p:cNvPr id="6" name="正方形/長方形 5"/>
          <p:cNvSpPr/>
          <p:nvPr/>
        </p:nvSpPr>
        <p:spPr>
          <a:xfrm>
            <a:off x="6392811" y="3816132"/>
            <a:ext cx="207046" cy="354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172" y="3676839"/>
            <a:ext cx="3387116" cy="1618231"/>
          </a:xfrm>
          <a:prstGeom prst="rect">
            <a:avLst/>
          </a:prstGeom>
        </p:spPr>
      </p:pic>
    </p:spTree>
    <p:extLst>
      <p:ext uri="{BB962C8B-B14F-4D97-AF65-F5344CB8AC3E}">
        <p14:creationId xmlns:p14="http://schemas.microsoft.com/office/powerpoint/2010/main" val="2173195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EE149F3571759242AB70A9ADBD48801F" ma:contentTypeVersion="1" ma:contentTypeDescription="新しいドキュメントを作成します。" ma:contentTypeScope="" ma:versionID="ead8e10e34c4706f51b7d0526c838c1e">
  <xsd:schema xmlns:xsd="http://www.w3.org/2001/XMLSchema" xmlns:xs="http://www.w3.org/2001/XMLSchema" xmlns:p="http://schemas.microsoft.com/office/2006/metadata/properties" xmlns:ns2="70d7d652-1edb-4486-adb7-569848e2bdac" targetNamespace="http://schemas.microsoft.com/office/2006/metadata/properties" ma:root="true" ma:fieldsID="7653f13637c21357c85f5d916816394c" ns2:_="">
    <xsd:import namespace="70d7d652-1edb-4486-adb7-569848e2bdac"/>
    <xsd:element name="properties">
      <xsd:complexType>
        <xsd:sequence>
          <xsd:element name="documentManagement">
            <xsd:complexType>
              <xsd:all>
                <xsd:element ref="ns2:_x65e5__x4ed8__x5165__x308a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d7d652-1edb-4486-adb7-569848e2bdac" elementFormDefault="qualified">
    <xsd:import namespace="http://schemas.microsoft.com/office/2006/documentManagement/types"/>
    <xsd:import namespace="http://schemas.microsoft.com/office/infopath/2007/PartnerControls"/>
    <xsd:element name="_x65e5__x4ed8__x5165__x308a_" ma:index="8" nillable="true" ma:displayName="日付入り" ma:format="DateOnly" ma:internalName="_x65e5__x4ed8__x5165__x308a_">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65e5__x4ed8__x5165__x308a_ xmlns="70d7d652-1edb-4486-adb7-569848e2bdac" xsi:nil="true"/>
  </documentManagement>
</p:properties>
</file>

<file path=customXml/itemProps1.xml><?xml version="1.0" encoding="utf-8"?>
<ds:datastoreItem xmlns:ds="http://schemas.openxmlformats.org/officeDocument/2006/customXml" ds:itemID="{F6BA96F4-FC11-4C1A-A918-E6A2E3334C31}">
  <ds:schemaRefs>
    <ds:schemaRef ds:uri="http://schemas.microsoft.com/sharepoint/v3/contenttype/forms"/>
  </ds:schemaRefs>
</ds:datastoreItem>
</file>

<file path=customXml/itemProps2.xml><?xml version="1.0" encoding="utf-8"?>
<ds:datastoreItem xmlns:ds="http://schemas.openxmlformats.org/officeDocument/2006/customXml" ds:itemID="{4C83EF2E-31BD-43D8-B0E4-81710ED2D6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d7d652-1edb-4486-adb7-569848e2b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082A7C-9427-4F02-8E73-B27E7C59A578}">
  <ds:schemaRefs>
    <ds:schemaRef ds:uri="http://purl.org/dc/dcmitype/"/>
    <ds:schemaRef ds:uri="http://purl.org/dc/terms/"/>
    <ds:schemaRef ds:uri="http://schemas.microsoft.com/office/2006/documentManagement/types"/>
    <ds:schemaRef ds:uri="http://schemas.openxmlformats.org/package/2006/metadata/core-properties"/>
    <ds:schemaRef ds:uri="http://purl.org/dc/elements/1.1/"/>
    <ds:schemaRef ds:uri="70d7d652-1edb-4486-adb7-569848e2bdac"/>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9537</TotalTime>
  <Words>4606</Words>
  <PresentationFormat>A4 210 x 297 mm</PresentationFormat>
  <Paragraphs>620</Paragraphs>
  <Slides>16</Slides>
  <Notes>16</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16</vt:i4>
      </vt:variant>
    </vt:vector>
  </HeadingPairs>
  <TitlesOfParts>
    <vt:vector size="24" baseType="lpstr">
      <vt:lpstr>HG丸ｺﾞｼｯｸM-PRO</vt:lpstr>
      <vt:lpstr>Meiryo UI</vt:lpstr>
      <vt:lpstr>游ゴシック</vt:lpstr>
      <vt:lpstr>游ゴシック Light</vt:lpstr>
      <vt:lpstr>Arial</vt:lpstr>
      <vt:lpstr>Century</vt:lpstr>
      <vt:lpstr>Office テーマ</vt:lpstr>
      <vt:lpstr>Chart</vt:lpstr>
      <vt:lpstr>「おおさかプラスチック対策推進ネットワーク会議」 プラスチック対策事例集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2020-10-16T04:45:03Z</cp:lastPrinted>
  <dcterms:created xsi:type="dcterms:W3CDTF">2019-06-05T12:00:42Z</dcterms:created>
  <dcterms:modified xsi:type="dcterms:W3CDTF">2020-10-21T02:15:00Z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0x010100EE149F3571759242AB70A9ADBD48801F</vt:lpwstr>
  </property>
</Properties>
</file>