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 id="2147483684" r:id="rId2"/>
  </p:sldMasterIdLst>
  <p:notesMasterIdLst>
    <p:notesMasterId r:id="rId17"/>
  </p:notesMasterIdLst>
  <p:sldIdLst>
    <p:sldId id="283" r:id="rId3"/>
    <p:sldId id="294" r:id="rId4"/>
    <p:sldId id="293" r:id="rId5"/>
    <p:sldId id="296" r:id="rId6"/>
    <p:sldId id="291" r:id="rId7"/>
    <p:sldId id="298" r:id="rId8"/>
    <p:sldId id="289" r:id="rId9"/>
    <p:sldId id="284" r:id="rId10"/>
    <p:sldId id="278" r:id="rId11"/>
    <p:sldId id="279" r:id="rId12"/>
    <p:sldId id="280" r:id="rId13"/>
    <p:sldId id="297" r:id="rId14"/>
    <p:sldId id="301" r:id="rId15"/>
    <p:sldId id="281" r:id="rId1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9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97" autoAdjust="0"/>
    <p:restoredTop sz="94660"/>
  </p:normalViewPr>
  <p:slideViewPr>
    <p:cSldViewPr snapToGrid="0" showGuides="1">
      <p:cViewPr varScale="1">
        <p:scale>
          <a:sx n="71" d="100"/>
          <a:sy n="71" d="100"/>
        </p:scale>
        <p:origin x="630" y="60"/>
      </p:cViewPr>
      <p:guideLst>
        <p:guide orient="horz" pos="2183"/>
        <p:guide pos="29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374443350831146"/>
          <c:y val="8.7050966253262849E-2"/>
          <c:w val="0.82789206036745411"/>
          <c:h val="0.71589730104616944"/>
        </c:manualLayout>
      </c:layout>
      <c:barChart>
        <c:barDir val="bar"/>
        <c:grouping val="percentStacked"/>
        <c:varyColors val="0"/>
        <c:ser>
          <c:idx val="0"/>
          <c:order val="0"/>
          <c:tx>
            <c:strRef>
              <c:f>Sheet1!$B$2</c:f>
              <c:strCache>
                <c:ptCount val="1"/>
                <c:pt idx="0">
                  <c:v>高齢者(※１）</c:v>
                </c:pt>
              </c:strCache>
            </c:strRef>
          </c:tx>
          <c:spPr>
            <a:solidFill>
              <a:schemeClr val="accent3">
                <a:shade val="53000"/>
              </a:schemeClr>
            </a:solidFill>
            <a:ln>
              <a:solidFill>
                <a:schemeClr val="tx1">
                  <a:lumMod val="95000"/>
                  <a:lumOff val="5000"/>
                </a:schemeClr>
              </a:solid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Sheet1!$A$5:$A$9</c:f>
              <c:strCache>
                <c:ptCount val="5"/>
                <c:pt idx="0">
                  <c:v>27年度</c:v>
                </c:pt>
                <c:pt idx="1">
                  <c:v>28年度</c:v>
                </c:pt>
                <c:pt idx="2">
                  <c:v>29年度</c:v>
                </c:pt>
                <c:pt idx="3">
                  <c:v>30年度</c:v>
                </c:pt>
                <c:pt idx="4">
                  <c:v>31年度(※2)</c:v>
                </c:pt>
              </c:strCache>
            </c:strRef>
          </c:cat>
          <c:val>
            <c:numRef>
              <c:f>Sheet1!$B$5:$B$9</c:f>
              <c:numCache>
                <c:formatCode>#,##0_);[Red]\(#,##0\)</c:formatCode>
                <c:ptCount val="5"/>
                <c:pt idx="0">
                  <c:v>116265</c:v>
                </c:pt>
                <c:pt idx="1">
                  <c:v>120098</c:v>
                </c:pt>
                <c:pt idx="2">
                  <c:v>123460</c:v>
                </c:pt>
                <c:pt idx="3" formatCode="#,##0">
                  <c:v>125212</c:v>
                </c:pt>
                <c:pt idx="4" formatCode="#,##0">
                  <c:v>126441</c:v>
                </c:pt>
              </c:numCache>
            </c:numRef>
          </c:val>
          <c:extLst>
            <c:ext xmlns:c16="http://schemas.microsoft.com/office/drawing/2014/chart" uri="{C3380CC4-5D6E-409C-BE32-E72D297353CC}">
              <c16:uniqueId val="{00000000-590C-4310-B90C-1C13FF401AFD}"/>
            </c:ext>
          </c:extLst>
        </c:ser>
        <c:ser>
          <c:idx val="1"/>
          <c:order val="1"/>
          <c:tx>
            <c:strRef>
              <c:f>Sheet1!$C$2</c:f>
              <c:strCache>
                <c:ptCount val="1"/>
                <c:pt idx="0">
                  <c:v>母子</c:v>
                </c:pt>
              </c:strCache>
            </c:strRef>
          </c:tx>
          <c:spPr>
            <a:solidFill>
              <a:schemeClr val="accent3">
                <a:shade val="76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Sheet1!$A$5:$A$9</c:f>
              <c:strCache>
                <c:ptCount val="5"/>
                <c:pt idx="0">
                  <c:v>27年度</c:v>
                </c:pt>
                <c:pt idx="1">
                  <c:v>28年度</c:v>
                </c:pt>
                <c:pt idx="2">
                  <c:v>29年度</c:v>
                </c:pt>
                <c:pt idx="3">
                  <c:v>30年度</c:v>
                </c:pt>
                <c:pt idx="4">
                  <c:v>31年度(※2)</c:v>
                </c:pt>
              </c:strCache>
            </c:strRef>
          </c:cat>
          <c:val>
            <c:numRef>
              <c:f>Sheet1!$C$5:$C$9</c:f>
              <c:numCache>
                <c:formatCode>#,##0_);[Red]\(#,##0\)</c:formatCode>
                <c:ptCount val="5"/>
                <c:pt idx="0">
                  <c:v>17086</c:v>
                </c:pt>
                <c:pt idx="1">
                  <c:v>15821</c:v>
                </c:pt>
                <c:pt idx="2">
                  <c:v>14453</c:v>
                </c:pt>
                <c:pt idx="3" formatCode="#,##0">
                  <c:v>13364</c:v>
                </c:pt>
                <c:pt idx="4" formatCode="#,##0">
                  <c:v>12318</c:v>
                </c:pt>
              </c:numCache>
            </c:numRef>
          </c:val>
          <c:extLst>
            <c:ext xmlns:c16="http://schemas.microsoft.com/office/drawing/2014/chart" uri="{C3380CC4-5D6E-409C-BE32-E72D297353CC}">
              <c16:uniqueId val="{00000001-590C-4310-B90C-1C13FF401AFD}"/>
            </c:ext>
          </c:extLst>
        </c:ser>
        <c:ser>
          <c:idx val="2"/>
          <c:order val="2"/>
          <c:tx>
            <c:strRef>
              <c:f>Sheet1!$D$2</c:f>
              <c:strCache>
                <c:ptCount val="1"/>
                <c:pt idx="0">
                  <c:v>障がい</c:v>
                </c:pt>
              </c:strCache>
            </c:strRef>
          </c:tx>
          <c:spPr>
            <a:solidFill>
              <a:schemeClr val="accent3"/>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Sheet1!$A$5:$A$9</c:f>
              <c:strCache>
                <c:ptCount val="5"/>
                <c:pt idx="0">
                  <c:v>27年度</c:v>
                </c:pt>
                <c:pt idx="1">
                  <c:v>28年度</c:v>
                </c:pt>
                <c:pt idx="2">
                  <c:v>29年度</c:v>
                </c:pt>
                <c:pt idx="3">
                  <c:v>30年度</c:v>
                </c:pt>
                <c:pt idx="4">
                  <c:v>31年度(※2)</c:v>
                </c:pt>
              </c:strCache>
            </c:strRef>
          </c:cat>
          <c:val>
            <c:numRef>
              <c:f>Sheet1!$D$5:$D$9</c:f>
              <c:numCache>
                <c:formatCode>#,##0_);[Red]\(#,##0\)</c:formatCode>
                <c:ptCount val="5"/>
                <c:pt idx="0">
                  <c:v>28732</c:v>
                </c:pt>
                <c:pt idx="1">
                  <c:v>28954</c:v>
                </c:pt>
                <c:pt idx="2">
                  <c:v>29334</c:v>
                </c:pt>
                <c:pt idx="3" formatCode="#,##0">
                  <c:v>29888</c:v>
                </c:pt>
                <c:pt idx="4" formatCode="#,##0">
                  <c:v>30343</c:v>
                </c:pt>
              </c:numCache>
            </c:numRef>
          </c:val>
          <c:extLst>
            <c:ext xmlns:c16="http://schemas.microsoft.com/office/drawing/2014/chart" uri="{C3380CC4-5D6E-409C-BE32-E72D297353CC}">
              <c16:uniqueId val="{00000002-590C-4310-B90C-1C13FF401AFD}"/>
            </c:ext>
          </c:extLst>
        </c:ser>
        <c:ser>
          <c:idx val="3"/>
          <c:order val="3"/>
          <c:tx>
            <c:strRef>
              <c:f>Sheet1!$E$2</c:f>
              <c:strCache>
                <c:ptCount val="1"/>
                <c:pt idx="0">
                  <c:v>傷病</c:v>
                </c:pt>
              </c:strCache>
            </c:strRef>
          </c:tx>
          <c:spPr>
            <a:solidFill>
              <a:schemeClr val="accent3">
                <a:tint val="77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Sheet1!$A$5:$A$9</c:f>
              <c:strCache>
                <c:ptCount val="5"/>
                <c:pt idx="0">
                  <c:v>27年度</c:v>
                </c:pt>
                <c:pt idx="1">
                  <c:v>28年度</c:v>
                </c:pt>
                <c:pt idx="2">
                  <c:v>29年度</c:v>
                </c:pt>
                <c:pt idx="3">
                  <c:v>30年度</c:v>
                </c:pt>
                <c:pt idx="4">
                  <c:v>31年度(※2)</c:v>
                </c:pt>
              </c:strCache>
            </c:strRef>
          </c:cat>
          <c:val>
            <c:numRef>
              <c:f>Sheet1!$E$5:$E$9</c:f>
              <c:numCache>
                <c:formatCode>#,##0_);[Red]\(#,##0\)</c:formatCode>
                <c:ptCount val="5"/>
                <c:pt idx="0">
                  <c:v>30033</c:v>
                </c:pt>
                <c:pt idx="1">
                  <c:v>27826</c:v>
                </c:pt>
                <c:pt idx="2">
                  <c:v>25579</c:v>
                </c:pt>
                <c:pt idx="3" formatCode="#,##0">
                  <c:v>24059</c:v>
                </c:pt>
                <c:pt idx="4" formatCode="#,##0">
                  <c:v>22895</c:v>
                </c:pt>
              </c:numCache>
            </c:numRef>
          </c:val>
          <c:extLst>
            <c:ext xmlns:c16="http://schemas.microsoft.com/office/drawing/2014/chart" uri="{C3380CC4-5D6E-409C-BE32-E72D297353CC}">
              <c16:uniqueId val="{00000003-590C-4310-B90C-1C13FF401AFD}"/>
            </c:ext>
          </c:extLst>
        </c:ser>
        <c:ser>
          <c:idx val="4"/>
          <c:order val="4"/>
          <c:tx>
            <c:strRef>
              <c:f>Sheet1!$F$2</c:f>
              <c:strCache>
                <c:ptCount val="1"/>
                <c:pt idx="0">
                  <c:v>その他</c:v>
                </c:pt>
              </c:strCache>
            </c:strRef>
          </c:tx>
          <c:spPr>
            <a:solidFill>
              <a:schemeClr val="accent3">
                <a:tint val="54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Sheet1!$A$5:$A$9</c:f>
              <c:strCache>
                <c:ptCount val="5"/>
                <c:pt idx="0">
                  <c:v>27年度</c:v>
                </c:pt>
                <c:pt idx="1">
                  <c:v>28年度</c:v>
                </c:pt>
                <c:pt idx="2">
                  <c:v>29年度</c:v>
                </c:pt>
                <c:pt idx="3">
                  <c:v>30年度</c:v>
                </c:pt>
                <c:pt idx="4">
                  <c:v>31年度(※2)</c:v>
                </c:pt>
              </c:strCache>
            </c:strRef>
          </c:cat>
          <c:val>
            <c:numRef>
              <c:f>Sheet1!$F$5:$F$9</c:f>
              <c:numCache>
                <c:formatCode>#,##0_);[Red]\(#,##0\)</c:formatCode>
                <c:ptCount val="5"/>
                <c:pt idx="0">
                  <c:v>31541</c:v>
                </c:pt>
                <c:pt idx="1">
                  <c:v>30153</c:v>
                </c:pt>
                <c:pt idx="2">
                  <c:v>29600</c:v>
                </c:pt>
                <c:pt idx="3" formatCode="#,##0">
                  <c:v>28418</c:v>
                </c:pt>
                <c:pt idx="4" formatCode="#,##0">
                  <c:v>27376</c:v>
                </c:pt>
              </c:numCache>
            </c:numRef>
          </c:val>
          <c:extLst>
            <c:ext xmlns:c16="http://schemas.microsoft.com/office/drawing/2014/chart" uri="{C3380CC4-5D6E-409C-BE32-E72D297353CC}">
              <c16:uniqueId val="{00000004-590C-4310-B90C-1C13FF401AFD}"/>
            </c:ext>
          </c:extLst>
        </c:ser>
        <c:dLbls>
          <c:dLblPos val="ctr"/>
          <c:showLegendKey val="0"/>
          <c:showVal val="1"/>
          <c:showCatName val="0"/>
          <c:showSerName val="0"/>
          <c:showPercent val="0"/>
          <c:showBubbleSize val="0"/>
        </c:dLbls>
        <c:gapWidth val="150"/>
        <c:overlap val="100"/>
        <c:serLines>
          <c:spPr>
            <a:ln w="9525" cap="flat" cmpd="sng" algn="ctr">
              <a:solidFill>
                <a:schemeClr val="tx1">
                  <a:lumMod val="35000"/>
                  <a:lumOff val="65000"/>
                </a:schemeClr>
              </a:solidFill>
              <a:round/>
            </a:ln>
            <a:effectLst/>
          </c:spPr>
        </c:serLines>
        <c:axId val="1799486976"/>
        <c:axId val="1799471584"/>
      </c:barChart>
      <c:catAx>
        <c:axId val="17994869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2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799471584"/>
        <c:crossesAt val="0"/>
        <c:auto val="1"/>
        <c:lblAlgn val="ctr"/>
        <c:lblOffset val="100"/>
        <c:noMultiLvlLbl val="0"/>
      </c:catAx>
      <c:valAx>
        <c:axId val="17994715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7994869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200">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3BB590A-906D-47E4-8CE6-3772DD35B3BE}" type="datetimeFigureOut">
              <a:rPr kumimoji="1" lang="ja-JP" altLang="en-US" smtClean="0"/>
              <a:t>2020/11/2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B38A54F-0A82-4E15-B5D9-148D73F901BB}" type="slidenum">
              <a:rPr kumimoji="1" lang="ja-JP" altLang="en-US" smtClean="0"/>
              <a:t>‹#›</a:t>
            </a:fld>
            <a:endParaRPr kumimoji="1" lang="ja-JP" altLang="en-US"/>
          </a:p>
        </p:txBody>
      </p:sp>
    </p:spTree>
    <p:extLst>
      <p:ext uri="{BB962C8B-B14F-4D97-AF65-F5344CB8AC3E}">
        <p14:creationId xmlns:p14="http://schemas.microsoft.com/office/powerpoint/2010/main" val="2443243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E794C85-5061-4749-B908-A727780C9FC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3138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3048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566732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6095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2754606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4145887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2884896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3645340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33068435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22485763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9690535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4211419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78752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492029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3659545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EEE63A-C50E-4F0E-95EB-6BFE69AAFB76}" type="datetimeFigureOut">
              <a:rPr kumimoji="1" lang="ja-JP" altLang="en-US" smtClean="0"/>
              <a:t>2020/11/2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3045752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2133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208502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729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5619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707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smtClean="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086287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6981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11/2/2020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50561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EE63A-C50E-4F0E-95EB-6BFE69AAFB76}" type="datetimeFigureOut">
              <a:rPr kumimoji="1" lang="ja-JP" altLang="en-US" smtClean="0"/>
              <a:t>2020/11/2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D07EA3-795B-4CA0-8DA5-8B9145382247}" type="slidenum">
              <a:rPr kumimoji="1" lang="ja-JP" altLang="en-US" smtClean="0"/>
              <a:t>‹#›</a:t>
            </a:fld>
            <a:endParaRPr kumimoji="1" lang="ja-JP" altLang="en-US"/>
          </a:p>
        </p:txBody>
      </p:sp>
    </p:spTree>
    <p:extLst>
      <p:ext uri="{BB962C8B-B14F-4D97-AF65-F5344CB8AC3E}">
        <p14:creationId xmlns:p14="http://schemas.microsoft.com/office/powerpoint/2010/main" val="6221583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02755" y="1423183"/>
            <a:ext cx="8411515" cy="1835171"/>
          </a:xfrm>
        </p:spPr>
        <p:txBody>
          <a:bodyPr>
            <a:normAutofit fontScale="90000"/>
          </a:bodyPr>
          <a:lstStyle/>
          <a:p>
            <a:pPr>
              <a:lnSpc>
                <a:spcPts val="5000"/>
              </a:lnSpc>
            </a:pPr>
            <a:r>
              <a:rPr lang="ja-JP" altLang="en-US" sz="3600" b="1">
                <a:latin typeface="メイリオ" panose="020B0604030504040204" pitchFamily="50" charset="-128"/>
                <a:ea typeface="メイリオ" panose="020B0604030504040204" pitchFamily="50" charset="-128"/>
              </a:rPr>
              <a:t>「</a:t>
            </a:r>
            <a:r>
              <a:rPr lang="ja-JP" altLang="en-US" sz="3600" b="1" smtClean="0">
                <a:latin typeface="メイリオ" panose="020B0604030504040204" pitchFamily="50" charset="-128"/>
                <a:ea typeface="メイリオ" panose="020B0604030504040204" pitchFamily="50" charset="-128"/>
              </a:rPr>
              <a:t>地域における</a:t>
            </a:r>
            <a:r>
              <a:rPr lang="ja-JP" altLang="en-US" sz="3600" b="1" dirty="0">
                <a:latin typeface="メイリオ" panose="020B0604030504040204" pitchFamily="50" charset="-128"/>
                <a:ea typeface="メイリオ" panose="020B0604030504040204" pitchFamily="50" charset="-128"/>
              </a:rPr>
              <a:t>公益的な取組</a:t>
            </a:r>
            <a:r>
              <a:rPr lang="ja-JP" altLang="en-US" sz="3600" b="1" dirty="0" smtClean="0">
                <a:latin typeface="メイリオ" panose="020B0604030504040204" pitchFamily="50" charset="-128"/>
                <a:ea typeface="メイリオ" panose="020B0604030504040204" pitchFamily="50" charset="-128"/>
              </a:rPr>
              <a:t>」としての</a:t>
            </a:r>
            <a:r>
              <a:rPr lang="en-US" altLang="ja-JP" sz="3600" b="1" dirty="0">
                <a:latin typeface="メイリオ" panose="020B0604030504040204" pitchFamily="50" charset="-128"/>
                <a:ea typeface="メイリオ" panose="020B0604030504040204" pitchFamily="50" charset="-128"/>
              </a:rPr>
              <a:t/>
            </a:r>
            <a:br>
              <a:rPr lang="en-US" altLang="ja-JP" sz="3600" b="1" dirty="0">
                <a:latin typeface="メイリオ" panose="020B0604030504040204" pitchFamily="50" charset="-128"/>
                <a:ea typeface="メイリオ" panose="020B0604030504040204" pitchFamily="50" charset="-128"/>
              </a:rPr>
            </a:br>
            <a:r>
              <a:rPr lang="ja-JP" altLang="en-US" sz="3600" b="1" dirty="0">
                <a:latin typeface="メイリオ" panose="020B0604030504040204" pitchFamily="50" charset="-128"/>
                <a:ea typeface="メイリオ" panose="020B0604030504040204" pitchFamily="50" charset="-128"/>
              </a:rPr>
              <a:t>法人</a:t>
            </a:r>
            <a:r>
              <a:rPr lang="ja-JP" altLang="en-US" sz="3600" b="1" dirty="0" smtClean="0">
                <a:latin typeface="メイリオ" panose="020B0604030504040204" pitchFamily="50" charset="-128"/>
                <a:ea typeface="メイリオ" panose="020B0604030504040204" pitchFamily="50" charset="-128"/>
              </a:rPr>
              <a:t>後見について</a:t>
            </a:r>
            <a:endParaRPr lang="ja-JP" altLang="en-US" sz="3600" b="1"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453795" y="5431286"/>
            <a:ext cx="8327344" cy="1241822"/>
          </a:xfrm>
        </p:spPr>
        <p:txBody>
          <a:bodyPr>
            <a:noAutofit/>
          </a:bodyPr>
          <a:lstStyle/>
          <a:p>
            <a:r>
              <a:rPr lang="ja-JP" altLang="en-US" sz="2000" b="1" dirty="0">
                <a:latin typeface="メイリオ" panose="020B0604030504040204" pitchFamily="50" charset="-128"/>
                <a:ea typeface="メイリオ" panose="020B0604030504040204" pitchFamily="50" charset="-128"/>
              </a:rPr>
              <a:t>令和</a:t>
            </a:r>
            <a:r>
              <a:rPr lang="en-US" altLang="ja-JP" sz="2000" b="1" dirty="0">
                <a:latin typeface="メイリオ" panose="020B0604030504040204" pitchFamily="50" charset="-128"/>
                <a:ea typeface="メイリオ" panose="020B0604030504040204" pitchFamily="50" charset="-128"/>
              </a:rPr>
              <a:t>2</a:t>
            </a:r>
            <a:r>
              <a:rPr lang="ja-JP" altLang="en-US" sz="2000" b="1" dirty="0">
                <a:latin typeface="メイリオ" panose="020B0604030504040204" pitchFamily="50" charset="-128"/>
                <a:ea typeface="メイリオ" panose="020B0604030504040204" pitchFamily="50" charset="-128"/>
              </a:rPr>
              <a:t>年９月</a:t>
            </a:r>
            <a:r>
              <a:rPr lang="en-US" altLang="ja-JP" sz="2000" b="1" dirty="0">
                <a:latin typeface="メイリオ" panose="020B0604030504040204" pitchFamily="50" charset="-128"/>
                <a:ea typeface="メイリオ" panose="020B0604030504040204" pitchFamily="50" charset="-128"/>
              </a:rPr>
              <a:t>17</a:t>
            </a:r>
            <a:r>
              <a:rPr lang="ja-JP" altLang="en-US" sz="2000" b="1" dirty="0">
                <a:latin typeface="メイリオ" panose="020B0604030504040204" pitchFamily="50" charset="-128"/>
                <a:ea typeface="メイリオ" panose="020B0604030504040204" pitchFamily="50" charset="-128"/>
              </a:rPr>
              <a:t>日</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大阪府福祉部地域福祉推進室地域福祉課</a:t>
            </a:r>
          </a:p>
        </p:txBody>
      </p:sp>
      <p:sp>
        <p:nvSpPr>
          <p:cNvPr id="4" name="サブタイトル 2"/>
          <p:cNvSpPr txBox="1">
            <a:spLocks/>
          </p:cNvSpPr>
          <p:nvPr/>
        </p:nvSpPr>
        <p:spPr>
          <a:xfrm>
            <a:off x="-743635" y="838302"/>
            <a:ext cx="8327344" cy="4542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000" b="1" dirty="0">
                <a:latin typeface="メイリオ" panose="020B0604030504040204" pitchFamily="50" charset="-128"/>
                <a:ea typeface="メイリオ" panose="020B0604030504040204" pitchFamily="50" charset="-128"/>
              </a:rPr>
              <a:t>令和２年度　第１回大阪府成年後見制度利用促進研究会</a:t>
            </a:r>
            <a:endParaRPr lang="en-US" altLang="ja-JP" sz="2000" b="1"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7434329" y="550692"/>
            <a:ext cx="1133341" cy="338554"/>
          </a:xfrm>
          <a:prstGeom prst="rect">
            <a:avLst/>
          </a:prstGeom>
          <a:noFill/>
          <a:ln>
            <a:solidFill>
              <a:schemeClr val="tx1"/>
            </a:solidFill>
          </a:ln>
        </p:spPr>
        <p:txBody>
          <a:bodyPr wrap="square" rtlCol="0">
            <a:spAutoFit/>
          </a:bodyPr>
          <a:lstStyle/>
          <a:p>
            <a:pPr algn="ctr"/>
            <a:r>
              <a:rPr kumimoji="1" lang="ja-JP" altLang="en-US" sz="1600" b="1" dirty="0" smtClean="0">
                <a:latin typeface="HG丸ｺﾞｼｯｸM-PRO" panose="020F0600000000000000" pitchFamily="50" charset="-128"/>
                <a:ea typeface="HG丸ｺﾞｼｯｸM-PRO" panose="020F0600000000000000" pitchFamily="50" charset="-128"/>
              </a:rPr>
              <a:t>資料１</a:t>
            </a:r>
            <a:endParaRPr kumimoji="1" lang="en-US" altLang="ja-JP" sz="1600"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9299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4572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ja-JP" altLang="en-US" sz="1800" b="1" dirty="0">
                <a:latin typeface="メイリオ" panose="020B0604030504040204" pitchFamily="50" charset="-128"/>
                <a:ea typeface="メイリオ" panose="020B0604030504040204" pitchFamily="50" charset="-128"/>
              </a:rPr>
              <a:t>２．養成カリキュラムの検討</a:t>
            </a:r>
          </a:p>
        </p:txBody>
      </p:sp>
      <p:sp>
        <p:nvSpPr>
          <p:cNvPr id="3" name="コンテンツ プレースホルダー 2"/>
          <p:cNvSpPr>
            <a:spLocks noGrp="1"/>
          </p:cNvSpPr>
          <p:nvPr>
            <p:ph idx="1"/>
          </p:nvPr>
        </p:nvSpPr>
        <p:spPr>
          <a:xfrm>
            <a:off x="0" y="576717"/>
            <a:ext cx="9072000" cy="6419088"/>
          </a:xfrm>
        </p:spPr>
        <p:txBody>
          <a:bodyPr>
            <a:noAutofit/>
          </a:bodyPr>
          <a:lstStyle/>
          <a:p>
            <a:pPr marL="0" indent="0">
              <a:buNone/>
            </a:pPr>
            <a:r>
              <a:rPr lang="ja-JP" altLang="en-US" sz="1500" b="1" dirty="0">
                <a:latin typeface="メイリオ" panose="020B0604030504040204" pitchFamily="50" charset="-128"/>
                <a:ea typeface="メイリオ" panose="020B0604030504040204" pitchFamily="50" charset="-128"/>
              </a:rPr>
              <a:t>（１）法人後見専門職員養成研修の受講者対象等について</a:t>
            </a:r>
            <a:endParaRPr lang="en-US" altLang="ja-JP" sz="1500" b="1"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a:t>
            </a: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b="1" dirty="0">
                <a:latin typeface="メイリオ" panose="020B0604030504040204" pitchFamily="50" charset="-128"/>
                <a:ea typeface="メイリオ" panose="020B0604030504040204" pitchFamily="50" charset="-128"/>
              </a:rPr>
              <a:t>（２）法人後見専門職員養成研修カリキュラムの構成   </a:t>
            </a:r>
            <a:r>
              <a:rPr lang="ja-JP" altLang="en-US" sz="1500" dirty="0">
                <a:latin typeface="メイリオ" panose="020B0604030504040204" pitchFamily="50" charset="-128"/>
                <a:ea typeface="メイリオ" panose="020B0604030504040204" pitchFamily="50" charset="-128"/>
              </a:rPr>
              <a:t>（研修カリキュラムは別紙参照）</a:t>
            </a:r>
            <a:endParaRPr lang="en-US" altLang="ja-JP" sz="1500" b="1" dirty="0">
              <a:latin typeface="メイリオ" panose="020B0604030504040204" pitchFamily="50" charset="-128"/>
              <a:ea typeface="メイリオ" panose="020B0604030504040204" pitchFamily="50" charset="-128"/>
            </a:endParaRPr>
          </a:p>
          <a:p>
            <a:pPr marL="0" indent="0">
              <a:lnSpc>
                <a:spcPts val="2000"/>
              </a:lnSpc>
              <a:buNone/>
            </a:pPr>
            <a:r>
              <a:rPr lang="ja-JP" altLang="en-US" sz="1500" dirty="0">
                <a:latin typeface="メイリオ" panose="020B0604030504040204" pitchFamily="50" charset="-128"/>
                <a:ea typeface="メイリオ" panose="020B0604030504040204" pitchFamily="50" charset="-128"/>
              </a:rPr>
              <a:t>　▸「専門職員」へは、成年後見制度の概要から任意後見制度等の基礎的な部分と、法人後見の機能・　　</a:t>
            </a:r>
            <a:r>
              <a:rPr lang="en-US" altLang="ja-JP" sz="1500" dirty="0">
                <a:latin typeface="メイリオ" panose="020B0604030504040204" pitchFamily="50" charset="-128"/>
                <a:ea typeface="メイリオ" panose="020B0604030504040204" pitchFamily="50" charset="-128"/>
              </a:rPr>
              <a:t/>
            </a:r>
            <a:br>
              <a:rPr lang="en-US" altLang="ja-JP" sz="1500" dirty="0">
                <a:latin typeface="メイリオ" panose="020B0604030504040204" pitchFamily="50" charset="-128"/>
                <a:ea typeface="メイリオ" panose="020B0604030504040204" pitchFamily="50" charset="-128"/>
              </a:rPr>
            </a:br>
            <a:r>
              <a:rPr lang="ja-JP" altLang="en-US" sz="1500" dirty="0">
                <a:latin typeface="メイリオ" panose="020B0604030504040204" pitchFamily="50" charset="-128"/>
                <a:ea typeface="メイリオ" panose="020B0604030504040204" pitchFamily="50" charset="-128"/>
              </a:rPr>
              <a:t>　　役割といったことから就任から死後事務までの手続き、財産目録の作成や身上保護の実際などの</a:t>
            </a:r>
            <a:r>
              <a:rPr lang="en-US" altLang="ja-JP" sz="1500" dirty="0">
                <a:latin typeface="メイリオ" panose="020B0604030504040204" pitchFamily="50" charset="-128"/>
                <a:ea typeface="メイリオ" panose="020B0604030504040204" pitchFamily="50" charset="-128"/>
              </a:rPr>
              <a:t/>
            </a:r>
            <a:br>
              <a:rPr lang="en-US" altLang="ja-JP" sz="1500" dirty="0">
                <a:latin typeface="メイリオ" panose="020B0604030504040204" pitchFamily="50" charset="-128"/>
                <a:ea typeface="メイリオ" panose="020B0604030504040204" pitchFamily="50" charset="-128"/>
              </a:rPr>
            </a:br>
            <a:r>
              <a:rPr lang="en-US" altLang="ja-JP" sz="1500" dirty="0">
                <a:latin typeface="メイリオ" panose="020B0604030504040204" pitchFamily="50" charset="-128"/>
                <a:ea typeface="メイリオ" panose="020B0604030504040204" pitchFamily="50" charset="-128"/>
              </a:rPr>
              <a:t>      </a:t>
            </a:r>
            <a:r>
              <a:rPr lang="ja-JP" altLang="en-US" sz="1500" dirty="0">
                <a:latin typeface="メイリオ" panose="020B0604030504040204" pitchFamily="50" charset="-128"/>
                <a:ea typeface="メイリオ" panose="020B0604030504040204" pitchFamily="50" charset="-128"/>
              </a:rPr>
              <a:t>実務的な内容とする。（</a:t>
            </a:r>
            <a:r>
              <a:rPr lang="en-US" altLang="ja-JP" sz="1500" dirty="0">
                <a:latin typeface="メイリオ" panose="020B0604030504040204" pitchFamily="50" charset="-128"/>
                <a:ea typeface="メイリオ" panose="020B0604030504040204" pitchFamily="50" charset="-128"/>
              </a:rPr>
              <a:t>13</a:t>
            </a:r>
            <a:r>
              <a:rPr lang="ja-JP" altLang="en-US" sz="1500" dirty="0">
                <a:latin typeface="メイリオ" panose="020B0604030504040204" pitchFamily="50" charset="-128"/>
                <a:ea typeface="メイリオ" panose="020B0604030504040204" pitchFamily="50" charset="-128"/>
              </a:rPr>
              <a:t>項目、</a:t>
            </a:r>
            <a:r>
              <a:rPr lang="en-US" altLang="ja-JP" sz="1500" dirty="0">
                <a:latin typeface="メイリオ" panose="020B0604030504040204" pitchFamily="50" charset="-128"/>
                <a:ea typeface="メイリオ" panose="020B0604030504040204" pitchFamily="50" charset="-128"/>
              </a:rPr>
              <a:t>16</a:t>
            </a:r>
            <a:r>
              <a:rPr lang="ja-JP" altLang="en-US" sz="1500" dirty="0">
                <a:latin typeface="メイリオ" panose="020B0604030504040204" pitchFamily="50" charset="-128"/>
                <a:ea typeface="メイリオ" panose="020B0604030504040204" pitchFamily="50" charset="-128"/>
              </a:rPr>
              <a:t>単位（</a:t>
            </a:r>
            <a:r>
              <a:rPr lang="en-US" altLang="ja-JP" sz="1500" dirty="0">
                <a:latin typeface="メイリオ" panose="020B0604030504040204" pitchFamily="50" charset="-128"/>
                <a:ea typeface="メイリオ" panose="020B0604030504040204" pitchFamily="50" charset="-128"/>
              </a:rPr>
              <a:t>1</a:t>
            </a:r>
            <a:r>
              <a:rPr lang="ja-JP" altLang="en-US" sz="1500" dirty="0">
                <a:latin typeface="メイリオ" panose="020B0604030504040204" pitchFamily="50" charset="-128"/>
                <a:ea typeface="メイリオ" panose="020B0604030504040204" pitchFamily="50" charset="-128"/>
              </a:rPr>
              <a:t>単位</a:t>
            </a:r>
            <a:r>
              <a:rPr lang="en-US" altLang="ja-JP" sz="1500" dirty="0">
                <a:latin typeface="メイリオ" panose="020B0604030504040204" pitchFamily="50" charset="-128"/>
                <a:ea typeface="メイリオ" panose="020B0604030504040204" pitchFamily="50" charset="-128"/>
              </a:rPr>
              <a:t>60</a:t>
            </a:r>
            <a:r>
              <a:rPr lang="ja-JP" altLang="en-US" sz="1500" dirty="0">
                <a:latin typeface="メイリオ" panose="020B0604030504040204" pitchFamily="50" charset="-128"/>
                <a:ea typeface="メイリオ" panose="020B0604030504040204" pitchFamily="50" charset="-128"/>
              </a:rPr>
              <a:t>分）、</a:t>
            </a:r>
            <a:r>
              <a:rPr lang="en-US" altLang="ja-JP" sz="1500" dirty="0">
                <a:latin typeface="メイリオ" panose="020B0604030504040204" pitchFamily="50" charset="-128"/>
                <a:ea typeface="メイリオ" panose="020B0604030504040204" pitchFamily="50" charset="-128"/>
              </a:rPr>
              <a:t>2</a:t>
            </a:r>
            <a:r>
              <a:rPr lang="ja-JP" altLang="en-US" sz="1500" dirty="0">
                <a:latin typeface="メイリオ" panose="020B0604030504040204" pitchFamily="50" charset="-128"/>
                <a:ea typeface="メイリオ" panose="020B0604030504040204" pitchFamily="50" charset="-128"/>
              </a:rPr>
              <a:t>～３日間程度）　</a:t>
            </a:r>
            <a:endParaRPr lang="en-US" altLang="ja-JP" sz="1500" dirty="0">
              <a:latin typeface="メイリオ" panose="020B0604030504040204" pitchFamily="50" charset="-128"/>
              <a:ea typeface="メイリオ" panose="020B0604030504040204" pitchFamily="50" charset="-128"/>
            </a:endParaRPr>
          </a:p>
          <a:p>
            <a:pPr marL="0" indent="0">
              <a:lnSpc>
                <a:spcPts val="2000"/>
              </a:lnSpc>
              <a:buNone/>
            </a:pPr>
            <a:r>
              <a:rPr lang="ja-JP" altLang="en-US" sz="1500" dirty="0">
                <a:latin typeface="メイリオ" panose="020B0604030504040204" pitchFamily="50" charset="-128"/>
                <a:ea typeface="メイリオ" panose="020B0604030504040204" pitchFamily="50" charset="-128"/>
              </a:rPr>
              <a:t>　▸確認ポイント：受講対象者の要件とカリキュラムの運営について</a:t>
            </a: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a:t>
            </a: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a:t>
            </a:r>
            <a:endParaRPr lang="en-US" altLang="ja-JP" sz="1500" dirty="0">
              <a:latin typeface="メイリオ" panose="020B0604030504040204" pitchFamily="50" charset="-128"/>
              <a:ea typeface="メイリオ" panose="020B0604030504040204" pitchFamily="50" charset="-128"/>
            </a:endParaRPr>
          </a:p>
          <a:p>
            <a:pPr marL="0" indent="0">
              <a:buNone/>
            </a:pPr>
            <a:endParaRPr lang="ja-JP" altLang="en-US" sz="15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5103" y="5491369"/>
            <a:ext cx="1734445" cy="1197429"/>
          </a:xfrm>
          <a:prstGeom prst="rect">
            <a:avLst/>
          </a:prstGeom>
        </p:spPr>
      </p:pic>
      <p:graphicFrame>
        <p:nvGraphicFramePr>
          <p:cNvPr id="5" name="表 4"/>
          <p:cNvGraphicFramePr>
            <a:graphicFrameLocks noGrp="1"/>
          </p:cNvGraphicFramePr>
          <p:nvPr>
            <p:extLst>
              <p:ext uri="{D42A27DB-BD31-4B8C-83A1-F6EECF244321}">
                <p14:modId xmlns:p14="http://schemas.microsoft.com/office/powerpoint/2010/main" val="2684528560"/>
              </p:ext>
            </p:extLst>
          </p:nvPr>
        </p:nvGraphicFramePr>
        <p:xfrm>
          <a:off x="541401" y="1069193"/>
          <a:ext cx="7988148" cy="1925431"/>
        </p:xfrm>
        <a:graphic>
          <a:graphicData uri="http://schemas.openxmlformats.org/drawingml/2006/table">
            <a:tbl>
              <a:tblPr firstRow="1" bandRow="1">
                <a:tableStyleId>{0505E3EF-67EA-436B-97B2-0124C06EBD24}</a:tableStyleId>
              </a:tblPr>
              <a:tblGrid>
                <a:gridCol w="1610943">
                  <a:extLst>
                    <a:ext uri="{9D8B030D-6E8A-4147-A177-3AD203B41FA5}">
                      <a16:colId xmlns:a16="http://schemas.microsoft.com/office/drawing/2014/main" val="3345297332"/>
                    </a:ext>
                  </a:extLst>
                </a:gridCol>
                <a:gridCol w="2125735">
                  <a:extLst>
                    <a:ext uri="{9D8B030D-6E8A-4147-A177-3AD203B41FA5}">
                      <a16:colId xmlns:a16="http://schemas.microsoft.com/office/drawing/2014/main" val="3699459772"/>
                    </a:ext>
                  </a:extLst>
                </a:gridCol>
                <a:gridCol w="2125735">
                  <a:extLst>
                    <a:ext uri="{9D8B030D-6E8A-4147-A177-3AD203B41FA5}">
                      <a16:colId xmlns:a16="http://schemas.microsoft.com/office/drawing/2014/main" val="847046581"/>
                    </a:ext>
                  </a:extLst>
                </a:gridCol>
                <a:gridCol w="2125735">
                  <a:extLst>
                    <a:ext uri="{9D8B030D-6E8A-4147-A177-3AD203B41FA5}">
                      <a16:colId xmlns:a16="http://schemas.microsoft.com/office/drawing/2014/main" val="4172708877"/>
                    </a:ext>
                  </a:extLst>
                </a:gridCol>
              </a:tblGrid>
              <a:tr h="485431">
                <a:tc>
                  <a:txBody>
                    <a:bodyPr/>
                    <a:lstStyle/>
                    <a:p>
                      <a:pPr algn="ctr"/>
                      <a:r>
                        <a:rPr kumimoji="1" lang="ja-JP" altLang="en-US" sz="1500" dirty="0">
                          <a:latin typeface="Meiryo UI" panose="020B0604030504040204" pitchFamily="50" charset="-128"/>
                          <a:ea typeface="Meiryo UI" panose="020B0604030504040204" pitchFamily="50" charset="-128"/>
                        </a:rPr>
                        <a:t>受講対象者</a:t>
                      </a:r>
                    </a:p>
                  </a:txBody>
                  <a:tcPr anchor="ctr">
                    <a:solidFill>
                      <a:schemeClr val="accent1">
                        <a:lumMod val="40000"/>
                        <a:lumOff val="60000"/>
                      </a:schemeClr>
                    </a:solidFill>
                  </a:tcPr>
                </a:tc>
                <a:tc>
                  <a:txBody>
                    <a:bodyPr/>
                    <a:lstStyle/>
                    <a:p>
                      <a:pPr algn="ctr"/>
                      <a:r>
                        <a:rPr kumimoji="1" lang="ja-JP" altLang="en-US" sz="1500" dirty="0">
                          <a:latin typeface="Meiryo UI" panose="020B0604030504040204" pitchFamily="50" charset="-128"/>
                          <a:ea typeface="Meiryo UI" panose="020B0604030504040204" pitchFamily="50" charset="-128"/>
                        </a:rPr>
                        <a:t>年齢要件</a:t>
                      </a:r>
                    </a:p>
                  </a:txBody>
                  <a:tcPr anchor="ctr">
                    <a:solidFill>
                      <a:schemeClr val="accent1">
                        <a:lumMod val="40000"/>
                        <a:lumOff val="60000"/>
                      </a:schemeClr>
                    </a:solidFill>
                  </a:tcPr>
                </a:tc>
                <a:tc>
                  <a:txBody>
                    <a:bodyPr/>
                    <a:lstStyle/>
                    <a:p>
                      <a:pPr algn="ctr"/>
                      <a:r>
                        <a:rPr kumimoji="1" lang="ja-JP" altLang="en-US" sz="1500" dirty="0">
                          <a:latin typeface="Meiryo UI" panose="020B0604030504040204" pitchFamily="50" charset="-128"/>
                          <a:ea typeface="Meiryo UI" panose="020B0604030504040204" pitchFamily="50" charset="-128"/>
                        </a:rPr>
                        <a:t>資格要件</a:t>
                      </a:r>
                    </a:p>
                  </a:txBody>
                  <a:tcPr anchor="ctr">
                    <a:solidFill>
                      <a:schemeClr val="accent1">
                        <a:lumMod val="40000"/>
                        <a:lumOff val="60000"/>
                      </a:schemeClr>
                    </a:solidFill>
                  </a:tcPr>
                </a:tc>
                <a:tc>
                  <a:txBody>
                    <a:bodyPr/>
                    <a:lstStyle/>
                    <a:p>
                      <a:pPr algn="ctr"/>
                      <a:r>
                        <a:rPr kumimoji="1" lang="ja-JP" altLang="en-US" sz="1500" dirty="0">
                          <a:latin typeface="Meiryo UI" panose="020B0604030504040204" pitchFamily="50" charset="-128"/>
                          <a:ea typeface="Meiryo UI" panose="020B0604030504040204" pitchFamily="50" charset="-128"/>
                        </a:rPr>
                        <a:t>修了要件</a:t>
                      </a:r>
                    </a:p>
                  </a:txBody>
                  <a:tcPr anchor="ctr">
                    <a:solidFill>
                      <a:schemeClr val="accent1">
                        <a:lumMod val="40000"/>
                        <a:lumOff val="60000"/>
                      </a:schemeClr>
                    </a:solidFill>
                  </a:tcPr>
                </a:tc>
                <a:extLst>
                  <a:ext uri="{0D108BD9-81ED-4DB2-BD59-A6C34878D82A}">
                    <a16:rowId xmlns:a16="http://schemas.microsoft.com/office/drawing/2014/main" val="3901686217"/>
                  </a:ext>
                </a:extLst>
              </a:tr>
              <a:tr h="1440000">
                <a:tc>
                  <a:txBody>
                    <a:bodyPr/>
                    <a:lstStyle/>
                    <a:p>
                      <a:r>
                        <a:rPr kumimoji="1" lang="ja-JP" altLang="en-US" sz="1500" dirty="0">
                          <a:latin typeface="Meiryo UI" panose="020B0604030504040204" pitchFamily="50" charset="-128"/>
                          <a:ea typeface="Meiryo UI" panose="020B0604030504040204" pitchFamily="50" charset="-128"/>
                        </a:rPr>
                        <a:t>大阪府内に所在する社会福祉法人の職員</a:t>
                      </a:r>
                    </a:p>
                  </a:txBody>
                  <a:tcPr anchor="ctr">
                    <a:noFill/>
                  </a:tcPr>
                </a:tc>
                <a:tc>
                  <a:txBody>
                    <a:bodyPr/>
                    <a:lstStyle/>
                    <a:p>
                      <a:r>
                        <a:rPr kumimoji="1" lang="ja-JP" altLang="en-US" sz="1500" dirty="0">
                          <a:latin typeface="Meiryo UI" panose="020B0604030504040204" pitchFamily="50" charset="-128"/>
                          <a:ea typeface="Meiryo UI" panose="020B0604030504040204" pitchFamily="50" charset="-128"/>
                        </a:rPr>
                        <a:t>特になし</a:t>
                      </a:r>
                      <a:endParaRPr kumimoji="1" lang="en-US" altLang="ja-JP" sz="1500" dirty="0">
                        <a:latin typeface="Meiryo UI" panose="020B0604030504040204" pitchFamily="50" charset="-128"/>
                        <a:ea typeface="Meiryo UI" panose="020B0604030504040204" pitchFamily="50" charset="-128"/>
                      </a:endParaRPr>
                    </a:p>
                    <a:p>
                      <a:r>
                        <a:rPr kumimoji="1" lang="ja-JP" altLang="en-US" sz="1500" dirty="0">
                          <a:latin typeface="Meiryo UI" panose="020B0604030504040204" pitchFamily="50" charset="-128"/>
                          <a:ea typeface="Meiryo UI" panose="020B0604030504040204" pitchFamily="50" charset="-128"/>
                        </a:rPr>
                        <a:t>＊社会福祉法人が推薦する者</a:t>
                      </a:r>
                    </a:p>
                  </a:txBody>
                  <a:tcPr anchor="ctr">
                    <a:noFill/>
                  </a:tcPr>
                </a:tc>
                <a:tc>
                  <a:txBody>
                    <a:bodyPr/>
                    <a:lstStyle/>
                    <a:p>
                      <a:pPr marL="0" indent="0">
                        <a:buNone/>
                      </a:pPr>
                      <a:r>
                        <a:rPr lang="ja-JP" altLang="en-US" sz="1500" dirty="0">
                          <a:latin typeface="メイリオ" panose="020B0604030504040204" pitchFamily="50" charset="-128"/>
                          <a:ea typeface="メイリオ" panose="020B0604030504040204" pitchFamily="50" charset="-128"/>
                        </a:rPr>
                        <a:t>社会福祉士、精神保健福祉士等</a:t>
                      </a:r>
                      <a:endParaRPr lang="en-US" altLang="ja-JP" sz="1500" dirty="0">
                        <a:latin typeface="メイリオ" panose="020B0604030504040204" pitchFamily="50" charset="-128"/>
                        <a:ea typeface="メイリオ" panose="020B0604030504040204" pitchFamily="50" charset="-128"/>
                      </a:endParaRPr>
                    </a:p>
                    <a:p>
                      <a:pPr marL="0" indent="0">
                        <a:buNone/>
                      </a:pPr>
                      <a:r>
                        <a:rPr kumimoji="1" lang="ja-JP" altLang="en-US" sz="1500" dirty="0">
                          <a:latin typeface="Meiryo UI" panose="020B0604030504040204" pitchFamily="50" charset="-128"/>
                          <a:ea typeface="Meiryo UI" panose="020B0604030504040204" pitchFamily="50" charset="-128"/>
                        </a:rPr>
                        <a:t>＊社会福祉法人が認める者</a:t>
                      </a:r>
                    </a:p>
                  </a:txBody>
                  <a:tcPr anchor="ctr">
                    <a:noFill/>
                  </a:tcPr>
                </a:tc>
                <a:tc>
                  <a:txBody>
                    <a:bodyPr/>
                    <a:lstStyle/>
                    <a:p>
                      <a:pPr marL="0" indent="0">
                        <a:buNone/>
                      </a:pPr>
                      <a:r>
                        <a:rPr lang="ja-JP" altLang="en-US" sz="1500" dirty="0">
                          <a:latin typeface="メイリオ" panose="020B0604030504040204" pitchFamily="50" charset="-128"/>
                          <a:ea typeface="メイリオ" panose="020B0604030504040204" pitchFamily="50" charset="-128"/>
                        </a:rPr>
                        <a:t>全ての研修項目の受講が必須</a:t>
                      </a: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＊研修終了後、法人に対して通知を送付</a:t>
                      </a:r>
                      <a:endParaRPr lang="en-US" altLang="ja-JP" sz="1500" dirty="0">
                        <a:latin typeface="メイリオ" panose="020B0604030504040204" pitchFamily="50" charset="-128"/>
                        <a:ea typeface="メイリオ" panose="020B0604030504040204" pitchFamily="50" charset="-128"/>
                      </a:endParaRPr>
                    </a:p>
                    <a:p>
                      <a:pPr marL="0" indent="0">
                        <a:buNone/>
                      </a:pPr>
                      <a:r>
                        <a:rPr kumimoji="1" lang="ja-JP" altLang="en-US" sz="1300" dirty="0">
                          <a:latin typeface="メイリオ" panose="020B0604030504040204" pitchFamily="50" charset="-128"/>
                          <a:ea typeface="メイリオ" panose="020B0604030504040204" pitchFamily="50" charset="-128"/>
                        </a:rPr>
                        <a:t>（終了証を本人に交付）</a:t>
                      </a:r>
                      <a:endParaRPr kumimoji="1" lang="ja-JP" altLang="en-US" sz="1300"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3534022155"/>
                  </a:ext>
                </a:extLst>
              </a:tr>
            </a:tbl>
          </a:graphicData>
        </a:graphic>
      </p:graphicFrame>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6918" y="5245105"/>
            <a:ext cx="1830158" cy="1443693"/>
          </a:xfrm>
          <a:prstGeom prst="rect">
            <a:avLst/>
          </a:prstGeom>
        </p:spPr>
      </p:pic>
      <p:sp>
        <p:nvSpPr>
          <p:cNvPr id="9" name="楕円 8"/>
          <p:cNvSpPr/>
          <p:nvPr/>
        </p:nvSpPr>
        <p:spPr>
          <a:xfrm>
            <a:off x="8698610" y="41183"/>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solidFill>
                  <a:prstClr val="white"/>
                </a:solidFill>
                <a:latin typeface="Calibri" panose="020F0502020204030204"/>
                <a:ea typeface="游ゴシック" panose="020B0400000000000000" pitchFamily="50" charset="-128"/>
              </a:rPr>
              <a:t>9</a:t>
            </a:r>
          </a:p>
        </p:txBody>
      </p:sp>
    </p:spTree>
    <p:extLst>
      <p:ext uri="{BB962C8B-B14F-4D97-AF65-F5344CB8AC3E}">
        <p14:creationId xmlns:p14="http://schemas.microsoft.com/office/powerpoint/2010/main" val="497956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4572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ja-JP" altLang="en-US" sz="1800" b="1" dirty="0">
                <a:latin typeface="メイリオ" panose="020B0604030504040204" pitchFamily="50" charset="-128"/>
                <a:ea typeface="メイリオ" panose="020B0604030504040204" pitchFamily="50" charset="-128"/>
              </a:rPr>
              <a:t>３．選任後の活動支援（後方支援）とフォローアップ体制について</a:t>
            </a:r>
          </a:p>
        </p:txBody>
      </p:sp>
      <p:sp>
        <p:nvSpPr>
          <p:cNvPr id="3" name="コンテンツ プレースホルダー 2"/>
          <p:cNvSpPr>
            <a:spLocks noGrp="1"/>
          </p:cNvSpPr>
          <p:nvPr>
            <p:ph idx="1"/>
          </p:nvPr>
        </p:nvSpPr>
        <p:spPr>
          <a:xfrm>
            <a:off x="0" y="550959"/>
            <a:ext cx="9144000" cy="6419088"/>
          </a:xfrm>
        </p:spPr>
        <p:txBody>
          <a:bodyPr>
            <a:noAutofit/>
          </a:bodyPr>
          <a:lstStyle/>
          <a:p>
            <a:pPr marL="0" indent="0">
              <a:buNone/>
            </a:pPr>
            <a:r>
              <a:rPr lang="ja-JP" altLang="en-US" sz="1500" b="1" dirty="0">
                <a:latin typeface="メイリオ" panose="020B0604030504040204" pitchFamily="50" charset="-128"/>
                <a:ea typeface="メイリオ" panose="020B0604030504040204" pitchFamily="50" charset="-128"/>
              </a:rPr>
              <a:t>（１）受任後の実際の活動に対する支援について</a:t>
            </a:r>
            <a:endParaRPr lang="en-US" altLang="ja-JP" sz="1500" b="1"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a:t>
            </a:r>
            <a:r>
              <a:rPr lang="en-US" altLang="ja-JP" sz="1500" dirty="0">
                <a:latin typeface="メイリオ" panose="020B0604030504040204" pitchFamily="50" charset="-128"/>
                <a:ea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rPr>
              <a:t>受任後の相談体制の整備</a:t>
            </a:r>
            <a:r>
              <a:rPr lang="en-US" altLang="ja-JP" sz="1500" dirty="0">
                <a:latin typeface="メイリオ" panose="020B0604030504040204" pitchFamily="50" charset="-128"/>
                <a:ea typeface="メイリオ" panose="020B0604030504040204" pitchFamily="50" charset="-128"/>
              </a:rPr>
              <a:t>】</a:t>
            </a:r>
          </a:p>
        </p:txBody>
      </p:sp>
      <p:graphicFrame>
        <p:nvGraphicFramePr>
          <p:cNvPr id="5" name="表 4"/>
          <p:cNvGraphicFramePr>
            <a:graphicFrameLocks noGrp="1"/>
          </p:cNvGraphicFramePr>
          <p:nvPr>
            <p:extLst>
              <p:ext uri="{D42A27DB-BD31-4B8C-83A1-F6EECF244321}">
                <p14:modId xmlns:p14="http://schemas.microsoft.com/office/powerpoint/2010/main" val="3239358580"/>
              </p:ext>
            </p:extLst>
          </p:nvPr>
        </p:nvGraphicFramePr>
        <p:xfrm>
          <a:off x="469529" y="1171785"/>
          <a:ext cx="7920000" cy="2963405"/>
        </p:xfrm>
        <a:graphic>
          <a:graphicData uri="http://schemas.openxmlformats.org/drawingml/2006/table">
            <a:tbl>
              <a:tblPr firstRow="1" bandRow="1">
                <a:tableStyleId>{22838BEF-8BB2-4498-84A7-C5851F593DF1}</a:tableStyleId>
              </a:tblPr>
              <a:tblGrid>
                <a:gridCol w="1620000">
                  <a:extLst>
                    <a:ext uri="{9D8B030D-6E8A-4147-A177-3AD203B41FA5}">
                      <a16:colId xmlns:a16="http://schemas.microsoft.com/office/drawing/2014/main" val="2471483370"/>
                    </a:ext>
                  </a:extLst>
                </a:gridCol>
                <a:gridCol w="6300000">
                  <a:extLst>
                    <a:ext uri="{9D8B030D-6E8A-4147-A177-3AD203B41FA5}">
                      <a16:colId xmlns:a16="http://schemas.microsoft.com/office/drawing/2014/main" val="2013623688"/>
                    </a:ext>
                  </a:extLst>
                </a:gridCol>
              </a:tblGrid>
              <a:tr h="5083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1" dirty="0">
                          <a:latin typeface="Meiryo UI" panose="020B0604030504040204" pitchFamily="50" charset="-128"/>
                          <a:ea typeface="Meiryo UI" panose="020B0604030504040204" pitchFamily="50" charset="-128"/>
                        </a:rPr>
                        <a:t>実施機関</a:t>
                      </a:r>
                    </a:p>
                  </a:txBody>
                  <a:tcPr anchor="ctr">
                    <a:solidFill>
                      <a:schemeClr val="accent1">
                        <a:lumMod val="40000"/>
                        <a:lumOff val="60000"/>
                      </a:schemeClr>
                    </a:solidFill>
                  </a:tcPr>
                </a:tc>
                <a:tc>
                  <a:txBody>
                    <a:bodyPr/>
                    <a:lstStyle/>
                    <a:p>
                      <a:pPr algn="l"/>
                      <a:r>
                        <a:rPr lang="ja-JP" altLang="en-US" sz="1500" b="0" dirty="0" smtClean="0">
                          <a:latin typeface="Meiryo UI" panose="020B0604030504040204" pitchFamily="50" charset="-128"/>
                          <a:ea typeface="Meiryo UI" panose="020B0604030504040204" pitchFamily="50" charset="-128"/>
                        </a:rPr>
                        <a:t>①</a:t>
                      </a:r>
                      <a:r>
                        <a:rPr lang="ja-JP" altLang="en-US" sz="1500" b="0" baseline="0" dirty="0" smtClean="0">
                          <a:latin typeface="Meiryo UI" panose="020B0604030504040204" pitchFamily="50" charset="-128"/>
                          <a:ea typeface="Meiryo UI" panose="020B0604030504040204" pitchFamily="50" charset="-128"/>
                        </a:rPr>
                        <a:t> </a:t>
                      </a:r>
                      <a:r>
                        <a:rPr lang="ja-JP" altLang="en-US" sz="1500" b="0" dirty="0" smtClean="0">
                          <a:latin typeface="Meiryo UI" panose="020B0604030504040204" pitchFamily="50" charset="-128"/>
                          <a:ea typeface="Meiryo UI" panose="020B0604030504040204" pitchFamily="50" charset="-128"/>
                        </a:rPr>
                        <a:t>市町村</a:t>
                      </a:r>
                      <a:r>
                        <a:rPr lang="ja-JP" altLang="en-US" sz="1500" b="0" dirty="0">
                          <a:latin typeface="Meiryo UI" panose="020B0604030504040204" pitchFamily="50" charset="-128"/>
                          <a:ea typeface="Meiryo UI" panose="020B0604030504040204" pitchFamily="50" charset="-128"/>
                        </a:rPr>
                        <a:t>（中核機関含む）</a:t>
                      </a:r>
                      <a:endParaRPr lang="en-US" altLang="ja-JP" sz="1500" b="0" dirty="0">
                        <a:latin typeface="Meiryo UI" panose="020B0604030504040204" pitchFamily="50" charset="-128"/>
                        <a:ea typeface="Meiryo UI" panose="020B0604030504040204" pitchFamily="50" charset="-128"/>
                      </a:endParaRPr>
                    </a:p>
                    <a:p>
                      <a:pPr algn="l"/>
                      <a:r>
                        <a:rPr lang="ja-JP" altLang="en-US" sz="1500" b="0" dirty="0" smtClean="0">
                          <a:latin typeface="Meiryo UI" panose="020B0604030504040204" pitchFamily="50" charset="-128"/>
                          <a:ea typeface="Meiryo UI" panose="020B0604030504040204" pitchFamily="50" charset="-128"/>
                        </a:rPr>
                        <a:t>②</a:t>
                      </a:r>
                      <a:r>
                        <a:rPr lang="ja-JP" altLang="en-US" sz="1500" b="0" baseline="0" dirty="0" smtClean="0">
                          <a:latin typeface="Meiryo UI" panose="020B0604030504040204" pitchFamily="50" charset="-128"/>
                          <a:ea typeface="Meiryo UI" panose="020B0604030504040204" pitchFamily="50" charset="-128"/>
                        </a:rPr>
                        <a:t> </a:t>
                      </a:r>
                      <a:r>
                        <a:rPr lang="ja-JP" altLang="en-US" sz="1500" b="0" dirty="0" smtClean="0">
                          <a:latin typeface="Meiryo UI" panose="020B0604030504040204" pitchFamily="50" charset="-128"/>
                          <a:ea typeface="Meiryo UI" panose="020B0604030504040204" pitchFamily="50" charset="-128"/>
                        </a:rPr>
                        <a:t>大阪府</a:t>
                      </a:r>
                      <a:r>
                        <a:rPr lang="ja-JP" altLang="en-US" sz="1500" b="0" dirty="0">
                          <a:latin typeface="Meiryo UI" panose="020B0604030504040204" pitchFamily="50" charset="-128"/>
                          <a:ea typeface="Meiryo UI" panose="020B0604030504040204" pitchFamily="50" charset="-128"/>
                        </a:rPr>
                        <a:t>社会福祉協議会（大阪府から委託）</a:t>
                      </a:r>
                      <a:endParaRPr lang="en-US" altLang="ja-JP" sz="1500" b="0"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1735564958"/>
                  </a:ext>
                </a:extLst>
              </a:tr>
              <a:tr h="24147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1" dirty="0">
                          <a:latin typeface="Meiryo UI" panose="020B0604030504040204" pitchFamily="50" charset="-128"/>
                          <a:ea typeface="Meiryo UI" panose="020B0604030504040204" pitchFamily="50" charset="-128"/>
                        </a:rPr>
                        <a:t>相談対応</a:t>
                      </a:r>
                    </a:p>
                  </a:txBody>
                  <a:tcPr anchor="ctr">
                    <a:solidFill>
                      <a:schemeClr val="accent1">
                        <a:lumMod val="40000"/>
                        <a:lumOff val="60000"/>
                      </a:schemeClr>
                    </a:solidFill>
                  </a:tcPr>
                </a:tc>
                <a:tc>
                  <a:txBody>
                    <a:bodyPr/>
                    <a:lstStyle/>
                    <a:p>
                      <a:pPr algn="l"/>
                      <a:r>
                        <a:rPr lang="en-US" altLang="ja-JP" sz="1500" b="0" dirty="0">
                          <a:latin typeface="Meiryo UI" panose="020B0604030504040204" pitchFamily="50" charset="-128"/>
                          <a:ea typeface="Meiryo UI" panose="020B0604030504040204" pitchFamily="50" charset="-128"/>
                        </a:rPr>
                        <a:t>【</a:t>
                      </a:r>
                      <a:r>
                        <a:rPr lang="ja-JP" altLang="en-US" sz="1500" b="0" dirty="0">
                          <a:latin typeface="Meiryo UI" panose="020B0604030504040204" pitchFamily="50" charset="-128"/>
                          <a:ea typeface="Meiryo UI" panose="020B0604030504040204" pitchFamily="50" charset="-128"/>
                        </a:rPr>
                        <a:t>相談内容</a:t>
                      </a:r>
                      <a:r>
                        <a:rPr lang="en-US" altLang="ja-JP" sz="1500" b="0" dirty="0">
                          <a:latin typeface="Meiryo UI" panose="020B0604030504040204" pitchFamily="50" charset="-128"/>
                          <a:ea typeface="Meiryo UI" panose="020B0604030504040204" pitchFamily="50" charset="-128"/>
                        </a:rPr>
                        <a:t>】</a:t>
                      </a:r>
                    </a:p>
                    <a:p>
                      <a:pPr algn="l"/>
                      <a:r>
                        <a:rPr lang="ja-JP" altLang="en-US" sz="1500" b="0" dirty="0">
                          <a:latin typeface="Meiryo UI" panose="020B0604030504040204" pitchFamily="50" charset="-128"/>
                          <a:ea typeface="Meiryo UI" panose="020B0604030504040204" pitchFamily="50" charset="-128"/>
                        </a:rPr>
                        <a:t> </a:t>
                      </a:r>
                      <a:r>
                        <a:rPr lang="ja-JP" altLang="en-US" sz="1500" b="0" dirty="0" smtClean="0">
                          <a:latin typeface="Meiryo UI" panose="020B0604030504040204" pitchFamily="50" charset="-128"/>
                          <a:ea typeface="Meiryo UI" panose="020B0604030504040204" pitchFamily="50" charset="-128"/>
                        </a:rPr>
                        <a:t>① 日常的</a:t>
                      </a:r>
                      <a:r>
                        <a:rPr lang="ja-JP" altLang="en-US" sz="1500" b="0" dirty="0">
                          <a:latin typeface="Meiryo UI" panose="020B0604030504040204" pitchFamily="50" charset="-128"/>
                          <a:ea typeface="Meiryo UI" panose="020B0604030504040204" pitchFamily="50" charset="-128"/>
                        </a:rPr>
                        <a:t>な相談</a:t>
                      </a:r>
                      <a:endParaRPr lang="en-US" altLang="ja-JP" sz="1500" b="0" dirty="0">
                        <a:latin typeface="Meiryo UI" panose="020B0604030504040204" pitchFamily="50" charset="-128"/>
                        <a:ea typeface="Meiryo UI" panose="020B0604030504040204" pitchFamily="50" charset="-128"/>
                      </a:endParaRPr>
                    </a:p>
                    <a:p>
                      <a:pPr algn="l"/>
                      <a:r>
                        <a:rPr lang="ja-JP" altLang="en-US" sz="1500" b="0" dirty="0">
                          <a:latin typeface="Meiryo UI" panose="020B0604030504040204" pitchFamily="50" charset="-128"/>
                          <a:ea typeface="Meiryo UI" panose="020B0604030504040204" pitchFamily="50" charset="-128"/>
                        </a:rPr>
                        <a:t>　退院後の生活について</a:t>
                      </a:r>
                      <a:endParaRPr lang="en-US" altLang="ja-JP" sz="1500" b="0" dirty="0">
                        <a:latin typeface="Meiryo UI" panose="020B0604030504040204" pitchFamily="50" charset="-128"/>
                        <a:ea typeface="Meiryo UI" panose="020B0604030504040204" pitchFamily="50" charset="-128"/>
                      </a:endParaRPr>
                    </a:p>
                    <a:p>
                      <a:pPr algn="l"/>
                      <a:r>
                        <a:rPr lang="ja-JP" altLang="en-US" sz="1500" b="0" dirty="0">
                          <a:latin typeface="Meiryo UI" panose="020B0604030504040204" pitchFamily="50" charset="-128"/>
                          <a:ea typeface="Meiryo UI" panose="020B0604030504040204" pitchFamily="50" charset="-128"/>
                        </a:rPr>
                        <a:t>　福祉サービスの利用等について</a:t>
                      </a:r>
                      <a:endParaRPr lang="en-US" altLang="ja-JP" sz="1500" b="0" dirty="0">
                        <a:latin typeface="Meiryo UI" panose="020B0604030504040204" pitchFamily="50" charset="-128"/>
                        <a:ea typeface="Meiryo UI" panose="020B0604030504040204" pitchFamily="50" charset="-128"/>
                      </a:endParaRPr>
                    </a:p>
                    <a:p>
                      <a:pPr algn="l"/>
                      <a:r>
                        <a:rPr lang="ja-JP" altLang="en-US" sz="1500" b="0" baseline="0" dirty="0">
                          <a:latin typeface="Meiryo UI" panose="020B0604030504040204" pitchFamily="50" charset="-128"/>
                          <a:ea typeface="Meiryo UI" panose="020B0604030504040204" pitchFamily="50" charset="-128"/>
                        </a:rPr>
                        <a:t>  法人後見に関する情報交換を行う場の設置（被後見人の状況、後見活動の　</a:t>
                      </a:r>
                      <a:endParaRPr lang="en-US" altLang="ja-JP" sz="1500" b="0" baseline="0" dirty="0">
                        <a:latin typeface="Meiryo UI" panose="020B0604030504040204" pitchFamily="50" charset="-128"/>
                        <a:ea typeface="Meiryo UI" panose="020B0604030504040204" pitchFamily="50" charset="-128"/>
                      </a:endParaRPr>
                    </a:p>
                    <a:p>
                      <a:pPr algn="l"/>
                      <a:r>
                        <a:rPr lang="ja-JP" altLang="en-US" sz="1500" b="0" baseline="0" dirty="0">
                          <a:latin typeface="Meiryo UI" panose="020B0604030504040204" pitchFamily="50" charset="-128"/>
                          <a:ea typeface="Meiryo UI" panose="020B0604030504040204" pitchFamily="50" charset="-128"/>
                        </a:rPr>
                        <a:t>　確認等）</a:t>
                      </a:r>
                      <a:endParaRPr lang="en-US" altLang="ja-JP" sz="1500" b="0" baseline="0" dirty="0">
                        <a:latin typeface="Meiryo UI" panose="020B0604030504040204" pitchFamily="50" charset="-128"/>
                        <a:ea typeface="Meiryo UI" panose="020B0604030504040204" pitchFamily="50" charset="-128"/>
                      </a:endParaRPr>
                    </a:p>
                    <a:p>
                      <a:pPr algn="l"/>
                      <a:endParaRPr lang="en-US" altLang="ja-JP" sz="1500" b="0" baseline="0" dirty="0">
                        <a:latin typeface="Meiryo UI" panose="020B0604030504040204" pitchFamily="50" charset="-128"/>
                        <a:ea typeface="Meiryo UI" panose="020B0604030504040204" pitchFamily="50" charset="-128"/>
                      </a:endParaRPr>
                    </a:p>
                    <a:p>
                      <a:pPr algn="l"/>
                      <a:r>
                        <a:rPr lang="ja-JP" altLang="en-US" sz="1500" b="0" dirty="0" smtClean="0">
                          <a:latin typeface="Meiryo UI" panose="020B0604030504040204" pitchFamily="50" charset="-128"/>
                          <a:ea typeface="Meiryo UI" panose="020B0604030504040204" pitchFamily="50" charset="-128"/>
                        </a:rPr>
                        <a:t>② 専門</a:t>
                      </a:r>
                      <a:r>
                        <a:rPr lang="ja-JP" altLang="en-US" sz="1500" b="0" dirty="0">
                          <a:latin typeface="Meiryo UI" panose="020B0604030504040204" pitchFamily="50" charset="-128"/>
                          <a:ea typeface="Meiryo UI" panose="020B0604030504040204" pitchFamily="50" charset="-128"/>
                        </a:rPr>
                        <a:t>相談</a:t>
                      </a:r>
                      <a:endParaRPr lang="en-US" altLang="ja-JP" sz="15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b="0" dirty="0">
                          <a:latin typeface="Meiryo UI" panose="020B0604030504040204" pitchFamily="50" charset="-128"/>
                          <a:ea typeface="Meiryo UI" panose="020B0604030504040204" pitchFamily="50" charset="-128"/>
                        </a:rPr>
                        <a:t>　家庭裁判所への提出書類の作成方法や本人への支援等について</a:t>
                      </a:r>
                      <a:r>
                        <a:rPr lang="en-US" altLang="ja-JP" sz="1500" b="0" dirty="0">
                          <a:latin typeface="Meiryo UI" panose="020B0604030504040204" pitchFamily="50" charset="-128"/>
                          <a:ea typeface="Meiryo UI" panose="020B0604030504040204" pitchFamily="50" charset="-128"/>
                        </a:rPr>
                        <a:t>【</a:t>
                      </a:r>
                      <a:r>
                        <a:rPr lang="ja-JP" altLang="en-US" sz="1500" b="0" dirty="0">
                          <a:latin typeface="Meiryo UI" panose="020B0604030504040204" pitchFamily="50" charset="-128"/>
                          <a:ea typeface="Meiryo UI" panose="020B0604030504040204" pitchFamily="50" charset="-128"/>
                        </a:rPr>
                        <a:t>定期相談</a:t>
                      </a:r>
                      <a:r>
                        <a:rPr lang="en-US" altLang="ja-JP" sz="1500" b="0" dirty="0">
                          <a:latin typeface="Meiryo UI" panose="020B0604030504040204" pitchFamily="50" charset="-128"/>
                          <a:ea typeface="Meiryo UI" panose="020B0604030504040204" pitchFamily="50" charset="-128"/>
                        </a:rPr>
                        <a:t>】</a:t>
                      </a:r>
                    </a:p>
                    <a:p>
                      <a:pPr algn="l"/>
                      <a:r>
                        <a:rPr lang="ja-JP" altLang="en-US" sz="1500" b="0" dirty="0">
                          <a:latin typeface="Meiryo UI" panose="020B0604030504040204" pitchFamily="50" charset="-128"/>
                          <a:ea typeface="Meiryo UI" panose="020B0604030504040204" pitchFamily="50" charset="-128"/>
                        </a:rPr>
                        <a:t>　法律的な事案や死後の相続手続き等について</a:t>
                      </a:r>
                      <a:r>
                        <a:rPr lang="en-US" altLang="ja-JP" sz="1500" b="0" dirty="0">
                          <a:latin typeface="Meiryo UI" panose="020B0604030504040204" pitchFamily="50" charset="-128"/>
                          <a:ea typeface="Meiryo UI" panose="020B0604030504040204" pitchFamily="50" charset="-128"/>
                        </a:rPr>
                        <a:t>【</a:t>
                      </a:r>
                      <a:r>
                        <a:rPr lang="ja-JP" altLang="en-US" sz="1500" b="0" dirty="0">
                          <a:latin typeface="Meiryo UI" panose="020B0604030504040204" pitchFamily="50" charset="-128"/>
                          <a:ea typeface="Meiryo UI" panose="020B0604030504040204" pitchFamily="50" charset="-128"/>
                        </a:rPr>
                        <a:t>随時相談</a:t>
                      </a:r>
                      <a:r>
                        <a:rPr lang="en-US" altLang="ja-JP" sz="1500" b="0" dirty="0">
                          <a:latin typeface="Meiryo UI" panose="020B0604030504040204" pitchFamily="50" charset="-128"/>
                          <a:ea typeface="Meiryo UI" panose="020B0604030504040204" pitchFamily="50" charset="-128"/>
                        </a:rPr>
                        <a:t>】</a:t>
                      </a:r>
                    </a:p>
                  </a:txBody>
                  <a:tcPr anchor="ctr">
                    <a:noFill/>
                  </a:tcPr>
                </a:tc>
                <a:extLst>
                  <a:ext uri="{0D108BD9-81ED-4DB2-BD59-A6C34878D82A}">
                    <a16:rowId xmlns:a16="http://schemas.microsoft.com/office/drawing/2014/main" val="4036742582"/>
                  </a:ext>
                </a:extLst>
              </a:tr>
            </a:tbl>
          </a:graphicData>
        </a:graphic>
      </p:graphicFrame>
      <p:sp>
        <p:nvSpPr>
          <p:cNvPr id="6" name="コンテンツ プレースホルダー 2"/>
          <p:cNvSpPr txBox="1">
            <a:spLocks/>
          </p:cNvSpPr>
          <p:nvPr/>
        </p:nvSpPr>
        <p:spPr>
          <a:xfrm>
            <a:off x="61405" y="4432845"/>
            <a:ext cx="9144000" cy="922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500" b="1" dirty="0">
                <a:latin typeface="メイリオ" panose="020B0604030504040204" pitchFamily="50" charset="-128"/>
                <a:ea typeface="メイリオ" panose="020B0604030504040204" pitchFamily="50" charset="-128"/>
              </a:rPr>
              <a:t>（２）フォローアップ体制について</a:t>
            </a:r>
            <a:endParaRPr lang="en-US" altLang="ja-JP" sz="1500" b="1" dirty="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1500" dirty="0">
                <a:latin typeface="メイリオ" panose="020B0604030504040204" pitchFamily="50" charset="-128"/>
                <a:ea typeface="メイリオ" panose="020B0604030504040204" pitchFamily="50" charset="-128"/>
              </a:rPr>
              <a:t>   </a:t>
            </a:r>
            <a:r>
              <a:rPr lang="en-US" altLang="ja-JP" sz="1500" dirty="0">
                <a:latin typeface="メイリオ" panose="020B0604030504040204" pitchFamily="50" charset="-128"/>
                <a:ea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rPr>
              <a:t>選任されるまでのモチベーションの維持ための支援</a:t>
            </a:r>
            <a:r>
              <a:rPr lang="en-US" altLang="ja-JP" sz="1500" dirty="0">
                <a:latin typeface="メイリオ" panose="020B0604030504040204" pitchFamily="50" charset="-128"/>
                <a:ea typeface="メイリオ" panose="020B0604030504040204" pitchFamily="50" charset="-128"/>
              </a:rPr>
              <a:t>】</a:t>
            </a:r>
          </a:p>
        </p:txBody>
      </p:sp>
      <p:graphicFrame>
        <p:nvGraphicFramePr>
          <p:cNvPr id="4" name="表 3"/>
          <p:cNvGraphicFramePr>
            <a:graphicFrameLocks noGrp="1"/>
          </p:cNvGraphicFramePr>
          <p:nvPr>
            <p:extLst>
              <p:ext uri="{D42A27DB-BD31-4B8C-83A1-F6EECF244321}">
                <p14:modId xmlns:p14="http://schemas.microsoft.com/office/powerpoint/2010/main" val="2980643445"/>
              </p:ext>
            </p:extLst>
          </p:nvPr>
        </p:nvGraphicFramePr>
        <p:xfrm>
          <a:off x="469529" y="5059540"/>
          <a:ext cx="7920000" cy="792000"/>
        </p:xfrm>
        <a:graphic>
          <a:graphicData uri="http://schemas.openxmlformats.org/drawingml/2006/table">
            <a:tbl>
              <a:tblPr firstRow="1" bandRow="1">
                <a:tableStyleId>{22838BEF-8BB2-4498-84A7-C5851F593DF1}</a:tableStyleId>
              </a:tblPr>
              <a:tblGrid>
                <a:gridCol w="1620000">
                  <a:extLst>
                    <a:ext uri="{9D8B030D-6E8A-4147-A177-3AD203B41FA5}">
                      <a16:colId xmlns:a16="http://schemas.microsoft.com/office/drawing/2014/main" val="1585066852"/>
                    </a:ext>
                  </a:extLst>
                </a:gridCol>
                <a:gridCol w="6300000">
                  <a:extLst>
                    <a:ext uri="{9D8B030D-6E8A-4147-A177-3AD203B41FA5}">
                      <a16:colId xmlns:a16="http://schemas.microsoft.com/office/drawing/2014/main" val="831286632"/>
                    </a:ext>
                  </a:extLst>
                </a:gridCol>
              </a:tblGrid>
              <a:tr h="792000">
                <a:tc>
                  <a:txBody>
                    <a:bodyPr/>
                    <a:lstStyle/>
                    <a:p>
                      <a:pPr algn="l"/>
                      <a:r>
                        <a:rPr kumimoji="1" lang="ja-JP" altLang="en-US" sz="1500" dirty="0">
                          <a:latin typeface="Meiryo UI" panose="020B0604030504040204" pitchFamily="50" charset="-128"/>
                          <a:ea typeface="Meiryo UI" panose="020B0604030504040204" pitchFamily="50" charset="-128"/>
                        </a:rPr>
                        <a:t>フォローアップ研修</a:t>
                      </a:r>
                    </a:p>
                  </a:txBody>
                  <a:tcPr anchor="ctr">
                    <a:solidFill>
                      <a:schemeClr val="accent1">
                        <a:lumMod val="40000"/>
                        <a:lumOff val="60000"/>
                      </a:schemeClr>
                    </a:solidFill>
                  </a:tcPr>
                </a:tc>
                <a:tc>
                  <a:txBody>
                    <a:bodyPr/>
                    <a:lstStyle/>
                    <a:p>
                      <a:pPr algn="l"/>
                      <a:r>
                        <a:rPr kumimoji="1" lang="ja-JP" altLang="en-US" sz="1500" b="0" dirty="0">
                          <a:latin typeface="Meiryo UI" panose="020B0604030504040204" pitchFamily="50" charset="-128"/>
                          <a:ea typeface="Meiryo UI" panose="020B0604030504040204" pitchFamily="50" charset="-128"/>
                        </a:rPr>
                        <a:t>・年</a:t>
                      </a:r>
                      <a:r>
                        <a:rPr kumimoji="1" lang="en-US" altLang="ja-JP" sz="1500" b="0" dirty="0">
                          <a:latin typeface="Meiryo UI" panose="020B0604030504040204" pitchFamily="50" charset="-128"/>
                          <a:ea typeface="Meiryo UI" panose="020B0604030504040204" pitchFamily="50" charset="-128"/>
                        </a:rPr>
                        <a:t>2</a:t>
                      </a:r>
                      <a:r>
                        <a:rPr kumimoji="1" lang="ja-JP" altLang="en-US" sz="1500" b="0" dirty="0">
                          <a:latin typeface="Meiryo UI" panose="020B0604030504040204" pitchFamily="50" charset="-128"/>
                          <a:ea typeface="Meiryo UI" panose="020B0604030504040204" pitchFamily="50" charset="-128"/>
                        </a:rPr>
                        <a:t>回程度（消費者被害、関連制度の理解、確定申告の方法等）</a:t>
                      </a:r>
                      <a:endParaRPr kumimoji="1" lang="en-US" altLang="ja-JP" sz="1500" b="0" dirty="0">
                        <a:latin typeface="Meiryo UI" panose="020B0604030504040204" pitchFamily="50" charset="-128"/>
                        <a:ea typeface="Meiryo UI" panose="020B0604030504040204" pitchFamily="50" charset="-128"/>
                      </a:endParaRPr>
                    </a:p>
                    <a:p>
                      <a:pPr algn="l"/>
                      <a:r>
                        <a:rPr kumimoji="1" lang="ja-JP" altLang="en-US" sz="1500" b="0" dirty="0">
                          <a:latin typeface="Meiryo UI" panose="020B0604030504040204" pitchFamily="50" charset="-128"/>
                          <a:ea typeface="Meiryo UI" panose="020B0604030504040204" pitchFamily="50" charset="-128"/>
                        </a:rPr>
                        <a:t>・活動</a:t>
                      </a:r>
                      <a:r>
                        <a:rPr kumimoji="1" lang="ja-JP" altLang="en-US" sz="1500" b="0" dirty="0" smtClean="0">
                          <a:latin typeface="Meiryo UI" panose="020B0604030504040204" pitchFamily="50" charset="-128"/>
                          <a:ea typeface="Meiryo UI" panose="020B0604030504040204" pitchFamily="50" charset="-128"/>
                        </a:rPr>
                        <a:t>交流会（</a:t>
                      </a:r>
                      <a:r>
                        <a:rPr kumimoji="1" lang="ja-JP" altLang="en-US" sz="1500" b="0" dirty="0">
                          <a:latin typeface="Meiryo UI" panose="020B0604030504040204" pitchFamily="50" charset="-128"/>
                          <a:ea typeface="Meiryo UI" panose="020B0604030504040204" pitchFamily="50" charset="-128"/>
                        </a:rPr>
                        <a:t>市民後見人や専門職後見人との情報交換）</a:t>
                      </a:r>
                    </a:p>
                  </a:txBody>
                  <a:tcPr anchor="ctr">
                    <a:noFill/>
                  </a:tcPr>
                </a:tc>
                <a:extLst>
                  <a:ext uri="{0D108BD9-81ED-4DB2-BD59-A6C34878D82A}">
                    <a16:rowId xmlns:a16="http://schemas.microsoft.com/office/drawing/2014/main" val="3721586613"/>
                  </a:ext>
                </a:extLst>
              </a:tr>
            </a:tbl>
          </a:graphicData>
        </a:graphic>
      </p:graphicFrame>
      <p:sp>
        <p:nvSpPr>
          <p:cNvPr id="7" name="コンテンツ プレースホルダー 2"/>
          <p:cNvSpPr txBox="1">
            <a:spLocks/>
          </p:cNvSpPr>
          <p:nvPr/>
        </p:nvSpPr>
        <p:spPr>
          <a:xfrm>
            <a:off x="213805" y="6007604"/>
            <a:ext cx="9144000" cy="922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200"/>
              </a:lnSpc>
              <a:buFont typeface="Arial" panose="020B0604020202020204" pitchFamily="34" charset="0"/>
              <a:buNone/>
            </a:pPr>
            <a:r>
              <a:rPr lang="ja-JP" altLang="en-US" sz="1500" dirty="0">
                <a:latin typeface="メイリオ" panose="020B0604030504040204" pitchFamily="50" charset="-128"/>
                <a:ea typeface="メイリオ" panose="020B0604030504040204" pitchFamily="50" charset="-128"/>
              </a:rPr>
              <a:t>　▸確認ポイント：・相談対応の役割分担の適否　　</a:t>
            </a:r>
            <a:endParaRPr lang="en-US" altLang="ja-JP" sz="1500" dirty="0">
              <a:latin typeface="メイリオ" panose="020B0604030504040204" pitchFamily="50" charset="-128"/>
              <a:ea typeface="メイリオ" panose="020B0604030504040204" pitchFamily="50" charset="-128"/>
            </a:endParaRPr>
          </a:p>
          <a:p>
            <a:pPr marL="0" indent="0">
              <a:lnSpc>
                <a:spcPts val="1200"/>
              </a:lnSpc>
              <a:buFont typeface="Arial" panose="020B0604020202020204" pitchFamily="34" charset="0"/>
              <a:buNone/>
            </a:pPr>
            <a:r>
              <a:rPr lang="en-US" altLang="ja-JP" sz="1500" dirty="0">
                <a:latin typeface="メイリオ" panose="020B0604030504040204" pitchFamily="50" charset="-128"/>
                <a:ea typeface="メイリオ" panose="020B0604030504040204" pitchFamily="50" charset="-128"/>
              </a:rPr>
              <a:t>                          </a:t>
            </a:r>
            <a:r>
              <a:rPr lang="ja-JP" altLang="en-US" sz="1500" dirty="0">
                <a:latin typeface="メイリオ" panose="020B0604030504040204" pitchFamily="50" charset="-128"/>
                <a:ea typeface="メイリオ" panose="020B0604030504040204" pitchFamily="50" charset="-128"/>
              </a:rPr>
              <a:t>・フォローアップ研修の回数と内容に不足はないか</a:t>
            </a:r>
            <a:endParaRPr lang="en-US" altLang="ja-JP" sz="1500" dirty="0">
              <a:latin typeface="メイリオ" panose="020B0604030504040204" pitchFamily="50" charset="-128"/>
              <a:ea typeface="メイリオ" panose="020B0604030504040204" pitchFamily="50" charset="-128"/>
            </a:endParaRPr>
          </a:p>
          <a:p>
            <a:pPr marL="0" indent="0">
              <a:lnSpc>
                <a:spcPts val="1200"/>
              </a:lnSpc>
              <a:buFont typeface="Arial" panose="020B0604020202020204" pitchFamily="34" charset="0"/>
              <a:buNone/>
            </a:pPr>
            <a:r>
              <a:rPr lang="en-US" altLang="ja-JP" sz="1500" dirty="0">
                <a:latin typeface="メイリオ" panose="020B0604030504040204" pitchFamily="50" charset="-128"/>
                <a:ea typeface="メイリオ" panose="020B0604030504040204" pitchFamily="50" charset="-128"/>
              </a:rPr>
              <a:t>                          </a:t>
            </a:r>
            <a:r>
              <a:rPr lang="ja-JP" altLang="en-US" sz="1500" dirty="0">
                <a:latin typeface="メイリオ" panose="020B0604030504040204" pitchFamily="50" charset="-128"/>
                <a:ea typeface="メイリオ" panose="020B0604030504040204" pitchFamily="50" charset="-128"/>
              </a:rPr>
              <a:t>・市民後見人のフォローアップ研修への参加の可否</a:t>
            </a:r>
            <a:endParaRPr lang="en-US" altLang="ja-JP" sz="1500" dirty="0">
              <a:latin typeface="メイリオ" panose="020B0604030504040204" pitchFamily="50" charset="-128"/>
              <a:ea typeface="メイリオ" panose="020B0604030504040204" pitchFamily="50" charset="-128"/>
            </a:endParaRPr>
          </a:p>
        </p:txBody>
      </p:sp>
      <p:sp>
        <p:nvSpPr>
          <p:cNvPr id="9" name="楕円 8"/>
          <p:cNvSpPr/>
          <p:nvPr/>
        </p:nvSpPr>
        <p:spPr>
          <a:xfrm>
            <a:off x="8698610" y="6490986"/>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楕円 9"/>
          <p:cNvSpPr/>
          <p:nvPr/>
        </p:nvSpPr>
        <p:spPr>
          <a:xfrm>
            <a:off x="8530067" y="6373528"/>
            <a:ext cx="741531" cy="56902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a:solidFill>
                  <a:prstClr val="white"/>
                </a:solidFill>
                <a:latin typeface="Calibri" panose="020F0502020204030204"/>
                <a:ea typeface="游ゴシック" panose="020B0400000000000000" pitchFamily="50" charset="-128"/>
              </a:rPr>
              <a:t>10</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3809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01287" y="955790"/>
            <a:ext cx="8938731" cy="5724000"/>
          </a:xfrm>
          <a:prstGeom prst="rect">
            <a:avLst/>
          </a:prstGeom>
        </p:spPr>
      </p:pic>
      <p:sp>
        <p:nvSpPr>
          <p:cNvPr id="5" name="正方形/長方形 4"/>
          <p:cNvSpPr/>
          <p:nvPr/>
        </p:nvSpPr>
        <p:spPr>
          <a:xfrm>
            <a:off x="6233265" y="632899"/>
            <a:ext cx="2912370" cy="351699"/>
          </a:xfrm>
          <a:prstGeom prst="rect">
            <a:avLst/>
          </a:prstGeom>
        </p:spPr>
        <p:txBody>
          <a:bodyPr wrap="square">
            <a:spAutoFit/>
          </a:bodyPr>
          <a:lstStyle/>
          <a:p>
            <a:pPr lvl="0">
              <a:lnSpc>
                <a:spcPts val="2300"/>
              </a:lnSpc>
              <a:defRPr/>
            </a:pPr>
            <a:r>
              <a:rPr kumimoji="1" lang="en-US" altLang="ja-JP" sz="1500" b="1" dirty="0">
                <a:solidFill>
                  <a:prstClr val="black"/>
                </a:solidFill>
                <a:latin typeface="Meiryo UI" panose="020B0604030504040204" pitchFamily="50" charset="-128"/>
                <a:ea typeface="Meiryo UI" panose="020B0604030504040204" pitchFamily="50" charset="-128"/>
              </a:rPr>
              <a:t>※</a:t>
            </a:r>
            <a:r>
              <a:rPr kumimoji="1" lang="ja-JP" altLang="en-US" sz="1500" b="1" dirty="0">
                <a:solidFill>
                  <a:prstClr val="black"/>
                </a:solidFill>
                <a:latin typeface="Meiryo UI" panose="020B0604030504040204" pitchFamily="50" charset="-128"/>
                <a:ea typeface="Meiryo UI" panose="020B0604030504040204" pitchFamily="50" charset="-128"/>
              </a:rPr>
              <a:t>厚生労働省資料より一部抜粋</a:t>
            </a:r>
            <a:endParaRPr kumimoji="1" lang="en-US" altLang="ja-JP" sz="1500" b="1" dirty="0">
              <a:solidFill>
                <a:prstClr val="black"/>
              </a:solidFill>
              <a:latin typeface="Meiryo UI" panose="020B0604030504040204" pitchFamily="50" charset="-128"/>
              <a:ea typeface="Meiryo UI" panose="020B0604030504040204" pitchFamily="50" charset="-128"/>
            </a:endParaRPr>
          </a:p>
        </p:txBody>
      </p:sp>
      <p:sp>
        <p:nvSpPr>
          <p:cNvPr id="6" name="タイトル 1"/>
          <p:cNvSpPr>
            <a:spLocks noGrp="1"/>
          </p:cNvSpPr>
          <p:nvPr>
            <p:ph type="title"/>
          </p:nvPr>
        </p:nvSpPr>
        <p:spPr>
          <a:xfrm>
            <a:off x="1635" y="0"/>
            <a:ext cx="9144000" cy="4572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ja-JP" altLang="en-US" sz="1800" b="1" dirty="0">
                <a:latin typeface="メイリオ" panose="020B0604030504040204" pitchFamily="50" charset="-128"/>
                <a:ea typeface="メイリオ" panose="020B0604030504040204" pitchFamily="50" charset="-128"/>
              </a:rPr>
              <a:t>参考資料「地域における公益的な取組について」　</a:t>
            </a:r>
          </a:p>
        </p:txBody>
      </p:sp>
      <p:sp>
        <p:nvSpPr>
          <p:cNvPr id="8" name="楕円 7"/>
          <p:cNvSpPr/>
          <p:nvPr/>
        </p:nvSpPr>
        <p:spPr>
          <a:xfrm>
            <a:off x="8698610" y="41183"/>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dirty="0" smtClean="0">
              <a:solidFill>
                <a:prstClr val="white"/>
              </a:solidFill>
              <a:latin typeface="Calibri" panose="020F0502020204030204"/>
              <a:ea typeface="游ゴシック" panose="020B0400000000000000" pitchFamily="50" charset="-128"/>
            </a:endParaRPr>
          </a:p>
        </p:txBody>
      </p:sp>
      <p:sp>
        <p:nvSpPr>
          <p:cNvPr id="9" name="楕円 8"/>
          <p:cNvSpPr/>
          <p:nvPr/>
        </p:nvSpPr>
        <p:spPr>
          <a:xfrm>
            <a:off x="8530067" y="-76275"/>
            <a:ext cx="741531" cy="56902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solidFill>
                  <a:prstClr val="white"/>
                </a:solidFill>
                <a:latin typeface="Calibri" panose="020F0502020204030204"/>
                <a:ea typeface="游ゴシック" panose="020B0400000000000000" pitchFamily="50" charset="-128"/>
              </a:rPr>
              <a:t>11</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07766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図 4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51699" y="428164"/>
            <a:ext cx="765880" cy="829726"/>
          </a:xfrm>
          <a:prstGeom prst="rect">
            <a:avLst/>
          </a:prstGeom>
        </p:spPr>
      </p:pic>
      <p:sp>
        <p:nvSpPr>
          <p:cNvPr id="43" name="角丸四角形 42"/>
          <p:cNvSpPr/>
          <p:nvPr/>
        </p:nvSpPr>
        <p:spPr>
          <a:xfrm>
            <a:off x="70336" y="1196333"/>
            <a:ext cx="9144000" cy="1139754"/>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昨今の社会経済情勢の変化等により、孤立や孤独死、ひきこもり、虐待・家庭内暴力、自殺、生活困窮など</a:t>
            </a:r>
            <a:r>
              <a:rPr kumimoji="0" lang="ja-JP" altLang="en-US" sz="1400" b="1" i="0" u="none" strike="noStrike" kern="1200" cap="none" spc="0" normalizeH="0" baseline="0" noProof="0" dirty="0">
                <a:ln>
                  <a:noFill/>
                </a:ln>
                <a:solidFill>
                  <a:srgbClr val="E73062"/>
                </a:solidFill>
                <a:effectLst/>
                <a:uLnTx/>
                <a:uFillTx/>
                <a:latin typeface="メイリオ" panose="020B0604030504040204" pitchFamily="50" charset="-128"/>
                <a:ea typeface="メイリオ" panose="020B0604030504040204" pitchFamily="50" charset="-128"/>
                <a:cs typeface="+mn-cs"/>
              </a:rPr>
              <a:t>厳しい生活・福祉課題</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が広がっています。また、こうした課題に対して、既存の制度では対応ができない</a:t>
            </a:r>
            <a:r>
              <a:rPr kumimoji="0" lang="ja-JP" altLang="en-US" sz="1400" b="1" i="0" u="none" strike="noStrike" kern="1200" cap="none" spc="0" normalizeH="0" baseline="0" noProof="0" dirty="0">
                <a:ln>
                  <a:noFill/>
                </a:ln>
                <a:solidFill>
                  <a:srgbClr val="E73062"/>
                </a:solidFill>
                <a:effectLst/>
                <a:uLnTx/>
                <a:uFillTx/>
                <a:latin typeface="メイリオ" panose="020B0604030504040204" pitchFamily="50" charset="-128"/>
                <a:ea typeface="メイリオ" panose="020B0604030504040204" pitchFamily="50" charset="-128"/>
                <a:cs typeface="+mn-cs"/>
              </a:rPr>
              <a:t>“制度の狭間”</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の生活困窮も生じています。</a:t>
            </a:r>
            <a:r>
              <a:rPr kumimoji="0" lang="ja-JP" altLang="en-US" sz="1400" b="1" i="0" u="none" strike="noStrike" kern="1200" cap="none" spc="0" normalizeH="0" baseline="0" noProof="0" dirty="0">
                <a:ln>
                  <a:noFill/>
                </a:ln>
                <a:solidFill>
                  <a:srgbClr val="E73062"/>
                </a:solidFill>
                <a:effectLst/>
                <a:uLnTx/>
                <a:uFillTx/>
                <a:latin typeface="メイリオ" panose="020B0604030504040204" pitchFamily="50" charset="-128"/>
                <a:ea typeface="メイリオ" panose="020B0604030504040204" pitchFamily="50" charset="-128"/>
                <a:cs typeface="+mn-cs"/>
              </a:rPr>
              <a:t>大阪府社会福祉協議会</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は、大阪府内の</a:t>
            </a:r>
            <a:r>
              <a:rPr kumimoji="0" lang="ja-JP" altLang="en-US" sz="1400" b="1" i="0" u="none" strike="noStrike" kern="1200" cap="none" spc="0" normalizeH="0" baseline="0" noProof="0" dirty="0">
                <a:ln>
                  <a:noFill/>
                </a:ln>
                <a:solidFill>
                  <a:srgbClr val="E73062"/>
                </a:solidFill>
                <a:effectLst/>
                <a:uLnTx/>
                <a:uFillTx/>
                <a:latin typeface="メイリオ" panose="020B0604030504040204" pitchFamily="50" charset="-128"/>
                <a:ea typeface="メイリオ" panose="020B0604030504040204" pitchFamily="50" charset="-128"/>
                <a:cs typeface="+mn-cs"/>
              </a:rPr>
              <a:t>社会福祉法人・社会福祉施設（大阪府社会福祉協議会会員約</a:t>
            </a:r>
            <a:r>
              <a:rPr kumimoji="0" lang="en-US" altLang="ja-JP" sz="1400" b="1" i="0" u="none" strike="noStrike" kern="1200" cap="none" spc="0" normalizeH="0" baseline="0" noProof="0" dirty="0">
                <a:ln>
                  <a:noFill/>
                </a:ln>
                <a:solidFill>
                  <a:srgbClr val="E73062"/>
                </a:solidFill>
                <a:effectLst/>
                <a:uLnTx/>
                <a:uFillTx/>
                <a:latin typeface="メイリオ" panose="020B0604030504040204" pitchFamily="50" charset="-128"/>
                <a:ea typeface="メイリオ" panose="020B0604030504040204" pitchFamily="50" charset="-128"/>
                <a:cs typeface="+mn-cs"/>
              </a:rPr>
              <a:t>1,500</a:t>
            </a:r>
            <a:r>
              <a:rPr kumimoji="0" lang="ja-JP" altLang="en-US" sz="1400" b="1" i="0" u="none" strike="noStrike" kern="1200" cap="none" spc="0" normalizeH="0" baseline="0" noProof="0" dirty="0">
                <a:ln>
                  <a:noFill/>
                </a:ln>
                <a:solidFill>
                  <a:srgbClr val="E73062"/>
                </a:solidFill>
                <a:effectLst/>
                <a:uLnTx/>
                <a:uFillTx/>
                <a:latin typeface="メイリオ" panose="020B0604030504040204" pitchFamily="50" charset="-128"/>
                <a:ea typeface="メイリオ" panose="020B0604030504040204" pitchFamily="50" charset="-128"/>
                <a:cs typeface="+mn-cs"/>
              </a:rPr>
              <a:t>施設）</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とともに、</a:t>
            </a:r>
            <a:r>
              <a:rPr kumimoji="0" lang="ja-JP" altLang="en-US" sz="1400" b="1" i="0" u="none" strike="noStrike" kern="1200" cap="none" spc="0" normalizeH="0" baseline="0" noProof="0" dirty="0">
                <a:ln>
                  <a:noFill/>
                </a:ln>
                <a:solidFill>
                  <a:srgbClr val="E73062"/>
                </a:solidFill>
                <a:effectLst/>
                <a:uLnTx/>
                <a:uFillTx/>
                <a:latin typeface="メイリオ" panose="020B0604030504040204" pitchFamily="50" charset="-128"/>
                <a:ea typeface="メイリオ" panose="020B0604030504040204" pitchFamily="50" charset="-128"/>
                <a:cs typeface="+mn-cs"/>
              </a:rPr>
              <a:t>“社会福祉法人の使命”</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として、こうした課題に向き合い、それぞれの特徴や強みを活かした様々な支援事業を</a:t>
            </a:r>
            <a:r>
              <a:rPr kumimoji="0" lang="ja-JP" altLang="en-US" sz="1400" b="1" i="0" u="none" strike="noStrike" kern="1200" cap="none" spc="0" normalizeH="0" baseline="0" noProof="0" dirty="0">
                <a:ln>
                  <a:noFill/>
                </a:ln>
                <a:solidFill>
                  <a:srgbClr val="E73062"/>
                </a:solidFill>
                <a:effectLst/>
                <a:uLnTx/>
                <a:uFillTx/>
                <a:latin typeface="メイリオ" panose="020B0604030504040204" pitchFamily="50" charset="-128"/>
                <a:ea typeface="メイリオ" panose="020B0604030504040204" pitchFamily="50" charset="-128"/>
                <a:cs typeface="+mn-cs"/>
              </a:rPr>
              <a:t>“オール大阪”</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で展開しています。</a:t>
            </a:r>
          </a:p>
        </p:txBody>
      </p:sp>
      <p:sp>
        <p:nvSpPr>
          <p:cNvPr id="44" name="角丸四角形 43"/>
          <p:cNvSpPr/>
          <p:nvPr/>
        </p:nvSpPr>
        <p:spPr>
          <a:xfrm>
            <a:off x="1626920" y="503171"/>
            <a:ext cx="6295268" cy="583710"/>
          </a:xfrm>
          <a:prstGeom prst="roundRect">
            <a:avLst/>
          </a:prstGeom>
          <a:solidFill>
            <a:srgbClr val="E7306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大阪しあわせネットワーク　事業概要</a:t>
            </a:r>
            <a:endParaRPr kumimoji="0"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オール大阪の社会福祉法人による社会貢献事業 ～</a:t>
            </a:r>
            <a:r>
              <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a:t>
            </a:r>
            <a:endParaRPr kumimoji="1" lang="ja-JP" altLang="en-US" sz="14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7" name="角丸四角形 46"/>
          <p:cNvSpPr/>
          <p:nvPr/>
        </p:nvSpPr>
        <p:spPr>
          <a:xfrm>
            <a:off x="128367" y="2353420"/>
            <a:ext cx="4483062" cy="292023"/>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１．</a:t>
            </a: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生活困窮者レスキュー事業（</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総合生活相談事業</a:t>
            </a: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p:txBody>
      </p:sp>
      <p:sp>
        <p:nvSpPr>
          <p:cNvPr id="48" name="角丸四角形 47"/>
          <p:cNvSpPr/>
          <p:nvPr/>
        </p:nvSpPr>
        <p:spPr>
          <a:xfrm>
            <a:off x="128367" y="4199370"/>
            <a:ext cx="6335613" cy="30980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２．社会福祉法人（福祉施設）の強みを活かした</a:t>
            </a:r>
            <a:r>
              <a:rPr kumimoji="0"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様々な地域貢献事業</a:t>
            </a:r>
            <a:r>
              <a:rPr kumimoji="0"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の実施</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62" name="図 6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63530" y="5397543"/>
            <a:ext cx="930618" cy="958191"/>
          </a:xfrm>
          <a:prstGeom prst="rect">
            <a:avLst/>
          </a:prstGeom>
        </p:spPr>
      </p:pic>
      <p:sp>
        <p:nvSpPr>
          <p:cNvPr id="49" name="角丸四角形 48"/>
          <p:cNvSpPr/>
          <p:nvPr/>
        </p:nvSpPr>
        <p:spPr>
          <a:xfrm>
            <a:off x="128367" y="5781824"/>
            <a:ext cx="3536301" cy="294225"/>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３．社会貢献基金（特別部会費）の</a:t>
            </a: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拠出</a:t>
            </a:r>
            <a:endParaRPr kumimoji="1" lang="ja-JP" altLang="en-US" sz="1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381145C1-DC02-4569-97E6-41696AC17004}"/>
              </a:ext>
            </a:extLst>
          </p:cNvPr>
          <p:cNvSpPr txBox="1"/>
          <p:nvPr/>
        </p:nvSpPr>
        <p:spPr>
          <a:xfrm>
            <a:off x="128367" y="2603279"/>
            <a:ext cx="8966352"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◎社会福祉法人（社会福祉施設）に所属する</a:t>
            </a:r>
            <a:r>
              <a:rPr kumimoji="0" lang="ja-JP" altLang="en-US" sz="1400" b="1" i="0" u="sng" strike="noStrike" kern="1200" cap="none" spc="0" normalizeH="0" baseline="0" noProof="0" dirty="0">
                <a:ln>
                  <a:noFill/>
                </a:ln>
                <a:solidFill>
                  <a:srgbClr val="70AD47">
                    <a:lumMod val="75000"/>
                  </a:srgbClr>
                </a:solidFill>
                <a:effectLst/>
                <a:uLnTx/>
                <a:uFillTx/>
                <a:latin typeface="ＭＳ ゴシック" panose="020B0609070205080204" pitchFamily="49" charset="-128"/>
                <a:ea typeface="ＭＳ ゴシック" panose="020B0609070205080204" pitchFamily="49" charset="-128"/>
                <a:cs typeface="+mn-cs"/>
              </a:rPr>
              <a:t>総合生活相談員（コミュニティソーシャルワーカーやスマイルサポーター）と、大阪府社協所属の社会貢献支援員（府内２１エリア内の福祉祉施設に駐在）が連携してワンストップの総合生活相談</a:t>
            </a: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を行う</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◎公的制度やサービス等による支援が受けられず、生命に関わる緊急・窮迫した制度の狭間の生活困窮状況に対して、施設長の決済により、</a:t>
            </a:r>
            <a:r>
              <a:rPr kumimoji="0" lang="ja-JP" altLang="en-US" sz="1400" b="1" i="0" u="sng" strike="noStrike" kern="1200" cap="none" spc="0" normalizeH="0" baseline="0" noProof="0" dirty="0">
                <a:ln>
                  <a:noFill/>
                </a:ln>
                <a:solidFill>
                  <a:srgbClr val="70AD47">
                    <a:lumMod val="75000"/>
                  </a:srgbClr>
                </a:solidFill>
                <a:effectLst/>
                <a:uLnTx/>
                <a:uFillTx/>
                <a:latin typeface="ＭＳ ゴシック" panose="020B0609070205080204" pitchFamily="49" charset="-128"/>
                <a:ea typeface="ＭＳ ゴシック" panose="020B0609070205080204" pitchFamily="49" charset="-128"/>
                <a:cs typeface="+mn-cs"/>
              </a:rPr>
              <a:t>概ね１０万円を限度とした「経済的援助（現物給付）」による支援</a:t>
            </a: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も実施する</a:t>
            </a:r>
            <a:endParaRPr kumimoji="0" lang="en-US" altLang="ja-JP"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◆令和元年度経済的援助（現物給付）支援実績：</a:t>
            </a:r>
            <a:r>
              <a:rPr kumimoji="0"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0" lang="en-US" altLang="ja-JP"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719</a:t>
            </a: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世帯　約</a:t>
            </a:r>
            <a:r>
              <a:rPr kumimoji="0" lang="en-US" altLang="ja-JP"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5,654</a:t>
            </a: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万円</a:t>
            </a: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 name="テキスト ボックス 4">
            <a:extLst>
              <a:ext uri="{FF2B5EF4-FFF2-40B4-BE49-F238E27FC236}">
                <a16:creationId xmlns:a16="http://schemas.microsoft.com/office/drawing/2014/main" id="{8F66D546-EF10-4823-A202-F2585D79468A}"/>
              </a:ext>
            </a:extLst>
          </p:cNvPr>
          <p:cNvSpPr txBox="1"/>
          <p:nvPr/>
        </p:nvSpPr>
        <p:spPr>
          <a:xfrm>
            <a:off x="136907" y="4502808"/>
            <a:ext cx="8878726" cy="120395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70AD47">
                    <a:lumMod val="75000"/>
                  </a:srgbClr>
                </a:solidFill>
                <a:effectLst/>
                <a:uLnTx/>
                <a:uFillTx/>
                <a:latin typeface="ＭＳ ゴシック" panose="020B0609070205080204" pitchFamily="49" charset="-128"/>
                <a:ea typeface="ＭＳ ゴシック" panose="020B0609070205080204" pitchFamily="49" charset="-128"/>
                <a:cs typeface="+mn-cs"/>
              </a:rPr>
              <a:t>◎社会福祉法人が有する機能</a:t>
            </a:r>
            <a:r>
              <a:rPr kumimoji="0" lang="ja-JP" altLang="ja-JP" sz="1400" b="1" i="0" u="none" strike="noStrike" kern="1200" cap="none" spc="0" normalizeH="0" baseline="0" noProof="0" dirty="0">
                <a:ln>
                  <a:noFill/>
                </a:ln>
                <a:solidFill>
                  <a:srgbClr val="70AD47">
                    <a:lumMod val="75000"/>
                  </a:srgbClr>
                </a:solidFill>
                <a:effectLst/>
                <a:uLnTx/>
                <a:uFillTx/>
                <a:latin typeface="Calibri" panose="020F0502020204030204"/>
                <a:ea typeface="游ゴシック" panose="020B0400000000000000" pitchFamily="50" charset="-128"/>
                <a:cs typeface="+mn-cs"/>
              </a:rPr>
              <a:t>（福祉専門職員や福祉施設の活用など）</a:t>
            </a:r>
            <a:r>
              <a:rPr kumimoji="0" lang="ja-JP" altLang="en-US" sz="1400" b="1" i="0" u="none" strike="noStrike" kern="1200" cap="none" spc="0" normalizeH="0" baseline="0" noProof="0" dirty="0">
                <a:ln>
                  <a:noFill/>
                </a:ln>
                <a:solidFill>
                  <a:srgbClr val="70AD47">
                    <a:lumMod val="75000"/>
                  </a:srgbClr>
                </a:solidFill>
                <a:effectLst/>
                <a:uLnTx/>
                <a:uFillTx/>
                <a:latin typeface="ＭＳ ゴシック" panose="020B0609070205080204" pitchFamily="49" charset="-128"/>
                <a:ea typeface="ＭＳ ゴシック" panose="020B0609070205080204" pitchFamily="49" charset="-128"/>
                <a:cs typeface="+mn-cs"/>
              </a:rPr>
              <a:t>を活かし、</a:t>
            </a: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よろず相談と各種制度等へのつなぎ、保育園・認定こども園における地域貢献事業（スマイルサポーター事業）、社会参加・生きがい支援、居場所づくり、中間的就労、障がい者等の就労支援、困窮世帯の児童に対する学習支援など、</a:t>
            </a:r>
            <a:r>
              <a:rPr kumimoji="0" lang="ja-JP" altLang="en-US" sz="1400" b="1" i="0" u="sng" strike="noStrike" kern="1200" cap="none" spc="0" normalizeH="0" baseline="0" noProof="0" dirty="0">
                <a:ln>
                  <a:noFill/>
                </a:ln>
                <a:solidFill>
                  <a:srgbClr val="70AD47">
                    <a:lumMod val="75000"/>
                  </a:srgbClr>
                </a:solidFill>
                <a:effectLst/>
                <a:uLnTx/>
                <a:uFillTx/>
                <a:latin typeface="ＭＳ ゴシック" panose="020B0609070205080204" pitchFamily="49" charset="-128"/>
                <a:ea typeface="ＭＳ ゴシック" panose="020B0609070205080204" pitchFamily="49" charset="-128"/>
                <a:cs typeface="+mn-cs"/>
              </a:rPr>
              <a:t>各法人（社会福祉施設）において、それぞれの特性や強みを活かした実践を開発・展開する</a:t>
            </a:r>
            <a:endParaRPr kumimoji="0" lang="en-US" altLang="ja-JP" sz="1400" b="1" i="0" u="sng" strike="noStrike" kern="1200" cap="none" spc="0" normalizeH="0" baseline="0" noProof="0" dirty="0">
              <a:ln>
                <a:noFill/>
              </a:ln>
              <a:solidFill>
                <a:srgbClr val="70AD47">
                  <a:lumMod val="75000"/>
                </a:srgbClr>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とともに、取り組んでいる事業等を広く発信</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AFC2CEC9-91F6-46B4-B448-CD30AEBEC464}"/>
              </a:ext>
            </a:extLst>
          </p:cNvPr>
          <p:cNvSpPr txBox="1"/>
          <p:nvPr/>
        </p:nvSpPr>
        <p:spPr>
          <a:xfrm>
            <a:off x="136907" y="6046517"/>
            <a:ext cx="8710209" cy="73866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◎本</a:t>
            </a:r>
            <a:r>
              <a:rPr kumimoji="0" lang="ja-JP"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事業を実施するための財源</a:t>
            </a:r>
            <a:r>
              <a:rPr kumimoji="0"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制度の狭間の生活困窮を支援する「経済的援助（現物給付）」</a:t>
            </a:r>
            <a:endParaRPr kumimoji="0" lang="en-US" altLang="ja-JP"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ならびに社会貢献支援員の配置費用等</a:t>
            </a:r>
            <a:r>
              <a:rPr kumimoji="0"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として、各種別部会</a:t>
            </a:r>
            <a:r>
              <a:rPr kumimoji="0"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において設定する</a:t>
            </a:r>
            <a:r>
              <a:rPr kumimoji="0" lang="ja-JP" altLang="en-US" sz="1400" b="1" i="0" u="sng" strike="noStrike" kern="1200" cap="none" spc="0" normalizeH="0" baseline="0" noProof="0" dirty="0">
                <a:ln>
                  <a:noFill/>
                </a:ln>
                <a:solidFill>
                  <a:srgbClr val="70AD47">
                    <a:lumMod val="75000"/>
                  </a:srgbClr>
                </a:solidFill>
                <a:effectLst/>
                <a:uLnTx/>
                <a:uFillTx/>
                <a:latin typeface="ＭＳ ゴシック" panose="020B0609070205080204" pitchFamily="49" charset="-128"/>
                <a:ea typeface="ＭＳ ゴシック" panose="020B0609070205080204" pitchFamily="49" charset="-128"/>
                <a:cs typeface="+mn-cs"/>
              </a:rPr>
              <a:t>「社会貢献基金</a:t>
            </a:r>
            <a:endParaRPr kumimoji="0" lang="en-US" altLang="ja-JP" sz="1400" b="1" i="0" u="sng" strike="noStrike" kern="1200" cap="none" spc="0" normalizeH="0" baseline="0" noProof="0" dirty="0">
              <a:ln>
                <a:noFill/>
              </a:ln>
              <a:solidFill>
                <a:srgbClr val="70AD47">
                  <a:lumMod val="75000"/>
                </a:srgbClr>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sng" strike="noStrike" kern="1200" cap="none" spc="0" normalizeH="0" baseline="0" noProof="0" dirty="0">
                <a:ln>
                  <a:noFill/>
                </a:ln>
                <a:solidFill>
                  <a:srgbClr val="70AD47">
                    <a:lumMod val="75000"/>
                  </a:srgbClr>
                </a:solidFill>
                <a:effectLst/>
                <a:uLnTx/>
                <a:uFillTx/>
                <a:latin typeface="ＭＳ ゴシック" panose="020B0609070205080204" pitchFamily="49" charset="-128"/>
                <a:ea typeface="ＭＳ ゴシック" panose="020B0609070205080204" pitchFamily="49" charset="-128"/>
                <a:cs typeface="+mn-cs"/>
              </a:rPr>
              <a:t>（特別部会費）」を拠出</a:t>
            </a:r>
            <a:endParaRPr kumimoji="0" lang="en-US" altLang="ja-JP" sz="1400" b="1" i="0" u="sng" strike="noStrike" kern="1200" cap="none" spc="0" normalizeH="0" baseline="0" noProof="0" dirty="0">
              <a:ln>
                <a:noFill/>
              </a:ln>
              <a:solidFill>
                <a:srgbClr val="70AD47">
                  <a:lumMod val="75000"/>
                </a:srgbClr>
              </a:solidFill>
              <a:effectLst/>
              <a:uLnTx/>
              <a:uFillTx/>
              <a:latin typeface="ＭＳ ゴシック" panose="020B0609070205080204" pitchFamily="49" charset="-128"/>
              <a:ea typeface="ＭＳ ゴシック" panose="020B0609070205080204" pitchFamily="49" charset="-128"/>
              <a:cs typeface="+mn-cs"/>
            </a:endParaRPr>
          </a:p>
        </p:txBody>
      </p:sp>
      <p:sp>
        <p:nvSpPr>
          <p:cNvPr id="14" name="楕円 13"/>
          <p:cNvSpPr/>
          <p:nvPr/>
        </p:nvSpPr>
        <p:spPr>
          <a:xfrm>
            <a:off x="8698610" y="6490986"/>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楕円 14"/>
          <p:cNvSpPr/>
          <p:nvPr/>
        </p:nvSpPr>
        <p:spPr>
          <a:xfrm>
            <a:off x="8530067" y="6373528"/>
            <a:ext cx="741531" cy="56902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solidFill>
                  <a:prstClr val="white"/>
                </a:solidFill>
                <a:latin typeface="Calibri" panose="020F0502020204030204"/>
                <a:ea typeface="游ゴシック" panose="020B0400000000000000" pitchFamily="50" charset="-128"/>
              </a:rPr>
              <a:t>12</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タイトル 1"/>
          <p:cNvSpPr>
            <a:spLocks noGrp="1"/>
          </p:cNvSpPr>
          <p:nvPr>
            <p:ph type="title"/>
          </p:nvPr>
        </p:nvSpPr>
        <p:spPr>
          <a:xfrm>
            <a:off x="1635" y="0"/>
            <a:ext cx="9144000" cy="4572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ja-JP" altLang="en-US" sz="1800" b="1" dirty="0">
                <a:latin typeface="メイリオ" panose="020B0604030504040204" pitchFamily="50" charset="-128"/>
                <a:ea typeface="メイリオ" panose="020B0604030504040204" pitchFamily="50" charset="-128"/>
              </a:rPr>
              <a:t>参考</a:t>
            </a:r>
            <a:r>
              <a:rPr lang="ja-JP" altLang="en-US" sz="1800" b="1" dirty="0" smtClean="0">
                <a:latin typeface="メイリオ" panose="020B0604030504040204" pitchFamily="50" charset="-128"/>
                <a:ea typeface="メイリオ" panose="020B0604030504040204" pitchFamily="50" charset="-128"/>
              </a:rPr>
              <a:t>資料</a:t>
            </a:r>
            <a:r>
              <a:rPr lang="ja-JP" altLang="en-US" sz="1800" b="1" dirty="0">
                <a:solidFill>
                  <a:prstClr val="black"/>
                </a:solidFill>
                <a:latin typeface="メイリオ" panose="020B0604030504040204" pitchFamily="50" charset="-128"/>
                <a:ea typeface="メイリオ" panose="020B0604030504040204" pitchFamily="50" charset="-128"/>
              </a:rPr>
              <a:t>「大阪しあわせネットワーク事業について」</a:t>
            </a:r>
            <a:endParaRPr lang="ja-JP" altLang="en-US" sz="18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2425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486564"/>
            <a:ext cx="9144000" cy="6419088"/>
          </a:xfrm>
        </p:spPr>
        <p:txBody>
          <a:bodyPr>
            <a:noAutofit/>
          </a:bodyPr>
          <a:lstStyle/>
          <a:p>
            <a:pPr marL="0" indent="0">
              <a:buNone/>
            </a:pPr>
            <a:r>
              <a:rPr lang="en-US" altLang="ja-JP" sz="1500" dirty="0" smtClean="0">
                <a:latin typeface="メイリオ" panose="020B0604030504040204" pitchFamily="50" charset="-128"/>
                <a:ea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rPr>
              <a:t>受講する法人職員の職務の例</a:t>
            </a:r>
            <a:r>
              <a:rPr lang="en-US" altLang="ja-JP" sz="1500" dirty="0">
                <a:latin typeface="メイリオ" panose="020B0604030504040204" pitchFamily="50" charset="-128"/>
                <a:ea typeface="メイリオ" panose="020B0604030504040204" pitchFamily="50" charset="-128"/>
              </a:rPr>
              <a:t>】</a:t>
            </a:r>
          </a:p>
          <a:p>
            <a:pPr marL="0" indent="0">
              <a:buNone/>
            </a:pPr>
            <a:r>
              <a:rPr lang="ja-JP" altLang="en-US" sz="1500" dirty="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１．高齢者サービス関係</a:t>
            </a:r>
            <a:endParaRPr lang="en-US" altLang="ja-JP" sz="1500" dirty="0" smtClean="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〇職員</a:t>
            </a:r>
            <a:r>
              <a:rPr lang="en-US" altLang="ja-JP" sz="1500" dirty="0">
                <a:latin typeface="メイリオ" panose="020B0604030504040204" pitchFamily="50" charset="-128"/>
                <a:ea typeface="メイリオ" panose="020B0604030504040204" pitchFamily="50" charset="-128"/>
              </a:rPr>
              <a:t>A</a:t>
            </a:r>
            <a:r>
              <a:rPr lang="ja-JP" altLang="en-US" sz="1500" dirty="0">
                <a:latin typeface="メイリオ" panose="020B0604030504040204" pitchFamily="50" charset="-128"/>
                <a:ea typeface="メイリオ" panose="020B0604030504040204" pitchFamily="50" charset="-128"/>
              </a:rPr>
              <a:t>　　　　　　　　　　　と</a:t>
            </a: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〇職員</a:t>
            </a:r>
            <a:r>
              <a:rPr lang="en-US" altLang="ja-JP" sz="1500" dirty="0">
                <a:latin typeface="メイリオ" panose="020B0604030504040204" pitchFamily="50" charset="-128"/>
                <a:ea typeface="メイリオ" panose="020B0604030504040204" pitchFamily="50" charset="-128"/>
              </a:rPr>
              <a:t>B</a:t>
            </a:r>
            <a:r>
              <a:rPr lang="ja-JP" altLang="en-US" sz="1500" dirty="0">
                <a:latin typeface="メイリオ" panose="020B0604030504040204" pitchFamily="50" charset="-128"/>
                <a:ea typeface="メイリオ" panose="020B0604030504040204" pitchFamily="50" charset="-128"/>
              </a:rPr>
              <a:t>　　　　　　　　　　　と</a:t>
            </a: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〇職員</a:t>
            </a:r>
            <a:r>
              <a:rPr lang="en-US" altLang="ja-JP" sz="1500" dirty="0">
                <a:latin typeface="メイリオ" panose="020B0604030504040204" pitchFamily="50" charset="-128"/>
                <a:ea typeface="メイリオ" panose="020B0604030504040204" pitchFamily="50" charset="-128"/>
              </a:rPr>
              <a:t>C</a:t>
            </a:r>
            <a:r>
              <a:rPr lang="ja-JP" altLang="en-US" sz="1500" dirty="0">
                <a:latin typeface="メイリオ" panose="020B0604030504040204" pitchFamily="50" charset="-128"/>
                <a:ea typeface="メイリオ" panose="020B0604030504040204" pitchFamily="50" charset="-128"/>
              </a:rPr>
              <a:t>　　</a:t>
            </a: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〇職員</a:t>
            </a:r>
            <a:r>
              <a:rPr lang="en-US" altLang="ja-JP" sz="1500" dirty="0">
                <a:latin typeface="メイリオ" panose="020B0604030504040204" pitchFamily="50" charset="-128"/>
                <a:ea typeface="メイリオ" panose="020B0604030504040204" pitchFamily="50" charset="-128"/>
              </a:rPr>
              <a:t>D</a:t>
            </a:r>
            <a:r>
              <a:rPr lang="ja-JP" altLang="en-US" sz="1500" dirty="0">
                <a:latin typeface="メイリオ" panose="020B0604030504040204" pitchFamily="50" charset="-128"/>
                <a:ea typeface="メイリオ" panose="020B0604030504040204" pitchFamily="50" charset="-128"/>
              </a:rPr>
              <a:t>　　　　　　　　　　　と</a:t>
            </a: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〇職員</a:t>
            </a:r>
            <a:r>
              <a:rPr lang="en-US" altLang="ja-JP" sz="1500" dirty="0">
                <a:latin typeface="メイリオ" panose="020B0604030504040204" pitchFamily="50" charset="-128"/>
                <a:ea typeface="メイリオ" panose="020B0604030504040204" pitchFamily="50" charset="-128"/>
              </a:rPr>
              <a:t>E</a:t>
            </a:r>
            <a:r>
              <a:rPr lang="ja-JP" altLang="en-US" sz="1500" dirty="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　　　　　　　２．</a:t>
            </a:r>
            <a:r>
              <a:rPr lang="ja-JP" altLang="en-US" sz="1500" dirty="0" err="1" smtClean="0">
                <a:latin typeface="メイリオ" panose="020B0604030504040204" pitchFamily="50" charset="-128"/>
                <a:ea typeface="メイリオ" panose="020B0604030504040204" pitchFamily="50" charset="-128"/>
              </a:rPr>
              <a:t>障がい</a:t>
            </a:r>
            <a:r>
              <a:rPr lang="ja-JP" altLang="en-US" sz="1500" dirty="0" smtClean="0">
                <a:latin typeface="メイリオ" panose="020B0604030504040204" pitchFamily="50" charset="-128"/>
                <a:ea typeface="メイリオ" panose="020B0604030504040204" pitchFamily="50" charset="-128"/>
              </a:rPr>
              <a:t>者サービス関係</a:t>
            </a: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　　　　　</a:t>
            </a:r>
            <a:r>
              <a:rPr lang="ja-JP" altLang="en-US" sz="1500" dirty="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　　〇</a:t>
            </a:r>
            <a:r>
              <a:rPr lang="ja-JP" altLang="en-US" sz="1500" dirty="0">
                <a:latin typeface="メイリオ" panose="020B0604030504040204" pitchFamily="50" charset="-128"/>
                <a:ea typeface="メイリオ" panose="020B0604030504040204" pitchFamily="50" charset="-128"/>
              </a:rPr>
              <a:t>職員</a:t>
            </a:r>
            <a:r>
              <a:rPr lang="en-US" altLang="ja-JP" sz="1500" dirty="0">
                <a:latin typeface="メイリオ" panose="020B0604030504040204" pitchFamily="50" charset="-128"/>
                <a:ea typeface="メイリオ" panose="020B0604030504040204" pitchFamily="50" charset="-128"/>
              </a:rPr>
              <a:t>J</a:t>
            </a:r>
          </a:p>
          <a:p>
            <a:pPr marL="0" indent="0">
              <a:buNone/>
            </a:pPr>
            <a:r>
              <a:rPr lang="ja-JP" altLang="en-US" sz="1500" dirty="0">
                <a:latin typeface="メイリオ" panose="020B0604030504040204" pitchFamily="50" charset="-128"/>
                <a:ea typeface="メイリオ" panose="020B0604030504040204" pitchFamily="50" charset="-128"/>
              </a:rPr>
              <a:t>　　〇職員</a:t>
            </a:r>
            <a:r>
              <a:rPr lang="en-US" altLang="ja-JP" sz="1500" dirty="0">
                <a:latin typeface="メイリオ" panose="020B0604030504040204" pitchFamily="50" charset="-128"/>
                <a:ea typeface="メイリオ" panose="020B0604030504040204" pitchFamily="50" charset="-128"/>
              </a:rPr>
              <a:t>F</a:t>
            </a:r>
            <a:r>
              <a:rPr lang="ja-JP" altLang="en-US" sz="1500" dirty="0">
                <a:latin typeface="メイリオ" panose="020B0604030504040204" pitchFamily="50" charset="-128"/>
                <a:ea typeface="メイリオ" panose="020B0604030504040204" pitchFamily="50" charset="-128"/>
              </a:rPr>
              <a:t>　　　　　　　　　　　　　　</a:t>
            </a: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a:t>
            </a: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〇職員</a:t>
            </a:r>
            <a:r>
              <a:rPr lang="en-US" altLang="ja-JP" sz="1500" dirty="0">
                <a:latin typeface="メイリオ" panose="020B0604030504040204" pitchFamily="50" charset="-128"/>
                <a:ea typeface="メイリオ" panose="020B0604030504040204" pitchFamily="50" charset="-128"/>
              </a:rPr>
              <a:t>G</a:t>
            </a:r>
            <a:r>
              <a:rPr lang="ja-JP" altLang="en-US" sz="1500" dirty="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　　　　　　　〇</a:t>
            </a:r>
            <a:r>
              <a:rPr lang="ja-JP" altLang="en-US" sz="1500" dirty="0">
                <a:latin typeface="メイリオ" panose="020B0604030504040204" pitchFamily="50" charset="-128"/>
                <a:ea typeface="メイリオ" panose="020B0604030504040204" pitchFamily="50" charset="-128"/>
              </a:rPr>
              <a:t>職員</a:t>
            </a:r>
            <a:r>
              <a:rPr lang="en-US" altLang="ja-JP" sz="1500" dirty="0">
                <a:latin typeface="メイリオ" panose="020B0604030504040204" pitchFamily="50" charset="-128"/>
                <a:ea typeface="メイリオ" panose="020B0604030504040204" pitchFamily="50" charset="-128"/>
              </a:rPr>
              <a:t>K</a:t>
            </a:r>
          </a:p>
          <a:p>
            <a:pPr marL="0" indent="0">
              <a:buNone/>
            </a:pPr>
            <a:r>
              <a:rPr lang="ja-JP" altLang="en-US" sz="1500" dirty="0">
                <a:latin typeface="メイリオ" panose="020B0604030504040204" pitchFamily="50" charset="-128"/>
                <a:ea typeface="メイリオ" panose="020B0604030504040204" pitchFamily="50" charset="-128"/>
              </a:rPr>
              <a:t>　　</a:t>
            </a: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○職員</a:t>
            </a:r>
            <a:r>
              <a:rPr lang="en-US" altLang="ja-JP" sz="1500" dirty="0">
                <a:latin typeface="メイリオ" panose="020B0604030504040204" pitchFamily="50" charset="-128"/>
                <a:ea typeface="メイリオ" panose="020B0604030504040204" pitchFamily="50" charset="-128"/>
              </a:rPr>
              <a:t>H</a:t>
            </a:r>
            <a:r>
              <a:rPr lang="ja-JP" altLang="en-US" sz="1500" dirty="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　　　　　　　</a:t>
            </a:r>
            <a:r>
              <a:rPr lang="ja-JP" altLang="en-US" sz="1500" dirty="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　　　　　　　　　　　　　　　　　　　　 　　　　　　 </a:t>
            </a: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smtClean="0">
              <a:latin typeface="メイリオ" panose="020B0604030504040204" pitchFamily="50" charset="-128"/>
              <a:ea typeface="メイリオ" panose="020B0604030504040204" pitchFamily="50" charset="-128"/>
            </a:endParaRPr>
          </a:p>
          <a:p>
            <a:pPr marL="0" indent="0">
              <a:buNone/>
            </a:pPr>
            <a:r>
              <a:rPr lang="ja-JP" altLang="en-US" sz="1500" dirty="0" smtClean="0">
                <a:latin typeface="メイリオ" panose="020B0604030504040204" pitchFamily="50" charset="-128"/>
                <a:ea typeface="メイリオ" panose="020B0604030504040204" pitchFamily="50" charset="-128"/>
              </a:rPr>
              <a:t>　　〇職員</a:t>
            </a:r>
            <a:r>
              <a:rPr lang="en-US" altLang="ja-JP" sz="1500" dirty="0" smtClean="0">
                <a:latin typeface="メイリオ" panose="020B0604030504040204" pitchFamily="50" charset="-128"/>
                <a:ea typeface="メイリオ" panose="020B0604030504040204" pitchFamily="50" charset="-128"/>
              </a:rPr>
              <a:t>I</a:t>
            </a:r>
            <a:r>
              <a:rPr lang="ja-JP" altLang="en-US" sz="1500" dirty="0" smtClean="0">
                <a:latin typeface="メイリオ" panose="020B0604030504040204" pitchFamily="50" charset="-128"/>
                <a:ea typeface="メイリオ" panose="020B0604030504040204" pitchFamily="50" charset="-128"/>
              </a:rPr>
              <a:t>　　　　　　　　　　　　　</a:t>
            </a:r>
            <a:r>
              <a:rPr lang="ja-JP" altLang="en-US" sz="1500" dirty="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 　　</a:t>
            </a:r>
            <a:endParaRPr lang="en-US" altLang="ja-JP" sz="1500" dirty="0" smtClean="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a:t>
            </a:r>
            <a:endParaRPr lang="en-US" altLang="ja-JP" sz="1500" dirty="0">
              <a:latin typeface="メイリオ" panose="020B0604030504040204" pitchFamily="50" charset="-128"/>
              <a:ea typeface="メイリオ" panose="020B0604030504040204" pitchFamily="50" charset="-128"/>
            </a:endParaRPr>
          </a:p>
          <a:p>
            <a:pPr marL="0" indent="0">
              <a:buNone/>
            </a:pPr>
            <a:r>
              <a:rPr lang="ja-JP" altLang="en-US" sz="1500" dirty="0">
                <a:latin typeface="メイリオ" panose="020B0604030504040204" pitchFamily="50" charset="-128"/>
                <a:ea typeface="メイリオ" panose="020B0604030504040204" pitchFamily="50" charset="-128"/>
              </a:rPr>
              <a:t>　　　　　　　　　　　</a:t>
            </a:r>
            <a:endParaRPr lang="en-US" altLang="ja-JP" sz="1500" dirty="0">
              <a:latin typeface="メイリオ" panose="020B0604030504040204" pitchFamily="50" charset="-128"/>
              <a:ea typeface="メイリオ" panose="020B0604030504040204" pitchFamily="50" charset="-128"/>
            </a:endParaRPr>
          </a:p>
          <a:p>
            <a:pPr marL="0" indent="0">
              <a:buNone/>
            </a:pPr>
            <a:endParaRPr lang="ja-JP" altLang="en-US" sz="15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1411941" y="1062318"/>
            <a:ext cx="1721224" cy="49754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介護付有料老人ホーム管理者</a:t>
            </a:r>
          </a:p>
        </p:txBody>
      </p:sp>
      <p:sp>
        <p:nvSpPr>
          <p:cNvPr id="9" name="楕円 8"/>
          <p:cNvSpPr/>
          <p:nvPr/>
        </p:nvSpPr>
        <p:spPr>
          <a:xfrm>
            <a:off x="3536574" y="981637"/>
            <a:ext cx="2232000" cy="61856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通所介護事業所　</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管理者</a:t>
            </a:r>
          </a:p>
        </p:txBody>
      </p:sp>
      <p:sp>
        <p:nvSpPr>
          <p:cNvPr id="10" name="正方形/長方形 9"/>
          <p:cNvSpPr/>
          <p:nvPr/>
        </p:nvSpPr>
        <p:spPr>
          <a:xfrm>
            <a:off x="1416424" y="1698810"/>
            <a:ext cx="1721224" cy="49754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グループホーム（高齢）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管理者</a:t>
            </a:r>
          </a:p>
        </p:txBody>
      </p:sp>
      <p:sp>
        <p:nvSpPr>
          <p:cNvPr id="11" name="楕円 10"/>
          <p:cNvSpPr/>
          <p:nvPr/>
        </p:nvSpPr>
        <p:spPr>
          <a:xfrm>
            <a:off x="3554505" y="1671918"/>
            <a:ext cx="2232000" cy="61856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小規模多機能事業所　管理者</a:t>
            </a:r>
          </a:p>
        </p:txBody>
      </p:sp>
      <p:sp>
        <p:nvSpPr>
          <p:cNvPr id="12" name="楕円 11"/>
          <p:cNvSpPr/>
          <p:nvPr/>
        </p:nvSpPr>
        <p:spPr>
          <a:xfrm>
            <a:off x="3581398" y="2919149"/>
            <a:ext cx="2232000" cy="5782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在宅介護支援センター　相談員</a:t>
            </a:r>
          </a:p>
        </p:txBody>
      </p:sp>
      <p:sp>
        <p:nvSpPr>
          <p:cNvPr id="15" name="正方形/長方形 14"/>
          <p:cNvSpPr/>
          <p:nvPr/>
        </p:nvSpPr>
        <p:spPr>
          <a:xfrm>
            <a:off x="1429870" y="3662085"/>
            <a:ext cx="1721224" cy="49754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特別養護老人ホーム</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ケアマネ</a:t>
            </a:r>
          </a:p>
        </p:txBody>
      </p:sp>
      <p:sp>
        <p:nvSpPr>
          <p:cNvPr id="16" name="正方形/長方形 15"/>
          <p:cNvSpPr/>
          <p:nvPr/>
        </p:nvSpPr>
        <p:spPr>
          <a:xfrm>
            <a:off x="1407459" y="2335307"/>
            <a:ext cx="1721224" cy="49754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通所介護事業所</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管理者</a:t>
            </a:r>
          </a:p>
        </p:txBody>
      </p:sp>
      <p:sp>
        <p:nvSpPr>
          <p:cNvPr id="17" name="正方形/長方形 16"/>
          <p:cNvSpPr/>
          <p:nvPr/>
        </p:nvSpPr>
        <p:spPr>
          <a:xfrm>
            <a:off x="1425388" y="4329956"/>
            <a:ext cx="1721224" cy="49753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特別養護老人ホーム</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生活相談員</a:t>
            </a:r>
          </a:p>
        </p:txBody>
      </p:sp>
      <p:sp>
        <p:nvSpPr>
          <p:cNvPr id="18" name="正方形/長方形 17"/>
          <p:cNvSpPr/>
          <p:nvPr/>
        </p:nvSpPr>
        <p:spPr>
          <a:xfrm>
            <a:off x="1416424" y="2978524"/>
            <a:ext cx="1721224" cy="49754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居宅介護支援事業所</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管理者</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ケアマネ</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416424" y="4979895"/>
            <a:ext cx="1721224" cy="49753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通所介護事業所</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生活相談員</a:t>
            </a:r>
          </a:p>
        </p:txBody>
      </p:sp>
      <p:sp>
        <p:nvSpPr>
          <p:cNvPr id="20" name="正方形/長方形 19"/>
          <p:cNvSpPr/>
          <p:nvPr/>
        </p:nvSpPr>
        <p:spPr>
          <a:xfrm>
            <a:off x="1420907" y="5629834"/>
            <a:ext cx="1721224" cy="49753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地域包括支援センター</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相談員</a:t>
            </a:r>
          </a:p>
        </p:txBody>
      </p:sp>
      <p:sp>
        <p:nvSpPr>
          <p:cNvPr id="23" name="正方形/長方形 22"/>
          <p:cNvSpPr/>
          <p:nvPr/>
        </p:nvSpPr>
        <p:spPr>
          <a:xfrm>
            <a:off x="1425379" y="6266329"/>
            <a:ext cx="1721224" cy="49753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居宅介護支援事業所</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主任ケアマネ　　</a:t>
            </a:r>
          </a:p>
        </p:txBody>
      </p:sp>
      <p:pic>
        <p:nvPicPr>
          <p:cNvPr id="26" name="図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65354" y="2031100"/>
            <a:ext cx="2342373" cy="1879755"/>
          </a:xfrm>
          <a:prstGeom prst="rect">
            <a:avLst/>
          </a:prstGeom>
        </p:spPr>
      </p:pic>
      <p:sp>
        <p:nvSpPr>
          <p:cNvPr id="21" name="タイトル 1"/>
          <p:cNvSpPr>
            <a:spLocks noGrp="1"/>
          </p:cNvSpPr>
          <p:nvPr>
            <p:ph type="title"/>
          </p:nvPr>
        </p:nvSpPr>
        <p:spPr>
          <a:xfrm>
            <a:off x="0" y="0"/>
            <a:ext cx="9144000" cy="4572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ja-JP" altLang="en-US" sz="1800" b="1" dirty="0" smtClean="0">
                <a:latin typeface="メイリオ" panose="020B0604030504040204" pitchFamily="50" charset="-128"/>
                <a:ea typeface="メイリオ" panose="020B0604030504040204" pitchFamily="50" charset="-128"/>
              </a:rPr>
              <a:t>参考資料　法人後見を担当する専門職員について</a:t>
            </a:r>
            <a:endParaRPr lang="ja-JP" altLang="en-US" sz="1800" b="1" dirty="0">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B1D67A6A-E10F-4500-987F-AF721813627C}"/>
              </a:ext>
            </a:extLst>
          </p:cNvPr>
          <p:cNvSpPr/>
          <p:nvPr/>
        </p:nvSpPr>
        <p:spPr>
          <a:xfrm>
            <a:off x="6116411" y="4977442"/>
            <a:ext cx="1958443" cy="49753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グループホーム（</a:t>
            </a:r>
            <a:r>
              <a:rPr kumimoji="1" lang="ja-JP" altLang="en-US" sz="1200" dirty="0" err="1" smtClean="0">
                <a:latin typeface="Meiryo UI" panose="020B0604030504040204" pitchFamily="50" charset="-128"/>
                <a:ea typeface="Meiryo UI" panose="020B0604030504040204" pitchFamily="50" charset="-128"/>
              </a:rPr>
              <a:t>障がい</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サービス管理責任</a:t>
            </a:r>
            <a:r>
              <a:rPr kumimoji="1" lang="ja-JP" altLang="en-US" sz="1200" dirty="0">
                <a:latin typeface="Meiryo UI" panose="020B0604030504040204" pitchFamily="50" charset="-128"/>
                <a:ea typeface="Meiryo UI" panose="020B0604030504040204" pitchFamily="50" charset="-128"/>
              </a:rPr>
              <a:t>者</a:t>
            </a:r>
          </a:p>
        </p:txBody>
      </p:sp>
      <p:sp>
        <p:nvSpPr>
          <p:cNvPr id="27" name="正方形/長方形 26">
            <a:extLst>
              <a:ext uri="{FF2B5EF4-FFF2-40B4-BE49-F238E27FC236}">
                <a16:creationId xmlns:a16="http://schemas.microsoft.com/office/drawing/2014/main" id="{3035A642-0EB1-4879-80C2-20245E8C5ED2}"/>
              </a:ext>
            </a:extLst>
          </p:cNvPr>
          <p:cNvSpPr/>
          <p:nvPr/>
        </p:nvSpPr>
        <p:spPr>
          <a:xfrm>
            <a:off x="6130023" y="4062947"/>
            <a:ext cx="1721224" cy="49753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生活介護</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管理者</a:t>
            </a:r>
          </a:p>
        </p:txBody>
      </p:sp>
      <p:sp>
        <p:nvSpPr>
          <p:cNvPr id="29" name="楕円 28"/>
          <p:cNvSpPr/>
          <p:nvPr/>
        </p:nvSpPr>
        <p:spPr>
          <a:xfrm>
            <a:off x="8698610" y="41183"/>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dirty="0" smtClean="0">
              <a:solidFill>
                <a:prstClr val="white"/>
              </a:solidFill>
              <a:latin typeface="Calibri" panose="020F0502020204030204"/>
              <a:ea typeface="游ゴシック" panose="020B0400000000000000" pitchFamily="50" charset="-128"/>
            </a:endParaRPr>
          </a:p>
        </p:txBody>
      </p:sp>
      <p:sp>
        <p:nvSpPr>
          <p:cNvPr id="30" name="楕円 29"/>
          <p:cNvSpPr/>
          <p:nvPr/>
        </p:nvSpPr>
        <p:spPr>
          <a:xfrm>
            <a:off x="8530067" y="-76275"/>
            <a:ext cx="741531" cy="56902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solidFill>
                  <a:prstClr val="white"/>
                </a:solidFill>
                <a:latin typeface="Calibri" panose="020F0502020204030204"/>
                <a:ea typeface="游ゴシック" panose="020B0400000000000000" pitchFamily="50" charset="-128"/>
              </a:rPr>
              <a:t>13</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86259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92490" y="580661"/>
            <a:ext cx="8959017" cy="174993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nSpc>
                <a:spcPts val="2000"/>
              </a:lnSpc>
            </a:pPr>
            <a:endParaRPr kumimoji="1" lang="en-US" altLang="ja-JP" sz="1400" b="1" u="sng" dirty="0">
              <a:solidFill>
                <a:schemeClr val="tx1"/>
              </a:solidFill>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a:xfrm>
            <a:off x="1635" y="0"/>
            <a:ext cx="9144000" cy="4572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ja-JP" altLang="en-US" sz="1800" b="1" dirty="0">
                <a:latin typeface="メイリオ" panose="020B0604030504040204" pitchFamily="50" charset="-128"/>
                <a:ea typeface="メイリオ" panose="020B0604030504040204" pitchFamily="50" charset="-128"/>
              </a:rPr>
              <a:t>はじめに　～なぜ、いま社会福祉法人の法人後見が必要か～　</a:t>
            </a:r>
          </a:p>
        </p:txBody>
      </p:sp>
      <p:sp>
        <p:nvSpPr>
          <p:cNvPr id="3" name="コンテンツ プレースホルダー 2"/>
          <p:cNvSpPr>
            <a:spLocks noGrp="1"/>
          </p:cNvSpPr>
          <p:nvPr>
            <p:ph idx="1"/>
          </p:nvPr>
        </p:nvSpPr>
        <p:spPr>
          <a:xfrm>
            <a:off x="0" y="575980"/>
            <a:ext cx="9144000" cy="401142"/>
          </a:xfrm>
        </p:spPr>
        <p:txBody>
          <a:bodyPr>
            <a:noAutofit/>
          </a:bodyPr>
          <a:lstStyle/>
          <a:p>
            <a:pPr marL="0" indent="0">
              <a:lnSpc>
                <a:spcPts val="2000"/>
              </a:lnSpc>
              <a:buNone/>
            </a:pPr>
            <a:r>
              <a:rPr lang="ja-JP" altLang="en-US" sz="1500" b="1" dirty="0">
                <a:latin typeface="メイリオ" panose="020B0604030504040204" pitchFamily="50" charset="-128"/>
                <a:ea typeface="メイリオ" panose="020B0604030504040204" pitchFamily="50" charset="-128"/>
              </a:rPr>
              <a:t>（１）成年後見制度のニーズについて</a:t>
            </a:r>
            <a:endParaRPr lang="en-US" altLang="ja-JP" sz="1500" dirty="0">
              <a:latin typeface="メイリオ" panose="020B0604030504040204" pitchFamily="50" charset="-128"/>
              <a:ea typeface="メイリオ" panose="020B0604030504040204" pitchFamily="50" charset="-128"/>
            </a:endParaRPr>
          </a:p>
        </p:txBody>
      </p:sp>
      <p:sp>
        <p:nvSpPr>
          <p:cNvPr id="23" name="テキスト ボックス 26918"/>
          <p:cNvSpPr txBox="1">
            <a:spLocks/>
          </p:cNvSpPr>
          <p:nvPr/>
        </p:nvSpPr>
        <p:spPr>
          <a:xfrm>
            <a:off x="780483" y="6030977"/>
            <a:ext cx="8576629" cy="394557"/>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335280" marR="0" lvl="0" indent="-335280" defTabSz="914400" eaLnBrk="1" fontAlgn="auto" latinLnBrk="0" hangingPunct="1">
              <a:lnSpc>
                <a:spcPts val="1400"/>
              </a:lnSpc>
              <a:spcBef>
                <a:spcPts val="0"/>
              </a:spcBef>
              <a:spcAft>
                <a:spcPts val="0"/>
              </a:spcAft>
              <a:buClrTx/>
              <a:buSzTx/>
              <a:buFontTx/>
              <a:buNone/>
              <a:tabLst/>
              <a:defRPr/>
            </a:pPr>
            <a:r>
              <a:rPr lang="en-US" altLang="ja-JP" sz="1100" kern="100" spc="-10" dirty="0">
                <a:solidFill>
                  <a:sysClr val="windowText" lastClr="000000"/>
                </a:solidFill>
                <a:latin typeface="Century" panose="02040604050505020304" pitchFamily="18" charset="0"/>
                <a:ea typeface="Meiryo UI" panose="020B0604030504040204" pitchFamily="50" charset="-128"/>
                <a:cs typeface="Meiryo UI" panose="020B0604030504040204" pitchFamily="50" charset="-128"/>
              </a:rPr>
              <a:t>※</a:t>
            </a:r>
            <a:r>
              <a:rPr kumimoji="0" lang="ja-JP" altLang="en-US" sz="1100" b="0" i="0" u="none" strike="noStrike" kern="100" cap="none" spc="-10" normalizeH="0" baseline="0" noProof="0" dirty="0">
                <a:ln>
                  <a:noFill/>
                </a:ln>
                <a:solidFill>
                  <a:sysClr val="windowText" lastClr="000000"/>
                </a:solidFill>
                <a:effectLst/>
                <a:uLnTx/>
                <a:uFillTx/>
                <a:latin typeface="Century" panose="02040604050505020304" pitchFamily="18" charset="0"/>
                <a:ea typeface="Meiryo UI" panose="020B0604030504040204" pitchFamily="50" charset="-128"/>
                <a:cs typeface="Meiryo UI" panose="020B0604030504040204" pitchFamily="50" charset="-128"/>
              </a:rPr>
              <a:t>認知症高齢者数は、総務省「国勢調査（</a:t>
            </a:r>
            <a:r>
              <a:rPr kumimoji="0" lang="en-US" sz="1100" b="0" i="0" u="none" strike="noStrike" kern="100" cap="none" spc="-10" normalizeH="0" baseline="0" noProof="0" dirty="0">
                <a:ln>
                  <a:noFill/>
                </a:ln>
                <a:solidFill>
                  <a:sysClr val="windowText" lastClr="000000"/>
                </a:solidFill>
                <a:effectLst/>
                <a:uLnTx/>
                <a:uFillTx/>
                <a:latin typeface="Century" panose="02040604050505020304" pitchFamily="18" charset="0"/>
                <a:ea typeface="Meiryo UI" panose="020B0604030504040204" pitchFamily="50" charset="-128"/>
                <a:cs typeface="Meiryo UI" panose="020B0604030504040204" pitchFamily="50" charset="-128"/>
              </a:rPr>
              <a:t>2015</a:t>
            </a:r>
            <a:r>
              <a:rPr kumimoji="0" lang="ja-JP" altLang="en-US" sz="1100" b="0" i="0" u="none" strike="noStrike" kern="100" cap="none" spc="-10" normalizeH="0" baseline="0" noProof="0" dirty="0">
                <a:ln>
                  <a:noFill/>
                </a:ln>
                <a:solidFill>
                  <a:sysClr val="windowText" lastClr="000000"/>
                </a:solidFill>
                <a:effectLst/>
                <a:uLnTx/>
                <a:uFillTx/>
                <a:latin typeface="Century" panose="02040604050505020304" pitchFamily="18" charset="0"/>
                <a:ea typeface="Meiryo UI" panose="020B0604030504040204" pitchFamily="50" charset="-128"/>
                <a:cs typeface="Meiryo UI" panose="020B0604030504040204" pitchFamily="50" charset="-128"/>
              </a:rPr>
              <a:t>年）」　、国立社会保障人口問題研究所「日本の地域別将来推計人口（</a:t>
            </a:r>
            <a:r>
              <a:rPr kumimoji="0" lang="en-US" sz="1100" b="0" i="0" u="none" strike="noStrike" kern="100" cap="none" spc="-10" normalizeH="0" baseline="0" noProof="0" dirty="0">
                <a:ln>
                  <a:noFill/>
                </a:ln>
                <a:solidFill>
                  <a:sysClr val="windowText" lastClr="000000"/>
                </a:solidFill>
                <a:effectLst/>
                <a:uLnTx/>
                <a:uFillTx/>
                <a:latin typeface="Century" panose="02040604050505020304" pitchFamily="18" charset="0"/>
                <a:ea typeface="Meiryo UI" panose="020B0604030504040204" pitchFamily="50" charset="-128"/>
                <a:cs typeface="Meiryo UI" panose="020B0604030504040204" pitchFamily="50" charset="-128"/>
              </a:rPr>
              <a:t>2018</a:t>
            </a:r>
            <a:r>
              <a:rPr kumimoji="0" lang="ja-JP" altLang="en-US" sz="1100" b="0" i="0" u="none" strike="noStrike" kern="100" cap="none" spc="-10" normalizeH="0" baseline="0" noProof="0" dirty="0">
                <a:ln>
                  <a:noFill/>
                </a:ln>
                <a:solidFill>
                  <a:sysClr val="windowText" lastClr="000000"/>
                </a:solidFill>
                <a:effectLst/>
                <a:uLnTx/>
                <a:uFillTx/>
                <a:latin typeface="Century" panose="02040604050505020304" pitchFamily="18" charset="0"/>
                <a:ea typeface="Meiryo UI" panose="020B0604030504040204" pitchFamily="50" charset="-128"/>
                <a:cs typeface="Meiryo UI" panose="020B0604030504040204" pitchFamily="50" charset="-128"/>
              </a:rPr>
              <a:t>年</a:t>
            </a:r>
            <a:r>
              <a:rPr kumimoji="0" lang="en-US" sz="1100" b="0" i="0" u="none" strike="noStrike" kern="100" cap="none" spc="-10" normalizeH="0" baseline="0" noProof="0" dirty="0">
                <a:ln>
                  <a:noFill/>
                </a:ln>
                <a:solidFill>
                  <a:sysClr val="windowText" lastClr="000000"/>
                </a:solidFill>
                <a:effectLst/>
                <a:uLnTx/>
                <a:uFillTx/>
                <a:latin typeface="Century" panose="02040604050505020304" pitchFamily="18" charset="0"/>
                <a:ea typeface="Meiryo UI" panose="020B0604030504040204" pitchFamily="50" charset="-128"/>
                <a:cs typeface="Meiryo UI" panose="020B0604030504040204" pitchFamily="50" charset="-128"/>
              </a:rPr>
              <a:t>3</a:t>
            </a:r>
            <a:r>
              <a:rPr kumimoji="0" lang="ja-JP" altLang="en-US" sz="1100" b="0" i="0" u="none" strike="noStrike" kern="100" cap="none" spc="-10" normalizeH="0" baseline="0" noProof="0" dirty="0">
                <a:ln>
                  <a:noFill/>
                </a:ln>
                <a:solidFill>
                  <a:sysClr val="windowText" lastClr="000000"/>
                </a:solidFill>
                <a:effectLst/>
                <a:uLnTx/>
                <a:uFillTx/>
                <a:latin typeface="Century" panose="02040604050505020304" pitchFamily="18" charset="0"/>
                <a:ea typeface="Meiryo UI" panose="020B0604030504040204" pitchFamily="50" charset="-128"/>
                <a:cs typeface="Meiryo UI" panose="020B0604030504040204" pitchFamily="50" charset="-128"/>
              </a:rPr>
              <a:t>月推計）」　</a:t>
            </a:r>
            <a:endParaRPr kumimoji="0" lang="en-US" altLang="ja-JP" sz="1100" b="0" i="0" u="none" strike="noStrike" kern="100" cap="none" spc="-10" normalizeH="0" baseline="0" noProof="0" dirty="0">
              <a:ln>
                <a:noFill/>
              </a:ln>
              <a:solidFill>
                <a:sysClr val="windowText" lastClr="000000"/>
              </a:solidFill>
              <a:effectLst/>
              <a:uLnTx/>
              <a:uFillTx/>
              <a:latin typeface="Century" panose="02040604050505020304" pitchFamily="18" charset="0"/>
              <a:ea typeface="Meiryo UI" panose="020B0604030504040204" pitchFamily="50" charset="-128"/>
              <a:cs typeface="Meiryo UI" panose="020B0604030504040204" pitchFamily="50" charset="-128"/>
            </a:endParaRPr>
          </a:p>
          <a:p>
            <a:pPr marL="335280" marR="0" lvl="0" indent="-335280" defTabSz="914400" eaLnBrk="1" fontAlgn="auto" latinLnBrk="0" hangingPunct="1">
              <a:lnSpc>
                <a:spcPts val="1400"/>
              </a:lnSpc>
              <a:spcBef>
                <a:spcPts val="0"/>
              </a:spcBef>
              <a:spcAft>
                <a:spcPts val="0"/>
              </a:spcAft>
              <a:buClrTx/>
              <a:buSzTx/>
              <a:buFontTx/>
              <a:buNone/>
              <a:tabLst/>
              <a:defRPr/>
            </a:pPr>
            <a:r>
              <a:rPr lang="ja-JP" altLang="en-US" sz="1100" kern="100" spc="-10" dirty="0">
                <a:solidFill>
                  <a:sysClr val="windowText" lastClr="000000"/>
                </a:solidFill>
                <a:latin typeface="Century" panose="02040604050505020304" pitchFamily="18" charset="0"/>
                <a:ea typeface="Meiryo UI" panose="020B0604030504040204" pitchFamily="50" charset="-128"/>
                <a:cs typeface="Meiryo UI" panose="020B0604030504040204" pitchFamily="50" charset="-128"/>
              </a:rPr>
              <a:t>　</a:t>
            </a:r>
            <a:r>
              <a:rPr kumimoji="0" lang="ja-JP" altLang="en-US" sz="1100" b="0" i="0" u="none" strike="noStrike" kern="100" cap="none" spc="-10" normalizeH="0" baseline="0" noProof="0" dirty="0">
                <a:ln>
                  <a:noFill/>
                </a:ln>
                <a:solidFill>
                  <a:sysClr val="windowText" lastClr="000000"/>
                </a:solidFill>
                <a:effectLst/>
                <a:uLnTx/>
                <a:uFillTx/>
                <a:latin typeface="Century" panose="02040604050505020304" pitchFamily="18" charset="0"/>
                <a:ea typeface="Meiryo UI" panose="020B0604030504040204" pitchFamily="50" charset="-128"/>
                <a:cs typeface="Meiryo UI" panose="020B0604030504040204" pitchFamily="50" charset="-128"/>
              </a:rPr>
              <a:t>より引用し、大阪府地域福祉課にて作成</a:t>
            </a:r>
          </a:p>
        </p:txBody>
      </p:sp>
      <p:graphicFrame>
        <p:nvGraphicFramePr>
          <p:cNvPr id="24" name="表 23"/>
          <p:cNvGraphicFramePr>
            <a:graphicFrameLocks noGrp="1"/>
          </p:cNvGraphicFramePr>
          <p:nvPr>
            <p:extLst>
              <p:ext uri="{D42A27DB-BD31-4B8C-83A1-F6EECF244321}">
                <p14:modId xmlns:p14="http://schemas.microsoft.com/office/powerpoint/2010/main" val="2781546858"/>
              </p:ext>
            </p:extLst>
          </p:nvPr>
        </p:nvGraphicFramePr>
        <p:xfrm>
          <a:off x="638817" y="4977390"/>
          <a:ext cx="7866366" cy="1012030"/>
        </p:xfrm>
        <a:graphic>
          <a:graphicData uri="http://schemas.openxmlformats.org/drawingml/2006/table">
            <a:tbl>
              <a:tblPr firstRow="1" bandRow="1"/>
              <a:tblGrid>
                <a:gridCol w="1362504">
                  <a:extLst>
                    <a:ext uri="{9D8B030D-6E8A-4147-A177-3AD203B41FA5}">
                      <a16:colId xmlns:a16="http://schemas.microsoft.com/office/drawing/2014/main" val="1877576503"/>
                    </a:ext>
                  </a:extLst>
                </a:gridCol>
                <a:gridCol w="1389842">
                  <a:extLst>
                    <a:ext uri="{9D8B030D-6E8A-4147-A177-3AD203B41FA5}">
                      <a16:colId xmlns:a16="http://schemas.microsoft.com/office/drawing/2014/main" val="443041699"/>
                    </a:ext>
                  </a:extLst>
                </a:gridCol>
                <a:gridCol w="1171135">
                  <a:extLst>
                    <a:ext uri="{9D8B030D-6E8A-4147-A177-3AD203B41FA5}">
                      <a16:colId xmlns:a16="http://schemas.microsoft.com/office/drawing/2014/main" val="951130921"/>
                    </a:ext>
                  </a:extLst>
                </a:gridCol>
                <a:gridCol w="1320174">
                  <a:extLst>
                    <a:ext uri="{9D8B030D-6E8A-4147-A177-3AD203B41FA5}">
                      <a16:colId xmlns:a16="http://schemas.microsoft.com/office/drawing/2014/main" val="2894899460"/>
                    </a:ext>
                  </a:extLst>
                </a:gridCol>
                <a:gridCol w="1302537">
                  <a:extLst>
                    <a:ext uri="{9D8B030D-6E8A-4147-A177-3AD203B41FA5}">
                      <a16:colId xmlns:a16="http://schemas.microsoft.com/office/drawing/2014/main" val="1335203807"/>
                    </a:ext>
                  </a:extLst>
                </a:gridCol>
                <a:gridCol w="1320174">
                  <a:extLst>
                    <a:ext uri="{9D8B030D-6E8A-4147-A177-3AD203B41FA5}">
                      <a16:colId xmlns:a16="http://schemas.microsoft.com/office/drawing/2014/main" val="1715635352"/>
                    </a:ext>
                  </a:extLst>
                </a:gridCol>
              </a:tblGrid>
              <a:tr h="337970">
                <a:tc gridSpan="2">
                  <a:txBody>
                    <a:bodyPr/>
                    <a:lstStyle/>
                    <a:p>
                      <a:pPr algn="ctr">
                        <a:lnSpc>
                          <a:spcPts val="1300"/>
                        </a:lnSpc>
                        <a:spcAft>
                          <a:spcPts val="0"/>
                        </a:spcAft>
                      </a:pPr>
                      <a:r>
                        <a:rPr lang="ja-JP" sz="1200" b="1" kern="1200" dirty="0">
                          <a:solidFill>
                            <a:srgbClr val="FFFFFF"/>
                          </a:solidFill>
                          <a:effectLst/>
                          <a:latin typeface="Century" panose="02040604050505020304" pitchFamily="18" charset="0"/>
                          <a:ea typeface="Meiryo UI" panose="020B0604030504040204" pitchFamily="50" charset="-128"/>
                          <a:cs typeface="Arial" panose="020B0604020202020204" pitchFamily="34" charset="0"/>
                        </a:rPr>
                        <a:t>認知症高齢者</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solidFill>
                      <a:schemeClr val="accent2">
                        <a:lumMod val="75000"/>
                      </a:schemeClr>
                    </a:solidFill>
                  </a:tcPr>
                </a:tc>
                <a:tc hMerge="1">
                  <a:txBody>
                    <a:bodyPr/>
                    <a:lstStyle/>
                    <a:p>
                      <a:endParaRPr kumimoji="1" lang="ja-JP" altLang="en-US"/>
                    </a:p>
                  </a:txBody>
                  <a:tcPr/>
                </a:tc>
                <a:tc gridSpan="2">
                  <a:txBody>
                    <a:bodyPr/>
                    <a:lstStyle/>
                    <a:p>
                      <a:pPr algn="ctr">
                        <a:lnSpc>
                          <a:spcPts val="1300"/>
                        </a:lnSpc>
                        <a:spcAft>
                          <a:spcPts val="0"/>
                        </a:spcAft>
                      </a:pPr>
                      <a:r>
                        <a:rPr lang="ja-JP" sz="1200" b="1" kern="1200" dirty="0">
                          <a:solidFill>
                            <a:srgbClr val="FFFFFF"/>
                          </a:solidFill>
                          <a:effectLst/>
                          <a:latin typeface="Century" panose="02040604050505020304" pitchFamily="18" charset="0"/>
                          <a:ea typeface="Meiryo UI" panose="020B0604030504040204" pitchFamily="50" charset="-128"/>
                          <a:cs typeface="Arial" panose="020B0604020202020204" pitchFamily="34" charset="0"/>
                        </a:rPr>
                        <a:t>療育手帳所持者（知的障がい者）</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solidFill>
                      <a:schemeClr val="accent2">
                        <a:lumMod val="75000"/>
                      </a:schemeClr>
                    </a:solidFill>
                  </a:tcPr>
                </a:tc>
                <a:tc hMerge="1">
                  <a:txBody>
                    <a:bodyPr/>
                    <a:lstStyle/>
                    <a:p>
                      <a:endParaRPr kumimoji="1" lang="ja-JP" altLang="en-US"/>
                    </a:p>
                  </a:txBody>
                  <a:tcPr/>
                </a:tc>
                <a:tc gridSpan="2">
                  <a:txBody>
                    <a:bodyPr/>
                    <a:lstStyle/>
                    <a:p>
                      <a:pPr algn="ctr">
                        <a:lnSpc>
                          <a:spcPts val="1300"/>
                        </a:lnSpc>
                        <a:spcAft>
                          <a:spcPts val="0"/>
                        </a:spcAft>
                      </a:pPr>
                      <a:r>
                        <a:rPr lang="ja-JP" sz="1200" b="1" kern="1200" dirty="0" err="1">
                          <a:solidFill>
                            <a:srgbClr val="FFFFFF"/>
                          </a:solidFill>
                          <a:effectLst/>
                          <a:latin typeface="Century" panose="02040604050505020304" pitchFamily="18" charset="0"/>
                          <a:ea typeface="Meiryo UI" panose="020B0604030504040204" pitchFamily="50" charset="-128"/>
                          <a:cs typeface="Arial" panose="020B0604020202020204" pitchFamily="34" charset="0"/>
                        </a:rPr>
                        <a:t>精神障がい</a:t>
                      </a:r>
                      <a:r>
                        <a:rPr lang="ja-JP" sz="1200" b="1" kern="1200" dirty="0">
                          <a:solidFill>
                            <a:srgbClr val="FFFFFF"/>
                          </a:solidFill>
                          <a:effectLst/>
                          <a:latin typeface="Century" panose="02040604050505020304" pitchFamily="18" charset="0"/>
                          <a:ea typeface="Meiryo UI" panose="020B0604030504040204" pitchFamily="50" charset="-128"/>
                          <a:cs typeface="Arial" panose="020B0604020202020204" pitchFamily="34" charset="0"/>
                        </a:rPr>
                        <a:t>者保健福祉手帳所持者</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solidFill>
                      <a:schemeClr val="accent2">
                        <a:lumMod val="75000"/>
                      </a:schemeClr>
                    </a:solidFill>
                  </a:tcPr>
                </a:tc>
                <a:tc hMerge="1">
                  <a:txBody>
                    <a:bodyPr/>
                    <a:lstStyle/>
                    <a:p>
                      <a:endParaRPr kumimoji="1" lang="ja-JP" altLang="en-US"/>
                    </a:p>
                  </a:txBody>
                  <a:tcPr/>
                </a:tc>
                <a:extLst>
                  <a:ext uri="{0D108BD9-81ED-4DB2-BD59-A6C34878D82A}">
                    <a16:rowId xmlns:a16="http://schemas.microsoft.com/office/drawing/2014/main" val="3126525277"/>
                  </a:ext>
                </a:extLst>
              </a:tr>
              <a:tr h="336090">
                <a:tc>
                  <a:txBody>
                    <a:bodyPr/>
                    <a:lstStyle/>
                    <a:p>
                      <a:pPr algn="ctr">
                        <a:lnSpc>
                          <a:spcPts val="1300"/>
                        </a:lnSpc>
                        <a:spcAft>
                          <a:spcPts val="0"/>
                        </a:spcAft>
                      </a:pPr>
                      <a:r>
                        <a:rPr lang="en-US" sz="1200" b="1" kern="1200" spc="-40">
                          <a:solidFill>
                            <a:srgbClr val="000000"/>
                          </a:solidFill>
                          <a:effectLst/>
                          <a:latin typeface="Meiryo UI" panose="020B0604030504040204" pitchFamily="50" charset="-128"/>
                          <a:ea typeface="ＭＳ 明朝" panose="02020609040205080304" pitchFamily="17" charset="-128"/>
                          <a:cs typeface="Arial" panose="020B0604020202020204" pitchFamily="34" charset="0"/>
                        </a:rPr>
                        <a:t>2015</a:t>
                      </a:r>
                      <a:r>
                        <a:rPr lang="ja-JP" sz="1200" b="1" kern="1200" spc="-40">
                          <a:solidFill>
                            <a:srgbClr val="000000"/>
                          </a:solidFill>
                          <a:effectLst/>
                          <a:latin typeface="Century" panose="02040604050505020304" pitchFamily="18" charset="0"/>
                          <a:ea typeface="Meiryo UI" panose="020B0604030504040204" pitchFamily="50" charset="-128"/>
                          <a:cs typeface="Arial" panose="020B0604020202020204" pitchFamily="34" charset="0"/>
                        </a:rPr>
                        <a:t>年度末</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rgbClr val="FFFF99"/>
                    </a:solidFill>
                  </a:tcPr>
                </a:tc>
                <a:tc>
                  <a:txBody>
                    <a:bodyPr/>
                    <a:lstStyle/>
                    <a:p>
                      <a:pPr algn="ctr">
                        <a:lnSpc>
                          <a:spcPts val="1300"/>
                        </a:lnSpc>
                        <a:spcAft>
                          <a:spcPts val="0"/>
                        </a:spcAft>
                      </a:pPr>
                      <a:r>
                        <a:rPr lang="en-US" sz="1200" b="1" kern="1200" spc="-40">
                          <a:solidFill>
                            <a:srgbClr val="000000"/>
                          </a:solidFill>
                          <a:effectLst/>
                          <a:latin typeface="Meiryo UI" panose="020B0604030504040204" pitchFamily="50" charset="-128"/>
                          <a:ea typeface="ＭＳ 明朝" panose="02020609040205080304" pitchFamily="17" charset="-128"/>
                          <a:cs typeface="Arial" panose="020B0604020202020204" pitchFamily="34" charset="0"/>
                        </a:rPr>
                        <a:t>2040</a:t>
                      </a:r>
                      <a:r>
                        <a:rPr lang="ja-JP" sz="1200" b="1" kern="1200" spc="-40">
                          <a:solidFill>
                            <a:srgbClr val="000000"/>
                          </a:solidFill>
                          <a:effectLst/>
                          <a:latin typeface="Century" panose="02040604050505020304" pitchFamily="18" charset="0"/>
                          <a:ea typeface="Meiryo UI" panose="020B0604030504040204" pitchFamily="50" charset="-128"/>
                          <a:cs typeface="Arial" panose="020B0604020202020204" pitchFamily="34" charset="0"/>
                        </a:rPr>
                        <a:t>年度</a:t>
                      </a:r>
                      <a:r>
                        <a:rPr lang="en-US" sz="1200" b="1" kern="1200" spc="-40">
                          <a:solidFill>
                            <a:srgbClr val="000000"/>
                          </a:solidFill>
                          <a:effectLst/>
                          <a:latin typeface="Century" panose="02040604050505020304" pitchFamily="18" charset="0"/>
                          <a:ea typeface="Meiryo UI" panose="020B0604030504040204" pitchFamily="50" charset="-128"/>
                          <a:cs typeface="Arial" panose="020B0604020202020204" pitchFamily="34" charset="0"/>
                        </a:rPr>
                        <a:t>(</a:t>
                      </a:r>
                      <a:r>
                        <a:rPr lang="ja-JP" sz="1200" b="1" kern="1200" spc="-40">
                          <a:solidFill>
                            <a:srgbClr val="000000"/>
                          </a:solidFill>
                          <a:effectLst/>
                          <a:latin typeface="Century" panose="02040604050505020304" pitchFamily="18" charset="0"/>
                          <a:ea typeface="Meiryo UI" panose="020B0604030504040204" pitchFamily="50" charset="-128"/>
                          <a:cs typeface="Arial" panose="020B0604020202020204" pitchFamily="34" charset="0"/>
                        </a:rPr>
                        <a:t>推計</a:t>
                      </a:r>
                      <a:r>
                        <a:rPr lang="en-US" sz="1200" b="1" kern="1200" spc="-40">
                          <a:solidFill>
                            <a:srgbClr val="000000"/>
                          </a:solidFill>
                          <a:effectLst/>
                          <a:latin typeface="Century" panose="02040604050505020304" pitchFamily="18" charset="0"/>
                          <a:ea typeface="Meiryo UI" panose="020B0604030504040204" pitchFamily="50" charset="-128"/>
                          <a:cs typeface="Arial" panose="020B0604020202020204" pitchFamily="34" charset="0"/>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rgbClr val="FFFF99"/>
                    </a:solidFill>
                  </a:tcPr>
                </a:tc>
                <a:tc>
                  <a:txBody>
                    <a:bodyPr/>
                    <a:lstStyle/>
                    <a:p>
                      <a:pPr algn="ctr">
                        <a:lnSpc>
                          <a:spcPts val="1300"/>
                        </a:lnSpc>
                        <a:spcAft>
                          <a:spcPts val="0"/>
                        </a:spcAft>
                      </a:pPr>
                      <a:r>
                        <a:rPr lang="en-US" sz="1200" b="1" kern="1200" spc="-40" dirty="0">
                          <a:solidFill>
                            <a:srgbClr val="000000"/>
                          </a:solidFill>
                          <a:effectLst/>
                          <a:latin typeface="Meiryo UI" panose="020B0604030504040204" pitchFamily="50" charset="-128"/>
                          <a:ea typeface="ＭＳ 明朝" panose="02020609040205080304" pitchFamily="17" charset="-128"/>
                          <a:cs typeface="Arial" panose="020B0604020202020204" pitchFamily="34" charset="0"/>
                        </a:rPr>
                        <a:t>2008</a:t>
                      </a:r>
                      <a:r>
                        <a:rPr lang="ja-JP" sz="1200" b="1" kern="1200" spc="-40" dirty="0">
                          <a:solidFill>
                            <a:srgbClr val="000000"/>
                          </a:solidFill>
                          <a:effectLst/>
                          <a:latin typeface="Century" panose="02040604050505020304" pitchFamily="18" charset="0"/>
                          <a:ea typeface="Meiryo UI" panose="020B0604030504040204" pitchFamily="50" charset="-128"/>
                          <a:cs typeface="Arial" panose="020B0604020202020204" pitchFamily="34" charset="0"/>
                        </a:rPr>
                        <a:t>年度末</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rgbClr val="FFFF99"/>
                    </a:solidFill>
                  </a:tcPr>
                </a:tc>
                <a:tc>
                  <a:txBody>
                    <a:bodyPr/>
                    <a:lstStyle/>
                    <a:p>
                      <a:pPr algn="ctr">
                        <a:lnSpc>
                          <a:spcPts val="1300"/>
                        </a:lnSpc>
                        <a:spcAft>
                          <a:spcPts val="0"/>
                        </a:spcAft>
                      </a:pPr>
                      <a:r>
                        <a:rPr lang="en-US" sz="1200" b="1" kern="1200" spc="-40" dirty="0">
                          <a:solidFill>
                            <a:srgbClr val="000000"/>
                          </a:solidFill>
                          <a:effectLst/>
                          <a:latin typeface="Meiryo UI" panose="020B0604030504040204" pitchFamily="50" charset="-128"/>
                          <a:ea typeface="ＭＳ 明朝" panose="02020609040205080304" pitchFamily="17" charset="-128"/>
                          <a:cs typeface="Arial" panose="020B0604020202020204" pitchFamily="34" charset="0"/>
                        </a:rPr>
                        <a:t>201</a:t>
                      </a:r>
                      <a:r>
                        <a:rPr lang="en-US" altLang="ja-JP" sz="1200" b="1" kern="1200" spc="-40" dirty="0">
                          <a:solidFill>
                            <a:srgbClr val="000000"/>
                          </a:solidFill>
                          <a:effectLst/>
                          <a:latin typeface="Meiryo UI" panose="020B0604030504040204" pitchFamily="50" charset="-128"/>
                          <a:ea typeface="ＭＳ 明朝" panose="02020609040205080304" pitchFamily="17" charset="-128"/>
                          <a:cs typeface="Arial" panose="020B0604020202020204" pitchFamily="34" charset="0"/>
                        </a:rPr>
                        <a:t>5</a:t>
                      </a:r>
                      <a:r>
                        <a:rPr lang="ja-JP" sz="1200" b="1" kern="1200" spc="-40" dirty="0">
                          <a:solidFill>
                            <a:srgbClr val="000000"/>
                          </a:solidFill>
                          <a:effectLst/>
                          <a:latin typeface="Century" panose="02040604050505020304" pitchFamily="18" charset="0"/>
                          <a:ea typeface="Meiryo UI" panose="020B0604030504040204" pitchFamily="50" charset="-128"/>
                          <a:cs typeface="Arial" panose="020B0604020202020204" pitchFamily="34" charset="0"/>
                        </a:rPr>
                        <a:t>度末</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rgbClr val="FFFF99"/>
                    </a:solidFill>
                  </a:tcPr>
                </a:tc>
                <a:tc>
                  <a:txBody>
                    <a:bodyPr/>
                    <a:lstStyle/>
                    <a:p>
                      <a:pPr algn="ctr">
                        <a:lnSpc>
                          <a:spcPts val="1300"/>
                        </a:lnSpc>
                        <a:spcAft>
                          <a:spcPts val="0"/>
                        </a:spcAft>
                      </a:pPr>
                      <a:r>
                        <a:rPr lang="en-US" sz="1200" b="1" kern="1200" spc="-40" dirty="0">
                          <a:solidFill>
                            <a:srgbClr val="000000"/>
                          </a:solidFill>
                          <a:effectLst/>
                          <a:latin typeface="Meiryo UI" panose="020B0604030504040204" pitchFamily="50" charset="-128"/>
                          <a:ea typeface="ＭＳ 明朝" panose="02020609040205080304" pitchFamily="17" charset="-128"/>
                          <a:cs typeface="Arial" panose="020B0604020202020204" pitchFamily="34" charset="0"/>
                        </a:rPr>
                        <a:t>2008</a:t>
                      </a:r>
                      <a:r>
                        <a:rPr lang="ja-JP" sz="1200" b="1" kern="1200" spc="-40" dirty="0">
                          <a:solidFill>
                            <a:srgbClr val="000000"/>
                          </a:solidFill>
                          <a:effectLst/>
                          <a:latin typeface="Century" panose="02040604050505020304" pitchFamily="18" charset="0"/>
                          <a:ea typeface="Meiryo UI" panose="020B0604030504040204" pitchFamily="50" charset="-128"/>
                          <a:cs typeface="Arial" panose="020B0604020202020204" pitchFamily="34" charset="0"/>
                        </a:rPr>
                        <a:t>年度末</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rgbClr val="FFFF99"/>
                    </a:solidFill>
                  </a:tcPr>
                </a:tc>
                <a:tc>
                  <a:txBody>
                    <a:bodyPr/>
                    <a:lstStyle/>
                    <a:p>
                      <a:pPr algn="ctr">
                        <a:lnSpc>
                          <a:spcPts val="1300"/>
                        </a:lnSpc>
                        <a:spcAft>
                          <a:spcPts val="0"/>
                        </a:spcAft>
                      </a:pPr>
                      <a:r>
                        <a:rPr lang="en-US" altLang="ja-JP" sz="1200" b="1" kern="1200" spc="-40" dirty="0">
                          <a:solidFill>
                            <a:srgbClr val="000000"/>
                          </a:solidFill>
                          <a:effectLst/>
                          <a:latin typeface="Meiryo UI" panose="020B0604030504040204" pitchFamily="50" charset="-128"/>
                          <a:ea typeface="ＭＳ 明朝" panose="02020609040205080304" pitchFamily="17" charset="-128"/>
                          <a:cs typeface="Arial" panose="020B0604020202020204" pitchFamily="34" charset="0"/>
                        </a:rPr>
                        <a:t>2015</a:t>
                      </a:r>
                      <a:r>
                        <a:rPr lang="ja-JP" altLang="ja-JP" sz="1200" b="1" kern="1200" spc="-40" dirty="0">
                          <a:solidFill>
                            <a:srgbClr val="000000"/>
                          </a:solidFill>
                          <a:effectLst/>
                          <a:latin typeface="Century" panose="02040604050505020304" pitchFamily="18" charset="0"/>
                          <a:ea typeface="Meiryo UI" panose="020B0604030504040204" pitchFamily="50" charset="-128"/>
                          <a:cs typeface="Arial" panose="020B0604020202020204" pitchFamily="34" charset="0"/>
                        </a:rPr>
                        <a:t>度末</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76353648"/>
                  </a:ext>
                </a:extLst>
              </a:tr>
              <a:tr h="337970">
                <a:tc>
                  <a:txBody>
                    <a:bodyPr/>
                    <a:lstStyle/>
                    <a:p>
                      <a:pPr algn="ctr">
                        <a:lnSpc>
                          <a:spcPts val="1300"/>
                        </a:lnSpc>
                        <a:spcAft>
                          <a:spcPts val="0"/>
                        </a:spcAft>
                      </a:pPr>
                      <a:r>
                        <a:rPr lang="ja-JP" sz="1200" kern="1200">
                          <a:solidFill>
                            <a:srgbClr val="000000"/>
                          </a:solidFill>
                          <a:effectLst/>
                          <a:latin typeface="Century" panose="02040604050505020304" pitchFamily="18" charset="0"/>
                          <a:ea typeface="Meiryo UI" panose="020B0604030504040204" pitchFamily="50" charset="-128"/>
                          <a:cs typeface="Arial" panose="020B0604020202020204" pitchFamily="34" charset="0"/>
                        </a:rPr>
                        <a:t>約</a:t>
                      </a:r>
                      <a:r>
                        <a:rPr lang="en-US" sz="1200" kern="1200">
                          <a:solidFill>
                            <a:srgbClr val="000000"/>
                          </a:solidFill>
                          <a:effectLst/>
                          <a:latin typeface="Century" panose="02040604050505020304" pitchFamily="18" charset="0"/>
                          <a:ea typeface="Meiryo UI" panose="020B0604030504040204" pitchFamily="50" charset="-128"/>
                          <a:cs typeface="Arial" panose="020B0604020202020204" pitchFamily="34" charset="0"/>
                        </a:rPr>
                        <a:t>32</a:t>
                      </a:r>
                      <a:r>
                        <a:rPr lang="ja-JP" sz="1200" kern="1200">
                          <a:solidFill>
                            <a:srgbClr val="000000"/>
                          </a:solidFill>
                          <a:effectLst/>
                          <a:latin typeface="Century" panose="02040604050505020304" pitchFamily="18" charset="0"/>
                          <a:ea typeface="Meiryo UI" panose="020B0604030504040204" pitchFamily="50" charset="-128"/>
                          <a:cs typeface="Arial" panose="020B0604020202020204" pitchFamily="34" charset="0"/>
                        </a:rPr>
                        <a:t>万人</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ts val="1300"/>
                        </a:lnSpc>
                        <a:spcAft>
                          <a:spcPts val="0"/>
                        </a:spcAft>
                      </a:pPr>
                      <a:r>
                        <a:rPr lang="ja-JP" sz="1200" kern="1200">
                          <a:solidFill>
                            <a:srgbClr val="000000"/>
                          </a:solidFill>
                          <a:effectLst/>
                          <a:latin typeface="Century" panose="02040604050505020304" pitchFamily="18" charset="0"/>
                          <a:ea typeface="Meiryo UI" panose="020B0604030504040204" pitchFamily="50" charset="-128"/>
                          <a:cs typeface="Arial" panose="020B0604020202020204" pitchFamily="34" charset="0"/>
                        </a:rPr>
                        <a:t>約</a:t>
                      </a:r>
                      <a:r>
                        <a:rPr lang="en-US" sz="1200" kern="1200">
                          <a:solidFill>
                            <a:srgbClr val="000000"/>
                          </a:solidFill>
                          <a:effectLst/>
                          <a:latin typeface="Century" panose="02040604050505020304" pitchFamily="18" charset="0"/>
                          <a:ea typeface="Meiryo UI" panose="020B0604030504040204" pitchFamily="50" charset="-128"/>
                          <a:cs typeface="Arial" panose="020B0604020202020204" pitchFamily="34" charset="0"/>
                        </a:rPr>
                        <a:t>53</a:t>
                      </a:r>
                      <a:r>
                        <a:rPr lang="ja-JP" sz="1200" kern="1200">
                          <a:solidFill>
                            <a:srgbClr val="000000"/>
                          </a:solidFill>
                          <a:effectLst/>
                          <a:latin typeface="Century" panose="02040604050505020304" pitchFamily="18" charset="0"/>
                          <a:ea typeface="Meiryo UI" panose="020B0604030504040204" pitchFamily="50" charset="-128"/>
                          <a:cs typeface="Arial" panose="020B0604020202020204" pitchFamily="34" charset="0"/>
                        </a:rPr>
                        <a:t>万人</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ts val="1300"/>
                        </a:lnSpc>
                        <a:spcAft>
                          <a:spcPts val="0"/>
                        </a:spcAft>
                      </a:pPr>
                      <a:r>
                        <a:rPr lang="en-US" sz="1200" kern="1200" dirty="0">
                          <a:solidFill>
                            <a:srgbClr val="000000"/>
                          </a:solidFill>
                          <a:effectLst/>
                          <a:latin typeface="Meiryo UI" panose="020B0604030504040204" pitchFamily="50" charset="-128"/>
                          <a:ea typeface="ＭＳ 明朝" panose="02020609040205080304" pitchFamily="17" charset="-128"/>
                          <a:cs typeface="Arial" panose="020B0604020202020204" pitchFamily="34" charset="0"/>
                        </a:rPr>
                        <a:t>55,161</a:t>
                      </a:r>
                      <a:r>
                        <a:rPr lang="ja-JP" sz="1200" kern="1200" dirty="0">
                          <a:solidFill>
                            <a:srgbClr val="000000"/>
                          </a:solidFill>
                          <a:effectLst/>
                          <a:latin typeface="Century" panose="02040604050505020304" pitchFamily="18" charset="0"/>
                          <a:ea typeface="Meiryo UI" panose="020B0604030504040204" pitchFamily="50" charset="-128"/>
                          <a:cs typeface="Arial" panose="020B0604020202020204" pitchFamily="34" charset="0"/>
                        </a:rPr>
                        <a:t>人</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ts val="1300"/>
                        </a:lnSpc>
                        <a:spcAft>
                          <a:spcPts val="0"/>
                        </a:spcAft>
                      </a:pPr>
                      <a:r>
                        <a:rPr lang="en-US" altLang="ja-JP" sz="1200" kern="1200" dirty="0">
                          <a:solidFill>
                            <a:schemeClr val="tx1"/>
                          </a:solidFill>
                          <a:effectLst/>
                          <a:latin typeface="Meiryo UI" panose="020B0604030504040204" pitchFamily="50" charset="-128"/>
                          <a:ea typeface="ＭＳ 明朝" panose="02020609040205080304" pitchFamily="17" charset="-128"/>
                          <a:cs typeface="Arial" panose="020B0604020202020204" pitchFamily="34" charset="0"/>
                        </a:rPr>
                        <a:t>75,081</a:t>
                      </a:r>
                      <a:r>
                        <a:rPr lang="ja-JP" sz="1200" kern="1200" dirty="0">
                          <a:solidFill>
                            <a:schemeClr val="tx1"/>
                          </a:solidFill>
                          <a:effectLst/>
                          <a:latin typeface="Century" panose="02040604050505020304" pitchFamily="18" charset="0"/>
                          <a:ea typeface="Meiryo UI" panose="020B0604030504040204" pitchFamily="50" charset="-128"/>
                          <a:cs typeface="Arial" panose="020B0604020202020204" pitchFamily="34" charset="0"/>
                        </a:rPr>
                        <a:t>人</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ts val="1300"/>
                        </a:lnSpc>
                        <a:spcAft>
                          <a:spcPts val="0"/>
                        </a:spcAft>
                      </a:pPr>
                      <a:r>
                        <a:rPr lang="en-US" sz="1200" kern="1200" dirty="0">
                          <a:solidFill>
                            <a:schemeClr val="tx1"/>
                          </a:solidFill>
                          <a:effectLst/>
                          <a:latin typeface="Meiryo UI" panose="020B0604030504040204" pitchFamily="50" charset="-128"/>
                          <a:ea typeface="ＭＳ 明朝" panose="02020609040205080304" pitchFamily="17" charset="-128"/>
                          <a:cs typeface="Arial" panose="020B0604020202020204" pitchFamily="34" charset="0"/>
                        </a:rPr>
                        <a:t>43,385</a:t>
                      </a:r>
                      <a:r>
                        <a:rPr lang="ja-JP" sz="1200" kern="1200" dirty="0">
                          <a:solidFill>
                            <a:schemeClr val="tx1"/>
                          </a:solidFill>
                          <a:effectLst/>
                          <a:latin typeface="Century" panose="02040604050505020304" pitchFamily="18" charset="0"/>
                          <a:ea typeface="Meiryo UI" panose="020B0604030504040204" pitchFamily="50" charset="-128"/>
                          <a:cs typeface="Arial" panose="020B0604020202020204" pitchFamily="34" charset="0"/>
                        </a:rPr>
                        <a:t>人</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ts val="1300"/>
                        </a:lnSpc>
                        <a:spcAft>
                          <a:spcPts val="0"/>
                        </a:spcAft>
                      </a:pPr>
                      <a:r>
                        <a:rPr lang="en-US" altLang="ja-JP" sz="1200" kern="1200" dirty="0">
                          <a:solidFill>
                            <a:schemeClr val="tx1"/>
                          </a:solidFill>
                          <a:effectLst/>
                          <a:latin typeface="Meiryo UI" panose="020B0604030504040204" pitchFamily="50" charset="-128"/>
                          <a:ea typeface="ＭＳ 明朝" panose="02020609040205080304" pitchFamily="17" charset="-128"/>
                          <a:cs typeface="Arial" panose="020B0604020202020204" pitchFamily="34" charset="0"/>
                        </a:rPr>
                        <a:t>76,458</a:t>
                      </a:r>
                      <a:r>
                        <a:rPr lang="ja-JP" sz="1200" kern="1200" dirty="0">
                          <a:solidFill>
                            <a:schemeClr val="tx1"/>
                          </a:solidFill>
                          <a:effectLst/>
                          <a:latin typeface="Century" panose="02040604050505020304" pitchFamily="18" charset="0"/>
                          <a:ea typeface="Meiryo UI" panose="020B0604030504040204" pitchFamily="50" charset="-128"/>
                          <a:cs typeface="Arial" panose="020B0604020202020204" pitchFamily="34" charset="0"/>
                        </a:rPr>
                        <a:t>人</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95338470"/>
                  </a:ext>
                </a:extLst>
              </a:tr>
            </a:tbl>
          </a:graphicData>
        </a:graphic>
      </p:graphicFrame>
      <p:sp>
        <p:nvSpPr>
          <p:cNvPr id="17" name="コンテンツ プレースホルダー 2"/>
          <p:cNvSpPr txBox="1">
            <a:spLocks/>
          </p:cNvSpPr>
          <p:nvPr/>
        </p:nvSpPr>
        <p:spPr>
          <a:xfrm>
            <a:off x="396472" y="4699777"/>
            <a:ext cx="4858801" cy="330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300" b="1" dirty="0">
                <a:latin typeface="メイリオ" panose="020B0604030504040204" pitchFamily="50" charset="-128"/>
                <a:ea typeface="メイリオ" panose="020B0604030504040204" pitchFamily="50" charset="-128"/>
              </a:rPr>
              <a:t> </a:t>
            </a:r>
            <a:r>
              <a:rPr lang="en-US" altLang="ja-JP" sz="1300" b="1" dirty="0">
                <a:latin typeface="メイリオ" panose="020B0604030504040204" pitchFamily="50" charset="-128"/>
                <a:ea typeface="メイリオ" panose="020B0604030504040204" pitchFamily="50" charset="-128"/>
              </a:rPr>
              <a:t>〔</a:t>
            </a:r>
            <a:r>
              <a:rPr lang="ja-JP" altLang="en-US" sz="1300" b="1" dirty="0">
                <a:latin typeface="メイリオ" panose="020B0604030504040204" pitchFamily="50" charset="-128"/>
                <a:ea typeface="メイリオ" panose="020B0604030504040204" pitchFamily="50" charset="-128"/>
              </a:rPr>
              <a:t>図表：成年後見制度の潜在的ニーズについて（大阪府）</a:t>
            </a:r>
            <a:r>
              <a:rPr lang="en-US" altLang="ja-JP" sz="1300" b="1" dirty="0">
                <a:latin typeface="メイリオ" panose="020B0604030504040204" pitchFamily="50" charset="-128"/>
                <a:ea typeface="メイリオ" panose="020B0604030504040204" pitchFamily="50" charset="-128"/>
              </a:rPr>
              <a:t>〕</a:t>
            </a:r>
            <a:endParaRPr lang="en-US" altLang="ja-JP" sz="1300" dirty="0">
              <a:latin typeface="メイリオ" panose="020B0604030504040204" pitchFamily="50" charset="-128"/>
              <a:ea typeface="メイリオ" panose="020B0604030504040204" pitchFamily="50" charset="-128"/>
            </a:endParaRPr>
          </a:p>
        </p:txBody>
      </p:sp>
      <p:sp>
        <p:nvSpPr>
          <p:cNvPr id="18" name="コンテンツ プレースホルダー 2"/>
          <p:cNvSpPr txBox="1">
            <a:spLocks/>
          </p:cNvSpPr>
          <p:nvPr/>
        </p:nvSpPr>
        <p:spPr>
          <a:xfrm>
            <a:off x="5618600" y="4717383"/>
            <a:ext cx="3969830" cy="330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100" dirty="0">
                <a:latin typeface="メイリオ" panose="020B0604030504040204" pitchFamily="50" charset="-128"/>
                <a:ea typeface="メイリオ" panose="020B0604030504040204" pitchFamily="50" charset="-128"/>
              </a:rPr>
              <a:t>出典「第</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期大阪府地域福祉支援計画」</a:t>
            </a:r>
            <a:endParaRPr lang="en-US" altLang="ja-JP" sz="1100" dirty="0">
              <a:latin typeface="メイリオ" panose="020B0604030504040204" pitchFamily="50" charset="-128"/>
              <a:ea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473832514"/>
              </p:ext>
            </p:extLst>
          </p:nvPr>
        </p:nvGraphicFramePr>
        <p:xfrm>
          <a:off x="614624" y="2679803"/>
          <a:ext cx="7967283" cy="1569000"/>
        </p:xfrm>
        <a:graphic>
          <a:graphicData uri="http://schemas.openxmlformats.org/drawingml/2006/table">
            <a:tbl>
              <a:tblPr firstRow="1" bandRow="1">
                <a:tableStyleId>{5C22544A-7EE6-4342-B048-85BDC9FD1C3A}</a:tableStyleId>
              </a:tblPr>
              <a:tblGrid>
                <a:gridCol w="1343283">
                  <a:extLst>
                    <a:ext uri="{9D8B030D-6E8A-4147-A177-3AD203B41FA5}">
                      <a16:colId xmlns:a16="http://schemas.microsoft.com/office/drawing/2014/main" val="2422041287"/>
                    </a:ext>
                  </a:extLst>
                </a:gridCol>
                <a:gridCol w="828000">
                  <a:extLst>
                    <a:ext uri="{9D8B030D-6E8A-4147-A177-3AD203B41FA5}">
                      <a16:colId xmlns:a16="http://schemas.microsoft.com/office/drawing/2014/main" val="3959838944"/>
                    </a:ext>
                  </a:extLst>
                </a:gridCol>
                <a:gridCol w="828000">
                  <a:extLst>
                    <a:ext uri="{9D8B030D-6E8A-4147-A177-3AD203B41FA5}">
                      <a16:colId xmlns:a16="http://schemas.microsoft.com/office/drawing/2014/main" val="4086196892"/>
                    </a:ext>
                  </a:extLst>
                </a:gridCol>
                <a:gridCol w="828000">
                  <a:extLst>
                    <a:ext uri="{9D8B030D-6E8A-4147-A177-3AD203B41FA5}">
                      <a16:colId xmlns:a16="http://schemas.microsoft.com/office/drawing/2014/main" val="4076007241"/>
                    </a:ext>
                  </a:extLst>
                </a:gridCol>
                <a:gridCol w="828000">
                  <a:extLst>
                    <a:ext uri="{9D8B030D-6E8A-4147-A177-3AD203B41FA5}">
                      <a16:colId xmlns:a16="http://schemas.microsoft.com/office/drawing/2014/main" val="1707307262"/>
                    </a:ext>
                  </a:extLst>
                </a:gridCol>
                <a:gridCol w="828000">
                  <a:extLst>
                    <a:ext uri="{9D8B030D-6E8A-4147-A177-3AD203B41FA5}">
                      <a16:colId xmlns:a16="http://schemas.microsoft.com/office/drawing/2014/main" val="2880238210"/>
                    </a:ext>
                  </a:extLst>
                </a:gridCol>
                <a:gridCol w="828000">
                  <a:extLst>
                    <a:ext uri="{9D8B030D-6E8A-4147-A177-3AD203B41FA5}">
                      <a16:colId xmlns:a16="http://schemas.microsoft.com/office/drawing/2014/main" val="1638621283"/>
                    </a:ext>
                  </a:extLst>
                </a:gridCol>
                <a:gridCol w="828000">
                  <a:extLst>
                    <a:ext uri="{9D8B030D-6E8A-4147-A177-3AD203B41FA5}">
                      <a16:colId xmlns:a16="http://schemas.microsoft.com/office/drawing/2014/main" val="1345399488"/>
                    </a:ext>
                  </a:extLst>
                </a:gridCol>
                <a:gridCol w="828000">
                  <a:extLst>
                    <a:ext uri="{9D8B030D-6E8A-4147-A177-3AD203B41FA5}">
                      <a16:colId xmlns:a16="http://schemas.microsoft.com/office/drawing/2014/main" val="1912793910"/>
                    </a:ext>
                  </a:extLst>
                </a:gridCol>
              </a:tblGrid>
              <a:tr h="172842">
                <a:tc>
                  <a:txBody>
                    <a:bodyPr/>
                    <a:lstStyle/>
                    <a:p>
                      <a:r>
                        <a:rPr kumimoji="1" lang="en-US" altLang="ja-JP" sz="1300" dirty="0">
                          <a:latin typeface="メイリオ" panose="020B0604030504040204" pitchFamily="50" charset="-128"/>
                          <a:ea typeface="メイリオ" panose="020B0604030504040204" pitchFamily="50" charset="-128"/>
                        </a:rPr>
                        <a:t>(</a:t>
                      </a:r>
                      <a:r>
                        <a:rPr kumimoji="1" lang="ja-JP" altLang="en-US" sz="1300" dirty="0">
                          <a:latin typeface="メイリオ" panose="020B0604030504040204" pitchFamily="50" charset="-128"/>
                          <a:ea typeface="メイリオ" panose="020B0604030504040204" pitchFamily="50" charset="-128"/>
                        </a:rPr>
                        <a:t>単位：千世帯</a:t>
                      </a:r>
                      <a:r>
                        <a:rPr kumimoji="1" lang="en-US" altLang="ja-JP" sz="1300" dirty="0">
                          <a:latin typeface="メイリオ" panose="020B0604030504040204" pitchFamily="50" charset="-128"/>
                          <a:ea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2000</a:t>
                      </a:r>
                      <a:r>
                        <a:rPr kumimoji="1" lang="ja-JP" altLang="en-US" sz="1300" dirty="0">
                          <a:latin typeface="メイリオ" panose="020B0604030504040204" pitchFamily="50" charset="-128"/>
                          <a:ea typeface="メイリオ"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2005</a:t>
                      </a:r>
                      <a:r>
                        <a:rPr kumimoji="1" lang="ja-JP" altLang="en-US" sz="1300" dirty="0">
                          <a:latin typeface="メイリオ" panose="020B0604030504040204" pitchFamily="50" charset="-128"/>
                          <a:ea typeface="メイリオ"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2010</a:t>
                      </a:r>
                      <a:r>
                        <a:rPr kumimoji="1" lang="ja-JP" altLang="en-US" sz="1300" dirty="0">
                          <a:latin typeface="メイリオ" panose="020B0604030504040204" pitchFamily="50" charset="-128"/>
                          <a:ea typeface="メイリオ"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2015</a:t>
                      </a:r>
                      <a:r>
                        <a:rPr kumimoji="1" lang="ja-JP" altLang="en-US" sz="1300" dirty="0">
                          <a:latin typeface="メイリオ" panose="020B0604030504040204" pitchFamily="50" charset="-128"/>
                          <a:ea typeface="メイリオ" panose="020B0604030504040204" pitchFamily="50" charset="-128"/>
                        </a:rPr>
                        <a:t>年</a:t>
                      </a:r>
                      <a:endParaRPr kumimoji="1" lang="en-US" altLang="ja-JP"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2020</a:t>
                      </a:r>
                      <a:r>
                        <a:rPr kumimoji="1" lang="ja-JP" altLang="en-US" sz="1300" dirty="0">
                          <a:latin typeface="メイリオ" panose="020B0604030504040204" pitchFamily="50" charset="-128"/>
                          <a:ea typeface="メイリオ"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2025</a:t>
                      </a:r>
                      <a:r>
                        <a:rPr kumimoji="1" lang="ja-JP" altLang="en-US" sz="1300" dirty="0">
                          <a:latin typeface="メイリオ" panose="020B0604030504040204" pitchFamily="50" charset="-128"/>
                          <a:ea typeface="メイリオ"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2030</a:t>
                      </a:r>
                      <a:r>
                        <a:rPr kumimoji="1" lang="ja-JP" altLang="en-US" sz="1300" dirty="0">
                          <a:latin typeface="メイリオ" panose="020B0604030504040204" pitchFamily="50" charset="-128"/>
                          <a:ea typeface="メイリオ"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2035</a:t>
                      </a:r>
                      <a:r>
                        <a:rPr kumimoji="1" lang="ja-JP" altLang="en-US" sz="1300" dirty="0">
                          <a:latin typeface="メイリオ" panose="020B0604030504040204" pitchFamily="50" charset="-128"/>
                          <a:ea typeface="メイリオ"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1217020"/>
                  </a:ext>
                </a:extLst>
              </a:tr>
              <a:tr h="319860">
                <a:tc>
                  <a:txBody>
                    <a:bodyPr/>
                    <a:lstStyle/>
                    <a:p>
                      <a:r>
                        <a:rPr kumimoji="1" lang="ja-JP" altLang="en-US" sz="1300" dirty="0">
                          <a:latin typeface="メイリオ" panose="020B0604030504040204" pitchFamily="50" charset="-128"/>
                          <a:ea typeface="メイリオ" panose="020B0604030504040204" pitchFamily="50" charset="-128"/>
                        </a:rPr>
                        <a:t>一般世帯数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3,455</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3,591</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3,823</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3,918</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3,992</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3,966</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3,873</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3,737</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7439069"/>
                  </a:ext>
                </a:extLst>
              </a:tr>
              <a:tr h="319860">
                <a:tc>
                  <a:txBody>
                    <a:bodyPr/>
                    <a:lstStyle/>
                    <a:p>
                      <a:r>
                        <a:rPr kumimoji="1" lang="ja-JP" altLang="en-US" sz="1300" dirty="0">
                          <a:latin typeface="メイリオ" panose="020B0604030504040204" pitchFamily="50" charset="-128"/>
                          <a:ea typeface="メイリオ" panose="020B0604030504040204" pitchFamily="50" charset="-128"/>
                        </a:rPr>
                        <a:t>単独世帯数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1,029</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1,152</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1,368</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1,471</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1,518</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1,555</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1,555</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kumimoji="1" lang="en-US" altLang="ja-JP" sz="1300" dirty="0">
                          <a:latin typeface="メイリオ" panose="020B0604030504040204" pitchFamily="50" charset="-128"/>
                          <a:ea typeface="メイリオ" panose="020B0604030504040204" pitchFamily="50" charset="-128"/>
                        </a:rPr>
                        <a:t>1,525</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3473519"/>
                  </a:ext>
                </a:extLst>
              </a:tr>
              <a:tr h="319860">
                <a:tc>
                  <a:txBody>
                    <a:bodyPr/>
                    <a:lstStyle/>
                    <a:p>
                      <a:r>
                        <a:rPr kumimoji="1" lang="ja-JP" altLang="en-US" sz="1300" dirty="0">
                          <a:latin typeface="メイリオ" panose="020B0604030504040204" pitchFamily="50" charset="-128"/>
                          <a:ea typeface="メイリオ" panose="020B0604030504040204" pitchFamily="50" charset="-128"/>
                        </a:rPr>
                        <a:t>高齢者世帯</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746</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962</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1,198</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1,421</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1,484</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1,462</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1,453</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1,482</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14088562"/>
                  </a:ext>
                </a:extLst>
              </a:tr>
              <a:tr h="319860">
                <a:tc>
                  <a:txBody>
                    <a:bodyPr/>
                    <a:lstStyle/>
                    <a:p>
                      <a:r>
                        <a:rPr kumimoji="1" lang="ja-JP" altLang="en-US" sz="1300" dirty="0">
                          <a:latin typeface="メイリオ" panose="020B0604030504040204" pitchFamily="50" charset="-128"/>
                          <a:ea typeface="メイリオ" panose="020B0604030504040204" pitchFamily="50" charset="-128"/>
                        </a:rPr>
                        <a:t>高齢者単独世帯</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255</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341</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446</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555</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596</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610</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623</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300" dirty="0">
                          <a:latin typeface="メイリオ" panose="020B0604030504040204" pitchFamily="50" charset="-128"/>
                          <a:ea typeface="メイリオ" panose="020B0604030504040204" pitchFamily="50" charset="-128"/>
                        </a:rPr>
                        <a:t>650</a:t>
                      </a:r>
                      <a:endParaRPr kumimoji="1" lang="ja-JP" altLang="en-US" sz="13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85558"/>
                  </a:ext>
                </a:extLst>
              </a:tr>
            </a:tbl>
          </a:graphicData>
        </a:graphic>
      </p:graphicFrame>
      <p:sp>
        <p:nvSpPr>
          <p:cNvPr id="22" name="正方形/長方形 21"/>
          <p:cNvSpPr/>
          <p:nvPr/>
        </p:nvSpPr>
        <p:spPr>
          <a:xfrm>
            <a:off x="5186190" y="2439431"/>
            <a:ext cx="800219" cy="276999"/>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⇒推計値</a:t>
            </a:r>
            <a:endParaRPr kumimoji="0"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 name="正方形/長方形 24"/>
          <p:cNvSpPr/>
          <p:nvPr/>
        </p:nvSpPr>
        <p:spPr>
          <a:xfrm>
            <a:off x="4519954" y="2439431"/>
            <a:ext cx="800219" cy="276999"/>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実績値⇐</a:t>
            </a:r>
            <a:endParaRPr kumimoji="0"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コンテンツ プレースホルダー 2"/>
          <p:cNvSpPr txBox="1">
            <a:spLocks/>
          </p:cNvSpPr>
          <p:nvPr/>
        </p:nvSpPr>
        <p:spPr>
          <a:xfrm>
            <a:off x="364171" y="2431447"/>
            <a:ext cx="3222123" cy="330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300" b="1" dirty="0">
                <a:latin typeface="メイリオ" panose="020B0604030504040204" pitchFamily="50" charset="-128"/>
                <a:ea typeface="メイリオ" panose="020B0604030504040204" pitchFamily="50" charset="-128"/>
              </a:rPr>
              <a:t> </a:t>
            </a:r>
            <a:r>
              <a:rPr lang="en-US" altLang="ja-JP" sz="1300" b="1" dirty="0">
                <a:latin typeface="メイリオ" panose="020B0604030504040204" pitchFamily="50" charset="-128"/>
                <a:ea typeface="メイリオ" panose="020B0604030504040204" pitchFamily="50" charset="-128"/>
              </a:rPr>
              <a:t>〔</a:t>
            </a:r>
            <a:r>
              <a:rPr lang="ja-JP" altLang="en-US" sz="1300" b="1" dirty="0">
                <a:latin typeface="メイリオ" panose="020B0604030504040204" pitchFamily="50" charset="-128"/>
                <a:ea typeface="メイリオ" panose="020B0604030504040204" pitchFamily="50" charset="-128"/>
              </a:rPr>
              <a:t>図表：大阪府における世帯数の推移</a:t>
            </a:r>
            <a:r>
              <a:rPr lang="en-US" altLang="ja-JP" sz="1300" b="1" dirty="0">
                <a:latin typeface="メイリオ" panose="020B0604030504040204" pitchFamily="50" charset="-128"/>
                <a:ea typeface="メイリオ" panose="020B0604030504040204" pitchFamily="50" charset="-128"/>
              </a:rPr>
              <a:t>〕</a:t>
            </a:r>
            <a:endParaRPr lang="en-US" altLang="ja-JP" sz="1300" dirty="0">
              <a:latin typeface="メイリオ" panose="020B0604030504040204" pitchFamily="50" charset="-128"/>
              <a:ea typeface="メイリオ" panose="020B0604030504040204" pitchFamily="50" charset="-128"/>
            </a:endParaRPr>
          </a:p>
        </p:txBody>
      </p:sp>
      <p:sp>
        <p:nvSpPr>
          <p:cNvPr id="27" name="コンテンツ プレースホルダー 2"/>
          <p:cNvSpPr txBox="1">
            <a:spLocks/>
          </p:cNvSpPr>
          <p:nvPr/>
        </p:nvSpPr>
        <p:spPr>
          <a:xfrm>
            <a:off x="5309950" y="4320673"/>
            <a:ext cx="3626315" cy="330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100" dirty="0">
                <a:latin typeface="メイリオ" panose="020B0604030504040204" pitchFamily="50" charset="-128"/>
                <a:ea typeface="メイリオ" panose="020B0604030504040204" pitchFamily="50" charset="-128"/>
              </a:rPr>
              <a:t>出典「第</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期大阪府地域福祉支援計画」より一部抜粋</a:t>
            </a:r>
            <a:endParaRPr lang="en-US" altLang="ja-JP" sz="1100" dirty="0">
              <a:latin typeface="メイリオ" panose="020B0604030504040204" pitchFamily="50" charset="-128"/>
              <a:ea typeface="メイリオ" panose="020B0604030504040204" pitchFamily="50" charset="-128"/>
            </a:endParaRPr>
          </a:p>
        </p:txBody>
      </p:sp>
      <p:sp>
        <p:nvSpPr>
          <p:cNvPr id="28" name="コンテンツ プレースホルダー 2"/>
          <p:cNvSpPr txBox="1">
            <a:spLocks/>
          </p:cNvSpPr>
          <p:nvPr/>
        </p:nvSpPr>
        <p:spPr>
          <a:xfrm>
            <a:off x="268756" y="959946"/>
            <a:ext cx="9144000" cy="43840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000"/>
              </a:lnSpc>
              <a:buFont typeface="Arial" panose="020B0604020202020204" pitchFamily="34" charset="0"/>
              <a:buNone/>
            </a:pPr>
            <a:endParaRPr lang="en-US" altLang="ja-JP" sz="1500" dirty="0">
              <a:latin typeface="メイリオ" panose="020B0604030504040204" pitchFamily="50" charset="-128"/>
              <a:ea typeface="メイリオ" panose="020B0604030504040204" pitchFamily="50" charset="-128"/>
            </a:endParaRPr>
          </a:p>
        </p:txBody>
      </p:sp>
      <p:sp>
        <p:nvSpPr>
          <p:cNvPr id="29" name="テキスト ボックス 1"/>
          <p:cNvSpPr txBox="1">
            <a:spLocks noChangeArrowheads="1"/>
          </p:cNvSpPr>
          <p:nvPr/>
        </p:nvSpPr>
        <p:spPr bwMode="auto">
          <a:xfrm>
            <a:off x="180541" y="920599"/>
            <a:ext cx="8928000" cy="127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300"/>
              </a:lnSpc>
              <a:spcBef>
                <a:spcPct val="0"/>
              </a:spcBef>
              <a:buFontTx/>
              <a:buNone/>
            </a:pPr>
            <a:r>
              <a:rPr lang="ja-JP" altLang="en-US" sz="1500" b="1" dirty="0">
                <a:latin typeface="Meiryo UI" pitchFamily="50" charset="-128"/>
                <a:ea typeface="Meiryo UI" pitchFamily="50" charset="-128"/>
                <a:cs typeface="Meiryo UI" pitchFamily="50" charset="-128"/>
              </a:rPr>
              <a:t>①   </a:t>
            </a:r>
            <a:r>
              <a:rPr lang="ja-JP" altLang="en-US" sz="1500" b="1" u="sng" dirty="0">
                <a:latin typeface="Meiryo UI" pitchFamily="50" charset="-128"/>
                <a:ea typeface="Meiryo UI" pitchFamily="50" charset="-128"/>
                <a:cs typeface="Meiryo UI" pitchFamily="50" charset="-128"/>
              </a:rPr>
              <a:t>制度の潜在的なニーズの増加</a:t>
            </a:r>
            <a:r>
              <a:rPr lang="ja-JP" altLang="en-US" sz="1500" b="1" dirty="0">
                <a:latin typeface="Meiryo UI" pitchFamily="50" charset="-128"/>
                <a:ea typeface="Meiryo UI" pitchFamily="50" charset="-128"/>
                <a:cs typeface="Meiryo UI" pitchFamily="50" charset="-128"/>
              </a:rPr>
              <a:t/>
            </a:r>
            <a:br>
              <a:rPr lang="ja-JP" altLang="en-US" sz="1500" b="1" dirty="0">
                <a:latin typeface="Meiryo UI" pitchFamily="50" charset="-128"/>
                <a:ea typeface="Meiryo UI" pitchFamily="50" charset="-128"/>
                <a:cs typeface="Meiryo UI" pitchFamily="50" charset="-128"/>
              </a:rPr>
            </a:br>
            <a:r>
              <a:rPr lang="ja-JP" altLang="en-US" sz="1500" b="1" dirty="0">
                <a:latin typeface="Meiryo UI" pitchFamily="50" charset="-128"/>
                <a:ea typeface="Meiryo UI" pitchFamily="50" charset="-128"/>
                <a:cs typeface="Meiryo UI" pitchFamily="50" charset="-128"/>
              </a:rPr>
              <a:t>　</a:t>
            </a:r>
            <a:r>
              <a:rPr lang="ja-JP" altLang="en-US" sz="1500" dirty="0">
                <a:latin typeface="Meiryo UI" pitchFamily="50" charset="-128"/>
                <a:ea typeface="Meiryo UI" pitchFamily="50" charset="-128"/>
                <a:cs typeface="Meiryo UI" pitchFamily="50" charset="-128"/>
              </a:rPr>
              <a:t>▸大阪府における認知症高齢者、知的障がい者・精神障がい者等の成年後見制度対象者数は年々増加しており、</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制度の潜在的ニーズは高い傾向にあります。また、府内で同居又は近居の親族がいない高齢者の単独世帯や高　</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齢者夫婦のみの世帯が増加傾向にあります。</a:t>
            </a:r>
          </a:p>
        </p:txBody>
      </p:sp>
      <p:sp>
        <p:nvSpPr>
          <p:cNvPr id="16" name="楕円 15"/>
          <p:cNvSpPr/>
          <p:nvPr/>
        </p:nvSpPr>
        <p:spPr>
          <a:xfrm>
            <a:off x="8698610" y="41183"/>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dirty="0">
                <a:solidFill>
                  <a:prstClr val="white"/>
                </a:solidFill>
                <a:latin typeface="Calibri" panose="020F0502020204030204"/>
                <a:ea typeface="游ゴシック" panose="020B0400000000000000" pitchFamily="50" charset="-128"/>
              </a:rPr>
              <a:t>１</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12095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92490" y="580661"/>
            <a:ext cx="8959017" cy="16900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nSpc>
                <a:spcPts val="2000"/>
              </a:lnSpc>
            </a:pPr>
            <a:endParaRPr kumimoji="1" lang="en-US" altLang="ja-JP" sz="1400" b="1" u="sng" dirty="0">
              <a:solidFill>
                <a:schemeClr val="tx1"/>
              </a:solidFill>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a:xfrm>
            <a:off x="1635" y="0"/>
            <a:ext cx="9144000" cy="4572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ja-JP" altLang="en-US" sz="1800" b="1" dirty="0">
                <a:latin typeface="メイリオ" panose="020B0604030504040204" pitchFamily="50" charset="-128"/>
                <a:ea typeface="メイリオ" panose="020B0604030504040204" pitchFamily="50" charset="-128"/>
              </a:rPr>
              <a:t>はじめに　～なぜ、いま社会福祉法人の法人後見が必要か～　　</a:t>
            </a:r>
          </a:p>
        </p:txBody>
      </p:sp>
      <p:graphicFrame>
        <p:nvGraphicFramePr>
          <p:cNvPr id="9" name="グラフ 8"/>
          <p:cNvGraphicFramePr>
            <a:graphicFrameLocks/>
          </p:cNvGraphicFramePr>
          <p:nvPr>
            <p:extLst>
              <p:ext uri="{D42A27DB-BD31-4B8C-83A1-F6EECF244321}">
                <p14:modId xmlns:p14="http://schemas.microsoft.com/office/powerpoint/2010/main" val="2739545933"/>
              </p:ext>
            </p:extLst>
          </p:nvPr>
        </p:nvGraphicFramePr>
        <p:xfrm>
          <a:off x="0" y="2574388"/>
          <a:ext cx="9144000" cy="3633229"/>
        </p:xfrm>
        <a:graphic>
          <a:graphicData uri="http://schemas.openxmlformats.org/drawingml/2006/chart">
            <c:chart xmlns:c="http://schemas.openxmlformats.org/drawingml/2006/chart" xmlns:r="http://schemas.openxmlformats.org/officeDocument/2006/relationships" r:id="rId2"/>
          </a:graphicData>
        </a:graphic>
      </p:graphicFrame>
      <p:sp>
        <p:nvSpPr>
          <p:cNvPr id="11" name="コンテンツ プレースホルダー 2"/>
          <p:cNvSpPr txBox="1">
            <a:spLocks/>
          </p:cNvSpPr>
          <p:nvPr/>
        </p:nvSpPr>
        <p:spPr>
          <a:xfrm>
            <a:off x="328618" y="2720981"/>
            <a:ext cx="8496548" cy="3035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000"/>
              </a:lnSpc>
              <a:buNone/>
            </a:pPr>
            <a:r>
              <a:rPr lang="en-US" altLang="ja-JP" sz="1300" b="1" dirty="0">
                <a:latin typeface="メイリオ" panose="020B0604030504040204" pitchFamily="50" charset="-128"/>
                <a:ea typeface="メイリオ" panose="020B0604030504040204" pitchFamily="50" charset="-128"/>
              </a:rPr>
              <a:t>〔</a:t>
            </a:r>
            <a:r>
              <a:rPr lang="ja-JP" altLang="en-US" sz="1300" b="1" dirty="0">
                <a:latin typeface="メイリオ" panose="020B0604030504040204" pitchFamily="50" charset="-128"/>
                <a:ea typeface="メイリオ" panose="020B0604030504040204" pitchFamily="50" charset="-128"/>
              </a:rPr>
              <a:t>図表：生活保護世帯類型の推移（大阪府内</a:t>
            </a:r>
            <a:r>
              <a:rPr lang="ja-JP" altLang="en-US" sz="1300" b="1" dirty="0" smtClean="0">
                <a:latin typeface="メイリオ" panose="020B0604030504040204" pitchFamily="50" charset="-128"/>
                <a:ea typeface="メイリオ" panose="020B0604030504040204" pitchFamily="50" charset="-128"/>
              </a:rPr>
              <a:t>）</a:t>
            </a:r>
            <a:r>
              <a:rPr lang="en-US" altLang="ja-JP" sz="1300" b="1" dirty="0" smtClean="0">
                <a:latin typeface="メイリオ" panose="020B0604030504040204" pitchFamily="50" charset="-128"/>
                <a:ea typeface="メイリオ" panose="020B0604030504040204" pitchFamily="50" charset="-128"/>
              </a:rPr>
              <a:t>(</a:t>
            </a:r>
            <a:r>
              <a:rPr lang="ja-JP" altLang="en-US" sz="1300" b="1" dirty="0" smtClean="0">
                <a:latin typeface="メイリオ" panose="020B0604030504040204" pitchFamily="50" charset="-128"/>
                <a:ea typeface="メイリオ" panose="020B0604030504040204" pitchFamily="50" charset="-128"/>
              </a:rPr>
              <a:t>単位：世帯）</a:t>
            </a:r>
            <a:r>
              <a:rPr lang="en-US" altLang="ja-JP" sz="1300" b="1"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出典</a:t>
            </a:r>
            <a:r>
              <a:rPr lang="ja-JP" altLang="en-US" sz="1200" dirty="0">
                <a:latin typeface="メイリオ" panose="020B0604030504040204" pitchFamily="50" charset="-128"/>
                <a:ea typeface="メイリオ" panose="020B0604030504040204" pitchFamily="50" charset="-128"/>
              </a:rPr>
              <a:t>：大阪府福祉部地域福祉推進室社会援護課調べ</a:t>
            </a:r>
            <a:endParaRPr lang="en-US" altLang="ja-JP" sz="1200" b="1" dirty="0">
              <a:latin typeface="メイリオ" panose="020B0604030504040204" pitchFamily="50" charset="-128"/>
              <a:ea typeface="メイリオ" panose="020B0604030504040204" pitchFamily="50" charset="-128"/>
            </a:endParaRPr>
          </a:p>
          <a:p>
            <a:pPr marL="0" indent="0">
              <a:lnSpc>
                <a:spcPts val="1000"/>
              </a:lnSpc>
              <a:buFont typeface="Arial" panose="020B0604020202020204" pitchFamily="34" charset="0"/>
              <a:buNone/>
            </a:pP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p:txBody>
      </p:sp>
      <p:sp>
        <p:nvSpPr>
          <p:cNvPr id="19" name="テキスト ボックス 1"/>
          <p:cNvSpPr txBox="1">
            <a:spLocks noChangeArrowheads="1"/>
          </p:cNvSpPr>
          <p:nvPr/>
        </p:nvSpPr>
        <p:spPr bwMode="auto">
          <a:xfrm>
            <a:off x="180541" y="920599"/>
            <a:ext cx="8856000" cy="127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300"/>
              </a:lnSpc>
              <a:spcBef>
                <a:spcPct val="0"/>
              </a:spcBef>
              <a:buFontTx/>
              <a:buNone/>
            </a:pPr>
            <a:r>
              <a:rPr lang="ja-JP" altLang="en-US" sz="1500" b="1" dirty="0">
                <a:latin typeface="Meiryo UI" pitchFamily="50" charset="-128"/>
                <a:ea typeface="Meiryo UI" pitchFamily="50" charset="-128"/>
                <a:cs typeface="Meiryo UI" pitchFamily="50" charset="-128"/>
              </a:rPr>
              <a:t>②   </a:t>
            </a:r>
            <a:r>
              <a:rPr lang="ja-JP" altLang="en-US" sz="1500" b="1" u="sng" dirty="0">
                <a:latin typeface="Meiryo UI" pitchFamily="50" charset="-128"/>
                <a:ea typeface="Meiryo UI" pitchFamily="50" charset="-128"/>
                <a:cs typeface="Meiryo UI" pitchFamily="50" charset="-128"/>
              </a:rPr>
              <a:t>低所得者等の増加</a:t>
            </a:r>
            <a:r>
              <a:rPr lang="ja-JP" altLang="en-US" sz="1500" b="1" dirty="0">
                <a:latin typeface="Meiryo UI" pitchFamily="50" charset="-128"/>
                <a:ea typeface="Meiryo UI" pitchFamily="50" charset="-128"/>
                <a:cs typeface="Meiryo UI" pitchFamily="50" charset="-128"/>
              </a:rPr>
              <a:t/>
            </a:r>
            <a:br>
              <a:rPr lang="ja-JP" altLang="en-US" sz="1500" b="1" dirty="0">
                <a:latin typeface="Meiryo UI" pitchFamily="50" charset="-128"/>
                <a:ea typeface="Meiryo UI" pitchFamily="50" charset="-128"/>
                <a:cs typeface="Meiryo UI" pitchFamily="50" charset="-128"/>
              </a:rPr>
            </a:br>
            <a:r>
              <a:rPr lang="ja-JP" altLang="en-US" sz="1500" b="1" dirty="0">
                <a:latin typeface="Meiryo UI" pitchFamily="50" charset="-128"/>
                <a:ea typeface="Meiryo UI" pitchFamily="50" charset="-128"/>
                <a:cs typeface="Meiryo UI" pitchFamily="50" charset="-128"/>
              </a:rPr>
              <a:t>　</a:t>
            </a:r>
            <a:r>
              <a:rPr lang="ja-JP" altLang="en-US" sz="1500" dirty="0" smtClean="0">
                <a:latin typeface="Meiryo UI" pitchFamily="50" charset="-128"/>
                <a:ea typeface="Meiryo UI" pitchFamily="50" charset="-128"/>
                <a:cs typeface="Meiryo UI" pitchFamily="50" charset="-128"/>
              </a:rPr>
              <a:t>▸生活</a:t>
            </a:r>
            <a:r>
              <a:rPr lang="ja-JP" altLang="en-US" sz="1500" dirty="0">
                <a:latin typeface="Meiryo UI" pitchFamily="50" charset="-128"/>
                <a:ea typeface="Meiryo UI" pitchFamily="50" charset="-128"/>
                <a:cs typeface="Meiryo UI" pitchFamily="50" charset="-128"/>
              </a:rPr>
              <a:t>保護受給世帯数に</a:t>
            </a:r>
            <a:r>
              <a:rPr lang="ja-JP" altLang="en-US" sz="1500" dirty="0" smtClean="0">
                <a:latin typeface="Meiryo UI" pitchFamily="50" charset="-128"/>
                <a:ea typeface="Meiryo UI" pitchFamily="50" charset="-128"/>
                <a:cs typeface="Meiryo UI" pitchFamily="50" charset="-128"/>
              </a:rPr>
              <a:t>おける</a:t>
            </a:r>
            <a:r>
              <a:rPr lang="ja-JP" altLang="en-US" sz="1500" dirty="0">
                <a:latin typeface="Meiryo UI" pitchFamily="50" charset="-128"/>
                <a:ea typeface="Meiryo UI" pitchFamily="50" charset="-128"/>
                <a:cs typeface="Meiryo UI" pitchFamily="50" charset="-128"/>
              </a:rPr>
              <a:t>高齢者世帯等</a:t>
            </a:r>
            <a:r>
              <a:rPr lang="ja-JP" altLang="en-US" sz="1500" dirty="0" smtClean="0">
                <a:latin typeface="Meiryo UI" pitchFamily="50" charset="-128"/>
                <a:ea typeface="Meiryo UI" pitchFamily="50" charset="-128"/>
                <a:cs typeface="Meiryo UI" pitchFamily="50" charset="-128"/>
              </a:rPr>
              <a:t>は</a:t>
            </a:r>
            <a:r>
              <a:rPr lang="ja-JP" altLang="en-US" sz="1500" dirty="0">
                <a:latin typeface="Meiryo UI" pitchFamily="50" charset="-128"/>
                <a:ea typeface="Meiryo UI" pitchFamily="50" charset="-128"/>
                <a:cs typeface="Meiryo UI" pitchFamily="50" charset="-128"/>
              </a:rPr>
              <a:t>年々増えており、制度の利用にあたって、高額の資産を所有</a:t>
            </a:r>
            <a:r>
              <a:rPr lang="ja-JP" altLang="en-US" sz="1500" dirty="0" smtClean="0">
                <a:latin typeface="Meiryo UI" pitchFamily="50" charset="-128"/>
                <a:ea typeface="Meiryo UI" pitchFamily="50" charset="-128"/>
                <a:cs typeface="Meiryo UI" pitchFamily="50" charset="-128"/>
              </a:rPr>
              <a:t>し　</a:t>
            </a:r>
            <a:endParaRPr lang="en-US" altLang="ja-JP" sz="1500" dirty="0" smtClean="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a:t>
            </a:r>
            <a:r>
              <a:rPr lang="ja-JP" altLang="en-US" sz="1500" dirty="0" smtClean="0">
                <a:latin typeface="Meiryo UI" pitchFamily="50" charset="-128"/>
                <a:ea typeface="Meiryo UI" pitchFamily="50" charset="-128"/>
                <a:cs typeface="Meiryo UI" pitchFamily="50" charset="-128"/>
              </a:rPr>
              <a:t>　ない</a:t>
            </a: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後見</a:t>
            </a:r>
            <a:r>
              <a:rPr lang="ja-JP" altLang="en-US" sz="1500" dirty="0">
                <a:latin typeface="Meiryo UI" pitchFamily="50" charset="-128"/>
                <a:ea typeface="Meiryo UI" pitchFamily="50" charset="-128"/>
                <a:cs typeface="Meiryo UI" pitchFamily="50" charset="-128"/>
              </a:rPr>
              <a:t>の報酬や事務費を本人の資産から支弁</a:t>
            </a:r>
            <a:r>
              <a:rPr lang="ja-JP" altLang="en-US" sz="1500" dirty="0" smtClean="0">
                <a:latin typeface="Meiryo UI" pitchFamily="50" charset="-128"/>
                <a:ea typeface="Meiryo UI" pitchFamily="50" charset="-128"/>
                <a:cs typeface="Meiryo UI" pitchFamily="50" charset="-128"/>
              </a:rPr>
              <a:t>できない</a:t>
            </a: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要支援者</a:t>
            </a:r>
            <a:r>
              <a:rPr lang="ja-JP" altLang="en-US" sz="1500" dirty="0">
                <a:latin typeface="Meiryo UI" pitchFamily="50" charset="-128"/>
                <a:ea typeface="Meiryo UI" pitchFamily="50" charset="-128"/>
                <a:cs typeface="Meiryo UI" pitchFamily="50" charset="-128"/>
              </a:rPr>
              <a:t>においては、成年後見制度を利用する</a:t>
            </a:r>
            <a:r>
              <a:rPr lang="ja-JP" altLang="en-US" sz="1500" dirty="0" smtClean="0">
                <a:latin typeface="Meiryo UI" pitchFamily="50" charset="-128"/>
                <a:ea typeface="Meiryo UI" pitchFamily="50" charset="-128"/>
                <a:cs typeface="Meiryo UI" pitchFamily="50" charset="-128"/>
              </a:rPr>
              <a:t>こと</a:t>
            </a:r>
            <a:endParaRPr lang="en-US" altLang="ja-JP" sz="1500" dirty="0" smtClean="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a:t>
            </a:r>
            <a:r>
              <a:rPr lang="ja-JP" altLang="en-US" sz="1500" dirty="0" smtClean="0">
                <a:latin typeface="Meiryo UI" pitchFamily="50" charset="-128"/>
                <a:ea typeface="Meiryo UI" pitchFamily="50" charset="-128"/>
                <a:cs typeface="Meiryo UI" pitchFamily="50" charset="-128"/>
              </a:rPr>
              <a:t>　が困難</a:t>
            </a:r>
            <a:r>
              <a:rPr lang="ja-JP" altLang="en-US" sz="1500" dirty="0">
                <a:latin typeface="Meiryo UI" pitchFamily="50" charset="-128"/>
                <a:ea typeface="Meiryo UI" pitchFamily="50" charset="-128"/>
                <a:cs typeface="Meiryo UI" pitchFamily="50" charset="-128"/>
              </a:rPr>
              <a:t>な状況に陥る可能性があります。</a:t>
            </a:r>
          </a:p>
        </p:txBody>
      </p:sp>
      <p:sp>
        <p:nvSpPr>
          <p:cNvPr id="22" name="コンテンツ プレースホルダー 2"/>
          <p:cNvSpPr>
            <a:spLocks noGrp="1"/>
          </p:cNvSpPr>
          <p:nvPr>
            <p:ph idx="1"/>
          </p:nvPr>
        </p:nvSpPr>
        <p:spPr>
          <a:xfrm>
            <a:off x="0" y="575980"/>
            <a:ext cx="9144000" cy="401142"/>
          </a:xfrm>
        </p:spPr>
        <p:txBody>
          <a:bodyPr>
            <a:noAutofit/>
          </a:bodyPr>
          <a:lstStyle/>
          <a:p>
            <a:pPr marL="0" indent="0">
              <a:lnSpc>
                <a:spcPts val="2000"/>
              </a:lnSpc>
              <a:buNone/>
            </a:pPr>
            <a:r>
              <a:rPr lang="ja-JP" altLang="en-US" sz="1500" b="1" dirty="0">
                <a:latin typeface="メイリオ" panose="020B0604030504040204" pitchFamily="50" charset="-128"/>
                <a:ea typeface="メイリオ" panose="020B0604030504040204" pitchFamily="50" charset="-128"/>
              </a:rPr>
              <a:t>（１）成年後見制度のニーズについて</a:t>
            </a:r>
            <a:endParaRPr lang="en-US" altLang="ja-JP" sz="1500" dirty="0">
              <a:latin typeface="メイリオ" panose="020B0604030504040204" pitchFamily="50" charset="-128"/>
              <a:ea typeface="メイリオ" panose="020B0604030504040204" pitchFamily="50" charset="-128"/>
            </a:endParaRPr>
          </a:p>
        </p:txBody>
      </p:sp>
      <p:sp>
        <p:nvSpPr>
          <p:cNvPr id="8" name="楕円 7"/>
          <p:cNvSpPr/>
          <p:nvPr/>
        </p:nvSpPr>
        <p:spPr>
          <a:xfrm>
            <a:off x="8698610" y="6490985"/>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noProof="0" dirty="0" smtClean="0">
                <a:solidFill>
                  <a:prstClr val="white"/>
                </a:solidFill>
                <a:latin typeface="Calibri" panose="020F0502020204030204"/>
                <a:ea typeface="游ゴシック" panose="020B0400000000000000" pitchFamily="50" charset="-128"/>
              </a:rPr>
              <a:t>２</a:t>
            </a:r>
            <a:endParaRPr kumimoji="1" lang="en-US" altLang="ja-JP" noProof="0" dirty="0" smtClean="0">
              <a:solidFill>
                <a:prstClr val="white"/>
              </a:solidFill>
              <a:latin typeface="Calibri" panose="020F0502020204030204"/>
              <a:ea typeface="游ゴシック" panose="020B0400000000000000" pitchFamily="50" charset="-128"/>
            </a:endParaRPr>
          </a:p>
        </p:txBody>
      </p:sp>
      <p:sp>
        <p:nvSpPr>
          <p:cNvPr id="10" name="コンテンツ プレースホルダー 2"/>
          <p:cNvSpPr txBox="1">
            <a:spLocks/>
          </p:cNvSpPr>
          <p:nvPr/>
        </p:nvSpPr>
        <p:spPr>
          <a:xfrm>
            <a:off x="326270" y="6137085"/>
            <a:ext cx="8496548" cy="5540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000"/>
              </a:lnSpc>
              <a:buFont typeface="Arial" panose="020B0604020202020204" pitchFamily="34" charset="0"/>
              <a:buNone/>
            </a:pPr>
            <a:r>
              <a:rPr lang="ja-JP" altLang="en-US" sz="1200" dirty="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１　高齢者</a:t>
            </a:r>
            <a:r>
              <a:rPr lang="ja-JP" altLang="en-US" sz="1200" dirty="0">
                <a:latin typeface="メイリオ" panose="020B0604030504040204" pitchFamily="50" charset="-128"/>
                <a:ea typeface="メイリオ" panose="020B0604030504040204" pitchFamily="50" charset="-128"/>
              </a:rPr>
              <a:t>世帯とは、</a:t>
            </a:r>
            <a:r>
              <a:rPr lang="en-US" altLang="ja-JP" sz="1200" dirty="0">
                <a:latin typeface="メイリオ" panose="020B0604030504040204" pitchFamily="50" charset="-128"/>
                <a:ea typeface="メイリオ" panose="020B0604030504040204" pitchFamily="50" charset="-128"/>
              </a:rPr>
              <a:t>65</a:t>
            </a:r>
            <a:r>
              <a:rPr lang="ja-JP" altLang="en-US" sz="1200" dirty="0">
                <a:latin typeface="メイリオ" panose="020B0604030504040204" pitchFamily="50" charset="-128"/>
                <a:ea typeface="メイリオ" panose="020B0604030504040204" pitchFamily="50" charset="-128"/>
              </a:rPr>
              <a:t>歳以上の高齢者のみの世帯及び</a:t>
            </a:r>
            <a:r>
              <a:rPr lang="en-US" altLang="ja-JP" sz="1200" dirty="0">
                <a:latin typeface="メイリオ" panose="020B0604030504040204" pitchFamily="50" charset="-128"/>
                <a:ea typeface="メイリオ" panose="020B0604030504040204" pitchFamily="50" charset="-128"/>
              </a:rPr>
              <a:t>65</a:t>
            </a:r>
            <a:r>
              <a:rPr lang="ja-JP" altLang="en-US" sz="1200" dirty="0">
                <a:latin typeface="メイリオ" panose="020B0604030504040204" pitchFamily="50" charset="-128"/>
                <a:ea typeface="メイリオ" panose="020B0604030504040204" pitchFamily="50" charset="-128"/>
              </a:rPr>
              <a:t>歳以上の高齢者と</a:t>
            </a:r>
            <a:r>
              <a:rPr lang="en-US" altLang="ja-JP" sz="1200" dirty="0">
                <a:latin typeface="メイリオ" panose="020B0604030504040204" pitchFamily="50" charset="-128"/>
                <a:ea typeface="メイリオ" panose="020B0604030504040204" pitchFamily="50" charset="-128"/>
              </a:rPr>
              <a:t>18</a:t>
            </a:r>
            <a:r>
              <a:rPr lang="ja-JP" altLang="en-US" sz="1200" dirty="0">
                <a:latin typeface="メイリオ" panose="020B0604030504040204" pitchFamily="50" charset="-128"/>
                <a:ea typeface="メイリオ" panose="020B0604030504040204" pitchFamily="50" charset="-128"/>
              </a:rPr>
              <a:t>歳未満がいる</a:t>
            </a:r>
            <a:r>
              <a:rPr lang="ja-JP" altLang="en-US" sz="1200" dirty="0" smtClean="0">
                <a:latin typeface="メイリオ" panose="020B0604030504040204" pitchFamily="50" charset="-128"/>
                <a:ea typeface="メイリオ" panose="020B0604030504040204" pitchFamily="50" charset="-128"/>
              </a:rPr>
              <a:t>世帯</a:t>
            </a:r>
            <a:r>
              <a:rPr lang="ja-JP" altLang="en-US" sz="1200" dirty="0">
                <a:latin typeface="メイリオ" panose="020B0604030504040204" pitchFamily="50" charset="-128"/>
                <a:ea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endParaRPr>
          </a:p>
          <a:p>
            <a:pPr marL="0" indent="0">
              <a:lnSpc>
                <a:spcPts val="1000"/>
              </a:lnSpc>
              <a:buFont typeface="Arial" panose="020B0604020202020204" pitchFamily="34" charset="0"/>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２　</a:t>
            </a:r>
            <a:r>
              <a:rPr lang="en-US" altLang="ja-JP" sz="1200" dirty="0" smtClean="0">
                <a:latin typeface="メイリオ" panose="020B0604030504040204" pitchFamily="50" charset="-128"/>
                <a:ea typeface="メイリオ" panose="020B0604030504040204" pitchFamily="50" charset="-128"/>
              </a:rPr>
              <a:t>31</a:t>
            </a:r>
            <a:r>
              <a:rPr lang="ja-JP" altLang="en-US" sz="1200" dirty="0" smtClean="0">
                <a:latin typeface="メイリオ" panose="020B0604030504040204" pitchFamily="50" charset="-128"/>
                <a:ea typeface="メイリオ" panose="020B0604030504040204" pitchFamily="50" charset="-128"/>
              </a:rPr>
              <a:t>年度の数値は未確定数値</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67264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92490" y="580661"/>
            <a:ext cx="8959017" cy="231916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nSpc>
                <a:spcPts val="2000"/>
              </a:lnSpc>
            </a:pPr>
            <a:endParaRPr kumimoji="1" lang="en-US" altLang="ja-JP" sz="1400" b="1" u="sng" dirty="0">
              <a:solidFill>
                <a:schemeClr val="tx1"/>
              </a:solidFill>
              <a:latin typeface="Meiryo UI" panose="020B0604030504040204" pitchFamily="50" charset="-128"/>
              <a:ea typeface="Meiryo UI" panose="020B0604030504040204" pitchFamily="50" charset="-128"/>
            </a:endParaRPr>
          </a:p>
        </p:txBody>
      </p:sp>
      <p:sp>
        <p:nvSpPr>
          <p:cNvPr id="14" name="タイトル 1"/>
          <p:cNvSpPr>
            <a:spLocks noGrp="1"/>
          </p:cNvSpPr>
          <p:nvPr>
            <p:ph type="title"/>
          </p:nvPr>
        </p:nvSpPr>
        <p:spPr>
          <a:xfrm>
            <a:off x="1635" y="0"/>
            <a:ext cx="9144000" cy="4572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ja-JP" altLang="en-US" sz="1800" b="1" dirty="0">
                <a:latin typeface="メイリオ" panose="020B0604030504040204" pitchFamily="50" charset="-128"/>
                <a:ea typeface="メイリオ" panose="020B0604030504040204" pitchFamily="50" charset="-128"/>
              </a:rPr>
              <a:t>はじめに　～なぜ、いま社会福祉法人の法人後見が必要か～　　</a:t>
            </a:r>
          </a:p>
        </p:txBody>
      </p:sp>
      <p:sp>
        <p:nvSpPr>
          <p:cNvPr id="17" name="テキスト ボックス 1"/>
          <p:cNvSpPr txBox="1">
            <a:spLocks noChangeArrowheads="1"/>
          </p:cNvSpPr>
          <p:nvPr/>
        </p:nvSpPr>
        <p:spPr bwMode="auto">
          <a:xfrm>
            <a:off x="180541" y="920599"/>
            <a:ext cx="8856000" cy="182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300"/>
              </a:lnSpc>
              <a:spcBef>
                <a:spcPct val="0"/>
              </a:spcBef>
              <a:buFontTx/>
              <a:buNone/>
            </a:pPr>
            <a:r>
              <a:rPr lang="ja-JP" altLang="en-US" sz="1500" b="1" dirty="0">
                <a:latin typeface="Meiryo UI" pitchFamily="50" charset="-128"/>
                <a:ea typeface="Meiryo UI" pitchFamily="50" charset="-128"/>
                <a:cs typeface="Meiryo UI" pitchFamily="50" charset="-128"/>
              </a:rPr>
              <a:t>①　制度の利用状況</a:t>
            </a:r>
            <a:endParaRPr lang="en-US" altLang="ja-JP" sz="1500" b="1"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b="1" dirty="0">
                <a:latin typeface="Meiryo UI" pitchFamily="50" charset="-128"/>
                <a:ea typeface="Meiryo UI" pitchFamily="50" charset="-128"/>
                <a:cs typeface="Meiryo UI" pitchFamily="50" charset="-128"/>
              </a:rPr>
              <a:t>　</a:t>
            </a:r>
            <a:r>
              <a:rPr lang="ja-JP" altLang="en-US" sz="1500" dirty="0">
                <a:latin typeface="Meiryo UI" pitchFamily="50" charset="-128"/>
                <a:ea typeface="Meiryo UI" pitchFamily="50" charset="-128"/>
                <a:cs typeface="Meiryo UI" pitchFamily="50" charset="-128"/>
              </a:rPr>
              <a:t>▸府域における制度の利用状況（❶）をみると、利用者は年々増加しているものの、前述の制度のニーズと比較</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すると少ない状況です。</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▸また、成年後見人等と本人の関係（❷）をみると、親族が占める割合は全体の約</a:t>
            </a:r>
            <a:r>
              <a:rPr lang="en-US" altLang="ja-JP" sz="1500" dirty="0">
                <a:latin typeface="Meiryo UI" pitchFamily="50" charset="-128"/>
                <a:ea typeface="Meiryo UI" pitchFamily="50" charset="-128"/>
                <a:cs typeface="Meiryo UI" pitchFamily="50" charset="-128"/>
              </a:rPr>
              <a:t>15</a:t>
            </a:r>
            <a:r>
              <a:rPr lang="ja-JP" altLang="en-US" sz="1500" dirty="0">
                <a:latin typeface="Meiryo UI" pitchFamily="50" charset="-128"/>
                <a:ea typeface="Meiryo UI" pitchFamily="50" charset="-128"/>
                <a:cs typeface="Meiryo UI" pitchFamily="50" charset="-128"/>
              </a:rPr>
              <a:t>％にとどまり、専門職の割　</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合が多くを占めていますが、核家族化等による家族機能の低下による親族後見人の減少や、専門職後見人の人　</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数にも限りがあります。</a:t>
            </a:r>
          </a:p>
        </p:txBody>
      </p:sp>
      <p:sp>
        <p:nvSpPr>
          <p:cNvPr id="18" name="コンテンツ プレースホルダー 2"/>
          <p:cNvSpPr txBox="1">
            <a:spLocks/>
          </p:cNvSpPr>
          <p:nvPr/>
        </p:nvSpPr>
        <p:spPr>
          <a:xfrm>
            <a:off x="0" y="575980"/>
            <a:ext cx="9144000" cy="4011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000"/>
              </a:lnSpc>
              <a:buFont typeface="Arial" panose="020B0604020202020204" pitchFamily="34" charset="0"/>
              <a:buNone/>
            </a:pPr>
            <a:r>
              <a:rPr lang="ja-JP" altLang="en-US" sz="1500" b="1" dirty="0">
                <a:latin typeface="メイリオ" panose="020B0604030504040204" pitchFamily="50" charset="-128"/>
                <a:ea typeface="メイリオ" panose="020B0604030504040204" pitchFamily="50" charset="-128"/>
              </a:rPr>
              <a:t>（２）成年後見制度の受け皿（担い手）について（現状）</a:t>
            </a:r>
            <a:endParaRPr lang="en-US" altLang="ja-JP" sz="15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83572" y="3360992"/>
            <a:ext cx="7033159" cy="279307"/>
          </a:xfrm>
          <a:prstGeom prst="rect">
            <a:avLst/>
          </a:prstGeom>
          <a:noFill/>
        </p:spPr>
        <p:txBody>
          <a:bodyPr wrap="square" rtlCol="0">
            <a:spAutoFit/>
          </a:bodyPr>
          <a:lstStyle/>
          <a:p>
            <a:pPr>
              <a:lnSpc>
                <a:spcPts val="1600"/>
              </a:lnSpc>
            </a:pPr>
            <a:r>
              <a:rPr lang="en-US" altLang="ja-JP" sz="1300" b="1" spc="-1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b="1" spc="-10" dirty="0">
                <a:latin typeface="Meiryo UI" panose="020B0604030504040204" pitchFamily="50" charset="-128"/>
                <a:ea typeface="Meiryo UI" panose="020B0604030504040204" pitchFamily="50" charset="-128"/>
                <a:cs typeface="Meiryo UI" panose="020B0604030504040204" pitchFamily="50" charset="-128"/>
              </a:rPr>
              <a:t>図表：成年後見制度の利用等の概況（大阪府）</a:t>
            </a:r>
            <a:r>
              <a:rPr lang="en-US" altLang="ja-JP" sz="1300" b="1" spc="-1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11" name="表 10"/>
          <p:cNvGraphicFramePr>
            <a:graphicFrameLocks noGrp="1"/>
          </p:cNvGraphicFramePr>
          <p:nvPr>
            <p:extLst>
              <p:ext uri="{D42A27DB-BD31-4B8C-83A1-F6EECF244321}">
                <p14:modId xmlns:p14="http://schemas.microsoft.com/office/powerpoint/2010/main" val="391541160"/>
              </p:ext>
            </p:extLst>
          </p:nvPr>
        </p:nvGraphicFramePr>
        <p:xfrm>
          <a:off x="509257" y="4012499"/>
          <a:ext cx="4292601" cy="1704340"/>
        </p:xfrm>
        <a:graphic>
          <a:graphicData uri="http://schemas.openxmlformats.org/drawingml/2006/table">
            <a:tbl>
              <a:tblPr firstRow="1" bandRow="1">
                <a:tableStyleId>{5940675A-B579-460E-94D1-54222C63F5DA}</a:tableStyleId>
              </a:tblPr>
              <a:tblGrid>
                <a:gridCol w="836601">
                  <a:extLst>
                    <a:ext uri="{9D8B030D-6E8A-4147-A177-3AD203B41FA5}">
                      <a16:colId xmlns:a16="http://schemas.microsoft.com/office/drawing/2014/main" val="20000"/>
                    </a:ext>
                  </a:extLst>
                </a:gridCol>
                <a:gridCol w="1152000">
                  <a:extLst>
                    <a:ext uri="{9D8B030D-6E8A-4147-A177-3AD203B41FA5}">
                      <a16:colId xmlns:a16="http://schemas.microsoft.com/office/drawing/2014/main" val="20001"/>
                    </a:ext>
                  </a:extLst>
                </a:gridCol>
                <a:gridCol w="1152000">
                  <a:extLst>
                    <a:ext uri="{9D8B030D-6E8A-4147-A177-3AD203B41FA5}">
                      <a16:colId xmlns:a16="http://schemas.microsoft.com/office/drawing/2014/main" val="20002"/>
                    </a:ext>
                  </a:extLst>
                </a:gridCol>
                <a:gridCol w="1152000">
                  <a:extLst>
                    <a:ext uri="{9D8B030D-6E8A-4147-A177-3AD203B41FA5}">
                      <a16:colId xmlns:a16="http://schemas.microsoft.com/office/drawing/2014/main" val="20003"/>
                    </a:ext>
                  </a:extLst>
                </a:gridCol>
              </a:tblGrid>
              <a:tr h="118832">
                <a:tc>
                  <a:txBody>
                    <a:bodyPr/>
                    <a:lstStyle/>
                    <a:p>
                      <a:pPr algn="ctr">
                        <a:lnSpc>
                          <a:spcPts val="1300"/>
                        </a:lnSpc>
                      </a:pP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70C0"/>
                    </a:solidFill>
                  </a:tcPr>
                </a:tc>
                <a:tc>
                  <a:txBody>
                    <a:bodyPr/>
                    <a:lstStyle/>
                    <a:p>
                      <a:pPr algn="ctr">
                        <a:lnSpc>
                          <a:spcPts val="1300"/>
                        </a:lnSpc>
                      </a:pPr>
                      <a:r>
                        <a:rPr kumimoji="1" lang="en-US" altLang="ja-JP" sz="1200" b="1" spc="-4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b="1" spc="-4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b="1" spc="-4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1" spc="-4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b="1" spc="-4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月末時点</a:t>
                      </a:r>
                      <a:endParaRPr kumimoji="1" lang="ja-JP" altLang="en-US" sz="1200" b="1" spc="-4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70C0"/>
                    </a:solidFill>
                  </a:tcPr>
                </a:tc>
                <a:tc>
                  <a:txBody>
                    <a:bodyPr/>
                    <a:lstStyle/>
                    <a:p>
                      <a:pPr algn="ctr">
                        <a:lnSpc>
                          <a:spcPts val="1300"/>
                        </a:lnSpc>
                      </a:pPr>
                      <a:r>
                        <a:rPr kumimoji="1" lang="en-US" altLang="ja-JP" sz="1200" b="1" spc="-4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b="1" spc="-4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1" spc="-4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1" spc="-4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b="1" spc="-4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月末時点</a:t>
                      </a:r>
                      <a:endParaRPr kumimoji="1" lang="ja-JP" altLang="en-US" sz="1200" b="1" spc="-4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70C0"/>
                    </a:solidFill>
                  </a:tcPr>
                </a:tc>
                <a:tc>
                  <a:txBody>
                    <a:bodyPr/>
                    <a:lstStyle/>
                    <a:p>
                      <a:pPr algn="ctr">
                        <a:lnSpc>
                          <a:spcPts val="1300"/>
                        </a:lnSpc>
                      </a:pPr>
                      <a:r>
                        <a:rPr kumimoji="1" lang="en-US" altLang="ja-JP" sz="1200" b="1" spc="-4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200" b="1" spc="-4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1" spc="-4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b="1" spc="-4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月末時点</a:t>
                      </a:r>
                      <a:endParaRPr kumimoji="1" lang="ja-JP" altLang="en-US" sz="1200" b="1" spc="-4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50324">
                <a:tc>
                  <a:txBody>
                    <a:bodyPr/>
                    <a:lstStyle/>
                    <a:p>
                      <a:pPr algn="ctr">
                        <a:lnSpc>
                          <a:spcPts val="1300"/>
                        </a:lnSpc>
                      </a:pP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成年後見</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tx2">
                        <a:lumMod val="10000"/>
                        <a:lumOff val="90000"/>
                      </a:schemeClr>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11,957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12,717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13,215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r h="0">
                <a:tc>
                  <a:txBody>
                    <a:bodyPr/>
                    <a:lstStyle/>
                    <a:p>
                      <a:pPr algn="ctr">
                        <a:lnSpc>
                          <a:spcPts val="1300"/>
                        </a:lnSpc>
                      </a:pP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保佐</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tx2">
                        <a:lumMod val="10000"/>
                        <a:lumOff val="90000"/>
                      </a:schemeClr>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2,493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2,791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3,106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141300">
                <a:tc>
                  <a:txBody>
                    <a:bodyPr/>
                    <a:lstStyle/>
                    <a:p>
                      <a:pPr algn="ctr">
                        <a:lnSpc>
                          <a:spcPts val="1300"/>
                        </a:lnSpc>
                      </a:pP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tx2">
                        <a:lumMod val="10000"/>
                        <a:lumOff val="90000"/>
                      </a:schemeClr>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749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825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929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r h="0">
                <a:tc>
                  <a:txBody>
                    <a:bodyPr/>
                    <a:lstStyle/>
                    <a:p>
                      <a:pPr algn="ctr">
                        <a:lnSpc>
                          <a:spcPts val="1300"/>
                        </a:lnSpc>
                      </a:pP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任意後見</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ysDash"/>
                      <a:round/>
                      <a:headEnd type="none" w="med" len="med"/>
                      <a:tailEnd type="none" w="med" len="med"/>
                    </a:lnB>
                    <a:solidFill>
                      <a:schemeClr val="tx2">
                        <a:lumMod val="10000"/>
                        <a:lumOff val="90000"/>
                      </a:schemeClr>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227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ysDash"/>
                      <a:round/>
                      <a:headEnd type="none" w="med" len="med"/>
                      <a:tailEnd type="none" w="med" len="med"/>
                    </a:lnB>
                    <a:solidFill>
                      <a:schemeClr val="bg1"/>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268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ysDash"/>
                      <a:round/>
                      <a:headEnd type="none" w="med" len="med"/>
                      <a:tailEnd type="none" w="med" len="med"/>
                    </a:lnB>
                    <a:solidFill>
                      <a:schemeClr val="bg1"/>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273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10004"/>
                  </a:ext>
                </a:extLst>
              </a:tr>
              <a:tr h="132276">
                <a:tc>
                  <a:txBody>
                    <a:bodyPr/>
                    <a:lstStyle/>
                    <a:p>
                      <a:pPr algn="ctr">
                        <a:lnSpc>
                          <a:spcPts val="1300"/>
                        </a:lnSpc>
                      </a:pP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合計</a:t>
                      </a:r>
                      <a:endPar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15,426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16,601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17,523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13" name="テキスト ボックス 12"/>
          <p:cNvSpPr txBox="1"/>
          <p:nvPr/>
        </p:nvSpPr>
        <p:spPr>
          <a:xfrm>
            <a:off x="4027162" y="3405724"/>
            <a:ext cx="4910220" cy="233397"/>
          </a:xfrm>
          <a:prstGeom prst="rect">
            <a:avLst/>
          </a:prstGeom>
          <a:noFill/>
        </p:spPr>
        <p:txBody>
          <a:bodyPr wrap="square" rtlCol="0">
            <a:spAutoFit/>
          </a:bodyPr>
          <a:lstStyle/>
          <a:p>
            <a:pPr>
              <a:lnSpc>
                <a:spcPts val="11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出典：大阪家庭裁判所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資料をもとに大阪府において加工</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321540" y="3725245"/>
            <a:ext cx="3705622" cy="233397"/>
          </a:xfrm>
          <a:prstGeom prst="rect">
            <a:avLst/>
          </a:prstGeom>
          <a:noFill/>
        </p:spPr>
        <p:txBody>
          <a:bodyPr wrap="square" rtlCol="0">
            <a:spAutoFit/>
          </a:bodyPr>
          <a:lstStyle/>
          <a:p>
            <a:pPr>
              <a:lnSpc>
                <a:spcPts val="1100"/>
              </a:lnSpc>
            </a:pP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❶ 成年後見制度の利用者数の推移</a:t>
            </a:r>
            <a:endParaRPr kumimoji="1"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5471165" y="3729918"/>
            <a:ext cx="4048367" cy="233397"/>
          </a:xfrm>
          <a:prstGeom prst="rect">
            <a:avLst/>
          </a:prstGeom>
          <a:noFill/>
        </p:spPr>
        <p:txBody>
          <a:bodyPr wrap="square" rtlCol="0">
            <a:spAutoFit/>
          </a:bodyPr>
          <a:lstStyle/>
          <a:p>
            <a:pPr>
              <a:lnSpc>
                <a:spcPts val="11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❷ 成年後見人等と本人との関係別件数（</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387180511"/>
              </p:ext>
            </p:extLst>
          </p:nvPr>
        </p:nvGraphicFramePr>
        <p:xfrm>
          <a:off x="5691349" y="4008883"/>
          <a:ext cx="2736000" cy="1819549"/>
        </p:xfrm>
        <a:graphic>
          <a:graphicData uri="http://schemas.openxmlformats.org/drawingml/2006/table">
            <a:tbl>
              <a:tblPr firstRow="1" bandRow="1">
                <a:tableStyleId>{5940675A-B579-460E-94D1-54222C63F5DA}</a:tableStyleId>
              </a:tblPr>
              <a:tblGrid>
                <a:gridCol w="1296000">
                  <a:extLst>
                    <a:ext uri="{9D8B030D-6E8A-4147-A177-3AD203B41FA5}">
                      <a16:colId xmlns:a16="http://schemas.microsoft.com/office/drawing/2014/main" val="20000"/>
                    </a:ext>
                  </a:extLst>
                </a:gridCol>
                <a:gridCol w="1440000">
                  <a:extLst>
                    <a:ext uri="{9D8B030D-6E8A-4147-A177-3AD203B41FA5}">
                      <a16:colId xmlns:a16="http://schemas.microsoft.com/office/drawing/2014/main" val="20001"/>
                    </a:ext>
                  </a:extLst>
                </a:gridCol>
              </a:tblGrid>
              <a:tr h="263623">
                <a:tc>
                  <a:txBody>
                    <a:bodyPr/>
                    <a:lstStyle/>
                    <a:p>
                      <a:pPr algn="ctr">
                        <a:lnSpc>
                          <a:spcPts val="1300"/>
                        </a:lnSpc>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親族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r">
                        <a:lnSpc>
                          <a:spcPts val="13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422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9321">
                <a:tc>
                  <a:txBody>
                    <a:bodyPr/>
                    <a:lstStyle/>
                    <a:p>
                      <a:pPr algn="ctr">
                        <a:lnSpc>
                          <a:spcPts val="1300"/>
                        </a:lnSpc>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司法書士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1,416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9321">
                <a:tc>
                  <a:txBody>
                    <a:bodyPr/>
                    <a:lstStyle/>
                    <a:p>
                      <a:pPr algn="ctr">
                        <a:lnSpc>
                          <a:spcPts val="1300"/>
                        </a:lnSpc>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弁護士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682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9321">
                <a:tc>
                  <a:txBody>
                    <a:bodyPr/>
                    <a:lstStyle/>
                    <a:p>
                      <a:pPr algn="ctr">
                        <a:lnSpc>
                          <a:spcPts val="1300"/>
                        </a:lnSpc>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社会福祉士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249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9321">
                <a:tc>
                  <a:txBody>
                    <a:bodyPr/>
                    <a:lstStyle/>
                    <a:p>
                      <a:pPr algn="ctr">
                        <a:lnSpc>
                          <a:spcPts val="1300"/>
                        </a:lnSpc>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税理士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r">
                        <a:lnSpc>
                          <a:spcPts val="13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0710912"/>
                  </a:ext>
                </a:extLst>
              </a:tr>
              <a:tr h="259321">
                <a:tc>
                  <a:txBody>
                    <a:bodyPr/>
                    <a:lstStyle/>
                    <a:p>
                      <a:pPr algn="ctr">
                        <a:lnSpc>
                          <a:spcPts val="1300"/>
                        </a:lnSpc>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行政書士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52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9321">
                <a:tc>
                  <a:txBody>
                    <a:bodyPr/>
                    <a:lstStyle/>
                    <a:p>
                      <a:pPr algn="ctr">
                        <a:lnSpc>
                          <a:spcPts val="1300"/>
                        </a:lnSpc>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市民後見人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r">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23" name="テキスト ボックス 22"/>
          <p:cNvSpPr txBox="1"/>
          <p:nvPr/>
        </p:nvSpPr>
        <p:spPr>
          <a:xfrm>
            <a:off x="5162990" y="5954130"/>
            <a:ext cx="3924000" cy="259045"/>
          </a:xfrm>
          <a:prstGeom prst="rect">
            <a:avLst/>
          </a:prstGeom>
          <a:noFill/>
        </p:spPr>
        <p:txBody>
          <a:bodyPr wrap="square" rtlCol="0">
            <a:spAutoFit/>
          </a:bodyPr>
          <a:lstStyle/>
          <a:p>
            <a:pPr lvl="1">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親族が占める割合は全体（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2,858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件）の約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9" name="楕円 18"/>
          <p:cNvSpPr/>
          <p:nvPr/>
        </p:nvSpPr>
        <p:spPr>
          <a:xfrm>
            <a:off x="8698610" y="41183"/>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noProof="0" dirty="0">
                <a:solidFill>
                  <a:prstClr val="white"/>
                </a:solidFill>
                <a:latin typeface="Calibri" panose="020F0502020204030204"/>
                <a:ea typeface="游ゴシック" panose="020B0400000000000000" pitchFamily="50" charset="-128"/>
              </a:rPr>
              <a:t>３</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43315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92490" y="580660"/>
            <a:ext cx="8959017" cy="255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nSpc>
                <a:spcPts val="2000"/>
              </a:lnSpc>
            </a:pPr>
            <a:endParaRPr kumimoji="1" lang="en-US" altLang="ja-JP" sz="1400" b="1" u="sng"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
          <p:cNvSpPr txBox="1">
            <a:spLocks noChangeArrowheads="1"/>
          </p:cNvSpPr>
          <p:nvPr/>
        </p:nvSpPr>
        <p:spPr bwMode="auto">
          <a:xfrm>
            <a:off x="180541" y="920599"/>
            <a:ext cx="9055949" cy="2157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300"/>
              </a:lnSpc>
              <a:spcBef>
                <a:spcPct val="0"/>
              </a:spcBef>
              <a:buFontTx/>
              <a:buNone/>
            </a:pPr>
            <a:r>
              <a:rPr lang="ja-JP" altLang="en-US" sz="1500" b="1" dirty="0">
                <a:latin typeface="Meiryo UI" pitchFamily="50" charset="-128"/>
                <a:ea typeface="Meiryo UI" pitchFamily="50" charset="-128"/>
                <a:cs typeface="Meiryo UI" pitchFamily="50" charset="-128"/>
              </a:rPr>
              <a:t>②　</a:t>
            </a:r>
            <a:r>
              <a:rPr lang="ja-JP" altLang="en-US" sz="1500" b="1" u="sng" dirty="0">
                <a:latin typeface="Meiryo UI" pitchFamily="50" charset="-128"/>
                <a:ea typeface="Meiryo UI" pitchFamily="50" charset="-128"/>
                <a:cs typeface="Meiryo UI" pitchFamily="50" charset="-128"/>
              </a:rPr>
              <a:t>制度の受け皿の状況（市民後見人養成の状況）</a:t>
            </a:r>
          </a:p>
          <a:p>
            <a:pPr eaLnBrk="1" hangingPunct="1">
              <a:lnSpc>
                <a:spcPts val="2300"/>
              </a:lnSpc>
              <a:spcBef>
                <a:spcPct val="0"/>
              </a:spcBef>
              <a:buFontTx/>
              <a:buNone/>
            </a:pPr>
            <a:r>
              <a:rPr lang="ja-JP" altLang="en-US" sz="1500" b="1" dirty="0">
                <a:latin typeface="Meiryo UI" pitchFamily="50" charset="-128"/>
                <a:ea typeface="Meiryo UI" pitchFamily="50" charset="-128"/>
                <a:cs typeface="Meiryo UI" pitchFamily="50" charset="-128"/>
              </a:rPr>
              <a:t>　</a:t>
            </a:r>
            <a:r>
              <a:rPr lang="ja-JP" altLang="en-US" sz="1500" dirty="0">
                <a:latin typeface="Meiryo UI" pitchFamily="50" charset="-128"/>
                <a:ea typeface="Meiryo UI" pitchFamily="50" charset="-128"/>
                <a:cs typeface="Meiryo UI" pitchFamily="50" charset="-128"/>
              </a:rPr>
              <a:t>▸大阪府では、全ての府民が居住地に影響されることなく、誰もが成年後見制度を利用することができるよう、市町</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村の参画を働きかけ、市民後見人の養成及びその活動を支える取組を進めています。</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▸一方、現在</a:t>
            </a:r>
            <a:r>
              <a:rPr lang="en-US" altLang="ja-JP" sz="1500" dirty="0">
                <a:latin typeface="Meiryo UI" pitchFamily="50" charset="-128"/>
                <a:ea typeface="Meiryo UI" pitchFamily="50" charset="-128"/>
                <a:cs typeface="Meiryo UI" pitchFamily="50" charset="-128"/>
              </a:rPr>
              <a:t>21</a:t>
            </a:r>
            <a:r>
              <a:rPr lang="ja-JP" altLang="en-US" sz="1500" dirty="0">
                <a:latin typeface="Meiryo UI" pitchFamily="50" charset="-128"/>
                <a:ea typeface="Meiryo UI" pitchFamily="50" charset="-128"/>
                <a:cs typeface="Meiryo UI" pitchFamily="50" charset="-128"/>
              </a:rPr>
              <a:t>市町（政令市を除く）が実施しておりますが、府全域における実施には至っておらず、バンク登録者</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は</a:t>
            </a:r>
            <a:r>
              <a:rPr lang="en-US" altLang="ja-JP" sz="1500" dirty="0">
                <a:latin typeface="Meiryo UI" pitchFamily="50" charset="-128"/>
                <a:ea typeface="Meiryo UI" pitchFamily="50" charset="-128"/>
                <a:cs typeface="Meiryo UI" pitchFamily="50" charset="-128"/>
              </a:rPr>
              <a:t>213</a:t>
            </a:r>
            <a:r>
              <a:rPr lang="ja-JP" altLang="en-US" sz="1500" dirty="0">
                <a:latin typeface="Meiryo UI" pitchFamily="50" charset="-128"/>
                <a:ea typeface="Meiryo UI" pitchFamily="50" charset="-128"/>
                <a:cs typeface="Meiryo UI" pitchFamily="50" charset="-128"/>
              </a:rPr>
              <a:t>人で、受任件数は</a:t>
            </a:r>
            <a:r>
              <a:rPr lang="en-US" altLang="ja-JP" sz="1500" dirty="0">
                <a:latin typeface="Meiryo UI" pitchFamily="50" charset="-128"/>
                <a:ea typeface="Meiryo UI" pitchFamily="50" charset="-128"/>
                <a:cs typeface="Meiryo UI" pitchFamily="50" charset="-128"/>
              </a:rPr>
              <a:t>39</a:t>
            </a:r>
            <a:r>
              <a:rPr lang="ja-JP" altLang="en-US" sz="1500" dirty="0">
                <a:latin typeface="Meiryo UI" pitchFamily="50" charset="-128"/>
                <a:ea typeface="Meiryo UI" pitchFamily="50" charset="-128"/>
                <a:cs typeface="Meiryo UI" pitchFamily="50" charset="-128"/>
              </a:rPr>
              <a:t>件となっています。</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▸引き続き、</a:t>
            </a:r>
            <a:r>
              <a:rPr lang="ja-JP" altLang="en-US" sz="1500" u="sng" dirty="0">
                <a:latin typeface="Meiryo UI" pitchFamily="50" charset="-128"/>
                <a:ea typeface="Meiryo UI" pitchFamily="50" charset="-128"/>
                <a:cs typeface="Meiryo UI" pitchFamily="50" charset="-128"/>
              </a:rPr>
              <a:t>府域のどの地域においても必要な人が制度を利用することができるよう、</a:t>
            </a:r>
            <a:r>
              <a:rPr lang="ja-JP" altLang="en-US" sz="1500" dirty="0">
                <a:latin typeface="Meiryo UI" pitchFamily="50" charset="-128"/>
                <a:ea typeface="Meiryo UI" pitchFamily="50" charset="-128"/>
                <a:cs typeface="Meiryo UI" pitchFamily="50" charset="-128"/>
              </a:rPr>
              <a:t>市民後見人の養成事業への</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市町村の参画を図るとともに、</a:t>
            </a:r>
            <a:r>
              <a:rPr lang="ja-JP" altLang="en-US" sz="1500" u="sng" dirty="0">
                <a:latin typeface="Meiryo UI" pitchFamily="50" charset="-128"/>
                <a:ea typeface="Meiryo UI" pitchFamily="50" charset="-128"/>
                <a:cs typeface="Meiryo UI" pitchFamily="50" charset="-128"/>
              </a:rPr>
              <a:t>全市町村において、地域実情を踏まえた効果的な担い手確保が求められています。</a:t>
            </a:r>
            <a:endParaRPr lang="en-US" altLang="ja-JP" sz="1500" u="sng" dirty="0">
              <a:latin typeface="Meiryo UI" pitchFamily="50" charset="-128"/>
              <a:ea typeface="Meiryo UI" pitchFamily="50" charset="-128"/>
              <a:cs typeface="Meiryo UI" pitchFamily="50" charset="-128"/>
            </a:endParaRPr>
          </a:p>
        </p:txBody>
      </p:sp>
      <p:sp>
        <p:nvSpPr>
          <p:cNvPr id="18" name="コンテンツ プレースホルダー 2"/>
          <p:cNvSpPr txBox="1">
            <a:spLocks/>
          </p:cNvSpPr>
          <p:nvPr/>
        </p:nvSpPr>
        <p:spPr>
          <a:xfrm>
            <a:off x="0" y="575980"/>
            <a:ext cx="9144000" cy="4011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000"/>
              </a:lnSpc>
              <a:buFont typeface="Arial" panose="020B0604020202020204" pitchFamily="34" charset="0"/>
              <a:buNone/>
            </a:pPr>
            <a:r>
              <a:rPr lang="ja-JP" altLang="en-US" sz="1500" b="1" dirty="0">
                <a:latin typeface="メイリオ" panose="020B0604030504040204" pitchFamily="50" charset="-128"/>
                <a:ea typeface="メイリオ" panose="020B0604030504040204" pitchFamily="50" charset="-128"/>
              </a:rPr>
              <a:t>（２）成年後見制度の受け皿（担い手）について（現状）</a:t>
            </a:r>
            <a:endParaRPr lang="en-US" altLang="ja-JP" sz="1500" dirty="0">
              <a:latin typeface="メイリオ" panose="020B0604030504040204" pitchFamily="50" charset="-128"/>
              <a:ea typeface="メイリオ" panose="020B0604030504040204" pitchFamily="50" charset="-128"/>
            </a:endParaRPr>
          </a:p>
        </p:txBody>
      </p:sp>
      <p:sp>
        <p:nvSpPr>
          <p:cNvPr id="19" name="コンテンツ プレースホルダー 2"/>
          <p:cNvSpPr txBox="1">
            <a:spLocks/>
          </p:cNvSpPr>
          <p:nvPr/>
        </p:nvSpPr>
        <p:spPr>
          <a:xfrm>
            <a:off x="0" y="3516674"/>
            <a:ext cx="8509881" cy="330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300" b="1" dirty="0">
                <a:latin typeface="メイリオ" panose="020B0604030504040204" pitchFamily="50" charset="-128"/>
                <a:ea typeface="メイリオ" panose="020B0604030504040204" pitchFamily="50" charset="-128"/>
              </a:rPr>
              <a:t> </a:t>
            </a:r>
            <a:r>
              <a:rPr lang="en-US" altLang="ja-JP" sz="1300" b="1" dirty="0">
                <a:latin typeface="メイリオ" panose="020B0604030504040204" pitchFamily="50" charset="-128"/>
                <a:ea typeface="メイリオ" panose="020B0604030504040204" pitchFamily="50" charset="-128"/>
              </a:rPr>
              <a:t>〔</a:t>
            </a:r>
            <a:r>
              <a:rPr lang="ja-JP" altLang="en-US" sz="1300" b="1" dirty="0">
                <a:latin typeface="メイリオ" panose="020B0604030504040204" pitchFamily="50" charset="-128"/>
                <a:ea typeface="メイリオ" panose="020B0604030504040204" pitchFamily="50" charset="-128"/>
              </a:rPr>
              <a:t>図表：</a:t>
            </a:r>
            <a:r>
              <a:rPr lang="zh-TW" altLang="en-US" sz="1300" b="1" dirty="0">
                <a:latin typeface="メイリオ" panose="020B0604030504040204" pitchFamily="50" charset="-128"/>
                <a:ea typeface="メイリオ" panose="020B0604030504040204" pitchFamily="50" charset="-128"/>
              </a:rPr>
              <a:t>市民後見人</a:t>
            </a:r>
            <a:r>
              <a:rPr lang="ja-JP" altLang="en-US" sz="1300" b="1" dirty="0">
                <a:latin typeface="メイリオ" panose="020B0604030504040204" pitchFamily="50" charset="-128"/>
                <a:ea typeface="メイリオ" panose="020B0604030504040204" pitchFamily="50" charset="-128"/>
              </a:rPr>
              <a:t>（バンク登録状況 </a:t>
            </a:r>
            <a:r>
              <a:rPr lang="en-US" altLang="ja-JP" sz="1300" b="1" dirty="0">
                <a:latin typeface="メイリオ" panose="020B0604030504040204" pitchFamily="50" charset="-128"/>
                <a:ea typeface="メイリオ" panose="020B0604030504040204" pitchFamily="50" charset="-128"/>
              </a:rPr>
              <a:t>※</a:t>
            </a:r>
            <a:r>
              <a:rPr lang="ja-JP" altLang="en-US" sz="1300" b="1" dirty="0">
                <a:latin typeface="メイリオ" panose="020B0604030504040204" pitchFamily="50" charset="-128"/>
                <a:ea typeface="メイリオ" panose="020B0604030504040204" pitchFamily="50" charset="-128"/>
              </a:rPr>
              <a:t>政令市を除く）（単位：</a:t>
            </a:r>
            <a:r>
              <a:rPr lang="zh-TW" altLang="en-US" sz="1300" b="1" dirty="0">
                <a:latin typeface="メイリオ" panose="020B0604030504040204" pitchFamily="50" charset="-128"/>
                <a:ea typeface="メイリオ" panose="020B0604030504040204" pitchFamily="50" charset="-128"/>
              </a:rPr>
              <a:t>人</a:t>
            </a:r>
            <a:r>
              <a:rPr lang="ja-JP" altLang="en-US" sz="1300" b="1" dirty="0">
                <a:latin typeface="メイリオ" panose="020B0604030504040204" pitchFamily="50" charset="-128"/>
                <a:ea typeface="メイリオ" panose="020B0604030504040204" pitchFamily="50" charset="-128"/>
              </a:rPr>
              <a:t>）</a:t>
            </a:r>
            <a:r>
              <a:rPr lang="en-US" altLang="ja-JP" sz="1300" b="1" dirty="0">
                <a:latin typeface="メイリオ" panose="020B0604030504040204" pitchFamily="50" charset="-128"/>
                <a:ea typeface="メイリオ" panose="020B0604030504040204" pitchFamily="50" charset="-128"/>
              </a:rPr>
              <a:t>〕※R2</a:t>
            </a:r>
            <a:r>
              <a:rPr lang="ja-JP" altLang="en-US" sz="1300" b="1" dirty="0">
                <a:latin typeface="メイリオ" panose="020B0604030504040204" pitchFamily="50" charset="-128"/>
                <a:ea typeface="メイリオ" panose="020B0604030504040204" pitchFamily="50" charset="-128"/>
              </a:rPr>
              <a:t>年</a:t>
            </a:r>
            <a:r>
              <a:rPr lang="en-US" altLang="ja-JP" sz="1300" b="1" dirty="0">
                <a:latin typeface="メイリオ" panose="020B0604030504040204" pitchFamily="50" charset="-128"/>
                <a:ea typeface="メイリオ" panose="020B0604030504040204" pitchFamily="50" charset="-128"/>
              </a:rPr>
              <a:t>8</a:t>
            </a:r>
            <a:r>
              <a:rPr lang="ja-JP" altLang="en-US" sz="1300" b="1" dirty="0">
                <a:latin typeface="メイリオ" panose="020B0604030504040204" pitchFamily="50" charset="-128"/>
                <a:ea typeface="メイリオ" panose="020B0604030504040204" pitchFamily="50" charset="-128"/>
              </a:rPr>
              <a:t>月現在</a:t>
            </a:r>
            <a:endParaRPr lang="en-US" altLang="ja-JP" sz="1300" dirty="0">
              <a:latin typeface="メイリオ" panose="020B0604030504040204" pitchFamily="50" charset="-128"/>
              <a:ea typeface="メイリオ" panose="020B0604030504040204" pitchFamily="50" charset="-128"/>
            </a:endParaRPr>
          </a:p>
          <a:p>
            <a:pPr marL="0" indent="0">
              <a:buNone/>
            </a:pPr>
            <a:endParaRPr lang="en-US" altLang="ja-JP" sz="1300" dirty="0">
              <a:latin typeface="メイリオ" panose="020B0604030504040204" pitchFamily="50" charset="-128"/>
              <a:ea typeface="メイリオ" panose="020B0604030504040204" pitchFamily="50" charset="-128"/>
            </a:endParaRPr>
          </a:p>
        </p:txBody>
      </p:sp>
      <p:sp>
        <p:nvSpPr>
          <p:cNvPr id="22" name="コンテンツ プレースホルダー 2"/>
          <p:cNvSpPr txBox="1">
            <a:spLocks/>
          </p:cNvSpPr>
          <p:nvPr/>
        </p:nvSpPr>
        <p:spPr>
          <a:xfrm>
            <a:off x="0" y="5482174"/>
            <a:ext cx="8509881" cy="330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300" b="1" dirty="0">
                <a:latin typeface="メイリオ" panose="020B0604030504040204" pitchFamily="50" charset="-128"/>
                <a:ea typeface="メイリオ" panose="020B0604030504040204" pitchFamily="50" charset="-128"/>
              </a:rPr>
              <a:t> </a:t>
            </a:r>
            <a:r>
              <a:rPr lang="en-US" altLang="ja-JP" sz="1300" b="1" dirty="0">
                <a:latin typeface="メイリオ" panose="020B0604030504040204" pitchFamily="50" charset="-128"/>
                <a:ea typeface="メイリオ" panose="020B0604030504040204" pitchFamily="50" charset="-128"/>
              </a:rPr>
              <a:t>〔</a:t>
            </a:r>
            <a:r>
              <a:rPr lang="ja-JP" altLang="en-US" sz="1300" b="1" dirty="0">
                <a:latin typeface="メイリオ" panose="020B0604030504040204" pitchFamily="50" charset="-128"/>
                <a:ea typeface="メイリオ" panose="020B0604030504040204" pitchFamily="50" charset="-128"/>
              </a:rPr>
              <a:t>図表：</a:t>
            </a:r>
            <a:r>
              <a:rPr lang="zh-TW" altLang="en-US" sz="1300" b="1" dirty="0">
                <a:latin typeface="メイリオ" panose="020B0604030504040204" pitchFamily="50" charset="-128"/>
                <a:ea typeface="メイリオ" panose="020B0604030504040204" pitchFamily="50" charset="-128"/>
              </a:rPr>
              <a:t>市民後見人</a:t>
            </a:r>
            <a:r>
              <a:rPr lang="ja-JP" altLang="en-US" sz="1300" b="1" dirty="0">
                <a:latin typeface="メイリオ" panose="020B0604030504040204" pitchFamily="50" charset="-128"/>
                <a:ea typeface="メイリオ" panose="020B0604030504040204" pitchFamily="50" charset="-128"/>
              </a:rPr>
              <a:t>（受任・修了件数 </a:t>
            </a:r>
            <a:r>
              <a:rPr lang="en-US" altLang="ja-JP" sz="1300" b="1" dirty="0">
                <a:latin typeface="メイリオ" panose="020B0604030504040204" pitchFamily="50" charset="-128"/>
                <a:ea typeface="メイリオ" panose="020B0604030504040204" pitchFamily="50" charset="-128"/>
              </a:rPr>
              <a:t>※</a:t>
            </a:r>
            <a:r>
              <a:rPr lang="ja-JP" altLang="en-US" sz="1300" b="1" dirty="0">
                <a:latin typeface="メイリオ" panose="020B0604030504040204" pitchFamily="50" charset="-128"/>
                <a:ea typeface="メイリオ" panose="020B0604030504040204" pitchFamily="50" charset="-128"/>
              </a:rPr>
              <a:t>政令市を除く）（単位：人）</a:t>
            </a:r>
            <a:r>
              <a:rPr lang="en-US" altLang="ja-JP" sz="1300" b="1" dirty="0">
                <a:latin typeface="メイリオ" panose="020B0604030504040204" pitchFamily="50" charset="-128"/>
                <a:ea typeface="メイリオ" panose="020B0604030504040204" pitchFamily="50" charset="-128"/>
              </a:rPr>
              <a:t>〕※R2</a:t>
            </a:r>
            <a:r>
              <a:rPr lang="ja-JP" altLang="en-US" sz="1300" b="1" dirty="0">
                <a:latin typeface="メイリオ" panose="020B0604030504040204" pitchFamily="50" charset="-128"/>
                <a:ea typeface="メイリオ" panose="020B0604030504040204" pitchFamily="50" charset="-128"/>
              </a:rPr>
              <a:t>年</a:t>
            </a:r>
            <a:r>
              <a:rPr lang="en-US" altLang="ja-JP" sz="1300" b="1" dirty="0">
                <a:latin typeface="メイリオ" panose="020B0604030504040204" pitchFamily="50" charset="-128"/>
                <a:ea typeface="メイリオ" panose="020B0604030504040204" pitchFamily="50" charset="-128"/>
              </a:rPr>
              <a:t>8</a:t>
            </a:r>
            <a:r>
              <a:rPr lang="ja-JP" altLang="en-US" sz="1300" b="1" dirty="0">
                <a:latin typeface="メイリオ" panose="020B0604030504040204" pitchFamily="50" charset="-128"/>
                <a:ea typeface="メイリオ" panose="020B0604030504040204" pitchFamily="50" charset="-128"/>
              </a:rPr>
              <a:t>月現在</a:t>
            </a:r>
            <a:endParaRPr lang="en-US" altLang="ja-JP" sz="1300" dirty="0">
              <a:latin typeface="メイリオ" panose="020B0604030504040204" pitchFamily="50" charset="-128"/>
              <a:ea typeface="メイリオ" panose="020B0604030504040204" pitchFamily="50" charset="-128"/>
            </a:endParaRPr>
          </a:p>
        </p:txBody>
      </p:sp>
      <p:sp>
        <p:nvSpPr>
          <p:cNvPr id="11" name="タイトル 1"/>
          <p:cNvSpPr txBox="1">
            <a:spLocks/>
          </p:cNvSpPr>
          <p:nvPr/>
        </p:nvSpPr>
        <p:spPr>
          <a:xfrm>
            <a:off x="1635" y="0"/>
            <a:ext cx="9144000" cy="457200"/>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b="1">
                <a:latin typeface="メイリオ" panose="020B0604030504040204" pitchFamily="50" charset="-128"/>
                <a:ea typeface="メイリオ" panose="020B0604030504040204" pitchFamily="50" charset="-128"/>
              </a:rPr>
              <a:t>はじめに　～なぜ、いま社会福祉法人の法人後見が必要か～　　</a:t>
            </a:r>
            <a:endParaRPr lang="ja-JP" altLang="en-US" sz="1800" b="1" dirty="0">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761870670"/>
              </p:ext>
            </p:extLst>
          </p:nvPr>
        </p:nvGraphicFramePr>
        <p:xfrm>
          <a:off x="410028" y="5792112"/>
          <a:ext cx="8084534" cy="692406"/>
        </p:xfrm>
        <a:graphic>
          <a:graphicData uri="http://schemas.openxmlformats.org/drawingml/2006/table">
            <a:tbl>
              <a:tblPr>
                <a:tableStyleId>{8A107856-5554-42FB-B03E-39F5DBC370BA}</a:tableStyleId>
              </a:tblPr>
              <a:tblGrid>
                <a:gridCol w="1138062">
                  <a:extLst>
                    <a:ext uri="{9D8B030D-6E8A-4147-A177-3AD203B41FA5}">
                      <a16:colId xmlns:a16="http://schemas.microsoft.com/office/drawing/2014/main" val="2400913839"/>
                    </a:ext>
                  </a:extLst>
                </a:gridCol>
                <a:gridCol w="644186">
                  <a:extLst>
                    <a:ext uri="{9D8B030D-6E8A-4147-A177-3AD203B41FA5}">
                      <a16:colId xmlns:a16="http://schemas.microsoft.com/office/drawing/2014/main" val="421337149"/>
                    </a:ext>
                  </a:extLst>
                </a:gridCol>
                <a:gridCol w="644186">
                  <a:extLst>
                    <a:ext uri="{9D8B030D-6E8A-4147-A177-3AD203B41FA5}">
                      <a16:colId xmlns:a16="http://schemas.microsoft.com/office/drawing/2014/main" val="1027821601"/>
                    </a:ext>
                  </a:extLst>
                </a:gridCol>
                <a:gridCol w="644186">
                  <a:extLst>
                    <a:ext uri="{9D8B030D-6E8A-4147-A177-3AD203B41FA5}">
                      <a16:colId xmlns:a16="http://schemas.microsoft.com/office/drawing/2014/main" val="3205246865"/>
                    </a:ext>
                  </a:extLst>
                </a:gridCol>
                <a:gridCol w="644186">
                  <a:extLst>
                    <a:ext uri="{9D8B030D-6E8A-4147-A177-3AD203B41FA5}">
                      <a16:colId xmlns:a16="http://schemas.microsoft.com/office/drawing/2014/main" val="1213896215"/>
                    </a:ext>
                  </a:extLst>
                </a:gridCol>
                <a:gridCol w="644186">
                  <a:extLst>
                    <a:ext uri="{9D8B030D-6E8A-4147-A177-3AD203B41FA5}">
                      <a16:colId xmlns:a16="http://schemas.microsoft.com/office/drawing/2014/main" val="827612828"/>
                    </a:ext>
                  </a:extLst>
                </a:gridCol>
                <a:gridCol w="644186">
                  <a:extLst>
                    <a:ext uri="{9D8B030D-6E8A-4147-A177-3AD203B41FA5}">
                      <a16:colId xmlns:a16="http://schemas.microsoft.com/office/drawing/2014/main" val="2722807113"/>
                    </a:ext>
                  </a:extLst>
                </a:gridCol>
                <a:gridCol w="644186">
                  <a:extLst>
                    <a:ext uri="{9D8B030D-6E8A-4147-A177-3AD203B41FA5}">
                      <a16:colId xmlns:a16="http://schemas.microsoft.com/office/drawing/2014/main" val="1651983428"/>
                    </a:ext>
                  </a:extLst>
                </a:gridCol>
                <a:gridCol w="644186">
                  <a:extLst>
                    <a:ext uri="{9D8B030D-6E8A-4147-A177-3AD203B41FA5}">
                      <a16:colId xmlns:a16="http://schemas.microsoft.com/office/drawing/2014/main" val="4255928084"/>
                    </a:ext>
                  </a:extLst>
                </a:gridCol>
                <a:gridCol w="644186">
                  <a:extLst>
                    <a:ext uri="{9D8B030D-6E8A-4147-A177-3AD203B41FA5}">
                      <a16:colId xmlns:a16="http://schemas.microsoft.com/office/drawing/2014/main" val="2047822643"/>
                    </a:ext>
                  </a:extLst>
                </a:gridCol>
                <a:gridCol w="504612">
                  <a:extLst>
                    <a:ext uri="{9D8B030D-6E8A-4147-A177-3AD203B41FA5}">
                      <a16:colId xmlns:a16="http://schemas.microsoft.com/office/drawing/2014/main" val="3195366231"/>
                    </a:ext>
                  </a:extLst>
                </a:gridCol>
                <a:gridCol w="644186">
                  <a:extLst>
                    <a:ext uri="{9D8B030D-6E8A-4147-A177-3AD203B41FA5}">
                      <a16:colId xmlns:a16="http://schemas.microsoft.com/office/drawing/2014/main" val="885708030"/>
                    </a:ext>
                  </a:extLst>
                </a:gridCol>
              </a:tblGrid>
              <a:tr h="217226">
                <a:tc>
                  <a:txBody>
                    <a:bodyPr/>
                    <a:lstStyle/>
                    <a:p>
                      <a:pPr algn="ctr" fontAlgn="ctr"/>
                      <a:r>
                        <a:rPr lang="ja-JP" altLang="en-US" sz="1200" b="1" u="none" strike="noStrike" dirty="0">
                          <a:effectLst/>
                          <a:latin typeface="メイリオ" panose="020B0604030504040204" pitchFamily="50" charset="-128"/>
                          <a:ea typeface="メイリオ" panose="020B0604030504040204" pitchFamily="50" charset="-128"/>
                        </a:rPr>
                        <a:t>年度</a:t>
                      </a:r>
                      <a:endParaRPr lang="en-US" altLang="ja-JP"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sz="1200" b="1" u="none" strike="noStrike" dirty="0">
                          <a:effectLst/>
                          <a:latin typeface="メイリオ" panose="020B0604030504040204" pitchFamily="50" charset="-128"/>
                          <a:ea typeface="メイリオ" panose="020B0604030504040204" pitchFamily="50" charset="-128"/>
                        </a:rPr>
                        <a:t>H24</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sz="1200" b="1" u="none" strike="noStrike" dirty="0">
                          <a:effectLst/>
                          <a:latin typeface="メイリオ" panose="020B0604030504040204" pitchFamily="50" charset="-128"/>
                          <a:ea typeface="メイリオ" panose="020B0604030504040204" pitchFamily="50" charset="-128"/>
                        </a:rPr>
                        <a:t>H25</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sz="1200" b="1" u="none" strike="noStrike" dirty="0">
                          <a:effectLst/>
                          <a:latin typeface="メイリオ" panose="020B0604030504040204" pitchFamily="50" charset="-128"/>
                          <a:ea typeface="メイリオ" panose="020B0604030504040204" pitchFamily="50" charset="-128"/>
                        </a:rPr>
                        <a:t>H26</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sz="1200" b="1" u="none" strike="noStrike" dirty="0">
                          <a:effectLst/>
                          <a:latin typeface="メイリオ" panose="020B0604030504040204" pitchFamily="50" charset="-128"/>
                          <a:ea typeface="メイリオ" panose="020B0604030504040204" pitchFamily="50" charset="-128"/>
                        </a:rPr>
                        <a:t>H27</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sz="1200" b="1" u="none" strike="noStrike" dirty="0">
                          <a:effectLst/>
                          <a:latin typeface="メイリオ" panose="020B0604030504040204" pitchFamily="50" charset="-128"/>
                          <a:ea typeface="メイリオ" panose="020B0604030504040204" pitchFamily="50" charset="-128"/>
                        </a:rPr>
                        <a:t>H28</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sz="1200" b="1" u="none" strike="noStrike" dirty="0">
                          <a:effectLst/>
                          <a:latin typeface="メイリオ" panose="020B0604030504040204" pitchFamily="50" charset="-128"/>
                          <a:ea typeface="メイリオ" panose="020B0604030504040204" pitchFamily="50" charset="-128"/>
                        </a:rPr>
                        <a:t>H29</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sz="1200" b="1" u="none" strike="noStrike" dirty="0">
                          <a:effectLst/>
                          <a:latin typeface="メイリオ" panose="020B0604030504040204" pitchFamily="50" charset="-128"/>
                          <a:ea typeface="メイリオ" panose="020B0604030504040204" pitchFamily="50" charset="-128"/>
                        </a:rPr>
                        <a:t>H30</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sz="1200" b="1" u="none" strike="noStrike" dirty="0">
                          <a:effectLst/>
                          <a:latin typeface="メイリオ" panose="020B0604030504040204" pitchFamily="50" charset="-128"/>
                          <a:ea typeface="メイリオ" panose="020B0604030504040204" pitchFamily="50" charset="-128"/>
                        </a:rPr>
                        <a:t>H31</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sz="1200" b="1" u="none" strike="noStrike" dirty="0">
                          <a:effectLst/>
                          <a:latin typeface="メイリオ" panose="020B0604030504040204" pitchFamily="50" charset="-128"/>
                          <a:ea typeface="メイリオ" panose="020B0604030504040204" pitchFamily="50" charset="-128"/>
                        </a:rPr>
                        <a:t>R2</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ja-JP" altLang="en-US" sz="1200" b="1" u="none" strike="noStrike" dirty="0">
                          <a:effectLst/>
                          <a:latin typeface="メイリオ" panose="020B0604030504040204" pitchFamily="50" charset="-128"/>
                          <a:ea typeface="メイリオ" panose="020B0604030504040204" pitchFamily="50" charset="-128"/>
                        </a:rPr>
                        <a:t>合計</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ja-JP" altLang="en-US" sz="1200" b="1" u="none" strike="noStrike" dirty="0">
                          <a:effectLst/>
                          <a:latin typeface="メイリオ" panose="020B0604030504040204" pitchFamily="50" charset="-128"/>
                          <a:ea typeface="メイリオ" panose="020B0604030504040204" pitchFamily="50" charset="-128"/>
                        </a:rPr>
                        <a:t>現活動数</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extLst>
                  <a:ext uri="{0D108BD9-81ED-4DB2-BD59-A6C34878D82A}">
                    <a16:rowId xmlns:a16="http://schemas.microsoft.com/office/drawing/2014/main" val="3144697350"/>
                  </a:ext>
                </a:extLst>
              </a:tr>
              <a:tr h="237590">
                <a:tc>
                  <a:txBody>
                    <a:bodyPr/>
                    <a:lstStyle/>
                    <a:p>
                      <a:pPr algn="ctr" fontAlgn="ctr"/>
                      <a:r>
                        <a:rPr lang="ja-JP" altLang="en-US" sz="1200" b="1" u="none" strike="noStrike" dirty="0">
                          <a:effectLst/>
                          <a:latin typeface="メイリオ" panose="020B0604030504040204" pitchFamily="50" charset="-128"/>
                          <a:ea typeface="メイリオ" panose="020B0604030504040204" pitchFamily="50" charset="-128"/>
                        </a:rPr>
                        <a:t>受任数</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2</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7</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9</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12</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10</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14</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14</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9</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5</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82</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rowSpan="2">
                  <a:txBody>
                    <a:bodyPr/>
                    <a:lstStyle/>
                    <a:p>
                      <a:pPr algn="ctr" fontAlgn="ctr"/>
                      <a:r>
                        <a:rPr lang="en-US" altLang="ja-JP" sz="1200" b="1" u="none" strike="noStrike" dirty="0">
                          <a:effectLst/>
                          <a:latin typeface="メイリオ" panose="020B0604030504040204" pitchFamily="50" charset="-128"/>
                          <a:ea typeface="メイリオ" panose="020B0604030504040204" pitchFamily="50" charset="-128"/>
                        </a:rPr>
                        <a:t>39</a:t>
                      </a:r>
                      <a:endParaRPr lang="en-US" altLang="ja-JP"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extLst>
                  <a:ext uri="{0D108BD9-81ED-4DB2-BD59-A6C34878D82A}">
                    <a16:rowId xmlns:a16="http://schemas.microsoft.com/office/drawing/2014/main" val="2771526756"/>
                  </a:ext>
                </a:extLst>
              </a:tr>
              <a:tr h="237590">
                <a:tc>
                  <a:txBody>
                    <a:bodyPr/>
                    <a:lstStyle/>
                    <a:p>
                      <a:pPr algn="ctr" fontAlgn="ctr"/>
                      <a:r>
                        <a:rPr lang="ja-JP" altLang="en-US" sz="1200" b="1" u="none" strike="noStrike" dirty="0">
                          <a:effectLst/>
                          <a:latin typeface="メイリオ" panose="020B0604030504040204" pitchFamily="50" charset="-128"/>
                          <a:ea typeface="メイリオ" panose="020B0604030504040204" pitchFamily="50" charset="-128"/>
                        </a:rPr>
                        <a:t>終了数</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solidFill>
                      <a:srgbClr val="FFC000"/>
                    </a:solidFill>
                  </a:tcP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0</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3</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2</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4</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13</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4</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10</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6</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43</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49647868"/>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419476955"/>
              </p:ext>
            </p:extLst>
          </p:nvPr>
        </p:nvGraphicFramePr>
        <p:xfrm>
          <a:off x="393963" y="3877262"/>
          <a:ext cx="8100600" cy="1189355"/>
        </p:xfrm>
        <a:graphic>
          <a:graphicData uri="http://schemas.openxmlformats.org/drawingml/2006/table">
            <a:tbl>
              <a:tblPr>
                <a:tableStyleId>{5C22544A-7EE6-4342-B048-85BDC9FD1C3A}</a:tableStyleId>
              </a:tblPr>
              <a:tblGrid>
                <a:gridCol w="1380949">
                  <a:extLst>
                    <a:ext uri="{9D8B030D-6E8A-4147-A177-3AD203B41FA5}">
                      <a16:colId xmlns:a16="http://schemas.microsoft.com/office/drawing/2014/main" val="135619496"/>
                    </a:ext>
                  </a:extLst>
                </a:gridCol>
                <a:gridCol w="606695">
                  <a:extLst>
                    <a:ext uri="{9D8B030D-6E8A-4147-A177-3AD203B41FA5}">
                      <a16:colId xmlns:a16="http://schemas.microsoft.com/office/drawing/2014/main" val="66814753"/>
                    </a:ext>
                  </a:extLst>
                </a:gridCol>
                <a:gridCol w="606695">
                  <a:extLst>
                    <a:ext uri="{9D8B030D-6E8A-4147-A177-3AD203B41FA5}">
                      <a16:colId xmlns:a16="http://schemas.microsoft.com/office/drawing/2014/main" val="3029268468"/>
                    </a:ext>
                  </a:extLst>
                </a:gridCol>
                <a:gridCol w="606695">
                  <a:extLst>
                    <a:ext uri="{9D8B030D-6E8A-4147-A177-3AD203B41FA5}">
                      <a16:colId xmlns:a16="http://schemas.microsoft.com/office/drawing/2014/main" val="873522793"/>
                    </a:ext>
                  </a:extLst>
                </a:gridCol>
                <a:gridCol w="606695">
                  <a:extLst>
                    <a:ext uri="{9D8B030D-6E8A-4147-A177-3AD203B41FA5}">
                      <a16:colId xmlns:a16="http://schemas.microsoft.com/office/drawing/2014/main" val="3270311794"/>
                    </a:ext>
                  </a:extLst>
                </a:gridCol>
                <a:gridCol w="606695">
                  <a:extLst>
                    <a:ext uri="{9D8B030D-6E8A-4147-A177-3AD203B41FA5}">
                      <a16:colId xmlns:a16="http://schemas.microsoft.com/office/drawing/2014/main" val="1280028981"/>
                    </a:ext>
                  </a:extLst>
                </a:gridCol>
                <a:gridCol w="606695">
                  <a:extLst>
                    <a:ext uri="{9D8B030D-6E8A-4147-A177-3AD203B41FA5}">
                      <a16:colId xmlns:a16="http://schemas.microsoft.com/office/drawing/2014/main" val="2196802786"/>
                    </a:ext>
                  </a:extLst>
                </a:gridCol>
                <a:gridCol w="606695">
                  <a:extLst>
                    <a:ext uri="{9D8B030D-6E8A-4147-A177-3AD203B41FA5}">
                      <a16:colId xmlns:a16="http://schemas.microsoft.com/office/drawing/2014/main" val="360176909"/>
                    </a:ext>
                  </a:extLst>
                </a:gridCol>
                <a:gridCol w="606695">
                  <a:extLst>
                    <a:ext uri="{9D8B030D-6E8A-4147-A177-3AD203B41FA5}">
                      <a16:colId xmlns:a16="http://schemas.microsoft.com/office/drawing/2014/main" val="412476106"/>
                    </a:ext>
                  </a:extLst>
                </a:gridCol>
                <a:gridCol w="606695">
                  <a:extLst>
                    <a:ext uri="{9D8B030D-6E8A-4147-A177-3AD203B41FA5}">
                      <a16:colId xmlns:a16="http://schemas.microsoft.com/office/drawing/2014/main" val="281160864"/>
                    </a:ext>
                  </a:extLst>
                </a:gridCol>
                <a:gridCol w="575396">
                  <a:extLst>
                    <a:ext uri="{9D8B030D-6E8A-4147-A177-3AD203B41FA5}">
                      <a16:colId xmlns:a16="http://schemas.microsoft.com/office/drawing/2014/main" val="4235091646"/>
                    </a:ext>
                  </a:extLst>
                </a:gridCol>
                <a:gridCol w="684000">
                  <a:extLst>
                    <a:ext uri="{9D8B030D-6E8A-4147-A177-3AD203B41FA5}">
                      <a16:colId xmlns:a16="http://schemas.microsoft.com/office/drawing/2014/main" val="2324847639"/>
                    </a:ext>
                  </a:extLst>
                </a:gridCol>
              </a:tblGrid>
              <a:tr h="237871">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登録年度</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sz="1200" b="1" u="none" strike="noStrike" dirty="0">
                          <a:solidFill>
                            <a:schemeClr val="bg1"/>
                          </a:solidFill>
                          <a:effectLst/>
                          <a:latin typeface="メイリオ" panose="020B0604030504040204" pitchFamily="50" charset="-128"/>
                          <a:ea typeface="メイリオ" panose="020B0604030504040204" pitchFamily="50" charset="-128"/>
                        </a:rPr>
                        <a:t>H24</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sz="1200" b="1" u="none" strike="noStrike" dirty="0">
                          <a:solidFill>
                            <a:schemeClr val="bg1"/>
                          </a:solidFill>
                          <a:effectLst/>
                          <a:latin typeface="メイリオ" panose="020B0604030504040204" pitchFamily="50" charset="-128"/>
                          <a:ea typeface="メイリオ" panose="020B0604030504040204" pitchFamily="50" charset="-128"/>
                        </a:rPr>
                        <a:t>H25</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sz="1200" b="1" u="none" strike="noStrike" dirty="0">
                          <a:solidFill>
                            <a:schemeClr val="bg1"/>
                          </a:solidFill>
                          <a:effectLst/>
                          <a:latin typeface="メイリオ" panose="020B0604030504040204" pitchFamily="50" charset="-128"/>
                          <a:ea typeface="メイリオ" panose="020B0604030504040204" pitchFamily="50" charset="-128"/>
                        </a:rPr>
                        <a:t>H26</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sz="1200" b="1" u="none" strike="noStrike" dirty="0">
                          <a:solidFill>
                            <a:schemeClr val="bg1"/>
                          </a:solidFill>
                          <a:effectLst/>
                          <a:latin typeface="メイリオ" panose="020B0604030504040204" pitchFamily="50" charset="-128"/>
                          <a:ea typeface="メイリオ" panose="020B0604030504040204" pitchFamily="50" charset="-128"/>
                        </a:rPr>
                        <a:t>H27</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sz="1200" b="1" u="none" strike="noStrike" dirty="0">
                          <a:solidFill>
                            <a:schemeClr val="bg1"/>
                          </a:solidFill>
                          <a:effectLst/>
                          <a:latin typeface="メイリオ" panose="020B0604030504040204" pitchFamily="50" charset="-128"/>
                          <a:ea typeface="メイリオ" panose="020B0604030504040204" pitchFamily="50" charset="-128"/>
                        </a:rPr>
                        <a:t>H28</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sz="1200" b="1" u="none" strike="noStrike" dirty="0">
                          <a:solidFill>
                            <a:schemeClr val="bg1"/>
                          </a:solidFill>
                          <a:effectLst/>
                          <a:latin typeface="メイリオ" panose="020B0604030504040204" pitchFamily="50" charset="-128"/>
                          <a:ea typeface="メイリオ" panose="020B0604030504040204" pitchFamily="50" charset="-128"/>
                        </a:rPr>
                        <a:t>H29</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sz="1200" b="1" u="none" strike="noStrike" dirty="0">
                          <a:solidFill>
                            <a:schemeClr val="bg1"/>
                          </a:solidFill>
                          <a:effectLst/>
                          <a:latin typeface="メイリオ" panose="020B0604030504040204" pitchFamily="50" charset="-128"/>
                          <a:ea typeface="メイリオ" panose="020B0604030504040204" pitchFamily="50" charset="-128"/>
                        </a:rPr>
                        <a:t>H30</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sz="1200" b="1" u="none" strike="noStrike" dirty="0">
                          <a:solidFill>
                            <a:schemeClr val="bg1"/>
                          </a:solidFill>
                          <a:effectLst/>
                          <a:latin typeface="メイリオ" panose="020B0604030504040204" pitchFamily="50" charset="-128"/>
                          <a:ea typeface="メイリオ" panose="020B0604030504040204" pitchFamily="50" charset="-128"/>
                        </a:rPr>
                        <a:t>H31</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sz="1200" b="1" u="none" strike="noStrike" dirty="0">
                          <a:solidFill>
                            <a:schemeClr val="bg1"/>
                          </a:solidFill>
                          <a:effectLst/>
                          <a:latin typeface="メイリオ" panose="020B0604030504040204" pitchFamily="50" charset="-128"/>
                          <a:ea typeface="メイリオ" panose="020B0604030504040204" pitchFamily="50" charset="-128"/>
                        </a:rPr>
                        <a:t>R2</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合計</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現登録者</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806565379"/>
                  </a:ext>
                </a:extLst>
              </a:tr>
              <a:tr h="237871">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登録</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16</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39</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47</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37</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53</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55</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37</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27</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34</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345</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rowSpan="4">
                  <a:txBody>
                    <a:bodyPr/>
                    <a:lstStyle/>
                    <a:p>
                      <a:pPr algn="ctr" fontAlgn="ctr"/>
                      <a:r>
                        <a:rPr lang="en-US" altLang="ja-JP" sz="1200" b="1" u="none" strike="noStrike" dirty="0">
                          <a:solidFill>
                            <a:schemeClr val="bg1"/>
                          </a:solidFill>
                          <a:effectLst/>
                          <a:latin typeface="メイリオ" panose="020B0604030504040204" pitchFamily="50" charset="-128"/>
                          <a:ea typeface="メイリオ" panose="020B0604030504040204" pitchFamily="50" charset="-128"/>
                        </a:rPr>
                        <a:t>213</a:t>
                      </a:r>
                      <a:endParaRPr lang="en-US" altLang="ja-JP"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3111170232"/>
                  </a:ext>
                </a:extLst>
              </a:tr>
              <a:tr h="237871">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移管</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　</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　</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　</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2</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　</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　</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ja-JP" altLang="en-US" sz="1200" u="none" strike="noStrike" dirty="0">
                          <a:effectLst/>
                          <a:latin typeface="メイリオ" panose="020B0604030504040204" pitchFamily="50" charset="-128"/>
                          <a:ea typeface="メイリオ" panose="020B0604030504040204" pitchFamily="50" charset="-128"/>
                        </a:rPr>
                        <a:t>　</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1</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4</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681994632"/>
                  </a:ext>
                </a:extLst>
              </a:tr>
              <a:tr h="237871">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退会</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　</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　</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7</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14</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15</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24</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29</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46</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1</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136</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805110805"/>
                  </a:ext>
                </a:extLst>
              </a:tr>
              <a:tr h="237871">
                <a:tc>
                  <a:txBody>
                    <a:bodyPr/>
                    <a:lstStyle/>
                    <a:p>
                      <a:pPr algn="ctr" fontAlgn="ctr"/>
                      <a:r>
                        <a:rPr lang="zh-CN" altLang="en-US" sz="1200" b="1" u="none" strike="noStrike" dirty="0">
                          <a:solidFill>
                            <a:schemeClr val="bg1"/>
                          </a:solidFill>
                          <a:effectLst/>
                          <a:latin typeface="メイリオ" panose="020B0604030504040204" pitchFamily="50" charset="-128"/>
                          <a:ea typeface="メイリオ" panose="020B0604030504040204" pitchFamily="50" charset="-128"/>
                        </a:rPr>
                        <a:t>各年度末登録者数</a:t>
                      </a:r>
                      <a:endParaRPr lang="zh-CN"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75000"/>
                      </a:schemeClr>
                    </a:solidFill>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16</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55</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95</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120</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158</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190</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198</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a:effectLst/>
                          <a:latin typeface="メイリオ" panose="020B0604030504040204" pitchFamily="50" charset="-128"/>
                          <a:ea typeface="メイリオ" panose="020B0604030504040204" pitchFamily="50" charset="-128"/>
                        </a:rPr>
                        <a:t>179</a:t>
                      </a:r>
                      <a:endParaRPr lang="en-US" altLang="ja-JP" sz="12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ctr" fontAlgn="ctr"/>
                      <a:r>
                        <a:rPr lang="en-US" altLang="ja-JP" sz="1200" u="none" strike="noStrike" dirty="0">
                          <a:effectLst/>
                          <a:latin typeface="メイリオ" panose="020B0604030504040204" pitchFamily="50" charset="-128"/>
                          <a:ea typeface="メイリオ" panose="020B0604030504040204" pitchFamily="50" charset="-128"/>
                        </a:rPr>
                        <a:t>213</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　</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178791538"/>
                  </a:ext>
                </a:extLst>
              </a:tr>
            </a:tbl>
          </a:graphicData>
        </a:graphic>
      </p:graphicFrame>
      <p:sp>
        <p:nvSpPr>
          <p:cNvPr id="14" name="コンテンツ プレースホルダー 2"/>
          <p:cNvSpPr txBox="1">
            <a:spLocks/>
          </p:cNvSpPr>
          <p:nvPr/>
        </p:nvSpPr>
        <p:spPr>
          <a:xfrm>
            <a:off x="3717950" y="6527627"/>
            <a:ext cx="4435485" cy="330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100" dirty="0">
                <a:latin typeface="メイリオ" panose="020B0604030504040204" pitchFamily="50" charset="-128"/>
                <a:ea typeface="メイリオ" panose="020B0604030504040204" pitchFamily="50" charset="-128"/>
              </a:rPr>
              <a:t>出典：府社会福祉協議会資料をもとに地域福祉課で一部加工し作成</a:t>
            </a:r>
          </a:p>
        </p:txBody>
      </p:sp>
      <p:sp>
        <p:nvSpPr>
          <p:cNvPr id="16" name="コンテンツ プレースホルダー 2"/>
          <p:cNvSpPr txBox="1">
            <a:spLocks/>
          </p:cNvSpPr>
          <p:nvPr/>
        </p:nvSpPr>
        <p:spPr>
          <a:xfrm>
            <a:off x="3657598" y="5089548"/>
            <a:ext cx="4435485" cy="330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100" dirty="0">
                <a:latin typeface="メイリオ" panose="020B0604030504040204" pitchFamily="50" charset="-128"/>
                <a:ea typeface="メイリオ" panose="020B0604030504040204" pitchFamily="50" charset="-128"/>
              </a:rPr>
              <a:t>出典：府社会福祉協議会資料をもとに地域福祉課で一部加工し作成</a:t>
            </a:r>
          </a:p>
        </p:txBody>
      </p:sp>
      <p:sp>
        <p:nvSpPr>
          <p:cNvPr id="12" name="楕円 11"/>
          <p:cNvSpPr/>
          <p:nvPr/>
        </p:nvSpPr>
        <p:spPr>
          <a:xfrm>
            <a:off x="8698610" y="6490977"/>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noProof="0" dirty="0">
                <a:solidFill>
                  <a:prstClr val="white"/>
                </a:solidFill>
                <a:latin typeface="Calibri" panose="020F0502020204030204"/>
                <a:ea typeface="游ゴシック" panose="020B0400000000000000" pitchFamily="50" charset="-128"/>
              </a:rPr>
              <a:t>４</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8400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タイトル 1"/>
          <p:cNvSpPr txBox="1">
            <a:spLocks/>
          </p:cNvSpPr>
          <p:nvPr/>
        </p:nvSpPr>
        <p:spPr>
          <a:xfrm>
            <a:off x="1635" y="0"/>
            <a:ext cx="9144000" cy="457200"/>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800" b="1">
                <a:latin typeface="メイリオ" panose="020B0604030504040204" pitchFamily="50" charset="-128"/>
                <a:ea typeface="メイリオ" panose="020B0604030504040204" pitchFamily="50" charset="-128"/>
              </a:rPr>
              <a:t>はじめに　～なぜ、いま社会福祉法人の法人後見が必要か～　　</a:t>
            </a:r>
            <a:endParaRPr lang="ja-JP" altLang="en-US" sz="1800" b="1" dirty="0">
              <a:latin typeface="メイリオ" panose="020B0604030504040204" pitchFamily="50" charset="-128"/>
              <a:ea typeface="メイリオ" panose="020B0604030504040204" pitchFamily="50" charset="-128"/>
            </a:endParaRPr>
          </a:p>
        </p:txBody>
      </p:sp>
      <p:sp>
        <p:nvSpPr>
          <p:cNvPr id="74" name="円/楕円 71"/>
          <p:cNvSpPr/>
          <p:nvPr/>
        </p:nvSpPr>
        <p:spPr>
          <a:xfrm>
            <a:off x="-54028" y="2902345"/>
            <a:ext cx="4428000" cy="2232000"/>
          </a:xfrm>
          <a:prstGeom prst="ellipse">
            <a:avLst/>
          </a:prstGeom>
          <a:solidFill>
            <a:schemeClr val="accent2">
              <a:lumMod val="60000"/>
              <a:lumOff val="40000"/>
              <a:alpha val="60000"/>
            </a:schemeClr>
          </a:solidFill>
          <a:ln>
            <a:noFill/>
          </a:ln>
          <a:effectLst>
            <a:glow rad="139700">
              <a:srgbClr val="FEF6F0">
                <a:alpha val="66667"/>
              </a:srgbClr>
            </a:glo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5" name="正方形/長方形 4"/>
          <p:cNvSpPr/>
          <p:nvPr/>
        </p:nvSpPr>
        <p:spPr>
          <a:xfrm>
            <a:off x="92490" y="527651"/>
            <a:ext cx="8959017" cy="236805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nSpc>
                <a:spcPts val="2000"/>
              </a:lnSpc>
            </a:pPr>
            <a:endParaRPr kumimoji="1" lang="en-US" altLang="ja-JP" sz="1400" b="1" u="sng" dirty="0">
              <a:solidFill>
                <a:schemeClr val="tx1"/>
              </a:solidFill>
              <a:latin typeface="Meiryo UI" panose="020B0604030504040204" pitchFamily="50" charset="-128"/>
              <a:ea typeface="Meiryo UI" panose="020B0604030504040204" pitchFamily="50" charset="-128"/>
            </a:endParaRPr>
          </a:p>
        </p:txBody>
      </p:sp>
      <p:sp>
        <p:nvSpPr>
          <p:cNvPr id="6" name="テキスト ボックス 1"/>
          <p:cNvSpPr txBox="1">
            <a:spLocks noChangeArrowheads="1"/>
          </p:cNvSpPr>
          <p:nvPr/>
        </p:nvSpPr>
        <p:spPr bwMode="auto">
          <a:xfrm>
            <a:off x="180540" y="814583"/>
            <a:ext cx="8928000" cy="2113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300"/>
              </a:lnSpc>
              <a:spcBef>
                <a:spcPct val="0"/>
              </a:spcBef>
              <a:buFontTx/>
              <a:buNone/>
            </a:pPr>
            <a:r>
              <a:rPr lang="ja-JP" altLang="en-US" sz="1500" b="1" dirty="0">
                <a:latin typeface="Meiryo UI" pitchFamily="50" charset="-128"/>
                <a:ea typeface="Meiryo UI" pitchFamily="50" charset="-128"/>
                <a:cs typeface="Meiryo UI" pitchFamily="50" charset="-128"/>
              </a:rPr>
              <a:t>　</a:t>
            </a:r>
            <a:r>
              <a:rPr lang="ja-JP" altLang="en-US" sz="1500" dirty="0">
                <a:latin typeface="Meiryo UI" pitchFamily="50" charset="-128"/>
                <a:ea typeface="Meiryo UI" pitchFamily="50" charset="-128"/>
                <a:cs typeface="Meiryo UI" pitchFamily="50" charset="-128"/>
              </a:rPr>
              <a:t>▸後見活動においては、財産管理だけでなく、被後見人に寄り添った「身上保護」を重視した支援が求められていま</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す。そのため、認知症や障がいのある方に対する</a:t>
            </a:r>
            <a:r>
              <a:rPr lang="ja-JP" altLang="en-US" sz="1500" b="1" u="sng" dirty="0">
                <a:latin typeface="Meiryo UI" pitchFamily="50" charset="-128"/>
                <a:ea typeface="Meiryo UI" pitchFamily="50" charset="-128"/>
                <a:cs typeface="Meiryo UI" pitchFamily="50" charset="-128"/>
              </a:rPr>
              <a:t>一定の知識や対人援助技術、福祉的意識を有している</a:t>
            </a:r>
            <a:r>
              <a:rPr lang="ja-JP" altLang="en-US" sz="1500" dirty="0">
                <a:latin typeface="Meiryo UI" pitchFamily="50" charset="-128"/>
                <a:ea typeface="Meiryo UI" pitchFamily="50" charset="-128"/>
                <a:cs typeface="Meiryo UI" pitchFamily="50" charset="-128"/>
              </a:rPr>
              <a:t>ことが必</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FontTx/>
              <a:buNone/>
            </a:pPr>
            <a:r>
              <a:rPr lang="ja-JP" altLang="en-US" sz="1500" dirty="0">
                <a:latin typeface="Meiryo UI" pitchFamily="50" charset="-128"/>
                <a:ea typeface="Meiryo UI" pitchFamily="50" charset="-128"/>
                <a:cs typeface="Meiryo UI" pitchFamily="50" charset="-128"/>
              </a:rPr>
              <a:t>　　要です。</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None/>
            </a:pPr>
            <a:r>
              <a:rPr lang="ja-JP" altLang="en-US" sz="1500" dirty="0">
                <a:latin typeface="Meiryo UI" pitchFamily="50" charset="-128"/>
                <a:ea typeface="Meiryo UI" pitchFamily="50" charset="-128"/>
                <a:cs typeface="Meiryo UI" pitchFamily="50" charset="-128"/>
              </a:rPr>
              <a:t>　▸一方、社会福祉法人においては、福祉サービスに関する専門性やノウハウ、地域の関係者とのネットワーク等を活</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None/>
            </a:pPr>
            <a:r>
              <a:rPr lang="ja-JP" altLang="en-US" sz="1500" dirty="0">
                <a:latin typeface="Meiryo UI" pitchFamily="50" charset="-128"/>
                <a:ea typeface="Meiryo UI" pitchFamily="50" charset="-128"/>
                <a:cs typeface="Meiryo UI" pitchFamily="50" charset="-128"/>
              </a:rPr>
              <a:t>　　かし、</a:t>
            </a:r>
            <a:r>
              <a:rPr lang="ja-JP" altLang="en-US" sz="1500" b="1" u="sng" dirty="0">
                <a:latin typeface="Meiryo UI" pitchFamily="50" charset="-128"/>
                <a:ea typeface="Meiryo UI" pitchFamily="50" charset="-128"/>
                <a:cs typeface="Meiryo UI" pitchFamily="50" charset="-128"/>
              </a:rPr>
              <a:t>「地域における公益的な取組」の実施により地域社会への貢献が求められており</a:t>
            </a:r>
            <a:r>
              <a:rPr lang="ja-JP" altLang="en-US" sz="1500" dirty="0">
                <a:latin typeface="Meiryo UI" pitchFamily="50" charset="-128"/>
                <a:ea typeface="Meiryo UI" pitchFamily="50" charset="-128"/>
                <a:cs typeface="Meiryo UI" pitchFamily="50" charset="-128"/>
              </a:rPr>
              <a:t>、後見制度の担い手として</a:t>
            </a:r>
            <a:endParaRPr lang="en-US" altLang="ja-JP" sz="1500" dirty="0">
              <a:latin typeface="Meiryo UI" pitchFamily="50" charset="-128"/>
              <a:ea typeface="Meiryo UI" pitchFamily="50" charset="-128"/>
              <a:cs typeface="Meiryo UI" pitchFamily="50" charset="-128"/>
            </a:endParaRPr>
          </a:p>
          <a:p>
            <a:pPr eaLnBrk="1" hangingPunct="1">
              <a:lnSpc>
                <a:spcPts val="2300"/>
              </a:lnSpc>
              <a:spcBef>
                <a:spcPct val="0"/>
              </a:spcBef>
              <a:buNone/>
            </a:pPr>
            <a:r>
              <a:rPr lang="ja-JP" altLang="en-US" sz="1500" dirty="0">
                <a:latin typeface="Meiryo UI" pitchFamily="50" charset="-128"/>
                <a:ea typeface="Meiryo UI" pitchFamily="50" charset="-128"/>
                <a:cs typeface="Meiryo UI" pitchFamily="50" charset="-128"/>
              </a:rPr>
              <a:t>　　期待されています。</a:t>
            </a:r>
            <a:r>
              <a:rPr lang="ja-JP" altLang="en-US" sz="1200" dirty="0">
                <a:latin typeface="Meiryo UI" pitchFamily="50" charset="-128"/>
                <a:ea typeface="Meiryo UI" pitchFamily="50" charset="-128"/>
                <a:cs typeface="Meiryo UI" pitchFamily="50" charset="-128"/>
              </a:rPr>
              <a:t>（</a:t>
            </a:r>
            <a:r>
              <a:rPr lang="ja-JP" altLang="en-US" sz="1200" u="sng" dirty="0">
                <a:latin typeface="Meiryo UI" pitchFamily="50" charset="-128"/>
                <a:ea typeface="Meiryo UI" pitchFamily="50" charset="-128"/>
                <a:cs typeface="Meiryo UI" pitchFamily="50" charset="-128"/>
              </a:rPr>
              <a:t>大阪しあわせネットワークや社会福祉施設経営者部会及び老人施設部会の事業計画に「権利擁護事業の推進」</a:t>
            </a:r>
            <a:endParaRPr lang="en-US" altLang="ja-JP" sz="1200" u="sng" dirty="0">
              <a:latin typeface="Meiryo UI" pitchFamily="50" charset="-128"/>
              <a:ea typeface="Meiryo UI" pitchFamily="50" charset="-128"/>
              <a:cs typeface="Meiryo UI" pitchFamily="50" charset="-128"/>
            </a:endParaRPr>
          </a:p>
          <a:p>
            <a:pPr eaLnBrk="1" hangingPunct="1">
              <a:lnSpc>
                <a:spcPts val="2300"/>
              </a:lnSpc>
              <a:spcBef>
                <a:spcPct val="0"/>
              </a:spcBef>
              <a:buNone/>
            </a:pPr>
            <a:r>
              <a:rPr lang="ja-JP" altLang="en-US" sz="1200" dirty="0">
                <a:latin typeface="Meiryo UI" pitchFamily="50" charset="-128"/>
                <a:ea typeface="Meiryo UI" pitchFamily="50" charset="-128"/>
                <a:cs typeface="Meiryo UI" pitchFamily="50" charset="-128"/>
              </a:rPr>
              <a:t>　　　</a:t>
            </a:r>
            <a:r>
              <a:rPr lang="ja-JP" altLang="en-US" sz="1200" u="sng" dirty="0">
                <a:latin typeface="Meiryo UI" pitchFamily="50" charset="-128"/>
                <a:ea typeface="Meiryo UI" pitchFamily="50" charset="-128"/>
                <a:cs typeface="Meiryo UI" pitchFamily="50" charset="-128"/>
              </a:rPr>
              <a:t>「法人後見の推進支援」について位置付けあり</a:t>
            </a:r>
            <a:r>
              <a:rPr lang="ja-JP" altLang="en-US" sz="1200" dirty="0">
                <a:latin typeface="Meiryo UI" pitchFamily="50" charset="-128"/>
                <a:ea typeface="Meiryo UI" pitchFamily="50" charset="-128"/>
                <a:cs typeface="Meiryo UI" pitchFamily="50" charset="-128"/>
              </a:rPr>
              <a:t>）</a:t>
            </a:r>
            <a:endParaRPr lang="en-US" altLang="ja-JP" sz="1200" dirty="0">
              <a:latin typeface="Meiryo UI" pitchFamily="50" charset="-128"/>
              <a:ea typeface="Meiryo UI" pitchFamily="50" charset="-128"/>
              <a:cs typeface="Meiryo UI" pitchFamily="50" charset="-128"/>
            </a:endParaRPr>
          </a:p>
        </p:txBody>
      </p:sp>
      <p:sp>
        <p:nvSpPr>
          <p:cNvPr id="7" name="コンテンツ プレースホルダー 2"/>
          <p:cNvSpPr txBox="1">
            <a:spLocks/>
          </p:cNvSpPr>
          <p:nvPr/>
        </p:nvSpPr>
        <p:spPr>
          <a:xfrm>
            <a:off x="0" y="575980"/>
            <a:ext cx="9144000" cy="4011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000"/>
              </a:lnSpc>
              <a:buNone/>
            </a:pPr>
            <a:r>
              <a:rPr lang="ja-JP" altLang="en-US" sz="1500" b="1" dirty="0">
                <a:latin typeface="メイリオ" panose="020B0604030504040204" pitchFamily="50" charset="-128"/>
                <a:ea typeface="メイリオ" panose="020B0604030504040204" pitchFamily="50" charset="-128"/>
              </a:rPr>
              <a:t>（３）</a:t>
            </a:r>
            <a:r>
              <a:rPr lang="ja-JP" altLang="en-US" sz="1500" b="1" u="sng" dirty="0">
                <a:latin typeface="Meiryo UI" pitchFamily="50" charset="-128"/>
                <a:ea typeface="Meiryo UI" pitchFamily="50" charset="-128"/>
                <a:cs typeface="Meiryo UI" pitchFamily="50" charset="-128"/>
              </a:rPr>
              <a:t>社会福祉法人による法人後見の実施について</a:t>
            </a:r>
          </a:p>
        </p:txBody>
      </p:sp>
      <p:sp>
        <p:nvSpPr>
          <p:cNvPr id="61" name="円/楕円 73"/>
          <p:cNvSpPr/>
          <p:nvPr/>
        </p:nvSpPr>
        <p:spPr>
          <a:xfrm>
            <a:off x="4323196" y="2955267"/>
            <a:ext cx="4428001" cy="2376000"/>
          </a:xfrm>
          <a:prstGeom prst="ellipse">
            <a:avLst/>
          </a:prstGeom>
          <a:solidFill>
            <a:sysClr val="window" lastClr="FFFFFF">
              <a:alpha val="60000"/>
            </a:sysClr>
          </a:solidFill>
          <a:ln w="25400" cap="flat" cmpd="sng" algn="ctr">
            <a:solidFill>
              <a:schemeClr val="accent6"/>
            </a:solidFill>
            <a:prstDash val="solid"/>
          </a:ln>
          <a:effectLst>
            <a:glow rad="139700">
              <a:srgbClr val="FEF6F0">
                <a:alpha val="66667"/>
              </a:srgbClr>
            </a:glow>
            <a:softEdge rad="317500"/>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69" name="テキスト ボックス 68"/>
          <p:cNvSpPr txBox="1"/>
          <p:nvPr/>
        </p:nvSpPr>
        <p:spPr>
          <a:xfrm>
            <a:off x="842328" y="3606058"/>
            <a:ext cx="3708000" cy="348813"/>
          </a:xfrm>
          <a:prstGeom prst="rect">
            <a:avLst/>
          </a:prstGeom>
          <a:noFill/>
        </p:spPr>
        <p:txBody>
          <a:bodyPr wrap="square" rtlCol="0">
            <a:spAutoFit/>
          </a:bodyPr>
          <a:lstStyle/>
          <a:p>
            <a:pPr marL="177800" indent="-177800" defTabSz="914400">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制度の担い手の確保が必要</a:t>
            </a:r>
          </a:p>
        </p:txBody>
      </p:sp>
      <p:sp>
        <p:nvSpPr>
          <p:cNvPr id="75" name="円/楕円 73"/>
          <p:cNvSpPr/>
          <p:nvPr/>
        </p:nvSpPr>
        <p:spPr>
          <a:xfrm>
            <a:off x="4371046" y="2908899"/>
            <a:ext cx="4428001" cy="2232000"/>
          </a:xfrm>
          <a:prstGeom prst="ellipse">
            <a:avLst/>
          </a:prstGeom>
          <a:solidFill>
            <a:srgbClr val="00B050">
              <a:alpha val="60000"/>
            </a:srgbClr>
          </a:solidFill>
          <a:ln>
            <a:noFill/>
          </a:ln>
          <a:effectLst>
            <a:glow rad="139700">
              <a:srgbClr val="FEF6F0">
                <a:alpha val="66667"/>
              </a:srgbClr>
            </a:glo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71" name="正方形/長方形 70"/>
          <p:cNvSpPr/>
          <p:nvPr/>
        </p:nvSpPr>
        <p:spPr>
          <a:xfrm>
            <a:off x="966983" y="3076113"/>
            <a:ext cx="2160000" cy="432000"/>
          </a:xfrm>
          <a:prstGeom prst="rect">
            <a:avLst/>
          </a:prstGeom>
          <a:solidFill>
            <a:schemeClr val="accent1">
              <a:lumMod val="75000"/>
            </a:schemeClr>
          </a:solidFill>
          <a:ln w="25400" cap="flat" cmpd="sng" algn="ctr">
            <a:noFill/>
            <a:prstDash val="solid"/>
          </a:ln>
          <a:effectLst>
            <a:glow rad="139700">
              <a:srgbClr val="4F81BD">
                <a:satMod val="175000"/>
                <a:alpha val="55000"/>
              </a:srgbClr>
            </a:glow>
            <a:softEdge rad="317500"/>
          </a:effectLst>
          <a:scene3d>
            <a:camera prst="orthographicFront"/>
            <a:lightRig rig="threePt" dir="t"/>
          </a:scene3d>
          <a:sp3d extrusionH="38100">
            <a:bevelT w="127000" h="127000"/>
            <a:extrusionClr>
              <a:sysClr val="window" lastClr="FFFFFF"/>
            </a:extrusionClr>
            <a:contourClr>
              <a:sysClr val="window" lastClr="FFFFFF"/>
            </a:contourClr>
          </a:sp3d>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成年後見制度</a:t>
            </a:r>
          </a:p>
        </p:txBody>
      </p:sp>
      <p:sp>
        <p:nvSpPr>
          <p:cNvPr id="72" name="正方形/長方形 71"/>
          <p:cNvSpPr/>
          <p:nvPr/>
        </p:nvSpPr>
        <p:spPr>
          <a:xfrm>
            <a:off x="5579477" y="3051161"/>
            <a:ext cx="1938508" cy="432000"/>
          </a:xfrm>
          <a:prstGeom prst="rect">
            <a:avLst/>
          </a:prstGeom>
          <a:solidFill>
            <a:schemeClr val="accent1">
              <a:lumMod val="75000"/>
            </a:schemeClr>
          </a:solidFill>
          <a:ln w="25400" cap="flat" cmpd="sng" algn="ctr">
            <a:noFill/>
            <a:prstDash val="solid"/>
          </a:ln>
          <a:effectLst>
            <a:glow rad="139700">
              <a:srgbClr val="4F81BD">
                <a:satMod val="175000"/>
                <a:alpha val="55000"/>
              </a:srgbClr>
            </a:glow>
            <a:softEdge rad="317500"/>
          </a:effectLst>
          <a:scene3d>
            <a:camera prst="orthographicFront"/>
            <a:lightRig rig="threePt" dir="t"/>
          </a:scene3d>
          <a:sp3d extrusionH="38100">
            <a:bevelT w="127000" h="127000"/>
            <a:extrusionClr>
              <a:sysClr val="window" lastClr="FFFFFF"/>
            </a:extrusionClr>
            <a:contourClr>
              <a:sysClr val="window" lastClr="FFFFFF"/>
            </a:contourClr>
          </a:sp3d>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社会福祉法人</a:t>
            </a:r>
          </a:p>
        </p:txBody>
      </p:sp>
      <p:sp>
        <p:nvSpPr>
          <p:cNvPr id="80" name="二等辺三角形 79"/>
          <p:cNvSpPr/>
          <p:nvPr/>
        </p:nvSpPr>
        <p:spPr>
          <a:xfrm rot="10800000">
            <a:off x="3230080" y="4762007"/>
            <a:ext cx="2509312" cy="248780"/>
          </a:xfrm>
          <a:prstGeom prst="triangle">
            <a:avLst/>
          </a:prstGeom>
          <a:solidFill>
            <a:srgbClr val="1F497D">
              <a:lumMod val="60000"/>
              <a:lumOff val="40000"/>
            </a:srgbClr>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p:cNvSpPr txBox="1"/>
          <p:nvPr/>
        </p:nvSpPr>
        <p:spPr>
          <a:xfrm>
            <a:off x="5120750" y="3612132"/>
            <a:ext cx="3672000" cy="348813"/>
          </a:xfrm>
          <a:prstGeom prst="rect">
            <a:avLst/>
          </a:prstGeom>
          <a:noFill/>
        </p:spPr>
        <p:txBody>
          <a:bodyPr wrap="square" rtlCol="0">
            <a:spAutoFit/>
          </a:bodyPr>
          <a:lstStyle/>
          <a:p>
            <a:pPr marL="177800" indent="-177800" defTabSz="914400">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地域における公益的な取組の実施</a:t>
            </a:r>
            <a:endParaRPr kumimoji="1" lang="en-US" altLang="ja-JP" sz="1600" b="1" dirty="0">
              <a:solidFill>
                <a:prstClr val="black"/>
              </a:solidFill>
              <a:latin typeface="Meiryo UI" panose="020B0604030504040204" pitchFamily="50" charset="-128"/>
              <a:ea typeface="Meiryo UI" panose="020B0604030504040204" pitchFamily="50" charset="-128"/>
            </a:endParaRPr>
          </a:p>
        </p:txBody>
      </p:sp>
      <p:sp>
        <p:nvSpPr>
          <p:cNvPr id="21" name="円/楕円 3"/>
          <p:cNvSpPr/>
          <p:nvPr/>
        </p:nvSpPr>
        <p:spPr>
          <a:xfrm>
            <a:off x="1304237" y="5057475"/>
            <a:ext cx="6264000" cy="1643349"/>
          </a:xfrm>
          <a:prstGeom prst="ellipse">
            <a:avLst/>
          </a:prstGeom>
          <a:gradFill rotWithShape="1">
            <a:gsLst>
              <a:gs pos="0">
                <a:schemeClr val="accent1">
                  <a:lumMod val="20000"/>
                  <a:lumOff val="80000"/>
                </a:schemeClr>
              </a:gs>
              <a:gs pos="83000">
                <a:schemeClr val="accent1">
                  <a:lumMod val="60000"/>
                  <a:lumOff val="40000"/>
                </a:schemeClr>
              </a:gs>
              <a:gs pos="100000">
                <a:schemeClr val="accent1">
                  <a:lumMod val="75000"/>
                </a:schemeClr>
              </a:gs>
              <a:gs pos="100000">
                <a:schemeClr val="accent1">
                  <a:lumMod val="60000"/>
                  <a:lumOff val="40000"/>
                </a:scheme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テキスト ボックス 78"/>
          <p:cNvSpPr txBox="1"/>
          <p:nvPr/>
        </p:nvSpPr>
        <p:spPr>
          <a:xfrm>
            <a:off x="742694" y="5134345"/>
            <a:ext cx="7315969" cy="683580"/>
          </a:xfrm>
          <a:prstGeom prst="rect">
            <a:avLst/>
          </a:prstGeom>
          <a:noFill/>
          <a:ln w="3175" cap="flat" cmpd="sng" algn="ctr">
            <a:noFill/>
            <a:prstDash val="solid"/>
          </a:ln>
          <a:effectLst/>
        </p:spPr>
        <p:txBody>
          <a:bodyPr wrap="square" lIns="68415" tIns="34208" rIns="68415" bIns="34208" rtlCol="0" anchor="t" anchorCtr="0">
            <a:noAutofit/>
          </a:bodyPr>
          <a:lstStyle/>
          <a:p>
            <a:pPr lvl="0" algn="ctr" defTabSz="957816">
              <a:lnSpc>
                <a:spcPts val="2400"/>
              </a:lnSpc>
            </a:pPr>
            <a:r>
              <a:rPr kumimoji="1" lang="ja-JP" altLang="en-US"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社会福祉法人による</a:t>
            </a:r>
            <a:r>
              <a:rPr kumimoji="1"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法人後見</a:t>
            </a:r>
            <a:r>
              <a:rPr kumimoji="1" lang="ja-JP" altLang="en-US"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の実施</a:t>
            </a:r>
            <a:endParaRPr kumimoji="1" lang="en-US" altLang="ja-JP"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defTabSz="957816">
              <a:lnSpc>
                <a:spcPts val="2400"/>
              </a:lnSpc>
            </a:pPr>
            <a:r>
              <a:rPr kumimoji="1" lang="ja-JP" altLang="en-US"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「地域における公益的な取組」として実施</a:t>
            </a:r>
            <a:r>
              <a:rPr kumimoji="1" lang="en-US" altLang="ja-JP"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コンテンツ プレースホルダー 2"/>
          <p:cNvSpPr txBox="1">
            <a:spLocks/>
          </p:cNvSpPr>
          <p:nvPr/>
        </p:nvSpPr>
        <p:spPr>
          <a:xfrm>
            <a:off x="6895042" y="6021077"/>
            <a:ext cx="2831882" cy="47208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ts val="1400"/>
              </a:lnSpc>
              <a:buNone/>
            </a:pP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「地域における公益的な取組」</a:t>
            </a:r>
            <a:r>
              <a:rPr lang="en-US" altLang="ja-JP" sz="1100" b="1" dirty="0">
                <a:latin typeface="メイリオ" panose="020B0604030504040204" pitchFamily="50" charset="-128"/>
                <a:ea typeface="メイリオ" panose="020B0604030504040204" pitchFamily="50" charset="-128"/>
              </a:rPr>
              <a:t/>
            </a:r>
            <a:br>
              <a:rPr lang="en-US" altLang="ja-JP" sz="1100" b="1" dirty="0">
                <a:latin typeface="メイリオ" panose="020B0604030504040204" pitchFamily="50" charset="-128"/>
                <a:ea typeface="メイリオ" panose="020B0604030504040204" pitchFamily="50" charset="-128"/>
              </a:rPr>
            </a:br>
            <a:r>
              <a:rPr lang="ja-JP" altLang="en-US" sz="1100" b="1" dirty="0">
                <a:latin typeface="メイリオ" panose="020B0604030504040204" pitchFamily="50" charset="-128"/>
                <a:ea typeface="メイリオ" panose="020B0604030504040204" pitchFamily="50" charset="-128"/>
              </a:rPr>
              <a:t>　として実施する場合、後見活動</a:t>
            </a:r>
            <a:r>
              <a:rPr lang="en-US" altLang="ja-JP" sz="1100" b="1" dirty="0">
                <a:latin typeface="メイリオ" panose="020B0604030504040204" pitchFamily="50" charset="-128"/>
                <a:ea typeface="メイリオ" panose="020B0604030504040204" pitchFamily="50" charset="-128"/>
              </a:rPr>
              <a:t/>
            </a:r>
            <a:br>
              <a:rPr lang="en-US" altLang="ja-JP" sz="1100" b="1" dirty="0">
                <a:latin typeface="メイリオ" panose="020B0604030504040204" pitchFamily="50" charset="-128"/>
                <a:ea typeface="メイリオ" panose="020B0604030504040204" pitchFamily="50" charset="-128"/>
              </a:rPr>
            </a:br>
            <a:r>
              <a:rPr lang="ja-JP" altLang="en-US" sz="1100" b="1" dirty="0">
                <a:latin typeface="メイリオ" panose="020B0604030504040204" pitchFamily="50" charset="-128"/>
                <a:ea typeface="メイリオ" panose="020B0604030504040204" pitchFamily="50" charset="-128"/>
              </a:rPr>
              <a:t>　等に要する全ての経費について</a:t>
            </a:r>
            <a:r>
              <a:rPr lang="en-US" altLang="ja-JP" sz="1100" b="1" dirty="0">
                <a:latin typeface="メイリオ" panose="020B0604030504040204" pitchFamily="50" charset="-128"/>
                <a:ea typeface="メイリオ" panose="020B0604030504040204" pitchFamily="50" charset="-128"/>
              </a:rPr>
              <a:t/>
            </a:r>
            <a:br>
              <a:rPr lang="en-US" altLang="ja-JP" sz="1100" b="1" dirty="0">
                <a:latin typeface="メイリオ" panose="020B0604030504040204" pitchFamily="50" charset="-128"/>
                <a:ea typeface="メイリオ" panose="020B0604030504040204" pitchFamily="50" charset="-128"/>
              </a:rPr>
            </a:br>
            <a:r>
              <a:rPr lang="ja-JP" altLang="en-US" sz="1100" b="1" dirty="0">
                <a:latin typeface="メイリオ" panose="020B0604030504040204" pitchFamily="50" charset="-128"/>
                <a:ea typeface="メイリオ" panose="020B0604030504040204" pitchFamily="50" charset="-128"/>
              </a:rPr>
              <a:t>　社会福祉法人が負担</a:t>
            </a:r>
          </a:p>
        </p:txBody>
      </p:sp>
      <p:sp>
        <p:nvSpPr>
          <p:cNvPr id="22" name="テキスト ボックス 21"/>
          <p:cNvSpPr txBox="1"/>
          <p:nvPr/>
        </p:nvSpPr>
        <p:spPr>
          <a:xfrm>
            <a:off x="530128" y="3952630"/>
            <a:ext cx="3546039" cy="784830"/>
          </a:xfrm>
          <a:prstGeom prst="rect">
            <a:avLst/>
          </a:prstGeom>
          <a:noFill/>
        </p:spPr>
        <p:txBody>
          <a:bodyPr wrap="square" rtlCol="0">
            <a:spAutoFit/>
          </a:bodyPr>
          <a:lstStyle/>
          <a:p>
            <a:pPr marL="177800" indent="-177800" defTabSz="914400">
              <a:lnSpc>
                <a:spcPts val="1800"/>
              </a:lnSpc>
            </a:pPr>
            <a:r>
              <a:rPr kumimoji="1" lang="ja-JP" altLang="en-US" sz="1200" dirty="0">
                <a:solidFill>
                  <a:prstClr val="black"/>
                </a:solidFill>
                <a:latin typeface="Meiryo UI" panose="020B0604030504040204" pitchFamily="50" charset="-128"/>
                <a:ea typeface="Meiryo UI" panose="020B0604030504040204" pitchFamily="50" charset="-128"/>
              </a:rPr>
              <a:t>▸府域のどの地域においても必要な人が制度を利用することができるよう、担い手確保が必要</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177800" indent="-177800" defTabSz="914400">
              <a:lnSpc>
                <a:spcPts val="1800"/>
              </a:lnSpc>
            </a:pPr>
            <a:r>
              <a:rPr kumimoji="1" lang="ja-JP" altLang="en-US" sz="1200" dirty="0">
                <a:solidFill>
                  <a:prstClr val="black"/>
                </a:solidFill>
                <a:latin typeface="Meiryo UI" panose="020B0604030504040204" pitchFamily="50" charset="-128"/>
                <a:ea typeface="Meiryo UI" panose="020B0604030504040204" pitchFamily="50" charset="-128"/>
              </a:rPr>
              <a:t>▸本人に寄り添った「身上保護」を重視した支援が必要</a:t>
            </a: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868030" y="4011623"/>
            <a:ext cx="3883166" cy="553998"/>
          </a:xfrm>
          <a:prstGeom prst="rect">
            <a:avLst/>
          </a:prstGeom>
          <a:noFill/>
        </p:spPr>
        <p:txBody>
          <a:bodyPr wrap="square" rtlCol="0">
            <a:spAutoFit/>
          </a:bodyPr>
          <a:lstStyle/>
          <a:p>
            <a:pPr marL="177800" indent="-177800" defTabSz="914400">
              <a:lnSpc>
                <a:spcPts val="1800"/>
              </a:lnSpc>
            </a:pPr>
            <a:r>
              <a:rPr kumimoji="1" lang="ja-JP" altLang="en-US" sz="1200" dirty="0">
                <a:solidFill>
                  <a:prstClr val="black"/>
                </a:solidFill>
                <a:latin typeface="Meiryo UI" panose="020B0604030504040204" pitchFamily="50" charset="-128"/>
                <a:ea typeface="Meiryo UI" panose="020B0604030504040204" pitchFamily="50" charset="-128"/>
              </a:rPr>
              <a:t>▸福祉に関する専門性やノウハウ、地域の関係者とのネットワーク等を活かし、地域社会への貢献が期待されている</a:t>
            </a: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15" name="角丸四角形 14"/>
          <p:cNvSpPr/>
          <p:nvPr/>
        </p:nvSpPr>
        <p:spPr>
          <a:xfrm>
            <a:off x="2603987" y="5916309"/>
            <a:ext cx="4205626" cy="847950"/>
          </a:xfrm>
          <a:prstGeom prst="roundRect">
            <a:avLst/>
          </a:prstGeom>
          <a:noFill/>
          <a:ln w="34925">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lvl="0">
              <a:lnSpc>
                <a:spcPts val="1400"/>
              </a:lnSpc>
              <a:defRPr/>
            </a:pPr>
            <a:r>
              <a:rPr kumimoji="1" lang="ja-JP" altLang="en-US" sz="1200" dirty="0">
                <a:solidFill>
                  <a:schemeClr val="tx1"/>
                </a:solidFill>
                <a:latin typeface="メイリオ" panose="020B0604030504040204" pitchFamily="50" charset="-128"/>
                <a:ea typeface="メイリオ" panose="020B0604030504040204" pitchFamily="50" charset="-128"/>
              </a:rPr>
              <a:t>＜被後見人等のメリット＞</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lvl="0">
              <a:lnSpc>
                <a:spcPts val="1400"/>
              </a:lnSpc>
              <a:defRPr/>
            </a:pPr>
            <a:r>
              <a:rPr kumimoji="1" lang="ja-JP" altLang="en-US" sz="1200" dirty="0">
                <a:solidFill>
                  <a:schemeClr val="tx1"/>
                </a:solidFill>
                <a:latin typeface="メイリオ" panose="020B0604030504040204" pitchFamily="50" charset="-128"/>
                <a:ea typeface="メイリオ" panose="020B0604030504040204" pitchFamily="50" charset="-128"/>
              </a:rPr>
              <a:t>　◆ 府域のどの地域においても</a:t>
            </a:r>
            <a:r>
              <a:rPr kumimoji="1" lang="ja-JP" altLang="en-US" sz="12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支援が受けられる</a:t>
            </a:r>
            <a:endParaRPr kumimoji="1" lang="en-US" altLang="ja-JP" sz="12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ts val="1400"/>
              </a:lnSpc>
              <a:spcBef>
                <a:spcPts val="0"/>
              </a:spcBef>
              <a:spcAft>
                <a:spcPts val="0"/>
              </a:spcAft>
              <a:buClrTx/>
              <a:buSzTx/>
              <a:buFontTx/>
              <a:buNone/>
              <a:tabLst/>
              <a:defRPr/>
            </a:pPr>
            <a:r>
              <a:rPr kumimoji="1" lang="ja-JP" altLang="en-US" sz="1200" noProof="0" dirty="0">
                <a:solidFill>
                  <a:schemeClr val="tx1"/>
                </a:solidFill>
                <a:latin typeface="メイリオ" panose="020B0604030504040204" pitchFamily="50" charset="-128"/>
                <a:ea typeface="メイリオ" panose="020B0604030504040204" pitchFamily="50" charset="-128"/>
              </a:rPr>
              <a:t>　◆ </a:t>
            </a:r>
            <a:r>
              <a:rPr kumimoji="1" lang="ja-JP" altLang="en-US" sz="1200" dirty="0">
                <a:solidFill>
                  <a:schemeClr val="tx1"/>
                </a:solidFill>
                <a:latin typeface="メイリオ" panose="020B0604030504040204" pitchFamily="50" charset="-128"/>
                <a:ea typeface="メイリオ" panose="020B0604030504040204" pitchFamily="50" charset="-128"/>
              </a:rPr>
              <a:t>継続的な制度による支援が受けられる</a:t>
            </a:r>
            <a:endParaRPr kumimoji="1" lang="en-US" altLang="ja-JP" sz="12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ts val="1400"/>
              </a:lnSpc>
              <a:spcBef>
                <a:spcPts val="0"/>
              </a:spcBef>
              <a:spcAft>
                <a:spcPts val="0"/>
              </a:spcAft>
              <a:buClrTx/>
              <a:buSzTx/>
              <a:buFontTx/>
              <a:buNone/>
              <a:tabLst/>
              <a:defRPr/>
            </a:pPr>
            <a:r>
              <a:rPr kumimoji="1" lang="ja-JP" altLang="en-US" sz="1200" noProof="0" dirty="0">
                <a:solidFill>
                  <a:schemeClr val="tx1"/>
                </a:solidFill>
                <a:latin typeface="メイリオ" panose="020B0604030504040204" pitchFamily="50" charset="-128"/>
                <a:ea typeface="メイリオ" panose="020B0604030504040204" pitchFamily="50" charset="-128"/>
              </a:rPr>
              <a:t>　◆ </a:t>
            </a:r>
            <a:r>
              <a:rPr kumimoji="1" lang="ja-JP" altLang="en-US" sz="12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地域のネットワーク等を活用した支援が受けられる　　</a:t>
            </a:r>
          </a:p>
        </p:txBody>
      </p:sp>
      <p:pic>
        <p:nvPicPr>
          <p:cNvPr id="19" name="図 1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46983" y="5887386"/>
            <a:ext cx="872250" cy="876873"/>
          </a:xfrm>
          <a:prstGeom prst="rect">
            <a:avLst/>
          </a:prstGeom>
        </p:spPr>
      </p:pic>
      <p:sp>
        <p:nvSpPr>
          <p:cNvPr id="24" name="楕円 23"/>
          <p:cNvSpPr/>
          <p:nvPr/>
        </p:nvSpPr>
        <p:spPr>
          <a:xfrm>
            <a:off x="8698610" y="41183"/>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noProof="0" dirty="0">
                <a:solidFill>
                  <a:prstClr val="white"/>
                </a:solidFill>
                <a:latin typeface="Calibri" panose="020F0502020204030204"/>
                <a:ea typeface="游ゴシック" panose="020B0400000000000000" pitchFamily="50" charset="-128"/>
              </a:rPr>
              <a:t>５</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3206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7532" y="700513"/>
            <a:ext cx="9135496" cy="595035"/>
          </a:xfrm>
          <a:prstGeom prst="rect">
            <a:avLst/>
          </a:prstGeom>
        </p:spPr>
        <p:txBody>
          <a:bodyPr wrap="square">
            <a:spAutoFit/>
          </a:bodyPr>
          <a:lstStyle/>
          <a:p>
            <a:pPr>
              <a:lnSpc>
                <a:spcPts val="2000"/>
              </a:lnSpc>
              <a:defRPr/>
            </a:pPr>
            <a:r>
              <a:rPr lang="ja-JP" altLang="en-US" sz="1400" dirty="0">
                <a:solidFill>
                  <a:prstClr val="black"/>
                </a:solidFill>
                <a:latin typeface="メイリオ" panose="020B0604030504040204" pitchFamily="50" charset="-128"/>
                <a:ea typeface="メイリオ" panose="020B0604030504040204" pitchFamily="50" charset="-128"/>
              </a:rPr>
              <a:t>▸社会福祉法人による法人後見の支援体制整備（①から④まで）においては、担い手の養成（研修等の実施）と　</a:t>
            </a:r>
            <a:endParaRPr lang="en-US" altLang="ja-JP" sz="1400" dirty="0">
              <a:solidFill>
                <a:prstClr val="black"/>
              </a:solidFill>
              <a:latin typeface="メイリオ" panose="020B0604030504040204" pitchFamily="50" charset="-128"/>
              <a:ea typeface="メイリオ" panose="020B0604030504040204" pitchFamily="50" charset="-128"/>
            </a:endParaRPr>
          </a:p>
          <a:p>
            <a:pPr>
              <a:lnSpc>
                <a:spcPts val="2000"/>
              </a:lnSpc>
              <a:defRPr/>
            </a:pPr>
            <a:r>
              <a:rPr lang="ja-JP" altLang="en-US" sz="1400" dirty="0">
                <a:solidFill>
                  <a:prstClr val="black"/>
                </a:solidFill>
                <a:latin typeface="メイリオ" panose="020B0604030504040204" pitchFamily="50" charset="-128"/>
                <a:ea typeface="メイリオ" panose="020B0604030504040204" pitchFamily="50" charset="-128"/>
              </a:rPr>
              <a:t>　活動しやすい環境づくりに向けて、関係機関が連携を図りながら支援することが求められる。</a:t>
            </a:r>
            <a:endPar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29" name="ホームベース 128"/>
          <p:cNvSpPr/>
          <p:nvPr/>
        </p:nvSpPr>
        <p:spPr bwMode="gray">
          <a:xfrm>
            <a:off x="2381" y="265311"/>
            <a:ext cx="7164000" cy="360000"/>
          </a:xfrm>
          <a:prstGeom prst="homePlate">
            <a:avLst>
              <a:gd name="adj" fmla="val 60489"/>
            </a:avLst>
          </a:prstGeom>
          <a:noFill/>
          <a:ln>
            <a:solidFill>
              <a:srgbClr val="105D9C"/>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wrap="none" anchor="ctr"/>
          <a:lstStyle/>
          <a:p>
            <a:pPr lvl="0">
              <a:lnSpc>
                <a:spcPts val="2000"/>
              </a:lnSpc>
              <a:defRPr/>
            </a:pPr>
            <a:r>
              <a:rPr lang="ja-JP" altLang="en-US" sz="1600" b="1" dirty="0">
                <a:solidFill>
                  <a:schemeClr val="tx1"/>
                </a:solidFill>
                <a:latin typeface="メイリオ" panose="020B0604030504040204" pitchFamily="50" charset="-128"/>
                <a:ea typeface="メイリオ" panose="020B0604030504040204" pitchFamily="50" charset="-128"/>
              </a:rPr>
              <a:t>◆大阪府における社会福祉法人による法人後見の全体スキーム（イメージ）</a:t>
            </a:r>
            <a:endParaRPr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05" name="角丸四角形 104"/>
          <p:cNvSpPr/>
          <p:nvPr/>
        </p:nvSpPr>
        <p:spPr>
          <a:xfrm>
            <a:off x="65320" y="1794828"/>
            <a:ext cx="6121576" cy="4896000"/>
          </a:xfrm>
          <a:prstGeom prst="roundRect">
            <a:avLst>
              <a:gd name="adj" fmla="val 4369"/>
            </a:avLst>
          </a:prstGeom>
          <a:gradFill>
            <a:gsLst>
              <a:gs pos="0">
                <a:schemeClr val="bg1"/>
              </a:gs>
              <a:gs pos="100000">
                <a:schemeClr val="accent1">
                  <a:lumMod val="20000"/>
                  <a:lumOff val="80000"/>
                </a:schemeClr>
              </a:gs>
              <a:gs pos="100000">
                <a:schemeClr val="accent1">
                  <a:lumMod val="105000"/>
                  <a:satMod val="109000"/>
                  <a:tint val="81000"/>
                </a:schemeClr>
              </a:gs>
            </a:gsLst>
          </a:gradFill>
          <a:ln w="19050">
            <a:solidFill>
              <a:schemeClr val="accent1">
                <a:lumMod val="60000"/>
                <a:lumOff val="40000"/>
              </a:schemeClr>
            </a:solidFill>
          </a:ln>
        </p:spPr>
        <p:style>
          <a:lnRef idx="1">
            <a:schemeClr val="accent1"/>
          </a:lnRef>
          <a:fillRef idx="2">
            <a:schemeClr val="accent1"/>
          </a:fillRef>
          <a:effectRef idx="1">
            <a:schemeClr val="accent1"/>
          </a:effectRef>
          <a:fontRef idx="minor">
            <a:schemeClr val="dk1"/>
          </a:fontRef>
        </p:style>
        <p:txBody>
          <a:bodyPr rtlCol="0" anchor="ct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5"/>
          <p:cNvSpPr/>
          <p:nvPr/>
        </p:nvSpPr>
        <p:spPr>
          <a:xfrm>
            <a:off x="3995820" y="2398916"/>
            <a:ext cx="2091360" cy="1015928"/>
          </a:xfrm>
          <a:prstGeom prst="roundRect">
            <a:avLst/>
          </a:prstGeom>
          <a:solidFill>
            <a:schemeClr val="bg1"/>
          </a:solidFill>
          <a:ln w="3492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・相談対応</a:t>
            </a: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申立支援含む）</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・市町村長申立</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・受任調整</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・後方支援</a:t>
            </a: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⑪に係る支援）</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角丸四角形 7"/>
          <p:cNvSpPr/>
          <p:nvPr/>
        </p:nvSpPr>
        <p:spPr>
          <a:xfrm>
            <a:off x="7246576" y="2231926"/>
            <a:ext cx="1613158" cy="1150444"/>
          </a:xfrm>
          <a:prstGeom prst="roundRec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本人・親族等</a:t>
            </a:r>
            <a:endParaRPr kumimoji="1" lang="en-US" altLang="ja-JP"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10" name="角丸四角形 9"/>
          <p:cNvSpPr/>
          <p:nvPr/>
        </p:nvSpPr>
        <p:spPr>
          <a:xfrm>
            <a:off x="4275766" y="2135912"/>
            <a:ext cx="1531467" cy="324000"/>
          </a:xfrm>
          <a:prstGeom prst="roundRect">
            <a:avLst/>
          </a:prstGeom>
          <a:solidFill>
            <a:srgbClr val="00B0F0"/>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市町村</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94375" y="4616530"/>
            <a:ext cx="1358332" cy="1269638"/>
          </a:xfrm>
          <a:prstGeom prst="rect">
            <a:avLst/>
          </a:prstGeom>
        </p:spPr>
      </p:pic>
      <p:sp>
        <p:nvSpPr>
          <p:cNvPr id="28" name="テキスト ボックス 27"/>
          <p:cNvSpPr txBox="1"/>
          <p:nvPr/>
        </p:nvSpPr>
        <p:spPr>
          <a:xfrm>
            <a:off x="7079459" y="3665990"/>
            <a:ext cx="973772" cy="2791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rPr>
              <a:t>⑨ </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申立</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7959143" y="3665990"/>
            <a:ext cx="973772" cy="2791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⑩ 審判</a:t>
            </a:r>
          </a:p>
        </p:txBody>
      </p:sp>
      <p:sp>
        <p:nvSpPr>
          <p:cNvPr id="71" name="テキスト ボックス 70"/>
          <p:cNvSpPr txBox="1"/>
          <p:nvPr/>
        </p:nvSpPr>
        <p:spPr>
          <a:xfrm>
            <a:off x="1123965" y="4696579"/>
            <a:ext cx="1266370" cy="26366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（報告）</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7" name="テキスト ボックス 76"/>
          <p:cNvSpPr txBox="1"/>
          <p:nvPr/>
        </p:nvSpPr>
        <p:spPr>
          <a:xfrm>
            <a:off x="1979709" y="5218980"/>
            <a:ext cx="1064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black"/>
                </a:solidFill>
                <a:latin typeface="Meiryo UI" panose="020B0604030504040204" pitchFamily="50" charset="-128"/>
                <a:ea typeface="Meiryo UI" panose="020B0604030504040204" pitchFamily="50" charset="-128"/>
              </a:rPr>
              <a:t>③ </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登録</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申請</a:t>
            </a:r>
          </a:p>
        </p:txBody>
      </p:sp>
      <p:sp>
        <p:nvSpPr>
          <p:cNvPr id="89" name="角丸四角形 88"/>
          <p:cNvSpPr/>
          <p:nvPr/>
        </p:nvSpPr>
        <p:spPr>
          <a:xfrm>
            <a:off x="138545" y="2398916"/>
            <a:ext cx="2466110" cy="1015928"/>
          </a:xfrm>
          <a:prstGeom prst="roundRect">
            <a:avLst/>
          </a:prstGeom>
          <a:solidFill>
            <a:schemeClr val="lt1"/>
          </a:solidFill>
          <a:ln w="34925"/>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委託内容</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・養成研修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受付・研修実施</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・終了証の交付</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・専門職との受任調整</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会議</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・専門</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相談</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角丸四角形 14"/>
          <p:cNvSpPr/>
          <p:nvPr/>
        </p:nvSpPr>
        <p:spPr>
          <a:xfrm>
            <a:off x="596482" y="1956256"/>
            <a:ext cx="1550236" cy="471681"/>
          </a:xfrm>
          <a:prstGeom prst="roundRect">
            <a:avLst/>
          </a:prstGeom>
          <a:solidFill>
            <a:srgbClr val="92D050"/>
          </a:solidFill>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社会福祉協議会</a:t>
            </a:r>
          </a:p>
        </p:txBody>
      </p:sp>
      <p:sp>
        <p:nvSpPr>
          <p:cNvPr id="90" name="正方形/長方形 89"/>
          <p:cNvSpPr/>
          <p:nvPr/>
        </p:nvSpPr>
        <p:spPr>
          <a:xfrm>
            <a:off x="1724369" y="5872352"/>
            <a:ext cx="2829236" cy="681898"/>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・法人の事業内容等の把握</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・法人の登録一覧の作成、管理</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角丸四角形 10"/>
          <p:cNvSpPr/>
          <p:nvPr/>
        </p:nvSpPr>
        <p:spPr>
          <a:xfrm>
            <a:off x="2552150" y="5618354"/>
            <a:ext cx="1129291" cy="324000"/>
          </a:xfrm>
          <a:prstGeom prst="roundRect">
            <a:avLst/>
          </a:prstGeom>
          <a:solidFill>
            <a:srgbClr val="00B0F0"/>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a:t>
            </a:r>
          </a:p>
        </p:txBody>
      </p:sp>
      <p:sp>
        <p:nvSpPr>
          <p:cNvPr id="94" name="テキスト ボックス 93"/>
          <p:cNvSpPr txBox="1"/>
          <p:nvPr/>
        </p:nvSpPr>
        <p:spPr>
          <a:xfrm>
            <a:off x="6078389" y="4146002"/>
            <a:ext cx="93758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⑪ 選任</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2" name="角丸四角形 101"/>
          <p:cNvSpPr/>
          <p:nvPr/>
        </p:nvSpPr>
        <p:spPr>
          <a:xfrm>
            <a:off x="2067572" y="1559746"/>
            <a:ext cx="2154050" cy="362831"/>
          </a:xfrm>
          <a:prstGeom prst="roundRect">
            <a:avLst/>
          </a:prstGeom>
          <a:blipFill>
            <a:blip r:embed="rId3"/>
            <a:tile tx="0" ty="0" sx="100000" sy="100000" flip="none" algn="tl"/>
          </a:blipFill>
          <a:ln w="38100">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法人後見支援体制</a:t>
            </a:r>
          </a:p>
        </p:txBody>
      </p:sp>
      <p:sp>
        <p:nvSpPr>
          <p:cNvPr id="57" name="テキスト ボックス 56"/>
          <p:cNvSpPr txBox="1"/>
          <p:nvPr/>
        </p:nvSpPr>
        <p:spPr>
          <a:xfrm>
            <a:off x="6160030" y="3687147"/>
            <a:ext cx="765621"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rPr>
              <a:t>⑫ </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支援</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4841402" y="5114724"/>
            <a:ext cx="1257328"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black"/>
                </a:solidFill>
                <a:latin typeface="Meiryo UI" panose="020B0604030504040204" pitchFamily="50" charset="-128"/>
                <a:ea typeface="Meiryo UI" panose="020B0604030504040204" pitchFamily="50" charset="-128"/>
              </a:rPr>
              <a:t>④ 法人</a:t>
            </a:r>
            <a:r>
              <a:rPr kumimoji="1" lang="ja-JP" altLang="en-US" sz="1200" b="1" dirty="0">
                <a:solidFill>
                  <a:prstClr val="black"/>
                </a:solidFill>
                <a:latin typeface="Meiryo UI" panose="020B0604030504040204" pitchFamily="50" charset="-128"/>
                <a:ea typeface="Meiryo UI" panose="020B0604030504040204" pitchFamily="50" charset="-128"/>
              </a:rPr>
              <a:t>の登録</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一覧の提供</a:t>
            </a:r>
          </a:p>
        </p:txBody>
      </p:sp>
      <p:sp>
        <p:nvSpPr>
          <p:cNvPr id="59" name="テキスト ボックス 58"/>
          <p:cNvSpPr txBox="1"/>
          <p:nvPr/>
        </p:nvSpPr>
        <p:spPr>
          <a:xfrm>
            <a:off x="3132715" y="3433061"/>
            <a:ext cx="113761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⑦ 受任調整</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9" name="角丸四角形 48"/>
          <p:cNvSpPr/>
          <p:nvPr/>
        </p:nvSpPr>
        <p:spPr>
          <a:xfrm>
            <a:off x="1835282" y="3808898"/>
            <a:ext cx="2568146" cy="1282110"/>
          </a:xfrm>
          <a:prstGeom prst="roundRect">
            <a:avLst/>
          </a:prstGeom>
          <a:blipFill>
            <a:blip r:embed="rId3"/>
            <a:tile tx="0" ty="0" sx="100000" sy="100000" flip="none" algn="tl"/>
          </a:blipFill>
          <a:ln w="28575">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公益的な取組の実施</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後見活動）</a:t>
            </a:r>
            <a:endPar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2" name="角丸四角形 11"/>
          <p:cNvSpPr/>
          <p:nvPr/>
        </p:nvSpPr>
        <p:spPr>
          <a:xfrm>
            <a:off x="2376169" y="3881822"/>
            <a:ext cx="1470904" cy="386868"/>
          </a:xfrm>
          <a:prstGeom prst="roundRect">
            <a:avLst/>
          </a:prstGeom>
          <a:solidFill>
            <a:srgbClr val="C0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社会福祉法人</a:t>
            </a:r>
          </a:p>
        </p:txBody>
      </p:sp>
      <p:sp>
        <p:nvSpPr>
          <p:cNvPr id="74" name="テキスト ボックス 73"/>
          <p:cNvSpPr txBox="1"/>
          <p:nvPr/>
        </p:nvSpPr>
        <p:spPr>
          <a:xfrm>
            <a:off x="336945" y="5063495"/>
            <a:ext cx="1291424" cy="26366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（委託）</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3" name="テキスト ボックス 82"/>
          <p:cNvSpPr txBox="1"/>
          <p:nvPr/>
        </p:nvSpPr>
        <p:spPr>
          <a:xfrm>
            <a:off x="1682876" y="3450502"/>
            <a:ext cx="1461721" cy="2791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200" b="1" dirty="0">
                <a:solidFill>
                  <a:prstClr val="black"/>
                </a:solidFill>
                <a:latin typeface="Meiryo UI" panose="020B0604030504040204" pitchFamily="50" charset="-128"/>
                <a:ea typeface="Meiryo UI" panose="020B0604030504040204" pitchFamily="50" charset="-128"/>
              </a:rPr>
              <a:t>① </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研修実施等</a:t>
            </a:r>
          </a:p>
        </p:txBody>
      </p:sp>
      <p:sp>
        <p:nvSpPr>
          <p:cNvPr id="81" name="テキスト ボックス 80"/>
          <p:cNvSpPr txBox="1"/>
          <p:nvPr/>
        </p:nvSpPr>
        <p:spPr>
          <a:xfrm>
            <a:off x="709548" y="3718600"/>
            <a:ext cx="1189197" cy="2791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black"/>
                </a:solidFill>
                <a:latin typeface="Meiryo UI" panose="020B0604030504040204" pitchFamily="50" charset="-128"/>
                <a:ea typeface="Meiryo UI" panose="020B0604030504040204" pitchFamily="50" charset="-128"/>
              </a:rPr>
              <a:t>② </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研修</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受講</a:t>
            </a:r>
          </a:p>
        </p:txBody>
      </p:sp>
      <p:sp>
        <p:nvSpPr>
          <p:cNvPr id="46" name="テキスト ボックス 45"/>
          <p:cNvSpPr txBox="1"/>
          <p:nvPr/>
        </p:nvSpPr>
        <p:spPr>
          <a:xfrm>
            <a:off x="6190805" y="2124910"/>
            <a:ext cx="1522966" cy="2791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rPr>
              <a:t>⑤ </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申立相談</a:t>
            </a:r>
          </a:p>
        </p:txBody>
      </p:sp>
      <p:sp>
        <p:nvSpPr>
          <p:cNvPr id="47" name="テキスト ボックス 46"/>
          <p:cNvSpPr txBox="1"/>
          <p:nvPr/>
        </p:nvSpPr>
        <p:spPr>
          <a:xfrm>
            <a:off x="6211761" y="2878424"/>
            <a:ext cx="1427781" cy="2791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rPr>
              <a:t>⑥ </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申立支援</a:t>
            </a:r>
          </a:p>
        </p:txBody>
      </p:sp>
      <p:sp>
        <p:nvSpPr>
          <p:cNvPr id="48" name="下矢印 47"/>
          <p:cNvSpPr/>
          <p:nvPr/>
        </p:nvSpPr>
        <p:spPr>
          <a:xfrm rot="-5400000" flipV="1">
            <a:off x="6586928" y="2103258"/>
            <a:ext cx="215095" cy="871116"/>
          </a:xfrm>
          <a:prstGeom prst="downArrow">
            <a:avLst/>
          </a:prstGeom>
          <a:solidFill>
            <a:srgbClr val="FF000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0" name="下矢印 49"/>
          <p:cNvSpPr/>
          <p:nvPr/>
        </p:nvSpPr>
        <p:spPr>
          <a:xfrm rot="-5400000">
            <a:off x="6621998" y="2326835"/>
            <a:ext cx="215095" cy="871116"/>
          </a:xfrm>
          <a:prstGeom prst="downArrow">
            <a:avLst/>
          </a:prstGeom>
          <a:solidFill>
            <a:srgbClr val="FF000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1" name="下矢印 50"/>
          <p:cNvSpPr/>
          <p:nvPr/>
        </p:nvSpPr>
        <p:spPr>
          <a:xfrm flipV="1">
            <a:off x="7925400" y="3433219"/>
            <a:ext cx="215095" cy="792000"/>
          </a:xfrm>
          <a:prstGeom prst="downArrow">
            <a:avLst/>
          </a:prstGeom>
          <a:solidFill>
            <a:srgbClr val="FF000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2" name="下矢印 51"/>
          <p:cNvSpPr/>
          <p:nvPr/>
        </p:nvSpPr>
        <p:spPr>
          <a:xfrm>
            <a:off x="7707660" y="3421759"/>
            <a:ext cx="215095" cy="792000"/>
          </a:xfrm>
          <a:prstGeom prst="downArrow">
            <a:avLst/>
          </a:prstGeom>
          <a:solidFill>
            <a:srgbClr val="FF000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3" name="下矢印 52"/>
          <p:cNvSpPr/>
          <p:nvPr/>
        </p:nvSpPr>
        <p:spPr>
          <a:xfrm rot="-5040000" flipV="1">
            <a:off x="5822113" y="3163317"/>
            <a:ext cx="216000" cy="2520000"/>
          </a:xfrm>
          <a:prstGeom prst="downArrow">
            <a:avLst/>
          </a:prstGeom>
          <a:solidFill>
            <a:srgbClr val="FF000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5" name="下矢印 54"/>
          <p:cNvSpPr/>
          <p:nvPr/>
        </p:nvSpPr>
        <p:spPr>
          <a:xfrm>
            <a:off x="2995243" y="5207371"/>
            <a:ext cx="215095" cy="360000"/>
          </a:xfrm>
          <a:prstGeom prst="downArrow">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8" name="下矢印 57"/>
          <p:cNvSpPr/>
          <p:nvPr/>
        </p:nvSpPr>
        <p:spPr>
          <a:xfrm rot="-1320000" flipV="1">
            <a:off x="937957" y="4574468"/>
            <a:ext cx="215095" cy="1116000"/>
          </a:xfrm>
          <a:prstGeom prst="downArrow">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0" name="下矢印 59"/>
          <p:cNvSpPr/>
          <p:nvPr/>
        </p:nvSpPr>
        <p:spPr>
          <a:xfrm rot="-1320000">
            <a:off x="1183857" y="4563008"/>
            <a:ext cx="215095" cy="1116000"/>
          </a:xfrm>
          <a:prstGeom prst="downArrow">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1" name="下矢印 60"/>
          <p:cNvSpPr/>
          <p:nvPr/>
        </p:nvSpPr>
        <p:spPr>
          <a:xfrm rot="-2100000" flipV="1">
            <a:off x="1548433" y="3482607"/>
            <a:ext cx="215095" cy="432000"/>
          </a:xfrm>
          <a:prstGeom prst="downArrow">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2" name="下矢印 61"/>
          <p:cNvSpPr/>
          <p:nvPr/>
        </p:nvSpPr>
        <p:spPr>
          <a:xfrm rot="-2100000">
            <a:off x="1794333" y="3471147"/>
            <a:ext cx="215095" cy="432000"/>
          </a:xfrm>
          <a:prstGeom prst="downArrow">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3" name="下矢印 62"/>
          <p:cNvSpPr/>
          <p:nvPr/>
        </p:nvSpPr>
        <p:spPr>
          <a:xfrm rot="1380000" flipV="1">
            <a:off x="4710726" y="4532321"/>
            <a:ext cx="215095" cy="1116000"/>
          </a:xfrm>
          <a:prstGeom prst="downArrow">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 name="上下矢印 3"/>
          <p:cNvSpPr/>
          <p:nvPr/>
        </p:nvSpPr>
        <p:spPr>
          <a:xfrm rot="2040000">
            <a:off x="4246249" y="3419900"/>
            <a:ext cx="208486" cy="432000"/>
          </a:xfrm>
          <a:prstGeom prst="up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下矢印 64"/>
          <p:cNvSpPr/>
          <p:nvPr/>
        </p:nvSpPr>
        <p:spPr>
          <a:xfrm rot="4620000" flipV="1">
            <a:off x="5808534" y="2456175"/>
            <a:ext cx="230162" cy="2556000"/>
          </a:xfrm>
          <a:prstGeom prst="downArrow">
            <a:avLst/>
          </a:prstGeom>
          <a:solidFill>
            <a:srgbClr val="FF000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pic>
        <p:nvPicPr>
          <p:cNvPr id="66" name="図 6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35270" y="4600603"/>
            <a:ext cx="934754" cy="895780"/>
          </a:xfrm>
          <a:prstGeom prst="rect">
            <a:avLst/>
          </a:prstGeom>
        </p:spPr>
      </p:pic>
      <p:pic>
        <p:nvPicPr>
          <p:cNvPr id="45" name="図 4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08888" y="1751527"/>
            <a:ext cx="872250" cy="876873"/>
          </a:xfrm>
          <a:prstGeom prst="rect">
            <a:avLst/>
          </a:prstGeom>
        </p:spPr>
      </p:pic>
      <p:sp>
        <p:nvSpPr>
          <p:cNvPr id="54" name="下矢印 53"/>
          <p:cNvSpPr/>
          <p:nvPr/>
        </p:nvSpPr>
        <p:spPr>
          <a:xfrm rot="5400000">
            <a:off x="3214155" y="2359838"/>
            <a:ext cx="215095" cy="1116000"/>
          </a:xfrm>
          <a:prstGeom prst="downArrow">
            <a:avLst/>
          </a:prstGeom>
          <a:solidFill>
            <a:srgbClr val="FF000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7" name="テキスト ボックス 66"/>
          <p:cNvSpPr txBox="1"/>
          <p:nvPr/>
        </p:nvSpPr>
        <p:spPr>
          <a:xfrm>
            <a:off x="2514310" y="2363318"/>
            <a:ext cx="144367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1" dirty="0">
                <a:solidFill>
                  <a:prstClr val="black"/>
                </a:solidFill>
                <a:latin typeface="Meiryo UI" panose="020B0604030504040204" pitchFamily="50" charset="-128"/>
                <a:ea typeface="Meiryo UI" panose="020B0604030504040204" pitchFamily="50" charset="-128"/>
              </a:rPr>
              <a:t>⑧ 受任調整会議</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a:solidFill>
                  <a:prstClr val="black"/>
                </a:solidFill>
                <a:latin typeface="Meiryo UI" panose="020B0604030504040204" pitchFamily="50" charset="-128"/>
                <a:ea typeface="Meiryo UI" panose="020B0604030504040204" pitchFamily="50" charset="-128"/>
              </a:rPr>
              <a:t>開催依頼）</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8" name="テキスト ボックス 67"/>
          <p:cNvSpPr txBox="1"/>
          <p:nvPr/>
        </p:nvSpPr>
        <p:spPr>
          <a:xfrm>
            <a:off x="7270932" y="4350991"/>
            <a:ext cx="1461721"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1200" b="1" noProof="0" dirty="0">
                <a:latin typeface="Meiryo UI" panose="020B0604030504040204" pitchFamily="50" charset="-128"/>
                <a:ea typeface="Meiryo UI" panose="020B0604030504040204" pitchFamily="50" charset="-128"/>
              </a:rPr>
              <a:t>家庭裁判所</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69" name="楕円 68"/>
          <p:cNvSpPr/>
          <p:nvPr/>
        </p:nvSpPr>
        <p:spPr>
          <a:xfrm>
            <a:off x="8698610" y="6507318"/>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noProof="0" dirty="0">
                <a:solidFill>
                  <a:prstClr val="white"/>
                </a:solidFill>
                <a:latin typeface="Calibri" panose="020F0502020204030204"/>
                <a:ea typeface="游ゴシック" panose="020B0400000000000000" pitchFamily="50" charset="-128"/>
              </a:rPr>
              <a:t>６</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17238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1635" y="0"/>
            <a:ext cx="9144000" cy="4572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ja-JP" altLang="en-US" sz="1800" b="1" dirty="0">
                <a:latin typeface="メイリオ" panose="020B0604030504040204" pitchFamily="50" charset="-128"/>
                <a:ea typeface="メイリオ" panose="020B0604030504040204" pitchFamily="50" charset="-128"/>
              </a:rPr>
              <a:t>検討項目・スケジュール</a:t>
            </a:r>
          </a:p>
        </p:txBody>
      </p:sp>
      <p:sp>
        <p:nvSpPr>
          <p:cNvPr id="8" name="テキスト ボックス 1"/>
          <p:cNvSpPr txBox="1">
            <a:spLocks noChangeArrowheads="1"/>
          </p:cNvSpPr>
          <p:nvPr/>
        </p:nvSpPr>
        <p:spPr bwMode="auto">
          <a:xfrm>
            <a:off x="64630" y="508474"/>
            <a:ext cx="9066492" cy="6311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200"/>
              </a:lnSpc>
              <a:spcBef>
                <a:spcPct val="0"/>
              </a:spcBef>
              <a:buFontTx/>
              <a:buNone/>
            </a:pPr>
            <a:r>
              <a:rPr lang="ja-JP" altLang="en-US" sz="1500" b="1" u="sng" dirty="0">
                <a:latin typeface="Meiryo UI" pitchFamily="50" charset="-128"/>
                <a:ea typeface="Meiryo UI" pitchFamily="50" charset="-128"/>
                <a:cs typeface="Meiryo UI" pitchFamily="50" charset="-128"/>
              </a:rPr>
              <a:t>◆　検討項目</a:t>
            </a:r>
            <a:endParaRPr lang="en-US" altLang="ja-JP" sz="1500" b="1" u="sng" dirty="0">
              <a:latin typeface="Meiryo UI" pitchFamily="50" charset="-128"/>
              <a:ea typeface="Meiryo UI" pitchFamily="50" charset="-128"/>
              <a:cs typeface="Meiryo UI" pitchFamily="50" charset="-128"/>
            </a:endParaRPr>
          </a:p>
          <a:p>
            <a:pPr eaLnBrk="1" hangingPunct="1">
              <a:lnSpc>
                <a:spcPts val="2200"/>
              </a:lnSpc>
              <a:spcBef>
                <a:spcPct val="0"/>
              </a:spcBef>
              <a:buFontTx/>
              <a:buNone/>
            </a:pPr>
            <a:r>
              <a:rPr lang="ja-JP" altLang="en-US" sz="1500" b="1" dirty="0">
                <a:latin typeface="Meiryo UI" pitchFamily="50" charset="-128"/>
                <a:ea typeface="Meiryo UI" pitchFamily="50" charset="-128"/>
                <a:cs typeface="Meiryo UI" pitchFamily="50" charset="-128"/>
              </a:rPr>
              <a:t>　１．受任相当案件と活動内容について</a:t>
            </a:r>
          </a:p>
          <a:p>
            <a:pPr eaLnBrk="1" hangingPunct="1">
              <a:lnSpc>
                <a:spcPts val="2200"/>
              </a:lnSpc>
              <a:spcBef>
                <a:spcPct val="0"/>
              </a:spcBef>
              <a:buFontTx/>
              <a:buNone/>
            </a:pPr>
            <a:r>
              <a:rPr lang="ja-JP" altLang="en-US" sz="1500" b="1" dirty="0">
                <a:latin typeface="Meiryo UI" pitchFamily="50" charset="-128"/>
                <a:ea typeface="Meiryo UI" pitchFamily="50" charset="-128"/>
                <a:cs typeface="Meiryo UI" pitchFamily="50" charset="-128"/>
              </a:rPr>
              <a:t>　 </a:t>
            </a:r>
            <a:r>
              <a:rPr lang="ja-JP" altLang="en-US" sz="1500" dirty="0">
                <a:latin typeface="Meiryo UI" pitchFamily="50" charset="-128"/>
                <a:ea typeface="Meiryo UI" pitchFamily="50" charset="-128"/>
                <a:cs typeface="Meiryo UI" pitchFamily="50" charset="-128"/>
              </a:rPr>
              <a:t>　（１）社会福祉法人による法人後見の受任相当案件について</a:t>
            </a:r>
          </a:p>
          <a:p>
            <a:pPr eaLnBrk="1" hangingPunct="1">
              <a:lnSpc>
                <a:spcPts val="2200"/>
              </a:lnSpc>
              <a:spcBef>
                <a:spcPct val="0"/>
              </a:spcBef>
              <a:buFontTx/>
              <a:buNone/>
            </a:pPr>
            <a:r>
              <a:rPr lang="en-US" altLang="ja-JP" sz="1500" b="1" dirty="0">
                <a:latin typeface="Meiryo UI" pitchFamily="50" charset="-128"/>
                <a:ea typeface="Meiryo UI" pitchFamily="50" charset="-128"/>
                <a:cs typeface="Meiryo UI" pitchFamily="50" charset="-128"/>
              </a:rPr>
              <a:t>   </a:t>
            </a:r>
            <a:r>
              <a:rPr lang="en-US" altLang="ja-JP" sz="1500" dirty="0">
                <a:latin typeface="Meiryo UI" pitchFamily="50" charset="-128"/>
                <a:ea typeface="Meiryo UI" pitchFamily="50" charset="-128"/>
                <a:cs typeface="Meiryo UI" pitchFamily="50" charset="-128"/>
              </a:rPr>
              <a:t>  </a:t>
            </a:r>
            <a:r>
              <a:rPr lang="ja-JP" altLang="en-US" sz="1500" dirty="0">
                <a:latin typeface="Meiryo UI" pitchFamily="50" charset="-128"/>
                <a:ea typeface="Meiryo UI" pitchFamily="50" charset="-128"/>
                <a:cs typeface="Meiryo UI" pitchFamily="50" charset="-128"/>
              </a:rPr>
              <a:t>（２）社会福祉法人による法人後見の活動内容等について</a:t>
            </a:r>
            <a:endParaRPr lang="en-US" altLang="ja-JP" sz="15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500" b="1" dirty="0">
                <a:latin typeface="Meiryo UI" pitchFamily="50" charset="-128"/>
                <a:ea typeface="Meiryo UI" pitchFamily="50" charset="-128"/>
                <a:cs typeface="Meiryo UI" pitchFamily="50" charset="-128"/>
              </a:rPr>
              <a:t>　</a:t>
            </a:r>
            <a:endParaRPr lang="en-US" altLang="ja-JP" sz="1500" b="1" dirty="0">
              <a:latin typeface="Meiryo UI" pitchFamily="50" charset="-128"/>
              <a:ea typeface="Meiryo UI" pitchFamily="50" charset="-128"/>
              <a:cs typeface="Meiryo UI" pitchFamily="50" charset="-128"/>
            </a:endParaRPr>
          </a:p>
          <a:p>
            <a:pPr eaLnBrk="1" hangingPunct="1">
              <a:lnSpc>
                <a:spcPts val="2200"/>
              </a:lnSpc>
              <a:spcBef>
                <a:spcPct val="0"/>
              </a:spcBef>
              <a:buFontTx/>
              <a:buNone/>
            </a:pPr>
            <a:r>
              <a:rPr lang="ja-JP" altLang="en-US" sz="1500" b="1" dirty="0">
                <a:latin typeface="Meiryo UI" pitchFamily="50" charset="-128"/>
                <a:ea typeface="Meiryo UI" pitchFamily="50" charset="-128"/>
                <a:cs typeface="Meiryo UI" pitchFamily="50" charset="-128"/>
              </a:rPr>
              <a:t>　２．養成カリキュラムの検討</a:t>
            </a:r>
          </a:p>
          <a:p>
            <a:pPr eaLnBrk="1" hangingPunct="1">
              <a:lnSpc>
                <a:spcPts val="2200"/>
              </a:lnSpc>
              <a:spcBef>
                <a:spcPct val="0"/>
              </a:spcBef>
              <a:buFontTx/>
              <a:buNone/>
            </a:pPr>
            <a:r>
              <a:rPr lang="ja-JP" altLang="en-US" sz="1500" b="1" dirty="0">
                <a:latin typeface="Meiryo UI" pitchFamily="50" charset="-128"/>
                <a:ea typeface="Meiryo UI" pitchFamily="50" charset="-128"/>
                <a:cs typeface="Meiryo UI" pitchFamily="50" charset="-128"/>
              </a:rPr>
              <a:t>　　 </a:t>
            </a:r>
            <a:r>
              <a:rPr lang="ja-JP" altLang="en-US" sz="1500" dirty="0">
                <a:latin typeface="Meiryo UI" pitchFamily="50" charset="-128"/>
                <a:ea typeface="Meiryo UI" pitchFamily="50" charset="-128"/>
                <a:cs typeface="Meiryo UI" pitchFamily="50" charset="-128"/>
              </a:rPr>
              <a:t>（１）法人後見専門職員養成研修の受講者対象等について</a:t>
            </a:r>
          </a:p>
          <a:p>
            <a:pPr eaLnBrk="1" hangingPunct="1">
              <a:lnSpc>
                <a:spcPts val="2200"/>
              </a:lnSpc>
              <a:spcBef>
                <a:spcPct val="0"/>
              </a:spcBef>
              <a:buFontTx/>
              <a:buNone/>
            </a:pPr>
            <a:r>
              <a:rPr lang="ja-JP" altLang="en-US" sz="1500" dirty="0">
                <a:latin typeface="Meiryo UI" pitchFamily="50" charset="-128"/>
                <a:ea typeface="Meiryo UI" pitchFamily="50" charset="-128"/>
                <a:cs typeface="Meiryo UI" pitchFamily="50" charset="-128"/>
              </a:rPr>
              <a:t>　　 （２）法人後見専門職員養成研修カリキュラム</a:t>
            </a:r>
            <a:r>
              <a:rPr lang="ja-JP" altLang="en-US" sz="1500">
                <a:latin typeface="Meiryo UI" pitchFamily="50" charset="-128"/>
                <a:ea typeface="Meiryo UI" pitchFamily="50" charset="-128"/>
                <a:cs typeface="Meiryo UI" pitchFamily="50" charset="-128"/>
              </a:rPr>
              <a:t>の</a:t>
            </a:r>
            <a:r>
              <a:rPr lang="ja-JP" altLang="en-US" sz="1500" smtClean="0">
                <a:latin typeface="Meiryo UI" pitchFamily="50" charset="-128"/>
                <a:ea typeface="Meiryo UI" pitchFamily="50" charset="-128"/>
                <a:cs typeface="Meiryo UI" pitchFamily="50" charset="-128"/>
              </a:rPr>
              <a:t>構成について</a:t>
            </a:r>
            <a:endParaRPr lang="en-US" altLang="ja-JP" sz="1500" b="1"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500" b="1" dirty="0">
                <a:latin typeface="Meiryo UI" pitchFamily="50" charset="-128"/>
                <a:ea typeface="Meiryo UI" pitchFamily="50" charset="-128"/>
                <a:cs typeface="Meiryo UI" pitchFamily="50" charset="-128"/>
              </a:rPr>
              <a:t>　</a:t>
            </a:r>
            <a:endParaRPr lang="en-US" altLang="ja-JP" sz="1500" b="1" dirty="0">
              <a:latin typeface="Meiryo UI" pitchFamily="50" charset="-128"/>
              <a:ea typeface="Meiryo UI" pitchFamily="50" charset="-128"/>
              <a:cs typeface="Meiryo UI" pitchFamily="50" charset="-128"/>
            </a:endParaRPr>
          </a:p>
          <a:p>
            <a:pPr eaLnBrk="1" hangingPunct="1">
              <a:lnSpc>
                <a:spcPts val="2200"/>
              </a:lnSpc>
              <a:spcBef>
                <a:spcPct val="0"/>
              </a:spcBef>
              <a:buFontTx/>
              <a:buNone/>
            </a:pPr>
            <a:r>
              <a:rPr lang="ja-JP" altLang="en-US" sz="1500" b="1" dirty="0">
                <a:latin typeface="Meiryo UI" pitchFamily="50" charset="-128"/>
                <a:ea typeface="Meiryo UI" pitchFamily="50" charset="-128"/>
                <a:cs typeface="Meiryo UI" pitchFamily="50" charset="-128"/>
              </a:rPr>
              <a:t>　３．選任後の活動支援（後方支援）とフォローアップ体制について</a:t>
            </a:r>
          </a:p>
          <a:p>
            <a:pPr eaLnBrk="1" hangingPunct="1">
              <a:lnSpc>
                <a:spcPts val="2200"/>
              </a:lnSpc>
              <a:spcBef>
                <a:spcPct val="0"/>
              </a:spcBef>
              <a:buFontTx/>
              <a:buNone/>
            </a:pPr>
            <a:r>
              <a:rPr lang="ja-JP" altLang="en-US" sz="1500" b="1" dirty="0">
                <a:latin typeface="Meiryo UI" pitchFamily="50" charset="-128"/>
                <a:ea typeface="Meiryo UI" pitchFamily="50" charset="-128"/>
                <a:cs typeface="Meiryo UI" pitchFamily="50" charset="-128"/>
              </a:rPr>
              <a:t>　</a:t>
            </a:r>
            <a:r>
              <a:rPr lang="ja-JP" altLang="en-US" sz="1500" dirty="0">
                <a:latin typeface="Meiryo UI" pitchFamily="50" charset="-128"/>
                <a:ea typeface="Meiryo UI" pitchFamily="50" charset="-128"/>
                <a:cs typeface="Meiryo UI" pitchFamily="50" charset="-128"/>
              </a:rPr>
              <a:t>　 （１）受任後の実際の活動に対する支援について</a:t>
            </a:r>
          </a:p>
          <a:p>
            <a:pPr eaLnBrk="1" hangingPunct="1">
              <a:lnSpc>
                <a:spcPts val="2200"/>
              </a:lnSpc>
              <a:spcBef>
                <a:spcPct val="0"/>
              </a:spcBef>
              <a:buFontTx/>
              <a:buNone/>
            </a:pPr>
            <a:r>
              <a:rPr lang="ja-JP" altLang="en-US" sz="1500" dirty="0">
                <a:latin typeface="Meiryo UI" pitchFamily="50" charset="-128"/>
                <a:ea typeface="Meiryo UI" pitchFamily="50" charset="-128"/>
                <a:cs typeface="Meiryo UI" pitchFamily="50" charset="-128"/>
              </a:rPr>
              <a:t>　　 （２）フォローアップ体制について</a:t>
            </a:r>
            <a:endParaRPr lang="en-US" altLang="ja-JP" sz="1500" b="1"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500" b="1" dirty="0">
                <a:latin typeface="Meiryo UI" pitchFamily="50" charset="-128"/>
                <a:ea typeface="Meiryo UI" pitchFamily="50" charset="-128"/>
                <a:cs typeface="Meiryo UI" pitchFamily="50" charset="-128"/>
              </a:rPr>
              <a:t>　</a:t>
            </a:r>
            <a:endParaRPr lang="en-US" altLang="ja-JP" sz="1500" b="1" dirty="0">
              <a:latin typeface="Meiryo UI" pitchFamily="50" charset="-128"/>
              <a:ea typeface="Meiryo UI" pitchFamily="50" charset="-128"/>
              <a:cs typeface="Meiryo UI" pitchFamily="50" charset="-128"/>
            </a:endParaRPr>
          </a:p>
          <a:p>
            <a:pPr eaLnBrk="1" hangingPunct="1">
              <a:lnSpc>
                <a:spcPts val="2200"/>
              </a:lnSpc>
              <a:spcBef>
                <a:spcPct val="0"/>
              </a:spcBef>
              <a:buFontTx/>
              <a:buNone/>
            </a:pPr>
            <a:r>
              <a:rPr lang="ja-JP" altLang="en-US" sz="1500" b="1" dirty="0">
                <a:latin typeface="Meiryo UI" pitchFamily="50" charset="-128"/>
                <a:ea typeface="Meiryo UI" pitchFamily="50" charset="-128"/>
                <a:cs typeface="Meiryo UI" pitchFamily="50" charset="-128"/>
              </a:rPr>
              <a:t>　４．法人後見活動マニュアル等について　</a:t>
            </a:r>
          </a:p>
          <a:p>
            <a:pPr eaLnBrk="1" hangingPunct="1">
              <a:lnSpc>
                <a:spcPts val="2200"/>
              </a:lnSpc>
              <a:spcBef>
                <a:spcPct val="0"/>
              </a:spcBef>
              <a:buFontTx/>
              <a:buNone/>
            </a:pPr>
            <a:r>
              <a:rPr lang="ja-JP" altLang="en-US" sz="1500" b="1" dirty="0">
                <a:latin typeface="Meiryo UI" pitchFamily="50" charset="-128"/>
                <a:ea typeface="Meiryo UI" pitchFamily="50" charset="-128"/>
                <a:cs typeface="Meiryo UI" pitchFamily="50" charset="-128"/>
              </a:rPr>
              <a:t>　　</a:t>
            </a:r>
            <a:r>
              <a:rPr lang="ja-JP" altLang="en-US" sz="1500" dirty="0">
                <a:latin typeface="Meiryo UI" pitchFamily="50" charset="-128"/>
                <a:ea typeface="Meiryo UI" pitchFamily="50" charset="-128"/>
                <a:cs typeface="Meiryo UI" pitchFamily="50" charset="-128"/>
              </a:rPr>
              <a:t> （１）法人後見の事務について</a:t>
            </a:r>
          </a:p>
          <a:p>
            <a:pPr eaLnBrk="1" hangingPunct="1">
              <a:lnSpc>
                <a:spcPts val="2200"/>
              </a:lnSpc>
              <a:spcBef>
                <a:spcPct val="0"/>
              </a:spcBef>
              <a:buFontTx/>
              <a:buNone/>
            </a:pPr>
            <a:r>
              <a:rPr lang="ja-JP" altLang="en-US" sz="1500" dirty="0">
                <a:latin typeface="Meiryo UI" pitchFamily="50" charset="-128"/>
                <a:ea typeface="Meiryo UI" pitchFamily="50" charset="-128"/>
                <a:cs typeface="Meiryo UI" pitchFamily="50" charset="-128"/>
              </a:rPr>
              <a:t>　　 （２）登録申請の内容について</a:t>
            </a:r>
          </a:p>
          <a:p>
            <a:pPr eaLnBrk="1" hangingPunct="1">
              <a:lnSpc>
                <a:spcPts val="2200"/>
              </a:lnSpc>
              <a:spcBef>
                <a:spcPct val="0"/>
              </a:spcBef>
              <a:buFontTx/>
              <a:buNone/>
            </a:pPr>
            <a:r>
              <a:rPr lang="ja-JP" altLang="en-US" sz="1500" b="1" dirty="0">
                <a:latin typeface="Meiryo UI" pitchFamily="50" charset="-128"/>
                <a:ea typeface="Meiryo UI" pitchFamily="50" charset="-128"/>
                <a:cs typeface="Meiryo UI" pitchFamily="50" charset="-128"/>
              </a:rPr>
              <a:t>　　 </a:t>
            </a:r>
          </a:p>
          <a:p>
            <a:pPr eaLnBrk="1" hangingPunct="1">
              <a:lnSpc>
                <a:spcPts val="2200"/>
              </a:lnSpc>
              <a:spcBef>
                <a:spcPct val="0"/>
              </a:spcBef>
              <a:buFontTx/>
              <a:buNone/>
            </a:pPr>
            <a:r>
              <a:rPr lang="ja-JP" altLang="en-US" sz="1500" b="1" u="sng" dirty="0">
                <a:latin typeface="Meiryo UI" pitchFamily="50" charset="-128"/>
                <a:ea typeface="Meiryo UI" pitchFamily="50" charset="-128"/>
                <a:cs typeface="Meiryo UI" pitchFamily="50" charset="-128"/>
              </a:rPr>
              <a:t>◆　スケジュール</a:t>
            </a:r>
            <a:endParaRPr lang="en-US" altLang="ja-JP" sz="1500" b="1" u="sng" dirty="0">
              <a:latin typeface="Meiryo UI" pitchFamily="50" charset="-128"/>
              <a:ea typeface="Meiryo UI" pitchFamily="50" charset="-128"/>
              <a:cs typeface="Meiryo UI" pitchFamily="50" charset="-128"/>
            </a:endParaRPr>
          </a:p>
          <a:p>
            <a:pPr eaLnBrk="1" hangingPunct="1">
              <a:lnSpc>
                <a:spcPts val="2200"/>
              </a:lnSpc>
              <a:spcBef>
                <a:spcPct val="0"/>
              </a:spcBef>
              <a:buFontTx/>
              <a:buNone/>
            </a:pPr>
            <a:r>
              <a:rPr lang="ja-JP" altLang="en-US" sz="1500" b="1" dirty="0">
                <a:latin typeface="Meiryo UI" pitchFamily="50" charset="-128"/>
                <a:ea typeface="Meiryo UI" pitchFamily="50" charset="-128"/>
                <a:cs typeface="Meiryo UI" pitchFamily="50" charset="-128"/>
              </a:rPr>
              <a:t>　　</a:t>
            </a:r>
            <a:r>
              <a:rPr lang="en-US" altLang="ja-JP" sz="1500" dirty="0">
                <a:latin typeface="Meiryo UI" pitchFamily="50" charset="-128"/>
                <a:ea typeface="Meiryo UI" pitchFamily="50" charset="-128"/>
                <a:cs typeface="Meiryo UI" pitchFamily="50" charset="-128"/>
              </a:rPr>
              <a:t>R2</a:t>
            </a:r>
            <a:r>
              <a:rPr lang="ja-JP" altLang="en-US" sz="1500" dirty="0">
                <a:latin typeface="Meiryo UI" pitchFamily="50" charset="-128"/>
                <a:ea typeface="Meiryo UI" pitchFamily="50" charset="-128"/>
                <a:cs typeface="Meiryo UI" pitchFamily="50" charset="-128"/>
              </a:rPr>
              <a:t>年</a:t>
            </a:r>
            <a:r>
              <a:rPr lang="en-US" altLang="ja-JP" sz="1500" dirty="0">
                <a:latin typeface="Meiryo UI" pitchFamily="50" charset="-128"/>
                <a:ea typeface="Meiryo UI" pitchFamily="50" charset="-128"/>
                <a:cs typeface="Meiryo UI" pitchFamily="50" charset="-128"/>
              </a:rPr>
              <a:t>9</a:t>
            </a:r>
            <a:r>
              <a:rPr lang="ja-JP" altLang="en-US" sz="1500" dirty="0">
                <a:latin typeface="Meiryo UI" pitchFamily="50" charset="-128"/>
                <a:ea typeface="Meiryo UI" pitchFamily="50" charset="-128"/>
                <a:cs typeface="Meiryo UI" pitchFamily="50" charset="-128"/>
              </a:rPr>
              <a:t>月　　 　 ・第</a:t>
            </a:r>
            <a:r>
              <a:rPr lang="en-US" altLang="ja-JP" sz="1500" dirty="0">
                <a:latin typeface="Meiryo UI" pitchFamily="50" charset="-128"/>
                <a:ea typeface="Meiryo UI" pitchFamily="50" charset="-128"/>
                <a:cs typeface="Meiryo UI" pitchFamily="50" charset="-128"/>
              </a:rPr>
              <a:t>1</a:t>
            </a:r>
            <a:r>
              <a:rPr lang="ja-JP" altLang="en-US" sz="1500" dirty="0">
                <a:latin typeface="Meiryo UI" pitchFamily="50" charset="-128"/>
                <a:ea typeface="Meiryo UI" pitchFamily="50" charset="-128"/>
                <a:cs typeface="Meiryo UI" pitchFamily="50" charset="-128"/>
              </a:rPr>
              <a:t>回大阪府成年後見制度利用促進研究会の開催（今回開催）</a:t>
            </a:r>
            <a:endParaRPr lang="en-US" altLang="ja-JP" sz="1500" dirty="0">
              <a:latin typeface="Meiryo UI" pitchFamily="50" charset="-128"/>
              <a:ea typeface="Meiryo UI" pitchFamily="50" charset="-128"/>
              <a:cs typeface="Meiryo UI" pitchFamily="50" charset="-128"/>
            </a:endParaRPr>
          </a:p>
          <a:p>
            <a:pPr eaLnBrk="1" hangingPunct="1">
              <a:lnSpc>
                <a:spcPts val="2200"/>
              </a:lnSpc>
              <a:spcBef>
                <a:spcPct val="0"/>
              </a:spcBef>
              <a:buFontTx/>
              <a:buNone/>
            </a:pPr>
            <a:r>
              <a:rPr lang="ja-JP" altLang="en-US" sz="1500" dirty="0">
                <a:latin typeface="Meiryo UI" pitchFamily="50" charset="-128"/>
                <a:ea typeface="Meiryo UI" pitchFamily="50" charset="-128"/>
                <a:cs typeface="Meiryo UI" pitchFamily="50" charset="-128"/>
              </a:rPr>
              <a:t>　　　　　　　　　　     　</a:t>
            </a:r>
            <a:r>
              <a:rPr lang="en-US" altLang="ja-JP" sz="1500" dirty="0">
                <a:latin typeface="Meiryo UI" pitchFamily="50" charset="-128"/>
                <a:ea typeface="Meiryo UI" pitchFamily="50" charset="-128"/>
                <a:cs typeface="Meiryo UI" pitchFamily="50" charset="-128"/>
              </a:rPr>
              <a:t>※</a:t>
            </a:r>
            <a:r>
              <a:rPr lang="ja-JP" altLang="en-US" sz="1500" dirty="0">
                <a:latin typeface="Meiryo UI" pitchFamily="50" charset="-128"/>
                <a:ea typeface="Meiryo UI" pitchFamily="50" charset="-128"/>
                <a:cs typeface="Meiryo UI" pitchFamily="50" charset="-128"/>
              </a:rPr>
              <a:t>第２回は</a:t>
            </a:r>
            <a:r>
              <a:rPr lang="en-US" altLang="ja-JP" sz="1500" dirty="0">
                <a:latin typeface="Meiryo UI" pitchFamily="50" charset="-128"/>
                <a:ea typeface="Meiryo UI" pitchFamily="50" charset="-128"/>
                <a:cs typeface="Meiryo UI" pitchFamily="50" charset="-128"/>
              </a:rPr>
              <a:t>R3.2</a:t>
            </a:r>
            <a:r>
              <a:rPr lang="ja-JP" altLang="en-US" sz="1500" dirty="0">
                <a:latin typeface="Meiryo UI" pitchFamily="50" charset="-128"/>
                <a:ea typeface="Meiryo UI" pitchFamily="50" charset="-128"/>
                <a:cs typeface="Meiryo UI" pitchFamily="50" charset="-128"/>
              </a:rPr>
              <a:t>月頃に開催予定</a:t>
            </a:r>
          </a:p>
          <a:p>
            <a:pPr eaLnBrk="1" hangingPunct="1">
              <a:lnSpc>
                <a:spcPts val="2200"/>
              </a:lnSpc>
              <a:spcBef>
                <a:spcPct val="0"/>
              </a:spcBef>
              <a:buFontTx/>
              <a:buNone/>
            </a:pPr>
            <a:r>
              <a:rPr lang="ja-JP" altLang="en-US" sz="1500" dirty="0">
                <a:latin typeface="Meiryo UI" pitchFamily="50" charset="-128"/>
                <a:ea typeface="Meiryo UI" pitchFamily="50" charset="-128"/>
                <a:cs typeface="Meiryo UI" pitchFamily="50" charset="-128"/>
              </a:rPr>
              <a:t>　　</a:t>
            </a:r>
            <a:r>
              <a:rPr lang="en-US" altLang="ja-JP" sz="1500" dirty="0">
                <a:latin typeface="Meiryo UI" pitchFamily="50" charset="-128"/>
                <a:ea typeface="Meiryo UI" pitchFamily="50" charset="-128"/>
                <a:cs typeface="Meiryo UI" pitchFamily="50" charset="-128"/>
              </a:rPr>
              <a:t>R2</a:t>
            </a:r>
            <a:r>
              <a:rPr lang="ja-JP" altLang="en-US" sz="1500" dirty="0">
                <a:latin typeface="Meiryo UI" pitchFamily="50" charset="-128"/>
                <a:ea typeface="Meiryo UI" pitchFamily="50" charset="-128"/>
                <a:cs typeface="Meiryo UI" pitchFamily="50" charset="-128"/>
              </a:rPr>
              <a:t>年秋以降 　 ・市町村及び府社協経営者部会に説明</a:t>
            </a:r>
            <a:r>
              <a:rPr lang="en-US" altLang="ja-JP" sz="1500" dirty="0">
                <a:latin typeface="Meiryo UI" pitchFamily="50" charset="-128"/>
                <a:ea typeface="Meiryo UI" pitchFamily="50" charset="-128"/>
                <a:cs typeface="Meiryo UI" pitchFamily="50" charset="-128"/>
              </a:rPr>
              <a:t>(</a:t>
            </a:r>
            <a:r>
              <a:rPr lang="ja-JP" altLang="en-US" sz="1500" dirty="0">
                <a:latin typeface="Meiryo UI" pitchFamily="50" charset="-128"/>
                <a:ea typeface="Meiryo UI" pitchFamily="50" charset="-128"/>
                <a:cs typeface="Meiryo UI" pitchFamily="50" charset="-128"/>
              </a:rPr>
              <a:t>順次、全部会への説明と全法人向けのセミナー開催</a:t>
            </a:r>
            <a:r>
              <a:rPr lang="en-US" altLang="ja-JP" sz="1500" dirty="0">
                <a:latin typeface="Meiryo UI" pitchFamily="50" charset="-128"/>
                <a:ea typeface="Meiryo UI" pitchFamily="50" charset="-128"/>
                <a:cs typeface="Meiryo UI" pitchFamily="50" charset="-128"/>
              </a:rPr>
              <a:t>)</a:t>
            </a:r>
          </a:p>
          <a:p>
            <a:pPr eaLnBrk="1" hangingPunct="1">
              <a:lnSpc>
                <a:spcPts val="2200"/>
              </a:lnSpc>
              <a:spcBef>
                <a:spcPct val="0"/>
              </a:spcBef>
              <a:buFontTx/>
              <a:buNone/>
            </a:pPr>
            <a:r>
              <a:rPr lang="en-US" altLang="ja-JP" sz="1500" dirty="0">
                <a:latin typeface="Meiryo UI" pitchFamily="50" charset="-128"/>
                <a:ea typeface="Meiryo UI" pitchFamily="50" charset="-128"/>
                <a:cs typeface="Meiryo UI" pitchFamily="50" charset="-128"/>
              </a:rPr>
              <a:t>     </a:t>
            </a:r>
            <a:r>
              <a:rPr lang="ja-JP" altLang="en-US" sz="1500" dirty="0">
                <a:latin typeface="Meiryo UI" pitchFamily="50" charset="-128"/>
                <a:ea typeface="Meiryo UI" pitchFamily="50" charset="-128"/>
                <a:cs typeface="Meiryo UI" pitchFamily="50" charset="-128"/>
              </a:rPr>
              <a:t>　　　　　　　     ・</a:t>
            </a:r>
            <a:r>
              <a:rPr lang="en-US" altLang="ja-JP" sz="1500" dirty="0">
                <a:latin typeface="Meiryo UI" pitchFamily="50" charset="-128"/>
                <a:ea typeface="Meiryo UI" pitchFamily="50" charset="-128"/>
                <a:cs typeface="Meiryo UI" pitchFamily="50" charset="-128"/>
              </a:rPr>
              <a:t>R</a:t>
            </a:r>
            <a:r>
              <a:rPr lang="ja-JP" altLang="en-US" sz="1500" dirty="0">
                <a:latin typeface="Meiryo UI" pitchFamily="50" charset="-128"/>
                <a:ea typeface="Meiryo UI" pitchFamily="50" charset="-128"/>
                <a:cs typeface="Meiryo UI" pitchFamily="50" charset="-128"/>
              </a:rPr>
              <a:t>３年度当初予算要求</a:t>
            </a:r>
          </a:p>
          <a:p>
            <a:pPr eaLnBrk="1" hangingPunct="1">
              <a:lnSpc>
                <a:spcPts val="2200"/>
              </a:lnSpc>
              <a:spcBef>
                <a:spcPct val="0"/>
              </a:spcBef>
              <a:buFontTx/>
              <a:buNone/>
            </a:pPr>
            <a:r>
              <a:rPr lang="ja-JP" altLang="en-US" sz="1500" dirty="0">
                <a:latin typeface="Meiryo UI" pitchFamily="50" charset="-128"/>
                <a:ea typeface="Meiryo UI" pitchFamily="50" charset="-128"/>
                <a:cs typeface="Meiryo UI" pitchFamily="50" charset="-128"/>
              </a:rPr>
              <a:t>　　</a:t>
            </a:r>
            <a:r>
              <a:rPr lang="en-US" altLang="ja-JP" sz="1500" dirty="0">
                <a:latin typeface="Meiryo UI" pitchFamily="50" charset="-128"/>
                <a:ea typeface="Meiryo UI" pitchFamily="50" charset="-128"/>
                <a:cs typeface="Meiryo UI" pitchFamily="50" charset="-128"/>
              </a:rPr>
              <a:t>R3</a:t>
            </a:r>
            <a:r>
              <a:rPr lang="ja-JP" altLang="en-US" sz="1500" dirty="0">
                <a:latin typeface="Meiryo UI" pitchFamily="50" charset="-128"/>
                <a:ea typeface="Meiryo UI" pitchFamily="50" charset="-128"/>
                <a:cs typeface="Meiryo UI" pitchFamily="50" charset="-128"/>
              </a:rPr>
              <a:t>年</a:t>
            </a:r>
            <a:r>
              <a:rPr lang="en-US" altLang="ja-JP" sz="1500" dirty="0">
                <a:latin typeface="Meiryo UI" pitchFamily="50" charset="-128"/>
                <a:ea typeface="Meiryo UI" pitchFamily="50" charset="-128"/>
                <a:cs typeface="Meiryo UI" pitchFamily="50" charset="-128"/>
              </a:rPr>
              <a:t>4</a:t>
            </a:r>
            <a:r>
              <a:rPr lang="ja-JP" altLang="en-US" sz="1500" dirty="0">
                <a:latin typeface="Meiryo UI" pitchFamily="50" charset="-128"/>
                <a:ea typeface="Meiryo UI" pitchFamily="50" charset="-128"/>
                <a:cs typeface="Meiryo UI" pitchFamily="50" charset="-128"/>
              </a:rPr>
              <a:t>月以降　・社会福祉法人への研修案内、研修実施及び登録申請等事業の実施</a:t>
            </a:r>
          </a:p>
        </p:txBody>
      </p:sp>
      <p:sp>
        <p:nvSpPr>
          <p:cNvPr id="9" name="右中かっこ 8"/>
          <p:cNvSpPr/>
          <p:nvPr/>
        </p:nvSpPr>
        <p:spPr>
          <a:xfrm>
            <a:off x="6426558" y="901521"/>
            <a:ext cx="324000" cy="2664000"/>
          </a:xfrm>
          <a:prstGeom prst="rightBrace">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右中かっこ 9"/>
          <p:cNvSpPr/>
          <p:nvPr/>
        </p:nvSpPr>
        <p:spPr>
          <a:xfrm>
            <a:off x="6424410" y="3907099"/>
            <a:ext cx="324000" cy="756000"/>
          </a:xfrm>
          <a:prstGeom prst="rightBrace">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テキスト ボックス 10"/>
          <p:cNvSpPr txBox="1"/>
          <p:nvPr/>
        </p:nvSpPr>
        <p:spPr>
          <a:xfrm>
            <a:off x="6990026" y="1884549"/>
            <a:ext cx="2056176" cy="720000"/>
          </a:xfrm>
          <a:prstGeom prst="rect">
            <a:avLst/>
          </a:prstGeom>
          <a:solidFill>
            <a:sysClr val="window" lastClr="FFFFFF"/>
          </a:solidFill>
          <a:ln w="25400" cap="flat" cmpd="sng" algn="ctr">
            <a:solidFill>
              <a:srgbClr val="4F81BD"/>
            </a:solidFill>
            <a:prstDash val="solid"/>
          </a:ln>
          <a:effectLst/>
        </p:spPr>
        <p:txBody>
          <a:bodyPr wrap="square" lIns="68415" tIns="34208" rIns="68415" bIns="34208" rtlCol="0" anchor="ctr" anchorCtr="0">
            <a:noAutofit/>
          </a:bodyPr>
          <a:lstStyle/>
          <a:p>
            <a:pPr lvl="0" algn="ctr" defTabSz="957816">
              <a:lnSpc>
                <a:spcPts val="2400"/>
              </a:lnSpc>
            </a:pPr>
            <a:r>
              <a:rPr kumimoji="1" lang="ja-JP" altLang="en-US"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第１回研究会</a:t>
            </a:r>
            <a:endParaRPr kumimoji="1" lang="en-US" altLang="ja-JP"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defTabSz="957816">
              <a:lnSpc>
                <a:spcPts val="2400"/>
              </a:lnSpc>
            </a:pPr>
            <a:r>
              <a:rPr kumimoji="1" lang="ja-JP" altLang="en-US"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（今回）</a:t>
            </a:r>
            <a:endParaRPr kumimoji="1" lang="en-US" altLang="ja-JP"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6987878" y="3945067"/>
            <a:ext cx="2056176" cy="720000"/>
          </a:xfrm>
          <a:prstGeom prst="rect">
            <a:avLst/>
          </a:prstGeom>
          <a:solidFill>
            <a:sysClr val="window" lastClr="FFFFFF"/>
          </a:solidFill>
          <a:ln w="25400" cap="flat" cmpd="sng" algn="ctr">
            <a:solidFill>
              <a:srgbClr val="4F81BD"/>
            </a:solidFill>
            <a:prstDash val="solid"/>
          </a:ln>
          <a:effectLst/>
        </p:spPr>
        <p:txBody>
          <a:bodyPr wrap="square" lIns="68415" tIns="34208" rIns="68415" bIns="34208" rtlCol="0" anchor="ctr" anchorCtr="0">
            <a:noAutofit/>
          </a:bodyPr>
          <a:lstStyle/>
          <a:p>
            <a:pPr lvl="0" algn="ctr" defTabSz="957816">
              <a:lnSpc>
                <a:spcPts val="2400"/>
              </a:lnSpc>
            </a:pPr>
            <a:r>
              <a:rPr kumimoji="1" lang="ja-JP" altLang="en-US"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第２回研究会</a:t>
            </a:r>
            <a:endParaRPr kumimoji="1" lang="en-US" altLang="ja-JP"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ctr" defTabSz="957816">
              <a:lnSpc>
                <a:spcPts val="2400"/>
              </a:lnSpc>
            </a:pPr>
            <a:r>
              <a:rPr kumimoji="1" lang="ja-JP" altLang="en-US"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（次回）</a:t>
            </a:r>
            <a:endParaRPr kumimoji="1" lang="en-US" altLang="ja-JP"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楕円 13"/>
          <p:cNvSpPr/>
          <p:nvPr/>
        </p:nvSpPr>
        <p:spPr>
          <a:xfrm>
            <a:off x="8698610" y="41183"/>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noProof="0" dirty="0">
                <a:solidFill>
                  <a:prstClr val="white"/>
                </a:solidFill>
                <a:latin typeface="Calibri" panose="020F0502020204030204"/>
                <a:ea typeface="游ゴシック" panose="020B0400000000000000" pitchFamily="50" charset="-128"/>
              </a:rPr>
              <a:t>７</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39714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4572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ja-JP" altLang="en-US" sz="1800" b="1" dirty="0">
                <a:latin typeface="メイリオ" panose="020B0604030504040204" pitchFamily="50" charset="-128"/>
                <a:ea typeface="メイリオ" panose="020B0604030504040204" pitchFamily="50" charset="-128"/>
              </a:rPr>
              <a:t>１．受任相当案件と活動内容について</a:t>
            </a:r>
          </a:p>
        </p:txBody>
      </p:sp>
      <p:sp>
        <p:nvSpPr>
          <p:cNvPr id="3" name="コンテンツ プレースホルダー 2"/>
          <p:cNvSpPr>
            <a:spLocks noGrp="1"/>
          </p:cNvSpPr>
          <p:nvPr>
            <p:ph idx="1"/>
          </p:nvPr>
        </p:nvSpPr>
        <p:spPr>
          <a:xfrm>
            <a:off x="0" y="541324"/>
            <a:ext cx="9144000" cy="939748"/>
          </a:xfrm>
          <a:noFill/>
          <a:ln>
            <a:noFill/>
          </a:ln>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ja-JP" altLang="en-US" sz="1500" b="1" dirty="0">
                <a:solidFill>
                  <a:schemeClr val="tx1"/>
                </a:solidFill>
                <a:latin typeface="メイリオ" panose="020B0604030504040204" pitchFamily="50" charset="-128"/>
                <a:ea typeface="メイリオ" panose="020B0604030504040204" pitchFamily="50" charset="-128"/>
              </a:rPr>
              <a:t>（１）社会福祉法人による法人後見の受任相当案件について</a:t>
            </a:r>
            <a:endParaRPr lang="en-US" altLang="ja-JP" sz="1500" b="1"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200" b="1" u="sng" dirty="0">
                <a:solidFill>
                  <a:schemeClr val="tx1"/>
                </a:solidFill>
                <a:latin typeface="メイリオ" panose="020B0604030504040204" pitchFamily="50" charset="-128"/>
                <a:ea typeface="メイリオ" panose="020B0604030504040204" pitchFamily="50" charset="-128"/>
              </a:rPr>
              <a:t>▸後見の候補者を選ぶ際は、まずは「市民後見人」を優先し検討を進める</a:t>
            </a:r>
            <a:endParaRPr lang="en-US" altLang="ja-JP" sz="1200" b="1" u="sng"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1200" dirty="0">
                <a:solidFill>
                  <a:schemeClr val="tx1"/>
                </a:solidFill>
                <a:latin typeface="メイリオ" panose="020B0604030504040204" pitchFamily="50" charset="-128"/>
                <a:ea typeface="メイリオ" panose="020B0604030504040204" pitchFamily="50" charset="-128"/>
              </a:rPr>
              <a:t>　　</a:t>
            </a:r>
            <a:r>
              <a:rPr lang="en-US" altLang="ja-JP"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他法人とは・・・法人後見を実施する法人の理事、監査役及び評議員が含まれない法人をいう</a:t>
            </a:r>
            <a:endParaRPr lang="en-US" altLang="ja-JP" sz="1200" u="sng" dirty="0">
              <a:solidFill>
                <a:srgbClr val="FF0000"/>
              </a:solidFill>
              <a:latin typeface="メイリオ" panose="020B0604030504040204" pitchFamily="50" charset="-128"/>
              <a:ea typeface="メイリオ" panose="020B0604030504040204" pitchFamily="50" charset="-128"/>
            </a:endParaRPr>
          </a:p>
        </p:txBody>
      </p:sp>
      <p:sp>
        <p:nvSpPr>
          <p:cNvPr id="9" name="コンテンツ プレースホルダー 2"/>
          <p:cNvSpPr txBox="1">
            <a:spLocks/>
          </p:cNvSpPr>
          <p:nvPr/>
        </p:nvSpPr>
        <p:spPr>
          <a:xfrm>
            <a:off x="0" y="4607466"/>
            <a:ext cx="9144000" cy="8517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ts val="1600"/>
              </a:lnSpc>
              <a:buNone/>
            </a:pPr>
            <a:r>
              <a:rPr lang="ja-JP" altLang="en-US" sz="1500" b="1" dirty="0">
                <a:solidFill>
                  <a:schemeClr val="tx1"/>
                </a:solidFill>
                <a:latin typeface="メイリオ" panose="020B0604030504040204" pitchFamily="50" charset="-128"/>
                <a:ea typeface="メイリオ" panose="020B0604030504040204" pitchFamily="50" charset="-128"/>
              </a:rPr>
              <a:t>（２）社会福祉法人による法人後見の活動内容等について</a:t>
            </a:r>
            <a:endParaRPr lang="en-US" altLang="ja-JP" sz="1300" b="1" dirty="0">
              <a:solidFill>
                <a:schemeClr val="tx1"/>
              </a:solidFill>
              <a:latin typeface="メイリオ" panose="020B0604030504040204" pitchFamily="50" charset="-128"/>
              <a:ea typeface="メイリオ" panose="020B0604030504040204" pitchFamily="50" charset="-128"/>
            </a:endParaRPr>
          </a:p>
          <a:p>
            <a:pPr marL="0" indent="0">
              <a:lnSpc>
                <a:spcPts val="1600"/>
              </a:lnSpc>
              <a:buFont typeface="Arial" panose="020B0604020202020204" pitchFamily="34" charset="0"/>
              <a:buNone/>
            </a:pPr>
            <a:r>
              <a:rPr lang="ja-JP" altLang="en-US" sz="1300" dirty="0">
                <a:latin typeface="メイリオ" panose="020B0604030504040204" pitchFamily="50" charset="-128"/>
                <a:ea typeface="メイリオ" panose="020B0604030504040204" pitchFamily="50" charset="-128"/>
              </a:rPr>
              <a:t>　▸確認ポイント：公益的な取組（無償）を踏まえて、受任相当案件と後見活動の範囲として妥当か</a:t>
            </a:r>
            <a:r>
              <a:rPr lang="ja-JP" altLang="en-US" sz="1500" dirty="0">
                <a:solidFill>
                  <a:schemeClr val="tx1"/>
                </a:solidFill>
                <a:latin typeface="メイリオ" panose="020B0604030504040204" pitchFamily="50" charset="-128"/>
                <a:ea typeface="メイリオ" panose="020B0604030504040204" pitchFamily="50" charset="-128"/>
              </a:rPr>
              <a:t>　</a:t>
            </a:r>
          </a:p>
        </p:txBody>
      </p:sp>
      <p:graphicFrame>
        <p:nvGraphicFramePr>
          <p:cNvPr id="10" name="表 9"/>
          <p:cNvGraphicFramePr>
            <a:graphicFrameLocks noGrp="1"/>
          </p:cNvGraphicFramePr>
          <p:nvPr>
            <p:extLst>
              <p:ext uri="{D42A27DB-BD31-4B8C-83A1-F6EECF244321}">
                <p14:modId xmlns:p14="http://schemas.microsoft.com/office/powerpoint/2010/main" val="2326759272"/>
              </p:ext>
            </p:extLst>
          </p:nvPr>
        </p:nvGraphicFramePr>
        <p:xfrm>
          <a:off x="329373" y="1442744"/>
          <a:ext cx="8599621" cy="2828427"/>
        </p:xfrm>
        <a:graphic>
          <a:graphicData uri="http://schemas.openxmlformats.org/drawingml/2006/table">
            <a:tbl>
              <a:tblPr firstRow="1" bandRow="1">
                <a:tableStyleId>{22838BEF-8BB2-4498-84A7-C5851F593DF1}</a:tableStyleId>
              </a:tblPr>
              <a:tblGrid>
                <a:gridCol w="766215">
                  <a:extLst>
                    <a:ext uri="{9D8B030D-6E8A-4147-A177-3AD203B41FA5}">
                      <a16:colId xmlns:a16="http://schemas.microsoft.com/office/drawing/2014/main" val="3786065726"/>
                    </a:ext>
                  </a:extLst>
                </a:gridCol>
                <a:gridCol w="1605406">
                  <a:extLst>
                    <a:ext uri="{9D8B030D-6E8A-4147-A177-3AD203B41FA5}">
                      <a16:colId xmlns:a16="http://schemas.microsoft.com/office/drawing/2014/main" val="2562049283"/>
                    </a:ext>
                  </a:extLst>
                </a:gridCol>
                <a:gridCol w="4716000">
                  <a:extLst>
                    <a:ext uri="{9D8B030D-6E8A-4147-A177-3AD203B41FA5}">
                      <a16:colId xmlns:a16="http://schemas.microsoft.com/office/drawing/2014/main" val="2707930027"/>
                    </a:ext>
                  </a:extLst>
                </a:gridCol>
                <a:gridCol w="1512000">
                  <a:extLst>
                    <a:ext uri="{9D8B030D-6E8A-4147-A177-3AD203B41FA5}">
                      <a16:colId xmlns:a16="http://schemas.microsoft.com/office/drawing/2014/main" val="3452290804"/>
                    </a:ext>
                  </a:extLst>
                </a:gridCol>
              </a:tblGrid>
              <a:tr h="318907">
                <a:tc gridSpan="2">
                  <a:txBody>
                    <a:bodyPr/>
                    <a:lstStyle/>
                    <a:p>
                      <a:pPr algn="ctr">
                        <a:lnSpc>
                          <a:spcPts val="1600"/>
                        </a:lnSpc>
                      </a:pPr>
                      <a:r>
                        <a:rPr kumimoji="1" lang="ja-JP" altLang="en-US" sz="1200" dirty="0">
                          <a:latin typeface="Meiryo UI" panose="020B0604030504040204" pitchFamily="50" charset="-128"/>
                          <a:ea typeface="Meiryo UI" panose="020B0604030504040204" pitchFamily="50" charset="-128"/>
                        </a:rPr>
                        <a:t>要支援者の状況等</a:t>
                      </a:r>
                    </a:p>
                  </a:txBody>
                  <a:tcPr>
                    <a:solidFill>
                      <a:schemeClr val="accent1">
                        <a:lumMod val="40000"/>
                        <a:lumOff val="60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solidFill>
                      <a:schemeClr val="accent1">
                        <a:lumMod val="40000"/>
                        <a:lumOff val="60000"/>
                      </a:schemeClr>
                    </a:solidFill>
                  </a:tcPr>
                </a:tc>
                <a:tc>
                  <a:txBody>
                    <a:bodyPr/>
                    <a:lstStyle/>
                    <a:p>
                      <a:pPr algn="ctr">
                        <a:lnSpc>
                          <a:spcPts val="1600"/>
                        </a:lnSpc>
                      </a:pPr>
                      <a:r>
                        <a:rPr kumimoji="1" lang="ja-JP" altLang="en-US" sz="1200" dirty="0">
                          <a:latin typeface="Meiryo UI" panose="020B0604030504040204" pitchFamily="50" charset="-128"/>
                          <a:ea typeface="Meiryo UI" panose="020B0604030504040204" pitchFamily="50" charset="-128"/>
                        </a:rPr>
                        <a:t>具体的な要件</a:t>
                      </a:r>
                    </a:p>
                  </a:txBody>
                  <a:tcPr>
                    <a:solidFill>
                      <a:schemeClr val="accent1">
                        <a:lumMod val="40000"/>
                        <a:lumOff val="6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受任しない案件</a:t>
                      </a:r>
                    </a:p>
                  </a:txBody>
                  <a:tcPr>
                    <a:solidFill>
                      <a:schemeClr val="accent1">
                        <a:lumMod val="40000"/>
                        <a:lumOff val="60000"/>
                      </a:schemeClr>
                    </a:solidFill>
                  </a:tcPr>
                </a:tc>
                <a:extLst>
                  <a:ext uri="{0D108BD9-81ED-4DB2-BD59-A6C34878D82A}">
                    <a16:rowId xmlns:a16="http://schemas.microsoft.com/office/drawing/2014/main" val="2110496716"/>
                  </a:ext>
                </a:extLst>
              </a:tr>
              <a:tr h="487005">
                <a:tc>
                  <a:txBody>
                    <a:bodyPr/>
                    <a:lstStyle/>
                    <a:p>
                      <a:pPr algn="ctr">
                        <a:lnSpc>
                          <a:spcPts val="1600"/>
                        </a:lnSpc>
                      </a:pPr>
                      <a:r>
                        <a:rPr kumimoji="1" lang="ja-JP" altLang="en-US" sz="1200" b="1" dirty="0">
                          <a:latin typeface="Meiryo UI" panose="020B0604030504040204" pitchFamily="50" charset="-128"/>
                          <a:ea typeface="Meiryo UI" panose="020B0604030504040204" pitchFamily="50" charset="-128"/>
                        </a:rPr>
                        <a:t>① 資産</a:t>
                      </a:r>
                      <a:endParaRPr kumimoji="1" lang="en-US" altLang="ja-JP" sz="1200" b="1" dirty="0">
                        <a:latin typeface="Meiryo UI" panose="020B0604030504040204" pitchFamily="50" charset="-128"/>
                        <a:ea typeface="Meiryo UI" panose="020B0604030504040204" pitchFamily="50" charset="-128"/>
                      </a:endParaRPr>
                    </a:p>
                    <a:p>
                      <a:pPr algn="ctr">
                        <a:lnSpc>
                          <a:spcPts val="1600"/>
                        </a:lnSpc>
                      </a:pPr>
                      <a:r>
                        <a:rPr kumimoji="1" lang="ja-JP" altLang="en-US" sz="1200" b="1" dirty="0">
                          <a:latin typeface="Meiryo UI" panose="020B0604030504040204" pitchFamily="50" charset="-128"/>
                          <a:ea typeface="Meiryo UI" panose="020B0604030504040204" pitchFamily="50" charset="-128"/>
                        </a:rPr>
                        <a:t>  状況</a:t>
                      </a:r>
                    </a:p>
                  </a:txBody>
                  <a:tcPr anchor="ctr">
                    <a:solidFill>
                      <a:schemeClr val="bg1"/>
                    </a:solidFill>
                  </a:tcPr>
                </a:tc>
                <a:tc>
                  <a:txBody>
                    <a:bodyPr/>
                    <a:lstStyle/>
                    <a:p>
                      <a:pPr algn="ctr">
                        <a:lnSpc>
                          <a:spcPts val="1600"/>
                        </a:lnSpc>
                      </a:pPr>
                      <a:r>
                        <a:rPr kumimoji="1" lang="ja-JP" altLang="en-US" sz="1200" b="1" dirty="0">
                          <a:latin typeface="Meiryo UI" panose="020B0604030504040204" pitchFamily="50" charset="-128"/>
                          <a:ea typeface="Meiryo UI" panose="020B0604030504040204" pitchFamily="50" charset="-128"/>
                        </a:rPr>
                        <a:t>高額の資産を有しない</a:t>
                      </a:r>
                    </a:p>
                  </a:txBody>
                  <a:tcPr anchor="ctr">
                    <a:solidFill>
                      <a:schemeClr val="bg1"/>
                    </a:solidFill>
                  </a:tcPr>
                </a:tc>
                <a:tc>
                  <a:txBody>
                    <a:bodyPr/>
                    <a:lstStyle/>
                    <a:p>
                      <a:pPr>
                        <a:lnSpc>
                          <a:spcPts val="1600"/>
                        </a:lnSpc>
                      </a:pP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生活保護受給者やそれに準じる方</a:t>
                      </a:r>
                      <a:endParaRPr kumimoji="1" lang="en-US" altLang="ja-JP" sz="1200" b="1" dirty="0">
                        <a:latin typeface="Meiryo UI" panose="020B0604030504040204" pitchFamily="50" charset="-128"/>
                        <a:ea typeface="Meiryo UI" panose="020B0604030504040204" pitchFamily="50" charset="-128"/>
                      </a:endParaRPr>
                    </a:p>
                    <a:p>
                      <a:pPr>
                        <a:lnSpc>
                          <a:spcPts val="1600"/>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後見報酬や後見事務費を本人の資産から支弁できない</a:t>
                      </a:r>
                    </a:p>
                  </a:txBody>
                  <a:tcPr>
                    <a:solidFill>
                      <a:schemeClr val="bg1"/>
                    </a:solidFill>
                  </a:tcPr>
                </a:tc>
                <a:tc rowSpan="3">
                  <a:txBody>
                    <a:bodyPr/>
                    <a:lstStyle/>
                    <a:p>
                      <a:pPr marL="0" marR="0" lvl="0" indent="0" algn="l" defTabSz="914400" rtl="0" eaLnBrk="1" fontAlgn="auto" latinLnBrk="0" hangingPunct="1">
                        <a:lnSpc>
                          <a:spcPts val="1600"/>
                        </a:lnSpc>
                        <a:spcBef>
                          <a:spcPts val="1000"/>
                        </a:spcBef>
                        <a:spcAft>
                          <a:spcPts val="0"/>
                        </a:spcAft>
                        <a:buClrTx/>
                        <a:buSzTx/>
                        <a:buFont typeface="Arial" panose="020B0604020202020204" pitchFamily="34" charset="0"/>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・当法人が運営する施設の入居者</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1000"/>
                        </a:spcBef>
                        <a:spcAft>
                          <a:spcPts val="0"/>
                        </a:spcAft>
                        <a:buClrTx/>
                        <a:buSzTx/>
                        <a:buFont typeface="Arial" panose="020B0604020202020204" pitchFamily="34" charset="0"/>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・当法人の実施する事業の利用者</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1000"/>
                        </a:spcBef>
                        <a:spcAft>
                          <a:spcPts val="0"/>
                        </a:spcAft>
                        <a:buClrTx/>
                        <a:buSzTx/>
                        <a:buFont typeface="Arial" panose="020B0604020202020204" pitchFamily="34" charset="0"/>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・当法人と利益が相反する恐れのあるもの</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2397496927"/>
                  </a:ext>
                </a:extLst>
              </a:tr>
              <a:tr h="1310640">
                <a:tc>
                  <a:txBody>
                    <a:bodyPr/>
                    <a:lstStyle/>
                    <a:p>
                      <a:pPr algn="ctr">
                        <a:lnSpc>
                          <a:spcPts val="1600"/>
                        </a:lnSpc>
                      </a:pPr>
                      <a:r>
                        <a:rPr kumimoji="1" lang="ja-JP" altLang="en-US" sz="1200" b="1" dirty="0">
                          <a:latin typeface="Meiryo UI" panose="020B0604030504040204" pitchFamily="50" charset="-128"/>
                          <a:ea typeface="Meiryo UI" panose="020B0604030504040204" pitchFamily="50" charset="-128"/>
                        </a:rPr>
                        <a:t>② 支援   </a:t>
                      </a:r>
                      <a:endParaRPr kumimoji="1" lang="en-US" altLang="ja-JP" sz="1200" b="1" dirty="0">
                        <a:latin typeface="Meiryo UI" panose="020B0604030504040204" pitchFamily="50" charset="-128"/>
                        <a:ea typeface="Meiryo UI" panose="020B0604030504040204" pitchFamily="50" charset="-128"/>
                      </a:endParaRPr>
                    </a:p>
                    <a:p>
                      <a:pPr algn="ctr">
                        <a:lnSpc>
                          <a:spcPts val="1600"/>
                        </a:lnSpc>
                      </a:pPr>
                      <a:r>
                        <a:rPr kumimoji="1" lang="en-US" altLang="ja-JP" sz="12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内容</a:t>
                      </a:r>
                    </a:p>
                  </a:txBody>
                  <a:tcPr anchor="ctr">
                    <a:solidFill>
                      <a:schemeClr val="bg1"/>
                    </a:solidFill>
                  </a:tcPr>
                </a:tc>
                <a:tc>
                  <a:txBody>
                    <a:bodyPr/>
                    <a:lstStyle/>
                    <a:p>
                      <a:pPr algn="ctr">
                        <a:lnSpc>
                          <a:spcPts val="1600"/>
                        </a:lnSpc>
                      </a:pPr>
                      <a:r>
                        <a:rPr kumimoji="1" lang="ja-JP" altLang="en-US" sz="1200" b="1" dirty="0">
                          <a:latin typeface="Meiryo UI" panose="020B0604030504040204" pitchFamily="50" charset="-128"/>
                          <a:ea typeface="Meiryo UI" panose="020B0604030504040204" pitchFamily="50" charset="-128"/>
                        </a:rPr>
                        <a:t>法的な措置等の</a:t>
                      </a:r>
                      <a:endParaRPr kumimoji="1" lang="en-US" altLang="ja-JP" sz="1200" b="1" dirty="0">
                        <a:latin typeface="Meiryo UI" panose="020B0604030504040204" pitchFamily="50" charset="-128"/>
                        <a:ea typeface="Meiryo UI" panose="020B0604030504040204" pitchFamily="50" charset="-128"/>
                      </a:endParaRPr>
                    </a:p>
                    <a:p>
                      <a:pPr algn="ctr">
                        <a:lnSpc>
                          <a:spcPts val="1600"/>
                        </a:lnSpc>
                      </a:pPr>
                      <a:r>
                        <a:rPr kumimoji="1" lang="ja-JP" altLang="en-US" sz="1200" b="1" dirty="0">
                          <a:latin typeface="Meiryo UI" panose="020B0604030504040204" pitchFamily="50" charset="-128"/>
                          <a:ea typeface="Meiryo UI" panose="020B0604030504040204" pitchFamily="50" charset="-128"/>
                        </a:rPr>
                        <a:t>複雑な支援を有しない</a:t>
                      </a:r>
                    </a:p>
                  </a:txBody>
                  <a:tcPr anchor="ctr">
                    <a:solidFill>
                      <a:schemeClr val="bg1"/>
                    </a:solidFill>
                  </a:tcPr>
                </a:tc>
                <a:tc>
                  <a:txBody>
                    <a:bodyPr/>
                    <a:lstStyle/>
                    <a:p>
                      <a:pPr>
                        <a:lnSpc>
                          <a:spcPts val="1600"/>
                        </a:lnSpc>
                      </a:pPr>
                      <a:r>
                        <a:rPr kumimoji="1" lang="en-US" altLang="ja-JP" sz="1200" dirty="0">
                          <a:latin typeface="Meiryo UI" panose="020B0604030504040204" pitchFamily="50" charset="-128"/>
                          <a:ea typeface="Meiryo UI" panose="020B0604030504040204" pitchFamily="50" charset="-128"/>
                        </a:rPr>
                        <a:t>‣</a:t>
                      </a:r>
                      <a:r>
                        <a:rPr kumimoji="1" lang="ja-JP" altLang="en-US" sz="1200" spc="-30" baseline="0" dirty="0">
                          <a:latin typeface="Meiryo UI" panose="020B0604030504040204" pitchFamily="50" charset="-128"/>
                          <a:ea typeface="Meiryo UI" panose="020B0604030504040204" pitchFamily="50" charset="-128"/>
                        </a:rPr>
                        <a:t>急迫した虐待や権利侵害、親族間の係争等がなく比較的落ち着いた事案</a:t>
                      </a:r>
                      <a:endParaRPr kumimoji="1" lang="en-US" altLang="ja-JP" sz="1200" spc="-30"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本人に自虐や他害の行為がない</a:t>
                      </a:r>
                      <a:endParaRPr kumimoji="1" lang="en-US" altLang="ja-JP" sz="1200" dirty="0">
                        <a:latin typeface="Meiryo UI" panose="020B0604030504040204" pitchFamily="50" charset="-128"/>
                        <a:ea typeface="Meiryo UI" panose="020B0604030504040204" pitchFamily="50" charset="-128"/>
                      </a:endParaRPr>
                    </a:p>
                    <a:p>
                      <a:pPr>
                        <a:lnSpc>
                          <a:spcPts val="1600"/>
                        </a:lnSpc>
                      </a:pPr>
                      <a:r>
                        <a:rPr kumimoji="1" lang="ja-JP" altLang="en-US" sz="1200" u="none" dirty="0">
                          <a:latin typeface="Meiryo UI" panose="020B0604030504040204" pitchFamily="50" charset="-128"/>
                          <a:ea typeface="Meiryo UI" panose="020B0604030504040204" pitchFamily="50" charset="-128"/>
                        </a:rPr>
                        <a:t>　</a:t>
                      </a:r>
                      <a:r>
                        <a:rPr kumimoji="1" lang="ja-JP" altLang="en-US" sz="1200" u="sng" dirty="0">
                          <a:latin typeface="Meiryo UI" panose="020B0604030504040204" pitchFamily="50" charset="-128"/>
                          <a:ea typeface="Meiryo UI" panose="020B0604030504040204" pitchFamily="50" charset="-128"/>
                        </a:rPr>
                        <a:t>（上記２ケースは、本人の状況等により受任）</a:t>
                      </a:r>
                      <a:endParaRPr kumimoji="1" lang="en-US" altLang="ja-JP" sz="1200" u="sng" dirty="0">
                        <a:latin typeface="Meiryo UI" panose="020B0604030504040204" pitchFamily="50" charset="-128"/>
                        <a:ea typeface="Meiryo UI" panose="020B0604030504040204" pitchFamily="50" charset="-128"/>
                      </a:endParaRPr>
                    </a:p>
                    <a:p>
                      <a:pPr>
                        <a:lnSpc>
                          <a:spcPts val="1600"/>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不動産の処分、相続や遺産分割などの対応を要しない。</a:t>
                      </a:r>
                      <a:endParaRPr kumimoji="1" lang="en-US" altLang="ja-JP" sz="1200" dirty="0">
                        <a:latin typeface="Meiryo UI" panose="020B0604030504040204" pitchFamily="50" charset="-128"/>
                        <a:ea typeface="Meiryo UI" panose="020B0604030504040204" pitchFamily="50" charset="-128"/>
                      </a:endParaRPr>
                    </a:p>
                    <a:p>
                      <a:pPr>
                        <a:lnSpc>
                          <a:spcPts val="1600"/>
                        </a:lnSpc>
                      </a:pPr>
                      <a:r>
                        <a:rPr kumimoji="1" lang="ja-JP" altLang="en-US" sz="1200" u="none" dirty="0">
                          <a:latin typeface="Meiryo UI" panose="020B0604030504040204" pitchFamily="50" charset="-128"/>
                          <a:ea typeface="Meiryo UI" panose="020B0604030504040204" pitchFamily="50" charset="-128"/>
                        </a:rPr>
                        <a:t>　</a:t>
                      </a:r>
                      <a:r>
                        <a:rPr kumimoji="1" lang="ja-JP" altLang="en-US" sz="1200" u="sng" dirty="0">
                          <a:latin typeface="Meiryo UI" panose="020B0604030504040204" pitchFamily="50" charset="-128"/>
                          <a:ea typeface="Meiryo UI" panose="020B0604030504040204" pitchFamily="50" charset="-128"/>
                        </a:rPr>
                        <a:t>（上記ケースは、専門職の支援を受けられる場合は受任）</a:t>
                      </a:r>
                      <a:endParaRPr kumimoji="1" lang="en-US" altLang="ja-JP" sz="120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後見だけでなく、保佐、補助の事案も対応</a:t>
                      </a:r>
                      <a:endParaRPr kumimoji="1" lang="en-US" altLang="ja-JP" sz="1200" dirty="0">
                        <a:latin typeface="Meiryo UI" panose="020B0604030504040204" pitchFamily="50" charset="-128"/>
                        <a:ea typeface="Meiryo UI" panose="020B0604030504040204" pitchFamily="50" charset="-128"/>
                      </a:endParaRPr>
                    </a:p>
                  </a:txBody>
                  <a:tcPr>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4108929923"/>
                  </a:ext>
                </a:extLst>
              </a:tr>
              <a:tr h="694351">
                <a:tc>
                  <a:txBody>
                    <a:bodyPr/>
                    <a:lstStyle/>
                    <a:p>
                      <a:pPr algn="ctr"/>
                      <a:r>
                        <a:rPr kumimoji="1" lang="ja-JP" altLang="en-US" sz="1200" b="1" dirty="0">
                          <a:latin typeface="Meiryo UI" panose="020B0604030504040204" pitchFamily="50" charset="-128"/>
                          <a:ea typeface="Meiryo UI" panose="020B0604030504040204" pitchFamily="50" charset="-128"/>
                        </a:rPr>
                        <a:t>③　生活状況</a:t>
                      </a:r>
                    </a:p>
                  </a:txBody>
                  <a:tcPr anchor="ctr">
                    <a:solidFill>
                      <a:schemeClr val="bg1"/>
                    </a:solidFill>
                  </a:tcPr>
                </a:tc>
                <a:tc>
                  <a:txBody>
                    <a:bodyPr/>
                    <a:lstStyle/>
                    <a:p>
                      <a:pPr algn="ctr">
                        <a:lnSpc>
                          <a:spcPts val="1600"/>
                        </a:lnSpc>
                      </a:pPr>
                      <a:r>
                        <a:rPr kumimoji="1" lang="ja-JP" altLang="en-US" sz="1200" b="1" dirty="0">
                          <a:solidFill>
                            <a:schemeClr val="tx1"/>
                          </a:solidFill>
                          <a:latin typeface="Meiryo UI" panose="020B0604030504040204" pitchFamily="50" charset="-128"/>
                          <a:ea typeface="Meiryo UI" panose="020B0604030504040204" pitchFamily="50" charset="-128"/>
                        </a:rPr>
                        <a:t>在宅者若しくは他法人の施設入居者である</a:t>
                      </a:r>
                    </a:p>
                  </a:txBody>
                  <a:tcPr anchor="ctr">
                    <a:solidFill>
                      <a:schemeClr val="bg1"/>
                    </a:solidFill>
                  </a:tcPr>
                </a:tc>
                <a:tc>
                  <a:txBody>
                    <a:bodyPr/>
                    <a:lstStyle/>
                    <a:p>
                      <a:pPr>
                        <a:lnSpc>
                          <a:spcPts val="1600"/>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在宅者若しくは他法人の施設入居者であること</a:t>
                      </a:r>
                      <a:endParaRPr kumimoji="1" lang="en-US" altLang="ja-JP" sz="1200" dirty="0">
                        <a:latin typeface="Meiryo UI" panose="020B0604030504040204" pitchFamily="50" charset="-128"/>
                        <a:ea typeface="Meiryo UI" panose="020B0604030504040204" pitchFamily="50" charset="-128"/>
                      </a:endParaRPr>
                    </a:p>
                    <a:p>
                      <a:pPr>
                        <a:lnSpc>
                          <a:spcPts val="1600"/>
                        </a:lnSpc>
                      </a:pPr>
                      <a:r>
                        <a:rPr kumimoji="1" lang="ja-JP" altLang="en-US" sz="1200" dirty="0">
                          <a:latin typeface="Meiryo UI" panose="020B0604030504040204" pitchFamily="50" charset="-128"/>
                          <a:ea typeface="Meiryo UI" panose="020B0604030504040204" pitchFamily="50" charset="-128"/>
                        </a:rPr>
                        <a:t>（ただし、在宅者で入所が必要となった時は、他法人（</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）が運営する</a:t>
                      </a:r>
                      <a:endParaRPr kumimoji="1" lang="en-US" altLang="ja-JP" sz="1200" dirty="0">
                        <a:latin typeface="Meiryo UI" panose="020B0604030504040204" pitchFamily="50" charset="-128"/>
                        <a:ea typeface="Meiryo UI" panose="020B0604030504040204" pitchFamily="50" charset="-128"/>
                      </a:endParaRPr>
                    </a:p>
                    <a:p>
                      <a:pPr>
                        <a:lnSpc>
                          <a:spcPts val="1600"/>
                        </a:lnSpc>
                      </a:pPr>
                      <a:r>
                        <a:rPr kumimoji="1" lang="ja-JP" altLang="en-US" sz="1200" dirty="0">
                          <a:latin typeface="Meiryo UI" panose="020B0604030504040204" pitchFamily="50" charset="-128"/>
                          <a:ea typeface="Meiryo UI" panose="020B0604030504040204" pitchFamily="50" charset="-128"/>
                        </a:rPr>
                        <a:t>　施設へ入所を調整）</a:t>
                      </a:r>
                    </a:p>
                  </a:txBody>
                  <a:tcPr>
                    <a:solidFill>
                      <a:schemeClr val="bg1"/>
                    </a:solidFill>
                  </a:tcP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3354052416"/>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2324710912"/>
              </p:ext>
            </p:extLst>
          </p:nvPr>
        </p:nvGraphicFramePr>
        <p:xfrm>
          <a:off x="349581" y="5218073"/>
          <a:ext cx="7956000" cy="1553116"/>
        </p:xfrm>
        <a:graphic>
          <a:graphicData uri="http://schemas.openxmlformats.org/drawingml/2006/table">
            <a:tbl>
              <a:tblPr firstRow="1" bandRow="1">
                <a:tableStyleId>{D7AC3CCA-C797-4891-BE02-D94E43425B78}</a:tableStyleId>
              </a:tblPr>
              <a:tblGrid>
                <a:gridCol w="1152000">
                  <a:extLst>
                    <a:ext uri="{9D8B030D-6E8A-4147-A177-3AD203B41FA5}">
                      <a16:colId xmlns:a16="http://schemas.microsoft.com/office/drawing/2014/main" val="33267154"/>
                    </a:ext>
                  </a:extLst>
                </a:gridCol>
                <a:gridCol w="6804000">
                  <a:extLst>
                    <a:ext uri="{9D8B030D-6E8A-4147-A177-3AD203B41FA5}">
                      <a16:colId xmlns:a16="http://schemas.microsoft.com/office/drawing/2014/main" val="777971833"/>
                    </a:ext>
                  </a:extLst>
                </a:gridCol>
              </a:tblGrid>
              <a:tr h="797523">
                <a:tc>
                  <a:txBody>
                    <a:bodyPr/>
                    <a:lstStyle/>
                    <a:p>
                      <a:pPr>
                        <a:lnSpc>
                          <a:spcPts val="1200"/>
                        </a:lnSpc>
                      </a:pPr>
                      <a:r>
                        <a:rPr kumimoji="1" lang="ja-JP" altLang="en-US" sz="1300" b="1" dirty="0">
                          <a:latin typeface="Meiryo UI" panose="020B0604030504040204" pitchFamily="50" charset="-128"/>
                          <a:ea typeface="Meiryo UI" panose="020B0604030504040204" pitchFamily="50" charset="-128"/>
                        </a:rPr>
                        <a:t>①活動内容</a:t>
                      </a:r>
                    </a:p>
                  </a:txBody>
                  <a:tcPr anchor="ctr">
                    <a:solidFill>
                      <a:schemeClr val="accent1">
                        <a:lumMod val="40000"/>
                        <a:lumOff val="60000"/>
                      </a:schemeClr>
                    </a:solidFill>
                  </a:tcPr>
                </a:tc>
                <a:tc>
                  <a:txBody>
                    <a:bodyPr/>
                    <a:lstStyle/>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1" lang="ja-JP" altLang="en-US"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・後見事務全般　</a:t>
                      </a:r>
                      <a:endParaRPr kumimoji="1" lang="en-US" altLang="ja-JP"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1" lang="ja-JP" altLang="en-US"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・被後見人等への訪問は、月</a:t>
                      </a:r>
                      <a:r>
                        <a:rPr kumimoji="1" lang="en-US" altLang="ja-JP"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a:t>
                      </a:r>
                      <a:r>
                        <a:rPr kumimoji="1" lang="ja-JP" altLang="en-US"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回以上</a:t>
                      </a:r>
                      <a:endParaRPr kumimoji="1" lang="en-US" altLang="ja-JP"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1" lang="ja-JP" altLang="en-US"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・家庭裁判所への報告（審判確定日から</a:t>
                      </a:r>
                      <a:r>
                        <a:rPr kumimoji="1" lang="en-US" altLang="ja-JP"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a:t>
                      </a:r>
                      <a:r>
                        <a:rPr kumimoji="1" lang="ja-JP" altLang="en-US"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か月と</a:t>
                      </a:r>
                      <a:r>
                        <a:rPr kumimoji="1" lang="en-US" altLang="ja-JP"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3</a:t>
                      </a:r>
                      <a:r>
                        <a:rPr kumimoji="1" lang="ja-JP" altLang="en-US"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週間、被後見人の誕生月）・損害保険の加入</a:t>
                      </a:r>
                      <a:endParaRPr kumimoji="1" lang="en-US" altLang="ja-JP" sz="13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602426921"/>
                  </a:ext>
                </a:extLst>
              </a:tr>
              <a:tr h="375238">
                <a:tc>
                  <a:txBody>
                    <a:bodyPr/>
                    <a:lstStyle/>
                    <a:p>
                      <a:pPr>
                        <a:lnSpc>
                          <a:spcPts val="1200"/>
                        </a:lnSpc>
                      </a:pPr>
                      <a:r>
                        <a:rPr kumimoji="1" lang="ja-JP" altLang="en-US" sz="1300" b="1" dirty="0">
                          <a:latin typeface="Meiryo UI" panose="020B0604030504040204" pitchFamily="50" charset="-128"/>
                          <a:ea typeface="Meiryo UI" panose="020B0604030504040204" pitchFamily="50" charset="-128"/>
                        </a:rPr>
                        <a:t>②活動範囲</a:t>
                      </a:r>
                    </a:p>
                  </a:txBody>
                  <a:tcPr anchor="ctr">
                    <a:solidFill>
                      <a:schemeClr val="accent1">
                        <a:lumMod val="40000"/>
                        <a:lumOff val="60000"/>
                      </a:schemeClr>
                    </a:solidFill>
                  </a:tcPr>
                </a:tc>
                <a:tc>
                  <a:txBody>
                    <a:bodyPr/>
                    <a:lstStyle/>
                    <a:p>
                      <a:pPr>
                        <a:lnSpc>
                          <a:spcPts val="1200"/>
                        </a:lnSpc>
                      </a:pPr>
                      <a:r>
                        <a:rPr kumimoji="1" lang="ja-JP" altLang="en-US" sz="13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・法人の専門職員が移動可能な範囲</a:t>
                      </a:r>
                      <a:endParaRPr kumimoji="1" lang="ja-JP" altLang="en-US" sz="1300"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1639280906"/>
                  </a:ext>
                </a:extLst>
              </a:tr>
              <a:tr h="375238">
                <a:tc>
                  <a:txBody>
                    <a:bodyPr/>
                    <a:lstStyle/>
                    <a:p>
                      <a:pPr>
                        <a:lnSpc>
                          <a:spcPts val="1200"/>
                        </a:lnSpc>
                      </a:pPr>
                      <a:r>
                        <a:rPr kumimoji="1" lang="ja-JP" altLang="en-US" sz="1300" b="1" dirty="0">
                          <a:latin typeface="Meiryo UI" panose="020B0604030504040204" pitchFamily="50" charset="-128"/>
                          <a:ea typeface="Meiryo UI" panose="020B0604030504040204" pitchFamily="50" charset="-128"/>
                        </a:rPr>
                        <a:t>③人員配置</a:t>
                      </a:r>
                    </a:p>
                  </a:txBody>
                  <a:tcPr anchor="ctr">
                    <a:solidFill>
                      <a:schemeClr val="accent1">
                        <a:lumMod val="40000"/>
                        <a:lumOff val="60000"/>
                      </a:schemeClr>
                    </a:solidFill>
                  </a:tcPr>
                </a:tc>
                <a:tc>
                  <a:txBody>
                    <a:bodyPr/>
                    <a:lstStyle/>
                    <a:p>
                      <a:pPr>
                        <a:lnSpc>
                          <a:spcPts val="1200"/>
                        </a:lnSpc>
                      </a:pPr>
                      <a:r>
                        <a:rPr kumimoji="1" lang="ja-JP" altLang="en-US" sz="1300" dirty="0">
                          <a:latin typeface="Meiryo UI" panose="020B0604030504040204" pitchFamily="50" charset="-128"/>
                          <a:ea typeface="Meiryo UI" panose="020B0604030504040204" pitchFamily="50" charset="-128"/>
                        </a:rPr>
                        <a:t>・専門職員</a:t>
                      </a:r>
                      <a:r>
                        <a:rPr kumimoji="1" lang="en-US" altLang="ja-JP" sz="1300" dirty="0">
                          <a:latin typeface="Meiryo UI" panose="020B0604030504040204" pitchFamily="50" charset="-128"/>
                          <a:ea typeface="Meiryo UI" panose="020B0604030504040204" pitchFamily="50" charset="-128"/>
                        </a:rPr>
                        <a:t>1</a:t>
                      </a:r>
                      <a:r>
                        <a:rPr kumimoji="1" lang="ja-JP" altLang="en-US" sz="1300" dirty="0">
                          <a:latin typeface="Meiryo UI" panose="020B0604030504040204" pitchFamily="50" charset="-128"/>
                          <a:ea typeface="Meiryo UI" panose="020B0604030504040204" pitchFamily="50" charset="-128"/>
                        </a:rPr>
                        <a:t>名以上</a:t>
                      </a:r>
                    </a:p>
                  </a:txBody>
                  <a:tcPr anchor="ctr">
                    <a:noFill/>
                  </a:tcPr>
                </a:tc>
                <a:extLst>
                  <a:ext uri="{0D108BD9-81ED-4DB2-BD59-A6C34878D82A}">
                    <a16:rowId xmlns:a16="http://schemas.microsoft.com/office/drawing/2014/main" val="2321446977"/>
                  </a:ext>
                </a:extLst>
              </a:tr>
            </a:tbl>
          </a:graphicData>
        </a:graphic>
      </p:graphicFrame>
      <p:sp>
        <p:nvSpPr>
          <p:cNvPr id="7" name="楕円 6"/>
          <p:cNvSpPr/>
          <p:nvPr/>
        </p:nvSpPr>
        <p:spPr>
          <a:xfrm>
            <a:off x="8698610" y="6490986"/>
            <a:ext cx="404446" cy="334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noProof="0" dirty="0">
                <a:solidFill>
                  <a:prstClr val="white"/>
                </a:solidFill>
                <a:latin typeface="Calibri" panose="020F0502020204030204"/>
                <a:ea typeface="游ゴシック" panose="020B0400000000000000" pitchFamily="50" charset="-128"/>
              </a:rPr>
              <a:t>８</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37300561"/>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4003</Words>
  <Application>Microsoft Office PowerPoint</Application>
  <PresentationFormat>画面に合わせる (4:3)</PresentationFormat>
  <Paragraphs>516</Paragraphs>
  <Slides>14</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14</vt:i4>
      </vt:variant>
    </vt:vector>
  </HeadingPairs>
  <TitlesOfParts>
    <vt:vector size="29" baseType="lpstr">
      <vt:lpstr>HG丸ｺﾞｼｯｸM-PRO</vt:lpstr>
      <vt:lpstr>Meiryo UI</vt:lpstr>
      <vt:lpstr>ＭＳ Ｐゴシック</vt:lpstr>
      <vt:lpstr>ＭＳ ゴシック</vt:lpstr>
      <vt:lpstr>ＭＳ 明朝</vt:lpstr>
      <vt:lpstr>メイリオ</vt:lpstr>
      <vt:lpstr>游ゴシック</vt:lpstr>
      <vt:lpstr>游ゴシック Light</vt:lpstr>
      <vt:lpstr>Arial</vt:lpstr>
      <vt:lpstr>Calibri</vt:lpstr>
      <vt:lpstr>Calibri Light</vt:lpstr>
      <vt:lpstr>Century</vt:lpstr>
      <vt:lpstr>Times New Roman</vt:lpstr>
      <vt:lpstr>1_Office テーマ</vt:lpstr>
      <vt:lpstr>Office テーマ</vt:lpstr>
      <vt:lpstr>「地域における公益的な取組」としての 法人後見について</vt:lpstr>
      <vt:lpstr>はじめに　～なぜ、いま社会福祉法人の法人後見が必要か～　</vt:lpstr>
      <vt:lpstr>はじめに　～なぜ、いま社会福祉法人の法人後見が必要か～　　</vt:lpstr>
      <vt:lpstr>はじめに　～なぜ、いま社会福祉法人の法人後見が必要か～　　</vt:lpstr>
      <vt:lpstr>PowerPoint プレゼンテーション</vt:lpstr>
      <vt:lpstr>PowerPoint プレゼンテーション</vt:lpstr>
      <vt:lpstr>PowerPoint プレゼンテーション</vt:lpstr>
      <vt:lpstr>検討項目・スケジュール</vt:lpstr>
      <vt:lpstr>１．受任相当案件と活動内容について</vt:lpstr>
      <vt:lpstr>２．養成カリキュラムの検討</vt:lpstr>
      <vt:lpstr>３．選任後の活動支援（後方支援）とフォローアップ体制について</vt:lpstr>
      <vt:lpstr>参考資料「地域における公益的な取組について」　</vt:lpstr>
      <vt:lpstr>参考資料「大阪しあわせネットワーク事業について」</vt:lpstr>
      <vt:lpstr>参考資料　法人後見を担当する専門職員について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2020-11-02T08:09:50Z</dcterms:created>
  <dcterms:modified xsi:type="dcterms:W3CDTF">2020-11-02T08:10:45Z</dcterms:modified>
</cp:coreProperties>
</file>