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226" userDrawn="1">
          <p15:clr>
            <a:srgbClr val="A4A3A4"/>
          </p15:clr>
        </p15:guide>
        <p15:guide id="2" pos="7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188" autoAdjust="0"/>
    <p:restoredTop sz="94660"/>
  </p:normalViewPr>
  <p:slideViewPr>
    <p:cSldViewPr snapToGrid="0">
      <p:cViewPr varScale="1">
        <p:scale>
          <a:sx n="100" d="100"/>
          <a:sy n="100" d="100"/>
        </p:scale>
        <p:origin x="235" y="58"/>
      </p:cViewPr>
      <p:guideLst>
        <p:guide orient="horz" pos="3226"/>
        <p:guide pos="7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E6E629-D905-47F2-A163-2A82D60FF70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F2612739-FAA8-4885-9147-9F8A1E0540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6AEB9A39-E27E-4DDA-A38B-FD5521CA8F02}"/>
              </a:ext>
            </a:extLst>
          </p:cNvPr>
          <p:cNvSpPr>
            <a:spLocks noGrp="1"/>
          </p:cNvSpPr>
          <p:nvPr>
            <p:ph type="dt" sz="half" idx="10"/>
          </p:nvPr>
        </p:nvSpPr>
        <p:spPr/>
        <p:txBody>
          <a:bodyPr/>
          <a:lstStyle/>
          <a:p>
            <a:fld id="{EF3F8745-A2F3-4E58-AD5F-2CF596267D8B}" type="datetimeFigureOut">
              <a:rPr kumimoji="1" lang="ja-JP" altLang="en-US" smtClean="0"/>
              <a:t>2025/3/14</a:t>
            </a:fld>
            <a:endParaRPr kumimoji="1" lang="ja-JP" altLang="en-US"/>
          </a:p>
        </p:txBody>
      </p:sp>
      <p:sp>
        <p:nvSpPr>
          <p:cNvPr id="5" name="フッター プレースホルダー 4">
            <a:extLst>
              <a:ext uri="{FF2B5EF4-FFF2-40B4-BE49-F238E27FC236}">
                <a16:creationId xmlns:a16="http://schemas.microsoft.com/office/drawing/2014/main" id="{8519055D-ED17-49CD-9E27-D6BCF8A9DB4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9C0D659-F216-427D-9FFB-BA24E51F73E3}"/>
              </a:ext>
            </a:extLst>
          </p:cNvPr>
          <p:cNvSpPr>
            <a:spLocks noGrp="1"/>
          </p:cNvSpPr>
          <p:nvPr>
            <p:ph type="sldNum" sz="quarter" idx="12"/>
          </p:nvPr>
        </p:nvSpPr>
        <p:spPr/>
        <p:txBody>
          <a:body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4292690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8D34076-A4FF-4C86-A145-2221757AE2A6}"/>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1652943F-71EE-4982-A3EB-19E321CBF4DC}"/>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F181DDD-E95E-4B4E-80F9-9D70EEDADF7E}"/>
              </a:ext>
            </a:extLst>
          </p:cNvPr>
          <p:cNvSpPr>
            <a:spLocks noGrp="1"/>
          </p:cNvSpPr>
          <p:nvPr>
            <p:ph type="dt" sz="half" idx="10"/>
          </p:nvPr>
        </p:nvSpPr>
        <p:spPr/>
        <p:txBody>
          <a:bodyPr/>
          <a:lstStyle/>
          <a:p>
            <a:fld id="{EF3F8745-A2F3-4E58-AD5F-2CF596267D8B}" type="datetimeFigureOut">
              <a:rPr kumimoji="1" lang="ja-JP" altLang="en-US" smtClean="0"/>
              <a:t>2025/3/14</a:t>
            </a:fld>
            <a:endParaRPr kumimoji="1" lang="ja-JP" altLang="en-US"/>
          </a:p>
        </p:txBody>
      </p:sp>
      <p:sp>
        <p:nvSpPr>
          <p:cNvPr id="5" name="フッター プレースホルダー 4">
            <a:extLst>
              <a:ext uri="{FF2B5EF4-FFF2-40B4-BE49-F238E27FC236}">
                <a16:creationId xmlns:a16="http://schemas.microsoft.com/office/drawing/2014/main" id="{368EFA21-410A-4DC8-A3E4-036B6779B1D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0F47AD5-DA14-4787-A0F3-2A46B1DECDF7}"/>
              </a:ext>
            </a:extLst>
          </p:cNvPr>
          <p:cNvSpPr>
            <a:spLocks noGrp="1"/>
          </p:cNvSpPr>
          <p:nvPr>
            <p:ph type="sldNum" sz="quarter" idx="12"/>
          </p:nvPr>
        </p:nvSpPr>
        <p:spPr/>
        <p:txBody>
          <a:body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3353784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BA027994-8BF2-4FFE-9A0A-E8B03C1AD0A0}"/>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5DF8161-A918-47BF-A0D9-2576CEF08267}"/>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F36EAC9-8024-433F-8C50-AE38A51D42BC}"/>
              </a:ext>
            </a:extLst>
          </p:cNvPr>
          <p:cNvSpPr>
            <a:spLocks noGrp="1"/>
          </p:cNvSpPr>
          <p:nvPr>
            <p:ph type="dt" sz="half" idx="10"/>
          </p:nvPr>
        </p:nvSpPr>
        <p:spPr/>
        <p:txBody>
          <a:bodyPr/>
          <a:lstStyle/>
          <a:p>
            <a:fld id="{EF3F8745-A2F3-4E58-AD5F-2CF596267D8B}" type="datetimeFigureOut">
              <a:rPr kumimoji="1" lang="ja-JP" altLang="en-US" smtClean="0"/>
              <a:t>2025/3/14</a:t>
            </a:fld>
            <a:endParaRPr kumimoji="1" lang="ja-JP" altLang="en-US"/>
          </a:p>
        </p:txBody>
      </p:sp>
      <p:sp>
        <p:nvSpPr>
          <p:cNvPr id="5" name="フッター プレースホルダー 4">
            <a:extLst>
              <a:ext uri="{FF2B5EF4-FFF2-40B4-BE49-F238E27FC236}">
                <a16:creationId xmlns:a16="http://schemas.microsoft.com/office/drawing/2014/main" id="{00007D6C-0FE4-4416-97E9-4B01B11C0CD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C5B545A-CE49-40A0-BF59-200EEB8701A6}"/>
              </a:ext>
            </a:extLst>
          </p:cNvPr>
          <p:cNvSpPr>
            <a:spLocks noGrp="1"/>
          </p:cNvSpPr>
          <p:nvPr>
            <p:ph type="sldNum" sz="quarter" idx="12"/>
          </p:nvPr>
        </p:nvSpPr>
        <p:spPr/>
        <p:txBody>
          <a:body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17266554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F822EE-5C58-474D-B155-5855E2B615D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D228ADD-0426-4F77-BB3F-52D6A732F62C}"/>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A71FCE1F-0D2C-4CBE-90FB-0CA9A7549EC2}"/>
              </a:ext>
            </a:extLst>
          </p:cNvPr>
          <p:cNvSpPr>
            <a:spLocks noGrp="1"/>
          </p:cNvSpPr>
          <p:nvPr>
            <p:ph type="dt" sz="half" idx="10"/>
          </p:nvPr>
        </p:nvSpPr>
        <p:spPr/>
        <p:txBody>
          <a:bodyPr/>
          <a:lstStyle/>
          <a:p>
            <a:fld id="{EF3F8745-A2F3-4E58-AD5F-2CF596267D8B}" type="datetimeFigureOut">
              <a:rPr kumimoji="1" lang="ja-JP" altLang="en-US" smtClean="0"/>
              <a:t>2025/3/14</a:t>
            </a:fld>
            <a:endParaRPr kumimoji="1" lang="ja-JP" altLang="en-US"/>
          </a:p>
        </p:txBody>
      </p:sp>
      <p:sp>
        <p:nvSpPr>
          <p:cNvPr id="5" name="フッター プレースホルダー 4">
            <a:extLst>
              <a:ext uri="{FF2B5EF4-FFF2-40B4-BE49-F238E27FC236}">
                <a16:creationId xmlns:a16="http://schemas.microsoft.com/office/drawing/2014/main" id="{8A4C0CF2-9AF9-47AD-8372-CFC8E0AA8958}"/>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A1DA8B4-D4BB-470C-B731-5C8060C4BF92}"/>
              </a:ext>
            </a:extLst>
          </p:cNvPr>
          <p:cNvSpPr>
            <a:spLocks noGrp="1"/>
          </p:cNvSpPr>
          <p:nvPr>
            <p:ph type="sldNum" sz="quarter" idx="12"/>
          </p:nvPr>
        </p:nvSpPr>
        <p:spPr/>
        <p:txBody>
          <a:body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206977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689ABFD-4014-46B9-B570-110E8BB360E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53C5682-7561-451A-A585-599FB9DAB94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85A8D7B2-08E6-4535-BBA4-E7B17179391C}"/>
              </a:ext>
            </a:extLst>
          </p:cNvPr>
          <p:cNvSpPr>
            <a:spLocks noGrp="1"/>
          </p:cNvSpPr>
          <p:nvPr>
            <p:ph type="dt" sz="half" idx="10"/>
          </p:nvPr>
        </p:nvSpPr>
        <p:spPr/>
        <p:txBody>
          <a:bodyPr/>
          <a:lstStyle/>
          <a:p>
            <a:fld id="{EF3F8745-A2F3-4E58-AD5F-2CF596267D8B}" type="datetimeFigureOut">
              <a:rPr kumimoji="1" lang="ja-JP" altLang="en-US" smtClean="0"/>
              <a:t>2025/3/14</a:t>
            </a:fld>
            <a:endParaRPr kumimoji="1" lang="ja-JP" altLang="en-US"/>
          </a:p>
        </p:txBody>
      </p:sp>
      <p:sp>
        <p:nvSpPr>
          <p:cNvPr id="5" name="フッター プレースホルダー 4">
            <a:extLst>
              <a:ext uri="{FF2B5EF4-FFF2-40B4-BE49-F238E27FC236}">
                <a16:creationId xmlns:a16="http://schemas.microsoft.com/office/drawing/2014/main" id="{5E446527-7676-4291-AFF7-7415A0769AF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A9F1D911-1A4E-488C-BA0C-CB22B823DB10}"/>
              </a:ext>
            </a:extLst>
          </p:cNvPr>
          <p:cNvSpPr>
            <a:spLocks noGrp="1"/>
          </p:cNvSpPr>
          <p:nvPr>
            <p:ph type="sldNum" sz="quarter" idx="12"/>
          </p:nvPr>
        </p:nvSpPr>
        <p:spPr/>
        <p:txBody>
          <a:body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2908048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13B5FF1-0D1E-4D01-8DBA-DED3857C7EA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F140A597-4FB4-4BD7-B460-8AEF7D663A1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9CD08A50-E1E4-4665-BD38-0C2AF9170A60}"/>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F69C3E5-1F1D-47A2-B242-4699348CDE1F}"/>
              </a:ext>
            </a:extLst>
          </p:cNvPr>
          <p:cNvSpPr>
            <a:spLocks noGrp="1"/>
          </p:cNvSpPr>
          <p:nvPr>
            <p:ph type="dt" sz="half" idx="10"/>
          </p:nvPr>
        </p:nvSpPr>
        <p:spPr/>
        <p:txBody>
          <a:bodyPr/>
          <a:lstStyle/>
          <a:p>
            <a:fld id="{EF3F8745-A2F3-4E58-AD5F-2CF596267D8B}" type="datetimeFigureOut">
              <a:rPr kumimoji="1" lang="ja-JP" altLang="en-US" smtClean="0"/>
              <a:t>2025/3/14</a:t>
            </a:fld>
            <a:endParaRPr kumimoji="1" lang="ja-JP" altLang="en-US"/>
          </a:p>
        </p:txBody>
      </p:sp>
      <p:sp>
        <p:nvSpPr>
          <p:cNvPr id="6" name="フッター プレースホルダー 5">
            <a:extLst>
              <a:ext uri="{FF2B5EF4-FFF2-40B4-BE49-F238E27FC236}">
                <a16:creationId xmlns:a16="http://schemas.microsoft.com/office/drawing/2014/main" id="{512797EA-9472-4B0D-945A-7BFB70ECF7D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FD1971C1-347C-4647-8C37-41AB5C30C6E2}"/>
              </a:ext>
            </a:extLst>
          </p:cNvPr>
          <p:cNvSpPr>
            <a:spLocks noGrp="1"/>
          </p:cNvSpPr>
          <p:nvPr>
            <p:ph type="sldNum" sz="quarter" idx="12"/>
          </p:nvPr>
        </p:nvSpPr>
        <p:spPr/>
        <p:txBody>
          <a:body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809300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933B43-DB39-4A21-AD58-47B2073A668F}"/>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73D1D84-9FFB-4755-BD10-E76F67430C4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60E132BA-DB8A-4390-AA2F-5A23644610BD}"/>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FFDAFD6F-C641-44F4-A568-0ABA5C5018A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CAB8DE1A-C7A6-443C-B14E-B686F78F256A}"/>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3DAB832D-C6DC-4FCF-B7A7-F85406EDC458}"/>
              </a:ext>
            </a:extLst>
          </p:cNvPr>
          <p:cNvSpPr>
            <a:spLocks noGrp="1"/>
          </p:cNvSpPr>
          <p:nvPr>
            <p:ph type="dt" sz="half" idx="10"/>
          </p:nvPr>
        </p:nvSpPr>
        <p:spPr/>
        <p:txBody>
          <a:bodyPr/>
          <a:lstStyle/>
          <a:p>
            <a:fld id="{EF3F8745-A2F3-4E58-AD5F-2CF596267D8B}" type="datetimeFigureOut">
              <a:rPr kumimoji="1" lang="ja-JP" altLang="en-US" smtClean="0"/>
              <a:t>2025/3/14</a:t>
            </a:fld>
            <a:endParaRPr kumimoji="1" lang="ja-JP" altLang="en-US"/>
          </a:p>
        </p:txBody>
      </p:sp>
      <p:sp>
        <p:nvSpPr>
          <p:cNvPr id="8" name="フッター プレースホルダー 7">
            <a:extLst>
              <a:ext uri="{FF2B5EF4-FFF2-40B4-BE49-F238E27FC236}">
                <a16:creationId xmlns:a16="http://schemas.microsoft.com/office/drawing/2014/main" id="{0EB16BF7-A25F-458E-966A-2DD3471B5EC2}"/>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202070D4-6D63-4481-A35C-CEE829B291F2}"/>
              </a:ext>
            </a:extLst>
          </p:cNvPr>
          <p:cNvSpPr>
            <a:spLocks noGrp="1"/>
          </p:cNvSpPr>
          <p:nvPr>
            <p:ph type="sldNum" sz="quarter" idx="12"/>
          </p:nvPr>
        </p:nvSpPr>
        <p:spPr/>
        <p:txBody>
          <a:body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3102015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0CDDBA3-CE1D-40F6-9408-FFE282E043AB}"/>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F3617F11-D763-45D2-B10A-71E2662B23E8}"/>
              </a:ext>
            </a:extLst>
          </p:cNvPr>
          <p:cNvSpPr>
            <a:spLocks noGrp="1"/>
          </p:cNvSpPr>
          <p:nvPr>
            <p:ph type="dt" sz="half" idx="10"/>
          </p:nvPr>
        </p:nvSpPr>
        <p:spPr/>
        <p:txBody>
          <a:bodyPr/>
          <a:lstStyle/>
          <a:p>
            <a:fld id="{EF3F8745-A2F3-4E58-AD5F-2CF596267D8B}" type="datetimeFigureOut">
              <a:rPr kumimoji="1" lang="ja-JP" altLang="en-US" smtClean="0"/>
              <a:t>2025/3/14</a:t>
            </a:fld>
            <a:endParaRPr kumimoji="1" lang="ja-JP" altLang="en-US"/>
          </a:p>
        </p:txBody>
      </p:sp>
      <p:sp>
        <p:nvSpPr>
          <p:cNvPr id="4" name="フッター プレースホルダー 3">
            <a:extLst>
              <a:ext uri="{FF2B5EF4-FFF2-40B4-BE49-F238E27FC236}">
                <a16:creationId xmlns:a16="http://schemas.microsoft.com/office/drawing/2014/main" id="{684ED31F-5829-47F6-998B-9AC5C01BE1E1}"/>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14996E1-1E7D-4DB7-87B3-A28B96FBFB03}"/>
              </a:ext>
            </a:extLst>
          </p:cNvPr>
          <p:cNvSpPr>
            <a:spLocks noGrp="1"/>
          </p:cNvSpPr>
          <p:nvPr>
            <p:ph type="sldNum" sz="quarter" idx="12"/>
          </p:nvPr>
        </p:nvSpPr>
        <p:spPr/>
        <p:txBody>
          <a:body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21722723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7609B6F1-E184-48FC-A085-18242364043E}"/>
              </a:ext>
            </a:extLst>
          </p:cNvPr>
          <p:cNvSpPr>
            <a:spLocks noGrp="1"/>
          </p:cNvSpPr>
          <p:nvPr>
            <p:ph type="dt" sz="half" idx="10"/>
          </p:nvPr>
        </p:nvSpPr>
        <p:spPr/>
        <p:txBody>
          <a:bodyPr/>
          <a:lstStyle/>
          <a:p>
            <a:fld id="{EF3F8745-A2F3-4E58-AD5F-2CF596267D8B}" type="datetimeFigureOut">
              <a:rPr kumimoji="1" lang="ja-JP" altLang="en-US" smtClean="0"/>
              <a:t>2025/3/14</a:t>
            </a:fld>
            <a:endParaRPr kumimoji="1" lang="ja-JP" altLang="en-US"/>
          </a:p>
        </p:txBody>
      </p:sp>
      <p:sp>
        <p:nvSpPr>
          <p:cNvPr id="3" name="フッター プレースホルダー 2">
            <a:extLst>
              <a:ext uri="{FF2B5EF4-FFF2-40B4-BE49-F238E27FC236}">
                <a16:creationId xmlns:a16="http://schemas.microsoft.com/office/drawing/2014/main" id="{CEB401EF-604F-4441-B49D-E2DCA540396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936D890-0160-4D3B-8039-79CE33C29D13}"/>
              </a:ext>
            </a:extLst>
          </p:cNvPr>
          <p:cNvSpPr>
            <a:spLocks noGrp="1"/>
          </p:cNvSpPr>
          <p:nvPr>
            <p:ph type="sldNum" sz="quarter" idx="12"/>
          </p:nvPr>
        </p:nvSpPr>
        <p:spPr/>
        <p:txBody>
          <a:body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1100654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10B0BAB-D6A5-4C54-9A63-C9B05845D18A}"/>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88FA8F54-B3D6-49DE-B4DC-88EC7A0F4A4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8018ABC7-B23F-4764-811A-A75353EC57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9BBAE4F-AFDB-4C5E-B10D-73DECD44B7C6}"/>
              </a:ext>
            </a:extLst>
          </p:cNvPr>
          <p:cNvSpPr>
            <a:spLocks noGrp="1"/>
          </p:cNvSpPr>
          <p:nvPr>
            <p:ph type="dt" sz="half" idx="10"/>
          </p:nvPr>
        </p:nvSpPr>
        <p:spPr/>
        <p:txBody>
          <a:bodyPr/>
          <a:lstStyle/>
          <a:p>
            <a:fld id="{EF3F8745-A2F3-4E58-AD5F-2CF596267D8B}" type="datetimeFigureOut">
              <a:rPr kumimoji="1" lang="ja-JP" altLang="en-US" smtClean="0"/>
              <a:t>2025/3/14</a:t>
            </a:fld>
            <a:endParaRPr kumimoji="1" lang="ja-JP" altLang="en-US"/>
          </a:p>
        </p:txBody>
      </p:sp>
      <p:sp>
        <p:nvSpPr>
          <p:cNvPr id="6" name="フッター プレースホルダー 5">
            <a:extLst>
              <a:ext uri="{FF2B5EF4-FFF2-40B4-BE49-F238E27FC236}">
                <a16:creationId xmlns:a16="http://schemas.microsoft.com/office/drawing/2014/main" id="{03B5E545-E57A-4EF1-AB32-78627CD8D30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6D64B2C-E0BD-4CD9-89A0-09E0FA85BFDC}"/>
              </a:ext>
            </a:extLst>
          </p:cNvPr>
          <p:cNvSpPr>
            <a:spLocks noGrp="1"/>
          </p:cNvSpPr>
          <p:nvPr>
            <p:ph type="sldNum" sz="quarter" idx="12"/>
          </p:nvPr>
        </p:nvSpPr>
        <p:spPr/>
        <p:txBody>
          <a:body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3446639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C54C889-D3BB-49FA-946C-B99E642D79A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4D1469CF-B063-4D9A-9F23-AF0927C469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8F2A519A-2A23-4D09-969D-A0FB61CBE05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E19BF24-034F-4B93-BC4B-30E429D28C6D}"/>
              </a:ext>
            </a:extLst>
          </p:cNvPr>
          <p:cNvSpPr>
            <a:spLocks noGrp="1"/>
          </p:cNvSpPr>
          <p:nvPr>
            <p:ph type="dt" sz="half" idx="10"/>
          </p:nvPr>
        </p:nvSpPr>
        <p:spPr/>
        <p:txBody>
          <a:bodyPr/>
          <a:lstStyle/>
          <a:p>
            <a:fld id="{EF3F8745-A2F3-4E58-AD5F-2CF596267D8B}" type="datetimeFigureOut">
              <a:rPr kumimoji="1" lang="ja-JP" altLang="en-US" smtClean="0"/>
              <a:t>2025/3/14</a:t>
            </a:fld>
            <a:endParaRPr kumimoji="1" lang="ja-JP" altLang="en-US"/>
          </a:p>
        </p:txBody>
      </p:sp>
      <p:sp>
        <p:nvSpPr>
          <p:cNvPr id="6" name="フッター プレースホルダー 5">
            <a:extLst>
              <a:ext uri="{FF2B5EF4-FFF2-40B4-BE49-F238E27FC236}">
                <a16:creationId xmlns:a16="http://schemas.microsoft.com/office/drawing/2014/main" id="{1733F7C5-7D52-4D47-AADB-333757CE2C6A}"/>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B43596F-BC93-4DB0-85A5-29C993726786}"/>
              </a:ext>
            </a:extLst>
          </p:cNvPr>
          <p:cNvSpPr>
            <a:spLocks noGrp="1"/>
          </p:cNvSpPr>
          <p:nvPr>
            <p:ph type="sldNum" sz="quarter" idx="12"/>
          </p:nvPr>
        </p:nvSpPr>
        <p:spPr/>
        <p:txBody>
          <a:body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31269800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E9A448A0-7A30-4773-A32F-79F04101D6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7E0054DB-D9E9-458B-8627-4D20063D29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D7EE238-61F1-4FCB-8AAB-9EF66E6E7F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F8745-A2F3-4E58-AD5F-2CF596267D8B}" type="datetimeFigureOut">
              <a:rPr kumimoji="1" lang="ja-JP" altLang="en-US" smtClean="0"/>
              <a:t>2025/3/14</a:t>
            </a:fld>
            <a:endParaRPr kumimoji="1" lang="ja-JP" altLang="en-US"/>
          </a:p>
        </p:txBody>
      </p:sp>
      <p:sp>
        <p:nvSpPr>
          <p:cNvPr id="5" name="フッター プレースホルダー 4">
            <a:extLst>
              <a:ext uri="{FF2B5EF4-FFF2-40B4-BE49-F238E27FC236}">
                <a16:creationId xmlns:a16="http://schemas.microsoft.com/office/drawing/2014/main" id="{6CBB66BC-3469-4967-A0DC-B99B07591BC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34E33B2D-5B83-4854-9E71-9A528CE441B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999B1E-DB75-47F3-87BF-A2FB8BDBB6B9}" type="slidenum">
              <a:rPr kumimoji="1" lang="ja-JP" altLang="en-US" smtClean="0"/>
              <a:t>‹#›</a:t>
            </a:fld>
            <a:endParaRPr kumimoji="1" lang="ja-JP" altLang="en-US"/>
          </a:p>
        </p:txBody>
      </p:sp>
    </p:spTree>
    <p:extLst>
      <p:ext uri="{BB962C8B-B14F-4D97-AF65-F5344CB8AC3E}">
        <p14:creationId xmlns:p14="http://schemas.microsoft.com/office/powerpoint/2010/main" val="6339267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楕円 16">
            <a:extLst>
              <a:ext uri="{FF2B5EF4-FFF2-40B4-BE49-F238E27FC236}">
                <a16:creationId xmlns:a16="http://schemas.microsoft.com/office/drawing/2014/main" id="{3C7F7081-09AA-47DF-9578-F28C77C1D1D8}"/>
              </a:ext>
            </a:extLst>
          </p:cNvPr>
          <p:cNvSpPr/>
          <p:nvPr/>
        </p:nvSpPr>
        <p:spPr>
          <a:xfrm>
            <a:off x="415505" y="6452069"/>
            <a:ext cx="11360989" cy="252000"/>
          </a:xfrm>
          <a:prstGeom prst="ellipse">
            <a:avLst/>
          </a:prstGeom>
          <a:solidFill>
            <a:schemeClr val="accent2">
              <a:lumMod val="40000"/>
              <a:lumOff val="60000"/>
            </a:schemeClr>
          </a:solidFill>
          <a:ln>
            <a:noFill/>
          </a:ln>
          <a:effectLst>
            <a:glow rad="228600">
              <a:schemeClr val="accent2">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sp>
        <p:nvSpPr>
          <p:cNvPr id="4" name="テキスト ボックス 3">
            <a:extLst>
              <a:ext uri="{FF2B5EF4-FFF2-40B4-BE49-F238E27FC236}">
                <a16:creationId xmlns:a16="http://schemas.microsoft.com/office/drawing/2014/main" id="{289CAC0D-C327-48DF-90D2-AD289A687824}"/>
              </a:ext>
            </a:extLst>
          </p:cNvPr>
          <p:cNvSpPr txBox="1"/>
          <p:nvPr/>
        </p:nvSpPr>
        <p:spPr bwMode="auto">
          <a:xfrm>
            <a:off x="0" y="1612"/>
            <a:ext cx="12192000" cy="468000"/>
          </a:xfrm>
          <a:prstGeom prst="rect">
            <a:avLst/>
          </a:prstGeom>
          <a:ln>
            <a:noFill/>
          </a:ln>
        </p:spPr>
        <p:style>
          <a:lnRef idx="3">
            <a:schemeClr val="lt1"/>
          </a:lnRef>
          <a:fillRef idx="1">
            <a:schemeClr val="accent1"/>
          </a:fillRef>
          <a:effectRef idx="1">
            <a:schemeClr val="accent1"/>
          </a:effectRef>
          <a:fontRef idx="minor">
            <a:schemeClr val="lt1"/>
          </a:fontRef>
        </p:style>
        <p:txBody>
          <a:bodyPr wrap="square" rtlCol="0" anchor="ctr">
            <a:spAutoFit/>
          </a:bodyPr>
          <a:lstStyle/>
          <a:p>
            <a:r>
              <a:rPr kumimoji="1" lang="ja-JP" altLang="en-US" sz="1800" b="1" spc="-70" dirty="0">
                <a:latin typeface="BIZ UDゴシック" panose="020B0400000000000000" pitchFamily="49" charset="-128"/>
                <a:ea typeface="BIZ UDゴシック" panose="020B0400000000000000" pitchFamily="49" charset="-128"/>
              </a:rPr>
              <a:t>日常生活自立支援事業の課題解決に向けた「権利擁護支援の地域連携ネットワーク」について</a:t>
            </a:r>
            <a:r>
              <a:rPr kumimoji="1" lang="en-US" altLang="ja-JP" sz="1800" b="1" spc="-70" dirty="0">
                <a:latin typeface="BIZ UDゴシック" panose="020B0400000000000000" pitchFamily="49" charset="-128"/>
                <a:ea typeface="BIZ UDゴシック" panose="020B0400000000000000" pitchFamily="49" charset="-128"/>
              </a:rPr>
              <a:t>【</a:t>
            </a:r>
            <a:r>
              <a:rPr kumimoji="1" lang="ja-JP" altLang="en-US" b="1" dirty="0">
                <a:latin typeface="BIZ UDゴシック" panose="020B0400000000000000" pitchFamily="49" charset="-128"/>
                <a:ea typeface="BIZ UDゴシック" panose="020B0400000000000000" pitchFamily="49" charset="-128"/>
              </a:rPr>
              <a:t>概要</a:t>
            </a:r>
            <a:r>
              <a:rPr kumimoji="1" lang="en-US" altLang="ja-JP" b="1" dirty="0">
                <a:latin typeface="BIZ UDゴシック" panose="020B0400000000000000" pitchFamily="49" charset="-128"/>
                <a:ea typeface="BIZ UDゴシック" panose="020B0400000000000000" pitchFamily="49" charset="-128"/>
              </a:rPr>
              <a:t>】</a:t>
            </a:r>
            <a:endParaRPr kumimoji="1" lang="ja-JP" altLang="en-US" b="1" dirty="0">
              <a:latin typeface="BIZ UDゴシック" panose="020B0400000000000000" pitchFamily="49" charset="-128"/>
              <a:ea typeface="BIZ UDゴシック" panose="020B0400000000000000" pitchFamily="49" charset="-128"/>
            </a:endParaRPr>
          </a:p>
        </p:txBody>
      </p:sp>
      <p:sp>
        <p:nvSpPr>
          <p:cNvPr id="5" name="テキスト ボックス 4">
            <a:extLst>
              <a:ext uri="{FF2B5EF4-FFF2-40B4-BE49-F238E27FC236}">
                <a16:creationId xmlns:a16="http://schemas.microsoft.com/office/drawing/2014/main" id="{5D272375-FD4D-4552-B5C7-189684F8FBEE}"/>
              </a:ext>
            </a:extLst>
          </p:cNvPr>
          <p:cNvSpPr txBox="1"/>
          <p:nvPr/>
        </p:nvSpPr>
        <p:spPr>
          <a:xfrm>
            <a:off x="10151884" y="39224"/>
            <a:ext cx="2016000" cy="400110"/>
          </a:xfrm>
          <a:prstGeom prst="rect">
            <a:avLst/>
          </a:prstGeom>
          <a:solidFill>
            <a:schemeClr val="bg1"/>
          </a:solidFill>
          <a:ln>
            <a:solidFill>
              <a:schemeClr val="tx1"/>
            </a:solidFill>
          </a:ln>
        </p:spPr>
        <p:txBody>
          <a:bodyPr wrap="square" rtlCol="0">
            <a:spAutoFit/>
          </a:bodyPr>
          <a:lstStyle/>
          <a:p>
            <a:pPr>
              <a:lnSpc>
                <a:spcPts val="800"/>
              </a:lnSpc>
            </a:pPr>
            <a:r>
              <a:rPr kumimoji="1" lang="ja-JP" altLang="en-US" sz="750" spc="-70" dirty="0">
                <a:latin typeface="BIZ UDゴシック" panose="020B0400000000000000" pitchFamily="49" charset="-128"/>
                <a:ea typeface="BIZ UDゴシック" panose="020B0400000000000000" pitchFamily="49" charset="-128"/>
              </a:rPr>
              <a:t>令和７年３月</a:t>
            </a:r>
            <a:endParaRPr kumimoji="1" lang="en-US" altLang="ja-JP" sz="750" spc="-70" dirty="0">
              <a:latin typeface="BIZ UDゴシック" panose="020B0400000000000000" pitchFamily="49" charset="-128"/>
              <a:ea typeface="BIZ UDゴシック" panose="020B0400000000000000" pitchFamily="49" charset="-128"/>
            </a:endParaRPr>
          </a:p>
          <a:p>
            <a:pPr>
              <a:lnSpc>
                <a:spcPts val="800"/>
              </a:lnSpc>
            </a:pPr>
            <a:r>
              <a:rPr kumimoji="1" lang="ja-JP" altLang="en-US" sz="750" spc="-70" dirty="0">
                <a:latin typeface="BIZ UDゴシック" panose="020B0400000000000000" pitchFamily="49" charset="-128"/>
                <a:ea typeface="BIZ UDゴシック" panose="020B0400000000000000" pitchFamily="49" charset="-128"/>
              </a:rPr>
              <a:t>日常生活自立支援事業の課題解決に向けた「権利擁護支援の地域連携ネットワーク」検討</a:t>
            </a:r>
            <a:r>
              <a:rPr kumimoji="1" lang="en-US" altLang="ja-JP" sz="750" spc="-70" dirty="0">
                <a:latin typeface="BIZ UDゴシック" panose="020B0400000000000000" pitchFamily="49" charset="-128"/>
                <a:ea typeface="BIZ UDゴシック" panose="020B0400000000000000" pitchFamily="49" charset="-128"/>
              </a:rPr>
              <a:t>WG</a:t>
            </a:r>
            <a:endParaRPr kumimoji="1" lang="ja-JP" altLang="en-US" sz="750" spc="-70" dirty="0">
              <a:latin typeface="BIZ UDゴシック" panose="020B0400000000000000" pitchFamily="49" charset="-128"/>
              <a:ea typeface="BIZ UDゴシック" panose="020B0400000000000000" pitchFamily="49" charset="-128"/>
            </a:endParaRPr>
          </a:p>
        </p:txBody>
      </p:sp>
      <p:sp>
        <p:nvSpPr>
          <p:cNvPr id="2" name="テキスト ボックス 1">
            <a:extLst>
              <a:ext uri="{FF2B5EF4-FFF2-40B4-BE49-F238E27FC236}">
                <a16:creationId xmlns:a16="http://schemas.microsoft.com/office/drawing/2014/main" id="{F58331A4-AFD6-412B-8E56-C06BA72767E4}"/>
              </a:ext>
            </a:extLst>
          </p:cNvPr>
          <p:cNvSpPr txBox="1"/>
          <p:nvPr/>
        </p:nvSpPr>
        <p:spPr>
          <a:xfrm>
            <a:off x="117988" y="494233"/>
            <a:ext cx="3312000" cy="276999"/>
          </a:xfrm>
          <a:prstGeom prst="homePlate">
            <a:avLst/>
          </a:prstGeom>
          <a:solidFill>
            <a:schemeClr val="accent1"/>
          </a:solidFill>
          <a:ln>
            <a:noFill/>
          </a:ln>
        </p:spPr>
        <p:style>
          <a:lnRef idx="3">
            <a:schemeClr val="lt1"/>
          </a:lnRef>
          <a:fillRef idx="1">
            <a:schemeClr val="accent5"/>
          </a:fillRef>
          <a:effectRef idx="1">
            <a:schemeClr val="accent5"/>
          </a:effectRef>
          <a:fontRef idx="minor">
            <a:schemeClr val="lt1"/>
          </a:fontRef>
        </p:style>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日常生活自立支援事業の現状と課題</a:t>
            </a:r>
            <a:endParaRPr kumimoji="1" lang="ja-JP" altLang="en-US" sz="1200" dirty="0">
              <a:latin typeface="BIZ UDゴシック" panose="020B0400000000000000" pitchFamily="49" charset="-128"/>
              <a:ea typeface="BIZ UDゴシック" panose="020B0400000000000000" pitchFamily="49" charset="-128"/>
            </a:endParaRPr>
          </a:p>
        </p:txBody>
      </p:sp>
      <p:sp>
        <p:nvSpPr>
          <p:cNvPr id="6" name="テキスト ボックス 5">
            <a:extLst>
              <a:ext uri="{FF2B5EF4-FFF2-40B4-BE49-F238E27FC236}">
                <a16:creationId xmlns:a16="http://schemas.microsoft.com/office/drawing/2014/main" id="{4E912ECB-E17B-4884-8A98-C30E91F6A3C0}"/>
              </a:ext>
            </a:extLst>
          </p:cNvPr>
          <p:cNvSpPr txBox="1"/>
          <p:nvPr/>
        </p:nvSpPr>
        <p:spPr>
          <a:xfrm>
            <a:off x="117987" y="767292"/>
            <a:ext cx="11880000" cy="1261884"/>
          </a:xfrm>
          <a:prstGeom prst="rect">
            <a:avLst/>
          </a:prstGeom>
          <a:ln/>
        </p:spPr>
        <p:style>
          <a:lnRef idx="2">
            <a:schemeClr val="dk1"/>
          </a:lnRef>
          <a:fillRef idx="1">
            <a:schemeClr val="lt1"/>
          </a:fillRef>
          <a:effectRef idx="0">
            <a:schemeClr val="dk1"/>
          </a:effectRef>
          <a:fontRef idx="minor">
            <a:schemeClr val="dk1"/>
          </a:fontRef>
        </p:style>
        <p:txBody>
          <a:bodyPr wrap="square" rtlCol="0" anchor="t">
            <a:spAutoFit/>
          </a:bodyPr>
          <a:lstStyle/>
          <a:p>
            <a:pPr marL="171450" indent="-171450">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日常生活自立支援事業（日自）は、ご本人が自らの力で意思決定を行う過程を重視し、ご本人と一緒に考え、日常生活</a:t>
            </a:r>
            <a:r>
              <a:rPr lang="ja-JP" altLang="en-US" sz="1200" dirty="0">
                <a:solidFill>
                  <a:schemeClr val="tx1"/>
                </a:solidFill>
                <a:latin typeface="BIZ UDゴシック" panose="020B0400000000000000" pitchFamily="49" charset="-128"/>
                <a:ea typeface="BIZ UDゴシック" panose="020B0400000000000000" pitchFamily="49" charset="-128"/>
              </a:rPr>
              <a:t>の自立を</a:t>
            </a:r>
            <a:r>
              <a:rPr kumimoji="1" lang="ja-JP" altLang="en-US" sz="1200" dirty="0">
                <a:solidFill>
                  <a:schemeClr val="tx1"/>
                </a:solidFill>
                <a:latin typeface="BIZ UDゴシック" panose="020B0400000000000000" pitchFamily="49" charset="-128"/>
                <a:ea typeface="BIZ UDゴシック" panose="020B0400000000000000" pitchFamily="49" charset="-128"/>
              </a:rPr>
              <a:t>支援する事業</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marL="1258888" indent="-1077913"/>
            <a:r>
              <a:rPr kumimoji="1" lang="en-US" altLang="ja-JP" sz="1000" dirty="0">
                <a:solidFill>
                  <a:schemeClr val="tx1"/>
                </a:solidFill>
                <a:latin typeface="BIZ UDゴシック" panose="020B0400000000000000" pitchFamily="49" charset="-128"/>
                <a:ea typeface="BIZ UDゴシック" panose="020B0400000000000000" pitchFamily="49" charset="-128"/>
              </a:rPr>
              <a:t>【</a:t>
            </a:r>
            <a:r>
              <a:rPr kumimoji="1" lang="ja-JP" altLang="en-US" sz="1000" dirty="0">
                <a:solidFill>
                  <a:schemeClr val="tx1"/>
                </a:solidFill>
                <a:latin typeface="BIZ UDゴシック" panose="020B0400000000000000" pitchFamily="49" charset="-128"/>
                <a:ea typeface="BIZ UDゴシック" panose="020B0400000000000000" pitchFamily="49" charset="-128"/>
              </a:rPr>
              <a:t>大阪府の状況</a:t>
            </a:r>
            <a:r>
              <a:rPr kumimoji="1" lang="en-US" altLang="ja-JP" sz="1000" dirty="0">
                <a:solidFill>
                  <a:schemeClr val="tx1"/>
                </a:solidFill>
                <a:latin typeface="BIZ UDゴシック" panose="020B0400000000000000" pitchFamily="49" charset="-128"/>
                <a:ea typeface="BIZ UDゴシック" panose="020B0400000000000000" pitchFamily="49" charset="-128"/>
              </a:rPr>
              <a:t>】</a:t>
            </a:r>
            <a:r>
              <a:rPr kumimoji="1" lang="ja-JP" altLang="en-US" sz="1000" dirty="0">
                <a:solidFill>
                  <a:schemeClr val="tx1"/>
                </a:solidFill>
                <a:latin typeface="BIZ UDゴシック" panose="020B0400000000000000" pitchFamily="49" charset="-128"/>
                <a:ea typeface="BIZ UDゴシック" panose="020B0400000000000000" pitchFamily="49" charset="-128"/>
              </a:rPr>
              <a:t>実利用者数：</a:t>
            </a:r>
            <a:r>
              <a:rPr kumimoji="1" lang="en-US" altLang="ja-JP" sz="1000" dirty="0">
                <a:solidFill>
                  <a:schemeClr val="tx1"/>
                </a:solidFill>
                <a:latin typeface="BIZ UDゴシック" panose="020B0400000000000000" pitchFamily="49" charset="-128"/>
                <a:ea typeface="BIZ UDゴシック" panose="020B0400000000000000" pitchFamily="49" charset="-128"/>
              </a:rPr>
              <a:t>2,922</a:t>
            </a:r>
            <a:r>
              <a:rPr kumimoji="1" lang="ja-JP" altLang="en-US" sz="1000" dirty="0">
                <a:solidFill>
                  <a:schemeClr val="tx1"/>
                </a:solidFill>
                <a:latin typeface="BIZ UDゴシック" panose="020B0400000000000000" pitchFamily="49" charset="-128"/>
                <a:ea typeface="BIZ UDゴシック" panose="020B0400000000000000" pitchFamily="49" charset="-128"/>
              </a:rPr>
              <a:t>人（</a:t>
            </a:r>
            <a:r>
              <a:rPr kumimoji="1" lang="en-US" altLang="ja-JP" sz="1000" dirty="0">
                <a:solidFill>
                  <a:schemeClr val="tx1"/>
                </a:solidFill>
                <a:latin typeface="BIZ UDゴシック" panose="020B0400000000000000" pitchFamily="49" charset="-128"/>
                <a:ea typeface="BIZ UDゴシック" panose="020B0400000000000000" pitchFamily="49" charset="-128"/>
              </a:rPr>
              <a:t>R6.3</a:t>
            </a:r>
            <a:r>
              <a:rPr kumimoji="1" lang="ja-JP" altLang="en-US" sz="1000" dirty="0">
                <a:solidFill>
                  <a:schemeClr val="tx1"/>
                </a:solidFill>
                <a:latin typeface="BIZ UDゴシック" panose="020B0400000000000000" pitchFamily="49" charset="-128"/>
                <a:ea typeface="BIZ UDゴシック" panose="020B0400000000000000" pitchFamily="49" charset="-128"/>
              </a:rPr>
              <a:t>）認知症高齢者等</a:t>
            </a:r>
            <a:r>
              <a:rPr kumimoji="1" lang="en-US" altLang="ja-JP" sz="1000" dirty="0">
                <a:solidFill>
                  <a:schemeClr val="tx1"/>
                </a:solidFill>
                <a:latin typeface="BIZ UDゴシック" panose="020B0400000000000000" pitchFamily="49" charset="-128"/>
                <a:ea typeface="BIZ UDゴシック" panose="020B0400000000000000" pitchFamily="49" charset="-128"/>
              </a:rPr>
              <a:t>837</a:t>
            </a:r>
            <a:r>
              <a:rPr kumimoji="1" lang="ja-JP" altLang="en-US" sz="1000" dirty="0">
                <a:solidFill>
                  <a:schemeClr val="tx1"/>
                </a:solidFill>
                <a:latin typeface="BIZ UDゴシック" panose="020B0400000000000000" pitchFamily="49" charset="-128"/>
                <a:ea typeface="BIZ UDゴシック" panose="020B0400000000000000" pitchFamily="49" charset="-128"/>
              </a:rPr>
              <a:t>人</a:t>
            </a:r>
            <a:r>
              <a:rPr kumimoji="1" lang="en-US" altLang="ja-JP" sz="1000" dirty="0">
                <a:solidFill>
                  <a:schemeClr val="tx1"/>
                </a:solidFill>
                <a:latin typeface="BIZ UDゴシック" panose="020B0400000000000000" pitchFamily="49" charset="-128"/>
                <a:ea typeface="BIZ UDゴシック" panose="020B0400000000000000" pitchFamily="49" charset="-128"/>
              </a:rPr>
              <a:t>(28.6%)</a:t>
            </a:r>
            <a:r>
              <a:rPr kumimoji="1" lang="ja-JP" altLang="en-US" sz="1000" dirty="0">
                <a:solidFill>
                  <a:schemeClr val="tx1"/>
                </a:solidFill>
                <a:latin typeface="BIZ UDゴシック" panose="020B0400000000000000" pitchFamily="49" charset="-128"/>
                <a:ea typeface="BIZ UDゴシック" panose="020B0400000000000000" pitchFamily="49" charset="-128"/>
              </a:rPr>
              <a:t>、知的障がい者等</a:t>
            </a:r>
            <a:r>
              <a:rPr kumimoji="1" lang="en-US" altLang="ja-JP" sz="1000" dirty="0">
                <a:solidFill>
                  <a:schemeClr val="tx1"/>
                </a:solidFill>
                <a:latin typeface="BIZ UDゴシック" panose="020B0400000000000000" pitchFamily="49" charset="-128"/>
                <a:ea typeface="BIZ UDゴシック" panose="020B0400000000000000" pitchFamily="49" charset="-128"/>
              </a:rPr>
              <a:t>838</a:t>
            </a:r>
            <a:r>
              <a:rPr kumimoji="1" lang="ja-JP" altLang="en-US" sz="1000" dirty="0">
                <a:solidFill>
                  <a:schemeClr val="tx1"/>
                </a:solidFill>
                <a:latin typeface="BIZ UDゴシック" panose="020B0400000000000000" pitchFamily="49" charset="-128"/>
                <a:ea typeface="BIZ UDゴシック" panose="020B0400000000000000" pitchFamily="49" charset="-128"/>
              </a:rPr>
              <a:t>人</a:t>
            </a:r>
            <a:r>
              <a:rPr kumimoji="1" lang="en-US" altLang="ja-JP" sz="1000" dirty="0">
                <a:solidFill>
                  <a:schemeClr val="tx1"/>
                </a:solidFill>
                <a:latin typeface="BIZ UDゴシック" panose="020B0400000000000000" pitchFamily="49" charset="-128"/>
                <a:ea typeface="BIZ UDゴシック" panose="020B0400000000000000" pitchFamily="49" charset="-128"/>
              </a:rPr>
              <a:t>(28.7%)</a:t>
            </a:r>
            <a:r>
              <a:rPr kumimoji="1" lang="ja-JP" altLang="en-US" sz="1000" dirty="0">
                <a:solidFill>
                  <a:schemeClr val="tx1"/>
                </a:solidFill>
                <a:latin typeface="BIZ UDゴシック" panose="020B0400000000000000" pitchFamily="49" charset="-128"/>
                <a:ea typeface="BIZ UDゴシック" panose="020B0400000000000000" pitchFamily="49" charset="-128"/>
              </a:rPr>
              <a:t>、精神障がい者等</a:t>
            </a:r>
            <a:r>
              <a:rPr kumimoji="1" lang="en-US" altLang="ja-JP" sz="1000" dirty="0">
                <a:solidFill>
                  <a:schemeClr val="tx1"/>
                </a:solidFill>
                <a:latin typeface="BIZ UDゴシック" panose="020B0400000000000000" pitchFamily="49" charset="-128"/>
                <a:ea typeface="BIZ UDゴシック" panose="020B0400000000000000" pitchFamily="49" charset="-128"/>
              </a:rPr>
              <a:t>1,247</a:t>
            </a:r>
            <a:r>
              <a:rPr kumimoji="1" lang="ja-JP" altLang="en-US" sz="1000" dirty="0">
                <a:solidFill>
                  <a:schemeClr val="tx1"/>
                </a:solidFill>
                <a:latin typeface="BIZ UDゴシック" panose="020B0400000000000000" pitchFamily="49" charset="-128"/>
                <a:ea typeface="BIZ UDゴシック" panose="020B0400000000000000" pitchFamily="49" charset="-128"/>
              </a:rPr>
              <a:t>人</a:t>
            </a:r>
            <a:r>
              <a:rPr kumimoji="1" lang="en-US" altLang="ja-JP" sz="1000" dirty="0">
                <a:solidFill>
                  <a:schemeClr val="tx1"/>
                </a:solidFill>
                <a:latin typeface="BIZ UDゴシック" panose="020B0400000000000000" pitchFamily="49" charset="-128"/>
                <a:ea typeface="BIZ UDゴシック" panose="020B0400000000000000" pitchFamily="49" charset="-128"/>
              </a:rPr>
              <a:t>(42.7%)</a:t>
            </a:r>
          </a:p>
          <a:p>
            <a:pPr marL="1258888" indent="-1077913"/>
            <a:r>
              <a:rPr lang="ja-JP" altLang="en-US" sz="1000" dirty="0">
                <a:solidFill>
                  <a:schemeClr val="tx1"/>
                </a:solidFill>
                <a:latin typeface="BIZ UDゴシック" panose="020B0400000000000000" pitchFamily="49" charset="-128"/>
                <a:ea typeface="BIZ UDゴシック" panose="020B0400000000000000" pitchFamily="49" charset="-128"/>
              </a:rPr>
              <a:t>　</a:t>
            </a:r>
            <a:r>
              <a:rPr kumimoji="1" lang="ja-JP" altLang="en-US" sz="800" dirty="0">
                <a:solidFill>
                  <a:schemeClr val="tx1"/>
                </a:solidFill>
                <a:latin typeface="BIZ UDゴシック" panose="020B0400000000000000" pitchFamily="49" charset="-128"/>
                <a:ea typeface="BIZ UDゴシック" panose="020B0400000000000000" pitchFamily="49" charset="-128"/>
              </a:rPr>
              <a:t> （政令市除く）</a:t>
            </a:r>
            <a:r>
              <a:rPr lang="ja-JP" altLang="en-US" sz="1000" dirty="0">
                <a:solidFill>
                  <a:schemeClr val="tx1"/>
                </a:solidFill>
                <a:latin typeface="BIZ UDゴシック" panose="020B0400000000000000" pitchFamily="49" charset="-128"/>
                <a:ea typeface="BIZ UDゴシック" panose="020B0400000000000000" pitchFamily="49" charset="-128"/>
              </a:rPr>
              <a:t>　</a:t>
            </a:r>
            <a:r>
              <a:rPr lang="en-US" altLang="ja-JP" sz="1000" dirty="0">
                <a:solidFill>
                  <a:schemeClr val="tx1"/>
                </a:solidFill>
                <a:latin typeface="BIZ UDゴシック" panose="020B0400000000000000" pitchFamily="49" charset="-128"/>
                <a:ea typeface="BIZ UDゴシック" panose="020B0400000000000000" pitchFamily="49" charset="-128"/>
              </a:rPr>
              <a:t> H26</a:t>
            </a:r>
            <a:r>
              <a:rPr lang="ja-JP" altLang="en-US" sz="1000" dirty="0">
                <a:solidFill>
                  <a:schemeClr val="tx1"/>
                </a:solidFill>
                <a:latin typeface="BIZ UDゴシック" panose="020B0400000000000000" pitchFamily="49" charset="-128"/>
                <a:ea typeface="BIZ UDゴシック" panose="020B0400000000000000" pitchFamily="49" charset="-128"/>
              </a:rPr>
              <a:t>比で、利用者数は</a:t>
            </a:r>
            <a:r>
              <a:rPr lang="en-US" altLang="ja-JP" sz="1000" dirty="0">
                <a:solidFill>
                  <a:schemeClr val="tx1"/>
                </a:solidFill>
                <a:latin typeface="BIZ UDゴシック" panose="020B0400000000000000" pitchFamily="49" charset="-128"/>
                <a:ea typeface="BIZ UDゴシック" panose="020B0400000000000000" pitchFamily="49" charset="-128"/>
              </a:rPr>
              <a:t>1.3</a:t>
            </a:r>
            <a:r>
              <a:rPr lang="ja-JP" altLang="en-US" sz="1000" dirty="0">
                <a:solidFill>
                  <a:schemeClr val="tx1"/>
                </a:solidFill>
                <a:latin typeface="BIZ UDゴシック" panose="020B0400000000000000" pitchFamily="49" charset="-128"/>
                <a:ea typeface="BIZ UDゴシック" panose="020B0400000000000000" pitchFamily="49" charset="-128"/>
              </a:rPr>
              <a:t>倍増、問い合わせ・</a:t>
            </a:r>
            <a:r>
              <a:rPr kumimoji="1" lang="ja-JP" altLang="en-US" sz="1000" dirty="0">
                <a:solidFill>
                  <a:schemeClr val="tx1"/>
                </a:solidFill>
                <a:latin typeface="BIZ UDゴシック" panose="020B0400000000000000" pitchFamily="49" charset="-128"/>
                <a:ea typeface="BIZ UDゴシック" panose="020B0400000000000000" pitchFamily="49" charset="-128"/>
              </a:rPr>
              <a:t>相談件数は</a:t>
            </a:r>
            <a:r>
              <a:rPr kumimoji="1" lang="en-US" altLang="ja-JP" sz="1000" dirty="0">
                <a:solidFill>
                  <a:schemeClr val="tx1"/>
                </a:solidFill>
                <a:latin typeface="BIZ UDゴシック" panose="020B0400000000000000" pitchFamily="49" charset="-128"/>
                <a:ea typeface="BIZ UDゴシック" panose="020B0400000000000000" pitchFamily="49" charset="-128"/>
              </a:rPr>
              <a:t>1.2</a:t>
            </a:r>
            <a:r>
              <a:rPr kumimoji="1" lang="ja-JP" altLang="en-US" sz="1000" dirty="0">
                <a:solidFill>
                  <a:schemeClr val="tx1"/>
                </a:solidFill>
                <a:latin typeface="BIZ UDゴシック" panose="020B0400000000000000" pitchFamily="49" charset="-128"/>
                <a:ea typeface="BIZ UDゴシック" panose="020B0400000000000000" pitchFamily="49" charset="-128"/>
              </a:rPr>
              <a:t>倍</a:t>
            </a:r>
            <a:r>
              <a:rPr lang="ja-JP" altLang="en-US" sz="1000" dirty="0">
                <a:solidFill>
                  <a:schemeClr val="tx1"/>
                </a:solidFill>
                <a:latin typeface="BIZ UDゴシック" panose="020B0400000000000000" pitchFamily="49" charset="-128"/>
                <a:ea typeface="BIZ UDゴシック" panose="020B0400000000000000" pitchFamily="49" charset="-128"/>
              </a:rPr>
              <a:t>増</a:t>
            </a:r>
            <a:r>
              <a:rPr kumimoji="1" lang="ja-JP" altLang="en-US" sz="1000" dirty="0">
                <a:solidFill>
                  <a:schemeClr val="tx1"/>
                </a:solidFill>
                <a:latin typeface="BIZ UDゴシック" panose="020B0400000000000000" pitchFamily="49" charset="-128"/>
                <a:ea typeface="BIZ UDゴシック" panose="020B0400000000000000" pitchFamily="49" charset="-128"/>
              </a:rPr>
              <a:t>、精神障がい者等の利用者数が</a:t>
            </a:r>
            <a:r>
              <a:rPr kumimoji="1" lang="en-US" altLang="ja-JP" sz="1000" dirty="0">
                <a:solidFill>
                  <a:schemeClr val="tx1"/>
                </a:solidFill>
                <a:latin typeface="BIZ UDゴシック" panose="020B0400000000000000" pitchFamily="49" charset="-128"/>
                <a:ea typeface="BIZ UDゴシック" panose="020B0400000000000000" pitchFamily="49" charset="-128"/>
              </a:rPr>
              <a:t>1.7</a:t>
            </a:r>
            <a:r>
              <a:rPr kumimoji="1" lang="ja-JP" altLang="en-US" sz="1000" dirty="0">
                <a:solidFill>
                  <a:schemeClr val="tx1"/>
                </a:solidFill>
                <a:latin typeface="BIZ UDゴシック" panose="020B0400000000000000" pitchFamily="49" charset="-128"/>
                <a:ea typeface="BIZ UDゴシック" panose="020B0400000000000000" pitchFamily="49" charset="-128"/>
              </a:rPr>
              <a:t>倍</a:t>
            </a:r>
            <a:r>
              <a:rPr lang="ja-JP" altLang="en-US" sz="1000" dirty="0">
                <a:solidFill>
                  <a:schemeClr val="tx1"/>
                </a:solidFill>
                <a:latin typeface="BIZ UDゴシック" panose="020B0400000000000000" pitchFamily="49" charset="-128"/>
                <a:ea typeface="BIZ UDゴシック" panose="020B0400000000000000" pitchFamily="49" charset="-128"/>
              </a:rPr>
              <a:t>増</a:t>
            </a:r>
            <a:r>
              <a:rPr kumimoji="1" lang="ja-JP" altLang="en-US" sz="1000" dirty="0">
                <a:solidFill>
                  <a:schemeClr val="tx1"/>
                </a:solidFill>
                <a:latin typeface="BIZ UDゴシック" panose="020B0400000000000000" pitchFamily="49" charset="-128"/>
                <a:ea typeface="BIZ UDゴシック" panose="020B0400000000000000" pitchFamily="49" charset="-128"/>
              </a:rPr>
              <a:t>（全国に比べ精神障がい者等の割合が高い）</a:t>
            </a:r>
            <a:endParaRPr kumimoji="1" lang="en-US" altLang="ja-JP" sz="1000" dirty="0">
              <a:solidFill>
                <a:schemeClr val="tx1"/>
              </a:solidFill>
              <a:latin typeface="BIZ UDゴシック" panose="020B0400000000000000" pitchFamily="49" charset="-128"/>
              <a:ea typeface="BIZ UDゴシック" panose="020B0400000000000000" pitchFamily="49" charset="-128"/>
            </a:endParaRPr>
          </a:p>
          <a:p>
            <a:pPr marL="1258888" indent="-1077913"/>
            <a:r>
              <a:rPr kumimoji="1" lang="en-US" altLang="ja-JP" sz="1000" dirty="0">
                <a:solidFill>
                  <a:schemeClr val="tx1"/>
                </a:solidFill>
                <a:latin typeface="BIZ UDゴシック" panose="020B0400000000000000" pitchFamily="49" charset="-128"/>
                <a:ea typeface="BIZ UDゴシック" panose="020B0400000000000000" pitchFamily="49" charset="-128"/>
              </a:rPr>
              <a:t>【</a:t>
            </a:r>
            <a:r>
              <a:rPr kumimoji="1" lang="ja-JP" altLang="en-US" sz="1000" dirty="0">
                <a:solidFill>
                  <a:schemeClr val="tx1"/>
                </a:solidFill>
                <a:latin typeface="BIZ UDゴシック" panose="020B0400000000000000" pitchFamily="49" charset="-128"/>
                <a:ea typeface="BIZ UDゴシック" panose="020B0400000000000000" pitchFamily="49" charset="-128"/>
              </a:rPr>
              <a:t>課題</a:t>
            </a:r>
            <a:r>
              <a:rPr kumimoji="1" lang="en-US" altLang="ja-JP" sz="1000" dirty="0">
                <a:solidFill>
                  <a:schemeClr val="tx1"/>
                </a:solidFill>
                <a:latin typeface="BIZ UDゴシック" panose="020B0400000000000000" pitchFamily="49" charset="-128"/>
                <a:ea typeface="BIZ UDゴシック" panose="020B0400000000000000" pitchFamily="49" charset="-128"/>
              </a:rPr>
              <a:t>】</a:t>
            </a:r>
            <a:r>
              <a:rPr kumimoji="1" lang="ja-JP" altLang="en-US" sz="1000" spc="-60" dirty="0">
                <a:solidFill>
                  <a:schemeClr val="tx1"/>
                </a:solidFill>
                <a:latin typeface="BIZ UDゴシック" panose="020B0400000000000000" pitchFamily="49" charset="-128"/>
                <a:ea typeface="BIZ UDゴシック" panose="020B0400000000000000" pitchFamily="49" charset="-128"/>
              </a:rPr>
              <a:t>＜市町村社協＞待機者の発生</a:t>
            </a:r>
            <a:r>
              <a:rPr kumimoji="1" lang="en-US" altLang="ja-JP" sz="1000" spc="-60" dirty="0">
                <a:solidFill>
                  <a:schemeClr val="tx1"/>
                </a:solidFill>
                <a:latin typeface="BIZ UDゴシック" panose="020B0400000000000000" pitchFamily="49" charset="-128"/>
                <a:ea typeface="BIZ UDゴシック" panose="020B0400000000000000" pitchFamily="49" charset="-128"/>
              </a:rPr>
              <a:t>(</a:t>
            </a:r>
            <a:r>
              <a:rPr lang="ja-JP" altLang="en-US" sz="1000" spc="-60" dirty="0">
                <a:solidFill>
                  <a:schemeClr val="tx1"/>
                </a:solidFill>
                <a:latin typeface="BIZ UDゴシック" panose="020B0400000000000000" pitchFamily="49" charset="-128"/>
                <a:ea typeface="BIZ UDゴシック" panose="020B0400000000000000" pitchFamily="49" charset="-128"/>
              </a:rPr>
              <a:t>利用</a:t>
            </a:r>
            <a:r>
              <a:rPr kumimoji="1" lang="ja-JP" altLang="en-US" sz="1000" spc="-60" dirty="0">
                <a:solidFill>
                  <a:schemeClr val="tx1"/>
                </a:solidFill>
                <a:latin typeface="BIZ UDゴシック" panose="020B0400000000000000" pitchFamily="49" charset="-128"/>
                <a:ea typeface="BIZ UDゴシック" panose="020B0400000000000000" pitchFamily="49" charset="-128"/>
              </a:rPr>
              <a:t>相談の増加含む</a:t>
            </a:r>
            <a:r>
              <a:rPr kumimoji="1" lang="en-US" altLang="ja-JP" sz="1000" spc="-60" dirty="0">
                <a:solidFill>
                  <a:schemeClr val="tx1"/>
                </a:solidFill>
                <a:latin typeface="BIZ UDゴシック" panose="020B0400000000000000" pitchFamily="49" charset="-128"/>
                <a:ea typeface="BIZ UDゴシック" panose="020B0400000000000000" pitchFamily="49" charset="-128"/>
              </a:rPr>
              <a:t>)</a:t>
            </a:r>
            <a:r>
              <a:rPr kumimoji="1" lang="ja-JP" altLang="en-US" sz="1000" spc="-60" dirty="0">
                <a:solidFill>
                  <a:schemeClr val="tx1"/>
                </a:solidFill>
                <a:latin typeface="BIZ UDゴシック" panose="020B0400000000000000" pitchFamily="49" charset="-128"/>
                <a:ea typeface="BIZ UDゴシック" panose="020B0400000000000000" pitchFamily="49" charset="-128"/>
              </a:rPr>
              <a:t>、成年後見制度への移行、支援</a:t>
            </a:r>
            <a:r>
              <a:rPr lang="ja-JP" altLang="en-US" sz="1000" spc="-60" dirty="0">
                <a:solidFill>
                  <a:schemeClr val="tx1"/>
                </a:solidFill>
                <a:latin typeface="BIZ UDゴシック" panose="020B0400000000000000" pitchFamily="49" charset="-128"/>
                <a:ea typeface="BIZ UDゴシック" panose="020B0400000000000000" pitchFamily="49" charset="-128"/>
              </a:rPr>
              <a:t>内容・</a:t>
            </a:r>
            <a:r>
              <a:rPr kumimoji="1" lang="ja-JP" altLang="en-US" sz="1000" spc="-60" dirty="0">
                <a:solidFill>
                  <a:schemeClr val="tx1"/>
                </a:solidFill>
                <a:latin typeface="BIZ UDゴシック" panose="020B0400000000000000" pitchFamily="49" charset="-128"/>
                <a:ea typeface="BIZ UDゴシック" panose="020B0400000000000000" pitchFamily="49" charset="-128"/>
              </a:rPr>
              <a:t>範囲、地域連携ネットワークの構築と他機関や各種制度との連携、キャッシュレス決済、金融機関への対応など</a:t>
            </a:r>
            <a:endParaRPr lang="en-US" altLang="ja-JP" sz="1000" spc="-60" dirty="0">
              <a:solidFill>
                <a:schemeClr val="tx1"/>
              </a:solidFill>
              <a:latin typeface="BIZ UDゴシック" panose="020B0400000000000000" pitchFamily="49" charset="-128"/>
              <a:ea typeface="BIZ UDゴシック" panose="020B0400000000000000" pitchFamily="49" charset="-128"/>
            </a:endParaRPr>
          </a:p>
          <a:p>
            <a:pPr marL="1258888" indent="-628650"/>
            <a:r>
              <a:rPr lang="ja-JP" altLang="en-US" sz="1000" dirty="0">
                <a:solidFill>
                  <a:schemeClr val="tx1"/>
                </a:solidFill>
                <a:latin typeface="BIZ UDゴシック" panose="020B0400000000000000" pitchFamily="49" charset="-128"/>
                <a:ea typeface="BIZ UDゴシック" panose="020B0400000000000000" pitchFamily="49" charset="-128"/>
              </a:rPr>
              <a:t> </a:t>
            </a:r>
            <a:r>
              <a:rPr lang="ja-JP" altLang="en-US" sz="1000" spc="300" dirty="0">
                <a:solidFill>
                  <a:schemeClr val="tx1"/>
                </a:solidFill>
                <a:latin typeface="BIZ UDゴシック" panose="020B0400000000000000" pitchFamily="49" charset="-128"/>
                <a:ea typeface="BIZ UDゴシック" panose="020B0400000000000000" pitchFamily="49" charset="-128"/>
              </a:rPr>
              <a:t>＜市町村＞</a:t>
            </a:r>
            <a:r>
              <a:rPr lang="ja-JP" altLang="en-US" sz="1000" dirty="0">
                <a:solidFill>
                  <a:schemeClr val="tx1"/>
                </a:solidFill>
                <a:latin typeface="BIZ UDゴシック" panose="020B0400000000000000" pitchFamily="49" charset="-128"/>
                <a:ea typeface="BIZ UDゴシック" panose="020B0400000000000000" pitchFamily="49" charset="-128"/>
              </a:rPr>
              <a:t>待機者の発生、事業の現状・実施状況の把握、成年後見制度への移行、</a:t>
            </a:r>
            <a:r>
              <a:rPr kumimoji="1" lang="ja-JP" altLang="en-US" sz="1000" spc="-60" dirty="0">
                <a:solidFill>
                  <a:schemeClr val="tx1"/>
                </a:solidFill>
                <a:latin typeface="BIZ UDゴシック" panose="020B0400000000000000" pitchFamily="49" charset="-128"/>
                <a:ea typeface="BIZ UDゴシック" panose="020B0400000000000000" pitchFamily="49" charset="-128"/>
              </a:rPr>
              <a:t>地域連携ネットワークの構築と</a:t>
            </a:r>
            <a:r>
              <a:rPr lang="ja-JP" altLang="en-US" sz="1000" dirty="0">
                <a:solidFill>
                  <a:schemeClr val="tx1"/>
                </a:solidFill>
                <a:latin typeface="BIZ UDゴシック" panose="020B0400000000000000" pitchFamily="49" charset="-128"/>
                <a:ea typeface="BIZ UDゴシック" panose="020B0400000000000000" pitchFamily="49" charset="-128"/>
              </a:rPr>
              <a:t>支援チームとしての連携　など</a:t>
            </a:r>
            <a:endParaRPr lang="en-US" altLang="ja-JP" sz="1000" dirty="0">
              <a:solidFill>
                <a:schemeClr val="tx1"/>
              </a:solidFill>
              <a:latin typeface="BIZ UDゴシック" panose="020B0400000000000000" pitchFamily="49" charset="-128"/>
              <a:ea typeface="BIZ UDゴシック" panose="020B0400000000000000" pitchFamily="49" charset="-128"/>
            </a:endParaRPr>
          </a:p>
          <a:p>
            <a:pPr marL="180975" indent="-180975">
              <a:buFont typeface="Arial" panose="020B0604020202020204" pitchFamily="34" charset="0"/>
              <a:buChar char="•"/>
            </a:pPr>
            <a:r>
              <a:rPr lang="ja-JP" altLang="en-US" sz="1200" dirty="0">
                <a:solidFill>
                  <a:schemeClr val="tx1"/>
                </a:solidFill>
                <a:latin typeface="BIZ UDゴシック" panose="020B0400000000000000" pitchFamily="49" charset="-128"/>
                <a:ea typeface="BIZ UDゴシック" panose="020B0400000000000000" pitchFamily="49" charset="-128"/>
              </a:rPr>
              <a:t>現場で創意工夫を重ねるものの、日常生活自立支援事業だけでは対応が難しい状況</a:t>
            </a:r>
            <a:endParaRPr lang="en-US" altLang="ja-JP" sz="1200" dirty="0">
              <a:solidFill>
                <a:schemeClr val="tx1"/>
              </a:solidFill>
              <a:latin typeface="BIZ UDゴシック" panose="020B0400000000000000" pitchFamily="49" charset="-128"/>
              <a:ea typeface="BIZ UDゴシック" panose="020B0400000000000000" pitchFamily="49" charset="-128"/>
            </a:endParaRPr>
          </a:p>
          <a:p>
            <a:pPr marL="180975" indent="-180975">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一方で、包括的な支援体制（重層的支援体制整備事業）との連動や、中核機関の整備による権利擁護支援に係る連携体制の構築などの動き</a:t>
            </a:r>
          </a:p>
        </p:txBody>
      </p:sp>
      <p:sp>
        <p:nvSpPr>
          <p:cNvPr id="8" name="テキスト ボックス 7">
            <a:extLst>
              <a:ext uri="{FF2B5EF4-FFF2-40B4-BE49-F238E27FC236}">
                <a16:creationId xmlns:a16="http://schemas.microsoft.com/office/drawing/2014/main" id="{6ABA6684-9783-4F47-851B-2907A29A145A}"/>
              </a:ext>
            </a:extLst>
          </p:cNvPr>
          <p:cNvSpPr txBox="1"/>
          <p:nvPr/>
        </p:nvSpPr>
        <p:spPr>
          <a:xfrm>
            <a:off x="117986" y="2073804"/>
            <a:ext cx="3312000" cy="276999"/>
          </a:xfrm>
          <a:prstGeom prst="homePlate">
            <a:avLst/>
          </a:prstGeom>
          <a:solidFill>
            <a:schemeClr val="accent1"/>
          </a:solidFill>
          <a:ln>
            <a:noFill/>
          </a:ln>
        </p:spPr>
        <p:style>
          <a:lnRef idx="3">
            <a:schemeClr val="lt1"/>
          </a:lnRef>
          <a:fillRef idx="1">
            <a:schemeClr val="accent5"/>
          </a:fillRef>
          <a:effectRef idx="1">
            <a:schemeClr val="accent5"/>
          </a:effectRef>
          <a:fontRef idx="minor">
            <a:schemeClr val="lt1"/>
          </a:fontRef>
        </p:style>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権利擁護支援を推進するための基本的な方針</a:t>
            </a:r>
            <a:endParaRPr kumimoji="1" lang="ja-JP" altLang="en-US" sz="1200" dirty="0">
              <a:latin typeface="BIZ UDゴシック" panose="020B0400000000000000" pitchFamily="49" charset="-128"/>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15A0E49E-7567-472A-AEDD-477F8BC2A4D8}"/>
              </a:ext>
            </a:extLst>
          </p:cNvPr>
          <p:cNvSpPr txBox="1"/>
          <p:nvPr/>
        </p:nvSpPr>
        <p:spPr>
          <a:xfrm>
            <a:off x="117987" y="2353537"/>
            <a:ext cx="11880000" cy="1292662"/>
          </a:xfrm>
          <a:prstGeom prst="rect">
            <a:avLst/>
          </a:prstGeom>
          <a:ln/>
        </p:spPr>
        <p:style>
          <a:lnRef idx="2">
            <a:schemeClr val="dk1"/>
          </a:lnRef>
          <a:fillRef idx="1">
            <a:schemeClr val="lt1"/>
          </a:fillRef>
          <a:effectRef idx="0">
            <a:schemeClr val="dk1"/>
          </a:effectRef>
          <a:fontRef idx="minor">
            <a:schemeClr val="dk1"/>
          </a:fontRef>
        </p:style>
        <p:txBody>
          <a:bodyPr wrap="square" rtlCol="0" anchor="t">
            <a:spAutoFit/>
          </a:bodyPr>
          <a:lstStyle/>
          <a:p>
            <a:r>
              <a:rPr kumimoji="1" lang="ja-JP" altLang="en-US" sz="1200" spc="-70" dirty="0">
                <a:latin typeface="BIZ UDゴシック" panose="020B0400000000000000" pitchFamily="49" charset="-128"/>
                <a:ea typeface="BIZ UDゴシック" panose="020B0400000000000000" pitchFamily="49" charset="-128"/>
              </a:rPr>
              <a:t>１　</a:t>
            </a:r>
            <a:r>
              <a:rPr kumimoji="1" lang="ja-JP" altLang="en-US" sz="1200" dirty="0">
                <a:latin typeface="BIZ UDゴシック" panose="020B0400000000000000" pitchFamily="49" charset="-128"/>
                <a:ea typeface="BIZ UDゴシック" panose="020B0400000000000000" pitchFamily="49" charset="-128"/>
              </a:rPr>
              <a:t>日常生活自立支援事業の運用面の整理と関係機関の理解促進</a:t>
            </a:r>
            <a:endParaRPr kumimoji="1" lang="en-US" altLang="ja-JP" sz="1200" dirty="0">
              <a:latin typeface="BIZ UDゴシック" panose="020B0400000000000000" pitchFamily="49" charset="-128"/>
              <a:ea typeface="BIZ UDゴシック" panose="020B0400000000000000" pitchFamily="49" charset="-128"/>
            </a:endParaRPr>
          </a:p>
          <a:p>
            <a:pPr marL="452438" indent="-98425">
              <a:buFont typeface="Arial" panose="020B0604020202020204" pitchFamily="34" charset="0"/>
              <a:buChar char="•"/>
            </a:pPr>
            <a:r>
              <a:rPr kumimoji="1" lang="ja-JP" altLang="en-US" sz="1200" dirty="0">
                <a:latin typeface="BIZ UDゴシック" panose="020B0400000000000000" pitchFamily="49" charset="-128"/>
                <a:ea typeface="BIZ UDゴシック" panose="020B0400000000000000" pitchFamily="49" charset="-128"/>
              </a:rPr>
              <a:t>権利擁護支援を必要とする方が適切な支援を受けられるよう、日常生活自立支援事業の初回相談時に対応すべき課題を整理し、必要なサービスにつなげる。</a:t>
            </a:r>
          </a:p>
          <a:p>
            <a:pPr marL="452438" indent="-98425">
              <a:buFont typeface="Arial" panose="020B0604020202020204" pitchFamily="34" charset="0"/>
              <a:buChar char="•"/>
            </a:pPr>
            <a:r>
              <a:rPr kumimoji="1" lang="ja-JP" altLang="en-US" sz="1200" dirty="0">
                <a:latin typeface="BIZ UDゴシック" panose="020B0400000000000000" pitchFamily="49" charset="-128"/>
                <a:ea typeface="BIZ UDゴシック" panose="020B0400000000000000" pitchFamily="49" charset="-128"/>
              </a:rPr>
              <a:t>日常生活自立支援事業が地域で果たす役割を明確に示し、市町村や関係機関の理解を促進する。</a:t>
            </a:r>
          </a:p>
          <a:p>
            <a:pPr>
              <a:lnSpc>
                <a:spcPct val="50000"/>
              </a:lnSpc>
            </a:pPr>
            <a:endParaRPr kumimoji="1" lang="ja-JP" altLang="en-US" sz="1200" spc="-70" dirty="0">
              <a:latin typeface="BIZ UDゴシック" panose="020B0400000000000000" pitchFamily="49" charset="-128"/>
              <a:ea typeface="BIZ UDゴシック" panose="020B0400000000000000" pitchFamily="49" charset="-128"/>
            </a:endParaRPr>
          </a:p>
          <a:p>
            <a:r>
              <a:rPr kumimoji="1" lang="ja-JP" altLang="en-US" sz="1200" spc="-70" dirty="0">
                <a:latin typeface="BIZ UDゴシック" panose="020B0400000000000000" pitchFamily="49" charset="-128"/>
                <a:ea typeface="BIZ UDゴシック" panose="020B0400000000000000" pitchFamily="49" charset="-128"/>
              </a:rPr>
              <a:t>２　</a:t>
            </a:r>
            <a:r>
              <a:rPr kumimoji="1" lang="ja-JP" altLang="en-US" sz="1200" dirty="0">
                <a:latin typeface="BIZ UDゴシック" panose="020B0400000000000000" pitchFamily="49" charset="-128"/>
                <a:ea typeface="BIZ UDゴシック" panose="020B0400000000000000" pitchFamily="49" charset="-128"/>
              </a:rPr>
              <a:t>権利擁護支援の地域連携ネットワークの構築</a:t>
            </a:r>
            <a:endParaRPr kumimoji="1" lang="en-US" altLang="ja-JP" sz="1200" dirty="0">
              <a:latin typeface="BIZ UDゴシック" panose="020B0400000000000000" pitchFamily="49" charset="-128"/>
              <a:ea typeface="BIZ UDゴシック" panose="020B0400000000000000" pitchFamily="49" charset="-128"/>
            </a:endParaRPr>
          </a:p>
          <a:p>
            <a:pPr marL="354013">
              <a:buFont typeface="Arial" panose="020B0604020202020204" pitchFamily="34" charset="0"/>
              <a:buChar char="•"/>
              <a:tabLst>
                <a:tab pos="354013" algn="l"/>
              </a:tabLst>
            </a:pPr>
            <a:r>
              <a:rPr kumimoji="1" lang="ja-JP" altLang="en-US" sz="1200" dirty="0">
                <a:latin typeface="BIZ UDゴシック" panose="020B0400000000000000" pitchFamily="49" charset="-128"/>
                <a:ea typeface="BIZ UDゴシック" panose="020B0400000000000000" pitchFamily="49" charset="-128"/>
              </a:rPr>
              <a:t>支援チームの連携促進、重層的支援体制整備事業との連動など、包括的な支援体制における連携強化を図る。</a:t>
            </a:r>
          </a:p>
          <a:p>
            <a:pPr marL="354013">
              <a:buFont typeface="Arial" panose="020B0604020202020204" pitchFamily="34" charset="0"/>
              <a:buChar char="•"/>
              <a:tabLst>
                <a:tab pos="354013" algn="l"/>
              </a:tabLst>
            </a:pPr>
            <a:r>
              <a:rPr kumimoji="1" lang="ja-JP" altLang="en-US" sz="1200" dirty="0">
                <a:latin typeface="BIZ UDゴシック" panose="020B0400000000000000" pitchFamily="49" charset="-128"/>
                <a:ea typeface="BIZ UDゴシック" panose="020B0400000000000000" pitchFamily="49" charset="-128"/>
              </a:rPr>
              <a:t>府及び府社協は、市町村と日常生活自立支援事業を実施する社協との相互理解による連携体制を構築するため、全市町村に中核機関を整備するよう努める。</a:t>
            </a:r>
          </a:p>
        </p:txBody>
      </p:sp>
      <p:sp>
        <p:nvSpPr>
          <p:cNvPr id="15" name="テキスト ボックス 14">
            <a:extLst>
              <a:ext uri="{FF2B5EF4-FFF2-40B4-BE49-F238E27FC236}">
                <a16:creationId xmlns:a16="http://schemas.microsoft.com/office/drawing/2014/main" id="{15E71488-13CA-4874-B4D5-8A4D915E2D49}"/>
              </a:ext>
            </a:extLst>
          </p:cNvPr>
          <p:cNvSpPr txBox="1"/>
          <p:nvPr/>
        </p:nvSpPr>
        <p:spPr>
          <a:xfrm>
            <a:off x="117986" y="6276243"/>
            <a:ext cx="11880000" cy="590931"/>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algn="ctr"/>
            <a:r>
              <a:rPr kumimoji="1" lang="ja-JP" altLang="en-US" spc="-70" dirty="0">
                <a:latin typeface="BIZ UDゴシック" panose="020B0400000000000000" pitchFamily="49" charset="-128"/>
                <a:ea typeface="BIZ UDゴシック" panose="020B0400000000000000" pitchFamily="49" charset="-128"/>
              </a:rPr>
              <a:t>認知症、知的障がい、精神障がいなどにより判断能力が不十分な方を地域で支える、日常生活自立支援事業など</a:t>
            </a:r>
            <a:endParaRPr kumimoji="1" lang="en-US" altLang="ja-JP" spc="-70" dirty="0">
              <a:latin typeface="BIZ UDゴシック" panose="020B0400000000000000" pitchFamily="49" charset="-128"/>
              <a:ea typeface="BIZ UDゴシック" panose="020B0400000000000000" pitchFamily="49" charset="-128"/>
            </a:endParaRPr>
          </a:p>
          <a:p>
            <a:pPr algn="ctr">
              <a:lnSpc>
                <a:spcPct val="80000"/>
              </a:lnSpc>
            </a:pPr>
            <a:r>
              <a:rPr kumimoji="1" lang="ja-JP" altLang="en-US" spc="-70" dirty="0">
                <a:latin typeface="BIZ UDゴシック" panose="020B0400000000000000" pitchFamily="49" charset="-128"/>
                <a:ea typeface="BIZ UDゴシック" panose="020B0400000000000000" pitchFamily="49" charset="-128"/>
              </a:rPr>
              <a:t>権利擁護支援の地域連携ネットワークの構築と充実へ</a:t>
            </a:r>
            <a:endParaRPr kumimoji="1" lang="ja-JP" altLang="en-US" dirty="0">
              <a:latin typeface="BIZ UDゴシック" panose="020B0400000000000000" pitchFamily="49" charset="-128"/>
              <a:ea typeface="BIZ UDゴシック" panose="020B0400000000000000" pitchFamily="49" charset="-128"/>
            </a:endParaRPr>
          </a:p>
        </p:txBody>
      </p:sp>
      <p:sp>
        <p:nvSpPr>
          <p:cNvPr id="16" name="テキスト ボックス 15">
            <a:extLst>
              <a:ext uri="{FF2B5EF4-FFF2-40B4-BE49-F238E27FC236}">
                <a16:creationId xmlns:a16="http://schemas.microsoft.com/office/drawing/2014/main" id="{95167B5F-9641-40EE-A50B-7941BDB066E1}"/>
              </a:ext>
            </a:extLst>
          </p:cNvPr>
          <p:cNvSpPr txBox="1"/>
          <p:nvPr/>
        </p:nvSpPr>
        <p:spPr>
          <a:xfrm>
            <a:off x="130121" y="3688536"/>
            <a:ext cx="2497400" cy="276998"/>
          </a:xfrm>
          <a:prstGeom prst="homePlate">
            <a:avLst/>
          </a:prstGeom>
          <a:solidFill>
            <a:schemeClr val="accent1"/>
          </a:solidFill>
          <a:ln>
            <a:noFill/>
          </a:ln>
        </p:spPr>
        <p:style>
          <a:lnRef idx="3">
            <a:schemeClr val="lt1"/>
          </a:lnRef>
          <a:fillRef idx="1">
            <a:schemeClr val="accent5"/>
          </a:fillRef>
          <a:effectRef idx="1">
            <a:schemeClr val="accent5"/>
          </a:effectRef>
          <a:fontRef idx="minor">
            <a:schemeClr val="lt1"/>
          </a:fontRef>
        </p:style>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各主体の取組み</a:t>
            </a:r>
            <a:endParaRPr kumimoji="1" lang="ja-JP" altLang="en-US" sz="1200" dirty="0">
              <a:latin typeface="BIZ UDゴシック" panose="020B0400000000000000" pitchFamily="49" charset="-128"/>
              <a:ea typeface="BIZ UDゴシック" panose="020B0400000000000000" pitchFamily="49" charset="-128"/>
            </a:endParaRPr>
          </a:p>
        </p:txBody>
      </p:sp>
      <p:sp>
        <p:nvSpPr>
          <p:cNvPr id="18" name="テキスト ボックス 17">
            <a:extLst>
              <a:ext uri="{FF2B5EF4-FFF2-40B4-BE49-F238E27FC236}">
                <a16:creationId xmlns:a16="http://schemas.microsoft.com/office/drawing/2014/main" id="{D5C1E53C-0FA9-4A9B-B0DB-C0B2B5BF74AC}"/>
              </a:ext>
            </a:extLst>
          </p:cNvPr>
          <p:cNvSpPr txBox="1"/>
          <p:nvPr/>
        </p:nvSpPr>
        <p:spPr>
          <a:xfrm>
            <a:off x="126614" y="5471325"/>
            <a:ext cx="6755968" cy="792000"/>
          </a:xfrm>
          <a:prstGeom prst="rect">
            <a:avLst/>
          </a:prstGeom>
          <a:ln/>
        </p:spPr>
        <p:style>
          <a:lnRef idx="2">
            <a:schemeClr val="dk1"/>
          </a:lnRef>
          <a:fillRef idx="1">
            <a:schemeClr val="lt1"/>
          </a:fillRef>
          <a:effectRef idx="0">
            <a:schemeClr val="dk1"/>
          </a:effectRef>
          <a:fontRef idx="minor">
            <a:schemeClr val="dk1"/>
          </a:fontRef>
        </p:style>
        <p:txBody>
          <a:bodyPr wrap="square" numCol="2" spcCol="108000" rtlCol="0" anchor="t">
            <a:spAutoFit/>
          </a:bodyPr>
          <a:lstStyle/>
          <a:p>
            <a:r>
              <a:rPr kumimoji="1" lang="ja-JP" altLang="en-US" sz="1200" dirty="0">
                <a:solidFill>
                  <a:schemeClr val="tx1"/>
                </a:solidFill>
                <a:latin typeface="BIZ UDゴシック" panose="020B0400000000000000" pitchFamily="49" charset="-128"/>
                <a:ea typeface="BIZ UDゴシック" panose="020B0400000000000000" pitchFamily="49" charset="-128"/>
              </a:rPr>
              <a:t>日常生活自立支援事業の充実・改善に向け、</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marL="87313" indent="-87313"/>
            <a:r>
              <a:rPr lang="ja-JP" altLang="en-US" sz="1200" dirty="0">
                <a:solidFill>
                  <a:schemeClr val="tx1"/>
                </a:solidFill>
                <a:latin typeface="BIZ UDゴシック" panose="020B0400000000000000" pitchFamily="49" charset="-128"/>
                <a:ea typeface="BIZ UDゴシック" panose="020B0400000000000000" pitchFamily="49" charset="-128"/>
              </a:rPr>
              <a:t>・</a:t>
            </a:r>
            <a:r>
              <a:rPr kumimoji="1" lang="ja-JP" altLang="en-US" sz="1200" dirty="0">
                <a:solidFill>
                  <a:schemeClr val="tx1"/>
                </a:solidFill>
                <a:latin typeface="BIZ UDゴシック" panose="020B0400000000000000" pitchFamily="49" charset="-128"/>
                <a:ea typeface="BIZ UDゴシック" panose="020B0400000000000000" pitchFamily="49" charset="-128"/>
              </a:rPr>
              <a:t>キャッシュレス決済など新たな支払い方法を踏まえた支援のあり方の検討　　　　　　　　　</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marL="87313" indent="-87313"/>
            <a:r>
              <a:rPr kumimoji="1" lang="ja-JP" altLang="en-US" sz="1200" dirty="0">
                <a:solidFill>
                  <a:schemeClr val="tx1"/>
                </a:solidFill>
                <a:latin typeface="BIZ UDゴシック" panose="020B0400000000000000" pitchFamily="49" charset="-128"/>
                <a:ea typeface="BIZ UDゴシック" panose="020B0400000000000000" pitchFamily="49" charset="-128"/>
              </a:rPr>
              <a:t>・金融機関の理解促進</a:t>
            </a:r>
            <a:endParaRPr kumimoji="1" lang="en-US" altLang="ja-JP" sz="1200" dirty="0">
              <a:solidFill>
                <a:schemeClr val="tx1"/>
              </a:solidFill>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1200" dirty="0">
                <a:solidFill>
                  <a:schemeClr val="tx1"/>
                </a:solidFill>
                <a:latin typeface="BIZ UDゴシック" panose="020B0400000000000000" pitchFamily="49" charset="-128"/>
                <a:ea typeface="BIZ UDゴシック" panose="020B0400000000000000" pitchFamily="49" charset="-128"/>
              </a:rPr>
              <a:t>不安定な事業運営の課題解消</a:t>
            </a:r>
            <a:endParaRPr lang="en-US" altLang="ja-JP" sz="1200" dirty="0">
              <a:solidFill>
                <a:schemeClr val="tx1"/>
              </a:solidFill>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lang="ja-JP" altLang="en-US" sz="1200" dirty="0">
                <a:solidFill>
                  <a:schemeClr val="tx1"/>
                </a:solidFill>
                <a:latin typeface="BIZ UDゴシック" panose="020B0400000000000000" pitchFamily="49" charset="-128"/>
                <a:ea typeface="BIZ UDゴシック" panose="020B0400000000000000" pitchFamily="49" charset="-128"/>
              </a:rPr>
              <a:t>専門性をもった福祉サービスとして位置づけ</a:t>
            </a:r>
            <a:endParaRPr lang="en-US" altLang="ja-JP" sz="1200" dirty="0">
              <a:solidFill>
                <a:schemeClr val="tx1"/>
              </a:solidFill>
              <a:latin typeface="BIZ UDゴシック" panose="020B0400000000000000" pitchFamily="49" charset="-128"/>
              <a:ea typeface="BIZ UDゴシック" panose="020B0400000000000000" pitchFamily="49" charset="-128"/>
            </a:endParaRPr>
          </a:p>
          <a:p>
            <a:pPr marL="171450" indent="-171450">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身寄りのない高齢者等の増加への対応</a:t>
            </a:r>
          </a:p>
        </p:txBody>
      </p:sp>
      <p:sp>
        <p:nvSpPr>
          <p:cNvPr id="19" name="テキスト ボックス 18">
            <a:extLst>
              <a:ext uri="{FF2B5EF4-FFF2-40B4-BE49-F238E27FC236}">
                <a16:creationId xmlns:a16="http://schemas.microsoft.com/office/drawing/2014/main" id="{F33D6DA1-FCDF-497C-8ABE-5A2E156A6993}"/>
              </a:ext>
            </a:extLst>
          </p:cNvPr>
          <p:cNvSpPr txBox="1"/>
          <p:nvPr/>
        </p:nvSpPr>
        <p:spPr>
          <a:xfrm>
            <a:off x="126613" y="5200252"/>
            <a:ext cx="2497400" cy="276998"/>
          </a:xfrm>
          <a:prstGeom prst="homePlate">
            <a:avLst/>
          </a:prstGeom>
          <a:solidFill>
            <a:schemeClr val="accent1"/>
          </a:solidFill>
          <a:ln>
            <a:noFill/>
          </a:ln>
        </p:spPr>
        <p:style>
          <a:lnRef idx="3">
            <a:schemeClr val="lt1"/>
          </a:lnRef>
          <a:fillRef idx="1">
            <a:schemeClr val="accent5"/>
          </a:fillRef>
          <a:effectRef idx="1">
            <a:schemeClr val="accent5"/>
          </a:effectRef>
          <a:fontRef idx="minor">
            <a:schemeClr val="lt1"/>
          </a:fontRef>
        </p:style>
        <p:txBody>
          <a:bodyPr wrap="square" rtlCol="0">
            <a:spAutoFit/>
          </a:bodyPr>
          <a:lstStyle/>
          <a:p>
            <a:r>
              <a:rPr lang="ja-JP" altLang="en-US" sz="1200" dirty="0">
                <a:latin typeface="BIZ UDゴシック" panose="020B0400000000000000" pitchFamily="49" charset="-128"/>
                <a:ea typeface="BIZ UDゴシック" panose="020B0400000000000000" pitchFamily="49" charset="-128"/>
              </a:rPr>
              <a:t>国への要望・提言</a:t>
            </a:r>
            <a:endParaRPr kumimoji="1" lang="ja-JP" altLang="en-US" sz="1200" dirty="0">
              <a:latin typeface="BIZ UDゴシック" panose="020B0400000000000000" pitchFamily="49" charset="-128"/>
              <a:ea typeface="BIZ UDゴシック" panose="020B0400000000000000" pitchFamily="49" charset="-128"/>
            </a:endParaRPr>
          </a:p>
        </p:txBody>
      </p:sp>
      <p:grpSp>
        <p:nvGrpSpPr>
          <p:cNvPr id="31" name="グループ化 30">
            <a:extLst>
              <a:ext uri="{FF2B5EF4-FFF2-40B4-BE49-F238E27FC236}">
                <a16:creationId xmlns:a16="http://schemas.microsoft.com/office/drawing/2014/main" id="{F97FF01F-316F-4D0C-BE2E-DD351E544371}"/>
              </a:ext>
            </a:extLst>
          </p:cNvPr>
          <p:cNvGrpSpPr/>
          <p:nvPr/>
        </p:nvGrpSpPr>
        <p:grpSpPr>
          <a:xfrm>
            <a:off x="130092" y="3950118"/>
            <a:ext cx="2763403" cy="1193793"/>
            <a:chOff x="100369" y="4135796"/>
            <a:chExt cx="2772697" cy="1194435"/>
          </a:xfrm>
        </p:grpSpPr>
        <p:sp>
          <p:nvSpPr>
            <p:cNvPr id="11" name="テキスト ボックス 10">
              <a:extLst>
                <a:ext uri="{FF2B5EF4-FFF2-40B4-BE49-F238E27FC236}">
                  <a16:creationId xmlns:a16="http://schemas.microsoft.com/office/drawing/2014/main" id="{6C47F949-8DDF-4F46-89B4-367DF0F6B768}"/>
                </a:ext>
              </a:extLst>
            </p:cNvPr>
            <p:cNvSpPr txBox="1"/>
            <p:nvPr/>
          </p:nvSpPr>
          <p:spPr>
            <a:xfrm>
              <a:off x="100369" y="4137990"/>
              <a:ext cx="2772697" cy="1192241"/>
            </a:xfrm>
            <a:prstGeom prst="rect">
              <a:avLst/>
            </a:prstGeom>
            <a:ln/>
          </p:spPr>
          <p:style>
            <a:lnRef idx="2">
              <a:schemeClr val="dk1"/>
            </a:lnRef>
            <a:fillRef idx="1">
              <a:schemeClr val="lt1"/>
            </a:fillRef>
            <a:effectRef idx="0">
              <a:schemeClr val="dk1"/>
            </a:effectRef>
            <a:fontRef idx="minor">
              <a:schemeClr val="dk1"/>
            </a:fontRef>
          </p:style>
          <p:txBody>
            <a:bodyPr wrap="square" rtlCol="0" anchor="t">
              <a:spAutoFit/>
            </a:bodyPr>
            <a:lstStyle/>
            <a:p>
              <a:pPr>
                <a:lnSpc>
                  <a:spcPct val="140000"/>
                </a:lnSpc>
              </a:pPr>
              <a:endParaRPr kumimoji="1" lang="en-US" altLang="ja-JP" sz="1200" spc="-70" dirty="0">
                <a:latin typeface="BIZ UDゴシック" panose="020B0400000000000000" pitchFamily="49" charset="-128"/>
                <a:ea typeface="BIZ UDゴシック" panose="020B0400000000000000" pitchFamily="49" charset="-128"/>
              </a:endParaRPr>
            </a:p>
            <a:p>
              <a:pPr marL="84138" indent="-84138">
                <a:buFont typeface="Arial" panose="020B0604020202020204" pitchFamily="34" charset="0"/>
                <a:buChar char="•"/>
              </a:pPr>
              <a:r>
                <a:rPr kumimoji="1" lang="ja-JP" altLang="en-US" sz="1100" dirty="0">
                  <a:latin typeface="BIZ UDゴシック" panose="020B0400000000000000" pitchFamily="49" charset="-128"/>
                  <a:ea typeface="BIZ UDゴシック" panose="020B0400000000000000" pitchFamily="49" charset="-128"/>
                </a:rPr>
                <a:t>包括的支援体制構築の主要な取組として権利擁護支援の体制整備を位置づけ</a:t>
              </a:r>
              <a:endParaRPr kumimoji="1" lang="en-US" altLang="ja-JP" sz="1100" dirty="0">
                <a:latin typeface="BIZ UDゴシック" panose="020B0400000000000000" pitchFamily="49" charset="-128"/>
                <a:ea typeface="BIZ UDゴシック" panose="020B0400000000000000" pitchFamily="49" charset="-128"/>
              </a:endParaRPr>
            </a:p>
            <a:p>
              <a:pPr marL="84138" indent="-84138">
                <a:buFont typeface="Arial" panose="020B0604020202020204" pitchFamily="34" charset="0"/>
                <a:buChar char="•"/>
              </a:pPr>
              <a:r>
                <a:rPr lang="ja-JP" altLang="en-US" sz="1100" dirty="0">
                  <a:latin typeface="BIZ UDゴシック" panose="020B0400000000000000" pitchFamily="49" charset="-128"/>
                  <a:ea typeface="BIZ UDゴシック" panose="020B0400000000000000" pitchFamily="49" charset="-128"/>
                </a:rPr>
                <a:t>協議の場を設けるなどチーム形成の推進、組織的な連携体制の構築</a:t>
              </a:r>
              <a:endParaRPr lang="en-US" altLang="ja-JP" sz="1100" dirty="0">
                <a:latin typeface="BIZ UDゴシック" panose="020B0400000000000000" pitchFamily="49" charset="-128"/>
                <a:ea typeface="BIZ UDゴシック" panose="020B0400000000000000" pitchFamily="49" charset="-128"/>
              </a:endParaRPr>
            </a:p>
            <a:p>
              <a:r>
                <a:rPr lang="ja-JP" altLang="en-US" sz="1100" spc="-70" dirty="0">
                  <a:latin typeface="BIZ UDゴシック" panose="020B0400000000000000" pitchFamily="49" charset="-128"/>
                  <a:ea typeface="BIZ UDゴシック" panose="020B0400000000000000" pitchFamily="49" charset="-128"/>
                </a:rPr>
                <a:t>　　　　　　　　　　　　　　　　　　等</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20" name="テキスト ボックス 19">
              <a:extLst>
                <a:ext uri="{FF2B5EF4-FFF2-40B4-BE49-F238E27FC236}">
                  <a16:creationId xmlns:a16="http://schemas.microsoft.com/office/drawing/2014/main" id="{9E339132-0E2B-475A-9D0A-7FD495DB9DE9}"/>
                </a:ext>
              </a:extLst>
            </p:cNvPr>
            <p:cNvSpPr txBox="1"/>
            <p:nvPr/>
          </p:nvSpPr>
          <p:spPr>
            <a:xfrm>
              <a:off x="100398" y="4135796"/>
              <a:ext cx="978881" cy="276999"/>
            </a:xfrm>
            <a:prstGeom prst="rect">
              <a:avLst/>
            </a:prstGeom>
            <a:noFill/>
            <a:ln w="25400" cmpd="dbl">
              <a:solidFill>
                <a:schemeClr val="accent1"/>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dist"/>
              <a:r>
                <a:rPr kumimoji="1" lang="ja-JP" altLang="en-US" sz="1200" dirty="0">
                  <a:latin typeface="BIZ UDゴシック" panose="020B0400000000000000" pitchFamily="49" charset="-128"/>
                  <a:ea typeface="BIZ UDゴシック" panose="020B0400000000000000" pitchFamily="49" charset="-128"/>
                </a:rPr>
                <a:t>市町村</a:t>
              </a:r>
            </a:p>
          </p:txBody>
        </p:sp>
      </p:grpSp>
      <p:grpSp>
        <p:nvGrpSpPr>
          <p:cNvPr id="32" name="グループ化 31">
            <a:extLst>
              <a:ext uri="{FF2B5EF4-FFF2-40B4-BE49-F238E27FC236}">
                <a16:creationId xmlns:a16="http://schemas.microsoft.com/office/drawing/2014/main" id="{6ECDED6C-A343-49A6-A0EA-2525FA1443FA}"/>
              </a:ext>
            </a:extLst>
          </p:cNvPr>
          <p:cNvGrpSpPr/>
          <p:nvPr/>
        </p:nvGrpSpPr>
        <p:grpSpPr>
          <a:xfrm>
            <a:off x="3163128" y="3942127"/>
            <a:ext cx="2780626" cy="1198800"/>
            <a:chOff x="3150930" y="4133566"/>
            <a:chExt cx="2790388" cy="1205066"/>
          </a:xfrm>
        </p:grpSpPr>
        <p:sp>
          <p:nvSpPr>
            <p:cNvPr id="12" name="テキスト ボックス 11">
              <a:extLst>
                <a:ext uri="{FF2B5EF4-FFF2-40B4-BE49-F238E27FC236}">
                  <a16:creationId xmlns:a16="http://schemas.microsoft.com/office/drawing/2014/main" id="{FFAF73C0-8091-4974-95F0-45839574A419}"/>
                </a:ext>
              </a:extLst>
            </p:cNvPr>
            <p:cNvSpPr txBox="1"/>
            <p:nvPr/>
          </p:nvSpPr>
          <p:spPr>
            <a:xfrm>
              <a:off x="3168621" y="4141381"/>
              <a:ext cx="2772697" cy="1197251"/>
            </a:xfrm>
            <a:prstGeom prst="rect">
              <a:avLst/>
            </a:prstGeom>
            <a:ln/>
          </p:spPr>
          <p:style>
            <a:lnRef idx="2">
              <a:schemeClr val="dk1"/>
            </a:lnRef>
            <a:fillRef idx="1">
              <a:schemeClr val="lt1"/>
            </a:fillRef>
            <a:effectRef idx="0">
              <a:schemeClr val="dk1"/>
            </a:effectRef>
            <a:fontRef idx="minor">
              <a:schemeClr val="dk1"/>
            </a:fontRef>
          </p:style>
          <p:txBody>
            <a:bodyPr wrap="square" rtlCol="0" anchor="t">
              <a:spAutoFit/>
            </a:bodyPr>
            <a:lstStyle/>
            <a:p>
              <a:pPr>
                <a:lnSpc>
                  <a:spcPct val="140000"/>
                </a:lnSpc>
              </a:pPr>
              <a:endParaRPr kumimoji="1" lang="en-US" altLang="ja-JP" sz="1200" spc="-70" dirty="0">
                <a:latin typeface="BIZ UDゴシック" panose="020B0400000000000000" pitchFamily="49" charset="-128"/>
                <a:ea typeface="BIZ UDゴシック" panose="020B0400000000000000" pitchFamily="49" charset="-128"/>
              </a:endParaRPr>
            </a:p>
            <a:p>
              <a:pPr marL="84138" indent="-84138">
                <a:buFont typeface="Arial" panose="020B0604020202020204" pitchFamily="34" charset="0"/>
                <a:buChar char="•"/>
              </a:pPr>
              <a:r>
                <a:rPr kumimoji="1" lang="ja-JP" altLang="en-US" sz="1100" spc="-50" dirty="0">
                  <a:latin typeface="BIZ UDゴシック" panose="020B0400000000000000" pitchFamily="49" charset="-128"/>
                  <a:ea typeface="BIZ UDゴシック" panose="020B0400000000000000" pitchFamily="49" charset="-128"/>
                </a:rPr>
                <a:t>これまで日自を通じて築いたネットワークや関係機関との信頼関係を活かした地域と行政のつなぎ役としての役割の推進</a:t>
              </a:r>
              <a:endParaRPr kumimoji="1" lang="en-US" altLang="ja-JP" sz="1100" spc="-50" dirty="0">
                <a:latin typeface="BIZ UDゴシック" panose="020B0400000000000000" pitchFamily="49" charset="-128"/>
                <a:ea typeface="BIZ UDゴシック" panose="020B0400000000000000" pitchFamily="49" charset="-128"/>
              </a:endParaRPr>
            </a:p>
            <a:p>
              <a:pPr marL="84138" indent="-84138">
                <a:buFont typeface="Arial" panose="020B0604020202020204" pitchFamily="34" charset="0"/>
                <a:buChar char="•"/>
              </a:pPr>
              <a:r>
                <a:rPr lang="ja-JP" altLang="en-US" sz="1100" dirty="0">
                  <a:latin typeface="BIZ UDゴシック" panose="020B0400000000000000" pitchFamily="49" charset="-128"/>
                  <a:ea typeface="BIZ UDゴシック" panose="020B0400000000000000" pitchFamily="49" charset="-128"/>
                </a:rPr>
                <a:t>日自の見える化、地域資源の開発、ネットワークを活かした地域づくり 等</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21" name="テキスト ボックス 20">
              <a:extLst>
                <a:ext uri="{FF2B5EF4-FFF2-40B4-BE49-F238E27FC236}">
                  <a16:creationId xmlns:a16="http://schemas.microsoft.com/office/drawing/2014/main" id="{77B44424-E2F1-4710-93A2-672D3B249396}"/>
                </a:ext>
              </a:extLst>
            </p:cNvPr>
            <p:cNvSpPr txBox="1"/>
            <p:nvPr/>
          </p:nvSpPr>
          <p:spPr>
            <a:xfrm>
              <a:off x="3150930" y="4133566"/>
              <a:ext cx="977904" cy="276999"/>
            </a:xfrm>
            <a:prstGeom prst="rect">
              <a:avLst/>
            </a:prstGeom>
            <a:noFill/>
            <a:ln w="25400" cmpd="dbl">
              <a:solidFill>
                <a:schemeClr val="accent1"/>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r>
                <a:rPr kumimoji="1" lang="ja-JP" altLang="en-US" sz="1200" dirty="0">
                  <a:latin typeface="BIZ UDゴシック" panose="020B0400000000000000" pitchFamily="49" charset="-128"/>
                  <a:ea typeface="BIZ UDゴシック" panose="020B0400000000000000" pitchFamily="49" charset="-128"/>
                </a:rPr>
                <a:t>市町村社協</a:t>
              </a:r>
            </a:p>
          </p:txBody>
        </p:sp>
      </p:grpSp>
      <p:grpSp>
        <p:nvGrpSpPr>
          <p:cNvPr id="30" name="グループ化 29">
            <a:extLst>
              <a:ext uri="{FF2B5EF4-FFF2-40B4-BE49-F238E27FC236}">
                <a16:creationId xmlns:a16="http://schemas.microsoft.com/office/drawing/2014/main" id="{999AC10A-0DA1-4348-A480-DE2F6812E38D}"/>
              </a:ext>
            </a:extLst>
          </p:cNvPr>
          <p:cNvGrpSpPr/>
          <p:nvPr/>
        </p:nvGrpSpPr>
        <p:grpSpPr>
          <a:xfrm>
            <a:off x="6204757" y="3930637"/>
            <a:ext cx="2772001" cy="1212899"/>
            <a:chOff x="6149156" y="4116336"/>
            <a:chExt cx="2780514" cy="1211332"/>
          </a:xfrm>
        </p:grpSpPr>
        <p:sp>
          <p:nvSpPr>
            <p:cNvPr id="26" name="テキスト ボックス 25">
              <a:extLst>
                <a:ext uri="{FF2B5EF4-FFF2-40B4-BE49-F238E27FC236}">
                  <a16:creationId xmlns:a16="http://schemas.microsoft.com/office/drawing/2014/main" id="{E55348D7-B851-4C98-BC96-2A665AC91E13}"/>
                </a:ext>
              </a:extLst>
            </p:cNvPr>
            <p:cNvSpPr txBox="1"/>
            <p:nvPr/>
          </p:nvSpPr>
          <p:spPr>
            <a:xfrm>
              <a:off x="6156973" y="4130417"/>
              <a:ext cx="2772697" cy="1197251"/>
            </a:xfrm>
            <a:prstGeom prst="rect">
              <a:avLst/>
            </a:prstGeom>
            <a:ln/>
          </p:spPr>
          <p:style>
            <a:lnRef idx="2">
              <a:schemeClr val="dk1"/>
            </a:lnRef>
            <a:fillRef idx="1">
              <a:schemeClr val="lt1"/>
            </a:fillRef>
            <a:effectRef idx="0">
              <a:schemeClr val="dk1"/>
            </a:effectRef>
            <a:fontRef idx="minor">
              <a:schemeClr val="dk1"/>
            </a:fontRef>
          </p:style>
          <p:txBody>
            <a:bodyPr wrap="square" rtlCol="0" anchor="t">
              <a:spAutoFit/>
            </a:bodyPr>
            <a:lstStyle/>
            <a:p>
              <a:pPr>
                <a:lnSpc>
                  <a:spcPct val="140000"/>
                </a:lnSpc>
              </a:pPr>
              <a:endParaRPr kumimoji="1" lang="en-US" altLang="ja-JP" sz="1200" spc="-70" dirty="0">
                <a:latin typeface="BIZ UDゴシック" panose="020B0400000000000000" pitchFamily="49" charset="-128"/>
                <a:ea typeface="BIZ UDゴシック" panose="020B0400000000000000" pitchFamily="49" charset="-128"/>
              </a:endParaRPr>
            </a:p>
            <a:p>
              <a:pPr marL="84138" indent="-84138">
                <a:buFont typeface="Arial" panose="020B0604020202020204" pitchFamily="34" charset="0"/>
                <a:buChar char="•"/>
              </a:pPr>
              <a:r>
                <a:rPr lang="ja-JP" altLang="en-US" sz="1100" dirty="0">
                  <a:latin typeface="BIZ UDゴシック" panose="020B0400000000000000" pitchFamily="49" charset="-128"/>
                  <a:ea typeface="BIZ UDゴシック" panose="020B0400000000000000" pitchFamily="49" charset="-128"/>
                </a:rPr>
                <a:t>中核機関整備等に向けた支援及び日自の事業理解の促進・周知</a:t>
              </a:r>
              <a:endParaRPr kumimoji="1" lang="en-US" altLang="ja-JP" sz="1100" dirty="0">
                <a:latin typeface="BIZ UDゴシック" panose="020B0400000000000000" pitchFamily="49" charset="-128"/>
                <a:ea typeface="BIZ UDゴシック" panose="020B0400000000000000" pitchFamily="49" charset="-128"/>
              </a:endParaRPr>
            </a:p>
            <a:p>
              <a:pPr marL="84138" indent="-84138">
                <a:buFont typeface="Arial" panose="020B0604020202020204" pitchFamily="34" charset="0"/>
                <a:buChar char="•"/>
              </a:pPr>
              <a:r>
                <a:rPr lang="ja-JP" altLang="en-US" sz="1100" dirty="0">
                  <a:latin typeface="BIZ UDゴシック" panose="020B0400000000000000" pitchFamily="49" charset="-128"/>
                  <a:ea typeface="BIZ UDゴシック" panose="020B0400000000000000" pitchFamily="49" charset="-128"/>
                </a:rPr>
                <a:t>日自の重要性の認識、財源確保、安定的な事業運営に向けた国への要望</a:t>
              </a:r>
              <a:endParaRPr lang="en-US" altLang="ja-JP" sz="1100" dirty="0">
                <a:latin typeface="BIZ UDゴシック" panose="020B0400000000000000" pitchFamily="49" charset="-128"/>
                <a:ea typeface="BIZ UDゴシック" panose="020B0400000000000000" pitchFamily="49" charset="-128"/>
              </a:endParaRPr>
            </a:p>
            <a:p>
              <a:r>
                <a:rPr kumimoji="1" lang="ja-JP" altLang="en-US" sz="1100" dirty="0">
                  <a:latin typeface="BIZ UDゴシック" panose="020B0400000000000000" pitchFamily="49" charset="-128"/>
                  <a:ea typeface="BIZ UDゴシック" panose="020B0400000000000000" pitchFamily="49" charset="-128"/>
                </a:rPr>
                <a:t>　　　　　　　　　　　　　　　　　等</a:t>
              </a:r>
            </a:p>
          </p:txBody>
        </p:sp>
        <p:sp>
          <p:nvSpPr>
            <p:cNvPr id="22" name="テキスト ボックス 21">
              <a:extLst>
                <a:ext uri="{FF2B5EF4-FFF2-40B4-BE49-F238E27FC236}">
                  <a16:creationId xmlns:a16="http://schemas.microsoft.com/office/drawing/2014/main" id="{8C1F184D-036F-489F-955B-6DC8717AA146}"/>
                </a:ext>
              </a:extLst>
            </p:cNvPr>
            <p:cNvSpPr txBox="1"/>
            <p:nvPr/>
          </p:nvSpPr>
          <p:spPr>
            <a:xfrm>
              <a:off x="6149156" y="4116336"/>
              <a:ext cx="977904" cy="276999"/>
            </a:xfrm>
            <a:prstGeom prst="rect">
              <a:avLst/>
            </a:prstGeom>
            <a:noFill/>
            <a:ln w="25400" cmpd="dbl">
              <a:solidFill>
                <a:schemeClr val="accent1"/>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dist"/>
              <a:r>
                <a:rPr lang="ja-JP" altLang="en-US" sz="1200" dirty="0">
                  <a:latin typeface="BIZ UDゴシック" panose="020B0400000000000000" pitchFamily="49" charset="-128"/>
                  <a:ea typeface="BIZ UDゴシック" panose="020B0400000000000000" pitchFamily="49" charset="-128"/>
                </a:rPr>
                <a:t>大阪府</a:t>
              </a:r>
              <a:endParaRPr kumimoji="1" lang="ja-JP" altLang="en-US" sz="1200" dirty="0">
                <a:latin typeface="BIZ UDゴシック" panose="020B0400000000000000" pitchFamily="49" charset="-128"/>
                <a:ea typeface="BIZ UDゴシック" panose="020B0400000000000000" pitchFamily="49" charset="-128"/>
              </a:endParaRPr>
            </a:p>
          </p:txBody>
        </p:sp>
      </p:grpSp>
      <p:grpSp>
        <p:nvGrpSpPr>
          <p:cNvPr id="28" name="グループ化 27">
            <a:extLst>
              <a:ext uri="{FF2B5EF4-FFF2-40B4-BE49-F238E27FC236}">
                <a16:creationId xmlns:a16="http://schemas.microsoft.com/office/drawing/2014/main" id="{FDE24803-0D0C-4CA1-BB9B-976EFD6D342F}"/>
              </a:ext>
            </a:extLst>
          </p:cNvPr>
          <p:cNvGrpSpPr/>
          <p:nvPr/>
        </p:nvGrpSpPr>
        <p:grpSpPr>
          <a:xfrm>
            <a:off x="9219290" y="3935238"/>
            <a:ext cx="2780625" cy="1400572"/>
            <a:chOff x="9150057" y="4127514"/>
            <a:chExt cx="2886185" cy="1024117"/>
          </a:xfrm>
        </p:grpSpPr>
        <p:sp>
          <p:nvSpPr>
            <p:cNvPr id="27" name="テキスト ボックス 26">
              <a:extLst>
                <a:ext uri="{FF2B5EF4-FFF2-40B4-BE49-F238E27FC236}">
                  <a16:creationId xmlns:a16="http://schemas.microsoft.com/office/drawing/2014/main" id="{84D6F257-3F18-457B-8E75-7CA191A6F6CF}"/>
                </a:ext>
              </a:extLst>
            </p:cNvPr>
            <p:cNvSpPr txBox="1"/>
            <p:nvPr/>
          </p:nvSpPr>
          <p:spPr>
            <a:xfrm>
              <a:off x="9159009" y="4134682"/>
              <a:ext cx="2877233" cy="1016949"/>
            </a:xfrm>
            <a:prstGeom prst="rect">
              <a:avLst/>
            </a:prstGeom>
            <a:ln/>
          </p:spPr>
          <p:style>
            <a:lnRef idx="2">
              <a:schemeClr val="dk1"/>
            </a:lnRef>
            <a:fillRef idx="1">
              <a:schemeClr val="lt1"/>
            </a:fillRef>
            <a:effectRef idx="0">
              <a:schemeClr val="dk1"/>
            </a:effectRef>
            <a:fontRef idx="minor">
              <a:schemeClr val="dk1"/>
            </a:fontRef>
          </p:style>
          <p:txBody>
            <a:bodyPr wrap="square" rtlCol="0" anchor="t">
              <a:spAutoFit/>
            </a:bodyPr>
            <a:lstStyle/>
            <a:p>
              <a:pPr>
                <a:lnSpc>
                  <a:spcPct val="140000"/>
                </a:lnSpc>
              </a:pPr>
              <a:endParaRPr kumimoji="1" lang="en-US" altLang="ja-JP" sz="1200" spc="-70" dirty="0">
                <a:latin typeface="BIZ UDゴシック" panose="020B0400000000000000" pitchFamily="49" charset="-128"/>
                <a:ea typeface="BIZ UDゴシック" panose="020B0400000000000000" pitchFamily="49" charset="-128"/>
              </a:endParaRPr>
            </a:p>
            <a:p>
              <a:pPr marL="84138" indent="-84138">
                <a:buFont typeface="Arial" panose="020B0604020202020204" pitchFamily="34" charset="0"/>
                <a:buChar char="•"/>
              </a:pPr>
              <a:r>
                <a:rPr kumimoji="1" lang="ja-JP" altLang="en-US" sz="1100" spc="-70" dirty="0">
                  <a:latin typeface="BIZ UDゴシック" panose="020B0400000000000000" pitchFamily="49" charset="-128"/>
                  <a:ea typeface="BIZ UDゴシック" panose="020B0400000000000000" pitchFamily="49" charset="-128"/>
                </a:rPr>
                <a:t>日自における運用面での整理（業務効率化、業務フローの見直し、好事例の収集等）</a:t>
              </a:r>
              <a:endParaRPr kumimoji="1" lang="en-US" altLang="ja-JP" sz="1100" spc="-70" dirty="0">
                <a:latin typeface="BIZ UDゴシック" panose="020B0400000000000000" pitchFamily="49" charset="-128"/>
                <a:ea typeface="BIZ UDゴシック" panose="020B0400000000000000" pitchFamily="49" charset="-128"/>
              </a:endParaRPr>
            </a:p>
            <a:p>
              <a:pPr marL="84138" indent="-84138">
                <a:buFont typeface="Arial" panose="020B0604020202020204" pitchFamily="34" charset="0"/>
                <a:buChar char="•"/>
              </a:pPr>
              <a:r>
                <a:rPr lang="ja-JP" altLang="en-US" sz="1100" dirty="0">
                  <a:latin typeface="BIZ UDゴシック" panose="020B0400000000000000" pitchFamily="49" charset="-128"/>
                  <a:ea typeface="BIZ UDゴシック" panose="020B0400000000000000" pitchFamily="49" charset="-128"/>
                </a:rPr>
                <a:t>人材育成や交流の場・相談機会の充実</a:t>
              </a:r>
              <a:endParaRPr lang="en-US" altLang="ja-JP" sz="1100" dirty="0">
                <a:latin typeface="BIZ UDゴシック" panose="020B0400000000000000" pitchFamily="49" charset="-128"/>
                <a:ea typeface="BIZ UDゴシック" panose="020B0400000000000000" pitchFamily="49" charset="-128"/>
              </a:endParaRPr>
            </a:p>
            <a:p>
              <a:pPr marL="84138" indent="-84138">
                <a:buFont typeface="Arial" panose="020B0604020202020204" pitchFamily="34" charset="0"/>
                <a:buChar char="•"/>
              </a:pPr>
              <a:r>
                <a:rPr lang="ja-JP" altLang="en-US" sz="1100" dirty="0">
                  <a:latin typeface="BIZ UDゴシック" panose="020B0400000000000000" pitchFamily="49" charset="-128"/>
                  <a:ea typeface="BIZ UDゴシック" panose="020B0400000000000000" pitchFamily="49" charset="-128"/>
                </a:rPr>
                <a:t>不正防止の観点での確認　</a:t>
              </a:r>
              <a:endParaRPr kumimoji="1" lang="en-US" altLang="ja-JP" sz="1100" dirty="0">
                <a:latin typeface="BIZ UDゴシック" panose="020B0400000000000000" pitchFamily="49" charset="-128"/>
                <a:ea typeface="BIZ UDゴシック" panose="020B0400000000000000" pitchFamily="49" charset="-128"/>
              </a:endParaRPr>
            </a:p>
            <a:p>
              <a:pPr marL="84138" indent="-84138">
                <a:buFont typeface="Arial" panose="020B0604020202020204" pitchFamily="34" charset="0"/>
                <a:buChar char="•"/>
              </a:pPr>
              <a:r>
                <a:rPr kumimoji="1" lang="ja-JP" altLang="en-US" sz="1100" spc="-90" dirty="0">
                  <a:latin typeface="BIZ UDゴシック" panose="020B0400000000000000" pitchFamily="49" charset="-128"/>
                  <a:ea typeface="BIZ UDゴシック" panose="020B0400000000000000" pitchFamily="49" charset="-128"/>
                </a:rPr>
                <a:t>実施状況の動向把握・分析と府への報告、市町村社協へ情報提供、全社協への提案 等</a:t>
              </a:r>
              <a:r>
                <a:rPr kumimoji="1" lang="ja-JP" altLang="en-US" sz="1100" spc="-70" dirty="0">
                  <a:latin typeface="BIZ UDゴシック" panose="020B0400000000000000" pitchFamily="49" charset="-128"/>
                  <a:ea typeface="BIZ UDゴシック" panose="020B0400000000000000" pitchFamily="49" charset="-128"/>
                </a:rPr>
                <a:t>　　　　　　　　　</a:t>
              </a:r>
              <a:endParaRPr kumimoji="1" lang="en-US" altLang="ja-JP" sz="1100" spc="-70" dirty="0">
                <a:latin typeface="BIZ UDゴシック" panose="020B0400000000000000" pitchFamily="49" charset="-128"/>
                <a:ea typeface="BIZ UDゴシック" panose="020B0400000000000000" pitchFamily="49" charset="-128"/>
              </a:endParaRPr>
            </a:p>
          </p:txBody>
        </p:sp>
        <p:sp>
          <p:nvSpPr>
            <p:cNvPr id="23" name="テキスト ボックス 22">
              <a:extLst>
                <a:ext uri="{FF2B5EF4-FFF2-40B4-BE49-F238E27FC236}">
                  <a16:creationId xmlns:a16="http://schemas.microsoft.com/office/drawing/2014/main" id="{EF2C32E7-3F18-49E7-996C-541FE144E9BE}"/>
                </a:ext>
              </a:extLst>
            </p:cNvPr>
            <p:cNvSpPr txBox="1"/>
            <p:nvPr/>
          </p:nvSpPr>
          <p:spPr>
            <a:xfrm>
              <a:off x="9150057" y="4127514"/>
              <a:ext cx="975270" cy="234245"/>
            </a:xfrm>
            <a:prstGeom prst="rect">
              <a:avLst/>
            </a:prstGeom>
            <a:noFill/>
            <a:ln w="25400" cmpd="dbl">
              <a:solidFill>
                <a:schemeClr val="accent1"/>
              </a:solidFill>
            </a:ln>
          </p:spPr>
          <p:style>
            <a:lnRef idx="1">
              <a:schemeClr val="accent4"/>
            </a:lnRef>
            <a:fillRef idx="2">
              <a:schemeClr val="accent4"/>
            </a:fillRef>
            <a:effectRef idx="1">
              <a:schemeClr val="accent4"/>
            </a:effectRef>
            <a:fontRef idx="minor">
              <a:schemeClr val="dk1"/>
            </a:fontRef>
          </p:style>
          <p:txBody>
            <a:bodyPr wrap="square" rtlCol="0">
              <a:spAutoFit/>
            </a:bodyPr>
            <a:lstStyle/>
            <a:p>
              <a:pPr algn="dist"/>
              <a:r>
                <a:rPr lang="ja-JP" altLang="en-US" sz="1200" dirty="0">
                  <a:latin typeface="BIZ UDゴシック" panose="020B0400000000000000" pitchFamily="49" charset="-128"/>
                  <a:ea typeface="BIZ UDゴシック" panose="020B0400000000000000" pitchFamily="49" charset="-128"/>
                </a:rPr>
                <a:t>府</a:t>
              </a:r>
              <a:r>
                <a:rPr kumimoji="1" lang="ja-JP" altLang="en-US" sz="1200" dirty="0">
                  <a:latin typeface="BIZ UDゴシック" panose="020B0400000000000000" pitchFamily="49" charset="-128"/>
                  <a:ea typeface="BIZ UDゴシック" panose="020B0400000000000000" pitchFamily="49" charset="-128"/>
                </a:rPr>
                <a:t>社協</a:t>
              </a:r>
            </a:p>
          </p:txBody>
        </p:sp>
      </p:grpSp>
      <p:sp>
        <p:nvSpPr>
          <p:cNvPr id="29" name="テキスト ボックス 28">
            <a:extLst>
              <a:ext uri="{FF2B5EF4-FFF2-40B4-BE49-F238E27FC236}">
                <a16:creationId xmlns:a16="http://schemas.microsoft.com/office/drawing/2014/main" id="{0EA28C6D-1EF6-4E8C-B427-DC211718DABA}"/>
              </a:ext>
            </a:extLst>
          </p:cNvPr>
          <p:cNvSpPr txBox="1"/>
          <p:nvPr/>
        </p:nvSpPr>
        <p:spPr>
          <a:xfrm>
            <a:off x="7607913" y="5575194"/>
            <a:ext cx="4392000" cy="461665"/>
          </a:xfrm>
          <a:prstGeom prst="rect">
            <a:avLst/>
          </a:prstGeom>
          <a:ln/>
        </p:spPr>
        <p:style>
          <a:lnRef idx="2">
            <a:schemeClr val="dk1"/>
          </a:lnRef>
          <a:fillRef idx="1">
            <a:schemeClr val="lt1"/>
          </a:fillRef>
          <a:effectRef idx="0">
            <a:schemeClr val="dk1"/>
          </a:effectRef>
          <a:fontRef idx="minor">
            <a:schemeClr val="dk1"/>
          </a:fontRef>
        </p:style>
        <p:txBody>
          <a:bodyPr wrap="square" numCol="1" rtlCol="0" anchor="t">
            <a:spAutoFit/>
          </a:bodyPr>
          <a:lstStyle/>
          <a:p>
            <a:pPr marL="171450" indent="-171450">
              <a:buFont typeface="Arial" panose="020B0604020202020204" pitchFamily="34" charset="0"/>
              <a:buChar char="•"/>
            </a:pPr>
            <a:r>
              <a:rPr kumimoji="1" lang="ja-JP" altLang="en-US" sz="1200" dirty="0">
                <a:solidFill>
                  <a:schemeClr val="tx1"/>
                </a:solidFill>
                <a:latin typeface="BIZ UDゴシック" panose="020B0400000000000000" pitchFamily="49" charset="-128"/>
                <a:ea typeface="BIZ UDゴシック" panose="020B0400000000000000" pitchFamily="49" charset="-128"/>
              </a:rPr>
              <a:t>各主体の実践・取組の成果をまとめ、権利擁護支援の充実・強化に向けて国に提言</a:t>
            </a:r>
          </a:p>
        </p:txBody>
      </p:sp>
      <p:sp>
        <p:nvSpPr>
          <p:cNvPr id="7" name="二等辺三角形 6">
            <a:extLst>
              <a:ext uri="{FF2B5EF4-FFF2-40B4-BE49-F238E27FC236}">
                <a16:creationId xmlns:a16="http://schemas.microsoft.com/office/drawing/2014/main" id="{85F055EC-6003-406D-86A3-81A641836A2C}"/>
              </a:ext>
            </a:extLst>
          </p:cNvPr>
          <p:cNvSpPr/>
          <p:nvPr/>
        </p:nvSpPr>
        <p:spPr>
          <a:xfrm rot="5400000">
            <a:off x="6921247" y="5715523"/>
            <a:ext cx="648000" cy="239849"/>
          </a:xfrm>
          <a:prstGeom prst="triangl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845204269"/>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848</TotalTime>
  <Words>850</Words>
  <Application>Microsoft Office PowerPoint</Application>
  <PresentationFormat>ワイド画面</PresentationFormat>
  <Paragraphs>50</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BIZ UDゴシック</vt:lpstr>
      <vt:lpstr>游ゴシック</vt:lpstr>
      <vt:lpstr>游ゴシック Light</vt:lpstr>
      <vt:lpstr>Arial</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谷岡　伸子</dc:creator>
  <cp:lastModifiedBy>辰巳　貞江</cp:lastModifiedBy>
  <cp:revision>69</cp:revision>
  <cp:lastPrinted>2025-03-14T06:38:32Z</cp:lastPrinted>
  <dcterms:created xsi:type="dcterms:W3CDTF">2025-02-07T02:07:32Z</dcterms:created>
  <dcterms:modified xsi:type="dcterms:W3CDTF">2025-03-14T07:04:30Z</dcterms:modified>
</cp:coreProperties>
</file>