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3" r:id="rId6"/>
    <p:sldId id="265" r:id="rId7"/>
    <p:sldId id="264" r:id="rId8"/>
    <p:sldId id="266" r:id="rId9"/>
    <p:sldId id="267" r:id="rId10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3303" autoAdjust="0"/>
  </p:normalViewPr>
  <p:slideViewPr>
    <p:cSldViewPr snapToGrid="0">
      <p:cViewPr varScale="1">
        <p:scale>
          <a:sx n="62" d="100"/>
          <a:sy n="62" d="100"/>
        </p:scale>
        <p:origin x="15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F1A94-E96B-4594-924C-C02AA018A13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F8F54-E332-419F-B5F0-1B5F21028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67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F8F54-E332-419F-B5F0-1B5F21028DF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686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0B8C5-650D-442A-81F4-B78EF67E7A82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01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C8BC7-BB8D-4E4E-8AED-C26A39E83A76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5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5027-300E-4A8B-A7E0-DB29FC6679E0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45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F285-C453-4556-83FC-12BC9C3CAB13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55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C28D-2E48-408B-B98D-FAC37606DB4A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36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135-EDCA-47D6-ABFD-02C4B99867A0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08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3692-62D6-4F7C-8B19-2FF1E5EAD446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91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2751-BBBE-4965-A1F5-CE44D58384BF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04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5A91-2216-4EF5-9F38-A29D4BEBC10B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22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0B75-3495-4E11-B17E-F4D18BBCF0D2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06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F6024-175B-4AF3-ABD9-690AB710CEF1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64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E5969-AB01-4B0F-8F0E-DCA486550468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6EDA8-B48D-48D5-AAF1-AC59A223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17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D3B8620-B239-473F-8264-27693EBCD875}"/>
              </a:ext>
            </a:extLst>
          </p:cNvPr>
          <p:cNvSpPr txBox="1"/>
          <p:nvPr/>
        </p:nvSpPr>
        <p:spPr>
          <a:xfrm>
            <a:off x="103076" y="1010245"/>
            <a:ext cx="96740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（１）目的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包括的</a:t>
            </a:r>
            <a:r>
              <a:rPr lang="ja-JP" altLang="en-US" sz="1400" dirty="0"/>
              <a:t>支援体制の構築（重層的支援体制</a:t>
            </a:r>
            <a:r>
              <a:rPr lang="ja-JP" altLang="en-US" sz="1400" dirty="0" smtClean="0"/>
              <a:t>整備事業の</a:t>
            </a:r>
            <a:r>
              <a:rPr lang="ja-JP" altLang="en-US" sz="1400" dirty="0"/>
              <a:t>実施</a:t>
            </a:r>
            <a:r>
              <a:rPr lang="ja-JP" altLang="en-US" sz="1400" dirty="0" smtClean="0"/>
              <a:t>）に</a:t>
            </a:r>
            <a:r>
              <a:rPr lang="ja-JP" altLang="en-US" sz="1400" dirty="0"/>
              <a:t>向けて</a:t>
            </a:r>
            <a:r>
              <a:rPr lang="ja-JP" altLang="en-US" sz="1400" dirty="0" smtClean="0"/>
              <a:t>、社会</a:t>
            </a:r>
            <a:r>
              <a:rPr lang="ja-JP" altLang="en-US" sz="1400" dirty="0"/>
              <a:t>貢献</a:t>
            </a:r>
            <a:r>
              <a:rPr lang="ja-JP" altLang="en-US" sz="1400" dirty="0" smtClean="0"/>
              <a:t>事業やいきいき</a:t>
            </a:r>
            <a:r>
              <a:rPr lang="ja-JP" altLang="en-US" sz="1400" dirty="0"/>
              <a:t>ネット</a:t>
            </a:r>
            <a:r>
              <a:rPr lang="en-US" altLang="ja-JP" sz="1400" dirty="0" smtClean="0"/>
              <a:t>CSW</a:t>
            </a:r>
            <a:r>
              <a:rPr lang="ja-JP" altLang="en-US" sz="1400" dirty="0" err="1"/>
              <a:t>、</a:t>
            </a:r>
            <a:r>
              <a:rPr lang="ja-JP" altLang="en-US" sz="1400" dirty="0" smtClean="0"/>
              <a:t>小地域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ネットワーク活動、民生委員など</a:t>
            </a:r>
            <a:r>
              <a:rPr lang="ja-JP" altLang="en-US" sz="1400" dirty="0"/>
              <a:t>大阪の特色を</a:t>
            </a:r>
            <a:r>
              <a:rPr lang="ja-JP" altLang="en-US" sz="1400" dirty="0" smtClean="0"/>
              <a:t>活かした取組の</a:t>
            </a:r>
            <a:r>
              <a:rPr lang="ja-JP" altLang="en-US" sz="1400" dirty="0"/>
              <a:t>あり方を明らか</a:t>
            </a:r>
            <a:r>
              <a:rPr lang="ja-JP" altLang="en-US" sz="1400" dirty="0" smtClean="0"/>
              <a:t>にし、市町村と社会福祉法人等の協働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を</a:t>
            </a:r>
            <a:r>
              <a:rPr lang="ja-JP" altLang="en-US" sz="1400" dirty="0"/>
              <a:t>すすめる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① 社会福祉法人（施設）の</a:t>
            </a:r>
            <a:r>
              <a:rPr lang="ja-JP" altLang="en-US" sz="1400" dirty="0"/>
              <a:t>機能や役割を中心に議論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② 市町村</a:t>
            </a:r>
            <a:r>
              <a:rPr lang="ja-JP" altLang="en-US" sz="1400" dirty="0"/>
              <a:t>と社会福祉</a:t>
            </a:r>
            <a:r>
              <a:rPr lang="ja-JP" altLang="en-US" sz="1400" dirty="0" smtClean="0"/>
              <a:t>法人等と</a:t>
            </a:r>
            <a:r>
              <a:rPr lang="ja-JP" altLang="en-US" sz="1400" dirty="0"/>
              <a:t>の協働の現状</a:t>
            </a:r>
            <a:r>
              <a:rPr lang="ja-JP" altLang="en-US" sz="1400" dirty="0" smtClean="0"/>
              <a:t>や、協働</a:t>
            </a:r>
            <a:r>
              <a:rPr lang="ja-JP" altLang="en-US" sz="1400" dirty="0"/>
              <a:t>に向けた双方のニーズ把握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③ どの</a:t>
            </a:r>
            <a:r>
              <a:rPr lang="ja-JP" altLang="en-US" sz="1400" dirty="0"/>
              <a:t>ような協働の姿が望ましいか（理想）と、それを実現するための課題</a:t>
            </a:r>
            <a:r>
              <a:rPr lang="ja-JP" altLang="en-US" sz="1400" dirty="0" smtClean="0"/>
              <a:t>抽出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 ➡本</a:t>
            </a:r>
            <a:r>
              <a:rPr lang="ja-JP" altLang="en-US" sz="1400" dirty="0"/>
              <a:t>研究会での議論を</a:t>
            </a:r>
            <a:r>
              <a:rPr lang="ja-JP" altLang="en-US" sz="1400" dirty="0" smtClean="0"/>
              <a:t>踏まえ、市町村地域</a:t>
            </a:r>
            <a:r>
              <a:rPr lang="ja-JP" altLang="en-US" sz="1400" dirty="0"/>
              <a:t>福祉計画</a:t>
            </a:r>
            <a:r>
              <a:rPr lang="ja-JP" altLang="en-US" sz="1400" dirty="0" smtClean="0"/>
              <a:t>に社会</a:t>
            </a:r>
            <a:r>
              <a:rPr lang="ja-JP" altLang="en-US" sz="1400" dirty="0"/>
              <a:t>福祉法人</a:t>
            </a:r>
            <a:r>
              <a:rPr lang="ja-JP" altLang="en-US" sz="1400" dirty="0" smtClean="0"/>
              <a:t>等との協働を働きかけ、大阪</a:t>
            </a:r>
            <a:r>
              <a:rPr lang="ja-JP" altLang="en-US" sz="1400" dirty="0"/>
              <a:t>の</a:t>
            </a:r>
            <a:r>
              <a:rPr lang="ja-JP" altLang="en-US" sz="1400" dirty="0" smtClean="0"/>
              <a:t>特色を活かした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体制</a:t>
            </a:r>
            <a:r>
              <a:rPr lang="ja-JP" altLang="en-US" sz="1400" dirty="0"/>
              <a:t>整備を</a:t>
            </a:r>
            <a:r>
              <a:rPr lang="ja-JP" altLang="en-US" sz="1400" dirty="0" smtClean="0"/>
              <a:t>すすめる。</a:t>
            </a:r>
            <a:endParaRPr lang="ja-JP" altLang="en-US" sz="14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E1446C9-403C-4633-8835-F56CB9E5679C}"/>
              </a:ext>
            </a:extLst>
          </p:cNvPr>
          <p:cNvSpPr txBox="1"/>
          <p:nvPr/>
        </p:nvSpPr>
        <p:spPr>
          <a:xfrm>
            <a:off x="558814" y="357755"/>
            <a:ext cx="8762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「包括的</a:t>
            </a:r>
            <a:r>
              <a:rPr lang="ja-JP" altLang="en-US" b="1" dirty="0"/>
              <a:t>支援体制の構築に向けた社会福祉法人等との協働に関する</a:t>
            </a:r>
            <a:r>
              <a:rPr lang="ja-JP" altLang="en-US" b="1" dirty="0" smtClean="0"/>
              <a:t>研究会」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今後の進め方とスケジュールについて</a:t>
            </a:r>
            <a:endParaRPr lang="ja-JP" altLang="en-US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F38D91-1014-47AD-8476-8BD6F088A504}"/>
              </a:ext>
            </a:extLst>
          </p:cNvPr>
          <p:cNvSpPr txBox="1"/>
          <p:nvPr/>
        </p:nvSpPr>
        <p:spPr>
          <a:xfrm>
            <a:off x="0" y="3072348"/>
            <a:ext cx="96740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（２）進め方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① 既存</a:t>
            </a:r>
            <a:r>
              <a:rPr lang="ja-JP" altLang="en-US" sz="1400" dirty="0"/>
              <a:t>の支援体制の現状と</a:t>
            </a:r>
            <a:r>
              <a:rPr lang="ja-JP" altLang="en-US" sz="1400" dirty="0" smtClean="0"/>
              <a:t>課題の整理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それぞれ</a:t>
            </a:r>
            <a:r>
              <a:rPr lang="ja-JP" altLang="en-US" sz="1400" dirty="0"/>
              <a:t>の立場から地域で何が不足・課題と</a:t>
            </a:r>
            <a:r>
              <a:rPr lang="ja-JP" altLang="en-US" sz="1400" dirty="0" smtClean="0"/>
              <a:t>なっている</a:t>
            </a:r>
            <a:r>
              <a:rPr lang="ja-JP" altLang="en-US" sz="1400" dirty="0"/>
              <a:t>のか把握</a:t>
            </a:r>
            <a:r>
              <a:rPr lang="ja-JP" altLang="en-US" sz="1400" dirty="0" smtClean="0"/>
              <a:t>する</a:t>
            </a:r>
            <a:r>
              <a:rPr lang="ja-JP" altLang="en-US" sz="1400" dirty="0"/>
              <a:t>ため</a:t>
            </a:r>
            <a:r>
              <a:rPr lang="ja-JP" altLang="en-US" sz="1400" dirty="0" smtClean="0"/>
              <a:t>、「</a:t>
            </a:r>
            <a:r>
              <a:rPr lang="ja-JP" altLang="en-US" sz="1400" dirty="0"/>
              <a:t>災害（時支援を見据えた平時</a:t>
            </a:r>
            <a:r>
              <a:rPr lang="ja-JP" altLang="en-US" sz="1400" dirty="0" smtClean="0"/>
              <a:t>からの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取組）」、「</a:t>
            </a:r>
            <a:r>
              <a:rPr lang="ja-JP" altLang="en-US" sz="1400" dirty="0"/>
              <a:t>社会的孤立</a:t>
            </a:r>
            <a:r>
              <a:rPr lang="ja-JP" altLang="en-US" sz="1400" dirty="0" smtClean="0"/>
              <a:t>」、「貧困（</a:t>
            </a:r>
            <a:r>
              <a:rPr lang="ja-JP" altLang="en-US" sz="1400" dirty="0"/>
              <a:t>食・住・仕事）</a:t>
            </a:r>
            <a:r>
              <a:rPr lang="ja-JP" altLang="en-US" sz="1400" dirty="0" smtClean="0"/>
              <a:t>」、「</a:t>
            </a:r>
            <a:r>
              <a:rPr lang="ja-JP" altLang="en-US" sz="1400" dirty="0"/>
              <a:t>健康・</a:t>
            </a:r>
            <a:r>
              <a:rPr lang="ja-JP" altLang="en-US" sz="1400" dirty="0" smtClean="0"/>
              <a:t>福祉の</a:t>
            </a:r>
            <a:r>
              <a:rPr lang="ja-JP" altLang="en-US" sz="1400" dirty="0"/>
              <a:t>文化や</a:t>
            </a:r>
            <a:r>
              <a:rPr lang="ja-JP" altLang="en-US" sz="1400" dirty="0" smtClean="0"/>
              <a:t>意識」等の４つを切り口に市町村、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市町村社協、地域貢献委員会、施設に対し、調査を実施。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調査結果を踏まえ、府・府社協を中心に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➡施設の取組成果・課題</a:t>
            </a:r>
            <a:endParaRPr lang="en-US" altLang="ja-JP" sz="1400" dirty="0" smtClean="0"/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　➡</a:t>
            </a:r>
            <a:r>
              <a:rPr lang="ja-JP" altLang="en-US" sz="1400" dirty="0"/>
              <a:t>レスキュー</a:t>
            </a:r>
            <a:r>
              <a:rPr lang="ja-JP" altLang="en-US" sz="1400" dirty="0" smtClean="0"/>
              <a:t>事業など</a:t>
            </a:r>
            <a:r>
              <a:rPr lang="ja-JP" altLang="en-US" sz="1400" dirty="0"/>
              <a:t>事業別の現状・課題　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　➡</a:t>
            </a:r>
            <a:r>
              <a:rPr lang="ja-JP" altLang="en-US" sz="1400" dirty="0"/>
              <a:t>社協活動や地域での現状・課題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　➡</a:t>
            </a:r>
            <a:r>
              <a:rPr lang="ja-JP" altLang="en-US" sz="1400" dirty="0"/>
              <a:t>地域貢献委員会（施設連絡会）での現状・課題　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　➡</a:t>
            </a:r>
            <a:r>
              <a:rPr lang="ja-JP" altLang="en-US" sz="1400" dirty="0"/>
              <a:t>市町村における包括的支援体制に関する現状・</a:t>
            </a:r>
            <a:r>
              <a:rPr lang="ja-JP" altLang="en-US" sz="1400" dirty="0" smtClean="0"/>
              <a:t>課題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をまとめる。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② 研究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 施設</a:t>
            </a:r>
            <a:r>
              <a:rPr lang="ja-JP" altLang="en-US" sz="1400" dirty="0"/>
              <a:t>の役割と事業の強化（点を強くする）、社会福祉</a:t>
            </a:r>
            <a:r>
              <a:rPr lang="ja-JP" altLang="en-US" sz="1400" dirty="0" smtClean="0"/>
              <a:t>法人等と</a:t>
            </a:r>
            <a:r>
              <a:rPr lang="ja-JP" altLang="en-US" sz="1400" dirty="0"/>
              <a:t>他の機関（市町村、</a:t>
            </a:r>
            <a:r>
              <a:rPr lang="ja-JP" altLang="en-US" sz="1400" dirty="0" smtClean="0"/>
              <a:t>民間、公営法人</a:t>
            </a:r>
            <a:r>
              <a:rPr lang="ja-JP" altLang="en-US" sz="1400" dirty="0"/>
              <a:t>等）との</a:t>
            </a:r>
            <a:r>
              <a:rPr lang="ja-JP" altLang="en-US" sz="1400" dirty="0" smtClean="0"/>
              <a:t>ネット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ワーク</a:t>
            </a:r>
            <a:r>
              <a:rPr lang="ja-JP" altLang="en-US" sz="1400" dirty="0"/>
              <a:t>の構築（点から線へ）に向けた、あるべき</a:t>
            </a:r>
            <a:r>
              <a:rPr lang="ja-JP" altLang="en-US" sz="1400" dirty="0" smtClean="0"/>
              <a:t>姿について</a:t>
            </a:r>
            <a:r>
              <a:rPr lang="ja-JP" altLang="en-US" sz="1400" dirty="0"/>
              <a:t>検討する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③ 報告書の作成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 上記</a:t>
            </a:r>
            <a:r>
              <a:rPr lang="ja-JP" altLang="en-US" sz="1400" dirty="0"/>
              <a:t>内容をとりまとめ、</a:t>
            </a:r>
            <a:r>
              <a:rPr lang="ja-JP" altLang="en-US" sz="1400" dirty="0" smtClean="0"/>
              <a:t>市町村、社会福祉法人等へ</a:t>
            </a:r>
            <a:r>
              <a:rPr lang="ja-JP" altLang="en-US" sz="1400" dirty="0"/>
              <a:t>展開</a:t>
            </a:r>
            <a:endParaRPr lang="en-US" altLang="ja-JP" sz="14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606163" y="0"/>
            <a:ext cx="12375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424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2963EDF-8399-420B-A470-D1A0125DF1E5}"/>
              </a:ext>
            </a:extLst>
          </p:cNvPr>
          <p:cNvSpPr txBox="1"/>
          <p:nvPr/>
        </p:nvSpPr>
        <p:spPr>
          <a:xfrm>
            <a:off x="168354" y="206625"/>
            <a:ext cx="94035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視点１：「災害（時支援を見据えた平時からの取組）」を通して見える生活課題</a:t>
            </a:r>
            <a:endParaRPr lang="en-US" altLang="ja-JP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15060B-2E21-4866-9D29-10FD342FC66F}"/>
              </a:ext>
            </a:extLst>
          </p:cNvPr>
          <p:cNvSpPr/>
          <p:nvPr/>
        </p:nvSpPr>
        <p:spPr>
          <a:xfrm>
            <a:off x="282310" y="1317799"/>
            <a:ext cx="2385186" cy="125895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行政や</a:t>
            </a:r>
            <a:r>
              <a:rPr lang="ja-JP" altLang="en-US" sz="1400" dirty="0" smtClean="0">
                <a:solidFill>
                  <a:schemeClr val="tx1"/>
                </a:solidFill>
              </a:rPr>
              <a:t>社協、施設</a:t>
            </a:r>
            <a:r>
              <a:rPr lang="ja-JP" altLang="en-US" sz="1400" dirty="0">
                <a:solidFill>
                  <a:schemeClr val="tx1"/>
                </a:solidFill>
              </a:rPr>
              <a:t>で</a:t>
            </a:r>
            <a:r>
              <a:rPr lang="ja-JP" altLang="en-US" sz="1400" dirty="0" smtClean="0">
                <a:solidFill>
                  <a:schemeClr val="tx1"/>
                </a:solidFill>
              </a:rPr>
              <a:t>、地域</a:t>
            </a:r>
            <a:r>
              <a:rPr lang="ja-JP" altLang="en-US" sz="1400" dirty="0">
                <a:solidFill>
                  <a:schemeClr val="tx1"/>
                </a:solidFill>
              </a:rPr>
              <a:t>とともにどんな取組を</a:t>
            </a:r>
            <a:r>
              <a:rPr lang="ja-JP" altLang="en-US" sz="1400" dirty="0" smtClean="0">
                <a:solidFill>
                  <a:schemeClr val="tx1"/>
                </a:solidFill>
              </a:rPr>
              <a:t>し、どんな課題が見えている</a:t>
            </a:r>
            <a:r>
              <a:rPr lang="ja-JP" altLang="en-US" sz="1400" dirty="0">
                <a:solidFill>
                  <a:schemeClr val="tx1"/>
                </a:solidFill>
              </a:rPr>
              <a:t>か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526DE94C-8781-420C-A2A7-40050C6EF493}"/>
              </a:ext>
            </a:extLst>
          </p:cNvPr>
          <p:cNvSpPr/>
          <p:nvPr/>
        </p:nvSpPr>
        <p:spPr>
          <a:xfrm>
            <a:off x="2828235" y="1793558"/>
            <a:ext cx="422031" cy="3693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DB1845-83DF-4603-87E1-4E1720D4009F}"/>
              </a:ext>
            </a:extLst>
          </p:cNvPr>
          <p:cNvSpPr/>
          <p:nvPr/>
        </p:nvSpPr>
        <p:spPr>
          <a:xfrm>
            <a:off x="3474378" y="1335422"/>
            <a:ext cx="2612157" cy="125895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行政からみた理想・課題</a:t>
            </a: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社協</a:t>
            </a:r>
            <a:r>
              <a:rPr lang="ja-JP" altLang="en-US" sz="1400" dirty="0">
                <a:solidFill>
                  <a:schemeClr val="tx1"/>
                </a:solidFill>
              </a:rPr>
              <a:t>からみた理想・課題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施設からみた理想・</a:t>
            </a:r>
            <a:r>
              <a:rPr lang="ja-JP" altLang="en-US" sz="1400" dirty="0" smtClean="0">
                <a:solidFill>
                  <a:schemeClr val="tx1"/>
                </a:solidFill>
              </a:rPr>
              <a:t>課題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D1AB266-76AA-4653-A5C0-3A87ABA853F1}"/>
              </a:ext>
            </a:extLst>
          </p:cNvPr>
          <p:cNvSpPr/>
          <p:nvPr/>
        </p:nvSpPr>
        <p:spPr>
          <a:xfrm>
            <a:off x="6765134" y="1351172"/>
            <a:ext cx="2806761" cy="1258957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</a:rPr>
              <a:t>参加支援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見守り</a:t>
            </a:r>
            <a:r>
              <a:rPr lang="ja-JP" altLang="en-US" sz="1400" b="1" dirty="0">
                <a:solidFill>
                  <a:schemeClr val="tx1"/>
                </a:solidFill>
              </a:rPr>
              <a:t>の新しい形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地域づくり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交流</a:t>
            </a:r>
            <a:r>
              <a:rPr lang="ja-JP" altLang="en-US" sz="1400" b="1" dirty="0">
                <a:solidFill>
                  <a:schemeClr val="tx1"/>
                </a:solidFill>
              </a:rPr>
              <a:t>の拠点や仕掛け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3E07D8-EF8B-4299-BBB8-F45A85DD8947}"/>
              </a:ext>
            </a:extLst>
          </p:cNvPr>
          <p:cNvSpPr txBox="1"/>
          <p:nvPr/>
        </p:nvSpPr>
        <p:spPr>
          <a:xfrm>
            <a:off x="7207627" y="981567"/>
            <a:ext cx="206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目指すもの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EA98A3-FF25-418C-9C7A-E1B7C5792BEF}"/>
              </a:ext>
            </a:extLst>
          </p:cNvPr>
          <p:cNvSpPr txBox="1"/>
          <p:nvPr/>
        </p:nvSpPr>
        <p:spPr>
          <a:xfrm>
            <a:off x="4187403" y="1000091"/>
            <a:ext cx="136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 smtClean="0"/>
              <a:t>研究</a:t>
            </a:r>
            <a:r>
              <a:rPr lang="en-US" altLang="ja-JP" dirty="0" smtClean="0"/>
              <a:t>】</a:t>
            </a:r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B601C93-E320-42E0-93C9-287333B744A7}"/>
              </a:ext>
            </a:extLst>
          </p:cNvPr>
          <p:cNvSpPr txBox="1"/>
          <p:nvPr/>
        </p:nvSpPr>
        <p:spPr>
          <a:xfrm>
            <a:off x="24273" y="967134"/>
            <a:ext cx="3321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現状と課題の洗い出し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62F2F91B-E8B8-4648-B87E-9367F2145CF1}"/>
              </a:ext>
            </a:extLst>
          </p:cNvPr>
          <p:cNvCxnSpPr>
            <a:endCxn id="18" idx="0"/>
          </p:cNvCxnSpPr>
          <p:nvPr/>
        </p:nvCxnSpPr>
        <p:spPr>
          <a:xfrm flipH="1">
            <a:off x="7995049" y="2610675"/>
            <a:ext cx="224002" cy="1192893"/>
          </a:xfrm>
          <a:prstGeom prst="line">
            <a:avLst/>
          </a:prstGeom>
          <a:ln w="1270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楕円 17">
            <a:extLst>
              <a:ext uri="{FF2B5EF4-FFF2-40B4-BE49-F238E27FC236}">
                <a16:creationId xmlns:a16="http://schemas.microsoft.com/office/drawing/2014/main" id="{B3B798F2-3F0B-41EA-B583-D1565D99A144}"/>
              </a:ext>
            </a:extLst>
          </p:cNvPr>
          <p:cNvSpPr/>
          <p:nvPr/>
        </p:nvSpPr>
        <p:spPr>
          <a:xfrm>
            <a:off x="6765135" y="3803568"/>
            <a:ext cx="2459828" cy="2318263"/>
          </a:xfrm>
          <a:prstGeom prst="ellipse">
            <a:avLst/>
          </a:prstGeom>
          <a:noFill/>
          <a:ln w="1270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715DE251-2936-4564-9AB7-22B0B365D066}"/>
              </a:ext>
            </a:extLst>
          </p:cNvPr>
          <p:cNvGrpSpPr/>
          <p:nvPr/>
        </p:nvGrpSpPr>
        <p:grpSpPr>
          <a:xfrm>
            <a:off x="6214819" y="4119156"/>
            <a:ext cx="3613314" cy="1754614"/>
            <a:chOff x="7606589" y="2950479"/>
            <a:chExt cx="3613314" cy="1438203"/>
          </a:xfrm>
        </p:grpSpPr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8DD0102D-18DC-451F-9509-F1615BEFD91D}"/>
                </a:ext>
              </a:extLst>
            </p:cNvPr>
            <p:cNvSpPr/>
            <p:nvPr/>
          </p:nvSpPr>
          <p:spPr>
            <a:xfrm>
              <a:off x="9335487" y="3470907"/>
              <a:ext cx="1884416" cy="369332"/>
            </a:xfrm>
            <a:prstGeom prst="roundRect">
              <a:avLst/>
            </a:prstGeom>
            <a:ln w="53975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/>
                <a:t>社協ができること</a:t>
              </a:r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5D7B060E-B20C-47AC-BC60-2DFBCAF1D5F5}"/>
                </a:ext>
              </a:extLst>
            </p:cNvPr>
            <p:cNvSpPr/>
            <p:nvPr/>
          </p:nvSpPr>
          <p:spPr>
            <a:xfrm>
              <a:off x="7606589" y="2950479"/>
              <a:ext cx="1728898" cy="369332"/>
            </a:xfrm>
            <a:prstGeom prst="roundRect">
              <a:avLst/>
            </a:prstGeom>
            <a:ln w="53975" cmpd="thickThin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/>
                <a:t>行政ができること</a:t>
              </a:r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3EB178D8-AA41-431D-8508-209C3C316ED3}"/>
                </a:ext>
              </a:extLst>
            </p:cNvPr>
            <p:cNvSpPr/>
            <p:nvPr/>
          </p:nvSpPr>
          <p:spPr>
            <a:xfrm>
              <a:off x="7838839" y="4019350"/>
              <a:ext cx="1659981" cy="369332"/>
            </a:xfrm>
            <a:prstGeom prst="roundRect">
              <a:avLst/>
            </a:prstGeom>
            <a:ln w="53975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/>
                <a:t>施設ができること</a:t>
              </a:r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0E7858A-206F-4C1A-88A5-9C51A6906646}"/>
              </a:ext>
            </a:extLst>
          </p:cNvPr>
          <p:cNvSpPr txBox="1"/>
          <p:nvPr/>
        </p:nvSpPr>
        <p:spPr>
          <a:xfrm>
            <a:off x="282310" y="4867244"/>
            <a:ext cx="5461106" cy="138499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・備蓄</a:t>
            </a:r>
            <a:endParaRPr lang="en-US" altLang="ja-JP" sz="1400" dirty="0"/>
          </a:p>
          <a:p>
            <a:r>
              <a:rPr lang="ja-JP" altLang="en-US" sz="1400" dirty="0"/>
              <a:t>・ＢＣＰの策定</a:t>
            </a:r>
            <a:endParaRPr lang="en-US" altLang="ja-JP" sz="1400" dirty="0"/>
          </a:p>
          <a:p>
            <a:r>
              <a:rPr lang="ja-JP" altLang="en-US" sz="1400" dirty="0"/>
              <a:t>・個別計画</a:t>
            </a:r>
            <a:endParaRPr lang="en-US" altLang="ja-JP" sz="1400" dirty="0"/>
          </a:p>
          <a:p>
            <a:r>
              <a:rPr lang="ja-JP" altLang="en-US" sz="1400" dirty="0"/>
              <a:t>・災害時ボランティアセンターの運営</a:t>
            </a:r>
            <a:endParaRPr lang="en-US" altLang="ja-JP" sz="1400" dirty="0"/>
          </a:p>
          <a:p>
            <a:r>
              <a:rPr lang="ja-JP" altLang="en-US" sz="1400" dirty="0"/>
              <a:t>・協定</a:t>
            </a:r>
            <a:endParaRPr lang="en-US" altLang="ja-JP" sz="1400" dirty="0"/>
          </a:p>
          <a:p>
            <a:r>
              <a:rPr lang="ja-JP" altLang="en-US" sz="1400" dirty="0"/>
              <a:t>・そのほかの取組</a:t>
            </a:r>
            <a:endParaRPr lang="en-US" altLang="ja-JP" sz="1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8091" y="4384749"/>
            <a:ext cx="21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▶既存の取組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8354" y="3072971"/>
            <a:ext cx="21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▶課題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E7858A-206F-4C1A-88A5-9C51A6906646}"/>
              </a:ext>
            </a:extLst>
          </p:cNvPr>
          <p:cNvSpPr txBox="1"/>
          <p:nvPr/>
        </p:nvSpPr>
        <p:spPr>
          <a:xfrm>
            <a:off x="271094" y="3495793"/>
            <a:ext cx="5472321" cy="307775"/>
          </a:xfrm>
          <a:prstGeom prst="rect">
            <a:avLst/>
          </a:prstGeom>
          <a:noFill/>
          <a:ln w="34925">
            <a:solidFill>
              <a:schemeClr val="accent6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災害弱者の把握、予防し、いざというときに支える仕組みづくり</a:t>
            </a:r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5" name="矢印: 右 4">
            <a:extLst>
              <a:ext uri="{FF2B5EF4-FFF2-40B4-BE49-F238E27FC236}">
                <a16:creationId xmlns:a16="http://schemas.microsoft.com/office/drawing/2014/main" id="{526DE94C-8781-420C-A2A7-40050C6EF493}"/>
              </a:ext>
            </a:extLst>
          </p:cNvPr>
          <p:cNvSpPr/>
          <p:nvPr/>
        </p:nvSpPr>
        <p:spPr>
          <a:xfrm>
            <a:off x="6247274" y="1793558"/>
            <a:ext cx="422031" cy="3693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03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2963EDF-8399-420B-A470-D1A0125DF1E5}"/>
              </a:ext>
            </a:extLst>
          </p:cNvPr>
          <p:cNvSpPr txBox="1"/>
          <p:nvPr/>
        </p:nvSpPr>
        <p:spPr>
          <a:xfrm>
            <a:off x="104336" y="213317"/>
            <a:ext cx="7405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視点２：「社会的孤立」に関する生活課題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15060B-2E21-4866-9D29-10FD342FC66F}"/>
              </a:ext>
            </a:extLst>
          </p:cNvPr>
          <p:cNvSpPr/>
          <p:nvPr/>
        </p:nvSpPr>
        <p:spPr>
          <a:xfrm>
            <a:off x="373487" y="1383669"/>
            <a:ext cx="2468722" cy="1258957"/>
          </a:xfrm>
          <a:prstGeom prst="rect">
            <a:avLst/>
          </a:prstGeom>
          <a:noFill/>
          <a:ln w="444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行政や社協、施設で、地域とともにどんな取組をし、どんな課題が見えているか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DB1845-83DF-4603-87E1-4E1720D4009F}"/>
              </a:ext>
            </a:extLst>
          </p:cNvPr>
          <p:cNvSpPr/>
          <p:nvPr/>
        </p:nvSpPr>
        <p:spPr>
          <a:xfrm>
            <a:off x="3588831" y="1371287"/>
            <a:ext cx="2529483" cy="1258957"/>
          </a:xfrm>
          <a:prstGeom prst="rect">
            <a:avLst/>
          </a:prstGeom>
          <a:noFill/>
          <a:ln w="444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行政からみた理想・課題</a:t>
            </a: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社協</a:t>
            </a:r>
            <a:r>
              <a:rPr lang="ja-JP" altLang="en-US" sz="1400" dirty="0">
                <a:solidFill>
                  <a:schemeClr val="tx1"/>
                </a:solidFill>
              </a:rPr>
              <a:t>からみた理想・課題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施設からみた理想・</a:t>
            </a:r>
            <a:r>
              <a:rPr lang="ja-JP" altLang="en-US" sz="1400" dirty="0" smtClean="0">
                <a:solidFill>
                  <a:schemeClr val="tx1"/>
                </a:solidFill>
              </a:rPr>
              <a:t>課題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D1AB266-76AA-4653-A5C0-3A87ABA853F1}"/>
              </a:ext>
            </a:extLst>
          </p:cNvPr>
          <p:cNvSpPr/>
          <p:nvPr/>
        </p:nvSpPr>
        <p:spPr>
          <a:xfrm>
            <a:off x="6864936" y="1365717"/>
            <a:ext cx="2795899" cy="2195145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</a:rPr>
              <a:t>相談支援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コーディネート役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協議</a:t>
            </a:r>
            <a:r>
              <a:rPr lang="ja-JP" altLang="en-US" sz="1400" b="1" dirty="0">
                <a:solidFill>
                  <a:schemeClr val="tx1"/>
                </a:solidFill>
              </a:rPr>
              <a:t>の場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アウトリーチ</a:t>
            </a:r>
            <a:r>
              <a:rPr lang="ja-JP" altLang="en-US" sz="1400" b="1" dirty="0">
                <a:solidFill>
                  <a:schemeClr val="tx1"/>
                </a:solidFill>
              </a:rPr>
              <a:t>のあり方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参加支援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カンファレンス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就労</a:t>
            </a:r>
            <a:r>
              <a:rPr lang="ja-JP" altLang="en-US" sz="1400" b="1" dirty="0">
                <a:solidFill>
                  <a:schemeClr val="tx1"/>
                </a:solidFill>
              </a:rPr>
              <a:t>・居住・食の支援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地域づくり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相談</a:t>
            </a:r>
            <a:r>
              <a:rPr lang="ja-JP" altLang="en-US" sz="1400" b="1" dirty="0">
                <a:solidFill>
                  <a:schemeClr val="tx1"/>
                </a:solidFill>
              </a:rPr>
              <a:t>拠点のあり方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3E07D8-EF8B-4299-BBB8-F45A85DD8947}"/>
              </a:ext>
            </a:extLst>
          </p:cNvPr>
          <p:cNvSpPr txBox="1"/>
          <p:nvPr/>
        </p:nvSpPr>
        <p:spPr>
          <a:xfrm>
            <a:off x="7352331" y="968413"/>
            <a:ext cx="206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目指すもの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EA98A3-FF25-418C-9C7A-E1B7C5792BEF}"/>
              </a:ext>
            </a:extLst>
          </p:cNvPr>
          <p:cNvSpPr txBox="1"/>
          <p:nvPr/>
        </p:nvSpPr>
        <p:spPr>
          <a:xfrm>
            <a:off x="4235437" y="968413"/>
            <a:ext cx="1236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 smtClean="0"/>
              <a:t>研究</a:t>
            </a:r>
            <a:r>
              <a:rPr lang="en-US" altLang="ja-JP" dirty="0" smtClean="0"/>
              <a:t>】</a:t>
            </a:r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B601C93-E320-42E0-93C9-287333B744A7}"/>
              </a:ext>
            </a:extLst>
          </p:cNvPr>
          <p:cNvSpPr txBox="1"/>
          <p:nvPr/>
        </p:nvSpPr>
        <p:spPr>
          <a:xfrm>
            <a:off x="195302" y="968413"/>
            <a:ext cx="309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現状と課題の洗い出し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909E100-EB70-456C-853A-C306E5632F1E}"/>
              </a:ext>
            </a:extLst>
          </p:cNvPr>
          <p:cNvGrpSpPr/>
          <p:nvPr/>
        </p:nvGrpSpPr>
        <p:grpSpPr>
          <a:xfrm>
            <a:off x="6190600" y="3560862"/>
            <a:ext cx="3483317" cy="2986588"/>
            <a:chOff x="7164633" y="1751725"/>
            <a:chExt cx="3483317" cy="2812415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AB4AF2AF-E075-49A1-A300-D085D7CC8E6A}"/>
                </a:ext>
              </a:extLst>
            </p:cNvPr>
            <p:cNvGrpSpPr/>
            <p:nvPr/>
          </p:nvGrpSpPr>
          <p:grpSpPr>
            <a:xfrm>
              <a:off x="7664879" y="1751725"/>
              <a:ext cx="2573604" cy="2812415"/>
              <a:chOff x="7664879" y="1751725"/>
              <a:chExt cx="2573604" cy="2812415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62F2F91B-E8B8-4648-B87E-9367F2145CF1}"/>
                  </a:ext>
                </a:extLst>
              </p:cNvPr>
              <p:cNvCxnSpPr>
                <a:cxnSpLocks/>
                <a:stCxn id="8" idx="2"/>
                <a:endCxn id="18" idx="0"/>
              </p:cNvCxnSpPr>
              <p:nvPr/>
            </p:nvCxnSpPr>
            <p:spPr>
              <a:xfrm flipH="1">
                <a:off x="8951681" y="1751725"/>
                <a:ext cx="285238" cy="704064"/>
              </a:xfrm>
              <a:prstGeom prst="line">
                <a:avLst/>
              </a:prstGeom>
              <a:ln w="1270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楕円 17">
                <a:extLst>
                  <a:ext uri="{FF2B5EF4-FFF2-40B4-BE49-F238E27FC236}">
                    <a16:creationId xmlns:a16="http://schemas.microsoft.com/office/drawing/2014/main" id="{B3B798F2-3F0B-41EA-B583-D1565D99A144}"/>
                  </a:ext>
                </a:extLst>
              </p:cNvPr>
              <p:cNvSpPr/>
              <p:nvPr/>
            </p:nvSpPr>
            <p:spPr>
              <a:xfrm>
                <a:off x="7664879" y="2455789"/>
                <a:ext cx="2573604" cy="2108351"/>
              </a:xfrm>
              <a:prstGeom prst="ellipse">
                <a:avLst/>
              </a:prstGeom>
              <a:noFill/>
              <a:ln w="1270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715DE251-2936-4564-9AB7-22B0B365D066}"/>
                </a:ext>
              </a:extLst>
            </p:cNvPr>
            <p:cNvGrpSpPr/>
            <p:nvPr/>
          </p:nvGrpSpPr>
          <p:grpSpPr>
            <a:xfrm>
              <a:off x="7164633" y="2740342"/>
              <a:ext cx="3483317" cy="1643844"/>
              <a:chOff x="7164633" y="2740342"/>
              <a:chExt cx="3483317" cy="1643844"/>
            </a:xfrm>
          </p:grpSpPr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8DD0102D-18DC-451F-9509-F1615BEFD91D}"/>
                  </a:ext>
                </a:extLst>
              </p:cNvPr>
              <p:cNvSpPr/>
              <p:nvPr/>
            </p:nvSpPr>
            <p:spPr>
              <a:xfrm>
                <a:off x="8800800" y="3415853"/>
                <a:ext cx="1847150" cy="369332"/>
              </a:xfrm>
              <a:prstGeom prst="roundRect">
                <a:avLst/>
              </a:prstGeom>
              <a:ln w="53975" cmpd="thickThin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/>
                  <a:t>社協ができること</a:t>
                </a:r>
              </a:p>
            </p:txBody>
          </p:sp>
          <p:sp>
            <p:nvSpPr>
              <p:cNvPr id="16" name="四角形: 角を丸くする 15">
                <a:extLst>
                  <a:ext uri="{FF2B5EF4-FFF2-40B4-BE49-F238E27FC236}">
                    <a16:creationId xmlns:a16="http://schemas.microsoft.com/office/drawing/2014/main" id="{5D7B060E-B20C-47AC-BC60-2DFBCAF1D5F5}"/>
                  </a:ext>
                </a:extLst>
              </p:cNvPr>
              <p:cNvSpPr/>
              <p:nvPr/>
            </p:nvSpPr>
            <p:spPr>
              <a:xfrm>
                <a:off x="7164633" y="2740342"/>
                <a:ext cx="1752088" cy="369332"/>
              </a:xfrm>
              <a:prstGeom prst="roundRect">
                <a:avLst/>
              </a:prstGeom>
              <a:ln w="53975" cmpd="thickThin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/>
                  <a:t>行政ができること</a:t>
                </a:r>
              </a:p>
            </p:txBody>
          </p:sp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3EB178D8-AA41-431D-8508-209C3C316ED3}"/>
                  </a:ext>
                </a:extLst>
              </p:cNvPr>
              <p:cNvSpPr/>
              <p:nvPr/>
            </p:nvSpPr>
            <p:spPr>
              <a:xfrm>
                <a:off x="7242848" y="4014854"/>
                <a:ext cx="1720029" cy="369332"/>
              </a:xfrm>
              <a:prstGeom prst="roundRect">
                <a:avLst/>
              </a:prstGeom>
              <a:ln w="53975" cmpd="thickThin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/>
                  <a:t>施設ができること</a:t>
                </a:r>
              </a:p>
            </p:txBody>
          </p:sp>
        </p:grp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25F2EF8-3AA5-4BA3-BF07-422283741DBF}"/>
              </a:ext>
            </a:extLst>
          </p:cNvPr>
          <p:cNvSpPr txBox="1"/>
          <p:nvPr/>
        </p:nvSpPr>
        <p:spPr>
          <a:xfrm>
            <a:off x="204924" y="4741401"/>
            <a:ext cx="5262063" cy="1600438"/>
          </a:xfrm>
          <a:prstGeom prst="rect">
            <a:avLst/>
          </a:prstGeom>
          <a:noFill/>
          <a:ln w="34925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・生活困窮者レスキュー事業（施設）</a:t>
            </a:r>
            <a:endParaRPr lang="en-US" altLang="ja-JP" sz="1400" dirty="0"/>
          </a:p>
          <a:p>
            <a:r>
              <a:rPr lang="ja-JP" altLang="en-US" sz="1400" dirty="0"/>
              <a:t>・貸付や生活困窮、いきいきネットなどの相談事業</a:t>
            </a:r>
            <a:endParaRPr lang="en-US" altLang="ja-JP" sz="1400" dirty="0"/>
          </a:p>
          <a:p>
            <a:r>
              <a:rPr lang="ja-JP" altLang="en-US" sz="1400" dirty="0"/>
              <a:t>・当事者組織、セルフヘルプ（社協）</a:t>
            </a:r>
            <a:endParaRPr lang="en-US" altLang="ja-JP" sz="1400" dirty="0"/>
          </a:p>
          <a:p>
            <a:r>
              <a:rPr lang="ja-JP" altLang="en-US" sz="1400" dirty="0"/>
              <a:t>・小地域ネットワーク活動（社協）</a:t>
            </a:r>
            <a:endParaRPr lang="en-US" altLang="ja-JP" sz="1400" dirty="0"/>
          </a:p>
          <a:p>
            <a:r>
              <a:rPr lang="ja-JP" altLang="en-US" sz="1400" dirty="0"/>
              <a:t>・民生委員活動（行政、社協）</a:t>
            </a:r>
            <a:endParaRPr lang="en-US" altLang="ja-JP" sz="1400" dirty="0"/>
          </a:p>
          <a:p>
            <a:r>
              <a:rPr lang="ja-JP" altLang="en-US" sz="1400" dirty="0"/>
              <a:t>・多様な主体による地域での活動</a:t>
            </a:r>
            <a:endParaRPr lang="en-US" altLang="ja-JP" sz="1400" dirty="0"/>
          </a:p>
          <a:p>
            <a:r>
              <a:rPr lang="ja-JP" altLang="en-US" sz="1400" dirty="0"/>
              <a:t>・そのほかの取組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0E7858A-206F-4C1A-88A5-9C51A6906646}"/>
              </a:ext>
            </a:extLst>
          </p:cNvPr>
          <p:cNvSpPr txBox="1"/>
          <p:nvPr/>
        </p:nvSpPr>
        <p:spPr>
          <a:xfrm>
            <a:off x="228091" y="3560862"/>
            <a:ext cx="5238896" cy="307777"/>
          </a:xfrm>
          <a:prstGeom prst="rect">
            <a:avLst/>
          </a:prstGeom>
          <a:noFill/>
          <a:ln w="34925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予防、ニーズキャッチ、相談支援体制、フォローアップ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04924" y="3056151"/>
            <a:ext cx="21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▶課題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8091" y="4199506"/>
            <a:ext cx="21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▶既存の取組</a:t>
            </a:r>
          </a:p>
        </p:txBody>
      </p:sp>
      <p:sp>
        <p:nvSpPr>
          <p:cNvPr id="25" name="スライド番号プレースホルダー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6" name="矢印: 右 4">
            <a:extLst>
              <a:ext uri="{FF2B5EF4-FFF2-40B4-BE49-F238E27FC236}">
                <a16:creationId xmlns:a16="http://schemas.microsoft.com/office/drawing/2014/main" id="{526DE94C-8781-420C-A2A7-40050C6EF493}"/>
              </a:ext>
            </a:extLst>
          </p:cNvPr>
          <p:cNvSpPr/>
          <p:nvPr/>
        </p:nvSpPr>
        <p:spPr>
          <a:xfrm>
            <a:off x="2992710" y="1820975"/>
            <a:ext cx="422031" cy="3693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" name="矢印: 右 4">
            <a:extLst>
              <a:ext uri="{FF2B5EF4-FFF2-40B4-BE49-F238E27FC236}">
                <a16:creationId xmlns:a16="http://schemas.microsoft.com/office/drawing/2014/main" id="{526DE94C-8781-420C-A2A7-40050C6EF493}"/>
              </a:ext>
            </a:extLst>
          </p:cNvPr>
          <p:cNvSpPr/>
          <p:nvPr/>
        </p:nvSpPr>
        <p:spPr>
          <a:xfrm>
            <a:off x="6268815" y="1828481"/>
            <a:ext cx="422031" cy="3693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09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2963EDF-8399-420B-A470-D1A0125DF1E5}"/>
              </a:ext>
            </a:extLst>
          </p:cNvPr>
          <p:cNvSpPr txBox="1"/>
          <p:nvPr/>
        </p:nvSpPr>
        <p:spPr>
          <a:xfrm>
            <a:off x="102093" y="213696"/>
            <a:ext cx="7405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視点３：「貧困（食・住・仕事） 」に関する生活課題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15060B-2E21-4866-9D29-10FD342FC66F}"/>
              </a:ext>
            </a:extLst>
          </p:cNvPr>
          <p:cNvSpPr/>
          <p:nvPr/>
        </p:nvSpPr>
        <p:spPr>
          <a:xfrm>
            <a:off x="279721" y="1325949"/>
            <a:ext cx="2408583" cy="1258957"/>
          </a:xfrm>
          <a:prstGeom prst="rect">
            <a:avLst/>
          </a:prstGeom>
          <a:noFill/>
          <a:ln w="444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行政や社協、施設で、地域とともにどんな取組をし、どんな課題が見えているか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DB1845-83DF-4603-87E1-4E1720D4009F}"/>
              </a:ext>
            </a:extLst>
          </p:cNvPr>
          <p:cNvSpPr/>
          <p:nvPr/>
        </p:nvSpPr>
        <p:spPr>
          <a:xfrm>
            <a:off x="3447247" y="1351720"/>
            <a:ext cx="2595744" cy="1258957"/>
          </a:xfrm>
          <a:prstGeom prst="rect">
            <a:avLst/>
          </a:prstGeom>
          <a:noFill/>
          <a:ln w="444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行政からみた理想・課題</a:t>
            </a: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社協</a:t>
            </a:r>
            <a:r>
              <a:rPr lang="ja-JP" altLang="en-US" sz="1400" dirty="0">
                <a:solidFill>
                  <a:schemeClr val="tx1"/>
                </a:solidFill>
              </a:rPr>
              <a:t>からみた理想・課題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施設からみた理想・</a:t>
            </a:r>
            <a:r>
              <a:rPr lang="ja-JP" altLang="en-US" sz="1400" dirty="0" smtClean="0">
                <a:solidFill>
                  <a:schemeClr val="tx1"/>
                </a:solidFill>
              </a:rPr>
              <a:t>課題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D1AB266-76AA-4653-A5C0-3A87ABA853F1}"/>
              </a:ext>
            </a:extLst>
          </p:cNvPr>
          <p:cNvSpPr/>
          <p:nvPr/>
        </p:nvSpPr>
        <p:spPr>
          <a:xfrm>
            <a:off x="6752264" y="1324296"/>
            <a:ext cx="2999221" cy="2468286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</a:rPr>
              <a:t>相談支援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コーディネート役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協議</a:t>
            </a:r>
            <a:r>
              <a:rPr lang="ja-JP" altLang="en-US" sz="1400" b="1" dirty="0">
                <a:solidFill>
                  <a:schemeClr val="tx1"/>
                </a:solidFill>
              </a:rPr>
              <a:t>の場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アウトリーチ</a:t>
            </a:r>
            <a:r>
              <a:rPr lang="ja-JP" altLang="en-US" sz="1400" b="1" dirty="0">
                <a:solidFill>
                  <a:schemeClr val="tx1"/>
                </a:solidFill>
              </a:rPr>
              <a:t>のあり方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参加支援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カンファレンス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就労</a:t>
            </a:r>
            <a:r>
              <a:rPr lang="ja-JP" altLang="en-US" sz="1400" b="1" dirty="0">
                <a:solidFill>
                  <a:schemeClr val="tx1"/>
                </a:solidFill>
              </a:rPr>
              <a:t>・居住・食の支援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地域づくり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相談</a:t>
            </a:r>
            <a:r>
              <a:rPr lang="ja-JP" altLang="en-US" sz="1400" b="1" dirty="0">
                <a:solidFill>
                  <a:schemeClr val="tx1"/>
                </a:solidFill>
              </a:rPr>
              <a:t>拠点のあり方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3E07D8-EF8B-4299-BBB8-F45A85DD8947}"/>
              </a:ext>
            </a:extLst>
          </p:cNvPr>
          <p:cNvSpPr txBox="1"/>
          <p:nvPr/>
        </p:nvSpPr>
        <p:spPr>
          <a:xfrm>
            <a:off x="7217898" y="967711"/>
            <a:ext cx="206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目指すもの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EA98A3-FF25-418C-9C7A-E1B7C5792BEF}"/>
              </a:ext>
            </a:extLst>
          </p:cNvPr>
          <p:cNvSpPr txBox="1"/>
          <p:nvPr/>
        </p:nvSpPr>
        <p:spPr>
          <a:xfrm>
            <a:off x="4073525" y="967686"/>
            <a:ext cx="154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 smtClean="0"/>
              <a:t>研究</a:t>
            </a:r>
            <a:r>
              <a:rPr lang="en-US" altLang="ja-JP" dirty="0" smtClean="0"/>
              <a:t>】</a:t>
            </a:r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B601C93-E320-42E0-93C9-287333B744A7}"/>
              </a:ext>
            </a:extLst>
          </p:cNvPr>
          <p:cNvSpPr txBox="1"/>
          <p:nvPr/>
        </p:nvSpPr>
        <p:spPr>
          <a:xfrm>
            <a:off x="0" y="967686"/>
            <a:ext cx="325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現状と課題の洗い出し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909E100-EB70-456C-853A-C306E5632F1E}"/>
              </a:ext>
            </a:extLst>
          </p:cNvPr>
          <p:cNvGrpSpPr/>
          <p:nvPr/>
        </p:nvGrpSpPr>
        <p:grpSpPr>
          <a:xfrm>
            <a:off x="6185589" y="3802378"/>
            <a:ext cx="3324952" cy="2736536"/>
            <a:chOff x="7675086" y="1559020"/>
            <a:chExt cx="3495795" cy="2736536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AB4AF2AF-E075-49A1-A300-D085D7CC8E6A}"/>
                </a:ext>
              </a:extLst>
            </p:cNvPr>
            <p:cNvGrpSpPr/>
            <p:nvPr/>
          </p:nvGrpSpPr>
          <p:grpSpPr>
            <a:xfrm>
              <a:off x="8285902" y="1559020"/>
              <a:ext cx="2286278" cy="2736536"/>
              <a:chOff x="8285902" y="1559020"/>
              <a:chExt cx="2286278" cy="2736536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62F2F91B-E8B8-4648-B87E-9367F2145CF1}"/>
                  </a:ext>
                </a:extLst>
              </p:cNvPr>
              <p:cNvCxnSpPr>
                <a:cxnSpLocks/>
                <a:stCxn id="8" idx="2"/>
                <a:endCxn id="18" idx="0"/>
              </p:cNvCxnSpPr>
              <p:nvPr/>
            </p:nvCxnSpPr>
            <p:spPr>
              <a:xfrm flipH="1">
                <a:off x="9429042" y="1559020"/>
                <a:ext cx="225403" cy="601802"/>
              </a:xfrm>
              <a:prstGeom prst="line">
                <a:avLst/>
              </a:prstGeom>
              <a:ln w="1270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楕円 17">
                <a:extLst>
                  <a:ext uri="{FF2B5EF4-FFF2-40B4-BE49-F238E27FC236}">
                    <a16:creationId xmlns:a16="http://schemas.microsoft.com/office/drawing/2014/main" id="{B3B798F2-3F0B-41EA-B583-D1565D99A144}"/>
                  </a:ext>
                </a:extLst>
              </p:cNvPr>
              <p:cNvSpPr/>
              <p:nvPr/>
            </p:nvSpPr>
            <p:spPr>
              <a:xfrm>
                <a:off x="8285902" y="2160822"/>
                <a:ext cx="2286278" cy="2134734"/>
              </a:xfrm>
              <a:prstGeom prst="ellipse">
                <a:avLst/>
              </a:prstGeom>
              <a:noFill/>
              <a:ln w="1270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715DE251-2936-4564-9AB7-22B0B365D066}"/>
                </a:ext>
              </a:extLst>
            </p:cNvPr>
            <p:cNvGrpSpPr/>
            <p:nvPr/>
          </p:nvGrpSpPr>
          <p:grpSpPr>
            <a:xfrm>
              <a:off x="7675086" y="2517407"/>
              <a:ext cx="3495795" cy="1522181"/>
              <a:chOff x="7675086" y="2517407"/>
              <a:chExt cx="3495795" cy="1522181"/>
            </a:xfrm>
          </p:grpSpPr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8DD0102D-18DC-451F-9509-F1615BEFD91D}"/>
                  </a:ext>
                </a:extLst>
              </p:cNvPr>
              <p:cNvSpPr/>
              <p:nvPr/>
            </p:nvSpPr>
            <p:spPr>
              <a:xfrm>
                <a:off x="9250693" y="3119209"/>
                <a:ext cx="1920188" cy="369332"/>
              </a:xfrm>
              <a:prstGeom prst="roundRect">
                <a:avLst/>
              </a:prstGeom>
              <a:ln w="53975" cmpd="thickThin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/>
                  <a:t>社協ができること</a:t>
                </a:r>
              </a:p>
            </p:txBody>
          </p:sp>
          <p:sp>
            <p:nvSpPr>
              <p:cNvPr id="16" name="四角形: 角を丸くする 15">
                <a:extLst>
                  <a:ext uri="{FF2B5EF4-FFF2-40B4-BE49-F238E27FC236}">
                    <a16:creationId xmlns:a16="http://schemas.microsoft.com/office/drawing/2014/main" id="{5D7B060E-B20C-47AC-BC60-2DFBCAF1D5F5}"/>
                  </a:ext>
                </a:extLst>
              </p:cNvPr>
              <p:cNvSpPr/>
              <p:nvPr/>
            </p:nvSpPr>
            <p:spPr>
              <a:xfrm>
                <a:off x="7687201" y="2517407"/>
                <a:ext cx="2056647" cy="369332"/>
              </a:xfrm>
              <a:prstGeom prst="roundRect">
                <a:avLst/>
              </a:prstGeom>
              <a:ln w="53975" cmpd="thickThin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/>
                  <a:t>行政ができること</a:t>
                </a:r>
              </a:p>
            </p:txBody>
          </p:sp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3EB178D8-AA41-431D-8508-209C3C316ED3}"/>
                  </a:ext>
                </a:extLst>
              </p:cNvPr>
              <p:cNvSpPr/>
              <p:nvPr/>
            </p:nvSpPr>
            <p:spPr>
              <a:xfrm>
                <a:off x="7675086" y="3670256"/>
                <a:ext cx="1866656" cy="369332"/>
              </a:xfrm>
              <a:prstGeom prst="roundRect">
                <a:avLst/>
              </a:prstGeom>
              <a:ln w="53975" cmpd="thickThin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/>
                  <a:t>施設ができること</a:t>
                </a:r>
              </a:p>
            </p:txBody>
          </p:sp>
        </p:grp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839A81B-D324-4180-B5B1-A71A036851A8}"/>
              </a:ext>
            </a:extLst>
          </p:cNvPr>
          <p:cNvSpPr txBox="1"/>
          <p:nvPr/>
        </p:nvSpPr>
        <p:spPr>
          <a:xfrm>
            <a:off x="207601" y="4449095"/>
            <a:ext cx="5092819" cy="1815882"/>
          </a:xfrm>
          <a:prstGeom prst="rect">
            <a:avLst/>
          </a:prstGeom>
          <a:noFill/>
          <a:ln w="34925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・生活困窮者レスキュー事業（施設）</a:t>
            </a:r>
            <a:endParaRPr lang="en-US" altLang="ja-JP" sz="1400" dirty="0"/>
          </a:p>
          <a:p>
            <a:r>
              <a:rPr lang="ja-JP" altLang="en-US" sz="1400" dirty="0"/>
              <a:t>・貸付や生活困窮、いきいきネットなどの相談事業</a:t>
            </a:r>
            <a:endParaRPr lang="en-US" altLang="ja-JP" sz="1400" dirty="0"/>
          </a:p>
          <a:p>
            <a:r>
              <a:rPr lang="ja-JP" altLang="en-US" sz="1400" dirty="0"/>
              <a:t>・居住支援法人</a:t>
            </a:r>
            <a:endParaRPr lang="en-US" altLang="ja-JP" sz="1400" dirty="0"/>
          </a:p>
          <a:p>
            <a:r>
              <a:rPr lang="ja-JP" altLang="en-US" sz="1400" dirty="0"/>
              <a:t>・法人後見（社協、施設）</a:t>
            </a:r>
            <a:endParaRPr lang="en-US" altLang="ja-JP" sz="1400" dirty="0"/>
          </a:p>
          <a:p>
            <a:r>
              <a:rPr lang="ja-JP" altLang="en-US" sz="1400" dirty="0"/>
              <a:t>・フードバンク、フードドライブ（施設）</a:t>
            </a:r>
            <a:endParaRPr lang="en-US" altLang="ja-JP" sz="1400" dirty="0"/>
          </a:p>
          <a:p>
            <a:r>
              <a:rPr lang="ja-JP" altLang="en-US" sz="1400" dirty="0"/>
              <a:t>・学生支援（バイト、食料）</a:t>
            </a:r>
            <a:endParaRPr lang="en-US" altLang="ja-JP" sz="1400" dirty="0"/>
          </a:p>
          <a:p>
            <a:r>
              <a:rPr lang="ja-JP" altLang="en-US" sz="1400" dirty="0"/>
              <a:t>・中間的就労（施設）</a:t>
            </a:r>
            <a:endParaRPr lang="en-US" altLang="ja-JP" sz="1400" dirty="0"/>
          </a:p>
          <a:p>
            <a:r>
              <a:rPr lang="ja-JP" altLang="en-US" sz="1400" dirty="0"/>
              <a:t>・そのほかの取組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2624" y="3948627"/>
            <a:ext cx="21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▶既存の取組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2624" y="2825305"/>
            <a:ext cx="21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▶課題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0E7858A-206F-4C1A-88A5-9C51A6906646}"/>
              </a:ext>
            </a:extLst>
          </p:cNvPr>
          <p:cNvSpPr txBox="1"/>
          <p:nvPr/>
        </p:nvSpPr>
        <p:spPr>
          <a:xfrm>
            <a:off x="207601" y="3270114"/>
            <a:ext cx="5092819" cy="307777"/>
          </a:xfrm>
          <a:prstGeom prst="rect">
            <a:avLst/>
          </a:prstGeom>
          <a:noFill/>
          <a:ln w="34925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支える仕組みづくり、多機関協働の仕掛けや仕組み</a:t>
            </a:r>
          </a:p>
        </p:txBody>
      </p:sp>
      <p:sp>
        <p:nvSpPr>
          <p:cNvPr id="25" name="スライド番号プレースホルダー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6" name="矢印: 右 4">
            <a:extLst>
              <a:ext uri="{FF2B5EF4-FFF2-40B4-BE49-F238E27FC236}">
                <a16:creationId xmlns:a16="http://schemas.microsoft.com/office/drawing/2014/main" id="{526DE94C-8781-420C-A2A7-40050C6EF493}"/>
              </a:ext>
            </a:extLst>
          </p:cNvPr>
          <p:cNvSpPr/>
          <p:nvPr/>
        </p:nvSpPr>
        <p:spPr>
          <a:xfrm>
            <a:off x="2881595" y="1796532"/>
            <a:ext cx="422031" cy="3693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" name="矢印: 右 4">
            <a:extLst>
              <a:ext uri="{FF2B5EF4-FFF2-40B4-BE49-F238E27FC236}">
                <a16:creationId xmlns:a16="http://schemas.microsoft.com/office/drawing/2014/main" id="{526DE94C-8781-420C-A2A7-40050C6EF493}"/>
              </a:ext>
            </a:extLst>
          </p:cNvPr>
          <p:cNvSpPr/>
          <p:nvPr/>
        </p:nvSpPr>
        <p:spPr>
          <a:xfrm>
            <a:off x="6186611" y="1770761"/>
            <a:ext cx="422031" cy="3693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279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2963EDF-8399-420B-A470-D1A0125DF1E5}"/>
              </a:ext>
            </a:extLst>
          </p:cNvPr>
          <p:cNvSpPr txBox="1"/>
          <p:nvPr/>
        </p:nvSpPr>
        <p:spPr>
          <a:xfrm>
            <a:off x="182854" y="176024"/>
            <a:ext cx="81838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視点４：「健康 ・福祉」の文化や意識（</a:t>
            </a:r>
            <a:r>
              <a:rPr lang="ja-JP" altLang="en-US" b="1"/>
              <a:t>価値</a:t>
            </a:r>
            <a:r>
              <a:rPr lang="ja-JP" altLang="en-US" b="1" smtClean="0"/>
              <a:t>）の醸成</a:t>
            </a:r>
            <a:endParaRPr lang="ja-JP" altLang="en-US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15060B-2E21-4866-9D29-10FD342FC66F}"/>
              </a:ext>
            </a:extLst>
          </p:cNvPr>
          <p:cNvSpPr/>
          <p:nvPr/>
        </p:nvSpPr>
        <p:spPr>
          <a:xfrm>
            <a:off x="208657" y="1302760"/>
            <a:ext cx="2426321" cy="1258957"/>
          </a:xfrm>
          <a:prstGeom prst="rect">
            <a:avLst/>
          </a:prstGeom>
          <a:noFill/>
          <a:ln w="444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行政や社協、施設で、地域とともにどんな取組をし、どんな課題が見えているか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DB1845-83DF-4603-87E1-4E1720D4009F}"/>
              </a:ext>
            </a:extLst>
          </p:cNvPr>
          <p:cNvSpPr/>
          <p:nvPr/>
        </p:nvSpPr>
        <p:spPr>
          <a:xfrm>
            <a:off x="3273021" y="1302760"/>
            <a:ext cx="2607467" cy="1258957"/>
          </a:xfrm>
          <a:prstGeom prst="rect">
            <a:avLst/>
          </a:prstGeom>
          <a:noFill/>
          <a:ln w="444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行政からみた理想・課題</a:t>
            </a: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社協</a:t>
            </a:r>
            <a:r>
              <a:rPr lang="ja-JP" altLang="en-US" sz="1400" dirty="0">
                <a:solidFill>
                  <a:schemeClr val="tx1"/>
                </a:solidFill>
              </a:rPr>
              <a:t>からみた理想・課題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施設からみた理想・</a:t>
            </a:r>
            <a:r>
              <a:rPr lang="ja-JP" altLang="en-US" sz="1400" dirty="0" smtClean="0">
                <a:solidFill>
                  <a:schemeClr val="tx1"/>
                </a:solidFill>
              </a:rPr>
              <a:t>課題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D1AB266-76AA-4653-A5C0-3A87ABA853F1}"/>
              </a:ext>
            </a:extLst>
          </p:cNvPr>
          <p:cNvSpPr/>
          <p:nvPr/>
        </p:nvSpPr>
        <p:spPr>
          <a:xfrm>
            <a:off x="6759016" y="1219876"/>
            <a:ext cx="2641644" cy="2411220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</a:rPr>
              <a:t>相談支援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参加支援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 ▸  セルフヘルプ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 当事者</a:t>
            </a:r>
            <a:r>
              <a:rPr lang="ja-JP" altLang="en-US" sz="1400" b="1" dirty="0">
                <a:solidFill>
                  <a:schemeClr val="tx1"/>
                </a:solidFill>
              </a:rPr>
              <a:t>・多職種協働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 情報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 啓発</a:t>
            </a:r>
            <a:r>
              <a:rPr lang="ja-JP" altLang="en-US" sz="1400" b="1" dirty="0">
                <a:solidFill>
                  <a:schemeClr val="tx1"/>
                </a:solidFill>
              </a:rPr>
              <a:t>（福祉教育）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地域づくり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 場づくり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▸  啓発</a:t>
            </a:r>
            <a:r>
              <a:rPr lang="ja-JP" altLang="en-US" sz="1400" b="1" dirty="0">
                <a:solidFill>
                  <a:schemeClr val="tx1"/>
                </a:solidFill>
              </a:rPr>
              <a:t>（福祉教育）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3E07D8-EF8B-4299-BBB8-F45A85DD8947}"/>
              </a:ext>
            </a:extLst>
          </p:cNvPr>
          <p:cNvSpPr txBox="1"/>
          <p:nvPr/>
        </p:nvSpPr>
        <p:spPr>
          <a:xfrm>
            <a:off x="7197095" y="875074"/>
            <a:ext cx="206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目指すもの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EA98A3-FF25-418C-9C7A-E1B7C5792BEF}"/>
              </a:ext>
            </a:extLst>
          </p:cNvPr>
          <p:cNvSpPr txBox="1"/>
          <p:nvPr/>
        </p:nvSpPr>
        <p:spPr>
          <a:xfrm>
            <a:off x="4110347" y="956095"/>
            <a:ext cx="147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 smtClean="0"/>
              <a:t>研究</a:t>
            </a:r>
            <a:r>
              <a:rPr lang="en-US" altLang="ja-JP" dirty="0" smtClean="0"/>
              <a:t>】</a:t>
            </a:r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B601C93-E320-42E0-93C9-287333B744A7}"/>
              </a:ext>
            </a:extLst>
          </p:cNvPr>
          <p:cNvSpPr txBox="1"/>
          <p:nvPr/>
        </p:nvSpPr>
        <p:spPr>
          <a:xfrm>
            <a:off x="-55905" y="979731"/>
            <a:ext cx="3073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現状と課題の洗い出し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909E100-EB70-456C-853A-C306E5632F1E}"/>
              </a:ext>
            </a:extLst>
          </p:cNvPr>
          <p:cNvGrpSpPr/>
          <p:nvPr/>
        </p:nvGrpSpPr>
        <p:grpSpPr>
          <a:xfrm>
            <a:off x="6071017" y="3631095"/>
            <a:ext cx="3696733" cy="2736096"/>
            <a:chOff x="7529833" y="1476231"/>
            <a:chExt cx="3383262" cy="2590835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AB4AF2AF-E075-49A1-A300-D085D7CC8E6A}"/>
                </a:ext>
              </a:extLst>
            </p:cNvPr>
            <p:cNvGrpSpPr/>
            <p:nvPr/>
          </p:nvGrpSpPr>
          <p:grpSpPr>
            <a:xfrm>
              <a:off x="8145817" y="1476231"/>
              <a:ext cx="2256843" cy="2590835"/>
              <a:chOff x="8145817" y="1476231"/>
              <a:chExt cx="2256843" cy="2590835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62F2F91B-E8B8-4648-B87E-9367F2145CF1}"/>
                  </a:ext>
                </a:extLst>
              </p:cNvPr>
              <p:cNvCxnSpPr>
                <a:cxnSpLocks/>
                <a:stCxn id="8" idx="2"/>
                <a:endCxn id="18" idx="0"/>
              </p:cNvCxnSpPr>
              <p:nvPr/>
            </p:nvCxnSpPr>
            <p:spPr>
              <a:xfrm flipH="1">
                <a:off x="9274239" y="1476231"/>
                <a:ext cx="80400" cy="611661"/>
              </a:xfrm>
              <a:prstGeom prst="line">
                <a:avLst/>
              </a:prstGeom>
              <a:ln w="1270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楕円 17">
                <a:extLst>
                  <a:ext uri="{FF2B5EF4-FFF2-40B4-BE49-F238E27FC236}">
                    <a16:creationId xmlns:a16="http://schemas.microsoft.com/office/drawing/2014/main" id="{B3B798F2-3F0B-41EA-B583-D1565D99A144}"/>
                  </a:ext>
                </a:extLst>
              </p:cNvPr>
              <p:cNvSpPr/>
              <p:nvPr/>
            </p:nvSpPr>
            <p:spPr>
              <a:xfrm>
                <a:off x="8145817" y="2087892"/>
                <a:ext cx="2256843" cy="1979174"/>
              </a:xfrm>
              <a:prstGeom prst="ellipse">
                <a:avLst/>
              </a:prstGeom>
              <a:noFill/>
              <a:ln w="1270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715DE251-2936-4564-9AB7-22B0B365D066}"/>
                </a:ext>
              </a:extLst>
            </p:cNvPr>
            <p:cNvGrpSpPr/>
            <p:nvPr/>
          </p:nvGrpSpPr>
          <p:grpSpPr>
            <a:xfrm>
              <a:off x="7529833" y="2465371"/>
              <a:ext cx="3383262" cy="1485475"/>
              <a:chOff x="7529833" y="2465371"/>
              <a:chExt cx="3383262" cy="1485475"/>
            </a:xfrm>
          </p:grpSpPr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8DD0102D-18DC-451F-9509-F1615BEFD91D}"/>
                  </a:ext>
                </a:extLst>
              </p:cNvPr>
              <p:cNvSpPr/>
              <p:nvPr/>
            </p:nvSpPr>
            <p:spPr>
              <a:xfrm>
                <a:off x="9210242" y="3075810"/>
                <a:ext cx="1702853" cy="369332"/>
              </a:xfrm>
              <a:prstGeom prst="roundRect">
                <a:avLst/>
              </a:prstGeom>
              <a:ln w="53975" cmpd="thickThin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/>
                  <a:t>社協ができる</a:t>
                </a:r>
                <a:r>
                  <a:rPr lang="ja-JP" altLang="en-US" sz="1400" b="1" dirty="0" smtClean="0"/>
                  <a:t>こと</a:t>
                </a:r>
                <a:endParaRPr lang="ja-JP" altLang="en-US" sz="1400" b="1" dirty="0"/>
              </a:p>
            </p:txBody>
          </p:sp>
          <p:sp>
            <p:nvSpPr>
              <p:cNvPr id="16" name="四角形: 角を丸くする 15">
                <a:extLst>
                  <a:ext uri="{FF2B5EF4-FFF2-40B4-BE49-F238E27FC236}">
                    <a16:creationId xmlns:a16="http://schemas.microsoft.com/office/drawing/2014/main" id="{5D7B060E-B20C-47AC-BC60-2DFBCAF1D5F5}"/>
                  </a:ext>
                </a:extLst>
              </p:cNvPr>
              <p:cNvSpPr/>
              <p:nvPr/>
            </p:nvSpPr>
            <p:spPr>
              <a:xfrm>
                <a:off x="7529833" y="2465371"/>
                <a:ext cx="1811548" cy="369332"/>
              </a:xfrm>
              <a:prstGeom prst="roundRect">
                <a:avLst/>
              </a:prstGeom>
              <a:ln w="53975" cmpd="thickThin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/>
                  <a:t>行政ができること</a:t>
                </a:r>
              </a:p>
            </p:txBody>
          </p:sp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3EB178D8-AA41-431D-8508-209C3C316ED3}"/>
                  </a:ext>
                </a:extLst>
              </p:cNvPr>
              <p:cNvSpPr/>
              <p:nvPr/>
            </p:nvSpPr>
            <p:spPr>
              <a:xfrm>
                <a:off x="7656723" y="3581514"/>
                <a:ext cx="1684658" cy="369332"/>
              </a:xfrm>
              <a:prstGeom prst="roundRect">
                <a:avLst/>
              </a:prstGeom>
              <a:ln w="53975" cmpd="thickThin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/>
                  <a:t>施設ができること</a:t>
                </a:r>
              </a:p>
            </p:txBody>
          </p:sp>
        </p:grp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839A81B-D324-4180-B5B1-A71A036851A8}"/>
              </a:ext>
            </a:extLst>
          </p:cNvPr>
          <p:cNvSpPr txBox="1"/>
          <p:nvPr/>
        </p:nvSpPr>
        <p:spPr>
          <a:xfrm>
            <a:off x="206045" y="3357052"/>
            <a:ext cx="5063379" cy="1169551"/>
          </a:xfrm>
          <a:prstGeom prst="rect">
            <a:avLst/>
          </a:prstGeom>
          <a:noFill/>
          <a:ln w="25400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altLang="ja-JP" sz="1400" dirty="0"/>
              <a:t>8050</a:t>
            </a:r>
            <a:r>
              <a:rPr lang="ja-JP" altLang="en-US" sz="1400" dirty="0"/>
              <a:t>問題</a:t>
            </a:r>
            <a:r>
              <a:rPr lang="ja-JP" altLang="en-US" sz="1400" dirty="0" smtClean="0"/>
              <a:t>、詐欺</a:t>
            </a:r>
            <a:r>
              <a:rPr lang="ja-JP" altLang="en-US" sz="1400" dirty="0"/>
              <a:t>被害、ヤングケアラー、若者（不登校・引きこもり）、フレイル、多文化共生、排除・差別、次世代（担い手）育成、発達障がい・高次脳機能障がい・認知症などの理解 ・・・など、</a:t>
            </a:r>
            <a:endParaRPr lang="en-US" altLang="ja-JP" sz="1400" dirty="0"/>
          </a:p>
          <a:p>
            <a:r>
              <a:rPr lang="ja-JP" altLang="en-US" sz="1400" dirty="0"/>
              <a:t>健康 ・福祉の文化や意識の土台づくり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D71F96-AAF3-40FC-8A1D-0CDD19906B0D}"/>
              </a:ext>
            </a:extLst>
          </p:cNvPr>
          <p:cNvSpPr txBox="1"/>
          <p:nvPr/>
        </p:nvSpPr>
        <p:spPr>
          <a:xfrm>
            <a:off x="238527" y="5197640"/>
            <a:ext cx="5030897" cy="1169551"/>
          </a:xfrm>
          <a:prstGeom prst="rect">
            <a:avLst/>
          </a:prstGeom>
          <a:noFill/>
          <a:ln w="25400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・行政</a:t>
            </a:r>
            <a:r>
              <a:rPr lang="ja-JP" altLang="en-US" sz="1400" dirty="0"/>
              <a:t>の取組</a:t>
            </a:r>
            <a:endParaRPr lang="en-US" altLang="ja-JP" sz="1400" dirty="0"/>
          </a:p>
          <a:p>
            <a:r>
              <a:rPr lang="ja-JP" altLang="en-US" sz="1400" dirty="0" smtClean="0"/>
              <a:t>・社会</a:t>
            </a:r>
            <a:r>
              <a:rPr lang="ja-JP" altLang="en-US" sz="1400" dirty="0"/>
              <a:t>福祉協議会の取組</a:t>
            </a:r>
            <a:endParaRPr lang="en-US" altLang="ja-JP" sz="1400" dirty="0"/>
          </a:p>
          <a:p>
            <a:r>
              <a:rPr lang="ja-JP" altLang="en-US" sz="1400" dirty="0" smtClean="0"/>
              <a:t>・地域</a:t>
            </a:r>
            <a:r>
              <a:rPr lang="ja-JP" altLang="en-US" sz="1400" dirty="0"/>
              <a:t>貢献委員会（社協・法人）の取組</a:t>
            </a:r>
            <a:endParaRPr lang="en-US" altLang="ja-JP" sz="1400" dirty="0"/>
          </a:p>
          <a:p>
            <a:r>
              <a:rPr lang="ja-JP" altLang="en-US" sz="1400" dirty="0" smtClean="0"/>
              <a:t>・社会</a:t>
            </a:r>
            <a:r>
              <a:rPr lang="ja-JP" altLang="en-US" sz="1400" dirty="0"/>
              <a:t>福祉法人の取組</a:t>
            </a:r>
            <a:endParaRPr lang="en-US" altLang="ja-JP" sz="1400" dirty="0"/>
          </a:p>
          <a:p>
            <a:r>
              <a:rPr lang="ja-JP" altLang="en-US" sz="1400" dirty="0" smtClean="0"/>
              <a:t>・地域</a:t>
            </a:r>
            <a:r>
              <a:rPr lang="ja-JP" altLang="en-US" sz="1400" dirty="0"/>
              <a:t>の取組</a:t>
            </a:r>
            <a:endParaRPr lang="en-US" altLang="ja-JP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8354" y="2927873"/>
            <a:ext cx="21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▶課題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6045" y="4711604"/>
            <a:ext cx="21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▶既存の取組</a:t>
            </a:r>
          </a:p>
        </p:txBody>
      </p:sp>
      <p:sp>
        <p:nvSpPr>
          <p:cNvPr id="25" name="スライド番号プレースホルダー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26" name="矢印: 右 4">
            <a:extLst>
              <a:ext uri="{FF2B5EF4-FFF2-40B4-BE49-F238E27FC236}">
                <a16:creationId xmlns:a16="http://schemas.microsoft.com/office/drawing/2014/main" id="{526DE94C-8781-420C-A2A7-40050C6EF493}"/>
              </a:ext>
            </a:extLst>
          </p:cNvPr>
          <p:cNvSpPr/>
          <p:nvPr/>
        </p:nvSpPr>
        <p:spPr>
          <a:xfrm>
            <a:off x="6091390" y="1747572"/>
            <a:ext cx="422031" cy="3693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矢印: 右 4">
            <a:extLst>
              <a:ext uri="{FF2B5EF4-FFF2-40B4-BE49-F238E27FC236}">
                <a16:creationId xmlns:a16="http://schemas.microsoft.com/office/drawing/2014/main" id="{526DE94C-8781-420C-A2A7-40050C6EF493}"/>
              </a:ext>
            </a:extLst>
          </p:cNvPr>
          <p:cNvSpPr/>
          <p:nvPr/>
        </p:nvSpPr>
        <p:spPr>
          <a:xfrm>
            <a:off x="2759815" y="1716807"/>
            <a:ext cx="422031" cy="3693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25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D3B8620-B239-473F-8264-27693EBCD875}"/>
              </a:ext>
            </a:extLst>
          </p:cNvPr>
          <p:cNvSpPr txBox="1"/>
          <p:nvPr/>
        </p:nvSpPr>
        <p:spPr>
          <a:xfrm>
            <a:off x="147080" y="159303"/>
            <a:ext cx="9674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（３）スケジュール</a:t>
            </a:r>
            <a:endParaRPr lang="en-US" altLang="ja-JP" sz="1400" dirty="0" smtClean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804982"/>
              </p:ext>
            </p:extLst>
          </p:nvPr>
        </p:nvGraphicFramePr>
        <p:xfrm>
          <a:off x="360608" y="583723"/>
          <a:ext cx="9015212" cy="59973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55377">
                  <a:extLst>
                    <a:ext uri="{9D8B030D-6E8A-4147-A177-3AD203B41FA5}">
                      <a16:colId xmlns:a16="http://schemas.microsoft.com/office/drawing/2014/main" val="50625295"/>
                    </a:ext>
                  </a:extLst>
                </a:gridCol>
                <a:gridCol w="7059835">
                  <a:extLst>
                    <a:ext uri="{9D8B030D-6E8A-4147-A177-3AD203B41FA5}">
                      <a16:colId xmlns:a16="http://schemas.microsoft.com/office/drawing/2014/main" val="2109139274"/>
                    </a:ext>
                  </a:extLst>
                </a:gridCol>
              </a:tblGrid>
              <a:tr h="390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 smtClean="0">
                          <a:effectLst/>
                        </a:rPr>
                        <a:t>時期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 smtClean="0">
                          <a:effectLst/>
                        </a:rPr>
                        <a:t>実施事項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0994776"/>
                  </a:ext>
                </a:extLst>
              </a:tr>
              <a:tr h="7697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 smtClean="0">
                          <a:effectLst/>
                        </a:rPr>
                        <a:t>令和３年</a:t>
                      </a:r>
                      <a:endParaRPr kumimoji="1" lang="en-US" altLang="ja-JP" sz="1400" kern="1200" dirty="0" smtClean="0">
                        <a:effectLst/>
                      </a:endParaRPr>
                    </a:p>
                    <a:p>
                      <a:pPr algn="ctr"/>
                      <a:r>
                        <a:rPr kumimoji="1" lang="ja-JP" altLang="ja-JP" sz="1400" kern="1200" dirty="0" smtClean="0">
                          <a:effectLst/>
                        </a:rPr>
                        <a:t>３月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ja-JP" sz="1600" kern="1200" dirty="0" smtClean="0">
                          <a:effectLst/>
                        </a:rPr>
                        <a:t>第１回【今後の進め方等】</a:t>
                      </a:r>
                    </a:p>
                    <a:p>
                      <a:r>
                        <a:rPr kumimoji="1" lang="ja-JP" altLang="ja-JP" sz="1400" kern="1200" dirty="0" smtClean="0">
                          <a:effectLst/>
                        </a:rPr>
                        <a:t>１　構成員の取組紹介（</a:t>
                      </a:r>
                      <a:r>
                        <a:rPr kumimoji="1" lang="ja-JP" altLang="en-US" sz="1400" kern="1200" dirty="0" smtClean="0">
                          <a:effectLst/>
                        </a:rPr>
                        <a:t>行政、社協、施設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）</a:t>
                      </a:r>
                    </a:p>
                    <a:p>
                      <a:r>
                        <a:rPr kumimoji="1" lang="ja-JP" altLang="ja-JP" sz="1400" kern="1200" dirty="0" smtClean="0">
                          <a:effectLst/>
                        </a:rPr>
                        <a:t>２　進め方、論点・課題の抽出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954064"/>
                  </a:ext>
                </a:extLst>
              </a:tr>
              <a:tr h="1443220">
                <a:tc gridSpan="2">
                  <a:txBody>
                    <a:bodyPr/>
                    <a:lstStyle/>
                    <a:p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〇第１回研究会の結果を踏まえた内容整理</a:t>
                      </a:r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→主担：大阪府・府社協</a:t>
                      </a:r>
                    </a:p>
                    <a:p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〇これまでの取組成果のまとめ</a:t>
                      </a:r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→主担：大阪府・府社協</a:t>
                      </a:r>
                    </a:p>
                    <a:p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〇アンケート（市町村と社福法人の協働の現状などに関する調査）</a:t>
                      </a:r>
                      <a:endParaRPr kumimoji="1" lang="en-US" altLang="ja-JP" sz="1400" kern="1200" dirty="0" smtClean="0">
                        <a:effectLst/>
                      </a:endParaRPr>
                    </a:p>
                    <a:p>
                      <a:r>
                        <a:rPr kumimoji="1" lang="ja-JP" altLang="en-US" sz="1400" kern="1200" dirty="0" smtClean="0">
                          <a:effectLst/>
                        </a:rPr>
                        <a:t>　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→主担：大阪府・府社協、助言：奥西先生、川島先生</a:t>
                      </a:r>
                    </a:p>
                    <a:p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〇各構成員による提案作成</a:t>
                      </a:r>
                      <a:endParaRPr kumimoji="1" lang="en-US" altLang="ja-JP" sz="1400" kern="1200" dirty="0" smtClean="0">
                        <a:effectLst/>
                      </a:endParaRPr>
                    </a:p>
                    <a:p>
                      <a:r>
                        <a:rPr kumimoji="1" lang="ja-JP" altLang="en-US" sz="1400" u="none" kern="1200" dirty="0" smtClean="0">
                          <a:effectLst/>
                        </a:rPr>
                        <a:t>　　</a:t>
                      </a:r>
                      <a:r>
                        <a:rPr kumimoji="1" lang="ja-JP" altLang="ja-JP" sz="1400" u="heavy" kern="1200" dirty="0" smtClean="0">
                          <a:effectLst/>
                        </a:rPr>
                        <a:t>→どの分野で</a:t>
                      </a:r>
                      <a:r>
                        <a:rPr kumimoji="1" lang="ja-JP" altLang="en-US" sz="1400" u="heavy" kern="1200" dirty="0" smtClean="0">
                          <a:effectLst/>
                        </a:rPr>
                        <a:t>、</a:t>
                      </a:r>
                      <a:r>
                        <a:rPr kumimoji="1" lang="ja-JP" altLang="ja-JP" sz="1400" u="heavy" kern="1200" dirty="0" smtClean="0">
                          <a:effectLst/>
                        </a:rPr>
                        <a:t>どのような内容の取組をおこなう</a:t>
                      </a:r>
                      <a:r>
                        <a:rPr kumimoji="1" lang="ja-JP" altLang="en-US" sz="1400" u="heavy" kern="1200" dirty="0" smtClean="0">
                          <a:effectLst/>
                        </a:rPr>
                        <a:t>べき</a:t>
                      </a:r>
                      <a:r>
                        <a:rPr kumimoji="1" lang="ja-JP" altLang="ja-JP" sz="1400" u="heavy" kern="1200" dirty="0" smtClean="0">
                          <a:effectLst/>
                        </a:rPr>
                        <a:t>か</a:t>
                      </a:r>
                      <a:r>
                        <a:rPr kumimoji="1" lang="ja-JP" altLang="en-US" sz="1400" u="heavy" kern="1200" dirty="0" smtClean="0">
                          <a:effectLst/>
                        </a:rPr>
                        <a:t>、このためにはどのような課題があるか。</a:t>
                      </a:r>
                      <a:endParaRPr kumimoji="1" lang="ja-JP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949754"/>
                  </a:ext>
                </a:extLst>
              </a:tr>
              <a:tr h="14432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 smtClean="0">
                          <a:effectLst/>
                        </a:rPr>
                        <a:t>５月～６月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ja-JP" sz="1600" kern="1200" dirty="0" smtClean="0">
                          <a:effectLst/>
                        </a:rPr>
                        <a:t>第２回【現状・課題の抽出、検討】</a:t>
                      </a:r>
                    </a:p>
                    <a:p>
                      <a:r>
                        <a:rPr kumimoji="1" lang="ja-JP" altLang="ja-JP" sz="1400" kern="1200" dirty="0" smtClean="0">
                          <a:effectLst/>
                        </a:rPr>
                        <a:t>１　これまでの取組成果の共有</a:t>
                      </a:r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→「取組成果のまとめ」提示</a:t>
                      </a:r>
                    </a:p>
                    <a:p>
                      <a:r>
                        <a:rPr kumimoji="1" lang="ja-JP" altLang="ja-JP" sz="1400" kern="1200" dirty="0" smtClean="0">
                          <a:effectLst/>
                        </a:rPr>
                        <a:t>２　市町村、社会福祉法人双方の協働の現状や考え方の共有</a:t>
                      </a:r>
                      <a:endParaRPr kumimoji="1" lang="en-US" altLang="ja-JP" sz="1400" kern="1200" dirty="0" smtClean="0">
                        <a:effectLst/>
                      </a:endParaRPr>
                    </a:p>
                    <a:p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　→アンケートの集計結果を提示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400" kern="1200" dirty="0" smtClean="0">
                          <a:effectLst/>
                        </a:rPr>
                        <a:t>３　今後の望ましい姿の共有→構成員による提案の提示</a:t>
                      </a:r>
                    </a:p>
                    <a:p>
                      <a:r>
                        <a:rPr kumimoji="1" lang="ja-JP" altLang="ja-JP" sz="1400" kern="1200" dirty="0" smtClean="0">
                          <a:effectLst/>
                        </a:rPr>
                        <a:t>４　課題の抽出、共有</a:t>
                      </a:r>
                      <a:endParaRPr kumimoji="1" lang="ja-JP" altLang="ja-JP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3488"/>
                  </a:ext>
                </a:extLst>
              </a:tr>
              <a:tr h="390204">
                <a:tc gridSpan="2">
                  <a:txBody>
                    <a:bodyPr/>
                    <a:lstStyle/>
                    <a:p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〇第２回研究会の結果を踏まえた内容整理</a:t>
                      </a:r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→主担：大阪府・府社協</a:t>
                      </a:r>
                      <a:endParaRPr kumimoji="1" lang="ja-JP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769610"/>
                  </a:ext>
                </a:extLst>
              </a:tr>
              <a:tr h="390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 smtClean="0">
                          <a:effectLst/>
                        </a:rPr>
                        <a:t>８月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ja-JP" sz="1600" kern="1200" dirty="0" smtClean="0">
                          <a:effectLst/>
                        </a:rPr>
                        <a:t>第３回【取組の方向性の検討】</a:t>
                      </a:r>
                      <a:endParaRPr kumimoji="1" lang="ja-JP" altLang="ja-JP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5227176"/>
                  </a:ext>
                </a:extLst>
              </a:tr>
              <a:tr h="390204">
                <a:tc gridSpan="2">
                  <a:txBody>
                    <a:bodyPr/>
                    <a:lstStyle/>
                    <a:p>
                      <a:r>
                        <a:rPr kumimoji="1" lang="ja-JP" altLang="en-US" sz="1400" kern="1200" dirty="0" smtClean="0">
                          <a:effectLst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〇報告書案作成　→主担：大阪府・府社協・構成員（執筆分担部分）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8900369"/>
                  </a:ext>
                </a:extLst>
              </a:tr>
              <a:tr h="39020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effectLst/>
                        </a:rPr>
                        <a:t>10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月～</a:t>
                      </a:r>
                      <a:r>
                        <a:rPr kumimoji="1" lang="en-US" altLang="ja-JP" sz="1400" kern="1200" dirty="0" smtClean="0">
                          <a:effectLst/>
                        </a:rPr>
                        <a:t>11</a:t>
                      </a:r>
                      <a:r>
                        <a:rPr kumimoji="1" lang="ja-JP" altLang="ja-JP" sz="1400" kern="1200" dirty="0" smtClean="0">
                          <a:effectLst/>
                        </a:rPr>
                        <a:t>月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600" kern="1200" dirty="0" smtClean="0">
                          <a:effectLst/>
                        </a:rPr>
                        <a:t>第４回【報告書完成】</a:t>
                      </a:r>
                      <a:endParaRPr kumimoji="1" lang="ja-JP" altLang="ja-JP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9252761"/>
                  </a:ext>
                </a:extLst>
              </a:tr>
              <a:tr h="39020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―</a:t>
                      </a:r>
                      <a:r>
                        <a:rPr kumimoji="1" lang="ja-JP" altLang="en-US" sz="1400" dirty="0" smtClean="0"/>
                        <a:t>報告書の内容を市町村、社会福祉法人等へ展開</a:t>
                      </a:r>
                      <a:r>
                        <a:rPr kumimoji="1" lang="en-US" altLang="ja-JP" sz="1400" dirty="0" smtClean="0"/>
                        <a:t>―</a:t>
                      </a:r>
                      <a:endParaRPr kumimoji="1" lang="ja-JP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484482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96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2963EDF-8399-420B-A470-D1A0125DF1E5}"/>
              </a:ext>
            </a:extLst>
          </p:cNvPr>
          <p:cNvSpPr txBox="1"/>
          <p:nvPr/>
        </p:nvSpPr>
        <p:spPr>
          <a:xfrm>
            <a:off x="0" y="0"/>
            <a:ext cx="45977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市町村向けアンケート</a:t>
            </a:r>
            <a:r>
              <a:rPr lang="ja-JP" altLang="en-US" b="1" dirty="0" smtClean="0"/>
              <a:t>（案</a:t>
            </a:r>
            <a:r>
              <a:rPr lang="ja-JP" altLang="en-US" b="1" dirty="0"/>
              <a:t>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488" y="421947"/>
            <a:ext cx="4812333" cy="6340197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（１）施設及び地域貢献委員会</a:t>
            </a:r>
            <a:r>
              <a:rPr lang="ja-JP" altLang="ja-JP" sz="1400" dirty="0" smtClean="0"/>
              <a:t>と</a:t>
            </a:r>
            <a:r>
              <a:rPr lang="ja-JP" altLang="ja-JP" sz="1400" dirty="0"/>
              <a:t>連携・協働</a:t>
            </a:r>
            <a:r>
              <a:rPr lang="ja-JP" altLang="ja-JP" sz="1400" dirty="0" smtClean="0"/>
              <a:t>し</a:t>
            </a:r>
            <a:r>
              <a:rPr lang="ja-JP" altLang="en-US" sz="1400" dirty="0" smtClean="0"/>
              <a:t>ている取組</a:t>
            </a:r>
            <a:endParaRPr lang="ja-JP" altLang="ja-JP" sz="1400" dirty="0"/>
          </a:p>
          <a:p>
            <a:r>
              <a:rPr lang="ja-JP" altLang="ja-JP" sz="1400" dirty="0"/>
              <a:t>　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①</a:t>
            </a:r>
            <a:r>
              <a:rPr lang="ja-JP" altLang="en-US" sz="1400" dirty="0"/>
              <a:t>視点</a:t>
            </a:r>
            <a:r>
              <a:rPr lang="ja-JP" altLang="ja-JP" sz="1400" dirty="0"/>
              <a:t>ごと</a:t>
            </a:r>
            <a:r>
              <a:rPr lang="ja-JP" altLang="en-US" sz="1400" dirty="0"/>
              <a:t>の既存の取組とその</a:t>
            </a:r>
            <a:r>
              <a:rPr lang="ja-JP" altLang="ja-JP" sz="1400" dirty="0" smtClean="0"/>
              <a:t>内容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「災害（時支援を見据えた平時からの取組）」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・取組内容及び連携・協働している施設名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・取組をはじめたきっかけ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・施設とつながった経緯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・取組で感じている課題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・課題解決に必要と考える体制、施策等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「社会的孤立」、「貧困（食・住・仕事）」、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「健康・福祉の文化や意識（価値）の醸成」に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ついても上記と同様の質問を実施</a:t>
            </a:r>
            <a:endParaRPr lang="en-US" altLang="ja-JP" sz="1400" dirty="0"/>
          </a:p>
          <a:p>
            <a:r>
              <a:rPr lang="ja-JP" altLang="en-US" sz="1400" dirty="0" smtClean="0"/>
              <a:t>　　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視点ごとで取組の重複は可とする。</a:t>
            </a:r>
            <a:endParaRPr lang="en-US" altLang="ja-JP" sz="1400" dirty="0" smtClean="0"/>
          </a:p>
          <a:p>
            <a:r>
              <a:rPr lang="ja-JP" altLang="ja-JP" sz="1400" dirty="0"/>
              <a:t>　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②</a:t>
            </a:r>
            <a:r>
              <a:rPr lang="ja-JP" altLang="en-US" sz="1400" dirty="0" smtClean="0"/>
              <a:t>施設</a:t>
            </a:r>
            <a:r>
              <a:rPr lang="ja-JP" altLang="ja-JP" sz="1400" dirty="0"/>
              <a:t>が参画するネットワークの</a:t>
            </a:r>
            <a:r>
              <a:rPr lang="ja-JP" altLang="ja-JP" sz="1400" dirty="0" smtClean="0"/>
              <a:t>有無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・福祉分野でのネットワークについて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「名称」、「参画メンバー」、「目的」、「開催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回数・頻度」について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・（分かる範囲で記載）福祉分野以外のネットワー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クについて</a:t>
            </a:r>
            <a:endParaRPr lang="en-US" altLang="ja-JP" sz="1400" dirty="0" smtClean="0"/>
          </a:p>
          <a:p>
            <a:r>
              <a:rPr lang="ja-JP" altLang="en-US" sz="1400" dirty="0"/>
              <a:t>　　　　</a:t>
            </a:r>
            <a:endParaRPr lang="en-US" altLang="ja-JP" sz="1400" dirty="0" smtClean="0"/>
          </a:p>
          <a:p>
            <a:r>
              <a:rPr lang="ja-JP" altLang="en-US" sz="1400" dirty="0" smtClean="0"/>
              <a:t>（２）市町村社協</a:t>
            </a:r>
            <a:r>
              <a:rPr lang="ja-JP" altLang="ja-JP" sz="1400" dirty="0" smtClean="0"/>
              <a:t>と</a:t>
            </a:r>
            <a:r>
              <a:rPr lang="ja-JP" altLang="ja-JP" sz="1400" dirty="0"/>
              <a:t>連携・</a:t>
            </a:r>
            <a:r>
              <a:rPr lang="ja-JP" altLang="ja-JP" sz="1400" dirty="0" smtClean="0"/>
              <a:t>協働</a:t>
            </a:r>
            <a:r>
              <a:rPr lang="ja-JP" altLang="ja-JP" sz="1400" dirty="0"/>
              <a:t>し</a:t>
            </a:r>
            <a:r>
              <a:rPr lang="ja-JP" altLang="en-US" sz="1400" dirty="0"/>
              <a:t>ている</a:t>
            </a:r>
            <a:r>
              <a:rPr lang="ja-JP" altLang="en-US" sz="1400" dirty="0" smtClean="0"/>
              <a:t>取組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（１）と同様</a:t>
            </a:r>
            <a:endParaRPr lang="ja-JP" altLang="ja-JP" sz="1400" dirty="0"/>
          </a:p>
          <a:p>
            <a:endParaRPr lang="en-US" altLang="ja-JP" sz="1400" dirty="0"/>
          </a:p>
          <a:p>
            <a:r>
              <a:rPr lang="ja-JP" altLang="en-US" sz="1400" dirty="0" smtClean="0"/>
              <a:t>（３）今後、施設と連携・協働するとしたらどのような</a:t>
            </a:r>
            <a:endParaRPr lang="en-US" altLang="ja-JP" sz="1400" dirty="0" smtClean="0"/>
          </a:p>
          <a:p>
            <a:r>
              <a:rPr lang="ja-JP" altLang="en-US" sz="1400" dirty="0" smtClean="0"/>
              <a:t>　　連携・協働が考えられるか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①包括的支援体制の構築に向けた連携・協働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「災害</a:t>
            </a:r>
            <a:r>
              <a:rPr lang="ja-JP" altLang="en-US" sz="1400" dirty="0"/>
              <a:t>（時支援を見据えた平時からの取組）</a:t>
            </a:r>
            <a:r>
              <a:rPr lang="ja-JP" altLang="en-US" sz="1400" dirty="0" smtClean="0"/>
              <a:t>」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・</a:t>
            </a:r>
            <a:r>
              <a:rPr lang="ja-JP" altLang="ja-JP" sz="1400" dirty="0" smtClean="0"/>
              <a:t>包括的</a:t>
            </a:r>
            <a:r>
              <a:rPr lang="ja-JP" altLang="ja-JP" sz="1400" dirty="0"/>
              <a:t>支援体制</a:t>
            </a:r>
            <a:r>
              <a:rPr lang="ja-JP" altLang="en-US" sz="1400" dirty="0" smtClean="0"/>
              <a:t>の中で担ってほしい役割　</a:t>
            </a:r>
            <a:endParaRPr lang="en-US" altLang="ja-JP" sz="1400" dirty="0"/>
          </a:p>
          <a:p>
            <a:r>
              <a:rPr lang="ja-JP" altLang="en-US" sz="1400" dirty="0" smtClean="0"/>
              <a:t>　　　・連携・協働に向けた課題</a:t>
            </a:r>
            <a:endParaRPr lang="en-US" altLang="ja-JP" sz="1400" dirty="0" smtClean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11965" y="421947"/>
            <a:ext cx="4796374" cy="5262979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　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「</a:t>
            </a:r>
            <a:r>
              <a:rPr lang="ja-JP" altLang="en-US" sz="1400" dirty="0"/>
              <a:t>社会的孤立」、「貧困（食・住・仕事）」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　「</a:t>
            </a:r>
            <a:r>
              <a:rPr lang="ja-JP" altLang="en-US" sz="1400" dirty="0"/>
              <a:t>健康・福祉の文化や意識（価値）の醸成」に</a:t>
            </a:r>
            <a:endParaRPr lang="en-US" altLang="ja-JP" sz="1400" dirty="0"/>
          </a:p>
          <a:p>
            <a:r>
              <a:rPr lang="ja-JP" altLang="en-US" sz="1400" dirty="0"/>
              <a:t>　　　ついても</a:t>
            </a:r>
            <a:r>
              <a:rPr lang="ja-JP" altLang="en-US" sz="1400" dirty="0" smtClean="0"/>
              <a:t>同様の質問を実施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　②重層的支援体制整備事業を実施した場合、施設と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連携・協働したい事業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・相談支援、・参加支援、・地域づくり支援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・多機関協働、・継続的支援（アウトリーチ）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上記のメニューごとに、どのような事業（役割）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を担ってもらいたいか。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（４）</a:t>
            </a:r>
            <a:r>
              <a:rPr lang="ja-JP" altLang="en-US" sz="1400" dirty="0"/>
              <a:t>市町村社協</a:t>
            </a:r>
            <a:r>
              <a:rPr lang="ja-JP" altLang="ja-JP" sz="1400" dirty="0"/>
              <a:t>と連携・</a:t>
            </a:r>
            <a:r>
              <a:rPr lang="ja-JP" altLang="ja-JP" sz="1400" dirty="0" smtClean="0"/>
              <a:t>協働</a:t>
            </a:r>
            <a:r>
              <a:rPr lang="ja-JP" altLang="en-US" sz="1400" dirty="0"/>
              <a:t>するとしたらどのような</a:t>
            </a:r>
            <a:endParaRPr lang="en-US" altLang="ja-JP" sz="1400" dirty="0"/>
          </a:p>
          <a:p>
            <a:r>
              <a:rPr lang="ja-JP" altLang="en-US" sz="1400" dirty="0"/>
              <a:t>　　連携・協働が考えられるか</a:t>
            </a:r>
            <a:endParaRPr lang="en-US" altLang="ja-JP" sz="1400" dirty="0"/>
          </a:p>
          <a:p>
            <a:r>
              <a:rPr lang="ja-JP" altLang="en-US" sz="1400" dirty="0"/>
              <a:t>　　　</a:t>
            </a:r>
            <a:r>
              <a:rPr lang="ja-JP" altLang="en-US" sz="1400" dirty="0" smtClean="0"/>
              <a:t>（３）</a:t>
            </a:r>
            <a:r>
              <a:rPr lang="ja-JP" altLang="en-US" sz="1400" dirty="0"/>
              <a:t>と同様</a:t>
            </a:r>
            <a:endParaRPr lang="ja-JP" altLang="ja-JP" sz="1400" dirty="0"/>
          </a:p>
          <a:p>
            <a:r>
              <a:rPr lang="ja-JP" altLang="en-US" sz="1400" dirty="0" smtClean="0"/>
              <a:t>　　</a:t>
            </a:r>
            <a:endParaRPr lang="ja-JP" altLang="ja-JP" sz="1400" dirty="0"/>
          </a:p>
          <a:p>
            <a:r>
              <a:rPr lang="ja-JP" altLang="en-US" sz="1400" dirty="0" smtClean="0"/>
              <a:t>（５）施設</a:t>
            </a:r>
            <a:r>
              <a:rPr lang="ja-JP" altLang="ja-JP" sz="1400" dirty="0"/>
              <a:t>の公益</a:t>
            </a:r>
            <a:r>
              <a:rPr lang="ja-JP" altLang="ja-JP" sz="1400" dirty="0" smtClean="0"/>
              <a:t>事業</a:t>
            </a:r>
            <a:r>
              <a:rPr lang="ja-JP" altLang="en-US" sz="1400" dirty="0"/>
              <a:t>（</a:t>
            </a:r>
            <a:r>
              <a:rPr lang="en-US" altLang="ja-JP" sz="1400" dirty="0" smtClean="0">
                <a:latin typeface="+mn-ea"/>
              </a:rPr>
              <a:t>※1</a:t>
            </a:r>
            <a:r>
              <a:rPr lang="ja-JP" altLang="en-US" sz="1400" dirty="0" smtClean="0"/>
              <a:t>）</a:t>
            </a:r>
            <a:r>
              <a:rPr lang="ja-JP" altLang="ja-JP" sz="1400" dirty="0" smtClean="0"/>
              <a:t>に</a:t>
            </a:r>
            <a:r>
              <a:rPr lang="ja-JP" altLang="ja-JP" sz="1400" dirty="0"/>
              <a:t>期待する</a:t>
            </a:r>
            <a:r>
              <a:rPr lang="ja-JP" altLang="ja-JP" sz="1400" dirty="0" smtClean="0"/>
              <a:t>こと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・自由記述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endParaRPr lang="ja-JP" altLang="ja-JP" sz="1400" dirty="0"/>
          </a:p>
          <a:p>
            <a:r>
              <a:rPr lang="ja-JP" altLang="en-US" sz="1400" dirty="0" smtClean="0"/>
              <a:t>（６）</a:t>
            </a:r>
            <a:r>
              <a:rPr lang="ja-JP" altLang="en-US" sz="1400" dirty="0"/>
              <a:t>市町村社協及び</a:t>
            </a:r>
            <a:r>
              <a:rPr lang="ja-JP" altLang="ja-JP" sz="1400" dirty="0"/>
              <a:t>地域貢献</a:t>
            </a:r>
            <a:r>
              <a:rPr lang="ja-JP" altLang="ja-JP" sz="1400" dirty="0" smtClean="0"/>
              <a:t>委員会</a:t>
            </a:r>
            <a:r>
              <a:rPr lang="ja-JP" altLang="en-US" sz="1400" dirty="0" smtClean="0"/>
              <a:t>（</a:t>
            </a:r>
            <a:r>
              <a:rPr lang="en-US" altLang="ja-JP" sz="1400" dirty="0" smtClean="0">
                <a:latin typeface="+mn-ea"/>
              </a:rPr>
              <a:t>※2</a:t>
            </a:r>
            <a:r>
              <a:rPr lang="ja-JP" altLang="en-US" sz="1400" dirty="0" smtClean="0"/>
              <a:t>）</a:t>
            </a:r>
            <a:r>
              <a:rPr lang="ja-JP" altLang="ja-JP" sz="1400" dirty="0" smtClean="0"/>
              <a:t>に</a:t>
            </a:r>
            <a:r>
              <a:rPr lang="ja-JP" altLang="ja-JP" sz="1400" dirty="0"/>
              <a:t>期待</a:t>
            </a:r>
            <a:r>
              <a:rPr lang="ja-JP" altLang="ja-JP" sz="1400" dirty="0" smtClean="0"/>
              <a:t>する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ja-JP" sz="1400" dirty="0" smtClean="0"/>
              <a:t>こと</a:t>
            </a:r>
            <a:r>
              <a:rPr lang="ja-JP" altLang="en-US" sz="1400" dirty="0" smtClean="0"/>
              <a:t>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・自由</a:t>
            </a:r>
            <a:r>
              <a:rPr lang="ja-JP" altLang="en-US" sz="1400" dirty="0"/>
              <a:t>記述</a:t>
            </a:r>
            <a:endParaRPr lang="en-US" altLang="ja-JP" sz="1400" dirty="0"/>
          </a:p>
          <a:p>
            <a:endParaRPr lang="ja-JP" altLang="ja-JP" sz="1400" dirty="0"/>
          </a:p>
          <a:p>
            <a:r>
              <a:rPr lang="ja-JP" altLang="en-US" sz="1400" dirty="0" smtClean="0"/>
              <a:t>（７）</a:t>
            </a:r>
            <a:r>
              <a:rPr lang="ja-JP" altLang="ja-JP" sz="1400" dirty="0" smtClean="0"/>
              <a:t>市町村社協</a:t>
            </a:r>
            <a:r>
              <a:rPr lang="ja-JP" altLang="ja-JP" sz="1400" dirty="0"/>
              <a:t>及び</a:t>
            </a:r>
            <a:r>
              <a:rPr lang="ja-JP" altLang="en-US" sz="1400" dirty="0"/>
              <a:t>施設</a:t>
            </a:r>
            <a:r>
              <a:rPr lang="ja-JP" altLang="ja-JP" sz="1400" dirty="0"/>
              <a:t>との連携・</a:t>
            </a:r>
            <a:r>
              <a:rPr lang="ja-JP" altLang="ja-JP" sz="1400" dirty="0" smtClean="0"/>
              <a:t>協働</a:t>
            </a:r>
            <a:r>
              <a:rPr lang="ja-JP" altLang="en-US" sz="1400" dirty="0" smtClean="0"/>
              <a:t>への</a:t>
            </a:r>
            <a:r>
              <a:rPr lang="ja-JP" altLang="ja-JP" sz="1400" dirty="0" smtClean="0"/>
              <a:t>課題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・自由記述</a:t>
            </a:r>
            <a:endParaRPr lang="ja-JP" altLang="ja-JP" sz="1400" dirty="0"/>
          </a:p>
        </p:txBody>
      </p:sp>
      <p:sp>
        <p:nvSpPr>
          <p:cNvPr id="4" name="正方形/長方形 3"/>
          <p:cNvSpPr/>
          <p:nvPr/>
        </p:nvSpPr>
        <p:spPr>
          <a:xfrm>
            <a:off x="5221232" y="6048575"/>
            <a:ext cx="35670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※2 </a:t>
            </a:r>
            <a:r>
              <a:rPr lang="ja-JP" altLang="en-US" sz="1400" dirty="0" smtClean="0">
                <a:latin typeface="+mn-ea"/>
              </a:rPr>
              <a:t>地域</a:t>
            </a:r>
            <a:r>
              <a:rPr lang="ja-JP" altLang="en-US" sz="1400" dirty="0">
                <a:latin typeface="+mn-ea"/>
              </a:rPr>
              <a:t>貢献委員会（施設連絡会）</a:t>
            </a:r>
            <a:r>
              <a:rPr lang="ja-JP" altLang="en-US" sz="1400" dirty="0" smtClean="0">
                <a:latin typeface="+mn-ea"/>
              </a:rPr>
              <a:t>の説明</a:t>
            </a:r>
            <a:endParaRPr lang="ja-JP" altLang="en-US" sz="1400" dirty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221232" y="5774482"/>
            <a:ext cx="23102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※1 </a:t>
            </a:r>
            <a:r>
              <a:rPr lang="ja-JP" altLang="en-US" sz="1400" dirty="0" smtClean="0">
                <a:latin typeface="+mn-ea"/>
              </a:rPr>
              <a:t>施設の公益事業の説明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6644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2963EDF-8399-420B-A470-D1A0125DF1E5}"/>
              </a:ext>
            </a:extLst>
          </p:cNvPr>
          <p:cNvSpPr txBox="1"/>
          <p:nvPr/>
        </p:nvSpPr>
        <p:spPr>
          <a:xfrm>
            <a:off x="241862" y="111442"/>
            <a:ext cx="5043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市町村社会福祉協</a:t>
            </a:r>
            <a:r>
              <a:rPr lang="ja-JP" altLang="en-US" b="1" dirty="0" smtClean="0"/>
              <a:t>議会向けアンケート</a:t>
            </a:r>
            <a:r>
              <a:rPr lang="ja-JP" altLang="en-US" b="1" dirty="0"/>
              <a:t>（案）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3373" y="480774"/>
            <a:ext cx="4810586" cy="5909310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&lt;</a:t>
            </a:r>
            <a:r>
              <a:rPr lang="ja-JP" altLang="en-US" sz="1400" dirty="0" smtClean="0"/>
              <a:t>詳細の設問は市町村向けアンケ</a:t>
            </a:r>
            <a:r>
              <a:rPr lang="en-US" altLang="ja-JP" sz="1400" dirty="0" smtClean="0"/>
              <a:t>―</a:t>
            </a:r>
            <a:r>
              <a:rPr lang="ja-JP" altLang="en-US" sz="1400" dirty="0" smtClean="0"/>
              <a:t>ト参照</a:t>
            </a:r>
            <a:r>
              <a:rPr lang="en-US" altLang="ja-JP" sz="1400" dirty="0" smtClean="0">
                <a:latin typeface="+mn-ea"/>
              </a:rPr>
              <a:t>&gt;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（</a:t>
            </a:r>
            <a:r>
              <a:rPr lang="ja-JP" altLang="en-US" sz="1400" dirty="0"/>
              <a:t>１</a:t>
            </a:r>
            <a:r>
              <a:rPr lang="ja-JP" altLang="en-US" sz="1400" dirty="0" smtClean="0"/>
              <a:t>）市町村</a:t>
            </a:r>
            <a:r>
              <a:rPr lang="ja-JP" altLang="ja-JP" sz="1400" dirty="0" smtClean="0"/>
              <a:t>と</a:t>
            </a:r>
            <a:r>
              <a:rPr lang="ja-JP" altLang="ja-JP" sz="1400" dirty="0"/>
              <a:t>連携・協働</a:t>
            </a:r>
            <a:r>
              <a:rPr lang="ja-JP" altLang="ja-JP" sz="1400" dirty="0" smtClean="0"/>
              <a:t>し</a:t>
            </a:r>
            <a:r>
              <a:rPr lang="ja-JP" altLang="en-US" sz="1400" dirty="0" smtClean="0"/>
              <a:t>ている取組</a:t>
            </a:r>
            <a:endParaRPr lang="en-US" altLang="ja-JP" sz="1400" dirty="0" smtClean="0"/>
          </a:p>
          <a:p>
            <a:r>
              <a:rPr lang="ja-JP" altLang="ja-JP" sz="1400" dirty="0"/>
              <a:t>　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①</a:t>
            </a:r>
            <a:r>
              <a:rPr lang="ja-JP" altLang="en-US" sz="1400" dirty="0"/>
              <a:t>視点</a:t>
            </a:r>
            <a:r>
              <a:rPr lang="ja-JP" altLang="ja-JP" sz="1400" dirty="0" smtClean="0"/>
              <a:t>ごと</a:t>
            </a:r>
            <a:r>
              <a:rPr lang="ja-JP" altLang="en-US" sz="1400" dirty="0" smtClean="0"/>
              <a:t>に既存</a:t>
            </a:r>
            <a:r>
              <a:rPr lang="ja-JP" altLang="en-US" sz="1400" dirty="0"/>
              <a:t>の取組とその</a:t>
            </a:r>
            <a:r>
              <a:rPr lang="ja-JP" altLang="ja-JP" sz="1400" dirty="0"/>
              <a:t>内容</a:t>
            </a:r>
          </a:p>
          <a:p>
            <a:r>
              <a:rPr lang="ja-JP" altLang="ja-JP" sz="1400" dirty="0"/>
              <a:t>　</a:t>
            </a:r>
            <a:r>
              <a:rPr lang="ja-JP" altLang="en-US" sz="1400" dirty="0" smtClean="0"/>
              <a:t>　②社協</a:t>
            </a:r>
            <a:r>
              <a:rPr lang="ja-JP" altLang="ja-JP" sz="1400" dirty="0" smtClean="0"/>
              <a:t>が参画</a:t>
            </a:r>
            <a:r>
              <a:rPr lang="ja-JP" altLang="en-US" sz="1400" dirty="0" smtClean="0"/>
              <a:t>している市町村</a:t>
            </a:r>
            <a:r>
              <a:rPr lang="ja-JP" altLang="ja-JP" sz="1400" dirty="0" smtClean="0"/>
              <a:t>ネットワーク</a:t>
            </a:r>
            <a:r>
              <a:rPr lang="ja-JP" altLang="ja-JP" sz="1400" dirty="0"/>
              <a:t>の</a:t>
            </a:r>
            <a:r>
              <a:rPr lang="ja-JP" altLang="ja-JP" sz="1400" dirty="0" smtClean="0"/>
              <a:t>有無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（２）施設及び地域貢献委員会</a:t>
            </a:r>
            <a:r>
              <a:rPr lang="ja-JP" altLang="ja-JP" sz="1400" dirty="0" smtClean="0"/>
              <a:t>と</a:t>
            </a:r>
            <a:r>
              <a:rPr lang="ja-JP" altLang="ja-JP" sz="1400" dirty="0"/>
              <a:t>連携・</a:t>
            </a:r>
            <a:r>
              <a:rPr lang="ja-JP" altLang="ja-JP" sz="1400" dirty="0" smtClean="0"/>
              <a:t>協働</a:t>
            </a:r>
            <a:r>
              <a:rPr lang="ja-JP" altLang="ja-JP" sz="1400" dirty="0"/>
              <a:t>し</a:t>
            </a:r>
            <a:r>
              <a:rPr lang="ja-JP" altLang="en-US" sz="1400" dirty="0"/>
              <a:t>ている取組</a:t>
            </a:r>
            <a:endParaRPr lang="en-US" altLang="ja-JP" sz="1400" dirty="0"/>
          </a:p>
          <a:p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en-US" altLang="ja-JP" sz="1400" dirty="0" smtClean="0"/>
              <a:t>①</a:t>
            </a:r>
            <a:r>
              <a:rPr lang="ja-JP" altLang="en-US" sz="1400" dirty="0"/>
              <a:t>視点</a:t>
            </a:r>
            <a:r>
              <a:rPr lang="ja-JP" altLang="ja-JP" sz="1400" dirty="0"/>
              <a:t>ごと</a:t>
            </a:r>
            <a:r>
              <a:rPr lang="ja-JP" altLang="en-US" sz="1400" dirty="0"/>
              <a:t>に既存の取組とその</a:t>
            </a:r>
            <a:r>
              <a:rPr lang="ja-JP" altLang="ja-JP" sz="1400" dirty="0"/>
              <a:t>内容</a:t>
            </a:r>
          </a:p>
          <a:p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②施設</a:t>
            </a:r>
            <a:r>
              <a:rPr lang="ja-JP" altLang="ja-JP" sz="1400" dirty="0"/>
              <a:t>が参画するネットワークの</a:t>
            </a:r>
            <a:r>
              <a:rPr lang="ja-JP" altLang="ja-JP" sz="1400" dirty="0" smtClean="0"/>
              <a:t>有無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・地域貢献委員会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・地域貢献委員会以外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（３）</a:t>
            </a:r>
            <a:r>
              <a:rPr lang="ja-JP" altLang="en-US" sz="1400" dirty="0"/>
              <a:t>今後、施設と連携・協働するとしたらどのような</a:t>
            </a:r>
            <a:endParaRPr lang="en-US" altLang="ja-JP" sz="1400" dirty="0"/>
          </a:p>
          <a:p>
            <a:r>
              <a:rPr lang="ja-JP" altLang="en-US" sz="1400" dirty="0"/>
              <a:t>　　連携・協働が考えられる</a:t>
            </a:r>
            <a:r>
              <a:rPr lang="ja-JP" altLang="en-US" sz="1400" dirty="0" smtClean="0"/>
              <a:t>か</a:t>
            </a:r>
            <a:endParaRPr lang="en-US" altLang="ja-JP" sz="1400" dirty="0" smtClean="0"/>
          </a:p>
          <a:p>
            <a:r>
              <a:rPr lang="ja-JP" altLang="en-US" sz="1400" dirty="0" smtClean="0"/>
              <a:t>　　</a:t>
            </a:r>
            <a:r>
              <a:rPr lang="ja-JP" altLang="en-US" sz="1400" dirty="0"/>
              <a:t>①包括的支援体制の構築に向けた連携・協働</a:t>
            </a:r>
            <a:endParaRPr lang="en-US" altLang="ja-JP" sz="1400" dirty="0"/>
          </a:p>
          <a:p>
            <a:r>
              <a:rPr lang="ja-JP" altLang="en-US" sz="1400" dirty="0" smtClean="0"/>
              <a:t>　　②市町村が重層的</a:t>
            </a:r>
            <a:r>
              <a:rPr lang="ja-JP" altLang="en-US" sz="1400" dirty="0"/>
              <a:t>支援体制整備事業を実施した場合</a:t>
            </a:r>
            <a:r>
              <a:rPr lang="ja-JP" altLang="en-US" sz="1400" dirty="0" smtClean="0"/>
              <a:t>、</a:t>
            </a:r>
            <a:endParaRPr lang="en-US" altLang="ja-JP" sz="1400" dirty="0"/>
          </a:p>
          <a:p>
            <a:r>
              <a:rPr lang="ja-JP" altLang="en-US" sz="1400" dirty="0"/>
              <a:t>　　連携・協働したい</a:t>
            </a:r>
            <a:r>
              <a:rPr lang="ja-JP" altLang="en-US" sz="1400" dirty="0" smtClean="0"/>
              <a:t>事業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（４）市町村に期待すること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・自由記述</a:t>
            </a:r>
            <a:endParaRPr lang="en-US" altLang="ja-JP" sz="1400" dirty="0"/>
          </a:p>
          <a:p>
            <a:r>
              <a:rPr lang="ja-JP" altLang="en-US" sz="1400" dirty="0"/>
              <a:t>　　　</a:t>
            </a:r>
            <a:endParaRPr lang="en-US" altLang="ja-JP" sz="1400" dirty="0"/>
          </a:p>
          <a:p>
            <a:r>
              <a:rPr lang="ja-JP" altLang="en-US" sz="1400" dirty="0" smtClean="0"/>
              <a:t>（５）</a:t>
            </a:r>
            <a:r>
              <a:rPr lang="ja-JP" altLang="en-US" sz="1400" dirty="0"/>
              <a:t>施設</a:t>
            </a:r>
            <a:r>
              <a:rPr lang="ja-JP" altLang="ja-JP" sz="1400" dirty="0"/>
              <a:t>の公益</a:t>
            </a:r>
            <a:r>
              <a:rPr lang="ja-JP" altLang="ja-JP" sz="1400" dirty="0" smtClean="0"/>
              <a:t>事業</a:t>
            </a:r>
            <a:r>
              <a:rPr lang="ja-JP" altLang="en-US" sz="1400" dirty="0" smtClean="0"/>
              <a:t>及び地域貢献委員会</a:t>
            </a:r>
            <a:r>
              <a:rPr lang="ja-JP" altLang="ja-JP" sz="1400" dirty="0" smtClean="0"/>
              <a:t>に</a:t>
            </a:r>
            <a:r>
              <a:rPr lang="ja-JP" altLang="ja-JP" sz="1400" dirty="0"/>
              <a:t>期待する</a:t>
            </a:r>
            <a:r>
              <a:rPr lang="ja-JP" altLang="ja-JP" sz="1400" dirty="0" smtClean="0"/>
              <a:t>こと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・自由記述</a:t>
            </a:r>
            <a:endParaRPr lang="en-US" altLang="ja-JP" sz="1400" dirty="0" smtClean="0"/>
          </a:p>
          <a:p>
            <a:endParaRPr lang="ja-JP" altLang="ja-JP" sz="1400" dirty="0"/>
          </a:p>
          <a:p>
            <a:r>
              <a:rPr lang="ja-JP" altLang="en-US" sz="1400" dirty="0" smtClean="0"/>
              <a:t>（６）</a:t>
            </a:r>
            <a:r>
              <a:rPr lang="ja-JP" altLang="ja-JP" sz="1400" dirty="0" smtClean="0"/>
              <a:t>市町村及び</a:t>
            </a:r>
            <a:r>
              <a:rPr lang="ja-JP" altLang="en-US" sz="1400" dirty="0" smtClean="0"/>
              <a:t>施設、地域貢献委員会</a:t>
            </a:r>
            <a:r>
              <a:rPr lang="ja-JP" altLang="ja-JP" sz="1400" dirty="0" smtClean="0"/>
              <a:t>との</a:t>
            </a:r>
            <a:r>
              <a:rPr lang="ja-JP" altLang="ja-JP" sz="1400" dirty="0"/>
              <a:t>連携・</a:t>
            </a:r>
            <a:r>
              <a:rPr lang="ja-JP" altLang="ja-JP" sz="1400" dirty="0" smtClean="0"/>
              <a:t>協働</a:t>
            </a:r>
            <a:r>
              <a:rPr lang="ja-JP" altLang="en-US" sz="1400" dirty="0" smtClean="0"/>
              <a:t>へ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の</a:t>
            </a:r>
            <a:r>
              <a:rPr lang="ja-JP" altLang="ja-JP" sz="1400" dirty="0" smtClean="0"/>
              <a:t>課題</a:t>
            </a:r>
            <a:endParaRPr lang="en-US" altLang="ja-JP" sz="1400" dirty="0" smtClean="0"/>
          </a:p>
          <a:p>
            <a:r>
              <a:rPr lang="ja-JP" altLang="en-US" sz="1400" dirty="0"/>
              <a:t>　　・自由</a:t>
            </a:r>
            <a:r>
              <a:rPr lang="ja-JP" altLang="en-US" sz="1400" dirty="0" smtClean="0"/>
              <a:t>記述</a:t>
            </a:r>
            <a:endParaRPr lang="ja-JP" altLang="ja-JP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22552" y="469233"/>
            <a:ext cx="4635268" cy="5705407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&lt;</a:t>
            </a:r>
            <a:r>
              <a:rPr lang="ja-JP" altLang="en-US" sz="1400" dirty="0"/>
              <a:t>詳細の設問は市町村向けアンケ</a:t>
            </a:r>
            <a:r>
              <a:rPr lang="en-US" altLang="ja-JP" sz="1400" dirty="0"/>
              <a:t>―</a:t>
            </a:r>
            <a:r>
              <a:rPr lang="ja-JP" altLang="en-US" sz="1400" dirty="0" smtClean="0"/>
              <a:t>ト参照</a:t>
            </a:r>
            <a:r>
              <a:rPr lang="en-US" altLang="ja-JP" sz="1400" dirty="0" smtClean="0">
                <a:latin typeface="+mn-ea"/>
              </a:rPr>
              <a:t>&gt;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（１）市町村</a:t>
            </a:r>
            <a:r>
              <a:rPr lang="ja-JP" altLang="ja-JP" sz="1400" dirty="0"/>
              <a:t>と連携・協働し</a:t>
            </a:r>
            <a:r>
              <a:rPr lang="ja-JP" altLang="en-US" sz="1400" dirty="0"/>
              <a:t>ている取組</a:t>
            </a:r>
            <a:endParaRPr lang="en-US" altLang="ja-JP" sz="1400" dirty="0"/>
          </a:p>
          <a:p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en-US" altLang="ja-JP" sz="1400" dirty="0"/>
              <a:t>①</a:t>
            </a:r>
            <a:r>
              <a:rPr lang="ja-JP" altLang="en-US" sz="1400" dirty="0"/>
              <a:t>視点</a:t>
            </a:r>
            <a:r>
              <a:rPr lang="ja-JP" altLang="ja-JP" sz="1400" dirty="0"/>
              <a:t>ごと</a:t>
            </a:r>
            <a:r>
              <a:rPr lang="ja-JP" altLang="en-US" sz="1400" dirty="0"/>
              <a:t>に既存の取組とその</a:t>
            </a:r>
            <a:r>
              <a:rPr lang="ja-JP" altLang="ja-JP" sz="1400" dirty="0"/>
              <a:t>内容</a:t>
            </a:r>
          </a:p>
          <a:p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②地域貢献員会への市町村の参画状況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（２）市町村社協</a:t>
            </a:r>
            <a:r>
              <a:rPr lang="ja-JP" altLang="ja-JP" sz="1400" dirty="0" smtClean="0"/>
              <a:t>と</a:t>
            </a:r>
            <a:r>
              <a:rPr lang="ja-JP" altLang="ja-JP" sz="1400" dirty="0"/>
              <a:t>連携・協働し</a:t>
            </a:r>
            <a:r>
              <a:rPr lang="ja-JP" altLang="en-US" sz="1400" dirty="0"/>
              <a:t>ている取組</a:t>
            </a:r>
            <a:endParaRPr lang="en-US" altLang="ja-JP" sz="1400" dirty="0"/>
          </a:p>
          <a:p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en-US" altLang="ja-JP" sz="1400" dirty="0"/>
              <a:t>①</a:t>
            </a:r>
            <a:r>
              <a:rPr lang="ja-JP" altLang="en-US" sz="1400" dirty="0"/>
              <a:t>視点</a:t>
            </a:r>
            <a:r>
              <a:rPr lang="ja-JP" altLang="ja-JP" sz="1400" dirty="0"/>
              <a:t>ごと</a:t>
            </a:r>
            <a:r>
              <a:rPr lang="ja-JP" altLang="en-US" sz="1400" dirty="0"/>
              <a:t>に既存の取組とその</a:t>
            </a:r>
            <a:r>
              <a:rPr lang="ja-JP" altLang="ja-JP" sz="1400" dirty="0"/>
              <a:t>内容</a:t>
            </a:r>
          </a:p>
          <a:p>
            <a:endParaRPr lang="ja-JP" altLang="ja-JP" sz="1400" dirty="0"/>
          </a:p>
          <a:p>
            <a:r>
              <a:rPr lang="ja-JP" altLang="en-US" sz="1400" dirty="0"/>
              <a:t>（３）今後</a:t>
            </a:r>
            <a:r>
              <a:rPr lang="ja-JP" altLang="en-US" sz="1400" dirty="0" smtClean="0"/>
              <a:t>、市町村と</a:t>
            </a:r>
            <a:r>
              <a:rPr lang="ja-JP" altLang="en-US" sz="1400" dirty="0"/>
              <a:t>連携・協働するとしたら</a:t>
            </a:r>
            <a:r>
              <a:rPr lang="ja-JP" altLang="en-US" sz="1400" dirty="0" smtClean="0"/>
              <a:t>どの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en-US" sz="1400" dirty="0" err="1" smtClean="0"/>
              <a:t>ような</a:t>
            </a:r>
            <a:r>
              <a:rPr lang="ja-JP" altLang="en-US" sz="1400" dirty="0" smtClean="0"/>
              <a:t>連携</a:t>
            </a:r>
            <a:r>
              <a:rPr lang="ja-JP" altLang="en-US" sz="1400" dirty="0"/>
              <a:t>・協働が考えられるか</a:t>
            </a:r>
            <a:endParaRPr lang="en-US" altLang="ja-JP" sz="1400" dirty="0"/>
          </a:p>
          <a:p>
            <a:r>
              <a:rPr lang="ja-JP" altLang="en-US" sz="1400" dirty="0"/>
              <a:t>　　①包括的支援体制の構築に向けた連携・協働</a:t>
            </a:r>
            <a:endParaRPr lang="en-US" altLang="ja-JP" sz="1400" dirty="0"/>
          </a:p>
          <a:p>
            <a:r>
              <a:rPr lang="ja-JP" altLang="en-US" sz="1400" dirty="0"/>
              <a:t>　　②市町村が重層的支援体制整備事業を実施</a:t>
            </a:r>
            <a:r>
              <a:rPr lang="ja-JP" altLang="en-US" sz="1400" dirty="0" smtClean="0"/>
              <a:t>した場合、　　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連携</a:t>
            </a:r>
            <a:r>
              <a:rPr lang="ja-JP" altLang="en-US" sz="1400" dirty="0"/>
              <a:t>・協働したい事業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 smtClean="0"/>
              <a:t>（４）</a:t>
            </a:r>
            <a:r>
              <a:rPr lang="ja-JP" altLang="en-US" sz="1400" dirty="0"/>
              <a:t>市町村に期待する</a:t>
            </a:r>
            <a:r>
              <a:rPr lang="ja-JP" altLang="en-US" sz="1400" dirty="0" smtClean="0"/>
              <a:t>こと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・自由記述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（５）</a:t>
            </a:r>
            <a:r>
              <a:rPr lang="ja-JP" altLang="en-US" sz="1400" dirty="0"/>
              <a:t>市町村社協</a:t>
            </a:r>
            <a:r>
              <a:rPr lang="ja-JP" altLang="ja-JP" sz="1400" dirty="0"/>
              <a:t>に期待する</a:t>
            </a:r>
            <a:r>
              <a:rPr lang="ja-JP" altLang="ja-JP" sz="1400" dirty="0" smtClean="0"/>
              <a:t>こと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</a:t>
            </a:r>
            <a:r>
              <a:rPr lang="ja-JP" altLang="en-US" sz="1400" dirty="0"/>
              <a:t>自由記述</a:t>
            </a:r>
            <a:endParaRPr lang="en-US" altLang="ja-JP" sz="1400" dirty="0"/>
          </a:p>
          <a:p>
            <a:endParaRPr lang="ja-JP" altLang="ja-JP" sz="1400" dirty="0"/>
          </a:p>
          <a:p>
            <a:r>
              <a:rPr lang="ja-JP" altLang="en-US" sz="1400" dirty="0" smtClean="0"/>
              <a:t>（６）</a:t>
            </a:r>
            <a:r>
              <a:rPr lang="ja-JP" altLang="en-US" sz="1400" dirty="0"/>
              <a:t>施設</a:t>
            </a:r>
            <a:r>
              <a:rPr lang="ja-JP" altLang="ja-JP" sz="1400" dirty="0"/>
              <a:t>の公益事業に期待する</a:t>
            </a:r>
            <a:r>
              <a:rPr lang="ja-JP" altLang="ja-JP" sz="1400" dirty="0" smtClean="0"/>
              <a:t>こと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</a:t>
            </a:r>
            <a:r>
              <a:rPr lang="ja-JP" altLang="en-US" sz="1400" dirty="0"/>
              <a:t>自由</a:t>
            </a:r>
            <a:r>
              <a:rPr lang="ja-JP" altLang="en-US" sz="1400" dirty="0" smtClean="0"/>
              <a:t>記述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（７）</a:t>
            </a:r>
            <a:r>
              <a:rPr lang="ja-JP" altLang="ja-JP" sz="1400" dirty="0"/>
              <a:t>市町村</a:t>
            </a:r>
            <a:r>
              <a:rPr lang="ja-JP" altLang="ja-JP" sz="1400" dirty="0" smtClean="0"/>
              <a:t>及び</a:t>
            </a:r>
            <a:r>
              <a:rPr lang="ja-JP" altLang="en-US" sz="1400" dirty="0" smtClean="0"/>
              <a:t>市町村社協</a:t>
            </a:r>
            <a:r>
              <a:rPr lang="ja-JP" altLang="ja-JP" sz="1400" dirty="0" smtClean="0"/>
              <a:t>と</a:t>
            </a:r>
            <a:r>
              <a:rPr lang="ja-JP" altLang="ja-JP" sz="1400" dirty="0"/>
              <a:t>の連携・協働</a:t>
            </a:r>
            <a:r>
              <a:rPr lang="ja-JP" altLang="en-US" sz="1400" dirty="0"/>
              <a:t>へ</a:t>
            </a:r>
            <a:r>
              <a:rPr lang="ja-JP" altLang="en-US" sz="1400" dirty="0" smtClean="0"/>
              <a:t>の課題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・</a:t>
            </a:r>
            <a:r>
              <a:rPr lang="ja-JP" altLang="en-US" sz="1400" dirty="0"/>
              <a:t>自由</a:t>
            </a:r>
            <a:r>
              <a:rPr lang="ja-JP" altLang="en-US" sz="1400" dirty="0" smtClean="0"/>
              <a:t>記述</a:t>
            </a:r>
            <a:endParaRPr lang="ja-JP" altLang="ja-JP" sz="1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963EDF-8399-420B-A470-D1A0125DF1E5}"/>
              </a:ext>
            </a:extLst>
          </p:cNvPr>
          <p:cNvSpPr txBox="1"/>
          <p:nvPr/>
        </p:nvSpPr>
        <p:spPr>
          <a:xfrm>
            <a:off x="5122553" y="122092"/>
            <a:ext cx="4456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地域貢献委員会向けアンケート</a:t>
            </a:r>
            <a:r>
              <a:rPr lang="ja-JP" altLang="en-US" b="1" dirty="0"/>
              <a:t>（案）</a:t>
            </a:r>
          </a:p>
        </p:txBody>
      </p:sp>
    </p:spTree>
    <p:extLst>
      <p:ext uri="{BB962C8B-B14F-4D97-AF65-F5344CB8AC3E}">
        <p14:creationId xmlns:p14="http://schemas.microsoft.com/office/powerpoint/2010/main" val="68807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2963EDF-8399-420B-A470-D1A0125DF1E5}"/>
              </a:ext>
            </a:extLst>
          </p:cNvPr>
          <p:cNvSpPr txBox="1"/>
          <p:nvPr/>
        </p:nvSpPr>
        <p:spPr>
          <a:xfrm>
            <a:off x="232285" y="112436"/>
            <a:ext cx="55173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社会福祉法人（施設</a:t>
            </a:r>
            <a:r>
              <a:rPr lang="ja-JP" altLang="en-US" b="1" dirty="0" smtClean="0"/>
              <a:t>）向けアンケート</a:t>
            </a:r>
            <a:r>
              <a:rPr lang="ja-JP" altLang="en-US" b="1" dirty="0"/>
              <a:t>（案）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2285" y="590257"/>
            <a:ext cx="4820162" cy="6124754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&lt;</a:t>
            </a:r>
            <a:r>
              <a:rPr lang="ja-JP" altLang="en-US" sz="1400" dirty="0"/>
              <a:t>詳細の設問は市町村向けアンケ</a:t>
            </a:r>
            <a:r>
              <a:rPr lang="en-US" altLang="ja-JP" sz="1400" dirty="0"/>
              <a:t>―</a:t>
            </a:r>
            <a:r>
              <a:rPr lang="ja-JP" altLang="en-US" sz="1400" dirty="0"/>
              <a:t>ト参照</a:t>
            </a:r>
            <a:r>
              <a:rPr lang="en-US" altLang="ja-JP" sz="1400" dirty="0">
                <a:latin typeface="+mn-ea"/>
              </a:rPr>
              <a:t>&gt;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（１）市町村</a:t>
            </a:r>
            <a:r>
              <a:rPr lang="ja-JP" altLang="ja-JP" sz="1400" dirty="0"/>
              <a:t>と連携・協働し</a:t>
            </a:r>
            <a:r>
              <a:rPr lang="ja-JP" altLang="en-US" sz="1400" dirty="0"/>
              <a:t>ている取組</a:t>
            </a:r>
            <a:endParaRPr lang="en-US" altLang="ja-JP" sz="1400" dirty="0"/>
          </a:p>
          <a:p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en-US" altLang="ja-JP" sz="1400" dirty="0"/>
              <a:t>①</a:t>
            </a:r>
            <a:r>
              <a:rPr lang="ja-JP" altLang="en-US" sz="1400" dirty="0"/>
              <a:t>視点</a:t>
            </a:r>
            <a:r>
              <a:rPr lang="ja-JP" altLang="ja-JP" sz="1400" dirty="0"/>
              <a:t>ごと</a:t>
            </a:r>
            <a:r>
              <a:rPr lang="ja-JP" altLang="en-US" sz="1400" dirty="0"/>
              <a:t>に既存の取組とその</a:t>
            </a:r>
            <a:r>
              <a:rPr lang="ja-JP" altLang="ja-JP" sz="1400" dirty="0"/>
              <a:t>内容</a:t>
            </a:r>
          </a:p>
          <a:p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②貴施設</a:t>
            </a:r>
            <a:r>
              <a:rPr lang="ja-JP" altLang="ja-JP" sz="1400" dirty="0" smtClean="0"/>
              <a:t>が</a:t>
            </a:r>
            <a:r>
              <a:rPr lang="ja-JP" altLang="ja-JP" sz="1400" dirty="0"/>
              <a:t>参画</a:t>
            </a:r>
            <a:r>
              <a:rPr lang="ja-JP" altLang="en-US" sz="1400" dirty="0"/>
              <a:t>している市町村</a:t>
            </a:r>
            <a:r>
              <a:rPr lang="ja-JP" altLang="ja-JP" sz="1400" dirty="0"/>
              <a:t>ネットワークの</a:t>
            </a:r>
            <a:r>
              <a:rPr lang="ja-JP" altLang="ja-JP" sz="1400" dirty="0" smtClean="0"/>
              <a:t>有無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・福祉分野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・福祉分野以外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/>
              <a:t>（２</a:t>
            </a:r>
            <a:r>
              <a:rPr lang="ja-JP" altLang="en-US" sz="1400" dirty="0" smtClean="0"/>
              <a:t>）市町村社協</a:t>
            </a:r>
            <a:r>
              <a:rPr lang="ja-JP" altLang="ja-JP" sz="1400" dirty="0" smtClean="0"/>
              <a:t>と</a:t>
            </a:r>
            <a:r>
              <a:rPr lang="ja-JP" altLang="ja-JP" sz="1400" dirty="0"/>
              <a:t>連携・協働し</a:t>
            </a:r>
            <a:r>
              <a:rPr lang="ja-JP" altLang="en-US" sz="1400" dirty="0"/>
              <a:t>ている取組</a:t>
            </a:r>
            <a:endParaRPr lang="en-US" altLang="ja-JP" sz="1400" dirty="0"/>
          </a:p>
          <a:p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en-US" altLang="ja-JP" sz="1400" dirty="0"/>
              <a:t>①</a:t>
            </a:r>
            <a:r>
              <a:rPr lang="ja-JP" altLang="en-US" sz="1400" dirty="0"/>
              <a:t>視点</a:t>
            </a:r>
            <a:r>
              <a:rPr lang="ja-JP" altLang="ja-JP" sz="1400" dirty="0"/>
              <a:t>ごと</a:t>
            </a:r>
            <a:r>
              <a:rPr lang="ja-JP" altLang="en-US" sz="1400" dirty="0"/>
              <a:t>に既存の取組とその</a:t>
            </a:r>
            <a:r>
              <a:rPr lang="ja-JP" altLang="ja-JP" sz="1400" dirty="0"/>
              <a:t>内容</a:t>
            </a:r>
          </a:p>
          <a:p>
            <a:r>
              <a:rPr lang="ja-JP" altLang="ja-JP" sz="1400" dirty="0"/>
              <a:t>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②貴施設</a:t>
            </a:r>
            <a:r>
              <a:rPr lang="ja-JP" altLang="ja-JP" sz="1400" dirty="0"/>
              <a:t>が参画するネットワークの有無</a:t>
            </a:r>
            <a:endParaRPr lang="en-US" altLang="ja-JP" sz="1400" dirty="0"/>
          </a:p>
          <a:p>
            <a:r>
              <a:rPr lang="ja-JP" altLang="en-US" sz="1400" dirty="0"/>
              <a:t>　　　・地域貢献委員会</a:t>
            </a:r>
            <a:endParaRPr lang="en-US" altLang="ja-JP" sz="1400" dirty="0"/>
          </a:p>
          <a:p>
            <a:r>
              <a:rPr lang="ja-JP" altLang="en-US" sz="1400" dirty="0"/>
              <a:t>　　　・地域貢献委員会以外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（３）今後</a:t>
            </a:r>
            <a:r>
              <a:rPr lang="ja-JP" altLang="en-US" sz="1400" dirty="0" smtClean="0"/>
              <a:t>、市町村と</a:t>
            </a:r>
            <a:r>
              <a:rPr lang="ja-JP" altLang="en-US" sz="1400" dirty="0"/>
              <a:t>連携・協働するとしたら</a:t>
            </a:r>
            <a:r>
              <a:rPr lang="ja-JP" altLang="en-US" sz="1400" dirty="0" smtClean="0"/>
              <a:t>どの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en-US" sz="1400" dirty="0" err="1" smtClean="0"/>
              <a:t>ような</a:t>
            </a:r>
            <a:r>
              <a:rPr lang="ja-JP" altLang="en-US" sz="1400" dirty="0" smtClean="0"/>
              <a:t>連携</a:t>
            </a:r>
            <a:r>
              <a:rPr lang="ja-JP" altLang="en-US" sz="1400" dirty="0"/>
              <a:t>・協働が考えられるか</a:t>
            </a:r>
            <a:endParaRPr lang="en-US" altLang="ja-JP" sz="1400" dirty="0"/>
          </a:p>
          <a:p>
            <a:r>
              <a:rPr lang="ja-JP" altLang="en-US" sz="1400" dirty="0"/>
              <a:t>　　①包括的支援体制の構築に向けた連携・協働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②所在市町村</a:t>
            </a:r>
            <a:r>
              <a:rPr lang="ja-JP" altLang="en-US" sz="1400" dirty="0"/>
              <a:t>が重層的支援体制整備事業を実施</a:t>
            </a:r>
            <a:r>
              <a:rPr lang="ja-JP" altLang="en-US" sz="1400" dirty="0" smtClean="0"/>
              <a:t>した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場合、連携</a:t>
            </a:r>
            <a:r>
              <a:rPr lang="ja-JP" altLang="en-US" sz="1400" dirty="0"/>
              <a:t>・協働したい事業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（４）市町村に期待すること</a:t>
            </a:r>
            <a:endParaRPr lang="en-US" altLang="ja-JP" sz="1400" dirty="0"/>
          </a:p>
          <a:p>
            <a:r>
              <a:rPr lang="ja-JP" altLang="en-US" sz="1400" dirty="0"/>
              <a:t>　　・自由記述</a:t>
            </a:r>
            <a:endParaRPr lang="en-US" altLang="ja-JP" sz="1400" dirty="0"/>
          </a:p>
          <a:p>
            <a:r>
              <a:rPr lang="ja-JP" altLang="en-US" sz="1400" dirty="0"/>
              <a:t>　　　</a:t>
            </a:r>
            <a:endParaRPr lang="en-US" altLang="ja-JP" sz="1400" dirty="0"/>
          </a:p>
          <a:p>
            <a:r>
              <a:rPr lang="ja-JP" altLang="en-US" sz="1400" dirty="0"/>
              <a:t>（５</a:t>
            </a:r>
            <a:r>
              <a:rPr lang="ja-JP" altLang="en-US" sz="1400" dirty="0" smtClean="0"/>
              <a:t>）市町村社協</a:t>
            </a:r>
            <a:r>
              <a:rPr lang="ja-JP" altLang="ja-JP" sz="1400" dirty="0" smtClean="0"/>
              <a:t>に</a:t>
            </a:r>
            <a:r>
              <a:rPr lang="ja-JP" altLang="ja-JP" sz="1400" dirty="0"/>
              <a:t>期待すること</a:t>
            </a:r>
            <a:endParaRPr lang="en-US" altLang="ja-JP" sz="1400" dirty="0"/>
          </a:p>
          <a:p>
            <a:r>
              <a:rPr lang="ja-JP" altLang="en-US" sz="1400" dirty="0"/>
              <a:t>　　・自由記述</a:t>
            </a:r>
            <a:endParaRPr lang="en-US" altLang="ja-JP" sz="1400" dirty="0"/>
          </a:p>
          <a:p>
            <a:endParaRPr lang="ja-JP" altLang="ja-JP" sz="1400" dirty="0"/>
          </a:p>
          <a:p>
            <a:r>
              <a:rPr lang="ja-JP" altLang="en-US" sz="1400" dirty="0"/>
              <a:t>（６）</a:t>
            </a:r>
            <a:r>
              <a:rPr lang="ja-JP" altLang="ja-JP" sz="1400" dirty="0"/>
              <a:t>地域貢献委員会に期待すること</a:t>
            </a:r>
            <a:endParaRPr lang="en-US" altLang="ja-JP" sz="1400" dirty="0"/>
          </a:p>
          <a:p>
            <a:r>
              <a:rPr lang="ja-JP" altLang="en-US" sz="1400" dirty="0"/>
              <a:t>　　・自由記述</a:t>
            </a:r>
            <a:endParaRPr lang="ja-JP" altLang="ja-JP" sz="140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EDA8-B48D-48D5-AAF1-AC59A223244C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70733" y="622575"/>
            <a:ext cx="4477701" cy="523220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（７）</a:t>
            </a:r>
            <a:r>
              <a:rPr lang="ja-JP" altLang="ja-JP" sz="1400" dirty="0"/>
              <a:t>市町村</a:t>
            </a:r>
            <a:r>
              <a:rPr lang="ja-JP" altLang="ja-JP" sz="1400" dirty="0" smtClean="0"/>
              <a:t>及び</a:t>
            </a:r>
            <a:r>
              <a:rPr lang="ja-JP" altLang="en-US" sz="1400" dirty="0" smtClean="0"/>
              <a:t>市町村社協</a:t>
            </a:r>
            <a:r>
              <a:rPr lang="ja-JP" altLang="ja-JP" sz="1400" dirty="0" smtClean="0"/>
              <a:t>との</a:t>
            </a:r>
            <a:r>
              <a:rPr lang="ja-JP" altLang="ja-JP" sz="1400" dirty="0"/>
              <a:t>連携・協働</a:t>
            </a:r>
            <a:r>
              <a:rPr lang="ja-JP" altLang="en-US" sz="1400" dirty="0"/>
              <a:t>への</a:t>
            </a:r>
            <a:r>
              <a:rPr lang="ja-JP" altLang="ja-JP" sz="1400" dirty="0"/>
              <a:t>課題</a:t>
            </a:r>
            <a:endParaRPr lang="en-US" altLang="ja-JP" sz="1400" dirty="0"/>
          </a:p>
          <a:p>
            <a:r>
              <a:rPr lang="ja-JP" altLang="en-US" sz="1400" dirty="0"/>
              <a:t>　　・自由</a:t>
            </a:r>
            <a:r>
              <a:rPr lang="ja-JP" altLang="en-US" sz="1400" dirty="0" smtClean="0"/>
              <a:t>記述</a:t>
            </a:r>
            <a:endParaRPr lang="ja-JP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58784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</TotalTime>
  <Words>2772</Words>
  <Application>Microsoft Office PowerPoint</Application>
  <PresentationFormat>A4 210 x 297 mm</PresentationFormat>
  <Paragraphs>322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吉田　夏子</cp:lastModifiedBy>
  <cp:revision>105</cp:revision>
  <cp:lastPrinted>2021-03-23T02:19:18Z</cp:lastPrinted>
  <dcterms:created xsi:type="dcterms:W3CDTF">2021-03-11T07:39:50Z</dcterms:created>
  <dcterms:modified xsi:type="dcterms:W3CDTF">2021-03-23T11:23:03Z</dcterms:modified>
</cp:coreProperties>
</file>