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4170" r:id="rId1"/>
  </p:sldMasterIdLst>
  <p:notesMasterIdLst>
    <p:notesMasterId r:id="rId7"/>
  </p:notesMasterIdLst>
  <p:sldIdLst>
    <p:sldId id="256" r:id="rId2"/>
    <p:sldId id="291" r:id="rId3"/>
    <p:sldId id="333" r:id="rId4"/>
    <p:sldId id="334" r:id="rId5"/>
    <p:sldId id="335" r:id="rId6"/>
  </p:sldIdLst>
  <p:sldSz cx="12192000" cy="6858000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434" autoAdjust="0"/>
  </p:normalViewPr>
  <p:slideViewPr>
    <p:cSldViewPr snapToGrid="0">
      <p:cViewPr varScale="1">
        <p:scale>
          <a:sx n="100" d="100"/>
          <a:sy n="100" d="100"/>
        </p:scale>
        <p:origin x="216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65550" y="0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45F83-E145-4409-974C-7B473F662E74}" type="datetimeFigureOut">
              <a:rPr kumimoji="1" lang="ja-JP" altLang="en-US" smtClean="0"/>
              <a:t>2024/12/19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1222375"/>
            <a:ext cx="5865813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5163" y="4705350"/>
            <a:ext cx="5316537" cy="38496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286875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65550" y="9286875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C2910-7C5B-4CCD-9340-76F066DD20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5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719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066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6348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3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7983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19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762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63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1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73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26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0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29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38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83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9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6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  <p:sldLayoutId id="2147484182" r:id="rId12"/>
    <p:sldLayoutId id="2147484183" r:id="rId13"/>
    <p:sldLayoutId id="2147484184" r:id="rId14"/>
    <p:sldLayoutId id="2147484185" r:id="rId15"/>
    <p:sldLayoutId id="2147484186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5518" y="1769086"/>
            <a:ext cx="11228058" cy="210767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ja-JP" altLang="en-US" sz="4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大阪府行政オンラインシステム</a:t>
            </a:r>
            <a:br>
              <a:rPr lang="en-US" altLang="ja-JP" sz="4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br>
              <a:rPr lang="en-US" altLang="ja-JP" sz="4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48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３．申請状況の確認方法（マイページ）</a:t>
            </a:r>
            <a:endParaRPr kumimoji="1" lang="ja-JP" altLang="en-US" sz="48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24377" y="6329082"/>
            <a:ext cx="3890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申請の取下げについても掲載しています。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3B0FEFE-FC01-490A-8EFF-E6CB2082B6AA}"/>
              </a:ext>
            </a:extLst>
          </p:cNvPr>
          <p:cNvSpPr txBox="1"/>
          <p:nvPr/>
        </p:nvSpPr>
        <p:spPr>
          <a:xfrm>
            <a:off x="2704555" y="4427471"/>
            <a:ext cx="6729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申請に関する補正連絡等は、メール又は「マイページ」からお知らせします。</a:t>
            </a:r>
            <a:endParaRPr kumimoji="1" lang="en-US" altLang="ja-JP" sz="16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適宜、ご確認をお願いします。</a:t>
            </a:r>
            <a:endParaRPr kumimoji="1" lang="en-US" altLang="ja-JP" sz="16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867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619997" y="306916"/>
            <a:ext cx="9603275" cy="605307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466931" y="860048"/>
            <a:ext cx="11140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3"/>
          <p:cNvSpPr txBox="1">
            <a:spLocks/>
          </p:cNvSpPr>
          <p:nvPr/>
        </p:nvSpPr>
        <p:spPr>
          <a:xfrm>
            <a:off x="466931" y="235906"/>
            <a:ext cx="9913313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申請状況の確認（マイページ）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624968" y="1902606"/>
            <a:ext cx="42176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u="sng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手順</a:t>
            </a:r>
            <a:endParaRPr kumimoji="1" lang="en-US" altLang="ja-JP" b="1" u="sng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トップページを開き、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画面を下にスクロール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中段下ほどに、「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マイページ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」が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ありますので、「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もっと見る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」を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クリックします。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マイページでは、過去に申請した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手続きの内容を確認することが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できます。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申請後の進捗状況もこちらから</a:t>
            </a:r>
            <a:endParaRPr kumimoji="1" lang="en-US" altLang="ja-JP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確認することができます。</a:t>
            </a:r>
            <a:endParaRPr kumimoji="1" lang="en-US" altLang="ja-JP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31" y="998675"/>
            <a:ext cx="5821251" cy="306133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931" y="4198640"/>
            <a:ext cx="5821251" cy="261494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8" name="正方形/長方形 17"/>
          <p:cNvSpPr/>
          <p:nvPr/>
        </p:nvSpPr>
        <p:spPr>
          <a:xfrm>
            <a:off x="4597758" y="5723696"/>
            <a:ext cx="1227468" cy="36029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トライプ矢印 4"/>
          <p:cNvSpPr/>
          <p:nvPr/>
        </p:nvSpPr>
        <p:spPr>
          <a:xfrm rot="5400000">
            <a:off x="5435504" y="3389687"/>
            <a:ext cx="1579185" cy="799741"/>
          </a:xfrm>
          <a:prstGeom prst="stripedRightArrow">
            <a:avLst>
              <a:gd name="adj1" fmla="val 50000"/>
              <a:gd name="adj2" fmla="val 483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スクロ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|</a:t>
            </a:r>
          </a:p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</a:t>
            </a:r>
          </a:p>
        </p:txBody>
      </p:sp>
    </p:spTree>
    <p:extLst>
      <p:ext uri="{BB962C8B-B14F-4D97-AF65-F5344CB8AC3E}">
        <p14:creationId xmlns:p14="http://schemas.microsoft.com/office/powerpoint/2010/main" val="118983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619997" y="306916"/>
            <a:ext cx="9603275" cy="605307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528035" y="1038829"/>
            <a:ext cx="11140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3"/>
          <p:cNvSpPr txBox="1">
            <a:spLocks/>
          </p:cNvSpPr>
          <p:nvPr/>
        </p:nvSpPr>
        <p:spPr>
          <a:xfrm>
            <a:off x="685801" y="312173"/>
            <a:ext cx="9913313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02160" y="2118035"/>
            <a:ext cx="400671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「マイページ」の画面に遷移します。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画面をスクロールすると、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利用者メニュー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」が表示されます。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b="1" u="sng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b="1" u="sng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●申請状況を確認する場合は、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「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申請履歴一覧・検索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」をクリック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b="1" u="sng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●「あとで申請する」で保存された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手続きを再開する場合は、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保存した手続きの再開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」をクリック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76" y="1110463"/>
            <a:ext cx="5715241" cy="28374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タイトル 3">
            <a:extLst>
              <a:ext uri="{FF2B5EF4-FFF2-40B4-BE49-F238E27FC236}">
                <a16:creationId xmlns:a16="http://schemas.microsoft.com/office/drawing/2014/main" id="{43642F83-266B-4372-9DC6-BDD058984A51}"/>
              </a:ext>
            </a:extLst>
          </p:cNvPr>
          <p:cNvSpPr txBox="1">
            <a:spLocks/>
          </p:cNvSpPr>
          <p:nvPr/>
        </p:nvSpPr>
        <p:spPr>
          <a:xfrm>
            <a:off x="528035" y="390947"/>
            <a:ext cx="9913313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申請状況の確認（マイページ）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361" y="3923180"/>
            <a:ext cx="5748869" cy="2852031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1996225" y="4984125"/>
            <a:ext cx="1416676" cy="45699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803819" y="5068366"/>
            <a:ext cx="1341597" cy="51137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トライプ矢印 4"/>
          <p:cNvSpPr/>
          <p:nvPr/>
        </p:nvSpPr>
        <p:spPr>
          <a:xfrm rot="5400000">
            <a:off x="4589782" y="3358749"/>
            <a:ext cx="1579185" cy="799741"/>
          </a:xfrm>
          <a:prstGeom prst="stripedRightArrow">
            <a:avLst>
              <a:gd name="adj1" fmla="val 50000"/>
              <a:gd name="adj2" fmla="val 483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>
            <a:spAutoFit/>
          </a:bodyPr>
          <a:lstStyle/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スクロ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|</a:t>
            </a:r>
          </a:p>
          <a:p>
            <a:pPr algn="ctr"/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</a:t>
            </a:r>
          </a:p>
        </p:txBody>
      </p:sp>
    </p:spTree>
    <p:extLst>
      <p:ext uri="{BB962C8B-B14F-4D97-AF65-F5344CB8AC3E}">
        <p14:creationId xmlns:p14="http://schemas.microsoft.com/office/powerpoint/2010/main" val="3002130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3" y="799836"/>
            <a:ext cx="6838339" cy="3177553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619997" y="306916"/>
            <a:ext cx="9603275" cy="605307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528035" y="715312"/>
            <a:ext cx="11140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3"/>
          <p:cNvSpPr txBox="1">
            <a:spLocks/>
          </p:cNvSpPr>
          <p:nvPr/>
        </p:nvSpPr>
        <p:spPr>
          <a:xfrm>
            <a:off x="727060" y="248837"/>
            <a:ext cx="9913313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タイトル 3">
            <a:extLst>
              <a:ext uri="{FF2B5EF4-FFF2-40B4-BE49-F238E27FC236}">
                <a16:creationId xmlns:a16="http://schemas.microsoft.com/office/drawing/2014/main" id="{43642F83-266B-4372-9DC6-BDD058984A51}"/>
              </a:ext>
            </a:extLst>
          </p:cNvPr>
          <p:cNvSpPr txBox="1">
            <a:spLocks/>
          </p:cNvSpPr>
          <p:nvPr/>
        </p:nvSpPr>
        <p:spPr>
          <a:xfrm>
            <a:off x="528035" y="88607"/>
            <a:ext cx="9913313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申請状況の確認（マイページ）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205472" y="1603635"/>
            <a:ext cx="4252893" cy="3231654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申請状況が確認できます。</a:t>
            </a:r>
            <a:endParaRPr kumimoji="1"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申請状況に応じて、</a:t>
            </a:r>
            <a:endParaRPr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オンラインシステムより</a:t>
            </a:r>
            <a:endParaRPr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メールが送信されます。</a:t>
            </a:r>
            <a:endParaRPr lang="en-US" altLang="ja-JP" sz="2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「申請を送信しました」</a:t>
            </a:r>
            <a:endParaRPr kumimoji="1" lang="en-US" altLang="ja-JP" b="1" dirty="0">
              <a:solidFill>
                <a:srgbClr val="00B0F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正常に届出されています。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solidFill>
                  <a:srgbClr val="00B0F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「申請内容を確認中です」</a:t>
            </a:r>
            <a:endParaRPr lang="en-US" altLang="ja-JP" b="1" dirty="0">
              <a:solidFill>
                <a:srgbClr val="00B0F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担当者が審査中です。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「手続きが完了しました」</a:t>
            </a:r>
            <a:endParaRPr lang="en-US" altLang="ja-JP" b="1" dirty="0">
              <a:solidFill>
                <a:schemeClr val="bg1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審査・受付が完了しています。</a:t>
            </a:r>
            <a:r>
              <a:rPr lang="ja-JP" altLang="en-US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（★）</a:t>
            </a:r>
            <a:endParaRPr lang="en-US" altLang="ja-JP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6892503" y="4914398"/>
            <a:ext cx="4026704" cy="1816634"/>
          </a:xfrm>
          <a:prstGeom prst="wedgeRoundRectCallout">
            <a:avLst>
              <a:gd name="adj1" fmla="val -60845"/>
              <a:gd name="adj2" fmla="val 28964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★</a:t>
            </a:r>
            <a: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審査・受付が完了した際に</a:t>
            </a: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送信されるメールにて</a:t>
            </a: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「受付完了の連絡」となります。</a:t>
            </a: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受信したメールは大切に</a:t>
            </a: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保管してください。</a:t>
            </a:r>
            <a:endParaRPr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64" y="3977389"/>
            <a:ext cx="5423017" cy="1401442"/>
          </a:xfrm>
          <a:prstGeom prst="rect">
            <a:avLst/>
          </a:prstGeom>
        </p:spPr>
      </p:pic>
      <p:pic>
        <p:nvPicPr>
          <p:cNvPr id="6" name="図 5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3" y="5463354"/>
            <a:ext cx="5423017" cy="1272297"/>
          </a:xfrm>
          <a:prstGeom prst="rect">
            <a:avLst/>
          </a:prstGeom>
        </p:spPr>
      </p:pic>
      <p:sp>
        <p:nvSpPr>
          <p:cNvPr id="8" name="屈折矢印 7"/>
          <p:cNvSpPr/>
          <p:nvPr/>
        </p:nvSpPr>
        <p:spPr>
          <a:xfrm rot="16200000" flipH="1">
            <a:off x="6200756" y="4210518"/>
            <a:ext cx="887767" cy="34549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屈折矢印 17"/>
          <p:cNvSpPr/>
          <p:nvPr/>
        </p:nvSpPr>
        <p:spPr>
          <a:xfrm rot="16200000" flipH="1">
            <a:off x="5539352" y="5649970"/>
            <a:ext cx="887767" cy="34549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078642" y="3089621"/>
            <a:ext cx="1274418" cy="31189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1045651" y="4423783"/>
            <a:ext cx="1478608" cy="37404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367133" y="5909748"/>
            <a:ext cx="1487425" cy="27477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633B607-59C2-4FBA-804E-D89FFCB88C1B}"/>
              </a:ext>
            </a:extLst>
          </p:cNvPr>
          <p:cNvSpPr/>
          <p:nvPr/>
        </p:nvSpPr>
        <p:spPr>
          <a:xfrm>
            <a:off x="3140447" y="3447343"/>
            <a:ext cx="3861080" cy="319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D933977-7A1F-4EED-AD4F-DCE153EE393C}"/>
              </a:ext>
            </a:extLst>
          </p:cNvPr>
          <p:cNvSpPr/>
          <p:nvPr/>
        </p:nvSpPr>
        <p:spPr>
          <a:xfrm>
            <a:off x="1148100" y="4837571"/>
            <a:ext cx="5106395" cy="319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B04BFA9-3873-4BE6-91BF-8147EBF7119E}"/>
              </a:ext>
            </a:extLst>
          </p:cNvPr>
          <p:cNvSpPr/>
          <p:nvPr/>
        </p:nvSpPr>
        <p:spPr>
          <a:xfrm>
            <a:off x="469140" y="6243147"/>
            <a:ext cx="5106395" cy="319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4534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>
            <a:extLst>
              <a:ext uri="{FF2B5EF4-FFF2-40B4-BE49-F238E27FC236}">
                <a16:creationId xmlns:a16="http://schemas.microsoft.com/office/drawing/2014/main" id="{43642F83-266B-4372-9DC6-BDD058984A51}"/>
              </a:ext>
            </a:extLst>
          </p:cNvPr>
          <p:cNvSpPr txBox="1">
            <a:spLocks/>
          </p:cNvSpPr>
          <p:nvPr/>
        </p:nvSpPr>
        <p:spPr>
          <a:xfrm>
            <a:off x="528035" y="88607"/>
            <a:ext cx="5937159" cy="60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申請状況の確認（取下げ方法）</a:t>
            </a:r>
          </a:p>
        </p:txBody>
      </p:sp>
      <p:cxnSp>
        <p:nvCxnSpPr>
          <p:cNvPr id="3" name="直線コネクタ 2"/>
          <p:cNvCxnSpPr/>
          <p:nvPr/>
        </p:nvCxnSpPr>
        <p:spPr>
          <a:xfrm>
            <a:off x="528035" y="715312"/>
            <a:ext cx="11140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77" y="1876062"/>
            <a:ext cx="5518010" cy="2738308"/>
          </a:xfrm>
          <a:prstGeom prst="rect">
            <a:avLst/>
          </a:prstGeom>
        </p:spPr>
      </p:pic>
      <p:pic>
        <p:nvPicPr>
          <p:cNvPr id="7" name="図 6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44" y="811346"/>
            <a:ext cx="5715952" cy="600670"/>
          </a:xfrm>
          <a:prstGeom prst="rect">
            <a:avLst/>
          </a:prstGeom>
        </p:spPr>
      </p:pic>
      <p:pic>
        <p:nvPicPr>
          <p:cNvPr id="8" name="図 7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147" y="1412016"/>
            <a:ext cx="5799149" cy="1834627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8007876" y="2131349"/>
            <a:ext cx="3889420" cy="111386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画面の領域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89" y="4724872"/>
            <a:ext cx="2446986" cy="1210654"/>
          </a:xfrm>
          <a:prstGeom prst="rect">
            <a:avLst/>
          </a:prstGeom>
        </p:spPr>
      </p:pic>
      <p:pic>
        <p:nvPicPr>
          <p:cNvPr id="10" name="図 9" descr="画面の領域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147" y="5095449"/>
            <a:ext cx="5799149" cy="1705618"/>
          </a:xfrm>
          <a:prstGeom prst="rect">
            <a:avLst/>
          </a:prstGeom>
        </p:spPr>
      </p:pic>
      <p:pic>
        <p:nvPicPr>
          <p:cNvPr id="11" name="図 10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790" y="4528816"/>
            <a:ext cx="5750506" cy="545326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8007876" y="5698090"/>
            <a:ext cx="3889420" cy="111386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902689" y="4768680"/>
            <a:ext cx="2446986" cy="55693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71143" y="792770"/>
            <a:ext cx="3280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①マイページの「申請履歴一覧」の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該当項目をクリックします。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ストライプ矢印 14"/>
          <p:cNvSpPr/>
          <p:nvPr/>
        </p:nvSpPr>
        <p:spPr>
          <a:xfrm rot="5400000">
            <a:off x="4341065" y="3905986"/>
            <a:ext cx="1340168" cy="799741"/>
          </a:xfrm>
          <a:prstGeom prst="stripedRightArrow">
            <a:avLst>
              <a:gd name="adj1" fmla="val 50000"/>
              <a:gd name="adj2" fmla="val 483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>
            <a:spAutoFit/>
          </a:bodyPr>
          <a:lstStyle/>
          <a:p>
            <a:pPr algn="ctr"/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ロ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|</a:t>
            </a:r>
          </a:p>
          <a:p>
            <a:pPr algn="ctr"/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7882" y="1293426"/>
            <a:ext cx="3948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②申請内容照会画面下部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「この申請を取下げる」をクリックします。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98147" y="3933151"/>
            <a:ext cx="4823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「申請履歴一覧」から、</a:t>
            </a:r>
            <a:endParaRPr kumimoji="1" lang="en-US" altLang="ja-JP" sz="16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取下げ前のデータを引用し、再度申請が可能です。</a:t>
            </a:r>
            <a:endParaRPr kumimoji="1" lang="en-US" altLang="ja-JP" sz="16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flipH="1">
            <a:off x="5731099" y="2688282"/>
            <a:ext cx="1436201" cy="771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5296208" y="5074141"/>
            <a:ext cx="1603878" cy="7436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247882" y="6162536"/>
            <a:ext cx="4697606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受付完了後はマイページから操作できません。</a:t>
            </a:r>
            <a:endParaRPr kumimoji="1" lang="en-US" altLang="ja-JP" sz="16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直接、担当者までご相談ください。</a:t>
            </a:r>
            <a:endParaRPr kumimoji="1" lang="en-US" altLang="ja-JP" sz="16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252028" y="3312897"/>
            <a:ext cx="3280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担当者の審査中であれば、取下げ可能です。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970653" y="54943"/>
            <a:ext cx="4697606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受付完了後はマイページから操作できません。</a:t>
            </a:r>
            <a:endParaRPr kumimoji="1" lang="en-US" altLang="ja-JP" sz="16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直接、担当者までご相談ください。</a:t>
            </a:r>
            <a:endParaRPr kumimoji="1" lang="en-US" altLang="ja-JP" sz="16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BB6E8BA-FA06-4554-9888-F19495B2621D}"/>
              </a:ext>
            </a:extLst>
          </p:cNvPr>
          <p:cNvSpPr/>
          <p:nvPr/>
        </p:nvSpPr>
        <p:spPr>
          <a:xfrm>
            <a:off x="8147304" y="2766596"/>
            <a:ext cx="3511811" cy="319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74E4016-849E-4419-B294-5E045CFC4B0B}"/>
              </a:ext>
            </a:extLst>
          </p:cNvPr>
          <p:cNvSpPr/>
          <p:nvPr/>
        </p:nvSpPr>
        <p:spPr>
          <a:xfrm>
            <a:off x="8130736" y="6365500"/>
            <a:ext cx="3511811" cy="319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1575957-DD02-44AC-AE2E-6403366FCD1D}"/>
              </a:ext>
            </a:extLst>
          </p:cNvPr>
          <p:cNvSpPr/>
          <p:nvPr/>
        </p:nvSpPr>
        <p:spPr>
          <a:xfrm>
            <a:off x="961035" y="4335619"/>
            <a:ext cx="3511811" cy="193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588661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435</Words>
  <Application>Microsoft Office PowerPoint</Application>
  <PresentationFormat>ワイド画面</PresentationFormat>
  <Paragraphs>75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3" baseType="lpstr">
      <vt:lpstr>BIZ UDPゴシック</vt:lpstr>
      <vt:lpstr>HGP創英角ｺﾞｼｯｸUB</vt:lpstr>
      <vt:lpstr>HG丸ｺﾞｼｯｸM-PRO</vt:lpstr>
      <vt:lpstr>游ゴシック</vt:lpstr>
      <vt:lpstr>Arial</vt:lpstr>
      <vt:lpstr>Trebuchet MS</vt:lpstr>
      <vt:lpstr>Wingdings 3</vt:lpstr>
      <vt:lpstr>ファセット</vt:lpstr>
      <vt:lpstr>大阪府行政オンラインシステム  ３．申請状況の確認方法（マイページ）</vt:lpstr>
      <vt:lpstr>　</vt:lpstr>
      <vt:lpstr>　</vt:lpstr>
      <vt:lpstr>　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2024-12-19T09:39:47Z</dcterms:created>
  <dcterms:modified xsi:type="dcterms:W3CDTF">2024-12-19T09:39:51Z</dcterms:modified>
</cp:coreProperties>
</file>