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158" r:id="rId1"/>
    <p:sldMasterId id="2147484187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1" r:id="rId4"/>
    <p:sldId id="336" r:id="rId5"/>
    <p:sldId id="300" r:id="rId6"/>
    <p:sldId id="304" r:id="rId7"/>
    <p:sldId id="318" r:id="rId8"/>
    <p:sldId id="335" r:id="rId9"/>
    <p:sldId id="325" r:id="rId10"/>
    <p:sldId id="326" r:id="rId11"/>
    <p:sldId id="308" r:id="rId12"/>
  </p:sldIdLst>
  <p:sldSz cx="12192000" cy="6858000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434" autoAdjust="0"/>
  </p:normalViewPr>
  <p:slideViewPr>
    <p:cSldViewPr snapToGrid="0">
      <p:cViewPr varScale="1">
        <p:scale>
          <a:sx n="100" d="100"/>
          <a:sy n="100" d="100"/>
        </p:scale>
        <p:origin x="21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18538-CAF5-41C9-B18B-902408098799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DBD4A-1788-447C-87A9-40266191F4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198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FFE4-0F7C-4DF5-8ACD-A5D993EB5BD0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6537" cy="3849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59C4E-36C7-42A1-A7FD-51C4C252E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684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FE47F-3834-4686-82EB-62B75BCC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AD1DAC-C889-4832-ADFC-93437A51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7FE35-8649-4DD0-85BA-CEC0312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E3CB04-D194-46C8-9E5B-49279533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4273AB-65B8-42CB-8E66-6B6D03CF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9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8803D-719C-4888-86F1-5E2D88E3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FF97E6-3A14-4B8F-8956-A7FA6278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85927-24FF-4D8D-B362-B7689716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44987E-9B83-4E52-8102-40F8D3E9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2DC1-8149-4ED8-BA40-C765F96F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D42981-D7C8-425C-8D7F-42A1F1774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5587EA-48F5-47AF-ACF5-1035B5579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C71B2-2D92-486F-B2B4-6642210F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96441E-BD2E-4094-B980-C3AEEF81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36CAA-6883-430D-84A0-7EDEBD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0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2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0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4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2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9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4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6E333-A67C-4448-BC68-1E53F258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E04B6-0350-47A7-A5AE-DC4701E0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6CB6F5-4BAD-4086-AA8D-AC1E5ACE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A88CA-A192-436B-82A3-1929082F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F1384-4145-4791-8BEC-811790D6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55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6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9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8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166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9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79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A7D8E-2048-4D0B-9D6D-A541B945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3C43E1-83CE-438A-914D-30CC0A5A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8F3DD3-C818-4C60-B04A-2AE5D674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A060C-8E0D-48D6-98C6-5D0AF603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31365-3250-4767-A7B6-B1791E3C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3B02C-EC68-4158-B6C4-E93D7586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ED18D-5C11-4D81-BEED-64D66A98E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175A5B-FB8F-4AF2-8C9F-315F50B8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FEFF9-C78F-483D-8EF5-E29E0327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8E7C8-62DE-4F4A-AA7C-39CC08A9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4D6902-A129-4EA1-8C47-CEC29E03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4C78B-597A-4E4F-BA2B-AD337867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BFC14C-9AEE-4CA4-A404-41802995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B101B9-D92A-4473-9ED4-1F5D700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4EF155-2796-4D3B-9A6A-528AD4683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74694A-8B98-4F6C-B241-2445A1BC0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9752C7-FB85-479E-9C41-7ED5020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5532C6-B22E-479B-B794-7C8C140B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A98A34-776F-49C6-9FF8-25742618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7DDAF-6454-4ED4-A7EF-4E553BD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F380EC-3996-489F-9374-DA201C66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AB06D1-3D1D-488F-81E4-8C56BF9B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537E88-9F8C-49B9-AB57-3882DBD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2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8FA35-145E-4CF7-A273-A272252F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57D1DE-53F9-4386-A065-2986AFCD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C3653-5E79-49F5-9FA9-469BA7CE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C9C2-1CAE-4223-A944-B0ABD033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C4C51-EEEB-467B-8DED-1EDC0452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79226A-1F50-4393-AA34-FC1114F1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99079F-D9BD-4444-BCF7-39E6110A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3BA4D1-BD1E-46D3-A207-EE00D4F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808C80-67E3-4C58-BB56-23FA7585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96C79-33DB-4E96-8134-3AB593D4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483ADA-6563-4744-ADE2-2A4F9B45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657268-1304-44E8-9522-459473A6D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C2690-E1C0-48FB-80A5-03AECB8F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4D5F80-06BD-42A2-8B06-C799D20D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0CEB06-F104-4EF2-AB5F-AA7F91A5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CBF0B-DC42-4027-9109-530E63E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6C5059-3C54-4F6B-BE78-FB2AA041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679A57-1E64-475C-AC15-05D748270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71C263-F9AA-44E9-A079-B708DCE4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48063-AF03-4205-91CC-AEA7EF5B1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8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gpos.task-asp.net/cu/270008/ea/residents/portal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gpos.task-asp.net/cu/270008/ea/residents/portal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gpos.task-asp.net/cu/270008/ea/residents/portal/faq" TargetMode="External"/><Relationship Id="rId4" Type="http://schemas.openxmlformats.org/officeDocument/2006/relationships/hyperlink" Target="https://lgpos.task-asp.net/cu/270008/ea/residents/manual/ind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48723" y="1402080"/>
            <a:ext cx="8894542" cy="216743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大阪府行政オンラインシステム</a:t>
            </a:r>
            <a:br>
              <a:rPr lang="en-US" altLang="ja-JP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１．利用者登録（申請前の事前準備）</a:t>
            </a:r>
            <a:endParaRPr kumimoji="1" lang="ja-JP" altLang="en-US" sz="4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94100" y="4454854"/>
            <a:ext cx="10203789" cy="608583"/>
          </a:xfrm>
        </p:spPr>
        <p:txBody>
          <a:bodyPr anchor="ctr">
            <a:normAutofit/>
          </a:bodyPr>
          <a:lstStyle/>
          <a:p>
            <a:pPr algn="l"/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既に他の申請（下記）等で登録済みの場合は同じ</a:t>
            </a:r>
            <a:r>
              <a:rPr lang="en-US" altLang="ja-JP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で申請が可能です。（事業者としての登録のみ）　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再登録不要です。</a:t>
            </a:r>
            <a:endParaRPr lang="en-US" altLang="ja-JP" sz="1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255425" y="3939700"/>
            <a:ext cx="11681138" cy="515154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/>
              <a:t>　</a:t>
            </a:r>
            <a:r>
              <a:rPr lang="en-US" altLang="ja-JP" sz="1400" b="1" dirty="0">
                <a:solidFill>
                  <a:srgbClr val="FF0000"/>
                </a:solidFill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</a:rPr>
              <a:t>　大阪府行政オンラインシステムの利用には、</a:t>
            </a:r>
            <a:r>
              <a:rPr lang="en-US" altLang="ja-JP" sz="1400" b="1" dirty="0">
                <a:solidFill>
                  <a:srgbClr val="FF0000"/>
                </a:solidFill>
              </a:rPr>
              <a:t>【</a:t>
            </a:r>
            <a:r>
              <a:rPr lang="ja-JP" altLang="en-US" sz="1400" b="1" dirty="0">
                <a:solidFill>
                  <a:srgbClr val="FF0000"/>
                </a:solidFill>
              </a:rPr>
              <a:t>利用者登録</a:t>
            </a:r>
            <a:r>
              <a:rPr lang="en-US" altLang="ja-JP" sz="1400" b="1" dirty="0">
                <a:solidFill>
                  <a:srgbClr val="FF0000"/>
                </a:solidFill>
              </a:rPr>
              <a:t>】</a:t>
            </a:r>
            <a:r>
              <a:rPr lang="ja-JP" altLang="en-US" sz="1400" b="1" dirty="0">
                <a:solidFill>
                  <a:srgbClr val="FF0000"/>
                </a:solidFill>
              </a:rPr>
              <a:t>が必要です。次ページからの案内に沿って、ご登録お願いします。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ログインする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13791" y="1185449"/>
            <a:ext cx="382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「ログイン」をクリックします。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2" y="1272883"/>
            <a:ext cx="5671591" cy="3537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5312821" y="1295511"/>
            <a:ext cx="501506" cy="1974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91" y="2471512"/>
            <a:ext cx="2366844" cy="238512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793075" y="2465175"/>
            <a:ext cx="287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画面が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遷移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したら、「利用者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（メールアドレス）」と「パスワード」を入力します。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入力後、「ログイン」をクリックします。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628546" y="2703961"/>
            <a:ext cx="1737334" cy="16278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458753" y="5189989"/>
            <a:ext cx="11209506" cy="127934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/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★ ログイン画面 以降の手順は、</a:t>
            </a:r>
            <a:endParaRPr lang="en-US" altLang="ja-JP" sz="2800" b="1" dirty="0">
              <a:solidFill>
                <a:srgbClr val="0070C0"/>
              </a:solidFill>
              <a:latin typeface="+mn-ea"/>
            </a:endParaRPr>
          </a:p>
          <a:p>
            <a:pPr algn="l"/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　　 「</a:t>
            </a:r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02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</a:rPr>
              <a:t> ログインから申請までの流れ</a:t>
            </a: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」をご確認ください。</a:t>
            </a:r>
            <a:endParaRPr lang="en-US" altLang="ja-JP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89717" y="341011"/>
            <a:ext cx="79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トップページ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URL</a:t>
            </a:r>
          </a:p>
          <a:p>
            <a:r>
              <a:rPr kumimoji="1" lang="ja-JP" altLang="en-US" b="1" dirty="0">
                <a:latin typeface="+mn-ea"/>
              </a:rPr>
              <a:t>（</a:t>
            </a:r>
            <a:r>
              <a:rPr lang="en-US" altLang="ja-JP" b="1" dirty="0">
                <a:latin typeface="+mn-ea"/>
                <a:hlinkClick r:id="rId4"/>
              </a:rPr>
              <a:t>https://lgpos.task-asp.net/cu/270008/ea/residents/portal/home</a:t>
            </a:r>
            <a:r>
              <a:rPr lang="ja-JP" altLang="en-US" b="1" dirty="0">
                <a:latin typeface="+mn-ea"/>
              </a:rPr>
              <a:t>）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5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-1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利用者登録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760908" y="1147013"/>
            <a:ext cx="302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「新規登録」を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クリックしてください。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249020"/>
            <a:ext cx="6830079" cy="4411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6700784" y="1259650"/>
            <a:ext cx="541419" cy="3296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035" y="6074231"/>
            <a:ext cx="1112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↑トップページ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URL</a:t>
            </a:r>
            <a:r>
              <a:rPr kumimoji="1" lang="ja-JP" altLang="en-US" sz="2000" b="1" dirty="0">
                <a:latin typeface="+mn-ea"/>
              </a:rPr>
              <a:t>（</a:t>
            </a:r>
            <a:r>
              <a:rPr lang="en-US" altLang="ja-JP" sz="2000" b="1" dirty="0">
                <a:latin typeface="+mn-ea"/>
                <a:hlinkClick r:id="rId3"/>
              </a:rPr>
              <a:t>https://lgpos.task-asp.net/cu/270008/ea/residents/portal/home</a:t>
            </a:r>
            <a:r>
              <a:rPr lang="ja-JP" altLang="en-US" sz="2000" b="1" dirty="0">
                <a:latin typeface="+mn-ea"/>
              </a:rPr>
              <a:t>）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4427160" y="435096"/>
            <a:ext cx="7764840" cy="40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既に他の申請（下記）等で登録済みの場合は同じ</a:t>
            </a:r>
            <a:r>
              <a:rPr lang="en-US" altLang="ja-JP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で申請が可能です。（事業者としての登録のみ）</a:t>
            </a:r>
            <a:endParaRPr lang="en-US" altLang="ja-JP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796872">
            <a:off x="7460583" y="1052625"/>
            <a:ext cx="1105858" cy="764807"/>
            <a:chOff x="4440386" y="5193218"/>
            <a:chExt cx="1105858" cy="685673"/>
          </a:xfrm>
        </p:grpSpPr>
        <p:sp>
          <p:nvSpPr>
            <p:cNvPr id="20" name="右矢印 19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操作１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3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D2E72F1-FD03-4D3D-9F8D-43E94401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1135687"/>
            <a:ext cx="6437483" cy="544610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27095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27621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-2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利用者登録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40966" y="2016451"/>
            <a:ext cx="412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利用者の新規登録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」の画面に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移動したら、下にスクロールする。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40966" y="5300266"/>
            <a:ext cx="398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「事業者として登録する」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トライプ矢印 20"/>
          <p:cNvSpPr/>
          <p:nvPr/>
        </p:nvSpPr>
        <p:spPr>
          <a:xfrm rot="5400000">
            <a:off x="5988855" y="3489698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D643961-55C8-46F3-969B-8AFD48FD97AB}"/>
              </a:ext>
            </a:extLst>
          </p:cNvPr>
          <p:cNvSpPr/>
          <p:nvPr/>
        </p:nvSpPr>
        <p:spPr>
          <a:xfrm>
            <a:off x="3393251" y="5323531"/>
            <a:ext cx="2368881" cy="5998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乗算 1"/>
          <p:cNvSpPr/>
          <p:nvPr/>
        </p:nvSpPr>
        <p:spPr>
          <a:xfrm>
            <a:off x="1442434" y="4968194"/>
            <a:ext cx="1230669" cy="1269737"/>
          </a:xfrm>
          <a:prstGeom prst="mathMultiply">
            <a:avLst>
              <a:gd name="adj1" fmla="val 80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796872">
            <a:off x="6225519" y="2019587"/>
            <a:ext cx="1105858" cy="764807"/>
            <a:chOff x="4440386" y="5193218"/>
            <a:chExt cx="1105858" cy="685673"/>
          </a:xfrm>
        </p:grpSpPr>
        <p:sp>
          <p:nvSpPr>
            <p:cNvPr id="18" name="右矢印 17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操作２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 rot="839509">
            <a:off x="6259056" y="5241029"/>
            <a:ext cx="1105858" cy="764807"/>
            <a:chOff x="4440386" y="5193218"/>
            <a:chExt cx="1105858" cy="685673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操作３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7685665" y="3640403"/>
            <a:ext cx="340304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（注意）</a:t>
            </a:r>
            <a:endParaRPr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「個人として登録」した場合、</a:t>
            </a:r>
            <a:endParaRPr kumimoji="1"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申請できませんので、</a:t>
            </a:r>
            <a:endParaRPr lang="en-US" altLang="ja-JP" sz="2000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ご注意ください。</a:t>
            </a:r>
            <a:endParaRPr kumimoji="1"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1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73" y="1121360"/>
            <a:ext cx="6658376" cy="581391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②利用規約の確認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115577" y="1517334"/>
            <a:ext cx="466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画面が遷移したら、「利用規約の確認」を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ご確認ください。（画面をスクロール）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57629" y="4337148"/>
            <a:ext cx="3550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内容に同意いただければ、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「利用規約に同意します」に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チェックを入れてください。</a:t>
            </a:r>
          </a:p>
        </p:txBody>
      </p:sp>
      <p:sp>
        <p:nvSpPr>
          <p:cNvPr id="21" name="ストライプ矢印 20"/>
          <p:cNvSpPr/>
          <p:nvPr/>
        </p:nvSpPr>
        <p:spPr>
          <a:xfrm rot="5400000">
            <a:off x="6370762" y="2927325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44CB6C-3592-48BB-90DB-F62AC382BA30}"/>
              </a:ext>
            </a:extLst>
          </p:cNvPr>
          <p:cNvSpPr txBox="1"/>
          <p:nvPr/>
        </p:nvSpPr>
        <p:spPr>
          <a:xfrm>
            <a:off x="6232483" y="5728736"/>
            <a:ext cx="355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「利用者の登録を開始する」を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66DC793-1C6C-4C7B-B6F3-EAA4E749397A}"/>
              </a:ext>
            </a:extLst>
          </p:cNvPr>
          <p:cNvSpPr/>
          <p:nvPr/>
        </p:nvSpPr>
        <p:spPr>
          <a:xfrm>
            <a:off x="2612419" y="5803499"/>
            <a:ext cx="1972460" cy="5457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 rot="20346978">
            <a:off x="5982575" y="1810272"/>
            <a:ext cx="1076217" cy="768144"/>
            <a:chOff x="4441206" y="5198657"/>
            <a:chExt cx="1076217" cy="685673"/>
          </a:xfrm>
        </p:grpSpPr>
        <p:sp>
          <p:nvSpPr>
            <p:cNvPr id="29" name="右矢印 28"/>
            <p:cNvSpPr/>
            <p:nvPr/>
          </p:nvSpPr>
          <p:spPr>
            <a:xfrm rot="10080829" flipV="1">
              <a:off x="4441206" y="5198657"/>
              <a:ext cx="1060122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0080829" flipV="1">
              <a:off x="4633136" y="5365305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操作４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 rot="21091732">
            <a:off x="5868705" y="4568007"/>
            <a:ext cx="1105858" cy="764807"/>
            <a:chOff x="4440386" y="5193218"/>
            <a:chExt cx="1105858" cy="685673"/>
          </a:xfrm>
        </p:grpSpPr>
        <p:sp>
          <p:nvSpPr>
            <p:cNvPr id="32" name="右矢印 31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操作５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 rot="796872">
            <a:off x="4957868" y="5718790"/>
            <a:ext cx="1105858" cy="764807"/>
            <a:chOff x="4440386" y="5193218"/>
            <a:chExt cx="1105858" cy="685673"/>
          </a:xfrm>
        </p:grpSpPr>
        <p:sp>
          <p:nvSpPr>
            <p:cNvPr id="37" name="右矢印 36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操作６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8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00" y="1092593"/>
            <a:ext cx="7000886" cy="4838015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③メールアドレスの登録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86184" y="1612021"/>
            <a:ext cx="3737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「メールアドレスの登録」の画面に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遷移したら、メールアドレスを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ご入力ください。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入力ミスの有無を確認するため、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２回入力が必要です。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08783" y="4652844"/>
            <a:ext cx="488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入力が完了したら、「登録する」をクリックします。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72490" y="3519673"/>
            <a:ext cx="5035640" cy="8241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669710" y="4631147"/>
            <a:ext cx="2084976" cy="6446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20425658">
            <a:off x="6425251" y="2564850"/>
            <a:ext cx="1105858" cy="764807"/>
            <a:chOff x="4440386" y="5193218"/>
            <a:chExt cx="1105858" cy="685673"/>
          </a:xfrm>
        </p:grpSpPr>
        <p:sp>
          <p:nvSpPr>
            <p:cNvPr id="18" name="右矢印 17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操作７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 rot="796872">
            <a:off x="4830266" y="4501843"/>
            <a:ext cx="1105858" cy="764807"/>
            <a:chOff x="4440386" y="5193218"/>
            <a:chExt cx="1105858" cy="685673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653433" y="5358892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操作８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1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④メールアドレス認証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58538" y="4817620"/>
            <a:ext cx="472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メールアドレス登録が完了したら、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メールで「認証コード」が送付され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ますので、「認証コード」をご入力ください。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1160179"/>
            <a:ext cx="6620022" cy="4088077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376754" y="4721455"/>
            <a:ext cx="1684644" cy="488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2072" y="6022524"/>
            <a:ext cx="32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入力完了後、「認証コードを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確認する」をクリックします。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64970" y="1225488"/>
            <a:ext cx="1957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（メール本文）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カーブ矢印 6"/>
          <p:cNvSpPr/>
          <p:nvPr/>
        </p:nvSpPr>
        <p:spPr>
          <a:xfrm rot="6658681">
            <a:off x="6679676" y="3041020"/>
            <a:ext cx="2343811" cy="5902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559182" y="1584101"/>
            <a:ext cx="3254049" cy="1953087"/>
            <a:chOff x="2612232" y="4769260"/>
            <a:chExt cx="3485915" cy="193260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232" y="4769260"/>
              <a:ext cx="3485915" cy="19326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2612232" y="5223386"/>
              <a:ext cx="1599435" cy="40025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823238" y="4031707"/>
            <a:ext cx="4315370" cy="4470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 rot="2378114">
            <a:off x="6340494" y="4583308"/>
            <a:ext cx="1105858" cy="764807"/>
            <a:chOff x="4440386" y="5193218"/>
            <a:chExt cx="1105858" cy="685673"/>
          </a:xfrm>
        </p:grpSpPr>
        <p:sp>
          <p:nvSpPr>
            <p:cNvPr id="28" name="右矢印 27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操作９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 rot="2664454">
            <a:off x="4075169" y="5333497"/>
            <a:ext cx="1105858" cy="764807"/>
            <a:chOff x="4440386" y="5193218"/>
            <a:chExt cx="1105858" cy="685673"/>
          </a:xfrm>
        </p:grpSpPr>
        <p:sp>
          <p:nvSpPr>
            <p:cNvPr id="35" name="右矢印 34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9978990" flipV="1">
              <a:off x="4653433" y="5358891"/>
              <a:ext cx="884287" cy="275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10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88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/>
          <a:stretch/>
        </p:blipFill>
        <p:spPr>
          <a:xfrm>
            <a:off x="528035" y="912223"/>
            <a:ext cx="6001554" cy="5886496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91196" y="742615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46277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利用者情報の入力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72626" y="1182788"/>
            <a:ext cx="48725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「利用者情報の入力」画面に遷移しますので、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以下の項目をご入力ください。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（必須項目以外は任意入力です）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・パスワード（必須）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確認のため、２回入力が必要です。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・法人名、事業者名（必須）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・郵便番号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・所在地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・代表者名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・代表者名（カナ）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・連絡先電話番号（必須）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・担当者名（必須）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・担当者名（カナ）（必須）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・担当者生年月日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・お知らせ・通知メールの希望有無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ストライプ矢印 30"/>
          <p:cNvSpPr/>
          <p:nvPr/>
        </p:nvSpPr>
        <p:spPr>
          <a:xfrm rot="5400000">
            <a:off x="5340126" y="3807287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94649" y="6285445"/>
            <a:ext cx="483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「入力内容を確認する」をクリックします。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605313" y="6462979"/>
            <a:ext cx="1712890" cy="3179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21236282">
            <a:off x="5636635" y="1617318"/>
            <a:ext cx="1105858" cy="764807"/>
            <a:chOff x="4440386" y="5193218"/>
            <a:chExt cx="1105858" cy="685673"/>
          </a:xfrm>
        </p:grpSpPr>
        <p:sp>
          <p:nvSpPr>
            <p:cNvPr id="18" name="右矢印 17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9978990" flipV="1">
              <a:off x="4653433" y="5358890"/>
              <a:ext cx="884287" cy="275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11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 rot="832031">
            <a:off x="5901450" y="6105752"/>
            <a:ext cx="1105858" cy="764807"/>
            <a:chOff x="4440386" y="5193218"/>
            <a:chExt cx="1105858" cy="685673"/>
          </a:xfrm>
        </p:grpSpPr>
        <p:sp>
          <p:nvSpPr>
            <p:cNvPr id="21" name="右矢印 20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9978990" flipV="1">
              <a:off x="4653433" y="5358890"/>
              <a:ext cx="884287" cy="275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12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7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2E4587A-B62A-49F3-963F-0FF9FAC7C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680"/>
          <a:stretch/>
        </p:blipFill>
        <p:spPr>
          <a:xfrm>
            <a:off x="528035" y="1160179"/>
            <a:ext cx="5589430" cy="5575472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⑥登録内容の確認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03607" y="4042340"/>
            <a:ext cx="4947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「入力内容の確認」画面に遷移しますので、入力内容をご確認ください。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画面をスクロールし、全項目に修正等がなければ、「登録する」をクリックします。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95681" y="2623937"/>
            <a:ext cx="965916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933576" y="2623937"/>
            <a:ext cx="475492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トライプ矢印 29"/>
          <p:cNvSpPr/>
          <p:nvPr/>
        </p:nvSpPr>
        <p:spPr>
          <a:xfrm rot="5400000">
            <a:off x="5082276" y="3591541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495679" y="6345216"/>
            <a:ext cx="1522527" cy="2771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495679" y="5977230"/>
            <a:ext cx="1522527" cy="3073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49886" y="5837437"/>
            <a:ext cx="378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入力内容に修正があれば、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「入力に戻る」をクリックします。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6603617" y="1503234"/>
            <a:ext cx="4346987" cy="12341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/>
              <a:t>　</a:t>
            </a:r>
            <a:r>
              <a:rPr lang="en-US" altLang="ja-JP" sz="1600" b="1" dirty="0"/>
              <a:t>※</a:t>
            </a:r>
            <a:r>
              <a:rPr lang="ja-JP" altLang="en-US" sz="1600" b="1" dirty="0"/>
              <a:t>　登録したメールアドレス（</a:t>
            </a:r>
            <a:r>
              <a:rPr lang="en-US" altLang="ja-JP" sz="1600" b="1" dirty="0"/>
              <a:t>ID</a:t>
            </a:r>
            <a:r>
              <a:rPr lang="ja-JP" altLang="en-US" sz="1600" b="1" dirty="0"/>
              <a:t>）と</a:t>
            </a:r>
            <a:endParaRPr lang="en-US" altLang="ja-JP" sz="1600" b="1" dirty="0"/>
          </a:p>
          <a:p>
            <a:pPr algn="l"/>
            <a:r>
              <a:rPr lang="ja-JP" altLang="en-US" sz="1600" b="1" dirty="0">
                <a:latin typeface="+mn-ea"/>
              </a:rPr>
              <a:t>　　　パスワードをお忘れにならないよう</a:t>
            </a:r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sz="1600" b="1" dirty="0">
                <a:latin typeface="+mn-ea"/>
              </a:rPr>
              <a:t>　　　お気を付けください。</a:t>
            </a:r>
            <a:endParaRPr lang="en-US" altLang="ja-JP" b="1" dirty="0"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 rot="21236282">
            <a:off x="4055497" y="4873182"/>
            <a:ext cx="1105858" cy="764807"/>
            <a:chOff x="4440386" y="5193218"/>
            <a:chExt cx="1105858" cy="685673"/>
          </a:xfrm>
        </p:grpSpPr>
        <p:sp>
          <p:nvSpPr>
            <p:cNvPr id="21" name="右矢印 20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9978990" flipV="1">
              <a:off x="4653433" y="5358890"/>
              <a:ext cx="884287" cy="275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13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 rot="803905">
            <a:off x="4728718" y="5797036"/>
            <a:ext cx="1105858" cy="764807"/>
            <a:chOff x="4440386" y="5193218"/>
            <a:chExt cx="1105858" cy="685673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9978990" flipV="1">
              <a:off x="4653433" y="5358890"/>
              <a:ext cx="884287" cy="275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14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85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⑦登録完了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98710" y="2942414"/>
            <a:ext cx="460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「登録する」をクリックすると、この画面に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遷移しますので、「ＯＫ」をクリックします。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95681" y="2623937"/>
            <a:ext cx="965916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933576" y="2623937"/>
            <a:ext cx="475492" cy="157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97264" y="4264085"/>
            <a:ext cx="438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「本登録の完了」画面に遷移します。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これで新規登録は完了です。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85" y="1129374"/>
            <a:ext cx="4282228" cy="291794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3796488" y="3245233"/>
            <a:ext cx="450720" cy="1905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8" y="4111726"/>
            <a:ext cx="4264426" cy="263680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サブタイトル 2"/>
          <p:cNvSpPr txBox="1">
            <a:spLocks/>
          </p:cNvSpPr>
          <p:nvPr/>
        </p:nvSpPr>
        <p:spPr>
          <a:xfrm>
            <a:off x="4997264" y="5127567"/>
            <a:ext cx="6838634" cy="1197732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大阪府行政オンラインシステムについて、詳しくは下記もご確認ください。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b="1" dirty="0">
                <a:solidFill>
                  <a:srgbClr val="FF0000"/>
                </a:solidFill>
              </a:rPr>
              <a:t>　操作マニュアル→（</a:t>
            </a:r>
            <a:r>
              <a:rPr lang="en-US" altLang="ja-JP" sz="1200" b="1" dirty="0">
                <a:solidFill>
                  <a:srgbClr val="FF0000"/>
                </a:solidFill>
                <a:hlinkClick r:id="rId4"/>
              </a:rPr>
              <a:t>https://lgpos.task-asp.net/cu/270008/ea/residents/manual/index</a:t>
            </a:r>
            <a:r>
              <a:rPr lang="ja-JP" altLang="en-US" sz="1200" b="1" dirty="0">
                <a:solidFill>
                  <a:srgbClr val="FF0000"/>
                </a:solidFill>
              </a:rPr>
              <a:t>）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b="1" dirty="0">
                <a:solidFill>
                  <a:srgbClr val="FF0000"/>
                </a:solidFill>
              </a:rPr>
              <a:t>　よくある質問→（</a:t>
            </a:r>
            <a:r>
              <a:rPr lang="en-US" altLang="ja-JP" sz="1200" b="1" dirty="0">
                <a:solidFill>
                  <a:srgbClr val="FF0000"/>
                </a:solidFill>
                <a:hlinkClick r:id="rId5"/>
              </a:rPr>
              <a:t>https://lgpos.task-asp.net/cu/270008/ea/residents/portal/faq</a:t>
            </a:r>
            <a:r>
              <a:rPr lang="ja-JP" altLang="en-US" sz="1200" b="1" dirty="0">
                <a:solidFill>
                  <a:srgbClr val="FF0000"/>
                </a:solidFill>
              </a:rPr>
              <a:t>）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6243087" y="1389757"/>
            <a:ext cx="4346987" cy="12341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/>
              <a:t>　</a:t>
            </a:r>
            <a:r>
              <a:rPr lang="en-US" altLang="ja-JP" sz="1600" b="1" dirty="0"/>
              <a:t>※</a:t>
            </a:r>
            <a:r>
              <a:rPr lang="ja-JP" altLang="en-US" sz="1600" b="1" dirty="0"/>
              <a:t>　登録したメールアドレス（</a:t>
            </a:r>
            <a:r>
              <a:rPr lang="en-US" altLang="ja-JP" sz="1600" b="1" dirty="0"/>
              <a:t>ID</a:t>
            </a:r>
            <a:r>
              <a:rPr lang="ja-JP" altLang="en-US" sz="1600" b="1" dirty="0"/>
              <a:t>）と</a:t>
            </a:r>
            <a:endParaRPr lang="en-US" altLang="ja-JP" sz="1600" b="1" dirty="0"/>
          </a:p>
          <a:p>
            <a:pPr algn="l"/>
            <a:r>
              <a:rPr lang="ja-JP" altLang="en-US" sz="1600" b="1" dirty="0">
                <a:latin typeface="+mn-ea"/>
              </a:rPr>
              <a:t>　　　パスワードをお忘れにならないよう</a:t>
            </a:r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sz="1600" b="1" dirty="0">
                <a:latin typeface="+mn-ea"/>
              </a:rPr>
              <a:t>　　　お気を付けください。</a:t>
            </a:r>
            <a:endParaRPr lang="en-US" altLang="ja-JP" b="1" dirty="0">
              <a:latin typeface="+mn-ea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 rot="756510">
            <a:off x="5690157" y="2883175"/>
            <a:ext cx="1105858" cy="764807"/>
            <a:chOff x="4440386" y="5193218"/>
            <a:chExt cx="1105858" cy="685673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653433" y="5358890"/>
              <a:ext cx="884287" cy="275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15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71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827</Words>
  <Application>Microsoft Office PowerPoint</Application>
  <PresentationFormat>ワイド画面</PresentationFormat>
  <Paragraphs>120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BIZ UDPゴシック</vt:lpstr>
      <vt:lpstr>HGP創英角ｺﾞｼｯｸUB</vt:lpstr>
      <vt:lpstr>HG丸ｺﾞｼｯｸM-PRO</vt:lpstr>
      <vt:lpstr>游ゴシック</vt:lpstr>
      <vt:lpstr>游ゴシック Light</vt:lpstr>
      <vt:lpstr>Arial</vt:lpstr>
      <vt:lpstr>Trebuchet MS</vt:lpstr>
      <vt:lpstr>Wingdings 3</vt:lpstr>
      <vt:lpstr>Office テーマ</vt:lpstr>
      <vt:lpstr>ファセット</vt:lpstr>
      <vt:lpstr>大阪府行政オンラインシステム  １．利用者登録（申請前の事前準備）</vt:lpstr>
      <vt:lpstr>　</vt:lpstr>
      <vt:lpstr>　</vt:lpstr>
      <vt:lpstr>　</vt:lpstr>
      <vt:lpstr>　</vt:lpstr>
      <vt:lpstr>　</vt:lpstr>
      <vt:lpstr>　</vt:lpstr>
      <vt:lpstr>　</vt:lpstr>
      <vt:lpstr>　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2022-07-15T01:06:07Z</dcterms:created>
  <dcterms:modified xsi:type="dcterms:W3CDTF">2024-12-18T07:15:53Z</dcterms:modified>
  <cp:contentStatus/>
</cp:coreProperties>
</file>