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8" r:id="rId6"/>
  </p:sldIdLst>
  <p:sldSz cx="12192000" cy="1625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33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900" y="-102"/>
      </p:cViewPr>
      <p:guideLst>
        <p:guide orient="horz"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1D8F-F332-43E5-A3B7-6DD7482A5575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50B-7E51-416C-8988-0FE9E8E8E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84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1D8F-F332-43E5-A3B7-6DD7482A5575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50B-7E51-416C-8988-0FE9E8E8E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14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1D8F-F332-43E5-A3B7-6DD7482A5575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50B-7E51-416C-8988-0FE9E8E8E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70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1D8F-F332-43E5-A3B7-6DD7482A5575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50B-7E51-416C-8988-0FE9E8E8E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71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1D8F-F332-43E5-A3B7-6DD7482A5575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50B-7E51-416C-8988-0FE9E8E8E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34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1D8F-F332-43E5-A3B7-6DD7482A5575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50B-7E51-416C-8988-0FE9E8E8E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012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1D8F-F332-43E5-A3B7-6DD7482A5575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50B-7E51-416C-8988-0FE9E8E8E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16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1D8F-F332-43E5-A3B7-6DD7482A5575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50B-7E51-416C-8988-0FE9E8E8E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114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1D8F-F332-43E5-A3B7-6DD7482A5575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50B-7E51-416C-8988-0FE9E8E8E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0131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1D8F-F332-43E5-A3B7-6DD7482A5575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50B-7E51-416C-8988-0FE9E8E8E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1D8F-F332-43E5-A3B7-6DD7482A5575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A50B-7E51-416C-8988-0FE9E8E8E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58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81D8F-F332-43E5-A3B7-6DD7482A5575}" type="datetimeFigureOut">
              <a:rPr kumimoji="1" lang="ja-JP" altLang="en-US" smtClean="0"/>
              <a:t>2022/8/4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4A50B-7E51-416C-8988-0FE9E8E8E2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09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hyperlink" Target="https://bousai-ar.tokiomarine-nichido.co.jp/" TargetMode="External"/><Relationship Id="rId10" Type="http://schemas.openxmlformats.org/officeDocument/2006/relationships/image" Target="../media/image1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36AED92-A168-40C4-9F79-E9923ABA4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4" y="759780"/>
            <a:ext cx="739813" cy="62868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7536C37-311B-464B-B153-4CC74890D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30" y="-9"/>
            <a:ext cx="12205199" cy="68024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8DE401F-7394-41EB-81CD-BD03D80C5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052" y="972521"/>
            <a:ext cx="1700617" cy="29084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FA3F759-A63D-439B-865C-9564A950A8AA}"/>
              </a:ext>
            </a:extLst>
          </p:cNvPr>
          <p:cNvSpPr txBox="1"/>
          <p:nvPr/>
        </p:nvSpPr>
        <p:spPr>
          <a:xfrm>
            <a:off x="574900" y="1597130"/>
            <a:ext cx="10971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>
                <a:latin typeface="+mn-ea"/>
              </a:rPr>
              <a:t>「災害体験</a:t>
            </a:r>
            <a:r>
              <a:rPr kumimoji="1" lang="en-US" altLang="ja-JP" sz="4800" b="1" dirty="0">
                <a:latin typeface="+mn-ea"/>
              </a:rPr>
              <a:t>AR</a:t>
            </a:r>
            <a:r>
              <a:rPr kumimoji="1" lang="ja-JP" altLang="en-US" sz="4800" b="1" dirty="0">
                <a:latin typeface="+mn-ea"/>
              </a:rPr>
              <a:t>」で防災意識を高めよう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F47D401-7C1C-4C8C-86AD-EF7B4384A72B}"/>
              </a:ext>
            </a:extLst>
          </p:cNvPr>
          <p:cNvGrpSpPr/>
          <p:nvPr/>
        </p:nvGrpSpPr>
        <p:grpSpPr>
          <a:xfrm>
            <a:off x="7603959" y="15393610"/>
            <a:ext cx="4588041" cy="818148"/>
            <a:chOff x="5021180" y="12384505"/>
            <a:chExt cx="5069304" cy="1145469"/>
          </a:xfrm>
          <a:solidFill>
            <a:srgbClr val="0066FF"/>
          </a:solidFill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57C2E000-CA34-492D-908F-1FD2EB0E8190}"/>
                </a:ext>
              </a:extLst>
            </p:cNvPr>
            <p:cNvSpPr/>
            <p:nvPr/>
          </p:nvSpPr>
          <p:spPr>
            <a:xfrm>
              <a:off x="5021180" y="12721390"/>
              <a:ext cx="4267200" cy="8085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72764419-161E-4259-883A-0AD167360B29}"/>
                </a:ext>
              </a:extLst>
            </p:cNvPr>
            <p:cNvSpPr txBox="1"/>
            <p:nvPr/>
          </p:nvSpPr>
          <p:spPr>
            <a:xfrm>
              <a:off x="5301914" y="12771025"/>
              <a:ext cx="3601453" cy="54573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体験方法はこちら！</a:t>
              </a:r>
            </a:p>
          </p:txBody>
        </p:sp>
        <p:sp>
          <p:nvSpPr>
            <p:cNvPr id="16" name="フローチャート: 抜出し 15">
              <a:extLst>
                <a:ext uri="{FF2B5EF4-FFF2-40B4-BE49-F238E27FC236}">
                  <a16:creationId xmlns:a16="http://schemas.microsoft.com/office/drawing/2014/main" id="{641934F7-6EF1-4179-AA5A-A9B1EA3A391F}"/>
                </a:ext>
              </a:extLst>
            </p:cNvPr>
            <p:cNvSpPr/>
            <p:nvPr/>
          </p:nvSpPr>
          <p:spPr>
            <a:xfrm>
              <a:off x="8935451" y="12384505"/>
              <a:ext cx="1155033" cy="1145468"/>
            </a:xfrm>
            <a:custGeom>
              <a:avLst/>
              <a:gdLst>
                <a:gd name="connsiteX0" fmla="*/ 0 w 10000"/>
                <a:gd name="connsiteY0" fmla="*/ 10000 h 10000"/>
                <a:gd name="connsiteX1" fmla="*/ 5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0" fmla="*/ 161 w 10161"/>
                <a:gd name="connsiteY0" fmla="*/ 10800 h 10800"/>
                <a:gd name="connsiteX1" fmla="*/ 0 w 10161"/>
                <a:gd name="connsiteY1" fmla="*/ 0 h 10800"/>
                <a:gd name="connsiteX2" fmla="*/ 10161 w 10161"/>
                <a:gd name="connsiteY2" fmla="*/ 10800 h 10800"/>
                <a:gd name="connsiteX3" fmla="*/ 161 w 10161"/>
                <a:gd name="connsiteY3" fmla="*/ 10800 h 10800"/>
                <a:gd name="connsiteX0" fmla="*/ 3 w 10003"/>
                <a:gd name="connsiteY0" fmla="*/ 10400 h 10400"/>
                <a:gd name="connsiteX1" fmla="*/ 810 w 10003"/>
                <a:gd name="connsiteY1" fmla="*/ 0 h 10400"/>
                <a:gd name="connsiteX2" fmla="*/ 10003 w 10003"/>
                <a:gd name="connsiteY2" fmla="*/ 10400 h 10400"/>
                <a:gd name="connsiteX3" fmla="*/ 3 w 10003"/>
                <a:gd name="connsiteY3" fmla="*/ 10400 h 10400"/>
                <a:gd name="connsiteX0" fmla="*/ 53 w 10053"/>
                <a:gd name="connsiteY0" fmla="*/ 11067 h 11067"/>
                <a:gd name="connsiteX1" fmla="*/ 0 w 10053"/>
                <a:gd name="connsiteY1" fmla="*/ 0 h 11067"/>
                <a:gd name="connsiteX2" fmla="*/ 10053 w 10053"/>
                <a:gd name="connsiteY2" fmla="*/ 11067 h 11067"/>
                <a:gd name="connsiteX3" fmla="*/ 53 w 10053"/>
                <a:gd name="connsiteY3" fmla="*/ 11067 h 1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3" h="11067">
                  <a:moveTo>
                    <a:pt x="53" y="11067"/>
                  </a:moveTo>
                  <a:cubicBezTo>
                    <a:pt x="-1" y="7467"/>
                    <a:pt x="54" y="3600"/>
                    <a:pt x="0" y="0"/>
                  </a:cubicBezTo>
                  <a:lnTo>
                    <a:pt x="10053" y="11067"/>
                  </a:lnTo>
                  <a:lnTo>
                    <a:pt x="53" y="1106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EE01306-1D6F-4FE6-B3FC-106D2E7B9745}"/>
              </a:ext>
            </a:extLst>
          </p:cNvPr>
          <p:cNvSpPr txBox="1"/>
          <p:nvPr/>
        </p:nvSpPr>
        <p:spPr>
          <a:xfrm>
            <a:off x="225959" y="2836465"/>
            <a:ext cx="7527301" cy="31547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>
                <a:latin typeface="+mn-ea"/>
              </a:rPr>
              <a:t>「</a:t>
            </a:r>
            <a:r>
              <a:rPr lang="ja-JP" altLang="ja-JP" sz="2000" b="1" dirty="0">
                <a:latin typeface="+mn-ea"/>
              </a:rPr>
              <a:t>災害体験</a:t>
            </a:r>
            <a:r>
              <a:rPr lang="en-US" altLang="ja-JP" sz="2000" b="1" dirty="0">
                <a:latin typeface="+mn-ea"/>
              </a:rPr>
              <a:t>AR</a:t>
            </a:r>
            <a:r>
              <a:rPr lang="ja-JP" altLang="en-US" sz="2000" b="1" dirty="0">
                <a:latin typeface="+mn-ea"/>
              </a:rPr>
              <a:t>」</a:t>
            </a:r>
            <a:r>
              <a:rPr lang="en-US" altLang="ja-JP" sz="2000" b="1" dirty="0">
                <a:latin typeface="+mn-ea"/>
              </a:rPr>
              <a:t> </a:t>
            </a:r>
            <a:r>
              <a:rPr lang="ja-JP" altLang="ja-JP" sz="2000" b="1" dirty="0">
                <a:latin typeface="+mn-ea"/>
              </a:rPr>
              <a:t>は、Ａ</a:t>
            </a:r>
            <a:r>
              <a:rPr lang="en-US" altLang="ja-JP" sz="2000" b="1" dirty="0">
                <a:latin typeface="+mn-ea"/>
              </a:rPr>
              <a:t>R</a:t>
            </a:r>
            <a:r>
              <a:rPr lang="ja-JP" altLang="ja-JP" sz="2000" b="1" baseline="30000" dirty="0">
                <a:latin typeface="+mn-ea"/>
              </a:rPr>
              <a:t>※</a:t>
            </a:r>
            <a:r>
              <a:rPr lang="ja-JP" altLang="ja-JP" sz="2000" b="1" dirty="0">
                <a:latin typeface="+mn-ea"/>
              </a:rPr>
              <a:t>技術を活用した</a:t>
            </a:r>
            <a:r>
              <a:rPr lang="en-US" altLang="ja-JP" sz="2000" b="1" dirty="0">
                <a:latin typeface="+mn-ea"/>
              </a:rPr>
              <a:t>Web</a:t>
            </a:r>
            <a:r>
              <a:rPr lang="ja-JP" altLang="ja-JP" sz="2000" b="1" dirty="0">
                <a:latin typeface="+mn-ea"/>
              </a:rPr>
              <a:t>アプリで、スマートフォンのカメラ機能を通じて水災発生時の浸水や土砂災害</a:t>
            </a:r>
            <a:r>
              <a:rPr lang="ja-JP" altLang="en-US" sz="2000" b="1" dirty="0">
                <a:latin typeface="+mn-ea"/>
              </a:rPr>
              <a:t>の様子を</a:t>
            </a:r>
            <a:r>
              <a:rPr lang="ja-JP" altLang="ja-JP" sz="2000" b="1" dirty="0">
                <a:latin typeface="+mn-ea"/>
              </a:rPr>
              <a:t>可視化</a:t>
            </a:r>
            <a:r>
              <a:rPr lang="ja-JP" altLang="en-US" sz="2000" b="1" dirty="0">
                <a:latin typeface="+mn-ea"/>
              </a:rPr>
              <a:t>できます。</a:t>
            </a:r>
            <a:endParaRPr lang="en-US" altLang="ja-JP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b="1" dirty="0">
                <a:latin typeface="+mn-ea"/>
              </a:rPr>
              <a:t>このアプリでの体験を通じて</a:t>
            </a:r>
            <a:r>
              <a:rPr lang="ja-JP" altLang="ja-JP" sz="2000" b="1" dirty="0">
                <a:latin typeface="+mn-ea"/>
              </a:rPr>
              <a:t>浸水や土砂災害のリスクを身近に感じていただき</a:t>
            </a:r>
            <a:r>
              <a:rPr lang="ja-JP" altLang="en-US" sz="2000" b="1" dirty="0">
                <a:latin typeface="+mn-ea"/>
              </a:rPr>
              <a:t>、</a:t>
            </a:r>
            <a:r>
              <a:rPr lang="ja-JP" altLang="ja-JP" sz="2000" b="1" dirty="0">
                <a:latin typeface="+mn-ea"/>
              </a:rPr>
              <a:t>災害への備えや災害時の適切な行動につなげて</a:t>
            </a:r>
            <a:r>
              <a:rPr lang="ja-JP" altLang="en-US" sz="2000" b="1" dirty="0">
                <a:latin typeface="+mn-ea"/>
              </a:rPr>
              <a:t>ください。</a:t>
            </a:r>
            <a:endParaRPr lang="en-US" altLang="ja-JP" sz="2000" b="1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ja-JP" sz="1400" b="1" dirty="0">
                <a:latin typeface="+mn-ea"/>
              </a:rPr>
              <a:t>※</a:t>
            </a:r>
            <a:r>
              <a:rPr lang="en-US" altLang="ja-JP" sz="1400" b="1" dirty="0">
                <a:latin typeface="+mn-ea"/>
              </a:rPr>
              <a:t>Augmented Reality</a:t>
            </a:r>
            <a:r>
              <a:rPr lang="ja-JP" altLang="ja-JP" sz="1400" b="1" dirty="0">
                <a:latin typeface="+mn-ea"/>
              </a:rPr>
              <a:t>の略で、実在する風景にバーチャルの視覚情報を重ねて表示すること</a:t>
            </a:r>
          </a:p>
        </p:txBody>
      </p:sp>
      <p:pic>
        <p:nvPicPr>
          <p:cNvPr id="9" name="図 8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011E44E2-91A0-49E7-99E7-FF923FB63B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19" r="30447" b="-1"/>
          <a:stretch/>
        </p:blipFill>
        <p:spPr>
          <a:xfrm>
            <a:off x="7950281" y="2891740"/>
            <a:ext cx="1584721" cy="3161495"/>
          </a:xfrm>
          <a:prstGeom prst="rect">
            <a:avLst/>
          </a:prstGeom>
        </p:spPr>
      </p:pic>
      <p:pic>
        <p:nvPicPr>
          <p:cNvPr id="31" name="図 30" descr="人, テーブル, 小さい, 持つ が含まれている画像&#10;&#10;自動的に生成された説明">
            <a:extLst>
              <a:ext uri="{FF2B5EF4-FFF2-40B4-BE49-F238E27FC236}">
                <a16:creationId xmlns:a16="http://schemas.microsoft.com/office/drawing/2014/main" id="{13F09130-F4B0-4C0E-B012-EDFBE9746A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002" y="2812061"/>
            <a:ext cx="2453388" cy="3241174"/>
          </a:xfrm>
          <a:prstGeom prst="rect">
            <a:avLst/>
          </a:prstGeom>
        </p:spPr>
      </p:pic>
      <p:sp>
        <p:nvSpPr>
          <p:cNvPr id="44" name="Rectangle 8">
            <a:extLst>
              <a:ext uri="{FF2B5EF4-FFF2-40B4-BE49-F238E27FC236}">
                <a16:creationId xmlns:a16="http://schemas.microsoft.com/office/drawing/2014/main" id="{4C8AD52B-1CCD-450D-9325-FA567484F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00" y="7561370"/>
            <a:ext cx="639923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</a:pPr>
            <a:r>
              <a:rPr kumimoji="0" lang="ja-JP" altLang="ja-JP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「地点を設定して体験」モード</a:t>
            </a:r>
            <a:endParaRPr kumimoji="0" lang="ja-JP" altLang="ja-JP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現在地で想定される浸水深を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GPS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機能で自動抽出し、その地点のリスクを可視化します。ユーザが地図上で任意の地点を設定することも可能です。</a:t>
            </a:r>
            <a:endParaRPr kumimoji="0" lang="en-US" altLang="ja-JP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ja-JP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</a:pPr>
            <a:r>
              <a:rPr kumimoji="0" lang="ja-JP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「深さを設定して体験」モード</a:t>
            </a:r>
            <a:endParaRPr kumimoji="0" lang="ja-JP" altLang="en-US" sz="20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ユーザ自身が水深を設定し、リスクを疑似的に可視化します。</a:t>
            </a:r>
            <a:endParaRPr kumimoji="0" lang="en-US" altLang="ja-JP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anose="02020603050405020304" pitchFamily="18" charset="0"/>
              </a:rPr>
              <a:t>浸水の深さは３０ｃｍ・５０ｃｍ・１ｍ・２ｍ・３ｍで設定可能です。</a:t>
            </a:r>
            <a:endParaRPr kumimoji="0" lang="ja-JP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pic>
        <p:nvPicPr>
          <p:cNvPr id="45" name="図 29" descr="マップ&#10;&#10;自動的に生成された説明">
            <a:extLst>
              <a:ext uri="{FF2B5EF4-FFF2-40B4-BE49-F238E27FC236}">
                <a16:creationId xmlns:a16="http://schemas.microsoft.com/office/drawing/2014/main" id="{1B966B88-95FC-4DF0-A702-D536C0C6A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172" y="7470598"/>
            <a:ext cx="1944985" cy="29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E3ADF469-AC61-40EE-9605-44F3A59B81EB}"/>
              </a:ext>
            </a:extLst>
          </p:cNvPr>
          <p:cNvSpPr/>
          <p:nvPr/>
        </p:nvSpPr>
        <p:spPr>
          <a:xfrm>
            <a:off x="7428570" y="10468144"/>
            <a:ext cx="23391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1200" b="1" dirty="0">
                <a:latin typeface="+mn-ea"/>
                <a:cs typeface="Times New Roman" panose="02020603050405020304" pitchFamily="18" charset="0"/>
              </a:rPr>
              <a:t>「地点を設定して体験」モード</a:t>
            </a:r>
            <a:endParaRPr kumimoji="0" lang="ja-JP" altLang="ja-JP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pic>
        <p:nvPicPr>
          <p:cNvPr id="47" name="図 31" descr="テーブル が含まれている画像&#10;&#10;自動的に生成された説明">
            <a:extLst>
              <a:ext uri="{FF2B5EF4-FFF2-40B4-BE49-F238E27FC236}">
                <a16:creationId xmlns:a16="http://schemas.microsoft.com/office/drawing/2014/main" id="{31C192C7-022A-40D5-8C2F-484D0A872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72" y="7471119"/>
            <a:ext cx="1944985" cy="29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B34E0BC6-CF83-4AFC-B812-D44E0602F15F}"/>
              </a:ext>
            </a:extLst>
          </p:cNvPr>
          <p:cNvSpPr/>
          <p:nvPr/>
        </p:nvSpPr>
        <p:spPr>
          <a:xfrm>
            <a:off x="9767672" y="10468144"/>
            <a:ext cx="23391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b="1" dirty="0">
                <a:latin typeface="+mn-ea"/>
                <a:cs typeface="Times New Roman" panose="02020603050405020304" pitchFamily="18" charset="0"/>
              </a:rPr>
              <a:t>「深さを設定して体験」モード</a:t>
            </a:r>
            <a:endParaRPr kumimoji="0" lang="ja-JP" alt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75C82B45-78C9-4DCB-B16B-96D666D3F6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" y="6554351"/>
            <a:ext cx="1698089" cy="994162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E6071438-6CAF-490E-BBB8-7219AC0641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" y="10746313"/>
            <a:ext cx="1709070" cy="1000591"/>
          </a:xfrm>
          <a:prstGeom prst="rect">
            <a:avLst/>
          </a:prstGeom>
        </p:spPr>
      </p:pic>
      <p:pic>
        <p:nvPicPr>
          <p:cNvPr id="52" name="図 27" descr="マップ&#10;&#10;自動的に生成された説明">
            <a:extLst>
              <a:ext uri="{FF2B5EF4-FFF2-40B4-BE49-F238E27FC236}">
                <a16:creationId xmlns:a16="http://schemas.microsoft.com/office/drawing/2014/main" id="{EA1AE24E-1018-477F-AAE7-3CC7DC7C4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818" y="11859776"/>
            <a:ext cx="1883395" cy="316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図 28" descr="グラフィカル ユーザー インターフェイス, アプリケーション, PowerPoint&#10;&#10;自動的に生成された説明">
            <a:extLst>
              <a:ext uri="{FF2B5EF4-FFF2-40B4-BE49-F238E27FC236}">
                <a16:creationId xmlns:a16="http://schemas.microsoft.com/office/drawing/2014/main" id="{0682B946-6374-4459-9A27-A73853F18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72" y="11865055"/>
            <a:ext cx="1944985" cy="316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7199126D-53D7-4FF8-8E9C-AE0E528C0CB2}"/>
              </a:ext>
            </a:extLst>
          </p:cNvPr>
          <p:cNvSpPr/>
          <p:nvPr/>
        </p:nvSpPr>
        <p:spPr>
          <a:xfrm>
            <a:off x="570337" y="11901540"/>
            <a:ext cx="6595201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kumimoji="0" lang="ja-JP" altLang="ja-JP" sz="2000" b="1" u="sng" dirty="0">
                <a:latin typeface="+mn-ea"/>
                <a:cs typeface="Times New Roman" panose="02020603050405020304" pitchFamily="18" charset="0"/>
              </a:rPr>
              <a:t>「地点を設定して体験」モード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2000" b="1" dirty="0">
                <a:latin typeface="+mn-ea"/>
                <a:cs typeface="Times New Roman" panose="02020603050405020304" pitchFamily="18" charset="0"/>
              </a:rPr>
              <a:t>現在地で想定される土砂災害を</a:t>
            </a:r>
            <a:r>
              <a:rPr kumimoji="0" lang="en-US" altLang="ja-JP" sz="2000" b="1" dirty="0">
                <a:latin typeface="+mn-ea"/>
                <a:cs typeface="Times New Roman" panose="02020603050405020304" pitchFamily="18" charset="0"/>
              </a:rPr>
              <a:t>GPS</a:t>
            </a:r>
            <a:r>
              <a:rPr kumimoji="0" lang="ja-JP" altLang="en-US" sz="2000" b="1" dirty="0">
                <a:latin typeface="+mn-ea"/>
                <a:cs typeface="Times New Roman" panose="02020603050405020304" pitchFamily="18" charset="0"/>
              </a:rPr>
              <a:t>機能で自動抽出し、その地点のリスクを可視化します。「土砂災害警戒区域」と、土砂災害警戒区域のうち、建築物が壊れ、特に危害が生じる恐れがある「土砂災害特別警戒区域」によるハザードマップに基づいています。ユーザが地図上で任意の地点を設定することも可能です。</a:t>
            </a:r>
            <a:endParaRPr kumimoji="0" lang="en-US" altLang="ja-JP" sz="2000" b="1" dirty="0"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ja-JP" altLang="en-US" sz="2000" b="1" dirty="0">
              <a:latin typeface="+mn-ea"/>
              <a:cs typeface="Times New Roman" panose="02020603050405020304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kumimoji="0" lang="ja-JP" altLang="en-US" sz="2000" b="1" u="sng" dirty="0">
                <a:latin typeface="+mn-ea"/>
                <a:cs typeface="Times New Roman" panose="02020603050405020304" pitchFamily="18" charset="0"/>
              </a:rPr>
              <a:t>「災害を選択して体験」モード</a:t>
            </a:r>
            <a:endParaRPr kumimoji="0" lang="en-US" altLang="ja-JP" sz="2000" b="1" u="sng" dirty="0"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b="1" dirty="0">
                <a:latin typeface="+mn-ea"/>
                <a:cs typeface="Times New Roman" panose="02020603050405020304" pitchFamily="18" charset="0"/>
              </a:rPr>
              <a:t>崖崩れ、地すべり、土石流の</a:t>
            </a:r>
            <a:r>
              <a:rPr kumimoji="0" lang="en-US" altLang="ja-JP" sz="2000" b="1" dirty="0">
                <a:latin typeface="+mn-ea"/>
                <a:cs typeface="Times New Roman" panose="02020603050405020304" pitchFamily="18" charset="0"/>
              </a:rPr>
              <a:t>3</a:t>
            </a:r>
            <a:r>
              <a:rPr kumimoji="0" lang="ja-JP" altLang="en-US" sz="2000" b="1" dirty="0">
                <a:latin typeface="+mn-ea"/>
                <a:cs typeface="Times New Roman" panose="02020603050405020304" pitchFamily="18" charset="0"/>
              </a:rPr>
              <a:t>種類の土砂災害につい</a:t>
            </a:r>
            <a:br>
              <a:rPr kumimoji="0" lang="ja-JP" altLang="en-US" sz="2000" b="1" dirty="0">
                <a:latin typeface="+mn-ea"/>
                <a:cs typeface="Times New Roman" panose="02020603050405020304" pitchFamily="18" charset="0"/>
              </a:rPr>
            </a:br>
            <a:r>
              <a:rPr kumimoji="0" lang="ja-JP" altLang="en-US" sz="2000" b="1" dirty="0">
                <a:latin typeface="+mn-ea"/>
                <a:cs typeface="Times New Roman" panose="02020603050405020304" pitchFamily="18" charset="0"/>
              </a:rPr>
              <a:t>て可視化します。</a:t>
            </a: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31F342B6-9C3E-4D70-AC1A-BDD343B5EB96}"/>
              </a:ext>
            </a:extLst>
          </p:cNvPr>
          <p:cNvSpPr/>
          <p:nvPr/>
        </p:nvSpPr>
        <p:spPr>
          <a:xfrm>
            <a:off x="7202104" y="15076095"/>
            <a:ext cx="32906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ja-JP" sz="1200" b="1" dirty="0">
                <a:latin typeface="+mn-ea"/>
                <a:cs typeface="Times New Roman" panose="02020603050405020304" pitchFamily="18" charset="0"/>
              </a:rPr>
              <a:t>「地点を設定して体験」モード</a:t>
            </a:r>
            <a:endParaRPr kumimoji="0" lang="ja-JP" altLang="ja-JP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75D017BF-B55B-40FB-818B-71E0924E8B1B}"/>
              </a:ext>
            </a:extLst>
          </p:cNvPr>
          <p:cNvSpPr/>
          <p:nvPr/>
        </p:nvSpPr>
        <p:spPr>
          <a:xfrm>
            <a:off x="9745493" y="15025740"/>
            <a:ext cx="32906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1200" b="1" dirty="0">
                <a:latin typeface="+mn-ea"/>
                <a:cs typeface="Times New Roman" panose="02020603050405020304" pitchFamily="18" charset="0"/>
              </a:rPr>
              <a:t>「災害を選択して体験」モード</a:t>
            </a:r>
            <a:endParaRPr kumimoji="0" lang="ja-JP" altLang="en-US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9043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19">
            <a:extLst>
              <a:ext uri="{FF2B5EF4-FFF2-40B4-BE49-F238E27FC236}">
                <a16:creationId xmlns:a16="http://schemas.microsoft.com/office/drawing/2014/main" id="{7F08F4A2-29F3-4FEC-8349-507DF361A573}"/>
              </a:ext>
            </a:extLst>
          </p:cNvPr>
          <p:cNvSpPr/>
          <p:nvPr/>
        </p:nvSpPr>
        <p:spPr>
          <a:xfrm>
            <a:off x="10198163" y="12265429"/>
            <a:ext cx="1634011" cy="1643578"/>
          </a:xfrm>
          <a:prstGeom prst="roundRect">
            <a:avLst>
              <a:gd name="adj" fmla="val 9454"/>
            </a:avLst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92EDC9D7-8557-4556-AF54-A6BFEF51936E}"/>
              </a:ext>
            </a:extLst>
          </p:cNvPr>
          <p:cNvSpPr/>
          <p:nvPr/>
        </p:nvSpPr>
        <p:spPr bwMode="auto">
          <a:xfrm>
            <a:off x="296368" y="1364445"/>
            <a:ext cx="3881775" cy="5082600"/>
          </a:xfrm>
          <a:prstGeom prst="roundRect">
            <a:avLst>
              <a:gd name="adj" fmla="val 3941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795C12D-016F-45DA-BC39-72E623E46E91}"/>
              </a:ext>
            </a:extLst>
          </p:cNvPr>
          <p:cNvSpPr txBox="1"/>
          <p:nvPr/>
        </p:nvSpPr>
        <p:spPr>
          <a:xfrm>
            <a:off x="-24892" y="1780907"/>
            <a:ext cx="4293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+mn-ea"/>
              </a:rPr>
              <a:t>災害体験</a:t>
            </a:r>
            <a:r>
              <a:rPr kumimoji="1" lang="en-US" altLang="ja-JP" sz="2400" b="1" dirty="0">
                <a:latin typeface="+mn-ea"/>
              </a:rPr>
              <a:t>AR</a:t>
            </a:r>
            <a:r>
              <a:rPr kumimoji="1" lang="ja-JP" altLang="en-US" sz="2400" b="1" dirty="0">
                <a:latin typeface="+mn-ea"/>
              </a:rPr>
              <a:t>　</a:t>
            </a:r>
            <a:r>
              <a:rPr kumimoji="1" lang="en-US" altLang="ja-JP" sz="2400" b="1" dirty="0">
                <a:latin typeface="+mn-ea"/>
              </a:rPr>
              <a:t>QR</a:t>
            </a:r>
            <a:r>
              <a:rPr kumimoji="1" lang="ja-JP" altLang="en-US" sz="2400" b="1" dirty="0">
                <a:latin typeface="+mn-ea"/>
              </a:rPr>
              <a:t>コード</a:t>
            </a:r>
            <a:endParaRPr kumimoji="1" lang="en-US" altLang="ja-JP" sz="2400" b="1" dirty="0">
              <a:latin typeface="+mn-ea"/>
            </a:endParaRPr>
          </a:p>
          <a:p>
            <a:pPr algn="ctr"/>
            <a:endParaRPr kumimoji="1" lang="en-US" altLang="ja-JP" sz="2000" b="1" dirty="0">
              <a:latin typeface="+mn-ea"/>
            </a:endParaRPr>
          </a:p>
          <a:p>
            <a:pPr algn="ctr"/>
            <a:endParaRPr kumimoji="1" lang="ja-JP" altLang="en-US" sz="2000" b="1" dirty="0">
              <a:latin typeface="+mn-ea"/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2D8791E6-2456-4E48-A225-1062581D1F4E}"/>
              </a:ext>
            </a:extLst>
          </p:cNvPr>
          <p:cNvSpPr/>
          <p:nvPr/>
        </p:nvSpPr>
        <p:spPr bwMode="auto">
          <a:xfrm>
            <a:off x="4310650" y="923869"/>
            <a:ext cx="7564271" cy="5889093"/>
          </a:xfrm>
          <a:prstGeom prst="roundRect">
            <a:avLst>
              <a:gd name="adj" fmla="val 3941"/>
            </a:avLst>
          </a:prstGeom>
          <a:solidFill>
            <a:schemeClr val="bg1"/>
          </a:solidFill>
          <a:ln w="9525" cap="flat" cmpd="sng" algn="ctr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05E4CD1-0FD5-428D-8A21-F5AE61610855}"/>
              </a:ext>
            </a:extLst>
          </p:cNvPr>
          <p:cNvSpPr txBox="1"/>
          <p:nvPr/>
        </p:nvSpPr>
        <p:spPr>
          <a:xfrm>
            <a:off x="5957891" y="969039"/>
            <a:ext cx="391278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＜参考情報：弊社ホームページ＞</a:t>
            </a:r>
            <a:endParaRPr lang="en-US" altLang="ja-JP" sz="20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2000" b="1" dirty="0" smtClean="0">
                <a:latin typeface="+mn-ea"/>
              </a:rPr>
              <a:t>～</a:t>
            </a:r>
            <a:r>
              <a:rPr kumimoji="1" lang="ja-JP" altLang="en-US" sz="2000" b="1" dirty="0">
                <a:latin typeface="+mn-ea"/>
              </a:rPr>
              <a:t>防災</a:t>
            </a:r>
            <a:r>
              <a:rPr kumimoji="1" lang="ja-JP" altLang="en-US" sz="2000" b="1" dirty="0" smtClean="0">
                <a:latin typeface="+mn-ea"/>
              </a:rPr>
              <a:t>・</a:t>
            </a:r>
            <a:r>
              <a:rPr kumimoji="1" lang="ja-JP" altLang="en-US" sz="2000" b="1" dirty="0">
                <a:latin typeface="+mn-ea"/>
              </a:rPr>
              <a:t>減災情報サイト～</a:t>
            </a:r>
            <a:endParaRPr kumimoji="1" lang="en-US" altLang="ja-JP" sz="2000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endParaRPr kumimoji="1" lang="ja-JP" altLang="en-US" sz="2000" dirty="0">
              <a:latin typeface="+mn-ea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929ED47-D97E-4CD4-90D8-E0760D9B400E}"/>
              </a:ext>
            </a:extLst>
          </p:cNvPr>
          <p:cNvSpPr txBox="1"/>
          <p:nvPr/>
        </p:nvSpPr>
        <p:spPr>
          <a:xfrm>
            <a:off x="432453" y="226584"/>
            <a:ext cx="1071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+mn-ea"/>
              </a:rPr>
              <a:t>体験方法～</a:t>
            </a:r>
            <a:r>
              <a:rPr kumimoji="1" lang="en-US" altLang="ja-JP" sz="2400" b="1" dirty="0">
                <a:latin typeface="+mn-ea"/>
              </a:rPr>
              <a:t>QR</a:t>
            </a:r>
            <a:r>
              <a:rPr kumimoji="1" lang="ja-JP" altLang="en-US" sz="2400" b="1" dirty="0">
                <a:latin typeface="+mn-ea"/>
              </a:rPr>
              <a:t>コード～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35E3CE7A-258A-4179-974B-6FD4BE0A8892}"/>
              </a:ext>
            </a:extLst>
          </p:cNvPr>
          <p:cNvSpPr/>
          <p:nvPr/>
        </p:nvSpPr>
        <p:spPr>
          <a:xfrm>
            <a:off x="160285" y="125044"/>
            <a:ext cx="11660222" cy="591291"/>
          </a:xfrm>
          <a:prstGeom prst="round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B70E797-F189-4EE5-A673-8B4AEEE626DE}"/>
              </a:ext>
            </a:extLst>
          </p:cNvPr>
          <p:cNvSpPr txBox="1"/>
          <p:nvPr/>
        </p:nvSpPr>
        <p:spPr>
          <a:xfrm>
            <a:off x="5264883" y="147790"/>
            <a:ext cx="6371064" cy="464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スマートフォンまたはタブレットで体験できます。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77B3BA9A-6DD7-4569-9A28-867401481D4E}"/>
              </a:ext>
            </a:extLst>
          </p:cNvPr>
          <p:cNvSpPr/>
          <p:nvPr/>
        </p:nvSpPr>
        <p:spPr>
          <a:xfrm>
            <a:off x="296369" y="7030656"/>
            <a:ext cx="11660222" cy="458255"/>
          </a:xfrm>
          <a:prstGeom prst="round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89BA699-66C1-4F7E-9671-8C406D2AC293}"/>
              </a:ext>
            </a:extLst>
          </p:cNvPr>
          <p:cNvSpPr txBox="1"/>
          <p:nvPr/>
        </p:nvSpPr>
        <p:spPr>
          <a:xfrm>
            <a:off x="296369" y="7043798"/>
            <a:ext cx="1071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latin typeface="+mn-ea"/>
              </a:rPr>
              <a:t>大阪府からのお知らせ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2C31F50E-0C9E-4CF9-8D3E-312474C21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158" y="2344342"/>
            <a:ext cx="3065103" cy="283574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325D4D7-084F-45F5-B981-B9B040A2E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4686" y="2427803"/>
            <a:ext cx="7211261" cy="3975039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6D82544-5DA0-41C6-B190-87D2A127FFDC}"/>
              </a:ext>
            </a:extLst>
          </p:cNvPr>
          <p:cNvSpPr txBox="1"/>
          <p:nvPr/>
        </p:nvSpPr>
        <p:spPr>
          <a:xfrm>
            <a:off x="8663521" y="2017683"/>
            <a:ext cx="3434708" cy="1719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1800" b="1" dirty="0">
                <a:latin typeface="+mn-ea"/>
              </a:rPr>
              <a:t>https://www.tokiomarine-nichido.co.jp/world/egao/</a:t>
            </a:r>
          </a:p>
          <a:p>
            <a:pPr algn="ctr">
              <a:lnSpc>
                <a:spcPct val="150000"/>
              </a:lnSpc>
            </a:pPr>
            <a:endParaRPr kumimoji="1" lang="en-US" altLang="ja-JP" b="1" dirty="0">
              <a:latin typeface="+mn-ea"/>
            </a:endParaRPr>
          </a:p>
          <a:p>
            <a:pPr algn="ctr">
              <a:lnSpc>
                <a:spcPct val="150000"/>
              </a:lnSpc>
            </a:pPr>
            <a:endParaRPr kumimoji="1" lang="ja-JP" altLang="en-US" dirty="0">
              <a:latin typeface="+mn-ea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4CCB5E4B-65DD-4155-A0C1-7D15807A8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0584" y="989959"/>
            <a:ext cx="1200581" cy="1169296"/>
          </a:xfrm>
          <a:prstGeom prst="rect">
            <a:avLst/>
          </a:prstGeom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71785AE-92B3-4C08-85FA-CCF425762E11}"/>
              </a:ext>
            </a:extLst>
          </p:cNvPr>
          <p:cNvSpPr txBox="1"/>
          <p:nvPr/>
        </p:nvSpPr>
        <p:spPr>
          <a:xfrm>
            <a:off x="-24892" y="5056546"/>
            <a:ext cx="4293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https://bousai-ar.tokiomarine-nichido.co.jp/</a:t>
            </a:r>
            <a:endParaRPr lang="en-US" altLang="ja-JP" sz="2000" u="sng" dirty="0"/>
          </a:p>
          <a:p>
            <a:pPr algn="ctr"/>
            <a:endParaRPr kumimoji="1" lang="en-US" altLang="ja-JP" sz="2000" b="1" dirty="0">
              <a:latin typeface="+mn-ea"/>
            </a:endParaRPr>
          </a:p>
          <a:p>
            <a:pPr algn="ctr"/>
            <a:endParaRPr kumimoji="1" lang="ja-JP" altLang="en-US" sz="2000" b="1" dirty="0">
              <a:latin typeface="+mn-ea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07C59AB-B9DE-4AE2-9FAB-C7C5E9567959}"/>
              </a:ext>
            </a:extLst>
          </p:cNvPr>
          <p:cNvSpPr txBox="1"/>
          <p:nvPr/>
        </p:nvSpPr>
        <p:spPr>
          <a:xfrm>
            <a:off x="602375" y="7816073"/>
            <a:ext cx="370827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</a:rPr>
              <a:t>おおさか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防災ネット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r>
              <a:rPr lang="ja-JP" altLang="en-US" sz="2000" dirty="0"/>
              <a:t>気象・地震や火災発生時の被害・避難情報など防災情報を</a:t>
            </a:r>
            <a:endParaRPr lang="en-US" altLang="ja-JP" sz="2000" dirty="0"/>
          </a:p>
          <a:p>
            <a:r>
              <a:rPr lang="ja-JP" altLang="en-US" sz="2000" dirty="0"/>
              <a:t>提供するポータルサイトです。</a:t>
            </a:r>
            <a:endParaRPr lang="en-US" altLang="ja-JP" sz="2000" dirty="0"/>
          </a:p>
          <a:p>
            <a:r>
              <a:rPr lang="ja-JP" altLang="en-US" sz="2000" dirty="0"/>
              <a:t>防災情報のほか、大阪府内の</a:t>
            </a:r>
            <a:endParaRPr lang="en-US" altLang="ja-JP" sz="2000" dirty="0"/>
          </a:p>
          <a:p>
            <a:r>
              <a:rPr lang="ja-JP" altLang="en-US" sz="2000" dirty="0"/>
              <a:t>交通情報や道路情報ライフライン情報</a:t>
            </a:r>
            <a:r>
              <a:rPr lang="ja-JP" altLang="en-US" sz="2000" dirty="0" smtClean="0"/>
              <a:t>などを見る</a:t>
            </a:r>
            <a:r>
              <a:rPr lang="ja-JP" altLang="en-US" sz="2000" dirty="0"/>
              <a:t>ことができます</a:t>
            </a:r>
            <a:r>
              <a:rPr lang="ja-JP" altLang="en-US" dirty="0"/>
              <a:t>。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1" name="角丸四角形 7">
            <a:extLst>
              <a:ext uri="{FF2B5EF4-FFF2-40B4-BE49-F238E27FC236}">
                <a16:creationId xmlns:a16="http://schemas.microsoft.com/office/drawing/2014/main" id="{CD3B84A6-5D6B-4D51-837C-561A5ED57C6E}"/>
              </a:ext>
            </a:extLst>
          </p:cNvPr>
          <p:cNvSpPr/>
          <p:nvPr/>
        </p:nvSpPr>
        <p:spPr>
          <a:xfrm>
            <a:off x="1031060" y="10494387"/>
            <a:ext cx="2961820" cy="438289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8E6DA5D-F08E-47B5-959D-8C319DB1B08D}"/>
              </a:ext>
            </a:extLst>
          </p:cNvPr>
          <p:cNvSpPr txBox="1"/>
          <p:nvPr/>
        </p:nvSpPr>
        <p:spPr>
          <a:xfrm>
            <a:off x="1169247" y="10522855"/>
            <a:ext cx="2716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bg1"/>
                </a:solidFill>
              </a:rPr>
              <a:t>おおさか防災ネット　🔍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43" name="角丸四角形 2">
            <a:extLst>
              <a:ext uri="{FF2B5EF4-FFF2-40B4-BE49-F238E27FC236}">
                <a16:creationId xmlns:a16="http://schemas.microsoft.com/office/drawing/2014/main" id="{85EAF1D8-1352-48E4-A6BD-18F5FEE623BD}"/>
              </a:ext>
            </a:extLst>
          </p:cNvPr>
          <p:cNvSpPr/>
          <p:nvPr/>
        </p:nvSpPr>
        <p:spPr>
          <a:xfrm>
            <a:off x="4310650" y="8401369"/>
            <a:ext cx="1405916" cy="1463809"/>
          </a:xfrm>
          <a:prstGeom prst="roundRect">
            <a:avLst>
              <a:gd name="adj" fmla="val 9454"/>
            </a:avLst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AEFE167F-501A-4975-87A6-962BF3F5EF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20" y="8547485"/>
            <a:ext cx="1171575" cy="1171575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49D3D4A-5B4F-450B-BC4E-3F4273305A7A}"/>
              </a:ext>
            </a:extLst>
          </p:cNvPr>
          <p:cNvSpPr txBox="1"/>
          <p:nvPr/>
        </p:nvSpPr>
        <p:spPr>
          <a:xfrm>
            <a:off x="6126480" y="7816073"/>
            <a:ext cx="54880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kumimoji="1" lang="ja-JP" altLang="en-US" sz="2400" b="1" dirty="0">
                <a:solidFill>
                  <a:srgbClr val="FF0000"/>
                </a:solidFill>
                <a:latin typeface="游ゴシック" panose="020F0502020204030204"/>
              </a:rPr>
              <a:t>防災情報メール</a:t>
            </a:r>
            <a:endParaRPr kumimoji="1" lang="en-US" altLang="ja-JP" sz="2400" b="1" dirty="0">
              <a:solidFill>
                <a:srgbClr val="FF0000"/>
              </a:solidFill>
              <a:latin typeface="游ゴシック" panose="020F0502020204030204"/>
            </a:endParaRPr>
          </a:p>
          <a:p>
            <a:pPr defTabSz="914400"/>
            <a:r>
              <a:rPr kumimoji="1" lang="ja-JP" altLang="en-US" sz="2000" dirty="0">
                <a:solidFill>
                  <a:prstClr val="black"/>
                </a:solidFill>
                <a:latin typeface="游ゴシック" panose="020F0502020204030204"/>
              </a:rPr>
              <a:t>気象・地震・津波情報、災害時の</a:t>
            </a:r>
            <a:endParaRPr kumimoji="1" lang="en-US" altLang="ja-JP" sz="2000" dirty="0">
              <a:solidFill>
                <a:prstClr val="black"/>
              </a:solidFill>
              <a:latin typeface="游ゴシック" panose="020F0502020204030204"/>
            </a:endParaRPr>
          </a:p>
          <a:p>
            <a:pPr defTabSz="914400"/>
            <a:r>
              <a:rPr kumimoji="1" lang="ja-JP" altLang="en-US" sz="2000" dirty="0">
                <a:solidFill>
                  <a:prstClr val="black"/>
                </a:solidFill>
                <a:latin typeface="游ゴシック" panose="020F0502020204030204"/>
              </a:rPr>
              <a:t>避難指示などの防災情報について</a:t>
            </a:r>
            <a:endParaRPr kumimoji="1" lang="en-US" altLang="ja-JP" sz="2000" dirty="0">
              <a:solidFill>
                <a:prstClr val="black"/>
              </a:solidFill>
              <a:latin typeface="游ゴシック" panose="020F0502020204030204"/>
            </a:endParaRPr>
          </a:p>
          <a:p>
            <a:pPr defTabSz="914400"/>
            <a:r>
              <a:rPr kumimoji="1" lang="ja-JP" altLang="en-US" sz="2000" dirty="0">
                <a:solidFill>
                  <a:prstClr val="black"/>
                </a:solidFill>
                <a:latin typeface="游ゴシック" panose="020F0502020204030204"/>
              </a:rPr>
              <a:t>メールで配信しています。</a:t>
            </a:r>
            <a:endParaRPr kumimoji="1" lang="en-US" altLang="ja-JP" sz="2000" dirty="0">
              <a:solidFill>
                <a:prstClr val="black"/>
              </a:solidFill>
              <a:latin typeface="游ゴシック" panose="020F0502020204030204"/>
            </a:endParaRPr>
          </a:p>
          <a:p>
            <a:pPr defTabSz="914400"/>
            <a:r>
              <a:rPr kumimoji="1" lang="en-US" altLang="ja-JP" sz="2000" dirty="0">
                <a:solidFill>
                  <a:prstClr val="black"/>
                </a:solidFill>
                <a:latin typeface="游ゴシック" panose="020F0502020204030204"/>
              </a:rPr>
              <a:t>QR</a:t>
            </a:r>
            <a:r>
              <a:rPr kumimoji="1" lang="ja-JP" altLang="en-US" sz="2000" dirty="0">
                <a:solidFill>
                  <a:prstClr val="black"/>
                </a:solidFill>
                <a:latin typeface="游ゴシック" panose="020F0502020204030204"/>
              </a:rPr>
              <a:t>コードを読み込んでメールを</a:t>
            </a:r>
            <a:endParaRPr kumimoji="1" lang="en-US" altLang="ja-JP" sz="2000" dirty="0">
              <a:solidFill>
                <a:prstClr val="black"/>
              </a:solidFill>
              <a:latin typeface="游ゴシック" panose="020F0502020204030204"/>
            </a:endParaRPr>
          </a:p>
          <a:p>
            <a:pPr defTabSz="914400"/>
            <a:r>
              <a:rPr kumimoji="1" lang="ja-JP" altLang="en-US" sz="2000" dirty="0">
                <a:solidFill>
                  <a:prstClr val="black"/>
                </a:solidFill>
                <a:latin typeface="游ゴシック" panose="020F0502020204030204"/>
              </a:rPr>
              <a:t>送信してください。</a:t>
            </a:r>
            <a:endParaRPr kumimoji="1" lang="en-US" altLang="ja-JP" sz="2000" dirty="0">
              <a:solidFill>
                <a:prstClr val="black"/>
              </a:solidFill>
              <a:latin typeface="游ゴシック" panose="020F0502020204030204"/>
            </a:endParaRPr>
          </a:p>
          <a:p>
            <a:pPr defTabSz="914400"/>
            <a:endParaRPr kumimoji="1" lang="en-US" altLang="ja-JP" sz="2000" dirty="0">
              <a:latin typeface="游ゴシック" panose="020F0502020204030204"/>
            </a:endParaRPr>
          </a:p>
          <a:p>
            <a:pPr defTabSz="914400"/>
            <a:r>
              <a:rPr kumimoji="1" lang="ja-JP" altLang="en-US" dirty="0">
                <a:latin typeface="游ゴシック" panose="020F0502020204030204"/>
              </a:rPr>
              <a:t>「</a:t>
            </a:r>
            <a:r>
              <a:rPr kumimoji="1" lang="en-US" altLang="ja-JP" dirty="0">
                <a:latin typeface="游ゴシック" panose="020F0502020204030204"/>
              </a:rPr>
              <a:t>touroku@osaka-bousai.net</a:t>
            </a:r>
            <a:r>
              <a:rPr kumimoji="1" lang="ja-JP" altLang="en-US" dirty="0">
                <a:latin typeface="游ゴシック" panose="020F0502020204030204"/>
              </a:rPr>
              <a:t>」へ送信でも可能。</a:t>
            </a:r>
            <a:endParaRPr kumimoji="1" lang="en-US" altLang="ja-JP" dirty="0">
              <a:latin typeface="游ゴシック" panose="020F0502020204030204"/>
            </a:endParaRPr>
          </a:p>
          <a:p>
            <a:pPr defTabSz="914400"/>
            <a:endParaRPr kumimoji="1" lang="ja-JP" altLang="en-US" dirty="0">
              <a:solidFill>
                <a:prstClr val="black"/>
              </a:solidFill>
              <a:latin typeface="游ゴシック" panose="020F0502020204030204"/>
            </a:endParaRPr>
          </a:p>
        </p:txBody>
      </p:sp>
      <p:sp>
        <p:nvSpPr>
          <p:cNvPr id="46" name="角丸四角形 9">
            <a:extLst>
              <a:ext uri="{FF2B5EF4-FFF2-40B4-BE49-F238E27FC236}">
                <a16:creationId xmlns:a16="http://schemas.microsoft.com/office/drawing/2014/main" id="{3773E816-3397-44C1-89DA-C50D9DA9C556}"/>
              </a:ext>
            </a:extLst>
          </p:cNvPr>
          <p:cNvSpPr/>
          <p:nvPr/>
        </p:nvSpPr>
        <p:spPr>
          <a:xfrm>
            <a:off x="10244930" y="8108437"/>
            <a:ext cx="1405916" cy="1463809"/>
          </a:xfrm>
          <a:prstGeom prst="roundRect">
            <a:avLst>
              <a:gd name="adj" fmla="val 9454"/>
            </a:avLst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1A73F3FE-7103-4A09-A111-8F6CD11A5C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874" y="8260855"/>
            <a:ext cx="1158971" cy="1158971"/>
          </a:xfrm>
          <a:prstGeom prst="rect">
            <a:avLst/>
          </a:prstGeom>
        </p:spPr>
      </p:pic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7AEE5E6-D7E7-4637-B410-63F6B5B8E19F}"/>
              </a:ext>
            </a:extLst>
          </p:cNvPr>
          <p:cNvSpPr txBox="1"/>
          <p:nvPr/>
        </p:nvSpPr>
        <p:spPr>
          <a:xfrm>
            <a:off x="689649" y="11764200"/>
            <a:ext cx="68275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</a:rPr>
              <a:t>ツイッター</a:t>
            </a:r>
            <a:endParaRPr kumimoji="1" lang="en-US" altLang="ja-JP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</a:rPr>
              <a:t>大阪府の公式ツイッターや、おおさか防災ネットの</a:t>
            </a:r>
            <a:endParaRPr kumimoji="1" lang="en-US" altLang="ja-JP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</a:rPr>
              <a:t>ツイッターからも各種の緊急情報などを配信しています</a:t>
            </a: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</a:rPr>
              <a:t>。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07D00199-DA6D-4FA8-BDA3-19C80D26008C}"/>
              </a:ext>
            </a:extLst>
          </p:cNvPr>
          <p:cNvSpPr txBox="1"/>
          <p:nvPr/>
        </p:nvSpPr>
        <p:spPr>
          <a:xfrm rot="16200000">
            <a:off x="7299420" y="11246596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</a:rPr>
              <a:t>🔻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7245CDE-2CD8-43FF-B47D-901E4DC7948E}"/>
              </a:ext>
            </a:extLst>
          </p:cNvPr>
          <p:cNvSpPr txBox="1"/>
          <p:nvPr/>
        </p:nvSpPr>
        <p:spPr>
          <a:xfrm>
            <a:off x="7489920" y="1123954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</a:rPr>
              <a:t>もずやん＠大阪府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</a:rPr>
              <a:t> 広報担当副知事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FE56D29D-F9FA-4EEF-A9CB-9C5BD3730B9C}"/>
              </a:ext>
            </a:extLst>
          </p:cNvPr>
          <p:cNvSpPr txBox="1"/>
          <p:nvPr/>
        </p:nvSpPr>
        <p:spPr>
          <a:xfrm>
            <a:off x="7489920" y="11819814"/>
            <a:ext cx="2001409" cy="369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</a:rPr>
              <a:t>@</a:t>
            </a:r>
            <a:r>
              <a:rPr kumimoji="1" lang="en-US" altLang="ja-JP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</a:rPr>
              <a:t>osakaprefPR</a:t>
            </a: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6C0E9F8A-E999-4D66-98A4-E2240F090973}"/>
              </a:ext>
            </a:extLst>
          </p:cNvPr>
          <p:cNvSpPr txBox="1"/>
          <p:nvPr/>
        </p:nvSpPr>
        <p:spPr>
          <a:xfrm rot="16200000">
            <a:off x="9776426" y="11250734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游ゴシック" panose="020F0502020204030204"/>
              </a:rPr>
              <a:t>🔻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游ゴシック" panose="020F0502020204030204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E8AEAEFE-00FC-4532-9430-6C70AD045F2A}"/>
              </a:ext>
            </a:extLst>
          </p:cNvPr>
          <p:cNvSpPr txBox="1"/>
          <p:nvPr/>
        </p:nvSpPr>
        <p:spPr>
          <a:xfrm>
            <a:off x="9966926" y="11243681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</a:rPr>
              <a:t>おおさか防災ネット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</a:rPr>
              <a:t> ツイッター</a:t>
            </a:r>
            <a:endParaRPr kumimoji="1" lang="en-US" altLang="ja-JP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8CBC534F-4BFC-4E3D-B60B-CE4A31E504A5}"/>
              </a:ext>
            </a:extLst>
          </p:cNvPr>
          <p:cNvSpPr txBox="1"/>
          <p:nvPr/>
        </p:nvSpPr>
        <p:spPr>
          <a:xfrm>
            <a:off x="9966926" y="11823952"/>
            <a:ext cx="2001409" cy="369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</a:rPr>
              <a:t>@</a:t>
            </a:r>
            <a:r>
              <a:rPr kumimoji="1" lang="en-US" altLang="ja-JP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</a:rPr>
              <a:t>osaka_bousai</a:t>
            </a: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</a:endParaRPr>
          </a:p>
        </p:txBody>
      </p:sp>
      <p:sp>
        <p:nvSpPr>
          <p:cNvPr id="71" name="角丸四角形 19">
            <a:extLst>
              <a:ext uri="{FF2B5EF4-FFF2-40B4-BE49-F238E27FC236}">
                <a16:creationId xmlns:a16="http://schemas.microsoft.com/office/drawing/2014/main" id="{7F08F4A2-29F3-4FEC-8349-507DF361A573}"/>
              </a:ext>
            </a:extLst>
          </p:cNvPr>
          <p:cNvSpPr/>
          <p:nvPr/>
        </p:nvSpPr>
        <p:spPr>
          <a:xfrm>
            <a:off x="7647235" y="12265428"/>
            <a:ext cx="1634011" cy="1643579"/>
          </a:xfrm>
          <a:prstGeom prst="roundRect">
            <a:avLst>
              <a:gd name="adj" fmla="val 9454"/>
            </a:avLst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3FA9C7A8-014E-41FE-953E-9EB34446F2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492" y="12394364"/>
            <a:ext cx="1377495" cy="1377495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3932F61-9C1A-4180-A810-D7E2D4E0A8B6}"/>
              </a:ext>
            </a:extLst>
          </p:cNvPr>
          <p:cNvCxnSpPr/>
          <p:nvPr/>
        </p:nvCxnSpPr>
        <p:spPr>
          <a:xfrm>
            <a:off x="5950644" y="7665320"/>
            <a:ext cx="0" cy="3555555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76F7B6D9-03D3-4989-97AD-5FFE1A5E3AE6}"/>
              </a:ext>
            </a:extLst>
          </p:cNvPr>
          <p:cNvCxnSpPr>
            <a:cxnSpLocks/>
          </p:cNvCxnSpPr>
          <p:nvPr/>
        </p:nvCxnSpPr>
        <p:spPr>
          <a:xfrm>
            <a:off x="491912" y="11220875"/>
            <a:ext cx="11267054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5" name="図 74">
            <a:extLst>
              <a:ext uri="{FF2B5EF4-FFF2-40B4-BE49-F238E27FC236}">
                <a16:creationId xmlns:a16="http://schemas.microsoft.com/office/drawing/2014/main" id="{2378B3FB-21B4-4B89-AA72-D3E129710A5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08" y="14584399"/>
            <a:ext cx="2378011" cy="794367"/>
          </a:xfrm>
          <a:prstGeom prst="rect">
            <a:avLst/>
          </a:prstGeom>
        </p:spPr>
      </p:pic>
      <p:pic>
        <p:nvPicPr>
          <p:cNvPr id="76" name="図 75">
            <a:extLst>
              <a:ext uri="{FF2B5EF4-FFF2-40B4-BE49-F238E27FC236}">
                <a16:creationId xmlns:a16="http://schemas.microsoft.com/office/drawing/2014/main" id="{904FD191-AB1E-4400-B9A5-FEC1578A8E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1721" y="14596898"/>
            <a:ext cx="900727" cy="765425"/>
          </a:xfrm>
          <a:prstGeom prst="rect">
            <a:avLst/>
          </a:prstGeom>
        </p:spPr>
      </p:pic>
      <p:pic>
        <p:nvPicPr>
          <p:cNvPr id="77" name="図 76">
            <a:extLst>
              <a:ext uri="{FF2B5EF4-FFF2-40B4-BE49-F238E27FC236}">
                <a16:creationId xmlns:a16="http://schemas.microsoft.com/office/drawing/2014/main" id="{A7CC5618-0B33-42D9-9B54-5320E313E4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39569" y="14768751"/>
            <a:ext cx="2159543" cy="421717"/>
          </a:xfrm>
          <a:prstGeom prst="rect">
            <a:avLst/>
          </a:prstGeom>
        </p:spPr>
      </p:pic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D47AFE8C-AD19-4DC8-8C4B-26C897AA09FA}"/>
              </a:ext>
            </a:extLst>
          </p:cNvPr>
          <p:cNvSpPr txBox="1"/>
          <p:nvPr/>
        </p:nvSpPr>
        <p:spPr>
          <a:xfrm>
            <a:off x="2620719" y="15453079"/>
            <a:ext cx="66783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kumimoji="1" lang="ja-JP" altLang="en-US" sz="1700" dirty="0">
                <a:solidFill>
                  <a:prstClr val="black"/>
                </a:solidFill>
                <a:latin typeface="游ゴシック" panose="020F0502020204030204"/>
              </a:rPr>
              <a:t>大阪府と東京海上日動火災保険株式会社は包括連携協定を締結し、</a:t>
            </a:r>
            <a:endParaRPr kumimoji="1" lang="en-US" altLang="ja-JP" sz="1700" dirty="0">
              <a:solidFill>
                <a:prstClr val="black"/>
              </a:solidFill>
              <a:latin typeface="游ゴシック" panose="020F0502020204030204"/>
            </a:endParaRPr>
          </a:p>
          <a:p>
            <a:pPr algn="ctr" defTabSz="914400"/>
            <a:r>
              <a:rPr kumimoji="1" lang="ja-JP" altLang="en-US" sz="1700" dirty="0">
                <a:solidFill>
                  <a:prstClr val="black"/>
                </a:solidFill>
                <a:latin typeface="游ゴシック" panose="020F0502020204030204"/>
              </a:rPr>
              <a:t>府民の皆様の防災啓発活動に取り組んでいます</a:t>
            </a:r>
            <a:r>
              <a:rPr kumimoji="1" lang="ja-JP" altLang="en-US" sz="1600" dirty="0">
                <a:solidFill>
                  <a:prstClr val="black"/>
                </a:solidFill>
                <a:latin typeface="游ゴシック" panose="020F0502020204030204"/>
              </a:rPr>
              <a:t>。</a:t>
            </a:r>
            <a:endParaRPr kumimoji="1" lang="en-US" altLang="ja-JP" sz="1600" dirty="0">
              <a:solidFill>
                <a:prstClr val="black"/>
              </a:solidFill>
              <a:latin typeface="游ゴシック" panose="020F0502020204030204"/>
            </a:endParaRPr>
          </a:p>
          <a:p>
            <a:pPr defTabSz="914400"/>
            <a:endParaRPr kumimoji="1" lang="ja-JP" altLang="en-US" dirty="0">
              <a:solidFill>
                <a:prstClr val="black"/>
              </a:solidFill>
              <a:latin typeface="游ゴシック" panose="020F0502020204030204"/>
            </a:endParaRPr>
          </a:p>
        </p:txBody>
      </p: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F3E87120-52B5-45CA-B7A6-EDEF803CEF30}"/>
              </a:ext>
            </a:extLst>
          </p:cNvPr>
          <p:cNvCxnSpPr>
            <a:cxnSpLocks/>
          </p:cNvCxnSpPr>
          <p:nvPr/>
        </p:nvCxnSpPr>
        <p:spPr>
          <a:xfrm>
            <a:off x="602375" y="14056130"/>
            <a:ext cx="11267054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0" name="図 69">
            <a:extLst>
              <a:ext uri="{FF2B5EF4-FFF2-40B4-BE49-F238E27FC236}">
                <a16:creationId xmlns:a16="http://schemas.microsoft.com/office/drawing/2014/main" id="{98ADF48E-0B74-414D-B8EC-3143F868CC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385" y="12392712"/>
            <a:ext cx="1365565" cy="136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91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0143DB91C487F42845FB952B08E78A7" ma:contentTypeVersion="12" ma:contentTypeDescription="新しいドキュメントを作成します。" ma:contentTypeScope="" ma:versionID="a7e691aefc8ff9d5f763fad47e5b10bb">
  <xsd:schema xmlns:xsd="http://www.w3.org/2001/XMLSchema" xmlns:xs="http://www.w3.org/2001/XMLSchema" xmlns:p="http://schemas.microsoft.com/office/2006/metadata/properties" xmlns:ns2="20706f0f-90c8-4496-8bfa-78c23729b59c" xmlns:ns3="ee28877f-d367-4872-9d97-1ff4e86858eb" targetNamespace="http://schemas.microsoft.com/office/2006/metadata/properties" ma:root="true" ma:fieldsID="02f6157a13c97fb684f0ded996ad9029" ns2:_="" ns3:_="">
    <xsd:import namespace="20706f0f-90c8-4496-8bfa-78c23729b59c"/>
    <xsd:import namespace="ee28877f-d367-4872-9d97-1ff4e86858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06f0f-90c8-4496-8bfa-78c23729b5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28877f-d367-4872-9d97-1ff4e86858e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A180F2-F3AE-43E2-9644-AFDB2AE1C3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FDA5D8-BA19-4B4D-B15F-2E95FFA5D6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706f0f-90c8-4496-8bfa-78c23729b59c"/>
    <ds:schemaRef ds:uri="ee28877f-d367-4872-9d97-1ff4e86858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E1179F-C1FE-46AB-B1DC-6B2A7E8D4576}">
  <ds:schemaRefs>
    <ds:schemaRef ds:uri="http://schemas.microsoft.com/office/2006/metadata/properties"/>
    <ds:schemaRef ds:uri="ee28877f-d367-4872-9d97-1ff4e86858eb"/>
    <ds:schemaRef ds:uri="20706f0f-90c8-4496-8bfa-78c23729b59c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</TotalTime>
  <Words>548</Words>
  <Application>Microsoft Office PowerPoint</Application>
  <PresentationFormat>ユーザー設定</PresentationFormat>
  <Paragraphs>55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BIZ UDPゴシック</vt:lpstr>
      <vt:lpstr>Meiryo UI</vt:lpstr>
      <vt:lpstr>游ゴシック</vt:lpstr>
      <vt:lpstr>游ゴシック Light</vt:lpstr>
      <vt:lpstr>Arial</vt:lpstr>
      <vt:lpstr>Calibri</vt:lpstr>
      <vt:lpstr>Calibri Light</vt:lpstr>
      <vt:lpstr>Times New Roman</vt:lpstr>
      <vt:lpstr>Wingdings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やまだ　ちあき</dc:creator>
  <cp:lastModifiedBy>芦田　貴紀</cp:lastModifiedBy>
  <cp:revision>33</cp:revision>
  <dcterms:created xsi:type="dcterms:W3CDTF">2021-09-30T03:49:48Z</dcterms:created>
  <dcterms:modified xsi:type="dcterms:W3CDTF">2022-08-04T09:24:15Z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0x010100B0143DB91C487F42845FB952B08E78A7</vt:lpwstr>
  </property>
</Properties>
</file>