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13322300" cy="9601200"/>
  <p:notesSz cx="6807200" cy="9939338"/>
  <p:defaultTextStyle>
    <a:defPPr>
      <a:defRPr lang="ja-JP"/>
    </a:defPPr>
    <a:lvl1pPr marL="0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1pPr>
    <a:lvl2pPr marL="587928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2pPr>
    <a:lvl3pPr marL="1175856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3pPr>
    <a:lvl4pPr marL="1763784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4pPr>
    <a:lvl5pPr marL="2351713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5pPr>
    <a:lvl6pPr marL="2939641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6pPr>
    <a:lvl7pPr marL="3527570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7pPr>
    <a:lvl8pPr marL="4115498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8pPr>
    <a:lvl9pPr marL="4703426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5">
          <p15:clr>
            <a:srgbClr val="A4A3A4"/>
          </p15:clr>
        </p15:guide>
        <p15:guide id="2" pos="41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559" autoAdjust="0"/>
    <p:restoredTop sz="94700" autoAdjust="0"/>
  </p:normalViewPr>
  <p:slideViewPr>
    <p:cSldViewPr>
      <p:cViewPr>
        <p:scale>
          <a:sx n="200" d="100"/>
          <a:sy n="200" d="100"/>
        </p:scale>
        <p:origin x="-9282" y="144"/>
      </p:cViewPr>
      <p:guideLst>
        <p:guide orient="horz" pos="3025"/>
        <p:guide pos="41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678" cy="497461"/>
          </a:xfrm>
          <a:prstGeom prst="rect">
            <a:avLst/>
          </a:prstGeom>
        </p:spPr>
        <p:txBody>
          <a:bodyPr vert="horz" lIns="62981" tIns="31491" rIns="62981" bIns="31491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1" y="3"/>
            <a:ext cx="2950765" cy="497461"/>
          </a:xfrm>
          <a:prstGeom prst="rect">
            <a:avLst/>
          </a:prstGeom>
        </p:spPr>
        <p:txBody>
          <a:bodyPr vert="horz" lIns="62981" tIns="31491" rIns="62981" bIns="31491" rtlCol="0"/>
          <a:lstStyle>
            <a:lvl1pPr algn="r">
              <a:defRPr sz="800"/>
            </a:lvl1pPr>
          </a:lstStyle>
          <a:p>
            <a:fld id="{A4B523FA-8E08-4675-A069-8610314381EF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9150" y="746125"/>
            <a:ext cx="51689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1" tIns="31491" rIns="62981" bIns="314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20939"/>
            <a:ext cx="5445978" cy="4472757"/>
          </a:xfrm>
          <a:prstGeom prst="rect">
            <a:avLst/>
          </a:prstGeom>
        </p:spPr>
        <p:txBody>
          <a:bodyPr vert="horz" lIns="62981" tIns="31491" rIns="62981" bIns="314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81" tIns="31491" rIns="62981" bIns="31491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1" y="9440779"/>
            <a:ext cx="2950765" cy="496363"/>
          </a:xfrm>
          <a:prstGeom prst="rect">
            <a:avLst/>
          </a:prstGeom>
        </p:spPr>
        <p:txBody>
          <a:bodyPr vert="horz" lIns="62981" tIns="31491" rIns="62981" bIns="31491" rtlCol="0" anchor="b"/>
          <a:lstStyle>
            <a:lvl1pPr algn="r">
              <a:defRPr sz="800"/>
            </a:lvl1pPr>
          </a:lstStyle>
          <a:p>
            <a:fld id="{43896A9C-3010-4DDA-975B-1F171456E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941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27649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855298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282946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710594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138244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565892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2993540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421189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746125"/>
            <a:ext cx="51689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96A9C-3010-4DDA-975B-1F171456ED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70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9176" y="2982603"/>
            <a:ext cx="11323956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98354" y="5440688"/>
            <a:ext cx="9325611" cy="24536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7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5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35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85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658681" y="384503"/>
            <a:ext cx="2997519" cy="819213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66116" y="384503"/>
            <a:ext cx="8770514" cy="819213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70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3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2378" y="6169674"/>
            <a:ext cx="11323956" cy="1906904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52378" y="4069406"/>
            <a:ext cx="11323956" cy="2100263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8792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758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7637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3517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93964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5275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41154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70342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8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66119" y="2240290"/>
            <a:ext cx="5884016" cy="633634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772178" y="2240290"/>
            <a:ext cx="5884016" cy="633634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36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6116" y="2149162"/>
            <a:ext cx="5886330" cy="895666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928" indent="0">
              <a:buNone/>
              <a:defRPr sz="2500" b="1"/>
            </a:lvl2pPr>
            <a:lvl3pPr marL="1175856" indent="0">
              <a:buNone/>
              <a:defRPr sz="2200" b="1"/>
            </a:lvl3pPr>
            <a:lvl4pPr marL="1763784" indent="0">
              <a:buNone/>
              <a:defRPr sz="1800" b="1"/>
            </a:lvl4pPr>
            <a:lvl5pPr marL="2351713" indent="0">
              <a:buNone/>
              <a:defRPr sz="1800" b="1"/>
            </a:lvl5pPr>
            <a:lvl6pPr marL="2939641" indent="0">
              <a:buNone/>
              <a:defRPr sz="1800" b="1"/>
            </a:lvl6pPr>
            <a:lvl7pPr marL="3527570" indent="0">
              <a:buNone/>
              <a:defRPr sz="1800" b="1"/>
            </a:lvl7pPr>
            <a:lvl8pPr marL="4115498" indent="0">
              <a:buNone/>
              <a:defRPr sz="1800" b="1"/>
            </a:lvl8pPr>
            <a:lvl9pPr marL="4703426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66116" y="3044833"/>
            <a:ext cx="5886330" cy="5531803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67546" y="2149162"/>
            <a:ext cx="5888641" cy="895666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928" indent="0">
              <a:buNone/>
              <a:defRPr sz="2500" b="1"/>
            </a:lvl2pPr>
            <a:lvl3pPr marL="1175856" indent="0">
              <a:buNone/>
              <a:defRPr sz="2200" b="1"/>
            </a:lvl3pPr>
            <a:lvl4pPr marL="1763784" indent="0">
              <a:buNone/>
              <a:defRPr sz="1800" b="1"/>
            </a:lvl4pPr>
            <a:lvl5pPr marL="2351713" indent="0">
              <a:buNone/>
              <a:defRPr sz="1800" b="1"/>
            </a:lvl5pPr>
            <a:lvl6pPr marL="2939641" indent="0">
              <a:buNone/>
              <a:defRPr sz="1800" b="1"/>
            </a:lvl6pPr>
            <a:lvl7pPr marL="3527570" indent="0">
              <a:buNone/>
              <a:defRPr sz="1800" b="1"/>
            </a:lvl7pPr>
            <a:lvl8pPr marL="4115498" indent="0">
              <a:buNone/>
              <a:defRPr sz="1800" b="1"/>
            </a:lvl8pPr>
            <a:lvl9pPr marL="4703426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767546" y="3044833"/>
            <a:ext cx="5888641" cy="5531803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86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9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35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6128" y="382277"/>
            <a:ext cx="4382946" cy="162686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08664" y="382278"/>
            <a:ext cx="7447536" cy="8194358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66128" y="2009145"/>
            <a:ext cx="4382946" cy="6567488"/>
          </a:xfrm>
        </p:spPr>
        <p:txBody>
          <a:bodyPr/>
          <a:lstStyle>
            <a:lvl1pPr marL="0" indent="0">
              <a:buNone/>
              <a:defRPr sz="1700"/>
            </a:lvl1pPr>
            <a:lvl2pPr marL="587928" indent="0">
              <a:buNone/>
              <a:defRPr sz="1500"/>
            </a:lvl2pPr>
            <a:lvl3pPr marL="1175856" indent="0">
              <a:buNone/>
              <a:defRPr sz="1300"/>
            </a:lvl3pPr>
            <a:lvl4pPr marL="1763784" indent="0">
              <a:buNone/>
              <a:defRPr sz="1200"/>
            </a:lvl4pPr>
            <a:lvl5pPr marL="2351713" indent="0">
              <a:buNone/>
              <a:defRPr sz="1200"/>
            </a:lvl5pPr>
            <a:lvl6pPr marL="2939641" indent="0">
              <a:buNone/>
              <a:defRPr sz="1200"/>
            </a:lvl6pPr>
            <a:lvl7pPr marL="3527570" indent="0">
              <a:buNone/>
              <a:defRPr sz="1200"/>
            </a:lvl7pPr>
            <a:lvl8pPr marL="4115498" indent="0">
              <a:buNone/>
              <a:defRPr sz="1200"/>
            </a:lvl8pPr>
            <a:lvl9pPr marL="4703426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58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11275" y="6720847"/>
            <a:ext cx="7993380" cy="79343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11275" y="857890"/>
            <a:ext cx="7993380" cy="5760720"/>
          </a:xfrm>
        </p:spPr>
        <p:txBody>
          <a:bodyPr/>
          <a:lstStyle>
            <a:lvl1pPr marL="0" indent="0">
              <a:buNone/>
              <a:defRPr sz="4100"/>
            </a:lvl1pPr>
            <a:lvl2pPr marL="587928" indent="0">
              <a:buNone/>
              <a:defRPr sz="3600"/>
            </a:lvl2pPr>
            <a:lvl3pPr marL="1175856" indent="0">
              <a:buNone/>
              <a:defRPr sz="3100"/>
            </a:lvl3pPr>
            <a:lvl4pPr marL="1763784" indent="0">
              <a:buNone/>
              <a:defRPr sz="2500"/>
            </a:lvl4pPr>
            <a:lvl5pPr marL="2351713" indent="0">
              <a:buNone/>
              <a:defRPr sz="2500"/>
            </a:lvl5pPr>
            <a:lvl6pPr marL="2939641" indent="0">
              <a:buNone/>
              <a:defRPr sz="2500"/>
            </a:lvl6pPr>
            <a:lvl7pPr marL="3527570" indent="0">
              <a:buNone/>
              <a:defRPr sz="2500"/>
            </a:lvl7pPr>
            <a:lvl8pPr marL="4115498" indent="0">
              <a:buNone/>
              <a:defRPr sz="2500"/>
            </a:lvl8pPr>
            <a:lvl9pPr marL="4703426" indent="0">
              <a:buNone/>
              <a:defRPr sz="2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11275" y="7514279"/>
            <a:ext cx="7993380" cy="1126807"/>
          </a:xfrm>
        </p:spPr>
        <p:txBody>
          <a:bodyPr/>
          <a:lstStyle>
            <a:lvl1pPr marL="0" indent="0">
              <a:buNone/>
              <a:defRPr sz="1700"/>
            </a:lvl1pPr>
            <a:lvl2pPr marL="587928" indent="0">
              <a:buNone/>
              <a:defRPr sz="1500"/>
            </a:lvl2pPr>
            <a:lvl3pPr marL="1175856" indent="0">
              <a:buNone/>
              <a:defRPr sz="1300"/>
            </a:lvl3pPr>
            <a:lvl4pPr marL="1763784" indent="0">
              <a:buNone/>
              <a:defRPr sz="1200"/>
            </a:lvl4pPr>
            <a:lvl5pPr marL="2351713" indent="0">
              <a:buNone/>
              <a:defRPr sz="1200"/>
            </a:lvl5pPr>
            <a:lvl6pPr marL="2939641" indent="0">
              <a:buNone/>
              <a:defRPr sz="1200"/>
            </a:lvl6pPr>
            <a:lvl7pPr marL="3527570" indent="0">
              <a:buNone/>
              <a:defRPr sz="1200"/>
            </a:lvl7pPr>
            <a:lvl8pPr marL="4115498" indent="0">
              <a:buNone/>
              <a:defRPr sz="1200"/>
            </a:lvl8pPr>
            <a:lvl9pPr marL="4703426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41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66127" y="384497"/>
            <a:ext cx="11990071" cy="1600199"/>
          </a:xfrm>
          <a:prstGeom prst="rect">
            <a:avLst/>
          </a:prstGeom>
        </p:spPr>
        <p:txBody>
          <a:bodyPr vert="horz" lIns="117584" tIns="58793" rIns="117584" bIns="5879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6127" y="2240290"/>
            <a:ext cx="11990071" cy="6336348"/>
          </a:xfrm>
          <a:prstGeom prst="rect">
            <a:avLst/>
          </a:prstGeom>
        </p:spPr>
        <p:txBody>
          <a:bodyPr vert="horz" lIns="117584" tIns="58793" rIns="117584" bIns="5879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66126" y="8898899"/>
            <a:ext cx="3108537" cy="511174"/>
          </a:xfrm>
          <a:prstGeom prst="rect">
            <a:avLst/>
          </a:prstGeom>
        </p:spPr>
        <p:txBody>
          <a:bodyPr vert="horz" lIns="117584" tIns="58793" rIns="117584" bIns="5879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9E0C8-5C0A-4849-8DAC-2857D8F2FBF6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551787" y="8898899"/>
            <a:ext cx="4218729" cy="511174"/>
          </a:xfrm>
          <a:prstGeom prst="rect">
            <a:avLst/>
          </a:prstGeom>
        </p:spPr>
        <p:txBody>
          <a:bodyPr vert="horz" lIns="117584" tIns="58793" rIns="117584" bIns="5879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547660" y="8898899"/>
            <a:ext cx="3108537" cy="511174"/>
          </a:xfrm>
          <a:prstGeom prst="rect">
            <a:avLst/>
          </a:prstGeom>
        </p:spPr>
        <p:txBody>
          <a:bodyPr vert="horz" lIns="117584" tIns="58793" rIns="117584" bIns="5879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7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856" rtl="0" eaLnBrk="1" latinLnBrk="0" hangingPunct="1">
        <a:spcBef>
          <a:spcPct val="0"/>
        </a:spcBef>
        <a:buNone/>
        <a:defRPr kumimoji="1"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946" indent="-440946" algn="l" defTabSz="11758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384" indent="-367455" algn="l" defTabSz="11758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821" indent="-293964" algn="l" defTabSz="11758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747" indent="-293964" algn="l" defTabSz="11758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677" indent="-293964" algn="l" defTabSz="11758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606" indent="-293964" algn="l" defTabSz="11758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21534" indent="-293964" algn="l" defTabSz="11758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09461" indent="-293964" algn="l" defTabSz="11758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97390" indent="-293964" algn="l" defTabSz="11758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75856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87928" algn="l" defTabSz="1175856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856" algn="l" defTabSz="1175856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84" algn="l" defTabSz="1175856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713" algn="l" defTabSz="1175856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641" algn="l" defTabSz="1175856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27570" algn="l" defTabSz="1175856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15498" algn="l" defTabSz="1175856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703426" algn="l" defTabSz="1175856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7646"/>
              </p:ext>
            </p:extLst>
          </p:nvPr>
        </p:nvGraphicFramePr>
        <p:xfrm>
          <a:off x="101775" y="1262655"/>
          <a:ext cx="7560839" cy="815302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20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10">
                  <a:extLst>
                    <a:ext uri="{9D8B030D-6E8A-4147-A177-3AD203B41FA5}">
                      <a16:colId xmlns:a16="http://schemas.microsoft.com/office/drawing/2014/main" val="390582133"/>
                    </a:ext>
                  </a:extLst>
                </a:gridCol>
                <a:gridCol w="879466">
                  <a:extLst>
                    <a:ext uri="{9D8B030D-6E8A-4147-A177-3AD203B41FA5}">
                      <a16:colId xmlns:a16="http://schemas.microsoft.com/office/drawing/2014/main" val="1587152517"/>
                    </a:ext>
                  </a:extLst>
                </a:gridCol>
                <a:gridCol w="52505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225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章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中項目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細項目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88">
                <a:tc row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地域福祉の理念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vert="eaVert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 はじめに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これまでの取組みや新たな地域課題への対応等を踏まえ、計画策定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 地域共生と府の方向性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地域共生社会の実現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 地域福祉とは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地域福祉の定義 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spc="-6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　原則</a:t>
                      </a: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①人権尊重と住民主体 ②ソーシャル・インクルージョン ③ノーマライゼーション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24350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spc="-6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 各主体の役割</a:t>
                      </a: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市町村、民間団体、地域住民、大阪府　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488">
                <a:tc row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計画策定に向けて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vert="eaVert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 策定 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の趣旨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環境変化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①人口構造の変化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②雇用情勢の影響 ③災害 ④社会福祉法改正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基本視点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縦割りの解消と分野連携、地域づくりの推進 等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 位置づけ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社会福祉法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§108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に基づく計画、各福祉計画との連携 等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 ビジョン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誰もが困ったときに身近なところで支援を受けられる地域社会 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6865" marB="46865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6865" marB="46865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 期間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計画期間（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R1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５年度）、中間年（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R3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）に点検・見直し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777">
                <a:tc rowSpan="19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地域福祉の推進方策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vert="eaVert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１方向性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５つの方向性の提示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510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 具体的施策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vert="eaVert" anchor="ctr"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  <a:buAutoNum type="arabicParenBoth"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地域福祉の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セーフティネット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の拡充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  <a:buAutoNum type="arabicParenBoth"/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①地域福祉のコーディネーターの協働</a:t>
                      </a:r>
                      <a:r>
                        <a:rPr kumimoji="1" lang="en-US" altLang="ja-JP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CSW</a:t>
                      </a: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の配置促進、地域福祉のコーディネーターの協働体制づくり 等）</a:t>
                      </a:r>
                      <a:endParaRPr kumimoji="1" lang="en-US" altLang="ja-JP" sz="9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55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②生活困窮者支援、ひきこもり・自殺対策等（任意事業の取組促進、相談機能やネットワーク充実 等）</a:t>
                      </a:r>
                      <a:endParaRPr kumimoji="1" lang="en-US" altLang="ja-JP" sz="9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③災害時等における避難行動要支援者への支援体制</a:t>
                      </a:r>
                      <a:endParaRPr kumimoji="1" lang="en-US" altLang="ja-JP" sz="9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（避難行動支援体制の充実、</a:t>
                      </a:r>
                      <a:r>
                        <a:rPr kumimoji="1" lang="en-US" altLang="ja-JP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DWAT</a:t>
                      </a: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の設置、社福法人等の災害対策　等）</a:t>
                      </a:r>
                      <a:endParaRPr kumimoji="1" lang="en-US" altLang="ja-JP" sz="9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権利擁護の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推進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①地域における取組の推進（地域における理解促進、市町村への専門家派遣 等）</a:t>
                      </a:r>
                      <a:endParaRPr kumimoji="1" lang="en-US" altLang="ja-JP" sz="9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200731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②成年後見制度等の利用促進（地域連携ネットワーク構築、中核機関の設置 等）</a:t>
                      </a:r>
                      <a:endParaRPr kumimoji="1" lang="en-US" altLang="ja-JP" sz="9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370896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③消費者被害等の未然防止（見守り強化、消費者安全確保地域協議会の設置促進 等）</a:t>
                      </a:r>
                      <a:endParaRPr kumimoji="1" lang="en-US" altLang="ja-JP" sz="9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81389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(3)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人づくり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①地域づくりにつながる人づくり（ボランティアコーディネーターの人材養成や設置支援 等）</a:t>
                      </a:r>
                      <a:endParaRPr kumimoji="1" lang="en-US" altLang="ja-JP" sz="9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②民生・児童委員が活動しやすい環境づくり（新たな担い手確保、研修の充実 等）</a:t>
                      </a:r>
                      <a:endParaRPr kumimoji="1" lang="en-US" altLang="ja-JP" sz="9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649935"/>
                  </a:ext>
                </a:extLst>
              </a:tr>
              <a:tr h="208318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57109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③介護・福祉人材の確保・育成</a:t>
                      </a: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介護職のイメージアップ、外国人介護人材の円滑な受入 等</a:t>
                      </a: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9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57109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④教育・保育人材の確保</a:t>
                      </a: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900" b="0" i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潜在保育士への就職斡旋、保育の質の確保 等</a:t>
                      </a: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9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福祉基盤の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強化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①安全・安心な福祉のまちづくりの推進（居住支援、担当部局との庁内連携 等）</a:t>
                      </a: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6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②矯正施設退所予定者等への社会復帰支援　</a:t>
                      </a:r>
                      <a:endParaRPr kumimoji="1" lang="en-US" altLang="ja-JP" sz="9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（社会復帰や地域生活定着への協力促進、再犯防止の支援体制の構築</a:t>
                      </a:r>
                      <a:r>
                        <a:rPr kumimoji="1" lang="ja-JP" altLang="en-US" sz="900" b="0" u="non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等）</a:t>
                      </a:r>
                      <a:endParaRPr kumimoji="1" lang="ja-JP" altLang="en-US" sz="9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7811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③社会福祉協議会に対する活動支援（広域的・専門的な活動への助成、地域貢献委員会の設置促進 等）</a:t>
                      </a:r>
                      <a:endParaRPr kumimoji="1" lang="en-US" altLang="ja-JP" sz="9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④福祉基金の活用・推進（効果的・効率的な事業検討の推進 等）</a:t>
                      </a:r>
                      <a:endParaRPr kumimoji="1" lang="en-US" altLang="ja-JP" sz="9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33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⑤第三者評価等による福祉サービスの質の向上（評価の受審や第三者委員の設置の促進、スキルアップ　等）</a:t>
                      </a: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6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⑥</a:t>
                      </a:r>
                      <a:r>
                        <a:rPr kumimoji="1" lang="ja-JP" altLang="en-US" sz="900" b="0" u="none" spc="-4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社会福祉法人及び福祉サービス事業者への適正な指導監査</a:t>
                      </a:r>
                      <a:r>
                        <a:rPr kumimoji="1" lang="en-US" altLang="ja-JP" sz="900" b="0" u="none" spc="-4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900" b="0" u="none" spc="-4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社会福祉法人等への適正な指導監査、市町村への助言  等</a:t>
                      </a: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900" b="0" u="none" spc="-4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1475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  <a:buNone/>
                      </a:pPr>
                      <a:r>
                        <a:rPr kumimoji="1" lang="en-US" altLang="ja-JP" sz="900" spc="-4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(5) </a:t>
                      </a:r>
                      <a:r>
                        <a:rPr kumimoji="1" lang="ja-JP" altLang="en-US" sz="900" spc="-4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市町村支援</a:t>
                      </a:r>
                      <a:endParaRPr kumimoji="1" lang="ja-JP" altLang="en-US" sz="900" spc="-4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  <a:buNone/>
                      </a:pPr>
                      <a:endParaRPr kumimoji="1" lang="ja-JP" altLang="en-US" sz="1000" spc="-4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①地域の実情に合わせた施策立案の支援（地域福祉・高齢者福祉交付金の効果的活用　等）</a:t>
                      </a:r>
                      <a:endParaRPr kumimoji="1" lang="ja-JP" altLang="en-US" sz="9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6488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②市町村地域福祉計画等の策定・改訂支援</a:t>
                      </a:r>
                      <a:endParaRPr kumimoji="1" lang="en-US" altLang="ja-JP" sz="900" b="0" u="none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322512"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spc="-13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計画推進</a:t>
                      </a:r>
                      <a:endParaRPr kumimoji="1" lang="ja-JP" altLang="en-US" sz="900" spc="-13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 推進体制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2699" marR="92699" marT="43546" marB="43546" anchor="ctr">
                    <a:lnBlToT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関係機関の連携によるオール大阪体制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322512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 進行管理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2699" marR="92699" marT="43546" marB="43546" anchor="ctr"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毎年、取組状況を管理、審議会へ報告、府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HP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へ公表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279877"/>
              </p:ext>
            </p:extLst>
          </p:nvPr>
        </p:nvGraphicFramePr>
        <p:xfrm>
          <a:off x="7741269" y="1262655"/>
          <a:ext cx="5472609" cy="8243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57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78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章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概要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42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地域福祉の理念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 はじめに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 地域共生と府の方向性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 </a:t>
                      </a:r>
                      <a:r>
                        <a:rPr kumimoji="1" lang="ja-JP" altLang="en-US" sz="9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地域福祉の推進と包括的支援体制</a:t>
                      </a:r>
                      <a:endParaRPr kumimoji="1" lang="en-US" altLang="ja-JP" sz="900" b="1" u="sng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 原則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 各主体の役割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00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計画策定に向けて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 環境変化（人口構造、雇用情勢、災害）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 社会福祉法の改正の経緯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 新型コロナウイルス感染拡大による地域福祉活動の変化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b="1" u="sng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SDG</a:t>
                      </a:r>
                      <a:r>
                        <a:rPr kumimoji="1" lang="ja-JP" altLang="en-US" sz="900" b="1" u="sng" baseline="0" dirty="0" err="1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ｓ</a:t>
                      </a:r>
                      <a:r>
                        <a:rPr kumimoji="1" lang="ja-JP" altLang="en-US" sz="900" b="1" u="sng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先進都市をめざして</a:t>
                      </a:r>
                      <a:endParaRPr kumimoji="1" lang="en-US" altLang="ja-JP" sz="900" b="1" u="sng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 計画の位置づけ：「上位計画」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 計画期間：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R6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R10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　中間年に点検・見直し　　　　　　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928">
                <a:tc rowSpan="6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方向性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 セーフティネット　② 人づくり　③ </a:t>
                      </a:r>
                      <a:r>
                        <a:rPr kumimoji="1" lang="ja-JP" altLang="en-US" sz="9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福祉基盤　</a:t>
                      </a: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 権利擁護　⑤ 市町村支援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3871">
                <a:tc vMerge="1">
                  <a:txBody>
                    <a:bodyPr/>
                    <a:lstStyle/>
                    <a:p>
                      <a:pPr marL="0" indent="0">
                        <a:lnSpc>
                          <a:spcPts val="1200"/>
                        </a:lnSpc>
                        <a:buNone/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具体的施策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vert="eaVert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セーフティ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ネット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vert="eaVert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現状・課題・方向性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包括的支援体制との関係性</a:t>
                      </a:r>
                      <a:endParaRPr kumimoji="1" lang="en-US" altLang="ja-JP" sz="900" b="1" u="sng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 </a:t>
                      </a:r>
                      <a:r>
                        <a:rPr kumimoji="1" lang="ja-JP" altLang="en-US" sz="9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重層的支援体制整備事業の円滑な実施</a:t>
                      </a:r>
                      <a:endParaRPr kumimoji="1" lang="en-US" altLang="ja-JP" sz="900" b="1" u="sng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 地域福祉のコーディネターの協働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③ 生活困窮者支援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ひきこもり・ヤングケアラーへの支援、自殺対策等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⑤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災害等における避難行動要支援者への支援体制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06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権利擁護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vert="eaVert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現状・課題・方向性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包括的支援体制との関係性</a:t>
                      </a:r>
                      <a:endParaRPr kumimoji="1" lang="en-US" altLang="ja-JP" sz="900" b="1" u="sng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 地域における取組の推進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 成年後見制度の利用促進　</a:t>
                      </a:r>
                      <a:r>
                        <a:rPr kumimoji="1" lang="en-US" altLang="ja-JP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sz="9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 </a:t>
                      </a:r>
                      <a:r>
                        <a:rPr kumimoji="1" lang="ja-JP" altLang="en-US" sz="9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大阪府成年後見利用促進研究会の状況を踏まえて策定</a:t>
                      </a:r>
                      <a:endParaRPr kumimoji="1" lang="en-US" altLang="ja-JP" sz="900" b="1" u="sng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③ 消費者被害等の未然防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extLst>
                  <a:ext uri="{0D108BD9-81ED-4DB2-BD59-A6C34878D82A}">
                    <a16:rowId xmlns:a16="http://schemas.microsoft.com/office/drawing/2014/main" val="2735174055"/>
                  </a:ext>
                </a:extLst>
              </a:tr>
              <a:tr h="9330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人づくり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vert="eaVert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現状・課題・方向性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包括的支援体制との関係性</a:t>
                      </a:r>
                      <a:endParaRPr kumimoji="1" lang="en-US" altLang="ja-JP" sz="900" b="1" u="sng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 地域づくりにつながる人づくり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 民生・児童委員が活動しやすい環境づくり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③ 介護・福祉人材の確保・育成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④ 教育・保育人材の確保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47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福祉基盤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vert="eaVert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現状・課題・方向性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包括的支援体制との関係性</a:t>
                      </a:r>
                      <a:endParaRPr kumimoji="1" lang="en-US" altLang="ja-JP" sz="900" b="1" u="sng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 安全・安心な福祉のまちづくりの推進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 矯正施設退所予定者等への社会復帰支援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③ 社会福祉協議会に対する活動支援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④ 福祉基金の活用・推進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⑤ 第三者評価等による福祉サービスの質の向上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⑥ 社会福祉法人及び福祉サービス事業者への適正な指導管理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21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buAutoNum type="arabicParenBoth" startAt="4"/>
                      </a:pPr>
                      <a:endParaRPr kumimoji="1" lang="ja-JP" altLang="en-US" sz="1000" spc="-4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900" spc="-4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</a:t>
                      </a:r>
                      <a:endParaRPr kumimoji="1" lang="en-US" altLang="ja-JP" sz="900" spc="-4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900" spc="-4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</a:t>
                      </a:r>
                      <a:endParaRPr kumimoji="1" lang="ja-JP" altLang="en-US" sz="900" spc="-4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vert="eaVert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現状・課題・方向性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包括的支援体制との関係性</a:t>
                      </a:r>
                      <a:endParaRPr kumimoji="1" lang="en-US" altLang="ja-JP" sz="900" b="1" u="sng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 地域の実情に合わせた施策立案の支援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 </a:t>
                      </a:r>
                      <a:r>
                        <a:rPr kumimoji="1" lang="ja-JP" altLang="en-US" sz="9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地域福祉・高齢者福祉交付金の効果指標と活用促進</a:t>
                      </a:r>
                      <a:endParaRPr kumimoji="1" lang="en-US" altLang="ja-JP" sz="900" b="1" u="sng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③ 市町村地域福祉計画等の策定・改訂支援　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273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計画推進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endParaRPr kumimoji="1" lang="ja-JP" altLang="en-US" sz="1000" spc="-4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vert="eaVert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　推進体制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　進行管理</a:t>
                      </a:r>
                      <a:endParaRPr kumimoji="1"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extLst>
                  <a:ext uri="{0D108BD9-81ED-4DB2-BD59-A6C34878D82A}">
                    <a16:rowId xmlns:a16="http://schemas.microsoft.com/office/drawing/2014/main" val="194924766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57848" y="1039796"/>
            <a:ext cx="295232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第４期大阪府地域福祉支援計画の構成</a:t>
            </a:r>
            <a:endParaRPr lang="ja-JP" altLang="en-US" sz="900" dirty="0"/>
          </a:p>
        </p:txBody>
      </p:sp>
      <p:sp>
        <p:nvSpPr>
          <p:cNvPr id="3" name="正方形/長方形 2"/>
          <p:cNvSpPr/>
          <p:nvPr/>
        </p:nvSpPr>
        <p:spPr>
          <a:xfrm>
            <a:off x="7690916" y="1012943"/>
            <a:ext cx="4896545" cy="244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defRPr/>
            </a:pPr>
            <a:r>
              <a:rPr lang="ja-JP" altLang="en-US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期大阪府地域福祉支援計画策定に向けて検討すべき事項</a:t>
            </a:r>
            <a:endParaRPr lang="ja-JP" altLang="en-US" sz="9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額縁 6"/>
          <p:cNvSpPr/>
          <p:nvPr/>
        </p:nvSpPr>
        <p:spPr>
          <a:xfrm>
            <a:off x="-2480" y="0"/>
            <a:ext cx="13324780" cy="421409"/>
          </a:xfrm>
          <a:prstGeom prst="bevel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>
              <a:lnSpc>
                <a:spcPts val="1591"/>
              </a:lnSpc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第５期大阪府地域福祉支援計画について（構成案）</a:t>
            </a:r>
            <a:endParaRPr lang="ja-JP" altLang="en-US" sz="16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133758" y="102704"/>
            <a:ext cx="779543" cy="2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spc="-4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資料７</a:t>
            </a:r>
            <a:endParaRPr kumimoji="1" lang="en-US" altLang="ja-JP" sz="1200" b="1" spc="-4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57848" y="438721"/>
            <a:ext cx="12149557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ja-JP" altLang="en-US" sz="14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</a:t>
            </a:r>
            <a:r>
              <a:rPr lang="en-US" altLang="ja-JP" sz="14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14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期計画策定における基本方針</a:t>
            </a:r>
            <a:endParaRPr lang="en-US" altLang="ja-JP" sz="1400" b="1" dirty="0" smtClean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各種制度や施策の全体像を俯瞰できるよう、①包括的支援体制を軸に整理し、②整理した体系をベースに計画全体を組みなおした上で、③新たな施策展開を示す。</a:t>
            </a:r>
            <a:endParaRPr lang="en-US" altLang="ja-JP" sz="1400" b="1" dirty="0" smtClean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206383" y="3891907"/>
            <a:ext cx="1872000" cy="2308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ポストコロナの地域福祉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473448" y="4463432"/>
            <a:ext cx="1596309" cy="2308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孤独・孤立対策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179345" y="4746007"/>
            <a:ext cx="876433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外国人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694945" y="6236176"/>
            <a:ext cx="13669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福祉人材の育成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（施設から地域へ）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766697" y="5959014"/>
            <a:ext cx="2303060" cy="2308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地縁だけでないテーマ型の居場所の推進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200232" y="6882670"/>
            <a:ext cx="1867051" cy="5078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多様な移動支援の推進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（福祉有償運送、オンデマンドバス、支えあいの有償運送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200232" y="4174839"/>
            <a:ext cx="1872000" cy="2308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ポストコロナの生活困窮者支援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766697" y="5038558"/>
            <a:ext cx="2300586" cy="2308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「大阪モデル」推進による官民協働の体制づくり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63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4EBC2D049345B40AA3CA575F68965C5" ma:contentTypeVersion="0" ma:contentTypeDescription="新しいドキュメントを作成します。" ma:contentTypeScope="" ma:versionID="e1c6aa8d702ce1a3606b2208a13923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EEA97E-0730-4839-A4AD-9F52D32B3553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024A56C-06BF-48A1-99FC-AC8B18EC0A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01961E-87AE-4FA1-B958-F41E52EC7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13120</TotalTime>
  <Words>1280</Words>
  <Application>Microsoft Office PowerPoint</Application>
  <PresentationFormat>ユーザー設定</PresentationFormat>
  <Paragraphs>154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吉田　夏子</cp:lastModifiedBy>
  <cp:revision>585</cp:revision>
  <cp:lastPrinted>2023-03-17T01:11:59Z</cp:lastPrinted>
  <dcterms:created xsi:type="dcterms:W3CDTF">2014-06-01T06:06:13Z</dcterms:created>
  <dcterms:modified xsi:type="dcterms:W3CDTF">2023-03-24T09:31:55Z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0x01010014EBC2D049345B40AA3CA575F68965C5</vt:lpwstr>
  </property>
</Properties>
</file>