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2" r:id="rId5"/>
  </p:sldIdLst>
  <p:sldSz cx="13322300" cy="9601200"/>
  <p:notesSz cx="6807200" cy="9939338"/>
  <p:defaultTextStyle>
    <a:defPPr>
      <a:defRPr lang="ja-JP"/>
    </a:defPPr>
    <a:lvl1pPr marL="0" algn="l" defTabSz="1175856" rtl="0" eaLnBrk="1" latinLnBrk="0" hangingPunct="1">
      <a:defRPr kumimoji="1" sz="2200" kern="1200">
        <a:solidFill>
          <a:schemeClr val="tx1"/>
        </a:solidFill>
        <a:latin typeface="+mn-lt"/>
        <a:ea typeface="+mn-ea"/>
        <a:cs typeface="+mn-cs"/>
      </a:defRPr>
    </a:lvl1pPr>
    <a:lvl2pPr marL="587928" algn="l" defTabSz="1175856" rtl="0" eaLnBrk="1" latinLnBrk="0" hangingPunct="1">
      <a:defRPr kumimoji="1" sz="2200" kern="1200">
        <a:solidFill>
          <a:schemeClr val="tx1"/>
        </a:solidFill>
        <a:latin typeface="+mn-lt"/>
        <a:ea typeface="+mn-ea"/>
        <a:cs typeface="+mn-cs"/>
      </a:defRPr>
    </a:lvl2pPr>
    <a:lvl3pPr marL="1175856" algn="l" defTabSz="1175856" rtl="0" eaLnBrk="1" latinLnBrk="0" hangingPunct="1">
      <a:defRPr kumimoji="1" sz="2200" kern="1200">
        <a:solidFill>
          <a:schemeClr val="tx1"/>
        </a:solidFill>
        <a:latin typeface="+mn-lt"/>
        <a:ea typeface="+mn-ea"/>
        <a:cs typeface="+mn-cs"/>
      </a:defRPr>
    </a:lvl3pPr>
    <a:lvl4pPr marL="1763784" algn="l" defTabSz="1175856" rtl="0" eaLnBrk="1" latinLnBrk="0" hangingPunct="1">
      <a:defRPr kumimoji="1" sz="2200" kern="1200">
        <a:solidFill>
          <a:schemeClr val="tx1"/>
        </a:solidFill>
        <a:latin typeface="+mn-lt"/>
        <a:ea typeface="+mn-ea"/>
        <a:cs typeface="+mn-cs"/>
      </a:defRPr>
    </a:lvl4pPr>
    <a:lvl5pPr marL="2351713" algn="l" defTabSz="1175856" rtl="0" eaLnBrk="1" latinLnBrk="0" hangingPunct="1">
      <a:defRPr kumimoji="1" sz="2200" kern="1200">
        <a:solidFill>
          <a:schemeClr val="tx1"/>
        </a:solidFill>
        <a:latin typeface="+mn-lt"/>
        <a:ea typeface="+mn-ea"/>
        <a:cs typeface="+mn-cs"/>
      </a:defRPr>
    </a:lvl5pPr>
    <a:lvl6pPr marL="2939641" algn="l" defTabSz="1175856" rtl="0" eaLnBrk="1" latinLnBrk="0" hangingPunct="1">
      <a:defRPr kumimoji="1" sz="2200" kern="1200">
        <a:solidFill>
          <a:schemeClr val="tx1"/>
        </a:solidFill>
        <a:latin typeface="+mn-lt"/>
        <a:ea typeface="+mn-ea"/>
        <a:cs typeface="+mn-cs"/>
      </a:defRPr>
    </a:lvl6pPr>
    <a:lvl7pPr marL="3527570" algn="l" defTabSz="1175856" rtl="0" eaLnBrk="1" latinLnBrk="0" hangingPunct="1">
      <a:defRPr kumimoji="1" sz="2200" kern="1200">
        <a:solidFill>
          <a:schemeClr val="tx1"/>
        </a:solidFill>
        <a:latin typeface="+mn-lt"/>
        <a:ea typeface="+mn-ea"/>
        <a:cs typeface="+mn-cs"/>
      </a:defRPr>
    </a:lvl7pPr>
    <a:lvl8pPr marL="4115498" algn="l" defTabSz="1175856" rtl="0" eaLnBrk="1" latinLnBrk="0" hangingPunct="1">
      <a:defRPr kumimoji="1" sz="2200" kern="1200">
        <a:solidFill>
          <a:schemeClr val="tx1"/>
        </a:solidFill>
        <a:latin typeface="+mn-lt"/>
        <a:ea typeface="+mn-ea"/>
        <a:cs typeface="+mn-cs"/>
      </a:defRPr>
    </a:lvl8pPr>
    <a:lvl9pPr marL="4703426" algn="l" defTabSz="1175856" rtl="0" eaLnBrk="1" latinLnBrk="0" hangingPunct="1">
      <a:defRPr kumimoji="1" sz="2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5">
          <p15:clr>
            <a:srgbClr val="A4A3A4"/>
          </p15:clr>
        </p15:guide>
        <p15:guide id="2" pos="419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38B1855-1B75-4FBE-930C-398BA8C253C6}" styleName="テーマ スタイル 2 - アクセント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4559" autoAdjust="0"/>
    <p:restoredTop sz="94700" autoAdjust="0"/>
  </p:normalViewPr>
  <p:slideViewPr>
    <p:cSldViewPr>
      <p:cViewPr>
        <p:scale>
          <a:sx n="200" d="100"/>
          <a:sy n="200" d="100"/>
        </p:scale>
        <p:origin x="-9282" y="144"/>
      </p:cViewPr>
      <p:guideLst>
        <p:guide orient="horz" pos="3025"/>
        <p:guide pos="419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9678" cy="497461"/>
          </a:xfrm>
          <a:prstGeom prst="rect">
            <a:avLst/>
          </a:prstGeom>
        </p:spPr>
        <p:txBody>
          <a:bodyPr vert="horz" lIns="62981" tIns="31491" rIns="62981" bIns="31491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351" y="3"/>
            <a:ext cx="2950765" cy="497461"/>
          </a:xfrm>
          <a:prstGeom prst="rect">
            <a:avLst/>
          </a:prstGeom>
        </p:spPr>
        <p:txBody>
          <a:bodyPr vert="horz" lIns="62981" tIns="31491" rIns="62981" bIns="31491" rtlCol="0"/>
          <a:lstStyle>
            <a:lvl1pPr algn="r">
              <a:defRPr sz="800"/>
            </a:lvl1pPr>
          </a:lstStyle>
          <a:p>
            <a:fld id="{A4B523FA-8E08-4675-A069-8610314381EF}" type="datetimeFigureOut">
              <a:rPr kumimoji="1" lang="ja-JP" altLang="en-US" smtClean="0"/>
              <a:t>2023/3/24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819150" y="746125"/>
            <a:ext cx="51689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81" tIns="31491" rIns="62981" bIns="3149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612" y="4720939"/>
            <a:ext cx="5445978" cy="4472757"/>
          </a:xfrm>
          <a:prstGeom prst="rect">
            <a:avLst/>
          </a:prstGeom>
        </p:spPr>
        <p:txBody>
          <a:bodyPr vert="horz" lIns="62981" tIns="31491" rIns="62981" bIns="3149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779"/>
            <a:ext cx="2949678" cy="496363"/>
          </a:xfrm>
          <a:prstGeom prst="rect">
            <a:avLst/>
          </a:prstGeom>
        </p:spPr>
        <p:txBody>
          <a:bodyPr vert="horz" lIns="62981" tIns="31491" rIns="62981" bIns="31491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351" y="9440779"/>
            <a:ext cx="2950765" cy="496363"/>
          </a:xfrm>
          <a:prstGeom prst="rect">
            <a:avLst/>
          </a:prstGeom>
        </p:spPr>
        <p:txBody>
          <a:bodyPr vert="horz" lIns="62981" tIns="31491" rIns="62981" bIns="31491" rtlCol="0" anchor="b"/>
          <a:lstStyle>
            <a:lvl1pPr algn="r">
              <a:defRPr sz="800"/>
            </a:lvl1pPr>
          </a:lstStyle>
          <a:p>
            <a:fld id="{43896A9C-3010-4DDA-975B-1F171456E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9941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5529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27649" algn="l" defTabSz="85529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855298" algn="l" defTabSz="85529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282946" algn="l" defTabSz="85529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710594" algn="l" defTabSz="85529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138244" algn="l" defTabSz="85529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565892" algn="l" defTabSz="85529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2993540" algn="l" defTabSz="85529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421189" algn="l" defTabSz="855298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19150" y="746125"/>
            <a:ext cx="516890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896A9C-3010-4DDA-975B-1F171456ED9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4701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99176" y="2982603"/>
            <a:ext cx="11323956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98354" y="5440688"/>
            <a:ext cx="9325611" cy="245363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8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7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7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54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34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9E0C8-5C0A-4849-8DAC-2857D8F2FBF6}" type="datetimeFigureOut">
              <a:rPr kumimoji="1" lang="ja-JP" altLang="en-US" smtClean="0"/>
              <a:t>2023/3/24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09FD-1152-4398-9947-B5290A713C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9354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9E0C8-5C0A-4849-8DAC-2857D8F2FBF6}" type="datetimeFigureOut">
              <a:rPr kumimoji="1" lang="ja-JP" altLang="en-US" smtClean="0"/>
              <a:t>2023/3/24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09FD-1152-4398-9947-B5290A713C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5859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658681" y="384503"/>
            <a:ext cx="2997519" cy="8192134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66116" y="384503"/>
            <a:ext cx="8770514" cy="8192134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9E0C8-5C0A-4849-8DAC-2857D8F2FBF6}" type="datetimeFigureOut">
              <a:rPr kumimoji="1" lang="ja-JP" altLang="en-US" smtClean="0"/>
              <a:t>2023/3/24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09FD-1152-4398-9947-B5290A713C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6709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9E0C8-5C0A-4849-8DAC-2857D8F2FBF6}" type="datetimeFigureOut">
              <a:rPr kumimoji="1" lang="ja-JP" altLang="en-US" smtClean="0"/>
              <a:t>2023/3/24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09FD-1152-4398-9947-B5290A713C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131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52378" y="6169674"/>
            <a:ext cx="11323956" cy="1906904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52378" y="4069406"/>
            <a:ext cx="11323956" cy="2100263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8792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758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76378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35171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93964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52757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411549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70342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9E0C8-5C0A-4849-8DAC-2857D8F2FBF6}" type="datetimeFigureOut">
              <a:rPr kumimoji="1" lang="ja-JP" altLang="en-US" smtClean="0"/>
              <a:t>2023/3/24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09FD-1152-4398-9947-B5290A713C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8483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66119" y="2240290"/>
            <a:ext cx="5884016" cy="6336348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772178" y="2240290"/>
            <a:ext cx="5884016" cy="6336348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9E0C8-5C0A-4849-8DAC-2857D8F2FBF6}" type="datetimeFigureOut">
              <a:rPr kumimoji="1" lang="ja-JP" altLang="en-US" smtClean="0"/>
              <a:t>2023/3/24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09FD-1152-4398-9947-B5290A713C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4363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66116" y="2149162"/>
            <a:ext cx="5886330" cy="895666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928" indent="0">
              <a:buNone/>
              <a:defRPr sz="2500" b="1"/>
            </a:lvl2pPr>
            <a:lvl3pPr marL="1175856" indent="0">
              <a:buNone/>
              <a:defRPr sz="2200" b="1"/>
            </a:lvl3pPr>
            <a:lvl4pPr marL="1763784" indent="0">
              <a:buNone/>
              <a:defRPr sz="1800" b="1"/>
            </a:lvl4pPr>
            <a:lvl5pPr marL="2351713" indent="0">
              <a:buNone/>
              <a:defRPr sz="1800" b="1"/>
            </a:lvl5pPr>
            <a:lvl6pPr marL="2939641" indent="0">
              <a:buNone/>
              <a:defRPr sz="1800" b="1"/>
            </a:lvl6pPr>
            <a:lvl7pPr marL="3527570" indent="0">
              <a:buNone/>
              <a:defRPr sz="1800" b="1"/>
            </a:lvl7pPr>
            <a:lvl8pPr marL="4115498" indent="0">
              <a:buNone/>
              <a:defRPr sz="1800" b="1"/>
            </a:lvl8pPr>
            <a:lvl9pPr marL="4703426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66116" y="3044833"/>
            <a:ext cx="5886330" cy="5531803"/>
          </a:xfrm>
        </p:spPr>
        <p:txBody>
          <a:bodyPr/>
          <a:lstStyle>
            <a:lvl1pPr>
              <a:defRPr sz="31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67546" y="2149162"/>
            <a:ext cx="5888641" cy="895666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928" indent="0">
              <a:buNone/>
              <a:defRPr sz="2500" b="1"/>
            </a:lvl2pPr>
            <a:lvl3pPr marL="1175856" indent="0">
              <a:buNone/>
              <a:defRPr sz="2200" b="1"/>
            </a:lvl3pPr>
            <a:lvl4pPr marL="1763784" indent="0">
              <a:buNone/>
              <a:defRPr sz="1800" b="1"/>
            </a:lvl4pPr>
            <a:lvl5pPr marL="2351713" indent="0">
              <a:buNone/>
              <a:defRPr sz="1800" b="1"/>
            </a:lvl5pPr>
            <a:lvl6pPr marL="2939641" indent="0">
              <a:buNone/>
              <a:defRPr sz="1800" b="1"/>
            </a:lvl6pPr>
            <a:lvl7pPr marL="3527570" indent="0">
              <a:buNone/>
              <a:defRPr sz="1800" b="1"/>
            </a:lvl7pPr>
            <a:lvl8pPr marL="4115498" indent="0">
              <a:buNone/>
              <a:defRPr sz="1800" b="1"/>
            </a:lvl8pPr>
            <a:lvl9pPr marL="4703426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767546" y="3044833"/>
            <a:ext cx="5888641" cy="5531803"/>
          </a:xfrm>
        </p:spPr>
        <p:txBody>
          <a:bodyPr/>
          <a:lstStyle>
            <a:lvl1pPr>
              <a:defRPr sz="31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9E0C8-5C0A-4849-8DAC-2857D8F2FBF6}" type="datetimeFigureOut">
              <a:rPr kumimoji="1" lang="ja-JP" altLang="en-US" smtClean="0"/>
              <a:t>2023/3/24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09FD-1152-4398-9947-B5290A713C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1868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9E0C8-5C0A-4849-8DAC-2857D8F2FBF6}" type="datetimeFigureOut">
              <a:rPr kumimoji="1" lang="ja-JP" altLang="en-US" smtClean="0"/>
              <a:t>2023/3/24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09FD-1152-4398-9947-B5290A713C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495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9E0C8-5C0A-4849-8DAC-2857D8F2FBF6}" type="datetimeFigureOut">
              <a:rPr kumimoji="1" lang="ja-JP" altLang="en-US" smtClean="0"/>
              <a:t>2023/3/24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09FD-1152-4398-9947-B5290A713C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1357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66128" y="382277"/>
            <a:ext cx="4382946" cy="1626869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208664" y="382278"/>
            <a:ext cx="7447536" cy="8194358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66128" y="2009145"/>
            <a:ext cx="4382946" cy="6567488"/>
          </a:xfrm>
        </p:spPr>
        <p:txBody>
          <a:bodyPr/>
          <a:lstStyle>
            <a:lvl1pPr marL="0" indent="0">
              <a:buNone/>
              <a:defRPr sz="1700"/>
            </a:lvl1pPr>
            <a:lvl2pPr marL="587928" indent="0">
              <a:buNone/>
              <a:defRPr sz="1500"/>
            </a:lvl2pPr>
            <a:lvl3pPr marL="1175856" indent="0">
              <a:buNone/>
              <a:defRPr sz="1300"/>
            </a:lvl3pPr>
            <a:lvl4pPr marL="1763784" indent="0">
              <a:buNone/>
              <a:defRPr sz="1200"/>
            </a:lvl4pPr>
            <a:lvl5pPr marL="2351713" indent="0">
              <a:buNone/>
              <a:defRPr sz="1200"/>
            </a:lvl5pPr>
            <a:lvl6pPr marL="2939641" indent="0">
              <a:buNone/>
              <a:defRPr sz="1200"/>
            </a:lvl6pPr>
            <a:lvl7pPr marL="3527570" indent="0">
              <a:buNone/>
              <a:defRPr sz="1200"/>
            </a:lvl7pPr>
            <a:lvl8pPr marL="4115498" indent="0">
              <a:buNone/>
              <a:defRPr sz="1200"/>
            </a:lvl8pPr>
            <a:lvl9pPr marL="4703426" indent="0">
              <a:buNone/>
              <a:defRPr sz="1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9E0C8-5C0A-4849-8DAC-2857D8F2FBF6}" type="datetimeFigureOut">
              <a:rPr kumimoji="1" lang="ja-JP" altLang="en-US" smtClean="0"/>
              <a:t>2023/3/24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09FD-1152-4398-9947-B5290A713C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958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11275" y="6720847"/>
            <a:ext cx="7993380" cy="793434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611275" y="857890"/>
            <a:ext cx="7993380" cy="5760720"/>
          </a:xfrm>
        </p:spPr>
        <p:txBody>
          <a:bodyPr/>
          <a:lstStyle>
            <a:lvl1pPr marL="0" indent="0">
              <a:buNone/>
              <a:defRPr sz="4100"/>
            </a:lvl1pPr>
            <a:lvl2pPr marL="587928" indent="0">
              <a:buNone/>
              <a:defRPr sz="3600"/>
            </a:lvl2pPr>
            <a:lvl3pPr marL="1175856" indent="0">
              <a:buNone/>
              <a:defRPr sz="3100"/>
            </a:lvl3pPr>
            <a:lvl4pPr marL="1763784" indent="0">
              <a:buNone/>
              <a:defRPr sz="2500"/>
            </a:lvl4pPr>
            <a:lvl5pPr marL="2351713" indent="0">
              <a:buNone/>
              <a:defRPr sz="2500"/>
            </a:lvl5pPr>
            <a:lvl6pPr marL="2939641" indent="0">
              <a:buNone/>
              <a:defRPr sz="2500"/>
            </a:lvl6pPr>
            <a:lvl7pPr marL="3527570" indent="0">
              <a:buNone/>
              <a:defRPr sz="2500"/>
            </a:lvl7pPr>
            <a:lvl8pPr marL="4115498" indent="0">
              <a:buNone/>
              <a:defRPr sz="2500"/>
            </a:lvl8pPr>
            <a:lvl9pPr marL="4703426" indent="0">
              <a:buNone/>
              <a:defRPr sz="2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611275" y="7514279"/>
            <a:ext cx="7993380" cy="1126807"/>
          </a:xfrm>
        </p:spPr>
        <p:txBody>
          <a:bodyPr/>
          <a:lstStyle>
            <a:lvl1pPr marL="0" indent="0">
              <a:buNone/>
              <a:defRPr sz="1700"/>
            </a:lvl1pPr>
            <a:lvl2pPr marL="587928" indent="0">
              <a:buNone/>
              <a:defRPr sz="1500"/>
            </a:lvl2pPr>
            <a:lvl3pPr marL="1175856" indent="0">
              <a:buNone/>
              <a:defRPr sz="1300"/>
            </a:lvl3pPr>
            <a:lvl4pPr marL="1763784" indent="0">
              <a:buNone/>
              <a:defRPr sz="1200"/>
            </a:lvl4pPr>
            <a:lvl5pPr marL="2351713" indent="0">
              <a:buNone/>
              <a:defRPr sz="1200"/>
            </a:lvl5pPr>
            <a:lvl6pPr marL="2939641" indent="0">
              <a:buNone/>
              <a:defRPr sz="1200"/>
            </a:lvl6pPr>
            <a:lvl7pPr marL="3527570" indent="0">
              <a:buNone/>
              <a:defRPr sz="1200"/>
            </a:lvl7pPr>
            <a:lvl8pPr marL="4115498" indent="0">
              <a:buNone/>
              <a:defRPr sz="1200"/>
            </a:lvl8pPr>
            <a:lvl9pPr marL="4703426" indent="0">
              <a:buNone/>
              <a:defRPr sz="1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9E0C8-5C0A-4849-8DAC-2857D8F2FBF6}" type="datetimeFigureOut">
              <a:rPr kumimoji="1" lang="ja-JP" altLang="en-US" smtClean="0"/>
              <a:t>2023/3/24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09FD-1152-4398-9947-B5290A713C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441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66127" y="384497"/>
            <a:ext cx="11990071" cy="1600199"/>
          </a:xfrm>
          <a:prstGeom prst="rect">
            <a:avLst/>
          </a:prstGeom>
        </p:spPr>
        <p:txBody>
          <a:bodyPr vert="horz" lIns="117584" tIns="58793" rIns="117584" bIns="58793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66127" y="2240290"/>
            <a:ext cx="11990071" cy="6336348"/>
          </a:xfrm>
          <a:prstGeom prst="rect">
            <a:avLst/>
          </a:prstGeom>
        </p:spPr>
        <p:txBody>
          <a:bodyPr vert="horz" lIns="117584" tIns="58793" rIns="117584" bIns="58793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66126" y="8898899"/>
            <a:ext cx="3108537" cy="511174"/>
          </a:xfrm>
          <a:prstGeom prst="rect">
            <a:avLst/>
          </a:prstGeom>
        </p:spPr>
        <p:txBody>
          <a:bodyPr vert="horz" lIns="117584" tIns="58793" rIns="117584" bIns="58793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9E0C8-5C0A-4849-8DAC-2857D8F2FBF6}" type="datetimeFigureOut">
              <a:rPr kumimoji="1" lang="ja-JP" altLang="en-US" smtClean="0"/>
              <a:t>2023/3/24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551787" y="8898899"/>
            <a:ext cx="4218729" cy="511174"/>
          </a:xfrm>
          <a:prstGeom prst="rect">
            <a:avLst/>
          </a:prstGeom>
        </p:spPr>
        <p:txBody>
          <a:bodyPr vert="horz" lIns="117584" tIns="58793" rIns="117584" bIns="58793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547660" y="8898899"/>
            <a:ext cx="3108537" cy="511174"/>
          </a:xfrm>
          <a:prstGeom prst="rect">
            <a:avLst/>
          </a:prstGeom>
        </p:spPr>
        <p:txBody>
          <a:bodyPr vert="horz" lIns="117584" tIns="58793" rIns="117584" bIns="58793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909FD-1152-4398-9947-B5290A713C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7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75856" rtl="0" eaLnBrk="1" latinLnBrk="0" hangingPunct="1">
        <a:spcBef>
          <a:spcPct val="0"/>
        </a:spcBef>
        <a:buNone/>
        <a:defRPr kumimoji="1" sz="5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946" indent="-440946" algn="l" defTabSz="11758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384" indent="-367455" algn="l" defTabSz="117585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821" indent="-293964" algn="l" defTabSz="11758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747" indent="-293964" algn="l" defTabSz="117585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677" indent="-293964" algn="l" defTabSz="117585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606" indent="-293964" algn="l" defTabSz="11758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21534" indent="-293964" algn="l" defTabSz="11758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09461" indent="-293964" algn="l" defTabSz="11758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997390" indent="-293964" algn="l" defTabSz="117585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175856" rtl="0" eaLnBrk="1" latinLnBrk="0" hangingPunct="1"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87928" algn="l" defTabSz="1175856" rtl="0" eaLnBrk="1" latinLnBrk="0" hangingPunct="1"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856" algn="l" defTabSz="1175856" rtl="0" eaLnBrk="1" latinLnBrk="0" hangingPunct="1"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784" algn="l" defTabSz="1175856" rtl="0" eaLnBrk="1" latinLnBrk="0" hangingPunct="1"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713" algn="l" defTabSz="1175856" rtl="0" eaLnBrk="1" latinLnBrk="0" hangingPunct="1"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641" algn="l" defTabSz="1175856" rtl="0" eaLnBrk="1" latinLnBrk="0" hangingPunct="1"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527570" algn="l" defTabSz="1175856" rtl="0" eaLnBrk="1" latinLnBrk="0" hangingPunct="1"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4115498" algn="l" defTabSz="1175856" rtl="0" eaLnBrk="1" latinLnBrk="0" hangingPunct="1"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703426" algn="l" defTabSz="1175856" rtl="0" eaLnBrk="1" latinLnBrk="0" hangingPunct="1"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77646"/>
              </p:ext>
            </p:extLst>
          </p:nvPr>
        </p:nvGraphicFramePr>
        <p:xfrm>
          <a:off x="101775" y="1262655"/>
          <a:ext cx="7560839" cy="8153028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204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9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77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610">
                  <a:extLst>
                    <a:ext uri="{9D8B030D-6E8A-4147-A177-3AD203B41FA5}">
                      <a16:colId xmlns:a16="http://schemas.microsoft.com/office/drawing/2014/main" val="390582133"/>
                    </a:ext>
                  </a:extLst>
                </a:gridCol>
                <a:gridCol w="879466">
                  <a:extLst>
                    <a:ext uri="{9D8B030D-6E8A-4147-A177-3AD203B41FA5}">
                      <a16:colId xmlns:a16="http://schemas.microsoft.com/office/drawing/2014/main" val="1587152517"/>
                    </a:ext>
                  </a:extLst>
                </a:gridCol>
                <a:gridCol w="52505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1225"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章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項目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中項目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小項目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細項目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488">
                <a:tc rowSpan="5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地域福祉の理念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vert="eaVert" anchor="ctr"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 はじめに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これまでの取組みや新たな地域課題への対応等を踏まえ、計画策定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488">
                <a:tc v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 地域共生と府の方向性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地域共生社会の実現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6488">
                <a:tc v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３ 地域福祉とは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地域福祉の定義 等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48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spc="-6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４　原則</a:t>
                      </a: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①人権尊重と住民主体 ②ソーシャル・インクルージョン ③ノーマライゼーション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7224350"/>
                  </a:ext>
                </a:extLst>
              </a:tr>
              <a:tr h="226488">
                <a:tc v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spc="-6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５ 各主体の役割</a:t>
                      </a: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市町村、民間団体、地域住民、大阪府　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6488">
                <a:tc rowSpan="5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計画策定に向けて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vert="eaVert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 策定 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の趣旨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(1) 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環境変化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①人口構造の変化</a:t>
                      </a:r>
                      <a:r>
                        <a:rPr kumimoji="1" lang="ja-JP" altLang="en-US" sz="9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②雇用情勢の影響 ③災害 ④社会福祉法改正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6488">
                <a:tc v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(2)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基本視点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縦割りの解消と分野連携、地域づくりの推進 等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6488">
                <a:tc v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 位置づけ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社会福祉法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§108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に基づく計画、各福祉計画との連携 等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6488">
                <a:tc v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３ ビジョン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誰もが困ったときに身近なところで支援を受けられる地域社会 等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6488">
                <a:tc vMerge="1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46865" marB="46865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46865" marB="46865"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４ 期間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計画期間（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R1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R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５年度）、中間年（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R3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）に点検・見直し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9777">
                <a:tc rowSpan="19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３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19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地域福祉の推進方策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vert="eaVert" anchor="ctr"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１方向性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５つの方向性の提示</a:t>
                      </a:r>
                      <a:endParaRPr kumimoji="1" lang="en-US" altLang="ja-JP" sz="9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6510">
                <a:tc v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18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 具体的施策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vert="eaVert" anchor="ctr">
                    <a:solidFill>
                      <a:schemeClr val="bg1"/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marL="0" indent="0">
                        <a:lnSpc>
                          <a:spcPts val="1100"/>
                        </a:lnSpc>
                        <a:buAutoNum type="arabicParenBoth"/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地域福祉の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>
                        <a:lnSpc>
                          <a:spcPts val="1100"/>
                        </a:lnSpc>
                        <a:buNone/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セーフティネット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>
                        <a:lnSpc>
                          <a:spcPts val="1100"/>
                        </a:lnSpc>
                        <a:buNone/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の拡充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marL="0" indent="0">
                        <a:lnSpc>
                          <a:spcPts val="1100"/>
                        </a:lnSpc>
                        <a:buAutoNum type="arabicParenBoth"/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①地域福祉のコーディネーターの協働</a:t>
                      </a:r>
                      <a:r>
                        <a:rPr kumimoji="1" lang="en-US" altLang="ja-JP" sz="9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9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9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CSW</a:t>
                      </a:r>
                      <a:r>
                        <a:rPr kumimoji="1" lang="ja-JP" altLang="en-US" sz="9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の配置促進、地域福祉のコーディネーターの協働体制づくり 等）</a:t>
                      </a:r>
                      <a:endParaRPr kumimoji="1" lang="en-US" altLang="ja-JP" sz="900" b="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0550">
                <a:tc vMerge="1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②生活困窮者支援、ひきこもり・自殺対策等（任意事業の取組促進、相談機能やネットワーク充実 等）</a:t>
                      </a:r>
                      <a:endParaRPr kumimoji="1" lang="en-US" altLang="ja-JP" sz="900" b="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6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③災害時等における避難行動要支援者への支援体制</a:t>
                      </a:r>
                      <a:endParaRPr kumimoji="1" lang="en-US" altLang="ja-JP" sz="900" b="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（避難行動支援体制の充実、</a:t>
                      </a:r>
                      <a:r>
                        <a:rPr kumimoji="1" lang="en-US" altLang="ja-JP" sz="9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DWAT</a:t>
                      </a:r>
                      <a:r>
                        <a:rPr kumimoji="1" lang="ja-JP" altLang="en-US" sz="9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の設置、社福法人等の災害対策　等）</a:t>
                      </a:r>
                      <a:endParaRPr kumimoji="1" lang="en-US" altLang="ja-JP" sz="900" b="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648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 marL="0" marR="0" lvl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(2) 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権利擁護の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推進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marL="0" marR="0" lvl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①地域における取組の推進（地域における理解促進、市町村への専門家派遣 等）</a:t>
                      </a:r>
                      <a:endParaRPr kumimoji="1" lang="en-US" altLang="ja-JP" sz="900" b="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3200731"/>
                  </a:ext>
                </a:extLst>
              </a:tr>
              <a:tr h="22648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②成年後見制度等の利用促進（地域連携ネットワーク構築、中核機関の設置 等）</a:t>
                      </a:r>
                      <a:endParaRPr kumimoji="1" lang="en-US" altLang="ja-JP" sz="900" b="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370896"/>
                  </a:ext>
                </a:extLst>
              </a:tr>
              <a:tr h="22648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③消費者被害等の未然防止（見守り強化、消費者安全確保地域協議会の設置促進 等）</a:t>
                      </a:r>
                      <a:endParaRPr kumimoji="1" lang="en-US" altLang="ja-JP" sz="900" b="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81389"/>
                  </a:ext>
                </a:extLst>
              </a:tr>
              <a:tr h="226488">
                <a:tc vMerge="1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4" gridSpan="2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(3) 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人づくり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①地域づくりにつながる人づくり（ボランティアコーディネーターの人材養成や設置支援 等）</a:t>
                      </a:r>
                      <a:endParaRPr kumimoji="1" lang="en-US" altLang="ja-JP" sz="900" b="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648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②民生・児童委員が活動しやすい環境づくり（新たな担い手確保、研修の充実 等）</a:t>
                      </a:r>
                      <a:endParaRPr kumimoji="1" lang="en-US" altLang="ja-JP" sz="900" b="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7649935"/>
                  </a:ext>
                </a:extLst>
              </a:tr>
              <a:tr h="208318">
                <a:tc vMerge="1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57109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③介護・福祉人材の確保・育成</a:t>
                      </a:r>
                      <a:r>
                        <a:rPr kumimoji="1" lang="ja-JP" altLang="en-US" sz="9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介護職のイメージアップ、外国人介護人材の円滑な受入 等</a:t>
                      </a:r>
                      <a:r>
                        <a:rPr kumimoji="1" lang="ja-JP" altLang="en-US" sz="9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kumimoji="1" lang="ja-JP" altLang="en-US" sz="900" b="0" u="none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6488">
                <a:tc vMerge="1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57109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④教育・保育人材の確保</a:t>
                      </a:r>
                      <a:r>
                        <a:rPr kumimoji="1" lang="ja-JP" altLang="en-US" sz="9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ja-JP" altLang="en-US" sz="900" b="0" i="0" u="none" strike="noStrike" kern="1200" cap="none" spc="-1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潜在保育士への就職斡旋、保育の質の確保 等</a:t>
                      </a:r>
                      <a:r>
                        <a:rPr kumimoji="1" lang="ja-JP" altLang="en-US" sz="9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kumimoji="1" lang="ja-JP" altLang="en-US" sz="900" b="0" u="none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6488">
                <a:tc vMerge="1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6" gridSpan="2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(4) 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福祉基盤の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強化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tc rowSpan="6" h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①安全・安心な福祉のまちづくりの推進（居住支援、担当部局との庁内連携 等）</a:t>
                      </a: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66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②矯正施設退所予定者等への社会復帰支援　</a:t>
                      </a:r>
                      <a:endParaRPr kumimoji="1" lang="en-US" altLang="ja-JP" sz="900" b="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（社会復帰や地域生活定着への協力促進、再犯防止の支援体制の構築</a:t>
                      </a:r>
                      <a:r>
                        <a:rPr kumimoji="1" lang="ja-JP" altLang="en-US" sz="900" b="0" u="none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9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等）</a:t>
                      </a:r>
                      <a:endParaRPr kumimoji="1" lang="ja-JP" altLang="en-US" sz="900" b="0" u="none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7811">
                <a:tc vMerge="1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③社会福祉協議会に対する活動支援（広域的・専門的な活動への助成、地域貢献委員会の設置促進 等）</a:t>
                      </a:r>
                      <a:endParaRPr kumimoji="1" lang="en-US" altLang="ja-JP" sz="900" b="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26488">
                <a:tc vMerge="1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④福祉基金の活用・推進（効果的・効率的な事業検討の推進 等）</a:t>
                      </a:r>
                      <a:endParaRPr kumimoji="1" lang="en-US" altLang="ja-JP" sz="900" b="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5339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⑤第三者評価等による福祉サービスの質の向上（評価の受審や第三者委員の設置の促進、スキルアップ　等）</a:t>
                      </a: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366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⑥</a:t>
                      </a:r>
                      <a:r>
                        <a:rPr kumimoji="1" lang="ja-JP" altLang="en-US" sz="900" b="0" u="none" spc="-4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社会福祉法人及び福祉サービス事業者への適正な指導監査</a:t>
                      </a:r>
                      <a:r>
                        <a:rPr kumimoji="1" lang="en-US" altLang="ja-JP" sz="900" b="0" u="none" spc="-4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ja-JP" altLang="en-US" sz="900" b="0" u="none" spc="-4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社会福祉法人等への適正な指導監査、市町村への助言  等</a:t>
                      </a:r>
                      <a:r>
                        <a:rPr kumimoji="1" lang="ja-JP" altLang="en-US" sz="9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kumimoji="1" lang="ja-JP" altLang="en-US" sz="900" b="0" u="none" spc="-4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41475">
                <a:tc vMerge="1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indent="0">
                        <a:lnSpc>
                          <a:spcPts val="1100"/>
                        </a:lnSpc>
                        <a:buNone/>
                      </a:pPr>
                      <a:r>
                        <a:rPr kumimoji="1" lang="en-US" altLang="ja-JP" sz="900" spc="-4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(5) </a:t>
                      </a:r>
                      <a:r>
                        <a:rPr kumimoji="1" lang="ja-JP" altLang="en-US" sz="900" spc="-4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市町村支援</a:t>
                      </a:r>
                      <a:endParaRPr kumimoji="1" lang="ja-JP" altLang="en-US" sz="900" spc="-4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indent="0">
                        <a:lnSpc>
                          <a:spcPts val="1100"/>
                        </a:lnSpc>
                        <a:buNone/>
                      </a:pPr>
                      <a:endParaRPr kumimoji="1" lang="ja-JP" altLang="en-US" sz="1000" spc="-4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①地域の実情に合わせた施策立案の支援（地域福祉・高齢者福祉交付金の効果的活用　等）</a:t>
                      </a:r>
                      <a:endParaRPr kumimoji="1" lang="ja-JP" altLang="en-US" sz="900" b="0" u="none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26488">
                <a:tc vMerge="1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②市町村地域福祉計画等の策定・改訂支援</a:t>
                      </a:r>
                      <a:endParaRPr kumimoji="1" lang="en-US" altLang="ja-JP" sz="900" b="0" u="none" baseline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322512">
                <a:tc row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４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900" spc="-13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計画推進</a:t>
                      </a:r>
                      <a:endParaRPr kumimoji="1" lang="ja-JP" altLang="en-US" sz="900" spc="-13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 推進体制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2699" marR="92699" marT="43546" marB="43546" anchor="ctr">
                    <a:lnBlToT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関係機関の連携によるオール大阪体制</a:t>
                      </a:r>
                      <a:endParaRPr kumimoji="1" lang="ja-JP" altLang="en-US" sz="9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322512">
                <a:tc vMerge="1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 進行管理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2699" marR="92699" marT="43546" marB="43546" anchor="ctr"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毎年、取組状況を管理、審議会へ報告、府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HP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へ公表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</a:tbl>
          </a:graphicData>
        </a:graphic>
      </p:graphicFrame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279877"/>
              </p:ext>
            </p:extLst>
          </p:nvPr>
        </p:nvGraphicFramePr>
        <p:xfrm>
          <a:off x="7741269" y="1262655"/>
          <a:ext cx="5472609" cy="82439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52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9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19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57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5788"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9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章</a:t>
                      </a:r>
                      <a:endParaRPr kumimoji="1" lang="ja-JP" altLang="en-US" sz="9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9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項目</a:t>
                      </a:r>
                      <a:endParaRPr kumimoji="1" lang="ja-JP" altLang="en-US" sz="9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9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概要</a:t>
                      </a:r>
                      <a:endParaRPr kumimoji="1" lang="ja-JP" altLang="en-US" sz="9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142"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地域福祉の理念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◇ はじめに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◇ 地域共生と府の方向性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◇ </a:t>
                      </a:r>
                      <a:r>
                        <a:rPr kumimoji="1" lang="ja-JP" altLang="en-US" sz="900" b="1" u="sng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地域福祉の推進と包括的支援体制</a:t>
                      </a:r>
                      <a:endParaRPr kumimoji="1" lang="en-US" altLang="ja-JP" sz="900" b="1" u="sng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◇ 原則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◇ 各主体の役割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3006"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計画策定に向けて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◇ 環境変化（人口構造、雇用情勢、災害）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◇ 社会福祉法の改正の経緯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◇ 新型コロナウイルス感染拡大による地域福祉活動の変化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◇</a:t>
                      </a:r>
                      <a:r>
                        <a:rPr kumimoji="1" lang="ja-JP" altLang="en-US" sz="9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900" b="1" u="sng" baseline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SDG</a:t>
                      </a:r>
                      <a:r>
                        <a:rPr kumimoji="1" lang="ja-JP" altLang="en-US" sz="900" b="1" u="sng" baseline="0" dirty="0" err="1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ｓ</a:t>
                      </a:r>
                      <a:r>
                        <a:rPr kumimoji="1" lang="ja-JP" altLang="en-US" sz="900" b="1" u="sng" baseline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先進都市をめざして</a:t>
                      </a:r>
                      <a:endParaRPr kumimoji="1" lang="en-US" altLang="ja-JP" sz="900" b="1" u="sng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◇ 計画の位置づけ：「上位計画」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◇ 計画期間：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R6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R10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</a:t>
                      </a: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　中間年に点検・見直し　　　　　　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928">
                <a:tc rowSpan="6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３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方向性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① セーフティネット　② 人づくり　③ </a:t>
                      </a:r>
                      <a:r>
                        <a:rPr kumimoji="1" lang="ja-JP" altLang="en-US" sz="900" u="none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福祉基盤　</a:t>
                      </a:r>
                      <a:r>
                        <a:rPr kumimoji="1" lang="ja-JP" altLang="en-US" sz="9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④ 権利擁護　⑤ 市町村支援</a:t>
                      </a:r>
                      <a:endParaRPr kumimoji="1" lang="en-US" altLang="ja-JP" sz="9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73871">
                <a:tc vMerge="1">
                  <a:txBody>
                    <a:bodyPr/>
                    <a:lstStyle/>
                    <a:p>
                      <a:pPr marL="0" indent="0">
                        <a:lnSpc>
                          <a:spcPts val="1200"/>
                        </a:lnSpc>
                        <a:buNone/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indent="0" algn="ctr">
                        <a:lnSpc>
                          <a:spcPts val="1100"/>
                        </a:lnSpc>
                        <a:buNone/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具体的施策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vert="eaVert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100"/>
                        </a:lnSpc>
                        <a:buNone/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セーフティ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 algn="ctr">
                        <a:lnSpc>
                          <a:spcPts val="1100"/>
                        </a:lnSpc>
                        <a:buNone/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ネット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vert="eaVert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現状・課題・方向性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1" u="sng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包括的支援体制との関係性</a:t>
                      </a:r>
                      <a:endParaRPr kumimoji="1" lang="en-US" altLang="ja-JP" sz="900" b="1" u="sng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① </a:t>
                      </a:r>
                      <a:r>
                        <a:rPr kumimoji="1" lang="ja-JP" altLang="en-US" sz="900" b="1" u="sng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重層的支援体制整備事業の円滑な実施</a:t>
                      </a:r>
                      <a:endParaRPr kumimoji="1" lang="en-US" altLang="ja-JP" sz="900" b="1" u="sng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② 地域福祉のコーディネターの協働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③ 生活困窮者支援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9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9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④ 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ひきこもり・ヤングケアラーへの支援、自殺対策等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⑤ 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災害等における避難行動要支援者への支援体制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064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権利擁護</a:t>
                      </a:r>
                      <a:endParaRPr kumimoji="1" lang="en-US" altLang="ja-JP" sz="9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vert="eaVert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現状・課題・方向性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1" u="sng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包括的支援体制との関係性</a:t>
                      </a:r>
                      <a:endParaRPr kumimoji="1" lang="en-US" altLang="ja-JP" sz="900" b="1" u="sng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① 地域における取組の推進</a:t>
                      </a:r>
                      <a:endParaRPr kumimoji="1" lang="en-US" altLang="ja-JP" sz="9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② 成年後見制度の利用促進　</a:t>
                      </a:r>
                      <a:r>
                        <a:rPr kumimoji="1" lang="en-US" altLang="ja-JP" sz="9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</a:p>
                    <a:p>
                      <a:pPr marL="0" marR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</a:t>
                      </a:r>
                      <a:r>
                        <a:rPr kumimoji="1" lang="en-US" altLang="ja-JP" sz="900" b="1" u="sng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 </a:t>
                      </a:r>
                      <a:r>
                        <a:rPr kumimoji="1" lang="ja-JP" altLang="en-US" sz="900" b="1" u="sng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大阪府成年後見利用促進研究会の状況を踏まえて策定</a:t>
                      </a:r>
                      <a:endParaRPr kumimoji="1" lang="en-US" altLang="ja-JP" sz="900" b="1" u="sng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③ 消費者被害等の未然防</a:t>
                      </a:r>
                      <a:endParaRPr kumimoji="1" lang="en-US" altLang="ja-JP" sz="9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/>
                </a:tc>
                <a:extLst>
                  <a:ext uri="{0D108BD9-81ED-4DB2-BD59-A6C34878D82A}">
                    <a16:rowId xmlns:a16="http://schemas.microsoft.com/office/drawing/2014/main" val="2735174055"/>
                  </a:ext>
                </a:extLst>
              </a:tr>
              <a:tr h="93300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人づくり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vert="eaVert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現状・課題・方向性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1" u="sng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包括的支援体制との関係性</a:t>
                      </a:r>
                      <a:endParaRPr kumimoji="1" lang="en-US" altLang="ja-JP" sz="900" b="1" u="sng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① 地域づくりにつながる人づくり</a:t>
                      </a:r>
                      <a:endParaRPr kumimoji="1" lang="en-US" altLang="ja-JP" sz="9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② 民生・児童委員が活動しやすい環境づくり</a:t>
                      </a:r>
                      <a:endParaRPr kumimoji="1" lang="en-US" altLang="ja-JP" sz="9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③ 介護・福祉人材の確保・育成</a:t>
                      </a:r>
                      <a:endParaRPr kumimoji="1" lang="en-US" altLang="ja-JP" sz="9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④ 教育・保育人材の確保</a:t>
                      </a:r>
                      <a:endParaRPr kumimoji="1" lang="en-US" altLang="ja-JP" sz="9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1473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endParaRPr kumimoji="1" lang="ja-JP" altLang="en-US" sz="10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福祉基盤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vert="eaVert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現状・課題・方向性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1" u="sng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包括的支援体制との関係性</a:t>
                      </a:r>
                      <a:endParaRPr kumimoji="1" lang="en-US" altLang="ja-JP" sz="900" b="1" u="sng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① 安全・安心な福祉のまちづくりの推進</a:t>
                      </a:r>
                      <a:endParaRPr kumimoji="1" lang="en-US" altLang="ja-JP" sz="9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② 矯正施設退所予定者等への社会復帰支援</a:t>
                      </a:r>
                      <a:endParaRPr kumimoji="1" lang="en-US" altLang="ja-JP" sz="9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③ 社会福祉協議会に対する活動支援</a:t>
                      </a:r>
                      <a:endParaRPr kumimoji="1" lang="en-US" altLang="ja-JP" sz="9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④ 福祉基金の活用・推進</a:t>
                      </a:r>
                      <a:endParaRPr kumimoji="1" lang="en-US" altLang="ja-JP" sz="9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⑤ 第三者評価等による福祉サービスの質の向上</a:t>
                      </a:r>
                      <a:endParaRPr kumimoji="1" lang="en-US" altLang="ja-JP" sz="9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⑥ 社会福祉法人及び福祉サービス事業者への適正な指導管理</a:t>
                      </a:r>
                      <a:endParaRPr kumimoji="1" lang="en-US" altLang="ja-JP" sz="9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9214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228600" indent="-228600">
                        <a:lnSpc>
                          <a:spcPts val="1200"/>
                        </a:lnSpc>
                        <a:buAutoNum type="arabicParenBoth" startAt="4"/>
                      </a:pPr>
                      <a:endParaRPr kumimoji="1" lang="ja-JP" altLang="en-US" sz="1000" spc="-4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100"/>
                        </a:lnSpc>
                        <a:buNone/>
                      </a:pPr>
                      <a:r>
                        <a:rPr kumimoji="1" lang="ja-JP" altLang="en-US" sz="900" spc="-4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市町村</a:t>
                      </a:r>
                      <a:endParaRPr kumimoji="1" lang="en-US" altLang="ja-JP" sz="900" spc="-4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indent="0" algn="ctr">
                        <a:lnSpc>
                          <a:spcPts val="1100"/>
                        </a:lnSpc>
                        <a:buNone/>
                      </a:pPr>
                      <a:r>
                        <a:rPr kumimoji="1" lang="ja-JP" altLang="en-US" sz="900" spc="-4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支援</a:t>
                      </a:r>
                      <a:endParaRPr kumimoji="1" lang="ja-JP" altLang="en-US" sz="900" spc="-4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vert="eaVert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現状・課題・方向性</a:t>
                      </a:r>
                      <a:endParaRPr kumimoji="1" lang="en-US" altLang="ja-JP" sz="9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00" b="1" u="sng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包括的支援体制との関係性</a:t>
                      </a:r>
                      <a:endParaRPr kumimoji="1" lang="en-US" altLang="ja-JP" sz="900" b="1" u="sng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① 地域の実情に合わせた施策立案の支援</a:t>
                      </a:r>
                      <a:endParaRPr kumimoji="1" lang="en-US" altLang="ja-JP" sz="9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② </a:t>
                      </a:r>
                      <a:r>
                        <a:rPr kumimoji="1" lang="ja-JP" altLang="en-US" sz="900" b="1" u="sng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地域福祉・高齢者福祉交付金の効果指標と活用促進</a:t>
                      </a:r>
                      <a:endParaRPr kumimoji="1" lang="en-US" altLang="ja-JP" sz="900" b="1" u="sng" dirty="0" smtClean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③ 市町村地域福祉計画等の策定・改訂支援　</a:t>
                      </a:r>
                      <a:endParaRPr kumimoji="1" lang="en-US" altLang="ja-JP" sz="9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22730"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ts val="1100"/>
                        </a:lnSpc>
                        <a:buNone/>
                      </a:pP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計画推進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0" algn="ctr">
                        <a:lnSpc>
                          <a:spcPts val="1100"/>
                        </a:lnSpc>
                        <a:buNone/>
                      </a:pPr>
                      <a:endParaRPr kumimoji="1" lang="ja-JP" altLang="en-US" sz="1000" spc="-4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vert="eaVert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　推進体制</a:t>
                      </a:r>
                      <a:endParaRPr kumimoji="1" lang="en-US" altLang="ja-JP" sz="9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1175856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　進行管理</a:t>
                      </a:r>
                      <a:endParaRPr kumimoji="1" lang="en-US" altLang="ja-JP" sz="90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2699" marR="92699" marT="43546" marB="43546" anchor="ctr"/>
                </a:tc>
                <a:extLst>
                  <a:ext uri="{0D108BD9-81ED-4DB2-BD59-A6C34878D82A}">
                    <a16:rowId xmlns:a16="http://schemas.microsoft.com/office/drawing/2014/main" val="194924766"/>
                  </a:ext>
                </a:extLst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157848" y="1039796"/>
            <a:ext cx="295232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9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第４期大阪府地域福祉支援計画の構成</a:t>
            </a:r>
            <a:endParaRPr lang="ja-JP" altLang="en-US" sz="900" dirty="0"/>
          </a:p>
        </p:txBody>
      </p:sp>
      <p:sp>
        <p:nvSpPr>
          <p:cNvPr id="3" name="正方形/長方形 2"/>
          <p:cNvSpPr/>
          <p:nvPr/>
        </p:nvSpPr>
        <p:spPr>
          <a:xfrm>
            <a:off x="7690916" y="1012943"/>
            <a:ext cx="4896545" cy="244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300"/>
              </a:lnSpc>
              <a:defRPr/>
            </a:pPr>
            <a:r>
              <a:rPr lang="ja-JP" altLang="en-US" sz="9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</a:t>
            </a:r>
            <a:r>
              <a:rPr lang="en-US" altLang="ja-JP" sz="9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5</a:t>
            </a:r>
            <a:r>
              <a:rPr lang="ja-JP" altLang="en-US" sz="9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期大阪府地域福祉支援計画策定に向けて検討すべき事項</a:t>
            </a:r>
            <a:endParaRPr lang="ja-JP" altLang="en-US" sz="90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7" name="額縁 6"/>
          <p:cNvSpPr/>
          <p:nvPr/>
        </p:nvSpPr>
        <p:spPr>
          <a:xfrm>
            <a:off x="-2480" y="0"/>
            <a:ext cx="13324780" cy="421409"/>
          </a:xfrm>
          <a:prstGeom prst="bevel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>
              <a:lnSpc>
                <a:spcPts val="1591"/>
              </a:lnSpc>
              <a:defRPr/>
            </a:pPr>
            <a:r>
              <a:rPr lang="ja-JP" altLang="en-US" sz="16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第５期大阪府地域福祉支援計画について（構成案）</a:t>
            </a:r>
            <a:endParaRPr lang="ja-JP" altLang="en-US" sz="16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2133758" y="102704"/>
            <a:ext cx="779543" cy="216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b="1" spc="-4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資料７</a:t>
            </a:r>
            <a:endParaRPr kumimoji="1" lang="en-US" altLang="ja-JP" sz="1200" b="1" spc="-4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57848" y="438721"/>
            <a:ext cx="12149557" cy="502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  <a:defRPr/>
            </a:pPr>
            <a:r>
              <a:rPr lang="ja-JP" altLang="en-US" sz="140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■</a:t>
            </a:r>
            <a:r>
              <a:rPr lang="en-US" altLang="ja-JP" sz="140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5</a:t>
            </a:r>
            <a:r>
              <a:rPr lang="ja-JP" altLang="en-US" sz="140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期計画策定における基本方針</a:t>
            </a:r>
            <a:endParaRPr lang="en-US" altLang="ja-JP" sz="1400" b="1" dirty="0" smtClean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1600"/>
              </a:lnSpc>
              <a:defRPr/>
            </a:pPr>
            <a:r>
              <a:rPr lang="ja-JP" altLang="en-US" sz="1400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40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各種制度や施策の全体像を俯瞰できるよう、①包括的支援体制を軸に整理し、②整理した体系をベースに計画全体を組みなおした上で、③新たな施策展開を示す。</a:t>
            </a:r>
            <a:endParaRPr lang="en-US" altLang="ja-JP" sz="1400" b="1" dirty="0" smtClean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1206383" y="3891907"/>
            <a:ext cx="1872000" cy="2308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rgbClr val="00B0F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ポストコロナの地域福祉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DX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1473448" y="4463432"/>
            <a:ext cx="1596309" cy="2308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rgbClr val="00B0F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孤独・孤立対策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2179345" y="4746007"/>
            <a:ext cx="876433" cy="2462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rgbClr val="00B0F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外国人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支援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1694945" y="6236176"/>
            <a:ext cx="1366956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rgbClr val="00B0F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地域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福祉人材の育成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（施設から地域へ）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0766697" y="5959014"/>
            <a:ext cx="2303060" cy="2308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rgbClr val="00B0F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地縁だけでないテーマ型の居場所の推進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1200232" y="6882670"/>
            <a:ext cx="1867051" cy="5078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rgbClr val="00B0F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多様な移動支援の推進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（福祉有償運送、オンデマンドバス、支えあいの有償運送 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1200232" y="4174839"/>
            <a:ext cx="1872000" cy="2308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rgbClr val="00B0F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ポストコロナの生活困窮者支援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0766697" y="5038558"/>
            <a:ext cx="2300586" cy="2308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rgbClr val="00B0F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「大阪モデル」推進による官民協働の体制づくり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636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14EBC2D049345B40AA3CA575F68965C5" ma:contentTypeVersion="0" ma:contentTypeDescription="新しいドキュメントを作成します。" ma:contentTypeScope="" ma:versionID="e1c6aa8d702ce1a3606b2208a13923e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3EEA97E-0730-4839-A4AD-9F52D32B3553}">
  <ds:schemaRefs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024A56C-06BF-48A1-99FC-AC8B18EC0A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E01961E-87AE-4FA1-B958-F41E52EC7B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13120</TotalTime>
  <Words>1280</Words>
  <Application>Microsoft Office PowerPoint</Application>
  <PresentationFormat>ユーザー設定</PresentationFormat>
  <Paragraphs>154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吉田　夏子</cp:lastModifiedBy>
  <cp:revision>585</cp:revision>
  <cp:lastPrinted>2023-03-17T01:11:59Z</cp:lastPrinted>
  <dcterms:created xsi:type="dcterms:W3CDTF">2014-06-01T06:06:13Z</dcterms:created>
  <dcterms:modified xsi:type="dcterms:W3CDTF">2023-03-24T09:31:55Z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0x01010014EBC2D049345B40AA3CA575F68965C5</vt:lpwstr>
  </property>
</Properties>
</file>