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Lst>
  <p:sldSz cx="9540875" cy="7021513"/>
  <p:notesSz cx="6807200" cy="9939338"/>
  <p:defaultText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12">
          <p15:clr>
            <a:srgbClr val="A4A3A4"/>
          </p15:clr>
        </p15:guide>
        <p15:guide id="2" pos="300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91" autoAdjust="0"/>
    <p:restoredTop sz="94434" autoAdjust="0"/>
  </p:normalViewPr>
  <p:slideViewPr>
    <p:cSldViewPr>
      <p:cViewPr varScale="1">
        <p:scale>
          <a:sx n="73" d="100"/>
          <a:sy n="73" d="100"/>
        </p:scale>
        <p:origin x="1362" y="60"/>
      </p:cViewPr>
      <p:guideLst>
        <p:guide orient="horz" pos="2212"/>
        <p:guide pos="300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15566" y="2181223"/>
            <a:ext cx="8109744" cy="150507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31134" y="3978857"/>
            <a:ext cx="6678613" cy="1794386"/>
          </a:xfrm>
        </p:spPr>
        <p:txBody>
          <a:bodyPr/>
          <a:lstStyle>
            <a:lvl1pPr marL="0" indent="0" algn="ctr">
              <a:buNone/>
              <a:defRPr>
                <a:solidFill>
                  <a:schemeClr val="tx1">
                    <a:tint val="75000"/>
                  </a:schemeClr>
                </a:solidFill>
              </a:defRPr>
            </a:lvl1pPr>
            <a:lvl2pPr marL="478908" indent="0" algn="ctr">
              <a:buNone/>
              <a:defRPr>
                <a:solidFill>
                  <a:schemeClr val="tx1">
                    <a:tint val="75000"/>
                  </a:schemeClr>
                </a:solidFill>
              </a:defRPr>
            </a:lvl2pPr>
            <a:lvl3pPr marL="957816" indent="0" algn="ctr">
              <a:buNone/>
              <a:defRPr>
                <a:solidFill>
                  <a:schemeClr val="tx1">
                    <a:tint val="75000"/>
                  </a:schemeClr>
                </a:solidFill>
              </a:defRPr>
            </a:lvl3pPr>
            <a:lvl4pPr marL="1436724" indent="0" algn="ctr">
              <a:buNone/>
              <a:defRPr>
                <a:solidFill>
                  <a:schemeClr val="tx1">
                    <a:tint val="75000"/>
                  </a:schemeClr>
                </a:solidFill>
              </a:defRPr>
            </a:lvl4pPr>
            <a:lvl5pPr marL="1915631" indent="0" algn="ctr">
              <a:buNone/>
              <a:defRPr>
                <a:solidFill>
                  <a:schemeClr val="tx1">
                    <a:tint val="75000"/>
                  </a:schemeClr>
                </a:solidFill>
              </a:defRPr>
            </a:lvl5pPr>
            <a:lvl6pPr marL="2394539" indent="0" algn="ctr">
              <a:buNone/>
              <a:defRPr>
                <a:solidFill>
                  <a:schemeClr val="tx1">
                    <a:tint val="75000"/>
                  </a:schemeClr>
                </a:solidFill>
              </a:defRPr>
            </a:lvl6pPr>
            <a:lvl7pPr marL="2873447" indent="0" algn="ctr">
              <a:buNone/>
              <a:defRPr>
                <a:solidFill>
                  <a:schemeClr val="tx1">
                    <a:tint val="75000"/>
                  </a:schemeClr>
                </a:solidFill>
              </a:defRPr>
            </a:lvl7pPr>
            <a:lvl8pPr marL="3352355" indent="0" algn="ctr">
              <a:buNone/>
              <a:defRPr>
                <a:solidFill>
                  <a:schemeClr val="tx1">
                    <a:tint val="75000"/>
                  </a:schemeClr>
                </a:solidFill>
              </a:defRPr>
            </a:lvl8pPr>
            <a:lvl9pPr marL="3831263"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2C01C31-E341-403E-AB11-BC302A9DF475}" type="datetimeFigureOut">
              <a:rPr kumimoji="1" lang="ja-JP" altLang="en-US" smtClean="0"/>
              <a:t>2023/3/29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E73057C-8269-4BB4-8855-8FE0AD88B4B9}" type="slidenum">
              <a:rPr kumimoji="1" lang="ja-JP" altLang="en-US" smtClean="0"/>
              <a:t>‹#›</a:t>
            </a:fld>
            <a:endParaRPr kumimoji="1" lang="ja-JP" altLang="en-US"/>
          </a:p>
        </p:txBody>
      </p:sp>
    </p:spTree>
    <p:extLst>
      <p:ext uri="{BB962C8B-B14F-4D97-AF65-F5344CB8AC3E}">
        <p14:creationId xmlns:p14="http://schemas.microsoft.com/office/powerpoint/2010/main" val="2600984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2C01C31-E341-403E-AB11-BC302A9DF475}" type="datetimeFigureOut">
              <a:rPr kumimoji="1" lang="ja-JP" altLang="en-US" smtClean="0"/>
              <a:t>2023/3/29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E73057C-8269-4BB4-8855-8FE0AD88B4B9}" type="slidenum">
              <a:rPr kumimoji="1" lang="ja-JP" altLang="en-US" smtClean="0"/>
              <a:t>‹#›</a:t>
            </a:fld>
            <a:endParaRPr kumimoji="1" lang="ja-JP" altLang="en-US"/>
          </a:p>
        </p:txBody>
      </p:sp>
    </p:spTree>
    <p:extLst>
      <p:ext uri="{BB962C8B-B14F-4D97-AF65-F5344CB8AC3E}">
        <p14:creationId xmlns:p14="http://schemas.microsoft.com/office/powerpoint/2010/main" val="1082397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917136" y="281189"/>
            <a:ext cx="2146697" cy="5991041"/>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7043" y="281189"/>
            <a:ext cx="6281076" cy="5991041"/>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2C01C31-E341-403E-AB11-BC302A9DF475}" type="datetimeFigureOut">
              <a:rPr kumimoji="1" lang="ja-JP" altLang="en-US" smtClean="0"/>
              <a:t>2023/3/29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E73057C-8269-4BB4-8855-8FE0AD88B4B9}" type="slidenum">
              <a:rPr kumimoji="1" lang="ja-JP" altLang="en-US" smtClean="0"/>
              <a:t>‹#›</a:t>
            </a:fld>
            <a:endParaRPr kumimoji="1" lang="ja-JP" altLang="en-US"/>
          </a:p>
        </p:txBody>
      </p:sp>
    </p:spTree>
    <p:extLst>
      <p:ext uri="{BB962C8B-B14F-4D97-AF65-F5344CB8AC3E}">
        <p14:creationId xmlns:p14="http://schemas.microsoft.com/office/powerpoint/2010/main" val="156411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2C01C31-E341-403E-AB11-BC302A9DF475}" type="datetimeFigureOut">
              <a:rPr kumimoji="1" lang="ja-JP" altLang="en-US" smtClean="0"/>
              <a:t>2023/3/29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E73057C-8269-4BB4-8855-8FE0AD88B4B9}" type="slidenum">
              <a:rPr kumimoji="1" lang="ja-JP" altLang="en-US" smtClean="0"/>
              <a:t>‹#›</a:t>
            </a:fld>
            <a:endParaRPr kumimoji="1" lang="ja-JP" altLang="en-US"/>
          </a:p>
        </p:txBody>
      </p:sp>
    </p:spTree>
    <p:extLst>
      <p:ext uri="{BB962C8B-B14F-4D97-AF65-F5344CB8AC3E}">
        <p14:creationId xmlns:p14="http://schemas.microsoft.com/office/powerpoint/2010/main" val="3930496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53664" y="4511977"/>
            <a:ext cx="8109744" cy="1394551"/>
          </a:xfrm>
        </p:spPr>
        <p:txBody>
          <a:bodyPr anchor="t"/>
          <a:lstStyle>
            <a:lvl1pPr algn="l">
              <a:defRPr sz="42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3664" y="2976022"/>
            <a:ext cx="8109744" cy="1535955"/>
          </a:xfrm>
        </p:spPr>
        <p:txBody>
          <a:bodyPr anchor="b"/>
          <a:lstStyle>
            <a:lvl1pPr marL="0" indent="0">
              <a:buNone/>
              <a:defRPr sz="2100">
                <a:solidFill>
                  <a:schemeClr val="tx1">
                    <a:tint val="75000"/>
                  </a:schemeClr>
                </a:solidFill>
              </a:defRPr>
            </a:lvl1pPr>
            <a:lvl2pPr marL="478908" indent="0">
              <a:buNone/>
              <a:defRPr sz="1900">
                <a:solidFill>
                  <a:schemeClr val="tx1">
                    <a:tint val="75000"/>
                  </a:schemeClr>
                </a:solidFill>
              </a:defRPr>
            </a:lvl2pPr>
            <a:lvl3pPr marL="957816" indent="0">
              <a:buNone/>
              <a:defRPr sz="1600">
                <a:solidFill>
                  <a:schemeClr val="tx1">
                    <a:tint val="75000"/>
                  </a:schemeClr>
                </a:solidFill>
              </a:defRPr>
            </a:lvl3pPr>
            <a:lvl4pPr marL="1436724" indent="0">
              <a:buNone/>
              <a:defRPr sz="1500">
                <a:solidFill>
                  <a:schemeClr val="tx1">
                    <a:tint val="75000"/>
                  </a:schemeClr>
                </a:solidFill>
              </a:defRPr>
            </a:lvl4pPr>
            <a:lvl5pPr marL="1915631" indent="0">
              <a:buNone/>
              <a:defRPr sz="1500">
                <a:solidFill>
                  <a:schemeClr val="tx1">
                    <a:tint val="75000"/>
                  </a:schemeClr>
                </a:solidFill>
              </a:defRPr>
            </a:lvl5pPr>
            <a:lvl6pPr marL="2394539" indent="0">
              <a:buNone/>
              <a:defRPr sz="1500">
                <a:solidFill>
                  <a:schemeClr val="tx1">
                    <a:tint val="75000"/>
                  </a:schemeClr>
                </a:solidFill>
              </a:defRPr>
            </a:lvl6pPr>
            <a:lvl7pPr marL="2873447" indent="0">
              <a:buNone/>
              <a:defRPr sz="1500">
                <a:solidFill>
                  <a:schemeClr val="tx1">
                    <a:tint val="75000"/>
                  </a:schemeClr>
                </a:solidFill>
              </a:defRPr>
            </a:lvl7pPr>
            <a:lvl8pPr marL="3352355" indent="0">
              <a:buNone/>
              <a:defRPr sz="1500">
                <a:solidFill>
                  <a:schemeClr val="tx1">
                    <a:tint val="75000"/>
                  </a:schemeClr>
                </a:solidFill>
              </a:defRPr>
            </a:lvl8pPr>
            <a:lvl9pPr marL="3831263" indent="0">
              <a:buNone/>
              <a:defRPr sz="15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2C01C31-E341-403E-AB11-BC302A9DF475}" type="datetimeFigureOut">
              <a:rPr kumimoji="1" lang="ja-JP" altLang="en-US" smtClean="0"/>
              <a:t>2023/3/29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E73057C-8269-4BB4-8855-8FE0AD88B4B9}" type="slidenum">
              <a:rPr kumimoji="1" lang="ja-JP" altLang="en-US" smtClean="0"/>
              <a:t>‹#›</a:t>
            </a:fld>
            <a:endParaRPr kumimoji="1" lang="ja-JP" altLang="en-US"/>
          </a:p>
        </p:txBody>
      </p:sp>
    </p:spTree>
    <p:extLst>
      <p:ext uri="{BB962C8B-B14F-4D97-AF65-F5344CB8AC3E}">
        <p14:creationId xmlns:p14="http://schemas.microsoft.com/office/powerpoint/2010/main" val="128986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7045" y="1638358"/>
            <a:ext cx="4213886" cy="4633874"/>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849945" y="1638358"/>
            <a:ext cx="4213886" cy="4633874"/>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2C01C31-E341-403E-AB11-BC302A9DF475}" type="datetimeFigureOut">
              <a:rPr kumimoji="1" lang="ja-JP" altLang="en-US" smtClean="0"/>
              <a:t>2023/3/29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E73057C-8269-4BB4-8855-8FE0AD88B4B9}" type="slidenum">
              <a:rPr kumimoji="1" lang="ja-JP" altLang="en-US" smtClean="0"/>
              <a:t>‹#›</a:t>
            </a:fld>
            <a:endParaRPr kumimoji="1" lang="ja-JP" altLang="en-US"/>
          </a:p>
        </p:txBody>
      </p:sp>
    </p:spTree>
    <p:extLst>
      <p:ext uri="{BB962C8B-B14F-4D97-AF65-F5344CB8AC3E}">
        <p14:creationId xmlns:p14="http://schemas.microsoft.com/office/powerpoint/2010/main" val="1225795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7047" y="1571714"/>
            <a:ext cx="4215543" cy="655016"/>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77047" y="2226730"/>
            <a:ext cx="4215543" cy="4045497"/>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846632" y="1571714"/>
            <a:ext cx="4217200" cy="655016"/>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846632" y="2226730"/>
            <a:ext cx="4217200" cy="4045497"/>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2C01C31-E341-403E-AB11-BC302A9DF475}" type="datetimeFigureOut">
              <a:rPr kumimoji="1" lang="ja-JP" altLang="en-US" smtClean="0"/>
              <a:t>2023/3/29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E73057C-8269-4BB4-8855-8FE0AD88B4B9}" type="slidenum">
              <a:rPr kumimoji="1" lang="ja-JP" altLang="en-US" smtClean="0"/>
              <a:t>‹#›</a:t>
            </a:fld>
            <a:endParaRPr kumimoji="1" lang="ja-JP" altLang="en-US"/>
          </a:p>
        </p:txBody>
      </p:sp>
    </p:spTree>
    <p:extLst>
      <p:ext uri="{BB962C8B-B14F-4D97-AF65-F5344CB8AC3E}">
        <p14:creationId xmlns:p14="http://schemas.microsoft.com/office/powerpoint/2010/main" val="2314532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2C01C31-E341-403E-AB11-BC302A9DF475}" type="datetimeFigureOut">
              <a:rPr kumimoji="1" lang="ja-JP" altLang="en-US" smtClean="0"/>
              <a:t>2023/3/29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E73057C-8269-4BB4-8855-8FE0AD88B4B9}" type="slidenum">
              <a:rPr kumimoji="1" lang="ja-JP" altLang="en-US" smtClean="0"/>
              <a:t>‹#›</a:t>
            </a:fld>
            <a:endParaRPr kumimoji="1" lang="ja-JP" altLang="en-US"/>
          </a:p>
        </p:txBody>
      </p:sp>
    </p:spTree>
    <p:extLst>
      <p:ext uri="{BB962C8B-B14F-4D97-AF65-F5344CB8AC3E}">
        <p14:creationId xmlns:p14="http://schemas.microsoft.com/office/powerpoint/2010/main" val="2862351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2C01C31-E341-403E-AB11-BC302A9DF475}" type="datetimeFigureOut">
              <a:rPr kumimoji="1" lang="ja-JP" altLang="en-US" smtClean="0"/>
              <a:t>2023/3/29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E73057C-8269-4BB4-8855-8FE0AD88B4B9}" type="slidenum">
              <a:rPr kumimoji="1" lang="ja-JP" altLang="en-US" smtClean="0"/>
              <a:t>‹#›</a:t>
            </a:fld>
            <a:endParaRPr kumimoji="1" lang="ja-JP" altLang="en-US"/>
          </a:p>
        </p:txBody>
      </p:sp>
    </p:spTree>
    <p:extLst>
      <p:ext uri="{BB962C8B-B14F-4D97-AF65-F5344CB8AC3E}">
        <p14:creationId xmlns:p14="http://schemas.microsoft.com/office/powerpoint/2010/main" val="646786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7044" y="279560"/>
            <a:ext cx="3138882" cy="1189757"/>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730218" y="279564"/>
            <a:ext cx="5333614" cy="5992666"/>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77044" y="1469320"/>
            <a:ext cx="3138882" cy="4802911"/>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2C01C31-E341-403E-AB11-BC302A9DF475}" type="datetimeFigureOut">
              <a:rPr kumimoji="1" lang="ja-JP" altLang="en-US" smtClean="0"/>
              <a:t>2023/3/29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E73057C-8269-4BB4-8855-8FE0AD88B4B9}" type="slidenum">
              <a:rPr kumimoji="1" lang="ja-JP" altLang="en-US" smtClean="0"/>
              <a:t>‹#›</a:t>
            </a:fld>
            <a:endParaRPr kumimoji="1" lang="ja-JP" altLang="en-US"/>
          </a:p>
        </p:txBody>
      </p:sp>
    </p:spTree>
    <p:extLst>
      <p:ext uri="{BB962C8B-B14F-4D97-AF65-F5344CB8AC3E}">
        <p14:creationId xmlns:p14="http://schemas.microsoft.com/office/powerpoint/2010/main" val="2648980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870080" y="4915060"/>
            <a:ext cx="5724525" cy="580250"/>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870080" y="627386"/>
            <a:ext cx="5724525" cy="4212908"/>
          </a:xfrm>
        </p:spPr>
        <p:txBody>
          <a:bodyPr/>
          <a:lstStyle>
            <a:lvl1pPr marL="0" indent="0">
              <a:buNone/>
              <a:defRPr sz="3400"/>
            </a:lvl1pPr>
            <a:lvl2pPr marL="478908" indent="0">
              <a:buNone/>
              <a:defRPr sz="2900"/>
            </a:lvl2pPr>
            <a:lvl3pPr marL="957816" indent="0">
              <a:buNone/>
              <a:defRPr sz="2500"/>
            </a:lvl3pPr>
            <a:lvl4pPr marL="1436724" indent="0">
              <a:buNone/>
              <a:defRPr sz="2100"/>
            </a:lvl4pPr>
            <a:lvl5pPr marL="1915631" indent="0">
              <a:buNone/>
              <a:defRPr sz="2100"/>
            </a:lvl5pPr>
            <a:lvl6pPr marL="2394539" indent="0">
              <a:buNone/>
              <a:defRPr sz="2100"/>
            </a:lvl6pPr>
            <a:lvl7pPr marL="2873447" indent="0">
              <a:buNone/>
              <a:defRPr sz="2100"/>
            </a:lvl7pPr>
            <a:lvl8pPr marL="3352355" indent="0">
              <a:buNone/>
              <a:defRPr sz="2100"/>
            </a:lvl8pPr>
            <a:lvl9pPr marL="3831263" indent="0">
              <a:buNone/>
              <a:defRPr sz="2100"/>
            </a:lvl9pPr>
          </a:lstStyle>
          <a:p>
            <a:endParaRPr kumimoji="1" lang="ja-JP" altLang="en-US"/>
          </a:p>
        </p:txBody>
      </p:sp>
      <p:sp>
        <p:nvSpPr>
          <p:cNvPr id="4" name="テキスト プレースホルダー 3"/>
          <p:cNvSpPr>
            <a:spLocks noGrp="1"/>
          </p:cNvSpPr>
          <p:nvPr>
            <p:ph type="body" sz="half" idx="2"/>
          </p:nvPr>
        </p:nvSpPr>
        <p:spPr>
          <a:xfrm>
            <a:off x="1870080" y="5495309"/>
            <a:ext cx="5724525" cy="824053"/>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2C01C31-E341-403E-AB11-BC302A9DF475}" type="datetimeFigureOut">
              <a:rPr kumimoji="1" lang="ja-JP" altLang="en-US" smtClean="0"/>
              <a:t>2023/3/29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E73057C-8269-4BB4-8855-8FE0AD88B4B9}" type="slidenum">
              <a:rPr kumimoji="1" lang="ja-JP" altLang="en-US" smtClean="0"/>
              <a:t>‹#›</a:t>
            </a:fld>
            <a:endParaRPr kumimoji="1" lang="ja-JP" altLang="en-US"/>
          </a:p>
        </p:txBody>
      </p:sp>
    </p:spTree>
    <p:extLst>
      <p:ext uri="{BB962C8B-B14F-4D97-AF65-F5344CB8AC3E}">
        <p14:creationId xmlns:p14="http://schemas.microsoft.com/office/powerpoint/2010/main" val="996144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7044" y="281186"/>
            <a:ext cx="8586788" cy="1170252"/>
          </a:xfrm>
          <a:prstGeom prst="rect">
            <a:avLst/>
          </a:prstGeom>
        </p:spPr>
        <p:txBody>
          <a:bodyPr vert="horz" lIns="95782" tIns="47891" rIns="95782" bIns="47891"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7044" y="1638358"/>
            <a:ext cx="8586788" cy="4633874"/>
          </a:xfrm>
          <a:prstGeom prst="rect">
            <a:avLst/>
          </a:prstGeom>
        </p:spPr>
        <p:txBody>
          <a:bodyPr vert="horz" lIns="95782" tIns="47891" rIns="95782" bIns="47891"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77044" y="6507906"/>
            <a:ext cx="2226204" cy="373831"/>
          </a:xfrm>
          <a:prstGeom prst="rect">
            <a:avLst/>
          </a:prstGeom>
        </p:spPr>
        <p:txBody>
          <a:bodyPr vert="horz" lIns="95782" tIns="47891" rIns="95782" bIns="47891" rtlCol="0" anchor="ctr"/>
          <a:lstStyle>
            <a:lvl1pPr algn="l">
              <a:defRPr sz="1300">
                <a:solidFill>
                  <a:schemeClr val="tx1">
                    <a:tint val="75000"/>
                  </a:schemeClr>
                </a:solidFill>
              </a:defRPr>
            </a:lvl1pPr>
          </a:lstStyle>
          <a:p>
            <a:fld id="{82C01C31-E341-403E-AB11-BC302A9DF475}" type="datetimeFigureOut">
              <a:rPr kumimoji="1" lang="ja-JP" altLang="en-US" smtClean="0"/>
              <a:t>2023/3/29</a:t>
            </a:fld>
            <a:endParaRPr kumimoji="1" lang="ja-JP" altLang="en-US"/>
          </a:p>
        </p:txBody>
      </p:sp>
      <p:sp>
        <p:nvSpPr>
          <p:cNvPr id="5" name="フッター プレースホルダー 4"/>
          <p:cNvSpPr>
            <a:spLocks noGrp="1"/>
          </p:cNvSpPr>
          <p:nvPr>
            <p:ph type="ftr" sz="quarter" idx="3"/>
          </p:nvPr>
        </p:nvSpPr>
        <p:spPr>
          <a:xfrm>
            <a:off x="3259801" y="6507906"/>
            <a:ext cx="3021277" cy="373831"/>
          </a:xfrm>
          <a:prstGeom prst="rect">
            <a:avLst/>
          </a:prstGeom>
        </p:spPr>
        <p:txBody>
          <a:bodyPr vert="horz" lIns="95782" tIns="47891" rIns="95782" bIns="47891"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837627" y="6507906"/>
            <a:ext cx="2226204" cy="373831"/>
          </a:xfrm>
          <a:prstGeom prst="rect">
            <a:avLst/>
          </a:prstGeom>
        </p:spPr>
        <p:txBody>
          <a:bodyPr vert="horz" lIns="95782" tIns="47891" rIns="95782" bIns="47891" rtlCol="0" anchor="ctr"/>
          <a:lstStyle>
            <a:lvl1pPr algn="r">
              <a:defRPr sz="1300">
                <a:solidFill>
                  <a:schemeClr val="tx1">
                    <a:tint val="75000"/>
                  </a:schemeClr>
                </a:solidFill>
              </a:defRPr>
            </a:lvl1pPr>
          </a:lstStyle>
          <a:p>
            <a:fld id="{AE73057C-8269-4BB4-8855-8FE0AD88B4B9}" type="slidenum">
              <a:rPr kumimoji="1" lang="ja-JP" altLang="en-US" smtClean="0"/>
              <a:t>‹#›</a:t>
            </a:fld>
            <a:endParaRPr kumimoji="1" lang="ja-JP" altLang="en-US"/>
          </a:p>
        </p:txBody>
      </p:sp>
    </p:spTree>
    <p:extLst>
      <p:ext uri="{BB962C8B-B14F-4D97-AF65-F5344CB8AC3E}">
        <p14:creationId xmlns:p14="http://schemas.microsoft.com/office/powerpoint/2010/main" val="14526275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57816" rtl="0" eaLnBrk="1" latinLnBrk="0" hangingPunct="1">
        <a:spcBef>
          <a:spcPct val="0"/>
        </a:spcBef>
        <a:buNone/>
        <a:defRPr kumimoji="1" sz="4600" kern="1200">
          <a:solidFill>
            <a:schemeClr val="tx1"/>
          </a:solidFill>
          <a:latin typeface="+mj-lt"/>
          <a:ea typeface="+mj-ea"/>
          <a:cs typeface="+mj-cs"/>
        </a:defRPr>
      </a:lvl1pPr>
    </p:titleStyle>
    <p:bodyStyle>
      <a:lvl1pPr marL="359181" indent="-359181" algn="l" defTabSz="95781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225" indent="-299317" algn="l" defTabSz="95781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270" indent="-239454" algn="l" defTabSz="957816"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617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5085"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3993"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901"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809"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7071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370682514"/>
              </p:ext>
            </p:extLst>
          </p:nvPr>
        </p:nvGraphicFramePr>
        <p:xfrm>
          <a:off x="109970" y="4158828"/>
          <a:ext cx="9343329" cy="2522313"/>
        </p:xfrm>
        <a:graphic>
          <a:graphicData uri="http://schemas.openxmlformats.org/drawingml/2006/table">
            <a:tbl>
              <a:tblPr firstRow="1" bandRow="1">
                <a:tableStyleId>{5940675A-B579-460E-94D1-54222C63F5DA}</a:tableStyleId>
              </a:tblPr>
              <a:tblGrid>
                <a:gridCol w="1838832">
                  <a:extLst>
                    <a:ext uri="{9D8B030D-6E8A-4147-A177-3AD203B41FA5}">
                      <a16:colId xmlns:a16="http://schemas.microsoft.com/office/drawing/2014/main" val="20000"/>
                    </a:ext>
                  </a:extLst>
                </a:gridCol>
                <a:gridCol w="2389585">
                  <a:extLst>
                    <a:ext uri="{9D8B030D-6E8A-4147-A177-3AD203B41FA5}">
                      <a16:colId xmlns:a16="http://schemas.microsoft.com/office/drawing/2014/main" val="20001"/>
                    </a:ext>
                  </a:extLst>
                </a:gridCol>
                <a:gridCol w="3168352">
                  <a:extLst>
                    <a:ext uri="{9D8B030D-6E8A-4147-A177-3AD203B41FA5}">
                      <a16:colId xmlns:a16="http://schemas.microsoft.com/office/drawing/2014/main" val="20002"/>
                    </a:ext>
                  </a:extLst>
                </a:gridCol>
                <a:gridCol w="1946560">
                  <a:extLst>
                    <a:ext uri="{9D8B030D-6E8A-4147-A177-3AD203B41FA5}">
                      <a16:colId xmlns:a16="http://schemas.microsoft.com/office/drawing/2014/main" val="20003"/>
                    </a:ext>
                  </a:extLst>
                </a:gridCol>
              </a:tblGrid>
              <a:tr h="0">
                <a:tc gridSpan="2">
                  <a:txBody>
                    <a:bodyPr/>
                    <a:lstStyle/>
                    <a:p>
                      <a:pPr algn="ctr">
                        <a:lnSpc>
                          <a:spcPts val="1100"/>
                        </a:lnSpc>
                      </a:pPr>
                      <a:r>
                        <a:rPr kumimoji="1" lang="ja-JP" altLang="en-US"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）例示項目</a:t>
                      </a:r>
                      <a:endParaRPr kumimoji="1" lang="ja-JP" altLang="en-US" sz="900" b="1" spc="0"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solidFill>
                  </a:tcPr>
                </a:tc>
                <a:tc hMerge="1">
                  <a:txBody>
                    <a:bodyPr/>
                    <a:lstStyle/>
                    <a:p>
                      <a:pPr algn="ctr">
                        <a:lnSpc>
                          <a:spcPts val="1200"/>
                        </a:lnSpc>
                      </a:pPr>
                      <a:endParaRPr kumimoji="1" lang="ja-JP" altLang="en-US" sz="900" b="1" spc="0"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solidFill>
                  </a:tcPr>
                </a:tc>
                <a:tc rowSpan="2">
                  <a:txBody>
                    <a:bodyPr/>
                    <a:lstStyle/>
                    <a:p>
                      <a:pPr algn="ctr">
                        <a:lnSpc>
                          <a:spcPts val="1000"/>
                        </a:lnSpc>
                      </a:pPr>
                      <a:r>
                        <a:rPr kumimoji="1" lang="ja-JP" altLang="en-US"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）第４期地域福祉支援計画対応状況（主な項目）</a:t>
                      </a:r>
                      <a:endParaRPr kumimoji="1" lang="ja-JP" altLang="en-US" sz="900" b="1" spc="0"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solidFill>
                  </a:tcPr>
                </a:tc>
                <a:tc rowSpan="2">
                  <a:txBody>
                    <a:bodyPr/>
                    <a:lstStyle/>
                    <a:p>
                      <a:pPr algn="ctr">
                        <a:lnSpc>
                          <a:spcPts val="1000"/>
                        </a:lnSpc>
                      </a:pPr>
                      <a:r>
                        <a:rPr kumimoji="1" lang="ja-JP" altLang="en-US"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）次期計画への記載検討事項</a:t>
                      </a:r>
                      <a:endParaRPr kumimoji="1" lang="en-US" altLang="ja-JP"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000"/>
                        </a:lnSpc>
                      </a:pPr>
                      <a:r>
                        <a:rPr kumimoji="1" lang="ja-JP" altLang="en-US"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（事務局案）</a:t>
                      </a:r>
                      <a:endParaRPr kumimoji="1" lang="en-US" altLang="ja-JP"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r h="241053">
                <a:tc>
                  <a:txBody>
                    <a:bodyPr/>
                    <a:lstStyle/>
                    <a:p>
                      <a:pPr algn="ctr">
                        <a:lnSpc>
                          <a:spcPts val="1000"/>
                        </a:lnSpc>
                      </a:pPr>
                      <a:r>
                        <a:rPr kumimoji="1" lang="ja-JP" altLang="en-US"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項目</a:t>
                      </a:r>
                      <a:endParaRPr kumimoji="1" lang="ja-JP" altLang="en-US" sz="900" b="1" spc="0"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lnL w="1905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solidFill>
                  </a:tcPr>
                </a:tc>
                <a:tc>
                  <a:txBody>
                    <a:bodyPr/>
                    <a:lstStyle/>
                    <a:p>
                      <a:pPr algn="ctr">
                        <a:lnSpc>
                          <a:spcPts val="1000"/>
                        </a:lnSpc>
                      </a:pPr>
                      <a:r>
                        <a:rPr kumimoji="1" lang="ja-JP" altLang="en-US"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概要</a:t>
                      </a:r>
                      <a:endParaRPr kumimoji="1" lang="ja-JP" altLang="en-US" sz="900" b="1" spc="0"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lnL w="12700" cap="flat" cmpd="sng" algn="ctr">
                      <a:solidFill>
                        <a:schemeClr val="tx1"/>
                      </a:solidFill>
                      <a:prstDash val="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solidFill>
                  </a:tcPr>
                </a:tc>
                <a:tc vMerge="1">
                  <a:txBody>
                    <a:bodyPr/>
                    <a:lstStyle/>
                    <a:p>
                      <a:pPr algn="ctr">
                        <a:lnSpc>
                          <a:spcPts val="1200"/>
                        </a:lnSpc>
                      </a:pPr>
                      <a:endParaRPr kumimoji="1" lang="ja-JP" altLang="en-US" sz="900" b="1" spc="0"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solidFill>
                  </a:tcPr>
                </a:tc>
                <a:tc vMerge="1">
                  <a:txBody>
                    <a:bodyPr/>
                    <a:lstStyle/>
                    <a:p>
                      <a:pPr algn="ctr">
                        <a:lnSpc>
                          <a:spcPts val="1200"/>
                        </a:lnSpc>
                      </a:pPr>
                      <a:endParaRPr kumimoji="1" lang="ja-JP" altLang="en-US" sz="900" b="1" spc="0"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1"/>
                  </a:ext>
                </a:extLst>
              </a:tr>
              <a:tr h="136165">
                <a:tc>
                  <a:txBody>
                    <a:bodyPr/>
                    <a:lstStyle/>
                    <a:p>
                      <a:pPr>
                        <a:lnSpc>
                          <a:spcPts val="1100"/>
                        </a:lnSpc>
                      </a:pPr>
                      <a:r>
                        <a:rPr kumimoji="1" lang="ja-JP" altLang="en-US" sz="900" b="1"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❶　課題を抱える者の就労や活躍の場の確保等を目的とした、</a:t>
                      </a:r>
                      <a:r>
                        <a:rPr kumimoji="1" lang="ja-JP" altLang="en-US" sz="900" b="1" u="sng"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福祉以外の様々な分野との連携</a:t>
                      </a:r>
                      <a:endParaRPr kumimoji="1" lang="ja-JP" altLang="en-US" sz="900" b="1" u="sng" spc="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9050" cap="flat" cmpd="sng" algn="ctr">
                      <a:solidFill>
                        <a:schemeClr val="tx1"/>
                      </a:solidFill>
                      <a:prstDash val="solid"/>
                      <a:round/>
                      <a:headEnd type="none" w="med" len="med"/>
                      <a:tailEnd type="none" w="med" len="med"/>
                    </a:lnT>
                    <a:solidFill>
                      <a:schemeClr val="bg1">
                        <a:lumMod val="95000"/>
                      </a:schemeClr>
                    </a:solidFill>
                  </a:tcPr>
                </a:tc>
                <a:tc>
                  <a:txBody>
                    <a:bodyPr/>
                    <a:lstStyle/>
                    <a:p>
                      <a:pPr>
                        <a:lnSpc>
                          <a:spcPts val="1100"/>
                        </a:lnSpc>
                      </a:pPr>
                      <a:r>
                        <a:rPr kumimoji="1" lang="ja-JP" altLang="en-US" sz="9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▸地域の活性化に寄与しながら地域生活課題の解決にも同時に資する取組みなど</a:t>
                      </a:r>
                      <a:endParaRPr kumimoji="1" lang="ja-JP" altLang="en-US" sz="900" b="0" u="none" spc="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2700" cap="flat" cmpd="sng" algn="ctr">
                      <a:solidFill>
                        <a:schemeClr val="tx1"/>
                      </a:solidFill>
                      <a:prstDash val="dash"/>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lumMod val="95000"/>
                      </a:schemeClr>
                    </a:solidFill>
                  </a:tcPr>
                </a:tc>
                <a:tc>
                  <a:txBody>
                    <a:bodyPr/>
                    <a:lstStyle/>
                    <a:p>
                      <a:pPr>
                        <a:lnSpc>
                          <a:spcPts val="1100"/>
                        </a:lnSpc>
                      </a:pP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○福祉教育の推進</a:t>
                      </a: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○安心・安全な福祉のまちづくり　</a:t>
                      </a: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○高齢者や</a:t>
                      </a:r>
                      <a:r>
                        <a:rPr kumimoji="1" lang="ja-JP" altLang="en-US" sz="900" spc="0"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者等への消費者被害対策</a:t>
                      </a: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○行政の福祉化（</a:t>
                      </a:r>
                      <a:r>
                        <a:rPr kumimoji="1" lang="ja-JP" altLang="en-US" sz="900" spc="0"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者等への雇用・就労機会の創出）等</a:t>
                      </a: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noFill/>
                  </a:tcPr>
                </a:tc>
                <a:tc>
                  <a:txBody>
                    <a:bodyPr/>
                    <a:lstStyle/>
                    <a:p>
                      <a:pPr marL="0" marR="0" lvl="0" indent="0" algn="l" defTabSz="957816" rtl="0" eaLnBrk="1" fontAlgn="auto" latinLnBrk="0" hangingPunct="1">
                        <a:lnSpc>
                          <a:spcPts val="1100"/>
                        </a:lnSpc>
                        <a:spcBef>
                          <a:spcPts val="0"/>
                        </a:spcBef>
                        <a:spcAft>
                          <a:spcPts val="0"/>
                        </a:spcAft>
                        <a:buClrTx/>
                        <a:buSzTx/>
                        <a:buFontTx/>
                        <a:buNone/>
                        <a:tabLst/>
                        <a:defRPr/>
                      </a:pPr>
                      <a:r>
                        <a:rPr kumimoji="1" lang="ja-JP" altLang="en-US"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○包括的な支援体制の整備</a:t>
                      </a:r>
                      <a:endParaRPr kumimoji="1" lang="en-US" altLang="ja-JP"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2"/>
                  </a:ext>
                </a:extLst>
              </a:tr>
              <a:tr h="662740">
                <a:tc>
                  <a:txBody>
                    <a:bodyPr/>
                    <a:lstStyle/>
                    <a:p>
                      <a:pPr>
                        <a:lnSpc>
                          <a:spcPts val="1100"/>
                        </a:lnSpc>
                      </a:pPr>
                      <a:r>
                        <a:rPr kumimoji="1" lang="ja-JP" altLang="en-US" sz="900" b="1"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❷　各福祉分野のうち、</a:t>
                      </a:r>
                      <a:r>
                        <a:rPr kumimoji="1" lang="ja-JP" altLang="en-US" sz="900" b="1" u="sng"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特に重点的に取り組む分野</a:t>
                      </a:r>
                      <a:endParaRPr kumimoji="1" lang="ja-JP" altLang="en-US" sz="900" b="1" spc="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solidFill>
                      <a:schemeClr val="bg1">
                        <a:lumMod val="95000"/>
                      </a:schemeClr>
                    </a:solidFill>
                  </a:tcPr>
                </a:tc>
                <a:tc>
                  <a:txBody>
                    <a:bodyPr/>
                    <a:lstStyle/>
                    <a:p>
                      <a:pPr>
                        <a:lnSpc>
                          <a:spcPts val="1100"/>
                        </a:lnSpc>
                      </a:pPr>
                      <a:r>
                        <a:rPr kumimoji="1" lang="ja-JP" altLang="en-US" sz="9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▸地域の課題や資源の状況に応じて、重点的に予算や人材等を配分していく分野や施策</a:t>
                      </a:r>
                      <a:endParaRPr kumimoji="1" lang="ja-JP" altLang="en-US" sz="900" b="0" u="none" spc="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2700" cap="flat" cmpd="sng" algn="ctr">
                      <a:solidFill>
                        <a:schemeClr val="tx1"/>
                      </a:solidFill>
                      <a:prstDash val="dash"/>
                      <a:round/>
                      <a:headEnd type="none" w="med" len="med"/>
                      <a:tailEnd type="none" w="med" len="med"/>
                    </a:lnL>
                    <a:lnR w="19050" cap="flat" cmpd="sng" algn="ctr">
                      <a:solidFill>
                        <a:schemeClr val="tx1"/>
                      </a:solidFill>
                      <a:prstDash val="solid"/>
                      <a:round/>
                      <a:headEnd type="none" w="med" len="med"/>
                      <a:tailEnd type="none" w="med" len="med"/>
                    </a:lnR>
                    <a:solidFill>
                      <a:schemeClr val="bg1">
                        <a:lumMod val="95000"/>
                      </a:schemeClr>
                    </a:solidFill>
                  </a:tcPr>
                </a:tc>
                <a:tc>
                  <a:txBody>
                    <a:bodyPr/>
                    <a:lstStyle/>
                    <a:p>
                      <a:pPr>
                        <a:lnSpc>
                          <a:spcPts val="1100"/>
                        </a:lnSpc>
                      </a:pP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○包括的支援体制の整備</a:t>
                      </a: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57816" rtl="0" eaLnBrk="1" fontAlgn="auto" latinLnBrk="0" hangingPunct="1">
                        <a:lnSpc>
                          <a:spcPts val="1100"/>
                        </a:lnSpc>
                        <a:spcBef>
                          <a:spcPts val="0"/>
                        </a:spcBef>
                        <a:spcAft>
                          <a:spcPts val="0"/>
                        </a:spcAft>
                        <a:buClrTx/>
                        <a:buSzTx/>
                        <a:buFontTx/>
                        <a:buNone/>
                        <a:tabLst/>
                        <a:defRPr/>
                      </a:pP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ヤングケアラーへの支援</a:t>
                      </a:r>
                      <a:endParaRPr kumimoji="1" lang="en-US" altLang="ja-JP"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57816" rtl="0" eaLnBrk="1" fontAlgn="auto" latinLnBrk="0" hangingPunct="1">
                        <a:lnSpc>
                          <a:spcPts val="1100"/>
                        </a:lnSpc>
                        <a:spcBef>
                          <a:spcPts val="0"/>
                        </a:spcBef>
                        <a:spcAft>
                          <a:spcPts val="0"/>
                        </a:spcAft>
                        <a:buClrTx/>
                        <a:buSzTx/>
                        <a:buFontTx/>
                        <a:buNone/>
                        <a:tabLst/>
                        <a:defRPr/>
                      </a:pP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○災害時における避難行動要支援者に対する支援等</a:t>
                      </a:r>
                      <a:endParaRPr kumimoji="1" lang="en-US" altLang="ja-JP"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○福祉・介護を支える人材の確保　　等</a:t>
                      </a: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solidFill>
                      <a:schemeClr val="bg1"/>
                    </a:solidFill>
                  </a:tcPr>
                </a:tc>
                <a:tc>
                  <a:txBody>
                    <a:bodyPr/>
                    <a:lstStyle/>
                    <a:p>
                      <a:pPr marL="0" marR="0" lvl="0" indent="0" algn="l" defTabSz="957816" rtl="0" eaLnBrk="1" fontAlgn="auto" latinLnBrk="0" hangingPunct="1">
                        <a:lnSpc>
                          <a:spcPts val="1100"/>
                        </a:lnSpc>
                        <a:spcBef>
                          <a:spcPts val="0"/>
                        </a:spcBef>
                        <a:spcAft>
                          <a:spcPts val="0"/>
                        </a:spcAft>
                        <a:buClrTx/>
                        <a:buSzTx/>
                        <a:buFontTx/>
                        <a:buNone/>
                        <a:tabLst/>
                        <a:defRPr/>
                      </a:pPr>
                      <a:r>
                        <a:rPr kumimoji="1" lang="ja-JP" altLang="en-US"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○包括的な支援体制の整備</a:t>
                      </a:r>
                      <a:endParaRPr kumimoji="1" lang="en-US" altLang="ja-JP"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57816" rtl="0" eaLnBrk="1" fontAlgn="auto" latinLnBrk="0" hangingPunct="1">
                        <a:lnSpc>
                          <a:spcPts val="1100"/>
                        </a:lnSpc>
                        <a:spcBef>
                          <a:spcPts val="0"/>
                        </a:spcBef>
                        <a:spcAft>
                          <a:spcPts val="0"/>
                        </a:spcAft>
                        <a:buClrTx/>
                        <a:buSzTx/>
                        <a:buFontTx/>
                        <a:buNone/>
                        <a:tabLst/>
                        <a:defRPr/>
                      </a:pPr>
                      <a:r>
                        <a:rPr kumimoji="1" lang="ja-JP" altLang="en-US"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○ポストコロナへの対応</a:t>
                      </a:r>
                      <a:endParaRPr kumimoji="1" lang="en-US" altLang="ja-JP"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57816" rtl="0" eaLnBrk="1" fontAlgn="auto" latinLnBrk="0" hangingPunct="1">
                        <a:lnSpc>
                          <a:spcPts val="1100"/>
                        </a:lnSpc>
                        <a:spcBef>
                          <a:spcPts val="0"/>
                        </a:spcBef>
                        <a:spcAft>
                          <a:spcPts val="0"/>
                        </a:spcAft>
                        <a:buClrTx/>
                        <a:buSzTx/>
                        <a:buFontTx/>
                        <a:buNone/>
                        <a:tabLst/>
                        <a:defRPr/>
                      </a:pPr>
                      <a:r>
                        <a:rPr kumimoji="1" lang="ja-JP" altLang="en-US"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a:t>
                      </a:r>
                      <a:r>
                        <a:rPr kumimoji="1" lang="en-US" altLang="ja-JP"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DX</a:t>
                      </a:r>
                      <a:r>
                        <a:rPr kumimoji="1" lang="ja-JP" altLang="en-US" sz="900" u="none" spc="0"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生活困窮者支援）</a:t>
                      </a:r>
                      <a:endParaRPr kumimoji="1" lang="en-US" altLang="ja-JP"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57816" rtl="0" eaLnBrk="1" fontAlgn="auto" latinLnBrk="0" hangingPunct="1">
                        <a:lnSpc>
                          <a:spcPts val="1100"/>
                        </a:lnSpc>
                        <a:spcBef>
                          <a:spcPts val="0"/>
                        </a:spcBef>
                        <a:spcAft>
                          <a:spcPts val="0"/>
                        </a:spcAft>
                        <a:buClrTx/>
                        <a:buSzTx/>
                        <a:buFontTx/>
                        <a:buNone/>
                        <a:tabLst/>
                        <a:defRPr/>
                      </a:pPr>
                      <a:r>
                        <a:rPr kumimoji="1" lang="ja-JP" altLang="en-US"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○孤独・孤立対策</a:t>
                      </a:r>
                      <a:endParaRPr kumimoji="1" lang="en-US" altLang="ja-JP"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57816" rtl="0" eaLnBrk="1" fontAlgn="auto" latinLnBrk="0" hangingPunct="1">
                        <a:lnSpc>
                          <a:spcPts val="1100"/>
                        </a:lnSpc>
                        <a:spcBef>
                          <a:spcPts val="0"/>
                        </a:spcBef>
                        <a:spcAft>
                          <a:spcPts val="0"/>
                        </a:spcAft>
                        <a:buClrTx/>
                        <a:buSzTx/>
                        <a:buFontTx/>
                        <a:buNone/>
                        <a:tabLst/>
                        <a:defRPr/>
                      </a:pPr>
                      <a:r>
                        <a:rPr kumimoji="1" lang="ja-JP" altLang="en-US"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○地域福祉人材の育成</a:t>
                      </a:r>
                      <a:endParaRPr kumimoji="1" lang="en-US" altLang="ja-JP"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R w="1905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0003"/>
                  </a:ext>
                </a:extLst>
              </a:tr>
              <a:tr h="530949">
                <a:tc>
                  <a:txBody>
                    <a:bodyPr/>
                    <a:lstStyle/>
                    <a:p>
                      <a:pPr>
                        <a:lnSpc>
                          <a:spcPts val="1100"/>
                        </a:lnSpc>
                      </a:pPr>
                      <a:r>
                        <a:rPr kumimoji="1" lang="ja-JP" altLang="en-US" sz="900" b="1"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❸　</a:t>
                      </a:r>
                      <a:r>
                        <a:rPr kumimoji="1" lang="ja-JP" altLang="en-US" sz="900" b="1" u="sng"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制度の狭間の課題</a:t>
                      </a:r>
                      <a:r>
                        <a:rPr kumimoji="1" lang="ja-JP" altLang="en-US" sz="900" b="1"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への対応の在り方</a:t>
                      </a:r>
                      <a:endParaRPr kumimoji="1" lang="ja-JP" altLang="en-US" sz="900" b="1" spc="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solidFill>
                      <a:schemeClr val="bg1">
                        <a:lumMod val="95000"/>
                      </a:schemeClr>
                    </a:solidFill>
                  </a:tcPr>
                </a:tc>
                <a:tc>
                  <a:txBody>
                    <a:bodyPr/>
                    <a:lstStyle/>
                    <a:p>
                      <a:pPr>
                        <a:lnSpc>
                          <a:spcPts val="1100"/>
                        </a:lnSpc>
                      </a:pPr>
                      <a:r>
                        <a:rPr kumimoji="1" lang="ja-JP" altLang="en-US" sz="9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▸既存制度の明確に位置づけられていないが、何らかの支援が必要な、いわゆる「制度の狭間の課題」への対応の在り方</a:t>
                      </a:r>
                      <a:endParaRPr kumimoji="1" lang="ja-JP" altLang="en-US" sz="900" b="0" u="none" spc="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2700" cap="flat" cmpd="sng" algn="ctr">
                      <a:solidFill>
                        <a:schemeClr val="tx1"/>
                      </a:solidFill>
                      <a:prstDash val="dash"/>
                      <a:round/>
                      <a:headEnd type="none" w="med" len="med"/>
                      <a:tailEnd type="none" w="med" len="med"/>
                    </a:lnL>
                    <a:lnR w="19050" cap="flat" cmpd="sng" algn="ctr">
                      <a:solidFill>
                        <a:schemeClr val="tx1"/>
                      </a:solidFill>
                      <a:prstDash val="solid"/>
                      <a:round/>
                      <a:headEnd type="none" w="med" len="med"/>
                      <a:tailEnd type="none" w="med" len="med"/>
                    </a:lnR>
                    <a:solidFill>
                      <a:schemeClr val="bg1">
                        <a:lumMod val="95000"/>
                      </a:schemeClr>
                    </a:solidFill>
                  </a:tcPr>
                </a:tc>
                <a:tc>
                  <a:txBody>
                    <a:bodyPr/>
                    <a:lstStyle/>
                    <a:p>
                      <a:pPr>
                        <a:lnSpc>
                          <a:spcPts val="1100"/>
                        </a:lnSpc>
                      </a:pP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の設置促進</a:t>
                      </a: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○各コーディネーターの協働体制づくり（ネットワーク強化）　</a:t>
                      </a: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○重層的支援体制整備事業の創設　</a:t>
                      </a: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○ひきこもり支援　等</a:t>
                      </a: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solidFill>
                      <a:schemeClr val="bg1"/>
                    </a:solidFill>
                  </a:tcPr>
                </a:tc>
                <a:tc>
                  <a:txBody>
                    <a:bodyPr/>
                    <a:lstStyle/>
                    <a:p>
                      <a:pPr>
                        <a:lnSpc>
                          <a:spcPts val="1100"/>
                        </a:lnSpc>
                      </a:pPr>
                      <a:r>
                        <a:rPr kumimoji="1" lang="ja-JP" altLang="en-US"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○包括的な支援体制の整備</a:t>
                      </a:r>
                      <a:endParaRPr kumimoji="1" lang="en-US" altLang="ja-JP"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ポストコロナへの対応</a:t>
                      </a: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（例：外国人支援）</a:t>
                      </a: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R w="1905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0004"/>
                  </a:ext>
                </a:extLst>
              </a:tr>
            </a:tbl>
          </a:graphicData>
        </a:graphic>
      </p:graphicFrame>
      <p:sp>
        <p:nvSpPr>
          <p:cNvPr id="7" name="正方形/長方形 6"/>
          <p:cNvSpPr/>
          <p:nvPr/>
        </p:nvSpPr>
        <p:spPr>
          <a:xfrm>
            <a:off x="26875" y="3798788"/>
            <a:ext cx="9458051" cy="259045"/>
          </a:xfrm>
          <a:prstGeom prst="rect">
            <a:avLst/>
          </a:prstGeom>
        </p:spPr>
        <p:txBody>
          <a:bodyPr wrap="square">
            <a:spAutoFit/>
          </a:bodyPr>
          <a:lstStyle/>
          <a:p>
            <a:pPr>
              <a:lnSpc>
                <a:spcPts val="1347"/>
              </a:lnSpc>
            </a:pPr>
            <a:r>
              <a:rPr lang="en-US" altLang="ja-JP" sz="1200" b="1" u="sng" dirty="0" smtClean="0">
                <a:latin typeface="Meiryo UI" panose="020B0604030504040204" pitchFamily="50" charset="-128"/>
                <a:ea typeface="Meiryo UI" panose="020B0604030504040204" pitchFamily="50" charset="-128"/>
              </a:rPr>
              <a:t>Ⅰ</a:t>
            </a:r>
            <a:r>
              <a:rPr lang="en-US" altLang="ja-JP" sz="1200" b="1" u="sng" dirty="0">
                <a:latin typeface="Meiryo UI" panose="020B0604030504040204" pitchFamily="50" charset="-128"/>
                <a:ea typeface="Meiryo UI" panose="020B0604030504040204" pitchFamily="50" charset="-128"/>
              </a:rPr>
              <a:t>.</a:t>
            </a:r>
            <a:r>
              <a:rPr lang="ja-JP" altLang="en-US" sz="1200" b="1" u="sng" dirty="0">
                <a:latin typeface="Meiryo UI" panose="020B0604030504040204" pitchFamily="50" charset="-128"/>
                <a:ea typeface="Meiryo UI" panose="020B0604030504040204" pitchFamily="50" charset="-128"/>
              </a:rPr>
              <a:t>地域のおける高齢者、</a:t>
            </a:r>
            <a:r>
              <a:rPr lang="ja-JP" altLang="en-US" sz="1200" b="1" u="sng" dirty="0" err="1">
                <a:latin typeface="Meiryo UI" panose="020B0604030504040204" pitchFamily="50" charset="-128"/>
                <a:ea typeface="Meiryo UI" panose="020B0604030504040204" pitchFamily="50" charset="-128"/>
              </a:rPr>
              <a:t>障がい</a:t>
            </a:r>
            <a:r>
              <a:rPr lang="ja-JP" altLang="en-US" sz="1200" b="1" u="sng" dirty="0">
                <a:latin typeface="Meiryo UI" panose="020B0604030504040204" pitchFamily="50" charset="-128"/>
                <a:ea typeface="Meiryo UI" panose="020B0604030504040204" pitchFamily="50" charset="-128"/>
              </a:rPr>
              <a:t>者、児童、その他の福祉に関し、共通して取り組むべき</a:t>
            </a:r>
            <a:r>
              <a:rPr lang="ja-JP" altLang="en-US" sz="1200" b="1" u="sng" dirty="0" smtClean="0">
                <a:latin typeface="Meiryo UI" panose="020B0604030504040204" pitchFamily="50" charset="-128"/>
                <a:ea typeface="Meiryo UI" panose="020B0604030504040204" pitchFamily="50" charset="-128"/>
              </a:rPr>
              <a:t>事項（共通記載事項）（</a:t>
            </a:r>
            <a:r>
              <a:rPr lang="en-US" altLang="ja-JP" sz="1200" b="1" u="sng" dirty="0" smtClean="0">
                <a:latin typeface="Meiryo UI" panose="020B0604030504040204" pitchFamily="50" charset="-128"/>
                <a:ea typeface="Meiryo UI" panose="020B0604030504040204" pitchFamily="50" charset="-128"/>
              </a:rPr>
              <a:t>16</a:t>
            </a:r>
            <a:r>
              <a:rPr lang="ja-JP" altLang="en-US" sz="1200" b="1" u="sng" dirty="0" smtClean="0">
                <a:latin typeface="Meiryo UI" panose="020B0604030504040204" pitchFamily="50" charset="-128"/>
                <a:ea typeface="Meiryo UI" panose="020B0604030504040204" pitchFamily="50" charset="-128"/>
              </a:rPr>
              <a:t>項目の例示と第４期計画等）</a:t>
            </a:r>
            <a:endParaRPr lang="en-US" altLang="ja-JP" sz="1200" b="1" u="sng" dirty="0">
              <a:latin typeface="Meiryo UI" panose="020B0604030504040204" pitchFamily="50" charset="-128"/>
              <a:ea typeface="Meiryo UI" panose="020B0604030504040204" pitchFamily="50" charset="-128"/>
            </a:endParaRPr>
          </a:p>
        </p:txBody>
      </p:sp>
      <p:sp>
        <p:nvSpPr>
          <p:cNvPr id="9" name="額縁 8"/>
          <p:cNvSpPr/>
          <p:nvPr/>
        </p:nvSpPr>
        <p:spPr>
          <a:xfrm>
            <a:off x="3371" y="2629"/>
            <a:ext cx="9535097" cy="421409"/>
          </a:xfrm>
          <a:prstGeom prst="bevel">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lnSpc>
                <a:spcPts val="2095"/>
              </a:lnSpc>
            </a:pPr>
            <a:r>
              <a:rPr lang="ja-JP" altLang="en-US" sz="1500" b="1" dirty="0" smtClean="0">
                <a:latin typeface="Meiryo UI" panose="020B0604030504040204" pitchFamily="50" charset="-128"/>
                <a:ea typeface="Meiryo UI" panose="020B0604030504040204" pitchFamily="50" charset="-128"/>
              </a:rPr>
              <a:t>社会福祉法</a:t>
            </a:r>
            <a:r>
              <a:rPr lang="ja-JP" altLang="en-US" sz="1500" b="1" dirty="0">
                <a:latin typeface="Meiryo UI" panose="020B0604030504040204" pitchFamily="50" charset="-128"/>
                <a:ea typeface="Meiryo UI" panose="020B0604030504040204" pitchFamily="50" charset="-128"/>
              </a:rPr>
              <a:t>の一部改正等に</a:t>
            </a:r>
            <a:r>
              <a:rPr lang="ja-JP" altLang="en-US" sz="1500" b="1" dirty="0" smtClean="0">
                <a:latin typeface="Meiryo UI" panose="020B0604030504040204" pitchFamily="50" charset="-128"/>
                <a:ea typeface="Meiryo UI" panose="020B0604030504040204" pitchFamily="50" charset="-128"/>
              </a:rPr>
              <a:t>よる地域福祉支援計画への記載事項</a:t>
            </a:r>
            <a:r>
              <a:rPr lang="ja-JP" altLang="en-US" sz="1500" b="1" dirty="0">
                <a:latin typeface="Meiryo UI" panose="020B0604030504040204" pitchFamily="50" charset="-128"/>
                <a:ea typeface="Meiryo UI" panose="020B0604030504040204" pitchFamily="50" charset="-128"/>
              </a:rPr>
              <a:t>（整理票）</a:t>
            </a:r>
          </a:p>
        </p:txBody>
      </p:sp>
      <p:grpSp>
        <p:nvGrpSpPr>
          <p:cNvPr id="2" name="グループ化 1"/>
          <p:cNvGrpSpPr/>
          <p:nvPr/>
        </p:nvGrpSpPr>
        <p:grpSpPr>
          <a:xfrm>
            <a:off x="75321" y="630436"/>
            <a:ext cx="9431077" cy="2751560"/>
            <a:chOff x="67863" y="505792"/>
            <a:chExt cx="9431077" cy="2751560"/>
          </a:xfrm>
        </p:grpSpPr>
        <p:sp>
          <p:nvSpPr>
            <p:cNvPr id="8" name="正方形/長方形 7"/>
            <p:cNvSpPr/>
            <p:nvPr/>
          </p:nvSpPr>
          <p:spPr>
            <a:xfrm>
              <a:off x="67863" y="505792"/>
              <a:ext cx="9431077" cy="2751560"/>
            </a:xfrm>
            <a:prstGeom prst="rect">
              <a:avLst/>
            </a:prstGeom>
            <a:solidFill>
              <a:srgbClr val="FFFFCC"/>
            </a:solidFill>
            <a:ln w="28575">
              <a:solidFill>
                <a:srgbClr val="99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300"/>
                </a:lnSpc>
              </a:pPr>
              <a:endParaRPr kumimoji="1" lang="ja-JP" altLang="en-US" dirty="0"/>
            </a:p>
          </p:txBody>
        </p:sp>
        <p:sp>
          <p:nvSpPr>
            <p:cNvPr id="10" name="テキスト ボックス 9"/>
            <p:cNvSpPr txBox="1"/>
            <p:nvPr/>
          </p:nvSpPr>
          <p:spPr>
            <a:xfrm>
              <a:off x="129479" y="557358"/>
              <a:ext cx="9323822" cy="2699994"/>
            </a:xfrm>
            <a:prstGeom prst="rect">
              <a:avLst/>
            </a:prstGeom>
            <a:noFill/>
          </p:spPr>
          <p:txBody>
            <a:bodyPr wrap="square" lIns="95782" tIns="47891" rIns="95782" bIns="47891" rtlCol="0">
              <a:spAutoFit/>
            </a:bodyPr>
            <a:lstStyle/>
            <a:p>
              <a:pPr>
                <a:lnSpc>
                  <a:spcPts val="1350"/>
                </a:lnSpc>
              </a:pPr>
              <a:r>
                <a:rPr lang="ja-JP" altLang="en-US" sz="1100" b="1" spc="-52" dirty="0">
                  <a:latin typeface="Meiryo UI" panose="020B0604030504040204" pitchFamily="50" charset="-128"/>
                  <a:ea typeface="Meiryo UI" panose="020B0604030504040204" pitchFamily="50" charset="-128"/>
                </a:rPr>
                <a:t>＜地域福祉支援計画策定</a:t>
              </a:r>
              <a:r>
                <a:rPr lang="ja-JP" altLang="en-US" sz="1100" b="1" spc="-52" dirty="0" smtClean="0">
                  <a:latin typeface="Meiryo UI" panose="020B0604030504040204" pitchFamily="50" charset="-128"/>
                  <a:ea typeface="Meiryo UI" panose="020B0604030504040204" pitchFamily="50" charset="-128"/>
                </a:rPr>
                <a:t>ガイドライン</a:t>
              </a:r>
              <a:r>
                <a:rPr lang="en-US" altLang="ja-JP" sz="1100" b="1" spc="-52" dirty="0" smtClean="0">
                  <a:latin typeface="Meiryo UI" panose="020B0604030504040204" pitchFamily="50" charset="-128"/>
                  <a:ea typeface="Meiryo UI" panose="020B0604030504040204" pitchFamily="50" charset="-128"/>
                </a:rPr>
                <a:t>※</a:t>
              </a:r>
              <a:r>
                <a:rPr lang="ja-JP" altLang="en-US" sz="1100" b="1" spc="-52" dirty="0" smtClean="0">
                  <a:latin typeface="Meiryo UI" panose="020B0604030504040204" pitchFamily="50" charset="-128"/>
                  <a:ea typeface="Meiryo UI" panose="020B0604030504040204" pitchFamily="50" charset="-128"/>
                </a:rPr>
                <a:t>の主なポイント＞</a:t>
              </a:r>
              <a:endParaRPr lang="en-US" altLang="ja-JP" sz="1100" b="1" spc="-52" dirty="0" smtClean="0">
                <a:latin typeface="Meiryo UI" panose="020B0604030504040204" pitchFamily="50" charset="-128"/>
                <a:ea typeface="Meiryo UI" panose="020B0604030504040204" pitchFamily="50" charset="-128"/>
              </a:endParaRPr>
            </a:p>
            <a:p>
              <a:pPr>
                <a:lnSpc>
                  <a:spcPts val="1350"/>
                </a:lnSpc>
              </a:pPr>
              <a:r>
                <a:rPr lang="ja-JP" altLang="en-US" sz="1000" b="1" spc="-52" dirty="0">
                  <a:latin typeface="Meiryo UI" panose="020B0604030504040204" pitchFamily="50" charset="-128"/>
                  <a:ea typeface="Meiryo UI" panose="020B0604030504040204" pitchFamily="50" charset="-128"/>
                </a:rPr>
                <a:t>　</a:t>
              </a:r>
              <a:r>
                <a:rPr lang="ja-JP" altLang="en-US" sz="900" b="1" spc="-52" dirty="0" smtClean="0">
                  <a:latin typeface="Meiryo UI" panose="020B0604030504040204" pitchFamily="50" charset="-128"/>
                  <a:ea typeface="Meiryo UI" panose="020B0604030504040204" pitchFamily="50" charset="-128"/>
                </a:rPr>
                <a:t>　</a:t>
              </a:r>
              <a:r>
                <a:rPr lang="en-US" altLang="ja-JP" sz="900" spc="-60" dirty="0" smtClean="0">
                  <a:latin typeface="Meiryo UI" panose="020B0604030504040204" pitchFamily="50" charset="-128"/>
                  <a:ea typeface="Meiryo UI" panose="020B0604030504040204" pitchFamily="50" charset="-128"/>
                </a:rPr>
                <a:t>※</a:t>
              </a:r>
              <a:r>
                <a:rPr lang="ja-JP" altLang="en-US" sz="900" spc="-60" dirty="0" smtClean="0">
                  <a:latin typeface="Meiryo UI" panose="020B0604030504040204" pitchFamily="50" charset="-128"/>
                  <a:ea typeface="Meiryo UI" panose="020B0604030504040204" pitchFamily="50" charset="-128"/>
                </a:rPr>
                <a:t>　令和３年３月</a:t>
              </a:r>
              <a:r>
                <a:rPr lang="en-US" altLang="ja-JP" sz="900" spc="-60" dirty="0" smtClean="0">
                  <a:latin typeface="Meiryo UI" panose="020B0604030504040204" pitchFamily="50" charset="-128"/>
                  <a:ea typeface="Meiryo UI" panose="020B0604030504040204" pitchFamily="50" charset="-128"/>
                </a:rPr>
                <a:t>31</a:t>
              </a:r>
              <a:r>
                <a:rPr lang="ja-JP" altLang="en-US" sz="900" spc="-60" dirty="0" smtClean="0">
                  <a:latin typeface="Meiryo UI" panose="020B0604030504040204" pitchFamily="50" charset="-128"/>
                  <a:ea typeface="Meiryo UI" panose="020B0604030504040204" pitchFamily="50" charset="-128"/>
                </a:rPr>
                <a:t>日　子発</a:t>
              </a:r>
              <a:r>
                <a:rPr lang="en-US" altLang="ja-JP" sz="900" spc="-60" dirty="0" smtClean="0">
                  <a:latin typeface="Meiryo UI" panose="020B0604030504040204" pitchFamily="50" charset="-128"/>
                  <a:ea typeface="Meiryo UI" panose="020B0604030504040204" pitchFamily="50" charset="-128"/>
                </a:rPr>
                <a:t>0331</a:t>
              </a:r>
              <a:r>
                <a:rPr lang="ja-JP" altLang="en-US" sz="900" spc="-60" dirty="0" smtClean="0">
                  <a:latin typeface="Meiryo UI" panose="020B0604030504040204" pitchFamily="50" charset="-128"/>
                  <a:ea typeface="Meiryo UI" panose="020B0604030504040204" pitchFamily="50" charset="-128"/>
                </a:rPr>
                <a:t>第</a:t>
              </a:r>
              <a:r>
                <a:rPr lang="en-US" altLang="ja-JP" sz="900" spc="-60" dirty="0" smtClean="0">
                  <a:latin typeface="Meiryo UI" panose="020B0604030504040204" pitchFamily="50" charset="-128"/>
                  <a:ea typeface="Meiryo UI" panose="020B0604030504040204" pitchFamily="50" charset="-128"/>
                </a:rPr>
                <a:t>10</a:t>
              </a:r>
              <a:r>
                <a:rPr lang="ja-JP" altLang="en-US" sz="900" spc="-60" dirty="0" smtClean="0">
                  <a:latin typeface="Meiryo UI" panose="020B0604030504040204" pitchFamily="50" charset="-128"/>
                  <a:ea typeface="Meiryo UI" panose="020B0604030504040204" pitchFamily="50" charset="-128"/>
                </a:rPr>
                <a:t>号、社援発</a:t>
              </a:r>
              <a:r>
                <a:rPr lang="en-US" altLang="ja-JP" sz="900" spc="-60" dirty="0" smtClean="0">
                  <a:latin typeface="Meiryo UI" panose="020B0604030504040204" pitchFamily="50" charset="-128"/>
                  <a:ea typeface="Meiryo UI" panose="020B0604030504040204" pitchFamily="50" charset="-128"/>
                </a:rPr>
                <a:t>0331</a:t>
              </a:r>
              <a:r>
                <a:rPr lang="ja-JP" altLang="en-US" sz="900" spc="-60" dirty="0" smtClean="0">
                  <a:latin typeface="Meiryo UI" panose="020B0604030504040204" pitchFamily="50" charset="-128"/>
                  <a:ea typeface="Meiryo UI" panose="020B0604030504040204" pitchFamily="50" charset="-128"/>
                </a:rPr>
                <a:t>第</a:t>
              </a:r>
              <a:r>
                <a:rPr lang="en-US" altLang="ja-JP" sz="900" spc="-60" dirty="0" smtClean="0">
                  <a:latin typeface="Meiryo UI" panose="020B0604030504040204" pitchFamily="50" charset="-128"/>
                  <a:ea typeface="Meiryo UI" panose="020B0604030504040204" pitchFamily="50" charset="-128"/>
                </a:rPr>
                <a:t>16</a:t>
              </a:r>
              <a:r>
                <a:rPr lang="ja-JP" altLang="en-US" sz="900" spc="-60" dirty="0" smtClean="0">
                  <a:latin typeface="Meiryo UI" panose="020B0604030504040204" pitchFamily="50" charset="-128"/>
                  <a:ea typeface="Meiryo UI" panose="020B0604030504040204" pitchFamily="50" charset="-128"/>
                </a:rPr>
                <a:t>号、障発</a:t>
              </a:r>
              <a:r>
                <a:rPr lang="en-US" altLang="ja-JP" sz="900" spc="-60" dirty="0" smtClean="0">
                  <a:latin typeface="Meiryo UI" panose="020B0604030504040204" pitchFamily="50" charset="-128"/>
                  <a:ea typeface="Meiryo UI" panose="020B0604030504040204" pitchFamily="50" charset="-128"/>
                </a:rPr>
                <a:t>0331</a:t>
              </a:r>
              <a:r>
                <a:rPr lang="ja-JP" altLang="en-US" sz="900" spc="-60" dirty="0" smtClean="0">
                  <a:latin typeface="Meiryo UI" panose="020B0604030504040204" pitchFamily="50" charset="-128"/>
                  <a:ea typeface="Meiryo UI" panose="020B0604030504040204" pitchFamily="50" charset="-128"/>
                </a:rPr>
                <a:t>第</a:t>
              </a:r>
              <a:r>
                <a:rPr lang="en-US" altLang="ja-JP" sz="900" spc="-60" dirty="0" smtClean="0">
                  <a:latin typeface="Meiryo UI" panose="020B0604030504040204" pitchFamily="50" charset="-128"/>
                  <a:ea typeface="Meiryo UI" panose="020B0604030504040204" pitchFamily="50" charset="-128"/>
                </a:rPr>
                <a:t>10</a:t>
              </a:r>
              <a:r>
                <a:rPr lang="ja-JP" altLang="en-US" sz="900" spc="-60" dirty="0" smtClean="0">
                  <a:latin typeface="Meiryo UI" panose="020B0604030504040204" pitchFamily="50" charset="-128"/>
                  <a:ea typeface="Meiryo UI" panose="020B0604030504040204" pitchFamily="50" charset="-128"/>
                </a:rPr>
                <a:t>号、老発</a:t>
              </a:r>
              <a:r>
                <a:rPr lang="en-US" altLang="ja-JP" sz="900" spc="-60" dirty="0" smtClean="0">
                  <a:latin typeface="Meiryo UI" panose="020B0604030504040204" pitchFamily="50" charset="-128"/>
                  <a:ea typeface="Meiryo UI" panose="020B0604030504040204" pitchFamily="50" charset="-128"/>
                </a:rPr>
                <a:t>0331</a:t>
              </a:r>
              <a:r>
                <a:rPr lang="ja-JP" altLang="en-US" sz="900" spc="-60" dirty="0" smtClean="0">
                  <a:latin typeface="Meiryo UI" panose="020B0604030504040204" pitchFamily="50" charset="-128"/>
                  <a:ea typeface="Meiryo UI" panose="020B0604030504040204" pitchFamily="50" charset="-128"/>
                </a:rPr>
                <a:t>第</a:t>
              </a:r>
              <a:r>
                <a:rPr lang="en-US" altLang="ja-JP" sz="900" spc="-60" dirty="0" smtClean="0">
                  <a:latin typeface="Meiryo UI" panose="020B0604030504040204" pitchFamily="50" charset="-128"/>
                  <a:ea typeface="Meiryo UI" panose="020B0604030504040204" pitchFamily="50" charset="-128"/>
                </a:rPr>
                <a:t>5</a:t>
              </a:r>
              <a:r>
                <a:rPr lang="ja-JP" altLang="en-US" sz="900" spc="-60" dirty="0" smtClean="0">
                  <a:latin typeface="Meiryo UI" panose="020B0604030504040204" pitchFamily="50" charset="-128"/>
                  <a:ea typeface="Meiryo UI" panose="020B0604030504040204" pitchFamily="50" charset="-128"/>
                </a:rPr>
                <a:t>号　厚生労働省子ども家庭局長、社会・援護局長、社会・援護局障害保健福祉部長、老健局長通知</a:t>
              </a:r>
              <a:endParaRPr lang="en-US" altLang="ja-JP" sz="900" spc="-60" dirty="0" smtClean="0">
                <a:latin typeface="Meiryo UI" panose="020B0604030504040204" pitchFamily="50" charset="-128"/>
                <a:ea typeface="Meiryo UI" panose="020B0604030504040204" pitchFamily="50" charset="-128"/>
              </a:endParaRPr>
            </a:p>
            <a:p>
              <a:pPr>
                <a:lnSpc>
                  <a:spcPts val="1350"/>
                </a:lnSpc>
              </a:pPr>
              <a:r>
                <a:rPr lang="ja-JP" altLang="en-US" sz="900" spc="-60" dirty="0">
                  <a:latin typeface="Meiryo UI" panose="020B0604030504040204" pitchFamily="50" charset="-128"/>
                  <a:ea typeface="Meiryo UI" panose="020B0604030504040204" pitchFamily="50" charset="-128"/>
                </a:rPr>
                <a:t>　</a:t>
              </a:r>
              <a:r>
                <a:rPr lang="ja-JP" altLang="en-US" sz="900" spc="-60" dirty="0" smtClean="0">
                  <a:latin typeface="Meiryo UI" panose="020B0604030504040204" pitchFamily="50" charset="-128"/>
                  <a:ea typeface="Meiryo UI" panose="020B0604030504040204" pitchFamily="50" charset="-128"/>
                </a:rPr>
                <a:t>　　　　「地域共生社会の実現に向けた地域福祉の推進について」の改正について</a:t>
              </a:r>
              <a:endParaRPr lang="en-US" altLang="ja-JP" sz="900" spc="-60" dirty="0">
                <a:latin typeface="Meiryo UI" panose="020B0604030504040204" pitchFamily="50" charset="-128"/>
                <a:ea typeface="Meiryo UI" panose="020B0604030504040204" pitchFamily="50" charset="-128"/>
              </a:endParaRPr>
            </a:p>
            <a:p>
              <a:pPr>
                <a:lnSpc>
                  <a:spcPts val="1350"/>
                </a:lnSpc>
              </a:pPr>
              <a:r>
                <a:rPr lang="ja-JP" altLang="en-US" sz="1100" spc="-52" dirty="0" smtClean="0">
                  <a:latin typeface="Meiryo UI" panose="020B0604030504040204" pitchFamily="50" charset="-128"/>
                  <a:ea typeface="Meiryo UI" panose="020B0604030504040204" pitchFamily="50" charset="-128"/>
                </a:rPr>
                <a:t>❏</a:t>
              </a:r>
              <a:r>
                <a:rPr lang="ja-JP" altLang="en-US" sz="1100" spc="-52" dirty="0">
                  <a:latin typeface="Meiryo UI" panose="020B0604030504040204" pitchFamily="50" charset="-128"/>
                  <a:ea typeface="Meiryo UI" panose="020B0604030504040204" pitchFamily="50" charset="-128"/>
                </a:rPr>
                <a:t>　</a:t>
              </a:r>
              <a:r>
                <a:rPr lang="ja-JP" altLang="en-US" sz="1100" spc="-52" dirty="0" smtClean="0">
                  <a:latin typeface="Meiryo UI" panose="020B0604030504040204" pitchFamily="50" charset="-128"/>
                  <a:ea typeface="Meiryo UI" panose="020B0604030504040204" pitchFamily="50" charset="-128"/>
                </a:rPr>
                <a:t>各福祉分野が共通して取り組むべき事項を記載する、いわば福祉分野の「上位計画」である。</a:t>
              </a:r>
              <a:endParaRPr lang="en-US" altLang="ja-JP" sz="1100" spc="-52" dirty="0" smtClean="0">
                <a:latin typeface="Meiryo UI" panose="020B0604030504040204" pitchFamily="50" charset="-128"/>
                <a:ea typeface="Meiryo UI" panose="020B0604030504040204" pitchFamily="50" charset="-128"/>
              </a:endParaRPr>
            </a:p>
            <a:p>
              <a:pPr>
                <a:lnSpc>
                  <a:spcPts val="1350"/>
                </a:lnSpc>
              </a:pPr>
              <a:r>
                <a:rPr lang="ja-JP" altLang="en-US" sz="1100" spc="-52" dirty="0" smtClean="0">
                  <a:latin typeface="Meiryo UI" panose="020B0604030504040204" pitchFamily="50" charset="-128"/>
                  <a:ea typeface="Meiryo UI" panose="020B0604030504040204" pitchFamily="50" charset="-128"/>
                </a:rPr>
                <a:t>❏</a:t>
              </a:r>
              <a:r>
                <a:rPr lang="ja-JP" altLang="en-US" sz="1100" spc="-52" dirty="0">
                  <a:latin typeface="Meiryo UI" panose="020B0604030504040204" pitchFamily="50" charset="-128"/>
                  <a:ea typeface="Meiryo UI" panose="020B0604030504040204" pitchFamily="50" charset="-128"/>
                </a:rPr>
                <a:t>　支援</a:t>
              </a:r>
              <a:r>
                <a:rPr lang="ja-JP" altLang="en-US" sz="1100" spc="-52" dirty="0" smtClean="0">
                  <a:latin typeface="Meiryo UI" panose="020B0604030504040204" pitchFamily="50" charset="-128"/>
                  <a:ea typeface="Meiryo UI" panose="020B0604030504040204" pitchFamily="50" charset="-128"/>
                </a:rPr>
                <a:t>計画の計画期間は、他計画との調整が必要であることから概ね５年とし、３年で見直すことが適当である。</a:t>
              </a:r>
              <a:endParaRPr lang="en-US" altLang="ja-JP" sz="1100" spc="-52" dirty="0" smtClean="0">
                <a:latin typeface="Meiryo UI" panose="020B0604030504040204" pitchFamily="50" charset="-128"/>
                <a:ea typeface="Meiryo UI" panose="020B0604030504040204" pitchFamily="50" charset="-128"/>
              </a:endParaRPr>
            </a:p>
            <a:p>
              <a:pPr>
                <a:lnSpc>
                  <a:spcPts val="1350"/>
                </a:lnSpc>
              </a:pPr>
              <a:r>
                <a:rPr lang="ja-JP" altLang="en-US" sz="1100" spc="-52" dirty="0">
                  <a:latin typeface="Meiryo UI" panose="020B0604030504040204" pitchFamily="50" charset="-128"/>
                  <a:ea typeface="Meiryo UI" panose="020B0604030504040204" pitchFamily="50" charset="-128"/>
                </a:rPr>
                <a:t>❏　</a:t>
              </a:r>
              <a:r>
                <a:rPr lang="ja-JP" altLang="en-US" sz="1100" spc="-52" dirty="0" smtClean="0">
                  <a:latin typeface="Meiryo UI" panose="020B0604030504040204" pitchFamily="50" charset="-128"/>
                  <a:ea typeface="Meiryo UI" panose="020B0604030504040204" pitchFamily="50" charset="-128"/>
                </a:rPr>
                <a:t>平成</a:t>
              </a:r>
              <a:r>
                <a:rPr lang="en-US" altLang="ja-JP" sz="1100" spc="-52" dirty="0" smtClean="0">
                  <a:latin typeface="Meiryo UI" panose="020B0604030504040204" pitchFamily="50" charset="-128"/>
                  <a:ea typeface="Meiryo UI" panose="020B0604030504040204" pitchFamily="50" charset="-128"/>
                </a:rPr>
                <a:t>29</a:t>
              </a:r>
              <a:r>
                <a:rPr lang="ja-JP" altLang="en-US" sz="1100" spc="-52" dirty="0" smtClean="0">
                  <a:latin typeface="Meiryo UI" panose="020B0604030504040204" pitchFamily="50" charset="-128"/>
                  <a:ea typeface="Meiryo UI" panose="020B0604030504040204" pitchFamily="50" charset="-128"/>
                </a:rPr>
                <a:t>年改正法及び令和２年改正法により追加される記載事項については、記載事項の追加に向けた検討について、直ちに着手すること。</a:t>
              </a:r>
              <a:endParaRPr lang="en-US" altLang="ja-JP" sz="1100" dirty="0">
                <a:latin typeface="Meiryo UI" panose="020B0604030504040204" pitchFamily="50" charset="-128"/>
                <a:ea typeface="Meiryo UI" panose="020B0604030504040204" pitchFamily="50" charset="-128"/>
              </a:endParaRPr>
            </a:p>
            <a:p>
              <a:pPr>
                <a:lnSpc>
                  <a:spcPts val="1700"/>
                </a:lnSpc>
              </a:pPr>
              <a:r>
                <a:rPr lang="ja-JP" altLang="en-US" sz="1100" spc="-52" dirty="0" smtClean="0">
                  <a:latin typeface="Meiryo UI" panose="020B0604030504040204" pitchFamily="50" charset="-128"/>
                  <a:ea typeface="Meiryo UI" panose="020B0604030504040204" pitchFamily="50" charset="-128"/>
                </a:rPr>
                <a:t>❏　都道府県地域福祉支援</a:t>
              </a:r>
              <a:r>
                <a:rPr lang="ja-JP" altLang="en-US" sz="1100" dirty="0" smtClean="0">
                  <a:latin typeface="Meiryo UI" panose="020B0604030504040204" pitchFamily="50" charset="-128"/>
                  <a:ea typeface="Meiryo UI" panose="020B0604030504040204" pitchFamily="50" charset="-128"/>
                </a:rPr>
                <a:t>計画に記載すべき事項</a:t>
              </a:r>
              <a:endParaRPr lang="en-US" altLang="ja-JP" sz="1100" dirty="0" smtClean="0">
                <a:latin typeface="Meiryo UI" panose="020B0604030504040204" pitchFamily="50" charset="-128"/>
                <a:ea typeface="Meiryo UI" panose="020B0604030504040204" pitchFamily="50" charset="-128"/>
              </a:endParaRPr>
            </a:p>
            <a:p>
              <a:pPr>
                <a:lnSpc>
                  <a:spcPts val="1700"/>
                </a:lnSpc>
              </a:pPr>
              <a:r>
                <a:rPr lang="ja-JP" altLang="en-US" sz="1100" b="1" dirty="0" smtClean="0">
                  <a:latin typeface="Meiryo UI" panose="020B0604030504040204" pitchFamily="50" charset="-128"/>
                  <a:ea typeface="Meiryo UI" panose="020B0604030504040204" pitchFamily="50" charset="-128"/>
                </a:rPr>
                <a:t>　　　</a:t>
              </a:r>
              <a:r>
                <a:rPr lang="en-US" altLang="ja-JP" sz="1100" b="1" u="sng" dirty="0" smtClean="0">
                  <a:latin typeface="Meiryo UI" panose="020B0604030504040204" pitchFamily="50" charset="-128"/>
                  <a:ea typeface="Meiryo UI" panose="020B0604030504040204" pitchFamily="50" charset="-128"/>
                </a:rPr>
                <a:t>Ⅰ.</a:t>
              </a:r>
              <a:r>
                <a:rPr lang="ja-JP" altLang="en-US" sz="1100" b="1" u="sng" dirty="0" smtClean="0">
                  <a:latin typeface="Meiryo UI" panose="020B0604030504040204" pitchFamily="50" charset="-128"/>
                  <a:ea typeface="Meiryo UI" panose="020B0604030504040204" pitchFamily="50" charset="-128"/>
                </a:rPr>
                <a:t>地域における高齢者、</a:t>
              </a:r>
              <a:r>
                <a:rPr lang="ja-JP" altLang="en-US" sz="1100" b="1" u="sng" dirty="0" err="1" smtClean="0">
                  <a:latin typeface="Meiryo UI" panose="020B0604030504040204" pitchFamily="50" charset="-128"/>
                  <a:ea typeface="Meiryo UI" panose="020B0604030504040204" pitchFamily="50" charset="-128"/>
                </a:rPr>
                <a:t>障がい</a:t>
              </a:r>
              <a:r>
                <a:rPr lang="ja-JP" altLang="en-US" sz="1100" b="1" u="sng" dirty="0" smtClean="0">
                  <a:latin typeface="Meiryo UI" panose="020B0604030504040204" pitchFamily="50" charset="-128"/>
                  <a:ea typeface="Meiryo UI" panose="020B0604030504040204" pitchFamily="50" charset="-128"/>
                </a:rPr>
                <a:t>者、児童、その他の福祉に関し、共通して取り組むべき事項（</a:t>
              </a:r>
              <a:r>
                <a:rPr lang="en-US" altLang="ja-JP" sz="1100" b="1" u="sng" dirty="0" smtClean="0">
                  <a:latin typeface="Meiryo UI" panose="020B0604030504040204" pitchFamily="50" charset="-128"/>
                  <a:ea typeface="Meiryo UI" panose="020B0604030504040204" pitchFamily="50" charset="-128"/>
                </a:rPr>
                <a:t>16</a:t>
              </a:r>
              <a:r>
                <a:rPr lang="ja-JP" altLang="en-US" sz="1100" b="1" u="sng" dirty="0" smtClean="0">
                  <a:latin typeface="Meiryo UI" panose="020B0604030504040204" pitchFamily="50" charset="-128"/>
                  <a:ea typeface="Meiryo UI" panose="020B0604030504040204" pitchFamily="50" charset="-128"/>
                </a:rPr>
                <a:t>項目を例示）</a:t>
              </a:r>
              <a:endParaRPr lang="en-US" altLang="ja-JP" sz="1100" b="1" u="sng" dirty="0" smtClean="0">
                <a:latin typeface="Meiryo UI" panose="020B0604030504040204" pitchFamily="50" charset="-128"/>
                <a:ea typeface="Meiryo UI" panose="020B0604030504040204" pitchFamily="50" charset="-128"/>
              </a:endParaRPr>
            </a:p>
            <a:p>
              <a:pPr>
                <a:lnSpc>
                  <a:spcPts val="1700"/>
                </a:lnSpc>
              </a:pPr>
              <a:r>
                <a:rPr lang="ja-JP" altLang="en-US" sz="1100" b="1" dirty="0">
                  <a:latin typeface="Meiryo UI" panose="020B0604030504040204" pitchFamily="50" charset="-128"/>
                  <a:ea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Ⅱ.</a:t>
              </a:r>
              <a:r>
                <a:rPr lang="ja-JP" altLang="en-US" sz="1100" dirty="0" smtClean="0">
                  <a:latin typeface="Meiryo UI" panose="020B0604030504040204" pitchFamily="50" charset="-128"/>
                  <a:ea typeface="Meiryo UI" panose="020B0604030504040204" pitchFamily="50" charset="-128"/>
                </a:rPr>
                <a:t>市町村の地域福祉の推進を支援するための基本的方針に関する事項</a:t>
              </a:r>
              <a:endParaRPr lang="en-US" altLang="ja-JP" sz="1100" dirty="0" smtClean="0">
                <a:latin typeface="Meiryo UI" panose="020B0604030504040204" pitchFamily="50" charset="-128"/>
                <a:ea typeface="Meiryo UI" panose="020B0604030504040204" pitchFamily="50" charset="-128"/>
              </a:endParaRPr>
            </a:p>
            <a:p>
              <a:pPr>
                <a:lnSpc>
                  <a:spcPts val="17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Ⅲ.</a:t>
              </a:r>
              <a:r>
                <a:rPr lang="ja-JP" altLang="en-US" sz="1100" dirty="0" smtClean="0">
                  <a:latin typeface="Meiryo UI" panose="020B0604030504040204" pitchFamily="50" charset="-128"/>
                  <a:ea typeface="Meiryo UI" panose="020B0604030504040204" pitchFamily="50" charset="-128"/>
                </a:rPr>
                <a:t>社会福祉を目的とする事業に従事する者の確保又は資質の向上に関する事項</a:t>
              </a:r>
              <a:endParaRPr lang="en-US" altLang="ja-JP" sz="1100" dirty="0" smtClean="0">
                <a:latin typeface="Meiryo UI" panose="020B0604030504040204" pitchFamily="50" charset="-128"/>
                <a:ea typeface="Meiryo UI" panose="020B0604030504040204" pitchFamily="50" charset="-128"/>
              </a:endParaRPr>
            </a:p>
            <a:p>
              <a:pPr>
                <a:lnSpc>
                  <a:spcPts val="17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Ⅳ.</a:t>
              </a:r>
              <a:r>
                <a:rPr lang="ja-JP" altLang="en-US" sz="1100" dirty="0" smtClean="0">
                  <a:latin typeface="Meiryo UI" panose="020B0604030504040204" pitchFamily="50" charset="-128"/>
                  <a:ea typeface="Meiryo UI" panose="020B0604030504040204" pitchFamily="50" charset="-128"/>
                </a:rPr>
                <a:t>福祉サービスの適切な利用の促進及び社会福祉を目的とする事業の健全な発達のための基盤整備に関する事項</a:t>
              </a:r>
              <a:endParaRPr lang="en-US" altLang="ja-JP" sz="1100" dirty="0" smtClean="0">
                <a:latin typeface="Meiryo UI" panose="020B0604030504040204" pitchFamily="50" charset="-128"/>
                <a:ea typeface="Meiryo UI" panose="020B0604030504040204" pitchFamily="50" charset="-128"/>
              </a:endParaRPr>
            </a:p>
            <a:p>
              <a:pPr>
                <a:lnSpc>
                  <a:spcPts val="1700"/>
                </a:lnSpc>
              </a:pPr>
              <a:r>
                <a:rPr lang="ja-JP" altLang="en-US" sz="1100" b="1" dirty="0" smtClean="0">
                  <a:latin typeface="Meiryo UI" panose="020B0604030504040204" pitchFamily="50" charset="-128"/>
                  <a:ea typeface="Meiryo UI" panose="020B0604030504040204" pitchFamily="50" charset="-128"/>
                </a:rPr>
                <a:t>　　　</a:t>
              </a:r>
              <a:r>
                <a:rPr lang="en-US" altLang="ja-JP" sz="1100" b="1" u="sng" dirty="0">
                  <a:latin typeface="Meiryo UI" panose="020B0604030504040204" pitchFamily="50" charset="-128"/>
                  <a:ea typeface="Meiryo UI" panose="020B0604030504040204" pitchFamily="50" charset="-128"/>
                </a:rPr>
                <a:t>Ⅴ</a:t>
              </a:r>
              <a:r>
                <a:rPr lang="en-US" altLang="ja-JP" sz="1100" b="1" u="sng" dirty="0" smtClean="0">
                  <a:latin typeface="Meiryo UI" panose="020B0604030504040204" pitchFamily="50" charset="-128"/>
                  <a:ea typeface="Meiryo UI" panose="020B0604030504040204" pitchFamily="50" charset="-128"/>
                </a:rPr>
                <a:t>.</a:t>
              </a:r>
              <a:r>
                <a:rPr lang="ja-JP" altLang="en-US" sz="1100" b="1" u="sng" dirty="0" smtClean="0">
                  <a:latin typeface="Meiryo UI" panose="020B0604030504040204" pitchFamily="50" charset="-128"/>
                  <a:ea typeface="Meiryo UI" panose="020B0604030504040204" pitchFamily="50" charset="-128"/>
                </a:rPr>
                <a:t>市町村における包括的な支援体制の整備への支援に関する事項（法第</a:t>
              </a:r>
              <a:r>
                <a:rPr lang="en-US" altLang="ja-JP" sz="1100" b="1" u="sng" dirty="0" smtClean="0">
                  <a:latin typeface="Meiryo UI" panose="020B0604030504040204" pitchFamily="50" charset="-128"/>
                  <a:ea typeface="Meiryo UI" panose="020B0604030504040204" pitchFamily="50" charset="-128"/>
                </a:rPr>
                <a:t>106</a:t>
              </a:r>
              <a:r>
                <a:rPr lang="ja-JP" altLang="en-US" sz="1100" b="1" u="sng" dirty="0" smtClean="0">
                  <a:latin typeface="Meiryo UI" panose="020B0604030504040204" pitchFamily="50" charset="-128"/>
                  <a:ea typeface="Meiryo UI" panose="020B0604030504040204" pitchFamily="50" charset="-128"/>
                </a:rPr>
                <a:t>条の３第１項各号関係）</a:t>
              </a:r>
              <a:endParaRPr lang="en-US" altLang="ja-JP" sz="1100" b="1" u="sng" dirty="0" smtClean="0">
                <a:latin typeface="Meiryo UI" panose="020B0604030504040204" pitchFamily="50" charset="-128"/>
                <a:ea typeface="Meiryo UI" panose="020B0604030504040204" pitchFamily="50" charset="-128"/>
              </a:endParaRPr>
            </a:p>
            <a:p>
              <a:pPr>
                <a:lnSpc>
                  <a:spcPts val="17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Ⅵ</a:t>
              </a:r>
              <a:r>
                <a:rPr lang="en-US" altLang="ja-JP" sz="1100" dirty="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都道府県社会福祉協議会の活性化等</a:t>
              </a:r>
              <a:endParaRPr lang="en-US" altLang="ja-JP" sz="1100" b="1" dirty="0" smtClean="0">
                <a:latin typeface="Meiryo UI" panose="020B0604030504040204" pitchFamily="50" charset="-128"/>
                <a:ea typeface="Meiryo UI" panose="020B0604030504040204" pitchFamily="50" charset="-128"/>
              </a:endParaRPr>
            </a:p>
          </p:txBody>
        </p:sp>
      </p:grpSp>
      <p:sp>
        <p:nvSpPr>
          <p:cNvPr id="11" name="正方形/長方形 10"/>
          <p:cNvSpPr/>
          <p:nvPr/>
        </p:nvSpPr>
        <p:spPr>
          <a:xfrm>
            <a:off x="8631745" y="104356"/>
            <a:ext cx="779543" cy="216000"/>
          </a:xfrm>
          <a:prstGeom prst="rect">
            <a:avLst/>
          </a:prstGeom>
        </p:spPr>
        <p:style>
          <a:lnRef idx="2">
            <a:schemeClr val="dk1"/>
          </a:lnRef>
          <a:fillRef idx="1">
            <a:schemeClr val="lt1"/>
          </a:fillRef>
          <a:effectRef idx="0">
            <a:schemeClr val="dk1"/>
          </a:effectRef>
          <a:fontRef idx="minor">
            <a:schemeClr val="dk1"/>
          </a:fontRef>
        </p:style>
        <p:txBody>
          <a:bodyPr rtlCol="0" anchor="ctr"/>
          <a:lstStyle>
            <a:defPPr>
              <a:defRPr lang="ja-JP"/>
            </a:defPPr>
            <a:lvl1pPr algn="l" rtl="0" fontAlgn="base">
              <a:spcBef>
                <a:spcPct val="0"/>
              </a:spcBef>
              <a:spcAft>
                <a:spcPct val="0"/>
              </a:spcAft>
              <a:defRPr kumimoji="1" kern="1200">
                <a:solidFill>
                  <a:schemeClr val="dk1"/>
                </a:solidFill>
                <a:latin typeface="+mn-lt"/>
                <a:ea typeface="+mn-ea"/>
                <a:cs typeface="+mn-cs"/>
              </a:defRPr>
            </a:lvl1pPr>
            <a:lvl2pPr marL="457200" algn="l" rtl="0" fontAlgn="base">
              <a:spcBef>
                <a:spcPct val="0"/>
              </a:spcBef>
              <a:spcAft>
                <a:spcPct val="0"/>
              </a:spcAft>
              <a:defRPr kumimoji="1" kern="1200">
                <a:solidFill>
                  <a:schemeClr val="dk1"/>
                </a:solidFill>
                <a:latin typeface="+mn-lt"/>
                <a:ea typeface="+mn-ea"/>
                <a:cs typeface="+mn-cs"/>
              </a:defRPr>
            </a:lvl2pPr>
            <a:lvl3pPr marL="914400" algn="l" rtl="0" fontAlgn="base">
              <a:spcBef>
                <a:spcPct val="0"/>
              </a:spcBef>
              <a:spcAft>
                <a:spcPct val="0"/>
              </a:spcAft>
              <a:defRPr kumimoji="1" kern="1200">
                <a:solidFill>
                  <a:schemeClr val="dk1"/>
                </a:solidFill>
                <a:latin typeface="+mn-lt"/>
                <a:ea typeface="+mn-ea"/>
                <a:cs typeface="+mn-cs"/>
              </a:defRPr>
            </a:lvl3pPr>
            <a:lvl4pPr marL="1371600" algn="l" rtl="0" fontAlgn="base">
              <a:spcBef>
                <a:spcPct val="0"/>
              </a:spcBef>
              <a:spcAft>
                <a:spcPct val="0"/>
              </a:spcAft>
              <a:defRPr kumimoji="1" kern="1200">
                <a:solidFill>
                  <a:schemeClr val="dk1"/>
                </a:solidFill>
                <a:latin typeface="+mn-lt"/>
                <a:ea typeface="+mn-ea"/>
                <a:cs typeface="+mn-cs"/>
              </a:defRPr>
            </a:lvl4pPr>
            <a:lvl5pPr marL="1828800" algn="l" rtl="0" fontAlgn="base">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a:pPr algn="ctr"/>
            <a:r>
              <a:rPr kumimoji="1" lang="ja-JP" altLang="en-US" sz="1200" b="1"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資料５</a:t>
            </a:r>
            <a:endParaRPr kumimoji="1" lang="ja-JP" altLang="en-US" sz="1200" b="1" spc="-4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573055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69713685"/>
              </p:ext>
            </p:extLst>
          </p:nvPr>
        </p:nvGraphicFramePr>
        <p:xfrm>
          <a:off x="108641" y="630436"/>
          <a:ext cx="9324555" cy="6045210"/>
        </p:xfrm>
        <a:graphic>
          <a:graphicData uri="http://schemas.openxmlformats.org/drawingml/2006/table">
            <a:tbl>
              <a:tblPr firstRow="1" bandRow="1">
                <a:noFill/>
                <a:tableStyleId>{5940675A-B579-460E-94D1-54222C63F5DA}</a:tableStyleId>
              </a:tblPr>
              <a:tblGrid>
                <a:gridCol w="1979739">
                  <a:extLst>
                    <a:ext uri="{9D8B030D-6E8A-4147-A177-3AD203B41FA5}">
                      <a16:colId xmlns:a16="http://schemas.microsoft.com/office/drawing/2014/main" val="20000"/>
                    </a:ext>
                  </a:extLst>
                </a:gridCol>
                <a:gridCol w="2376264">
                  <a:extLst>
                    <a:ext uri="{9D8B030D-6E8A-4147-A177-3AD203B41FA5}">
                      <a16:colId xmlns:a16="http://schemas.microsoft.com/office/drawing/2014/main" val="20001"/>
                    </a:ext>
                  </a:extLst>
                </a:gridCol>
                <a:gridCol w="2880320">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tblGrid>
              <a:tr h="239769">
                <a:tc gridSpan="2">
                  <a:txBody>
                    <a:bodyPr/>
                    <a:lstStyle/>
                    <a:p>
                      <a:pPr algn="ctr">
                        <a:lnSpc>
                          <a:spcPts val="1000"/>
                        </a:lnSpc>
                      </a:pPr>
                      <a:r>
                        <a:rPr kumimoji="1" lang="en-US" altLang="ja-JP"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例示事項</a:t>
                      </a:r>
                      <a:endParaRPr kumimoji="1" lang="ja-JP" altLang="en-US" sz="900" b="1" spc="0"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solidFill>
                  </a:tcPr>
                </a:tc>
                <a:tc hMerge="1">
                  <a:txBody>
                    <a:bodyPr/>
                    <a:lstStyle/>
                    <a:p>
                      <a:pPr algn="ctr">
                        <a:lnSpc>
                          <a:spcPts val="1200"/>
                        </a:lnSpc>
                      </a:pPr>
                      <a:endParaRPr kumimoji="1" lang="ja-JP" altLang="en-US" sz="900" b="1" spc="0"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75000"/>
                      </a:schemeClr>
                    </a:solidFill>
                  </a:tcPr>
                </a:tc>
                <a:tc rowSpan="2">
                  <a:txBody>
                    <a:bodyPr/>
                    <a:lstStyle/>
                    <a:p>
                      <a:pPr algn="ctr">
                        <a:lnSpc>
                          <a:spcPts val="1000"/>
                        </a:lnSpc>
                      </a:pPr>
                      <a:r>
                        <a:rPr kumimoji="1" lang="ja-JP" altLang="en-US"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）第４期地域福祉支援計画対応状況</a:t>
                      </a:r>
                      <a:endParaRPr kumimoji="1" lang="en-US" altLang="ja-JP"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000"/>
                        </a:lnSpc>
                      </a:pPr>
                      <a:r>
                        <a:rPr kumimoji="1" lang="ja-JP" altLang="en-US"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（主な項目）</a:t>
                      </a:r>
                      <a:endParaRPr kumimoji="1" lang="ja-JP" altLang="en-US" sz="900" b="1" spc="0"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solidFill>
                  </a:tcPr>
                </a:tc>
                <a:tc rowSpan="2">
                  <a:txBody>
                    <a:bodyPr/>
                    <a:lstStyle/>
                    <a:p>
                      <a:pPr algn="ctr">
                        <a:lnSpc>
                          <a:spcPts val="1000"/>
                        </a:lnSpc>
                      </a:pPr>
                      <a:r>
                        <a:rPr kumimoji="1" lang="ja-JP" altLang="en-US"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）次期計画への記載検討事項</a:t>
                      </a:r>
                      <a:endParaRPr kumimoji="1" lang="en-US" altLang="ja-JP"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000"/>
                        </a:lnSpc>
                      </a:pPr>
                      <a:r>
                        <a:rPr kumimoji="1" lang="ja-JP" altLang="en-US"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（事務局案）</a:t>
                      </a:r>
                      <a:endParaRPr kumimoji="1" lang="en-US" altLang="ja-JP"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r h="239769">
                <a:tc>
                  <a:txBody>
                    <a:bodyPr/>
                    <a:lstStyle/>
                    <a:p>
                      <a:pPr algn="ctr">
                        <a:lnSpc>
                          <a:spcPts val="1000"/>
                        </a:lnSpc>
                      </a:pPr>
                      <a:r>
                        <a:rPr kumimoji="1" lang="ja-JP" altLang="en-US"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事項</a:t>
                      </a:r>
                      <a:endParaRPr kumimoji="1" lang="ja-JP" altLang="en-US" sz="900" b="1" spc="0"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solidFill>
                  </a:tcPr>
                </a:tc>
                <a:tc>
                  <a:txBody>
                    <a:bodyPr/>
                    <a:lstStyle/>
                    <a:p>
                      <a:pPr algn="ctr">
                        <a:lnSpc>
                          <a:spcPts val="1000"/>
                        </a:lnSpc>
                      </a:pPr>
                      <a:r>
                        <a:rPr kumimoji="1" lang="ja-JP" altLang="en-US"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概要</a:t>
                      </a:r>
                      <a:endParaRPr kumimoji="1" lang="ja-JP" altLang="en-US" sz="900" b="1" spc="0"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solidFill>
                  </a:tcPr>
                </a:tc>
                <a:tc vMerge="1">
                  <a:txBody>
                    <a:bodyPr/>
                    <a:lstStyle/>
                    <a:p>
                      <a:pPr algn="ctr">
                        <a:lnSpc>
                          <a:spcPts val="1200"/>
                        </a:lnSpc>
                      </a:pPr>
                      <a:endParaRPr kumimoji="1" lang="ja-JP" altLang="en-US" sz="900" b="1" spc="0"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75000"/>
                      </a:schemeClr>
                    </a:solidFill>
                  </a:tcPr>
                </a:tc>
                <a:tc vMerge="1">
                  <a:txBody>
                    <a:bodyPr/>
                    <a:lstStyle/>
                    <a:p>
                      <a:pPr algn="ctr">
                        <a:lnSpc>
                          <a:spcPts val="1200"/>
                        </a:lnSpc>
                      </a:pPr>
                      <a:endParaRPr kumimoji="1" lang="ja-JP" altLang="en-US" sz="900" b="1" spc="0"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1"/>
                  </a:ext>
                </a:extLst>
              </a:tr>
              <a:tr h="557222">
                <a:tc>
                  <a:txBody>
                    <a:bodyPr/>
                    <a:lstStyle/>
                    <a:p>
                      <a:pPr>
                        <a:lnSpc>
                          <a:spcPts val="1100"/>
                        </a:lnSpc>
                      </a:pPr>
                      <a:r>
                        <a:rPr kumimoji="1" lang="ja-JP" altLang="en-US" sz="900" b="1"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❹　生活困窮者のような</a:t>
                      </a:r>
                      <a:r>
                        <a:rPr kumimoji="1" lang="ja-JP" altLang="en-US" sz="900" b="1" u="sng"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各分野横断的に関係する者に対応できる体制</a:t>
                      </a:r>
                      <a:endParaRPr kumimoji="1" lang="en-US" altLang="ja-JP" sz="900" b="1" u="sng"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100"/>
                        </a:lnSpc>
                      </a:pPr>
                      <a:r>
                        <a:rPr kumimoji="1" lang="ja-JP" altLang="en-US" sz="9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▸生活困窮者、社会的孤立状態にある者、複合化した課題を有する者・世帯に対応する相談支援体制の在り方など</a:t>
                      </a:r>
                      <a:endParaRPr kumimoji="1" lang="en-US" altLang="ja-JP" sz="9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ts val="1100"/>
                        </a:lnSpc>
                        <a:spcBef>
                          <a:spcPts val="0"/>
                        </a:spcBef>
                        <a:spcAft>
                          <a:spcPts val="0"/>
                        </a:spcAft>
                        <a:buClrTx/>
                        <a:buSzTx/>
                        <a:buFontTx/>
                        <a:buNone/>
                        <a:tabLst/>
                        <a:defRPr/>
                      </a:pP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○大阪しあわせネットワーク（自立相談支援）　</a:t>
                      </a: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ts val="1100"/>
                        </a:lnSpc>
                        <a:spcBef>
                          <a:spcPts val="0"/>
                        </a:spcBef>
                        <a:spcAft>
                          <a:spcPts val="0"/>
                        </a:spcAft>
                        <a:buClrTx/>
                        <a:buSzTx/>
                        <a:buFontTx/>
                        <a:buNone/>
                        <a:tabLst/>
                        <a:defRPr/>
                      </a:pP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○地域包括ケアシステムづくりの促進等</a:t>
                      </a: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ts val="1100"/>
                        </a:lnSpc>
                        <a:spcBef>
                          <a:spcPts val="0"/>
                        </a:spcBef>
                        <a:spcAft>
                          <a:spcPts val="0"/>
                        </a:spcAft>
                        <a:buClrTx/>
                        <a:buSzTx/>
                        <a:buFontTx/>
                        <a:buNone/>
                        <a:tabLst/>
                        <a:defRPr/>
                      </a:pP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○民生・児童委員と関係機関のネットワークづくり　等</a:t>
                      </a: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nSpc>
                          <a:spcPts val="1100"/>
                        </a:lnSpc>
                      </a:pP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96730193"/>
                  </a:ext>
                </a:extLst>
              </a:tr>
              <a:tr h="557222">
                <a:tc>
                  <a:txBody>
                    <a:bodyPr/>
                    <a:lstStyle/>
                    <a:p>
                      <a:pPr>
                        <a:lnSpc>
                          <a:spcPts val="1100"/>
                        </a:lnSpc>
                      </a:pPr>
                      <a:r>
                        <a:rPr kumimoji="1" lang="ja-JP" altLang="en-US" sz="900" b="1"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❺　</a:t>
                      </a:r>
                      <a:r>
                        <a:rPr kumimoji="1" lang="ja-JP" altLang="en-US" sz="900" b="1"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共生型サービス</a:t>
                      </a:r>
                      <a:r>
                        <a:rPr kumimoji="1" lang="ja-JP" altLang="en-US" sz="900" b="1"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等の</a:t>
                      </a:r>
                      <a:r>
                        <a:rPr kumimoji="1" lang="ja-JP" altLang="en-US" sz="900" b="1" u="sng"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分野横断的な福祉サービスの展開</a:t>
                      </a:r>
                      <a:endParaRPr kumimoji="1" lang="ja-JP" altLang="en-US" sz="900" b="1" u="sng" spc="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100"/>
                        </a:lnSpc>
                      </a:pPr>
                      <a:r>
                        <a:rPr kumimoji="1" lang="ja-JP" altLang="en-US" sz="9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▸高齢者と</a:t>
                      </a:r>
                      <a:r>
                        <a:rPr kumimoji="1" lang="ja-JP" altLang="en-US" sz="900" b="0" u="none" spc="0"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9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者が同一事業所でサービスを利用しやすくなる共生型サービスの整備や農園における高齢者・障がい者等が活躍するなど役割を生み出し得る共生の場の整備など</a:t>
                      </a:r>
                      <a:endParaRPr kumimoji="1" lang="ja-JP" altLang="en-US" sz="900" b="0" u="none" spc="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100"/>
                        </a:lnSpc>
                      </a:pP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○社会福祉法人による地域による公益的な取組</a:t>
                      </a: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57816" rtl="0" eaLnBrk="1" fontAlgn="auto" latinLnBrk="0" hangingPunct="1">
                        <a:lnSpc>
                          <a:spcPts val="1100"/>
                        </a:lnSpc>
                        <a:spcBef>
                          <a:spcPts val="0"/>
                        </a:spcBef>
                        <a:spcAft>
                          <a:spcPts val="0"/>
                        </a:spcAft>
                        <a:buClrTx/>
                        <a:buSzTx/>
                        <a:buFontTx/>
                        <a:buNone/>
                        <a:tabLst/>
                        <a:defRPr/>
                      </a:pPr>
                      <a:r>
                        <a:rPr kumimoji="1" lang="ja-JP" altLang="en-US"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○多様な社会参加への支援に向けた福祉サービス事業所等の活用</a:t>
                      </a:r>
                      <a:endParaRPr kumimoji="1" lang="en-US" altLang="ja-JP"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68965253"/>
                  </a:ext>
                </a:extLst>
              </a:tr>
              <a:tr h="557222">
                <a:tc>
                  <a:txBody>
                    <a:bodyPr/>
                    <a:lstStyle/>
                    <a:p>
                      <a:pPr>
                        <a:lnSpc>
                          <a:spcPts val="1100"/>
                        </a:lnSpc>
                      </a:pPr>
                      <a:r>
                        <a:rPr kumimoji="1" lang="ja-JP" altLang="en-US" sz="900" b="1"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❻　</a:t>
                      </a:r>
                      <a:r>
                        <a:rPr kumimoji="1" lang="ja-JP" altLang="en-US" sz="900" b="1" u="sng"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居住</a:t>
                      </a:r>
                      <a:r>
                        <a:rPr kumimoji="1" lang="ja-JP" altLang="en-US" sz="900" b="1" u="none"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に課題</a:t>
                      </a:r>
                      <a:r>
                        <a:rPr kumimoji="1" lang="ja-JP" altLang="en-US" sz="900" b="1"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を抱える者への横断的な</a:t>
                      </a:r>
                      <a:r>
                        <a:rPr kumimoji="1" lang="ja-JP" altLang="en-US" sz="900" b="1" u="sng"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r>
                        <a:rPr kumimoji="1" lang="ja-JP" altLang="en-US" sz="900" b="1"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の在り方</a:t>
                      </a:r>
                      <a:endParaRPr kumimoji="1" lang="ja-JP" altLang="en-US" sz="900" b="1" spc="-4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100"/>
                        </a:lnSpc>
                      </a:pPr>
                      <a:r>
                        <a:rPr kumimoji="1" lang="ja-JP" altLang="en-US" sz="900" b="0" u="none"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▸住宅セーフティネット法の一部改正を踏まえ、生活困窮者や高齢者、</a:t>
                      </a:r>
                      <a:r>
                        <a:rPr kumimoji="1" lang="ja-JP" altLang="en-US" sz="900" b="0" u="none" spc="-40"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900" b="0" u="none"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者等のうち、住宅等に配慮を要する者の住まいの確保など</a:t>
                      </a:r>
                      <a:endParaRPr kumimoji="1" lang="ja-JP" altLang="en-US" sz="900" b="0" u="none" spc="-4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ts val="1100"/>
                        </a:lnSpc>
                        <a:spcBef>
                          <a:spcPts val="0"/>
                        </a:spcBef>
                        <a:spcAft>
                          <a:spcPts val="0"/>
                        </a:spcAft>
                        <a:buClrTx/>
                        <a:buSzTx/>
                        <a:buFontTx/>
                        <a:buNone/>
                        <a:tabLst/>
                        <a:defRPr/>
                      </a:pPr>
                      <a:r>
                        <a:rPr kumimoji="1" lang="ja-JP" altLang="en-US" sz="9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大阪しあわせネットワーク</a:t>
                      </a:r>
                      <a:r>
                        <a:rPr kumimoji="1" lang="ja-JP" altLang="en-US" sz="9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（生活困窮者等の居住支援）</a:t>
                      </a:r>
                      <a:endParaRPr kumimoji="1" lang="en-US" altLang="ja-JP" sz="9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ts val="1100"/>
                        </a:lnSpc>
                        <a:spcBef>
                          <a:spcPts val="0"/>
                        </a:spcBef>
                        <a:spcAft>
                          <a:spcPts val="0"/>
                        </a:spcAft>
                        <a:buClrTx/>
                        <a:buSzTx/>
                        <a:buFontTx/>
                        <a:buNone/>
                        <a:tabLst/>
                        <a:defRPr/>
                      </a:pPr>
                      <a:r>
                        <a:rPr kumimoji="1" lang="ja-JP" altLang="en-US" sz="9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住宅確保に配慮を要する方への居住支援</a:t>
                      </a:r>
                      <a:endParaRPr kumimoji="1" lang="en-US" altLang="ja-JP" sz="9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57816" rtl="0" eaLnBrk="1" fontAlgn="auto" latinLnBrk="0" hangingPunct="1">
                        <a:lnSpc>
                          <a:spcPts val="1100"/>
                        </a:lnSpc>
                        <a:spcBef>
                          <a:spcPts val="0"/>
                        </a:spcBef>
                        <a:spcAft>
                          <a:spcPts val="0"/>
                        </a:spcAft>
                        <a:buClrTx/>
                        <a:buSzTx/>
                        <a:buFontTx/>
                        <a:buNone/>
                        <a:tabLst/>
                        <a:defRPr/>
                      </a:pPr>
                      <a:endParaRPr kumimoji="1" lang="en-US" altLang="ja-JP"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5471691"/>
                  </a:ext>
                </a:extLst>
              </a:tr>
              <a:tr h="557222">
                <a:tc>
                  <a:txBody>
                    <a:bodyPr/>
                    <a:lstStyle/>
                    <a:p>
                      <a:pPr>
                        <a:lnSpc>
                          <a:spcPts val="1100"/>
                        </a:lnSpc>
                      </a:pPr>
                      <a:r>
                        <a:rPr kumimoji="1" lang="ja-JP" altLang="en-US" sz="900" b="1"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❼　</a:t>
                      </a:r>
                      <a:r>
                        <a:rPr kumimoji="1" lang="ja-JP" altLang="en-US" sz="900" b="1" u="sng"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a:t>
                      </a:r>
                      <a:r>
                        <a:rPr kumimoji="1" lang="ja-JP" altLang="en-US" sz="900" b="1"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に困難</a:t>
                      </a:r>
                      <a:r>
                        <a:rPr kumimoji="1" lang="ja-JP" altLang="en-US" sz="900" b="1"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を抱える者への横断的な</a:t>
                      </a:r>
                      <a:r>
                        <a:rPr kumimoji="1" lang="ja-JP" altLang="en-US" sz="900" b="1" u="sng"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r>
                        <a:rPr kumimoji="1" lang="ja-JP" altLang="en-US" sz="900" b="1"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の在り方</a:t>
                      </a:r>
                      <a:endParaRPr kumimoji="1" lang="ja-JP" altLang="en-US" sz="900" b="1" spc="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100"/>
                        </a:lnSpc>
                      </a:pPr>
                      <a:r>
                        <a:rPr kumimoji="1" lang="ja-JP" altLang="en-US" sz="9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▸生活困窮者、高齢者、</a:t>
                      </a:r>
                      <a:r>
                        <a:rPr kumimoji="1" lang="ja-JP" altLang="en-US" sz="900" b="0" u="none" spc="0"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9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者等のうち、就労に困難を抱える者について、段階に応じた適切な支援の在り方など</a:t>
                      </a:r>
                      <a:endParaRPr kumimoji="1" lang="ja-JP" altLang="en-US" sz="900" b="0" u="none" spc="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ts val="1100"/>
                        </a:lnSpc>
                        <a:spcBef>
                          <a:spcPts val="0"/>
                        </a:spcBef>
                        <a:spcAft>
                          <a:spcPts val="0"/>
                        </a:spcAft>
                        <a:buClrTx/>
                        <a:buSzTx/>
                        <a:buFontTx/>
                        <a:buNone/>
                        <a:tabLst/>
                        <a:defRPr/>
                      </a:pPr>
                      <a:r>
                        <a:rPr kumimoji="1" lang="ja-JP" altLang="en-US" sz="9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○大阪しあわせネットワーク（生活困窮者等の就労支援）</a:t>
                      </a:r>
                      <a:endParaRPr kumimoji="1" lang="en-US" altLang="ja-JP" sz="9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ts val="1100"/>
                        </a:lnSpc>
                        <a:spcBef>
                          <a:spcPts val="0"/>
                        </a:spcBef>
                        <a:spcAft>
                          <a:spcPts val="0"/>
                        </a:spcAft>
                        <a:buClrTx/>
                        <a:buSzTx/>
                        <a:buFontTx/>
                        <a:buNone/>
                        <a:tabLst/>
                        <a:defRPr/>
                      </a:pP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○子どもの貧困（保護者の就労支援）</a:t>
                      </a: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57816" rtl="0" eaLnBrk="1" fontAlgn="auto" latinLnBrk="0" hangingPunct="1">
                        <a:lnSpc>
                          <a:spcPts val="1100"/>
                        </a:lnSpc>
                        <a:spcBef>
                          <a:spcPts val="0"/>
                        </a:spcBef>
                        <a:spcAft>
                          <a:spcPts val="0"/>
                        </a:spcAft>
                        <a:buClrTx/>
                        <a:buSzTx/>
                        <a:buFontTx/>
                        <a:buNone/>
                        <a:tabLst/>
                        <a:defRPr/>
                      </a:pPr>
                      <a:endParaRPr kumimoji="1" lang="en-US" altLang="ja-JP"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36824051"/>
                  </a:ext>
                </a:extLst>
              </a:tr>
              <a:tr h="557222">
                <a:tc>
                  <a:txBody>
                    <a:bodyPr/>
                    <a:lstStyle/>
                    <a:p>
                      <a:pPr>
                        <a:lnSpc>
                          <a:spcPts val="1100"/>
                        </a:lnSpc>
                      </a:pPr>
                      <a:r>
                        <a:rPr kumimoji="1" lang="ja-JP" altLang="en-US" sz="900" b="1"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❽　</a:t>
                      </a:r>
                      <a:r>
                        <a:rPr kumimoji="1" lang="ja-JP" altLang="en-US" sz="900" b="1" u="sng"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自殺対策</a:t>
                      </a:r>
                      <a:r>
                        <a:rPr kumimoji="1" lang="ja-JP" altLang="en-US" sz="900" b="1"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の効果的な展開も視野に入れた</a:t>
                      </a:r>
                      <a:r>
                        <a:rPr kumimoji="1" lang="ja-JP" altLang="en-US" sz="900" b="1" u="sng"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r>
                        <a:rPr kumimoji="1" lang="ja-JP" altLang="en-US" sz="900" b="1"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の在り方</a:t>
                      </a:r>
                      <a:endParaRPr kumimoji="1" lang="ja-JP" altLang="en-US" sz="900" b="1" spc="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100"/>
                        </a:lnSpc>
                      </a:pPr>
                      <a:r>
                        <a:rPr kumimoji="1" lang="ja-JP" altLang="en-US" sz="9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▸自殺対策と福祉分野に共通して求められる早期発見の地域づくりや居場所づくりなど一体的に実施することが望ましい事項</a:t>
                      </a:r>
                      <a:endParaRPr kumimoji="1" lang="ja-JP" altLang="en-US" sz="900" b="0" u="none" spc="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ts val="1100"/>
                        </a:lnSpc>
                        <a:spcBef>
                          <a:spcPts val="0"/>
                        </a:spcBef>
                        <a:spcAft>
                          <a:spcPts val="0"/>
                        </a:spcAft>
                        <a:buClrTx/>
                        <a:buSzTx/>
                        <a:buFontTx/>
                        <a:buNone/>
                        <a:tabLst/>
                        <a:defRPr/>
                      </a:pPr>
                      <a:r>
                        <a:rPr kumimoji="1" lang="ja-JP" altLang="en-US" sz="9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○自殺対策（地域づくりによる早期発見）　等</a:t>
                      </a:r>
                      <a:endParaRPr kumimoji="1" lang="en-US" altLang="ja-JP" sz="9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57816" rtl="0" eaLnBrk="1" fontAlgn="auto" latinLnBrk="0" hangingPunct="1">
                        <a:lnSpc>
                          <a:spcPts val="1100"/>
                        </a:lnSpc>
                        <a:spcBef>
                          <a:spcPts val="0"/>
                        </a:spcBef>
                        <a:spcAft>
                          <a:spcPts val="0"/>
                        </a:spcAft>
                        <a:buClrTx/>
                        <a:buSzTx/>
                        <a:buFontTx/>
                        <a:buNone/>
                        <a:tabLst/>
                        <a:defRPr/>
                      </a:pP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01749517"/>
                  </a:ext>
                </a:extLst>
              </a:tr>
              <a:tr h="860873">
                <a:tc>
                  <a:txBody>
                    <a:bodyPr/>
                    <a:lstStyle/>
                    <a:p>
                      <a:pPr>
                        <a:lnSpc>
                          <a:spcPts val="1100"/>
                        </a:lnSpc>
                      </a:pPr>
                      <a:r>
                        <a:rPr kumimoji="1" lang="ja-JP" altLang="en-US" sz="900" b="1"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❾　</a:t>
                      </a:r>
                      <a:r>
                        <a:rPr kumimoji="1" lang="ja-JP" altLang="en-US" sz="900" b="1"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市民後見人等の育成や活動支援など</a:t>
                      </a:r>
                      <a:r>
                        <a:rPr kumimoji="1" lang="ja-JP" altLang="en-US" sz="900" b="1"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、地域づくりの観点も踏まえた</a:t>
                      </a:r>
                      <a:r>
                        <a:rPr kumimoji="1" lang="ja-JP" altLang="en-US" sz="900" b="1" u="sng"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権利擁護の在り方</a:t>
                      </a:r>
                      <a:endParaRPr kumimoji="1" lang="ja-JP" altLang="en-US" sz="900" b="1" u="sng" spc="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lumMod val="95000"/>
                      </a:schemeClr>
                    </a:solidFill>
                  </a:tcPr>
                </a:tc>
                <a:tc>
                  <a:txBody>
                    <a:bodyPr/>
                    <a:lstStyle/>
                    <a:p>
                      <a:pPr>
                        <a:lnSpc>
                          <a:spcPts val="1100"/>
                        </a:lnSpc>
                      </a:pPr>
                      <a:r>
                        <a:rPr kumimoji="1" lang="ja-JP" altLang="en-US" sz="9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づくりを踏まえた権利擁護支援のための地域連携ネットワークの構築や中核機関の在り方、市民後見人等の養成、日常生活自立支援事業の対象とならないものの判断能力に不安があり金銭管理が必要な者への支援など</a:t>
                      </a:r>
                      <a:endParaRPr kumimoji="1" lang="ja-JP" altLang="en-US" sz="900" b="0" u="none" spc="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lumMod val="95000"/>
                      </a:schemeClr>
                    </a:solidFill>
                  </a:tcPr>
                </a:tc>
                <a:tc>
                  <a:txBody>
                    <a:bodyPr/>
                    <a:lstStyle/>
                    <a:p>
                      <a:pPr>
                        <a:lnSpc>
                          <a:spcPts val="1100"/>
                        </a:lnSpc>
                      </a:pP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○市民後見人の養成等</a:t>
                      </a: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57816" rtl="0" eaLnBrk="1" fontAlgn="auto" latinLnBrk="0" hangingPunct="1">
                        <a:lnSpc>
                          <a:spcPts val="1100"/>
                        </a:lnSpc>
                        <a:spcBef>
                          <a:spcPts val="0"/>
                        </a:spcBef>
                        <a:spcAft>
                          <a:spcPts val="0"/>
                        </a:spcAft>
                        <a:buClrTx/>
                        <a:buSzTx/>
                        <a:buFontTx/>
                        <a:buNone/>
                        <a:tabLst/>
                        <a:defRPr/>
                      </a:pP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○権利擁護の環境整備（対応困難への専門相談支援）　</a:t>
                      </a: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57816" rtl="0" eaLnBrk="1" fontAlgn="auto" latinLnBrk="0" hangingPunct="1">
                        <a:lnSpc>
                          <a:spcPts val="1100"/>
                        </a:lnSpc>
                        <a:spcBef>
                          <a:spcPts val="0"/>
                        </a:spcBef>
                        <a:spcAft>
                          <a:spcPts val="0"/>
                        </a:spcAft>
                        <a:buClrTx/>
                        <a:buSzTx/>
                        <a:buFontTx/>
                        <a:buNone/>
                        <a:tabLst/>
                        <a:defRPr/>
                      </a:pP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○成年後見制度の利用促進（日常生活自立支援事業からの移行・制度の利用促進等）　</a:t>
                      </a: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c>
                  <a:txBody>
                    <a:bodyPr/>
                    <a:lstStyle/>
                    <a:p>
                      <a:pPr marL="0" marR="0" indent="0" algn="l" defTabSz="957816" rtl="0" eaLnBrk="1" fontAlgn="auto" latinLnBrk="0" hangingPunct="1">
                        <a:lnSpc>
                          <a:spcPts val="1100"/>
                        </a:lnSpc>
                        <a:spcBef>
                          <a:spcPts val="0"/>
                        </a:spcBef>
                        <a:spcAft>
                          <a:spcPts val="0"/>
                        </a:spcAft>
                        <a:buClrTx/>
                        <a:buSzTx/>
                        <a:buFontTx/>
                        <a:buNone/>
                        <a:tabLst/>
                        <a:defRPr/>
                      </a:pPr>
                      <a:r>
                        <a:rPr kumimoji="1" lang="ja-JP" altLang="en-US" sz="9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○「地域における公益的な取組」としての法人貢献活動支援</a:t>
                      </a:r>
                      <a:endParaRPr kumimoji="1" lang="en-US" altLang="ja-JP" sz="900" u="sng"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709047">
                <a:tc>
                  <a:txBody>
                    <a:bodyPr/>
                    <a:lstStyle/>
                    <a:p>
                      <a:pPr marL="0" marR="0" indent="0" algn="l" defTabSz="957816" rtl="0" eaLnBrk="1" fontAlgn="auto" latinLnBrk="0" hangingPunct="1">
                        <a:lnSpc>
                          <a:spcPts val="1100"/>
                        </a:lnSpc>
                        <a:spcBef>
                          <a:spcPts val="0"/>
                        </a:spcBef>
                        <a:spcAft>
                          <a:spcPts val="0"/>
                        </a:spcAft>
                        <a:buClrTx/>
                        <a:buSzTx/>
                        <a:buFontTx/>
                        <a:buNone/>
                        <a:tabLst/>
                        <a:defRPr/>
                      </a:pPr>
                      <a:r>
                        <a:rPr kumimoji="1" lang="ja-JP" altLang="en-US" sz="900" b="1"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❿　高齢者や</a:t>
                      </a:r>
                      <a:r>
                        <a:rPr kumimoji="1" lang="ja-JP" altLang="en-US" sz="900" b="1" spc="0"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900" b="1"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者、児童に対する</a:t>
                      </a:r>
                      <a:r>
                        <a:rPr kumimoji="1" lang="ja-JP" altLang="en-US" sz="900" b="1" u="sng"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虐待への統一的対応</a:t>
                      </a:r>
                      <a:r>
                        <a:rPr kumimoji="1" lang="ja-JP" altLang="en-US" sz="900" b="1"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kumimoji="1" lang="ja-JP" altLang="en-US" sz="900" b="1" u="sng"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虐待を行った養護者・保護者が抱えている課題にも着目した支援</a:t>
                      </a:r>
                      <a:r>
                        <a:rPr kumimoji="1" lang="ja-JP" altLang="en-US" sz="900" b="1"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の在り方</a:t>
                      </a:r>
                      <a:endParaRPr kumimoji="1" lang="ja-JP" altLang="en-US" sz="900" b="1" u="sng" spc="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indent="0" algn="l" defTabSz="957816" rtl="0" eaLnBrk="1" fontAlgn="auto" latinLnBrk="0" hangingPunct="1">
                        <a:lnSpc>
                          <a:spcPts val="1100"/>
                        </a:lnSpc>
                        <a:spcBef>
                          <a:spcPts val="0"/>
                        </a:spcBef>
                        <a:spcAft>
                          <a:spcPts val="0"/>
                        </a:spcAft>
                        <a:buClrTx/>
                        <a:buSzTx/>
                        <a:buFontTx/>
                        <a:buNone/>
                        <a:tabLst/>
                        <a:defRPr/>
                      </a:pPr>
                      <a:r>
                        <a:rPr kumimoji="1" lang="ja-JP" altLang="en-US" sz="9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▸高齢者、</a:t>
                      </a:r>
                      <a:r>
                        <a:rPr kumimoji="1" lang="ja-JP" altLang="en-US" sz="900" b="0" u="none" spc="0"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9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者、子どもに対する統一的な虐待への対応や家庭内で虐待を行った者を加害者として捉えるのではなく、養護者等として支援など</a:t>
                      </a:r>
                      <a:endParaRPr kumimoji="1" lang="ja-JP" altLang="en-US" sz="900" b="0" u="none" spc="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indent="0" algn="l" defTabSz="957816" rtl="0" eaLnBrk="1" fontAlgn="auto" latinLnBrk="0" hangingPunct="1">
                        <a:lnSpc>
                          <a:spcPts val="1100"/>
                        </a:lnSpc>
                        <a:spcBef>
                          <a:spcPts val="0"/>
                        </a:spcBef>
                        <a:spcAft>
                          <a:spcPts val="0"/>
                        </a:spcAft>
                        <a:buClrTx/>
                        <a:buSzTx/>
                        <a:buFontTx/>
                        <a:buNone/>
                        <a:tabLst/>
                        <a:defRPr/>
                      </a:pP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○虐待や</a:t>
                      </a:r>
                      <a:r>
                        <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DV</a:t>
                      </a: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防止に向けた地域への理解促進や、関係機関の</a:t>
                      </a:r>
                      <a:r>
                        <a:rPr kumimoji="1" lang="ja-JP" altLang="en-US" sz="9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連携強化　等</a:t>
                      </a:r>
                    </a:p>
                  </a:txBody>
                  <a:tcPr marL="95409" marR="95409" marT="46810" marB="4681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pPr marL="0" marR="0" indent="0" algn="l" defTabSz="957816" rtl="0" eaLnBrk="1" fontAlgn="auto" latinLnBrk="0" hangingPunct="1">
                        <a:lnSpc>
                          <a:spcPts val="1100"/>
                        </a:lnSpc>
                        <a:spcBef>
                          <a:spcPts val="0"/>
                        </a:spcBef>
                        <a:spcAft>
                          <a:spcPts val="0"/>
                        </a:spcAft>
                        <a:buClrTx/>
                        <a:buSzTx/>
                        <a:buFontTx/>
                        <a:buNone/>
                        <a:tabLst/>
                        <a:defRPr/>
                      </a:pP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57222">
                <a:tc>
                  <a:txBody>
                    <a:bodyPr/>
                    <a:lstStyle/>
                    <a:p>
                      <a:pPr>
                        <a:lnSpc>
                          <a:spcPts val="1100"/>
                        </a:lnSpc>
                      </a:pPr>
                      <a:r>
                        <a:rPr kumimoji="1" lang="ja-JP" altLang="en-US" sz="900" b="1"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⓫　</a:t>
                      </a:r>
                      <a:r>
                        <a:rPr kumimoji="1" lang="ja-JP" altLang="en-US" sz="900" b="1"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保健医療・福祉等の支援を必要とする</a:t>
                      </a:r>
                      <a:r>
                        <a:rPr kumimoji="1" lang="ja-JP" altLang="en-US" sz="900" b="1" u="sng"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犯罪をした者等への社会復帰支援</a:t>
                      </a:r>
                      <a:r>
                        <a:rPr kumimoji="1" lang="ja-JP" altLang="en-US" sz="900" b="1"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の在り方</a:t>
                      </a:r>
                      <a:endParaRPr kumimoji="1" lang="ja-JP" altLang="en-US" sz="900" b="1" u="none" spc="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lumMod val="95000"/>
                      </a:schemeClr>
                    </a:solidFill>
                  </a:tcPr>
                </a:tc>
                <a:tc>
                  <a:txBody>
                    <a:bodyPr/>
                    <a:lstStyle/>
                    <a:p>
                      <a:pPr>
                        <a:lnSpc>
                          <a:spcPts val="1100"/>
                        </a:lnSpc>
                      </a:pPr>
                      <a:r>
                        <a:rPr kumimoji="1" lang="ja-JP" altLang="en-US" sz="9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▸保健医療・福祉等の支援を必要とする犯罪をした者等に対し、必要なサービス等を提供し地域生活を可能にするための方策など</a:t>
                      </a:r>
                      <a:endParaRPr kumimoji="1" lang="ja-JP" altLang="en-US" sz="900" b="0" u="none" spc="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lumMod val="95000"/>
                      </a:schemeClr>
                    </a:solidFill>
                  </a:tcPr>
                </a:tc>
                <a:tc>
                  <a:txBody>
                    <a:bodyPr/>
                    <a:lstStyle/>
                    <a:p>
                      <a:pPr>
                        <a:lnSpc>
                          <a:spcPts val="1100"/>
                        </a:lnSpc>
                      </a:pP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○地域生活定着支援センターの理解等促進</a:t>
                      </a: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〇大阪府再犯防止推進計画の策定</a:t>
                      </a: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marL="0" marR="0" indent="0" algn="l" defTabSz="957816" rtl="0" eaLnBrk="1" fontAlgn="auto" latinLnBrk="0" hangingPunct="1">
                        <a:lnSpc>
                          <a:spcPts val="1100"/>
                        </a:lnSpc>
                        <a:spcBef>
                          <a:spcPts val="0"/>
                        </a:spcBef>
                        <a:spcAft>
                          <a:spcPts val="0"/>
                        </a:spcAft>
                        <a:buClrTx/>
                        <a:buSzTx/>
                        <a:buFontTx/>
                        <a:buNone/>
                        <a:tabLst/>
                        <a:defRPr/>
                      </a:pPr>
                      <a:endParaRPr kumimoji="1" lang="en-US" altLang="ja-JP" sz="900" spc="0" baseline="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557222">
                <a:tc>
                  <a:txBody>
                    <a:bodyPr/>
                    <a:lstStyle/>
                    <a:p>
                      <a:pPr>
                        <a:lnSpc>
                          <a:spcPts val="1100"/>
                        </a:lnSpc>
                      </a:pPr>
                      <a:r>
                        <a:rPr kumimoji="1" lang="ja-JP" altLang="en-US" sz="900" b="1"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⓬　</a:t>
                      </a:r>
                      <a:r>
                        <a:rPr kumimoji="1" lang="ja-JP" altLang="en-US" sz="900" b="1" u="sng"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地域住民等が集う拠点の整備や既存施設等の活用</a:t>
                      </a:r>
                      <a:endParaRPr kumimoji="1" lang="ja-JP" altLang="en-US" sz="900" b="1" u="none" spc="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lumMod val="95000"/>
                      </a:schemeClr>
                    </a:solidFill>
                  </a:tcPr>
                </a:tc>
                <a:tc>
                  <a:txBody>
                    <a:bodyPr/>
                    <a:lstStyle/>
                    <a:p>
                      <a:pPr>
                        <a:lnSpc>
                          <a:spcPts val="1100"/>
                        </a:lnSpc>
                      </a:pPr>
                      <a:r>
                        <a:rPr kumimoji="1" lang="ja-JP" altLang="en-US" sz="9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▸誰もがいつでも立ち寄れる居場所や地域住民等の新たな活動が生まれることが期待できる地域の拠点整備など</a:t>
                      </a:r>
                      <a:endParaRPr kumimoji="1" lang="ja-JP" altLang="en-US" sz="900" b="0" u="none" spc="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indent="0" algn="l" defTabSz="1280160" rtl="0" eaLnBrk="1" fontAlgn="auto" latinLnBrk="0" hangingPunct="1">
                        <a:lnSpc>
                          <a:spcPts val="1100"/>
                        </a:lnSpc>
                        <a:spcBef>
                          <a:spcPts val="0"/>
                        </a:spcBef>
                        <a:spcAft>
                          <a:spcPts val="0"/>
                        </a:spcAft>
                        <a:buClrTx/>
                        <a:buSzTx/>
                        <a:buFontTx/>
                        <a:buNone/>
                        <a:tabLst/>
                        <a:defRPr/>
                      </a:pP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○府有施設等を活用した居場所づくり　等　</a:t>
                      </a: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marL="0" marR="0" indent="0" algn="l" defTabSz="957816" rtl="0" eaLnBrk="1" fontAlgn="auto" latinLnBrk="0" hangingPunct="1">
                        <a:lnSpc>
                          <a:spcPts val="1100"/>
                        </a:lnSpc>
                        <a:spcBef>
                          <a:spcPts val="0"/>
                        </a:spcBef>
                        <a:spcAft>
                          <a:spcPts val="0"/>
                        </a:spcAft>
                        <a:buClrTx/>
                        <a:buSzTx/>
                        <a:buFontTx/>
                        <a:buNone/>
                        <a:tabLst/>
                        <a:defRPr/>
                      </a:pP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　興味・関心にあったテーマ型の居場所の推進</a:t>
                      </a: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6" name="額縁 5"/>
          <p:cNvSpPr/>
          <p:nvPr/>
        </p:nvSpPr>
        <p:spPr>
          <a:xfrm>
            <a:off x="3371" y="2629"/>
            <a:ext cx="9535097" cy="483791"/>
          </a:xfrm>
          <a:prstGeom prst="bevel">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lnSpc>
                <a:spcPts val="2095"/>
              </a:lnSpc>
            </a:pPr>
            <a:r>
              <a:rPr lang="ja-JP" altLang="en-US" sz="1500" b="1" dirty="0">
                <a:latin typeface="Meiryo UI" panose="020B0604030504040204" pitchFamily="50" charset="-128"/>
                <a:ea typeface="Meiryo UI" panose="020B0604030504040204" pitchFamily="50" charset="-128"/>
              </a:rPr>
              <a:t>社会福祉法の一部改正等による地域福祉支援計画への記載事項（整理票）</a:t>
            </a:r>
          </a:p>
        </p:txBody>
      </p:sp>
    </p:spTree>
    <p:extLst>
      <p:ext uri="{BB962C8B-B14F-4D97-AF65-F5344CB8AC3E}">
        <p14:creationId xmlns:p14="http://schemas.microsoft.com/office/powerpoint/2010/main" val="41508817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2876" y="4329236"/>
            <a:ext cx="9569769" cy="259045"/>
          </a:xfrm>
          <a:prstGeom prst="rect">
            <a:avLst/>
          </a:prstGeom>
        </p:spPr>
        <p:txBody>
          <a:bodyPr wrap="square">
            <a:spAutoFit/>
          </a:bodyPr>
          <a:lstStyle/>
          <a:p>
            <a:pPr>
              <a:lnSpc>
                <a:spcPts val="1347"/>
              </a:lnSpc>
            </a:pPr>
            <a:r>
              <a:rPr lang="en-US" altLang="ja-JP" sz="1200" b="1" u="sng" dirty="0" smtClean="0">
                <a:latin typeface="Meiryo UI" panose="020B0604030504040204" pitchFamily="50" charset="-128"/>
                <a:ea typeface="Meiryo UI" panose="020B0604030504040204" pitchFamily="50" charset="-128"/>
              </a:rPr>
              <a:t>Ⅴ.</a:t>
            </a:r>
            <a:r>
              <a:rPr lang="ja-JP" altLang="en-US" sz="1200" b="1" u="sng" dirty="0">
                <a:latin typeface="Meiryo UI" panose="020B0604030504040204" pitchFamily="50" charset="-128"/>
                <a:ea typeface="Meiryo UI" panose="020B0604030504040204" pitchFamily="50" charset="-128"/>
              </a:rPr>
              <a:t>市町村における包括的な支援体制の整備への支援に関する事項（法第</a:t>
            </a:r>
            <a:r>
              <a:rPr lang="en-US" altLang="ja-JP" sz="1200" b="1" u="sng" dirty="0">
                <a:latin typeface="Meiryo UI" panose="020B0604030504040204" pitchFamily="50" charset="-128"/>
                <a:ea typeface="Meiryo UI" panose="020B0604030504040204" pitchFamily="50" charset="-128"/>
              </a:rPr>
              <a:t>106</a:t>
            </a:r>
            <a:r>
              <a:rPr lang="ja-JP" altLang="en-US" sz="1200" b="1" u="sng" dirty="0">
                <a:latin typeface="Meiryo UI" panose="020B0604030504040204" pitchFamily="50" charset="-128"/>
                <a:ea typeface="Meiryo UI" panose="020B0604030504040204" pitchFamily="50" charset="-128"/>
              </a:rPr>
              <a:t>条の３第１項各号関係</a:t>
            </a:r>
            <a:r>
              <a:rPr lang="ja-JP" altLang="en-US" sz="1200" b="1" u="sng"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　</a:t>
            </a:r>
            <a:endParaRPr lang="en-US" altLang="ja-JP" sz="900" spc="-60" dirty="0">
              <a:solidFill>
                <a:srgbClr val="FF0000"/>
              </a:solidFill>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052483512"/>
              </p:ext>
            </p:extLst>
          </p:nvPr>
        </p:nvGraphicFramePr>
        <p:xfrm>
          <a:off x="82876" y="4662884"/>
          <a:ext cx="9376086" cy="1111709"/>
        </p:xfrm>
        <a:graphic>
          <a:graphicData uri="http://schemas.openxmlformats.org/drawingml/2006/table">
            <a:tbl>
              <a:tblPr firstRow="1" bandRow="1">
                <a:tableStyleId>{5940675A-B579-460E-94D1-54222C63F5DA}</a:tableStyleId>
              </a:tblPr>
              <a:tblGrid>
                <a:gridCol w="3470207">
                  <a:extLst>
                    <a:ext uri="{9D8B030D-6E8A-4147-A177-3AD203B41FA5}">
                      <a16:colId xmlns:a16="http://schemas.microsoft.com/office/drawing/2014/main" val="20000"/>
                    </a:ext>
                  </a:extLst>
                </a:gridCol>
                <a:gridCol w="3495468">
                  <a:extLst>
                    <a:ext uri="{9D8B030D-6E8A-4147-A177-3AD203B41FA5}">
                      <a16:colId xmlns:a16="http://schemas.microsoft.com/office/drawing/2014/main" val="20001"/>
                    </a:ext>
                  </a:extLst>
                </a:gridCol>
                <a:gridCol w="2410411">
                  <a:extLst>
                    <a:ext uri="{9D8B030D-6E8A-4147-A177-3AD203B41FA5}">
                      <a16:colId xmlns:a16="http://schemas.microsoft.com/office/drawing/2014/main" val="20002"/>
                    </a:ext>
                  </a:extLst>
                </a:gridCol>
              </a:tblGrid>
              <a:tr h="236468">
                <a:tc>
                  <a:txBody>
                    <a:bodyPr/>
                    <a:lstStyle/>
                    <a:p>
                      <a:pPr algn="ctr">
                        <a:lnSpc>
                          <a:spcPts val="1200"/>
                        </a:lnSpc>
                      </a:pPr>
                      <a:r>
                        <a:rPr kumimoji="1" lang="ja-JP" altLang="en-US"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）内容</a:t>
                      </a:r>
                      <a:endParaRPr kumimoji="1" lang="ja-JP" altLang="en-US" sz="900" b="1" spc="0"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F0"/>
                    </a:solidFill>
                  </a:tcPr>
                </a:tc>
                <a:tc>
                  <a:txBody>
                    <a:bodyPr/>
                    <a:lstStyle/>
                    <a:p>
                      <a:pPr algn="ctr">
                        <a:lnSpc>
                          <a:spcPts val="1200"/>
                        </a:lnSpc>
                      </a:pPr>
                      <a:r>
                        <a:rPr kumimoji="1" lang="ja-JP" altLang="en-US"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）第４期地域福祉支援計画対応状況</a:t>
                      </a:r>
                      <a:endParaRPr kumimoji="1" lang="en-US" altLang="ja-JP"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200"/>
                        </a:lnSpc>
                      </a:pPr>
                      <a:r>
                        <a:rPr kumimoji="1" lang="ja-JP" altLang="en-US"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（主な項目）</a:t>
                      </a:r>
                      <a:endParaRPr kumimoji="1" lang="ja-JP" altLang="en-US" sz="900" b="1" spc="0"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F0"/>
                    </a:solidFill>
                  </a:tcPr>
                </a:tc>
                <a:tc>
                  <a:txBody>
                    <a:bodyPr/>
                    <a:lstStyle/>
                    <a:p>
                      <a:pPr algn="ctr">
                        <a:lnSpc>
                          <a:spcPts val="1000"/>
                        </a:lnSpc>
                      </a:pPr>
                      <a:r>
                        <a:rPr kumimoji="1" lang="ja-JP" altLang="en-US"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）次期計画への記載検討事項</a:t>
                      </a:r>
                      <a:endParaRPr kumimoji="1" lang="en-US" altLang="ja-JP"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000"/>
                        </a:lnSpc>
                      </a:pPr>
                      <a:r>
                        <a:rPr kumimoji="1" lang="ja-JP" altLang="en-US"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（事務局案）</a:t>
                      </a:r>
                      <a:endParaRPr kumimoji="1" lang="en-US" altLang="ja-JP"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713289">
                <a:tc>
                  <a:txBody>
                    <a:bodyPr/>
                    <a:lstStyle/>
                    <a:p>
                      <a:pPr>
                        <a:lnSpc>
                          <a:spcPts val="1200"/>
                        </a:lnSpc>
                      </a:pPr>
                      <a:r>
                        <a:rPr kumimoji="1" lang="en-US" altLang="ja-JP" sz="9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）単独市町村で解決が難しい地域生活課題に対する支援体制</a:t>
                      </a:r>
                      <a:endParaRPr kumimoji="1" lang="en-US" altLang="ja-JP" sz="9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en-US" altLang="ja-JP" sz="9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）都道府県域で推進する独自施策</a:t>
                      </a:r>
                      <a:endParaRPr kumimoji="1" lang="en-US" altLang="ja-JP" sz="9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en-US" altLang="ja-JP" sz="9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）地域づくりを進めるための人材育成、市町村間の情報共有の場づくり、市町村への技術的助言　等</a:t>
                      </a:r>
                      <a:endParaRPr kumimoji="1" lang="ja-JP" altLang="en-US" sz="900" b="0" u="none" spc="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tc>
                  <a:txBody>
                    <a:bodyPr/>
                    <a:lstStyle/>
                    <a:p>
                      <a:pPr>
                        <a:lnSpc>
                          <a:spcPts val="1200"/>
                        </a:lnSpc>
                      </a:pPr>
                      <a:r>
                        <a:rPr kumimoji="1" lang="ja-JP" altLang="en-US"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○ＣＳＷ・市民後見人等の人材育成</a:t>
                      </a:r>
                      <a:endParaRPr kumimoji="1" lang="en-US" altLang="ja-JP"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○市町村の施策立案支援</a:t>
                      </a: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○市町村担当課長会議を活用した情報提供</a:t>
                      </a: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○市町村地域福祉計画の改定支援　等</a:t>
                      </a: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chemeClr val="bg1"/>
                    </a:solidFill>
                  </a:tcPr>
                </a:tc>
                <a:tc>
                  <a:txBody>
                    <a:bodyPr/>
                    <a:lstStyle/>
                    <a:p>
                      <a:pPr marL="0" marR="0" indent="0" algn="l" defTabSz="957816" rtl="0" eaLnBrk="1" fontAlgn="auto" latinLnBrk="0" hangingPunct="1">
                        <a:lnSpc>
                          <a:spcPts val="1200"/>
                        </a:lnSpc>
                        <a:spcBef>
                          <a:spcPts val="0"/>
                        </a:spcBef>
                        <a:spcAft>
                          <a:spcPts val="0"/>
                        </a:spcAft>
                        <a:buClrTx/>
                        <a:buSzTx/>
                        <a:buFontTx/>
                        <a:buNone/>
                        <a:tabLst/>
                        <a:defRPr/>
                      </a:pPr>
                      <a:r>
                        <a:rPr kumimoji="1" lang="ja-JP" altLang="en-US"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○法第</a:t>
                      </a:r>
                      <a:r>
                        <a:rPr kumimoji="1" lang="en-US" altLang="ja-JP"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106</a:t>
                      </a:r>
                      <a:r>
                        <a:rPr kumimoji="1" lang="ja-JP" altLang="en-US"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条の３第</a:t>
                      </a:r>
                      <a:r>
                        <a:rPr kumimoji="1" lang="en-US" altLang="ja-JP"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項各号に</a:t>
                      </a:r>
                      <a:r>
                        <a:rPr kumimoji="1" lang="ja-JP" altLang="en-US"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掲げる施策の</a:t>
                      </a:r>
                      <a:r>
                        <a:rPr kumimoji="1" lang="ja-JP" altLang="en-US"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実施にとどまらず、広く市町村の包括的な支援体制の整備の実施に対する支援</a:t>
                      </a: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0001"/>
                  </a:ext>
                </a:extLst>
              </a:tr>
            </a:tbl>
          </a:graphicData>
        </a:graphic>
      </p:graphicFrame>
      <p:sp>
        <p:nvSpPr>
          <p:cNvPr id="6" name="額縁 5"/>
          <p:cNvSpPr/>
          <p:nvPr/>
        </p:nvSpPr>
        <p:spPr>
          <a:xfrm>
            <a:off x="3371" y="2629"/>
            <a:ext cx="9535097" cy="468000"/>
          </a:xfrm>
          <a:prstGeom prst="bevel">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lnSpc>
                <a:spcPts val="2095"/>
              </a:lnSpc>
            </a:pPr>
            <a:r>
              <a:rPr lang="ja-JP" altLang="en-US" sz="1500" b="1" dirty="0">
                <a:latin typeface="Meiryo UI" panose="020B0604030504040204" pitchFamily="50" charset="-128"/>
                <a:ea typeface="Meiryo UI" panose="020B0604030504040204" pitchFamily="50" charset="-128"/>
              </a:rPr>
              <a:t>社会福祉法の一部改正等による地域福祉支援計画への記載事項（整理票）</a:t>
            </a:r>
          </a:p>
        </p:txBody>
      </p:sp>
      <p:graphicFrame>
        <p:nvGraphicFramePr>
          <p:cNvPr id="2" name="表 1"/>
          <p:cNvGraphicFramePr>
            <a:graphicFrameLocks noGrp="1"/>
          </p:cNvGraphicFramePr>
          <p:nvPr>
            <p:extLst>
              <p:ext uri="{D42A27DB-BD31-4B8C-83A1-F6EECF244321}">
                <p14:modId xmlns:p14="http://schemas.microsoft.com/office/powerpoint/2010/main" val="2297204092"/>
              </p:ext>
            </p:extLst>
          </p:nvPr>
        </p:nvGraphicFramePr>
        <p:xfrm>
          <a:off x="82876" y="545232"/>
          <a:ext cx="9297148" cy="3216871"/>
        </p:xfrm>
        <a:graphic>
          <a:graphicData uri="http://schemas.openxmlformats.org/drawingml/2006/table">
            <a:tbl>
              <a:tblPr firstRow="1" bandRow="1">
                <a:noFill/>
                <a:tableStyleId>{5940675A-B579-460E-94D1-54222C63F5DA}</a:tableStyleId>
              </a:tblPr>
              <a:tblGrid>
                <a:gridCol w="2118972">
                  <a:extLst>
                    <a:ext uri="{9D8B030D-6E8A-4147-A177-3AD203B41FA5}">
                      <a16:colId xmlns:a16="http://schemas.microsoft.com/office/drawing/2014/main" val="2441609845"/>
                    </a:ext>
                  </a:extLst>
                </a:gridCol>
                <a:gridCol w="2313096">
                  <a:extLst>
                    <a:ext uri="{9D8B030D-6E8A-4147-A177-3AD203B41FA5}">
                      <a16:colId xmlns:a16="http://schemas.microsoft.com/office/drawing/2014/main" val="3768272210"/>
                    </a:ext>
                  </a:extLst>
                </a:gridCol>
                <a:gridCol w="2728091">
                  <a:extLst>
                    <a:ext uri="{9D8B030D-6E8A-4147-A177-3AD203B41FA5}">
                      <a16:colId xmlns:a16="http://schemas.microsoft.com/office/drawing/2014/main" val="1782388688"/>
                    </a:ext>
                  </a:extLst>
                </a:gridCol>
                <a:gridCol w="2136989">
                  <a:extLst>
                    <a:ext uri="{9D8B030D-6E8A-4147-A177-3AD203B41FA5}">
                      <a16:colId xmlns:a16="http://schemas.microsoft.com/office/drawing/2014/main" val="2601611951"/>
                    </a:ext>
                  </a:extLst>
                </a:gridCol>
              </a:tblGrid>
              <a:tr h="288032">
                <a:tc gridSpan="2">
                  <a:txBody>
                    <a:bodyPr/>
                    <a:lstStyle/>
                    <a:p>
                      <a:pPr algn="ctr">
                        <a:lnSpc>
                          <a:spcPts val="1000"/>
                        </a:lnSpc>
                      </a:pPr>
                      <a:r>
                        <a:rPr kumimoji="1" lang="en-US" altLang="ja-JP"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例示事項</a:t>
                      </a:r>
                      <a:endParaRPr kumimoji="1" lang="ja-JP" altLang="en-US" sz="900" b="1" spc="0"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solidFill>
                  </a:tcPr>
                </a:tc>
                <a:tc hMerge="1">
                  <a:txBody>
                    <a:bodyPr/>
                    <a:lstStyle/>
                    <a:p>
                      <a:pPr algn="ctr">
                        <a:lnSpc>
                          <a:spcPts val="1200"/>
                        </a:lnSpc>
                      </a:pPr>
                      <a:endParaRPr kumimoji="1" lang="ja-JP" altLang="en-US" sz="900" b="1" spc="0"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75000"/>
                      </a:schemeClr>
                    </a:solidFill>
                  </a:tcPr>
                </a:tc>
                <a:tc rowSpan="2">
                  <a:txBody>
                    <a:bodyPr/>
                    <a:lstStyle/>
                    <a:p>
                      <a:pPr algn="ctr">
                        <a:lnSpc>
                          <a:spcPts val="1000"/>
                        </a:lnSpc>
                      </a:pPr>
                      <a:r>
                        <a:rPr kumimoji="1" lang="ja-JP" altLang="en-US"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）第４期地域福祉支援計画対応状況</a:t>
                      </a:r>
                      <a:endParaRPr kumimoji="1" lang="en-US" altLang="ja-JP"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000"/>
                        </a:lnSpc>
                      </a:pPr>
                      <a:r>
                        <a:rPr kumimoji="1" lang="ja-JP" altLang="en-US"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（主な項目）</a:t>
                      </a:r>
                      <a:endParaRPr kumimoji="1" lang="ja-JP" altLang="en-US" sz="900" b="1" spc="0"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solidFill>
                  </a:tcPr>
                </a:tc>
                <a:tc rowSpan="2">
                  <a:txBody>
                    <a:bodyPr/>
                    <a:lstStyle/>
                    <a:p>
                      <a:pPr algn="ctr">
                        <a:lnSpc>
                          <a:spcPts val="1000"/>
                        </a:lnSpc>
                      </a:pPr>
                      <a:r>
                        <a:rPr kumimoji="1" lang="ja-JP" altLang="en-US"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）次期計画への記載検討事項</a:t>
                      </a:r>
                      <a:endParaRPr kumimoji="1" lang="en-US" altLang="ja-JP"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000"/>
                        </a:lnSpc>
                      </a:pPr>
                      <a:r>
                        <a:rPr kumimoji="1" lang="ja-JP" altLang="en-US"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（事務局案）</a:t>
                      </a:r>
                      <a:endParaRPr kumimoji="1" lang="en-US" altLang="ja-JP"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69980711"/>
                  </a:ext>
                </a:extLst>
              </a:tr>
              <a:tr h="0">
                <a:tc>
                  <a:txBody>
                    <a:bodyPr/>
                    <a:lstStyle/>
                    <a:p>
                      <a:pPr algn="ctr">
                        <a:lnSpc>
                          <a:spcPts val="1000"/>
                        </a:lnSpc>
                      </a:pPr>
                      <a:r>
                        <a:rPr kumimoji="1" lang="ja-JP" altLang="en-US"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事項</a:t>
                      </a:r>
                      <a:endParaRPr kumimoji="1" lang="ja-JP" altLang="en-US" sz="900" b="1" spc="0"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solidFill>
                  </a:tcPr>
                </a:tc>
                <a:tc>
                  <a:txBody>
                    <a:bodyPr/>
                    <a:lstStyle/>
                    <a:p>
                      <a:pPr algn="ctr">
                        <a:lnSpc>
                          <a:spcPts val="1000"/>
                        </a:lnSpc>
                      </a:pPr>
                      <a:r>
                        <a:rPr kumimoji="1" lang="ja-JP" altLang="en-US" sz="900" b="1" spc="0"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概要</a:t>
                      </a:r>
                      <a:endParaRPr kumimoji="1" lang="ja-JP" altLang="en-US" sz="900" b="1" spc="0"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solidFill>
                  </a:tcPr>
                </a:tc>
                <a:tc vMerge="1">
                  <a:txBody>
                    <a:bodyPr/>
                    <a:lstStyle/>
                    <a:p>
                      <a:pPr algn="ctr">
                        <a:lnSpc>
                          <a:spcPts val="1200"/>
                        </a:lnSpc>
                      </a:pPr>
                      <a:endParaRPr kumimoji="1" lang="ja-JP" altLang="en-US" sz="900" b="1" spc="0"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75000"/>
                      </a:schemeClr>
                    </a:solidFill>
                  </a:tcPr>
                </a:tc>
                <a:tc vMerge="1">
                  <a:txBody>
                    <a:bodyPr/>
                    <a:lstStyle/>
                    <a:p>
                      <a:pPr algn="ctr">
                        <a:lnSpc>
                          <a:spcPts val="1200"/>
                        </a:lnSpc>
                      </a:pPr>
                      <a:endParaRPr kumimoji="1" lang="ja-JP" altLang="en-US" sz="900" b="1" spc="0"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717914360"/>
                  </a:ext>
                </a:extLst>
              </a:tr>
              <a:tr h="715484">
                <a:tc>
                  <a:txBody>
                    <a:bodyPr/>
                    <a:lstStyle/>
                    <a:p>
                      <a:pPr>
                        <a:lnSpc>
                          <a:spcPts val="1100"/>
                        </a:lnSpc>
                      </a:pPr>
                      <a:r>
                        <a:rPr kumimoji="1" lang="ja-JP" altLang="en-US" sz="900" b="1"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⓭　</a:t>
                      </a:r>
                      <a:r>
                        <a:rPr kumimoji="1" lang="ja-JP" altLang="en-US" sz="900" b="1" u="sng"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地域住民等が主体的に地域生活課題解決に向けた地域づくりを進めるための圏域と、各福祉分野の圏域や福祉以外の分野の圏域との関係の整理</a:t>
                      </a:r>
                      <a:endParaRPr kumimoji="1" lang="ja-JP" altLang="en-US" sz="900" b="1" u="none" spc="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100"/>
                        </a:lnSpc>
                      </a:pPr>
                      <a:r>
                        <a:rPr kumimoji="1" lang="ja-JP" altLang="en-US" sz="9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▸高齢者や</a:t>
                      </a:r>
                      <a:r>
                        <a:rPr kumimoji="1" lang="ja-JP" altLang="en-US" sz="900" b="0" u="none" spc="0"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9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者、子ども等の各計画で定める圏域や住民が主体的に地域生活課題の解決に取り組める圏域などの整理</a:t>
                      </a:r>
                    </a:p>
                  </a:txBody>
                  <a:tcPr marL="95409" marR="95409" marT="46810" marB="4681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indent="0" algn="l" defTabSz="1280160" rtl="0" eaLnBrk="1" fontAlgn="auto" latinLnBrk="0" hangingPunct="1">
                        <a:lnSpc>
                          <a:spcPts val="1100"/>
                        </a:lnSpc>
                        <a:spcBef>
                          <a:spcPts val="0"/>
                        </a:spcBef>
                        <a:spcAft>
                          <a:spcPts val="0"/>
                        </a:spcAft>
                        <a:buClrTx/>
                        <a:buSzTx/>
                        <a:buFontTx/>
                        <a:buNone/>
                        <a:tabLst/>
                        <a:defRPr/>
                      </a:pP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○３章２（１）地域福祉のセーフティネットの拡充にて、</a:t>
                      </a: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ts val="1100"/>
                        </a:lnSpc>
                        <a:spcBef>
                          <a:spcPts val="0"/>
                        </a:spcBef>
                        <a:spcAft>
                          <a:spcPts val="0"/>
                        </a:spcAft>
                        <a:buClrTx/>
                        <a:buSzTx/>
                        <a:buFontTx/>
                        <a:buNone/>
                        <a:tabLst/>
                        <a:defRPr/>
                      </a:pP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「日常生活圏域」、「サービス圏域」、「市町村域」、「府域」に分けて役割・支援体制について整理</a:t>
                      </a: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57816" rtl="0" eaLnBrk="1" fontAlgn="auto" latinLnBrk="0" hangingPunct="1">
                        <a:lnSpc>
                          <a:spcPts val="1100"/>
                        </a:lnSpc>
                        <a:spcBef>
                          <a:spcPts val="0"/>
                        </a:spcBef>
                        <a:spcAft>
                          <a:spcPts val="0"/>
                        </a:spcAft>
                        <a:buClrTx/>
                        <a:buSzTx/>
                        <a:buFontTx/>
                        <a:buNone/>
                        <a:tabLst/>
                        <a:defRPr/>
                      </a:pP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93001690"/>
                  </a:ext>
                </a:extLst>
              </a:tr>
              <a:tr h="715484">
                <a:tc>
                  <a:txBody>
                    <a:bodyPr/>
                    <a:lstStyle/>
                    <a:p>
                      <a:pPr>
                        <a:lnSpc>
                          <a:spcPts val="1100"/>
                        </a:lnSpc>
                      </a:pPr>
                      <a:r>
                        <a:rPr kumimoji="1" lang="ja-JP" altLang="en-US" sz="900" b="1"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⓮　</a:t>
                      </a:r>
                      <a:r>
                        <a:rPr kumimoji="1" lang="ja-JP" altLang="en-US" sz="900" b="1" u="none"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地域づくりにおける官民協働の促進や地域福祉への関心の喚起も視野に入れた</a:t>
                      </a:r>
                      <a:r>
                        <a:rPr kumimoji="1" lang="ja-JP" altLang="en-US" sz="900" b="1" u="sng"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寄附や共同募金等の取組の推進</a:t>
                      </a:r>
                      <a:endParaRPr kumimoji="1" lang="ja-JP" altLang="en-US" sz="900" b="1" spc="-4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100"/>
                        </a:lnSpc>
                      </a:pPr>
                      <a:r>
                        <a:rPr kumimoji="1" lang="ja-JP" altLang="en-US" sz="900" b="0" u="none"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▸地域課題を解決するため、公的財源のみならず、民間資金（寄附や共同募金等）の活用、社会福祉法人による公益的な取組みや企業の社会貢献活動との協働など</a:t>
                      </a:r>
                      <a:endParaRPr kumimoji="1" lang="ja-JP" altLang="en-US" sz="900" b="0" u="none" spc="-4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indent="0" algn="l" defTabSz="957816" rtl="0" eaLnBrk="1" fontAlgn="auto" latinLnBrk="0" hangingPunct="1">
                        <a:lnSpc>
                          <a:spcPts val="1100"/>
                        </a:lnSpc>
                        <a:spcBef>
                          <a:spcPts val="0"/>
                        </a:spcBef>
                        <a:spcAft>
                          <a:spcPts val="0"/>
                        </a:spcAft>
                        <a:buClrTx/>
                        <a:buSzTx/>
                        <a:buFontTx/>
                        <a:buNone/>
                        <a:tabLst/>
                        <a:defRPr/>
                      </a:pP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○福祉基金の効率的な運営、手法検討</a:t>
                      </a: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57816" rtl="0" eaLnBrk="1" fontAlgn="auto" latinLnBrk="0" hangingPunct="1">
                        <a:lnSpc>
                          <a:spcPts val="1100"/>
                        </a:lnSpc>
                        <a:spcBef>
                          <a:spcPts val="0"/>
                        </a:spcBef>
                        <a:spcAft>
                          <a:spcPts val="0"/>
                        </a:spcAft>
                        <a:buClrTx/>
                        <a:buSzTx/>
                        <a:buFontTx/>
                        <a:buNone/>
                        <a:tabLst/>
                        <a:defRPr/>
                      </a:pPr>
                      <a:r>
                        <a:rPr kumimoji="1" lang="ja-JP" altLang="en-US"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○民間企業の社会貢献活動　　　　　　　　等</a:t>
                      </a: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57816" rtl="0" eaLnBrk="1" fontAlgn="auto" latinLnBrk="0" hangingPunct="1">
                        <a:lnSpc>
                          <a:spcPts val="1100"/>
                        </a:lnSpc>
                        <a:spcBef>
                          <a:spcPts val="0"/>
                        </a:spcBef>
                        <a:spcAft>
                          <a:spcPts val="0"/>
                        </a:spcAft>
                        <a:buClrTx/>
                        <a:buSzTx/>
                        <a:buFontTx/>
                        <a:buNone/>
                        <a:tabLst/>
                        <a:defRPr/>
                      </a:pPr>
                      <a:endParaRPr kumimoji="1" lang="ja-JP" altLang="en-US" sz="900" spc="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82539960"/>
                  </a:ext>
                </a:extLst>
              </a:tr>
              <a:tr h="651383">
                <a:tc>
                  <a:txBody>
                    <a:bodyPr/>
                    <a:lstStyle/>
                    <a:p>
                      <a:pPr>
                        <a:lnSpc>
                          <a:spcPts val="1100"/>
                        </a:lnSpc>
                      </a:pPr>
                      <a:r>
                        <a:rPr kumimoji="1" lang="ja-JP" altLang="en-US" sz="900" b="1"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⓯　地域づくりに資する複数の事業を</a:t>
                      </a:r>
                      <a:r>
                        <a:rPr kumimoji="1" lang="ja-JP" altLang="en-US" sz="900" b="1" u="sng"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一体的に実施していくための補助事業等を有効に活用した連携体制</a:t>
                      </a:r>
                      <a:endParaRPr kumimoji="1" lang="ja-JP" altLang="en-US" sz="900" b="1" u="sng" spc="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100"/>
                        </a:lnSpc>
                      </a:pPr>
                      <a:r>
                        <a:rPr kumimoji="1" lang="ja-JP" altLang="en-US" sz="9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▸市町村における地域づくりに資する複数の事業を一体的に進めるための具体的方策や財源など</a:t>
                      </a:r>
                      <a:endParaRPr kumimoji="1" lang="ja-JP" altLang="en-US" sz="900" b="0" u="none" spc="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indent="0" algn="l" defTabSz="957816" rtl="0" eaLnBrk="1" fontAlgn="auto" latinLnBrk="0" hangingPunct="1">
                        <a:lnSpc>
                          <a:spcPts val="1100"/>
                        </a:lnSpc>
                        <a:spcBef>
                          <a:spcPts val="0"/>
                        </a:spcBef>
                        <a:spcAft>
                          <a:spcPts val="0"/>
                        </a:spcAft>
                        <a:buClrTx/>
                        <a:buSzTx/>
                        <a:buFontTx/>
                        <a:buNone/>
                        <a:tabLst/>
                        <a:defRPr/>
                      </a:pPr>
                      <a:r>
                        <a:rPr kumimoji="1" lang="ja-JP" altLang="en-US" sz="9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○市町村担当課長会議等を活用した情報提供</a:t>
                      </a:r>
                      <a:endParaRPr kumimoji="1" lang="en-US" altLang="ja-JP" sz="9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57816" rtl="0" eaLnBrk="1" fontAlgn="auto" latinLnBrk="0" hangingPunct="1">
                        <a:lnSpc>
                          <a:spcPts val="1100"/>
                        </a:lnSpc>
                        <a:spcBef>
                          <a:spcPts val="0"/>
                        </a:spcBef>
                        <a:spcAft>
                          <a:spcPts val="0"/>
                        </a:spcAft>
                        <a:buClrTx/>
                        <a:buSzTx/>
                        <a:buFontTx/>
                        <a:buNone/>
                        <a:tabLst/>
                        <a:defRPr/>
                      </a:pPr>
                      <a:r>
                        <a:rPr kumimoji="1" lang="ja-JP" altLang="en-US" sz="9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地域福祉・高齢者福祉交付金による財政支援　等</a:t>
                      </a:r>
                      <a:endParaRPr kumimoji="1" lang="ja-JP" altLang="en-US" sz="9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57816" rtl="0" eaLnBrk="1" fontAlgn="auto" latinLnBrk="0" hangingPunct="1">
                        <a:lnSpc>
                          <a:spcPts val="1100"/>
                        </a:lnSpc>
                        <a:spcBef>
                          <a:spcPts val="0"/>
                        </a:spcBef>
                        <a:spcAft>
                          <a:spcPts val="0"/>
                        </a:spcAft>
                        <a:buClrTx/>
                        <a:buSzTx/>
                        <a:buFontTx/>
                        <a:buNone/>
                        <a:tabLst/>
                        <a:defRPr/>
                      </a:pPr>
                      <a:r>
                        <a:rPr kumimoji="1" lang="ja-JP" altLang="en-US"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○地域福祉・高齢者福祉交付金の効果的な活用</a:t>
                      </a: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8523114"/>
                  </a:ext>
                </a:extLst>
              </a:tr>
              <a:tr h="625868">
                <a:tc>
                  <a:txBody>
                    <a:bodyPr/>
                    <a:lstStyle/>
                    <a:p>
                      <a:pPr>
                        <a:lnSpc>
                          <a:spcPts val="1100"/>
                        </a:lnSpc>
                      </a:pPr>
                      <a:r>
                        <a:rPr kumimoji="1" lang="ja-JP" altLang="en-US" sz="900" b="1"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⓰　全庁的な体制整備</a:t>
                      </a:r>
                      <a:endParaRPr kumimoji="1" lang="ja-JP" altLang="en-US" sz="900" b="1" u="sng" spc="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ts val="1100"/>
                        </a:lnSpc>
                      </a:pPr>
                      <a:r>
                        <a:rPr kumimoji="1" lang="ja-JP" altLang="en-US" sz="9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▸福祉分野に限らず、保健・医療も含めた部局横断的な連携体制の整備</a:t>
                      </a:r>
                      <a:endParaRPr kumimoji="1" lang="ja-JP" altLang="en-US" sz="900" b="0" u="none" spc="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indent="0" algn="l" defTabSz="957816" rtl="0" eaLnBrk="1" fontAlgn="auto" latinLnBrk="0" hangingPunct="1">
                        <a:lnSpc>
                          <a:spcPts val="1100"/>
                        </a:lnSpc>
                        <a:spcBef>
                          <a:spcPts val="0"/>
                        </a:spcBef>
                        <a:spcAft>
                          <a:spcPts val="0"/>
                        </a:spcAft>
                        <a:buClrTx/>
                        <a:buSzTx/>
                        <a:buFontTx/>
                        <a:buNone/>
                        <a:tabLst/>
                        <a:defRPr/>
                      </a:pPr>
                      <a:r>
                        <a:rPr kumimoji="1" lang="ja-JP" altLang="en-US" sz="9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○地域共生社会の実現</a:t>
                      </a:r>
                      <a:endParaRPr kumimoji="1" lang="en-US" altLang="ja-JP" sz="9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57816" rtl="0" eaLnBrk="1" fontAlgn="auto" latinLnBrk="0" hangingPunct="1">
                        <a:lnSpc>
                          <a:spcPts val="1100"/>
                        </a:lnSpc>
                        <a:spcBef>
                          <a:spcPts val="0"/>
                        </a:spcBef>
                        <a:spcAft>
                          <a:spcPts val="0"/>
                        </a:spcAft>
                        <a:buClrTx/>
                        <a:buSzTx/>
                        <a:buFontTx/>
                        <a:buNone/>
                        <a:tabLst/>
                        <a:defRPr/>
                      </a:pPr>
                      <a:r>
                        <a:rPr kumimoji="1" lang="ja-JP" altLang="en-US" sz="900" b="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○関係機関の連携によるオール大阪体制　等</a:t>
                      </a:r>
                    </a:p>
                  </a:txBody>
                  <a:tcPr marL="95409" marR="95409" marT="46810" marB="4681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57816" rtl="0" eaLnBrk="1" fontAlgn="auto" latinLnBrk="0" hangingPunct="1">
                        <a:lnSpc>
                          <a:spcPts val="1100"/>
                        </a:lnSpc>
                        <a:spcBef>
                          <a:spcPts val="0"/>
                        </a:spcBef>
                        <a:spcAft>
                          <a:spcPts val="0"/>
                        </a:spcAft>
                        <a:buClrTx/>
                        <a:buSzTx/>
                        <a:buFontTx/>
                        <a:buNone/>
                        <a:tabLst/>
                        <a:defRPr/>
                      </a:pPr>
                      <a:r>
                        <a:rPr kumimoji="1" lang="ja-JP" altLang="en-US" sz="900" u="non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○福祉と教育の連携</a:t>
                      </a:r>
                      <a:endParaRPr kumimoji="1" lang="en-US" altLang="ja-JP" sz="9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5409" marR="95409" marT="46810" marB="4681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88365268"/>
                  </a:ext>
                </a:extLst>
              </a:tr>
            </a:tbl>
          </a:graphicData>
        </a:graphic>
      </p:graphicFrame>
    </p:spTree>
    <p:extLst>
      <p:ext uri="{BB962C8B-B14F-4D97-AF65-F5344CB8AC3E}">
        <p14:creationId xmlns:p14="http://schemas.microsoft.com/office/powerpoint/2010/main" val="34958705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3446</TotalTime>
  <Words>2090</Words>
  <Application>Microsoft Office PowerPoint</Application>
  <PresentationFormat>ユーザー設定</PresentationFormat>
  <Paragraphs>134</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Meiryo UI</vt:lpstr>
      <vt:lpstr>ＭＳ Ｐゴシック</vt:lpstr>
      <vt:lpstr>Arial</vt:lpstr>
      <vt:lpstr>Calibri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吉田　夏子</cp:lastModifiedBy>
  <cp:revision>206</cp:revision>
  <cp:lastPrinted>2023-03-23T04:43:32Z</cp:lastPrinted>
  <dcterms:created xsi:type="dcterms:W3CDTF">2016-05-31T02:43:21Z</dcterms:created>
  <dcterms:modified xsi:type="dcterms:W3CDTF">2023-03-29T05:45:55Z</dcterms:modified>
</cp:coreProperties>
</file>