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97" r:id="rId4"/>
    <p:sldMasterId id="2147483809" r:id="rId5"/>
  </p:sldMasterIdLst>
  <p:notesMasterIdLst>
    <p:notesMasterId r:id="rId13"/>
  </p:notesMasterIdLst>
  <p:sldIdLst>
    <p:sldId id="256" r:id="rId6"/>
    <p:sldId id="263" r:id="rId7"/>
    <p:sldId id="266" r:id="rId8"/>
    <p:sldId id="279" r:id="rId9"/>
    <p:sldId id="268" r:id="rId10"/>
    <p:sldId id="282" r:id="rId11"/>
    <p:sldId id="281" r:id="rId12"/>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0E47E55E-FF30-4A43-AE9D-09700F693884}">
          <p14:sldIdLst>
            <p14:sldId id="256"/>
            <p14:sldId id="263"/>
            <p14:sldId id="266"/>
            <p14:sldId id="279"/>
            <p14:sldId id="268"/>
            <p14:sldId id="282"/>
            <p14:sldId id="281"/>
          </p14:sldIdLst>
        </p14:section>
      </p14:sectionLst>
    </p:ext>
    <p:ext uri="{EFAFB233-063F-42B5-8137-9DF3F51BA10A}">
      <p15:sldGuideLst xmlns:p15="http://schemas.microsoft.com/office/powerpoint/2012/main">
        <p15:guide id="1" orient="horz" pos="3090" userDrawn="1">
          <p15:clr>
            <a:srgbClr val="A4A3A4"/>
          </p15:clr>
        </p15:guide>
        <p15:guide id="2" pos="31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00B050"/>
    <a:srgbClr val="0000CC"/>
    <a:srgbClr val="FFCCCC"/>
    <a:srgbClr val="FFCCFF"/>
    <a:srgbClr val="FF99FF"/>
    <a:srgbClr val="99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26" autoAdjust="0"/>
    <p:restoredTop sz="94660"/>
  </p:normalViewPr>
  <p:slideViewPr>
    <p:cSldViewPr snapToGrid="0" showGuides="1">
      <p:cViewPr varScale="1">
        <p:scale>
          <a:sx n="74" d="100"/>
          <a:sy n="74" d="100"/>
        </p:scale>
        <p:origin x="1116" y="72"/>
      </p:cViewPr>
      <p:guideLst>
        <p:guide orient="horz" pos="309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notesMaster" Target="notesMasters/notesMaster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ECF559D2-F015-42C7-9413-82DB36CD7007}" type="datetimeFigureOut">
              <a:rPr kumimoji="1" lang="ja-JP" altLang="en-US" smtClean="0"/>
              <a:t>2023/3/24</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0CC96EC1-6EAF-4BBC-BD15-52812519889A}" type="slidenum">
              <a:rPr kumimoji="1" lang="ja-JP" altLang="en-US" smtClean="0"/>
              <a:t>‹#›</a:t>
            </a:fld>
            <a:endParaRPr kumimoji="1" lang="ja-JP" altLang="en-US"/>
          </a:p>
        </p:txBody>
      </p:sp>
    </p:spTree>
    <p:extLst>
      <p:ext uri="{BB962C8B-B14F-4D97-AF65-F5344CB8AC3E}">
        <p14:creationId xmlns:p14="http://schemas.microsoft.com/office/powerpoint/2010/main" val="185708574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DDE55F2-E74F-4B0B-95E2-A84BCA1E06B7}" type="slidenum">
              <a:rPr kumimoji="1" lang="ja-JP" altLang="en-US" smtClean="0"/>
              <a:t>7</a:t>
            </a:fld>
            <a:endParaRPr kumimoji="1" lang="ja-JP" altLang="en-US"/>
          </a:p>
        </p:txBody>
      </p:sp>
    </p:spTree>
    <p:extLst>
      <p:ext uri="{BB962C8B-B14F-4D97-AF65-F5344CB8AC3E}">
        <p14:creationId xmlns:p14="http://schemas.microsoft.com/office/powerpoint/2010/main" val="28451013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bg>
      <p:bgRef idx="1001">
        <a:schemeClr val="bg1"/>
      </p:bgRef>
    </p:bg>
    <p:spTree>
      <p:nvGrpSpPr>
        <p:cNvPr id="1" name=""/>
        <p:cNvGrpSpPr/>
        <p:nvPr/>
      </p:nvGrpSpPr>
      <p:grpSpPr>
        <a:xfrm>
          <a:off x="0" y="0"/>
          <a:ext cx="0" cy="0"/>
          <a:chOff x="0" y="0"/>
          <a:chExt cx="0" cy="0"/>
        </a:xfrm>
      </p:grpSpPr>
      <p:sp>
        <p:nvSpPr>
          <p:cNvPr id="7" name="Rectangle 6"/>
          <p:cNvSpPr/>
          <p:nvPr/>
        </p:nvSpPr>
        <p:spPr>
          <a:xfrm>
            <a:off x="-5559" y="2059012"/>
            <a:ext cx="9908980"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5559" y="3887812"/>
            <a:ext cx="9908980" cy="6079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97179" y="2166366"/>
            <a:ext cx="9320647" cy="1739347"/>
          </a:xfrm>
        </p:spPr>
        <p:txBody>
          <a:bodyPr tIns="45720" bIns="45720" anchor="ctr">
            <a:normAutofit/>
          </a:bodyPr>
          <a:lstStyle>
            <a:lvl1pPr algn="ctr">
              <a:lnSpc>
                <a:spcPct val="80000"/>
              </a:lnSpc>
              <a:defRPr sz="6000" spc="0" baseline="0">
                <a:solidFill>
                  <a:schemeClr val="bg1"/>
                </a:solidFill>
              </a:defRPr>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330200" y="3844269"/>
            <a:ext cx="9245600" cy="667512"/>
          </a:xfrm>
        </p:spPr>
        <p:txBody>
          <a:bodyPr anchor="ctr">
            <a:normAutofit/>
          </a:bodyPr>
          <a:lstStyle>
            <a:lvl1pPr marL="0" indent="0" algn="ctr">
              <a:buNone/>
              <a:defRPr sz="2000">
                <a:solidFill>
                  <a:srgbClr val="FFFFFF"/>
                </a:solidFill>
              </a:defRPr>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3/24/2023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947574892"/>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3/24/2023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5764586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7" name="Rectangle 6"/>
          <p:cNvSpPr/>
          <p:nvPr/>
        </p:nvSpPr>
        <p:spPr>
          <a:xfrm>
            <a:off x="7328191" y="0"/>
            <a:ext cx="222885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7443007" y="609600"/>
            <a:ext cx="1951934" cy="5638800"/>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81037" y="609600"/>
            <a:ext cx="6478299" cy="563880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a:xfrm>
            <a:off x="681038" y="6422856"/>
            <a:ext cx="2228847" cy="365125"/>
          </a:xfrm>
        </p:spPr>
        <p:txBody>
          <a:bodyPr/>
          <a:lstStyle/>
          <a:p>
            <a:fld id="{96DFF08F-DC6B-4601-B491-B0F83F6DD2DA}" type="datetimeFigureOut">
              <a:rPr lang="en-US" smtClean="0"/>
              <a:t>3/24/2023</a:t>
            </a:fld>
            <a:endParaRPr lang="en-US" dirty="0"/>
          </a:p>
        </p:txBody>
      </p:sp>
      <p:sp>
        <p:nvSpPr>
          <p:cNvPr id="5" name="Footer Placeholder 4"/>
          <p:cNvSpPr>
            <a:spLocks noGrp="1"/>
          </p:cNvSpPr>
          <p:nvPr>
            <p:ph type="ftr" sz="quarter" idx="11"/>
          </p:nvPr>
        </p:nvSpPr>
        <p:spPr>
          <a:xfrm>
            <a:off x="3068111" y="6422856"/>
            <a:ext cx="3477231" cy="365125"/>
          </a:xfrm>
        </p:spPr>
        <p:txBody>
          <a:bodyPr/>
          <a:lstStyle/>
          <a:p>
            <a:endParaRPr lang="en-US" dirty="0"/>
          </a:p>
        </p:txBody>
      </p:sp>
      <p:sp>
        <p:nvSpPr>
          <p:cNvPr id="6" name="Slide Number Placeholder 5"/>
          <p:cNvSpPr>
            <a:spLocks noGrp="1"/>
          </p:cNvSpPr>
          <p:nvPr>
            <p:ph type="sldNum" sz="quarter" idx="12"/>
          </p:nvPr>
        </p:nvSpPr>
        <p:spPr>
          <a:xfrm>
            <a:off x="6559353" y="6422856"/>
            <a:ext cx="714804" cy="365125"/>
          </a:xfrm>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8534513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7" name="Rectangle 6"/>
          <p:cNvSpPr/>
          <p:nvPr/>
        </p:nvSpPr>
        <p:spPr>
          <a:xfrm>
            <a:off x="198119" y="182879"/>
            <a:ext cx="9509760" cy="6492240"/>
          </a:xfrm>
          <a:prstGeom prst="rect">
            <a:avLst/>
          </a:prstGeom>
          <a:solidFill>
            <a:schemeClr val="bg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901859" y="882376"/>
            <a:ext cx="8098155" cy="2926080"/>
          </a:xfrm>
        </p:spPr>
        <p:txBody>
          <a:bodyPr anchor="b">
            <a:normAutofit/>
          </a:bodyPr>
          <a:lstStyle>
            <a:lvl1pPr algn="ctr">
              <a:lnSpc>
                <a:spcPct val="85000"/>
              </a:lnSpc>
              <a:defRPr sz="6000" b="1" cap="all" baseline="0">
                <a:ln w="15875">
                  <a:solidFill>
                    <a:schemeClr val="bg1"/>
                  </a:solidFill>
                </a:ln>
                <a:solidFill>
                  <a:schemeClr val="accent1"/>
                </a:solidFill>
                <a:effectLst>
                  <a:outerShdw dist="38100" dir="2700000" algn="tl" rotWithShape="0">
                    <a:schemeClr val="accent1"/>
                  </a:outerShdw>
                </a:effectLst>
              </a:defRPr>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388994" y="3869636"/>
            <a:ext cx="7123886" cy="1388165"/>
          </a:xfrm>
        </p:spPr>
        <p:txBody>
          <a:bodyPr>
            <a:normAutofit/>
          </a:bodyPr>
          <a:lstStyle>
            <a:lvl1pPr marL="0" indent="0" algn="ctr">
              <a:spcBef>
                <a:spcPts val="1000"/>
              </a:spcBef>
              <a:buNone/>
              <a:defRPr sz="1800">
                <a:solidFill>
                  <a:schemeClr val="accent1"/>
                </a:solidFill>
              </a:defRPr>
            </a:lvl1pPr>
            <a:lvl2pPr marL="342900" indent="0" algn="ctr">
              <a:buNone/>
              <a:defRPr sz="18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lvl1pPr>
              <a:defRPr>
                <a:solidFill>
                  <a:schemeClr val="accent1"/>
                </a:solidFill>
              </a:defRPr>
            </a:lvl1pPr>
          </a:lstStyle>
          <a:p>
            <a:fld id="{96DFF08F-DC6B-4601-B491-B0F83F6DD2DA}" type="datetimeFigureOut">
              <a:rPr lang="en-US" smtClean="0"/>
              <a:t>3/24/2023</a:t>
            </a:fld>
            <a:endParaRPr lang="en-US" dirty="0"/>
          </a:p>
        </p:txBody>
      </p:sp>
      <p:sp>
        <p:nvSpPr>
          <p:cNvPr id="5" name="Footer Placeholder 4"/>
          <p:cNvSpPr>
            <a:spLocks noGrp="1"/>
          </p:cNvSpPr>
          <p:nvPr>
            <p:ph type="ftr" sz="quarter" idx="11"/>
          </p:nvPr>
        </p:nvSpPr>
        <p:spPr/>
        <p:txBody>
          <a:bodyPr/>
          <a:lstStyle>
            <a:lvl1pPr>
              <a:defRPr>
                <a:solidFill>
                  <a:schemeClr val="accent1"/>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solidFill>
              </a:defRPr>
            </a:lvl1pPr>
          </a:lstStyle>
          <a:p>
            <a:fld id="{4FAB73BC-B049-4115-A692-8D63A059BFB8}" type="slidenum">
              <a:rPr lang="en-US" smtClean="0"/>
              <a:t>‹#›</a:t>
            </a:fld>
            <a:endParaRPr lang="en-US" dirty="0"/>
          </a:p>
        </p:txBody>
      </p:sp>
      <p:cxnSp>
        <p:nvCxnSpPr>
          <p:cNvPr id="8" name="Straight Connector 7"/>
          <p:cNvCxnSpPr/>
          <p:nvPr/>
        </p:nvCxnSpPr>
        <p:spPr>
          <a:xfrm>
            <a:off x="1607662" y="3733800"/>
            <a:ext cx="668655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099837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lvl1pPr>
              <a:spcBef>
                <a:spcPts val="1000"/>
              </a:spcBef>
              <a:defRPr/>
            </a:lvl1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3/24/2023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96490815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98970" y="1173575"/>
            <a:ext cx="8098155" cy="2926080"/>
          </a:xfrm>
        </p:spPr>
        <p:txBody>
          <a:bodyPr anchor="b">
            <a:noAutofit/>
          </a:bodyPr>
          <a:lstStyle>
            <a:lvl1pPr algn="ctr">
              <a:lnSpc>
                <a:spcPct val="85000"/>
              </a:lnSpc>
              <a:defRPr lang="en-US" sz="6000" b="1" kern="1200" cap="all" baseline="0" dirty="0">
                <a:ln w="15875">
                  <a:solidFill>
                    <a:schemeClr val="bg1"/>
                  </a:solidFill>
                </a:ln>
                <a:solidFill>
                  <a:schemeClr val="accent1"/>
                </a:solidFill>
                <a:effectLst>
                  <a:outerShdw dist="38100" dir="2700000" algn="tl" rotWithShape="0">
                    <a:schemeClr val="accent1"/>
                  </a:outerShdw>
                </a:effectLst>
                <a:latin typeface="+mj-lt"/>
                <a:ea typeface="+mj-ea"/>
                <a:cs typeface="+mj-cs"/>
              </a:defRPr>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389316" y="4154520"/>
            <a:ext cx="7124891" cy="1363806"/>
          </a:xfrm>
        </p:spPr>
        <p:txBody>
          <a:bodyPr anchor="t">
            <a:normAutofit/>
          </a:bodyPr>
          <a:lstStyle>
            <a:lvl1pPr marL="0" indent="0" algn="ctr">
              <a:buNone/>
              <a:defRPr sz="1800">
                <a:solidFill>
                  <a:schemeClr val="accent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96DFF08F-DC6B-4601-B491-B0F83F6DD2DA}" type="datetimeFigureOut">
              <a:rPr lang="en-US" smtClean="0"/>
              <a:pPr/>
              <a:t>3/24/2023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cxnSp>
        <p:nvCxnSpPr>
          <p:cNvPr id="7" name="Straight Connector 6"/>
          <p:cNvCxnSpPr/>
          <p:nvPr/>
        </p:nvCxnSpPr>
        <p:spPr>
          <a:xfrm>
            <a:off x="1609726" y="4020408"/>
            <a:ext cx="668655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202270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928688" y="2057399"/>
            <a:ext cx="3863340" cy="402336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92435" y="2057400"/>
            <a:ext cx="3863340" cy="402336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smtClean="0"/>
              <a:t>3/24/2023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5760837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928688" y="2001511"/>
            <a:ext cx="3863340" cy="777240"/>
          </a:xfrm>
        </p:spPr>
        <p:txBody>
          <a:bodyPr anchor="ct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928688" y="2721483"/>
            <a:ext cx="3863340" cy="338328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93703" y="1999032"/>
            <a:ext cx="3863340" cy="777240"/>
          </a:xfrm>
        </p:spPr>
        <p:txBody>
          <a:bodyPr anchor="ct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93703" y="2719322"/>
            <a:ext cx="3863340" cy="338328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smtClean="0"/>
              <a:t>3/24/2023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21606147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smtClean="0"/>
              <a:t>3/24/2023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50816607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smtClean="0"/>
              <a:t>3/24/2023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29256000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928688" y="1097280"/>
            <a:ext cx="3070860" cy="1737360"/>
          </a:xfrm>
        </p:spPr>
        <p:txBody>
          <a:bodyPr anchor="b">
            <a:noAutofit/>
          </a:bodyPr>
          <a:lstStyle>
            <a:lvl1pPr>
              <a:lnSpc>
                <a:spcPct val="90000"/>
              </a:lnSpc>
              <a:defRPr sz="3000" b="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473424" y="1097280"/>
            <a:ext cx="4495441" cy="466344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928688" y="2834640"/>
            <a:ext cx="3070860" cy="2926080"/>
          </a:xfrm>
        </p:spPr>
        <p:txBody>
          <a:bodyPr>
            <a:normAutofit/>
          </a:bodyPr>
          <a:lstStyle>
            <a:lvl1pPr marL="0" indent="0">
              <a:lnSpc>
                <a:spcPct val="100000"/>
              </a:lnSpc>
              <a:spcBef>
                <a:spcPts val="800"/>
              </a:spcBef>
              <a:buNone/>
              <a:defRPr sz="1275"/>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96DFF08F-DC6B-4601-B491-B0F83F6DD2DA}" type="datetimeFigureOut">
              <a:rPr lang="en-US" smtClean="0"/>
              <a:t>3/24/2023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1031766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3/24/2023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71858222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928688" y="1097280"/>
            <a:ext cx="3070860" cy="1737360"/>
          </a:xfrm>
        </p:spPr>
        <p:txBody>
          <a:bodyPr anchor="b">
            <a:noAutofit/>
          </a:bodyPr>
          <a:lstStyle>
            <a:lvl1pPr>
              <a:lnSpc>
                <a:spcPct val="90000"/>
              </a:lnSpc>
              <a:defRPr sz="3000" b="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354033" y="1069848"/>
            <a:ext cx="4612512" cy="4645153"/>
          </a:xfrm>
        </p:spPr>
        <p:txBody>
          <a:bodyPr lIns="274320" tIns="182880" anchor="t">
            <a:normAutofit/>
          </a:bodyPr>
          <a:lstStyle>
            <a:lvl1pPr marL="0" indent="0">
              <a:buNone/>
              <a:defRPr sz="21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928688" y="2834640"/>
            <a:ext cx="3070860" cy="2880360"/>
          </a:xfrm>
        </p:spPr>
        <p:txBody>
          <a:bodyPr>
            <a:normAutofit/>
          </a:bodyPr>
          <a:lstStyle>
            <a:lvl1pPr marL="0" indent="0">
              <a:lnSpc>
                <a:spcPct val="100000"/>
              </a:lnSpc>
              <a:spcBef>
                <a:spcPts val="800"/>
              </a:spcBef>
              <a:buNone/>
              <a:defRPr sz="1275"/>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96DFF08F-DC6B-4601-B491-B0F83F6DD2DA}" type="datetimeFigureOut">
              <a:rPr lang="en-US" smtClean="0"/>
              <a:t>3/24/2023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40012196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3/24/2023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48271486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762000"/>
            <a:ext cx="1888331" cy="5410200"/>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928688" y="762000"/>
            <a:ext cx="6036469" cy="541020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3/24/2023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25483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Ref idx="1001">
        <a:schemeClr val="bg1"/>
      </p:bgRef>
    </p:bg>
    <p:spTree>
      <p:nvGrpSpPr>
        <p:cNvPr id="1" name=""/>
        <p:cNvGrpSpPr/>
        <p:nvPr/>
      </p:nvGrpSpPr>
      <p:grpSpPr>
        <a:xfrm>
          <a:off x="0" y="0"/>
          <a:ext cx="0" cy="0"/>
          <a:chOff x="0" y="0"/>
          <a:chExt cx="0" cy="0"/>
        </a:xfrm>
      </p:grpSpPr>
      <p:sp>
        <p:nvSpPr>
          <p:cNvPr id="7" name="Rectangle 6"/>
          <p:cNvSpPr/>
          <p:nvPr/>
        </p:nvSpPr>
        <p:spPr>
          <a:xfrm>
            <a:off x="-5559" y="2059012"/>
            <a:ext cx="9908980"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5559" y="3887812"/>
            <a:ext cx="9908980" cy="6079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76967" y="2208879"/>
            <a:ext cx="8543925" cy="1676400"/>
          </a:xfrm>
        </p:spPr>
        <p:txBody>
          <a:bodyPr anchor="ctr">
            <a:noAutofit/>
          </a:bodyPr>
          <a:lstStyle>
            <a:lvl1pPr algn="ctr">
              <a:lnSpc>
                <a:spcPct val="80000"/>
              </a:lnSpc>
              <a:defRPr sz="6000" b="0" spc="0" baseline="0">
                <a:solidFill>
                  <a:schemeClr val="bg1"/>
                </a:solidFill>
              </a:defRPr>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6967" y="3851528"/>
            <a:ext cx="8543925" cy="669673"/>
          </a:xfrm>
        </p:spPr>
        <p:txBody>
          <a:bodyPr anchor="ctr">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lvl1pPr>
              <a:defRPr>
                <a:solidFill>
                  <a:schemeClr val="tx2"/>
                </a:solidFill>
              </a:defRPr>
            </a:lvl1pPr>
          </a:lstStyle>
          <a:p>
            <a:fld id="{96DFF08F-DC6B-4601-B491-B0F83F6DD2DA}" type="datetimeFigureOut">
              <a:rPr lang="en-US" smtClean="0"/>
              <a:pPr/>
              <a:t>3/24/2023</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923932523"/>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742947" y="2011680"/>
            <a:ext cx="396240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200650" y="2011680"/>
            <a:ext cx="396240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smtClean="0"/>
              <a:t>3/24/2023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7931144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742950" y="1913470"/>
            <a:ext cx="3962400" cy="743094"/>
          </a:xfrm>
        </p:spPr>
        <p:txBody>
          <a:bodyPr anchor="ctr">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742950" y="2656566"/>
            <a:ext cx="396240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200464" y="1913470"/>
            <a:ext cx="3962400" cy="743094"/>
          </a:xfrm>
        </p:spPr>
        <p:txBody>
          <a:bodyPr anchor="ctr">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200464" y="2656564"/>
            <a:ext cx="396240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smtClean="0"/>
              <a:t>3/24/2023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7898863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smtClean="0"/>
              <a:t>3/24/2023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7864959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smtClean="0"/>
              <a:t>3/24/2023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8243145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a:xfrm>
            <a:off x="742950" y="2148840"/>
            <a:ext cx="4953000" cy="38404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383615" y="2147488"/>
            <a:ext cx="2773680" cy="3432319"/>
          </a:xfrm>
        </p:spPr>
        <p:txBody>
          <a:bodyPr>
            <a:normAutofit/>
          </a:bodyPr>
          <a:lstStyle>
            <a:lvl1pPr marL="0" indent="0">
              <a:lnSpc>
                <a:spcPct val="95000"/>
              </a:lnSpc>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96DFF08F-DC6B-4601-B491-B0F83F6DD2DA}" type="datetimeFigureOut">
              <a:rPr lang="en-US" smtClean="0"/>
              <a:t>3/24/2023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428048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742950" y="2211494"/>
            <a:ext cx="5151120" cy="384048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375797" y="2150621"/>
            <a:ext cx="2773680" cy="3429000"/>
          </a:xfrm>
        </p:spPr>
        <p:txBody>
          <a:bodyPr>
            <a:normAutofit/>
          </a:bodyPr>
          <a:lstStyle>
            <a:lvl1pPr marL="0" indent="0">
              <a:lnSpc>
                <a:spcPct val="95000"/>
              </a:lnSpc>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96DFF08F-DC6B-4601-B491-B0F83F6DD2DA}" type="datetimeFigureOut">
              <a:rPr lang="en-US" smtClean="0"/>
              <a:t>3/24/2023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5305077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392" y="176109"/>
            <a:ext cx="9903524"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742104" y="284176"/>
            <a:ext cx="8420100" cy="1508760"/>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742104" y="2011680"/>
            <a:ext cx="8420100" cy="4206240"/>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738354" y="6422856"/>
            <a:ext cx="2811297" cy="365125"/>
          </a:xfrm>
          <a:prstGeom prst="rect">
            <a:avLst/>
          </a:prstGeom>
        </p:spPr>
        <p:txBody>
          <a:bodyPr vert="horz" lIns="91440" tIns="45720" rIns="45720" bIns="45720" rtlCol="0" anchor="ctr"/>
          <a:lstStyle>
            <a:lvl1pPr algn="l">
              <a:defRPr sz="1050">
                <a:solidFill>
                  <a:schemeClr val="tx1"/>
                </a:solidFill>
              </a:defRPr>
            </a:lvl1pPr>
          </a:lstStyle>
          <a:p>
            <a:fld id="{96DFF08F-DC6B-4601-B491-B0F83F6DD2DA}" type="datetimeFigureOut">
              <a:rPr lang="en-US" smtClean="0"/>
              <a:pPr/>
              <a:t>3/24/2023</a:t>
            </a:fld>
            <a:endParaRPr lang="en-US" dirty="0"/>
          </a:p>
        </p:txBody>
      </p:sp>
      <p:sp>
        <p:nvSpPr>
          <p:cNvPr id="5" name="Footer Placeholder 4"/>
          <p:cNvSpPr>
            <a:spLocks noGrp="1"/>
          </p:cNvSpPr>
          <p:nvPr>
            <p:ph type="ftr" sz="quarter" idx="3"/>
          </p:nvPr>
        </p:nvSpPr>
        <p:spPr>
          <a:xfrm>
            <a:off x="4540250" y="6422856"/>
            <a:ext cx="4399013" cy="365125"/>
          </a:xfrm>
          <a:prstGeom prst="rect">
            <a:avLst/>
          </a:prstGeom>
        </p:spPr>
        <p:txBody>
          <a:bodyPr vert="horz" lIns="91440" tIns="45720" rIns="91440" bIns="45720" rtlCol="0" anchor="ctr"/>
          <a:lstStyle>
            <a:lvl1pPr algn="r">
              <a:defRPr sz="1050">
                <a:solidFill>
                  <a:schemeClr val="tx1"/>
                </a:solidFill>
              </a:defRPr>
            </a:lvl1pPr>
          </a:lstStyle>
          <a:p>
            <a:endParaRPr lang="en-US" dirty="0"/>
          </a:p>
        </p:txBody>
      </p:sp>
      <p:sp>
        <p:nvSpPr>
          <p:cNvPr id="6" name="Slide Number Placeholder 5"/>
          <p:cNvSpPr>
            <a:spLocks noGrp="1"/>
          </p:cNvSpPr>
          <p:nvPr>
            <p:ph type="sldNum" sz="quarter" idx="4"/>
          </p:nvPr>
        </p:nvSpPr>
        <p:spPr>
          <a:xfrm>
            <a:off x="8953900" y="6422856"/>
            <a:ext cx="768840" cy="365125"/>
          </a:xfrm>
          <a:prstGeom prst="rect">
            <a:avLst/>
          </a:prstGeom>
        </p:spPr>
        <p:txBody>
          <a:bodyPr vert="horz" lIns="45720" tIns="45720" rIns="91440" bIns="45720" rtlCol="0" anchor="ctr"/>
          <a:lstStyle>
            <a:lvl1pPr algn="l">
              <a:defRPr sz="1200" b="0">
                <a:solidFill>
                  <a:schemeClr val="tx1"/>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712605839"/>
      </p:ext>
    </p:extLst>
  </p:cSld>
  <p:clrMap bg1="dk1" tx1="lt1" bg2="dk2" tx2="lt2" accent1="accent1" accent2="accent2" accent3="accent3" accent4="accent4" accent5="accent5" accent6="accent6" hlink="hlink" folHlink="folHlink"/>
  <p:sldLayoutIdLst>
    <p:sldLayoutId id="2147483798" r:id="rId1"/>
    <p:sldLayoutId id="2147483799" r:id="rId2"/>
    <p:sldLayoutId id="2147483800" r:id="rId3"/>
    <p:sldLayoutId id="2147483801" r:id="rId4"/>
    <p:sldLayoutId id="2147483802" r:id="rId5"/>
    <p:sldLayoutId id="2147483803" r:id="rId6"/>
    <p:sldLayoutId id="2147483804" r:id="rId7"/>
    <p:sldLayoutId id="2147483805" r:id="rId8"/>
    <p:sldLayoutId id="2147483806" r:id="rId9"/>
    <p:sldLayoutId id="2147483807" r:id="rId10"/>
    <p:sldLayoutId id="2147483808" r:id="rId11"/>
  </p:sldLayoutIdLst>
  <p:txStyles>
    <p:titleStyle>
      <a:lvl1pPr algn="l" defTabSz="914400" rtl="0" eaLnBrk="1" latinLnBrk="0" hangingPunct="1">
        <a:lnSpc>
          <a:spcPct val="85000"/>
        </a:lnSpc>
        <a:spcBef>
          <a:spcPct val="0"/>
        </a:spcBef>
        <a:buNone/>
        <a:defRPr kumimoji="1"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kumimoji="1"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p:nvPr/>
        </p:nvSpPr>
        <p:spPr>
          <a:xfrm>
            <a:off x="198120" y="182880"/>
            <a:ext cx="9509760" cy="6492240"/>
          </a:xfrm>
          <a:prstGeom prst="rect">
            <a:avLst/>
          </a:prstGeom>
          <a:solidFill>
            <a:schemeClr val="bg1"/>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928688" y="609600"/>
            <a:ext cx="8023860" cy="1356360"/>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928689" y="2057400"/>
            <a:ext cx="8021707" cy="4038600"/>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928684" y="6223830"/>
            <a:ext cx="1892373" cy="365125"/>
          </a:xfrm>
          <a:prstGeom prst="rect">
            <a:avLst/>
          </a:prstGeom>
        </p:spPr>
        <p:txBody>
          <a:bodyPr vert="horz" lIns="91440" tIns="45720" rIns="91440" bIns="45720" rtlCol="0" anchor="ctr"/>
          <a:lstStyle>
            <a:lvl1pPr algn="l">
              <a:defRPr sz="1000">
                <a:solidFill>
                  <a:schemeClr val="accent1"/>
                </a:solidFill>
              </a:defRPr>
            </a:lvl1pPr>
          </a:lstStyle>
          <a:p>
            <a:fld id="{96DFF08F-DC6B-4601-B491-B0F83F6DD2DA}" type="datetimeFigureOut">
              <a:rPr lang="en-US" smtClean="0"/>
              <a:pPr/>
              <a:t>3/24/2023</a:t>
            </a:fld>
            <a:endParaRPr lang="en-US" dirty="0"/>
          </a:p>
        </p:txBody>
      </p:sp>
      <p:sp>
        <p:nvSpPr>
          <p:cNvPr id="5" name="Footer Placeholder 4"/>
          <p:cNvSpPr>
            <a:spLocks noGrp="1"/>
          </p:cNvSpPr>
          <p:nvPr>
            <p:ph type="ftr" sz="quarter" idx="3"/>
          </p:nvPr>
        </p:nvSpPr>
        <p:spPr>
          <a:xfrm>
            <a:off x="3208683" y="6223830"/>
            <a:ext cx="3833192" cy="365125"/>
          </a:xfrm>
          <a:prstGeom prst="rect">
            <a:avLst/>
          </a:prstGeom>
        </p:spPr>
        <p:txBody>
          <a:bodyPr vert="horz" lIns="91440" tIns="45720" rIns="91440" bIns="45720" rtlCol="0" anchor="ctr"/>
          <a:lstStyle>
            <a:lvl1pPr algn="ctr">
              <a:defRPr sz="1000">
                <a:solidFill>
                  <a:schemeClr val="accent1"/>
                </a:solidFill>
              </a:defRPr>
            </a:lvl1pPr>
          </a:lstStyle>
          <a:p>
            <a:endParaRPr lang="en-US" dirty="0"/>
          </a:p>
        </p:txBody>
      </p:sp>
      <p:sp>
        <p:nvSpPr>
          <p:cNvPr id="6" name="Slide Number Placeholder 5"/>
          <p:cNvSpPr>
            <a:spLocks noGrp="1"/>
          </p:cNvSpPr>
          <p:nvPr>
            <p:ph type="sldNum" sz="quarter" idx="4"/>
          </p:nvPr>
        </p:nvSpPr>
        <p:spPr>
          <a:xfrm>
            <a:off x="7580244" y="6223830"/>
            <a:ext cx="1386302" cy="365125"/>
          </a:xfrm>
          <a:prstGeom prst="rect">
            <a:avLst/>
          </a:prstGeom>
        </p:spPr>
        <p:txBody>
          <a:bodyPr vert="horz" lIns="91440" tIns="45720" rIns="91440" bIns="45720" rtlCol="0" anchor="ctr"/>
          <a:lstStyle>
            <a:lvl1pPr algn="r">
              <a:defRPr sz="1000">
                <a:solidFill>
                  <a:schemeClr val="accent1"/>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724387394"/>
      </p:ext>
    </p:extLst>
  </p:cSld>
  <p:clrMap bg1="lt1" tx1="dk1" bg2="lt2" tx2="dk2" accent1="accent1" accent2="accent2" accent3="accent3" accent4="accent4" accent5="accent5" accent6="accent6" hlink="hlink" folHlink="folHlink"/>
  <p:sldLayoutIdLst>
    <p:sldLayoutId id="2147483810" r:id="rId1"/>
    <p:sldLayoutId id="2147483811" r:id="rId2"/>
    <p:sldLayoutId id="2147483812" r:id="rId3"/>
    <p:sldLayoutId id="2147483813" r:id="rId4"/>
    <p:sldLayoutId id="2147483814" r:id="rId5"/>
    <p:sldLayoutId id="2147483815" r:id="rId6"/>
    <p:sldLayoutId id="2147483816" r:id="rId7"/>
    <p:sldLayoutId id="2147483817" r:id="rId8"/>
    <p:sldLayoutId id="2147483818" r:id="rId9"/>
    <p:sldLayoutId id="2147483819" r:id="rId10"/>
    <p:sldLayoutId id="2147483820" r:id="rId11"/>
  </p:sldLayoutIdLst>
  <p:txStyles>
    <p:titleStyle>
      <a:lvl1pPr algn="l" defTabSz="685800" rtl="0" eaLnBrk="1" latinLnBrk="0" hangingPunct="1">
        <a:lnSpc>
          <a:spcPct val="90000"/>
        </a:lnSpc>
        <a:spcBef>
          <a:spcPct val="0"/>
        </a:spcBef>
        <a:buNone/>
        <a:defRPr kumimoji="1" sz="4000" kern="1200">
          <a:solidFill>
            <a:schemeClr val="accent1"/>
          </a:solidFill>
          <a:latin typeface="+mj-lt"/>
          <a:ea typeface="+mj-ea"/>
          <a:cs typeface="+mj-cs"/>
        </a:defRPr>
      </a:lvl1pPr>
    </p:titleStyle>
    <p:bodyStyle>
      <a:lvl1pPr marL="171450" indent="-137160" algn="l" defTabSz="685800" rtl="0" eaLnBrk="1" latinLnBrk="0" hangingPunct="1">
        <a:lnSpc>
          <a:spcPct val="90000"/>
        </a:lnSpc>
        <a:spcBef>
          <a:spcPts val="1000"/>
        </a:spcBef>
        <a:buClr>
          <a:schemeClr val="accent1"/>
        </a:buClr>
        <a:buSzPct val="80000"/>
        <a:buFont typeface="Corbel" pitchFamily="34" charset="0"/>
        <a:buChar char="•"/>
        <a:defRPr kumimoji="1" sz="2000" kern="1200">
          <a:solidFill>
            <a:schemeClr val="accent1"/>
          </a:solidFill>
          <a:latin typeface="+mn-lt"/>
          <a:ea typeface="+mn-ea"/>
          <a:cs typeface="+mn-cs"/>
        </a:defRPr>
      </a:lvl1pPr>
      <a:lvl2pPr marL="34290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kumimoji="1" sz="1800" kern="1200">
          <a:solidFill>
            <a:schemeClr val="accent1"/>
          </a:solidFill>
          <a:latin typeface="+mn-lt"/>
          <a:ea typeface="+mn-ea"/>
          <a:cs typeface="+mn-cs"/>
        </a:defRPr>
      </a:lvl2pPr>
      <a:lvl3pPr marL="54864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kumimoji="1" sz="1600" kern="1200">
          <a:solidFill>
            <a:schemeClr val="accent1"/>
          </a:solidFill>
          <a:latin typeface="+mn-lt"/>
          <a:ea typeface="+mn-ea"/>
          <a:cs typeface="+mn-cs"/>
        </a:defRPr>
      </a:lvl3pPr>
      <a:lvl4pPr marL="75438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kumimoji="1" sz="1400" kern="1200">
          <a:solidFill>
            <a:schemeClr val="accent1"/>
          </a:solidFill>
          <a:latin typeface="+mn-lt"/>
          <a:ea typeface="+mn-ea"/>
          <a:cs typeface="+mn-cs"/>
        </a:defRPr>
      </a:lvl4pPr>
      <a:lvl5pPr marL="92012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kumimoji="1" sz="1400" kern="1200">
          <a:solidFill>
            <a:schemeClr val="accent1"/>
          </a:solidFill>
          <a:latin typeface="+mn-lt"/>
          <a:ea typeface="+mn-ea"/>
          <a:cs typeface="+mn-cs"/>
        </a:defRPr>
      </a:lvl5pPr>
      <a:lvl6pPr marL="11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kumimoji="1" sz="1400" kern="1200">
          <a:solidFill>
            <a:schemeClr val="accent1"/>
          </a:solidFill>
          <a:latin typeface="+mn-lt"/>
          <a:ea typeface="+mn-ea"/>
          <a:cs typeface="+mn-cs"/>
        </a:defRPr>
      </a:lvl6pPr>
      <a:lvl7pPr marL="13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kumimoji="1" sz="1400" kern="1200">
          <a:solidFill>
            <a:schemeClr val="accent1"/>
          </a:solidFill>
          <a:latin typeface="+mn-lt"/>
          <a:ea typeface="+mn-ea"/>
          <a:cs typeface="+mn-cs"/>
        </a:defRPr>
      </a:lvl7pPr>
      <a:lvl8pPr marL="15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kumimoji="1" sz="1400" kern="1200">
          <a:solidFill>
            <a:schemeClr val="accent1"/>
          </a:solidFill>
          <a:latin typeface="+mn-lt"/>
          <a:ea typeface="+mn-ea"/>
          <a:cs typeface="+mn-cs"/>
        </a:defRPr>
      </a:lvl8pPr>
      <a:lvl9pPr marL="17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kumimoji="1" sz="1400" kern="1200">
          <a:solidFill>
            <a:schemeClr val="accent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13.xml"/><Relationship Id="rId4" Type="http://schemas.openxmlformats.org/officeDocument/2006/relationships/image" Target="../media/image4.emf"/></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2.xml"/><Relationship Id="rId5" Type="http://schemas.openxmlformats.org/officeDocument/2006/relationships/image" Target="../media/image6.emf"/><Relationship Id="rId4" Type="http://schemas.openxmlformats.org/officeDocument/2006/relationships/hyperlink" Target="https://www.pref.osaka.lg.jp/chiikifukushi/houkatsu_kenkyuukai/index.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四角形吹き出し 4"/>
          <p:cNvSpPr/>
          <p:nvPr/>
        </p:nvSpPr>
        <p:spPr>
          <a:xfrm>
            <a:off x="7920506" y="203802"/>
            <a:ext cx="1806653" cy="504000"/>
          </a:xfrm>
          <a:prstGeom prst="wedgeRectCallout">
            <a:avLst>
              <a:gd name="adj1" fmla="val -19081"/>
              <a:gd name="adj2" fmla="val 25194"/>
            </a:avLst>
          </a:prstGeom>
          <a:solidFill>
            <a:srgbClr val="FFFFFF"/>
          </a:solidFill>
          <a:ln w="25400" cap="flat" cmpd="sng" algn="ctr">
            <a:solidFill>
              <a:schemeClr val="tx1"/>
            </a:solidFill>
            <a:prstDash val="solid"/>
          </a:ln>
          <a:effectLst/>
        </p:spPr>
        <p:txBody>
          <a:bodyPr rtlCol="0" anchor="ctr"/>
          <a:lstStyle>
            <a:defPPr>
              <a:defRPr lang="ja-JP"/>
            </a:defPPr>
            <a:lvl1pPr marL="0" algn="l" defTabSz="953079" rtl="0" eaLnBrk="1" latinLnBrk="0" hangingPunct="1">
              <a:defRPr kumimoji="1" sz="1900" kern="1200">
                <a:solidFill>
                  <a:schemeClr val="dk1"/>
                </a:solidFill>
                <a:latin typeface="+mn-lt"/>
                <a:ea typeface="+mn-ea"/>
                <a:cs typeface="+mn-cs"/>
              </a:defRPr>
            </a:lvl1pPr>
            <a:lvl2pPr marL="476540" algn="l" defTabSz="953079" rtl="0" eaLnBrk="1" latinLnBrk="0" hangingPunct="1">
              <a:defRPr kumimoji="1" sz="1900" kern="1200">
                <a:solidFill>
                  <a:schemeClr val="dk1"/>
                </a:solidFill>
                <a:latin typeface="+mn-lt"/>
                <a:ea typeface="+mn-ea"/>
                <a:cs typeface="+mn-cs"/>
              </a:defRPr>
            </a:lvl2pPr>
            <a:lvl3pPr marL="953079" algn="l" defTabSz="953079" rtl="0" eaLnBrk="1" latinLnBrk="0" hangingPunct="1">
              <a:defRPr kumimoji="1" sz="1900" kern="1200">
                <a:solidFill>
                  <a:schemeClr val="dk1"/>
                </a:solidFill>
                <a:latin typeface="+mn-lt"/>
                <a:ea typeface="+mn-ea"/>
                <a:cs typeface="+mn-cs"/>
              </a:defRPr>
            </a:lvl3pPr>
            <a:lvl4pPr marL="1429619" algn="l" defTabSz="953079" rtl="0" eaLnBrk="1" latinLnBrk="0" hangingPunct="1">
              <a:defRPr kumimoji="1" sz="1900" kern="1200">
                <a:solidFill>
                  <a:schemeClr val="dk1"/>
                </a:solidFill>
                <a:latin typeface="+mn-lt"/>
                <a:ea typeface="+mn-ea"/>
                <a:cs typeface="+mn-cs"/>
              </a:defRPr>
            </a:lvl4pPr>
            <a:lvl5pPr marL="1906158" algn="l" defTabSz="953079" rtl="0" eaLnBrk="1" latinLnBrk="0" hangingPunct="1">
              <a:defRPr kumimoji="1" sz="1900" kern="1200">
                <a:solidFill>
                  <a:schemeClr val="dk1"/>
                </a:solidFill>
                <a:latin typeface="+mn-lt"/>
                <a:ea typeface="+mn-ea"/>
                <a:cs typeface="+mn-cs"/>
              </a:defRPr>
            </a:lvl5pPr>
            <a:lvl6pPr marL="2382698" algn="l" defTabSz="953079" rtl="0" eaLnBrk="1" latinLnBrk="0" hangingPunct="1">
              <a:defRPr kumimoji="1" sz="1900" kern="1200">
                <a:solidFill>
                  <a:schemeClr val="dk1"/>
                </a:solidFill>
                <a:latin typeface="+mn-lt"/>
                <a:ea typeface="+mn-ea"/>
                <a:cs typeface="+mn-cs"/>
              </a:defRPr>
            </a:lvl6pPr>
            <a:lvl7pPr marL="2859237" algn="l" defTabSz="953079" rtl="0" eaLnBrk="1" latinLnBrk="0" hangingPunct="1">
              <a:defRPr kumimoji="1" sz="1900" kern="1200">
                <a:solidFill>
                  <a:schemeClr val="dk1"/>
                </a:solidFill>
                <a:latin typeface="+mn-lt"/>
                <a:ea typeface="+mn-ea"/>
                <a:cs typeface="+mn-cs"/>
              </a:defRPr>
            </a:lvl7pPr>
            <a:lvl8pPr marL="3335777" algn="l" defTabSz="953079" rtl="0" eaLnBrk="1" latinLnBrk="0" hangingPunct="1">
              <a:defRPr kumimoji="1" sz="1900" kern="1200">
                <a:solidFill>
                  <a:schemeClr val="dk1"/>
                </a:solidFill>
                <a:latin typeface="+mn-lt"/>
                <a:ea typeface="+mn-ea"/>
                <a:cs typeface="+mn-cs"/>
              </a:defRPr>
            </a:lvl8pPr>
            <a:lvl9pPr marL="3812316" algn="l" defTabSz="953079" rtl="0" eaLnBrk="1" latinLnBrk="0" hangingPunct="1">
              <a:defRPr kumimoji="1" sz="1900" kern="1200">
                <a:solidFill>
                  <a:schemeClr val="dk1"/>
                </a:solidFill>
                <a:latin typeface="+mn-lt"/>
                <a:ea typeface="+mn-ea"/>
                <a:cs typeface="+mn-cs"/>
              </a:defRPr>
            </a:lvl9pPr>
          </a:lstStyle>
          <a:p>
            <a:pPr marL="0" marR="0" lvl="0" indent="0" algn="ctr" defTabSz="953079"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資 料 </a:t>
            </a:r>
            <a:r>
              <a:rPr kumimoji="1" lang="ja-JP" altLang="en-US" sz="18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３</a:t>
            </a:r>
            <a:endParaRPr kumimoji="1" lang="ja-JP" altLang="en-US" sz="18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Oval 2"/>
          <p:cNvSpPr>
            <a:spLocks noChangeArrowheads="1"/>
          </p:cNvSpPr>
          <p:nvPr/>
        </p:nvSpPr>
        <p:spPr bwMode="auto">
          <a:xfrm>
            <a:off x="8387802" y="3685800"/>
            <a:ext cx="1440000" cy="1440000"/>
          </a:xfrm>
          <a:prstGeom prst="ellipse">
            <a:avLst/>
          </a:prstGeom>
          <a:solidFill>
            <a:srgbClr val="FFFF00">
              <a:alpha val="50000"/>
            </a:srgbClr>
          </a:solidFill>
          <a:ln>
            <a:noFill/>
          </a:ln>
        </p:spPr>
        <p:txBody>
          <a:bodyPr vert="horz" wrap="square" lIns="74295" tIns="8890" rIns="74295" bIns="8890" numCol="1" anchor="t" anchorCtr="0" compatLnSpc="1">
            <a:prstTxWarp prst="textNoShape">
              <a:avLst/>
            </a:prstTxWarp>
          </a:bodyPr>
          <a:lstStyle/>
          <a:p>
            <a:endParaRPr lang="ja-JP" altLang="en-US"/>
          </a:p>
        </p:txBody>
      </p:sp>
      <p:sp>
        <p:nvSpPr>
          <p:cNvPr id="12" name="Oval 2"/>
          <p:cNvSpPr>
            <a:spLocks noChangeArrowheads="1"/>
          </p:cNvSpPr>
          <p:nvPr/>
        </p:nvSpPr>
        <p:spPr bwMode="auto">
          <a:xfrm>
            <a:off x="7787216" y="4720496"/>
            <a:ext cx="1574800" cy="1557035"/>
          </a:xfrm>
          <a:prstGeom prst="ellipse">
            <a:avLst/>
          </a:prstGeom>
          <a:solidFill>
            <a:srgbClr val="FFFF00">
              <a:alpha val="50000"/>
            </a:srgbClr>
          </a:solidFill>
          <a:ln>
            <a:noFill/>
          </a:ln>
        </p:spPr>
        <p:txBody>
          <a:bodyPr vert="horz" wrap="square" lIns="74295" tIns="8890" rIns="74295" bIns="8890" numCol="1" anchor="t" anchorCtr="0" compatLnSpc="1">
            <a:prstTxWarp prst="textNoShape">
              <a:avLst/>
            </a:prstTxWarp>
          </a:bodyPr>
          <a:lstStyle/>
          <a:p>
            <a:endParaRPr lang="ja-JP" altLang="en-US"/>
          </a:p>
        </p:txBody>
      </p:sp>
      <p:sp>
        <p:nvSpPr>
          <p:cNvPr id="13" name="Oval 2"/>
          <p:cNvSpPr>
            <a:spLocks noChangeArrowheads="1"/>
          </p:cNvSpPr>
          <p:nvPr/>
        </p:nvSpPr>
        <p:spPr bwMode="auto">
          <a:xfrm>
            <a:off x="6950210" y="4905375"/>
            <a:ext cx="1152000" cy="1116000"/>
          </a:xfrm>
          <a:prstGeom prst="ellipse">
            <a:avLst/>
          </a:prstGeom>
          <a:solidFill>
            <a:srgbClr val="FFFF00">
              <a:alpha val="50000"/>
            </a:srgbClr>
          </a:solidFill>
          <a:ln>
            <a:noFill/>
          </a:ln>
        </p:spPr>
        <p:txBody>
          <a:bodyPr vert="horz" wrap="square" lIns="74295" tIns="8890" rIns="74295" bIns="8890" numCol="1" anchor="t" anchorCtr="0" compatLnSpc="1">
            <a:prstTxWarp prst="textNoShape">
              <a:avLst/>
            </a:prstTxWarp>
          </a:bodyPr>
          <a:lstStyle/>
          <a:p>
            <a:endParaRPr lang="ja-JP" altLang="en-US"/>
          </a:p>
        </p:txBody>
      </p:sp>
      <p:sp>
        <p:nvSpPr>
          <p:cNvPr id="14" name="Oval 2"/>
          <p:cNvSpPr>
            <a:spLocks noChangeArrowheads="1"/>
          </p:cNvSpPr>
          <p:nvPr/>
        </p:nvSpPr>
        <p:spPr bwMode="auto">
          <a:xfrm>
            <a:off x="6299822" y="5865381"/>
            <a:ext cx="756000" cy="756000"/>
          </a:xfrm>
          <a:prstGeom prst="ellipse">
            <a:avLst/>
          </a:prstGeom>
          <a:solidFill>
            <a:srgbClr val="FFFF00">
              <a:alpha val="50000"/>
            </a:srgbClr>
          </a:solidFill>
          <a:ln>
            <a:noFill/>
          </a:ln>
        </p:spPr>
        <p:txBody>
          <a:bodyPr vert="horz" wrap="square" lIns="74295" tIns="8890" rIns="74295" bIns="8890" numCol="1" anchor="t" anchorCtr="0" compatLnSpc="1">
            <a:prstTxWarp prst="textNoShape">
              <a:avLst/>
            </a:prstTxWarp>
          </a:bodyPr>
          <a:lstStyle/>
          <a:p>
            <a:endParaRPr lang="ja-JP" altLang="en-US"/>
          </a:p>
        </p:txBody>
      </p:sp>
      <p:sp>
        <p:nvSpPr>
          <p:cNvPr id="6" name="タイトル 5"/>
          <p:cNvSpPr>
            <a:spLocks noGrp="1"/>
          </p:cNvSpPr>
          <p:nvPr>
            <p:ph type="ctrTitle"/>
          </p:nvPr>
        </p:nvSpPr>
        <p:spPr>
          <a:xfrm>
            <a:off x="255153" y="2462785"/>
            <a:ext cx="9320647" cy="1186772"/>
          </a:xfrm>
        </p:spPr>
        <p:txBody>
          <a:bodyPr>
            <a:noAutofit/>
          </a:bodyPr>
          <a:lstStyle/>
          <a:p>
            <a:r>
              <a:rPr lang="ja-JP" altLang="en-US" sz="4400" dirty="0"/>
              <a:t>≪中間見直し≫で</a:t>
            </a:r>
            <a:r>
              <a:rPr kumimoji="1" lang="ja-JP" altLang="en-US" sz="4400" dirty="0" smtClean="0"/>
              <a:t>記載した事項</a:t>
            </a:r>
            <a:r>
              <a:rPr kumimoji="1" lang="en-US" altLang="ja-JP" sz="4400" dirty="0" smtClean="0"/>
              <a:t/>
            </a:r>
            <a:br>
              <a:rPr kumimoji="1" lang="en-US" altLang="ja-JP" sz="4400" dirty="0" smtClean="0"/>
            </a:br>
            <a:r>
              <a:rPr lang="ja-JP" altLang="en-US" sz="4400" dirty="0"/>
              <a:t>に関する</a:t>
            </a:r>
            <a:r>
              <a:rPr kumimoji="1" lang="ja-JP" altLang="en-US" sz="4400" dirty="0" smtClean="0"/>
              <a:t>令和４年度の取組状況</a:t>
            </a:r>
            <a:endParaRPr kumimoji="1" lang="ja-JP" altLang="en-US" sz="4400" dirty="0"/>
          </a:p>
        </p:txBody>
      </p:sp>
    </p:spTree>
    <p:extLst>
      <p:ext uri="{BB962C8B-B14F-4D97-AF65-F5344CB8AC3E}">
        <p14:creationId xmlns:p14="http://schemas.microsoft.com/office/powerpoint/2010/main" val="17219961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114000" y="373763"/>
            <a:ext cx="9792000" cy="412934"/>
          </a:xfrm>
          <a:prstGeom prst="rect">
            <a:avLst/>
          </a:prstGeom>
          <a:noFill/>
          <a:ln>
            <a:noFill/>
          </a:ln>
        </p:spPr>
        <p:txBody>
          <a:bodyPr wrap="square">
            <a:spAutoFit/>
          </a:bodyPr>
          <a:lstStyle/>
          <a:p>
            <a:pPr>
              <a:lnSpc>
                <a:spcPts val="2500"/>
              </a:lnSpc>
              <a:tabLst>
                <a:tab pos="266700" algn="l"/>
              </a:tabLst>
            </a:pP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　①　コロナ禍における「生活困窮者への支援」と「新たな地域福祉活動」</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　</a:t>
            </a:r>
            <a:endParaRPr lang="en-US" altLang="ja-JP" sz="1600" b="1" dirty="0" smtClean="0">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17" name="サブタイトル 2"/>
          <p:cNvSpPr txBox="1">
            <a:spLocks/>
          </p:cNvSpPr>
          <p:nvPr/>
        </p:nvSpPr>
        <p:spPr>
          <a:xfrm>
            <a:off x="0" y="-5955"/>
            <a:ext cx="9906000" cy="396000"/>
          </a:xfrm>
          <a:prstGeom prst="rect">
            <a:avLst/>
          </a:prstGeom>
          <a:solidFill>
            <a:schemeClr val="accent1"/>
          </a:solidFill>
        </p:spPr>
        <p:txBody>
          <a:bodyPr lIns="72000" tIns="72000" rIns="72000" bIns="0" anchor="ctr" anchorCtr="0">
            <a:normAutofit/>
          </a:bodyPr>
          <a:lst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kumimoji="1"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9pPr>
          </a:lstStyle>
          <a:p>
            <a:pPr marL="0" indent="0" algn="ctr">
              <a:buNone/>
            </a:pPr>
            <a:r>
              <a:rPr lang="ja-JP" altLang="en-US" sz="2000" b="1" dirty="0" smtClean="0">
                <a:solidFill>
                  <a:schemeClr val="bg1"/>
                </a:solidFill>
                <a:latin typeface="メイリオ" panose="020B0604030504040204" pitchFamily="50" charset="-128"/>
                <a:ea typeface="メイリオ" panose="020B0604030504040204" pitchFamily="50" charset="-128"/>
              </a:rPr>
              <a:t>（１）第４期大阪府地域福祉支援計画≪中間見直し≫の進捗状況</a:t>
            </a:r>
            <a:endParaRPr lang="en-US" altLang="ja-JP" sz="2000" b="1" dirty="0" smtClean="0">
              <a:solidFill>
                <a:schemeClr val="bg1"/>
              </a:solidFill>
              <a:latin typeface="メイリオ" panose="020B0604030504040204" pitchFamily="50" charset="-128"/>
              <a:ea typeface="メイリオ" panose="020B0604030504040204" pitchFamily="50" charset="-128"/>
            </a:endParaRPr>
          </a:p>
        </p:txBody>
      </p:sp>
      <p:graphicFrame>
        <p:nvGraphicFramePr>
          <p:cNvPr id="12" name="表 11"/>
          <p:cNvGraphicFramePr>
            <a:graphicFrameLocks noGrp="1"/>
          </p:cNvGraphicFramePr>
          <p:nvPr>
            <p:extLst>
              <p:ext uri="{D42A27DB-BD31-4B8C-83A1-F6EECF244321}">
                <p14:modId xmlns:p14="http://schemas.microsoft.com/office/powerpoint/2010/main" val="3987882946"/>
              </p:ext>
            </p:extLst>
          </p:nvPr>
        </p:nvGraphicFramePr>
        <p:xfrm>
          <a:off x="450669" y="2395607"/>
          <a:ext cx="9000000" cy="4226432"/>
        </p:xfrm>
        <a:graphic>
          <a:graphicData uri="http://schemas.openxmlformats.org/drawingml/2006/table">
            <a:tbl>
              <a:tblPr firstRow="1" bandRow="1">
                <a:tableStyleId>{5940675A-B579-460E-94D1-54222C63F5DA}</a:tableStyleId>
              </a:tblPr>
              <a:tblGrid>
                <a:gridCol w="6403948">
                  <a:extLst>
                    <a:ext uri="{9D8B030D-6E8A-4147-A177-3AD203B41FA5}">
                      <a16:colId xmlns:a16="http://schemas.microsoft.com/office/drawing/2014/main" val="20000"/>
                    </a:ext>
                  </a:extLst>
                </a:gridCol>
                <a:gridCol w="2596052">
                  <a:extLst>
                    <a:ext uri="{9D8B030D-6E8A-4147-A177-3AD203B41FA5}">
                      <a16:colId xmlns:a16="http://schemas.microsoft.com/office/drawing/2014/main" val="4032548442"/>
                    </a:ext>
                  </a:extLst>
                </a:gridCol>
              </a:tblGrid>
              <a:tr h="367562">
                <a:tc>
                  <a:txBody>
                    <a:bodyPr/>
                    <a:lstStyle/>
                    <a:p>
                      <a:pPr algn="ctr">
                        <a:lnSpc>
                          <a:spcPts val="22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主な取組（</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４年度）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1"/>
                    </a:solidFill>
                  </a:tcPr>
                </a:tc>
                <a:tc>
                  <a:txBody>
                    <a:bodyPr/>
                    <a:lstStyle/>
                    <a:p>
                      <a:pPr algn="ctr">
                        <a:lnSpc>
                          <a:spcPts val="20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主な関連予算（</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４年度）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1"/>
                    </a:solidFill>
                  </a:tcPr>
                </a:tc>
                <a:extLst>
                  <a:ext uri="{0D108BD9-81ED-4DB2-BD59-A6C34878D82A}">
                    <a16:rowId xmlns:a16="http://schemas.microsoft.com/office/drawing/2014/main" val="10000"/>
                  </a:ext>
                </a:extLst>
              </a:tr>
              <a:tr h="2846715">
                <a:tc>
                  <a:txBody>
                    <a:bodyPr/>
                    <a:lstStyle/>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生活困窮者への支援</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大阪府社会福祉協議会から借受人に償還手続の案内書類を送付する際に「相談希望票」を付して</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送付し、生活相談等を希望する方を府内の自立相談支援機関につなぐなど、償還と自立相談支援と</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を連携させた取組を行った。</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（自立相談支援事業を実施している府内全福祉事務所設置自治体へ、借受人からの「相談希望票」　</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を送付</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19,931</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　</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R5.3.9</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時点）</a:t>
                      </a: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新たな地域福祉活動</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福祉基金を活用し、ウイスコロナ・ポストコロナに対応した地域活動への財政的支援を実施</a:t>
                      </a: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22</a:t>
                      </a: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p>
                    <a:p>
                      <a:pPr>
                        <a:lnSpc>
                          <a:spcPts val="2000"/>
                        </a:lnSpc>
                      </a:pP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オンラインを活用した新たな交流の場の創出、動画の配信（介護予防体操の配信など）、リモート</a:t>
                      </a:r>
                      <a:endPar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で社会福祉施設を疑似訪問しボランティア活動を実施など）</a:t>
                      </a:r>
                      <a:endPar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▸上記により、集約した新たな地域福祉活動の好事例を地域福祉担当課長会議において提供した。</a:t>
                      </a:r>
                      <a:endPar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●生活困窮者自立支援事業（</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159,545 </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●福祉基金設置運営費「ウイズコロナ、　</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ポストコロナに対応した地域活動</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モデルの開発</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685800" rtl="0" eaLnBrk="1" fontAlgn="auto" latinLnBrk="0" hangingPunct="1">
                        <a:lnSpc>
                          <a:spcPts val="2000"/>
                        </a:lnSpc>
                        <a:spcBef>
                          <a:spcPts val="0"/>
                        </a:spcBef>
                        <a:spcAft>
                          <a:spcPts val="0"/>
                        </a:spcAft>
                        <a:buClrTx/>
                        <a:buSzTx/>
                        <a:buFontTx/>
                        <a:buNone/>
                        <a:tabLst/>
                        <a:defRPr/>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123,701</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千円の一部）</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40664">
                <a:tc gridSpan="2">
                  <a:txBody>
                    <a:bodyPr/>
                    <a:lstStyle/>
                    <a:p>
                      <a:pPr algn="ctr">
                        <a:lnSpc>
                          <a:spcPts val="22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今後の方向性（案）</a:t>
                      </a:r>
                      <a:endPar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1"/>
                    </a:solidFill>
                  </a:tcPr>
                </a:tc>
                <a:tc hMerge="1">
                  <a:txBody>
                    <a:bodyPr/>
                    <a:lstStyle/>
                    <a:p>
                      <a:pPr algn="ctr">
                        <a:lnSpc>
                          <a:spcPts val="2200"/>
                        </a:lnSpc>
                      </a:pPr>
                      <a:endParaRPr kumimoji="1" lang="ja-JP" altLang="en-US" sz="1600" b="1"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2">
                        <a:lumMod val="40000"/>
                        <a:lumOff val="60000"/>
                      </a:schemeClr>
                    </a:solidFill>
                  </a:tcPr>
                </a:tc>
                <a:extLst>
                  <a:ext uri="{0D108BD9-81ED-4DB2-BD59-A6C34878D82A}">
                    <a16:rowId xmlns:a16="http://schemas.microsoft.com/office/drawing/2014/main" val="10002"/>
                  </a:ext>
                </a:extLst>
              </a:tr>
              <a:tr h="594160">
                <a:tc gridSpan="2">
                  <a:txBody>
                    <a:bodyPr/>
                    <a:lstStyle/>
                    <a:p>
                      <a:pPr>
                        <a:lnSpc>
                          <a:spcPts val="2000"/>
                        </a:lnSpc>
                      </a:pPr>
                      <a:r>
                        <a:rPr kumimoji="1" lang="ja-JP" altLang="en-US" sz="1200" b="1"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コロナ禍で顕在化した相談者層の多様化、課題の複雑化に対応した支援体制の検討</a:t>
                      </a:r>
                    </a:p>
                    <a:p>
                      <a:pPr>
                        <a:lnSpc>
                          <a:spcPts val="2000"/>
                        </a:lnSpc>
                      </a:pPr>
                      <a:r>
                        <a:rPr kumimoji="1" lang="ja-JP" altLang="en-US" sz="1200" b="1"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平時・</a:t>
                      </a: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非常時にかかわらず</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、様々なニーズに対応した支援体制の検討</a:t>
                      </a: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tc hMerge="1">
                  <a:txBody>
                    <a:bodyPr/>
                    <a:lstStyle/>
                    <a:p>
                      <a:pPr>
                        <a:lnSpc>
                          <a:spcPts val="2000"/>
                        </a:lnSpc>
                      </a:pPr>
                      <a:endParaRPr kumimoji="1" lang="ja-JP"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sp>
        <p:nvSpPr>
          <p:cNvPr id="6" name="円/楕円 6"/>
          <p:cNvSpPr/>
          <p:nvPr/>
        </p:nvSpPr>
        <p:spPr>
          <a:xfrm>
            <a:off x="9426135" y="6393360"/>
            <a:ext cx="474980" cy="457359"/>
          </a:xfrm>
          <a:prstGeom prst="ellipse">
            <a:avLst/>
          </a:prstGeom>
          <a:noFill/>
          <a:ln w="15875"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2000" b="1"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rPr>
              <a:t>１</a:t>
            </a:r>
            <a:endParaRPr kumimoji="0" lang="ja-JP" altLang="en-US" sz="2000" b="1"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3855280485"/>
              </p:ext>
            </p:extLst>
          </p:nvPr>
        </p:nvGraphicFramePr>
        <p:xfrm>
          <a:off x="450669" y="732212"/>
          <a:ext cx="9000000" cy="1605280"/>
        </p:xfrm>
        <a:graphic>
          <a:graphicData uri="http://schemas.openxmlformats.org/drawingml/2006/table">
            <a:tbl>
              <a:tblPr firstRow="1" bandRow="1">
                <a:tableStyleId>{5940675A-B579-460E-94D1-54222C63F5DA}</a:tableStyleId>
              </a:tblPr>
              <a:tblGrid>
                <a:gridCol w="1041912">
                  <a:extLst>
                    <a:ext uri="{9D8B030D-6E8A-4147-A177-3AD203B41FA5}">
                      <a16:colId xmlns:a16="http://schemas.microsoft.com/office/drawing/2014/main" val="4233095434"/>
                    </a:ext>
                  </a:extLst>
                </a:gridCol>
                <a:gridCol w="7958088">
                  <a:extLst>
                    <a:ext uri="{9D8B030D-6E8A-4147-A177-3AD203B41FA5}">
                      <a16:colId xmlns:a16="http://schemas.microsoft.com/office/drawing/2014/main" val="20000"/>
                    </a:ext>
                  </a:extLst>
                </a:gridCol>
              </a:tblGrid>
              <a:tr h="1073727">
                <a:tc>
                  <a:txBody>
                    <a:bodyPr/>
                    <a:lstStyle/>
                    <a:p>
                      <a:pPr marL="0" marR="0" lvl="0" indent="0" algn="ctr" defTabSz="685800" rtl="0" eaLnBrk="1" fontAlgn="auto" latinLnBrk="0" hangingPunct="1">
                        <a:lnSpc>
                          <a:spcPts val="1900"/>
                        </a:lnSpc>
                        <a:spcBef>
                          <a:spcPts val="0"/>
                        </a:spcBef>
                        <a:spcAft>
                          <a:spcPts val="0"/>
                        </a:spcAft>
                        <a:buClrTx/>
                        <a:buSzTx/>
                        <a:buFontTx/>
                        <a:buNone/>
                        <a:tabLst/>
                        <a:defRPr/>
                      </a:pP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記載内容</a:t>
                      </a:r>
                      <a:endPar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CCCC"/>
                    </a:solidFill>
                  </a:tcPr>
                </a:tc>
                <a:tc>
                  <a:txBody>
                    <a:bodyPr/>
                    <a:lstStyle/>
                    <a:p>
                      <a:pPr algn="l">
                        <a:lnSpc>
                          <a:spcPts val="1600"/>
                        </a:lnSpc>
                      </a:pPr>
                      <a:r>
                        <a:rPr kumimoji="1"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生活困窮者への支援</a:t>
                      </a:r>
                      <a:r>
                        <a:rPr kumimoji="1"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gn="l">
                        <a:lnSpc>
                          <a:spcPts val="1600"/>
                        </a:lnSpc>
                      </a:pP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生活に困窮している方が増加しており、生活福祉資金等で明らかになったこれまで福祉の窓口や支援機関につながっていな</a:t>
                      </a:r>
                      <a:endParaRPr kumimoji="1"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lnSpc>
                          <a:spcPts val="1600"/>
                        </a:lnSpc>
                      </a:pP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かった生活困窮者や貸付だけでは解決できない課題を抱えている方への支援が課題</a:t>
                      </a:r>
                    </a:p>
                    <a:p>
                      <a:pPr algn="l">
                        <a:lnSpc>
                          <a:spcPts val="1600"/>
                        </a:lnSpc>
                      </a:pPr>
                      <a:r>
                        <a:rPr kumimoji="1"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新たな地域福祉活動</a:t>
                      </a:r>
                      <a:r>
                        <a:rPr kumimoji="1"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gn="l">
                        <a:lnSpc>
                          <a:spcPts val="1600"/>
                        </a:lnSpc>
                      </a:pP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従来の集合型の地域福祉活動の再開だけでなく、</a:t>
                      </a:r>
                      <a:r>
                        <a:rPr kumimoji="1"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ICT</a:t>
                      </a: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を活用するなど様々な工夫によりつながり続ける仕組みづくりを行う。</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CCCC"/>
                    </a:solidFill>
                  </a:tcPr>
                </a:tc>
                <a:extLst>
                  <a:ext uri="{0D108BD9-81ED-4DB2-BD59-A6C34878D82A}">
                    <a16:rowId xmlns:a16="http://schemas.microsoft.com/office/drawing/2014/main" val="10000"/>
                  </a:ext>
                </a:extLst>
              </a:tr>
              <a:tr h="474273">
                <a:tc>
                  <a:txBody>
                    <a:bodyPr/>
                    <a:lstStyle/>
                    <a:p>
                      <a:pPr algn="ctr">
                        <a:lnSpc>
                          <a:spcPts val="1900"/>
                        </a:lnSpc>
                      </a:pP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a:t>
                      </a:r>
                      <a:endPar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85800" rtl="0" eaLnBrk="1" fontAlgn="auto" latinLnBrk="0" hangingPunct="1">
                        <a:lnSpc>
                          <a:spcPts val="1600"/>
                        </a:lnSpc>
                        <a:spcBef>
                          <a:spcPts val="0"/>
                        </a:spcBef>
                        <a:spcAft>
                          <a:spcPts val="0"/>
                        </a:spcAft>
                        <a:buClrTx/>
                        <a:buSzTx/>
                        <a:buFontTx/>
                        <a:buNone/>
                        <a:tabLst/>
                        <a:defRPr/>
                      </a:pPr>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生活困窮者自立支援制度と連携した支援体制の強化を市町村へ働きかけ</a:t>
                      </a:r>
                      <a:endParaRPr kumimoji="1"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lnSpc>
                          <a:spcPts val="1600"/>
                        </a:lnSpc>
                      </a:pPr>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ICT</a:t>
                      </a: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を活用した取組等の地域住民の支援ニーズに応じた「新たな地域福祉活動」の好事例を提供</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8121686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204152" y="147993"/>
            <a:ext cx="9792000" cy="412934"/>
          </a:xfrm>
          <a:prstGeom prst="rect">
            <a:avLst/>
          </a:prstGeom>
          <a:noFill/>
          <a:ln>
            <a:noFill/>
          </a:ln>
        </p:spPr>
        <p:txBody>
          <a:bodyPr wrap="square">
            <a:spAutoFit/>
          </a:bodyPr>
          <a:lstStyle/>
          <a:p>
            <a:pPr>
              <a:lnSpc>
                <a:spcPts val="2500"/>
              </a:lnSpc>
              <a:tabLst>
                <a:tab pos="266700" algn="l"/>
              </a:tabLst>
            </a:pP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　②　</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重層的支援体制整備事業の</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創設</a:t>
            </a:r>
            <a:endParaRPr lang="en-US" altLang="ja-JP" sz="1600" b="1" dirty="0">
              <a:latin typeface="メイリオ" panose="020B0604030504040204" pitchFamily="50" charset="-128"/>
              <a:ea typeface="メイリオ" panose="020B0604030504040204" pitchFamily="50" charset="-128"/>
              <a:cs typeface="Meiryo UI" panose="020B0604030504040204" pitchFamily="50" charset="-128"/>
            </a:endParaRPr>
          </a:p>
        </p:txBody>
      </p:sp>
      <p:graphicFrame>
        <p:nvGraphicFramePr>
          <p:cNvPr id="12" name="表 11"/>
          <p:cNvGraphicFramePr>
            <a:graphicFrameLocks noGrp="1"/>
          </p:cNvGraphicFramePr>
          <p:nvPr>
            <p:extLst>
              <p:ext uri="{D42A27DB-BD31-4B8C-83A1-F6EECF244321}">
                <p14:modId xmlns:p14="http://schemas.microsoft.com/office/powerpoint/2010/main" val="2407028931"/>
              </p:ext>
            </p:extLst>
          </p:nvPr>
        </p:nvGraphicFramePr>
        <p:xfrm>
          <a:off x="478687" y="2555174"/>
          <a:ext cx="9000000" cy="4099432"/>
        </p:xfrm>
        <a:graphic>
          <a:graphicData uri="http://schemas.openxmlformats.org/drawingml/2006/table">
            <a:tbl>
              <a:tblPr firstRow="1" bandRow="1">
                <a:tableStyleId>{5940675A-B579-460E-94D1-54222C63F5DA}</a:tableStyleId>
              </a:tblPr>
              <a:tblGrid>
                <a:gridCol w="6431929">
                  <a:extLst>
                    <a:ext uri="{9D8B030D-6E8A-4147-A177-3AD203B41FA5}">
                      <a16:colId xmlns:a16="http://schemas.microsoft.com/office/drawing/2014/main" val="20000"/>
                    </a:ext>
                  </a:extLst>
                </a:gridCol>
                <a:gridCol w="2568071">
                  <a:extLst>
                    <a:ext uri="{9D8B030D-6E8A-4147-A177-3AD203B41FA5}">
                      <a16:colId xmlns:a16="http://schemas.microsoft.com/office/drawing/2014/main" val="4032548442"/>
                    </a:ext>
                  </a:extLst>
                </a:gridCol>
              </a:tblGrid>
              <a:tr h="337682">
                <a:tc>
                  <a:txBody>
                    <a:bodyPr/>
                    <a:lstStyle/>
                    <a:p>
                      <a:pPr algn="ctr">
                        <a:lnSpc>
                          <a:spcPts val="22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主な取組（</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R4</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1"/>
                    </a:solidFill>
                  </a:tcPr>
                </a:tc>
                <a:tc>
                  <a:txBody>
                    <a:bodyPr/>
                    <a:lstStyle/>
                    <a:p>
                      <a:pPr algn="ctr">
                        <a:lnSpc>
                          <a:spcPts val="20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主な関連予算（</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R4</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1"/>
                    </a:solidFill>
                  </a:tcPr>
                </a:tc>
                <a:extLst>
                  <a:ext uri="{0D108BD9-81ED-4DB2-BD59-A6C34878D82A}">
                    <a16:rowId xmlns:a16="http://schemas.microsoft.com/office/drawing/2014/main" val="10000"/>
                  </a:ext>
                </a:extLst>
              </a:tr>
              <a:tr h="2280678">
                <a:tc>
                  <a:txBody>
                    <a:bodyPr/>
                    <a:lstStyle/>
                    <a:p>
                      <a:pPr>
                        <a:lnSpc>
                          <a:spcPts val="1900"/>
                        </a:lnSpc>
                      </a:pPr>
                      <a:r>
                        <a:rPr kumimoji="1" lang="ja-JP" altLang="en-US" sz="1200" b="0"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◆研修会等の開催</a:t>
                      </a:r>
                    </a:p>
                    <a:p>
                      <a:pPr>
                        <a:lnSpc>
                          <a:spcPts val="1900"/>
                        </a:lnSpc>
                      </a:pPr>
                      <a:r>
                        <a:rPr kumimoji="1" lang="ja-JP" altLang="en-US" sz="1200" b="1"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0" i="1"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① 全体研修会　</a:t>
                      </a:r>
                      <a:r>
                        <a:rPr kumimoji="1" lang="en-US" altLang="ja-JP" sz="1200" b="0" i="1"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1"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年２回）</a:t>
                      </a:r>
                    </a:p>
                    <a:p>
                      <a:pPr>
                        <a:lnSpc>
                          <a:spcPts val="1900"/>
                        </a:lnSpc>
                      </a:pPr>
                      <a:r>
                        <a:rPr kumimoji="1" lang="ja-JP" altLang="en-US" sz="1200" b="0" i="1"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制度の基本的な考え方や体制構築の方法等について理解を深めるための研修会を開催した。</a:t>
                      </a:r>
                    </a:p>
                    <a:p>
                      <a:pPr>
                        <a:lnSpc>
                          <a:spcPts val="1900"/>
                        </a:lnSpc>
                      </a:pPr>
                      <a:r>
                        <a:rPr kumimoji="1" lang="ja-JP" altLang="en-US" sz="1200" b="0" i="1"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② 市町村ブロック別勉強会（</a:t>
                      </a:r>
                      <a:r>
                        <a:rPr kumimoji="1" lang="ja-JP" altLang="en-US" sz="1200" b="0" i="0"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５</a:t>
                      </a:r>
                      <a:r>
                        <a:rPr kumimoji="1" lang="ja-JP" altLang="en-US" sz="1200" b="0" i="1"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ブロック　各１回）</a:t>
                      </a:r>
                    </a:p>
                    <a:p>
                      <a:pPr>
                        <a:lnSpc>
                          <a:spcPts val="1900"/>
                        </a:lnSpc>
                      </a:pPr>
                      <a:r>
                        <a:rPr kumimoji="1" lang="ja-JP" altLang="en-US" sz="1200" b="0" i="1"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市町村間の交流や分野を横断したネットワーク構築に向けた勉強会等を開催した。　</a:t>
                      </a:r>
                      <a:r>
                        <a:rPr kumimoji="1" lang="ja-JP" altLang="en-US" sz="1200" b="1"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p>
                    <a:p>
                      <a:pPr>
                        <a:lnSpc>
                          <a:spcPts val="1900"/>
                        </a:lnSpc>
                      </a:pPr>
                      <a:r>
                        <a:rPr kumimoji="1" lang="ja-JP" altLang="en-US" sz="1200" b="0"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◆市町村へのアドバイザー等の派遣　</a:t>
                      </a:r>
                      <a:r>
                        <a:rPr kumimoji="1" lang="ja-JP" altLang="en-US" sz="1200" b="1"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p>
                    <a:p>
                      <a:pPr>
                        <a:lnSpc>
                          <a:spcPts val="1900"/>
                        </a:lnSpc>
                      </a:pPr>
                      <a:r>
                        <a:rPr kumimoji="1" lang="ja-JP" altLang="en-US" sz="1200" b="1"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0"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専門的知見を持つ人員を派遣し、重層的支援体制整備事業の実施にあたり、市町村の課題に</a:t>
                      </a:r>
                      <a:endParaRPr kumimoji="1" lang="en-US" altLang="ja-JP" sz="1200" b="0"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en-US" altLang="ja-JP" sz="1200" b="0"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0"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合わせた伴走支援を行った。（市町村等への訪問　</a:t>
                      </a:r>
                      <a:r>
                        <a:rPr kumimoji="1" lang="en-US" altLang="ja-JP" sz="1200" b="0"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23</a:t>
                      </a:r>
                      <a:r>
                        <a:rPr kumimoji="1" lang="ja-JP" altLang="en-US" sz="1200" b="0"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a:t>
                      </a:r>
                      <a:r>
                        <a:rPr kumimoji="1" lang="en-US" altLang="ja-JP" sz="1200" b="0"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55</a:t>
                      </a:r>
                      <a:r>
                        <a:rPr kumimoji="1" lang="ja-JP" altLang="en-US" sz="1200" b="0"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回）</a:t>
                      </a:r>
                    </a:p>
                    <a:p>
                      <a:pPr>
                        <a:lnSpc>
                          <a:spcPts val="1900"/>
                        </a:lnSpc>
                      </a:pPr>
                      <a:r>
                        <a:rPr kumimoji="1" lang="ja-JP" altLang="en-US" sz="1200" b="0"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◆社会福祉法人等との協働に関する提案「大阪モデル」の推進　</a:t>
                      </a:r>
                      <a:r>
                        <a:rPr kumimoji="1" lang="en-US" altLang="ja-JP" sz="1200" b="0"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５～６頁参照</a:t>
                      </a:r>
                    </a:p>
                    <a:p>
                      <a:pPr marL="0" marR="0" lvl="0" indent="0" algn="l" defTabSz="685800" rtl="0" eaLnBrk="1" fontAlgn="auto" latinLnBrk="0" hangingPunct="1">
                        <a:lnSpc>
                          <a:spcPts val="1900"/>
                        </a:lnSpc>
                        <a:spcBef>
                          <a:spcPts val="0"/>
                        </a:spcBef>
                        <a:spcAft>
                          <a:spcPts val="0"/>
                        </a:spcAft>
                        <a:buClrTx/>
                        <a:buSzTx/>
                        <a:buFontTx/>
                        <a:buNone/>
                        <a:tabLst/>
                        <a:defRPr/>
                      </a:pPr>
                      <a:r>
                        <a:rPr kumimoji="1" lang="ja-JP" altLang="en-US" sz="1200" b="0"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◆包括的支援体制整備等に関するアンケートの実施　</a:t>
                      </a:r>
                      <a:r>
                        <a:rPr kumimoji="1" lang="en-US" altLang="ja-JP" sz="1200" b="0"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参考資料２参照</a:t>
                      </a: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2000"/>
                        </a:lnSpc>
                      </a:pPr>
                      <a:r>
                        <a:rPr kumimoji="1" lang="zh-TW"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包括的支援体制構築推進</a:t>
                      </a:r>
                      <a:r>
                        <a:rPr kumimoji="1" lang="zh-TW"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a:t>
                      </a:r>
                    </a:p>
                    <a:p>
                      <a:pPr>
                        <a:lnSpc>
                          <a:spcPts val="2000"/>
                        </a:lnSpc>
                      </a:pPr>
                      <a:r>
                        <a:rPr kumimoji="1" lang="zh-TW"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zh-TW"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6,384</a:t>
                      </a:r>
                      <a:r>
                        <a:rPr kumimoji="1" lang="zh-TW"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zh-TW"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●重層的支援体制整備事業交付金</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644,350</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zh-TW"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221109">
                <a:tc gridSpan="2">
                  <a:txBody>
                    <a:bodyPr/>
                    <a:lstStyle/>
                    <a:p>
                      <a:pPr marL="0" marR="0" lvl="0" indent="0" algn="ctr" defTabSz="685800" rtl="0" eaLnBrk="1" fontAlgn="auto" latinLnBrk="0" hangingPunct="1">
                        <a:lnSpc>
                          <a:spcPts val="2200"/>
                        </a:lnSpc>
                        <a:spcBef>
                          <a:spcPts val="0"/>
                        </a:spcBef>
                        <a:spcAft>
                          <a:spcPts val="0"/>
                        </a:spcAft>
                        <a:buClrTx/>
                        <a:buSzTx/>
                        <a:buFontTx/>
                        <a:buNone/>
                        <a:tabLst/>
                        <a:defRPr/>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今後の方向性（案）</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1"/>
                    </a:solidFill>
                  </a:tcPr>
                </a:tc>
                <a:tc hMerge="1">
                  <a:txBody>
                    <a:bodyPr/>
                    <a:lstStyle/>
                    <a:p>
                      <a:pPr algn="ctr">
                        <a:lnSpc>
                          <a:spcPts val="2200"/>
                        </a:lnSpc>
                      </a:pPr>
                      <a:endParaRPr kumimoji="1" lang="ja-JP" altLang="en-US" sz="1600" b="1"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2">
                        <a:lumMod val="40000"/>
                        <a:lumOff val="60000"/>
                      </a:schemeClr>
                    </a:solidFill>
                  </a:tcPr>
                </a:tc>
                <a:extLst>
                  <a:ext uri="{0D108BD9-81ED-4DB2-BD59-A6C34878D82A}">
                    <a16:rowId xmlns:a16="http://schemas.microsoft.com/office/drawing/2014/main" val="10002"/>
                  </a:ext>
                </a:extLst>
              </a:tr>
              <a:tr h="777169">
                <a:tc gridSpan="2">
                  <a:txBody>
                    <a:bodyPr/>
                    <a:lstStyle/>
                    <a:p>
                      <a:pPr>
                        <a:lnSpc>
                          <a:spcPts val="2000"/>
                        </a:lnSpc>
                      </a:pPr>
                      <a:r>
                        <a:rPr kumimoji="1" lang="ja-JP" altLang="en-US" sz="1200" b="1"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地域貢献委員会を核とした行政と社会福祉法人・施設、地域の関係者とのプラットフォームづくりの働きかけ</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b="1"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単独の市町村では難しい支援に対する広域的な支援策についての検討</a:t>
                      </a:r>
                    </a:p>
                    <a:p>
                      <a:pPr>
                        <a:lnSpc>
                          <a:spcPts val="2000"/>
                        </a:lnSpc>
                      </a:pPr>
                      <a:r>
                        <a:rPr kumimoji="1" lang="ja-JP" altLang="en-US" sz="1200" b="1"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地域で</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多機関との協働が出来る人材育成の検討</a:t>
                      </a: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tc hMerge="1">
                  <a:txBody>
                    <a:bodyPr/>
                    <a:lstStyle/>
                    <a:p>
                      <a:pPr>
                        <a:lnSpc>
                          <a:spcPts val="2000"/>
                        </a:lnSpc>
                      </a:pPr>
                      <a:endParaRPr kumimoji="1" lang="ja-JP"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sp>
        <p:nvSpPr>
          <p:cNvPr id="11" name="円/楕円 6"/>
          <p:cNvSpPr/>
          <p:nvPr/>
        </p:nvSpPr>
        <p:spPr>
          <a:xfrm>
            <a:off x="9431020" y="6392573"/>
            <a:ext cx="474980" cy="457360"/>
          </a:xfrm>
          <a:prstGeom prst="ellipse">
            <a:avLst/>
          </a:prstGeom>
          <a:noFill/>
          <a:ln w="15875"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2000" b="1"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rPr>
              <a:t>２</a:t>
            </a:r>
            <a:endParaRPr kumimoji="0" lang="ja-JP" altLang="en-US" sz="2000" b="1"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3888070091"/>
              </p:ext>
            </p:extLst>
          </p:nvPr>
        </p:nvGraphicFramePr>
        <p:xfrm>
          <a:off x="478687" y="550760"/>
          <a:ext cx="9000000" cy="1198880"/>
        </p:xfrm>
        <a:graphic>
          <a:graphicData uri="http://schemas.openxmlformats.org/drawingml/2006/table">
            <a:tbl>
              <a:tblPr firstRow="1" bandRow="1">
                <a:tableStyleId>{5940675A-B579-460E-94D1-54222C63F5DA}</a:tableStyleId>
              </a:tblPr>
              <a:tblGrid>
                <a:gridCol w="1041912">
                  <a:extLst>
                    <a:ext uri="{9D8B030D-6E8A-4147-A177-3AD203B41FA5}">
                      <a16:colId xmlns:a16="http://schemas.microsoft.com/office/drawing/2014/main" val="4233095434"/>
                    </a:ext>
                  </a:extLst>
                </a:gridCol>
                <a:gridCol w="7958088">
                  <a:extLst>
                    <a:ext uri="{9D8B030D-6E8A-4147-A177-3AD203B41FA5}">
                      <a16:colId xmlns:a16="http://schemas.microsoft.com/office/drawing/2014/main" val="20000"/>
                    </a:ext>
                  </a:extLst>
                </a:gridCol>
              </a:tblGrid>
              <a:tr h="532758">
                <a:tc>
                  <a:txBody>
                    <a:bodyPr/>
                    <a:lstStyle/>
                    <a:p>
                      <a:pPr marL="0" marR="0" lvl="0" indent="0" algn="ctr" defTabSz="685800" rtl="0" eaLnBrk="1" fontAlgn="auto" latinLnBrk="0" hangingPunct="1">
                        <a:lnSpc>
                          <a:spcPts val="1900"/>
                        </a:lnSpc>
                        <a:spcBef>
                          <a:spcPts val="0"/>
                        </a:spcBef>
                        <a:spcAft>
                          <a:spcPts val="0"/>
                        </a:spcAft>
                        <a:buClrTx/>
                        <a:buSzTx/>
                        <a:buFontTx/>
                        <a:buNone/>
                        <a:tabLst/>
                        <a:defRPr/>
                      </a:pP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記載内容</a:t>
                      </a:r>
                      <a:endPar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CCCC"/>
                    </a:solidFill>
                  </a:tcPr>
                </a:tc>
                <a:tc>
                  <a:txBody>
                    <a:bodyPr/>
                    <a:lstStyle/>
                    <a:p>
                      <a:pPr algn="l">
                        <a:lnSpc>
                          <a:spcPts val="1600"/>
                        </a:lnSpc>
                      </a:pP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複合化・複雑化した支援ニーズに対応する包括的な支援体制を構築するため、社会福祉法の改正により、重層的支援体制</a:t>
                      </a:r>
                      <a:endParaRPr kumimoji="1"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lnSpc>
                          <a:spcPts val="1600"/>
                        </a:lnSpc>
                      </a:pP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整備事業が創設された。重層的支援体制整備事業の実施等を通じ、地域住民等が自分らしく活躍できるコミュニティを育成し、</a:t>
                      </a:r>
                      <a:endParaRPr kumimoji="1"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lnSpc>
                          <a:spcPts val="1600"/>
                        </a:lnSpc>
                      </a:pP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公的な福祉サービスと協働して助け合いながら暮らすことができる「地域共生社会」の実現をめざす。</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CCCC"/>
                    </a:solidFill>
                  </a:tcPr>
                </a:tc>
                <a:extLst>
                  <a:ext uri="{0D108BD9-81ED-4DB2-BD59-A6C34878D82A}">
                    <a16:rowId xmlns:a16="http://schemas.microsoft.com/office/drawing/2014/main" val="10000"/>
                  </a:ext>
                </a:extLst>
              </a:tr>
              <a:tr h="327075">
                <a:tc>
                  <a:txBody>
                    <a:bodyPr/>
                    <a:lstStyle/>
                    <a:p>
                      <a:pPr algn="ctr">
                        <a:lnSpc>
                          <a:spcPts val="1900"/>
                        </a:lnSpc>
                      </a:pP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a:t>
                      </a:r>
                      <a:endPar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85800" rtl="0" eaLnBrk="1" fontAlgn="auto" latinLnBrk="0" hangingPunct="1">
                        <a:lnSpc>
                          <a:spcPts val="1600"/>
                        </a:lnSpc>
                        <a:spcBef>
                          <a:spcPts val="0"/>
                        </a:spcBef>
                        <a:spcAft>
                          <a:spcPts val="0"/>
                        </a:spcAft>
                        <a:buClrTx/>
                        <a:buSzTx/>
                        <a:buFontTx/>
                        <a:buNone/>
                        <a:tabLst/>
                        <a:defRPr/>
                      </a:pPr>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重層的支援体制整備事業へ円滑に移行できるよう市町村や関係機関等を対象に研修会等を開催</a:t>
                      </a:r>
                      <a:endParaRPr kumimoji="1"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685800" rtl="0" eaLnBrk="1" fontAlgn="auto" latinLnBrk="0" hangingPunct="1">
                        <a:lnSpc>
                          <a:spcPts val="1600"/>
                        </a:lnSpc>
                        <a:spcBef>
                          <a:spcPts val="0"/>
                        </a:spcBef>
                        <a:spcAft>
                          <a:spcPts val="0"/>
                        </a:spcAft>
                        <a:buClrTx/>
                        <a:buSzTx/>
                        <a:buFontTx/>
                        <a:buNone/>
                        <a:tabLst/>
                        <a:defRPr/>
                      </a:pPr>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庁内関係機関の連携や、市町村社協、社会福祉法人、隣保館などの関係機関が連携した包括的支援体制への支援</a:t>
                      </a:r>
                      <a:endParaRPr kumimoji="1"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graphicFrame>
        <p:nvGraphicFramePr>
          <p:cNvPr id="9" name="表 8"/>
          <p:cNvGraphicFramePr>
            <a:graphicFrameLocks noGrp="1"/>
          </p:cNvGraphicFramePr>
          <p:nvPr>
            <p:extLst>
              <p:ext uri="{D42A27DB-BD31-4B8C-83A1-F6EECF244321}">
                <p14:modId xmlns:p14="http://schemas.microsoft.com/office/powerpoint/2010/main" val="921565601"/>
              </p:ext>
            </p:extLst>
          </p:nvPr>
        </p:nvGraphicFramePr>
        <p:xfrm>
          <a:off x="478687" y="1819667"/>
          <a:ext cx="9000000" cy="665480"/>
        </p:xfrm>
        <a:graphic>
          <a:graphicData uri="http://schemas.openxmlformats.org/drawingml/2006/table">
            <a:tbl>
              <a:tblPr firstRow="1" bandRow="1">
                <a:tableStyleId>{5940675A-B579-460E-94D1-54222C63F5DA}</a:tableStyleId>
              </a:tblPr>
              <a:tblGrid>
                <a:gridCol w="2772000">
                  <a:extLst>
                    <a:ext uri="{9D8B030D-6E8A-4147-A177-3AD203B41FA5}">
                      <a16:colId xmlns:a16="http://schemas.microsoft.com/office/drawing/2014/main" val="20000"/>
                    </a:ext>
                  </a:extLst>
                </a:gridCol>
                <a:gridCol w="3641770">
                  <a:extLst>
                    <a:ext uri="{9D8B030D-6E8A-4147-A177-3AD203B41FA5}">
                      <a16:colId xmlns:a16="http://schemas.microsoft.com/office/drawing/2014/main" val="20001"/>
                    </a:ext>
                  </a:extLst>
                </a:gridCol>
                <a:gridCol w="2586230">
                  <a:extLst>
                    <a:ext uri="{9D8B030D-6E8A-4147-A177-3AD203B41FA5}">
                      <a16:colId xmlns:a16="http://schemas.microsoft.com/office/drawing/2014/main" val="3553356610"/>
                    </a:ext>
                  </a:extLst>
                </a:gridCol>
              </a:tblGrid>
              <a:tr h="306000">
                <a:tc gridSpan="2">
                  <a:txBody>
                    <a:bodyPr/>
                    <a:lstStyle/>
                    <a:p>
                      <a:pPr algn="ctr">
                        <a:lnSpc>
                          <a:spcPts val="1900"/>
                        </a:lnSpc>
                      </a:pP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目標・指標：重層的支援体制整備事業及び同事業への移行準備事業の実施自治体数</a:t>
                      </a:r>
                      <a:endPar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CCCC"/>
                    </a:solidFill>
                  </a:tcPr>
                </a:tc>
                <a:tc hMerge="1">
                  <a:txBody>
                    <a:bodyPr/>
                    <a:lstStyle/>
                    <a:p>
                      <a:pPr algn="ctr">
                        <a:lnSpc>
                          <a:spcPts val="1900"/>
                        </a:lnSpc>
                      </a:pP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FF99"/>
                    </a:solidFill>
                  </a:tcPr>
                </a:tc>
                <a:tc>
                  <a:txBody>
                    <a:bodyPr/>
                    <a:lstStyle/>
                    <a:p>
                      <a:pPr algn="ctr">
                        <a:lnSpc>
                          <a:spcPts val="1900"/>
                        </a:lnSpc>
                      </a:pP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令和４年度実績</a:t>
                      </a:r>
                      <a:endPar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CCCC"/>
                    </a:solidFill>
                  </a:tcPr>
                </a:tc>
                <a:extLst>
                  <a:ext uri="{0D108BD9-81ED-4DB2-BD59-A6C34878D82A}">
                    <a16:rowId xmlns:a16="http://schemas.microsoft.com/office/drawing/2014/main" val="10000"/>
                  </a:ext>
                </a:extLst>
              </a:tr>
              <a:tr h="306000">
                <a:tc>
                  <a:txBody>
                    <a:bodyPr/>
                    <a:lstStyle/>
                    <a:p>
                      <a:pPr algn="ctr">
                        <a:lnSpc>
                          <a:spcPts val="1900"/>
                        </a:lnSpc>
                      </a:pP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R3</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年度：９自治体</a:t>
                      </a:r>
                      <a:endPar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a:lnSpc>
                          <a:spcPts val="1900"/>
                        </a:lnSpc>
                      </a:pP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Ｒ</a:t>
                      </a: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年度目標：府内全市町村</a:t>
                      </a:r>
                      <a:endPar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a:lnSpc>
                          <a:spcPts val="1900"/>
                        </a:lnSpc>
                      </a:pP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４年度：</a:t>
                      </a: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13</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自治体</a:t>
                      </a:r>
                      <a:endPar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7472935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54669" y="195150"/>
            <a:ext cx="9792000" cy="412934"/>
          </a:xfrm>
          <a:prstGeom prst="rect">
            <a:avLst/>
          </a:prstGeom>
          <a:noFill/>
          <a:ln>
            <a:noFill/>
          </a:ln>
        </p:spPr>
        <p:txBody>
          <a:bodyPr wrap="square">
            <a:spAutoFit/>
          </a:bodyPr>
          <a:lstStyle/>
          <a:p>
            <a:pPr>
              <a:lnSpc>
                <a:spcPts val="2500"/>
              </a:lnSpc>
              <a:tabLst>
                <a:tab pos="266700" algn="l"/>
              </a:tabLst>
            </a:pP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　③　</a:t>
            </a:r>
            <a:r>
              <a:rPr lang="ja-JP" altLang="en-US" sz="1600" b="1" dirty="0">
                <a:latin typeface="メイリオ" panose="020B0604030504040204" pitchFamily="50" charset="-128"/>
                <a:ea typeface="メイリオ" panose="020B0604030504040204" pitchFamily="50" charset="-128"/>
                <a:cs typeface="Meiryo UI" panose="020B0604030504040204" pitchFamily="50" charset="-128"/>
              </a:rPr>
              <a:t>ひきこもり支援の</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充実</a:t>
            </a:r>
            <a:endParaRPr lang="en-US" altLang="ja-JP" sz="1600" b="1" dirty="0" smtClean="0">
              <a:latin typeface="メイリオ" panose="020B0604030504040204" pitchFamily="50" charset="-128"/>
              <a:ea typeface="メイリオ" panose="020B0604030504040204" pitchFamily="50" charset="-128"/>
              <a:cs typeface="Meiryo UI" panose="020B0604030504040204" pitchFamily="50" charset="-128"/>
            </a:endParaRPr>
          </a:p>
        </p:txBody>
      </p:sp>
      <p:graphicFrame>
        <p:nvGraphicFramePr>
          <p:cNvPr id="12" name="表 11"/>
          <p:cNvGraphicFramePr>
            <a:graphicFrameLocks noGrp="1"/>
          </p:cNvGraphicFramePr>
          <p:nvPr>
            <p:extLst>
              <p:ext uri="{D42A27DB-BD31-4B8C-83A1-F6EECF244321}">
                <p14:modId xmlns:p14="http://schemas.microsoft.com/office/powerpoint/2010/main" val="1195818292"/>
              </p:ext>
            </p:extLst>
          </p:nvPr>
        </p:nvGraphicFramePr>
        <p:xfrm>
          <a:off x="426135" y="2989155"/>
          <a:ext cx="9000000" cy="3645319"/>
        </p:xfrm>
        <a:graphic>
          <a:graphicData uri="http://schemas.openxmlformats.org/drawingml/2006/table">
            <a:tbl>
              <a:tblPr firstRow="1" bandRow="1">
                <a:tableStyleId>{5940675A-B579-460E-94D1-54222C63F5DA}</a:tableStyleId>
              </a:tblPr>
              <a:tblGrid>
                <a:gridCol w="6451183">
                  <a:extLst>
                    <a:ext uri="{9D8B030D-6E8A-4147-A177-3AD203B41FA5}">
                      <a16:colId xmlns:a16="http://schemas.microsoft.com/office/drawing/2014/main" val="20000"/>
                    </a:ext>
                  </a:extLst>
                </a:gridCol>
                <a:gridCol w="2548817">
                  <a:extLst>
                    <a:ext uri="{9D8B030D-6E8A-4147-A177-3AD203B41FA5}">
                      <a16:colId xmlns:a16="http://schemas.microsoft.com/office/drawing/2014/main" val="3097609594"/>
                    </a:ext>
                  </a:extLst>
                </a:gridCol>
              </a:tblGrid>
              <a:tr h="336234">
                <a:tc>
                  <a:txBody>
                    <a:bodyPr/>
                    <a:lstStyle/>
                    <a:p>
                      <a:pPr algn="ctr">
                        <a:lnSpc>
                          <a:spcPts val="20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主な取組（</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R4</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1"/>
                    </a:solidFill>
                  </a:tcPr>
                </a:tc>
                <a:tc>
                  <a:txBody>
                    <a:bodyPr/>
                    <a:lstStyle/>
                    <a:p>
                      <a:pPr marL="0" marR="0" lvl="0" indent="0" algn="ctr" defTabSz="685800" rtl="0" eaLnBrk="1" fontAlgn="auto" latinLnBrk="0" hangingPunct="1">
                        <a:lnSpc>
                          <a:spcPts val="2000"/>
                        </a:lnSpc>
                        <a:spcBef>
                          <a:spcPts val="0"/>
                        </a:spcBef>
                        <a:spcAft>
                          <a:spcPts val="0"/>
                        </a:spcAft>
                        <a:buClrTx/>
                        <a:buSzTx/>
                        <a:buFontTx/>
                        <a:buNone/>
                        <a:tabLst/>
                        <a:defRPr/>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主な関連予算（</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R4</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1"/>
                    </a:solidFill>
                  </a:tcPr>
                </a:tc>
                <a:extLst>
                  <a:ext uri="{0D108BD9-81ED-4DB2-BD59-A6C34878D82A}">
                    <a16:rowId xmlns:a16="http://schemas.microsoft.com/office/drawing/2014/main" val="10000"/>
                  </a:ext>
                </a:extLst>
              </a:tr>
              <a:tr h="2203002">
                <a:tc>
                  <a:txBody>
                    <a:bodyPr/>
                    <a:lstStyle/>
                    <a:p>
                      <a:pPr>
                        <a:lnSpc>
                          <a:spcPts val="1900"/>
                        </a:lnSpc>
                      </a:pPr>
                      <a:r>
                        <a:rPr kumimoji="1" lang="ja-JP" altLang="en-US" sz="1200" b="1"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ネットワーク未構築自治体への個別訪問による助言（</a:t>
                      </a:r>
                      <a:r>
                        <a:rPr kumimoji="1" lang="en-US" altLang="ja-JP" sz="12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17</a:t>
                      </a:r>
                      <a:r>
                        <a:rPr kumimoji="1" lang="ja-JP" altLang="en-US" sz="12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自治体）</a:t>
                      </a:r>
                    </a:p>
                    <a:p>
                      <a:pPr>
                        <a:lnSpc>
                          <a:spcPts val="1900"/>
                        </a:lnSpc>
                      </a:pPr>
                      <a:r>
                        <a:rPr kumimoji="1" lang="ja-JP" altLang="en-US" sz="1200" b="1"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ひきこもり支援に携わる人材養成研修（全</a:t>
                      </a:r>
                      <a:r>
                        <a:rPr kumimoji="1" lang="en-US" altLang="ja-JP" sz="12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2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回）</a:t>
                      </a:r>
                    </a:p>
                    <a:p>
                      <a:pPr>
                        <a:lnSpc>
                          <a:spcPts val="1900"/>
                        </a:lnSpc>
                      </a:pPr>
                      <a:r>
                        <a:rPr kumimoji="1" lang="ja-JP" altLang="en-US" sz="1200" b="1"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市町村等との共催による当事者・家族向けイベント</a:t>
                      </a:r>
                      <a:endParaRPr kumimoji="1" lang="en-US" altLang="ja-JP" sz="12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en-US" altLang="ja-JP" sz="12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（ひきこもり</a:t>
                      </a:r>
                      <a:r>
                        <a:rPr kumimoji="1" lang="en-US" altLang="ja-JP" sz="12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UX</a:t>
                      </a:r>
                      <a:r>
                        <a:rPr kumimoji="1" lang="ja-JP" altLang="en-US" sz="12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女子会・ひきこもり講演会・ひきこもり</a:t>
                      </a:r>
                      <a:r>
                        <a:rPr kumimoji="1" lang="en-US" altLang="ja-JP" sz="12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UX</a:t>
                      </a:r>
                      <a:r>
                        <a:rPr kumimoji="1" lang="ja-JP" altLang="en-US" sz="12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ラウンジ）</a:t>
                      </a:r>
                    </a:p>
                    <a:p>
                      <a:pPr>
                        <a:lnSpc>
                          <a:spcPts val="1900"/>
                        </a:lnSpc>
                      </a:pPr>
                      <a:r>
                        <a:rPr kumimoji="1" lang="ja-JP" altLang="en-US" sz="1200" b="1"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ひきこもり地域支援センターにおける支援</a:t>
                      </a:r>
                    </a:p>
                    <a:p>
                      <a:pPr>
                        <a:lnSpc>
                          <a:spcPts val="1900"/>
                        </a:lnSpc>
                      </a:pPr>
                      <a:r>
                        <a:rPr kumimoji="1" lang="ja-JP" altLang="en-US" sz="1200" b="1"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①　市町村支援：当事者や家族への支援方法についての助言や研修講師派遣等</a:t>
                      </a:r>
                      <a:endParaRPr kumimoji="1" lang="en-US" altLang="ja-JP" sz="12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en-US" altLang="ja-JP" sz="12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（令和</a:t>
                      </a:r>
                      <a:r>
                        <a:rPr kumimoji="1" lang="en-US" altLang="ja-JP" sz="12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2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2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a:t>
                      </a:r>
                      <a:r>
                        <a:rPr kumimoji="1" lang="ja-JP" altLang="en-US" sz="12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月までの実績　</a:t>
                      </a:r>
                      <a:r>
                        <a:rPr kumimoji="1" lang="en-US" altLang="ja-JP" sz="12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240</a:t>
                      </a:r>
                      <a:r>
                        <a:rPr kumimoji="1" lang="ja-JP" altLang="en-US" sz="12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p>
                    <a:p>
                      <a:pPr>
                        <a:lnSpc>
                          <a:spcPts val="1900"/>
                        </a:lnSpc>
                      </a:pPr>
                      <a:r>
                        <a:rPr kumimoji="1" lang="ja-JP" altLang="en-US" sz="12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②　直接相談：当事者や家族から電話での相談</a:t>
                      </a:r>
                      <a:endParaRPr kumimoji="1" lang="en-US" altLang="ja-JP" sz="12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en-US" altLang="ja-JP" sz="12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（令和</a:t>
                      </a:r>
                      <a:r>
                        <a:rPr kumimoji="1" lang="en-US" altLang="ja-JP" sz="12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2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 </a:t>
                      </a:r>
                      <a:r>
                        <a:rPr kumimoji="1" lang="en-US" altLang="ja-JP" sz="12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a:t>
                      </a:r>
                      <a:r>
                        <a:rPr kumimoji="1" lang="ja-JP" altLang="en-US" sz="12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月までの実績  </a:t>
                      </a:r>
                      <a:r>
                        <a:rPr kumimoji="1" lang="en-US" altLang="ja-JP" sz="12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396</a:t>
                      </a:r>
                      <a:r>
                        <a:rPr kumimoji="1" lang="ja-JP" altLang="en-US" sz="12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2000"/>
                        </a:lnSpc>
                      </a:pPr>
                      <a:r>
                        <a:rPr kumimoji="1" lang="zh-TW"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ひきこもり支援に携わる人材の養成</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研修事業等</a:t>
                      </a:r>
                      <a:r>
                        <a:rPr kumimoji="1" lang="zh-TW"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zh-TW"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6,384</a:t>
                      </a:r>
                      <a:r>
                        <a:rPr kumimoji="1" lang="zh-TW"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p>
                    <a:p>
                      <a:pPr>
                        <a:lnSpc>
                          <a:spcPts val="1900"/>
                        </a:lnSpc>
                      </a:pPr>
                      <a:endParaRPr kumimoji="1" lang="ja-JP" altLang="en-US" sz="12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60960">
                <a:tc gridSpan="2">
                  <a:txBody>
                    <a:bodyPr/>
                    <a:lstStyle/>
                    <a:p>
                      <a:pPr algn="ctr">
                        <a:lnSpc>
                          <a:spcPts val="22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今後の方向性（案）</a:t>
                      </a:r>
                      <a:endPar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1"/>
                    </a:solidFill>
                  </a:tcPr>
                </a:tc>
                <a:tc hMerge="1">
                  <a:txBody>
                    <a:bodyPr/>
                    <a:lstStyle/>
                    <a:p>
                      <a:endParaRPr kumimoji="1" lang="ja-JP" altLang="en-US"/>
                    </a:p>
                  </a:txBody>
                  <a:tcPr/>
                </a:tc>
                <a:extLst>
                  <a:ext uri="{0D108BD9-81ED-4DB2-BD59-A6C34878D82A}">
                    <a16:rowId xmlns:a16="http://schemas.microsoft.com/office/drawing/2014/main" val="10002"/>
                  </a:ext>
                </a:extLst>
              </a:tr>
              <a:tr h="665995">
                <a:tc gridSpan="2">
                  <a:txBody>
                    <a:bodyPr/>
                    <a:lstStyle/>
                    <a:p>
                      <a:pPr>
                        <a:lnSpc>
                          <a:spcPts val="1900"/>
                        </a:lnSpc>
                      </a:pP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多様な機関の参画による相談支援体制の充実化と自治体間格差のないネットワークづくりの働きかけ</a:t>
                      </a:r>
                      <a:endParaRPr kumimoji="1"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当事者の多様なニーズにマッチした居場所、家族会・当事者会等社会資源の把握と連携</a:t>
                      </a: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10003"/>
                  </a:ext>
                </a:extLst>
              </a:tr>
            </a:tbl>
          </a:graphicData>
        </a:graphic>
      </p:graphicFrame>
      <p:graphicFrame>
        <p:nvGraphicFramePr>
          <p:cNvPr id="15" name="表 14"/>
          <p:cNvGraphicFramePr>
            <a:graphicFrameLocks noGrp="1"/>
          </p:cNvGraphicFramePr>
          <p:nvPr>
            <p:extLst>
              <p:ext uri="{D42A27DB-BD31-4B8C-83A1-F6EECF244321}">
                <p14:modId xmlns:p14="http://schemas.microsoft.com/office/powerpoint/2010/main" val="2861185468"/>
              </p:ext>
            </p:extLst>
          </p:nvPr>
        </p:nvGraphicFramePr>
        <p:xfrm>
          <a:off x="450669" y="651818"/>
          <a:ext cx="9000000" cy="1198880"/>
        </p:xfrm>
        <a:graphic>
          <a:graphicData uri="http://schemas.openxmlformats.org/drawingml/2006/table">
            <a:tbl>
              <a:tblPr firstRow="1" bandRow="1">
                <a:tableStyleId>{5940675A-B579-460E-94D1-54222C63F5DA}</a:tableStyleId>
              </a:tblPr>
              <a:tblGrid>
                <a:gridCol w="1041912">
                  <a:extLst>
                    <a:ext uri="{9D8B030D-6E8A-4147-A177-3AD203B41FA5}">
                      <a16:colId xmlns:a16="http://schemas.microsoft.com/office/drawing/2014/main" val="4233095434"/>
                    </a:ext>
                  </a:extLst>
                </a:gridCol>
                <a:gridCol w="7958088">
                  <a:extLst>
                    <a:ext uri="{9D8B030D-6E8A-4147-A177-3AD203B41FA5}">
                      <a16:colId xmlns:a16="http://schemas.microsoft.com/office/drawing/2014/main" val="20000"/>
                    </a:ext>
                  </a:extLst>
                </a:gridCol>
              </a:tblGrid>
              <a:tr h="437911">
                <a:tc>
                  <a:txBody>
                    <a:bodyPr/>
                    <a:lstStyle/>
                    <a:p>
                      <a:pPr marL="0" marR="0" lvl="0" indent="0" algn="ctr" defTabSz="685800" rtl="0" eaLnBrk="1" fontAlgn="auto" latinLnBrk="0" hangingPunct="1">
                        <a:lnSpc>
                          <a:spcPts val="1900"/>
                        </a:lnSpc>
                        <a:spcBef>
                          <a:spcPts val="0"/>
                        </a:spcBef>
                        <a:spcAft>
                          <a:spcPts val="0"/>
                        </a:spcAft>
                        <a:buClrTx/>
                        <a:buSzTx/>
                        <a:buFontTx/>
                        <a:buNone/>
                        <a:tabLst/>
                        <a:defRPr/>
                      </a:pP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記載内容</a:t>
                      </a:r>
                      <a:endPar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CCCC"/>
                    </a:solidFill>
                  </a:tcPr>
                </a:tc>
                <a:tc>
                  <a:txBody>
                    <a:bodyPr/>
                    <a:lstStyle/>
                    <a:p>
                      <a:pPr algn="l">
                        <a:lnSpc>
                          <a:spcPts val="1600"/>
                        </a:lnSpc>
                      </a:pP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厚生労働省就職氷河期世代活躍支援プランが策定され、市町村プラットフォームを形成し、個別の状況に応じた</a:t>
                      </a:r>
                      <a:endParaRPr kumimoji="1"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lnSpc>
                          <a:spcPts val="1600"/>
                        </a:lnSpc>
                      </a:pP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きめ細やかな支援体制に取り組む。</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CCCC"/>
                    </a:solidFill>
                  </a:tcPr>
                </a:tc>
                <a:extLst>
                  <a:ext uri="{0D108BD9-81ED-4DB2-BD59-A6C34878D82A}">
                    <a16:rowId xmlns:a16="http://schemas.microsoft.com/office/drawing/2014/main" val="10000"/>
                  </a:ext>
                </a:extLst>
              </a:tr>
              <a:tr h="377048">
                <a:tc>
                  <a:txBody>
                    <a:bodyPr/>
                    <a:lstStyle/>
                    <a:p>
                      <a:pPr algn="ctr">
                        <a:lnSpc>
                          <a:spcPts val="1900"/>
                        </a:lnSpc>
                      </a:pP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a:t>
                      </a:r>
                      <a:endPar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85800" rtl="0" eaLnBrk="1" fontAlgn="auto" latinLnBrk="0" hangingPunct="1">
                        <a:lnSpc>
                          <a:spcPts val="1600"/>
                        </a:lnSpc>
                        <a:spcBef>
                          <a:spcPts val="0"/>
                        </a:spcBef>
                        <a:spcAft>
                          <a:spcPts val="0"/>
                        </a:spcAft>
                        <a:buClrTx/>
                        <a:buSzTx/>
                        <a:buFontTx/>
                        <a:buNone/>
                        <a:tabLst/>
                        <a:defRPr/>
                      </a:pPr>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地域におけるひきこもり支援の充実を図るため個別支援のコンサルテーション等を実施する。</a:t>
                      </a:r>
                      <a:endParaRPr kumimoji="1"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685800" rtl="0" eaLnBrk="1" fontAlgn="auto" latinLnBrk="0" hangingPunct="1">
                        <a:lnSpc>
                          <a:spcPts val="1600"/>
                        </a:lnSpc>
                        <a:spcBef>
                          <a:spcPts val="0"/>
                        </a:spcBef>
                        <a:spcAft>
                          <a:spcPts val="0"/>
                        </a:spcAft>
                        <a:buClrTx/>
                        <a:buSzTx/>
                        <a:buFontTx/>
                        <a:buNone/>
                        <a:tabLst/>
                        <a:defRPr/>
                      </a:pPr>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支援員の資質向上に向けた研修会の実施のほか、様々なノウハウを有する民間支援団体等と市町村とのネットワークづくりに　</a:t>
                      </a:r>
                      <a:endParaRPr kumimoji="1"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685800" rtl="0" eaLnBrk="1" fontAlgn="auto" latinLnBrk="0" hangingPunct="1">
                        <a:lnSpc>
                          <a:spcPts val="1600"/>
                        </a:lnSpc>
                        <a:spcBef>
                          <a:spcPts val="0"/>
                        </a:spcBef>
                        <a:spcAft>
                          <a:spcPts val="0"/>
                        </a:spcAft>
                        <a:buClrTx/>
                        <a:buSzTx/>
                        <a:buFontTx/>
                        <a:buNone/>
                        <a:tabLst/>
                        <a:defRPr/>
                      </a:pP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向けた助言等を行う。</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7" name="円/楕円 6"/>
          <p:cNvSpPr/>
          <p:nvPr/>
        </p:nvSpPr>
        <p:spPr>
          <a:xfrm>
            <a:off x="9426135" y="6393360"/>
            <a:ext cx="474980" cy="457359"/>
          </a:xfrm>
          <a:prstGeom prst="ellipse">
            <a:avLst/>
          </a:prstGeom>
          <a:noFill/>
          <a:ln w="15875"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ja-JP" altLang="en-US" sz="2000" b="1" kern="0" dirty="0" smtClean="0">
                <a:solidFill>
                  <a:prstClr val="black"/>
                </a:solidFill>
                <a:latin typeface="メイリオ" panose="020B0604030504040204" pitchFamily="50" charset="-128"/>
                <a:ea typeface="メイリオ" panose="020B0604030504040204" pitchFamily="50" charset="-128"/>
              </a:rPr>
              <a:t>３</a:t>
            </a:r>
            <a:endParaRPr kumimoji="0" lang="ja-JP" altLang="en-US" sz="2000" b="1"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graphicFrame>
        <p:nvGraphicFramePr>
          <p:cNvPr id="9" name="表 8"/>
          <p:cNvGraphicFramePr>
            <a:graphicFrameLocks noGrp="1"/>
          </p:cNvGraphicFramePr>
          <p:nvPr>
            <p:extLst>
              <p:ext uri="{D42A27DB-BD31-4B8C-83A1-F6EECF244321}">
                <p14:modId xmlns:p14="http://schemas.microsoft.com/office/powerpoint/2010/main" val="1472322296"/>
              </p:ext>
            </p:extLst>
          </p:nvPr>
        </p:nvGraphicFramePr>
        <p:xfrm>
          <a:off x="450669" y="1969442"/>
          <a:ext cx="9000000" cy="906780"/>
        </p:xfrm>
        <a:graphic>
          <a:graphicData uri="http://schemas.openxmlformats.org/drawingml/2006/table">
            <a:tbl>
              <a:tblPr firstRow="1" bandRow="1">
                <a:tableStyleId>{5940675A-B579-460E-94D1-54222C63F5DA}</a:tableStyleId>
              </a:tblPr>
              <a:tblGrid>
                <a:gridCol w="2772000">
                  <a:extLst>
                    <a:ext uri="{9D8B030D-6E8A-4147-A177-3AD203B41FA5}">
                      <a16:colId xmlns:a16="http://schemas.microsoft.com/office/drawing/2014/main" val="20000"/>
                    </a:ext>
                  </a:extLst>
                </a:gridCol>
                <a:gridCol w="3641770">
                  <a:extLst>
                    <a:ext uri="{9D8B030D-6E8A-4147-A177-3AD203B41FA5}">
                      <a16:colId xmlns:a16="http://schemas.microsoft.com/office/drawing/2014/main" val="20001"/>
                    </a:ext>
                  </a:extLst>
                </a:gridCol>
                <a:gridCol w="2586230">
                  <a:extLst>
                    <a:ext uri="{9D8B030D-6E8A-4147-A177-3AD203B41FA5}">
                      <a16:colId xmlns:a16="http://schemas.microsoft.com/office/drawing/2014/main" val="3553356610"/>
                    </a:ext>
                  </a:extLst>
                </a:gridCol>
              </a:tblGrid>
              <a:tr h="383302">
                <a:tc gridSpan="2">
                  <a:txBody>
                    <a:bodyPr/>
                    <a:lstStyle/>
                    <a:p>
                      <a:pPr algn="l">
                        <a:lnSpc>
                          <a:spcPts val="1900"/>
                        </a:lnSpc>
                      </a:pP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目標・指標：令和５年当初に、ひきこもりの早期発見と適切な支援機関につながる</a:t>
                      </a:r>
                      <a:endParaRPr kumimoji="1" lang="en-US" altLang="ja-JP"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lnSpc>
                          <a:spcPts val="1900"/>
                        </a:lnSpc>
                      </a:pP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「ひきこもり支援ネットワーク」を全市町村において構築</a:t>
                      </a:r>
                      <a:endPar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CCCC"/>
                    </a:solidFill>
                  </a:tcPr>
                </a:tc>
                <a:tc hMerge="1">
                  <a:txBody>
                    <a:bodyPr/>
                    <a:lstStyle/>
                    <a:p>
                      <a:pPr algn="ctr">
                        <a:lnSpc>
                          <a:spcPts val="1900"/>
                        </a:lnSpc>
                      </a:pP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FF99"/>
                    </a:solidFill>
                  </a:tcPr>
                </a:tc>
                <a:tc>
                  <a:txBody>
                    <a:bodyPr/>
                    <a:lstStyle/>
                    <a:p>
                      <a:pPr algn="ctr">
                        <a:lnSpc>
                          <a:spcPts val="1900"/>
                        </a:lnSpc>
                      </a:pP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令和４年度実績</a:t>
                      </a:r>
                      <a:endPar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CCCC"/>
                    </a:solidFill>
                  </a:tcPr>
                </a:tc>
                <a:extLst>
                  <a:ext uri="{0D108BD9-81ED-4DB2-BD59-A6C34878D82A}">
                    <a16:rowId xmlns:a16="http://schemas.microsoft.com/office/drawing/2014/main" val="10000"/>
                  </a:ext>
                </a:extLst>
              </a:tr>
              <a:tr h="247925">
                <a:tc>
                  <a:txBody>
                    <a:bodyPr/>
                    <a:lstStyle/>
                    <a:p>
                      <a:pPr algn="ctr">
                        <a:lnSpc>
                          <a:spcPts val="1900"/>
                        </a:lnSpc>
                      </a:pPr>
                      <a:r>
                        <a:rPr kumimoji="1"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R3</a:t>
                      </a: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r>
                        <a:rPr kumimoji="1"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26</a:t>
                      </a: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自治体</a:t>
                      </a:r>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a:lnSpc>
                          <a:spcPts val="1900"/>
                        </a:lnSpc>
                      </a:pP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Ｒ</a:t>
                      </a:r>
                      <a:r>
                        <a:rPr kumimoji="1"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年度目標：府内全市町村</a:t>
                      </a:r>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a:lnSpc>
                          <a:spcPts val="1900"/>
                        </a:lnSpc>
                      </a:pPr>
                      <a:r>
                        <a:rPr kumimoji="1" lang="zh-CN"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a:t>
                      </a:r>
                      <a:r>
                        <a:rPr kumimoji="1" lang="en-US" altLang="zh-CN"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4.12</a:t>
                      </a:r>
                      <a:r>
                        <a:rPr kumimoji="1" lang="zh-CN"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時点</a:t>
                      </a: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zh-CN"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36</a:t>
                      </a:r>
                      <a:r>
                        <a:rPr kumimoji="1" lang="zh-CN"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自治体　</a:t>
                      </a:r>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4748852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123625" y="185997"/>
            <a:ext cx="9792000" cy="412934"/>
          </a:xfrm>
          <a:prstGeom prst="rect">
            <a:avLst/>
          </a:prstGeom>
          <a:noFill/>
          <a:ln>
            <a:noFill/>
          </a:ln>
        </p:spPr>
        <p:txBody>
          <a:bodyPr wrap="square">
            <a:spAutoFit/>
          </a:bodyPr>
          <a:lstStyle/>
          <a:p>
            <a:pPr>
              <a:lnSpc>
                <a:spcPts val="2500"/>
              </a:lnSpc>
              <a:tabLst>
                <a:tab pos="266700" algn="l"/>
              </a:tabLst>
            </a:pP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④　「ヤングケアラーへの支援」など新たな地域福祉課題への</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取組</a:t>
            </a:r>
            <a:endParaRPr lang="en-US" altLang="ja-JP" sz="1600" b="1" dirty="0" smtClean="0">
              <a:latin typeface="メイリオ" panose="020B0604030504040204" pitchFamily="50" charset="-128"/>
              <a:ea typeface="メイリオ" panose="020B0604030504040204" pitchFamily="50" charset="-128"/>
              <a:cs typeface="Meiryo UI" panose="020B0604030504040204" pitchFamily="50" charset="-128"/>
            </a:endParaRPr>
          </a:p>
        </p:txBody>
      </p:sp>
      <p:graphicFrame>
        <p:nvGraphicFramePr>
          <p:cNvPr id="12" name="表 11"/>
          <p:cNvGraphicFramePr>
            <a:graphicFrameLocks noGrp="1"/>
          </p:cNvGraphicFramePr>
          <p:nvPr>
            <p:extLst>
              <p:ext uri="{D42A27DB-BD31-4B8C-83A1-F6EECF244321}">
                <p14:modId xmlns:p14="http://schemas.microsoft.com/office/powerpoint/2010/main" val="1708613119"/>
              </p:ext>
            </p:extLst>
          </p:nvPr>
        </p:nvGraphicFramePr>
        <p:xfrm>
          <a:off x="354837" y="2457509"/>
          <a:ext cx="9272788" cy="4162932"/>
        </p:xfrm>
        <a:graphic>
          <a:graphicData uri="http://schemas.openxmlformats.org/drawingml/2006/table">
            <a:tbl>
              <a:tblPr firstRow="1" bandRow="1">
                <a:tableStyleId>{5940675A-B579-460E-94D1-54222C63F5DA}</a:tableStyleId>
              </a:tblPr>
              <a:tblGrid>
                <a:gridCol w="7018986">
                  <a:extLst>
                    <a:ext uri="{9D8B030D-6E8A-4147-A177-3AD203B41FA5}">
                      <a16:colId xmlns:a16="http://schemas.microsoft.com/office/drawing/2014/main" val="20000"/>
                    </a:ext>
                  </a:extLst>
                </a:gridCol>
                <a:gridCol w="2253802">
                  <a:extLst>
                    <a:ext uri="{9D8B030D-6E8A-4147-A177-3AD203B41FA5}">
                      <a16:colId xmlns:a16="http://schemas.microsoft.com/office/drawing/2014/main" val="4032548442"/>
                    </a:ext>
                  </a:extLst>
                </a:gridCol>
              </a:tblGrid>
              <a:tr h="347189">
                <a:tc>
                  <a:txBody>
                    <a:bodyPr/>
                    <a:lstStyle/>
                    <a:p>
                      <a:pPr algn="ctr">
                        <a:lnSpc>
                          <a:spcPts val="22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主な取組（</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４年度） </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1"/>
                    </a:solidFill>
                  </a:tcPr>
                </a:tc>
                <a:tc>
                  <a:txBody>
                    <a:bodyPr/>
                    <a:lstStyle/>
                    <a:p>
                      <a:pPr algn="ctr">
                        <a:lnSpc>
                          <a:spcPts val="2000"/>
                        </a:lnSpc>
                      </a:pPr>
                      <a:r>
                        <a:rPr kumimoji="1" lang="ja-JP" altLang="en-US" sz="12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主な関連予算（</a:t>
                      </a:r>
                      <a:r>
                        <a:rPr kumimoji="1" lang="en-US" altLang="ja-JP" sz="12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kumimoji="1" lang="ja-JP" altLang="en-US" sz="12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４年度）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1"/>
                    </a:solidFill>
                  </a:tcPr>
                </a:tc>
                <a:extLst>
                  <a:ext uri="{0D108BD9-81ED-4DB2-BD59-A6C34878D82A}">
                    <a16:rowId xmlns:a16="http://schemas.microsoft.com/office/drawing/2014/main" val="10000"/>
                  </a:ext>
                </a:extLst>
              </a:tr>
              <a:tr h="2730571">
                <a:tc>
                  <a:txBody>
                    <a:bodyPr/>
                    <a:lstStyle/>
                    <a:p>
                      <a:pPr marL="0" marR="0" lvl="0" indent="0" algn="l" defTabSz="685800" rtl="0" eaLnBrk="1" fontAlgn="auto" latinLnBrk="0" hangingPunct="1">
                        <a:lnSpc>
                          <a:spcPts val="1500"/>
                        </a:lnSpc>
                        <a:spcBef>
                          <a:spcPts val="0"/>
                        </a:spcBef>
                        <a:spcAft>
                          <a:spcPts val="0"/>
                        </a:spcAft>
                        <a:buClrTx/>
                        <a:buSzTx/>
                        <a:buFontTx/>
                        <a:buNone/>
                        <a:tabLst/>
                        <a:defRPr/>
                      </a:pPr>
                      <a:r>
                        <a:rPr kumimoji="1" lang="ja-JP" altLang="en-US" sz="12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＜ヤングケアラーへの支援＞</a:t>
                      </a:r>
                      <a:endParaRPr kumimoji="1" lang="en-US" altLang="ja-JP" sz="12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社会的認知度の向上、早期発見・実態把握</a:t>
                      </a:r>
                    </a:p>
                    <a:p>
                      <a:pPr marL="0" marR="0" lvl="0" indent="0" algn="l" defTabSz="685800" rtl="0" eaLnBrk="1" fontAlgn="auto" latinLnBrk="0" hangingPunct="1">
                        <a:lnSpc>
                          <a:spcPts val="15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市町村職員、福祉専門職等に向けた研修（府主催研修等で約４０回実施）のほか、ヤングケアラー啓発</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685800" rtl="0" eaLnBrk="1" fontAlgn="auto" latinLnBrk="0" hangingPunct="1">
                        <a:lnSpc>
                          <a:spcPts val="15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シンポジウムを開催（約</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500</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名参加）した。</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685800" rtl="0" eaLnBrk="1" fontAlgn="auto" latinLnBrk="0" hangingPunct="1">
                        <a:lnSpc>
                          <a:spcPts val="15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プラットフォームの整備</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ヤングケアラー担当課長会議（</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R4.7</a:t>
                      </a:r>
                      <a:r>
                        <a:rPr kumimoji="1" lang="ja-JP" altLang="en-US" sz="12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８（研修）、</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R5.3</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）の開催や、市町村の相談窓口、取組等のアン　</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ケートを実施（</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R4.7</a:t>
                      </a:r>
                      <a:r>
                        <a:rPr kumimoji="1" lang="ja-JP" altLang="en-US" sz="12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月更新）し、府立学校、私立学校等へ共有した。</a:t>
                      </a:r>
                    </a:p>
                    <a:p>
                      <a:pPr>
                        <a:lnSpc>
                          <a:spcPts val="15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支援策の充実</a:t>
                      </a:r>
                    </a:p>
                    <a:p>
                      <a:pPr>
                        <a:lnSpc>
                          <a:spcPts val="15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① 介護支援専門員、相談支援専門員等（約</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15000</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名）を対象とした実態調査を実施した。</a:t>
                      </a:r>
                    </a:p>
                    <a:p>
                      <a:pPr>
                        <a:lnSpc>
                          <a:spcPts val="15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② 民間支援団体による地域でのヤングケアラー支援のモデル事業への助成</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５団体）を行った。</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kumimoji="1" lang="ja-JP" altLang="en-US" sz="12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＜孤独・孤立対策＞</a:t>
                      </a:r>
                      <a:endParaRPr kumimoji="1" lang="en-US" altLang="ja-JP" sz="12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① 企業や支援機関、府民等の「孤独・孤立」の理解促進のための「孤独・孤立フォーラム」を開催した。</a:t>
                      </a:r>
                    </a:p>
                    <a:p>
                      <a:pPr>
                        <a:lnSpc>
                          <a:spcPts val="15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② 官民が連携し、孤独・孤立対策に取り組むため、「大阪府孤独・孤立対策公民連携プラットフォーム」を設置</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③ 今後の対策の方向性を示すため、「大阪府孤独・孤立対策推進指針」を策定予定（</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R5.3</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末）。</a:t>
                      </a: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16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＜ヤングケアラーへの支援＞</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●ヤングケアラー支援体制　　　</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強化事業（</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7,023</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●福祉基金設置運営費「地域におけるヤングケアラー支援のモデル事業」（</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123,701</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千円の一部）</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685800" rtl="0" eaLnBrk="1" fontAlgn="auto" latinLnBrk="0" hangingPunct="1">
                        <a:lnSpc>
                          <a:spcPts val="16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＜孤独・孤立対策＞</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●アンケート調査やフォーラム関係（</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2,269</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国の直接執行のため、府の</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予算への計上はなし</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47189">
                <a:tc gridSpan="2">
                  <a:txBody>
                    <a:bodyPr/>
                    <a:lstStyle/>
                    <a:p>
                      <a:pPr algn="ctr">
                        <a:lnSpc>
                          <a:spcPts val="22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今後の方向性（案）</a:t>
                      </a:r>
                      <a:endPar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1"/>
                    </a:solidFill>
                  </a:tcPr>
                </a:tc>
                <a:tc hMerge="1">
                  <a:txBody>
                    <a:bodyPr/>
                    <a:lstStyle/>
                    <a:p>
                      <a:pPr algn="ctr">
                        <a:lnSpc>
                          <a:spcPts val="2200"/>
                        </a:lnSpc>
                      </a:pPr>
                      <a:endParaRPr kumimoji="1" lang="ja-JP" altLang="en-US" sz="1600" b="1"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2">
                        <a:lumMod val="40000"/>
                        <a:lumOff val="60000"/>
                      </a:schemeClr>
                    </a:solidFill>
                  </a:tcPr>
                </a:tc>
                <a:extLst>
                  <a:ext uri="{0D108BD9-81ED-4DB2-BD59-A6C34878D82A}">
                    <a16:rowId xmlns:a16="http://schemas.microsoft.com/office/drawing/2014/main" val="10002"/>
                  </a:ext>
                </a:extLst>
              </a:tr>
              <a:tr h="643051">
                <a:tc gridSpan="2">
                  <a:txBody>
                    <a:bodyPr/>
                    <a:lstStyle/>
                    <a:p>
                      <a:pPr>
                        <a:lnSpc>
                          <a:spcPts val="1500"/>
                        </a:lnSpc>
                      </a:pP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ヤングケアラーの認知度向上の取組（シンポジウム、事例集など）や理解を深める取組（多機関多職種の連携を促す研修など）</a:t>
                      </a:r>
                      <a:endParaRPr kumimoji="1"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ヤングケアラー支援に向けた市町村体制整備への支援を進めることにより、ヤングケアラー支援策の充実への取組</a:t>
                      </a:r>
                      <a:endParaRPr kumimoji="1"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「大阪府孤独・孤立対策推進指針」に基づき、具体的な取組を進める。</a:t>
                      </a:r>
                      <a:endParaRPr kumimoji="1"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tc hMerge="1">
                  <a:txBody>
                    <a:bodyPr/>
                    <a:lstStyle/>
                    <a:p>
                      <a:pPr>
                        <a:lnSpc>
                          <a:spcPts val="2000"/>
                        </a:lnSpc>
                      </a:pPr>
                      <a:endParaRPr kumimoji="1" lang="ja-JP"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sp>
        <p:nvSpPr>
          <p:cNvPr id="13" name="円/楕円 6"/>
          <p:cNvSpPr/>
          <p:nvPr/>
        </p:nvSpPr>
        <p:spPr>
          <a:xfrm>
            <a:off x="9440645" y="6400640"/>
            <a:ext cx="474980" cy="457360"/>
          </a:xfrm>
          <a:prstGeom prst="ellipse">
            <a:avLst/>
          </a:prstGeom>
          <a:noFill/>
          <a:ln w="15875"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2000" b="1"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rPr>
              <a:t>４</a:t>
            </a:r>
            <a:endParaRPr kumimoji="0" lang="ja-JP" altLang="en-US" sz="2000" b="1"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102488977"/>
              </p:ext>
            </p:extLst>
          </p:nvPr>
        </p:nvGraphicFramePr>
        <p:xfrm>
          <a:off x="383231" y="661096"/>
          <a:ext cx="9216000" cy="1706880"/>
        </p:xfrm>
        <a:graphic>
          <a:graphicData uri="http://schemas.openxmlformats.org/drawingml/2006/table">
            <a:tbl>
              <a:tblPr firstRow="1" bandRow="1">
                <a:tableStyleId>{5940675A-B579-460E-94D1-54222C63F5DA}</a:tableStyleId>
              </a:tblPr>
              <a:tblGrid>
                <a:gridCol w="1050433">
                  <a:extLst>
                    <a:ext uri="{9D8B030D-6E8A-4147-A177-3AD203B41FA5}">
                      <a16:colId xmlns:a16="http://schemas.microsoft.com/office/drawing/2014/main" val="4233095434"/>
                    </a:ext>
                  </a:extLst>
                </a:gridCol>
                <a:gridCol w="8165567">
                  <a:extLst>
                    <a:ext uri="{9D8B030D-6E8A-4147-A177-3AD203B41FA5}">
                      <a16:colId xmlns:a16="http://schemas.microsoft.com/office/drawing/2014/main" val="20000"/>
                    </a:ext>
                  </a:extLst>
                </a:gridCol>
              </a:tblGrid>
              <a:tr h="1205336">
                <a:tc>
                  <a:txBody>
                    <a:bodyPr/>
                    <a:lstStyle/>
                    <a:p>
                      <a:pPr marL="0" marR="0" lvl="0" indent="0" algn="ctr" defTabSz="685800" rtl="0" eaLnBrk="1" fontAlgn="auto" latinLnBrk="0" hangingPunct="1">
                        <a:lnSpc>
                          <a:spcPts val="1900"/>
                        </a:lnSpc>
                        <a:spcBef>
                          <a:spcPts val="0"/>
                        </a:spcBef>
                        <a:spcAft>
                          <a:spcPts val="0"/>
                        </a:spcAft>
                        <a:buClrTx/>
                        <a:buSzTx/>
                        <a:buFontTx/>
                        <a:buNone/>
                        <a:tabLst/>
                        <a:defRPr/>
                      </a:pPr>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記載内容</a:t>
                      </a:r>
                      <a:endPar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CCCC"/>
                    </a:solidFill>
                  </a:tcPr>
                </a:tc>
                <a:tc>
                  <a:txBody>
                    <a:bodyPr/>
                    <a:lstStyle/>
                    <a:p>
                      <a:pPr algn="l">
                        <a:lnSpc>
                          <a:spcPts val="1500"/>
                        </a:lnSpc>
                      </a:pPr>
                      <a:r>
                        <a:rPr kumimoji="1"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ヤングケアラーへの支援</a:t>
                      </a:r>
                      <a:r>
                        <a:rPr kumimoji="1"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gn="l">
                        <a:lnSpc>
                          <a:spcPts val="1500"/>
                        </a:lnSpc>
                      </a:pP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家族の状況を知られたく場合ややりがいを感じている場合等、支援が必要な子どもに気づくことが難しく、社会的認知度の向上や</a:t>
                      </a:r>
                      <a:endParaRPr kumimoji="1"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lnSpc>
                          <a:spcPts val="1500"/>
                        </a:lnSpc>
                      </a:pPr>
                      <a:r>
                        <a:rPr kumimoji="1"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関係機関の連携により早期に発見し、適切な支援につなげなければならない。</a:t>
                      </a:r>
                      <a:endParaRPr kumimoji="1"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685800" rtl="0" eaLnBrk="1" fontAlgn="auto" latinLnBrk="0" hangingPunct="1">
                        <a:lnSpc>
                          <a:spcPts val="1500"/>
                        </a:lnSpc>
                        <a:spcBef>
                          <a:spcPts val="0"/>
                        </a:spcBef>
                        <a:spcAft>
                          <a:spcPts val="0"/>
                        </a:spcAft>
                        <a:buClrTx/>
                        <a:buSzTx/>
                        <a:buFontTx/>
                        <a:buNone/>
                        <a:tabLst/>
                        <a:defRPr/>
                      </a:pPr>
                      <a:r>
                        <a:rPr kumimoji="1"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孤独・孤立対策</a:t>
                      </a:r>
                      <a:r>
                        <a:rPr kumimoji="1"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lnSpc>
                          <a:spcPts val="1500"/>
                        </a:lnSpc>
                      </a:pP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孤独・孤立にいたる背景や置かれている環境は多岐にわたり、孤独・孤立の捉え方も多様であることから、様々な支援を周知する</a:t>
                      </a:r>
                      <a:endParaRPr kumimoji="1"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lnSpc>
                          <a:spcPts val="1500"/>
                        </a:lnSpc>
                      </a:pPr>
                      <a:r>
                        <a:rPr kumimoji="1"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とともに多様な主体と連携して、つながりの活動を展開していくことが重要である。</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CCCC"/>
                    </a:solidFill>
                  </a:tcPr>
                </a:tc>
                <a:extLst>
                  <a:ext uri="{0D108BD9-81ED-4DB2-BD59-A6C34878D82A}">
                    <a16:rowId xmlns:a16="http://schemas.microsoft.com/office/drawing/2014/main" val="10000"/>
                  </a:ext>
                </a:extLst>
              </a:tr>
              <a:tr h="450664">
                <a:tc>
                  <a:txBody>
                    <a:bodyPr/>
                    <a:lstStyle/>
                    <a:p>
                      <a:pPr algn="ctr">
                        <a:lnSpc>
                          <a:spcPts val="1900"/>
                        </a:lnSpc>
                      </a:pPr>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a:t>
                      </a:r>
                      <a:endPar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85800" rtl="0" eaLnBrk="1" fontAlgn="auto" latinLnBrk="0" hangingPunct="1">
                        <a:lnSpc>
                          <a:spcPts val="1500"/>
                        </a:lnSpc>
                        <a:spcBef>
                          <a:spcPts val="0"/>
                        </a:spcBef>
                        <a:spcAft>
                          <a:spcPts val="0"/>
                        </a:spcAft>
                        <a:buClrTx/>
                        <a:buSzTx/>
                        <a:buFontTx/>
                        <a:buNone/>
                        <a:tabLst/>
                        <a:defRPr/>
                      </a:pPr>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ヤングケアラー、孤独・孤立対策等の様々な課題を抱える方・世帯への支援については、その課題に応じて地域の多様な社会資源</a:t>
                      </a:r>
                      <a:endParaRPr kumimoji="1"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685800" rtl="0" eaLnBrk="1" fontAlgn="auto" latinLnBrk="0" hangingPunct="1">
                        <a:lnSpc>
                          <a:spcPts val="1500"/>
                        </a:lnSpc>
                        <a:spcBef>
                          <a:spcPts val="0"/>
                        </a:spcBef>
                        <a:spcAft>
                          <a:spcPts val="0"/>
                        </a:spcAft>
                        <a:buClrTx/>
                        <a:buSzTx/>
                        <a:buFontTx/>
                        <a:buNone/>
                        <a:tabLst/>
                        <a:defRPr/>
                      </a:pPr>
                      <a:r>
                        <a:rPr kumimoji="1"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が協働し、分野横断的に切れ目なく支援する体制が構築されるよう知町村に働きかける。</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7831316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サブタイトル 2"/>
          <p:cNvSpPr txBox="1">
            <a:spLocks/>
          </p:cNvSpPr>
          <p:nvPr/>
        </p:nvSpPr>
        <p:spPr>
          <a:xfrm>
            <a:off x="0" y="-5955"/>
            <a:ext cx="9906000" cy="396000"/>
          </a:xfrm>
          <a:prstGeom prst="rect">
            <a:avLst/>
          </a:prstGeom>
          <a:solidFill>
            <a:schemeClr val="accent1"/>
          </a:solidFill>
        </p:spPr>
        <p:txBody>
          <a:bodyPr lIns="72000" tIns="72000" rIns="72000" bIns="0" anchor="ctr" anchorCtr="0">
            <a:normAutofit/>
          </a:bodyPr>
          <a:lst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kumimoji="1"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9pPr>
          </a:lstStyle>
          <a:p>
            <a:pPr marL="0" indent="0" algn="ctr">
              <a:buNone/>
            </a:pPr>
            <a:r>
              <a:rPr lang="ja-JP" altLang="en-US" sz="2000" b="1" dirty="0" smtClean="0">
                <a:solidFill>
                  <a:schemeClr val="bg1"/>
                </a:solidFill>
                <a:latin typeface="メイリオ" panose="020B0604030504040204" pitchFamily="50" charset="-128"/>
                <a:ea typeface="メイリオ" panose="020B0604030504040204" pitchFamily="50" charset="-128"/>
              </a:rPr>
              <a:t>（２）</a:t>
            </a:r>
            <a:r>
              <a:rPr lang="ja-JP" altLang="en-US" sz="2000" b="1" dirty="0">
                <a:solidFill>
                  <a:schemeClr val="bg1"/>
                </a:solidFill>
                <a:latin typeface="メイリオ" panose="020B0604030504040204" pitchFamily="50" charset="-128"/>
                <a:ea typeface="メイリオ" panose="020B0604030504040204" pitchFamily="50" charset="-128"/>
              </a:rPr>
              <a:t>公民協働のプラットフォーム「大阪モデル」の</a:t>
            </a:r>
            <a:r>
              <a:rPr lang="ja-JP" altLang="en-US" sz="2000" b="1" dirty="0" smtClean="0">
                <a:solidFill>
                  <a:schemeClr val="bg1"/>
                </a:solidFill>
                <a:latin typeface="メイリオ" panose="020B0604030504040204" pitchFamily="50" charset="-128"/>
                <a:ea typeface="メイリオ" panose="020B0604030504040204" pitchFamily="50" charset="-128"/>
              </a:rPr>
              <a:t>提案</a:t>
            </a:r>
            <a:endParaRPr lang="ja-JP" altLang="en-US" sz="2000" b="1" dirty="0">
              <a:solidFill>
                <a:schemeClr val="bg1"/>
              </a:solidFill>
              <a:latin typeface="メイリオ" panose="020B0604030504040204" pitchFamily="50" charset="-128"/>
              <a:ea typeface="メイリオ" panose="020B0604030504040204" pitchFamily="50" charset="-128"/>
            </a:endParaRPr>
          </a:p>
        </p:txBody>
      </p:sp>
      <p:grpSp>
        <p:nvGrpSpPr>
          <p:cNvPr id="5" name="グループ化 4"/>
          <p:cNvGrpSpPr/>
          <p:nvPr/>
        </p:nvGrpSpPr>
        <p:grpSpPr>
          <a:xfrm>
            <a:off x="1304401" y="562710"/>
            <a:ext cx="6846564" cy="2830332"/>
            <a:chOff x="1006611" y="1267805"/>
            <a:chExt cx="9585190" cy="4662591"/>
          </a:xfrm>
        </p:grpSpPr>
        <p:sp>
          <p:nvSpPr>
            <p:cNvPr id="6" name="角丸四角形 5"/>
            <p:cNvSpPr/>
            <p:nvPr/>
          </p:nvSpPr>
          <p:spPr>
            <a:xfrm>
              <a:off x="6149564" y="1267805"/>
              <a:ext cx="4442237" cy="3997642"/>
            </a:xfrm>
            <a:prstGeom prst="roundRect">
              <a:avLst>
                <a:gd name="adj" fmla="val 12041"/>
              </a:avLst>
            </a:prstGeom>
            <a:noFill/>
            <a:ln w="762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86">
                <a:solidFill>
                  <a:prstClr val="white"/>
                </a:solidFill>
                <a:latin typeface="Calibri"/>
                <a:ea typeface="ＭＳ Ｐゴシック" panose="020B0600070205080204" pitchFamily="50" charset="-128"/>
              </a:endParaRPr>
            </a:p>
          </p:txBody>
        </p:sp>
        <p:sp>
          <p:nvSpPr>
            <p:cNvPr id="7" name="角丸四角形 6"/>
            <p:cNvSpPr/>
            <p:nvPr/>
          </p:nvSpPr>
          <p:spPr>
            <a:xfrm>
              <a:off x="1730813" y="3188286"/>
              <a:ext cx="4258883" cy="1831063"/>
            </a:xfrm>
            <a:prstGeom prst="roundRect">
              <a:avLst/>
            </a:prstGeom>
            <a:solidFill>
              <a:schemeClr val="accent5">
                <a:lumMod val="20000"/>
                <a:lumOff val="80000"/>
              </a:schemeClr>
            </a:solidFill>
          </p:spPr>
          <p:style>
            <a:lnRef idx="2">
              <a:schemeClr val="accent5"/>
            </a:lnRef>
            <a:fillRef idx="1">
              <a:schemeClr val="lt1"/>
            </a:fillRef>
            <a:effectRef idx="0">
              <a:schemeClr val="accent5"/>
            </a:effectRef>
            <a:fontRef idx="minor">
              <a:schemeClr val="dk1"/>
            </a:fontRef>
          </p:style>
          <p:txBody>
            <a:bodyPr wrap="square">
              <a:spAutoFit/>
            </a:bodyPr>
            <a:lstStyle/>
            <a:p>
              <a:endParaRPr lang="ja-JP" altLang="en-US" sz="786" dirty="0">
                <a:solidFill>
                  <a:srgbClr val="000000"/>
                </a:solidFill>
                <a:latin typeface="Meiryo UI" panose="020B0604030504040204" pitchFamily="50" charset="-128"/>
                <a:ea typeface="Meiryo UI" panose="020B0604030504040204" pitchFamily="50" charset="-128"/>
              </a:endParaRPr>
            </a:p>
            <a:p>
              <a:pPr marL="123431" indent="-123431">
                <a:buFont typeface="Wingdings" panose="05000000000000000000" pitchFamily="2" charset="2"/>
                <a:buChar char="Ø"/>
              </a:pPr>
              <a:r>
                <a:rPr lang="ja-JP" altLang="en-US" sz="857" dirty="0">
                  <a:solidFill>
                    <a:srgbClr val="000000"/>
                  </a:solidFill>
                  <a:latin typeface="Meiryo UI" panose="020B0604030504040204" pitchFamily="50" charset="-128"/>
                  <a:ea typeface="Meiryo UI" panose="020B0604030504040204" pitchFamily="50" charset="-128"/>
                </a:rPr>
                <a:t>本人が有する特定の課題を解決することをめざす</a:t>
              </a:r>
            </a:p>
            <a:p>
              <a:pPr marL="123431" indent="-123431">
                <a:buFont typeface="Wingdings" panose="05000000000000000000" pitchFamily="2" charset="2"/>
                <a:buChar char="Ø"/>
              </a:pPr>
              <a:r>
                <a:rPr lang="ja-JP" altLang="en-US" sz="857" dirty="0">
                  <a:solidFill>
                    <a:srgbClr val="000000"/>
                  </a:solidFill>
                  <a:latin typeface="Meiryo UI" panose="020B0604030504040204" pitchFamily="50" charset="-128"/>
                  <a:ea typeface="Meiryo UI" panose="020B0604030504040204" pitchFamily="50" charset="-128"/>
                </a:rPr>
                <a:t>それぞれの属性や課題に対応するための支援（現金・現物</a:t>
              </a:r>
              <a:endParaRPr lang="en-US" altLang="ja-JP" sz="857" dirty="0">
                <a:solidFill>
                  <a:srgbClr val="000000"/>
                </a:solidFill>
                <a:latin typeface="Meiryo UI" panose="020B0604030504040204" pitchFamily="50" charset="-128"/>
                <a:ea typeface="Meiryo UI" panose="020B0604030504040204" pitchFamily="50" charset="-128"/>
              </a:endParaRPr>
            </a:p>
            <a:p>
              <a:r>
                <a:rPr lang="en-US" altLang="ja-JP" sz="857" dirty="0">
                  <a:solidFill>
                    <a:srgbClr val="000000"/>
                  </a:solidFill>
                  <a:latin typeface="Meiryo UI" panose="020B0604030504040204" pitchFamily="50" charset="-128"/>
                  <a:ea typeface="Meiryo UI" panose="020B0604030504040204" pitchFamily="50" charset="-128"/>
                </a:rPr>
                <a:t>   </a:t>
              </a:r>
              <a:r>
                <a:rPr lang="ja-JP" altLang="en-US" sz="857" dirty="0">
                  <a:solidFill>
                    <a:srgbClr val="000000"/>
                  </a:solidFill>
                  <a:latin typeface="Meiryo UI" panose="020B0604030504040204" pitchFamily="50" charset="-128"/>
                  <a:ea typeface="Meiryo UI" panose="020B0604030504040204" pitchFamily="50" charset="-128"/>
                </a:rPr>
                <a:t>給付）を重視することが多い</a:t>
              </a:r>
            </a:p>
            <a:p>
              <a:pPr marL="123431" indent="-123431">
                <a:buFont typeface="Wingdings" panose="05000000000000000000" pitchFamily="2" charset="2"/>
                <a:buChar char="Ø"/>
              </a:pPr>
              <a:r>
                <a:rPr lang="ja-JP" altLang="en-US" sz="857" dirty="0">
                  <a:solidFill>
                    <a:srgbClr val="000000"/>
                  </a:solidFill>
                  <a:latin typeface="Meiryo UI" panose="020B0604030504040204" pitchFamily="50" charset="-128"/>
                  <a:ea typeface="Meiryo UI" panose="020B0604030504040204" pitchFamily="50" charset="-128"/>
                </a:rPr>
                <a:t>本人の抱える課題や必要な対応が明らかな場合には、特に</a:t>
              </a:r>
              <a:endParaRPr lang="en-US" altLang="ja-JP" sz="857" dirty="0">
                <a:solidFill>
                  <a:srgbClr val="000000"/>
                </a:solidFill>
                <a:latin typeface="Meiryo UI" panose="020B0604030504040204" pitchFamily="50" charset="-128"/>
                <a:ea typeface="Meiryo UI" panose="020B0604030504040204" pitchFamily="50" charset="-128"/>
              </a:endParaRPr>
            </a:p>
            <a:p>
              <a:r>
                <a:rPr lang="ja-JP" altLang="en-US" sz="857" dirty="0">
                  <a:solidFill>
                    <a:srgbClr val="000000"/>
                  </a:solidFill>
                  <a:latin typeface="Meiryo UI" panose="020B0604030504040204" pitchFamily="50" charset="-128"/>
                  <a:ea typeface="Meiryo UI" panose="020B0604030504040204" pitchFamily="50" charset="-128"/>
                </a:rPr>
                <a:t>　 有効</a:t>
              </a:r>
              <a:endParaRPr lang="en-US" altLang="ja-JP" sz="857" dirty="0">
                <a:solidFill>
                  <a:srgbClr val="000000"/>
                </a:solidFill>
                <a:latin typeface="Meiryo UI" panose="020B0604030504040204" pitchFamily="50" charset="-128"/>
                <a:ea typeface="Meiryo UI" panose="020B0604030504040204" pitchFamily="50" charset="-128"/>
              </a:endParaRPr>
            </a:p>
            <a:p>
              <a:pPr marL="123431" indent="-123431">
                <a:buFont typeface="Wingdings" panose="05000000000000000000" pitchFamily="2" charset="2"/>
                <a:buChar char="Ø"/>
              </a:pPr>
              <a:endParaRPr lang="ja-JP" altLang="en-US" sz="857" dirty="0">
                <a:solidFill>
                  <a:srgbClr val="000000"/>
                </a:solidFill>
                <a:latin typeface="Meiryo UI" panose="020B0604030504040204" pitchFamily="50" charset="-128"/>
                <a:ea typeface="Meiryo UI" panose="020B0604030504040204" pitchFamily="50" charset="-128"/>
              </a:endParaRPr>
            </a:p>
          </p:txBody>
        </p:sp>
        <p:sp>
          <p:nvSpPr>
            <p:cNvPr id="8" name="角丸四角形 7"/>
            <p:cNvSpPr/>
            <p:nvPr/>
          </p:nvSpPr>
          <p:spPr>
            <a:xfrm>
              <a:off x="6237668" y="3133204"/>
              <a:ext cx="4258881" cy="1704977"/>
            </a:xfrm>
            <a:prstGeom prst="roundRect">
              <a:avLst>
                <a:gd name="adj" fmla="val 13524"/>
              </a:avLst>
            </a:prstGeom>
            <a:solidFill>
              <a:schemeClr val="accent4">
                <a:lumMod val="20000"/>
                <a:lumOff val="80000"/>
              </a:schemeClr>
            </a:solidFill>
          </p:spPr>
          <p:style>
            <a:lnRef idx="2">
              <a:schemeClr val="accent4"/>
            </a:lnRef>
            <a:fillRef idx="1">
              <a:schemeClr val="lt1"/>
            </a:fillRef>
            <a:effectRef idx="0">
              <a:schemeClr val="accent4"/>
            </a:effectRef>
            <a:fontRef idx="minor">
              <a:schemeClr val="dk1"/>
            </a:fontRef>
          </p:style>
          <p:txBody>
            <a:bodyPr wrap="square">
              <a:spAutoFit/>
            </a:bodyPr>
            <a:lstStyle/>
            <a:p>
              <a:pPr marL="122467" indent="-122467">
                <a:buFont typeface="Wingdings" panose="05000000000000000000" pitchFamily="2" charset="2"/>
                <a:buChar char="Ø"/>
              </a:pPr>
              <a:endParaRPr lang="en-US" altLang="ja-JP" sz="500" dirty="0">
                <a:solidFill>
                  <a:srgbClr val="000000"/>
                </a:solidFill>
                <a:latin typeface="Meiryo UI" panose="020B0604030504040204" pitchFamily="50" charset="-128"/>
                <a:ea typeface="Meiryo UI" panose="020B0604030504040204" pitchFamily="50" charset="-128"/>
              </a:endParaRPr>
            </a:p>
            <a:p>
              <a:pPr marL="122467" indent="-122467">
                <a:buFont typeface="Wingdings" panose="05000000000000000000" pitchFamily="2" charset="2"/>
                <a:buChar char="Ø"/>
              </a:pPr>
              <a:r>
                <a:rPr lang="ja-JP" altLang="en-US" sz="857" dirty="0">
                  <a:solidFill>
                    <a:srgbClr val="000000"/>
                  </a:solidFill>
                  <a:latin typeface="Meiryo UI" panose="020B0604030504040204" pitchFamily="50" charset="-128"/>
                  <a:ea typeface="Meiryo UI" panose="020B0604030504040204" pitchFamily="50" charset="-128"/>
                </a:rPr>
                <a:t>本人と支援者が継続的につながることをめざす</a:t>
              </a:r>
            </a:p>
            <a:p>
              <a:pPr marL="122467" indent="-122467">
                <a:buFont typeface="Wingdings" panose="05000000000000000000" pitchFamily="2" charset="2"/>
                <a:buChar char="Ø"/>
              </a:pPr>
              <a:r>
                <a:rPr lang="ja-JP" altLang="en-US" sz="857" dirty="0">
                  <a:solidFill>
                    <a:srgbClr val="000000"/>
                  </a:solidFill>
                  <a:latin typeface="Meiryo UI" panose="020B0604030504040204" pitchFamily="50" charset="-128"/>
                  <a:ea typeface="Meiryo UI" panose="020B0604030504040204" pitchFamily="50" charset="-128"/>
                </a:rPr>
                <a:t>暮らし全体と人生の時間軸をとらえ、本人と支援者が継続的につながり関わるための相談支援（手続的給付）を重視</a:t>
              </a:r>
            </a:p>
            <a:p>
              <a:pPr marL="122467" indent="-122467">
                <a:buFont typeface="Wingdings" panose="05000000000000000000" pitchFamily="2" charset="2"/>
                <a:buChar char="Ø"/>
              </a:pPr>
              <a:r>
                <a:rPr lang="ja-JP" altLang="en-US" sz="857" dirty="0">
                  <a:solidFill>
                    <a:srgbClr val="000000"/>
                  </a:solidFill>
                  <a:latin typeface="Meiryo UI" panose="020B0604030504040204" pitchFamily="50" charset="-128"/>
                  <a:ea typeface="Meiryo UI" panose="020B0604030504040204" pitchFamily="50" charset="-128"/>
                </a:rPr>
                <a:t>生きづらさの背景が明らかでない場合や、</a:t>
              </a:r>
              <a:r>
                <a:rPr lang="en-US" altLang="ja-JP" sz="857" dirty="0">
                  <a:solidFill>
                    <a:srgbClr val="000000"/>
                  </a:solidFill>
                  <a:latin typeface="Meiryo UI" panose="020B0604030504040204" pitchFamily="50" charset="-128"/>
                  <a:ea typeface="Meiryo UI" panose="020B0604030504040204" pitchFamily="50" charset="-128"/>
                </a:rPr>
                <a:t>8050</a:t>
              </a:r>
              <a:r>
                <a:rPr lang="ja-JP" altLang="en-US" sz="857" dirty="0">
                  <a:solidFill>
                    <a:srgbClr val="000000"/>
                  </a:solidFill>
                  <a:latin typeface="Meiryo UI" panose="020B0604030504040204" pitchFamily="50" charset="-128"/>
                  <a:ea typeface="Meiryo UI" panose="020B0604030504040204" pitchFamily="50" charset="-128"/>
                </a:rPr>
                <a:t>問題など課題が複合化した場合、ライフステージの変化に応じた柔軟な支援が必要な場合に、特に有効</a:t>
              </a:r>
            </a:p>
          </p:txBody>
        </p:sp>
        <p:sp>
          <p:nvSpPr>
            <p:cNvPr id="9" name="正方形/長方形 8"/>
            <p:cNvSpPr/>
            <p:nvPr/>
          </p:nvSpPr>
          <p:spPr>
            <a:xfrm>
              <a:off x="2558092" y="2902843"/>
              <a:ext cx="2689007" cy="478079"/>
            </a:xfrm>
            <a:prstGeom prst="rect">
              <a:avLst/>
            </a:prstGeom>
            <a:solidFill>
              <a:schemeClr val="bg1"/>
            </a:solidFill>
            <a:ln>
              <a:solidFill>
                <a:schemeClr val="accent1">
                  <a:lumMod val="75000"/>
                </a:schemeClr>
              </a:solidFill>
            </a:ln>
          </p:spPr>
          <p:style>
            <a:lnRef idx="1">
              <a:schemeClr val="accent2"/>
            </a:lnRef>
            <a:fillRef idx="2">
              <a:schemeClr val="accent2"/>
            </a:fillRef>
            <a:effectRef idx="1">
              <a:schemeClr val="accent2"/>
            </a:effectRef>
            <a:fontRef idx="minor">
              <a:schemeClr val="dk1"/>
            </a:fontRef>
          </p:style>
          <p:txBody>
            <a:bodyPr wrap="none" anchor="ctr">
              <a:spAutoFit/>
            </a:bodyPr>
            <a:lstStyle/>
            <a:p>
              <a:pPr>
                <a:lnSpc>
                  <a:spcPct val="150000"/>
                </a:lnSpc>
              </a:pPr>
              <a:r>
                <a:rPr lang="ja-JP" altLang="en-US" sz="857" b="1" dirty="0">
                  <a:solidFill>
                    <a:srgbClr val="000000"/>
                  </a:solidFill>
                  <a:latin typeface="Meiryo UI" panose="020B0604030504040204" pitchFamily="50" charset="-128"/>
                  <a:ea typeface="Meiryo UI" panose="020B0604030504040204" pitchFamily="50" charset="-128"/>
                </a:rPr>
                <a:t>具体的な課題解決を目指すアプローチ</a:t>
              </a:r>
              <a:endParaRPr lang="ja-JP" altLang="en-US" sz="1143" b="1" dirty="0">
                <a:solidFill>
                  <a:prstClr val="black"/>
                </a:solidFill>
                <a:latin typeface="Meiryo UI" panose="020B0604030504040204" pitchFamily="50" charset="-128"/>
                <a:ea typeface="Meiryo UI" panose="020B0604030504040204" pitchFamily="50" charset="-128"/>
              </a:endParaRPr>
            </a:p>
          </p:txBody>
        </p:sp>
        <p:sp>
          <p:nvSpPr>
            <p:cNvPr id="10" name="正方形/長方形 9"/>
            <p:cNvSpPr/>
            <p:nvPr/>
          </p:nvSpPr>
          <p:spPr>
            <a:xfrm>
              <a:off x="1847528" y="4792917"/>
              <a:ext cx="8496945" cy="405616"/>
            </a:xfrm>
            <a:prstGeom prst="rect">
              <a:avLst/>
            </a:prstGeom>
            <a:solidFill>
              <a:schemeClr val="accent1">
                <a:lumMod val="20000"/>
                <a:lumOff val="80000"/>
              </a:schemeClr>
            </a:solidFill>
          </p:spPr>
          <p:style>
            <a:lnRef idx="1">
              <a:schemeClr val="accent1"/>
            </a:lnRef>
            <a:fillRef idx="2">
              <a:schemeClr val="accent1"/>
            </a:fillRef>
            <a:effectRef idx="1">
              <a:schemeClr val="accent1"/>
            </a:effectRef>
            <a:fontRef idx="minor">
              <a:schemeClr val="dk1"/>
            </a:fontRef>
          </p:style>
          <p:txBody>
            <a:bodyPr wrap="square">
              <a:spAutoFit/>
            </a:bodyPr>
            <a:lstStyle/>
            <a:p>
              <a:pPr algn="ctr"/>
              <a:r>
                <a:rPr lang="ja-JP" altLang="en-US" sz="1000" dirty="0">
                  <a:solidFill>
                    <a:prstClr val="black"/>
                  </a:solidFill>
                  <a:latin typeface="Meiryo UI" panose="020B0604030504040204" pitchFamily="50" charset="-128"/>
                  <a:ea typeface="Meiryo UI" panose="020B0604030504040204" pitchFamily="50" charset="-128"/>
                </a:rPr>
                <a:t>本人を中心として、“伴走”する意識</a:t>
              </a:r>
            </a:p>
          </p:txBody>
        </p:sp>
        <p:sp>
          <p:nvSpPr>
            <p:cNvPr id="11" name="角丸四角形 10"/>
            <p:cNvSpPr/>
            <p:nvPr/>
          </p:nvSpPr>
          <p:spPr>
            <a:xfrm>
              <a:off x="1800225" y="4793573"/>
              <a:ext cx="1328587" cy="408683"/>
            </a:xfrm>
            <a:prstGeom prst="round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pPr algn="ctr"/>
              <a:r>
                <a:rPr lang="ja-JP" altLang="en-US" sz="857" b="1" dirty="0">
                  <a:solidFill>
                    <a:prstClr val="white"/>
                  </a:solidFill>
                  <a:latin typeface="Meiryo UI" panose="020B0604030504040204" pitchFamily="50" charset="-128"/>
                  <a:ea typeface="Meiryo UI" panose="020B0604030504040204" pitchFamily="50" charset="-128"/>
                </a:rPr>
                <a:t>共通の基盤</a:t>
              </a:r>
              <a:endParaRPr lang="ja-JP" altLang="en-US" sz="1143" b="1" dirty="0">
                <a:solidFill>
                  <a:prstClr val="white"/>
                </a:solidFill>
                <a:latin typeface="Meiryo UI" panose="020B0604030504040204" pitchFamily="50" charset="-128"/>
                <a:ea typeface="Meiryo UI" panose="020B0604030504040204" pitchFamily="50" charset="-128"/>
              </a:endParaRPr>
            </a:p>
          </p:txBody>
        </p:sp>
        <p:sp>
          <p:nvSpPr>
            <p:cNvPr id="12" name="下矢印 11"/>
            <p:cNvSpPr/>
            <p:nvPr/>
          </p:nvSpPr>
          <p:spPr>
            <a:xfrm>
              <a:off x="4340110" y="5172547"/>
              <a:ext cx="3384376" cy="360935"/>
            </a:xfrm>
            <a:prstGeom prst="downArrow">
              <a:avLst>
                <a:gd name="adj1" fmla="val 56901"/>
                <a:gd name="adj2" fmla="val 50000"/>
              </a:avLst>
            </a:prstGeom>
            <a:solidFill>
              <a:schemeClr val="accent3"/>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86">
                <a:solidFill>
                  <a:prstClr val="white"/>
                </a:solidFill>
                <a:latin typeface="Calibri"/>
                <a:ea typeface="ＭＳ Ｐゴシック" panose="020B0600070205080204" pitchFamily="50" charset="-128"/>
              </a:endParaRPr>
            </a:p>
          </p:txBody>
        </p:sp>
        <p:sp>
          <p:nvSpPr>
            <p:cNvPr id="13" name="正方形/長方形 12"/>
            <p:cNvSpPr/>
            <p:nvPr/>
          </p:nvSpPr>
          <p:spPr>
            <a:xfrm>
              <a:off x="1600200" y="5561009"/>
              <a:ext cx="8991600" cy="369387"/>
            </a:xfrm>
            <a:prstGeom prst="rect">
              <a:avLst/>
            </a:prstGeom>
            <a:solidFill>
              <a:schemeClr val="accent1">
                <a:lumMod val="75000"/>
              </a:schemeClr>
            </a:solidFill>
          </p:spPr>
          <p:style>
            <a:lnRef idx="2">
              <a:schemeClr val="accent1"/>
            </a:lnRef>
            <a:fillRef idx="1">
              <a:schemeClr val="lt1"/>
            </a:fillRef>
            <a:effectRef idx="0">
              <a:schemeClr val="accent1"/>
            </a:effectRef>
            <a:fontRef idx="minor">
              <a:schemeClr val="dk1"/>
            </a:fontRef>
          </p:style>
          <p:txBody>
            <a:bodyPr wrap="square">
              <a:spAutoFit/>
            </a:bodyPr>
            <a:lstStyle/>
            <a:p>
              <a:pPr algn="ctr"/>
              <a:r>
                <a:rPr lang="ja-JP" altLang="en-US" sz="857" b="1" dirty="0">
                  <a:solidFill>
                    <a:schemeClr val="bg1"/>
                  </a:solidFill>
                  <a:latin typeface="Meiryo UI" panose="020B0604030504040204" pitchFamily="50" charset="-128"/>
                  <a:ea typeface="Meiryo UI" panose="020B0604030504040204" pitchFamily="50" charset="-128"/>
                </a:rPr>
                <a:t>個人が自律的な生を継続できるよう、本人の意向や取り巻く状況に合わせ、２つのアプローチを組み合わせていくことが必要</a:t>
              </a:r>
              <a:endParaRPr lang="ja-JP" altLang="en-US" sz="1000" b="1" dirty="0">
                <a:solidFill>
                  <a:schemeClr val="bg1"/>
                </a:solidFill>
                <a:latin typeface="Meiryo UI" panose="020B0604030504040204" pitchFamily="50" charset="-128"/>
                <a:ea typeface="Meiryo UI" panose="020B0604030504040204" pitchFamily="50" charset="-128"/>
              </a:endParaRPr>
            </a:p>
          </p:txBody>
        </p:sp>
        <p:grpSp>
          <p:nvGrpSpPr>
            <p:cNvPr id="14" name="グループ化 13"/>
            <p:cNvGrpSpPr/>
            <p:nvPr/>
          </p:nvGrpSpPr>
          <p:grpSpPr>
            <a:xfrm>
              <a:off x="3430975" y="1397950"/>
              <a:ext cx="5143171" cy="1569308"/>
              <a:chOff x="1849825" y="1047403"/>
              <a:chExt cx="5143171" cy="1569308"/>
            </a:xfrm>
          </p:grpSpPr>
          <p:grpSp>
            <p:nvGrpSpPr>
              <p:cNvPr id="17" name="グループ化 16"/>
              <p:cNvGrpSpPr/>
              <p:nvPr/>
            </p:nvGrpSpPr>
            <p:grpSpPr>
              <a:xfrm>
                <a:off x="1849825" y="1124744"/>
                <a:ext cx="5143171" cy="1463392"/>
                <a:chOff x="973193" y="2397656"/>
                <a:chExt cx="7206970" cy="2062688"/>
              </a:xfrm>
            </p:grpSpPr>
            <p:pic>
              <p:nvPicPr>
                <p:cNvPr id="20" name="図 19"/>
                <p:cNvPicPr>
                  <a:picLocks noChangeAspect="1"/>
                </p:cNvPicPr>
                <p:nvPr/>
              </p:nvPicPr>
              <p:blipFill>
                <a:blip r:embed="rId2"/>
                <a:stretch>
                  <a:fillRect/>
                </a:stretch>
              </p:blipFill>
              <p:spPr>
                <a:xfrm>
                  <a:off x="2613767" y="2397656"/>
                  <a:ext cx="3916464" cy="2062688"/>
                </a:xfrm>
                <a:prstGeom prst="rect">
                  <a:avLst/>
                </a:prstGeom>
              </p:spPr>
            </p:pic>
            <p:pic>
              <p:nvPicPr>
                <p:cNvPr id="21" name="図 20"/>
                <p:cNvPicPr>
                  <a:picLocks noChangeAspect="1"/>
                </p:cNvPicPr>
                <p:nvPr/>
              </p:nvPicPr>
              <p:blipFill>
                <a:blip r:embed="rId3"/>
                <a:stretch>
                  <a:fillRect/>
                </a:stretch>
              </p:blipFill>
              <p:spPr>
                <a:xfrm>
                  <a:off x="973193" y="2628044"/>
                  <a:ext cx="1762420" cy="1661017"/>
                </a:xfrm>
                <a:prstGeom prst="rect">
                  <a:avLst/>
                </a:prstGeom>
              </p:spPr>
            </p:pic>
            <p:pic>
              <p:nvPicPr>
                <p:cNvPr id="22" name="図 21"/>
                <p:cNvPicPr>
                  <a:picLocks noChangeAspect="1"/>
                </p:cNvPicPr>
                <p:nvPr/>
              </p:nvPicPr>
              <p:blipFill>
                <a:blip r:embed="rId4"/>
                <a:stretch>
                  <a:fillRect/>
                </a:stretch>
              </p:blipFill>
              <p:spPr>
                <a:xfrm>
                  <a:off x="6353908" y="2555643"/>
                  <a:ext cx="1826255" cy="1759150"/>
                </a:xfrm>
                <a:prstGeom prst="rect">
                  <a:avLst/>
                </a:prstGeom>
              </p:spPr>
            </p:pic>
          </p:grpSp>
          <p:sp>
            <p:nvSpPr>
              <p:cNvPr id="18" name="下カーブ矢印 17"/>
              <p:cNvSpPr/>
              <p:nvPr/>
            </p:nvSpPr>
            <p:spPr>
              <a:xfrm>
                <a:off x="3923540" y="1047403"/>
                <a:ext cx="1008112" cy="288032"/>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86">
                  <a:solidFill>
                    <a:prstClr val="black"/>
                  </a:solidFill>
                  <a:latin typeface="Calibri"/>
                  <a:ea typeface="ＭＳ Ｐゴシック" panose="020B0600070205080204" pitchFamily="50" charset="-128"/>
                </a:endParaRPr>
              </a:p>
            </p:txBody>
          </p:sp>
          <p:sp>
            <p:nvSpPr>
              <p:cNvPr id="19" name="下カーブ矢印 18"/>
              <p:cNvSpPr/>
              <p:nvPr/>
            </p:nvSpPr>
            <p:spPr>
              <a:xfrm rot="10800000">
                <a:off x="3904490" y="2328679"/>
                <a:ext cx="1008112" cy="288032"/>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86">
                  <a:solidFill>
                    <a:prstClr val="black"/>
                  </a:solidFill>
                  <a:latin typeface="Calibri"/>
                  <a:ea typeface="ＭＳ Ｐゴシック" panose="020B0600070205080204" pitchFamily="50" charset="-128"/>
                </a:endParaRPr>
              </a:p>
            </p:txBody>
          </p:sp>
        </p:grpSp>
        <p:sp>
          <p:nvSpPr>
            <p:cNvPr id="15" name="正方形/長方形 14"/>
            <p:cNvSpPr/>
            <p:nvPr/>
          </p:nvSpPr>
          <p:spPr>
            <a:xfrm>
              <a:off x="1006611" y="1360118"/>
              <a:ext cx="2915817" cy="369387"/>
            </a:xfrm>
            <a:prstGeom prst="rect">
              <a:avLst/>
            </a:prstGeom>
            <a:solidFill>
              <a:schemeClr val="accent6">
                <a:lumMod val="40000"/>
                <a:lumOff val="60000"/>
              </a:schemeClr>
            </a:solidFill>
            <a:ln>
              <a:solidFill>
                <a:schemeClr val="accent6">
                  <a:lumMod val="50000"/>
                </a:schemeClr>
              </a:solidFill>
            </a:ln>
          </p:spPr>
          <p:style>
            <a:lnRef idx="2">
              <a:schemeClr val="accent6">
                <a:shade val="50000"/>
              </a:schemeClr>
            </a:lnRef>
            <a:fillRef idx="1">
              <a:schemeClr val="accent6"/>
            </a:fillRef>
            <a:effectRef idx="0">
              <a:schemeClr val="accent6"/>
            </a:effectRef>
            <a:fontRef idx="minor">
              <a:schemeClr val="lt1"/>
            </a:fontRef>
          </p:style>
          <p:txBody>
            <a:bodyPr wrap="square">
              <a:spAutoFit/>
            </a:bodyPr>
            <a:lstStyle/>
            <a:p>
              <a:pPr algn="ctr"/>
              <a:r>
                <a:rPr lang="ja-JP" altLang="en-US" sz="857" b="1" dirty="0">
                  <a:solidFill>
                    <a:srgbClr val="000000"/>
                  </a:solidFill>
                  <a:latin typeface="Meiryo UI" panose="020B0604030504040204" pitchFamily="50" charset="-128"/>
                  <a:ea typeface="Meiryo UI" panose="020B0604030504040204" pitchFamily="50" charset="-128"/>
                </a:rPr>
                <a:t>支援の“両輪”と考えられるアプローチ</a:t>
              </a:r>
              <a:endParaRPr lang="ja-JP" altLang="en-US" sz="1000" b="1" dirty="0">
                <a:solidFill>
                  <a:prstClr val="white"/>
                </a:solidFill>
                <a:latin typeface="Meiryo UI" panose="020B0604030504040204" pitchFamily="50" charset="-128"/>
                <a:ea typeface="Meiryo UI" panose="020B0604030504040204" pitchFamily="50" charset="-128"/>
              </a:endParaRPr>
            </a:p>
          </p:txBody>
        </p:sp>
        <p:sp>
          <p:nvSpPr>
            <p:cNvPr id="16" name="正方形/長方形 15"/>
            <p:cNvSpPr/>
            <p:nvPr/>
          </p:nvSpPr>
          <p:spPr>
            <a:xfrm>
              <a:off x="7156432" y="2879656"/>
              <a:ext cx="2612704" cy="478079"/>
            </a:xfrm>
            <a:prstGeom prst="rect">
              <a:avLst/>
            </a:prstGeom>
            <a:solidFill>
              <a:schemeClr val="bg1"/>
            </a:solidFill>
            <a:ln>
              <a:solidFill>
                <a:srgbClr val="FF0000"/>
              </a:solidFill>
            </a:ln>
          </p:spPr>
          <p:style>
            <a:lnRef idx="1">
              <a:schemeClr val="accent3"/>
            </a:lnRef>
            <a:fillRef idx="2">
              <a:schemeClr val="accent3"/>
            </a:fillRef>
            <a:effectRef idx="1">
              <a:schemeClr val="accent3"/>
            </a:effectRef>
            <a:fontRef idx="minor">
              <a:schemeClr val="dk1"/>
            </a:fontRef>
          </p:style>
          <p:txBody>
            <a:bodyPr wrap="none" anchor="ctr">
              <a:spAutoFit/>
            </a:bodyPr>
            <a:lstStyle/>
            <a:p>
              <a:pPr>
                <a:lnSpc>
                  <a:spcPct val="150000"/>
                </a:lnSpc>
              </a:pPr>
              <a:r>
                <a:rPr lang="ja-JP" altLang="en-US" sz="857" b="1" dirty="0">
                  <a:solidFill>
                    <a:schemeClr val="tx1"/>
                  </a:solidFill>
                  <a:latin typeface="Meiryo UI" panose="020B0604030504040204" pitchFamily="50" charset="-128"/>
                  <a:ea typeface="Meiryo UI" panose="020B0604030504040204" pitchFamily="50" charset="-128"/>
                </a:rPr>
                <a:t>つながり続けることを目指すアプローチ</a:t>
              </a:r>
              <a:endParaRPr lang="ja-JP" altLang="en-US" sz="1143" b="1" dirty="0">
                <a:solidFill>
                  <a:schemeClr val="tx1"/>
                </a:solidFill>
                <a:latin typeface="Meiryo UI" panose="020B0604030504040204" pitchFamily="50" charset="-128"/>
                <a:ea typeface="Meiryo UI" panose="020B0604030504040204" pitchFamily="50" charset="-128"/>
              </a:endParaRPr>
            </a:p>
          </p:txBody>
        </p:sp>
      </p:grpSp>
      <p:grpSp>
        <p:nvGrpSpPr>
          <p:cNvPr id="23" name="グループ化 22"/>
          <p:cNvGrpSpPr>
            <a:grpSpLocks noChangeAspect="1"/>
          </p:cNvGrpSpPr>
          <p:nvPr/>
        </p:nvGrpSpPr>
        <p:grpSpPr>
          <a:xfrm>
            <a:off x="4630980" y="3720222"/>
            <a:ext cx="4428158" cy="2699086"/>
            <a:chOff x="0" y="19050"/>
            <a:chExt cx="5438141" cy="3314700"/>
          </a:xfrm>
        </p:grpSpPr>
        <p:grpSp>
          <p:nvGrpSpPr>
            <p:cNvPr id="24" name="グループ化 23"/>
            <p:cNvGrpSpPr/>
            <p:nvPr/>
          </p:nvGrpSpPr>
          <p:grpSpPr>
            <a:xfrm>
              <a:off x="0" y="561975"/>
              <a:ext cx="5438141" cy="2247900"/>
              <a:chOff x="82651" y="524152"/>
              <a:chExt cx="5052389" cy="2013064"/>
            </a:xfrm>
          </p:grpSpPr>
          <p:sp>
            <p:nvSpPr>
              <p:cNvPr id="29" name="角丸四角形 28"/>
              <p:cNvSpPr/>
              <p:nvPr/>
            </p:nvSpPr>
            <p:spPr bwMode="blackWhite">
              <a:xfrm>
                <a:off x="2661064" y="524152"/>
                <a:ext cx="2473976" cy="2012535"/>
              </a:xfrm>
              <a:prstGeom prst="roundRect">
                <a:avLst>
                  <a:gd name="adj" fmla="val 7448"/>
                </a:avLst>
              </a:prstGeom>
              <a:solidFill>
                <a:srgbClr val="5B9BD5">
                  <a:lumMod val="60000"/>
                  <a:lumOff val="40000"/>
                </a:srgbClr>
              </a:solidFill>
              <a:ln w="12700" cap="flat" cmpd="sng" algn="ctr">
                <a:noFill/>
                <a:prstDash val="solid"/>
                <a:miter lim="800000"/>
              </a:ln>
              <a:effectLst/>
            </p:spPr>
            <p:txBody>
              <a:bodyPr wrap="square" rtlCol="0" anchor="t">
                <a:noAutofit/>
              </a:bodyPr>
              <a:lstStyle/>
              <a:p>
                <a:pPr algn="ctr"/>
                <a:r>
                  <a:rPr lang="ja-JP" altLang="en-US" sz="750" b="1">
                    <a:solidFill>
                      <a:srgbClr val="000000"/>
                    </a:solidFill>
                    <a:latin typeface="Times New Roman" panose="02020603050405020304" pitchFamily="18" charset="0"/>
                    <a:ea typeface="Meiryo UI" panose="020B0604030504040204" pitchFamily="50" charset="-128"/>
                    <a:cs typeface="Times New Roman" panose="02020603050405020304" pitchFamily="18" charset="0"/>
                  </a:rPr>
                  <a:t>支援ニーズに応じた地域づくり</a:t>
                </a:r>
                <a:endParaRPr lang="ja-JP" altLang="en-US" sz="857" kern="100">
                  <a:latin typeface="Times New Roman" panose="02020603050405020304" pitchFamily="18" charset="0"/>
                  <a:ea typeface="游明朝" panose="02020400000000000000" pitchFamily="18" charset="-128"/>
                </a:endParaRPr>
              </a:p>
            </p:txBody>
          </p:sp>
          <p:sp>
            <p:nvSpPr>
              <p:cNvPr id="30" name="角丸四角形 29"/>
              <p:cNvSpPr/>
              <p:nvPr/>
            </p:nvSpPr>
            <p:spPr bwMode="blackWhite">
              <a:xfrm>
                <a:off x="82651" y="524152"/>
                <a:ext cx="2467026" cy="2013064"/>
              </a:xfrm>
              <a:prstGeom prst="roundRect">
                <a:avLst>
                  <a:gd name="adj" fmla="val 6566"/>
                </a:avLst>
              </a:prstGeom>
              <a:solidFill>
                <a:srgbClr val="ED7D31">
                  <a:lumMod val="60000"/>
                  <a:lumOff val="40000"/>
                </a:srgbClr>
              </a:solidFill>
              <a:ln w="12700" cap="flat" cmpd="sng" algn="ctr">
                <a:noFill/>
                <a:prstDash val="solid"/>
                <a:miter lim="800000"/>
              </a:ln>
              <a:effectLst/>
            </p:spPr>
            <p:txBody>
              <a:bodyPr wrap="square" rtlCol="0" anchor="t">
                <a:noAutofit/>
              </a:bodyPr>
              <a:lstStyle/>
              <a:p>
                <a:pPr algn="ctr"/>
                <a:r>
                  <a:rPr lang="ja-JP" altLang="en-US" sz="750" b="1" dirty="0">
                    <a:solidFill>
                      <a:srgbClr val="000000"/>
                    </a:solidFill>
                    <a:latin typeface="Times New Roman" panose="02020603050405020304" pitchFamily="18" charset="0"/>
                    <a:ea typeface="Meiryo UI" panose="020B0604030504040204" pitchFamily="50" charset="-128"/>
                    <a:cs typeface="Times New Roman" panose="02020603050405020304" pitchFamily="18" charset="0"/>
                  </a:rPr>
                  <a:t>課題を抱える人・世帯の発見と解</a:t>
                </a:r>
                <a:r>
                  <a:rPr lang="ja-JP" altLang="en-US" sz="750" b="1" dirty="0">
                    <a:solidFill>
                      <a:srgbClr val="000000"/>
                    </a:solidFill>
                    <a:latin typeface="Times New Roman" panose="02020603050405020304" pitchFamily="18" charset="0"/>
                    <a:ea typeface="メイリオ" panose="020B0604030504040204" pitchFamily="50" charset="-128"/>
                    <a:cs typeface="Times New Roman" panose="02020603050405020304" pitchFamily="18" charset="0"/>
                  </a:rPr>
                  <a:t>決</a:t>
                </a:r>
                <a:endParaRPr lang="ja-JP" altLang="en-US" sz="857" kern="100" dirty="0">
                  <a:latin typeface="Times New Roman" panose="02020603050405020304" pitchFamily="18" charset="0"/>
                  <a:ea typeface="游明朝" panose="02020400000000000000" pitchFamily="18" charset="-128"/>
                </a:endParaRPr>
              </a:p>
            </p:txBody>
          </p:sp>
          <p:sp>
            <p:nvSpPr>
              <p:cNvPr id="31" name="正方形/長方形 30"/>
              <p:cNvSpPr/>
              <p:nvPr/>
            </p:nvSpPr>
            <p:spPr bwMode="blackWhite">
              <a:xfrm>
                <a:off x="342900" y="885825"/>
                <a:ext cx="1933575" cy="975327"/>
              </a:xfrm>
              <a:prstGeom prst="rect">
                <a:avLst/>
              </a:prstGeom>
              <a:solidFill>
                <a:sysClr val="window" lastClr="FFFFFF"/>
              </a:solidFill>
              <a:ln w="12700" cap="flat" cmpd="sng" algn="ctr">
                <a:noFill/>
                <a:prstDash val="solid"/>
                <a:miter lim="800000"/>
              </a:ln>
              <a:effectLst/>
            </p:spPr>
            <p:txBody>
              <a:bodyPr rtlCol="0" anchor="ctr"/>
              <a:lstStyle/>
              <a:p>
                <a:pPr algn="ctr">
                  <a:lnSpc>
                    <a:spcPts val="857"/>
                  </a:lnSpc>
                </a:pPr>
                <a:r>
                  <a:rPr lang="ja-JP" altLang="en-US" sz="750" b="1" dirty="0">
                    <a:solidFill>
                      <a:srgbClr val="000000"/>
                    </a:solidFill>
                    <a:latin typeface="Times New Roman" panose="02020603050405020304" pitchFamily="18" charset="0"/>
                    <a:ea typeface="Meiryo UI" panose="020B0604030504040204" pitchFamily="50" charset="-128"/>
                    <a:cs typeface="Times New Roman" panose="02020603050405020304" pitchFamily="18" charset="0"/>
                  </a:rPr>
                  <a:t>社会福祉法人の活動</a:t>
                </a:r>
                <a:endParaRPr lang="ja-JP" altLang="en-US" sz="857" kern="100" dirty="0">
                  <a:latin typeface="Times New Roman" panose="02020603050405020304" pitchFamily="18" charset="0"/>
                  <a:ea typeface="游明朝" panose="02020400000000000000" pitchFamily="18" charset="-128"/>
                </a:endParaRPr>
              </a:p>
              <a:p>
                <a:pPr algn="just">
                  <a:lnSpc>
                    <a:spcPts val="857"/>
                  </a:lnSpc>
                </a:pPr>
                <a:r>
                  <a:rPr lang="en-US" sz="643" dirty="0">
                    <a:solidFill>
                      <a:srgbClr val="000000"/>
                    </a:solidFill>
                    <a:latin typeface="Meiryo UI" panose="020B0604030504040204" pitchFamily="50" charset="-128"/>
                    <a:ea typeface="游明朝" panose="02020400000000000000" pitchFamily="18" charset="-128"/>
                    <a:cs typeface="Times New Roman" panose="02020603050405020304" pitchFamily="18" charset="0"/>
                  </a:rPr>
                  <a:t> </a:t>
                </a:r>
                <a:endParaRPr lang="ja-JP" altLang="en-US" sz="857" kern="100" dirty="0">
                  <a:latin typeface="Times New Roman" panose="02020603050405020304" pitchFamily="18" charset="0"/>
                  <a:ea typeface="游明朝" panose="02020400000000000000" pitchFamily="18" charset="-128"/>
                </a:endParaRPr>
              </a:p>
              <a:p>
                <a:pPr algn="just">
                  <a:lnSpc>
                    <a:spcPts val="857"/>
                  </a:lnSpc>
                </a:pPr>
                <a:r>
                  <a:rPr lang="ja-JP" altLang="en-US" sz="643" dirty="0">
                    <a:solidFill>
                      <a:srgbClr val="000000"/>
                    </a:solidFill>
                    <a:latin typeface="Times New Roman" panose="02020603050405020304" pitchFamily="18" charset="0"/>
                    <a:ea typeface="Meiryo UI" panose="020B0604030504040204" pitchFamily="50" charset="-128"/>
                    <a:cs typeface="Times New Roman" panose="02020603050405020304" pitchFamily="18" charset="0"/>
                  </a:rPr>
                  <a:t>・施設</a:t>
                </a:r>
                <a:r>
                  <a:rPr lang="en-US" sz="643" dirty="0">
                    <a:solidFill>
                      <a:srgbClr val="000000"/>
                    </a:solidFill>
                    <a:latin typeface="Times New Roman" panose="02020603050405020304" pitchFamily="18" charset="0"/>
                    <a:ea typeface="Meiryo UI" panose="020B0604030504040204" pitchFamily="50" charset="-128"/>
                    <a:cs typeface="Times New Roman" panose="02020603050405020304" pitchFamily="18" charset="0"/>
                  </a:rPr>
                  <a:t>CSW</a:t>
                </a:r>
                <a:r>
                  <a:rPr lang="ja-JP" altLang="en-US" sz="643" dirty="0">
                    <a:solidFill>
                      <a:srgbClr val="000000"/>
                    </a:solidFill>
                    <a:latin typeface="Times New Roman" panose="02020603050405020304" pitchFamily="18" charset="0"/>
                    <a:ea typeface="Meiryo UI" panose="020B0604030504040204" pitchFamily="50" charset="-128"/>
                    <a:cs typeface="Times New Roman" panose="02020603050405020304" pitchFamily="18" charset="0"/>
                  </a:rPr>
                  <a:t>・スマイルサポーターの配置</a:t>
                </a:r>
                <a:endParaRPr lang="ja-JP" altLang="en-US" sz="857" kern="100" dirty="0">
                  <a:latin typeface="Times New Roman" panose="02020603050405020304" pitchFamily="18" charset="0"/>
                  <a:ea typeface="游明朝" panose="02020400000000000000" pitchFamily="18" charset="-128"/>
                </a:endParaRPr>
              </a:p>
              <a:p>
                <a:pPr algn="just">
                  <a:lnSpc>
                    <a:spcPts val="857"/>
                  </a:lnSpc>
                </a:pPr>
                <a:r>
                  <a:rPr lang="ja-JP" altLang="en-US" sz="643" dirty="0">
                    <a:solidFill>
                      <a:srgbClr val="000000"/>
                    </a:solidFill>
                    <a:latin typeface="Times New Roman" panose="02020603050405020304" pitchFamily="18" charset="0"/>
                    <a:ea typeface="Meiryo UI" panose="020B0604030504040204" pitchFamily="50" charset="-128"/>
                    <a:cs typeface="Times New Roman" panose="02020603050405020304" pitchFamily="18" charset="0"/>
                  </a:rPr>
                  <a:t>・相談窓口の設置</a:t>
                </a:r>
                <a:endParaRPr lang="ja-JP" altLang="en-US" sz="857" kern="100" dirty="0">
                  <a:latin typeface="Times New Roman" panose="02020603050405020304" pitchFamily="18" charset="0"/>
                  <a:ea typeface="游明朝" panose="02020400000000000000" pitchFamily="18" charset="-128"/>
                </a:endParaRPr>
              </a:p>
              <a:p>
                <a:pPr algn="just">
                  <a:lnSpc>
                    <a:spcPts val="857"/>
                  </a:lnSpc>
                </a:pPr>
                <a:r>
                  <a:rPr lang="ja-JP" altLang="en-US" sz="643" dirty="0">
                    <a:solidFill>
                      <a:srgbClr val="000000"/>
                    </a:solidFill>
                    <a:latin typeface="Times New Roman" panose="02020603050405020304" pitchFamily="18" charset="0"/>
                    <a:ea typeface="Meiryo UI" panose="020B0604030504040204" pitchFamily="50" charset="-128"/>
                    <a:cs typeface="Times New Roman" panose="02020603050405020304" pitchFamily="18" charset="0"/>
                  </a:rPr>
                  <a:t>・生活用品の提供</a:t>
                </a:r>
                <a:endParaRPr lang="ja-JP" altLang="en-US" sz="857" kern="100" dirty="0">
                  <a:latin typeface="Times New Roman" panose="02020603050405020304" pitchFamily="18" charset="0"/>
                  <a:ea typeface="游明朝" panose="02020400000000000000" pitchFamily="18" charset="-128"/>
                </a:endParaRPr>
              </a:p>
              <a:p>
                <a:pPr algn="just">
                  <a:lnSpc>
                    <a:spcPts val="857"/>
                  </a:lnSpc>
                </a:pPr>
                <a:r>
                  <a:rPr lang="ja-JP" altLang="en-US" sz="643" dirty="0">
                    <a:solidFill>
                      <a:srgbClr val="000000"/>
                    </a:solidFill>
                    <a:latin typeface="Times New Roman" panose="02020603050405020304" pitchFamily="18" charset="0"/>
                    <a:ea typeface="Meiryo UI" panose="020B0604030504040204" pitchFamily="50" charset="-128"/>
                    <a:cs typeface="Times New Roman" panose="02020603050405020304" pitchFamily="18" charset="0"/>
                  </a:rPr>
                  <a:t>・アウトリーチや支援機関へのつなぎ</a:t>
                </a:r>
                <a:r>
                  <a:rPr lang="ja-JP" altLang="en-US" sz="857" dirty="0">
                    <a:solidFill>
                      <a:srgbClr val="000000"/>
                    </a:solidFill>
                    <a:latin typeface="Times New Roman" panose="02020603050405020304" pitchFamily="18" charset="0"/>
                    <a:ea typeface="Meiryo UI" panose="020B0604030504040204" pitchFamily="50" charset="-128"/>
                    <a:cs typeface="Times New Roman" panose="02020603050405020304" pitchFamily="18" charset="0"/>
                  </a:rPr>
                  <a:t>　</a:t>
                </a:r>
                <a:r>
                  <a:rPr lang="ja-JP" altLang="en-US" sz="643" dirty="0">
                    <a:solidFill>
                      <a:srgbClr val="000000"/>
                    </a:solidFill>
                    <a:latin typeface="Times New Roman" panose="02020603050405020304" pitchFamily="18" charset="0"/>
                    <a:ea typeface="Meiryo UI" panose="020B0604030504040204" pitchFamily="50" charset="-128"/>
                    <a:cs typeface="Times New Roman" panose="02020603050405020304" pitchFamily="18" charset="0"/>
                  </a:rPr>
                  <a:t>等</a:t>
                </a:r>
                <a:endParaRPr lang="ja-JP" altLang="en-US" sz="857" kern="100" dirty="0">
                  <a:latin typeface="Times New Roman" panose="02020603050405020304" pitchFamily="18" charset="0"/>
                  <a:ea typeface="游明朝" panose="02020400000000000000" pitchFamily="18" charset="-128"/>
                </a:endParaRPr>
              </a:p>
            </p:txBody>
          </p:sp>
          <p:sp>
            <p:nvSpPr>
              <p:cNvPr id="32" name="正方形/長方形 31"/>
              <p:cNvSpPr/>
              <p:nvPr/>
            </p:nvSpPr>
            <p:spPr bwMode="blackWhite">
              <a:xfrm>
                <a:off x="2717045" y="2060097"/>
                <a:ext cx="2327476" cy="290830"/>
              </a:xfrm>
              <a:prstGeom prst="rect">
                <a:avLst/>
              </a:prstGeom>
              <a:solidFill>
                <a:srgbClr val="5B9BD5">
                  <a:lumMod val="40000"/>
                  <a:lumOff val="60000"/>
                </a:srgbClr>
              </a:solidFill>
              <a:ln w="19050" cap="flat" cmpd="sng" algn="ctr">
                <a:solidFill>
                  <a:srgbClr val="5B9BD5">
                    <a:lumMod val="50000"/>
                  </a:srgbClr>
                </a:solidFill>
                <a:prstDash val="solid"/>
                <a:miter lim="800000"/>
              </a:ln>
              <a:effectLst/>
            </p:spPr>
            <p:txBody>
              <a:bodyPr wrap="square" rtlCol="0" anchor="t">
                <a:noAutofit/>
              </a:bodyPr>
              <a:lstStyle/>
              <a:p>
                <a:pPr algn="ctr">
                  <a:lnSpc>
                    <a:spcPts val="1000"/>
                  </a:lnSpc>
                </a:pPr>
                <a:r>
                  <a:rPr lang="ja-JP" altLang="en-US" sz="750" b="1">
                    <a:solidFill>
                      <a:srgbClr val="000000"/>
                    </a:solidFill>
                    <a:latin typeface="Times New Roman" panose="02020603050405020304" pitchFamily="18" charset="0"/>
                    <a:ea typeface="Meiryo UI" panose="020B0604030504040204" pitchFamily="50" charset="-128"/>
                    <a:cs typeface="Times New Roman" panose="02020603050405020304" pitchFamily="18" charset="0"/>
                  </a:rPr>
                  <a:t>つながり続けることを目指すアプローチ</a:t>
                </a:r>
                <a:endParaRPr lang="ja-JP" altLang="en-US" sz="857" kern="100">
                  <a:latin typeface="Times New Roman" panose="02020603050405020304" pitchFamily="18" charset="0"/>
                  <a:ea typeface="游明朝" panose="02020400000000000000" pitchFamily="18" charset="-128"/>
                </a:endParaRPr>
              </a:p>
            </p:txBody>
          </p:sp>
          <p:sp>
            <p:nvSpPr>
              <p:cNvPr id="33" name="正方形/長方形 32"/>
              <p:cNvSpPr/>
              <p:nvPr/>
            </p:nvSpPr>
            <p:spPr bwMode="blackWhite">
              <a:xfrm>
                <a:off x="173524" y="2052477"/>
                <a:ext cx="2290106" cy="296681"/>
              </a:xfrm>
              <a:prstGeom prst="rect">
                <a:avLst/>
              </a:prstGeom>
              <a:solidFill>
                <a:srgbClr val="ED7D31">
                  <a:lumMod val="40000"/>
                  <a:lumOff val="60000"/>
                </a:srgbClr>
              </a:solidFill>
              <a:ln w="19050" cap="flat" cmpd="sng" algn="ctr">
                <a:solidFill>
                  <a:srgbClr val="ED7D31">
                    <a:lumMod val="50000"/>
                  </a:srgbClr>
                </a:solidFill>
                <a:prstDash val="solid"/>
                <a:miter lim="800000"/>
              </a:ln>
              <a:effectLst/>
            </p:spPr>
            <p:txBody>
              <a:bodyPr wrap="square" rtlCol="0" anchor="t">
                <a:noAutofit/>
              </a:bodyPr>
              <a:lstStyle/>
              <a:p>
                <a:pPr algn="ctr">
                  <a:lnSpc>
                    <a:spcPts val="1000"/>
                  </a:lnSpc>
                </a:pPr>
                <a:r>
                  <a:rPr lang="ja-JP" altLang="en-US" sz="750" b="1">
                    <a:solidFill>
                      <a:srgbClr val="000000"/>
                    </a:solidFill>
                    <a:latin typeface="Times New Roman" panose="02020603050405020304" pitchFamily="18" charset="0"/>
                    <a:ea typeface="Meiryo UI" panose="020B0604030504040204" pitchFamily="50" charset="-128"/>
                    <a:cs typeface="Times New Roman" panose="02020603050405020304" pitchFamily="18" charset="0"/>
                  </a:rPr>
                  <a:t>具体的な課題解決を目指すアプローチ</a:t>
                </a:r>
                <a:endParaRPr lang="ja-JP" altLang="en-US" sz="857" kern="100">
                  <a:latin typeface="Times New Roman" panose="02020603050405020304" pitchFamily="18" charset="0"/>
                  <a:ea typeface="游明朝" panose="02020400000000000000" pitchFamily="18" charset="-128"/>
                </a:endParaRPr>
              </a:p>
            </p:txBody>
          </p:sp>
          <p:sp>
            <p:nvSpPr>
              <p:cNvPr id="34" name="正方形/長方形 33"/>
              <p:cNvSpPr/>
              <p:nvPr/>
            </p:nvSpPr>
            <p:spPr bwMode="blackWhite">
              <a:xfrm>
                <a:off x="2905125" y="895350"/>
                <a:ext cx="1962149" cy="965803"/>
              </a:xfrm>
              <a:prstGeom prst="rect">
                <a:avLst/>
              </a:prstGeom>
              <a:solidFill>
                <a:sysClr val="window" lastClr="FFFFFF"/>
              </a:solidFill>
              <a:ln w="12700" cap="flat" cmpd="sng" algn="ctr">
                <a:noFill/>
                <a:prstDash val="solid"/>
                <a:miter lim="800000"/>
              </a:ln>
              <a:effectLst/>
            </p:spPr>
            <p:txBody>
              <a:bodyPr rtlCol="0" anchor="ctr"/>
              <a:lstStyle/>
              <a:p>
                <a:pPr algn="ctr">
                  <a:lnSpc>
                    <a:spcPts val="857"/>
                  </a:lnSpc>
                </a:pPr>
                <a:r>
                  <a:rPr lang="ja-JP" altLang="en-US" sz="750" b="1">
                    <a:solidFill>
                      <a:srgbClr val="000000"/>
                    </a:solidFill>
                    <a:latin typeface="Times New Roman" panose="02020603050405020304" pitchFamily="18" charset="0"/>
                    <a:ea typeface="Meiryo UI" panose="020B0604030504040204" pitchFamily="50" charset="-128"/>
                    <a:cs typeface="Times New Roman" panose="02020603050405020304" pitchFamily="18" charset="0"/>
                  </a:rPr>
                  <a:t>社会福祉法人の活動</a:t>
                </a:r>
                <a:endParaRPr lang="ja-JP" altLang="en-US" sz="857" kern="100">
                  <a:latin typeface="Times New Roman" panose="02020603050405020304" pitchFamily="18" charset="0"/>
                  <a:ea typeface="游明朝" panose="02020400000000000000" pitchFamily="18" charset="-128"/>
                </a:endParaRPr>
              </a:p>
              <a:p>
                <a:pPr algn="just">
                  <a:lnSpc>
                    <a:spcPts val="857"/>
                  </a:lnSpc>
                </a:pPr>
                <a:r>
                  <a:rPr lang="en-US" sz="643">
                    <a:solidFill>
                      <a:srgbClr val="000000"/>
                    </a:solidFill>
                    <a:latin typeface="Meiryo UI" panose="020B0604030504040204" pitchFamily="50" charset="-128"/>
                    <a:ea typeface="游明朝" panose="02020400000000000000" pitchFamily="18" charset="-128"/>
                    <a:cs typeface="Times New Roman" panose="02020603050405020304" pitchFamily="18" charset="0"/>
                  </a:rPr>
                  <a:t> </a:t>
                </a:r>
                <a:endParaRPr lang="ja-JP" altLang="en-US" sz="857" kern="100">
                  <a:latin typeface="Times New Roman" panose="02020603050405020304" pitchFamily="18" charset="0"/>
                  <a:ea typeface="游明朝" panose="02020400000000000000" pitchFamily="18" charset="-128"/>
                </a:endParaRPr>
              </a:p>
              <a:p>
                <a:pPr algn="just">
                  <a:lnSpc>
                    <a:spcPts val="857"/>
                  </a:lnSpc>
                </a:pPr>
                <a:r>
                  <a:rPr lang="ja-JP" altLang="en-US" sz="643">
                    <a:solidFill>
                      <a:srgbClr val="000000"/>
                    </a:solidFill>
                    <a:latin typeface="Times New Roman" panose="02020603050405020304" pitchFamily="18" charset="0"/>
                    <a:ea typeface="Meiryo UI" panose="020B0604030504040204" pitchFamily="50" charset="-128"/>
                    <a:cs typeface="Times New Roman" panose="02020603050405020304" pitchFamily="18" charset="0"/>
                  </a:rPr>
                  <a:t>・支援付き居場所の開催</a:t>
                </a:r>
                <a:endParaRPr lang="ja-JP" altLang="en-US" sz="857" kern="100">
                  <a:latin typeface="Times New Roman" panose="02020603050405020304" pitchFamily="18" charset="0"/>
                  <a:ea typeface="游明朝" panose="02020400000000000000" pitchFamily="18" charset="-128"/>
                </a:endParaRPr>
              </a:p>
              <a:p>
                <a:pPr algn="just">
                  <a:lnSpc>
                    <a:spcPts val="857"/>
                  </a:lnSpc>
                </a:pPr>
                <a:r>
                  <a:rPr lang="ja-JP" altLang="en-US" sz="643">
                    <a:solidFill>
                      <a:srgbClr val="000000"/>
                    </a:solidFill>
                    <a:latin typeface="Times New Roman" panose="02020603050405020304" pitchFamily="18" charset="0"/>
                    <a:ea typeface="Meiryo UI" panose="020B0604030504040204" pitchFamily="50" charset="-128"/>
                    <a:cs typeface="Times New Roman" panose="02020603050405020304" pitchFamily="18" charset="0"/>
                  </a:rPr>
                  <a:t>・無料学習ルームの開催</a:t>
                </a:r>
                <a:endParaRPr lang="ja-JP" altLang="en-US" sz="857" kern="100">
                  <a:latin typeface="Times New Roman" panose="02020603050405020304" pitchFamily="18" charset="0"/>
                  <a:ea typeface="游明朝" panose="02020400000000000000" pitchFamily="18" charset="-128"/>
                </a:endParaRPr>
              </a:p>
              <a:p>
                <a:pPr algn="just">
                  <a:lnSpc>
                    <a:spcPts val="857"/>
                  </a:lnSpc>
                </a:pPr>
                <a:r>
                  <a:rPr lang="ja-JP" altLang="en-US" sz="643">
                    <a:solidFill>
                      <a:srgbClr val="000000"/>
                    </a:solidFill>
                    <a:latin typeface="Times New Roman" panose="02020603050405020304" pitchFamily="18" charset="0"/>
                    <a:ea typeface="Meiryo UI" panose="020B0604030504040204" pitchFamily="50" charset="-128"/>
                    <a:cs typeface="Times New Roman" panose="02020603050405020304" pitchFamily="18" charset="0"/>
                  </a:rPr>
                  <a:t>・健康講座の開催</a:t>
                </a:r>
                <a:endParaRPr lang="ja-JP" altLang="en-US" sz="857" kern="100">
                  <a:latin typeface="Times New Roman" panose="02020603050405020304" pitchFamily="18" charset="0"/>
                  <a:ea typeface="游明朝" panose="02020400000000000000" pitchFamily="18" charset="-128"/>
                </a:endParaRPr>
              </a:p>
              <a:p>
                <a:pPr algn="just">
                  <a:lnSpc>
                    <a:spcPts val="857"/>
                  </a:lnSpc>
                </a:pPr>
                <a:r>
                  <a:rPr lang="ja-JP" altLang="en-US" sz="643">
                    <a:solidFill>
                      <a:srgbClr val="000000"/>
                    </a:solidFill>
                    <a:latin typeface="Times New Roman" panose="02020603050405020304" pitchFamily="18" charset="0"/>
                    <a:ea typeface="Meiryo UI" panose="020B0604030504040204" pitchFamily="50" charset="-128"/>
                    <a:cs typeface="Times New Roman" panose="02020603050405020304" pitchFamily="18" charset="0"/>
                  </a:rPr>
                  <a:t>・空きスペースの提供　　</a:t>
                </a:r>
                <a:r>
                  <a:rPr lang="ja-JP" altLang="en-US" sz="857">
                    <a:solidFill>
                      <a:srgbClr val="000000"/>
                    </a:solidFill>
                    <a:latin typeface="Times New Roman" panose="02020603050405020304" pitchFamily="18" charset="0"/>
                    <a:ea typeface="Meiryo UI" panose="020B0604030504040204" pitchFamily="50" charset="-128"/>
                    <a:cs typeface="Times New Roman" panose="02020603050405020304" pitchFamily="18" charset="0"/>
                  </a:rPr>
                  <a:t>　　</a:t>
                </a:r>
                <a:r>
                  <a:rPr lang="ja-JP" altLang="en-US" sz="643">
                    <a:solidFill>
                      <a:srgbClr val="000000"/>
                    </a:solidFill>
                    <a:latin typeface="Times New Roman" panose="02020603050405020304" pitchFamily="18" charset="0"/>
                    <a:ea typeface="Meiryo UI" panose="020B0604030504040204" pitchFamily="50" charset="-128"/>
                    <a:cs typeface="Times New Roman" panose="02020603050405020304" pitchFamily="18" charset="0"/>
                  </a:rPr>
                  <a:t>等</a:t>
                </a:r>
                <a:endParaRPr lang="ja-JP" altLang="en-US" sz="857" kern="100">
                  <a:latin typeface="Times New Roman" panose="02020603050405020304" pitchFamily="18" charset="0"/>
                  <a:ea typeface="游明朝" panose="02020400000000000000" pitchFamily="18" charset="-128"/>
                </a:endParaRPr>
              </a:p>
            </p:txBody>
          </p:sp>
        </p:grpSp>
        <p:sp>
          <p:nvSpPr>
            <p:cNvPr id="25" name="正方形/長方形 24"/>
            <p:cNvSpPr/>
            <p:nvPr/>
          </p:nvSpPr>
          <p:spPr>
            <a:xfrm>
              <a:off x="1628776" y="2695575"/>
              <a:ext cx="2190749" cy="638175"/>
            </a:xfrm>
            <a:prstGeom prst="rect">
              <a:avLst/>
            </a:prstGeom>
            <a:noFill/>
            <a:ln w="12700" cap="flat" cmpd="sng" algn="ctr">
              <a:noFill/>
              <a:prstDash val="solid"/>
              <a:miter lim="800000"/>
            </a:ln>
            <a:effectLst/>
          </p:spPr>
          <p:txBody>
            <a:bodyPr rot="0" spcFirstLastPara="0" vert="horz" wrap="square" lIns="65314" tIns="32657" rIns="65314" bIns="32657" numCol="1" spcCol="0" rtlCol="0" fromWordArt="0" anchor="ctr" anchorCtr="0" forceAA="0" compatLnSpc="1">
              <a:prstTxWarp prst="textNoShape">
                <a:avLst/>
              </a:prstTxWarp>
              <a:noAutofit/>
            </a:bodyPr>
            <a:lstStyle/>
            <a:p>
              <a:pPr algn="ctr">
                <a:lnSpc>
                  <a:spcPts val="1143"/>
                </a:lnSpc>
              </a:pPr>
              <a:r>
                <a:rPr lang="ja-JP" altLang="en-US" sz="786" b="1" kern="100">
                  <a:solidFill>
                    <a:srgbClr val="000000"/>
                  </a:solidFill>
                  <a:latin typeface="メイリオ" panose="020B0604030504040204" pitchFamily="50" charset="-128"/>
                  <a:ea typeface="メイリオ" panose="020B0604030504040204" pitchFamily="50" charset="-128"/>
                  <a:cs typeface="Times New Roman" panose="02020603050405020304" pitchFamily="18" charset="0"/>
                </a:rPr>
                <a:t>地域の関係性構築から</a:t>
              </a:r>
              <a:endParaRPr lang="ja-JP" altLang="en-US" sz="750" kern="100">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143"/>
                </a:lnSpc>
              </a:pPr>
              <a:r>
                <a:rPr lang="ja-JP" altLang="en-US" sz="786" b="1" kern="100">
                  <a:solidFill>
                    <a:srgbClr val="000000"/>
                  </a:solidFill>
                  <a:latin typeface="メイリオ" panose="020B0604030504040204" pitchFamily="50" charset="-128"/>
                  <a:ea typeface="メイリオ" panose="020B0604030504040204" pitchFamily="50" charset="-128"/>
                  <a:cs typeface="Times New Roman" panose="02020603050405020304" pitchFamily="18" charset="0"/>
                </a:rPr>
                <a:t>課題の早期発見へ</a:t>
              </a:r>
              <a:endParaRPr lang="ja-JP" altLang="en-US" sz="750" kern="100">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26" name="正方形/長方形 25"/>
            <p:cNvSpPr/>
            <p:nvPr/>
          </p:nvSpPr>
          <p:spPr>
            <a:xfrm>
              <a:off x="1628776" y="19050"/>
              <a:ext cx="2190750" cy="638175"/>
            </a:xfrm>
            <a:prstGeom prst="rect">
              <a:avLst/>
            </a:prstGeom>
            <a:noFill/>
            <a:ln w="12700" cap="flat" cmpd="sng" algn="ctr">
              <a:noFill/>
              <a:prstDash val="solid"/>
              <a:miter lim="800000"/>
            </a:ln>
            <a:effectLst/>
          </p:spPr>
          <p:txBody>
            <a:bodyPr rot="0" spcFirstLastPara="0" vert="horz" wrap="square" lIns="65314" tIns="32657" rIns="65314" bIns="32657" numCol="1" spcCol="0" rtlCol="0" fromWordArt="0" anchor="ctr" anchorCtr="0" forceAA="0" compatLnSpc="1">
              <a:prstTxWarp prst="textNoShape">
                <a:avLst/>
              </a:prstTxWarp>
              <a:noAutofit/>
            </a:bodyPr>
            <a:lstStyle/>
            <a:p>
              <a:pPr algn="ctr">
                <a:lnSpc>
                  <a:spcPts val="1143"/>
                </a:lnSpc>
              </a:pPr>
              <a:r>
                <a:rPr lang="ja-JP" altLang="en-US" sz="786" b="1" kern="100" dirty="0">
                  <a:solidFill>
                    <a:srgbClr val="000000"/>
                  </a:solidFill>
                  <a:latin typeface="メイリオ" panose="020B0604030504040204" pitchFamily="50" charset="-128"/>
                  <a:ea typeface="メイリオ" panose="020B0604030504040204" pitchFamily="50" charset="-128"/>
                  <a:cs typeface="Times New Roman" panose="02020603050405020304" pitchFamily="18" charset="0"/>
                </a:rPr>
                <a:t>個別支援の積み重ねから</a:t>
              </a:r>
              <a:endParaRPr lang="ja-JP" altLang="en-US" sz="750" kern="100" dirty="0">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143"/>
                </a:lnSpc>
              </a:pPr>
              <a:r>
                <a:rPr lang="ja-JP" altLang="en-US" sz="786" b="1" kern="100" dirty="0">
                  <a:solidFill>
                    <a:srgbClr val="000000"/>
                  </a:solidFill>
                  <a:latin typeface="メイリオ" panose="020B0604030504040204" pitchFamily="50" charset="-128"/>
                  <a:ea typeface="メイリオ" panose="020B0604030504040204" pitchFamily="50" charset="-128"/>
                  <a:cs typeface="Times New Roman" panose="02020603050405020304" pitchFamily="18" charset="0"/>
                </a:rPr>
                <a:t>社会資源の再構築・創出へ</a:t>
              </a:r>
              <a:endParaRPr lang="ja-JP" altLang="en-US" sz="750" kern="100" dirty="0">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27" name="下カーブ矢印 26"/>
            <p:cNvSpPr/>
            <p:nvPr/>
          </p:nvSpPr>
          <p:spPr>
            <a:xfrm>
              <a:off x="725446" y="30797"/>
              <a:ext cx="4362450" cy="571500"/>
            </a:xfrm>
            <a:prstGeom prst="curvedDownArrow">
              <a:avLst>
                <a:gd name="adj1" fmla="val 69295"/>
                <a:gd name="adj2" fmla="val 163219"/>
                <a:gd name="adj3" fmla="val 43605"/>
              </a:avLst>
            </a:prstGeom>
            <a:solidFill>
              <a:srgbClr val="44546A"/>
            </a:solidFill>
            <a:ln w="12700" cap="flat" cmpd="sng" algn="ctr">
              <a:solidFill>
                <a:srgbClr val="44546A"/>
              </a:solidFill>
              <a:prstDash val="solid"/>
              <a:miter lim="800000"/>
            </a:ln>
            <a:effectLst/>
          </p:spPr>
          <p:txBody>
            <a:bodyPr rot="0" spcFirstLastPara="0" vert="horz" wrap="square" lIns="65314" tIns="32657" rIns="65314" bIns="32657" numCol="1" spcCol="0" rtlCol="0" fromWordArt="0" anchor="ctr" anchorCtr="0" forceAA="0" compatLnSpc="1">
              <a:prstTxWarp prst="textNoShape">
                <a:avLst/>
              </a:prstTxWarp>
              <a:noAutofit/>
            </a:bodyPr>
            <a:lstStyle/>
            <a:p>
              <a:endParaRPr lang="ja-JP" altLang="en-US" sz="1286"/>
            </a:p>
          </p:txBody>
        </p:sp>
        <p:sp>
          <p:nvSpPr>
            <p:cNvPr id="28" name="下カーブ矢印 27"/>
            <p:cNvSpPr/>
            <p:nvPr/>
          </p:nvSpPr>
          <p:spPr>
            <a:xfrm rot="10800000">
              <a:off x="474159" y="2693601"/>
              <a:ext cx="4362450" cy="561975"/>
            </a:xfrm>
            <a:prstGeom prst="curvedDownArrow">
              <a:avLst>
                <a:gd name="adj1" fmla="val 69295"/>
                <a:gd name="adj2" fmla="val 163219"/>
                <a:gd name="adj3" fmla="val 43605"/>
              </a:avLst>
            </a:prstGeom>
            <a:solidFill>
              <a:srgbClr val="44546A"/>
            </a:solidFill>
            <a:ln w="12700" cap="flat" cmpd="sng" algn="ctr">
              <a:solidFill>
                <a:srgbClr val="44546A"/>
              </a:solidFill>
              <a:prstDash val="solid"/>
              <a:miter lim="800000"/>
            </a:ln>
            <a:effectLst/>
          </p:spPr>
          <p:txBody>
            <a:bodyPr rot="0" spcFirstLastPara="0" vert="horz" wrap="square" lIns="65314" tIns="32657" rIns="65314" bIns="32657" numCol="1" spcCol="0" rtlCol="0" fromWordArt="0" anchor="ctr" anchorCtr="0" forceAA="0" compatLnSpc="1">
              <a:prstTxWarp prst="textNoShape">
                <a:avLst/>
              </a:prstTxWarp>
              <a:noAutofit/>
            </a:bodyPr>
            <a:lstStyle/>
            <a:p>
              <a:endParaRPr lang="ja-JP" altLang="en-US" sz="1286"/>
            </a:p>
          </p:txBody>
        </p:sp>
      </p:grpSp>
      <p:sp>
        <p:nvSpPr>
          <p:cNvPr id="35" name="テキスト ボックス 34"/>
          <p:cNvSpPr txBox="1"/>
          <p:nvPr/>
        </p:nvSpPr>
        <p:spPr>
          <a:xfrm>
            <a:off x="778731" y="4919092"/>
            <a:ext cx="3554590" cy="1147494"/>
          </a:xfrm>
          <a:prstGeom prst="rect">
            <a:avLst/>
          </a:prstGeom>
          <a:noFill/>
          <a:ln w="28575">
            <a:solidFill>
              <a:schemeClr val="tx1"/>
            </a:solidFill>
          </a:ln>
        </p:spPr>
        <p:txBody>
          <a:bodyPr wrap="square" rtlCol="0">
            <a:spAutoFit/>
          </a:bodyPr>
          <a:lstStyle/>
          <a:p>
            <a:endParaRPr kumimoji="1" lang="en-US" altLang="ja-JP" sz="857" dirty="0">
              <a:latin typeface="Meiryo UI" panose="020B0604030504040204" pitchFamily="50" charset="-128"/>
              <a:ea typeface="Meiryo UI" panose="020B0604030504040204" pitchFamily="50" charset="-128"/>
            </a:endParaRPr>
          </a:p>
          <a:p>
            <a:r>
              <a:rPr kumimoji="1" lang="ja-JP" altLang="en-US" sz="857" dirty="0" smtClean="0">
                <a:latin typeface="Meiryo UI" panose="020B0604030504040204" pitchFamily="50" charset="-128"/>
                <a:ea typeface="Meiryo UI" panose="020B0604030504040204" pitchFamily="50" charset="-128"/>
              </a:rPr>
              <a:t>大阪の強み：</a:t>
            </a:r>
            <a:endParaRPr kumimoji="1" lang="en-US" altLang="ja-JP" sz="857" dirty="0">
              <a:latin typeface="Meiryo UI" panose="020B0604030504040204" pitchFamily="50" charset="-128"/>
              <a:ea typeface="Meiryo UI" panose="020B0604030504040204" pitchFamily="50" charset="-128"/>
            </a:endParaRPr>
          </a:p>
          <a:p>
            <a:r>
              <a:rPr kumimoji="1" lang="ja-JP" altLang="en-US" sz="857" dirty="0" smtClean="0">
                <a:latin typeface="Meiryo UI" panose="020B0604030504040204" pitchFamily="50" charset="-128"/>
                <a:ea typeface="Meiryo UI" panose="020B0604030504040204" pitchFamily="50" charset="-128"/>
              </a:rPr>
              <a:t>①　包括的な支援の両輪といわれる「具体的な課題解決」と「つながり続ける」</a:t>
            </a:r>
            <a:endParaRPr kumimoji="1" lang="en-US" altLang="ja-JP" sz="857" dirty="0" smtClean="0">
              <a:latin typeface="Meiryo UI" panose="020B0604030504040204" pitchFamily="50" charset="-128"/>
              <a:ea typeface="Meiryo UI" panose="020B0604030504040204" pitchFamily="50" charset="-128"/>
            </a:endParaRPr>
          </a:p>
          <a:p>
            <a:r>
              <a:rPr kumimoji="1" lang="ja-JP" altLang="en-US" sz="857" dirty="0">
                <a:latin typeface="Meiryo UI" panose="020B0604030504040204" pitchFamily="50" charset="-128"/>
                <a:ea typeface="Meiryo UI" panose="020B0604030504040204" pitchFamily="50" charset="-128"/>
              </a:rPr>
              <a:t>　</a:t>
            </a:r>
            <a:r>
              <a:rPr kumimoji="1" lang="ja-JP" altLang="en-US" sz="857" dirty="0" smtClean="0">
                <a:latin typeface="Meiryo UI" panose="020B0604030504040204" pitchFamily="50" charset="-128"/>
                <a:ea typeface="Meiryo UI" panose="020B0604030504040204" pitchFamily="50" charset="-128"/>
              </a:rPr>
              <a:t>という２つのアプローチを、社会福祉法人・施設は、すでに「地域における公益</a:t>
            </a:r>
            <a:endParaRPr kumimoji="1" lang="en-US" altLang="ja-JP" sz="857" dirty="0" smtClean="0">
              <a:latin typeface="Meiryo UI" panose="020B0604030504040204" pitchFamily="50" charset="-128"/>
              <a:ea typeface="Meiryo UI" panose="020B0604030504040204" pitchFamily="50" charset="-128"/>
            </a:endParaRPr>
          </a:p>
          <a:p>
            <a:r>
              <a:rPr kumimoji="1" lang="ja-JP" altLang="en-US" sz="857" dirty="0">
                <a:latin typeface="Meiryo UI" panose="020B0604030504040204" pitchFamily="50" charset="-128"/>
                <a:ea typeface="Meiryo UI" panose="020B0604030504040204" pitchFamily="50" charset="-128"/>
              </a:rPr>
              <a:t>　</a:t>
            </a:r>
            <a:r>
              <a:rPr kumimoji="1" lang="ja-JP" altLang="en-US" sz="857" dirty="0" smtClean="0">
                <a:latin typeface="Meiryo UI" panose="020B0604030504040204" pitchFamily="50" charset="-128"/>
                <a:ea typeface="Meiryo UI" panose="020B0604030504040204" pitchFamily="50" charset="-128"/>
              </a:rPr>
              <a:t>的な取組」として、地域で実践されている。</a:t>
            </a:r>
            <a:endParaRPr kumimoji="1" lang="en-US" altLang="ja-JP" sz="857" dirty="0" smtClean="0">
              <a:latin typeface="Meiryo UI" panose="020B0604030504040204" pitchFamily="50" charset="-128"/>
              <a:ea typeface="Meiryo UI" panose="020B0604030504040204" pitchFamily="50" charset="-128"/>
            </a:endParaRPr>
          </a:p>
          <a:p>
            <a:r>
              <a:rPr kumimoji="1" lang="ja-JP" altLang="en-US" sz="857" dirty="0" smtClean="0">
                <a:latin typeface="Meiryo UI" panose="020B0604030504040204" pitchFamily="50" charset="-128"/>
                <a:ea typeface="Meiryo UI" panose="020B0604030504040204" pitchFamily="50" charset="-128"/>
              </a:rPr>
              <a:t>②　市町村社会福祉協議会が事務局として、分野をまたがる社会福祉法人・　</a:t>
            </a:r>
            <a:endParaRPr kumimoji="1" lang="en-US" altLang="ja-JP" sz="857" dirty="0" smtClean="0">
              <a:latin typeface="Meiryo UI" panose="020B0604030504040204" pitchFamily="50" charset="-128"/>
              <a:ea typeface="Meiryo UI" panose="020B0604030504040204" pitchFamily="50" charset="-128"/>
            </a:endParaRPr>
          </a:p>
          <a:p>
            <a:r>
              <a:rPr kumimoji="1" lang="ja-JP" altLang="en-US" sz="857" dirty="0">
                <a:latin typeface="Meiryo UI" panose="020B0604030504040204" pitchFamily="50" charset="-128"/>
                <a:ea typeface="Meiryo UI" panose="020B0604030504040204" pitchFamily="50" charset="-128"/>
              </a:rPr>
              <a:t>　</a:t>
            </a:r>
            <a:r>
              <a:rPr kumimoji="1" lang="ja-JP" altLang="en-US" sz="857" dirty="0" smtClean="0">
                <a:latin typeface="Meiryo UI" panose="020B0604030504040204" pitchFamily="50" charset="-128"/>
                <a:ea typeface="Meiryo UI" panose="020B0604030504040204" pitchFamily="50" charset="-128"/>
              </a:rPr>
              <a:t>施設が地域とのつながりをつくるため設置がすすめられた「地域貢献委員会」</a:t>
            </a:r>
            <a:endParaRPr kumimoji="1" lang="en-US" altLang="ja-JP" sz="857" dirty="0" smtClean="0">
              <a:latin typeface="Meiryo UI" panose="020B0604030504040204" pitchFamily="50" charset="-128"/>
              <a:ea typeface="Meiryo UI" panose="020B0604030504040204" pitchFamily="50" charset="-128"/>
            </a:endParaRPr>
          </a:p>
          <a:p>
            <a:r>
              <a:rPr kumimoji="1" lang="ja-JP" altLang="en-US" sz="857" dirty="0">
                <a:latin typeface="Meiryo UI" panose="020B0604030504040204" pitchFamily="50" charset="-128"/>
                <a:ea typeface="Meiryo UI" panose="020B0604030504040204" pitchFamily="50" charset="-128"/>
              </a:rPr>
              <a:t>　</a:t>
            </a:r>
            <a:r>
              <a:rPr kumimoji="1" lang="ja-JP" altLang="en-US" sz="857" dirty="0" smtClean="0">
                <a:latin typeface="Meiryo UI" panose="020B0604030504040204" pitchFamily="50" charset="-128"/>
                <a:ea typeface="Meiryo UI" panose="020B0604030504040204" pitchFamily="50" charset="-128"/>
              </a:rPr>
              <a:t>が府内の多くの地域で立ち上がっている。</a:t>
            </a:r>
            <a:endParaRPr kumimoji="1" lang="ja-JP" altLang="en-US" sz="857" dirty="0">
              <a:latin typeface="Meiryo UI" panose="020B0604030504040204" pitchFamily="50" charset="-128"/>
              <a:ea typeface="Meiryo UI" panose="020B0604030504040204" pitchFamily="50" charset="-128"/>
            </a:endParaRPr>
          </a:p>
        </p:txBody>
      </p:sp>
      <p:sp>
        <p:nvSpPr>
          <p:cNvPr id="37" name="テキスト ボックス 36"/>
          <p:cNvSpPr txBox="1"/>
          <p:nvPr/>
        </p:nvSpPr>
        <p:spPr>
          <a:xfrm>
            <a:off x="783831" y="3863969"/>
            <a:ext cx="3551792" cy="751809"/>
          </a:xfrm>
          <a:prstGeom prst="rect">
            <a:avLst/>
          </a:prstGeom>
          <a:noFill/>
          <a:ln w="28575">
            <a:solidFill>
              <a:schemeClr val="tx1"/>
            </a:solidFill>
          </a:ln>
        </p:spPr>
        <p:txBody>
          <a:bodyPr wrap="square" rtlCol="0">
            <a:spAutoFit/>
          </a:bodyPr>
          <a:lstStyle/>
          <a:p>
            <a:endParaRPr kumimoji="1" lang="en-US" altLang="ja-JP" sz="857" dirty="0">
              <a:latin typeface="Meiryo UI" panose="020B0604030504040204" pitchFamily="50" charset="-128"/>
              <a:ea typeface="Meiryo UI" panose="020B0604030504040204" pitchFamily="50" charset="-128"/>
            </a:endParaRPr>
          </a:p>
          <a:p>
            <a:r>
              <a:rPr kumimoji="1" lang="ja-JP" altLang="en-US" sz="857" dirty="0">
                <a:latin typeface="Meiryo UI" panose="020B0604030504040204" pitchFamily="50" charset="-128"/>
                <a:ea typeface="Meiryo UI" panose="020B0604030504040204" pitchFamily="50" charset="-128"/>
              </a:rPr>
              <a:t>市町村が包括的支援体制で進める際に、社会福祉法人・施設</a:t>
            </a:r>
            <a:r>
              <a:rPr kumimoji="1" lang="ja-JP" altLang="en-US" sz="857" dirty="0" smtClean="0">
                <a:latin typeface="Meiryo UI" panose="020B0604030504040204" pitchFamily="50" charset="-128"/>
                <a:ea typeface="Meiryo UI" panose="020B0604030504040204" pitchFamily="50" charset="-128"/>
              </a:rPr>
              <a:t>との協働することで、</a:t>
            </a:r>
            <a:r>
              <a:rPr kumimoji="1" lang="ja-JP" altLang="en-US" sz="857" dirty="0">
                <a:latin typeface="Meiryo UI" panose="020B0604030504040204" pitchFamily="50" charset="-128"/>
                <a:ea typeface="Meiryo UI" panose="020B0604030504040204" pitchFamily="50" charset="-128"/>
              </a:rPr>
              <a:t>支援体制の充実が図れる。</a:t>
            </a:r>
            <a:endParaRPr kumimoji="1" lang="en-US" altLang="ja-JP" sz="857" dirty="0">
              <a:latin typeface="Meiryo UI" panose="020B0604030504040204" pitchFamily="50" charset="-128"/>
              <a:ea typeface="Meiryo UI" panose="020B0604030504040204" pitchFamily="50" charset="-128"/>
            </a:endParaRPr>
          </a:p>
          <a:p>
            <a:r>
              <a:rPr kumimoji="1" lang="ja-JP" altLang="en-US" sz="857" dirty="0">
                <a:latin typeface="Meiryo UI" panose="020B0604030504040204" pitchFamily="50" charset="-128"/>
                <a:ea typeface="Meiryo UI" panose="020B0604030504040204" pitchFamily="50" charset="-128"/>
              </a:rPr>
              <a:t>そのためには、両者をつなぎ、地域住民をはじめとする多様な主体が出会う協働のプラットフォームが重要となる。</a:t>
            </a:r>
            <a:endParaRPr kumimoji="1" lang="en-US" altLang="ja-JP" sz="857" dirty="0">
              <a:latin typeface="Meiryo UI" panose="020B0604030504040204" pitchFamily="50" charset="-128"/>
              <a:ea typeface="Meiryo UI" panose="020B0604030504040204" pitchFamily="50" charset="-128"/>
            </a:endParaRPr>
          </a:p>
        </p:txBody>
      </p:sp>
      <p:sp>
        <p:nvSpPr>
          <p:cNvPr id="38" name="テキスト ボックス 37"/>
          <p:cNvSpPr txBox="1"/>
          <p:nvPr/>
        </p:nvSpPr>
        <p:spPr>
          <a:xfrm>
            <a:off x="778731" y="4768524"/>
            <a:ext cx="1621649" cy="224229"/>
          </a:xfrm>
          <a:prstGeom prst="rect">
            <a:avLst/>
          </a:prstGeom>
          <a:solidFill>
            <a:schemeClr val="tx1"/>
          </a:solidFill>
          <a:ln w="28575">
            <a:solidFill>
              <a:schemeClr val="tx1"/>
            </a:solidFill>
          </a:ln>
        </p:spPr>
        <p:txBody>
          <a:bodyPr wrap="square" rtlCol="0">
            <a:spAutoFit/>
          </a:bodyPr>
          <a:lstStyle/>
          <a:p>
            <a:pPr algn="ctr"/>
            <a:r>
              <a:rPr kumimoji="1" lang="ja-JP" altLang="en-US" sz="857" b="1" dirty="0">
                <a:solidFill>
                  <a:schemeClr val="bg1"/>
                </a:solidFill>
                <a:latin typeface="Meiryo UI" panose="020B0604030504040204" pitchFamily="50" charset="-128"/>
                <a:ea typeface="Meiryo UI" panose="020B0604030504040204" pitchFamily="50" charset="-128"/>
              </a:rPr>
              <a:t>研究会</a:t>
            </a:r>
            <a:r>
              <a:rPr kumimoji="1" lang="en-US" altLang="ja-JP" sz="857" b="1" dirty="0">
                <a:solidFill>
                  <a:schemeClr val="bg1"/>
                </a:solidFill>
                <a:latin typeface="Meiryo UI" panose="020B0604030504040204" pitchFamily="50" charset="-128"/>
                <a:ea typeface="Meiryo UI" panose="020B0604030504040204" pitchFamily="50" charset="-128"/>
              </a:rPr>
              <a:t>※</a:t>
            </a:r>
            <a:r>
              <a:rPr kumimoji="1" lang="ja-JP" altLang="en-US" sz="857" b="1" dirty="0">
                <a:solidFill>
                  <a:schemeClr val="bg1"/>
                </a:solidFill>
                <a:latin typeface="Meiryo UI" panose="020B0604030504040204" pitchFamily="50" charset="-128"/>
                <a:ea typeface="Meiryo UI" panose="020B0604030504040204" pitchFamily="50" charset="-128"/>
              </a:rPr>
              <a:t>の議論２</a:t>
            </a:r>
          </a:p>
        </p:txBody>
      </p:sp>
      <p:sp>
        <p:nvSpPr>
          <p:cNvPr id="41" name="円/楕円 6"/>
          <p:cNvSpPr/>
          <p:nvPr/>
        </p:nvSpPr>
        <p:spPr>
          <a:xfrm>
            <a:off x="9298978" y="6312000"/>
            <a:ext cx="474980" cy="457360"/>
          </a:xfrm>
          <a:prstGeom prst="ellipse">
            <a:avLst/>
          </a:prstGeom>
          <a:noFill/>
          <a:ln w="15875"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2000" b="1"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rPr>
              <a:t>５</a:t>
            </a:r>
            <a:endParaRPr kumimoji="0" lang="ja-JP" altLang="en-US" sz="2000" b="1"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sp>
        <p:nvSpPr>
          <p:cNvPr id="2" name="テキスト ボックス 1"/>
          <p:cNvSpPr txBox="1"/>
          <p:nvPr/>
        </p:nvSpPr>
        <p:spPr>
          <a:xfrm>
            <a:off x="702088" y="6220438"/>
            <a:ext cx="3731233" cy="215444"/>
          </a:xfrm>
          <a:prstGeom prst="rect">
            <a:avLst/>
          </a:prstGeom>
          <a:noFill/>
        </p:spPr>
        <p:txBody>
          <a:bodyPr wrap="square" rtlCol="0">
            <a:spAutoFit/>
          </a:bodyPr>
          <a:lstStyle/>
          <a:p>
            <a:r>
              <a:rPr kumimoji="1" lang="en-US" altLang="ja-JP" sz="800" dirty="0" smtClean="0">
                <a:latin typeface="Meiryo UI" panose="020B0604030504040204" pitchFamily="50" charset="-128"/>
                <a:ea typeface="Meiryo UI" panose="020B0604030504040204" pitchFamily="50" charset="-128"/>
              </a:rPr>
              <a:t>※</a:t>
            </a:r>
            <a:r>
              <a:rPr kumimoji="1" lang="ja-JP" altLang="en-US" sz="800" dirty="0" smtClean="0">
                <a:latin typeface="Meiryo UI" panose="020B0604030504040204" pitchFamily="50" charset="-128"/>
                <a:ea typeface="Meiryo UI" panose="020B0604030504040204" pitchFamily="50" charset="-128"/>
              </a:rPr>
              <a:t>包括的支援体制の構築に向けた社会福祉法人等との協働に関する研修会</a:t>
            </a:r>
            <a:endParaRPr kumimoji="1" lang="ja-JP" altLang="en-US" sz="800" dirty="0">
              <a:latin typeface="Meiryo UI" panose="020B0604030504040204" pitchFamily="50" charset="-128"/>
              <a:ea typeface="Meiryo UI" panose="020B0604030504040204" pitchFamily="50" charset="-128"/>
            </a:endParaRPr>
          </a:p>
        </p:txBody>
      </p:sp>
      <p:sp>
        <p:nvSpPr>
          <p:cNvPr id="36" name="テキスト ボックス 35"/>
          <p:cNvSpPr txBox="1"/>
          <p:nvPr/>
        </p:nvSpPr>
        <p:spPr>
          <a:xfrm>
            <a:off x="790953" y="3710117"/>
            <a:ext cx="1621649" cy="224229"/>
          </a:xfrm>
          <a:prstGeom prst="rect">
            <a:avLst/>
          </a:prstGeom>
          <a:solidFill>
            <a:schemeClr val="tx1"/>
          </a:solidFill>
          <a:ln w="28575">
            <a:solidFill>
              <a:schemeClr val="tx1"/>
            </a:solidFill>
          </a:ln>
        </p:spPr>
        <p:txBody>
          <a:bodyPr wrap="square" rtlCol="0">
            <a:spAutoFit/>
          </a:bodyPr>
          <a:lstStyle/>
          <a:p>
            <a:pPr algn="ctr"/>
            <a:r>
              <a:rPr kumimoji="1" lang="ja-JP" altLang="en-US" sz="857" b="1" dirty="0">
                <a:solidFill>
                  <a:schemeClr val="bg1"/>
                </a:solidFill>
                <a:latin typeface="Meiryo UI" panose="020B0604030504040204" pitchFamily="50" charset="-128"/>
                <a:ea typeface="Meiryo UI" panose="020B0604030504040204" pitchFamily="50" charset="-128"/>
              </a:rPr>
              <a:t>研究会</a:t>
            </a:r>
            <a:r>
              <a:rPr kumimoji="1" lang="en-US" altLang="ja-JP" sz="857" b="1" dirty="0">
                <a:solidFill>
                  <a:schemeClr val="bg1"/>
                </a:solidFill>
                <a:latin typeface="Meiryo UI" panose="020B0604030504040204" pitchFamily="50" charset="-128"/>
                <a:ea typeface="Meiryo UI" panose="020B0604030504040204" pitchFamily="50" charset="-128"/>
              </a:rPr>
              <a:t>※</a:t>
            </a:r>
            <a:r>
              <a:rPr kumimoji="1" lang="ja-JP" altLang="en-US" sz="857" b="1" dirty="0">
                <a:solidFill>
                  <a:schemeClr val="bg1"/>
                </a:solidFill>
                <a:latin typeface="Meiryo UI" panose="020B0604030504040204" pitchFamily="50" charset="-128"/>
                <a:ea typeface="Meiryo UI" panose="020B0604030504040204" pitchFamily="50" charset="-128"/>
              </a:rPr>
              <a:t>の議論１</a:t>
            </a:r>
          </a:p>
        </p:txBody>
      </p:sp>
    </p:spTree>
    <p:extLst>
      <p:ext uri="{BB962C8B-B14F-4D97-AF65-F5344CB8AC3E}">
        <p14:creationId xmlns:p14="http://schemas.microsoft.com/office/powerpoint/2010/main" val="18833821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 name="図 7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842217" y="3731618"/>
            <a:ext cx="1822836" cy="2103496"/>
          </a:xfrm>
          <a:prstGeom prst="rect">
            <a:avLst/>
          </a:prstGeom>
        </p:spPr>
      </p:pic>
      <p:sp>
        <p:nvSpPr>
          <p:cNvPr id="101" name="正方形/長方形 100"/>
          <p:cNvSpPr/>
          <p:nvPr/>
        </p:nvSpPr>
        <p:spPr>
          <a:xfrm>
            <a:off x="607905" y="542231"/>
            <a:ext cx="8690189" cy="1675330"/>
          </a:xfrm>
          <a:prstGeom prst="rect">
            <a:avLst/>
          </a:prstGeom>
        </p:spPr>
        <p:txBody>
          <a:bodyPr wrap="square">
            <a:spAutoFit/>
          </a:bodyPr>
          <a:lstStyle/>
          <a:p>
            <a:r>
              <a:rPr lang="ja-JP" altLang="en-US" sz="1286" dirty="0">
                <a:latin typeface="Meiryo UI" panose="020B0604030504040204" pitchFamily="50" charset="-128"/>
                <a:ea typeface="Meiryo UI" panose="020B0604030504040204" pitchFamily="50" charset="-128"/>
              </a:rPr>
              <a:t>○　大阪でこれまで積み上げてきた行政や社会福祉法人の取組みを更に発展させるとともに、公民協働しながら、大阪の特性に</a:t>
            </a:r>
            <a:endParaRPr lang="en-US" altLang="ja-JP" sz="1286" dirty="0">
              <a:latin typeface="Meiryo UI" panose="020B0604030504040204" pitchFamily="50" charset="-128"/>
              <a:ea typeface="Meiryo UI" panose="020B0604030504040204" pitchFamily="50" charset="-128"/>
            </a:endParaRPr>
          </a:p>
          <a:p>
            <a:r>
              <a:rPr lang="ja-JP" altLang="en-US" sz="1286" dirty="0">
                <a:latin typeface="Meiryo UI" panose="020B0604030504040204" pitchFamily="50" charset="-128"/>
                <a:ea typeface="Meiryo UI" panose="020B0604030504040204" pitchFamily="50" charset="-128"/>
              </a:rPr>
              <a:t>　　合った大阪ならではの包括的支援体制の仕組みを提示できないかとの思いから、「包括的支援体制の構築に向けた社会福祉法</a:t>
            </a:r>
            <a:endParaRPr lang="en-US" altLang="ja-JP" sz="1286" dirty="0">
              <a:latin typeface="Meiryo UI" panose="020B0604030504040204" pitchFamily="50" charset="-128"/>
              <a:ea typeface="Meiryo UI" panose="020B0604030504040204" pitchFamily="50" charset="-128"/>
            </a:endParaRPr>
          </a:p>
          <a:p>
            <a:r>
              <a:rPr lang="ja-JP" altLang="en-US" sz="1286" dirty="0">
                <a:latin typeface="Meiryo UI" panose="020B0604030504040204" pitchFamily="50" charset="-128"/>
                <a:ea typeface="Meiryo UI" panose="020B0604030504040204" pitchFamily="50" charset="-128"/>
              </a:rPr>
              <a:t>　　人等との協働に関する研究会」を設置し、協議を重ねてきた。</a:t>
            </a:r>
            <a:endParaRPr lang="en-US" altLang="ja-JP" sz="1286" dirty="0">
              <a:latin typeface="Meiryo UI" panose="020B0604030504040204" pitchFamily="50" charset="-128"/>
              <a:ea typeface="Meiryo UI" panose="020B0604030504040204" pitchFamily="50" charset="-128"/>
            </a:endParaRPr>
          </a:p>
          <a:p>
            <a:r>
              <a:rPr lang="ja-JP" altLang="en-US" sz="1286" dirty="0">
                <a:latin typeface="Meiryo UI" panose="020B0604030504040204" pitchFamily="50" charset="-128"/>
                <a:ea typeface="Meiryo UI" panose="020B0604030504040204" pitchFamily="50" charset="-128"/>
              </a:rPr>
              <a:t>○　研究会での議論を踏まえ、市町村をはじめとした行政と社会福祉法人等との協働のための具体的な仕組みとして「大阪モデル」</a:t>
            </a:r>
            <a:endParaRPr lang="en-US" altLang="ja-JP" sz="1286" dirty="0">
              <a:latin typeface="Meiryo UI" panose="020B0604030504040204" pitchFamily="50" charset="-128"/>
              <a:ea typeface="Meiryo UI" panose="020B0604030504040204" pitchFamily="50" charset="-128"/>
            </a:endParaRPr>
          </a:p>
          <a:p>
            <a:r>
              <a:rPr lang="ja-JP" altLang="en-US" sz="1286" dirty="0">
                <a:latin typeface="Meiryo UI" panose="020B0604030504040204" pitchFamily="50" charset="-128"/>
                <a:ea typeface="Meiryo UI" panose="020B0604030504040204" pitchFamily="50" charset="-128"/>
              </a:rPr>
              <a:t>　　を提案</a:t>
            </a:r>
            <a:endParaRPr lang="en-US" altLang="ja-JP" sz="1286" dirty="0">
              <a:latin typeface="Meiryo UI" panose="020B0604030504040204" pitchFamily="50" charset="-128"/>
              <a:ea typeface="Meiryo UI" panose="020B0604030504040204" pitchFamily="50" charset="-128"/>
            </a:endParaRPr>
          </a:p>
          <a:p>
            <a:endParaRPr lang="en-US" altLang="ja-JP" sz="1286" dirty="0">
              <a:latin typeface="Meiryo UI" panose="020B0604030504040204" pitchFamily="50" charset="-128"/>
              <a:ea typeface="Meiryo UI" panose="020B0604030504040204" pitchFamily="50" charset="-128"/>
            </a:endParaRPr>
          </a:p>
          <a:p>
            <a:r>
              <a:rPr lang="ja-JP" altLang="en-US" sz="1286" dirty="0">
                <a:latin typeface="Meiryo UI" panose="020B0604030504040204" pitchFamily="50" charset="-128"/>
                <a:ea typeface="Meiryo UI" panose="020B0604030504040204" pitchFamily="50" charset="-128"/>
              </a:rPr>
              <a:t>　　　参考</a:t>
            </a:r>
            <a:r>
              <a:rPr lang="en-US" altLang="ja-JP" sz="1286" dirty="0">
                <a:latin typeface="Meiryo UI" panose="020B0604030504040204" pitchFamily="50" charset="-128"/>
                <a:ea typeface="Meiryo UI" panose="020B0604030504040204" pitchFamily="50" charset="-128"/>
              </a:rPr>
              <a:t>URL</a:t>
            </a:r>
            <a:r>
              <a:rPr lang="ja-JP" altLang="en-US" sz="1286" dirty="0">
                <a:latin typeface="Meiryo UI" panose="020B0604030504040204" pitchFamily="50" charset="-128"/>
                <a:ea typeface="Meiryo UI" panose="020B0604030504040204" pitchFamily="50" charset="-128"/>
              </a:rPr>
              <a:t> 「包括的支援体制の構築に向けた社会福祉法人等との協働に関する研究会」</a:t>
            </a:r>
            <a:endParaRPr lang="en-US" altLang="ja-JP" sz="1286" dirty="0">
              <a:latin typeface="Meiryo UI" panose="020B0604030504040204" pitchFamily="50" charset="-128"/>
              <a:ea typeface="Meiryo UI" panose="020B0604030504040204" pitchFamily="50" charset="-128"/>
            </a:endParaRPr>
          </a:p>
          <a:p>
            <a:r>
              <a:rPr lang="ja-JP" altLang="en-US" sz="1286" dirty="0">
                <a:latin typeface="Meiryo UI" panose="020B0604030504040204" pitchFamily="50" charset="-128"/>
                <a:ea typeface="Meiryo UI" panose="020B0604030504040204" pitchFamily="50" charset="-128"/>
              </a:rPr>
              <a:t>　　　</a:t>
            </a:r>
            <a:r>
              <a:rPr lang="en-US" altLang="ja-JP" sz="1286" dirty="0">
                <a:latin typeface="Meiryo UI" panose="020B0604030504040204" pitchFamily="50" charset="-128"/>
                <a:ea typeface="Meiryo UI" panose="020B0604030504040204" pitchFamily="50" charset="-128"/>
                <a:hlinkClick r:id="rId4"/>
              </a:rPr>
              <a:t>https://www.pref.osaka.lg.jp/chiikifukushi/houkatsu_kenkyuukai/index.html</a:t>
            </a:r>
            <a:endParaRPr lang="en-US" altLang="ja-JP" sz="1286" dirty="0">
              <a:latin typeface="Meiryo UI" panose="020B0604030504040204" pitchFamily="50" charset="-128"/>
              <a:ea typeface="Meiryo UI" panose="020B0604030504040204" pitchFamily="50" charset="-128"/>
            </a:endParaRPr>
          </a:p>
        </p:txBody>
      </p:sp>
      <p:sp>
        <p:nvSpPr>
          <p:cNvPr id="110" name="正方形/長方形 109"/>
          <p:cNvSpPr/>
          <p:nvPr/>
        </p:nvSpPr>
        <p:spPr>
          <a:xfrm>
            <a:off x="657450" y="2450086"/>
            <a:ext cx="8666302" cy="3789306"/>
          </a:xfrm>
          <a:prstGeom prst="rect">
            <a:avLst/>
          </a:prstGeom>
          <a:solidFill>
            <a:schemeClr val="bg1"/>
          </a:solidFill>
          <a:ln w="381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26406" indent="-126406" defTabSz="650413">
              <a:defRPr/>
            </a:pPr>
            <a:endParaRPr lang="ja-JP" altLang="en-US" sz="857" dirty="0">
              <a:solidFill>
                <a:prstClr val="black"/>
              </a:solidFill>
              <a:latin typeface="メイリオ" panose="020B0604030504040204" pitchFamily="50" charset="-128"/>
              <a:ea typeface="メイリオ" panose="020B0604030504040204" pitchFamily="50" charset="-128"/>
            </a:endParaRPr>
          </a:p>
        </p:txBody>
      </p:sp>
      <p:pic>
        <p:nvPicPr>
          <p:cNvPr id="111" name="図 110"/>
          <p:cNvPicPr>
            <a:picLocks noChangeAspect="1"/>
          </p:cNvPicPr>
          <p:nvPr/>
        </p:nvPicPr>
        <p:blipFill>
          <a:blip r:embed="rId5"/>
          <a:stretch>
            <a:fillRect/>
          </a:stretch>
        </p:blipFill>
        <p:spPr>
          <a:xfrm>
            <a:off x="3509646" y="2591410"/>
            <a:ext cx="5814106" cy="3600874"/>
          </a:xfrm>
          <a:prstGeom prst="rect">
            <a:avLst/>
          </a:prstGeom>
        </p:spPr>
      </p:pic>
      <p:sp>
        <p:nvSpPr>
          <p:cNvPr id="112" name="正方形/長方形 111"/>
          <p:cNvSpPr/>
          <p:nvPr/>
        </p:nvSpPr>
        <p:spPr>
          <a:xfrm>
            <a:off x="804839" y="2754365"/>
            <a:ext cx="2492124" cy="3210755"/>
          </a:xfrm>
          <a:prstGeom prst="rect">
            <a:avLst/>
          </a:prstGeom>
          <a:noFill/>
          <a:ln w="28575" cap="flat" cmpd="sng" algn="ctr">
            <a:solidFill>
              <a:sysClr val="windowText" lastClr="000000"/>
            </a:solidFill>
            <a:prstDash val="dashDot"/>
            <a:miter lim="800000"/>
          </a:ln>
          <a:effectLst/>
        </p:spPr>
        <p:txBody>
          <a:bodyPr rot="0" spcFirstLastPara="0" vert="horz" wrap="square" lIns="65314" tIns="32657" rIns="65314" bIns="32657" numCol="1" spcCol="0" rtlCol="0" fromWordArt="0" anchor="ctr" anchorCtr="0" forceAA="0" compatLnSpc="1">
            <a:prstTxWarp prst="textNoShape">
              <a:avLst/>
            </a:prstTxWarp>
            <a:noAutofit/>
          </a:bodyPr>
          <a:lstStyle/>
          <a:p>
            <a:pPr marL="126406" indent="-126406" defTabSz="650413">
              <a:lnSpc>
                <a:spcPct val="150000"/>
              </a:lnSpc>
              <a:defRPr/>
            </a:pPr>
            <a:r>
              <a:rPr lang="ja-JP" altLang="en-US" sz="1714" dirty="0">
                <a:solidFill>
                  <a:prstClr val="black"/>
                </a:solidFill>
                <a:latin typeface="メイリオ" panose="020B0604030504040204" pitchFamily="50" charset="-128"/>
                <a:ea typeface="メイリオ" panose="020B0604030504040204" pitchFamily="50" charset="-128"/>
              </a:rPr>
              <a:t>　　</a:t>
            </a:r>
            <a:r>
              <a:rPr lang="ja-JP" altLang="en-US" sz="1714" b="1" dirty="0">
                <a:solidFill>
                  <a:prstClr val="black"/>
                </a:solidFill>
                <a:latin typeface="Meiryo UI" panose="020B0604030504040204" pitchFamily="50" charset="-128"/>
                <a:ea typeface="Meiryo UI" panose="020B0604030504040204" pitchFamily="50" charset="-128"/>
              </a:rPr>
              <a:t>「大阪モデル」</a:t>
            </a:r>
          </a:p>
          <a:p>
            <a:pPr defTabSz="650413">
              <a:lnSpc>
                <a:spcPct val="150000"/>
              </a:lnSpc>
              <a:defRPr/>
            </a:pPr>
            <a:endParaRPr lang="en-US" altLang="ja-JP" sz="1143" dirty="0">
              <a:solidFill>
                <a:prstClr val="black"/>
              </a:solidFill>
              <a:latin typeface="Meiryo UI" panose="020B0604030504040204" pitchFamily="50" charset="-128"/>
              <a:ea typeface="Meiryo UI" panose="020B0604030504040204" pitchFamily="50" charset="-128"/>
            </a:endParaRPr>
          </a:p>
          <a:p>
            <a:pPr defTabSz="650413">
              <a:lnSpc>
                <a:spcPct val="150000"/>
              </a:lnSpc>
              <a:tabLst>
                <a:tab pos="1731544" algn="l"/>
              </a:tabLst>
              <a:defRPr/>
            </a:pPr>
            <a:r>
              <a:rPr lang="ja-JP" altLang="en-US" sz="1143" dirty="0">
                <a:solidFill>
                  <a:prstClr val="black"/>
                </a:solidFill>
                <a:latin typeface="Meiryo UI" panose="020B0604030504040204" pitchFamily="50" charset="-128"/>
                <a:ea typeface="Meiryo UI" panose="020B0604030504040204" pitchFamily="50" charset="-128"/>
              </a:rPr>
              <a:t>地域における包括的な支援体制の整備に向けた市町村と社会福祉法人等との協働の基盤（プラットフォーム）として「地域貢献委員会」を位置づけ、これを核として、両者の連携を深めるとともに、地域住民等と広範につながり、相談支援の強化と地域づくりの充実の相乗効果を発揮するもの。</a:t>
            </a:r>
          </a:p>
        </p:txBody>
      </p:sp>
      <p:sp>
        <p:nvSpPr>
          <p:cNvPr id="9" name="円/楕円 6"/>
          <p:cNvSpPr/>
          <p:nvPr/>
        </p:nvSpPr>
        <p:spPr>
          <a:xfrm>
            <a:off x="9298094" y="6333608"/>
            <a:ext cx="474980" cy="457360"/>
          </a:xfrm>
          <a:prstGeom prst="ellipse">
            <a:avLst/>
          </a:prstGeom>
          <a:noFill/>
          <a:ln w="15875"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2000" b="1"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rPr>
              <a:t>６</a:t>
            </a:r>
            <a:endParaRPr kumimoji="0" lang="ja-JP" altLang="en-US" sz="2000" b="1"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96293198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縞模様">
  <a:themeElements>
    <a:clrScheme name="縞模様">
      <a:dk1>
        <a:srgbClr val="2C2C2C"/>
      </a:dk1>
      <a:lt1>
        <a:srgbClr val="FFFFFF"/>
      </a:lt1>
      <a:dk2>
        <a:srgbClr val="F56617"/>
      </a:dk2>
      <a:lt2>
        <a:srgbClr val="DDDDDD"/>
      </a:lt2>
      <a:accent1>
        <a:srgbClr val="FFC000"/>
      </a:accent1>
      <a:accent2>
        <a:srgbClr val="BD582C"/>
      </a:accent2>
      <a:accent3>
        <a:srgbClr val="865640"/>
      </a:accent3>
      <a:accent4>
        <a:srgbClr val="9B8357"/>
      </a:accent4>
      <a:accent5>
        <a:srgbClr val="C2BC80"/>
      </a:accent5>
      <a:accent6>
        <a:srgbClr val="94A080"/>
      </a:accent6>
      <a:hlink>
        <a:srgbClr val="FF9933"/>
      </a:hlink>
      <a:folHlink>
        <a:srgbClr val="6C606A"/>
      </a:folHlink>
    </a:clrScheme>
    <a:fontScheme name="縞模様">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縞模様">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B7CF026C-957E-4F4E-893C-D02C23AB6317}"/>
    </a:ext>
  </a:extLst>
</a:theme>
</file>

<file path=ppt/theme/theme2.xml><?xml version="1.0" encoding="utf-8"?>
<a:theme xmlns:a="http://schemas.openxmlformats.org/drawingml/2006/main" name="基礎">
  <a:themeElements>
    <a:clrScheme name="基礎">
      <a:dk1>
        <a:srgbClr val="000000"/>
      </a:dk1>
      <a:lt1>
        <a:sysClr val="window" lastClr="FFFFFF"/>
      </a:lt1>
      <a:dk2>
        <a:srgbClr val="5E5E5E"/>
      </a:dk2>
      <a:lt2>
        <a:srgbClr val="DDDDDD"/>
      </a:lt2>
      <a:accent1>
        <a:srgbClr val="DF5327"/>
      </a:accent1>
      <a:accent2>
        <a:srgbClr val="A6B727"/>
      </a:accent2>
      <a:accent3>
        <a:srgbClr val="FE9E00"/>
      </a:accent3>
      <a:accent4>
        <a:srgbClr val="418AB3"/>
      </a:accent4>
      <a:accent5>
        <a:srgbClr val="D7D447"/>
      </a:accent5>
      <a:accent6>
        <a:srgbClr val="838383"/>
      </a:accent6>
      <a:hlink>
        <a:srgbClr val="F59E00"/>
      </a:hlink>
      <a:folHlink>
        <a:srgbClr val="B2B2B2"/>
      </a:folHlink>
    </a:clrScheme>
    <a:fontScheme name="基礎">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基礎">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446C221D-F63F-4DD8-B509-CFE168687BF2}"/>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36FE910C12C38F4BBC0B41FAEEFCDD44" ma:contentTypeVersion="1" ma:contentTypeDescription="新しいドキュメントを作成します。" ma:contentTypeScope="" ma:versionID="8bf1644f010c1e489fca52e8db343e01">
  <xsd:schema xmlns:xsd="http://www.w3.org/2001/XMLSchema" xmlns:xs="http://www.w3.org/2001/XMLSchema" xmlns:p="http://schemas.microsoft.com/office/2006/metadata/properties" xmlns:ns2="f6098314-950f-4f07-9a8c-9507a18ba650" targetNamespace="http://schemas.microsoft.com/office/2006/metadata/properties" ma:root="true" ma:fieldsID="e62d76f026daf18713a82891fedbf7ea" ns2:_="">
    <xsd:import namespace="f6098314-950f-4f07-9a8c-9507a18ba650"/>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6098314-950f-4f07-9a8c-9507a18ba650" elementFormDefault="qualified">
    <xsd:import namespace="http://schemas.microsoft.com/office/2006/documentManagement/types"/>
    <xsd:import namespace="http://schemas.microsoft.com/office/infopath/2007/PartnerControls"/>
    <xsd:element name="SharedWithUsers" ma:index="8"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20F626A-1E98-4F60-8D83-1BE9D4D81B2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6098314-950f-4f07-9a8c-9507a18ba65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A78717C-29BC-4566-9D66-2761235449E9}">
  <ds:schemaRefs>
    <ds:schemaRef ds:uri="http://schemas.microsoft.com/sharepoint/v3/contenttype/forms"/>
  </ds:schemaRefs>
</ds:datastoreItem>
</file>

<file path=customXml/itemProps3.xml><?xml version="1.0" encoding="utf-8"?>
<ds:datastoreItem xmlns:ds="http://schemas.openxmlformats.org/officeDocument/2006/customXml" ds:itemID="{78325C86-7175-4230-BDFA-352B6A411957}">
  <ds:schemaRefs>
    <ds:schemaRef ds:uri="http://schemas.microsoft.com/office/2006/documentManagement/types"/>
    <ds:schemaRef ds:uri="http://purl.org/dc/dcmitype/"/>
    <ds:schemaRef ds:uri="http://purl.org/dc/elements/1.1/"/>
    <ds:schemaRef ds:uri="http://schemas.microsoft.com/office/2006/metadata/properties"/>
    <ds:schemaRef ds:uri="http://schemas.microsoft.com/office/infopath/2007/PartnerControls"/>
    <ds:schemaRef ds:uri="f6098314-950f-4f07-9a8c-9507a18ba650"/>
    <ds:schemaRef ds:uri="http://schemas.openxmlformats.org/package/2006/metadata/core-properties"/>
    <ds:schemaRef ds:uri="http://www.w3.org/XML/1998/namespace"/>
    <ds:schemaRef ds:uri="http://purl.org/dc/terms/"/>
  </ds:schemaRefs>
</ds:datastoreItem>
</file>

<file path=docProps/app.xml><?xml version="1.0" encoding="utf-8"?>
<Properties xmlns="http://schemas.openxmlformats.org/officeDocument/2006/extended-properties" xmlns:vt="http://schemas.openxmlformats.org/officeDocument/2006/docPropsVTypes">
  <Template>Facet</Template>
  <TotalTime>4810</TotalTime>
  <Words>2713</Words>
  <Application>Microsoft Office PowerPoint</Application>
  <PresentationFormat>A4 210 x 297 mm</PresentationFormat>
  <Paragraphs>205</Paragraphs>
  <Slides>7</Slides>
  <Notes>1</Notes>
  <HiddenSlides>0</HiddenSlides>
  <MMClips>0</MMClips>
  <ScaleCrop>false</ScaleCrop>
  <HeadingPairs>
    <vt:vector size="6" baseType="variant">
      <vt:variant>
        <vt:lpstr>使用されているフォント</vt:lpstr>
      </vt:variant>
      <vt:variant>
        <vt:i4>10</vt:i4>
      </vt:variant>
      <vt:variant>
        <vt:lpstr>テーマ</vt:lpstr>
      </vt:variant>
      <vt:variant>
        <vt:i4>2</vt:i4>
      </vt:variant>
      <vt:variant>
        <vt:lpstr>スライド タイトル</vt:lpstr>
      </vt:variant>
      <vt:variant>
        <vt:i4>7</vt:i4>
      </vt:variant>
    </vt:vector>
  </HeadingPairs>
  <TitlesOfParts>
    <vt:vector size="19" baseType="lpstr">
      <vt:lpstr>Meiryo UI</vt:lpstr>
      <vt:lpstr>ＭＳ Ｐゴシック</vt:lpstr>
      <vt:lpstr>ＭＳ ゴシック</vt:lpstr>
      <vt:lpstr>メイリオ</vt:lpstr>
      <vt:lpstr>游ゴシック</vt:lpstr>
      <vt:lpstr>游明朝</vt:lpstr>
      <vt:lpstr>Calibri</vt:lpstr>
      <vt:lpstr>Corbel</vt:lpstr>
      <vt:lpstr>Times New Roman</vt:lpstr>
      <vt:lpstr>Wingdings</vt:lpstr>
      <vt:lpstr>縞模様</vt:lpstr>
      <vt:lpstr>基礎</vt:lpstr>
      <vt:lpstr>≪中間見直し≫で記載した事項 に関する令和４年度の取組状況</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山口　文子</dc:creator>
  <cp:lastModifiedBy>吉田　夏子</cp:lastModifiedBy>
  <cp:revision>470</cp:revision>
  <cp:lastPrinted>2023-03-23T08:08:33Z</cp:lastPrinted>
  <dcterms:created xsi:type="dcterms:W3CDTF">2019-11-13T07:33:03Z</dcterms:created>
  <dcterms:modified xsi:type="dcterms:W3CDTF">2023-03-24T09:32:48Z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0x01010036FE910C12C38F4BBC0B41FAEEFCDD44</vt:lpwstr>
  </property>
</Properties>
</file>