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 id="2147483785" r:id="rId5"/>
  </p:sldMasterIdLst>
  <p:notesMasterIdLst>
    <p:notesMasterId r:id="rId19"/>
  </p:notesMasterIdLst>
  <p:sldIdLst>
    <p:sldId id="256" r:id="rId6"/>
    <p:sldId id="261" r:id="rId7"/>
    <p:sldId id="263" r:id="rId8"/>
    <p:sldId id="266" r:id="rId9"/>
    <p:sldId id="279" r:id="rId10"/>
    <p:sldId id="268" r:id="rId11"/>
    <p:sldId id="269" r:id="rId12"/>
    <p:sldId id="275" r:id="rId13"/>
    <p:sldId id="278" r:id="rId14"/>
    <p:sldId id="274" r:id="rId15"/>
    <p:sldId id="273" r:id="rId16"/>
    <p:sldId id="272" r:id="rId17"/>
    <p:sldId id="271"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79"/>
            <p14:sldId id="268"/>
            <p14:sldId id="269"/>
            <p14:sldId id="275"/>
            <p14:sldId id="278"/>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B050"/>
    <a:srgbClr val="0000CC"/>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showGuides="1">
      <p:cViewPr varScale="1">
        <p:scale>
          <a:sx n="74" d="100"/>
          <a:sy n="74" d="100"/>
        </p:scale>
        <p:origin x="1116" y="54"/>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t>
        <a:bodyPr/>
        <a:lstStyle/>
        <a:p>
          <a:endParaRPr kumimoji="1" lang="ja-JP" altLang="en-US"/>
        </a:p>
      </dgm:t>
    </dgm:pt>
    <dgm:pt modelId="{DF7A5F8E-B0A9-4DC8-9892-988BAF460BC4}" type="pres">
      <dgm:prSet presAssocID="{CBE9B4EE-1DAF-437F-B1F7-A78169498388}" presName="composite" presStyleCnt="0"/>
      <dgm:spPr/>
      <dgm:t>
        <a:bodyPr/>
        <a:lstStyle/>
        <a:p>
          <a:endParaRPr kumimoji="1" lang="ja-JP" altLang="en-US"/>
        </a:p>
      </dgm:t>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t>
        <a:bodyPr/>
        <a:lstStyle/>
        <a:p>
          <a:endParaRPr kumimoji="1" lang="ja-JP" altLang="en-US"/>
        </a:p>
      </dgm:t>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t>
        <a:bodyPr/>
        <a:lstStyle/>
        <a:p>
          <a:endParaRPr kumimoji="1" lang="ja-JP" altLang="en-US"/>
        </a:p>
      </dgm:t>
    </dgm:pt>
    <dgm:pt modelId="{5FAE5572-3B4F-45BE-82DE-5B247BEB7B44}" type="pres">
      <dgm:prSet presAssocID="{9D772164-BD76-4008-987B-BBB9B2E6CB4C}" presName="sp" presStyleCnt="0"/>
      <dgm:spPr/>
      <dgm:t>
        <a:bodyPr/>
        <a:lstStyle/>
        <a:p>
          <a:endParaRPr kumimoji="1" lang="ja-JP" altLang="en-US"/>
        </a:p>
      </dgm:t>
    </dgm:pt>
    <dgm:pt modelId="{B4C53216-A7C8-4052-8166-1E9D1DCCFEE8}" type="pres">
      <dgm:prSet presAssocID="{0655DC4D-101C-48E3-8CF7-5BC59D6E518F}" presName="composite" presStyleCnt="0"/>
      <dgm:spPr/>
      <dgm:t>
        <a:bodyPr/>
        <a:lstStyle/>
        <a:p>
          <a:endParaRPr kumimoji="1" lang="ja-JP" altLang="en-US"/>
        </a:p>
      </dgm:t>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t>
        <a:bodyPr/>
        <a:lstStyle/>
        <a:p>
          <a:endParaRPr kumimoji="1" lang="ja-JP" altLang="en-US"/>
        </a:p>
      </dgm:t>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t>
        <a:bodyPr/>
        <a:lstStyle/>
        <a:p>
          <a:endParaRPr kumimoji="1" lang="ja-JP" altLang="en-US"/>
        </a:p>
      </dgm:t>
    </dgm:pt>
    <dgm:pt modelId="{D5F1CB35-D694-44B0-B3E6-9D1819A7E907}" type="pres">
      <dgm:prSet presAssocID="{05DF7A3F-E284-408A-8EFC-A0D9E1206CA0}" presName="sp" presStyleCnt="0"/>
      <dgm:spPr/>
      <dgm:t>
        <a:bodyPr/>
        <a:lstStyle/>
        <a:p>
          <a:endParaRPr kumimoji="1" lang="ja-JP" altLang="en-US"/>
        </a:p>
      </dgm:t>
    </dgm:pt>
    <dgm:pt modelId="{9F8293BB-698E-4742-89B7-564E0DBA3B3C}" type="pres">
      <dgm:prSet presAssocID="{C214934C-DA12-4A94-B242-FD22DB0325AC}" presName="composite" presStyleCnt="0"/>
      <dgm:spPr/>
      <dgm:t>
        <a:bodyPr/>
        <a:lstStyle/>
        <a:p>
          <a:endParaRPr kumimoji="1" lang="ja-JP" altLang="en-US"/>
        </a:p>
      </dgm:t>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t>
        <a:bodyPr/>
        <a:lstStyle/>
        <a:p>
          <a:endParaRPr kumimoji="1" lang="ja-JP" altLang="en-US"/>
        </a:p>
      </dgm:t>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t>
        <a:bodyPr/>
        <a:lstStyle/>
        <a:p>
          <a:endParaRPr kumimoji="1" lang="ja-JP" altLang="en-US"/>
        </a:p>
      </dgm:t>
    </dgm:pt>
    <dgm:pt modelId="{81D2E59D-7E29-4517-949F-69586D768DC1}" type="pres">
      <dgm:prSet presAssocID="{05615420-162E-44F7-9FDD-75B1793BBBBC}" presName="sp" presStyleCnt="0"/>
      <dgm:spPr/>
      <dgm:t>
        <a:bodyPr/>
        <a:lstStyle/>
        <a:p>
          <a:endParaRPr kumimoji="1" lang="ja-JP" altLang="en-US"/>
        </a:p>
      </dgm:t>
    </dgm:pt>
    <dgm:pt modelId="{612FB2FA-8F7F-4E75-B16A-88CA3BD4DED9}" type="pres">
      <dgm:prSet presAssocID="{B10C239D-63CE-4CDE-ADBF-5A6E4F419954}" presName="composite" presStyleCnt="0"/>
      <dgm:spPr/>
      <dgm:t>
        <a:bodyPr/>
        <a:lstStyle/>
        <a:p>
          <a:endParaRPr kumimoji="1" lang="ja-JP" altLang="en-US"/>
        </a:p>
      </dgm:t>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t>
        <a:bodyPr/>
        <a:lstStyle/>
        <a:p>
          <a:endParaRPr kumimoji="1" lang="ja-JP" altLang="en-US"/>
        </a:p>
      </dgm:t>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t>
        <a:bodyPr/>
        <a:lstStyle/>
        <a:p>
          <a:endParaRPr kumimoji="1" lang="ja-JP" altLang="en-US"/>
        </a:p>
      </dgm:t>
    </dgm:pt>
    <dgm:pt modelId="{27564690-2E7B-4E23-835F-761D24C815F8}" type="pres">
      <dgm:prSet presAssocID="{077AF86D-7E28-4415-988F-128D43AF0063}" presName="sp" presStyleCnt="0"/>
      <dgm:spPr/>
      <dgm:t>
        <a:bodyPr/>
        <a:lstStyle/>
        <a:p>
          <a:endParaRPr kumimoji="1" lang="ja-JP" altLang="en-US"/>
        </a:p>
      </dgm:t>
    </dgm:pt>
    <dgm:pt modelId="{268FE6DE-17FB-4ADC-8E67-3725666307FD}" type="pres">
      <dgm:prSet presAssocID="{DA9F9CB1-AB8F-4E9B-9646-FA3D524ED066}" presName="composite" presStyleCnt="0"/>
      <dgm:spPr/>
      <dgm:t>
        <a:bodyPr/>
        <a:lstStyle/>
        <a:p>
          <a:endParaRPr kumimoji="1" lang="ja-JP" altLang="en-US"/>
        </a:p>
      </dgm:t>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t>
        <a:bodyPr/>
        <a:lstStyle/>
        <a:p>
          <a:endParaRPr kumimoji="1" lang="ja-JP" altLang="en-US"/>
        </a:p>
      </dgm:t>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t>
        <a:bodyPr/>
        <a:lstStyle/>
        <a:p>
          <a:endParaRPr kumimoji="1" lang="ja-JP" altLang="en-US"/>
        </a:p>
      </dgm:t>
    </dgm:pt>
  </dgm:ptLst>
  <dgm:cxnLst>
    <dgm:cxn modelId="{8EED1236-93DE-4F6C-8F32-A99C8D055127}" type="presOf" srcId="{0655DC4D-101C-48E3-8CF7-5BC59D6E518F}" destId="{8B86865A-C7FC-4871-91B7-17601E608C00}" srcOrd="0" destOrd="0" presId="urn:microsoft.com/office/officeart/2005/8/layout/chevron2"/>
    <dgm:cxn modelId="{7E2542C8-3005-4DD9-8D80-5134A0630EE4}" type="presOf" srcId="{C214934C-DA12-4A94-B242-FD22DB0325AC}" destId="{5BEEA8FB-E323-4F70-A874-92E633AEA525}"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098D146-4EB0-47DB-B217-709E0BCAF005}" type="presOf" srcId="{75DFA851-5014-4BED-9E2A-8EDF825F9950}" destId="{B6098A84-39E6-4259-82A2-B492BBB0368F}"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1F450BD6-67F5-4857-96D3-83A8F697D69B}" type="presOf" srcId="{B10C239D-63CE-4CDE-ADBF-5A6E4F419954}" destId="{C3F31C96-FF38-402C-A0CE-402384DCB038}"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575C495A-57A1-4EE8-B29E-28E8639735C6}" srcId="{DA9F9CB1-AB8F-4E9B-9646-FA3D524ED066}" destId="{4839135E-7AFD-4BE6-B065-73BA2EA5027F}" srcOrd="0" destOrd="0" parTransId="{99442563-5255-424D-B7B2-A23F2BAEDEA9}" sibTransId="{BC0D51EE-ED92-4456-802D-6276122021D2}"/>
    <dgm:cxn modelId="{27397B83-B053-4382-9C95-12C497E11598}" type="presOf" srcId="{7E27BC4B-9BED-41F5-A06A-2F49958F34DF}" destId="{91F47603-AE00-436B-B4EE-2999C28EEAD2}" srcOrd="0" destOrd="0" presId="urn:microsoft.com/office/officeart/2005/8/layout/chevron2"/>
    <dgm:cxn modelId="{42D43043-A3E2-4A2B-BD3D-91BD8C033DC2}" srcId="{7E27BC4B-9BED-41F5-A06A-2F49958F34DF}" destId="{B10C239D-63CE-4CDE-ADBF-5A6E4F419954}" srcOrd="3" destOrd="0" parTransId="{0A640807-6D76-4727-8E0A-7B3687668F7D}" sibTransId="{077AF86D-7E28-4415-988F-128D43AF0063}"/>
    <dgm:cxn modelId="{FDB71611-E260-4B39-ACAD-EF8D0707E8C3}" type="presOf" srcId="{FF8B84D3-5758-4DD3-8157-34B1817C00B3}" destId="{E224F703-97E3-44B3-A6CE-B1CDDB0646DA}" srcOrd="0" destOrd="0" presId="urn:microsoft.com/office/officeart/2005/8/layout/chevron2"/>
    <dgm:cxn modelId="{16D92981-71D1-4141-B743-7604EBEB52D0}" srcId="{7E27BC4B-9BED-41F5-A06A-2F49958F34DF}" destId="{C214934C-DA12-4A94-B242-FD22DB0325AC}" srcOrd="2" destOrd="0" parTransId="{34E46014-9EC3-45E3-BD34-F1ADA0AFFBE2}" sibTransId="{05615420-162E-44F7-9FDD-75B1793BBBBC}"/>
    <dgm:cxn modelId="{E403CAEA-7312-495C-A791-598EDB6EFF2F}" type="presOf" srcId="{4839135E-7AFD-4BE6-B065-73BA2EA5027F}" destId="{F0B67040-3C60-4477-954C-0A4CB818ABFE}"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BD986DC4-5563-477D-986D-88EE76C05E04}" srcId="{7E27BC4B-9BED-41F5-A06A-2F49958F34DF}" destId="{CBE9B4EE-1DAF-437F-B1F7-A78169498388}" srcOrd="0" destOrd="0" parTransId="{8BBAC269-09C1-46F9-A0E9-710E0AF273E7}" sibTransId="{9D772164-BD76-4008-987B-BBB9B2E6CB4C}"/>
    <dgm:cxn modelId="{D6D317D0-D27C-425D-8C7E-590CDB13AC11}" type="presOf" srcId="{CBE9B4EE-1DAF-437F-B1F7-A78169498388}" destId="{263BD2CF-28C4-4092-9983-D3C77E96E283}"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8"/>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414" y="2228605"/>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5"/>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3131572"/>
        <a:ext cx="786961" cy="337269"/>
      </dsp:txXfrm>
    </dsp:sp>
    <dsp:sp modelId="{0BE81439-86E2-4CEE-B758-ABCAFD3F89C2}">
      <dsp:nvSpPr>
        <dsp:cNvPr id="0" name=""/>
        <dsp:cNvSpPr/>
      </dsp:nvSpPr>
      <dsp:spPr>
        <a:xfrm rot="5400000">
          <a:off x="4263069" y="-747961"/>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4"/>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193611"/>
        <a:ext cx="786961" cy="337269"/>
      </dsp:txXfrm>
    </dsp:sp>
    <dsp:sp modelId="{F0B67040-3C60-4477-954C-0A4CB818ABFE}">
      <dsp:nvSpPr>
        <dsp:cNvPr id="0" name=""/>
        <dsp:cNvSpPr/>
      </dsp:nvSpPr>
      <dsp:spPr>
        <a:xfrm rot="5400000">
          <a:off x="4375015" y="203809"/>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6"/>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2023/3/23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3/23/2023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3/23/2023</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3/23/2023</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en-US" altLang="ja-JP" sz="2400" b="1" dirty="0" smtClean="0">
                <a:solidFill>
                  <a:schemeClr val="bg1"/>
                </a:solidFill>
                <a:latin typeface="メイリオ" panose="020B0604030504040204" pitchFamily="50" charset="-128"/>
                <a:ea typeface="メイリオ" panose="020B0604030504040204" pitchFamily="50" charset="-128"/>
              </a:rPr>
              <a:t>【</a:t>
            </a:r>
            <a:r>
              <a:rPr lang="ja-JP" altLang="en-US" sz="2400" b="1" dirty="0" smtClean="0">
                <a:solidFill>
                  <a:schemeClr val="bg1"/>
                </a:solidFill>
                <a:latin typeface="メイリオ" panose="020B0604030504040204" pitchFamily="50" charset="-128"/>
                <a:ea typeface="メイリオ" panose="020B0604030504040204" pitchFamily="50" charset="-128"/>
              </a:rPr>
              <a:t>令和３年度 取組状況（概要）</a:t>
            </a:r>
            <a:r>
              <a:rPr lang="en-US" altLang="ja-JP" sz="2400" b="1" dirty="0" smtClean="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 料 </a:t>
            </a:r>
            <a:r>
              <a:rPr kumimoji="1" lang="en-US" altLang="ja-JP"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b="1" dirty="0" smtClean="0">
                <a:latin typeface="メイリオ" panose="020B0604030504040204" pitchFamily="50" charset="-128"/>
                <a:ea typeface="メイリオ" panose="020B0604030504040204" pitchFamily="50" charset="-128"/>
              </a:rPr>
              <a:t>令和５年３月</a:t>
            </a:r>
            <a:endParaRPr lang="ja-JP" altLang="en-US"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0348" y="40743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安全</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・安心に暮らせる住まいと福祉のまちづくりの推進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095726042"/>
              </p:ext>
            </p:extLst>
          </p:nvPr>
        </p:nvGraphicFramePr>
        <p:xfrm>
          <a:off x="453000" y="2588230"/>
          <a:ext cx="9000000" cy="37438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▸市町村における居住支援体制構築に向け、福祉部と連携し、市町村の福祉部局・住宅部局、居住支援法人に対し働きかけを行った。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▸「大阪府福祉のまちづくり審議会」及び「大阪府福祉のまちづくり条例施行状況調査検討部会」を開催し、「重度の障害、介助者等への対応」や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「小規模店舗のバリアフリー化」等に係る国の改正を踏まえた小規模店舗の現地検証の内容を報告した。</a:t>
                      </a: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▸府営住宅の空室活用を促進するとともに、事例集等を用いて制度や事例の周知に努めた。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▸府営住宅の空室を、小規模保育事業所や地域子育て支援拠点等として活用。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◆新たに実施した「</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大阪府居住支援体制整備促進事業」において採択された</a:t>
                      </a:r>
                      <a:r>
                        <a:rPr kumimoji="1" lang="en-US" altLang="ja-JP"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市）に対し、支援を実施する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79060500"/>
              </p:ext>
            </p:extLst>
          </p:nvPr>
        </p:nvGraphicFramePr>
        <p:xfrm>
          <a:off x="453000" y="864796"/>
          <a:ext cx="9000000" cy="1453824"/>
        </p:xfrm>
        <a:graphic>
          <a:graphicData uri="http://schemas.openxmlformats.org/drawingml/2006/table">
            <a:tbl>
              <a:tblPr firstRow="1" bandRow="1">
                <a:tableStyleId>{5940675A-B579-460E-94D1-54222C63F5DA}</a:tableStyleId>
              </a:tblPr>
              <a:tblGrid>
                <a:gridCol w="1176993">
                  <a:extLst>
                    <a:ext uri="{9D8B030D-6E8A-4147-A177-3AD203B41FA5}">
                      <a16:colId xmlns:a16="http://schemas.microsoft.com/office/drawing/2014/main" val="4233095434"/>
                    </a:ext>
                  </a:extLst>
                </a:gridCol>
                <a:gridCol w="7823007">
                  <a:extLst>
                    <a:ext uri="{9D8B030D-6E8A-4147-A177-3AD203B41FA5}">
                      <a16:colId xmlns:a16="http://schemas.microsoft.com/office/drawing/2014/main" val="20000"/>
                    </a:ext>
                  </a:extLst>
                </a:gridCol>
              </a:tblGrid>
              <a:tr h="595451">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行政区単位での居住支援協議会の設立を積極的に支援します。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858373">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▸居住支援協議会設立数：</a:t>
                      </a: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地域の特性に応じた居住支援体制の構築を促すために、平成</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年度実施した「大阪府居住支援体制整備促進</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事業」において採択した</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事業者が活動している６市において支援を行った。</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31020"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楕円 7"/>
          <p:cNvSpPr/>
          <p:nvPr/>
        </p:nvSpPr>
        <p:spPr>
          <a:xfrm>
            <a:off x="305082" y="971258"/>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417618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7708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矯正施設退所</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予定者等への社会復帰支援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1997137096"/>
              </p:ext>
            </p:extLst>
          </p:nvPr>
        </p:nvGraphicFramePr>
        <p:xfrm>
          <a:off x="461400" y="1745930"/>
          <a:ext cx="9000000" cy="220660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生活保護査察指導員会議等の場を通じて、地域生活定着支援センター事業の目的等を周知し、事業に</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▸司法関係機関と連携を強化しながら、被疑者・被告</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者等を就労系福祉サービス等の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地域の支援に早期につなげ、継続的な支援体制の形成を図った。</a:t>
                      </a:r>
                      <a:endParaRPr kumimoji="1" lang="en-US" altLang="ja-JP" sz="1200" i="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●同上：被疑者等支援業務</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月に策定された「大阪府再犯防止推進計画」の進捗管理を行う。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794598265"/>
              </p:ext>
            </p:extLst>
          </p:nvPr>
        </p:nvGraphicFramePr>
        <p:xfrm>
          <a:off x="453000" y="4519201"/>
          <a:ext cx="9000000" cy="20293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指導員の設置事業」に対し補助を実施。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402577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福祉協議会に対する活動支援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55-57</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36355329"/>
              </p:ext>
            </p:extLst>
          </p:nvPr>
        </p:nvGraphicFramePr>
        <p:xfrm>
          <a:off x="461400" y="842767"/>
          <a:ext cx="9000000" cy="6654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カ年にわたり、国のモデル事業を実施するとともに、「地方再犯防止推進計画」の策定について検討します。</a:t>
                      </a:r>
                      <a:endParaRPr kumimoji="1" lang="ja-JP" altLang="en-US" sz="13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年１月から、関係機関と連携しモデル事業を実施。令和２年３月に「大阪府再犯防止推進計画」を策定済</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5400" y="265394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6" name="表 5"/>
          <p:cNvGraphicFramePr>
            <a:graphicFrameLocks noGrp="1"/>
          </p:cNvGraphicFramePr>
          <p:nvPr>
            <p:extLst>
              <p:ext uri="{D42A27DB-BD31-4B8C-83A1-F6EECF244321}">
                <p14:modId xmlns:p14="http://schemas.microsoft.com/office/powerpoint/2010/main" val="2245677990"/>
              </p:ext>
            </p:extLst>
          </p:nvPr>
        </p:nvGraphicFramePr>
        <p:xfrm>
          <a:off x="461400" y="5169127"/>
          <a:ext cx="9000000" cy="139140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向上及び施設等の適正運営に寄与した。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50,738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472951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福祉法人及び福祉サービス事業者への適切な指導監査</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20722631"/>
              </p:ext>
            </p:extLst>
          </p:nvPr>
        </p:nvGraphicFramePr>
        <p:xfrm>
          <a:off x="461400" y="829273"/>
          <a:ext cx="9000000" cy="175528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　事業評価制度」に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3,701</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◆地域の福祉課題に対応するため、施策推進公募型事業の企画立案を効果的・効率的に抽出し助成金の有効活用を推進していく。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74794" y="371913"/>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福祉</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基金の活用・推進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0895" y="642498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662552829"/>
              </p:ext>
            </p:extLst>
          </p:nvPr>
        </p:nvGraphicFramePr>
        <p:xfrm>
          <a:off x="457200" y="2987163"/>
          <a:ext cx="8991600" cy="1726565"/>
        </p:xfrm>
        <a:graphic>
          <a:graphicData uri="http://schemas.openxmlformats.org/drawingml/2006/table">
            <a:tbl>
              <a:tblPr firstRow="1" bandRow="1">
                <a:tableStyleId>{5940675A-B579-460E-94D1-54222C63F5DA}</a:tableStyleId>
              </a:tblPr>
              <a:tblGrid>
                <a:gridCol w="6476708">
                  <a:extLst>
                    <a:ext uri="{9D8B030D-6E8A-4147-A177-3AD203B41FA5}">
                      <a16:colId xmlns:a16="http://schemas.microsoft.com/office/drawing/2014/main" val="20000"/>
                    </a:ext>
                  </a:extLst>
                </a:gridCol>
                <a:gridCol w="2514892">
                  <a:extLst>
                    <a:ext uri="{9D8B030D-6E8A-4147-A177-3AD203B41FA5}">
                      <a16:colId xmlns:a16="http://schemas.microsoft.com/office/drawing/2014/main" val="4032548442"/>
                    </a:ext>
                  </a:extLst>
                </a:gridCol>
              </a:tblGrid>
              <a:tr h="300518">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30921">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▸市町村地域福祉担当課長会議及び社会福祉法人等が集まる説明会等において、第三者評価事業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の説明や、資料提供を行うなど、受審促進を図った。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▸評価機関及び評価調査者の質を高めるため、養成研修等を開催した。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4,371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0518">
                <a:tc gridSpan="2">
                  <a:txBody>
                    <a:bodyPr/>
                    <a:lstStyle/>
                    <a:p>
                      <a:pPr algn="ctr">
                        <a:lnSpc>
                          <a:spcPts val="1600"/>
                        </a:lnSpc>
                      </a:pPr>
                      <a:r>
                        <a:rPr kumimoji="1" lang="ja-JP" altLang="en-US" sz="13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724">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29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の実情に合わせた施策立案の支援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（５）市町村</a:t>
            </a:r>
            <a:r>
              <a:rPr lang="ja-JP" altLang="en-US" sz="2000" b="1" dirty="0">
                <a:solidFill>
                  <a:schemeClr val="bg1"/>
                </a:solidFill>
                <a:latin typeface="メイリオ" panose="020B0604030504040204" pitchFamily="50" charset="-128"/>
                <a:ea typeface="メイリオ" panose="020B0604030504040204" pitchFamily="50" charset="-128"/>
              </a:rPr>
              <a:t>支援（</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854568316"/>
              </p:ext>
            </p:extLst>
          </p:nvPr>
        </p:nvGraphicFramePr>
        <p:xfrm>
          <a:off x="463548" y="973450"/>
          <a:ext cx="9000000" cy="1898539"/>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▸大阪府地域福祉・高齢者福祉交付金を活用し、地域福祉及び高齢者福祉の分野を対象に、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市町村が創意工夫を凝らし、地域の実情や住民ニーズに沿った施策を立案、推進することを支援。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50539">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913632551"/>
              </p:ext>
            </p:extLst>
          </p:nvPr>
        </p:nvGraphicFramePr>
        <p:xfrm>
          <a:off x="461400" y="440996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市町村訪問の実施、市町村地域福祉担当課長会議を通じて、必要な情報提供や意見交換を行った。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12179600"/>
              </p:ext>
            </p:extLst>
          </p:nvPr>
        </p:nvGraphicFramePr>
        <p:xfrm>
          <a:off x="461400" y="3553153"/>
          <a:ext cx="9000000" cy="665480"/>
        </p:xfrm>
        <a:graphic>
          <a:graphicData uri="http://schemas.openxmlformats.org/drawingml/2006/table">
            <a:tbl>
              <a:tblPr firstRow="1" bandRow="1">
                <a:tableStyleId>{5940675A-B579-460E-94D1-54222C63F5DA}</a:tableStyleId>
              </a:tblPr>
              <a:tblGrid>
                <a:gridCol w="3000000">
                  <a:extLst>
                    <a:ext uri="{9D8B030D-6E8A-4147-A177-3AD203B41FA5}">
                      <a16:colId xmlns:a16="http://schemas.microsoft.com/office/drawing/2014/main" val="20000"/>
                    </a:ext>
                  </a:extLst>
                </a:gridCol>
                <a:gridCol w="3000000">
                  <a:extLst>
                    <a:ext uri="{9D8B030D-6E8A-4147-A177-3AD203B41FA5}">
                      <a16:colId xmlns:a16="http://schemas.microsoft.com/office/drawing/2014/main" val="20001"/>
                    </a:ext>
                  </a:extLst>
                </a:gridCol>
                <a:gridCol w="3000000">
                  <a:extLst>
                    <a:ext uri="{9D8B030D-6E8A-4147-A177-3AD203B41FA5}">
                      <a16:colId xmlns:a16="http://schemas.microsoft.com/office/drawing/2014/main" val="1373461436"/>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市町（Ｒ４年３月末時点）</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13964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②　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地域福祉計画の策定・改定支援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smtClean="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第４期</a:t>
            </a:r>
            <a:r>
              <a:rPr lang="ja-JP" altLang="en-US" sz="2000" b="1" dirty="0">
                <a:solidFill>
                  <a:schemeClr val="bg1"/>
                </a:solidFill>
                <a:latin typeface="メイリオ" panose="020B0604030504040204" pitchFamily="50" charset="-128"/>
                <a:ea typeface="メイリオ" panose="020B0604030504040204" pitchFamily="50" charset="-128"/>
              </a:rPr>
              <a:t>大阪府地域福祉支援</a:t>
            </a:r>
            <a:r>
              <a:rPr lang="ja-JP" altLang="en-US" sz="2000" b="1" dirty="0" smtClean="0">
                <a:solidFill>
                  <a:schemeClr val="bg1"/>
                </a:solidFill>
                <a:latin typeface="メイリオ" panose="020B0604030504040204" pitchFamily="50" charset="-128"/>
                <a:ea typeface="メイリオ" panose="020B0604030504040204" pitchFamily="50" charset="-128"/>
              </a:rPr>
              <a:t>計画について</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本計画では、</a:t>
            </a:r>
            <a:r>
              <a:rPr lang="en-US" altLang="ja-JP" sz="1400" b="1" u="sng" dirty="0" smtClean="0">
                <a:latin typeface="Meiryo UI" pitchFamily="50" charset="-128"/>
                <a:ea typeface="Meiryo UI" pitchFamily="50" charset="-128"/>
                <a:cs typeface="Meiryo UI" pitchFamily="50" charset="-128"/>
              </a:rPr>
              <a:t>3</a:t>
            </a:r>
            <a:r>
              <a:rPr lang="ja-JP" altLang="en-US" sz="1400" b="1" u="sng" dirty="0" err="1" smtClean="0">
                <a:latin typeface="Meiryo UI" pitchFamily="50" charset="-128"/>
                <a:ea typeface="Meiryo UI" pitchFamily="50" charset="-128"/>
                <a:cs typeface="Meiryo UI" pitchFamily="50" charset="-128"/>
              </a:rPr>
              <a:t>つの</a:t>
            </a:r>
            <a:r>
              <a:rPr lang="ja-JP" altLang="en-US" sz="1400" b="1" u="sng" dirty="0" smtClean="0">
                <a:latin typeface="Meiryo UI" pitchFamily="50" charset="-128"/>
                <a:ea typeface="Meiryo UI" pitchFamily="50" charset="-128"/>
                <a:cs typeface="Meiryo UI" pitchFamily="50" charset="-128"/>
              </a:rPr>
              <a:t>ビジョンを掲げ、５つの方向性（以下１～５）に沿った取組を推進するため、具体的な施策展開を図る。</a:t>
            </a:r>
            <a:endParaRPr lang="en-US" altLang="ja-JP" sz="1400" b="1" u="sng"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計画期間</a:t>
            </a:r>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●令和元年度から令和５年度（</a:t>
            </a:r>
            <a:r>
              <a:rPr lang="en-US" altLang="ja-JP" sz="1300" dirty="0" smtClean="0">
                <a:latin typeface="Meiryo UI" pitchFamily="50" charset="-128"/>
                <a:ea typeface="Meiryo UI" pitchFamily="50" charset="-128"/>
                <a:cs typeface="Meiryo UI" pitchFamily="50" charset="-128"/>
              </a:rPr>
              <a:t>5</a:t>
            </a:r>
            <a:r>
              <a:rPr lang="ja-JP" altLang="en-US" sz="1300" dirty="0" smtClean="0">
                <a:latin typeface="Meiryo UI" pitchFamily="50" charset="-128"/>
                <a:ea typeface="Meiryo UI" pitchFamily="50" charset="-128"/>
                <a:cs typeface="Meiryo UI" pitchFamily="50" charset="-128"/>
              </a:rPr>
              <a:t>年間）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令和３年度に中間見直し</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計画のめざすビジョン</a:t>
            </a:r>
            <a:r>
              <a:rPr lang="en-US" altLang="ja-JP" sz="1300" dirty="0" smtClean="0">
                <a:latin typeface="Meiryo UI" pitchFamily="50" charset="-128"/>
                <a:ea typeface="Meiryo UI" pitchFamily="50" charset="-128"/>
                <a:cs typeface="Meiryo UI" pitchFamily="50" charset="-128"/>
              </a:rPr>
              <a:t>]</a:t>
            </a:r>
            <a:r>
              <a:rPr lang="ja-JP" altLang="en-US" sz="1350" spc="-100" dirty="0" smtClean="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●あらゆる</a:t>
            </a:r>
            <a:r>
              <a:rPr lang="ja-JP" altLang="en-US" sz="1300" dirty="0">
                <a:latin typeface="Meiryo UI" pitchFamily="50" charset="-128"/>
                <a:ea typeface="Meiryo UI" pitchFamily="50" charset="-128"/>
                <a:cs typeface="Meiryo UI" pitchFamily="50" charset="-128"/>
              </a:rPr>
              <a:t>主体の協働により福祉活動が実践されている地域</a:t>
            </a:r>
            <a:r>
              <a:rPr lang="ja-JP" altLang="en-US" sz="1300" dirty="0" smtClean="0">
                <a:latin typeface="Meiryo UI" pitchFamily="50" charset="-128"/>
                <a:ea typeface="Meiryo UI" pitchFamily="50" charset="-128"/>
                <a:cs typeface="Meiryo UI" pitchFamily="50" charset="-128"/>
              </a:rPr>
              <a:t>社会</a:t>
            </a:r>
            <a:endParaRPr lang="en-US" altLang="ja-JP" sz="1300"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地域福祉を推進する具体的施策＝重点取組（</a:t>
            </a:r>
            <a:r>
              <a:rPr lang="en-US" altLang="ja-JP" sz="1300" dirty="0" smtClean="0">
                <a:latin typeface="Meiryo UI" pitchFamily="50" charset="-128"/>
                <a:ea typeface="Meiryo UI" pitchFamily="50" charset="-128"/>
                <a:cs typeface="Meiryo UI" pitchFamily="50" charset="-128"/>
              </a:rPr>
              <a:t>18</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smtClean="0">
                <a:latin typeface="Meiryo UI" pitchFamily="50" charset="-128"/>
                <a:ea typeface="Meiryo UI" pitchFamily="50" charset="-128"/>
                <a:cs typeface="Meiryo UI" pitchFamily="50" charset="-128"/>
              </a:rPr>
              <a:t>　</a:t>
            </a:r>
            <a:endParaRPr lang="ja-JP" altLang="en-US" sz="1300"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1832164"/>
            <a:ext cx="9368274" cy="5320828"/>
            <a:chOff x="130121" y="2136262"/>
            <a:chExt cx="9368274" cy="5023473"/>
          </a:xfrm>
        </p:grpSpPr>
        <p:sp>
          <p:nvSpPr>
            <p:cNvPr id="59" name="円/楕円 6"/>
            <p:cNvSpPr/>
            <p:nvPr/>
          </p:nvSpPr>
          <p:spPr>
            <a:xfrm>
              <a:off x="9023415" y="6479096"/>
              <a:ext cx="474980" cy="467837"/>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4107582615"/>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a:t>
            </a:r>
            <a:r>
              <a:rPr kumimoji="1" lang="ja-JP" altLang="en-US" sz="13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300" b="1" dirty="0">
                <a:solidFill>
                  <a:prstClr val="black"/>
                </a:solidFill>
                <a:latin typeface="Meiryo UI" panose="020B0604030504040204" pitchFamily="50" charset="-128"/>
                <a:ea typeface="Meiryo UI" panose="020B0604030504040204" pitchFamily="50" charset="-128"/>
              </a:rPr>
              <a:t>成年後見制度等の利用</a:t>
            </a:r>
            <a:r>
              <a:rPr kumimoji="1" lang="ja-JP" altLang="en-US" sz="1300" b="1" dirty="0" smtClean="0">
                <a:solidFill>
                  <a:prstClr val="black"/>
                </a:solidFill>
                <a:latin typeface="Meiryo UI" panose="020B0604030504040204" pitchFamily="50" charset="-128"/>
                <a:ea typeface="Meiryo UI" panose="020B0604030504040204" pitchFamily="50" charset="-128"/>
              </a:rPr>
              <a:t>促進　　</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smtClean="0">
                <a:solidFill>
                  <a:prstClr val="black"/>
                </a:solidFill>
                <a:latin typeface="Meiryo UI" panose="020B0604030504040204" pitchFamily="50" charset="-128"/>
                <a:ea typeface="Meiryo UI" panose="020B0604030504040204" pitchFamily="50" charset="-128"/>
              </a:rPr>
              <a:t>③ </a:t>
            </a:r>
            <a:r>
              <a:rPr kumimoji="1" lang="ja-JP" altLang="en-US" sz="1300" b="1" dirty="0">
                <a:solidFill>
                  <a:prstClr val="black"/>
                </a:solidFill>
                <a:latin typeface="Meiryo UI" panose="020B0604030504040204" pitchFamily="50" charset="-128"/>
                <a:ea typeface="Meiryo UI" panose="020B0604030504040204" pitchFamily="50" charset="-128"/>
              </a:rPr>
              <a:t>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a:t>
            </a:r>
            <a:r>
              <a:rPr kumimoji="1" lang="ja-JP" altLang="en-US" sz="1200" b="1" dirty="0" smtClean="0">
                <a:solidFill>
                  <a:prstClr val="black"/>
                </a:solidFill>
                <a:latin typeface="Meiryo UI" panose="020B0604030504040204" pitchFamily="50" charset="-128"/>
                <a:ea typeface="Meiryo UI" panose="020B0604030504040204" pitchFamily="50" charset="-128"/>
              </a:rPr>
              <a:t>人づくり　　② </a:t>
            </a:r>
            <a:r>
              <a:rPr kumimoji="1" lang="ja-JP" altLang="en-US" sz="1200" b="1" dirty="0">
                <a:solidFill>
                  <a:prstClr val="black"/>
                </a:solidFill>
                <a:latin typeface="Meiryo UI" panose="020B0604030504040204" pitchFamily="50" charset="-128"/>
                <a:ea typeface="Meiryo UI" panose="020B0604030504040204" pitchFamily="50" charset="-128"/>
              </a:rPr>
              <a:t>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a:t>
            </a:r>
            <a:r>
              <a:rPr kumimoji="1" lang="ja-JP" altLang="en-US" sz="1200" b="1" dirty="0" smtClean="0">
                <a:solidFill>
                  <a:prstClr val="black"/>
                </a:solidFill>
                <a:latin typeface="Meiryo UI" panose="020B0604030504040204" pitchFamily="50" charset="-128"/>
                <a:ea typeface="Meiryo UI" panose="020B0604030504040204" pitchFamily="50" charset="-128"/>
              </a:rPr>
              <a:t>確保　　　　　④ </a:t>
            </a:r>
            <a:r>
              <a:rPr kumimoji="1" lang="ja-JP" altLang="en-US" sz="1200" b="1" dirty="0">
                <a:solidFill>
                  <a:prstClr val="black"/>
                </a:solidFill>
                <a:latin typeface="Meiryo UI" panose="020B0604030504040204" pitchFamily="50" charset="-128"/>
                <a:ea typeface="Meiryo UI" panose="020B0604030504040204" pitchFamily="50" charset="-128"/>
              </a:rPr>
              <a:t>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a:t>
            </a:r>
            <a:r>
              <a:rPr kumimoji="1" lang="ja-JP" altLang="en-US" sz="12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200" b="1" dirty="0">
                <a:solidFill>
                  <a:prstClr val="black"/>
                </a:solidFill>
                <a:latin typeface="Meiryo UI" panose="020B0604030504040204" pitchFamily="50" charset="-128"/>
                <a:ea typeface="Meiryo UI" panose="020B0604030504040204" pitchFamily="50" charset="-128"/>
              </a:rPr>
              <a:t>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a:t>
            </a:r>
            <a:r>
              <a:rPr kumimoji="1" lang="ja-JP" altLang="en-US" sz="1200" b="1" dirty="0" smtClean="0">
                <a:solidFill>
                  <a:prstClr val="black"/>
                </a:solidFill>
                <a:latin typeface="Meiryo UI" panose="020B0604030504040204" pitchFamily="50" charset="-128"/>
                <a:ea typeface="Meiryo UI" panose="020B0604030504040204" pitchFamily="50" charset="-128"/>
              </a:rPr>
              <a:t>支援　　④ </a:t>
            </a:r>
            <a:r>
              <a:rPr kumimoji="1" lang="ja-JP" altLang="en-US" sz="1200" b="1" dirty="0">
                <a:solidFill>
                  <a:prstClr val="black"/>
                </a:solidFill>
                <a:latin typeface="Meiryo UI" panose="020B0604030504040204" pitchFamily="50" charset="-128"/>
                <a:ea typeface="Meiryo UI" panose="020B0604030504040204" pitchFamily="50" charset="-128"/>
              </a:rPr>
              <a:t>福祉基金の活用・</a:t>
            </a:r>
            <a:r>
              <a:rPr kumimoji="1" lang="ja-JP" altLang="en-US" sz="1200" b="1" dirty="0" smtClean="0">
                <a:solidFill>
                  <a:prstClr val="black"/>
                </a:solidFill>
                <a:latin typeface="Meiryo UI" panose="020B0604030504040204" pitchFamily="50" charset="-128"/>
                <a:ea typeface="Meiryo UI" panose="020B0604030504040204" pitchFamily="50" charset="-128"/>
              </a:rPr>
              <a:t>推進　　</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⑤ </a:t>
            </a:r>
            <a:r>
              <a:rPr kumimoji="1" lang="ja-JP" altLang="en-US" sz="1200" b="1" dirty="0">
                <a:solidFill>
                  <a:prstClr val="black"/>
                </a:solidFill>
                <a:latin typeface="Meiryo UI" panose="020B0604030504040204" pitchFamily="50" charset="-128"/>
                <a:ea typeface="Meiryo UI" panose="020B0604030504040204" pitchFamily="50" charset="-128"/>
              </a:rPr>
              <a:t>第三者評価等による福祉サービスの質の</a:t>
            </a:r>
            <a:r>
              <a:rPr kumimoji="1" lang="ja-JP" altLang="en-US" sz="1200" b="1" dirty="0" smtClean="0">
                <a:solidFill>
                  <a:prstClr val="black"/>
                </a:solidFill>
                <a:latin typeface="Meiryo UI" panose="020B0604030504040204" pitchFamily="50" charset="-128"/>
                <a:ea typeface="Meiryo UI" panose="020B0604030504040204" pitchFamily="50" charset="-128"/>
              </a:rPr>
              <a:t>向上　　⑥ </a:t>
            </a:r>
            <a:r>
              <a:rPr kumimoji="1" lang="ja-JP" altLang="en-US" sz="1200" b="1" dirty="0">
                <a:solidFill>
                  <a:prstClr val="black"/>
                </a:solidFill>
                <a:latin typeface="Meiryo UI" panose="020B0604030504040204" pitchFamily="50" charset="-128"/>
                <a:ea typeface="Meiryo UI" panose="020B0604030504040204" pitchFamily="50" charset="-128"/>
              </a:rPr>
              <a:t>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① 地域</a:t>
            </a:r>
            <a:r>
              <a:rPr kumimoji="1" lang="ja-JP" altLang="en-US" sz="1200" b="1" dirty="0">
                <a:solidFill>
                  <a:prstClr val="black"/>
                </a:solidFill>
                <a:latin typeface="Meiryo UI" panose="020B0604030504040204" pitchFamily="50" charset="-128"/>
                <a:ea typeface="Meiryo UI" panose="020B0604030504040204" pitchFamily="50" charset="-128"/>
              </a:rPr>
              <a:t>の実情に合わせた施策立案の</a:t>
            </a:r>
            <a:r>
              <a:rPr kumimoji="1" lang="ja-JP" altLang="en-US" sz="1200" b="1" dirty="0" smtClean="0">
                <a:solidFill>
                  <a:prstClr val="black"/>
                </a:solidFill>
                <a:latin typeface="Meiryo UI" panose="020B0604030504040204" pitchFamily="50" charset="-128"/>
                <a:ea typeface="Meiryo UI" panose="020B0604030504040204" pitchFamily="50" charset="-128"/>
              </a:rPr>
              <a:t>支援　　② </a:t>
            </a:r>
            <a:r>
              <a:rPr kumimoji="1" lang="ja-JP" altLang="en-US" sz="1200" b="1" dirty="0">
                <a:solidFill>
                  <a:prstClr val="black"/>
                </a:solidFill>
                <a:latin typeface="Meiryo UI" panose="020B0604030504040204" pitchFamily="50" charset="-128"/>
                <a:ea typeface="Meiryo UI" panose="020B0604030504040204" pitchFamily="50" charset="-128"/>
              </a:rPr>
              <a:t>市町村地域福祉計画の策定・改定支援</a:t>
            </a:r>
          </a:p>
        </p:txBody>
      </p:sp>
    </p:spTree>
    <p:extLst>
      <p:ext uri="{BB962C8B-B14F-4D97-AF65-F5344CB8AC3E}">
        <p14:creationId xmlns:p14="http://schemas.microsoft.com/office/powerpoint/2010/main" val="883406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46321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と連携したセーフティネットの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拡充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拡充（令和３年度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461694128"/>
              </p:ext>
            </p:extLst>
          </p:nvPr>
        </p:nvGraphicFramePr>
        <p:xfrm>
          <a:off x="453000" y="2372683"/>
          <a:ext cx="9000000" cy="4243174"/>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33093">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02150">
                <a:tc>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▸市町村地域福祉担当課長会議等を通じて、国動向や事例紹介などの情報提供等を行った。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▸包括的支援体制や重層的支援体制整備事業について、制度理解に向けた研修を実施した。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▸府民の孤立や不安の解消を図ることを目的に、ウィズコロナ・ポストコロナに対応した地域活動のモデル</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の開発を行った。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●重層的支援体制構築後方支援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●福祉基金設置運営費「ウイズコロナ、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ポストコロナに対応した地域活動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モデルの開発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千円の一部）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692">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5064">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539610038"/>
              </p:ext>
            </p:extLst>
          </p:nvPr>
        </p:nvGraphicFramePr>
        <p:xfrm>
          <a:off x="453000" y="884213"/>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75822490"/>
              </p:ext>
            </p:extLst>
          </p:nvPr>
        </p:nvGraphicFramePr>
        <p:xfrm>
          <a:off x="453000" y="1641818"/>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目標・指標：重層的支援体制整備事業及び同事業への移行準備事業の実施自治体数</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年度：９自治体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年度目標：府内全市町村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年度：９自治体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 name="楕円 1"/>
          <p:cNvSpPr/>
          <p:nvPr/>
        </p:nvSpPr>
        <p:spPr>
          <a:xfrm>
            <a:off x="305082" y="1627565"/>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697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生活困窮者への支援や、ひきこもり・自殺対策等の充実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658130942"/>
              </p:ext>
            </p:extLst>
          </p:nvPr>
        </p:nvGraphicFramePr>
        <p:xfrm>
          <a:off x="463547" y="2292367"/>
          <a:ext cx="9000000" cy="432888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8441">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87862">
                <a:tc>
                  <a:txBody>
                    <a:bodyPr/>
                    <a:lstStyle/>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▸任意事業の取組を促進し、円滑な事業実施（他機関・他制度との連携を含む）を支援するため、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市町村連絡会議の開催や市町村訪問により、先進事例の紹介などを行った。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▸新子育て支援交付金の優先配分事業に子どもの貧困対策関係として、学習等支援と居場所づくりの</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者、ひとり親家庭の親などの就職困難者に対して、各分野ごとの関係</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機関が、研修会・講習会等を実施するとともに、関係機 関が連携し、就職相談・就業支援等を行った。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▸ひきこもりやヤングケアラーへの支援、孤独孤立対策のほか、自殺、依存症などの様々な課題に対して、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相談機能や関係機関等とのネットワークの充実に取り組んだ。</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105,903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,995,549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●ひきこもり支援に携わる人材の養成</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研修、居場所づくり事業等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441">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3256">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◆引き続き、任意事業の取組を促進し、円滑な事業を推進するため、最新情報の提供などにより、市町村を支援する。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◆関係機関等との連携により、ひきこもりやヤングケラー、子どもの貧困、就職困難者の就職支援など様々な課題に向けた取組を進める。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4104843508"/>
              </p:ext>
            </p:extLst>
          </p:nvPr>
        </p:nvGraphicFramePr>
        <p:xfrm>
          <a:off x="463547" y="813467"/>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69410206"/>
              </p:ext>
            </p:extLst>
          </p:nvPr>
        </p:nvGraphicFramePr>
        <p:xfrm>
          <a:off x="463547" y="1552917"/>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5209">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目標・指標：ひきこもり支援ネットワークの構築自治体数</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791">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楕円 7"/>
          <p:cNvSpPr/>
          <p:nvPr/>
        </p:nvSpPr>
        <p:spPr>
          <a:xfrm>
            <a:off x="300488" y="1552917"/>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
        <p:nvSpPr>
          <p:cNvPr id="11" name="円/楕円 6"/>
          <p:cNvSpPr/>
          <p:nvPr/>
        </p:nvSpPr>
        <p:spPr>
          <a:xfrm>
            <a:off x="9431020" y="6392573"/>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4669" y="354839"/>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災害</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時における避難行動要支援者に対する支援体制の充実</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4016455330"/>
              </p:ext>
            </p:extLst>
          </p:nvPr>
        </p:nvGraphicFramePr>
        <p:xfrm>
          <a:off x="450669" y="2151411"/>
          <a:ext cx="9000000" cy="45185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12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454857">
                <a:tc>
                  <a:txBody>
                    <a:bodyPr/>
                    <a:lstStyle/>
                    <a:p>
                      <a:pPr>
                        <a:lnSpc>
                          <a:spcPts val="1900"/>
                        </a:lnSpc>
                      </a:pPr>
                      <a:r>
                        <a:rPr kumimoji="1" lang="ja-JP" altLang="en-US" sz="1200" b="1"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個別避難計画作成支援体制の充実</a:t>
                      </a:r>
                      <a:endParaRPr kumimoji="1" lang="en-US" altLang="ja-JP" sz="1200" b="1"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副市町村長、部局長等を対象に研修会を開催し、個別避難計画作成の重要性の理解促進を図った。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2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優先度の高い避難行動要支援者をハザードや心身の状況等により名簿から絞り込む研修、個別避難計画を作成 </a:t>
                      </a:r>
                      <a:endPar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する人材の育成研修を実施した。</a:t>
                      </a:r>
                      <a:endParaRPr kumimoji="1" lang="en-US" altLang="ja-JP" sz="12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▸自主防災組織リーダー育成研修において、避難行動要支援者の支援に関する講義</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を実施した。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▸大阪府災害福祉支援ネットワーク会議を２回開催した。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▸チーム員の養成等に向けて、３府県合同養成研修、ステップアップ研修、コーディネーター研修の各種研修会を開催した。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策定支援や国補助制度の周知や活用を図りながら施設の耐震化の促進を図った。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11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257842">
                <a:tc>
                  <a:txBody>
                    <a:bodyPr/>
                    <a:lstStyle/>
                    <a:p>
                      <a:pPr>
                        <a:lnSpc>
                          <a:spcPts val="19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◆個別避難計画作成実績は増加しているものの、未作成市町村が存在することを踏まえた取組支援</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計画作成の取組みなどを示したガイドの作成・必要に応じた見直しや更新の実施</a:t>
                      </a:r>
                    </a:p>
                    <a:p>
                      <a:pPr>
                        <a:lnSpc>
                          <a:spcPts val="1900"/>
                        </a:lnSpc>
                      </a:pP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市町村の進捗状況や課題に応じた研修の充実</a:t>
                      </a:r>
                      <a:endParaRPr kumimoji="1" lang="en-US" altLang="ja-JP" sz="1200" b="0" strike="dbl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ＤＷＡＴの新たなチーム員の養成やステップアップ研修の実施、ネットワーク会議の開催等を通じて、災害時における福祉支援体制の充実・強化を進める。</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策定等を働きかけていく。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635040156"/>
              </p:ext>
            </p:extLst>
          </p:nvPr>
        </p:nvGraphicFramePr>
        <p:xfrm>
          <a:off x="450669" y="695430"/>
          <a:ext cx="9000000" cy="1281288"/>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841928">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◆特に災害リスクが高いエリアに居住されている住民について、災害対策基本法改正から概ね５年以内の個別避難計画の作成をめざす市町村を支援します。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77048">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個別避難計画作成体制を充実させるため、市町村職員、計画作成関係者を対象とした研修を実施</a:t>
                      </a:r>
                      <a:endParaRPr kumimoji="1" lang="en-US" altLang="ja-JP" sz="13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760311" y="3150738"/>
            <a:ext cx="1690358" cy="1264059"/>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楕円 7"/>
          <p:cNvSpPr/>
          <p:nvPr/>
        </p:nvSpPr>
        <p:spPr>
          <a:xfrm>
            <a:off x="302751" y="1463547"/>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3474885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9115" y="42233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虐待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430350953"/>
              </p:ext>
            </p:extLst>
          </p:nvPr>
        </p:nvGraphicFramePr>
        <p:xfrm>
          <a:off x="426135" y="861608"/>
          <a:ext cx="9000000" cy="29564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●研修・実地指導に係る関係事業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5,049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14000" y="4006665"/>
            <a:ext cx="9792000" cy="394339"/>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後見制度等の利用促進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36-41</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08714206"/>
              </p:ext>
            </p:extLst>
          </p:nvPr>
        </p:nvGraphicFramePr>
        <p:xfrm>
          <a:off x="426135" y="5559295"/>
          <a:ext cx="4068000" cy="998220"/>
        </p:xfrm>
        <a:graphic>
          <a:graphicData uri="http://schemas.openxmlformats.org/drawingml/2006/table">
            <a:tbl>
              <a:tblPr firstRow="1" bandRow="1">
                <a:tableStyleId>{5940675A-B579-460E-94D1-54222C63F5DA}</a:tableStyleId>
              </a:tblPr>
              <a:tblGrid>
                <a:gridCol w="2034000">
                  <a:extLst>
                    <a:ext uri="{9D8B030D-6E8A-4147-A177-3AD203B41FA5}">
                      <a16:colId xmlns:a16="http://schemas.microsoft.com/office/drawing/2014/main" val="20000"/>
                    </a:ext>
                  </a:extLst>
                </a:gridCol>
                <a:gridCol w="2034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62768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827625408"/>
              </p:ext>
            </p:extLst>
          </p:nvPr>
        </p:nvGraphicFramePr>
        <p:xfrm>
          <a:off x="426135" y="4454343"/>
          <a:ext cx="9000000" cy="906780"/>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、市町村の取組状況の把握に努めた。</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436865564"/>
              </p:ext>
            </p:extLst>
          </p:nvPr>
        </p:nvGraphicFramePr>
        <p:xfrm>
          <a:off x="4746135" y="5559295"/>
          <a:ext cx="4680000" cy="998220"/>
        </p:xfrm>
        <a:graphic>
          <a:graphicData uri="http://schemas.openxmlformats.org/drawingml/2006/table">
            <a:tbl>
              <a:tblPr firstRow="1" bandRow="1">
                <a:tableStyleId>{5940675A-B579-460E-94D1-54222C63F5DA}</a:tableStyleId>
              </a:tblPr>
              <a:tblGrid>
                <a:gridCol w="2448000">
                  <a:extLst>
                    <a:ext uri="{9D8B030D-6E8A-4147-A177-3AD203B41FA5}">
                      <a16:colId xmlns:a16="http://schemas.microsoft.com/office/drawing/2014/main" val="20000"/>
                    </a:ext>
                  </a:extLst>
                </a:gridCol>
                <a:gridCol w="223200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目標・指標：日常生活自立支援事業の待機者数（待機者ゼロ）</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令和３年度実績</a:t>
                      </a: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288</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983012"/>
                  </a:ext>
                </a:extLst>
              </a:tr>
            </a:tbl>
          </a:graphicData>
        </a:graphic>
      </p:graphicFrame>
      <p:sp>
        <p:nvSpPr>
          <p:cNvPr id="13" name="円/楕円 6"/>
          <p:cNvSpPr/>
          <p:nvPr/>
        </p:nvSpPr>
        <p:spPr>
          <a:xfrm>
            <a:off x="944064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4162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促進（続き）</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827439559"/>
              </p:ext>
            </p:extLst>
          </p:nvPr>
        </p:nvGraphicFramePr>
        <p:xfrm>
          <a:off x="453000" y="829199"/>
          <a:ext cx="9000000" cy="325205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39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07832">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▸「地域における公益的な取組」としての法人後見の実施について検討するため、「大阪府成年後見制度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利用促進研究会」を</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38,419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25,491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314,182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200">
                <a:tc gridSpan="2">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817767">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◆「地域における公益的な取組」としての法人後見の受任に向け、専門職団体、府社協、市町村中核機関等と連携を図り、円滑に実施する。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◆市町村において、広域設置等も含めた地域連携ネットワークの構築等が進むよう、市町村ブロック別意見交換会を開催する。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50" baseline="0" dirty="0" smtClean="0">
                          <a:latin typeface="Meiryo UI" panose="020B0604030504040204" pitchFamily="50" charset="-128"/>
                          <a:ea typeface="Meiryo UI" panose="020B0604030504040204" pitchFamily="50" charset="-128"/>
                          <a:cs typeface="Meiryo UI" panose="020B0604030504040204" pitchFamily="50" charset="-128"/>
                        </a:rPr>
                        <a:t>日常生活自立支援事業の利用者や待機者の増加に対応できるよう、好事例等の情報提供を行うとともに、成年後見制度への円滑な利用促進を図る。</a:t>
                      </a:r>
                      <a:endParaRPr kumimoji="1" lang="en-US" altLang="ja-JP" sz="1200" spc="-5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156465"/>
            <a:ext cx="9792000" cy="394339"/>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消費者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被害等の未然防止</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993826338"/>
              </p:ext>
            </p:extLst>
          </p:nvPr>
        </p:nvGraphicFramePr>
        <p:xfrm>
          <a:off x="453000" y="4569399"/>
          <a:ext cx="9000000" cy="1988146"/>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2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▸高齢消費者の被害の未然防止、拡大防止について府政だよりに掲載するとともに、「見守り者向け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を作成し、福祉関係者やスーパー・コンビニ等事業者に向けて配布した。</a:t>
                      </a:r>
                      <a:endPar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12,736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06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3959" y="38596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280721867"/>
              </p:ext>
            </p:extLst>
          </p:nvPr>
        </p:nvGraphicFramePr>
        <p:xfrm>
          <a:off x="426135" y="830574"/>
          <a:ext cx="9000000" cy="3154948"/>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3066">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651218">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▸すべての小・中学校において、福祉に関する学習や福祉施設への訪問など福祉・ボランティアに係る活動を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▸市町村地域福祉担当課長会議において、包括的な支援体制の構築や府地域福祉支援計画等の説明を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通じて、地域づくりにつながる人材の育成に向けて、様々な世代が一緒になり学び合える場の必要性等に</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ついて説明し、取組促進を図った。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3066">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75865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203959" y="39868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民生</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委員・児童委員が活動しやすい環境づくり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257487272"/>
              </p:ext>
            </p:extLst>
          </p:nvPr>
        </p:nvGraphicFramePr>
        <p:xfrm>
          <a:off x="426135" y="4446528"/>
          <a:ext cx="9000000" cy="224105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96276">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200817">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▸担い手不足による欠員が常態化・長期化していることから、前年度に引き続き、国基準よりも緩和した年齢</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要件等を採用する「大阪府民生委員・児童委員推薦要領」に基づいた推薦を行った。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▸福祉基金を活用して実施した「民生委員・児童委員の担い手確保・活動環境改善事業」と連携し</a:t>
                      </a:r>
                      <a:r>
                        <a:rPr kumimoji="1" lang="ja-JP" altLang="en-US" sz="1200" strike="noStrike"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、オン　</a:t>
                      </a:r>
                      <a:endParaRPr kumimoji="1" lang="en-US" altLang="ja-JP" sz="1200" strike="noStrike"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trike="noStrike"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ライン</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研修等を行い、活動しやすい環境づくりに取り組んだ。</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▸民生委員の資質向上や関係機関等とのネットワーク構築を円滑に図るため、研修（委託）を実施した。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279,733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276">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663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259" y="1953776"/>
            <a:ext cx="1236876" cy="878160"/>
          </a:xfrm>
          <a:prstGeom prst="rect">
            <a:avLst/>
          </a:prstGeom>
        </p:spPr>
      </p:pic>
      <p:sp>
        <p:nvSpPr>
          <p:cNvPr id="8" name="円/楕円 6"/>
          <p:cNvSpPr/>
          <p:nvPr/>
        </p:nvSpPr>
        <p:spPr>
          <a:xfrm>
            <a:off x="942613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6549" y="35972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介護</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・福祉人材の確保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令和３年度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sp>
        <p:nvSpPr>
          <p:cNvPr id="6" name="正方形/長方形 5"/>
          <p:cNvSpPr/>
          <p:nvPr/>
        </p:nvSpPr>
        <p:spPr>
          <a:xfrm>
            <a:off x="126549" y="41570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675898671"/>
              </p:ext>
            </p:extLst>
          </p:nvPr>
        </p:nvGraphicFramePr>
        <p:xfrm>
          <a:off x="461400" y="5311489"/>
          <a:ext cx="9000000" cy="1318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12,672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833184044"/>
              </p:ext>
            </p:extLst>
          </p:nvPr>
        </p:nvGraphicFramePr>
        <p:xfrm>
          <a:off x="459252" y="1400340"/>
          <a:ext cx="9036000" cy="2804032"/>
        </p:xfrm>
        <a:graphic>
          <a:graphicData uri="http://schemas.openxmlformats.org/drawingml/2006/table">
            <a:tbl>
              <a:tblPr firstRow="1" bandRow="1">
                <a:tableStyleId>{5940675A-B579-460E-94D1-54222C63F5DA}</a:tableStyleId>
              </a:tblPr>
              <a:tblGrid>
                <a:gridCol w="6508690">
                  <a:extLst>
                    <a:ext uri="{9D8B030D-6E8A-4147-A177-3AD203B41FA5}">
                      <a16:colId xmlns:a16="http://schemas.microsoft.com/office/drawing/2014/main" val="20000"/>
                    </a:ext>
                  </a:extLst>
                </a:gridCol>
                <a:gridCol w="2527310">
                  <a:extLst>
                    <a:ext uri="{9D8B030D-6E8A-4147-A177-3AD203B41FA5}">
                      <a16:colId xmlns:a16="http://schemas.microsoft.com/office/drawing/2014/main" val="4032548442"/>
                    </a:ext>
                  </a:extLst>
                </a:gridCol>
              </a:tblGrid>
              <a:tr h="28406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334014">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▸コロナ禍においても介護現場における人材確保・定着を図るため、合同面接会・就職フェア、各種セミ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ナー等を可能な手法で実施した。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▸福祉・介護分野に関心のある方などを対象にした職場体験や、教育関係機関と連携を図り福祉・介護</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の魅力発信を実施した。（職場体験者数：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84</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人、インターンシップ：</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▸社会福祉施設・事業所の職員を対象に、職員の資質・人権意識等の向上を図る研修を実施した。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（受講者：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71,791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参入促進・魅力発信事業</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●職員研修事業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43,903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06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73848">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月策定）を踏まえ、「参入促進」「労働環境・処遇の改善」「資質の向上」の３つのアプローチ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a:t>
                      </a:r>
                      <a:r>
                        <a:rPr kumimoji="1"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地域医療介護総合確保基金等を活用し、介護従事者の確保及び資質向上を図っていく。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492131346"/>
              </p:ext>
            </p:extLst>
          </p:nvPr>
        </p:nvGraphicFramePr>
        <p:xfrm>
          <a:off x="459252" y="695672"/>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目標・指標：需給推計による</a:t>
                      </a:r>
                      <a:r>
                        <a:rPr kumimoji="1" lang="ja-JP" altLang="en-US" sz="13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不足見込みの解消</a:t>
                      </a:r>
                      <a:endParaRPr kumimoji="1" lang="ja-JP" altLang="en-US" sz="1300" b="1"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no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3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181,354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年度需給推計：</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209,510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185,090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nvPr>
        </p:nvGraphicFramePr>
        <p:xfrm>
          <a:off x="463548" y="4572743"/>
          <a:ext cx="9000000" cy="63000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補助金等の活用により、教育・保育人材の確保を図り、待機児童数の減少に寄与。研修等を実施し、保育の質の向上を図った。</a:t>
                      </a:r>
                      <a:endPar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８</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8478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1" ma:contentTypeDescription="新しいドキュメントを作成します。" ma:contentTypeScope="" ma:versionID="8bf1644f010c1e489fca52e8db343e01">
  <xsd:schema xmlns:xsd="http://www.w3.org/2001/XMLSchema" xmlns:xs="http://www.w3.org/2001/XMLSchema" xmlns:p="http://schemas.microsoft.com/office/2006/metadata/properties" xmlns:ns2="f6098314-950f-4f07-9a8c-9507a18ba650" targetNamespace="http://schemas.microsoft.com/office/2006/metadata/properties" ma:root="true" ma:fieldsID="e62d76f026daf18713a82891fedbf7ea" ns2:_="">
    <xsd:import namespace="f6098314-950f-4f07-9a8c-9507a18ba65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98314-950f-4f07-9a8c-9507a18ba650"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325C86-7175-4230-BDFA-352B6A411957}">
  <ds:schemaRefs>
    <ds:schemaRef ds:uri="http://schemas.microsoft.com/office/2006/documentManagement/types"/>
    <ds:schemaRef ds:uri="http://purl.org/dc/dcmitype/"/>
    <ds:schemaRef ds:uri="http://purl.org/dc/terms/"/>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f6098314-950f-4f07-9a8c-9507a18ba650"/>
  </ds:schemaRefs>
</ds:datastoreItem>
</file>

<file path=customXml/itemProps2.xml><?xml version="1.0" encoding="utf-8"?>
<ds:datastoreItem xmlns:ds="http://schemas.openxmlformats.org/officeDocument/2006/customXml" ds:itemID="{C20F626A-1E98-4F60-8D83-1BE9D4D81B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98314-950f-4f07-9a8c-9507a18ba6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78717C-29BC-4566-9D66-2761235449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4331</TotalTime>
  <Words>5313</Words>
  <Application>Microsoft Office PowerPoint</Application>
  <PresentationFormat>A4 210 x 297 mm</PresentationFormat>
  <Paragraphs>389</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Meiryo UI</vt:lpstr>
      <vt:lpstr>ＭＳ Ｐゴシック</vt:lpstr>
      <vt:lpstr>ＭＳ ゴシック</vt:lpstr>
      <vt:lpstr>メイリオ</vt:lpstr>
      <vt:lpstr>游ゴシック</vt:lpstr>
      <vt:lpstr>Calibri</vt:lpstr>
      <vt:lpstr>Corbel</vt:lpstr>
      <vt:lpstr>Rockwell</vt:lpstr>
      <vt:lpstr>Wingdings</vt:lpstr>
      <vt:lpstr>縞模様</vt:lpstr>
      <vt:lpstr>基礎</vt:lpstr>
      <vt:lpstr>第４期大阪府地域福祉支援計画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文子</dc:creator>
  <cp:lastModifiedBy>吉田　夏子</cp:lastModifiedBy>
  <cp:revision>405</cp:revision>
  <cp:lastPrinted>2023-03-23T01:15:59Z</cp:lastPrinted>
  <dcterms:created xsi:type="dcterms:W3CDTF">2019-11-13T07:33:03Z</dcterms:created>
  <dcterms:modified xsi:type="dcterms:W3CDTF">2023-03-23T04:46:04Z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