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 id="2147483785" r:id="rId5"/>
  </p:sldMasterIdLst>
  <p:notesMasterIdLst>
    <p:notesMasterId r:id="rId19"/>
  </p:notesMasterIdLst>
  <p:sldIdLst>
    <p:sldId id="256" r:id="rId6"/>
    <p:sldId id="261" r:id="rId7"/>
    <p:sldId id="263" r:id="rId8"/>
    <p:sldId id="266" r:id="rId9"/>
    <p:sldId id="279" r:id="rId10"/>
    <p:sldId id="268" r:id="rId11"/>
    <p:sldId id="269" r:id="rId12"/>
    <p:sldId id="275" r:id="rId13"/>
    <p:sldId id="278" r:id="rId14"/>
    <p:sldId id="274" r:id="rId15"/>
    <p:sldId id="273" r:id="rId16"/>
    <p:sldId id="272" r:id="rId17"/>
    <p:sldId id="271" r:id="rId1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1"/>
            <p14:sldId id="263"/>
            <p14:sldId id="266"/>
            <p14:sldId id="279"/>
            <p14:sldId id="268"/>
            <p14:sldId id="269"/>
            <p14:sldId id="275"/>
            <p14:sldId id="278"/>
            <p14:sldId id="274"/>
            <p14:sldId id="273"/>
            <p14:sldId id="272"/>
            <p14:sldId id="27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B050"/>
    <a:srgbClr val="0000CC"/>
    <a:srgbClr val="FFCC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showGuides="1">
      <p:cViewPr varScale="1">
        <p:scale>
          <a:sx n="74" d="100"/>
          <a:sy n="74" d="100"/>
        </p:scale>
        <p:origin x="1116" y="54"/>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4839135E-7AFD-4BE6-B065-73BA2EA5027F}">
      <dgm:prSet phldrT="[テキスト]"/>
      <dgm: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gm:spPr>
      <dgm:t>
        <a:bodyPr/>
        <a:lstStyle/>
        <a:p>
          <a:pPr>
            <a:lnSpc>
              <a:spcPct val="90000"/>
            </a:lnSpc>
          </a:pPr>
          <a:endParaRPr kumimoji="1" lang="ja-JP" altLang="en-US" sz="1000" dirty="0">
            <a:solidFill>
              <a:sysClr val="windowText" lastClr="000000"/>
            </a:solidFill>
            <a:latin typeface="Rockwell" panose="02060603020205020403"/>
            <a:ea typeface="ＭＳ Ｐゴシック" panose="020B0600070205080204" pitchFamily="50" charset="-128"/>
            <a:cs typeface="+mn-cs"/>
          </a:endParaRPr>
        </a:p>
      </dgm:t>
    </dgm:pt>
    <dgm:pt modelId="{99442563-5255-424D-B7B2-A23F2BAEDEA9}" type="parTrans" cxnId="{575C495A-57A1-4EE8-B29E-28E8639735C6}">
      <dgm:prSet/>
      <dgm:spPr/>
      <dgm:t>
        <a:bodyPr/>
        <a:lstStyle/>
        <a:p>
          <a:endParaRPr kumimoji="1" lang="ja-JP" altLang="en-US"/>
        </a:p>
      </dgm:t>
    </dgm:pt>
    <dgm:pt modelId="{BC0D51EE-ED92-4456-802D-6276122021D2}" type="sibTrans" cxnId="{575C495A-57A1-4EE8-B29E-28E8639735C6}">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DA9F9CB1-AB8F-4E9B-9646-FA3D524ED066}">
      <dgm:prSet phldrT="[テキスト]" custT="1"/>
      <dgm: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24705D5C-C6FF-4D45-8D4A-A89F2525AF21}" type="parTrans" cxnId="{59AD96E5-407B-4DEF-8797-DC993D7F55E2}">
      <dgm:prSet/>
      <dgm:spPr/>
      <dgm:t>
        <a:bodyPr/>
        <a:lstStyle/>
        <a:p>
          <a:endParaRPr kumimoji="1" lang="ja-JP" altLang="en-US"/>
        </a:p>
      </dgm:t>
    </dgm:pt>
    <dgm:pt modelId="{048BAC0C-4724-4FD3-9C95-129D7721421B}" type="sibTrans" cxnId="{59AD96E5-407B-4DEF-8797-DC993D7F55E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t>
        <a:bodyPr/>
        <a:lstStyle/>
        <a:p>
          <a:endParaRPr kumimoji="1" lang="ja-JP" altLang="en-US"/>
        </a:p>
      </dgm:t>
    </dgm:pt>
    <dgm:pt modelId="{DF7A5F8E-B0A9-4DC8-9892-988BAF460BC4}" type="pres">
      <dgm:prSet presAssocID="{CBE9B4EE-1DAF-437F-B1F7-A78169498388}" presName="composite" presStyleCnt="0"/>
      <dgm:spPr/>
      <dgm:t>
        <a:bodyPr/>
        <a:lstStyle/>
        <a:p>
          <a:endParaRPr kumimoji="1" lang="ja-JP" altLang="en-US"/>
        </a:p>
      </dgm:t>
    </dgm:pt>
    <dgm:pt modelId="{263BD2CF-28C4-4092-9983-D3C77E96E283}" type="pres">
      <dgm:prSet presAssocID="{CBE9B4EE-1DAF-437F-B1F7-A78169498388}" presName="parentText" presStyleLbl="alignNode1" presStyleIdx="0" presStyleCnt="5" custScaleX="100522">
        <dgm:presLayoutVars>
          <dgm:chMax val="1"/>
          <dgm:bulletEnabled val="1"/>
        </dgm:presLayoutVars>
      </dgm:prSet>
      <dgm:spPr/>
      <dgm:t>
        <a:bodyPr/>
        <a:lstStyle/>
        <a:p>
          <a:endParaRPr kumimoji="1" lang="ja-JP" altLang="en-US"/>
        </a:p>
      </dgm:t>
    </dgm:pt>
    <dgm:pt modelId="{B6098A84-39E6-4259-82A2-B492BBB0368F}" type="pres">
      <dgm:prSet presAssocID="{CBE9B4EE-1DAF-437F-B1F7-A78169498388}" presName="descendantText" presStyleLbl="alignAcc1" presStyleIdx="0" presStyleCnt="5" custScaleY="100000">
        <dgm:presLayoutVars>
          <dgm:bulletEnabled val="1"/>
        </dgm:presLayoutVars>
      </dgm:prSet>
      <dgm:spPr/>
      <dgm:t>
        <a:bodyPr/>
        <a:lstStyle/>
        <a:p>
          <a:endParaRPr kumimoji="1" lang="ja-JP" altLang="en-US"/>
        </a:p>
      </dgm:t>
    </dgm:pt>
    <dgm:pt modelId="{5FAE5572-3B4F-45BE-82DE-5B247BEB7B44}" type="pres">
      <dgm:prSet presAssocID="{9D772164-BD76-4008-987B-BBB9B2E6CB4C}" presName="sp" presStyleCnt="0"/>
      <dgm:spPr/>
      <dgm:t>
        <a:bodyPr/>
        <a:lstStyle/>
        <a:p>
          <a:endParaRPr kumimoji="1" lang="ja-JP" altLang="en-US"/>
        </a:p>
      </dgm:t>
    </dgm:pt>
    <dgm:pt modelId="{B4C53216-A7C8-4052-8166-1E9D1DCCFEE8}" type="pres">
      <dgm:prSet presAssocID="{0655DC4D-101C-48E3-8CF7-5BC59D6E518F}" presName="composite" presStyleCnt="0"/>
      <dgm:spPr/>
      <dgm:t>
        <a:bodyPr/>
        <a:lstStyle/>
        <a:p>
          <a:endParaRPr kumimoji="1" lang="ja-JP" altLang="en-US"/>
        </a:p>
      </dgm:t>
    </dgm:pt>
    <dgm:pt modelId="{8B86865A-C7FC-4871-91B7-17601E608C00}" type="pres">
      <dgm:prSet presAssocID="{0655DC4D-101C-48E3-8CF7-5BC59D6E518F}" presName="parentText" presStyleLbl="alignNode1" presStyleIdx="1" presStyleCnt="5" custLinFactNeighborY="-9040">
        <dgm:presLayoutVars>
          <dgm:chMax val="1"/>
          <dgm:bulletEnabled val="1"/>
        </dgm:presLayoutVars>
      </dgm:prSet>
      <dgm:spPr/>
      <dgm:t>
        <a:bodyPr/>
        <a:lstStyle/>
        <a:p>
          <a:endParaRPr kumimoji="1" lang="ja-JP" altLang="en-US"/>
        </a:p>
      </dgm:t>
    </dgm:pt>
    <dgm:pt modelId="{E224F703-97E3-44B3-A6CE-B1CDDB0646DA}" type="pres">
      <dgm:prSet presAssocID="{0655DC4D-101C-48E3-8CF7-5BC59D6E518F}" presName="descendantText" presStyleLbl="alignAcc1" presStyleIdx="1" presStyleCnt="5" custScaleY="98617" custLinFactNeighborY="-13909">
        <dgm:presLayoutVars>
          <dgm:bulletEnabled val="1"/>
        </dgm:presLayoutVars>
      </dgm:prSet>
      <dgm:spPr/>
      <dgm:t>
        <a:bodyPr/>
        <a:lstStyle/>
        <a:p>
          <a:endParaRPr kumimoji="1" lang="ja-JP" altLang="en-US"/>
        </a:p>
      </dgm:t>
    </dgm:pt>
    <dgm:pt modelId="{D5F1CB35-D694-44B0-B3E6-9D1819A7E907}" type="pres">
      <dgm:prSet presAssocID="{05DF7A3F-E284-408A-8EFC-A0D9E1206CA0}" presName="sp" presStyleCnt="0"/>
      <dgm:spPr/>
      <dgm:t>
        <a:bodyPr/>
        <a:lstStyle/>
        <a:p>
          <a:endParaRPr kumimoji="1" lang="ja-JP" altLang="en-US"/>
        </a:p>
      </dgm:t>
    </dgm:pt>
    <dgm:pt modelId="{9F8293BB-698E-4742-89B7-564E0DBA3B3C}" type="pres">
      <dgm:prSet presAssocID="{C214934C-DA12-4A94-B242-FD22DB0325AC}" presName="composite" presStyleCnt="0"/>
      <dgm:spPr/>
      <dgm:t>
        <a:bodyPr/>
        <a:lstStyle/>
        <a:p>
          <a:endParaRPr kumimoji="1" lang="ja-JP" altLang="en-US"/>
        </a:p>
      </dgm:t>
    </dgm:pt>
    <dgm:pt modelId="{5BEEA8FB-E323-4F70-A874-92E633AEA525}" type="pres">
      <dgm:prSet presAssocID="{C214934C-DA12-4A94-B242-FD22DB0325AC}" presName="parentText" presStyleLbl="alignNode1" presStyleIdx="2" presStyleCnt="5" custLinFactNeighborX="183" custLinFactNeighborY="-18113">
        <dgm:presLayoutVars>
          <dgm:chMax val="1"/>
          <dgm:bulletEnabled val="1"/>
        </dgm:presLayoutVars>
      </dgm:prSet>
      <dgm:spPr/>
      <dgm:t>
        <a:bodyPr/>
        <a:lstStyle/>
        <a:p>
          <a:endParaRPr kumimoji="1" lang="ja-JP" altLang="en-US"/>
        </a:p>
      </dgm:t>
    </dgm:pt>
    <dgm:pt modelId="{1DF1873B-154B-4915-8178-8D74084BE029}" type="pres">
      <dgm:prSet presAssocID="{C214934C-DA12-4A94-B242-FD22DB0325AC}" presName="descendantText" presStyleLbl="alignAcc1" presStyleIdx="2" presStyleCnt="5" custScaleY="102460" custLinFactNeighborX="494" custLinFactNeighborY="-30087">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t>
        <a:bodyPr/>
        <a:lstStyle/>
        <a:p>
          <a:endParaRPr kumimoji="1" lang="ja-JP" altLang="en-US"/>
        </a:p>
      </dgm:t>
    </dgm:pt>
    <dgm:pt modelId="{81D2E59D-7E29-4517-949F-69586D768DC1}" type="pres">
      <dgm:prSet presAssocID="{05615420-162E-44F7-9FDD-75B1793BBBBC}" presName="sp" presStyleCnt="0"/>
      <dgm:spPr/>
      <dgm:t>
        <a:bodyPr/>
        <a:lstStyle/>
        <a:p>
          <a:endParaRPr kumimoji="1" lang="ja-JP" altLang="en-US"/>
        </a:p>
      </dgm:t>
    </dgm:pt>
    <dgm:pt modelId="{612FB2FA-8F7F-4E75-B16A-88CA3BD4DED9}" type="pres">
      <dgm:prSet presAssocID="{B10C239D-63CE-4CDE-ADBF-5A6E4F419954}" presName="composite" presStyleCnt="0"/>
      <dgm:spPr/>
      <dgm:t>
        <a:bodyPr/>
        <a:lstStyle/>
        <a:p>
          <a:endParaRPr kumimoji="1" lang="ja-JP" altLang="en-US"/>
        </a:p>
      </dgm:t>
    </dgm:pt>
    <dgm:pt modelId="{C3F31C96-FF38-402C-A0CE-402384DCB038}" type="pres">
      <dgm:prSet presAssocID="{B10C239D-63CE-4CDE-ADBF-5A6E4F419954}" presName="parentText" presStyleLbl="alignNode1" presStyleIdx="3" presStyleCnt="5" custLinFactNeighborY="-38720">
        <dgm:presLayoutVars>
          <dgm:chMax val="1"/>
          <dgm:bulletEnabled val="1"/>
        </dgm:presLayoutVars>
      </dgm:prSet>
      <dgm:spPr/>
      <dgm:t>
        <a:bodyPr/>
        <a:lstStyle/>
        <a:p>
          <a:endParaRPr kumimoji="1" lang="ja-JP" altLang="en-US"/>
        </a:p>
      </dgm:t>
    </dgm:pt>
    <dgm:pt modelId="{0BE81439-86E2-4CEE-B758-ABCAFD3F89C2}" type="pres">
      <dgm:prSet presAssocID="{B10C239D-63CE-4CDE-ADBF-5A6E4F419954}" presName="descendantText" presStyleLbl="alignAcc1" presStyleIdx="3" presStyleCnt="5" custScaleY="133851" custLinFactNeighborY="-43864">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t>
        <a:bodyPr/>
        <a:lstStyle/>
        <a:p>
          <a:endParaRPr kumimoji="1" lang="ja-JP" altLang="en-US"/>
        </a:p>
      </dgm:t>
    </dgm:pt>
    <dgm:pt modelId="{27564690-2E7B-4E23-835F-761D24C815F8}" type="pres">
      <dgm:prSet presAssocID="{077AF86D-7E28-4415-988F-128D43AF0063}" presName="sp" presStyleCnt="0"/>
      <dgm:spPr/>
      <dgm:t>
        <a:bodyPr/>
        <a:lstStyle/>
        <a:p>
          <a:endParaRPr kumimoji="1" lang="ja-JP" altLang="en-US"/>
        </a:p>
      </dgm:t>
    </dgm:pt>
    <dgm:pt modelId="{268FE6DE-17FB-4ADC-8E67-3725666307FD}" type="pres">
      <dgm:prSet presAssocID="{DA9F9CB1-AB8F-4E9B-9646-FA3D524ED066}" presName="composite" presStyleCnt="0"/>
      <dgm:spPr/>
      <dgm:t>
        <a:bodyPr/>
        <a:lstStyle/>
        <a:p>
          <a:endParaRPr kumimoji="1" lang="ja-JP" altLang="en-US"/>
        </a:p>
      </dgm:t>
    </dgm:pt>
    <dgm:pt modelId="{343228F4-28B5-4B59-95B2-28CD15F7327B}" type="pres">
      <dgm:prSet presAssocID="{DA9F9CB1-AB8F-4E9B-9646-FA3D524ED066}" presName="parentText" presStyleLbl="alignNode1" presStyleIdx="4" presStyleCnt="5" custLinFactNeighborY="-34176">
        <dgm:presLayoutVars>
          <dgm:chMax val="1"/>
          <dgm:bulletEnabled val="1"/>
        </dgm:presLayoutVars>
      </dgm:prSet>
      <dgm:spPr/>
      <dgm:t>
        <a:bodyPr/>
        <a:lstStyle/>
        <a:p>
          <a:endParaRPr kumimoji="1" lang="ja-JP" altLang="en-US"/>
        </a:p>
      </dgm:t>
    </dgm:pt>
    <dgm:pt modelId="{F0B67040-3C60-4477-954C-0A4CB818ABFE}" type="pres">
      <dgm:prSet presAssocID="{DA9F9CB1-AB8F-4E9B-9646-FA3D524ED066}" presName="descendantText" presStyleLbl="alignAcc1" presStyleIdx="4" presStyleCnt="5" custScaleY="98154" custLinFactNeighborX="-233" custLinFactNeighborY="-51963">
        <dgm:presLayoutVars>
          <dgm:bulletEnabled val="1"/>
        </dgm:presLayoutVars>
      </dgm:prSet>
      <dgm:spPr/>
      <dgm:t>
        <a:bodyPr/>
        <a:lstStyle/>
        <a:p>
          <a:endParaRPr kumimoji="1" lang="ja-JP" altLang="en-US"/>
        </a:p>
      </dgm:t>
    </dgm:pt>
  </dgm:ptLst>
  <dgm:cxnLst>
    <dgm:cxn modelId="{8EED1236-93DE-4F6C-8F32-A99C8D055127}" type="presOf" srcId="{0655DC4D-101C-48E3-8CF7-5BC59D6E518F}" destId="{8B86865A-C7FC-4871-91B7-17601E608C00}" srcOrd="0" destOrd="0" presId="urn:microsoft.com/office/officeart/2005/8/layout/chevron2"/>
    <dgm:cxn modelId="{7E2542C8-3005-4DD9-8D80-5134A0630EE4}" type="presOf" srcId="{C214934C-DA12-4A94-B242-FD22DB0325AC}" destId="{5BEEA8FB-E323-4F70-A874-92E633AEA525}" srcOrd="0" destOrd="0" presId="urn:microsoft.com/office/officeart/2005/8/layout/chevron2"/>
    <dgm:cxn modelId="{188A947D-AA98-4A93-8369-6AF3A01FED6A}" srcId="{7E27BC4B-9BED-41F5-A06A-2F49958F34DF}" destId="{0655DC4D-101C-48E3-8CF7-5BC59D6E518F}" srcOrd="1" destOrd="0" parTransId="{B1090960-B939-4437-8EE4-EB2243788DF1}" sibTransId="{05DF7A3F-E284-408A-8EFC-A0D9E1206CA0}"/>
    <dgm:cxn modelId="{1098D146-4EB0-47DB-B217-709E0BCAF005}" type="presOf" srcId="{75DFA851-5014-4BED-9E2A-8EDF825F9950}" destId="{B6098A84-39E6-4259-82A2-B492BBB0368F}" srcOrd="0" destOrd="0" presId="urn:microsoft.com/office/officeart/2005/8/layout/chevron2"/>
    <dgm:cxn modelId="{59AD96E5-407B-4DEF-8797-DC993D7F55E2}" srcId="{7E27BC4B-9BED-41F5-A06A-2F49958F34DF}" destId="{DA9F9CB1-AB8F-4E9B-9646-FA3D524ED066}" srcOrd="4" destOrd="0" parTransId="{24705D5C-C6FF-4D45-8D4A-A89F2525AF21}" sibTransId="{048BAC0C-4724-4FD3-9C95-129D7721421B}"/>
    <dgm:cxn modelId="{1F450BD6-67F5-4857-96D3-83A8F697D69B}" type="presOf" srcId="{B10C239D-63CE-4CDE-ADBF-5A6E4F419954}" destId="{C3F31C96-FF38-402C-A0CE-402384DCB038}"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575C495A-57A1-4EE8-B29E-28E8639735C6}" srcId="{DA9F9CB1-AB8F-4E9B-9646-FA3D524ED066}" destId="{4839135E-7AFD-4BE6-B065-73BA2EA5027F}" srcOrd="0" destOrd="0" parTransId="{99442563-5255-424D-B7B2-A23F2BAEDEA9}" sibTransId="{BC0D51EE-ED92-4456-802D-6276122021D2}"/>
    <dgm:cxn modelId="{27397B83-B053-4382-9C95-12C497E11598}" type="presOf" srcId="{7E27BC4B-9BED-41F5-A06A-2F49958F34DF}" destId="{91F47603-AE00-436B-B4EE-2999C28EEAD2}" srcOrd="0" destOrd="0" presId="urn:microsoft.com/office/officeart/2005/8/layout/chevron2"/>
    <dgm:cxn modelId="{42D43043-A3E2-4A2B-BD3D-91BD8C033DC2}" srcId="{7E27BC4B-9BED-41F5-A06A-2F49958F34DF}" destId="{B10C239D-63CE-4CDE-ADBF-5A6E4F419954}" srcOrd="3" destOrd="0" parTransId="{0A640807-6D76-4727-8E0A-7B3687668F7D}" sibTransId="{077AF86D-7E28-4415-988F-128D43AF0063}"/>
    <dgm:cxn modelId="{FDB71611-E260-4B39-ACAD-EF8D0707E8C3}" type="presOf" srcId="{FF8B84D3-5758-4DD3-8157-34B1817C00B3}" destId="{E224F703-97E3-44B3-A6CE-B1CDDB0646DA}" srcOrd="0" destOrd="0" presId="urn:microsoft.com/office/officeart/2005/8/layout/chevron2"/>
    <dgm:cxn modelId="{16D92981-71D1-4141-B743-7604EBEB52D0}" srcId="{7E27BC4B-9BED-41F5-A06A-2F49958F34DF}" destId="{C214934C-DA12-4A94-B242-FD22DB0325AC}" srcOrd="2" destOrd="0" parTransId="{34E46014-9EC3-45E3-BD34-F1ADA0AFFBE2}" sibTransId="{05615420-162E-44F7-9FDD-75B1793BBBBC}"/>
    <dgm:cxn modelId="{E403CAEA-7312-495C-A791-598EDB6EFF2F}" type="presOf" srcId="{4839135E-7AFD-4BE6-B065-73BA2EA5027F}" destId="{F0B67040-3C60-4477-954C-0A4CB818ABFE}" srcOrd="0" destOrd="0" presId="urn:microsoft.com/office/officeart/2005/8/layout/chevron2"/>
    <dgm:cxn modelId="{07669FA2-9D59-40C5-B9DD-05A23AA4652C}" type="presOf" srcId="{DA9F9CB1-AB8F-4E9B-9646-FA3D524ED066}" destId="{343228F4-28B5-4B59-95B2-28CD15F7327B}"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BD986DC4-5563-477D-986D-88EE76C05E04}" srcId="{7E27BC4B-9BED-41F5-A06A-2F49958F34DF}" destId="{CBE9B4EE-1DAF-437F-B1F7-A78169498388}" srcOrd="0" destOrd="0" parTransId="{8BBAC269-09C1-46F9-A0E9-710E0AF273E7}" sibTransId="{9D772164-BD76-4008-987B-BBB9B2E6CB4C}"/>
    <dgm:cxn modelId="{D6D317D0-D27C-425D-8C7E-590CDB13AC11}" type="presOf" srcId="{CBE9B4EE-1DAF-437F-B1F7-A78169498388}" destId="{263BD2CF-28C4-4092-9983-D3C77E96E283}"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 modelId="{675C1255-7FF9-4392-8C7A-4D3801ACDDEC}" type="presParOf" srcId="{91F47603-AE00-436B-B4EE-2999C28EEAD2}" destId="{27564690-2E7B-4E23-835F-761D24C815F8}" srcOrd="7" destOrd="0" presId="urn:microsoft.com/office/officeart/2005/8/layout/chevron2"/>
    <dgm:cxn modelId="{67621A19-0AD0-427F-BE1A-6F23758E430D}" type="presParOf" srcId="{91F47603-AE00-436B-B4EE-2999C28EEAD2}" destId="{268FE6DE-17FB-4ADC-8E67-3725666307FD}" srcOrd="8" destOrd="0" presId="urn:microsoft.com/office/officeart/2005/8/layout/chevron2"/>
    <dgm:cxn modelId="{6D08E3A6-2D08-4173-9C29-692684A1AA90}" type="presParOf" srcId="{268FE6DE-17FB-4ADC-8E67-3725666307FD}" destId="{343228F4-28B5-4B59-95B2-28CD15F7327B}" srcOrd="0" destOrd="0" presId="urn:microsoft.com/office/officeart/2005/8/layout/chevron2"/>
    <dgm:cxn modelId="{4D8133C1-62B0-4352-B03C-E50579EE7D48}" type="presParOf" srcId="{268FE6DE-17FB-4ADC-8E67-3725666307FD}" destId="{F0B67040-3C60-4477-954C-0A4CB818AB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67607" y="174439"/>
          <a:ext cx="1124230" cy="791069"/>
        </a:xfrm>
        <a:prstGeom prst="chevron">
          <a:avLst/>
        </a:prstGeom>
        <a:solidFill>
          <a:srgbClr val="F81B02"/>
        </a:solidFill>
        <a:ln w="15875" cap="flat" cmpd="sng" algn="ctr">
          <a:solidFill>
            <a:srgbClr val="FF000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03394"/>
        <a:ext cx="791069" cy="333161"/>
      </dsp:txXfrm>
    </dsp:sp>
    <dsp:sp modelId="{B6098A84-39E6-4259-82A2-B492BBB0368F}">
      <dsp:nvSpPr>
        <dsp:cNvPr id="0" name=""/>
        <dsp:cNvSpPr/>
      </dsp:nvSpPr>
      <dsp: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87989" y="43549"/>
        <a:ext cx="7896695" cy="659752"/>
      </dsp:txXfrm>
    </dsp:sp>
    <dsp:sp modelId="{8B86865A-C7FC-4871-91B7-17601E608C00}">
      <dsp:nvSpPr>
        <dsp:cNvPr id="0" name=""/>
        <dsp:cNvSpPr/>
      </dsp:nvSpPr>
      <dsp:spPr>
        <a:xfrm rot="5400000">
          <a:off x="-169661" y="1085817"/>
          <a:ext cx="1124230" cy="786961"/>
        </a:xfrm>
        <a:prstGeom prst="chevron">
          <a:avLst/>
        </a:prstGeom>
        <a:solidFill>
          <a:srgbClr val="FC7715"/>
        </a:solidFill>
        <a:ln w="15875" cap="flat" cmpd="sng" algn="ctr">
          <a:solidFill>
            <a:srgbClr val="FC7715"/>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1310664"/>
        <a:ext cx="786961" cy="337269"/>
      </dsp:txXfrm>
    </dsp:sp>
    <dsp:sp modelId="{E224F703-97E3-44B3-A6CE-B1CDDB0646DA}">
      <dsp:nvSpPr>
        <dsp:cNvPr id="0" name=""/>
        <dsp:cNvSpPr/>
      </dsp:nvSpPr>
      <dsp: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785934" y="957405"/>
        <a:ext cx="7897207" cy="650285"/>
      </dsp:txXfrm>
    </dsp:sp>
    <dsp:sp modelId="{5BEEA8FB-E323-4F70-A874-92E633AEA525}">
      <dsp:nvSpPr>
        <dsp:cNvPr id="0" name=""/>
        <dsp:cNvSpPr/>
      </dsp:nvSpPr>
      <dsp:spPr>
        <a:xfrm rot="5400000">
          <a:off x="-168221" y="2003758"/>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414" y="2228605"/>
        <a:ext cx="786961" cy="337269"/>
      </dsp:txXfrm>
    </dsp:sp>
    <dsp:sp modelId="{1DF1873B-154B-4915-8178-8D74084BE029}">
      <dsp:nvSpPr>
        <dsp:cNvPr id="0" name=""/>
        <dsp:cNvSpPr/>
      </dsp:nvSpPr>
      <dsp: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69661" y="2906725"/>
          <a:ext cx="1124230" cy="786961"/>
        </a:xfrm>
        <a:prstGeom prst="chevron">
          <a:avLst/>
        </a:prstGeom>
        <a:solidFill>
          <a:srgbClr val="002060"/>
        </a:solidFill>
        <a:ln w="15875" cap="flat" cmpd="sng" algn="ctr">
          <a:solidFill>
            <a:srgbClr val="00206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3131572"/>
        <a:ext cx="786961" cy="337269"/>
      </dsp:txXfrm>
    </dsp:sp>
    <dsp:sp modelId="{0BE81439-86E2-4CEE-B758-ABCAFD3F89C2}">
      <dsp:nvSpPr>
        <dsp:cNvPr id="0" name=""/>
        <dsp:cNvSpPr/>
      </dsp:nvSpPr>
      <dsp:spPr>
        <a:xfrm rot="5400000">
          <a:off x="4263069" y="-747961"/>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43228F4-28B5-4B59-95B2-28CD15F7327B}">
      <dsp:nvSpPr>
        <dsp:cNvPr id="0" name=""/>
        <dsp:cNvSpPr/>
      </dsp:nvSpPr>
      <dsp:spPr>
        <a:xfrm rot="5400000">
          <a:off x="-169661" y="3968764"/>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193611"/>
        <a:ext cx="786961" cy="337269"/>
      </dsp:txXfrm>
    </dsp:sp>
    <dsp:sp modelId="{F0B67040-3C60-4477-954C-0A4CB818ABFE}">
      <dsp:nvSpPr>
        <dsp:cNvPr id="0" name=""/>
        <dsp:cNvSpPr/>
      </dsp:nvSpPr>
      <dsp:spPr>
        <a:xfrm rot="5400000">
          <a:off x="4375015" y="203809"/>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kumimoji="1" lang="ja-JP" altLang="en-US" sz="44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67452" y="3846386"/>
        <a:ext cx="7897372" cy="647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2023/3/23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9136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59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0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640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sz="60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314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1446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315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150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12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84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336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33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3/23/2023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789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98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41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79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68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3/23/2023</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7980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3/23/2023</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0446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b="1" dirty="0" smtClean="0">
                <a:latin typeface="メイリオ" panose="020B0604030504040204" pitchFamily="50" charset="-128"/>
                <a:ea typeface="メイリオ" panose="020B0604030504040204" pitchFamily="50" charset="-128"/>
              </a:rPr>
              <a:t>第４期大阪府地域福祉支援計画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905713"/>
            <a:ext cx="9245600" cy="667512"/>
          </a:xfrm>
        </p:spPr>
        <p:txBody>
          <a:bodyPr>
            <a:normAutofit/>
          </a:bodyPr>
          <a:lstStyle/>
          <a:p>
            <a:r>
              <a:rPr lang="en-US" altLang="ja-JP" sz="2400" b="1" dirty="0" smtClean="0">
                <a:solidFill>
                  <a:schemeClr val="bg1"/>
                </a:solidFill>
                <a:latin typeface="メイリオ" panose="020B0604030504040204" pitchFamily="50" charset="-128"/>
                <a:ea typeface="メイリオ" panose="020B0604030504040204" pitchFamily="50" charset="-128"/>
              </a:rPr>
              <a:t>【</a:t>
            </a:r>
            <a:r>
              <a:rPr lang="ja-JP" altLang="en-US" sz="2400" b="1" dirty="0" smtClean="0">
                <a:solidFill>
                  <a:schemeClr val="bg1"/>
                </a:solidFill>
                <a:latin typeface="メイリオ" panose="020B0604030504040204" pitchFamily="50" charset="-128"/>
                <a:ea typeface="メイリオ" panose="020B0604030504040204" pitchFamily="50" charset="-128"/>
              </a:rPr>
              <a:t>令和３年度 取組状況（概要）</a:t>
            </a:r>
            <a:r>
              <a:rPr lang="en-US" altLang="ja-JP" sz="2400" b="1" dirty="0" smtClean="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四角形吹き出し 4"/>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 料 </a:t>
            </a:r>
            <a:r>
              <a:rPr kumimoji="1" lang="en-US" altLang="ja-JP"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smtClean="0">
                <a:latin typeface="メイリオ" panose="020B0604030504040204" pitchFamily="50" charset="-128"/>
                <a:ea typeface="メイリオ" panose="020B0604030504040204" pitchFamily="50" charset="-128"/>
              </a:rPr>
              <a:t>大阪府地域福祉推進室地域福祉課</a:t>
            </a:r>
            <a:endParaRPr lang="en-US" altLang="ja-JP" sz="2400" b="1" dirty="0" smtClean="0">
              <a:latin typeface="メイリオ" panose="020B0604030504040204" pitchFamily="50" charset="-128"/>
              <a:ea typeface="メイリオ" panose="020B0604030504040204" pitchFamily="50" charset="-128"/>
            </a:endParaRPr>
          </a:p>
          <a:p>
            <a:pPr algn="ctr">
              <a:lnSpc>
                <a:spcPts val="3600"/>
              </a:lnSpc>
            </a:pPr>
            <a:r>
              <a:rPr lang="ja-JP" altLang="en-US" sz="2400" b="1" dirty="0" smtClean="0">
                <a:latin typeface="メイリオ" panose="020B0604030504040204" pitchFamily="50" charset="-128"/>
                <a:ea typeface="メイリオ" panose="020B0604030504040204" pitchFamily="50" charset="-128"/>
              </a:rPr>
              <a:t>令和５年３月</a:t>
            </a:r>
            <a:endParaRPr lang="ja-JP" altLang="en-US" sz="2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199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0348" y="40743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安全</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・安心に暮らせる住まいと福祉のまちづくりの推進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095726042"/>
              </p:ext>
            </p:extLst>
          </p:nvPr>
        </p:nvGraphicFramePr>
        <p:xfrm>
          <a:off x="453000" y="2588230"/>
          <a:ext cx="9000000" cy="37438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3637">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▸住宅確保要配慮者に対して、登録住宅への入居にかかる情報提供や、相談・見守りなどの支援を行う社会福祉法人等を居住支援法人として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指定した（</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▸市町村における居住支援体制構築に向け、福祉部と連携し、市町村の福祉部局・住宅部局、居住支援法人に対し働きかけを行った。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▸福祉有償運送制度の活性化を図るため、府ホームページで制度の広報を行うとともに、運営協議会（府内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ブロック）に対し、事業推進に必要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▸「大阪府福祉のまちづくり審議会」及び「大阪府福祉のまちづくり条例施行状況調査検討部会」を開催し、「重度の障害、介助者等への対応」や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「小規模店舗のバリアフリー化」等に係る国の改正を踏まえた小規模店舗の現地検証の内容を報告した。</a:t>
                      </a: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▸府営住宅の空室活用を促進するとともに、事例集等を用いて制度や事例の周知に努めた。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▸府営住宅の空室を、小規模保育事業所や地域子育て支援拠点等として活用。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324000">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◆新たに実施した「</a:t>
                      </a:r>
                      <a:r>
                        <a:rPr kumimoji="1" lang="ja-JP" altLang="en-US"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大阪府居住支援体制整備促進事業」において採択された</a:t>
                      </a:r>
                      <a:r>
                        <a:rPr kumimoji="1" lang="en-US" altLang="ja-JP"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kumimoji="1" lang="en-US" altLang="ja-JP"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市）に対し、支援を実施する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◆引き続き、府ホームページの充実を図り、福祉有償運送制度の広報に努める。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◆公共施設や社会福祉施設等を活用した身近な拠点・居場所づくりに取り組む。</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079060500"/>
              </p:ext>
            </p:extLst>
          </p:nvPr>
        </p:nvGraphicFramePr>
        <p:xfrm>
          <a:off x="453000" y="864796"/>
          <a:ext cx="9000000" cy="1453824"/>
        </p:xfrm>
        <a:graphic>
          <a:graphicData uri="http://schemas.openxmlformats.org/drawingml/2006/table">
            <a:tbl>
              <a:tblPr firstRow="1" bandRow="1">
                <a:tableStyleId>{5940675A-B579-460E-94D1-54222C63F5DA}</a:tableStyleId>
              </a:tblPr>
              <a:tblGrid>
                <a:gridCol w="1176993">
                  <a:extLst>
                    <a:ext uri="{9D8B030D-6E8A-4147-A177-3AD203B41FA5}">
                      <a16:colId xmlns:a16="http://schemas.microsoft.com/office/drawing/2014/main" val="4233095434"/>
                    </a:ext>
                  </a:extLst>
                </a:gridCol>
                <a:gridCol w="7823007">
                  <a:extLst>
                    <a:ext uri="{9D8B030D-6E8A-4147-A177-3AD203B41FA5}">
                      <a16:colId xmlns:a16="http://schemas.microsoft.com/office/drawing/2014/main" val="20000"/>
                    </a:ext>
                  </a:extLst>
                </a:gridCol>
              </a:tblGrid>
              <a:tr h="595451">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◆居住支援協議会を設立した市区町村の人口カバー率を令和</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％以上をめざし、市町村単位や</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行政区単位での居住支援協議会の設立を積極的に支援します。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858373">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▸居住支援協議会設立数：</a:t>
                      </a: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地域の特性に応じた居住支援体制の構築を促すために、平成</a:t>
                      </a:r>
                      <a:r>
                        <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年度実施した「大阪府居住支援体制整備促進</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事業」において採択した</a:t>
                      </a:r>
                      <a:r>
                        <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事業者が活動している６市において支援を行った。</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31020"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９</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8" name="楕円 7"/>
          <p:cNvSpPr/>
          <p:nvPr/>
        </p:nvSpPr>
        <p:spPr>
          <a:xfrm>
            <a:off x="305082" y="971258"/>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Tree>
    <p:extLst>
      <p:ext uri="{BB962C8B-B14F-4D97-AF65-F5344CB8AC3E}">
        <p14:creationId xmlns:p14="http://schemas.microsoft.com/office/powerpoint/2010/main" val="417618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37708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矯正施設退所</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予定者等への社会復帰支援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1997137096"/>
              </p:ext>
            </p:extLst>
          </p:nvPr>
        </p:nvGraphicFramePr>
        <p:xfrm>
          <a:off x="461400" y="1745930"/>
          <a:ext cx="9000000" cy="220660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8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77391">
                <a:tc>
                  <a:txBody>
                    <a:bodyPr/>
                    <a:lstStyle/>
                    <a:p>
                      <a:pPr>
                        <a:lnSpc>
                          <a:spcPts val="1800"/>
                        </a:lnSpc>
                      </a:pPr>
                      <a:r>
                        <a:rPr kumimoji="1" lang="ja-JP" altLang="en-US" sz="120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生活保護査察指導員会議等の場を通じて、地域生活定着支援センター事業の目的等を周知し、事業に</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対する理解と協力の促進を図った。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▸司法関係機関と連携を強化しながら、被疑者・被告</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者等を就労系福祉サービス等の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地域の支援に早期につなげ、継続的な支援体制の形成を図った。</a:t>
                      </a:r>
                      <a:endParaRPr kumimoji="1" lang="en-US" altLang="ja-JP" sz="1200" i="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●同上：被疑者等支援業務</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078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地域生活定着支援センター事業の</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趣旨等を市町村等へ周知・啓発を行い、事業への理解・協力を働きかけていく。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月に策定された「大阪府再犯防止推進計画」の進捗管理を行う。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794598265"/>
              </p:ext>
            </p:extLst>
          </p:nvPr>
        </p:nvGraphicFramePr>
        <p:xfrm>
          <a:off x="453000" y="4519201"/>
          <a:ext cx="9000000" cy="20293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453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20910">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地域福祉・高齢者福祉交付金の活用を通じて、市町村社協における小地域ネットワーク活動を支援した。</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▸市町村社協における地域貢献委員会の組織化等を進めるため、設置促進を行う府社協の「福祉活動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指導員の設置事業」に対し補助を実施。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小地域ネットワーク活動を支援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23,378</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53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2012">
                <a:tc gridSpan="2">
                  <a:txBody>
                    <a:bodyPr/>
                    <a:lstStyle/>
                    <a:p>
                      <a:pPr>
                        <a:lnSpc>
                          <a:spcPts val="17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◆府社協や市町村と連携を図り、府全域にわたる福祉ニーズ等に対応した施策展開を支援していく。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14000" y="402577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福祉協議会に対する活動支援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55-57</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36355329"/>
              </p:ext>
            </p:extLst>
          </p:nvPr>
        </p:nvGraphicFramePr>
        <p:xfrm>
          <a:off x="461400" y="842767"/>
          <a:ext cx="9000000" cy="6654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カ年にわたり、国のモデル事業を実施するとともに、「地方再犯防止推進計画」の策定について検討します。</a:t>
                      </a:r>
                      <a:endParaRPr kumimoji="1" lang="ja-JP" altLang="en-US" sz="13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年１月から、関係機関と連携しモデル事業を実施。令和２年３月に「大阪府再犯防止推進計画」を策定済</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10</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427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400" y="265394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⑤　第三者評価等による福祉サービスの質の向上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6" name="表 5"/>
          <p:cNvGraphicFramePr>
            <a:graphicFrameLocks noGrp="1"/>
          </p:cNvGraphicFramePr>
          <p:nvPr>
            <p:extLst>
              <p:ext uri="{D42A27DB-BD31-4B8C-83A1-F6EECF244321}">
                <p14:modId xmlns:p14="http://schemas.microsoft.com/office/powerpoint/2010/main" val="2245677990"/>
              </p:ext>
            </p:extLst>
          </p:nvPr>
        </p:nvGraphicFramePr>
        <p:xfrm>
          <a:off x="461400" y="5169127"/>
          <a:ext cx="9000000" cy="139140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7631">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07579">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福祉サービス事業者等に対し、指導監査を実施し、サービスの質の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向上及び施設等の適正運営に寄与した。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●指導監査等にかかる事業費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50,738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7631">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16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◆引き続き、市町村とも連携しながら指導監査を行い、利用者のニーズに合わせた福祉サービスが提供されるよう適切な事業運営の確保に努める。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14000" y="472951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福祉法人及び福祉サービス事業者への適切な指導監査</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20722631"/>
              </p:ext>
            </p:extLst>
          </p:nvPr>
        </p:nvGraphicFramePr>
        <p:xfrm>
          <a:off x="461400" y="829273"/>
          <a:ext cx="9000000" cy="175528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6445">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53785">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▸助成事業の一層の透明化を図ることを目的に創設した「地域福祉推進助成　事業評価制度」に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基づき、助成事業を評価し、その結果を府ホームページで公表した。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大阪府福祉基金設置運営</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費</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3,701</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445">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5326">
                <a:tc gridSpan="2">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◆助成金の事業評価を行い、その評価結果を公表し、広報することで、事業成果の見える化を進める。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◆地域の福祉課題に対応するため、施策推進公募型事業の企画立案を効果的・効率的に抽出し助成金の有効活用を推進していく。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174794" y="371913"/>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福祉</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基金の活用・推進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0895" y="6424988"/>
            <a:ext cx="75600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662552829"/>
              </p:ext>
            </p:extLst>
          </p:nvPr>
        </p:nvGraphicFramePr>
        <p:xfrm>
          <a:off x="457200" y="2987163"/>
          <a:ext cx="8991600" cy="1726565"/>
        </p:xfrm>
        <a:graphic>
          <a:graphicData uri="http://schemas.openxmlformats.org/drawingml/2006/table">
            <a:tbl>
              <a:tblPr firstRow="1" bandRow="1">
                <a:tableStyleId>{5940675A-B579-460E-94D1-54222C63F5DA}</a:tableStyleId>
              </a:tblPr>
              <a:tblGrid>
                <a:gridCol w="6476708">
                  <a:extLst>
                    <a:ext uri="{9D8B030D-6E8A-4147-A177-3AD203B41FA5}">
                      <a16:colId xmlns:a16="http://schemas.microsoft.com/office/drawing/2014/main" val="20000"/>
                    </a:ext>
                  </a:extLst>
                </a:gridCol>
                <a:gridCol w="2514892">
                  <a:extLst>
                    <a:ext uri="{9D8B030D-6E8A-4147-A177-3AD203B41FA5}">
                      <a16:colId xmlns:a16="http://schemas.microsoft.com/office/drawing/2014/main" val="4032548442"/>
                    </a:ext>
                  </a:extLst>
                </a:gridCol>
              </a:tblGrid>
              <a:tr h="300518">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30921">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▸市町村地域福祉担当課長会議及び社会福祉法人等が集まる説明会等において、第三者評価事業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の説明や、資料提供を行うなど、受審促進を図った。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▸評価機関及び評価調査者の質を高めるため、養成研修等を開催した。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●福祉サービス第三者評価システム</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4,371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0518">
                <a:tc gridSpan="2">
                  <a:txBody>
                    <a:bodyPr/>
                    <a:lstStyle/>
                    <a:p>
                      <a:pPr algn="ctr">
                        <a:lnSpc>
                          <a:spcPts val="1600"/>
                        </a:lnSpc>
                      </a:pPr>
                      <a:r>
                        <a:rPr kumimoji="1" lang="ja-JP" altLang="en-US" sz="13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724">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◆市町村や庁内関係部局等と連携しながら、受審を喚起する普及啓発・施策展開を検討していく。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291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地域</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の実情に合わせた施策立案の支援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（５）市町村</a:t>
            </a:r>
            <a:r>
              <a:rPr lang="ja-JP" altLang="en-US" sz="2000" b="1" dirty="0">
                <a:solidFill>
                  <a:schemeClr val="bg1"/>
                </a:solidFill>
                <a:latin typeface="メイリオ" panose="020B0604030504040204" pitchFamily="50" charset="-128"/>
                <a:ea typeface="メイリオ" panose="020B0604030504040204" pitchFamily="50" charset="-128"/>
              </a:rPr>
              <a:t>支援（</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854568316"/>
              </p:ext>
            </p:extLst>
          </p:nvPr>
        </p:nvGraphicFramePr>
        <p:xfrm>
          <a:off x="463548" y="973450"/>
          <a:ext cx="9000000" cy="1898539"/>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▸大阪府地域福祉・高齢者福祉交付金を活用し、地域福祉及び高齢者福祉の分野を対象に、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市町村が創意工夫を凝らし、地域の実情や住民ニーズに沿った施策を立案、推進することを支援。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事業）、高齢者福祉分野（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50539">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◆引き続き、地域ニーズに沿った施策展開を支援するとともに、先進事例や好事例を市町村へ提供し、施策立案をサポートしていく。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913632551"/>
              </p:ext>
            </p:extLst>
          </p:nvPr>
        </p:nvGraphicFramePr>
        <p:xfrm>
          <a:off x="461400" y="4409965"/>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▸市町村における改正社会福祉法を踏まえた地域福祉計画の見直しが進められるよう、アンケートや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市町村訪問の実施、市町村地域福祉担当課長会議を通じて、必要な情報提供や意見交換を行った。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▸交付金の活用により、地域福祉計画の理解・促進を図る住民説明会に対する財政支援を行った。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住民ニーズ調査事業の実施を支援</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◆引き続き、地域福祉計画の改定等に必要な助言や情報提供等を行っていく。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12179600"/>
              </p:ext>
            </p:extLst>
          </p:nvPr>
        </p:nvGraphicFramePr>
        <p:xfrm>
          <a:off x="461400" y="3553153"/>
          <a:ext cx="9000000" cy="665480"/>
        </p:xfrm>
        <a:graphic>
          <a:graphicData uri="http://schemas.openxmlformats.org/drawingml/2006/table">
            <a:tbl>
              <a:tblPr firstRow="1" bandRow="1">
                <a:tableStyleId>{5940675A-B579-460E-94D1-54222C63F5DA}</a:tableStyleId>
              </a:tblPr>
              <a:tblGrid>
                <a:gridCol w="3000000">
                  <a:extLst>
                    <a:ext uri="{9D8B030D-6E8A-4147-A177-3AD203B41FA5}">
                      <a16:colId xmlns:a16="http://schemas.microsoft.com/office/drawing/2014/main" val="20000"/>
                    </a:ext>
                  </a:extLst>
                </a:gridCol>
                <a:gridCol w="3000000">
                  <a:extLst>
                    <a:ext uri="{9D8B030D-6E8A-4147-A177-3AD203B41FA5}">
                      <a16:colId xmlns:a16="http://schemas.microsoft.com/office/drawing/2014/main" val="20001"/>
                    </a:ext>
                  </a:extLst>
                </a:gridCol>
                <a:gridCol w="3000000">
                  <a:extLst>
                    <a:ext uri="{9D8B030D-6E8A-4147-A177-3AD203B41FA5}">
                      <a16:colId xmlns:a16="http://schemas.microsoft.com/office/drawing/2014/main" val="1373461436"/>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目標・指標：改正社会福祉法に対応した市町村地域福祉計画の改定</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市町（Ｒ４年３月末時点）</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126549" y="313964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②　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地域福祉計画の策定・改定支援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smtClean="0">
                <a:solidFill>
                  <a:prstClr val="black"/>
                </a:solidFill>
                <a:latin typeface="メイリオ" panose="020B0604030504040204" pitchFamily="50" charset="-128"/>
                <a:ea typeface="メイリオ" panose="020B0604030504040204" pitchFamily="50" charset="-128"/>
              </a:rPr>
              <a:t>12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7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第４期</a:t>
            </a:r>
            <a:r>
              <a:rPr lang="ja-JP" altLang="en-US" sz="2000" b="1" dirty="0">
                <a:solidFill>
                  <a:schemeClr val="bg1"/>
                </a:solidFill>
                <a:latin typeface="メイリオ" panose="020B0604030504040204" pitchFamily="50" charset="-128"/>
                <a:ea typeface="メイリオ" panose="020B0604030504040204" pitchFamily="50" charset="-128"/>
              </a:rPr>
              <a:t>大阪府地域福祉支援</a:t>
            </a:r>
            <a:r>
              <a:rPr lang="ja-JP" altLang="en-US" sz="2000" b="1" dirty="0" smtClean="0">
                <a:solidFill>
                  <a:schemeClr val="bg1"/>
                </a:solidFill>
                <a:latin typeface="メイリオ" panose="020B0604030504040204" pitchFamily="50" charset="-128"/>
                <a:ea typeface="メイリオ" panose="020B0604030504040204" pitchFamily="50" charset="-128"/>
              </a:rPr>
              <a:t>計画について</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
          <p:cNvSpPr txBox="1">
            <a:spLocks noChangeArrowheads="1"/>
          </p:cNvSpPr>
          <p:nvPr/>
        </p:nvSpPr>
        <p:spPr bwMode="auto">
          <a:xfrm>
            <a:off x="132596" y="388564"/>
            <a:ext cx="10246525" cy="161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本計画では、</a:t>
            </a:r>
            <a:r>
              <a:rPr lang="en-US" altLang="ja-JP" sz="1400" b="1" u="sng" dirty="0" smtClean="0">
                <a:latin typeface="Meiryo UI" pitchFamily="50" charset="-128"/>
                <a:ea typeface="Meiryo UI" pitchFamily="50" charset="-128"/>
                <a:cs typeface="Meiryo UI" pitchFamily="50" charset="-128"/>
              </a:rPr>
              <a:t>3</a:t>
            </a:r>
            <a:r>
              <a:rPr lang="ja-JP" altLang="en-US" sz="1400" b="1" u="sng" dirty="0" err="1" smtClean="0">
                <a:latin typeface="Meiryo UI" pitchFamily="50" charset="-128"/>
                <a:ea typeface="Meiryo UI" pitchFamily="50" charset="-128"/>
                <a:cs typeface="Meiryo UI" pitchFamily="50" charset="-128"/>
              </a:rPr>
              <a:t>つの</a:t>
            </a:r>
            <a:r>
              <a:rPr lang="ja-JP" altLang="en-US" sz="1400" b="1" u="sng" dirty="0" smtClean="0">
                <a:latin typeface="Meiryo UI" pitchFamily="50" charset="-128"/>
                <a:ea typeface="Meiryo UI" pitchFamily="50" charset="-128"/>
                <a:cs typeface="Meiryo UI" pitchFamily="50" charset="-128"/>
              </a:rPr>
              <a:t>ビジョンを掲げ、５つの方向性（以下１～５）に沿った取組を推進するため、具体的な施策展開を図る。</a:t>
            </a:r>
            <a:endParaRPr lang="en-US" altLang="ja-JP" sz="1400" b="1" u="sng"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計画期間</a:t>
            </a:r>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●令和元年度から令和５年度（</a:t>
            </a:r>
            <a:r>
              <a:rPr lang="en-US" altLang="ja-JP" sz="1300" dirty="0" smtClean="0">
                <a:latin typeface="Meiryo UI" pitchFamily="50" charset="-128"/>
                <a:ea typeface="Meiryo UI" pitchFamily="50" charset="-128"/>
                <a:cs typeface="Meiryo UI" pitchFamily="50" charset="-128"/>
              </a:rPr>
              <a:t>5</a:t>
            </a:r>
            <a:r>
              <a:rPr lang="ja-JP" altLang="en-US" sz="1300" dirty="0" smtClean="0">
                <a:latin typeface="Meiryo UI" pitchFamily="50" charset="-128"/>
                <a:ea typeface="Meiryo UI" pitchFamily="50" charset="-128"/>
                <a:cs typeface="Meiryo UI" pitchFamily="50" charset="-128"/>
              </a:rPr>
              <a:t>年間）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令和３年度に中間見直し</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計画のめざすビジョン</a:t>
            </a:r>
            <a:r>
              <a:rPr lang="en-US" altLang="ja-JP" sz="1300" dirty="0" smtClean="0">
                <a:latin typeface="Meiryo UI" pitchFamily="50" charset="-128"/>
                <a:ea typeface="Meiryo UI" pitchFamily="50" charset="-128"/>
                <a:cs typeface="Meiryo UI" pitchFamily="50" charset="-128"/>
              </a:rPr>
              <a:t>]</a:t>
            </a:r>
            <a:r>
              <a:rPr lang="ja-JP" altLang="en-US" sz="1350" spc="-100" dirty="0" smtClean="0">
                <a:latin typeface="Meiryo UI" pitchFamily="50" charset="-128"/>
                <a:ea typeface="Meiryo UI" pitchFamily="50" charset="-128"/>
                <a:cs typeface="Meiryo UI" pitchFamily="50" charset="-128"/>
              </a:rPr>
              <a:t>●誰もが困ったときに身近なところで支援を受けられる地域社会　 ●地域のつながりの中で、ともに支え、ともに生きる地域社会</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●あらゆる</a:t>
            </a:r>
            <a:r>
              <a:rPr lang="ja-JP" altLang="en-US" sz="1300" dirty="0">
                <a:latin typeface="Meiryo UI" pitchFamily="50" charset="-128"/>
                <a:ea typeface="Meiryo UI" pitchFamily="50" charset="-128"/>
                <a:cs typeface="Meiryo UI" pitchFamily="50" charset="-128"/>
              </a:rPr>
              <a:t>主体の協働により福祉活動が実践されている地域</a:t>
            </a:r>
            <a:r>
              <a:rPr lang="ja-JP" altLang="en-US" sz="1300" dirty="0" smtClean="0">
                <a:latin typeface="Meiryo UI" pitchFamily="50" charset="-128"/>
                <a:ea typeface="Meiryo UI" pitchFamily="50" charset="-128"/>
                <a:cs typeface="Meiryo UI" pitchFamily="50" charset="-128"/>
              </a:rPr>
              <a:t>社会</a:t>
            </a:r>
            <a:endParaRPr lang="en-US" altLang="ja-JP" sz="1300"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地域福祉を推進する具体的施策＝重点取組（</a:t>
            </a:r>
            <a:r>
              <a:rPr lang="en-US" altLang="ja-JP" sz="1300" dirty="0" smtClean="0">
                <a:latin typeface="Meiryo UI" pitchFamily="50" charset="-128"/>
                <a:ea typeface="Meiryo UI" pitchFamily="50" charset="-128"/>
                <a:cs typeface="Meiryo UI" pitchFamily="50" charset="-128"/>
              </a:rPr>
              <a:t>18</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a:p>
            <a:pPr eaLnBrk="1" hangingPunct="1">
              <a:lnSpc>
                <a:spcPts val="1900"/>
              </a:lnSpc>
              <a:spcBef>
                <a:spcPct val="0"/>
              </a:spcBef>
              <a:buFontTx/>
              <a:buNone/>
            </a:pPr>
            <a:r>
              <a:rPr lang="ja-JP" altLang="en-US" sz="1300" dirty="0" smtClean="0">
                <a:latin typeface="Meiryo UI" pitchFamily="50" charset="-128"/>
                <a:ea typeface="Meiryo UI" pitchFamily="50" charset="-128"/>
                <a:cs typeface="Meiryo UI" pitchFamily="50" charset="-128"/>
              </a:rPr>
              <a:t>　</a:t>
            </a:r>
            <a:endParaRPr lang="ja-JP" altLang="en-US" sz="1300" dirty="0">
              <a:latin typeface="Meiryo UI" pitchFamily="50" charset="-128"/>
              <a:ea typeface="Meiryo UI" pitchFamily="50" charset="-128"/>
              <a:cs typeface="Meiryo UI" pitchFamily="50" charset="-128"/>
            </a:endParaRPr>
          </a:p>
        </p:txBody>
      </p:sp>
      <p:sp>
        <p:nvSpPr>
          <p:cNvPr id="23" name="スライド番号プレースホルダー 1"/>
          <p:cNvSpPr txBox="1">
            <a:spLocks/>
          </p:cNvSpPr>
          <p:nvPr/>
        </p:nvSpPr>
        <p:spPr bwMode="auto">
          <a:xfrm>
            <a:off x="8027300" y="1147690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grpSp>
        <p:nvGrpSpPr>
          <p:cNvPr id="58" name="グループ化 57"/>
          <p:cNvGrpSpPr/>
          <p:nvPr/>
        </p:nvGrpSpPr>
        <p:grpSpPr>
          <a:xfrm>
            <a:off x="544032" y="1832164"/>
            <a:ext cx="9368274" cy="5320828"/>
            <a:chOff x="130121" y="2136262"/>
            <a:chExt cx="9368274" cy="5023473"/>
          </a:xfrm>
        </p:grpSpPr>
        <p:sp>
          <p:nvSpPr>
            <p:cNvPr id="59" name="円/楕円 6"/>
            <p:cNvSpPr/>
            <p:nvPr/>
          </p:nvSpPr>
          <p:spPr>
            <a:xfrm>
              <a:off x="9023415" y="6479096"/>
              <a:ext cx="474980" cy="467837"/>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0" name="図表 59"/>
            <p:cNvGraphicFramePr/>
            <p:nvPr>
              <p:extLst>
                <p:ext uri="{D42A27DB-BD31-4B8C-83A1-F6EECF244321}">
                  <p14:modId xmlns:p14="http://schemas.microsoft.com/office/powerpoint/2010/main" val="4107582615"/>
                </p:ext>
              </p:extLst>
            </p:nvPr>
          </p:nvGraphicFramePr>
          <p:xfrm>
            <a:off x="130121" y="2140408"/>
            <a:ext cx="8719348" cy="501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正方形/長方形 60"/>
            <p:cNvSpPr/>
            <p:nvPr/>
          </p:nvSpPr>
          <p:spPr>
            <a:xfrm>
              <a:off x="911977" y="2136262"/>
              <a:ext cx="3168000" cy="23791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地域福祉のセーフティネットの拡充</a:t>
              </a:r>
            </a:p>
          </p:txBody>
        </p:sp>
        <p:sp>
          <p:nvSpPr>
            <p:cNvPr id="62" name="正方形/長方形 61"/>
            <p:cNvSpPr/>
            <p:nvPr/>
          </p:nvSpPr>
          <p:spPr>
            <a:xfrm>
              <a:off x="911977" y="2979094"/>
              <a:ext cx="3204000" cy="237917"/>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地域における権利擁護の推進</a:t>
              </a:r>
            </a:p>
          </p:txBody>
        </p:sp>
        <p:sp>
          <p:nvSpPr>
            <p:cNvPr id="63" name="正方形/長方形 62"/>
            <p:cNvSpPr/>
            <p:nvPr/>
          </p:nvSpPr>
          <p:spPr>
            <a:xfrm>
              <a:off x="924856" y="3830574"/>
              <a:ext cx="3204000" cy="237917"/>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64" name="正方形/長方形 63"/>
            <p:cNvSpPr/>
            <p:nvPr/>
          </p:nvSpPr>
          <p:spPr>
            <a:xfrm>
              <a:off x="924856" y="4707373"/>
              <a:ext cx="3204000" cy="237917"/>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65" name="正方形/長方形 64"/>
            <p:cNvSpPr/>
            <p:nvPr/>
          </p:nvSpPr>
          <p:spPr>
            <a:xfrm>
              <a:off x="899098" y="5727077"/>
              <a:ext cx="3204000" cy="237917"/>
            </a:xfrm>
            <a:prstGeom prst="rect">
              <a:avLst/>
            </a:prstGeom>
            <a:solidFill>
              <a:srgbClr val="B560D4">
                <a:lumMod val="50000"/>
              </a:srgbClr>
            </a:solidFill>
            <a:ln>
              <a:solidFill>
                <a:srgbClr val="7030A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66" name="正方形/長方形 65"/>
          <p:cNvSpPr/>
          <p:nvPr/>
        </p:nvSpPr>
        <p:spPr>
          <a:xfrm>
            <a:off x="1493317" y="2106203"/>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市町村と連携したセーフティネットの拡充　　② 生活困窮者への支援や、ひきこもり・自殺対策等の充実</a:t>
            </a:r>
            <a:endParaRPr kumimoji="1" lang="ja-JP" altLang="en-US" sz="1200" dirty="0">
              <a:solidFill>
                <a:prstClr val="black"/>
              </a:solidFill>
              <a:latin typeface="Rockwell" panose="02060603020205020403"/>
              <a:ea typeface="ＭＳ Ｐゴシック" panose="020B060007020508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災害時における避難行動要支援者に対する支援体制の充実</a:t>
            </a:r>
            <a:endParaRPr kumimoji="1" lang="ja-JP" altLang="en-US" sz="1200" dirty="0">
              <a:solidFill>
                <a:prstClr val="black"/>
              </a:solidFill>
              <a:latin typeface="Rockwell" panose="02060603020205020403"/>
              <a:ea typeface="ＭＳ Ｐゴシック" panose="020B0600070205080204" pitchFamily="50" charset="-128"/>
            </a:endParaRPr>
          </a:p>
        </p:txBody>
      </p:sp>
      <p:sp>
        <p:nvSpPr>
          <p:cNvPr id="67" name="正方形/長方形 66"/>
          <p:cNvSpPr/>
          <p:nvPr/>
        </p:nvSpPr>
        <p:spPr>
          <a:xfrm>
            <a:off x="1493317" y="2988241"/>
            <a:ext cx="8808530" cy="502702"/>
          </a:xfrm>
          <a:prstGeom prst="rect">
            <a:avLst/>
          </a:prstGeom>
        </p:spPr>
        <p:txBody>
          <a:bodyPr wrap="square" anchor="ctr">
            <a:spAutoFit/>
          </a:bodyPr>
          <a:lstStyle/>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① 虐待や</a:t>
            </a:r>
            <a:r>
              <a:rPr kumimoji="1" lang="en-US" altLang="ja-JP" sz="1300" b="1" dirty="0">
                <a:solidFill>
                  <a:prstClr val="black"/>
                </a:solidFill>
                <a:latin typeface="Meiryo UI" panose="020B0604030504040204" pitchFamily="50" charset="-128"/>
                <a:ea typeface="Meiryo UI" panose="020B0604030504040204" pitchFamily="50" charset="-128"/>
              </a:rPr>
              <a:t>DV</a:t>
            </a:r>
            <a:r>
              <a:rPr kumimoji="1" lang="ja-JP" altLang="en-US" sz="1300" b="1" dirty="0">
                <a:solidFill>
                  <a:prstClr val="black"/>
                </a:solidFill>
                <a:latin typeface="Meiryo UI" panose="020B0604030504040204" pitchFamily="50" charset="-128"/>
                <a:ea typeface="Meiryo UI" panose="020B0604030504040204" pitchFamily="50" charset="-128"/>
              </a:rPr>
              <a:t>防止に向けた地域における取組の</a:t>
            </a:r>
            <a:r>
              <a:rPr kumimoji="1" lang="ja-JP" altLang="en-US" sz="13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300" b="1" dirty="0">
                <a:solidFill>
                  <a:prstClr val="black"/>
                </a:solidFill>
                <a:latin typeface="Meiryo UI" panose="020B0604030504040204" pitchFamily="50" charset="-128"/>
                <a:ea typeface="Meiryo UI" panose="020B0604030504040204" pitchFamily="50" charset="-128"/>
              </a:rPr>
              <a:t>成年後見制度等の利用</a:t>
            </a:r>
            <a:r>
              <a:rPr kumimoji="1" lang="ja-JP" altLang="en-US" sz="1300" b="1" dirty="0" smtClean="0">
                <a:solidFill>
                  <a:prstClr val="black"/>
                </a:solidFill>
                <a:latin typeface="Meiryo UI" panose="020B0604030504040204" pitchFamily="50" charset="-128"/>
                <a:ea typeface="Meiryo UI" panose="020B0604030504040204" pitchFamily="50" charset="-128"/>
              </a:rPr>
              <a:t>促進　　</a:t>
            </a:r>
            <a:endParaRPr kumimoji="1" lang="en-US" altLang="ja-JP" sz="1300" b="1" dirty="0" smtClean="0">
              <a:solidFill>
                <a:prstClr val="black"/>
              </a:solidFill>
              <a:latin typeface="Meiryo UI" panose="020B0604030504040204" pitchFamily="50" charset="-128"/>
              <a:ea typeface="Meiryo UI" panose="020B0604030504040204" pitchFamily="50" charset="-128"/>
            </a:endParaRPr>
          </a:p>
          <a:p>
            <a:pPr>
              <a:lnSpc>
                <a:spcPts val="1600"/>
              </a:lnSpc>
            </a:pPr>
            <a:r>
              <a:rPr kumimoji="1" lang="ja-JP" altLang="en-US" sz="1300" b="1" dirty="0" smtClean="0">
                <a:solidFill>
                  <a:prstClr val="black"/>
                </a:solidFill>
                <a:latin typeface="Meiryo UI" panose="020B0604030504040204" pitchFamily="50" charset="-128"/>
                <a:ea typeface="Meiryo UI" panose="020B0604030504040204" pitchFamily="50" charset="-128"/>
              </a:rPr>
              <a:t>③ </a:t>
            </a:r>
            <a:r>
              <a:rPr kumimoji="1" lang="ja-JP" altLang="en-US" sz="1300" b="1" dirty="0">
                <a:solidFill>
                  <a:prstClr val="black"/>
                </a:solidFill>
                <a:latin typeface="Meiryo UI" panose="020B0604030504040204" pitchFamily="50" charset="-128"/>
                <a:ea typeface="Meiryo UI" panose="020B0604030504040204" pitchFamily="50" charset="-128"/>
              </a:rPr>
              <a:t>消費者被害等の未然防止</a:t>
            </a:r>
          </a:p>
        </p:txBody>
      </p:sp>
      <p:sp>
        <p:nvSpPr>
          <p:cNvPr id="68" name="正方形/長方形 67"/>
          <p:cNvSpPr/>
          <p:nvPr/>
        </p:nvSpPr>
        <p:spPr>
          <a:xfrm>
            <a:off x="1494178" y="3910600"/>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地域づくりにつながる</a:t>
            </a:r>
            <a:r>
              <a:rPr kumimoji="1" lang="ja-JP" altLang="en-US" sz="1200" b="1" dirty="0" smtClean="0">
                <a:solidFill>
                  <a:prstClr val="black"/>
                </a:solidFill>
                <a:latin typeface="Meiryo UI" panose="020B0604030504040204" pitchFamily="50" charset="-128"/>
                <a:ea typeface="Meiryo UI" panose="020B0604030504040204" pitchFamily="50" charset="-128"/>
              </a:rPr>
              <a:t>人づくり　　② </a:t>
            </a:r>
            <a:r>
              <a:rPr kumimoji="1" lang="ja-JP" altLang="en-US" sz="1200" b="1" dirty="0">
                <a:solidFill>
                  <a:prstClr val="black"/>
                </a:solidFill>
                <a:latin typeface="Meiryo UI" panose="020B0604030504040204" pitchFamily="50" charset="-128"/>
                <a:ea typeface="Meiryo UI" panose="020B0604030504040204" pitchFamily="50" charset="-128"/>
              </a:rPr>
              <a:t>民生委員・児童委員が活動しやすい環境づくり</a:t>
            </a:r>
          </a:p>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③ 介護・福祉人材の</a:t>
            </a:r>
            <a:r>
              <a:rPr kumimoji="1" lang="ja-JP" altLang="en-US" sz="1200" b="1" dirty="0" smtClean="0">
                <a:solidFill>
                  <a:prstClr val="black"/>
                </a:solidFill>
                <a:latin typeface="Meiryo UI" panose="020B0604030504040204" pitchFamily="50" charset="-128"/>
                <a:ea typeface="Meiryo UI" panose="020B0604030504040204" pitchFamily="50" charset="-128"/>
              </a:rPr>
              <a:t>確保　　　　　④ </a:t>
            </a:r>
            <a:r>
              <a:rPr kumimoji="1" lang="ja-JP" altLang="en-US" sz="1200" b="1" dirty="0">
                <a:solidFill>
                  <a:prstClr val="black"/>
                </a:solidFill>
                <a:latin typeface="Meiryo UI" panose="020B0604030504040204" pitchFamily="50" charset="-128"/>
                <a:ea typeface="Meiryo UI" panose="020B0604030504040204" pitchFamily="50" charset="-128"/>
              </a:rPr>
              <a:t>教育・保育人材の確保</a:t>
            </a:r>
          </a:p>
        </p:txBody>
      </p:sp>
      <p:sp>
        <p:nvSpPr>
          <p:cNvPr id="69" name="正方形/長方形 68"/>
          <p:cNvSpPr/>
          <p:nvPr/>
        </p:nvSpPr>
        <p:spPr>
          <a:xfrm>
            <a:off x="1493317" y="4817722"/>
            <a:ext cx="9000000" cy="784830"/>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安全・安心に暮らせる住まいと福祉のまちづくりの</a:t>
            </a:r>
            <a:r>
              <a:rPr kumimoji="1" lang="ja-JP" altLang="en-US" sz="12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200" b="1" dirty="0">
                <a:solidFill>
                  <a:prstClr val="black"/>
                </a:solidFill>
                <a:latin typeface="Meiryo UI" panose="020B0604030504040204" pitchFamily="50" charset="-128"/>
                <a:ea typeface="Meiryo UI" panose="020B0604030504040204" pitchFamily="50" charset="-128"/>
              </a:rPr>
              <a:t>矯正施設退所予定者等への社会復帰支援</a:t>
            </a: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③ 社会福祉協議会に対する活動</a:t>
            </a:r>
            <a:r>
              <a:rPr kumimoji="1" lang="ja-JP" altLang="en-US" sz="1200" b="1" dirty="0" smtClean="0">
                <a:solidFill>
                  <a:prstClr val="black"/>
                </a:solidFill>
                <a:latin typeface="Meiryo UI" panose="020B0604030504040204" pitchFamily="50" charset="-128"/>
                <a:ea typeface="Meiryo UI" panose="020B0604030504040204" pitchFamily="50" charset="-128"/>
              </a:rPr>
              <a:t>支援　　④ </a:t>
            </a:r>
            <a:r>
              <a:rPr kumimoji="1" lang="ja-JP" altLang="en-US" sz="1200" b="1" dirty="0">
                <a:solidFill>
                  <a:prstClr val="black"/>
                </a:solidFill>
                <a:latin typeface="Meiryo UI" panose="020B0604030504040204" pitchFamily="50" charset="-128"/>
                <a:ea typeface="Meiryo UI" panose="020B0604030504040204" pitchFamily="50" charset="-128"/>
              </a:rPr>
              <a:t>福祉基金の活用・</a:t>
            </a:r>
            <a:r>
              <a:rPr kumimoji="1" lang="ja-JP" altLang="en-US" sz="1200" b="1" dirty="0" smtClean="0">
                <a:solidFill>
                  <a:prstClr val="black"/>
                </a:solidFill>
                <a:latin typeface="Meiryo UI" panose="020B0604030504040204" pitchFamily="50" charset="-128"/>
                <a:ea typeface="Meiryo UI" panose="020B0604030504040204" pitchFamily="50" charset="-128"/>
              </a:rPr>
              <a:t>推進　　</a:t>
            </a:r>
            <a:endParaRPr kumimoji="1" lang="en-US" altLang="ja-JP" sz="12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⑤ </a:t>
            </a:r>
            <a:r>
              <a:rPr kumimoji="1" lang="ja-JP" altLang="en-US" sz="1200" b="1" dirty="0">
                <a:solidFill>
                  <a:prstClr val="black"/>
                </a:solidFill>
                <a:latin typeface="Meiryo UI" panose="020B0604030504040204" pitchFamily="50" charset="-128"/>
                <a:ea typeface="Meiryo UI" panose="020B0604030504040204" pitchFamily="50" charset="-128"/>
              </a:rPr>
              <a:t>第三者評価等による福祉サービスの質の</a:t>
            </a:r>
            <a:r>
              <a:rPr kumimoji="1" lang="ja-JP" altLang="en-US" sz="1200" b="1" dirty="0" smtClean="0">
                <a:solidFill>
                  <a:prstClr val="black"/>
                </a:solidFill>
                <a:latin typeface="Meiryo UI" panose="020B0604030504040204" pitchFamily="50" charset="-128"/>
                <a:ea typeface="Meiryo UI" panose="020B0604030504040204" pitchFamily="50" charset="-128"/>
              </a:rPr>
              <a:t>向上　　⑥ </a:t>
            </a:r>
            <a:r>
              <a:rPr kumimoji="1" lang="ja-JP" altLang="en-US" sz="1200" b="1" dirty="0">
                <a:solidFill>
                  <a:prstClr val="black"/>
                </a:solidFill>
                <a:latin typeface="Meiryo UI" panose="020B0604030504040204" pitchFamily="50" charset="-128"/>
                <a:ea typeface="Meiryo UI" panose="020B0604030504040204" pitchFamily="50" charset="-128"/>
              </a:rPr>
              <a:t>社会福祉法人及び福祉サービス事業者への適切な指導監査</a:t>
            </a:r>
          </a:p>
        </p:txBody>
      </p:sp>
      <p:sp>
        <p:nvSpPr>
          <p:cNvPr id="70" name="正方形/長方形 69"/>
          <p:cNvSpPr/>
          <p:nvPr/>
        </p:nvSpPr>
        <p:spPr>
          <a:xfrm>
            <a:off x="1493317" y="5756799"/>
            <a:ext cx="8808530" cy="553998"/>
          </a:xfrm>
          <a:prstGeom prst="rect">
            <a:avLst/>
          </a:prstGeom>
        </p:spPr>
        <p:txBody>
          <a:bodyPr wrap="square" anchor="ctr">
            <a:spAutoFit/>
          </a:bodyPr>
          <a:lstStyle/>
          <a:p>
            <a:pPr>
              <a:lnSpc>
                <a:spcPts val="1800"/>
              </a:lnSpc>
            </a:pPr>
            <a:endParaRPr kumimoji="1" lang="ja-JP" altLang="en-US"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① 地域</a:t>
            </a:r>
            <a:r>
              <a:rPr kumimoji="1" lang="ja-JP" altLang="en-US" sz="1200" b="1" dirty="0">
                <a:solidFill>
                  <a:prstClr val="black"/>
                </a:solidFill>
                <a:latin typeface="Meiryo UI" panose="020B0604030504040204" pitchFamily="50" charset="-128"/>
                <a:ea typeface="Meiryo UI" panose="020B0604030504040204" pitchFamily="50" charset="-128"/>
              </a:rPr>
              <a:t>の実情に合わせた施策立案の</a:t>
            </a:r>
            <a:r>
              <a:rPr kumimoji="1" lang="ja-JP" altLang="en-US" sz="1200" b="1" dirty="0" smtClean="0">
                <a:solidFill>
                  <a:prstClr val="black"/>
                </a:solidFill>
                <a:latin typeface="Meiryo UI" panose="020B0604030504040204" pitchFamily="50" charset="-128"/>
                <a:ea typeface="Meiryo UI" panose="020B0604030504040204" pitchFamily="50" charset="-128"/>
              </a:rPr>
              <a:t>支援　　② </a:t>
            </a:r>
            <a:r>
              <a:rPr kumimoji="1" lang="ja-JP" altLang="en-US" sz="1200" b="1" dirty="0">
                <a:solidFill>
                  <a:prstClr val="black"/>
                </a:solidFill>
                <a:latin typeface="Meiryo UI" panose="020B0604030504040204" pitchFamily="50" charset="-128"/>
                <a:ea typeface="Meiryo UI" panose="020B0604030504040204" pitchFamily="50" charset="-128"/>
              </a:rPr>
              <a:t>市町村地域福祉計画の策定・改定支援</a:t>
            </a:r>
          </a:p>
        </p:txBody>
      </p:sp>
    </p:spTree>
    <p:extLst>
      <p:ext uri="{BB962C8B-B14F-4D97-AF65-F5344CB8AC3E}">
        <p14:creationId xmlns:p14="http://schemas.microsoft.com/office/powerpoint/2010/main" val="883406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46321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と連携したセーフティネットの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拡充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拡充（令和３年度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461694128"/>
              </p:ext>
            </p:extLst>
          </p:nvPr>
        </p:nvGraphicFramePr>
        <p:xfrm>
          <a:off x="453000" y="2372683"/>
          <a:ext cx="9000000" cy="4243174"/>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33093">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902150">
                <a:tc>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市町村における包括的な支援体制の構築</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▸市町村地域福祉担当課長会議等を通じて、国動向や事例紹介などの情報提供等を行った。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▸包括的支援体制や重層的支援体制整備事業について、制度理解に向けた研修を実施した。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地域づくりに資する環境整備</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▸「地域福祉・高齢者福祉交付金」を活用し、小地域ネットワーク活動等の取組を支援するとともに、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市町村地域福祉担当課長会議の場を活用し情報提供を行った。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▸府民の孤立や不安の解消を図ることを目的に、ウィズコロナ・ポストコロナに対応した地域活動のモデル</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の開発を行った。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地域福祉のネットワークの仕組みづくり</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」という。）の配置を支援し、「見守り・発見・つなぎのネット　</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ワーク」の強化を図った。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配置促進、小地域ネットワーク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活動等の取組を支援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●重層的支援体制構築後方支援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●福祉基金設置運営費「ウイズコロナ、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ポストコロナに対応した地域活動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モデルの開発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千円の一部）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692">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5064">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◆市町村における包括的な支援体制が構築・拡充されるよう、市町村訪問による助言や、先進事例・最新情報の提供などを行う。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をはじめ、各コーディネーターの配置促進や連携強化を通じて、地域住民のニーズに沿ったきめ細かな取組を進める。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539610038"/>
              </p:ext>
            </p:extLst>
          </p:nvPr>
        </p:nvGraphicFramePr>
        <p:xfrm>
          <a:off x="453000" y="884213"/>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配置人数（全中学校区に</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政令市・中核市を除く</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名（全中学校区）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675822490"/>
              </p:ext>
            </p:extLst>
          </p:nvPr>
        </p:nvGraphicFramePr>
        <p:xfrm>
          <a:off x="453000" y="1641818"/>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目標・指標：重層的支援体制整備事業及び同事業への移行準備事業の実施自治体数</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年度：９自治体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年度目標：府内全市町村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年度：９自治体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 name="楕円 1"/>
          <p:cNvSpPr/>
          <p:nvPr/>
        </p:nvSpPr>
        <p:spPr>
          <a:xfrm>
            <a:off x="305082" y="1627565"/>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Tree>
    <p:extLst>
      <p:ext uri="{BB962C8B-B14F-4D97-AF65-F5344CB8AC3E}">
        <p14:creationId xmlns:p14="http://schemas.microsoft.com/office/powerpoint/2010/main" val="381216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3697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生活困窮者への支援や、ひきこもり・自殺対策等の充実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658130942"/>
              </p:ext>
            </p:extLst>
          </p:nvPr>
        </p:nvGraphicFramePr>
        <p:xfrm>
          <a:off x="463547" y="2292367"/>
          <a:ext cx="9000000" cy="432888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48441">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987862">
                <a:tc>
                  <a:txBody>
                    <a:bodyPr/>
                    <a:lstStyle/>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▸任意事業の取組を促進し、円滑な事業実施（他機関・他制度との連携を含む）を支援するため、</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市町村連絡会議の開催や市町村訪問により、先進事例の紹介などを行った。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▸新子育て支援交付金の優先配分事業に子どもの貧困対策関係として、学習等支援と居場所づくりの</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２つの事業を位置づけ、市町村が取り組む子どもの貧困対策を推進した。</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▸生活困窮者や高齢者、</a:t>
                      </a:r>
                      <a:r>
                        <a:rPr kumimoji="1" lang="ja-JP" altLang="en-US" sz="1200"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者、ひとり親家庭の親などの就職困難者に対して、各分野ごとの関係</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機関が、研修会・講習会等を実施するとともに、関係機 関が連携し、就職相談・就業支援等を行った。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様々な課題などの対応</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▸ひきこもりやヤングケアラーへの支援、孤独孤立対策のほか、自殺、依存症などの様々な課題に対して、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相談機能や関係機関等とのネットワークの充実に取り組んだ。</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105,903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,995,549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優先配分枠</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●ひきこもり支援に携わる人材の養成</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研修、居場所づくり事業等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441">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3256">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◆引き続き、任意事業の取組を促進し、円滑な事業を推進するため、最新情報の提供などにより、市町村を支援する。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◆関係機関等との連携により、ひきこもりやヤングケラー、子どもの貧困、就職困難者の就職支援など様々な課題に向けた取組を進める。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4104843508"/>
              </p:ext>
            </p:extLst>
          </p:nvPr>
        </p:nvGraphicFramePr>
        <p:xfrm>
          <a:off x="463547" y="813467"/>
          <a:ext cx="8969719" cy="66548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努力義務事業実施自治体数 （全</a:t>
                      </a:r>
                      <a:r>
                        <a:rPr kumimoji="1" lang="en-US" altLang="zh-TW"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269410206"/>
              </p:ext>
            </p:extLst>
          </p:nvPr>
        </p:nvGraphicFramePr>
        <p:xfrm>
          <a:off x="463547" y="1552917"/>
          <a:ext cx="8969719" cy="66548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5209">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目標・指標：ひきこもり支援ネットワークの構築自治体数</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791">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楕円 7"/>
          <p:cNvSpPr/>
          <p:nvPr/>
        </p:nvSpPr>
        <p:spPr>
          <a:xfrm>
            <a:off x="300488" y="1552917"/>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
        <p:nvSpPr>
          <p:cNvPr id="11" name="円/楕円 6"/>
          <p:cNvSpPr/>
          <p:nvPr/>
        </p:nvSpPr>
        <p:spPr>
          <a:xfrm>
            <a:off x="9431020" y="6392573"/>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4729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4669" y="354839"/>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③　災害</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時における避難行動要支援者に対する支援体制の充実</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4016455330"/>
              </p:ext>
            </p:extLst>
          </p:nvPr>
        </p:nvGraphicFramePr>
        <p:xfrm>
          <a:off x="450669" y="2151411"/>
          <a:ext cx="9000000" cy="45185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12200">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454857">
                <a:tc>
                  <a:txBody>
                    <a:bodyPr/>
                    <a:lstStyle/>
                    <a:p>
                      <a:pPr>
                        <a:lnSpc>
                          <a:spcPts val="1900"/>
                        </a:lnSpc>
                      </a:pPr>
                      <a:r>
                        <a:rPr kumimoji="1" lang="ja-JP" altLang="en-US" sz="1200" b="1"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個別避難計画作成支援体制の充実</a:t>
                      </a:r>
                      <a:endParaRPr kumimoji="1" lang="en-US" altLang="ja-JP" sz="1200" b="1"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副市町村長、部局長等を対象に研修会を開催し、個別避難計画作成の重要性の理解促進を図った。</a:t>
                      </a:r>
                      <a:endParaRPr kumimoji="1" lang="en-US" altLang="ja-JP"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2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優先度の高い避難行動要支援者をハザードや心身の状況等により名簿から絞り込む研修、個別避難計画を作成 </a:t>
                      </a:r>
                      <a:endPar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する人材の育成研修を実施した。</a:t>
                      </a:r>
                      <a:endParaRPr kumimoji="1" lang="en-US" altLang="ja-JP" sz="12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▸自主防災組織リーダー育成研修において、避難行動要支援者の支援に関する講義</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を実施した。</a:t>
                      </a:r>
                      <a:endParaRPr kumimoji="1" lang="en-US" altLang="ja-JP"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a:t>
                      </a:r>
                      <a:r>
                        <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▸大阪府災害福祉支援ネットワーク会議を２回開催した。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▸チーム員の養成等に向けて、３府県合同養成研修、ステップアップ研修、コーディネーター研修の各種研修会を開催した。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社会福祉施設における災害対策</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策定支援や国補助制度の周知や活用を図りながら施設の耐震化の促進を図った。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11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1257842">
                <a:tc>
                  <a:txBody>
                    <a:bodyPr/>
                    <a:lstStyle/>
                    <a:p>
                      <a:pPr>
                        <a:lnSpc>
                          <a:spcPts val="19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◆個別避難計画作成実績は増加しているものの、未作成市町村が存在することを踏まえた取組支援</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計画作成の取組みなどを示したガイドの作成・必要に応じた見直しや更新の実施</a:t>
                      </a:r>
                    </a:p>
                    <a:p>
                      <a:pPr>
                        <a:lnSpc>
                          <a:spcPts val="1900"/>
                        </a:lnSpc>
                      </a:pP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市町村の進捗状況や課題に応じた研修の充実</a:t>
                      </a:r>
                      <a:endParaRPr kumimoji="1" lang="en-US" altLang="ja-JP" sz="1200" b="0" strike="dbl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ＤＷＡＴの新たなチーム員の養成やステップアップ研修の実施、ネットワーク会議の開催等を通じて、災害時における福祉支援体制の充実・強化を進める。</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策定等を働きかけていく。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635040156"/>
              </p:ext>
            </p:extLst>
          </p:nvPr>
        </p:nvGraphicFramePr>
        <p:xfrm>
          <a:off x="450669" y="695430"/>
          <a:ext cx="9000000" cy="1281288"/>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841928">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◆市町村や関係機関等と連携し、平常時からの見守り等の取組を通じた災害時における円滑な安否確認の方法などに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ついて、地域実情を踏まえて検討します。</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◆特に災害リスクが高いエリアに居住されている住民について、災害対策基本法改正から概ね５年以内の個別避難計画の作成をめざす市町村を支援します。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77048">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個別避難計画作成体制を充実させるため、市町村職員、計画作成関係者を対象とした研修を実施</a:t>
                      </a:r>
                      <a:endParaRPr kumimoji="1" lang="en-US" altLang="ja-JP" sz="13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60311" y="3150738"/>
            <a:ext cx="1690358" cy="1264059"/>
          </a:xfrm>
          <a:prstGeom prst="rect">
            <a:avLst/>
          </a:prstGeom>
        </p:spPr>
      </p:pic>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8" name="楕円 7"/>
          <p:cNvSpPr/>
          <p:nvPr/>
        </p:nvSpPr>
        <p:spPr>
          <a:xfrm>
            <a:off x="302751" y="1463547"/>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Tree>
    <p:extLst>
      <p:ext uri="{BB962C8B-B14F-4D97-AF65-F5344CB8AC3E}">
        <p14:creationId xmlns:p14="http://schemas.microsoft.com/office/powerpoint/2010/main" val="3474885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9115" y="42233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虐待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や</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DV</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防止に向けた地域における取組の推進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430350953"/>
              </p:ext>
            </p:extLst>
          </p:nvPr>
        </p:nvGraphicFramePr>
        <p:xfrm>
          <a:off x="426135" y="861608"/>
          <a:ext cx="9000000" cy="29564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8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▸地域における理解促進、虐待・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の防止や早期発見に向けて、分野ごとに府ホームページで相談窓口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等の周知やリーフレット等の作成・配布を行った。また、児童虐待や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防止については、民間団体等と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連携し、オレンジリボンキャンペーンやパープルリボンキャンペーンとして広報啓発事業を実施した。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▸相談機能の強化や関係機関の連携に向けて、市町村や施設・事業所を対象に研修等を実施した。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▸広域的・専門的支援として、高齢・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分野にかかる困難事例に対応する市町村に対して、弁護士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等の専門家を派遣し支援した。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防止に係る啓発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オレンジリボン・パープルリボンキャン</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ペーンほか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●研修・実地指導に係る関係事業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5,049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◆研修や会議等を通じて、虐待・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の防止や早期発見について啓発を行うとともに、相談窓口の周知徹底を行う。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◆引き続き、研修等の実施や専門家の派遣により市町村を支援していく（高齢・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114000" y="4006665"/>
            <a:ext cx="9792000" cy="394339"/>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後見制度等の利用促進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36-41</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08714206"/>
              </p:ext>
            </p:extLst>
          </p:nvPr>
        </p:nvGraphicFramePr>
        <p:xfrm>
          <a:off x="426135" y="5559295"/>
          <a:ext cx="4068000" cy="998220"/>
        </p:xfrm>
        <a:graphic>
          <a:graphicData uri="http://schemas.openxmlformats.org/drawingml/2006/table">
            <a:tbl>
              <a:tblPr firstRow="1" bandRow="1">
                <a:tableStyleId>{5940675A-B579-460E-94D1-54222C63F5DA}</a:tableStyleId>
              </a:tblPr>
              <a:tblGrid>
                <a:gridCol w="2034000">
                  <a:extLst>
                    <a:ext uri="{9D8B030D-6E8A-4147-A177-3AD203B41FA5}">
                      <a16:colId xmlns:a16="http://schemas.microsoft.com/office/drawing/2014/main" val="20000"/>
                    </a:ext>
                  </a:extLst>
                </a:gridCol>
                <a:gridCol w="2034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目標・指標：成年後見制度の担い手確保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年度目標：全市町村</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62768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827625408"/>
              </p:ext>
            </p:extLst>
          </p:nvPr>
        </p:nvGraphicFramePr>
        <p:xfrm>
          <a:off x="426135" y="4454343"/>
          <a:ext cx="9000000" cy="906780"/>
        </p:xfrm>
        <a:graphic>
          <a:graphicData uri="http://schemas.openxmlformats.org/drawingml/2006/table">
            <a:tbl>
              <a:tblPr firstRow="1" bandRow="1">
                <a:tableStyleId>{5940675A-B579-460E-94D1-54222C63F5DA}</a:tableStyleId>
              </a:tblPr>
              <a:tblGrid>
                <a:gridCol w="1000752">
                  <a:extLst>
                    <a:ext uri="{9D8B030D-6E8A-4147-A177-3AD203B41FA5}">
                      <a16:colId xmlns:a16="http://schemas.microsoft.com/office/drawing/2014/main" val="4233095434"/>
                    </a:ext>
                  </a:extLst>
                </a:gridCol>
                <a:gridCol w="799924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◆地域連携ネットワークの構築と中核機関の設置に向けて、モデル検討等を行うとともに、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事業に着手するよう、各種の取組を検討します。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大阪家庭裁判所所管の地域ごとに市町村ブロック会議を開催し</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、市町村の取組状況の把握に努めた。</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436865564"/>
              </p:ext>
            </p:extLst>
          </p:nvPr>
        </p:nvGraphicFramePr>
        <p:xfrm>
          <a:off x="4746135" y="5559295"/>
          <a:ext cx="4680000" cy="998220"/>
        </p:xfrm>
        <a:graphic>
          <a:graphicData uri="http://schemas.openxmlformats.org/drawingml/2006/table">
            <a:tbl>
              <a:tblPr firstRow="1" bandRow="1">
                <a:tableStyleId>{5940675A-B579-460E-94D1-54222C63F5DA}</a:tableStyleId>
              </a:tblPr>
              <a:tblGrid>
                <a:gridCol w="2448000">
                  <a:extLst>
                    <a:ext uri="{9D8B030D-6E8A-4147-A177-3AD203B41FA5}">
                      <a16:colId xmlns:a16="http://schemas.microsoft.com/office/drawing/2014/main" val="20000"/>
                    </a:ext>
                  </a:extLst>
                </a:gridCol>
                <a:gridCol w="2232000">
                  <a:extLst>
                    <a:ext uri="{9D8B030D-6E8A-4147-A177-3AD203B41FA5}">
                      <a16:colId xmlns:a16="http://schemas.microsoft.com/office/drawing/2014/main" val="20001"/>
                    </a:ext>
                  </a:extLst>
                </a:gridCol>
              </a:tblGrid>
              <a:tr h="306000">
                <a:tc gridSpan="2">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目標・指標：日常生活自立支援事業の待機者数（待機者ゼロ）</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年度目標：待機者ゼロ</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令和３年度実績</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288</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983012"/>
                  </a:ext>
                </a:extLst>
              </a:tr>
            </a:tbl>
          </a:graphicData>
        </a:graphic>
      </p:graphicFrame>
      <p:sp>
        <p:nvSpPr>
          <p:cNvPr id="13" name="円/楕円 6"/>
          <p:cNvSpPr/>
          <p:nvPr/>
        </p:nvSpPr>
        <p:spPr>
          <a:xfrm>
            <a:off x="944064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５</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313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41626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促進（続き）</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827439559"/>
              </p:ext>
            </p:extLst>
          </p:nvPr>
        </p:nvGraphicFramePr>
        <p:xfrm>
          <a:off x="453000" y="829199"/>
          <a:ext cx="9000000" cy="325205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39200">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7832">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▸「地域における公益的な取組」としての法人後見の実施について検討するため、「大阪府成年後見制度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利用促進研究会」を</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▸市民後見人の養成事業に取り組む自治体へ財政支援を実施するとともに、事業の未実施市町村には、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事業の必要性について、あらゆる機会を通じて働きかけを実施した。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▸日常生活自立支援事業の実施機関である市町村社会福祉協議会の職員向けの研修を実施し、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権利擁護にかかる制度への理解を深めた。また、担当者間の連携を図るため担当者会議を実施した。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地域権利擁護総合推進事業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38,419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●権利擁護人材育成事業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25,491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日常生活自立支援事業費補助金</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314,182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200">
                <a:tc gridSpan="2">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817767">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◆「地域における公益的な取組」としての法人後見の受任に向け、専門職団体、府社協、市町村中核機関等と連携を図り、円滑に実施する。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◆市町村において、広域設置等も含めた地域連携ネットワークの構築等が進むよう、市町村ブロック別意見交換会を開催する。</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50" baseline="0" dirty="0" smtClean="0">
                          <a:latin typeface="Meiryo UI" panose="020B0604030504040204" pitchFamily="50" charset="-128"/>
                          <a:ea typeface="Meiryo UI" panose="020B0604030504040204" pitchFamily="50" charset="-128"/>
                          <a:cs typeface="Meiryo UI" panose="020B0604030504040204" pitchFamily="50" charset="-128"/>
                        </a:rPr>
                        <a:t>日常生活自立支援事業の利用者や待機者の増加に対応できるよう、好事例等の情報提供を行うとともに、成年後見制度への円滑な利用促進を図る。</a:t>
                      </a:r>
                      <a:endParaRPr kumimoji="1" lang="en-US" altLang="ja-JP" sz="1200" spc="-5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128697" y="4156465"/>
            <a:ext cx="9792000" cy="394339"/>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消費者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被害等の未然防止</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41-42</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993826338"/>
              </p:ext>
            </p:extLst>
          </p:nvPr>
        </p:nvGraphicFramePr>
        <p:xfrm>
          <a:off x="453000" y="4569399"/>
          <a:ext cx="9000000" cy="1988146"/>
        </p:xfrm>
        <a:graphic>
          <a:graphicData uri="http://schemas.openxmlformats.org/drawingml/2006/table">
            <a:tbl>
              <a:tblPr firstRow="1" bandRow="1">
                <a:tableStyleId>{5940675A-B579-460E-94D1-54222C63F5DA}</a:tableStyleId>
              </a:tblPr>
              <a:tblGrid>
                <a:gridCol w="6529680">
                  <a:extLst>
                    <a:ext uri="{9D8B030D-6E8A-4147-A177-3AD203B41FA5}">
                      <a16:colId xmlns:a16="http://schemas.microsoft.com/office/drawing/2014/main" val="20000"/>
                    </a:ext>
                  </a:extLst>
                </a:gridCol>
                <a:gridCol w="2470320">
                  <a:extLst>
                    <a:ext uri="{9D8B030D-6E8A-4147-A177-3AD203B41FA5}">
                      <a16:colId xmlns:a16="http://schemas.microsoft.com/office/drawing/2014/main" val="4032548442"/>
                    </a:ext>
                  </a:extLst>
                </a:gridCol>
              </a:tblGrid>
              <a:tr h="309114">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2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▸高齢消費者の被害の未然防止、拡大防止について府政だよりに掲載するとともに、「見守り者向け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ハンドブック」</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を作成し、福祉関係者やスーパー・コンビニ等事業者に向けて配布した。</a:t>
                      </a:r>
                      <a:endPar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▸市町村行政職員研修会を実施し、市町村への「消費者安全確保地域協議会」の設置支援を行った。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●高齢者の見守り体制の構築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12,736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9114">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5613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◆引き続き、福祉部等の関係部局や民間企業と連携し、高齢者・</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者へ見守りを強化していく。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◆市町村に対し、地域の見守りを行う組織として有効な「消費者安全確保地域協議会」の設置を促進する。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６</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106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3959" y="38596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地域づくりにつながる人づくり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280721867"/>
              </p:ext>
            </p:extLst>
          </p:nvPr>
        </p:nvGraphicFramePr>
        <p:xfrm>
          <a:off x="426135" y="830574"/>
          <a:ext cx="9000000" cy="3154948"/>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43066">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651218">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▸地域のボランティアコーディネーターの人材養成や府民のボランティア活動への参加促進等を行う府社協の</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ボランティアコーディネーター設置を支援した。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▸すべての小・中学校において、福祉に関する学習や福祉施設への訪問など福祉・ボランティアに係る活動を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▸市町村地域福祉担当課長会議において、包括的な支援体制の構築や府地域福祉支援計画等の説明を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通じて、地域づくりにつながる人材の育成に向けて、様々な世代が一緒になり学び合える場の必要性等に</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ついて説明し、取組促進を図った。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3066">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75865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◆府民へボランティア関連の情報提供を行うとともに、ボランティア活動への意識醸成を図る。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◆引き続き、地域の協力を得ながら福祉・ボランティア教育を進めていく。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◆地域づくりにつながる人材の育成について、市町村訪問や会議等を通じて、先進事例や最新情報の提供を行う。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203959" y="39868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民生</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委員・児童委員が活動しやすい環境づくり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257487272"/>
              </p:ext>
            </p:extLst>
          </p:nvPr>
        </p:nvGraphicFramePr>
        <p:xfrm>
          <a:off x="426135" y="4446528"/>
          <a:ext cx="9000000" cy="224105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96276">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200817">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▸担い手不足による欠員が常態化・長期化していることから、前年度に引き続き、国基準よりも緩和した年齢</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要件等を採用する「大阪府民生委員・児童委員推薦要領」に基づいた推薦を行った。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▸福祉基金を活用して実施した「民生委員・児童委員の担い手確保・活動環境改善事業」と連携し</a:t>
                      </a:r>
                      <a:r>
                        <a:rPr kumimoji="1" lang="ja-JP" altLang="en-US" sz="1200" strike="noStrike"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、オン　</a:t>
                      </a:r>
                      <a:endParaRPr kumimoji="1" lang="en-US" altLang="ja-JP" sz="1200" strike="noStrike"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trike="noStrike"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ライン</a:t>
                      </a: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研修等を行い、活動しやすい環境づくりに取り組んだ。</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▸民生委員の資質向上や関係機関等とのネットワーク構築を円滑に図るため、研修（委託）を実施した。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279,733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●民生委員・児童委員研修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276">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663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◆引き続き、市町村や関係機関と連携し、新たな担い手を確保するための方策を検討していく。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9259" y="1953776"/>
            <a:ext cx="1236876" cy="878160"/>
          </a:xfrm>
          <a:prstGeom prst="rect">
            <a:avLst/>
          </a:prstGeom>
        </p:spPr>
      </p:pic>
      <p:sp>
        <p:nvSpPr>
          <p:cNvPr id="8" name="円/楕円 6"/>
          <p:cNvSpPr/>
          <p:nvPr/>
        </p:nvSpPr>
        <p:spPr>
          <a:xfrm>
            <a:off x="942613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７</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449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6549" y="35972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介護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・福祉人材の確保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令和３年度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sp>
        <p:nvSpPr>
          <p:cNvPr id="6" name="正方形/長方形 5"/>
          <p:cNvSpPr/>
          <p:nvPr/>
        </p:nvSpPr>
        <p:spPr>
          <a:xfrm>
            <a:off x="126549" y="41570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教育・保育人材の確保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675898671"/>
              </p:ext>
            </p:extLst>
          </p:nvPr>
        </p:nvGraphicFramePr>
        <p:xfrm>
          <a:off x="461400" y="5311489"/>
          <a:ext cx="9000000" cy="13181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76782">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6736">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▸潜在保育士に対する就職あっせんやセミナー開催等により保育人材の確保に向けて取組を進めた。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▸各種研修の実施や、フォーラム等の開催により幼稚園・保育所等における教育機能の充実を図った。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●保育士・保育所支援センター運営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12,672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782">
                <a:tc gridSpan="2">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59700">
                <a:tc gridSpan="2">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◆引き続き、安定的な教育・保育人材の確保により、待機児童解消をめざすとともに、研修等の実施による保育の質の向上を図る。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833184044"/>
              </p:ext>
            </p:extLst>
          </p:nvPr>
        </p:nvGraphicFramePr>
        <p:xfrm>
          <a:off x="459252" y="1400340"/>
          <a:ext cx="9036000" cy="2804032"/>
        </p:xfrm>
        <a:graphic>
          <a:graphicData uri="http://schemas.openxmlformats.org/drawingml/2006/table">
            <a:tbl>
              <a:tblPr firstRow="1" bandRow="1">
                <a:tableStyleId>{5940675A-B579-460E-94D1-54222C63F5DA}</a:tableStyleId>
              </a:tblPr>
              <a:tblGrid>
                <a:gridCol w="6508690">
                  <a:extLst>
                    <a:ext uri="{9D8B030D-6E8A-4147-A177-3AD203B41FA5}">
                      <a16:colId xmlns:a16="http://schemas.microsoft.com/office/drawing/2014/main" val="20000"/>
                    </a:ext>
                  </a:extLst>
                </a:gridCol>
                <a:gridCol w="2527310">
                  <a:extLst>
                    <a:ext uri="{9D8B030D-6E8A-4147-A177-3AD203B41FA5}">
                      <a16:colId xmlns:a16="http://schemas.microsoft.com/office/drawing/2014/main" val="4032548442"/>
                    </a:ext>
                  </a:extLst>
                </a:gridCol>
              </a:tblGrid>
              <a:tr h="28406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334014">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▸コロナ禍においても介護現場における人材確保・定着を図るため、合同面接会・就職フェア、各種セミ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ナー等を可能な手法で実施した。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（合同面接会・就職フェア参加者数：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人、セミナー参加者数：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▸福祉・介護分野に関心のある方などを対象にした職場体験や、教育関係機関と連携を図り福祉・介護</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の魅力発信を実施した。（職場体験者数：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84</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人、インターンシップ：</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▸社会福祉施設・事業所の職員を対象に、職員の資質・人権意識等の向上を図る研修を実施した。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（受講者：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4,837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●マッチング力の向上事業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71,791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参入促進・魅力発信事業</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●職員研修事業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43,903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06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473848">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◆「大阪府介護・福祉人材確保戦略」（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月策定）を踏まえ、「参入促進」「労働環境・処遇の改善」「資質の向上」の３つのアプローチ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a:t>
                      </a:r>
                      <a:r>
                        <a:rPr kumimoji="1"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地域医療介護総合確保基金等を活用し、介護従事者の確保及び資質向上を図っていく。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492131346"/>
              </p:ext>
            </p:extLst>
          </p:nvPr>
        </p:nvGraphicFramePr>
        <p:xfrm>
          <a:off x="459252" y="695672"/>
          <a:ext cx="9000000" cy="612000"/>
        </p:xfrm>
        <a:graphic>
          <a:graphicData uri="http://schemas.openxmlformats.org/drawingml/2006/table">
            <a:tbl>
              <a:tblPr firstRow="1" bandRow="1">
                <a:tableStyleId>{5940675A-B579-460E-94D1-54222C63F5DA}</a:tableStyleId>
              </a:tblPr>
              <a:tblGrid>
                <a:gridCol w="4022597">
                  <a:extLst>
                    <a:ext uri="{9D8B030D-6E8A-4147-A177-3AD203B41FA5}">
                      <a16:colId xmlns:a16="http://schemas.microsoft.com/office/drawing/2014/main" val="20000"/>
                    </a:ext>
                  </a:extLst>
                </a:gridCol>
                <a:gridCol w="4977403">
                  <a:extLst>
                    <a:ext uri="{9D8B030D-6E8A-4147-A177-3AD203B41FA5}">
                      <a16:colId xmlns:a16="http://schemas.microsoft.com/office/drawing/2014/main" val="20001"/>
                    </a:ext>
                  </a:extLst>
                </a:gridCol>
              </a:tblGrid>
              <a:tr h="306000">
                <a:tc gridSpan="2">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目標・指標：需給推計による</a:t>
                      </a:r>
                      <a:r>
                        <a:rPr kumimoji="1" lang="ja-JP" altLang="en-US" sz="13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不足見込みの解消</a:t>
                      </a:r>
                      <a:endParaRPr kumimoji="1" lang="ja-JP" altLang="en-US" sz="1300" b="1"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no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3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181,354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年度需給推計：</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209,510</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3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185,090</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nvPr>
        </p:nvGraphicFramePr>
        <p:xfrm>
          <a:off x="463548" y="4572743"/>
          <a:ext cx="9000000" cy="63000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300" b="1"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補助金等の活用により、教育・保育人材の確保を図り、待機児童数の減少に寄与。研修等を実施し、保育の質の向上を図った。</a:t>
                      </a:r>
                      <a:endParaRPr kumimoji="1" lang="ja-JP" altLang="en-US" sz="1300" b="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８</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8478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6FE910C12C38F4BBC0B41FAEEFCDD44" ma:contentTypeVersion="1" ma:contentTypeDescription="新しいドキュメントを作成します。" ma:contentTypeScope="" ma:versionID="8bf1644f010c1e489fca52e8db343e01">
  <xsd:schema xmlns:xsd="http://www.w3.org/2001/XMLSchema" xmlns:xs="http://www.w3.org/2001/XMLSchema" xmlns:p="http://schemas.microsoft.com/office/2006/metadata/properties" xmlns:ns2="f6098314-950f-4f07-9a8c-9507a18ba650" targetNamespace="http://schemas.microsoft.com/office/2006/metadata/properties" ma:root="true" ma:fieldsID="e62d76f026daf18713a82891fedbf7ea" ns2:_="">
    <xsd:import namespace="f6098314-950f-4f07-9a8c-9507a18ba65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98314-950f-4f07-9a8c-9507a18ba650"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325C86-7175-4230-BDFA-352B6A411957}">
  <ds:schemaRefs>
    <ds:schemaRef ds:uri="http://schemas.microsoft.com/office/2006/documentManagement/types"/>
    <ds:schemaRef ds:uri="http://purl.org/dc/dcmitype/"/>
    <ds:schemaRef ds:uri="http://purl.org/dc/terms/"/>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f6098314-950f-4f07-9a8c-9507a18ba650"/>
  </ds:schemaRefs>
</ds:datastoreItem>
</file>

<file path=customXml/itemProps2.xml><?xml version="1.0" encoding="utf-8"?>
<ds:datastoreItem xmlns:ds="http://schemas.openxmlformats.org/officeDocument/2006/customXml" ds:itemID="{C20F626A-1E98-4F60-8D83-1BE9D4D81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98314-950f-4f07-9a8c-9507a18ba6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78717C-29BC-4566-9D66-2761235449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4331</TotalTime>
  <Words>5313</Words>
  <Application>Microsoft Office PowerPoint</Application>
  <PresentationFormat>A4 210 x 297 mm</PresentationFormat>
  <Paragraphs>389</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Meiryo UI</vt:lpstr>
      <vt:lpstr>ＭＳ Ｐゴシック</vt:lpstr>
      <vt:lpstr>ＭＳ ゴシック</vt:lpstr>
      <vt:lpstr>メイリオ</vt:lpstr>
      <vt:lpstr>游ゴシック</vt:lpstr>
      <vt:lpstr>Calibri</vt:lpstr>
      <vt:lpstr>Corbel</vt:lpstr>
      <vt:lpstr>Rockwell</vt:lpstr>
      <vt:lpstr>Wingdings</vt:lpstr>
      <vt:lpstr>縞模様</vt:lpstr>
      <vt:lpstr>基礎</vt:lpstr>
      <vt:lpstr>第４期大阪府地域福祉支援計画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文子</dc:creator>
  <cp:lastModifiedBy>吉田　夏子</cp:lastModifiedBy>
  <cp:revision>405</cp:revision>
  <cp:lastPrinted>2023-03-23T01:15:59Z</cp:lastPrinted>
  <dcterms:created xsi:type="dcterms:W3CDTF">2019-11-13T07:33:03Z</dcterms:created>
  <dcterms:modified xsi:type="dcterms:W3CDTF">2023-03-23T04:46:04Z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0x01010036FE910C12C38F4BBC0B41FAEEFCDD44</vt:lpwstr>
  </property>
</Properties>
</file>