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399" r:id="rId2"/>
    <p:sldId id="395" r:id="rId3"/>
    <p:sldId id="401" r:id="rId4"/>
    <p:sldId id="397"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3" clrIdx="1">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E28F"/>
    <a:srgbClr val="00AC4E"/>
    <a:srgbClr val="CCFFCC"/>
    <a:srgbClr val="99FF66"/>
    <a:srgbClr val="99FF99"/>
    <a:srgbClr val="FFEEBD"/>
    <a:srgbClr val="FFFFFF"/>
    <a:srgbClr val="007E39"/>
    <a:srgbClr val="E267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6" autoAdjust="0"/>
    <p:restoredTop sz="94434" autoAdjust="0"/>
  </p:normalViewPr>
  <p:slideViewPr>
    <p:cSldViewPr snapToGrid="0">
      <p:cViewPr varScale="1">
        <p:scale>
          <a:sx n="71" d="100"/>
          <a:sy n="71" d="100"/>
        </p:scale>
        <p:origin x="1182" y="5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574" cy="498476"/>
          </a:xfrm>
          <a:prstGeom prst="rect">
            <a:avLst/>
          </a:prstGeom>
        </p:spPr>
        <p:txBody>
          <a:bodyPr vert="horz" lIns="91411" tIns="45707" rIns="91411" bIns="4570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039" y="2"/>
            <a:ext cx="2949574" cy="498476"/>
          </a:xfrm>
          <a:prstGeom prst="rect">
            <a:avLst/>
          </a:prstGeom>
        </p:spPr>
        <p:txBody>
          <a:bodyPr vert="horz" lIns="91411" tIns="45707" rIns="91411" bIns="45707" rtlCol="0"/>
          <a:lstStyle>
            <a:lvl1pPr algn="r">
              <a:defRPr sz="1100"/>
            </a:lvl1pPr>
          </a:lstStyle>
          <a:p>
            <a:fld id="{1BFA5588-ADFD-4748-B8CB-5A6C01508FD9}" type="datetimeFigureOut">
              <a:rPr kumimoji="1" lang="ja-JP" altLang="en-US" smtClean="0"/>
              <a:t>2021/12/23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1" tIns="45707" rIns="91411" bIns="45707" rtlCol="0" anchor="ctr"/>
          <a:lstStyle/>
          <a:p>
            <a:endParaRPr lang="ja-JP" altLang="en-US"/>
          </a:p>
        </p:txBody>
      </p:sp>
      <p:sp>
        <p:nvSpPr>
          <p:cNvPr id="5" name="ノート プレースホルダー 4"/>
          <p:cNvSpPr>
            <a:spLocks noGrp="1"/>
          </p:cNvSpPr>
          <p:nvPr>
            <p:ph type="body" sz="quarter" idx="3"/>
          </p:nvPr>
        </p:nvSpPr>
        <p:spPr>
          <a:xfrm>
            <a:off x="681040" y="4783141"/>
            <a:ext cx="5445126" cy="3913187"/>
          </a:xfrm>
          <a:prstGeom prst="rect">
            <a:avLst/>
          </a:prstGeom>
        </p:spPr>
        <p:txBody>
          <a:bodyPr vert="horz" lIns="91411" tIns="45707" rIns="91411"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4" cy="498476"/>
          </a:xfrm>
          <a:prstGeom prst="rect">
            <a:avLst/>
          </a:prstGeom>
        </p:spPr>
        <p:txBody>
          <a:bodyPr vert="horz" lIns="91411" tIns="45707" rIns="91411" bIns="4570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4" cy="498476"/>
          </a:xfrm>
          <a:prstGeom prst="rect">
            <a:avLst/>
          </a:prstGeom>
        </p:spPr>
        <p:txBody>
          <a:bodyPr vert="horz" lIns="91411" tIns="45707" rIns="91411" bIns="45707" rtlCol="0" anchor="b"/>
          <a:lstStyle>
            <a:lvl1pPr algn="r">
              <a:defRPr sz="1100"/>
            </a:lvl1pPr>
          </a:lstStyle>
          <a:p>
            <a:fld id="{546C6771-363C-4A78-B84C-71BE932C31F8}" type="slidenum">
              <a:rPr kumimoji="1" lang="ja-JP" altLang="en-US" smtClean="0"/>
              <a:t>‹#›</a:t>
            </a:fld>
            <a:endParaRPr kumimoji="1" lang="ja-JP" altLang="en-US"/>
          </a:p>
        </p:txBody>
      </p:sp>
    </p:spTree>
    <p:extLst>
      <p:ext uri="{BB962C8B-B14F-4D97-AF65-F5344CB8AC3E}">
        <p14:creationId xmlns:p14="http://schemas.microsoft.com/office/powerpoint/2010/main" val="574966714"/>
      </p:ext>
    </p:extLst>
  </p:cSld>
  <p:clrMap bg1="lt1" tx1="dk1" bg2="lt2" tx2="dk2" accent1="accent1" accent2="accent2" accent3="accent3" accent4="accent4" accent5="accent5" accent6="accent6" hlink="hlink" folHlink="folHlink"/>
  <p:notesStyle>
    <a:lvl1pPr marL="0" algn="l" defTabSz="684031" rtl="0" eaLnBrk="1" latinLnBrk="0" hangingPunct="1">
      <a:defRPr kumimoji="1" sz="898" kern="1200">
        <a:solidFill>
          <a:schemeClr val="tx1"/>
        </a:solidFill>
        <a:latin typeface="+mn-lt"/>
        <a:ea typeface="+mn-ea"/>
        <a:cs typeface="+mn-cs"/>
      </a:defRPr>
    </a:lvl1pPr>
    <a:lvl2pPr marL="342015" algn="l" defTabSz="684031" rtl="0" eaLnBrk="1" latinLnBrk="0" hangingPunct="1">
      <a:defRPr kumimoji="1" sz="898" kern="1200">
        <a:solidFill>
          <a:schemeClr val="tx1"/>
        </a:solidFill>
        <a:latin typeface="+mn-lt"/>
        <a:ea typeface="+mn-ea"/>
        <a:cs typeface="+mn-cs"/>
      </a:defRPr>
    </a:lvl2pPr>
    <a:lvl3pPr marL="684031" algn="l" defTabSz="684031" rtl="0" eaLnBrk="1" latinLnBrk="0" hangingPunct="1">
      <a:defRPr kumimoji="1" sz="898" kern="1200">
        <a:solidFill>
          <a:schemeClr val="tx1"/>
        </a:solidFill>
        <a:latin typeface="+mn-lt"/>
        <a:ea typeface="+mn-ea"/>
        <a:cs typeface="+mn-cs"/>
      </a:defRPr>
    </a:lvl3pPr>
    <a:lvl4pPr marL="1026046" algn="l" defTabSz="684031" rtl="0" eaLnBrk="1" latinLnBrk="0" hangingPunct="1">
      <a:defRPr kumimoji="1" sz="898" kern="1200">
        <a:solidFill>
          <a:schemeClr val="tx1"/>
        </a:solidFill>
        <a:latin typeface="+mn-lt"/>
        <a:ea typeface="+mn-ea"/>
        <a:cs typeface="+mn-cs"/>
      </a:defRPr>
    </a:lvl4pPr>
    <a:lvl5pPr marL="1368061" algn="l" defTabSz="684031" rtl="0" eaLnBrk="1" latinLnBrk="0" hangingPunct="1">
      <a:defRPr kumimoji="1" sz="898" kern="1200">
        <a:solidFill>
          <a:schemeClr val="tx1"/>
        </a:solidFill>
        <a:latin typeface="+mn-lt"/>
        <a:ea typeface="+mn-ea"/>
        <a:cs typeface="+mn-cs"/>
      </a:defRPr>
    </a:lvl5pPr>
    <a:lvl6pPr marL="1710076" algn="l" defTabSz="684031" rtl="0" eaLnBrk="1" latinLnBrk="0" hangingPunct="1">
      <a:defRPr kumimoji="1" sz="898" kern="1200">
        <a:solidFill>
          <a:schemeClr val="tx1"/>
        </a:solidFill>
        <a:latin typeface="+mn-lt"/>
        <a:ea typeface="+mn-ea"/>
        <a:cs typeface="+mn-cs"/>
      </a:defRPr>
    </a:lvl6pPr>
    <a:lvl7pPr marL="2052092" algn="l" defTabSz="684031" rtl="0" eaLnBrk="1" latinLnBrk="0" hangingPunct="1">
      <a:defRPr kumimoji="1" sz="898" kern="1200">
        <a:solidFill>
          <a:schemeClr val="tx1"/>
        </a:solidFill>
        <a:latin typeface="+mn-lt"/>
        <a:ea typeface="+mn-ea"/>
        <a:cs typeface="+mn-cs"/>
      </a:defRPr>
    </a:lvl7pPr>
    <a:lvl8pPr marL="2394107" algn="l" defTabSz="684031" rtl="0" eaLnBrk="1" latinLnBrk="0" hangingPunct="1">
      <a:defRPr kumimoji="1" sz="898" kern="1200">
        <a:solidFill>
          <a:schemeClr val="tx1"/>
        </a:solidFill>
        <a:latin typeface="+mn-lt"/>
        <a:ea typeface="+mn-ea"/>
        <a:cs typeface="+mn-cs"/>
      </a:defRPr>
    </a:lvl8pPr>
    <a:lvl9pPr marL="2736123" algn="l" defTabSz="684031" rtl="0" eaLnBrk="1" latinLnBrk="0" hangingPunct="1">
      <a:defRPr kumimoji="1" sz="8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81075" y="1243013"/>
            <a:ext cx="4845050" cy="33543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8BC807D-4F6B-449D-8D02-C41327DA3A5E}" type="slidenum">
              <a:rPr kumimoji="1" lang="ja-JP" altLang="en-US" smtClean="0"/>
              <a:pPr/>
              <a:t>2</a:t>
            </a:fld>
            <a:endParaRPr kumimoji="1" lang="ja-JP" altLang="en-US"/>
          </a:p>
        </p:txBody>
      </p:sp>
    </p:spTree>
    <p:extLst>
      <p:ext uri="{BB962C8B-B14F-4D97-AF65-F5344CB8AC3E}">
        <p14:creationId xmlns:p14="http://schemas.microsoft.com/office/powerpoint/2010/main" val="2878461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81075" y="1243013"/>
            <a:ext cx="4845050" cy="33543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8BC807D-4F6B-449D-8D02-C41327DA3A5E}" type="slidenum">
              <a:rPr kumimoji="1" lang="ja-JP" altLang="en-US" smtClean="0"/>
              <a:pPr/>
              <a:t>3</a:t>
            </a:fld>
            <a:endParaRPr kumimoji="1" lang="ja-JP" altLang="en-US"/>
          </a:p>
        </p:txBody>
      </p:sp>
    </p:spTree>
    <p:extLst>
      <p:ext uri="{BB962C8B-B14F-4D97-AF65-F5344CB8AC3E}">
        <p14:creationId xmlns:p14="http://schemas.microsoft.com/office/powerpoint/2010/main" val="201125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81075" y="1243013"/>
            <a:ext cx="4845050" cy="335438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8BC807D-4F6B-449D-8D02-C41327DA3A5E}" type="slidenum">
              <a:rPr kumimoji="1" lang="ja-JP" altLang="en-US" smtClean="0"/>
              <a:pPr/>
              <a:t>4</a:t>
            </a:fld>
            <a:endParaRPr kumimoji="1" lang="ja-JP" altLang="en-US"/>
          </a:p>
        </p:txBody>
      </p:sp>
    </p:spTree>
    <p:extLst>
      <p:ext uri="{BB962C8B-B14F-4D97-AF65-F5344CB8AC3E}">
        <p14:creationId xmlns:p14="http://schemas.microsoft.com/office/powerpoint/2010/main" val="320699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3327D6-F38F-4854-8994-63969E3C3F6D}" type="datetime1">
              <a:rPr kumimoji="1" lang="ja-JP" altLang="en-US" smtClean="0"/>
              <a:t>2021/12/23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97889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A76BA7-60B3-4114-9602-5E67E4E52D38}" type="datetime1">
              <a:rPr kumimoji="1" lang="ja-JP" altLang="en-US" smtClean="0"/>
              <a:t>2021/12/23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038319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832573-66AD-42E2-ACAF-A90B4F24E876}" type="datetime1">
              <a:rPr kumimoji="1" lang="ja-JP" altLang="en-US" smtClean="0"/>
              <a:t>2021/12/23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356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DB94CB-1668-4CB4-922E-07500A5017AA}" type="datetime1">
              <a:rPr kumimoji="1" lang="ja-JP" altLang="en-US" smtClean="0"/>
              <a:t>2021/12/23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90068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553C69-B3A0-4303-944F-37289A7D2E5C}" type="datetime1">
              <a:rPr kumimoji="1" lang="ja-JP" altLang="en-US" smtClean="0"/>
              <a:t>2021/12/23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83469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F54BD03-D0F0-41E1-A03E-60F1CF88C632}" type="datetime1">
              <a:rPr kumimoji="1" lang="ja-JP" altLang="en-US" smtClean="0"/>
              <a:t>2021/12/23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11999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02712E-39EC-4A51-8A9D-22E2A5C70CC4}" type="datetime1">
              <a:rPr kumimoji="1" lang="ja-JP" altLang="en-US" smtClean="0"/>
              <a:t>2021/12/23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233792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F26852-BAAC-424B-875F-524504228033}" type="datetime1">
              <a:rPr kumimoji="1" lang="ja-JP" altLang="en-US" smtClean="0"/>
              <a:t>2021/12/23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95197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8D2B0-A48F-40DC-AF38-64AA8760E3B2}" type="datetime1">
              <a:rPr kumimoji="1" lang="ja-JP" altLang="en-US" smtClean="0"/>
              <a:t>2021/12/23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06856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4EFAA1-96B6-4AAF-8A00-CE606B637906}" type="datetime1">
              <a:rPr kumimoji="1" lang="ja-JP" altLang="en-US" smtClean="0"/>
              <a:t>2021/12/23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115996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4CBCA-3B5D-49C3-9C81-5A35A3E2C1A4}" type="datetime1">
              <a:rPr kumimoji="1" lang="ja-JP" altLang="en-US" smtClean="0"/>
              <a:t>2021/12/23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4280444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9A9AB-13F5-465A-8332-54386A2B2594}" type="datetime1">
              <a:rPr kumimoji="1" lang="ja-JP" altLang="en-US" smtClean="0"/>
              <a:t>2021/12/23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1CC73-192F-4D58-A74B-385664C110B2}" type="slidenum">
              <a:rPr kumimoji="1" lang="ja-JP" altLang="en-US" smtClean="0"/>
              <a:t>‹#›</a:t>
            </a:fld>
            <a:endParaRPr kumimoji="1" lang="ja-JP" altLang="en-US"/>
          </a:p>
        </p:txBody>
      </p:sp>
    </p:spTree>
    <p:extLst>
      <p:ext uri="{BB962C8B-B14F-4D97-AF65-F5344CB8AC3E}">
        <p14:creationId xmlns:p14="http://schemas.microsoft.com/office/powerpoint/2010/main" val="35657428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707802"/>
            <a:ext cx="8420100" cy="2387600"/>
          </a:xfrm>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235009"/>
            <a:ext cx="9245600" cy="667512"/>
          </a:xfrm>
        </p:spPr>
        <p:txBody>
          <a:bodyPr anchor="ctr">
            <a:normAutofit/>
          </a:bodyPr>
          <a:lstStyle/>
          <a:p>
            <a:r>
              <a:rPr lang="en-US" altLang="ja-JP" sz="2400" b="1" dirty="0" smtClean="0">
                <a:latin typeface="メイリオ" panose="020B0604030504040204" pitchFamily="50" charset="-128"/>
                <a:ea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rPr>
              <a:t>中間見直し</a:t>
            </a:r>
            <a:r>
              <a:rPr lang="ja-JP" altLang="en-US" b="1" dirty="0">
                <a:latin typeface="メイリオ" panose="020B0604030504040204" pitchFamily="50" charset="-128"/>
                <a:ea typeface="メイリオ" panose="020B0604030504040204" pitchFamily="50" charset="-128"/>
              </a:rPr>
              <a:t>（案）</a:t>
            </a:r>
            <a:r>
              <a:rPr lang="ja-JP" altLang="en-US" b="1" dirty="0" smtClean="0">
                <a:latin typeface="メイリオ" panose="020B0604030504040204" pitchFamily="50" charset="-128"/>
                <a:ea typeface="メイリオ" panose="020B0604030504040204" pitchFamily="50" charset="-128"/>
              </a:rPr>
              <a:t>のポイント</a:t>
            </a:r>
            <a:r>
              <a:rPr lang="en-US" altLang="ja-JP" sz="2400" b="1" dirty="0" smtClean="0">
                <a:latin typeface="メイリオ" panose="020B0604030504040204" pitchFamily="50" charset="-128"/>
                <a:ea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資料２</a:t>
            </a:r>
            <a:r>
              <a:rPr kumimoji="1" lang="en-US" altLang="ja-JP"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b="1" dirty="0" smtClean="0">
                <a:latin typeface="メイリオ" panose="020B0604030504040204" pitchFamily="50" charset="-128"/>
                <a:ea typeface="メイリオ" panose="020B0604030504040204" pitchFamily="50" charset="-128"/>
              </a:rPr>
              <a:t>令和３年１２月</a:t>
            </a:r>
            <a:endParaRPr lang="ja-JP" altLang="en-US"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96555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CFB327-7222-4892-B4F0-2EFC2A3E169C}"/>
              </a:ext>
            </a:extLst>
          </p:cNvPr>
          <p:cNvSpPr/>
          <p:nvPr/>
        </p:nvSpPr>
        <p:spPr>
          <a:xfrm>
            <a:off x="-15000" y="-32778"/>
            <a:ext cx="9921000" cy="582099"/>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24" name="角丸四角形 3">
            <a:extLst>
              <a:ext uri="{FF2B5EF4-FFF2-40B4-BE49-F238E27FC236}">
                <a16:creationId xmlns:a16="http://schemas.microsoft.com/office/drawing/2014/main" id="{870496E5-0FC5-48D1-AEC7-C99A1474F37E}"/>
              </a:ext>
            </a:extLst>
          </p:cNvPr>
          <p:cNvSpPr/>
          <p:nvPr/>
        </p:nvSpPr>
        <p:spPr>
          <a:xfrm>
            <a:off x="231818" y="595215"/>
            <a:ext cx="9442364" cy="839030"/>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dirty="0">
                <a:solidFill>
                  <a:schemeClr val="tx1"/>
                </a:solidFill>
                <a:latin typeface="BIZ UDゴシック" panose="020B0400000000000000" pitchFamily="49" charset="-128"/>
                <a:ea typeface="BIZ UDゴシック" panose="020B0400000000000000" pitchFamily="49" charset="-128"/>
              </a:rPr>
              <a:t>▸第４期地域福祉支援計画は、計画期間（令和元年度</a:t>
            </a:r>
            <a:r>
              <a:rPr kumimoji="1" lang="ja-JP" altLang="en-US" sz="1300" dirty="0" smtClean="0">
                <a:solidFill>
                  <a:schemeClr val="tx1"/>
                </a:solidFill>
                <a:latin typeface="BIZ UDゴシック" panose="020B0400000000000000" pitchFamily="49" charset="-128"/>
                <a:ea typeface="BIZ UDゴシック" panose="020B0400000000000000" pitchFamily="49" charset="-128"/>
              </a:rPr>
              <a:t>から令和５年度</a:t>
            </a:r>
            <a:r>
              <a:rPr kumimoji="1" lang="ja-JP" altLang="en-US" sz="1300" dirty="0">
                <a:solidFill>
                  <a:schemeClr val="tx1"/>
                </a:solidFill>
                <a:latin typeface="BIZ UDゴシック" panose="020B0400000000000000" pitchFamily="49" charset="-128"/>
                <a:ea typeface="BIZ UDゴシック" panose="020B0400000000000000" pitchFamily="49" charset="-128"/>
              </a:rPr>
              <a:t>）の中間年である令和３年度に、地域福祉を取り巻く状況</a:t>
            </a:r>
            <a:r>
              <a:rPr kumimoji="1" lang="ja-JP" altLang="en-US" sz="1300" dirty="0" smtClean="0">
                <a:solidFill>
                  <a:schemeClr val="tx1"/>
                </a:solidFill>
                <a:latin typeface="BIZ UDゴシック" panose="020B0400000000000000" pitchFamily="49" charset="-128"/>
                <a:ea typeface="BIZ UDゴシック" panose="020B0400000000000000" pitchFamily="49" charset="-128"/>
              </a:rPr>
              <a:t>の変化</a:t>
            </a:r>
            <a:r>
              <a:rPr kumimoji="1" lang="ja-JP" altLang="en-US" sz="1300" dirty="0">
                <a:solidFill>
                  <a:schemeClr val="tx1"/>
                </a:solidFill>
                <a:latin typeface="BIZ UDゴシック" panose="020B0400000000000000" pitchFamily="49" charset="-128"/>
                <a:ea typeface="BIZ UDゴシック" panose="020B0400000000000000" pitchFamily="49" charset="-128"/>
              </a:rPr>
              <a:t>や国動向等を踏まえて、点検・見直しを行う。中間見直しに向けて、現行計画の基本理念等に基づき設定した５つの</a:t>
            </a:r>
            <a:r>
              <a:rPr kumimoji="1" lang="ja-JP" altLang="en-US" sz="1300" dirty="0" smtClean="0">
                <a:solidFill>
                  <a:schemeClr val="tx1"/>
                </a:solidFill>
                <a:latin typeface="BIZ UDゴシック" panose="020B0400000000000000" pitchFamily="49" charset="-128"/>
                <a:ea typeface="BIZ UDゴシック" panose="020B0400000000000000" pitchFamily="49" charset="-128"/>
              </a:rPr>
              <a:t>方向性</a:t>
            </a:r>
            <a:r>
              <a:rPr kumimoji="1" lang="ja-JP" altLang="en-US" sz="1300" dirty="0">
                <a:solidFill>
                  <a:schemeClr val="tx1"/>
                </a:solidFill>
                <a:latin typeface="BIZ UDゴシック" panose="020B0400000000000000" pitchFamily="49" charset="-128"/>
                <a:ea typeface="BIZ UDゴシック" panose="020B0400000000000000" pitchFamily="49" charset="-128"/>
              </a:rPr>
              <a:t>に沿って</a:t>
            </a:r>
            <a:r>
              <a:rPr kumimoji="1" lang="ja-JP" altLang="en-US" sz="1300" dirty="0" smtClean="0">
                <a:solidFill>
                  <a:schemeClr val="tx1"/>
                </a:solidFill>
                <a:latin typeface="BIZ UDゴシック" panose="020B0400000000000000" pitchFamily="49" charset="-128"/>
                <a:ea typeface="BIZ UDゴシック" panose="020B0400000000000000" pitchFamily="49" charset="-128"/>
              </a:rPr>
              <a:t>、記述</a:t>
            </a:r>
            <a:r>
              <a:rPr kumimoji="1" lang="ja-JP" altLang="en-US" sz="1300" dirty="0">
                <a:solidFill>
                  <a:schemeClr val="tx1"/>
                </a:solidFill>
                <a:latin typeface="BIZ UDゴシック" panose="020B0400000000000000" pitchFamily="49" charset="-128"/>
                <a:ea typeface="BIZ UDゴシック" panose="020B0400000000000000" pitchFamily="49" charset="-128"/>
              </a:rPr>
              <a:t>の見直しや新たな取組等について設定する。</a:t>
            </a:r>
          </a:p>
        </p:txBody>
      </p:sp>
      <p:sp>
        <p:nvSpPr>
          <p:cNvPr id="32" name="四角形吹き出し 31"/>
          <p:cNvSpPr/>
          <p:nvPr/>
        </p:nvSpPr>
        <p:spPr>
          <a:xfrm>
            <a:off x="8242432" y="35733"/>
            <a:ext cx="1564983" cy="432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a:t>
            </a:r>
            <a:r>
              <a:rPr kumimoji="1" lang="ja-JP" altLang="en-US" sz="1800" b="1" i="0" u="none" strike="noStrike" kern="1200" cap="none" spc="0" normalizeH="0" baseline="0" noProof="0" dirty="0" smtClean="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２ー</a:t>
            </a:r>
            <a:r>
              <a:rPr kumimoji="1" lang="en-US" altLang="ja-JP" sz="1800" b="1" i="0" u="none" strike="noStrike" kern="1200" cap="none" spc="0" normalizeH="0" baseline="0" noProof="0" dirty="0" smtClean="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a:t>
            </a:r>
            <a:endPar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角丸四角形 5"/>
          <p:cNvSpPr/>
          <p:nvPr/>
        </p:nvSpPr>
        <p:spPr>
          <a:xfrm>
            <a:off x="231818" y="1909482"/>
            <a:ext cx="9495342" cy="3792071"/>
          </a:xfrm>
          <a:prstGeom prst="roundRect">
            <a:avLst>
              <a:gd name="adj" fmla="val 213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357"/>
              </a:lnSpc>
            </a:pPr>
            <a:endParaRPr kumimoji="1" lang="en-US" altLang="ja-JP" sz="1571" b="1" dirty="0">
              <a:solidFill>
                <a:schemeClr val="tx1"/>
              </a:solidFill>
              <a:latin typeface="BIZ UDゴシック" panose="020B0400000000000000" pitchFamily="49" charset="-128"/>
              <a:ea typeface="BIZ UDゴシック" panose="020B0400000000000000" pitchFamily="49" charset="-128"/>
            </a:endParaRPr>
          </a:p>
        </p:txBody>
      </p:sp>
      <p:sp>
        <p:nvSpPr>
          <p:cNvPr id="2" name="楕円 1"/>
          <p:cNvSpPr/>
          <p:nvPr/>
        </p:nvSpPr>
        <p:spPr>
          <a:xfrm>
            <a:off x="252745" y="2766661"/>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１</a:t>
            </a:r>
          </a:p>
        </p:txBody>
      </p:sp>
      <p:sp>
        <p:nvSpPr>
          <p:cNvPr id="31"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rPr>
              <a:t>1</a:t>
            </a:r>
          </a:p>
        </p:txBody>
      </p:sp>
      <p:sp>
        <p:nvSpPr>
          <p:cNvPr id="60" name="角丸四角形 451"/>
          <p:cNvSpPr>
            <a:spLocks noChangeArrowheads="1"/>
          </p:cNvSpPr>
          <p:nvPr/>
        </p:nvSpPr>
        <p:spPr bwMode="auto">
          <a:xfrm>
            <a:off x="914539" y="2138983"/>
            <a:ext cx="2830566"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smtClean="0">
                <a:solidFill>
                  <a:schemeClr val="bg1"/>
                </a:solidFill>
                <a:latin typeface="BIZ UDゴシック" panose="020B0400000000000000" pitchFamily="49" charset="-128"/>
                <a:ea typeface="BIZ UDゴシック" panose="020B0400000000000000" pitchFamily="49" charset="-128"/>
              </a:rPr>
              <a:t>地域福祉の推進方策</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sp>
        <p:nvSpPr>
          <p:cNvPr id="61" name="角丸四角形 451"/>
          <p:cNvSpPr>
            <a:spLocks noChangeArrowheads="1"/>
          </p:cNvSpPr>
          <p:nvPr/>
        </p:nvSpPr>
        <p:spPr bwMode="auto">
          <a:xfrm>
            <a:off x="4273279" y="2157255"/>
            <a:ext cx="5181759"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現状・取組状況等</a:t>
            </a:r>
          </a:p>
        </p:txBody>
      </p:sp>
      <p:sp>
        <p:nvSpPr>
          <p:cNvPr id="23" name="角丸四角形 3">
            <a:extLst>
              <a:ext uri="{FF2B5EF4-FFF2-40B4-BE49-F238E27FC236}">
                <a16:creationId xmlns:a16="http://schemas.microsoft.com/office/drawing/2014/main" id="{493A916E-8B69-4FAA-ADC1-3D5ECA0A675C}"/>
              </a:ext>
            </a:extLst>
          </p:cNvPr>
          <p:cNvSpPr/>
          <p:nvPr/>
        </p:nvSpPr>
        <p:spPr>
          <a:xfrm>
            <a:off x="0" y="1546901"/>
            <a:ext cx="9442364" cy="304908"/>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b="1" dirty="0" smtClean="0">
                <a:solidFill>
                  <a:schemeClr val="tx1"/>
                </a:solidFill>
                <a:latin typeface="BIZ UDゴシック" panose="020B0400000000000000" pitchFamily="49" charset="-128"/>
                <a:ea typeface="BIZ UDゴシック" panose="020B0400000000000000" pitchFamily="49" charset="-128"/>
              </a:rPr>
              <a:t>（ア）</a:t>
            </a:r>
            <a:r>
              <a:rPr kumimoji="1" lang="ja-JP" altLang="en-US" sz="1300" b="1" dirty="0">
                <a:solidFill>
                  <a:schemeClr val="tx1"/>
                </a:solidFill>
                <a:latin typeface="BIZ UDゴシック" panose="020B0400000000000000" pitchFamily="49" charset="-128"/>
                <a:ea typeface="BIZ UDゴシック" panose="020B0400000000000000" pitchFamily="49" charset="-128"/>
              </a:rPr>
              <a:t>地域福祉を</a:t>
            </a:r>
            <a:r>
              <a:rPr kumimoji="1" lang="ja-JP" altLang="en-US" sz="1300" b="1" dirty="0" smtClean="0">
                <a:solidFill>
                  <a:schemeClr val="tx1"/>
                </a:solidFill>
                <a:latin typeface="BIZ UDゴシック" panose="020B0400000000000000" pitchFamily="49" charset="-128"/>
                <a:ea typeface="BIZ UDゴシック" panose="020B0400000000000000" pitchFamily="49" charset="-128"/>
              </a:rPr>
              <a:t>取り巻く状況の変化</a:t>
            </a:r>
            <a:endParaRPr kumimoji="1" lang="ja-JP" altLang="en-US" sz="1300" b="1" dirty="0">
              <a:solidFill>
                <a:schemeClr val="tx1"/>
              </a:solidFill>
              <a:latin typeface="BIZ UDゴシック" panose="020B0400000000000000" pitchFamily="49" charset="-128"/>
              <a:ea typeface="BIZ UDゴシック" panose="020B0400000000000000" pitchFamily="49" charset="-128"/>
            </a:endParaRPr>
          </a:p>
        </p:txBody>
      </p:sp>
      <p:sp>
        <p:nvSpPr>
          <p:cNvPr id="22" name="四角形: 角を丸くする 49">
            <a:extLst>
              <a:ext uri="{FF2B5EF4-FFF2-40B4-BE49-F238E27FC236}">
                <a16:creationId xmlns:a16="http://schemas.microsoft.com/office/drawing/2014/main" id="{A9B9AEF6-C264-45CC-8DEC-2D2C37CAC10E}"/>
              </a:ext>
            </a:extLst>
          </p:cNvPr>
          <p:cNvSpPr/>
          <p:nvPr/>
        </p:nvSpPr>
        <p:spPr>
          <a:xfrm>
            <a:off x="4316917" y="3739801"/>
            <a:ext cx="5220000" cy="1547956"/>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▸経済活動の自粛により、失業や休業、収入の減少により生活が困窮して </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いる方が増加していることから、生活困窮者自立支援制度を連携した支</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援体制の構築をすすめる。</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a:latin typeface="BIZ UDゴシック" panose="020B0400000000000000" pitchFamily="49" charset="-128"/>
                <a:ea typeface="BIZ UDゴシック" panose="020B0400000000000000" pitchFamily="49" charset="-128"/>
              </a:rPr>
              <a:t>▸コロナ禍において、高齢者や</a:t>
            </a:r>
            <a:r>
              <a:rPr kumimoji="1" lang="ja-JP" altLang="en-US" sz="1200" dirty="0" err="1">
                <a:latin typeface="BIZ UDゴシック" panose="020B0400000000000000" pitchFamily="49" charset="-128"/>
                <a:ea typeface="BIZ UDゴシック" panose="020B0400000000000000" pitchFamily="49" charset="-128"/>
              </a:rPr>
              <a:t>障がい</a:t>
            </a:r>
            <a:r>
              <a:rPr kumimoji="1" lang="ja-JP" altLang="en-US" sz="1200" dirty="0">
                <a:latin typeface="BIZ UDゴシック" panose="020B0400000000000000" pitchFamily="49" charset="-128"/>
                <a:ea typeface="BIZ UDゴシック" panose="020B0400000000000000" pitchFamily="49" charset="-128"/>
              </a:rPr>
              <a:t>者等の要支援者が孤立や不安を</a:t>
            </a:r>
            <a:r>
              <a:rPr kumimoji="1" lang="ja-JP" altLang="en-US" sz="1200" dirty="0" smtClean="0">
                <a:latin typeface="BIZ UDゴシック" panose="020B0400000000000000" pitchFamily="49" charset="-128"/>
                <a:ea typeface="BIZ UDゴシック" panose="020B0400000000000000" pitchFamily="49" charset="-128"/>
              </a:rPr>
              <a:t>抱え</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ない</a:t>
            </a:r>
            <a:r>
              <a:rPr kumimoji="1" lang="ja-JP" altLang="en-US" sz="1200" dirty="0">
                <a:latin typeface="BIZ UDゴシック" panose="020B0400000000000000" pitchFamily="49" charset="-128"/>
                <a:ea typeface="BIZ UDゴシック" panose="020B0400000000000000" pitchFamily="49" charset="-128"/>
              </a:rPr>
              <a:t>よう、社会福祉協議会が有する地域のネットワーク等を活用し、</a:t>
            </a:r>
            <a:r>
              <a:rPr kumimoji="1" lang="ja-JP" altLang="en-US" sz="1200" dirty="0" smtClean="0">
                <a:latin typeface="BIZ UDゴシック" panose="020B0400000000000000" pitchFamily="49" charset="-128"/>
                <a:ea typeface="BIZ UDゴシック" panose="020B0400000000000000" pitchFamily="49" charset="-128"/>
              </a:rPr>
              <a:t>見</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守り</a:t>
            </a:r>
            <a:r>
              <a:rPr kumimoji="1" lang="ja-JP" altLang="en-US" sz="1200" dirty="0">
                <a:latin typeface="BIZ UDゴシック" panose="020B0400000000000000" pitchFamily="49" charset="-128"/>
                <a:ea typeface="BIZ UDゴシック" panose="020B0400000000000000" pitchFamily="49" charset="-128"/>
              </a:rPr>
              <a:t>や安否確認等を実施。今後は、新しい生活様式を踏まえた「新た</a:t>
            </a:r>
            <a:r>
              <a:rPr kumimoji="1" lang="ja-JP" altLang="en-US" sz="1200" dirty="0" smtClean="0">
                <a:latin typeface="BIZ UDゴシック" panose="020B0400000000000000" pitchFamily="49" charset="-128"/>
                <a:ea typeface="BIZ UDゴシック" panose="020B0400000000000000" pitchFamily="49" charset="-128"/>
              </a:rPr>
              <a:t>な</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地域</a:t>
            </a:r>
            <a:r>
              <a:rPr kumimoji="1" lang="ja-JP" altLang="en-US" sz="1200" dirty="0">
                <a:latin typeface="BIZ UDゴシック" panose="020B0400000000000000" pitchFamily="49" charset="-128"/>
                <a:ea typeface="BIZ UDゴシック" panose="020B0400000000000000" pitchFamily="49" charset="-128"/>
              </a:rPr>
              <a:t>福祉活動</a:t>
            </a:r>
            <a:r>
              <a:rPr kumimoji="1" lang="ja-JP" altLang="en-US" sz="1200" dirty="0" smtClean="0">
                <a:latin typeface="BIZ UDゴシック" panose="020B0400000000000000" pitchFamily="49" charset="-128"/>
                <a:ea typeface="BIZ UDゴシック" panose="020B0400000000000000" pitchFamily="49" charset="-128"/>
              </a:rPr>
              <a:t>」を検討</a:t>
            </a:r>
            <a:endParaRPr kumimoji="1" lang="en-US" altLang="ja-JP" sz="1200" dirty="0">
              <a:latin typeface="BIZ UDゴシック" panose="020B0400000000000000" pitchFamily="49" charset="-128"/>
              <a:ea typeface="BIZ UDゴシック" panose="020B0400000000000000" pitchFamily="49" charset="-128"/>
            </a:endParaRPr>
          </a:p>
          <a:p>
            <a:pPr>
              <a:lnSpc>
                <a:spcPts val="1800"/>
              </a:lnSpc>
            </a:pPr>
            <a:endParaRPr kumimoji="1" lang="ja-JP" altLang="en-US" sz="1200" dirty="0">
              <a:latin typeface="BIZ UDゴシック" panose="020B0400000000000000" pitchFamily="49" charset="-128"/>
              <a:ea typeface="BIZ UDゴシック" panose="020B0400000000000000" pitchFamily="49" charset="-128"/>
            </a:endParaRPr>
          </a:p>
        </p:txBody>
      </p:sp>
      <p:sp>
        <p:nvSpPr>
          <p:cNvPr id="26" name="正方形/長方形 25">
            <a:extLst>
              <a:ext uri="{FF2B5EF4-FFF2-40B4-BE49-F238E27FC236}">
                <a16:creationId xmlns:a16="http://schemas.microsoft.com/office/drawing/2014/main" id="{7D35BA57-7D08-4E79-8FC5-3D43B55F3C98}"/>
              </a:ext>
            </a:extLst>
          </p:cNvPr>
          <p:cNvSpPr/>
          <p:nvPr/>
        </p:nvSpPr>
        <p:spPr>
          <a:xfrm>
            <a:off x="914539" y="2909029"/>
            <a:ext cx="2844000" cy="977952"/>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lIns="25714" rIns="25714" rtlCol="0" anchor="ctr"/>
          <a:lstStyle/>
          <a:p>
            <a:pPr algn="ctr">
              <a:lnSpc>
                <a:spcPts val="2000"/>
              </a:lnSpc>
            </a:pPr>
            <a:r>
              <a:rPr kumimoji="1" lang="ja-JP" altLang="en-US" sz="1400" b="1" dirty="0" smtClean="0">
                <a:solidFill>
                  <a:schemeClr val="tx1"/>
                </a:solidFill>
                <a:latin typeface="BIZ UDゴシック" panose="020B0400000000000000" pitchFamily="49" charset="-128"/>
                <a:ea typeface="BIZ UDゴシック" panose="020B0400000000000000" pitchFamily="49" charset="-128"/>
              </a:rPr>
              <a:t>新型コロナウイルス感染症の</a:t>
            </a:r>
            <a:endParaRPr kumimoji="1" lang="en-US" altLang="ja-JP" sz="1400" b="1" dirty="0" smtClean="0">
              <a:solidFill>
                <a:schemeClr val="tx1"/>
              </a:solidFill>
              <a:latin typeface="BIZ UDゴシック" panose="020B0400000000000000" pitchFamily="49" charset="-128"/>
              <a:ea typeface="BIZ UDゴシック" panose="020B0400000000000000" pitchFamily="49" charset="-128"/>
            </a:endParaRPr>
          </a:p>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感染</a:t>
            </a:r>
            <a:r>
              <a:rPr kumimoji="1" lang="ja-JP" altLang="en-US" sz="1400" b="1" dirty="0" smtClean="0">
                <a:solidFill>
                  <a:schemeClr val="tx1"/>
                </a:solidFill>
                <a:latin typeface="BIZ UDゴシック" panose="020B0400000000000000" pitchFamily="49" charset="-128"/>
                <a:ea typeface="BIZ UDゴシック" panose="020B0400000000000000" pitchFamily="49" charset="-128"/>
              </a:rPr>
              <a:t>拡大による影響</a:t>
            </a:r>
            <a:endParaRPr kumimoji="1" lang="en-US" altLang="ja-JP" sz="1700" dirty="0">
              <a:solidFill>
                <a:schemeClr val="tx1"/>
              </a:solidFill>
              <a:latin typeface="BIZ UDゴシック" panose="020B0400000000000000" pitchFamily="49" charset="-128"/>
              <a:ea typeface="BIZ UDゴシック" panose="020B0400000000000000" pitchFamily="49" charset="-128"/>
            </a:endParaRPr>
          </a:p>
        </p:txBody>
      </p:sp>
      <p:sp>
        <p:nvSpPr>
          <p:cNvPr id="27" name="角丸四角形 26"/>
          <p:cNvSpPr/>
          <p:nvPr/>
        </p:nvSpPr>
        <p:spPr>
          <a:xfrm>
            <a:off x="914539" y="2766661"/>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33" name="四角形: 角を丸くする 49">
            <a:extLst>
              <a:ext uri="{FF2B5EF4-FFF2-40B4-BE49-F238E27FC236}">
                <a16:creationId xmlns:a16="http://schemas.microsoft.com/office/drawing/2014/main" id="{A9B9AEF6-C264-45CC-8DEC-2D2C37CAC10E}"/>
              </a:ext>
            </a:extLst>
          </p:cNvPr>
          <p:cNvSpPr/>
          <p:nvPr/>
        </p:nvSpPr>
        <p:spPr>
          <a:xfrm>
            <a:off x="4273279" y="2907062"/>
            <a:ext cx="5220000" cy="580371"/>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 コロナ禍に</a:t>
            </a:r>
            <a:r>
              <a:rPr kumimoji="1" lang="ja-JP" altLang="en-US" sz="1300" b="1" dirty="0" smtClean="0">
                <a:latin typeface="BIZ UDゴシック" panose="020B0400000000000000" pitchFamily="49" charset="-128"/>
                <a:ea typeface="BIZ UDゴシック" panose="020B0400000000000000" pitchFamily="49" charset="-128"/>
              </a:rPr>
              <a:t>おける生活困窮者</a:t>
            </a:r>
            <a:r>
              <a:rPr kumimoji="1" lang="ja-JP" altLang="en-US" sz="1300" b="1" dirty="0">
                <a:latin typeface="BIZ UDゴシック" panose="020B0400000000000000" pitchFamily="49" charset="-128"/>
                <a:ea typeface="BIZ UDゴシック" panose="020B0400000000000000" pitchFamily="49" charset="-128"/>
              </a:rPr>
              <a:t>への</a:t>
            </a:r>
            <a:r>
              <a:rPr kumimoji="1" lang="ja-JP" altLang="en-US" sz="1300" b="1" dirty="0" smtClean="0">
                <a:latin typeface="BIZ UDゴシック" panose="020B0400000000000000" pitchFamily="49" charset="-128"/>
                <a:ea typeface="BIZ UDゴシック" panose="020B0400000000000000" pitchFamily="49" charset="-128"/>
              </a:rPr>
              <a:t>支援や新たな地域福祉活動</a:t>
            </a:r>
            <a:endParaRPr kumimoji="1" lang="en-US" altLang="ja-JP" sz="1300" b="1" dirty="0" smtClean="0">
              <a:latin typeface="BIZ UDゴシック" panose="020B0400000000000000" pitchFamily="49" charset="-128"/>
              <a:ea typeface="BIZ UDゴシック" panose="020B0400000000000000" pitchFamily="49" charset="-128"/>
            </a:endParaRPr>
          </a:p>
          <a:p>
            <a:pPr>
              <a:lnSpc>
                <a:spcPts val="1600"/>
              </a:lnSpc>
            </a:pPr>
            <a:r>
              <a:rPr kumimoji="1" lang="ja-JP" altLang="en-US" sz="1300" b="1" dirty="0">
                <a:latin typeface="BIZ UDゴシック" panose="020B0400000000000000" pitchFamily="49" charset="-128"/>
                <a:ea typeface="BIZ UDゴシック" panose="020B0400000000000000" pitchFamily="49" charset="-128"/>
              </a:rPr>
              <a:t>　</a:t>
            </a:r>
            <a:r>
              <a:rPr kumimoji="1" lang="ja-JP" altLang="en-US" sz="1300" b="1" dirty="0" smtClean="0">
                <a:latin typeface="BIZ UDゴシック" panose="020B0400000000000000" pitchFamily="49" charset="-128"/>
                <a:ea typeface="BIZ UDゴシック" panose="020B0400000000000000" pitchFamily="49" charset="-128"/>
              </a:rPr>
              <a:t> の開発</a:t>
            </a:r>
            <a:endParaRPr kumimoji="1" lang="en-US" altLang="ja-JP" sz="1300" b="1" dirty="0" smtClean="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5833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CFB327-7222-4892-B4F0-2EFC2A3E169C}"/>
              </a:ext>
            </a:extLst>
          </p:cNvPr>
          <p:cNvSpPr/>
          <p:nvPr/>
        </p:nvSpPr>
        <p:spPr>
          <a:xfrm>
            <a:off x="0" y="7752"/>
            <a:ext cx="9921000" cy="526301"/>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32" name="四角形吹き出し 31"/>
          <p:cNvSpPr/>
          <p:nvPr/>
        </p:nvSpPr>
        <p:spPr>
          <a:xfrm>
            <a:off x="8256493" y="48307"/>
            <a:ext cx="1380571" cy="41762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a:t>
            </a:r>
            <a:r>
              <a:rPr lang="ja-JP" altLang="en-US" sz="1800" b="1"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２－１</a:t>
            </a:r>
            <a:endPar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角丸四角形 5"/>
          <p:cNvSpPr/>
          <p:nvPr/>
        </p:nvSpPr>
        <p:spPr>
          <a:xfrm>
            <a:off x="212829" y="1209157"/>
            <a:ext cx="9495342" cy="5480695"/>
          </a:xfrm>
          <a:prstGeom prst="roundRect">
            <a:avLst>
              <a:gd name="adj" fmla="val 213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357"/>
              </a:lnSpc>
            </a:pPr>
            <a:endParaRPr kumimoji="1" lang="en-US" altLang="ja-JP" sz="1571" b="1" dirty="0">
              <a:solidFill>
                <a:schemeClr val="tx1"/>
              </a:solidFill>
              <a:latin typeface="BIZ UDゴシック" panose="020B0400000000000000" pitchFamily="49" charset="-128"/>
              <a:ea typeface="BIZ UDゴシック" panose="020B0400000000000000" pitchFamily="49" charset="-128"/>
            </a:endParaRPr>
          </a:p>
        </p:txBody>
      </p:sp>
      <p:sp>
        <p:nvSpPr>
          <p:cNvPr id="2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63" name="角丸四角形 451"/>
          <p:cNvSpPr>
            <a:spLocks noChangeArrowheads="1"/>
          </p:cNvSpPr>
          <p:nvPr/>
        </p:nvSpPr>
        <p:spPr bwMode="auto">
          <a:xfrm>
            <a:off x="837230" y="1425881"/>
            <a:ext cx="2830566"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smtClean="0">
                <a:solidFill>
                  <a:schemeClr val="bg1"/>
                </a:solidFill>
                <a:latin typeface="BIZ UDゴシック" panose="020B0400000000000000" pitchFamily="49" charset="-128"/>
                <a:ea typeface="BIZ UDゴシック" panose="020B0400000000000000" pitchFamily="49" charset="-128"/>
              </a:rPr>
              <a:t>地域福祉の推進方策</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sp>
        <p:nvSpPr>
          <p:cNvPr id="64" name="角丸四角形 451"/>
          <p:cNvSpPr>
            <a:spLocks noChangeArrowheads="1"/>
          </p:cNvSpPr>
          <p:nvPr/>
        </p:nvSpPr>
        <p:spPr bwMode="auto">
          <a:xfrm>
            <a:off x="4391168" y="1424039"/>
            <a:ext cx="5181759"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現状・取組状況等</a:t>
            </a:r>
          </a:p>
        </p:txBody>
      </p:sp>
      <p:sp>
        <p:nvSpPr>
          <p:cNvPr id="13" name="角丸四角形 3">
            <a:extLst>
              <a:ext uri="{FF2B5EF4-FFF2-40B4-BE49-F238E27FC236}">
                <a16:creationId xmlns:a16="http://schemas.microsoft.com/office/drawing/2014/main" id="{493A916E-8B69-4FAA-ADC1-3D5ECA0A675C}"/>
              </a:ext>
            </a:extLst>
          </p:cNvPr>
          <p:cNvSpPr/>
          <p:nvPr/>
        </p:nvSpPr>
        <p:spPr>
          <a:xfrm>
            <a:off x="73336" y="719151"/>
            <a:ext cx="9442364" cy="304908"/>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kumimoji="1" lang="ja-JP" altLang="en-US" sz="1300" b="1" dirty="0" smtClean="0">
                <a:solidFill>
                  <a:schemeClr val="tx1"/>
                </a:solidFill>
                <a:latin typeface="BIZ UDゴシック" panose="020B0400000000000000" pitchFamily="49" charset="-128"/>
                <a:ea typeface="BIZ UDゴシック" panose="020B0400000000000000" pitchFamily="49" charset="-128"/>
              </a:rPr>
              <a:t>（イ）国の動向</a:t>
            </a:r>
            <a:r>
              <a:rPr kumimoji="1" lang="ja-JP" altLang="en-US" sz="1300" b="1" dirty="0">
                <a:solidFill>
                  <a:schemeClr val="tx1"/>
                </a:solidFill>
                <a:latin typeface="BIZ UDゴシック" panose="020B0400000000000000" pitchFamily="49" charset="-128"/>
                <a:ea typeface="BIZ UDゴシック" panose="020B0400000000000000" pitchFamily="49" charset="-128"/>
              </a:rPr>
              <a:t>等</a:t>
            </a:r>
            <a:r>
              <a:rPr kumimoji="1" lang="ja-JP" altLang="en-US" sz="1300" b="1" dirty="0" smtClean="0">
                <a:solidFill>
                  <a:schemeClr val="tx1"/>
                </a:solidFill>
                <a:latin typeface="BIZ UDゴシック" panose="020B0400000000000000" pitchFamily="49" charset="-128"/>
                <a:ea typeface="BIZ UDゴシック" panose="020B0400000000000000" pitchFamily="49" charset="-128"/>
              </a:rPr>
              <a:t>（法令改正、大綱や指針の改定、制度創設等）</a:t>
            </a:r>
            <a:endParaRPr kumimoji="1" lang="ja-JP" altLang="en-US" sz="1300" b="1" dirty="0">
              <a:solidFill>
                <a:schemeClr val="tx1"/>
              </a:solidFill>
              <a:latin typeface="BIZ UDゴシック" panose="020B0400000000000000" pitchFamily="49" charset="-128"/>
              <a:ea typeface="BIZ UDゴシック" panose="020B0400000000000000" pitchFamily="49" charset="-128"/>
            </a:endParaRPr>
          </a:p>
        </p:txBody>
      </p:sp>
      <p:sp>
        <p:nvSpPr>
          <p:cNvPr id="14" name="フローチャート: 抜出し 13"/>
          <p:cNvSpPr/>
          <p:nvPr/>
        </p:nvSpPr>
        <p:spPr>
          <a:xfrm rot="5400000">
            <a:off x="3566045" y="2504476"/>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15" name="正方形/長方形 14">
            <a:extLst>
              <a:ext uri="{FF2B5EF4-FFF2-40B4-BE49-F238E27FC236}">
                <a16:creationId xmlns:a16="http://schemas.microsoft.com/office/drawing/2014/main" id="{AB9708F1-698A-41B7-A2E2-919FD3A679F5}"/>
              </a:ext>
            </a:extLst>
          </p:cNvPr>
          <p:cNvSpPr/>
          <p:nvPr/>
        </p:nvSpPr>
        <p:spPr>
          <a:xfrm>
            <a:off x="848000" y="2152889"/>
            <a:ext cx="2844000" cy="988600"/>
          </a:xfrm>
          <a:prstGeom prst="rect">
            <a:avLst/>
          </a:prstGeom>
          <a:solidFill>
            <a:schemeClr val="bg1"/>
          </a:solidFill>
          <a:effectLst/>
        </p:spPr>
        <p:style>
          <a:lnRef idx="2">
            <a:schemeClr val="accent1">
              <a:shade val="50000"/>
            </a:schemeClr>
          </a:lnRef>
          <a:fillRef idx="1">
            <a:schemeClr val="accent1"/>
          </a:fillRef>
          <a:effectRef idx="0">
            <a:schemeClr val="accent1"/>
          </a:effectRef>
          <a:fontRef idx="minor">
            <a:schemeClr val="lt1"/>
          </a:fontRef>
        </p:style>
        <p:txBody>
          <a:bodyPr lIns="25714" rIns="25714" rtlCol="0" anchor="ctr"/>
          <a:lstStyle/>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市町村における</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20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包括的な支援体制の構築</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p:txBody>
      </p:sp>
      <p:sp>
        <p:nvSpPr>
          <p:cNvPr id="16" name="正方形/長方形 15">
            <a:extLst>
              <a:ext uri="{FF2B5EF4-FFF2-40B4-BE49-F238E27FC236}">
                <a16:creationId xmlns:a16="http://schemas.microsoft.com/office/drawing/2014/main" id="{ACC057D7-9259-41B6-9452-FC8DFBEB60F7}"/>
              </a:ext>
            </a:extLst>
          </p:cNvPr>
          <p:cNvSpPr/>
          <p:nvPr/>
        </p:nvSpPr>
        <p:spPr>
          <a:xfrm>
            <a:off x="848000" y="4409764"/>
            <a:ext cx="2844000" cy="981814"/>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lIns="25714" rIns="25714" rtlCol="0" anchor="ctr"/>
          <a:lstStyle/>
          <a:p>
            <a:pPr algn="ctr">
              <a:lnSpc>
                <a:spcPts val="17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生活困窮者への支援や、</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algn="ctr">
              <a:lnSpc>
                <a:spcPts val="1700"/>
              </a:lnSpc>
            </a:pPr>
            <a:r>
              <a:rPr kumimoji="1" lang="ja-JP" altLang="en-US" sz="1400" b="1" dirty="0">
                <a:solidFill>
                  <a:schemeClr val="tx1"/>
                </a:solidFill>
                <a:latin typeface="BIZ UDゴシック" panose="020B0400000000000000" pitchFamily="49" charset="-128"/>
                <a:ea typeface="BIZ UDゴシック" panose="020B0400000000000000" pitchFamily="49" charset="-128"/>
              </a:rPr>
              <a:t>ひきこもり等対策等の充実</a:t>
            </a:r>
            <a:endParaRPr kumimoji="1" lang="en-US" altLang="ja-JP" sz="962" dirty="0">
              <a:latin typeface="BIZ UDゴシック" panose="020B0400000000000000" pitchFamily="49" charset="-128"/>
              <a:ea typeface="BIZ UDゴシック" panose="020B0400000000000000" pitchFamily="49" charset="-128"/>
            </a:endParaRPr>
          </a:p>
        </p:txBody>
      </p:sp>
      <p:sp>
        <p:nvSpPr>
          <p:cNvPr id="17" name="四角形: 角を丸くする 51">
            <a:extLst>
              <a:ext uri="{FF2B5EF4-FFF2-40B4-BE49-F238E27FC236}">
                <a16:creationId xmlns:a16="http://schemas.microsoft.com/office/drawing/2014/main" id="{0579D66F-BFBC-42E6-B7BF-708CDE202191}"/>
              </a:ext>
            </a:extLst>
          </p:cNvPr>
          <p:cNvSpPr/>
          <p:nvPr/>
        </p:nvSpPr>
        <p:spPr>
          <a:xfrm>
            <a:off x="4370109" y="4565777"/>
            <a:ext cx="5245756" cy="468000"/>
          </a:xfrm>
          <a:prstGeom prst="roundRect">
            <a:avLst>
              <a:gd name="adj" fmla="val 12932"/>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72000" tIns="72000" rIns="72000" bIns="72000" rtlCol="0" anchor="ctr"/>
          <a:lstStyle/>
          <a:p>
            <a:r>
              <a:rPr kumimoji="1" lang="ja-JP" altLang="en-US" sz="1300" b="1" dirty="0">
                <a:latin typeface="BIZ UDゴシック" panose="020B0400000000000000" pitchFamily="49" charset="-128"/>
                <a:ea typeface="BIZ UDゴシック" panose="020B0400000000000000" pitchFamily="49" charset="-128"/>
              </a:rPr>
              <a:t>◎</a:t>
            </a:r>
            <a:r>
              <a:rPr kumimoji="1" lang="ja-JP" altLang="en-US" sz="1300" b="1" dirty="0" smtClean="0">
                <a:latin typeface="BIZ UDゴシック" panose="020B0400000000000000" pitchFamily="49" charset="-128"/>
                <a:ea typeface="BIZ UDゴシック" panose="020B0400000000000000" pitchFamily="49" charset="-128"/>
              </a:rPr>
              <a:t>「</a:t>
            </a:r>
            <a:r>
              <a:rPr kumimoji="1" lang="ja-JP" altLang="en-US" sz="1300" b="1" dirty="0">
                <a:latin typeface="BIZ UDゴシック" panose="020B0400000000000000" pitchFamily="49" charset="-128"/>
                <a:ea typeface="BIZ UDゴシック" panose="020B0400000000000000" pitchFamily="49" charset="-128"/>
              </a:rPr>
              <a:t>ひきこもり</a:t>
            </a:r>
            <a:r>
              <a:rPr kumimoji="1" lang="ja-JP" altLang="en-US" sz="1300" b="1" dirty="0" smtClean="0">
                <a:latin typeface="BIZ UDゴシック" panose="020B0400000000000000" pitchFamily="49" charset="-128"/>
                <a:ea typeface="BIZ UDゴシック" panose="020B0400000000000000" pitchFamily="49" charset="-128"/>
              </a:rPr>
              <a:t>」</a:t>
            </a:r>
            <a:r>
              <a:rPr kumimoji="1" lang="ja-JP" altLang="en-US" sz="1300" b="1" dirty="0">
                <a:latin typeface="BIZ UDゴシック" panose="020B0400000000000000" pitchFamily="49" charset="-128"/>
                <a:ea typeface="BIZ UDゴシック" panose="020B0400000000000000" pitchFamily="49" charset="-128"/>
              </a:rPr>
              <a:t>への</a:t>
            </a:r>
            <a:r>
              <a:rPr kumimoji="1" lang="ja-JP" altLang="en-US" sz="1300" b="1" dirty="0" smtClean="0">
                <a:latin typeface="BIZ UDゴシック" panose="020B0400000000000000" pitchFamily="49" charset="-128"/>
                <a:ea typeface="BIZ UDゴシック" panose="020B0400000000000000" pitchFamily="49" charset="-128"/>
              </a:rPr>
              <a:t>支援の充実</a:t>
            </a:r>
            <a:endParaRPr kumimoji="1" lang="en-US" altLang="ja-JP" sz="1300" b="1" dirty="0">
              <a:latin typeface="BIZ UDゴシック" panose="020B0400000000000000" pitchFamily="49" charset="-128"/>
              <a:ea typeface="BIZ UDゴシック" panose="020B0400000000000000" pitchFamily="49" charset="-128"/>
            </a:endParaRPr>
          </a:p>
          <a:p>
            <a:pPr>
              <a:lnSpc>
                <a:spcPts val="500"/>
              </a:lnSpc>
            </a:pPr>
            <a:endParaRPr kumimoji="1" lang="en-US" altLang="ja-JP" sz="1050" dirty="0">
              <a:latin typeface="BIZ UDゴシック" panose="020B0400000000000000" pitchFamily="49" charset="-128"/>
              <a:ea typeface="BIZ UDゴシック" panose="020B0400000000000000" pitchFamily="49" charset="-128"/>
            </a:endParaRPr>
          </a:p>
        </p:txBody>
      </p:sp>
      <p:sp>
        <p:nvSpPr>
          <p:cNvPr id="18" name="四角形: 角を丸くする 49">
            <a:extLst>
              <a:ext uri="{FF2B5EF4-FFF2-40B4-BE49-F238E27FC236}">
                <a16:creationId xmlns:a16="http://schemas.microsoft.com/office/drawing/2014/main" id="{A9B9AEF6-C264-45CC-8DEC-2D2C37CAC10E}"/>
              </a:ext>
            </a:extLst>
          </p:cNvPr>
          <p:cNvSpPr/>
          <p:nvPr/>
        </p:nvSpPr>
        <p:spPr>
          <a:xfrm>
            <a:off x="4362744" y="2078195"/>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a:t>
            </a:r>
            <a:r>
              <a:rPr kumimoji="1" lang="zh-TW" altLang="en-US" sz="1300" b="1" dirty="0">
                <a:latin typeface="BIZ UDゴシック" panose="020B0400000000000000" pitchFamily="49" charset="-128"/>
                <a:ea typeface="BIZ UDゴシック" panose="020B0400000000000000" pitchFamily="49" charset="-128"/>
              </a:rPr>
              <a:t>重層的支援体制整備事業</a:t>
            </a:r>
            <a:r>
              <a:rPr kumimoji="1" lang="ja-JP" altLang="en-US" sz="1300" b="1" dirty="0">
                <a:latin typeface="BIZ UDゴシック" panose="020B0400000000000000" pitchFamily="49" charset="-128"/>
                <a:ea typeface="BIZ UDゴシック" panose="020B0400000000000000" pitchFamily="49" charset="-128"/>
              </a:rPr>
              <a:t>」の創設（Ｒ３年度～）</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19" name="角丸四角形 18"/>
          <p:cNvSpPr/>
          <p:nvPr/>
        </p:nvSpPr>
        <p:spPr>
          <a:xfrm>
            <a:off x="837230" y="1953322"/>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20" name="角丸四角形 19"/>
          <p:cNvSpPr/>
          <p:nvPr/>
        </p:nvSpPr>
        <p:spPr>
          <a:xfrm>
            <a:off x="863179" y="4248897"/>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22" name="四角形: 角を丸くする 49">
            <a:extLst>
              <a:ext uri="{FF2B5EF4-FFF2-40B4-BE49-F238E27FC236}">
                <a16:creationId xmlns:a16="http://schemas.microsoft.com/office/drawing/2014/main" id="{A9B9AEF6-C264-45CC-8DEC-2D2C37CAC10E}"/>
              </a:ext>
            </a:extLst>
          </p:cNvPr>
          <p:cNvSpPr/>
          <p:nvPr/>
        </p:nvSpPr>
        <p:spPr>
          <a:xfrm>
            <a:off x="4371574" y="2716649"/>
            <a:ext cx="5220000" cy="1412313"/>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▸令和３年度より、複合化・複雑化した支援ニーズに対応する包括的な</a:t>
            </a:r>
            <a:r>
              <a:rPr kumimoji="1" lang="ja-JP" altLang="en-US" sz="1200" dirty="0" smtClean="0">
                <a:latin typeface="BIZ UDゴシック" panose="020B0400000000000000" pitchFamily="49" charset="-128"/>
                <a:ea typeface="BIZ UDゴシック" panose="020B0400000000000000" pitchFamily="49" charset="-128"/>
              </a:rPr>
              <a:t>支　　</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 援</a:t>
            </a:r>
            <a:r>
              <a:rPr kumimoji="1" lang="ja-JP" altLang="en-US" sz="1200" dirty="0">
                <a:latin typeface="BIZ UDゴシック" panose="020B0400000000000000" pitchFamily="49" charset="-128"/>
                <a:ea typeface="BIZ UDゴシック" panose="020B0400000000000000" pitchFamily="49" charset="-128"/>
              </a:rPr>
              <a:t>体制を構築するため、</a:t>
            </a:r>
            <a:r>
              <a:rPr kumimoji="1" lang="ja-JP" altLang="en-US" sz="1200" dirty="0" smtClean="0">
                <a:latin typeface="BIZ UDゴシック" panose="020B0400000000000000" pitchFamily="49" charset="-128"/>
                <a:ea typeface="BIZ UDゴシック" panose="020B0400000000000000" pitchFamily="49" charset="-128"/>
              </a:rPr>
              <a:t>「包括的相談</a:t>
            </a:r>
            <a:r>
              <a:rPr kumimoji="1" lang="ja-JP" altLang="en-US" sz="1200" dirty="0">
                <a:latin typeface="BIZ UDゴシック" panose="020B0400000000000000" pitchFamily="49" charset="-128"/>
                <a:ea typeface="BIZ UDゴシック" panose="020B0400000000000000" pitchFamily="49" charset="-128"/>
              </a:rPr>
              <a:t>支援」「参加支援」「</a:t>
            </a:r>
            <a:r>
              <a:rPr kumimoji="1" lang="ja-JP" altLang="en-US" sz="1200" dirty="0" smtClean="0">
                <a:latin typeface="BIZ UDゴシック" panose="020B0400000000000000" pitchFamily="49" charset="-128"/>
                <a:ea typeface="BIZ UDゴシック" panose="020B0400000000000000" pitchFamily="49" charset="-128"/>
              </a:rPr>
              <a:t>地域づくり  </a:t>
            </a:r>
            <a:r>
              <a:rPr kumimoji="1" lang="en-US" altLang="ja-JP" sz="1200" dirty="0" smtClean="0">
                <a:latin typeface="BIZ UDゴシック" panose="020B0400000000000000" pitchFamily="49" charset="-128"/>
                <a:ea typeface="BIZ UDゴシック" panose="020B0400000000000000" pitchFamily="49" charset="-128"/>
              </a:rPr>
              <a:t/>
            </a:r>
            <a:br>
              <a:rPr kumimoji="1" lang="en-US" altLang="ja-JP" sz="1200" dirty="0" smtClean="0">
                <a:latin typeface="BIZ UDゴシック" panose="020B0400000000000000" pitchFamily="49" charset="-128"/>
                <a:ea typeface="BIZ UDゴシック" panose="020B0400000000000000" pitchFamily="49" charset="-128"/>
              </a:rPr>
            </a:br>
            <a:r>
              <a:rPr kumimoji="1" lang="en-US" altLang="ja-JP" sz="1200" dirty="0" smtClean="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に向けた</a:t>
            </a:r>
            <a:r>
              <a:rPr kumimoji="1" lang="ja-JP" altLang="en-US" sz="1200" dirty="0">
                <a:latin typeface="BIZ UDゴシック" panose="020B0400000000000000" pitchFamily="49" charset="-128"/>
                <a:ea typeface="BIZ UDゴシック" panose="020B0400000000000000" pitchFamily="49" charset="-128"/>
              </a:rPr>
              <a:t>支援」を一体的に実施する事業（任意事業）が創設される。</a:t>
            </a:r>
            <a:endParaRPr kumimoji="1" lang="en-US" altLang="ja-JP" sz="1200" dirty="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a:latin typeface="BIZ UDゴシック" panose="020B0400000000000000" pitchFamily="49" charset="-128"/>
                <a:ea typeface="BIZ UDゴシック" panose="020B0400000000000000" pitchFamily="49" charset="-128"/>
              </a:rPr>
              <a:t>▸令和３年度は、重層的支援体制整備事業の基本的な考え方や、体制</a:t>
            </a:r>
            <a:r>
              <a:rPr kumimoji="1" lang="ja-JP" altLang="en-US" sz="1200" dirty="0" smtClean="0">
                <a:latin typeface="BIZ UDゴシック" panose="020B0400000000000000" pitchFamily="49" charset="-128"/>
                <a:ea typeface="BIZ UDゴシック" panose="020B0400000000000000" pitchFamily="49" charset="-128"/>
              </a:rPr>
              <a:t>構築</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の</a:t>
            </a:r>
            <a:r>
              <a:rPr kumimoji="1" lang="ja-JP" altLang="en-US" sz="1200" dirty="0">
                <a:latin typeface="BIZ UDゴシック" panose="020B0400000000000000" pitchFamily="49" charset="-128"/>
                <a:ea typeface="BIZ UDゴシック" panose="020B0400000000000000" pitchFamily="49" charset="-128"/>
              </a:rPr>
              <a:t>手法等について、市町村向け研修会等を開催し、事業の実施に</a:t>
            </a:r>
            <a:r>
              <a:rPr kumimoji="1" lang="ja-JP" altLang="en-US" sz="1200" dirty="0" smtClean="0">
                <a:latin typeface="BIZ UDゴシック" panose="020B0400000000000000" pitchFamily="49" charset="-128"/>
                <a:ea typeface="BIZ UDゴシック" panose="020B0400000000000000" pitchFamily="49" charset="-128"/>
              </a:rPr>
              <a:t>向けて</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取組</a:t>
            </a:r>
            <a:r>
              <a:rPr kumimoji="1" lang="ja-JP" altLang="en-US" sz="1200" dirty="0">
                <a:latin typeface="BIZ UDゴシック" panose="020B0400000000000000" pitchFamily="49" charset="-128"/>
                <a:ea typeface="BIZ UDゴシック" panose="020B0400000000000000" pitchFamily="49" charset="-128"/>
              </a:rPr>
              <a:t>を促進する。</a:t>
            </a:r>
          </a:p>
        </p:txBody>
      </p:sp>
      <p:sp>
        <p:nvSpPr>
          <p:cNvPr id="23" name="フローチャート: 抜出し 22"/>
          <p:cNvSpPr/>
          <p:nvPr/>
        </p:nvSpPr>
        <p:spPr>
          <a:xfrm rot="5400000">
            <a:off x="3566046" y="4761351"/>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24" name="四角形: 角を丸くする 49">
            <a:extLst>
              <a:ext uri="{FF2B5EF4-FFF2-40B4-BE49-F238E27FC236}">
                <a16:creationId xmlns:a16="http://schemas.microsoft.com/office/drawing/2014/main" id="{A9B9AEF6-C264-45CC-8DEC-2D2C37CAC10E}"/>
              </a:ext>
            </a:extLst>
          </p:cNvPr>
          <p:cNvSpPr/>
          <p:nvPr/>
        </p:nvSpPr>
        <p:spPr>
          <a:xfrm>
            <a:off x="4318951" y="5126326"/>
            <a:ext cx="5399990" cy="1470977"/>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ひきこもりの状態にあるなど社会参加に向けた支援を必要とする方などを</a:t>
            </a:r>
            <a:endParaRPr kumimoji="1" lang="en-US" altLang="ja-JP" sz="120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en-US" altLang="ja-JP" sz="1200" spc="-50" dirty="0">
                <a:solidFill>
                  <a:schemeClr val="tx1"/>
                </a:solidFill>
                <a:latin typeface="BIZ UDゴシック" panose="020B0400000000000000" pitchFamily="49" charset="-128"/>
                <a:ea typeface="BIZ UDゴシック" panose="020B0400000000000000" pitchFamily="49" charset="-128"/>
              </a:rPr>
              <a:t> </a:t>
            </a:r>
            <a:r>
              <a:rPr kumimoji="1" lang="ja-JP" altLang="en-US" sz="1200" spc="-50" dirty="0" smtClean="0">
                <a:solidFill>
                  <a:schemeClr val="tx1"/>
                </a:solidFill>
                <a:latin typeface="BIZ UDゴシック" panose="020B0400000000000000" pitchFamily="49" charset="-128"/>
                <a:ea typeface="BIZ UDゴシック" panose="020B0400000000000000" pitchFamily="49" charset="-128"/>
              </a:rPr>
              <a:t>対象</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に、労働及び福祉分野等の関係機関等</a:t>
            </a:r>
            <a:r>
              <a:rPr kumimoji="1" lang="ja-JP" altLang="en-US" sz="1200" spc="-50" dirty="0" smtClean="0">
                <a:solidFill>
                  <a:schemeClr val="tx1"/>
                </a:solidFill>
                <a:latin typeface="BIZ UDゴシック" panose="020B0400000000000000" pitchFamily="49" charset="-128"/>
                <a:ea typeface="BIZ UDゴシック" panose="020B0400000000000000" pitchFamily="49" charset="-128"/>
              </a:rPr>
              <a:t>のひきこもり支援ネットワーク</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（都道府県</a:t>
            </a:r>
            <a:r>
              <a:rPr kumimoji="1" lang="ja-JP" altLang="en-US" sz="1200" spc="-50" dirty="0" smtClean="0">
                <a:solidFill>
                  <a:schemeClr val="tx1"/>
                </a:solidFill>
                <a:latin typeface="BIZ UDゴシック" panose="020B0400000000000000" pitchFamily="49" charset="-128"/>
                <a:ea typeface="BIZ UDゴシック" panose="020B0400000000000000" pitchFamily="49" charset="-128"/>
              </a:rPr>
              <a:t>・ 市町村</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プラットフォーム）を構築し、就職や社会参加等に</a:t>
            </a:r>
            <a:r>
              <a:rPr kumimoji="1" lang="ja-JP" altLang="en-US" sz="1200" spc="-50" dirty="0" smtClean="0">
                <a:solidFill>
                  <a:schemeClr val="tx1"/>
                </a:solidFill>
                <a:latin typeface="BIZ UDゴシック" panose="020B0400000000000000" pitchFamily="49" charset="-128"/>
                <a:ea typeface="BIZ UDゴシック" panose="020B0400000000000000" pitchFamily="49" charset="-128"/>
              </a:rPr>
              <a:t>向</a:t>
            </a:r>
            <a:endParaRPr kumimoji="1" lang="en-US" altLang="ja-JP" sz="1200" spc="-50" dirty="0" smtClean="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spc="-50" dirty="0">
                <a:solidFill>
                  <a:schemeClr val="tx1"/>
                </a:solidFill>
                <a:latin typeface="BIZ UDゴシック" panose="020B0400000000000000" pitchFamily="49" charset="-128"/>
                <a:ea typeface="BIZ UDゴシック" panose="020B0400000000000000" pitchFamily="49" charset="-128"/>
              </a:rPr>
              <a:t> </a:t>
            </a:r>
            <a:r>
              <a:rPr kumimoji="1" lang="ja-JP" altLang="en-US" sz="1200" spc="-50" dirty="0" err="1" smtClean="0">
                <a:solidFill>
                  <a:schemeClr val="tx1"/>
                </a:solidFill>
                <a:latin typeface="BIZ UDゴシック" panose="020B0400000000000000" pitchFamily="49" charset="-128"/>
                <a:ea typeface="BIZ UDゴシック" panose="020B0400000000000000" pitchFamily="49" charset="-128"/>
              </a:rPr>
              <a:t>けて</a:t>
            </a:r>
            <a:r>
              <a:rPr kumimoji="1" lang="ja-JP" altLang="en-US" sz="1200" spc="-50" dirty="0">
                <a:solidFill>
                  <a:schemeClr val="tx1"/>
                </a:solidFill>
                <a:latin typeface="BIZ UDゴシック" panose="020B0400000000000000" pitchFamily="49" charset="-128"/>
                <a:ea typeface="BIZ UDゴシック" panose="020B0400000000000000" pitchFamily="49" charset="-128"/>
              </a:rPr>
              <a:t>取り組む。　</a:t>
            </a:r>
            <a:endParaRPr kumimoji="1" lang="en-US" altLang="ja-JP" sz="120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spc="-50" dirty="0">
                <a:solidFill>
                  <a:schemeClr val="tx1"/>
                </a:solidFill>
                <a:latin typeface="BIZ UDゴシック" panose="020B0400000000000000" pitchFamily="49" charset="-128"/>
                <a:ea typeface="BIZ UDゴシック" panose="020B0400000000000000" pitchFamily="49" charset="-128"/>
              </a:rPr>
              <a:t>　</a:t>
            </a:r>
            <a:r>
              <a:rPr kumimoji="1" lang="en-US" altLang="ja-JP" sz="1050" spc="-50" dirty="0">
                <a:solidFill>
                  <a:schemeClr val="tx1"/>
                </a:solidFill>
                <a:latin typeface="BIZ UDゴシック" panose="020B0400000000000000" pitchFamily="49" charset="-128"/>
                <a:ea typeface="BIZ UDゴシック" panose="020B0400000000000000" pitchFamily="49" charset="-128"/>
              </a:rPr>
              <a:t>(</a:t>
            </a:r>
            <a:r>
              <a:rPr kumimoji="1" lang="ja-JP" altLang="en-US" sz="1050" spc="-50" dirty="0">
                <a:solidFill>
                  <a:schemeClr val="tx1"/>
                </a:solidFill>
                <a:latin typeface="BIZ UDゴシック" panose="020B0400000000000000" pitchFamily="49" charset="-128"/>
                <a:ea typeface="BIZ UDゴシック" panose="020B0400000000000000" pitchFamily="49" charset="-128"/>
              </a:rPr>
              <a:t>厚生労働省就職氷河期世代活躍支援プランに基づき、令和２年度～３年間実施</a:t>
            </a:r>
            <a:r>
              <a:rPr kumimoji="1" lang="en-US" altLang="ja-JP" sz="1050" spc="-50" dirty="0">
                <a:solidFill>
                  <a:schemeClr val="tx1"/>
                </a:solidFill>
                <a:latin typeface="BIZ UDゴシック" panose="020B0400000000000000" pitchFamily="49" charset="-128"/>
                <a:ea typeface="BIZ UDゴシック" panose="020B0400000000000000" pitchFamily="49" charset="-128"/>
              </a:rPr>
              <a:t>)</a:t>
            </a:r>
            <a:endParaRPr kumimoji="1" lang="ja-JP" altLang="en-US" sz="1050" spc="-50" dirty="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solidFill>
                  <a:schemeClr val="tx1"/>
                </a:solidFill>
                <a:latin typeface="BIZ UDゴシック" panose="020B0400000000000000" pitchFamily="49" charset="-128"/>
                <a:ea typeface="BIZ UDゴシック" panose="020B0400000000000000" pitchFamily="49" charset="-128"/>
              </a:rPr>
              <a:t>▸個別支援のコンサルテーション等の地域におけるひきこもり支援の充実</a:t>
            </a:r>
            <a:endParaRPr kumimoji="1" lang="en-US" altLang="ja-JP" sz="1200" dirty="0" smtClean="0">
              <a:solidFill>
                <a:schemeClr val="tx1"/>
              </a:solidFill>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solidFill>
                  <a:schemeClr val="tx1"/>
                </a:solidFill>
                <a:latin typeface="BIZ UDゴシック" panose="020B0400000000000000" pitchFamily="49" charset="-128"/>
                <a:ea typeface="BIZ UDゴシック" panose="020B0400000000000000" pitchFamily="49" charset="-128"/>
              </a:rPr>
              <a:t> を図る。</a:t>
            </a:r>
            <a:endParaRPr kumimoji="1" lang="ja-JP" altLang="en-US" sz="1030" spc="-30" dirty="0">
              <a:solidFill>
                <a:schemeClr val="tx1"/>
              </a:solidFill>
              <a:latin typeface="BIZ UDゴシック" panose="020B0400000000000000" pitchFamily="49" charset="-128"/>
              <a:ea typeface="BIZ UDゴシック" panose="020B0400000000000000" pitchFamily="49" charset="-128"/>
            </a:endParaRPr>
          </a:p>
        </p:txBody>
      </p:sp>
      <p:sp>
        <p:nvSpPr>
          <p:cNvPr id="25" name="楕円 24"/>
          <p:cNvSpPr/>
          <p:nvPr/>
        </p:nvSpPr>
        <p:spPr>
          <a:xfrm>
            <a:off x="237344" y="2234124"/>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２</a:t>
            </a:r>
          </a:p>
        </p:txBody>
      </p:sp>
      <p:sp>
        <p:nvSpPr>
          <p:cNvPr id="26" name="楕円 25"/>
          <p:cNvSpPr/>
          <p:nvPr/>
        </p:nvSpPr>
        <p:spPr>
          <a:xfrm>
            <a:off x="237344" y="4565777"/>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３</a:t>
            </a:r>
          </a:p>
        </p:txBody>
      </p:sp>
    </p:spTree>
    <p:extLst>
      <p:ext uri="{BB962C8B-B14F-4D97-AF65-F5344CB8AC3E}">
        <p14:creationId xmlns:p14="http://schemas.microsoft.com/office/powerpoint/2010/main" val="3612311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FCFB327-7222-4892-B4F0-2EFC2A3E169C}"/>
              </a:ext>
            </a:extLst>
          </p:cNvPr>
          <p:cNvSpPr/>
          <p:nvPr/>
        </p:nvSpPr>
        <p:spPr>
          <a:xfrm>
            <a:off x="0" y="7752"/>
            <a:ext cx="9921000" cy="526301"/>
          </a:xfrm>
          <a:prstGeom prst="rect">
            <a:avLst/>
          </a:prstGeom>
          <a:solidFill>
            <a:srgbClr val="002060"/>
          </a:solidFill>
          <a:ln w="12700" cap="flat" cmpd="sng" algn="ctr">
            <a:noFill/>
            <a:prstDash val="solid"/>
            <a:miter lim="800000"/>
          </a:ln>
          <a:effectLst/>
        </p:spPr>
        <p:txBody>
          <a:bodyPr rot="0" spcFirstLastPara="0" vert="horz" wrap="square" lIns="65314" tIns="90000" rIns="65314" bIns="0" numCol="1" spcCol="0" rtlCol="0" fromWordArt="0" anchor="ctr" anchorCtr="0" forceAA="0" compatLnSpc="1">
            <a:prstTxWarp prst="textNoShape">
              <a:avLst/>
            </a:prstTxWarp>
            <a:noAutofit/>
          </a:bodyPr>
          <a:lstStyle/>
          <a:p>
            <a:pPr algn="ctr" defTabSz="653169">
              <a:lnSpc>
                <a:spcPts val="1786"/>
              </a:lnSpc>
              <a:defRPr/>
            </a:pPr>
            <a:r>
              <a:rPr lang="ja-JP" altLang="en-US" sz="2000" b="1" dirty="0">
                <a:solidFill>
                  <a:schemeClr val="bg1"/>
                </a:solidFill>
                <a:latin typeface="BIZ UDゴシック" panose="020B0400000000000000" pitchFamily="49" charset="-128"/>
                <a:ea typeface="BIZ UDゴシック" panose="020B0400000000000000" pitchFamily="49" charset="-128"/>
              </a:rPr>
              <a:t>中間見直しに向けて</a:t>
            </a:r>
          </a:p>
        </p:txBody>
      </p:sp>
      <p:sp>
        <p:nvSpPr>
          <p:cNvPr id="32" name="四角形吹き出し 31"/>
          <p:cNvSpPr/>
          <p:nvPr/>
        </p:nvSpPr>
        <p:spPr>
          <a:xfrm>
            <a:off x="8256493" y="48307"/>
            <a:ext cx="1380571" cy="41762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a:t>
            </a:r>
            <a:r>
              <a:rPr lang="ja-JP" altLang="en-US" sz="1800" b="1"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２－１</a:t>
            </a:r>
            <a:endParaRPr kumimoji="1" lang="ja-JP" altLang="en-US" sz="1800" b="1"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6" name="角丸四角形 5"/>
          <p:cNvSpPr/>
          <p:nvPr/>
        </p:nvSpPr>
        <p:spPr>
          <a:xfrm>
            <a:off x="267390" y="534053"/>
            <a:ext cx="9495342" cy="6148921"/>
          </a:xfrm>
          <a:prstGeom prst="roundRect">
            <a:avLst>
              <a:gd name="adj" fmla="val 213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357"/>
              </a:lnSpc>
            </a:pPr>
            <a:endParaRPr kumimoji="1" lang="en-US" altLang="ja-JP" sz="1571" b="1" dirty="0">
              <a:solidFill>
                <a:schemeClr val="tx1"/>
              </a:solidFill>
              <a:latin typeface="BIZ UDゴシック" panose="020B0400000000000000" pitchFamily="49" charset="-128"/>
              <a:ea typeface="BIZ UDゴシック" panose="020B0400000000000000" pitchFamily="49" charset="-128"/>
            </a:endParaRPr>
          </a:p>
        </p:txBody>
      </p:sp>
      <p:sp>
        <p:nvSpPr>
          <p:cNvPr id="3" name="フローチャート: 抜出し 2"/>
          <p:cNvSpPr/>
          <p:nvPr/>
        </p:nvSpPr>
        <p:spPr>
          <a:xfrm rot="5400000">
            <a:off x="3569107" y="1828911"/>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53" name="四角形: 角を丸くする 49">
            <a:extLst>
              <a:ext uri="{FF2B5EF4-FFF2-40B4-BE49-F238E27FC236}">
                <a16:creationId xmlns:a16="http://schemas.microsoft.com/office/drawing/2014/main" id="{A9B9AEF6-C264-45CC-8DEC-2D2C37CAC10E}"/>
              </a:ext>
            </a:extLst>
          </p:cNvPr>
          <p:cNvSpPr/>
          <p:nvPr/>
        </p:nvSpPr>
        <p:spPr>
          <a:xfrm>
            <a:off x="4311346" y="1084981"/>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smtClean="0">
                <a:latin typeface="BIZ UDゴシック" panose="020B0400000000000000" pitchFamily="49" charset="-128"/>
                <a:ea typeface="BIZ UDゴシック" panose="020B0400000000000000" pitchFamily="49" charset="-128"/>
              </a:rPr>
              <a:t>◎　ヤングケアラーの早期発見、早期支援に向けた取組</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30" name="四角形: 角を丸くする 49">
            <a:extLst>
              <a:ext uri="{FF2B5EF4-FFF2-40B4-BE49-F238E27FC236}">
                <a16:creationId xmlns:a16="http://schemas.microsoft.com/office/drawing/2014/main" id="{A9B9AEF6-C264-45CC-8DEC-2D2C37CAC10E}"/>
              </a:ext>
            </a:extLst>
          </p:cNvPr>
          <p:cNvSpPr/>
          <p:nvPr/>
        </p:nvSpPr>
        <p:spPr>
          <a:xfrm>
            <a:off x="4332565" y="3392053"/>
            <a:ext cx="5348135" cy="892095"/>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▸令和３年６月「経済財政運営と改革の基本方針</a:t>
            </a:r>
            <a:r>
              <a:rPr kumimoji="1" lang="en-US" altLang="ja-JP" sz="1200" dirty="0" smtClean="0">
                <a:latin typeface="BIZ UDゴシック" panose="020B0400000000000000" pitchFamily="49" charset="-128"/>
                <a:ea typeface="BIZ UDゴシック" panose="020B0400000000000000" pitchFamily="49" charset="-128"/>
              </a:rPr>
              <a:t>2021</a:t>
            </a:r>
            <a:r>
              <a:rPr kumimoji="1" lang="ja-JP" altLang="en-US" sz="1200" dirty="0" smtClean="0">
                <a:latin typeface="BIZ UDゴシック" panose="020B0400000000000000" pitchFamily="49" charset="-128"/>
                <a:ea typeface="BIZ UDゴシック" panose="020B0400000000000000" pitchFamily="49" charset="-128"/>
              </a:rPr>
              <a:t>」において、孤独・孤     </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 立対策として官民一体の取組を推進していくことを閣議決定</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▸内閣官房が立ち上げた「孤独・孤立対策の重点計画に関する有識者会議」</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 において、令和３年１２月を目途に重点計画を決定</a:t>
            </a:r>
            <a:endParaRPr kumimoji="1" lang="en-US" altLang="ja-JP" sz="1200" dirty="0" smtClean="0">
              <a:latin typeface="BIZ UDゴシック" panose="020B0400000000000000" pitchFamily="49" charset="-128"/>
              <a:ea typeface="BIZ UDゴシック" panose="020B0400000000000000" pitchFamily="49" charset="-128"/>
            </a:endParaRPr>
          </a:p>
        </p:txBody>
      </p:sp>
      <p:sp>
        <p:nvSpPr>
          <p:cNvPr id="31" name="正方形/長方形 30">
            <a:extLst>
              <a:ext uri="{FF2B5EF4-FFF2-40B4-BE49-F238E27FC236}">
                <a16:creationId xmlns:a16="http://schemas.microsoft.com/office/drawing/2014/main" id="{9D8CF6B8-2704-4BB0-80A7-7FFD4D814C71}"/>
              </a:ext>
            </a:extLst>
          </p:cNvPr>
          <p:cNvSpPr/>
          <p:nvPr/>
        </p:nvSpPr>
        <p:spPr>
          <a:xfrm>
            <a:off x="886553" y="1480905"/>
            <a:ext cx="2844000" cy="827245"/>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lIns="25714" rIns="25714" rtlCol="0" anchor="ctr"/>
          <a:lstStyle/>
          <a:p>
            <a:pPr algn="ctr">
              <a:lnSpc>
                <a:spcPts val="2000"/>
              </a:lnSpc>
            </a:pPr>
            <a:r>
              <a:rPr kumimoji="1" lang="ja-JP" altLang="en-US" sz="1400" b="1" dirty="0" smtClean="0">
                <a:solidFill>
                  <a:schemeClr val="tx1"/>
                </a:solidFill>
                <a:latin typeface="BIZ UDゴシック" panose="020B0400000000000000" pitchFamily="49" charset="-128"/>
                <a:ea typeface="BIZ UDゴシック" panose="020B0400000000000000" pitchFamily="49" charset="-128"/>
              </a:rPr>
              <a:t>ヤングケアラーへの支援や</a:t>
            </a:r>
            <a:endParaRPr kumimoji="1" lang="en-US" altLang="ja-JP" sz="1400" b="1" dirty="0" smtClean="0">
              <a:solidFill>
                <a:schemeClr val="tx1"/>
              </a:solidFill>
              <a:latin typeface="BIZ UDゴシック" panose="020B0400000000000000" pitchFamily="49" charset="-128"/>
              <a:ea typeface="BIZ UDゴシック" panose="020B0400000000000000" pitchFamily="49" charset="-128"/>
            </a:endParaRPr>
          </a:p>
          <a:p>
            <a:pPr algn="ctr">
              <a:lnSpc>
                <a:spcPts val="2000"/>
              </a:lnSpc>
            </a:pPr>
            <a:r>
              <a:rPr kumimoji="1" lang="ja-JP" altLang="en-US" sz="1400" b="1" dirty="0" smtClean="0">
                <a:solidFill>
                  <a:schemeClr val="tx1"/>
                </a:solidFill>
                <a:latin typeface="BIZ UDゴシック" panose="020B0400000000000000" pitchFamily="49" charset="-128"/>
                <a:ea typeface="BIZ UDゴシック" panose="020B0400000000000000" pitchFamily="49" charset="-128"/>
              </a:rPr>
              <a:t>孤独・孤立対策の推進</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p:txBody>
      </p:sp>
      <p:sp>
        <p:nvSpPr>
          <p:cNvPr id="38" name="楕円 37"/>
          <p:cNvSpPr/>
          <p:nvPr/>
        </p:nvSpPr>
        <p:spPr>
          <a:xfrm>
            <a:off x="267391" y="1569141"/>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BIZ UDゴシック" panose="020B0400000000000000" pitchFamily="49" charset="-128"/>
                <a:ea typeface="BIZ UDゴシック" panose="020B0400000000000000" pitchFamily="49" charset="-128"/>
              </a:rPr>
              <a:t>４</a:t>
            </a:r>
          </a:p>
        </p:txBody>
      </p:sp>
      <p:sp>
        <p:nvSpPr>
          <p:cNvPr id="2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63" name="角丸四角形 451"/>
          <p:cNvSpPr>
            <a:spLocks noChangeArrowheads="1"/>
          </p:cNvSpPr>
          <p:nvPr/>
        </p:nvSpPr>
        <p:spPr bwMode="auto">
          <a:xfrm>
            <a:off x="854717" y="677334"/>
            <a:ext cx="2830566"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smtClean="0">
                <a:solidFill>
                  <a:schemeClr val="bg1"/>
                </a:solidFill>
                <a:latin typeface="BIZ UDゴシック" panose="020B0400000000000000" pitchFamily="49" charset="-128"/>
                <a:ea typeface="BIZ UDゴシック" panose="020B0400000000000000" pitchFamily="49" charset="-128"/>
              </a:rPr>
              <a:t>地域福祉の推進方策</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sp>
        <p:nvSpPr>
          <p:cNvPr id="64" name="角丸四角形 451"/>
          <p:cNvSpPr>
            <a:spLocks noChangeArrowheads="1"/>
          </p:cNvSpPr>
          <p:nvPr/>
        </p:nvSpPr>
        <p:spPr bwMode="auto">
          <a:xfrm>
            <a:off x="4308049" y="675996"/>
            <a:ext cx="5181759" cy="324000"/>
          </a:xfrm>
          <a:prstGeom prst="roundRect">
            <a:avLst>
              <a:gd name="adj" fmla="val 16667"/>
            </a:avLst>
          </a:prstGeom>
          <a:solidFill>
            <a:srgbClr val="002060"/>
          </a:solidFill>
          <a:ln w="12700">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0" tIns="0" rIns="0" bIns="0" numCol="1" anchor="ctr" anchorCtr="0" compatLnSpc="1">
            <a:prstTxWarp prst="textNoShape">
              <a:avLst/>
            </a:prstTxWarp>
          </a:bodyPr>
          <a:lstStyle/>
          <a:p>
            <a:pPr algn="ctr" defTabSz="914418" eaLnBrk="0" fontAlgn="base" hangingPunct="0">
              <a:spcBef>
                <a:spcPct val="0"/>
              </a:spcBef>
              <a:spcAft>
                <a:spcPct val="0"/>
              </a:spcAft>
            </a:pPr>
            <a:r>
              <a:rPr lang="ja-JP" altLang="en-US" sz="1400" b="1" dirty="0">
                <a:solidFill>
                  <a:schemeClr val="bg1"/>
                </a:solidFill>
                <a:latin typeface="BIZ UDゴシック" panose="020B0400000000000000" pitchFamily="49" charset="-128"/>
                <a:ea typeface="BIZ UDゴシック" panose="020B0400000000000000" pitchFamily="49" charset="-128"/>
              </a:rPr>
              <a:t>現状・取組状況等</a:t>
            </a:r>
          </a:p>
        </p:txBody>
      </p:sp>
      <p:sp>
        <p:nvSpPr>
          <p:cNvPr id="20" name="角丸四角形 19"/>
          <p:cNvSpPr/>
          <p:nvPr/>
        </p:nvSpPr>
        <p:spPr>
          <a:xfrm>
            <a:off x="914539" y="1269191"/>
            <a:ext cx="1656000" cy="280802"/>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ja-JP" altLang="en-US" sz="1000" b="1" dirty="0">
                <a:solidFill>
                  <a:schemeClr val="bg1"/>
                </a:solidFill>
                <a:latin typeface="+mn-ea"/>
              </a:rPr>
              <a:t>（</a:t>
            </a:r>
            <a:r>
              <a:rPr lang="en-US" altLang="ja-JP" sz="1000" b="1" dirty="0">
                <a:solidFill>
                  <a:schemeClr val="bg1"/>
                </a:solidFill>
                <a:latin typeface="+mn-ea"/>
              </a:rPr>
              <a:t>1</a:t>
            </a:r>
            <a:r>
              <a:rPr lang="ja-JP" altLang="en-US" sz="1000" b="1" dirty="0">
                <a:solidFill>
                  <a:schemeClr val="bg1"/>
                </a:solidFill>
                <a:latin typeface="+mn-ea"/>
              </a:rPr>
              <a:t>）地域福祉の</a:t>
            </a:r>
            <a:endParaRPr lang="en-US" altLang="ja-JP" sz="1000" b="1" dirty="0">
              <a:solidFill>
                <a:schemeClr val="bg1"/>
              </a:solidFill>
              <a:latin typeface="+mn-ea"/>
            </a:endParaRPr>
          </a:p>
          <a:p>
            <a:pPr algn="ctr">
              <a:lnSpc>
                <a:spcPts val="1000"/>
              </a:lnSpc>
            </a:pPr>
            <a:r>
              <a:rPr lang="ja-JP" altLang="en-US" sz="1000" b="1" dirty="0">
                <a:solidFill>
                  <a:schemeClr val="bg1"/>
                </a:solidFill>
                <a:latin typeface="+mn-ea"/>
              </a:rPr>
              <a:t>セーフティネットの拡充</a:t>
            </a:r>
            <a:endParaRPr lang="en-US" altLang="ja-JP" sz="1000" b="1" dirty="0">
              <a:solidFill>
                <a:schemeClr val="bg1"/>
              </a:solidFill>
              <a:latin typeface="+mn-ea"/>
            </a:endParaRPr>
          </a:p>
        </p:txBody>
      </p:sp>
      <p:sp>
        <p:nvSpPr>
          <p:cNvPr id="21" name="四角形: 角を丸くする 49">
            <a:extLst>
              <a:ext uri="{FF2B5EF4-FFF2-40B4-BE49-F238E27FC236}">
                <a16:creationId xmlns:a16="http://schemas.microsoft.com/office/drawing/2014/main" id="{A9B9AEF6-C264-45CC-8DEC-2D2C37CAC10E}"/>
              </a:ext>
            </a:extLst>
          </p:cNvPr>
          <p:cNvSpPr/>
          <p:nvPr/>
        </p:nvSpPr>
        <p:spPr>
          <a:xfrm>
            <a:off x="4311346" y="2826693"/>
            <a:ext cx="5220000" cy="467628"/>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smtClean="0">
                <a:latin typeface="BIZ UDゴシック" panose="020B0400000000000000" pitchFamily="49" charset="-128"/>
                <a:ea typeface="BIZ UDゴシック" panose="020B0400000000000000" pitchFamily="49" charset="-128"/>
              </a:rPr>
              <a:t>◎</a:t>
            </a:r>
            <a:r>
              <a:rPr kumimoji="1" lang="ja-JP" altLang="en-US" sz="1300" b="1" smtClean="0">
                <a:latin typeface="BIZ UDゴシック" panose="020B0400000000000000" pitchFamily="49" charset="-128"/>
                <a:ea typeface="BIZ UDゴシック" panose="020B0400000000000000" pitchFamily="49" charset="-128"/>
              </a:rPr>
              <a:t>　孤独・孤立対策</a:t>
            </a:r>
            <a:r>
              <a:rPr kumimoji="1" lang="ja-JP" altLang="en-US" sz="1300" b="1" dirty="0" smtClean="0">
                <a:latin typeface="BIZ UDゴシック" panose="020B0400000000000000" pitchFamily="49" charset="-128"/>
                <a:ea typeface="BIZ UDゴシック" panose="020B0400000000000000" pitchFamily="49" charset="-128"/>
              </a:rPr>
              <a:t>の推進</a:t>
            </a:r>
            <a:endParaRPr kumimoji="1" lang="en-US" altLang="ja-JP" sz="1050" dirty="0">
              <a:latin typeface="BIZ UDゴシック" panose="020B0400000000000000" pitchFamily="49" charset="-128"/>
              <a:ea typeface="BIZ UDゴシック" panose="020B0400000000000000" pitchFamily="49" charset="-128"/>
            </a:endParaRPr>
          </a:p>
        </p:txBody>
      </p:sp>
      <p:sp>
        <p:nvSpPr>
          <p:cNvPr id="23" name="四角形: 角を丸くする 49">
            <a:extLst>
              <a:ext uri="{FF2B5EF4-FFF2-40B4-BE49-F238E27FC236}">
                <a16:creationId xmlns:a16="http://schemas.microsoft.com/office/drawing/2014/main" id="{A9B9AEF6-C264-45CC-8DEC-2D2C37CAC10E}"/>
              </a:ext>
            </a:extLst>
          </p:cNvPr>
          <p:cNvSpPr/>
          <p:nvPr/>
        </p:nvSpPr>
        <p:spPr>
          <a:xfrm>
            <a:off x="4332565" y="1593163"/>
            <a:ext cx="5348135" cy="1214976"/>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a:latin typeface="BIZ UDゴシック" panose="020B0400000000000000" pitchFamily="49" charset="-128"/>
                <a:ea typeface="BIZ UDゴシック" panose="020B0400000000000000" pitchFamily="49" charset="-128"/>
              </a:rPr>
              <a:t>▸厚生</a:t>
            </a:r>
            <a:r>
              <a:rPr kumimoji="1" lang="ja-JP" altLang="en-US" sz="1200" dirty="0" smtClean="0">
                <a:latin typeface="BIZ UDゴシック" panose="020B0400000000000000" pitchFamily="49" charset="-128"/>
                <a:ea typeface="BIZ UDゴシック" panose="020B0400000000000000" pitchFamily="49" charset="-128"/>
              </a:rPr>
              <a:t>労働省及び文部科学省が連携し立ち上げた「ヤングケアラーの支援に </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向けた福祉・介護・医療・教育の連携プロジェクトチーム」において今後</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取り組むべき施策が検討され、令和３年５月とりまとめ報告があった。</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▸令和３年９月大阪府において「ヤングケアラー支援関係課長会議」を設置</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し、大阪府におけるヤングケアラーへの支援策等について検討</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22" name="楕円 21"/>
          <p:cNvSpPr/>
          <p:nvPr/>
        </p:nvSpPr>
        <p:spPr>
          <a:xfrm>
            <a:off x="267390" y="4722053"/>
            <a:ext cx="564601" cy="650771"/>
          </a:xfrm>
          <a:prstGeom prst="ellipse">
            <a:avLst/>
          </a:prstGeom>
          <a:noFill/>
          <a:ln w="254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BIZ UDゴシック" panose="020B0400000000000000" pitchFamily="49" charset="-128"/>
                <a:ea typeface="BIZ UDゴシック" panose="020B0400000000000000" pitchFamily="49" charset="-128"/>
              </a:rPr>
              <a:t>５</a:t>
            </a:r>
            <a:endParaRPr kumimoji="1" lang="ja-JP" altLang="en-US" sz="2000" b="1" dirty="0">
              <a:solidFill>
                <a:schemeClr val="tx1"/>
              </a:solidFill>
              <a:latin typeface="BIZ UDゴシック" panose="020B0400000000000000" pitchFamily="49" charset="-128"/>
              <a:ea typeface="BIZ UDゴシック" panose="020B0400000000000000" pitchFamily="49" charset="-128"/>
            </a:endParaRPr>
          </a:p>
        </p:txBody>
      </p:sp>
      <p:sp>
        <p:nvSpPr>
          <p:cNvPr id="24" name="フローチャート: 抜出し 23"/>
          <p:cNvSpPr/>
          <p:nvPr/>
        </p:nvSpPr>
        <p:spPr>
          <a:xfrm rot="5400000">
            <a:off x="3590096" y="4755618"/>
            <a:ext cx="972000" cy="268826"/>
          </a:xfrm>
          <a:prstGeom prst="flowChartExtra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62">
              <a:latin typeface="BIZ UDゴシック" panose="020B0400000000000000" pitchFamily="49" charset="-128"/>
              <a:ea typeface="BIZ UDゴシック" panose="020B0400000000000000" pitchFamily="49" charset="-128"/>
            </a:endParaRPr>
          </a:p>
        </p:txBody>
      </p:sp>
      <p:sp>
        <p:nvSpPr>
          <p:cNvPr id="25" name="正方形/長方形 24">
            <a:extLst>
              <a:ext uri="{FF2B5EF4-FFF2-40B4-BE49-F238E27FC236}">
                <a16:creationId xmlns:a16="http://schemas.microsoft.com/office/drawing/2014/main" id="{7D35BA57-7D08-4E79-8FC5-3D43B55F3C98}"/>
              </a:ext>
            </a:extLst>
          </p:cNvPr>
          <p:cNvSpPr/>
          <p:nvPr/>
        </p:nvSpPr>
        <p:spPr>
          <a:xfrm>
            <a:off x="914539" y="4409495"/>
            <a:ext cx="2844000" cy="977952"/>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lIns="25714" rIns="25714" rtlCol="0" anchor="ctr"/>
          <a:lstStyle/>
          <a:p>
            <a:pPr algn="ctr">
              <a:lnSpc>
                <a:spcPts val="2000"/>
              </a:lnSpc>
            </a:pPr>
            <a:r>
              <a:rPr kumimoji="1" lang="ja-JP" altLang="en-US" sz="1400" b="1" dirty="0" smtClean="0">
                <a:solidFill>
                  <a:schemeClr val="tx1"/>
                </a:solidFill>
                <a:latin typeface="BIZ UDゴシック" panose="020B0400000000000000" pitchFamily="49" charset="-128"/>
                <a:ea typeface="BIZ UDゴシック" panose="020B0400000000000000" pitchFamily="49" charset="-128"/>
              </a:rPr>
              <a:t>その他</a:t>
            </a:r>
            <a:endParaRPr kumimoji="1" lang="en-US" altLang="ja-JP" sz="1700" dirty="0">
              <a:solidFill>
                <a:schemeClr val="tx1"/>
              </a:solidFill>
              <a:latin typeface="BIZ UDゴシック" panose="020B0400000000000000" pitchFamily="49" charset="-128"/>
              <a:ea typeface="BIZ UDゴシック" panose="020B0400000000000000" pitchFamily="49" charset="-128"/>
            </a:endParaRPr>
          </a:p>
        </p:txBody>
      </p:sp>
      <p:sp>
        <p:nvSpPr>
          <p:cNvPr id="26" name="四角形: 角を丸くする 49">
            <a:extLst>
              <a:ext uri="{FF2B5EF4-FFF2-40B4-BE49-F238E27FC236}">
                <a16:creationId xmlns:a16="http://schemas.microsoft.com/office/drawing/2014/main" id="{A9B9AEF6-C264-45CC-8DEC-2D2C37CAC10E}"/>
              </a:ext>
            </a:extLst>
          </p:cNvPr>
          <p:cNvSpPr/>
          <p:nvPr/>
        </p:nvSpPr>
        <p:spPr>
          <a:xfrm>
            <a:off x="4313735" y="4418675"/>
            <a:ext cx="5220000" cy="917546"/>
          </a:xfrm>
          <a:prstGeom prst="roundRect">
            <a:avLst>
              <a:gd name="adj" fmla="val 12978"/>
            </a:avLst>
          </a:prstGeom>
          <a:solidFill>
            <a:schemeClr val="bg1"/>
          </a:solidFill>
          <a:ln>
            <a:solidFill>
              <a:schemeClr val="accent1">
                <a:alpha val="98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600"/>
              </a:lnSpc>
            </a:pPr>
            <a:r>
              <a:rPr kumimoji="1" lang="ja-JP" altLang="en-US" sz="1300" b="1" dirty="0">
                <a:latin typeface="BIZ UDゴシック" panose="020B0400000000000000" pitchFamily="49" charset="-128"/>
                <a:ea typeface="BIZ UDゴシック" panose="020B0400000000000000" pitchFamily="49" charset="-128"/>
              </a:rPr>
              <a:t>◎ </a:t>
            </a:r>
            <a:r>
              <a:rPr kumimoji="1" lang="ja-JP" altLang="en-US" sz="1300" b="1" dirty="0" smtClean="0">
                <a:latin typeface="BIZ UDゴシック" panose="020B0400000000000000" pitchFamily="49" charset="-128"/>
                <a:ea typeface="BIZ UDゴシック" panose="020B0400000000000000" pitchFamily="49" charset="-128"/>
              </a:rPr>
              <a:t>避難行動要支援者に対する支援体制の充実</a:t>
            </a:r>
            <a:endParaRPr kumimoji="1" lang="en-US" altLang="ja-JP" sz="1300" b="1" dirty="0" smtClean="0">
              <a:latin typeface="BIZ UDゴシック" panose="020B0400000000000000" pitchFamily="49" charset="-128"/>
              <a:ea typeface="BIZ UDゴシック" panose="020B0400000000000000" pitchFamily="49" charset="-128"/>
            </a:endParaRPr>
          </a:p>
          <a:p>
            <a:pPr>
              <a:lnSpc>
                <a:spcPts val="1600"/>
              </a:lnSpc>
            </a:pPr>
            <a:r>
              <a:rPr kumimoji="1" lang="ja-JP" altLang="en-US" sz="1300" b="1" dirty="0" smtClean="0">
                <a:latin typeface="BIZ UDゴシック" panose="020B0400000000000000" pitchFamily="49" charset="-128"/>
                <a:ea typeface="BIZ UDゴシック" panose="020B0400000000000000" pitchFamily="49" charset="-128"/>
              </a:rPr>
              <a:t>◎ 介護・福祉人材の確保</a:t>
            </a:r>
            <a:endParaRPr kumimoji="1" lang="en-US" altLang="ja-JP" sz="1300" b="1" dirty="0" smtClean="0">
              <a:latin typeface="BIZ UDゴシック" panose="020B0400000000000000" pitchFamily="49" charset="-128"/>
              <a:ea typeface="BIZ UDゴシック" panose="020B0400000000000000" pitchFamily="49" charset="-128"/>
            </a:endParaRPr>
          </a:p>
          <a:p>
            <a:pPr>
              <a:lnSpc>
                <a:spcPts val="1600"/>
              </a:lnSpc>
            </a:pPr>
            <a:r>
              <a:rPr kumimoji="1" lang="ja-JP" altLang="en-US" sz="1300" b="1" dirty="0" smtClean="0">
                <a:latin typeface="BIZ UDゴシック" panose="020B0400000000000000" pitchFamily="49" charset="-128"/>
                <a:ea typeface="BIZ UDゴシック" panose="020B0400000000000000" pitchFamily="49" charset="-128"/>
              </a:rPr>
              <a:t>◎ </a:t>
            </a:r>
            <a:r>
              <a:rPr kumimoji="1" lang="ja-JP" altLang="en-US" sz="1300" b="1" dirty="0">
                <a:latin typeface="BIZ UDゴシック" panose="020B0400000000000000" pitchFamily="49" charset="-128"/>
                <a:ea typeface="BIZ UDゴシック" panose="020B0400000000000000" pitchFamily="49" charset="-128"/>
              </a:rPr>
              <a:t>居住</a:t>
            </a:r>
            <a:r>
              <a:rPr kumimoji="1" lang="ja-JP" altLang="en-US" sz="1300" b="1" dirty="0" smtClean="0">
                <a:latin typeface="BIZ UDゴシック" panose="020B0400000000000000" pitchFamily="49" charset="-128"/>
                <a:ea typeface="BIZ UDゴシック" panose="020B0400000000000000" pitchFamily="49" charset="-128"/>
              </a:rPr>
              <a:t>支援体制の充実　</a:t>
            </a:r>
            <a:endParaRPr kumimoji="1" lang="en-US" altLang="ja-JP" sz="1300" b="1" dirty="0" smtClean="0">
              <a:latin typeface="BIZ UDゴシック" panose="020B0400000000000000" pitchFamily="49" charset="-128"/>
              <a:ea typeface="BIZ UDゴシック" panose="020B0400000000000000" pitchFamily="49" charset="-128"/>
            </a:endParaRPr>
          </a:p>
        </p:txBody>
      </p:sp>
      <p:sp>
        <p:nvSpPr>
          <p:cNvPr id="27" name="四角形: 角を丸くする 49">
            <a:extLst>
              <a:ext uri="{FF2B5EF4-FFF2-40B4-BE49-F238E27FC236}">
                <a16:creationId xmlns:a16="http://schemas.microsoft.com/office/drawing/2014/main" id="{A9B9AEF6-C264-45CC-8DEC-2D2C37CAC10E}"/>
              </a:ext>
            </a:extLst>
          </p:cNvPr>
          <p:cNvSpPr/>
          <p:nvPr/>
        </p:nvSpPr>
        <p:spPr>
          <a:xfrm>
            <a:off x="4288928" y="5403533"/>
            <a:ext cx="5220000" cy="1272808"/>
          </a:xfrm>
          <a:prstGeom prst="roundRect">
            <a:avLst>
              <a:gd name="adj" fmla="val 12978"/>
            </a:avLst>
          </a:prstGeom>
          <a:noFill/>
          <a:ln>
            <a:noFill/>
          </a:ln>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72000" tIns="72000" rIns="72000" bIns="72000" rtlCol="0" anchor="ctr">
            <a:sp3d extrusionH="57150">
              <a:bevelT w="38100" h="38100" prst="slope"/>
            </a:sp3d>
          </a:bodyPr>
          <a:lstStyle/>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▸災害対策基本法の改正により、個別避難計画の作成が努力義務化</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▸大阪府高齢者計画</a:t>
            </a:r>
            <a:r>
              <a:rPr kumimoji="1" lang="en-US" altLang="ja-JP" sz="1200" dirty="0" smtClean="0">
                <a:latin typeface="BIZ UDゴシック" panose="020B0400000000000000" pitchFamily="49" charset="-128"/>
                <a:ea typeface="BIZ UDゴシック" panose="020B0400000000000000" pitchFamily="49" charset="-128"/>
              </a:rPr>
              <a:t>2021</a:t>
            </a:r>
            <a:r>
              <a:rPr kumimoji="1" lang="ja-JP" altLang="en-US" sz="1200" dirty="0" smtClean="0">
                <a:latin typeface="BIZ UDゴシック" panose="020B0400000000000000" pitchFamily="49" charset="-128"/>
                <a:ea typeface="BIZ UDゴシック" panose="020B0400000000000000" pitchFamily="49" charset="-128"/>
              </a:rPr>
              <a:t>の策定に合わせ、介護・福祉人材の需要推計と供</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200" dirty="0" smtClean="0">
                <a:latin typeface="BIZ UDゴシック" panose="020B0400000000000000" pitchFamily="49" charset="-128"/>
                <a:ea typeface="BIZ UDゴシック" panose="020B0400000000000000" pitchFamily="49" charset="-128"/>
              </a:rPr>
              <a:t>給推計を見直し</a:t>
            </a:r>
            <a:endParaRPr kumimoji="1" lang="en-US" altLang="ja-JP" sz="1200" dirty="0" smtClean="0">
              <a:latin typeface="BIZ UDゴシック" panose="020B0400000000000000" pitchFamily="49" charset="-128"/>
              <a:ea typeface="BIZ UDゴシック" panose="020B0400000000000000" pitchFamily="49" charset="-128"/>
            </a:endParaRPr>
          </a:p>
          <a:p>
            <a:pPr>
              <a:lnSpc>
                <a:spcPts val="1800"/>
              </a:lnSpc>
            </a:pPr>
            <a:r>
              <a:rPr kumimoji="1" lang="ja-JP" altLang="en-US" sz="1200" dirty="0" smtClean="0">
                <a:latin typeface="BIZ UDゴシック" panose="020B0400000000000000" pitchFamily="49" charset="-128"/>
                <a:ea typeface="BIZ UDゴシック" panose="020B0400000000000000" pitchFamily="49" charset="-128"/>
              </a:rPr>
              <a:t>▸令和３年度策定予定の「大阪府居住安定確保計画」に合わせて、「</a:t>
            </a:r>
            <a:r>
              <a:rPr kumimoji="1" lang="en-US" altLang="ja-JP" sz="1200" dirty="0" smtClean="0">
                <a:latin typeface="BIZ UDゴシック" panose="020B0400000000000000" pitchFamily="49" charset="-128"/>
                <a:ea typeface="BIZ UDゴシック" panose="020B0400000000000000" pitchFamily="49" charset="-128"/>
              </a:rPr>
              <a:t>Osaka</a:t>
            </a:r>
            <a:r>
              <a:rPr kumimoji="1" lang="ja-JP" altLang="en-US" sz="1200" dirty="0">
                <a:latin typeface="BIZ UDゴシック" panose="020B0400000000000000" pitchFamily="49" charset="-128"/>
                <a:ea typeface="BIZ UDゴシック" panose="020B0400000000000000" pitchFamily="49" charset="-128"/>
              </a:rPr>
              <a:t>あんしん住まい推進協議会」への全市町村の</a:t>
            </a:r>
            <a:r>
              <a:rPr kumimoji="1" lang="ja-JP" altLang="en-US" sz="1200" dirty="0" smtClean="0">
                <a:latin typeface="BIZ UDゴシック" panose="020B0400000000000000" pitchFamily="49" charset="-128"/>
                <a:ea typeface="BIZ UDゴシック" panose="020B0400000000000000" pitchFamily="49" charset="-128"/>
              </a:rPr>
              <a:t>加入の目標を見直し</a:t>
            </a:r>
            <a:endParaRPr kumimoji="1" lang="ja-JP" altLang="en-US"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161001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18855</TotalTime>
  <Words>898</Words>
  <Application>Microsoft Office PowerPoint</Application>
  <PresentationFormat>A4 210 x 297 mm</PresentationFormat>
  <Paragraphs>88</Paragraphs>
  <Slides>4</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UDゴシック</vt:lpstr>
      <vt:lpstr>Meiryo UI</vt:lpstr>
      <vt:lpstr>メイリオ</vt:lpstr>
      <vt:lpstr>游ゴシック</vt:lpstr>
      <vt:lpstr>游ゴシック Light</vt:lpstr>
      <vt:lpstr>Arial</vt:lpstr>
      <vt:lpstr>Calibri</vt:lpstr>
      <vt:lpstr>Calibri Light</vt:lpstr>
      <vt:lpstr>Office テーマ</vt:lpstr>
      <vt:lpstr>第４期大阪府地域福祉支援計画</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長濵　智子</dc:creator>
  <cp:lastModifiedBy>吉田　夏子</cp:lastModifiedBy>
  <cp:revision>1272</cp:revision>
  <cp:lastPrinted>2021-12-23T06:35:40Z</cp:lastPrinted>
  <dcterms:created xsi:type="dcterms:W3CDTF">2019-11-22T00:39:14Z</dcterms:created>
  <dcterms:modified xsi:type="dcterms:W3CDTF">2021-12-23T06:37:18Z</dcterms:modified>
</cp:coreProperties>
</file>