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 id="2147483785" r:id="rId2"/>
  </p:sldMasterIdLst>
  <p:notesMasterIdLst>
    <p:notesMasterId r:id="rId16"/>
  </p:notesMasterIdLst>
  <p:sldIdLst>
    <p:sldId id="256" r:id="rId3"/>
    <p:sldId id="261" r:id="rId4"/>
    <p:sldId id="263" r:id="rId5"/>
    <p:sldId id="266" r:id="rId6"/>
    <p:sldId id="267" r:id="rId7"/>
    <p:sldId id="268" r:id="rId8"/>
    <p:sldId id="269" r:id="rId9"/>
    <p:sldId id="275" r:id="rId10"/>
    <p:sldId id="278" r:id="rId11"/>
    <p:sldId id="274" r:id="rId12"/>
    <p:sldId id="273" r:id="rId13"/>
    <p:sldId id="272" r:id="rId14"/>
    <p:sldId id="271" r:id="rId1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0E47E55E-FF30-4A43-AE9D-09700F693884}">
          <p14:sldIdLst>
            <p14:sldId id="256"/>
            <p14:sldId id="261"/>
            <p14:sldId id="263"/>
            <p14:sldId id="266"/>
            <p14:sldId id="267"/>
            <p14:sldId id="268"/>
            <p14:sldId id="269"/>
            <p14:sldId id="275"/>
            <p14:sldId id="278"/>
            <p14:sldId id="274"/>
            <p14:sldId id="273"/>
            <p14:sldId id="272"/>
            <p14:sldId id="271"/>
          </p14:sldIdLst>
        </p14:section>
      </p14:sectionLst>
    </p:ext>
    <p:ext uri="{EFAFB233-063F-42B5-8137-9DF3F51BA10A}">
      <p15:sldGuideLst xmlns:p15="http://schemas.microsoft.com/office/powerpoint/2012/main">
        <p15:guide id="1" orient="horz" pos="309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CCCC"/>
    <a:srgbClr val="FFCCFF"/>
    <a:srgbClr val="FF99FF"/>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26" autoAdjust="0"/>
    <p:restoredTop sz="94660"/>
  </p:normalViewPr>
  <p:slideViewPr>
    <p:cSldViewPr snapToGrid="0" showGuides="1">
      <p:cViewPr varScale="1">
        <p:scale>
          <a:sx n="71" d="100"/>
          <a:sy n="71" d="100"/>
        </p:scale>
        <p:origin x="1128" y="54"/>
      </p:cViewPr>
      <p:guideLst>
        <p:guide orient="horz" pos="309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27BC4B-9BED-41F5-A06A-2F49958F34DF}" type="doc">
      <dgm:prSet loTypeId="urn:microsoft.com/office/officeart/2005/8/layout/chevron2" loCatId="process" qsTypeId="urn:microsoft.com/office/officeart/2005/8/quickstyle/simple2" qsCatId="simple" csTypeId="urn:microsoft.com/office/officeart/2005/8/colors/colorful1" csCatId="colorful" phldr="1"/>
      <dgm:spPr/>
      <dgm:t>
        <a:bodyPr/>
        <a:lstStyle/>
        <a:p>
          <a:endParaRPr kumimoji="1" lang="ja-JP" altLang="en-US"/>
        </a:p>
      </dgm:t>
    </dgm:pt>
    <dgm:pt modelId="{CBE9B4EE-1DAF-437F-B1F7-A78169498388}">
      <dgm:prSet phldrT="[テキスト]" custT="1"/>
      <dgm:spPr>
        <a:xfrm rot="5400000">
          <a:off x="-167607" y="174439"/>
          <a:ext cx="1124230" cy="791069"/>
        </a:xfrm>
        <a:prstGeom prst="chevron">
          <a:avLst/>
        </a:prstGeom>
        <a:solidFill>
          <a:srgbClr val="F81B02"/>
        </a:solidFill>
        <a:ln w="15875" cap="flat" cmpd="sng" algn="ctr">
          <a:solidFill>
            <a:srgbClr val="FF0000"/>
          </a:solidFill>
          <a:prstDash val="solid"/>
        </a:ln>
        <a:effectLst/>
      </dgm:spPr>
      <dgm:t>
        <a:bodyPr tIns="180000" anchor="t"/>
        <a:lstStyle/>
        <a:p>
          <a:pPr>
            <a:lnSpc>
              <a:spcPts val="1600"/>
            </a:lnSpc>
            <a:spcAft>
              <a:spcPts val="0"/>
            </a:spcAft>
          </a:pPr>
          <a:r>
            <a:rPr kumimoji="1" lang="ja-JP" altLang="en-US" sz="1400" b="1" dirty="0" smtClean="0">
              <a:solidFill>
                <a:sysClr val="window" lastClr="FFFFFF"/>
              </a:solidFill>
              <a:latin typeface="Meiryo UI" panose="020B0604030504040204" pitchFamily="50" charset="-128"/>
              <a:ea typeface="Meiryo UI" panose="020B0604030504040204" pitchFamily="50" charset="-128"/>
              <a:cs typeface="+mn-cs"/>
            </a:rPr>
            <a:t>（１）</a:t>
          </a:r>
          <a:endParaRPr kumimoji="1" lang="ja-JP" altLang="en-US" sz="1400" b="1" dirty="0">
            <a:solidFill>
              <a:sysClr val="window" lastClr="FFFFFF"/>
            </a:solidFill>
            <a:latin typeface="Meiryo UI" panose="020B0604030504040204" pitchFamily="50" charset="-128"/>
            <a:ea typeface="Meiryo UI" panose="020B0604030504040204" pitchFamily="50" charset="-128"/>
            <a:cs typeface="+mn-cs"/>
          </a:endParaRPr>
        </a:p>
      </dgm:t>
    </dgm:pt>
    <dgm:pt modelId="{8BBAC269-09C1-46F9-A0E9-710E0AF273E7}" type="parTrans" cxnId="{BD986DC4-5563-477D-986D-88EE76C05E04}">
      <dgm:prSet/>
      <dgm:spPr/>
      <dgm:t>
        <a:bodyPr/>
        <a:lstStyle/>
        <a:p>
          <a:endParaRPr kumimoji="1" lang="ja-JP" altLang="en-US"/>
        </a:p>
      </dgm:t>
    </dgm:pt>
    <dgm:pt modelId="{9D772164-BD76-4008-987B-BBB9B2E6CB4C}" type="sibTrans" cxnId="{BD986DC4-5563-477D-986D-88EE76C05E04}">
      <dgm:prSet/>
      <dgm:spPr/>
      <dgm:t>
        <a:bodyPr/>
        <a:lstStyle/>
        <a:p>
          <a:endParaRPr kumimoji="1" lang="ja-JP" altLang="en-US"/>
        </a:p>
      </dgm:t>
    </dgm:pt>
    <dgm:pt modelId="{0655DC4D-101C-48E3-8CF7-5BC59D6E518F}">
      <dgm:prSet phldrT="[テキスト]" custT="1"/>
      <dgm:spPr>
        <a:xfrm rot="5400000">
          <a:off x="-169661" y="1085817"/>
          <a:ext cx="1124230" cy="786961"/>
        </a:xfrm>
        <a:prstGeom prst="chevron">
          <a:avLst/>
        </a:prstGeom>
        <a:solidFill>
          <a:srgbClr val="FC7715"/>
        </a:solidFill>
        <a:ln w="15875" cap="flat" cmpd="sng" algn="ctr">
          <a:solidFill>
            <a:srgbClr val="FC7715"/>
          </a:solidFill>
          <a:prstDash val="solid"/>
        </a:ln>
        <a:effectLst/>
      </dgm:spPr>
      <dgm:t>
        <a:bodyPr tIns="180000"/>
        <a:lstStyle/>
        <a:p>
          <a:pPr>
            <a:lnSpc>
              <a:spcPts val="1600"/>
            </a:lnSpc>
            <a:spcAft>
              <a:spcPts val="0"/>
            </a:spcAft>
          </a:pPr>
          <a:r>
            <a:rPr kumimoji="1" lang="ja-JP" altLang="en-US" sz="1400" b="1" dirty="0" smtClean="0">
              <a:solidFill>
                <a:sysClr val="window" lastClr="FFFFFF"/>
              </a:solidFill>
              <a:latin typeface="Meiryo UI" panose="020B0604030504040204" pitchFamily="50" charset="-128"/>
              <a:ea typeface="Meiryo UI" panose="020B0604030504040204" pitchFamily="50" charset="-128"/>
              <a:cs typeface="+mn-cs"/>
            </a:rPr>
            <a:t>（２）</a:t>
          </a:r>
          <a:endParaRPr kumimoji="1" lang="ja-JP" altLang="en-US" sz="1400" b="1" dirty="0">
            <a:solidFill>
              <a:sysClr val="window" lastClr="FFFFFF"/>
            </a:solidFill>
            <a:latin typeface="Meiryo UI" panose="020B0604030504040204" pitchFamily="50" charset="-128"/>
            <a:ea typeface="Meiryo UI" panose="020B0604030504040204" pitchFamily="50" charset="-128"/>
            <a:cs typeface="+mn-cs"/>
          </a:endParaRPr>
        </a:p>
      </dgm:t>
    </dgm:pt>
    <dgm:pt modelId="{B1090960-B939-4437-8EE4-EB2243788DF1}" type="parTrans" cxnId="{188A947D-AA98-4A93-8369-6AF3A01FED6A}">
      <dgm:prSet/>
      <dgm:spPr/>
      <dgm:t>
        <a:bodyPr/>
        <a:lstStyle/>
        <a:p>
          <a:endParaRPr kumimoji="1" lang="ja-JP" altLang="en-US"/>
        </a:p>
      </dgm:t>
    </dgm:pt>
    <dgm:pt modelId="{05DF7A3F-E284-408A-8EFC-A0D9E1206CA0}" type="sibTrans" cxnId="{188A947D-AA98-4A93-8369-6AF3A01FED6A}">
      <dgm:prSet/>
      <dgm:spPr/>
      <dgm:t>
        <a:bodyPr/>
        <a:lstStyle/>
        <a:p>
          <a:endParaRPr kumimoji="1" lang="ja-JP" altLang="en-US"/>
        </a:p>
      </dgm:t>
    </dgm:pt>
    <dgm:pt modelId="{FF8B84D3-5758-4DD3-8157-34B1817C00B3}">
      <dgm:prSet phldrT="[テキスト]" custT="1"/>
      <dgm:spPr>
        <a:xfrm rot="5400000">
          <a:off x="4391805" y="-2683645"/>
          <a:ext cx="720643" cy="7932386"/>
        </a:xfrm>
        <a:prstGeom prst="round2SameRect">
          <a:avLst/>
        </a:prstGeom>
        <a:solidFill>
          <a:sysClr val="window" lastClr="FFFFFF">
            <a:alpha val="90000"/>
            <a:hueOff val="0"/>
            <a:satOff val="0"/>
            <a:lumOff val="0"/>
            <a:alphaOff val="0"/>
          </a:sysClr>
        </a:solidFill>
        <a:ln w="31750" cap="flat" cmpd="sng" algn="ctr">
          <a:solidFill>
            <a:srgbClr val="FC7715"/>
          </a:solidFill>
          <a:prstDash val="solid"/>
        </a:ln>
        <a:effectLst/>
      </dgm:spPr>
      <dgm:t>
        <a:bodyPr/>
        <a:lstStyle/>
        <a:p>
          <a:pPr>
            <a:lnSpc>
              <a:spcPts val="1400"/>
            </a:lnSpc>
          </a:pPr>
          <a:endParaRPr kumimoji="1" lang="ja-JP" altLang="en-US" sz="1200" b="1" dirty="0">
            <a:solidFill>
              <a:sysClr val="windowText" lastClr="000000"/>
            </a:solidFill>
            <a:latin typeface="メイリオ" panose="020B0604030504040204" pitchFamily="50" charset="-128"/>
            <a:ea typeface="メイリオ" panose="020B0604030504040204" pitchFamily="50" charset="-128"/>
            <a:cs typeface="+mn-cs"/>
          </a:endParaRPr>
        </a:p>
      </dgm:t>
    </dgm:pt>
    <dgm:pt modelId="{081E3073-2C40-450E-BCB8-277A918D9825}" type="parTrans" cxnId="{DE32BCCE-C483-4A75-9377-B46AF1A155AB}">
      <dgm:prSet/>
      <dgm:spPr/>
      <dgm:t>
        <a:bodyPr/>
        <a:lstStyle/>
        <a:p>
          <a:endParaRPr kumimoji="1" lang="ja-JP" altLang="en-US"/>
        </a:p>
      </dgm:t>
    </dgm:pt>
    <dgm:pt modelId="{647D417C-F909-4C53-8341-7EEF6E81F949}" type="sibTrans" cxnId="{DE32BCCE-C483-4A75-9377-B46AF1A155AB}">
      <dgm:prSet/>
      <dgm:spPr/>
      <dgm:t>
        <a:bodyPr/>
        <a:lstStyle/>
        <a:p>
          <a:endParaRPr kumimoji="1" lang="ja-JP" altLang="en-US"/>
        </a:p>
      </dgm:t>
    </dgm:pt>
    <dgm:pt modelId="{C214934C-DA12-4A94-B242-FD22DB0325AC}">
      <dgm:prSet phldrT="[テキスト]" custT="1"/>
      <dgm:spPr>
        <a:xfrm rot="5400000">
          <a:off x="-168221" y="2003757"/>
          <a:ext cx="1124230" cy="786961"/>
        </a:xfrm>
        <a:prstGeom prst="chevron">
          <a:avLst/>
        </a:prstGeom>
        <a:solidFill>
          <a:srgbClr val="00B0F0"/>
        </a:solidFill>
        <a:ln w="15875" cap="flat" cmpd="sng" algn="ctr">
          <a:solidFill>
            <a:srgbClr val="50C49F">
              <a:hueOff val="0"/>
              <a:satOff val="0"/>
              <a:lumOff val="0"/>
              <a:alphaOff val="0"/>
            </a:srgbClr>
          </a:solidFill>
          <a:prstDash val="solid"/>
        </a:ln>
        <a:effectLst/>
      </dgm:spPr>
      <dgm:t>
        <a:bodyPr tIns="180000"/>
        <a:lstStyle/>
        <a:p>
          <a:pPr>
            <a:lnSpc>
              <a:spcPts val="1600"/>
            </a:lnSpc>
            <a:spcAft>
              <a:spcPts val="0"/>
            </a:spcAft>
          </a:pPr>
          <a:r>
            <a:rPr kumimoji="1" lang="ja-JP" altLang="en-US" sz="1400" b="1" dirty="0" smtClean="0">
              <a:solidFill>
                <a:sysClr val="window" lastClr="FFFFFF"/>
              </a:solidFill>
              <a:latin typeface="Meiryo UI" panose="020B0604030504040204" pitchFamily="50" charset="-128"/>
              <a:ea typeface="Meiryo UI" panose="020B0604030504040204" pitchFamily="50" charset="-128"/>
              <a:cs typeface="+mn-cs"/>
            </a:rPr>
            <a:t>（３）</a:t>
          </a:r>
          <a:endParaRPr kumimoji="1" lang="ja-JP" altLang="en-US" sz="1400" b="1" dirty="0">
            <a:solidFill>
              <a:sysClr val="window" lastClr="FFFFFF"/>
            </a:solidFill>
            <a:latin typeface="Meiryo UI" panose="020B0604030504040204" pitchFamily="50" charset="-128"/>
            <a:ea typeface="Meiryo UI" panose="020B0604030504040204" pitchFamily="50" charset="-128"/>
            <a:cs typeface="+mn-cs"/>
          </a:endParaRPr>
        </a:p>
      </dgm:t>
    </dgm:pt>
    <dgm:pt modelId="{34E46014-9EC3-45E3-BD34-F1ADA0AFFBE2}" type="parTrans" cxnId="{16D92981-71D1-4141-B743-7604EBEB52D0}">
      <dgm:prSet/>
      <dgm:spPr/>
      <dgm:t>
        <a:bodyPr/>
        <a:lstStyle/>
        <a:p>
          <a:endParaRPr kumimoji="1" lang="ja-JP" altLang="en-US"/>
        </a:p>
      </dgm:t>
    </dgm:pt>
    <dgm:pt modelId="{05615420-162E-44F7-9FDD-75B1793BBBBC}" type="sibTrans" cxnId="{16D92981-71D1-4141-B743-7604EBEB52D0}">
      <dgm:prSet/>
      <dgm:spPr/>
      <dgm:t>
        <a:bodyPr/>
        <a:lstStyle/>
        <a:p>
          <a:endParaRPr kumimoji="1" lang="ja-JP" altLang="en-US"/>
        </a:p>
      </dgm:t>
    </dgm:pt>
    <dgm:pt modelId="{4839135E-7AFD-4BE6-B065-73BA2EA5027F}">
      <dgm:prSet phldrT="[テキスト]"/>
      <dgm:spPr>
        <a:xfrm rot="5400000">
          <a:off x="4375015" y="203808"/>
          <a:ext cx="717260" cy="7932386"/>
        </a:xfrm>
        <a:prstGeom prst="round2SameRect">
          <a:avLst/>
        </a:prstGeom>
        <a:solidFill>
          <a:sysClr val="window" lastClr="FFFFFF">
            <a:alpha val="90000"/>
            <a:hueOff val="0"/>
            <a:satOff val="0"/>
            <a:lumOff val="0"/>
            <a:alphaOff val="0"/>
          </a:sysClr>
        </a:solidFill>
        <a:ln w="31750" cap="flat" cmpd="sng" algn="ctr">
          <a:solidFill>
            <a:srgbClr val="7030A0"/>
          </a:solidFill>
          <a:prstDash val="solid"/>
        </a:ln>
        <a:effectLst/>
      </dgm:spPr>
      <dgm:t>
        <a:bodyPr/>
        <a:lstStyle/>
        <a:p>
          <a:pPr>
            <a:lnSpc>
              <a:spcPct val="90000"/>
            </a:lnSpc>
          </a:pPr>
          <a:endParaRPr kumimoji="1" lang="ja-JP" altLang="en-US" sz="1000" dirty="0">
            <a:solidFill>
              <a:sysClr val="windowText" lastClr="000000"/>
            </a:solidFill>
            <a:latin typeface="Rockwell" panose="02060603020205020403"/>
            <a:ea typeface="ＭＳ Ｐゴシック" panose="020B0600070205080204" pitchFamily="50" charset="-128"/>
            <a:cs typeface="+mn-cs"/>
          </a:endParaRPr>
        </a:p>
      </dgm:t>
    </dgm:pt>
    <dgm:pt modelId="{99442563-5255-424D-B7B2-A23F2BAEDEA9}" type="parTrans" cxnId="{575C495A-57A1-4EE8-B29E-28E8639735C6}">
      <dgm:prSet/>
      <dgm:spPr/>
      <dgm:t>
        <a:bodyPr/>
        <a:lstStyle/>
        <a:p>
          <a:endParaRPr kumimoji="1" lang="ja-JP" altLang="en-US"/>
        </a:p>
      </dgm:t>
    </dgm:pt>
    <dgm:pt modelId="{BC0D51EE-ED92-4456-802D-6276122021D2}" type="sibTrans" cxnId="{575C495A-57A1-4EE8-B29E-28E8639735C6}">
      <dgm:prSet/>
      <dgm:spPr/>
      <dgm:t>
        <a:bodyPr/>
        <a:lstStyle/>
        <a:p>
          <a:endParaRPr kumimoji="1" lang="ja-JP" altLang="en-US"/>
        </a:p>
      </dgm:t>
    </dgm:pt>
    <dgm:pt modelId="{B10C239D-63CE-4CDE-ADBF-5A6E4F419954}">
      <dgm:prSet phldrT="[テキスト]" custT="1"/>
      <dgm:spPr>
        <a:xfrm rot="5400000">
          <a:off x="-169661" y="2906724"/>
          <a:ext cx="1124230" cy="786961"/>
        </a:xfrm>
        <a:prstGeom prst="chevron">
          <a:avLst/>
        </a:prstGeom>
        <a:solidFill>
          <a:srgbClr val="002060"/>
        </a:solidFill>
        <a:ln w="15875" cap="flat" cmpd="sng" algn="ctr">
          <a:solidFill>
            <a:srgbClr val="002060"/>
          </a:solidFill>
          <a:prstDash val="solid"/>
        </a:ln>
        <a:effectLst/>
      </dgm:spPr>
      <dgm:t>
        <a:bodyPr tIns="180000"/>
        <a:lstStyle/>
        <a:p>
          <a:pPr>
            <a:lnSpc>
              <a:spcPts val="1600"/>
            </a:lnSpc>
            <a:spcAft>
              <a:spcPts val="0"/>
            </a:spcAft>
          </a:pPr>
          <a:r>
            <a:rPr kumimoji="1" lang="ja-JP" altLang="en-US" sz="1400" b="1" dirty="0" smtClean="0">
              <a:solidFill>
                <a:sysClr val="window" lastClr="FFFFFF"/>
              </a:solidFill>
              <a:latin typeface="Meiryo UI" panose="020B0604030504040204" pitchFamily="50" charset="-128"/>
              <a:ea typeface="Meiryo UI" panose="020B0604030504040204" pitchFamily="50" charset="-128"/>
              <a:cs typeface="+mn-cs"/>
            </a:rPr>
            <a:t>（４）</a:t>
          </a:r>
          <a:endParaRPr kumimoji="1" lang="ja-JP" altLang="en-US" sz="1400" b="1" dirty="0">
            <a:solidFill>
              <a:sysClr val="window" lastClr="FFFFFF"/>
            </a:solidFill>
            <a:latin typeface="Meiryo UI" panose="020B0604030504040204" pitchFamily="50" charset="-128"/>
            <a:ea typeface="Meiryo UI" panose="020B0604030504040204" pitchFamily="50" charset="-128"/>
            <a:cs typeface="+mn-cs"/>
          </a:endParaRPr>
        </a:p>
      </dgm:t>
    </dgm:pt>
    <dgm:pt modelId="{0A640807-6D76-4727-8E0A-7B3687668F7D}" type="parTrans" cxnId="{42D43043-A3E2-4A2B-BD3D-91BD8C033DC2}">
      <dgm:prSet/>
      <dgm:spPr/>
      <dgm:t>
        <a:bodyPr/>
        <a:lstStyle/>
        <a:p>
          <a:endParaRPr kumimoji="1" lang="ja-JP" altLang="en-US"/>
        </a:p>
      </dgm:t>
    </dgm:pt>
    <dgm:pt modelId="{077AF86D-7E28-4415-988F-128D43AF0063}" type="sibTrans" cxnId="{42D43043-A3E2-4A2B-BD3D-91BD8C033DC2}">
      <dgm:prSet/>
      <dgm:spPr/>
      <dgm:t>
        <a:bodyPr/>
        <a:lstStyle/>
        <a:p>
          <a:endParaRPr kumimoji="1" lang="ja-JP" altLang="en-US"/>
        </a:p>
      </dgm:t>
    </dgm:pt>
    <dgm:pt modelId="{DA9F9CB1-AB8F-4E9B-9646-FA3D524ED066}">
      <dgm:prSet phldrT="[テキスト]" custT="1"/>
      <dgm:spPr>
        <a:xfrm rot="5400000">
          <a:off x="-169661" y="3968763"/>
          <a:ext cx="1124230" cy="786961"/>
        </a:xfrm>
        <a:prstGeom prst="chevron">
          <a:avLst/>
        </a:prstGeom>
        <a:solidFill>
          <a:srgbClr val="B560D4">
            <a:lumMod val="50000"/>
          </a:srgbClr>
        </a:solidFill>
        <a:ln w="15875" cap="flat" cmpd="sng" algn="ctr">
          <a:solidFill>
            <a:srgbClr val="B560D4">
              <a:hueOff val="0"/>
              <a:satOff val="0"/>
              <a:lumOff val="0"/>
              <a:alphaOff val="0"/>
            </a:srgbClr>
          </a:solidFill>
          <a:prstDash val="solid"/>
        </a:ln>
        <a:effectLst/>
      </dgm:spPr>
      <dgm:t>
        <a:bodyPr tIns="180000"/>
        <a:lstStyle/>
        <a:p>
          <a:pPr>
            <a:lnSpc>
              <a:spcPts val="1600"/>
            </a:lnSpc>
            <a:spcAft>
              <a:spcPts val="0"/>
            </a:spcAft>
          </a:pPr>
          <a:r>
            <a:rPr kumimoji="1" lang="ja-JP" altLang="en-US" sz="1400" b="1" dirty="0" smtClean="0">
              <a:solidFill>
                <a:sysClr val="window" lastClr="FFFFFF"/>
              </a:solidFill>
              <a:latin typeface="Meiryo UI" panose="020B0604030504040204" pitchFamily="50" charset="-128"/>
              <a:ea typeface="Meiryo UI" panose="020B0604030504040204" pitchFamily="50" charset="-128"/>
              <a:cs typeface="+mn-cs"/>
            </a:rPr>
            <a:t>（５）</a:t>
          </a:r>
          <a:endParaRPr kumimoji="1" lang="ja-JP" altLang="en-US" sz="1400" b="1" dirty="0">
            <a:solidFill>
              <a:sysClr val="window" lastClr="FFFFFF"/>
            </a:solidFill>
            <a:latin typeface="Meiryo UI" panose="020B0604030504040204" pitchFamily="50" charset="-128"/>
            <a:ea typeface="Meiryo UI" panose="020B0604030504040204" pitchFamily="50" charset="-128"/>
            <a:cs typeface="+mn-cs"/>
          </a:endParaRPr>
        </a:p>
      </dgm:t>
    </dgm:pt>
    <dgm:pt modelId="{24705D5C-C6FF-4D45-8D4A-A89F2525AF21}" type="parTrans" cxnId="{59AD96E5-407B-4DEF-8797-DC993D7F55E2}">
      <dgm:prSet/>
      <dgm:spPr/>
      <dgm:t>
        <a:bodyPr/>
        <a:lstStyle/>
        <a:p>
          <a:endParaRPr kumimoji="1" lang="ja-JP" altLang="en-US"/>
        </a:p>
      </dgm:t>
    </dgm:pt>
    <dgm:pt modelId="{048BAC0C-4724-4FD3-9C95-129D7721421B}" type="sibTrans" cxnId="{59AD96E5-407B-4DEF-8797-DC993D7F55E2}">
      <dgm:prSet/>
      <dgm:spPr/>
      <dgm:t>
        <a:bodyPr/>
        <a:lstStyle/>
        <a:p>
          <a:endParaRPr kumimoji="1" lang="ja-JP" altLang="en-US"/>
        </a:p>
      </dgm:t>
    </dgm:pt>
    <dgm:pt modelId="{75DFA851-5014-4BED-9E2A-8EDF825F9950}">
      <dgm:prSet phldrT="[テキスト]" custT="1"/>
      <dgm:spPr>
        <a:xfrm rot="5400000">
          <a:off x="4388614" y="-3592767"/>
          <a:ext cx="731134" cy="7932386"/>
        </a:xfrm>
        <a:prstGeom prst="round2SameRect">
          <a:avLst/>
        </a:prstGeom>
        <a:solidFill>
          <a:sysClr val="window" lastClr="FFFFFF">
            <a:alpha val="90000"/>
            <a:hueOff val="0"/>
            <a:satOff val="0"/>
            <a:lumOff val="0"/>
            <a:alphaOff val="0"/>
          </a:sysClr>
        </a:solidFill>
        <a:ln w="31750" cap="flat" cmpd="sng" algn="ctr">
          <a:solidFill>
            <a:srgbClr val="F81B02"/>
          </a:solidFill>
          <a:prstDash val="solid"/>
        </a:ln>
        <a:effectLst/>
      </dgm:spPr>
      <dgm:t>
        <a:bodyPr anchor="b"/>
        <a:lstStyle/>
        <a:p>
          <a:pPr>
            <a:lnSpc>
              <a:spcPct val="90000"/>
            </a:lnSpc>
          </a:pPr>
          <a:endParaRPr kumimoji="1" lang="ja-JP" altLang="en-US" sz="1200" dirty="0">
            <a:solidFill>
              <a:sysClr val="windowText" lastClr="000000"/>
            </a:solidFill>
            <a:latin typeface="Rockwell" panose="02060603020205020403"/>
            <a:ea typeface="ＭＳ Ｐゴシック" panose="020B0600070205080204" pitchFamily="50" charset="-128"/>
            <a:cs typeface="+mn-cs"/>
          </a:endParaRPr>
        </a:p>
      </dgm:t>
    </dgm:pt>
    <dgm:pt modelId="{B2AEBB1F-8FDD-41F0-9327-C1F5A38B0D26}" type="parTrans" cxnId="{063AB636-9696-42ED-BAD7-71F9B9246C3E}">
      <dgm:prSet/>
      <dgm:spPr/>
      <dgm:t>
        <a:bodyPr/>
        <a:lstStyle/>
        <a:p>
          <a:endParaRPr kumimoji="1" lang="ja-JP" altLang="en-US"/>
        </a:p>
      </dgm:t>
    </dgm:pt>
    <dgm:pt modelId="{CD5BCBD2-2DF5-475D-AA8A-978EF3AF301D}" type="sibTrans" cxnId="{063AB636-9696-42ED-BAD7-71F9B9246C3E}">
      <dgm:prSet/>
      <dgm:spPr/>
      <dgm:t>
        <a:bodyPr/>
        <a:lstStyle/>
        <a:p>
          <a:endParaRPr kumimoji="1" lang="ja-JP" altLang="en-US"/>
        </a:p>
      </dgm:t>
    </dgm:pt>
    <dgm:pt modelId="{91F47603-AE00-436B-B4EE-2999C28EEAD2}" type="pres">
      <dgm:prSet presAssocID="{7E27BC4B-9BED-41F5-A06A-2F49958F34DF}" presName="linearFlow" presStyleCnt="0">
        <dgm:presLayoutVars>
          <dgm:dir/>
          <dgm:animLvl val="lvl"/>
          <dgm:resizeHandles val="exact"/>
        </dgm:presLayoutVars>
      </dgm:prSet>
      <dgm:spPr/>
      <dgm:t>
        <a:bodyPr/>
        <a:lstStyle/>
        <a:p>
          <a:endParaRPr kumimoji="1" lang="ja-JP" altLang="en-US"/>
        </a:p>
      </dgm:t>
    </dgm:pt>
    <dgm:pt modelId="{DF7A5F8E-B0A9-4DC8-9892-988BAF460BC4}" type="pres">
      <dgm:prSet presAssocID="{CBE9B4EE-1DAF-437F-B1F7-A78169498388}" presName="composite" presStyleCnt="0"/>
      <dgm:spPr/>
      <dgm:t>
        <a:bodyPr/>
        <a:lstStyle/>
        <a:p>
          <a:endParaRPr kumimoji="1" lang="ja-JP" altLang="en-US"/>
        </a:p>
      </dgm:t>
    </dgm:pt>
    <dgm:pt modelId="{263BD2CF-28C4-4092-9983-D3C77E96E283}" type="pres">
      <dgm:prSet presAssocID="{CBE9B4EE-1DAF-437F-B1F7-A78169498388}" presName="parentText" presStyleLbl="alignNode1" presStyleIdx="0" presStyleCnt="5" custScaleX="100522">
        <dgm:presLayoutVars>
          <dgm:chMax val="1"/>
          <dgm:bulletEnabled val="1"/>
        </dgm:presLayoutVars>
      </dgm:prSet>
      <dgm:spPr/>
      <dgm:t>
        <a:bodyPr/>
        <a:lstStyle/>
        <a:p>
          <a:endParaRPr kumimoji="1" lang="ja-JP" altLang="en-US"/>
        </a:p>
      </dgm:t>
    </dgm:pt>
    <dgm:pt modelId="{B6098A84-39E6-4259-82A2-B492BBB0368F}" type="pres">
      <dgm:prSet presAssocID="{CBE9B4EE-1DAF-437F-B1F7-A78169498388}" presName="descendantText" presStyleLbl="alignAcc1" presStyleIdx="0" presStyleCnt="5" custScaleY="100000">
        <dgm:presLayoutVars>
          <dgm:bulletEnabled val="1"/>
        </dgm:presLayoutVars>
      </dgm:prSet>
      <dgm:spPr/>
      <dgm:t>
        <a:bodyPr/>
        <a:lstStyle/>
        <a:p>
          <a:endParaRPr kumimoji="1" lang="ja-JP" altLang="en-US"/>
        </a:p>
      </dgm:t>
    </dgm:pt>
    <dgm:pt modelId="{5FAE5572-3B4F-45BE-82DE-5B247BEB7B44}" type="pres">
      <dgm:prSet presAssocID="{9D772164-BD76-4008-987B-BBB9B2E6CB4C}" presName="sp" presStyleCnt="0"/>
      <dgm:spPr/>
      <dgm:t>
        <a:bodyPr/>
        <a:lstStyle/>
        <a:p>
          <a:endParaRPr kumimoji="1" lang="ja-JP" altLang="en-US"/>
        </a:p>
      </dgm:t>
    </dgm:pt>
    <dgm:pt modelId="{B4C53216-A7C8-4052-8166-1E9D1DCCFEE8}" type="pres">
      <dgm:prSet presAssocID="{0655DC4D-101C-48E3-8CF7-5BC59D6E518F}" presName="composite" presStyleCnt="0"/>
      <dgm:spPr/>
      <dgm:t>
        <a:bodyPr/>
        <a:lstStyle/>
        <a:p>
          <a:endParaRPr kumimoji="1" lang="ja-JP" altLang="en-US"/>
        </a:p>
      </dgm:t>
    </dgm:pt>
    <dgm:pt modelId="{8B86865A-C7FC-4871-91B7-17601E608C00}" type="pres">
      <dgm:prSet presAssocID="{0655DC4D-101C-48E3-8CF7-5BC59D6E518F}" presName="parentText" presStyleLbl="alignNode1" presStyleIdx="1" presStyleCnt="5" custLinFactNeighborY="-9040">
        <dgm:presLayoutVars>
          <dgm:chMax val="1"/>
          <dgm:bulletEnabled val="1"/>
        </dgm:presLayoutVars>
      </dgm:prSet>
      <dgm:spPr/>
      <dgm:t>
        <a:bodyPr/>
        <a:lstStyle/>
        <a:p>
          <a:endParaRPr kumimoji="1" lang="ja-JP" altLang="en-US"/>
        </a:p>
      </dgm:t>
    </dgm:pt>
    <dgm:pt modelId="{E224F703-97E3-44B3-A6CE-B1CDDB0646DA}" type="pres">
      <dgm:prSet presAssocID="{0655DC4D-101C-48E3-8CF7-5BC59D6E518F}" presName="descendantText" presStyleLbl="alignAcc1" presStyleIdx="1" presStyleCnt="5" custScaleY="98617" custLinFactNeighborY="-13909">
        <dgm:presLayoutVars>
          <dgm:bulletEnabled val="1"/>
        </dgm:presLayoutVars>
      </dgm:prSet>
      <dgm:spPr/>
      <dgm:t>
        <a:bodyPr/>
        <a:lstStyle/>
        <a:p>
          <a:endParaRPr kumimoji="1" lang="ja-JP" altLang="en-US"/>
        </a:p>
      </dgm:t>
    </dgm:pt>
    <dgm:pt modelId="{D5F1CB35-D694-44B0-B3E6-9D1819A7E907}" type="pres">
      <dgm:prSet presAssocID="{05DF7A3F-E284-408A-8EFC-A0D9E1206CA0}" presName="sp" presStyleCnt="0"/>
      <dgm:spPr/>
      <dgm:t>
        <a:bodyPr/>
        <a:lstStyle/>
        <a:p>
          <a:endParaRPr kumimoji="1" lang="ja-JP" altLang="en-US"/>
        </a:p>
      </dgm:t>
    </dgm:pt>
    <dgm:pt modelId="{9F8293BB-698E-4742-89B7-564E0DBA3B3C}" type="pres">
      <dgm:prSet presAssocID="{C214934C-DA12-4A94-B242-FD22DB0325AC}" presName="composite" presStyleCnt="0"/>
      <dgm:spPr/>
      <dgm:t>
        <a:bodyPr/>
        <a:lstStyle/>
        <a:p>
          <a:endParaRPr kumimoji="1" lang="ja-JP" altLang="en-US"/>
        </a:p>
      </dgm:t>
    </dgm:pt>
    <dgm:pt modelId="{5BEEA8FB-E323-4F70-A874-92E633AEA525}" type="pres">
      <dgm:prSet presAssocID="{C214934C-DA12-4A94-B242-FD22DB0325AC}" presName="parentText" presStyleLbl="alignNode1" presStyleIdx="2" presStyleCnt="5" custLinFactNeighborX="183" custLinFactNeighborY="-18113">
        <dgm:presLayoutVars>
          <dgm:chMax val="1"/>
          <dgm:bulletEnabled val="1"/>
        </dgm:presLayoutVars>
      </dgm:prSet>
      <dgm:spPr/>
      <dgm:t>
        <a:bodyPr/>
        <a:lstStyle/>
        <a:p>
          <a:endParaRPr kumimoji="1" lang="ja-JP" altLang="en-US"/>
        </a:p>
      </dgm:t>
    </dgm:pt>
    <dgm:pt modelId="{1DF1873B-154B-4915-8178-8D74084BE029}" type="pres">
      <dgm:prSet presAssocID="{C214934C-DA12-4A94-B242-FD22DB0325AC}" presName="descendantText" presStyleLbl="alignAcc1" presStyleIdx="2" presStyleCnt="5" custScaleY="102460" custLinFactNeighborX="494" custLinFactNeighborY="-30087">
        <dgm:presLayoutVars>
          <dgm:bulletEnabled val="1"/>
        </dgm:presLayoutVars>
      </dgm:prSet>
      <dgm:spPr>
        <a:xfrm rot="5400000">
          <a:off x="4378791" y="-1781923"/>
          <a:ext cx="748726" cy="7932386"/>
        </a:xfrm>
        <a:prstGeom prst="round2SameRect">
          <a:avLst/>
        </a:prstGeom>
        <a:solidFill>
          <a:sysClr val="window" lastClr="FFFFFF">
            <a:alpha val="90000"/>
            <a:hueOff val="0"/>
            <a:satOff val="0"/>
            <a:lumOff val="0"/>
            <a:alphaOff val="0"/>
          </a:sysClr>
        </a:solidFill>
        <a:ln w="31750" cap="flat" cmpd="sng" algn="ctr">
          <a:solidFill>
            <a:srgbClr val="00B0F0"/>
          </a:solidFill>
          <a:prstDash val="solid"/>
        </a:ln>
        <a:effectLst/>
      </dgm:spPr>
      <dgm:t>
        <a:bodyPr/>
        <a:lstStyle/>
        <a:p>
          <a:endParaRPr kumimoji="1" lang="ja-JP" altLang="en-US"/>
        </a:p>
      </dgm:t>
    </dgm:pt>
    <dgm:pt modelId="{81D2E59D-7E29-4517-949F-69586D768DC1}" type="pres">
      <dgm:prSet presAssocID="{05615420-162E-44F7-9FDD-75B1793BBBBC}" presName="sp" presStyleCnt="0"/>
      <dgm:spPr/>
      <dgm:t>
        <a:bodyPr/>
        <a:lstStyle/>
        <a:p>
          <a:endParaRPr kumimoji="1" lang="ja-JP" altLang="en-US"/>
        </a:p>
      </dgm:t>
    </dgm:pt>
    <dgm:pt modelId="{612FB2FA-8F7F-4E75-B16A-88CA3BD4DED9}" type="pres">
      <dgm:prSet presAssocID="{B10C239D-63CE-4CDE-ADBF-5A6E4F419954}" presName="composite" presStyleCnt="0"/>
      <dgm:spPr/>
      <dgm:t>
        <a:bodyPr/>
        <a:lstStyle/>
        <a:p>
          <a:endParaRPr kumimoji="1" lang="ja-JP" altLang="en-US"/>
        </a:p>
      </dgm:t>
    </dgm:pt>
    <dgm:pt modelId="{C3F31C96-FF38-402C-A0CE-402384DCB038}" type="pres">
      <dgm:prSet presAssocID="{B10C239D-63CE-4CDE-ADBF-5A6E4F419954}" presName="parentText" presStyleLbl="alignNode1" presStyleIdx="3" presStyleCnt="5" custLinFactNeighborY="-38720">
        <dgm:presLayoutVars>
          <dgm:chMax val="1"/>
          <dgm:bulletEnabled val="1"/>
        </dgm:presLayoutVars>
      </dgm:prSet>
      <dgm:spPr/>
      <dgm:t>
        <a:bodyPr/>
        <a:lstStyle/>
        <a:p>
          <a:endParaRPr kumimoji="1" lang="ja-JP" altLang="en-US"/>
        </a:p>
      </dgm:t>
    </dgm:pt>
    <dgm:pt modelId="{0BE81439-86E2-4CEE-B758-ABCAFD3F89C2}" type="pres">
      <dgm:prSet presAssocID="{B10C239D-63CE-4CDE-ADBF-5A6E4F419954}" presName="descendantText" presStyleLbl="alignAcc1" presStyleIdx="3" presStyleCnt="5" custScaleY="133851" custLinFactNeighborY="-43864">
        <dgm:presLayoutVars>
          <dgm:bulletEnabled val="1"/>
        </dgm:presLayoutVars>
      </dgm:prSet>
      <dgm:spPr>
        <a:xfrm rot="5400000">
          <a:off x="4263069" y="-747962"/>
          <a:ext cx="978116" cy="7932386"/>
        </a:xfrm>
        <a:prstGeom prst="round2SameRect">
          <a:avLst/>
        </a:prstGeom>
        <a:solidFill>
          <a:sysClr val="window" lastClr="FFFFFF">
            <a:alpha val="90000"/>
            <a:hueOff val="0"/>
            <a:satOff val="0"/>
            <a:lumOff val="0"/>
            <a:alphaOff val="0"/>
          </a:sysClr>
        </a:solidFill>
        <a:ln w="31750" cap="flat" cmpd="sng" algn="ctr">
          <a:solidFill>
            <a:srgbClr val="002060"/>
          </a:solidFill>
          <a:prstDash val="solid"/>
        </a:ln>
        <a:effectLst/>
      </dgm:spPr>
      <dgm:t>
        <a:bodyPr/>
        <a:lstStyle/>
        <a:p>
          <a:endParaRPr kumimoji="1" lang="ja-JP" altLang="en-US"/>
        </a:p>
      </dgm:t>
    </dgm:pt>
    <dgm:pt modelId="{27564690-2E7B-4E23-835F-761D24C815F8}" type="pres">
      <dgm:prSet presAssocID="{077AF86D-7E28-4415-988F-128D43AF0063}" presName="sp" presStyleCnt="0"/>
      <dgm:spPr/>
      <dgm:t>
        <a:bodyPr/>
        <a:lstStyle/>
        <a:p>
          <a:endParaRPr kumimoji="1" lang="ja-JP" altLang="en-US"/>
        </a:p>
      </dgm:t>
    </dgm:pt>
    <dgm:pt modelId="{268FE6DE-17FB-4ADC-8E67-3725666307FD}" type="pres">
      <dgm:prSet presAssocID="{DA9F9CB1-AB8F-4E9B-9646-FA3D524ED066}" presName="composite" presStyleCnt="0"/>
      <dgm:spPr/>
      <dgm:t>
        <a:bodyPr/>
        <a:lstStyle/>
        <a:p>
          <a:endParaRPr kumimoji="1" lang="ja-JP" altLang="en-US"/>
        </a:p>
      </dgm:t>
    </dgm:pt>
    <dgm:pt modelId="{343228F4-28B5-4B59-95B2-28CD15F7327B}" type="pres">
      <dgm:prSet presAssocID="{DA9F9CB1-AB8F-4E9B-9646-FA3D524ED066}" presName="parentText" presStyleLbl="alignNode1" presStyleIdx="4" presStyleCnt="5" custLinFactNeighborY="-34176">
        <dgm:presLayoutVars>
          <dgm:chMax val="1"/>
          <dgm:bulletEnabled val="1"/>
        </dgm:presLayoutVars>
      </dgm:prSet>
      <dgm:spPr/>
      <dgm:t>
        <a:bodyPr/>
        <a:lstStyle/>
        <a:p>
          <a:endParaRPr kumimoji="1" lang="ja-JP" altLang="en-US"/>
        </a:p>
      </dgm:t>
    </dgm:pt>
    <dgm:pt modelId="{F0B67040-3C60-4477-954C-0A4CB818ABFE}" type="pres">
      <dgm:prSet presAssocID="{DA9F9CB1-AB8F-4E9B-9646-FA3D524ED066}" presName="descendantText" presStyleLbl="alignAcc1" presStyleIdx="4" presStyleCnt="5" custScaleY="98154" custLinFactNeighborX="-233" custLinFactNeighborY="-51963">
        <dgm:presLayoutVars>
          <dgm:bulletEnabled val="1"/>
        </dgm:presLayoutVars>
      </dgm:prSet>
      <dgm:spPr/>
      <dgm:t>
        <a:bodyPr/>
        <a:lstStyle/>
        <a:p>
          <a:endParaRPr kumimoji="1" lang="ja-JP" altLang="en-US"/>
        </a:p>
      </dgm:t>
    </dgm:pt>
  </dgm:ptLst>
  <dgm:cxnLst>
    <dgm:cxn modelId="{8EED1236-93DE-4F6C-8F32-A99C8D055127}" type="presOf" srcId="{0655DC4D-101C-48E3-8CF7-5BC59D6E518F}" destId="{8B86865A-C7FC-4871-91B7-17601E608C00}" srcOrd="0" destOrd="0" presId="urn:microsoft.com/office/officeart/2005/8/layout/chevron2"/>
    <dgm:cxn modelId="{7E2542C8-3005-4DD9-8D80-5134A0630EE4}" type="presOf" srcId="{C214934C-DA12-4A94-B242-FD22DB0325AC}" destId="{5BEEA8FB-E323-4F70-A874-92E633AEA525}" srcOrd="0" destOrd="0" presId="urn:microsoft.com/office/officeart/2005/8/layout/chevron2"/>
    <dgm:cxn modelId="{188A947D-AA98-4A93-8369-6AF3A01FED6A}" srcId="{7E27BC4B-9BED-41F5-A06A-2F49958F34DF}" destId="{0655DC4D-101C-48E3-8CF7-5BC59D6E518F}" srcOrd="1" destOrd="0" parTransId="{B1090960-B939-4437-8EE4-EB2243788DF1}" sibTransId="{05DF7A3F-E284-408A-8EFC-A0D9E1206CA0}"/>
    <dgm:cxn modelId="{1098D146-4EB0-47DB-B217-709E0BCAF005}" type="presOf" srcId="{75DFA851-5014-4BED-9E2A-8EDF825F9950}" destId="{B6098A84-39E6-4259-82A2-B492BBB0368F}" srcOrd="0" destOrd="0" presId="urn:microsoft.com/office/officeart/2005/8/layout/chevron2"/>
    <dgm:cxn modelId="{59AD96E5-407B-4DEF-8797-DC993D7F55E2}" srcId="{7E27BC4B-9BED-41F5-A06A-2F49958F34DF}" destId="{DA9F9CB1-AB8F-4E9B-9646-FA3D524ED066}" srcOrd="4" destOrd="0" parTransId="{24705D5C-C6FF-4D45-8D4A-A89F2525AF21}" sibTransId="{048BAC0C-4724-4FD3-9C95-129D7721421B}"/>
    <dgm:cxn modelId="{1F450BD6-67F5-4857-96D3-83A8F697D69B}" type="presOf" srcId="{B10C239D-63CE-4CDE-ADBF-5A6E4F419954}" destId="{C3F31C96-FF38-402C-A0CE-402384DCB038}" srcOrd="0" destOrd="0" presId="urn:microsoft.com/office/officeart/2005/8/layout/chevron2"/>
    <dgm:cxn modelId="{063AB636-9696-42ED-BAD7-71F9B9246C3E}" srcId="{CBE9B4EE-1DAF-437F-B1F7-A78169498388}" destId="{75DFA851-5014-4BED-9E2A-8EDF825F9950}" srcOrd="0" destOrd="0" parTransId="{B2AEBB1F-8FDD-41F0-9327-C1F5A38B0D26}" sibTransId="{CD5BCBD2-2DF5-475D-AA8A-978EF3AF301D}"/>
    <dgm:cxn modelId="{575C495A-57A1-4EE8-B29E-28E8639735C6}" srcId="{DA9F9CB1-AB8F-4E9B-9646-FA3D524ED066}" destId="{4839135E-7AFD-4BE6-B065-73BA2EA5027F}" srcOrd="0" destOrd="0" parTransId="{99442563-5255-424D-B7B2-A23F2BAEDEA9}" sibTransId="{BC0D51EE-ED92-4456-802D-6276122021D2}"/>
    <dgm:cxn modelId="{27397B83-B053-4382-9C95-12C497E11598}" type="presOf" srcId="{7E27BC4B-9BED-41F5-A06A-2F49958F34DF}" destId="{91F47603-AE00-436B-B4EE-2999C28EEAD2}" srcOrd="0" destOrd="0" presId="urn:microsoft.com/office/officeart/2005/8/layout/chevron2"/>
    <dgm:cxn modelId="{42D43043-A3E2-4A2B-BD3D-91BD8C033DC2}" srcId="{7E27BC4B-9BED-41F5-A06A-2F49958F34DF}" destId="{B10C239D-63CE-4CDE-ADBF-5A6E4F419954}" srcOrd="3" destOrd="0" parTransId="{0A640807-6D76-4727-8E0A-7B3687668F7D}" sibTransId="{077AF86D-7E28-4415-988F-128D43AF0063}"/>
    <dgm:cxn modelId="{FDB71611-E260-4B39-ACAD-EF8D0707E8C3}" type="presOf" srcId="{FF8B84D3-5758-4DD3-8157-34B1817C00B3}" destId="{E224F703-97E3-44B3-A6CE-B1CDDB0646DA}" srcOrd="0" destOrd="0" presId="urn:microsoft.com/office/officeart/2005/8/layout/chevron2"/>
    <dgm:cxn modelId="{16D92981-71D1-4141-B743-7604EBEB52D0}" srcId="{7E27BC4B-9BED-41F5-A06A-2F49958F34DF}" destId="{C214934C-DA12-4A94-B242-FD22DB0325AC}" srcOrd="2" destOrd="0" parTransId="{34E46014-9EC3-45E3-BD34-F1ADA0AFFBE2}" sibTransId="{05615420-162E-44F7-9FDD-75B1793BBBBC}"/>
    <dgm:cxn modelId="{E403CAEA-7312-495C-A791-598EDB6EFF2F}" type="presOf" srcId="{4839135E-7AFD-4BE6-B065-73BA2EA5027F}" destId="{F0B67040-3C60-4477-954C-0A4CB818ABFE}" srcOrd="0" destOrd="0" presId="urn:microsoft.com/office/officeart/2005/8/layout/chevron2"/>
    <dgm:cxn modelId="{07669FA2-9D59-40C5-B9DD-05A23AA4652C}" type="presOf" srcId="{DA9F9CB1-AB8F-4E9B-9646-FA3D524ED066}" destId="{343228F4-28B5-4B59-95B2-28CD15F7327B}" srcOrd="0" destOrd="0" presId="urn:microsoft.com/office/officeart/2005/8/layout/chevron2"/>
    <dgm:cxn modelId="{DE32BCCE-C483-4A75-9377-B46AF1A155AB}" srcId="{0655DC4D-101C-48E3-8CF7-5BC59D6E518F}" destId="{FF8B84D3-5758-4DD3-8157-34B1817C00B3}" srcOrd="0" destOrd="0" parTransId="{081E3073-2C40-450E-BCB8-277A918D9825}" sibTransId="{647D417C-F909-4C53-8341-7EEF6E81F949}"/>
    <dgm:cxn modelId="{BD986DC4-5563-477D-986D-88EE76C05E04}" srcId="{7E27BC4B-9BED-41F5-A06A-2F49958F34DF}" destId="{CBE9B4EE-1DAF-437F-B1F7-A78169498388}" srcOrd="0" destOrd="0" parTransId="{8BBAC269-09C1-46F9-A0E9-710E0AF273E7}" sibTransId="{9D772164-BD76-4008-987B-BBB9B2E6CB4C}"/>
    <dgm:cxn modelId="{D6D317D0-D27C-425D-8C7E-590CDB13AC11}" type="presOf" srcId="{CBE9B4EE-1DAF-437F-B1F7-A78169498388}" destId="{263BD2CF-28C4-4092-9983-D3C77E96E283}" srcOrd="0" destOrd="0" presId="urn:microsoft.com/office/officeart/2005/8/layout/chevron2"/>
    <dgm:cxn modelId="{0929986B-8E20-4320-B526-C99254BCCB4A}" type="presParOf" srcId="{91F47603-AE00-436B-B4EE-2999C28EEAD2}" destId="{DF7A5F8E-B0A9-4DC8-9892-988BAF460BC4}" srcOrd="0" destOrd="0" presId="urn:microsoft.com/office/officeart/2005/8/layout/chevron2"/>
    <dgm:cxn modelId="{0001CD33-7040-4CAB-BCE7-1A002B69E76B}" type="presParOf" srcId="{DF7A5F8E-B0A9-4DC8-9892-988BAF460BC4}" destId="{263BD2CF-28C4-4092-9983-D3C77E96E283}" srcOrd="0" destOrd="0" presId="urn:microsoft.com/office/officeart/2005/8/layout/chevron2"/>
    <dgm:cxn modelId="{8B53C5B4-F99B-4180-A534-D4F1E9C4536A}" type="presParOf" srcId="{DF7A5F8E-B0A9-4DC8-9892-988BAF460BC4}" destId="{B6098A84-39E6-4259-82A2-B492BBB0368F}" srcOrd="1" destOrd="0" presId="urn:microsoft.com/office/officeart/2005/8/layout/chevron2"/>
    <dgm:cxn modelId="{D356398C-F458-486E-A2B8-D2836CEB357A}" type="presParOf" srcId="{91F47603-AE00-436B-B4EE-2999C28EEAD2}" destId="{5FAE5572-3B4F-45BE-82DE-5B247BEB7B44}" srcOrd="1" destOrd="0" presId="urn:microsoft.com/office/officeart/2005/8/layout/chevron2"/>
    <dgm:cxn modelId="{8298F10D-7F21-4FAF-9DC0-D3C11A6B56A7}" type="presParOf" srcId="{91F47603-AE00-436B-B4EE-2999C28EEAD2}" destId="{B4C53216-A7C8-4052-8166-1E9D1DCCFEE8}" srcOrd="2" destOrd="0" presId="urn:microsoft.com/office/officeart/2005/8/layout/chevron2"/>
    <dgm:cxn modelId="{2C1429CB-8C02-4427-AC6F-CE4AD8B26711}" type="presParOf" srcId="{B4C53216-A7C8-4052-8166-1E9D1DCCFEE8}" destId="{8B86865A-C7FC-4871-91B7-17601E608C00}" srcOrd="0" destOrd="0" presId="urn:microsoft.com/office/officeart/2005/8/layout/chevron2"/>
    <dgm:cxn modelId="{C5CDA67D-607F-4378-AEA0-318F7D253DEA}" type="presParOf" srcId="{B4C53216-A7C8-4052-8166-1E9D1DCCFEE8}" destId="{E224F703-97E3-44B3-A6CE-B1CDDB0646DA}" srcOrd="1" destOrd="0" presId="urn:microsoft.com/office/officeart/2005/8/layout/chevron2"/>
    <dgm:cxn modelId="{6494DAFE-5232-4545-BE28-2D4D068A8FF7}" type="presParOf" srcId="{91F47603-AE00-436B-B4EE-2999C28EEAD2}" destId="{D5F1CB35-D694-44B0-B3E6-9D1819A7E907}" srcOrd="3" destOrd="0" presId="urn:microsoft.com/office/officeart/2005/8/layout/chevron2"/>
    <dgm:cxn modelId="{982445C8-1CD1-4C11-9C1F-85134C5C7928}" type="presParOf" srcId="{91F47603-AE00-436B-B4EE-2999C28EEAD2}" destId="{9F8293BB-698E-4742-89B7-564E0DBA3B3C}" srcOrd="4" destOrd="0" presId="urn:microsoft.com/office/officeart/2005/8/layout/chevron2"/>
    <dgm:cxn modelId="{4743C5F4-BD30-4442-9A96-2879E1795E18}" type="presParOf" srcId="{9F8293BB-698E-4742-89B7-564E0DBA3B3C}" destId="{5BEEA8FB-E323-4F70-A874-92E633AEA525}" srcOrd="0" destOrd="0" presId="urn:microsoft.com/office/officeart/2005/8/layout/chevron2"/>
    <dgm:cxn modelId="{DBDBA1B5-6B20-414F-9C58-7C2C323FB75B}" type="presParOf" srcId="{9F8293BB-698E-4742-89B7-564E0DBA3B3C}" destId="{1DF1873B-154B-4915-8178-8D74084BE029}" srcOrd="1" destOrd="0" presId="urn:microsoft.com/office/officeart/2005/8/layout/chevron2"/>
    <dgm:cxn modelId="{AD6F8931-4FA8-440A-BF38-666641617F54}" type="presParOf" srcId="{91F47603-AE00-436B-B4EE-2999C28EEAD2}" destId="{81D2E59D-7E29-4517-949F-69586D768DC1}" srcOrd="5" destOrd="0" presId="urn:microsoft.com/office/officeart/2005/8/layout/chevron2"/>
    <dgm:cxn modelId="{4EB5145A-BDBD-4368-8765-8EA053007FF8}" type="presParOf" srcId="{91F47603-AE00-436B-B4EE-2999C28EEAD2}" destId="{612FB2FA-8F7F-4E75-B16A-88CA3BD4DED9}" srcOrd="6" destOrd="0" presId="urn:microsoft.com/office/officeart/2005/8/layout/chevron2"/>
    <dgm:cxn modelId="{97F9B4AE-EF86-4BEA-8639-90B82B5624AA}" type="presParOf" srcId="{612FB2FA-8F7F-4E75-B16A-88CA3BD4DED9}" destId="{C3F31C96-FF38-402C-A0CE-402384DCB038}" srcOrd="0" destOrd="0" presId="urn:microsoft.com/office/officeart/2005/8/layout/chevron2"/>
    <dgm:cxn modelId="{990B0621-2AF8-4E3A-B9AD-BAE815B096C4}" type="presParOf" srcId="{612FB2FA-8F7F-4E75-B16A-88CA3BD4DED9}" destId="{0BE81439-86E2-4CEE-B758-ABCAFD3F89C2}" srcOrd="1" destOrd="0" presId="urn:microsoft.com/office/officeart/2005/8/layout/chevron2"/>
    <dgm:cxn modelId="{675C1255-7FF9-4392-8C7A-4D3801ACDDEC}" type="presParOf" srcId="{91F47603-AE00-436B-B4EE-2999C28EEAD2}" destId="{27564690-2E7B-4E23-835F-761D24C815F8}" srcOrd="7" destOrd="0" presId="urn:microsoft.com/office/officeart/2005/8/layout/chevron2"/>
    <dgm:cxn modelId="{67621A19-0AD0-427F-BE1A-6F23758E430D}" type="presParOf" srcId="{91F47603-AE00-436B-B4EE-2999C28EEAD2}" destId="{268FE6DE-17FB-4ADC-8E67-3725666307FD}" srcOrd="8" destOrd="0" presId="urn:microsoft.com/office/officeart/2005/8/layout/chevron2"/>
    <dgm:cxn modelId="{6D08E3A6-2D08-4173-9C29-692684A1AA90}" type="presParOf" srcId="{268FE6DE-17FB-4ADC-8E67-3725666307FD}" destId="{343228F4-28B5-4B59-95B2-28CD15F7327B}" srcOrd="0" destOrd="0" presId="urn:microsoft.com/office/officeart/2005/8/layout/chevron2"/>
    <dgm:cxn modelId="{4D8133C1-62B0-4352-B03C-E50579EE7D48}" type="presParOf" srcId="{268FE6DE-17FB-4ADC-8E67-3725666307FD}" destId="{F0B67040-3C60-4477-954C-0A4CB818ABFE}"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3BD2CF-28C4-4092-9983-D3C77E96E283}">
      <dsp:nvSpPr>
        <dsp:cNvPr id="0" name=""/>
        <dsp:cNvSpPr/>
      </dsp:nvSpPr>
      <dsp:spPr>
        <a:xfrm rot="5400000">
          <a:off x="-167607" y="174439"/>
          <a:ext cx="1124230" cy="791069"/>
        </a:xfrm>
        <a:prstGeom prst="chevron">
          <a:avLst/>
        </a:prstGeom>
        <a:solidFill>
          <a:srgbClr val="F81B02"/>
        </a:solidFill>
        <a:ln w="15875" cap="flat" cmpd="sng" algn="ctr">
          <a:solidFill>
            <a:srgbClr val="FF0000"/>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8890" tIns="180000" rIns="8890" bIns="8890" numCol="1" spcCol="1270" anchor="t" anchorCtr="0">
          <a:noAutofit/>
        </a:bodyPr>
        <a:lstStyle/>
        <a:p>
          <a:pPr lvl="0" algn="ctr" defTabSz="622300">
            <a:lnSpc>
              <a:spcPts val="1600"/>
            </a:lnSpc>
            <a:spcBef>
              <a:spcPct val="0"/>
            </a:spcBef>
            <a:spcAft>
              <a:spcPts val="0"/>
            </a:spcAft>
          </a:pPr>
          <a:r>
            <a:rPr kumimoji="1" lang="ja-JP" altLang="en-US" sz="1400" b="1" kern="1200" dirty="0" smtClean="0">
              <a:solidFill>
                <a:sysClr val="window" lastClr="FFFFFF"/>
              </a:solidFill>
              <a:latin typeface="Meiryo UI" panose="020B0604030504040204" pitchFamily="50" charset="-128"/>
              <a:ea typeface="Meiryo UI" panose="020B0604030504040204" pitchFamily="50" charset="-128"/>
              <a:cs typeface="+mn-cs"/>
            </a:rPr>
            <a:t>（１）</a:t>
          </a:r>
          <a:endParaRPr kumimoji="1" lang="ja-JP" altLang="en-US" sz="1400" b="1" kern="1200" dirty="0">
            <a:solidFill>
              <a:sysClr val="window" lastClr="FFFFFF"/>
            </a:solidFill>
            <a:latin typeface="Meiryo UI" panose="020B0604030504040204" pitchFamily="50" charset="-128"/>
            <a:ea typeface="Meiryo UI" panose="020B0604030504040204" pitchFamily="50" charset="-128"/>
            <a:cs typeface="+mn-cs"/>
          </a:endParaRPr>
        </a:p>
      </dsp:txBody>
      <dsp:txXfrm rot="-5400000">
        <a:off x="-1026" y="403394"/>
        <a:ext cx="791069" cy="333161"/>
      </dsp:txXfrm>
    </dsp:sp>
    <dsp:sp modelId="{B6098A84-39E6-4259-82A2-B492BBB0368F}">
      <dsp:nvSpPr>
        <dsp:cNvPr id="0" name=""/>
        <dsp:cNvSpPr/>
      </dsp:nvSpPr>
      <dsp:spPr>
        <a:xfrm rot="5400000">
          <a:off x="4388614" y="-3592767"/>
          <a:ext cx="731134" cy="7932386"/>
        </a:xfrm>
        <a:prstGeom prst="round2SameRect">
          <a:avLst/>
        </a:prstGeom>
        <a:solidFill>
          <a:sysClr val="window" lastClr="FFFFFF">
            <a:alpha val="90000"/>
            <a:hueOff val="0"/>
            <a:satOff val="0"/>
            <a:lumOff val="0"/>
            <a:alphaOff val="0"/>
          </a:sysClr>
        </a:solidFill>
        <a:ln w="31750" cap="flat" cmpd="sng" algn="ctr">
          <a:solidFill>
            <a:srgbClr val="F81B02"/>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b" anchorCtr="0">
          <a:noAutofit/>
        </a:bodyPr>
        <a:lstStyle/>
        <a:p>
          <a:pPr marL="114300" lvl="1" indent="-114300" algn="l" defTabSz="533400">
            <a:lnSpc>
              <a:spcPct val="90000"/>
            </a:lnSpc>
            <a:spcBef>
              <a:spcPct val="0"/>
            </a:spcBef>
            <a:spcAft>
              <a:spcPct val="15000"/>
            </a:spcAft>
            <a:buChar char="••"/>
          </a:pPr>
          <a:endParaRPr kumimoji="1" lang="ja-JP" altLang="en-US" sz="1200" kern="1200" dirty="0">
            <a:solidFill>
              <a:sysClr val="windowText" lastClr="000000"/>
            </a:solidFill>
            <a:latin typeface="Rockwell" panose="02060603020205020403"/>
            <a:ea typeface="ＭＳ Ｐゴシック" panose="020B0600070205080204" pitchFamily="50" charset="-128"/>
            <a:cs typeface="+mn-cs"/>
          </a:endParaRPr>
        </a:p>
      </dsp:txBody>
      <dsp:txXfrm rot="-5400000">
        <a:off x="787989" y="43549"/>
        <a:ext cx="7896695" cy="659752"/>
      </dsp:txXfrm>
    </dsp:sp>
    <dsp:sp modelId="{8B86865A-C7FC-4871-91B7-17601E608C00}">
      <dsp:nvSpPr>
        <dsp:cNvPr id="0" name=""/>
        <dsp:cNvSpPr/>
      </dsp:nvSpPr>
      <dsp:spPr>
        <a:xfrm rot="5400000">
          <a:off x="-169661" y="1085817"/>
          <a:ext cx="1124230" cy="786961"/>
        </a:xfrm>
        <a:prstGeom prst="chevron">
          <a:avLst/>
        </a:prstGeom>
        <a:solidFill>
          <a:srgbClr val="FC7715"/>
        </a:solidFill>
        <a:ln w="15875" cap="flat" cmpd="sng" algn="ctr">
          <a:solidFill>
            <a:srgbClr val="FC7715"/>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8890" tIns="180000" rIns="8890" bIns="8890" numCol="1" spcCol="1270" anchor="ctr" anchorCtr="0">
          <a:noAutofit/>
        </a:bodyPr>
        <a:lstStyle/>
        <a:p>
          <a:pPr lvl="0" algn="ctr" defTabSz="622300">
            <a:lnSpc>
              <a:spcPts val="1600"/>
            </a:lnSpc>
            <a:spcBef>
              <a:spcPct val="0"/>
            </a:spcBef>
            <a:spcAft>
              <a:spcPts val="0"/>
            </a:spcAft>
          </a:pPr>
          <a:r>
            <a:rPr kumimoji="1" lang="ja-JP" altLang="en-US" sz="1400" b="1" kern="1200" dirty="0" smtClean="0">
              <a:solidFill>
                <a:sysClr val="window" lastClr="FFFFFF"/>
              </a:solidFill>
              <a:latin typeface="Meiryo UI" panose="020B0604030504040204" pitchFamily="50" charset="-128"/>
              <a:ea typeface="Meiryo UI" panose="020B0604030504040204" pitchFamily="50" charset="-128"/>
              <a:cs typeface="+mn-cs"/>
            </a:rPr>
            <a:t>（２）</a:t>
          </a:r>
          <a:endParaRPr kumimoji="1" lang="ja-JP" altLang="en-US" sz="1400" b="1" kern="1200" dirty="0">
            <a:solidFill>
              <a:sysClr val="window" lastClr="FFFFFF"/>
            </a:solidFill>
            <a:latin typeface="Meiryo UI" panose="020B0604030504040204" pitchFamily="50" charset="-128"/>
            <a:ea typeface="Meiryo UI" panose="020B0604030504040204" pitchFamily="50" charset="-128"/>
            <a:cs typeface="+mn-cs"/>
          </a:endParaRPr>
        </a:p>
      </dsp:txBody>
      <dsp:txXfrm rot="-5400000">
        <a:off x="-1026" y="1310664"/>
        <a:ext cx="786961" cy="337269"/>
      </dsp:txXfrm>
    </dsp:sp>
    <dsp:sp modelId="{E224F703-97E3-44B3-A6CE-B1CDDB0646DA}">
      <dsp:nvSpPr>
        <dsp:cNvPr id="0" name=""/>
        <dsp:cNvSpPr/>
      </dsp:nvSpPr>
      <dsp:spPr>
        <a:xfrm rot="5400000">
          <a:off x="4391805" y="-2683645"/>
          <a:ext cx="720643" cy="7932386"/>
        </a:xfrm>
        <a:prstGeom prst="round2SameRect">
          <a:avLst/>
        </a:prstGeom>
        <a:solidFill>
          <a:sysClr val="window" lastClr="FFFFFF">
            <a:alpha val="90000"/>
            <a:hueOff val="0"/>
            <a:satOff val="0"/>
            <a:lumOff val="0"/>
            <a:alphaOff val="0"/>
          </a:sysClr>
        </a:solidFill>
        <a:ln w="31750" cap="flat" cmpd="sng" algn="ctr">
          <a:solidFill>
            <a:srgbClr val="FC7715"/>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ts val="1400"/>
            </a:lnSpc>
            <a:spcBef>
              <a:spcPct val="0"/>
            </a:spcBef>
            <a:spcAft>
              <a:spcPct val="15000"/>
            </a:spcAft>
            <a:buChar char="••"/>
          </a:pPr>
          <a:endParaRPr kumimoji="1" lang="ja-JP" altLang="en-US" sz="1200" b="1" kern="1200" dirty="0">
            <a:solidFill>
              <a:sysClr val="windowText" lastClr="000000"/>
            </a:solidFill>
            <a:latin typeface="メイリオ" panose="020B0604030504040204" pitchFamily="50" charset="-128"/>
            <a:ea typeface="メイリオ" panose="020B0604030504040204" pitchFamily="50" charset="-128"/>
            <a:cs typeface="+mn-cs"/>
          </a:endParaRPr>
        </a:p>
      </dsp:txBody>
      <dsp:txXfrm rot="-5400000">
        <a:off x="785934" y="957405"/>
        <a:ext cx="7897207" cy="650285"/>
      </dsp:txXfrm>
    </dsp:sp>
    <dsp:sp modelId="{5BEEA8FB-E323-4F70-A874-92E633AEA525}">
      <dsp:nvSpPr>
        <dsp:cNvPr id="0" name=""/>
        <dsp:cNvSpPr/>
      </dsp:nvSpPr>
      <dsp:spPr>
        <a:xfrm rot="5400000">
          <a:off x="-168221" y="2003757"/>
          <a:ext cx="1124230" cy="786961"/>
        </a:xfrm>
        <a:prstGeom prst="chevron">
          <a:avLst/>
        </a:prstGeom>
        <a:solidFill>
          <a:srgbClr val="00B0F0"/>
        </a:solidFill>
        <a:ln w="15875" cap="flat" cmpd="sng" algn="ctr">
          <a:solidFill>
            <a:srgbClr val="50C49F">
              <a:hueOff val="0"/>
              <a:satOff val="0"/>
              <a:lumOff val="0"/>
              <a:alphaOff val="0"/>
            </a:srgb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8890" tIns="180000" rIns="8890" bIns="8890" numCol="1" spcCol="1270" anchor="ctr" anchorCtr="0">
          <a:noAutofit/>
        </a:bodyPr>
        <a:lstStyle/>
        <a:p>
          <a:pPr lvl="0" algn="ctr" defTabSz="622300">
            <a:lnSpc>
              <a:spcPts val="1600"/>
            </a:lnSpc>
            <a:spcBef>
              <a:spcPct val="0"/>
            </a:spcBef>
            <a:spcAft>
              <a:spcPts val="0"/>
            </a:spcAft>
          </a:pPr>
          <a:r>
            <a:rPr kumimoji="1" lang="ja-JP" altLang="en-US" sz="1400" b="1" kern="1200" dirty="0" smtClean="0">
              <a:solidFill>
                <a:sysClr val="window" lastClr="FFFFFF"/>
              </a:solidFill>
              <a:latin typeface="Meiryo UI" panose="020B0604030504040204" pitchFamily="50" charset="-128"/>
              <a:ea typeface="Meiryo UI" panose="020B0604030504040204" pitchFamily="50" charset="-128"/>
              <a:cs typeface="+mn-cs"/>
            </a:rPr>
            <a:t>（３）</a:t>
          </a:r>
          <a:endParaRPr kumimoji="1" lang="ja-JP" altLang="en-US" sz="1400" b="1" kern="1200" dirty="0">
            <a:solidFill>
              <a:sysClr val="window" lastClr="FFFFFF"/>
            </a:solidFill>
            <a:latin typeface="Meiryo UI" panose="020B0604030504040204" pitchFamily="50" charset="-128"/>
            <a:ea typeface="Meiryo UI" panose="020B0604030504040204" pitchFamily="50" charset="-128"/>
            <a:cs typeface="+mn-cs"/>
          </a:endParaRPr>
        </a:p>
      </dsp:txBody>
      <dsp:txXfrm rot="-5400000">
        <a:off x="414" y="2228604"/>
        <a:ext cx="786961" cy="337269"/>
      </dsp:txXfrm>
    </dsp:sp>
    <dsp:sp modelId="{1DF1873B-154B-4915-8178-8D74084BE029}">
      <dsp:nvSpPr>
        <dsp:cNvPr id="0" name=""/>
        <dsp:cNvSpPr/>
      </dsp:nvSpPr>
      <dsp:spPr>
        <a:xfrm rot="5400000">
          <a:off x="4378791" y="-1781923"/>
          <a:ext cx="748726" cy="7932386"/>
        </a:xfrm>
        <a:prstGeom prst="round2SameRect">
          <a:avLst/>
        </a:prstGeom>
        <a:solidFill>
          <a:sysClr val="window" lastClr="FFFFFF">
            <a:alpha val="90000"/>
            <a:hueOff val="0"/>
            <a:satOff val="0"/>
            <a:lumOff val="0"/>
            <a:alphaOff val="0"/>
          </a:sysClr>
        </a:solidFill>
        <a:ln w="31750" cap="flat" cmpd="sng" algn="ctr">
          <a:solidFill>
            <a:srgbClr val="00B0F0"/>
          </a:solidFill>
          <a:prstDash val="solid"/>
        </a:ln>
        <a:effectLst/>
      </dsp:spPr>
      <dsp:style>
        <a:lnRef idx="2">
          <a:scrgbClr r="0" g="0" b="0"/>
        </a:lnRef>
        <a:fillRef idx="1">
          <a:scrgbClr r="0" g="0" b="0"/>
        </a:fillRef>
        <a:effectRef idx="0">
          <a:scrgbClr r="0" g="0" b="0"/>
        </a:effectRef>
        <a:fontRef idx="minor"/>
      </dsp:style>
    </dsp:sp>
    <dsp:sp modelId="{C3F31C96-FF38-402C-A0CE-402384DCB038}">
      <dsp:nvSpPr>
        <dsp:cNvPr id="0" name=""/>
        <dsp:cNvSpPr/>
      </dsp:nvSpPr>
      <dsp:spPr>
        <a:xfrm rot="5400000">
          <a:off x="-169661" y="2906724"/>
          <a:ext cx="1124230" cy="786961"/>
        </a:xfrm>
        <a:prstGeom prst="chevron">
          <a:avLst/>
        </a:prstGeom>
        <a:solidFill>
          <a:srgbClr val="002060"/>
        </a:solidFill>
        <a:ln w="15875" cap="flat" cmpd="sng" algn="ctr">
          <a:solidFill>
            <a:srgbClr val="002060"/>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8890" tIns="180000" rIns="8890" bIns="8890" numCol="1" spcCol="1270" anchor="ctr" anchorCtr="0">
          <a:noAutofit/>
        </a:bodyPr>
        <a:lstStyle/>
        <a:p>
          <a:pPr lvl="0" algn="ctr" defTabSz="622300">
            <a:lnSpc>
              <a:spcPts val="1600"/>
            </a:lnSpc>
            <a:spcBef>
              <a:spcPct val="0"/>
            </a:spcBef>
            <a:spcAft>
              <a:spcPts val="0"/>
            </a:spcAft>
          </a:pPr>
          <a:r>
            <a:rPr kumimoji="1" lang="ja-JP" altLang="en-US" sz="1400" b="1" kern="1200" dirty="0" smtClean="0">
              <a:solidFill>
                <a:sysClr val="window" lastClr="FFFFFF"/>
              </a:solidFill>
              <a:latin typeface="Meiryo UI" panose="020B0604030504040204" pitchFamily="50" charset="-128"/>
              <a:ea typeface="Meiryo UI" panose="020B0604030504040204" pitchFamily="50" charset="-128"/>
              <a:cs typeface="+mn-cs"/>
            </a:rPr>
            <a:t>（４）</a:t>
          </a:r>
          <a:endParaRPr kumimoji="1" lang="ja-JP" altLang="en-US" sz="1400" b="1" kern="1200" dirty="0">
            <a:solidFill>
              <a:sysClr val="window" lastClr="FFFFFF"/>
            </a:solidFill>
            <a:latin typeface="Meiryo UI" panose="020B0604030504040204" pitchFamily="50" charset="-128"/>
            <a:ea typeface="Meiryo UI" panose="020B0604030504040204" pitchFamily="50" charset="-128"/>
            <a:cs typeface="+mn-cs"/>
          </a:endParaRPr>
        </a:p>
      </dsp:txBody>
      <dsp:txXfrm rot="-5400000">
        <a:off x="-1026" y="3131571"/>
        <a:ext cx="786961" cy="337269"/>
      </dsp:txXfrm>
    </dsp:sp>
    <dsp:sp modelId="{0BE81439-86E2-4CEE-B758-ABCAFD3F89C2}">
      <dsp:nvSpPr>
        <dsp:cNvPr id="0" name=""/>
        <dsp:cNvSpPr/>
      </dsp:nvSpPr>
      <dsp:spPr>
        <a:xfrm rot="5400000">
          <a:off x="4263069" y="-747962"/>
          <a:ext cx="978116" cy="7932386"/>
        </a:xfrm>
        <a:prstGeom prst="round2SameRect">
          <a:avLst/>
        </a:prstGeom>
        <a:solidFill>
          <a:sysClr val="window" lastClr="FFFFFF">
            <a:alpha val="90000"/>
            <a:hueOff val="0"/>
            <a:satOff val="0"/>
            <a:lumOff val="0"/>
            <a:alphaOff val="0"/>
          </a:sysClr>
        </a:solidFill>
        <a:ln w="31750" cap="flat" cmpd="sng" algn="ctr">
          <a:solidFill>
            <a:srgbClr val="002060"/>
          </a:solidFill>
          <a:prstDash val="solid"/>
        </a:ln>
        <a:effectLst/>
      </dsp:spPr>
      <dsp:style>
        <a:lnRef idx="2">
          <a:scrgbClr r="0" g="0" b="0"/>
        </a:lnRef>
        <a:fillRef idx="1">
          <a:scrgbClr r="0" g="0" b="0"/>
        </a:fillRef>
        <a:effectRef idx="0">
          <a:scrgbClr r="0" g="0" b="0"/>
        </a:effectRef>
        <a:fontRef idx="minor"/>
      </dsp:style>
    </dsp:sp>
    <dsp:sp modelId="{343228F4-28B5-4B59-95B2-28CD15F7327B}">
      <dsp:nvSpPr>
        <dsp:cNvPr id="0" name=""/>
        <dsp:cNvSpPr/>
      </dsp:nvSpPr>
      <dsp:spPr>
        <a:xfrm rot="5400000">
          <a:off x="-169661" y="3968763"/>
          <a:ext cx="1124230" cy="786961"/>
        </a:xfrm>
        <a:prstGeom prst="chevron">
          <a:avLst/>
        </a:prstGeom>
        <a:solidFill>
          <a:srgbClr val="B560D4">
            <a:lumMod val="50000"/>
          </a:srgbClr>
        </a:solidFill>
        <a:ln w="15875" cap="flat" cmpd="sng" algn="ctr">
          <a:solidFill>
            <a:srgbClr val="B560D4">
              <a:hueOff val="0"/>
              <a:satOff val="0"/>
              <a:lumOff val="0"/>
              <a:alphaOff val="0"/>
            </a:srgb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8890" tIns="180000" rIns="8890" bIns="8890" numCol="1" spcCol="1270" anchor="ctr" anchorCtr="0">
          <a:noAutofit/>
        </a:bodyPr>
        <a:lstStyle/>
        <a:p>
          <a:pPr lvl="0" algn="ctr" defTabSz="622300">
            <a:lnSpc>
              <a:spcPts val="1600"/>
            </a:lnSpc>
            <a:spcBef>
              <a:spcPct val="0"/>
            </a:spcBef>
            <a:spcAft>
              <a:spcPts val="0"/>
            </a:spcAft>
          </a:pPr>
          <a:r>
            <a:rPr kumimoji="1" lang="ja-JP" altLang="en-US" sz="1400" b="1" kern="1200" dirty="0" smtClean="0">
              <a:solidFill>
                <a:sysClr val="window" lastClr="FFFFFF"/>
              </a:solidFill>
              <a:latin typeface="Meiryo UI" panose="020B0604030504040204" pitchFamily="50" charset="-128"/>
              <a:ea typeface="Meiryo UI" panose="020B0604030504040204" pitchFamily="50" charset="-128"/>
              <a:cs typeface="+mn-cs"/>
            </a:rPr>
            <a:t>（５）</a:t>
          </a:r>
          <a:endParaRPr kumimoji="1" lang="ja-JP" altLang="en-US" sz="1400" b="1" kern="1200" dirty="0">
            <a:solidFill>
              <a:sysClr val="window" lastClr="FFFFFF"/>
            </a:solidFill>
            <a:latin typeface="Meiryo UI" panose="020B0604030504040204" pitchFamily="50" charset="-128"/>
            <a:ea typeface="Meiryo UI" panose="020B0604030504040204" pitchFamily="50" charset="-128"/>
            <a:cs typeface="+mn-cs"/>
          </a:endParaRPr>
        </a:p>
      </dsp:txBody>
      <dsp:txXfrm rot="-5400000">
        <a:off x="-1026" y="4193610"/>
        <a:ext cx="786961" cy="337269"/>
      </dsp:txXfrm>
    </dsp:sp>
    <dsp:sp modelId="{F0B67040-3C60-4477-954C-0A4CB818ABFE}">
      <dsp:nvSpPr>
        <dsp:cNvPr id="0" name=""/>
        <dsp:cNvSpPr/>
      </dsp:nvSpPr>
      <dsp:spPr>
        <a:xfrm rot="5400000">
          <a:off x="4375015" y="203808"/>
          <a:ext cx="717260" cy="7932386"/>
        </a:xfrm>
        <a:prstGeom prst="round2SameRect">
          <a:avLst/>
        </a:prstGeom>
        <a:solidFill>
          <a:sysClr val="window" lastClr="FFFFFF">
            <a:alpha val="90000"/>
            <a:hueOff val="0"/>
            <a:satOff val="0"/>
            <a:lumOff val="0"/>
            <a:alphaOff val="0"/>
          </a:sysClr>
        </a:solidFill>
        <a:ln w="31750" cap="flat" cmpd="sng" algn="ctr">
          <a:solidFill>
            <a:srgbClr val="7030A0"/>
          </a:solidFill>
          <a:prstDash val="solid"/>
        </a:ln>
        <a:effectLst/>
      </dsp:spPr>
      <dsp:style>
        <a:lnRef idx="2">
          <a:scrgbClr r="0" g="0" b="0"/>
        </a:lnRef>
        <a:fillRef idx="1">
          <a:scrgbClr r="0" g="0" b="0"/>
        </a:fillRef>
        <a:effectRef idx="0">
          <a:scrgbClr r="0" g="0" b="0"/>
        </a:effectRef>
        <a:fontRef idx="minor"/>
      </dsp:style>
      <dsp:txBody>
        <a:bodyPr spcFirstLastPara="0" vert="horz" wrap="square" lIns="312928" tIns="27940" rIns="27940" bIns="27940" numCol="1" spcCol="1270" anchor="ctr" anchorCtr="0">
          <a:noAutofit/>
        </a:bodyPr>
        <a:lstStyle/>
        <a:p>
          <a:pPr marL="285750" lvl="1" indent="-285750" algn="l" defTabSz="1955800">
            <a:lnSpc>
              <a:spcPct val="90000"/>
            </a:lnSpc>
            <a:spcBef>
              <a:spcPct val="0"/>
            </a:spcBef>
            <a:spcAft>
              <a:spcPct val="15000"/>
            </a:spcAft>
            <a:buChar char="••"/>
          </a:pPr>
          <a:endParaRPr kumimoji="1" lang="ja-JP" altLang="en-US" sz="4400" kern="1200" dirty="0">
            <a:solidFill>
              <a:sysClr val="windowText" lastClr="000000"/>
            </a:solidFill>
            <a:latin typeface="Rockwell" panose="02060603020205020403"/>
            <a:ea typeface="ＭＳ Ｐゴシック" panose="020B0600070205080204" pitchFamily="50" charset="-128"/>
            <a:cs typeface="+mn-cs"/>
          </a:endParaRPr>
        </a:p>
      </dsp:txBody>
      <dsp:txXfrm rot="-5400000">
        <a:off x="767452" y="3846385"/>
        <a:ext cx="7897372" cy="647232"/>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CF559D2-F015-42C7-9413-82DB36CD7007}" type="datetimeFigureOut">
              <a:rPr kumimoji="1" lang="ja-JP" altLang="en-US" smtClean="0"/>
              <a:t>2021/12/24</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CC96EC1-6EAF-4BBC-BD15-52812519889A}" type="slidenum">
              <a:rPr kumimoji="1" lang="ja-JP" altLang="en-US" smtClean="0"/>
              <a:t>‹#›</a:t>
            </a:fld>
            <a:endParaRPr kumimoji="1" lang="ja-JP" altLang="en-US"/>
          </a:p>
        </p:txBody>
      </p:sp>
    </p:spTree>
    <p:extLst>
      <p:ext uri="{BB962C8B-B14F-4D97-AF65-F5344CB8AC3E}">
        <p14:creationId xmlns:p14="http://schemas.microsoft.com/office/powerpoint/2010/main" val="18570857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1"/>
      </p:bgRef>
    </p:bg>
    <p:spTree>
      <p:nvGrpSpPr>
        <p:cNvPr id="1" name=""/>
        <p:cNvGrpSpPr/>
        <p:nvPr/>
      </p:nvGrpSpPr>
      <p:grpSpPr>
        <a:xfrm>
          <a:off x="0" y="0"/>
          <a:ext cx="0" cy="0"/>
          <a:chOff x="0" y="0"/>
          <a:chExt cx="0" cy="0"/>
        </a:xfrm>
      </p:grpSpPr>
      <p:sp>
        <p:nvSpPr>
          <p:cNvPr id="7" name="Rectangle 6"/>
          <p:cNvSpPr/>
          <p:nvPr/>
        </p:nvSpPr>
        <p:spPr>
          <a:xfrm>
            <a:off x="-5559" y="2059012"/>
            <a:ext cx="990898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5559" y="3887812"/>
            <a:ext cx="9908980" cy="6079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97179" y="2166366"/>
            <a:ext cx="9320647" cy="1739347"/>
          </a:xfrm>
        </p:spPr>
        <p:txBody>
          <a:bodyPr tIns="45720" bIns="45720" anchor="ctr">
            <a:normAutofit/>
          </a:bodyPr>
          <a:lstStyle>
            <a:lvl1pPr algn="ctr">
              <a:lnSpc>
                <a:spcPct val="80000"/>
              </a:lnSpc>
              <a:defRPr sz="6000" spc="0" baseline="0">
                <a:solidFill>
                  <a:schemeClr val="bg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330200" y="3844269"/>
            <a:ext cx="9245600" cy="667512"/>
          </a:xfrm>
        </p:spPr>
        <p:txBody>
          <a:bodyPr anchor="ctr">
            <a:normAutofit/>
          </a:bodyPr>
          <a:lstStyle>
            <a:lvl1pPr marL="0" indent="0" algn="ctr">
              <a:buNone/>
              <a:defRPr sz="2000">
                <a:solidFill>
                  <a:srgbClr val="FFFFFF"/>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12/24/2021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5891369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12/24/2021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55921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7328191" y="0"/>
            <a:ext cx="222885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7443007" y="609600"/>
            <a:ext cx="1951934" cy="5638800"/>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7" y="609600"/>
            <a:ext cx="6478299" cy="56388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681038" y="6422856"/>
            <a:ext cx="2228847" cy="365125"/>
          </a:xfrm>
        </p:spPr>
        <p:txBody>
          <a:bodyPr/>
          <a:lstStyle/>
          <a:p>
            <a:fld id="{96DFF08F-DC6B-4601-B491-B0F83F6DD2DA}" type="datetimeFigureOut">
              <a:rPr lang="en-US" smtClean="0"/>
              <a:t>12/24/2021</a:t>
            </a:fld>
            <a:endParaRPr lang="en-US" dirty="0"/>
          </a:p>
        </p:txBody>
      </p:sp>
      <p:sp>
        <p:nvSpPr>
          <p:cNvPr id="5" name="Footer Placeholder 4"/>
          <p:cNvSpPr>
            <a:spLocks noGrp="1"/>
          </p:cNvSpPr>
          <p:nvPr>
            <p:ph type="ftr" sz="quarter" idx="11"/>
          </p:nvPr>
        </p:nvSpPr>
        <p:spPr>
          <a:xfrm>
            <a:off x="3068111" y="6422856"/>
            <a:ext cx="3477231" cy="365125"/>
          </a:xfrm>
        </p:spPr>
        <p:txBody>
          <a:bodyPr/>
          <a:lstStyle/>
          <a:p>
            <a:endParaRPr lang="en-US" dirty="0"/>
          </a:p>
        </p:txBody>
      </p:sp>
      <p:sp>
        <p:nvSpPr>
          <p:cNvPr id="6" name="Slide Number Placeholder 5"/>
          <p:cNvSpPr>
            <a:spLocks noGrp="1"/>
          </p:cNvSpPr>
          <p:nvPr>
            <p:ph type="sldNum" sz="quarter" idx="12"/>
          </p:nvPr>
        </p:nvSpPr>
        <p:spPr>
          <a:xfrm>
            <a:off x="6559353" y="6422856"/>
            <a:ext cx="714804"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987989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198119" y="182879"/>
            <a:ext cx="950976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901859" y="882376"/>
            <a:ext cx="8098155" cy="2926080"/>
          </a:xfrm>
        </p:spPr>
        <p:txBody>
          <a:bodyPr anchor="b">
            <a:normAutofit/>
          </a:bodyPr>
          <a:lstStyle>
            <a:lvl1pPr algn="ctr">
              <a:lnSpc>
                <a:spcPct val="85000"/>
              </a:lnSpc>
              <a:defRPr sz="6000" b="1" cap="all" baseline="0">
                <a:solidFill>
                  <a:srgbClr val="FFFFFF"/>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88994" y="3869636"/>
            <a:ext cx="7123886"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smtClean="0"/>
              <a:t>12/24/2021</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smtClean="0"/>
              <a:t>‹#›</a:t>
            </a:fld>
            <a:endParaRPr lang="en-US" dirty="0"/>
          </a:p>
        </p:txBody>
      </p:sp>
      <p:cxnSp>
        <p:nvCxnSpPr>
          <p:cNvPr id="8" name="Straight Connector 7"/>
          <p:cNvCxnSpPr/>
          <p:nvPr/>
        </p:nvCxnSpPr>
        <p:spPr>
          <a:xfrm>
            <a:off x="1607662" y="3733800"/>
            <a:ext cx="668655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31087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12/24/2021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564005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98970" y="1173575"/>
            <a:ext cx="8098155" cy="2926080"/>
          </a:xfrm>
        </p:spPr>
        <p:txBody>
          <a:bodyPr anchor="b">
            <a:noAutofit/>
          </a:bodyPr>
          <a:lstStyle>
            <a:lvl1pPr algn="ctr">
              <a:lnSpc>
                <a:spcPct val="85000"/>
              </a:lnSpc>
              <a:defRPr sz="6000" b="0" cap="all" baseline="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389316" y="4154520"/>
            <a:ext cx="7124891"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6DFF08F-DC6B-4601-B491-B0F83F6DD2DA}" type="datetimeFigureOut">
              <a:rPr lang="en-US" smtClean="0"/>
              <a:pPr/>
              <a:t>12/24/2021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7" name="Straight Connector 6"/>
          <p:cNvCxnSpPr/>
          <p:nvPr/>
        </p:nvCxnSpPr>
        <p:spPr>
          <a:xfrm>
            <a:off x="1609726" y="4020408"/>
            <a:ext cx="668655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63144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928688" y="2057399"/>
            <a:ext cx="386334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92435" y="2057400"/>
            <a:ext cx="386334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12/24/2021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536781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28688" y="2001511"/>
            <a:ext cx="386334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928688" y="2721483"/>
            <a:ext cx="386334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93703" y="1999032"/>
            <a:ext cx="386334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93703" y="2719322"/>
            <a:ext cx="386334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12/24/2021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7027066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12/24/2021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8314463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12/24/2021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831536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928688" y="1097280"/>
            <a:ext cx="3070860" cy="1737360"/>
          </a:xfrm>
        </p:spPr>
        <p:txBody>
          <a:bodyPr anchor="b">
            <a:noAutofit/>
          </a:bodyPr>
          <a:lstStyle>
            <a:lvl1pPr>
              <a:lnSpc>
                <a:spcPct val="90000"/>
              </a:lnSpc>
              <a:defRPr sz="30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473424" y="1097280"/>
            <a:ext cx="4495441"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928688" y="2834640"/>
            <a:ext cx="307086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6DFF08F-DC6B-4601-B491-B0F83F6DD2DA}" type="datetimeFigureOut">
              <a:rPr lang="en-US" smtClean="0"/>
              <a:t>12/24/2021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0150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12/24/2021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171256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928688" y="1097280"/>
            <a:ext cx="3070860" cy="1737360"/>
          </a:xfrm>
        </p:spPr>
        <p:txBody>
          <a:bodyPr anchor="b">
            <a:noAutofit/>
          </a:bodyPr>
          <a:lstStyle>
            <a:lvl1pPr>
              <a:lnSpc>
                <a:spcPct val="90000"/>
              </a:lnSpc>
              <a:defRPr sz="30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354033" y="1069848"/>
            <a:ext cx="4612512"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928688" y="2834640"/>
            <a:ext cx="307086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6DFF08F-DC6B-4601-B491-B0F83F6DD2DA}" type="datetimeFigureOut">
              <a:rPr lang="en-US" smtClean="0"/>
              <a:t>12/24/2021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9084637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12/24/2021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2173366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762000"/>
            <a:ext cx="1888331" cy="5410200"/>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928688" y="762000"/>
            <a:ext cx="6036469"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12/24/2021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533372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1"/>
      </p:bgRef>
    </p:bg>
    <p:spTree>
      <p:nvGrpSpPr>
        <p:cNvPr id="1" name=""/>
        <p:cNvGrpSpPr/>
        <p:nvPr/>
      </p:nvGrpSpPr>
      <p:grpSpPr>
        <a:xfrm>
          <a:off x="0" y="0"/>
          <a:ext cx="0" cy="0"/>
          <a:chOff x="0" y="0"/>
          <a:chExt cx="0" cy="0"/>
        </a:xfrm>
      </p:grpSpPr>
      <p:sp>
        <p:nvSpPr>
          <p:cNvPr id="7" name="Rectangle 6"/>
          <p:cNvSpPr/>
          <p:nvPr/>
        </p:nvSpPr>
        <p:spPr>
          <a:xfrm>
            <a:off x="-5559" y="2059012"/>
            <a:ext cx="990898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5559" y="3887812"/>
            <a:ext cx="9908980" cy="6079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76967" y="2208879"/>
            <a:ext cx="8543925" cy="1676400"/>
          </a:xfrm>
        </p:spPr>
        <p:txBody>
          <a:bodyPr anchor="ctr">
            <a:noAutofit/>
          </a:bodyPr>
          <a:lstStyle>
            <a:lvl1pPr algn="ctr">
              <a:lnSpc>
                <a:spcPct val="80000"/>
              </a:lnSpc>
              <a:defRPr sz="6000" b="0" spc="0" baseline="0">
                <a:solidFill>
                  <a:schemeClr val="bg1"/>
                </a:solidFill>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6967" y="3851528"/>
            <a:ext cx="8543925" cy="669673"/>
          </a:xfrm>
        </p:spPr>
        <p:txBody>
          <a:bodyPr anchor="ctr">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smtClean="0"/>
              <a:pPr/>
              <a:t>12/24/2021</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04578988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742947" y="2011680"/>
            <a:ext cx="39624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200650" y="2011680"/>
            <a:ext cx="39624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12/24/2021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19802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42950" y="1913470"/>
            <a:ext cx="39624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742950" y="2656566"/>
            <a:ext cx="39624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200464" y="1913470"/>
            <a:ext cx="39624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200464" y="2656564"/>
            <a:ext cx="39624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12/24/2021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84553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12/24/2021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34182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12/24/2021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717950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742950" y="2148840"/>
            <a:ext cx="4953000" cy="38404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383615" y="2147488"/>
            <a:ext cx="2773680" cy="3432319"/>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6DFF08F-DC6B-4601-B491-B0F83F6DD2DA}" type="datetimeFigureOut">
              <a:rPr lang="en-US" smtClean="0"/>
              <a:t>12/24/2021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921744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742950" y="2211494"/>
            <a:ext cx="5151120" cy="384048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375797" y="2150621"/>
            <a:ext cx="2773680" cy="3429000"/>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6DFF08F-DC6B-4601-B491-B0F83F6DD2DA}" type="datetimeFigureOut">
              <a:rPr lang="en-US" smtClean="0"/>
              <a:t>12/24/2021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45685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392" y="176109"/>
            <a:ext cx="990352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742104" y="284176"/>
            <a:ext cx="8420100" cy="150876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42104" y="2011680"/>
            <a:ext cx="8420100" cy="420624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38354" y="6422856"/>
            <a:ext cx="2811297" cy="365125"/>
          </a:xfrm>
          <a:prstGeom prst="rect">
            <a:avLst/>
          </a:prstGeom>
        </p:spPr>
        <p:txBody>
          <a:bodyPr vert="horz" lIns="91440" tIns="45720" rIns="45720" bIns="45720" rtlCol="0" anchor="ctr"/>
          <a:lstStyle>
            <a:lvl1pPr algn="l">
              <a:defRPr sz="1050">
                <a:solidFill>
                  <a:schemeClr val="tx1"/>
                </a:solidFill>
              </a:defRPr>
            </a:lvl1pPr>
          </a:lstStyle>
          <a:p>
            <a:fld id="{96DFF08F-DC6B-4601-B491-B0F83F6DD2DA}" type="datetimeFigureOut">
              <a:rPr lang="en-US" smtClean="0"/>
              <a:pPr/>
              <a:t>12/24/2021</a:t>
            </a:fld>
            <a:endParaRPr lang="en-US" dirty="0"/>
          </a:p>
        </p:txBody>
      </p:sp>
      <p:sp>
        <p:nvSpPr>
          <p:cNvPr id="5" name="Footer Placeholder 4"/>
          <p:cNvSpPr>
            <a:spLocks noGrp="1"/>
          </p:cNvSpPr>
          <p:nvPr>
            <p:ph type="ftr" sz="quarter" idx="3"/>
          </p:nvPr>
        </p:nvSpPr>
        <p:spPr>
          <a:xfrm>
            <a:off x="4540250" y="6422856"/>
            <a:ext cx="4399013"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8953900" y="6422856"/>
            <a:ext cx="768840"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67980720"/>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5000"/>
        </a:lnSpc>
        <a:spcBef>
          <a:spcPct val="0"/>
        </a:spcBef>
        <a:buNone/>
        <a:defRPr kumimoji="1"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98120" y="182880"/>
            <a:ext cx="950976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928688" y="609600"/>
            <a:ext cx="8023860" cy="135636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28689" y="2057400"/>
            <a:ext cx="8021707" cy="403860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928684" y="6223830"/>
            <a:ext cx="1892373" cy="365125"/>
          </a:xfrm>
          <a:prstGeom prst="rect">
            <a:avLst/>
          </a:prstGeom>
        </p:spPr>
        <p:txBody>
          <a:bodyPr vert="horz" lIns="91440" tIns="45720" rIns="91440" bIns="45720" rtlCol="0" anchor="ctr"/>
          <a:lstStyle>
            <a:lvl1pPr algn="l">
              <a:defRPr sz="1000">
                <a:solidFill>
                  <a:schemeClr val="accent1"/>
                </a:solidFill>
              </a:defRPr>
            </a:lvl1pPr>
          </a:lstStyle>
          <a:p>
            <a:fld id="{96DFF08F-DC6B-4601-B491-B0F83F6DD2DA}" type="datetimeFigureOut">
              <a:rPr lang="en-US" smtClean="0"/>
              <a:pPr/>
              <a:t>12/24/2021</a:t>
            </a:fld>
            <a:endParaRPr lang="en-US" dirty="0"/>
          </a:p>
        </p:txBody>
      </p:sp>
      <p:sp>
        <p:nvSpPr>
          <p:cNvPr id="5" name="Footer Placeholder 4"/>
          <p:cNvSpPr>
            <a:spLocks noGrp="1"/>
          </p:cNvSpPr>
          <p:nvPr>
            <p:ph type="ftr" sz="quarter" idx="3"/>
          </p:nvPr>
        </p:nvSpPr>
        <p:spPr>
          <a:xfrm>
            <a:off x="3208683" y="6223830"/>
            <a:ext cx="3833192" cy="365125"/>
          </a:xfrm>
          <a:prstGeom prst="rect">
            <a:avLst/>
          </a:prstGeom>
        </p:spPr>
        <p:txBody>
          <a:bodyPr vert="horz" lIns="91440" tIns="45720" rIns="91440" bIns="45720" rtlCol="0" anchor="ctr"/>
          <a:lstStyle>
            <a:lvl1pPr algn="ctr">
              <a:defRPr sz="1000">
                <a:solidFill>
                  <a:schemeClr val="accent1"/>
                </a:solidFill>
              </a:defRPr>
            </a:lvl1pPr>
          </a:lstStyle>
          <a:p>
            <a:endParaRPr lang="en-US" dirty="0"/>
          </a:p>
        </p:txBody>
      </p:sp>
      <p:sp>
        <p:nvSpPr>
          <p:cNvPr id="6" name="Slide Number Placeholder 5"/>
          <p:cNvSpPr>
            <a:spLocks noGrp="1"/>
          </p:cNvSpPr>
          <p:nvPr>
            <p:ph type="sldNum" sz="quarter" idx="4"/>
          </p:nvPr>
        </p:nvSpPr>
        <p:spPr>
          <a:xfrm>
            <a:off x="7580244" y="6223830"/>
            <a:ext cx="1386302" cy="365125"/>
          </a:xfrm>
          <a:prstGeom prst="rect">
            <a:avLst/>
          </a:prstGeom>
        </p:spPr>
        <p:txBody>
          <a:bodyPr vert="horz" lIns="91440" tIns="45720" rIns="91440" bIns="45720" rtlCol="0" anchor="ctr"/>
          <a:lstStyle>
            <a:lvl1pPr algn="r">
              <a:defRPr sz="10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10044617"/>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Lst>
  <p:txStyles>
    <p:titleStyle>
      <a:lvl1pPr algn="l" defTabSz="685800" rtl="0" eaLnBrk="1" latinLnBrk="0" hangingPunct="1">
        <a:lnSpc>
          <a:spcPct val="90000"/>
        </a:lnSpc>
        <a:spcBef>
          <a:spcPct val="0"/>
        </a:spcBef>
        <a:buNone/>
        <a:defRPr kumimoji="1" sz="4000" kern="1200">
          <a:solidFill>
            <a:schemeClr val="accent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kumimoji="1"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ja-JP" altLang="en-US" sz="4000" b="1" dirty="0" smtClean="0">
                <a:latin typeface="メイリオ" panose="020B0604030504040204" pitchFamily="50" charset="-128"/>
                <a:ea typeface="メイリオ" panose="020B0604030504040204" pitchFamily="50" charset="-128"/>
              </a:rPr>
              <a:t>第４期大阪府地域福祉支援計画</a:t>
            </a:r>
            <a:endParaRPr kumimoji="1" lang="ja-JP" altLang="en-US" sz="2400" b="1" dirty="0">
              <a:latin typeface="メイリオ" panose="020B0604030504040204" pitchFamily="50" charset="-128"/>
              <a:ea typeface="メイリオ" panose="020B0604030504040204" pitchFamily="50" charset="-128"/>
            </a:endParaRPr>
          </a:p>
        </p:txBody>
      </p:sp>
      <p:sp>
        <p:nvSpPr>
          <p:cNvPr id="3" name="サブタイトル 2"/>
          <p:cNvSpPr>
            <a:spLocks noGrp="1"/>
          </p:cNvSpPr>
          <p:nvPr>
            <p:ph type="subTitle" idx="1"/>
          </p:nvPr>
        </p:nvSpPr>
        <p:spPr>
          <a:xfrm>
            <a:off x="330200" y="3905713"/>
            <a:ext cx="9245600" cy="667512"/>
          </a:xfrm>
        </p:spPr>
        <p:txBody>
          <a:bodyPr>
            <a:normAutofit/>
          </a:bodyPr>
          <a:lstStyle/>
          <a:p>
            <a:r>
              <a:rPr lang="en-US" altLang="ja-JP" sz="2400" b="1" dirty="0" smtClean="0">
                <a:solidFill>
                  <a:schemeClr val="bg1"/>
                </a:solidFill>
                <a:latin typeface="メイリオ" panose="020B0604030504040204" pitchFamily="50" charset="-128"/>
                <a:ea typeface="メイリオ" panose="020B0604030504040204" pitchFamily="50" charset="-128"/>
              </a:rPr>
              <a:t>【</a:t>
            </a:r>
            <a:r>
              <a:rPr lang="ja-JP" altLang="en-US" sz="2400" b="1" dirty="0" smtClean="0">
                <a:solidFill>
                  <a:schemeClr val="bg1"/>
                </a:solidFill>
                <a:latin typeface="メイリオ" panose="020B0604030504040204" pitchFamily="50" charset="-128"/>
                <a:ea typeface="メイリオ" panose="020B0604030504040204" pitchFamily="50" charset="-128"/>
              </a:rPr>
              <a:t>令和２年度 取組状況（概要）</a:t>
            </a:r>
            <a:r>
              <a:rPr lang="en-US" altLang="ja-JP" sz="2400" b="1" dirty="0" smtClean="0">
                <a:solidFill>
                  <a:schemeClr val="bg1"/>
                </a:solidFill>
                <a:latin typeface="メイリオ" panose="020B0604030504040204" pitchFamily="50" charset="-128"/>
                <a:ea typeface="メイリオ" panose="020B0604030504040204" pitchFamily="50" charset="-128"/>
              </a:rPr>
              <a:t>】</a:t>
            </a:r>
            <a:endParaRPr kumimoji="1" lang="ja-JP" altLang="en-US" sz="2400" b="1" dirty="0">
              <a:solidFill>
                <a:schemeClr val="bg1"/>
              </a:solidFill>
              <a:latin typeface="メイリオ" panose="020B0604030504040204" pitchFamily="50" charset="-128"/>
              <a:ea typeface="メイリオ" panose="020B0604030504040204" pitchFamily="50" charset="-128"/>
            </a:endParaRPr>
          </a:p>
        </p:txBody>
      </p:sp>
      <p:sp>
        <p:nvSpPr>
          <p:cNvPr id="5" name="四角形吹き出し 4"/>
          <p:cNvSpPr/>
          <p:nvPr/>
        </p:nvSpPr>
        <p:spPr>
          <a:xfrm>
            <a:off x="8503160" y="203802"/>
            <a:ext cx="1224000" cy="504000"/>
          </a:xfrm>
          <a:prstGeom prst="wedgeRectCallout">
            <a:avLst>
              <a:gd name="adj1" fmla="val -19081"/>
              <a:gd name="adj2" fmla="val 25194"/>
            </a:avLst>
          </a:prstGeom>
          <a:solidFill>
            <a:srgbClr val="FFFFFF"/>
          </a:solidFill>
          <a:ln w="25400" cap="flat" cmpd="sng" algn="ctr">
            <a:solidFill>
              <a:schemeClr val="tx1"/>
            </a:solidFill>
            <a:prstDash val="solid"/>
          </a:ln>
          <a:effectLst/>
        </p:spPr>
        <p:txBody>
          <a:bodyPr rtlCol="0" anchor="ctr"/>
          <a:lstStyle>
            <a:defPPr>
              <a:defRPr lang="ja-JP"/>
            </a:defPPr>
            <a:lvl1pPr marL="0" algn="l" defTabSz="953079" rtl="0" eaLnBrk="1" latinLnBrk="0" hangingPunct="1">
              <a:defRPr kumimoji="1" sz="1900" kern="1200">
                <a:solidFill>
                  <a:schemeClr val="dk1"/>
                </a:solidFill>
                <a:latin typeface="+mn-lt"/>
                <a:ea typeface="+mn-ea"/>
                <a:cs typeface="+mn-cs"/>
              </a:defRPr>
            </a:lvl1pPr>
            <a:lvl2pPr marL="476540" algn="l" defTabSz="953079" rtl="0" eaLnBrk="1" latinLnBrk="0" hangingPunct="1">
              <a:defRPr kumimoji="1" sz="1900" kern="1200">
                <a:solidFill>
                  <a:schemeClr val="dk1"/>
                </a:solidFill>
                <a:latin typeface="+mn-lt"/>
                <a:ea typeface="+mn-ea"/>
                <a:cs typeface="+mn-cs"/>
              </a:defRPr>
            </a:lvl2pPr>
            <a:lvl3pPr marL="953079" algn="l" defTabSz="953079" rtl="0" eaLnBrk="1" latinLnBrk="0" hangingPunct="1">
              <a:defRPr kumimoji="1" sz="1900" kern="1200">
                <a:solidFill>
                  <a:schemeClr val="dk1"/>
                </a:solidFill>
                <a:latin typeface="+mn-lt"/>
                <a:ea typeface="+mn-ea"/>
                <a:cs typeface="+mn-cs"/>
              </a:defRPr>
            </a:lvl3pPr>
            <a:lvl4pPr marL="1429619" algn="l" defTabSz="953079" rtl="0" eaLnBrk="1" latinLnBrk="0" hangingPunct="1">
              <a:defRPr kumimoji="1" sz="1900" kern="1200">
                <a:solidFill>
                  <a:schemeClr val="dk1"/>
                </a:solidFill>
                <a:latin typeface="+mn-lt"/>
                <a:ea typeface="+mn-ea"/>
                <a:cs typeface="+mn-cs"/>
              </a:defRPr>
            </a:lvl4pPr>
            <a:lvl5pPr marL="1906158" algn="l" defTabSz="953079" rtl="0" eaLnBrk="1" latinLnBrk="0" hangingPunct="1">
              <a:defRPr kumimoji="1" sz="1900" kern="1200">
                <a:solidFill>
                  <a:schemeClr val="dk1"/>
                </a:solidFill>
                <a:latin typeface="+mn-lt"/>
                <a:ea typeface="+mn-ea"/>
                <a:cs typeface="+mn-cs"/>
              </a:defRPr>
            </a:lvl5pPr>
            <a:lvl6pPr marL="2382698" algn="l" defTabSz="953079" rtl="0" eaLnBrk="1" latinLnBrk="0" hangingPunct="1">
              <a:defRPr kumimoji="1" sz="1900" kern="1200">
                <a:solidFill>
                  <a:schemeClr val="dk1"/>
                </a:solidFill>
                <a:latin typeface="+mn-lt"/>
                <a:ea typeface="+mn-ea"/>
                <a:cs typeface="+mn-cs"/>
              </a:defRPr>
            </a:lvl6pPr>
            <a:lvl7pPr marL="2859237" algn="l" defTabSz="953079" rtl="0" eaLnBrk="1" latinLnBrk="0" hangingPunct="1">
              <a:defRPr kumimoji="1" sz="1900" kern="1200">
                <a:solidFill>
                  <a:schemeClr val="dk1"/>
                </a:solidFill>
                <a:latin typeface="+mn-lt"/>
                <a:ea typeface="+mn-ea"/>
                <a:cs typeface="+mn-cs"/>
              </a:defRPr>
            </a:lvl7pPr>
            <a:lvl8pPr marL="3335777" algn="l" defTabSz="953079" rtl="0" eaLnBrk="1" latinLnBrk="0" hangingPunct="1">
              <a:defRPr kumimoji="1" sz="1900" kern="1200">
                <a:solidFill>
                  <a:schemeClr val="dk1"/>
                </a:solidFill>
                <a:latin typeface="+mn-lt"/>
                <a:ea typeface="+mn-ea"/>
                <a:cs typeface="+mn-cs"/>
              </a:defRPr>
            </a:lvl8pPr>
            <a:lvl9pPr marL="3812316" algn="l" defTabSz="953079" rtl="0" eaLnBrk="1" latinLnBrk="0" hangingPunct="1">
              <a:defRPr kumimoji="1" sz="1900" kern="1200">
                <a:solidFill>
                  <a:schemeClr val="dk1"/>
                </a:solidFill>
                <a:latin typeface="+mn-lt"/>
                <a:ea typeface="+mn-ea"/>
                <a:cs typeface="+mn-cs"/>
              </a:defRPr>
            </a:lvl9pPr>
          </a:lstStyle>
          <a:p>
            <a:pPr marL="0" marR="0" lvl="0" indent="0" algn="ctr" defTabSz="953079"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資料１</a:t>
            </a:r>
            <a:r>
              <a:rPr kumimoji="1" lang="en-US" altLang="ja-JP" sz="18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18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Oval 2"/>
          <p:cNvSpPr>
            <a:spLocks noChangeArrowheads="1"/>
          </p:cNvSpPr>
          <p:nvPr/>
        </p:nvSpPr>
        <p:spPr bwMode="auto">
          <a:xfrm>
            <a:off x="8387802" y="3685800"/>
            <a:ext cx="1440000" cy="1440000"/>
          </a:xfrm>
          <a:prstGeom prst="ellipse">
            <a:avLst/>
          </a:prstGeom>
          <a:solidFill>
            <a:srgbClr val="FFFF00">
              <a:alpha val="50000"/>
            </a:srgbClr>
          </a:solidFill>
          <a:ln>
            <a:noFill/>
          </a:ln>
        </p:spPr>
        <p:txBody>
          <a:bodyPr vert="horz" wrap="square" lIns="74295" tIns="8890" rIns="74295" bIns="8890" numCol="1" anchor="t" anchorCtr="0" compatLnSpc="1">
            <a:prstTxWarp prst="textNoShape">
              <a:avLst/>
            </a:prstTxWarp>
          </a:bodyPr>
          <a:lstStyle/>
          <a:p>
            <a:endParaRPr lang="ja-JP" altLang="en-US"/>
          </a:p>
        </p:txBody>
      </p:sp>
      <p:sp>
        <p:nvSpPr>
          <p:cNvPr id="12" name="Oval 2"/>
          <p:cNvSpPr>
            <a:spLocks noChangeArrowheads="1"/>
          </p:cNvSpPr>
          <p:nvPr/>
        </p:nvSpPr>
        <p:spPr bwMode="auto">
          <a:xfrm>
            <a:off x="7787216" y="4720496"/>
            <a:ext cx="1574800" cy="1557035"/>
          </a:xfrm>
          <a:prstGeom prst="ellipse">
            <a:avLst/>
          </a:prstGeom>
          <a:solidFill>
            <a:srgbClr val="FFFF00">
              <a:alpha val="50000"/>
            </a:srgbClr>
          </a:solidFill>
          <a:ln>
            <a:noFill/>
          </a:ln>
        </p:spPr>
        <p:txBody>
          <a:bodyPr vert="horz" wrap="square" lIns="74295" tIns="8890" rIns="74295" bIns="8890" numCol="1" anchor="t" anchorCtr="0" compatLnSpc="1">
            <a:prstTxWarp prst="textNoShape">
              <a:avLst/>
            </a:prstTxWarp>
          </a:bodyPr>
          <a:lstStyle/>
          <a:p>
            <a:endParaRPr lang="ja-JP" altLang="en-US"/>
          </a:p>
        </p:txBody>
      </p:sp>
      <p:sp>
        <p:nvSpPr>
          <p:cNvPr id="13" name="Oval 2"/>
          <p:cNvSpPr>
            <a:spLocks noChangeArrowheads="1"/>
          </p:cNvSpPr>
          <p:nvPr/>
        </p:nvSpPr>
        <p:spPr bwMode="auto">
          <a:xfrm>
            <a:off x="6950210" y="4905375"/>
            <a:ext cx="1152000" cy="1116000"/>
          </a:xfrm>
          <a:prstGeom prst="ellipse">
            <a:avLst/>
          </a:prstGeom>
          <a:solidFill>
            <a:srgbClr val="FFFF00">
              <a:alpha val="50000"/>
            </a:srgbClr>
          </a:solidFill>
          <a:ln>
            <a:noFill/>
          </a:ln>
        </p:spPr>
        <p:txBody>
          <a:bodyPr vert="horz" wrap="square" lIns="74295" tIns="8890" rIns="74295" bIns="8890" numCol="1" anchor="t" anchorCtr="0" compatLnSpc="1">
            <a:prstTxWarp prst="textNoShape">
              <a:avLst/>
            </a:prstTxWarp>
          </a:bodyPr>
          <a:lstStyle/>
          <a:p>
            <a:endParaRPr lang="ja-JP" altLang="en-US"/>
          </a:p>
        </p:txBody>
      </p:sp>
      <p:sp>
        <p:nvSpPr>
          <p:cNvPr id="14" name="Oval 2"/>
          <p:cNvSpPr>
            <a:spLocks noChangeArrowheads="1"/>
          </p:cNvSpPr>
          <p:nvPr/>
        </p:nvSpPr>
        <p:spPr bwMode="auto">
          <a:xfrm>
            <a:off x="6299822" y="5865381"/>
            <a:ext cx="756000" cy="756000"/>
          </a:xfrm>
          <a:prstGeom prst="ellipse">
            <a:avLst/>
          </a:prstGeom>
          <a:solidFill>
            <a:srgbClr val="FFFF00">
              <a:alpha val="50000"/>
            </a:srgbClr>
          </a:solidFill>
          <a:ln>
            <a:noFill/>
          </a:ln>
        </p:spPr>
        <p:txBody>
          <a:bodyPr vert="horz" wrap="square" lIns="74295" tIns="8890" rIns="74295" bIns="8890" numCol="1" anchor="t" anchorCtr="0" compatLnSpc="1">
            <a:prstTxWarp prst="textNoShape">
              <a:avLst/>
            </a:prstTxWarp>
          </a:bodyPr>
          <a:lstStyle/>
          <a:p>
            <a:endParaRPr lang="ja-JP" altLang="en-US"/>
          </a:p>
        </p:txBody>
      </p:sp>
      <p:sp>
        <p:nvSpPr>
          <p:cNvPr id="4" name="正方形/長方形 3"/>
          <p:cNvSpPr/>
          <p:nvPr/>
        </p:nvSpPr>
        <p:spPr>
          <a:xfrm>
            <a:off x="1857000" y="5388008"/>
            <a:ext cx="6192000" cy="1015663"/>
          </a:xfrm>
          <a:prstGeom prst="rect">
            <a:avLst/>
          </a:prstGeom>
        </p:spPr>
        <p:txBody>
          <a:bodyPr wrap="square">
            <a:spAutoFit/>
          </a:bodyPr>
          <a:lstStyle/>
          <a:p>
            <a:pPr algn="ctr">
              <a:lnSpc>
                <a:spcPts val="3600"/>
              </a:lnSpc>
            </a:pPr>
            <a:r>
              <a:rPr lang="ja-JP" altLang="en-US" sz="2400" b="1" dirty="0" smtClean="0">
                <a:latin typeface="メイリオ" panose="020B0604030504040204" pitchFamily="50" charset="-128"/>
                <a:ea typeface="メイリオ" panose="020B0604030504040204" pitchFamily="50" charset="-128"/>
              </a:rPr>
              <a:t>大阪府地域福祉推進室地域福祉課</a:t>
            </a:r>
            <a:endParaRPr lang="en-US" altLang="ja-JP" sz="2400" b="1" dirty="0" smtClean="0">
              <a:latin typeface="メイリオ" panose="020B0604030504040204" pitchFamily="50" charset="-128"/>
              <a:ea typeface="メイリオ" panose="020B0604030504040204" pitchFamily="50" charset="-128"/>
            </a:endParaRPr>
          </a:p>
          <a:p>
            <a:pPr algn="ctr">
              <a:lnSpc>
                <a:spcPts val="3600"/>
              </a:lnSpc>
            </a:pPr>
            <a:r>
              <a:rPr lang="ja-JP" altLang="en-US" sz="2400" b="1" dirty="0" smtClean="0">
                <a:latin typeface="メイリオ" panose="020B0604030504040204" pitchFamily="50" charset="-128"/>
                <a:ea typeface="メイリオ" panose="020B0604030504040204" pitchFamily="50" charset="-128"/>
              </a:rPr>
              <a:t>令和３年１２月</a:t>
            </a:r>
            <a:endParaRPr lang="ja-JP" altLang="en-US" sz="24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7219961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28697" y="540254"/>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①　安全</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・安心に暮らせる住まいと福祉のまちづくりの推進</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44-48</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（４）地域の生活と福祉を支える基盤強化</a:t>
            </a:r>
            <a:r>
              <a:rPr lang="ja-JP" altLang="en-US" sz="2000" b="1" dirty="0">
                <a:solidFill>
                  <a:schemeClr val="bg1"/>
                </a:solidFill>
                <a:latin typeface="メイリオ" panose="020B0604030504040204" pitchFamily="50" charset="-128"/>
                <a:ea typeface="メイリオ" panose="020B0604030504040204" pitchFamily="50" charset="-128"/>
              </a:rPr>
              <a:t>（</a:t>
            </a:r>
            <a:r>
              <a:rPr lang="ja-JP" altLang="en-US" sz="2000" b="1" dirty="0" smtClean="0">
                <a:solidFill>
                  <a:schemeClr val="bg1"/>
                </a:solidFill>
                <a:latin typeface="メイリオ" panose="020B0604030504040204" pitchFamily="50" charset="-128"/>
                <a:ea typeface="メイリオ" panose="020B0604030504040204" pitchFamily="50" charset="-128"/>
              </a:rPr>
              <a:t>令和２年度 取組</a:t>
            </a:r>
            <a:r>
              <a:rPr lang="ja-JP" altLang="en-US" sz="2000" b="1" dirty="0">
                <a:solidFill>
                  <a:schemeClr val="bg1"/>
                </a:solidFill>
                <a:latin typeface="メイリオ" panose="020B0604030504040204" pitchFamily="50" charset="-128"/>
                <a:ea typeface="メイリオ" panose="020B0604030504040204" pitchFamily="50" charset="-128"/>
              </a:rPr>
              <a:t>状況）</a:t>
            </a:r>
          </a:p>
        </p:txBody>
      </p:sp>
      <p:graphicFrame>
        <p:nvGraphicFramePr>
          <p:cNvPr id="12" name="表 11"/>
          <p:cNvGraphicFramePr>
            <a:graphicFrameLocks noGrp="1"/>
          </p:cNvGraphicFramePr>
          <p:nvPr>
            <p:extLst>
              <p:ext uri="{D42A27DB-BD31-4B8C-83A1-F6EECF244321}">
                <p14:modId xmlns:p14="http://schemas.microsoft.com/office/powerpoint/2010/main" val="4168749552"/>
              </p:ext>
            </p:extLst>
          </p:nvPr>
        </p:nvGraphicFramePr>
        <p:xfrm>
          <a:off x="463548" y="2722701"/>
          <a:ext cx="9000000" cy="3743832"/>
        </p:xfrm>
        <a:graphic>
          <a:graphicData uri="http://schemas.openxmlformats.org/drawingml/2006/table">
            <a:tbl>
              <a:tblPr firstRow="1" bandRow="1">
                <a:tableStyleId>{5940675A-B579-460E-94D1-54222C63F5DA}</a:tableStyleId>
              </a:tblPr>
              <a:tblGrid>
                <a:gridCol w="9000000">
                  <a:extLst>
                    <a:ext uri="{9D8B030D-6E8A-4147-A177-3AD203B41FA5}">
                      <a16:colId xmlns:a16="http://schemas.microsoft.com/office/drawing/2014/main" val="20000"/>
                    </a:ext>
                  </a:extLst>
                </a:gridCol>
              </a:tblGrid>
              <a:tr h="324000">
                <a:tc>
                  <a:txBody>
                    <a:bodyPr/>
                    <a:lstStyle/>
                    <a:p>
                      <a:pPr algn="ctr">
                        <a:lnSpc>
                          <a:spcPts val="19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793637">
                <a:tc>
                  <a:txBody>
                    <a:bodyPr/>
                    <a:lstStyle/>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▸住宅確保要配慮者に対して、登録住宅への入居にかかる情報提供や、相談・見守りなどの支援を行う社会福祉法人等を居住支援法人として</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指定した（</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月末</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あんしん住まい推進協議会」の参画が、令和３年３月末現在で</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市町村となり、市町村の参加率が</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％を超えた。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▸福祉有償運送制度の活性化を図るため、府ホームページで制度の広報を行うとともに、運営協議会（府内</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ブロック）に対し、事業推進に必要</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な情報提供を行った。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▸「大阪府福祉のまちづくり条例」の内容について、</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YouTube</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を活用し、設計事業者ホテル営業者等に向けた説明会を開催。</a:t>
                      </a: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▸府営住宅の空室活用を推進するとともに、広報資料を用いて制度や事例の周知に努めた。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・堺市、高槻市、交野市及び島本町内の府営住宅において、引き続き、小規模保育事業所として活用</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・大阪狭山市内の府営住宅において、子ども食堂・子どもの居場所として活用　等</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24000">
                <a:tc>
                  <a:txBody>
                    <a:bodyPr/>
                    <a:lstStyle/>
                    <a:p>
                      <a:pPr algn="ctr">
                        <a:lnSpc>
                          <a:spcPts val="1900"/>
                        </a:lnSpc>
                      </a:pPr>
                      <a:r>
                        <a:rPr kumimoji="1" lang="ja-JP" altLang="en-US" sz="130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extLst>
                  <a:ext uri="{0D108BD9-81ED-4DB2-BD59-A6C34878D82A}">
                    <a16:rowId xmlns:a16="http://schemas.microsoft.com/office/drawing/2014/main" val="10002"/>
                  </a:ext>
                </a:extLst>
              </a:tr>
              <a:tr h="324000">
                <a:tc>
                  <a:txBody>
                    <a:bodyPr/>
                    <a:lstStyle/>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◆市町村単位の居住支援協議会の設立を働きかける。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◆引き続き、府ホームページの充実を図り、福祉有償運送制度の広報に努める。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◆公共施設や社会福祉施設等を活用した身近な拠点・居場所づくりに取り組む。</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150486070"/>
              </p:ext>
            </p:extLst>
          </p:nvPr>
        </p:nvGraphicFramePr>
        <p:xfrm>
          <a:off x="463548" y="966647"/>
          <a:ext cx="9000000" cy="1630680"/>
        </p:xfrm>
        <a:graphic>
          <a:graphicData uri="http://schemas.openxmlformats.org/drawingml/2006/table">
            <a:tbl>
              <a:tblPr firstRow="1" bandRow="1">
                <a:tableStyleId>{5940675A-B579-460E-94D1-54222C63F5DA}</a:tableStyleId>
              </a:tblPr>
              <a:tblGrid>
                <a:gridCol w="970100">
                  <a:extLst>
                    <a:ext uri="{9D8B030D-6E8A-4147-A177-3AD203B41FA5}">
                      <a16:colId xmlns:a16="http://schemas.microsoft.com/office/drawing/2014/main" val="4233095434"/>
                    </a:ext>
                  </a:extLst>
                </a:gridCol>
                <a:gridCol w="8029900">
                  <a:extLst>
                    <a:ext uri="{9D8B030D-6E8A-4147-A177-3AD203B41FA5}">
                      <a16:colId xmlns:a16="http://schemas.microsoft.com/office/drawing/2014/main" val="20000"/>
                    </a:ext>
                  </a:extLst>
                </a:gridCol>
              </a:tblGrid>
              <a:tr h="324000">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a:txBody>
                    <a:bodyPr/>
                    <a:lstStyle/>
                    <a:p>
                      <a:pPr algn="l">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あんしん住まい推進協議会」への全市町村の加入をめざし、未加入市町村に参画を働きかけるとともに、</a:t>
                      </a:r>
                      <a:endPar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市町村単位での居住支援協議会の設立など地域の特性に応じた居住支援体制の構築を促します。</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06000">
                <a:tc>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ts val="1900"/>
                        </a:lnSpc>
                        <a:spcBef>
                          <a:spcPts val="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あんしん住まい推進協議会」への全市町村の加入をめざし、未加入市町に参画を働きかけた。</a:t>
                      </a:r>
                      <a:endPar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1900"/>
                        </a:lnSpc>
                        <a:spcBef>
                          <a:spcPts val="0"/>
                        </a:spcBef>
                        <a:spcAft>
                          <a:spcPts val="0"/>
                        </a:spcAft>
                        <a:buClrTx/>
                        <a:buSzTx/>
                        <a:buFontTx/>
                        <a:buNone/>
                        <a:tabLst/>
                        <a:defRPr/>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・参加市町村： </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39</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市町村（令和</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年度末現在）</a:t>
                      </a:r>
                      <a:endPar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900"/>
                        </a:lnSpc>
                      </a:pPr>
                      <a:r>
                        <a:rPr kumimoji="1" lang="ja-JP" altLang="en-US" sz="14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住宅確保要配慮者に対して、住宅情報の提供・相談、見守りなどの生活支援等を実施する居住支援法人を指定した。</a:t>
                      </a:r>
                      <a:endParaRPr kumimoji="1" lang="en-US" altLang="ja-JP" sz="13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900"/>
                        </a:lnSpc>
                      </a:pPr>
                      <a:r>
                        <a:rPr kumimoji="1" lang="ja-JP" altLang="en-US" sz="13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3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64</a:t>
                      </a:r>
                      <a:r>
                        <a:rPr kumimoji="1" lang="ja-JP" altLang="en-US" sz="13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法人（令和</a:t>
                      </a:r>
                      <a:r>
                        <a:rPr kumimoji="1" lang="en-US" altLang="ja-JP" sz="13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3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年度末現在）</a:t>
                      </a:r>
                      <a:endParaRPr kumimoji="1" lang="en-US" altLang="ja-JP" sz="13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6" name="円/楕円 6"/>
          <p:cNvSpPr/>
          <p:nvPr/>
        </p:nvSpPr>
        <p:spPr>
          <a:xfrm>
            <a:off x="9426135" y="5428"/>
            <a:ext cx="474980" cy="457360"/>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2000" b="1" kern="0" dirty="0">
                <a:solidFill>
                  <a:prstClr val="black"/>
                </a:solidFill>
                <a:latin typeface="メイリオ" panose="020B0604030504040204" pitchFamily="50" charset="-128"/>
                <a:ea typeface="メイリオ" panose="020B0604030504040204" pitchFamily="50" charset="-128"/>
              </a:rPr>
              <a:t>９</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1761888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28697" y="540254"/>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②　矯正施設退所</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予定者等への社会復帰支援</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48-49</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（４）地域の生活と福祉を支える基盤強化</a:t>
            </a:r>
            <a:r>
              <a:rPr lang="ja-JP" altLang="en-US" sz="2000" b="1" dirty="0">
                <a:solidFill>
                  <a:schemeClr val="bg1"/>
                </a:solidFill>
                <a:latin typeface="メイリオ" panose="020B0604030504040204" pitchFamily="50" charset="-128"/>
                <a:ea typeface="メイリオ" panose="020B0604030504040204" pitchFamily="50" charset="-128"/>
              </a:rPr>
              <a:t>（</a:t>
            </a:r>
            <a:r>
              <a:rPr lang="ja-JP" altLang="en-US" sz="2000" b="1" dirty="0" smtClean="0">
                <a:solidFill>
                  <a:schemeClr val="bg1"/>
                </a:solidFill>
                <a:latin typeface="メイリオ" panose="020B0604030504040204" pitchFamily="50" charset="-128"/>
                <a:ea typeface="メイリオ" panose="020B0604030504040204" pitchFamily="50" charset="-128"/>
              </a:rPr>
              <a:t>令和２年度 取組</a:t>
            </a:r>
            <a:r>
              <a:rPr lang="ja-JP" altLang="en-US" sz="2000" b="1" dirty="0">
                <a:solidFill>
                  <a:schemeClr val="bg1"/>
                </a:solidFill>
                <a:latin typeface="メイリオ" panose="020B0604030504040204" pitchFamily="50" charset="-128"/>
                <a:ea typeface="メイリオ" panose="020B0604030504040204" pitchFamily="50" charset="-128"/>
              </a:rPr>
              <a:t>状況）</a:t>
            </a:r>
          </a:p>
        </p:txBody>
      </p:sp>
      <p:graphicFrame>
        <p:nvGraphicFramePr>
          <p:cNvPr id="12" name="表 11"/>
          <p:cNvGraphicFramePr>
            <a:graphicFrameLocks noGrp="1"/>
          </p:cNvGraphicFramePr>
          <p:nvPr>
            <p:extLst>
              <p:ext uri="{D42A27DB-BD31-4B8C-83A1-F6EECF244321}">
                <p14:modId xmlns:p14="http://schemas.microsoft.com/office/powerpoint/2010/main" val="2769577131"/>
              </p:ext>
            </p:extLst>
          </p:nvPr>
        </p:nvGraphicFramePr>
        <p:xfrm>
          <a:off x="463548" y="1836329"/>
          <a:ext cx="9000000" cy="2206605"/>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288000">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977391">
                <a:tc>
                  <a:txBody>
                    <a:bodyPr/>
                    <a:lstStyle/>
                    <a:p>
                      <a:pPr>
                        <a:lnSpc>
                          <a:spcPts val="1800"/>
                        </a:lnSpc>
                      </a:pPr>
                      <a:r>
                        <a:rPr kumimoji="1" lang="ja-JP" altLang="en-US" sz="1200" spc="-6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spc="-6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生活保護査察指導員会議等の場を通じて、地域生活定着支援センター事業の目的等を周知し、事業に</a:t>
                      </a:r>
                      <a:endParaRPr kumimoji="1" lang="en-US" altLang="ja-JP" sz="1200" spc="-6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6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対する理解と協力の促進を図った。</a:t>
                      </a: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▸大阪府再犯防止推進協議会を設置し、課題や対策など協議を重ねて、再犯防止にかかるモデル事業（性犯罪者に対する心理カウンセリング支援）を実施した。</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令和２年度末で終了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●地域生活定着支援センター事業費（</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25,000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●地域再犯防止推進モデル事業費</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7,425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88000">
                <a:tc gridSpan="2">
                  <a:txBody>
                    <a:bodyPr/>
                    <a:lstStyle/>
                    <a:p>
                      <a:pPr algn="ctr">
                        <a:lnSpc>
                          <a:spcPts val="1800"/>
                        </a:lnSpc>
                      </a:pPr>
                      <a:r>
                        <a:rPr kumimoji="1" lang="ja-JP" altLang="en-US" sz="130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560781">
                <a:tc gridSpan="2">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a:t>
                      </a:r>
                      <a:r>
                        <a:rPr kumimoji="1" lang="ja-JP" altLang="en-US" sz="1200" spc="-6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地域生活定着支援センター事業の</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趣旨等を市町村等へ周知・啓発を行い、事業への理解・協力を働きかけていく。</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◆地域生活定着支援センターにおいて新たに被疑者等支援業務を実施していく。</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402941929"/>
              </p:ext>
            </p:extLst>
          </p:nvPr>
        </p:nvGraphicFramePr>
        <p:xfrm>
          <a:off x="461400" y="4603153"/>
          <a:ext cx="9000000" cy="2029332"/>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284539">
                <a:tc>
                  <a:txBody>
                    <a:bodyPr/>
                    <a:lstStyle/>
                    <a:p>
                      <a:pPr algn="ctr">
                        <a:lnSpc>
                          <a:spcPts val="17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7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1020910">
                <a:tc>
                  <a:txBody>
                    <a:bodyPr/>
                    <a:lstStyle/>
                    <a:p>
                      <a:pPr marL="0" marR="0" lvl="0" indent="0" algn="l" defTabSz="685800" rtl="0" eaLnBrk="1" fontAlgn="auto" latinLnBrk="0" hangingPunct="1">
                        <a:lnSpc>
                          <a:spcPts val="18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地域福祉・高齢者福祉交付金の活用を通じて、市町村社協における小地域ネットワーク活動を支援した。</a:t>
                      </a:r>
                      <a:endParaRPr kumimoji="1" lang="en-US" altLang="ja-JP"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▸市町村社協における地域貢献委員会の組織化等を進めるため、設置促進を行う府社協の「福祉活動</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指導員の設置事業」に対し補助を実施。</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●地域福祉・高齢者福祉交付金（</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901,598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600"/>
                        </a:lnSpc>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小地域ネットワーク活動を支援</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福祉活動指導員設置事業（</a:t>
                      </a:r>
                      <a:r>
                        <a:rPr kumimoji="1" lang="en-US" altLang="zh-TW"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23,378</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84539">
                <a:tc gridSpan="2">
                  <a:txBody>
                    <a:bodyPr/>
                    <a:lstStyle/>
                    <a:p>
                      <a:pPr algn="ctr">
                        <a:lnSpc>
                          <a:spcPts val="17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282012">
                <a:tc gridSpan="2">
                  <a:txBody>
                    <a:bodyPr/>
                    <a:lstStyle/>
                    <a:p>
                      <a:pPr>
                        <a:lnSpc>
                          <a:spcPts val="17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◆府社協や市町村と連携を図り、府全域にわたる福祉ニーズ等に対応した施策展開を支援していく。</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8" name="正方形/長方形 7"/>
          <p:cNvSpPr/>
          <p:nvPr/>
        </p:nvSpPr>
        <p:spPr>
          <a:xfrm>
            <a:off x="126549" y="4195717"/>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③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社会</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福祉協議会に対する活動支援</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49-50</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3175926754"/>
              </p:ext>
            </p:extLst>
          </p:nvPr>
        </p:nvGraphicFramePr>
        <p:xfrm>
          <a:off x="463548" y="979526"/>
          <a:ext cx="9000000" cy="665480"/>
        </p:xfrm>
        <a:graphic>
          <a:graphicData uri="http://schemas.openxmlformats.org/drawingml/2006/table">
            <a:tbl>
              <a:tblPr firstRow="1" bandRow="1">
                <a:tableStyleId>{5940675A-B579-460E-94D1-54222C63F5DA}</a:tableStyleId>
              </a:tblPr>
              <a:tblGrid>
                <a:gridCol w="970100">
                  <a:extLst>
                    <a:ext uri="{9D8B030D-6E8A-4147-A177-3AD203B41FA5}">
                      <a16:colId xmlns:a16="http://schemas.microsoft.com/office/drawing/2014/main" val="4233095434"/>
                    </a:ext>
                  </a:extLst>
                </a:gridCol>
                <a:gridCol w="8029900">
                  <a:extLst>
                    <a:ext uri="{9D8B030D-6E8A-4147-A177-3AD203B41FA5}">
                      <a16:colId xmlns:a16="http://schemas.microsoft.com/office/drawing/2014/main" val="20000"/>
                    </a:ext>
                  </a:extLst>
                </a:gridCol>
              </a:tblGrid>
              <a:tr h="324000">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a:txBody>
                    <a:bodyPr/>
                    <a:lstStyle/>
                    <a:p>
                      <a:pPr algn="l">
                        <a:lnSpc>
                          <a:spcPts val="1900"/>
                        </a:lnSpc>
                      </a:pPr>
                      <a:r>
                        <a:rPr kumimoji="1" lang="ja-JP" altLang="en-US" sz="1300" b="0" spc="-4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300" b="0" spc="-4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300" b="0" spc="-4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年度より</a:t>
                      </a:r>
                      <a:r>
                        <a:rPr kumimoji="1" lang="en-US" altLang="ja-JP" sz="1300" b="0" spc="-4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300" b="0" spc="-4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カ年にわたり、国のモデル事業を実施するとともに、「地方再犯防止推進計画」の策定について検討します。</a:t>
                      </a:r>
                      <a:endParaRPr kumimoji="1" lang="ja-JP" altLang="en-US" sz="1300" b="1" spc="-4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06000">
                <a:tc>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9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年１月から、関係機関と連携してモデル事業を実施。令和２年３月に</a:t>
                      </a:r>
                      <a:r>
                        <a:rPr kumimoji="1" lang="ja-JP" altLang="en-US" sz="1300" b="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「大阪府再犯</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防止推進計画」を策定。</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9" name="円/楕円 6"/>
          <p:cNvSpPr/>
          <p:nvPr/>
        </p:nvSpPr>
        <p:spPr>
          <a:xfrm>
            <a:off x="9271587" y="6393360"/>
            <a:ext cx="756000" cy="457359"/>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ja-JP" sz="2000" b="1" kern="0" dirty="0">
                <a:solidFill>
                  <a:prstClr val="black"/>
                </a:solidFill>
                <a:latin typeface="メイリオ" panose="020B0604030504040204" pitchFamily="50" charset="-128"/>
                <a:ea typeface="メイリオ" panose="020B0604030504040204" pitchFamily="50" charset="-128"/>
              </a:rPr>
              <a:t>10</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6942721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28697" y="2805152"/>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⑤　第三者評価等による福祉サービスの質の向上</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53-56</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（４）地域の生活と福祉を支える基盤強化</a:t>
            </a:r>
            <a:r>
              <a:rPr lang="ja-JP" altLang="en-US" sz="2000" b="1" dirty="0">
                <a:solidFill>
                  <a:schemeClr val="bg1"/>
                </a:solidFill>
                <a:latin typeface="メイリオ" panose="020B0604030504040204" pitchFamily="50" charset="-128"/>
                <a:ea typeface="メイリオ" panose="020B0604030504040204" pitchFamily="50" charset="-128"/>
              </a:rPr>
              <a:t>（</a:t>
            </a:r>
            <a:r>
              <a:rPr lang="ja-JP" altLang="en-US" sz="2000" b="1" dirty="0" smtClean="0">
                <a:solidFill>
                  <a:schemeClr val="bg1"/>
                </a:solidFill>
                <a:latin typeface="メイリオ" panose="020B0604030504040204" pitchFamily="50" charset="-128"/>
                <a:ea typeface="メイリオ" panose="020B0604030504040204" pitchFamily="50" charset="-128"/>
              </a:rPr>
              <a:t>令和２年度 取組</a:t>
            </a:r>
            <a:r>
              <a:rPr lang="ja-JP" altLang="en-US" sz="2000" b="1" dirty="0">
                <a:solidFill>
                  <a:schemeClr val="bg1"/>
                </a:solidFill>
                <a:latin typeface="メイリオ" panose="020B0604030504040204" pitchFamily="50" charset="-128"/>
                <a:ea typeface="メイリオ" panose="020B0604030504040204" pitchFamily="50" charset="-128"/>
              </a:rPr>
              <a:t>状況）</a:t>
            </a:r>
          </a:p>
        </p:txBody>
      </p:sp>
      <p:graphicFrame>
        <p:nvGraphicFramePr>
          <p:cNvPr id="12" name="表 11"/>
          <p:cNvGraphicFramePr>
            <a:graphicFrameLocks noGrp="1"/>
          </p:cNvGraphicFramePr>
          <p:nvPr>
            <p:extLst>
              <p:ext uri="{D42A27DB-BD31-4B8C-83A1-F6EECF244321}">
                <p14:modId xmlns:p14="http://schemas.microsoft.com/office/powerpoint/2010/main" val="3698543553"/>
              </p:ext>
            </p:extLst>
          </p:nvPr>
        </p:nvGraphicFramePr>
        <p:xfrm>
          <a:off x="463548" y="3225468"/>
          <a:ext cx="9000000" cy="1476001"/>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19583">
                <a:tc>
                  <a:txBody>
                    <a:bodyPr/>
                    <a:lstStyle/>
                    <a:p>
                      <a:pPr algn="ctr">
                        <a:lnSpc>
                          <a:spcPts val="16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6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532985">
                <a:tc>
                  <a:txBody>
                    <a:bodyPr/>
                    <a:lstStyle/>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▸国の評価基準の改正等に踏まえ、速やかに運用が開始できるよう府基準の改正を行った。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▸評価機関及び評価調査者の質を高めるため、養成研修等を開催した。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●福祉サービス第三者評価システム</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推進事業費（</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4,065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19583">
                <a:tc gridSpan="2">
                  <a:txBody>
                    <a:bodyPr/>
                    <a:lstStyle/>
                    <a:p>
                      <a:pPr algn="ctr">
                        <a:lnSpc>
                          <a:spcPts val="1600"/>
                        </a:lnSpc>
                      </a:pPr>
                      <a:r>
                        <a:rPr kumimoji="1" lang="ja-JP" altLang="en-US" sz="130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303850">
                <a:tc gridSpan="2">
                  <a:txBody>
                    <a:bodyPr/>
                    <a:lstStyle/>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◆市町村や庁内関係部局等と連携しながら、受審を喚起する普及啓発・施策展開を検討していく。</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4251322912"/>
              </p:ext>
            </p:extLst>
          </p:nvPr>
        </p:nvGraphicFramePr>
        <p:xfrm>
          <a:off x="461400" y="5247100"/>
          <a:ext cx="9000000" cy="1391403"/>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287631">
                <a:tc>
                  <a:txBody>
                    <a:bodyPr/>
                    <a:lstStyle/>
                    <a:p>
                      <a:pPr algn="ctr">
                        <a:lnSpc>
                          <a:spcPts val="16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6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507579">
                <a:tc>
                  <a:txBody>
                    <a:bodyPr/>
                    <a:lstStyle/>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▸介護保険サービス事業者や</a:t>
                      </a:r>
                      <a:r>
                        <a:rPr kumimoji="1"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福祉サービス事業者等に対し、指導監査を実施し、サービスの質の</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向上及び施設等の適正運営に寄与した。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●指導監査等にかかる事業費</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40,952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87631">
                <a:tc gridSpan="2">
                  <a:txBody>
                    <a:bodyPr/>
                    <a:lstStyle/>
                    <a:p>
                      <a:pPr algn="ctr">
                        <a:lnSpc>
                          <a:spcPts val="16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285160">
                <a:tc gridSpan="2">
                  <a:txBody>
                    <a:bodyPr/>
                    <a:lstStyle/>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◆引き続き、市町村とも連携しながら指導監査を行い、利用者のニーズに合わせた福祉サービスが提供されるよう適切な事業運営の確保に努める。</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8" name="正方形/長方形 7"/>
          <p:cNvSpPr/>
          <p:nvPr/>
        </p:nvSpPr>
        <p:spPr>
          <a:xfrm>
            <a:off x="126549" y="4839664"/>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⑥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社会</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福祉法人及び福祉サービス事業者への適切な指導監査</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56</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3711636510"/>
              </p:ext>
            </p:extLst>
          </p:nvPr>
        </p:nvGraphicFramePr>
        <p:xfrm>
          <a:off x="461400" y="932668"/>
          <a:ext cx="9000000" cy="1755283"/>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26445">
                <a:tc>
                  <a:txBody>
                    <a:bodyPr/>
                    <a:lstStyle/>
                    <a:p>
                      <a:pPr algn="ctr">
                        <a:lnSpc>
                          <a:spcPts val="16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553785">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▸助成事業の一層の透明化を図ることを目的に創設した「地域福祉推進助成　事業評価制度」に</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基づき、助成事業を評価し、その結果を府ホームページで公表した。</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大阪府福祉基金設置運営</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費</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83,717</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26445">
                <a:tc gridSpan="2">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305326">
                <a:tc gridSpan="2">
                  <a:txBody>
                    <a:bodyPr/>
                    <a:lstStyle/>
                    <a:p>
                      <a:pPr marL="0" marR="0" lvl="0" indent="0" algn="l" defTabSz="685800" rtl="0" eaLnBrk="1" fontAlgn="auto" latinLnBrk="0" hangingPunct="1">
                        <a:lnSpc>
                          <a:spcPts val="18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◆助成金の事業評価を行い、その評価結果を公表し、広報することで、事業成果の見える化を進める。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18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◆ウィズコロナ・ポストコロナを踏まえた地域福祉活動モデルの開発等の新たな地域福祉課題の解決に向け助成金を活用</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15" name="正方形/長方形 14"/>
          <p:cNvSpPr/>
          <p:nvPr/>
        </p:nvSpPr>
        <p:spPr>
          <a:xfrm>
            <a:off x="126549" y="538111"/>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④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福祉</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基金の活用・推進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52-53</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9" name="円/楕円 6"/>
          <p:cNvSpPr/>
          <p:nvPr/>
        </p:nvSpPr>
        <p:spPr>
          <a:xfrm>
            <a:off x="9271587" y="5428"/>
            <a:ext cx="756000" cy="457360"/>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ja-JP" sz="2000" b="1" kern="0" dirty="0">
                <a:solidFill>
                  <a:prstClr val="black"/>
                </a:solidFill>
                <a:latin typeface="メイリオ" panose="020B0604030504040204" pitchFamily="50" charset="-128"/>
                <a:ea typeface="メイリオ" panose="020B0604030504040204" pitchFamily="50" charset="-128"/>
              </a:rPr>
              <a:t>11</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8629105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28697" y="540255"/>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①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地域</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の実情に合わせた施策立案の支援</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57-58</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（５）市町村</a:t>
            </a:r>
            <a:r>
              <a:rPr lang="ja-JP" altLang="en-US" sz="2000" b="1" dirty="0">
                <a:solidFill>
                  <a:schemeClr val="bg1"/>
                </a:solidFill>
                <a:latin typeface="メイリオ" panose="020B0604030504040204" pitchFamily="50" charset="-128"/>
                <a:ea typeface="メイリオ" panose="020B0604030504040204" pitchFamily="50" charset="-128"/>
              </a:rPr>
              <a:t>支援（</a:t>
            </a:r>
            <a:r>
              <a:rPr lang="ja-JP" altLang="en-US" sz="2000" b="1" dirty="0" smtClean="0">
                <a:solidFill>
                  <a:schemeClr val="bg1"/>
                </a:solidFill>
                <a:latin typeface="メイリオ" panose="020B0604030504040204" pitchFamily="50" charset="-128"/>
                <a:ea typeface="メイリオ" panose="020B0604030504040204" pitchFamily="50" charset="-128"/>
              </a:rPr>
              <a:t>令和２年度 取組</a:t>
            </a:r>
            <a:r>
              <a:rPr lang="ja-JP" altLang="en-US" sz="2000" b="1" dirty="0">
                <a:solidFill>
                  <a:schemeClr val="bg1"/>
                </a:solidFill>
                <a:latin typeface="メイリオ" panose="020B0604030504040204" pitchFamily="50" charset="-128"/>
                <a:ea typeface="メイリオ" panose="020B0604030504040204" pitchFamily="50" charset="-128"/>
              </a:rPr>
              <a:t>状況）</a:t>
            </a:r>
          </a:p>
        </p:txBody>
      </p:sp>
      <p:graphicFrame>
        <p:nvGraphicFramePr>
          <p:cNvPr id="12" name="表 11"/>
          <p:cNvGraphicFramePr>
            <a:graphicFrameLocks noGrp="1"/>
          </p:cNvGraphicFramePr>
          <p:nvPr>
            <p:extLst>
              <p:ext uri="{D42A27DB-BD31-4B8C-83A1-F6EECF244321}">
                <p14:modId xmlns:p14="http://schemas.microsoft.com/office/powerpoint/2010/main" val="3190470281"/>
              </p:ext>
            </p:extLst>
          </p:nvPr>
        </p:nvGraphicFramePr>
        <p:xfrm>
          <a:off x="463548" y="973450"/>
          <a:ext cx="9000000" cy="1908000"/>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24000">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900000">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▸大阪府地域福祉・高齢者福祉交付金を活用し、地域福祉及び高齢者福祉の分野を対象に、</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市町村が創意工夫を凝らし、地域の実情や住民ニーズに沿った施策を立案、推進することを支援。</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地域福祉分野（</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事業）、高齢者福祉分野（</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事業）の事業を支援。</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●地域福祉・高齢者福祉交付金（</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901,598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24000">
                <a:tc gridSpan="2">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360000">
                <a:tc gridSpan="2">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◆引き続き、地域ニーズに沿った施策展開を支援するとともに、先進事例や好事例を市町村へ提供し、施策立案をサポートしていく。</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3242852212"/>
              </p:ext>
            </p:extLst>
          </p:nvPr>
        </p:nvGraphicFramePr>
        <p:xfrm>
          <a:off x="461400" y="4409965"/>
          <a:ext cx="9000000" cy="1908000"/>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24000">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900000">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▸市町村における改正社会福祉法を踏まえた地域福祉計画の見直しが進められるよう、アンケートや</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市町村訪問の実施、市町村地域福祉担当課長会議を通じて、必要な情報提供や意見交換を行った。</a:t>
                      </a: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▸交付金の活用により、地域福祉計画の理解・促進を図る住民説明会に対する財政支援を行った。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●地域福祉・高齢者福祉交付金（</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901,598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800"/>
                        </a:lnSpc>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住民ニーズ調査事業の実施を支援</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24000">
                <a:tc gridSpan="2">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360000">
                <a:tc gridSpan="2">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◆引き続き、地域福祉計画の改定等に必要な助言や情報提供等を行っていく。</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4136040985"/>
              </p:ext>
            </p:extLst>
          </p:nvPr>
        </p:nvGraphicFramePr>
        <p:xfrm>
          <a:off x="461400" y="3553153"/>
          <a:ext cx="9000000" cy="665480"/>
        </p:xfrm>
        <a:graphic>
          <a:graphicData uri="http://schemas.openxmlformats.org/drawingml/2006/table">
            <a:tbl>
              <a:tblPr firstRow="1" bandRow="1">
                <a:tableStyleId>{5940675A-B579-460E-94D1-54222C63F5DA}</a:tableStyleId>
              </a:tblPr>
              <a:tblGrid>
                <a:gridCol w="3000000">
                  <a:extLst>
                    <a:ext uri="{9D8B030D-6E8A-4147-A177-3AD203B41FA5}">
                      <a16:colId xmlns:a16="http://schemas.microsoft.com/office/drawing/2014/main" val="20000"/>
                    </a:ext>
                  </a:extLst>
                </a:gridCol>
                <a:gridCol w="3000000">
                  <a:extLst>
                    <a:ext uri="{9D8B030D-6E8A-4147-A177-3AD203B41FA5}">
                      <a16:colId xmlns:a16="http://schemas.microsoft.com/office/drawing/2014/main" val="20001"/>
                    </a:ext>
                  </a:extLst>
                </a:gridCol>
                <a:gridCol w="3000000">
                  <a:extLst>
                    <a:ext uri="{9D8B030D-6E8A-4147-A177-3AD203B41FA5}">
                      <a16:colId xmlns:a16="http://schemas.microsoft.com/office/drawing/2014/main" val="1373461436"/>
                    </a:ext>
                  </a:extLst>
                </a:gridCol>
              </a:tblGrid>
              <a:tr h="306000">
                <a:tc gridSpan="2">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目標・指標：改正社会福祉法に対応した市町村地域福祉計画の改定</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tc>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令和２年度実績</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06000">
                <a:tc>
                  <a:txBody>
                    <a:bodyPr/>
                    <a:lstStyle/>
                    <a:p>
                      <a:pPr algn="ctr">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Ｒ５年度目標：全市町村</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33</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市町（Ｒ</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年３月末時点）</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8" name="正方形/長方形 7"/>
          <p:cNvSpPr/>
          <p:nvPr/>
        </p:nvSpPr>
        <p:spPr>
          <a:xfrm>
            <a:off x="126549" y="3139641"/>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②　市町村</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地域福祉計画の策定・改定支援</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58</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9" name="円/楕円 6"/>
          <p:cNvSpPr/>
          <p:nvPr/>
        </p:nvSpPr>
        <p:spPr>
          <a:xfrm>
            <a:off x="9271587" y="6393360"/>
            <a:ext cx="756000" cy="457359"/>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ja-JP" sz="2000" b="1" kern="0" dirty="0" smtClean="0">
                <a:solidFill>
                  <a:prstClr val="black"/>
                </a:solidFill>
                <a:latin typeface="メイリオ" panose="020B0604030504040204" pitchFamily="50" charset="-128"/>
                <a:ea typeface="メイリオ" panose="020B0604030504040204" pitchFamily="50" charset="-128"/>
              </a:rPr>
              <a:t>12</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4387950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第４期</a:t>
            </a:r>
            <a:r>
              <a:rPr lang="ja-JP" altLang="en-US" sz="2000" b="1" dirty="0">
                <a:solidFill>
                  <a:schemeClr val="bg1"/>
                </a:solidFill>
                <a:latin typeface="メイリオ" panose="020B0604030504040204" pitchFamily="50" charset="-128"/>
                <a:ea typeface="メイリオ" panose="020B0604030504040204" pitchFamily="50" charset="-128"/>
              </a:rPr>
              <a:t>大阪府地域福祉支援</a:t>
            </a:r>
            <a:r>
              <a:rPr lang="ja-JP" altLang="en-US" sz="2000" b="1" dirty="0" smtClean="0">
                <a:solidFill>
                  <a:schemeClr val="bg1"/>
                </a:solidFill>
                <a:latin typeface="メイリオ" panose="020B0604030504040204" pitchFamily="50" charset="-128"/>
                <a:ea typeface="メイリオ" panose="020B0604030504040204" pitchFamily="50" charset="-128"/>
              </a:rPr>
              <a:t>計画について</a:t>
            </a:r>
            <a:endParaRPr lang="ja-JP" altLang="en-US" sz="2000" b="1" dirty="0">
              <a:solidFill>
                <a:schemeClr val="bg1"/>
              </a:solidFill>
              <a:latin typeface="メイリオ" panose="020B0604030504040204" pitchFamily="50" charset="-128"/>
              <a:ea typeface="メイリオ" panose="020B0604030504040204" pitchFamily="50" charset="-128"/>
            </a:endParaRPr>
          </a:p>
        </p:txBody>
      </p:sp>
      <p:sp>
        <p:nvSpPr>
          <p:cNvPr id="14" name="テキスト ボックス 1"/>
          <p:cNvSpPr txBox="1">
            <a:spLocks noChangeArrowheads="1"/>
          </p:cNvSpPr>
          <p:nvPr/>
        </p:nvSpPr>
        <p:spPr bwMode="auto">
          <a:xfrm>
            <a:off x="132596" y="388564"/>
            <a:ext cx="10246525" cy="1618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lnSpc>
                <a:spcPts val="2000"/>
              </a:lnSpc>
              <a:spcBef>
                <a:spcPct val="0"/>
              </a:spcBef>
              <a:buFontTx/>
              <a:buNone/>
            </a:pPr>
            <a:r>
              <a:rPr lang="ja-JP" altLang="en-US" sz="1400" b="1" dirty="0" smtClean="0">
                <a:latin typeface="Meiryo UI" pitchFamily="50" charset="-128"/>
                <a:ea typeface="Meiryo UI" pitchFamily="50" charset="-128"/>
                <a:cs typeface="Meiryo UI" pitchFamily="50" charset="-128"/>
              </a:rPr>
              <a:t>▽</a:t>
            </a:r>
            <a:r>
              <a:rPr lang="ja-JP" altLang="en-US" sz="1400" b="1" u="sng" dirty="0" smtClean="0">
                <a:latin typeface="Meiryo UI" pitchFamily="50" charset="-128"/>
                <a:ea typeface="Meiryo UI" pitchFamily="50" charset="-128"/>
                <a:cs typeface="Meiryo UI" pitchFamily="50" charset="-128"/>
              </a:rPr>
              <a:t>本計画では、</a:t>
            </a:r>
            <a:r>
              <a:rPr lang="en-US" altLang="ja-JP" sz="1400" b="1" u="sng" dirty="0" smtClean="0">
                <a:latin typeface="Meiryo UI" pitchFamily="50" charset="-128"/>
                <a:ea typeface="Meiryo UI" pitchFamily="50" charset="-128"/>
                <a:cs typeface="Meiryo UI" pitchFamily="50" charset="-128"/>
              </a:rPr>
              <a:t>3</a:t>
            </a:r>
            <a:r>
              <a:rPr lang="ja-JP" altLang="en-US" sz="1400" b="1" u="sng" dirty="0" err="1" smtClean="0">
                <a:latin typeface="Meiryo UI" pitchFamily="50" charset="-128"/>
                <a:ea typeface="Meiryo UI" pitchFamily="50" charset="-128"/>
                <a:cs typeface="Meiryo UI" pitchFamily="50" charset="-128"/>
              </a:rPr>
              <a:t>つの</a:t>
            </a:r>
            <a:r>
              <a:rPr lang="ja-JP" altLang="en-US" sz="1400" b="1" u="sng" dirty="0" smtClean="0">
                <a:latin typeface="Meiryo UI" pitchFamily="50" charset="-128"/>
                <a:ea typeface="Meiryo UI" pitchFamily="50" charset="-128"/>
                <a:cs typeface="Meiryo UI" pitchFamily="50" charset="-128"/>
              </a:rPr>
              <a:t>ビジョンを掲げ、５つの方向性（以下１～５）に沿った取組を推進するため、具体的な施策展開を図る。</a:t>
            </a:r>
            <a:endParaRPr lang="en-US" altLang="ja-JP" sz="1400" b="1" u="sng" dirty="0" smtClean="0">
              <a:latin typeface="Meiryo UI" pitchFamily="50" charset="-128"/>
              <a:ea typeface="Meiryo UI" pitchFamily="50" charset="-128"/>
              <a:cs typeface="Meiryo UI" pitchFamily="50" charset="-128"/>
            </a:endParaRPr>
          </a:p>
          <a:p>
            <a:pPr eaLnBrk="1" hangingPunct="1">
              <a:lnSpc>
                <a:spcPts val="2000"/>
              </a:lnSpc>
              <a:spcBef>
                <a:spcPct val="0"/>
              </a:spcBef>
              <a:buFontTx/>
              <a:buNone/>
            </a:pPr>
            <a:r>
              <a:rPr lang="ja-JP" altLang="en-US" sz="1300" dirty="0" smtClean="0">
                <a:latin typeface="Meiryo UI" pitchFamily="50" charset="-128"/>
                <a:ea typeface="Meiryo UI" pitchFamily="50" charset="-128"/>
                <a:cs typeface="Meiryo UI" pitchFamily="50" charset="-128"/>
              </a:rPr>
              <a:t>　</a:t>
            </a:r>
            <a:r>
              <a:rPr lang="en-US" altLang="ja-JP" sz="1300" dirty="0" smtClean="0">
                <a:latin typeface="Meiryo UI" pitchFamily="50" charset="-128"/>
                <a:ea typeface="Meiryo UI" pitchFamily="50" charset="-128"/>
                <a:cs typeface="Meiryo UI" pitchFamily="50" charset="-128"/>
              </a:rPr>
              <a:t>[</a:t>
            </a:r>
            <a:r>
              <a:rPr lang="ja-JP" altLang="en-US" sz="1300" dirty="0" smtClean="0">
                <a:latin typeface="Meiryo UI" pitchFamily="50" charset="-128"/>
                <a:ea typeface="Meiryo UI" pitchFamily="50" charset="-128"/>
                <a:cs typeface="Meiryo UI" pitchFamily="50" charset="-128"/>
              </a:rPr>
              <a:t>計画期間</a:t>
            </a:r>
            <a:r>
              <a:rPr lang="en-US" altLang="ja-JP" sz="1300" dirty="0" smtClean="0">
                <a:latin typeface="Meiryo UI" pitchFamily="50" charset="-128"/>
                <a:ea typeface="Meiryo UI" pitchFamily="50" charset="-128"/>
                <a:cs typeface="Meiryo UI" pitchFamily="50" charset="-128"/>
              </a:rPr>
              <a:t>] </a:t>
            </a:r>
            <a:r>
              <a:rPr lang="ja-JP" altLang="en-US" sz="1300" dirty="0" smtClean="0">
                <a:latin typeface="Meiryo UI" pitchFamily="50" charset="-128"/>
                <a:ea typeface="Meiryo UI" pitchFamily="50" charset="-128"/>
                <a:cs typeface="Meiryo UI" pitchFamily="50" charset="-128"/>
              </a:rPr>
              <a:t>●令和元年度から令和５年度（</a:t>
            </a:r>
            <a:r>
              <a:rPr lang="en-US" altLang="ja-JP" sz="1300" dirty="0" smtClean="0">
                <a:latin typeface="Meiryo UI" pitchFamily="50" charset="-128"/>
                <a:ea typeface="Meiryo UI" pitchFamily="50" charset="-128"/>
                <a:cs typeface="Meiryo UI" pitchFamily="50" charset="-128"/>
              </a:rPr>
              <a:t>5</a:t>
            </a:r>
            <a:r>
              <a:rPr lang="ja-JP" altLang="en-US" sz="1300" dirty="0" smtClean="0">
                <a:latin typeface="Meiryo UI" pitchFamily="50" charset="-128"/>
                <a:ea typeface="Meiryo UI" pitchFamily="50" charset="-128"/>
                <a:cs typeface="Meiryo UI" pitchFamily="50" charset="-128"/>
              </a:rPr>
              <a:t>年間）　</a:t>
            </a:r>
          </a:p>
          <a:p>
            <a:pPr eaLnBrk="1" hangingPunct="1">
              <a:lnSpc>
                <a:spcPts val="2000"/>
              </a:lnSpc>
              <a:spcBef>
                <a:spcPct val="0"/>
              </a:spcBef>
              <a:buFontTx/>
              <a:buNone/>
            </a:pPr>
            <a:r>
              <a:rPr lang="ja-JP" altLang="en-US" sz="1300" dirty="0" smtClean="0">
                <a:latin typeface="Meiryo UI" pitchFamily="50" charset="-128"/>
                <a:ea typeface="Meiryo UI" pitchFamily="50" charset="-128"/>
                <a:cs typeface="Meiryo UI" pitchFamily="50" charset="-128"/>
              </a:rPr>
              <a:t>　</a:t>
            </a:r>
            <a:r>
              <a:rPr lang="en-US" altLang="ja-JP" sz="1300" dirty="0" smtClean="0">
                <a:latin typeface="Meiryo UI" pitchFamily="50" charset="-128"/>
                <a:ea typeface="Meiryo UI" pitchFamily="50" charset="-128"/>
                <a:cs typeface="Meiryo UI" pitchFamily="50" charset="-128"/>
              </a:rPr>
              <a:t>[</a:t>
            </a:r>
            <a:r>
              <a:rPr lang="ja-JP" altLang="en-US" sz="1300" dirty="0" smtClean="0">
                <a:latin typeface="Meiryo UI" pitchFamily="50" charset="-128"/>
                <a:ea typeface="Meiryo UI" pitchFamily="50" charset="-128"/>
                <a:cs typeface="Meiryo UI" pitchFamily="50" charset="-128"/>
              </a:rPr>
              <a:t>計画のめざすビジョン</a:t>
            </a:r>
            <a:r>
              <a:rPr lang="en-US" altLang="ja-JP" sz="1300" dirty="0" smtClean="0">
                <a:latin typeface="Meiryo UI" pitchFamily="50" charset="-128"/>
                <a:ea typeface="Meiryo UI" pitchFamily="50" charset="-128"/>
                <a:cs typeface="Meiryo UI" pitchFamily="50" charset="-128"/>
              </a:rPr>
              <a:t>]</a:t>
            </a:r>
            <a:r>
              <a:rPr lang="ja-JP" altLang="en-US" sz="1350" spc="-100" dirty="0" smtClean="0">
                <a:latin typeface="Meiryo UI" pitchFamily="50" charset="-128"/>
                <a:ea typeface="Meiryo UI" pitchFamily="50" charset="-128"/>
                <a:cs typeface="Meiryo UI" pitchFamily="50" charset="-128"/>
              </a:rPr>
              <a:t>●誰もが困ったときに身近なところで支援を受けられる地域社会　 ●地域のつながりの中で、ともに支え、ともに生きる地域社会</a:t>
            </a:r>
          </a:p>
          <a:p>
            <a:pPr eaLnBrk="1" hangingPunct="1">
              <a:lnSpc>
                <a:spcPts val="2000"/>
              </a:lnSpc>
              <a:spcBef>
                <a:spcPct val="0"/>
              </a:spcBef>
              <a:buFontTx/>
              <a:buNone/>
            </a:pPr>
            <a:r>
              <a:rPr lang="ja-JP" altLang="en-US" sz="1300" dirty="0" smtClean="0">
                <a:latin typeface="Meiryo UI" pitchFamily="50" charset="-128"/>
                <a:ea typeface="Meiryo UI" pitchFamily="50" charset="-128"/>
                <a:cs typeface="Meiryo UI" pitchFamily="50" charset="-128"/>
              </a:rPr>
              <a:t>　    　　　　　　　　　　　</a:t>
            </a:r>
            <a:r>
              <a:rPr lang="ja-JP" altLang="en-US" sz="1300" dirty="0">
                <a:latin typeface="Meiryo UI" pitchFamily="50" charset="-128"/>
                <a:ea typeface="Meiryo UI" pitchFamily="50" charset="-128"/>
                <a:cs typeface="Meiryo UI" pitchFamily="50" charset="-128"/>
              </a:rPr>
              <a:t> </a:t>
            </a:r>
            <a:r>
              <a:rPr lang="ja-JP" altLang="en-US" sz="1300" dirty="0" smtClean="0">
                <a:latin typeface="Meiryo UI" pitchFamily="50" charset="-128"/>
                <a:ea typeface="Meiryo UI" pitchFamily="50" charset="-128"/>
                <a:cs typeface="Meiryo UI" pitchFamily="50" charset="-128"/>
              </a:rPr>
              <a:t>●あらゆる</a:t>
            </a:r>
            <a:r>
              <a:rPr lang="ja-JP" altLang="en-US" sz="1300" dirty="0">
                <a:latin typeface="Meiryo UI" pitchFamily="50" charset="-128"/>
                <a:ea typeface="Meiryo UI" pitchFamily="50" charset="-128"/>
                <a:cs typeface="Meiryo UI" pitchFamily="50" charset="-128"/>
              </a:rPr>
              <a:t>主体の協働により福祉活動が実践されている地域</a:t>
            </a:r>
            <a:r>
              <a:rPr lang="ja-JP" altLang="en-US" sz="1300" dirty="0" smtClean="0">
                <a:latin typeface="Meiryo UI" pitchFamily="50" charset="-128"/>
                <a:ea typeface="Meiryo UI" pitchFamily="50" charset="-128"/>
                <a:cs typeface="Meiryo UI" pitchFamily="50" charset="-128"/>
              </a:rPr>
              <a:t>社会</a:t>
            </a:r>
            <a:endParaRPr lang="en-US" altLang="ja-JP" sz="1300" dirty="0" smtClean="0">
              <a:latin typeface="Meiryo UI" pitchFamily="50" charset="-128"/>
              <a:ea typeface="Meiryo UI" pitchFamily="50" charset="-128"/>
              <a:cs typeface="Meiryo UI" pitchFamily="50" charset="-128"/>
            </a:endParaRPr>
          </a:p>
          <a:p>
            <a:pPr eaLnBrk="1" hangingPunct="1">
              <a:lnSpc>
                <a:spcPts val="2000"/>
              </a:lnSpc>
              <a:spcBef>
                <a:spcPct val="0"/>
              </a:spcBef>
              <a:buFontTx/>
              <a:buNone/>
            </a:pPr>
            <a:r>
              <a:rPr lang="ja-JP" altLang="en-US" sz="1300" dirty="0">
                <a:latin typeface="Meiryo UI" pitchFamily="50" charset="-128"/>
                <a:ea typeface="Meiryo UI" pitchFamily="50" charset="-128"/>
                <a:cs typeface="Meiryo UI" pitchFamily="50" charset="-128"/>
              </a:rPr>
              <a:t>　</a:t>
            </a:r>
            <a:r>
              <a:rPr lang="en-US" altLang="ja-JP" sz="1300" dirty="0" smtClean="0">
                <a:latin typeface="Meiryo UI" pitchFamily="50" charset="-128"/>
                <a:ea typeface="Meiryo UI" pitchFamily="50" charset="-128"/>
                <a:cs typeface="Meiryo UI" pitchFamily="50" charset="-128"/>
              </a:rPr>
              <a:t>[</a:t>
            </a:r>
            <a:r>
              <a:rPr lang="ja-JP" altLang="en-US" sz="1300" dirty="0" smtClean="0">
                <a:latin typeface="Meiryo UI" pitchFamily="50" charset="-128"/>
                <a:ea typeface="Meiryo UI" pitchFamily="50" charset="-128"/>
                <a:cs typeface="Meiryo UI" pitchFamily="50" charset="-128"/>
              </a:rPr>
              <a:t>地域福祉を推進する具体的施策＝重点取組（</a:t>
            </a:r>
            <a:r>
              <a:rPr lang="en-US" altLang="ja-JP" sz="1300" dirty="0" smtClean="0">
                <a:latin typeface="Meiryo UI" pitchFamily="50" charset="-128"/>
                <a:ea typeface="Meiryo UI" pitchFamily="50" charset="-128"/>
                <a:cs typeface="Meiryo UI" pitchFamily="50" charset="-128"/>
              </a:rPr>
              <a:t>18</a:t>
            </a:r>
            <a:r>
              <a:rPr lang="ja-JP" altLang="en-US" sz="1300" dirty="0" smtClean="0">
                <a:latin typeface="Meiryo UI" pitchFamily="50" charset="-128"/>
                <a:ea typeface="Meiryo UI" pitchFamily="50" charset="-128"/>
                <a:cs typeface="Meiryo UI" pitchFamily="50" charset="-128"/>
              </a:rPr>
              <a:t>）</a:t>
            </a:r>
            <a:r>
              <a:rPr lang="en-US" altLang="ja-JP" sz="1300" dirty="0" smtClean="0">
                <a:latin typeface="Meiryo UI" pitchFamily="50" charset="-128"/>
                <a:ea typeface="Meiryo UI" pitchFamily="50" charset="-128"/>
                <a:cs typeface="Meiryo UI" pitchFamily="50" charset="-128"/>
              </a:rPr>
              <a:t>]</a:t>
            </a:r>
            <a:endParaRPr lang="ja-JP" altLang="en-US" sz="1300" dirty="0">
              <a:latin typeface="Meiryo UI" pitchFamily="50" charset="-128"/>
              <a:ea typeface="Meiryo UI" pitchFamily="50" charset="-128"/>
              <a:cs typeface="Meiryo UI" pitchFamily="50" charset="-128"/>
            </a:endParaRPr>
          </a:p>
          <a:p>
            <a:pPr eaLnBrk="1" hangingPunct="1">
              <a:lnSpc>
                <a:spcPts val="1900"/>
              </a:lnSpc>
              <a:spcBef>
                <a:spcPct val="0"/>
              </a:spcBef>
              <a:buFontTx/>
              <a:buNone/>
            </a:pPr>
            <a:r>
              <a:rPr lang="ja-JP" altLang="en-US" sz="1300" dirty="0" smtClean="0">
                <a:latin typeface="Meiryo UI" pitchFamily="50" charset="-128"/>
                <a:ea typeface="Meiryo UI" pitchFamily="50" charset="-128"/>
                <a:cs typeface="Meiryo UI" pitchFamily="50" charset="-128"/>
              </a:rPr>
              <a:t>　</a:t>
            </a:r>
            <a:endParaRPr lang="ja-JP" altLang="en-US" sz="1300" dirty="0">
              <a:latin typeface="Meiryo UI" pitchFamily="50" charset="-128"/>
              <a:ea typeface="Meiryo UI" pitchFamily="50" charset="-128"/>
              <a:cs typeface="Meiryo UI" pitchFamily="50" charset="-128"/>
            </a:endParaRPr>
          </a:p>
        </p:txBody>
      </p:sp>
      <p:sp>
        <p:nvSpPr>
          <p:cNvPr id="23" name="スライド番号プレースホルダー 1"/>
          <p:cNvSpPr txBox="1">
            <a:spLocks/>
          </p:cNvSpPr>
          <p:nvPr/>
        </p:nvSpPr>
        <p:spPr bwMode="auto">
          <a:xfrm>
            <a:off x="8027300" y="11476906"/>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solidFill>
                  <a:prstClr val="black"/>
                </a:solidFill>
              </a:rPr>
              <a:pPr algn="r" eaLnBrk="1" hangingPunct="1">
                <a:spcBef>
                  <a:spcPct val="0"/>
                </a:spcBef>
                <a:buFontTx/>
                <a:buNone/>
              </a:pPr>
              <a:t>2</a:t>
            </a:fld>
            <a:endParaRPr lang="ja-JP" altLang="en-US" sz="1200" dirty="0">
              <a:solidFill>
                <a:prstClr val="black"/>
              </a:solidFill>
            </a:endParaRPr>
          </a:p>
        </p:txBody>
      </p:sp>
      <p:grpSp>
        <p:nvGrpSpPr>
          <p:cNvPr id="58" name="グループ化 57"/>
          <p:cNvGrpSpPr/>
          <p:nvPr/>
        </p:nvGrpSpPr>
        <p:grpSpPr>
          <a:xfrm>
            <a:off x="544032" y="5428"/>
            <a:ext cx="9357083" cy="7147564"/>
            <a:chOff x="130121" y="411613"/>
            <a:chExt cx="9357083" cy="6748122"/>
          </a:xfrm>
        </p:grpSpPr>
        <p:sp>
          <p:nvSpPr>
            <p:cNvPr id="59" name="円/楕円 6"/>
            <p:cNvSpPr/>
            <p:nvPr/>
          </p:nvSpPr>
          <p:spPr>
            <a:xfrm>
              <a:off x="9012224" y="411613"/>
              <a:ext cx="474980" cy="431800"/>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1</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graphicFrame>
          <p:nvGraphicFramePr>
            <p:cNvPr id="60" name="図表 59"/>
            <p:cNvGraphicFramePr/>
            <p:nvPr>
              <p:extLst>
                <p:ext uri="{D42A27DB-BD31-4B8C-83A1-F6EECF244321}">
                  <p14:modId xmlns:p14="http://schemas.microsoft.com/office/powerpoint/2010/main" val="651947418"/>
                </p:ext>
              </p:extLst>
            </p:nvPr>
          </p:nvGraphicFramePr>
          <p:xfrm>
            <a:off x="130121" y="2140408"/>
            <a:ext cx="8719348" cy="50193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1" name="正方形/長方形 60"/>
            <p:cNvSpPr/>
            <p:nvPr/>
          </p:nvSpPr>
          <p:spPr>
            <a:xfrm>
              <a:off x="911977" y="2136262"/>
              <a:ext cx="3168000" cy="237917"/>
            </a:xfrm>
            <a:prstGeom prst="rect">
              <a:avLst/>
            </a:prstGeom>
            <a:solidFill>
              <a:srgbClr val="F81B02"/>
            </a:solidFill>
            <a:ln>
              <a:solidFill>
                <a:srgbClr val="F81B02"/>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rPr>
                <a:t>地域福祉のセーフティネットの拡充</a:t>
              </a:r>
            </a:p>
          </p:txBody>
        </p:sp>
        <p:sp>
          <p:nvSpPr>
            <p:cNvPr id="62" name="正方形/長方形 61"/>
            <p:cNvSpPr/>
            <p:nvPr/>
          </p:nvSpPr>
          <p:spPr>
            <a:xfrm>
              <a:off x="911977" y="2979094"/>
              <a:ext cx="3204000" cy="237917"/>
            </a:xfrm>
            <a:prstGeom prst="rect">
              <a:avLst/>
            </a:prstGeom>
            <a:solidFill>
              <a:srgbClr val="FC7715"/>
            </a:solidFill>
            <a:ln>
              <a:solidFill>
                <a:srgbClr val="FC7715"/>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rPr>
                <a:t>地域における権利擁護の推進</a:t>
              </a:r>
            </a:p>
          </p:txBody>
        </p:sp>
        <p:sp>
          <p:nvSpPr>
            <p:cNvPr id="63" name="正方形/長方形 62"/>
            <p:cNvSpPr/>
            <p:nvPr/>
          </p:nvSpPr>
          <p:spPr>
            <a:xfrm>
              <a:off x="924856" y="3830574"/>
              <a:ext cx="3204000" cy="237917"/>
            </a:xfrm>
            <a:prstGeom prst="rect">
              <a:avLst/>
            </a:prstGeom>
            <a:solidFill>
              <a:srgbClr val="00B0F0"/>
            </a:solidFill>
            <a:ln>
              <a:solidFill>
                <a:srgbClr val="00B0F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rPr>
                <a:t>地域福祉を担う多様な人づくり</a:t>
              </a:r>
            </a:p>
          </p:txBody>
        </p:sp>
        <p:sp>
          <p:nvSpPr>
            <p:cNvPr id="64" name="正方形/長方形 63"/>
            <p:cNvSpPr/>
            <p:nvPr/>
          </p:nvSpPr>
          <p:spPr>
            <a:xfrm>
              <a:off x="924856" y="4707373"/>
              <a:ext cx="3204000" cy="237917"/>
            </a:xfrm>
            <a:prstGeom prst="rect">
              <a:avLst/>
            </a:prstGeom>
            <a:solidFill>
              <a:srgbClr val="002060"/>
            </a:solidFill>
            <a:ln>
              <a:solidFill>
                <a:srgbClr val="00206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rPr>
                <a:t>地域の生活と福祉を支える基盤強化</a:t>
              </a:r>
            </a:p>
          </p:txBody>
        </p:sp>
        <p:sp>
          <p:nvSpPr>
            <p:cNvPr id="65" name="正方形/長方形 64"/>
            <p:cNvSpPr/>
            <p:nvPr/>
          </p:nvSpPr>
          <p:spPr>
            <a:xfrm>
              <a:off x="899098" y="5727077"/>
              <a:ext cx="3204000" cy="237917"/>
            </a:xfrm>
            <a:prstGeom prst="rect">
              <a:avLst/>
            </a:prstGeom>
            <a:solidFill>
              <a:srgbClr val="B560D4">
                <a:lumMod val="50000"/>
              </a:srgbClr>
            </a:solidFill>
            <a:ln>
              <a:solidFill>
                <a:srgbClr val="7030A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rPr>
                <a:t>市町村支援</a:t>
              </a:r>
            </a:p>
          </p:txBody>
        </p:sp>
      </p:grpSp>
      <p:sp>
        <p:nvSpPr>
          <p:cNvPr id="66" name="正方形/長方形 65"/>
          <p:cNvSpPr/>
          <p:nvPr/>
        </p:nvSpPr>
        <p:spPr>
          <a:xfrm>
            <a:off x="1493317" y="2106203"/>
            <a:ext cx="8808530" cy="502702"/>
          </a:xfrm>
          <a:prstGeom prst="rect">
            <a:avLst/>
          </a:prstGeom>
        </p:spPr>
        <p:txBody>
          <a:bodyPr wrap="square" anchor="ctr">
            <a:spAutoFit/>
          </a:bodyPr>
          <a:lstStyle/>
          <a:p>
            <a:pPr>
              <a:lnSpc>
                <a:spcPts val="1600"/>
              </a:lnSpc>
            </a:pPr>
            <a:r>
              <a:rPr kumimoji="1" lang="ja-JP" altLang="en-US" sz="1200" b="1" dirty="0">
                <a:solidFill>
                  <a:prstClr val="black"/>
                </a:solidFill>
                <a:latin typeface="Meiryo UI" panose="020B0604030504040204" pitchFamily="50" charset="-128"/>
                <a:ea typeface="Meiryo UI" panose="020B0604030504040204" pitchFamily="50" charset="-128"/>
              </a:rPr>
              <a:t>① 市町村と連携したセーフティネットの拡充　　② 生活困窮者への支援や、ひきこもり・自殺対策等の充実</a:t>
            </a:r>
            <a:endParaRPr kumimoji="1" lang="ja-JP" altLang="en-US" sz="1200" dirty="0">
              <a:solidFill>
                <a:prstClr val="black"/>
              </a:solidFill>
              <a:latin typeface="Rockwell" panose="02060603020205020403"/>
              <a:ea typeface="ＭＳ Ｐゴシック" panose="020B0600070205080204" pitchFamily="50" charset="-128"/>
            </a:endParaRPr>
          </a:p>
          <a:p>
            <a:pPr>
              <a:lnSpc>
                <a:spcPts val="1600"/>
              </a:lnSpc>
            </a:pPr>
            <a:r>
              <a:rPr kumimoji="1" lang="ja-JP" altLang="en-US" sz="1200" b="1" dirty="0">
                <a:solidFill>
                  <a:prstClr val="black"/>
                </a:solidFill>
                <a:latin typeface="メイリオ" panose="020B0604030504040204" pitchFamily="50" charset="-128"/>
                <a:ea typeface="メイリオ" panose="020B0604030504040204" pitchFamily="50" charset="-128"/>
              </a:rPr>
              <a:t>③ 災害時における避難行動要支援者に対する支援体制の充実</a:t>
            </a:r>
            <a:endParaRPr kumimoji="1" lang="ja-JP" altLang="en-US" sz="1200" dirty="0">
              <a:solidFill>
                <a:prstClr val="black"/>
              </a:solidFill>
              <a:latin typeface="Rockwell" panose="02060603020205020403"/>
              <a:ea typeface="ＭＳ Ｐゴシック" panose="020B0600070205080204" pitchFamily="50" charset="-128"/>
            </a:endParaRPr>
          </a:p>
        </p:txBody>
      </p:sp>
      <p:sp>
        <p:nvSpPr>
          <p:cNvPr id="67" name="正方形/長方形 66"/>
          <p:cNvSpPr/>
          <p:nvPr/>
        </p:nvSpPr>
        <p:spPr>
          <a:xfrm>
            <a:off x="1493317" y="2988241"/>
            <a:ext cx="8808530" cy="502702"/>
          </a:xfrm>
          <a:prstGeom prst="rect">
            <a:avLst/>
          </a:prstGeom>
        </p:spPr>
        <p:txBody>
          <a:bodyPr wrap="square" anchor="ctr">
            <a:spAutoFit/>
          </a:bodyPr>
          <a:lstStyle/>
          <a:p>
            <a:pPr>
              <a:lnSpc>
                <a:spcPts val="1600"/>
              </a:lnSpc>
            </a:pPr>
            <a:r>
              <a:rPr kumimoji="1" lang="ja-JP" altLang="en-US" sz="1300" b="1" dirty="0">
                <a:solidFill>
                  <a:prstClr val="black"/>
                </a:solidFill>
                <a:latin typeface="Meiryo UI" panose="020B0604030504040204" pitchFamily="50" charset="-128"/>
                <a:ea typeface="Meiryo UI" panose="020B0604030504040204" pitchFamily="50" charset="-128"/>
              </a:rPr>
              <a:t>① 虐待や</a:t>
            </a:r>
            <a:r>
              <a:rPr kumimoji="1" lang="en-US" altLang="ja-JP" sz="1300" b="1" dirty="0">
                <a:solidFill>
                  <a:prstClr val="black"/>
                </a:solidFill>
                <a:latin typeface="Meiryo UI" panose="020B0604030504040204" pitchFamily="50" charset="-128"/>
                <a:ea typeface="Meiryo UI" panose="020B0604030504040204" pitchFamily="50" charset="-128"/>
              </a:rPr>
              <a:t>DV</a:t>
            </a:r>
            <a:r>
              <a:rPr kumimoji="1" lang="ja-JP" altLang="en-US" sz="1300" b="1" dirty="0">
                <a:solidFill>
                  <a:prstClr val="black"/>
                </a:solidFill>
                <a:latin typeface="Meiryo UI" panose="020B0604030504040204" pitchFamily="50" charset="-128"/>
                <a:ea typeface="Meiryo UI" panose="020B0604030504040204" pitchFamily="50" charset="-128"/>
              </a:rPr>
              <a:t>防止に向けた地域における取組の</a:t>
            </a:r>
            <a:r>
              <a:rPr kumimoji="1" lang="ja-JP" altLang="en-US" sz="1300" b="1" dirty="0" smtClean="0">
                <a:solidFill>
                  <a:prstClr val="black"/>
                </a:solidFill>
                <a:latin typeface="Meiryo UI" panose="020B0604030504040204" pitchFamily="50" charset="-128"/>
                <a:ea typeface="Meiryo UI" panose="020B0604030504040204" pitchFamily="50" charset="-128"/>
              </a:rPr>
              <a:t>推進　　② </a:t>
            </a:r>
            <a:r>
              <a:rPr kumimoji="1" lang="ja-JP" altLang="en-US" sz="1300" b="1" dirty="0">
                <a:solidFill>
                  <a:prstClr val="black"/>
                </a:solidFill>
                <a:latin typeface="Meiryo UI" panose="020B0604030504040204" pitchFamily="50" charset="-128"/>
                <a:ea typeface="Meiryo UI" panose="020B0604030504040204" pitchFamily="50" charset="-128"/>
              </a:rPr>
              <a:t>成年後見制度等の利用</a:t>
            </a:r>
            <a:r>
              <a:rPr kumimoji="1" lang="ja-JP" altLang="en-US" sz="1300" b="1" dirty="0" smtClean="0">
                <a:solidFill>
                  <a:prstClr val="black"/>
                </a:solidFill>
                <a:latin typeface="Meiryo UI" panose="020B0604030504040204" pitchFamily="50" charset="-128"/>
                <a:ea typeface="Meiryo UI" panose="020B0604030504040204" pitchFamily="50" charset="-128"/>
              </a:rPr>
              <a:t>促進　　</a:t>
            </a:r>
            <a:endParaRPr kumimoji="1" lang="en-US" altLang="ja-JP" sz="1300" b="1" dirty="0" smtClean="0">
              <a:solidFill>
                <a:prstClr val="black"/>
              </a:solidFill>
              <a:latin typeface="Meiryo UI" panose="020B0604030504040204" pitchFamily="50" charset="-128"/>
              <a:ea typeface="Meiryo UI" panose="020B0604030504040204" pitchFamily="50" charset="-128"/>
            </a:endParaRPr>
          </a:p>
          <a:p>
            <a:pPr>
              <a:lnSpc>
                <a:spcPts val="1600"/>
              </a:lnSpc>
            </a:pPr>
            <a:r>
              <a:rPr kumimoji="1" lang="ja-JP" altLang="en-US" sz="1300" b="1" dirty="0" smtClean="0">
                <a:solidFill>
                  <a:prstClr val="black"/>
                </a:solidFill>
                <a:latin typeface="Meiryo UI" panose="020B0604030504040204" pitchFamily="50" charset="-128"/>
                <a:ea typeface="Meiryo UI" panose="020B0604030504040204" pitchFamily="50" charset="-128"/>
              </a:rPr>
              <a:t>③ </a:t>
            </a:r>
            <a:r>
              <a:rPr kumimoji="1" lang="ja-JP" altLang="en-US" sz="1300" b="1" dirty="0">
                <a:solidFill>
                  <a:prstClr val="black"/>
                </a:solidFill>
                <a:latin typeface="Meiryo UI" panose="020B0604030504040204" pitchFamily="50" charset="-128"/>
                <a:ea typeface="Meiryo UI" panose="020B0604030504040204" pitchFamily="50" charset="-128"/>
              </a:rPr>
              <a:t>消費者被害等の未然防止</a:t>
            </a:r>
          </a:p>
        </p:txBody>
      </p:sp>
      <p:sp>
        <p:nvSpPr>
          <p:cNvPr id="68" name="正方形/長方形 67"/>
          <p:cNvSpPr/>
          <p:nvPr/>
        </p:nvSpPr>
        <p:spPr>
          <a:xfrm>
            <a:off x="1494178" y="3910600"/>
            <a:ext cx="8808530" cy="502702"/>
          </a:xfrm>
          <a:prstGeom prst="rect">
            <a:avLst/>
          </a:prstGeom>
        </p:spPr>
        <p:txBody>
          <a:bodyPr wrap="square" anchor="ctr">
            <a:spAutoFit/>
          </a:bodyPr>
          <a:lstStyle/>
          <a:p>
            <a:pPr>
              <a:lnSpc>
                <a:spcPts val="1600"/>
              </a:lnSpc>
            </a:pPr>
            <a:r>
              <a:rPr kumimoji="1" lang="ja-JP" altLang="en-US" sz="1200" b="1" dirty="0">
                <a:solidFill>
                  <a:prstClr val="black"/>
                </a:solidFill>
                <a:latin typeface="Meiryo UI" panose="020B0604030504040204" pitchFamily="50" charset="-128"/>
                <a:ea typeface="Meiryo UI" panose="020B0604030504040204" pitchFamily="50" charset="-128"/>
              </a:rPr>
              <a:t>① 地域づくりにつながる</a:t>
            </a:r>
            <a:r>
              <a:rPr kumimoji="1" lang="ja-JP" altLang="en-US" sz="1200" b="1" dirty="0" smtClean="0">
                <a:solidFill>
                  <a:prstClr val="black"/>
                </a:solidFill>
                <a:latin typeface="Meiryo UI" panose="020B0604030504040204" pitchFamily="50" charset="-128"/>
                <a:ea typeface="Meiryo UI" panose="020B0604030504040204" pitchFamily="50" charset="-128"/>
              </a:rPr>
              <a:t>人づくり　　② </a:t>
            </a:r>
            <a:r>
              <a:rPr kumimoji="1" lang="ja-JP" altLang="en-US" sz="1200" b="1" dirty="0">
                <a:solidFill>
                  <a:prstClr val="black"/>
                </a:solidFill>
                <a:latin typeface="Meiryo UI" panose="020B0604030504040204" pitchFamily="50" charset="-128"/>
                <a:ea typeface="Meiryo UI" panose="020B0604030504040204" pitchFamily="50" charset="-128"/>
              </a:rPr>
              <a:t>民生委員・児童委員が活動しやすい環境づくり</a:t>
            </a:r>
          </a:p>
          <a:p>
            <a:pPr>
              <a:lnSpc>
                <a:spcPts val="1600"/>
              </a:lnSpc>
            </a:pPr>
            <a:r>
              <a:rPr kumimoji="1" lang="ja-JP" altLang="en-US" sz="1200" b="1" dirty="0">
                <a:solidFill>
                  <a:prstClr val="black"/>
                </a:solidFill>
                <a:latin typeface="Meiryo UI" panose="020B0604030504040204" pitchFamily="50" charset="-128"/>
                <a:ea typeface="Meiryo UI" panose="020B0604030504040204" pitchFamily="50" charset="-128"/>
              </a:rPr>
              <a:t>③ 介護・福祉人材の</a:t>
            </a:r>
            <a:r>
              <a:rPr kumimoji="1" lang="ja-JP" altLang="en-US" sz="1200" b="1" dirty="0" smtClean="0">
                <a:solidFill>
                  <a:prstClr val="black"/>
                </a:solidFill>
                <a:latin typeface="Meiryo UI" panose="020B0604030504040204" pitchFamily="50" charset="-128"/>
                <a:ea typeface="Meiryo UI" panose="020B0604030504040204" pitchFamily="50" charset="-128"/>
              </a:rPr>
              <a:t>確保　　　　　④ </a:t>
            </a:r>
            <a:r>
              <a:rPr kumimoji="1" lang="ja-JP" altLang="en-US" sz="1200" b="1" dirty="0">
                <a:solidFill>
                  <a:prstClr val="black"/>
                </a:solidFill>
                <a:latin typeface="Meiryo UI" panose="020B0604030504040204" pitchFamily="50" charset="-128"/>
                <a:ea typeface="Meiryo UI" panose="020B0604030504040204" pitchFamily="50" charset="-128"/>
              </a:rPr>
              <a:t>教育・保育人材の確保</a:t>
            </a:r>
          </a:p>
        </p:txBody>
      </p:sp>
      <p:sp>
        <p:nvSpPr>
          <p:cNvPr id="69" name="正方形/長方形 68"/>
          <p:cNvSpPr/>
          <p:nvPr/>
        </p:nvSpPr>
        <p:spPr>
          <a:xfrm>
            <a:off x="1493317" y="4817722"/>
            <a:ext cx="9000000" cy="784830"/>
          </a:xfrm>
          <a:prstGeom prst="rect">
            <a:avLst/>
          </a:prstGeom>
        </p:spPr>
        <p:txBody>
          <a:bodyPr wrap="square" anchor="ctr">
            <a:spAutoFit/>
          </a:bodyPr>
          <a:lstStyle/>
          <a:p>
            <a:pPr>
              <a:lnSpc>
                <a:spcPts val="1600"/>
              </a:lnSpc>
            </a:pPr>
            <a:r>
              <a:rPr kumimoji="1" lang="ja-JP" altLang="en-US" sz="1200" b="1" dirty="0">
                <a:solidFill>
                  <a:prstClr val="black"/>
                </a:solidFill>
                <a:latin typeface="Meiryo UI" panose="020B0604030504040204" pitchFamily="50" charset="-128"/>
                <a:ea typeface="Meiryo UI" panose="020B0604030504040204" pitchFamily="50" charset="-128"/>
              </a:rPr>
              <a:t>① 安全・安心に暮らせる住まいと福祉のまちづくりの</a:t>
            </a:r>
            <a:r>
              <a:rPr kumimoji="1" lang="ja-JP" altLang="en-US" sz="1200" b="1" dirty="0" smtClean="0">
                <a:solidFill>
                  <a:prstClr val="black"/>
                </a:solidFill>
                <a:latin typeface="Meiryo UI" panose="020B0604030504040204" pitchFamily="50" charset="-128"/>
                <a:ea typeface="Meiryo UI" panose="020B0604030504040204" pitchFamily="50" charset="-128"/>
              </a:rPr>
              <a:t>推進　　② </a:t>
            </a:r>
            <a:r>
              <a:rPr kumimoji="1" lang="ja-JP" altLang="en-US" sz="1200" b="1" dirty="0">
                <a:solidFill>
                  <a:prstClr val="black"/>
                </a:solidFill>
                <a:latin typeface="Meiryo UI" panose="020B0604030504040204" pitchFamily="50" charset="-128"/>
                <a:ea typeface="Meiryo UI" panose="020B0604030504040204" pitchFamily="50" charset="-128"/>
              </a:rPr>
              <a:t>矯正施設退所予定者等への社会復帰支援</a:t>
            </a:r>
          </a:p>
          <a:p>
            <a:pPr>
              <a:lnSpc>
                <a:spcPts val="1800"/>
              </a:lnSpc>
            </a:pPr>
            <a:r>
              <a:rPr kumimoji="1" lang="ja-JP" altLang="en-US" sz="1200" b="1" dirty="0">
                <a:solidFill>
                  <a:prstClr val="black"/>
                </a:solidFill>
                <a:latin typeface="Meiryo UI" panose="020B0604030504040204" pitchFamily="50" charset="-128"/>
                <a:ea typeface="Meiryo UI" panose="020B0604030504040204" pitchFamily="50" charset="-128"/>
              </a:rPr>
              <a:t>③ 社会福祉協議会に対する活動</a:t>
            </a:r>
            <a:r>
              <a:rPr kumimoji="1" lang="ja-JP" altLang="en-US" sz="1200" b="1" dirty="0" smtClean="0">
                <a:solidFill>
                  <a:prstClr val="black"/>
                </a:solidFill>
                <a:latin typeface="Meiryo UI" panose="020B0604030504040204" pitchFamily="50" charset="-128"/>
                <a:ea typeface="Meiryo UI" panose="020B0604030504040204" pitchFamily="50" charset="-128"/>
              </a:rPr>
              <a:t>支援　　④ </a:t>
            </a:r>
            <a:r>
              <a:rPr kumimoji="1" lang="ja-JP" altLang="en-US" sz="1200" b="1" dirty="0">
                <a:solidFill>
                  <a:prstClr val="black"/>
                </a:solidFill>
                <a:latin typeface="Meiryo UI" panose="020B0604030504040204" pitchFamily="50" charset="-128"/>
                <a:ea typeface="Meiryo UI" panose="020B0604030504040204" pitchFamily="50" charset="-128"/>
              </a:rPr>
              <a:t>福祉基金の活用・</a:t>
            </a:r>
            <a:r>
              <a:rPr kumimoji="1" lang="ja-JP" altLang="en-US" sz="1200" b="1" dirty="0" smtClean="0">
                <a:solidFill>
                  <a:prstClr val="black"/>
                </a:solidFill>
                <a:latin typeface="Meiryo UI" panose="020B0604030504040204" pitchFamily="50" charset="-128"/>
                <a:ea typeface="Meiryo UI" panose="020B0604030504040204" pitchFamily="50" charset="-128"/>
              </a:rPr>
              <a:t>推進　　</a:t>
            </a:r>
            <a:endParaRPr kumimoji="1" lang="en-US" altLang="ja-JP" sz="1200" b="1" dirty="0" smtClean="0">
              <a:solidFill>
                <a:prstClr val="black"/>
              </a:solidFill>
              <a:latin typeface="Meiryo UI" panose="020B0604030504040204" pitchFamily="50" charset="-128"/>
              <a:ea typeface="Meiryo UI" panose="020B0604030504040204" pitchFamily="50" charset="-128"/>
            </a:endParaRPr>
          </a:p>
          <a:p>
            <a:pPr>
              <a:lnSpc>
                <a:spcPts val="1800"/>
              </a:lnSpc>
            </a:pPr>
            <a:r>
              <a:rPr kumimoji="1" lang="ja-JP" altLang="en-US" sz="1200" b="1" dirty="0" smtClean="0">
                <a:solidFill>
                  <a:prstClr val="black"/>
                </a:solidFill>
                <a:latin typeface="Meiryo UI" panose="020B0604030504040204" pitchFamily="50" charset="-128"/>
                <a:ea typeface="Meiryo UI" panose="020B0604030504040204" pitchFamily="50" charset="-128"/>
              </a:rPr>
              <a:t>⑤ </a:t>
            </a:r>
            <a:r>
              <a:rPr kumimoji="1" lang="ja-JP" altLang="en-US" sz="1200" b="1" dirty="0">
                <a:solidFill>
                  <a:prstClr val="black"/>
                </a:solidFill>
                <a:latin typeface="Meiryo UI" panose="020B0604030504040204" pitchFamily="50" charset="-128"/>
                <a:ea typeface="Meiryo UI" panose="020B0604030504040204" pitchFamily="50" charset="-128"/>
              </a:rPr>
              <a:t>第三者評価等による福祉サービスの質の</a:t>
            </a:r>
            <a:r>
              <a:rPr kumimoji="1" lang="ja-JP" altLang="en-US" sz="1200" b="1" dirty="0" smtClean="0">
                <a:solidFill>
                  <a:prstClr val="black"/>
                </a:solidFill>
                <a:latin typeface="Meiryo UI" panose="020B0604030504040204" pitchFamily="50" charset="-128"/>
                <a:ea typeface="Meiryo UI" panose="020B0604030504040204" pitchFamily="50" charset="-128"/>
              </a:rPr>
              <a:t>向上　　⑥ </a:t>
            </a:r>
            <a:r>
              <a:rPr kumimoji="1" lang="ja-JP" altLang="en-US" sz="1200" b="1" dirty="0">
                <a:solidFill>
                  <a:prstClr val="black"/>
                </a:solidFill>
                <a:latin typeface="Meiryo UI" panose="020B0604030504040204" pitchFamily="50" charset="-128"/>
                <a:ea typeface="Meiryo UI" panose="020B0604030504040204" pitchFamily="50" charset="-128"/>
              </a:rPr>
              <a:t>社会福祉法人及び福祉サービス事業者への適切な指導監査</a:t>
            </a:r>
          </a:p>
        </p:txBody>
      </p:sp>
      <p:sp>
        <p:nvSpPr>
          <p:cNvPr id="70" name="正方形/長方形 69"/>
          <p:cNvSpPr/>
          <p:nvPr/>
        </p:nvSpPr>
        <p:spPr>
          <a:xfrm>
            <a:off x="1493317" y="5756799"/>
            <a:ext cx="8808530" cy="553998"/>
          </a:xfrm>
          <a:prstGeom prst="rect">
            <a:avLst/>
          </a:prstGeom>
        </p:spPr>
        <p:txBody>
          <a:bodyPr wrap="square" anchor="ctr">
            <a:spAutoFit/>
          </a:bodyPr>
          <a:lstStyle/>
          <a:p>
            <a:pPr>
              <a:lnSpc>
                <a:spcPts val="1800"/>
              </a:lnSpc>
            </a:pPr>
            <a:endParaRPr kumimoji="1" lang="ja-JP" altLang="en-US" sz="1200" b="1" dirty="0">
              <a:solidFill>
                <a:prstClr val="black"/>
              </a:solidFill>
              <a:latin typeface="Meiryo UI" panose="020B0604030504040204" pitchFamily="50" charset="-128"/>
              <a:ea typeface="Meiryo UI" panose="020B0604030504040204" pitchFamily="50" charset="-128"/>
            </a:endParaRPr>
          </a:p>
          <a:p>
            <a:pPr>
              <a:lnSpc>
                <a:spcPts val="1800"/>
              </a:lnSpc>
            </a:pPr>
            <a:r>
              <a:rPr kumimoji="1" lang="ja-JP" altLang="en-US" sz="1200" b="1" dirty="0" smtClean="0">
                <a:solidFill>
                  <a:prstClr val="black"/>
                </a:solidFill>
                <a:latin typeface="Meiryo UI" panose="020B0604030504040204" pitchFamily="50" charset="-128"/>
                <a:ea typeface="Meiryo UI" panose="020B0604030504040204" pitchFamily="50" charset="-128"/>
              </a:rPr>
              <a:t>① 地域</a:t>
            </a:r>
            <a:r>
              <a:rPr kumimoji="1" lang="ja-JP" altLang="en-US" sz="1200" b="1" dirty="0">
                <a:solidFill>
                  <a:prstClr val="black"/>
                </a:solidFill>
                <a:latin typeface="Meiryo UI" panose="020B0604030504040204" pitchFamily="50" charset="-128"/>
                <a:ea typeface="Meiryo UI" panose="020B0604030504040204" pitchFamily="50" charset="-128"/>
              </a:rPr>
              <a:t>の実情に合わせた施策立案の</a:t>
            </a:r>
            <a:r>
              <a:rPr kumimoji="1" lang="ja-JP" altLang="en-US" sz="1200" b="1" dirty="0" smtClean="0">
                <a:solidFill>
                  <a:prstClr val="black"/>
                </a:solidFill>
                <a:latin typeface="Meiryo UI" panose="020B0604030504040204" pitchFamily="50" charset="-128"/>
                <a:ea typeface="Meiryo UI" panose="020B0604030504040204" pitchFamily="50" charset="-128"/>
              </a:rPr>
              <a:t>支援　　② </a:t>
            </a:r>
            <a:r>
              <a:rPr kumimoji="1" lang="ja-JP" altLang="en-US" sz="1200" b="1" dirty="0">
                <a:solidFill>
                  <a:prstClr val="black"/>
                </a:solidFill>
                <a:latin typeface="Meiryo UI" panose="020B0604030504040204" pitchFamily="50" charset="-128"/>
                <a:ea typeface="Meiryo UI" panose="020B0604030504040204" pitchFamily="50" charset="-128"/>
              </a:rPr>
              <a:t>市町村地域福祉計画の策定・改定支援</a:t>
            </a:r>
          </a:p>
        </p:txBody>
      </p:sp>
    </p:spTree>
    <p:extLst>
      <p:ext uri="{BB962C8B-B14F-4D97-AF65-F5344CB8AC3E}">
        <p14:creationId xmlns:p14="http://schemas.microsoft.com/office/powerpoint/2010/main" val="8834069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14000" y="463214"/>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①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市町村</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と連携したセーフティネットの</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拡充　＊</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17-20</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（１）地域</a:t>
            </a:r>
            <a:r>
              <a:rPr lang="ja-JP" altLang="en-US" sz="2000" b="1" dirty="0">
                <a:solidFill>
                  <a:schemeClr val="bg1"/>
                </a:solidFill>
                <a:latin typeface="メイリオ" panose="020B0604030504040204" pitchFamily="50" charset="-128"/>
                <a:ea typeface="メイリオ" panose="020B0604030504040204" pitchFamily="50" charset="-128"/>
              </a:rPr>
              <a:t>福祉のセーフティネットの</a:t>
            </a:r>
            <a:r>
              <a:rPr lang="ja-JP" altLang="en-US" sz="2000" b="1" dirty="0" smtClean="0">
                <a:solidFill>
                  <a:schemeClr val="bg1"/>
                </a:solidFill>
                <a:latin typeface="メイリオ" panose="020B0604030504040204" pitchFamily="50" charset="-128"/>
                <a:ea typeface="メイリオ" panose="020B0604030504040204" pitchFamily="50" charset="-128"/>
              </a:rPr>
              <a:t>拡充（令和２年度 取組状況）</a:t>
            </a:r>
            <a:endParaRPr lang="ja-JP" altLang="en-US" sz="2000" b="1" dirty="0">
              <a:solidFill>
                <a:schemeClr val="bg1"/>
              </a:solidFill>
              <a:latin typeface="メイリオ" panose="020B0604030504040204" pitchFamily="50" charset="-128"/>
              <a:ea typeface="メイリオ"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2350826901"/>
              </p:ext>
            </p:extLst>
          </p:nvPr>
        </p:nvGraphicFramePr>
        <p:xfrm>
          <a:off x="453000" y="1697101"/>
          <a:ext cx="9000000" cy="4988432"/>
        </p:xfrm>
        <a:graphic>
          <a:graphicData uri="http://schemas.openxmlformats.org/drawingml/2006/table">
            <a:tbl>
              <a:tblPr firstRow="1" bandRow="1">
                <a:tableStyleId>{5940675A-B579-460E-94D1-54222C63F5DA}</a:tableStyleId>
              </a:tblPr>
              <a:tblGrid>
                <a:gridCol w="6403948">
                  <a:extLst>
                    <a:ext uri="{9D8B030D-6E8A-4147-A177-3AD203B41FA5}">
                      <a16:colId xmlns:a16="http://schemas.microsoft.com/office/drawing/2014/main" val="20000"/>
                    </a:ext>
                  </a:extLst>
                </a:gridCol>
                <a:gridCol w="2596052">
                  <a:extLst>
                    <a:ext uri="{9D8B030D-6E8A-4147-A177-3AD203B41FA5}">
                      <a16:colId xmlns:a16="http://schemas.microsoft.com/office/drawing/2014/main" val="4032548442"/>
                    </a:ext>
                  </a:extLst>
                </a:gridCol>
              </a:tblGrid>
              <a:tr h="324000">
                <a:tc>
                  <a:txBody>
                    <a:bodyPr/>
                    <a:lstStyle/>
                    <a:p>
                      <a:pPr algn="ctr">
                        <a:lnSpc>
                          <a:spcPts val="22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20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3168000">
                <a:tc>
                  <a:txBody>
                    <a:bodyPr/>
                    <a:lstStyle/>
                    <a:p>
                      <a:pPr>
                        <a:lnSpc>
                          <a:spcPts val="2000"/>
                        </a:lnSpc>
                      </a:pPr>
                      <a:r>
                        <a:rPr kumimoji="1" lang="ja-JP" altLang="en-US" sz="120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市町村における包括的な支援体制の構築</a:t>
                      </a:r>
                      <a:endParaRPr kumimoji="1" lang="en-US" altLang="ja-JP"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▸市町村訪問及び市町村地域福祉担当課長会議を通じて、国動向や事例紹介などの情報提供や</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意見交換等を行った。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地域づくりに資する環境整備</a:t>
                      </a:r>
                      <a:endParaRPr kumimoji="1" lang="en-US" altLang="ja-JP"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▸「地域福祉・高齢者福祉交付金」を活用し、小地域ネットワーク活動等の取組を支援するとともに、</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市町村地域福祉担当課長会議の場を活用し情報提供を行った。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▸高齢者の生きがいづく</a:t>
                      </a:r>
                      <a:r>
                        <a:rPr kumimoji="1" lang="ja-JP" altLang="en-US" sz="12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りを</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推進するため、「大阪ええまちプロジェクト」を実施し、住民主体の多様な</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サービス創出等の促進を支援した。</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▸コロナ禍で、高齢者や</a:t>
                      </a:r>
                      <a:r>
                        <a:rPr kumimoji="1" lang="ja-JP" altLang="en-US" sz="12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者等の要支援者が孤立や不安を抱えないよう、地域のネットワーク等を</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活用した見守りや安否確認を実施した。</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地域福祉のネットワークの仕組みづくり</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▸コミュニティソーシャルワーカー（以下「</a:t>
                      </a:r>
                      <a:r>
                        <a:rPr kumimoji="1" lang="en-US" altLang="ja-JP"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CSW</a:t>
                      </a:r>
                      <a:r>
                        <a:rPr kumimoji="1" lang="ja-JP" altLang="en-US"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」という。）の配置を支援し、「見守り・発見・つなぎのネット　</a:t>
                      </a:r>
                      <a:endParaRPr kumimoji="1" lang="en-US" altLang="ja-JP"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ワーク」の強化を図った。また、</a:t>
                      </a:r>
                      <a:r>
                        <a:rPr kumimoji="1" lang="en-US" altLang="ja-JP"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CSW</a:t>
                      </a:r>
                      <a:r>
                        <a:rPr kumimoji="1" lang="ja-JP" altLang="en-US"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ブロック別連絡協議会やスクールソーシャルワーカー（以下「</a:t>
                      </a:r>
                      <a:r>
                        <a:rPr kumimoji="1" lang="en-US" altLang="ja-JP"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SSW</a:t>
                      </a:r>
                      <a:r>
                        <a:rPr kumimoji="1" lang="ja-JP" altLang="en-US"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a:t>
                      </a:r>
                      <a:endParaRPr kumimoji="1" lang="en-US" altLang="ja-JP"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いう。）連絡会を通じて、各コーディネーターの役割や取組内容等への理解を深め、連携強化を図った。</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●地域福祉・高齢者福祉交付金（</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901,598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※CSW</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配置促進、小地域ネットワーク</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活動等の取組を支援</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●大阪ええまちプロジェクト</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27,313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SSW</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配置事業</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74,368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●外出自粛高齢者・</a:t>
                      </a:r>
                      <a:r>
                        <a:rPr kumimoji="1"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者等見守り　　</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支援事業交付金</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2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431,969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24000">
                <a:tc gridSpan="2">
                  <a:txBody>
                    <a:bodyPr/>
                    <a:lstStyle/>
                    <a:p>
                      <a:pPr algn="ctr">
                        <a:lnSpc>
                          <a:spcPts val="22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360000">
                <a:tc gridSpan="2">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◆市町村における包括的な支援体制が構築・拡充されるよう、市町村訪問による助言や、先進事例・最新情報の提供などを行う。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CSW</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SSW</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をはじめ、各コーディネーターの配置促進や連携強化を通じて、地域住民のニーズに沿ったきめ細かな取組を進める。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470402200"/>
              </p:ext>
            </p:extLst>
          </p:nvPr>
        </p:nvGraphicFramePr>
        <p:xfrm>
          <a:off x="453000" y="884213"/>
          <a:ext cx="9000000" cy="665480"/>
        </p:xfrm>
        <a:graphic>
          <a:graphicData uri="http://schemas.openxmlformats.org/drawingml/2006/table">
            <a:tbl>
              <a:tblPr firstRow="1" bandRow="1">
                <a:tableStyleId>{5940675A-B579-460E-94D1-54222C63F5DA}</a:tableStyleId>
              </a:tblPr>
              <a:tblGrid>
                <a:gridCol w="2772000">
                  <a:extLst>
                    <a:ext uri="{9D8B030D-6E8A-4147-A177-3AD203B41FA5}">
                      <a16:colId xmlns:a16="http://schemas.microsoft.com/office/drawing/2014/main" val="20000"/>
                    </a:ext>
                  </a:extLst>
                </a:gridCol>
                <a:gridCol w="3641770">
                  <a:extLst>
                    <a:ext uri="{9D8B030D-6E8A-4147-A177-3AD203B41FA5}">
                      <a16:colId xmlns:a16="http://schemas.microsoft.com/office/drawing/2014/main" val="20001"/>
                    </a:ext>
                  </a:extLst>
                </a:gridCol>
                <a:gridCol w="2586230">
                  <a:extLst>
                    <a:ext uri="{9D8B030D-6E8A-4147-A177-3AD203B41FA5}">
                      <a16:colId xmlns:a16="http://schemas.microsoft.com/office/drawing/2014/main" val="3553356610"/>
                    </a:ext>
                  </a:extLst>
                </a:gridCol>
              </a:tblGrid>
              <a:tr h="306000">
                <a:tc gridSpan="2">
                  <a:txBody>
                    <a:bodyPr/>
                    <a:lstStyle/>
                    <a:p>
                      <a:pPr algn="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a:t>
                      </a:r>
                      <a:r>
                        <a:rPr kumimoji="1"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CSW</a:t>
                      </a: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配置人数（全中学校区に</a:t>
                      </a:r>
                      <a:r>
                        <a:rPr kumimoji="1"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名配置）</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政令市・中核市を除く</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tc>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令和２年度実績</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06000">
                <a:tc>
                  <a:txBody>
                    <a:bodyPr/>
                    <a:lstStyle/>
                    <a:p>
                      <a:pPr algn="ctr">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136</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Ｒ</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年度目標：</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160</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名（全中学校区）</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136</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6" name="円/楕円 6"/>
          <p:cNvSpPr/>
          <p:nvPr/>
        </p:nvSpPr>
        <p:spPr>
          <a:xfrm>
            <a:off x="9426135" y="6393360"/>
            <a:ext cx="474980" cy="457359"/>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2</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8121686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28697" y="540255"/>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②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生活困窮者への支援や、ひきこもり・自殺対策等の充実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20-25</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（１）地域</a:t>
            </a:r>
            <a:r>
              <a:rPr lang="ja-JP" altLang="en-US" sz="2000" b="1" dirty="0">
                <a:solidFill>
                  <a:schemeClr val="bg1"/>
                </a:solidFill>
                <a:latin typeface="メイリオ" panose="020B0604030504040204" pitchFamily="50" charset="-128"/>
                <a:ea typeface="メイリオ" panose="020B0604030504040204" pitchFamily="50" charset="-128"/>
              </a:rPr>
              <a:t>福祉のセーフティネットの</a:t>
            </a:r>
            <a:r>
              <a:rPr lang="ja-JP" altLang="en-US" sz="2000" b="1" dirty="0" smtClean="0">
                <a:solidFill>
                  <a:schemeClr val="bg1"/>
                </a:solidFill>
                <a:latin typeface="メイリオ" panose="020B0604030504040204" pitchFamily="50" charset="-128"/>
                <a:ea typeface="メイリオ" panose="020B0604030504040204" pitchFamily="50" charset="-128"/>
              </a:rPr>
              <a:t>拡充</a:t>
            </a:r>
            <a:r>
              <a:rPr lang="ja-JP" altLang="en-US" sz="2000" b="1" dirty="0">
                <a:solidFill>
                  <a:schemeClr val="bg1"/>
                </a:solidFill>
                <a:latin typeface="メイリオ" panose="020B0604030504040204" pitchFamily="50" charset="-128"/>
                <a:ea typeface="メイリオ" panose="020B0604030504040204" pitchFamily="50" charset="-128"/>
              </a:rPr>
              <a:t>（</a:t>
            </a:r>
            <a:r>
              <a:rPr lang="ja-JP" altLang="en-US" sz="2000" b="1" dirty="0" smtClean="0">
                <a:solidFill>
                  <a:schemeClr val="bg1"/>
                </a:solidFill>
                <a:latin typeface="メイリオ" panose="020B0604030504040204" pitchFamily="50" charset="-128"/>
                <a:ea typeface="メイリオ" panose="020B0604030504040204" pitchFamily="50" charset="-128"/>
              </a:rPr>
              <a:t>令和２年度 取組状況）</a:t>
            </a:r>
            <a:endParaRPr lang="ja-JP" altLang="en-US" sz="2000" b="1" dirty="0">
              <a:solidFill>
                <a:schemeClr val="bg1"/>
              </a:solidFill>
              <a:latin typeface="メイリオ" panose="020B0604030504040204" pitchFamily="50" charset="-128"/>
              <a:ea typeface="メイリオ"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4276650962"/>
              </p:ext>
            </p:extLst>
          </p:nvPr>
        </p:nvGraphicFramePr>
        <p:xfrm>
          <a:off x="463548" y="1810583"/>
          <a:ext cx="9000000" cy="4810632"/>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64677">
                <a:tc>
                  <a:txBody>
                    <a:bodyPr/>
                    <a:lstStyle/>
                    <a:p>
                      <a:pPr algn="ctr">
                        <a:lnSpc>
                          <a:spcPts val="22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20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3433151">
                <a:tc>
                  <a:txBody>
                    <a:bodyPr/>
                    <a:lstStyle/>
                    <a:p>
                      <a:pPr>
                        <a:lnSpc>
                          <a:spcPts val="1900"/>
                        </a:lnSpc>
                      </a:pPr>
                      <a:r>
                        <a:rPr kumimoji="1" lang="ja-JP" altLang="en-US" sz="1200" b="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生活困窮者への支援</a:t>
                      </a:r>
                      <a:endParaRPr kumimoji="1" lang="en-US" altLang="ja-JP" sz="1200" b="1" u="sng"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▸任意事業の取組を促進し、円滑な事業実施（他機関・他制度との連携を含む）を支援するため、</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市町村連絡会議の開催や市町村訪問により、先進事例の紹介などを行った。</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b="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子どもの貧困対策</a:t>
                      </a:r>
                      <a:endParaRPr kumimoji="1" lang="en-US" altLang="ja-JP" sz="1200" b="1" u="sng"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▸新子育て支援交付金の優先配分事業に子どもの貧困対策関係として、学習支援と居場所づくりの</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２つの事業を位置づけ、市町村が取り組む子どもの貧困対策を推進した。</a:t>
                      </a:r>
                    </a:p>
                    <a:p>
                      <a:pPr>
                        <a:lnSpc>
                          <a:spcPts val="1900"/>
                        </a:lnSpc>
                      </a:pPr>
                      <a:r>
                        <a:rPr kumimoji="1" lang="ja-JP" altLang="en-US" sz="1200" b="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就労支援など</a:t>
                      </a: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▸生活困窮者や高齢者、</a:t>
                      </a:r>
                      <a:r>
                        <a:rPr kumimoji="1" lang="ja-JP" altLang="en-US" sz="1200" spc="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者、ひとり親家庭の親、がん・難病患者などの就職困難者に対して、</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各分野ごとの関係機関が、研修会・講習会等を実施するとともに、生活困窮者自立相談支援機関</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をはじめ市町村地域就労支援センター、</a:t>
                      </a:r>
                      <a:r>
                        <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しごとフィールドなどの関係機関が連携し、就職相談・</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就業支援等を行った。</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b="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様々な課題などの対応</a:t>
                      </a:r>
                      <a:endParaRPr kumimoji="1" lang="en-US" altLang="ja-JP" sz="1200" b="1" u="sng"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▸ひきこもりや自殺、依存症などの様々な課題に対して、相談機能や関係機関等とのネットワークの充実に</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取り組んだ。</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●生活困窮者自立支援事業（</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60,886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●新子育て支援交付金</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zh-TW"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3,047,212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優先配分枠</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551,663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しごとフィールド」運営事業</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604,494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64677">
                <a:tc gridSpan="2">
                  <a:txBody>
                    <a:bodyPr/>
                    <a:lstStyle/>
                    <a:p>
                      <a:pPr algn="ctr">
                        <a:lnSpc>
                          <a:spcPts val="22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589495">
                <a:tc gridSpan="2">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◆引き続き、任意事業の取組を促進し、円滑な事業を推進するため、最新情報の提供などにより、市町村を支援する。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◆関係機関等との連携により、ひきこもりや子どもの貧困、就職困難者の就職支援など様々な課題に向けた取組を進める。</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1195738701"/>
              </p:ext>
            </p:extLst>
          </p:nvPr>
        </p:nvGraphicFramePr>
        <p:xfrm>
          <a:off x="463547" y="966648"/>
          <a:ext cx="8969719" cy="665480"/>
        </p:xfrm>
        <a:graphic>
          <a:graphicData uri="http://schemas.openxmlformats.org/drawingml/2006/table">
            <a:tbl>
              <a:tblPr firstRow="1" bandRow="1">
                <a:tableStyleId>{5940675A-B579-460E-94D1-54222C63F5DA}</a:tableStyleId>
              </a:tblPr>
              <a:tblGrid>
                <a:gridCol w="5256000">
                  <a:extLst>
                    <a:ext uri="{9D8B030D-6E8A-4147-A177-3AD203B41FA5}">
                      <a16:colId xmlns:a16="http://schemas.microsoft.com/office/drawing/2014/main" val="20000"/>
                    </a:ext>
                  </a:extLst>
                </a:gridCol>
                <a:gridCol w="2093719">
                  <a:extLst>
                    <a:ext uri="{9D8B030D-6E8A-4147-A177-3AD203B41FA5}">
                      <a16:colId xmlns:a16="http://schemas.microsoft.com/office/drawing/2014/main" val="20001"/>
                    </a:ext>
                  </a:extLst>
                </a:gridCol>
                <a:gridCol w="1620000">
                  <a:extLst>
                    <a:ext uri="{9D8B030D-6E8A-4147-A177-3AD203B41FA5}">
                      <a16:colId xmlns:a16="http://schemas.microsoft.com/office/drawing/2014/main" val="483396995"/>
                    </a:ext>
                  </a:extLst>
                </a:gridCol>
              </a:tblGrid>
              <a:tr h="306000">
                <a:tc gridSpan="2">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a:t>
                      </a:r>
                      <a:r>
                        <a:rPr kumimoji="1" lang="zh-TW"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努力義務事業実施自治体数 （全</a:t>
                      </a:r>
                      <a:r>
                        <a:rPr kumimoji="1" lang="en-US" altLang="zh-TW"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35</a:t>
                      </a:r>
                      <a:r>
                        <a:rPr kumimoji="1" lang="zh-TW"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福祉事務所設置自治体）</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tc>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令和２年度実績</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06000">
                <a:tc>
                  <a:txBody>
                    <a:bodyPr/>
                    <a:lstStyle/>
                    <a:p>
                      <a:pPr algn="ctr">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年度：①</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就労準備支援事業</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②</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家計改善支援事業</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Ｒ</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年度目標：</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35</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自治体</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②</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6" name="円/楕円 6"/>
          <p:cNvSpPr/>
          <p:nvPr/>
        </p:nvSpPr>
        <p:spPr>
          <a:xfrm>
            <a:off x="9426135" y="5428"/>
            <a:ext cx="474980" cy="457360"/>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３</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7472935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51423" y="540255"/>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③　災害</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時における避難行動要支援者に対する支援体制の充実</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25-26</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（１）地域</a:t>
            </a:r>
            <a:r>
              <a:rPr lang="ja-JP" altLang="en-US" sz="2000" b="1" dirty="0">
                <a:solidFill>
                  <a:schemeClr val="bg1"/>
                </a:solidFill>
                <a:latin typeface="メイリオ" panose="020B0604030504040204" pitchFamily="50" charset="-128"/>
                <a:ea typeface="メイリオ" panose="020B0604030504040204" pitchFamily="50" charset="-128"/>
              </a:rPr>
              <a:t>福祉のセーフティネットの</a:t>
            </a:r>
            <a:r>
              <a:rPr lang="ja-JP" altLang="en-US" sz="2000" b="1" dirty="0" smtClean="0">
                <a:solidFill>
                  <a:schemeClr val="bg1"/>
                </a:solidFill>
                <a:latin typeface="メイリオ" panose="020B0604030504040204" pitchFamily="50" charset="-128"/>
                <a:ea typeface="メイリオ" panose="020B0604030504040204" pitchFamily="50" charset="-128"/>
              </a:rPr>
              <a:t>拡充</a:t>
            </a:r>
            <a:r>
              <a:rPr lang="ja-JP" altLang="en-US" sz="2000" b="1" dirty="0">
                <a:solidFill>
                  <a:schemeClr val="bg1"/>
                </a:solidFill>
                <a:latin typeface="メイリオ" panose="020B0604030504040204" pitchFamily="50" charset="-128"/>
                <a:ea typeface="メイリオ" panose="020B0604030504040204" pitchFamily="50" charset="-128"/>
              </a:rPr>
              <a:t>（</a:t>
            </a:r>
            <a:r>
              <a:rPr lang="ja-JP" altLang="en-US" sz="2000" b="1" dirty="0" smtClean="0">
                <a:solidFill>
                  <a:schemeClr val="bg1"/>
                </a:solidFill>
                <a:latin typeface="メイリオ" panose="020B0604030504040204" pitchFamily="50" charset="-128"/>
                <a:ea typeface="メイリオ" panose="020B0604030504040204" pitchFamily="50" charset="-128"/>
              </a:rPr>
              <a:t>令和２年度 取組</a:t>
            </a:r>
            <a:r>
              <a:rPr lang="ja-JP" altLang="en-US" sz="2000" b="1" dirty="0">
                <a:solidFill>
                  <a:schemeClr val="bg1"/>
                </a:solidFill>
                <a:latin typeface="メイリオ" panose="020B0604030504040204" pitchFamily="50" charset="-128"/>
                <a:ea typeface="メイリオ" panose="020B0604030504040204" pitchFamily="50" charset="-128"/>
              </a:rPr>
              <a:t>状況）</a:t>
            </a:r>
          </a:p>
        </p:txBody>
      </p:sp>
      <p:graphicFrame>
        <p:nvGraphicFramePr>
          <p:cNvPr id="12" name="表 11"/>
          <p:cNvGraphicFramePr>
            <a:graphicFrameLocks noGrp="1"/>
          </p:cNvGraphicFramePr>
          <p:nvPr>
            <p:extLst>
              <p:ext uri="{D42A27DB-BD31-4B8C-83A1-F6EECF244321}">
                <p14:modId xmlns:p14="http://schemas.microsoft.com/office/powerpoint/2010/main" val="2690541023"/>
              </p:ext>
            </p:extLst>
          </p:nvPr>
        </p:nvGraphicFramePr>
        <p:xfrm>
          <a:off x="450669" y="1913007"/>
          <a:ext cx="9000000" cy="4577240"/>
        </p:xfrm>
        <a:graphic>
          <a:graphicData uri="http://schemas.openxmlformats.org/drawingml/2006/table">
            <a:tbl>
              <a:tblPr firstRow="1" bandRow="1">
                <a:tableStyleId>{5940675A-B579-460E-94D1-54222C63F5DA}</a:tableStyleId>
              </a:tblPr>
              <a:tblGrid>
                <a:gridCol w="9000000">
                  <a:extLst>
                    <a:ext uri="{9D8B030D-6E8A-4147-A177-3AD203B41FA5}">
                      <a16:colId xmlns:a16="http://schemas.microsoft.com/office/drawing/2014/main" val="20000"/>
                    </a:ext>
                  </a:extLst>
                </a:gridCol>
              </a:tblGrid>
              <a:tr h="322236">
                <a:tc>
                  <a:txBody>
                    <a:bodyPr/>
                    <a:lstStyle/>
                    <a:p>
                      <a:pPr algn="ctr">
                        <a:lnSpc>
                          <a:spcPts val="20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2753616">
                <a:tc>
                  <a:txBody>
                    <a:bodyPr/>
                    <a:lstStyle/>
                    <a:p>
                      <a:pPr>
                        <a:lnSpc>
                          <a:spcPts val="2000"/>
                        </a:lnSpc>
                      </a:pPr>
                      <a:r>
                        <a:rPr kumimoji="1" lang="ja-JP" altLang="en-US" sz="1200" b="1"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避難行動支援体制の充実</a:t>
                      </a:r>
                      <a:endParaRPr kumimoji="1" lang="en-US" altLang="ja-JP" sz="1200" b="1"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▸自主防災組織リーダー育成研修において、避難行動要支援者の支援に関する講義</a:t>
                      </a:r>
                      <a:r>
                        <a:rPr kumimoji="1" lang="ja-JP" altLang="en-US" sz="12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を実施した。</a:t>
                      </a:r>
                      <a:endParaRPr kumimoji="1" lang="en-US" altLang="ja-JP" sz="12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2000"/>
                        </a:lnSpc>
                        <a:spcBef>
                          <a:spcPts val="0"/>
                        </a:spcBef>
                        <a:spcAft>
                          <a:spcPts val="0"/>
                        </a:spcAft>
                        <a:buClrTx/>
                        <a:buSzTx/>
                        <a:buFontTx/>
                        <a:buNone/>
                        <a:tabLst/>
                        <a:defRPr/>
                      </a:pPr>
                      <a:r>
                        <a:rPr kumimoji="1" lang="ja-JP" altLang="en-US" sz="12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u="none"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市町村の福祉部局及び危機管理部局の担当者を対象に研修会を開催し、全国の先進的事例や府内市町村の取組状況の紹介等を行った。</a:t>
                      </a:r>
                      <a:endParaRPr kumimoji="1" lang="en-US" altLang="ja-JP" sz="1200" b="0" u="none"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▸令和元年度実施した地域福祉推進モデル事業費補助金の取組内容について、市町村地域福祉担当課長会議で事例紹介を行った。</a:t>
                      </a:r>
                      <a:endParaRPr kumimoji="1"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1"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災害派遣福祉チーム</a:t>
                      </a:r>
                      <a:r>
                        <a:rPr kumimoji="1" lang="en-US" altLang="ja-JP" sz="1200" b="1"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DWAT</a:t>
                      </a:r>
                      <a:r>
                        <a:rPr kumimoji="1" lang="ja-JP" altLang="en-US" sz="1200" b="1"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の設置</a:t>
                      </a:r>
                      <a:endParaRPr kumimoji="1" lang="en-US" altLang="ja-JP" sz="1200" b="1"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▸大阪府災害福祉支援ネットワーク会議を３回開催した。</a:t>
                      </a:r>
                      <a:endParaRPr kumimoji="1"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▸チーム員の養成等に向けて、基礎研修、ステップアップ研修、コーディネーター研修の各種研修会を開催した。</a:t>
                      </a:r>
                      <a:endParaRPr kumimoji="1"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▸新型コロナウイルス感染症に対応した避難所開設、運営訓練へ</a:t>
                      </a:r>
                      <a:r>
                        <a:rPr kumimoji="1"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DWAT</a:t>
                      </a: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チーム員が参加した。</a:t>
                      </a:r>
                      <a:endParaRPr kumimoji="1"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1"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社会福祉施設における災害対策</a:t>
                      </a:r>
                      <a:endParaRPr kumimoji="1" lang="en-US" altLang="ja-JP" sz="1200" b="1"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2000"/>
                        </a:lnSpc>
                        <a:spcBef>
                          <a:spcPts val="0"/>
                        </a:spcBef>
                        <a:spcAft>
                          <a:spcPts val="0"/>
                        </a:spcAft>
                        <a:buClrTx/>
                        <a:buSzTx/>
                        <a:buFontTx/>
                        <a:buNone/>
                        <a:tabLst/>
                        <a:defRPr/>
                      </a:pP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▸社会福祉施設等における災害への備えが進むよう、</a:t>
                      </a:r>
                      <a:r>
                        <a:rPr kumimoji="1"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策定支援や国補助制度の周知や活用を図りながら施設の耐震化の促進を図った。</a:t>
                      </a:r>
                      <a:endParaRPr kumimoji="1"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33662">
                <a:tc>
                  <a:txBody>
                    <a:bodyPr/>
                    <a:lstStyle/>
                    <a:p>
                      <a:pPr algn="ctr">
                        <a:lnSpc>
                          <a:spcPts val="22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extLst>
                  <a:ext uri="{0D108BD9-81ED-4DB2-BD59-A6C34878D82A}">
                    <a16:rowId xmlns:a16="http://schemas.microsoft.com/office/drawing/2014/main" val="10002"/>
                  </a:ext>
                </a:extLst>
              </a:tr>
              <a:tr h="1044000">
                <a:tc>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◆市町村の支援体制推進を図るため、避難行動要支援者にかかる実務研修を実施するほか、市町村に対して、必要な助言や情報提供等のサポ</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ー</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トを行っていく。</a:t>
                      </a:r>
                      <a:endParaRPr kumimoji="1" lang="en-US" altLang="ja-JP" sz="120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spc="-6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ＤＷＡＴの新たなチーム員の養成やステップアップ研修の実施、ネットワーク会議の開催等を通じて、災害時における福祉支援体制の充実・強化を進める。</a:t>
                      </a:r>
                      <a:endParaRPr kumimoji="1" lang="en-US" altLang="ja-JP" sz="1200" spc="-6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◆社会福祉施設等における災害への備えが進むよう、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策定等を働きかけていく。</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572066677"/>
              </p:ext>
            </p:extLst>
          </p:nvPr>
        </p:nvGraphicFramePr>
        <p:xfrm>
          <a:off x="450669" y="928949"/>
          <a:ext cx="9000000" cy="906780"/>
        </p:xfrm>
        <a:graphic>
          <a:graphicData uri="http://schemas.openxmlformats.org/drawingml/2006/table">
            <a:tbl>
              <a:tblPr firstRow="1" bandRow="1">
                <a:tableStyleId>{5940675A-B579-460E-94D1-54222C63F5DA}</a:tableStyleId>
              </a:tblPr>
              <a:tblGrid>
                <a:gridCol w="1041912">
                  <a:extLst>
                    <a:ext uri="{9D8B030D-6E8A-4147-A177-3AD203B41FA5}">
                      <a16:colId xmlns:a16="http://schemas.microsoft.com/office/drawing/2014/main" val="4233095434"/>
                    </a:ext>
                  </a:extLst>
                </a:gridCol>
                <a:gridCol w="7958088">
                  <a:extLst>
                    <a:ext uri="{9D8B030D-6E8A-4147-A177-3AD203B41FA5}">
                      <a16:colId xmlns:a16="http://schemas.microsoft.com/office/drawing/2014/main" val="20000"/>
                    </a:ext>
                  </a:extLst>
                </a:gridCol>
              </a:tblGrid>
              <a:tr h="504000">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a:txBody>
                    <a:bodyPr/>
                    <a:lstStyle/>
                    <a:p>
                      <a:pPr algn="l">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◆市町村や関係機関等と連携し、平常時からの見守り等の取組を通じた災害時における円滑な安否確認の方法などに</a:t>
                      </a:r>
                      <a:endPar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ついて、地域実情を踏まえて検討します。</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06000">
                <a:tc>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◆個別避難計画作成にかかる全国の先進事例や府内の取組等の情報を提供</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pic>
        <p:nvPicPr>
          <p:cNvPr id="6" name="図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828548" y="3526035"/>
            <a:ext cx="1597587" cy="1260319"/>
          </a:xfrm>
          <a:prstGeom prst="rect">
            <a:avLst/>
          </a:prstGeom>
        </p:spPr>
      </p:pic>
      <p:sp>
        <p:nvSpPr>
          <p:cNvPr id="7" name="円/楕円 6"/>
          <p:cNvSpPr/>
          <p:nvPr/>
        </p:nvSpPr>
        <p:spPr>
          <a:xfrm>
            <a:off x="9426135" y="6393360"/>
            <a:ext cx="474980" cy="457359"/>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2000" b="1" kern="0" dirty="0">
                <a:solidFill>
                  <a:prstClr val="black"/>
                </a:solidFill>
                <a:latin typeface="メイリオ" panose="020B0604030504040204" pitchFamily="50" charset="-128"/>
                <a:ea typeface="メイリオ" panose="020B0604030504040204" pitchFamily="50" charset="-128"/>
              </a:rPr>
              <a:t>４</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0875513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28697" y="540255"/>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①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虐待</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や</a:t>
            </a:r>
            <a:r>
              <a:rPr lang="en-US" altLang="ja-JP" sz="1600" b="1" dirty="0">
                <a:latin typeface="メイリオ" panose="020B0604030504040204" pitchFamily="50" charset="-128"/>
                <a:ea typeface="メイリオ" panose="020B0604030504040204" pitchFamily="50" charset="-128"/>
                <a:cs typeface="Meiryo UI" panose="020B0604030504040204" pitchFamily="50" charset="-128"/>
              </a:rPr>
              <a:t>DV</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防止に向けた地域における取組の推進</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29-30</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（２）地域</a:t>
            </a:r>
            <a:r>
              <a:rPr lang="ja-JP" altLang="en-US" sz="2000" b="1" dirty="0">
                <a:solidFill>
                  <a:schemeClr val="bg1"/>
                </a:solidFill>
                <a:latin typeface="メイリオ" panose="020B0604030504040204" pitchFamily="50" charset="-128"/>
                <a:ea typeface="メイリオ" panose="020B0604030504040204" pitchFamily="50" charset="-128"/>
              </a:rPr>
              <a:t>における権利擁護の推進（</a:t>
            </a:r>
            <a:r>
              <a:rPr lang="ja-JP" altLang="en-US" sz="2000" b="1" dirty="0" smtClean="0">
                <a:solidFill>
                  <a:schemeClr val="bg1"/>
                </a:solidFill>
                <a:latin typeface="メイリオ" panose="020B0604030504040204" pitchFamily="50" charset="-128"/>
                <a:ea typeface="メイリオ" panose="020B0604030504040204" pitchFamily="50" charset="-128"/>
              </a:rPr>
              <a:t>令和２年度 取組</a:t>
            </a:r>
            <a:r>
              <a:rPr lang="ja-JP" altLang="en-US" sz="2000" b="1" dirty="0">
                <a:solidFill>
                  <a:schemeClr val="bg1"/>
                </a:solidFill>
                <a:latin typeface="メイリオ" panose="020B0604030504040204" pitchFamily="50" charset="-128"/>
                <a:ea typeface="メイリオ" panose="020B0604030504040204" pitchFamily="50" charset="-128"/>
              </a:rPr>
              <a:t>状況）</a:t>
            </a:r>
          </a:p>
        </p:txBody>
      </p:sp>
      <p:graphicFrame>
        <p:nvGraphicFramePr>
          <p:cNvPr id="12" name="表 11"/>
          <p:cNvGraphicFramePr>
            <a:graphicFrameLocks noGrp="1"/>
          </p:cNvGraphicFramePr>
          <p:nvPr>
            <p:extLst>
              <p:ext uri="{D42A27DB-BD31-4B8C-83A1-F6EECF244321}">
                <p14:modId xmlns:p14="http://schemas.microsoft.com/office/powerpoint/2010/main" val="91973160"/>
              </p:ext>
            </p:extLst>
          </p:nvPr>
        </p:nvGraphicFramePr>
        <p:xfrm>
          <a:off x="437790" y="986333"/>
          <a:ext cx="9000000" cy="2956432"/>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24000">
                <a:tc>
                  <a:txBody>
                    <a:bodyPr/>
                    <a:lstStyle/>
                    <a:p>
                      <a:pPr algn="ctr">
                        <a:lnSpc>
                          <a:spcPts val="22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20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1548000">
                <a:tc>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▸地域における理解促進、虐待・</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DV</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の防止や早期発見に向けて、分野ごとに府ホームページで相談窓口　</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等の周知やリーフレット等の作成・配布を行った。また、児童虐待や</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DV</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防止については、民間団体等と</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連携し、オレンジリボンキャンペーンやパープルリボンキャンペーンとして広報啓発事業を実施した。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▸相談機能の強化や関係機関の連携に向けて、市町村や施設・事業所を対象に研修等を実施した。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▸広域的・専門的支援として、高齢・</a:t>
                      </a:r>
                      <a:r>
                        <a:rPr kumimoji="1"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分野にかかる困難事例に対応する市町村に対して、弁護士</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等の専門家を派遣し支援した。</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●児童虐待・</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DV</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防止に係る啓発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関係事業（</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6,219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オレンジリボン・パープルリボンキャン</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ペーンほか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●研修・実地指導に係る関係事業</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4,633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高齢・</a:t>
                      </a:r>
                      <a:r>
                        <a:rPr kumimoji="1"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分野）</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24000">
                <a:tc gridSpan="2">
                  <a:txBody>
                    <a:bodyPr/>
                    <a:lstStyle/>
                    <a:p>
                      <a:pPr algn="ctr">
                        <a:lnSpc>
                          <a:spcPts val="22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360000">
                <a:tc gridSpan="2">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◆研修や会議等を通じて、虐待・</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DV</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の防止や早期発見について啓発を行うとともに、相談窓口の周知徹底を行う。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◆引き続き、研修等の実施や専門家の派遣により市町村を支援していく（高齢・</a:t>
                      </a:r>
                      <a:r>
                        <a:rPr kumimoji="1"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分野）。</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5" name="正方形/長方形 4"/>
          <p:cNvSpPr/>
          <p:nvPr/>
        </p:nvSpPr>
        <p:spPr>
          <a:xfrm>
            <a:off x="128697" y="4146344"/>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②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成年</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後見制度等の利用促進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30-35</a:t>
            </a:r>
            <a:endParaRPr lang="en-US" altLang="ja-JP" sz="1600" b="1" dirty="0">
              <a:latin typeface="メイリオ" panose="020B0604030504040204" pitchFamily="50" charset="-128"/>
              <a:ea typeface="メイリオ" panose="020B0604030504040204" pitchFamily="50" charset="-128"/>
              <a:cs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812087972"/>
              </p:ext>
            </p:extLst>
          </p:nvPr>
        </p:nvGraphicFramePr>
        <p:xfrm>
          <a:off x="463548" y="5680319"/>
          <a:ext cx="4068000" cy="998220"/>
        </p:xfrm>
        <a:graphic>
          <a:graphicData uri="http://schemas.openxmlformats.org/drawingml/2006/table">
            <a:tbl>
              <a:tblPr firstRow="1" bandRow="1">
                <a:tableStyleId>{5940675A-B579-460E-94D1-54222C63F5DA}</a:tableStyleId>
              </a:tblPr>
              <a:tblGrid>
                <a:gridCol w="2034000">
                  <a:extLst>
                    <a:ext uri="{9D8B030D-6E8A-4147-A177-3AD203B41FA5}">
                      <a16:colId xmlns:a16="http://schemas.microsoft.com/office/drawing/2014/main" val="20000"/>
                    </a:ext>
                  </a:extLst>
                </a:gridCol>
                <a:gridCol w="2034000">
                  <a:extLst>
                    <a:ext uri="{9D8B030D-6E8A-4147-A177-3AD203B41FA5}">
                      <a16:colId xmlns:a16="http://schemas.microsoft.com/office/drawing/2014/main" val="20001"/>
                    </a:ext>
                  </a:extLst>
                </a:gridCol>
              </a:tblGrid>
              <a:tr h="306000">
                <a:tc gridSpan="2">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目標・指標：成年後見制度の担い手確保</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0000"/>
                  </a:ext>
                </a:extLst>
              </a:tr>
              <a:tr h="306000">
                <a:tc>
                  <a:txBody>
                    <a:bodyPr/>
                    <a:lstStyle/>
                    <a:p>
                      <a:pPr algn="ctr">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Ｒ</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年度目標：全市町村</a:t>
                      </a: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06000">
                <a:tc>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令和２年度実績</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38100" cap="flat" cmpd="sng" algn="ctr">
                      <a:solidFill>
                        <a:schemeClr val="tx1"/>
                      </a:solidFill>
                      <a:prstDash val="solid"/>
                      <a:round/>
                      <a:headEnd type="none" w="med" len="med"/>
                      <a:tailEnd type="none" w="med" len="med"/>
                    </a:lnL>
                    <a:lnR w="3175" cap="flat" cmpd="sng" algn="ctr">
                      <a:solidFill>
                        <a:schemeClr val="tx1"/>
                      </a:solidFill>
                      <a:prstDash val="sysDash"/>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CCCC"/>
                    </a:solidFill>
                  </a:tcPr>
                </a:tc>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a:t>
                      </a:r>
                    </a:p>
                  </a:txBody>
                  <a:tcPr anchor="ctr">
                    <a:lnL w="3175"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10627680"/>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2210665373"/>
              </p:ext>
            </p:extLst>
          </p:nvPr>
        </p:nvGraphicFramePr>
        <p:xfrm>
          <a:off x="463548" y="4585615"/>
          <a:ext cx="9000000" cy="906780"/>
        </p:xfrm>
        <a:graphic>
          <a:graphicData uri="http://schemas.openxmlformats.org/drawingml/2006/table">
            <a:tbl>
              <a:tblPr firstRow="1" bandRow="1">
                <a:tableStyleId>{5940675A-B579-460E-94D1-54222C63F5DA}</a:tableStyleId>
              </a:tblPr>
              <a:tblGrid>
                <a:gridCol w="1000752">
                  <a:extLst>
                    <a:ext uri="{9D8B030D-6E8A-4147-A177-3AD203B41FA5}">
                      <a16:colId xmlns:a16="http://schemas.microsoft.com/office/drawing/2014/main" val="4233095434"/>
                    </a:ext>
                  </a:extLst>
                </a:gridCol>
                <a:gridCol w="7999248">
                  <a:extLst>
                    <a:ext uri="{9D8B030D-6E8A-4147-A177-3AD203B41FA5}">
                      <a16:colId xmlns:a16="http://schemas.microsoft.com/office/drawing/2014/main" val="20000"/>
                    </a:ext>
                  </a:extLst>
                </a:gridCol>
              </a:tblGrid>
              <a:tr h="504000">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a:txBody>
                    <a:bodyPr/>
                    <a:lstStyle/>
                    <a:p>
                      <a:pPr algn="l">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◆地域連携ネットワークの構築と中核機関の設置に向けて、モデル検討等を行うとともに、</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年度までに全市町村が</a:t>
                      </a:r>
                      <a:endPar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事業に着手するよう、各種の取組を検討します。</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06000">
                <a:tc>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大阪家庭裁判所所管の地域ごとに市町村ブロック会議を開催し</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、市町村の取組状況の把握に努めた。</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3033605228"/>
              </p:ext>
            </p:extLst>
          </p:nvPr>
        </p:nvGraphicFramePr>
        <p:xfrm>
          <a:off x="4746135" y="5680319"/>
          <a:ext cx="4680000" cy="998220"/>
        </p:xfrm>
        <a:graphic>
          <a:graphicData uri="http://schemas.openxmlformats.org/drawingml/2006/table">
            <a:tbl>
              <a:tblPr firstRow="1" bandRow="1">
                <a:tableStyleId>{5940675A-B579-460E-94D1-54222C63F5DA}</a:tableStyleId>
              </a:tblPr>
              <a:tblGrid>
                <a:gridCol w="2448000">
                  <a:extLst>
                    <a:ext uri="{9D8B030D-6E8A-4147-A177-3AD203B41FA5}">
                      <a16:colId xmlns:a16="http://schemas.microsoft.com/office/drawing/2014/main" val="20000"/>
                    </a:ext>
                  </a:extLst>
                </a:gridCol>
                <a:gridCol w="2232000">
                  <a:extLst>
                    <a:ext uri="{9D8B030D-6E8A-4147-A177-3AD203B41FA5}">
                      <a16:colId xmlns:a16="http://schemas.microsoft.com/office/drawing/2014/main" val="20001"/>
                    </a:ext>
                  </a:extLst>
                </a:gridCol>
              </a:tblGrid>
              <a:tr h="306000">
                <a:tc gridSpan="2">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目標・指標：日常生活自立支援事業の待機者数（待機者ゼロ）</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0000"/>
                  </a:ext>
                </a:extLst>
              </a:tr>
              <a:tr h="306000">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160</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　</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政令市除く</a:t>
                      </a:r>
                      <a:endPar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Ｒ</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年度目標：待機者ゼロ</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06000">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令和２年度実績</a:t>
                      </a:r>
                    </a:p>
                  </a:txBody>
                  <a:tcPr anchor="ctr">
                    <a:lnL w="38100" cap="flat" cmpd="sng" algn="ctr">
                      <a:solidFill>
                        <a:schemeClr val="tx1"/>
                      </a:solidFill>
                      <a:prstDash val="solid"/>
                      <a:round/>
                      <a:headEnd type="none" w="med" len="med"/>
                      <a:tailEnd type="none" w="med" len="med"/>
                    </a:lnL>
                    <a:lnR w="3175" cap="flat" cmpd="sng" algn="ctr">
                      <a:solidFill>
                        <a:schemeClr val="tx1"/>
                      </a:solidFill>
                      <a:prstDash val="sysDash"/>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CCCC"/>
                    </a:solidFill>
                  </a:tcPr>
                </a:tc>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256</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3175"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6983012"/>
                  </a:ext>
                </a:extLst>
              </a:tr>
            </a:tbl>
          </a:graphicData>
        </a:graphic>
      </p:graphicFrame>
      <p:sp>
        <p:nvSpPr>
          <p:cNvPr id="9" name="円/楕円 6"/>
          <p:cNvSpPr/>
          <p:nvPr/>
        </p:nvSpPr>
        <p:spPr>
          <a:xfrm>
            <a:off x="9426135" y="5428"/>
            <a:ext cx="474980" cy="457360"/>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2000" b="1" kern="0" dirty="0">
                <a:solidFill>
                  <a:prstClr val="black"/>
                </a:solidFill>
                <a:latin typeface="メイリオ" panose="020B0604030504040204" pitchFamily="50" charset="-128"/>
                <a:ea typeface="メイリオ" panose="020B0604030504040204" pitchFamily="50" charset="-128"/>
              </a:rPr>
              <a:t>５</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7831316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28697" y="416265"/>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②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成年</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後見制度等の利用</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促進（続き）</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30-35</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（２）地域</a:t>
            </a:r>
            <a:r>
              <a:rPr lang="ja-JP" altLang="en-US" sz="2000" b="1" dirty="0">
                <a:solidFill>
                  <a:schemeClr val="bg1"/>
                </a:solidFill>
                <a:latin typeface="メイリオ" panose="020B0604030504040204" pitchFamily="50" charset="-128"/>
                <a:ea typeface="メイリオ" panose="020B0604030504040204" pitchFamily="50" charset="-128"/>
              </a:rPr>
              <a:t>における権利擁護の推進（</a:t>
            </a:r>
            <a:r>
              <a:rPr lang="ja-JP" altLang="en-US" sz="2000" b="1" dirty="0" smtClean="0">
                <a:solidFill>
                  <a:schemeClr val="bg1"/>
                </a:solidFill>
                <a:latin typeface="メイリオ" panose="020B0604030504040204" pitchFamily="50" charset="-128"/>
                <a:ea typeface="メイリオ" panose="020B0604030504040204" pitchFamily="50" charset="-128"/>
              </a:rPr>
              <a:t>令和２年度 取組</a:t>
            </a:r>
            <a:r>
              <a:rPr lang="ja-JP" altLang="en-US" sz="2000" b="1" dirty="0">
                <a:solidFill>
                  <a:schemeClr val="bg1"/>
                </a:solidFill>
                <a:latin typeface="メイリオ" panose="020B0604030504040204" pitchFamily="50" charset="-128"/>
                <a:ea typeface="メイリオ" panose="020B0604030504040204" pitchFamily="50" charset="-128"/>
              </a:rPr>
              <a:t>状況）</a:t>
            </a:r>
          </a:p>
        </p:txBody>
      </p:sp>
      <p:graphicFrame>
        <p:nvGraphicFramePr>
          <p:cNvPr id="12" name="表 11"/>
          <p:cNvGraphicFramePr>
            <a:graphicFrameLocks noGrp="1"/>
          </p:cNvGraphicFramePr>
          <p:nvPr>
            <p:extLst>
              <p:ext uri="{D42A27DB-BD31-4B8C-83A1-F6EECF244321}">
                <p14:modId xmlns:p14="http://schemas.microsoft.com/office/powerpoint/2010/main" val="2349186565"/>
              </p:ext>
            </p:extLst>
          </p:nvPr>
        </p:nvGraphicFramePr>
        <p:xfrm>
          <a:off x="453000" y="829199"/>
          <a:ext cx="9000000" cy="3252056"/>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39200">
                <a:tc>
                  <a:txBody>
                    <a:bodyPr/>
                    <a:lstStyle/>
                    <a:p>
                      <a:pPr algn="ctr">
                        <a:lnSpc>
                          <a:spcPts val="20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20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1707832">
                <a:tc>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▸「地域における公益的な取組」としての法人後見の実施について検討するため、「大阪府成年後見制度　</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利用促進研究会」を２回開催した。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▸市民後見人の養成事業に取り組む自治体へ財政支援を実施するとともに、事業の未実施市町村には、</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事業の必要性について、あらゆる機会を通じて働きかけを実施した。</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▸日常生活自立支援事業の実施機関である市町村社会福祉協議会の職員向けの研修を実施し、</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権利擁護にかかる制度への理解を深めた。また、担当者間の連携を図るため担当者会議を実施した。</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地域権利擁護総合推進事業</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39,038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●権利擁護人材育成事業</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市民後見人の養成等</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24,391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日常生活自立支援事業費補助金</a:t>
                      </a:r>
                      <a:endParaRPr kumimoji="1" lang="en-US" altLang="zh-TW"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309,250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39200">
                <a:tc gridSpan="2">
                  <a:txBody>
                    <a:bodyPr/>
                    <a:lstStyle/>
                    <a:p>
                      <a:pPr algn="ctr">
                        <a:lnSpc>
                          <a:spcPts val="20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817767">
                <a:tc gridSpan="2">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◆「地域における公益的な取組」としての法人後見の受任に向け、専門職団体、府社協、市町村中核機関等と連携を図り、円滑に実施する。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◆市町村において、広域設置等も含めた地域連携ネットワークの構築等が進むよう、市町村ブロック別意見交換会を開催する。</a:t>
                      </a:r>
                      <a:endParaRPr kumimoji="1"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2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spc="-50" baseline="0" dirty="0" smtClean="0">
                          <a:latin typeface="Meiryo UI" panose="020B0604030504040204" pitchFamily="50" charset="-128"/>
                          <a:ea typeface="Meiryo UI" panose="020B0604030504040204" pitchFamily="50" charset="-128"/>
                          <a:cs typeface="Meiryo UI" panose="020B0604030504040204" pitchFamily="50" charset="-128"/>
                        </a:rPr>
                        <a:t>日常生活自立支援事業の利用者や待機者の増加に対応できるよう、好事例等の情報提供を行うとともに、成年後見制度への円滑な利用促進を図る。</a:t>
                      </a:r>
                      <a:endParaRPr kumimoji="1" lang="en-US" altLang="ja-JP" sz="1200" spc="-50" baseline="0" dirty="0" smtClean="0">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11" name="正方形/長方形 10"/>
          <p:cNvSpPr/>
          <p:nvPr/>
        </p:nvSpPr>
        <p:spPr>
          <a:xfrm>
            <a:off x="128697" y="4156465"/>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③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消費者</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被害等の未然防止</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35-36</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508077931"/>
              </p:ext>
            </p:extLst>
          </p:nvPr>
        </p:nvGraphicFramePr>
        <p:xfrm>
          <a:off x="453000" y="4569399"/>
          <a:ext cx="9000000" cy="1988146"/>
        </p:xfrm>
        <a:graphic>
          <a:graphicData uri="http://schemas.openxmlformats.org/drawingml/2006/table">
            <a:tbl>
              <a:tblPr firstRow="1" bandRow="1">
                <a:tableStyleId>{5940675A-B579-460E-94D1-54222C63F5DA}</a:tableStyleId>
              </a:tblPr>
              <a:tblGrid>
                <a:gridCol w="6529680">
                  <a:extLst>
                    <a:ext uri="{9D8B030D-6E8A-4147-A177-3AD203B41FA5}">
                      <a16:colId xmlns:a16="http://schemas.microsoft.com/office/drawing/2014/main" val="20000"/>
                    </a:ext>
                  </a:extLst>
                </a:gridCol>
                <a:gridCol w="2470320">
                  <a:extLst>
                    <a:ext uri="{9D8B030D-6E8A-4147-A177-3AD203B41FA5}">
                      <a16:colId xmlns:a16="http://schemas.microsoft.com/office/drawing/2014/main" val="4032548442"/>
                    </a:ext>
                  </a:extLst>
                </a:gridCol>
              </a:tblGrid>
              <a:tr h="309114">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792000">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▸高齢消費者の被害の未然防止、拡大防止について府政だよりに掲載するとともに、「見守り者向け</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ハンドブック」を作成し、福祉関係者やスーパー・コンビニ等事業者に向けて配布した。</a:t>
                      </a:r>
                      <a:endParaRPr kumimoji="1" lang="ja-JP" altLang="en-US" sz="1200" spc="-6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▸市町村行政職員研修会を実施し、市町村への「消費者安全確保地域協議会」の設置支援を行った。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●高齢者の見守り体制の構築</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9,730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09114">
                <a:tc gridSpan="2">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556130">
                <a:tc gridSpan="2">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◆引き続き、福祉部等の関係部局や民間企業と連携し、高齢者・</a:t>
                      </a:r>
                      <a:r>
                        <a:rPr kumimoji="1"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者へ見守りを強化していく。</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◆市町村に対し、地域の見守りを行う組織として有効な「消費者安全確保地域協議会」の設置を促進する。</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7" name="円/楕円 6"/>
          <p:cNvSpPr/>
          <p:nvPr/>
        </p:nvSpPr>
        <p:spPr>
          <a:xfrm>
            <a:off x="9426135" y="6393360"/>
            <a:ext cx="474980" cy="457359"/>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６</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2510634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26549" y="459660"/>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①　地域づくりにつながる人づくり</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37-</a:t>
            </a:r>
            <a:r>
              <a:rPr lang="en-US" altLang="ja-JP" sz="1600" b="1" dirty="0">
                <a:latin typeface="メイリオ" panose="020B0604030504040204" pitchFamily="50" charset="-128"/>
                <a:ea typeface="メイリオ" panose="020B0604030504040204" pitchFamily="50" charset="-128"/>
                <a:cs typeface="Meiryo UI" panose="020B0604030504040204" pitchFamily="50" charset="-128"/>
              </a:rPr>
              <a:t>39</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（３）地域福祉を担う多様な人づくり</a:t>
            </a:r>
            <a:r>
              <a:rPr lang="ja-JP" altLang="en-US" sz="2000" b="1" dirty="0">
                <a:solidFill>
                  <a:schemeClr val="bg1"/>
                </a:solidFill>
                <a:latin typeface="メイリオ" panose="020B0604030504040204" pitchFamily="50" charset="-128"/>
                <a:ea typeface="メイリオ" panose="020B0604030504040204" pitchFamily="50" charset="-128"/>
              </a:rPr>
              <a:t>（</a:t>
            </a:r>
            <a:r>
              <a:rPr lang="ja-JP" altLang="en-US" sz="2000" b="1" dirty="0" smtClean="0">
                <a:solidFill>
                  <a:schemeClr val="bg1"/>
                </a:solidFill>
                <a:latin typeface="メイリオ" panose="020B0604030504040204" pitchFamily="50" charset="-128"/>
                <a:ea typeface="メイリオ" panose="020B0604030504040204" pitchFamily="50" charset="-128"/>
              </a:rPr>
              <a:t>令和２年度 取組</a:t>
            </a:r>
            <a:r>
              <a:rPr lang="ja-JP" altLang="en-US" sz="2000" b="1" dirty="0">
                <a:solidFill>
                  <a:schemeClr val="bg1"/>
                </a:solidFill>
                <a:latin typeface="メイリオ" panose="020B0604030504040204" pitchFamily="50" charset="-128"/>
                <a:ea typeface="メイリオ" panose="020B0604030504040204" pitchFamily="50" charset="-128"/>
              </a:rPr>
              <a:t>状況）</a:t>
            </a:r>
          </a:p>
        </p:txBody>
      </p:sp>
      <p:graphicFrame>
        <p:nvGraphicFramePr>
          <p:cNvPr id="12" name="表 11"/>
          <p:cNvGraphicFramePr>
            <a:graphicFrameLocks noGrp="1"/>
          </p:cNvGraphicFramePr>
          <p:nvPr>
            <p:extLst>
              <p:ext uri="{D42A27DB-BD31-4B8C-83A1-F6EECF244321}">
                <p14:modId xmlns:p14="http://schemas.microsoft.com/office/powerpoint/2010/main" val="313912233"/>
              </p:ext>
            </p:extLst>
          </p:nvPr>
        </p:nvGraphicFramePr>
        <p:xfrm>
          <a:off x="461400" y="917020"/>
          <a:ext cx="9000000" cy="3171732"/>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51458">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816958">
                <a:tc>
                  <a:txBody>
                    <a:bodyPr/>
                    <a:lstStyle/>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▸地域のボランティアコーディネーターの人材養成や府民のボランティア活動への参加促進等を行う府社協の</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ボランティアコーディネーター設置を支援した。</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▸すべての小・中学校において、福祉に関する学習や福祉施設への訪問など福祉・ボランティアに係る活動を</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実施した。</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▸市町村地域福祉担当課長会議において、包括的な支援体制の構築や府地域福祉支援計画等の説明を</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通じて、地域づくりにつながる人材の育成に向けて、様々な世代が一緒になり学び合える場の必要性等に</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ついて説明し、取組促進を図った。</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800"/>
                        </a:lnSpc>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●ボランティアコーディネーター設置</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2,059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51458">
                <a:tc gridSpan="2">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568127">
                <a:tc gridSpan="2">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◆府民へボランティア関連の情報提供を行うとともに、ボランティア活動への意識醸成を図る。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◆引き続き、地域の協力を得ながら福祉・ボランティア教育を進めていく。</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◆地域づくりにつながる人材の育成について、市町村訪問や会議等を通じて、先進事例や最新情報の提供を行う。</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6" name="正方形/長方形 5"/>
          <p:cNvSpPr/>
          <p:nvPr/>
        </p:nvSpPr>
        <p:spPr>
          <a:xfrm>
            <a:off x="126549" y="4157076"/>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②　民生</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委員・児童委員が活動しやすい環境づくり</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39-40</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786047171"/>
              </p:ext>
            </p:extLst>
          </p:nvPr>
        </p:nvGraphicFramePr>
        <p:xfrm>
          <a:off x="461400" y="4564510"/>
          <a:ext cx="9000000" cy="2041824"/>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04548">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992297">
                <a:tc>
                  <a:txBody>
                    <a:bodyPr/>
                    <a:lstStyle/>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▸担い手不足による欠員が常態化・長期化していることから、令和元年度に引き続き、国基準よりも緩和した　</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年齢要件等を採用する「大阪府民生委員・児童委員推薦要領」に基づいた推薦を行った。</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▸民生委員の資質向上や関係機関等とのネットワーク構築を円滑に図るため、研修（委託）を実施した。</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●民生委員関係事業</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266,496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●民生委員・児童委員研修</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6,211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04548">
                <a:tc gridSpan="2">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396000">
                <a:tc gridSpan="2">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◆引き続き、市町村や関係機関と連携し、新たな担い手を確保するための方策を検討していく。</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pic>
        <p:nvPicPr>
          <p:cNvPr id="2" name="図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89259" y="2031872"/>
            <a:ext cx="1236876" cy="878160"/>
          </a:xfrm>
          <a:prstGeom prst="rect">
            <a:avLst/>
          </a:prstGeom>
        </p:spPr>
      </p:pic>
      <p:sp>
        <p:nvSpPr>
          <p:cNvPr id="8" name="円/楕円 6"/>
          <p:cNvSpPr/>
          <p:nvPr/>
        </p:nvSpPr>
        <p:spPr>
          <a:xfrm>
            <a:off x="9426135" y="5428"/>
            <a:ext cx="474980" cy="457360"/>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2000" b="1" kern="0" dirty="0">
                <a:solidFill>
                  <a:prstClr val="black"/>
                </a:solidFill>
                <a:latin typeface="メイリオ" panose="020B0604030504040204" pitchFamily="50" charset="-128"/>
                <a:ea typeface="メイリオ" panose="020B0604030504040204" pitchFamily="50" charset="-128"/>
              </a:rPr>
              <a:t>７</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244956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26549" y="359720"/>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③　介護</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・福祉人材の確保</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41-42</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（３）地域福祉を担う多様な人づくり</a:t>
            </a:r>
            <a:r>
              <a:rPr lang="ja-JP" altLang="en-US" sz="2000" b="1" dirty="0">
                <a:solidFill>
                  <a:schemeClr val="bg1"/>
                </a:solidFill>
                <a:latin typeface="メイリオ" panose="020B0604030504040204" pitchFamily="50" charset="-128"/>
                <a:ea typeface="メイリオ" panose="020B0604030504040204" pitchFamily="50" charset="-128"/>
              </a:rPr>
              <a:t>（</a:t>
            </a:r>
            <a:r>
              <a:rPr lang="ja-JP" altLang="en-US" sz="2000" b="1" dirty="0" smtClean="0">
                <a:solidFill>
                  <a:schemeClr val="bg1"/>
                </a:solidFill>
                <a:latin typeface="メイリオ" panose="020B0604030504040204" pitchFamily="50" charset="-128"/>
                <a:ea typeface="メイリオ" panose="020B0604030504040204" pitchFamily="50" charset="-128"/>
              </a:rPr>
              <a:t>令和２年度 取組</a:t>
            </a:r>
            <a:r>
              <a:rPr lang="ja-JP" altLang="en-US" sz="2000" b="1" dirty="0">
                <a:solidFill>
                  <a:schemeClr val="bg1"/>
                </a:solidFill>
                <a:latin typeface="メイリオ" panose="020B0604030504040204" pitchFamily="50" charset="-128"/>
                <a:ea typeface="メイリオ" panose="020B0604030504040204" pitchFamily="50" charset="-128"/>
              </a:rPr>
              <a:t>状況）</a:t>
            </a:r>
          </a:p>
        </p:txBody>
      </p:sp>
      <p:sp>
        <p:nvSpPr>
          <p:cNvPr id="6" name="正方形/長方形 5"/>
          <p:cNvSpPr/>
          <p:nvPr/>
        </p:nvSpPr>
        <p:spPr>
          <a:xfrm>
            <a:off x="126549" y="4157082"/>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④　教育・保育人材の確保</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42-43</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482671612"/>
              </p:ext>
            </p:extLst>
          </p:nvPr>
        </p:nvGraphicFramePr>
        <p:xfrm>
          <a:off x="461400" y="5311489"/>
          <a:ext cx="9000000" cy="1318132"/>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276782">
                <a:tc>
                  <a:txBody>
                    <a:bodyPr/>
                    <a:lstStyle/>
                    <a:p>
                      <a:pPr algn="ctr">
                        <a:lnSpc>
                          <a:spcPts val="15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5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446736">
                <a:tc>
                  <a:txBody>
                    <a:bodyPr/>
                    <a:lstStyle/>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▸潜在保育士に対する就職あっせんやセミナー開催等により保育人材の確保に向けて取組を進めた。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▸各種研修の実施や、フォーラム等の開催により幼稚園・保育所等における教育機能の充実を図った。</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●保育士・保育所支援センター運営</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12,672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76782">
                <a:tc gridSpan="2">
                  <a:txBody>
                    <a:bodyPr/>
                    <a:lstStyle/>
                    <a:p>
                      <a:pPr algn="ctr">
                        <a:lnSpc>
                          <a:spcPts val="15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259700">
                <a:tc gridSpan="2">
                  <a:txBody>
                    <a:bodyPr/>
                    <a:lstStyle/>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◆引き続き、安定的な教育・保育人材の確保により、待機児童解消をめざすとともに、研修等の実施による保育の質の向上を図る。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1126988446"/>
              </p:ext>
            </p:extLst>
          </p:nvPr>
        </p:nvGraphicFramePr>
        <p:xfrm>
          <a:off x="459252" y="1400340"/>
          <a:ext cx="9036000" cy="2783458"/>
        </p:xfrm>
        <a:graphic>
          <a:graphicData uri="http://schemas.openxmlformats.org/drawingml/2006/table">
            <a:tbl>
              <a:tblPr firstRow="1" bandRow="1">
                <a:tableStyleId>{5940675A-B579-460E-94D1-54222C63F5DA}</a:tableStyleId>
              </a:tblPr>
              <a:tblGrid>
                <a:gridCol w="6508690">
                  <a:extLst>
                    <a:ext uri="{9D8B030D-6E8A-4147-A177-3AD203B41FA5}">
                      <a16:colId xmlns:a16="http://schemas.microsoft.com/office/drawing/2014/main" val="20000"/>
                    </a:ext>
                  </a:extLst>
                </a:gridCol>
                <a:gridCol w="2527310">
                  <a:extLst>
                    <a:ext uri="{9D8B030D-6E8A-4147-A177-3AD203B41FA5}">
                      <a16:colId xmlns:a16="http://schemas.microsoft.com/office/drawing/2014/main" val="4032548442"/>
                    </a:ext>
                  </a:extLst>
                </a:gridCol>
              </a:tblGrid>
              <a:tr h="284069">
                <a:tc>
                  <a:txBody>
                    <a:bodyPr/>
                    <a:lstStyle/>
                    <a:p>
                      <a:pPr algn="ctr">
                        <a:lnSpc>
                          <a:spcPts val="17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7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２年度）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1334014">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▸コロナ禍においても介護現場における人材確保・定着を図るため、合同面接会・就職フェア、各種セミ　</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ナー等を可能な手法で実施。</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（合同面接会・就職フェア参加者数：</a:t>
                      </a:r>
                      <a:r>
                        <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1006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人、セミナー参加者数：</a:t>
                      </a:r>
                      <a:r>
                        <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▸福祉・介護分野に関心のある方などを対象にした職場体験や、教育関係機関と連携を図り福祉・介護</a:t>
                      </a:r>
                      <a:endPar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の魅力発信を実施。（職場体験者数：</a:t>
                      </a:r>
                      <a:r>
                        <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86</a:t>
                      </a:r>
                      <a:r>
                        <a:rPr kumimoji="1"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人、インターンシップ：</a:t>
                      </a:r>
                      <a:r>
                        <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93</a:t>
                      </a:r>
                      <a:r>
                        <a:rPr kumimoji="1"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▸社会福祉施設等の職員を対象に、職員の資質・人権意識等の向上を図り福祉人材の職場定着支援</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を目的とした研修をコロナ禍を踏まえて実施。（受講者：</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2,964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●マッチング力の向上事業</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89,384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参入促進・魅力発信事業</a:t>
                      </a:r>
                      <a:endPar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4,987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●職員研修事業</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43,903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84069">
                <a:tc gridSpan="2">
                  <a:txBody>
                    <a:bodyPr/>
                    <a:lstStyle/>
                    <a:p>
                      <a:pPr algn="ctr">
                        <a:lnSpc>
                          <a:spcPts val="1700"/>
                        </a:lnSpc>
                      </a:pPr>
                      <a:r>
                        <a:rPr kumimoji="1" lang="ja-JP" altLang="en-US" sz="130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473848">
                <a:tc gridSpan="2">
                  <a:txBody>
                    <a:bodyPr/>
                    <a:lstStyle/>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◆「大阪府介護・福祉人材確保戦略」（</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月策定）を踏まえ、「参入促進」「労働環境・処遇の改善</a:t>
                      </a:r>
                      <a:r>
                        <a:rPr kumimoji="1" lang="ja-JP" altLang="en-US" sz="12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「資質</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の向上」の３つのアプローチ</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により</a:t>
                      </a:r>
                      <a:r>
                        <a:rPr kumimoji="1" lang="ja-JP" altLang="en-US" sz="12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地域医療介護総合確保基金等を活用し、介護従事者の確保及び資質向上を図っていく。</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3017777583"/>
              </p:ext>
            </p:extLst>
          </p:nvPr>
        </p:nvGraphicFramePr>
        <p:xfrm>
          <a:off x="459252" y="695672"/>
          <a:ext cx="9000000" cy="612000"/>
        </p:xfrm>
        <a:graphic>
          <a:graphicData uri="http://schemas.openxmlformats.org/drawingml/2006/table">
            <a:tbl>
              <a:tblPr firstRow="1" bandRow="1">
                <a:tableStyleId>{5940675A-B579-460E-94D1-54222C63F5DA}</a:tableStyleId>
              </a:tblPr>
              <a:tblGrid>
                <a:gridCol w="4022597">
                  <a:extLst>
                    <a:ext uri="{9D8B030D-6E8A-4147-A177-3AD203B41FA5}">
                      <a16:colId xmlns:a16="http://schemas.microsoft.com/office/drawing/2014/main" val="20000"/>
                    </a:ext>
                  </a:extLst>
                </a:gridCol>
                <a:gridCol w="4977403">
                  <a:extLst>
                    <a:ext uri="{9D8B030D-6E8A-4147-A177-3AD203B41FA5}">
                      <a16:colId xmlns:a16="http://schemas.microsoft.com/office/drawing/2014/main" val="20001"/>
                    </a:ext>
                  </a:extLst>
                </a:gridCol>
              </a:tblGrid>
              <a:tr h="306000">
                <a:tc gridSpan="2">
                  <a:txBody>
                    <a:bodyPr/>
                    <a:lstStyle/>
                    <a:p>
                      <a:pPr algn="ctr">
                        <a:lnSpc>
                          <a:spcPts val="15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目標・指標：需給推計を上回る介護・福祉人材の確保</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0000"/>
                  </a:ext>
                </a:extLst>
              </a:tr>
              <a:tr h="306000">
                <a:tc>
                  <a:txBody>
                    <a:bodyPr/>
                    <a:lstStyle/>
                    <a:p>
                      <a:pPr algn="ctr">
                        <a:lnSpc>
                          <a:spcPts val="1500"/>
                        </a:lnSpc>
                      </a:pP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300" b="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末：</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180,208</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500"/>
                        </a:lnSpc>
                      </a:pP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年度目標：</a:t>
                      </a:r>
                      <a:r>
                        <a:rPr kumimoji="1" lang="zh-TW"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需要推計</a:t>
                      </a:r>
                      <a:r>
                        <a:rPr kumimoji="1" lang="en-US" altLang="zh-TW"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209,510</a:t>
                      </a:r>
                      <a:r>
                        <a:rPr kumimoji="1" lang="zh-TW"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r>
                        <a:rPr kumimoji="1" lang="ja-JP" altLang="en-US" sz="1300" b="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供給推計</a:t>
                      </a:r>
                      <a:r>
                        <a:rPr kumimoji="1" lang="en-US" altLang="zh-TW"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185,090</a:t>
                      </a:r>
                      <a:r>
                        <a:rPr kumimoji="1" lang="zh-TW"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15" name="表 14"/>
          <p:cNvGraphicFramePr>
            <a:graphicFrameLocks noGrp="1"/>
          </p:cNvGraphicFramePr>
          <p:nvPr>
            <p:extLst/>
          </p:nvPr>
        </p:nvGraphicFramePr>
        <p:xfrm>
          <a:off x="463548" y="4572743"/>
          <a:ext cx="9000000" cy="630000"/>
        </p:xfrm>
        <a:graphic>
          <a:graphicData uri="http://schemas.openxmlformats.org/drawingml/2006/table">
            <a:tbl>
              <a:tblPr firstRow="1" bandRow="1">
                <a:tableStyleId>{5940675A-B579-460E-94D1-54222C63F5DA}</a:tableStyleId>
              </a:tblPr>
              <a:tblGrid>
                <a:gridCol w="970100">
                  <a:extLst>
                    <a:ext uri="{9D8B030D-6E8A-4147-A177-3AD203B41FA5}">
                      <a16:colId xmlns:a16="http://schemas.microsoft.com/office/drawing/2014/main" val="4233095434"/>
                    </a:ext>
                  </a:extLst>
                </a:gridCol>
                <a:gridCol w="8029900">
                  <a:extLst>
                    <a:ext uri="{9D8B030D-6E8A-4147-A177-3AD203B41FA5}">
                      <a16:colId xmlns:a16="http://schemas.microsoft.com/office/drawing/2014/main" val="20000"/>
                    </a:ext>
                  </a:extLst>
                </a:gridCol>
              </a:tblGrid>
              <a:tr h="324000">
                <a:tc>
                  <a:txBody>
                    <a:bodyPr/>
                    <a:lstStyle/>
                    <a:p>
                      <a:pPr marL="0" marR="0" lvl="0" indent="0" algn="ctr" defTabSz="685800" rtl="0" eaLnBrk="1" fontAlgn="auto" latinLnBrk="0" hangingPunct="1">
                        <a:lnSpc>
                          <a:spcPts val="1500"/>
                        </a:lnSpc>
                        <a:spcBef>
                          <a:spcPts val="0"/>
                        </a:spcBef>
                        <a:spcAft>
                          <a:spcPts val="0"/>
                        </a:spcAft>
                        <a:buClrTx/>
                        <a:buSzTx/>
                        <a:buFontTx/>
                        <a:buNone/>
                        <a:tabLst/>
                        <a:defRPr/>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a:txBody>
                    <a:bodyPr/>
                    <a:lstStyle/>
                    <a:p>
                      <a:pPr algn="l">
                        <a:lnSpc>
                          <a:spcPts val="1500"/>
                        </a:lnSpc>
                      </a:pPr>
                      <a:r>
                        <a:rPr kumimoji="1" lang="ja-JP" altLang="en-US" sz="13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◆教育・保育人材の確保により、待機児童解消をめざすとともに、研修等の実施による保育の質の向上を図ります。</a:t>
                      </a:r>
                      <a:endParaRPr kumimoji="1" lang="ja-JP" altLang="en-US" sz="1300" b="1" spc="-3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06000">
                <a:tc>
                  <a:txBody>
                    <a:bodyPr/>
                    <a:lstStyle/>
                    <a:p>
                      <a:pPr algn="ctr">
                        <a:lnSpc>
                          <a:spcPts val="15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500"/>
                        </a:lnSpc>
                      </a:pP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b="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補助金等の活用により、教育・保育人材の確保を図り、待機児童数の減少に寄与。研修等を実施し、保育の質の向上を図った。</a:t>
                      </a:r>
                      <a:endParaRPr kumimoji="1" lang="ja-JP" altLang="en-US" sz="1300" b="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9" name="円/楕円 6"/>
          <p:cNvSpPr/>
          <p:nvPr/>
        </p:nvSpPr>
        <p:spPr>
          <a:xfrm>
            <a:off x="9426135" y="6393360"/>
            <a:ext cx="474980" cy="457359"/>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８</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2847879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縞模様">
  <a:themeElements>
    <a:clrScheme name="緑">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縞模様">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縞模様">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B7CF026C-957E-4F4E-893C-D02C23AB6317}"/>
    </a:ext>
  </a:extLst>
</a:theme>
</file>

<file path=ppt/theme/theme2.xml><?xml version="1.0" encoding="utf-8"?>
<a:theme xmlns:a="http://schemas.openxmlformats.org/drawingml/2006/main" name="基礎">
  <a:themeElements>
    <a:clrScheme name="黄緑">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基礎">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基礎">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3649</TotalTime>
  <Words>5266</Words>
  <Application>Microsoft Office PowerPoint</Application>
  <PresentationFormat>A4 210 x 297 mm</PresentationFormat>
  <Paragraphs>373</Paragraphs>
  <Slides>13</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13</vt:i4>
      </vt:variant>
    </vt:vector>
  </HeadingPairs>
  <TitlesOfParts>
    <vt:vector size="24" baseType="lpstr">
      <vt:lpstr>Meiryo UI</vt:lpstr>
      <vt:lpstr>ＭＳ Ｐゴシック</vt:lpstr>
      <vt:lpstr>ＭＳ ゴシック</vt:lpstr>
      <vt:lpstr>メイリオ</vt:lpstr>
      <vt:lpstr>游ゴシック</vt:lpstr>
      <vt:lpstr>Calibri</vt:lpstr>
      <vt:lpstr>Corbel</vt:lpstr>
      <vt:lpstr>Rockwell</vt:lpstr>
      <vt:lpstr>Wingdings</vt:lpstr>
      <vt:lpstr>縞模様</vt:lpstr>
      <vt:lpstr>基礎</vt:lpstr>
      <vt:lpstr>第４期大阪府地域福祉支援計画</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山口　文子</dc:creator>
  <cp:lastModifiedBy>原田　舞花</cp:lastModifiedBy>
  <cp:revision>314</cp:revision>
  <cp:lastPrinted>2021-12-14T05:49:15Z</cp:lastPrinted>
  <dcterms:created xsi:type="dcterms:W3CDTF">2019-11-13T07:33:03Z</dcterms:created>
  <dcterms:modified xsi:type="dcterms:W3CDTF">2021-12-24T00:50:24Z</dcterms:modified>
</cp:coreProperties>
</file>