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801600" cy="9601200" type="A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56" autoAdjust="0"/>
    <p:restoredTop sz="94434" autoAdjust="0"/>
  </p:normalViewPr>
  <p:slideViewPr>
    <p:cSldViewPr snapToGrid="0">
      <p:cViewPr>
        <p:scale>
          <a:sx n="200" d="100"/>
          <a:sy n="200" d="100"/>
        </p:scale>
        <p:origin x="-10602" y="-2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880101" cy="490354"/>
          </a:xfrm>
          <a:prstGeom prst="rect">
            <a:avLst/>
          </a:prstGeom>
        </p:spPr>
        <p:txBody>
          <a:bodyPr vert="horz" lIns="89660" tIns="44832" rIns="89660" bIns="448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5" y="3"/>
            <a:ext cx="2880101" cy="490354"/>
          </a:xfrm>
          <a:prstGeom prst="rect">
            <a:avLst/>
          </a:prstGeom>
        </p:spPr>
        <p:txBody>
          <a:bodyPr vert="horz" lIns="89660" tIns="44832" rIns="89660" bIns="44832" rtlCol="0"/>
          <a:lstStyle>
            <a:lvl1pPr algn="r">
              <a:defRPr sz="1200"/>
            </a:lvl1pPr>
          </a:lstStyle>
          <a:p>
            <a:fld id="{280972BF-D0EA-46B9-AA9A-018529E08B58}" type="datetimeFigureOut">
              <a:rPr kumimoji="1" lang="ja-JP" altLang="en-US" smtClean="0"/>
              <a:t>2022/4/4</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60" tIns="44832" rIns="89660" bIns="44832" rtlCol="0" anchor="ctr"/>
          <a:lstStyle/>
          <a:p>
            <a:endParaRPr lang="ja-JP" altLang="en-US"/>
          </a:p>
        </p:txBody>
      </p:sp>
      <p:sp>
        <p:nvSpPr>
          <p:cNvPr id="5" name="ノート プレースホルダー 4"/>
          <p:cNvSpPr>
            <a:spLocks noGrp="1"/>
          </p:cNvSpPr>
          <p:nvPr>
            <p:ph type="body" sz="quarter" idx="3"/>
          </p:nvPr>
        </p:nvSpPr>
        <p:spPr>
          <a:xfrm>
            <a:off x="664997" y="4705217"/>
            <a:ext cx="5316870" cy="3849436"/>
          </a:xfrm>
          <a:prstGeom prst="rect">
            <a:avLst/>
          </a:prstGeom>
        </p:spPr>
        <p:txBody>
          <a:bodyPr vert="horz" lIns="89660" tIns="44832" rIns="89660" bIns="448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287059"/>
            <a:ext cx="2880101" cy="490354"/>
          </a:xfrm>
          <a:prstGeom prst="rect">
            <a:avLst/>
          </a:prstGeom>
        </p:spPr>
        <p:txBody>
          <a:bodyPr vert="horz" lIns="89660" tIns="44832" rIns="89660" bIns="448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5" y="9287059"/>
            <a:ext cx="2880101" cy="490354"/>
          </a:xfrm>
          <a:prstGeom prst="rect">
            <a:avLst/>
          </a:prstGeom>
        </p:spPr>
        <p:txBody>
          <a:bodyPr vert="horz" lIns="89660" tIns="44832" rIns="89660" bIns="44832" rtlCol="0" anchor="b"/>
          <a:lstStyle>
            <a:lvl1pPr algn="r">
              <a:defRPr sz="1200"/>
            </a:lvl1pPr>
          </a:lstStyle>
          <a:p>
            <a:fld id="{3DDE55F2-E74F-4B0B-95E2-A84BCA1E06B7}" type="slidenum">
              <a:rPr kumimoji="1" lang="ja-JP" altLang="en-US" smtClean="0"/>
              <a:t>‹#›</a:t>
            </a:fld>
            <a:endParaRPr kumimoji="1" lang="ja-JP" altLang="en-US"/>
          </a:p>
        </p:txBody>
      </p:sp>
    </p:spTree>
    <p:extLst>
      <p:ext uri="{BB962C8B-B14F-4D97-AF65-F5344CB8AC3E}">
        <p14:creationId xmlns:p14="http://schemas.microsoft.com/office/powerpoint/2010/main" val="21269055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E55F2-E74F-4B0B-95E2-A84BCA1E06B7}" type="slidenum">
              <a:rPr kumimoji="1" lang="ja-JP" altLang="en-US" smtClean="0"/>
              <a:t>1</a:t>
            </a:fld>
            <a:endParaRPr kumimoji="1" lang="ja-JP" altLang="en-US"/>
          </a:p>
        </p:txBody>
      </p:sp>
    </p:spTree>
    <p:extLst>
      <p:ext uri="{BB962C8B-B14F-4D97-AF65-F5344CB8AC3E}">
        <p14:creationId xmlns:p14="http://schemas.microsoft.com/office/powerpoint/2010/main" val="56925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12500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1807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854642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368464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65750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87312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74719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873281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9613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0314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415668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B2CDFBD-DA72-443F-9402-B152748B13DA}" type="datetimeFigureOut">
              <a:rPr kumimoji="1" lang="ja-JP" altLang="en-US" smtClean="0"/>
              <a:t>2022/4/4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673030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894266714"/>
              </p:ext>
            </p:extLst>
          </p:nvPr>
        </p:nvGraphicFramePr>
        <p:xfrm>
          <a:off x="188400" y="1864110"/>
          <a:ext cx="8017237" cy="3125333"/>
        </p:xfrm>
        <a:graphic>
          <a:graphicData uri="http://schemas.openxmlformats.org/drawingml/2006/table">
            <a:tbl>
              <a:tblPr>
                <a:tableStyleId>{08FB837D-C827-4EFA-A057-4D05807E0F7C}</a:tableStyleId>
              </a:tblPr>
              <a:tblGrid>
                <a:gridCol w="1203956">
                  <a:extLst>
                    <a:ext uri="{9D8B030D-6E8A-4147-A177-3AD203B41FA5}">
                      <a16:colId xmlns:a16="http://schemas.microsoft.com/office/drawing/2014/main" val="3549143530"/>
                    </a:ext>
                  </a:extLst>
                </a:gridCol>
                <a:gridCol w="3918857">
                  <a:extLst>
                    <a:ext uri="{9D8B030D-6E8A-4147-A177-3AD203B41FA5}">
                      <a16:colId xmlns:a16="http://schemas.microsoft.com/office/drawing/2014/main" val="243981671"/>
                    </a:ext>
                  </a:extLst>
                </a:gridCol>
                <a:gridCol w="2894424">
                  <a:extLst>
                    <a:ext uri="{9D8B030D-6E8A-4147-A177-3AD203B41FA5}">
                      <a16:colId xmlns:a16="http://schemas.microsoft.com/office/drawing/2014/main" val="2206350897"/>
                    </a:ext>
                  </a:extLst>
                </a:gridCol>
              </a:tblGrid>
              <a:tr h="161913">
                <a:tc>
                  <a:txBody>
                    <a:bodyPr/>
                    <a:lstStyle/>
                    <a:p>
                      <a:pPr algn="ctr">
                        <a:lnSpc>
                          <a:spcPts val="1300"/>
                        </a:lnSpc>
                        <a:spcAft>
                          <a:spcPts val="0"/>
                        </a:spcAft>
                      </a:pPr>
                      <a:r>
                        <a:rPr lang="ja-JP" sz="1050" kern="100" dirty="0">
                          <a:effectLst/>
                          <a:latin typeface="Meiryo UI" panose="020B0604030504040204" pitchFamily="50" charset="-128"/>
                          <a:ea typeface="Meiryo UI" panose="020B0604030504040204" pitchFamily="50" charset="-128"/>
                        </a:rPr>
                        <a:t>施策の方向性</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6">
                        <a:lumMod val="60000"/>
                        <a:lumOff val="40000"/>
                      </a:schemeClr>
                    </a:solidFill>
                  </a:tcPr>
                </a:tc>
                <a:tc>
                  <a:txBody>
                    <a:bodyPr/>
                    <a:lstStyle/>
                    <a:p>
                      <a:pPr algn="ctr">
                        <a:lnSpc>
                          <a:spcPts val="1300"/>
                        </a:lnSpc>
                        <a:spcAft>
                          <a:spcPts val="0"/>
                        </a:spcAft>
                      </a:pPr>
                      <a:r>
                        <a:rPr lang="ja-JP" sz="1050" dirty="0">
                          <a:effectLst/>
                          <a:latin typeface="Meiryo UI" panose="020B0604030504040204" pitchFamily="50" charset="-128"/>
                          <a:ea typeface="Meiryo UI" panose="020B0604030504040204" pitchFamily="50" charset="-128"/>
                        </a:rPr>
                        <a:t>地域福祉を推進する具体的施策</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ctr">
                        <a:lnSpc>
                          <a:spcPts val="1300"/>
                        </a:lnSpc>
                        <a:spcAft>
                          <a:spcPts val="0"/>
                        </a:spcAft>
                      </a:pPr>
                      <a:r>
                        <a:rPr lang="ja-JP" sz="1050" dirty="0">
                          <a:effectLst/>
                          <a:latin typeface="Meiryo UI" panose="020B0604030504040204" pitchFamily="50" charset="-128"/>
                          <a:ea typeface="Meiryo UI" panose="020B0604030504040204" pitchFamily="50" charset="-128"/>
                        </a:rPr>
                        <a:t>主な目標・指標</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extLst>
                  <a:ext uri="{0D108BD9-81ED-4DB2-BD59-A6C34878D82A}">
                    <a16:rowId xmlns:a16="http://schemas.microsoft.com/office/drawing/2014/main" val="3111755039"/>
                  </a:ext>
                </a:extLst>
              </a:tr>
              <a:tr h="649718">
                <a:tc>
                  <a:txBody>
                    <a:bodyPr/>
                    <a:lstStyle/>
                    <a:p>
                      <a:pPr marL="269240" indent="-269240" algn="just">
                        <a:lnSpc>
                          <a:spcPts val="1300"/>
                        </a:lnSpc>
                        <a:spcBef>
                          <a:spcPts val="900"/>
                        </a:spcBef>
                        <a:spcAft>
                          <a:spcPts val="0"/>
                        </a:spcAft>
                      </a:pPr>
                      <a:r>
                        <a:rPr lang="en-US" sz="1050" dirty="0">
                          <a:effectLst/>
                          <a:latin typeface="Meiryo UI" panose="020B0604030504040204" pitchFamily="50" charset="-128"/>
                          <a:ea typeface="Meiryo UI" panose="020B0604030504040204" pitchFamily="50" charset="-128"/>
                        </a:rPr>
                        <a:t>(1) </a:t>
                      </a:r>
                      <a:r>
                        <a:rPr lang="ja-JP" sz="1050" dirty="0">
                          <a:effectLst/>
                          <a:latin typeface="Meiryo UI" panose="020B0604030504040204" pitchFamily="50" charset="-128"/>
                          <a:ea typeface="Meiryo UI" panose="020B0604030504040204" pitchFamily="50" charset="-128"/>
                        </a:rPr>
                        <a:t>地域</a:t>
                      </a:r>
                      <a:r>
                        <a:rPr lang="ja-JP" sz="1050" dirty="0" smtClean="0">
                          <a:effectLst/>
                          <a:latin typeface="Meiryo UI" panose="020B0604030504040204" pitchFamily="50" charset="-128"/>
                          <a:ea typeface="Meiryo UI" panose="020B0604030504040204" pitchFamily="50" charset="-128"/>
                        </a:rPr>
                        <a:t>福祉のセーフティネット</a:t>
                      </a:r>
                      <a:r>
                        <a:rPr lang="ja-JP" sz="1050" dirty="0">
                          <a:effectLst/>
                          <a:latin typeface="Meiryo UI" panose="020B0604030504040204" pitchFamily="50" charset="-128"/>
                          <a:ea typeface="Meiryo UI" panose="020B0604030504040204" pitchFamily="50" charset="-128"/>
                        </a:rPr>
                        <a:t>の拡充</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①市町村</a:t>
                      </a:r>
                      <a:r>
                        <a:rPr lang="ja-JP" sz="1050" dirty="0">
                          <a:effectLst/>
                          <a:latin typeface="Meiryo UI" panose="020B0604030504040204" pitchFamily="50" charset="-128"/>
                          <a:ea typeface="Meiryo UI" panose="020B0604030504040204" pitchFamily="50" charset="-128"/>
                        </a:rPr>
                        <a:t>と連携したセーフティネットの拡充</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②生活</a:t>
                      </a:r>
                      <a:r>
                        <a:rPr lang="ja-JP" sz="1050" dirty="0">
                          <a:effectLst/>
                          <a:latin typeface="Meiryo UI" panose="020B0604030504040204" pitchFamily="50" charset="-128"/>
                          <a:ea typeface="Meiryo UI" panose="020B0604030504040204" pitchFamily="50" charset="-128"/>
                        </a:rPr>
                        <a:t>困窮者への支援や、ひきこもり・自殺対策等の充実</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③災害</a:t>
                      </a:r>
                      <a:r>
                        <a:rPr lang="ja-JP" sz="1050" dirty="0">
                          <a:effectLst/>
                          <a:latin typeface="Meiryo UI" panose="020B0604030504040204" pitchFamily="50" charset="-128"/>
                          <a:ea typeface="Meiryo UI" panose="020B0604030504040204" pitchFamily="50" charset="-128"/>
                        </a:rPr>
                        <a:t>時における避難行動要支援者に対する支援体制の充実</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dirty="0">
                          <a:effectLst/>
                          <a:latin typeface="Meiryo UI" panose="020B0604030504040204" pitchFamily="50" charset="-128"/>
                          <a:ea typeface="Meiryo UI" panose="020B0604030504040204" pitchFamily="50" charset="-128"/>
                        </a:rPr>
                        <a:t>◆ </a:t>
                      </a:r>
                      <a:r>
                        <a:rPr lang="en-US" sz="1050" dirty="0" smtClean="0">
                          <a:effectLst/>
                          <a:latin typeface="Meiryo UI" panose="020B0604030504040204" pitchFamily="50" charset="-128"/>
                          <a:ea typeface="Meiryo UI" panose="020B0604030504040204" pitchFamily="50" charset="-128"/>
                        </a:rPr>
                        <a:t>CSW(</a:t>
                      </a:r>
                      <a:r>
                        <a:rPr lang="ja-JP" altLang="en-US" sz="1050" dirty="0" smtClean="0">
                          <a:effectLst/>
                          <a:latin typeface="Meiryo UI" panose="020B0604030504040204" pitchFamily="50" charset="-128"/>
                          <a:ea typeface="Meiryo UI" panose="020B0604030504040204" pitchFamily="50" charset="-128"/>
                        </a:rPr>
                        <a:t>コミュニティーソーシャルワーカー</a:t>
                      </a:r>
                      <a:r>
                        <a:rPr lang="en-US" altLang="ja-JP" sz="1050" dirty="0" smtClean="0">
                          <a:effectLst/>
                          <a:latin typeface="Meiryo UI" panose="020B0604030504040204" pitchFamily="50" charset="-128"/>
                          <a:ea typeface="Meiryo UI" panose="020B0604030504040204" pitchFamily="50" charset="-128"/>
                        </a:rPr>
                        <a:t>)</a:t>
                      </a:r>
                      <a:r>
                        <a:rPr lang="ja-JP" sz="1050" dirty="0" smtClean="0">
                          <a:effectLst/>
                          <a:latin typeface="Meiryo UI" panose="020B0604030504040204" pitchFamily="50" charset="-128"/>
                          <a:ea typeface="Meiryo UI" panose="020B0604030504040204" pitchFamily="50" charset="-128"/>
                        </a:rPr>
                        <a:t>配置</a:t>
                      </a:r>
                      <a:r>
                        <a:rPr lang="ja-JP" sz="1050" dirty="0">
                          <a:effectLst/>
                          <a:latin typeface="Meiryo UI" panose="020B0604030504040204" pitchFamily="50" charset="-128"/>
                          <a:ea typeface="Meiryo UI" panose="020B0604030504040204" pitchFamily="50" charset="-128"/>
                        </a:rPr>
                        <a:t>人数</a:t>
                      </a:r>
                    </a:p>
                    <a:p>
                      <a:pPr algn="just">
                        <a:lnSpc>
                          <a:spcPts val="1300"/>
                        </a:lnSpc>
                        <a:spcAft>
                          <a:spcPts val="0"/>
                        </a:spcAft>
                      </a:pPr>
                      <a:r>
                        <a:rPr lang="ja-JP" sz="1050" dirty="0">
                          <a:effectLst/>
                          <a:latin typeface="Meiryo UI" panose="020B0604030504040204" pitchFamily="50" charset="-128"/>
                          <a:ea typeface="Meiryo UI" panose="020B0604030504040204" pitchFamily="50" charset="-128"/>
                        </a:rPr>
                        <a:t>◆ 生活困窮者自立支援制度における</a:t>
                      </a:r>
                      <a:r>
                        <a:rPr lang="ja-JP" sz="1050" dirty="0" smtClean="0">
                          <a:effectLst/>
                          <a:latin typeface="Meiryo UI" panose="020B0604030504040204" pitchFamily="50" charset="-128"/>
                          <a:ea typeface="Meiryo UI" panose="020B0604030504040204" pitchFamily="50" charset="-128"/>
                        </a:rPr>
                        <a:t>努力義務</a:t>
                      </a:r>
                      <a:endParaRPr lang="en-US" altLang="ja-JP" sz="1050" dirty="0" smtClean="0">
                        <a:effectLst/>
                        <a:latin typeface="Meiryo UI" panose="020B0604030504040204" pitchFamily="50" charset="-128"/>
                        <a:ea typeface="Meiryo UI" panose="020B0604030504040204" pitchFamily="50" charset="-128"/>
                      </a:endParaRPr>
                    </a:p>
                    <a:p>
                      <a:pPr algn="just">
                        <a:lnSpc>
                          <a:spcPts val="1300"/>
                        </a:lnSpc>
                        <a:spcAft>
                          <a:spcPts val="0"/>
                        </a:spcAft>
                      </a:pPr>
                      <a:r>
                        <a:rPr lang="en-US" altLang="ja-JP" sz="1050" dirty="0" smtClean="0">
                          <a:effectLst/>
                          <a:latin typeface="Meiryo UI" panose="020B0604030504040204" pitchFamily="50" charset="-128"/>
                          <a:ea typeface="Meiryo UI" panose="020B0604030504040204" pitchFamily="50" charset="-128"/>
                        </a:rPr>
                        <a:t>    </a:t>
                      </a:r>
                      <a:r>
                        <a:rPr lang="ja-JP" sz="1050" dirty="0" smtClean="0">
                          <a:effectLst/>
                          <a:latin typeface="Meiryo UI" panose="020B0604030504040204" pitchFamily="50" charset="-128"/>
                          <a:ea typeface="Meiryo UI" panose="020B0604030504040204" pitchFamily="50" charset="-128"/>
                        </a:rPr>
                        <a:t>事業</a:t>
                      </a:r>
                      <a:r>
                        <a:rPr lang="ja-JP" sz="1050" dirty="0">
                          <a:effectLst/>
                          <a:latin typeface="Meiryo UI" panose="020B0604030504040204" pitchFamily="50" charset="-128"/>
                          <a:ea typeface="Meiryo UI" panose="020B0604030504040204" pitchFamily="50" charset="-128"/>
                        </a:rPr>
                        <a:t>実施自治体数</a:t>
                      </a:r>
                    </a:p>
                    <a:p>
                      <a:pPr marL="0" lvl="0" indent="0" algn="just">
                        <a:lnSpc>
                          <a:spcPts val="1300"/>
                        </a:lnSpc>
                        <a:spcAft>
                          <a:spcPts val="0"/>
                        </a:spcAft>
                        <a:buFont typeface="Meiryo UI" panose="020B0604030504040204" pitchFamily="50" charset="-128"/>
                        <a:buNone/>
                      </a:pPr>
                      <a:r>
                        <a:rPr lang="ja-JP" altLang="en-US" sz="1050" dirty="0" smtClean="0">
                          <a:effectLst/>
                          <a:latin typeface="Meiryo UI" panose="020B0604030504040204" pitchFamily="50" charset="-128"/>
                          <a:ea typeface="Meiryo UI" panose="020B0604030504040204" pitchFamily="50" charset="-128"/>
                        </a:rPr>
                        <a:t>◆</a:t>
                      </a:r>
                      <a:r>
                        <a:rPr lang="ja-JP" altLang="en-US" sz="1050" baseline="0" dirty="0" smtClean="0">
                          <a:effectLst/>
                          <a:latin typeface="Meiryo UI" panose="020B0604030504040204" pitchFamily="50" charset="-128"/>
                          <a:ea typeface="Meiryo UI" panose="020B0604030504040204" pitchFamily="50" charset="-128"/>
                        </a:rPr>
                        <a:t> </a:t>
                      </a:r>
                      <a:r>
                        <a:rPr lang="ja-JP" sz="1050" dirty="0" smtClean="0">
                          <a:effectLst/>
                          <a:latin typeface="Meiryo UI" panose="020B0604030504040204" pitchFamily="50" charset="-128"/>
                          <a:ea typeface="Meiryo UI" panose="020B0604030504040204" pitchFamily="50" charset="-128"/>
                        </a:rPr>
                        <a:t>災害</a:t>
                      </a:r>
                      <a:r>
                        <a:rPr lang="ja-JP" sz="1050" dirty="0">
                          <a:effectLst/>
                          <a:latin typeface="Meiryo UI" panose="020B0604030504040204" pitchFamily="50" charset="-128"/>
                          <a:ea typeface="Meiryo UI" panose="020B0604030504040204" pitchFamily="50" charset="-128"/>
                        </a:rPr>
                        <a:t>時安否確認の方法等</a:t>
                      </a:r>
                      <a:endParaRPr lang="ja-JP" sz="105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extLst>
                  <a:ext uri="{0D108BD9-81ED-4DB2-BD59-A6C34878D82A}">
                    <a16:rowId xmlns:a16="http://schemas.microsoft.com/office/drawing/2014/main" val="3534924450"/>
                  </a:ext>
                </a:extLst>
              </a:tr>
              <a:tr h="485738">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(2) </a:t>
                      </a:r>
                      <a:r>
                        <a:rPr lang="ja-JP" sz="1050" dirty="0">
                          <a:effectLst/>
                          <a:latin typeface="Meiryo UI" panose="020B0604030504040204" pitchFamily="50" charset="-128"/>
                          <a:ea typeface="Meiryo UI" panose="020B0604030504040204" pitchFamily="50" charset="-128"/>
                        </a:rPr>
                        <a:t>地域における権利擁護の推進</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l">
                        <a:lnSpc>
                          <a:spcPts val="1300"/>
                        </a:lnSpc>
                        <a:spcAft>
                          <a:spcPts val="0"/>
                        </a:spcAft>
                      </a:pPr>
                      <a:r>
                        <a:rPr lang="ja-JP" sz="1050" dirty="0" smtClean="0">
                          <a:effectLst/>
                          <a:latin typeface="Meiryo UI" panose="020B0604030504040204" pitchFamily="50" charset="-128"/>
                          <a:ea typeface="Meiryo UI" panose="020B0604030504040204" pitchFamily="50" charset="-128"/>
                        </a:rPr>
                        <a:t>①虐待</a:t>
                      </a:r>
                      <a:r>
                        <a:rPr lang="ja-JP" sz="1050" dirty="0">
                          <a:effectLst/>
                          <a:latin typeface="Meiryo UI" panose="020B0604030504040204" pitchFamily="50" charset="-128"/>
                          <a:ea typeface="Meiryo UI" panose="020B0604030504040204" pitchFamily="50" charset="-128"/>
                        </a:rPr>
                        <a:t>や</a:t>
                      </a:r>
                      <a:r>
                        <a:rPr lang="en-US" sz="1050" dirty="0">
                          <a:effectLst/>
                          <a:latin typeface="Meiryo UI" panose="020B0604030504040204" pitchFamily="50" charset="-128"/>
                          <a:ea typeface="Meiryo UI" panose="020B0604030504040204" pitchFamily="50" charset="-128"/>
                        </a:rPr>
                        <a:t>DV</a:t>
                      </a:r>
                      <a:r>
                        <a:rPr lang="ja-JP" sz="1050" dirty="0">
                          <a:effectLst/>
                          <a:latin typeface="Meiryo UI" panose="020B0604030504040204" pitchFamily="50" charset="-128"/>
                          <a:ea typeface="Meiryo UI" panose="020B0604030504040204" pitchFamily="50" charset="-128"/>
                        </a:rPr>
                        <a:t>防止に向けた地域における</a:t>
                      </a:r>
                      <a:r>
                        <a:rPr lang="ja-JP" sz="1050" dirty="0" smtClean="0">
                          <a:effectLst/>
                          <a:latin typeface="Meiryo UI" panose="020B0604030504040204" pitchFamily="50" charset="-128"/>
                          <a:ea typeface="Meiryo UI" panose="020B0604030504040204" pitchFamily="50" charset="-128"/>
                        </a:rPr>
                        <a:t>取組</a:t>
                      </a:r>
                      <a:r>
                        <a:rPr lang="ja-JP" altLang="en-US" sz="1050" dirty="0" smtClean="0">
                          <a:effectLst/>
                          <a:latin typeface="Meiryo UI" panose="020B0604030504040204" pitchFamily="50" charset="-128"/>
                          <a:ea typeface="Meiryo UI" panose="020B0604030504040204" pitchFamily="50" charset="-128"/>
                        </a:rPr>
                        <a:t>み</a:t>
                      </a:r>
                      <a:r>
                        <a:rPr lang="ja-JP" sz="1050" dirty="0" smtClean="0">
                          <a:effectLst/>
                          <a:latin typeface="Meiryo UI" panose="020B0604030504040204" pitchFamily="50" charset="-128"/>
                          <a:ea typeface="Meiryo UI" panose="020B0604030504040204" pitchFamily="50" charset="-128"/>
                        </a:rPr>
                        <a:t>の推進</a:t>
                      </a:r>
                      <a:r>
                        <a:rPr lang="en-US" altLang="ja-JP" sz="1050" dirty="0" smtClean="0">
                          <a:effectLst/>
                          <a:latin typeface="Meiryo UI" panose="020B0604030504040204" pitchFamily="50" charset="-128"/>
                          <a:ea typeface="Meiryo UI" panose="020B0604030504040204" pitchFamily="50" charset="-128"/>
                        </a:rPr>
                        <a:t/>
                      </a:r>
                      <a:br>
                        <a:rPr lang="en-US" altLang="ja-JP" sz="1050" dirty="0" smtClean="0">
                          <a:effectLst/>
                          <a:latin typeface="Meiryo UI" panose="020B0604030504040204" pitchFamily="50" charset="-128"/>
                          <a:ea typeface="Meiryo UI" panose="020B0604030504040204" pitchFamily="50" charset="-128"/>
                        </a:rPr>
                      </a:b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成年</a:t>
                      </a:r>
                      <a:r>
                        <a:rPr lang="ja-JP" sz="1050" dirty="0">
                          <a:effectLst/>
                          <a:latin typeface="Meiryo UI" panose="020B0604030504040204" pitchFamily="50" charset="-128"/>
                          <a:ea typeface="Meiryo UI" panose="020B0604030504040204" pitchFamily="50" charset="-128"/>
                        </a:rPr>
                        <a:t>後見制度等の利用促進　　</a:t>
                      </a:r>
                      <a:r>
                        <a:rPr lang="ja-JP" sz="1050" dirty="0" smtClean="0">
                          <a:effectLst/>
                          <a:latin typeface="Meiryo UI" panose="020B0604030504040204" pitchFamily="50" charset="-128"/>
                          <a:ea typeface="Meiryo UI" panose="020B0604030504040204" pitchFamily="50" charset="-128"/>
                        </a:rPr>
                        <a:t>③消費者</a:t>
                      </a:r>
                      <a:r>
                        <a:rPr lang="ja-JP" sz="1050" dirty="0">
                          <a:effectLst/>
                          <a:latin typeface="Meiryo UI" panose="020B0604030504040204" pitchFamily="50" charset="-128"/>
                          <a:ea typeface="Meiryo UI" panose="020B0604030504040204" pitchFamily="50" charset="-128"/>
                        </a:rPr>
                        <a:t>被害等の未然防止</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地域連携ネットワークの構築・中核機関の設置</a:t>
                      </a:r>
                      <a:endParaRPr lang="ja-JP" sz="1050" kern="100" dirty="0">
                        <a:effectLst/>
                        <a:latin typeface="Meiryo UI" panose="020B0604030504040204" pitchFamily="50" charset="-128"/>
                        <a:ea typeface="Meiryo UI" panose="020B0604030504040204" pitchFamily="50" charset="-128"/>
                      </a:endParaRPr>
                    </a:p>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成年後見制度の担い手確保</a:t>
                      </a:r>
                      <a:endParaRPr lang="ja-JP" sz="1050" kern="100" dirty="0">
                        <a:effectLst/>
                        <a:latin typeface="Meiryo UI" panose="020B0604030504040204" pitchFamily="50" charset="-128"/>
                        <a:ea typeface="Meiryo UI" panose="020B0604030504040204" pitchFamily="50" charset="-128"/>
                      </a:endParaRPr>
                    </a:p>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日常生活自立支援事業の待機者数</a:t>
                      </a:r>
                      <a:r>
                        <a:rPr lang="en-US" sz="105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511893979"/>
                  </a:ext>
                </a:extLst>
              </a:tr>
              <a:tr h="540000">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(3) </a:t>
                      </a:r>
                      <a:r>
                        <a:rPr lang="ja-JP" sz="1050" dirty="0">
                          <a:effectLst/>
                          <a:latin typeface="Meiryo UI" panose="020B0604030504040204" pitchFamily="50" charset="-128"/>
                          <a:ea typeface="Meiryo UI" panose="020B0604030504040204" pitchFamily="50" charset="-128"/>
                        </a:rPr>
                        <a:t>地域福祉を</a:t>
                      </a:r>
                      <a:r>
                        <a:rPr lang="ja-JP" sz="1050" dirty="0" smtClean="0">
                          <a:effectLst/>
                          <a:latin typeface="Meiryo UI" panose="020B0604030504040204" pitchFamily="50" charset="-128"/>
                          <a:ea typeface="Meiryo UI" panose="020B0604030504040204" pitchFamily="50" charset="-128"/>
                        </a:rPr>
                        <a:t>担う多様</a:t>
                      </a:r>
                      <a:r>
                        <a:rPr lang="ja-JP" sz="1050" dirty="0">
                          <a:effectLst/>
                          <a:latin typeface="Meiryo UI" panose="020B0604030504040204" pitchFamily="50" charset="-128"/>
                          <a:ea typeface="Meiryo UI" panose="020B0604030504040204" pitchFamily="50" charset="-128"/>
                        </a:rPr>
                        <a:t>な人づくり</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①</a:t>
                      </a:r>
                      <a:r>
                        <a:rPr lang="ja-JP" sz="1050" dirty="0" smtClean="0">
                          <a:effectLst/>
                          <a:latin typeface="Meiryo UI" panose="020B0604030504040204" pitchFamily="50" charset="-128"/>
                          <a:ea typeface="Meiryo UI" panose="020B0604030504040204" pitchFamily="50" charset="-128"/>
                        </a:rPr>
                        <a:t>地域づくり</a:t>
                      </a:r>
                      <a:r>
                        <a:rPr lang="ja-JP" sz="1050" dirty="0">
                          <a:effectLst/>
                          <a:latin typeface="Meiryo UI" panose="020B0604030504040204" pitchFamily="50" charset="-128"/>
                          <a:ea typeface="Meiryo UI" panose="020B0604030504040204" pitchFamily="50" charset="-128"/>
                        </a:rPr>
                        <a:t>につながる人づくり</a:t>
                      </a:r>
                    </a:p>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民生</a:t>
                      </a:r>
                      <a:r>
                        <a:rPr lang="ja-JP" sz="1050" dirty="0">
                          <a:effectLst/>
                          <a:latin typeface="Meiryo UI" panose="020B0604030504040204" pitchFamily="50" charset="-128"/>
                          <a:ea typeface="Meiryo UI" panose="020B0604030504040204" pitchFamily="50" charset="-128"/>
                        </a:rPr>
                        <a:t>委員・児童委員が活動しやすい環境づくり</a:t>
                      </a:r>
                    </a:p>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③</a:t>
                      </a:r>
                      <a:r>
                        <a:rPr lang="ja-JP" sz="1050" dirty="0" smtClean="0">
                          <a:effectLst/>
                          <a:latin typeface="Meiryo UI" panose="020B0604030504040204" pitchFamily="50" charset="-128"/>
                          <a:ea typeface="Meiryo UI" panose="020B0604030504040204" pitchFamily="50" charset="-128"/>
                        </a:rPr>
                        <a:t>介護</a:t>
                      </a:r>
                      <a:r>
                        <a:rPr lang="ja-JP" sz="1050" dirty="0">
                          <a:effectLst/>
                          <a:latin typeface="Meiryo UI" panose="020B0604030504040204" pitchFamily="50" charset="-128"/>
                          <a:ea typeface="Meiryo UI" panose="020B0604030504040204" pitchFamily="50" charset="-128"/>
                        </a:rPr>
                        <a:t>・福祉人材の確保　　④教育・保育人材の確保　</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介護・福祉人材の確保</a:t>
                      </a:r>
                    </a:p>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教育・保育人材の確保</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4085883533"/>
                  </a:ext>
                </a:extLst>
              </a:tr>
              <a:tr h="822018">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(4) </a:t>
                      </a:r>
                      <a:r>
                        <a:rPr lang="ja-JP" sz="1050" dirty="0">
                          <a:effectLst/>
                          <a:latin typeface="Meiryo UI" panose="020B0604030504040204" pitchFamily="50" charset="-128"/>
                          <a:ea typeface="Meiryo UI" panose="020B0604030504040204" pitchFamily="50" charset="-128"/>
                        </a:rPr>
                        <a:t>地域の生活と福祉を支える基盤強化</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①安全</a:t>
                      </a:r>
                      <a:r>
                        <a:rPr lang="ja-JP" sz="1050" dirty="0">
                          <a:effectLst/>
                          <a:latin typeface="Meiryo UI" panose="020B0604030504040204" pitchFamily="50" charset="-128"/>
                          <a:ea typeface="Meiryo UI" panose="020B0604030504040204" pitchFamily="50" charset="-128"/>
                        </a:rPr>
                        <a:t>・安心に暮らせる住まいと福祉のまちづくりの推進</a:t>
                      </a:r>
                    </a:p>
                    <a:p>
                      <a:pPr marL="0" lvl="0" indent="0" algn="just">
                        <a:lnSpc>
                          <a:spcPts val="1300"/>
                        </a:lnSpc>
                        <a:spcAft>
                          <a:spcPts val="0"/>
                        </a:spcAft>
                        <a:buFont typeface="+mj-ea"/>
                        <a:buNone/>
                      </a:pP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矯正施設退所</a:t>
                      </a:r>
                      <a:r>
                        <a:rPr lang="ja-JP" sz="1050" dirty="0">
                          <a:effectLst/>
                          <a:latin typeface="Meiryo UI" panose="020B0604030504040204" pitchFamily="50" charset="-128"/>
                          <a:ea typeface="Meiryo UI" panose="020B0604030504040204" pitchFamily="50" charset="-128"/>
                        </a:rPr>
                        <a:t>予定者等への社会復帰支援</a:t>
                      </a:r>
                    </a:p>
                    <a:p>
                      <a:pPr marL="0" lvl="0" indent="0" algn="just">
                        <a:lnSpc>
                          <a:spcPts val="1300"/>
                        </a:lnSpc>
                        <a:spcAft>
                          <a:spcPts val="0"/>
                        </a:spcAft>
                        <a:buFont typeface="+mj-ea"/>
                        <a:buNone/>
                      </a:pPr>
                      <a:r>
                        <a:rPr lang="ja-JP" altLang="en-US" sz="1050" dirty="0" smtClean="0">
                          <a:effectLst/>
                          <a:latin typeface="Meiryo UI" panose="020B0604030504040204" pitchFamily="50" charset="-128"/>
                          <a:ea typeface="Meiryo UI" panose="020B0604030504040204" pitchFamily="50" charset="-128"/>
                        </a:rPr>
                        <a:t>③</a:t>
                      </a:r>
                      <a:r>
                        <a:rPr lang="ja-JP" sz="1050" dirty="0" smtClean="0">
                          <a:effectLst/>
                          <a:latin typeface="Meiryo UI" panose="020B0604030504040204" pitchFamily="50" charset="-128"/>
                          <a:ea typeface="Meiryo UI" panose="020B0604030504040204" pitchFamily="50" charset="-128"/>
                        </a:rPr>
                        <a:t>社会</a:t>
                      </a:r>
                      <a:r>
                        <a:rPr lang="ja-JP" sz="1050" dirty="0">
                          <a:effectLst/>
                          <a:latin typeface="Meiryo UI" panose="020B0604030504040204" pitchFamily="50" charset="-128"/>
                          <a:ea typeface="Meiryo UI" panose="020B0604030504040204" pitchFamily="50" charset="-128"/>
                        </a:rPr>
                        <a:t>福祉協議会に対する活動</a:t>
                      </a:r>
                      <a:r>
                        <a:rPr lang="ja-JP" sz="1050" dirty="0" smtClean="0">
                          <a:effectLst/>
                          <a:latin typeface="Meiryo UI" panose="020B0604030504040204" pitchFamily="50" charset="-128"/>
                          <a:ea typeface="Meiryo UI" panose="020B0604030504040204" pitchFamily="50" charset="-128"/>
                        </a:rPr>
                        <a:t>支援</a:t>
                      </a:r>
                      <a:r>
                        <a:rPr lang="ja-JP" altLang="en-US" sz="1050" dirty="0" smtClean="0">
                          <a:effectLst/>
                          <a:latin typeface="Meiryo UI" panose="020B0604030504040204" pitchFamily="50" charset="-128"/>
                          <a:ea typeface="Meiryo UI" panose="020B0604030504040204" pitchFamily="50" charset="-128"/>
                        </a:rPr>
                        <a:t>　　④</a:t>
                      </a:r>
                      <a:r>
                        <a:rPr lang="ja-JP" sz="1050" dirty="0" smtClean="0">
                          <a:effectLst/>
                          <a:latin typeface="Meiryo UI" panose="020B0604030504040204" pitchFamily="50" charset="-128"/>
                          <a:ea typeface="Meiryo UI" panose="020B0604030504040204" pitchFamily="50" charset="-128"/>
                        </a:rPr>
                        <a:t>福祉</a:t>
                      </a:r>
                      <a:r>
                        <a:rPr lang="ja-JP" sz="1050" dirty="0">
                          <a:effectLst/>
                          <a:latin typeface="Meiryo UI" panose="020B0604030504040204" pitchFamily="50" charset="-128"/>
                          <a:ea typeface="Meiryo UI" panose="020B0604030504040204" pitchFamily="50" charset="-128"/>
                        </a:rPr>
                        <a:t>基金の活用・推進　　</a:t>
                      </a:r>
                      <a:r>
                        <a:rPr lang="ja-JP" altLang="en-US" sz="1050" dirty="0" smtClean="0">
                          <a:effectLst/>
                          <a:latin typeface="Meiryo UI" panose="020B0604030504040204" pitchFamily="50" charset="-128"/>
                          <a:ea typeface="Meiryo UI" panose="020B0604030504040204" pitchFamily="50" charset="-128"/>
                        </a:rPr>
                        <a:t>⑤</a:t>
                      </a:r>
                      <a:r>
                        <a:rPr lang="ja-JP" sz="1050" dirty="0" smtClean="0">
                          <a:effectLst/>
                          <a:latin typeface="Meiryo UI" panose="020B0604030504040204" pitchFamily="50" charset="-128"/>
                          <a:ea typeface="Meiryo UI" panose="020B0604030504040204" pitchFamily="50" charset="-128"/>
                        </a:rPr>
                        <a:t>第三者</a:t>
                      </a:r>
                      <a:r>
                        <a:rPr lang="ja-JP" sz="1050" dirty="0">
                          <a:effectLst/>
                          <a:latin typeface="Meiryo UI" panose="020B0604030504040204" pitchFamily="50" charset="-128"/>
                          <a:ea typeface="Meiryo UI" panose="020B0604030504040204" pitchFamily="50" charset="-128"/>
                        </a:rPr>
                        <a:t>評価等による福祉サービスの質の向上</a:t>
                      </a:r>
                    </a:p>
                    <a:p>
                      <a:pPr algn="just">
                        <a:lnSpc>
                          <a:spcPts val="1300"/>
                        </a:lnSpc>
                        <a:spcAft>
                          <a:spcPts val="0"/>
                        </a:spcAft>
                      </a:pPr>
                      <a:r>
                        <a:rPr lang="ja-JP" altLang="en-US" sz="1050" dirty="0" smtClean="0">
                          <a:effectLst/>
                          <a:latin typeface="Meiryo UI" panose="020B0604030504040204" pitchFamily="50" charset="-128"/>
                          <a:ea typeface="Meiryo UI" panose="020B0604030504040204" pitchFamily="50" charset="-128"/>
                        </a:rPr>
                        <a:t>⑥</a:t>
                      </a:r>
                      <a:r>
                        <a:rPr lang="ja-JP" sz="1050" dirty="0" smtClean="0">
                          <a:effectLst/>
                          <a:latin typeface="Meiryo UI" panose="020B0604030504040204" pitchFamily="50" charset="-128"/>
                          <a:ea typeface="Meiryo UI" panose="020B0604030504040204" pitchFamily="50" charset="-128"/>
                        </a:rPr>
                        <a:t>社会</a:t>
                      </a:r>
                      <a:r>
                        <a:rPr lang="ja-JP" sz="1050" dirty="0">
                          <a:effectLst/>
                          <a:latin typeface="Meiryo UI" panose="020B0604030504040204" pitchFamily="50" charset="-128"/>
                          <a:ea typeface="Meiryo UI" panose="020B0604030504040204" pitchFamily="50" charset="-128"/>
                        </a:rPr>
                        <a:t>福祉法人及び福祉サービス事業者への適切な指導監査</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居住支援体制の構築の促進</a:t>
                      </a:r>
                    </a:p>
                    <a:p>
                      <a:pPr marL="180975" indent="-180975" algn="just">
                        <a:lnSpc>
                          <a:spcPts val="1300"/>
                        </a:lnSpc>
                        <a:spcAft>
                          <a:spcPts val="0"/>
                        </a:spcAft>
                      </a:pPr>
                      <a:r>
                        <a:rPr lang="ja-JP" sz="1050" kern="100" dirty="0" smtClean="0">
                          <a:effectLst/>
                          <a:latin typeface="Meiryo UI" panose="020B0604030504040204" pitchFamily="50" charset="-128"/>
                          <a:ea typeface="Meiryo UI" panose="020B0604030504040204" pitchFamily="50" charset="-128"/>
                        </a:rPr>
                        <a:t>◆</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モデル</a:t>
                      </a:r>
                      <a:r>
                        <a:rPr lang="ja-JP" sz="1050" kern="100" dirty="0">
                          <a:effectLst/>
                          <a:latin typeface="Meiryo UI" panose="020B0604030504040204" pitchFamily="50" charset="-128"/>
                          <a:ea typeface="Meiryo UI" panose="020B0604030504040204" pitchFamily="50" charset="-128"/>
                        </a:rPr>
                        <a:t>事業の実施と「地方再犯防止</a:t>
                      </a:r>
                      <a:r>
                        <a:rPr lang="ja-JP" sz="1050" kern="100" dirty="0" smtClean="0">
                          <a:effectLst/>
                          <a:latin typeface="Meiryo UI" panose="020B0604030504040204" pitchFamily="50" charset="-128"/>
                          <a:ea typeface="Meiryo UI" panose="020B0604030504040204" pitchFamily="50" charset="-128"/>
                        </a:rPr>
                        <a:t>推進計画」</a:t>
                      </a:r>
                      <a:r>
                        <a:rPr lang="en-US" altLang="ja-JP" sz="1050" kern="10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の</a:t>
                      </a:r>
                      <a:r>
                        <a:rPr lang="ja-JP" sz="1050" kern="100" dirty="0">
                          <a:effectLst/>
                          <a:latin typeface="Meiryo UI" panose="020B0604030504040204" pitchFamily="50" charset="-128"/>
                          <a:ea typeface="Meiryo UI" panose="020B0604030504040204" pitchFamily="50" charset="-128"/>
                        </a:rPr>
                        <a:t>策定等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1065489378"/>
                  </a:ext>
                </a:extLst>
              </a:tr>
              <a:tr h="439033">
                <a:tc>
                  <a:txBody>
                    <a:bodyPr/>
                    <a:lstStyle/>
                    <a:p>
                      <a:pPr marL="133350" indent="-133350" algn="just">
                        <a:lnSpc>
                          <a:spcPts val="1300"/>
                        </a:lnSpc>
                        <a:spcAft>
                          <a:spcPts val="0"/>
                        </a:spcAft>
                      </a:pPr>
                      <a:r>
                        <a:rPr lang="en-US" sz="1050" dirty="0">
                          <a:effectLst/>
                          <a:latin typeface="Meiryo UI" panose="020B0604030504040204" pitchFamily="50" charset="-128"/>
                          <a:ea typeface="Meiryo UI" panose="020B0604030504040204" pitchFamily="50" charset="-128"/>
                        </a:rPr>
                        <a:t>(5) </a:t>
                      </a:r>
                      <a:r>
                        <a:rPr lang="ja-JP" sz="1050" dirty="0">
                          <a:effectLst/>
                          <a:latin typeface="Meiryo UI" panose="020B0604030504040204" pitchFamily="50" charset="-128"/>
                          <a:ea typeface="Meiryo UI" panose="020B0604030504040204" pitchFamily="50" charset="-128"/>
                        </a:rPr>
                        <a:t>市町村支援</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①地域</a:t>
                      </a:r>
                      <a:r>
                        <a:rPr lang="ja-JP" sz="1050" dirty="0">
                          <a:effectLst/>
                          <a:latin typeface="Meiryo UI" panose="020B0604030504040204" pitchFamily="50" charset="-128"/>
                          <a:ea typeface="Meiryo UI" panose="020B0604030504040204" pitchFamily="50" charset="-128"/>
                        </a:rPr>
                        <a:t>の実情に合わせた施策立案の支援</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②市町村</a:t>
                      </a:r>
                      <a:r>
                        <a:rPr lang="ja-JP" sz="1050" dirty="0">
                          <a:effectLst/>
                          <a:latin typeface="Meiryo UI" panose="020B0604030504040204" pitchFamily="50" charset="-128"/>
                          <a:ea typeface="Meiryo UI" panose="020B0604030504040204" pitchFamily="50" charset="-128"/>
                        </a:rPr>
                        <a:t>地域福祉計画の策定・改定支援</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0" lvl="0" indent="0" algn="just">
                        <a:lnSpc>
                          <a:spcPts val="1300"/>
                        </a:lnSpc>
                        <a:spcAft>
                          <a:spcPts val="0"/>
                        </a:spcAft>
                        <a:buFont typeface="Meiryo UI" panose="020B0604030504040204" pitchFamily="50" charset="-128"/>
                        <a:buNone/>
                      </a:pPr>
                      <a:r>
                        <a:rPr lang="ja-JP" altLang="en-US" sz="1050" kern="100" dirty="0" smtClean="0">
                          <a:effectLst/>
                          <a:latin typeface="Meiryo UI" panose="020B0604030504040204" pitchFamily="50" charset="-128"/>
                          <a:ea typeface="Meiryo UI" panose="020B0604030504040204" pitchFamily="50" charset="-128"/>
                        </a:rPr>
                        <a:t>◆</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改正</a:t>
                      </a:r>
                      <a:r>
                        <a:rPr lang="ja-JP" sz="1050" kern="100" dirty="0">
                          <a:effectLst/>
                          <a:latin typeface="Meiryo UI" panose="020B0604030504040204" pitchFamily="50" charset="-128"/>
                          <a:ea typeface="Meiryo UI" panose="020B0604030504040204" pitchFamily="50" charset="-128"/>
                        </a:rPr>
                        <a:t>社会福祉法に対応した市町村</a:t>
                      </a:r>
                      <a:r>
                        <a:rPr lang="ja-JP" sz="1050" kern="100" dirty="0" smtClean="0">
                          <a:effectLst/>
                          <a:latin typeface="Meiryo UI" panose="020B0604030504040204" pitchFamily="50" charset="-128"/>
                          <a:ea typeface="Meiryo UI" panose="020B0604030504040204" pitchFamily="50" charset="-128"/>
                        </a:rPr>
                        <a:t>地域福</a:t>
                      </a:r>
                      <a:r>
                        <a:rPr lang="en-US" altLang="ja-JP" sz="1050" kern="100" dirty="0" smtClean="0">
                          <a:effectLst/>
                          <a:latin typeface="Meiryo UI" panose="020B0604030504040204" pitchFamily="50" charset="-128"/>
                          <a:ea typeface="Meiryo UI" panose="020B0604030504040204" pitchFamily="50" charset="-128"/>
                        </a:rPr>
                        <a:t/>
                      </a:r>
                      <a:br>
                        <a:rPr lang="en-US" altLang="ja-JP" sz="1050" kern="100" dirty="0" smtClean="0">
                          <a:effectLst/>
                          <a:latin typeface="Meiryo UI" panose="020B0604030504040204" pitchFamily="50" charset="-128"/>
                          <a:ea typeface="Meiryo UI" panose="020B0604030504040204" pitchFamily="50" charset="-128"/>
                        </a:rPr>
                      </a:br>
                      <a:r>
                        <a:rPr lang="ja-JP" altLang="en-US" sz="1050" kern="100" dirty="0" smtClean="0">
                          <a:effectLst/>
                          <a:latin typeface="Meiryo UI" panose="020B0604030504040204" pitchFamily="50" charset="-128"/>
                          <a:ea typeface="Meiryo UI" panose="020B0604030504040204" pitchFamily="50" charset="-128"/>
                        </a:rPr>
                        <a:t>　　</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祉計画</a:t>
                      </a:r>
                      <a:r>
                        <a:rPr lang="ja-JP" sz="1050" kern="100" dirty="0">
                          <a:effectLst/>
                          <a:latin typeface="Meiryo UI" panose="020B0604030504040204" pitchFamily="50" charset="-128"/>
                          <a:ea typeface="Meiryo UI" panose="020B0604030504040204" pitchFamily="50" charset="-128"/>
                        </a:rPr>
                        <a:t>の改定</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661792281"/>
                  </a:ext>
                </a:extLst>
              </a:tr>
            </a:tbl>
          </a:graphicData>
        </a:graphic>
      </p:graphicFrame>
      <p:sp>
        <p:nvSpPr>
          <p:cNvPr id="5" name="Rectangle 5"/>
          <p:cNvSpPr>
            <a:spLocks noChangeArrowheads="1"/>
          </p:cNvSpPr>
          <p:nvPr/>
        </p:nvSpPr>
        <p:spPr bwMode="auto">
          <a:xfrm>
            <a:off x="188400" y="5200349"/>
            <a:ext cx="12471729" cy="4254548"/>
          </a:xfrm>
          <a:prstGeom prst="rect">
            <a:avLst/>
          </a:prstGeom>
          <a:solidFill>
            <a:srgbClr val="FFFFFF"/>
          </a:solidFill>
          <a:ln w="57150">
            <a:solidFill>
              <a:srgbClr val="C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6" name="Text Box 3"/>
          <p:cNvSpPr txBox="1">
            <a:spLocks noChangeArrowheads="1"/>
          </p:cNvSpPr>
          <p:nvPr/>
        </p:nvSpPr>
        <p:spPr bwMode="gray">
          <a:xfrm>
            <a:off x="383578" y="5965096"/>
            <a:ext cx="6098707" cy="13973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〈生活困窮者への支援〉</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生活に困窮して</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いる方が増加しており、生活福祉資金等</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で明らかになったこれまで福祉の窓口や支援機関に</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つながっていなかった生活困窮者や貸付</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だけでは解決できない課題を抱えている方への支援が課題</a:t>
            </a:r>
            <a:endParaRPr kumimoji="0" lang="en-US" altLang="ja-JP" sz="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生活困窮者自立支援制度と連携した支援体制</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の強化を市町村へ働きかけ</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新たな地域福祉活動</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外出や交流の機会の喪失により、</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高齢者や</a:t>
            </a:r>
            <a:r>
              <a:rPr kumimoji="0" lang="ja-JP" altLang="ja-JP" sz="1050" b="0" i="0" u="none" strike="noStrike" cap="none" normalizeH="0" baseline="0" dirty="0" err="1"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障がい</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者等が孤立や不安を抱えないよう、つながり続ける仕組み</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づくりが必要</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ICT</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を活用した取組み等の地域住民の支援ニーズに応じた「新たな地域福祉活動」を地域に展開</a:t>
            </a:r>
            <a:endPar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7" name="Text Box 1"/>
          <p:cNvSpPr txBox="1">
            <a:spLocks noChangeArrowheads="1"/>
          </p:cNvSpPr>
          <p:nvPr/>
        </p:nvSpPr>
        <p:spPr bwMode="gray">
          <a:xfrm>
            <a:off x="6591754" y="6004193"/>
            <a:ext cx="6003703" cy="9764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厚生労働省就職氷河期世代活躍支援プランが策定され、市町村プラットフォームの構築等による支援の</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充実が必要</a:t>
            </a:r>
            <a:endParaRPr kumimoji="0" lang="ja-JP"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ひきこもりの状態にあるなど社会参加に向けた支援を必要とする方を対象に、労働及び福祉分野等</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の関係機関等の「ひきこもり支援ネットワーク」構築</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を</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市町村に働きかけ</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defTabSz="914400">
              <a:lnSpc>
                <a:spcPct val="110000"/>
              </a:lnSpc>
            </a:pP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050" b="1" dirty="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地域におけるひきこもり支援の</a:t>
            </a:r>
            <a:r>
              <a:rPr lang="ja-JP" altLang="ja-JP" sz="1050" b="1" dirty="0" smtClean="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充実</a:t>
            </a:r>
            <a:r>
              <a:rPr lang="ja-JP" altLang="en-US" sz="1050" b="1" dirty="0" smtClean="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を図るため</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個別支援のコンサルテーション等の</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実施</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endParaRPr>
          </a:p>
        </p:txBody>
      </p:sp>
      <p:sp>
        <p:nvSpPr>
          <p:cNvPr id="8" name="Text Box 4"/>
          <p:cNvSpPr txBox="1">
            <a:spLocks noChangeArrowheads="1"/>
          </p:cNvSpPr>
          <p:nvPr/>
        </p:nvSpPr>
        <p:spPr bwMode="gray">
          <a:xfrm>
            <a:off x="353337" y="7932502"/>
            <a:ext cx="6128948" cy="7198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複合化・複雑化した支援ニーズに対応する</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包括的な支援体制を構築する</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ため、社会福祉法の改正により、</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重層的支援体制整備事業が創設</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された。そのため、早期に全市町村で取組みが必要</a:t>
            </a:r>
            <a:endParaRPr kumimoji="0" lang="ja-JP"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当該事業へ</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円滑に移行できるよう市町村や関係機関等を対象に</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研修会等を開催</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市町村</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と</a:t>
            </a:r>
            <a:r>
              <a:rPr lang="ja-JP" altLang="ja-JP"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社会</a:t>
            </a:r>
            <a:r>
              <a:rPr lang="ja-JP" altLang="ja-JP"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福祉法人等</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の「地域</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に</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おける公益的な取組み」との連携を促進</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Text Box 2"/>
          <p:cNvSpPr txBox="1">
            <a:spLocks noChangeArrowheads="1"/>
          </p:cNvSpPr>
          <p:nvPr/>
        </p:nvSpPr>
        <p:spPr bwMode="gray">
          <a:xfrm>
            <a:off x="6592962" y="7554461"/>
            <a:ext cx="6043574" cy="1265805"/>
          </a:xfrm>
          <a:prstGeom prst="rect">
            <a:avLst/>
          </a:prstGeom>
          <a:noFill/>
          <a:ln>
            <a:noFill/>
          </a:ln>
          <a:extLst/>
        </p:spPr>
        <p:txBody>
          <a:bodyPr vert="horz" wrap="square" lIns="74295" tIns="8890" rIns="74295" bIns="889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0000"/>
              </a:lnSpc>
              <a:spcBef>
                <a:spcPct val="0"/>
              </a:spcBef>
              <a:spcAft>
                <a:spcPct val="0"/>
              </a:spcAft>
              <a:buClrTx/>
              <a:buSzTx/>
              <a:buFontTx/>
              <a:buNone/>
              <a:tabLst/>
            </a:pPr>
            <a:r>
              <a:rPr lang="ja-JP" altLang="en-US"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厚生労働省・文部科学省が連携して立ち上げた「ヤングケアラーの支援に向けた福祉・介護・医療・教育</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の連携プロジェクトチーム」が、今後取り組むべき施策をとりまとめた報告書を作成</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「経済財政運営と改革の基本方針</a:t>
            </a: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2021</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」において、官民一体での孤独・孤立対策の推進を閣議決定し、</a:t>
            </a:r>
            <a:endPar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内閣官房が立ち上げた「孤独・孤立対策の重点計画に関する有識者会議」において、重点計画を決定</a:t>
            </a:r>
            <a:endParaRPr kumimoji="0" lang="ja-JP" altLang="en-US"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1" i="0" u="none" strike="noStrike" cap="none" normalizeH="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ヤングケアラーへの支援」など</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の取組み</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が促進されるよう</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市町村における</a:t>
            </a:r>
            <a:r>
              <a:rPr lang="en-US" altLang="ja-JP" sz="1050" b="1" dirty="0" smtClean="0">
                <a:latin typeface="Meiryo UI" panose="020B0604030504040204" pitchFamily="50" charset="-128"/>
                <a:ea typeface="Meiryo UI" panose="020B0604030504040204" pitchFamily="50" charset="-128"/>
                <a:cs typeface="ＭＳ Ｐゴシック" panose="020B0600070205080204" pitchFamily="50" charset="-128"/>
              </a:rPr>
              <a:t>CSW</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をはじめとした地域</a:t>
            </a:r>
            <a:endParaRPr lang="en-US" altLang="ja-JP" sz="1050" b="1" dirty="0" smtClean="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lang="ja-JP" altLang="en-US" sz="1050" b="1"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　　　の支援機関等の連携強化を支援</a:t>
            </a:r>
            <a:endPar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endParaRPr>
          </a:p>
        </p:txBody>
      </p:sp>
      <p:sp>
        <p:nvSpPr>
          <p:cNvPr id="10" name="Text Box 15"/>
          <p:cNvSpPr txBox="1">
            <a:spLocks noChangeArrowheads="1"/>
          </p:cNvSpPr>
          <p:nvPr/>
        </p:nvSpPr>
        <p:spPr bwMode="auto">
          <a:xfrm>
            <a:off x="409007" y="5555433"/>
            <a:ext cx="4972373"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823B0B">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（１）コロナ禍における「生活困窮者への支援」と「新たな地域福祉活動」</a:t>
            </a:r>
            <a:r>
              <a:rPr kumimoji="0" lang="ja-JP" altLang="ja-JP" sz="12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2"/>
          <p:cNvSpPr>
            <a:spLocks noChangeArrowheads="1"/>
          </p:cNvSpPr>
          <p:nvPr/>
        </p:nvSpPr>
        <p:spPr bwMode="auto">
          <a:xfrm>
            <a:off x="0" y="-1501"/>
            <a:ext cx="12801599" cy="534637"/>
          </a:xfrm>
          <a:prstGeom prst="rect">
            <a:avLst/>
          </a:prstGeom>
          <a:solidFill>
            <a:srgbClr val="000000">
              <a:alpha val="77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5704" tIns="62852" rIns="125704" bIns="62852"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0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『第４期大阪府地域福祉支援計画』の見直し</a:t>
            </a:r>
            <a:endParaRPr kumimoji="0" lang="ja-JP" altLang="ja-JP" sz="2000" b="0" i="0" u="none" strike="noStrike" cap="none" normalizeH="0" baseline="0" dirty="0" smtClean="0">
              <a:ln>
                <a:noFill/>
              </a:ln>
              <a:solidFill>
                <a:schemeClr val="tx1"/>
              </a:solidFill>
              <a:effectLst/>
              <a:cs typeface="ＭＳ Ｐゴシック" panose="020B0600070205080204" pitchFamily="50" charset="-128"/>
            </a:endParaRPr>
          </a:p>
        </p:txBody>
      </p:sp>
      <p:sp>
        <p:nvSpPr>
          <p:cNvPr id="12" name="Text Box 22"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auto">
          <a:xfrm>
            <a:off x="92668" y="558005"/>
            <a:ext cx="12663192" cy="806872"/>
          </a:xfrm>
          <a:prstGeom prst="rect">
            <a:avLst/>
          </a:prstGeom>
          <a:solidFill>
            <a:srgbClr val="FFFFFF"/>
          </a:solidFill>
          <a:ln w="12700">
            <a:solidFill>
              <a:srgbClr val="000000"/>
            </a:solidFill>
            <a:miter lim="800000"/>
            <a:headEnd/>
            <a:tailEnd/>
          </a:ln>
        </p:spPr>
        <p:txBody>
          <a:bodyPr vert="horz" wrap="square" lIns="74295" tIns="8890" rIns="74295" bIns="8890" numCol="1" anchor="ctr"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kumimoji="0" lang="ja-JP"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福祉支援計画は、社会</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福祉法に基づき市町村</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支援について定めた計画。</a:t>
            </a:r>
            <a:endParaRPr lang="en-US" altLang="ja-JP" sz="1050" dirty="0" smtClean="0">
              <a:latin typeface="Meiryo UI" panose="020B0604030504040204" pitchFamily="50" charset="-128"/>
              <a:ea typeface="Meiryo UI" panose="020B0604030504040204" pitchFamily="50" charset="-128"/>
              <a:cs typeface="メイリオ" panose="020B0604030504040204" pitchFamily="50" charset="-128"/>
            </a:endParaRPr>
          </a:p>
          <a:p>
            <a:pPr defTabSz="914400"/>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第</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期大阪府地域福祉支援計画</a:t>
            </a:r>
            <a:r>
              <a:rPr kumimoji="0" lang="ja-JP" altLang="en-US" sz="100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（令和元年度</a:t>
            </a:r>
            <a:r>
              <a:rPr lang="ja-JP" altLang="en-US" sz="1000" dirty="0" smtClean="0">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00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５年度）</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では、「ともに協力し、ともに生きる地域社会の仕組み」の構築をめざし、福祉分野だけでなく医療、保健、住まい、教育、雇用・就労等の多様な</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取組みと連携した施策を示した。　　</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ja-JP" sz="105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新型コロナウイルス感染症の感染拡大</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により、顕在化していなかった課題がより浮き彫りになった。このような課題への解決や社会情勢の変化、第</a:t>
            </a:r>
            <a:r>
              <a:rPr lang="en-US" altLang="ja-JP" sz="1050" dirty="0" smtClean="0">
                <a:latin typeface="Meiryo UI" panose="020B0604030504040204" pitchFamily="50" charset="-128"/>
                <a:ea typeface="Meiryo UI" panose="020B0604030504040204" pitchFamily="50" charset="-128"/>
                <a:cs typeface="メイリオ" panose="020B0604030504040204" pitchFamily="50" charset="-128"/>
              </a:rPr>
              <a:t>4</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期計画策定以降の</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国の動向に対応するため、第</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期計画の点検・見直しを行う。</a:t>
            </a:r>
            <a:endPar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endParaRPr>
          </a:p>
          <a:p>
            <a:pPr lvl="0" defTabSz="914400"/>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３</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年３月以降の大阪府地域福祉推進審議会（地域福祉支援計画推進分科会）で審議、令和４年</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３</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月</a:t>
            </a:r>
            <a:r>
              <a:rPr kumimoji="0" lang="ja-JP" altLang="en-US" sz="1050" b="0" i="0" u="none" strike="noStrike" cap="none" normalizeH="0" baseline="0" smtClean="0">
                <a:ln>
                  <a:noFill/>
                </a:ln>
                <a:effectLst/>
                <a:latin typeface="Meiryo UI" panose="020B0604030504040204" pitchFamily="50" charset="-128"/>
                <a:ea typeface="Meiryo UI" panose="020B0604030504040204" pitchFamily="50" charset="-128"/>
                <a:cs typeface="メイリオ" panose="020B0604030504040204" pitchFamily="50" charset="-128"/>
              </a:rPr>
              <a:t>に見直し）</a:t>
            </a:r>
            <a:endPar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endParaRPr>
          </a:p>
        </p:txBody>
      </p:sp>
      <p:sp>
        <p:nvSpPr>
          <p:cNvPr id="13" name="AutoShape 21"/>
          <p:cNvSpPr>
            <a:spLocks noChangeArrowheads="1"/>
          </p:cNvSpPr>
          <p:nvPr/>
        </p:nvSpPr>
        <p:spPr bwMode="auto">
          <a:xfrm>
            <a:off x="383578" y="1482763"/>
            <a:ext cx="2997200" cy="285750"/>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１．第</a:t>
            </a:r>
            <a:r>
              <a:rPr kumimoji="0" lang="en-US"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期地域福祉支援計画（概要）</a:t>
            </a:r>
            <a:endPar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7" name="Text Box 17"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gray">
          <a:xfrm>
            <a:off x="504066" y="8851560"/>
            <a:ext cx="10681671" cy="470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533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10000"/>
              </a:lnSpc>
              <a:spcBef>
                <a:spcPct val="0"/>
              </a:spcBef>
              <a:spcAft>
                <a:spcPct val="0"/>
              </a:spcAft>
              <a:buClrTx/>
              <a:buSzTx/>
              <a:tabLst/>
            </a:pPr>
            <a:r>
              <a:rPr lang="en-US" altLang="ja-JP" sz="105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その他の見直し項目　　</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①　避難行動要支援者に対する支援体制の充実：災害対策基本法が改正され、個別避難計画の作成が努力義務化されたことにより、目標等について見直し</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533525"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②  介護・福祉人材の確保：第</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期大阪府高齢者計画において介護人材の推計を新たに行ったことにより、</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令和７</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年度の人材確保の目標等を見直し</a:t>
            </a:r>
            <a:endPar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533525"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③　居住支援体制の充実：大阪府居住安定確保計画が令和３年度に策定されたことにより、目標等の整合性を図るため、見直し</a:t>
            </a:r>
            <a:endPar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9" name="Text Box 13"/>
          <p:cNvSpPr txBox="1">
            <a:spLocks noChangeArrowheads="1"/>
          </p:cNvSpPr>
          <p:nvPr/>
        </p:nvSpPr>
        <p:spPr bwMode="auto">
          <a:xfrm>
            <a:off x="409007" y="7578135"/>
            <a:ext cx="3177511"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（２）重層的支援体制整備事業の創設</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0" name="Text Box 16"/>
          <p:cNvSpPr txBox="1">
            <a:spLocks noChangeArrowheads="1"/>
          </p:cNvSpPr>
          <p:nvPr/>
        </p:nvSpPr>
        <p:spPr bwMode="auto">
          <a:xfrm>
            <a:off x="6598508" y="5575285"/>
            <a:ext cx="2700337"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（３）ひきこもり支援の充実</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1" name="Text Box 8"/>
          <p:cNvSpPr txBox="1">
            <a:spLocks noChangeArrowheads="1"/>
          </p:cNvSpPr>
          <p:nvPr/>
        </p:nvSpPr>
        <p:spPr bwMode="auto">
          <a:xfrm>
            <a:off x="6604370" y="7156618"/>
            <a:ext cx="4356100"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（４）「ヤングケアラーへの支援」</a:t>
            </a:r>
            <a:r>
              <a:rPr kumimoji="0" lang="ja-JP" altLang="en-US"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など新たな地域福祉課題への取組み</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2" name="Text Box 14"/>
          <p:cNvSpPr txBox="1">
            <a:spLocks noChangeArrowheads="1"/>
          </p:cNvSpPr>
          <p:nvPr/>
        </p:nvSpPr>
        <p:spPr bwMode="auto">
          <a:xfrm>
            <a:off x="5574641" y="5550737"/>
            <a:ext cx="689788"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3" name="Text Box 9"/>
          <p:cNvSpPr txBox="1">
            <a:spLocks noChangeArrowheads="1"/>
          </p:cNvSpPr>
          <p:nvPr/>
        </p:nvSpPr>
        <p:spPr bwMode="auto">
          <a:xfrm>
            <a:off x="11072145" y="7146260"/>
            <a:ext cx="752742"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4" name="Text Box 12"/>
          <p:cNvSpPr txBox="1">
            <a:spLocks noChangeArrowheads="1"/>
          </p:cNvSpPr>
          <p:nvPr/>
        </p:nvSpPr>
        <p:spPr bwMode="auto">
          <a:xfrm>
            <a:off x="3723675" y="7578135"/>
            <a:ext cx="651196"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Text Box 10"/>
          <p:cNvSpPr txBox="1">
            <a:spLocks noChangeArrowheads="1"/>
          </p:cNvSpPr>
          <p:nvPr/>
        </p:nvSpPr>
        <p:spPr bwMode="auto">
          <a:xfrm>
            <a:off x="9463313" y="5572089"/>
            <a:ext cx="754560"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拡　充</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1804837" y="2425824"/>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9" name="Rectangle 35"/>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rPr>
              <a:t/>
            </a:r>
            <a:br>
              <a:rPr kumimoji="0" lang="ja-JP" altLang="ja-JP" sz="1100" b="0" i="0" u="none" strike="noStrike" cap="none" normalizeH="0" baseline="0" smtClean="0">
                <a:ln>
                  <a:noFill/>
                </a:ln>
                <a:solidFill>
                  <a:schemeClr val="tx1"/>
                </a:solidFill>
                <a:effectLst/>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0" name="Rectangle 36"/>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1" name="Rectangle 37"/>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2" name="Rectangle 38"/>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3" name="Rectangle 39"/>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4" name="Rectangle 40"/>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6" name="AutoShape 21"/>
          <p:cNvSpPr>
            <a:spLocks noChangeArrowheads="1"/>
          </p:cNvSpPr>
          <p:nvPr/>
        </p:nvSpPr>
        <p:spPr bwMode="auto">
          <a:xfrm>
            <a:off x="383578" y="5062365"/>
            <a:ext cx="2997200" cy="285750"/>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2</a:t>
            </a:r>
            <a:r>
              <a:rPr kumimoji="0" lang="ja-JP" altLang="ja-JP" sz="1050" b="1" i="0" u="none" strike="noStrike" cap="none" normalizeH="0" baseline="0" dirty="0" err="1"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05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4</a:t>
            </a:r>
            <a:r>
              <a:rPr lang="ja-JP" altLang="en-US" sz="105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期地域福祉支援計画の見直し概要</a:t>
            </a:r>
            <a:endPar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8424912" y="1621496"/>
            <a:ext cx="4416280" cy="3586616"/>
            <a:chOff x="1715273" y="526116"/>
            <a:chExt cx="9494719" cy="6434620"/>
          </a:xfrm>
        </p:grpSpPr>
        <p:sp>
          <p:nvSpPr>
            <p:cNvPr id="37" name="下矢印 36"/>
            <p:cNvSpPr/>
            <p:nvPr/>
          </p:nvSpPr>
          <p:spPr>
            <a:xfrm rot="10800000">
              <a:off x="6425789" y="4205508"/>
              <a:ext cx="2539941" cy="687530"/>
            </a:xfrm>
            <a:prstGeom prst="downArrow">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900" dirty="0">
                <a:solidFill>
                  <a:prstClr val="black"/>
                </a:solidFill>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1715273" y="526116"/>
              <a:ext cx="9044754" cy="6434620"/>
              <a:chOff x="474467" y="636056"/>
              <a:chExt cx="9044754" cy="6434620"/>
            </a:xfrm>
          </p:grpSpPr>
          <p:sp>
            <p:nvSpPr>
              <p:cNvPr id="93" name="フローチャート : 手操作入力 10"/>
              <p:cNvSpPr/>
              <p:nvPr/>
            </p:nvSpPr>
            <p:spPr>
              <a:xfrm rot="10800000">
                <a:off x="474467" y="654671"/>
                <a:ext cx="474622" cy="4136965"/>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106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1106 h 10000"/>
                  <a:gd name="connsiteX0" fmla="*/ 0 w 10000"/>
                  <a:gd name="connsiteY0" fmla="*/ 1003 h 9897"/>
                  <a:gd name="connsiteX1" fmla="*/ 10000 w 10000"/>
                  <a:gd name="connsiteY1" fmla="*/ 0 h 9897"/>
                  <a:gd name="connsiteX2" fmla="*/ 10000 w 10000"/>
                  <a:gd name="connsiteY2" fmla="*/ 9897 h 9897"/>
                  <a:gd name="connsiteX3" fmla="*/ 0 w 10000"/>
                  <a:gd name="connsiteY3" fmla="*/ 9897 h 9897"/>
                  <a:gd name="connsiteX4" fmla="*/ 0 w 10000"/>
                  <a:gd name="connsiteY4" fmla="*/ 1003 h 9897"/>
                  <a:gd name="connsiteX0" fmla="*/ 0 w 10263"/>
                  <a:gd name="connsiteY0" fmla="*/ 880 h 10000"/>
                  <a:gd name="connsiteX1" fmla="*/ 10263 w 10263"/>
                  <a:gd name="connsiteY1" fmla="*/ 0 h 10000"/>
                  <a:gd name="connsiteX2" fmla="*/ 10263 w 10263"/>
                  <a:gd name="connsiteY2" fmla="*/ 10000 h 10000"/>
                  <a:gd name="connsiteX3" fmla="*/ 263 w 10263"/>
                  <a:gd name="connsiteY3" fmla="*/ 10000 h 10000"/>
                  <a:gd name="connsiteX4" fmla="*/ 0 w 10263"/>
                  <a:gd name="connsiteY4" fmla="*/ 880 h 10000"/>
                  <a:gd name="connsiteX0" fmla="*/ 0 w 10058"/>
                  <a:gd name="connsiteY0" fmla="*/ 1009 h 10000"/>
                  <a:gd name="connsiteX1" fmla="*/ 10058 w 10058"/>
                  <a:gd name="connsiteY1" fmla="*/ 0 h 10000"/>
                  <a:gd name="connsiteX2" fmla="*/ 10058 w 10058"/>
                  <a:gd name="connsiteY2" fmla="*/ 10000 h 10000"/>
                  <a:gd name="connsiteX3" fmla="*/ 58 w 10058"/>
                  <a:gd name="connsiteY3" fmla="*/ 10000 h 10000"/>
                  <a:gd name="connsiteX4" fmla="*/ 0 w 10058"/>
                  <a:gd name="connsiteY4" fmla="*/ 1009 h 10000"/>
                  <a:gd name="connsiteX0" fmla="*/ 0 w 10267"/>
                  <a:gd name="connsiteY0" fmla="*/ 957 h 10000"/>
                  <a:gd name="connsiteX1" fmla="*/ 10267 w 10267"/>
                  <a:gd name="connsiteY1" fmla="*/ 0 h 10000"/>
                  <a:gd name="connsiteX2" fmla="*/ 10267 w 10267"/>
                  <a:gd name="connsiteY2" fmla="*/ 10000 h 10000"/>
                  <a:gd name="connsiteX3" fmla="*/ 267 w 10267"/>
                  <a:gd name="connsiteY3" fmla="*/ 10000 h 10000"/>
                  <a:gd name="connsiteX4" fmla="*/ 0 w 10267"/>
                  <a:gd name="connsiteY4" fmla="*/ 95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67" h="10000">
                    <a:moveTo>
                      <a:pt x="0" y="957"/>
                    </a:moveTo>
                    <a:lnTo>
                      <a:pt x="10267" y="0"/>
                    </a:lnTo>
                    <a:lnTo>
                      <a:pt x="10267" y="10000"/>
                    </a:lnTo>
                    <a:lnTo>
                      <a:pt x="267" y="10000"/>
                    </a:lnTo>
                    <a:cubicBezTo>
                      <a:pt x="179" y="6960"/>
                      <a:pt x="88" y="3997"/>
                      <a:pt x="0" y="957"/>
                    </a:cubicBezTo>
                    <a:close/>
                  </a:path>
                </a:pathLst>
              </a:custGeom>
              <a:ln/>
            </p:spPr>
            <p:style>
              <a:lnRef idx="3">
                <a:schemeClr val="lt1"/>
              </a:lnRef>
              <a:fillRef idx="1">
                <a:schemeClr val="dk1"/>
              </a:fillRef>
              <a:effectRef idx="1">
                <a:schemeClr val="dk1"/>
              </a:effectRef>
              <a:fontRef idx="minor">
                <a:schemeClr val="lt1"/>
              </a:fontRef>
            </p:style>
            <p:txBody>
              <a:bodyPr lIns="84397" tIns="42198" rIns="84397" bIns="42198" rtlCol="0" anchor="ctr"/>
              <a:lstStyle/>
              <a:p>
                <a:pPr algn="ctr" defTabSz="843982"/>
                <a:endParaRPr lang="ja-JP" altLang="en-US" sz="1100" dirty="0">
                  <a:solidFill>
                    <a:schemeClr val="bg1"/>
                  </a:solidFill>
                  <a:latin typeface="Meiryo UI" panose="020B0604030504040204" pitchFamily="50" charset="-128"/>
                  <a:ea typeface="Meiryo UI" panose="020B0604030504040204" pitchFamily="50" charset="-128"/>
                </a:endParaRPr>
              </a:p>
            </p:txBody>
          </p:sp>
          <p:sp>
            <p:nvSpPr>
              <p:cNvPr id="86" name="円/楕円 18"/>
              <p:cNvSpPr/>
              <p:nvPr/>
            </p:nvSpPr>
            <p:spPr>
              <a:xfrm>
                <a:off x="1676960" y="699094"/>
                <a:ext cx="7442689" cy="3096767"/>
              </a:xfrm>
              <a:prstGeom prst="ellipse">
                <a:avLst/>
              </a:prstGeom>
              <a:solidFill>
                <a:schemeClr val="accent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88" name="下矢印 87"/>
              <p:cNvSpPr/>
              <p:nvPr/>
            </p:nvSpPr>
            <p:spPr>
              <a:xfrm>
                <a:off x="1677696" y="4312835"/>
                <a:ext cx="2539941" cy="712240"/>
              </a:xfrm>
              <a:prstGeom prst="downArrow">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8350563" y="5139019"/>
                <a:ext cx="1131105" cy="252140"/>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医療関係</a:t>
                </a:r>
              </a:p>
            </p:txBody>
          </p:sp>
          <p:sp>
            <p:nvSpPr>
              <p:cNvPr id="90" name="角丸四角形 89"/>
              <p:cNvSpPr/>
              <p:nvPr/>
            </p:nvSpPr>
            <p:spPr>
              <a:xfrm>
                <a:off x="8337552" y="6118552"/>
                <a:ext cx="1181669" cy="240270"/>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教育関係</a:t>
                </a:r>
              </a:p>
            </p:txBody>
          </p:sp>
          <p:sp>
            <p:nvSpPr>
              <p:cNvPr id="91" name="角丸四角形 90"/>
              <p:cNvSpPr/>
              <p:nvPr/>
            </p:nvSpPr>
            <p:spPr>
              <a:xfrm>
                <a:off x="8350563" y="5479777"/>
                <a:ext cx="1131105" cy="237839"/>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保健関係</a:t>
                </a:r>
              </a:p>
            </p:txBody>
          </p:sp>
          <p:sp>
            <p:nvSpPr>
              <p:cNvPr id="92" name="角丸四角形 91"/>
              <p:cNvSpPr/>
              <p:nvPr/>
            </p:nvSpPr>
            <p:spPr>
              <a:xfrm>
                <a:off x="3786254" y="1911263"/>
                <a:ext cx="868694"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ご近所</a:t>
                </a:r>
              </a:p>
            </p:txBody>
          </p:sp>
          <p:sp>
            <p:nvSpPr>
              <p:cNvPr id="95" name="フローチャート : 手操作入力 107"/>
              <p:cNvSpPr/>
              <p:nvPr/>
            </p:nvSpPr>
            <p:spPr>
              <a:xfrm>
                <a:off x="489166" y="4486472"/>
                <a:ext cx="450188" cy="2280982"/>
              </a:xfrm>
              <a:prstGeom prst="flowChartManualInput">
                <a:avLst/>
              </a:prstGeom>
              <a:ln/>
            </p:spPr>
            <p:style>
              <a:lnRef idx="3">
                <a:schemeClr val="lt1"/>
              </a:lnRef>
              <a:fillRef idx="1">
                <a:schemeClr val="dk1"/>
              </a:fillRef>
              <a:effectRef idx="1">
                <a:schemeClr val="dk1"/>
              </a:effectRef>
              <a:fontRef idx="minor">
                <a:schemeClr val="lt1"/>
              </a:fontRef>
            </p:style>
            <p:txBody>
              <a:bodyPr lIns="84397" tIns="42198" rIns="84397" bIns="42198" rtlCol="0" anchor="ctr"/>
              <a:lstStyle/>
              <a:p>
                <a:pPr algn="ctr" defTabSz="843982"/>
                <a:r>
                  <a:rPr lang="ja-JP" altLang="en-US" sz="800" dirty="0" smtClean="0">
                    <a:solidFill>
                      <a:prstClr val="white"/>
                    </a:solidFill>
                    <a:latin typeface="Meiryo UI" panose="020B0604030504040204" pitchFamily="50" charset="-128"/>
                    <a:ea typeface="Meiryo UI" panose="020B0604030504040204" pitchFamily="50" charset="-128"/>
                  </a:rPr>
                  <a:t>市町村域等</a:t>
                </a:r>
                <a:endParaRPr lang="ja-JP" altLang="en-US" sz="800" dirty="0">
                  <a:solidFill>
                    <a:prstClr val="white"/>
                  </a:solidFill>
                  <a:latin typeface="Meiryo UI" panose="020B0604030504040204" pitchFamily="50" charset="-128"/>
                  <a:ea typeface="Meiryo UI" panose="020B0604030504040204" pitchFamily="50" charset="-128"/>
                </a:endParaRPr>
              </a:p>
            </p:txBody>
          </p:sp>
          <p:sp>
            <p:nvSpPr>
              <p:cNvPr id="97" name="角丸四角形 96"/>
              <p:cNvSpPr/>
              <p:nvPr/>
            </p:nvSpPr>
            <p:spPr>
              <a:xfrm>
                <a:off x="4329220" y="2363336"/>
                <a:ext cx="1008303"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自治会</a:t>
                </a:r>
              </a:p>
            </p:txBody>
          </p:sp>
          <p:sp>
            <p:nvSpPr>
              <p:cNvPr id="98" name="角丸四角形 97"/>
              <p:cNvSpPr/>
              <p:nvPr/>
            </p:nvSpPr>
            <p:spPr>
              <a:xfrm>
                <a:off x="792963" y="636056"/>
                <a:ext cx="831520" cy="3850416"/>
              </a:xfrm>
              <a:prstGeom prst="roundRect">
                <a:avLst/>
              </a:prstGeom>
              <a:noFill/>
              <a:ln w="50800" cmpd="dbl">
                <a:noFill/>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住民が主体的に地域課題を把握</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して解決を試みる体制づくり</a:t>
                </a:r>
              </a:p>
            </p:txBody>
          </p:sp>
          <p:sp>
            <p:nvSpPr>
              <p:cNvPr id="99" name="角丸四角形 98"/>
              <p:cNvSpPr/>
              <p:nvPr/>
            </p:nvSpPr>
            <p:spPr>
              <a:xfrm>
                <a:off x="8350563" y="5806537"/>
                <a:ext cx="1168658" cy="223094"/>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住まい関係</a:t>
                </a:r>
              </a:p>
            </p:txBody>
          </p:sp>
          <p:sp>
            <p:nvSpPr>
              <p:cNvPr id="100" name="角丸四角形 99"/>
              <p:cNvSpPr/>
              <p:nvPr/>
            </p:nvSpPr>
            <p:spPr>
              <a:xfrm>
                <a:off x="837213" y="4388105"/>
                <a:ext cx="854346" cy="2682571"/>
              </a:xfrm>
              <a:prstGeom prst="roundRect">
                <a:avLst>
                  <a:gd name="adj" fmla="val 6836"/>
                </a:avLst>
              </a:prstGeom>
              <a:noFill/>
              <a:ln w="50800" cmpd="dbl">
                <a:noFill/>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市町村における</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総合的な相談支援体制づくり</a:t>
                </a:r>
              </a:p>
            </p:txBody>
          </p:sp>
          <p:sp>
            <p:nvSpPr>
              <p:cNvPr id="102" name="角丸四角形 101"/>
              <p:cNvSpPr/>
              <p:nvPr/>
            </p:nvSpPr>
            <p:spPr>
              <a:xfrm>
                <a:off x="8360803" y="6422109"/>
                <a:ext cx="1158418" cy="313943"/>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雇用</a:t>
                </a:r>
                <a:r>
                  <a:rPr lang="ja-JP" altLang="en-US" sz="600" dirty="0" smtClean="0">
                    <a:solidFill>
                      <a:prstClr val="black"/>
                    </a:solidFill>
                    <a:latin typeface="Meiryo UI" panose="020B0604030504040204" pitchFamily="50" charset="-128"/>
                    <a:ea typeface="Meiryo UI" panose="020B0604030504040204" pitchFamily="50" charset="-128"/>
                  </a:rPr>
                  <a:t>・</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就労</a:t>
                </a: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103" name="角丸四角形 102"/>
              <p:cNvSpPr/>
              <p:nvPr/>
            </p:nvSpPr>
            <p:spPr>
              <a:xfrm>
                <a:off x="4959367" y="1000969"/>
                <a:ext cx="1288736"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企業・商店</a:t>
                </a:r>
              </a:p>
            </p:txBody>
          </p:sp>
          <p:sp>
            <p:nvSpPr>
              <p:cNvPr id="104" name="角丸四角形 103"/>
              <p:cNvSpPr/>
              <p:nvPr/>
            </p:nvSpPr>
            <p:spPr>
              <a:xfrm>
                <a:off x="7414578" y="2270808"/>
                <a:ext cx="783999"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学校</a:t>
                </a:r>
              </a:p>
            </p:txBody>
          </p:sp>
          <p:sp>
            <p:nvSpPr>
              <p:cNvPr id="87" name="テキスト ボックス 86"/>
              <p:cNvSpPr txBox="1"/>
              <p:nvPr/>
            </p:nvSpPr>
            <p:spPr>
              <a:xfrm>
                <a:off x="4696227" y="1697763"/>
                <a:ext cx="1555758" cy="484193"/>
              </a:xfrm>
              <a:prstGeom prst="rect">
                <a:avLst/>
              </a:prstGeom>
              <a:noFill/>
            </p:spPr>
            <p:txBody>
              <a:bodyPr wrap="square" lIns="84397" tIns="42198" rIns="84397" bIns="42198" rtlCol="0">
                <a:spAutoFit/>
              </a:bodyP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様々な課題を</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抱える住民</a:t>
                </a:r>
              </a:p>
            </p:txBody>
          </p:sp>
        </p:grpSp>
        <p:sp>
          <p:nvSpPr>
            <p:cNvPr id="40" name="楕円 39"/>
            <p:cNvSpPr/>
            <p:nvPr/>
          </p:nvSpPr>
          <p:spPr>
            <a:xfrm>
              <a:off x="4849766" y="1249470"/>
              <a:ext cx="3885343" cy="1442453"/>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dirty="0">
                <a:latin typeface="Meiryo UI" panose="020B0604030504040204" pitchFamily="50" charset="-128"/>
                <a:ea typeface="Meiryo UI" panose="020B0604030504040204" pitchFamily="50" charset="-128"/>
              </a:endParaRPr>
            </a:p>
          </p:txBody>
        </p:sp>
        <p:sp>
          <p:nvSpPr>
            <p:cNvPr id="39" name="楕円 38"/>
            <p:cNvSpPr/>
            <p:nvPr/>
          </p:nvSpPr>
          <p:spPr>
            <a:xfrm>
              <a:off x="3785943" y="865137"/>
              <a:ext cx="5826931" cy="2364460"/>
            </a:xfrm>
            <a:prstGeom prst="ellipse">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grpSp>
          <p:nvGrpSpPr>
            <p:cNvPr id="41" name="グループ化 40"/>
            <p:cNvGrpSpPr/>
            <p:nvPr/>
          </p:nvGrpSpPr>
          <p:grpSpPr>
            <a:xfrm>
              <a:off x="2898264" y="5094559"/>
              <a:ext cx="2925883" cy="1669696"/>
              <a:chOff x="1731062" y="4738864"/>
              <a:chExt cx="2925883" cy="1669696"/>
            </a:xfrm>
          </p:grpSpPr>
          <p:sp>
            <p:nvSpPr>
              <p:cNvPr id="78" name="円/楕円 18"/>
              <p:cNvSpPr/>
              <p:nvPr/>
            </p:nvSpPr>
            <p:spPr>
              <a:xfrm>
                <a:off x="2358257" y="4933808"/>
                <a:ext cx="1490588" cy="1108444"/>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79" name="角丸四角形 78"/>
              <p:cNvSpPr/>
              <p:nvPr/>
            </p:nvSpPr>
            <p:spPr>
              <a:xfrm>
                <a:off x="3402546" y="4809062"/>
                <a:ext cx="1254399" cy="330630"/>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地域包括</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支援センター</a:t>
                </a:r>
              </a:p>
            </p:txBody>
          </p:sp>
          <p:sp>
            <p:nvSpPr>
              <p:cNvPr id="80" name="角丸四角形 79"/>
              <p:cNvSpPr/>
              <p:nvPr/>
            </p:nvSpPr>
            <p:spPr>
              <a:xfrm>
                <a:off x="3111928" y="5838195"/>
                <a:ext cx="1467906" cy="303376"/>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基幹相談</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支援センター</a:t>
                </a:r>
              </a:p>
            </p:txBody>
          </p:sp>
          <p:sp>
            <p:nvSpPr>
              <p:cNvPr id="81" name="角丸四角形 80"/>
              <p:cNvSpPr/>
              <p:nvPr/>
            </p:nvSpPr>
            <p:spPr>
              <a:xfrm>
                <a:off x="1735878" y="5320530"/>
                <a:ext cx="1061821" cy="371221"/>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自立相談</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支援機関</a:t>
                </a:r>
              </a:p>
            </p:txBody>
          </p:sp>
          <p:sp>
            <p:nvSpPr>
              <p:cNvPr id="82" name="角丸四角形 81"/>
              <p:cNvSpPr/>
              <p:nvPr/>
            </p:nvSpPr>
            <p:spPr>
              <a:xfrm>
                <a:off x="1891505" y="5831973"/>
                <a:ext cx="1070935" cy="325669"/>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利用者</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支援事業</a:t>
                </a:r>
              </a:p>
            </p:txBody>
          </p:sp>
          <p:sp>
            <p:nvSpPr>
              <p:cNvPr id="83" name="テキスト ボックス 82"/>
              <p:cNvSpPr txBox="1"/>
              <p:nvPr/>
            </p:nvSpPr>
            <p:spPr>
              <a:xfrm>
                <a:off x="3676746" y="6095666"/>
                <a:ext cx="778546"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84" name="角丸四角形 83"/>
              <p:cNvSpPr/>
              <p:nvPr/>
            </p:nvSpPr>
            <p:spPr>
              <a:xfrm>
                <a:off x="1731062" y="4738864"/>
                <a:ext cx="1557063" cy="382493"/>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市町村</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社会福祉</a:t>
                </a:r>
                <a:r>
                  <a:rPr lang="ja-JP" altLang="en-US" sz="600" dirty="0" smtClean="0">
                    <a:solidFill>
                      <a:prstClr val="black"/>
                    </a:solidFill>
                    <a:latin typeface="Meiryo UI" panose="020B0604030504040204" pitchFamily="50" charset="-128"/>
                    <a:ea typeface="Meiryo UI" panose="020B0604030504040204" pitchFamily="50" charset="-128"/>
                  </a:rPr>
                  <a:t>協議会</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2629095" y="5239010"/>
                <a:ext cx="1143089" cy="539410"/>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主な相談</a:t>
                </a:r>
                <a:endParaRPr lang="en-US" altLang="ja-JP" sz="7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700" b="1" dirty="0">
                    <a:solidFill>
                      <a:prstClr val="black"/>
                    </a:solidFill>
                    <a:latin typeface="Meiryo UI" panose="020B0604030504040204" pitchFamily="50" charset="-128"/>
                    <a:ea typeface="Meiryo UI" panose="020B0604030504040204" pitchFamily="50" charset="-128"/>
                  </a:rPr>
                  <a:t>支援機関</a:t>
                </a:r>
              </a:p>
            </p:txBody>
          </p:sp>
        </p:grpSp>
        <p:sp>
          <p:nvSpPr>
            <p:cNvPr id="42" name="テキスト ボックス 41"/>
            <p:cNvSpPr txBox="1"/>
            <p:nvPr/>
          </p:nvSpPr>
          <p:spPr>
            <a:xfrm>
              <a:off x="9496865" y="3048170"/>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grpSp>
          <p:nvGrpSpPr>
            <p:cNvPr id="43" name="グループ化 42"/>
            <p:cNvGrpSpPr/>
            <p:nvPr/>
          </p:nvGrpSpPr>
          <p:grpSpPr>
            <a:xfrm>
              <a:off x="6484579" y="5171260"/>
              <a:ext cx="2363455" cy="1533013"/>
              <a:chOff x="5383898" y="4776733"/>
              <a:chExt cx="2363455" cy="1533013"/>
            </a:xfrm>
          </p:grpSpPr>
          <p:grpSp>
            <p:nvGrpSpPr>
              <p:cNvPr id="70" name="グループ化 69"/>
              <p:cNvGrpSpPr/>
              <p:nvPr/>
            </p:nvGrpSpPr>
            <p:grpSpPr>
              <a:xfrm>
                <a:off x="5383898" y="4992184"/>
                <a:ext cx="2363455" cy="1317562"/>
                <a:chOff x="5984787" y="4992729"/>
                <a:chExt cx="2363455" cy="1317562"/>
              </a:xfrm>
            </p:grpSpPr>
            <p:sp>
              <p:nvSpPr>
                <p:cNvPr id="73" name="円/楕円 18"/>
                <p:cNvSpPr/>
                <p:nvPr/>
              </p:nvSpPr>
              <p:spPr>
                <a:xfrm>
                  <a:off x="6225451" y="4992729"/>
                  <a:ext cx="1490587" cy="1108445"/>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74" name="角丸四角形 73"/>
                <p:cNvSpPr/>
                <p:nvPr/>
              </p:nvSpPr>
              <p:spPr>
                <a:xfrm>
                  <a:off x="7247565" y="5677288"/>
                  <a:ext cx="869537" cy="338168"/>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子</a:t>
                  </a:r>
                  <a:r>
                    <a:rPr lang="ja-JP" altLang="en-US" sz="600" dirty="0" smtClean="0">
                      <a:solidFill>
                        <a:prstClr val="black"/>
                      </a:solidFill>
                      <a:latin typeface="Meiryo UI" panose="020B0604030504040204" pitchFamily="50" charset="-128"/>
                      <a:ea typeface="Meiryo UI" panose="020B0604030504040204" pitchFamily="50" charset="-128"/>
                    </a:rPr>
                    <a:t>ども</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関係</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75" name="角丸四角形 74"/>
                <p:cNvSpPr/>
                <p:nvPr/>
              </p:nvSpPr>
              <p:spPr>
                <a:xfrm>
                  <a:off x="5984787" y="5772531"/>
                  <a:ext cx="1073893" cy="329074"/>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生活困窮</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76" name="テキスト ボックス 75"/>
                <p:cNvSpPr txBox="1"/>
                <p:nvPr/>
              </p:nvSpPr>
              <p:spPr>
                <a:xfrm>
                  <a:off x="7569694" y="5997397"/>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77" name="テキスト ボックス 76"/>
                <p:cNvSpPr txBox="1"/>
                <p:nvPr/>
              </p:nvSpPr>
              <p:spPr>
                <a:xfrm>
                  <a:off x="6429944" y="5354619"/>
                  <a:ext cx="1018790" cy="373759"/>
                </a:xfrm>
                <a:prstGeom prst="rect">
                  <a:avLst/>
                </a:prstGeom>
                <a:noFill/>
              </p:spPr>
              <p:txBody>
                <a:bodyPr wrap="square" lIns="84397" tIns="42198" rIns="84397" bIns="42198" rtlCol="0">
                  <a:spAutoFit/>
                </a:bodyPr>
                <a:lstStyle/>
                <a:p>
                  <a:pPr algn="ctr" defTabSz="843982"/>
                  <a:r>
                    <a:rPr lang="ja-JP" altLang="en-US" sz="800" b="1" dirty="0">
                      <a:solidFill>
                        <a:prstClr val="black"/>
                      </a:solidFill>
                      <a:latin typeface="Meiryo UI" panose="020B0604030504040204" pitchFamily="50" charset="-128"/>
                      <a:ea typeface="Meiryo UI" panose="020B0604030504040204" pitchFamily="50" charset="-128"/>
                    </a:rPr>
                    <a:t>庁内</a:t>
                  </a:r>
                </a:p>
              </p:txBody>
            </p:sp>
          </p:grpSp>
          <p:sp>
            <p:nvSpPr>
              <p:cNvPr id="71" name="角丸四角形 70"/>
              <p:cNvSpPr/>
              <p:nvPr/>
            </p:nvSpPr>
            <p:spPr>
              <a:xfrm>
                <a:off x="6648304" y="5210375"/>
                <a:ext cx="867910" cy="323466"/>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err="1">
                    <a:solidFill>
                      <a:prstClr val="black"/>
                    </a:solidFill>
                    <a:latin typeface="Meiryo UI" panose="020B0604030504040204" pitchFamily="50" charset="-128"/>
                    <a:ea typeface="Meiryo UI" panose="020B0604030504040204" pitchFamily="50" charset="-128"/>
                  </a:rPr>
                  <a:t>障がい</a:t>
                </a: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72" name="角丸四角形 71"/>
              <p:cNvSpPr/>
              <p:nvPr/>
            </p:nvSpPr>
            <p:spPr>
              <a:xfrm>
                <a:off x="6157331" y="4776733"/>
                <a:ext cx="785720" cy="332244"/>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高齢</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関係</a:t>
                </a:r>
                <a:endParaRPr lang="ja-JP" altLang="en-US" sz="600" dirty="0">
                  <a:solidFill>
                    <a:prstClr val="black"/>
                  </a:solidFill>
                  <a:latin typeface="Meiryo UI" panose="020B0604030504040204" pitchFamily="50" charset="-128"/>
                  <a:ea typeface="Meiryo UI" panose="020B0604030504040204" pitchFamily="50" charset="-128"/>
                </a:endParaRPr>
              </a:p>
            </p:txBody>
          </p:sp>
        </p:grpSp>
        <p:sp>
          <p:nvSpPr>
            <p:cNvPr id="44" name="角丸四角形 43"/>
            <p:cNvSpPr/>
            <p:nvPr/>
          </p:nvSpPr>
          <p:spPr>
            <a:xfrm>
              <a:off x="2785260" y="4899659"/>
              <a:ext cx="5956862" cy="17778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45" name="角丸四角形 44"/>
            <p:cNvSpPr/>
            <p:nvPr/>
          </p:nvSpPr>
          <p:spPr>
            <a:xfrm>
              <a:off x="4789963" y="5557788"/>
              <a:ext cx="2433826" cy="237190"/>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ja-JP" altLang="en-US" sz="700" b="1" dirty="0" smtClean="0">
                  <a:solidFill>
                    <a:schemeClr val="bg1"/>
                  </a:solidFill>
                  <a:latin typeface="Meiryo UI" panose="020B0604030504040204" pitchFamily="50" charset="-128"/>
                  <a:ea typeface="Meiryo UI" panose="020B0604030504040204" pitchFamily="50" charset="-128"/>
                </a:rPr>
                <a:t>多機関の調整を担う機能</a:t>
              </a:r>
              <a:endParaRPr lang="ja-JP" altLang="en-US" sz="700" b="1" dirty="0">
                <a:solidFill>
                  <a:schemeClr val="bg1"/>
                </a:solidFill>
                <a:latin typeface="Meiryo UI" panose="020B0604030504040204" pitchFamily="50" charset="-128"/>
                <a:ea typeface="Meiryo UI" panose="020B0604030504040204" pitchFamily="50" charset="-128"/>
              </a:endParaRPr>
            </a:p>
          </p:txBody>
        </p:sp>
        <p:cxnSp>
          <p:nvCxnSpPr>
            <p:cNvPr id="47" name="直線矢印コネクタ 46"/>
            <p:cNvCxnSpPr/>
            <p:nvPr/>
          </p:nvCxnSpPr>
          <p:spPr>
            <a:xfrm>
              <a:off x="5057011" y="5903542"/>
              <a:ext cx="1625502" cy="18109"/>
            </a:xfrm>
            <a:prstGeom prst="straightConnector1">
              <a:avLst/>
            </a:prstGeom>
            <a:ln w="254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8591467" y="5351107"/>
              <a:ext cx="1043523" cy="539411"/>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相互</a:t>
              </a:r>
              <a:r>
                <a:rPr lang="ja-JP" altLang="en-US" sz="700" b="1" dirty="0" smtClean="0">
                  <a:solidFill>
                    <a:prstClr val="black"/>
                  </a:solidFill>
                  <a:latin typeface="Meiryo UI" panose="020B0604030504040204" pitchFamily="50" charset="-128"/>
                  <a:ea typeface="Meiryo UI" panose="020B0604030504040204" pitchFamily="50" charset="-128"/>
                </a:rPr>
                <a:t>に</a:t>
              </a:r>
              <a:endParaRPr lang="en-US" altLang="ja-JP" sz="700" b="1"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700" b="1" dirty="0" smtClean="0">
                  <a:solidFill>
                    <a:prstClr val="black"/>
                  </a:solidFill>
                  <a:latin typeface="Meiryo UI" panose="020B0604030504040204" pitchFamily="50" charset="-128"/>
                  <a:ea typeface="Meiryo UI" panose="020B0604030504040204" pitchFamily="50" charset="-128"/>
                </a:rPr>
                <a:t>連携</a:t>
              </a:r>
              <a:endParaRPr lang="ja-JP" altLang="en-US" sz="700" b="1" dirty="0">
                <a:solidFill>
                  <a:prstClr val="black"/>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5112240" y="5854584"/>
              <a:ext cx="1466089" cy="346150"/>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相互に連携</a:t>
              </a:r>
            </a:p>
          </p:txBody>
        </p:sp>
        <p:cxnSp>
          <p:nvCxnSpPr>
            <p:cNvPr id="50" name="直線矢印コネクタ 49"/>
            <p:cNvCxnSpPr/>
            <p:nvPr/>
          </p:nvCxnSpPr>
          <p:spPr>
            <a:xfrm>
              <a:off x="8742121" y="5927308"/>
              <a:ext cx="717453" cy="0"/>
            </a:xfrm>
            <a:prstGeom prst="straightConnector1">
              <a:avLst/>
            </a:prstGeom>
            <a:ln w="254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1" name="角丸四角形 50"/>
            <p:cNvSpPr/>
            <p:nvPr/>
          </p:nvSpPr>
          <p:spPr>
            <a:xfrm>
              <a:off x="9484590" y="4743949"/>
              <a:ext cx="1315392" cy="19962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53" name="テキスト ボックス 52"/>
            <p:cNvSpPr txBox="1"/>
            <p:nvPr/>
          </p:nvSpPr>
          <p:spPr>
            <a:xfrm>
              <a:off x="10431444" y="6615710"/>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54" name="角丸四角形 53"/>
            <p:cNvSpPr/>
            <p:nvPr/>
          </p:nvSpPr>
          <p:spPr>
            <a:xfrm>
              <a:off x="6813558" y="2254552"/>
              <a:ext cx="1537391"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校区福祉委員</a:t>
              </a:r>
            </a:p>
          </p:txBody>
        </p:sp>
        <p:sp>
          <p:nvSpPr>
            <p:cNvPr id="55" name="角丸四角形 54"/>
            <p:cNvSpPr/>
            <p:nvPr/>
          </p:nvSpPr>
          <p:spPr>
            <a:xfrm>
              <a:off x="8184096" y="1587823"/>
              <a:ext cx="1567999"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社会福祉法人</a:t>
              </a:r>
            </a:p>
          </p:txBody>
        </p:sp>
        <p:sp>
          <p:nvSpPr>
            <p:cNvPr id="56" name="角丸四角形 55"/>
            <p:cNvSpPr/>
            <p:nvPr/>
          </p:nvSpPr>
          <p:spPr>
            <a:xfrm>
              <a:off x="5859797" y="1339258"/>
              <a:ext cx="1887560"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500" dirty="0">
                  <a:solidFill>
                    <a:prstClr val="black"/>
                  </a:solidFill>
                  <a:latin typeface="Meiryo UI" panose="020B0604030504040204" pitchFamily="50" charset="-128"/>
                  <a:ea typeface="Meiryo UI" panose="020B0604030504040204" pitchFamily="50" charset="-128"/>
                </a:rPr>
                <a:t>民生委員・児童委員</a:t>
              </a:r>
            </a:p>
          </p:txBody>
        </p:sp>
        <p:sp>
          <p:nvSpPr>
            <p:cNvPr id="57" name="角丸四角形 56"/>
            <p:cNvSpPr/>
            <p:nvPr/>
          </p:nvSpPr>
          <p:spPr>
            <a:xfrm>
              <a:off x="4310076" y="910972"/>
              <a:ext cx="1282214"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ボランティア</a:t>
              </a:r>
            </a:p>
          </p:txBody>
        </p:sp>
        <p:sp>
          <p:nvSpPr>
            <p:cNvPr id="58" name="角丸四角形 57"/>
            <p:cNvSpPr/>
            <p:nvPr/>
          </p:nvSpPr>
          <p:spPr>
            <a:xfrm>
              <a:off x="3375464" y="2011072"/>
              <a:ext cx="1362111" cy="208384"/>
            </a:xfrm>
            <a:prstGeom prst="roundRect">
              <a:avLst/>
            </a:prstGeom>
            <a:solidFill>
              <a:schemeClr val="bg1"/>
            </a:solidFill>
            <a:ln w="6350" cmpd="sng">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当事者の会</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677780" y="2681521"/>
              <a:ext cx="2423909"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コミュニティソーシャルワーカー</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60" name="角丸四角形 59"/>
            <p:cNvSpPr/>
            <p:nvPr/>
          </p:nvSpPr>
          <p:spPr>
            <a:xfrm>
              <a:off x="7914684" y="1002786"/>
              <a:ext cx="1852922"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消費生活協同組合</a:t>
              </a:r>
            </a:p>
          </p:txBody>
        </p:sp>
        <p:sp>
          <p:nvSpPr>
            <p:cNvPr id="61" name="角丸四角形 60"/>
            <p:cNvSpPr/>
            <p:nvPr/>
          </p:nvSpPr>
          <p:spPr>
            <a:xfrm>
              <a:off x="5570478" y="3223068"/>
              <a:ext cx="2257863" cy="244759"/>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市町村社会福祉協議会</a:t>
              </a:r>
            </a:p>
          </p:txBody>
        </p:sp>
        <p:cxnSp>
          <p:nvCxnSpPr>
            <p:cNvPr id="62" name="直線矢印コネクタ 61"/>
            <p:cNvCxnSpPr/>
            <p:nvPr/>
          </p:nvCxnSpPr>
          <p:spPr>
            <a:xfrm>
              <a:off x="6357879" y="2128685"/>
              <a:ext cx="999148" cy="3317"/>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63" name="テキスト ボックス 62"/>
            <p:cNvSpPr txBox="1"/>
            <p:nvPr/>
          </p:nvSpPr>
          <p:spPr>
            <a:xfrm>
              <a:off x="5726767" y="1987340"/>
              <a:ext cx="778548" cy="275633"/>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受け手</a:t>
              </a:r>
            </a:p>
          </p:txBody>
        </p:sp>
        <p:sp>
          <p:nvSpPr>
            <p:cNvPr id="64" name="テキスト ボックス 63"/>
            <p:cNvSpPr txBox="1"/>
            <p:nvPr/>
          </p:nvSpPr>
          <p:spPr>
            <a:xfrm>
              <a:off x="7252740" y="1985040"/>
              <a:ext cx="778548" cy="275633"/>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支え手</a:t>
              </a:r>
            </a:p>
          </p:txBody>
        </p:sp>
        <p:sp>
          <p:nvSpPr>
            <p:cNvPr id="66" name="角丸四角形 65"/>
            <p:cNvSpPr/>
            <p:nvPr/>
          </p:nvSpPr>
          <p:spPr>
            <a:xfrm>
              <a:off x="2752873" y="544735"/>
              <a:ext cx="7948655" cy="363067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68" name="テキスト ボックス 67"/>
            <p:cNvSpPr txBox="1"/>
            <p:nvPr/>
          </p:nvSpPr>
          <p:spPr>
            <a:xfrm>
              <a:off x="6545325" y="4345594"/>
              <a:ext cx="2395893" cy="458730"/>
            </a:xfrm>
            <a:prstGeom prst="rect">
              <a:avLst/>
            </a:prstGeom>
            <a:noFill/>
          </p:spPr>
          <p:txBody>
            <a:bodyPr wrap="square" lIns="84397" tIns="42198" rIns="84397" bIns="42198" rtlCol="0">
              <a:spAutoFit/>
            </a:bodyPr>
            <a:lstStyle/>
            <a:p>
              <a:pPr algn="ctr" defTabSz="843982"/>
              <a:r>
                <a:rPr lang="ja-JP" altLang="en-US" sz="600" b="1" dirty="0" smtClean="0">
                  <a:solidFill>
                    <a:prstClr val="black"/>
                  </a:solidFill>
                  <a:latin typeface="Meiryo UI" panose="020B0604030504040204" pitchFamily="50" charset="-128"/>
                  <a:ea typeface="Meiryo UI" panose="020B0604030504040204" pitchFamily="50" charset="-128"/>
                </a:rPr>
                <a:t>地域住民の地域福祉活動への参加を促進する環境整備</a:t>
              </a:r>
              <a:endParaRPr lang="ja-JP" altLang="en-US" sz="600" b="1" dirty="0">
                <a:solidFill>
                  <a:prstClr val="black"/>
                </a:solidFill>
                <a:latin typeface="Meiryo UI" panose="020B0604030504040204" pitchFamily="50" charset="-128"/>
                <a:ea typeface="Meiryo UI" panose="020B0604030504040204" pitchFamily="50" charset="-128"/>
              </a:endParaRPr>
            </a:p>
          </p:txBody>
        </p:sp>
        <p:sp>
          <p:nvSpPr>
            <p:cNvPr id="69" name="角丸四角形 68"/>
            <p:cNvSpPr/>
            <p:nvPr/>
          </p:nvSpPr>
          <p:spPr>
            <a:xfrm>
              <a:off x="7600093" y="2700483"/>
              <a:ext cx="2024909"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隣保館等の相談窓口</a:t>
              </a:r>
              <a:endParaRPr lang="ja-JP" altLang="en-US" sz="600" dirty="0">
                <a:solidFill>
                  <a:prstClr val="black"/>
                </a:solidFill>
                <a:latin typeface="Meiryo UI" panose="020B0604030504040204" pitchFamily="50" charset="-128"/>
                <a:ea typeface="Meiryo UI" panose="020B0604030504040204" pitchFamily="50" charset="-128"/>
              </a:endParaRPr>
            </a:p>
          </p:txBody>
        </p:sp>
      </p:grpSp>
      <p:sp>
        <p:nvSpPr>
          <p:cNvPr id="106" name="角丸四角形 105"/>
          <p:cNvSpPr/>
          <p:nvPr/>
        </p:nvSpPr>
        <p:spPr>
          <a:xfrm>
            <a:off x="9714870" y="2130288"/>
            <a:ext cx="360000" cy="108000"/>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en-US" altLang="ja-JP" sz="600" dirty="0" smtClean="0">
                <a:solidFill>
                  <a:prstClr val="black"/>
                </a:solidFill>
                <a:latin typeface="Meiryo UI" panose="020B0604030504040204" pitchFamily="50" charset="-128"/>
                <a:ea typeface="Meiryo UI" panose="020B0604030504040204" pitchFamily="50" charset="-128"/>
              </a:rPr>
              <a:t>NPO</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2" name="1 つの角を丸めた四角形 1"/>
          <p:cNvSpPr/>
          <p:nvPr/>
        </p:nvSpPr>
        <p:spPr>
          <a:xfrm>
            <a:off x="8431749" y="1420386"/>
            <a:ext cx="4182683" cy="170542"/>
          </a:xfrm>
          <a:prstGeom prst="round1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福祉のセーフティネット（イメージ）</a:t>
            </a:r>
          </a:p>
        </p:txBody>
      </p:sp>
      <p:sp>
        <p:nvSpPr>
          <p:cNvPr id="15" name="角丸四角形 14"/>
          <p:cNvSpPr/>
          <p:nvPr/>
        </p:nvSpPr>
        <p:spPr>
          <a:xfrm>
            <a:off x="12074705" y="3938764"/>
            <a:ext cx="539727" cy="14952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800" b="1" dirty="0">
                <a:latin typeface="HGPｺﾞｼｯｸM" panose="020B0600000000000000" pitchFamily="50" charset="-128"/>
                <a:ea typeface="HGPｺﾞｼｯｸM" panose="020B0600000000000000" pitchFamily="50" charset="-128"/>
              </a:rPr>
              <a:t>他分野</a:t>
            </a:r>
          </a:p>
        </p:txBody>
      </p:sp>
      <p:sp>
        <p:nvSpPr>
          <p:cNvPr id="105" name="角丸四角形 104"/>
          <p:cNvSpPr/>
          <p:nvPr/>
        </p:nvSpPr>
        <p:spPr>
          <a:xfrm>
            <a:off x="10046938" y="3993185"/>
            <a:ext cx="649536" cy="14528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800" b="1" dirty="0" smtClean="0">
                <a:latin typeface="HGPｺﾞｼｯｸM" panose="020B0600000000000000" pitchFamily="50" charset="-128"/>
                <a:ea typeface="HGPｺﾞｼｯｸM" panose="020B0600000000000000" pitchFamily="50" charset="-128"/>
              </a:rPr>
              <a:t>福祉分野</a:t>
            </a:r>
            <a:endParaRPr kumimoji="1" lang="ja-JP" altLang="en-US" sz="800" b="1" dirty="0">
              <a:latin typeface="HGPｺﾞｼｯｸM" panose="020B0600000000000000" pitchFamily="50" charset="-128"/>
              <a:ea typeface="HGPｺﾞｼｯｸM" panose="020B0600000000000000" pitchFamily="50" charset="-128"/>
            </a:endParaRPr>
          </a:p>
        </p:txBody>
      </p:sp>
      <p:sp>
        <p:nvSpPr>
          <p:cNvPr id="115" name="角丸四角形 114"/>
          <p:cNvSpPr/>
          <p:nvPr/>
        </p:nvSpPr>
        <p:spPr>
          <a:xfrm>
            <a:off x="9252312" y="3400334"/>
            <a:ext cx="1093593" cy="208502"/>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機能１</a:t>
            </a:r>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地域の様々な</a:t>
            </a:r>
            <a:r>
              <a:rPr lang="ja-JP" altLang="en-US" sz="600" b="1" dirty="0" smtClean="0">
                <a:solidFill>
                  <a:schemeClr val="bg1"/>
                </a:solidFill>
                <a:latin typeface="Meiryo UI" panose="020B0604030504040204" pitchFamily="50" charset="-128"/>
                <a:ea typeface="Meiryo UI" panose="020B0604030504040204" pitchFamily="50" charset="-128"/>
              </a:rPr>
              <a:t>相談</a:t>
            </a:r>
            <a:endParaRPr lang="en-US" altLang="ja-JP" sz="600" b="1" dirty="0">
              <a:solidFill>
                <a:schemeClr val="bg1"/>
              </a:solidFill>
              <a:latin typeface="Meiryo UI" panose="020B0604030504040204" pitchFamily="50" charset="-128"/>
              <a:ea typeface="Meiryo UI" panose="020B0604030504040204" pitchFamily="50" charset="-128"/>
            </a:endParaRPr>
          </a:p>
          <a:p>
            <a:pPr algn="ctr" defTabSz="843982"/>
            <a:r>
              <a:rPr lang="ja-JP" altLang="en-US" sz="600" b="1" dirty="0">
                <a:solidFill>
                  <a:schemeClr val="bg1"/>
                </a:solidFill>
                <a:latin typeface="Meiryo UI" panose="020B0604030504040204" pitchFamily="50" charset="-128"/>
                <a:ea typeface="Meiryo UI" panose="020B0604030504040204" pitchFamily="50" charset="-128"/>
              </a:rPr>
              <a:t>　　　　　丸ごと受け止める場</a:t>
            </a:r>
          </a:p>
        </p:txBody>
      </p:sp>
      <p:sp>
        <p:nvSpPr>
          <p:cNvPr id="116" name="角丸四角形 115"/>
          <p:cNvSpPr/>
          <p:nvPr/>
        </p:nvSpPr>
        <p:spPr>
          <a:xfrm>
            <a:off x="10836459" y="3394611"/>
            <a:ext cx="1369137" cy="208502"/>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機能２</a:t>
            </a:r>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他人事を「我が事」に変えて</a:t>
            </a:r>
            <a:endParaRPr lang="en-US" altLang="ja-JP" sz="600" b="1" dirty="0">
              <a:solidFill>
                <a:schemeClr val="bg1"/>
              </a:solidFill>
              <a:latin typeface="Meiryo UI" panose="020B0604030504040204" pitchFamily="50" charset="-128"/>
              <a:ea typeface="Meiryo UI" panose="020B0604030504040204" pitchFamily="50" charset="-128"/>
            </a:endParaRPr>
          </a:p>
          <a:p>
            <a:pPr algn="ctr" defTabSz="843982"/>
            <a:r>
              <a:rPr lang="ja-JP" altLang="en-US" sz="600" b="1" dirty="0">
                <a:solidFill>
                  <a:schemeClr val="bg1"/>
                </a:solidFill>
                <a:latin typeface="Meiryo UI" panose="020B0604030504040204" pitchFamily="50" charset="-128"/>
                <a:ea typeface="Meiryo UI" panose="020B0604030504040204" pitchFamily="50" charset="-128"/>
              </a:rPr>
              <a:t>いくような働きかけ</a:t>
            </a:r>
          </a:p>
        </p:txBody>
      </p:sp>
      <p:sp>
        <p:nvSpPr>
          <p:cNvPr id="120" name="正方形/長方形 119"/>
          <p:cNvSpPr/>
          <p:nvPr/>
        </p:nvSpPr>
        <p:spPr>
          <a:xfrm>
            <a:off x="8443569" y="2041331"/>
            <a:ext cx="173676" cy="1362782"/>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dist"/>
            <a:r>
              <a:rPr lang="ja-JP" altLang="en-US" sz="800" dirty="0" smtClean="0">
                <a:solidFill>
                  <a:schemeClr val="bg1"/>
                </a:solidFill>
                <a:latin typeface="Meiryo UI" panose="020B0604030504040204" pitchFamily="50" charset="-128"/>
                <a:ea typeface="Meiryo UI" panose="020B0604030504040204" pitchFamily="50" charset="-128"/>
              </a:rPr>
              <a:t>住 民 に 身 近 な 圏 域</a:t>
            </a:r>
            <a:endParaRPr lang="en-US" altLang="ja-JP" sz="800" dirty="0">
              <a:solidFill>
                <a:schemeClr val="bg1"/>
              </a:solidFill>
              <a:latin typeface="Meiryo UI" panose="020B0604030504040204" pitchFamily="50" charset="-128"/>
              <a:ea typeface="Meiryo UI" panose="020B0604030504040204" pitchFamily="50" charset="-128"/>
            </a:endParaRPr>
          </a:p>
        </p:txBody>
      </p:sp>
      <p:sp>
        <p:nvSpPr>
          <p:cNvPr id="124" name="Oval 52"/>
          <p:cNvSpPr>
            <a:spLocks noChangeArrowheads="1"/>
          </p:cNvSpPr>
          <p:nvPr/>
        </p:nvSpPr>
        <p:spPr bwMode="auto">
          <a:xfrm flipV="1">
            <a:off x="11025482" y="2268323"/>
            <a:ext cx="62469" cy="74312"/>
          </a:xfrm>
          <a:prstGeom prst="ellipse">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marL="0" marR="0" lvl="0" indent="0" algn="l" defTabSz="843998"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5" name="AutoShape 53"/>
          <p:cNvSpPr>
            <a:spLocks noChangeArrowheads="1"/>
          </p:cNvSpPr>
          <p:nvPr/>
        </p:nvSpPr>
        <p:spPr bwMode="auto">
          <a:xfrm rot="16200000" flipH="1">
            <a:off x="11004013" y="2352097"/>
            <a:ext cx="110457" cy="93873"/>
          </a:xfrm>
          <a:prstGeom prst="flowChartDelay">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marL="0" marR="0" lvl="0" indent="0" algn="l" defTabSz="843998"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7" name="テキスト ボックス 106"/>
          <p:cNvSpPr txBox="1"/>
          <p:nvPr/>
        </p:nvSpPr>
        <p:spPr>
          <a:xfrm>
            <a:off x="9046618" y="3726809"/>
            <a:ext cx="1114402" cy="269886"/>
          </a:xfrm>
          <a:prstGeom prst="rect">
            <a:avLst/>
          </a:prstGeom>
          <a:noFill/>
        </p:spPr>
        <p:txBody>
          <a:bodyPr wrap="square" lIns="84397" tIns="42198" rIns="84397" bIns="42198" rtlCol="0">
            <a:spAutoFit/>
          </a:bodyPr>
          <a:lstStyle/>
          <a:p>
            <a:pPr algn="ctr" defTabSz="843982"/>
            <a:r>
              <a:rPr lang="ja-JP" altLang="en-US" sz="600" b="1" dirty="0" smtClean="0">
                <a:solidFill>
                  <a:prstClr val="black"/>
                </a:solidFill>
                <a:latin typeface="Meiryo UI" panose="020B0604030504040204" pitchFamily="50" charset="-128"/>
                <a:ea typeface="Meiryo UI" panose="020B0604030504040204" pitchFamily="50" charset="-128"/>
              </a:rPr>
              <a:t>地域では解決できない課題に</a:t>
            </a:r>
            <a:endParaRPr lang="en-US" altLang="ja-JP" sz="600" b="1"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smtClean="0">
                <a:solidFill>
                  <a:prstClr val="black"/>
                </a:solidFill>
                <a:latin typeface="Meiryo UI" panose="020B0604030504040204" pitchFamily="50" charset="-128"/>
                <a:ea typeface="Meiryo UI" panose="020B0604030504040204" pitchFamily="50" charset="-128"/>
              </a:rPr>
              <a:t>寄り添いつつ、つなぐ</a:t>
            </a:r>
            <a:endParaRPr lang="ja-JP" altLang="en-US" sz="6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0051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903</TotalTime>
  <Words>1426</Words>
  <Application>Microsoft Office PowerPoint</Application>
  <PresentationFormat>A3 297x420 mm</PresentationFormat>
  <Paragraphs>149</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BIZ UDゴシック</vt:lpstr>
      <vt:lpstr>HGPｺﾞｼｯｸM</vt:lpstr>
      <vt:lpstr>Meiryo UI</vt:lpstr>
      <vt:lpstr>ＭＳ Ｐゴシック</vt:lpstr>
      <vt:lpstr>ＭＳ 明朝</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　夏子</dc:creator>
  <cp:lastModifiedBy>吉田　夏子</cp:lastModifiedBy>
  <cp:revision>146</cp:revision>
  <cp:lastPrinted>2022-04-04T04:41:18Z</cp:lastPrinted>
  <dcterms:created xsi:type="dcterms:W3CDTF">2022-01-06T09:42:17Z</dcterms:created>
  <dcterms:modified xsi:type="dcterms:W3CDTF">2022-04-04T04:41:34Z</dcterms:modified>
</cp:coreProperties>
</file>