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68" r:id="rId1"/>
  </p:sldMasterIdLst>
  <p:notesMasterIdLst>
    <p:notesMasterId r:id="rId4"/>
  </p:notesMasterIdLst>
  <p:handoutMasterIdLst>
    <p:handoutMasterId r:id="rId5"/>
  </p:handoutMasterIdLst>
  <p:sldIdLst>
    <p:sldId id="260" r:id="rId2"/>
    <p:sldId id="261" r:id="rId3"/>
  </p:sldIdLst>
  <p:sldSz cx="6858000" cy="102616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3">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0D8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2914" autoAdjust="0"/>
  </p:normalViewPr>
  <p:slideViewPr>
    <p:cSldViewPr>
      <p:cViewPr>
        <p:scale>
          <a:sx n="89" d="100"/>
          <a:sy n="89" d="100"/>
        </p:scale>
        <p:origin x="1398" y="66"/>
      </p:cViewPr>
      <p:guideLst>
        <p:guide orient="horz" pos="3233"/>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1"/>
            <a:ext cx="2949787" cy="496967"/>
          </a:xfrm>
          <a:prstGeom prst="rect">
            <a:avLst/>
          </a:prstGeom>
        </p:spPr>
        <p:txBody>
          <a:bodyPr vert="horz" lIns="91433" tIns="45717" rIns="91433" bIns="45717" rtlCol="0"/>
          <a:lstStyle>
            <a:lvl1pPr algn="r">
              <a:defRPr sz="1200"/>
            </a:lvl1pPr>
          </a:lstStyle>
          <a:p>
            <a:fld id="{04B8ADC7-7CB3-423B-A6C2-799825DB4822}" type="datetimeFigureOut">
              <a:rPr kumimoji="1" lang="ja-JP" altLang="en-US" smtClean="0"/>
              <a:t>2023/2/20</a:t>
            </a:fld>
            <a:endParaRPr kumimoji="1" lang="ja-JP" altLang="en-US"/>
          </a:p>
        </p:txBody>
      </p:sp>
      <p:sp>
        <p:nvSpPr>
          <p:cNvPr id="4" name="フッター プレースホルダー 3"/>
          <p:cNvSpPr>
            <a:spLocks noGrp="1"/>
          </p:cNvSpPr>
          <p:nvPr>
            <p:ph type="ftr" sz="quarter" idx="2"/>
          </p:nvPr>
        </p:nvSpPr>
        <p:spPr>
          <a:xfrm>
            <a:off x="0" y="9440647"/>
            <a:ext cx="2949787" cy="496967"/>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7"/>
            <a:ext cx="2949787" cy="496967"/>
          </a:xfrm>
          <a:prstGeom prst="rect">
            <a:avLst/>
          </a:prstGeom>
        </p:spPr>
        <p:txBody>
          <a:bodyPr vert="horz" lIns="91433" tIns="45717" rIns="91433" bIns="45717" rtlCol="0" anchor="b"/>
          <a:lstStyle>
            <a:lvl1pPr algn="r">
              <a:defRPr sz="1200"/>
            </a:lvl1pPr>
          </a:lstStyle>
          <a:p>
            <a:fld id="{7019E4C2-DD48-4F27-9E75-52F0DD9664E3}" type="slidenum">
              <a:rPr kumimoji="1" lang="ja-JP" altLang="en-US" smtClean="0"/>
              <a:t>‹#›</a:t>
            </a:fld>
            <a:endParaRPr kumimoji="1" lang="ja-JP" altLang="en-US"/>
          </a:p>
        </p:txBody>
      </p:sp>
    </p:spTree>
    <p:extLst>
      <p:ext uri="{BB962C8B-B14F-4D97-AF65-F5344CB8AC3E}">
        <p14:creationId xmlns:p14="http://schemas.microsoft.com/office/powerpoint/2010/main" val="386170324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3" tIns="45717" rIns="91433" bIns="45717" rtlCol="0"/>
          <a:lstStyle>
            <a:lvl1pPr algn="r">
              <a:defRPr sz="1200"/>
            </a:lvl1pPr>
          </a:lstStyle>
          <a:p>
            <a:fld id="{52BA983B-6AB6-46AD-BB67-D7603941736F}" type="datetimeFigureOut">
              <a:rPr kumimoji="1" lang="ja-JP" altLang="en-US" smtClean="0"/>
              <a:t>2023/2/20</a:t>
            </a:fld>
            <a:endParaRPr kumimoji="1" lang="ja-JP" altLang="en-US"/>
          </a:p>
        </p:txBody>
      </p:sp>
      <p:sp>
        <p:nvSpPr>
          <p:cNvPr id="4" name="スライド イメージ プレースホルダー 3"/>
          <p:cNvSpPr>
            <a:spLocks noGrp="1" noRot="1" noChangeAspect="1"/>
          </p:cNvSpPr>
          <p:nvPr>
            <p:ph type="sldImg" idx="2"/>
          </p:nvPr>
        </p:nvSpPr>
        <p:spPr>
          <a:xfrm>
            <a:off x="2159000" y="746125"/>
            <a:ext cx="2489200"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3" tIns="45717" rIns="91433" bIns="45717" rtlCol="0" anchor="b"/>
          <a:lstStyle>
            <a:lvl1pPr algn="r">
              <a:defRPr sz="1200"/>
            </a:lvl1pPr>
          </a:lstStyle>
          <a:p>
            <a:fld id="{F78DAE68-03C8-4425-BBC1-8C3C0B0F6020}" type="slidenum">
              <a:rPr kumimoji="1" lang="ja-JP" altLang="en-US" smtClean="0"/>
              <a:t>‹#›</a:t>
            </a:fld>
            <a:endParaRPr kumimoji="1" lang="ja-JP" altLang="en-US"/>
          </a:p>
        </p:txBody>
      </p:sp>
    </p:spTree>
    <p:extLst>
      <p:ext uri="{BB962C8B-B14F-4D97-AF65-F5344CB8AC3E}">
        <p14:creationId xmlns:p14="http://schemas.microsoft.com/office/powerpoint/2010/main" val="219455691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59000" y="746125"/>
            <a:ext cx="2489200" cy="372586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299314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59000" y="746125"/>
            <a:ext cx="2489200" cy="372586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49209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187756"/>
            <a:ext cx="5829300" cy="2199592"/>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814907"/>
            <a:ext cx="4800600" cy="262240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5FE5C98-5437-4A2E-99F7-EDB3C5F06F96}" type="datetimeFigureOut">
              <a:rPr kumimoji="1" lang="ja-JP" altLang="en-US" smtClean="0"/>
              <a:t>2023/2/20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32EE58-A690-4433-9280-9211438A9B5F}" type="slidenum">
              <a:rPr kumimoji="1" lang="ja-JP" altLang="en-US" smtClean="0"/>
              <a:t>‹#›</a:t>
            </a:fld>
            <a:endParaRPr kumimoji="1" lang="ja-JP" altLang="en-US"/>
          </a:p>
        </p:txBody>
      </p:sp>
    </p:spTree>
    <p:extLst>
      <p:ext uri="{BB962C8B-B14F-4D97-AF65-F5344CB8AC3E}">
        <p14:creationId xmlns:p14="http://schemas.microsoft.com/office/powerpoint/2010/main" val="3754703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5FE5C98-5437-4A2E-99F7-EDB3C5F06F96}" type="datetimeFigureOut">
              <a:rPr kumimoji="1" lang="ja-JP" altLang="en-US" smtClean="0"/>
              <a:t>2023/2/20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32EE58-A690-4433-9280-9211438A9B5F}" type="slidenum">
              <a:rPr kumimoji="1" lang="ja-JP" altLang="en-US" smtClean="0"/>
              <a:t>‹#›</a:t>
            </a:fld>
            <a:endParaRPr kumimoji="1" lang="ja-JP" altLang="en-US"/>
          </a:p>
        </p:txBody>
      </p:sp>
    </p:spTree>
    <p:extLst>
      <p:ext uri="{BB962C8B-B14F-4D97-AF65-F5344CB8AC3E}">
        <p14:creationId xmlns:p14="http://schemas.microsoft.com/office/powerpoint/2010/main" val="1775418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48713"/>
            <a:ext cx="1157288" cy="1167257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81" y="548713"/>
            <a:ext cx="3357563" cy="1167257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5FE5C98-5437-4A2E-99F7-EDB3C5F06F96}" type="datetimeFigureOut">
              <a:rPr kumimoji="1" lang="ja-JP" altLang="en-US" smtClean="0"/>
              <a:t>2023/2/20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32EE58-A690-4433-9280-9211438A9B5F}" type="slidenum">
              <a:rPr kumimoji="1" lang="ja-JP" altLang="en-US" smtClean="0"/>
              <a:t>‹#›</a:t>
            </a:fld>
            <a:endParaRPr kumimoji="1" lang="ja-JP" altLang="en-US"/>
          </a:p>
        </p:txBody>
      </p:sp>
    </p:spTree>
    <p:extLst>
      <p:ext uri="{BB962C8B-B14F-4D97-AF65-F5344CB8AC3E}">
        <p14:creationId xmlns:p14="http://schemas.microsoft.com/office/powerpoint/2010/main" val="2626196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5FE5C98-5437-4A2E-99F7-EDB3C5F06F96}" type="datetimeFigureOut">
              <a:rPr kumimoji="1" lang="ja-JP" altLang="en-US" smtClean="0"/>
              <a:t>2023/2/20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32EE58-A690-4433-9280-9211438A9B5F}" type="slidenum">
              <a:rPr kumimoji="1" lang="ja-JP" altLang="en-US" smtClean="0"/>
              <a:t>‹#›</a:t>
            </a:fld>
            <a:endParaRPr kumimoji="1" lang="ja-JP" altLang="en-US"/>
          </a:p>
        </p:txBody>
      </p:sp>
    </p:spTree>
    <p:extLst>
      <p:ext uri="{BB962C8B-B14F-4D97-AF65-F5344CB8AC3E}">
        <p14:creationId xmlns:p14="http://schemas.microsoft.com/office/powerpoint/2010/main" val="3893420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594029"/>
            <a:ext cx="5829300" cy="2038069"/>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349315"/>
            <a:ext cx="5829300" cy="2244723"/>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5FE5C98-5437-4A2E-99F7-EDB3C5F06F96}" type="datetimeFigureOut">
              <a:rPr kumimoji="1" lang="ja-JP" altLang="en-US" smtClean="0"/>
              <a:t>2023/2/20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32EE58-A690-4433-9280-9211438A9B5F}" type="slidenum">
              <a:rPr kumimoji="1" lang="ja-JP" altLang="en-US" smtClean="0"/>
              <a:t>‹#›</a:t>
            </a:fld>
            <a:endParaRPr kumimoji="1" lang="ja-JP" altLang="en-US"/>
          </a:p>
        </p:txBody>
      </p:sp>
    </p:spTree>
    <p:extLst>
      <p:ext uri="{BB962C8B-B14F-4D97-AF65-F5344CB8AC3E}">
        <p14:creationId xmlns:p14="http://schemas.microsoft.com/office/powerpoint/2010/main" val="975419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80" y="3192501"/>
            <a:ext cx="2257425" cy="90287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5" y="3192501"/>
            <a:ext cx="2257425" cy="90287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5FE5C98-5437-4A2E-99F7-EDB3C5F06F96}" type="datetimeFigureOut">
              <a:rPr kumimoji="1" lang="ja-JP" altLang="en-US" smtClean="0"/>
              <a:t>2023/2/20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32EE58-A690-4433-9280-9211438A9B5F}" type="slidenum">
              <a:rPr kumimoji="1" lang="ja-JP" altLang="en-US" smtClean="0"/>
              <a:t>‹#›</a:t>
            </a:fld>
            <a:endParaRPr kumimoji="1" lang="ja-JP" altLang="en-US"/>
          </a:p>
        </p:txBody>
      </p:sp>
    </p:spTree>
    <p:extLst>
      <p:ext uri="{BB962C8B-B14F-4D97-AF65-F5344CB8AC3E}">
        <p14:creationId xmlns:p14="http://schemas.microsoft.com/office/powerpoint/2010/main" val="1446394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410941"/>
            <a:ext cx="6172200" cy="1710266"/>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5" y="2296984"/>
            <a:ext cx="3030141" cy="95727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5" y="3254258"/>
            <a:ext cx="3030141" cy="59122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7" y="2296984"/>
            <a:ext cx="3031331" cy="95727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7" y="3254258"/>
            <a:ext cx="3031331" cy="59122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5FE5C98-5437-4A2E-99F7-EDB3C5F06F96}" type="datetimeFigureOut">
              <a:rPr kumimoji="1" lang="ja-JP" altLang="en-US" smtClean="0"/>
              <a:t>2023/2/20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B32EE58-A690-4433-9280-9211438A9B5F}" type="slidenum">
              <a:rPr kumimoji="1" lang="ja-JP" altLang="en-US" smtClean="0"/>
              <a:t>‹#›</a:t>
            </a:fld>
            <a:endParaRPr kumimoji="1" lang="ja-JP" altLang="en-US"/>
          </a:p>
        </p:txBody>
      </p:sp>
    </p:spTree>
    <p:extLst>
      <p:ext uri="{BB962C8B-B14F-4D97-AF65-F5344CB8AC3E}">
        <p14:creationId xmlns:p14="http://schemas.microsoft.com/office/powerpoint/2010/main" val="936526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5FE5C98-5437-4A2E-99F7-EDB3C5F06F96}" type="datetimeFigureOut">
              <a:rPr kumimoji="1" lang="ja-JP" altLang="en-US" smtClean="0"/>
              <a:t>2023/2/20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B32EE58-A690-4433-9280-9211438A9B5F}" type="slidenum">
              <a:rPr kumimoji="1" lang="ja-JP" altLang="en-US" smtClean="0"/>
              <a:t>‹#›</a:t>
            </a:fld>
            <a:endParaRPr kumimoji="1" lang="ja-JP" altLang="en-US"/>
          </a:p>
        </p:txBody>
      </p:sp>
    </p:spTree>
    <p:extLst>
      <p:ext uri="{BB962C8B-B14F-4D97-AF65-F5344CB8AC3E}">
        <p14:creationId xmlns:p14="http://schemas.microsoft.com/office/powerpoint/2010/main" val="773043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5FE5C98-5437-4A2E-99F7-EDB3C5F06F96}" type="datetimeFigureOut">
              <a:rPr kumimoji="1" lang="ja-JP" altLang="en-US" smtClean="0"/>
              <a:t>2023/2/20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B32EE58-A690-4433-9280-9211438A9B5F}" type="slidenum">
              <a:rPr kumimoji="1" lang="ja-JP" altLang="en-US" smtClean="0"/>
              <a:t>‹#›</a:t>
            </a:fld>
            <a:endParaRPr kumimoji="1" lang="ja-JP" altLang="en-US"/>
          </a:p>
        </p:txBody>
      </p:sp>
    </p:spTree>
    <p:extLst>
      <p:ext uri="{BB962C8B-B14F-4D97-AF65-F5344CB8AC3E}">
        <p14:creationId xmlns:p14="http://schemas.microsoft.com/office/powerpoint/2010/main" val="304799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8" y="408564"/>
            <a:ext cx="2256235" cy="1738771"/>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95" y="408573"/>
            <a:ext cx="3833813" cy="875799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8" y="2147344"/>
            <a:ext cx="2256235" cy="70192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FE5C98-5437-4A2E-99F7-EDB3C5F06F96}" type="datetimeFigureOut">
              <a:rPr kumimoji="1" lang="ja-JP" altLang="en-US" smtClean="0"/>
              <a:t>2023/2/20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32EE58-A690-4433-9280-9211438A9B5F}" type="slidenum">
              <a:rPr kumimoji="1" lang="ja-JP" altLang="en-US" smtClean="0"/>
              <a:t>‹#›</a:t>
            </a:fld>
            <a:endParaRPr kumimoji="1" lang="ja-JP" altLang="en-US"/>
          </a:p>
        </p:txBody>
      </p:sp>
    </p:spTree>
    <p:extLst>
      <p:ext uri="{BB962C8B-B14F-4D97-AF65-F5344CB8AC3E}">
        <p14:creationId xmlns:p14="http://schemas.microsoft.com/office/powerpoint/2010/main" val="1937331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7183122"/>
            <a:ext cx="4114800" cy="848009"/>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916894"/>
            <a:ext cx="4114800" cy="615696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8031131"/>
            <a:ext cx="4114800" cy="12043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FE5C98-5437-4A2E-99F7-EDB3C5F06F96}" type="datetimeFigureOut">
              <a:rPr kumimoji="1" lang="ja-JP" altLang="en-US" smtClean="0"/>
              <a:t>2023/2/20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32EE58-A690-4433-9280-9211438A9B5F}" type="slidenum">
              <a:rPr kumimoji="1" lang="ja-JP" altLang="en-US" smtClean="0"/>
              <a:t>‹#›</a:t>
            </a:fld>
            <a:endParaRPr kumimoji="1" lang="ja-JP" altLang="en-US"/>
          </a:p>
        </p:txBody>
      </p:sp>
    </p:spTree>
    <p:extLst>
      <p:ext uri="{BB962C8B-B14F-4D97-AF65-F5344CB8AC3E}">
        <p14:creationId xmlns:p14="http://schemas.microsoft.com/office/powerpoint/2010/main" val="3261069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410941"/>
            <a:ext cx="6172200" cy="1710266"/>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94384"/>
            <a:ext cx="6172200" cy="6772181"/>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510993"/>
            <a:ext cx="1600200" cy="546334"/>
          </a:xfrm>
          <a:prstGeom prst="rect">
            <a:avLst/>
          </a:prstGeom>
        </p:spPr>
        <p:txBody>
          <a:bodyPr vert="horz" lIns="91440" tIns="45720" rIns="91440" bIns="45720" rtlCol="0" anchor="ctr"/>
          <a:lstStyle>
            <a:lvl1pPr algn="l">
              <a:defRPr sz="1200">
                <a:solidFill>
                  <a:schemeClr val="tx1">
                    <a:tint val="75000"/>
                  </a:schemeClr>
                </a:solidFill>
              </a:defRPr>
            </a:lvl1pPr>
          </a:lstStyle>
          <a:p>
            <a:fld id="{45FE5C98-5437-4A2E-99F7-EDB3C5F06F96}" type="datetimeFigureOut">
              <a:rPr kumimoji="1" lang="ja-JP" altLang="en-US" smtClean="0"/>
              <a:t>2023/2/20</a:t>
            </a:fld>
            <a:endParaRPr kumimoji="1" lang="ja-JP" altLang="en-US"/>
          </a:p>
        </p:txBody>
      </p:sp>
      <p:sp>
        <p:nvSpPr>
          <p:cNvPr id="5" name="フッター プレースホルダー 4"/>
          <p:cNvSpPr>
            <a:spLocks noGrp="1"/>
          </p:cNvSpPr>
          <p:nvPr>
            <p:ph type="ftr" sz="quarter" idx="3"/>
          </p:nvPr>
        </p:nvSpPr>
        <p:spPr>
          <a:xfrm>
            <a:off x="2343150" y="9510993"/>
            <a:ext cx="2171700" cy="54633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510993"/>
            <a:ext cx="1600200" cy="546334"/>
          </a:xfrm>
          <a:prstGeom prst="rect">
            <a:avLst/>
          </a:prstGeom>
        </p:spPr>
        <p:txBody>
          <a:bodyPr vert="horz" lIns="91440" tIns="45720" rIns="91440" bIns="45720" rtlCol="0" anchor="ctr"/>
          <a:lstStyle>
            <a:lvl1pPr algn="r">
              <a:defRPr sz="1200">
                <a:solidFill>
                  <a:schemeClr val="tx1">
                    <a:tint val="75000"/>
                  </a:schemeClr>
                </a:solidFill>
              </a:defRPr>
            </a:lvl1pPr>
          </a:lstStyle>
          <a:p>
            <a:fld id="{6B32EE58-A690-4433-9280-9211438A9B5F}" type="slidenum">
              <a:rPr kumimoji="1" lang="ja-JP" altLang="en-US" smtClean="0"/>
              <a:t>‹#›</a:t>
            </a:fld>
            <a:endParaRPr kumimoji="1" lang="ja-JP" altLang="en-US"/>
          </a:p>
        </p:txBody>
      </p:sp>
    </p:spTree>
    <p:extLst>
      <p:ext uri="{BB962C8B-B14F-4D97-AF65-F5344CB8AC3E}">
        <p14:creationId xmlns:p14="http://schemas.microsoft.com/office/powerpoint/2010/main" val="4135037372"/>
      </p:ext>
    </p:extLst>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hyperlink" Target="https://www.pref.osaka.lg.jp/eneseisaku/kaiyoplastic/shukuhaku_sengen.html"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lgpos.task-asp.net/cu/270008/ea/residents/portal/hom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6262941"/>
            <a:ext cx="6881810" cy="3398353"/>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0" name="図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0433" y="138943"/>
            <a:ext cx="961682" cy="321242"/>
          </a:xfrm>
          <a:prstGeom prst="rect">
            <a:avLst/>
          </a:prstGeom>
        </p:spPr>
      </p:pic>
      <p:sp>
        <p:nvSpPr>
          <p:cNvPr id="61" name="正方形/長方形 60"/>
          <p:cNvSpPr/>
          <p:nvPr/>
        </p:nvSpPr>
        <p:spPr>
          <a:xfrm>
            <a:off x="559566" y="810320"/>
            <a:ext cx="5734262" cy="954107"/>
          </a:xfrm>
          <a:prstGeom prst="rect">
            <a:avLst/>
          </a:prstGeom>
          <a:noFill/>
        </p:spPr>
        <p:txBody>
          <a:bodyPr wrap="none" lIns="91440" tIns="45720" rIns="91440" bIns="45720">
            <a:spAutoFit/>
          </a:bodyPr>
          <a:lstStyle/>
          <a:p>
            <a:pPr algn="ctr"/>
            <a:r>
              <a:rPr lang="ja-JP" altLang="en-US" sz="2800" dirty="0">
                <a:ln w="0"/>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宿泊施設におけるプラスチック使用製品</a:t>
            </a:r>
            <a:endParaRPr lang="en-US" altLang="ja-JP" sz="2800" dirty="0">
              <a:ln w="0"/>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endParaRPr>
          </a:p>
          <a:p>
            <a:pPr algn="ctr"/>
            <a:r>
              <a:rPr lang="ja-JP" altLang="en-US" sz="2800" dirty="0">
                <a:ln w="0"/>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転換促進補助金</a:t>
            </a:r>
            <a:r>
              <a:rPr lang="ja-JP" altLang="en-US" sz="2800" dirty="0" smtClean="0">
                <a:ln w="0"/>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の募集のお知らせ</a:t>
            </a:r>
            <a:r>
              <a:rPr lang="ja-JP" altLang="en-US" sz="2800" dirty="0">
                <a:ln w="0"/>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　</a:t>
            </a:r>
          </a:p>
        </p:txBody>
      </p:sp>
      <p:cxnSp>
        <p:nvCxnSpPr>
          <p:cNvPr id="66" name="直線コネクタ 65"/>
          <p:cNvCxnSpPr/>
          <p:nvPr/>
        </p:nvCxnSpPr>
        <p:spPr>
          <a:xfrm flipV="1">
            <a:off x="13903" y="1775590"/>
            <a:ext cx="6852422" cy="30361"/>
          </a:xfrm>
          <a:prstGeom prst="line">
            <a:avLst/>
          </a:prstGeom>
          <a:ln w="66675" cmpd="thinThick"/>
        </p:spPr>
        <p:style>
          <a:lnRef idx="1">
            <a:schemeClr val="accent1"/>
          </a:lnRef>
          <a:fillRef idx="0">
            <a:schemeClr val="accent1"/>
          </a:fillRef>
          <a:effectRef idx="0">
            <a:schemeClr val="accent1"/>
          </a:effectRef>
          <a:fontRef idx="minor">
            <a:schemeClr val="tx1"/>
          </a:fontRef>
        </p:style>
      </p:cxnSp>
      <p:sp>
        <p:nvSpPr>
          <p:cNvPr id="63" name="テキスト ボックス 62"/>
          <p:cNvSpPr txBox="1"/>
          <p:nvPr/>
        </p:nvSpPr>
        <p:spPr>
          <a:xfrm>
            <a:off x="221012" y="1872705"/>
            <a:ext cx="6537460" cy="1015663"/>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大阪府は、</a:t>
            </a:r>
            <a:r>
              <a:rPr lang="ja-JP" altLang="ja-JP" sz="1500" dirty="0">
                <a:latin typeface="Meiryo UI" panose="020B0604030504040204" pitchFamily="50" charset="-128"/>
                <a:ea typeface="Meiryo UI" panose="020B0604030504040204" pitchFamily="50" charset="-128"/>
              </a:rPr>
              <a:t>府内のホテル等で提供される</a:t>
            </a:r>
            <a:r>
              <a:rPr lang="ja-JP" altLang="ja-JP" sz="1500" dirty="0" smtClean="0">
                <a:latin typeface="Meiryo UI" panose="020B0604030504040204" pitchFamily="50" charset="-128"/>
                <a:ea typeface="Meiryo UI" panose="020B0604030504040204" pitchFamily="50" charset="-128"/>
              </a:rPr>
              <a:t>アメニティ</a:t>
            </a:r>
            <a:r>
              <a:rPr lang="ja-JP" altLang="en-US" sz="1500" dirty="0" smtClean="0">
                <a:latin typeface="Meiryo UI" panose="020B0604030504040204" pitchFamily="50" charset="-128"/>
                <a:ea typeface="Meiryo UI" panose="020B0604030504040204" pitchFamily="50" charset="-128"/>
              </a:rPr>
              <a:t>などの</a:t>
            </a:r>
            <a:r>
              <a:rPr lang="ja-JP" altLang="ja-JP" sz="1500" dirty="0" smtClean="0">
                <a:latin typeface="Meiryo UI" panose="020B0604030504040204" pitchFamily="50" charset="-128"/>
                <a:ea typeface="Meiryo UI" panose="020B0604030504040204" pitchFamily="50" charset="-128"/>
              </a:rPr>
              <a:t>使い捨て</a:t>
            </a:r>
            <a:r>
              <a:rPr lang="ja-JP" altLang="ja-JP" sz="1500" dirty="0">
                <a:latin typeface="Meiryo UI" panose="020B0604030504040204" pitchFamily="50" charset="-128"/>
                <a:ea typeface="Meiryo UI" panose="020B0604030504040204" pitchFamily="50" charset="-128"/>
              </a:rPr>
              <a:t>プラスチック製品を代替製品に転換すること</a:t>
            </a:r>
            <a:r>
              <a:rPr lang="ja-JP" altLang="ja-JP" sz="1500" dirty="0" smtClean="0">
                <a:latin typeface="Meiryo UI" panose="020B0604030504040204" pitchFamily="50" charset="-128"/>
                <a:ea typeface="Meiryo UI" panose="020B0604030504040204" pitchFamily="50" charset="-128"/>
              </a:rPr>
              <a:t>を</a:t>
            </a:r>
            <a:r>
              <a:rPr lang="ja-JP" altLang="en-US" sz="1500" dirty="0" smtClean="0">
                <a:latin typeface="Meiryo UI" panose="020B0604030504040204" pitchFamily="50" charset="-128"/>
                <a:ea typeface="Meiryo UI" panose="020B0604030504040204" pitchFamily="50" charset="-128"/>
              </a:rPr>
              <a:t>支援し、</a:t>
            </a:r>
            <a:r>
              <a:rPr lang="en-US" altLang="ja-JP" sz="1500" dirty="0" smtClean="0">
                <a:latin typeface="Meiryo UI" panose="020B0604030504040204" pitchFamily="50" charset="-128"/>
                <a:ea typeface="Meiryo UI" panose="020B0604030504040204" pitchFamily="50" charset="-128"/>
              </a:rPr>
              <a:t>2025</a:t>
            </a:r>
            <a:r>
              <a:rPr lang="ja-JP" altLang="en-US" sz="1500" dirty="0">
                <a:latin typeface="Meiryo UI" panose="020B0604030504040204" pitchFamily="50" charset="-128"/>
                <a:ea typeface="Meiryo UI" panose="020B0604030504040204" pitchFamily="50" charset="-128"/>
              </a:rPr>
              <a:t>年大阪・関西万博に</a:t>
            </a:r>
            <a:r>
              <a:rPr lang="ja-JP" altLang="en-US" sz="1500" dirty="0" smtClean="0">
                <a:latin typeface="Meiryo UI" panose="020B0604030504040204" pitchFamily="50" charset="-128"/>
                <a:ea typeface="Meiryo UI" panose="020B0604030504040204" pitchFamily="50" charset="-128"/>
              </a:rPr>
              <a:t>向け、</a:t>
            </a:r>
            <a:r>
              <a:rPr lang="ja-JP" altLang="ja-JP" sz="1500" dirty="0" smtClean="0">
                <a:latin typeface="Meiryo UI" panose="020B0604030504040204" pitchFamily="50" charset="-128"/>
                <a:ea typeface="Meiryo UI" panose="020B0604030504040204" pitchFamily="50" charset="-128"/>
              </a:rPr>
              <a:t>プラスチック</a:t>
            </a:r>
            <a:r>
              <a:rPr lang="ja-JP" altLang="ja-JP" sz="1500" dirty="0">
                <a:latin typeface="Meiryo UI" panose="020B0604030504040204" pitchFamily="50" charset="-128"/>
                <a:ea typeface="Meiryo UI" panose="020B0604030504040204" pitchFamily="50" charset="-128"/>
              </a:rPr>
              <a:t>ごみ</a:t>
            </a:r>
            <a:r>
              <a:rPr lang="ja-JP" altLang="ja-JP" sz="1500" dirty="0" smtClean="0">
                <a:latin typeface="Meiryo UI" panose="020B0604030504040204" pitchFamily="50" charset="-128"/>
                <a:ea typeface="Meiryo UI" panose="020B0604030504040204" pitchFamily="50" charset="-128"/>
              </a:rPr>
              <a:t>削減</a:t>
            </a:r>
            <a:r>
              <a:rPr lang="ja-JP" altLang="en-US" sz="1500" dirty="0" smtClean="0">
                <a:latin typeface="Meiryo UI" panose="020B0604030504040204" pitchFamily="50" charset="-128"/>
                <a:ea typeface="Meiryo UI" panose="020B0604030504040204" pitchFamily="50" charset="-128"/>
              </a:rPr>
              <a:t>の意識醸成と社会全体の行動変容を図っていきます。</a:t>
            </a:r>
            <a:endParaRPr lang="en-US" altLang="ja-JP" sz="1500" dirty="0" smtClean="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　</a:t>
            </a:r>
            <a:r>
              <a:rPr lang="en-US" altLang="ja-JP" sz="1500" dirty="0" smtClean="0">
                <a:latin typeface="Meiryo UI" panose="020B0604030504040204" pitchFamily="50" charset="-128"/>
                <a:ea typeface="Meiryo UI" panose="020B0604030504040204" pitchFamily="50" charset="-128"/>
              </a:rPr>
              <a:t>SDGs</a:t>
            </a:r>
            <a:r>
              <a:rPr lang="ja-JP" altLang="en-US" sz="1500" dirty="0" smtClean="0">
                <a:latin typeface="Meiryo UI" panose="020B0604030504040204" pitchFamily="50" charset="-128"/>
                <a:ea typeface="Meiryo UI" panose="020B0604030504040204" pitchFamily="50" charset="-128"/>
              </a:rPr>
              <a:t>に取り組まれる宿泊事業者の皆さま、本補助金を活用しませんか？</a:t>
            </a:r>
            <a:endParaRPr lang="en-US" altLang="ja-JP" sz="1500" dirty="0">
              <a:latin typeface="Meiryo UI" panose="020B0604030504040204" pitchFamily="50" charset="-128"/>
              <a:ea typeface="Meiryo UI" panose="020B0604030504040204" pitchFamily="50" charset="-128"/>
            </a:endParaRPr>
          </a:p>
        </p:txBody>
      </p:sp>
      <p:pic>
        <p:nvPicPr>
          <p:cNvPr id="4" name="図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6491" y="4762921"/>
            <a:ext cx="2014328" cy="1276479"/>
          </a:xfrm>
          <a:prstGeom prst="rect">
            <a:avLst/>
          </a:prstGeom>
        </p:spPr>
      </p:pic>
      <p:pic>
        <p:nvPicPr>
          <p:cNvPr id="6" name="図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03493" y="3062566"/>
            <a:ext cx="1673243" cy="1213816"/>
          </a:xfrm>
          <a:prstGeom prst="rect">
            <a:avLst/>
          </a:prstGeom>
        </p:spPr>
      </p:pic>
      <p:pic>
        <p:nvPicPr>
          <p:cNvPr id="9" name="図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29535" y="3271624"/>
            <a:ext cx="1900699" cy="1300982"/>
          </a:xfrm>
          <a:prstGeom prst="rect">
            <a:avLst/>
          </a:prstGeom>
        </p:spPr>
      </p:pic>
      <p:grpSp>
        <p:nvGrpSpPr>
          <p:cNvPr id="7" name="グループ化 6"/>
          <p:cNvGrpSpPr/>
          <p:nvPr/>
        </p:nvGrpSpPr>
        <p:grpSpPr>
          <a:xfrm>
            <a:off x="4555023" y="5476868"/>
            <a:ext cx="2120131" cy="545266"/>
            <a:chOff x="2346237" y="9420951"/>
            <a:chExt cx="1480734" cy="361680"/>
          </a:xfrm>
        </p:grpSpPr>
        <p:pic>
          <p:nvPicPr>
            <p:cNvPr id="45" name="図 44"/>
            <p:cNvPicPr>
              <a:picLocks noChangeAspect="1"/>
            </p:cNvPicPr>
            <p:nvPr/>
          </p:nvPicPr>
          <p:blipFill>
            <a:blip r:embed="rId7"/>
            <a:stretch>
              <a:fillRect/>
            </a:stretch>
          </p:blipFill>
          <p:spPr>
            <a:xfrm>
              <a:off x="2346237" y="9422631"/>
              <a:ext cx="360000" cy="360000"/>
            </a:xfrm>
            <a:prstGeom prst="rect">
              <a:avLst/>
            </a:prstGeom>
          </p:spPr>
        </p:pic>
        <p:pic>
          <p:nvPicPr>
            <p:cNvPr id="46" name="図 45"/>
            <p:cNvPicPr>
              <a:picLocks noChangeAspect="1"/>
            </p:cNvPicPr>
            <p:nvPr/>
          </p:nvPicPr>
          <p:blipFill>
            <a:blip r:embed="rId8"/>
            <a:stretch>
              <a:fillRect/>
            </a:stretch>
          </p:blipFill>
          <p:spPr>
            <a:xfrm>
              <a:off x="2717849" y="9420951"/>
              <a:ext cx="360000" cy="360000"/>
            </a:xfrm>
            <a:prstGeom prst="rect">
              <a:avLst/>
            </a:prstGeom>
          </p:spPr>
        </p:pic>
        <p:pic>
          <p:nvPicPr>
            <p:cNvPr id="47" name="図 46"/>
            <p:cNvPicPr>
              <a:picLocks noChangeAspect="1"/>
            </p:cNvPicPr>
            <p:nvPr/>
          </p:nvPicPr>
          <p:blipFill>
            <a:blip r:embed="rId9"/>
            <a:stretch>
              <a:fillRect/>
            </a:stretch>
          </p:blipFill>
          <p:spPr>
            <a:xfrm>
              <a:off x="3089461" y="9420951"/>
              <a:ext cx="360000" cy="360000"/>
            </a:xfrm>
            <a:prstGeom prst="rect">
              <a:avLst/>
            </a:prstGeom>
          </p:spPr>
        </p:pic>
        <p:pic>
          <p:nvPicPr>
            <p:cNvPr id="48" name="図 47"/>
            <p:cNvPicPr>
              <a:picLocks noChangeAspect="1"/>
            </p:cNvPicPr>
            <p:nvPr/>
          </p:nvPicPr>
          <p:blipFill>
            <a:blip r:embed="rId10"/>
            <a:stretch>
              <a:fillRect/>
            </a:stretch>
          </p:blipFill>
          <p:spPr>
            <a:xfrm>
              <a:off x="3466971" y="9420951"/>
              <a:ext cx="360000" cy="360000"/>
            </a:xfrm>
            <a:prstGeom prst="rect">
              <a:avLst/>
            </a:prstGeom>
          </p:spPr>
        </p:pic>
      </p:grpSp>
      <p:pic>
        <p:nvPicPr>
          <p:cNvPr id="52" name="図 51"/>
          <p:cNvPicPr>
            <a:picLocks noChangeAspect="1"/>
          </p:cNvPicPr>
          <p:nvPr/>
        </p:nvPicPr>
        <p:blipFill rotWithShape="1">
          <a:blip r:embed="rId11"/>
          <a:srcRect l="49626" t="40857" r="1"/>
          <a:stretch/>
        </p:blipFill>
        <p:spPr>
          <a:xfrm>
            <a:off x="2309446" y="4170463"/>
            <a:ext cx="1958392" cy="1968449"/>
          </a:xfrm>
          <a:prstGeom prst="rect">
            <a:avLst/>
          </a:prstGeom>
        </p:spPr>
      </p:pic>
      <p:sp>
        <p:nvSpPr>
          <p:cNvPr id="54" name="正方形/長方形 53"/>
          <p:cNvSpPr/>
          <p:nvPr/>
        </p:nvSpPr>
        <p:spPr>
          <a:xfrm>
            <a:off x="69600" y="6334549"/>
            <a:ext cx="6812209" cy="3118803"/>
          </a:xfrm>
          <a:prstGeom prst="rect">
            <a:avLst/>
          </a:prstGeom>
          <a:noFill/>
        </p:spPr>
        <p:txBody>
          <a:bodyPr wrap="square">
            <a:spAutoFit/>
          </a:bodyPr>
          <a:lstStyle/>
          <a:p>
            <a:pPr>
              <a:lnSpc>
                <a:spcPts val="2400"/>
              </a:lnSpc>
            </a:pPr>
            <a:r>
              <a:rPr lang="ja-JP" altLang="en-US" sz="1600" b="1" dirty="0">
                <a:latin typeface="Meiryo UI" panose="020B0604030504040204" pitchFamily="50" charset="-128"/>
                <a:ea typeface="Meiryo UI" panose="020B0604030504040204" pitchFamily="50" charset="-128"/>
              </a:rPr>
              <a:t>本補助金の概要</a:t>
            </a:r>
            <a:endParaRPr lang="en-US" altLang="ja-JP" sz="1600" b="1" dirty="0">
              <a:latin typeface="Meiryo UI" panose="020B0604030504040204" pitchFamily="50" charset="-128"/>
              <a:ea typeface="Meiryo UI" panose="020B0604030504040204" pitchFamily="50" charset="-128"/>
            </a:endParaRPr>
          </a:p>
          <a:p>
            <a:pPr>
              <a:lnSpc>
                <a:spcPts val="2200"/>
              </a:lnSpc>
              <a:spcBef>
                <a:spcPts val="600"/>
              </a:spcBef>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対 象 者 ：</a:t>
            </a:r>
            <a:r>
              <a:rPr lang="ja-JP" altLang="en-US" sz="1600" dirty="0">
                <a:latin typeface="Meiryo UI" panose="020B0604030504040204" pitchFamily="50" charset="-128"/>
                <a:ea typeface="Meiryo UI" panose="020B0604030504040204" pitchFamily="50" charset="-128"/>
              </a:rPr>
              <a:t>府内に宿泊施設を有する宿泊事業者</a:t>
            </a:r>
            <a:endParaRPr lang="en-US" altLang="ja-JP" sz="1600" dirty="0">
              <a:latin typeface="Meiryo UI" panose="020B0604030504040204" pitchFamily="50" charset="-128"/>
              <a:ea typeface="Meiryo UI" panose="020B0604030504040204" pitchFamily="50" charset="-128"/>
            </a:endParaRPr>
          </a:p>
          <a:p>
            <a:pPr>
              <a:lnSpc>
                <a:spcPts val="2200"/>
              </a:lnSpc>
              <a:spcBef>
                <a:spcPts val="600"/>
              </a:spcBef>
            </a:pPr>
            <a:r>
              <a:rPr lang="ja-JP" altLang="en-US" sz="1600" dirty="0">
                <a:latin typeface="Meiryo UI" panose="020B0604030504040204" pitchFamily="50" charset="-128"/>
                <a:ea typeface="Meiryo UI" panose="020B0604030504040204" pitchFamily="50" charset="-128"/>
              </a:rPr>
              <a:t>　対象事業：宿泊</a:t>
            </a:r>
            <a:r>
              <a:rPr lang="ja-JP" altLang="en-US" sz="1600" dirty="0" smtClean="0">
                <a:latin typeface="Meiryo UI" panose="020B0604030504040204" pitchFamily="50" charset="-128"/>
                <a:ea typeface="Meiryo UI" panose="020B0604030504040204" pitchFamily="50" charset="-128"/>
              </a:rPr>
              <a:t>施設</a:t>
            </a:r>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施設内の直営の飲食店、小売店等含む</a:t>
            </a:r>
            <a:r>
              <a:rPr lang="en-US" altLang="ja-JP" sz="1600" dirty="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で無償</a:t>
            </a:r>
            <a:r>
              <a:rPr lang="ja-JP" altLang="en-US" sz="1600" dirty="0">
                <a:latin typeface="Meiryo UI" panose="020B0604030504040204" pitchFamily="50" charset="-128"/>
                <a:ea typeface="Meiryo UI" panose="020B0604030504040204" pitchFamily="50" charset="-128"/>
              </a:rPr>
              <a:t>で</a:t>
            </a:r>
            <a:r>
              <a:rPr lang="ja-JP" altLang="en-US" sz="1600" dirty="0" smtClean="0">
                <a:latin typeface="Meiryo UI" panose="020B0604030504040204" pitchFamily="50" charset="-128"/>
                <a:ea typeface="Meiryo UI" panose="020B0604030504040204" pitchFamily="50" charset="-128"/>
              </a:rPr>
              <a:t>提供</a:t>
            </a:r>
            <a:endParaRPr lang="en-US" altLang="ja-JP" sz="1600" dirty="0" smtClean="0">
              <a:latin typeface="Meiryo UI" panose="020B0604030504040204" pitchFamily="50" charset="-128"/>
              <a:ea typeface="Meiryo UI" panose="020B0604030504040204" pitchFamily="50" charset="-128"/>
            </a:endParaRPr>
          </a:p>
          <a:p>
            <a:pPr>
              <a:lnSpc>
                <a:spcPts val="22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されている使い捨て</a:t>
            </a:r>
            <a:r>
              <a:rPr lang="ja-JP" altLang="en-US" sz="1600" dirty="0">
                <a:latin typeface="Meiryo UI" panose="020B0604030504040204" pitchFamily="50" charset="-128"/>
                <a:ea typeface="Meiryo UI" panose="020B0604030504040204" pitchFamily="50" charset="-128"/>
              </a:rPr>
              <a:t>プラスチック製品</a:t>
            </a:r>
            <a:r>
              <a:rPr lang="ja-JP" altLang="en-US" sz="1600" dirty="0" smtClean="0">
                <a:latin typeface="Meiryo UI" panose="020B0604030504040204" pitchFamily="50" charset="-128"/>
                <a:ea typeface="Meiryo UI" panose="020B0604030504040204" pitchFamily="50" charset="-128"/>
              </a:rPr>
              <a:t>*の代替製品へ</a:t>
            </a:r>
            <a:r>
              <a:rPr lang="ja-JP" altLang="en-US" sz="1600" dirty="0">
                <a:latin typeface="Meiryo UI" panose="020B0604030504040204" pitchFamily="50" charset="-128"/>
                <a:ea typeface="Meiryo UI" panose="020B0604030504040204" pitchFamily="50" charset="-128"/>
              </a:rPr>
              <a:t>の転換</a:t>
            </a:r>
            <a:endParaRPr lang="en-US" altLang="ja-JP" sz="1600" dirty="0">
              <a:latin typeface="Meiryo UI" panose="020B0604030504040204" pitchFamily="50" charset="-128"/>
              <a:ea typeface="Meiryo UI" panose="020B0604030504040204" pitchFamily="50" charset="-128"/>
            </a:endParaRPr>
          </a:p>
          <a:p>
            <a:pPr>
              <a:lnSpc>
                <a:spcPts val="2200"/>
              </a:lnSpc>
            </a:pPr>
            <a:r>
              <a:rPr lang="ja-JP" altLang="en-US" sz="1600" dirty="0">
                <a:latin typeface="Meiryo UI" panose="020B0604030504040204" pitchFamily="50" charset="-128"/>
                <a:ea typeface="Meiryo UI" panose="020B0604030504040204" pitchFamily="50" charset="-128"/>
              </a:rPr>
              <a:t>　　　　　　　　＊プラスチック資源</a:t>
            </a:r>
            <a:r>
              <a:rPr lang="ja-JP" altLang="en-US" sz="1600" dirty="0" smtClean="0">
                <a:latin typeface="Meiryo UI" panose="020B0604030504040204" pitchFamily="50" charset="-128"/>
                <a:ea typeface="Meiryo UI" panose="020B0604030504040204" pitchFamily="50" charset="-128"/>
              </a:rPr>
              <a:t>循環法</a:t>
            </a:r>
            <a:r>
              <a:rPr lang="ja-JP" altLang="en-US" sz="1600" dirty="0">
                <a:latin typeface="Meiryo UI" panose="020B0604030504040204" pitchFamily="50" charset="-128"/>
                <a:ea typeface="Meiryo UI" panose="020B0604030504040204" pitchFamily="50" charset="-128"/>
              </a:rPr>
              <a:t>で</a:t>
            </a:r>
            <a:r>
              <a:rPr lang="ja-JP" altLang="en-US" sz="1600" dirty="0" smtClean="0">
                <a:latin typeface="Meiryo UI" panose="020B0604030504040204" pitchFamily="50" charset="-128"/>
                <a:ea typeface="Meiryo UI" panose="020B0604030504040204" pitchFamily="50" charset="-128"/>
              </a:rPr>
              <a:t>提供の抑制対象となる</a:t>
            </a:r>
            <a:r>
              <a:rPr lang="en-US" altLang="ja-JP" sz="1600" dirty="0">
                <a:latin typeface="Meiryo UI" panose="020B0604030504040204" pitchFamily="50" charset="-128"/>
                <a:ea typeface="Meiryo UI" panose="020B0604030504040204" pitchFamily="50" charset="-128"/>
              </a:rPr>
              <a:t>12</a:t>
            </a:r>
            <a:r>
              <a:rPr lang="ja-JP" altLang="en-US" sz="1600" dirty="0">
                <a:latin typeface="Meiryo UI" panose="020B0604030504040204" pitchFamily="50" charset="-128"/>
                <a:ea typeface="Meiryo UI" panose="020B0604030504040204" pitchFamily="50" charset="-128"/>
              </a:rPr>
              <a:t>品目</a:t>
            </a:r>
            <a:endParaRPr lang="en-US" altLang="ja-JP" sz="1600" dirty="0">
              <a:latin typeface="Meiryo UI" panose="020B0604030504040204" pitchFamily="50" charset="-128"/>
              <a:ea typeface="Meiryo UI" panose="020B0604030504040204" pitchFamily="50" charset="-128"/>
            </a:endParaRPr>
          </a:p>
          <a:p>
            <a:pPr>
              <a:lnSpc>
                <a:spcPts val="2200"/>
              </a:lnSpc>
              <a:spcBef>
                <a:spcPts val="600"/>
              </a:spcBef>
            </a:pPr>
            <a:r>
              <a:rPr lang="ja-JP" altLang="en-US" sz="1600" dirty="0">
                <a:latin typeface="Meiryo UI" panose="020B0604030504040204" pitchFamily="50" charset="-128"/>
                <a:ea typeface="Meiryo UI" panose="020B0604030504040204" pitchFamily="50" charset="-128"/>
              </a:rPr>
              <a:t>　対象経費：</a:t>
            </a:r>
            <a:r>
              <a:rPr lang="ja-JP" altLang="en-US" sz="1600" dirty="0" smtClean="0">
                <a:latin typeface="Meiryo UI" panose="020B0604030504040204" pitchFamily="50" charset="-128"/>
                <a:ea typeface="Meiryo UI" panose="020B0604030504040204" pitchFamily="50" charset="-128"/>
              </a:rPr>
              <a:t>代替製品への転換の</a:t>
            </a:r>
            <a:r>
              <a:rPr lang="ja-JP" altLang="en-US" sz="1600" dirty="0">
                <a:latin typeface="Meiryo UI" panose="020B0604030504040204" pitchFamily="50" charset="-128"/>
                <a:ea typeface="Meiryo UI" panose="020B0604030504040204" pitchFamily="50" charset="-128"/>
              </a:rPr>
              <a:t>増額分全額</a:t>
            </a:r>
            <a:endParaRPr lang="en-US" altLang="ja-JP" sz="1600" dirty="0">
              <a:latin typeface="Meiryo UI" panose="020B0604030504040204" pitchFamily="50" charset="-128"/>
              <a:ea typeface="Meiryo UI" panose="020B0604030504040204" pitchFamily="50" charset="-128"/>
            </a:endParaRPr>
          </a:p>
          <a:p>
            <a:pPr>
              <a:lnSpc>
                <a:spcPts val="2200"/>
              </a:lnSpc>
              <a:spcBef>
                <a:spcPts val="600"/>
              </a:spcBef>
            </a:pPr>
            <a:r>
              <a:rPr lang="ja-JP" altLang="en-US" sz="1600" dirty="0">
                <a:latin typeface="Meiryo UI" panose="020B0604030504040204" pitchFamily="50" charset="-128"/>
                <a:ea typeface="Meiryo UI" panose="020B0604030504040204" pitchFamily="50" charset="-128"/>
              </a:rPr>
              <a:t>　補助</a:t>
            </a:r>
            <a:r>
              <a:rPr lang="ja-JP" altLang="en-US" sz="1600" dirty="0" smtClean="0">
                <a:latin typeface="Meiryo UI" panose="020B0604030504040204" pitchFamily="50" charset="-128"/>
                <a:ea typeface="Meiryo UI" panose="020B0604030504040204" pitchFamily="50" charset="-128"/>
              </a:rPr>
              <a:t>上限：</a:t>
            </a:r>
            <a:r>
              <a:rPr lang="en-US" altLang="ja-JP" sz="1600" b="1" dirty="0">
                <a:latin typeface="Meiryo UI" panose="020B0604030504040204" pitchFamily="50" charset="-128"/>
                <a:ea typeface="Meiryo UI" panose="020B0604030504040204" pitchFamily="50" charset="-128"/>
              </a:rPr>
              <a:t>300</a:t>
            </a:r>
            <a:r>
              <a:rPr lang="ja-JP" altLang="en-US" sz="1600" b="1" dirty="0">
                <a:latin typeface="Meiryo UI" panose="020B0604030504040204" pitchFamily="50" charset="-128"/>
                <a:ea typeface="Meiryo UI" panose="020B0604030504040204" pitchFamily="50" charset="-128"/>
              </a:rPr>
              <a:t>万円</a:t>
            </a:r>
            <a:r>
              <a:rPr lang="ja-JP" altLang="en-US" sz="1600" dirty="0" smtClean="0">
                <a:latin typeface="Meiryo UI" panose="020B0604030504040204" pitchFamily="50" charset="-128"/>
                <a:ea typeface="Meiryo UI" panose="020B0604030504040204" pitchFamily="50" charset="-128"/>
              </a:rPr>
              <a:t>（１施設</a:t>
            </a:r>
            <a:r>
              <a:rPr lang="ja-JP" altLang="en-US" sz="1600" dirty="0">
                <a:latin typeface="Meiryo UI" panose="020B0604030504040204" pitchFamily="50" charset="-128"/>
                <a:ea typeface="Meiryo UI" panose="020B0604030504040204" pitchFamily="50" charset="-128"/>
              </a:rPr>
              <a:t>あたり</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a:lnSpc>
                <a:spcPts val="2200"/>
              </a:lnSpc>
              <a:spcBef>
                <a:spcPts val="600"/>
              </a:spcBef>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予 </a:t>
            </a:r>
            <a:r>
              <a:rPr lang="ja-JP" altLang="en-US" sz="1600" dirty="0">
                <a:solidFill>
                  <a:prstClr val="black"/>
                </a:solidFill>
                <a:latin typeface="Meiryo UI" panose="020B0604030504040204" pitchFamily="50" charset="-128"/>
                <a:ea typeface="Meiryo UI" panose="020B0604030504040204" pitchFamily="50" charset="-128"/>
              </a:rPr>
              <a:t>算 額 ：１億２千万円（上限</a:t>
            </a:r>
            <a:r>
              <a:rPr lang="ja-JP" altLang="en-US" sz="1600" dirty="0" smtClean="0">
                <a:solidFill>
                  <a:prstClr val="black"/>
                </a:solidFill>
                <a:latin typeface="Meiryo UI" panose="020B0604030504040204" pitchFamily="50" charset="-128"/>
                <a:ea typeface="Meiryo UI" panose="020B0604030504040204" pitchFamily="50" charset="-128"/>
              </a:rPr>
              <a:t>額で</a:t>
            </a:r>
            <a:r>
              <a:rPr lang="en-US" altLang="ja-JP" sz="1600" dirty="0" smtClean="0">
                <a:solidFill>
                  <a:prstClr val="black"/>
                </a:solidFill>
                <a:latin typeface="Meiryo UI" panose="020B0604030504040204" pitchFamily="50" charset="-128"/>
                <a:ea typeface="Meiryo UI" panose="020B0604030504040204" pitchFamily="50" charset="-128"/>
              </a:rPr>
              <a:t>40</a:t>
            </a:r>
            <a:r>
              <a:rPr lang="ja-JP" altLang="en-US" sz="1600" dirty="0">
                <a:solidFill>
                  <a:prstClr val="black"/>
                </a:solidFill>
                <a:latin typeface="Meiryo UI" panose="020B0604030504040204" pitchFamily="50" charset="-128"/>
                <a:ea typeface="Meiryo UI" panose="020B0604030504040204" pitchFamily="50" charset="-128"/>
              </a:rPr>
              <a:t>件分）</a:t>
            </a:r>
            <a:endParaRPr lang="en-US" altLang="ja-JP" sz="1600" dirty="0">
              <a:latin typeface="Meiryo UI" panose="020B0604030504040204" pitchFamily="50" charset="-128"/>
              <a:ea typeface="Meiryo UI" panose="020B0604030504040204" pitchFamily="50" charset="-128"/>
            </a:endParaRPr>
          </a:p>
          <a:p>
            <a:pPr>
              <a:lnSpc>
                <a:spcPts val="2200"/>
              </a:lnSpc>
              <a:spcBef>
                <a:spcPts val="600"/>
              </a:spcBef>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申請期限</a:t>
            </a:r>
            <a:r>
              <a:rPr lang="ja-JP" altLang="en-US" sz="1600" dirty="0">
                <a:latin typeface="Meiryo UI" panose="020B0604030504040204" pitchFamily="50" charset="-128"/>
                <a:ea typeface="Meiryo UI" panose="020B0604030504040204" pitchFamily="50" charset="-128"/>
              </a:rPr>
              <a:t>：</a:t>
            </a:r>
            <a:r>
              <a:rPr lang="ja-JP" altLang="en-US" sz="1600" b="1" u="sng" dirty="0" smtClean="0">
                <a:solidFill>
                  <a:srgbClr val="FF0000"/>
                </a:solidFill>
                <a:latin typeface="Meiryo UI" panose="020B0604030504040204" pitchFamily="50" charset="-128"/>
                <a:ea typeface="Meiryo UI" panose="020B0604030504040204" pitchFamily="50" charset="-128"/>
              </a:rPr>
              <a:t>令和４年</a:t>
            </a:r>
            <a:r>
              <a:rPr lang="en-US" altLang="ja-JP" sz="1600" b="1" u="sng" dirty="0" smtClean="0">
                <a:solidFill>
                  <a:srgbClr val="FF0000"/>
                </a:solidFill>
                <a:latin typeface="Meiryo UI" panose="020B0604030504040204" pitchFamily="50" charset="-128"/>
                <a:ea typeface="Meiryo UI" panose="020B0604030504040204" pitchFamily="50" charset="-128"/>
              </a:rPr>
              <a:t>12</a:t>
            </a:r>
            <a:r>
              <a:rPr lang="ja-JP" altLang="en-US" sz="1600" b="1" u="sng" dirty="0" smtClean="0">
                <a:solidFill>
                  <a:srgbClr val="FF0000"/>
                </a:solidFill>
                <a:latin typeface="Meiryo UI" panose="020B0604030504040204" pitchFamily="50" charset="-128"/>
                <a:ea typeface="Meiryo UI" panose="020B0604030504040204" pitchFamily="50" charset="-128"/>
              </a:rPr>
              <a:t>月</a:t>
            </a:r>
            <a:r>
              <a:rPr lang="en-US" altLang="ja-JP" sz="1600" b="1" u="sng" dirty="0">
                <a:solidFill>
                  <a:srgbClr val="FF0000"/>
                </a:solidFill>
                <a:latin typeface="Meiryo UI" panose="020B0604030504040204" pitchFamily="50" charset="-128"/>
                <a:ea typeface="Meiryo UI" panose="020B0604030504040204" pitchFamily="50" charset="-128"/>
              </a:rPr>
              <a:t>26</a:t>
            </a:r>
            <a:r>
              <a:rPr lang="ja-JP" altLang="en-US" sz="1600" b="1" u="sng" dirty="0" smtClean="0">
                <a:solidFill>
                  <a:srgbClr val="FF0000"/>
                </a:solidFill>
                <a:latin typeface="Meiryo UI" panose="020B0604030504040204" pitchFamily="50" charset="-128"/>
                <a:ea typeface="Meiryo UI" panose="020B0604030504040204" pitchFamily="50" charset="-128"/>
              </a:rPr>
              <a:t>日（月）午後</a:t>
            </a:r>
            <a:r>
              <a:rPr lang="en-US" altLang="ja-JP" sz="1600" b="1" u="sng" dirty="0" smtClean="0">
                <a:solidFill>
                  <a:srgbClr val="FF0000"/>
                </a:solidFill>
                <a:latin typeface="Meiryo UI" panose="020B0604030504040204" pitchFamily="50" charset="-128"/>
                <a:ea typeface="Meiryo UI" panose="020B0604030504040204" pitchFamily="50" charset="-128"/>
              </a:rPr>
              <a:t>5</a:t>
            </a:r>
            <a:r>
              <a:rPr lang="ja-JP" altLang="en-US" sz="1600" b="1" u="sng" dirty="0" smtClean="0">
                <a:solidFill>
                  <a:srgbClr val="FF0000"/>
                </a:solidFill>
                <a:latin typeface="Meiryo UI" panose="020B0604030504040204" pitchFamily="50" charset="-128"/>
                <a:ea typeface="Meiryo UI" panose="020B0604030504040204" pitchFamily="50" charset="-128"/>
              </a:rPr>
              <a:t>時まで</a:t>
            </a:r>
            <a:endParaRPr lang="en-US" altLang="ja-JP" sz="1600" b="1" u="sng" dirty="0">
              <a:solidFill>
                <a:srgbClr val="FF0000"/>
              </a:solidFill>
              <a:latin typeface="Meiryo UI" panose="020B0604030504040204" pitchFamily="50" charset="-128"/>
              <a:ea typeface="Meiryo UI" panose="020B0604030504040204" pitchFamily="50" charset="-128"/>
            </a:endParaRPr>
          </a:p>
        </p:txBody>
      </p:sp>
      <p:sp>
        <p:nvSpPr>
          <p:cNvPr id="55" name="角丸四角形 54"/>
          <p:cNvSpPr/>
          <p:nvPr/>
        </p:nvSpPr>
        <p:spPr>
          <a:xfrm>
            <a:off x="4588478" y="3695712"/>
            <a:ext cx="2086676" cy="1584569"/>
          </a:xfrm>
          <a:prstGeom prst="roundRect">
            <a:avLst>
              <a:gd name="adj" fmla="val 6515"/>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400" dirty="0">
                <a:solidFill>
                  <a:schemeClr val="tx1"/>
                </a:solidFill>
                <a:latin typeface="Meiryo UI" panose="020B0604030504040204" pitchFamily="50" charset="-128"/>
                <a:ea typeface="Meiryo UI" panose="020B0604030504040204" pitchFamily="50" charset="-128"/>
              </a:rPr>
              <a:t>＜代替製品の例＞</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2000"/>
              </a:lnSpc>
              <a:spcBef>
                <a:spcPts val="600"/>
              </a:spcBef>
            </a:pPr>
            <a:r>
              <a:rPr kumimoji="1" lang="ja-JP" altLang="en-US" sz="1400" dirty="0">
                <a:solidFill>
                  <a:schemeClr val="tx1"/>
                </a:solidFill>
                <a:latin typeface="Meiryo UI" panose="020B0604030504040204" pitchFamily="50" charset="-128"/>
                <a:ea typeface="Meiryo UI" panose="020B0604030504040204" pitchFamily="50" charset="-128"/>
              </a:rPr>
              <a:t>・木製や紙製などの製品</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2000"/>
              </a:lnSpc>
            </a:pPr>
            <a:r>
              <a:rPr kumimoji="1" lang="ja-JP" altLang="en-US" sz="1400" dirty="0">
                <a:solidFill>
                  <a:schemeClr val="tx1"/>
                </a:solidFill>
                <a:latin typeface="Meiryo UI" panose="020B0604030504040204" pitchFamily="50" charset="-128"/>
                <a:ea typeface="Meiryo UI" panose="020B0604030504040204" pitchFamily="50" charset="-128"/>
              </a:rPr>
              <a:t>・バイオプラスチック製品</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2000"/>
              </a:lnSpc>
            </a:pPr>
            <a:r>
              <a:rPr kumimoji="1" lang="ja-JP" altLang="en-US" sz="1400" dirty="0">
                <a:solidFill>
                  <a:schemeClr val="tx1"/>
                </a:solidFill>
                <a:latin typeface="Meiryo UI" panose="020B0604030504040204" pitchFamily="50" charset="-128"/>
                <a:ea typeface="Meiryo UI" panose="020B0604030504040204" pitchFamily="50" charset="-128"/>
              </a:rPr>
              <a:t>・植物などを混ぜプラスチッ　</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クを削減した製品　等</a:t>
            </a:r>
            <a:endParaRPr kumimoji="1" lang="en-US" altLang="ja-JP" sz="1400" dirty="0">
              <a:solidFill>
                <a:schemeClr val="tx1"/>
              </a:solidFill>
              <a:latin typeface="Meiryo UI" panose="020B0604030504040204" pitchFamily="50" charset="-128"/>
              <a:ea typeface="Meiryo UI" panose="020B0604030504040204" pitchFamily="50" charset="-128"/>
            </a:endParaRPr>
          </a:p>
          <a:p>
            <a:endParaRPr kumimoji="1" lang="en-US" altLang="ja-JP" sz="1400" dirty="0">
              <a:solidFill>
                <a:schemeClr val="tx1"/>
              </a:solidFill>
              <a:latin typeface="Meiryo UI" panose="020B0604030504040204" pitchFamily="50" charset="-128"/>
              <a:ea typeface="Meiryo UI" panose="020B0604030504040204" pitchFamily="50" charset="-128"/>
            </a:endParaRPr>
          </a:p>
          <a:p>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4588478" y="9327108"/>
            <a:ext cx="2210425" cy="297517"/>
          </a:xfrm>
          <a:prstGeom prst="rect">
            <a:avLst/>
          </a:prstGeom>
        </p:spPr>
        <p:txBody>
          <a:bodyPr wrap="square">
            <a:spAutoFit/>
          </a:bodyPr>
          <a:lstStyle/>
          <a:p>
            <a:pPr>
              <a:lnSpc>
                <a:spcPts val="1600"/>
              </a:lnSpc>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詳細は裏面をご覧ください</a:t>
            </a:r>
            <a:r>
              <a:rPr lang="ja-JP" altLang="en-US" sz="1400" dirty="0" smtClean="0">
                <a:latin typeface="Meiryo UI" panose="020B0604030504040204" pitchFamily="50" charset="-128"/>
                <a:ea typeface="Meiryo UI" panose="020B0604030504040204" pitchFamily="50" charset="-128"/>
              </a:rPr>
              <a:t>。</a:t>
            </a:r>
            <a:endParaRPr lang="en-US" altLang="ja-JP" b="1" dirty="0">
              <a:latin typeface="Meiryo UI" panose="020B0604030504040204" pitchFamily="50" charset="-128"/>
              <a:ea typeface="Meiryo UI" panose="020B0604030504040204" pitchFamily="50" charset="-128"/>
            </a:endParaRPr>
          </a:p>
        </p:txBody>
      </p:sp>
      <p:sp>
        <p:nvSpPr>
          <p:cNvPr id="24" name="正方形/長方形 23"/>
          <p:cNvSpPr/>
          <p:nvPr/>
        </p:nvSpPr>
        <p:spPr>
          <a:xfrm>
            <a:off x="180433" y="9706324"/>
            <a:ext cx="6867116" cy="492443"/>
          </a:xfrm>
          <a:prstGeom prst="rect">
            <a:avLst/>
          </a:prstGeom>
        </p:spPr>
        <p:txBody>
          <a:bodyPr wrap="square">
            <a:spAutoFit/>
          </a:bodyPr>
          <a:lstStyle/>
          <a:p>
            <a:r>
              <a:rPr lang="ja-JP" altLang="en-US" sz="1300" dirty="0" smtClean="0">
                <a:latin typeface="メイリオ" panose="020B0604030504040204" pitchFamily="50" charset="-128"/>
                <a:ea typeface="メイリオ" panose="020B0604030504040204" pitchFamily="50" charset="-128"/>
              </a:rPr>
              <a:t>お問合せ先 </a:t>
            </a:r>
            <a:r>
              <a:rPr lang="en-US" altLang="ja-JP" sz="1300" dirty="0" smtClean="0">
                <a:latin typeface="メイリオ" panose="020B0604030504040204" pitchFamily="50" charset="-128"/>
                <a:ea typeface="メイリオ" panose="020B0604030504040204" pitchFamily="50" charset="-128"/>
              </a:rPr>
              <a:t>:</a:t>
            </a:r>
            <a:r>
              <a:rPr lang="ja-JP" altLang="en-US" sz="1300" dirty="0" smtClean="0">
                <a:latin typeface="メイリオ" panose="020B0604030504040204" pitchFamily="50" charset="-128"/>
                <a:ea typeface="メイリオ" panose="020B0604030504040204" pitchFamily="50" charset="-128"/>
              </a:rPr>
              <a:t>大阪府 環境農林水産部 循環型</a:t>
            </a:r>
            <a:r>
              <a:rPr lang="ja-JP" altLang="en-US" sz="1300" dirty="0">
                <a:latin typeface="メイリオ" panose="020B0604030504040204" pitchFamily="50" charset="-128"/>
                <a:ea typeface="メイリオ" panose="020B0604030504040204" pitchFamily="50" charset="-128"/>
              </a:rPr>
              <a:t>社会</a:t>
            </a:r>
            <a:r>
              <a:rPr lang="ja-JP" altLang="en-US" sz="1300" dirty="0" smtClean="0">
                <a:latin typeface="メイリオ" panose="020B0604030504040204" pitchFamily="50" charset="-128"/>
                <a:ea typeface="メイリオ" panose="020B0604030504040204" pitchFamily="50" charset="-128"/>
              </a:rPr>
              <a:t>推進室 資源循環課 ３Ｒ推進グループ</a:t>
            </a:r>
            <a:endParaRPr lang="en-US" altLang="ja-JP" sz="1300" dirty="0" smtClean="0">
              <a:latin typeface="メイリオ" panose="020B0604030504040204" pitchFamily="50" charset="-128"/>
              <a:ea typeface="メイリオ" panose="020B0604030504040204" pitchFamily="50" charset="-128"/>
            </a:endParaRPr>
          </a:p>
          <a:p>
            <a:r>
              <a:rPr lang="ja-JP" altLang="en-US" sz="1300" dirty="0" smtClean="0">
                <a:latin typeface="メイリオ" panose="020B0604030504040204" pitchFamily="50" charset="-128"/>
                <a:ea typeface="メイリオ" panose="020B0604030504040204" pitchFamily="50" charset="-128"/>
              </a:rPr>
              <a:t>電話：</a:t>
            </a:r>
            <a:r>
              <a:rPr lang="en-US" altLang="ja-JP" sz="1300" dirty="0" smtClean="0">
                <a:latin typeface="メイリオ" panose="020B0604030504040204" pitchFamily="50" charset="-128"/>
                <a:ea typeface="メイリオ" panose="020B0604030504040204" pitchFamily="50" charset="-128"/>
              </a:rPr>
              <a:t>06-6210-9566</a:t>
            </a:r>
            <a:r>
              <a:rPr lang="ja-JP" altLang="en-US" sz="1300" dirty="0" smtClean="0">
                <a:latin typeface="メイリオ" panose="020B0604030504040204" pitchFamily="50" charset="-128"/>
                <a:ea typeface="メイリオ" panose="020B0604030504040204" pitchFamily="50" charset="-128"/>
              </a:rPr>
              <a:t>　</a:t>
            </a:r>
            <a:r>
              <a:rPr lang="en-US" altLang="ja-JP" sz="1300" dirty="0">
                <a:latin typeface="メイリオ" panose="020B0604030504040204" pitchFamily="50" charset="-128"/>
                <a:ea typeface="メイリオ" panose="020B0604030504040204" pitchFamily="50" charset="-128"/>
              </a:rPr>
              <a:t>E-mail</a:t>
            </a:r>
            <a:r>
              <a:rPr lang="ja-JP" altLang="en-US" sz="1300" dirty="0" smtClean="0">
                <a:latin typeface="メイリオ" panose="020B0604030504040204" pitchFamily="50" charset="-128"/>
                <a:ea typeface="メイリオ" panose="020B0604030504040204" pitchFamily="50" charset="-128"/>
              </a:rPr>
              <a:t>：</a:t>
            </a:r>
            <a:r>
              <a:rPr lang="en-US" altLang="ja-JP" sz="1300" dirty="0" smtClean="0">
                <a:latin typeface="メイリオ" panose="020B0604030504040204" pitchFamily="50" charset="-128"/>
                <a:ea typeface="メイリオ" panose="020B0604030504040204" pitchFamily="50" charset="-128"/>
              </a:rPr>
              <a:t>shigenjunkan-hojokin@gbox.pref.osaka.lg.jp</a:t>
            </a:r>
            <a:endParaRPr lang="ja-JP" altLang="en-US" sz="1300" dirty="0">
              <a:latin typeface="メイリオ" panose="020B0604030504040204" pitchFamily="50" charset="-128"/>
              <a:ea typeface="メイリオ" panose="020B0604030504040204" pitchFamily="50" charset="-128"/>
            </a:endParaRPr>
          </a:p>
        </p:txBody>
      </p:sp>
      <p:pic>
        <p:nvPicPr>
          <p:cNvPr id="22" name="図 21"/>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056682" y="8119069"/>
            <a:ext cx="1044179" cy="1044179"/>
          </a:xfrm>
          <a:prstGeom prst="rect">
            <a:avLst/>
          </a:prstGeom>
        </p:spPr>
      </p:pic>
      <p:sp>
        <p:nvSpPr>
          <p:cNvPr id="8" name="正方形/長方形 7"/>
          <p:cNvSpPr/>
          <p:nvPr/>
        </p:nvSpPr>
        <p:spPr>
          <a:xfrm>
            <a:off x="2503184" y="533321"/>
            <a:ext cx="4414991" cy="276999"/>
          </a:xfrm>
          <a:prstGeom prst="rect">
            <a:avLst/>
          </a:prstGeom>
        </p:spPr>
        <p:txBody>
          <a:bodyPr wrap="none">
            <a:spAutoFit/>
          </a:bodyPr>
          <a:lstStyle/>
          <a:p>
            <a:r>
              <a:rPr lang="ja-JP" altLang="ja-JP" sz="1200" dirty="0">
                <a:solidFill>
                  <a:schemeClr val="dk1"/>
                </a:solidFill>
                <a:latin typeface="Meiryo UI" panose="020B0604030504040204" pitchFamily="50" charset="-128"/>
                <a:ea typeface="Meiryo UI" panose="020B0604030504040204" pitchFamily="50" charset="-128"/>
              </a:rPr>
              <a:t>補助金申請総額が予算額に達した</a:t>
            </a:r>
            <a:r>
              <a:rPr lang="ja-JP" altLang="en-US" sz="1200" dirty="0">
                <a:solidFill>
                  <a:schemeClr val="dk1"/>
                </a:solidFill>
                <a:latin typeface="Meiryo UI" panose="020B0604030504040204" pitchFamily="50" charset="-128"/>
                <a:ea typeface="Meiryo UI" panose="020B0604030504040204" pitchFamily="50" charset="-128"/>
              </a:rPr>
              <a:t>場合</a:t>
            </a:r>
            <a:r>
              <a:rPr lang="ja-JP" altLang="en-US" sz="1200" dirty="0" smtClean="0">
                <a:solidFill>
                  <a:schemeClr val="dk1"/>
                </a:solidFill>
                <a:latin typeface="Meiryo UI" panose="020B0604030504040204" pitchFamily="50" charset="-128"/>
                <a:ea typeface="Meiryo UI" panose="020B0604030504040204" pitchFamily="50" charset="-128"/>
              </a:rPr>
              <a:t>は</a:t>
            </a:r>
            <a:r>
              <a:rPr lang="ja-JP" altLang="ja-JP" sz="1200" dirty="0" smtClean="0">
                <a:solidFill>
                  <a:schemeClr val="dk1"/>
                </a:solidFill>
                <a:latin typeface="Meiryo UI" panose="020B0604030504040204" pitchFamily="50" charset="-128"/>
                <a:ea typeface="Meiryo UI" panose="020B0604030504040204" pitchFamily="50" charset="-128"/>
              </a:rPr>
              <a:t>申請</a:t>
            </a:r>
            <a:r>
              <a:rPr lang="ja-JP" altLang="ja-JP" sz="1200" dirty="0">
                <a:solidFill>
                  <a:schemeClr val="dk1"/>
                </a:solidFill>
                <a:latin typeface="Meiryo UI" panose="020B0604030504040204" pitchFamily="50" charset="-128"/>
                <a:ea typeface="Meiryo UI" panose="020B0604030504040204" pitchFamily="50" charset="-128"/>
              </a:rPr>
              <a:t>の受付を</a:t>
            </a:r>
            <a:r>
              <a:rPr lang="ja-JP" altLang="ja-JP" sz="1200" dirty="0" smtClean="0">
                <a:solidFill>
                  <a:schemeClr val="dk1"/>
                </a:solidFill>
                <a:latin typeface="Meiryo UI" panose="020B0604030504040204" pitchFamily="50" charset="-128"/>
                <a:ea typeface="Meiryo UI" panose="020B0604030504040204" pitchFamily="50" charset="-128"/>
              </a:rPr>
              <a:t>終了</a:t>
            </a:r>
            <a:r>
              <a:rPr lang="ja-JP" altLang="en-US" sz="1200" dirty="0" smtClean="0">
                <a:solidFill>
                  <a:schemeClr val="dk1"/>
                </a:solidFill>
                <a:latin typeface="Meiryo UI" panose="020B0604030504040204" pitchFamily="50" charset="-128"/>
                <a:ea typeface="Meiryo UI" panose="020B0604030504040204" pitchFamily="50" charset="-128"/>
              </a:rPr>
              <a:t>します。</a:t>
            </a:r>
            <a:endParaRPr lang="ja-JP" altLang="en-US" sz="3600" dirty="0"/>
          </a:p>
        </p:txBody>
      </p:sp>
      <p:sp>
        <p:nvSpPr>
          <p:cNvPr id="23" name="正方形/長方形 22"/>
          <p:cNvSpPr/>
          <p:nvPr/>
        </p:nvSpPr>
        <p:spPr>
          <a:xfrm>
            <a:off x="180433" y="471348"/>
            <a:ext cx="2322751" cy="338554"/>
          </a:xfrm>
          <a:prstGeom prst="rect">
            <a:avLst/>
          </a:prstGeom>
          <a:noFill/>
          <a:ln w="12700">
            <a:solidFill>
              <a:schemeClr val="tx1"/>
            </a:solidFill>
          </a:ln>
        </p:spPr>
        <p:txBody>
          <a:bodyPr wrap="none" lIns="91440" tIns="45720" rIns="91440" bIns="45720">
            <a:spAutoFit/>
          </a:bodyPr>
          <a:lstStyle/>
          <a:p>
            <a:pPr algn="ctr"/>
            <a:r>
              <a:rPr lang="en-US" altLang="ja-JP" sz="1600" dirty="0" smtClean="0">
                <a:ln w="0"/>
                <a:latin typeface="Meiryo UI" panose="020B0604030504040204" pitchFamily="50" charset="-128"/>
                <a:ea typeface="Meiryo UI" panose="020B0604030504040204" pitchFamily="50" charset="-128"/>
              </a:rPr>
              <a:t>12/26(</a:t>
            </a:r>
            <a:r>
              <a:rPr lang="ja-JP" altLang="en-US" sz="1600" dirty="0" smtClean="0">
                <a:ln w="0"/>
                <a:latin typeface="Meiryo UI" panose="020B0604030504040204" pitchFamily="50" charset="-128"/>
                <a:ea typeface="Meiryo UI" panose="020B0604030504040204" pitchFamily="50" charset="-128"/>
              </a:rPr>
              <a:t>月</a:t>
            </a:r>
            <a:r>
              <a:rPr lang="en-US" altLang="ja-JP" sz="1600" dirty="0" smtClean="0">
                <a:ln w="0"/>
                <a:latin typeface="Meiryo UI" panose="020B0604030504040204" pitchFamily="50" charset="-128"/>
                <a:ea typeface="Meiryo UI" panose="020B0604030504040204" pitchFamily="50" charset="-128"/>
              </a:rPr>
              <a:t>)</a:t>
            </a:r>
            <a:r>
              <a:rPr lang="ja-JP" altLang="en-US" sz="1600" dirty="0" err="1" smtClean="0">
                <a:ln w="0"/>
                <a:latin typeface="Meiryo UI" panose="020B0604030504040204" pitchFamily="50" charset="-128"/>
                <a:ea typeface="Meiryo UI" panose="020B0604030504040204" pitchFamily="50" charset="-128"/>
              </a:rPr>
              <a:t>まで</a:t>
            </a:r>
            <a:r>
              <a:rPr lang="ja-JP" altLang="en-US" sz="1600" dirty="0" smtClean="0">
                <a:ln w="0"/>
                <a:latin typeface="Meiryo UI" panose="020B0604030504040204" pitchFamily="50" charset="-128"/>
                <a:ea typeface="Meiryo UI" panose="020B0604030504040204" pitchFamily="50" charset="-128"/>
              </a:rPr>
              <a:t>受付延長</a:t>
            </a:r>
            <a:endParaRPr lang="ja-JP" altLang="en-US" sz="1600" dirty="0">
              <a:ln w="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14228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4864" y="6570951"/>
            <a:ext cx="6872864" cy="338993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9" name="直線矢印コネクタ 98"/>
          <p:cNvCxnSpPr>
            <a:cxnSpLocks/>
            <a:stCxn id="95" idx="3"/>
            <a:endCxn id="136" idx="1"/>
          </p:cNvCxnSpPr>
          <p:nvPr/>
        </p:nvCxnSpPr>
        <p:spPr>
          <a:xfrm>
            <a:off x="664102" y="7853970"/>
            <a:ext cx="5758402" cy="46111"/>
          </a:xfrm>
          <a:prstGeom prst="straightConnector1">
            <a:avLst/>
          </a:prstGeom>
          <a:ln w="127000">
            <a:solidFill>
              <a:srgbClr val="0099FF"/>
            </a:solidFill>
            <a:tailEnd type="triangle" w="med" len="sm"/>
          </a:ln>
        </p:spPr>
        <p:style>
          <a:lnRef idx="1">
            <a:schemeClr val="accent1"/>
          </a:lnRef>
          <a:fillRef idx="0">
            <a:schemeClr val="accent1"/>
          </a:fillRef>
          <a:effectRef idx="0">
            <a:schemeClr val="accent1"/>
          </a:effectRef>
          <a:fontRef idx="minor">
            <a:schemeClr val="tx1"/>
          </a:fontRef>
        </p:style>
      </p:cxnSp>
      <p:cxnSp>
        <p:nvCxnSpPr>
          <p:cNvPr id="97" name="直線矢印コネクタ 96"/>
          <p:cNvCxnSpPr>
            <a:cxnSpLocks/>
            <a:stCxn id="94" idx="3"/>
            <a:endCxn id="141" idx="2"/>
          </p:cNvCxnSpPr>
          <p:nvPr/>
        </p:nvCxnSpPr>
        <p:spPr>
          <a:xfrm flipV="1">
            <a:off x="664103" y="9352736"/>
            <a:ext cx="5779005" cy="7003"/>
          </a:xfrm>
          <a:prstGeom prst="straightConnector1">
            <a:avLst/>
          </a:prstGeom>
          <a:ln w="127000">
            <a:solidFill>
              <a:srgbClr val="FF6600"/>
            </a:solidFill>
            <a:tailEnd type="triangle" w="med" len="sm"/>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137004" y="6156817"/>
            <a:ext cx="6468939" cy="276999"/>
          </a:xfrm>
          <a:prstGeom prst="rect">
            <a:avLst/>
          </a:prstGeom>
          <a:noFill/>
        </p:spPr>
        <p:txBody>
          <a:bodyPr wrap="square" rtlCol="0">
            <a:spAutoFit/>
          </a:bodyPr>
          <a:lstStyle/>
          <a:p>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詳しくは、本補助金交付要綱及び公募要領をご覧ください。</a:t>
            </a:r>
            <a:endParaRPr lang="en-US" altLang="ja-JP" sz="1200" dirty="0">
              <a:latin typeface="Meiryo UI" panose="020B0604030504040204" pitchFamily="50" charset="-128"/>
              <a:ea typeface="Meiryo UI" panose="020B0604030504040204" pitchFamily="50" charset="-128"/>
            </a:endParaRPr>
          </a:p>
        </p:txBody>
      </p:sp>
      <p:graphicFrame>
        <p:nvGraphicFramePr>
          <p:cNvPr id="39" name="表 38"/>
          <p:cNvGraphicFramePr>
            <a:graphicFrameLocks noGrp="1"/>
          </p:cNvGraphicFramePr>
          <p:nvPr>
            <p:extLst>
              <p:ext uri="{D42A27DB-BD31-4B8C-83A1-F6EECF244321}">
                <p14:modId xmlns:p14="http://schemas.microsoft.com/office/powerpoint/2010/main" val="3398925844"/>
              </p:ext>
            </p:extLst>
          </p:nvPr>
        </p:nvGraphicFramePr>
        <p:xfrm>
          <a:off x="189928" y="456869"/>
          <a:ext cx="6463279" cy="5664151"/>
        </p:xfrm>
        <a:graphic>
          <a:graphicData uri="http://schemas.openxmlformats.org/drawingml/2006/table">
            <a:tbl>
              <a:tblPr firstRow="1" bandRow="1">
                <a:tableStyleId>{5C22544A-7EE6-4342-B048-85BDC9FD1C3A}</a:tableStyleId>
              </a:tblPr>
              <a:tblGrid>
                <a:gridCol w="1174140">
                  <a:extLst>
                    <a:ext uri="{9D8B030D-6E8A-4147-A177-3AD203B41FA5}">
                      <a16:colId xmlns:a16="http://schemas.microsoft.com/office/drawing/2014/main" val="3098376585"/>
                    </a:ext>
                  </a:extLst>
                </a:gridCol>
                <a:gridCol w="5289139">
                  <a:extLst>
                    <a:ext uri="{9D8B030D-6E8A-4147-A177-3AD203B41FA5}">
                      <a16:colId xmlns:a16="http://schemas.microsoft.com/office/drawing/2014/main" val="427944852"/>
                    </a:ext>
                  </a:extLst>
                </a:gridCol>
              </a:tblGrid>
              <a:tr h="255975">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smtClean="0">
                          <a:solidFill>
                            <a:schemeClr val="tx1"/>
                          </a:solidFill>
                          <a:latin typeface="Meiryo UI" panose="020B0604030504040204" pitchFamily="50" charset="-128"/>
                          <a:ea typeface="Meiryo UI" panose="020B0604030504040204" pitchFamily="50" charset="-128"/>
                        </a:rPr>
                        <a:t>宿泊施設におけるプラスチック</a:t>
                      </a:r>
                      <a:r>
                        <a:rPr lang="ja-JP" altLang="en-US" sz="1400" b="1" dirty="0">
                          <a:solidFill>
                            <a:schemeClr val="tx1"/>
                          </a:solidFill>
                          <a:latin typeface="Meiryo UI" panose="020B0604030504040204" pitchFamily="50" charset="-128"/>
                          <a:ea typeface="Meiryo UI" panose="020B0604030504040204" pitchFamily="50" charset="-128"/>
                        </a:rPr>
                        <a:t>使用製品転換促進補助金</a:t>
                      </a:r>
                      <a:endParaRPr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3440172"/>
                  </a:ext>
                </a:extLst>
              </a:tr>
              <a:tr h="1328553">
                <a:tc>
                  <a:txBody>
                    <a:bodyPr/>
                    <a:lstStyle/>
                    <a:p>
                      <a:r>
                        <a:rPr kumimoji="1" lang="ja-JP" altLang="en-US" sz="1200" b="1" dirty="0">
                          <a:solidFill>
                            <a:schemeClr val="tx1"/>
                          </a:solidFill>
                          <a:latin typeface="Meiryo UI" panose="020B0604030504040204" pitchFamily="50" charset="-128"/>
                          <a:ea typeface="Meiryo UI" panose="020B0604030504040204" pitchFamily="50" charset="-128"/>
                        </a:rPr>
                        <a:t>補助対象者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1100" kern="1200" dirty="0">
                          <a:solidFill>
                            <a:schemeClr val="tx1"/>
                          </a:solidFill>
                          <a:effectLst/>
                          <a:latin typeface="Meiryo UI" panose="020B0604030504040204" pitchFamily="50" charset="-128"/>
                          <a:ea typeface="Meiryo UI" panose="020B0604030504040204" pitchFamily="50" charset="-128"/>
                          <a:cs typeface="+mn-cs"/>
                        </a:rPr>
                        <a:t>旅館業法第３条第１項に規定する許可を受けて</a:t>
                      </a:r>
                      <a:r>
                        <a:rPr kumimoji="1" lang="ja-JP" altLang="en-US" sz="1100" kern="1200" dirty="0">
                          <a:solidFill>
                            <a:schemeClr val="tx1"/>
                          </a:solidFill>
                          <a:effectLst/>
                          <a:latin typeface="Meiryo UI" panose="020B0604030504040204" pitchFamily="50" charset="-128"/>
                          <a:ea typeface="Meiryo UI" panose="020B0604030504040204" pitchFamily="50" charset="-128"/>
                          <a:cs typeface="+mn-cs"/>
                        </a:rPr>
                        <a:t>いる者で、大阪府内に同法第</a:t>
                      </a:r>
                      <a:r>
                        <a:rPr kumimoji="1" lang="en-US" altLang="ja-JP" sz="1100" kern="1200" dirty="0">
                          <a:solidFill>
                            <a:schemeClr val="tx1"/>
                          </a:solidFill>
                          <a:effectLst/>
                          <a:latin typeface="Meiryo UI" panose="020B0604030504040204" pitchFamily="50" charset="-128"/>
                          <a:ea typeface="Meiryo UI" panose="020B0604030504040204" pitchFamily="50" charset="-128"/>
                          <a:cs typeface="+mn-cs"/>
                        </a:rPr>
                        <a:t>2</a:t>
                      </a:r>
                      <a:r>
                        <a:rPr kumimoji="1" lang="ja-JP" altLang="en-US" sz="1100" kern="1200" dirty="0">
                          <a:solidFill>
                            <a:schemeClr val="tx1"/>
                          </a:solidFill>
                          <a:effectLst/>
                          <a:latin typeface="Meiryo UI" panose="020B0604030504040204" pitchFamily="50" charset="-128"/>
                          <a:ea typeface="Meiryo UI" panose="020B0604030504040204" pitchFamily="50" charset="-128"/>
                          <a:cs typeface="+mn-cs"/>
                        </a:rPr>
                        <a:t>条第</a:t>
                      </a:r>
                      <a:r>
                        <a:rPr kumimoji="1" lang="en-US" altLang="ja-JP" sz="1100" kern="1200" dirty="0">
                          <a:solidFill>
                            <a:schemeClr val="tx1"/>
                          </a:solidFill>
                          <a:effectLst/>
                          <a:latin typeface="Meiryo UI" panose="020B0604030504040204" pitchFamily="50" charset="-128"/>
                          <a:ea typeface="Meiryo UI" panose="020B0604030504040204" pitchFamily="50" charset="-128"/>
                          <a:cs typeface="+mn-cs"/>
                        </a:rPr>
                        <a:t>2</a:t>
                      </a:r>
                      <a:r>
                        <a:rPr kumimoji="1" lang="ja-JP" altLang="en-US" sz="1100" kern="1200" dirty="0">
                          <a:solidFill>
                            <a:schemeClr val="tx1"/>
                          </a:solidFill>
                          <a:effectLst/>
                          <a:latin typeface="Meiryo UI" panose="020B0604030504040204" pitchFamily="50" charset="-128"/>
                          <a:ea typeface="Meiryo UI" panose="020B0604030504040204" pitchFamily="50" charset="-128"/>
                          <a:cs typeface="+mn-cs"/>
                        </a:rPr>
                        <a:t>項又は第</a:t>
                      </a:r>
                      <a:r>
                        <a:rPr kumimoji="1" lang="en-US" altLang="ja-JP" sz="1100" kern="1200" dirty="0">
                          <a:solidFill>
                            <a:schemeClr val="tx1"/>
                          </a:solidFill>
                          <a:effectLst/>
                          <a:latin typeface="Meiryo UI" panose="020B0604030504040204" pitchFamily="50" charset="-128"/>
                          <a:ea typeface="Meiryo UI" panose="020B0604030504040204" pitchFamily="50" charset="-128"/>
                          <a:cs typeface="+mn-cs"/>
                        </a:rPr>
                        <a:t>3</a:t>
                      </a:r>
                      <a:r>
                        <a:rPr kumimoji="1" lang="ja-JP" altLang="en-US" sz="1100" kern="1200" dirty="0">
                          <a:solidFill>
                            <a:schemeClr val="tx1"/>
                          </a:solidFill>
                          <a:effectLst/>
                          <a:latin typeface="Meiryo UI" panose="020B0604030504040204" pitchFamily="50" charset="-128"/>
                          <a:ea typeface="Meiryo UI" panose="020B0604030504040204" pitchFamily="50" charset="-128"/>
                          <a:cs typeface="+mn-cs"/>
                        </a:rPr>
                        <a:t>項の営業に係る施設を運営し</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n-cs"/>
                        </a:rPr>
                        <a:t>、以下の事項を誓約する者</a:t>
                      </a:r>
                      <a:endPar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n-cs"/>
                        </a:rPr>
                        <a:t>①</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ja-JP" sz="1100" kern="1200" dirty="0">
                          <a:solidFill>
                            <a:schemeClr val="tx1"/>
                          </a:solidFill>
                          <a:effectLst/>
                          <a:latin typeface="Meiryo UI" panose="020B0604030504040204" pitchFamily="50" charset="-128"/>
                          <a:ea typeface="Meiryo UI" panose="020B0604030504040204" pitchFamily="50" charset="-128"/>
                          <a:cs typeface="+mn-cs"/>
                        </a:rPr>
                        <a:t>おおさかプラスチックごみゼロ宣言</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n-cs"/>
                        </a:rPr>
                        <a:t>の趣旨に賛同し、プラスチックごみに係る宣言を</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　</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n-cs"/>
                        </a:rPr>
                        <a:t>すること</a:t>
                      </a:r>
                      <a:r>
                        <a:rPr kumimoji="1" lang="ja-JP" altLang="ja-JP" sz="1200" kern="1200" dirty="0">
                          <a:solidFill>
                            <a:schemeClr val="tx1"/>
                          </a:solidFill>
                          <a:effectLst/>
                          <a:latin typeface="Meiryo UI" panose="020B0604030504040204" pitchFamily="50" charset="-128"/>
                          <a:ea typeface="Meiryo UI" panose="020B0604030504040204" pitchFamily="50" charset="-128"/>
                          <a:cs typeface="+mn-cs"/>
                        </a:rPr>
                        <a:t>　</a:t>
                      </a:r>
                      <a:r>
                        <a:rPr kumimoji="1" lang="en-US" altLang="ja-JP" sz="800" u="sng" kern="1200" dirty="0" smtClean="0">
                          <a:solidFill>
                            <a:schemeClr val="tx1"/>
                          </a:solidFill>
                          <a:effectLst/>
                          <a:latin typeface="Meiryo UI" panose="020B0604030504040204" pitchFamily="50" charset="-128"/>
                          <a:ea typeface="Meiryo UI" panose="020B0604030504040204" pitchFamily="50" charset="-128"/>
                          <a:cs typeface="+mn-cs"/>
                          <a:hlinkClick r:id="rId3"/>
                        </a:rPr>
                        <a:t>https://www.pref.osaka.lg.jp/eneseisaku/kaiyoplastic/shukuhaku_sengen.html</a:t>
                      </a:r>
                      <a:endParaRPr kumimoji="1" lang="ja-JP" altLang="ja-JP" sz="8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n-cs"/>
                        </a:rPr>
                        <a:t>②</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n-cs"/>
                        </a:rPr>
                        <a:t>プラスチック</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n-cs"/>
                        </a:rPr>
                        <a:t>使用製品</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n-cs"/>
                        </a:rPr>
                        <a:t>の</a:t>
                      </a:r>
                      <a:r>
                        <a:rPr kumimoji="1" lang="ja-JP" altLang="en-US" sz="1100" kern="1200" dirty="0">
                          <a:solidFill>
                            <a:schemeClr val="tx1"/>
                          </a:solidFill>
                          <a:effectLst/>
                          <a:latin typeface="Meiryo UI" panose="020B0604030504040204" pitchFamily="50" charset="-128"/>
                          <a:ea typeface="Meiryo UI" panose="020B0604030504040204" pitchFamily="50" charset="-128"/>
                          <a:cs typeface="+mn-cs"/>
                        </a:rPr>
                        <a:t>代替</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n-cs"/>
                        </a:rPr>
                        <a:t>製品への</a:t>
                      </a:r>
                      <a:r>
                        <a:rPr kumimoji="1" lang="ja-JP" altLang="en-US" sz="1100" kern="1200" dirty="0">
                          <a:solidFill>
                            <a:schemeClr val="tx1"/>
                          </a:solidFill>
                          <a:effectLst/>
                          <a:latin typeface="Meiryo UI" panose="020B0604030504040204" pitchFamily="50" charset="-128"/>
                          <a:ea typeface="Meiryo UI" panose="020B0604030504040204" pitchFamily="50" charset="-128"/>
                          <a:cs typeface="+mn-cs"/>
                        </a:rPr>
                        <a:t>転換を</a:t>
                      </a:r>
                      <a:r>
                        <a:rPr kumimoji="1" lang="ja-JP" altLang="ja-JP" sz="1100" kern="1200" dirty="0">
                          <a:solidFill>
                            <a:schemeClr val="tx1"/>
                          </a:solidFill>
                          <a:effectLst/>
                          <a:latin typeface="Meiryo UI" panose="020B0604030504040204" pitchFamily="50" charset="-128"/>
                          <a:ea typeface="Meiryo UI" panose="020B0604030504040204" pitchFamily="50" charset="-128"/>
                          <a:cs typeface="+mn-cs"/>
                        </a:rPr>
                        <a:t>令和７年度末まで継続</a:t>
                      </a:r>
                      <a:r>
                        <a:rPr kumimoji="1" lang="ja-JP" altLang="en-US" sz="1100" kern="1200" dirty="0">
                          <a:solidFill>
                            <a:schemeClr val="tx1"/>
                          </a:solidFill>
                          <a:effectLst/>
                          <a:latin typeface="Meiryo UI" panose="020B0604030504040204" pitchFamily="50" charset="-128"/>
                          <a:ea typeface="Meiryo UI" panose="020B0604030504040204" pitchFamily="50" charset="-128"/>
                          <a:cs typeface="+mn-cs"/>
                        </a:rPr>
                        <a:t>すること</a:t>
                      </a:r>
                      <a:endParaRPr kumimoji="1" lang="ja-JP" altLang="ja-JP" sz="11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n-cs"/>
                        </a:rPr>
                        <a:t>　③大阪府</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n-cs"/>
                        </a:rPr>
                        <a:t>が</a:t>
                      </a:r>
                      <a:r>
                        <a:rPr kumimoji="1" lang="ja-JP" altLang="ja-JP" sz="1100" kern="1200" dirty="0">
                          <a:solidFill>
                            <a:schemeClr val="tx1"/>
                          </a:solidFill>
                          <a:effectLst/>
                          <a:latin typeface="Meiryo UI" panose="020B0604030504040204" pitchFamily="50" charset="-128"/>
                          <a:ea typeface="Meiryo UI" panose="020B0604030504040204" pitchFamily="50" charset="-128"/>
                          <a:cs typeface="+mn-cs"/>
                        </a:rPr>
                        <a:t>実施するプラスチックごみ対策に関する施策に協力</a:t>
                      </a:r>
                      <a:r>
                        <a:rPr kumimoji="1" lang="ja-JP" altLang="en-US" sz="1100" kern="1200" dirty="0">
                          <a:solidFill>
                            <a:schemeClr val="tx1"/>
                          </a:solidFill>
                          <a:effectLst/>
                          <a:latin typeface="Meiryo UI" panose="020B0604030504040204" pitchFamily="50" charset="-128"/>
                          <a:ea typeface="Meiryo UI" panose="020B0604030504040204" pitchFamily="50" charset="-128"/>
                          <a:cs typeface="+mn-cs"/>
                        </a:rPr>
                        <a:t>すること</a:t>
                      </a:r>
                      <a:endParaRPr kumimoji="1" lang="ja-JP" altLang="ja-JP" sz="1100" kern="1200" dirty="0">
                        <a:solidFill>
                          <a:schemeClr val="tx1"/>
                        </a:solidFill>
                        <a:effectLst/>
                        <a:latin typeface="Meiryo UI" panose="020B0604030504040204" pitchFamily="50" charset="-128"/>
                        <a:ea typeface="Meiryo UI" panose="020B0604030504040204" pitchFamily="50" charset="-128"/>
                        <a:cs typeface="+mn-cs"/>
                      </a:endParaRPr>
                    </a:p>
                    <a:p>
                      <a:pPr>
                        <a:lnSpc>
                          <a:spcPts val="800"/>
                        </a:lnSpc>
                      </a:pPr>
                      <a:r>
                        <a:rPr kumimoji="1" lang="ja-JP" altLang="ja-JP" sz="400" kern="1200" dirty="0">
                          <a:solidFill>
                            <a:schemeClr val="tx1"/>
                          </a:solidFill>
                          <a:effectLst/>
                          <a:latin typeface="Meiryo UI" panose="020B0604030504040204" pitchFamily="50" charset="-128"/>
                          <a:ea typeface="Meiryo UI" panose="020B0604030504040204" pitchFamily="50" charset="-128"/>
                          <a:cs typeface="+mn-cs"/>
                        </a:rPr>
                        <a:t>　　</a:t>
                      </a:r>
                      <a:endParaRPr kumimoji="1" lang="en-US" altLang="ja-JP" sz="400" kern="1200" dirty="0" smtClean="0">
                        <a:solidFill>
                          <a:schemeClr val="tx1"/>
                        </a:solidFill>
                        <a:effectLst/>
                        <a:latin typeface="Meiryo UI" panose="020B0604030504040204" pitchFamily="50" charset="-128"/>
                        <a:ea typeface="Meiryo UI" panose="020B0604030504040204" pitchFamily="50" charset="-128"/>
                        <a:cs typeface="+mn-cs"/>
                      </a:endParaRPr>
                    </a:p>
                    <a:p>
                      <a:pPr>
                        <a:lnSpc>
                          <a:spcPts val="800"/>
                        </a:lnSpc>
                      </a:pPr>
                      <a:r>
                        <a:rPr kumimoji="1" lang="en-US" altLang="ja-JP" sz="700" kern="1200" dirty="0" smtClean="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700" kern="1200" dirty="0" smtClean="0">
                          <a:solidFill>
                            <a:schemeClr val="tx1"/>
                          </a:solidFill>
                          <a:effectLst/>
                          <a:latin typeface="メイリオ" panose="020B0604030504040204" pitchFamily="50" charset="-128"/>
                          <a:ea typeface="メイリオ" panose="020B0604030504040204" pitchFamily="50" charset="-128"/>
                          <a:cs typeface="+mn-cs"/>
                        </a:rPr>
                        <a:t>大阪府補助金交付規則第</a:t>
                      </a:r>
                      <a:r>
                        <a:rPr kumimoji="1" lang="en-US" altLang="ja-JP" sz="700" kern="1200" dirty="0" smtClean="0">
                          <a:solidFill>
                            <a:schemeClr val="tx1"/>
                          </a:solidFill>
                          <a:effectLst/>
                          <a:latin typeface="メイリオ" panose="020B0604030504040204" pitchFamily="50" charset="-128"/>
                          <a:ea typeface="メイリオ" panose="020B0604030504040204" pitchFamily="50" charset="-128"/>
                          <a:cs typeface="+mn-cs"/>
                        </a:rPr>
                        <a:t>2</a:t>
                      </a:r>
                      <a:r>
                        <a:rPr kumimoji="1" lang="ja-JP" altLang="en-US" sz="700" kern="1200" dirty="0" smtClean="0">
                          <a:solidFill>
                            <a:schemeClr val="tx1"/>
                          </a:solidFill>
                          <a:effectLst/>
                          <a:latin typeface="メイリオ" panose="020B0604030504040204" pitchFamily="50" charset="-128"/>
                          <a:ea typeface="メイリオ" panose="020B0604030504040204" pitchFamily="50" charset="-128"/>
                          <a:cs typeface="+mn-cs"/>
                        </a:rPr>
                        <a:t>条第</a:t>
                      </a:r>
                      <a:r>
                        <a:rPr kumimoji="1" lang="en-US" altLang="ja-JP" sz="700" kern="1200" dirty="0" smtClean="0">
                          <a:solidFill>
                            <a:schemeClr val="tx1"/>
                          </a:solidFill>
                          <a:effectLst/>
                          <a:latin typeface="メイリオ" panose="020B0604030504040204" pitchFamily="50" charset="-128"/>
                          <a:ea typeface="メイリオ" panose="020B0604030504040204" pitchFamily="50" charset="-128"/>
                          <a:cs typeface="+mn-cs"/>
                        </a:rPr>
                        <a:t>2</a:t>
                      </a:r>
                      <a:r>
                        <a:rPr kumimoji="1" lang="ja-JP" altLang="en-US" sz="700" kern="1200" dirty="0" smtClean="0">
                          <a:solidFill>
                            <a:schemeClr val="tx1"/>
                          </a:solidFill>
                          <a:effectLst/>
                          <a:latin typeface="メイリオ" panose="020B0604030504040204" pitchFamily="50" charset="-128"/>
                          <a:ea typeface="メイリオ" panose="020B0604030504040204" pitchFamily="50" charset="-128"/>
                          <a:cs typeface="+mn-cs"/>
                        </a:rPr>
                        <a:t>号イからハまでのいずれかに該当する場合、国や地方公共団体が施設を所有、管理又は</a:t>
                      </a:r>
                      <a:r>
                        <a:rPr kumimoji="1" lang="ja-JP" altLang="en-US" sz="700" kern="1200" dirty="0" err="1" smtClean="0">
                          <a:solidFill>
                            <a:schemeClr val="tx1"/>
                          </a:solidFill>
                          <a:effectLst/>
                          <a:latin typeface="メイリオ" panose="020B0604030504040204" pitchFamily="50" charset="-128"/>
                          <a:ea typeface="メイリオ" panose="020B0604030504040204" pitchFamily="50" charset="-128"/>
                          <a:cs typeface="+mn-cs"/>
                        </a:rPr>
                        <a:t>運営す</a:t>
                      </a:r>
                      <a:endParaRPr kumimoji="1" lang="en-US" altLang="ja-JP" sz="700" kern="1200" dirty="0" smtClean="0">
                        <a:solidFill>
                          <a:schemeClr val="tx1"/>
                        </a:solidFill>
                        <a:effectLst/>
                        <a:latin typeface="メイリオ" panose="020B0604030504040204" pitchFamily="50" charset="-128"/>
                        <a:ea typeface="メイリオ" panose="020B0604030504040204" pitchFamily="50" charset="-128"/>
                        <a:cs typeface="+mn-cs"/>
                      </a:endParaRPr>
                    </a:p>
                    <a:p>
                      <a:pPr>
                        <a:lnSpc>
                          <a:spcPts val="800"/>
                        </a:lnSpc>
                      </a:pPr>
                      <a:r>
                        <a:rPr kumimoji="1" lang="ja-JP" altLang="en-US" sz="700" kern="1200" dirty="0" smtClean="0">
                          <a:solidFill>
                            <a:schemeClr val="tx1"/>
                          </a:solidFill>
                          <a:effectLst/>
                          <a:latin typeface="メイリオ" panose="020B0604030504040204" pitchFamily="50" charset="-128"/>
                          <a:ea typeface="メイリオ" panose="020B0604030504040204" pitchFamily="50" charset="-128"/>
                          <a:cs typeface="+mn-cs"/>
                        </a:rPr>
                        <a:t>　</a:t>
                      </a:r>
                      <a:r>
                        <a:rPr kumimoji="1" lang="ja-JP" altLang="en-US" sz="700" kern="1200" dirty="0" err="1" smtClean="0">
                          <a:solidFill>
                            <a:schemeClr val="tx1"/>
                          </a:solidFill>
                          <a:effectLst/>
                          <a:latin typeface="メイリオ" panose="020B0604030504040204" pitchFamily="50" charset="-128"/>
                          <a:ea typeface="メイリオ" panose="020B0604030504040204" pitchFamily="50" charset="-128"/>
                          <a:cs typeface="+mn-cs"/>
                        </a:rPr>
                        <a:t>る</a:t>
                      </a:r>
                      <a:r>
                        <a:rPr kumimoji="1" lang="ja-JP" altLang="en-US" sz="700" kern="1200" dirty="0" smtClean="0">
                          <a:solidFill>
                            <a:schemeClr val="tx1"/>
                          </a:solidFill>
                          <a:effectLst/>
                          <a:latin typeface="メイリオ" panose="020B0604030504040204" pitchFamily="50" charset="-128"/>
                          <a:ea typeface="メイリオ" panose="020B0604030504040204" pitchFamily="50" charset="-128"/>
                          <a:cs typeface="+mn-cs"/>
                        </a:rPr>
                        <a:t>場合、宗教法人が宿泊施設を管理又は運営する場合、風</a:t>
                      </a:r>
                      <a:r>
                        <a:rPr kumimoji="1" lang="ja-JP" altLang="ja-JP" sz="700" kern="1200" dirty="0" smtClean="0">
                          <a:solidFill>
                            <a:schemeClr val="tx1"/>
                          </a:solidFill>
                          <a:effectLst/>
                          <a:latin typeface="メイリオ" panose="020B0604030504040204" pitchFamily="50" charset="-128"/>
                          <a:ea typeface="メイリオ" panose="020B0604030504040204" pitchFamily="50" charset="-128"/>
                          <a:cs typeface="+mn-cs"/>
                        </a:rPr>
                        <a:t>俗営業</a:t>
                      </a:r>
                      <a:r>
                        <a:rPr kumimoji="1" lang="ja-JP" altLang="ja-JP" sz="700" kern="1200" dirty="0">
                          <a:solidFill>
                            <a:schemeClr val="tx1"/>
                          </a:solidFill>
                          <a:effectLst/>
                          <a:latin typeface="メイリオ" panose="020B0604030504040204" pitchFamily="50" charset="-128"/>
                          <a:ea typeface="メイリオ" panose="020B0604030504040204" pitchFamily="50" charset="-128"/>
                          <a:cs typeface="+mn-cs"/>
                        </a:rPr>
                        <a:t>等の規制及び業務の適正化等に関する</a:t>
                      </a:r>
                      <a:r>
                        <a:rPr kumimoji="1" lang="ja-JP" altLang="ja-JP" sz="700" kern="1200" dirty="0" smtClean="0">
                          <a:solidFill>
                            <a:schemeClr val="tx1"/>
                          </a:solidFill>
                          <a:effectLst/>
                          <a:latin typeface="メイリオ" panose="020B0604030504040204" pitchFamily="50" charset="-128"/>
                          <a:ea typeface="メイリオ" panose="020B0604030504040204" pitchFamily="50" charset="-128"/>
                          <a:cs typeface="+mn-cs"/>
                        </a:rPr>
                        <a:t>法律第</a:t>
                      </a:r>
                      <a:r>
                        <a:rPr kumimoji="1" lang="ja-JP" altLang="en-US" sz="700" kern="1200" dirty="0" smtClean="0">
                          <a:solidFill>
                            <a:schemeClr val="tx1"/>
                          </a:solidFill>
                          <a:effectLst/>
                          <a:latin typeface="メイリオ" panose="020B0604030504040204" pitchFamily="50" charset="-128"/>
                          <a:ea typeface="メイリオ" panose="020B0604030504040204" pitchFamily="50" charset="-128"/>
                          <a:cs typeface="+mn-cs"/>
                        </a:rPr>
                        <a:t>２</a:t>
                      </a:r>
                      <a:r>
                        <a:rPr kumimoji="1" lang="ja-JP" altLang="ja-JP" sz="700" kern="1200" dirty="0" smtClean="0">
                          <a:solidFill>
                            <a:schemeClr val="tx1"/>
                          </a:solidFill>
                          <a:effectLst/>
                          <a:latin typeface="メイリオ" panose="020B0604030504040204" pitchFamily="50" charset="-128"/>
                          <a:ea typeface="メイリオ" panose="020B0604030504040204" pitchFamily="50" charset="-128"/>
                          <a:cs typeface="+mn-cs"/>
                        </a:rPr>
                        <a:t>条</a:t>
                      </a:r>
                      <a:r>
                        <a:rPr kumimoji="1" lang="ja-JP" altLang="ja-JP" sz="700" kern="1200" dirty="0">
                          <a:solidFill>
                            <a:schemeClr val="tx1"/>
                          </a:solidFill>
                          <a:effectLst/>
                          <a:latin typeface="メイリオ" panose="020B0604030504040204" pitchFamily="50" charset="-128"/>
                          <a:ea typeface="メイリオ" panose="020B0604030504040204" pitchFamily="50" charset="-128"/>
                          <a:cs typeface="+mn-cs"/>
                        </a:rPr>
                        <a:t>第６項に</a:t>
                      </a:r>
                      <a:r>
                        <a:rPr kumimoji="1" lang="ja-JP" altLang="ja-JP" sz="700" kern="1200" dirty="0" smtClean="0">
                          <a:solidFill>
                            <a:schemeClr val="tx1"/>
                          </a:solidFill>
                          <a:effectLst/>
                          <a:latin typeface="メイリオ" panose="020B0604030504040204" pitchFamily="50" charset="-128"/>
                          <a:ea typeface="メイリオ" panose="020B0604030504040204" pitchFamily="50" charset="-128"/>
                          <a:cs typeface="+mn-cs"/>
                        </a:rPr>
                        <a:t>掲</a:t>
                      </a:r>
                      <a:endParaRPr kumimoji="1" lang="en-US" altLang="ja-JP" sz="700" kern="1200" dirty="0" smtClean="0">
                        <a:solidFill>
                          <a:schemeClr val="tx1"/>
                        </a:solidFill>
                        <a:effectLst/>
                        <a:latin typeface="メイリオ" panose="020B0604030504040204" pitchFamily="50" charset="-128"/>
                        <a:ea typeface="メイリオ" panose="020B0604030504040204" pitchFamily="50" charset="-128"/>
                        <a:cs typeface="+mn-cs"/>
                      </a:endParaRPr>
                    </a:p>
                    <a:p>
                      <a:pPr>
                        <a:lnSpc>
                          <a:spcPts val="800"/>
                        </a:lnSpc>
                      </a:pPr>
                      <a:r>
                        <a:rPr kumimoji="1" lang="ja-JP" altLang="en-US" sz="700" kern="1200" dirty="0" smtClean="0">
                          <a:solidFill>
                            <a:schemeClr val="tx1"/>
                          </a:solidFill>
                          <a:effectLst/>
                          <a:latin typeface="メイリオ" panose="020B0604030504040204" pitchFamily="50" charset="-128"/>
                          <a:ea typeface="メイリオ" panose="020B0604030504040204" pitchFamily="50" charset="-128"/>
                          <a:cs typeface="+mn-cs"/>
                        </a:rPr>
                        <a:t>　</a:t>
                      </a:r>
                      <a:r>
                        <a:rPr kumimoji="1" lang="ja-JP" altLang="ja-JP" sz="700" kern="1200" dirty="0" smtClean="0">
                          <a:solidFill>
                            <a:schemeClr val="tx1"/>
                          </a:solidFill>
                          <a:effectLst/>
                          <a:latin typeface="メイリオ" panose="020B0604030504040204" pitchFamily="50" charset="-128"/>
                          <a:ea typeface="メイリオ" panose="020B0604030504040204" pitchFamily="50" charset="-128"/>
                          <a:cs typeface="+mn-cs"/>
                        </a:rPr>
                        <a:t>げる</a:t>
                      </a:r>
                      <a:r>
                        <a:rPr kumimoji="1" lang="ja-JP" altLang="ja-JP" sz="700" kern="1200" dirty="0">
                          <a:solidFill>
                            <a:schemeClr val="tx1"/>
                          </a:solidFill>
                          <a:effectLst/>
                          <a:latin typeface="メイリオ" panose="020B0604030504040204" pitchFamily="50" charset="-128"/>
                          <a:ea typeface="メイリオ" panose="020B0604030504040204" pitchFamily="50" charset="-128"/>
                          <a:cs typeface="+mn-cs"/>
                        </a:rPr>
                        <a:t>「店舗型性風俗特殊営業</a:t>
                      </a:r>
                      <a:r>
                        <a:rPr kumimoji="1" lang="ja-JP" altLang="ja-JP" sz="700" kern="1200" dirty="0" smtClean="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700" kern="1200" dirty="0" smtClean="0">
                          <a:solidFill>
                            <a:schemeClr val="tx1"/>
                          </a:solidFill>
                          <a:effectLst/>
                          <a:latin typeface="メイリオ" panose="020B0604030504040204" pitchFamily="50" charset="-128"/>
                          <a:ea typeface="メイリオ" panose="020B0604030504040204" pitchFamily="50" charset="-128"/>
                          <a:cs typeface="+mn-cs"/>
                        </a:rPr>
                        <a:t>の</a:t>
                      </a:r>
                      <a:r>
                        <a:rPr kumimoji="1" lang="ja-JP" altLang="ja-JP" sz="700" kern="1200" dirty="0" smtClean="0">
                          <a:solidFill>
                            <a:schemeClr val="tx1"/>
                          </a:solidFill>
                          <a:effectLst/>
                          <a:latin typeface="メイリオ" panose="020B0604030504040204" pitchFamily="50" charset="-128"/>
                          <a:ea typeface="メイリオ" panose="020B0604030504040204" pitchFamily="50" charset="-128"/>
                          <a:cs typeface="+mn-cs"/>
                        </a:rPr>
                        <a:t>施設</a:t>
                      </a:r>
                      <a:r>
                        <a:rPr kumimoji="1" lang="ja-JP" altLang="ja-JP" sz="700" u="none" kern="1200" dirty="0">
                          <a:solidFill>
                            <a:schemeClr val="tx1"/>
                          </a:solidFill>
                          <a:effectLst/>
                          <a:latin typeface="メイリオ" panose="020B0604030504040204" pitchFamily="50" charset="-128"/>
                          <a:ea typeface="メイリオ" panose="020B0604030504040204" pitchFamily="50" charset="-128"/>
                          <a:cs typeface="+mn-cs"/>
                        </a:rPr>
                        <a:t>及びこれに類する</a:t>
                      </a:r>
                      <a:r>
                        <a:rPr kumimoji="1" lang="ja-JP" altLang="en-US" sz="700" u="none" kern="1200" dirty="0" smtClean="0">
                          <a:solidFill>
                            <a:schemeClr val="tx1"/>
                          </a:solidFill>
                          <a:effectLst/>
                          <a:latin typeface="メイリオ" panose="020B0604030504040204" pitchFamily="50" charset="-128"/>
                          <a:ea typeface="メイリオ" panose="020B0604030504040204" pitchFamily="50" charset="-128"/>
                          <a:cs typeface="+mn-cs"/>
                        </a:rPr>
                        <a:t>施設を</a:t>
                      </a:r>
                      <a:r>
                        <a:rPr kumimoji="1" lang="ja-JP" altLang="en-US" sz="700" u="none" kern="1200" dirty="0">
                          <a:solidFill>
                            <a:schemeClr val="tx1"/>
                          </a:solidFill>
                          <a:effectLst/>
                          <a:latin typeface="メイリオ" panose="020B0604030504040204" pitchFamily="50" charset="-128"/>
                          <a:ea typeface="メイリオ" panose="020B0604030504040204" pitchFamily="50" charset="-128"/>
                          <a:cs typeface="+mn-cs"/>
                        </a:rPr>
                        <a:t>管理又は運営する場合</a:t>
                      </a:r>
                      <a:r>
                        <a:rPr kumimoji="1" lang="ja-JP" altLang="en-US" sz="700" u="none" kern="1200" dirty="0" smtClean="0">
                          <a:solidFill>
                            <a:schemeClr val="tx1"/>
                          </a:solidFill>
                          <a:effectLst/>
                          <a:latin typeface="メイリオ" panose="020B0604030504040204" pitchFamily="50" charset="-128"/>
                          <a:ea typeface="メイリオ" panose="020B0604030504040204" pitchFamily="50" charset="-128"/>
                          <a:cs typeface="+mn-cs"/>
                        </a:rPr>
                        <a:t>は対象外。</a:t>
                      </a:r>
                      <a:endParaRPr kumimoji="1" lang="en-US" altLang="ja-JP" sz="700" u="none" kern="1200" dirty="0" smtClean="0">
                        <a:solidFill>
                          <a:schemeClr val="tx1"/>
                        </a:solidFill>
                        <a:effectLst/>
                        <a:latin typeface="メイリオ" panose="020B0604030504040204" pitchFamily="50" charset="-128"/>
                        <a:ea typeface="メイリオ"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5328877"/>
                  </a:ext>
                </a:extLst>
              </a:tr>
              <a:tr h="5347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補助対象事業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1100" kern="1200" dirty="0">
                          <a:solidFill>
                            <a:schemeClr val="tx1"/>
                          </a:solidFill>
                          <a:effectLst/>
                          <a:latin typeface="メイリオ" panose="020B0604030504040204" pitchFamily="50" charset="-128"/>
                          <a:ea typeface="メイリオ" panose="020B0604030504040204" pitchFamily="50" charset="-128"/>
                          <a:cs typeface="+mn-cs"/>
                        </a:rPr>
                        <a:t>宿泊施設において</a:t>
                      </a:r>
                      <a:r>
                        <a:rPr kumimoji="1" lang="ja-JP" altLang="ja-JP" sz="1100" kern="1200" dirty="0" smtClean="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100" kern="1200" dirty="0" smtClean="0">
                          <a:solidFill>
                            <a:schemeClr val="tx1"/>
                          </a:solidFill>
                          <a:effectLst/>
                          <a:latin typeface="メイリオ" panose="020B0604030504040204" pitchFamily="50" charset="-128"/>
                          <a:ea typeface="メイリオ" panose="020B0604030504040204" pitchFamily="50" charset="-128"/>
                          <a:cs typeface="+mn-cs"/>
                        </a:rPr>
                        <a:t>宿泊者等に</a:t>
                      </a:r>
                      <a:r>
                        <a:rPr kumimoji="1" lang="ja-JP" altLang="ja-JP" sz="1100" kern="1200" dirty="0" smtClean="0">
                          <a:solidFill>
                            <a:schemeClr val="tx1"/>
                          </a:solidFill>
                          <a:effectLst/>
                          <a:latin typeface="メイリオ" panose="020B0604030504040204" pitchFamily="50" charset="-128"/>
                          <a:ea typeface="メイリオ" panose="020B0604030504040204" pitchFamily="50" charset="-128"/>
                          <a:cs typeface="+mn-cs"/>
                        </a:rPr>
                        <a:t>無償</a:t>
                      </a:r>
                      <a:r>
                        <a:rPr kumimoji="1" lang="ja-JP" altLang="ja-JP" sz="1100" kern="1200" dirty="0">
                          <a:solidFill>
                            <a:schemeClr val="tx1"/>
                          </a:solidFill>
                          <a:effectLst/>
                          <a:latin typeface="メイリオ" panose="020B0604030504040204" pitchFamily="50" charset="-128"/>
                          <a:ea typeface="メイリオ" panose="020B0604030504040204" pitchFamily="50" charset="-128"/>
                          <a:cs typeface="+mn-cs"/>
                        </a:rPr>
                        <a:t>で提供しているプラスチック使用製品（プラスチック資源循環法で定められている特定</a:t>
                      </a:r>
                      <a:r>
                        <a:rPr kumimoji="1" lang="ja-JP" altLang="ja-JP" sz="1100" kern="1200" dirty="0" smtClean="0">
                          <a:solidFill>
                            <a:schemeClr val="tx1"/>
                          </a:solidFill>
                          <a:effectLst/>
                          <a:latin typeface="メイリオ" panose="020B0604030504040204" pitchFamily="50" charset="-128"/>
                          <a:ea typeface="メイリオ" panose="020B0604030504040204" pitchFamily="50" charset="-128"/>
                          <a:cs typeface="+mn-cs"/>
                        </a:rPr>
                        <a:t>プラスチック</a:t>
                      </a:r>
                      <a:r>
                        <a:rPr kumimoji="1" lang="ja-JP" altLang="en-US" sz="1100" kern="1200" dirty="0" smtClean="0">
                          <a:solidFill>
                            <a:schemeClr val="tx1"/>
                          </a:solidFill>
                          <a:effectLst/>
                          <a:latin typeface="メイリオ" panose="020B0604030504040204" pitchFamily="50" charset="-128"/>
                          <a:ea typeface="メイリオ" panose="020B0604030504040204" pitchFamily="50" charset="-128"/>
                          <a:cs typeface="+mn-cs"/>
                        </a:rPr>
                        <a:t>使用</a:t>
                      </a:r>
                      <a:r>
                        <a:rPr kumimoji="1" lang="ja-JP" altLang="ja-JP" sz="1100" kern="1200" dirty="0" smtClean="0">
                          <a:solidFill>
                            <a:schemeClr val="tx1"/>
                          </a:solidFill>
                          <a:effectLst/>
                          <a:latin typeface="メイリオ" panose="020B0604030504040204" pitchFamily="50" charset="-128"/>
                          <a:ea typeface="メイリオ" panose="020B0604030504040204" pitchFamily="50" charset="-128"/>
                          <a:cs typeface="+mn-cs"/>
                        </a:rPr>
                        <a:t>製品</a:t>
                      </a:r>
                      <a:r>
                        <a:rPr kumimoji="1" lang="en-US" altLang="ja-JP" sz="1100" kern="1200" dirty="0">
                          <a:solidFill>
                            <a:schemeClr val="tx1"/>
                          </a:solidFill>
                          <a:effectLst/>
                          <a:latin typeface="メイリオ" panose="020B0604030504040204" pitchFamily="50" charset="-128"/>
                          <a:ea typeface="メイリオ" panose="020B0604030504040204" pitchFamily="50" charset="-128"/>
                          <a:cs typeface="+mn-cs"/>
                        </a:rPr>
                        <a:t>12</a:t>
                      </a:r>
                      <a:r>
                        <a:rPr kumimoji="1" lang="ja-JP" altLang="ja-JP" sz="1100" kern="1200" dirty="0">
                          <a:solidFill>
                            <a:schemeClr val="tx1"/>
                          </a:solidFill>
                          <a:effectLst/>
                          <a:latin typeface="メイリオ" panose="020B0604030504040204" pitchFamily="50" charset="-128"/>
                          <a:ea typeface="メイリオ" panose="020B0604030504040204" pitchFamily="50" charset="-128"/>
                          <a:cs typeface="+mn-cs"/>
                        </a:rPr>
                        <a:t>品目）について、</a:t>
                      </a:r>
                      <a:r>
                        <a:rPr kumimoji="1" lang="ja-JP" altLang="en-US" sz="1100" kern="1200" dirty="0" smtClean="0">
                          <a:solidFill>
                            <a:schemeClr val="tx1"/>
                          </a:solidFill>
                          <a:effectLst/>
                          <a:latin typeface="メイリオ" panose="020B0604030504040204" pitchFamily="50" charset="-128"/>
                          <a:ea typeface="メイリオ" panose="020B0604030504040204" pitchFamily="50" charset="-128"/>
                          <a:cs typeface="+mn-cs"/>
                        </a:rPr>
                        <a:t>バイオプラスチックやプラスチック以外の素材（</a:t>
                      </a:r>
                      <a:r>
                        <a:rPr kumimoji="1" lang="en-US" altLang="ja-JP" sz="1100" kern="1200" dirty="0">
                          <a:solidFill>
                            <a:schemeClr val="tx1"/>
                          </a:solidFill>
                          <a:effectLst/>
                          <a:latin typeface="メイリオ" panose="020B0604030504040204" pitchFamily="50" charset="-128"/>
                          <a:ea typeface="メイリオ" panose="020B0604030504040204" pitchFamily="50" charset="-128"/>
                          <a:cs typeface="+mn-cs"/>
                        </a:rPr>
                        <a:t>25</a:t>
                      </a:r>
                      <a:r>
                        <a:rPr kumimoji="1" lang="ja-JP" altLang="en-US" sz="1100" kern="1200" dirty="0">
                          <a:solidFill>
                            <a:schemeClr val="tx1"/>
                          </a:solidFill>
                          <a:effectLst/>
                          <a:latin typeface="メイリオ" panose="020B0604030504040204" pitchFamily="50" charset="-128"/>
                          <a:ea typeface="メイリオ" panose="020B0604030504040204" pitchFamily="50" charset="-128"/>
                          <a:cs typeface="+mn-cs"/>
                        </a:rPr>
                        <a:t>％以上）等の</a:t>
                      </a:r>
                      <a:r>
                        <a:rPr kumimoji="1" lang="ja-JP" altLang="ja-JP" sz="1100" kern="1200" dirty="0" smtClean="0">
                          <a:solidFill>
                            <a:schemeClr val="tx1"/>
                          </a:solidFill>
                          <a:effectLst/>
                          <a:latin typeface="メイリオ" panose="020B0604030504040204" pitchFamily="50" charset="-128"/>
                          <a:ea typeface="メイリオ" panose="020B0604030504040204" pitchFamily="50" charset="-128"/>
                          <a:cs typeface="+mn-cs"/>
                        </a:rPr>
                        <a:t>代替</a:t>
                      </a:r>
                      <a:r>
                        <a:rPr kumimoji="1" lang="ja-JP" altLang="en-US" sz="1100" kern="1200" dirty="0" smtClean="0">
                          <a:solidFill>
                            <a:schemeClr val="tx1"/>
                          </a:solidFill>
                          <a:effectLst/>
                          <a:latin typeface="メイリオ" panose="020B0604030504040204" pitchFamily="50" charset="-128"/>
                          <a:ea typeface="メイリオ" panose="020B0604030504040204" pitchFamily="50" charset="-128"/>
                          <a:cs typeface="+mn-cs"/>
                        </a:rPr>
                        <a:t>製品</a:t>
                      </a:r>
                      <a:r>
                        <a:rPr kumimoji="1" lang="ja-JP" altLang="ja-JP" sz="1100" kern="1200" dirty="0" smtClean="0">
                          <a:solidFill>
                            <a:schemeClr val="tx1"/>
                          </a:solidFill>
                          <a:effectLst/>
                          <a:latin typeface="メイリオ" panose="020B0604030504040204" pitchFamily="50" charset="-128"/>
                          <a:ea typeface="メイリオ" panose="020B0604030504040204" pitchFamily="50" charset="-128"/>
                          <a:cs typeface="+mn-cs"/>
                        </a:rPr>
                        <a:t>に</a:t>
                      </a:r>
                      <a:r>
                        <a:rPr kumimoji="1" lang="ja-JP" altLang="en-US" sz="1100" kern="1200" dirty="0" smtClean="0">
                          <a:solidFill>
                            <a:schemeClr val="tx1"/>
                          </a:solidFill>
                          <a:effectLst/>
                          <a:latin typeface="メイリオ" panose="020B0604030504040204" pitchFamily="50" charset="-128"/>
                          <a:ea typeface="メイリオ" panose="020B0604030504040204" pitchFamily="50" charset="-128"/>
                          <a:cs typeface="+mn-cs"/>
                        </a:rPr>
                        <a:t>新たに</a:t>
                      </a:r>
                      <a:r>
                        <a:rPr kumimoji="1" lang="ja-JP" altLang="ja-JP" sz="1100" kern="1200" dirty="0" smtClean="0">
                          <a:solidFill>
                            <a:schemeClr val="tx1"/>
                          </a:solidFill>
                          <a:effectLst/>
                          <a:latin typeface="メイリオ" panose="020B0604030504040204" pitchFamily="50" charset="-128"/>
                          <a:ea typeface="メイリオ" panose="020B0604030504040204" pitchFamily="50" charset="-128"/>
                          <a:cs typeface="+mn-cs"/>
                        </a:rPr>
                        <a:t>転換する</a:t>
                      </a:r>
                      <a:r>
                        <a:rPr kumimoji="1" lang="ja-JP" altLang="en-US" sz="1100" kern="1200" dirty="0" smtClean="0">
                          <a:solidFill>
                            <a:schemeClr val="tx1"/>
                          </a:solidFill>
                          <a:effectLst/>
                          <a:latin typeface="メイリオ" panose="020B0604030504040204" pitchFamily="50" charset="-128"/>
                          <a:ea typeface="メイリオ" panose="020B0604030504040204" pitchFamily="50" charset="-128"/>
                          <a:cs typeface="+mn-cs"/>
                        </a:rPr>
                        <a:t>事業</a:t>
                      </a:r>
                      <a:endParaRPr kumimoji="1" lang="en-US" altLang="ja-JP" sz="1100" kern="1200" dirty="0" smtClean="0">
                        <a:solidFill>
                          <a:schemeClr val="tx1"/>
                        </a:solidFill>
                        <a:effectLst/>
                        <a:latin typeface="メイリオ" panose="020B0604030504040204" pitchFamily="50" charset="-128"/>
                        <a:ea typeface="メイリオ"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32894044"/>
                  </a:ext>
                </a:extLst>
              </a:tr>
              <a:tr h="4731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補助対象経費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n-cs"/>
                        </a:rPr>
                        <a:t>プラスチック使用製品から代替製品への転換前後における購入額の</a:t>
                      </a:r>
                      <a:r>
                        <a:rPr kumimoji="1" lang="ja-JP" altLang="en-US" sz="1100" b="1" kern="1200" dirty="0" smtClean="0">
                          <a:solidFill>
                            <a:schemeClr val="tx1"/>
                          </a:solidFill>
                          <a:effectLst/>
                          <a:latin typeface="Meiryo UI" panose="020B0604030504040204" pitchFamily="50" charset="-128"/>
                          <a:ea typeface="Meiryo UI" panose="020B0604030504040204" pitchFamily="50" charset="-128"/>
                          <a:cs typeface="+mn-cs"/>
                        </a:rPr>
                        <a:t>増額分の全額とし</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ja-JP" sz="1100" b="1" kern="1200" dirty="0">
                          <a:solidFill>
                            <a:schemeClr val="tx1"/>
                          </a:solidFill>
                          <a:effectLst/>
                          <a:latin typeface="Meiryo UI" panose="020B0604030504040204" pitchFamily="50" charset="-128"/>
                          <a:ea typeface="Meiryo UI" panose="020B0604030504040204" pitchFamily="50" charset="-128"/>
                          <a:cs typeface="+mn-cs"/>
                        </a:rPr>
                        <a:t>上限額は</a:t>
                      </a:r>
                      <a:r>
                        <a:rPr kumimoji="1" lang="en-US" altLang="ja-JP" sz="1100" b="1" kern="1200" dirty="0">
                          <a:solidFill>
                            <a:schemeClr val="tx1"/>
                          </a:solidFill>
                          <a:effectLst/>
                          <a:latin typeface="Meiryo UI" panose="020B0604030504040204" pitchFamily="50" charset="-128"/>
                          <a:ea typeface="Meiryo UI" panose="020B0604030504040204" pitchFamily="50" charset="-128"/>
                          <a:cs typeface="+mn-cs"/>
                        </a:rPr>
                        <a:t>300</a:t>
                      </a:r>
                      <a:r>
                        <a:rPr kumimoji="1" lang="ja-JP" altLang="ja-JP" sz="1100" b="1" kern="1200" dirty="0">
                          <a:solidFill>
                            <a:schemeClr val="tx1"/>
                          </a:solidFill>
                          <a:effectLst/>
                          <a:latin typeface="Meiryo UI" panose="020B0604030504040204" pitchFamily="50" charset="-128"/>
                          <a:ea typeface="Meiryo UI" panose="020B0604030504040204" pitchFamily="50" charset="-128"/>
                          <a:cs typeface="+mn-cs"/>
                        </a:rPr>
                        <a:t>万円</a:t>
                      </a:r>
                      <a:r>
                        <a:rPr kumimoji="1" lang="ja-JP" altLang="en-US" sz="1100" kern="1200" dirty="0">
                          <a:solidFill>
                            <a:schemeClr val="tx1"/>
                          </a:solidFill>
                          <a:effectLst/>
                          <a:latin typeface="Meiryo UI" panose="020B0604030504040204" pitchFamily="50" charset="-128"/>
                          <a:ea typeface="Meiryo UI" panose="020B0604030504040204" pitchFamily="50" charset="-128"/>
                          <a:cs typeface="+mn-cs"/>
                        </a:rPr>
                        <a:t>とする。</a:t>
                      </a:r>
                      <a:r>
                        <a:rPr kumimoji="1" lang="ja-JP" altLang="ja-JP" sz="1100" kern="1200" dirty="0">
                          <a:solidFill>
                            <a:schemeClr val="tx1"/>
                          </a:solidFill>
                          <a:effectLst/>
                          <a:latin typeface="Meiryo UI" panose="020B0604030504040204" pitchFamily="50" charset="-128"/>
                          <a:ea typeface="Meiryo UI" panose="020B0604030504040204" pitchFamily="50" charset="-128"/>
                          <a:cs typeface="+mn-cs"/>
                        </a:rPr>
                        <a:t>消費税や振込手数料等の間接経費は</a:t>
                      </a:r>
                      <a:r>
                        <a:rPr kumimoji="1" lang="ja-JP" altLang="en-US" sz="1100" kern="1200" dirty="0">
                          <a:solidFill>
                            <a:schemeClr val="tx1"/>
                          </a:solidFill>
                          <a:effectLst/>
                          <a:latin typeface="Meiryo UI" panose="020B0604030504040204" pitchFamily="50" charset="-128"/>
                          <a:ea typeface="Meiryo UI" panose="020B0604030504040204" pitchFamily="50" charset="-128"/>
                          <a:cs typeface="+mn-cs"/>
                        </a:rPr>
                        <a:t>除く。</a:t>
                      </a:r>
                      <a:endParaRPr kumimoji="1" lang="en-US" altLang="ja-JP" sz="1100"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400"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900"/>
                        </a:lnSpc>
                        <a:spcBef>
                          <a:spcPts val="0"/>
                        </a:spcBef>
                        <a:spcAft>
                          <a:spcPts val="0"/>
                        </a:spcAft>
                        <a:buClrTx/>
                        <a:buSzTx/>
                        <a:buFontTx/>
                        <a:buNone/>
                        <a:tabLst/>
                        <a:defRPr/>
                      </a:pPr>
                      <a:r>
                        <a:rPr kumimoji="1" lang="en-US" altLang="ja-JP" sz="7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ja-JP" sz="700" kern="1200" dirty="0">
                          <a:solidFill>
                            <a:schemeClr val="tx1"/>
                          </a:solidFill>
                          <a:effectLst/>
                          <a:latin typeface="メイリオ" panose="020B0604030504040204" pitchFamily="50" charset="-128"/>
                          <a:ea typeface="メイリオ" panose="020B0604030504040204" pitchFamily="50" charset="-128"/>
                          <a:cs typeface="+mn-cs"/>
                        </a:rPr>
                        <a:t>対象数量は、旅館業許可申請上の「寝台を置く客室の定員の合計」（</a:t>
                      </a:r>
                      <a:r>
                        <a:rPr kumimoji="1" lang="ja-JP" altLang="ja-JP" sz="700" kern="1200" dirty="0" smtClean="0">
                          <a:solidFill>
                            <a:schemeClr val="tx1"/>
                          </a:solidFill>
                          <a:effectLst/>
                          <a:latin typeface="メイリオ" panose="020B0604030504040204" pitchFamily="50" charset="-128"/>
                          <a:ea typeface="メイリオ" panose="020B0604030504040204" pitchFamily="50" charset="-128"/>
                          <a:cs typeface="+mn-cs"/>
                        </a:rPr>
                        <a:t>以下「</a:t>
                      </a:r>
                      <a:r>
                        <a:rPr kumimoji="1" lang="ja-JP" altLang="ja-JP" sz="700" kern="1200" dirty="0">
                          <a:solidFill>
                            <a:schemeClr val="tx1"/>
                          </a:solidFill>
                          <a:effectLst/>
                          <a:latin typeface="メイリオ" panose="020B0604030504040204" pitchFamily="50" charset="-128"/>
                          <a:ea typeface="メイリオ" panose="020B0604030504040204" pitchFamily="50" charset="-128"/>
                          <a:cs typeface="+mn-cs"/>
                        </a:rPr>
                        <a:t>収容定員」という。）に</a:t>
                      </a:r>
                      <a:r>
                        <a:rPr kumimoji="1" lang="ja-JP" altLang="ja-JP" sz="700" kern="1200" dirty="0" smtClean="0">
                          <a:solidFill>
                            <a:schemeClr val="tx1"/>
                          </a:solidFill>
                          <a:effectLst/>
                          <a:latin typeface="メイリオ" panose="020B0604030504040204" pitchFamily="50" charset="-128"/>
                          <a:ea typeface="メイリオ" panose="020B0604030504040204" pitchFamily="50" charset="-128"/>
                          <a:cs typeface="+mn-cs"/>
                        </a:rPr>
                        <a:t>応じ</a:t>
                      </a:r>
                      <a:r>
                        <a:rPr kumimoji="1" lang="ja-JP" altLang="en-US" sz="700" kern="1200" dirty="0" smtClean="0">
                          <a:solidFill>
                            <a:schemeClr val="tx1"/>
                          </a:solidFill>
                          <a:effectLst/>
                          <a:latin typeface="メイリオ" panose="020B0604030504040204" pitchFamily="50" charset="-128"/>
                          <a:ea typeface="メイリオ" panose="020B0604030504040204" pitchFamily="50" charset="-128"/>
                          <a:cs typeface="+mn-cs"/>
                        </a:rPr>
                        <a:t>た合理的な</a:t>
                      </a:r>
                      <a:r>
                        <a:rPr kumimoji="1" lang="ja-JP" altLang="ja-JP" sz="700" kern="1200" dirty="0" smtClean="0">
                          <a:solidFill>
                            <a:schemeClr val="tx1"/>
                          </a:solidFill>
                          <a:effectLst/>
                          <a:latin typeface="メイリオ" panose="020B0604030504040204" pitchFamily="50" charset="-128"/>
                          <a:ea typeface="メイリオ" panose="020B0604030504040204" pitchFamily="50" charset="-128"/>
                          <a:cs typeface="+mn-cs"/>
                        </a:rPr>
                        <a:t>量</a:t>
                      </a:r>
                      <a:r>
                        <a:rPr kumimoji="1" lang="ja-JP" altLang="en-US" sz="7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ja-JP" sz="700" kern="1200" dirty="0" smtClean="0">
                          <a:solidFill>
                            <a:schemeClr val="tx1"/>
                          </a:solidFill>
                          <a:effectLst/>
                          <a:latin typeface="メイリオ" panose="020B0604030504040204" pitchFamily="50" charset="-128"/>
                          <a:ea typeface="メイリオ" panose="020B0604030504040204" pitchFamily="50" charset="-128"/>
                          <a:cs typeface="+mn-cs"/>
                        </a:rPr>
                        <a:t>代替</a:t>
                      </a:r>
                      <a:endParaRPr kumimoji="1" lang="en-US" altLang="ja-JP" sz="700" kern="1200" dirty="0" smtClean="0">
                        <a:solidFill>
                          <a:schemeClr val="tx1"/>
                        </a:solidFill>
                        <a:effectLst/>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700" kern="1200" dirty="0" smtClean="0">
                          <a:solidFill>
                            <a:schemeClr val="tx1"/>
                          </a:solidFill>
                          <a:effectLst/>
                          <a:latin typeface="メイリオ" panose="020B0604030504040204" pitchFamily="50" charset="-128"/>
                          <a:ea typeface="メイリオ" panose="020B0604030504040204" pitchFamily="50" charset="-128"/>
                          <a:cs typeface="+mn-cs"/>
                        </a:rPr>
                        <a:t>　</a:t>
                      </a:r>
                      <a:r>
                        <a:rPr kumimoji="1" lang="ja-JP" altLang="ja-JP" sz="700" kern="1200" dirty="0" smtClean="0">
                          <a:solidFill>
                            <a:schemeClr val="tx1"/>
                          </a:solidFill>
                          <a:effectLst/>
                          <a:latin typeface="Meiryo UI" panose="020B0604030504040204" pitchFamily="50" charset="-128"/>
                          <a:ea typeface="Meiryo UI" panose="020B0604030504040204" pitchFamily="50" charset="-128"/>
                          <a:cs typeface="+mn-cs"/>
                        </a:rPr>
                        <a:t>品が繰り返し</a:t>
                      </a:r>
                      <a:r>
                        <a:rPr kumimoji="1" lang="ja-JP" altLang="ja-JP" sz="700" kern="1200" dirty="0">
                          <a:solidFill>
                            <a:schemeClr val="tx1"/>
                          </a:solidFill>
                          <a:effectLst/>
                          <a:latin typeface="Meiryo UI" panose="020B0604030504040204" pitchFamily="50" charset="-128"/>
                          <a:ea typeface="Meiryo UI" panose="020B0604030504040204" pitchFamily="50" charset="-128"/>
                          <a:cs typeface="+mn-cs"/>
                        </a:rPr>
                        <a:t>使用</a:t>
                      </a:r>
                      <a:r>
                        <a:rPr kumimoji="1" lang="ja-JP" altLang="ja-JP" sz="700" kern="1200" dirty="0" smtClean="0">
                          <a:solidFill>
                            <a:schemeClr val="tx1"/>
                          </a:solidFill>
                          <a:effectLst/>
                          <a:latin typeface="Meiryo UI" panose="020B0604030504040204" pitchFamily="50" charset="-128"/>
                          <a:ea typeface="Meiryo UI" panose="020B0604030504040204" pitchFamily="50" charset="-128"/>
                          <a:cs typeface="+mn-cs"/>
                        </a:rPr>
                        <a:t>できる</a:t>
                      </a:r>
                      <a:r>
                        <a:rPr kumimoji="1" lang="ja-JP" altLang="en-US" sz="700" kern="1200" dirty="0" smtClean="0">
                          <a:solidFill>
                            <a:schemeClr val="tx1"/>
                          </a:solidFill>
                          <a:effectLst/>
                          <a:latin typeface="Meiryo UI" panose="020B0604030504040204" pitchFamily="50" charset="-128"/>
                          <a:ea typeface="Meiryo UI" panose="020B0604030504040204" pitchFamily="50" charset="-128"/>
                          <a:cs typeface="+mn-cs"/>
                        </a:rPr>
                        <a:t>製品の</a:t>
                      </a:r>
                      <a:r>
                        <a:rPr kumimoji="1" lang="ja-JP" altLang="ja-JP" sz="700" kern="1200" dirty="0" smtClean="0">
                          <a:solidFill>
                            <a:schemeClr val="tx1"/>
                          </a:solidFill>
                          <a:effectLst/>
                          <a:latin typeface="Meiryo UI" panose="020B0604030504040204" pitchFamily="50" charset="-128"/>
                          <a:ea typeface="Meiryo UI" panose="020B0604030504040204" pitchFamily="50" charset="-128"/>
                          <a:cs typeface="+mn-cs"/>
                        </a:rPr>
                        <a:t>場合</a:t>
                      </a:r>
                      <a:r>
                        <a:rPr kumimoji="1" lang="ja-JP" altLang="ja-JP" sz="700" kern="1200" dirty="0">
                          <a:solidFill>
                            <a:schemeClr val="tx1"/>
                          </a:solidFill>
                          <a:effectLst/>
                          <a:latin typeface="Meiryo UI" panose="020B0604030504040204" pitchFamily="50" charset="-128"/>
                          <a:ea typeface="Meiryo UI" panose="020B0604030504040204" pitchFamily="50" charset="-128"/>
                          <a:cs typeface="+mn-cs"/>
                        </a:rPr>
                        <a:t>は</a:t>
                      </a:r>
                      <a:r>
                        <a:rPr kumimoji="1" lang="ja-JP" altLang="ja-JP" sz="700" kern="1200" dirty="0" smtClean="0">
                          <a:solidFill>
                            <a:schemeClr val="tx1"/>
                          </a:solidFill>
                          <a:effectLst/>
                          <a:latin typeface="Meiryo UI" panose="020B0604030504040204" pitchFamily="50" charset="-128"/>
                          <a:ea typeface="Meiryo UI" panose="020B0604030504040204" pitchFamily="50" charset="-128"/>
                          <a:cs typeface="+mn-cs"/>
                        </a:rPr>
                        <a:t>、収容定員</a:t>
                      </a:r>
                      <a:r>
                        <a:rPr kumimoji="1" lang="ja-JP" altLang="en-US" sz="700" kern="1200" dirty="0" smtClean="0">
                          <a:solidFill>
                            <a:schemeClr val="tx1"/>
                          </a:solidFill>
                          <a:effectLst/>
                          <a:latin typeface="Meiryo UI" panose="020B0604030504040204" pitchFamily="50" charset="-128"/>
                          <a:ea typeface="Meiryo UI" panose="020B0604030504040204" pitchFamily="50" charset="-128"/>
                          <a:cs typeface="+mn-cs"/>
                        </a:rPr>
                        <a:t>の</a:t>
                      </a:r>
                      <a:r>
                        <a:rPr kumimoji="1" lang="ja-JP" altLang="ja-JP" sz="700" kern="1200" dirty="0" smtClean="0">
                          <a:solidFill>
                            <a:schemeClr val="tx1"/>
                          </a:solidFill>
                          <a:effectLst/>
                          <a:latin typeface="Meiryo UI" panose="020B0604030504040204" pitchFamily="50" charset="-128"/>
                          <a:ea typeface="Meiryo UI" panose="020B0604030504040204" pitchFamily="50" charset="-128"/>
                          <a:cs typeface="+mn-cs"/>
                        </a:rPr>
                        <a:t>量</a:t>
                      </a:r>
                      <a:r>
                        <a:rPr kumimoji="1" lang="ja-JP" altLang="ja-JP" sz="700" kern="1200" dirty="0">
                          <a:solidFill>
                            <a:schemeClr val="tx1"/>
                          </a:solidFill>
                          <a:effectLst/>
                          <a:latin typeface="Meiryo UI" panose="020B0604030504040204" pitchFamily="50" charset="-128"/>
                          <a:ea typeface="Meiryo UI" panose="020B0604030504040204" pitchFamily="50" charset="-128"/>
                          <a:cs typeface="+mn-cs"/>
                        </a:rPr>
                        <a:t>を限度と</a:t>
                      </a:r>
                      <a:r>
                        <a:rPr kumimoji="1" lang="ja-JP" altLang="en-US" sz="700" kern="1200" dirty="0">
                          <a:solidFill>
                            <a:schemeClr val="tx1"/>
                          </a:solidFill>
                          <a:effectLst/>
                          <a:latin typeface="Meiryo UI" panose="020B0604030504040204" pitchFamily="50" charset="-128"/>
                          <a:ea typeface="Meiryo UI" panose="020B0604030504040204" pitchFamily="50" charset="-128"/>
                          <a:cs typeface="+mn-cs"/>
                        </a:rPr>
                        <a:t>する</a:t>
                      </a:r>
                      <a:r>
                        <a:rPr kumimoji="1" lang="ja-JP" altLang="en-US" sz="700" kern="1200" dirty="0" smtClean="0">
                          <a:solidFill>
                            <a:schemeClr val="tx1"/>
                          </a:solidFill>
                          <a:effectLst/>
                          <a:latin typeface="Meiryo UI" panose="020B0604030504040204" pitchFamily="50" charset="-128"/>
                          <a:ea typeface="Meiryo UI" panose="020B0604030504040204" pitchFamily="50" charset="-128"/>
                          <a:cs typeface="+mn-cs"/>
                        </a:rPr>
                        <a:t>。</a:t>
                      </a:r>
                      <a:endParaRPr kumimoji="1" lang="en-US" altLang="ja-JP" sz="700" kern="1200" dirty="0" smtClean="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900"/>
                        </a:lnSpc>
                        <a:spcBef>
                          <a:spcPts val="0"/>
                        </a:spcBef>
                        <a:spcAft>
                          <a:spcPts val="0"/>
                        </a:spcAft>
                        <a:buClrTx/>
                        <a:buSzTx/>
                        <a:buFontTx/>
                        <a:buNone/>
                        <a:tabLst/>
                        <a:defRPr/>
                      </a:pPr>
                      <a:r>
                        <a:rPr kumimoji="1" lang="en-US" altLang="ja-JP" sz="700"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ja-JP" sz="700" kern="1200" dirty="0" smtClean="0">
                          <a:solidFill>
                            <a:schemeClr val="dk1"/>
                          </a:solidFill>
                          <a:effectLst/>
                          <a:latin typeface="Meiryo UI" panose="020B0604030504040204" pitchFamily="50" charset="-128"/>
                          <a:ea typeface="Meiryo UI" panose="020B0604030504040204" pitchFamily="50" charset="-128"/>
                          <a:cs typeface="+mn-cs"/>
                        </a:rPr>
                        <a:t>補助金申請総額が予算額に達した</a:t>
                      </a:r>
                      <a:r>
                        <a:rPr kumimoji="1" lang="ja-JP" altLang="en-US" sz="700" kern="1200" dirty="0" smtClean="0">
                          <a:solidFill>
                            <a:schemeClr val="dk1"/>
                          </a:solidFill>
                          <a:effectLst/>
                          <a:latin typeface="Meiryo UI" panose="020B0604030504040204" pitchFamily="50" charset="-128"/>
                          <a:ea typeface="Meiryo UI" panose="020B0604030504040204" pitchFamily="50" charset="-128"/>
                          <a:cs typeface="+mn-cs"/>
                        </a:rPr>
                        <a:t>場合は</a:t>
                      </a:r>
                      <a:r>
                        <a:rPr kumimoji="1" lang="ja-JP" altLang="ja-JP" sz="700" kern="1200" dirty="0" smtClean="0">
                          <a:solidFill>
                            <a:schemeClr val="dk1"/>
                          </a:solidFill>
                          <a:effectLst/>
                          <a:latin typeface="Meiryo UI" panose="020B0604030504040204" pitchFamily="50" charset="-128"/>
                          <a:ea typeface="Meiryo UI" panose="020B0604030504040204" pitchFamily="50" charset="-128"/>
                          <a:cs typeface="+mn-cs"/>
                        </a:rPr>
                        <a:t>申請の受付を終了</a:t>
                      </a:r>
                      <a:r>
                        <a:rPr kumimoji="1" lang="ja-JP" altLang="en-US" sz="700" kern="1200" dirty="0" smtClean="0">
                          <a:solidFill>
                            <a:schemeClr val="dk1"/>
                          </a:solidFill>
                          <a:effectLst/>
                          <a:latin typeface="Meiryo UI" panose="020B0604030504040204" pitchFamily="50" charset="-128"/>
                          <a:ea typeface="Meiryo UI" panose="020B0604030504040204" pitchFamily="50" charset="-128"/>
                          <a:cs typeface="+mn-cs"/>
                        </a:rPr>
                        <a:t>する</a:t>
                      </a:r>
                      <a:r>
                        <a:rPr kumimoji="1" lang="ja-JP" altLang="ja-JP" sz="700"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en-US" altLang="ja-JP" sz="7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70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ja-JP" sz="700" kern="1200" dirty="0" smtClean="0">
                          <a:solidFill>
                            <a:schemeClr val="dk1"/>
                          </a:solidFill>
                          <a:effectLst/>
                          <a:latin typeface="Meiryo UI" panose="020B0604030504040204" pitchFamily="50" charset="-128"/>
                          <a:ea typeface="Meiryo UI" panose="020B0604030504040204" pitchFamily="50" charset="-128"/>
                          <a:cs typeface="+mn-cs"/>
                        </a:rPr>
                        <a:t>なお、補助金申請総額が予算額に達しない場合は、募集期間を延長する</a:t>
                      </a:r>
                      <a:r>
                        <a:rPr kumimoji="1" lang="ja-JP" altLang="en-US" sz="700" kern="1200" dirty="0" smtClean="0">
                          <a:solidFill>
                            <a:schemeClr val="dk1"/>
                          </a:solidFill>
                          <a:effectLst/>
                          <a:latin typeface="Meiryo UI" panose="020B0604030504040204" pitchFamily="50" charset="-128"/>
                          <a:ea typeface="Meiryo UI" panose="020B0604030504040204" pitchFamily="50" charset="-128"/>
                          <a:cs typeface="+mn-cs"/>
                        </a:rPr>
                        <a:t>こと</a:t>
                      </a:r>
                      <a:r>
                        <a:rPr kumimoji="1" lang="ja-JP" altLang="ja-JP" sz="700" kern="1200" dirty="0" smtClean="0">
                          <a:solidFill>
                            <a:schemeClr val="dk1"/>
                          </a:solidFill>
                          <a:effectLst/>
                          <a:latin typeface="Meiryo UI" panose="020B0604030504040204" pitchFamily="50" charset="-128"/>
                          <a:ea typeface="Meiryo UI" panose="020B0604030504040204" pitchFamily="50" charset="-128"/>
                          <a:cs typeface="+mn-cs"/>
                        </a:rPr>
                        <a:t>があ</a:t>
                      </a:r>
                      <a:r>
                        <a:rPr kumimoji="1" lang="ja-JP" altLang="en-US" sz="700" kern="1200" dirty="0" smtClean="0">
                          <a:solidFill>
                            <a:schemeClr val="dk1"/>
                          </a:solidFill>
                          <a:effectLst/>
                          <a:latin typeface="Meiryo UI" panose="020B0604030504040204" pitchFamily="50" charset="-128"/>
                          <a:ea typeface="Meiryo UI" panose="020B0604030504040204" pitchFamily="50" charset="-128"/>
                          <a:cs typeface="+mn-cs"/>
                        </a:rPr>
                        <a:t>る</a:t>
                      </a:r>
                      <a:r>
                        <a:rPr kumimoji="1" lang="ja-JP" altLang="ja-JP" sz="700" kern="1200" dirty="0" smtClean="0">
                          <a:solidFill>
                            <a:schemeClr val="dk1"/>
                          </a:solidFill>
                          <a:effectLst/>
                          <a:latin typeface="Meiryo UI" panose="020B0604030504040204" pitchFamily="50" charset="-128"/>
                          <a:ea typeface="Meiryo UI" panose="020B0604030504040204" pitchFamily="50"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3485794"/>
                  </a:ext>
                </a:extLst>
              </a:tr>
              <a:tr h="2844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申請期限</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1" dirty="0">
                          <a:solidFill>
                            <a:srgbClr val="FF0000"/>
                          </a:solidFill>
                          <a:latin typeface="Meiryo UI" panose="020B0604030504040204" pitchFamily="50" charset="-128"/>
                          <a:ea typeface="Meiryo UI" panose="020B0604030504040204" pitchFamily="50" charset="-128"/>
                        </a:rPr>
                        <a:t>令和４年</a:t>
                      </a:r>
                      <a:r>
                        <a:rPr kumimoji="1" lang="en-US" altLang="ja-JP" sz="1200" b="1" dirty="0" smtClean="0">
                          <a:solidFill>
                            <a:srgbClr val="FF0000"/>
                          </a:solidFill>
                          <a:latin typeface="Meiryo UI" panose="020B0604030504040204" pitchFamily="50" charset="-128"/>
                          <a:ea typeface="Meiryo UI" panose="020B0604030504040204" pitchFamily="50" charset="-128"/>
                        </a:rPr>
                        <a:t>12</a:t>
                      </a:r>
                      <a:r>
                        <a:rPr kumimoji="1" lang="ja-JP" altLang="en-US" sz="1200" b="1" dirty="0" smtClean="0">
                          <a:solidFill>
                            <a:srgbClr val="FF0000"/>
                          </a:solidFill>
                          <a:latin typeface="Meiryo UI" panose="020B0604030504040204" pitchFamily="50" charset="-128"/>
                          <a:ea typeface="Meiryo UI" panose="020B0604030504040204" pitchFamily="50" charset="-128"/>
                        </a:rPr>
                        <a:t>月</a:t>
                      </a:r>
                      <a:r>
                        <a:rPr kumimoji="1" lang="en-US" altLang="ja-JP" sz="1200" b="1" dirty="0" smtClean="0">
                          <a:solidFill>
                            <a:srgbClr val="FF0000"/>
                          </a:solidFill>
                          <a:latin typeface="Meiryo UI" panose="020B0604030504040204" pitchFamily="50" charset="-128"/>
                          <a:ea typeface="Meiryo UI" panose="020B0604030504040204" pitchFamily="50" charset="-128"/>
                        </a:rPr>
                        <a:t>26</a:t>
                      </a:r>
                      <a:r>
                        <a:rPr kumimoji="1" lang="ja-JP" altLang="en-US" sz="1200" b="1" dirty="0" smtClean="0">
                          <a:solidFill>
                            <a:srgbClr val="FF0000"/>
                          </a:solidFill>
                          <a:latin typeface="Meiryo UI" panose="020B0604030504040204" pitchFamily="50" charset="-128"/>
                          <a:ea typeface="Meiryo UI" panose="020B0604030504040204" pitchFamily="50" charset="-128"/>
                        </a:rPr>
                        <a:t>日（月）午後</a:t>
                      </a:r>
                      <a:r>
                        <a:rPr kumimoji="1" lang="en-US" altLang="ja-JP" sz="1200" b="1" dirty="0" smtClean="0">
                          <a:solidFill>
                            <a:srgbClr val="FF0000"/>
                          </a:solidFill>
                          <a:latin typeface="Meiryo UI" panose="020B0604030504040204" pitchFamily="50" charset="-128"/>
                          <a:ea typeface="Meiryo UI" panose="020B0604030504040204" pitchFamily="50" charset="-128"/>
                        </a:rPr>
                        <a:t>5</a:t>
                      </a:r>
                      <a:r>
                        <a:rPr kumimoji="1" lang="ja-JP" altLang="en-US" sz="1200" b="1" dirty="0" smtClean="0">
                          <a:solidFill>
                            <a:srgbClr val="FF0000"/>
                          </a:solidFill>
                          <a:latin typeface="Meiryo UI" panose="020B0604030504040204" pitchFamily="50" charset="-128"/>
                          <a:ea typeface="Meiryo UI" panose="020B0604030504040204" pitchFamily="50" charset="-128"/>
                        </a:rPr>
                        <a:t>時まで　←延長しました</a:t>
                      </a:r>
                      <a:endParaRPr kumimoji="1" lang="ja-JP" altLang="en-US" sz="1200" b="1" dirty="0">
                        <a:solidFill>
                          <a:srgbClr val="FF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43298700"/>
                  </a:ext>
                </a:extLst>
              </a:tr>
              <a:tr h="6853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申請方法</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smtClean="0">
                          <a:solidFill>
                            <a:schemeClr val="tx1"/>
                          </a:solidFill>
                          <a:latin typeface="Meiryo UI" panose="020B0604030504040204" pitchFamily="50" charset="-128"/>
                          <a:ea typeface="Meiryo UI" panose="020B0604030504040204" pitchFamily="50" charset="-128"/>
                        </a:rPr>
                        <a:t>大阪府行政オンラインシステムにより申請してください。</a:t>
                      </a:r>
                    </a:p>
                    <a:p>
                      <a:r>
                        <a:rPr kumimoji="1" lang="en-US" altLang="ja-JP" sz="1100" b="0" dirty="0" smtClean="0">
                          <a:solidFill>
                            <a:schemeClr val="tx1"/>
                          </a:solidFill>
                          <a:latin typeface="Meiryo UI" panose="020B0604030504040204" pitchFamily="50" charset="-128"/>
                          <a:ea typeface="Meiryo UI" panose="020B0604030504040204" pitchFamily="50" charset="-128"/>
                        </a:rPr>
                        <a:t>URL</a:t>
                      </a:r>
                      <a:r>
                        <a:rPr kumimoji="1" lang="ja-JP" altLang="en-US" sz="1100" b="0" dirty="0" smtClean="0">
                          <a:solidFill>
                            <a:schemeClr val="tx1"/>
                          </a:solidFill>
                          <a:latin typeface="Meiryo UI" panose="020B0604030504040204" pitchFamily="50" charset="-128"/>
                          <a:ea typeface="Meiryo UI" panose="020B0604030504040204" pitchFamily="50" charset="-128"/>
                        </a:rPr>
                        <a:t>：</a:t>
                      </a:r>
                      <a:r>
                        <a:rPr kumimoji="1" lang="en-US" altLang="ja-JP" sz="1100" b="0" dirty="0" smtClean="0">
                          <a:solidFill>
                            <a:schemeClr val="tx1"/>
                          </a:solidFill>
                          <a:latin typeface="Meiryo UI" panose="020B0604030504040204" pitchFamily="50" charset="-128"/>
                          <a:ea typeface="Meiryo UI" panose="020B0604030504040204" pitchFamily="50" charset="-128"/>
                          <a:hlinkClick r:id="rId4"/>
                        </a:rPr>
                        <a:t>https://lgpos.task-asp.net/cu/270008/ea/residents/portal/home</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r>
                        <a:rPr kumimoji="1" lang="en-US" altLang="ja-JP" sz="1100" b="0" dirty="0" smtClean="0">
                          <a:solidFill>
                            <a:schemeClr val="tx1"/>
                          </a:solidFill>
                          <a:latin typeface="Meiryo UI" panose="020B0604030504040204" pitchFamily="50" charset="-128"/>
                          <a:ea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rPr>
                        <a:t>「手続き一覧（事業者向け）」のページで「プラスチック」で検索してください。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4211518"/>
                  </a:ext>
                </a:extLst>
              </a:tr>
              <a:tr h="720080">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rPr>
                        <a:t>申請書類</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n-cs"/>
                        </a:rPr>
                        <a:t>補助金交付申請書及び以下の書類を提出してください。</a:t>
                      </a:r>
                      <a:endPar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n-cs"/>
                        </a:rPr>
                        <a:t>・事業計画書　　・補助事業内容が確認できる書類</a:t>
                      </a:r>
                    </a:p>
                    <a:p>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n-cs"/>
                        </a:rPr>
                        <a:t>・旅館業法営業許可書（写し）　　　　　　　　・旅館業許可申請書（写し）</a:t>
                      </a:r>
                      <a:endPar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n-cs"/>
                        </a:rPr>
                        <a:t>・要件確認申立書　　・暴力団等審査情報　　・誓約書　</a:t>
                      </a:r>
                    </a:p>
                    <a:p>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n-cs"/>
                        </a:rPr>
                        <a:t>・補助金の交付を受ける金融機関の口座情報（通帳の写し等）</a:t>
                      </a:r>
                      <a:endPar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n-cs"/>
                        </a:rPr>
                        <a:t>・転換前・後の製品カタログ等（素材、配合率等がわかるもの）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1641937"/>
                  </a:ext>
                </a:extLst>
              </a:tr>
            </a:tbl>
          </a:graphicData>
        </a:graphic>
      </p:graphicFrame>
      <p:sp>
        <p:nvSpPr>
          <p:cNvPr id="22" name="テキスト ボックス 21"/>
          <p:cNvSpPr txBox="1"/>
          <p:nvPr/>
        </p:nvSpPr>
        <p:spPr>
          <a:xfrm>
            <a:off x="3671908" y="9983115"/>
            <a:ext cx="5261482" cy="246221"/>
          </a:xfrm>
          <a:prstGeom prst="rect">
            <a:avLst/>
          </a:prstGeom>
          <a:noFill/>
        </p:spPr>
        <p:txBody>
          <a:bodyPr wrap="square" rtlCol="0">
            <a:spAutoFit/>
          </a:bodyPr>
          <a:lstStyle/>
          <a:p>
            <a:r>
              <a:rPr lang="en-US" altLang="ja-JP" sz="9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補助金の交付は、補助事業完了後の精算払いとなります。</a:t>
            </a:r>
            <a:endParaRPr kumimoji="1" lang="ja-JP" altLang="en-US" sz="1000" dirty="0">
              <a:latin typeface="Meiryo UI" panose="020B0604030504040204" pitchFamily="50" charset="-128"/>
              <a:ea typeface="Meiryo UI" panose="020B0604030504040204" pitchFamily="50" charset="-128"/>
            </a:endParaRPr>
          </a:p>
        </p:txBody>
      </p:sp>
      <p:sp>
        <p:nvSpPr>
          <p:cNvPr id="7" name="Rectangle 4"/>
          <p:cNvSpPr>
            <a:spLocks noChangeArrowheads="1"/>
          </p:cNvSpPr>
          <p:nvPr/>
        </p:nvSpPr>
        <p:spPr bwMode="auto">
          <a:xfrm>
            <a:off x="-3706281" y="2633421"/>
            <a:ext cx="369561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26" name="テキスト ボックス 25"/>
          <p:cNvSpPr txBox="1"/>
          <p:nvPr/>
        </p:nvSpPr>
        <p:spPr>
          <a:xfrm>
            <a:off x="1498690" y="6740827"/>
            <a:ext cx="4053161" cy="307777"/>
          </a:xfrm>
          <a:prstGeom prst="rect">
            <a:avLst/>
          </a:prstGeom>
          <a:noFill/>
        </p:spPr>
        <p:txBody>
          <a:bodyPr wrap="square" rtlCol="0">
            <a:spAutoFit/>
          </a:bodyPr>
          <a:lstStyle/>
          <a:p>
            <a:r>
              <a:rPr lang="ja-JP" altLang="en-US" sz="1400" b="1" dirty="0" smtClean="0">
                <a:latin typeface="Meiryo UI" panose="020B0604030504040204" pitchFamily="50" charset="-128"/>
                <a:ea typeface="Meiryo UI" panose="020B0604030504040204" pitchFamily="50" charset="-128"/>
              </a:rPr>
              <a:t>＜公募・申請から補助</a:t>
            </a:r>
            <a:r>
              <a:rPr lang="ja-JP" altLang="en-US" sz="1400" b="1" dirty="0">
                <a:latin typeface="Meiryo UI" panose="020B0604030504040204" pitchFamily="50" charset="-128"/>
                <a:ea typeface="Meiryo UI" panose="020B0604030504040204" pitchFamily="50" charset="-128"/>
              </a:rPr>
              <a:t>金受領まで</a:t>
            </a:r>
            <a:r>
              <a:rPr lang="ja-JP" altLang="en-US" sz="1400" b="1" dirty="0" smtClean="0">
                <a:latin typeface="Meiryo UI" panose="020B0604030504040204" pitchFamily="50" charset="-128"/>
                <a:ea typeface="Meiryo UI" panose="020B0604030504040204" pitchFamily="50" charset="-128"/>
              </a:rPr>
              <a:t>の流れ</a:t>
            </a:r>
            <a:r>
              <a:rPr lang="ja-JP" altLang="en-US" sz="1400" b="1" dirty="0">
                <a:latin typeface="Meiryo UI" panose="020B0604030504040204" pitchFamily="50" charset="-128"/>
                <a:ea typeface="Meiryo UI" panose="020B0604030504040204" pitchFamily="50" charset="-128"/>
              </a:rPr>
              <a:t>（予定）＞</a:t>
            </a:r>
            <a:endParaRPr kumimoji="1" lang="ja-JP" altLang="en-US" sz="1400" b="1" dirty="0">
              <a:latin typeface="Meiryo UI" panose="020B0604030504040204" pitchFamily="50" charset="-128"/>
              <a:ea typeface="Meiryo UI" panose="020B0604030504040204" pitchFamily="50" charset="-128"/>
            </a:endParaRPr>
          </a:p>
        </p:txBody>
      </p:sp>
      <p:sp>
        <p:nvSpPr>
          <p:cNvPr id="92" name="テキスト ボックス 91"/>
          <p:cNvSpPr txBox="1"/>
          <p:nvPr/>
        </p:nvSpPr>
        <p:spPr>
          <a:xfrm>
            <a:off x="6302649" y="7263648"/>
            <a:ext cx="588366" cy="230832"/>
          </a:xfrm>
          <a:prstGeom prst="rect">
            <a:avLst/>
          </a:prstGeom>
          <a:noFill/>
        </p:spPr>
        <p:txBody>
          <a:bodyPr wrap="none" rtlCol="0">
            <a:spAutoFit/>
          </a:bodyPr>
          <a:lstStyle/>
          <a:p>
            <a:r>
              <a:rPr lang="ja-JP" altLang="en-US" sz="900" b="1" spc="-113" dirty="0">
                <a:latin typeface="Meiryo UI" panose="020B0604030504040204" pitchFamily="50" charset="-128"/>
                <a:ea typeface="Meiryo UI" panose="020B0604030504040204" pitchFamily="50" charset="-128"/>
              </a:rPr>
              <a:t>４</a:t>
            </a:r>
            <a:r>
              <a:rPr lang="ja-JP" altLang="en-US" sz="900" b="1" spc="-113" dirty="0" smtClean="0">
                <a:latin typeface="Meiryo UI" panose="020B0604030504040204" pitchFamily="50" charset="-128"/>
                <a:ea typeface="Meiryo UI" panose="020B0604030504040204" pitchFamily="50" charset="-128"/>
              </a:rPr>
              <a:t>月</a:t>
            </a:r>
            <a:r>
              <a:rPr lang="ja-JP" altLang="en-US" sz="900" b="1" spc="-113" dirty="0">
                <a:latin typeface="Meiryo UI" panose="020B0604030504040204" pitchFamily="50" charset="-128"/>
                <a:ea typeface="Meiryo UI" panose="020B0604030504040204" pitchFamily="50" charset="-128"/>
              </a:rPr>
              <a:t>末頃</a:t>
            </a:r>
          </a:p>
        </p:txBody>
      </p:sp>
      <p:sp>
        <p:nvSpPr>
          <p:cNvPr id="95" name="角丸四角形 94"/>
          <p:cNvSpPr/>
          <p:nvPr/>
        </p:nvSpPr>
        <p:spPr>
          <a:xfrm>
            <a:off x="186231" y="7466620"/>
            <a:ext cx="477871" cy="774700"/>
          </a:xfrm>
          <a:prstGeom prst="roundRect">
            <a:avLst/>
          </a:prstGeom>
          <a:solidFill>
            <a:srgbClr val="0099FF"/>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400" b="1" dirty="0">
                <a:latin typeface="Meiryo UI" panose="020B0604030504040204" pitchFamily="50" charset="-128"/>
                <a:ea typeface="Meiryo UI" panose="020B0604030504040204" pitchFamily="50" charset="-128"/>
              </a:rPr>
              <a:t>大阪府</a:t>
            </a:r>
          </a:p>
        </p:txBody>
      </p:sp>
      <p:sp>
        <p:nvSpPr>
          <p:cNvPr id="100" name="角丸四角形 99"/>
          <p:cNvSpPr/>
          <p:nvPr/>
        </p:nvSpPr>
        <p:spPr>
          <a:xfrm>
            <a:off x="1295878" y="7472973"/>
            <a:ext cx="341007" cy="823880"/>
          </a:xfrm>
          <a:prstGeom prst="roundRect">
            <a:avLst>
              <a:gd name="adj" fmla="val 3260"/>
            </a:avLst>
          </a:prstGeom>
          <a:solidFill>
            <a:schemeClr val="bg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13" name="テキスト ボックス 112"/>
          <p:cNvSpPr txBox="1"/>
          <p:nvPr/>
        </p:nvSpPr>
        <p:spPr>
          <a:xfrm>
            <a:off x="1156574" y="7208241"/>
            <a:ext cx="615553" cy="230832"/>
          </a:xfrm>
          <a:prstGeom prst="rect">
            <a:avLst/>
          </a:prstGeom>
          <a:noFill/>
        </p:spPr>
        <p:txBody>
          <a:bodyPr wrap="none" rtlCol="0">
            <a:spAutoFit/>
          </a:bodyPr>
          <a:lstStyle/>
          <a:p>
            <a:r>
              <a:rPr lang="en-US" altLang="ja-JP" sz="900" b="1" spc="-113" dirty="0" smtClean="0">
                <a:latin typeface="Meiryo UI" panose="020B0604030504040204" pitchFamily="50" charset="-128"/>
                <a:ea typeface="Meiryo UI" panose="020B0604030504040204" pitchFamily="50" charset="-128"/>
              </a:rPr>
              <a:t>11</a:t>
            </a:r>
            <a:r>
              <a:rPr lang="ja-JP" altLang="en-US" sz="900" b="1" spc="-113" dirty="0" smtClean="0">
                <a:latin typeface="Meiryo UI" panose="020B0604030504040204" pitchFamily="50" charset="-128"/>
                <a:ea typeface="Meiryo UI" panose="020B0604030504040204" pitchFamily="50" charset="-128"/>
              </a:rPr>
              <a:t>月１日</a:t>
            </a:r>
            <a:endParaRPr lang="ja-JP" altLang="en-US" sz="900" b="1" spc="-113" dirty="0">
              <a:latin typeface="Meiryo UI" panose="020B0604030504040204" pitchFamily="50" charset="-128"/>
              <a:ea typeface="Meiryo UI" panose="020B0604030504040204" pitchFamily="50" charset="-128"/>
            </a:endParaRPr>
          </a:p>
        </p:txBody>
      </p:sp>
      <p:sp>
        <p:nvSpPr>
          <p:cNvPr id="117" name="テキスト ボックス 116"/>
          <p:cNvSpPr txBox="1"/>
          <p:nvPr/>
        </p:nvSpPr>
        <p:spPr>
          <a:xfrm>
            <a:off x="2232666" y="7195359"/>
            <a:ext cx="642740" cy="230832"/>
          </a:xfrm>
          <a:prstGeom prst="rect">
            <a:avLst/>
          </a:prstGeom>
          <a:noFill/>
        </p:spPr>
        <p:txBody>
          <a:bodyPr wrap="none" rtlCol="0">
            <a:spAutoFit/>
          </a:bodyPr>
          <a:lstStyle/>
          <a:p>
            <a:r>
              <a:rPr lang="en-US" altLang="ja-JP" sz="900" b="1" spc="-113" dirty="0" smtClean="0">
                <a:latin typeface="Meiryo UI" panose="020B0604030504040204" pitchFamily="50" charset="-128"/>
                <a:ea typeface="Meiryo UI" panose="020B0604030504040204" pitchFamily="50" charset="-128"/>
              </a:rPr>
              <a:t>12</a:t>
            </a:r>
            <a:r>
              <a:rPr lang="ja-JP" altLang="en-US" sz="900" b="1" spc="-113" dirty="0" smtClean="0">
                <a:latin typeface="Meiryo UI" panose="020B0604030504040204" pitchFamily="50" charset="-128"/>
                <a:ea typeface="Meiryo UI" panose="020B0604030504040204" pitchFamily="50" charset="-128"/>
              </a:rPr>
              <a:t>月</a:t>
            </a:r>
            <a:r>
              <a:rPr lang="en-US" altLang="ja-JP" sz="900" b="1" spc="-113" dirty="0">
                <a:latin typeface="Meiryo UI" panose="020B0604030504040204" pitchFamily="50" charset="-128"/>
                <a:ea typeface="Meiryo UI" panose="020B0604030504040204" pitchFamily="50" charset="-128"/>
              </a:rPr>
              <a:t>26</a:t>
            </a:r>
            <a:r>
              <a:rPr lang="ja-JP" altLang="en-US" sz="900" b="1" spc="-113" dirty="0" smtClean="0">
                <a:latin typeface="Meiryo UI" panose="020B0604030504040204" pitchFamily="50" charset="-128"/>
                <a:ea typeface="Meiryo UI" panose="020B0604030504040204" pitchFamily="50" charset="-128"/>
              </a:rPr>
              <a:t>日</a:t>
            </a:r>
            <a:endParaRPr lang="ja-JP" altLang="en-US" sz="900" b="1" spc="-113" dirty="0">
              <a:latin typeface="Meiryo UI" panose="020B0604030504040204" pitchFamily="50" charset="-128"/>
              <a:ea typeface="Meiryo UI" panose="020B0604030504040204" pitchFamily="50" charset="-128"/>
            </a:endParaRPr>
          </a:p>
        </p:txBody>
      </p:sp>
      <p:sp>
        <p:nvSpPr>
          <p:cNvPr id="130" name="テキスト ボックス 129"/>
          <p:cNvSpPr txBox="1"/>
          <p:nvPr/>
        </p:nvSpPr>
        <p:spPr>
          <a:xfrm>
            <a:off x="1284999" y="7548045"/>
            <a:ext cx="353943" cy="769441"/>
          </a:xfrm>
          <a:prstGeom prst="rect">
            <a:avLst/>
          </a:prstGeom>
          <a:noFill/>
        </p:spPr>
        <p:txBody>
          <a:bodyPr vert="eaVert" wrap="square" rtlCol="0">
            <a:spAutoFit/>
          </a:bodyPr>
          <a:lstStyle/>
          <a:p>
            <a:r>
              <a:rPr lang="ja-JP" altLang="en-US" sz="1100" dirty="0">
                <a:latin typeface="Meiryo UI" panose="020B0604030504040204" pitchFamily="50" charset="-128"/>
                <a:ea typeface="Meiryo UI" panose="020B0604030504040204" pitchFamily="50" charset="-128"/>
              </a:rPr>
              <a:t>公募開始</a:t>
            </a:r>
            <a:endParaRPr lang="en-US" altLang="ja-JP" sz="1100" dirty="0">
              <a:latin typeface="Meiryo UI" panose="020B0604030504040204" pitchFamily="50" charset="-128"/>
              <a:ea typeface="Meiryo UI" panose="020B0604030504040204" pitchFamily="50" charset="-128"/>
            </a:endParaRPr>
          </a:p>
        </p:txBody>
      </p:sp>
      <p:sp>
        <p:nvSpPr>
          <p:cNvPr id="131" name="角丸四角形 130"/>
          <p:cNvSpPr/>
          <p:nvPr/>
        </p:nvSpPr>
        <p:spPr>
          <a:xfrm>
            <a:off x="2381156" y="7462708"/>
            <a:ext cx="331771" cy="823013"/>
          </a:xfrm>
          <a:prstGeom prst="roundRect">
            <a:avLst>
              <a:gd name="adj" fmla="val 0"/>
            </a:avLst>
          </a:prstGeom>
          <a:solidFill>
            <a:schemeClr val="bg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32" name="テキスト ボックス 131"/>
          <p:cNvSpPr txBox="1"/>
          <p:nvPr/>
        </p:nvSpPr>
        <p:spPr>
          <a:xfrm>
            <a:off x="2358984" y="7542297"/>
            <a:ext cx="353943" cy="769441"/>
          </a:xfrm>
          <a:prstGeom prst="rect">
            <a:avLst/>
          </a:prstGeom>
          <a:noFill/>
        </p:spPr>
        <p:txBody>
          <a:bodyPr vert="eaVert" wrap="square" rtlCol="0">
            <a:spAutoFit/>
          </a:bodyPr>
          <a:lstStyle/>
          <a:p>
            <a:r>
              <a:rPr lang="ja-JP" altLang="en-US" sz="1100" dirty="0">
                <a:latin typeface="Meiryo UI" panose="020B0604030504040204" pitchFamily="50" charset="-128"/>
                <a:ea typeface="Meiryo UI" panose="020B0604030504040204" pitchFamily="50" charset="-128"/>
              </a:rPr>
              <a:t>公募締切</a:t>
            </a:r>
            <a:endParaRPr lang="en-US" altLang="ja-JP" sz="1100" dirty="0">
              <a:latin typeface="Meiryo UI" panose="020B0604030504040204" pitchFamily="50" charset="-128"/>
              <a:ea typeface="Meiryo UI" panose="020B0604030504040204" pitchFamily="50" charset="-128"/>
            </a:endParaRPr>
          </a:p>
        </p:txBody>
      </p:sp>
      <p:sp>
        <p:nvSpPr>
          <p:cNvPr id="133" name="角丸四角形 132"/>
          <p:cNvSpPr/>
          <p:nvPr/>
        </p:nvSpPr>
        <p:spPr>
          <a:xfrm>
            <a:off x="5357163" y="7488907"/>
            <a:ext cx="341007" cy="807079"/>
          </a:xfrm>
          <a:prstGeom prst="roundRect">
            <a:avLst/>
          </a:prstGeom>
          <a:solidFill>
            <a:schemeClr val="bg1"/>
          </a:solidFill>
          <a:ln w="25400">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34" name="テキスト ボックス 133"/>
          <p:cNvSpPr txBox="1"/>
          <p:nvPr/>
        </p:nvSpPr>
        <p:spPr>
          <a:xfrm>
            <a:off x="5344227" y="7488906"/>
            <a:ext cx="353943" cy="769441"/>
          </a:xfrm>
          <a:prstGeom prst="rect">
            <a:avLst/>
          </a:prstGeom>
          <a:noFill/>
        </p:spPr>
        <p:txBody>
          <a:bodyPr vert="eaVert" wrap="square" rtlCol="0">
            <a:spAutoFit/>
          </a:bodyPr>
          <a:lstStyle/>
          <a:p>
            <a:pPr algn="ctr"/>
            <a:r>
              <a:rPr lang="ja-JP" altLang="en-US" sz="1100" dirty="0">
                <a:latin typeface="Meiryo UI" panose="020B0604030504040204" pitchFamily="50" charset="-128"/>
                <a:ea typeface="Meiryo UI" panose="020B0604030504040204" pitchFamily="50" charset="-128"/>
              </a:rPr>
              <a:t>額の確定</a:t>
            </a:r>
            <a:endParaRPr lang="en-US" altLang="ja-JP" sz="1100" dirty="0">
              <a:latin typeface="Meiryo UI" panose="020B0604030504040204" pitchFamily="50" charset="-128"/>
              <a:ea typeface="Meiryo UI" panose="020B0604030504040204" pitchFamily="50" charset="-128"/>
            </a:endParaRPr>
          </a:p>
        </p:txBody>
      </p:sp>
      <p:sp>
        <p:nvSpPr>
          <p:cNvPr id="135" name="角丸四角形 134"/>
          <p:cNvSpPr/>
          <p:nvPr/>
        </p:nvSpPr>
        <p:spPr>
          <a:xfrm>
            <a:off x="6435440" y="7512304"/>
            <a:ext cx="341007" cy="746887"/>
          </a:xfrm>
          <a:prstGeom prst="roundRect">
            <a:avLst/>
          </a:prstGeom>
          <a:solidFill>
            <a:schemeClr val="bg1"/>
          </a:solidFill>
          <a:ln w="25400">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36" name="テキスト ボックス 135"/>
          <p:cNvSpPr txBox="1"/>
          <p:nvPr/>
        </p:nvSpPr>
        <p:spPr>
          <a:xfrm>
            <a:off x="6422504" y="7523147"/>
            <a:ext cx="353943" cy="753868"/>
          </a:xfrm>
          <a:prstGeom prst="rect">
            <a:avLst/>
          </a:prstGeom>
          <a:noFill/>
        </p:spPr>
        <p:txBody>
          <a:bodyPr vert="eaVert" wrap="square" rtlCol="0">
            <a:spAutoFit/>
          </a:bodyPr>
          <a:lstStyle/>
          <a:p>
            <a:r>
              <a:rPr lang="ja-JP" altLang="en-US" sz="1100" spc="-113" dirty="0">
                <a:latin typeface="Meiryo UI" panose="020B0604030504040204" pitchFamily="50" charset="-128"/>
                <a:ea typeface="Meiryo UI" panose="020B0604030504040204" pitchFamily="50" charset="-128"/>
              </a:rPr>
              <a:t>補助金支払</a:t>
            </a:r>
          </a:p>
        </p:txBody>
      </p:sp>
      <p:cxnSp>
        <p:nvCxnSpPr>
          <p:cNvPr id="145" name="直線矢印コネクタ 144"/>
          <p:cNvCxnSpPr/>
          <p:nvPr/>
        </p:nvCxnSpPr>
        <p:spPr>
          <a:xfrm flipH="1" flipV="1">
            <a:off x="1989190" y="7937078"/>
            <a:ext cx="8448" cy="998186"/>
          </a:xfrm>
          <a:prstGeom prst="straightConnector1">
            <a:avLst/>
          </a:prstGeom>
          <a:ln w="63500">
            <a:solidFill>
              <a:srgbClr val="333333"/>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159" name="テキスト ボックス 158"/>
          <p:cNvSpPr txBox="1"/>
          <p:nvPr/>
        </p:nvSpPr>
        <p:spPr>
          <a:xfrm>
            <a:off x="4585355" y="7235364"/>
            <a:ext cx="845103" cy="230832"/>
          </a:xfrm>
          <a:prstGeom prst="rect">
            <a:avLst/>
          </a:prstGeom>
          <a:noFill/>
        </p:spPr>
        <p:txBody>
          <a:bodyPr wrap="none" rtlCol="0">
            <a:spAutoFit/>
          </a:bodyPr>
          <a:lstStyle/>
          <a:p>
            <a:r>
              <a:rPr lang="en-US" altLang="ja-JP" sz="900" b="1" dirty="0" smtClean="0">
                <a:latin typeface="Meiryo UI" panose="020B0604030504040204" pitchFamily="50" charset="-128"/>
                <a:ea typeface="Meiryo UI" panose="020B0604030504040204" pitchFamily="50" charset="-128"/>
              </a:rPr>
              <a:t>3</a:t>
            </a:r>
            <a:r>
              <a:rPr lang="ja-JP" altLang="en-US" sz="900" b="1" dirty="0" smtClean="0">
                <a:latin typeface="Meiryo UI" panose="020B0604030504040204" pitchFamily="50" charset="-128"/>
                <a:ea typeface="Meiryo UI" panose="020B0604030504040204" pitchFamily="50" charset="-128"/>
              </a:rPr>
              <a:t>月</a:t>
            </a:r>
            <a:r>
              <a:rPr lang="en-US" altLang="ja-JP" sz="900" b="1" dirty="0" smtClean="0">
                <a:latin typeface="Meiryo UI" panose="020B0604030504040204" pitchFamily="50" charset="-128"/>
                <a:ea typeface="Meiryo UI" panose="020B0604030504040204" pitchFamily="50" charset="-128"/>
              </a:rPr>
              <a:t>24</a:t>
            </a:r>
            <a:r>
              <a:rPr lang="ja-JP" altLang="en-US" sz="900" b="1" dirty="0" smtClean="0">
                <a:latin typeface="Meiryo UI" panose="020B0604030504040204" pitchFamily="50" charset="-128"/>
                <a:ea typeface="Meiryo UI" panose="020B0604030504040204" pitchFamily="50" charset="-128"/>
              </a:rPr>
              <a:t>日</a:t>
            </a:r>
            <a:r>
              <a:rPr lang="ja-JP" altLang="en-US" sz="900" b="1" dirty="0">
                <a:latin typeface="Meiryo UI" panose="020B0604030504040204" pitchFamily="50" charset="-128"/>
                <a:ea typeface="Meiryo UI" panose="020B0604030504040204" pitchFamily="50" charset="-128"/>
              </a:rPr>
              <a:t>まで</a:t>
            </a:r>
            <a:endParaRPr lang="en-US" altLang="ja-JP" sz="900" b="1"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220265" y="8859043"/>
            <a:ext cx="6578618" cy="1063419"/>
            <a:chOff x="176606" y="6741271"/>
            <a:chExt cx="6578618" cy="1063419"/>
          </a:xfrm>
        </p:grpSpPr>
        <p:sp>
          <p:nvSpPr>
            <p:cNvPr id="94" name="角丸四角形 93"/>
            <p:cNvSpPr/>
            <p:nvPr/>
          </p:nvSpPr>
          <p:spPr>
            <a:xfrm>
              <a:off x="176606" y="6786368"/>
              <a:ext cx="443838" cy="911198"/>
            </a:xfrm>
            <a:prstGeom prst="round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b="1" dirty="0" smtClean="0">
                  <a:latin typeface="Meiryo UI" panose="020B0604030504040204" pitchFamily="50" charset="-128"/>
                  <a:ea typeface="Meiryo UI" panose="020B0604030504040204" pitchFamily="50" charset="-128"/>
                </a:rPr>
                <a:t>宿泊事業者</a:t>
              </a:r>
              <a:endParaRPr lang="ja-JP" altLang="en-US" sz="1200" b="1" dirty="0">
                <a:latin typeface="Meiryo UI" panose="020B0604030504040204" pitchFamily="50" charset="-128"/>
                <a:ea typeface="Meiryo UI" panose="020B0604030504040204" pitchFamily="50" charset="-128"/>
              </a:endParaRPr>
            </a:p>
          </p:txBody>
        </p:sp>
        <p:sp>
          <p:nvSpPr>
            <p:cNvPr id="114" name="楕円 113"/>
            <p:cNvSpPr/>
            <p:nvPr/>
          </p:nvSpPr>
          <p:spPr>
            <a:xfrm>
              <a:off x="1761707" y="6781225"/>
              <a:ext cx="351934" cy="915296"/>
            </a:xfrm>
            <a:prstGeom prst="ellipse">
              <a:avLst/>
            </a:prstGeom>
            <a:solidFill>
              <a:schemeClr val="bg1"/>
            </a:solidFill>
            <a:ln w="254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24" name="テキスト ボックス 123"/>
            <p:cNvSpPr txBox="1"/>
            <p:nvPr/>
          </p:nvSpPr>
          <p:spPr>
            <a:xfrm>
              <a:off x="1777390" y="6906669"/>
              <a:ext cx="300082" cy="656590"/>
            </a:xfrm>
            <a:prstGeom prst="rect">
              <a:avLst/>
            </a:prstGeom>
            <a:noFill/>
          </p:spPr>
          <p:txBody>
            <a:bodyPr vert="eaVert" wrap="none" rtlCol="0" anchor="ctr">
              <a:spAutoFit/>
            </a:bodyPr>
            <a:lstStyle/>
            <a:p>
              <a:pPr>
                <a:lnSpc>
                  <a:spcPts val="900"/>
                </a:lnSpc>
              </a:pPr>
              <a:r>
                <a:rPr lang="ja-JP" altLang="en-US" sz="1100" dirty="0">
                  <a:latin typeface="Meiryo UI" panose="020B0604030504040204" pitchFamily="50" charset="-128"/>
                  <a:ea typeface="Meiryo UI" panose="020B0604030504040204" pitchFamily="50" charset="-128"/>
                </a:rPr>
                <a:t>交付申請</a:t>
              </a:r>
            </a:p>
          </p:txBody>
        </p:sp>
        <p:sp>
          <p:nvSpPr>
            <p:cNvPr id="141" name="楕円 140"/>
            <p:cNvSpPr/>
            <p:nvPr/>
          </p:nvSpPr>
          <p:spPr>
            <a:xfrm>
              <a:off x="6399449" y="6741271"/>
              <a:ext cx="351934" cy="987386"/>
            </a:xfrm>
            <a:prstGeom prst="ellipse">
              <a:avLst/>
            </a:prstGeom>
            <a:solidFill>
              <a:schemeClr val="bg1"/>
            </a:solidFill>
            <a:ln w="254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42" name="テキスト ボックス 141"/>
            <p:cNvSpPr txBox="1"/>
            <p:nvPr/>
          </p:nvSpPr>
          <p:spPr>
            <a:xfrm>
              <a:off x="6401281" y="6868908"/>
              <a:ext cx="353943" cy="935782"/>
            </a:xfrm>
            <a:prstGeom prst="rect">
              <a:avLst/>
            </a:prstGeom>
            <a:noFill/>
          </p:spPr>
          <p:txBody>
            <a:bodyPr vert="eaVert" wrap="square" rtlCol="0" anchor="ctr">
              <a:spAutoFit/>
            </a:bodyPr>
            <a:lstStyle/>
            <a:p>
              <a:r>
                <a:rPr lang="ja-JP" altLang="en-US" sz="1100" spc="-113" dirty="0">
                  <a:latin typeface="Meiryo UI" panose="020B0604030504040204" pitchFamily="50" charset="-128"/>
                  <a:ea typeface="Meiryo UI" panose="020B0604030504040204" pitchFamily="50" charset="-128"/>
                </a:rPr>
                <a:t>補助金受領</a:t>
              </a:r>
            </a:p>
          </p:txBody>
        </p:sp>
        <p:sp>
          <p:nvSpPr>
            <p:cNvPr id="154" name="楕円 153"/>
            <p:cNvSpPr/>
            <p:nvPr/>
          </p:nvSpPr>
          <p:spPr>
            <a:xfrm>
              <a:off x="5707278" y="6759995"/>
              <a:ext cx="351305" cy="935782"/>
            </a:xfrm>
            <a:prstGeom prst="ellipse">
              <a:avLst/>
            </a:prstGeom>
            <a:solidFill>
              <a:schemeClr val="bg1"/>
            </a:solidFill>
            <a:ln w="254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55" name="テキスト ボックス 154"/>
            <p:cNvSpPr txBox="1"/>
            <p:nvPr/>
          </p:nvSpPr>
          <p:spPr>
            <a:xfrm>
              <a:off x="5732889" y="6984204"/>
              <a:ext cx="300082" cy="515526"/>
            </a:xfrm>
            <a:prstGeom prst="rect">
              <a:avLst/>
            </a:prstGeom>
            <a:noFill/>
          </p:spPr>
          <p:txBody>
            <a:bodyPr vert="eaVert" wrap="none" rtlCol="0" anchor="ctr">
              <a:spAutoFit/>
            </a:bodyPr>
            <a:lstStyle/>
            <a:p>
              <a:pPr>
                <a:lnSpc>
                  <a:spcPts val="900"/>
                </a:lnSpc>
              </a:pPr>
              <a:r>
                <a:rPr lang="ja-JP" altLang="en-US" sz="1100" dirty="0">
                  <a:latin typeface="Meiryo UI" panose="020B0604030504040204" pitchFamily="50" charset="-128"/>
                  <a:ea typeface="Meiryo UI" panose="020B0604030504040204" pitchFamily="50" charset="-128"/>
                </a:rPr>
                <a:t>請求書</a:t>
              </a:r>
            </a:p>
          </p:txBody>
        </p:sp>
        <p:sp>
          <p:nvSpPr>
            <p:cNvPr id="139" name="楕円 138"/>
            <p:cNvSpPr/>
            <p:nvPr/>
          </p:nvSpPr>
          <p:spPr>
            <a:xfrm>
              <a:off x="4711963" y="6762815"/>
              <a:ext cx="351934" cy="925067"/>
            </a:xfrm>
            <a:prstGeom prst="ellipse">
              <a:avLst/>
            </a:prstGeom>
            <a:solidFill>
              <a:schemeClr val="bg1"/>
            </a:solidFill>
            <a:ln w="254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40" name="テキスト ボックス 139"/>
            <p:cNvSpPr txBox="1"/>
            <p:nvPr/>
          </p:nvSpPr>
          <p:spPr>
            <a:xfrm>
              <a:off x="4722552" y="6906669"/>
              <a:ext cx="300082" cy="656590"/>
            </a:xfrm>
            <a:prstGeom prst="rect">
              <a:avLst/>
            </a:prstGeom>
            <a:noFill/>
          </p:spPr>
          <p:txBody>
            <a:bodyPr vert="eaVert" wrap="none" rtlCol="0" anchor="ctr">
              <a:spAutoFit/>
            </a:bodyPr>
            <a:lstStyle/>
            <a:p>
              <a:pPr>
                <a:lnSpc>
                  <a:spcPts val="900"/>
                </a:lnSpc>
              </a:pPr>
              <a:r>
                <a:rPr lang="ja-JP" altLang="en-US" sz="1100" dirty="0">
                  <a:latin typeface="Meiryo UI" panose="020B0604030504040204" pitchFamily="50" charset="-128"/>
                  <a:ea typeface="Meiryo UI" panose="020B0604030504040204" pitchFamily="50" charset="-128"/>
                </a:rPr>
                <a:t>実績報告</a:t>
              </a:r>
            </a:p>
          </p:txBody>
        </p:sp>
      </p:grpSp>
      <p:sp>
        <p:nvSpPr>
          <p:cNvPr id="48" name="角丸四角形 47"/>
          <p:cNvSpPr/>
          <p:nvPr/>
        </p:nvSpPr>
        <p:spPr>
          <a:xfrm>
            <a:off x="4779848" y="7476278"/>
            <a:ext cx="344395" cy="819709"/>
          </a:xfrm>
          <a:prstGeom prst="roundRect">
            <a:avLst/>
          </a:prstGeom>
          <a:solidFill>
            <a:schemeClr val="bg1"/>
          </a:solidFill>
          <a:ln w="25400">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49" name="テキスト ボックス 48"/>
          <p:cNvSpPr txBox="1"/>
          <p:nvPr/>
        </p:nvSpPr>
        <p:spPr>
          <a:xfrm>
            <a:off x="4766211" y="7542297"/>
            <a:ext cx="353943" cy="769441"/>
          </a:xfrm>
          <a:prstGeom prst="rect">
            <a:avLst/>
          </a:prstGeom>
          <a:noFill/>
        </p:spPr>
        <p:txBody>
          <a:bodyPr vert="eaVert" wrap="square" rtlCol="0">
            <a:spAutoFit/>
          </a:bodyPr>
          <a:lstStyle/>
          <a:p>
            <a:r>
              <a:rPr lang="ja-JP" altLang="en-US" sz="1100" dirty="0">
                <a:latin typeface="Meiryo UI" panose="020B0604030504040204" pitchFamily="50" charset="-128"/>
                <a:ea typeface="Meiryo UI" panose="020B0604030504040204" pitchFamily="50" charset="-128"/>
              </a:rPr>
              <a:t>実績報告</a:t>
            </a:r>
            <a:endParaRPr lang="en-US" altLang="ja-JP" sz="1100" dirty="0">
              <a:latin typeface="Meiryo UI" panose="020B0604030504040204" pitchFamily="50" charset="-128"/>
              <a:ea typeface="Meiryo UI" panose="020B0604030504040204" pitchFamily="50" charset="-128"/>
            </a:endParaRPr>
          </a:p>
        </p:txBody>
      </p:sp>
      <p:cxnSp>
        <p:nvCxnSpPr>
          <p:cNvPr id="52" name="直線矢印コネクタ 51"/>
          <p:cNvCxnSpPr/>
          <p:nvPr/>
        </p:nvCxnSpPr>
        <p:spPr>
          <a:xfrm flipH="1" flipV="1">
            <a:off x="5926590" y="7900810"/>
            <a:ext cx="3640" cy="998187"/>
          </a:xfrm>
          <a:prstGeom prst="straightConnector1">
            <a:avLst/>
          </a:prstGeom>
          <a:ln w="63500">
            <a:solidFill>
              <a:srgbClr val="333333"/>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a:cxnSpLocks/>
          </p:cNvCxnSpPr>
          <p:nvPr/>
        </p:nvCxnSpPr>
        <p:spPr>
          <a:xfrm flipV="1">
            <a:off x="4930359" y="8295986"/>
            <a:ext cx="0" cy="590273"/>
          </a:xfrm>
          <a:prstGeom prst="straightConnector1">
            <a:avLst/>
          </a:prstGeom>
          <a:ln w="63500">
            <a:solidFill>
              <a:srgbClr val="333333"/>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a:cxnSpLocks/>
          </p:cNvCxnSpPr>
          <p:nvPr/>
        </p:nvCxnSpPr>
        <p:spPr>
          <a:xfrm>
            <a:off x="3091696" y="8285721"/>
            <a:ext cx="0" cy="1035487"/>
          </a:xfrm>
          <a:prstGeom prst="straightConnector1">
            <a:avLst/>
          </a:prstGeom>
          <a:ln w="63500">
            <a:solidFill>
              <a:srgbClr val="333333"/>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a:cxnSpLocks/>
            <a:stCxn id="133" idx="2"/>
          </p:cNvCxnSpPr>
          <p:nvPr/>
        </p:nvCxnSpPr>
        <p:spPr>
          <a:xfrm>
            <a:off x="5527667" y="8295986"/>
            <a:ext cx="3334" cy="1025222"/>
          </a:xfrm>
          <a:prstGeom prst="straightConnector1">
            <a:avLst/>
          </a:prstGeom>
          <a:ln w="63500">
            <a:solidFill>
              <a:srgbClr val="333333"/>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137" name="角丸四角形 136"/>
          <p:cNvSpPr/>
          <p:nvPr/>
        </p:nvSpPr>
        <p:spPr>
          <a:xfrm>
            <a:off x="2921193" y="7448920"/>
            <a:ext cx="341007" cy="831648"/>
          </a:xfrm>
          <a:prstGeom prst="roundRect">
            <a:avLst/>
          </a:prstGeom>
          <a:solidFill>
            <a:schemeClr val="bg1"/>
          </a:solidFill>
          <a:ln w="25400">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38" name="テキスト ボックス 137"/>
          <p:cNvSpPr txBox="1"/>
          <p:nvPr/>
        </p:nvSpPr>
        <p:spPr>
          <a:xfrm>
            <a:off x="2911073" y="7532651"/>
            <a:ext cx="353943" cy="769441"/>
          </a:xfrm>
          <a:prstGeom prst="rect">
            <a:avLst/>
          </a:prstGeom>
          <a:noFill/>
        </p:spPr>
        <p:txBody>
          <a:bodyPr vert="eaVert" wrap="square" rtlCol="0" anchor="ctr">
            <a:spAutoFit/>
          </a:bodyPr>
          <a:lstStyle/>
          <a:p>
            <a:r>
              <a:rPr lang="ja-JP" altLang="en-US" sz="1100" dirty="0">
                <a:latin typeface="Meiryo UI" panose="020B0604030504040204" pitchFamily="50" charset="-128"/>
                <a:ea typeface="Meiryo UI" panose="020B0604030504040204" pitchFamily="50" charset="-128"/>
              </a:rPr>
              <a:t>交付決定</a:t>
            </a:r>
            <a:endParaRPr lang="en-US" altLang="ja-JP" sz="1100" dirty="0">
              <a:latin typeface="Meiryo UI" panose="020B0604030504040204" pitchFamily="50" charset="-128"/>
              <a:ea typeface="Meiryo UI" panose="020B0604030504040204" pitchFamily="50" charset="-128"/>
            </a:endParaRPr>
          </a:p>
        </p:txBody>
      </p:sp>
      <p:cxnSp>
        <p:nvCxnSpPr>
          <p:cNvPr id="44" name="直線矢印コネクタ 43"/>
          <p:cNvCxnSpPr/>
          <p:nvPr/>
        </p:nvCxnSpPr>
        <p:spPr>
          <a:xfrm>
            <a:off x="6605943" y="8270467"/>
            <a:ext cx="0" cy="588576"/>
          </a:xfrm>
          <a:prstGeom prst="straightConnector1">
            <a:avLst/>
          </a:prstGeom>
          <a:ln w="63500">
            <a:solidFill>
              <a:srgbClr val="333333"/>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50" name="楕円 49">
            <a:extLst>
              <a:ext uri="{FF2B5EF4-FFF2-40B4-BE49-F238E27FC236}">
                <a16:creationId xmlns:a16="http://schemas.microsoft.com/office/drawing/2014/main" id="{1AB04532-6398-4A82-BAB1-EBB4020D6757}"/>
              </a:ext>
            </a:extLst>
          </p:cNvPr>
          <p:cNvSpPr/>
          <p:nvPr/>
        </p:nvSpPr>
        <p:spPr>
          <a:xfrm>
            <a:off x="3806381" y="8877767"/>
            <a:ext cx="351934" cy="915296"/>
          </a:xfrm>
          <a:prstGeom prst="ellipse">
            <a:avLst/>
          </a:prstGeom>
          <a:solidFill>
            <a:schemeClr val="bg1"/>
          </a:solidFill>
          <a:ln w="254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54" name="テキスト ボックス 53">
            <a:extLst>
              <a:ext uri="{FF2B5EF4-FFF2-40B4-BE49-F238E27FC236}">
                <a16:creationId xmlns:a16="http://schemas.microsoft.com/office/drawing/2014/main" id="{24C3EB3A-AA45-4DC0-A1F5-1E2BF1CE304C}"/>
              </a:ext>
            </a:extLst>
          </p:cNvPr>
          <p:cNvSpPr txBox="1"/>
          <p:nvPr/>
        </p:nvSpPr>
        <p:spPr>
          <a:xfrm>
            <a:off x="3818877" y="9024441"/>
            <a:ext cx="300082" cy="656590"/>
          </a:xfrm>
          <a:prstGeom prst="rect">
            <a:avLst/>
          </a:prstGeom>
          <a:noFill/>
        </p:spPr>
        <p:txBody>
          <a:bodyPr vert="eaVert" wrap="none" rtlCol="0" anchor="ctr">
            <a:spAutoFit/>
          </a:bodyPr>
          <a:lstStyle/>
          <a:p>
            <a:pPr>
              <a:lnSpc>
                <a:spcPts val="900"/>
              </a:lnSpc>
            </a:pPr>
            <a:r>
              <a:rPr lang="ja-JP" altLang="en-US" sz="1100" dirty="0">
                <a:latin typeface="Meiryo UI" panose="020B0604030504040204" pitchFamily="50" charset="-128"/>
                <a:ea typeface="Meiryo UI" panose="020B0604030504040204" pitchFamily="50" charset="-128"/>
              </a:rPr>
              <a:t>事業実施</a:t>
            </a:r>
          </a:p>
        </p:txBody>
      </p:sp>
    </p:spTree>
    <p:extLst>
      <p:ext uri="{BB962C8B-B14F-4D97-AF65-F5344CB8AC3E}">
        <p14:creationId xmlns:p14="http://schemas.microsoft.com/office/powerpoint/2010/main" val="208507109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968</Words>
  <PresentationFormat>ユーザー設定</PresentationFormat>
  <Paragraphs>78</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ＭＳ Ｐゴシック</vt:lpstr>
      <vt:lpstr>メイリオ</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2020-05-21T05:00:52Z</dcterms:created>
  <dcterms:modified xsi:type="dcterms:W3CDTF">2023-02-20T06:12:14Z</dcterms:modified>
</cp:coreProperties>
</file>