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76" r:id="rId2"/>
    <p:sldMasterId id="2147484035" r:id="rId3"/>
    <p:sldMasterId id="2147484093" r:id="rId4"/>
    <p:sldMasterId id="2147484102" r:id="rId5"/>
  </p:sldMasterIdLst>
  <p:notesMasterIdLst>
    <p:notesMasterId r:id="rId32"/>
  </p:notesMasterIdLst>
  <p:handoutMasterIdLst>
    <p:handoutMasterId r:id="rId33"/>
  </p:handoutMasterIdLst>
  <p:sldIdLst>
    <p:sldId id="265" r:id="rId6"/>
    <p:sldId id="359" r:id="rId7"/>
    <p:sldId id="360" r:id="rId8"/>
    <p:sldId id="291" r:id="rId9"/>
    <p:sldId id="292" r:id="rId10"/>
    <p:sldId id="369" r:id="rId11"/>
    <p:sldId id="302" r:id="rId12"/>
    <p:sldId id="513" r:id="rId13"/>
    <p:sldId id="514" r:id="rId14"/>
    <p:sldId id="517" r:id="rId15"/>
    <p:sldId id="540" r:id="rId16"/>
    <p:sldId id="538" r:id="rId17"/>
    <p:sldId id="539" r:id="rId18"/>
    <p:sldId id="521" r:id="rId19"/>
    <p:sldId id="522" r:id="rId20"/>
    <p:sldId id="520" r:id="rId21"/>
    <p:sldId id="529" r:id="rId22"/>
    <p:sldId id="523" r:id="rId23"/>
    <p:sldId id="725" r:id="rId24"/>
    <p:sldId id="730" r:id="rId25"/>
    <p:sldId id="257" r:id="rId26"/>
    <p:sldId id="537" r:id="rId27"/>
    <p:sldId id="503" r:id="rId28"/>
    <p:sldId id="732" r:id="rId29"/>
    <p:sldId id="356" r:id="rId30"/>
    <p:sldId id="536" r:id="rId31"/>
  </p:sldIdLst>
  <p:sldSz cx="9906000" cy="6858000" type="A4"/>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79" autoAdjust="0"/>
    <p:restoredTop sz="93784" autoAdjust="0"/>
  </p:normalViewPr>
  <p:slideViewPr>
    <p:cSldViewPr snapToGrid="0">
      <p:cViewPr>
        <p:scale>
          <a:sx n="39" d="100"/>
          <a:sy n="39" d="100"/>
        </p:scale>
        <p:origin x="1804" y="6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200"/>
              <a:t>市町村の災害廃棄物処理計画策定率経年変化</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Sheet1!$A$13</c:f>
              <c:strCache>
                <c:ptCount val="1"/>
                <c:pt idx="0">
                  <c:v>近畿全体</c:v>
                </c:pt>
              </c:strCache>
            </c:strRef>
          </c:tx>
          <c:spPr>
            <a:solidFill>
              <a:srgbClr val="92D050"/>
            </a:solidFill>
            <a:ln>
              <a:solidFill>
                <a:srgbClr val="00B050"/>
              </a:solidFill>
            </a:ln>
            <a:effectLst/>
          </c:spPr>
          <c:invertIfNegative val="0"/>
          <c:dPt>
            <c:idx val="0"/>
            <c:invertIfNegative val="0"/>
            <c:bubble3D val="0"/>
            <c:spPr>
              <a:pattFill prst="dkDnDiag">
                <a:fgClr>
                  <a:srgbClr val="92D050"/>
                </a:fgClr>
                <a:bgClr>
                  <a:schemeClr val="bg1"/>
                </a:bgClr>
              </a:pattFill>
              <a:ln>
                <a:solidFill>
                  <a:srgbClr val="00B050"/>
                </a:solidFill>
              </a:ln>
              <a:effectLst/>
            </c:spPr>
            <c:extLst>
              <c:ext xmlns:c16="http://schemas.microsoft.com/office/drawing/2014/chart" uri="{C3380CC4-5D6E-409C-BE32-E72D297353CC}">
                <c16:uniqueId val="{00000001-FB84-41CF-8A4F-B23FB43FE41A}"/>
              </c:ext>
            </c:extLst>
          </c:dPt>
          <c:dPt>
            <c:idx val="1"/>
            <c:invertIfNegative val="0"/>
            <c:bubble3D val="0"/>
            <c:spPr>
              <a:pattFill prst="dkDnDiag">
                <a:fgClr>
                  <a:srgbClr val="92D050"/>
                </a:fgClr>
                <a:bgClr>
                  <a:schemeClr val="bg1"/>
                </a:bgClr>
              </a:pattFill>
              <a:ln>
                <a:solidFill>
                  <a:srgbClr val="00B050"/>
                </a:solidFill>
              </a:ln>
              <a:effectLst/>
            </c:spPr>
            <c:extLst>
              <c:ext xmlns:c16="http://schemas.microsoft.com/office/drawing/2014/chart" uri="{C3380CC4-5D6E-409C-BE32-E72D297353CC}">
                <c16:uniqueId val="{00000003-FB84-41CF-8A4F-B23FB43FE41A}"/>
              </c:ext>
            </c:extLst>
          </c:dPt>
          <c:dPt>
            <c:idx val="2"/>
            <c:invertIfNegative val="0"/>
            <c:bubble3D val="0"/>
            <c:spPr>
              <a:pattFill prst="dkDnDiag">
                <a:fgClr>
                  <a:srgbClr val="92D050"/>
                </a:fgClr>
                <a:bgClr>
                  <a:schemeClr val="bg1"/>
                </a:bgClr>
              </a:pattFill>
              <a:ln>
                <a:solidFill>
                  <a:srgbClr val="00B050"/>
                </a:solidFill>
              </a:ln>
              <a:effectLst/>
            </c:spPr>
            <c:extLst>
              <c:ext xmlns:c16="http://schemas.microsoft.com/office/drawing/2014/chart" uri="{C3380CC4-5D6E-409C-BE32-E72D297353CC}">
                <c16:uniqueId val="{00000005-FB84-41CF-8A4F-B23FB43FE41A}"/>
              </c:ext>
            </c:extLst>
          </c:dPt>
          <c:dPt>
            <c:idx val="3"/>
            <c:invertIfNegative val="0"/>
            <c:bubble3D val="0"/>
            <c:spPr>
              <a:pattFill prst="dkDnDiag">
                <a:fgClr>
                  <a:srgbClr val="92D050"/>
                </a:fgClr>
                <a:bgClr>
                  <a:schemeClr val="bg1"/>
                </a:bgClr>
              </a:pattFill>
              <a:ln>
                <a:solidFill>
                  <a:srgbClr val="00B050"/>
                </a:solidFill>
              </a:ln>
              <a:effectLst/>
            </c:spPr>
            <c:extLst>
              <c:ext xmlns:c16="http://schemas.microsoft.com/office/drawing/2014/chart" uri="{C3380CC4-5D6E-409C-BE32-E72D297353CC}">
                <c16:uniqueId val="{00000007-FB84-41CF-8A4F-B23FB43FE41A}"/>
              </c:ext>
            </c:extLst>
          </c:dPt>
          <c:dPt>
            <c:idx val="4"/>
            <c:invertIfNegative val="0"/>
            <c:bubble3D val="0"/>
            <c:spPr>
              <a:pattFill prst="dkDnDiag">
                <a:fgClr>
                  <a:srgbClr val="92D050"/>
                </a:fgClr>
                <a:bgClr>
                  <a:schemeClr val="bg1"/>
                </a:bgClr>
              </a:pattFill>
              <a:ln>
                <a:solidFill>
                  <a:srgbClr val="00B050"/>
                </a:solidFill>
              </a:ln>
              <a:effectLst/>
            </c:spPr>
            <c:extLst>
              <c:ext xmlns:c16="http://schemas.microsoft.com/office/drawing/2014/chart" uri="{C3380CC4-5D6E-409C-BE32-E72D297353CC}">
                <c16:uniqueId val="{00000009-FB84-41CF-8A4F-B23FB43FE41A}"/>
              </c:ext>
            </c:extLst>
          </c:dPt>
          <c:dPt>
            <c:idx val="5"/>
            <c:invertIfNegative val="0"/>
            <c:bubble3D val="0"/>
            <c:spPr>
              <a:pattFill prst="dkDnDiag">
                <a:fgClr>
                  <a:srgbClr val="92D050"/>
                </a:fgClr>
                <a:bgClr>
                  <a:schemeClr val="bg1"/>
                </a:bgClr>
              </a:pattFill>
              <a:ln>
                <a:solidFill>
                  <a:srgbClr val="00B050"/>
                </a:solidFill>
              </a:ln>
              <a:effectLst/>
            </c:spPr>
            <c:extLst>
              <c:ext xmlns:c16="http://schemas.microsoft.com/office/drawing/2014/chart" uri="{C3380CC4-5D6E-409C-BE32-E72D297353CC}">
                <c16:uniqueId val="{0000000B-FB84-41CF-8A4F-B23FB43FE41A}"/>
              </c:ext>
            </c:extLst>
          </c:dPt>
          <c:dLbls>
            <c:dLbl>
              <c:idx val="6"/>
              <c:layout>
                <c:manualLayout>
                  <c:x val="-3.0790769557648829E-2"/>
                  <c:y val="-1.51121571949932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B84-41CF-8A4F-B23FB43FE4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Sheet1!$B$12:$H$12</c:f>
              <c:strCache>
                <c:ptCount val="7"/>
                <c:pt idx="0">
                  <c:v>Ｈ２８</c:v>
                </c:pt>
                <c:pt idx="1">
                  <c:v>Ｈ２９</c:v>
                </c:pt>
                <c:pt idx="2">
                  <c:v>Ｈ３０</c:v>
                </c:pt>
                <c:pt idx="3">
                  <c:v>Ｒ１</c:v>
                </c:pt>
                <c:pt idx="4">
                  <c:v>R2</c:v>
                </c:pt>
                <c:pt idx="5">
                  <c:v>R3</c:v>
                </c:pt>
                <c:pt idx="6">
                  <c:v>R4</c:v>
                </c:pt>
              </c:strCache>
            </c:strRef>
          </c:cat>
          <c:val>
            <c:numRef>
              <c:f>Sheet1!$B$13:$H$13</c:f>
              <c:numCache>
                <c:formatCode>0.0_ </c:formatCode>
                <c:ptCount val="7"/>
                <c:pt idx="0">
                  <c:v>20.7</c:v>
                </c:pt>
                <c:pt idx="1">
                  <c:v>23.2</c:v>
                </c:pt>
                <c:pt idx="2">
                  <c:v>27.8</c:v>
                </c:pt>
                <c:pt idx="3">
                  <c:v>43.3</c:v>
                </c:pt>
                <c:pt idx="4">
                  <c:v>49.8</c:v>
                </c:pt>
                <c:pt idx="5">
                  <c:v>62.2</c:v>
                </c:pt>
                <c:pt idx="6">
                  <c:v>72.2</c:v>
                </c:pt>
              </c:numCache>
            </c:numRef>
          </c:val>
          <c:extLst>
            <c:ext xmlns:c16="http://schemas.microsoft.com/office/drawing/2014/chart" uri="{C3380CC4-5D6E-409C-BE32-E72D297353CC}">
              <c16:uniqueId val="{0000000C-FB84-41CF-8A4F-B23FB43FE41A}"/>
            </c:ext>
          </c:extLst>
        </c:ser>
        <c:ser>
          <c:idx val="1"/>
          <c:order val="1"/>
          <c:tx>
            <c:strRef>
              <c:f>Sheet1!$A$14</c:f>
              <c:strCache>
                <c:ptCount val="1"/>
                <c:pt idx="0">
                  <c:v>全国</c:v>
                </c:pt>
              </c:strCache>
            </c:strRef>
          </c:tx>
          <c:spPr>
            <a:solidFill>
              <a:srgbClr val="FFC000"/>
            </a:solidFill>
            <a:ln>
              <a:solidFill>
                <a:schemeClr val="accent1"/>
              </a:solidFill>
            </a:ln>
            <a:effectLst/>
          </c:spPr>
          <c:invertIfNegative val="0"/>
          <c:dPt>
            <c:idx val="0"/>
            <c:invertIfNegative val="0"/>
            <c:bubble3D val="0"/>
            <c:spPr>
              <a:pattFill prst="wdDnDiag">
                <a:fgClr>
                  <a:srgbClr val="FFC000"/>
                </a:fgClr>
                <a:bgClr>
                  <a:schemeClr val="bg1"/>
                </a:bgClr>
              </a:pattFill>
              <a:ln>
                <a:solidFill>
                  <a:schemeClr val="accent1"/>
                </a:solidFill>
              </a:ln>
              <a:effectLst/>
            </c:spPr>
            <c:extLst>
              <c:ext xmlns:c16="http://schemas.microsoft.com/office/drawing/2014/chart" uri="{C3380CC4-5D6E-409C-BE32-E72D297353CC}">
                <c16:uniqueId val="{0000000E-FB84-41CF-8A4F-B23FB43FE41A}"/>
              </c:ext>
            </c:extLst>
          </c:dPt>
          <c:dPt>
            <c:idx val="1"/>
            <c:invertIfNegative val="0"/>
            <c:bubble3D val="0"/>
            <c:spPr>
              <a:pattFill prst="wdDnDiag">
                <a:fgClr>
                  <a:srgbClr val="FFC000"/>
                </a:fgClr>
                <a:bgClr>
                  <a:schemeClr val="bg1"/>
                </a:bgClr>
              </a:pattFill>
              <a:ln>
                <a:solidFill>
                  <a:schemeClr val="accent1"/>
                </a:solidFill>
              </a:ln>
              <a:effectLst/>
            </c:spPr>
            <c:extLst>
              <c:ext xmlns:c16="http://schemas.microsoft.com/office/drawing/2014/chart" uri="{C3380CC4-5D6E-409C-BE32-E72D297353CC}">
                <c16:uniqueId val="{00000010-FB84-41CF-8A4F-B23FB43FE41A}"/>
              </c:ext>
            </c:extLst>
          </c:dPt>
          <c:dPt>
            <c:idx val="2"/>
            <c:invertIfNegative val="0"/>
            <c:bubble3D val="0"/>
            <c:spPr>
              <a:pattFill prst="wdDnDiag">
                <a:fgClr>
                  <a:srgbClr val="FFC000"/>
                </a:fgClr>
                <a:bgClr>
                  <a:schemeClr val="bg1"/>
                </a:bgClr>
              </a:pattFill>
              <a:ln>
                <a:solidFill>
                  <a:schemeClr val="accent1"/>
                </a:solidFill>
              </a:ln>
              <a:effectLst/>
            </c:spPr>
            <c:extLst>
              <c:ext xmlns:c16="http://schemas.microsoft.com/office/drawing/2014/chart" uri="{C3380CC4-5D6E-409C-BE32-E72D297353CC}">
                <c16:uniqueId val="{00000012-FB84-41CF-8A4F-B23FB43FE41A}"/>
              </c:ext>
            </c:extLst>
          </c:dPt>
          <c:dPt>
            <c:idx val="3"/>
            <c:invertIfNegative val="0"/>
            <c:bubble3D val="0"/>
            <c:spPr>
              <a:pattFill prst="wdDnDiag">
                <a:fgClr>
                  <a:srgbClr val="FFC000"/>
                </a:fgClr>
                <a:bgClr>
                  <a:schemeClr val="bg1"/>
                </a:bgClr>
              </a:pattFill>
              <a:ln>
                <a:solidFill>
                  <a:schemeClr val="accent1"/>
                </a:solidFill>
              </a:ln>
              <a:effectLst/>
            </c:spPr>
            <c:extLst>
              <c:ext xmlns:c16="http://schemas.microsoft.com/office/drawing/2014/chart" uri="{C3380CC4-5D6E-409C-BE32-E72D297353CC}">
                <c16:uniqueId val="{00000014-FB84-41CF-8A4F-B23FB43FE41A}"/>
              </c:ext>
            </c:extLst>
          </c:dPt>
          <c:dPt>
            <c:idx val="4"/>
            <c:invertIfNegative val="0"/>
            <c:bubble3D val="0"/>
            <c:spPr>
              <a:pattFill prst="wdDnDiag">
                <a:fgClr>
                  <a:srgbClr val="FFC000"/>
                </a:fgClr>
                <a:bgClr>
                  <a:schemeClr val="bg1"/>
                </a:bgClr>
              </a:pattFill>
              <a:ln>
                <a:solidFill>
                  <a:schemeClr val="accent1"/>
                </a:solidFill>
              </a:ln>
              <a:effectLst/>
            </c:spPr>
            <c:extLst>
              <c:ext xmlns:c16="http://schemas.microsoft.com/office/drawing/2014/chart" uri="{C3380CC4-5D6E-409C-BE32-E72D297353CC}">
                <c16:uniqueId val="{00000016-FB84-41CF-8A4F-B23FB43FE41A}"/>
              </c:ext>
            </c:extLst>
          </c:dPt>
          <c:dPt>
            <c:idx val="5"/>
            <c:invertIfNegative val="0"/>
            <c:bubble3D val="0"/>
            <c:spPr>
              <a:pattFill prst="wdDnDiag">
                <a:fgClr>
                  <a:srgbClr val="FFC000"/>
                </a:fgClr>
                <a:bgClr>
                  <a:schemeClr val="bg1"/>
                </a:bgClr>
              </a:pattFill>
              <a:ln>
                <a:solidFill>
                  <a:schemeClr val="accent1"/>
                </a:solidFill>
              </a:ln>
              <a:effectLst/>
            </c:spPr>
            <c:extLst>
              <c:ext xmlns:c16="http://schemas.microsoft.com/office/drawing/2014/chart" uri="{C3380CC4-5D6E-409C-BE32-E72D297353CC}">
                <c16:uniqueId val="{00000018-FB84-41CF-8A4F-B23FB43FE41A}"/>
              </c:ext>
            </c:extLst>
          </c:dPt>
          <c:dLbls>
            <c:dLbl>
              <c:idx val="6"/>
              <c:layout>
                <c:manualLayout>
                  <c:x val="3.6389091295403159E-2"/>
                  <c:y val="-1.51121571949932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FB84-41CF-8A4F-B23FB43FE4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Sheet1!$B$12:$H$12</c:f>
              <c:strCache>
                <c:ptCount val="7"/>
                <c:pt idx="0">
                  <c:v>Ｈ２８</c:v>
                </c:pt>
                <c:pt idx="1">
                  <c:v>Ｈ２９</c:v>
                </c:pt>
                <c:pt idx="2">
                  <c:v>Ｈ３０</c:v>
                </c:pt>
                <c:pt idx="3">
                  <c:v>Ｒ１</c:v>
                </c:pt>
                <c:pt idx="4">
                  <c:v>R2</c:v>
                </c:pt>
                <c:pt idx="5">
                  <c:v>R3</c:v>
                </c:pt>
                <c:pt idx="6">
                  <c:v>R4</c:v>
                </c:pt>
              </c:strCache>
            </c:strRef>
          </c:cat>
          <c:val>
            <c:numRef>
              <c:f>Sheet1!$B$14:$H$14</c:f>
              <c:numCache>
                <c:formatCode>General</c:formatCode>
                <c:ptCount val="7"/>
                <c:pt idx="0">
                  <c:v>24</c:v>
                </c:pt>
                <c:pt idx="1">
                  <c:v>27</c:v>
                </c:pt>
                <c:pt idx="2">
                  <c:v>39</c:v>
                </c:pt>
                <c:pt idx="3">
                  <c:v>52</c:v>
                </c:pt>
                <c:pt idx="4">
                  <c:v>66</c:v>
                </c:pt>
                <c:pt idx="5">
                  <c:v>66</c:v>
                </c:pt>
                <c:pt idx="6">
                  <c:v>72</c:v>
                </c:pt>
              </c:numCache>
            </c:numRef>
          </c:val>
          <c:extLst>
            <c:ext xmlns:c16="http://schemas.microsoft.com/office/drawing/2014/chart" uri="{C3380CC4-5D6E-409C-BE32-E72D297353CC}">
              <c16:uniqueId val="{00000019-FB84-41CF-8A4F-B23FB43FE41A}"/>
            </c:ext>
          </c:extLst>
        </c:ser>
        <c:dLbls>
          <c:dLblPos val="outEnd"/>
          <c:showLegendKey val="0"/>
          <c:showVal val="1"/>
          <c:showCatName val="0"/>
          <c:showSerName val="0"/>
          <c:showPercent val="0"/>
          <c:showBubbleSize val="0"/>
        </c:dLbls>
        <c:gapWidth val="219"/>
        <c:overlap val="-27"/>
        <c:axId val="489915968"/>
        <c:axId val="489913016"/>
      </c:barChart>
      <c:catAx>
        <c:axId val="48991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89913016"/>
        <c:crosses val="autoZero"/>
        <c:auto val="1"/>
        <c:lblAlgn val="ctr"/>
        <c:lblOffset val="100"/>
        <c:noMultiLvlLbl val="0"/>
      </c:catAx>
      <c:valAx>
        <c:axId val="489913016"/>
        <c:scaling>
          <c:orientation val="minMax"/>
        </c:scaling>
        <c:delete val="0"/>
        <c:axPos val="l"/>
        <c:majorGridlines>
          <c:spPr>
            <a:ln w="9525" cap="flat" cmpd="sng" algn="ctr">
              <a:solidFill>
                <a:schemeClr val="tx1">
                  <a:lumMod val="15000"/>
                  <a:lumOff val="85000"/>
                </a:schemeClr>
              </a:solidFill>
              <a:round/>
            </a:ln>
            <a:effectLst/>
          </c:spPr>
        </c:majorGridlines>
        <c:numFmt formatCode="0.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89915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024521-0DBD-439B-AED4-502913FBFED9}"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kumimoji="1" lang="ja-JP" altLang="en-US"/>
        </a:p>
      </dgm:t>
    </dgm:pt>
    <dgm:pt modelId="{43D31E97-2402-4171-9B50-15D218923934}">
      <dgm:prSet phldrT="[テキスト]" custT="1"/>
      <dgm:spPr/>
      <dgm:t>
        <a:bodyPr/>
        <a:lstStyle/>
        <a:p>
          <a:pPr algn="l"/>
          <a:endParaRPr kumimoji="1" lang="en-US" altLang="ja-JP" sz="1800" dirty="0"/>
        </a:p>
        <a:p>
          <a:pPr algn="l"/>
          <a:r>
            <a:rPr kumimoji="1" lang="ja-JP" altLang="en-US" sz="1800" dirty="0"/>
            <a:t>全国レベルの取組</a:t>
          </a:r>
        </a:p>
      </dgm:t>
    </dgm:pt>
    <dgm:pt modelId="{8F5FBD79-154F-4994-B8AD-403924E925AD}" type="parTrans" cxnId="{36FABA0D-A5C3-477B-A360-447A9BC8C756}">
      <dgm:prSet/>
      <dgm:spPr/>
      <dgm:t>
        <a:bodyPr/>
        <a:lstStyle/>
        <a:p>
          <a:endParaRPr kumimoji="1" lang="ja-JP" altLang="en-US" sz="1200"/>
        </a:p>
      </dgm:t>
    </dgm:pt>
    <dgm:pt modelId="{8124CDA7-6114-4855-BB51-0ADE85C4143E}" type="sibTrans" cxnId="{36FABA0D-A5C3-477B-A360-447A9BC8C756}">
      <dgm:prSet/>
      <dgm:spPr/>
      <dgm:t>
        <a:bodyPr/>
        <a:lstStyle/>
        <a:p>
          <a:endParaRPr kumimoji="1" lang="ja-JP" altLang="en-US" sz="1200"/>
        </a:p>
      </dgm:t>
    </dgm:pt>
    <dgm:pt modelId="{CDB976C6-71A2-470F-A5D6-57943FC971F8}">
      <dgm:prSet phldrT="[テキスト]" custT="1"/>
      <dgm:spPr/>
      <dgm:t>
        <a:bodyPr/>
        <a:lstStyle/>
        <a:p>
          <a:pPr algn="l"/>
          <a:endParaRPr kumimoji="1" lang="en-US" altLang="ja-JP" sz="1800" dirty="0"/>
        </a:p>
        <a:p>
          <a:pPr algn="l"/>
          <a:r>
            <a:rPr kumimoji="1" lang="ja-JP" altLang="en-US" sz="1800" dirty="0"/>
            <a:t>地域ブロックレベル</a:t>
          </a:r>
          <a:endParaRPr kumimoji="1" lang="en-US" altLang="ja-JP" sz="1800" dirty="0"/>
        </a:p>
        <a:p>
          <a:pPr algn="l"/>
          <a:r>
            <a:rPr kumimoji="1" lang="ja-JP" altLang="en-US" sz="1800" dirty="0"/>
            <a:t>の取組</a:t>
          </a:r>
        </a:p>
      </dgm:t>
    </dgm:pt>
    <dgm:pt modelId="{1FA726A9-4A02-42A7-8D11-95809FEF5E80}" type="parTrans" cxnId="{22AAE4E0-566A-4B38-AF3A-9FA87575C575}">
      <dgm:prSet/>
      <dgm:spPr/>
      <dgm:t>
        <a:bodyPr/>
        <a:lstStyle/>
        <a:p>
          <a:endParaRPr kumimoji="1" lang="ja-JP" altLang="en-US" sz="1200"/>
        </a:p>
      </dgm:t>
    </dgm:pt>
    <dgm:pt modelId="{2CF99FFF-92B1-4520-8A66-D592DC57B258}" type="sibTrans" cxnId="{22AAE4E0-566A-4B38-AF3A-9FA87575C575}">
      <dgm:prSet/>
      <dgm:spPr/>
      <dgm:t>
        <a:bodyPr/>
        <a:lstStyle/>
        <a:p>
          <a:endParaRPr kumimoji="1" lang="ja-JP" altLang="en-US" sz="1200"/>
        </a:p>
      </dgm:t>
    </dgm:pt>
    <dgm:pt modelId="{70712179-8842-470E-AF03-390FF736FF37}">
      <dgm:prSet phldrT="[テキスト]" custT="1"/>
      <dgm:spPr/>
      <dgm:t>
        <a:bodyPr/>
        <a:lstStyle/>
        <a:p>
          <a:pPr algn="l"/>
          <a:r>
            <a:rPr kumimoji="1" lang="ja-JP" altLang="en-US" sz="1800" dirty="0"/>
            <a:t>自治体レベルの</a:t>
          </a:r>
          <a:endParaRPr kumimoji="1" lang="en-US" altLang="ja-JP" sz="1800" dirty="0"/>
        </a:p>
        <a:p>
          <a:pPr algn="l"/>
          <a:r>
            <a:rPr kumimoji="1" lang="ja-JP" altLang="en-US" sz="1800" dirty="0"/>
            <a:t>取組</a:t>
          </a:r>
        </a:p>
      </dgm:t>
    </dgm:pt>
    <dgm:pt modelId="{B779A485-0CF4-4304-BE13-071A10B653B5}" type="parTrans" cxnId="{87D8AAC0-D0A0-4A27-90BA-62C9CCD45A55}">
      <dgm:prSet/>
      <dgm:spPr/>
      <dgm:t>
        <a:bodyPr/>
        <a:lstStyle/>
        <a:p>
          <a:endParaRPr kumimoji="1" lang="ja-JP" altLang="en-US" sz="1200"/>
        </a:p>
      </dgm:t>
    </dgm:pt>
    <dgm:pt modelId="{27B5D05E-1862-4404-AA1A-B9C20940FDFB}" type="sibTrans" cxnId="{87D8AAC0-D0A0-4A27-90BA-62C9CCD45A55}">
      <dgm:prSet/>
      <dgm:spPr/>
      <dgm:t>
        <a:bodyPr/>
        <a:lstStyle/>
        <a:p>
          <a:endParaRPr kumimoji="1" lang="ja-JP" altLang="en-US" sz="1200"/>
        </a:p>
      </dgm:t>
    </dgm:pt>
    <dgm:pt modelId="{81B70268-1058-44CA-AAC6-250EE6507D0F}" type="pres">
      <dgm:prSet presAssocID="{8F024521-0DBD-439B-AED4-502913FBFED9}" presName="Name0" presStyleCnt="0">
        <dgm:presLayoutVars>
          <dgm:chMax val="7"/>
          <dgm:dir/>
          <dgm:animLvl val="lvl"/>
          <dgm:resizeHandles val="exact"/>
        </dgm:presLayoutVars>
      </dgm:prSet>
      <dgm:spPr/>
    </dgm:pt>
    <dgm:pt modelId="{6A52AA9E-45AF-45B8-9724-FED2BAE96091}" type="pres">
      <dgm:prSet presAssocID="{43D31E97-2402-4171-9B50-15D218923934}" presName="circle1" presStyleLbl="node1" presStyleIdx="0" presStyleCnt="3" custLinFactNeighborY="-155"/>
      <dgm:spPr>
        <a:solidFill>
          <a:schemeClr val="accent5">
            <a:lumMod val="60000"/>
            <a:lumOff val="40000"/>
          </a:schemeClr>
        </a:solidFill>
      </dgm:spPr>
    </dgm:pt>
    <dgm:pt modelId="{F29856E5-90A7-43D1-8E82-F86586BC1B97}" type="pres">
      <dgm:prSet presAssocID="{43D31E97-2402-4171-9B50-15D218923934}" presName="space" presStyleCnt="0"/>
      <dgm:spPr/>
    </dgm:pt>
    <dgm:pt modelId="{07A0DC7F-CEEA-4FBE-ABAC-F28126C75BD9}" type="pres">
      <dgm:prSet presAssocID="{43D31E97-2402-4171-9B50-15D218923934}" presName="rect1" presStyleLbl="alignAcc1" presStyleIdx="0" presStyleCnt="3" custLinFactNeighborX="-104" custLinFactNeighborY="-725"/>
      <dgm:spPr/>
    </dgm:pt>
    <dgm:pt modelId="{CA427A61-E7CD-4047-92B7-8BEF1A1A7519}" type="pres">
      <dgm:prSet presAssocID="{CDB976C6-71A2-470F-A5D6-57943FC971F8}" presName="vertSpace2" presStyleLbl="node1" presStyleIdx="0" presStyleCnt="3"/>
      <dgm:spPr/>
    </dgm:pt>
    <dgm:pt modelId="{20FDEFDD-F487-45B6-A4F5-AFC94872D992}" type="pres">
      <dgm:prSet presAssocID="{CDB976C6-71A2-470F-A5D6-57943FC971F8}" presName="circle2" presStyleLbl="node1" presStyleIdx="1" presStyleCnt="3" custLinFactNeighborY="7935"/>
      <dgm:spPr>
        <a:solidFill>
          <a:schemeClr val="accent1">
            <a:lumMod val="60000"/>
            <a:lumOff val="40000"/>
          </a:schemeClr>
        </a:solidFill>
      </dgm:spPr>
    </dgm:pt>
    <dgm:pt modelId="{6061465D-A3CE-46C6-9F9D-7DB3043EF180}" type="pres">
      <dgm:prSet presAssocID="{CDB976C6-71A2-470F-A5D6-57943FC971F8}" presName="rect2" presStyleLbl="alignAcc1" presStyleIdx="1" presStyleCnt="3" custScaleX="100000" custLinFactNeighborY="7692"/>
      <dgm:spPr/>
    </dgm:pt>
    <dgm:pt modelId="{4CE24830-DE32-43B5-91F9-B528F5E8BEF5}" type="pres">
      <dgm:prSet presAssocID="{70712179-8842-470E-AF03-390FF736FF37}" presName="vertSpace3" presStyleLbl="node1" presStyleIdx="1" presStyleCnt="3"/>
      <dgm:spPr/>
    </dgm:pt>
    <dgm:pt modelId="{E0BC0F22-0CB0-405E-990E-9A62119D95C6}" type="pres">
      <dgm:prSet presAssocID="{70712179-8842-470E-AF03-390FF736FF37}" presName="circle3" presStyleLbl="node1" presStyleIdx="2" presStyleCnt="3" custLinFactNeighborY="32875"/>
      <dgm:spPr>
        <a:solidFill>
          <a:schemeClr val="accent5">
            <a:lumMod val="20000"/>
            <a:lumOff val="80000"/>
          </a:schemeClr>
        </a:solidFill>
      </dgm:spPr>
    </dgm:pt>
    <dgm:pt modelId="{2618F006-3DF9-4067-8CB4-3BD4D13AFD05}" type="pres">
      <dgm:prSet presAssocID="{70712179-8842-470E-AF03-390FF736FF37}" presName="rect3" presStyleLbl="alignAcc1" presStyleIdx="2" presStyleCnt="3" custLinFactNeighborX="0" custLinFactNeighborY="33333"/>
      <dgm:spPr/>
    </dgm:pt>
    <dgm:pt modelId="{14D8524D-B521-41C2-A0F6-64C0DD357DF2}" type="pres">
      <dgm:prSet presAssocID="{43D31E97-2402-4171-9B50-15D218923934}" presName="rect1ParTxNoCh" presStyleLbl="alignAcc1" presStyleIdx="2" presStyleCnt="3">
        <dgm:presLayoutVars>
          <dgm:chMax val="1"/>
          <dgm:bulletEnabled val="1"/>
        </dgm:presLayoutVars>
      </dgm:prSet>
      <dgm:spPr/>
    </dgm:pt>
    <dgm:pt modelId="{C8D6DA84-16B7-4BAB-A69B-A58A9595EEC5}" type="pres">
      <dgm:prSet presAssocID="{CDB976C6-71A2-470F-A5D6-57943FC971F8}" presName="rect2ParTxNoCh" presStyleLbl="alignAcc1" presStyleIdx="2" presStyleCnt="3">
        <dgm:presLayoutVars>
          <dgm:chMax val="1"/>
          <dgm:bulletEnabled val="1"/>
        </dgm:presLayoutVars>
      </dgm:prSet>
      <dgm:spPr/>
    </dgm:pt>
    <dgm:pt modelId="{B5AE888D-971B-4E34-91A6-C38C8A7F03E3}" type="pres">
      <dgm:prSet presAssocID="{70712179-8842-470E-AF03-390FF736FF37}" presName="rect3ParTxNoCh" presStyleLbl="alignAcc1" presStyleIdx="2" presStyleCnt="3">
        <dgm:presLayoutVars>
          <dgm:chMax val="1"/>
          <dgm:bulletEnabled val="1"/>
        </dgm:presLayoutVars>
      </dgm:prSet>
      <dgm:spPr/>
    </dgm:pt>
  </dgm:ptLst>
  <dgm:cxnLst>
    <dgm:cxn modelId="{36FABA0D-A5C3-477B-A360-447A9BC8C756}" srcId="{8F024521-0DBD-439B-AED4-502913FBFED9}" destId="{43D31E97-2402-4171-9B50-15D218923934}" srcOrd="0" destOrd="0" parTransId="{8F5FBD79-154F-4994-B8AD-403924E925AD}" sibTransId="{8124CDA7-6114-4855-BB51-0ADE85C4143E}"/>
    <dgm:cxn modelId="{714FF263-9F8D-4306-8074-50545B353620}" type="presOf" srcId="{43D31E97-2402-4171-9B50-15D218923934}" destId="{14D8524D-B521-41C2-A0F6-64C0DD357DF2}" srcOrd="1" destOrd="0" presId="urn:microsoft.com/office/officeart/2005/8/layout/target3"/>
    <dgm:cxn modelId="{C8434A52-3B5D-400B-A019-6F55FCA8962D}" type="presOf" srcId="{CDB976C6-71A2-470F-A5D6-57943FC971F8}" destId="{C8D6DA84-16B7-4BAB-A69B-A58A9595EEC5}" srcOrd="1" destOrd="0" presId="urn:microsoft.com/office/officeart/2005/8/layout/target3"/>
    <dgm:cxn modelId="{6C36E48D-5393-4D64-A492-1045C340A5EF}" type="presOf" srcId="{70712179-8842-470E-AF03-390FF736FF37}" destId="{2618F006-3DF9-4067-8CB4-3BD4D13AFD05}" srcOrd="0" destOrd="0" presId="urn:microsoft.com/office/officeart/2005/8/layout/target3"/>
    <dgm:cxn modelId="{4D6B8190-7631-4B66-B136-03E238F600B2}" type="presOf" srcId="{70712179-8842-470E-AF03-390FF736FF37}" destId="{B5AE888D-971B-4E34-91A6-C38C8A7F03E3}" srcOrd="1" destOrd="0" presId="urn:microsoft.com/office/officeart/2005/8/layout/target3"/>
    <dgm:cxn modelId="{3104BA98-30D8-43D9-936C-B3198803E7A7}" type="presOf" srcId="{CDB976C6-71A2-470F-A5D6-57943FC971F8}" destId="{6061465D-A3CE-46C6-9F9D-7DB3043EF180}" srcOrd="0" destOrd="0" presId="urn:microsoft.com/office/officeart/2005/8/layout/target3"/>
    <dgm:cxn modelId="{87D8AAC0-D0A0-4A27-90BA-62C9CCD45A55}" srcId="{8F024521-0DBD-439B-AED4-502913FBFED9}" destId="{70712179-8842-470E-AF03-390FF736FF37}" srcOrd="2" destOrd="0" parTransId="{B779A485-0CF4-4304-BE13-071A10B653B5}" sibTransId="{27B5D05E-1862-4404-AA1A-B9C20940FDFB}"/>
    <dgm:cxn modelId="{F3526CCB-4D92-4C8F-AAD0-BF33E3ABCB9F}" type="presOf" srcId="{8F024521-0DBD-439B-AED4-502913FBFED9}" destId="{81B70268-1058-44CA-AAC6-250EE6507D0F}" srcOrd="0" destOrd="0" presId="urn:microsoft.com/office/officeart/2005/8/layout/target3"/>
    <dgm:cxn modelId="{22AAE4E0-566A-4B38-AF3A-9FA87575C575}" srcId="{8F024521-0DBD-439B-AED4-502913FBFED9}" destId="{CDB976C6-71A2-470F-A5D6-57943FC971F8}" srcOrd="1" destOrd="0" parTransId="{1FA726A9-4A02-42A7-8D11-95809FEF5E80}" sibTransId="{2CF99FFF-92B1-4520-8A66-D592DC57B258}"/>
    <dgm:cxn modelId="{5DFDFAF5-FB93-40AC-BB40-CCDC4B4DA6D8}" type="presOf" srcId="{43D31E97-2402-4171-9B50-15D218923934}" destId="{07A0DC7F-CEEA-4FBE-ABAC-F28126C75BD9}" srcOrd="0" destOrd="0" presId="urn:microsoft.com/office/officeart/2005/8/layout/target3"/>
    <dgm:cxn modelId="{7C2A218E-8AB8-4CAC-A9DD-FB09C0E19168}" type="presParOf" srcId="{81B70268-1058-44CA-AAC6-250EE6507D0F}" destId="{6A52AA9E-45AF-45B8-9724-FED2BAE96091}" srcOrd="0" destOrd="0" presId="urn:microsoft.com/office/officeart/2005/8/layout/target3"/>
    <dgm:cxn modelId="{52A5051F-CAE3-4107-AF57-8ABA948C0691}" type="presParOf" srcId="{81B70268-1058-44CA-AAC6-250EE6507D0F}" destId="{F29856E5-90A7-43D1-8E82-F86586BC1B97}" srcOrd="1" destOrd="0" presId="urn:microsoft.com/office/officeart/2005/8/layout/target3"/>
    <dgm:cxn modelId="{5F342AC2-5FC7-4CEB-B526-1167833D1A9E}" type="presParOf" srcId="{81B70268-1058-44CA-AAC6-250EE6507D0F}" destId="{07A0DC7F-CEEA-4FBE-ABAC-F28126C75BD9}" srcOrd="2" destOrd="0" presId="urn:microsoft.com/office/officeart/2005/8/layout/target3"/>
    <dgm:cxn modelId="{CD5124FF-57A7-4F9E-B0A0-C1FDF8D92B86}" type="presParOf" srcId="{81B70268-1058-44CA-AAC6-250EE6507D0F}" destId="{CA427A61-E7CD-4047-92B7-8BEF1A1A7519}" srcOrd="3" destOrd="0" presId="urn:microsoft.com/office/officeart/2005/8/layout/target3"/>
    <dgm:cxn modelId="{EFC3D750-992A-4718-A5C5-14EE968B9797}" type="presParOf" srcId="{81B70268-1058-44CA-AAC6-250EE6507D0F}" destId="{20FDEFDD-F487-45B6-A4F5-AFC94872D992}" srcOrd="4" destOrd="0" presId="urn:microsoft.com/office/officeart/2005/8/layout/target3"/>
    <dgm:cxn modelId="{6CFB2AA2-2170-4A03-8472-511526D7EFD9}" type="presParOf" srcId="{81B70268-1058-44CA-AAC6-250EE6507D0F}" destId="{6061465D-A3CE-46C6-9F9D-7DB3043EF180}" srcOrd="5" destOrd="0" presId="urn:microsoft.com/office/officeart/2005/8/layout/target3"/>
    <dgm:cxn modelId="{00DFAC02-8B5B-4CB5-A460-841814A83167}" type="presParOf" srcId="{81B70268-1058-44CA-AAC6-250EE6507D0F}" destId="{4CE24830-DE32-43B5-91F9-B528F5E8BEF5}" srcOrd="6" destOrd="0" presId="urn:microsoft.com/office/officeart/2005/8/layout/target3"/>
    <dgm:cxn modelId="{3E6397B5-6371-477D-9565-61E1E3738C13}" type="presParOf" srcId="{81B70268-1058-44CA-AAC6-250EE6507D0F}" destId="{E0BC0F22-0CB0-405E-990E-9A62119D95C6}" srcOrd="7" destOrd="0" presId="urn:microsoft.com/office/officeart/2005/8/layout/target3"/>
    <dgm:cxn modelId="{BE4B7601-87FF-4472-8356-407549F3D2BB}" type="presParOf" srcId="{81B70268-1058-44CA-AAC6-250EE6507D0F}" destId="{2618F006-3DF9-4067-8CB4-3BD4D13AFD05}" srcOrd="8" destOrd="0" presId="urn:microsoft.com/office/officeart/2005/8/layout/target3"/>
    <dgm:cxn modelId="{66513208-2BE6-4D84-A702-A1D971E071C2}" type="presParOf" srcId="{81B70268-1058-44CA-AAC6-250EE6507D0F}" destId="{14D8524D-B521-41C2-A0F6-64C0DD357DF2}" srcOrd="9" destOrd="0" presId="urn:microsoft.com/office/officeart/2005/8/layout/target3"/>
    <dgm:cxn modelId="{2689F4B8-5A0C-4DF8-B191-55DDD108F2A7}" type="presParOf" srcId="{81B70268-1058-44CA-AAC6-250EE6507D0F}" destId="{C8D6DA84-16B7-4BAB-A69B-A58A9595EEC5}" srcOrd="10" destOrd="0" presId="urn:microsoft.com/office/officeart/2005/8/layout/target3"/>
    <dgm:cxn modelId="{7926DD64-3A60-408C-B06C-8C0E8E8F0A83}" type="presParOf" srcId="{81B70268-1058-44CA-AAC6-250EE6507D0F}" destId="{B5AE888D-971B-4E34-91A6-C38C8A7F03E3}" srcOrd="11"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7AE56B-B7D9-452A-A1FF-83E5C41C3214}" type="doc">
      <dgm:prSet loTypeId="urn:microsoft.com/office/officeart/2005/8/layout/vList3" loCatId="picture" qsTypeId="urn:microsoft.com/office/officeart/2005/8/quickstyle/simple3" qsCatId="simple" csTypeId="urn:microsoft.com/office/officeart/2005/8/colors/accent1_2" csCatId="accent1" phldr="1"/>
      <dgm:spPr/>
      <dgm:t>
        <a:bodyPr/>
        <a:lstStyle/>
        <a:p>
          <a:endParaRPr kumimoji="1" lang="ja-JP" altLang="en-US"/>
        </a:p>
      </dgm:t>
    </dgm:pt>
    <dgm:pt modelId="{A424B4EF-50A0-4C55-882F-43D85084CD03}">
      <dgm:prSet phldrT="[テキスト]"/>
      <dgm:spPr/>
      <dgm:t>
        <a:bodyPr/>
        <a:lstStyle/>
        <a:p>
          <a:r>
            <a:rPr kumimoji="1" lang="ja-JP" altLang="en-US" dirty="0"/>
            <a:t>協定の活用</a:t>
          </a:r>
        </a:p>
      </dgm:t>
    </dgm:pt>
    <dgm:pt modelId="{165F7D98-3EAD-44DD-90AC-2D7BCDA927FD}" type="parTrans" cxnId="{F48DFB3A-D8A8-42A3-B95F-9A73084CEC70}">
      <dgm:prSet/>
      <dgm:spPr/>
      <dgm:t>
        <a:bodyPr/>
        <a:lstStyle/>
        <a:p>
          <a:endParaRPr kumimoji="1" lang="ja-JP" altLang="en-US"/>
        </a:p>
      </dgm:t>
    </dgm:pt>
    <dgm:pt modelId="{34288C4C-7792-4898-AD02-8C5E1837E5BD}" type="sibTrans" cxnId="{F48DFB3A-D8A8-42A3-B95F-9A73084CEC70}">
      <dgm:prSet/>
      <dgm:spPr/>
      <dgm:t>
        <a:bodyPr/>
        <a:lstStyle/>
        <a:p>
          <a:endParaRPr kumimoji="1" lang="ja-JP" altLang="en-US"/>
        </a:p>
      </dgm:t>
    </dgm:pt>
    <dgm:pt modelId="{CB9BF0A7-5BA3-4B1D-8417-32F145E8396E}">
      <dgm:prSet phldrT="[テキスト]"/>
      <dgm:spPr/>
      <dgm:t>
        <a:bodyPr/>
        <a:lstStyle/>
        <a:p>
          <a:r>
            <a:rPr kumimoji="1" lang="ja-JP" altLang="en-US" dirty="0"/>
            <a:t>国・県等との連携</a:t>
          </a:r>
        </a:p>
      </dgm:t>
    </dgm:pt>
    <dgm:pt modelId="{9996AF6E-033B-48F4-83B0-CBF21F717B99}" type="parTrans" cxnId="{1E484442-7D1A-4290-83E0-6A7287A38A46}">
      <dgm:prSet/>
      <dgm:spPr/>
      <dgm:t>
        <a:bodyPr/>
        <a:lstStyle/>
        <a:p>
          <a:endParaRPr kumimoji="1" lang="ja-JP" altLang="en-US"/>
        </a:p>
      </dgm:t>
    </dgm:pt>
    <dgm:pt modelId="{DA3645D5-5500-4E31-B2EA-AABA3761C2A1}" type="sibTrans" cxnId="{1E484442-7D1A-4290-83E0-6A7287A38A46}">
      <dgm:prSet/>
      <dgm:spPr/>
      <dgm:t>
        <a:bodyPr/>
        <a:lstStyle/>
        <a:p>
          <a:endParaRPr kumimoji="1" lang="ja-JP" altLang="en-US"/>
        </a:p>
      </dgm:t>
    </dgm:pt>
    <dgm:pt modelId="{057285CD-1679-49EF-891D-B65E2EDBACF7}">
      <dgm:prSet/>
      <dgm:spPr/>
      <dgm:t>
        <a:bodyPr/>
        <a:lstStyle/>
        <a:p>
          <a:r>
            <a:rPr kumimoji="1" lang="ja-JP" altLang="en-US" dirty="0"/>
            <a:t>計画（災害廃棄物処理実行計画）</a:t>
          </a:r>
        </a:p>
      </dgm:t>
    </dgm:pt>
    <dgm:pt modelId="{CF727D50-0E43-457A-88EF-EEBF6A706DEF}" type="parTrans" cxnId="{0F06EC72-7250-41D1-955B-46FE5C13B120}">
      <dgm:prSet/>
      <dgm:spPr/>
      <dgm:t>
        <a:bodyPr/>
        <a:lstStyle/>
        <a:p>
          <a:endParaRPr kumimoji="1" lang="ja-JP" altLang="en-US"/>
        </a:p>
      </dgm:t>
    </dgm:pt>
    <dgm:pt modelId="{C5D23930-3865-48EB-A09A-950F08126295}" type="sibTrans" cxnId="{0F06EC72-7250-41D1-955B-46FE5C13B120}">
      <dgm:prSet/>
      <dgm:spPr/>
      <dgm:t>
        <a:bodyPr/>
        <a:lstStyle/>
        <a:p>
          <a:endParaRPr kumimoji="1" lang="ja-JP" altLang="en-US"/>
        </a:p>
      </dgm:t>
    </dgm:pt>
    <dgm:pt modelId="{9843F78C-24A4-4FEB-BE30-A64F66B74BED}">
      <dgm:prSet/>
      <dgm:spPr/>
      <dgm:t>
        <a:bodyPr/>
        <a:lstStyle/>
        <a:p>
          <a:r>
            <a:rPr kumimoji="1" lang="ja-JP" altLang="en-US" dirty="0"/>
            <a:t>広報（情報発信）</a:t>
          </a:r>
        </a:p>
      </dgm:t>
    </dgm:pt>
    <dgm:pt modelId="{D230269B-9DF9-4722-A0DB-954F99BE43A4}" type="parTrans" cxnId="{2CBCC33C-9C63-48B4-BEFA-ADD6889D1611}">
      <dgm:prSet/>
      <dgm:spPr/>
      <dgm:t>
        <a:bodyPr/>
        <a:lstStyle/>
        <a:p>
          <a:endParaRPr kumimoji="1" lang="ja-JP" altLang="en-US"/>
        </a:p>
      </dgm:t>
    </dgm:pt>
    <dgm:pt modelId="{F5ABAF26-0503-4E3D-85B3-0D2BFEBA703E}" type="sibTrans" cxnId="{2CBCC33C-9C63-48B4-BEFA-ADD6889D1611}">
      <dgm:prSet/>
      <dgm:spPr/>
      <dgm:t>
        <a:bodyPr/>
        <a:lstStyle/>
        <a:p>
          <a:endParaRPr kumimoji="1" lang="ja-JP" altLang="en-US"/>
        </a:p>
      </dgm:t>
    </dgm:pt>
    <dgm:pt modelId="{1573556E-A380-43D9-BDAD-7C09481FC413}">
      <dgm:prSet phldrT="[テキスト]"/>
      <dgm:spPr/>
      <dgm:t>
        <a:bodyPr/>
        <a:lstStyle/>
        <a:p>
          <a:r>
            <a:rPr kumimoji="1" lang="ja-JP" altLang="en-US" dirty="0"/>
            <a:t>仮置場の確保</a:t>
          </a:r>
        </a:p>
      </dgm:t>
    </dgm:pt>
    <dgm:pt modelId="{04CAE2EE-7A12-49C3-AF39-78DD22F656DF}" type="sibTrans" cxnId="{C09C23F1-15BA-470A-9771-73DF5BEF49C5}">
      <dgm:prSet/>
      <dgm:spPr/>
      <dgm:t>
        <a:bodyPr/>
        <a:lstStyle/>
        <a:p>
          <a:endParaRPr kumimoji="1" lang="ja-JP" altLang="en-US"/>
        </a:p>
      </dgm:t>
    </dgm:pt>
    <dgm:pt modelId="{DF75AEF5-A2A9-4CCE-99F3-9A74EE0B2665}" type="parTrans" cxnId="{C09C23F1-15BA-470A-9771-73DF5BEF49C5}">
      <dgm:prSet/>
      <dgm:spPr/>
      <dgm:t>
        <a:bodyPr/>
        <a:lstStyle/>
        <a:p>
          <a:endParaRPr kumimoji="1" lang="ja-JP" altLang="en-US"/>
        </a:p>
      </dgm:t>
    </dgm:pt>
    <dgm:pt modelId="{C0307373-A5A1-401F-8717-773FBBEA14EE}" type="pres">
      <dgm:prSet presAssocID="{B57AE56B-B7D9-452A-A1FF-83E5C41C3214}" presName="linearFlow" presStyleCnt="0">
        <dgm:presLayoutVars>
          <dgm:dir/>
          <dgm:resizeHandles val="exact"/>
        </dgm:presLayoutVars>
      </dgm:prSet>
      <dgm:spPr/>
    </dgm:pt>
    <dgm:pt modelId="{EC9A2EC3-DD27-4EAE-B646-0D09ADFACF11}" type="pres">
      <dgm:prSet presAssocID="{1573556E-A380-43D9-BDAD-7C09481FC413}" presName="composite" presStyleCnt="0"/>
      <dgm:spPr/>
    </dgm:pt>
    <dgm:pt modelId="{44140C14-9129-4F6A-89E3-C2903DAAD70E}" type="pres">
      <dgm:prSet presAssocID="{1573556E-A380-43D9-BDAD-7C09481FC413}" presName="imgShp" presStyleLbl="fgImgPlace1" presStyleIdx="0" presStyleCnt="5" custScaleX="151229" custScaleY="151229"/>
      <dgm:spPr/>
    </dgm:pt>
    <dgm:pt modelId="{0DD39A1B-B86F-4026-AD5B-2293494ACBA6}" type="pres">
      <dgm:prSet presAssocID="{1573556E-A380-43D9-BDAD-7C09481FC413}" presName="txShp" presStyleLbl="node1" presStyleIdx="0" presStyleCnt="5">
        <dgm:presLayoutVars>
          <dgm:bulletEnabled val="1"/>
        </dgm:presLayoutVars>
      </dgm:prSet>
      <dgm:spPr/>
    </dgm:pt>
    <dgm:pt modelId="{7DBC9E45-5770-4632-BEB0-65461C4270C5}" type="pres">
      <dgm:prSet presAssocID="{04CAE2EE-7A12-49C3-AF39-78DD22F656DF}" presName="spacing" presStyleCnt="0"/>
      <dgm:spPr/>
    </dgm:pt>
    <dgm:pt modelId="{9F915C66-86CB-4F72-AE39-A7E4418B8EDA}" type="pres">
      <dgm:prSet presAssocID="{A424B4EF-50A0-4C55-882F-43D85084CD03}" presName="composite" presStyleCnt="0"/>
      <dgm:spPr/>
    </dgm:pt>
    <dgm:pt modelId="{88099AF4-4D02-46AB-91D4-72440617FFB0}" type="pres">
      <dgm:prSet presAssocID="{A424B4EF-50A0-4C55-882F-43D85084CD03}" presName="imgShp" presStyleLbl="fgImgPlace1" presStyleIdx="1" presStyleCnt="5" custScaleX="155160" custScaleY="155160"/>
      <dgm:spPr/>
    </dgm:pt>
    <dgm:pt modelId="{BA54C226-3CBD-438E-88BC-B489B40190F3}" type="pres">
      <dgm:prSet presAssocID="{A424B4EF-50A0-4C55-882F-43D85084CD03}" presName="txShp" presStyleLbl="node1" presStyleIdx="1" presStyleCnt="5">
        <dgm:presLayoutVars>
          <dgm:bulletEnabled val="1"/>
        </dgm:presLayoutVars>
      </dgm:prSet>
      <dgm:spPr/>
    </dgm:pt>
    <dgm:pt modelId="{9E2B0FF8-A4DD-4F9C-9920-4CC122B0282C}" type="pres">
      <dgm:prSet presAssocID="{34288C4C-7792-4898-AD02-8C5E1837E5BD}" presName="spacing" presStyleCnt="0"/>
      <dgm:spPr/>
    </dgm:pt>
    <dgm:pt modelId="{7DD3C78F-367F-4E81-8BAE-690DCBA6AF1A}" type="pres">
      <dgm:prSet presAssocID="{CB9BF0A7-5BA3-4B1D-8417-32F145E8396E}" presName="composite" presStyleCnt="0"/>
      <dgm:spPr/>
    </dgm:pt>
    <dgm:pt modelId="{B5184E0C-030B-4D98-95A3-CBFBA955EE6E}" type="pres">
      <dgm:prSet presAssocID="{CB9BF0A7-5BA3-4B1D-8417-32F145E8396E}" presName="imgShp" presStyleLbl="fgImgPlace1" presStyleIdx="2" presStyleCnt="5" custScaleX="157895" custScaleY="157895"/>
      <dgm:spPr/>
    </dgm:pt>
    <dgm:pt modelId="{43AE69C3-6BBE-4504-AF22-D289A57DBEE4}" type="pres">
      <dgm:prSet presAssocID="{CB9BF0A7-5BA3-4B1D-8417-32F145E8396E}" presName="txShp" presStyleLbl="node1" presStyleIdx="2" presStyleCnt="5">
        <dgm:presLayoutVars>
          <dgm:bulletEnabled val="1"/>
        </dgm:presLayoutVars>
      </dgm:prSet>
      <dgm:spPr/>
    </dgm:pt>
    <dgm:pt modelId="{27047C69-B17A-4BED-B497-5C37CBCF3B9A}" type="pres">
      <dgm:prSet presAssocID="{DA3645D5-5500-4E31-B2EA-AABA3761C2A1}" presName="spacing" presStyleCnt="0"/>
      <dgm:spPr/>
    </dgm:pt>
    <dgm:pt modelId="{343DFB42-7889-4DA6-8D13-C2A33994E833}" type="pres">
      <dgm:prSet presAssocID="{057285CD-1679-49EF-891D-B65E2EDBACF7}" presName="composite" presStyleCnt="0"/>
      <dgm:spPr/>
    </dgm:pt>
    <dgm:pt modelId="{7CD58FD6-4C0B-4B27-B428-F4E8A1FA2761}" type="pres">
      <dgm:prSet presAssocID="{057285CD-1679-49EF-891D-B65E2EDBACF7}" presName="imgShp" presStyleLbl="fgImgPlace1" presStyleIdx="3" presStyleCnt="5" custScaleX="154776" custScaleY="154776"/>
      <dgm:spPr/>
    </dgm:pt>
    <dgm:pt modelId="{3713FD93-0792-45C3-872D-88975A6AB626}" type="pres">
      <dgm:prSet presAssocID="{057285CD-1679-49EF-891D-B65E2EDBACF7}" presName="txShp" presStyleLbl="node1" presStyleIdx="3" presStyleCnt="5">
        <dgm:presLayoutVars>
          <dgm:bulletEnabled val="1"/>
        </dgm:presLayoutVars>
      </dgm:prSet>
      <dgm:spPr/>
    </dgm:pt>
    <dgm:pt modelId="{9092EC65-5842-478D-8E43-6977E1F2F9F9}" type="pres">
      <dgm:prSet presAssocID="{C5D23930-3865-48EB-A09A-950F08126295}" presName="spacing" presStyleCnt="0"/>
      <dgm:spPr/>
    </dgm:pt>
    <dgm:pt modelId="{614C4EC4-B7CD-4A5C-9ECD-BC5761EEE396}" type="pres">
      <dgm:prSet presAssocID="{9843F78C-24A4-4FEB-BE30-A64F66B74BED}" presName="composite" presStyleCnt="0"/>
      <dgm:spPr/>
    </dgm:pt>
    <dgm:pt modelId="{D9D38D05-0B08-4A57-BA8E-57AAC92A0404}" type="pres">
      <dgm:prSet presAssocID="{9843F78C-24A4-4FEB-BE30-A64F66B74BED}" presName="imgShp" presStyleLbl="fgImgPlace1" presStyleIdx="4" presStyleCnt="5" custScaleX="153827" custScaleY="153827"/>
      <dgm:spPr/>
    </dgm:pt>
    <dgm:pt modelId="{C420768E-EF7F-4737-B2AD-A65BC54C5FD6}" type="pres">
      <dgm:prSet presAssocID="{9843F78C-24A4-4FEB-BE30-A64F66B74BED}" presName="txShp" presStyleLbl="node1" presStyleIdx="4" presStyleCnt="5">
        <dgm:presLayoutVars>
          <dgm:bulletEnabled val="1"/>
        </dgm:presLayoutVars>
      </dgm:prSet>
      <dgm:spPr/>
    </dgm:pt>
  </dgm:ptLst>
  <dgm:cxnLst>
    <dgm:cxn modelId="{F48DFB3A-D8A8-42A3-B95F-9A73084CEC70}" srcId="{B57AE56B-B7D9-452A-A1FF-83E5C41C3214}" destId="{A424B4EF-50A0-4C55-882F-43D85084CD03}" srcOrd="1" destOrd="0" parTransId="{165F7D98-3EAD-44DD-90AC-2D7BCDA927FD}" sibTransId="{34288C4C-7792-4898-AD02-8C5E1837E5BD}"/>
    <dgm:cxn modelId="{2CBCC33C-9C63-48B4-BEFA-ADD6889D1611}" srcId="{B57AE56B-B7D9-452A-A1FF-83E5C41C3214}" destId="{9843F78C-24A4-4FEB-BE30-A64F66B74BED}" srcOrd="4" destOrd="0" parTransId="{D230269B-9DF9-4722-A0DB-954F99BE43A4}" sibTransId="{F5ABAF26-0503-4E3D-85B3-0D2BFEBA703E}"/>
    <dgm:cxn modelId="{1E484442-7D1A-4290-83E0-6A7287A38A46}" srcId="{B57AE56B-B7D9-452A-A1FF-83E5C41C3214}" destId="{CB9BF0A7-5BA3-4B1D-8417-32F145E8396E}" srcOrd="2" destOrd="0" parTransId="{9996AF6E-033B-48F4-83B0-CBF21F717B99}" sibTransId="{DA3645D5-5500-4E31-B2EA-AABA3761C2A1}"/>
    <dgm:cxn modelId="{047D2366-7914-4D49-BBCD-F0F6F627BCB6}" type="presOf" srcId="{B57AE56B-B7D9-452A-A1FF-83E5C41C3214}" destId="{C0307373-A5A1-401F-8717-773FBBEA14EE}" srcOrd="0" destOrd="0" presId="urn:microsoft.com/office/officeart/2005/8/layout/vList3"/>
    <dgm:cxn modelId="{7A2CE76A-77B3-4780-A6A8-FCD222085DC3}" type="presOf" srcId="{A424B4EF-50A0-4C55-882F-43D85084CD03}" destId="{BA54C226-3CBD-438E-88BC-B489B40190F3}" srcOrd="0" destOrd="0" presId="urn:microsoft.com/office/officeart/2005/8/layout/vList3"/>
    <dgm:cxn modelId="{C517474D-4C7A-4B37-B3A5-4EBB08B03BBD}" type="presOf" srcId="{1573556E-A380-43D9-BDAD-7C09481FC413}" destId="{0DD39A1B-B86F-4026-AD5B-2293494ACBA6}" srcOrd="0" destOrd="0" presId="urn:microsoft.com/office/officeart/2005/8/layout/vList3"/>
    <dgm:cxn modelId="{0F06EC72-7250-41D1-955B-46FE5C13B120}" srcId="{B57AE56B-B7D9-452A-A1FF-83E5C41C3214}" destId="{057285CD-1679-49EF-891D-B65E2EDBACF7}" srcOrd="3" destOrd="0" parTransId="{CF727D50-0E43-457A-88EF-EEBF6A706DEF}" sibTransId="{C5D23930-3865-48EB-A09A-950F08126295}"/>
    <dgm:cxn modelId="{CFD09479-C3D2-475E-8E50-FC84A53174EA}" type="presOf" srcId="{9843F78C-24A4-4FEB-BE30-A64F66B74BED}" destId="{C420768E-EF7F-4737-B2AD-A65BC54C5FD6}" srcOrd="0" destOrd="0" presId="urn:microsoft.com/office/officeart/2005/8/layout/vList3"/>
    <dgm:cxn modelId="{2C8D0FD3-07A1-4FE8-BA12-0C74E681C263}" type="presOf" srcId="{CB9BF0A7-5BA3-4B1D-8417-32F145E8396E}" destId="{43AE69C3-6BBE-4504-AF22-D289A57DBEE4}" srcOrd="0" destOrd="0" presId="urn:microsoft.com/office/officeart/2005/8/layout/vList3"/>
    <dgm:cxn modelId="{4FFA64DC-CCBA-45AB-AC2B-42C32A94D204}" type="presOf" srcId="{057285CD-1679-49EF-891D-B65E2EDBACF7}" destId="{3713FD93-0792-45C3-872D-88975A6AB626}" srcOrd="0" destOrd="0" presId="urn:microsoft.com/office/officeart/2005/8/layout/vList3"/>
    <dgm:cxn modelId="{C09C23F1-15BA-470A-9771-73DF5BEF49C5}" srcId="{B57AE56B-B7D9-452A-A1FF-83E5C41C3214}" destId="{1573556E-A380-43D9-BDAD-7C09481FC413}" srcOrd="0" destOrd="0" parTransId="{DF75AEF5-A2A9-4CCE-99F3-9A74EE0B2665}" sibTransId="{04CAE2EE-7A12-49C3-AF39-78DD22F656DF}"/>
    <dgm:cxn modelId="{E5D30FAF-3E80-4DA4-B5F2-BFBCB56BE943}" type="presParOf" srcId="{C0307373-A5A1-401F-8717-773FBBEA14EE}" destId="{EC9A2EC3-DD27-4EAE-B646-0D09ADFACF11}" srcOrd="0" destOrd="0" presId="urn:microsoft.com/office/officeart/2005/8/layout/vList3"/>
    <dgm:cxn modelId="{94F2F830-56EE-4125-B7D3-2B3191C2BECE}" type="presParOf" srcId="{EC9A2EC3-DD27-4EAE-B646-0D09ADFACF11}" destId="{44140C14-9129-4F6A-89E3-C2903DAAD70E}" srcOrd="0" destOrd="0" presId="urn:microsoft.com/office/officeart/2005/8/layout/vList3"/>
    <dgm:cxn modelId="{71777B35-E6E8-4BA5-A1FD-1098350E56D5}" type="presParOf" srcId="{EC9A2EC3-DD27-4EAE-B646-0D09ADFACF11}" destId="{0DD39A1B-B86F-4026-AD5B-2293494ACBA6}" srcOrd="1" destOrd="0" presId="urn:microsoft.com/office/officeart/2005/8/layout/vList3"/>
    <dgm:cxn modelId="{E263B46A-1A64-4591-B661-3512B1265C33}" type="presParOf" srcId="{C0307373-A5A1-401F-8717-773FBBEA14EE}" destId="{7DBC9E45-5770-4632-BEB0-65461C4270C5}" srcOrd="1" destOrd="0" presId="urn:microsoft.com/office/officeart/2005/8/layout/vList3"/>
    <dgm:cxn modelId="{437551D6-7844-49DA-9DD4-FE0937F857A4}" type="presParOf" srcId="{C0307373-A5A1-401F-8717-773FBBEA14EE}" destId="{9F915C66-86CB-4F72-AE39-A7E4418B8EDA}" srcOrd="2" destOrd="0" presId="urn:microsoft.com/office/officeart/2005/8/layout/vList3"/>
    <dgm:cxn modelId="{32234B65-2BA1-4880-853A-911418CE7053}" type="presParOf" srcId="{9F915C66-86CB-4F72-AE39-A7E4418B8EDA}" destId="{88099AF4-4D02-46AB-91D4-72440617FFB0}" srcOrd="0" destOrd="0" presId="urn:microsoft.com/office/officeart/2005/8/layout/vList3"/>
    <dgm:cxn modelId="{D99B48F8-5D73-45DC-A36B-8230D3819E40}" type="presParOf" srcId="{9F915C66-86CB-4F72-AE39-A7E4418B8EDA}" destId="{BA54C226-3CBD-438E-88BC-B489B40190F3}" srcOrd="1" destOrd="0" presId="urn:microsoft.com/office/officeart/2005/8/layout/vList3"/>
    <dgm:cxn modelId="{CF5D1610-89F9-454A-B181-E55CF71B8092}" type="presParOf" srcId="{C0307373-A5A1-401F-8717-773FBBEA14EE}" destId="{9E2B0FF8-A4DD-4F9C-9920-4CC122B0282C}" srcOrd="3" destOrd="0" presId="urn:microsoft.com/office/officeart/2005/8/layout/vList3"/>
    <dgm:cxn modelId="{E48E254E-E7E9-4373-BB6F-63C9AF502800}" type="presParOf" srcId="{C0307373-A5A1-401F-8717-773FBBEA14EE}" destId="{7DD3C78F-367F-4E81-8BAE-690DCBA6AF1A}" srcOrd="4" destOrd="0" presId="urn:microsoft.com/office/officeart/2005/8/layout/vList3"/>
    <dgm:cxn modelId="{CD563164-18FA-4936-ABE9-7BFB0F971203}" type="presParOf" srcId="{7DD3C78F-367F-4E81-8BAE-690DCBA6AF1A}" destId="{B5184E0C-030B-4D98-95A3-CBFBA955EE6E}" srcOrd="0" destOrd="0" presId="urn:microsoft.com/office/officeart/2005/8/layout/vList3"/>
    <dgm:cxn modelId="{A75B5734-ED73-403D-AC6D-E1A4326061F8}" type="presParOf" srcId="{7DD3C78F-367F-4E81-8BAE-690DCBA6AF1A}" destId="{43AE69C3-6BBE-4504-AF22-D289A57DBEE4}" srcOrd="1" destOrd="0" presId="urn:microsoft.com/office/officeart/2005/8/layout/vList3"/>
    <dgm:cxn modelId="{84B9E697-2A50-48CC-BAAB-EAC2A0B18C3A}" type="presParOf" srcId="{C0307373-A5A1-401F-8717-773FBBEA14EE}" destId="{27047C69-B17A-4BED-B497-5C37CBCF3B9A}" srcOrd="5" destOrd="0" presId="urn:microsoft.com/office/officeart/2005/8/layout/vList3"/>
    <dgm:cxn modelId="{66B5DAF5-D02F-4BFD-835F-D5420EC5A047}" type="presParOf" srcId="{C0307373-A5A1-401F-8717-773FBBEA14EE}" destId="{343DFB42-7889-4DA6-8D13-C2A33994E833}" srcOrd="6" destOrd="0" presId="urn:microsoft.com/office/officeart/2005/8/layout/vList3"/>
    <dgm:cxn modelId="{AB7A5B21-E700-43A5-B420-70213C1FCCBC}" type="presParOf" srcId="{343DFB42-7889-4DA6-8D13-C2A33994E833}" destId="{7CD58FD6-4C0B-4B27-B428-F4E8A1FA2761}" srcOrd="0" destOrd="0" presId="urn:microsoft.com/office/officeart/2005/8/layout/vList3"/>
    <dgm:cxn modelId="{E28A0ED9-1E73-453F-A3C2-9313B23AFA65}" type="presParOf" srcId="{343DFB42-7889-4DA6-8D13-C2A33994E833}" destId="{3713FD93-0792-45C3-872D-88975A6AB626}" srcOrd="1" destOrd="0" presId="urn:microsoft.com/office/officeart/2005/8/layout/vList3"/>
    <dgm:cxn modelId="{FF25BFAE-90ED-407D-B570-54DE2E135CA4}" type="presParOf" srcId="{C0307373-A5A1-401F-8717-773FBBEA14EE}" destId="{9092EC65-5842-478D-8E43-6977E1F2F9F9}" srcOrd="7" destOrd="0" presId="urn:microsoft.com/office/officeart/2005/8/layout/vList3"/>
    <dgm:cxn modelId="{111BC65B-E846-46EB-86CB-E80F4FCF70A9}" type="presParOf" srcId="{C0307373-A5A1-401F-8717-773FBBEA14EE}" destId="{614C4EC4-B7CD-4A5C-9ECD-BC5761EEE396}" srcOrd="8" destOrd="0" presId="urn:microsoft.com/office/officeart/2005/8/layout/vList3"/>
    <dgm:cxn modelId="{7474B36B-1E71-4AEA-B0D1-7135480EFA32}" type="presParOf" srcId="{614C4EC4-B7CD-4A5C-9ECD-BC5761EEE396}" destId="{D9D38D05-0B08-4A57-BA8E-57AAC92A0404}" srcOrd="0" destOrd="0" presId="urn:microsoft.com/office/officeart/2005/8/layout/vList3"/>
    <dgm:cxn modelId="{65B4E168-0F5C-4DE0-844A-5B898F948520}" type="presParOf" srcId="{614C4EC4-B7CD-4A5C-9ECD-BC5761EEE396}" destId="{C420768E-EF7F-4737-B2AD-A65BC54C5FD6}"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2AA9E-45AF-45B8-9724-FED2BAE96091}">
      <dsp:nvSpPr>
        <dsp:cNvPr id="0" name=""/>
        <dsp:cNvSpPr/>
      </dsp:nvSpPr>
      <dsp:spPr>
        <a:xfrm>
          <a:off x="0" y="-7091"/>
          <a:ext cx="4575354" cy="4575354"/>
        </a:xfrm>
        <a:prstGeom prst="pie">
          <a:avLst>
            <a:gd name="adj1" fmla="val 5400000"/>
            <a:gd name="adj2" fmla="val 1620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A0DC7F-CEEA-4FBE-ABAC-F28126C75BD9}">
      <dsp:nvSpPr>
        <dsp:cNvPr id="0" name=""/>
        <dsp:cNvSpPr/>
      </dsp:nvSpPr>
      <dsp:spPr>
        <a:xfrm>
          <a:off x="2281356" y="0"/>
          <a:ext cx="6076973" cy="457535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kumimoji="1" lang="en-US" altLang="ja-JP" sz="1800" kern="1200" dirty="0"/>
        </a:p>
        <a:p>
          <a:pPr marL="0" lvl="0" indent="0" algn="l" defTabSz="800100">
            <a:lnSpc>
              <a:spcPct val="90000"/>
            </a:lnSpc>
            <a:spcBef>
              <a:spcPct val="0"/>
            </a:spcBef>
            <a:spcAft>
              <a:spcPct val="35000"/>
            </a:spcAft>
            <a:buNone/>
          </a:pPr>
          <a:r>
            <a:rPr kumimoji="1" lang="ja-JP" altLang="en-US" sz="1800" kern="1200" dirty="0"/>
            <a:t>全国レベルの取組</a:t>
          </a:r>
        </a:p>
      </dsp:txBody>
      <dsp:txXfrm>
        <a:off x="2281356" y="0"/>
        <a:ext cx="6076973" cy="1372609"/>
      </dsp:txXfrm>
    </dsp:sp>
    <dsp:sp modelId="{20FDEFDD-F487-45B6-A4F5-AFC94872D992}">
      <dsp:nvSpPr>
        <dsp:cNvPr id="0" name=""/>
        <dsp:cNvSpPr/>
      </dsp:nvSpPr>
      <dsp:spPr>
        <a:xfrm>
          <a:off x="800688" y="1608594"/>
          <a:ext cx="2973977" cy="2973977"/>
        </a:xfrm>
        <a:prstGeom prst="pie">
          <a:avLst>
            <a:gd name="adj1" fmla="val 5400000"/>
            <a:gd name="adj2" fmla="val 1620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61465D-A3CE-46C6-9F9D-7DB3043EF180}">
      <dsp:nvSpPr>
        <dsp:cNvPr id="0" name=""/>
        <dsp:cNvSpPr/>
      </dsp:nvSpPr>
      <dsp:spPr>
        <a:xfrm>
          <a:off x="2287677" y="1601367"/>
          <a:ext cx="6076973" cy="297397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kumimoji="1" lang="en-US" altLang="ja-JP" sz="1800" kern="1200" dirty="0"/>
        </a:p>
        <a:p>
          <a:pPr marL="0" lvl="0" indent="0" algn="l" defTabSz="800100">
            <a:lnSpc>
              <a:spcPct val="90000"/>
            </a:lnSpc>
            <a:spcBef>
              <a:spcPct val="0"/>
            </a:spcBef>
            <a:spcAft>
              <a:spcPct val="35000"/>
            </a:spcAft>
            <a:buNone/>
          </a:pPr>
          <a:r>
            <a:rPr kumimoji="1" lang="ja-JP" altLang="en-US" sz="1800" kern="1200" dirty="0"/>
            <a:t>地域ブロックレベル</a:t>
          </a:r>
          <a:endParaRPr kumimoji="1" lang="en-US" altLang="ja-JP" sz="1800" kern="1200" dirty="0"/>
        </a:p>
        <a:p>
          <a:pPr marL="0" lvl="0" indent="0" algn="l" defTabSz="800100">
            <a:lnSpc>
              <a:spcPct val="90000"/>
            </a:lnSpc>
            <a:spcBef>
              <a:spcPct val="0"/>
            </a:spcBef>
            <a:spcAft>
              <a:spcPct val="35000"/>
            </a:spcAft>
            <a:buNone/>
          </a:pPr>
          <a:r>
            <a:rPr kumimoji="1" lang="ja-JP" altLang="en-US" sz="1800" kern="1200" dirty="0"/>
            <a:t>の取組</a:t>
          </a:r>
        </a:p>
      </dsp:txBody>
      <dsp:txXfrm>
        <a:off x="2287677" y="1601367"/>
        <a:ext cx="6076973" cy="1372604"/>
      </dsp:txXfrm>
    </dsp:sp>
    <dsp:sp modelId="{E0BC0F22-0CB0-405E-990E-9A62119D95C6}">
      <dsp:nvSpPr>
        <dsp:cNvPr id="0" name=""/>
        <dsp:cNvSpPr/>
      </dsp:nvSpPr>
      <dsp:spPr>
        <a:xfrm>
          <a:off x="1601374" y="3196457"/>
          <a:ext cx="1372604" cy="1372604"/>
        </a:xfrm>
        <a:prstGeom prst="pie">
          <a:avLst>
            <a:gd name="adj1" fmla="val 5400000"/>
            <a:gd name="adj2" fmla="val 16200000"/>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18F006-3DF9-4067-8CB4-3BD4D13AFD05}">
      <dsp:nvSpPr>
        <dsp:cNvPr id="0" name=""/>
        <dsp:cNvSpPr/>
      </dsp:nvSpPr>
      <dsp:spPr>
        <a:xfrm>
          <a:off x="2287677" y="3202744"/>
          <a:ext cx="6076973" cy="137260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自治体レベルの</a:t>
          </a:r>
          <a:endParaRPr kumimoji="1" lang="en-US" altLang="ja-JP" sz="1800" kern="1200" dirty="0"/>
        </a:p>
        <a:p>
          <a:pPr marL="0" lvl="0" indent="0" algn="l" defTabSz="800100">
            <a:lnSpc>
              <a:spcPct val="90000"/>
            </a:lnSpc>
            <a:spcBef>
              <a:spcPct val="0"/>
            </a:spcBef>
            <a:spcAft>
              <a:spcPct val="35000"/>
            </a:spcAft>
            <a:buNone/>
          </a:pPr>
          <a:r>
            <a:rPr kumimoji="1" lang="ja-JP" altLang="en-US" sz="1800" kern="1200" dirty="0"/>
            <a:t>取組</a:t>
          </a:r>
        </a:p>
      </dsp:txBody>
      <dsp:txXfrm>
        <a:off x="2287677" y="3202744"/>
        <a:ext cx="6076973" cy="13726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39A1B-B86F-4026-AD5B-2293494ACBA6}">
      <dsp:nvSpPr>
        <dsp:cNvPr id="0" name=""/>
        <dsp:cNvSpPr/>
      </dsp:nvSpPr>
      <dsp:spPr>
        <a:xfrm rot="10800000">
          <a:off x="1550863" y="135007"/>
          <a:ext cx="5370034" cy="524397"/>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1245" tIns="87630" rIns="163576"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仮置場の確保</a:t>
          </a:r>
        </a:p>
      </dsp:txBody>
      <dsp:txXfrm rot="10800000">
        <a:off x="1681962" y="135007"/>
        <a:ext cx="5238935" cy="524397"/>
      </dsp:txXfrm>
    </dsp:sp>
    <dsp:sp modelId="{44140C14-9129-4F6A-89E3-C2903DAAD70E}">
      <dsp:nvSpPr>
        <dsp:cNvPr id="0" name=""/>
        <dsp:cNvSpPr/>
      </dsp:nvSpPr>
      <dsp:spPr>
        <a:xfrm>
          <a:off x="1154342" y="685"/>
          <a:ext cx="793041" cy="793041"/>
        </a:xfrm>
        <a:prstGeom prst="ellipse">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A54C226-3CBD-438E-88BC-B489B40190F3}">
      <dsp:nvSpPr>
        <dsp:cNvPr id="0" name=""/>
        <dsp:cNvSpPr/>
      </dsp:nvSpPr>
      <dsp:spPr>
        <a:xfrm rot="10800000">
          <a:off x="1556016" y="1094892"/>
          <a:ext cx="5370034" cy="524397"/>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1245" tIns="87630" rIns="163576"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協定の活用</a:t>
          </a:r>
        </a:p>
      </dsp:txBody>
      <dsp:txXfrm rot="10800000">
        <a:off x="1687115" y="1094892"/>
        <a:ext cx="5238935" cy="524397"/>
      </dsp:txXfrm>
    </dsp:sp>
    <dsp:sp modelId="{88099AF4-4D02-46AB-91D4-72440617FFB0}">
      <dsp:nvSpPr>
        <dsp:cNvPr id="0" name=""/>
        <dsp:cNvSpPr/>
      </dsp:nvSpPr>
      <dsp:spPr>
        <a:xfrm>
          <a:off x="1149188" y="950263"/>
          <a:ext cx="813655" cy="813655"/>
        </a:xfrm>
        <a:prstGeom prst="ellipse">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3AE69C3-6BBE-4504-AF22-D289A57DBEE4}">
      <dsp:nvSpPr>
        <dsp:cNvPr id="0" name=""/>
        <dsp:cNvSpPr/>
      </dsp:nvSpPr>
      <dsp:spPr>
        <a:xfrm rot="10800000">
          <a:off x="1559602" y="2072256"/>
          <a:ext cx="5370034" cy="524397"/>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1245" tIns="87630" rIns="163576"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国・県等との連携</a:t>
          </a:r>
        </a:p>
      </dsp:txBody>
      <dsp:txXfrm rot="10800000">
        <a:off x="1690701" y="2072256"/>
        <a:ext cx="5238935" cy="524397"/>
      </dsp:txXfrm>
    </dsp:sp>
    <dsp:sp modelId="{B5184E0C-030B-4D98-95A3-CBFBA955EE6E}">
      <dsp:nvSpPr>
        <dsp:cNvPr id="0" name=""/>
        <dsp:cNvSpPr/>
      </dsp:nvSpPr>
      <dsp:spPr>
        <a:xfrm>
          <a:off x="1145603" y="1920456"/>
          <a:ext cx="827997" cy="827997"/>
        </a:xfrm>
        <a:prstGeom prst="ellipse">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713FD93-0792-45C3-872D-88975A6AB626}">
      <dsp:nvSpPr>
        <dsp:cNvPr id="0" name=""/>
        <dsp:cNvSpPr/>
      </dsp:nvSpPr>
      <dsp:spPr>
        <a:xfrm rot="10800000">
          <a:off x="1555513" y="3048612"/>
          <a:ext cx="5370034" cy="524397"/>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1245" tIns="87630" rIns="163576"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計画（災害廃棄物処理実行計画）</a:t>
          </a:r>
        </a:p>
      </dsp:txBody>
      <dsp:txXfrm rot="10800000">
        <a:off x="1686612" y="3048612"/>
        <a:ext cx="5238935" cy="524397"/>
      </dsp:txXfrm>
    </dsp:sp>
    <dsp:sp modelId="{7CD58FD6-4C0B-4B27-B428-F4E8A1FA2761}">
      <dsp:nvSpPr>
        <dsp:cNvPr id="0" name=""/>
        <dsp:cNvSpPr/>
      </dsp:nvSpPr>
      <dsp:spPr>
        <a:xfrm>
          <a:off x="1149692" y="2904990"/>
          <a:ext cx="811641" cy="811641"/>
        </a:xfrm>
        <a:prstGeom prst="ellipse">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420768E-EF7F-4737-B2AD-A65BC54C5FD6}">
      <dsp:nvSpPr>
        <dsp:cNvPr id="0" name=""/>
        <dsp:cNvSpPr/>
      </dsp:nvSpPr>
      <dsp:spPr>
        <a:xfrm rot="10800000">
          <a:off x="1554269" y="4014302"/>
          <a:ext cx="5370034" cy="524397"/>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1245" tIns="87630" rIns="163576"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広報（情報発信）</a:t>
          </a:r>
        </a:p>
      </dsp:txBody>
      <dsp:txXfrm rot="10800000">
        <a:off x="1685368" y="4014302"/>
        <a:ext cx="5238935" cy="524397"/>
      </dsp:txXfrm>
    </dsp:sp>
    <dsp:sp modelId="{D9D38D05-0B08-4A57-BA8E-57AAC92A0404}">
      <dsp:nvSpPr>
        <dsp:cNvPr id="0" name=""/>
        <dsp:cNvSpPr/>
      </dsp:nvSpPr>
      <dsp:spPr>
        <a:xfrm>
          <a:off x="1150936" y="3873168"/>
          <a:ext cx="806665" cy="806665"/>
        </a:xfrm>
        <a:prstGeom prst="ellipse">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0.52974</cdr:x>
      <cdr:y>0.88156</cdr:y>
    </cdr:from>
    <cdr:to>
      <cdr:x>1</cdr:x>
      <cdr:y>0.98182</cdr:y>
    </cdr:to>
    <cdr:sp macro="" textlink="">
      <cdr:nvSpPr>
        <cdr:cNvPr id="2" name="スライド番号プレースホルダー 1">
          <a:extLst xmlns:a="http://schemas.openxmlformats.org/drawingml/2006/main">
            <a:ext uri="{FF2B5EF4-FFF2-40B4-BE49-F238E27FC236}">
              <a16:creationId xmlns:a16="http://schemas.microsoft.com/office/drawing/2014/main" id="{633B8CBC-3E7C-ACAB-E7B5-9B6FDBE472B8}"/>
            </a:ext>
          </a:extLst>
        </cdr:cNvPr>
        <cdr:cNvSpPr>
          <a:spLocks xmlns:a="http://schemas.openxmlformats.org/drawingml/2006/main" noGrp="1"/>
        </cdr:cNvSpPr>
      </cdr:nvSpPr>
      <cdr:spPr>
        <a:xfrm xmlns:a="http://schemas.openxmlformats.org/drawingml/2006/main">
          <a:off x="2403474" y="2963377"/>
          <a:ext cx="2133600" cy="337038"/>
        </a:xfrm>
        <a:prstGeom xmlns:a="http://schemas.openxmlformats.org/drawingml/2006/main" prst="rect">
          <a:avLst/>
        </a:prstGeom>
      </cdr:spPr>
      <cdr:txBody>
        <a:bodyPr xmlns:a="http://schemas.openxmlformats.org/drawingml/2006/main" vert="horz" lIns="91440" tIns="45720" rIns="91440" bIns="45720" rtlCol="0" anchor="ctr"/>
        <a:lstStyle xmlns:a="http://schemas.openxmlformats.org/drawingml/2006/main">
          <a:defPPr>
            <a:defRPr lang="ja-JP"/>
          </a:defPPr>
          <a:lvl1pPr marL="0" algn="r"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defRPr/>
          </a:pPr>
          <a:r>
            <a:rPr lang="ja-JP" altLang="en-US" dirty="0"/>
            <a:t>２０</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0508D1A-F340-49D8-ABAE-9C7D0A526E30}" type="datetimeFigureOut">
              <a:rPr kumimoji="1" lang="ja-JP" altLang="en-US" smtClean="0"/>
              <a:t>2022/6/15</a:t>
            </a:fld>
            <a:endParaRPr kumimoji="1" lang="ja-JP" altLang="en-US" dirty="0"/>
          </a:p>
        </p:txBody>
      </p:sp>
      <p:sp>
        <p:nvSpPr>
          <p:cNvPr id="4" name="フッター プレースホルダー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1E5D325-D2BF-4B8F-AD1C-14384A249B84}" type="slidenum">
              <a:rPr kumimoji="1" lang="ja-JP" altLang="en-US" smtClean="0"/>
              <a:t>‹#›</a:t>
            </a:fld>
            <a:endParaRPr kumimoji="1" lang="ja-JP" altLang="en-US" dirty="0"/>
          </a:p>
        </p:txBody>
      </p:sp>
    </p:spTree>
    <p:extLst>
      <p:ext uri="{BB962C8B-B14F-4D97-AF65-F5344CB8AC3E}">
        <p14:creationId xmlns:p14="http://schemas.microsoft.com/office/powerpoint/2010/main" val="3148182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448" cy="497838"/>
          </a:xfrm>
          <a:prstGeom prst="rect">
            <a:avLst/>
          </a:prstGeom>
        </p:spPr>
        <p:txBody>
          <a:bodyPr vert="horz" lIns="91312" tIns="45656" rIns="91312" bIns="45656"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0643" y="1"/>
            <a:ext cx="2945448" cy="497838"/>
          </a:xfrm>
          <a:prstGeom prst="rect">
            <a:avLst/>
          </a:prstGeom>
        </p:spPr>
        <p:txBody>
          <a:bodyPr vert="horz" lIns="91312" tIns="45656" rIns="91312" bIns="45656" rtlCol="0"/>
          <a:lstStyle>
            <a:lvl1pPr algn="r">
              <a:defRPr sz="1200"/>
            </a:lvl1pPr>
          </a:lstStyle>
          <a:p>
            <a:fld id="{4C6252CE-02B6-4B86-AB02-B8F129DA8D7F}" type="datetimeFigureOut">
              <a:rPr kumimoji="1" lang="ja-JP" altLang="en-US" smtClean="0"/>
              <a:t>2022/6/15</a:t>
            </a:fld>
            <a:endParaRPr kumimoji="1" lang="ja-JP" altLang="en-US" dirty="0"/>
          </a:p>
        </p:txBody>
      </p:sp>
      <p:sp>
        <p:nvSpPr>
          <p:cNvPr id="4" name="スライド イメージ プレースホルダー 3"/>
          <p:cNvSpPr>
            <a:spLocks noGrp="1" noRot="1" noChangeAspect="1"/>
          </p:cNvSpPr>
          <p:nvPr>
            <p:ph type="sldImg" idx="2"/>
          </p:nvPr>
        </p:nvSpPr>
        <p:spPr>
          <a:xfrm>
            <a:off x="979488" y="1241425"/>
            <a:ext cx="4838700" cy="3349625"/>
          </a:xfrm>
          <a:prstGeom prst="rect">
            <a:avLst/>
          </a:prstGeom>
          <a:noFill/>
          <a:ln w="12700">
            <a:solidFill>
              <a:prstClr val="black"/>
            </a:solidFill>
          </a:ln>
        </p:spPr>
        <p:txBody>
          <a:bodyPr vert="horz" lIns="91312" tIns="45656" rIns="91312" bIns="45656" rtlCol="0" anchor="ctr"/>
          <a:lstStyle/>
          <a:p>
            <a:endParaRPr lang="ja-JP" altLang="en-US" dirty="0"/>
          </a:p>
        </p:txBody>
      </p:sp>
      <p:sp>
        <p:nvSpPr>
          <p:cNvPr id="5" name="ノート プレースホルダー 4"/>
          <p:cNvSpPr>
            <a:spLocks noGrp="1"/>
          </p:cNvSpPr>
          <p:nvPr>
            <p:ph type="body" sz="quarter" idx="3"/>
          </p:nvPr>
        </p:nvSpPr>
        <p:spPr>
          <a:xfrm>
            <a:off x="680085" y="4777027"/>
            <a:ext cx="5437506" cy="3908187"/>
          </a:xfrm>
          <a:prstGeom prst="rect">
            <a:avLst/>
          </a:prstGeom>
        </p:spPr>
        <p:txBody>
          <a:bodyPr vert="horz" lIns="91312" tIns="45656" rIns="91312" bIns="4565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800"/>
            <a:ext cx="2945448" cy="497838"/>
          </a:xfrm>
          <a:prstGeom prst="rect">
            <a:avLst/>
          </a:prstGeom>
        </p:spPr>
        <p:txBody>
          <a:bodyPr vert="horz" lIns="91312" tIns="45656" rIns="91312" bIns="45656"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0643" y="9428800"/>
            <a:ext cx="2945448" cy="497838"/>
          </a:xfrm>
          <a:prstGeom prst="rect">
            <a:avLst/>
          </a:prstGeom>
        </p:spPr>
        <p:txBody>
          <a:bodyPr vert="horz" lIns="91312" tIns="45656" rIns="91312" bIns="45656" rtlCol="0" anchor="b"/>
          <a:lstStyle>
            <a:lvl1pPr algn="r">
              <a:defRPr sz="1200"/>
            </a:lvl1pPr>
          </a:lstStyle>
          <a:p>
            <a:fld id="{0CB88377-9818-4817-8AE2-687204E1B212}" type="slidenum">
              <a:rPr kumimoji="1" lang="ja-JP" altLang="en-US" smtClean="0"/>
              <a:t>‹#›</a:t>
            </a:fld>
            <a:endParaRPr kumimoji="1" lang="ja-JP" altLang="en-US" dirty="0"/>
          </a:p>
        </p:txBody>
      </p:sp>
    </p:spTree>
    <p:extLst>
      <p:ext uri="{BB962C8B-B14F-4D97-AF65-F5344CB8AC3E}">
        <p14:creationId xmlns:p14="http://schemas.microsoft.com/office/powerpoint/2010/main" val="15897660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2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22D07FED-BBA4-4E1A-B28A-8F320DA721AC}" type="slidenum">
              <a:rPr kumimoji="1" lang="ja-JP" altLang="en-US" smtClean="0"/>
              <a:t>1</a:t>
            </a:fld>
            <a:endParaRPr kumimoji="1" lang="ja-JP" altLang="en-US" dirty="0"/>
          </a:p>
        </p:txBody>
      </p:sp>
    </p:spTree>
    <p:extLst>
      <p:ext uri="{BB962C8B-B14F-4D97-AF65-F5344CB8AC3E}">
        <p14:creationId xmlns:p14="http://schemas.microsoft.com/office/powerpoint/2010/main" val="847086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30724" name="日付プレースホルダー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3916" indent="-286121">
              <a:defRPr kumimoji="1">
                <a:solidFill>
                  <a:schemeClr val="tx1"/>
                </a:solidFill>
                <a:latin typeface="Calibri" panose="020F0502020204030204" pitchFamily="34" charset="0"/>
                <a:ea typeface="ＭＳ Ｐゴシック" panose="020B0600070205080204" pitchFamily="50" charset="-128"/>
              </a:defRPr>
            </a:lvl2pPr>
            <a:lvl3pPr marL="1144486" indent="-228897">
              <a:defRPr kumimoji="1">
                <a:solidFill>
                  <a:schemeClr val="tx1"/>
                </a:solidFill>
                <a:latin typeface="Calibri" panose="020F0502020204030204" pitchFamily="34" charset="0"/>
                <a:ea typeface="ＭＳ Ｐゴシック" panose="020B0600070205080204" pitchFamily="50" charset="-128"/>
              </a:defRPr>
            </a:lvl3pPr>
            <a:lvl4pPr marL="1602280" indent="-228897">
              <a:defRPr kumimoji="1">
                <a:solidFill>
                  <a:schemeClr val="tx1"/>
                </a:solidFill>
                <a:latin typeface="Calibri" panose="020F0502020204030204" pitchFamily="34" charset="0"/>
                <a:ea typeface="ＭＳ Ｐゴシック" panose="020B0600070205080204" pitchFamily="50" charset="-128"/>
              </a:defRPr>
            </a:lvl4pPr>
            <a:lvl5pPr marL="2060075" indent="-228897">
              <a:defRPr kumimoji="1">
                <a:solidFill>
                  <a:schemeClr val="tx1"/>
                </a:solidFill>
                <a:latin typeface="Calibri" panose="020F0502020204030204" pitchFamily="34" charset="0"/>
                <a:ea typeface="ＭＳ Ｐゴシック" panose="020B0600070205080204" pitchFamily="50" charset="-128"/>
              </a:defRPr>
            </a:lvl5pPr>
            <a:lvl6pPr marL="2517869"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5663"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3458"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1252"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30725" name="スライド番号プレースホルダー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3916" indent="-286121">
              <a:defRPr kumimoji="1">
                <a:solidFill>
                  <a:schemeClr val="tx1"/>
                </a:solidFill>
                <a:latin typeface="Calibri" panose="020F0502020204030204" pitchFamily="34" charset="0"/>
                <a:ea typeface="ＭＳ Ｐゴシック" panose="020B0600070205080204" pitchFamily="50" charset="-128"/>
              </a:defRPr>
            </a:lvl2pPr>
            <a:lvl3pPr marL="1144486" indent="-228897">
              <a:defRPr kumimoji="1">
                <a:solidFill>
                  <a:schemeClr val="tx1"/>
                </a:solidFill>
                <a:latin typeface="Calibri" panose="020F0502020204030204" pitchFamily="34" charset="0"/>
                <a:ea typeface="ＭＳ Ｐゴシック" panose="020B0600070205080204" pitchFamily="50" charset="-128"/>
              </a:defRPr>
            </a:lvl3pPr>
            <a:lvl4pPr marL="1602280" indent="-228897">
              <a:defRPr kumimoji="1">
                <a:solidFill>
                  <a:schemeClr val="tx1"/>
                </a:solidFill>
                <a:latin typeface="Calibri" panose="020F0502020204030204" pitchFamily="34" charset="0"/>
                <a:ea typeface="ＭＳ Ｐゴシック" panose="020B0600070205080204" pitchFamily="50" charset="-128"/>
              </a:defRPr>
            </a:lvl4pPr>
            <a:lvl5pPr marL="2060075" indent="-228897">
              <a:defRPr kumimoji="1">
                <a:solidFill>
                  <a:schemeClr val="tx1"/>
                </a:solidFill>
                <a:latin typeface="Calibri" panose="020F0502020204030204" pitchFamily="34" charset="0"/>
                <a:ea typeface="ＭＳ Ｐゴシック" panose="020B0600070205080204" pitchFamily="50" charset="-128"/>
              </a:defRPr>
            </a:lvl5pPr>
            <a:lvl6pPr marL="2517869"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5663"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3458"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1252"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E621864-B505-42B6-91AC-4BC796B9B212}" type="slidenum">
              <a:rPr lang="ja-JP" altLang="en-US" smtClean="0"/>
              <a:pPr/>
              <a:t>10</a:t>
            </a:fld>
            <a:endParaRPr lang="ja-JP" altLang="en-US"/>
          </a:p>
        </p:txBody>
      </p:sp>
    </p:spTree>
    <p:extLst>
      <p:ext uri="{BB962C8B-B14F-4D97-AF65-F5344CB8AC3E}">
        <p14:creationId xmlns:p14="http://schemas.microsoft.com/office/powerpoint/2010/main" val="1777398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11</a:t>
            </a:fld>
            <a:endParaRPr kumimoji="1" lang="ja-JP" altLang="en-US" dirty="0"/>
          </a:p>
        </p:txBody>
      </p:sp>
    </p:spTree>
    <p:extLst>
      <p:ext uri="{BB962C8B-B14F-4D97-AF65-F5344CB8AC3E}">
        <p14:creationId xmlns:p14="http://schemas.microsoft.com/office/powerpoint/2010/main" val="1524532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993934" y="3275966"/>
            <a:ext cx="7951470" cy="3099434"/>
          </a:xfrm>
        </p:spPr>
        <p:txBody>
          <a:bodyPr/>
          <a:lstStyle/>
          <a:p>
            <a:endParaRPr kumimoji="1" lang="en-US" altLang="ja-JP"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2C36B9B6-88E4-4347-882A-8DA7A8BA2845}" type="slidenum">
              <a:rPr kumimoji="1" lang="ja-JP" altLang="en-US" smtClean="0"/>
              <a:t>12</a:t>
            </a:fld>
            <a:endParaRPr kumimoji="1" lang="ja-JP" altLang="en-US"/>
          </a:p>
        </p:txBody>
      </p:sp>
    </p:spTree>
    <p:extLst>
      <p:ext uri="{BB962C8B-B14F-4D97-AF65-F5344CB8AC3E}">
        <p14:creationId xmlns:p14="http://schemas.microsoft.com/office/powerpoint/2010/main" val="538133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0960" y="3275966"/>
            <a:ext cx="9876652" cy="3455034"/>
          </a:xfrm>
        </p:spPr>
        <p:txBody>
          <a:bodyPr/>
          <a:lstStyle/>
          <a:p>
            <a:endParaRPr kumimoji="1" lang="en-US" altLang="ja-JP"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2C36B9B6-88E4-4347-882A-8DA7A8BA2845}" type="slidenum">
              <a:rPr kumimoji="1" lang="ja-JP" altLang="en-US" smtClean="0"/>
              <a:t>13</a:t>
            </a:fld>
            <a:endParaRPr kumimoji="1" lang="ja-JP" altLang="en-US"/>
          </a:p>
        </p:txBody>
      </p:sp>
    </p:spTree>
    <p:extLst>
      <p:ext uri="{BB962C8B-B14F-4D97-AF65-F5344CB8AC3E}">
        <p14:creationId xmlns:p14="http://schemas.microsoft.com/office/powerpoint/2010/main" val="2582927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1946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3916" indent="-286121">
              <a:defRPr kumimoji="1">
                <a:solidFill>
                  <a:schemeClr val="tx1"/>
                </a:solidFill>
                <a:latin typeface="Calibri" panose="020F0502020204030204" pitchFamily="34" charset="0"/>
                <a:ea typeface="ＭＳ Ｐゴシック" panose="020B0600070205080204" pitchFamily="50" charset="-128"/>
              </a:defRPr>
            </a:lvl2pPr>
            <a:lvl3pPr marL="1144486" indent="-228897">
              <a:defRPr kumimoji="1">
                <a:solidFill>
                  <a:schemeClr val="tx1"/>
                </a:solidFill>
                <a:latin typeface="Calibri" panose="020F0502020204030204" pitchFamily="34" charset="0"/>
                <a:ea typeface="ＭＳ Ｐゴシック" panose="020B0600070205080204" pitchFamily="50" charset="-128"/>
              </a:defRPr>
            </a:lvl3pPr>
            <a:lvl4pPr marL="1602280" indent="-228897">
              <a:defRPr kumimoji="1">
                <a:solidFill>
                  <a:schemeClr val="tx1"/>
                </a:solidFill>
                <a:latin typeface="Calibri" panose="020F0502020204030204" pitchFamily="34" charset="0"/>
                <a:ea typeface="ＭＳ Ｐゴシック" panose="020B0600070205080204" pitchFamily="50" charset="-128"/>
              </a:defRPr>
            </a:lvl4pPr>
            <a:lvl5pPr marL="2060075" indent="-228897">
              <a:defRPr kumimoji="1">
                <a:solidFill>
                  <a:schemeClr val="tx1"/>
                </a:solidFill>
                <a:latin typeface="Calibri" panose="020F0502020204030204" pitchFamily="34" charset="0"/>
                <a:ea typeface="ＭＳ Ｐゴシック" panose="020B0600070205080204" pitchFamily="50" charset="-128"/>
              </a:defRPr>
            </a:lvl5pPr>
            <a:lvl6pPr marL="2517869"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5663"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3458"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1252"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52F6905-E489-45BE-91E4-7AEF798668E0}" type="slidenum">
              <a:rPr lang="ja-JP" altLang="en-US" smtClean="0"/>
              <a:pPr/>
              <a:t>14</a:t>
            </a:fld>
            <a:endParaRPr lang="ja-JP" altLang="en-US"/>
          </a:p>
        </p:txBody>
      </p:sp>
    </p:spTree>
    <p:extLst>
      <p:ext uri="{BB962C8B-B14F-4D97-AF65-F5344CB8AC3E}">
        <p14:creationId xmlns:p14="http://schemas.microsoft.com/office/powerpoint/2010/main" val="2864736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225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70176" indent="-296222">
              <a:defRPr kumimoji="1">
                <a:solidFill>
                  <a:schemeClr val="tx1"/>
                </a:solidFill>
                <a:latin typeface="Calibri" panose="020F0502020204030204" pitchFamily="34" charset="0"/>
                <a:ea typeface="ＭＳ Ｐゴシック" panose="020B0600070205080204" pitchFamily="50" charset="-128"/>
              </a:defRPr>
            </a:lvl2pPr>
            <a:lvl3pPr marL="1184886" indent="-236978">
              <a:defRPr kumimoji="1">
                <a:solidFill>
                  <a:schemeClr val="tx1"/>
                </a:solidFill>
                <a:latin typeface="Calibri" panose="020F0502020204030204" pitchFamily="34" charset="0"/>
                <a:ea typeface="ＭＳ Ｐゴシック" panose="020B0600070205080204" pitchFamily="50" charset="-128"/>
              </a:defRPr>
            </a:lvl3pPr>
            <a:lvl4pPr marL="1658841" indent="-236978">
              <a:defRPr kumimoji="1">
                <a:solidFill>
                  <a:schemeClr val="tx1"/>
                </a:solidFill>
                <a:latin typeface="Calibri" panose="020F0502020204030204" pitchFamily="34" charset="0"/>
                <a:ea typeface="ＭＳ Ｐゴシック" panose="020B0600070205080204" pitchFamily="50" charset="-128"/>
              </a:defRPr>
            </a:lvl4pPr>
            <a:lvl5pPr marL="2132795" indent="-236978">
              <a:defRPr kumimoji="1">
                <a:solidFill>
                  <a:schemeClr val="tx1"/>
                </a:solidFill>
                <a:latin typeface="Calibri" panose="020F0502020204030204" pitchFamily="34" charset="0"/>
                <a:ea typeface="ＭＳ Ｐゴシック" panose="020B0600070205080204" pitchFamily="50" charset="-128"/>
              </a:defRPr>
            </a:lvl5pPr>
            <a:lvl6pPr marL="2606749" indent="-23697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3080705" indent="-23697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554659" indent="-23697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4028613" indent="-23697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B0652D3-880D-4864-A2BD-494A37609C83}" type="slidenum">
              <a:rPr lang="ja-JP" altLang="en-US" smtClean="0"/>
              <a:pPr/>
              <a:t>15</a:t>
            </a:fld>
            <a:endParaRPr lang="ja-JP" altLang="en-US"/>
          </a:p>
        </p:txBody>
      </p:sp>
    </p:spTree>
    <p:extLst>
      <p:ext uri="{BB962C8B-B14F-4D97-AF65-F5344CB8AC3E}">
        <p14:creationId xmlns:p14="http://schemas.microsoft.com/office/powerpoint/2010/main" val="2887578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0CB88377-9818-4817-8AE2-687204E1B212}" type="slidenum">
              <a:rPr kumimoji="1" lang="ja-JP" altLang="en-US" smtClean="0"/>
              <a:t>16</a:t>
            </a:fld>
            <a:endParaRPr kumimoji="1" lang="ja-JP" altLang="en-US"/>
          </a:p>
        </p:txBody>
      </p:sp>
    </p:spTree>
    <p:extLst>
      <p:ext uri="{BB962C8B-B14F-4D97-AF65-F5344CB8AC3E}">
        <p14:creationId xmlns:p14="http://schemas.microsoft.com/office/powerpoint/2010/main" val="631626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CB88377-9818-4817-8AE2-687204E1B212}" type="slidenum">
              <a:rPr kumimoji="1" lang="ja-JP" altLang="en-US" smtClean="0"/>
              <a:t>17</a:t>
            </a:fld>
            <a:endParaRPr kumimoji="1" lang="ja-JP" altLang="en-US"/>
          </a:p>
        </p:txBody>
      </p:sp>
    </p:spTree>
    <p:extLst>
      <p:ext uri="{BB962C8B-B14F-4D97-AF65-F5344CB8AC3E}">
        <p14:creationId xmlns:p14="http://schemas.microsoft.com/office/powerpoint/2010/main" val="2731381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gn="just">
              <a:spcAft>
                <a:spcPts val="0"/>
              </a:spcAft>
              <a:buFont typeface="Wingdings" panose="05000000000000000000" pitchFamily="2" charset="2"/>
              <a:buNone/>
            </a:pPr>
            <a:endParaRPr lang="ja-JP" altLang="ja-JP" sz="1200" b="1" kern="100" dirty="0">
              <a:effectLst/>
              <a:latin typeface="HG丸ｺﾞｼｯｸM-PRO" panose="020F0600000000000000" pitchFamily="50" charset="-128"/>
              <a:ea typeface="HG丸ｺﾞｼｯｸM-PRO" panose="020F0600000000000000" pitchFamily="50" charset="-128"/>
              <a:cs typeface="Times New Roman"/>
            </a:endParaRPr>
          </a:p>
        </p:txBody>
      </p:sp>
      <p:sp>
        <p:nvSpPr>
          <p:cNvPr id="4" name="スライド番号プレースホルダー 3"/>
          <p:cNvSpPr>
            <a:spLocks noGrp="1"/>
          </p:cNvSpPr>
          <p:nvPr>
            <p:ph type="sldNum" sz="quarter" idx="10"/>
          </p:nvPr>
        </p:nvSpPr>
        <p:spPr/>
        <p:txBody>
          <a:bodyPr/>
          <a:lstStyle/>
          <a:p>
            <a:fld id="{3A84F674-0FC5-4317-A925-AB5B8C9A3753}"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808985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63D567E5-8F01-45C8-BD5A-C7B0BAB2B0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ノート プレースホルダー 2">
            <a:extLst>
              <a:ext uri="{FF2B5EF4-FFF2-40B4-BE49-F238E27FC236}">
                <a16:creationId xmlns:a16="http://schemas.microsoft.com/office/drawing/2014/main" id="{835F7060-1DD4-4B8D-91A7-AD1D715CB6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16388" name="スライド番号プレースホルダー 3">
            <a:extLst>
              <a:ext uri="{FF2B5EF4-FFF2-40B4-BE49-F238E27FC236}">
                <a16:creationId xmlns:a16="http://schemas.microsoft.com/office/drawing/2014/main" id="{EE718F22-77A9-4E11-BE3B-F46A33A252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4538" indent="-285750">
              <a:defRPr kumimoji="1">
                <a:solidFill>
                  <a:schemeClr val="tx1"/>
                </a:solidFill>
                <a:latin typeface="Calibri" panose="020F0502020204030204" pitchFamily="34" charset="0"/>
                <a:ea typeface="ＭＳ Ｐゴシック" panose="020B0600070205080204" pitchFamily="50" charset="-128"/>
              </a:defRPr>
            </a:lvl2pPr>
            <a:lvl3pPr marL="1146175" indent="-227013">
              <a:defRPr kumimoji="1">
                <a:solidFill>
                  <a:schemeClr val="tx1"/>
                </a:solidFill>
                <a:latin typeface="Calibri" panose="020F0502020204030204" pitchFamily="34" charset="0"/>
                <a:ea typeface="ＭＳ Ｐゴシック" panose="020B0600070205080204" pitchFamily="50" charset="-128"/>
              </a:defRPr>
            </a:lvl3pPr>
            <a:lvl4pPr marL="1604963" indent="-227013">
              <a:defRPr kumimoji="1">
                <a:solidFill>
                  <a:schemeClr val="tx1"/>
                </a:solidFill>
                <a:latin typeface="Calibri" panose="020F0502020204030204" pitchFamily="34" charset="0"/>
                <a:ea typeface="ＭＳ Ｐゴシック" panose="020B0600070205080204" pitchFamily="50" charset="-128"/>
              </a:defRPr>
            </a:lvl4pPr>
            <a:lvl5pPr marL="2065338" indent="-227013">
              <a:defRPr kumimoji="1">
                <a:solidFill>
                  <a:schemeClr val="tx1"/>
                </a:solidFill>
                <a:latin typeface="Calibri" panose="020F0502020204030204" pitchFamily="34" charset="0"/>
                <a:ea typeface="ＭＳ Ｐゴシック" panose="020B0600070205080204" pitchFamily="50" charset="-128"/>
              </a:defRPr>
            </a:lvl5pPr>
            <a:lvl6pPr marL="2522538"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9738"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6938"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4138"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656719-24F2-42E5-8E14-4C00D80ADE1A}"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2C36B9B6-88E4-4347-882A-8DA7A8BA2845}" type="slidenum">
              <a:rPr kumimoji="1" lang="ja-JP" altLang="en-US" smtClean="0"/>
              <a:t>2</a:t>
            </a:fld>
            <a:endParaRPr kumimoji="1" lang="ja-JP" altLang="en-US"/>
          </a:p>
        </p:txBody>
      </p:sp>
    </p:spTree>
    <p:extLst>
      <p:ext uri="{BB962C8B-B14F-4D97-AF65-F5344CB8AC3E}">
        <p14:creationId xmlns:p14="http://schemas.microsoft.com/office/powerpoint/2010/main" val="3373485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20</a:t>
            </a:fld>
            <a:endParaRPr kumimoji="1" lang="ja-JP" altLang="en-US" dirty="0"/>
          </a:p>
        </p:txBody>
      </p:sp>
    </p:spTree>
    <p:extLst>
      <p:ext uri="{BB962C8B-B14F-4D97-AF65-F5344CB8AC3E}">
        <p14:creationId xmlns:p14="http://schemas.microsoft.com/office/powerpoint/2010/main" val="41428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21</a:t>
            </a:fld>
            <a:endParaRPr kumimoji="1" lang="ja-JP" altLang="en-US" dirty="0"/>
          </a:p>
        </p:txBody>
      </p:sp>
    </p:spTree>
    <p:extLst>
      <p:ext uri="{BB962C8B-B14F-4D97-AF65-F5344CB8AC3E}">
        <p14:creationId xmlns:p14="http://schemas.microsoft.com/office/powerpoint/2010/main" val="1981379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0CB88377-9818-4817-8AE2-687204E1B212}" type="slidenum">
              <a:rPr kumimoji="1" lang="ja-JP" altLang="en-US" smtClean="0"/>
              <a:t>22</a:t>
            </a:fld>
            <a:endParaRPr kumimoji="1" lang="ja-JP" altLang="en-US"/>
          </a:p>
        </p:txBody>
      </p:sp>
    </p:spTree>
    <p:extLst>
      <p:ext uri="{BB962C8B-B14F-4D97-AF65-F5344CB8AC3E}">
        <p14:creationId xmlns:p14="http://schemas.microsoft.com/office/powerpoint/2010/main" val="2724734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CB88377-9818-4817-8AE2-687204E1B212}" type="slidenum">
              <a:rPr kumimoji="1" lang="ja-JP" altLang="en-US" smtClean="0"/>
              <a:t>23</a:t>
            </a:fld>
            <a:endParaRPr kumimoji="1" lang="ja-JP" altLang="en-US" dirty="0"/>
          </a:p>
        </p:txBody>
      </p:sp>
    </p:spTree>
    <p:extLst>
      <p:ext uri="{BB962C8B-B14F-4D97-AF65-F5344CB8AC3E}">
        <p14:creationId xmlns:p14="http://schemas.microsoft.com/office/powerpoint/2010/main" val="1748348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16000" indent="-576000">
              <a:spcAft>
                <a:spcPts val="600"/>
              </a:spcAft>
              <a:defRPr/>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0CB88377-9818-4817-8AE2-687204E1B212}" type="slidenum">
              <a:rPr kumimoji="1" lang="ja-JP" altLang="en-US" smtClean="0"/>
              <a:t>24</a:t>
            </a:fld>
            <a:endParaRPr kumimoji="1" lang="ja-JP" altLang="en-US" dirty="0"/>
          </a:p>
        </p:txBody>
      </p:sp>
    </p:spTree>
    <p:extLst>
      <p:ext uri="{BB962C8B-B14F-4D97-AF65-F5344CB8AC3E}">
        <p14:creationId xmlns:p14="http://schemas.microsoft.com/office/powerpoint/2010/main" val="594424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9A91BB2F-0A60-4818-ABC7-795D7E598EA8}" type="slidenum">
              <a:rPr kumimoji="1" lang="ja-JP" altLang="en-US" smtClean="0"/>
              <a:pPr/>
              <a:t>25</a:t>
            </a:fld>
            <a:endParaRPr kumimoji="1" lang="ja-JP" altLang="en-US"/>
          </a:p>
        </p:txBody>
      </p:sp>
    </p:spTree>
    <p:extLst>
      <p:ext uri="{BB962C8B-B14F-4D97-AF65-F5344CB8AC3E}">
        <p14:creationId xmlns:p14="http://schemas.microsoft.com/office/powerpoint/2010/main" val="2147155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CB88377-9818-4817-8AE2-687204E1B212}" type="slidenum">
              <a:rPr kumimoji="1" lang="ja-JP" altLang="en-US" smtClean="0"/>
              <a:t>26</a:t>
            </a:fld>
            <a:endParaRPr kumimoji="1" lang="ja-JP" altLang="en-US" dirty="0"/>
          </a:p>
        </p:txBody>
      </p:sp>
    </p:spTree>
    <p:extLst>
      <p:ext uri="{BB962C8B-B14F-4D97-AF65-F5344CB8AC3E}">
        <p14:creationId xmlns:p14="http://schemas.microsoft.com/office/powerpoint/2010/main" val="3734876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ー 1"/>
          <p:cNvSpPr>
            <a:spLocks noGrp="1" noRot="1" noChangeAspect="1" noTextEdit="1"/>
          </p:cNvSpPr>
          <p:nvPr>
            <p:ph type="sldImg"/>
          </p:nvPr>
        </p:nvSpPr>
        <p:spPr bwMode="auto">
          <a:xfrm>
            <a:off x="714375" y="746125"/>
            <a:ext cx="5378450"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400" b="1" dirty="0">
              <a:solidFill>
                <a:srgbClr val="000000"/>
              </a:solidFill>
              <a:latin typeface="HG丸ｺﾞｼｯｸM-PRO" panose="020F0600000000000000" pitchFamily="50" charset="-128"/>
              <a:ea typeface="HG丸ｺﾞｼｯｸM-PRO" panose="020F0600000000000000" pitchFamily="50" charset="-128"/>
            </a:endParaRPr>
          </a:p>
        </p:txBody>
      </p:sp>
      <p:sp>
        <p:nvSpPr>
          <p:cNvPr id="717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kumimoji="1">
                <a:solidFill>
                  <a:schemeClr val="tx1"/>
                </a:solidFill>
                <a:latin typeface="Calibri" panose="020F0502020204030204" pitchFamily="34" charset="0"/>
                <a:ea typeface="ＭＳ Ｐゴシック" panose="020B0600070205080204" pitchFamily="50" charset="-128"/>
              </a:defRPr>
            </a:lvl1pPr>
            <a:lvl2pPr marL="742950" indent="-285750" defTabSz="922338">
              <a:defRPr kumimoji="1">
                <a:solidFill>
                  <a:schemeClr val="tx1"/>
                </a:solidFill>
                <a:latin typeface="Calibri" panose="020F0502020204030204" pitchFamily="34" charset="0"/>
                <a:ea typeface="ＭＳ Ｐゴシック" panose="020B0600070205080204" pitchFamily="50" charset="-128"/>
              </a:defRPr>
            </a:lvl2pPr>
            <a:lvl3pPr marL="1143000" indent="-228600" defTabSz="922338">
              <a:defRPr kumimoji="1">
                <a:solidFill>
                  <a:schemeClr val="tx1"/>
                </a:solidFill>
                <a:latin typeface="Calibri" panose="020F0502020204030204" pitchFamily="34" charset="0"/>
                <a:ea typeface="ＭＳ Ｐゴシック" panose="020B0600070205080204" pitchFamily="50" charset="-128"/>
              </a:defRPr>
            </a:lvl3pPr>
            <a:lvl4pPr marL="1600200" indent="-228600" defTabSz="922338">
              <a:defRPr kumimoji="1">
                <a:solidFill>
                  <a:schemeClr val="tx1"/>
                </a:solidFill>
                <a:latin typeface="Calibri" panose="020F0502020204030204" pitchFamily="34" charset="0"/>
                <a:ea typeface="ＭＳ Ｐゴシック" panose="020B0600070205080204" pitchFamily="50" charset="-128"/>
              </a:defRPr>
            </a:lvl4pPr>
            <a:lvl5pPr marL="2057400" indent="-228600" defTabSz="922338">
              <a:defRPr kumimoji="1">
                <a:solidFill>
                  <a:schemeClr val="tx1"/>
                </a:solidFill>
                <a:latin typeface="Calibri" panose="020F0502020204030204" pitchFamily="34" charset="0"/>
                <a:ea typeface="ＭＳ Ｐゴシック" panose="020B0600070205080204" pitchFamily="50" charset="-128"/>
              </a:defRPr>
            </a:lvl5pPr>
            <a:lvl6pPr marL="2514600" indent="-228600" defTabSz="9223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223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223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223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8EAEB9E-6561-41BA-9BAF-83547069DB36}" type="slidenum">
              <a:rPr lang="ja-JP" altLang="en-US" smtClean="0">
                <a:solidFill>
                  <a:srgbClr val="000000"/>
                </a:solidFill>
              </a:rPr>
              <a:pPr/>
              <a:t>3</a:t>
            </a:fld>
            <a:endParaRPr lang="ja-JP" altLang="en-US" dirty="0">
              <a:solidFill>
                <a:srgbClr val="000000"/>
              </a:solidFill>
            </a:endParaRPr>
          </a:p>
        </p:txBody>
      </p:sp>
    </p:spTree>
    <p:extLst>
      <p:ext uri="{BB962C8B-B14F-4D97-AF65-F5344CB8AC3E}">
        <p14:creationId xmlns:p14="http://schemas.microsoft.com/office/powerpoint/2010/main" val="2353046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dirty="0"/>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4</a:t>
            </a:fld>
            <a:endParaRPr kumimoji="1" lang="ja-JP" altLang="en-US"/>
          </a:p>
        </p:txBody>
      </p:sp>
    </p:spTree>
    <p:extLst>
      <p:ext uri="{BB962C8B-B14F-4D97-AF65-F5344CB8AC3E}">
        <p14:creationId xmlns:p14="http://schemas.microsoft.com/office/powerpoint/2010/main" val="906270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5</a:t>
            </a:fld>
            <a:endParaRPr kumimoji="1" lang="ja-JP" altLang="en-US"/>
          </a:p>
        </p:txBody>
      </p:sp>
    </p:spTree>
    <p:extLst>
      <p:ext uri="{BB962C8B-B14F-4D97-AF65-F5344CB8AC3E}">
        <p14:creationId xmlns:p14="http://schemas.microsoft.com/office/powerpoint/2010/main" val="2396783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42950" y="1347788"/>
            <a:ext cx="5253038" cy="36369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3A3DF-E402-4818-832A-7F53F91F6A6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43771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400" dirty="0"/>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7</a:t>
            </a:fld>
            <a:endParaRPr kumimoji="1" lang="ja-JP" altLang="en-US"/>
          </a:p>
        </p:txBody>
      </p:sp>
    </p:spTree>
    <p:extLst>
      <p:ext uri="{BB962C8B-B14F-4D97-AF65-F5344CB8AC3E}">
        <p14:creationId xmlns:p14="http://schemas.microsoft.com/office/powerpoint/2010/main" val="1164961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E1D81DD3-ACB1-472E-B693-31D3720D8ED2}" type="slidenum">
              <a:rPr kumimoji="1" lang="ja-JP" altLang="en-US" smtClean="0"/>
              <a:t>8</a:t>
            </a:fld>
            <a:endParaRPr kumimoji="1" lang="ja-JP" altLang="en-US" dirty="0"/>
          </a:p>
        </p:txBody>
      </p:sp>
    </p:spTree>
    <p:extLst>
      <p:ext uri="{BB962C8B-B14F-4D97-AF65-F5344CB8AC3E}">
        <p14:creationId xmlns:p14="http://schemas.microsoft.com/office/powerpoint/2010/main" val="37961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2662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3916" indent="-286121">
              <a:defRPr kumimoji="1">
                <a:solidFill>
                  <a:schemeClr val="tx1"/>
                </a:solidFill>
                <a:latin typeface="Calibri" panose="020F0502020204030204" pitchFamily="34" charset="0"/>
                <a:ea typeface="ＭＳ Ｐゴシック" panose="020B0600070205080204" pitchFamily="50" charset="-128"/>
              </a:defRPr>
            </a:lvl2pPr>
            <a:lvl3pPr marL="1144486" indent="-228897">
              <a:defRPr kumimoji="1">
                <a:solidFill>
                  <a:schemeClr val="tx1"/>
                </a:solidFill>
                <a:latin typeface="Calibri" panose="020F0502020204030204" pitchFamily="34" charset="0"/>
                <a:ea typeface="ＭＳ Ｐゴシック" panose="020B0600070205080204" pitchFamily="50" charset="-128"/>
              </a:defRPr>
            </a:lvl3pPr>
            <a:lvl4pPr marL="1602280" indent="-228897">
              <a:defRPr kumimoji="1">
                <a:solidFill>
                  <a:schemeClr val="tx1"/>
                </a:solidFill>
                <a:latin typeface="Calibri" panose="020F0502020204030204" pitchFamily="34" charset="0"/>
                <a:ea typeface="ＭＳ Ｐゴシック" panose="020B0600070205080204" pitchFamily="50" charset="-128"/>
              </a:defRPr>
            </a:lvl4pPr>
            <a:lvl5pPr marL="2060075" indent="-228897">
              <a:defRPr kumimoji="1">
                <a:solidFill>
                  <a:schemeClr val="tx1"/>
                </a:solidFill>
                <a:latin typeface="Calibri" panose="020F0502020204030204" pitchFamily="34" charset="0"/>
                <a:ea typeface="ＭＳ Ｐゴシック" panose="020B0600070205080204" pitchFamily="50" charset="-128"/>
              </a:defRPr>
            </a:lvl5pPr>
            <a:lvl6pPr marL="2517869"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5663"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3458"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1252"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8728666-2FFA-4739-86A2-4F73C5B3D9CE}" type="slidenum">
              <a:rPr lang="ja-JP" altLang="en-US" smtClean="0">
                <a:solidFill>
                  <a:srgbClr val="000000"/>
                </a:solidFill>
              </a:rPr>
              <a:pPr/>
              <a:t>9</a:t>
            </a:fld>
            <a:endParaRPr lang="ja-JP" altLang="en-US">
              <a:solidFill>
                <a:srgbClr val="000000"/>
              </a:solidFill>
            </a:endParaRPr>
          </a:p>
        </p:txBody>
      </p:sp>
    </p:spTree>
    <p:extLst>
      <p:ext uri="{BB962C8B-B14F-4D97-AF65-F5344CB8AC3E}">
        <p14:creationId xmlns:p14="http://schemas.microsoft.com/office/powerpoint/2010/main" val="855332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ABE06C-2208-4174-BA30-94CC8473FBD3}" type="datetime1">
              <a:rPr kumimoji="1" lang="ja-JP" altLang="en-US" smtClean="0"/>
              <a:t>2022/6/15</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1123244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E549E4A-6718-4B3F-A79D-998F992AB6AA}" type="datetime1">
              <a:rPr kumimoji="1" lang="ja-JP" altLang="en-US" smtClean="0"/>
              <a:t>2022/6/15</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3934290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EB4612-D1EA-4CED-928D-F75092613335}" type="datetime1">
              <a:rPr kumimoji="1" lang="ja-JP" altLang="en-US" smtClean="0"/>
              <a:t>2022/6/15</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3880269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28315" y="908720"/>
            <a:ext cx="9934315" cy="3744416"/>
          </a:xfrm>
        </p:spPr>
        <p:txBody>
          <a:bodyPr/>
          <a:lstStyle>
            <a:lvl1pPr algn="ctr">
              <a:defRPr sz="4800"/>
            </a:lvl1pPr>
          </a:lstStyle>
          <a:p>
            <a:pPr lvl="0"/>
            <a:r>
              <a:rPr kumimoji="1" lang="ja-JP" altLang="en-US" dirty="0"/>
              <a:t>マスター テキストの書式設定</a:t>
            </a:r>
          </a:p>
        </p:txBody>
      </p:sp>
    </p:spTree>
    <p:extLst>
      <p:ext uri="{BB962C8B-B14F-4D97-AF65-F5344CB8AC3E}">
        <p14:creationId xmlns:p14="http://schemas.microsoft.com/office/powerpoint/2010/main" val="1821756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中表紙">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200475" y="692697"/>
            <a:ext cx="9433048" cy="3416320"/>
          </a:xfrm>
        </p:spPr>
        <p:txBody>
          <a:bodyPr/>
          <a:lstStyle>
            <a:lvl1pPr>
              <a:defRPr sz="2800"/>
            </a:lvl1pPr>
          </a:lstStyle>
          <a:p>
            <a:pPr lvl="0"/>
            <a:r>
              <a:rPr kumimoji="1" lang="ja-JP" altLang="en-US" dirty="0"/>
              <a:t>マスター テキストの書式設定</a:t>
            </a:r>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ja-JP" altLang="en-US" dirty="0"/>
          </a:p>
        </p:txBody>
      </p:sp>
    </p:spTree>
    <p:extLst>
      <p:ext uri="{BB962C8B-B14F-4D97-AF65-F5344CB8AC3E}">
        <p14:creationId xmlns:p14="http://schemas.microsoft.com/office/powerpoint/2010/main" val="4213614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はじめに・本文">
    <p:spTree>
      <p:nvGrpSpPr>
        <p:cNvPr id="1" name=""/>
        <p:cNvGrpSpPr/>
        <p:nvPr/>
      </p:nvGrpSpPr>
      <p:grpSpPr>
        <a:xfrm>
          <a:off x="0" y="0"/>
          <a:ext cx="0" cy="0"/>
          <a:chOff x="0" y="0"/>
          <a:chExt cx="0" cy="0"/>
        </a:xfrm>
      </p:grpSpPr>
      <p:sp>
        <p:nvSpPr>
          <p:cNvPr id="2" name="タイトル"/>
          <p:cNvSpPr>
            <a:spLocks noGrp="1"/>
          </p:cNvSpPr>
          <p:nvPr>
            <p:ph type="title"/>
          </p:nvPr>
        </p:nvSpPr>
        <p:spPr>
          <a:xfrm>
            <a:off x="0" y="6207"/>
            <a:ext cx="9906000" cy="398463"/>
          </a:xfrm>
        </p:spPr>
        <p:txBody>
          <a:bodyPr/>
          <a:lstStyle>
            <a:lvl1pPr algn="l">
              <a:defRPr>
                <a:latin typeface="Meiryo UI" panose="020B0604030504040204" pitchFamily="50" charset="-128"/>
                <a:cs typeface="Meiryo UI" panose="020B0604030504040204" pitchFamily="50" charset="-128"/>
              </a:defRPr>
            </a:lvl1pPr>
          </a:lstStyle>
          <a:p>
            <a:r>
              <a:rPr lang="ja-JP" altLang="en-US" dirty="0"/>
              <a:t>マスター タイトルの書式設定</a:t>
            </a:r>
          </a:p>
        </p:txBody>
      </p:sp>
      <p:sp>
        <p:nvSpPr>
          <p:cNvPr id="7" name="テキスト プレースホルダー 4"/>
          <p:cNvSpPr>
            <a:spLocks noGrp="1"/>
          </p:cNvSpPr>
          <p:nvPr>
            <p:ph type="body" sz="quarter" idx="11"/>
          </p:nvPr>
        </p:nvSpPr>
        <p:spPr>
          <a:xfrm>
            <a:off x="128591" y="765180"/>
            <a:ext cx="9648825" cy="1007641"/>
          </a:xfrm>
          <a:prstGeom prst="rect">
            <a:avLst/>
          </a:prstGeom>
          <a:solidFill>
            <a:srgbClr val="CCFF99"/>
          </a:solidFill>
          <a:ln w="28575">
            <a:noFill/>
          </a:ln>
        </p:spPr>
        <p:txBody>
          <a:bodyPr/>
          <a:lstStyle>
            <a:lvl1pPr marL="342896" indent="-342896">
              <a:buFont typeface="Wingdings" panose="05000000000000000000" pitchFamily="2" charset="2"/>
              <a:buChar char="n"/>
              <a:defRPr sz="2000">
                <a:latin typeface="Meiryo UI" panose="020B0604030504040204" pitchFamily="50" charset="-128"/>
                <a:cs typeface="Meiryo UI" panose="020B0604030504040204" pitchFamily="50" charset="-128"/>
              </a:defRPr>
            </a:lvl1pPr>
            <a:lvl2pPr>
              <a:defRPr sz="1400">
                <a:latin typeface="Meiryo UI" panose="020B0604030504040204" pitchFamily="50" charset="-128"/>
                <a:ea typeface="Meiryo UI" panose="020B0604030504040204" pitchFamily="50" charset="-128"/>
                <a:cs typeface="Meiryo UI" panose="020B0604030504040204" pitchFamily="50" charset="-128"/>
              </a:defRPr>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8" name="ページ番号"/>
          <p:cNvSpPr>
            <a:spLocks noGrp="1" noChangeArrowheads="1"/>
          </p:cNvSpPr>
          <p:nvPr>
            <p:ph type="sldNum" sz="quarter" idx="12"/>
          </p:nvPr>
        </p:nvSpPr>
        <p:spPr>
          <a:xfrm>
            <a:off x="8697416" y="6309326"/>
            <a:ext cx="1224136" cy="548679"/>
          </a:xfrm>
          <a:prstGeom prst="rect">
            <a:avLst/>
          </a:prstGeom>
          <a:ln/>
        </p:spPr>
        <p:txBody>
          <a:bodyPr/>
          <a:lstStyle>
            <a:lvl1pPr algn="r">
              <a:defRPr sz="3600" baseline="0">
                <a:latin typeface="Meiryo UI" panose="020B0604030504040204" pitchFamily="50" charset="-128"/>
                <a:ea typeface="Meiryo UI" panose="020B0604030504040204" pitchFamily="50" charset="-128"/>
                <a:cs typeface="Meiryo UI" panose="020B0604030504040204" pitchFamily="50" charset="-128"/>
              </a:defRPr>
            </a:lvl1pPr>
          </a:lstStyle>
          <a:p>
            <a:pPr>
              <a:defRPr/>
            </a:pPr>
            <a:fld id="{BDFA821F-5B8F-40E7-880D-F42062A68A54}" type="slidenum">
              <a:rPr lang="en-US" altLang="ja-JP" smtClean="0"/>
              <a:pPr>
                <a:defRPr/>
              </a:pPr>
              <a:t>‹#›</a:t>
            </a:fld>
            <a:endParaRPr lang="en-US" altLang="ja-JP" dirty="0"/>
          </a:p>
        </p:txBody>
      </p:sp>
    </p:spTree>
    <p:extLst>
      <p:ext uri="{BB962C8B-B14F-4D97-AF65-F5344CB8AC3E}">
        <p14:creationId xmlns:p14="http://schemas.microsoft.com/office/powerpoint/2010/main" val="300834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058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6C2F2B54-F97E-4415-A37B-8429EB884943}" type="slidenum">
              <a:rPr kumimoji="1" lang="ja-JP" altLang="en-US" smtClean="0"/>
              <a:t>‹#›</a:t>
            </a:fld>
            <a:endParaRPr kumimoji="1" lang="ja-JP" altLang="en-US" dirty="0"/>
          </a:p>
        </p:txBody>
      </p:sp>
    </p:spTree>
    <p:extLst>
      <p:ext uri="{BB962C8B-B14F-4D97-AF65-F5344CB8AC3E}">
        <p14:creationId xmlns:p14="http://schemas.microsoft.com/office/powerpoint/2010/main" val="4032791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07F8C46-7B0A-4529-A672-13C8389A2EA3}" type="slidenum">
              <a:rPr kumimoji="1" lang="ja-JP" altLang="en-US" smtClean="0"/>
              <a:t>‹#›</a:t>
            </a:fld>
            <a:endParaRPr kumimoji="1" lang="ja-JP" altLang="en-US" dirty="0"/>
          </a:p>
        </p:txBody>
      </p:sp>
    </p:spTree>
    <p:extLst>
      <p:ext uri="{BB962C8B-B14F-4D97-AF65-F5344CB8AC3E}">
        <p14:creationId xmlns:p14="http://schemas.microsoft.com/office/powerpoint/2010/main" val="3648792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58"/>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95" indent="0" algn="ctr">
              <a:buNone/>
              <a:defRPr>
                <a:solidFill>
                  <a:schemeClr val="tx1">
                    <a:tint val="75000"/>
                  </a:schemeClr>
                </a:solidFill>
              </a:defRPr>
            </a:lvl2pPr>
            <a:lvl3pPr marL="914390" indent="0" algn="ctr">
              <a:buNone/>
              <a:defRPr>
                <a:solidFill>
                  <a:schemeClr val="tx1">
                    <a:tint val="75000"/>
                  </a:schemeClr>
                </a:solidFill>
              </a:defRPr>
            </a:lvl3pPr>
            <a:lvl4pPr marL="1371584" indent="0" algn="ctr">
              <a:buNone/>
              <a:defRPr>
                <a:solidFill>
                  <a:schemeClr val="tx1">
                    <a:tint val="75000"/>
                  </a:schemeClr>
                </a:solidFill>
              </a:defRPr>
            </a:lvl4pPr>
            <a:lvl5pPr marL="1828778" indent="0" algn="ctr">
              <a:buNone/>
              <a:defRPr>
                <a:solidFill>
                  <a:schemeClr val="tx1">
                    <a:tint val="75000"/>
                  </a:schemeClr>
                </a:solidFill>
              </a:defRPr>
            </a:lvl5pPr>
            <a:lvl6pPr marL="2285974" indent="0" algn="ctr">
              <a:buNone/>
              <a:defRPr>
                <a:solidFill>
                  <a:schemeClr val="tx1">
                    <a:tint val="75000"/>
                  </a:schemeClr>
                </a:solidFill>
              </a:defRPr>
            </a:lvl6pPr>
            <a:lvl7pPr marL="2743168" indent="0" algn="ctr">
              <a:buNone/>
              <a:defRPr>
                <a:solidFill>
                  <a:schemeClr val="tx1">
                    <a:tint val="75000"/>
                  </a:schemeClr>
                </a:solidFill>
              </a:defRPr>
            </a:lvl7pPr>
            <a:lvl8pPr marL="3200363" indent="0" algn="ctr">
              <a:buNone/>
              <a:defRPr>
                <a:solidFill>
                  <a:schemeClr val="tx1">
                    <a:tint val="75000"/>
                  </a:schemeClr>
                </a:solidFill>
              </a:defRPr>
            </a:lvl8pPr>
            <a:lvl9pPr marL="3657558"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D2752A54-B026-4F66-A64D-3CADA9F0DA8D}" type="slidenum">
              <a:rPr lang="ja-JP" altLang="en-US"/>
              <a:pPr>
                <a:defRPr/>
              </a:pPr>
              <a:t>‹#›</a:t>
            </a:fld>
            <a:endParaRPr lang="ja-JP" altLang="en-US" dirty="0"/>
          </a:p>
        </p:txBody>
      </p:sp>
    </p:spTree>
    <p:extLst>
      <p:ext uri="{BB962C8B-B14F-4D97-AF65-F5344CB8AC3E}">
        <p14:creationId xmlns:p14="http://schemas.microsoft.com/office/powerpoint/2010/main" val="2868479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5"/>
            <a:ext cx="4375150"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5"/>
            <a:ext cx="4375150"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E8C58F6B-4472-401C-907E-DEB899631C57}" type="slidenum">
              <a:rPr lang="ja-JP" altLang="en-US"/>
              <a:pPr>
                <a:defRPr/>
              </a:pPr>
              <a:t>‹#›</a:t>
            </a:fld>
            <a:endParaRPr lang="ja-JP" altLang="en-US" dirty="0"/>
          </a:p>
        </p:txBody>
      </p:sp>
    </p:spTree>
    <p:extLst>
      <p:ext uri="{BB962C8B-B14F-4D97-AF65-F5344CB8AC3E}">
        <p14:creationId xmlns:p14="http://schemas.microsoft.com/office/powerpoint/2010/main" val="3169132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8F30BE-BF0E-48AE-BF35-8FC71705D826}" type="datetime1">
              <a:rPr kumimoji="1" lang="ja-JP" altLang="en-US" smtClean="0"/>
              <a:t>2022/6/15</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1348536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表紙">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28315" y="908720"/>
            <a:ext cx="9934315" cy="3744416"/>
          </a:xfrm>
        </p:spPr>
        <p:txBody>
          <a:bodyPr/>
          <a:lstStyle>
            <a:lvl1pPr algn="ctr">
              <a:defRPr sz="4431"/>
            </a:lvl1pPr>
          </a:lstStyle>
          <a:p>
            <a:pPr lvl="0"/>
            <a:r>
              <a:rPr kumimoji="1" lang="ja-JP" altLang="en-US" dirty="0"/>
              <a:t>マスター テキストの書式設定</a:t>
            </a:r>
          </a:p>
        </p:txBody>
      </p:sp>
    </p:spTree>
    <p:extLst>
      <p:ext uri="{BB962C8B-B14F-4D97-AF65-F5344CB8AC3E}">
        <p14:creationId xmlns:p14="http://schemas.microsoft.com/office/powerpoint/2010/main" val="3400203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中表紙">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200476" y="692697"/>
            <a:ext cx="9433048" cy="3416320"/>
          </a:xfrm>
        </p:spPr>
        <p:txBody>
          <a:bodyPr/>
          <a:lstStyle>
            <a:lvl1pPr>
              <a:defRPr sz="2585"/>
            </a:lvl1pPr>
          </a:lstStyle>
          <a:p>
            <a:pPr lvl="0"/>
            <a:r>
              <a:rPr kumimoji="1" lang="ja-JP" altLang="en-US" dirty="0"/>
              <a:t>マスター テキストの書式設定</a:t>
            </a:r>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ja-JP" altLang="en-US" dirty="0"/>
          </a:p>
        </p:txBody>
      </p:sp>
    </p:spTree>
    <p:extLst>
      <p:ext uri="{BB962C8B-B14F-4D97-AF65-F5344CB8AC3E}">
        <p14:creationId xmlns:p14="http://schemas.microsoft.com/office/powerpoint/2010/main" val="1814472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はじめに・本文">
    <p:spTree>
      <p:nvGrpSpPr>
        <p:cNvPr id="1" name=""/>
        <p:cNvGrpSpPr/>
        <p:nvPr/>
      </p:nvGrpSpPr>
      <p:grpSpPr>
        <a:xfrm>
          <a:off x="0" y="0"/>
          <a:ext cx="0" cy="0"/>
          <a:chOff x="0" y="0"/>
          <a:chExt cx="0" cy="0"/>
        </a:xfrm>
      </p:grpSpPr>
      <p:sp>
        <p:nvSpPr>
          <p:cNvPr id="2" name="タイトル"/>
          <p:cNvSpPr>
            <a:spLocks noGrp="1"/>
          </p:cNvSpPr>
          <p:nvPr>
            <p:ph type="title"/>
          </p:nvPr>
        </p:nvSpPr>
        <p:spPr>
          <a:xfrm>
            <a:off x="0" y="6209"/>
            <a:ext cx="9906000" cy="398463"/>
          </a:xfrm>
        </p:spPr>
        <p:txBody>
          <a:bodyPr/>
          <a:lstStyle>
            <a:lvl1pPr algn="l">
              <a:defRPr>
                <a:latin typeface="Meiryo UI" panose="020B0604030504040204" pitchFamily="50" charset="-128"/>
                <a:cs typeface="Meiryo UI" panose="020B0604030504040204" pitchFamily="50" charset="-128"/>
              </a:defRPr>
            </a:lvl1pPr>
          </a:lstStyle>
          <a:p>
            <a:r>
              <a:rPr lang="ja-JP" altLang="en-US" dirty="0"/>
              <a:t>マスター タイトルの書式設定</a:t>
            </a:r>
          </a:p>
        </p:txBody>
      </p:sp>
      <p:sp>
        <p:nvSpPr>
          <p:cNvPr id="7" name="テキスト プレースホルダー 4"/>
          <p:cNvSpPr>
            <a:spLocks noGrp="1"/>
          </p:cNvSpPr>
          <p:nvPr>
            <p:ph type="body" sz="quarter" idx="11"/>
          </p:nvPr>
        </p:nvSpPr>
        <p:spPr>
          <a:xfrm>
            <a:off x="128592" y="765182"/>
            <a:ext cx="9648825" cy="1007641"/>
          </a:xfrm>
          <a:prstGeom prst="rect">
            <a:avLst/>
          </a:prstGeom>
          <a:solidFill>
            <a:srgbClr val="CCFF99"/>
          </a:solidFill>
          <a:ln w="28575">
            <a:noFill/>
          </a:ln>
        </p:spPr>
        <p:txBody>
          <a:bodyPr/>
          <a:lstStyle>
            <a:lvl1pPr marL="316527" indent="-316527">
              <a:buFont typeface="Wingdings" panose="05000000000000000000" pitchFamily="2" charset="2"/>
              <a:buChar char="n"/>
              <a:defRPr sz="1846">
                <a:latin typeface="Meiryo UI" panose="020B0604030504040204" pitchFamily="50" charset="-128"/>
                <a:cs typeface="Meiryo UI" panose="020B0604030504040204" pitchFamily="50" charset="-128"/>
              </a:defRPr>
            </a:lvl1pPr>
            <a:lvl2pPr>
              <a:defRPr sz="1292">
                <a:latin typeface="Meiryo UI" panose="020B0604030504040204" pitchFamily="50" charset="-128"/>
                <a:ea typeface="Meiryo UI" panose="020B0604030504040204" pitchFamily="50" charset="-128"/>
                <a:cs typeface="Meiryo UI" panose="020B0604030504040204" pitchFamily="50" charset="-128"/>
              </a:defRPr>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8" name="ページ番号"/>
          <p:cNvSpPr>
            <a:spLocks noGrp="1" noChangeArrowheads="1"/>
          </p:cNvSpPr>
          <p:nvPr>
            <p:ph type="sldNum" sz="quarter" idx="12"/>
          </p:nvPr>
        </p:nvSpPr>
        <p:spPr>
          <a:xfrm>
            <a:off x="8697416" y="6309328"/>
            <a:ext cx="1224136" cy="548679"/>
          </a:xfrm>
          <a:prstGeom prst="rect">
            <a:avLst/>
          </a:prstGeom>
          <a:ln/>
        </p:spPr>
        <p:txBody>
          <a:bodyPr/>
          <a:lstStyle>
            <a:lvl1pPr algn="r">
              <a:defRPr sz="3323" baseline="0">
                <a:latin typeface="Meiryo UI" panose="020B0604030504040204" pitchFamily="50" charset="-128"/>
                <a:ea typeface="Meiryo UI" panose="020B0604030504040204" pitchFamily="50" charset="-128"/>
                <a:cs typeface="Meiryo UI" panose="020B0604030504040204" pitchFamily="50" charset="-128"/>
              </a:defRPr>
            </a:lvl1pPr>
          </a:lstStyle>
          <a:p>
            <a:pPr>
              <a:defRPr/>
            </a:pPr>
            <a:fld id="{BDFA821F-5B8F-40E7-880D-F42062A68A54}" type="slidenum">
              <a:rPr lang="en-US" altLang="ja-JP" smtClean="0"/>
              <a:pPr>
                <a:defRPr/>
              </a:pPr>
              <a:t>‹#›</a:t>
            </a:fld>
            <a:endParaRPr lang="en-US" altLang="ja-JP" dirty="0"/>
          </a:p>
        </p:txBody>
      </p:sp>
    </p:spTree>
    <p:extLst>
      <p:ext uri="{BB962C8B-B14F-4D97-AF65-F5344CB8AC3E}">
        <p14:creationId xmlns:p14="http://schemas.microsoft.com/office/powerpoint/2010/main" val="1181353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374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07F8C46-7B0A-4529-A672-13C8389A2EA3}" type="slidenum">
              <a:rPr kumimoji="1" lang="ja-JP" altLang="en-US" smtClean="0"/>
              <a:t>‹#›</a:t>
            </a:fld>
            <a:endParaRPr kumimoji="1" lang="ja-JP" altLang="en-US" dirty="0"/>
          </a:p>
        </p:txBody>
      </p:sp>
    </p:spTree>
    <p:extLst>
      <p:ext uri="{BB962C8B-B14F-4D97-AF65-F5344CB8AC3E}">
        <p14:creationId xmlns:p14="http://schemas.microsoft.com/office/powerpoint/2010/main" val="393335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60"/>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22037" indent="0" algn="ctr">
              <a:buNone/>
              <a:defRPr>
                <a:solidFill>
                  <a:schemeClr val="tx1">
                    <a:tint val="75000"/>
                  </a:schemeClr>
                </a:solidFill>
              </a:defRPr>
            </a:lvl2pPr>
            <a:lvl3pPr marL="844073" indent="0" algn="ctr">
              <a:buNone/>
              <a:defRPr>
                <a:solidFill>
                  <a:schemeClr val="tx1">
                    <a:tint val="75000"/>
                  </a:schemeClr>
                </a:solidFill>
              </a:defRPr>
            </a:lvl3pPr>
            <a:lvl4pPr marL="1266109" indent="0" algn="ctr">
              <a:buNone/>
              <a:defRPr>
                <a:solidFill>
                  <a:schemeClr val="tx1">
                    <a:tint val="75000"/>
                  </a:schemeClr>
                </a:solidFill>
              </a:defRPr>
            </a:lvl4pPr>
            <a:lvl5pPr marL="1688145" indent="0" algn="ctr">
              <a:buNone/>
              <a:defRPr>
                <a:solidFill>
                  <a:schemeClr val="tx1">
                    <a:tint val="75000"/>
                  </a:schemeClr>
                </a:solidFill>
              </a:defRPr>
            </a:lvl5pPr>
            <a:lvl6pPr marL="2110183" indent="0" algn="ctr">
              <a:buNone/>
              <a:defRPr>
                <a:solidFill>
                  <a:schemeClr val="tx1">
                    <a:tint val="75000"/>
                  </a:schemeClr>
                </a:solidFill>
              </a:defRPr>
            </a:lvl6pPr>
            <a:lvl7pPr marL="2532218" indent="0" algn="ctr">
              <a:buNone/>
              <a:defRPr>
                <a:solidFill>
                  <a:schemeClr val="tx1">
                    <a:tint val="75000"/>
                  </a:schemeClr>
                </a:solidFill>
              </a:defRPr>
            </a:lvl7pPr>
            <a:lvl8pPr marL="2954255" indent="0" algn="ctr">
              <a:buNone/>
              <a:defRPr>
                <a:solidFill>
                  <a:schemeClr val="tx1">
                    <a:tint val="75000"/>
                  </a:schemeClr>
                </a:solidFill>
              </a:defRPr>
            </a:lvl8pPr>
            <a:lvl9pPr marL="3376292"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D2752A54-B026-4F66-A64D-3CADA9F0DA8D}" type="slidenum">
              <a:rPr lang="ja-JP" altLang="en-US"/>
              <a:pPr>
                <a:defRPr/>
              </a:pPr>
              <a:t>‹#›</a:t>
            </a:fld>
            <a:endParaRPr lang="ja-JP" altLang="en-US" dirty="0"/>
          </a:p>
        </p:txBody>
      </p:sp>
    </p:spTree>
    <p:extLst>
      <p:ext uri="{BB962C8B-B14F-4D97-AF65-F5344CB8AC3E}">
        <p14:creationId xmlns:p14="http://schemas.microsoft.com/office/powerpoint/2010/main" val="2252585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385"/>
            </a:lvl1pPr>
            <a:lvl2pPr>
              <a:defRPr sz="2046"/>
            </a:lvl2pPr>
            <a:lvl3pPr>
              <a:defRPr sz="1704"/>
            </a:lvl3pPr>
            <a:lvl4pPr>
              <a:defRPr sz="1533"/>
            </a:lvl4pPr>
            <a:lvl5pPr>
              <a:defRPr sz="1533"/>
            </a:lvl5pPr>
            <a:lvl6pPr>
              <a:defRPr sz="1533"/>
            </a:lvl6pPr>
            <a:lvl7pPr>
              <a:defRPr sz="1533"/>
            </a:lvl7pPr>
            <a:lvl8pPr>
              <a:defRPr sz="1533"/>
            </a:lvl8pPr>
            <a:lvl9pPr>
              <a:defRPr sz="153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385"/>
            </a:lvl1pPr>
            <a:lvl2pPr>
              <a:defRPr sz="2046"/>
            </a:lvl2pPr>
            <a:lvl3pPr>
              <a:defRPr sz="1704"/>
            </a:lvl3pPr>
            <a:lvl4pPr>
              <a:defRPr sz="1533"/>
            </a:lvl4pPr>
            <a:lvl5pPr>
              <a:defRPr sz="1533"/>
            </a:lvl5pPr>
            <a:lvl6pPr>
              <a:defRPr sz="1533"/>
            </a:lvl6pPr>
            <a:lvl7pPr>
              <a:defRPr sz="1533"/>
            </a:lvl7pPr>
            <a:lvl8pPr>
              <a:defRPr sz="1533"/>
            </a:lvl8pPr>
            <a:lvl9pPr>
              <a:defRPr sz="153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E8C58F6B-4472-401C-907E-DEB899631C57}" type="slidenum">
              <a:rPr lang="ja-JP" altLang="en-US"/>
              <a:pPr>
                <a:defRPr/>
              </a:pPr>
              <a:t>‹#›</a:t>
            </a:fld>
            <a:endParaRPr lang="ja-JP" altLang="en-US" dirty="0"/>
          </a:p>
        </p:txBody>
      </p:sp>
    </p:spTree>
    <p:extLst>
      <p:ext uri="{BB962C8B-B14F-4D97-AF65-F5344CB8AC3E}">
        <p14:creationId xmlns:p14="http://schemas.microsoft.com/office/powerpoint/2010/main" val="11392782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28315" y="908720"/>
            <a:ext cx="9934315" cy="3744416"/>
          </a:xfrm>
        </p:spPr>
        <p:txBody>
          <a:bodyPr/>
          <a:lstStyle>
            <a:lvl1pPr algn="ctr">
              <a:defRPr sz="4800"/>
            </a:lvl1pPr>
          </a:lstStyle>
          <a:p>
            <a:pPr lvl="0"/>
            <a:r>
              <a:rPr lang="ja-JP" altLang="en-US" dirty="0"/>
              <a:t>マスター テキストの書式設定</a:t>
            </a:r>
          </a:p>
        </p:txBody>
      </p:sp>
    </p:spTree>
    <p:extLst>
      <p:ext uri="{BB962C8B-B14F-4D97-AF65-F5344CB8AC3E}">
        <p14:creationId xmlns:p14="http://schemas.microsoft.com/office/powerpoint/2010/main" val="2741623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中表紙">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200475" y="692697"/>
            <a:ext cx="9433048" cy="3416320"/>
          </a:xfrm>
        </p:spPr>
        <p:txBody>
          <a:bodyPr/>
          <a:lstStyle>
            <a:lvl1pPr>
              <a:defRPr sz="2800"/>
            </a:lvl1pPr>
          </a:lstStyle>
          <a:p>
            <a:pPr lvl="0"/>
            <a:r>
              <a:rPr lang="ja-JP" altLang="en-US" dirty="0"/>
              <a:t>マスター テキストの書式設定</a:t>
            </a:r>
            <a:endParaRPr lang="en-US" altLang="ja-JP" dirty="0"/>
          </a:p>
          <a:p>
            <a:pPr lvl="0"/>
            <a:endParaRPr lang="en-US" altLang="ja-JP" dirty="0"/>
          </a:p>
          <a:p>
            <a:pPr lvl="0"/>
            <a:endParaRPr lang="en-US" altLang="ja-JP" dirty="0"/>
          </a:p>
          <a:p>
            <a:pPr lvl="0"/>
            <a:endParaRPr lang="en-US" altLang="ja-JP" dirty="0"/>
          </a:p>
          <a:p>
            <a:pPr lvl="0"/>
            <a:endParaRPr lang="en-US" altLang="ja-JP" dirty="0"/>
          </a:p>
          <a:p>
            <a:pPr lvl="0"/>
            <a:endParaRPr lang="en-US" altLang="ja-JP" dirty="0"/>
          </a:p>
          <a:p>
            <a:pPr lvl="0"/>
            <a:endParaRPr lang="ja-JP" altLang="en-US" dirty="0"/>
          </a:p>
        </p:txBody>
      </p:sp>
    </p:spTree>
    <p:extLst>
      <p:ext uri="{BB962C8B-B14F-4D97-AF65-F5344CB8AC3E}">
        <p14:creationId xmlns:p14="http://schemas.microsoft.com/office/powerpoint/2010/main" val="161898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はじめに・本文">
    <p:spTree>
      <p:nvGrpSpPr>
        <p:cNvPr id="1" name=""/>
        <p:cNvGrpSpPr/>
        <p:nvPr/>
      </p:nvGrpSpPr>
      <p:grpSpPr>
        <a:xfrm>
          <a:off x="0" y="0"/>
          <a:ext cx="0" cy="0"/>
          <a:chOff x="0" y="0"/>
          <a:chExt cx="0" cy="0"/>
        </a:xfrm>
      </p:grpSpPr>
      <p:sp>
        <p:nvSpPr>
          <p:cNvPr id="2" name="タイトル"/>
          <p:cNvSpPr>
            <a:spLocks noGrp="1"/>
          </p:cNvSpPr>
          <p:nvPr>
            <p:ph type="title"/>
          </p:nvPr>
        </p:nvSpPr>
        <p:spPr>
          <a:xfrm>
            <a:off x="0" y="6207"/>
            <a:ext cx="9906000" cy="398463"/>
          </a:xfrm>
        </p:spPr>
        <p:txBody>
          <a:bodyPr/>
          <a:lstStyle>
            <a:lvl1pPr algn="l">
              <a:defRPr>
                <a:latin typeface="Meiryo UI" panose="020B0604030504040204" pitchFamily="50" charset="-128"/>
                <a:cs typeface="Meiryo UI" panose="020B0604030504040204" pitchFamily="50" charset="-128"/>
              </a:defRPr>
            </a:lvl1pPr>
          </a:lstStyle>
          <a:p>
            <a:r>
              <a:rPr lang="ja-JP" altLang="en-US" dirty="0"/>
              <a:t>マスター タイトルの書式設定</a:t>
            </a:r>
          </a:p>
        </p:txBody>
      </p:sp>
      <p:sp>
        <p:nvSpPr>
          <p:cNvPr id="7" name="テキスト プレースホルダー 4"/>
          <p:cNvSpPr>
            <a:spLocks noGrp="1"/>
          </p:cNvSpPr>
          <p:nvPr>
            <p:ph type="body" sz="quarter" idx="11"/>
          </p:nvPr>
        </p:nvSpPr>
        <p:spPr>
          <a:xfrm>
            <a:off x="128591" y="765180"/>
            <a:ext cx="9648825" cy="1007641"/>
          </a:xfrm>
          <a:prstGeom prst="rect">
            <a:avLst/>
          </a:prstGeom>
          <a:solidFill>
            <a:srgbClr val="CCFF99"/>
          </a:solidFill>
          <a:ln w="28575">
            <a:noFill/>
          </a:ln>
        </p:spPr>
        <p:txBody>
          <a:bodyPr/>
          <a:lstStyle>
            <a:lvl1pPr marL="342896" indent="-342896">
              <a:buFont typeface="Wingdings" panose="05000000000000000000" pitchFamily="2" charset="2"/>
              <a:buChar char="n"/>
              <a:defRPr sz="2000">
                <a:latin typeface="Meiryo UI" panose="020B0604030504040204" pitchFamily="50" charset="-128"/>
                <a:cs typeface="Meiryo UI" panose="020B0604030504040204" pitchFamily="50" charset="-128"/>
              </a:defRPr>
            </a:lvl1pPr>
            <a:lvl2pPr>
              <a:defRPr sz="1400">
                <a:latin typeface="Meiryo UI" panose="020B0604030504040204" pitchFamily="50" charset="-128"/>
                <a:ea typeface="Meiryo UI" panose="020B0604030504040204" pitchFamily="50" charset="-128"/>
                <a:cs typeface="Meiryo UI" panose="020B0604030504040204" pitchFamily="50" charset="-128"/>
              </a:defRPr>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4" name="ページ番号">
            <a:extLst>
              <a:ext uri="{FF2B5EF4-FFF2-40B4-BE49-F238E27FC236}">
                <a16:creationId xmlns:a16="http://schemas.microsoft.com/office/drawing/2014/main" id="{1B063D4E-3B9C-4EE9-9FC2-79688C53BBE7}"/>
              </a:ext>
            </a:extLst>
          </p:cNvPr>
          <p:cNvSpPr>
            <a:spLocks noGrp="1" noChangeArrowheads="1"/>
          </p:cNvSpPr>
          <p:nvPr>
            <p:ph type="sldNum" sz="quarter" idx="12"/>
          </p:nvPr>
        </p:nvSpPr>
        <p:spPr>
          <a:xfrm>
            <a:off x="8696987" y="6308726"/>
            <a:ext cx="1224492" cy="549275"/>
          </a:xfrm>
          <a:prstGeom prst="rect">
            <a:avLst/>
          </a:prstGeom>
        </p:spPr>
        <p:txBody>
          <a:bodyPr/>
          <a:lstStyle>
            <a:lvl1pPr algn="r">
              <a:defRPr sz="3600" baseline="0">
                <a:latin typeface="Meiryo UI" panose="020B0604030504040204" pitchFamily="50" charset="-128"/>
                <a:ea typeface="Meiryo UI" panose="020B0604030504040204" pitchFamily="50" charset="-128"/>
                <a:cs typeface="Meiryo UI" panose="020B0604030504040204" pitchFamily="50" charset="-128"/>
              </a:defRPr>
            </a:lvl1pPr>
          </a:lstStyle>
          <a:p>
            <a:pPr>
              <a:defRPr/>
            </a:pPr>
            <a:fld id="{D75DE37C-0852-4D6A-8394-002899B35A03}" type="slidenum">
              <a:rPr lang="en-US" altLang="ja-JP"/>
              <a:pPr>
                <a:defRPr/>
              </a:pPr>
              <a:t>‹#›</a:t>
            </a:fld>
            <a:endParaRPr lang="en-US" altLang="ja-JP" dirty="0"/>
          </a:p>
        </p:txBody>
      </p:sp>
    </p:spTree>
    <p:extLst>
      <p:ext uri="{BB962C8B-B14F-4D97-AF65-F5344CB8AC3E}">
        <p14:creationId xmlns:p14="http://schemas.microsoft.com/office/powerpoint/2010/main" val="2451410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F850A94-5D93-4CFE-B442-8F0AA380CAFF}" type="datetime1">
              <a:rPr kumimoji="1" lang="ja-JP" altLang="en-US" smtClean="0"/>
              <a:t>2022/6/15</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2183741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176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22C4467E-966A-4F21-B0CA-2BD98919CB20}"/>
              </a:ext>
            </a:extLst>
          </p:cNvPr>
          <p:cNvSpPr>
            <a:spLocks noGrp="1"/>
          </p:cNvSpPr>
          <p:nvPr>
            <p:ph type="dt" sz="half" idx="10"/>
          </p:nvPr>
        </p:nvSpPr>
        <p:spPr>
          <a:xfrm>
            <a:off x="0" y="0"/>
            <a:ext cx="0" cy="0"/>
          </a:xfrm>
        </p:spPr>
        <p:txBody>
          <a:bodyPr/>
          <a:lstStyle>
            <a:lvl1pPr>
              <a:defRPr/>
            </a:lvl1pPr>
          </a:lstStyle>
          <a:p>
            <a:pPr>
              <a:defRPr/>
            </a:pPr>
            <a:endParaRPr lang="ja-JP" altLang="en-US" dirty="0"/>
          </a:p>
        </p:txBody>
      </p:sp>
      <p:sp>
        <p:nvSpPr>
          <p:cNvPr id="5" name="フッター プレースホルダー 4">
            <a:extLst>
              <a:ext uri="{FF2B5EF4-FFF2-40B4-BE49-F238E27FC236}">
                <a16:creationId xmlns:a16="http://schemas.microsoft.com/office/drawing/2014/main" id="{CEC15B0A-C75C-4019-95D9-A319C7AE156D}"/>
              </a:ext>
            </a:extLst>
          </p:cNvPr>
          <p:cNvSpPr>
            <a:spLocks noGrp="1"/>
          </p:cNvSpPr>
          <p:nvPr>
            <p:ph type="ftr" sz="quarter" idx="11"/>
          </p:nvPr>
        </p:nvSpPr>
        <p:spPr>
          <a:xfrm>
            <a:off x="0" y="0"/>
            <a:ext cx="0" cy="0"/>
          </a:xfrm>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2EC3D54A-38BE-4149-9292-4A9999447BB1}"/>
              </a:ext>
            </a:extLst>
          </p:cNvPr>
          <p:cNvSpPr>
            <a:spLocks noGrp="1"/>
          </p:cNvSpPr>
          <p:nvPr>
            <p:ph type="sldNum" sz="quarter" idx="12"/>
          </p:nvPr>
        </p:nvSpPr>
        <p:spPr>
          <a:xfrm>
            <a:off x="0" y="0"/>
            <a:ext cx="0" cy="0"/>
          </a:xfrm>
        </p:spPr>
        <p:txBody>
          <a:bodyPr/>
          <a:lstStyle>
            <a:lvl1pPr>
              <a:defRPr/>
            </a:lvl1pPr>
          </a:lstStyle>
          <a:p>
            <a:pPr>
              <a:defRPr/>
            </a:pPr>
            <a:fld id="{A8341EB8-F93B-4210-B4D9-07B764410779}" type="slidenum">
              <a:rPr lang="ja-JP" altLang="en-US"/>
              <a:pPr>
                <a:defRPr/>
              </a:pPr>
              <a:t>‹#›</a:t>
            </a:fld>
            <a:endParaRPr lang="ja-JP" altLang="en-US" dirty="0"/>
          </a:p>
        </p:txBody>
      </p:sp>
    </p:spTree>
    <p:extLst>
      <p:ext uri="{BB962C8B-B14F-4D97-AF65-F5344CB8AC3E}">
        <p14:creationId xmlns:p14="http://schemas.microsoft.com/office/powerpoint/2010/main" val="3575700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58"/>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95" indent="0" algn="ctr">
              <a:buNone/>
              <a:defRPr>
                <a:solidFill>
                  <a:schemeClr val="tx1">
                    <a:tint val="75000"/>
                  </a:schemeClr>
                </a:solidFill>
              </a:defRPr>
            </a:lvl2pPr>
            <a:lvl3pPr marL="914390" indent="0" algn="ctr">
              <a:buNone/>
              <a:defRPr>
                <a:solidFill>
                  <a:schemeClr val="tx1">
                    <a:tint val="75000"/>
                  </a:schemeClr>
                </a:solidFill>
              </a:defRPr>
            </a:lvl3pPr>
            <a:lvl4pPr marL="1371584" indent="0" algn="ctr">
              <a:buNone/>
              <a:defRPr>
                <a:solidFill>
                  <a:schemeClr val="tx1">
                    <a:tint val="75000"/>
                  </a:schemeClr>
                </a:solidFill>
              </a:defRPr>
            </a:lvl4pPr>
            <a:lvl5pPr marL="1828778" indent="0" algn="ctr">
              <a:buNone/>
              <a:defRPr>
                <a:solidFill>
                  <a:schemeClr val="tx1">
                    <a:tint val="75000"/>
                  </a:schemeClr>
                </a:solidFill>
              </a:defRPr>
            </a:lvl5pPr>
            <a:lvl6pPr marL="2285974" indent="0" algn="ctr">
              <a:buNone/>
              <a:defRPr>
                <a:solidFill>
                  <a:schemeClr val="tx1">
                    <a:tint val="75000"/>
                  </a:schemeClr>
                </a:solidFill>
              </a:defRPr>
            </a:lvl6pPr>
            <a:lvl7pPr marL="2743168" indent="0" algn="ctr">
              <a:buNone/>
              <a:defRPr>
                <a:solidFill>
                  <a:schemeClr val="tx1">
                    <a:tint val="75000"/>
                  </a:schemeClr>
                </a:solidFill>
              </a:defRPr>
            </a:lvl7pPr>
            <a:lvl8pPr marL="3200363" indent="0" algn="ctr">
              <a:buNone/>
              <a:defRPr>
                <a:solidFill>
                  <a:schemeClr val="tx1">
                    <a:tint val="75000"/>
                  </a:schemeClr>
                </a:solidFill>
              </a:defRPr>
            </a:lvl8pPr>
            <a:lvl9pPr marL="3657558"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A27FAC0C-97F4-45F5-951E-78B9DA2C0BF7}"/>
              </a:ext>
            </a:extLst>
          </p:cNvPr>
          <p:cNvSpPr>
            <a:spLocks noGrp="1"/>
          </p:cNvSpPr>
          <p:nvPr>
            <p:ph type="dt" sz="half" idx="10"/>
          </p:nvPr>
        </p:nvSpPr>
        <p:spPr>
          <a:xfrm>
            <a:off x="0" y="0"/>
            <a:ext cx="0" cy="0"/>
          </a:xfrm>
        </p:spPr>
        <p:txBody>
          <a:bodyPr/>
          <a:lstStyle>
            <a:lvl1pPr>
              <a:defRPr/>
            </a:lvl1pPr>
          </a:lstStyle>
          <a:p>
            <a:pPr>
              <a:defRPr/>
            </a:pPr>
            <a:endParaRPr lang="ja-JP" altLang="en-US" dirty="0"/>
          </a:p>
        </p:txBody>
      </p:sp>
      <p:sp>
        <p:nvSpPr>
          <p:cNvPr id="5" name="フッター プレースホルダー 4">
            <a:extLst>
              <a:ext uri="{FF2B5EF4-FFF2-40B4-BE49-F238E27FC236}">
                <a16:creationId xmlns:a16="http://schemas.microsoft.com/office/drawing/2014/main" id="{C052ACFC-39EA-4116-9F8B-6DB8D73DE6A3}"/>
              </a:ext>
            </a:extLst>
          </p:cNvPr>
          <p:cNvSpPr>
            <a:spLocks noGrp="1"/>
          </p:cNvSpPr>
          <p:nvPr>
            <p:ph type="ftr" sz="quarter" idx="11"/>
          </p:nvPr>
        </p:nvSpPr>
        <p:spPr>
          <a:xfrm>
            <a:off x="0" y="0"/>
            <a:ext cx="0" cy="0"/>
          </a:xfrm>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6692F9C8-5590-4D90-B8DD-D4B391FC4B04}"/>
              </a:ext>
            </a:extLst>
          </p:cNvPr>
          <p:cNvSpPr>
            <a:spLocks noGrp="1"/>
          </p:cNvSpPr>
          <p:nvPr>
            <p:ph type="sldNum" sz="quarter" idx="12"/>
          </p:nvPr>
        </p:nvSpPr>
        <p:spPr>
          <a:xfrm>
            <a:off x="0" y="0"/>
            <a:ext cx="0" cy="0"/>
          </a:xfrm>
        </p:spPr>
        <p:txBody>
          <a:bodyPr/>
          <a:lstStyle>
            <a:lvl1pPr>
              <a:defRPr/>
            </a:lvl1pPr>
          </a:lstStyle>
          <a:p>
            <a:pPr>
              <a:defRPr/>
            </a:pPr>
            <a:fld id="{C30A1574-C5F8-48E5-AD3F-F9F09509E97A}" type="slidenum">
              <a:rPr lang="ja-JP" altLang="en-US"/>
              <a:pPr>
                <a:defRPr/>
              </a:pPr>
              <a:t>‹#›</a:t>
            </a:fld>
            <a:endParaRPr lang="ja-JP" altLang="en-US" dirty="0"/>
          </a:p>
        </p:txBody>
      </p:sp>
    </p:spTree>
    <p:extLst>
      <p:ext uri="{BB962C8B-B14F-4D97-AF65-F5344CB8AC3E}">
        <p14:creationId xmlns:p14="http://schemas.microsoft.com/office/powerpoint/2010/main" val="105119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5"/>
            <a:ext cx="4375150"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5"/>
            <a:ext cx="4375150"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17459C18-947F-4432-95A3-A4000D0B2265}"/>
              </a:ext>
            </a:extLst>
          </p:cNvPr>
          <p:cNvSpPr>
            <a:spLocks noGrp="1"/>
          </p:cNvSpPr>
          <p:nvPr>
            <p:ph type="dt" sz="half" idx="10"/>
          </p:nvPr>
        </p:nvSpPr>
        <p:spPr>
          <a:xfrm>
            <a:off x="0" y="0"/>
            <a:ext cx="0" cy="0"/>
          </a:xfrm>
        </p:spPr>
        <p:txBody>
          <a:bodyPr/>
          <a:lstStyle>
            <a:lvl1pPr>
              <a:defRPr/>
            </a:lvl1pPr>
          </a:lstStyle>
          <a:p>
            <a:pPr>
              <a:defRPr/>
            </a:pPr>
            <a:endParaRPr lang="ja-JP" altLang="en-US" dirty="0"/>
          </a:p>
        </p:txBody>
      </p:sp>
      <p:sp>
        <p:nvSpPr>
          <p:cNvPr id="6" name="フッター プレースホルダ 4">
            <a:extLst>
              <a:ext uri="{FF2B5EF4-FFF2-40B4-BE49-F238E27FC236}">
                <a16:creationId xmlns:a16="http://schemas.microsoft.com/office/drawing/2014/main" id="{25A6A6A5-929D-4078-A2C7-C578E31B286D}"/>
              </a:ext>
            </a:extLst>
          </p:cNvPr>
          <p:cNvSpPr>
            <a:spLocks noGrp="1"/>
          </p:cNvSpPr>
          <p:nvPr>
            <p:ph type="ftr" sz="quarter" idx="11"/>
          </p:nvPr>
        </p:nvSpPr>
        <p:spPr>
          <a:xfrm>
            <a:off x="0" y="0"/>
            <a:ext cx="0" cy="0"/>
          </a:xfrm>
        </p:spPr>
        <p:txBody>
          <a:bodyPr/>
          <a:lstStyle>
            <a:lvl1pPr>
              <a:defRPr/>
            </a:lvl1pPr>
          </a:lstStyle>
          <a:p>
            <a:pPr>
              <a:defRPr/>
            </a:pPr>
            <a:endParaRPr lang="ja-JP" altLang="en-US" dirty="0"/>
          </a:p>
        </p:txBody>
      </p:sp>
      <p:sp>
        <p:nvSpPr>
          <p:cNvPr id="7" name="スライド番号プレースホルダ 5">
            <a:extLst>
              <a:ext uri="{FF2B5EF4-FFF2-40B4-BE49-F238E27FC236}">
                <a16:creationId xmlns:a16="http://schemas.microsoft.com/office/drawing/2014/main" id="{BEA739FE-B4C4-43A2-83E8-ECA6389E9F88}"/>
              </a:ext>
            </a:extLst>
          </p:cNvPr>
          <p:cNvSpPr>
            <a:spLocks noGrp="1"/>
          </p:cNvSpPr>
          <p:nvPr>
            <p:ph type="sldNum" sz="quarter" idx="12"/>
          </p:nvPr>
        </p:nvSpPr>
        <p:spPr>
          <a:xfrm>
            <a:off x="0" y="0"/>
            <a:ext cx="0" cy="0"/>
          </a:xfrm>
        </p:spPr>
        <p:txBody>
          <a:bodyPr/>
          <a:lstStyle>
            <a:lvl1pPr>
              <a:defRPr/>
            </a:lvl1pPr>
          </a:lstStyle>
          <a:p>
            <a:pPr>
              <a:defRPr/>
            </a:pPr>
            <a:fld id="{541F8A4B-DD22-4512-A412-F77EC37626E6}" type="slidenum">
              <a:rPr lang="ja-JP" altLang="en-US"/>
              <a:pPr>
                <a:defRPr/>
              </a:pPr>
              <a:t>‹#›</a:t>
            </a:fld>
            <a:endParaRPr lang="ja-JP" altLang="en-US" dirty="0"/>
          </a:p>
        </p:txBody>
      </p:sp>
    </p:spTree>
    <p:extLst>
      <p:ext uri="{BB962C8B-B14F-4D97-AF65-F5344CB8AC3E}">
        <p14:creationId xmlns:p14="http://schemas.microsoft.com/office/powerpoint/2010/main" val="369709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5"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DEFD55C1-452E-4C1B-B4C0-7666088C380C}" type="slidenum">
              <a:rPr lang="ja-JP" altLang="en-US"/>
              <a:pPr>
                <a:defRPr/>
              </a:pPr>
              <a:t>‹#›</a:t>
            </a:fld>
            <a:endParaRPr lang="ja-JP" altLang="en-US" dirty="0"/>
          </a:p>
        </p:txBody>
      </p:sp>
    </p:spTree>
    <p:extLst>
      <p:ext uri="{BB962C8B-B14F-4D97-AF65-F5344CB8AC3E}">
        <p14:creationId xmlns:p14="http://schemas.microsoft.com/office/powerpoint/2010/main" val="1297638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5"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392CF3BF-B649-4430-8CD2-21DD5C9F9050}" type="slidenum">
              <a:rPr lang="ja-JP" altLang="en-US"/>
              <a:pPr>
                <a:defRPr/>
              </a:pPr>
              <a:t>‹#›</a:t>
            </a:fld>
            <a:endParaRPr lang="ja-JP" altLang="en-US" dirty="0"/>
          </a:p>
        </p:txBody>
      </p:sp>
    </p:spTree>
    <p:extLst>
      <p:ext uri="{BB962C8B-B14F-4D97-AF65-F5344CB8AC3E}">
        <p14:creationId xmlns:p14="http://schemas.microsoft.com/office/powerpoint/2010/main" val="3430771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879" y="1709740"/>
            <a:ext cx="8543925"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75879" y="4589465"/>
            <a:ext cx="8543925"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5"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634F3494-5356-4EC3-B624-E4C42E0AC792}" type="slidenum">
              <a:rPr lang="ja-JP" altLang="en-US"/>
              <a:pPr>
                <a:defRPr/>
              </a:pPr>
              <a:t>‹#›</a:t>
            </a:fld>
            <a:endParaRPr lang="ja-JP" altLang="en-US" dirty="0"/>
          </a:p>
        </p:txBody>
      </p:sp>
    </p:spTree>
    <p:extLst>
      <p:ext uri="{BB962C8B-B14F-4D97-AF65-F5344CB8AC3E}">
        <p14:creationId xmlns:p14="http://schemas.microsoft.com/office/powerpoint/2010/main" val="9494958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6"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1533FE6D-AB67-4F4E-933C-389ACD95A076}" type="slidenum">
              <a:rPr lang="ja-JP" altLang="en-US"/>
              <a:pPr>
                <a:defRPr/>
              </a:pPr>
              <a:t>‹#›</a:t>
            </a:fld>
            <a:endParaRPr lang="ja-JP" altLang="en-US" dirty="0"/>
          </a:p>
        </p:txBody>
      </p:sp>
    </p:spTree>
    <p:extLst>
      <p:ext uri="{BB962C8B-B14F-4D97-AF65-F5344CB8AC3E}">
        <p14:creationId xmlns:p14="http://schemas.microsoft.com/office/powerpoint/2010/main" val="2812718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365127"/>
            <a:ext cx="8543925"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82329" y="1681163"/>
            <a:ext cx="4190702"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14913" y="1681163"/>
            <a:ext cx="4211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8"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9"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53312779-4E3C-4805-9397-C3E908CD89DA}" type="slidenum">
              <a:rPr lang="ja-JP" altLang="en-US"/>
              <a:pPr>
                <a:defRPr/>
              </a:pPr>
              <a:t>‹#›</a:t>
            </a:fld>
            <a:endParaRPr lang="ja-JP" altLang="en-US" dirty="0"/>
          </a:p>
        </p:txBody>
      </p:sp>
    </p:spTree>
    <p:extLst>
      <p:ext uri="{BB962C8B-B14F-4D97-AF65-F5344CB8AC3E}">
        <p14:creationId xmlns:p14="http://schemas.microsoft.com/office/powerpoint/2010/main" val="1674280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4"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5"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62151DB8-32A6-4EB1-8A45-4D8732C66182}" type="slidenum">
              <a:rPr lang="ja-JP" altLang="en-US"/>
              <a:pPr>
                <a:defRPr/>
              </a:pPr>
              <a:t>‹#›</a:t>
            </a:fld>
            <a:endParaRPr lang="ja-JP" altLang="en-US" dirty="0"/>
          </a:p>
        </p:txBody>
      </p:sp>
    </p:spTree>
    <p:extLst>
      <p:ext uri="{BB962C8B-B14F-4D97-AF65-F5344CB8AC3E}">
        <p14:creationId xmlns:p14="http://schemas.microsoft.com/office/powerpoint/2010/main" val="101727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AAF959F-5CF5-4DB8-9E86-D5491D14F5AA}" type="datetime1">
              <a:rPr kumimoji="1" lang="ja-JP" altLang="en-US" smtClean="0"/>
              <a:t>2022/6/15</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40780807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3"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4"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8E346A25-53E4-4CB4-BE61-A5875107F590}" type="slidenum">
              <a:rPr lang="ja-JP" altLang="en-US"/>
              <a:pPr>
                <a:defRPr/>
              </a:pPr>
              <a:t>‹#›</a:t>
            </a:fld>
            <a:endParaRPr lang="ja-JP" altLang="en-US" dirty="0"/>
          </a:p>
        </p:txBody>
      </p:sp>
    </p:spTree>
    <p:extLst>
      <p:ext uri="{BB962C8B-B14F-4D97-AF65-F5344CB8AC3E}">
        <p14:creationId xmlns:p14="http://schemas.microsoft.com/office/powerpoint/2010/main" val="1181033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4211340" y="987427"/>
            <a:ext cx="5014913"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6"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3D494F95-4F68-4048-BE02-AC0C9E226576}" type="slidenum">
              <a:rPr lang="ja-JP" altLang="en-US"/>
              <a:pPr>
                <a:defRPr/>
              </a:pPr>
              <a:t>‹#›</a:t>
            </a:fld>
            <a:endParaRPr lang="ja-JP" altLang="en-US" dirty="0"/>
          </a:p>
        </p:txBody>
      </p:sp>
    </p:spTree>
    <p:extLst>
      <p:ext uri="{BB962C8B-B14F-4D97-AF65-F5344CB8AC3E}">
        <p14:creationId xmlns:p14="http://schemas.microsoft.com/office/powerpoint/2010/main" val="1089411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4211340" y="987427"/>
            <a:ext cx="5014913"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dirty="0"/>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6"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032E0FAA-EBBB-41DC-B5EE-B65403AC381B}" type="slidenum">
              <a:rPr lang="ja-JP" altLang="en-US"/>
              <a:pPr>
                <a:defRPr/>
              </a:pPr>
              <a:t>‹#›</a:t>
            </a:fld>
            <a:endParaRPr lang="ja-JP" altLang="en-US" dirty="0"/>
          </a:p>
        </p:txBody>
      </p:sp>
    </p:spTree>
    <p:extLst>
      <p:ext uri="{BB962C8B-B14F-4D97-AF65-F5344CB8AC3E}">
        <p14:creationId xmlns:p14="http://schemas.microsoft.com/office/powerpoint/2010/main" val="32060601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5"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98F95A95-A81B-429F-8E93-CEFED07E58AD}" type="slidenum">
              <a:rPr lang="ja-JP" altLang="en-US"/>
              <a:pPr>
                <a:defRPr/>
              </a:pPr>
              <a:t>‹#›</a:t>
            </a:fld>
            <a:endParaRPr lang="ja-JP" altLang="en-US" dirty="0"/>
          </a:p>
        </p:txBody>
      </p:sp>
    </p:spTree>
    <p:extLst>
      <p:ext uri="{BB962C8B-B14F-4D97-AF65-F5344CB8AC3E}">
        <p14:creationId xmlns:p14="http://schemas.microsoft.com/office/powerpoint/2010/main" val="2200681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8982" y="365125"/>
            <a:ext cx="2135981"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CCB5021-85F2-435C-83BB-2A913EEEE59C}"/>
              </a:ext>
            </a:extLst>
          </p:cNvPr>
          <p:cNvSpPr>
            <a:spLocks noGrp="1"/>
          </p:cNvSpPr>
          <p:nvPr>
            <p:ph type="dt" sz="half" idx="10"/>
          </p:nvPr>
        </p:nvSpPr>
        <p:spPr/>
        <p:txBody>
          <a:bodyPr/>
          <a:lstStyle>
            <a:lvl1pPr>
              <a:defRPr/>
            </a:lvl1pPr>
          </a:lstStyle>
          <a:p>
            <a:pPr>
              <a:defRPr/>
            </a:pPr>
            <a:r>
              <a:rPr lang="en-US" altLang="ja-JP" dirty="0"/>
              <a:t>2016/4/29</a:t>
            </a:r>
            <a:endParaRPr lang="ja-JP" altLang="en-US" dirty="0"/>
          </a:p>
        </p:txBody>
      </p:sp>
      <p:sp>
        <p:nvSpPr>
          <p:cNvPr id="5"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12"/>
          </p:nvPr>
        </p:nvSpPr>
        <p:spPr/>
        <p:txBody>
          <a:bodyPr/>
          <a:lstStyle>
            <a:lvl1pPr>
              <a:defRPr/>
            </a:lvl1pPr>
          </a:lstStyle>
          <a:p>
            <a:pPr>
              <a:defRPr/>
            </a:pPr>
            <a:fld id="{BDC741D4-1339-4419-BA59-967CC4854C8B}" type="slidenum">
              <a:rPr lang="ja-JP" altLang="en-US"/>
              <a:pPr>
                <a:defRPr/>
              </a:pPr>
              <a:t>‹#›</a:t>
            </a:fld>
            <a:endParaRPr lang="ja-JP" altLang="en-US" dirty="0"/>
          </a:p>
        </p:txBody>
      </p:sp>
    </p:spTree>
    <p:extLst>
      <p:ext uri="{BB962C8B-B14F-4D97-AF65-F5344CB8AC3E}">
        <p14:creationId xmlns:p14="http://schemas.microsoft.com/office/powerpoint/2010/main" val="1302503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290A441-10D2-4E7C-8D59-F97BAD93560A}" type="datetime1">
              <a:rPr kumimoji="1" lang="ja-JP" altLang="en-US" smtClean="0"/>
              <a:t>2022/6/15</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12976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EEF7CD9-AEB8-4333-9CBA-F1F9312DCFE6}" type="datetime1">
              <a:rPr kumimoji="1" lang="ja-JP" altLang="en-US" smtClean="0"/>
              <a:t>2022/6/15</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2665767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262B7-ED1C-473A-ACA1-1D0025352E26}" type="datetime1">
              <a:rPr kumimoji="1" lang="ja-JP" altLang="en-US" smtClean="0"/>
              <a:t>2022/6/15</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116368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C254AC-0C0B-4DEA-9E54-5B42F067E5F4}" type="datetime1">
              <a:rPr kumimoji="1" lang="ja-JP" altLang="en-US" smtClean="0"/>
              <a:t>2022/6/15</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362321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F207D12-1655-4D91-8E1E-2A45AF5BA563}" type="datetime1">
              <a:rPr kumimoji="1" lang="ja-JP" altLang="en-US" smtClean="0"/>
              <a:t>2022/6/15</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3348457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933A5E-BA6C-4D94-99E5-8C69DE97D097}" type="datetime1">
              <a:rPr kumimoji="1" lang="ja-JP" altLang="en-US" smtClean="0"/>
              <a:t>2022/6/15</a:t>
            </a:fld>
            <a:endParaRPr kumimoji="1" lang="ja-JP" alt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7677150" y="6492875"/>
            <a:ext cx="2228850" cy="365125"/>
          </a:xfrm>
          <a:prstGeom prst="rect">
            <a:avLst/>
          </a:prstGeom>
        </p:spPr>
        <p:txBody>
          <a:bodyPr vert="horz" lIns="91440" tIns="45720" rIns="91440" bIns="45720" rtlCol="0" anchor="ctr"/>
          <a:lstStyle>
            <a:lvl1pPr algn="r">
              <a:defRPr sz="1800">
                <a:solidFill>
                  <a:schemeClr val="tx1"/>
                </a:solidFill>
              </a:defRPr>
            </a:lvl1pPr>
          </a:lstStyle>
          <a:p>
            <a:fld id="{CEDDBD9C-6FB1-4F22-AC2B-F9C637A60073}" type="slidenum">
              <a:rPr lang="ja-JP" altLang="en-US" smtClean="0"/>
              <a:pPr/>
              <a:t>‹#›</a:t>
            </a:fld>
            <a:endParaRPr lang="ja-JP" altLang="en-US" dirty="0"/>
          </a:p>
        </p:txBody>
      </p:sp>
    </p:spTree>
    <p:extLst>
      <p:ext uri="{BB962C8B-B14F-4D97-AF65-F5344CB8AC3E}">
        <p14:creationId xmlns:p14="http://schemas.microsoft.com/office/powerpoint/2010/main" val="134227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タイトル"/>
          <p:cNvSpPr>
            <a:spLocks noGrp="1" noChangeArrowheads="1"/>
          </p:cNvSpPr>
          <p:nvPr>
            <p:ph type="title"/>
          </p:nvPr>
        </p:nvSpPr>
        <p:spPr bwMode="auto">
          <a:xfrm>
            <a:off x="0" y="6207"/>
            <a:ext cx="9906000"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125979" y="693068"/>
            <a:ext cx="9651434" cy="107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endParaRPr lang="ja-JP" altLang="en-US" dirty="0"/>
          </a:p>
        </p:txBody>
      </p:sp>
      <p:cxnSp>
        <p:nvCxnSpPr>
          <p:cNvPr id="19" name="直線コネクタ 18"/>
          <p:cNvCxnSpPr/>
          <p:nvPr/>
        </p:nvCxnSpPr>
        <p:spPr bwMode="auto">
          <a:xfrm>
            <a:off x="12597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p:cNvCxnSpPr/>
          <p:nvPr/>
        </p:nvCxnSpPr>
        <p:spPr bwMode="auto">
          <a:xfrm>
            <a:off x="272480"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p:cNvCxnSpPr/>
          <p:nvPr/>
        </p:nvCxnSpPr>
        <p:spPr bwMode="auto">
          <a:xfrm>
            <a:off x="1065214"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コネクタ 21"/>
          <p:cNvCxnSpPr/>
          <p:nvPr/>
        </p:nvCxnSpPr>
        <p:spPr bwMode="auto">
          <a:xfrm>
            <a:off x="127961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p:cNvCxnSpPr/>
          <p:nvPr/>
        </p:nvCxnSpPr>
        <p:spPr bwMode="auto">
          <a:xfrm>
            <a:off x="480660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p:cNvCxnSpPr/>
          <p:nvPr/>
        </p:nvCxnSpPr>
        <p:spPr bwMode="auto">
          <a:xfrm>
            <a:off x="5097462"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p:cNvCxnSpPr/>
          <p:nvPr/>
        </p:nvCxnSpPr>
        <p:spPr bwMode="auto">
          <a:xfrm>
            <a:off x="6032501"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p:cNvCxnSpPr/>
          <p:nvPr/>
        </p:nvCxnSpPr>
        <p:spPr bwMode="auto">
          <a:xfrm>
            <a:off x="862488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p:cNvCxnSpPr/>
          <p:nvPr/>
        </p:nvCxnSpPr>
        <p:spPr bwMode="auto">
          <a:xfrm>
            <a:off x="9777413"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テキスト ボックス 5"/>
          <p:cNvSpPr txBox="1"/>
          <p:nvPr/>
        </p:nvSpPr>
        <p:spPr>
          <a:xfrm>
            <a:off x="-309440" y="-1437064"/>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13.40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146320" y="-1437065"/>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13.00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601264" y="-1437063"/>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10.80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1193750" y="-1437064"/>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10.20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4411153" y="-1437063"/>
            <a:ext cx="470000"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0.40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5003640" y="-1437064"/>
            <a:ext cx="470000"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0.40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5935464" y="-1437064"/>
            <a:ext cx="470000"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3.00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8538567" y="-1437064"/>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10.20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9690695" y="-1437064"/>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13.40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4402161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4" r:id="rId7"/>
    <p:sldLayoutId id="2147483885" r:id="rId8"/>
  </p:sldLayoutIdLst>
  <p:hf hdr="0" ftr="0" dt="0"/>
  <p:txStyles>
    <p:titleStyle>
      <a:lvl1pPr algn="ctr" rtl="0" eaLnBrk="1" fontAlgn="base" hangingPunct="1">
        <a:spcBef>
          <a:spcPct val="0"/>
        </a:spcBef>
        <a:spcAft>
          <a:spcPct val="0"/>
        </a:spcAft>
        <a:defRPr kumimoji="1" sz="32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1" fontAlgn="base" hangingPunct="1">
        <a:spcBef>
          <a:spcPct val="0"/>
        </a:spcBef>
        <a:spcAft>
          <a:spcPct val="0"/>
        </a:spcAft>
        <a:defRPr kumimoji="1" sz="2000">
          <a:solidFill>
            <a:schemeClr val="tx2"/>
          </a:solidFill>
          <a:latin typeface="Arial" charset="0"/>
          <a:ea typeface="HGPｺﾞｼｯｸE" pitchFamily="50" charset="-128"/>
        </a:defRPr>
      </a:lvl2pPr>
      <a:lvl3pPr algn="l" rtl="0" eaLnBrk="1" fontAlgn="base" hangingPunct="1">
        <a:spcBef>
          <a:spcPct val="0"/>
        </a:spcBef>
        <a:spcAft>
          <a:spcPct val="0"/>
        </a:spcAft>
        <a:defRPr kumimoji="1" sz="2000">
          <a:solidFill>
            <a:schemeClr val="tx2"/>
          </a:solidFill>
          <a:latin typeface="Arial" charset="0"/>
          <a:ea typeface="HGPｺﾞｼｯｸE" pitchFamily="50" charset="-128"/>
        </a:defRPr>
      </a:lvl3pPr>
      <a:lvl4pPr algn="l" rtl="0" eaLnBrk="1" fontAlgn="base" hangingPunct="1">
        <a:spcBef>
          <a:spcPct val="0"/>
        </a:spcBef>
        <a:spcAft>
          <a:spcPct val="0"/>
        </a:spcAft>
        <a:defRPr kumimoji="1" sz="2000">
          <a:solidFill>
            <a:schemeClr val="tx2"/>
          </a:solidFill>
          <a:latin typeface="Arial" charset="0"/>
          <a:ea typeface="HGPｺﾞｼｯｸE" pitchFamily="50" charset="-128"/>
        </a:defRPr>
      </a:lvl4pPr>
      <a:lvl5pPr algn="l" rtl="0" eaLnBrk="1" fontAlgn="base" hangingPunct="1">
        <a:spcBef>
          <a:spcPct val="0"/>
        </a:spcBef>
        <a:spcAft>
          <a:spcPct val="0"/>
        </a:spcAft>
        <a:defRPr kumimoji="1" sz="2000">
          <a:solidFill>
            <a:schemeClr val="tx2"/>
          </a:solidFill>
          <a:latin typeface="Arial" charset="0"/>
          <a:ea typeface="HGPｺﾞｼｯｸE" pitchFamily="50" charset="-128"/>
        </a:defRPr>
      </a:lvl5pPr>
      <a:lvl6pPr marL="457195"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39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584"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778" algn="l" rtl="0" eaLnBrk="1" fontAlgn="base" hangingPunct="1">
        <a:spcBef>
          <a:spcPct val="0"/>
        </a:spcBef>
        <a:spcAft>
          <a:spcPct val="0"/>
        </a:spcAft>
        <a:defRPr kumimoji="1" sz="2000">
          <a:solidFill>
            <a:schemeClr val="tx2"/>
          </a:solidFill>
          <a:latin typeface="Arial" charset="0"/>
          <a:ea typeface="HGPｺﾞｼｯｸE" pitchFamily="50" charset="-128"/>
        </a:defRPr>
      </a:lvl9pPr>
    </p:titleStyle>
    <p:bodyStyle>
      <a:lvl1pPr marL="342896" indent="-342896" algn="l" rtl="0" eaLnBrk="1" fontAlgn="base" hangingPunct="1">
        <a:spcBef>
          <a:spcPct val="20000"/>
        </a:spcBef>
        <a:spcAft>
          <a:spcPct val="0"/>
        </a:spcAft>
        <a:defRPr kumimoji="1"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46083" indent="-176211" algn="l" rtl="0" eaLnBrk="1" fontAlgn="base" hangingPunct="1">
        <a:lnSpc>
          <a:spcPct val="110000"/>
        </a:lnSpc>
        <a:spcBef>
          <a:spcPct val="0"/>
        </a:spcBef>
        <a:spcAft>
          <a:spcPct val="0"/>
        </a:spcAft>
        <a:buChar char="–"/>
        <a:defRPr kumimoji="1" sz="1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808028" indent="-182561" algn="l" rtl="0" eaLnBrk="1" fontAlgn="base" hangingPunct="1">
        <a:lnSpc>
          <a:spcPct val="110000"/>
        </a:lnSpc>
        <a:spcBef>
          <a:spcPct val="0"/>
        </a:spcBef>
        <a:spcAft>
          <a:spcPct val="0"/>
        </a:spcAft>
        <a:buChar char="•"/>
        <a:defRPr kumimoji="1" sz="1600">
          <a:solidFill>
            <a:schemeClr val="tx1"/>
          </a:solidFill>
          <a:latin typeface="Times New Roman" pitchFamily="18" charset="0"/>
          <a:ea typeface="+mn-ea"/>
        </a:defRPr>
      </a:lvl3pPr>
      <a:lvl4pPr marL="1163624" indent="-176211" algn="l" rtl="0" eaLnBrk="1" fontAlgn="base" hangingPunct="1">
        <a:lnSpc>
          <a:spcPct val="110000"/>
        </a:lnSpc>
        <a:spcBef>
          <a:spcPct val="0"/>
        </a:spcBef>
        <a:spcAft>
          <a:spcPct val="0"/>
        </a:spcAft>
        <a:buFont typeface="Arial" charset="0"/>
        <a:buChar char="»"/>
        <a:defRPr kumimoji="1" sz="1600">
          <a:solidFill>
            <a:schemeClr val="tx1"/>
          </a:solidFill>
          <a:latin typeface="Times New Roman" pitchFamily="18" charset="0"/>
          <a:ea typeface="+mn-ea"/>
        </a:defRPr>
      </a:lvl4pPr>
      <a:lvl5pPr marL="1525570"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5pPr>
      <a:lvl6pPr marL="1982765"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6pPr>
      <a:lvl7pPr marL="2439960"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7pPr>
      <a:lvl8pPr marL="2897154"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8pPr>
      <a:lvl9pPr marL="3354350"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9pPr>
    </p:bodyStyle>
    <p:otherStyle>
      <a:defPPr>
        <a:defRPr lang="ja-JP"/>
      </a:defPPr>
      <a:lvl1pPr marL="0" algn="l" defTabSz="914390" rtl="0" eaLnBrk="1" latinLnBrk="0" hangingPunct="1">
        <a:defRPr kumimoji="1" sz="1800" kern="1200">
          <a:solidFill>
            <a:schemeClr val="tx1"/>
          </a:solidFill>
          <a:latin typeface="+mn-lt"/>
          <a:ea typeface="+mn-ea"/>
          <a:cs typeface="+mn-cs"/>
        </a:defRPr>
      </a:lvl1pPr>
      <a:lvl2pPr marL="457195" algn="l" defTabSz="914390" rtl="0" eaLnBrk="1" latinLnBrk="0" hangingPunct="1">
        <a:defRPr kumimoji="1" sz="1800" kern="1200">
          <a:solidFill>
            <a:schemeClr val="tx1"/>
          </a:solidFill>
          <a:latin typeface="+mn-lt"/>
          <a:ea typeface="+mn-ea"/>
          <a:cs typeface="+mn-cs"/>
        </a:defRPr>
      </a:lvl2pPr>
      <a:lvl3pPr marL="914390" algn="l" defTabSz="914390" rtl="0" eaLnBrk="1" latinLnBrk="0" hangingPunct="1">
        <a:defRPr kumimoji="1" sz="1800" kern="1200">
          <a:solidFill>
            <a:schemeClr val="tx1"/>
          </a:solidFill>
          <a:latin typeface="+mn-lt"/>
          <a:ea typeface="+mn-ea"/>
          <a:cs typeface="+mn-cs"/>
        </a:defRPr>
      </a:lvl3pPr>
      <a:lvl4pPr marL="1371584" algn="l" defTabSz="914390" rtl="0" eaLnBrk="1" latinLnBrk="0" hangingPunct="1">
        <a:defRPr kumimoji="1" sz="1800" kern="1200">
          <a:solidFill>
            <a:schemeClr val="tx1"/>
          </a:solidFill>
          <a:latin typeface="+mn-lt"/>
          <a:ea typeface="+mn-ea"/>
          <a:cs typeface="+mn-cs"/>
        </a:defRPr>
      </a:lvl4pPr>
      <a:lvl5pPr marL="1828778" algn="l" defTabSz="914390" rtl="0" eaLnBrk="1" latinLnBrk="0" hangingPunct="1">
        <a:defRPr kumimoji="1" sz="1800" kern="1200">
          <a:solidFill>
            <a:schemeClr val="tx1"/>
          </a:solidFill>
          <a:latin typeface="+mn-lt"/>
          <a:ea typeface="+mn-ea"/>
          <a:cs typeface="+mn-cs"/>
        </a:defRPr>
      </a:lvl5pPr>
      <a:lvl6pPr marL="2285974" algn="l" defTabSz="914390" rtl="0" eaLnBrk="1" latinLnBrk="0" hangingPunct="1">
        <a:defRPr kumimoji="1" sz="1800" kern="1200">
          <a:solidFill>
            <a:schemeClr val="tx1"/>
          </a:solidFill>
          <a:latin typeface="+mn-lt"/>
          <a:ea typeface="+mn-ea"/>
          <a:cs typeface="+mn-cs"/>
        </a:defRPr>
      </a:lvl6pPr>
      <a:lvl7pPr marL="2743168" algn="l" defTabSz="914390" rtl="0" eaLnBrk="1" latinLnBrk="0" hangingPunct="1">
        <a:defRPr kumimoji="1" sz="1800" kern="1200">
          <a:solidFill>
            <a:schemeClr val="tx1"/>
          </a:solidFill>
          <a:latin typeface="+mn-lt"/>
          <a:ea typeface="+mn-ea"/>
          <a:cs typeface="+mn-cs"/>
        </a:defRPr>
      </a:lvl7pPr>
      <a:lvl8pPr marL="3200363" algn="l" defTabSz="914390" rtl="0" eaLnBrk="1" latinLnBrk="0" hangingPunct="1">
        <a:defRPr kumimoji="1" sz="1800" kern="1200">
          <a:solidFill>
            <a:schemeClr val="tx1"/>
          </a:solidFill>
          <a:latin typeface="+mn-lt"/>
          <a:ea typeface="+mn-ea"/>
          <a:cs typeface="+mn-cs"/>
        </a:defRPr>
      </a:lvl8pPr>
      <a:lvl9pPr marL="3657558" algn="l" defTabSz="91439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タイトル"/>
          <p:cNvSpPr>
            <a:spLocks noGrp="1" noChangeArrowheads="1"/>
          </p:cNvSpPr>
          <p:nvPr>
            <p:ph type="title"/>
          </p:nvPr>
        </p:nvSpPr>
        <p:spPr bwMode="auto">
          <a:xfrm>
            <a:off x="0" y="6209"/>
            <a:ext cx="9906000"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125979" y="693068"/>
            <a:ext cx="9651434" cy="107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endParaRPr lang="ja-JP" altLang="en-US" dirty="0"/>
          </a:p>
        </p:txBody>
      </p:sp>
      <p:cxnSp>
        <p:nvCxnSpPr>
          <p:cNvPr id="19" name="直線コネクタ 18"/>
          <p:cNvCxnSpPr/>
          <p:nvPr/>
        </p:nvCxnSpPr>
        <p:spPr bwMode="auto">
          <a:xfrm>
            <a:off x="12597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p:cNvCxnSpPr/>
          <p:nvPr/>
        </p:nvCxnSpPr>
        <p:spPr bwMode="auto">
          <a:xfrm>
            <a:off x="272480"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p:cNvCxnSpPr/>
          <p:nvPr/>
        </p:nvCxnSpPr>
        <p:spPr bwMode="auto">
          <a:xfrm>
            <a:off x="1065214"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コネクタ 21"/>
          <p:cNvCxnSpPr/>
          <p:nvPr/>
        </p:nvCxnSpPr>
        <p:spPr bwMode="auto">
          <a:xfrm>
            <a:off x="127961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p:cNvCxnSpPr/>
          <p:nvPr/>
        </p:nvCxnSpPr>
        <p:spPr bwMode="auto">
          <a:xfrm>
            <a:off x="480660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p:cNvCxnSpPr/>
          <p:nvPr/>
        </p:nvCxnSpPr>
        <p:spPr bwMode="auto">
          <a:xfrm>
            <a:off x="5097462"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p:cNvCxnSpPr/>
          <p:nvPr/>
        </p:nvCxnSpPr>
        <p:spPr bwMode="auto">
          <a:xfrm>
            <a:off x="6032501"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p:cNvCxnSpPr/>
          <p:nvPr/>
        </p:nvCxnSpPr>
        <p:spPr bwMode="auto">
          <a:xfrm>
            <a:off x="862488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p:cNvCxnSpPr/>
          <p:nvPr/>
        </p:nvCxnSpPr>
        <p:spPr bwMode="auto">
          <a:xfrm>
            <a:off x="9777413"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テキスト ボックス 5"/>
          <p:cNvSpPr txBox="1"/>
          <p:nvPr/>
        </p:nvSpPr>
        <p:spPr>
          <a:xfrm>
            <a:off x="-309438" y="-1437064"/>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13.40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146321" y="-1437065"/>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13.00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601266" y="-1437063"/>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10.80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1193752" y="-1437064"/>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10.20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4411153" y="-1437063"/>
            <a:ext cx="447558"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0.40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5003640" y="-1437064"/>
            <a:ext cx="447558"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0.40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5935464" y="-1437064"/>
            <a:ext cx="447558"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3.00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8538569" y="-1437064"/>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10.20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9690697" y="-1437064"/>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13.40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61330281"/>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1" r:id="rId5"/>
    <p:sldLayoutId id="2147484043" r:id="rId6"/>
    <p:sldLayoutId id="2147484044" r:id="rId7"/>
  </p:sldLayoutIdLst>
  <p:hf hdr="0" ftr="0" dt="0"/>
  <p:txStyles>
    <p:titleStyle>
      <a:lvl1pPr algn="ctr" rtl="0" eaLnBrk="1" fontAlgn="base" hangingPunct="1">
        <a:spcBef>
          <a:spcPct val="0"/>
        </a:spcBef>
        <a:spcAft>
          <a:spcPct val="0"/>
        </a:spcAft>
        <a:defRPr kumimoji="1" sz="2954"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1" fontAlgn="base" hangingPunct="1">
        <a:spcBef>
          <a:spcPct val="0"/>
        </a:spcBef>
        <a:spcAft>
          <a:spcPct val="0"/>
        </a:spcAft>
        <a:defRPr kumimoji="1" sz="1846">
          <a:solidFill>
            <a:schemeClr val="tx2"/>
          </a:solidFill>
          <a:latin typeface="Arial" charset="0"/>
          <a:ea typeface="HGPｺﾞｼｯｸE" pitchFamily="50" charset="-128"/>
        </a:defRPr>
      </a:lvl2pPr>
      <a:lvl3pPr algn="l" rtl="0" eaLnBrk="1" fontAlgn="base" hangingPunct="1">
        <a:spcBef>
          <a:spcPct val="0"/>
        </a:spcBef>
        <a:spcAft>
          <a:spcPct val="0"/>
        </a:spcAft>
        <a:defRPr kumimoji="1" sz="1846">
          <a:solidFill>
            <a:schemeClr val="tx2"/>
          </a:solidFill>
          <a:latin typeface="Arial" charset="0"/>
          <a:ea typeface="HGPｺﾞｼｯｸE" pitchFamily="50" charset="-128"/>
        </a:defRPr>
      </a:lvl3pPr>
      <a:lvl4pPr algn="l" rtl="0" eaLnBrk="1" fontAlgn="base" hangingPunct="1">
        <a:spcBef>
          <a:spcPct val="0"/>
        </a:spcBef>
        <a:spcAft>
          <a:spcPct val="0"/>
        </a:spcAft>
        <a:defRPr kumimoji="1" sz="1846">
          <a:solidFill>
            <a:schemeClr val="tx2"/>
          </a:solidFill>
          <a:latin typeface="Arial" charset="0"/>
          <a:ea typeface="HGPｺﾞｼｯｸE" pitchFamily="50" charset="-128"/>
        </a:defRPr>
      </a:lvl4pPr>
      <a:lvl5pPr algn="l" rtl="0" eaLnBrk="1" fontAlgn="base" hangingPunct="1">
        <a:spcBef>
          <a:spcPct val="0"/>
        </a:spcBef>
        <a:spcAft>
          <a:spcPct val="0"/>
        </a:spcAft>
        <a:defRPr kumimoji="1" sz="1846">
          <a:solidFill>
            <a:schemeClr val="tx2"/>
          </a:solidFill>
          <a:latin typeface="Arial" charset="0"/>
          <a:ea typeface="HGPｺﾞｼｯｸE" pitchFamily="50" charset="-128"/>
        </a:defRPr>
      </a:lvl5pPr>
      <a:lvl6pPr marL="422037" algn="l" rtl="0" eaLnBrk="1" fontAlgn="base" hangingPunct="1">
        <a:spcBef>
          <a:spcPct val="0"/>
        </a:spcBef>
        <a:spcAft>
          <a:spcPct val="0"/>
        </a:spcAft>
        <a:defRPr kumimoji="1" sz="1846">
          <a:solidFill>
            <a:schemeClr val="tx2"/>
          </a:solidFill>
          <a:latin typeface="Arial" charset="0"/>
          <a:ea typeface="HGPｺﾞｼｯｸE" pitchFamily="50" charset="-128"/>
        </a:defRPr>
      </a:lvl6pPr>
      <a:lvl7pPr marL="844073" algn="l" rtl="0" eaLnBrk="1" fontAlgn="base" hangingPunct="1">
        <a:spcBef>
          <a:spcPct val="0"/>
        </a:spcBef>
        <a:spcAft>
          <a:spcPct val="0"/>
        </a:spcAft>
        <a:defRPr kumimoji="1" sz="1846">
          <a:solidFill>
            <a:schemeClr val="tx2"/>
          </a:solidFill>
          <a:latin typeface="Arial" charset="0"/>
          <a:ea typeface="HGPｺﾞｼｯｸE" pitchFamily="50" charset="-128"/>
        </a:defRPr>
      </a:lvl7pPr>
      <a:lvl8pPr marL="1266109" algn="l" rtl="0" eaLnBrk="1" fontAlgn="base" hangingPunct="1">
        <a:spcBef>
          <a:spcPct val="0"/>
        </a:spcBef>
        <a:spcAft>
          <a:spcPct val="0"/>
        </a:spcAft>
        <a:defRPr kumimoji="1" sz="1846">
          <a:solidFill>
            <a:schemeClr val="tx2"/>
          </a:solidFill>
          <a:latin typeface="Arial" charset="0"/>
          <a:ea typeface="HGPｺﾞｼｯｸE" pitchFamily="50" charset="-128"/>
        </a:defRPr>
      </a:lvl8pPr>
      <a:lvl9pPr marL="1688145" algn="l" rtl="0" eaLnBrk="1" fontAlgn="base" hangingPunct="1">
        <a:spcBef>
          <a:spcPct val="0"/>
        </a:spcBef>
        <a:spcAft>
          <a:spcPct val="0"/>
        </a:spcAft>
        <a:defRPr kumimoji="1" sz="1846">
          <a:solidFill>
            <a:schemeClr val="tx2"/>
          </a:solidFill>
          <a:latin typeface="Arial" charset="0"/>
          <a:ea typeface="HGPｺﾞｼｯｸE" pitchFamily="50" charset="-128"/>
        </a:defRPr>
      </a:lvl9pPr>
    </p:titleStyle>
    <p:bodyStyle>
      <a:lvl1pPr marL="316527" indent="-316527" algn="l" rtl="0" eaLnBrk="1" fontAlgn="base" hangingPunct="1">
        <a:spcBef>
          <a:spcPct val="20000"/>
        </a:spcBef>
        <a:spcAft>
          <a:spcPct val="0"/>
        </a:spcAft>
        <a:defRPr kumimoji="1" sz="1477">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11779" indent="-162660" algn="l" rtl="0" eaLnBrk="1" fontAlgn="base" hangingPunct="1">
        <a:lnSpc>
          <a:spcPct val="110000"/>
        </a:lnSpc>
        <a:spcBef>
          <a:spcPct val="0"/>
        </a:spcBef>
        <a:spcAft>
          <a:spcPct val="0"/>
        </a:spcAft>
        <a:buChar char="–"/>
        <a:defRPr kumimoji="1" sz="1292">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745891" indent="-168522" algn="l" rtl="0" eaLnBrk="1" fontAlgn="base" hangingPunct="1">
        <a:lnSpc>
          <a:spcPct val="110000"/>
        </a:lnSpc>
        <a:spcBef>
          <a:spcPct val="0"/>
        </a:spcBef>
        <a:spcAft>
          <a:spcPct val="0"/>
        </a:spcAft>
        <a:buChar char="•"/>
        <a:defRPr kumimoji="1" sz="1477">
          <a:solidFill>
            <a:schemeClr val="tx1"/>
          </a:solidFill>
          <a:latin typeface="Times New Roman" pitchFamily="18" charset="0"/>
          <a:ea typeface="+mn-ea"/>
        </a:defRPr>
      </a:lvl3pPr>
      <a:lvl4pPr marL="1074141" indent="-162660" algn="l" rtl="0" eaLnBrk="1" fontAlgn="base" hangingPunct="1">
        <a:lnSpc>
          <a:spcPct val="110000"/>
        </a:lnSpc>
        <a:spcBef>
          <a:spcPct val="0"/>
        </a:spcBef>
        <a:spcAft>
          <a:spcPct val="0"/>
        </a:spcAft>
        <a:buFont typeface="Arial" charset="0"/>
        <a:buChar char="»"/>
        <a:defRPr kumimoji="1" sz="1477">
          <a:solidFill>
            <a:schemeClr val="tx1"/>
          </a:solidFill>
          <a:latin typeface="Times New Roman" pitchFamily="18" charset="0"/>
          <a:ea typeface="+mn-ea"/>
        </a:defRPr>
      </a:lvl4pPr>
      <a:lvl5pPr marL="1408254" indent="-168522" algn="l" rtl="0" eaLnBrk="1" fontAlgn="base" hangingPunct="1">
        <a:lnSpc>
          <a:spcPct val="110000"/>
        </a:lnSpc>
        <a:spcBef>
          <a:spcPct val="0"/>
        </a:spcBef>
        <a:spcAft>
          <a:spcPct val="0"/>
        </a:spcAft>
        <a:buFont typeface="Wingdings" pitchFamily="2" charset="2"/>
        <a:buChar char="w"/>
        <a:defRPr kumimoji="1" sz="1477">
          <a:solidFill>
            <a:schemeClr val="tx1"/>
          </a:solidFill>
          <a:latin typeface="Times New Roman" pitchFamily="18" charset="0"/>
          <a:ea typeface="+mn-ea"/>
        </a:defRPr>
      </a:lvl5pPr>
      <a:lvl6pPr marL="1830290" indent="-168522" algn="l" rtl="0" eaLnBrk="1" fontAlgn="base" hangingPunct="1">
        <a:lnSpc>
          <a:spcPct val="110000"/>
        </a:lnSpc>
        <a:spcBef>
          <a:spcPct val="0"/>
        </a:spcBef>
        <a:spcAft>
          <a:spcPct val="0"/>
        </a:spcAft>
        <a:buFont typeface="Wingdings" pitchFamily="2" charset="2"/>
        <a:buChar char="w"/>
        <a:defRPr kumimoji="1" sz="1477">
          <a:solidFill>
            <a:schemeClr val="tx1"/>
          </a:solidFill>
          <a:latin typeface="Times New Roman" pitchFamily="18" charset="0"/>
          <a:ea typeface="+mn-ea"/>
        </a:defRPr>
      </a:lvl6pPr>
      <a:lvl7pPr marL="2252327" indent="-168522" algn="l" rtl="0" eaLnBrk="1" fontAlgn="base" hangingPunct="1">
        <a:lnSpc>
          <a:spcPct val="110000"/>
        </a:lnSpc>
        <a:spcBef>
          <a:spcPct val="0"/>
        </a:spcBef>
        <a:spcAft>
          <a:spcPct val="0"/>
        </a:spcAft>
        <a:buFont typeface="Wingdings" pitchFamily="2" charset="2"/>
        <a:buChar char="w"/>
        <a:defRPr kumimoji="1" sz="1477">
          <a:solidFill>
            <a:schemeClr val="tx1"/>
          </a:solidFill>
          <a:latin typeface="Times New Roman" pitchFamily="18" charset="0"/>
          <a:ea typeface="+mn-ea"/>
        </a:defRPr>
      </a:lvl7pPr>
      <a:lvl8pPr marL="2674363" indent="-168522" algn="l" rtl="0" eaLnBrk="1" fontAlgn="base" hangingPunct="1">
        <a:lnSpc>
          <a:spcPct val="110000"/>
        </a:lnSpc>
        <a:spcBef>
          <a:spcPct val="0"/>
        </a:spcBef>
        <a:spcAft>
          <a:spcPct val="0"/>
        </a:spcAft>
        <a:buFont typeface="Wingdings" pitchFamily="2" charset="2"/>
        <a:buChar char="w"/>
        <a:defRPr kumimoji="1" sz="1477">
          <a:solidFill>
            <a:schemeClr val="tx1"/>
          </a:solidFill>
          <a:latin typeface="Times New Roman" pitchFamily="18" charset="0"/>
          <a:ea typeface="+mn-ea"/>
        </a:defRPr>
      </a:lvl8pPr>
      <a:lvl9pPr marL="3096400" indent="-168522" algn="l" rtl="0" eaLnBrk="1" fontAlgn="base" hangingPunct="1">
        <a:lnSpc>
          <a:spcPct val="110000"/>
        </a:lnSpc>
        <a:spcBef>
          <a:spcPct val="0"/>
        </a:spcBef>
        <a:spcAft>
          <a:spcPct val="0"/>
        </a:spcAft>
        <a:buFont typeface="Wingdings" pitchFamily="2" charset="2"/>
        <a:buChar char="w"/>
        <a:defRPr kumimoji="1" sz="1477">
          <a:solidFill>
            <a:schemeClr val="tx1"/>
          </a:solidFill>
          <a:latin typeface="Times New Roman" pitchFamily="18" charset="0"/>
          <a:ea typeface="+mn-ea"/>
        </a:defRPr>
      </a:lvl9pPr>
    </p:bodyStyle>
    <p:otherStyle>
      <a:defPPr>
        <a:defRPr lang="ja-JP"/>
      </a:defPPr>
      <a:lvl1pPr marL="0" algn="l" defTabSz="844073" rtl="0" eaLnBrk="1" latinLnBrk="0" hangingPunct="1">
        <a:defRPr kumimoji="1" sz="1662" kern="1200">
          <a:solidFill>
            <a:schemeClr val="tx1"/>
          </a:solidFill>
          <a:latin typeface="+mn-lt"/>
          <a:ea typeface="+mn-ea"/>
          <a:cs typeface="+mn-cs"/>
        </a:defRPr>
      </a:lvl1pPr>
      <a:lvl2pPr marL="422037" algn="l" defTabSz="844073" rtl="0" eaLnBrk="1" latinLnBrk="0" hangingPunct="1">
        <a:defRPr kumimoji="1" sz="1662" kern="1200">
          <a:solidFill>
            <a:schemeClr val="tx1"/>
          </a:solidFill>
          <a:latin typeface="+mn-lt"/>
          <a:ea typeface="+mn-ea"/>
          <a:cs typeface="+mn-cs"/>
        </a:defRPr>
      </a:lvl2pPr>
      <a:lvl3pPr marL="844073" algn="l" defTabSz="844073" rtl="0" eaLnBrk="1" latinLnBrk="0" hangingPunct="1">
        <a:defRPr kumimoji="1" sz="1662" kern="1200">
          <a:solidFill>
            <a:schemeClr val="tx1"/>
          </a:solidFill>
          <a:latin typeface="+mn-lt"/>
          <a:ea typeface="+mn-ea"/>
          <a:cs typeface="+mn-cs"/>
        </a:defRPr>
      </a:lvl3pPr>
      <a:lvl4pPr marL="1266109" algn="l" defTabSz="844073" rtl="0" eaLnBrk="1" latinLnBrk="0" hangingPunct="1">
        <a:defRPr kumimoji="1" sz="1662" kern="1200">
          <a:solidFill>
            <a:schemeClr val="tx1"/>
          </a:solidFill>
          <a:latin typeface="+mn-lt"/>
          <a:ea typeface="+mn-ea"/>
          <a:cs typeface="+mn-cs"/>
        </a:defRPr>
      </a:lvl4pPr>
      <a:lvl5pPr marL="1688145" algn="l" defTabSz="844073" rtl="0" eaLnBrk="1" latinLnBrk="0" hangingPunct="1">
        <a:defRPr kumimoji="1" sz="1662" kern="1200">
          <a:solidFill>
            <a:schemeClr val="tx1"/>
          </a:solidFill>
          <a:latin typeface="+mn-lt"/>
          <a:ea typeface="+mn-ea"/>
          <a:cs typeface="+mn-cs"/>
        </a:defRPr>
      </a:lvl5pPr>
      <a:lvl6pPr marL="2110183" algn="l" defTabSz="844073" rtl="0" eaLnBrk="1" latinLnBrk="0" hangingPunct="1">
        <a:defRPr kumimoji="1" sz="1662" kern="1200">
          <a:solidFill>
            <a:schemeClr val="tx1"/>
          </a:solidFill>
          <a:latin typeface="+mn-lt"/>
          <a:ea typeface="+mn-ea"/>
          <a:cs typeface="+mn-cs"/>
        </a:defRPr>
      </a:lvl6pPr>
      <a:lvl7pPr marL="2532218" algn="l" defTabSz="844073" rtl="0" eaLnBrk="1" latinLnBrk="0" hangingPunct="1">
        <a:defRPr kumimoji="1" sz="1662" kern="1200">
          <a:solidFill>
            <a:schemeClr val="tx1"/>
          </a:solidFill>
          <a:latin typeface="+mn-lt"/>
          <a:ea typeface="+mn-ea"/>
          <a:cs typeface="+mn-cs"/>
        </a:defRPr>
      </a:lvl7pPr>
      <a:lvl8pPr marL="2954255" algn="l" defTabSz="844073" rtl="0" eaLnBrk="1" latinLnBrk="0" hangingPunct="1">
        <a:defRPr kumimoji="1" sz="1662" kern="1200">
          <a:solidFill>
            <a:schemeClr val="tx1"/>
          </a:solidFill>
          <a:latin typeface="+mn-lt"/>
          <a:ea typeface="+mn-ea"/>
          <a:cs typeface="+mn-cs"/>
        </a:defRPr>
      </a:lvl8pPr>
      <a:lvl9pPr marL="3376292" algn="l" defTabSz="844073" rtl="0" eaLnBrk="1" latinLnBrk="0" hangingPunct="1">
        <a:defRPr kumimoji="1"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タイトル"/>
          <p:cNvSpPr>
            <a:spLocks noGrp="1" noChangeArrowheads="1"/>
          </p:cNvSpPr>
          <p:nvPr>
            <p:ph type="title"/>
          </p:nvPr>
        </p:nvSpPr>
        <p:spPr bwMode="auto">
          <a:xfrm>
            <a:off x="0" y="6351"/>
            <a:ext cx="9906000"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7171" name="Rectangle 3"/>
          <p:cNvSpPr>
            <a:spLocks noGrp="1" noChangeArrowheads="1"/>
          </p:cNvSpPr>
          <p:nvPr>
            <p:ph type="body" idx="1"/>
          </p:nvPr>
        </p:nvSpPr>
        <p:spPr bwMode="auto">
          <a:xfrm>
            <a:off x="125545" y="693738"/>
            <a:ext cx="9651471"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endParaRPr lang="ja-JP" altLang="en-US"/>
          </a:p>
        </p:txBody>
      </p:sp>
      <p:cxnSp>
        <p:nvCxnSpPr>
          <p:cNvPr id="7172" name="直線コネクタ 18"/>
          <p:cNvCxnSpPr>
            <a:cxnSpLocks noChangeShapeType="1"/>
          </p:cNvCxnSpPr>
          <p:nvPr/>
        </p:nvCxnSpPr>
        <p:spPr bwMode="auto">
          <a:xfrm>
            <a:off x="125545"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3" name="直線コネクタ 19"/>
          <p:cNvCxnSpPr>
            <a:cxnSpLocks noChangeShapeType="1"/>
          </p:cNvCxnSpPr>
          <p:nvPr/>
        </p:nvCxnSpPr>
        <p:spPr bwMode="auto">
          <a:xfrm>
            <a:off x="271727"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4" name="直線コネクタ 20"/>
          <p:cNvCxnSpPr>
            <a:cxnSpLocks noChangeShapeType="1"/>
          </p:cNvCxnSpPr>
          <p:nvPr/>
        </p:nvCxnSpPr>
        <p:spPr bwMode="auto">
          <a:xfrm>
            <a:off x="1064552"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5" name="直線コネクタ 21"/>
          <p:cNvCxnSpPr>
            <a:cxnSpLocks noChangeShapeType="1"/>
          </p:cNvCxnSpPr>
          <p:nvPr/>
        </p:nvCxnSpPr>
        <p:spPr bwMode="auto">
          <a:xfrm>
            <a:off x="1279525"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6" name="直線コネクタ 22"/>
          <p:cNvCxnSpPr>
            <a:cxnSpLocks noChangeShapeType="1"/>
          </p:cNvCxnSpPr>
          <p:nvPr/>
        </p:nvCxnSpPr>
        <p:spPr bwMode="auto">
          <a:xfrm>
            <a:off x="4806818"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7" name="直線コネクタ 23"/>
          <p:cNvCxnSpPr>
            <a:cxnSpLocks noChangeShapeType="1"/>
          </p:cNvCxnSpPr>
          <p:nvPr/>
        </p:nvCxnSpPr>
        <p:spPr bwMode="auto">
          <a:xfrm>
            <a:off x="5097462"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8" name="直線コネクタ 24"/>
          <p:cNvCxnSpPr>
            <a:cxnSpLocks noChangeShapeType="1"/>
          </p:cNvCxnSpPr>
          <p:nvPr/>
        </p:nvCxnSpPr>
        <p:spPr bwMode="auto">
          <a:xfrm>
            <a:off x="6033029"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9" name="直線コネクタ 25"/>
          <p:cNvCxnSpPr>
            <a:cxnSpLocks noChangeShapeType="1"/>
          </p:cNvCxnSpPr>
          <p:nvPr/>
        </p:nvCxnSpPr>
        <p:spPr bwMode="auto">
          <a:xfrm>
            <a:off x="8624756"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0" name="直線コネクタ 26"/>
          <p:cNvCxnSpPr>
            <a:cxnSpLocks noChangeShapeType="1"/>
          </p:cNvCxnSpPr>
          <p:nvPr/>
        </p:nvCxnSpPr>
        <p:spPr bwMode="auto">
          <a:xfrm>
            <a:off x="9777016"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81" name="テキスト ボックス 5">
            <a:extLst>
              <a:ext uri="{FF2B5EF4-FFF2-40B4-BE49-F238E27FC236}">
                <a16:creationId xmlns:a16="http://schemas.microsoft.com/office/drawing/2014/main" id="{81584961-81E6-4FBC-BC77-3337D5FCA4FD}"/>
              </a:ext>
            </a:extLst>
          </p:cNvPr>
          <p:cNvSpPr txBox="1">
            <a:spLocks noChangeArrowheads="1"/>
          </p:cNvSpPr>
          <p:nvPr/>
        </p:nvSpPr>
        <p:spPr bwMode="auto">
          <a:xfrm>
            <a:off x="-309562"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13.40</a:t>
            </a:r>
            <a:endParaRPr lang="ja-JP" altLang="en-US" sz="1000" dirty="0">
              <a:latin typeface="Meiryo UI" panose="020B0604030504040204" pitchFamily="50" charset="-128"/>
              <a:ea typeface="Meiryo UI" panose="020B0604030504040204" pitchFamily="50" charset="-128"/>
            </a:endParaRPr>
          </a:p>
        </p:txBody>
      </p:sp>
      <p:sp>
        <p:nvSpPr>
          <p:cNvPr id="7182" name="テキスト ボックス 35">
            <a:extLst>
              <a:ext uri="{FF2B5EF4-FFF2-40B4-BE49-F238E27FC236}">
                <a16:creationId xmlns:a16="http://schemas.microsoft.com/office/drawing/2014/main" id="{F22AB1AD-EE05-4A0B-9493-89CCA0A6561F}"/>
              </a:ext>
            </a:extLst>
          </p:cNvPr>
          <p:cNvSpPr txBox="1">
            <a:spLocks noChangeArrowheads="1"/>
          </p:cNvSpPr>
          <p:nvPr/>
        </p:nvSpPr>
        <p:spPr bwMode="auto">
          <a:xfrm>
            <a:off x="146183"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13.00</a:t>
            </a:r>
            <a:endParaRPr lang="ja-JP" altLang="en-US" sz="1000" dirty="0">
              <a:latin typeface="Meiryo UI" panose="020B0604030504040204" pitchFamily="50" charset="-128"/>
              <a:ea typeface="Meiryo UI" panose="020B0604030504040204" pitchFamily="50" charset="-128"/>
            </a:endParaRPr>
          </a:p>
        </p:txBody>
      </p:sp>
      <p:sp>
        <p:nvSpPr>
          <p:cNvPr id="7183" name="テキスト ボックス 36">
            <a:extLst>
              <a:ext uri="{FF2B5EF4-FFF2-40B4-BE49-F238E27FC236}">
                <a16:creationId xmlns:a16="http://schemas.microsoft.com/office/drawing/2014/main" id="{D412EA84-FD09-4A49-8395-C03D4347A1B3}"/>
              </a:ext>
            </a:extLst>
          </p:cNvPr>
          <p:cNvSpPr txBox="1">
            <a:spLocks noChangeArrowheads="1"/>
          </p:cNvSpPr>
          <p:nvPr/>
        </p:nvSpPr>
        <p:spPr bwMode="auto">
          <a:xfrm>
            <a:off x="601928"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10.80</a:t>
            </a:r>
            <a:endParaRPr lang="ja-JP" altLang="en-US" sz="1000" dirty="0">
              <a:latin typeface="Meiryo UI" panose="020B0604030504040204" pitchFamily="50" charset="-128"/>
              <a:ea typeface="Meiryo UI" panose="020B0604030504040204" pitchFamily="50" charset="-128"/>
            </a:endParaRPr>
          </a:p>
        </p:txBody>
      </p:sp>
      <p:sp>
        <p:nvSpPr>
          <p:cNvPr id="7184" name="テキスト ボックス 37">
            <a:extLst>
              <a:ext uri="{FF2B5EF4-FFF2-40B4-BE49-F238E27FC236}">
                <a16:creationId xmlns:a16="http://schemas.microsoft.com/office/drawing/2014/main" id="{82AD1561-C4BA-46F2-B468-0AEDDB9C58EE}"/>
              </a:ext>
            </a:extLst>
          </p:cNvPr>
          <p:cNvSpPr txBox="1">
            <a:spLocks noChangeArrowheads="1"/>
          </p:cNvSpPr>
          <p:nvPr/>
        </p:nvSpPr>
        <p:spPr bwMode="auto">
          <a:xfrm>
            <a:off x="1193536"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10.20</a:t>
            </a:r>
            <a:endParaRPr lang="ja-JP" altLang="en-US" sz="1000" dirty="0">
              <a:latin typeface="Meiryo UI" panose="020B0604030504040204" pitchFamily="50" charset="-128"/>
              <a:ea typeface="Meiryo UI" panose="020B0604030504040204" pitchFamily="50" charset="-128"/>
            </a:endParaRPr>
          </a:p>
        </p:txBody>
      </p:sp>
      <p:sp>
        <p:nvSpPr>
          <p:cNvPr id="7185" name="テキスト ボックス 38">
            <a:extLst>
              <a:ext uri="{FF2B5EF4-FFF2-40B4-BE49-F238E27FC236}">
                <a16:creationId xmlns:a16="http://schemas.microsoft.com/office/drawing/2014/main" id="{A5C065C7-BD31-4E7A-80E4-D321EDA5407A}"/>
              </a:ext>
            </a:extLst>
          </p:cNvPr>
          <p:cNvSpPr txBox="1">
            <a:spLocks noChangeArrowheads="1"/>
          </p:cNvSpPr>
          <p:nvPr/>
        </p:nvSpPr>
        <p:spPr bwMode="auto">
          <a:xfrm>
            <a:off x="4411266" y="-1436688"/>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0.40</a:t>
            </a:r>
            <a:endParaRPr lang="ja-JP" altLang="en-US" sz="1000" dirty="0">
              <a:latin typeface="Meiryo UI" panose="020B0604030504040204" pitchFamily="50" charset="-128"/>
              <a:ea typeface="Meiryo UI" panose="020B0604030504040204" pitchFamily="50" charset="-128"/>
            </a:endParaRPr>
          </a:p>
        </p:txBody>
      </p:sp>
      <p:sp>
        <p:nvSpPr>
          <p:cNvPr id="7186" name="テキスト ボックス 39">
            <a:extLst>
              <a:ext uri="{FF2B5EF4-FFF2-40B4-BE49-F238E27FC236}">
                <a16:creationId xmlns:a16="http://schemas.microsoft.com/office/drawing/2014/main" id="{53E843B8-39B6-4159-8E48-5B24B03F190A}"/>
              </a:ext>
            </a:extLst>
          </p:cNvPr>
          <p:cNvSpPr txBox="1">
            <a:spLocks noChangeArrowheads="1"/>
          </p:cNvSpPr>
          <p:nvPr/>
        </p:nvSpPr>
        <p:spPr bwMode="auto">
          <a:xfrm>
            <a:off x="5002875" y="-1436688"/>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0.40</a:t>
            </a:r>
            <a:endParaRPr lang="ja-JP" altLang="en-US" sz="1000" dirty="0">
              <a:latin typeface="Meiryo UI" panose="020B0604030504040204" pitchFamily="50" charset="-128"/>
              <a:ea typeface="Meiryo UI" panose="020B0604030504040204" pitchFamily="50" charset="-128"/>
            </a:endParaRPr>
          </a:p>
        </p:txBody>
      </p:sp>
      <p:sp>
        <p:nvSpPr>
          <p:cNvPr id="7187" name="テキスト ボックス 40">
            <a:extLst>
              <a:ext uri="{FF2B5EF4-FFF2-40B4-BE49-F238E27FC236}">
                <a16:creationId xmlns:a16="http://schemas.microsoft.com/office/drawing/2014/main" id="{6C1CC4DB-FF4F-4158-97DF-C2059C63B8FB}"/>
              </a:ext>
            </a:extLst>
          </p:cNvPr>
          <p:cNvSpPr txBox="1">
            <a:spLocks noChangeArrowheads="1"/>
          </p:cNvSpPr>
          <p:nvPr/>
        </p:nvSpPr>
        <p:spPr bwMode="auto">
          <a:xfrm>
            <a:off x="5935002" y="-1436688"/>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3.00</a:t>
            </a:r>
            <a:endParaRPr lang="ja-JP" altLang="en-US" sz="1000" dirty="0">
              <a:latin typeface="Meiryo UI" panose="020B0604030504040204" pitchFamily="50" charset="-128"/>
              <a:ea typeface="Meiryo UI" panose="020B0604030504040204" pitchFamily="50" charset="-128"/>
            </a:endParaRPr>
          </a:p>
        </p:txBody>
      </p:sp>
      <p:sp>
        <p:nvSpPr>
          <p:cNvPr id="7188" name="テキスト ボックス 41">
            <a:extLst>
              <a:ext uri="{FF2B5EF4-FFF2-40B4-BE49-F238E27FC236}">
                <a16:creationId xmlns:a16="http://schemas.microsoft.com/office/drawing/2014/main" id="{B0A39872-2AED-4244-ACEA-77A00CD93C31}"/>
              </a:ext>
            </a:extLst>
          </p:cNvPr>
          <p:cNvSpPr txBox="1">
            <a:spLocks noChangeArrowheads="1"/>
          </p:cNvSpPr>
          <p:nvPr/>
        </p:nvSpPr>
        <p:spPr bwMode="auto">
          <a:xfrm>
            <a:off x="8538767"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10.20</a:t>
            </a:r>
            <a:endParaRPr lang="ja-JP" altLang="en-US" sz="1000" dirty="0">
              <a:latin typeface="Meiryo UI" panose="020B0604030504040204" pitchFamily="50" charset="-128"/>
              <a:ea typeface="Meiryo UI" panose="020B0604030504040204" pitchFamily="50" charset="-128"/>
            </a:endParaRPr>
          </a:p>
        </p:txBody>
      </p:sp>
      <p:sp>
        <p:nvSpPr>
          <p:cNvPr id="7189" name="テキスト ボックス 42">
            <a:extLst>
              <a:ext uri="{FF2B5EF4-FFF2-40B4-BE49-F238E27FC236}">
                <a16:creationId xmlns:a16="http://schemas.microsoft.com/office/drawing/2014/main" id="{00BC47CA-A1EC-43CA-A689-D84D598A2159}"/>
              </a:ext>
            </a:extLst>
          </p:cNvPr>
          <p:cNvSpPr txBox="1">
            <a:spLocks noChangeArrowheads="1"/>
          </p:cNvSpPr>
          <p:nvPr/>
        </p:nvSpPr>
        <p:spPr bwMode="auto">
          <a:xfrm>
            <a:off x="9691027"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13.40</a:t>
            </a:r>
            <a:endParaRPr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27395368"/>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9" r:id="rId5"/>
    <p:sldLayoutId id="2147484100" r:id="rId6"/>
    <p:sldLayoutId id="2147484101" r:id="rId7"/>
  </p:sldLayoutIdLst>
  <p:hf hdr="0" ftr="0" dt="0"/>
  <p:txStyles>
    <p:titleStyle>
      <a:lvl1pPr algn="ctr" rtl="0" eaLnBrk="0" fontAlgn="base" hangingPunct="0">
        <a:spcBef>
          <a:spcPct val="0"/>
        </a:spcBef>
        <a:spcAft>
          <a:spcPct val="0"/>
        </a:spcAft>
        <a:defRPr kumimoji="1" sz="32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b="1">
          <a:solidFill>
            <a:schemeClr val="tx1"/>
          </a:solidFill>
          <a:latin typeface="Meiryo UI" panose="020B0604030504040204" pitchFamily="50" charset="-128"/>
          <a:ea typeface="Meiryo UI" panose="020B0604030504040204" pitchFamily="50" charset="-128"/>
        </a:defRPr>
      </a:lvl2pPr>
      <a:lvl3pPr algn="ctr" rtl="0" eaLnBrk="0" fontAlgn="base" hangingPunct="0">
        <a:spcBef>
          <a:spcPct val="0"/>
        </a:spcBef>
        <a:spcAft>
          <a:spcPct val="0"/>
        </a:spcAft>
        <a:defRPr kumimoji="1" sz="3200" b="1">
          <a:solidFill>
            <a:schemeClr val="tx1"/>
          </a:solidFill>
          <a:latin typeface="Meiryo UI" panose="020B0604030504040204" pitchFamily="50" charset="-128"/>
          <a:ea typeface="Meiryo UI" panose="020B0604030504040204" pitchFamily="50" charset="-128"/>
        </a:defRPr>
      </a:lvl3pPr>
      <a:lvl4pPr algn="ctr" rtl="0" eaLnBrk="0" fontAlgn="base" hangingPunct="0">
        <a:spcBef>
          <a:spcPct val="0"/>
        </a:spcBef>
        <a:spcAft>
          <a:spcPct val="0"/>
        </a:spcAft>
        <a:defRPr kumimoji="1" sz="3200" b="1">
          <a:solidFill>
            <a:schemeClr val="tx1"/>
          </a:solidFill>
          <a:latin typeface="Meiryo UI" panose="020B0604030504040204" pitchFamily="50" charset="-128"/>
          <a:ea typeface="Meiryo UI" panose="020B0604030504040204" pitchFamily="50" charset="-128"/>
        </a:defRPr>
      </a:lvl4pPr>
      <a:lvl5pPr algn="ctr" rtl="0" eaLnBrk="0" fontAlgn="base" hangingPunct="0">
        <a:spcBef>
          <a:spcPct val="0"/>
        </a:spcBef>
        <a:spcAft>
          <a:spcPct val="0"/>
        </a:spcAft>
        <a:defRPr kumimoji="1" sz="3200" b="1">
          <a:solidFill>
            <a:schemeClr val="tx1"/>
          </a:solidFill>
          <a:latin typeface="Meiryo UI" panose="020B0604030504040204" pitchFamily="50" charset="-128"/>
          <a:ea typeface="Meiryo UI" panose="020B0604030504040204" pitchFamily="50" charset="-128"/>
        </a:defRPr>
      </a:lvl5pPr>
      <a:lvl6pPr marL="457195"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39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584"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778" algn="l" rtl="0" eaLnBrk="1" fontAlgn="base" hangingPunct="1">
        <a:spcBef>
          <a:spcPct val="0"/>
        </a:spcBef>
        <a:spcAft>
          <a:spcPct val="0"/>
        </a:spcAft>
        <a:defRPr kumimoji="1" sz="2000">
          <a:solidFill>
            <a:schemeClr val="tx2"/>
          </a:solidFill>
          <a:latin typeface="Arial" charset="0"/>
          <a:ea typeface="HGPｺﾞｼｯｸE" pitchFamily="50" charset="-128"/>
        </a:defRPr>
      </a:lvl9pPr>
    </p:titleStyle>
    <p:bodyStyle>
      <a:lvl1pPr marL="341313" indent="-341313" algn="l" rtl="0" eaLnBrk="0" fontAlgn="base" hangingPunct="0">
        <a:spcBef>
          <a:spcPct val="20000"/>
        </a:spcBef>
        <a:spcAft>
          <a:spcPct val="0"/>
        </a:spcAft>
        <a:defRPr kumimoji="1"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44500" indent="-174625" algn="l" rtl="0" eaLnBrk="0" fontAlgn="base" hangingPunct="0">
        <a:lnSpc>
          <a:spcPct val="110000"/>
        </a:lnSpc>
        <a:spcBef>
          <a:spcPct val="0"/>
        </a:spcBef>
        <a:spcAft>
          <a:spcPct val="0"/>
        </a:spcAft>
        <a:buChar char="–"/>
        <a:defRPr kumimoji="1" sz="1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806450" indent="-180975" algn="l" rtl="0" eaLnBrk="0" fontAlgn="base" hangingPunct="0">
        <a:lnSpc>
          <a:spcPct val="110000"/>
        </a:lnSpc>
        <a:spcBef>
          <a:spcPct val="0"/>
        </a:spcBef>
        <a:spcAft>
          <a:spcPct val="0"/>
        </a:spcAft>
        <a:buChar char="•"/>
        <a:defRPr kumimoji="1" sz="1600">
          <a:solidFill>
            <a:schemeClr val="tx1"/>
          </a:solidFill>
          <a:latin typeface="Times New Roman" pitchFamily="18" charset="0"/>
          <a:ea typeface="+mn-ea"/>
        </a:defRPr>
      </a:lvl3pPr>
      <a:lvl4pPr marL="1162050" indent="-174625" algn="l" rtl="0" eaLnBrk="0" fontAlgn="base" hangingPunct="0">
        <a:lnSpc>
          <a:spcPct val="110000"/>
        </a:lnSpc>
        <a:spcBef>
          <a:spcPct val="0"/>
        </a:spcBef>
        <a:spcAft>
          <a:spcPct val="0"/>
        </a:spcAft>
        <a:buFont typeface="Arial" panose="020B0604020202020204" pitchFamily="34" charset="0"/>
        <a:buChar char="»"/>
        <a:defRPr kumimoji="1" sz="1600">
          <a:solidFill>
            <a:schemeClr val="tx1"/>
          </a:solidFill>
          <a:latin typeface="Times New Roman" pitchFamily="18" charset="0"/>
          <a:ea typeface="+mn-ea"/>
        </a:defRPr>
      </a:lvl4pPr>
      <a:lvl5pPr marL="1524000" indent="-180975" algn="l" rtl="0" eaLnBrk="0" fontAlgn="base" hangingPunct="0">
        <a:lnSpc>
          <a:spcPct val="110000"/>
        </a:lnSpc>
        <a:spcBef>
          <a:spcPct val="0"/>
        </a:spcBef>
        <a:spcAft>
          <a:spcPct val="0"/>
        </a:spcAft>
        <a:buFont typeface="Wingdings" panose="05000000000000000000" pitchFamily="2" charset="2"/>
        <a:buChar char="w"/>
        <a:defRPr kumimoji="1" sz="1600">
          <a:solidFill>
            <a:schemeClr val="tx1"/>
          </a:solidFill>
          <a:latin typeface="Times New Roman" pitchFamily="18" charset="0"/>
          <a:ea typeface="+mn-ea"/>
        </a:defRPr>
      </a:lvl5pPr>
      <a:lvl6pPr marL="1982765"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6pPr>
      <a:lvl7pPr marL="2439960"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7pPr>
      <a:lvl8pPr marL="2897154"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8pPr>
      <a:lvl9pPr marL="3354350"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9pPr>
    </p:bodyStyle>
    <p:otherStyle>
      <a:defPPr>
        <a:defRPr lang="ja-JP"/>
      </a:defPPr>
      <a:lvl1pPr marL="0" algn="l" defTabSz="914390" rtl="0" eaLnBrk="1" latinLnBrk="0" hangingPunct="1">
        <a:defRPr kumimoji="1" sz="1800" kern="1200">
          <a:solidFill>
            <a:schemeClr val="tx1"/>
          </a:solidFill>
          <a:latin typeface="+mn-lt"/>
          <a:ea typeface="+mn-ea"/>
          <a:cs typeface="+mn-cs"/>
        </a:defRPr>
      </a:lvl1pPr>
      <a:lvl2pPr marL="457195" algn="l" defTabSz="914390" rtl="0" eaLnBrk="1" latinLnBrk="0" hangingPunct="1">
        <a:defRPr kumimoji="1" sz="1800" kern="1200">
          <a:solidFill>
            <a:schemeClr val="tx1"/>
          </a:solidFill>
          <a:latin typeface="+mn-lt"/>
          <a:ea typeface="+mn-ea"/>
          <a:cs typeface="+mn-cs"/>
        </a:defRPr>
      </a:lvl2pPr>
      <a:lvl3pPr marL="914390" algn="l" defTabSz="914390" rtl="0" eaLnBrk="1" latinLnBrk="0" hangingPunct="1">
        <a:defRPr kumimoji="1" sz="1800" kern="1200">
          <a:solidFill>
            <a:schemeClr val="tx1"/>
          </a:solidFill>
          <a:latin typeface="+mn-lt"/>
          <a:ea typeface="+mn-ea"/>
          <a:cs typeface="+mn-cs"/>
        </a:defRPr>
      </a:lvl3pPr>
      <a:lvl4pPr marL="1371584" algn="l" defTabSz="914390" rtl="0" eaLnBrk="1" latinLnBrk="0" hangingPunct="1">
        <a:defRPr kumimoji="1" sz="1800" kern="1200">
          <a:solidFill>
            <a:schemeClr val="tx1"/>
          </a:solidFill>
          <a:latin typeface="+mn-lt"/>
          <a:ea typeface="+mn-ea"/>
          <a:cs typeface="+mn-cs"/>
        </a:defRPr>
      </a:lvl4pPr>
      <a:lvl5pPr marL="1828778" algn="l" defTabSz="914390" rtl="0" eaLnBrk="1" latinLnBrk="0" hangingPunct="1">
        <a:defRPr kumimoji="1" sz="1800" kern="1200">
          <a:solidFill>
            <a:schemeClr val="tx1"/>
          </a:solidFill>
          <a:latin typeface="+mn-lt"/>
          <a:ea typeface="+mn-ea"/>
          <a:cs typeface="+mn-cs"/>
        </a:defRPr>
      </a:lvl5pPr>
      <a:lvl6pPr marL="2285974" algn="l" defTabSz="914390" rtl="0" eaLnBrk="1" latinLnBrk="0" hangingPunct="1">
        <a:defRPr kumimoji="1" sz="1800" kern="1200">
          <a:solidFill>
            <a:schemeClr val="tx1"/>
          </a:solidFill>
          <a:latin typeface="+mn-lt"/>
          <a:ea typeface="+mn-ea"/>
          <a:cs typeface="+mn-cs"/>
        </a:defRPr>
      </a:lvl6pPr>
      <a:lvl7pPr marL="2743168" algn="l" defTabSz="914390" rtl="0" eaLnBrk="1" latinLnBrk="0" hangingPunct="1">
        <a:defRPr kumimoji="1" sz="1800" kern="1200">
          <a:solidFill>
            <a:schemeClr val="tx1"/>
          </a:solidFill>
          <a:latin typeface="+mn-lt"/>
          <a:ea typeface="+mn-ea"/>
          <a:cs typeface="+mn-cs"/>
        </a:defRPr>
      </a:lvl7pPr>
      <a:lvl8pPr marL="3200363" algn="l" defTabSz="914390" rtl="0" eaLnBrk="1" latinLnBrk="0" hangingPunct="1">
        <a:defRPr kumimoji="1" sz="1800" kern="1200">
          <a:solidFill>
            <a:schemeClr val="tx1"/>
          </a:solidFill>
          <a:latin typeface="+mn-lt"/>
          <a:ea typeface="+mn-ea"/>
          <a:cs typeface="+mn-cs"/>
        </a:defRPr>
      </a:lvl8pPr>
      <a:lvl9pPr marL="3657558" algn="l" defTabSz="91439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681038" y="365126"/>
            <a:ext cx="85439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2051" name="テキスト プレースホルダー 2"/>
          <p:cNvSpPr>
            <a:spLocks noGrp="1"/>
          </p:cNvSpPr>
          <p:nvPr>
            <p:ph type="body" idx="1"/>
          </p:nvPr>
        </p:nvSpPr>
        <p:spPr bwMode="auto">
          <a:xfrm>
            <a:off x="681038" y="1825625"/>
            <a:ext cx="854392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CCB5021-85F2-435C-83BB-2A913EEEE59C}"/>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n-US" altLang="ja-JP" dirty="0"/>
              <a:t>2016/4/29</a:t>
            </a:r>
            <a:endParaRPr lang="ja-JP" altLang="en-US" dirty="0"/>
          </a:p>
        </p:txBody>
      </p:sp>
      <p:sp>
        <p:nvSpPr>
          <p:cNvPr id="5" name="フッター プレースホルダー 4">
            <a:extLst>
              <a:ext uri="{FF2B5EF4-FFF2-40B4-BE49-F238E27FC236}">
                <a16:creationId xmlns:a16="http://schemas.microsoft.com/office/drawing/2014/main" id="{07EB2F54-3AC6-4BCE-815E-C2431FF85229}"/>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FC45ABD1-519F-493C-AF83-DF850FAF18A1}"/>
              </a:ext>
            </a:extLst>
          </p:cNvPr>
          <p:cNvSpPr>
            <a:spLocks noGrp="1"/>
          </p:cNvSpPr>
          <p:nvPr>
            <p:ph type="sldNum" sz="quarter" idx="4"/>
          </p:nvPr>
        </p:nvSpPr>
        <p:spPr>
          <a:xfrm>
            <a:off x="7677150" y="6492876"/>
            <a:ext cx="2228850" cy="365125"/>
          </a:xfrm>
          <a:prstGeom prst="rect">
            <a:avLst/>
          </a:prstGeom>
        </p:spPr>
        <p:txBody>
          <a:bodyPr vert="horz" lIns="91440" tIns="45720" rIns="91440" bIns="45720" rtlCol="0" anchor="ctr"/>
          <a:lstStyle>
            <a:lvl1pPr algn="r">
              <a:defRPr sz="2000">
                <a:solidFill>
                  <a:schemeClr val="tx1"/>
                </a:solidFill>
              </a:defRPr>
            </a:lvl1pPr>
          </a:lstStyle>
          <a:p>
            <a:pPr>
              <a:defRPr/>
            </a:pPr>
            <a:fld id="{85624904-C014-432C-8727-27329A55D0FE}" type="slidenum">
              <a:rPr lang="ja-JP" altLang="en-US"/>
              <a:pPr>
                <a:defRPr/>
              </a:pPr>
              <a:t>‹#›</a:t>
            </a:fld>
            <a:endParaRPr lang="ja-JP" altLang="en-US" dirty="0"/>
          </a:p>
        </p:txBody>
      </p:sp>
    </p:spTree>
    <p:extLst>
      <p:ext uri="{BB962C8B-B14F-4D97-AF65-F5344CB8AC3E}">
        <p14:creationId xmlns:p14="http://schemas.microsoft.com/office/powerpoint/2010/main" val="3236947867"/>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hf sldNum="0" hdr="0" ftr="0" dt="0"/>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2pPr>
      <a:lvl3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3pPr>
      <a:lvl4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4pPr>
      <a:lvl5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5pPr>
      <a:lvl6pPr marL="4572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6pPr>
      <a:lvl7pPr marL="9144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7pPr>
      <a:lvl8pPr marL="13716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8pPr>
      <a:lvl9pPr marL="18288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7.xml"/><Relationship Id="rId7" Type="http://schemas.openxmlformats.org/officeDocument/2006/relationships/image" Target="../media/image18.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2.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3.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chart" Target="../charts/chart1.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25.xml"/><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9.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175" y="1628562"/>
            <a:ext cx="9902825" cy="143263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dirty="0"/>
              <a:t>災害廃棄物処理の実効性確保</a:t>
            </a:r>
            <a:endParaRPr lang="en-US" altLang="ja-JP" sz="3200" dirty="0"/>
          </a:p>
          <a:p>
            <a:pPr algn="ctr">
              <a:defRPr/>
            </a:pPr>
            <a:r>
              <a:rPr lang="ja-JP" altLang="en-US" sz="3200" dirty="0"/>
              <a:t>に向けた環境省の取組</a:t>
            </a:r>
            <a:r>
              <a:rPr lang="ja-JP" altLang="ja-JP" sz="3200" dirty="0"/>
              <a:t>について</a:t>
            </a:r>
            <a:endParaRPr lang="en-US" altLang="ja-JP" sz="3200" dirty="0">
              <a:solidFill>
                <a:prstClr val="white"/>
              </a:solidFill>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a:off x="2631785" y="4356889"/>
            <a:ext cx="4985238" cy="659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eaLnBrk="1" hangingPunct="1">
              <a:defRPr/>
            </a:pPr>
            <a:r>
              <a:rPr lang="ja-JP" altLang="en-US" sz="2800" dirty="0">
                <a:solidFill>
                  <a:schemeClr val="tx1"/>
                </a:solidFill>
                <a:latin typeface="ＭＳ ゴシック" panose="020B0609070205080204" pitchFamily="49" charset="-128"/>
                <a:ea typeface="ＭＳ ゴシック" panose="020B0609070205080204" pitchFamily="49" charset="-128"/>
              </a:rPr>
              <a:t>令和４年６月</a:t>
            </a:r>
            <a:endParaRPr lang="en-US" altLang="ja-JP" sz="2800" dirty="0">
              <a:solidFill>
                <a:schemeClr val="tx1"/>
              </a:solidFill>
              <a:latin typeface="ＭＳ ゴシック" panose="020B0609070205080204" pitchFamily="49" charset="-128"/>
              <a:ea typeface="ＭＳ ゴシック" panose="020B0609070205080204" pitchFamily="49" charset="-128"/>
            </a:endParaRPr>
          </a:p>
        </p:txBody>
      </p:sp>
      <p:sp>
        <p:nvSpPr>
          <p:cNvPr id="8" name="サブタイトル 2"/>
          <p:cNvSpPr txBox="1">
            <a:spLocks/>
          </p:cNvSpPr>
          <p:nvPr/>
        </p:nvSpPr>
        <p:spPr>
          <a:xfrm>
            <a:off x="1235972" y="5186130"/>
            <a:ext cx="7776864" cy="848911"/>
          </a:xfrm>
          <a:prstGeom prst="rect">
            <a:avLst/>
          </a:prstGeom>
        </p:spPr>
        <p:txBody>
          <a:bodyPr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defRPr/>
            </a:pPr>
            <a:r>
              <a:rPr lang="ja-JP" altLang="en-US" sz="2215" dirty="0">
                <a:latin typeface="ＤＦ平成ゴシック体W5" pitchFamily="49" charset="-128"/>
                <a:ea typeface="ＤＦ平成ゴシック体W5" pitchFamily="49" charset="-128"/>
              </a:rPr>
              <a:t>環境省近畿地方環境事務所　資源循環課</a:t>
            </a:r>
            <a:endParaRPr lang="en-US" altLang="ja-JP" sz="2215" dirty="0">
              <a:latin typeface="ＤＦ平成ゴシック体W5" pitchFamily="49" charset="-128"/>
              <a:ea typeface="ＤＦ平成ゴシック体W5" pitchFamily="49" charset="-128"/>
            </a:endParaRPr>
          </a:p>
        </p:txBody>
      </p:sp>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694" y="5320072"/>
            <a:ext cx="8794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5948737" y="332869"/>
            <a:ext cx="3744745" cy="307777"/>
          </a:xfrm>
          <a:prstGeom prst="rect">
            <a:avLst/>
          </a:prstGeom>
          <a:noFill/>
        </p:spPr>
        <p:txBody>
          <a:bodyPr wrap="square" rtlCol="0">
            <a:spAutoFit/>
          </a:bodyPr>
          <a:lstStyle/>
          <a:p>
            <a:pPr algn="ctr">
              <a:spcAft>
                <a:spcPts val="600"/>
              </a:spcAft>
            </a:pPr>
            <a:r>
              <a:rPr lang="zh-TW" altLang="en-US" sz="1400" dirty="0">
                <a:latin typeface="HG丸ｺﾞｼｯｸM-PRO" panose="020F0600000000000000" pitchFamily="50" charset="-128"/>
                <a:ea typeface="HG丸ｺﾞｼｯｸM-PRO" panose="020F0600000000000000" pitchFamily="50" charset="-128"/>
              </a:rPr>
              <a:t>令和</a:t>
            </a:r>
            <a:r>
              <a:rPr lang="ja-JP" altLang="en-US" sz="1400" dirty="0">
                <a:latin typeface="HG丸ｺﾞｼｯｸM-PRO" panose="020F0600000000000000" pitchFamily="50" charset="-128"/>
                <a:ea typeface="HG丸ｺﾞｼｯｸM-PRO" panose="020F0600000000000000" pitchFamily="50" charset="-128"/>
              </a:rPr>
              <a:t>４</a:t>
            </a:r>
            <a:r>
              <a:rPr lang="zh-TW" altLang="en-US" sz="1400" dirty="0">
                <a:latin typeface="HG丸ｺﾞｼｯｸM-PRO" panose="020F0600000000000000" pitchFamily="50" charset="-128"/>
                <a:ea typeface="HG丸ｺﾞｼｯｸM-PRO" panose="020F0600000000000000" pitchFamily="50" charset="-128"/>
              </a:rPr>
              <a:t>年度</a:t>
            </a:r>
            <a:r>
              <a:rPr lang="ja-JP" altLang="en-US" sz="1400" dirty="0">
                <a:latin typeface="HG丸ｺﾞｼｯｸM-PRO" panose="020F0600000000000000" pitchFamily="50" charset="-128"/>
                <a:ea typeface="HG丸ｺﾞｼｯｸM-PRO" panose="020F0600000000000000" pitchFamily="50" charset="-128"/>
              </a:rPr>
              <a:t>大阪府</a:t>
            </a:r>
            <a:r>
              <a:rPr lang="ja-JP" altLang="ja-JP" sz="1400" dirty="0">
                <a:latin typeface="HG丸ｺﾞｼｯｸM-PRO" panose="020F0600000000000000" pitchFamily="50" charset="-128"/>
                <a:ea typeface="HG丸ｺﾞｼｯｸM-PRO" panose="020F0600000000000000" pitchFamily="50" charset="-128"/>
              </a:rPr>
              <a:t>災害廃棄物</a:t>
            </a:r>
            <a:r>
              <a:rPr lang="ja-JP" altLang="en-US" sz="1400" dirty="0">
                <a:latin typeface="HG丸ｺﾞｼｯｸM-PRO" panose="020F0600000000000000" pitchFamily="50" charset="-128"/>
                <a:ea typeface="HG丸ｺﾞｼｯｸM-PRO" panose="020F0600000000000000" pitchFamily="50" charset="-128"/>
              </a:rPr>
              <a:t>対策基礎</a:t>
            </a:r>
            <a:r>
              <a:rPr lang="ja-JP" altLang="ja-JP" sz="1400" dirty="0">
                <a:latin typeface="HG丸ｺﾞｼｯｸM-PRO" panose="020F0600000000000000" pitchFamily="50" charset="-128"/>
                <a:ea typeface="HG丸ｺﾞｼｯｸM-PRO" panose="020F0600000000000000" pitchFamily="50" charset="-128"/>
              </a:rPr>
              <a:t>研修</a:t>
            </a:r>
            <a:endParaRPr lang="zh-TW" altLang="en-US" sz="1400" dirty="0">
              <a:latin typeface="HG丸ｺﾞｼｯｸM-PRO" panose="020F0600000000000000" pitchFamily="50" charset="-128"/>
              <a:ea typeface="HG丸ｺﾞｼｯｸM-PRO" panose="020F0600000000000000" pitchFamily="50" charset="-128"/>
            </a:endParaRPr>
          </a:p>
        </p:txBody>
      </p:sp>
      <p:pic>
        <p:nvPicPr>
          <p:cNvPr id="3" name="オーディオ 2">
            <a:hlinkClick r:id="" action="ppaction://media"/>
            <a:extLst>
              <a:ext uri="{FF2B5EF4-FFF2-40B4-BE49-F238E27FC236}">
                <a16:creationId xmlns:a16="http://schemas.microsoft.com/office/drawing/2014/main" id="{5BFA21F3-AF6E-7323-2A22-E5C474B486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81497629"/>
      </p:ext>
    </p:extLst>
  </p:cSld>
  <p:clrMapOvr>
    <a:masterClrMapping/>
  </p:clrMapOvr>
  <mc:AlternateContent xmlns:mc="http://schemas.openxmlformats.org/markup-compatibility/2006">
    <mc:Choice xmlns:p14="http://schemas.microsoft.com/office/powerpoint/2010/main" Requires="p14">
      <p:transition spd="slow" p14:dur="2000" advTm="20245"/>
    </mc:Choice>
    <mc:Fallback>
      <p:transition spd="slow" advTm="20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5"/>
          <a:stretch>
            <a:fillRect/>
          </a:stretch>
        </p:blipFill>
        <p:spPr>
          <a:xfrm>
            <a:off x="3742419" y="1971236"/>
            <a:ext cx="5331655" cy="4375052"/>
          </a:xfrm>
          <a:prstGeom prst="rect">
            <a:avLst/>
          </a:prstGeom>
        </p:spPr>
      </p:pic>
      <p:sp>
        <p:nvSpPr>
          <p:cNvPr id="57346" name="正方形/長方形 10"/>
          <p:cNvSpPr>
            <a:spLocks noChangeArrowheads="1"/>
          </p:cNvSpPr>
          <p:nvPr/>
        </p:nvSpPr>
        <p:spPr bwMode="auto">
          <a:xfrm>
            <a:off x="831927" y="717174"/>
            <a:ext cx="8242146" cy="97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231" tIns="33231" rIns="33231" bIns="33231">
            <a:spAutoFit/>
          </a:bodyPr>
          <a:lstStyle>
            <a:lvl1pPr marL="269875" indent="-269875">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1477" dirty="0">
                <a:latin typeface="ＭＳ Ｐゴシック" panose="020B0600070205080204" pitchFamily="50" charset="-128"/>
                <a:cs typeface="Times New Roman" panose="02020603050405020304" pitchFamily="18" charset="0"/>
              </a:rPr>
              <a:t>○　</a:t>
            </a:r>
            <a:r>
              <a:rPr lang="ja-JP" altLang="ja-JP" sz="1477" dirty="0">
                <a:latin typeface="ＭＳ Ｐゴシック" panose="020B0600070205080204" pitchFamily="50" charset="-128"/>
                <a:cs typeface="Times New Roman" panose="02020603050405020304" pitchFamily="18" charset="0"/>
              </a:rPr>
              <a:t>地域の災害廃棄物対策を強化すべく、</a:t>
            </a:r>
            <a:r>
              <a:rPr lang="ja-JP" altLang="en-US" sz="1477" dirty="0">
                <a:latin typeface="ＭＳ Ｐゴシック" panose="020B0600070205080204" pitchFamily="50" charset="-128"/>
                <a:cs typeface="Times New Roman" panose="02020603050405020304" pitchFamily="18" charset="0"/>
              </a:rPr>
              <a:t>地方環境事務所が中心となって、関係省庁や自治体、事業者団体等の参画のもと、</a:t>
            </a:r>
            <a:r>
              <a:rPr lang="ja-JP" altLang="ja-JP" sz="1477" b="1" u="sng" dirty="0">
                <a:latin typeface="ＭＳ Ｐゴシック" panose="020B0600070205080204" pitchFamily="50" charset="-128"/>
                <a:cs typeface="Times New Roman" panose="02020603050405020304" pitchFamily="18" charset="0"/>
              </a:rPr>
              <a:t>地域ブロック協議会を全国８箇所に設</a:t>
            </a:r>
            <a:r>
              <a:rPr lang="ja-JP" altLang="en-US" sz="1477" b="1" u="sng" dirty="0">
                <a:latin typeface="ＭＳ Ｐゴシック" panose="020B0600070205080204" pitchFamily="50" charset="-128"/>
                <a:cs typeface="Times New Roman" panose="02020603050405020304" pitchFamily="18" charset="0"/>
              </a:rPr>
              <a:t>立</a:t>
            </a:r>
            <a:r>
              <a:rPr lang="ja-JP" altLang="en-US" sz="1477" dirty="0">
                <a:latin typeface="ＭＳ Ｐゴシック" panose="020B0600070205080204" pitchFamily="50" charset="-128"/>
                <a:cs typeface="Times New Roman" panose="02020603050405020304" pitchFamily="18" charset="0"/>
              </a:rPr>
              <a:t>。</a:t>
            </a:r>
            <a:endParaRPr lang="en-US" altLang="ja-JP" sz="1477" dirty="0">
              <a:latin typeface="ＭＳ Ｐゴシック" panose="020B0600070205080204" pitchFamily="50" charset="-128"/>
              <a:cs typeface="Times New Roman" panose="02020603050405020304" pitchFamily="18" charset="0"/>
            </a:endParaRPr>
          </a:p>
          <a:p>
            <a:pPr>
              <a:spcBef>
                <a:spcPct val="0"/>
              </a:spcBef>
              <a:buFontTx/>
              <a:buNone/>
              <a:defRPr/>
            </a:pPr>
            <a:r>
              <a:rPr lang="ja-JP" altLang="en-US" sz="1477" dirty="0">
                <a:latin typeface="ＭＳ Ｐゴシック" panose="020B0600070205080204" pitchFamily="50" charset="-128"/>
                <a:cs typeface="Times New Roman" panose="02020603050405020304" pitchFamily="18" charset="0"/>
              </a:rPr>
              <a:t>○　平時からの備えとして、地域ブロック別の</a:t>
            </a:r>
            <a:r>
              <a:rPr lang="ja-JP" altLang="en-US" sz="1477" b="1" u="sng" dirty="0">
                <a:latin typeface="ＭＳ Ｐゴシック" panose="020B0600070205080204" pitchFamily="50" charset="-128"/>
                <a:cs typeface="Times New Roman" panose="02020603050405020304" pitchFamily="18" charset="0"/>
              </a:rPr>
              <a:t>災害廃棄物対策行動計画の策定</a:t>
            </a:r>
            <a:r>
              <a:rPr lang="ja-JP" altLang="en-US" sz="1477" dirty="0">
                <a:latin typeface="ＭＳ Ｐゴシック" panose="020B0600070205080204" pitchFamily="50" charset="-128"/>
                <a:cs typeface="Times New Roman" panose="02020603050405020304" pitchFamily="18" charset="0"/>
              </a:rPr>
              <a:t>、地域ブロックにおける</a:t>
            </a:r>
            <a:r>
              <a:rPr lang="ja-JP" altLang="en-US" sz="1477" b="1" u="sng" dirty="0">
                <a:latin typeface="ＭＳ Ｐゴシック" panose="020B0600070205080204" pitchFamily="50" charset="-128"/>
                <a:cs typeface="Times New Roman" panose="02020603050405020304" pitchFamily="18" charset="0"/>
              </a:rPr>
              <a:t>共同訓練の開催</a:t>
            </a:r>
            <a:r>
              <a:rPr lang="ja-JP" altLang="en-US" sz="1477" dirty="0">
                <a:latin typeface="ＭＳ Ｐゴシック" panose="020B0600070205080204" pitchFamily="50" charset="-128"/>
                <a:cs typeface="Times New Roman" panose="02020603050405020304" pitchFamily="18" charset="0"/>
              </a:rPr>
              <a:t>、</a:t>
            </a:r>
            <a:r>
              <a:rPr lang="ja-JP" altLang="en-US" sz="1477" b="1" u="sng" dirty="0">
                <a:latin typeface="ＭＳ Ｐゴシック" panose="020B0600070205080204" pitchFamily="50" charset="-128"/>
                <a:cs typeface="Times New Roman" panose="02020603050405020304" pitchFamily="18" charset="0"/>
              </a:rPr>
              <a:t>自治体に対する処理計画の策定支援や訓練への協力</a:t>
            </a:r>
            <a:r>
              <a:rPr lang="ja-JP" altLang="en-US" sz="1477" dirty="0">
                <a:latin typeface="ＭＳ Ｐゴシック" panose="020B0600070205080204" pitchFamily="50" charset="-128"/>
                <a:cs typeface="Times New Roman" panose="02020603050405020304" pitchFamily="18" charset="0"/>
              </a:rPr>
              <a:t>を実施。</a:t>
            </a:r>
          </a:p>
        </p:txBody>
      </p:sp>
      <p:sp>
        <p:nvSpPr>
          <p:cNvPr id="353" name="正方形/長方形 352"/>
          <p:cNvSpPr/>
          <p:nvPr/>
        </p:nvSpPr>
        <p:spPr>
          <a:xfrm>
            <a:off x="865468" y="2268737"/>
            <a:ext cx="2758154" cy="3090103"/>
          </a:xfrm>
          <a:prstGeom prst="rect">
            <a:avLst/>
          </a:prstGeom>
        </p:spPr>
        <p:style>
          <a:lnRef idx="1">
            <a:schemeClr val="accent6"/>
          </a:lnRef>
          <a:fillRef idx="2">
            <a:schemeClr val="accent6"/>
          </a:fillRef>
          <a:effectRef idx="1">
            <a:schemeClr val="accent6"/>
          </a:effectRef>
          <a:fontRef idx="minor">
            <a:schemeClr val="dk1"/>
          </a:fontRef>
        </p:style>
        <p:txBody>
          <a:bodyPr lIns="33231" tIns="33231" rIns="33231" bIns="33231"/>
          <a:lstStyle/>
          <a:p>
            <a:pPr marL="151506" indent="-151506">
              <a:defRPr/>
            </a:pPr>
            <a:r>
              <a:rPr lang="en-US" altLang="ja-JP" sz="1292" dirty="0">
                <a:solidFill>
                  <a:prstClr val="black"/>
                </a:solidFill>
                <a:latin typeface="ＭＳ Ｐゴシック" panose="020B0600070205080204" pitchFamily="50" charset="-128"/>
                <a:ea typeface="ＭＳ Ｐゴシック" panose="020B0600070205080204" pitchFamily="50" charset="-128"/>
              </a:rPr>
              <a:t>【</a:t>
            </a:r>
            <a:r>
              <a:rPr lang="ja-JP" altLang="en-US" sz="1292" dirty="0">
                <a:solidFill>
                  <a:prstClr val="black"/>
                </a:solidFill>
                <a:latin typeface="ＭＳ Ｐゴシック" panose="020B0600070205080204" pitchFamily="50" charset="-128"/>
                <a:ea typeface="ＭＳ Ｐゴシック" panose="020B0600070205080204" pitchFamily="50" charset="-128"/>
              </a:rPr>
              <a:t>地域ブロック協議会の活動内容</a:t>
            </a:r>
            <a:r>
              <a:rPr lang="en-US" altLang="ja-JP" sz="1292" dirty="0">
                <a:solidFill>
                  <a:prstClr val="black"/>
                </a:solidFill>
                <a:latin typeface="ＭＳ Ｐゴシック" panose="020B0600070205080204" pitchFamily="50" charset="-128"/>
                <a:ea typeface="ＭＳ Ｐゴシック" panose="020B0600070205080204" pitchFamily="50" charset="-128"/>
              </a:rPr>
              <a:t>】</a:t>
            </a:r>
          </a:p>
          <a:p>
            <a:pPr marL="151506" indent="-151506">
              <a:defRPr/>
            </a:pP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151506" indent="-151506">
              <a:defRPr/>
            </a:pPr>
            <a:r>
              <a:rPr lang="ja-JP" altLang="en-US" sz="1292" dirty="0">
                <a:solidFill>
                  <a:prstClr val="black"/>
                </a:solidFill>
                <a:latin typeface="ＭＳ Ｐゴシック" panose="020B0600070205080204" pitchFamily="50" charset="-128"/>
                <a:ea typeface="ＭＳ Ｐゴシック" panose="020B0600070205080204" pitchFamily="50" charset="-128"/>
              </a:rPr>
              <a:t>①地域ブロック協議会の運営</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151506" indent="-151506">
              <a:defRPr/>
            </a:pPr>
            <a:r>
              <a:rPr lang="ja-JP" altLang="en-US" sz="1292" dirty="0">
                <a:solidFill>
                  <a:prstClr val="black"/>
                </a:solidFill>
                <a:latin typeface="ＭＳ Ｐゴシック" panose="020B0600070205080204" pitchFamily="50" charset="-128"/>
                <a:ea typeface="ＭＳ Ｐゴシック" panose="020B0600070205080204" pitchFamily="50" charset="-128"/>
              </a:rPr>
              <a:t>②地域ブロック別の災害廃棄物対策行動計画等の作成</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151506" indent="-151506">
              <a:defRPr/>
            </a:pPr>
            <a:r>
              <a:rPr lang="ja-JP" altLang="en-US" sz="1292" dirty="0">
                <a:solidFill>
                  <a:prstClr val="black"/>
                </a:solidFill>
                <a:latin typeface="ＭＳ Ｐゴシック" panose="020B0600070205080204" pitchFamily="50" charset="-128"/>
                <a:ea typeface="ＭＳ Ｐゴシック" panose="020B0600070205080204" pitchFamily="50" charset="-128"/>
              </a:rPr>
              <a:t>③自治体等向けセミナー・見学の実施</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151506" indent="-151506">
              <a:defRPr/>
            </a:pPr>
            <a:r>
              <a:rPr lang="ja-JP" altLang="en-US" sz="1292" dirty="0">
                <a:solidFill>
                  <a:prstClr val="black"/>
                </a:solidFill>
                <a:latin typeface="ＭＳ Ｐゴシック" panose="020B0600070205080204" pitchFamily="50" charset="-128"/>
                <a:ea typeface="ＭＳ Ｐゴシック" panose="020B0600070205080204" pitchFamily="50" charset="-128"/>
              </a:rPr>
              <a:t>④自治体の災害廃棄物処理計画策定支援</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151506" indent="-151506">
              <a:defRPr/>
            </a:pPr>
            <a:r>
              <a:rPr lang="ja-JP" altLang="en-US" sz="1292" dirty="0">
                <a:solidFill>
                  <a:prstClr val="black"/>
                </a:solidFill>
                <a:latin typeface="ＭＳ Ｐゴシック" panose="020B0600070205080204" pitchFamily="50" charset="-128"/>
                <a:ea typeface="ＭＳ Ｐゴシック" panose="020B0600070205080204" pitchFamily="50" charset="-128"/>
              </a:rPr>
              <a:t>⑤地域ブロックにおける共同訓練の実施</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151506" indent="-151506">
              <a:defRPr/>
            </a:pPr>
            <a:r>
              <a:rPr lang="ja-JP" altLang="en-US" sz="1292" dirty="0">
                <a:solidFill>
                  <a:prstClr val="black"/>
                </a:solidFill>
                <a:latin typeface="ＭＳ Ｐゴシック" panose="020B0600070205080204" pitchFamily="50" charset="-128"/>
                <a:ea typeface="ＭＳ Ｐゴシック" panose="020B0600070205080204" pitchFamily="50" charset="-128"/>
              </a:rPr>
              <a:t>⑥地域ブロック内における実態の基礎調査・技術調査</a:t>
            </a:r>
            <a:endParaRPr lang="en-US" altLang="ja-JP" sz="1292" dirty="0">
              <a:solidFill>
                <a:prstClr val="black"/>
              </a:solidFill>
              <a:latin typeface="ＭＳ Ｐゴシック" panose="020B0600070205080204" pitchFamily="50" charset="-128"/>
              <a:ea typeface="ＭＳ Ｐゴシック" panose="020B0600070205080204" pitchFamily="50" charset="-128"/>
            </a:endParaRPr>
          </a:p>
          <a:p>
            <a:pPr marL="151506" indent="-151506">
              <a:defRPr/>
            </a:pPr>
            <a:r>
              <a:rPr lang="ja-JP" altLang="en-US" sz="1292" dirty="0">
                <a:solidFill>
                  <a:prstClr val="black"/>
                </a:solidFill>
                <a:latin typeface="ＭＳ Ｐゴシック" panose="020B0600070205080204" pitchFamily="50" charset="-128"/>
                <a:ea typeface="ＭＳ Ｐゴシック" panose="020B0600070205080204" pitchFamily="50" charset="-128"/>
              </a:rPr>
              <a:t>⑦発災した災害に関する災害廃棄物処理に関する記録集等の作成　</a:t>
            </a:r>
            <a:r>
              <a:rPr lang="ja-JP" altLang="en-US" sz="1292" dirty="0">
                <a:solidFill>
                  <a:prstClr val="black"/>
                </a:solidFill>
                <a:latin typeface="ＭＳ ゴシック" panose="020B0609070205080204" pitchFamily="49" charset="-128"/>
                <a:ea typeface="ＭＳ ゴシック" panose="020B0609070205080204" pitchFamily="49" charset="-128"/>
              </a:rPr>
              <a:t>　　　　　　　　　　　　　　</a:t>
            </a:r>
          </a:p>
        </p:txBody>
      </p:sp>
      <p:sp>
        <p:nvSpPr>
          <p:cNvPr id="354" name="正方形/長方形 353"/>
          <p:cNvSpPr/>
          <p:nvPr/>
        </p:nvSpPr>
        <p:spPr>
          <a:xfrm>
            <a:off x="865468" y="5550076"/>
            <a:ext cx="2758154" cy="737088"/>
          </a:xfrm>
          <a:prstGeom prst="rect">
            <a:avLst/>
          </a:prstGeom>
        </p:spPr>
        <p:style>
          <a:lnRef idx="1">
            <a:schemeClr val="accent2"/>
          </a:lnRef>
          <a:fillRef idx="2">
            <a:schemeClr val="accent2"/>
          </a:fillRef>
          <a:effectRef idx="1">
            <a:schemeClr val="accent2"/>
          </a:effectRef>
          <a:fontRef idx="minor">
            <a:schemeClr val="dk1"/>
          </a:fontRef>
        </p:style>
        <p:txBody>
          <a:bodyPr lIns="33231" tIns="33231" rIns="33231" bIns="33231" anchor="ctr"/>
          <a:lstStyle/>
          <a:p>
            <a:pPr>
              <a:defRPr/>
            </a:pPr>
            <a:r>
              <a:rPr lang="en-US" altLang="ja-JP" sz="1108" b="1" dirty="0">
                <a:latin typeface="ＭＳ Ｐゴシック" panose="020B0600070205080204" pitchFamily="50" charset="-128"/>
                <a:ea typeface="ＭＳ Ｐゴシック" panose="020B0600070205080204" pitchFamily="50" charset="-128"/>
              </a:rPr>
              <a:t>【</a:t>
            </a:r>
            <a:r>
              <a:rPr lang="ja-JP" altLang="en-US" sz="1108" b="1" dirty="0">
                <a:latin typeface="ＭＳ Ｐゴシック" panose="020B0600070205080204" pitchFamily="50" charset="-128"/>
                <a:ea typeface="ＭＳ Ｐゴシック" panose="020B0600070205080204" pitchFamily="50" charset="-128"/>
              </a:rPr>
              <a:t>構成</a:t>
            </a:r>
            <a:r>
              <a:rPr lang="en-US" altLang="ja-JP" sz="1108" b="1" dirty="0">
                <a:latin typeface="ＭＳ Ｐゴシック" panose="020B0600070205080204" pitchFamily="50" charset="-128"/>
                <a:ea typeface="ＭＳ Ｐゴシック" panose="020B0600070205080204" pitchFamily="50" charset="-128"/>
              </a:rPr>
              <a:t>】</a:t>
            </a:r>
          </a:p>
          <a:p>
            <a:pPr>
              <a:defRPr/>
            </a:pPr>
            <a:r>
              <a:rPr lang="ja-JP" altLang="en-US" sz="1108" b="1" dirty="0">
                <a:latin typeface="ＭＳ Ｐゴシック" panose="020B0600070205080204" pitchFamily="50" charset="-128"/>
                <a:ea typeface="ＭＳ Ｐゴシック" panose="020B0600070205080204" pitchFamily="50" charset="-128"/>
              </a:rPr>
              <a:t>環境省、関係省庁地方支分部局、</a:t>
            </a:r>
            <a:endParaRPr lang="en-US" altLang="ja-JP" sz="1108" b="1" dirty="0">
              <a:latin typeface="ＭＳ Ｐゴシック" panose="020B0600070205080204" pitchFamily="50" charset="-128"/>
              <a:ea typeface="ＭＳ Ｐゴシック" panose="020B0600070205080204" pitchFamily="50" charset="-128"/>
            </a:endParaRPr>
          </a:p>
          <a:p>
            <a:pPr>
              <a:defRPr/>
            </a:pPr>
            <a:r>
              <a:rPr lang="ja-JP" altLang="en-US" sz="1108" b="1" dirty="0">
                <a:solidFill>
                  <a:srgbClr val="000000"/>
                </a:solidFill>
                <a:latin typeface="ＭＳ Ｐゴシック" panose="020B0600070205080204" pitchFamily="50" charset="-128"/>
                <a:ea typeface="ＭＳ Ｐゴシック" panose="020B0600070205080204" pitchFamily="50" charset="-128"/>
              </a:rPr>
              <a:t>都道府県、主要な市町村</a:t>
            </a:r>
            <a:endParaRPr lang="en-US" altLang="ja-JP" sz="1108" b="1" dirty="0">
              <a:solidFill>
                <a:srgbClr val="000000"/>
              </a:solidFill>
              <a:latin typeface="ＭＳ Ｐゴシック" panose="020B0600070205080204" pitchFamily="50" charset="-128"/>
              <a:ea typeface="ＭＳ Ｐゴシック" panose="020B0600070205080204" pitchFamily="50" charset="-128"/>
            </a:endParaRPr>
          </a:p>
          <a:p>
            <a:pPr>
              <a:defRPr/>
            </a:pPr>
            <a:r>
              <a:rPr lang="ja-JP" altLang="en-US" sz="1108" b="1" dirty="0">
                <a:solidFill>
                  <a:srgbClr val="000000"/>
                </a:solidFill>
                <a:latin typeface="ＭＳ Ｐゴシック" panose="020B0600070205080204" pitchFamily="50" charset="-128"/>
                <a:ea typeface="ＭＳ Ｐゴシック" panose="020B0600070205080204" pitchFamily="50" charset="-128"/>
              </a:rPr>
              <a:t>廃棄物処理事業者団体、地域の専門家　等</a:t>
            </a:r>
          </a:p>
        </p:txBody>
      </p:sp>
      <p:sp>
        <p:nvSpPr>
          <p:cNvPr id="3" name="スライド番号プレースホルダー 2"/>
          <p:cNvSpPr>
            <a:spLocks noGrp="1"/>
          </p:cNvSpPr>
          <p:nvPr>
            <p:ph type="sldNum" sz="quarter" idx="12"/>
          </p:nvPr>
        </p:nvSpPr>
        <p:spPr>
          <a:xfrm>
            <a:off x="7520396" y="6346288"/>
            <a:ext cx="2228850" cy="365125"/>
          </a:xfrm>
        </p:spPr>
        <p:txBody>
          <a:bodyPr/>
          <a:lstStyle/>
          <a:p>
            <a:r>
              <a:rPr kumimoji="1" lang="ja-JP" altLang="en-US" dirty="0"/>
              <a:t>９</a:t>
            </a:r>
          </a:p>
        </p:txBody>
      </p:sp>
      <p:sp>
        <p:nvSpPr>
          <p:cNvPr id="341" name="テキスト ボックス 2"/>
          <p:cNvSpPr txBox="1">
            <a:spLocks noChangeArrowheads="1"/>
          </p:cNvSpPr>
          <p:nvPr/>
        </p:nvSpPr>
        <p:spPr bwMode="auto">
          <a:xfrm>
            <a:off x="381000" y="262304"/>
            <a:ext cx="9144000" cy="439616"/>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tIns="66462" bIns="66462"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a:t>地域ブロック協議会等について</a:t>
            </a:r>
          </a:p>
        </p:txBody>
      </p:sp>
      <p:pic>
        <p:nvPicPr>
          <p:cNvPr id="4" name="オーディオ 3">
            <a:hlinkClick r:id="" action="ppaction://media"/>
            <a:extLst>
              <a:ext uri="{FF2B5EF4-FFF2-40B4-BE49-F238E27FC236}">
                <a16:creationId xmlns:a16="http://schemas.microsoft.com/office/drawing/2014/main" id="{CC593892-7024-A5C1-EBFB-8D446EB66E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2488474244"/>
      </p:ext>
    </p:extLst>
  </p:cSld>
  <p:clrMapOvr>
    <a:masterClrMapping/>
  </p:clrMapOvr>
  <mc:AlternateContent xmlns:mc="http://schemas.openxmlformats.org/markup-compatibility/2006">
    <mc:Choice xmlns:p14="http://schemas.microsoft.com/office/powerpoint/2010/main" Requires="p14">
      <p:transition spd="slow" p14:dur="2000" advTm="51418"/>
    </mc:Choice>
    <mc:Fallback>
      <p:transition spd="slow" advTm="51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グループ化 68"/>
          <p:cNvGrpSpPr/>
          <p:nvPr/>
        </p:nvGrpSpPr>
        <p:grpSpPr>
          <a:xfrm>
            <a:off x="455614" y="1196753"/>
            <a:ext cx="9069387" cy="5633559"/>
            <a:chOff x="74613" y="1637267"/>
            <a:chExt cx="9069387" cy="5193044"/>
          </a:xfrm>
        </p:grpSpPr>
        <p:sp>
          <p:nvSpPr>
            <p:cNvPr id="4" name="下矢印 3"/>
            <p:cNvSpPr/>
            <p:nvPr/>
          </p:nvSpPr>
          <p:spPr bwMode="auto">
            <a:xfrm>
              <a:off x="2287588" y="4283769"/>
              <a:ext cx="377825" cy="1394001"/>
            </a:xfrm>
            <a:prstGeom prst="downArrow">
              <a:avLst>
                <a:gd name="adj1" fmla="val 50000"/>
                <a:gd name="adj2" fmla="val 37709"/>
              </a:avLst>
            </a:prstGeom>
            <a:solidFill>
              <a:schemeClr val="accent6">
                <a:lumMod val="5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3" rIns="91423" bIns="45713" anchor="ctr"/>
            <a:lstStyle/>
            <a:p>
              <a:pPr algn="ctr">
                <a:defRPr/>
              </a:pPr>
              <a:endParaRPr lang="ja-JP" altLang="en-US" sz="1400">
                <a:solidFill>
                  <a:prstClr val="black"/>
                </a:solidFill>
                <a:latin typeface="ＭＳ ゴシック" panose="020B0609070205080204" pitchFamily="49" charset="-128"/>
                <a:ea typeface="ＭＳ ゴシック" panose="020B0609070205080204" pitchFamily="49" charset="-128"/>
              </a:endParaRPr>
            </a:p>
          </p:txBody>
        </p:sp>
        <p:sp>
          <p:nvSpPr>
            <p:cNvPr id="5" name="正方形/長方形 4"/>
            <p:cNvSpPr/>
            <p:nvPr/>
          </p:nvSpPr>
          <p:spPr bwMode="auto">
            <a:xfrm>
              <a:off x="6705600" y="1637267"/>
              <a:ext cx="2438400" cy="5193044"/>
            </a:xfrm>
            <a:prstGeom prst="rect">
              <a:avLst/>
            </a:prstGeom>
            <a:solidFill>
              <a:srgbClr val="F5D3D3"/>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solidFill>
                  <a:prstClr val="black"/>
                </a:solidFill>
                <a:latin typeface="Calibri"/>
                <a:ea typeface="ＭＳ Ｐゴシック" panose="020B0600070205080204" pitchFamily="50" charset="-128"/>
              </a:endParaRPr>
            </a:p>
          </p:txBody>
        </p:sp>
        <p:sp>
          <p:nvSpPr>
            <p:cNvPr id="6" name="下矢印 5"/>
            <p:cNvSpPr/>
            <p:nvPr/>
          </p:nvSpPr>
          <p:spPr bwMode="auto">
            <a:xfrm>
              <a:off x="4325938" y="1968570"/>
              <a:ext cx="379412" cy="183902"/>
            </a:xfrm>
            <a:prstGeom prst="downArrow">
              <a:avLst>
                <a:gd name="adj1" fmla="val 50000"/>
                <a:gd name="adj2" fmla="val 35195"/>
              </a:avLst>
            </a:prstGeom>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3" rIns="91423" bIns="45713" anchor="ctr"/>
            <a:lstStyle/>
            <a:p>
              <a:pPr algn="ctr">
                <a:defRPr/>
              </a:pPr>
              <a:endParaRPr lang="ja-JP" altLang="en-US" sz="1400">
                <a:solidFill>
                  <a:prstClr val="black"/>
                </a:solidFill>
                <a:latin typeface="ＭＳ ゴシック" panose="020B0609070205080204" pitchFamily="49" charset="-128"/>
                <a:ea typeface="ＭＳ ゴシック" panose="020B0609070205080204" pitchFamily="49" charset="-128"/>
              </a:endParaRPr>
            </a:p>
          </p:txBody>
        </p:sp>
        <p:sp>
          <p:nvSpPr>
            <p:cNvPr id="7" name="下矢印 6"/>
            <p:cNvSpPr/>
            <p:nvPr/>
          </p:nvSpPr>
          <p:spPr bwMode="auto">
            <a:xfrm>
              <a:off x="4325938" y="2423410"/>
              <a:ext cx="379412" cy="217593"/>
            </a:xfrm>
            <a:prstGeom prst="downArrow">
              <a:avLst>
                <a:gd name="adj1" fmla="val 50000"/>
                <a:gd name="adj2" fmla="val 35195"/>
              </a:avLst>
            </a:prstGeom>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3" rIns="91423" bIns="45713" anchor="ctr"/>
            <a:lstStyle/>
            <a:p>
              <a:pPr algn="ctr">
                <a:defRPr/>
              </a:pPr>
              <a:endParaRPr lang="ja-JP" altLang="en-US" sz="1400">
                <a:solidFill>
                  <a:prstClr val="black"/>
                </a:solidFill>
                <a:latin typeface="ＭＳ ゴシック" panose="020B0609070205080204" pitchFamily="49" charset="-128"/>
                <a:ea typeface="ＭＳ ゴシック" panose="020B0609070205080204" pitchFamily="49" charset="-128"/>
              </a:endParaRPr>
            </a:p>
          </p:txBody>
        </p:sp>
        <p:sp>
          <p:nvSpPr>
            <p:cNvPr id="8" name="下矢印 7"/>
            <p:cNvSpPr/>
            <p:nvPr/>
          </p:nvSpPr>
          <p:spPr bwMode="auto">
            <a:xfrm>
              <a:off x="4325938" y="2910538"/>
              <a:ext cx="379412" cy="160037"/>
            </a:xfrm>
            <a:prstGeom prst="downArrow">
              <a:avLst>
                <a:gd name="adj1" fmla="val 50000"/>
                <a:gd name="adj2" fmla="val 42446"/>
              </a:avLst>
            </a:prstGeom>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3" rIns="91423" bIns="45713" anchor="ctr"/>
            <a:lstStyle/>
            <a:p>
              <a:pPr algn="ctr">
                <a:defRPr/>
              </a:pPr>
              <a:endParaRPr lang="ja-JP" altLang="en-US" sz="1400">
                <a:solidFill>
                  <a:prstClr val="black"/>
                </a:solidFill>
                <a:latin typeface="ＭＳ ゴシック" panose="020B0609070205080204" pitchFamily="49" charset="-128"/>
                <a:ea typeface="ＭＳ ゴシック" panose="020B0609070205080204" pitchFamily="49" charset="-128"/>
              </a:endParaRPr>
            </a:p>
          </p:txBody>
        </p:sp>
        <p:sp>
          <p:nvSpPr>
            <p:cNvPr id="9" name="テキスト ボックス 8"/>
            <p:cNvSpPr txBox="1"/>
            <p:nvPr/>
          </p:nvSpPr>
          <p:spPr bwMode="auto">
            <a:xfrm>
              <a:off x="2076450" y="3073382"/>
              <a:ext cx="4513263" cy="1236236"/>
            </a:xfrm>
            <a:prstGeom prst="roundRect">
              <a:avLst>
                <a:gd name="adj" fmla="val 3141"/>
              </a:avLst>
            </a:prstGeom>
            <a:solidFill>
              <a:schemeClr val="bg1"/>
            </a:solidFill>
            <a:ln w="50800">
              <a:solidFill>
                <a:schemeClr val="accent6">
                  <a:lumMod val="50000"/>
                </a:schemeClr>
              </a:solidFill>
              <a:prstDash val="solid"/>
            </a:ln>
          </p:spPr>
          <p:txBody>
            <a:bodyPr lIns="35994" tIns="0" rIns="35994" bIns="35994"/>
            <a:lstStyle/>
            <a:p>
              <a:pPr marL="541241">
                <a:defRPr/>
              </a:pPr>
              <a:endParaRPr lang="en-US" altLang="ja-JP" sz="1400" b="1" dirty="0">
                <a:solidFill>
                  <a:prstClr val="black"/>
                </a:solidFill>
                <a:latin typeface="ＭＳ ゴシック" panose="020B0609070205080204" pitchFamily="49" charset="-128"/>
                <a:ea typeface="ＭＳ ゴシック" panose="020B0609070205080204" pitchFamily="49" charset="-128"/>
              </a:endParaRPr>
            </a:p>
          </p:txBody>
        </p:sp>
        <p:sp>
          <p:nvSpPr>
            <p:cNvPr id="10" name="テキスト ボックス 50"/>
            <p:cNvSpPr>
              <a:spLocks noChangeArrowheads="1"/>
            </p:cNvSpPr>
            <p:nvPr/>
          </p:nvSpPr>
          <p:spPr bwMode="auto">
            <a:xfrm>
              <a:off x="2840038" y="4446613"/>
              <a:ext cx="3749675" cy="1096389"/>
            </a:xfrm>
            <a:prstGeom prst="roundRect">
              <a:avLst>
                <a:gd name="adj" fmla="val 7527"/>
              </a:avLst>
            </a:prstGeom>
            <a:solidFill>
              <a:schemeClr val="accent1">
                <a:lumMod val="60000"/>
                <a:lumOff val="40000"/>
              </a:schemeClr>
            </a:solidFill>
            <a:ln w="28575">
              <a:solidFill>
                <a:schemeClr val="tx2">
                  <a:lumMod val="75000"/>
                </a:schemeClr>
              </a:solidFill>
              <a:prstDash val="solid"/>
              <a:round/>
              <a:headEnd/>
              <a:tailEnd/>
            </a:ln>
          </p:spPr>
          <p:txBody>
            <a:bodyPr lIns="35994" tIns="35994" rIns="35994" bIns="0"/>
            <a:lstStyle/>
            <a:p>
              <a:pPr>
                <a:defRPr/>
              </a:pPr>
              <a:endParaRPr lang="en-US" altLang="ja-JP" sz="1100" dirty="0">
                <a:solidFill>
                  <a:prstClr val="black"/>
                </a:solidFill>
                <a:latin typeface="ＭＳ ゴシック" panose="020B0609070205080204" pitchFamily="49" charset="-128"/>
                <a:ea typeface="ＭＳ ゴシック" panose="020B0609070205080204" pitchFamily="49" charset="-128"/>
              </a:endParaRPr>
            </a:p>
          </p:txBody>
        </p:sp>
        <p:cxnSp>
          <p:nvCxnSpPr>
            <p:cNvPr id="11" name="直線矢印コネクタ 10"/>
            <p:cNvCxnSpPr/>
            <p:nvPr/>
          </p:nvCxnSpPr>
          <p:spPr bwMode="auto">
            <a:xfrm>
              <a:off x="977900" y="3649074"/>
              <a:ext cx="19050" cy="2062221"/>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50"/>
            <p:cNvSpPr>
              <a:spLocks noChangeArrowheads="1"/>
            </p:cNvSpPr>
            <p:nvPr/>
          </p:nvSpPr>
          <p:spPr bwMode="auto">
            <a:xfrm>
              <a:off x="2895600" y="5090970"/>
              <a:ext cx="3625850" cy="397283"/>
            </a:xfrm>
            <a:prstGeom prst="roundRect">
              <a:avLst>
                <a:gd name="adj" fmla="val 10787"/>
              </a:avLst>
            </a:prstGeom>
            <a:solidFill>
              <a:schemeClr val="bg1"/>
            </a:solidFill>
            <a:ln w="50800">
              <a:solidFill>
                <a:srgbClr val="FF0000"/>
              </a:solidFill>
              <a:prstDash val="sysDash"/>
              <a:round/>
              <a:headEnd/>
              <a:tailEnd/>
            </a:ln>
          </p:spPr>
          <p:txBody>
            <a:bodyPr lIns="35994" tIns="35994" rIns="35994" bIns="360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sz="800" b="1">
                  <a:solidFill>
                    <a:prstClr val="black"/>
                  </a:solidFill>
                  <a:latin typeface="ＭＳ Ｐゴシック" panose="020B0600070205080204" pitchFamily="50" charset="-128"/>
                </a:rPr>
                <a:t>大規模災害発生時における災害廃棄物対策行動計画</a:t>
              </a:r>
              <a:endParaRPr lang="en-US" altLang="ja-JP" sz="800" b="1">
                <a:solidFill>
                  <a:prstClr val="black"/>
                </a:solidFill>
                <a:latin typeface="ＭＳ Ｐゴシック" panose="020B0600070205080204" pitchFamily="50" charset="-128"/>
              </a:endParaRPr>
            </a:p>
            <a:p>
              <a:pPr>
                <a:spcBef>
                  <a:spcPct val="0"/>
                </a:spcBef>
                <a:buNone/>
              </a:pPr>
              <a:r>
                <a:rPr lang="ja-JP" altLang="en-US" sz="700">
                  <a:solidFill>
                    <a:prstClr val="black"/>
                  </a:solidFill>
                  <a:latin typeface="ＭＳ ゴシック" panose="020B0609070205080204" pitchFamily="49" charset="-128"/>
                  <a:ea typeface="ＭＳ ゴシック" panose="020B0609070205080204" pitchFamily="49" charset="-128"/>
                </a:rPr>
                <a:t>大規模災害の発生が予想される地域を含む地域ブロックごとに策定。</a:t>
              </a:r>
            </a:p>
          </p:txBody>
        </p:sp>
        <p:sp>
          <p:nvSpPr>
            <p:cNvPr id="13" name="テキスト ボックス 12"/>
            <p:cNvSpPr txBox="1"/>
            <p:nvPr/>
          </p:nvSpPr>
          <p:spPr bwMode="auto">
            <a:xfrm>
              <a:off x="3765550" y="3455224"/>
              <a:ext cx="2724150" cy="763848"/>
            </a:xfrm>
            <a:prstGeom prst="roundRect">
              <a:avLst>
                <a:gd name="adj" fmla="val 5883"/>
              </a:avLst>
            </a:prstGeom>
            <a:solidFill>
              <a:schemeClr val="bg1"/>
            </a:solidFill>
            <a:ln w="28575">
              <a:solidFill>
                <a:schemeClr val="tx2">
                  <a:lumMod val="75000"/>
                </a:schemeClr>
              </a:solidFill>
              <a:prstDash val="sysDot"/>
            </a:ln>
          </p:spPr>
          <p:txBody>
            <a:bodyPr lIns="35994" tIns="35994" rIns="0" bIns="35994"/>
            <a:lstStyle/>
            <a:p>
              <a:pPr marL="88884" indent="-88884">
                <a:defRPr/>
              </a:pPr>
              <a:endParaRPr lang="en-US" altLang="ja-JP" sz="200" b="1" dirty="0">
                <a:solidFill>
                  <a:prstClr val="black"/>
                </a:solidFill>
                <a:latin typeface="ＭＳ ゴシック" panose="020B0609070205080204" pitchFamily="49" charset="-128"/>
                <a:ea typeface="ＭＳ ゴシック" panose="020B0609070205080204" pitchFamily="49" charset="-128"/>
              </a:endParaRPr>
            </a:p>
          </p:txBody>
        </p:sp>
        <p:sp>
          <p:nvSpPr>
            <p:cNvPr id="14" name="テキスト ボックス 13"/>
            <p:cNvSpPr txBox="1"/>
            <p:nvPr/>
          </p:nvSpPr>
          <p:spPr bwMode="auto">
            <a:xfrm>
              <a:off x="112713" y="1642882"/>
              <a:ext cx="1763712" cy="331303"/>
            </a:xfrm>
            <a:prstGeom prst="rect">
              <a:avLst/>
            </a:prstGeom>
            <a:solidFill>
              <a:schemeClr val="accent6">
                <a:lumMod val="60000"/>
                <a:lumOff val="40000"/>
              </a:schemeClr>
            </a:solidFill>
            <a:ln>
              <a:solidFill>
                <a:schemeClr val="accent6">
                  <a:lumMod val="75000"/>
                </a:schemeClr>
              </a:solidFill>
            </a:ln>
          </p:spPr>
          <p:txBody>
            <a:bodyPr lIns="35994" tIns="35994" rIns="35994" bIns="35994" anchor="ctr"/>
            <a:lstStyle/>
            <a:p>
              <a:pPr marL="90470" indent="-90470" algn="ctr">
                <a:defRPr/>
              </a:pPr>
              <a:r>
                <a:rPr lang="ja-JP" altLang="en-US" sz="1200" b="1" dirty="0">
                  <a:solidFill>
                    <a:prstClr val="black"/>
                  </a:solidFill>
                  <a:latin typeface="ＭＳ ゴシック" panose="020B0609070205080204" pitchFamily="49" charset="-128"/>
                  <a:ea typeface="ＭＳ ゴシック" panose="020B0609070205080204" pitchFamily="49" charset="-128"/>
                </a:rPr>
                <a:t>廃棄物処理法</a:t>
              </a:r>
              <a:endParaRPr lang="en-US" altLang="ja-JP" sz="1200" b="1" dirty="0">
                <a:solidFill>
                  <a:prstClr val="black"/>
                </a:solidFill>
                <a:latin typeface="ＭＳ ゴシック" panose="020B0609070205080204" pitchFamily="49" charset="-128"/>
                <a:ea typeface="ＭＳ ゴシック" panose="020B0609070205080204" pitchFamily="49" charset="-128"/>
              </a:endParaRPr>
            </a:p>
          </p:txBody>
        </p:sp>
        <p:cxnSp>
          <p:nvCxnSpPr>
            <p:cNvPr id="15" name="直線矢印コネクタ 14"/>
            <p:cNvCxnSpPr>
              <a:stCxn id="14" idx="2"/>
            </p:cNvCxnSpPr>
            <p:nvPr/>
          </p:nvCxnSpPr>
          <p:spPr bwMode="auto">
            <a:xfrm>
              <a:off x="995363" y="1974186"/>
              <a:ext cx="0" cy="1304155"/>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bwMode="auto">
            <a:xfrm>
              <a:off x="74613" y="3831450"/>
              <a:ext cx="1762125" cy="506758"/>
            </a:xfrm>
            <a:prstGeom prst="rect">
              <a:avLst/>
            </a:prstGeom>
            <a:solidFill>
              <a:schemeClr val="bg1"/>
            </a:solidFill>
            <a:ln>
              <a:noFill/>
            </a:ln>
          </p:spPr>
          <p:txBody>
            <a:bodyPr lIns="35994" tIns="35994" rIns="35994" bIns="35994">
              <a:spAutoFit/>
            </a:bodyPr>
            <a:lstStyle/>
            <a:p>
              <a:pPr marL="90470" indent="-90470">
                <a:defRPr/>
              </a:pPr>
              <a:r>
                <a:rPr lang="ja-JP" altLang="en-US" sz="1100" b="1" dirty="0">
                  <a:solidFill>
                    <a:prstClr val="black"/>
                  </a:solidFill>
                  <a:latin typeface="ＭＳ ゴシック" panose="020B0609070205080204" pitchFamily="49" charset="-128"/>
                  <a:ea typeface="ＭＳ ゴシック" panose="020B0609070205080204" pitchFamily="49" charset="-128"/>
                </a:rPr>
                <a:t>　</a:t>
              </a:r>
              <a:r>
                <a:rPr lang="ja-JP" altLang="en-US" sz="1000" b="1" dirty="0">
                  <a:solidFill>
                    <a:prstClr val="black"/>
                  </a:solidFill>
                  <a:latin typeface="ＭＳ ゴシック" panose="020B0609070205080204" pitchFamily="49" charset="-128"/>
                  <a:ea typeface="ＭＳ ゴシック" panose="020B0609070205080204" pitchFamily="49" charset="-128"/>
                </a:rPr>
                <a:t>廃棄物処理施設の災害拠点化、耐震化等の観点からも取組を推進。</a:t>
              </a:r>
              <a:endParaRPr lang="ja-JP" altLang="en-US" sz="1000" b="1" spc="-150" dirty="0">
                <a:solidFill>
                  <a:prstClr val="black"/>
                </a:solidFill>
                <a:latin typeface="ＭＳ ゴシック" panose="020B0609070205080204" pitchFamily="49" charset="-128"/>
                <a:ea typeface="ＭＳ ゴシック" panose="020B0609070205080204" pitchFamily="49" charset="-128"/>
              </a:endParaRPr>
            </a:p>
          </p:txBody>
        </p:sp>
        <p:sp>
          <p:nvSpPr>
            <p:cNvPr id="17" name="大かっこ 16"/>
            <p:cNvSpPr/>
            <p:nvPr/>
          </p:nvSpPr>
          <p:spPr bwMode="auto">
            <a:xfrm>
              <a:off x="176213" y="3826068"/>
              <a:ext cx="1660525" cy="568549"/>
            </a:xfrm>
            <a:prstGeom prst="bracketPair">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lIns="91423" tIns="45713" rIns="91423" bIns="45713" anchor="ctr"/>
            <a:lstStyle/>
            <a:p>
              <a:pPr algn="ctr">
                <a:defRPr/>
              </a:pPr>
              <a:endParaRPr lang="ja-JP" altLang="en-US" sz="1400">
                <a:solidFill>
                  <a:prstClr val="black"/>
                </a:solidFill>
                <a:latin typeface="ＭＳ ゴシック" panose="020B0609070205080204" pitchFamily="49" charset="-128"/>
                <a:ea typeface="ＭＳ ゴシック" panose="020B0609070205080204" pitchFamily="49" charset="-128"/>
              </a:endParaRPr>
            </a:p>
          </p:txBody>
        </p:sp>
        <p:sp>
          <p:nvSpPr>
            <p:cNvPr id="18" name="テキスト ボックス 17"/>
            <p:cNvSpPr txBox="1"/>
            <p:nvPr/>
          </p:nvSpPr>
          <p:spPr bwMode="auto">
            <a:xfrm>
              <a:off x="2462213" y="5693212"/>
              <a:ext cx="4127500" cy="381841"/>
            </a:xfrm>
            <a:prstGeom prst="rect">
              <a:avLst/>
            </a:prstGeom>
            <a:solidFill>
              <a:schemeClr val="tx2">
                <a:lumMod val="60000"/>
                <a:lumOff val="40000"/>
              </a:schemeClr>
            </a:solidFill>
            <a:ln>
              <a:noFill/>
            </a:ln>
          </p:spPr>
          <p:txBody>
            <a:bodyPr lIns="35994" tIns="0" rIns="35994" bIns="0" anchor="ctr"/>
            <a:lstStyle/>
            <a:p>
              <a:pPr algn="ctr">
                <a:defRPr/>
              </a:pPr>
              <a:r>
                <a:rPr lang="ja-JP" altLang="en-US" sz="1100" dirty="0">
                  <a:solidFill>
                    <a:prstClr val="black"/>
                  </a:solidFill>
                  <a:latin typeface="ＭＳ ゴシック" panose="020B0609070205080204" pitchFamily="49" charset="-128"/>
                  <a:ea typeface="ＭＳ ゴシック" panose="020B0609070205080204" pitchFamily="49" charset="-128"/>
                </a:rPr>
                <a:t>地域防災計画</a:t>
              </a:r>
            </a:p>
            <a:p>
              <a:pPr algn="ctr">
                <a:defRPr/>
              </a:pPr>
              <a:endParaRPr lang="ja-JP" altLang="en-US" sz="1050" dirty="0">
                <a:solidFill>
                  <a:prstClr val="black"/>
                </a:solidFill>
                <a:latin typeface="ＭＳ ゴシック" panose="020B0609070205080204" pitchFamily="49" charset="-128"/>
                <a:ea typeface="ＭＳ ゴシック" panose="020B0609070205080204" pitchFamily="49" charset="-128"/>
              </a:endParaRPr>
            </a:p>
          </p:txBody>
        </p:sp>
        <p:cxnSp>
          <p:nvCxnSpPr>
            <p:cNvPr id="20" name="直線矢印コネクタ 19"/>
            <p:cNvCxnSpPr/>
            <p:nvPr/>
          </p:nvCxnSpPr>
          <p:spPr bwMode="auto">
            <a:xfrm>
              <a:off x="1011238" y="5843421"/>
              <a:ext cx="15875" cy="349552"/>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
            <p:cNvSpPr txBox="1">
              <a:spLocks noChangeArrowheads="1"/>
            </p:cNvSpPr>
            <p:nvPr/>
          </p:nvSpPr>
          <p:spPr bwMode="auto">
            <a:xfrm>
              <a:off x="3765550" y="3317648"/>
              <a:ext cx="2724150" cy="318668"/>
            </a:xfrm>
            <a:prstGeom prst="rect">
              <a:avLst/>
            </a:prstGeom>
            <a:solidFill>
              <a:schemeClr val="accent1">
                <a:lumMod val="60000"/>
                <a:lumOff val="40000"/>
              </a:schemeClr>
            </a:solidFill>
            <a:ln w="25400">
              <a:solidFill>
                <a:schemeClr val="tx2"/>
              </a:solidFill>
              <a:miter lim="800000"/>
              <a:headEnd/>
              <a:tailEnd/>
            </a:ln>
          </p:spPr>
          <p:txBody>
            <a:bodyPr lIns="35994" tIns="0" rIns="35994" bIns="0" anchor="ct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defRPr/>
              </a:pPr>
              <a:r>
                <a:rPr lang="ja-JP" altLang="en-US" sz="1000" b="1" dirty="0">
                  <a:solidFill>
                    <a:prstClr val="black"/>
                  </a:solidFill>
                  <a:latin typeface="ＭＳ ゴシック" pitchFamily="49" charset="-128"/>
                  <a:ea typeface="ＭＳ ゴシック" pitchFamily="49" charset="-128"/>
                </a:rPr>
                <a:t>大規模災害発生時における</a:t>
              </a:r>
              <a:endParaRPr lang="en-US" altLang="ja-JP" sz="1000" b="1" dirty="0">
                <a:solidFill>
                  <a:prstClr val="black"/>
                </a:solidFill>
                <a:latin typeface="ＭＳ ゴシック" pitchFamily="49" charset="-128"/>
                <a:ea typeface="ＭＳ ゴシック" pitchFamily="49" charset="-128"/>
              </a:endParaRPr>
            </a:p>
            <a:p>
              <a:pPr algn="ctr" eaLnBrk="1" hangingPunct="1">
                <a:defRPr/>
              </a:pPr>
              <a:r>
                <a:rPr lang="ja-JP" altLang="en-US" sz="1000" b="1" dirty="0">
                  <a:solidFill>
                    <a:prstClr val="black"/>
                  </a:solidFill>
                  <a:latin typeface="ＭＳ ゴシック" pitchFamily="49" charset="-128"/>
                  <a:ea typeface="ＭＳ ゴシック" pitchFamily="49" charset="-128"/>
                </a:rPr>
                <a:t>災害廃棄物対策行動指針（</a:t>
              </a:r>
              <a:r>
                <a:rPr lang="en-US" altLang="ja-JP" sz="1000" b="1" dirty="0">
                  <a:solidFill>
                    <a:prstClr val="black"/>
                  </a:solidFill>
                  <a:latin typeface="ＭＳ ゴシック" pitchFamily="49" charset="-128"/>
                  <a:ea typeface="ＭＳ ゴシック" pitchFamily="49" charset="-128"/>
                </a:rPr>
                <a:t>H27.11</a:t>
              </a:r>
              <a:r>
                <a:rPr lang="ja-JP" altLang="en-US" sz="1000" b="1" dirty="0">
                  <a:solidFill>
                    <a:prstClr val="black"/>
                  </a:solidFill>
                  <a:latin typeface="ＭＳ ゴシック" pitchFamily="49" charset="-128"/>
                  <a:ea typeface="ＭＳ ゴシック" pitchFamily="49" charset="-128"/>
                </a:rPr>
                <a:t>策定）</a:t>
              </a:r>
            </a:p>
          </p:txBody>
        </p:sp>
        <p:sp>
          <p:nvSpPr>
            <p:cNvPr id="22" name="テキスト ボックス 21"/>
            <p:cNvSpPr txBox="1"/>
            <p:nvPr/>
          </p:nvSpPr>
          <p:spPr bwMode="auto">
            <a:xfrm>
              <a:off x="2533650" y="1637267"/>
              <a:ext cx="6464300" cy="359379"/>
            </a:xfrm>
            <a:prstGeom prst="rect">
              <a:avLst/>
            </a:prstGeom>
            <a:solidFill>
              <a:schemeClr val="tx2">
                <a:lumMod val="60000"/>
                <a:lumOff val="40000"/>
              </a:schemeClr>
            </a:solidFill>
          </p:spPr>
          <p:txBody>
            <a:bodyPr lIns="35994" tIns="35994" rIns="35994" bIns="35994" anchor="ctr"/>
            <a:lstStyle/>
            <a:p>
              <a:pPr algn="ctr">
                <a:defRPr/>
              </a:pPr>
              <a:r>
                <a:rPr lang="ja-JP" altLang="en-US" sz="1200" dirty="0">
                  <a:solidFill>
                    <a:prstClr val="black"/>
                  </a:solidFill>
                  <a:latin typeface="ＭＳ ゴシック" panose="020B0609070205080204" pitchFamily="49" charset="-128"/>
                  <a:ea typeface="ＭＳ ゴシック" panose="020B0609070205080204" pitchFamily="49" charset="-128"/>
                </a:rPr>
                <a:t>災害対策基本法</a:t>
              </a:r>
              <a:r>
                <a:rPr lang="ja-JP" altLang="en-US" sz="1050" dirty="0">
                  <a:solidFill>
                    <a:prstClr val="black"/>
                  </a:solidFill>
                  <a:latin typeface="ＭＳ ゴシック" panose="020B0609070205080204" pitchFamily="49" charset="-128"/>
                  <a:ea typeface="ＭＳ ゴシック" panose="020B0609070205080204" pitchFamily="49" charset="-128"/>
                </a:rPr>
                <a:t>（復興段階では大規模災害復興法）</a:t>
              </a:r>
              <a:endParaRPr lang="en-US" altLang="ja-JP" sz="1050" dirty="0">
                <a:solidFill>
                  <a:prstClr val="black"/>
                </a:solidFill>
                <a:latin typeface="ＭＳ ゴシック" panose="020B0609070205080204" pitchFamily="49" charset="-128"/>
                <a:ea typeface="ＭＳ ゴシック" panose="020B0609070205080204" pitchFamily="49" charset="-128"/>
              </a:endParaRPr>
            </a:p>
          </p:txBody>
        </p:sp>
        <p:sp>
          <p:nvSpPr>
            <p:cNvPr id="23" name="テキスト ボックス 22"/>
            <p:cNvSpPr txBox="1"/>
            <p:nvPr/>
          </p:nvSpPr>
          <p:spPr bwMode="auto">
            <a:xfrm>
              <a:off x="2528888" y="2132819"/>
              <a:ext cx="4030662" cy="400090"/>
            </a:xfrm>
            <a:prstGeom prst="rect">
              <a:avLst/>
            </a:prstGeom>
            <a:solidFill>
              <a:schemeClr val="tx2">
                <a:lumMod val="60000"/>
                <a:lumOff val="40000"/>
              </a:schemeClr>
            </a:solidFill>
          </p:spPr>
          <p:txBody>
            <a:bodyPr lIns="0" tIns="35994" rIns="0" bIns="0" anchor="ctr"/>
            <a:lstStyle/>
            <a:p>
              <a:pPr algn="ctr">
                <a:defRPr/>
              </a:pPr>
              <a:r>
                <a:rPr lang="ja-JP" altLang="en-US" sz="1200" dirty="0">
                  <a:solidFill>
                    <a:prstClr val="black"/>
                  </a:solidFill>
                  <a:latin typeface="ＭＳ ゴシック" panose="020B0609070205080204" pitchFamily="49" charset="-128"/>
                  <a:ea typeface="ＭＳ ゴシック" panose="020B0609070205080204" pitchFamily="49" charset="-128"/>
                </a:rPr>
                <a:t>防災基本計画</a:t>
              </a:r>
              <a:r>
                <a:rPr lang="en-US" altLang="ja-JP" sz="800" dirty="0">
                  <a:solidFill>
                    <a:prstClr val="black"/>
                  </a:solidFill>
                  <a:latin typeface="ＭＳ ゴシック" panose="020B0609070205080204" pitchFamily="49" charset="-128"/>
                  <a:ea typeface="ＭＳ ゴシック" panose="020B0609070205080204" pitchFamily="49" charset="-128"/>
                </a:rPr>
                <a:t>(H28.2.16</a:t>
              </a:r>
              <a:r>
                <a:rPr lang="ja-JP" altLang="en-US" sz="800" dirty="0">
                  <a:solidFill>
                    <a:prstClr val="black"/>
                  </a:solidFill>
                  <a:latin typeface="ＭＳ ゴシック" panose="020B0609070205080204" pitchFamily="49" charset="-128"/>
                  <a:ea typeface="ＭＳ ゴシック" panose="020B0609070205080204" pitchFamily="49" charset="-128"/>
                </a:rPr>
                <a:t>修正</a:t>
              </a:r>
              <a:r>
                <a:rPr lang="en-US" altLang="ja-JP" sz="800" dirty="0">
                  <a:solidFill>
                    <a:prstClr val="black"/>
                  </a:solidFill>
                  <a:latin typeface="ＭＳ ゴシック" panose="020B0609070205080204" pitchFamily="49" charset="-128"/>
                  <a:ea typeface="ＭＳ ゴシック" panose="020B0609070205080204" pitchFamily="49" charset="-128"/>
                </a:rPr>
                <a:t>)</a:t>
              </a:r>
              <a:endParaRPr lang="en-US" altLang="ja-JP" sz="1000" dirty="0">
                <a:solidFill>
                  <a:prstClr val="black"/>
                </a:solidFill>
                <a:latin typeface="ＭＳ ゴシック" panose="020B0609070205080204" pitchFamily="49" charset="-128"/>
                <a:ea typeface="ＭＳ ゴシック" panose="020B0609070205080204" pitchFamily="49" charset="-128"/>
              </a:endParaRPr>
            </a:p>
            <a:p>
              <a:pPr algn="ctr">
                <a:defRPr/>
              </a:pPr>
              <a:r>
                <a:rPr lang="ja-JP" altLang="en-US" sz="1000" dirty="0">
                  <a:solidFill>
                    <a:prstClr val="black"/>
                  </a:solidFill>
                  <a:latin typeface="ＭＳ ゴシック" panose="020B0609070205080204" pitchFamily="49" charset="-128"/>
                  <a:ea typeface="ＭＳ ゴシック" panose="020B0609070205080204" pitchFamily="49" charset="-128"/>
                </a:rPr>
                <a:t>（復興段階では復興基本方針）</a:t>
              </a:r>
            </a:p>
          </p:txBody>
        </p:sp>
        <p:sp>
          <p:nvSpPr>
            <p:cNvPr id="24" name="テキスト ボックス 23"/>
            <p:cNvSpPr txBox="1"/>
            <p:nvPr/>
          </p:nvSpPr>
          <p:spPr bwMode="auto">
            <a:xfrm>
              <a:off x="2520950" y="2626965"/>
              <a:ext cx="4068763" cy="283573"/>
            </a:xfrm>
            <a:prstGeom prst="roundRect">
              <a:avLst/>
            </a:prstGeom>
            <a:solidFill>
              <a:schemeClr val="tx2">
                <a:lumMod val="60000"/>
                <a:lumOff val="40000"/>
              </a:schemeClr>
            </a:solidFill>
            <a:ln>
              <a:solidFill>
                <a:schemeClr val="tx2">
                  <a:lumMod val="60000"/>
                  <a:lumOff val="40000"/>
                </a:schemeClr>
              </a:solidFill>
            </a:ln>
          </p:spPr>
          <p:txBody>
            <a:bodyPr lIns="0" tIns="0" rIns="0" bIns="0" anchor="ctr"/>
            <a:lstStyle/>
            <a:p>
              <a:pPr marL="3175" algn="ctr">
                <a:defRPr/>
              </a:pPr>
              <a:r>
                <a:rPr lang="ja-JP" altLang="en-US" sz="1200" dirty="0">
                  <a:solidFill>
                    <a:prstClr val="black"/>
                  </a:solidFill>
                  <a:latin typeface="ＭＳ ゴシック" panose="020B0609070205080204" pitchFamily="49" charset="-128"/>
                  <a:ea typeface="ＭＳ ゴシック" panose="020B0609070205080204" pitchFamily="49" charset="-128"/>
                </a:rPr>
                <a:t>環境省防災業務計画</a:t>
              </a:r>
              <a:r>
                <a:rPr lang="en-US" altLang="ja-JP" sz="800" dirty="0">
                  <a:solidFill>
                    <a:prstClr val="black"/>
                  </a:solidFill>
                  <a:latin typeface="ＭＳ ゴシック" panose="020B0609070205080204" pitchFamily="49" charset="-128"/>
                  <a:ea typeface="ＭＳ ゴシック" panose="020B0609070205080204" pitchFamily="49" charset="-128"/>
                </a:rPr>
                <a:t>(H28.1.20</a:t>
              </a:r>
              <a:r>
                <a:rPr lang="ja-JP" altLang="en-US" sz="800" dirty="0">
                  <a:solidFill>
                    <a:prstClr val="black"/>
                  </a:solidFill>
                  <a:latin typeface="ＭＳ ゴシック" panose="020B0609070205080204" pitchFamily="49" charset="-128"/>
                  <a:ea typeface="ＭＳ ゴシック" panose="020B0609070205080204" pitchFamily="49" charset="-128"/>
                </a:rPr>
                <a:t>改正</a:t>
              </a:r>
              <a:r>
                <a:rPr lang="en-US" altLang="ja-JP" sz="800" dirty="0">
                  <a:solidFill>
                    <a:prstClr val="black"/>
                  </a:solidFill>
                  <a:latin typeface="ＭＳ ゴシック" panose="020B0609070205080204" pitchFamily="49" charset="-128"/>
                  <a:ea typeface="ＭＳ ゴシック" panose="020B0609070205080204" pitchFamily="49" charset="-128"/>
                </a:rPr>
                <a:t>)</a:t>
              </a:r>
              <a:endParaRPr lang="ja-JP" altLang="en-US" sz="300" dirty="0">
                <a:solidFill>
                  <a:prstClr val="black"/>
                </a:solidFill>
                <a:latin typeface="ＭＳ ゴシック" panose="020B0609070205080204" pitchFamily="49" charset="-128"/>
                <a:ea typeface="ＭＳ ゴシック" panose="020B0609070205080204" pitchFamily="49" charset="-128"/>
              </a:endParaRPr>
            </a:p>
          </p:txBody>
        </p:sp>
        <p:sp>
          <p:nvSpPr>
            <p:cNvPr id="25" name="テキスト ボックス 24"/>
            <p:cNvSpPr txBox="1"/>
            <p:nvPr/>
          </p:nvSpPr>
          <p:spPr bwMode="auto">
            <a:xfrm>
              <a:off x="190500" y="5693212"/>
              <a:ext cx="2271713" cy="381841"/>
            </a:xfrm>
            <a:prstGeom prst="rect">
              <a:avLst/>
            </a:prstGeom>
            <a:solidFill>
              <a:schemeClr val="accent6">
                <a:lumMod val="60000"/>
                <a:lumOff val="40000"/>
              </a:schemeClr>
            </a:solidFill>
          </p:spPr>
          <p:txBody>
            <a:bodyPr lIns="35994" tIns="0" rIns="35994" bIns="0" anchor="ctr"/>
            <a:lstStyle/>
            <a:p>
              <a:pPr algn="ctr">
                <a:defRPr/>
              </a:pPr>
              <a:r>
                <a:rPr lang="ja-JP" altLang="en-US" sz="1050" dirty="0">
                  <a:solidFill>
                    <a:prstClr val="black"/>
                  </a:solidFill>
                  <a:latin typeface="ＭＳ ゴシック" panose="020B0609070205080204" pitchFamily="49" charset="-128"/>
                  <a:ea typeface="ＭＳ ゴシック" panose="020B0609070205080204" pitchFamily="49" charset="-128"/>
                </a:rPr>
                <a:t>廃棄物処理計画</a:t>
              </a:r>
              <a:endParaRPr lang="en-US" altLang="ja-JP" sz="1050" dirty="0">
                <a:solidFill>
                  <a:prstClr val="black"/>
                </a:solidFill>
                <a:latin typeface="ＭＳ ゴシック" panose="020B0609070205080204" pitchFamily="49" charset="-128"/>
                <a:ea typeface="ＭＳ ゴシック" panose="020B0609070205080204" pitchFamily="49" charset="-128"/>
              </a:endParaRPr>
            </a:p>
            <a:p>
              <a:pPr algn="ctr">
                <a:defRPr/>
              </a:pPr>
              <a:endParaRPr lang="en-US" altLang="ja-JP" sz="1050" dirty="0">
                <a:solidFill>
                  <a:prstClr val="black"/>
                </a:solidFill>
                <a:latin typeface="ＭＳ ゴシック" panose="020B0609070205080204" pitchFamily="49" charset="-128"/>
                <a:ea typeface="ＭＳ ゴシック" panose="020B0609070205080204" pitchFamily="49" charset="-128"/>
              </a:endParaRPr>
            </a:p>
          </p:txBody>
        </p:sp>
        <p:sp>
          <p:nvSpPr>
            <p:cNvPr id="26" name="テキスト ボックス 120"/>
            <p:cNvSpPr>
              <a:spLocks noChangeArrowheads="1"/>
            </p:cNvSpPr>
            <p:nvPr/>
          </p:nvSpPr>
          <p:spPr bwMode="auto">
            <a:xfrm>
              <a:off x="6807200" y="6408617"/>
              <a:ext cx="2266950" cy="329587"/>
            </a:xfrm>
            <a:prstGeom prst="roundRect">
              <a:avLst>
                <a:gd name="adj" fmla="val 16667"/>
              </a:avLst>
            </a:prstGeom>
            <a:solidFill>
              <a:srgbClr val="FF3737"/>
            </a:solidFill>
            <a:ln w="31750">
              <a:solidFill>
                <a:srgbClr val="FF0000"/>
              </a:solidFill>
              <a:prstDash val="sysDash"/>
              <a:round/>
              <a:headEnd/>
              <a:tailEnd/>
            </a:ln>
          </p:spPr>
          <p:txBody>
            <a:bodyPr lIns="71988" tIns="0" rIns="71988"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sz="1050" b="1">
                  <a:solidFill>
                    <a:prstClr val="black"/>
                  </a:solidFill>
                  <a:latin typeface="ＭＳ ゴシック" panose="020B0609070205080204" pitchFamily="49" charset="-128"/>
                  <a:ea typeface="ＭＳ ゴシック" panose="020B0609070205080204" pitchFamily="49" charset="-128"/>
                </a:rPr>
                <a:t>○○災害に係る</a:t>
              </a:r>
              <a:endParaRPr lang="en-US" altLang="ja-JP" sz="1050" b="1">
                <a:solidFill>
                  <a:prstClr val="black"/>
                </a:solidFill>
                <a:latin typeface="ＭＳ ゴシック" panose="020B0609070205080204" pitchFamily="49" charset="-128"/>
                <a:ea typeface="ＭＳ ゴシック" panose="020B0609070205080204" pitchFamily="49" charset="-128"/>
              </a:endParaRPr>
            </a:p>
            <a:p>
              <a:pPr algn="ctr">
                <a:spcBef>
                  <a:spcPct val="0"/>
                </a:spcBef>
                <a:buNone/>
              </a:pPr>
              <a:r>
                <a:rPr lang="ja-JP" altLang="en-US" sz="1050" b="1">
                  <a:solidFill>
                    <a:prstClr val="black"/>
                  </a:solidFill>
                  <a:latin typeface="ＭＳ ゴシック" panose="020B0609070205080204" pitchFamily="49" charset="-128"/>
                  <a:ea typeface="ＭＳ ゴシック" panose="020B0609070205080204" pitchFamily="49" charset="-128"/>
                </a:rPr>
                <a:t>災害廃棄物処理実行計画</a:t>
              </a:r>
            </a:p>
          </p:txBody>
        </p:sp>
        <p:sp>
          <p:nvSpPr>
            <p:cNvPr id="27" name="テキスト ボックス 26"/>
            <p:cNvSpPr txBox="1"/>
            <p:nvPr/>
          </p:nvSpPr>
          <p:spPr bwMode="auto">
            <a:xfrm>
              <a:off x="1933575" y="1637267"/>
              <a:ext cx="587375" cy="359379"/>
            </a:xfrm>
            <a:prstGeom prst="leftRightArrow">
              <a:avLst>
                <a:gd name="adj1" fmla="val 69245"/>
                <a:gd name="adj2" fmla="val 24699"/>
              </a:avLst>
            </a:prstGeom>
            <a:solidFill>
              <a:schemeClr val="tx2">
                <a:lumMod val="20000"/>
                <a:lumOff val="80000"/>
              </a:schemeClr>
            </a:solidFill>
            <a:ln>
              <a:solidFill>
                <a:schemeClr val="tx2">
                  <a:lumMod val="75000"/>
                </a:schemeClr>
              </a:solidFill>
            </a:ln>
          </p:spPr>
          <p:txBody>
            <a:bodyPr vert="eaVert" wrap="none" lIns="91423" tIns="45713" rIns="91423" bIns="45713" anchor="ctr"/>
            <a:lstStyle/>
            <a:p>
              <a:pPr algn="ctr">
                <a:defRPr/>
              </a:pPr>
              <a:r>
                <a:rPr lang="ja-JP" altLang="en-US" sz="1100" b="1" dirty="0">
                  <a:solidFill>
                    <a:prstClr val="black"/>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連携</a:t>
              </a:r>
            </a:p>
          </p:txBody>
        </p:sp>
        <p:sp>
          <p:nvSpPr>
            <p:cNvPr id="28" name="テキスト ボックス 27"/>
            <p:cNvSpPr txBox="1"/>
            <p:nvPr/>
          </p:nvSpPr>
          <p:spPr bwMode="auto">
            <a:xfrm>
              <a:off x="77788" y="3205343"/>
              <a:ext cx="1836737" cy="520943"/>
            </a:xfrm>
            <a:prstGeom prst="rect">
              <a:avLst/>
            </a:prstGeom>
            <a:solidFill>
              <a:schemeClr val="accent6">
                <a:lumMod val="20000"/>
                <a:lumOff val="80000"/>
              </a:schemeClr>
            </a:solidFill>
            <a:ln>
              <a:solidFill>
                <a:schemeClr val="accent6">
                  <a:lumMod val="75000"/>
                </a:schemeClr>
              </a:solidFill>
            </a:ln>
          </p:spPr>
          <p:txBody>
            <a:bodyPr lIns="0" tIns="35994" rIns="0" bIns="35994">
              <a:spAutoFit/>
            </a:bodyPr>
            <a:lstStyle/>
            <a:p>
              <a:pPr marL="90470" indent="-90470" algn="ctr">
                <a:defRPr/>
              </a:pPr>
              <a:r>
                <a:rPr lang="ja-JP" altLang="en-US" sz="1200" b="1" dirty="0">
                  <a:solidFill>
                    <a:prstClr val="black"/>
                  </a:solidFill>
                  <a:latin typeface="ＭＳ ゴシック" panose="020B0609070205080204" pitchFamily="49" charset="-128"/>
                  <a:ea typeface="ＭＳ ゴシック" panose="020B0609070205080204" pitchFamily="49" charset="-128"/>
                </a:rPr>
                <a:t>廃棄物処理</a:t>
              </a:r>
              <a:endParaRPr lang="en-US" altLang="ja-JP" sz="1200" b="1" dirty="0">
                <a:solidFill>
                  <a:prstClr val="black"/>
                </a:solidFill>
                <a:latin typeface="ＭＳ ゴシック" panose="020B0609070205080204" pitchFamily="49" charset="-128"/>
                <a:ea typeface="ＭＳ ゴシック" panose="020B0609070205080204" pitchFamily="49" charset="-128"/>
              </a:endParaRPr>
            </a:p>
            <a:p>
              <a:pPr marL="90470" indent="-90470" algn="ctr">
                <a:defRPr/>
              </a:pPr>
              <a:r>
                <a:rPr lang="ja-JP" altLang="en-US" sz="1200" b="1" dirty="0">
                  <a:solidFill>
                    <a:prstClr val="black"/>
                  </a:solidFill>
                  <a:latin typeface="ＭＳ ゴシック" panose="020B0609070205080204" pitchFamily="49" charset="-128"/>
                  <a:ea typeface="ＭＳ ゴシック" panose="020B0609070205080204" pitchFamily="49" charset="-128"/>
                </a:rPr>
                <a:t>施設整備計画</a:t>
              </a:r>
              <a:endParaRPr lang="en-US" altLang="ja-JP" sz="1200" b="1" dirty="0">
                <a:solidFill>
                  <a:prstClr val="black"/>
                </a:solidFill>
                <a:latin typeface="ＭＳ ゴシック" panose="020B0609070205080204" pitchFamily="49" charset="-128"/>
                <a:ea typeface="ＭＳ ゴシック" panose="020B0609070205080204" pitchFamily="49" charset="-128"/>
              </a:endParaRPr>
            </a:p>
            <a:p>
              <a:pPr marL="90470" indent="-90470" algn="ctr">
                <a:defRPr/>
              </a:pPr>
              <a:r>
                <a:rPr lang="en-US" altLang="ja-JP" sz="800" b="1" dirty="0">
                  <a:solidFill>
                    <a:prstClr val="black"/>
                  </a:solidFill>
                  <a:latin typeface="ＭＳ ゴシック" panose="020B0609070205080204" pitchFamily="49" charset="-128"/>
                  <a:ea typeface="ＭＳ ゴシック" panose="020B0609070205080204" pitchFamily="49" charset="-128"/>
                </a:rPr>
                <a:t>(H25.5</a:t>
              </a:r>
              <a:r>
                <a:rPr lang="ja-JP" altLang="en-US" sz="800" b="1" dirty="0">
                  <a:solidFill>
                    <a:prstClr val="black"/>
                  </a:solidFill>
                  <a:latin typeface="ＭＳ ゴシック" panose="020B0609070205080204" pitchFamily="49" charset="-128"/>
                  <a:ea typeface="ＭＳ ゴシック" panose="020B0609070205080204" pitchFamily="49" charset="-128"/>
                </a:rPr>
                <a:t>閣議決定）</a:t>
              </a:r>
              <a:endParaRPr lang="ja-JP" altLang="en-US" sz="800" b="1" spc="-150" dirty="0">
                <a:solidFill>
                  <a:prstClr val="black"/>
                </a:solidFill>
                <a:latin typeface="ＭＳ ゴシック" panose="020B0609070205080204" pitchFamily="49" charset="-128"/>
                <a:ea typeface="ＭＳ ゴシック" panose="020B0609070205080204" pitchFamily="49" charset="-128"/>
              </a:endParaRPr>
            </a:p>
          </p:txBody>
        </p:sp>
        <p:sp>
          <p:nvSpPr>
            <p:cNvPr id="29" name="テキスト ボックス 81"/>
            <p:cNvSpPr>
              <a:spLocks noChangeArrowheads="1"/>
            </p:cNvSpPr>
            <p:nvPr/>
          </p:nvSpPr>
          <p:spPr bwMode="auto">
            <a:xfrm>
              <a:off x="6756400" y="5687049"/>
              <a:ext cx="2279650" cy="329587"/>
            </a:xfrm>
            <a:prstGeom prst="roundRect">
              <a:avLst>
                <a:gd name="adj" fmla="val 16667"/>
              </a:avLst>
            </a:prstGeom>
            <a:solidFill>
              <a:srgbClr val="FF3737"/>
            </a:solidFill>
            <a:ln w="31750">
              <a:solidFill>
                <a:srgbClr val="FF0000"/>
              </a:solidFill>
              <a:prstDash val="sysDash"/>
              <a:round/>
              <a:headEnd/>
              <a:tailEnd/>
            </a:ln>
          </p:spPr>
          <p:txBody>
            <a:bodyPr lIns="71988" tIns="0" rIns="71988"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sz="1050" b="1">
                  <a:solidFill>
                    <a:prstClr val="black"/>
                  </a:solidFill>
                  <a:latin typeface="ＭＳ ゴシック" panose="020B0609070205080204" pitchFamily="49" charset="-128"/>
                  <a:ea typeface="ＭＳ ゴシック" panose="020B0609070205080204" pitchFamily="49" charset="-128"/>
                </a:rPr>
                <a:t>○○災害における</a:t>
              </a:r>
              <a:endParaRPr lang="en-US" altLang="ja-JP" sz="1050" b="1">
                <a:solidFill>
                  <a:prstClr val="black"/>
                </a:solidFill>
                <a:latin typeface="ＭＳ ゴシック" panose="020B0609070205080204" pitchFamily="49" charset="-128"/>
                <a:ea typeface="ＭＳ ゴシック" panose="020B0609070205080204" pitchFamily="49" charset="-128"/>
              </a:endParaRPr>
            </a:p>
            <a:p>
              <a:pPr algn="ctr">
                <a:spcBef>
                  <a:spcPct val="0"/>
                </a:spcBef>
                <a:buNone/>
              </a:pPr>
              <a:r>
                <a:rPr lang="ja-JP" altLang="en-US" sz="1050" b="1">
                  <a:solidFill>
                    <a:prstClr val="black"/>
                  </a:solidFill>
                  <a:latin typeface="ＭＳ ゴシック" panose="020B0609070205080204" pitchFamily="49" charset="-128"/>
                  <a:ea typeface="ＭＳ ゴシック" panose="020B0609070205080204" pitchFamily="49" charset="-128"/>
                </a:rPr>
                <a:t>災害廃棄物処理実行計画</a:t>
              </a:r>
            </a:p>
          </p:txBody>
        </p:sp>
        <p:sp>
          <p:nvSpPr>
            <p:cNvPr id="30" name="テキスト ボックス 53"/>
            <p:cNvSpPr txBox="1">
              <a:spLocks noChangeArrowheads="1"/>
            </p:cNvSpPr>
            <p:nvPr/>
          </p:nvSpPr>
          <p:spPr bwMode="auto">
            <a:xfrm>
              <a:off x="2840038" y="4381965"/>
              <a:ext cx="1403350" cy="148948"/>
            </a:xfrm>
            <a:prstGeom prst="rect">
              <a:avLst/>
            </a:prstGeom>
            <a:solidFill>
              <a:schemeClr val="tx2">
                <a:lumMod val="75000"/>
              </a:schemeClr>
            </a:solidFill>
            <a:ln>
              <a:noFill/>
            </a:ln>
          </p:spPr>
          <p:txBody>
            <a:bodyPr lIns="35994" tIns="0" rIns="35994" bIns="0" anchor="ct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defRPr/>
              </a:pPr>
              <a:r>
                <a:rPr lang="ja-JP" altLang="en-US" sz="1050" b="1" dirty="0">
                  <a:solidFill>
                    <a:prstClr val="black"/>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地域ブロック</a:t>
              </a:r>
            </a:p>
          </p:txBody>
        </p:sp>
        <p:sp>
          <p:nvSpPr>
            <p:cNvPr id="31" name="テキスト ボックス 30"/>
            <p:cNvSpPr txBox="1"/>
            <p:nvPr/>
          </p:nvSpPr>
          <p:spPr bwMode="auto">
            <a:xfrm>
              <a:off x="195263" y="5439127"/>
              <a:ext cx="1328737" cy="237233"/>
            </a:xfrm>
            <a:prstGeom prst="rect">
              <a:avLst/>
            </a:prstGeom>
            <a:solidFill>
              <a:schemeClr val="accent2">
                <a:lumMod val="75000"/>
              </a:schemeClr>
            </a:solidFill>
          </p:spPr>
          <p:txBody>
            <a:bodyPr lIns="35994" tIns="35994" rIns="35994" bIns="35994" anchor="ctr">
              <a:spAutoFit/>
            </a:bodyPr>
            <a:lstStyle/>
            <a:p>
              <a:pPr algn="ctr">
                <a:defRPr/>
              </a:pPr>
              <a:r>
                <a:rPr lang="ja-JP" altLang="en-US" sz="1200" dirty="0">
                  <a:solidFill>
                    <a:prstClr val="black"/>
                  </a:solidFill>
                  <a:latin typeface="ＭＳ ゴシック" panose="020B0609070205080204" pitchFamily="49" charset="-128"/>
                  <a:ea typeface="ＭＳ ゴシック" panose="020B0609070205080204" pitchFamily="49" charset="-128"/>
                </a:rPr>
                <a:t>都道府県</a:t>
              </a:r>
            </a:p>
          </p:txBody>
        </p:sp>
        <p:sp>
          <p:nvSpPr>
            <p:cNvPr id="32" name="正方形/長方形 31"/>
            <p:cNvSpPr/>
            <p:nvPr/>
          </p:nvSpPr>
          <p:spPr bwMode="auto">
            <a:xfrm>
              <a:off x="3765550" y="3627556"/>
              <a:ext cx="2724150" cy="591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82550" indent="-82550">
                <a:defRPr/>
              </a:pPr>
              <a:r>
                <a:rPr lang="ja-JP" altLang="en-US" sz="800" dirty="0">
                  <a:solidFill>
                    <a:prstClr val="black"/>
                  </a:solidFill>
                  <a:latin typeface="ＭＳ ゴシック" panose="020B0609070205080204" pitchFamily="49" charset="-128"/>
                  <a:ea typeface="ＭＳ ゴシック" panose="020B0609070205080204" pitchFamily="49" charset="-128"/>
                </a:rPr>
                <a:t>①各主体が備えるべき大規模地震特有の事項</a:t>
              </a:r>
              <a:endParaRPr lang="en-US" altLang="ja-JP" sz="800" dirty="0">
                <a:solidFill>
                  <a:prstClr val="black"/>
                </a:solidFill>
                <a:latin typeface="ＭＳ ゴシック" panose="020B0609070205080204" pitchFamily="49" charset="-128"/>
                <a:ea typeface="ＭＳ ゴシック" panose="020B0609070205080204" pitchFamily="49" charset="-128"/>
              </a:endParaRPr>
            </a:p>
            <a:p>
              <a:pPr marL="82550" indent="-82550">
                <a:defRPr/>
              </a:pPr>
              <a:r>
                <a:rPr lang="ja-JP" altLang="en-US" sz="800" dirty="0">
                  <a:solidFill>
                    <a:prstClr val="black"/>
                  </a:solidFill>
                  <a:latin typeface="ＭＳ ゴシック" panose="020B0609070205080204" pitchFamily="49" charset="-128"/>
                  <a:ea typeface="ＭＳ ゴシック" panose="020B0609070205080204" pitchFamily="49" charset="-128"/>
                </a:rPr>
                <a:t>②地域ブロックにおける対策行動計画の策定指針</a:t>
              </a:r>
              <a:endParaRPr lang="en-US" altLang="ja-JP" sz="800" dirty="0">
                <a:solidFill>
                  <a:prstClr val="black"/>
                </a:solidFill>
                <a:latin typeface="ＭＳ ゴシック" panose="020B0609070205080204" pitchFamily="49" charset="-128"/>
                <a:ea typeface="ＭＳ ゴシック" panose="020B0609070205080204" pitchFamily="49" charset="-128"/>
              </a:endParaRPr>
            </a:p>
            <a:p>
              <a:pPr marL="82550" indent="-82550">
                <a:defRPr/>
              </a:pPr>
              <a:r>
                <a:rPr lang="ja-JP" altLang="en-US" sz="600" dirty="0">
                  <a:solidFill>
                    <a:prstClr val="black"/>
                  </a:solidFill>
                  <a:latin typeface="ＭＳ ゴシック" panose="020B0609070205080204" pitchFamily="49" charset="-128"/>
                  <a:ea typeface="ＭＳ ゴシック" panose="020B0609070205080204" pitchFamily="49" charset="-128"/>
                </a:rPr>
                <a:t>（特に広域連携について）　　</a:t>
              </a:r>
              <a:endParaRPr lang="en-US" altLang="ja-JP" sz="600" dirty="0">
                <a:solidFill>
                  <a:prstClr val="black"/>
                </a:solidFill>
                <a:latin typeface="ＭＳ ゴシック" panose="020B0609070205080204" pitchFamily="49" charset="-128"/>
                <a:ea typeface="ＭＳ ゴシック" panose="020B0609070205080204" pitchFamily="49" charset="-128"/>
              </a:endParaRPr>
            </a:p>
            <a:p>
              <a:pPr marL="82550" indent="-82550">
                <a:defRPr/>
              </a:pPr>
              <a:r>
                <a:rPr lang="ja-JP" altLang="en-US" sz="800" dirty="0">
                  <a:solidFill>
                    <a:prstClr val="black"/>
                  </a:solidFill>
                  <a:latin typeface="ＭＳ ゴシック" panose="020B0609070205080204" pitchFamily="49" charset="-128"/>
                  <a:ea typeface="ＭＳ ゴシック" panose="020B0609070205080204" pitchFamily="49" charset="-128"/>
                </a:rPr>
                <a:t>③発生後に環境大臣が策定する処理指針のひな形</a:t>
              </a:r>
              <a:endParaRPr lang="en-US" altLang="ja-JP" sz="800" dirty="0">
                <a:solidFill>
                  <a:prstClr val="black"/>
                </a:solidFill>
                <a:latin typeface="ＭＳ ゴシック" panose="020B0609070205080204" pitchFamily="49" charset="-128"/>
                <a:ea typeface="ＭＳ ゴシック" panose="020B0609070205080204" pitchFamily="49" charset="-128"/>
              </a:endParaRPr>
            </a:p>
            <a:p>
              <a:pPr marL="82550" indent="-82550">
                <a:defRPr/>
              </a:pPr>
              <a:r>
                <a:rPr lang="ja-JP" altLang="en-US" sz="600" dirty="0">
                  <a:solidFill>
                    <a:prstClr val="black"/>
                  </a:solidFill>
                  <a:latin typeface="ＭＳ ゴシック" panose="020B0609070205080204" pitchFamily="49" charset="-128"/>
                  <a:ea typeface="ＭＳ ゴシック" panose="020B0609070205080204" pitchFamily="49" charset="-128"/>
                </a:rPr>
                <a:t> </a:t>
              </a:r>
              <a:r>
                <a:rPr lang="en-US" altLang="ja-JP" sz="600" dirty="0">
                  <a:solidFill>
                    <a:prstClr val="black"/>
                  </a:solidFill>
                  <a:latin typeface="ＭＳ ゴシック" panose="020B0609070205080204" pitchFamily="49" charset="-128"/>
                  <a:ea typeface="ＭＳ ゴシック" panose="020B0609070205080204" pitchFamily="49" charset="-128"/>
                </a:rPr>
                <a:t>(</a:t>
              </a:r>
              <a:r>
                <a:rPr lang="ja-JP" altLang="en-US" sz="600" dirty="0">
                  <a:solidFill>
                    <a:prstClr val="black"/>
                  </a:solidFill>
                  <a:latin typeface="ＭＳ ゴシック" panose="020B0609070205080204" pitchFamily="49" charset="-128"/>
                  <a:ea typeface="ＭＳ ゴシック" panose="020B0609070205080204" pitchFamily="49" charset="-128"/>
                </a:rPr>
                <a:t>東日本大震災のマスタープラン的なもの</a:t>
              </a:r>
              <a:r>
                <a:rPr lang="en-US" altLang="ja-JP" sz="600" dirty="0">
                  <a:solidFill>
                    <a:prstClr val="black"/>
                  </a:solidFill>
                  <a:latin typeface="ＭＳ ゴシック" panose="020B0609070205080204" pitchFamily="49" charset="-128"/>
                  <a:ea typeface="ＭＳ ゴシック" panose="020B0609070205080204" pitchFamily="49" charset="-128"/>
                </a:rPr>
                <a:t>)</a:t>
              </a:r>
              <a:endParaRPr lang="ja-JP" altLang="en-US" sz="600" dirty="0">
                <a:solidFill>
                  <a:prstClr val="black"/>
                </a:solidFill>
                <a:latin typeface="ＭＳ ゴシック" panose="020B0609070205080204" pitchFamily="49" charset="-128"/>
                <a:ea typeface="ＭＳ ゴシック" panose="020B0609070205080204" pitchFamily="49" charset="-128"/>
              </a:endParaRPr>
            </a:p>
          </p:txBody>
        </p:sp>
        <p:sp>
          <p:nvSpPr>
            <p:cNvPr id="33" name="正方形/長方形 7"/>
            <p:cNvSpPr>
              <a:spLocks noChangeArrowheads="1"/>
            </p:cNvSpPr>
            <p:nvPr/>
          </p:nvSpPr>
          <p:spPr bwMode="auto">
            <a:xfrm>
              <a:off x="3112234" y="3030918"/>
              <a:ext cx="2441694" cy="28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6350" algn="ctr">
                <a:defRPr/>
              </a:pPr>
              <a:r>
                <a:rPr lang="ja-JP" altLang="en-US" sz="1400" b="1" dirty="0">
                  <a:solidFill>
                    <a:prstClr val="black"/>
                  </a:solidFill>
                  <a:latin typeface="ＭＳ ゴシック" pitchFamily="49" charset="-128"/>
                  <a:ea typeface="ＭＳ ゴシック" pitchFamily="49" charset="-128"/>
                </a:rPr>
                <a:t>災害廃棄物対策指針</a:t>
              </a:r>
              <a:r>
                <a:rPr lang="en-US" altLang="ja-JP" sz="900" b="1" dirty="0">
                  <a:solidFill>
                    <a:prstClr val="black"/>
                  </a:solidFill>
                  <a:latin typeface="ＭＳ ゴシック" pitchFamily="49" charset="-128"/>
                  <a:ea typeface="ＭＳ ゴシック" pitchFamily="49" charset="-128"/>
                </a:rPr>
                <a:t>(H30.3</a:t>
              </a:r>
              <a:r>
                <a:rPr lang="ja-JP" altLang="en-US" sz="900" b="1" dirty="0">
                  <a:solidFill>
                    <a:prstClr val="black"/>
                  </a:solidFill>
                  <a:latin typeface="ＭＳ ゴシック" pitchFamily="49" charset="-128"/>
                  <a:ea typeface="ＭＳ ゴシック" pitchFamily="49" charset="-128"/>
                </a:rPr>
                <a:t>策定</a:t>
              </a:r>
              <a:r>
                <a:rPr lang="en-US" altLang="ja-JP" sz="900" b="1" dirty="0">
                  <a:solidFill>
                    <a:prstClr val="black"/>
                  </a:solidFill>
                  <a:latin typeface="ＭＳ ゴシック" pitchFamily="49" charset="-128"/>
                  <a:ea typeface="ＭＳ ゴシック" pitchFamily="49" charset="-128"/>
                </a:rPr>
                <a:t>)</a:t>
              </a:r>
            </a:p>
          </p:txBody>
        </p:sp>
        <p:sp>
          <p:nvSpPr>
            <p:cNvPr id="34" name="右矢印 33"/>
            <p:cNvSpPr/>
            <p:nvPr/>
          </p:nvSpPr>
          <p:spPr bwMode="auto">
            <a:xfrm rot="5400000">
              <a:off x="4518898" y="4002281"/>
              <a:ext cx="98268" cy="773113"/>
            </a:xfrm>
            <a:prstGeom prst="rightArrow">
              <a:avLst>
                <a:gd name="adj1" fmla="val 52450"/>
                <a:gd name="adj2" fmla="val 68159"/>
              </a:avLst>
            </a:prstGeom>
            <a:solidFill>
              <a:schemeClr val="tx2">
                <a:lumMod val="75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3" rIns="91423" bIns="45713" anchor="ctr"/>
            <a:lstStyle/>
            <a:p>
              <a:pPr algn="ctr">
                <a:defRPr/>
              </a:pPr>
              <a:endParaRPr lang="ja-JP" altLang="en-US" sz="1400">
                <a:solidFill>
                  <a:prstClr val="black"/>
                </a:solidFill>
                <a:latin typeface="ＭＳ ゴシック" panose="020B0609070205080204" pitchFamily="49" charset="-128"/>
                <a:ea typeface="ＭＳ ゴシック" panose="020B0609070205080204" pitchFamily="49" charset="-128"/>
              </a:endParaRPr>
            </a:p>
          </p:txBody>
        </p:sp>
        <p:sp>
          <p:nvSpPr>
            <p:cNvPr id="35" name="テキスト ボックス 34"/>
            <p:cNvSpPr txBox="1"/>
            <p:nvPr/>
          </p:nvSpPr>
          <p:spPr bwMode="auto">
            <a:xfrm>
              <a:off x="2085975" y="3247858"/>
              <a:ext cx="1671638" cy="1226945"/>
            </a:xfrm>
            <a:prstGeom prst="roundRect">
              <a:avLst>
                <a:gd name="adj" fmla="val 5883"/>
              </a:avLst>
            </a:prstGeom>
            <a:noFill/>
            <a:ln w="50800">
              <a:noFill/>
              <a:prstDash val="solid"/>
            </a:ln>
          </p:spPr>
          <p:txBody>
            <a:bodyPr lIns="35994" tIns="0" rIns="35994" bIns="35994"/>
            <a:lstStyle/>
            <a:p>
              <a:pPr>
                <a:defRPr/>
              </a:pPr>
              <a:endParaRPr lang="en-US" altLang="ja-JP" sz="100" spc="-50" dirty="0">
                <a:solidFill>
                  <a:prstClr val="black"/>
                </a:solidFill>
                <a:latin typeface="Arial" charset="0"/>
                <a:ea typeface="ＭＳ Ｐゴシック" charset="-128"/>
              </a:endParaRPr>
            </a:p>
            <a:p>
              <a:pPr marL="88884" indent="-88884">
                <a:buFont typeface="Wingdings" panose="05000000000000000000" pitchFamily="2" charset="2"/>
                <a:buChar char="Ø"/>
                <a:defRPr/>
              </a:pPr>
              <a:r>
                <a:rPr lang="ja-JP" altLang="en-US" sz="1050" spc="-50" dirty="0">
                  <a:solidFill>
                    <a:prstClr val="black"/>
                  </a:solidFill>
                  <a:latin typeface="Arial" charset="0"/>
                  <a:ea typeface="ＭＳ Ｐゴシック" charset="-128"/>
                </a:rPr>
                <a:t>　</a:t>
              </a:r>
              <a:r>
                <a:rPr lang="ja-JP" altLang="en-US" sz="700" spc="-50" dirty="0">
                  <a:solidFill>
                    <a:prstClr val="black"/>
                  </a:solidFill>
                  <a:latin typeface="Arial" charset="0"/>
                  <a:ea typeface="ＭＳ Ｐゴシック" charset="-128"/>
                </a:rPr>
                <a:t>市区町村及び都道府県が災害に備えて策定する災害廃棄物の処理に係る計画に盛り込むべき事項を提示。</a:t>
              </a:r>
              <a:endParaRPr lang="en-US" altLang="ja-JP" sz="100" spc="-50" dirty="0">
                <a:solidFill>
                  <a:prstClr val="black"/>
                </a:solidFill>
                <a:latin typeface="Arial" charset="0"/>
                <a:ea typeface="ＭＳ Ｐゴシック" charset="-128"/>
              </a:endParaRPr>
            </a:p>
            <a:p>
              <a:pPr marL="88884" indent="-88884">
                <a:buFont typeface="Wingdings" panose="05000000000000000000" pitchFamily="2" charset="2"/>
                <a:buChar char="Ø"/>
                <a:defRPr/>
              </a:pPr>
              <a:r>
                <a:rPr lang="ja-JP" altLang="en-US" sz="1050" spc="-50" dirty="0">
                  <a:solidFill>
                    <a:prstClr val="black"/>
                  </a:solidFill>
                  <a:latin typeface="Arial" charset="0"/>
                  <a:ea typeface="ＭＳ Ｐゴシック" charset="-128"/>
                </a:rPr>
                <a:t>　</a:t>
              </a:r>
              <a:r>
                <a:rPr lang="ja-JP" altLang="en-US" sz="700" spc="-50" dirty="0">
                  <a:solidFill>
                    <a:prstClr val="black"/>
                  </a:solidFill>
                  <a:latin typeface="Arial" charset="0"/>
                  <a:ea typeface="ＭＳ Ｐゴシック" charset="-128"/>
                </a:rPr>
                <a:t>当該計画を策定していない市区町村及び都道府県が、発災後に災害廃棄物の処理指針とするものとしても活用。</a:t>
              </a:r>
              <a:endParaRPr lang="en-US" altLang="ja-JP" sz="700" spc="-50" dirty="0">
                <a:solidFill>
                  <a:prstClr val="black"/>
                </a:solidFill>
                <a:latin typeface="Arial" charset="0"/>
                <a:ea typeface="ＭＳ Ｐゴシック" charset="-128"/>
              </a:endParaRPr>
            </a:p>
          </p:txBody>
        </p:sp>
        <p:sp>
          <p:nvSpPr>
            <p:cNvPr id="36" name="テキスト ボックス 81"/>
            <p:cNvSpPr>
              <a:spLocks noChangeArrowheads="1"/>
            </p:cNvSpPr>
            <p:nvPr/>
          </p:nvSpPr>
          <p:spPr bwMode="auto">
            <a:xfrm>
              <a:off x="6877050" y="3236203"/>
              <a:ext cx="2208213" cy="499813"/>
            </a:xfrm>
            <a:prstGeom prst="roundRect">
              <a:avLst>
                <a:gd name="adj" fmla="val 10931"/>
              </a:avLst>
            </a:prstGeom>
            <a:solidFill>
              <a:srgbClr val="FF0000"/>
            </a:solidFill>
            <a:ln w="12700">
              <a:solidFill>
                <a:srgbClr val="FF0000"/>
              </a:solidFill>
              <a:round/>
              <a:headEnd/>
              <a:tailEnd/>
            </a:ln>
          </p:spPr>
          <p:txBody>
            <a:bodyPr lIns="71988" tIns="0" rIns="71988"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sz="1100" b="1">
                  <a:solidFill>
                    <a:prstClr val="black"/>
                  </a:solidFill>
                  <a:latin typeface="ＭＳ Ｐゴシック" panose="020B0600070205080204" pitchFamily="50" charset="-128"/>
                </a:rPr>
                <a:t>○○災害における</a:t>
              </a:r>
              <a:endParaRPr lang="en-US" altLang="ja-JP" sz="1100" b="1">
                <a:solidFill>
                  <a:prstClr val="black"/>
                </a:solidFill>
                <a:latin typeface="ＭＳ Ｐゴシック" panose="020B0600070205080204" pitchFamily="50" charset="-128"/>
              </a:endParaRPr>
            </a:p>
            <a:p>
              <a:pPr algn="ctr">
                <a:spcBef>
                  <a:spcPct val="0"/>
                </a:spcBef>
                <a:buNone/>
              </a:pPr>
              <a:r>
                <a:rPr lang="ja-JP" altLang="en-US" sz="1100" b="1">
                  <a:solidFill>
                    <a:prstClr val="black"/>
                  </a:solidFill>
                  <a:latin typeface="ＭＳ Ｐゴシック" panose="020B0600070205080204" pitchFamily="50" charset="-128"/>
                </a:rPr>
                <a:t>災害廃棄物 </a:t>
              </a:r>
              <a:endParaRPr lang="en-US" altLang="ja-JP" sz="1100" b="1">
                <a:solidFill>
                  <a:prstClr val="black"/>
                </a:solidFill>
                <a:latin typeface="ＭＳ Ｐゴシック" panose="020B0600070205080204" pitchFamily="50" charset="-128"/>
              </a:endParaRPr>
            </a:p>
            <a:p>
              <a:pPr algn="ctr">
                <a:spcBef>
                  <a:spcPct val="0"/>
                </a:spcBef>
                <a:buNone/>
              </a:pPr>
              <a:r>
                <a:rPr lang="ja-JP" altLang="en-US" sz="1100" b="1">
                  <a:solidFill>
                    <a:prstClr val="black"/>
                  </a:solidFill>
                  <a:latin typeface="ＭＳ Ｐゴシック" panose="020B0600070205080204" pitchFamily="50" charset="-128"/>
                </a:rPr>
                <a:t>処理指針</a:t>
              </a:r>
            </a:p>
          </p:txBody>
        </p:sp>
        <p:sp>
          <p:nvSpPr>
            <p:cNvPr id="37" name="正方形/長方形 4"/>
            <p:cNvSpPr>
              <a:spLocks noChangeArrowheads="1"/>
            </p:cNvSpPr>
            <p:nvPr/>
          </p:nvSpPr>
          <p:spPr bwMode="auto">
            <a:xfrm>
              <a:off x="2840038" y="4547688"/>
              <a:ext cx="3719512" cy="32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1000" b="1" dirty="0">
                  <a:solidFill>
                    <a:prstClr val="black"/>
                  </a:solidFill>
                  <a:latin typeface="ＭＳ Ｐゴシック" panose="020B0600070205080204" pitchFamily="50" charset="-128"/>
                </a:rPr>
                <a:t>大規模災害廃棄物対策のための協議会等</a:t>
              </a:r>
              <a:endParaRPr lang="en-US" altLang="ja-JP" sz="1000" b="1" dirty="0">
                <a:solidFill>
                  <a:prstClr val="black"/>
                </a:solidFill>
                <a:latin typeface="ＭＳ Ｐゴシック" panose="020B0600070205080204" pitchFamily="50" charset="-128"/>
              </a:endParaRPr>
            </a:p>
            <a:p>
              <a:pPr>
                <a:spcBef>
                  <a:spcPct val="0"/>
                </a:spcBef>
                <a:buNone/>
              </a:pPr>
              <a:r>
                <a:rPr lang="ja-JP" altLang="en-US" sz="700" dirty="0">
                  <a:solidFill>
                    <a:prstClr val="black"/>
                  </a:solidFill>
                  <a:latin typeface="ＭＳ ゴシック" panose="020B0609070205080204" pitchFamily="49" charset="-128"/>
                  <a:ea typeface="ＭＳ ゴシック" panose="020B0609070205080204" pitchFamily="49" charset="-128"/>
                </a:rPr>
                <a:t>　平時から、広域での連携・協力関係を構築。　</a:t>
              </a:r>
              <a:endParaRPr lang="en-US" altLang="ja-JP" sz="700" dirty="0">
                <a:solidFill>
                  <a:prstClr val="black"/>
                </a:solidFill>
                <a:latin typeface="ＭＳ ゴシック" panose="020B0609070205080204" pitchFamily="49" charset="-128"/>
                <a:ea typeface="ＭＳ ゴシック" panose="020B0609070205080204" pitchFamily="49" charset="-128"/>
              </a:endParaRPr>
            </a:p>
          </p:txBody>
        </p:sp>
        <p:grpSp>
          <p:nvGrpSpPr>
            <p:cNvPr id="38" name="グループ化 1"/>
            <p:cNvGrpSpPr>
              <a:grpSpLocks/>
            </p:cNvGrpSpPr>
            <p:nvPr/>
          </p:nvGrpSpPr>
          <p:grpSpPr bwMode="auto">
            <a:xfrm>
              <a:off x="6661150" y="2907726"/>
              <a:ext cx="1104900" cy="370610"/>
              <a:chOff x="4550179" y="5642065"/>
              <a:chExt cx="828674" cy="606771"/>
            </a:xfrm>
          </p:grpSpPr>
          <p:sp>
            <p:nvSpPr>
              <p:cNvPr id="39" name="爆発 1 38"/>
              <p:cNvSpPr/>
              <p:nvPr/>
            </p:nvSpPr>
            <p:spPr>
              <a:xfrm>
                <a:off x="4577564" y="5642065"/>
                <a:ext cx="781049" cy="606771"/>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3" tIns="45713" rIns="91423" bIns="45713" anchor="ctr"/>
              <a:lstStyle/>
              <a:p>
                <a:pPr algn="ctr">
                  <a:defRPr/>
                </a:pPr>
                <a:endParaRPr lang="ja-JP" altLang="en-US" sz="600" b="1" dirty="0">
                  <a:solidFill>
                    <a:prstClr val="black"/>
                  </a:solidFill>
                  <a:latin typeface="Calibri"/>
                  <a:ea typeface="ＭＳ Ｐゴシック" panose="020B0600070205080204" pitchFamily="50" charset="-128"/>
                </a:endParaRPr>
              </a:p>
            </p:txBody>
          </p:sp>
          <p:sp>
            <p:nvSpPr>
              <p:cNvPr id="40" name="テキスト ボックス 4"/>
              <p:cNvSpPr txBox="1">
                <a:spLocks noChangeArrowheads="1"/>
              </p:cNvSpPr>
              <p:nvPr/>
            </p:nvSpPr>
            <p:spPr bwMode="auto">
              <a:xfrm>
                <a:off x="4550179" y="5775920"/>
                <a:ext cx="828674" cy="4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3" rIns="91423" bIns="4571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sz="600" b="1">
                    <a:solidFill>
                      <a:prstClr val="black"/>
                    </a:solidFill>
                  </a:rPr>
                  <a:t>大規模災害</a:t>
                </a:r>
                <a:endParaRPr lang="en-US" altLang="ja-JP" sz="600" b="1">
                  <a:solidFill>
                    <a:prstClr val="black"/>
                  </a:solidFill>
                </a:endParaRPr>
              </a:p>
              <a:p>
                <a:pPr algn="ctr">
                  <a:spcBef>
                    <a:spcPct val="0"/>
                  </a:spcBef>
                  <a:buNone/>
                </a:pPr>
                <a:r>
                  <a:rPr lang="ja-JP" altLang="en-US" sz="600" b="1">
                    <a:solidFill>
                      <a:prstClr val="black"/>
                    </a:solidFill>
                  </a:rPr>
                  <a:t>発災後</a:t>
                </a:r>
                <a:endParaRPr lang="en-US" altLang="ja-JP" sz="600" b="1">
                  <a:solidFill>
                    <a:prstClr val="black"/>
                  </a:solidFill>
                </a:endParaRPr>
              </a:p>
            </p:txBody>
          </p:sp>
        </p:grpSp>
        <p:sp>
          <p:nvSpPr>
            <p:cNvPr id="41" name="右矢印 40"/>
            <p:cNvSpPr/>
            <p:nvPr/>
          </p:nvSpPr>
          <p:spPr bwMode="auto">
            <a:xfrm rot="5400000">
              <a:off x="4430908" y="4604040"/>
              <a:ext cx="245671" cy="773112"/>
            </a:xfrm>
            <a:prstGeom prst="rightArrow">
              <a:avLst>
                <a:gd name="adj1" fmla="val 52450"/>
                <a:gd name="adj2" fmla="val 68159"/>
              </a:avLst>
            </a:prstGeom>
            <a:solidFill>
              <a:schemeClr val="tx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23" tIns="45713" rIns="91423" bIns="45713" anchor="ctr"/>
            <a:lstStyle/>
            <a:p>
              <a:pPr algn="ctr">
                <a:defRPr/>
              </a:pPr>
              <a:endParaRPr lang="ja-JP" altLang="en-US" sz="1400">
                <a:solidFill>
                  <a:prstClr val="black"/>
                </a:solidFill>
                <a:latin typeface="ＭＳ ゴシック" panose="020B0609070205080204" pitchFamily="49" charset="-128"/>
                <a:ea typeface="ＭＳ ゴシック" panose="020B0609070205080204" pitchFamily="49" charset="-128"/>
              </a:endParaRPr>
            </a:p>
          </p:txBody>
        </p:sp>
        <p:sp>
          <p:nvSpPr>
            <p:cNvPr id="43" name="爆発 1 42"/>
            <p:cNvSpPr/>
            <p:nvPr/>
          </p:nvSpPr>
          <p:spPr bwMode="auto">
            <a:xfrm>
              <a:off x="6667500" y="5314178"/>
              <a:ext cx="1073150" cy="40711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3" tIns="45713" rIns="91423" bIns="45713" anchor="ctr"/>
            <a:lstStyle/>
            <a:p>
              <a:pPr algn="ctr">
                <a:defRPr/>
              </a:pPr>
              <a:endParaRPr lang="ja-JP" altLang="en-US" sz="600" b="1" dirty="0">
                <a:solidFill>
                  <a:prstClr val="black"/>
                </a:solidFill>
                <a:latin typeface="ＭＳ ゴシック" panose="020B0609070205080204" pitchFamily="49" charset="-128"/>
                <a:ea typeface="ＭＳ ゴシック" panose="020B0609070205080204" pitchFamily="49" charset="-128"/>
              </a:endParaRPr>
            </a:p>
          </p:txBody>
        </p:sp>
        <p:sp>
          <p:nvSpPr>
            <p:cNvPr id="44" name="テキスト ボックス 4"/>
            <p:cNvSpPr txBox="1">
              <a:spLocks noChangeArrowheads="1"/>
            </p:cNvSpPr>
            <p:nvPr/>
          </p:nvSpPr>
          <p:spPr bwMode="auto">
            <a:xfrm>
              <a:off x="6764338" y="5399811"/>
              <a:ext cx="835025" cy="25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3" rIns="91423" bIns="4571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sz="600" b="1">
                  <a:solidFill>
                    <a:prstClr val="black"/>
                  </a:solidFill>
                  <a:latin typeface="ＭＳ ゴシック" panose="020B0609070205080204" pitchFamily="49" charset="-128"/>
                  <a:ea typeface="ＭＳ ゴシック" panose="020B0609070205080204" pitchFamily="49" charset="-128"/>
                </a:rPr>
                <a:t>災害</a:t>
              </a:r>
              <a:endParaRPr lang="en-US" altLang="ja-JP" sz="600" b="1">
                <a:solidFill>
                  <a:prstClr val="black"/>
                </a:solidFill>
                <a:latin typeface="ＭＳ ゴシック" panose="020B0609070205080204" pitchFamily="49" charset="-128"/>
                <a:ea typeface="ＭＳ ゴシック" panose="020B0609070205080204" pitchFamily="49" charset="-128"/>
              </a:endParaRPr>
            </a:p>
            <a:p>
              <a:pPr algn="ctr">
                <a:spcBef>
                  <a:spcPct val="0"/>
                </a:spcBef>
                <a:buNone/>
              </a:pPr>
              <a:r>
                <a:rPr lang="ja-JP" altLang="en-US" sz="600" b="1">
                  <a:solidFill>
                    <a:prstClr val="black"/>
                  </a:solidFill>
                  <a:latin typeface="ＭＳ ゴシック" panose="020B0609070205080204" pitchFamily="49" charset="-128"/>
                  <a:ea typeface="ＭＳ ゴシック" panose="020B0609070205080204" pitchFamily="49" charset="-128"/>
                </a:rPr>
                <a:t>発災後</a:t>
              </a:r>
              <a:endParaRPr lang="en-US" altLang="ja-JP" sz="600" b="1">
                <a:solidFill>
                  <a:prstClr val="black"/>
                </a:solidFill>
                <a:latin typeface="ＭＳ ゴシック" panose="020B0609070205080204" pitchFamily="49" charset="-128"/>
                <a:ea typeface="ＭＳ ゴシック" panose="020B0609070205080204" pitchFamily="49" charset="-128"/>
              </a:endParaRPr>
            </a:p>
          </p:txBody>
        </p:sp>
        <p:sp>
          <p:nvSpPr>
            <p:cNvPr id="45" name="テキスト ボックス 156"/>
            <p:cNvSpPr>
              <a:spLocks noChangeArrowheads="1"/>
            </p:cNvSpPr>
            <p:nvPr/>
          </p:nvSpPr>
          <p:spPr bwMode="auto">
            <a:xfrm>
              <a:off x="455613" y="5891293"/>
              <a:ext cx="5364162" cy="156946"/>
            </a:xfrm>
            <a:prstGeom prst="roundRect">
              <a:avLst>
                <a:gd name="adj" fmla="val 16667"/>
              </a:avLst>
            </a:prstGeom>
            <a:solidFill>
              <a:schemeClr val="bg1"/>
            </a:solidFill>
            <a:ln>
              <a:noFill/>
            </a:ln>
            <a:extLst>
              <a:ext uri="{91240B29-F687-4F45-9708-019B960494DF}">
                <a14:hiddenLine xmlns:a14="http://schemas.microsoft.com/office/drawing/2010/main" w="28575">
                  <a:solidFill>
                    <a:srgbClr val="000000"/>
                  </a:solidFill>
                  <a:round/>
                  <a:headEnd/>
                  <a:tailEnd/>
                </a14:hiddenLine>
              </a:ext>
            </a:extLst>
          </p:spPr>
          <p:txBody>
            <a:bodyPr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sz="1000">
                  <a:solidFill>
                    <a:prstClr val="black"/>
                  </a:solidFill>
                  <a:latin typeface="ＭＳ ゴシック" panose="020B0609070205080204" pitchFamily="49" charset="-128"/>
                  <a:ea typeface="ＭＳ ゴシック" panose="020B0609070205080204" pitchFamily="49" charset="-128"/>
                </a:rPr>
                <a:t>災害廃棄物処理計画 </a:t>
              </a:r>
            </a:p>
          </p:txBody>
        </p:sp>
        <p:sp>
          <p:nvSpPr>
            <p:cNvPr id="46" name="爆発 1 45"/>
            <p:cNvSpPr/>
            <p:nvPr/>
          </p:nvSpPr>
          <p:spPr bwMode="auto">
            <a:xfrm>
              <a:off x="6667500" y="6093302"/>
              <a:ext cx="1073150" cy="37061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3" tIns="45713" rIns="91423" bIns="45713" anchor="ctr"/>
            <a:lstStyle/>
            <a:p>
              <a:pPr algn="ctr">
                <a:defRPr/>
              </a:pPr>
              <a:endParaRPr lang="ja-JP" altLang="en-US" sz="600" b="1" dirty="0">
                <a:solidFill>
                  <a:prstClr val="black"/>
                </a:solidFill>
                <a:latin typeface="ＭＳ ゴシック" panose="020B0609070205080204" pitchFamily="49" charset="-128"/>
                <a:ea typeface="ＭＳ ゴシック" panose="020B0609070205080204" pitchFamily="49" charset="-128"/>
              </a:endParaRPr>
            </a:p>
          </p:txBody>
        </p:sp>
        <p:sp>
          <p:nvSpPr>
            <p:cNvPr id="47" name="テキスト ボックス 4"/>
            <p:cNvSpPr txBox="1">
              <a:spLocks noChangeArrowheads="1"/>
            </p:cNvSpPr>
            <p:nvPr/>
          </p:nvSpPr>
          <p:spPr bwMode="auto">
            <a:xfrm>
              <a:off x="6994755" y="6149541"/>
              <a:ext cx="415464" cy="25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3" tIns="45713" rIns="91423" bIns="45713"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sz="600" b="1">
                  <a:solidFill>
                    <a:prstClr val="black"/>
                  </a:solidFill>
                  <a:latin typeface="ＭＳ ゴシック" panose="020B0609070205080204" pitchFamily="49" charset="-128"/>
                  <a:ea typeface="ＭＳ ゴシック" panose="020B0609070205080204" pitchFamily="49" charset="-128"/>
                </a:rPr>
                <a:t>災害</a:t>
              </a:r>
              <a:endParaRPr lang="en-US" altLang="ja-JP" sz="600" b="1">
                <a:solidFill>
                  <a:prstClr val="black"/>
                </a:solidFill>
                <a:latin typeface="ＭＳ ゴシック" panose="020B0609070205080204" pitchFamily="49" charset="-128"/>
                <a:ea typeface="ＭＳ ゴシック" panose="020B0609070205080204" pitchFamily="49" charset="-128"/>
              </a:endParaRPr>
            </a:p>
            <a:p>
              <a:pPr algn="ctr">
                <a:spcBef>
                  <a:spcPct val="0"/>
                </a:spcBef>
                <a:buNone/>
              </a:pPr>
              <a:r>
                <a:rPr lang="ja-JP" altLang="en-US" sz="600" b="1">
                  <a:solidFill>
                    <a:prstClr val="black"/>
                  </a:solidFill>
                  <a:latin typeface="ＭＳ ゴシック" panose="020B0609070205080204" pitchFamily="49" charset="-128"/>
                  <a:ea typeface="ＭＳ ゴシック" panose="020B0609070205080204" pitchFamily="49" charset="-128"/>
                </a:rPr>
                <a:t>発災後</a:t>
              </a:r>
              <a:endParaRPr lang="en-US" altLang="ja-JP" sz="600" b="1">
                <a:solidFill>
                  <a:prstClr val="black"/>
                </a:solidFill>
                <a:latin typeface="ＭＳ ゴシック" panose="020B0609070205080204" pitchFamily="49" charset="-128"/>
                <a:ea typeface="ＭＳ ゴシック" panose="020B0609070205080204" pitchFamily="49" charset="-128"/>
              </a:endParaRPr>
            </a:p>
          </p:txBody>
        </p:sp>
        <p:cxnSp>
          <p:nvCxnSpPr>
            <p:cNvPr id="48" name="直線矢印コネクタ 47"/>
            <p:cNvCxnSpPr/>
            <p:nvPr/>
          </p:nvCxnSpPr>
          <p:spPr bwMode="auto">
            <a:xfrm>
              <a:off x="8288338" y="3241963"/>
              <a:ext cx="0" cy="2469332"/>
            </a:xfrm>
            <a:prstGeom prst="straightConnector1">
              <a:avLst/>
            </a:prstGeom>
            <a:ln w="50800">
              <a:solidFill>
                <a:srgbClr val="FF0000"/>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bwMode="auto">
            <a:xfrm flipH="1">
              <a:off x="8288338" y="6013254"/>
              <a:ext cx="4" cy="388859"/>
            </a:xfrm>
            <a:prstGeom prst="straightConnector1">
              <a:avLst/>
            </a:prstGeom>
            <a:ln w="50800">
              <a:solidFill>
                <a:srgbClr val="FF0000"/>
              </a:solidFill>
              <a:prstDash val="soli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bwMode="auto">
            <a:xfrm>
              <a:off x="8288338" y="2007877"/>
              <a:ext cx="0" cy="1191669"/>
            </a:xfrm>
            <a:prstGeom prst="straightConnector1">
              <a:avLst/>
            </a:prstGeom>
            <a:ln w="50800">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endCxn id="36" idx="1"/>
            </p:cNvCxnSpPr>
            <p:nvPr/>
          </p:nvCxnSpPr>
          <p:spPr bwMode="auto">
            <a:xfrm>
              <a:off x="6467475" y="3486108"/>
              <a:ext cx="409575" cy="2"/>
            </a:xfrm>
            <a:prstGeom prst="straightConnector1">
              <a:avLst/>
            </a:prstGeom>
            <a:ln w="508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52" name="上下矢印 51"/>
            <p:cNvSpPr/>
            <p:nvPr/>
          </p:nvSpPr>
          <p:spPr bwMode="auto">
            <a:xfrm>
              <a:off x="4267200" y="5492464"/>
              <a:ext cx="577850" cy="197939"/>
            </a:xfrm>
            <a:prstGeom prst="upDownArrow">
              <a:avLst>
                <a:gd name="adj1" fmla="val 57512"/>
                <a:gd name="adj2" fmla="val 22549"/>
              </a:avLst>
            </a:prstGeom>
            <a:solidFill>
              <a:schemeClr val="tx2">
                <a:lumMod val="75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3" rIns="91423" bIns="45713" anchor="ctr"/>
            <a:lstStyle/>
            <a:p>
              <a:pPr algn="ctr">
                <a:defRPr/>
              </a:pPr>
              <a:endParaRPr lang="ja-JP" altLang="en-US" sz="1400">
                <a:solidFill>
                  <a:prstClr val="black"/>
                </a:solidFill>
                <a:latin typeface="ＭＳ ゴシック" panose="020B0609070205080204" pitchFamily="49" charset="-128"/>
                <a:ea typeface="ＭＳ ゴシック" panose="020B0609070205080204" pitchFamily="49" charset="-128"/>
              </a:endParaRPr>
            </a:p>
          </p:txBody>
        </p:sp>
        <p:sp>
          <p:nvSpPr>
            <p:cNvPr id="53" name="テキスト ボックス 52"/>
            <p:cNvSpPr txBox="1"/>
            <p:nvPr/>
          </p:nvSpPr>
          <p:spPr bwMode="auto">
            <a:xfrm>
              <a:off x="2466975" y="6403548"/>
              <a:ext cx="4125913" cy="381841"/>
            </a:xfrm>
            <a:prstGeom prst="rect">
              <a:avLst/>
            </a:prstGeom>
            <a:solidFill>
              <a:schemeClr val="tx2">
                <a:lumMod val="60000"/>
                <a:lumOff val="40000"/>
              </a:schemeClr>
            </a:solidFill>
            <a:ln>
              <a:noFill/>
            </a:ln>
          </p:spPr>
          <p:txBody>
            <a:bodyPr lIns="35994" tIns="0" rIns="35994" bIns="0" anchor="ctr"/>
            <a:lstStyle/>
            <a:p>
              <a:pPr algn="ctr">
                <a:defRPr/>
              </a:pPr>
              <a:r>
                <a:rPr lang="ja-JP" altLang="en-US" sz="1100" dirty="0">
                  <a:solidFill>
                    <a:prstClr val="black"/>
                  </a:solidFill>
                  <a:latin typeface="ＭＳ ゴシック" panose="020B0609070205080204" pitchFamily="49" charset="-128"/>
                  <a:ea typeface="ＭＳ ゴシック" panose="020B0609070205080204" pitchFamily="49" charset="-128"/>
                </a:rPr>
                <a:t>地域防災計画</a:t>
              </a:r>
            </a:p>
            <a:p>
              <a:pPr algn="ctr">
                <a:defRPr/>
              </a:pPr>
              <a:endParaRPr lang="ja-JP" altLang="en-US" sz="1050" dirty="0">
                <a:solidFill>
                  <a:prstClr val="black"/>
                </a:solidFill>
                <a:latin typeface="ＭＳ ゴシック" panose="020B0609070205080204" pitchFamily="49" charset="-128"/>
                <a:ea typeface="ＭＳ ゴシック" panose="020B0609070205080204" pitchFamily="49" charset="-128"/>
              </a:endParaRPr>
            </a:p>
          </p:txBody>
        </p:sp>
        <p:sp>
          <p:nvSpPr>
            <p:cNvPr id="54" name="テキスト ボックス 53"/>
            <p:cNvSpPr txBox="1"/>
            <p:nvPr/>
          </p:nvSpPr>
          <p:spPr bwMode="auto">
            <a:xfrm>
              <a:off x="195263" y="6403548"/>
              <a:ext cx="2271712" cy="381841"/>
            </a:xfrm>
            <a:prstGeom prst="rect">
              <a:avLst/>
            </a:prstGeom>
            <a:solidFill>
              <a:schemeClr val="accent6">
                <a:lumMod val="60000"/>
                <a:lumOff val="40000"/>
              </a:schemeClr>
            </a:solidFill>
          </p:spPr>
          <p:txBody>
            <a:bodyPr lIns="35994" tIns="0" rIns="35994" bIns="0" anchor="ctr"/>
            <a:lstStyle/>
            <a:p>
              <a:pPr algn="ctr">
                <a:defRPr/>
              </a:pPr>
              <a:r>
                <a:rPr lang="ja-JP" altLang="en-US" sz="1050" dirty="0">
                  <a:solidFill>
                    <a:prstClr val="black"/>
                  </a:solidFill>
                  <a:latin typeface="ＭＳ ゴシック" panose="020B0609070205080204" pitchFamily="49" charset="-128"/>
                  <a:ea typeface="ＭＳ ゴシック" panose="020B0609070205080204" pitchFamily="49" charset="-128"/>
                </a:rPr>
                <a:t>一般廃棄物処理計画</a:t>
              </a:r>
              <a:endParaRPr lang="en-US" altLang="ja-JP" sz="1050" dirty="0">
                <a:solidFill>
                  <a:prstClr val="black"/>
                </a:solidFill>
                <a:latin typeface="ＭＳ ゴシック" panose="020B0609070205080204" pitchFamily="49" charset="-128"/>
                <a:ea typeface="ＭＳ ゴシック" panose="020B0609070205080204" pitchFamily="49" charset="-128"/>
              </a:endParaRPr>
            </a:p>
            <a:p>
              <a:pPr algn="ctr">
                <a:defRPr/>
              </a:pPr>
              <a:endParaRPr lang="en-US" altLang="ja-JP" sz="1050" dirty="0">
                <a:solidFill>
                  <a:prstClr val="black"/>
                </a:solidFill>
                <a:latin typeface="ＭＳ ゴシック" panose="020B0609070205080204" pitchFamily="49" charset="-128"/>
                <a:ea typeface="ＭＳ ゴシック" panose="020B0609070205080204" pitchFamily="49" charset="-128"/>
              </a:endParaRPr>
            </a:p>
          </p:txBody>
        </p:sp>
        <p:sp>
          <p:nvSpPr>
            <p:cNvPr id="55" name="テキスト ボックス 167"/>
            <p:cNvSpPr>
              <a:spLocks noChangeArrowheads="1"/>
            </p:cNvSpPr>
            <p:nvPr/>
          </p:nvSpPr>
          <p:spPr bwMode="auto">
            <a:xfrm>
              <a:off x="455613" y="6608647"/>
              <a:ext cx="5364162" cy="156946"/>
            </a:xfrm>
            <a:prstGeom prst="roundRect">
              <a:avLst>
                <a:gd name="adj" fmla="val 16667"/>
              </a:avLst>
            </a:prstGeom>
            <a:solidFill>
              <a:schemeClr val="bg1"/>
            </a:solidFill>
            <a:ln>
              <a:noFill/>
            </a:ln>
            <a:extLst>
              <a:ext uri="{91240B29-F687-4F45-9708-019B960494DF}">
                <a14:hiddenLine xmlns:a14="http://schemas.microsoft.com/office/drawing/2010/main" w="28575">
                  <a:solidFill>
                    <a:srgbClr val="000000"/>
                  </a:solidFill>
                  <a:round/>
                  <a:headEnd/>
                  <a:tailEnd/>
                </a14:hiddenLine>
              </a:ext>
            </a:extLst>
          </p:spPr>
          <p:txBody>
            <a:bodyPr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sz="1000">
                  <a:solidFill>
                    <a:prstClr val="black"/>
                  </a:solidFill>
                  <a:latin typeface="ＭＳ ゴシック" panose="020B0609070205080204" pitchFamily="49" charset="-128"/>
                  <a:ea typeface="ＭＳ ゴシック" panose="020B0609070205080204" pitchFamily="49" charset="-128"/>
                </a:rPr>
                <a:t>災害廃棄物処理計画</a:t>
              </a:r>
            </a:p>
          </p:txBody>
        </p:sp>
        <p:sp>
          <p:nvSpPr>
            <p:cNvPr id="56" name="テキスト ボックス 55"/>
            <p:cNvSpPr txBox="1"/>
            <p:nvPr/>
          </p:nvSpPr>
          <p:spPr bwMode="auto">
            <a:xfrm>
              <a:off x="179512" y="6146648"/>
              <a:ext cx="1030287" cy="237233"/>
            </a:xfrm>
            <a:prstGeom prst="rect">
              <a:avLst/>
            </a:prstGeom>
            <a:solidFill>
              <a:schemeClr val="accent2">
                <a:lumMod val="75000"/>
              </a:schemeClr>
            </a:solidFill>
            <a:ln>
              <a:solidFill>
                <a:schemeClr val="accent2">
                  <a:lumMod val="75000"/>
                </a:schemeClr>
              </a:solidFill>
            </a:ln>
          </p:spPr>
          <p:txBody>
            <a:bodyPr lIns="35994" tIns="35994" rIns="35994" bIns="35994">
              <a:spAutoFit/>
            </a:bodyPr>
            <a:lstStyle/>
            <a:p>
              <a:pPr algn="ctr">
                <a:defRPr/>
              </a:pPr>
              <a:r>
                <a:rPr lang="ja-JP" altLang="en-US" sz="1200" dirty="0">
                  <a:solidFill>
                    <a:prstClr val="black"/>
                  </a:solidFill>
                  <a:latin typeface="ＭＳ ゴシック" panose="020B0609070205080204" pitchFamily="49" charset="-128"/>
                  <a:ea typeface="ＭＳ ゴシック" panose="020B0609070205080204" pitchFamily="49" charset="-128"/>
                </a:rPr>
                <a:t>市区町村</a:t>
              </a:r>
            </a:p>
          </p:txBody>
        </p:sp>
        <p:sp>
          <p:nvSpPr>
            <p:cNvPr id="57" name="上下矢印 56"/>
            <p:cNvSpPr/>
            <p:nvPr/>
          </p:nvSpPr>
          <p:spPr bwMode="auto">
            <a:xfrm>
              <a:off x="4267200" y="6018900"/>
              <a:ext cx="577850" cy="393072"/>
            </a:xfrm>
            <a:prstGeom prst="upDownArrow">
              <a:avLst>
                <a:gd name="adj1" fmla="val 50000"/>
                <a:gd name="adj2" fmla="val 17726"/>
              </a:avLst>
            </a:prstGeom>
            <a:solidFill>
              <a:schemeClr val="tx2">
                <a:lumMod val="75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3" rIns="91423" bIns="45713" anchor="ctr"/>
            <a:lstStyle/>
            <a:p>
              <a:pPr algn="ctr">
                <a:defRPr/>
              </a:pPr>
              <a:endParaRPr lang="ja-JP" altLang="en-US" sz="1400">
                <a:solidFill>
                  <a:prstClr val="black"/>
                </a:solidFill>
                <a:latin typeface="ＭＳ ゴシック" panose="020B0609070205080204" pitchFamily="49" charset="-128"/>
                <a:ea typeface="ＭＳ ゴシック" panose="020B0609070205080204" pitchFamily="49" charset="-128"/>
              </a:endParaRPr>
            </a:p>
          </p:txBody>
        </p:sp>
        <p:sp>
          <p:nvSpPr>
            <p:cNvPr id="58" name="上下矢印 57"/>
            <p:cNvSpPr/>
            <p:nvPr/>
          </p:nvSpPr>
          <p:spPr bwMode="auto">
            <a:xfrm>
              <a:off x="2287588" y="6007669"/>
              <a:ext cx="276224" cy="456244"/>
            </a:xfrm>
            <a:prstGeom prst="upDownArrow">
              <a:avLst/>
            </a:prstGeom>
            <a:solidFill>
              <a:schemeClr val="accent6">
                <a:lumMod val="5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3" rIns="91423" bIns="45713" anchor="ctr"/>
            <a:lstStyle/>
            <a:p>
              <a:pPr algn="ctr">
                <a:defRPr/>
              </a:pPr>
              <a:endParaRPr lang="ja-JP" altLang="en-US" sz="1400">
                <a:solidFill>
                  <a:prstClr val="black"/>
                </a:solidFill>
                <a:latin typeface="ＭＳ ゴシック" panose="020B0609070205080204" pitchFamily="49" charset="-128"/>
                <a:ea typeface="ＭＳ ゴシック" panose="020B0609070205080204" pitchFamily="49" charset="-128"/>
              </a:endParaRPr>
            </a:p>
          </p:txBody>
        </p:sp>
        <p:cxnSp>
          <p:nvCxnSpPr>
            <p:cNvPr id="59" name="直線矢印コネクタ 60"/>
            <p:cNvCxnSpPr/>
            <p:nvPr/>
          </p:nvCxnSpPr>
          <p:spPr bwMode="auto">
            <a:xfrm rot="16200000" flipH="1">
              <a:off x="1517538" y="2314444"/>
              <a:ext cx="568550" cy="949325"/>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テキスト ボックス 1"/>
            <p:cNvSpPr txBox="1">
              <a:spLocks noChangeArrowheads="1"/>
            </p:cNvSpPr>
            <p:nvPr/>
          </p:nvSpPr>
          <p:spPr bwMode="auto">
            <a:xfrm>
              <a:off x="4711700" y="5503695"/>
              <a:ext cx="1244251" cy="19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800">
                  <a:solidFill>
                    <a:prstClr val="black"/>
                  </a:solidFill>
                </a:rPr>
                <a:t>（相互に整合性を図る。）</a:t>
              </a:r>
            </a:p>
          </p:txBody>
        </p:sp>
        <p:sp>
          <p:nvSpPr>
            <p:cNvPr id="61" name="テキスト ボックス 62"/>
            <p:cNvSpPr txBox="1">
              <a:spLocks noChangeArrowheads="1"/>
            </p:cNvSpPr>
            <p:nvPr/>
          </p:nvSpPr>
          <p:spPr bwMode="auto">
            <a:xfrm>
              <a:off x="4711700" y="6107340"/>
              <a:ext cx="1244251" cy="19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800">
                  <a:solidFill>
                    <a:prstClr val="black"/>
                  </a:solidFill>
                </a:rPr>
                <a:t>（相互に整合性を図る。）</a:t>
              </a:r>
            </a:p>
          </p:txBody>
        </p:sp>
        <p:cxnSp>
          <p:nvCxnSpPr>
            <p:cNvPr id="62" name="直線矢印コネクタ 72"/>
            <p:cNvCxnSpPr>
              <a:stCxn id="12" idx="3"/>
              <a:endCxn id="36" idx="1"/>
            </p:cNvCxnSpPr>
            <p:nvPr/>
          </p:nvCxnSpPr>
          <p:spPr bwMode="auto">
            <a:xfrm flipV="1">
              <a:off x="6521450" y="3486110"/>
              <a:ext cx="355600" cy="1803502"/>
            </a:xfrm>
            <a:prstGeom prst="bentConnector3">
              <a:avLst>
                <a:gd name="adj1" fmla="val 50000"/>
              </a:avLst>
            </a:prstGeom>
            <a:ln w="508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p:nvPr/>
          </p:nvSpPr>
          <p:spPr bwMode="auto">
            <a:xfrm>
              <a:off x="112713" y="2094915"/>
              <a:ext cx="1763712" cy="656991"/>
            </a:xfrm>
            <a:prstGeom prst="rect">
              <a:avLst/>
            </a:prstGeom>
            <a:solidFill>
              <a:schemeClr val="accent6">
                <a:lumMod val="40000"/>
                <a:lumOff val="60000"/>
              </a:schemeClr>
            </a:solidFill>
            <a:ln>
              <a:solidFill>
                <a:schemeClr val="accent6">
                  <a:lumMod val="75000"/>
                </a:schemeClr>
              </a:solidFill>
            </a:ln>
          </p:spPr>
          <p:txBody>
            <a:bodyPr lIns="35994" tIns="35994" rIns="35994" bIns="35994" anchor="ctr"/>
            <a:lstStyle/>
            <a:p>
              <a:pPr marL="90470" indent="-90470" algn="ctr">
                <a:defRPr/>
              </a:pPr>
              <a:r>
                <a:rPr lang="ja-JP" altLang="en-US" sz="1200" b="1" dirty="0">
                  <a:solidFill>
                    <a:prstClr val="black"/>
                  </a:solidFill>
                  <a:latin typeface="ＭＳ ゴシック" panose="020B0609070205080204" pitchFamily="49" charset="-128"/>
                  <a:ea typeface="ＭＳ ゴシック" panose="020B0609070205080204" pitchFamily="49" charset="-128"/>
                </a:rPr>
                <a:t>基本方針</a:t>
              </a:r>
              <a:endParaRPr lang="en-US" altLang="ja-JP" sz="1200" b="1" dirty="0">
                <a:solidFill>
                  <a:prstClr val="black"/>
                </a:solidFill>
                <a:latin typeface="ＭＳ ゴシック" panose="020B0609070205080204" pitchFamily="49" charset="-128"/>
                <a:ea typeface="ＭＳ ゴシック" panose="020B0609070205080204" pitchFamily="49" charset="-128"/>
              </a:endParaRPr>
            </a:p>
            <a:p>
              <a:pPr marL="90470" indent="-90470" algn="ctr">
                <a:defRPr/>
              </a:pPr>
              <a:r>
                <a:rPr lang="ja-JP" altLang="en-US" sz="1000" b="1" dirty="0">
                  <a:solidFill>
                    <a:prstClr val="black"/>
                  </a:solidFill>
                  <a:latin typeface="ＭＳ ゴシック" panose="020B0609070205080204" pitchFamily="49" charset="-128"/>
                  <a:ea typeface="ＭＳ ゴシック" panose="020B0609070205080204" pitchFamily="49" charset="-128"/>
                </a:rPr>
                <a:t>（環境大臣）</a:t>
              </a:r>
              <a:endParaRPr lang="en-US" altLang="ja-JP" sz="1000" b="1" dirty="0">
                <a:solidFill>
                  <a:prstClr val="black"/>
                </a:solidFill>
                <a:latin typeface="ＭＳ ゴシック" panose="020B0609070205080204" pitchFamily="49" charset="-128"/>
                <a:ea typeface="ＭＳ ゴシック" panose="020B0609070205080204" pitchFamily="49" charset="-128"/>
              </a:endParaRPr>
            </a:p>
            <a:p>
              <a:pPr marL="90470" indent="-90470" algn="ctr">
                <a:defRPr/>
              </a:pPr>
              <a:endParaRPr lang="en-US" altLang="ja-JP" sz="1000" b="1" dirty="0">
                <a:solidFill>
                  <a:prstClr val="black"/>
                </a:solidFill>
                <a:latin typeface="ＭＳ ゴシック" panose="020B0609070205080204" pitchFamily="49" charset="-128"/>
                <a:ea typeface="ＭＳ ゴシック" panose="020B0609070205080204" pitchFamily="49" charset="-128"/>
              </a:endParaRPr>
            </a:p>
            <a:p>
              <a:pPr marL="90470" indent="-90470" algn="ctr">
                <a:defRPr/>
              </a:pPr>
              <a:endParaRPr lang="en-US" altLang="ja-JP" sz="1000" b="1" dirty="0">
                <a:solidFill>
                  <a:prstClr val="black"/>
                </a:solidFill>
                <a:latin typeface="ＭＳ ゴシック" panose="020B0609070205080204" pitchFamily="49" charset="-128"/>
                <a:ea typeface="ＭＳ ゴシック" panose="020B0609070205080204" pitchFamily="49" charset="-128"/>
              </a:endParaRPr>
            </a:p>
          </p:txBody>
        </p:sp>
        <p:sp>
          <p:nvSpPr>
            <p:cNvPr id="64" name="正方形/長方形 63"/>
            <p:cNvSpPr/>
            <p:nvPr/>
          </p:nvSpPr>
          <p:spPr>
            <a:xfrm>
              <a:off x="76200" y="2431834"/>
              <a:ext cx="1979613" cy="312081"/>
            </a:xfrm>
            <a:prstGeom prst="rect">
              <a:avLst/>
            </a:prstGeom>
          </p:spPr>
          <p:txBody>
            <a:bodyPr>
              <a:spAutoFit/>
            </a:bodyPr>
            <a:lstStyle/>
            <a:p>
              <a:pPr marL="88900" indent="-88900">
                <a:defRPr/>
              </a:pPr>
              <a:r>
                <a:rPr lang="en-US" altLang="ja-JP" sz="800" spc="-150" dirty="0">
                  <a:solidFill>
                    <a:prstClr val="black"/>
                  </a:solidFill>
                  <a:latin typeface="ＭＳ ゴシック" panose="020B0609070205080204" pitchFamily="49" charset="-128"/>
                  <a:ea typeface="ＭＳ ゴシック" panose="020B0609070205080204" pitchFamily="49" charset="-128"/>
                </a:rPr>
                <a:t>※</a:t>
              </a:r>
              <a:r>
                <a:rPr lang="en-US" altLang="ja-JP" sz="800" dirty="0">
                  <a:solidFill>
                    <a:prstClr val="black"/>
                  </a:solidFill>
                  <a:latin typeface="ＭＳ ゴシック" panose="020B0609070205080204" pitchFamily="49" charset="-128"/>
                  <a:ea typeface="ＭＳ ゴシック" panose="020B0609070205080204" pitchFamily="49" charset="-128"/>
                </a:rPr>
                <a:t> H27.7.17</a:t>
              </a:r>
              <a:r>
                <a:rPr lang="ja-JP" altLang="en-US" sz="800" spc="-150" dirty="0">
                  <a:solidFill>
                    <a:prstClr val="black"/>
                  </a:solidFill>
                  <a:latin typeface="ＭＳ ゴシック" panose="020B0609070205080204" pitchFamily="49" charset="-128"/>
                  <a:ea typeface="ＭＳ ゴシック" panose="020B0609070205080204" pitchFamily="49" charset="-128"/>
                </a:rPr>
                <a:t>の廃棄物処理法の</a:t>
              </a:r>
              <a:endParaRPr lang="en-US" altLang="ja-JP" sz="800" spc="-150" dirty="0">
                <a:solidFill>
                  <a:prstClr val="black"/>
                </a:solidFill>
                <a:latin typeface="ＭＳ ゴシック" panose="020B0609070205080204" pitchFamily="49" charset="-128"/>
                <a:ea typeface="ＭＳ ゴシック" panose="020B0609070205080204" pitchFamily="49" charset="-128"/>
              </a:endParaRPr>
            </a:p>
            <a:p>
              <a:pPr marL="88900" indent="-88900">
                <a:defRPr/>
              </a:pPr>
              <a:r>
                <a:rPr lang="en-US" altLang="ja-JP" sz="800" spc="-150" dirty="0">
                  <a:solidFill>
                    <a:prstClr val="black"/>
                  </a:solidFill>
                  <a:latin typeface="ＭＳ ゴシック" panose="020B0609070205080204" pitchFamily="49" charset="-128"/>
                  <a:ea typeface="ＭＳ ゴシック" panose="020B0609070205080204" pitchFamily="49" charset="-128"/>
                </a:rPr>
                <a:t>  </a:t>
              </a:r>
              <a:r>
                <a:rPr lang="ja-JP" altLang="en-US" sz="800" spc="-150" dirty="0">
                  <a:solidFill>
                    <a:prstClr val="black"/>
                  </a:solidFill>
                  <a:latin typeface="ＭＳ ゴシック" panose="020B0609070205080204" pitchFamily="49" charset="-128"/>
                  <a:ea typeface="ＭＳ ゴシック" panose="020B0609070205080204" pitchFamily="49" charset="-128"/>
                </a:rPr>
                <a:t>改正に基づき、</a:t>
              </a:r>
              <a:r>
                <a:rPr lang="en-US" altLang="ja-JP" sz="800" dirty="0">
                  <a:solidFill>
                    <a:prstClr val="black"/>
                  </a:solidFill>
                  <a:latin typeface="ＭＳ ゴシック" panose="020B0609070205080204" pitchFamily="49" charset="-128"/>
                  <a:ea typeface="ＭＳ ゴシック" panose="020B0609070205080204" pitchFamily="49" charset="-128"/>
                </a:rPr>
                <a:t>H28.1.21</a:t>
              </a:r>
              <a:r>
                <a:rPr lang="ja-JP" altLang="en-US" sz="800" spc="-150" dirty="0">
                  <a:solidFill>
                    <a:prstClr val="black"/>
                  </a:solidFill>
                  <a:latin typeface="ＭＳ ゴシック" panose="020B0609070205080204" pitchFamily="49" charset="-128"/>
                  <a:ea typeface="ＭＳ ゴシック" panose="020B0609070205080204" pitchFamily="49" charset="-128"/>
                </a:rPr>
                <a:t>に改定</a:t>
              </a:r>
            </a:p>
          </p:txBody>
        </p:sp>
        <p:cxnSp>
          <p:nvCxnSpPr>
            <p:cNvPr id="65" name="直線矢印コネクタ 64"/>
            <p:cNvCxnSpPr>
              <a:stCxn id="18" idx="3"/>
            </p:cNvCxnSpPr>
            <p:nvPr/>
          </p:nvCxnSpPr>
          <p:spPr bwMode="auto">
            <a:xfrm>
              <a:off x="6589713" y="5884132"/>
              <a:ext cx="227012" cy="2807"/>
            </a:xfrm>
            <a:prstGeom prst="straightConnector1">
              <a:avLst/>
            </a:prstGeom>
            <a:ln w="508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cxnSp>
        <p:sp>
          <p:nvSpPr>
            <p:cNvPr id="66" name="角丸四角形 65"/>
            <p:cNvSpPr/>
            <p:nvPr/>
          </p:nvSpPr>
          <p:spPr>
            <a:xfrm>
              <a:off x="2111375" y="5816748"/>
              <a:ext cx="1974850" cy="28638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solidFill>
                  <a:prstClr val="black"/>
                </a:solidFill>
                <a:latin typeface="Calibri"/>
                <a:ea typeface="ＭＳ Ｐゴシック" panose="020B0600070205080204" pitchFamily="50" charset="-128"/>
              </a:endParaRPr>
            </a:p>
          </p:txBody>
        </p:sp>
        <p:sp>
          <p:nvSpPr>
            <p:cNvPr id="67" name="角丸四角形 66"/>
            <p:cNvSpPr/>
            <p:nvPr/>
          </p:nvSpPr>
          <p:spPr>
            <a:xfrm>
              <a:off x="2108200" y="6543930"/>
              <a:ext cx="1973263" cy="28638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solidFill>
                  <a:prstClr val="black"/>
                </a:solidFill>
                <a:latin typeface="Calibri"/>
                <a:ea typeface="ＭＳ Ｐゴシック" panose="020B0600070205080204" pitchFamily="50" charset="-128"/>
              </a:endParaRPr>
            </a:p>
          </p:txBody>
        </p:sp>
      </p:grpSp>
      <p:sp>
        <p:nvSpPr>
          <p:cNvPr id="70" name="テキスト ボックス 69"/>
          <p:cNvSpPr txBox="1"/>
          <p:nvPr/>
        </p:nvSpPr>
        <p:spPr>
          <a:xfrm>
            <a:off x="493714" y="485565"/>
            <a:ext cx="8885237" cy="5107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77800" indent="-177800"/>
            <a:r>
              <a:rPr lang="ja-JP" altLang="en-US" sz="1200" dirty="0">
                <a:solidFill>
                  <a:prstClr val="black"/>
                </a:solidFill>
                <a:latin typeface="ＭＳ Ｐゴシック" panose="020B0600070205080204" pitchFamily="50" charset="-128"/>
                <a:ea typeface="ＭＳ Ｐゴシック" panose="020B0600070205080204" pitchFamily="50" charset="-128"/>
              </a:rPr>
              <a:t>○　災害廃棄物対策指針とは、</a:t>
            </a:r>
            <a:r>
              <a:rPr lang="ja-JP" altLang="en-US" sz="1200" b="1" u="sng" dirty="0">
                <a:solidFill>
                  <a:prstClr val="black"/>
                </a:solidFill>
                <a:latin typeface="ＭＳ Ｐゴシック" panose="020B0600070205080204" pitchFamily="50" charset="-128"/>
                <a:ea typeface="ＭＳ Ｐゴシック" panose="020B0600070205080204" pitchFamily="50" charset="-128"/>
              </a:rPr>
              <a:t>廃棄物処理法基本方針</a:t>
            </a:r>
            <a:r>
              <a:rPr lang="ja-JP" altLang="en-US" sz="1200" dirty="0">
                <a:solidFill>
                  <a:prstClr val="black"/>
                </a:solidFill>
                <a:latin typeface="ＭＳ Ｐゴシック" panose="020B0600070205080204" pitchFamily="50" charset="-128"/>
                <a:ea typeface="ＭＳ Ｐゴシック" panose="020B0600070205080204" pitchFamily="50" charset="-128"/>
              </a:rPr>
              <a:t>及び災害対策基本法に基づく</a:t>
            </a:r>
            <a:r>
              <a:rPr lang="ja-JP" altLang="en-US" sz="1200" b="1" u="sng" dirty="0">
                <a:solidFill>
                  <a:prstClr val="black"/>
                </a:solidFill>
                <a:latin typeface="ＭＳ Ｐゴシック" panose="020B0600070205080204" pitchFamily="50" charset="-128"/>
                <a:ea typeface="ＭＳ Ｐゴシック" panose="020B0600070205080204" pitchFamily="50" charset="-128"/>
              </a:rPr>
              <a:t>防災基本計画（第</a:t>
            </a:r>
            <a:r>
              <a:rPr lang="en-US" altLang="ja-JP" sz="1200" b="1" u="sng" dirty="0">
                <a:solidFill>
                  <a:prstClr val="black"/>
                </a:solidFill>
                <a:latin typeface="ＭＳ Ｐゴシック" panose="020B0600070205080204" pitchFamily="50" charset="-128"/>
                <a:ea typeface="ＭＳ Ｐゴシック" panose="020B0600070205080204" pitchFamily="50" charset="-128"/>
              </a:rPr>
              <a:t>34</a:t>
            </a:r>
            <a:r>
              <a:rPr lang="ja-JP" altLang="en-US" sz="1200" b="1" u="sng" dirty="0">
                <a:solidFill>
                  <a:prstClr val="black"/>
                </a:solidFill>
                <a:latin typeface="ＭＳ Ｐゴシック" panose="020B0600070205080204" pitchFamily="50" charset="-128"/>
                <a:ea typeface="ＭＳ Ｐゴシック" panose="020B0600070205080204" pitchFamily="50" charset="-128"/>
              </a:rPr>
              <a:t>条）</a:t>
            </a:r>
            <a:r>
              <a:rPr lang="ja-JP" altLang="en-US" sz="1200" dirty="0">
                <a:solidFill>
                  <a:prstClr val="black"/>
                </a:solidFill>
                <a:latin typeface="ＭＳ Ｐゴシック" panose="020B0600070205080204" pitchFamily="50" charset="-128"/>
                <a:ea typeface="ＭＳ Ｐゴシック" panose="020B0600070205080204" pitchFamily="50" charset="-128"/>
              </a:rPr>
              <a:t>並びに</a:t>
            </a:r>
            <a:r>
              <a:rPr lang="ja-JP" altLang="en-US" sz="1200" b="1" u="sng" dirty="0">
                <a:solidFill>
                  <a:prstClr val="black"/>
                </a:solidFill>
                <a:latin typeface="ＭＳ Ｐゴシック" panose="020B0600070205080204" pitchFamily="50" charset="-128"/>
                <a:ea typeface="ＭＳ Ｐゴシック" panose="020B0600070205080204" pitchFamily="50" charset="-128"/>
              </a:rPr>
              <a:t>環境省防災業務計画（第</a:t>
            </a:r>
            <a:r>
              <a:rPr lang="en-US" altLang="ja-JP" sz="1200" b="1" u="sng" dirty="0">
                <a:solidFill>
                  <a:prstClr val="black"/>
                </a:solidFill>
                <a:latin typeface="ＭＳ Ｐゴシック" panose="020B0600070205080204" pitchFamily="50" charset="-128"/>
                <a:ea typeface="ＭＳ Ｐゴシック" panose="020B0600070205080204" pitchFamily="50" charset="-128"/>
              </a:rPr>
              <a:t>36</a:t>
            </a:r>
            <a:r>
              <a:rPr lang="ja-JP" altLang="en-US" sz="1200" b="1" u="sng" dirty="0">
                <a:solidFill>
                  <a:prstClr val="black"/>
                </a:solidFill>
                <a:latin typeface="ＭＳ Ｐゴシック" panose="020B0600070205080204" pitchFamily="50" charset="-128"/>
                <a:ea typeface="ＭＳ Ｐゴシック" panose="020B0600070205080204" pitchFamily="50" charset="-128"/>
              </a:rPr>
              <a:t>条）に基づき、策定</a:t>
            </a:r>
            <a:r>
              <a:rPr lang="ja-JP" altLang="en-US" sz="1200" dirty="0">
                <a:solidFill>
                  <a:prstClr val="black"/>
                </a:solidFill>
                <a:latin typeface="ＭＳ Ｐゴシック" panose="020B0600070205080204" pitchFamily="50" charset="-128"/>
                <a:ea typeface="ＭＳ Ｐゴシック" panose="020B0600070205080204" pitchFamily="50" charset="-128"/>
              </a:rPr>
              <a:t>。</a:t>
            </a:r>
            <a:endParaRPr lang="en-US" altLang="ja-JP" sz="1200" dirty="0">
              <a:solidFill>
                <a:prstClr val="black"/>
              </a:solidFill>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r>
              <a:rPr lang="ja-JP" altLang="en-US" dirty="0">
                <a:solidFill>
                  <a:prstClr val="black"/>
                </a:solidFill>
                <a:latin typeface="Calibri"/>
                <a:ea typeface="ＭＳ Ｐゴシック" panose="020B0600070205080204" pitchFamily="50" charset="-128"/>
              </a:rPr>
              <a:t>１０</a:t>
            </a:r>
          </a:p>
        </p:txBody>
      </p:sp>
      <p:sp>
        <p:nvSpPr>
          <p:cNvPr id="71" name="正方形/長方形 70"/>
          <p:cNvSpPr/>
          <p:nvPr/>
        </p:nvSpPr>
        <p:spPr>
          <a:xfrm>
            <a:off x="-18256" y="-10685"/>
            <a:ext cx="9906000" cy="439784"/>
          </a:xfrm>
          <a:prstGeom prst="rect">
            <a:avLst/>
          </a:prstGeom>
          <a:solidFill>
            <a:srgbClr val="00B050"/>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800" b="1" dirty="0">
                <a:solidFill>
                  <a:schemeClr val="bg1"/>
                </a:solidFill>
                <a:latin typeface="ＭＳ ゴシック" panose="020B0609070205080204" pitchFamily="49" charset="-128"/>
                <a:ea typeface="ＭＳ ゴシック" panose="020B0609070205080204" pitchFamily="49" charset="-128"/>
              </a:rPr>
              <a:t>災害廃棄物対策に係る指針や計画等の位置づけ</a:t>
            </a:r>
          </a:p>
        </p:txBody>
      </p:sp>
      <p:pic>
        <p:nvPicPr>
          <p:cNvPr id="19" name="オーディオ 18">
            <a:hlinkClick r:id="" action="ppaction://media"/>
            <a:extLst>
              <a:ext uri="{FF2B5EF4-FFF2-40B4-BE49-F238E27FC236}">
                <a16:creationId xmlns:a16="http://schemas.microsoft.com/office/drawing/2014/main" id="{B53DD80D-3E7B-B4B3-3F90-8B02016397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1308362915"/>
      </p:ext>
    </p:extLst>
  </p:cSld>
  <p:clrMapOvr>
    <a:masterClrMapping/>
  </p:clrMapOvr>
  <mc:AlternateContent xmlns:mc="http://schemas.openxmlformats.org/markup-compatibility/2006">
    <mc:Choice xmlns:p14="http://schemas.microsoft.com/office/powerpoint/2010/main" Requires="p14">
      <p:transition spd="slow" p14:dur="2000" advTm="71559"/>
    </mc:Choice>
    <mc:Fallback>
      <p:transition spd="slow" advTm="71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4220" y="5678615"/>
            <a:ext cx="9755921" cy="105413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wrap="square" anchor="ctr">
            <a:spAutoFit/>
          </a:bodyPr>
          <a:lstStyle/>
          <a:p>
            <a:pPr marL="0" marR="0" lvl="0" indent="0" defTabSz="914400" eaLnBrk="1" fontAlgn="auto" latinLnBrk="0" hangingPunct="1">
              <a:lnSpc>
                <a:spcPts val="2500"/>
              </a:lnSpc>
              <a:spcBef>
                <a:spcPts val="0"/>
              </a:spcBef>
              <a:spcAft>
                <a:spcPts val="0"/>
              </a:spcAft>
              <a:buClrTx/>
              <a:buSzTx/>
              <a:buFontTx/>
              <a:buNone/>
              <a:tabLst/>
              <a:defRPr/>
            </a:pPr>
            <a:r>
              <a:rPr kumimoji="0" lang="ja-JP" altLang="en-US" sz="19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●処理計画を策定していない被災市区町村が、十分な支援を受けられない状況下においても、</a:t>
            </a:r>
            <a:r>
              <a:rPr kumimoji="0" lang="ja-JP" altLang="en-US" sz="1900" b="1" i="0" u="none" strike="noStrike" kern="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応急業務が軌道に乗るまでの発災後２～３週間を自力で乗り切るために、最低限必要な事項</a:t>
            </a:r>
            <a:r>
              <a:rPr kumimoji="0" lang="ja-JP" altLang="en-US" sz="19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をとりまとめた「災害時の一般廃棄物処理に関する初動対応の手引き」を策定することとした。</a:t>
            </a:r>
          </a:p>
        </p:txBody>
      </p:sp>
      <p:sp>
        <p:nvSpPr>
          <p:cNvPr id="4" name="正方形/長方形 3"/>
          <p:cNvSpPr/>
          <p:nvPr/>
        </p:nvSpPr>
        <p:spPr>
          <a:xfrm>
            <a:off x="0" y="1"/>
            <a:ext cx="9906000" cy="477430"/>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４．今年度の取組 ： 意見照会</a:t>
            </a:r>
          </a:p>
        </p:txBody>
      </p:sp>
      <p:sp>
        <p:nvSpPr>
          <p:cNvPr id="3" name="スライド番号プレースホルダー 1">
            <a:extLst>
              <a:ext uri="{FF2B5EF4-FFF2-40B4-BE49-F238E27FC236}">
                <a16:creationId xmlns:a16="http://schemas.microsoft.com/office/drawing/2014/main" id="{A894240A-3A74-4011-BD42-5D04E300B753}"/>
              </a:ext>
            </a:extLst>
          </p:cNvPr>
          <p:cNvSpPr>
            <a:spLocks noGrp="1"/>
          </p:cNvSpPr>
          <p:nvPr>
            <p:ph type="sldNum" sz="quarter" idx="12"/>
          </p:nvPr>
        </p:nvSpPr>
        <p:spPr>
          <a:xfrm>
            <a:off x="7677150" y="6482717"/>
            <a:ext cx="2228850" cy="365125"/>
          </a:xfrm>
        </p:spPr>
        <p:txBody>
          <a:bodyPr/>
          <a:lstStyle/>
          <a:p>
            <a:r>
              <a:rPr kumimoji="1" lang="ja-JP" altLang="en-US" dirty="0"/>
              <a:t>１１</a:t>
            </a:r>
          </a:p>
        </p:txBody>
      </p:sp>
      <p:sp>
        <p:nvSpPr>
          <p:cNvPr id="8" name="テキスト ボックス 2">
            <a:extLst>
              <a:ext uri="{FF2B5EF4-FFF2-40B4-BE49-F238E27FC236}">
                <a16:creationId xmlns:a16="http://schemas.microsoft.com/office/drawing/2014/main" id="{CC957EA1-6266-4772-8B1A-F1D1290A26BF}"/>
              </a:ext>
            </a:extLst>
          </p:cNvPr>
          <p:cNvSpPr txBox="1">
            <a:spLocks noChangeArrowheads="1"/>
          </p:cNvSpPr>
          <p:nvPr/>
        </p:nvSpPr>
        <p:spPr bwMode="auto">
          <a:xfrm>
            <a:off x="0" y="-1588"/>
            <a:ext cx="9906000" cy="476251"/>
          </a:xfrm>
          <a:prstGeom prst="rect">
            <a:avLst/>
          </a:prstGeom>
          <a:solidFill>
            <a:schemeClr val="bg1"/>
          </a:solidFill>
          <a:ln w="28575">
            <a:solidFill>
              <a:srgbClr val="00B0F0"/>
            </a:solidFill>
            <a:miter lim="800000"/>
            <a:headEnd/>
            <a:tailEnd/>
          </a:ln>
        </p:spPr>
        <p:txBody>
          <a:bodyPr tIns="72000" bIns="720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defRPr/>
            </a:pPr>
            <a:r>
              <a:rPr lang="ja-JP" altLang="en-US" sz="2400" b="1" dirty="0"/>
              <a:t>「災害時の一般廃棄物処理に関する初動対応の手引き」策定の背景</a:t>
            </a:r>
          </a:p>
        </p:txBody>
      </p:sp>
      <p:sp>
        <p:nvSpPr>
          <p:cNvPr id="7" name="テキスト ボックス 11"/>
          <p:cNvSpPr txBox="1">
            <a:spLocks noChangeArrowheads="1"/>
          </p:cNvSpPr>
          <p:nvPr/>
        </p:nvSpPr>
        <p:spPr bwMode="auto">
          <a:xfrm>
            <a:off x="147919" y="544182"/>
            <a:ext cx="9649072" cy="2015936"/>
          </a:xfrm>
          <a:prstGeom prst="rect">
            <a:avLst/>
          </a:prstGeom>
          <a:solidFill>
            <a:srgbClr val="FFFF99"/>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fontAlgn="base">
              <a:lnSpc>
                <a:spcPts val="2500"/>
              </a:lnSpc>
              <a:spcBef>
                <a:spcPct val="0"/>
              </a:spcBef>
              <a:spcAft>
                <a:spcPct val="0"/>
              </a:spcAft>
              <a:buNone/>
            </a:pPr>
            <a:r>
              <a:rPr kumimoji="1" lang="ja-JP" altLang="en-US"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rPr>
              <a:t>●</a:t>
            </a:r>
            <a:r>
              <a:rPr kumimoji="1" lang="ja-JP" altLang="ja-JP"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rPr>
              <a:t>平成</a:t>
            </a:r>
            <a:r>
              <a:rPr kumimoji="1" lang="en-US" altLang="ja-JP"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rPr>
              <a:t>28</a:t>
            </a:r>
            <a:r>
              <a:rPr kumimoji="1" lang="ja-JP" altLang="ja-JP"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rPr>
              <a:t>年４月の熊本地震</a:t>
            </a:r>
            <a:r>
              <a:rPr kumimoji="1" lang="ja-JP" altLang="en-US"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rPr>
              <a:t>、平成</a:t>
            </a:r>
            <a:r>
              <a:rPr kumimoji="1" lang="en-US" altLang="ja-JP"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rPr>
              <a:t>29</a:t>
            </a:r>
            <a:r>
              <a:rPr kumimoji="1" lang="ja-JP" altLang="en-US"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rPr>
              <a:t>年７月九州北部豪雨、平成</a:t>
            </a:r>
            <a:r>
              <a:rPr kumimoji="1" lang="en-US" altLang="ja-JP"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rPr>
              <a:t>30</a:t>
            </a:r>
            <a:r>
              <a:rPr kumimoji="1" lang="ja-JP" altLang="en-US"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rPr>
              <a:t>年７月豪雨などの大規模災害に</a:t>
            </a:r>
            <a:r>
              <a:rPr lang="ja-JP" altLang="en-US" sz="1900" b="1" kern="0" dirty="0">
                <a:solidFill>
                  <a:srgbClr val="000000"/>
                </a:solidFill>
              </a:rPr>
              <a:t>おいて、一般廃棄物処理に関する初動対応の遅れから、</a:t>
            </a:r>
            <a:r>
              <a:rPr lang="ja-JP" altLang="en-US" sz="1900" b="1" kern="0" dirty="0">
                <a:solidFill>
                  <a:srgbClr val="FF0000"/>
                </a:solidFill>
              </a:rPr>
              <a:t>路上に大量の災害廃棄物が堆積</a:t>
            </a:r>
            <a:r>
              <a:rPr lang="ja-JP" altLang="en-US" sz="1900" b="1" kern="0" dirty="0">
                <a:solidFill>
                  <a:srgbClr val="000000"/>
                </a:solidFill>
              </a:rPr>
              <a:t>する等の課題が毎回のように発生した。</a:t>
            </a:r>
            <a:endParaRPr kumimoji="1" lang="en-US" altLang="ja-JP"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endParaRPr>
          </a:p>
          <a:p>
            <a:pPr marL="0" marR="0" lvl="0" indent="0" defTabSz="914400" eaLnBrk="1" fontAlgn="base" latinLnBrk="0" hangingPunct="1">
              <a:lnSpc>
                <a:spcPts val="2500"/>
              </a:lnSpc>
              <a:spcBef>
                <a:spcPct val="0"/>
              </a:spcBef>
              <a:spcAft>
                <a:spcPct val="0"/>
              </a:spcAft>
              <a:buClrTx/>
              <a:buSzTx/>
              <a:buFont typeface="Arial" panose="020B0604020202020204" pitchFamily="34" charset="0"/>
              <a:buNone/>
              <a:tabLst/>
              <a:defRPr/>
            </a:pPr>
            <a:r>
              <a:rPr kumimoji="1" lang="ja-JP" altLang="en-US"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rPr>
              <a:t>●そのたびに、初動対応体制の構築、民間事業者を含めた収集運搬体制の確保、仮置場の確保など、</a:t>
            </a:r>
            <a:r>
              <a:rPr kumimoji="1" lang="ja-JP" altLang="ja-JP"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rPr>
              <a:t>具体的な</a:t>
            </a:r>
            <a:r>
              <a:rPr kumimoji="1" lang="ja-JP" altLang="en-US"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rPr>
              <a:t>初動対応をはじめとした必要事項をとりまとめた</a:t>
            </a:r>
            <a:r>
              <a:rPr kumimoji="1" lang="ja-JP" altLang="ja-JP" sz="1900" b="1" i="0" u="none" strike="noStrike" kern="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rPr>
              <a:t>災害廃棄物処理計画</a:t>
            </a:r>
            <a:r>
              <a:rPr kumimoji="1" lang="ja-JP" altLang="en-US" sz="1900" b="1"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rPr>
              <a:t>を</a:t>
            </a:r>
            <a:r>
              <a:rPr kumimoji="1" lang="ja-JP" altLang="ja-JP" sz="1900" b="1"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rPr>
              <a:t>策定</a:t>
            </a:r>
            <a:r>
              <a:rPr kumimoji="1" lang="ja-JP" altLang="en-US" sz="1900" b="1"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rPr>
              <a:t>して</a:t>
            </a:r>
            <a:r>
              <a:rPr kumimoji="1" lang="ja-JP" altLang="ja-JP" sz="1900" b="1"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rPr>
              <a:t>おくことの重要性が</a:t>
            </a:r>
            <a:r>
              <a:rPr kumimoji="1" lang="ja-JP" altLang="en-US" sz="1900" b="1"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rPr>
              <a:t>認識されてきた</a:t>
            </a:r>
            <a:r>
              <a:rPr kumimoji="1" lang="ja-JP" altLang="ja-JP" sz="1900" b="1"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rPr>
              <a:t>。</a:t>
            </a:r>
            <a:endParaRPr kumimoji="1" lang="ja-JP" altLang="en-US" sz="1900" b="1"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endParaRPr>
          </a:p>
        </p:txBody>
      </p:sp>
      <p:sp>
        <p:nvSpPr>
          <p:cNvPr id="11" name="正方形/長方形 10"/>
          <p:cNvSpPr/>
          <p:nvPr/>
        </p:nvSpPr>
        <p:spPr>
          <a:xfrm>
            <a:off x="62606" y="3278904"/>
            <a:ext cx="9777536" cy="1695336"/>
          </a:xfrm>
          <a:prstGeom prst="rect">
            <a:avLst/>
          </a:prstGeom>
          <a:solidFill>
            <a:srgbClr val="EEECE1">
              <a:lumMod val="90000"/>
            </a:srgbClr>
          </a:solidFill>
          <a:scene3d>
            <a:camera prst="orthographicFront"/>
            <a:lightRig rig="threePt" dir="t"/>
          </a:scene3d>
          <a:sp3d>
            <a:bevelT/>
          </a:sp3d>
        </p:spPr>
        <p:txBody>
          <a:bodyPr wrap="square">
            <a:spAutoFit/>
          </a:bodyPr>
          <a:lstStyle/>
          <a:p>
            <a:pPr marR="0" lvl="0" defTabSz="914400" eaLnBrk="1" fontAlgn="auto" latinLnBrk="0" hangingPunct="1">
              <a:lnSpc>
                <a:spcPts val="2500"/>
              </a:lnSpc>
              <a:spcBef>
                <a:spcPts val="0"/>
              </a:spcBef>
              <a:spcAft>
                <a:spcPts val="0"/>
              </a:spcAft>
              <a:buClrTx/>
              <a:buSzTx/>
              <a:buFontTx/>
              <a:buNone/>
              <a:tabLst/>
              <a:defRPr/>
            </a:pPr>
            <a:r>
              <a:rPr kumimoji="0" lang="ja-JP" altLang="en-US" sz="1900" b="1" i="0" u="none" strike="noStrike" kern="0" cap="none" spc="0" normalizeH="0" baseline="0" noProof="0" dirty="0">
                <a:ln>
                  <a:noFill/>
                </a:ln>
                <a:solidFill>
                  <a:prstClr val="black"/>
                </a:solidFill>
                <a:effectLst/>
                <a:uLnTx/>
                <a:uFillTx/>
                <a:latin typeface="ＭＳ Ｐゴシック" panose="020B0600070205080204" pitchFamily="50" charset="-128"/>
              </a:rPr>
              <a:t>●災害廃棄物処理計画の策定が、特に中小規模の市区町村において思うように</a:t>
            </a:r>
            <a:r>
              <a:rPr kumimoji="0" lang="ja-JP" altLang="en-US" sz="1900" b="1" i="0" u="none" strike="noStrike" kern="0" cap="none" spc="0" normalizeH="0" baseline="0" noProof="0" dirty="0">
                <a:ln>
                  <a:noFill/>
                </a:ln>
                <a:solidFill>
                  <a:srgbClr val="FF0000"/>
                </a:solidFill>
                <a:effectLst/>
                <a:uLnTx/>
                <a:uFillTx/>
                <a:latin typeface="ＭＳ Ｐゴシック" panose="020B0600070205080204" pitchFamily="50" charset="-128"/>
              </a:rPr>
              <a:t>進んでいない</a:t>
            </a:r>
            <a:r>
              <a:rPr kumimoji="0" lang="ja-JP" altLang="en-US" sz="1900" b="1" i="0" u="none" strike="noStrike" kern="0" cap="none" spc="0" normalizeH="0" baseline="0" noProof="0" dirty="0">
                <a:ln>
                  <a:noFill/>
                </a:ln>
                <a:solidFill>
                  <a:prstClr val="black"/>
                </a:solidFill>
                <a:effectLst/>
                <a:uLnTx/>
                <a:uFillTx/>
                <a:latin typeface="ＭＳ Ｐゴシック" panose="020B0600070205080204" pitchFamily="50" charset="-128"/>
              </a:rPr>
              <a:t>。また、策定している場合でも、</a:t>
            </a:r>
            <a:r>
              <a:rPr kumimoji="0" lang="ja-JP" altLang="en-US" sz="1900" b="1" i="0" u="none" strike="noStrike" kern="0" cap="none" spc="0" normalizeH="0" baseline="0" noProof="0" dirty="0">
                <a:ln>
                  <a:noFill/>
                </a:ln>
                <a:solidFill>
                  <a:srgbClr val="FF0000"/>
                </a:solidFill>
                <a:effectLst/>
                <a:uLnTx/>
                <a:uFillTx/>
                <a:latin typeface="ＭＳ Ｐゴシック" panose="020B0600070205080204" pitchFamily="50" charset="-128"/>
              </a:rPr>
              <a:t>実効性の高い計画となっていない</a:t>
            </a:r>
            <a:r>
              <a:rPr kumimoji="0" lang="ja-JP" altLang="en-US" sz="1900" b="1" i="0" u="none" strike="noStrike" kern="0" cap="none" spc="0" normalizeH="0" baseline="0" noProof="0" dirty="0">
                <a:ln>
                  <a:noFill/>
                </a:ln>
                <a:solidFill>
                  <a:prstClr val="black"/>
                </a:solidFill>
                <a:effectLst/>
                <a:uLnTx/>
                <a:uFillTx/>
                <a:latin typeface="ＭＳ Ｐゴシック" panose="020B0600070205080204" pitchFamily="50" charset="-128"/>
              </a:rPr>
              <a:t>ケースもある。</a:t>
            </a:r>
            <a:endParaRPr kumimoji="0" lang="en-US" altLang="ja-JP" sz="1900" b="1" i="0" u="none" strike="noStrike" kern="0" cap="none" spc="0" normalizeH="0" baseline="0" noProof="0" dirty="0">
              <a:ln>
                <a:noFill/>
              </a:ln>
              <a:solidFill>
                <a:prstClr val="black"/>
              </a:solidFill>
              <a:effectLst/>
              <a:uLnTx/>
              <a:uFillTx/>
              <a:latin typeface="ＭＳ Ｐゴシック" panose="020B0600070205080204" pitchFamily="50" charset="-128"/>
            </a:endParaRPr>
          </a:p>
          <a:p>
            <a:pPr marR="0" lvl="0" defTabSz="914400" eaLnBrk="1" fontAlgn="auto" latinLnBrk="0" hangingPunct="1">
              <a:lnSpc>
                <a:spcPts val="2500"/>
              </a:lnSpc>
              <a:spcBef>
                <a:spcPts val="0"/>
              </a:spcBef>
              <a:spcAft>
                <a:spcPts val="0"/>
              </a:spcAft>
              <a:buClrTx/>
              <a:buSzTx/>
              <a:buFontTx/>
              <a:buNone/>
              <a:tabLst/>
              <a:defRPr/>
            </a:pPr>
            <a:r>
              <a:rPr kumimoji="0" lang="ja-JP" altLang="en-US" sz="1900" b="1" i="0" u="none" strike="noStrike" kern="0" cap="none" spc="0" normalizeH="0" baseline="0" noProof="0" dirty="0">
                <a:ln>
                  <a:noFill/>
                </a:ln>
                <a:solidFill>
                  <a:prstClr val="black"/>
                </a:solidFill>
                <a:effectLst/>
                <a:uLnTx/>
                <a:uFillTx/>
                <a:latin typeface="ＭＳ Ｐゴシック" panose="020B0600070205080204" pitchFamily="50" charset="-128"/>
              </a:rPr>
              <a:t>●これまでの大規模災害では、当道府県や国が職員・専門員を現地派遣し、分別方法や仮置場管理への助言等を行ってきたが、</a:t>
            </a:r>
            <a:r>
              <a:rPr kumimoji="0" lang="ja-JP" altLang="en-US" sz="1900" b="1" i="0" u="none" strike="noStrike" kern="0" cap="none" spc="0" normalizeH="0" baseline="0" noProof="0" dirty="0">
                <a:ln>
                  <a:noFill/>
                </a:ln>
                <a:solidFill>
                  <a:srgbClr val="FF0000"/>
                </a:solidFill>
                <a:effectLst/>
                <a:uLnTx/>
                <a:uFillTx/>
                <a:latin typeface="ＭＳ Ｐゴシック" panose="020B0600070205080204" pitchFamily="50" charset="-128"/>
              </a:rPr>
              <a:t>南海トラフ巨大地震</a:t>
            </a:r>
            <a:r>
              <a:rPr kumimoji="0" lang="ja-JP" altLang="en-US" sz="1900" b="1" i="0" u="none" strike="noStrike" kern="0" cap="none" spc="0" normalizeH="0" baseline="0" noProof="0" dirty="0">
                <a:ln>
                  <a:noFill/>
                </a:ln>
                <a:effectLst/>
                <a:uLnTx/>
                <a:uFillTx/>
                <a:latin typeface="ＭＳ Ｐゴシック" panose="020B0600070205080204" pitchFamily="50" charset="-128"/>
              </a:rPr>
              <a:t>や</a:t>
            </a:r>
            <a:r>
              <a:rPr kumimoji="0" lang="ja-JP" altLang="en-US" sz="1900" b="1" i="0" u="none" strike="noStrike" kern="0" cap="none" spc="0" normalizeH="0" baseline="0" noProof="0" dirty="0">
                <a:ln>
                  <a:noFill/>
                </a:ln>
                <a:solidFill>
                  <a:srgbClr val="FF0000"/>
                </a:solidFill>
                <a:effectLst/>
                <a:uLnTx/>
                <a:uFillTx/>
                <a:latin typeface="ＭＳ Ｐゴシック" panose="020B0600070205080204" pitchFamily="50" charset="-128"/>
              </a:rPr>
              <a:t>首都直下地震</a:t>
            </a:r>
            <a:r>
              <a:rPr kumimoji="0" lang="ja-JP" altLang="en-US" sz="1900" b="1" i="0" u="none" strike="noStrike" kern="0" cap="none" spc="0" normalizeH="0" baseline="0" noProof="0" dirty="0">
                <a:ln>
                  <a:noFill/>
                </a:ln>
                <a:solidFill>
                  <a:prstClr val="black"/>
                </a:solidFill>
                <a:effectLst/>
                <a:uLnTx/>
                <a:uFillTx/>
                <a:latin typeface="ＭＳ Ｐゴシック" panose="020B0600070205080204" pitchFamily="50" charset="-128"/>
              </a:rPr>
              <a:t>では、都道府県や国による初動期の被災市区町村支援を一律に行うことが困難な状況となることも十分考えられる。</a:t>
            </a:r>
          </a:p>
        </p:txBody>
      </p:sp>
      <p:sp>
        <p:nvSpPr>
          <p:cNvPr id="12" name="下矢印 11"/>
          <p:cNvSpPr/>
          <p:nvPr/>
        </p:nvSpPr>
        <p:spPr>
          <a:xfrm>
            <a:off x="3501951" y="2603470"/>
            <a:ext cx="2898846" cy="613470"/>
          </a:xfrm>
          <a:prstGeom prst="downArrow">
            <a:avLst/>
          </a:prstGeom>
          <a:solidFill>
            <a:srgbClr val="4F81BD">
              <a:lumMod val="60000"/>
              <a:lumOff val="40000"/>
            </a:srgbClr>
          </a:solidFill>
          <a:ln w="25400" cap="flat" cmpd="sng" algn="ctr">
            <a:solidFill>
              <a:sysClr val="windowText" lastClr="000000"/>
            </a:solidFill>
            <a:prstDash val="solid"/>
          </a:ln>
          <a:effectLst/>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しかし</a:t>
            </a:r>
          </a:p>
        </p:txBody>
      </p:sp>
      <p:sp>
        <p:nvSpPr>
          <p:cNvPr id="18" name="下矢印 17"/>
          <p:cNvSpPr/>
          <p:nvPr/>
        </p:nvSpPr>
        <p:spPr>
          <a:xfrm>
            <a:off x="3523032" y="5018484"/>
            <a:ext cx="2898846" cy="613470"/>
          </a:xfrm>
          <a:prstGeom prst="downArrow">
            <a:avLst/>
          </a:prstGeom>
          <a:solidFill>
            <a:srgbClr val="4F81BD">
              <a:lumMod val="60000"/>
              <a:lumOff val="40000"/>
            </a:srgbClr>
          </a:solidFill>
          <a:ln w="25400" cap="flat" cmpd="sng" algn="ctr">
            <a:solidFill>
              <a:sysClr val="windowText" lastClr="000000"/>
            </a:solidFill>
            <a:prstDash val="solid"/>
          </a:ln>
          <a:effectLst/>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このため</a:t>
            </a:r>
          </a:p>
        </p:txBody>
      </p:sp>
      <p:pic>
        <p:nvPicPr>
          <p:cNvPr id="10" name="オーディオ 9">
            <a:hlinkClick r:id="" action="ppaction://media"/>
            <a:extLst>
              <a:ext uri="{FF2B5EF4-FFF2-40B4-BE49-F238E27FC236}">
                <a16:creationId xmlns:a16="http://schemas.microsoft.com/office/drawing/2014/main" id="{924D0AEA-D0A8-BC7E-6E75-7A56868C7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595239112"/>
      </p:ext>
    </p:extLst>
  </p:cSld>
  <p:clrMapOvr>
    <a:masterClrMapping/>
  </p:clrMapOvr>
  <mc:AlternateContent xmlns:mc="http://schemas.openxmlformats.org/markup-compatibility/2006">
    <mc:Choice xmlns:p14="http://schemas.microsoft.com/office/powerpoint/2010/main" Requires="p14">
      <p:transition spd="slow" p14:dur="2000" advTm="67094"/>
    </mc:Choice>
    <mc:Fallback>
      <p:transition spd="slow" advTm="67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
            <a:ext cx="9906000" cy="477430"/>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３．手引きの概要 ： 災害時初動対応の全体像</a:t>
            </a:r>
          </a:p>
        </p:txBody>
      </p:sp>
      <p:sp>
        <p:nvSpPr>
          <p:cNvPr id="5" name="Rectangle 30">
            <a:extLst>
              <a:ext uri="{FF2B5EF4-FFF2-40B4-BE49-F238E27FC236}">
                <a16:creationId xmlns:a16="http://schemas.microsoft.com/office/drawing/2014/main" id="{322A63BD-51B7-4FBE-875C-338E9F413741}"/>
              </a:ext>
            </a:extLst>
          </p:cNvPr>
          <p:cNvSpPr>
            <a:spLocks noChangeArrowheads="1"/>
          </p:cNvSpPr>
          <p:nvPr/>
        </p:nvSpPr>
        <p:spPr bwMode="auto">
          <a:xfrm>
            <a:off x="522289" y="647444"/>
            <a:ext cx="8772525" cy="305949"/>
          </a:xfrm>
          <a:prstGeom prst="rect">
            <a:avLst/>
          </a:prstGeom>
          <a:ln w="12700">
            <a:solidFill>
              <a:srgbClr val="8064A2"/>
            </a:solidFill>
            <a:headEnd/>
            <a:tailEnd/>
          </a:ln>
        </p:spPr>
        <p:style>
          <a:lnRef idx="2">
            <a:schemeClr val="accent4"/>
          </a:lnRef>
          <a:fillRef idx="1">
            <a:schemeClr val="lt1"/>
          </a:fillRef>
          <a:effectRef idx="0">
            <a:schemeClr val="accent4"/>
          </a:effectRef>
          <a:fontRef idx="minor">
            <a:schemeClr val="dk1"/>
          </a:fontRef>
        </p:style>
        <p:txBody>
          <a:bodyPr lIns="77880" tIns="38941" rIns="77880" bIns="38941">
            <a:spAutoFit/>
          </a:bodyPr>
          <a:lstStyle/>
          <a:p>
            <a:pPr marL="285750" indent="-285750" defTabSz="844083">
              <a:buFont typeface="Wingdings" panose="05000000000000000000" pitchFamily="2" charset="2"/>
              <a:buChar char="l"/>
              <a:defRPr/>
            </a:pPr>
            <a:r>
              <a:rPr lang="ja-JP" altLang="en-US" sz="1477" dirty="0">
                <a:solidFill>
                  <a:srgbClr val="000000"/>
                </a:solidFill>
                <a:latin typeface="+mn-ea"/>
              </a:rPr>
              <a:t>災害時初動対応を以下の図の１）～５）の対応に分類し、更に時系列での実施事項も具体化した。</a:t>
            </a:r>
          </a:p>
        </p:txBody>
      </p:sp>
      <p:sp>
        <p:nvSpPr>
          <p:cNvPr id="6" name="スライド番号プレースホルダー 1">
            <a:extLst>
              <a:ext uri="{FF2B5EF4-FFF2-40B4-BE49-F238E27FC236}">
                <a16:creationId xmlns:a16="http://schemas.microsoft.com/office/drawing/2014/main" id="{8119BB0E-CE50-4565-81CF-BB2984BC06CB}"/>
              </a:ext>
            </a:extLst>
          </p:cNvPr>
          <p:cNvSpPr>
            <a:spLocks noGrp="1"/>
          </p:cNvSpPr>
          <p:nvPr>
            <p:ph type="sldNum" sz="quarter" idx="12"/>
          </p:nvPr>
        </p:nvSpPr>
        <p:spPr>
          <a:xfrm>
            <a:off x="7677150" y="6482717"/>
            <a:ext cx="2228850" cy="365125"/>
          </a:xfrm>
        </p:spPr>
        <p:txBody>
          <a:bodyPr/>
          <a:lstStyle/>
          <a:p>
            <a:r>
              <a:rPr kumimoji="1" lang="ja-JP" altLang="en-US" dirty="0"/>
              <a:t>１２</a:t>
            </a:r>
          </a:p>
        </p:txBody>
      </p:sp>
      <p:sp>
        <p:nvSpPr>
          <p:cNvPr id="7" name="テキスト ボックス 2">
            <a:extLst>
              <a:ext uri="{FF2B5EF4-FFF2-40B4-BE49-F238E27FC236}">
                <a16:creationId xmlns:a16="http://schemas.microsoft.com/office/drawing/2014/main" id="{072C0224-F56A-4457-88C2-335DA9932D19}"/>
              </a:ext>
            </a:extLst>
          </p:cNvPr>
          <p:cNvSpPr txBox="1">
            <a:spLocks noChangeArrowheads="1"/>
          </p:cNvSpPr>
          <p:nvPr/>
        </p:nvSpPr>
        <p:spPr bwMode="auto">
          <a:xfrm>
            <a:off x="0" y="-1588"/>
            <a:ext cx="9906000" cy="476251"/>
          </a:xfrm>
          <a:prstGeom prst="rect">
            <a:avLst/>
          </a:prstGeom>
          <a:solidFill>
            <a:schemeClr val="bg1"/>
          </a:solidFill>
          <a:ln w="28575">
            <a:solidFill>
              <a:srgbClr val="00B0F0"/>
            </a:solidFill>
            <a:miter lim="800000"/>
            <a:headEnd/>
            <a:tailEnd/>
          </a:ln>
        </p:spPr>
        <p:txBody>
          <a:bodyPr tIns="72000" bIns="720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defRPr/>
            </a:pPr>
            <a:r>
              <a:rPr lang="ja-JP" altLang="en-US" sz="2400" b="1" dirty="0"/>
              <a:t>手引きの概要 ： 災害時初動対応の全体像</a:t>
            </a:r>
            <a:r>
              <a:rPr lang="ja-JP" altLang="en-US" sz="1600" b="1" dirty="0"/>
              <a:t>　［第２章第１節］</a:t>
            </a:r>
          </a:p>
        </p:txBody>
      </p:sp>
      <p:pic>
        <p:nvPicPr>
          <p:cNvPr id="2" name="図 1"/>
          <p:cNvPicPr>
            <a:picLocks noChangeAspect="1"/>
          </p:cNvPicPr>
          <p:nvPr/>
        </p:nvPicPr>
        <p:blipFill>
          <a:blip r:embed="rId5"/>
          <a:stretch>
            <a:fillRect/>
          </a:stretch>
        </p:blipFill>
        <p:spPr>
          <a:xfrm>
            <a:off x="613410" y="1049026"/>
            <a:ext cx="8679180" cy="5684520"/>
          </a:xfrm>
          <a:prstGeom prst="rect">
            <a:avLst/>
          </a:prstGeom>
        </p:spPr>
      </p:pic>
      <p:pic>
        <p:nvPicPr>
          <p:cNvPr id="8" name="オーディオ 7">
            <a:hlinkClick r:id="" action="ppaction://media"/>
            <a:extLst>
              <a:ext uri="{FF2B5EF4-FFF2-40B4-BE49-F238E27FC236}">
                <a16:creationId xmlns:a16="http://schemas.microsoft.com/office/drawing/2014/main" id="{EDF02520-5872-EB52-88E1-01CD4D778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1258758247"/>
      </p:ext>
    </p:extLst>
  </p:cSld>
  <p:clrMapOvr>
    <a:masterClrMapping/>
  </p:clrMapOvr>
  <mc:AlternateContent xmlns:mc="http://schemas.openxmlformats.org/markup-compatibility/2006">
    <mc:Choice xmlns:p14="http://schemas.microsoft.com/office/powerpoint/2010/main" Requires="p14">
      <p:transition spd="slow" p14:dur="2000" advTm="144451"/>
    </mc:Choice>
    <mc:Fallback>
      <p:transition spd="slow" advTm="144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524528" y="6286460"/>
            <a:ext cx="2263685" cy="365125"/>
          </a:xfrm>
        </p:spPr>
        <p:txBody>
          <a:bodyPr/>
          <a:lstStyle/>
          <a:p>
            <a:pPr>
              <a:defRPr/>
            </a:pPr>
            <a:r>
              <a:rPr lang="ja-JP" altLang="en-US" dirty="0"/>
              <a:t>１３</a:t>
            </a:r>
          </a:p>
        </p:txBody>
      </p:sp>
      <p:sp>
        <p:nvSpPr>
          <p:cNvPr id="34" name="テキスト ボックス 2"/>
          <p:cNvSpPr txBox="1">
            <a:spLocks noChangeArrowheads="1"/>
          </p:cNvSpPr>
          <p:nvPr/>
        </p:nvSpPr>
        <p:spPr bwMode="auto">
          <a:xfrm>
            <a:off x="381000" y="262304"/>
            <a:ext cx="9144000" cy="439616"/>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tIns="66462" bIns="66462"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t>災害廃棄物処理支援ネットワーク（</a:t>
            </a:r>
            <a:r>
              <a:rPr lang="en-US" altLang="ja-JP" sz="2215" dirty="0" err="1"/>
              <a:t>D.Waste</a:t>
            </a:r>
            <a:r>
              <a:rPr lang="en-US" altLang="ja-JP" sz="2215" dirty="0"/>
              <a:t>-Net</a:t>
            </a:r>
            <a:r>
              <a:rPr lang="ja-JP" altLang="en-US" sz="2215" dirty="0"/>
              <a:t>）の災害時の支援の仕組み</a:t>
            </a:r>
          </a:p>
        </p:txBody>
      </p:sp>
      <p:pic>
        <p:nvPicPr>
          <p:cNvPr id="3" name="図 2"/>
          <p:cNvPicPr>
            <a:picLocks noChangeAspect="1"/>
          </p:cNvPicPr>
          <p:nvPr/>
        </p:nvPicPr>
        <p:blipFill>
          <a:blip r:embed="rId5"/>
          <a:stretch>
            <a:fillRect/>
          </a:stretch>
        </p:blipFill>
        <p:spPr>
          <a:xfrm>
            <a:off x="1077351" y="872197"/>
            <a:ext cx="7751298" cy="5113606"/>
          </a:xfrm>
          <a:prstGeom prst="rect">
            <a:avLst/>
          </a:prstGeom>
        </p:spPr>
      </p:pic>
      <p:pic>
        <p:nvPicPr>
          <p:cNvPr id="7" name="オーディオ 6">
            <a:hlinkClick r:id="" action="ppaction://media"/>
            <a:extLst>
              <a:ext uri="{FF2B5EF4-FFF2-40B4-BE49-F238E27FC236}">
                <a16:creationId xmlns:a16="http://schemas.microsoft.com/office/drawing/2014/main" id="{E0AD69B8-4DB5-E18D-CC63-285B18519B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2074684118"/>
      </p:ext>
    </p:extLst>
  </p:cSld>
  <p:clrMapOvr>
    <a:masterClrMapping/>
  </p:clrMapOvr>
  <mc:AlternateContent xmlns:mc="http://schemas.openxmlformats.org/markup-compatibility/2006">
    <mc:Choice xmlns:p14="http://schemas.microsoft.com/office/powerpoint/2010/main" Requires="p14">
      <p:transition spd="slow" p14:dur="2000" advTm="33186"/>
    </mc:Choice>
    <mc:Fallback>
      <p:transition spd="slow" advTm="33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587292" y="1012545"/>
          <a:ext cx="5229804" cy="5721207"/>
        </p:xfrm>
        <a:graphic>
          <a:graphicData uri="http://schemas.openxmlformats.org/drawingml/2006/table">
            <a:tbl>
              <a:tblPr firstRow="1" bandRow="1">
                <a:tableStyleId>{5A111915-BE36-4E01-A7E5-04B1672EAD32}</a:tableStyleId>
              </a:tblPr>
              <a:tblGrid>
                <a:gridCol w="2305171">
                  <a:extLst>
                    <a:ext uri="{9D8B030D-6E8A-4147-A177-3AD203B41FA5}">
                      <a16:colId xmlns:a16="http://schemas.microsoft.com/office/drawing/2014/main" val="20000"/>
                    </a:ext>
                  </a:extLst>
                </a:gridCol>
                <a:gridCol w="2924633">
                  <a:extLst>
                    <a:ext uri="{9D8B030D-6E8A-4147-A177-3AD203B41FA5}">
                      <a16:colId xmlns:a16="http://schemas.microsoft.com/office/drawing/2014/main" val="20001"/>
                    </a:ext>
                  </a:extLst>
                </a:gridCol>
              </a:tblGrid>
              <a:tr h="305613">
                <a:tc>
                  <a:txBody>
                    <a:bodyPr/>
                    <a:lstStyle/>
                    <a:p>
                      <a:pPr algn="ctr"/>
                      <a:r>
                        <a:rPr kumimoji="1" lang="ja-JP" altLang="en-US" sz="1300" kern="1200" dirty="0">
                          <a:solidFill>
                            <a:schemeClr val="tx1"/>
                          </a:solidFill>
                        </a:rPr>
                        <a:t>初動・応急対応</a:t>
                      </a:r>
                      <a:endParaRPr kumimoji="1" lang="ja-JP" altLang="en-US" sz="1300" b="1" kern="1200" dirty="0">
                        <a:solidFill>
                          <a:schemeClr val="tx1"/>
                        </a:solidFill>
                        <a:latin typeface="ＭＳ Ｐゴシック" panose="020B0600070205080204" pitchFamily="50" charset="-128"/>
                        <a:ea typeface="ＭＳ Ｐゴシック" panose="020B0600070205080204" pitchFamily="50" charset="-128"/>
                        <a:cs typeface="+mn-cs"/>
                      </a:endParaRPr>
                    </a:p>
                  </a:txBody>
                  <a:tcPr marL="66405" marR="66405" marT="33177" marB="331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300" dirty="0">
                          <a:solidFill>
                            <a:schemeClr val="tx1"/>
                          </a:solidFill>
                        </a:rPr>
                        <a:t>復旧・復興対応</a:t>
                      </a:r>
                      <a:endParaRPr kumimoji="1" lang="ja-JP" altLang="en-US" sz="1300" b="1" dirty="0">
                        <a:solidFill>
                          <a:schemeClr val="tx1"/>
                        </a:solidFill>
                        <a:latin typeface="ＭＳ Ｐゴシック" panose="020B0600070205080204" pitchFamily="50" charset="-128"/>
                        <a:ea typeface="ＭＳ Ｐゴシック" panose="020B0600070205080204" pitchFamily="50" charset="-128"/>
                      </a:endParaRPr>
                    </a:p>
                  </a:txBody>
                  <a:tcPr marL="66405" marR="66405" marT="33177" marB="331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186994">
                <a:tc>
                  <a:txBody>
                    <a:bodyPr/>
                    <a:lstStyle/>
                    <a:p>
                      <a:r>
                        <a:rPr kumimoji="1" lang="ja-JP" altLang="en-US" sz="1300" dirty="0">
                          <a:solidFill>
                            <a:schemeClr val="tx1"/>
                          </a:solidFill>
                        </a:rPr>
                        <a:t>（１）研究・専門機関</a:t>
                      </a:r>
                    </a:p>
                    <a:p>
                      <a:r>
                        <a:rPr kumimoji="1" lang="ja-JP" altLang="en-US" sz="1300" dirty="0">
                          <a:solidFill>
                            <a:schemeClr val="tx1"/>
                          </a:solidFill>
                        </a:rPr>
                        <a:t>（研究機関・学会）</a:t>
                      </a:r>
                    </a:p>
                    <a:p>
                      <a:r>
                        <a:rPr kumimoji="1" lang="ja-JP" altLang="en-US" sz="1300" dirty="0">
                          <a:solidFill>
                            <a:schemeClr val="tx1"/>
                          </a:solidFill>
                        </a:rPr>
                        <a:t>○（国研）国立環境研究所</a:t>
                      </a:r>
                    </a:p>
                    <a:p>
                      <a:r>
                        <a:rPr kumimoji="1" lang="ja-JP" altLang="en-US" sz="1300" dirty="0">
                          <a:solidFill>
                            <a:schemeClr val="tx1"/>
                          </a:solidFill>
                        </a:rPr>
                        <a:t>○（一社）廃棄物資源循環学会</a:t>
                      </a:r>
                    </a:p>
                    <a:p>
                      <a:r>
                        <a:rPr kumimoji="1" lang="ja-JP" altLang="en-US" sz="1300" dirty="0">
                          <a:solidFill>
                            <a:schemeClr val="tx1"/>
                          </a:solidFill>
                        </a:rPr>
                        <a:t>○（公財）廃棄物・</a:t>
                      </a:r>
                      <a:r>
                        <a:rPr kumimoji="1" lang="en-US" altLang="ja-JP" sz="1300" dirty="0">
                          <a:solidFill>
                            <a:schemeClr val="tx1"/>
                          </a:solidFill>
                        </a:rPr>
                        <a:t>3R</a:t>
                      </a:r>
                      <a:r>
                        <a:rPr kumimoji="1" lang="ja-JP" altLang="en-US" sz="1300" dirty="0">
                          <a:solidFill>
                            <a:schemeClr val="tx1"/>
                          </a:solidFill>
                        </a:rPr>
                        <a:t>研究財団</a:t>
                      </a:r>
                    </a:p>
                    <a:p>
                      <a:r>
                        <a:rPr kumimoji="1" lang="ja-JP" altLang="en-US" sz="1300" dirty="0">
                          <a:solidFill>
                            <a:schemeClr val="tx1"/>
                          </a:solidFill>
                        </a:rPr>
                        <a:t> （専門機関）</a:t>
                      </a:r>
                    </a:p>
                    <a:p>
                      <a:r>
                        <a:rPr kumimoji="1" lang="ja-JP" altLang="en-US" sz="1300" dirty="0">
                          <a:solidFill>
                            <a:schemeClr val="tx1"/>
                          </a:solidFill>
                        </a:rPr>
                        <a:t>○（一財）日本環境衛生センター</a:t>
                      </a:r>
                    </a:p>
                    <a:p>
                      <a:r>
                        <a:rPr kumimoji="1" lang="ja-JP" altLang="en-US" sz="1300" dirty="0">
                          <a:solidFill>
                            <a:schemeClr val="tx1"/>
                          </a:solidFill>
                        </a:rPr>
                        <a:t>○（公社）日本ペストコントロール協会</a:t>
                      </a:r>
                      <a:endParaRPr kumimoji="1" lang="en-US" altLang="ja-JP" sz="1300" dirty="0">
                        <a:solidFill>
                          <a:schemeClr val="tx1"/>
                        </a:solidFill>
                      </a:endParaRPr>
                    </a:p>
                    <a:p>
                      <a:r>
                        <a:rPr kumimoji="1" lang="ja-JP" altLang="en-US" sz="1300" dirty="0">
                          <a:solidFill>
                            <a:schemeClr val="tx1"/>
                          </a:solidFill>
                        </a:rPr>
                        <a:t>○（公社）におい・かおり環境協会</a:t>
                      </a:r>
                      <a:endParaRPr kumimoji="1" lang="en-US" altLang="ja-JP" sz="1300" dirty="0">
                        <a:solidFill>
                          <a:schemeClr val="tx1"/>
                        </a:solidFill>
                      </a:endParaRPr>
                    </a:p>
                    <a:p>
                      <a:pPr marL="0" marR="0" lvl="0" indent="0" algn="l" defTabSz="914395"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rPr>
                        <a:t>○（公財）自動車リサイクル促進センター</a:t>
                      </a:r>
                    </a:p>
                    <a:p>
                      <a:endParaRPr kumimoji="1" lang="ja-JP" altLang="en-US" sz="1300" dirty="0">
                        <a:solidFill>
                          <a:schemeClr val="tx1"/>
                        </a:solidFill>
                      </a:endParaRPr>
                    </a:p>
                    <a:p>
                      <a:r>
                        <a:rPr kumimoji="1" lang="ja-JP" altLang="en-US" sz="1300" dirty="0">
                          <a:solidFill>
                            <a:schemeClr val="tx1"/>
                          </a:solidFill>
                        </a:rPr>
                        <a:t>（２）一般廃棄物関係団体</a:t>
                      </a:r>
                    </a:p>
                    <a:p>
                      <a:r>
                        <a:rPr kumimoji="1" lang="ja-JP" altLang="en-US" sz="1300" dirty="0">
                          <a:solidFill>
                            <a:schemeClr val="tx1"/>
                          </a:solidFill>
                        </a:rPr>
                        <a:t>（自治体）</a:t>
                      </a:r>
                    </a:p>
                    <a:p>
                      <a:r>
                        <a:rPr kumimoji="1" lang="ja-JP" altLang="en-US" sz="1300" dirty="0">
                          <a:solidFill>
                            <a:schemeClr val="tx1"/>
                          </a:solidFill>
                        </a:rPr>
                        <a:t>○（公社）全国都市清掃会議</a:t>
                      </a:r>
                    </a:p>
                    <a:p>
                      <a:r>
                        <a:rPr kumimoji="1" lang="ja-JP" altLang="en-US" sz="1300" dirty="0">
                          <a:solidFill>
                            <a:schemeClr val="tx1"/>
                          </a:solidFill>
                        </a:rPr>
                        <a:t>（民間）</a:t>
                      </a:r>
                    </a:p>
                    <a:p>
                      <a:r>
                        <a:rPr kumimoji="1" lang="ja-JP" altLang="en-US" sz="1300" dirty="0">
                          <a:solidFill>
                            <a:schemeClr val="tx1"/>
                          </a:solidFill>
                        </a:rPr>
                        <a:t>○全国一般廃棄物環境整備協同組合連合会</a:t>
                      </a:r>
                    </a:p>
                    <a:p>
                      <a:r>
                        <a:rPr kumimoji="1" lang="ja-JP" altLang="en-US" sz="1300" dirty="0">
                          <a:solidFill>
                            <a:schemeClr val="tx1"/>
                          </a:solidFill>
                        </a:rPr>
                        <a:t>○全国環境整備事業協同組合連合会</a:t>
                      </a:r>
                    </a:p>
                    <a:p>
                      <a:r>
                        <a:rPr kumimoji="1" lang="ja-JP" altLang="en-US" sz="1300" dirty="0">
                          <a:solidFill>
                            <a:schemeClr val="tx1"/>
                          </a:solidFill>
                        </a:rPr>
                        <a:t>○（一社）全国清掃事業連合会</a:t>
                      </a:r>
                    </a:p>
                    <a:p>
                      <a:r>
                        <a:rPr kumimoji="1" lang="ja-JP" altLang="en-US" sz="1300" dirty="0">
                          <a:solidFill>
                            <a:schemeClr val="tx1"/>
                          </a:solidFill>
                        </a:rPr>
                        <a:t>○（一社）日本環境保全協会</a:t>
                      </a:r>
                    </a:p>
                    <a:p>
                      <a:endParaRPr kumimoji="1" lang="en-US" altLang="ja-JP" sz="1300" dirty="0">
                        <a:solidFill>
                          <a:schemeClr val="tx1"/>
                        </a:solidFill>
                        <a:latin typeface="ＭＳ Ｐゴシック" panose="020B0600070205080204" pitchFamily="50" charset="-128"/>
                        <a:ea typeface="ＭＳ Ｐゴシック" panose="020B0600070205080204" pitchFamily="50" charset="-128"/>
                      </a:endParaRPr>
                    </a:p>
                  </a:txBody>
                  <a:tcPr marL="66405" marR="66405" marT="33177" marB="331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1"/>
                          </a:solidFill>
                        </a:rPr>
                        <a:t>（１）研究・専門機関</a:t>
                      </a:r>
                    </a:p>
                    <a:p>
                      <a:r>
                        <a:rPr kumimoji="1" lang="ja-JP" altLang="en-US" sz="1300" dirty="0">
                          <a:solidFill>
                            <a:schemeClr val="tx1"/>
                          </a:solidFill>
                        </a:rPr>
                        <a:t>（研究機関・学会）</a:t>
                      </a:r>
                    </a:p>
                    <a:p>
                      <a:r>
                        <a:rPr kumimoji="1" lang="ja-JP" altLang="en-US" sz="1300" dirty="0">
                          <a:solidFill>
                            <a:schemeClr val="tx1"/>
                          </a:solidFill>
                        </a:rPr>
                        <a:t>○（国研）国立環境研究所</a:t>
                      </a:r>
                      <a:endParaRPr kumimoji="1" lang="en-US" altLang="ja-JP" sz="1300" dirty="0">
                        <a:solidFill>
                          <a:schemeClr val="tx1"/>
                        </a:solidFill>
                      </a:endParaRPr>
                    </a:p>
                    <a:p>
                      <a:r>
                        <a:rPr kumimoji="1" lang="ja-JP" altLang="en-US" sz="1300" dirty="0">
                          <a:solidFill>
                            <a:schemeClr val="tx1"/>
                          </a:solidFill>
                        </a:rPr>
                        <a:t>○（公社）地盤工学会</a:t>
                      </a:r>
                    </a:p>
                    <a:p>
                      <a:r>
                        <a:rPr kumimoji="1" lang="ja-JP" altLang="en-US" sz="1300" dirty="0">
                          <a:solidFill>
                            <a:schemeClr val="tx1"/>
                          </a:solidFill>
                        </a:rPr>
                        <a:t>○（一社）廃棄物資源循環学会</a:t>
                      </a:r>
                    </a:p>
                    <a:p>
                      <a:r>
                        <a:rPr kumimoji="1" lang="ja-JP" altLang="en-US" sz="1300" dirty="0">
                          <a:solidFill>
                            <a:schemeClr val="tx1"/>
                          </a:solidFill>
                        </a:rPr>
                        <a:t>（専門機関）</a:t>
                      </a:r>
                    </a:p>
                    <a:p>
                      <a:r>
                        <a:rPr kumimoji="1" lang="ja-JP" altLang="en-US" sz="1300" dirty="0">
                          <a:solidFill>
                            <a:schemeClr val="tx1"/>
                          </a:solidFill>
                        </a:rPr>
                        <a:t>○（一財）日本環境衛生センター</a:t>
                      </a:r>
                      <a:endParaRPr kumimoji="1" lang="en-US" altLang="ja-JP" sz="1300" dirty="0">
                        <a:solidFill>
                          <a:schemeClr val="tx1"/>
                        </a:solidFill>
                      </a:endParaRPr>
                    </a:p>
                    <a:p>
                      <a:endParaRPr kumimoji="1" lang="ja-JP" altLang="en-US" sz="1300" dirty="0">
                        <a:solidFill>
                          <a:schemeClr val="tx1"/>
                        </a:solidFill>
                      </a:endParaRPr>
                    </a:p>
                    <a:p>
                      <a:r>
                        <a:rPr kumimoji="1" lang="ja-JP" altLang="en-US" sz="1300" dirty="0">
                          <a:solidFill>
                            <a:schemeClr val="tx1"/>
                          </a:solidFill>
                        </a:rPr>
                        <a:t>（２）廃棄物処理関係団体</a:t>
                      </a:r>
                    </a:p>
                    <a:p>
                      <a:r>
                        <a:rPr kumimoji="1" lang="ja-JP" altLang="en-US" sz="1300" dirty="0">
                          <a:solidFill>
                            <a:schemeClr val="tx1"/>
                          </a:solidFill>
                        </a:rPr>
                        <a:t>○（一社）環境衛生施設維持管理業協会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rPr>
                        <a:t>○（一社）持続可能社会推進コンサルタント協会</a:t>
                      </a:r>
                    </a:p>
                    <a:p>
                      <a:r>
                        <a:rPr kumimoji="1" lang="ja-JP" altLang="en-US" sz="1300" dirty="0">
                          <a:solidFill>
                            <a:schemeClr val="tx1"/>
                          </a:solidFill>
                        </a:rPr>
                        <a:t>○（一社）セメント協会</a:t>
                      </a:r>
                    </a:p>
                    <a:p>
                      <a:r>
                        <a:rPr kumimoji="1" lang="ja-JP" altLang="en-US" sz="1300" dirty="0">
                          <a:solidFill>
                            <a:schemeClr val="tx1"/>
                          </a:solidFill>
                        </a:rPr>
                        <a:t>○（公社）</a:t>
                      </a:r>
                      <a:r>
                        <a:rPr kumimoji="1" lang="zh-TW" altLang="en-US" sz="1300" dirty="0">
                          <a:solidFill>
                            <a:schemeClr val="tx1"/>
                          </a:solidFill>
                        </a:rPr>
                        <a:t>全国産業資源循環連合会</a:t>
                      </a:r>
                      <a:endParaRPr kumimoji="1" lang="en-US" altLang="zh-TW" sz="1300" dirty="0">
                        <a:solidFill>
                          <a:schemeClr val="tx1"/>
                        </a:solidFill>
                      </a:endParaRPr>
                    </a:p>
                    <a:p>
                      <a:r>
                        <a:rPr kumimoji="1" lang="ja-JP" altLang="en-US" sz="1300" dirty="0">
                          <a:solidFill>
                            <a:schemeClr val="tx1"/>
                          </a:solidFill>
                        </a:rPr>
                        <a:t>○（一社）泥土リサイクル協会</a:t>
                      </a:r>
                    </a:p>
                    <a:p>
                      <a:r>
                        <a:rPr kumimoji="1" lang="ja-JP" altLang="en-US" sz="1300" dirty="0">
                          <a:solidFill>
                            <a:schemeClr val="tx1"/>
                          </a:solidFill>
                        </a:rPr>
                        <a:t>○（一社）日本環境衛生施設工業会</a:t>
                      </a:r>
                    </a:p>
                    <a:p>
                      <a:r>
                        <a:rPr kumimoji="1" lang="ja-JP" altLang="en-US" sz="1300" dirty="0">
                          <a:solidFill>
                            <a:schemeClr val="tx1"/>
                          </a:solidFill>
                        </a:rPr>
                        <a:t>○（一社）日本災害対応システムズ</a:t>
                      </a:r>
                      <a:endParaRPr kumimoji="1" lang="en-US" altLang="ja-JP" sz="1300" dirty="0">
                        <a:solidFill>
                          <a:schemeClr val="tx1"/>
                        </a:solidFill>
                      </a:endParaRPr>
                    </a:p>
                    <a:p>
                      <a:endParaRPr kumimoji="1" lang="ja-JP" altLang="en-US" sz="1300" dirty="0">
                        <a:solidFill>
                          <a:schemeClr val="tx1"/>
                        </a:solidFill>
                      </a:endParaRPr>
                    </a:p>
                    <a:p>
                      <a:r>
                        <a:rPr kumimoji="1" lang="ja-JP" altLang="en-US" sz="1300" dirty="0">
                          <a:solidFill>
                            <a:schemeClr val="tx1"/>
                          </a:solidFill>
                        </a:rPr>
                        <a:t>（３）建設業関係団体</a:t>
                      </a:r>
                    </a:p>
                    <a:p>
                      <a:r>
                        <a:rPr kumimoji="1" lang="ja-JP" altLang="en-US" sz="1300" dirty="0">
                          <a:solidFill>
                            <a:schemeClr val="tx1"/>
                          </a:solidFill>
                        </a:rPr>
                        <a:t>○（公社）全国解体工事業団体連合会</a:t>
                      </a:r>
                    </a:p>
                    <a:p>
                      <a:r>
                        <a:rPr kumimoji="1" lang="ja-JP" altLang="en-US" sz="1300" dirty="0">
                          <a:solidFill>
                            <a:schemeClr val="tx1"/>
                          </a:solidFill>
                        </a:rPr>
                        <a:t>○（一社）日本建設業連合会</a:t>
                      </a:r>
                    </a:p>
                    <a:p>
                      <a:endParaRPr kumimoji="1" lang="ja-JP" altLang="en-US" sz="1300" dirty="0">
                        <a:solidFill>
                          <a:schemeClr val="tx1"/>
                        </a:solidFill>
                      </a:endParaRPr>
                    </a:p>
                    <a:p>
                      <a:r>
                        <a:rPr kumimoji="1" lang="ja-JP" altLang="en-US" sz="1300" dirty="0">
                          <a:solidFill>
                            <a:schemeClr val="tx1"/>
                          </a:solidFill>
                        </a:rPr>
                        <a:t>（４）輸送等関係団体</a:t>
                      </a:r>
                    </a:p>
                    <a:p>
                      <a:r>
                        <a:rPr kumimoji="1" lang="ja-JP" altLang="en-US" sz="1300" dirty="0">
                          <a:solidFill>
                            <a:schemeClr val="tx1"/>
                          </a:solidFill>
                        </a:rPr>
                        <a:t>○日本貨物鉄道株式会社</a:t>
                      </a:r>
                    </a:p>
                    <a:p>
                      <a:r>
                        <a:rPr kumimoji="1" lang="ja-JP" altLang="en-US" sz="1300" dirty="0">
                          <a:solidFill>
                            <a:schemeClr val="tx1"/>
                          </a:solidFill>
                        </a:rPr>
                        <a:t>○日本内航海運組合総連合会</a:t>
                      </a:r>
                    </a:p>
                    <a:p>
                      <a:r>
                        <a:rPr kumimoji="1" lang="ja-JP" altLang="en-US" sz="1300" dirty="0">
                          <a:solidFill>
                            <a:schemeClr val="tx1"/>
                          </a:solidFill>
                        </a:rPr>
                        <a:t>○リサイクルポート推進協議会</a:t>
                      </a:r>
                      <a:endParaRPr kumimoji="1" lang="ja-JP" altLang="en-US" sz="1300" dirty="0">
                        <a:solidFill>
                          <a:schemeClr val="tx1"/>
                        </a:solidFill>
                        <a:latin typeface="ＭＳ Ｐゴシック" panose="020B0600070205080204" pitchFamily="50" charset="-128"/>
                        <a:ea typeface="ＭＳ Ｐゴシック" panose="020B0600070205080204" pitchFamily="50" charset="-128"/>
                      </a:endParaRPr>
                    </a:p>
                  </a:txBody>
                  <a:tcPr marL="66405" marR="66405" marT="33177" marB="331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8077" name="テキスト ボックス 8"/>
          <p:cNvSpPr txBox="1">
            <a:spLocks noChangeArrowheads="1"/>
          </p:cNvSpPr>
          <p:nvPr/>
        </p:nvSpPr>
        <p:spPr bwMode="auto">
          <a:xfrm>
            <a:off x="5048360" y="6280780"/>
            <a:ext cx="89639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ja-JP" altLang="en-US" sz="1108" dirty="0"/>
              <a:t>（五十音順）</a:t>
            </a:r>
          </a:p>
        </p:txBody>
      </p:sp>
      <p:sp>
        <p:nvSpPr>
          <p:cNvPr id="88078" name="テキスト ボックス 10"/>
          <p:cNvSpPr txBox="1">
            <a:spLocks noChangeArrowheads="1"/>
          </p:cNvSpPr>
          <p:nvPr/>
        </p:nvSpPr>
        <p:spPr bwMode="auto">
          <a:xfrm>
            <a:off x="2120559" y="6280780"/>
            <a:ext cx="89639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ja-JP" altLang="en-US" sz="1108" dirty="0"/>
              <a:t>（五十音順）</a:t>
            </a:r>
          </a:p>
        </p:txBody>
      </p:sp>
      <p:sp>
        <p:nvSpPr>
          <p:cNvPr id="20495" name="テキスト ボックス 9"/>
          <p:cNvSpPr txBox="1">
            <a:spLocks noChangeArrowheads="1"/>
          </p:cNvSpPr>
          <p:nvPr/>
        </p:nvSpPr>
        <p:spPr bwMode="auto">
          <a:xfrm>
            <a:off x="1840284" y="700104"/>
            <a:ext cx="2723823"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defRPr/>
            </a:pPr>
            <a:r>
              <a:rPr lang="ja-JP" altLang="en-US" sz="1662" dirty="0"/>
              <a:t>メンバー（令和２年４月現在）</a:t>
            </a:r>
            <a:endParaRPr lang="en-US" altLang="ja-JP" sz="1662" dirty="0"/>
          </a:p>
        </p:txBody>
      </p:sp>
      <p:sp>
        <p:nvSpPr>
          <p:cNvPr id="20497" name="テキスト ボックス 9"/>
          <p:cNvSpPr txBox="1">
            <a:spLocks noChangeArrowheads="1"/>
          </p:cNvSpPr>
          <p:nvPr/>
        </p:nvSpPr>
        <p:spPr bwMode="auto">
          <a:xfrm>
            <a:off x="7147485" y="700104"/>
            <a:ext cx="1037463"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defRPr/>
            </a:pPr>
            <a:r>
              <a:rPr lang="ja-JP" altLang="en-US" sz="1662" dirty="0"/>
              <a:t>活動実績</a:t>
            </a:r>
            <a:endParaRPr lang="en-US" altLang="ja-JP" sz="1662" dirty="0"/>
          </a:p>
        </p:txBody>
      </p:sp>
      <p:graphicFrame>
        <p:nvGraphicFramePr>
          <p:cNvPr id="9" name="表 8"/>
          <p:cNvGraphicFramePr>
            <a:graphicFrameLocks noGrp="1"/>
          </p:cNvGraphicFramePr>
          <p:nvPr/>
        </p:nvGraphicFramePr>
        <p:xfrm>
          <a:off x="6187414" y="1012544"/>
          <a:ext cx="2957602" cy="5542216"/>
        </p:xfrm>
        <a:graphic>
          <a:graphicData uri="http://schemas.openxmlformats.org/drawingml/2006/table">
            <a:tbl>
              <a:tblPr firstRow="1">
                <a:tableStyleId>{5A111915-BE36-4E01-A7E5-04B1672EAD32}</a:tableStyleId>
              </a:tblPr>
              <a:tblGrid>
                <a:gridCol w="1064062">
                  <a:extLst>
                    <a:ext uri="{9D8B030D-6E8A-4147-A177-3AD203B41FA5}">
                      <a16:colId xmlns:a16="http://schemas.microsoft.com/office/drawing/2014/main" val="20001"/>
                    </a:ext>
                  </a:extLst>
                </a:gridCol>
                <a:gridCol w="1893540">
                  <a:extLst>
                    <a:ext uri="{9D8B030D-6E8A-4147-A177-3AD203B41FA5}">
                      <a16:colId xmlns:a16="http://schemas.microsoft.com/office/drawing/2014/main" val="6337634"/>
                    </a:ext>
                  </a:extLst>
                </a:gridCol>
              </a:tblGrid>
              <a:tr h="318376">
                <a:tc>
                  <a:txBody>
                    <a:bodyPr/>
                    <a:lstStyle/>
                    <a:p>
                      <a:pPr algn="ctr" fontAlgn="ctr"/>
                      <a:r>
                        <a:rPr lang="ja-JP" altLang="en-US" sz="1300" u="none" strike="noStrike" dirty="0">
                          <a:solidFill>
                            <a:schemeClr val="tx1"/>
                          </a:solidFill>
                          <a:effectLst/>
                        </a:rPr>
                        <a:t>発生年月</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300" u="none" strike="noStrike" dirty="0">
                          <a:solidFill>
                            <a:schemeClr val="tx1"/>
                          </a:solidFill>
                          <a:effectLst/>
                        </a:rPr>
                        <a:t>災害名</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8531">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27</a:t>
                      </a:r>
                      <a:r>
                        <a:rPr lang="ja-JP" altLang="en-US" sz="1300" u="none" strike="noStrike" dirty="0">
                          <a:solidFill>
                            <a:schemeClr val="tx1"/>
                          </a:solidFill>
                          <a:effectLst/>
                        </a:rPr>
                        <a:t>年</a:t>
                      </a:r>
                      <a:r>
                        <a:rPr lang="en-US" altLang="ja-JP" sz="1300" u="none" strike="noStrike" dirty="0">
                          <a:solidFill>
                            <a:schemeClr val="tx1"/>
                          </a:solidFill>
                          <a:effectLst/>
                        </a:rPr>
                        <a:t>9</a:t>
                      </a:r>
                      <a:r>
                        <a:rPr lang="ja-JP" altLang="en-US" sz="1300" u="none" strike="noStrike" dirty="0">
                          <a:solidFill>
                            <a:schemeClr val="tx1"/>
                          </a:solidFill>
                          <a:effectLst/>
                        </a:rPr>
                        <a:t>月</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8" marR="26138"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27</a:t>
                      </a:r>
                      <a:r>
                        <a:rPr lang="ja-JP" altLang="en-US" sz="1300" u="none" strike="noStrike" dirty="0">
                          <a:solidFill>
                            <a:schemeClr val="tx1"/>
                          </a:solidFill>
                          <a:effectLst/>
                        </a:rPr>
                        <a:t>年</a:t>
                      </a:r>
                      <a:r>
                        <a:rPr lang="en-US" altLang="ja-JP" sz="1300" u="none" strike="noStrike" dirty="0">
                          <a:solidFill>
                            <a:schemeClr val="tx1"/>
                          </a:solidFill>
                          <a:effectLst/>
                        </a:rPr>
                        <a:t>9</a:t>
                      </a:r>
                      <a:r>
                        <a:rPr lang="ja-JP" altLang="en-US" sz="1300" u="none" strike="noStrike" dirty="0">
                          <a:solidFill>
                            <a:schemeClr val="tx1"/>
                          </a:solidFill>
                          <a:effectLst/>
                        </a:rPr>
                        <a:t>月</a:t>
                      </a:r>
                      <a:endParaRPr lang="en-US" altLang="ja-JP" sz="1300" u="none" strike="noStrike" dirty="0">
                        <a:solidFill>
                          <a:schemeClr val="tx1"/>
                        </a:solidFill>
                        <a:effectLst/>
                      </a:endParaRPr>
                    </a:p>
                    <a:p>
                      <a:pPr algn="ctr" fontAlgn="ctr"/>
                      <a:r>
                        <a:rPr lang="ja-JP" altLang="en-US" sz="1300" u="none" strike="noStrike" dirty="0">
                          <a:solidFill>
                            <a:schemeClr val="tx1"/>
                          </a:solidFill>
                          <a:effectLst/>
                        </a:rPr>
                        <a:t>関東・東北豪雨</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8" marR="26138"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9654">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28</a:t>
                      </a:r>
                      <a:r>
                        <a:rPr lang="ja-JP" altLang="en-US" sz="1300" u="none" strike="noStrike" dirty="0">
                          <a:solidFill>
                            <a:schemeClr val="tx1"/>
                          </a:solidFill>
                          <a:effectLst/>
                        </a:rPr>
                        <a:t>年</a:t>
                      </a:r>
                      <a:r>
                        <a:rPr lang="en-US" altLang="ja-JP" sz="1300" u="none" strike="noStrike" dirty="0">
                          <a:solidFill>
                            <a:schemeClr val="tx1"/>
                          </a:solidFill>
                          <a:effectLst/>
                        </a:rPr>
                        <a:t>4</a:t>
                      </a:r>
                      <a:r>
                        <a:rPr lang="ja-JP" altLang="en-US" sz="1300" u="none" strike="noStrike" dirty="0">
                          <a:solidFill>
                            <a:schemeClr val="tx1"/>
                          </a:solidFill>
                          <a:effectLst/>
                        </a:rPr>
                        <a:t>月</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5881" marB="2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28</a:t>
                      </a:r>
                      <a:r>
                        <a:rPr lang="ja-JP" altLang="en-US" sz="1300" u="none" strike="noStrike" dirty="0">
                          <a:solidFill>
                            <a:schemeClr val="tx1"/>
                          </a:solidFill>
                          <a:effectLst/>
                        </a:rPr>
                        <a:t>年熊本地震</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5881" marB="2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48531">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28</a:t>
                      </a:r>
                      <a:r>
                        <a:rPr lang="ja-JP" altLang="en-US" sz="1300" u="none" strike="noStrike" dirty="0">
                          <a:solidFill>
                            <a:schemeClr val="tx1"/>
                          </a:solidFill>
                          <a:effectLst/>
                        </a:rPr>
                        <a:t>年</a:t>
                      </a:r>
                      <a:r>
                        <a:rPr lang="en-US" altLang="ja-JP" sz="1300" u="none" strike="noStrike" dirty="0">
                          <a:solidFill>
                            <a:schemeClr val="tx1"/>
                          </a:solidFill>
                          <a:effectLst/>
                        </a:rPr>
                        <a:t>9</a:t>
                      </a:r>
                      <a:r>
                        <a:rPr lang="ja-JP" altLang="en-US" sz="1300" u="none" strike="noStrike" dirty="0">
                          <a:solidFill>
                            <a:schemeClr val="tx1"/>
                          </a:solidFill>
                          <a:effectLst/>
                        </a:rPr>
                        <a:t>月</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28</a:t>
                      </a:r>
                      <a:r>
                        <a:rPr lang="ja-JP" altLang="en-US" sz="1300" u="none" strike="noStrike" dirty="0">
                          <a:solidFill>
                            <a:schemeClr val="tx1"/>
                          </a:solidFill>
                          <a:effectLst/>
                        </a:rPr>
                        <a:t>年</a:t>
                      </a:r>
                      <a:endParaRPr lang="en-US" altLang="ja-JP" sz="1300" u="none" strike="noStrike" dirty="0">
                        <a:solidFill>
                          <a:schemeClr val="tx1"/>
                        </a:solidFill>
                        <a:effectLst/>
                      </a:endParaRPr>
                    </a:p>
                    <a:p>
                      <a:pPr algn="ctr" fontAlgn="ctr"/>
                      <a:r>
                        <a:rPr lang="ja-JP" altLang="en-US" sz="1300" u="none" strike="noStrike" dirty="0">
                          <a:solidFill>
                            <a:schemeClr val="tx1"/>
                          </a:solidFill>
                          <a:effectLst/>
                        </a:rPr>
                        <a:t>台風第</a:t>
                      </a:r>
                      <a:r>
                        <a:rPr lang="en-US" altLang="ja-JP" sz="1300" u="none" strike="noStrike" dirty="0">
                          <a:solidFill>
                            <a:schemeClr val="tx1"/>
                          </a:solidFill>
                          <a:effectLst/>
                        </a:rPr>
                        <a:t>9,10,11</a:t>
                      </a:r>
                      <a:r>
                        <a:rPr lang="ja-JP" altLang="en-US" sz="1300" u="none" strike="noStrike" dirty="0">
                          <a:solidFill>
                            <a:schemeClr val="tx1"/>
                          </a:solidFill>
                          <a:effectLst/>
                        </a:rPr>
                        <a:t>号</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48531">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28</a:t>
                      </a:r>
                      <a:r>
                        <a:rPr lang="ja-JP" altLang="en-US" sz="1300" u="none" strike="noStrike" dirty="0">
                          <a:solidFill>
                            <a:schemeClr val="tx1"/>
                          </a:solidFill>
                          <a:effectLst/>
                        </a:rPr>
                        <a:t>年</a:t>
                      </a:r>
                      <a:r>
                        <a:rPr lang="en-US" altLang="ja-JP" sz="1300" u="none" strike="noStrike" dirty="0">
                          <a:solidFill>
                            <a:schemeClr val="tx1"/>
                          </a:solidFill>
                          <a:effectLst/>
                        </a:rPr>
                        <a:t>10</a:t>
                      </a:r>
                      <a:r>
                        <a:rPr lang="ja-JP" altLang="en-US" sz="1300" u="none" strike="noStrike" dirty="0">
                          <a:solidFill>
                            <a:schemeClr val="tx1"/>
                          </a:solidFill>
                          <a:effectLst/>
                        </a:rPr>
                        <a:t>月</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28</a:t>
                      </a:r>
                      <a:r>
                        <a:rPr lang="ja-JP" altLang="en-US" sz="1300" u="none" strike="noStrike" dirty="0">
                          <a:solidFill>
                            <a:schemeClr val="tx1"/>
                          </a:solidFill>
                          <a:effectLst/>
                        </a:rPr>
                        <a:t>年</a:t>
                      </a:r>
                      <a:endParaRPr lang="en-US" altLang="ja-JP" sz="1300" u="none" strike="noStrike" dirty="0">
                        <a:solidFill>
                          <a:schemeClr val="tx1"/>
                        </a:solidFill>
                        <a:effectLst/>
                      </a:endParaRPr>
                    </a:p>
                    <a:p>
                      <a:pPr algn="ctr" fontAlgn="ctr"/>
                      <a:r>
                        <a:rPr lang="ja-JP" altLang="en-US" sz="1300" u="none" strike="noStrike" dirty="0">
                          <a:solidFill>
                            <a:schemeClr val="tx1"/>
                          </a:solidFill>
                          <a:effectLst/>
                        </a:rPr>
                        <a:t>鳥取中部地震</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48531">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28</a:t>
                      </a:r>
                      <a:r>
                        <a:rPr lang="ja-JP" altLang="en-US" sz="1300" u="none" strike="noStrike" dirty="0">
                          <a:solidFill>
                            <a:schemeClr val="tx1"/>
                          </a:solidFill>
                          <a:effectLst/>
                        </a:rPr>
                        <a:t>年</a:t>
                      </a:r>
                      <a:r>
                        <a:rPr lang="en-US" altLang="ja-JP" sz="1300" u="none" strike="noStrike" dirty="0">
                          <a:solidFill>
                            <a:schemeClr val="tx1"/>
                          </a:solidFill>
                          <a:effectLst/>
                        </a:rPr>
                        <a:t>12</a:t>
                      </a:r>
                      <a:r>
                        <a:rPr lang="ja-JP" altLang="en-US" sz="1300" u="none" strike="noStrike" dirty="0">
                          <a:solidFill>
                            <a:schemeClr val="tx1"/>
                          </a:solidFill>
                          <a:effectLst/>
                        </a:rPr>
                        <a:t>月</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28</a:t>
                      </a:r>
                      <a:r>
                        <a:rPr lang="ja-JP" altLang="en-US" sz="1300" u="none" strike="noStrike" dirty="0">
                          <a:solidFill>
                            <a:schemeClr val="tx1"/>
                          </a:solidFill>
                          <a:effectLst/>
                        </a:rPr>
                        <a:t>年</a:t>
                      </a:r>
                      <a:endParaRPr lang="en-US" altLang="ja-JP" sz="1300" u="none" strike="noStrike" dirty="0">
                        <a:solidFill>
                          <a:schemeClr val="tx1"/>
                        </a:solidFill>
                        <a:effectLst/>
                      </a:endParaRPr>
                    </a:p>
                    <a:p>
                      <a:pPr algn="ctr" fontAlgn="ctr"/>
                      <a:r>
                        <a:rPr lang="zh-TW" altLang="en-US" sz="1300" u="none" strike="noStrike" dirty="0">
                          <a:solidFill>
                            <a:schemeClr val="tx1"/>
                          </a:solidFill>
                          <a:effectLst/>
                        </a:rPr>
                        <a:t>糸魚川市大規模火災</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2776622"/>
                  </a:ext>
                </a:extLst>
              </a:tr>
              <a:tr h="448531">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29</a:t>
                      </a:r>
                      <a:r>
                        <a:rPr lang="ja-JP" altLang="en-US" sz="1300" u="none" strike="noStrike" dirty="0">
                          <a:solidFill>
                            <a:schemeClr val="tx1"/>
                          </a:solidFill>
                          <a:effectLst/>
                        </a:rPr>
                        <a:t>年７月</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29</a:t>
                      </a:r>
                      <a:r>
                        <a:rPr lang="ja-JP" altLang="en-US" sz="1300" u="none" strike="noStrike" dirty="0">
                          <a:solidFill>
                            <a:schemeClr val="tx1"/>
                          </a:solidFill>
                          <a:effectLst/>
                        </a:rPr>
                        <a:t>年</a:t>
                      </a:r>
                      <a:r>
                        <a:rPr lang="en-US" altLang="ja-JP" sz="1300" u="none" strike="noStrike" dirty="0">
                          <a:solidFill>
                            <a:schemeClr val="tx1"/>
                          </a:solidFill>
                          <a:effectLst/>
                        </a:rPr>
                        <a:t>7</a:t>
                      </a:r>
                      <a:r>
                        <a:rPr lang="ja-JP" altLang="en-US" sz="1300" u="none" strike="noStrike" dirty="0">
                          <a:solidFill>
                            <a:schemeClr val="tx1"/>
                          </a:solidFill>
                          <a:effectLst/>
                        </a:rPr>
                        <a:t>月</a:t>
                      </a:r>
                      <a:endParaRPr lang="en-US" altLang="ja-JP" sz="1300" u="none" strike="noStrike" dirty="0">
                        <a:solidFill>
                          <a:schemeClr val="tx1"/>
                        </a:solidFill>
                        <a:effectLst/>
                      </a:endParaRPr>
                    </a:p>
                    <a:p>
                      <a:pPr algn="ctr" fontAlgn="ctr"/>
                      <a:r>
                        <a:rPr lang="ja-JP" altLang="en-US" sz="1300" u="none" strike="noStrike" dirty="0">
                          <a:solidFill>
                            <a:schemeClr val="tx1"/>
                          </a:solidFill>
                          <a:effectLst/>
                        </a:rPr>
                        <a:t>九州北部豪雨</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5858297"/>
                  </a:ext>
                </a:extLst>
              </a:tr>
              <a:tr h="448531">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30</a:t>
                      </a:r>
                      <a:r>
                        <a:rPr lang="ja-JP" altLang="en-US" sz="1300" u="none" strike="noStrike" dirty="0">
                          <a:solidFill>
                            <a:schemeClr val="tx1"/>
                          </a:solidFill>
                          <a:effectLst/>
                        </a:rPr>
                        <a:t>年６月</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30</a:t>
                      </a:r>
                      <a:r>
                        <a:rPr lang="ja-JP" altLang="en-US" sz="1300" u="none" strike="noStrike" dirty="0">
                          <a:solidFill>
                            <a:schemeClr val="tx1"/>
                          </a:solidFill>
                          <a:effectLst/>
                        </a:rPr>
                        <a:t>年</a:t>
                      </a:r>
                      <a:endParaRPr lang="en-US" altLang="ja-JP" sz="1300" u="none" strike="noStrike" dirty="0">
                        <a:solidFill>
                          <a:schemeClr val="tx1"/>
                        </a:solidFill>
                        <a:effectLst/>
                      </a:endParaRPr>
                    </a:p>
                    <a:p>
                      <a:pPr algn="ctr" fontAlgn="ctr"/>
                      <a:r>
                        <a:rPr lang="ja-JP" altLang="en-US" sz="1300" u="none" strike="noStrike" dirty="0">
                          <a:solidFill>
                            <a:schemeClr val="tx1"/>
                          </a:solidFill>
                          <a:effectLst/>
                        </a:rPr>
                        <a:t>大阪府北部地震</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498161"/>
                  </a:ext>
                </a:extLst>
              </a:tr>
              <a:tr h="303384">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30</a:t>
                      </a:r>
                      <a:r>
                        <a:rPr lang="ja-JP" altLang="en-US" sz="1300" u="none" strike="noStrike" dirty="0">
                          <a:solidFill>
                            <a:schemeClr val="tx1"/>
                          </a:solidFill>
                          <a:effectLst/>
                        </a:rPr>
                        <a:t>年７月</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30</a:t>
                      </a:r>
                      <a:r>
                        <a:rPr lang="ja-JP" altLang="en-US" sz="1300" u="none" strike="noStrike" dirty="0">
                          <a:solidFill>
                            <a:schemeClr val="tx1"/>
                          </a:solidFill>
                          <a:effectLst/>
                        </a:rPr>
                        <a:t>年７月豪雨</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1754324"/>
                  </a:ext>
                </a:extLst>
              </a:tr>
              <a:tr h="448531">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30</a:t>
                      </a:r>
                      <a:r>
                        <a:rPr lang="ja-JP" altLang="en-US" sz="1300" u="none" strike="noStrike" dirty="0">
                          <a:solidFill>
                            <a:schemeClr val="tx1"/>
                          </a:solidFill>
                          <a:effectLst/>
                        </a:rPr>
                        <a:t>年９月</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300" u="none" strike="noStrike" dirty="0">
                          <a:solidFill>
                            <a:schemeClr val="tx1"/>
                          </a:solidFill>
                          <a:effectLst/>
                        </a:rPr>
                        <a:t>平成</a:t>
                      </a:r>
                      <a:r>
                        <a:rPr lang="en-US" altLang="ja-JP" sz="1300" u="none" strike="noStrike" dirty="0">
                          <a:solidFill>
                            <a:schemeClr val="tx1"/>
                          </a:solidFill>
                          <a:effectLst/>
                        </a:rPr>
                        <a:t>30</a:t>
                      </a:r>
                      <a:r>
                        <a:rPr lang="ja-JP" altLang="en-US" sz="1300" u="none" strike="noStrike" dirty="0">
                          <a:solidFill>
                            <a:schemeClr val="tx1"/>
                          </a:solidFill>
                          <a:effectLst/>
                        </a:rPr>
                        <a:t>年</a:t>
                      </a:r>
                      <a:endParaRPr lang="en-US" altLang="ja-JP" sz="1300" u="none" strike="noStrike" dirty="0">
                        <a:solidFill>
                          <a:schemeClr val="tx1"/>
                        </a:solidFill>
                        <a:effectLst/>
                      </a:endParaRPr>
                    </a:p>
                    <a:p>
                      <a:pPr algn="ctr" fontAlgn="ctr"/>
                      <a:r>
                        <a:rPr lang="ja-JP" altLang="en-US" sz="1300" u="none" strike="noStrike" dirty="0">
                          <a:solidFill>
                            <a:schemeClr val="tx1"/>
                          </a:solidFill>
                          <a:effectLst/>
                        </a:rPr>
                        <a:t>北海道胆振東部地震</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559330"/>
                  </a:ext>
                </a:extLst>
              </a:tr>
              <a:tr h="448531">
                <a:tc>
                  <a:txBody>
                    <a:bodyPr/>
                    <a:lstStyle/>
                    <a:p>
                      <a:pPr algn="ctr" fontAlgn="ctr"/>
                      <a:r>
                        <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rPr>
                        <a:t>令和元年８月</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300" b="0" i="0" u="none" strike="noStrike" dirty="0">
                          <a:solidFill>
                            <a:schemeClr val="tx1"/>
                          </a:solidFill>
                          <a:effectLst/>
                          <a:latin typeface="ＭＳ Ｐゴシック" panose="020B0600070205080204" pitchFamily="50" charset="-128"/>
                          <a:ea typeface="+mn-ea"/>
                        </a:rPr>
                        <a:t>令和元年</a:t>
                      </a:r>
                      <a:r>
                        <a:rPr lang="en-US" altLang="ja-JP" sz="1300" b="0" i="0" u="none" strike="noStrike" dirty="0">
                          <a:solidFill>
                            <a:schemeClr val="tx1"/>
                          </a:solidFill>
                          <a:effectLst/>
                          <a:latin typeface="ＭＳ Ｐゴシック" panose="020B0600070205080204" pitchFamily="50" charset="-128"/>
                          <a:ea typeface="+mn-ea"/>
                        </a:rPr>
                        <a:t>8</a:t>
                      </a:r>
                      <a:r>
                        <a:rPr lang="ja-JP" altLang="en-US" sz="1300" b="0" i="0" u="none" strike="noStrike" dirty="0">
                          <a:solidFill>
                            <a:schemeClr val="tx1"/>
                          </a:solidFill>
                          <a:effectLst/>
                          <a:latin typeface="ＭＳ Ｐゴシック" panose="020B0600070205080204" pitchFamily="50" charset="-128"/>
                          <a:ea typeface="+mn-ea"/>
                        </a:rPr>
                        <a:t>月の前線</a:t>
                      </a:r>
                      <a:endParaRPr lang="en-US" altLang="ja-JP" sz="1300" b="0" i="0" u="none" strike="noStrike" dirty="0">
                        <a:solidFill>
                          <a:schemeClr val="tx1"/>
                        </a:solidFill>
                        <a:effectLst/>
                        <a:latin typeface="ＭＳ Ｐゴシック" panose="020B0600070205080204" pitchFamily="50" charset="-128"/>
                        <a:ea typeface="+mn-ea"/>
                      </a:endParaRPr>
                    </a:p>
                    <a:p>
                      <a:pPr algn="ctr" fontAlgn="ctr"/>
                      <a:r>
                        <a:rPr lang="ja-JP" altLang="en-US" sz="1300" b="0" i="0" u="none" strike="noStrike" dirty="0">
                          <a:solidFill>
                            <a:schemeClr val="tx1"/>
                          </a:solidFill>
                          <a:effectLst/>
                          <a:latin typeface="ＭＳ Ｐゴシック" panose="020B0600070205080204" pitchFamily="50" charset="-128"/>
                          <a:ea typeface="+mn-ea"/>
                        </a:rPr>
                        <a:t>に伴う大雨</a:t>
                      </a:r>
                      <a:endPar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9343651"/>
                  </a:ext>
                </a:extLst>
              </a:tr>
              <a:tr h="327074">
                <a:tc>
                  <a:txBody>
                    <a:bodyPr/>
                    <a:lstStyle/>
                    <a:p>
                      <a:pPr algn="ctr" fontAlgn="ctr"/>
                      <a:r>
                        <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rPr>
                        <a:t>令和元年９月</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rPr>
                        <a:t>令和元年房総半島台風</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8830502"/>
                  </a:ext>
                </a:extLst>
              </a:tr>
              <a:tr h="28803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300" b="0" i="0" u="none" strike="noStrike" dirty="0">
                          <a:solidFill>
                            <a:schemeClr val="tx1"/>
                          </a:solidFill>
                          <a:effectLst/>
                          <a:latin typeface="ＭＳ Ｐゴシック" panose="020B0600070205080204" pitchFamily="50" charset="-128"/>
                          <a:ea typeface="+mn-ea"/>
                        </a:rPr>
                        <a:t>令和元年</a:t>
                      </a:r>
                      <a:r>
                        <a:rPr lang="en-US" altLang="ja-JP" sz="1300" b="0" i="0" u="none" strike="noStrike" dirty="0">
                          <a:solidFill>
                            <a:schemeClr val="tx1"/>
                          </a:solidFill>
                          <a:effectLst/>
                          <a:latin typeface="ＭＳ Ｐゴシック" panose="020B0600070205080204" pitchFamily="50" charset="-128"/>
                          <a:ea typeface="+mn-ea"/>
                        </a:rPr>
                        <a:t>10</a:t>
                      </a:r>
                      <a:r>
                        <a:rPr lang="ja-JP" altLang="en-US" sz="1300" b="0" i="0" u="none" strike="noStrike" dirty="0">
                          <a:solidFill>
                            <a:schemeClr val="tx1"/>
                          </a:solidFill>
                          <a:effectLst/>
                          <a:latin typeface="ＭＳ Ｐゴシック" panose="020B0600070205080204" pitchFamily="50" charset="-128"/>
                          <a:ea typeface="+mn-ea"/>
                        </a:rPr>
                        <a:t>月</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300" b="0" i="0" u="none" strike="noStrike" dirty="0">
                          <a:solidFill>
                            <a:schemeClr val="tx1"/>
                          </a:solidFill>
                          <a:effectLst/>
                          <a:latin typeface="ＭＳ Ｐゴシック" panose="020B0600070205080204" pitchFamily="50" charset="-128"/>
                          <a:ea typeface="+mn-ea"/>
                        </a:rPr>
                        <a:t>令和元年東日本台風</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4213766"/>
                  </a:ext>
                </a:extLst>
              </a:tr>
              <a:tr h="317448">
                <a:tc>
                  <a:txBody>
                    <a:bodyPr/>
                    <a:lstStyle/>
                    <a:p>
                      <a:pPr algn="ctr" fontAlgn="ctr"/>
                      <a:r>
                        <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rPr>
                        <a:t>令和２年７月</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rPr>
                        <a:t>令和２年７月豪雨</a:t>
                      </a:r>
                    </a:p>
                  </a:txBody>
                  <a:tcPr marL="26136" marR="26136" marT="26114" marB="261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964997"/>
                  </a:ext>
                </a:extLst>
              </a:tr>
            </a:tbl>
          </a:graphicData>
        </a:graphic>
      </p:graphicFrame>
      <p:sp>
        <p:nvSpPr>
          <p:cNvPr id="11" name="テキスト ボックス 2"/>
          <p:cNvSpPr txBox="1">
            <a:spLocks noChangeArrowheads="1"/>
          </p:cNvSpPr>
          <p:nvPr/>
        </p:nvSpPr>
        <p:spPr bwMode="auto">
          <a:xfrm>
            <a:off x="381000" y="262304"/>
            <a:ext cx="9144000" cy="439616"/>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tIns="66462" bIns="66462"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t>災害廃棄物処理支援ネットワーク（</a:t>
            </a:r>
            <a:r>
              <a:rPr lang="en-US" altLang="ja-JP" sz="2215" dirty="0" err="1"/>
              <a:t>D.Waste</a:t>
            </a:r>
            <a:r>
              <a:rPr lang="en-US" altLang="ja-JP" sz="2215" dirty="0"/>
              <a:t>-Net</a:t>
            </a:r>
            <a:r>
              <a:rPr lang="ja-JP" altLang="en-US" sz="2215" dirty="0"/>
              <a:t>）のメンバー及び活動実績</a:t>
            </a:r>
          </a:p>
        </p:txBody>
      </p:sp>
      <p:sp>
        <p:nvSpPr>
          <p:cNvPr id="2" name="スライド番号プレースホルダー 1"/>
          <p:cNvSpPr>
            <a:spLocks noGrp="1"/>
          </p:cNvSpPr>
          <p:nvPr>
            <p:ph type="sldNum" sz="quarter" idx="12"/>
          </p:nvPr>
        </p:nvSpPr>
        <p:spPr>
          <a:xfrm>
            <a:off x="7666215" y="6406933"/>
            <a:ext cx="2057400" cy="365125"/>
          </a:xfrm>
        </p:spPr>
        <p:txBody>
          <a:bodyPr/>
          <a:lstStyle/>
          <a:p>
            <a:pPr>
              <a:defRPr/>
            </a:pPr>
            <a:r>
              <a:rPr lang="ja-JP" altLang="en-US" dirty="0"/>
              <a:t>１４</a:t>
            </a:r>
          </a:p>
        </p:txBody>
      </p:sp>
      <p:pic>
        <p:nvPicPr>
          <p:cNvPr id="3" name="オーディオ 2">
            <a:hlinkClick r:id="" action="ppaction://media"/>
            <a:extLst>
              <a:ext uri="{FF2B5EF4-FFF2-40B4-BE49-F238E27FC236}">
                <a16:creationId xmlns:a16="http://schemas.microsoft.com/office/drawing/2014/main" id="{19E00CF3-BA4A-B4FC-2B04-E6C158076C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2396603024"/>
      </p:ext>
    </p:extLst>
  </p:cSld>
  <p:clrMapOvr>
    <a:masterClrMapping/>
  </p:clrMapOvr>
  <mc:AlternateContent xmlns:mc="http://schemas.openxmlformats.org/markup-compatibility/2006">
    <mc:Choice xmlns:p14="http://schemas.microsoft.com/office/powerpoint/2010/main" Requires="p14">
      <p:transition spd="slow" p14:dur="2000" advTm="18656"/>
    </mc:Choice>
    <mc:Fallback>
      <p:transition spd="slow" advTm="18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389767" y="6310312"/>
            <a:ext cx="2228850" cy="365125"/>
          </a:xfrm>
        </p:spPr>
        <p:txBody>
          <a:bodyPr/>
          <a:lstStyle/>
          <a:p>
            <a:pPr defTabSz="422041">
              <a:defRPr/>
            </a:pPr>
            <a:r>
              <a:rPr kumimoji="0" lang="ja-JP" altLang="en-US" dirty="0">
                <a:latin typeface="+mj-ea"/>
                <a:ea typeface="+mj-ea"/>
              </a:rPr>
              <a:t>１５</a:t>
            </a:r>
          </a:p>
        </p:txBody>
      </p:sp>
      <p:pic>
        <p:nvPicPr>
          <p:cNvPr id="26" name="図 25"/>
          <p:cNvPicPr>
            <a:picLocks noChangeAspect="1"/>
          </p:cNvPicPr>
          <p:nvPr/>
        </p:nvPicPr>
        <p:blipFill>
          <a:blip r:embed="rId5"/>
          <a:stretch>
            <a:fillRect/>
          </a:stretch>
        </p:blipFill>
        <p:spPr>
          <a:xfrm>
            <a:off x="6727555" y="3454154"/>
            <a:ext cx="2512790" cy="1723273"/>
          </a:xfrm>
          <a:prstGeom prst="rect">
            <a:avLst/>
          </a:prstGeom>
        </p:spPr>
      </p:pic>
      <p:pic>
        <p:nvPicPr>
          <p:cNvPr id="27" name="図 26"/>
          <p:cNvPicPr>
            <a:picLocks noChangeAspect="1"/>
          </p:cNvPicPr>
          <p:nvPr/>
        </p:nvPicPr>
        <p:blipFill>
          <a:blip r:embed="rId6"/>
          <a:stretch>
            <a:fillRect/>
          </a:stretch>
        </p:blipFill>
        <p:spPr>
          <a:xfrm>
            <a:off x="6727554" y="1579221"/>
            <a:ext cx="2507834" cy="1590333"/>
          </a:xfrm>
          <a:prstGeom prst="rect">
            <a:avLst/>
          </a:prstGeom>
        </p:spPr>
      </p:pic>
      <p:sp>
        <p:nvSpPr>
          <p:cNvPr id="28" name="角丸四角形 27"/>
          <p:cNvSpPr/>
          <p:nvPr/>
        </p:nvSpPr>
        <p:spPr bwMode="auto">
          <a:xfrm>
            <a:off x="663146" y="1075317"/>
            <a:ext cx="5891256" cy="2937657"/>
          </a:xfrm>
          <a:prstGeom prst="roundRect">
            <a:avLst>
              <a:gd name="adj" fmla="val 6129"/>
            </a:avLst>
          </a:prstGeom>
          <a:solidFill>
            <a:srgbClr val="0070C0">
              <a:alpha val="10000"/>
            </a:srgbClr>
          </a:solidFill>
          <a:ln w="12700" cap="flat" cmpd="sng" algn="ctr">
            <a:noFill/>
            <a:prstDash val="solid"/>
            <a:miter lim="800000"/>
          </a:ln>
          <a:effectLst/>
        </p:spPr>
        <p:txBody>
          <a:bodyPr anchor="ctr"/>
          <a:lstStyle/>
          <a:p>
            <a:pPr defTabSz="844083">
              <a:defRPr/>
            </a:pPr>
            <a:r>
              <a:rPr lang="en-US" altLang="ja-JP" sz="1662" b="1" kern="0" dirty="0">
                <a:solidFill>
                  <a:prstClr val="black"/>
                </a:solidFill>
                <a:latin typeface="ＭＳ Ｐゴシック" panose="020B0600070205080204" pitchFamily="50" charset="-128"/>
                <a:ea typeface="ＭＳ Ｐゴシック" panose="020B0600070205080204" pitchFamily="50" charset="-128"/>
              </a:rPr>
              <a:t>【</a:t>
            </a:r>
            <a:r>
              <a:rPr lang="ja-JP" altLang="en-US" sz="1662" b="1" kern="0" dirty="0">
                <a:solidFill>
                  <a:prstClr val="black"/>
                </a:solidFill>
                <a:latin typeface="ＭＳ Ｐゴシック" panose="020B0600070205080204" pitchFamily="50" charset="-128"/>
                <a:ea typeface="ＭＳ Ｐゴシック" panose="020B0600070205080204" pitchFamily="50" charset="-128"/>
              </a:rPr>
              <a:t>制度の概要</a:t>
            </a:r>
            <a:r>
              <a:rPr lang="en-US" altLang="ja-JP" sz="1662" b="1" kern="0" dirty="0">
                <a:solidFill>
                  <a:prstClr val="black"/>
                </a:solidFill>
                <a:latin typeface="ＭＳ Ｐゴシック" panose="020B0600070205080204" pitchFamily="50" charset="-128"/>
                <a:ea typeface="ＭＳ Ｐゴシック" panose="020B0600070205080204" pitchFamily="50" charset="-128"/>
              </a:rPr>
              <a:t>】</a:t>
            </a:r>
          </a:p>
          <a:p>
            <a:pPr marL="168524" indent="-168524" defTabSz="844083">
              <a:defRPr/>
            </a:pPr>
            <a:r>
              <a:rPr lang="en-US" altLang="ja-JP" sz="1662" b="1" kern="0" dirty="0">
                <a:solidFill>
                  <a:prstClr val="black"/>
                </a:solidFill>
                <a:latin typeface="ＭＳ Ｐゴシック" panose="020B0600070205080204" pitchFamily="50" charset="-128"/>
                <a:ea typeface="ＭＳ Ｐゴシック" panose="020B0600070205080204" pitchFamily="50" charset="-128"/>
              </a:rPr>
              <a:t>○</a:t>
            </a:r>
            <a:r>
              <a:rPr lang="ja-JP" altLang="en-US" sz="1662" b="1" kern="0" dirty="0">
                <a:solidFill>
                  <a:prstClr val="black"/>
                </a:solidFill>
                <a:latin typeface="ＭＳ Ｐゴシック" panose="020B0600070205080204" pitchFamily="50" charset="-128"/>
                <a:ea typeface="ＭＳ Ｐゴシック" panose="020B0600070205080204" pitchFamily="50" charset="-128"/>
              </a:rPr>
              <a:t>環境省から全国の地方公共団体に対し、災害廃棄物処理を経験し、知見を有する職員の推薦を依頼。地方公共団体の推薦を受けた職員を「災害廃棄物処理支援員」として名簿に登録。</a:t>
            </a:r>
          </a:p>
          <a:p>
            <a:pPr marL="168524" indent="-168524" defTabSz="844083">
              <a:defRPr/>
            </a:pPr>
            <a:r>
              <a:rPr lang="ja-JP" altLang="en-US" sz="1662" b="1" kern="0" dirty="0">
                <a:solidFill>
                  <a:prstClr val="black"/>
                </a:solidFill>
                <a:latin typeface="ＭＳ Ｐゴシック" panose="020B0600070205080204" pitchFamily="50" charset="-128"/>
                <a:ea typeface="ＭＳ Ｐゴシック" panose="020B0600070205080204" pitchFamily="50" charset="-128"/>
              </a:rPr>
              <a:t>○災害発生時には被災地方公共団体の要請により「災害廃棄物処理支援員」を派遣。</a:t>
            </a:r>
          </a:p>
          <a:p>
            <a:pPr defTabSz="844083">
              <a:defRPr/>
            </a:pPr>
            <a:r>
              <a:rPr lang="ja-JP" altLang="en-US" sz="1662" b="1" kern="0" dirty="0">
                <a:solidFill>
                  <a:prstClr val="black"/>
                </a:solidFill>
                <a:latin typeface="ＭＳ Ｐゴシック" panose="020B0600070205080204" pitchFamily="50" charset="-128"/>
                <a:ea typeface="ＭＳ Ｐゴシック" panose="020B0600070205080204" pitchFamily="50" charset="-128"/>
              </a:rPr>
              <a:t>○災害廃棄物処理支援員による活動内容</a:t>
            </a:r>
          </a:p>
          <a:p>
            <a:pPr defTabSz="844083">
              <a:defRPr/>
            </a:pPr>
            <a:r>
              <a:rPr lang="ja-JP" altLang="en-US" sz="1662" b="1" kern="0" dirty="0">
                <a:solidFill>
                  <a:prstClr val="black"/>
                </a:solidFill>
                <a:latin typeface="ＭＳ Ｐゴシック" panose="020B0600070205080204" pitchFamily="50" charset="-128"/>
                <a:ea typeface="ＭＳ Ｐゴシック" panose="020B0600070205080204" pitchFamily="50" charset="-128"/>
              </a:rPr>
              <a:t>　・災害廃棄物処理の方針にかかる助言・調整等</a:t>
            </a:r>
          </a:p>
          <a:p>
            <a:pPr defTabSz="844083">
              <a:defRPr/>
            </a:pPr>
            <a:r>
              <a:rPr lang="ja-JP" altLang="en-US" sz="1662" b="1" kern="0" dirty="0">
                <a:solidFill>
                  <a:prstClr val="black"/>
                </a:solidFill>
                <a:latin typeface="ＭＳ Ｐゴシック" panose="020B0600070205080204" pitchFamily="50" charset="-128"/>
                <a:ea typeface="ＭＳ Ｐゴシック" panose="020B0600070205080204" pitchFamily="50" charset="-128"/>
              </a:rPr>
              <a:t>　・災害廃棄物処理の個別課題の対応にかかる助言・調整等</a:t>
            </a:r>
          </a:p>
          <a:p>
            <a:pPr defTabSz="844083">
              <a:defRPr/>
            </a:pPr>
            <a:r>
              <a:rPr lang="ja-JP" altLang="en-US" sz="1662" b="1" kern="0" dirty="0">
                <a:solidFill>
                  <a:prstClr val="black"/>
                </a:solidFill>
                <a:latin typeface="ＭＳ Ｐゴシック" panose="020B0600070205080204" pitchFamily="50" charset="-128"/>
                <a:ea typeface="ＭＳ Ｐゴシック" panose="020B0600070205080204" pitchFamily="50" charset="-128"/>
              </a:rPr>
              <a:t>○災害廃棄物処理支援員への研修・訓練</a:t>
            </a:r>
            <a:endParaRPr lang="en-US" altLang="ja-JP" sz="1662" b="1" kern="0" dirty="0">
              <a:solidFill>
                <a:prstClr val="black"/>
              </a:solidFill>
              <a:latin typeface="ＭＳ Ｐゴシック" panose="020B0600070205080204" pitchFamily="50" charset="-128"/>
              <a:ea typeface="ＭＳ Ｐゴシック" panose="020B0600070205080204" pitchFamily="50" charset="-128"/>
            </a:endParaRPr>
          </a:p>
        </p:txBody>
      </p:sp>
      <p:sp>
        <p:nvSpPr>
          <p:cNvPr id="31" name="正方形/長方形 30"/>
          <p:cNvSpPr/>
          <p:nvPr/>
        </p:nvSpPr>
        <p:spPr>
          <a:xfrm>
            <a:off x="6812106" y="5490647"/>
            <a:ext cx="2338733" cy="688843"/>
          </a:xfrm>
          <a:prstGeom prst="rect">
            <a:avLst/>
          </a:prstGeom>
          <a:noFill/>
        </p:spPr>
        <p:txBody>
          <a:bodyPr wrap="square">
            <a:spAutoFit/>
          </a:bodyPr>
          <a:lstStyle/>
          <a:p>
            <a:pPr algn="ctr" defTabSz="844083">
              <a:defRPr/>
            </a:pPr>
            <a:r>
              <a:rPr lang="ja-JP" altLang="en-US" sz="1292" b="1" kern="0" dirty="0">
                <a:solidFill>
                  <a:prstClr val="black"/>
                </a:solidFill>
                <a:latin typeface="ＭＳ Ｐゴシック" panose="020B0600070205080204" pitchFamily="50" charset="-128"/>
                <a:ea typeface="ＭＳ Ｐゴシック" panose="020B0600070205080204" pitchFamily="50" charset="-128"/>
              </a:rPr>
              <a:t>地方公共団体職員による</a:t>
            </a:r>
            <a:endParaRPr lang="en-US" altLang="ja-JP" sz="1292" b="1" kern="0" dirty="0">
              <a:solidFill>
                <a:prstClr val="black"/>
              </a:solidFill>
              <a:latin typeface="ＭＳ Ｐゴシック" panose="020B0600070205080204" pitchFamily="50" charset="-128"/>
              <a:ea typeface="ＭＳ Ｐゴシック" panose="020B0600070205080204" pitchFamily="50" charset="-128"/>
            </a:endParaRPr>
          </a:p>
          <a:p>
            <a:pPr algn="ctr" defTabSz="844083">
              <a:defRPr/>
            </a:pPr>
            <a:r>
              <a:rPr lang="ja-JP" altLang="en-US" sz="1292" b="1" kern="0" dirty="0">
                <a:solidFill>
                  <a:prstClr val="black"/>
                </a:solidFill>
                <a:latin typeface="ＭＳ Ｐゴシック" panose="020B0600070205080204" pitchFamily="50" charset="-128"/>
                <a:ea typeface="ＭＳ Ｐゴシック" panose="020B0600070205080204" pitchFamily="50" charset="-128"/>
              </a:rPr>
              <a:t>災害廃棄物処理の支援の様子</a:t>
            </a:r>
            <a:endParaRPr lang="en-US" altLang="ja-JP" sz="1292" b="1" kern="0" dirty="0">
              <a:solidFill>
                <a:prstClr val="black"/>
              </a:solidFill>
              <a:latin typeface="ＭＳ Ｐゴシック" panose="020B0600070205080204" pitchFamily="50" charset="-128"/>
              <a:ea typeface="ＭＳ Ｐゴシック" panose="020B0600070205080204" pitchFamily="50" charset="-128"/>
            </a:endParaRPr>
          </a:p>
          <a:p>
            <a:pPr algn="ctr" defTabSz="844083">
              <a:defRPr/>
            </a:pPr>
            <a:r>
              <a:rPr lang="ja-JP" altLang="en-US" sz="1292" b="1" kern="0" dirty="0">
                <a:solidFill>
                  <a:prstClr val="black"/>
                </a:solidFill>
                <a:latin typeface="ＭＳ Ｐゴシック" panose="020B0600070205080204" pitchFamily="50" charset="-128"/>
                <a:ea typeface="ＭＳ Ｐゴシック" panose="020B0600070205080204" pitchFamily="50" charset="-128"/>
              </a:rPr>
              <a:t>（写真提供：東京都）</a:t>
            </a:r>
            <a:endParaRPr lang="en-US" altLang="ja-JP" sz="1292" b="1" kern="0" dirty="0">
              <a:solidFill>
                <a:prstClr val="black"/>
              </a:solidFill>
              <a:latin typeface="ＭＳ Ｐゴシック" panose="020B0600070205080204" pitchFamily="50" charset="-128"/>
              <a:ea typeface="ＭＳ Ｐゴシック" panose="020B0600070205080204" pitchFamily="50" charset="-128"/>
            </a:endParaRPr>
          </a:p>
        </p:txBody>
      </p:sp>
      <p:sp>
        <p:nvSpPr>
          <p:cNvPr id="9" name="テキスト ボックス 2"/>
          <p:cNvSpPr txBox="1">
            <a:spLocks noChangeArrowheads="1"/>
          </p:cNvSpPr>
          <p:nvPr/>
        </p:nvSpPr>
        <p:spPr bwMode="auto">
          <a:xfrm>
            <a:off x="671396" y="488240"/>
            <a:ext cx="8440615" cy="405799"/>
          </a:xfrm>
          <a:prstGeom prst="rect">
            <a:avLst/>
          </a:prstGeom>
          <a:solidFill>
            <a:schemeClr val="bg1"/>
          </a:solidFill>
          <a:ln w="28575">
            <a:solidFill>
              <a:srgbClr val="00B0F0"/>
            </a:solidFill>
            <a:miter lim="800000"/>
            <a:headEnd/>
            <a:tailEnd/>
          </a:ln>
        </p:spPr>
        <p:txBody>
          <a:bodyPr tIns="61350" bIns="6135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None/>
              <a:defRPr/>
            </a:pPr>
            <a:endParaRPr kumimoji="0" lang="en-US" altLang="ja-JP" sz="2215" b="1" dirty="0">
              <a:latin typeface="ＭＳ ゴシック" panose="020B0609070205080204" pitchFamily="49" charset="-128"/>
              <a:ea typeface="ＭＳ ゴシック" panose="020B0609070205080204" pitchFamily="49" charset="-128"/>
            </a:endParaRPr>
          </a:p>
          <a:p>
            <a:pPr algn="ctr" eaLnBrk="1" hangingPunct="1">
              <a:spcBef>
                <a:spcPct val="0"/>
              </a:spcBef>
              <a:buNone/>
              <a:defRPr/>
            </a:pPr>
            <a:r>
              <a:rPr kumimoji="0" lang="ja-JP" altLang="en-US" sz="2215" b="1" dirty="0">
                <a:latin typeface="ＭＳ ゴシック" panose="020B0609070205080204" pitchFamily="49" charset="-128"/>
                <a:ea typeface="ＭＳ ゴシック" panose="020B0609070205080204" pitchFamily="49" charset="-128"/>
              </a:rPr>
              <a:t>「災害廃棄物処理支援員制度（人材バンク）」について</a:t>
            </a:r>
          </a:p>
          <a:p>
            <a:pPr algn="ctr" eaLnBrk="1" hangingPunct="1">
              <a:spcBef>
                <a:spcPct val="0"/>
              </a:spcBef>
              <a:buFontTx/>
              <a:buNone/>
              <a:defRPr/>
            </a:pPr>
            <a:endParaRPr lang="ja-JP" altLang="en-US" sz="2045" b="1" dirty="0"/>
          </a:p>
        </p:txBody>
      </p:sp>
      <p:sp>
        <p:nvSpPr>
          <p:cNvPr id="11" name="角丸四角形 9">
            <a:extLst>
              <a:ext uri="{FF2B5EF4-FFF2-40B4-BE49-F238E27FC236}">
                <a16:creationId xmlns:a16="http://schemas.microsoft.com/office/drawing/2014/main" id="{4E767F03-5121-ADE9-24BD-E9508B49DB91}"/>
              </a:ext>
            </a:extLst>
          </p:cNvPr>
          <p:cNvSpPr/>
          <p:nvPr/>
        </p:nvSpPr>
        <p:spPr bwMode="auto">
          <a:xfrm>
            <a:off x="671396" y="4587038"/>
            <a:ext cx="5883007" cy="1723274"/>
          </a:xfrm>
          <a:prstGeom prst="roundRect">
            <a:avLst>
              <a:gd name="adj" fmla="val 6129"/>
            </a:avLst>
          </a:prstGeom>
          <a:solidFill>
            <a:srgbClr val="7030A0">
              <a:alpha val="10000"/>
            </a:srgbClr>
          </a:solidFill>
          <a:ln w="12700" cap="flat" cmpd="sng" algn="ctr">
            <a:noFill/>
            <a:prstDash val="solid"/>
            <a:miter lim="800000"/>
          </a:ln>
          <a:effectLst/>
        </p:spPr>
        <p:txBody>
          <a:bodyPr anchor="ctr"/>
          <a:lstStyle/>
          <a:p>
            <a:pPr defTabSz="844083">
              <a:lnSpc>
                <a:spcPct val="150000"/>
              </a:lnSpc>
              <a:defRPr/>
            </a:pPr>
            <a:r>
              <a:rPr lang="en-US" altLang="ja-JP" sz="1662" b="1" kern="0" dirty="0">
                <a:solidFill>
                  <a:prstClr val="black"/>
                </a:solidFill>
                <a:latin typeface="ＭＳ Ｐゴシック" panose="020B0600070205080204" pitchFamily="50" charset="-128"/>
                <a:ea typeface="ＭＳ Ｐゴシック" panose="020B0600070205080204" pitchFamily="50" charset="-128"/>
              </a:rPr>
              <a:t>【</a:t>
            </a:r>
            <a:r>
              <a:rPr lang="ja-JP" altLang="en-US" sz="1662" b="1" kern="0" dirty="0">
                <a:solidFill>
                  <a:prstClr val="black"/>
                </a:solidFill>
                <a:latin typeface="ＭＳ Ｐゴシック" panose="020B0600070205080204" pitchFamily="50" charset="-128"/>
                <a:ea typeface="ＭＳ Ｐゴシック" panose="020B0600070205080204" pitchFamily="50" charset="-128"/>
              </a:rPr>
              <a:t>スケジュール（令和４年度）</a:t>
            </a:r>
            <a:r>
              <a:rPr lang="en-US" altLang="ja-JP" sz="1662" b="1" kern="0" dirty="0">
                <a:solidFill>
                  <a:prstClr val="black"/>
                </a:solidFill>
                <a:latin typeface="ＭＳ Ｐゴシック" panose="020B0600070205080204" pitchFamily="50" charset="-128"/>
                <a:ea typeface="ＭＳ Ｐゴシック" panose="020B0600070205080204" pitchFamily="50" charset="-128"/>
              </a:rPr>
              <a:t>】</a:t>
            </a:r>
          </a:p>
          <a:p>
            <a:pPr marL="168524" indent="-168524" defTabSz="844083">
              <a:defRPr/>
            </a:pPr>
            <a:r>
              <a:rPr lang="ja-JP" altLang="en-US" sz="1662" b="1" kern="0" dirty="0">
                <a:solidFill>
                  <a:prstClr val="black"/>
                </a:solidFill>
                <a:latin typeface="ＭＳ Ｐゴシック" panose="020B0600070205080204" pitchFamily="50" charset="-128"/>
                <a:ea typeface="ＭＳ Ｐゴシック" panose="020B0600070205080204" pitchFamily="50" charset="-128"/>
              </a:rPr>
              <a:t>４月</a:t>
            </a:r>
            <a:r>
              <a:rPr lang="en-US" altLang="ja-JP" sz="1662" b="1" kern="0" dirty="0">
                <a:solidFill>
                  <a:prstClr val="black"/>
                </a:solidFill>
                <a:latin typeface="ＭＳ Ｐゴシック" panose="020B0600070205080204" pitchFamily="50" charset="-128"/>
                <a:ea typeface="ＭＳ Ｐゴシック" panose="020B0600070205080204" pitchFamily="50" charset="-128"/>
              </a:rPr>
              <a:t>25</a:t>
            </a:r>
            <a:r>
              <a:rPr lang="ja-JP" altLang="en-US" sz="1662" b="1" kern="0" dirty="0">
                <a:solidFill>
                  <a:prstClr val="black"/>
                </a:solidFill>
                <a:latin typeface="ＭＳ Ｐゴシック" panose="020B0600070205080204" pitchFamily="50" charset="-128"/>
                <a:ea typeface="ＭＳ Ｐゴシック" panose="020B0600070205080204" pitchFamily="50" charset="-128"/>
              </a:rPr>
              <a:t>日：人材バンク制度の周知（事務連絡）</a:t>
            </a:r>
            <a:endParaRPr lang="en-US" altLang="ja-JP" sz="1662" b="1" kern="0" dirty="0">
              <a:solidFill>
                <a:prstClr val="black"/>
              </a:solidFill>
              <a:latin typeface="ＭＳ Ｐゴシック" panose="020B0600070205080204" pitchFamily="50" charset="-128"/>
              <a:ea typeface="ＭＳ Ｐゴシック" panose="020B0600070205080204" pitchFamily="50" charset="-128"/>
            </a:endParaRPr>
          </a:p>
          <a:p>
            <a:pPr marL="168524" indent="-168524" defTabSz="844083">
              <a:defRPr/>
            </a:pPr>
            <a:r>
              <a:rPr lang="ja-JP" altLang="en-US" sz="1662" b="1" kern="0" dirty="0">
                <a:solidFill>
                  <a:prstClr val="black"/>
                </a:solidFill>
                <a:latin typeface="ＭＳ Ｐゴシック" panose="020B0600070205080204" pitchFamily="50" charset="-128"/>
                <a:ea typeface="ＭＳ Ｐゴシック" panose="020B0600070205080204" pitchFamily="50" charset="-128"/>
              </a:rPr>
              <a:t>同　　 日：人材バンクの推薦依頼（事務連絡）</a:t>
            </a:r>
            <a:endParaRPr lang="en-US" altLang="ja-JP" sz="1662" b="1" kern="0" dirty="0">
              <a:solidFill>
                <a:prstClr val="black"/>
              </a:solidFill>
              <a:latin typeface="ＭＳ Ｐゴシック" panose="020B0600070205080204" pitchFamily="50" charset="-128"/>
              <a:ea typeface="ＭＳ Ｐゴシック" panose="020B0600070205080204" pitchFamily="50" charset="-128"/>
            </a:endParaRPr>
          </a:p>
          <a:p>
            <a:pPr marL="168524" indent="-168524" defTabSz="844083">
              <a:defRPr/>
            </a:pPr>
            <a:endParaRPr lang="ja-JP" altLang="en-US" sz="1662" b="1" kern="0" dirty="0">
              <a:solidFill>
                <a:prstClr val="black"/>
              </a:solidFill>
              <a:latin typeface="ＭＳ Ｐゴシック" panose="020B0600070205080204" pitchFamily="50" charset="-128"/>
              <a:ea typeface="ＭＳ Ｐゴシック" panose="020B0600070205080204" pitchFamily="50" charset="-128"/>
            </a:endParaRPr>
          </a:p>
          <a:p>
            <a:pPr defTabSz="844083">
              <a:lnSpc>
                <a:spcPts val="1800"/>
              </a:lnSpc>
              <a:defRPr/>
            </a:pPr>
            <a:r>
              <a:rPr lang="en-US" altLang="ja-JP" sz="1662" b="1" kern="0" dirty="0">
                <a:solidFill>
                  <a:prstClr val="black"/>
                </a:solidFill>
                <a:latin typeface="ＭＳ Ｐゴシック" panose="020B0600070205080204" pitchFamily="50" charset="-128"/>
                <a:ea typeface="ＭＳ Ｐゴシック" panose="020B0600070205080204" pitchFamily="50" charset="-128"/>
              </a:rPr>
              <a:t>※</a:t>
            </a:r>
            <a:r>
              <a:rPr lang="ja-JP" altLang="en-US" sz="1662" b="1" kern="0" dirty="0">
                <a:solidFill>
                  <a:prstClr val="black"/>
                </a:solidFill>
                <a:latin typeface="ＭＳ Ｐゴシック" panose="020B0600070205080204" pitchFamily="50" charset="-128"/>
                <a:ea typeface="ＭＳ Ｐゴシック" panose="020B0600070205080204" pitchFamily="50" charset="-128"/>
              </a:rPr>
              <a:t>参考</a:t>
            </a:r>
            <a:endParaRPr lang="en-US" altLang="ja-JP" sz="1662" b="1" kern="0" dirty="0">
              <a:solidFill>
                <a:prstClr val="black"/>
              </a:solidFill>
              <a:latin typeface="ＭＳ Ｐゴシック" panose="020B0600070205080204" pitchFamily="50" charset="-128"/>
              <a:ea typeface="ＭＳ Ｐゴシック" panose="020B0600070205080204" pitchFamily="50" charset="-128"/>
            </a:endParaRPr>
          </a:p>
          <a:p>
            <a:pPr defTabSz="844083">
              <a:lnSpc>
                <a:spcPts val="1800"/>
              </a:lnSpc>
              <a:defRPr/>
            </a:pPr>
            <a:r>
              <a:rPr lang="ja-JP" altLang="en-US" sz="1662" b="1" kern="0" dirty="0">
                <a:solidFill>
                  <a:prstClr val="black"/>
                </a:solidFill>
                <a:latin typeface="ＭＳ Ｐゴシック" panose="020B0600070205080204" pitchFamily="50" charset="-128"/>
                <a:ea typeface="ＭＳ Ｐゴシック" panose="020B0600070205080204" pitchFamily="50" charset="-128"/>
              </a:rPr>
              <a:t>　 令和４年３月時点：登録者２５８名</a:t>
            </a:r>
            <a:endParaRPr lang="en-US" altLang="ja-JP" sz="1662" b="1" kern="0" dirty="0">
              <a:solidFill>
                <a:prstClr val="black"/>
              </a:solidFill>
              <a:latin typeface="ＭＳ Ｐゴシック" panose="020B0600070205080204" pitchFamily="50" charset="-128"/>
              <a:ea typeface="ＭＳ Ｐゴシック" panose="020B0600070205080204" pitchFamily="50" charset="-128"/>
            </a:endParaRPr>
          </a:p>
        </p:txBody>
      </p:sp>
      <p:pic>
        <p:nvPicPr>
          <p:cNvPr id="2" name="オーディオ 1">
            <a:hlinkClick r:id="" action="ppaction://media"/>
            <a:extLst>
              <a:ext uri="{FF2B5EF4-FFF2-40B4-BE49-F238E27FC236}">
                <a16:creationId xmlns:a16="http://schemas.microsoft.com/office/drawing/2014/main" id="{A61A0489-8681-D436-B59B-558DCAE8EF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1474961692"/>
      </p:ext>
    </p:extLst>
  </p:cSld>
  <p:clrMapOvr>
    <a:masterClrMapping/>
  </p:clrMapOvr>
  <mc:AlternateContent xmlns:mc="http://schemas.openxmlformats.org/markup-compatibility/2006">
    <mc:Choice xmlns:p14="http://schemas.microsoft.com/office/powerpoint/2010/main" Requires="p14">
      <p:transition spd="slow" p14:dur="2000" advTm="60859"/>
    </mc:Choice>
    <mc:Fallback>
      <p:transition spd="slow" advTm="60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
          <p:cNvSpPr txBox="1">
            <a:spLocks noChangeArrowheads="1"/>
          </p:cNvSpPr>
          <p:nvPr/>
        </p:nvSpPr>
        <p:spPr bwMode="auto">
          <a:xfrm>
            <a:off x="381000" y="262304"/>
            <a:ext cx="9144000" cy="439616"/>
          </a:xfrm>
          <a:prstGeom prst="rect">
            <a:avLst/>
          </a:prstGeom>
          <a:solidFill>
            <a:schemeClr val="bg1"/>
          </a:solidFill>
          <a:ln w="28575">
            <a:solidFill>
              <a:srgbClr val="00B0F0"/>
            </a:solidFill>
            <a:miter lim="800000"/>
            <a:headEnd/>
            <a:tailEnd/>
          </a:ln>
        </p:spPr>
        <p:txBody>
          <a:bodyPr tIns="66462" bIns="66462"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r>
              <a:rPr lang="ja-JP" altLang="en-US" sz="2215" b="1" dirty="0"/>
              <a:t>防衛省・自衛隊と環境省との連携対応マニュアル（令和２年８月）</a:t>
            </a:r>
          </a:p>
        </p:txBody>
      </p:sp>
      <p:grpSp>
        <p:nvGrpSpPr>
          <p:cNvPr id="2" name="グループ化 1"/>
          <p:cNvGrpSpPr/>
          <p:nvPr/>
        </p:nvGrpSpPr>
        <p:grpSpPr>
          <a:xfrm>
            <a:off x="388804" y="782738"/>
            <a:ext cx="9128234" cy="5691844"/>
            <a:chOff x="7804" y="782738"/>
            <a:chExt cx="9128234" cy="5691844"/>
          </a:xfrm>
        </p:grpSpPr>
        <p:sp>
          <p:nvSpPr>
            <p:cNvPr id="28" name="正方形/長方形 27"/>
            <p:cNvSpPr/>
            <p:nvPr/>
          </p:nvSpPr>
          <p:spPr>
            <a:xfrm>
              <a:off x="6751126" y="2339521"/>
              <a:ext cx="1832554" cy="498342"/>
            </a:xfrm>
            <a:prstGeom prst="rect">
              <a:avLst/>
            </a:prstGeom>
            <a:noFill/>
          </p:spPr>
          <p:txBody>
            <a:bodyPr wrap="none">
              <a:spAutoFit/>
            </a:bodyPr>
            <a:lstStyle/>
            <a:p>
              <a:pPr algn="ctr"/>
              <a:r>
                <a:rPr lang="ja-JP" altLang="en-US" sz="1319" b="1" dirty="0">
                  <a:latin typeface="+mj-ea"/>
                </a:rPr>
                <a:t>栃木県大平町における</a:t>
              </a:r>
              <a:endParaRPr lang="en-US" altLang="ja-JP" sz="1319" b="1" dirty="0">
                <a:latin typeface="+mj-ea"/>
              </a:endParaRPr>
            </a:p>
            <a:p>
              <a:pPr algn="ctr"/>
              <a:r>
                <a:rPr lang="ja-JP" altLang="en-US" sz="1319" b="1" dirty="0">
                  <a:latin typeface="+mj-ea"/>
                </a:rPr>
                <a:t>自衛隊による撤去</a:t>
              </a:r>
              <a:endParaRPr lang="en-US" altLang="ja-JP" sz="1319" b="1" dirty="0">
                <a:latin typeface="+mj-ea"/>
              </a:endParaRPr>
            </a:p>
          </p:txBody>
        </p:sp>
        <p:sp>
          <p:nvSpPr>
            <p:cNvPr id="15" name="正方形/長方形 14"/>
            <p:cNvSpPr/>
            <p:nvPr/>
          </p:nvSpPr>
          <p:spPr>
            <a:xfrm>
              <a:off x="4206613" y="2339520"/>
              <a:ext cx="1832554" cy="498342"/>
            </a:xfrm>
            <a:prstGeom prst="rect">
              <a:avLst/>
            </a:prstGeom>
            <a:solidFill>
              <a:schemeClr val="bg1"/>
            </a:solidFill>
          </p:spPr>
          <p:txBody>
            <a:bodyPr wrap="none">
              <a:spAutoFit/>
            </a:bodyPr>
            <a:lstStyle/>
            <a:p>
              <a:pPr algn="ctr"/>
              <a:r>
                <a:rPr lang="ja-JP" altLang="en-US" sz="1319" b="1" dirty="0">
                  <a:latin typeface="+mj-ea"/>
                </a:rPr>
                <a:t>長野県長野市における</a:t>
              </a:r>
              <a:endParaRPr lang="en-US" altLang="ja-JP" sz="1319" b="1" dirty="0">
                <a:latin typeface="+mj-ea"/>
              </a:endParaRPr>
            </a:p>
            <a:p>
              <a:pPr algn="ctr"/>
              <a:r>
                <a:rPr lang="ja-JP" altLang="en-US" sz="1319" b="1" dirty="0">
                  <a:latin typeface="+mj-ea"/>
                </a:rPr>
                <a:t>自衛隊による撤去</a:t>
              </a:r>
              <a:endParaRPr lang="en-US" altLang="ja-JP" sz="1319" b="1" dirty="0">
                <a:latin typeface="+mj-ea"/>
              </a:endParaRPr>
            </a:p>
          </p:txBody>
        </p:sp>
        <p:sp>
          <p:nvSpPr>
            <p:cNvPr id="18" name="角丸四角形 17"/>
            <p:cNvSpPr/>
            <p:nvPr/>
          </p:nvSpPr>
          <p:spPr bwMode="auto">
            <a:xfrm>
              <a:off x="284150" y="2761686"/>
              <a:ext cx="3543169" cy="3078978"/>
            </a:xfrm>
            <a:prstGeom prst="roundRect">
              <a:avLst>
                <a:gd name="adj" fmla="val 6129"/>
              </a:avLst>
            </a:prstGeom>
            <a:solidFill>
              <a:srgbClr val="00B050">
                <a:alpha val="10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ltLang="ja-JP" sz="1662" b="1" dirty="0">
                <a:solidFill>
                  <a:schemeClr val="tx1"/>
                </a:solidFill>
                <a:latin typeface="ＭＳ Ｐゴシック" panose="020B0600070205080204" pitchFamily="50" charset="-128"/>
              </a:endParaRPr>
            </a:p>
          </p:txBody>
        </p:sp>
        <p:sp>
          <p:nvSpPr>
            <p:cNvPr id="30" name="下矢印 29"/>
            <p:cNvSpPr/>
            <p:nvPr/>
          </p:nvSpPr>
          <p:spPr>
            <a:xfrm>
              <a:off x="7534615" y="4625441"/>
              <a:ext cx="427301" cy="1994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3" name="角丸四角形 22"/>
            <p:cNvSpPr/>
            <p:nvPr/>
          </p:nvSpPr>
          <p:spPr>
            <a:xfrm>
              <a:off x="7804" y="782738"/>
              <a:ext cx="9128234" cy="1522437"/>
            </a:xfrm>
            <a:prstGeom prst="roundRect">
              <a:avLst>
                <a:gd name="adj" fmla="val 1074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9390" indent="-531706">
                <a:spcAft>
                  <a:spcPts val="554"/>
                </a:spcAft>
              </a:pPr>
              <a:r>
                <a:rPr lang="ja-JP" altLang="en-US" sz="1477" dirty="0">
                  <a:solidFill>
                    <a:schemeClr val="tx1"/>
                  </a:solidFill>
                  <a:latin typeface="ＭＳ ゴシック" panose="020B0609070205080204" pitchFamily="49" charset="-128"/>
                  <a:ea typeface="ＭＳ ゴシック" panose="020B0609070205080204" pitchFamily="49" charset="-128"/>
                </a:rPr>
                <a:t>○　近年の大規模災害では広範囲に甚大な量の災害廃棄物が発生し、応援自治体等の支援を受け、環境省・自衛隊・ボランティアなどの関係者が連携して災害廃棄物の撤去を実施。</a:t>
              </a:r>
              <a:endParaRPr lang="en-US" altLang="ja-JP" sz="1477" dirty="0">
                <a:solidFill>
                  <a:schemeClr val="tx1"/>
                </a:solidFill>
                <a:latin typeface="ＭＳ ゴシック" panose="020B0609070205080204" pitchFamily="49" charset="-128"/>
                <a:ea typeface="ＭＳ ゴシック" panose="020B0609070205080204" pitchFamily="49" charset="-128"/>
              </a:endParaRPr>
            </a:p>
            <a:p>
              <a:pPr marL="199390" indent="-531706">
                <a:spcAft>
                  <a:spcPts val="554"/>
                </a:spcAft>
              </a:pPr>
              <a:r>
                <a:rPr lang="ja-JP" altLang="en-US" sz="1477" dirty="0">
                  <a:solidFill>
                    <a:schemeClr val="tx1"/>
                  </a:solidFill>
                  <a:latin typeface="ＭＳ ゴシック" panose="020B0609070205080204" pitchFamily="49" charset="-128"/>
                  <a:ea typeface="ＭＳ ゴシック" panose="020B0609070205080204" pitchFamily="49" charset="-128"/>
                </a:rPr>
                <a:t>○　環境省と防衛省は、それらの活動を通じて蓄積されたノウハウ等も踏まえ、「災害廃棄物撤去に係る連携対応マニュアル」を共同で策定</a:t>
              </a:r>
            </a:p>
            <a:p>
              <a:pPr marL="199390" indent="-531706">
                <a:spcAft>
                  <a:spcPts val="554"/>
                </a:spcAft>
              </a:pPr>
              <a:r>
                <a:rPr lang="ja-JP" altLang="en-US" sz="1477" dirty="0">
                  <a:solidFill>
                    <a:schemeClr val="tx1"/>
                  </a:solidFill>
                  <a:latin typeface="ＭＳ ゴシック" panose="020B0609070205080204" pitchFamily="49" charset="-128"/>
                  <a:ea typeface="ＭＳ ゴシック" panose="020B0609070205080204" pitchFamily="49" charset="-128"/>
                </a:rPr>
                <a:t>○　自衛隊の活動の効果を最大化することにより、災害廃棄物の撤去を加速化し、被災地の復旧・復興に繋げる。</a:t>
              </a:r>
            </a:p>
          </p:txBody>
        </p:sp>
        <p:sp>
          <p:nvSpPr>
            <p:cNvPr id="16" name="下矢印 15"/>
            <p:cNvSpPr/>
            <p:nvPr/>
          </p:nvSpPr>
          <p:spPr>
            <a:xfrm>
              <a:off x="4971655" y="4625441"/>
              <a:ext cx="427301" cy="1994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7" name="テキスト ボックス 16"/>
            <p:cNvSpPr txBox="1"/>
            <p:nvPr/>
          </p:nvSpPr>
          <p:spPr>
            <a:xfrm>
              <a:off x="320588" y="2803850"/>
              <a:ext cx="3472534" cy="2876941"/>
            </a:xfrm>
            <a:prstGeom prst="rect">
              <a:avLst/>
            </a:prstGeom>
            <a:noFill/>
          </p:spPr>
          <p:txBody>
            <a:bodyPr wrap="square" rtlCol="0">
              <a:spAutoFit/>
            </a:bodyPr>
            <a:lstStyle/>
            <a:p>
              <a:pPr marL="166158" indent="-498474"/>
              <a:r>
                <a:rPr lang="en-US" altLang="ja-JP" sz="1477" b="1" dirty="0">
                  <a:latin typeface="ＭＳ ゴシック" panose="020B0609070205080204" pitchFamily="49" charset="-128"/>
                  <a:ea typeface="ＭＳ ゴシック" panose="020B0609070205080204" pitchFamily="49" charset="-128"/>
                </a:rPr>
                <a:t>【</a:t>
              </a:r>
              <a:r>
                <a:rPr lang="ja-JP" altLang="en-US" sz="1477" b="1" dirty="0">
                  <a:latin typeface="ＭＳ ゴシック" panose="020B0609070205080204" pitchFamily="49" charset="-128"/>
                  <a:ea typeface="ＭＳ ゴシック" panose="020B0609070205080204" pitchFamily="49" charset="-128"/>
                </a:rPr>
                <a:t>主な内容</a:t>
              </a:r>
              <a:r>
                <a:rPr lang="en-US" altLang="ja-JP" sz="1477" b="1" dirty="0">
                  <a:latin typeface="ＭＳ ゴシック" panose="020B0609070205080204" pitchFamily="49" charset="-128"/>
                  <a:ea typeface="ＭＳ ゴシック" panose="020B0609070205080204" pitchFamily="49" charset="-128"/>
                </a:rPr>
                <a:t>】</a:t>
              </a:r>
            </a:p>
            <a:p>
              <a:pPr marL="166158" indent="-498474"/>
              <a:endParaRPr lang="en-US" altLang="ja-JP" sz="1477" dirty="0">
                <a:latin typeface="ＭＳ ゴシック" panose="020B0609070205080204" pitchFamily="49" charset="-128"/>
                <a:ea typeface="ＭＳ ゴシック" panose="020B0609070205080204" pitchFamily="49" charset="-128"/>
              </a:endParaRPr>
            </a:p>
            <a:p>
              <a:pPr marL="166158" indent="-498474"/>
              <a:r>
                <a:rPr lang="ja-JP" altLang="en-US" sz="1477" dirty="0">
                  <a:latin typeface="ＭＳ ゴシック" panose="020B0609070205080204" pitchFamily="49" charset="-128"/>
                  <a:ea typeface="ＭＳ ゴシック" panose="020B0609070205080204" pitchFamily="49" charset="-128"/>
                </a:rPr>
                <a:t>○　関係機関の役割分担の明確化</a:t>
              </a:r>
              <a:endParaRPr lang="en-US" altLang="ja-JP" sz="1477" dirty="0">
                <a:latin typeface="ＭＳ ゴシック" panose="020B0609070205080204" pitchFamily="49" charset="-128"/>
                <a:ea typeface="ＭＳ ゴシック" panose="020B0609070205080204" pitchFamily="49" charset="-128"/>
              </a:endParaRPr>
            </a:p>
            <a:p>
              <a:pPr marL="166158" indent="-498474"/>
              <a:endParaRPr lang="ja-JP" altLang="ja-JP" sz="1662" dirty="0">
                <a:latin typeface="ＭＳ ゴシック" panose="020B0609070205080204" pitchFamily="49" charset="-128"/>
                <a:ea typeface="ＭＳ ゴシック" panose="020B0609070205080204" pitchFamily="49" charset="-128"/>
              </a:endParaRPr>
            </a:p>
            <a:p>
              <a:pPr marL="166158" indent="-498474"/>
              <a:r>
                <a:rPr lang="ja-JP" altLang="en-US" sz="1477" dirty="0">
                  <a:latin typeface="ＭＳ ゴシック" panose="020B0609070205080204" pitchFamily="49" charset="-128"/>
                  <a:ea typeface="ＭＳ ゴシック" panose="020B0609070205080204" pitchFamily="49" charset="-128"/>
                </a:rPr>
                <a:t>○</a:t>
              </a:r>
              <a:r>
                <a:rPr lang="ja-JP" altLang="ja-JP" sz="1477" dirty="0">
                  <a:latin typeface="ＭＳ ゴシック" panose="020B0609070205080204" pitchFamily="49" charset="-128"/>
                  <a:ea typeface="ＭＳ ゴシック" panose="020B0609070205080204" pitchFamily="49" charset="-128"/>
                </a:rPr>
                <a:t>　</a:t>
              </a:r>
              <a:r>
                <a:rPr lang="ja-JP" altLang="en-US" sz="1477" dirty="0">
                  <a:latin typeface="ＭＳ ゴシック" panose="020B0609070205080204" pitchFamily="49" charset="-128"/>
                  <a:ea typeface="ＭＳ ゴシック" panose="020B0609070205080204" pitchFamily="49" charset="-128"/>
                </a:rPr>
                <a:t>発災時の現地調整会議の開催</a:t>
              </a:r>
              <a:endParaRPr lang="en-US" altLang="ja-JP" sz="1477" dirty="0">
                <a:latin typeface="ＭＳ ゴシック" panose="020B0609070205080204" pitchFamily="49" charset="-128"/>
                <a:ea typeface="ＭＳ ゴシック" panose="020B0609070205080204" pitchFamily="49" charset="-128"/>
              </a:endParaRPr>
            </a:p>
            <a:p>
              <a:pPr marL="166158" indent="-498474"/>
              <a:endParaRPr lang="ja-JP" altLang="ja-JP" sz="1662" dirty="0">
                <a:latin typeface="ＭＳ ゴシック" panose="020B0609070205080204" pitchFamily="49" charset="-128"/>
                <a:ea typeface="ＭＳ ゴシック" panose="020B0609070205080204" pitchFamily="49" charset="-128"/>
              </a:endParaRPr>
            </a:p>
            <a:p>
              <a:pPr marL="166158" indent="-498474"/>
              <a:r>
                <a:rPr lang="ja-JP" altLang="en-US" sz="1477" dirty="0">
                  <a:latin typeface="ＭＳ ゴシック" panose="020B0609070205080204" pitchFamily="49" charset="-128"/>
                  <a:ea typeface="ＭＳ ゴシック" panose="020B0609070205080204" pitchFamily="49" charset="-128"/>
                </a:rPr>
                <a:t>○</a:t>
              </a:r>
              <a:r>
                <a:rPr lang="ja-JP" altLang="ja-JP" sz="1477" dirty="0">
                  <a:latin typeface="ＭＳ ゴシック" panose="020B0609070205080204" pitchFamily="49" charset="-128"/>
                  <a:ea typeface="ＭＳ ゴシック" panose="020B0609070205080204" pitchFamily="49" charset="-128"/>
                </a:rPr>
                <a:t>　</a:t>
              </a:r>
              <a:r>
                <a:rPr lang="ja-JP" altLang="en-US" sz="1477" dirty="0">
                  <a:latin typeface="ＭＳ ゴシック" panose="020B0609070205080204" pitchFamily="49" charset="-128"/>
                  <a:ea typeface="ＭＳ ゴシック" panose="020B0609070205080204" pitchFamily="49" charset="-128"/>
                </a:rPr>
                <a:t>関係機関の「顔の見える関係性」構築</a:t>
              </a:r>
              <a:endParaRPr lang="en-US" altLang="ja-JP" sz="1477" dirty="0">
                <a:latin typeface="ＭＳ ゴシック" panose="020B0609070205080204" pitchFamily="49" charset="-128"/>
                <a:ea typeface="ＭＳ ゴシック" panose="020B0609070205080204" pitchFamily="49" charset="-128"/>
              </a:endParaRPr>
            </a:p>
            <a:p>
              <a:pPr marL="166158" indent="-498474"/>
              <a:endParaRPr lang="en-US" altLang="ja-JP" sz="1477" dirty="0">
                <a:latin typeface="ＭＳ ゴシック" panose="020B0609070205080204" pitchFamily="49" charset="-128"/>
                <a:ea typeface="ＭＳ ゴシック" panose="020B0609070205080204" pitchFamily="49" charset="-128"/>
              </a:endParaRPr>
            </a:p>
            <a:p>
              <a:pPr marL="166158" indent="-498474"/>
              <a:r>
                <a:rPr lang="ja-JP" altLang="en-US" sz="1477" dirty="0">
                  <a:latin typeface="ＭＳ ゴシック" panose="020B0609070205080204" pitchFamily="49" charset="-128"/>
                  <a:ea typeface="ＭＳ ゴシック" panose="020B0609070205080204" pitchFamily="49" charset="-128"/>
                </a:rPr>
                <a:t>○　自衛隊の活動終了の手順　</a:t>
              </a:r>
              <a:endParaRPr lang="en-US" altLang="ja-JP" sz="1477" dirty="0">
                <a:latin typeface="ＭＳ ゴシック" panose="020B0609070205080204" pitchFamily="49" charset="-128"/>
                <a:ea typeface="ＭＳ ゴシック" panose="020B0609070205080204" pitchFamily="49" charset="-128"/>
              </a:endParaRPr>
            </a:p>
            <a:p>
              <a:pPr marL="166158" indent="-498474"/>
              <a:endParaRPr lang="en-US" altLang="ja-JP" sz="1477" dirty="0">
                <a:latin typeface="ＭＳ ゴシック" panose="020B0609070205080204" pitchFamily="49" charset="-128"/>
                <a:ea typeface="ＭＳ ゴシック" panose="020B0609070205080204" pitchFamily="49" charset="-128"/>
              </a:endParaRPr>
            </a:p>
            <a:p>
              <a:pPr marL="166158" indent="-498474"/>
              <a:r>
                <a:rPr lang="ja-JP" altLang="en-US" sz="1477" dirty="0">
                  <a:latin typeface="ＭＳ ゴシック" panose="020B0609070205080204" pitchFamily="49" charset="-128"/>
                  <a:ea typeface="ＭＳ ゴシック" panose="020B0609070205080204" pitchFamily="49" charset="-128"/>
                </a:rPr>
                <a:t>　　　　　　　　　　　　　　　　等</a:t>
              </a:r>
              <a:endParaRPr lang="ja-JP" altLang="ja-JP" sz="1662" dirty="0">
                <a:latin typeface="ＭＳ ゴシック" panose="020B0609070205080204" pitchFamily="49" charset="-128"/>
                <a:ea typeface="ＭＳ ゴシック" panose="020B0609070205080204" pitchFamily="49" charset="-128"/>
              </a:endParaRPr>
            </a:p>
          </p:txBody>
        </p:sp>
        <p:pic>
          <p:nvPicPr>
            <p:cNvPr id="7" name="図 6"/>
            <p:cNvPicPr>
              <a:picLocks noChangeAspect="1"/>
            </p:cNvPicPr>
            <p:nvPr/>
          </p:nvPicPr>
          <p:blipFill>
            <a:blip r:embed="rId5"/>
            <a:stretch>
              <a:fillRect/>
            </a:stretch>
          </p:blipFill>
          <p:spPr>
            <a:xfrm>
              <a:off x="4065932" y="4786459"/>
              <a:ext cx="2243797" cy="1688123"/>
            </a:xfrm>
            <a:prstGeom prst="rect">
              <a:avLst/>
            </a:prstGeom>
          </p:spPr>
        </p:pic>
        <p:pic>
          <p:nvPicPr>
            <p:cNvPr id="8" name="図 7"/>
            <p:cNvPicPr>
              <a:picLocks noChangeAspect="1"/>
            </p:cNvPicPr>
            <p:nvPr/>
          </p:nvPicPr>
          <p:blipFill>
            <a:blip r:embed="rId6"/>
            <a:stretch>
              <a:fillRect/>
            </a:stretch>
          </p:blipFill>
          <p:spPr>
            <a:xfrm>
              <a:off x="6629883" y="4800526"/>
              <a:ext cx="2229729" cy="1674055"/>
            </a:xfrm>
            <a:prstGeom prst="rect">
              <a:avLst/>
            </a:prstGeom>
          </p:spPr>
        </p:pic>
        <p:sp>
          <p:nvSpPr>
            <p:cNvPr id="19" name="正方形/長方形 18"/>
            <p:cNvSpPr/>
            <p:nvPr/>
          </p:nvSpPr>
          <p:spPr>
            <a:xfrm>
              <a:off x="4206613" y="2320794"/>
              <a:ext cx="1832554" cy="498342"/>
            </a:xfrm>
            <a:prstGeom prst="rect">
              <a:avLst/>
            </a:prstGeom>
            <a:solidFill>
              <a:schemeClr val="bg1"/>
            </a:solidFill>
          </p:spPr>
          <p:txBody>
            <a:bodyPr wrap="none">
              <a:spAutoFit/>
            </a:bodyPr>
            <a:lstStyle/>
            <a:p>
              <a:pPr algn="ctr"/>
              <a:r>
                <a:rPr lang="ja-JP" altLang="en-US" sz="1319" b="1" dirty="0">
                  <a:latin typeface="+mj-ea"/>
                </a:rPr>
                <a:t>長野県長野市における</a:t>
              </a:r>
              <a:endParaRPr lang="en-US" altLang="ja-JP" sz="1319" b="1" dirty="0">
                <a:latin typeface="+mj-ea"/>
              </a:endParaRPr>
            </a:p>
            <a:p>
              <a:pPr algn="ctr"/>
              <a:r>
                <a:rPr lang="ja-JP" altLang="en-US" sz="1319" b="1" dirty="0">
                  <a:latin typeface="+mj-ea"/>
                </a:rPr>
                <a:t>自衛隊による撤去</a:t>
              </a:r>
              <a:endParaRPr lang="en-US" altLang="ja-JP" sz="1319" b="1" dirty="0">
                <a:latin typeface="+mj-ea"/>
              </a:endParaRPr>
            </a:p>
          </p:txBody>
        </p:sp>
        <p:pic>
          <p:nvPicPr>
            <p:cNvPr id="20" name="図 19"/>
            <p:cNvPicPr>
              <a:picLocks noChangeAspect="1"/>
            </p:cNvPicPr>
            <p:nvPr/>
          </p:nvPicPr>
          <p:blipFill>
            <a:blip r:embed="rId7"/>
            <a:stretch>
              <a:fillRect/>
            </a:stretch>
          </p:blipFill>
          <p:spPr>
            <a:xfrm>
              <a:off x="4052526" y="2898984"/>
              <a:ext cx="2243797" cy="1652954"/>
            </a:xfrm>
            <a:prstGeom prst="rect">
              <a:avLst/>
            </a:prstGeom>
          </p:spPr>
        </p:pic>
        <p:pic>
          <p:nvPicPr>
            <p:cNvPr id="22" name="図 21"/>
            <p:cNvPicPr>
              <a:picLocks noChangeAspect="1"/>
            </p:cNvPicPr>
            <p:nvPr/>
          </p:nvPicPr>
          <p:blipFill>
            <a:blip r:embed="rId8"/>
            <a:stretch>
              <a:fillRect/>
            </a:stretch>
          </p:blipFill>
          <p:spPr>
            <a:xfrm>
              <a:off x="6636917" y="2891950"/>
              <a:ext cx="2222695" cy="1667022"/>
            </a:xfrm>
            <a:prstGeom prst="rect">
              <a:avLst/>
            </a:prstGeom>
          </p:spPr>
        </p:pic>
      </p:grpSp>
      <p:sp>
        <p:nvSpPr>
          <p:cNvPr id="24" name="スライド番号プレースホルダー 2"/>
          <p:cNvSpPr>
            <a:spLocks noGrp="1"/>
          </p:cNvSpPr>
          <p:nvPr>
            <p:ph type="sldNum" sz="quarter" idx="12"/>
          </p:nvPr>
        </p:nvSpPr>
        <p:spPr>
          <a:xfrm>
            <a:off x="7533458" y="6292018"/>
            <a:ext cx="2228850" cy="365125"/>
          </a:xfrm>
        </p:spPr>
        <p:txBody>
          <a:bodyPr/>
          <a:lstStyle/>
          <a:p>
            <a:pPr defTabSz="422041">
              <a:defRPr/>
            </a:pPr>
            <a:r>
              <a:rPr kumimoji="0" lang="ja-JP" altLang="en-US" dirty="0">
                <a:latin typeface="+mj-ea"/>
                <a:ea typeface="+mj-ea"/>
              </a:rPr>
              <a:t>１６</a:t>
            </a:r>
          </a:p>
        </p:txBody>
      </p:sp>
      <p:pic>
        <p:nvPicPr>
          <p:cNvPr id="5" name="オーディオ 4">
            <a:hlinkClick r:id="" action="ppaction://media"/>
            <a:extLst>
              <a:ext uri="{FF2B5EF4-FFF2-40B4-BE49-F238E27FC236}">
                <a16:creationId xmlns:a16="http://schemas.microsoft.com/office/drawing/2014/main" id="{A8A9A20A-49C5-78B1-1094-4FE18629F3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3335442767"/>
      </p:ext>
    </p:extLst>
  </p:cSld>
  <p:clrMapOvr>
    <a:masterClrMapping/>
  </p:clrMapOvr>
  <mc:AlternateContent xmlns:mc="http://schemas.openxmlformats.org/markup-compatibility/2006">
    <mc:Choice xmlns:p14="http://schemas.microsoft.com/office/powerpoint/2010/main" Requires="p14">
      <p:transition spd="slow" p14:dur="2000" advTm="41360"/>
    </mc:Choice>
    <mc:Fallback>
      <p:transition spd="slow" advTm="4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765458" y="662621"/>
          <a:ext cx="8375084" cy="6022734"/>
        </p:xfrm>
        <a:graphic>
          <a:graphicData uri="http://schemas.openxmlformats.org/drawingml/2006/table">
            <a:tbl>
              <a:tblPr firstRow="1" firstCol="1" bandRow="1"/>
              <a:tblGrid>
                <a:gridCol w="653769">
                  <a:extLst>
                    <a:ext uri="{9D8B030D-6E8A-4147-A177-3AD203B41FA5}">
                      <a16:colId xmlns:a16="http://schemas.microsoft.com/office/drawing/2014/main" val="20000"/>
                    </a:ext>
                  </a:extLst>
                </a:gridCol>
                <a:gridCol w="3134959">
                  <a:extLst>
                    <a:ext uri="{9D8B030D-6E8A-4147-A177-3AD203B41FA5}">
                      <a16:colId xmlns:a16="http://schemas.microsoft.com/office/drawing/2014/main" val="20001"/>
                    </a:ext>
                  </a:extLst>
                </a:gridCol>
                <a:gridCol w="4586356">
                  <a:extLst>
                    <a:ext uri="{9D8B030D-6E8A-4147-A177-3AD203B41FA5}">
                      <a16:colId xmlns:a16="http://schemas.microsoft.com/office/drawing/2014/main" val="20002"/>
                    </a:ext>
                  </a:extLst>
                </a:gridCol>
              </a:tblGrid>
              <a:tr h="298000">
                <a:tc>
                  <a:txBody>
                    <a:bodyPr/>
                    <a:lstStyle/>
                    <a:p>
                      <a:pPr algn="dist">
                        <a:lnSpc>
                          <a:spcPts val="1200"/>
                        </a:lnSpc>
                        <a:spcAft>
                          <a:spcPts val="0"/>
                        </a:spcAft>
                      </a:pPr>
                      <a:r>
                        <a:rPr lang="ja-JP" sz="1100" kern="100" dirty="0">
                          <a:effectLst/>
                          <a:latin typeface="ＭＳ ゴシック" panose="020B0609070205080204" pitchFamily="49" charset="-128"/>
                          <a:ea typeface="ＭＳ ゴシック" panose="020B0609070205080204" pitchFamily="49" charset="-128"/>
                          <a:cs typeface="Times New Roman"/>
                        </a:rPr>
                        <a:t>補助金名</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ts val="1200"/>
                        </a:lnSpc>
                        <a:spcAft>
                          <a:spcPts val="0"/>
                        </a:spcAft>
                      </a:pPr>
                      <a:r>
                        <a:rPr lang="ja-JP" sz="1100" kern="100" spc="225" dirty="0">
                          <a:effectLst/>
                          <a:latin typeface="ＭＳ ゴシック" panose="020B0609070205080204" pitchFamily="49" charset="-128"/>
                          <a:ea typeface="ＭＳ ゴシック" panose="020B0609070205080204" pitchFamily="49" charset="-128"/>
                          <a:cs typeface="Times New Roman"/>
                        </a:rPr>
                        <a:t>災害等廃棄物処理事業費補助金</a:t>
                      </a:r>
                      <a:endParaRPr 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1566680">
                <a:tc rowSpan="2">
                  <a:txBody>
                    <a:bodyPr/>
                    <a:lstStyle/>
                    <a:p>
                      <a:pPr algn="dist">
                        <a:lnSpc>
                          <a:spcPts val="1200"/>
                        </a:lnSpc>
                        <a:spcAft>
                          <a:spcPts val="0"/>
                        </a:spcAft>
                      </a:pPr>
                      <a:r>
                        <a:rPr lang="ja-JP" sz="1100" kern="100" dirty="0">
                          <a:effectLst/>
                          <a:latin typeface="ＭＳ ゴシック" panose="020B0609070205080204" pitchFamily="49" charset="-128"/>
                          <a:ea typeface="ＭＳ ゴシック" panose="020B0609070205080204" pitchFamily="49" charset="-128"/>
                          <a:cs typeface="Times New Roman"/>
                        </a:rPr>
                        <a:t>対象事業</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indent="-171450" algn="just">
                        <a:spcAft>
                          <a:spcPts val="0"/>
                        </a:spcAft>
                        <a:buFont typeface="Wingdings" panose="05000000000000000000" pitchFamily="2" charset="2"/>
                        <a:buChar char="Ø"/>
                      </a:pPr>
                      <a:endParaRPr lang="en-US"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2">
                  <a:txBody>
                    <a:bodyPr/>
                    <a:lstStyle/>
                    <a:p>
                      <a:pPr marL="171450" marR="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945197">
                <a:tc vMerge="1">
                  <a:txBody>
                    <a:bodyPr/>
                    <a:lstStyle/>
                    <a:p>
                      <a:endParaRPr kumimoji="1" lang="ja-JP" altLang="en-US"/>
                    </a:p>
                  </a:txBody>
                  <a:tcPr/>
                </a:tc>
                <a:tc>
                  <a:txBody>
                    <a:bodyPr/>
                    <a:lstStyle/>
                    <a:p>
                      <a:pPr marL="171450" indent="-171450" algn="just">
                        <a:spcAft>
                          <a:spcPts val="0"/>
                        </a:spcAft>
                        <a:buFont typeface="Wingdings" panose="05000000000000000000" pitchFamily="2" charset="2"/>
                        <a:buChar char="Ø"/>
                      </a:pPr>
                      <a:r>
                        <a:rPr lang="ja-JP" altLang="ja-JP" sz="1000" kern="100" dirty="0">
                          <a:effectLst/>
                          <a:latin typeface="ＭＳ ゴシック" panose="020B0609070205080204" pitchFamily="49" charset="-128"/>
                          <a:ea typeface="ＭＳ ゴシック" panose="020B0609070205080204" pitchFamily="49" charset="-128"/>
                          <a:cs typeface="Times New Roman"/>
                        </a:rPr>
                        <a:t>災害のために実施した廃棄物の収集、運搬及び処分</a:t>
                      </a:r>
                    </a:p>
                    <a:p>
                      <a:pPr marL="171450" indent="-171450" algn="just">
                        <a:spcAft>
                          <a:spcPts val="0"/>
                        </a:spcAft>
                        <a:buFont typeface="Wingdings" panose="05000000000000000000" pitchFamily="2" charset="2"/>
                        <a:buChar char="Ø"/>
                      </a:pPr>
                      <a:r>
                        <a:rPr lang="ja-JP" altLang="ja-JP" sz="1000" kern="100" dirty="0">
                          <a:effectLst/>
                          <a:latin typeface="ＭＳ ゴシック" panose="020B0609070205080204" pitchFamily="49" charset="-128"/>
                          <a:ea typeface="ＭＳ ゴシック" panose="020B0609070205080204" pitchFamily="49" charset="-128"/>
                          <a:cs typeface="Times New Roman"/>
                        </a:rPr>
                        <a:t>災害に伴って便槽に流入した汚水の収集、運搬及び処分</a:t>
                      </a:r>
                      <a:r>
                        <a:rPr lang="ja-JP" altLang="en-US" sz="800" kern="100" dirty="0">
                          <a:solidFill>
                            <a:schemeClr val="tx1"/>
                          </a:solidFill>
                          <a:effectLst/>
                          <a:latin typeface="ＭＳ ゴシック" panose="020B0609070205080204" pitchFamily="49" charset="-128"/>
                          <a:ea typeface="ＭＳ ゴシック" panose="020B0609070205080204" pitchFamily="49" charset="-128"/>
                          <a:cs typeface="Times New Roman"/>
                        </a:rPr>
                        <a:t>（民間事業者及び地方公共団体への委託事業を含む）</a:t>
                      </a:r>
                      <a:endParaRPr lang="ja-JP" altLang="ja-JP" sz="800" kern="100" dirty="0">
                        <a:solidFill>
                          <a:schemeClr val="tx1"/>
                        </a:solidFill>
                        <a:effectLst/>
                        <a:latin typeface="ＭＳ ゴシック" panose="020B0609070205080204" pitchFamily="49" charset="-128"/>
                        <a:ea typeface="ＭＳ ゴシック" panose="020B0609070205080204" pitchFamily="49" charset="-128"/>
                        <a:cs typeface="Times New Roman"/>
                      </a:endParaRPr>
                    </a:p>
                    <a:p>
                      <a:pPr marL="171450" indent="-171450" algn="just">
                        <a:spcAft>
                          <a:spcPts val="0"/>
                        </a:spcAft>
                        <a:buFont typeface="Wingdings" panose="05000000000000000000" pitchFamily="2" charset="2"/>
                        <a:buChar char="Ø"/>
                      </a:pPr>
                      <a:r>
                        <a:rPr lang="ja-JP" altLang="ja-JP" sz="1000" kern="100" dirty="0">
                          <a:effectLst/>
                          <a:latin typeface="ＭＳ ゴシック" panose="020B0609070205080204" pitchFamily="49" charset="-128"/>
                          <a:ea typeface="ＭＳ ゴシック" panose="020B0609070205080204" pitchFamily="49" charset="-128"/>
                          <a:cs typeface="Times New Roman"/>
                        </a:rPr>
                        <a:t>仮設便所、集団避難所等から排出された</a:t>
                      </a:r>
                      <a:r>
                        <a:rPr lang="ja-JP" altLang="en-US" sz="1000" kern="100" dirty="0">
                          <a:effectLst/>
                          <a:latin typeface="ＭＳ ゴシック" panose="020B0609070205080204" pitchFamily="49" charset="-128"/>
                          <a:ea typeface="ＭＳ ゴシック" panose="020B0609070205080204" pitchFamily="49" charset="-128"/>
                          <a:cs typeface="Times New Roman"/>
                        </a:rPr>
                        <a:t>、し</a:t>
                      </a:r>
                      <a:r>
                        <a:rPr lang="ja-JP" altLang="ja-JP" sz="1000" kern="100" dirty="0">
                          <a:effectLst/>
                          <a:latin typeface="ＭＳ ゴシック" panose="020B0609070205080204" pitchFamily="49" charset="-128"/>
                          <a:ea typeface="ＭＳ ゴシック" panose="020B0609070205080204" pitchFamily="49" charset="-128"/>
                          <a:cs typeface="Times New Roman"/>
                        </a:rPr>
                        <a:t>尿の収集、運搬及び処分</a:t>
                      </a:r>
                      <a:r>
                        <a:rPr lang="ja-JP" altLang="ja-JP" sz="800" kern="100" dirty="0">
                          <a:effectLst/>
                          <a:latin typeface="ＭＳ ゴシック" panose="020B0609070205080204" pitchFamily="49" charset="-128"/>
                          <a:ea typeface="ＭＳ ゴシック" panose="020B0609070205080204" pitchFamily="49" charset="-128"/>
                          <a:cs typeface="Times New Roman"/>
                        </a:rPr>
                        <a:t>（災害救助法に基づく避難所の開設期間内に限る</a:t>
                      </a:r>
                      <a:r>
                        <a:rPr lang="ja-JP" altLang="en-US" sz="800" kern="100" dirty="0">
                          <a:effectLst/>
                          <a:latin typeface="ＭＳ ゴシック" panose="020B0609070205080204" pitchFamily="49" charset="-128"/>
                          <a:ea typeface="ＭＳ ゴシック" panose="020B0609070205080204" pitchFamily="49" charset="-128"/>
                          <a:cs typeface="Times New Roman"/>
                        </a:rPr>
                        <a:t>）</a:t>
                      </a:r>
                      <a:endParaRPr lang="ja-JP" altLang="ja-JP" sz="8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0002"/>
                  </a:ext>
                </a:extLst>
              </a:tr>
              <a:tr h="202542">
                <a:tc>
                  <a:txBody>
                    <a:bodyPr/>
                    <a:lstStyle/>
                    <a:p>
                      <a:pPr algn="dist">
                        <a:lnSpc>
                          <a:spcPts val="1200"/>
                        </a:lnSpc>
                        <a:spcAft>
                          <a:spcPts val="0"/>
                        </a:spcAft>
                      </a:pPr>
                      <a:r>
                        <a:rPr lang="ja-JP" sz="1100" kern="100" dirty="0">
                          <a:effectLst/>
                          <a:latin typeface="ＭＳ ゴシック" panose="020B0609070205080204" pitchFamily="49" charset="-128"/>
                          <a:ea typeface="ＭＳ ゴシック" panose="020B0609070205080204" pitchFamily="49" charset="-128"/>
                          <a:cs typeface="Times New Roman"/>
                        </a:rPr>
                        <a:t>補助先</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ts val="1200"/>
                        </a:lnSpc>
                        <a:spcAft>
                          <a:spcPts val="0"/>
                        </a:spcAft>
                      </a:pPr>
                      <a:r>
                        <a:rPr lang="ja-JP" sz="1100" kern="100" dirty="0">
                          <a:effectLst/>
                          <a:latin typeface="ＭＳ ゴシック" panose="020B0609070205080204" pitchFamily="49" charset="-128"/>
                          <a:ea typeface="ＭＳ ゴシック" panose="020B0609070205080204" pitchFamily="49" charset="-128"/>
                          <a:cs typeface="Times New Roman"/>
                        </a:rPr>
                        <a:t>市町村（一部事務組合、広域連合、特別区を含む）</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3"/>
                  </a:ext>
                </a:extLst>
              </a:tr>
              <a:tr h="202542">
                <a:tc rowSpan="2">
                  <a:txBody>
                    <a:bodyPr/>
                    <a:lstStyle/>
                    <a:p>
                      <a:pPr algn="dist">
                        <a:lnSpc>
                          <a:spcPts val="1200"/>
                        </a:lnSpc>
                        <a:spcAft>
                          <a:spcPts val="0"/>
                        </a:spcAft>
                      </a:pPr>
                      <a:r>
                        <a:rPr lang="ja-JP" sz="1100" kern="100" dirty="0">
                          <a:effectLst/>
                          <a:latin typeface="ＭＳ ゴシック" panose="020B0609070205080204" pitchFamily="49" charset="-128"/>
                          <a:ea typeface="ＭＳ ゴシック" panose="020B0609070205080204" pitchFamily="49" charset="-128"/>
                          <a:cs typeface="Times New Roman"/>
                        </a:rPr>
                        <a:t>要件</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indent="0" algn="l">
                        <a:lnSpc>
                          <a:spcPts val="1200"/>
                        </a:lnSpc>
                        <a:spcAft>
                          <a:spcPts val="0"/>
                        </a:spcAft>
                        <a:buFont typeface="Wingdings" panose="05000000000000000000" pitchFamily="2" charset="2"/>
                        <a:buNone/>
                      </a:pPr>
                      <a:r>
                        <a:rPr lang="ja-JP" altLang="en-US" sz="1100" kern="100" dirty="0">
                          <a:effectLst/>
                          <a:latin typeface="ＭＳ ゴシック" panose="020B0609070205080204" pitchFamily="49" charset="-128"/>
                          <a:ea typeface="ＭＳ ゴシック" panose="020B0609070205080204" pitchFamily="49" charset="-128"/>
                          <a:cs typeface="Times New Roman"/>
                        </a:rPr>
                        <a:t>　　政令指定都市</a:t>
                      </a:r>
                      <a:r>
                        <a:rPr lang="ja-JP" sz="1100" kern="100" dirty="0">
                          <a:effectLst/>
                          <a:latin typeface="ＭＳ ゴシック" panose="020B0609070205080204" pitchFamily="49" charset="-128"/>
                          <a:ea typeface="ＭＳ ゴシック" panose="020B0609070205080204" pitchFamily="49" charset="-128"/>
                          <a:cs typeface="Times New Roman"/>
                        </a:rPr>
                        <a:t>：事業費</a:t>
                      </a:r>
                      <a:r>
                        <a:rPr lang="en-US" altLang="ja-JP" sz="1100" kern="100" dirty="0">
                          <a:effectLst/>
                          <a:latin typeface="ＭＳ ゴシック" panose="020B0609070205080204" pitchFamily="49" charset="-128"/>
                          <a:ea typeface="ＭＳ ゴシック" panose="020B0609070205080204" pitchFamily="49" charset="-128"/>
                          <a:cs typeface="Times New Roman"/>
                        </a:rPr>
                        <a:t>80</a:t>
                      </a:r>
                      <a:r>
                        <a:rPr lang="ja-JP" sz="1100" kern="100" dirty="0">
                          <a:effectLst/>
                          <a:latin typeface="ＭＳ ゴシック" panose="020B0609070205080204" pitchFamily="49" charset="-128"/>
                          <a:ea typeface="ＭＳ ゴシック" panose="020B0609070205080204" pitchFamily="49" charset="-128"/>
                          <a:cs typeface="Times New Roman"/>
                        </a:rPr>
                        <a:t>万円以</a:t>
                      </a:r>
                      <a:r>
                        <a:rPr lang="ja-JP" altLang="en-US" sz="1100" kern="100" dirty="0">
                          <a:effectLst/>
                          <a:latin typeface="ＭＳ ゴシック" panose="020B0609070205080204" pitchFamily="49" charset="-128"/>
                          <a:ea typeface="ＭＳ ゴシック" panose="020B0609070205080204" pitchFamily="49" charset="-128"/>
                          <a:cs typeface="Times New Roman"/>
                        </a:rPr>
                        <a:t>上、その他の</a:t>
                      </a:r>
                      <a:r>
                        <a:rPr lang="ja-JP" sz="1100" kern="100" dirty="0">
                          <a:effectLst/>
                          <a:latin typeface="ＭＳ ゴシック" panose="020B0609070205080204" pitchFamily="49" charset="-128"/>
                          <a:ea typeface="ＭＳ ゴシック" panose="020B0609070205080204" pitchFamily="49" charset="-128"/>
                          <a:cs typeface="Times New Roman"/>
                        </a:rPr>
                        <a:t>市町村：事業費</a:t>
                      </a:r>
                      <a:r>
                        <a:rPr lang="en-US" altLang="ja-JP" sz="1100" kern="100" dirty="0">
                          <a:effectLst/>
                          <a:latin typeface="ＭＳ ゴシック" panose="020B0609070205080204" pitchFamily="49" charset="-128"/>
                          <a:ea typeface="ＭＳ ゴシック" panose="020B0609070205080204" pitchFamily="49" charset="-128"/>
                          <a:cs typeface="Times New Roman"/>
                        </a:rPr>
                        <a:t>40</a:t>
                      </a:r>
                      <a:r>
                        <a:rPr lang="ja-JP" sz="1100" kern="100" dirty="0">
                          <a:effectLst/>
                          <a:latin typeface="ＭＳ ゴシック" panose="020B0609070205080204" pitchFamily="49" charset="-128"/>
                          <a:ea typeface="ＭＳ ゴシック" panose="020B0609070205080204" pitchFamily="49" charset="-128"/>
                          <a:cs typeface="Times New Roman"/>
                        </a:rPr>
                        <a:t>万円以上</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4"/>
                  </a:ext>
                </a:extLst>
              </a:tr>
              <a:tr h="540113">
                <a:tc vMerge="1">
                  <a:txBody>
                    <a:bodyPr/>
                    <a:lstStyle/>
                    <a:p>
                      <a:endParaRPr kumimoji="1" lang="ja-JP" altLang="en-US"/>
                    </a:p>
                  </a:txBody>
                  <a:tcPr/>
                </a:tc>
                <a:tc gridSpan="2">
                  <a:txBody>
                    <a:bodyPr/>
                    <a:lstStyle/>
                    <a:p>
                      <a:pPr indent="133350" algn="just">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　</a:t>
                      </a:r>
                      <a:r>
                        <a:rPr lang="ja-JP" sz="1100" kern="100" dirty="0">
                          <a:effectLst/>
                          <a:latin typeface="ＭＳ ゴシック" panose="020B0609070205080204" pitchFamily="49" charset="-128"/>
                          <a:ea typeface="ＭＳ ゴシック" panose="020B0609070205080204" pitchFamily="49" charset="-128"/>
                          <a:cs typeface="Times New Roman"/>
                        </a:rPr>
                        <a:t>降雨：最大</a:t>
                      </a:r>
                      <a:r>
                        <a:rPr lang="en-US" sz="1100" kern="100" dirty="0">
                          <a:effectLst/>
                          <a:latin typeface="ＭＳ ゴシック" panose="020B0609070205080204" pitchFamily="49" charset="-128"/>
                          <a:ea typeface="ＭＳ ゴシック" panose="020B0609070205080204" pitchFamily="49" charset="-128"/>
                          <a:cs typeface="Times New Roman"/>
                        </a:rPr>
                        <a:t>24</a:t>
                      </a:r>
                      <a:r>
                        <a:rPr lang="ja-JP" sz="1100" kern="100" dirty="0">
                          <a:effectLst/>
                          <a:latin typeface="ＭＳ ゴシック" panose="020B0609070205080204" pitchFamily="49" charset="-128"/>
                          <a:ea typeface="ＭＳ ゴシック" panose="020B0609070205080204" pitchFamily="49" charset="-128"/>
                          <a:cs typeface="Times New Roman"/>
                        </a:rPr>
                        <a:t>時間雨量が</a:t>
                      </a:r>
                      <a:r>
                        <a:rPr lang="en-US" altLang="ja-JP" sz="1100" kern="100" dirty="0">
                          <a:effectLst/>
                          <a:latin typeface="ＭＳ ゴシック" panose="020B0609070205080204" pitchFamily="49" charset="-128"/>
                          <a:ea typeface="ＭＳ ゴシック" panose="020B0609070205080204" pitchFamily="49" charset="-128"/>
                          <a:cs typeface="Times New Roman"/>
                        </a:rPr>
                        <a:t>80</a:t>
                      </a:r>
                      <a:r>
                        <a:rPr lang="ja-JP" sz="1100" kern="100" dirty="0">
                          <a:effectLst/>
                          <a:latin typeface="ＭＳ ゴシック" panose="020B0609070205080204" pitchFamily="49" charset="-128"/>
                          <a:ea typeface="ＭＳ ゴシック" panose="020B0609070205080204" pitchFamily="49" charset="-128"/>
                          <a:cs typeface="Times New Roman"/>
                        </a:rPr>
                        <a:t>㎜以上によるもの</a:t>
                      </a:r>
                      <a:r>
                        <a:rPr lang="ja-JP" altLang="en-US" sz="1100" kern="100" dirty="0">
                          <a:effectLst/>
                          <a:latin typeface="ＭＳ ゴシック" panose="020B0609070205080204" pitchFamily="49" charset="-128"/>
                          <a:ea typeface="ＭＳ ゴシック" panose="020B0609070205080204" pitchFamily="49" charset="-128"/>
                          <a:cs typeface="Times New Roman"/>
                        </a:rPr>
                        <a:t>　　　　　　　　　地震：異常な天然現象によるもの（震度基準なし）</a:t>
                      </a:r>
                      <a:endParaRPr lang="ja-JP" sz="1100" kern="100" dirty="0">
                        <a:effectLst/>
                        <a:latin typeface="ＭＳ ゴシック" panose="020B0609070205080204" pitchFamily="49" charset="-128"/>
                        <a:ea typeface="ＭＳ ゴシック" panose="020B0609070205080204" pitchFamily="49" charset="-128"/>
                        <a:cs typeface="Times New Roman"/>
                      </a:endParaRPr>
                    </a:p>
                    <a:p>
                      <a:pPr indent="133350" algn="just">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　</a:t>
                      </a:r>
                      <a:r>
                        <a:rPr lang="ja-JP" sz="1100" kern="100" dirty="0">
                          <a:effectLst/>
                          <a:latin typeface="ＭＳ ゴシック" panose="020B0609070205080204" pitchFamily="49" charset="-128"/>
                          <a:ea typeface="ＭＳ ゴシック" panose="020B0609070205080204" pitchFamily="49" charset="-128"/>
                          <a:cs typeface="Times New Roman"/>
                        </a:rPr>
                        <a:t>暴風：最大風速（</a:t>
                      </a:r>
                      <a:r>
                        <a:rPr lang="en-US" sz="1100" kern="100" dirty="0">
                          <a:effectLst/>
                          <a:latin typeface="ＭＳ ゴシック" panose="020B0609070205080204" pitchFamily="49" charset="-128"/>
                          <a:ea typeface="ＭＳ ゴシック" panose="020B0609070205080204" pitchFamily="49" charset="-128"/>
                          <a:cs typeface="Times New Roman"/>
                        </a:rPr>
                        <a:t>10</a:t>
                      </a:r>
                      <a:r>
                        <a:rPr lang="ja-JP" sz="1100" kern="100" dirty="0">
                          <a:effectLst/>
                          <a:latin typeface="ＭＳ ゴシック" panose="020B0609070205080204" pitchFamily="49" charset="-128"/>
                          <a:ea typeface="ＭＳ ゴシック" panose="020B0609070205080204" pitchFamily="49" charset="-128"/>
                          <a:cs typeface="Times New Roman"/>
                        </a:rPr>
                        <a:t>分間の平均風速）</a:t>
                      </a:r>
                      <a:r>
                        <a:rPr lang="en-US" sz="1100" kern="100" dirty="0">
                          <a:effectLst/>
                          <a:latin typeface="ＭＳ ゴシック" panose="020B0609070205080204" pitchFamily="49" charset="-128"/>
                          <a:ea typeface="ＭＳ ゴシック" panose="020B0609070205080204" pitchFamily="49" charset="-128"/>
                          <a:cs typeface="Times New Roman"/>
                        </a:rPr>
                        <a:t>15m/sec</a:t>
                      </a:r>
                      <a:r>
                        <a:rPr lang="ja-JP" sz="1100" kern="100" dirty="0">
                          <a:effectLst/>
                          <a:latin typeface="ＭＳ ゴシック" panose="020B0609070205080204" pitchFamily="49" charset="-128"/>
                          <a:ea typeface="ＭＳ ゴシック" panose="020B0609070205080204" pitchFamily="49" charset="-128"/>
                          <a:cs typeface="Times New Roman"/>
                        </a:rPr>
                        <a:t>以上によるもの</a:t>
                      </a:r>
                      <a:r>
                        <a:rPr lang="ja-JP" altLang="en-US" sz="1100" kern="100" baseline="0" dirty="0">
                          <a:effectLst/>
                          <a:latin typeface="ＭＳ ゴシック" panose="020B0609070205080204" pitchFamily="49" charset="-128"/>
                          <a:ea typeface="ＭＳ ゴシック" panose="020B0609070205080204" pitchFamily="49" charset="-128"/>
                          <a:cs typeface="Times New Roman"/>
                        </a:rPr>
                        <a:t>   積雪</a:t>
                      </a:r>
                      <a:r>
                        <a:rPr lang="ja-JP" altLang="en-US" sz="1100" kern="100" dirty="0">
                          <a:effectLst/>
                          <a:latin typeface="ＭＳ ゴシック" panose="020B0609070205080204" pitchFamily="49" charset="-128"/>
                          <a:ea typeface="ＭＳ ゴシック" panose="020B0609070205080204" pitchFamily="49" charset="-128"/>
                          <a:cs typeface="Times New Roman"/>
                        </a:rPr>
                        <a:t>：過去</a:t>
                      </a:r>
                      <a:r>
                        <a:rPr lang="en-US" altLang="ja-JP" sz="1100" kern="100" dirty="0">
                          <a:effectLst/>
                          <a:latin typeface="ＭＳ ゴシック" panose="020B0609070205080204" pitchFamily="49" charset="-128"/>
                          <a:ea typeface="ＭＳ ゴシック" panose="020B0609070205080204" pitchFamily="49" charset="-128"/>
                          <a:cs typeface="Times New Roman"/>
                        </a:rPr>
                        <a:t>10</a:t>
                      </a:r>
                      <a:r>
                        <a:rPr lang="ja-JP" altLang="en-US" sz="1100" kern="100" dirty="0">
                          <a:effectLst/>
                          <a:latin typeface="ＭＳ ゴシック" panose="020B0609070205080204" pitchFamily="49" charset="-128"/>
                          <a:ea typeface="ＭＳ ゴシック" panose="020B0609070205080204" pitchFamily="49" charset="-128"/>
                          <a:cs typeface="Times New Roman"/>
                        </a:rPr>
                        <a:t>年間の最大積雪深平均値超且つ</a:t>
                      </a:r>
                      <a:r>
                        <a:rPr lang="en-US" altLang="ja-JP" sz="1100" kern="100" dirty="0">
                          <a:effectLst/>
                          <a:latin typeface="ＭＳ ゴシック" panose="020B0609070205080204" pitchFamily="49" charset="-128"/>
                          <a:ea typeface="ＭＳ ゴシック" panose="020B0609070205080204" pitchFamily="49" charset="-128"/>
                          <a:cs typeface="Times New Roman"/>
                        </a:rPr>
                        <a:t>1m</a:t>
                      </a:r>
                      <a:r>
                        <a:rPr lang="ja-JP" altLang="en-US" sz="1100" kern="100" dirty="0">
                          <a:effectLst/>
                          <a:latin typeface="ＭＳ ゴシック" panose="020B0609070205080204" pitchFamily="49" charset="-128"/>
                          <a:ea typeface="ＭＳ ゴシック" panose="020B0609070205080204" pitchFamily="49" charset="-128"/>
                          <a:cs typeface="Times New Roman"/>
                        </a:rPr>
                        <a:t>以上</a:t>
                      </a:r>
                      <a:endParaRPr lang="ja-JP" sz="1100" kern="100" dirty="0">
                        <a:effectLst/>
                        <a:latin typeface="ＭＳ ゴシック" panose="020B0609070205080204" pitchFamily="49" charset="-128"/>
                        <a:ea typeface="ＭＳ ゴシック" panose="020B0609070205080204" pitchFamily="49" charset="-128"/>
                        <a:cs typeface="Times New Roman"/>
                      </a:endParaRPr>
                    </a:p>
                    <a:p>
                      <a:pPr indent="133350" algn="just">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　</a:t>
                      </a:r>
                      <a:r>
                        <a:rPr lang="ja-JP" sz="1100" kern="100" dirty="0">
                          <a:effectLst/>
                          <a:latin typeface="ＭＳ ゴシック" panose="020B0609070205080204" pitchFamily="49" charset="-128"/>
                          <a:ea typeface="ＭＳ ゴシック" panose="020B0609070205080204" pitchFamily="49" charset="-128"/>
                          <a:cs typeface="Times New Roman"/>
                        </a:rPr>
                        <a:t>高潮：最大風速</a:t>
                      </a:r>
                      <a:r>
                        <a:rPr lang="en-US" sz="1100" kern="100" dirty="0">
                          <a:effectLst/>
                          <a:latin typeface="ＭＳ ゴシック" panose="020B0609070205080204" pitchFamily="49" charset="-128"/>
                          <a:ea typeface="ＭＳ ゴシック" panose="020B0609070205080204" pitchFamily="49" charset="-128"/>
                          <a:cs typeface="Times New Roman"/>
                        </a:rPr>
                        <a:t>15m/sec</a:t>
                      </a:r>
                      <a:r>
                        <a:rPr lang="ja-JP" sz="1100" kern="100" dirty="0">
                          <a:effectLst/>
                          <a:latin typeface="ＭＳ ゴシック" panose="020B0609070205080204" pitchFamily="49" charset="-128"/>
                          <a:ea typeface="ＭＳ ゴシック" panose="020B0609070205080204" pitchFamily="49" charset="-128"/>
                          <a:cs typeface="Times New Roman"/>
                        </a:rPr>
                        <a:t>以上の暴風によるもの　　</a:t>
                      </a:r>
                      <a:r>
                        <a:rPr lang="ja-JP" altLang="en-US" sz="1100" kern="100" dirty="0">
                          <a:effectLst/>
                          <a:latin typeface="ＭＳ ゴシック" panose="020B0609070205080204" pitchFamily="49" charset="-128"/>
                          <a:ea typeface="ＭＳ ゴシック" panose="020B0609070205080204" pitchFamily="49" charset="-128"/>
                          <a:cs typeface="Times New Roman"/>
                        </a:rPr>
                        <a:t>　　　　　　</a:t>
                      </a:r>
                      <a:r>
                        <a:rPr lang="ja-JP" altLang="en-US" sz="1100" kern="100" baseline="0" dirty="0">
                          <a:effectLst/>
                          <a:latin typeface="ＭＳ ゴシック" panose="020B0609070205080204" pitchFamily="49" charset="-128"/>
                          <a:ea typeface="ＭＳ ゴシック" panose="020B0609070205080204" pitchFamily="49" charset="-128"/>
                          <a:cs typeface="Times New Roman"/>
                        </a:rPr>
                        <a:t> その他：異常な天然現象によるもの　　　　　　等</a:t>
                      </a:r>
                      <a:endParaRPr 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5"/>
                  </a:ext>
                </a:extLst>
              </a:tr>
              <a:tr h="202542">
                <a:tc>
                  <a:txBody>
                    <a:bodyPr/>
                    <a:lstStyle/>
                    <a:p>
                      <a:pPr algn="dist">
                        <a:lnSpc>
                          <a:spcPts val="1200"/>
                        </a:lnSpc>
                        <a:spcAft>
                          <a:spcPts val="0"/>
                        </a:spcAft>
                      </a:pPr>
                      <a:r>
                        <a:rPr lang="ja-JP" sz="1100" kern="100" dirty="0">
                          <a:effectLst/>
                          <a:latin typeface="ＭＳ ゴシック" panose="020B0609070205080204" pitchFamily="49" charset="-128"/>
                          <a:ea typeface="ＭＳ ゴシック" panose="020B0609070205080204" pitchFamily="49" charset="-128"/>
                          <a:cs typeface="Times New Roman"/>
                        </a:rPr>
                        <a:t>補助率</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ts val="1200"/>
                        </a:lnSpc>
                        <a:spcAft>
                          <a:spcPts val="0"/>
                        </a:spcAft>
                      </a:pPr>
                      <a:r>
                        <a:rPr lang="ja-JP" sz="1100" kern="100" dirty="0">
                          <a:effectLst/>
                          <a:latin typeface="ＭＳ ゴシック" panose="020B0609070205080204" pitchFamily="49" charset="-128"/>
                          <a:ea typeface="ＭＳ ゴシック" panose="020B0609070205080204" pitchFamily="49" charset="-128"/>
                          <a:cs typeface="Times New Roman"/>
                        </a:rPr>
                        <a:t>１／２</a:t>
                      </a: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6"/>
                  </a:ext>
                </a:extLst>
              </a:tr>
              <a:tr h="405084">
                <a:tc rowSpan="2">
                  <a:txBody>
                    <a:bodyPr/>
                    <a:lstStyle/>
                    <a:p>
                      <a:pPr algn="dist">
                        <a:lnSpc>
                          <a:spcPts val="1200"/>
                        </a:lnSpc>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地方財政措置</a:t>
                      </a:r>
                      <a:endParaRPr 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a:lnSpc>
                          <a:spcPts val="1200"/>
                        </a:lnSpc>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＜通常災害時＞</a:t>
                      </a:r>
                      <a:endParaRPr lang="en-US" altLang="ja-JP" sz="1100" kern="100" dirty="0">
                        <a:effectLst/>
                        <a:latin typeface="ＭＳ ゴシック" panose="020B0609070205080204" pitchFamily="49" charset="-128"/>
                        <a:ea typeface="ＭＳ ゴシック" panose="020B0609070205080204" pitchFamily="49" charset="-128"/>
                        <a:cs typeface="Times New Roman"/>
                      </a:endParaRPr>
                    </a:p>
                    <a:p>
                      <a:pPr marL="171450" indent="-171450" algn="l">
                        <a:lnSpc>
                          <a:spcPts val="1200"/>
                        </a:lnSpc>
                        <a:spcAft>
                          <a:spcPts val="0"/>
                        </a:spcAft>
                        <a:buFont typeface="Wingdings" panose="05000000000000000000" pitchFamily="2" charset="2"/>
                        <a:buChar char="Ø"/>
                      </a:pPr>
                      <a:r>
                        <a:rPr lang="ja-JP" altLang="en-US" sz="1100" kern="100" dirty="0">
                          <a:effectLst/>
                          <a:latin typeface="ＭＳ ゴシック" panose="020B0609070205080204" pitchFamily="49" charset="-128"/>
                          <a:ea typeface="ＭＳ ゴシック" panose="020B0609070205080204" pitchFamily="49" charset="-128"/>
                          <a:cs typeface="Times New Roman"/>
                        </a:rPr>
                        <a:t>地方負担の</a:t>
                      </a:r>
                      <a:r>
                        <a:rPr lang="en-US" altLang="ja-JP" sz="1100" kern="100" dirty="0">
                          <a:effectLst/>
                          <a:latin typeface="ＭＳ ゴシック" panose="020B0609070205080204" pitchFamily="49" charset="-128"/>
                          <a:ea typeface="ＭＳ ゴシック" panose="020B0609070205080204" pitchFamily="49" charset="-128"/>
                          <a:cs typeface="Times New Roman"/>
                        </a:rPr>
                        <a:t>80</a:t>
                      </a:r>
                      <a:r>
                        <a:rPr lang="ja-JP" altLang="en-US" sz="1100" kern="100" dirty="0">
                          <a:effectLst/>
                          <a:latin typeface="ＭＳ ゴシック" panose="020B0609070205080204" pitchFamily="49" charset="-128"/>
                          <a:ea typeface="ＭＳ ゴシック" panose="020B0609070205080204" pitchFamily="49" charset="-128"/>
                          <a:cs typeface="Times New Roman"/>
                        </a:rPr>
                        <a:t>％について特別交付税措置</a:t>
                      </a:r>
                      <a:endParaRPr lang="en-US" alt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7"/>
                  </a:ext>
                </a:extLst>
              </a:tr>
              <a:tr h="540113">
                <a:tc vMerge="1">
                  <a:txBody>
                    <a:bodyPr/>
                    <a:lstStyle/>
                    <a:p>
                      <a:pPr algn="dist">
                        <a:lnSpc>
                          <a:spcPts val="1200"/>
                        </a:lnSpc>
                        <a:spcAft>
                          <a:spcPts val="0"/>
                        </a:spcAft>
                      </a:pPr>
                      <a:endParaRPr lang="ja-JP" sz="1200" kern="100" dirty="0">
                        <a:effectLst/>
                        <a:latin typeface="ＭＳ ゴシック" panose="020B0609070205080204" pitchFamily="49" charset="-128"/>
                        <a:ea typeface="ＭＳ ゴシック" panose="020B0609070205080204" pitchFamily="49" charset="-128"/>
                        <a:cs typeface="Times New Roman"/>
                      </a:endParaRPr>
                    </a:p>
                  </a:txBody>
                  <a:tcPr marL="48657" marR="48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a:lnSpc>
                          <a:spcPts val="1200"/>
                        </a:lnSpc>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＜激甚災害時＞</a:t>
                      </a:r>
                      <a:endParaRPr lang="en-US" altLang="ja-JP" sz="1100" kern="100" dirty="0">
                        <a:effectLst/>
                        <a:latin typeface="ＭＳ ゴシック" panose="020B0609070205080204" pitchFamily="49" charset="-128"/>
                        <a:ea typeface="ＭＳ ゴシック" panose="020B0609070205080204" pitchFamily="49" charset="-128"/>
                        <a:cs typeface="Times New Roman"/>
                      </a:endParaRPr>
                    </a:p>
                    <a:p>
                      <a:pPr marL="171450" indent="-171450" algn="l">
                        <a:lnSpc>
                          <a:spcPts val="1200"/>
                        </a:lnSpc>
                        <a:spcAft>
                          <a:spcPts val="0"/>
                        </a:spcAft>
                        <a:buFont typeface="Wingdings" panose="05000000000000000000" pitchFamily="2" charset="2"/>
                        <a:buChar char="Ø"/>
                      </a:pPr>
                      <a:r>
                        <a:rPr lang="ja-JP" altLang="en-US" sz="1100" kern="100" dirty="0">
                          <a:effectLst/>
                          <a:latin typeface="ＭＳ ゴシック" panose="020B0609070205080204" pitchFamily="49" charset="-128"/>
                          <a:ea typeface="ＭＳ ゴシック" panose="020B0609070205080204" pitchFamily="49" charset="-128"/>
                          <a:cs typeface="Times New Roman"/>
                        </a:rPr>
                        <a:t>激甚災害による負担が一定の水準を超えた市町村にあっては、残りの</a:t>
                      </a:r>
                      <a:r>
                        <a:rPr lang="en-US" altLang="ja-JP" sz="1100" kern="100" dirty="0">
                          <a:effectLst/>
                          <a:latin typeface="ＭＳ ゴシック" panose="020B0609070205080204" pitchFamily="49" charset="-128"/>
                          <a:ea typeface="ＭＳ ゴシック" panose="020B0609070205080204" pitchFamily="49" charset="-128"/>
                          <a:cs typeface="Times New Roman"/>
                        </a:rPr>
                        <a:t>20</a:t>
                      </a:r>
                      <a:r>
                        <a:rPr lang="ja-JP" altLang="en-US" sz="1100" kern="100" dirty="0">
                          <a:effectLst/>
                          <a:latin typeface="ＭＳ ゴシック" panose="020B0609070205080204" pitchFamily="49" charset="-128"/>
                          <a:ea typeface="ＭＳ ゴシック" panose="020B0609070205080204" pitchFamily="49" charset="-128"/>
                          <a:cs typeface="Times New Roman"/>
                        </a:rPr>
                        <a:t>％について、災害対策債により対処すること　　</a:t>
                      </a:r>
                      <a:endParaRPr lang="en-US" altLang="ja-JP" sz="1100" kern="100" dirty="0">
                        <a:effectLst/>
                        <a:latin typeface="ＭＳ ゴシック" panose="020B0609070205080204" pitchFamily="49" charset="-128"/>
                        <a:ea typeface="ＭＳ ゴシック" panose="020B0609070205080204" pitchFamily="49" charset="-128"/>
                        <a:cs typeface="Times New Roman"/>
                      </a:endParaRPr>
                    </a:p>
                    <a:p>
                      <a:pPr algn="l">
                        <a:lnSpc>
                          <a:spcPts val="1200"/>
                        </a:lnSpc>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　とし、その元利償還金の</a:t>
                      </a:r>
                      <a:r>
                        <a:rPr lang="en-US" altLang="ja-JP" sz="1100" kern="100" dirty="0">
                          <a:effectLst/>
                          <a:latin typeface="ＭＳ ゴシック" panose="020B0609070205080204" pitchFamily="49" charset="-128"/>
                          <a:ea typeface="ＭＳ ゴシック" panose="020B0609070205080204" pitchFamily="49" charset="-128"/>
                          <a:cs typeface="Times New Roman"/>
                        </a:rPr>
                        <a:t>57</a:t>
                      </a:r>
                      <a:r>
                        <a:rPr lang="ja-JP" altLang="en-US" sz="1100" kern="100" dirty="0">
                          <a:effectLst/>
                          <a:latin typeface="ＭＳ ゴシック" panose="020B0609070205080204" pitchFamily="49" charset="-128"/>
                          <a:ea typeface="ＭＳ ゴシック" panose="020B0609070205080204" pitchFamily="49" charset="-128"/>
                          <a:cs typeface="Times New Roman"/>
                        </a:rPr>
                        <a:t>％について特別交付税措置</a:t>
                      </a:r>
                      <a:endParaRPr lang="ja-JP" alt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8"/>
                  </a:ext>
                </a:extLst>
              </a:tr>
              <a:tr h="514399">
                <a:tc>
                  <a:txBody>
                    <a:bodyPr/>
                    <a:lstStyle/>
                    <a:p>
                      <a:pPr algn="dist">
                        <a:lnSpc>
                          <a:spcPts val="1200"/>
                        </a:lnSpc>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根拠条文</a:t>
                      </a:r>
                      <a:endParaRPr 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133350" indent="-133350" algn="just">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◆廃棄物の処理及び清掃に関する法律</a:t>
                      </a:r>
                      <a:endParaRPr lang="en-US" altLang="ja-JP" sz="1100" kern="100" dirty="0">
                        <a:effectLst/>
                        <a:latin typeface="ＭＳ ゴシック" panose="020B0609070205080204" pitchFamily="49" charset="-128"/>
                        <a:ea typeface="ＭＳ ゴシック" panose="020B0609070205080204" pitchFamily="49" charset="-128"/>
                        <a:cs typeface="Times New Roman"/>
                      </a:endParaRPr>
                    </a:p>
                    <a:p>
                      <a:pPr marL="133350" indent="-133350" algn="just">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第</a:t>
                      </a:r>
                      <a:r>
                        <a:rPr lang="en-US" altLang="ja-JP" sz="1100" kern="100" dirty="0">
                          <a:effectLst/>
                          <a:latin typeface="ＭＳ ゴシック" panose="020B0609070205080204" pitchFamily="49" charset="-128"/>
                          <a:ea typeface="ＭＳ ゴシック" panose="020B0609070205080204" pitchFamily="49" charset="-128"/>
                          <a:cs typeface="Times New Roman"/>
                        </a:rPr>
                        <a:t>22</a:t>
                      </a:r>
                      <a:r>
                        <a:rPr lang="ja-JP" altLang="en-US" sz="1100" kern="100" dirty="0">
                          <a:effectLst/>
                          <a:latin typeface="ＭＳ ゴシック" panose="020B0609070205080204" pitchFamily="49" charset="-128"/>
                          <a:ea typeface="ＭＳ ゴシック" panose="020B0609070205080204" pitchFamily="49" charset="-128"/>
                          <a:cs typeface="Times New Roman"/>
                        </a:rPr>
                        <a:t>条　国は、政令で定めるところにより、市町村に対し、災害その他の事由により特に必要となった廃棄物の処理を行うために要する費用の一部を補助することができる。</a:t>
                      </a:r>
                      <a:endParaRPr 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9"/>
                  </a:ext>
                </a:extLst>
              </a:tr>
              <a:tr h="514399">
                <a:tc>
                  <a:txBody>
                    <a:bodyPr/>
                    <a:lstStyle/>
                    <a:p>
                      <a:pPr algn="dist">
                        <a:lnSpc>
                          <a:spcPts val="1200"/>
                        </a:lnSpc>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参考</a:t>
                      </a:r>
                      <a:endParaRPr lang="ja-JP" sz="1100" kern="100" dirty="0">
                        <a:effectLst/>
                        <a:latin typeface="ＭＳ ゴシック" panose="020B0609070205080204" pitchFamily="49" charset="-128"/>
                        <a:ea typeface="ＭＳ ゴシック" panose="020B0609070205080204" pitchFamily="49" charset="-128"/>
                        <a:cs typeface="Times New Roman"/>
                      </a:endParaRPr>
                    </a:p>
                  </a:txBody>
                  <a:tcPr marL="44914" marR="449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133350" indent="-133350" algn="l">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◇災害廃棄物処理業務に関する応援・受援経費</a:t>
                      </a:r>
                      <a:endParaRPr lang="en-US" altLang="ja-JP" sz="1100" kern="100" dirty="0">
                        <a:effectLst/>
                        <a:latin typeface="ＭＳ ゴシック" panose="020B0609070205080204" pitchFamily="49" charset="-128"/>
                        <a:ea typeface="ＭＳ ゴシック" panose="020B0609070205080204" pitchFamily="49" charset="-128"/>
                        <a:cs typeface="Times New Roman"/>
                      </a:endParaRPr>
                    </a:p>
                    <a:p>
                      <a:pPr marL="133350" indent="-133350" algn="l">
                        <a:spcAft>
                          <a:spcPts val="0"/>
                        </a:spcAft>
                      </a:pPr>
                      <a:r>
                        <a:rPr lang="ja-JP" altLang="en-US" sz="1100" kern="100" dirty="0">
                          <a:effectLst/>
                          <a:latin typeface="ＭＳ ゴシック" panose="020B0609070205080204" pitchFamily="49" charset="-128"/>
                          <a:ea typeface="ＭＳ ゴシック" panose="020B0609070205080204" pitchFamily="49" charset="-128"/>
                          <a:cs typeface="Times New Roman"/>
                        </a:rPr>
                        <a:t>　　被害を受けた地方公共団体等からの応援等に要した経費、災害対応に係る職員派遣の受入れに要する経費</a:t>
                      </a:r>
                      <a:r>
                        <a:rPr lang="en-US" altLang="ja-JP" sz="1100" kern="100" dirty="0">
                          <a:effectLst/>
                          <a:latin typeface="ＭＳ ゴシック" panose="020B0609070205080204" pitchFamily="49" charset="-128"/>
                          <a:ea typeface="ＭＳ ゴシック" panose="020B0609070205080204" pitchFamily="49" charset="-128"/>
                          <a:cs typeface="Times New Roman"/>
                        </a:rPr>
                        <a:t>(</a:t>
                      </a:r>
                      <a:r>
                        <a:rPr lang="ja-JP" altLang="en-US" sz="1100" kern="100" dirty="0">
                          <a:effectLst/>
                          <a:latin typeface="ＭＳ ゴシック" panose="020B0609070205080204" pitchFamily="49" charset="-128"/>
                          <a:ea typeface="ＭＳ ゴシック" panose="020B0609070205080204" pitchFamily="49" charset="-128"/>
                          <a:cs typeface="Times New Roman"/>
                        </a:rPr>
                        <a:t>自治法第</a:t>
                      </a:r>
                      <a:r>
                        <a:rPr lang="en-US" altLang="ja-JP" sz="1100" kern="100" dirty="0">
                          <a:effectLst/>
                          <a:latin typeface="ＭＳ ゴシック" panose="020B0609070205080204" pitchFamily="49" charset="-128"/>
                          <a:ea typeface="ＭＳ ゴシック" panose="020B0609070205080204" pitchFamily="49" charset="-128"/>
                          <a:cs typeface="Times New Roman"/>
                        </a:rPr>
                        <a:t>252</a:t>
                      </a:r>
                      <a:r>
                        <a:rPr lang="ja-JP" altLang="en-US" sz="1100" kern="100" dirty="0">
                          <a:effectLst/>
                          <a:latin typeface="ＭＳ ゴシック" panose="020B0609070205080204" pitchFamily="49" charset="-128"/>
                          <a:ea typeface="ＭＳ ゴシック" panose="020B0609070205080204" pitchFamily="49" charset="-128"/>
                          <a:cs typeface="Times New Roman"/>
                        </a:rPr>
                        <a:t>条の</a:t>
                      </a:r>
                      <a:r>
                        <a:rPr lang="en-US" altLang="ja-JP" sz="1100" kern="100" dirty="0">
                          <a:effectLst/>
                          <a:latin typeface="ＭＳ ゴシック" panose="020B0609070205080204" pitchFamily="49" charset="-128"/>
                          <a:ea typeface="ＭＳ ゴシック" panose="020B0609070205080204" pitchFamily="49" charset="-128"/>
                          <a:cs typeface="Times New Roman"/>
                        </a:rPr>
                        <a:t>17</a:t>
                      </a:r>
                      <a:r>
                        <a:rPr lang="ja-JP" altLang="en-US" sz="1100" kern="100" dirty="0">
                          <a:effectLst/>
                          <a:latin typeface="ＭＳ ゴシック" panose="020B0609070205080204" pitchFamily="49" charset="-128"/>
                          <a:ea typeface="ＭＳ ゴシック" panose="020B0609070205080204" pitchFamily="49" charset="-128"/>
                          <a:cs typeface="Times New Roman"/>
                        </a:rPr>
                        <a:t>に基づく職員派遣</a:t>
                      </a:r>
                      <a:r>
                        <a:rPr lang="en-US" altLang="ja-JP" sz="1100" kern="100" dirty="0">
                          <a:effectLst/>
                          <a:latin typeface="ＭＳ ゴシック" panose="020B0609070205080204" pitchFamily="49" charset="-128"/>
                          <a:ea typeface="ＭＳ ゴシック" panose="020B0609070205080204" pitchFamily="49" charset="-128"/>
                          <a:cs typeface="Times New Roman"/>
                        </a:rPr>
                        <a:t>)</a:t>
                      </a:r>
                      <a:r>
                        <a:rPr lang="ja-JP" altLang="en-US" sz="1100" kern="100" dirty="0">
                          <a:effectLst/>
                          <a:latin typeface="ＭＳ ゴシック" panose="020B0609070205080204" pitchFamily="49" charset="-128"/>
                          <a:ea typeface="ＭＳ ゴシック" panose="020B0609070205080204" pitchFamily="49" charset="-128"/>
                          <a:cs typeface="Times New Roman"/>
                        </a:rPr>
                        <a:t>については、特別交付税措置が講じられている</a:t>
                      </a:r>
                      <a:r>
                        <a:rPr lang="en-US" altLang="ja-JP" sz="1100" kern="100" dirty="0">
                          <a:effectLst/>
                          <a:latin typeface="ＭＳ ゴシック" panose="020B0609070205080204" pitchFamily="49" charset="-128"/>
                          <a:ea typeface="ＭＳ ゴシック" panose="020B0609070205080204" pitchFamily="49" charset="-128"/>
                          <a:cs typeface="Times New Roman"/>
                        </a:rPr>
                        <a:t>(</a:t>
                      </a:r>
                      <a:r>
                        <a:rPr lang="ja-JP" altLang="en-US" sz="1100" kern="100" dirty="0">
                          <a:effectLst/>
                          <a:latin typeface="ＭＳ ゴシック" panose="020B0609070205080204" pitchFamily="49" charset="-128"/>
                          <a:ea typeface="ＭＳ ゴシック" panose="020B0609070205080204" pitchFamily="49" charset="-128"/>
                          <a:cs typeface="Times New Roman"/>
                        </a:rPr>
                        <a:t>特別交付税省令第３条第１項第１号</a:t>
                      </a:r>
                      <a:r>
                        <a:rPr lang="en-US" altLang="ja-JP" sz="1100" kern="100" dirty="0">
                          <a:effectLst/>
                          <a:latin typeface="ＭＳ ゴシック" panose="020B0609070205080204" pitchFamily="49" charset="-128"/>
                          <a:ea typeface="ＭＳ ゴシック" panose="020B0609070205080204" pitchFamily="49" charset="-128"/>
                          <a:cs typeface="Times New Roman"/>
                        </a:rPr>
                        <a:t>)</a:t>
                      </a:r>
                      <a:r>
                        <a:rPr lang="ja-JP" altLang="en-US" sz="1100" kern="100" dirty="0" err="1">
                          <a:effectLst/>
                          <a:latin typeface="ＭＳ ゴシック" panose="020B0609070205080204" pitchFamily="49" charset="-128"/>
                          <a:ea typeface="ＭＳ ゴシック" panose="020B0609070205080204" pitchFamily="49" charset="-128"/>
                          <a:cs typeface="Times New Roman"/>
                        </a:rPr>
                        <a:t>。</a:t>
                      </a:r>
                      <a:endParaRPr lang="ja-JP" sz="1100" kern="100" dirty="0">
                        <a:effectLst/>
                        <a:latin typeface="ＭＳ ゴシック" panose="020B0609070205080204" pitchFamily="49" charset="-128"/>
                        <a:ea typeface="ＭＳ ゴシック" panose="020B0609070205080204" pitchFamily="49" charset="-128"/>
                        <a:cs typeface="Times New Roman"/>
                      </a:endParaRPr>
                    </a:p>
                  </a:txBody>
                  <a:tcPr marL="46523" marR="465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631604726"/>
                  </a:ext>
                </a:extLst>
              </a:tr>
            </a:tbl>
          </a:graphicData>
        </a:graphic>
      </p:graphicFrame>
      <p:sp>
        <p:nvSpPr>
          <p:cNvPr id="12" name="AutoShape 184"/>
          <p:cNvSpPr>
            <a:spLocks/>
          </p:cNvSpPr>
          <p:nvPr/>
        </p:nvSpPr>
        <p:spPr bwMode="auto">
          <a:xfrm>
            <a:off x="1563086" y="3894282"/>
            <a:ext cx="87923" cy="498462"/>
          </a:xfrm>
          <a:prstGeom prst="leftBracket">
            <a:avLst>
              <a:gd name="adj" fmla="val 40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8206" rIns="68580" bIns="8206" anchor="t" anchorCtr="0" upright="1">
            <a:noAutofit/>
          </a:bodyPr>
          <a:lstStyle/>
          <a:p>
            <a:endParaRPr lang="ja-JP" altLang="en-US" sz="1662">
              <a:solidFill>
                <a:prstClr val="black"/>
              </a:solidFill>
              <a:latin typeface="Calibri"/>
              <a:ea typeface="ＭＳ Ｐゴシック"/>
            </a:endParaRPr>
          </a:p>
        </p:txBody>
      </p:sp>
      <p:sp>
        <p:nvSpPr>
          <p:cNvPr id="8" name="AutoShape 184"/>
          <p:cNvSpPr>
            <a:spLocks/>
          </p:cNvSpPr>
          <p:nvPr/>
        </p:nvSpPr>
        <p:spPr bwMode="auto">
          <a:xfrm>
            <a:off x="1563086" y="3694876"/>
            <a:ext cx="87923" cy="182762"/>
          </a:xfrm>
          <a:prstGeom prst="leftBracket">
            <a:avLst>
              <a:gd name="adj" fmla="val 4094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8206" rIns="68580" bIns="8206" anchor="t" anchorCtr="0" upright="1">
            <a:noAutofit/>
          </a:bodyPr>
          <a:lstStyle/>
          <a:p>
            <a:endParaRPr lang="ja-JP" altLang="en-US" sz="1662">
              <a:solidFill>
                <a:prstClr val="black"/>
              </a:solidFill>
              <a:latin typeface="Calibri"/>
              <a:ea typeface="ＭＳ Ｐゴシック"/>
            </a:endParaRPr>
          </a:p>
        </p:txBody>
      </p:sp>
      <p:sp>
        <p:nvSpPr>
          <p:cNvPr id="11" name="テキスト ボックス 2"/>
          <p:cNvSpPr txBox="1">
            <a:spLocks noChangeArrowheads="1"/>
          </p:cNvSpPr>
          <p:nvPr/>
        </p:nvSpPr>
        <p:spPr bwMode="auto">
          <a:xfrm>
            <a:off x="381000" y="262304"/>
            <a:ext cx="9144000" cy="410018"/>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tIns="66462" bIns="66462"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t>災害等廃棄物処理事業費補助金</a:t>
            </a:r>
          </a:p>
        </p:txBody>
      </p:sp>
      <p:pic>
        <p:nvPicPr>
          <p:cNvPr id="2" name="図 1"/>
          <p:cNvPicPr>
            <a:picLocks noChangeAspect="1"/>
          </p:cNvPicPr>
          <p:nvPr/>
        </p:nvPicPr>
        <p:blipFill>
          <a:blip r:embed="rId5"/>
          <a:stretch>
            <a:fillRect/>
          </a:stretch>
        </p:blipFill>
        <p:spPr>
          <a:xfrm>
            <a:off x="1431589" y="978130"/>
            <a:ext cx="3115994" cy="1526345"/>
          </a:xfrm>
          <a:prstGeom prst="rect">
            <a:avLst/>
          </a:prstGeom>
        </p:spPr>
      </p:pic>
      <p:pic>
        <p:nvPicPr>
          <p:cNvPr id="3" name="図 2"/>
          <p:cNvPicPr>
            <a:picLocks noChangeAspect="1"/>
          </p:cNvPicPr>
          <p:nvPr/>
        </p:nvPicPr>
        <p:blipFill>
          <a:blip r:embed="rId6"/>
          <a:stretch>
            <a:fillRect/>
          </a:stretch>
        </p:blipFill>
        <p:spPr>
          <a:xfrm>
            <a:off x="4641250" y="970224"/>
            <a:ext cx="4490797" cy="2442363"/>
          </a:xfrm>
          <a:prstGeom prst="rect">
            <a:avLst/>
          </a:prstGeom>
        </p:spPr>
      </p:pic>
      <p:sp>
        <p:nvSpPr>
          <p:cNvPr id="9" name="スライド番号プレースホルダー 1"/>
          <p:cNvSpPr>
            <a:spLocks noGrp="1"/>
          </p:cNvSpPr>
          <p:nvPr>
            <p:ph type="sldNum" sz="quarter" idx="12"/>
          </p:nvPr>
        </p:nvSpPr>
        <p:spPr>
          <a:xfrm>
            <a:off x="7541824" y="6348317"/>
            <a:ext cx="2133600" cy="337038"/>
          </a:xfrm>
        </p:spPr>
        <p:txBody>
          <a:bodyPr/>
          <a:lstStyle/>
          <a:p>
            <a:pPr>
              <a:defRPr/>
            </a:pPr>
            <a:r>
              <a:rPr lang="ja-JP" altLang="en-US" dirty="0"/>
              <a:t>１７</a:t>
            </a:r>
          </a:p>
        </p:txBody>
      </p:sp>
      <p:pic>
        <p:nvPicPr>
          <p:cNvPr id="4" name="オーディオ 3">
            <a:hlinkClick r:id="" action="ppaction://media"/>
            <a:extLst>
              <a:ext uri="{FF2B5EF4-FFF2-40B4-BE49-F238E27FC236}">
                <a16:creationId xmlns:a16="http://schemas.microsoft.com/office/drawing/2014/main" id="{D8A68733-5E49-5093-905C-0F8A547703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2622837848"/>
      </p:ext>
    </p:extLst>
  </p:cSld>
  <p:clrMapOvr>
    <a:masterClrMapping/>
  </p:clrMapOvr>
  <mc:AlternateContent xmlns:mc="http://schemas.openxmlformats.org/markup-compatibility/2006">
    <mc:Choice xmlns:p14="http://schemas.microsoft.com/office/powerpoint/2010/main" Requires="p14">
      <p:transition spd="slow" p14:dur="2000" advTm="38348"/>
    </mc:Choice>
    <mc:Fallback>
      <p:transition spd="slow" advTm="38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サブタイトル 2">
            <a:extLst>
              <a:ext uri="{FF2B5EF4-FFF2-40B4-BE49-F238E27FC236}">
                <a16:creationId xmlns:a16="http://schemas.microsoft.com/office/drawing/2014/main" id="{9DC035E9-B38B-4093-95C8-F2D3B5BAF4DF}"/>
              </a:ext>
            </a:extLst>
          </p:cNvPr>
          <p:cNvSpPr txBox="1">
            <a:spLocks/>
          </p:cNvSpPr>
          <p:nvPr/>
        </p:nvSpPr>
        <p:spPr bwMode="auto">
          <a:xfrm>
            <a:off x="-9525" y="9525"/>
            <a:ext cx="9906000" cy="487363"/>
          </a:xfrm>
          <a:prstGeom prst="rect">
            <a:avLst/>
          </a:prstGeom>
          <a:solidFill>
            <a:srgbClr val="008000"/>
          </a:solidFill>
          <a:ln>
            <a:noFill/>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大規模災害発生時廃棄物対策近畿ブロック協議会</a:t>
            </a:r>
            <a:endParaRPr kumimoji="1" lang="en-US" altLang="ja-JP" sz="20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2215"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6" name="正方形/長方形 5">
            <a:extLst>
              <a:ext uri="{FF2B5EF4-FFF2-40B4-BE49-F238E27FC236}">
                <a16:creationId xmlns:a16="http://schemas.microsoft.com/office/drawing/2014/main" id="{48368DEF-74D0-4C1E-A4F9-54C796A6004B}"/>
              </a:ext>
            </a:extLst>
          </p:cNvPr>
          <p:cNvSpPr/>
          <p:nvPr/>
        </p:nvSpPr>
        <p:spPr>
          <a:xfrm>
            <a:off x="131763" y="2578100"/>
            <a:ext cx="9907587" cy="2957513"/>
          </a:xfrm>
          <a:prstGeom prst="rect">
            <a:avLst/>
          </a:prstGeom>
        </p:spPr>
        <p:txBody>
          <a:bodyPr>
            <a:spAutoFit/>
          </a:bodyPr>
          <a:lstStyle/>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ＭＳ ゴシック" panose="020B0609070205080204" pitchFamily="49" charset="-128"/>
                <a:ea typeface="ＭＳ ゴシック" panose="020B0609070205080204" pitchFamily="49" charset="-128"/>
                <a:cs typeface="+mn-cs"/>
              </a:rPr>
              <a:t>１　協議会運営・調査等</a:t>
            </a:r>
            <a:endParaRPr kumimoji="1" lang="en-US" altLang="ja-JP" sz="1400" b="0" i="0" u="none" strike="noStrike" kern="1200" cap="none" spc="0" normalizeH="0" baseline="0" noProof="0" dirty="0">
              <a:ln>
                <a:noFill/>
              </a:ln>
              <a:solidFill>
                <a:srgbClr val="00206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・協議会</a:t>
            </a:r>
            <a:r>
              <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２回、事業内容（７月頃紙面開催）、事業結果の報告と来年度取組予定</a:t>
            </a:r>
            <a:r>
              <a:rPr kumimoji="1" lang="zh-TW"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２</a:t>
            </a:r>
            <a:r>
              <a:rPr kumimoji="1" lang="zh-TW"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月頃）</a:t>
            </a:r>
            <a:r>
              <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・府県（３回、</a:t>
            </a:r>
            <a:r>
              <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10</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名程度）、政令市・中核市（２回、</a:t>
            </a:r>
            <a:r>
              <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15</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名程度）、</a:t>
            </a:r>
            <a:r>
              <a:rPr kumimoji="1" lang="zh-TW"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推薦市（１回、</a:t>
            </a:r>
            <a:r>
              <a:rPr kumimoji="1" lang="en-US" altLang="zh-TW"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10</a:t>
            </a:r>
            <a:r>
              <a:rPr kumimoji="1" lang="zh-TW"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名程度）</a:t>
            </a:r>
            <a:endPar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有識者（１回</a:t>
            </a:r>
            <a:r>
              <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4</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人程度）を対象としたＷＧ</a:t>
            </a:r>
            <a:r>
              <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８回</a:t>
            </a:r>
            <a:r>
              <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等の開催</a:t>
            </a:r>
            <a:endPar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・協議会関連団体との意見交換（フェニックスセンター、産資協会、関西広域連合</a:t>
            </a:r>
            <a:endPar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社会福祉協議会（ボランティア関係者）等）</a:t>
            </a:r>
            <a:r>
              <a:rPr kumimoji="1" lang="zh-TW"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近畿地方整備局</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と支援内容や補助に関する勉強会を実施</a:t>
            </a:r>
            <a:endPar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・支援受援マッチングマニュアル、片付けごみ処理対策連携マニュアルの見直し（見直し充実）</a:t>
            </a:r>
            <a:endPar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・調査の実施（危険物取扱施設及び石綿含有建築物の課題調査、国有地・府県有地等の仮置場候補地の現地調査、防災・危機管理</a:t>
            </a:r>
            <a:endPar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部局との連携状況調査、通常時の退蔵品及び高齢化に伴う廃棄物対策に関する調査等）</a:t>
            </a:r>
            <a:endPar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・情報伝達訓練の実施</a:t>
            </a:r>
            <a:r>
              <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（自治体間、産業資源循環協会間の訓練、２日間＋１日間　事前講習１１、本実施１２月頃）</a:t>
            </a:r>
            <a:endPar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・大阪湾圏域等での連携協力及び災害廃棄物処理の継続検討</a:t>
            </a:r>
            <a:r>
              <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p>
        </p:txBody>
      </p:sp>
      <p:sp>
        <p:nvSpPr>
          <p:cNvPr id="3" name="角丸四角形 2">
            <a:extLst>
              <a:ext uri="{FF2B5EF4-FFF2-40B4-BE49-F238E27FC236}">
                <a16:creationId xmlns:a16="http://schemas.microsoft.com/office/drawing/2014/main" id="{70214E1C-A027-4464-BA0A-A003957A2ED9}"/>
              </a:ext>
            </a:extLst>
          </p:cNvPr>
          <p:cNvSpPr/>
          <p:nvPr/>
        </p:nvSpPr>
        <p:spPr>
          <a:xfrm>
            <a:off x="128588" y="617538"/>
            <a:ext cx="9648825" cy="1674812"/>
          </a:xfrm>
          <a:prstGeom prst="roundRect">
            <a:avLst>
              <a:gd name="adj" fmla="val 5854"/>
            </a:avLst>
          </a:prstGeom>
          <a:solidFill>
            <a:srgbClr val="EEF7E9"/>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 name="正方形/長方形 4">
            <a:extLst>
              <a:ext uri="{FF2B5EF4-FFF2-40B4-BE49-F238E27FC236}">
                <a16:creationId xmlns:a16="http://schemas.microsoft.com/office/drawing/2014/main" id="{28B4DC99-3E0C-43E1-BD24-A074FBDE45E3}"/>
              </a:ext>
            </a:extLst>
          </p:cNvPr>
          <p:cNvSpPr/>
          <p:nvPr/>
        </p:nvSpPr>
        <p:spPr>
          <a:xfrm>
            <a:off x="200025" y="571500"/>
            <a:ext cx="9617075" cy="1712913"/>
          </a:xfrm>
          <a:prstGeom prst="rect">
            <a:avLst/>
          </a:prstGeom>
        </p:spPr>
        <p:txBody>
          <a:bodyPr>
            <a:spAutoFit/>
          </a:bodyPr>
          <a:lstStyle/>
          <a:p>
            <a:pPr marL="1074154" marR="0" lvl="0" indent="-1074154" algn="l" defTabSz="844083" rtl="0" eaLnBrk="1" fontAlgn="auto" latinLnBrk="0" hangingPunct="1">
              <a:lnSpc>
                <a:spcPct val="13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設　　立：平成２７年１月　</a:t>
            </a:r>
            <a:r>
              <a:rPr kumimoji="1" lang="zh-CN"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座長：京都大学大学院 地球環境学堂　准教授　浅利 美鈴 </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事務局：近畿地方環境事務所</a:t>
            </a:r>
            <a:endPar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803275" marR="0" lvl="0" indent="-803275" algn="l" defTabSz="844083" rtl="0" eaLnBrk="1" fontAlgn="auto" latinLnBrk="0" hangingPunct="1">
              <a:lnSpc>
                <a:spcPct val="130000"/>
              </a:lnSpc>
              <a:spcBef>
                <a:spcPts val="0"/>
              </a:spcBef>
              <a:spcAft>
                <a:spcPts val="0"/>
              </a:spcAft>
              <a:buClrTx/>
              <a:buSzTx/>
              <a:buFontTx/>
              <a:buNone/>
              <a:tabLst/>
              <a:defRPr/>
            </a:pPr>
            <a:r>
              <a:rPr kumimoji="1" lang="ja-JP"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目</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的</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近畿ブロックにおいて、災害時の廃棄物対策</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について情報共有を行うとともに、大規模災害発生時の廃棄物対策に関する広域的な</a:t>
            </a:r>
            <a:r>
              <a:rPr kumimoji="1" lang="ja-JP"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連携について検討し、</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行動計画策定に結び付けること</a:t>
            </a:r>
            <a:endPar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1074154" marR="0" lvl="0" indent="-1074154" algn="l" defTabSz="844083" rtl="0" eaLnBrk="1" fontAlgn="auto" latinLnBrk="0" hangingPunct="1">
              <a:lnSpc>
                <a:spcPct val="13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構 成 員：滋賀</a:t>
            </a: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京都</a:t>
            </a: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大阪</a:t>
            </a: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兵庫</a:t>
            </a: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奈良</a:t>
            </a: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和歌山の</a:t>
            </a: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府</a:t>
            </a: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4</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県、政令市・中核市</a:t>
            </a: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(18)</a:t>
            </a:r>
            <a:r>
              <a:rPr kumimoji="1" lang="ja-JP" altLang="en-US" sz="1350" b="0" i="0" u="none" strike="noStrike" kern="1200" cap="none" spc="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推薦市町</a:t>
            </a: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(5)</a:t>
            </a:r>
          </a:p>
          <a:p>
            <a:pPr marL="1074154" marR="0" lvl="0" indent="-1074154" algn="l" defTabSz="844083" rtl="0" eaLnBrk="1" fontAlgn="auto" latinLnBrk="0" hangingPunct="1">
              <a:lnSpc>
                <a:spcPct val="13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関係機関</a:t>
            </a: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zh-TW"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近畿地方整備局</a:t>
            </a:r>
            <a:r>
              <a:rPr kumimoji="1" lang="en-US" altLang="zh-TW"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フェニックスセンター</a:t>
            </a: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大阪・兵庫</a:t>
            </a:r>
            <a:r>
              <a:rPr kumimoji="1" lang="zh-TW"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資源循環協会</a:t>
            </a: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)(4)</a:t>
            </a:r>
            <a:r>
              <a:rPr kumimoji="1" lang="ja-JP" altLang="en-US" sz="1350" b="0" i="0" u="none" strike="noStrike" kern="1200" cap="none" spc="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オブザーバー</a:t>
            </a: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(3)</a:t>
            </a: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学識経験者：◎３</a:t>
            </a: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R</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研究財団 高田 光康　◎神戸大学 准教授 田畑　智博</a:t>
            </a:r>
            <a:r>
              <a:rPr kumimoji="1" lang="en-US" altLang="ja-JP"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◎龍谷大学 講師 水原　詞治</a:t>
            </a:r>
            <a:endParaRPr kumimoji="1" lang="en-US" altLang="zh-CN" sz="13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0" name="正方形/長方形 9">
            <a:extLst>
              <a:ext uri="{FF2B5EF4-FFF2-40B4-BE49-F238E27FC236}">
                <a16:creationId xmlns:a16="http://schemas.microsoft.com/office/drawing/2014/main" id="{13A85B78-7B02-4D28-8CB2-BEC8E6C70205}"/>
              </a:ext>
            </a:extLst>
          </p:cNvPr>
          <p:cNvSpPr/>
          <p:nvPr/>
        </p:nvSpPr>
        <p:spPr>
          <a:xfrm>
            <a:off x="5008562" y="5414718"/>
            <a:ext cx="5240338" cy="1147763"/>
          </a:xfrm>
          <a:prstGeom prst="rect">
            <a:avLst/>
          </a:prstGeom>
        </p:spPr>
        <p:txBody>
          <a:bodyPr>
            <a:spAutoFit/>
          </a:bodyPr>
          <a:lstStyle/>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8000"/>
                </a:solidFill>
                <a:effectLst/>
                <a:uLnTx/>
                <a:uFillTx/>
                <a:latin typeface="ＭＳ ゴシック" panose="020B0609070205080204" pitchFamily="49" charset="-128"/>
                <a:ea typeface="ＭＳ ゴシック" panose="020B0609070205080204" pitchFamily="49" charset="-128"/>
                <a:cs typeface="+mn-cs"/>
              </a:rPr>
              <a:t>３　モデル事業</a:t>
            </a:r>
            <a:endParaRPr kumimoji="1" lang="en-US" altLang="ja-JP" sz="1400" b="1" i="0" u="none" strike="noStrike" kern="1200" cap="none" spc="0" normalizeH="0" baseline="0" noProof="0" dirty="0">
              <a:ln>
                <a:noFill/>
              </a:ln>
              <a:solidFill>
                <a:srgbClr val="008000"/>
              </a:solidFill>
              <a:effectLst/>
              <a:uLnTx/>
              <a:uFillTx/>
              <a:latin typeface="ＭＳ ゴシック" panose="020B0609070205080204" pitchFamily="49" charset="-128"/>
              <a:ea typeface="ＭＳ ゴシック" panose="020B0609070205080204" pitchFamily="49" charset="-128"/>
              <a:cs typeface="+mn-cs"/>
            </a:endParaRPr>
          </a:p>
          <a:p>
            <a:pPr marL="285750" marR="0" lvl="0" indent="-285750" algn="l" defTabSz="844083"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実効性確保モデル事業</a:t>
            </a:r>
            <a:r>
              <a:rPr kumimoji="1" lang="en-US" altLang="zh-TW"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３</a:t>
            </a:r>
            <a:r>
              <a:rPr kumimoji="1" lang="zh-TW"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地域</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：門真市、交野市、岬町</a:t>
            </a:r>
            <a:r>
              <a:rPr kumimoji="1" lang="en-US" altLang="zh-TW"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a:p>
            <a:pPr marL="285750" marR="0" lvl="0" indent="-285750" algn="l" defTabSz="844083"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住民啓発モデル事業（３地域：</a:t>
            </a:r>
            <a:r>
              <a:rPr kumimoji="1" lang="zh-TW"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摂津市、甲賀市</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、宇治市）</a:t>
            </a:r>
            <a:endPar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285750" marR="0" lvl="0" indent="-285750" algn="l" defTabSz="844083"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府県提案型モデル事業（滋賀、大阪、兵庫、奈良、和歌山）</a:t>
            </a:r>
          </a:p>
        </p:txBody>
      </p:sp>
      <p:sp>
        <p:nvSpPr>
          <p:cNvPr id="11" name="正方形/長方形 10">
            <a:extLst>
              <a:ext uri="{FF2B5EF4-FFF2-40B4-BE49-F238E27FC236}">
                <a16:creationId xmlns:a16="http://schemas.microsoft.com/office/drawing/2014/main" id="{8BC3FF7B-64BD-4606-9BCB-57F1E736DFA3}"/>
              </a:ext>
            </a:extLst>
          </p:cNvPr>
          <p:cNvSpPr/>
          <p:nvPr/>
        </p:nvSpPr>
        <p:spPr>
          <a:xfrm>
            <a:off x="128588" y="5414718"/>
            <a:ext cx="4025900" cy="1111250"/>
          </a:xfrm>
          <a:prstGeom prst="rect">
            <a:avLst/>
          </a:prstGeom>
        </p:spPr>
        <p:txBody>
          <a:bodyPr>
            <a:spAutoFit/>
          </a:bodyPr>
          <a:lstStyle/>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C000"/>
                </a:solidFill>
                <a:effectLst/>
                <a:uLnTx/>
                <a:uFillTx/>
                <a:latin typeface="ＭＳ ゴシック" panose="020B0609070205080204" pitchFamily="49" charset="-128"/>
                <a:ea typeface="ＭＳ ゴシック" panose="020B0609070205080204" pitchFamily="49" charset="-128"/>
                <a:cs typeface="+mn-cs"/>
              </a:rPr>
              <a:t>２　人材育成</a:t>
            </a:r>
            <a:endPar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・初任者向け・中小都市向け、課題別講習勉強会</a:t>
            </a:r>
            <a:endPar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3</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回</a:t>
            </a:r>
            <a:r>
              <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５</a:t>
            </a:r>
            <a:r>
              <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８</a:t>
            </a:r>
            <a:r>
              <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,11</a:t>
            </a: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月頃）</a:t>
            </a:r>
            <a:endPar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・府県、市町村が実施する図上演習・研修への支援</a:t>
            </a:r>
            <a:endParaRPr kumimoji="1" lang="en-US" altLang="ja-JP" sz="129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5368" name="正方形/長方形 6">
            <a:extLst>
              <a:ext uri="{FF2B5EF4-FFF2-40B4-BE49-F238E27FC236}">
                <a16:creationId xmlns:a16="http://schemas.microsoft.com/office/drawing/2014/main" id="{7EC8BACC-CA27-4D6A-9188-0B4AFED6DAB8}"/>
              </a:ext>
            </a:extLst>
          </p:cNvPr>
          <p:cNvSpPr>
            <a:spLocks noChangeArrowheads="1"/>
          </p:cNvSpPr>
          <p:nvPr/>
        </p:nvSpPr>
        <p:spPr bwMode="auto">
          <a:xfrm>
            <a:off x="6350" y="2314575"/>
            <a:ext cx="3152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令和４年度の主な活動予定</a:t>
            </a:r>
            <a:r>
              <a:rPr kumimoji="1" lang="en-US" altLang="ja-JP" sz="16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p:txBody>
      </p:sp>
      <p:pic>
        <p:nvPicPr>
          <p:cNvPr id="15369" name="図 1">
            <a:extLst>
              <a:ext uri="{FF2B5EF4-FFF2-40B4-BE49-F238E27FC236}">
                <a16:creationId xmlns:a16="http://schemas.microsoft.com/office/drawing/2014/main" id="{1280F94C-E8EC-441E-AB66-7878B3F5AA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40563" y="2366963"/>
            <a:ext cx="2776537"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テキスト ボックス 3">
            <a:extLst>
              <a:ext uri="{FF2B5EF4-FFF2-40B4-BE49-F238E27FC236}">
                <a16:creationId xmlns:a16="http://schemas.microsoft.com/office/drawing/2014/main" id="{07121C37-F7A7-4642-B867-4C7641D0209A}"/>
              </a:ext>
            </a:extLst>
          </p:cNvPr>
          <p:cNvSpPr txBox="1">
            <a:spLocks noChangeArrowheads="1"/>
          </p:cNvSpPr>
          <p:nvPr/>
        </p:nvSpPr>
        <p:spPr bwMode="auto">
          <a:xfrm>
            <a:off x="7151688" y="2471738"/>
            <a:ext cx="25558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50" charset="-128"/>
                <a:cs typeface="+mn-cs"/>
              </a:rPr>
              <a:t>かつらぎ町 片付けごみの排出模擬訓練</a:t>
            </a:r>
          </a:p>
        </p:txBody>
      </p:sp>
      <p:sp>
        <p:nvSpPr>
          <p:cNvPr id="12" name="スライド番号プレースホルダー 1">
            <a:extLst>
              <a:ext uri="{FF2B5EF4-FFF2-40B4-BE49-F238E27FC236}">
                <a16:creationId xmlns:a16="http://schemas.microsoft.com/office/drawing/2014/main" id="{57AB67F6-D1E3-7B16-3827-53DBB3DDFEAE}"/>
              </a:ext>
            </a:extLst>
          </p:cNvPr>
          <p:cNvSpPr>
            <a:spLocks noGrp="1"/>
          </p:cNvSpPr>
          <p:nvPr>
            <p:ph type="sldNum" sz="quarter" idx="12"/>
          </p:nvPr>
        </p:nvSpPr>
        <p:spPr>
          <a:xfrm>
            <a:off x="7643812" y="6431818"/>
            <a:ext cx="2133600" cy="337038"/>
          </a:xfrm>
        </p:spPr>
        <p:txBody>
          <a:bodyPr/>
          <a:lstStyle/>
          <a:p>
            <a:pPr>
              <a:defRPr/>
            </a:pPr>
            <a:r>
              <a:rPr lang="ja-JP" altLang="en-US" dirty="0"/>
              <a:t>１８</a:t>
            </a:r>
          </a:p>
        </p:txBody>
      </p:sp>
      <p:pic>
        <p:nvPicPr>
          <p:cNvPr id="7" name="オーディオ 6">
            <a:hlinkClick r:id="" action="ppaction://media"/>
            <a:extLst>
              <a:ext uri="{FF2B5EF4-FFF2-40B4-BE49-F238E27FC236}">
                <a16:creationId xmlns:a16="http://schemas.microsoft.com/office/drawing/2014/main" id="{3B4659AE-497E-75AB-A79D-7CF8D1C808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3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058"/>
    </mc:Choice>
    <mc:Fallback>
      <p:transition spd="slow" advTm="67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2"/>
          <p:cNvSpPr txBox="1">
            <a:spLocks noChangeArrowheads="1"/>
          </p:cNvSpPr>
          <p:nvPr/>
        </p:nvSpPr>
        <p:spPr bwMode="auto">
          <a:xfrm>
            <a:off x="660400" y="3852009"/>
            <a:ext cx="7748984" cy="461665"/>
          </a:xfrm>
          <a:prstGeom prst="rect">
            <a:avLst/>
          </a:prstGeom>
          <a:solidFill>
            <a:schemeClr val="tx2">
              <a:lumMod val="40000"/>
              <a:lumOff val="60000"/>
            </a:schemeClr>
          </a:solidFill>
          <a:ln w="25400">
            <a:solidFill>
              <a:schemeClr val="accent1"/>
            </a:solidFill>
          </a:ln>
        </p:spPr>
        <p:txBody>
          <a:bodyPr wrap="squar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2400" b="1" dirty="0"/>
              <a:t>関連規定の抜粋（廃棄物の処理及び清掃に関する法律）</a:t>
            </a:r>
          </a:p>
        </p:txBody>
      </p:sp>
      <p:sp>
        <p:nvSpPr>
          <p:cNvPr id="5156" name="正方形/長方形 3"/>
          <p:cNvSpPr>
            <a:spLocks noChangeArrowheads="1"/>
          </p:cNvSpPr>
          <p:nvPr/>
        </p:nvSpPr>
        <p:spPr bwMode="auto">
          <a:xfrm>
            <a:off x="631825" y="4365626"/>
            <a:ext cx="8642350"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t>第一条</a:t>
            </a:r>
            <a:r>
              <a:rPr lang="ja-JP" altLang="en-US" sz="1600" dirty="0"/>
              <a:t> 　この法律は、廃棄物の排出を抑制し、及び廃棄物の適正な分別、保管、収集、運搬、再生、処分等の処理をし、並びに</a:t>
            </a:r>
            <a:r>
              <a:rPr lang="ja-JP" altLang="en-US" sz="1600" b="1" u="sng" dirty="0">
                <a:solidFill>
                  <a:srgbClr val="FF0000"/>
                </a:solidFill>
              </a:rPr>
              <a:t>生活環境を清潔にすることにより、生活環境の保全及び公衆衛生の向上を図ることを目的</a:t>
            </a:r>
            <a:r>
              <a:rPr lang="ja-JP" altLang="en-US" sz="1600" dirty="0"/>
              <a:t>とする。 </a:t>
            </a:r>
          </a:p>
        </p:txBody>
      </p:sp>
      <p:sp>
        <p:nvSpPr>
          <p:cNvPr id="5157" name="正方形/長方形 3"/>
          <p:cNvSpPr>
            <a:spLocks noChangeArrowheads="1"/>
          </p:cNvSpPr>
          <p:nvPr/>
        </p:nvSpPr>
        <p:spPr bwMode="auto">
          <a:xfrm>
            <a:off x="631825" y="5262563"/>
            <a:ext cx="8642350" cy="830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t>第二条の三</a:t>
            </a:r>
            <a:r>
              <a:rPr lang="ja-JP" altLang="en-US" sz="1600" dirty="0"/>
              <a:t> 　</a:t>
            </a:r>
            <a:r>
              <a:rPr lang="ja-JP" altLang="en-US" sz="1600" b="1" u="sng" dirty="0">
                <a:solidFill>
                  <a:srgbClr val="FF0000"/>
                </a:solidFill>
              </a:rPr>
              <a:t>非常災害により生じた廃棄物</a:t>
            </a:r>
            <a:r>
              <a:rPr lang="ja-JP" altLang="en-US" sz="1600" dirty="0"/>
              <a:t>は、人の健康又は生活環境に重大な被害を生じさせるものを含むおそれがあることを踏まえ、</a:t>
            </a:r>
            <a:r>
              <a:rPr lang="ja-JP" altLang="en-US" sz="1600" b="1" u="sng" dirty="0">
                <a:solidFill>
                  <a:srgbClr val="FF0000"/>
                </a:solidFill>
              </a:rPr>
              <a:t>生活環境の保全及び公衆衛生上の支障を防止</a:t>
            </a:r>
            <a:r>
              <a:rPr lang="ja-JP" altLang="en-US" sz="1600" dirty="0"/>
              <a:t>しつつ、その適正な処理を確保することを旨として、円滑かつ迅速に処理されなければならない。</a:t>
            </a:r>
          </a:p>
        </p:txBody>
      </p:sp>
      <p:sp>
        <p:nvSpPr>
          <p:cNvPr id="5158" name="正方形/長方形 3"/>
          <p:cNvSpPr>
            <a:spLocks noChangeArrowheads="1"/>
          </p:cNvSpPr>
          <p:nvPr/>
        </p:nvSpPr>
        <p:spPr bwMode="auto">
          <a:xfrm>
            <a:off x="631825" y="6167438"/>
            <a:ext cx="864235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t>第二十二条</a:t>
            </a:r>
            <a:r>
              <a:rPr lang="ja-JP" altLang="en-US" sz="1600" dirty="0"/>
              <a:t> 　国は、政令で定めるところにより、市町村に対し、</a:t>
            </a:r>
            <a:r>
              <a:rPr lang="ja-JP" altLang="en-US" sz="1600" b="1" u="sng" dirty="0">
                <a:solidFill>
                  <a:srgbClr val="FF0000"/>
                </a:solidFill>
              </a:rPr>
              <a:t>災害その他の事由により特に必要と</a:t>
            </a:r>
            <a:r>
              <a:rPr lang="ja-JP" altLang="en-US" sz="1600" b="1" u="sng" dirty="0" err="1">
                <a:solidFill>
                  <a:srgbClr val="FF0000"/>
                </a:solidFill>
              </a:rPr>
              <a:t>なつた</a:t>
            </a:r>
            <a:r>
              <a:rPr lang="ja-JP" altLang="en-US" sz="1600" b="1" u="sng" dirty="0">
                <a:solidFill>
                  <a:srgbClr val="FF0000"/>
                </a:solidFill>
              </a:rPr>
              <a:t>廃棄物の処理</a:t>
            </a:r>
            <a:r>
              <a:rPr lang="ja-JP" altLang="en-US" sz="1600" dirty="0"/>
              <a:t>を行うために要する費用の一部を</a:t>
            </a:r>
            <a:r>
              <a:rPr lang="ja-JP" altLang="en-US" sz="1600" b="1" u="sng" dirty="0">
                <a:solidFill>
                  <a:srgbClr val="FF0000"/>
                </a:solidFill>
              </a:rPr>
              <a:t>補助することができる</a:t>
            </a:r>
            <a:r>
              <a:rPr lang="ja-JP" altLang="en-US" sz="1600" dirty="0"/>
              <a:t>。</a:t>
            </a:r>
            <a:endParaRPr lang="en-US" altLang="ja-JP" sz="1600" dirty="0"/>
          </a:p>
        </p:txBody>
      </p:sp>
      <p:sp>
        <p:nvSpPr>
          <p:cNvPr id="45" name="テキスト ボックス 12"/>
          <p:cNvSpPr txBox="1">
            <a:spLocks noChangeArrowheads="1"/>
          </p:cNvSpPr>
          <p:nvPr/>
        </p:nvSpPr>
        <p:spPr bwMode="auto">
          <a:xfrm>
            <a:off x="668339" y="1182812"/>
            <a:ext cx="8569325" cy="2462213"/>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88000" indent="-468000">
              <a:spcBef>
                <a:spcPts val="600"/>
              </a:spcBef>
              <a:buNone/>
            </a:pPr>
            <a:r>
              <a:rPr lang="ja-JP" altLang="en-US" sz="2400" dirty="0"/>
              <a:t>○災害廃棄物とは、自然災害に起因して発生する一般廃棄物。</a:t>
            </a:r>
            <a:endParaRPr lang="en-US" altLang="ja-JP" sz="2400" dirty="0"/>
          </a:p>
          <a:p>
            <a:pPr marL="288000" indent="-468000">
              <a:spcBef>
                <a:spcPts val="600"/>
              </a:spcBef>
              <a:buNone/>
            </a:pPr>
            <a:r>
              <a:rPr lang="ja-JP" altLang="en-US" sz="2400" dirty="0"/>
              <a:t>○廃棄物処理法に則り市区町村が収集・運搬し、適正に処理を行う必要がある。</a:t>
            </a:r>
            <a:endParaRPr lang="en-US" altLang="ja-JP" sz="2400" dirty="0"/>
          </a:p>
          <a:p>
            <a:pPr marL="288000" indent="-468000">
              <a:spcBef>
                <a:spcPts val="600"/>
              </a:spcBef>
              <a:buNone/>
            </a:pPr>
            <a:r>
              <a:rPr lang="ja-JP" altLang="en-US" sz="2400" dirty="0"/>
              <a:t>○ただし、大規模災害など市町村による処理が困難な場合には、処理の一部について、都道府県への事務委託又は国による代行処理を行う場合がある。</a:t>
            </a:r>
            <a:endParaRPr lang="en-US" altLang="ja-JP" sz="2400" dirty="0"/>
          </a:p>
        </p:txBody>
      </p:sp>
      <p:sp>
        <p:nvSpPr>
          <p:cNvPr id="47" name="テキスト ボックス 2"/>
          <p:cNvSpPr txBox="1">
            <a:spLocks noChangeArrowheads="1"/>
          </p:cNvSpPr>
          <p:nvPr/>
        </p:nvSpPr>
        <p:spPr bwMode="auto">
          <a:xfrm>
            <a:off x="660401" y="646236"/>
            <a:ext cx="2348384" cy="461665"/>
          </a:xfrm>
          <a:prstGeom prst="rect">
            <a:avLst/>
          </a:prstGeom>
          <a:solidFill>
            <a:schemeClr val="tx2">
              <a:lumMod val="40000"/>
              <a:lumOff val="60000"/>
            </a:schemeClr>
          </a:solidFill>
          <a:ln w="25400">
            <a:solidFill>
              <a:schemeClr val="accent1"/>
            </a:solidFill>
          </a:ln>
        </p:spPr>
        <p:txBody>
          <a:bodyPr wrap="squar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2400" b="1" dirty="0"/>
              <a:t>災害廃棄物とは</a:t>
            </a:r>
            <a:endParaRPr lang="ja-JP" altLang="en-US" sz="1800" b="1" dirty="0"/>
          </a:p>
        </p:txBody>
      </p:sp>
      <p:sp>
        <p:nvSpPr>
          <p:cNvPr id="10" name="テキスト ボックス 2"/>
          <p:cNvSpPr txBox="1">
            <a:spLocks noChangeArrowheads="1"/>
          </p:cNvSpPr>
          <p:nvPr/>
        </p:nvSpPr>
        <p:spPr bwMode="auto">
          <a:xfrm>
            <a:off x="0" y="-1588"/>
            <a:ext cx="9906000" cy="476251"/>
          </a:xfrm>
          <a:prstGeom prst="rect">
            <a:avLst/>
          </a:prstGeom>
          <a:solidFill>
            <a:schemeClr val="bg1"/>
          </a:solidFill>
          <a:ln w="28575">
            <a:solidFill>
              <a:srgbClr val="00B0F0"/>
            </a:solidFill>
            <a:miter lim="800000"/>
            <a:headEnd/>
            <a:tailEnd/>
          </a:ln>
        </p:spPr>
        <p:txBody>
          <a:bodyPr tIns="72000" bIns="720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dirty="0"/>
              <a:t>災害廃棄物とは</a:t>
            </a:r>
          </a:p>
        </p:txBody>
      </p:sp>
      <p:sp>
        <p:nvSpPr>
          <p:cNvPr id="2" name="スライド番号プレースホルダー 1"/>
          <p:cNvSpPr>
            <a:spLocks noGrp="1"/>
          </p:cNvSpPr>
          <p:nvPr>
            <p:ph type="sldNum" sz="quarter" idx="12"/>
          </p:nvPr>
        </p:nvSpPr>
        <p:spPr>
          <a:xfrm>
            <a:off x="7366000" y="6386513"/>
            <a:ext cx="2311400" cy="365125"/>
          </a:xfrm>
        </p:spPr>
        <p:txBody>
          <a:bodyPr/>
          <a:lstStyle/>
          <a:p>
            <a:pPr>
              <a:defRPr/>
            </a:pPr>
            <a:r>
              <a:rPr lang="ja-JP" altLang="en-US" sz="1800" dirty="0"/>
              <a:t>１</a:t>
            </a:r>
          </a:p>
        </p:txBody>
      </p:sp>
      <p:pic>
        <p:nvPicPr>
          <p:cNvPr id="6" name="オーディオ 5">
            <a:hlinkClick r:id="" action="ppaction://media"/>
            <a:extLst>
              <a:ext uri="{FF2B5EF4-FFF2-40B4-BE49-F238E27FC236}">
                <a16:creationId xmlns:a16="http://schemas.microsoft.com/office/drawing/2014/main" id="{C2EFDCFF-24C7-2CE1-41C3-6B0B7588AF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2280955124"/>
      </p:ext>
    </p:extLst>
  </p:cSld>
  <p:clrMapOvr>
    <a:masterClrMapping/>
  </p:clrMapOvr>
  <mc:AlternateContent xmlns:mc="http://schemas.openxmlformats.org/markup-compatibility/2006">
    <mc:Choice xmlns:p14="http://schemas.microsoft.com/office/powerpoint/2010/main" Requires="p14">
      <p:transition spd="slow" p14:dur="2000" advTm="57847"/>
    </mc:Choice>
    <mc:Fallback>
      <p:transition spd="slow" advTm="57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a:extLst>
              <a:ext uri="{FF2B5EF4-FFF2-40B4-BE49-F238E27FC236}">
                <a16:creationId xmlns:a16="http://schemas.microsoft.com/office/drawing/2014/main" id="{5AA83E24-7DD2-4B66-8744-767E146E1578}"/>
              </a:ext>
            </a:extLst>
          </p:cNvPr>
          <p:cNvSpPr/>
          <p:nvPr/>
        </p:nvSpPr>
        <p:spPr>
          <a:xfrm>
            <a:off x="4919663" y="488950"/>
            <a:ext cx="4935537" cy="668338"/>
          </a:xfrm>
          <a:prstGeom prst="round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071F05D6-2A00-4ED3-9B88-A4D7A277DCAC}"/>
              </a:ext>
            </a:extLst>
          </p:cNvPr>
          <p:cNvSpPr txBox="1"/>
          <p:nvPr/>
        </p:nvSpPr>
        <p:spPr>
          <a:xfrm>
            <a:off x="0" y="6350"/>
            <a:ext cx="9906000" cy="393700"/>
          </a:xfrm>
          <a:prstGeom prst="rect">
            <a:avLst/>
          </a:prstGeom>
          <a:solidFill>
            <a:srgbClr val="008000"/>
          </a:solidFill>
          <a:ln w="9525" cap="flat" cmpd="sng" algn="ctr">
            <a:solidFill>
              <a:srgbClr val="5C92B5">
                <a:shade val="95000"/>
                <a:satMod val="105000"/>
              </a:srgbClr>
            </a:solidFill>
            <a:prstDash val="solid"/>
          </a:ln>
          <a:effectLst>
            <a:outerShdw blurRad="40000" dist="23000" dir="5400000" rotWithShape="0">
              <a:srgbClr val="000000">
                <a:alpha val="35000"/>
              </a:srgbClr>
            </a:outerShdw>
          </a:effectLst>
        </p:spPr>
        <p:txBody>
          <a:bodyPr lIns="0" tIns="0" rIns="0" bIns="0" anchor="ctr"/>
          <a:lstStyle>
            <a:defPPr>
              <a:defRPr lang="ja-JP"/>
            </a:defPPr>
            <a:lvl1pPr fontAlgn="auto">
              <a:spcBef>
                <a:spcPts val="0"/>
              </a:spcBef>
              <a:spcAft>
                <a:spcPts val="0"/>
              </a:spcAft>
              <a:defRPr sz="2400" b="1">
                <a:solidFill>
                  <a:schemeClr val="bg1"/>
                </a:solidFill>
                <a:latin typeface="Calibri" panose="020F0502020204030204" pitchFamily="34" charset="0"/>
                <a:ea typeface="ＭＳ Ｐゴシック" panose="020B0600070205080204" pitchFamily="50" charset="-128"/>
              </a:defRPr>
            </a:lvl1pPr>
            <a:lvl2pPr eaLnBrk="0" fontAlgn="base" hangingPunct="0">
              <a:spcBef>
                <a:spcPct val="0"/>
              </a:spcBef>
              <a:spcAft>
                <a:spcPct val="0"/>
              </a:spcAft>
              <a:defRPr>
                <a:latin typeface="Calibri" panose="020F0502020204030204" pitchFamily="34" charset="0"/>
                <a:ea typeface="ＭＳ Ｐゴシック" panose="020B0600070205080204" pitchFamily="50" charset="-128"/>
              </a:defRPr>
            </a:lvl2pPr>
            <a:lvl3pPr eaLnBrk="0" fontAlgn="base" hangingPunct="0">
              <a:spcBef>
                <a:spcPct val="0"/>
              </a:spcBef>
              <a:spcAft>
                <a:spcPct val="0"/>
              </a:spcAft>
              <a:defRPr>
                <a:latin typeface="Calibri" panose="020F0502020204030204" pitchFamily="34" charset="0"/>
                <a:ea typeface="ＭＳ Ｐゴシック" panose="020B0600070205080204" pitchFamily="50" charset="-128"/>
              </a:defRPr>
            </a:lvl3pPr>
            <a:lvl4pPr eaLnBrk="0" fontAlgn="base" hangingPunct="0">
              <a:spcBef>
                <a:spcPct val="0"/>
              </a:spcBef>
              <a:spcAft>
                <a:spcPct val="0"/>
              </a:spcAft>
              <a:defRPr>
                <a:latin typeface="Calibri" panose="020F0502020204030204" pitchFamily="34" charset="0"/>
                <a:ea typeface="ＭＳ Ｐゴシック" panose="020B0600070205080204" pitchFamily="50" charset="-128"/>
              </a:defRPr>
            </a:lvl4pPr>
            <a:lvl5pPr eaLnBrk="0" fontAlgn="base" hangingPunct="0">
              <a:spcBef>
                <a:spcPct val="0"/>
              </a:spcBef>
              <a:spcAft>
                <a:spcPct val="0"/>
              </a:spcAft>
              <a:defRPr>
                <a:latin typeface="Calibri" panose="020F0502020204030204" pitchFamily="34" charset="0"/>
                <a:ea typeface="ＭＳ Ｐゴシック" panose="020B0600070205080204" pitchFamily="50" charset="-128"/>
              </a:defRPr>
            </a:lvl5pPr>
            <a:lvl6pPr>
              <a:defRPr>
                <a:latin typeface="Calibri" panose="020F0502020204030204" pitchFamily="34" charset="0"/>
                <a:ea typeface="ＭＳ Ｐゴシック" panose="020B0600070205080204" pitchFamily="50" charset="-128"/>
              </a:defRPr>
            </a:lvl6pPr>
            <a:lvl7pPr>
              <a:defRPr>
                <a:latin typeface="Calibri" panose="020F0502020204030204" pitchFamily="34" charset="0"/>
                <a:ea typeface="ＭＳ Ｐゴシック" panose="020B0600070205080204" pitchFamily="50" charset="-128"/>
              </a:defRPr>
            </a:lvl7pPr>
            <a:lvl8pPr>
              <a:defRPr>
                <a:latin typeface="Calibri" panose="020F0502020204030204" pitchFamily="34" charset="0"/>
                <a:ea typeface="ＭＳ Ｐゴシック" panose="020B0600070205080204" pitchFamily="50" charset="-128"/>
              </a:defRPr>
            </a:lvl8pPr>
            <a:lvl9pPr>
              <a:defRPr>
                <a:latin typeface="Calibri" panose="020F050202020403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近畿ブロックにおけるモデル事業の実施状況</a:t>
            </a:r>
          </a:p>
        </p:txBody>
      </p:sp>
      <p:graphicFrame>
        <p:nvGraphicFramePr>
          <p:cNvPr id="4" name="表 3">
            <a:extLst>
              <a:ext uri="{FF2B5EF4-FFF2-40B4-BE49-F238E27FC236}">
                <a16:creationId xmlns:a16="http://schemas.microsoft.com/office/drawing/2014/main" id="{5A83BDD5-94BC-4560-9A54-AD66B3D30C01}"/>
              </a:ext>
            </a:extLst>
          </p:cNvPr>
          <p:cNvGraphicFramePr>
            <a:graphicFrameLocks noGrp="1"/>
          </p:cNvGraphicFramePr>
          <p:nvPr/>
        </p:nvGraphicFramePr>
        <p:xfrm>
          <a:off x="206375" y="3062288"/>
          <a:ext cx="9426575" cy="3744913"/>
        </p:xfrm>
        <a:graphic>
          <a:graphicData uri="http://schemas.openxmlformats.org/drawingml/2006/table">
            <a:tbl>
              <a:tblPr>
                <a:tableStyleId>{21E4AEA4-8DFA-4A89-87EB-49C32662AFE0}</a:tableStyleId>
              </a:tblPr>
              <a:tblGrid>
                <a:gridCol w="660511">
                  <a:extLst>
                    <a:ext uri="{9D8B030D-6E8A-4147-A177-3AD203B41FA5}">
                      <a16:colId xmlns:a16="http://schemas.microsoft.com/office/drawing/2014/main" val="20000"/>
                    </a:ext>
                  </a:extLst>
                </a:gridCol>
                <a:gridCol w="812938">
                  <a:extLst>
                    <a:ext uri="{9D8B030D-6E8A-4147-A177-3AD203B41FA5}">
                      <a16:colId xmlns:a16="http://schemas.microsoft.com/office/drawing/2014/main" val="20001"/>
                    </a:ext>
                  </a:extLst>
                </a:gridCol>
                <a:gridCol w="1257512">
                  <a:extLst>
                    <a:ext uri="{9D8B030D-6E8A-4147-A177-3AD203B41FA5}">
                      <a16:colId xmlns:a16="http://schemas.microsoft.com/office/drawing/2014/main" val="20002"/>
                    </a:ext>
                  </a:extLst>
                </a:gridCol>
                <a:gridCol w="939958">
                  <a:extLst>
                    <a:ext uri="{9D8B030D-6E8A-4147-A177-3AD203B41FA5}">
                      <a16:colId xmlns:a16="http://schemas.microsoft.com/office/drawing/2014/main" val="20003"/>
                    </a:ext>
                  </a:extLst>
                </a:gridCol>
                <a:gridCol w="1270213">
                  <a:extLst>
                    <a:ext uri="{9D8B030D-6E8A-4147-A177-3AD203B41FA5}">
                      <a16:colId xmlns:a16="http://schemas.microsoft.com/office/drawing/2014/main" val="20004"/>
                    </a:ext>
                  </a:extLst>
                </a:gridCol>
                <a:gridCol w="787532">
                  <a:extLst>
                    <a:ext uri="{9D8B030D-6E8A-4147-A177-3AD203B41FA5}">
                      <a16:colId xmlns:a16="http://schemas.microsoft.com/office/drawing/2014/main" val="20005"/>
                    </a:ext>
                  </a:extLst>
                </a:gridCol>
                <a:gridCol w="990767">
                  <a:extLst>
                    <a:ext uri="{9D8B030D-6E8A-4147-A177-3AD203B41FA5}">
                      <a16:colId xmlns:a16="http://schemas.microsoft.com/office/drawing/2014/main" val="20006"/>
                    </a:ext>
                  </a:extLst>
                </a:gridCol>
                <a:gridCol w="787532">
                  <a:extLst>
                    <a:ext uri="{9D8B030D-6E8A-4147-A177-3AD203B41FA5}">
                      <a16:colId xmlns:a16="http://schemas.microsoft.com/office/drawing/2014/main" val="20007"/>
                    </a:ext>
                  </a:extLst>
                </a:gridCol>
                <a:gridCol w="1919612">
                  <a:extLst>
                    <a:ext uri="{9D8B030D-6E8A-4147-A177-3AD203B41FA5}">
                      <a16:colId xmlns:a16="http://schemas.microsoft.com/office/drawing/2014/main" val="20008"/>
                    </a:ext>
                  </a:extLst>
                </a:gridCol>
              </a:tblGrid>
              <a:tr h="480684">
                <a:tc>
                  <a:txBody>
                    <a:bodyPr/>
                    <a:lstStyle/>
                    <a:p>
                      <a:pPr algn="ctr" fontAlgn="ctr"/>
                      <a:r>
                        <a:rPr lang="ja-JP" altLang="en-US" sz="1400" b="1" u="none" strike="noStrike" dirty="0">
                          <a:effectLst/>
                        </a:rPr>
                        <a:t>事業名</a:t>
                      </a:r>
                      <a:endParaRPr lang="ja-JP" altLang="en-US" sz="1400" b="1" i="0" u="none" strike="noStrike" dirty="0">
                        <a:solidFill>
                          <a:srgbClr val="000000"/>
                        </a:solidFill>
                        <a:effectLst/>
                        <a:latin typeface="+mn-ea"/>
                        <a:ea typeface="+mn-ea"/>
                      </a:endParaRPr>
                    </a:p>
                  </a:txBody>
                  <a:tcPr marL="9523" marR="9523" marT="9526" marB="0" anchor="ctr">
                    <a:solidFill>
                      <a:schemeClr val="accent4"/>
                    </a:solidFill>
                  </a:tcPr>
                </a:tc>
                <a:tc gridSpan="2">
                  <a:txBody>
                    <a:bodyPr/>
                    <a:lstStyle/>
                    <a:p>
                      <a:pPr algn="ctr" fontAlgn="ctr"/>
                      <a:r>
                        <a:rPr lang="ja-JP" altLang="en-US" sz="1400" b="1" u="none" strike="noStrike" dirty="0">
                          <a:effectLst/>
                        </a:rPr>
                        <a:t>災害廃棄物処理</a:t>
                      </a:r>
                      <a:br>
                        <a:rPr lang="ja-JP" altLang="en-US" sz="1400" b="1" u="none" strike="noStrike" dirty="0">
                          <a:effectLst/>
                        </a:rPr>
                      </a:br>
                      <a:r>
                        <a:rPr lang="ja-JP" altLang="en-US" sz="1400" b="1" u="none" strike="noStrike" dirty="0">
                          <a:effectLst/>
                        </a:rPr>
                        <a:t>計画策定モデル事業</a:t>
                      </a:r>
                      <a:endParaRPr lang="ja-JP" altLang="en-US" sz="1400" b="1" i="0" u="none" strike="noStrike" dirty="0">
                        <a:solidFill>
                          <a:srgbClr val="000000"/>
                        </a:solidFill>
                        <a:effectLst/>
                        <a:latin typeface="+mn-ea"/>
                        <a:ea typeface="+mn-ea"/>
                      </a:endParaRPr>
                    </a:p>
                  </a:txBody>
                  <a:tcPr marL="9523" marR="9523" marT="9526" marB="0" anchor="ctr">
                    <a:solidFill>
                      <a:schemeClr val="accent4"/>
                    </a:solidFill>
                  </a:tcPr>
                </a:tc>
                <a:tc hMerge="1">
                  <a:txBody>
                    <a:bodyPr/>
                    <a:lstStyle/>
                    <a:p>
                      <a:endParaRPr kumimoji="1" lang="ja-JP" altLang="en-US"/>
                    </a:p>
                  </a:txBody>
                  <a:tcPr/>
                </a:tc>
                <a:tc gridSpan="2">
                  <a:txBody>
                    <a:bodyPr/>
                    <a:lstStyle/>
                    <a:p>
                      <a:pPr algn="ctr" fontAlgn="ctr"/>
                      <a:r>
                        <a:rPr lang="ja-JP" altLang="en-US" sz="1400" b="1" u="none" strike="noStrike" dirty="0">
                          <a:effectLst/>
                        </a:rPr>
                        <a:t>処理困難廃棄物</a:t>
                      </a:r>
                      <a:br>
                        <a:rPr lang="ja-JP" altLang="en-US" sz="1400" b="1" u="none" strike="noStrike" dirty="0">
                          <a:effectLst/>
                        </a:rPr>
                      </a:br>
                      <a:r>
                        <a:rPr lang="ja-JP" altLang="en-US" sz="1400" b="1" u="none" strike="noStrike" dirty="0">
                          <a:effectLst/>
                        </a:rPr>
                        <a:t>適正処理モデル事業</a:t>
                      </a:r>
                      <a:endParaRPr lang="ja-JP" altLang="en-US" sz="1400" b="1" i="0" u="none" strike="noStrike" dirty="0">
                        <a:solidFill>
                          <a:srgbClr val="000000"/>
                        </a:solidFill>
                        <a:effectLst/>
                        <a:latin typeface="+mn-ea"/>
                        <a:ea typeface="+mn-ea"/>
                      </a:endParaRPr>
                    </a:p>
                  </a:txBody>
                  <a:tcPr marL="9523" marR="9523" marT="9526" marB="0" anchor="ctr">
                    <a:solidFill>
                      <a:schemeClr val="accent4"/>
                    </a:solidFill>
                  </a:tcPr>
                </a:tc>
                <a:tc hMerge="1">
                  <a:txBody>
                    <a:bodyPr/>
                    <a:lstStyle/>
                    <a:p>
                      <a:endParaRPr kumimoji="1" lang="ja-JP" altLang="en-US"/>
                    </a:p>
                  </a:txBody>
                  <a:tcPr/>
                </a:tc>
                <a:tc gridSpan="2">
                  <a:txBody>
                    <a:bodyPr/>
                    <a:lstStyle/>
                    <a:p>
                      <a:pPr algn="ctr" fontAlgn="ctr"/>
                      <a:r>
                        <a:rPr lang="ja-JP" altLang="en-US" sz="1400" b="1" u="none" strike="noStrike" dirty="0">
                          <a:effectLst/>
                        </a:rPr>
                        <a:t>図上演習モデル事業</a:t>
                      </a:r>
                      <a:endParaRPr lang="ja-JP" altLang="en-US" sz="1400" b="1" i="0" u="none" strike="noStrike" dirty="0">
                        <a:solidFill>
                          <a:srgbClr val="000000"/>
                        </a:solidFill>
                        <a:effectLst/>
                        <a:latin typeface="+mn-ea"/>
                        <a:ea typeface="+mn-ea"/>
                      </a:endParaRPr>
                    </a:p>
                  </a:txBody>
                  <a:tcPr marL="9523" marR="9523" marT="9526" marB="0" anchor="ctr">
                    <a:solidFill>
                      <a:schemeClr val="accent4"/>
                    </a:solidFill>
                  </a:tcPr>
                </a:tc>
                <a:tc hMerge="1">
                  <a:txBody>
                    <a:bodyPr/>
                    <a:lstStyle/>
                    <a:p>
                      <a:endParaRPr kumimoji="1" lang="ja-JP" altLang="en-US"/>
                    </a:p>
                  </a:txBody>
                  <a:tcPr/>
                </a:tc>
                <a:tc gridSpan="2">
                  <a:txBody>
                    <a:bodyPr/>
                    <a:lstStyle/>
                    <a:p>
                      <a:pPr algn="ctr" fontAlgn="ctr"/>
                      <a:r>
                        <a:rPr lang="ja-JP" altLang="en-US" sz="1400" b="1" u="none" strike="noStrike" dirty="0">
                          <a:effectLst/>
                        </a:rPr>
                        <a:t>ＢＣＰ策定モデル事業</a:t>
                      </a:r>
                      <a:endParaRPr lang="ja-JP" altLang="en-US" sz="1400" b="1" i="0" u="none" strike="noStrike" dirty="0">
                        <a:solidFill>
                          <a:srgbClr val="000000"/>
                        </a:solidFill>
                        <a:effectLst/>
                        <a:latin typeface="+mn-ea"/>
                        <a:ea typeface="+mn-ea"/>
                      </a:endParaRPr>
                    </a:p>
                  </a:txBody>
                  <a:tcPr marL="9523" marR="9523" marT="9526" marB="0" anchor="ctr">
                    <a:solidFill>
                      <a:schemeClr val="accent4"/>
                    </a:solidFill>
                  </a:tcPr>
                </a:tc>
                <a:tc hMerge="1">
                  <a:txBody>
                    <a:bodyPr/>
                    <a:lstStyle/>
                    <a:p>
                      <a:endParaRPr kumimoji="1" lang="ja-JP" altLang="en-US"/>
                    </a:p>
                  </a:txBody>
                  <a:tcPr/>
                </a:tc>
                <a:extLst>
                  <a:ext uri="{0D108BD9-81ED-4DB2-BD59-A6C34878D82A}">
                    <a16:rowId xmlns:a16="http://schemas.microsoft.com/office/drawing/2014/main" val="10000"/>
                  </a:ext>
                </a:extLst>
              </a:tr>
              <a:tr h="245590">
                <a:tc>
                  <a:txBody>
                    <a:bodyPr/>
                    <a:lstStyle/>
                    <a:p>
                      <a:pPr algn="ctr" fontAlgn="ctr"/>
                      <a:r>
                        <a:rPr lang="ja-JP" altLang="en-US" sz="1400" b="1" u="none" strike="noStrike" dirty="0">
                          <a:effectLst/>
                        </a:rPr>
                        <a:t>項 目</a:t>
                      </a:r>
                      <a:endParaRPr lang="ja-JP" altLang="en-US" sz="1400" b="1" i="0" u="none" strike="noStrike" dirty="0">
                        <a:solidFill>
                          <a:srgbClr val="000000"/>
                        </a:solidFill>
                        <a:effectLst/>
                        <a:latin typeface="+mn-ea"/>
                        <a:ea typeface="+mn-ea"/>
                      </a:endParaRPr>
                    </a:p>
                  </a:txBody>
                  <a:tcPr marL="9523" marR="9523" marT="9526" marB="0" anchor="ctr">
                    <a:solidFill>
                      <a:schemeClr val="accent4">
                        <a:lumMod val="20000"/>
                        <a:lumOff val="80000"/>
                      </a:schemeClr>
                    </a:solidFill>
                  </a:tcPr>
                </a:tc>
                <a:tc>
                  <a:txBody>
                    <a:bodyPr/>
                    <a:lstStyle/>
                    <a:p>
                      <a:pPr algn="ctr" fontAlgn="ctr"/>
                      <a:r>
                        <a:rPr lang="ja-JP" altLang="en-US" sz="1400" b="1" u="none" strike="noStrike" dirty="0">
                          <a:effectLst/>
                        </a:rPr>
                        <a:t>事業数</a:t>
                      </a:r>
                      <a:endParaRPr lang="ja-JP" altLang="en-US" sz="1400" b="1" i="0" u="none" strike="noStrike" dirty="0">
                        <a:solidFill>
                          <a:srgbClr val="000000"/>
                        </a:solidFill>
                        <a:effectLst/>
                        <a:latin typeface="+mn-ea"/>
                        <a:ea typeface="+mn-ea"/>
                      </a:endParaRPr>
                    </a:p>
                  </a:txBody>
                  <a:tcPr marL="9523" marR="9523" marT="9526" marB="0" anchor="ctr">
                    <a:solidFill>
                      <a:schemeClr val="accent4">
                        <a:lumMod val="20000"/>
                        <a:lumOff val="80000"/>
                      </a:schemeClr>
                    </a:solidFill>
                  </a:tcPr>
                </a:tc>
                <a:tc>
                  <a:txBody>
                    <a:bodyPr/>
                    <a:lstStyle/>
                    <a:p>
                      <a:pPr algn="ctr" fontAlgn="ctr"/>
                      <a:r>
                        <a:rPr lang="ja-JP" altLang="en-US" sz="1400" b="1" u="none" strike="noStrike" dirty="0">
                          <a:effectLst/>
                        </a:rPr>
                        <a:t>自治体等数</a:t>
                      </a:r>
                      <a:endParaRPr lang="ja-JP" altLang="en-US" sz="1400" b="1" i="0" u="none" strike="noStrike" dirty="0">
                        <a:solidFill>
                          <a:srgbClr val="000000"/>
                        </a:solidFill>
                        <a:effectLst/>
                        <a:latin typeface="+mn-ea"/>
                        <a:ea typeface="+mn-ea"/>
                      </a:endParaRPr>
                    </a:p>
                  </a:txBody>
                  <a:tcPr marL="9523" marR="9523" marT="9526" marB="0" anchor="ctr">
                    <a:solidFill>
                      <a:schemeClr val="accent4">
                        <a:lumMod val="20000"/>
                        <a:lumOff val="80000"/>
                      </a:schemeClr>
                    </a:solidFill>
                  </a:tcPr>
                </a:tc>
                <a:tc>
                  <a:txBody>
                    <a:bodyPr/>
                    <a:lstStyle/>
                    <a:p>
                      <a:pPr algn="ctr" fontAlgn="ctr"/>
                      <a:r>
                        <a:rPr lang="ja-JP" altLang="en-US" sz="1400" b="1" u="none" strike="noStrike" dirty="0">
                          <a:effectLst/>
                        </a:rPr>
                        <a:t>事業数</a:t>
                      </a:r>
                      <a:endParaRPr lang="ja-JP" altLang="en-US" sz="1400" b="1" i="0" u="none" strike="noStrike" dirty="0">
                        <a:solidFill>
                          <a:srgbClr val="000000"/>
                        </a:solidFill>
                        <a:effectLst/>
                        <a:latin typeface="+mn-ea"/>
                        <a:ea typeface="+mn-ea"/>
                      </a:endParaRPr>
                    </a:p>
                  </a:txBody>
                  <a:tcPr marL="9523" marR="9523" marT="9526" marB="0" anchor="ctr">
                    <a:solidFill>
                      <a:schemeClr val="accent4">
                        <a:lumMod val="20000"/>
                        <a:lumOff val="80000"/>
                      </a:schemeClr>
                    </a:solidFill>
                  </a:tcPr>
                </a:tc>
                <a:tc>
                  <a:txBody>
                    <a:bodyPr/>
                    <a:lstStyle/>
                    <a:p>
                      <a:pPr algn="ctr" fontAlgn="ctr"/>
                      <a:r>
                        <a:rPr lang="ja-JP" altLang="en-US" sz="1400" b="1" u="none" strike="noStrike" dirty="0">
                          <a:effectLst/>
                        </a:rPr>
                        <a:t>内　容</a:t>
                      </a:r>
                      <a:endParaRPr lang="ja-JP" altLang="en-US" sz="1400" b="1" i="0" u="none" strike="noStrike" dirty="0">
                        <a:solidFill>
                          <a:srgbClr val="000000"/>
                        </a:solidFill>
                        <a:effectLst/>
                        <a:latin typeface="+mn-ea"/>
                        <a:ea typeface="+mn-ea"/>
                      </a:endParaRPr>
                    </a:p>
                  </a:txBody>
                  <a:tcPr marL="9523" marR="9523" marT="9526" marB="0" anchor="ctr">
                    <a:solidFill>
                      <a:schemeClr val="accent4">
                        <a:lumMod val="20000"/>
                        <a:lumOff val="80000"/>
                      </a:schemeClr>
                    </a:solidFill>
                  </a:tcPr>
                </a:tc>
                <a:tc>
                  <a:txBody>
                    <a:bodyPr/>
                    <a:lstStyle/>
                    <a:p>
                      <a:pPr algn="ctr" fontAlgn="ctr"/>
                      <a:r>
                        <a:rPr lang="ja-JP" altLang="en-US" sz="1400" b="1" u="none" strike="noStrike" dirty="0">
                          <a:effectLst/>
                        </a:rPr>
                        <a:t>事業数</a:t>
                      </a:r>
                      <a:endParaRPr lang="ja-JP" altLang="en-US" sz="1400" b="1" i="0" u="none" strike="noStrike" dirty="0">
                        <a:solidFill>
                          <a:srgbClr val="000000"/>
                        </a:solidFill>
                        <a:effectLst/>
                        <a:latin typeface="+mn-ea"/>
                        <a:ea typeface="+mn-ea"/>
                      </a:endParaRPr>
                    </a:p>
                  </a:txBody>
                  <a:tcPr marL="9523" marR="9523" marT="9526" marB="0" anchor="ctr">
                    <a:solidFill>
                      <a:schemeClr val="accent4">
                        <a:lumMod val="20000"/>
                        <a:lumOff val="80000"/>
                      </a:schemeClr>
                    </a:solidFill>
                  </a:tcPr>
                </a:tc>
                <a:tc>
                  <a:txBody>
                    <a:bodyPr/>
                    <a:lstStyle/>
                    <a:p>
                      <a:pPr algn="ctr" fontAlgn="ctr"/>
                      <a:r>
                        <a:rPr lang="ja-JP" altLang="en-US" sz="1400" b="1" u="none" strike="noStrike" dirty="0">
                          <a:effectLst/>
                        </a:rPr>
                        <a:t>開催数</a:t>
                      </a:r>
                      <a:endParaRPr lang="ja-JP" altLang="en-US" sz="1400" b="1" i="0" u="none" strike="noStrike" dirty="0">
                        <a:solidFill>
                          <a:srgbClr val="000000"/>
                        </a:solidFill>
                        <a:effectLst/>
                        <a:latin typeface="+mn-ea"/>
                        <a:ea typeface="+mn-ea"/>
                      </a:endParaRPr>
                    </a:p>
                  </a:txBody>
                  <a:tcPr marL="9523" marR="9523" marT="9526" marB="0" anchor="ctr">
                    <a:solidFill>
                      <a:schemeClr val="accent4">
                        <a:lumMod val="20000"/>
                        <a:lumOff val="80000"/>
                      </a:schemeClr>
                    </a:solidFill>
                  </a:tcPr>
                </a:tc>
                <a:tc>
                  <a:txBody>
                    <a:bodyPr/>
                    <a:lstStyle/>
                    <a:p>
                      <a:pPr algn="ctr" fontAlgn="ctr"/>
                      <a:r>
                        <a:rPr lang="ja-JP" altLang="en-US" sz="1400" b="1" u="none" strike="noStrike" dirty="0">
                          <a:effectLst/>
                        </a:rPr>
                        <a:t>事業数</a:t>
                      </a:r>
                      <a:endParaRPr lang="ja-JP" altLang="en-US" sz="1400" b="1" i="0" u="none" strike="noStrike" dirty="0">
                        <a:solidFill>
                          <a:srgbClr val="000000"/>
                        </a:solidFill>
                        <a:effectLst/>
                        <a:latin typeface="+mn-ea"/>
                        <a:ea typeface="+mn-ea"/>
                      </a:endParaRPr>
                    </a:p>
                  </a:txBody>
                  <a:tcPr marL="9523" marR="9523" marT="9526" marB="0" anchor="ctr">
                    <a:solidFill>
                      <a:schemeClr val="accent4">
                        <a:lumMod val="20000"/>
                        <a:lumOff val="80000"/>
                      </a:schemeClr>
                    </a:solidFill>
                  </a:tcPr>
                </a:tc>
                <a:tc>
                  <a:txBody>
                    <a:bodyPr/>
                    <a:lstStyle/>
                    <a:p>
                      <a:pPr algn="ctr" fontAlgn="ctr"/>
                      <a:r>
                        <a:rPr lang="ja-JP" altLang="en-US" sz="1400" b="1" u="none" strike="noStrike" dirty="0">
                          <a:effectLst/>
                        </a:rPr>
                        <a:t>内　容</a:t>
                      </a:r>
                      <a:endParaRPr lang="ja-JP" altLang="en-US" sz="1400" b="1" i="0" u="none" strike="noStrike" dirty="0">
                        <a:solidFill>
                          <a:srgbClr val="000000"/>
                        </a:solidFill>
                        <a:effectLst/>
                        <a:latin typeface="+mn-ea"/>
                        <a:ea typeface="+mn-ea"/>
                      </a:endParaRPr>
                    </a:p>
                  </a:txBody>
                  <a:tcPr marL="9523" marR="9523" marT="9526" marB="0" anchor="ctr">
                    <a:solidFill>
                      <a:schemeClr val="accent4">
                        <a:lumMod val="20000"/>
                        <a:lumOff val="80000"/>
                      </a:schemeClr>
                    </a:solidFill>
                  </a:tcPr>
                </a:tc>
                <a:extLst>
                  <a:ext uri="{0D108BD9-81ED-4DB2-BD59-A6C34878D82A}">
                    <a16:rowId xmlns:a16="http://schemas.microsoft.com/office/drawing/2014/main" val="10001"/>
                  </a:ext>
                </a:extLst>
              </a:tr>
              <a:tr h="608726">
                <a:tc>
                  <a:txBody>
                    <a:bodyPr/>
                    <a:lstStyle/>
                    <a:p>
                      <a:pPr algn="ctr" fontAlgn="ctr"/>
                      <a:r>
                        <a:rPr lang="en-US" sz="1400" b="1" u="none" strike="noStrike" dirty="0">
                          <a:effectLst/>
                          <a:latin typeface="ＭＳ ゴシック" panose="020B0609070205080204" pitchFamily="49" charset="-128"/>
                          <a:ea typeface="ＭＳ ゴシック" panose="020B0609070205080204" pitchFamily="49" charset="-128"/>
                        </a:rPr>
                        <a:t>R2</a:t>
                      </a:r>
                      <a:endParaRPr lang="en-US" sz="14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3" marR="9523" marT="9526" marB="0" anchor="ctr"/>
                </a:tc>
                <a:tc>
                  <a:txBody>
                    <a:bodyPr/>
                    <a:lstStyle/>
                    <a:p>
                      <a:pPr algn="ctr" fontAlgn="ctr"/>
                      <a:r>
                        <a:rPr lang="en-US" altLang="ja-JP" sz="2000" u="none" strike="noStrike" dirty="0">
                          <a:effectLst/>
                        </a:rPr>
                        <a:t>4</a:t>
                      </a:r>
                      <a:endParaRPr lang="en-US" altLang="ja-JP" sz="2000" b="0"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u="none" strike="noStrike" dirty="0">
                          <a:effectLst/>
                        </a:rPr>
                        <a:t>31</a:t>
                      </a:r>
                      <a:endParaRPr lang="en-US" altLang="ja-JP" sz="2000" b="0"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u="none" strike="noStrike" dirty="0">
                          <a:effectLst/>
                        </a:rPr>
                        <a:t>0</a:t>
                      </a:r>
                      <a:endParaRPr lang="en-US" altLang="ja-JP" sz="2000" b="0"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1400" u="none" strike="noStrike" dirty="0">
                          <a:effectLst/>
                        </a:rPr>
                        <a:t>-</a:t>
                      </a:r>
                      <a:endParaRPr lang="en-US" altLang="ja-JP" sz="1400" b="0"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u="none" strike="noStrike" dirty="0">
                          <a:effectLst/>
                        </a:rPr>
                        <a:t>0</a:t>
                      </a:r>
                      <a:endParaRPr lang="en-US" altLang="ja-JP" sz="2000" b="0"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u="none" strike="noStrike" dirty="0">
                          <a:effectLst/>
                        </a:rPr>
                        <a:t>0</a:t>
                      </a:r>
                      <a:endParaRPr lang="en-US" altLang="ja-JP" sz="2000" b="0"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u="none" strike="noStrike" dirty="0">
                          <a:effectLst/>
                        </a:rPr>
                        <a:t>2</a:t>
                      </a:r>
                      <a:endParaRPr lang="en-US" altLang="ja-JP" sz="2000" b="0" i="0" u="none" strike="noStrike" dirty="0">
                        <a:solidFill>
                          <a:srgbClr val="000000"/>
                        </a:solidFill>
                        <a:effectLst/>
                        <a:latin typeface="+mn-ea"/>
                        <a:ea typeface="+mn-ea"/>
                      </a:endParaRPr>
                    </a:p>
                  </a:txBody>
                  <a:tcPr marL="9523" marR="9523" marT="9526" marB="0" anchor="ctr"/>
                </a:tc>
                <a:tc>
                  <a:txBody>
                    <a:bodyPr/>
                    <a:lstStyle/>
                    <a:p>
                      <a:pPr algn="l" fontAlgn="ctr"/>
                      <a:r>
                        <a:rPr lang="ja-JP" altLang="en-US" sz="1400" u="none" strike="noStrike" dirty="0">
                          <a:effectLst/>
                        </a:rPr>
                        <a:t>広域海面埋立事業の継続と焼却工場</a:t>
                      </a:r>
                      <a:endParaRPr lang="ja-JP" altLang="en-US" sz="1400" b="0" i="0" u="none" strike="noStrike" dirty="0">
                        <a:solidFill>
                          <a:srgbClr val="000000"/>
                        </a:solidFill>
                        <a:effectLst/>
                        <a:latin typeface="+mn-ea"/>
                        <a:ea typeface="+mn-ea"/>
                      </a:endParaRPr>
                    </a:p>
                  </a:txBody>
                  <a:tcPr marL="9523" marR="9523" marT="9526" marB="0" anchor="ctr"/>
                </a:tc>
                <a:extLst>
                  <a:ext uri="{0D108BD9-81ED-4DB2-BD59-A6C34878D82A}">
                    <a16:rowId xmlns:a16="http://schemas.microsoft.com/office/drawing/2014/main" val="10002"/>
                  </a:ext>
                </a:extLst>
              </a:tr>
              <a:tr h="377830">
                <a:tc>
                  <a:txBody>
                    <a:bodyPr/>
                    <a:lstStyle/>
                    <a:p>
                      <a:pPr algn="ctr" fontAlgn="ctr"/>
                      <a:r>
                        <a:rPr lang="en-US" sz="1400" b="1" u="none" strike="noStrike" dirty="0">
                          <a:effectLst/>
                          <a:latin typeface="ＭＳ ゴシック" panose="020B0609070205080204" pitchFamily="49" charset="-128"/>
                          <a:ea typeface="ＭＳ ゴシック" panose="020B0609070205080204" pitchFamily="49" charset="-128"/>
                        </a:rPr>
                        <a:t>R1</a:t>
                      </a:r>
                      <a:endParaRPr lang="en-US" sz="14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3</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25</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0</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1400" u="none" strike="noStrike" dirty="0">
                          <a:effectLst/>
                        </a:rPr>
                        <a:t>-</a:t>
                      </a:r>
                      <a:endParaRPr lang="en-US" altLang="ja-JP" sz="14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1</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2</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1</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l" fontAlgn="ctr"/>
                      <a:r>
                        <a:rPr lang="zh-TW" altLang="en-US" sz="1400" u="none" strike="noStrike" dirty="0">
                          <a:effectLst/>
                        </a:rPr>
                        <a:t>広域海面埋立事業</a:t>
                      </a:r>
                      <a:endParaRPr lang="zh-TW" altLang="en-US" sz="14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extLst>
                  <a:ext uri="{0D108BD9-81ED-4DB2-BD59-A6C34878D82A}">
                    <a16:rowId xmlns:a16="http://schemas.microsoft.com/office/drawing/2014/main" val="10003"/>
                  </a:ext>
                </a:extLst>
              </a:tr>
              <a:tr h="447697">
                <a:tc>
                  <a:txBody>
                    <a:bodyPr/>
                    <a:lstStyle/>
                    <a:p>
                      <a:pPr algn="ctr" fontAlgn="ctr"/>
                      <a:r>
                        <a:rPr lang="en-US" sz="1400" b="1" u="none" strike="noStrike" dirty="0">
                          <a:effectLst/>
                          <a:latin typeface="ＭＳ ゴシック" panose="020B0609070205080204" pitchFamily="49" charset="-128"/>
                          <a:ea typeface="ＭＳ ゴシック" panose="020B0609070205080204" pitchFamily="49" charset="-128"/>
                        </a:rPr>
                        <a:t>H30</a:t>
                      </a:r>
                      <a:endParaRPr lang="en-US" sz="14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3" marR="9523" marT="9526" marB="0" anchor="ctr"/>
                </a:tc>
                <a:tc>
                  <a:txBody>
                    <a:bodyPr/>
                    <a:lstStyle/>
                    <a:p>
                      <a:pPr algn="ctr" fontAlgn="ctr"/>
                      <a:r>
                        <a:rPr lang="en-US" altLang="ja-JP" sz="2000" u="none" strike="noStrike">
                          <a:effectLst/>
                        </a:rPr>
                        <a:t>10</a:t>
                      </a:r>
                      <a:endParaRPr lang="en-US" altLang="ja-JP" sz="2000" b="0" i="0" u="none" strike="noStrike">
                        <a:solidFill>
                          <a:srgbClr val="000000"/>
                        </a:solidFill>
                        <a:effectLst/>
                        <a:latin typeface="+mn-ea"/>
                        <a:ea typeface="+mn-ea"/>
                      </a:endParaRPr>
                    </a:p>
                  </a:txBody>
                  <a:tcPr marL="9523" marR="9523" marT="9526" marB="0" anchor="ctr"/>
                </a:tc>
                <a:tc>
                  <a:txBody>
                    <a:bodyPr/>
                    <a:lstStyle/>
                    <a:p>
                      <a:pPr algn="ctr" fontAlgn="ctr"/>
                      <a:r>
                        <a:rPr lang="en-US" altLang="ja-JP" sz="2000" u="none" strike="noStrike" dirty="0">
                          <a:effectLst/>
                        </a:rPr>
                        <a:t>10</a:t>
                      </a:r>
                      <a:endParaRPr lang="en-US" altLang="ja-JP" sz="2000" b="0"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u="none" strike="noStrike" dirty="0">
                          <a:effectLst/>
                        </a:rPr>
                        <a:t>0</a:t>
                      </a:r>
                      <a:endParaRPr lang="en-US" altLang="ja-JP" sz="2000" b="0"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1400" u="none" strike="noStrike" dirty="0">
                          <a:effectLst/>
                        </a:rPr>
                        <a:t>-</a:t>
                      </a:r>
                      <a:endParaRPr lang="en-US" altLang="ja-JP" sz="1400" b="0"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u="none" strike="noStrike">
                          <a:effectLst/>
                        </a:rPr>
                        <a:t>2</a:t>
                      </a:r>
                      <a:endParaRPr lang="en-US" altLang="ja-JP" sz="2000" b="0" i="0" u="none" strike="noStrike">
                        <a:solidFill>
                          <a:srgbClr val="000000"/>
                        </a:solidFill>
                        <a:effectLst/>
                        <a:latin typeface="+mn-ea"/>
                        <a:ea typeface="+mn-ea"/>
                      </a:endParaRPr>
                    </a:p>
                  </a:txBody>
                  <a:tcPr marL="9523" marR="9523" marT="9526" marB="0" anchor="ctr"/>
                </a:tc>
                <a:tc>
                  <a:txBody>
                    <a:bodyPr/>
                    <a:lstStyle/>
                    <a:p>
                      <a:pPr algn="ctr" fontAlgn="ctr"/>
                      <a:r>
                        <a:rPr lang="en-US" altLang="ja-JP" sz="2000" u="none" strike="noStrike">
                          <a:effectLst/>
                        </a:rPr>
                        <a:t>2</a:t>
                      </a:r>
                      <a:endParaRPr lang="en-US" altLang="ja-JP" sz="2000" b="0" i="0" u="none" strike="noStrike">
                        <a:solidFill>
                          <a:srgbClr val="000000"/>
                        </a:solidFill>
                        <a:effectLst/>
                        <a:latin typeface="+mn-ea"/>
                        <a:ea typeface="+mn-ea"/>
                      </a:endParaRPr>
                    </a:p>
                  </a:txBody>
                  <a:tcPr marL="9523" marR="9523" marT="9526" marB="0" anchor="ctr"/>
                </a:tc>
                <a:tc>
                  <a:txBody>
                    <a:bodyPr/>
                    <a:lstStyle/>
                    <a:p>
                      <a:pPr algn="ctr" fontAlgn="ctr"/>
                      <a:r>
                        <a:rPr lang="en-US" altLang="ja-JP" sz="2000" u="none" strike="noStrike" dirty="0">
                          <a:effectLst/>
                        </a:rPr>
                        <a:t>0</a:t>
                      </a:r>
                      <a:endParaRPr lang="en-US" altLang="ja-JP" sz="2000" b="0"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1400" u="none" strike="noStrike">
                          <a:effectLst/>
                        </a:rPr>
                        <a:t>-</a:t>
                      </a:r>
                      <a:endParaRPr lang="en-US" altLang="ja-JP" sz="1400" b="0" i="0" u="none" strike="noStrike">
                        <a:solidFill>
                          <a:srgbClr val="000000"/>
                        </a:solidFill>
                        <a:effectLst/>
                        <a:latin typeface="+mn-ea"/>
                        <a:ea typeface="+mn-ea"/>
                      </a:endParaRPr>
                    </a:p>
                  </a:txBody>
                  <a:tcPr marL="9523" marR="9523" marT="9526" marB="0" anchor="ctr"/>
                </a:tc>
                <a:extLst>
                  <a:ext uri="{0D108BD9-81ED-4DB2-BD59-A6C34878D82A}">
                    <a16:rowId xmlns:a16="http://schemas.microsoft.com/office/drawing/2014/main" val="10004"/>
                  </a:ext>
                </a:extLst>
              </a:tr>
              <a:tr h="360088">
                <a:tc>
                  <a:txBody>
                    <a:bodyPr/>
                    <a:lstStyle/>
                    <a:p>
                      <a:pPr algn="ctr" fontAlgn="ctr"/>
                      <a:r>
                        <a:rPr lang="en-US" sz="1400" b="1" u="none" strike="noStrike" dirty="0">
                          <a:effectLst/>
                          <a:latin typeface="ＭＳ ゴシック" panose="020B0609070205080204" pitchFamily="49" charset="-128"/>
                          <a:ea typeface="ＭＳ ゴシック" panose="020B0609070205080204" pitchFamily="49" charset="-128"/>
                        </a:rPr>
                        <a:t>H29</a:t>
                      </a:r>
                      <a:endParaRPr lang="en-US" sz="14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a:effectLst/>
                        </a:rPr>
                        <a:t>5</a:t>
                      </a:r>
                      <a:endParaRPr lang="en-US" altLang="ja-JP" sz="2000" b="0" i="0" u="none" strike="noStrike">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18</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1</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l" fontAlgn="ctr"/>
                      <a:r>
                        <a:rPr lang="ja-JP" altLang="en-US" sz="1400" u="none" strike="noStrike" dirty="0">
                          <a:effectLst/>
                        </a:rPr>
                        <a:t>主に水産地域</a:t>
                      </a:r>
                      <a:endParaRPr lang="ja-JP" altLang="en-US" sz="14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1</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2</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0</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1400" u="none" strike="noStrike" dirty="0">
                          <a:effectLst/>
                        </a:rPr>
                        <a:t>-</a:t>
                      </a:r>
                      <a:endParaRPr lang="en-US" altLang="ja-JP" sz="14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extLst>
                  <a:ext uri="{0D108BD9-81ED-4DB2-BD59-A6C34878D82A}">
                    <a16:rowId xmlns:a16="http://schemas.microsoft.com/office/drawing/2014/main" val="10005"/>
                  </a:ext>
                </a:extLst>
              </a:tr>
              <a:tr h="360088">
                <a:tc>
                  <a:txBody>
                    <a:bodyPr/>
                    <a:lstStyle/>
                    <a:p>
                      <a:pPr algn="ctr" fontAlgn="ctr"/>
                      <a:r>
                        <a:rPr lang="en-US" sz="1400" b="1" u="none" strike="noStrike" dirty="0">
                          <a:effectLst/>
                          <a:latin typeface="ＭＳ ゴシック" panose="020B0609070205080204" pitchFamily="49" charset="-128"/>
                          <a:ea typeface="ＭＳ ゴシック" panose="020B0609070205080204" pitchFamily="49" charset="-128"/>
                        </a:rPr>
                        <a:t>H28</a:t>
                      </a:r>
                      <a:endParaRPr lang="en-US" sz="14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3" marR="9523" marT="9526" marB="0" anchor="ctr"/>
                </a:tc>
                <a:tc>
                  <a:txBody>
                    <a:bodyPr/>
                    <a:lstStyle/>
                    <a:p>
                      <a:pPr algn="ctr" fontAlgn="ctr"/>
                      <a:r>
                        <a:rPr lang="en-US" altLang="ja-JP" sz="2000" u="none" strike="noStrike">
                          <a:effectLst/>
                        </a:rPr>
                        <a:t>3</a:t>
                      </a:r>
                      <a:endParaRPr lang="en-US" altLang="ja-JP" sz="2000" b="0" i="0" u="none" strike="noStrike">
                        <a:solidFill>
                          <a:srgbClr val="000000"/>
                        </a:solidFill>
                        <a:effectLst/>
                        <a:latin typeface="+mn-ea"/>
                        <a:ea typeface="+mn-ea"/>
                      </a:endParaRPr>
                    </a:p>
                  </a:txBody>
                  <a:tcPr marL="9523" marR="9523" marT="9526" marB="0" anchor="ctr"/>
                </a:tc>
                <a:tc>
                  <a:txBody>
                    <a:bodyPr/>
                    <a:lstStyle/>
                    <a:p>
                      <a:pPr algn="ctr" fontAlgn="ctr"/>
                      <a:r>
                        <a:rPr lang="en-US" altLang="ja-JP" sz="2000" u="none" strike="noStrike" dirty="0">
                          <a:effectLst/>
                        </a:rPr>
                        <a:t>5</a:t>
                      </a:r>
                      <a:endParaRPr lang="en-US" altLang="ja-JP" sz="2000" b="0"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u="none" strike="noStrike" dirty="0">
                          <a:effectLst/>
                        </a:rPr>
                        <a:t>1</a:t>
                      </a:r>
                      <a:endParaRPr lang="en-US" altLang="ja-JP" sz="2000" b="0" i="0" u="none" strike="noStrike" dirty="0">
                        <a:solidFill>
                          <a:srgbClr val="000000"/>
                        </a:solidFill>
                        <a:effectLst/>
                        <a:latin typeface="+mn-ea"/>
                        <a:ea typeface="+mn-ea"/>
                      </a:endParaRPr>
                    </a:p>
                  </a:txBody>
                  <a:tcPr marL="9523" marR="9523" marT="9526" marB="0" anchor="ctr"/>
                </a:tc>
                <a:tc>
                  <a:txBody>
                    <a:bodyPr/>
                    <a:lstStyle/>
                    <a:p>
                      <a:pPr algn="l" fontAlgn="ctr"/>
                      <a:r>
                        <a:rPr lang="ja-JP" altLang="en-US" sz="1400" u="none" strike="noStrike" dirty="0">
                          <a:effectLst/>
                        </a:rPr>
                        <a:t>主に工業地域</a:t>
                      </a:r>
                      <a:endParaRPr lang="ja-JP" altLang="en-US" sz="1400" b="0"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u="none" strike="noStrike">
                          <a:effectLst/>
                        </a:rPr>
                        <a:t>-</a:t>
                      </a:r>
                      <a:endParaRPr lang="en-US" altLang="ja-JP" sz="2000" b="0" i="0" u="none" strike="noStrike">
                        <a:solidFill>
                          <a:srgbClr val="000000"/>
                        </a:solidFill>
                        <a:effectLst/>
                        <a:latin typeface="+mn-ea"/>
                        <a:ea typeface="+mn-ea"/>
                      </a:endParaRPr>
                    </a:p>
                  </a:txBody>
                  <a:tcPr marL="9523" marR="9523" marT="9526" marB="0" anchor="ctr"/>
                </a:tc>
                <a:tc>
                  <a:txBody>
                    <a:bodyPr/>
                    <a:lstStyle/>
                    <a:p>
                      <a:pPr algn="ctr" fontAlgn="ctr"/>
                      <a:r>
                        <a:rPr lang="en-US" altLang="ja-JP" sz="2000" u="none" strike="noStrike" dirty="0">
                          <a:effectLst/>
                        </a:rPr>
                        <a:t>-</a:t>
                      </a:r>
                      <a:endParaRPr lang="en-US" altLang="ja-JP" sz="2000" b="0"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u="none" strike="noStrike" dirty="0">
                          <a:effectLst/>
                        </a:rPr>
                        <a:t>0</a:t>
                      </a:r>
                      <a:endParaRPr lang="en-US" altLang="ja-JP" sz="2000" b="0"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1400" u="none" strike="noStrike">
                          <a:effectLst/>
                        </a:rPr>
                        <a:t>-</a:t>
                      </a:r>
                      <a:endParaRPr lang="en-US" altLang="ja-JP" sz="1400" b="0" i="0" u="none" strike="noStrike">
                        <a:solidFill>
                          <a:srgbClr val="000000"/>
                        </a:solidFill>
                        <a:effectLst/>
                        <a:latin typeface="+mn-ea"/>
                        <a:ea typeface="+mn-ea"/>
                      </a:endParaRPr>
                    </a:p>
                  </a:txBody>
                  <a:tcPr marL="9523" marR="9523" marT="9526" marB="0" anchor="ctr"/>
                </a:tc>
                <a:extLst>
                  <a:ext uri="{0D108BD9-81ED-4DB2-BD59-A6C34878D82A}">
                    <a16:rowId xmlns:a16="http://schemas.microsoft.com/office/drawing/2014/main" val="10006"/>
                  </a:ext>
                </a:extLst>
              </a:tr>
              <a:tr h="432105">
                <a:tc>
                  <a:txBody>
                    <a:bodyPr/>
                    <a:lstStyle/>
                    <a:p>
                      <a:pPr algn="ctr" fontAlgn="ctr"/>
                      <a:r>
                        <a:rPr lang="en-US" sz="1400" b="1" u="none" strike="noStrike" dirty="0">
                          <a:effectLst/>
                          <a:latin typeface="ＭＳ ゴシック" panose="020B0609070205080204" pitchFamily="49" charset="-128"/>
                          <a:ea typeface="ＭＳ ゴシック" panose="020B0609070205080204" pitchFamily="49" charset="-128"/>
                        </a:rPr>
                        <a:t>H27</a:t>
                      </a:r>
                      <a:endParaRPr lang="en-US" sz="14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0</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0</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1400" u="none" strike="noStrike" dirty="0">
                          <a:effectLst/>
                        </a:rPr>
                        <a:t>-</a:t>
                      </a:r>
                      <a:endParaRPr lang="en-US" altLang="ja-JP" sz="14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2000" u="none" strike="noStrike" dirty="0">
                          <a:effectLst/>
                        </a:rPr>
                        <a:t>0</a:t>
                      </a:r>
                      <a:endParaRPr lang="en-US" altLang="ja-JP" sz="20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tc>
                  <a:txBody>
                    <a:bodyPr/>
                    <a:lstStyle/>
                    <a:p>
                      <a:pPr algn="ctr" fontAlgn="ctr"/>
                      <a:r>
                        <a:rPr lang="en-US" altLang="ja-JP" sz="1400" u="none" strike="noStrike" dirty="0">
                          <a:effectLst/>
                        </a:rPr>
                        <a:t>-</a:t>
                      </a:r>
                      <a:endParaRPr lang="en-US" altLang="ja-JP" sz="1400" b="0" i="0" u="none" strike="noStrike" dirty="0">
                        <a:solidFill>
                          <a:srgbClr val="000000"/>
                        </a:solidFill>
                        <a:effectLst/>
                        <a:latin typeface="+mn-ea"/>
                        <a:ea typeface="+mn-ea"/>
                      </a:endParaRPr>
                    </a:p>
                  </a:txBody>
                  <a:tcPr marL="9523" marR="9523" marT="9526" marB="0" anchor="ctr">
                    <a:solidFill>
                      <a:schemeClr val="accent2">
                        <a:lumMod val="20000"/>
                        <a:lumOff val="80000"/>
                      </a:schemeClr>
                    </a:solidFill>
                  </a:tcPr>
                </a:tc>
                <a:extLst>
                  <a:ext uri="{0D108BD9-81ED-4DB2-BD59-A6C34878D82A}">
                    <a16:rowId xmlns:a16="http://schemas.microsoft.com/office/drawing/2014/main" val="10007"/>
                  </a:ext>
                </a:extLst>
              </a:tr>
              <a:tr h="432105">
                <a:tc>
                  <a:txBody>
                    <a:bodyPr/>
                    <a:lstStyle/>
                    <a:p>
                      <a:pPr algn="ctr" fontAlgn="ctr"/>
                      <a:r>
                        <a:rPr lang="ja-JP" altLang="en-US" sz="1400" b="1" u="none" strike="noStrike" dirty="0">
                          <a:effectLst/>
                        </a:rPr>
                        <a:t>合 計</a:t>
                      </a:r>
                      <a:endParaRPr lang="ja-JP" altLang="en-US" sz="1400" b="1"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b="1" u="none" strike="noStrike" dirty="0">
                          <a:effectLst/>
                        </a:rPr>
                        <a:t>25</a:t>
                      </a:r>
                      <a:endParaRPr lang="en-US" altLang="ja-JP" sz="2000" b="1"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b="1" u="none" strike="noStrike" dirty="0">
                          <a:effectLst/>
                        </a:rPr>
                        <a:t>89</a:t>
                      </a:r>
                      <a:endParaRPr lang="en-US" altLang="ja-JP" sz="2000" b="1"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b="1" u="none" strike="noStrike" dirty="0">
                          <a:effectLst/>
                        </a:rPr>
                        <a:t>2</a:t>
                      </a:r>
                      <a:endParaRPr lang="en-US" altLang="ja-JP" sz="2000" b="1"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1400" b="1" u="none" strike="noStrike" dirty="0">
                          <a:effectLst/>
                        </a:rPr>
                        <a:t>-</a:t>
                      </a:r>
                      <a:endParaRPr lang="en-US" altLang="ja-JP" sz="1400" b="1"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b="1" u="none" strike="noStrike" dirty="0">
                          <a:effectLst/>
                        </a:rPr>
                        <a:t>4</a:t>
                      </a:r>
                      <a:endParaRPr lang="en-US" altLang="ja-JP" sz="2000" b="1"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b="1" u="none" strike="noStrike" dirty="0">
                          <a:effectLst/>
                        </a:rPr>
                        <a:t>6</a:t>
                      </a:r>
                      <a:endParaRPr lang="en-US" altLang="ja-JP" sz="2000" b="1"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2000" b="1" u="none" strike="noStrike" dirty="0">
                          <a:effectLst/>
                        </a:rPr>
                        <a:t>3</a:t>
                      </a:r>
                      <a:endParaRPr lang="en-US" altLang="ja-JP" sz="2000" b="1" i="0" u="none" strike="noStrike" dirty="0">
                        <a:solidFill>
                          <a:srgbClr val="000000"/>
                        </a:solidFill>
                        <a:effectLst/>
                        <a:latin typeface="+mn-ea"/>
                        <a:ea typeface="+mn-ea"/>
                      </a:endParaRPr>
                    </a:p>
                  </a:txBody>
                  <a:tcPr marL="9523" marR="9523" marT="9526" marB="0" anchor="ctr"/>
                </a:tc>
                <a:tc>
                  <a:txBody>
                    <a:bodyPr/>
                    <a:lstStyle/>
                    <a:p>
                      <a:pPr algn="ctr" fontAlgn="ctr"/>
                      <a:r>
                        <a:rPr lang="en-US" altLang="ja-JP" sz="1400" b="1" u="none" strike="noStrike" dirty="0">
                          <a:effectLst/>
                        </a:rPr>
                        <a:t>-</a:t>
                      </a:r>
                      <a:endParaRPr lang="en-US" altLang="ja-JP" sz="1400" b="1" i="0" u="none" strike="noStrike" dirty="0">
                        <a:solidFill>
                          <a:srgbClr val="000000"/>
                        </a:solidFill>
                        <a:effectLst/>
                        <a:latin typeface="+mn-ea"/>
                        <a:ea typeface="+mn-ea"/>
                      </a:endParaRPr>
                    </a:p>
                  </a:txBody>
                  <a:tcPr marL="9523" marR="9523" marT="9526" marB="0" anchor="ctr"/>
                </a:tc>
                <a:extLst>
                  <a:ext uri="{0D108BD9-81ED-4DB2-BD59-A6C34878D82A}">
                    <a16:rowId xmlns:a16="http://schemas.microsoft.com/office/drawing/2014/main" val="10008"/>
                  </a:ext>
                </a:extLst>
              </a:tr>
            </a:tbl>
          </a:graphicData>
        </a:graphic>
      </p:graphicFrame>
      <p:sp>
        <p:nvSpPr>
          <p:cNvPr id="18570" name="テキスト ボックス 5">
            <a:extLst>
              <a:ext uri="{FF2B5EF4-FFF2-40B4-BE49-F238E27FC236}">
                <a16:creationId xmlns:a16="http://schemas.microsoft.com/office/drawing/2014/main" id="{5E8CE3AC-4D78-4C37-BB45-0BF6C33FB825}"/>
              </a:ext>
            </a:extLst>
          </p:cNvPr>
          <p:cNvSpPr txBox="1">
            <a:spLocks noChangeArrowheads="1"/>
          </p:cNvSpPr>
          <p:nvPr/>
        </p:nvSpPr>
        <p:spPr bwMode="auto">
          <a:xfrm>
            <a:off x="4937125" y="400050"/>
            <a:ext cx="50244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令和２年度までは市町村の計画策定の支援を目的としていたが、策定率が６割を超えたことから、住民啓発や仮置場調査・収集運搬戦略等の計画実行性を確保するためのモデル事業に重心を移して取組を進めている。</a:t>
            </a:r>
          </a:p>
        </p:txBody>
      </p:sp>
      <p:sp>
        <p:nvSpPr>
          <p:cNvPr id="7" name="上カーブ矢印 6">
            <a:extLst>
              <a:ext uri="{FF2B5EF4-FFF2-40B4-BE49-F238E27FC236}">
                <a16:creationId xmlns:a16="http://schemas.microsoft.com/office/drawing/2014/main" id="{8E34308D-C494-4BC5-85CD-65DB6E84A818}"/>
              </a:ext>
            </a:extLst>
          </p:cNvPr>
          <p:cNvSpPr/>
          <p:nvPr/>
        </p:nvSpPr>
        <p:spPr>
          <a:xfrm rot="14552487">
            <a:off x="4726782" y="2296318"/>
            <a:ext cx="965200" cy="461963"/>
          </a:xfrm>
          <a:prstGeom prst="curvedUpArrow">
            <a:avLst>
              <a:gd name="adj1" fmla="val 25000"/>
              <a:gd name="adj2" fmla="val 50000"/>
              <a:gd name="adj3" fmla="val 1458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6" name="コネクタ: 曲線 5">
            <a:extLst>
              <a:ext uri="{FF2B5EF4-FFF2-40B4-BE49-F238E27FC236}">
                <a16:creationId xmlns:a16="http://schemas.microsoft.com/office/drawing/2014/main" id="{A5077BCC-1BFC-464E-835E-EBBBD5E75972}"/>
              </a:ext>
            </a:extLst>
          </p:cNvPr>
          <p:cNvCxnSpPr>
            <a:cxnSpLocks/>
          </p:cNvCxnSpPr>
          <p:nvPr/>
        </p:nvCxnSpPr>
        <p:spPr>
          <a:xfrm flipV="1">
            <a:off x="5862638" y="1318215"/>
            <a:ext cx="2690762" cy="1529760"/>
          </a:xfrm>
          <a:prstGeom prst="curvedConnector3">
            <a:avLst>
              <a:gd name="adj1" fmla="val 50000"/>
            </a:avLst>
          </a:prstGeom>
          <a:ln w="63500">
            <a:gradFill>
              <a:gsLst>
                <a:gs pos="0">
                  <a:schemeClr val="accent1">
                    <a:lumMod val="5000"/>
                    <a:lumOff val="95000"/>
                  </a:schemeClr>
                </a:gs>
                <a:gs pos="23000">
                  <a:srgbClr val="FFCCFF"/>
                </a:gs>
                <a:gs pos="56000">
                  <a:srgbClr val="FFA7FF"/>
                </a:gs>
                <a:gs pos="100000">
                  <a:srgbClr val="FF9FFF"/>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12" name="楕円 11">
            <a:extLst>
              <a:ext uri="{FF2B5EF4-FFF2-40B4-BE49-F238E27FC236}">
                <a16:creationId xmlns:a16="http://schemas.microsoft.com/office/drawing/2014/main" id="{FF3D7538-AC10-4AE0-9D2E-38594F259D12}"/>
              </a:ext>
            </a:extLst>
          </p:cNvPr>
          <p:cNvSpPr/>
          <p:nvPr/>
        </p:nvSpPr>
        <p:spPr>
          <a:xfrm>
            <a:off x="5675313" y="2071688"/>
            <a:ext cx="576262" cy="565150"/>
          </a:xfrm>
          <a:prstGeom prst="ellipse">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 name="楕円 15">
            <a:extLst>
              <a:ext uri="{FF2B5EF4-FFF2-40B4-BE49-F238E27FC236}">
                <a16:creationId xmlns:a16="http://schemas.microsoft.com/office/drawing/2014/main" id="{F7D50323-8F28-4296-923B-66CE3AC20095}"/>
              </a:ext>
            </a:extLst>
          </p:cNvPr>
          <p:cNvSpPr/>
          <p:nvPr/>
        </p:nvSpPr>
        <p:spPr>
          <a:xfrm>
            <a:off x="6397625" y="1884363"/>
            <a:ext cx="576263" cy="565150"/>
          </a:xfrm>
          <a:prstGeom prst="ellipse">
            <a:avLst/>
          </a:prstGeom>
          <a:noFill/>
          <a:ln w="222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 name="楕円 16">
            <a:extLst>
              <a:ext uri="{FF2B5EF4-FFF2-40B4-BE49-F238E27FC236}">
                <a16:creationId xmlns:a16="http://schemas.microsoft.com/office/drawing/2014/main" id="{02CE1AA7-7E50-4F59-9A59-AD40F9DAA245}"/>
              </a:ext>
            </a:extLst>
          </p:cNvPr>
          <p:cNvSpPr/>
          <p:nvPr/>
        </p:nvSpPr>
        <p:spPr>
          <a:xfrm>
            <a:off x="6727825" y="1285875"/>
            <a:ext cx="576263" cy="565150"/>
          </a:xfrm>
          <a:prstGeom prst="ellipse">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吹き出し: 円形 14">
            <a:extLst>
              <a:ext uri="{FF2B5EF4-FFF2-40B4-BE49-F238E27FC236}">
                <a16:creationId xmlns:a16="http://schemas.microsoft.com/office/drawing/2014/main" id="{A29ACD60-C4DE-4A36-9C6E-B8D25D994F96}"/>
              </a:ext>
            </a:extLst>
          </p:cNvPr>
          <p:cNvSpPr/>
          <p:nvPr/>
        </p:nvSpPr>
        <p:spPr>
          <a:xfrm>
            <a:off x="8069263" y="1531938"/>
            <a:ext cx="1341437" cy="1316037"/>
          </a:xfrm>
          <a:prstGeom prst="wedgeEllipseCallout">
            <a:avLst>
              <a:gd name="adj1" fmla="val 49636"/>
              <a:gd name="adj2" fmla="val 39121"/>
            </a:avLst>
          </a:prstGeom>
          <a:noFill/>
          <a:ln w="25400">
            <a:solidFill>
              <a:srgbClr val="FF9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18577" name="図 20">
            <a:extLst>
              <a:ext uri="{FF2B5EF4-FFF2-40B4-BE49-F238E27FC236}">
                <a16:creationId xmlns:a16="http://schemas.microsoft.com/office/drawing/2014/main" id="{044B341A-E69C-4197-9D6F-440A5C900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575" y="1785938"/>
            <a:ext cx="9826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78" name="テキスト ボックス 25">
            <a:extLst>
              <a:ext uri="{FF2B5EF4-FFF2-40B4-BE49-F238E27FC236}">
                <a16:creationId xmlns:a16="http://schemas.microsoft.com/office/drawing/2014/main" id="{E263B31A-5C04-4C21-929B-A9E5A30CE0E2}"/>
              </a:ext>
            </a:extLst>
          </p:cNvPr>
          <p:cNvSpPr txBox="1">
            <a:spLocks noChangeArrowheads="1"/>
          </p:cNvSpPr>
          <p:nvPr/>
        </p:nvSpPr>
        <p:spPr bwMode="auto">
          <a:xfrm>
            <a:off x="5624513" y="2189163"/>
            <a:ext cx="646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計画</a:t>
            </a:r>
          </a:p>
        </p:txBody>
      </p:sp>
      <p:sp>
        <p:nvSpPr>
          <p:cNvPr id="18579" name="テキスト ボックス 26">
            <a:extLst>
              <a:ext uri="{FF2B5EF4-FFF2-40B4-BE49-F238E27FC236}">
                <a16:creationId xmlns:a16="http://schemas.microsoft.com/office/drawing/2014/main" id="{D4170CE3-DD7D-4800-BFFC-97100EABB3AD}"/>
              </a:ext>
            </a:extLst>
          </p:cNvPr>
          <p:cNvSpPr txBox="1">
            <a:spLocks noChangeArrowheads="1"/>
          </p:cNvSpPr>
          <p:nvPr/>
        </p:nvSpPr>
        <p:spPr bwMode="auto">
          <a:xfrm>
            <a:off x="6370638" y="2028825"/>
            <a:ext cx="646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演習</a:t>
            </a:r>
          </a:p>
        </p:txBody>
      </p:sp>
      <p:sp>
        <p:nvSpPr>
          <p:cNvPr id="18580" name="テキスト ボックス 27">
            <a:extLst>
              <a:ext uri="{FF2B5EF4-FFF2-40B4-BE49-F238E27FC236}">
                <a16:creationId xmlns:a16="http://schemas.microsoft.com/office/drawing/2014/main" id="{438276D1-EFB6-447B-8376-F73D13296607}"/>
              </a:ext>
            </a:extLst>
          </p:cNvPr>
          <p:cNvSpPr txBox="1">
            <a:spLocks noChangeArrowheads="1"/>
          </p:cNvSpPr>
          <p:nvPr/>
        </p:nvSpPr>
        <p:spPr bwMode="auto">
          <a:xfrm>
            <a:off x="6699250" y="1389063"/>
            <a:ext cx="647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啓発</a:t>
            </a:r>
          </a:p>
        </p:txBody>
      </p:sp>
      <p:sp>
        <p:nvSpPr>
          <p:cNvPr id="24" name="楕円 23">
            <a:extLst>
              <a:ext uri="{FF2B5EF4-FFF2-40B4-BE49-F238E27FC236}">
                <a16:creationId xmlns:a16="http://schemas.microsoft.com/office/drawing/2014/main" id="{34979A7A-A4C1-4A7B-8127-235C43292AB7}"/>
              </a:ext>
            </a:extLst>
          </p:cNvPr>
          <p:cNvSpPr/>
          <p:nvPr/>
        </p:nvSpPr>
        <p:spPr>
          <a:xfrm>
            <a:off x="7140575" y="1965325"/>
            <a:ext cx="155575" cy="173038"/>
          </a:xfrm>
          <a:prstGeom prst="ellipse">
            <a:avLst/>
          </a:prstGeom>
          <a:solidFill>
            <a:srgbClr val="FF6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8582" name="テキスト ボックス 24">
            <a:extLst>
              <a:ext uri="{FF2B5EF4-FFF2-40B4-BE49-F238E27FC236}">
                <a16:creationId xmlns:a16="http://schemas.microsoft.com/office/drawing/2014/main" id="{5F9ED094-6A91-4C8E-A15E-718986D0F65D}"/>
              </a:ext>
            </a:extLst>
          </p:cNvPr>
          <p:cNvSpPr txBox="1">
            <a:spLocks noChangeArrowheads="1"/>
          </p:cNvSpPr>
          <p:nvPr/>
        </p:nvSpPr>
        <p:spPr bwMode="auto">
          <a:xfrm>
            <a:off x="6681788" y="2590800"/>
            <a:ext cx="1530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手間・費用・知恵</a:t>
            </a:r>
          </a:p>
        </p:txBody>
      </p:sp>
      <p:sp>
        <p:nvSpPr>
          <p:cNvPr id="18583" name="テキスト ボックス 9">
            <a:extLst>
              <a:ext uri="{FF2B5EF4-FFF2-40B4-BE49-F238E27FC236}">
                <a16:creationId xmlns:a16="http://schemas.microsoft.com/office/drawing/2014/main" id="{29F7DB5C-D132-495B-A3F6-FE73DC6669AF}"/>
              </a:ext>
            </a:extLst>
          </p:cNvPr>
          <p:cNvSpPr txBox="1">
            <a:spLocks noChangeArrowheads="1"/>
          </p:cNvSpPr>
          <p:nvPr/>
        </p:nvSpPr>
        <p:spPr bwMode="auto">
          <a:xfrm>
            <a:off x="8847138" y="1184275"/>
            <a:ext cx="755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確実性</a:t>
            </a:r>
          </a:p>
        </p:txBody>
      </p:sp>
      <p:graphicFrame>
        <p:nvGraphicFramePr>
          <p:cNvPr id="9" name="表 8">
            <a:extLst>
              <a:ext uri="{FF2B5EF4-FFF2-40B4-BE49-F238E27FC236}">
                <a16:creationId xmlns:a16="http://schemas.microsoft.com/office/drawing/2014/main" id="{CE7BD0A5-DE8D-6416-7713-B66670A3DB29}"/>
              </a:ext>
            </a:extLst>
          </p:cNvPr>
          <p:cNvGraphicFramePr>
            <a:graphicFrameLocks noGrp="1"/>
          </p:cNvGraphicFramePr>
          <p:nvPr/>
        </p:nvGraphicFramePr>
        <p:xfrm>
          <a:off x="210864" y="460541"/>
          <a:ext cx="4559574" cy="2508901"/>
        </p:xfrm>
        <a:graphic>
          <a:graphicData uri="http://schemas.openxmlformats.org/drawingml/2006/table">
            <a:tbl>
              <a:tblPr/>
              <a:tblGrid>
                <a:gridCol w="656402">
                  <a:extLst>
                    <a:ext uri="{9D8B030D-6E8A-4147-A177-3AD203B41FA5}">
                      <a16:colId xmlns:a16="http://schemas.microsoft.com/office/drawing/2014/main" val="2876536674"/>
                    </a:ext>
                  </a:extLst>
                </a:gridCol>
                <a:gridCol w="925099">
                  <a:extLst>
                    <a:ext uri="{9D8B030D-6E8A-4147-A177-3AD203B41FA5}">
                      <a16:colId xmlns:a16="http://schemas.microsoft.com/office/drawing/2014/main" val="2491347431"/>
                    </a:ext>
                  </a:extLst>
                </a:gridCol>
                <a:gridCol w="962541">
                  <a:extLst>
                    <a:ext uri="{9D8B030D-6E8A-4147-A177-3AD203B41FA5}">
                      <a16:colId xmlns:a16="http://schemas.microsoft.com/office/drawing/2014/main" val="1926846863"/>
                    </a:ext>
                  </a:extLst>
                </a:gridCol>
                <a:gridCol w="1019034">
                  <a:extLst>
                    <a:ext uri="{9D8B030D-6E8A-4147-A177-3AD203B41FA5}">
                      <a16:colId xmlns:a16="http://schemas.microsoft.com/office/drawing/2014/main" val="3272125108"/>
                    </a:ext>
                  </a:extLst>
                </a:gridCol>
                <a:gridCol w="996498">
                  <a:extLst>
                    <a:ext uri="{9D8B030D-6E8A-4147-A177-3AD203B41FA5}">
                      <a16:colId xmlns:a16="http://schemas.microsoft.com/office/drawing/2014/main" val="4024759925"/>
                    </a:ext>
                  </a:extLst>
                </a:gridCol>
              </a:tblGrid>
              <a:tr h="831886">
                <a:tc>
                  <a:txBody>
                    <a:bodyPr/>
                    <a:lstStyle/>
                    <a:p>
                      <a:pPr algn="ctr" rtl="0" fontAlgn="ctr"/>
                      <a:r>
                        <a:rPr lang="ja-JP" altLang="en-US" sz="1400" b="1" i="0" u="none" strike="noStrike">
                          <a:solidFill>
                            <a:srgbClr val="000000"/>
                          </a:solidFill>
                          <a:effectLst/>
                          <a:latin typeface="Arial" panose="020B0604020202020204" pitchFamily="34" charset="0"/>
                          <a:ea typeface="游ゴシック" panose="020B0400000000000000" pitchFamily="50" charset="-128"/>
                        </a:rPr>
                        <a:t>事業名</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gridSpan="2">
                  <a:txBody>
                    <a:bodyPr/>
                    <a:lstStyle/>
                    <a:p>
                      <a:pPr algn="ctr" rtl="0" fontAlgn="ctr"/>
                      <a:r>
                        <a:rPr lang="ja-JP" altLang="en-US" sz="1400" b="1" i="0" u="none" strike="noStrike" dirty="0">
                          <a:solidFill>
                            <a:srgbClr val="000000"/>
                          </a:solidFill>
                          <a:effectLst/>
                          <a:latin typeface="Arial" panose="020B0604020202020204" pitchFamily="34" charset="0"/>
                          <a:ea typeface="游ゴシック" panose="020B0400000000000000" pitchFamily="50" charset="-128"/>
                        </a:rPr>
                        <a:t>住民啓発モデル事業</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hMerge="1">
                  <a:txBody>
                    <a:bodyPr/>
                    <a:lstStyle/>
                    <a:p>
                      <a:endParaRPr kumimoji="1" lang="ja-JP" altLang="en-US"/>
                    </a:p>
                  </a:txBody>
                  <a:tcPr/>
                </a:tc>
                <a:tc>
                  <a:txBody>
                    <a:bodyPr/>
                    <a:lstStyle/>
                    <a:p>
                      <a:pPr algn="ctr" rtl="0" fontAlgn="ctr"/>
                      <a:r>
                        <a:rPr lang="ja-JP" altLang="en-US" sz="1400" b="1" i="0" u="none" strike="noStrike" dirty="0">
                          <a:solidFill>
                            <a:srgbClr val="000000"/>
                          </a:solidFill>
                          <a:effectLst/>
                          <a:latin typeface="Arial" panose="020B0604020202020204" pitchFamily="34" charset="0"/>
                          <a:ea typeface="游ゴシック" panose="020B0400000000000000" pitchFamily="50" charset="-128"/>
                        </a:rPr>
                        <a:t>実効性確保モデル事業</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ja-JP" altLang="en-US" sz="1400" b="1" i="0" u="none" strike="noStrike" dirty="0">
                          <a:solidFill>
                            <a:srgbClr val="000000"/>
                          </a:solidFill>
                          <a:effectLst/>
                          <a:latin typeface="游ゴシック" panose="020B0400000000000000" pitchFamily="50" charset="-128"/>
                          <a:ea typeface="游ゴシック" panose="020B0400000000000000" pitchFamily="50" charset="-128"/>
                        </a:rPr>
                        <a:t>府県提案型モデル事業</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3299180237"/>
                  </a:ext>
                </a:extLst>
              </a:tr>
              <a:tr h="420623">
                <a:tc>
                  <a:txBody>
                    <a:bodyPr/>
                    <a:lstStyle/>
                    <a:p>
                      <a:pPr algn="ctr" rtl="0" fontAlgn="ctr"/>
                      <a:r>
                        <a:rPr lang="ja-JP" altLang="en-US" sz="1400" b="1" i="0" u="none" strike="noStrike">
                          <a:solidFill>
                            <a:srgbClr val="000000"/>
                          </a:solidFill>
                          <a:effectLst/>
                          <a:latin typeface="Arial" panose="020B0604020202020204" pitchFamily="34" charset="0"/>
                          <a:ea typeface="游ゴシック" panose="020B0400000000000000" pitchFamily="50" charset="-128"/>
                        </a:rPr>
                        <a:t>項 目</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F0D9"/>
                    </a:solidFill>
                  </a:tcPr>
                </a:tc>
                <a:tc>
                  <a:txBody>
                    <a:bodyPr/>
                    <a:lstStyle/>
                    <a:p>
                      <a:pPr algn="ctr" rtl="0" fontAlgn="ctr"/>
                      <a:r>
                        <a:rPr lang="ja-JP" altLang="en-US" sz="1400" b="1" i="0" u="none" strike="noStrike">
                          <a:solidFill>
                            <a:srgbClr val="000000"/>
                          </a:solidFill>
                          <a:effectLst/>
                          <a:latin typeface="Arial" panose="020B0604020202020204" pitchFamily="34" charset="0"/>
                          <a:ea typeface="游ゴシック" panose="020B0400000000000000" pitchFamily="50" charset="-128"/>
                        </a:rPr>
                        <a:t>事業数</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F0D9"/>
                    </a:solidFill>
                  </a:tcPr>
                </a:tc>
                <a:tc>
                  <a:txBody>
                    <a:bodyPr/>
                    <a:lstStyle/>
                    <a:p>
                      <a:pPr algn="ctr" rtl="0" fontAlgn="ctr"/>
                      <a:r>
                        <a:rPr lang="ja-JP" altLang="en-US" sz="1400" b="1" i="0" u="none" strike="noStrike">
                          <a:solidFill>
                            <a:srgbClr val="000000"/>
                          </a:solidFill>
                          <a:effectLst/>
                          <a:latin typeface="Arial" panose="020B0604020202020204" pitchFamily="34" charset="0"/>
                          <a:ea typeface="游ゴシック" panose="020B0400000000000000" pitchFamily="50" charset="-128"/>
                        </a:rPr>
                        <a:t>自治体等数</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F0D9"/>
                    </a:solidFill>
                  </a:tcPr>
                </a:tc>
                <a:tc>
                  <a:txBody>
                    <a:bodyPr/>
                    <a:lstStyle/>
                    <a:p>
                      <a:pPr algn="ctr" rtl="0" fontAlgn="ctr"/>
                      <a:r>
                        <a:rPr lang="ja-JP" altLang="en-US" sz="1400" b="1" i="0" u="none" strike="noStrike">
                          <a:solidFill>
                            <a:srgbClr val="000000"/>
                          </a:solidFill>
                          <a:effectLst/>
                          <a:latin typeface="Arial" panose="020B0604020202020204" pitchFamily="34" charset="0"/>
                          <a:ea typeface="游ゴシック" panose="020B0400000000000000" pitchFamily="50" charset="-128"/>
                        </a:rPr>
                        <a:t>自治体等数</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F0D9"/>
                    </a:solidFill>
                  </a:tcPr>
                </a:tc>
                <a:tc>
                  <a:txBody>
                    <a:bodyPr/>
                    <a:lstStyle/>
                    <a:p>
                      <a:pPr algn="ctr" rtl="0" fontAlgn="ctr"/>
                      <a:r>
                        <a:rPr lang="ja-JP" altLang="en-US" sz="1400" b="1" i="0" u="none" strike="noStrike" dirty="0">
                          <a:solidFill>
                            <a:srgbClr val="000000"/>
                          </a:solidFill>
                          <a:effectLst/>
                          <a:latin typeface="Arial" panose="020B0604020202020204" pitchFamily="34" charset="0"/>
                          <a:ea typeface="游ゴシック" panose="020B0400000000000000" pitchFamily="50" charset="-128"/>
                        </a:rPr>
                        <a:t>自治体等数</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F0D9"/>
                    </a:solidFill>
                  </a:tcPr>
                </a:tc>
                <a:extLst>
                  <a:ext uri="{0D108BD9-81ED-4DB2-BD59-A6C34878D82A}">
                    <a16:rowId xmlns:a16="http://schemas.microsoft.com/office/drawing/2014/main" val="2603373482"/>
                  </a:ext>
                </a:extLst>
              </a:tr>
              <a:tr h="314098">
                <a:tc>
                  <a:txBody>
                    <a:bodyPr/>
                    <a:lstStyle/>
                    <a:p>
                      <a:pPr algn="ctr" rtl="0" fontAlgn="ctr"/>
                      <a:r>
                        <a:rPr lang="en-US" sz="1400" b="1" i="0" u="none" strike="noStrike">
                          <a:solidFill>
                            <a:srgbClr val="000000"/>
                          </a:solidFill>
                          <a:effectLst/>
                          <a:latin typeface="ＭＳ ゴシック" panose="020B0609070205080204" pitchFamily="49" charset="-128"/>
                          <a:ea typeface="ＭＳ ゴシック" panose="020B0609070205080204" pitchFamily="49" charset="-128"/>
                        </a:rPr>
                        <a:t>R4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altLang="ja-JP" sz="2000" b="0" i="0" u="none" strike="noStrike">
                          <a:solidFill>
                            <a:srgbClr val="000000"/>
                          </a:solidFill>
                          <a:effectLst/>
                          <a:latin typeface="Calibri" panose="020F0502020204030204" pitchFamily="34" charset="0"/>
                          <a:ea typeface="游ゴシック" panose="020B0400000000000000" pitchFamily="50" charset="-128"/>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altLang="ja-JP" sz="2000" b="0" i="0" u="none" strike="noStrike">
                          <a:solidFill>
                            <a:srgbClr val="000000"/>
                          </a:solidFill>
                          <a:effectLst/>
                          <a:latin typeface="Calibri" panose="020F0502020204030204" pitchFamily="34" charset="0"/>
                          <a:ea typeface="游ゴシック" panose="020B0400000000000000" pitchFamily="50" charset="-128"/>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altLang="ja-JP" sz="2000" b="0" i="0" u="none" strike="noStrike">
                          <a:solidFill>
                            <a:srgbClr val="000000"/>
                          </a:solidFill>
                          <a:effectLst/>
                          <a:latin typeface="Calibri" panose="020F0502020204030204" pitchFamily="34" charset="0"/>
                          <a:ea typeface="游ゴシック" panose="020B0400000000000000" pitchFamily="50" charset="-128"/>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altLang="ja-JP" sz="2000" b="0" i="0" u="none" strike="noStrike" dirty="0">
                          <a:solidFill>
                            <a:srgbClr val="000000"/>
                          </a:solidFill>
                          <a:effectLst/>
                          <a:latin typeface="Calibri" panose="020F0502020204030204" pitchFamily="34" charset="0"/>
                          <a:ea typeface="游ゴシック" panose="020B0400000000000000" pitchFamily="50" charset="-128"/>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703232939"/>
                  </a:ext>
                </a:extLst>
              </a:tr>
              <a:tr h="314098">
                <a:tc>
                  <a:txBody>
                    <a:bodyPr/>
                    <a:lstStyle/>
                    <a:p>
                      <a:pPr algn="ctr" rtl="0" fontAlgn="ctr"/>
                      <a:r>
                        <a:rPr lang="en-US" sz="1400" b="1" i="0" u="none" strike="noStrike">
                          <a:solidFill>
                            <a:srgbClr val="000000"/>
                          </a:solidFill>
                          <a:effectLst/>
                          <a:latin typeface="ＭＳ ゴシック" panose="020B0609070205080204" pitchFamily="49" charset="-128"/>
                          <a:ea typeface="ＭＳ ゴシック" panose="020B0609070205080204" pitchFamily="49" charset="-128"/>
                        </a:rPr>
                        <a:t>R3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ctr" rtl="0" fontAlgn="ctr"/>
                      <a:r>
                        <a:rPr lang="en-US" altLang="ja-JP" sz="2000" b="0" i="0" u="none" strike="noStrike">
                          <a:solidFill>
                            <a:srgbClr val="000000"/>
                          </a:solidFill>
                          <a:effectLst/>
                          <a:latin typeface="Calibri" panose="020F0502020204030204" pitchFamily="34" charset="0"/>
                          <a:ea typeface="游ゴシック" panose="020B0400000000000000" pitchFamily="50" charset="-128"/>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ctr" rtl="0" fontAlgn="ctr"/>
                      <a:r>
                        <a:rPr lang="en-US" altLang="ja-JP" sz="2000" b="0" i="0" u="none" strike="noStrike">
                          <a:solidFill>
                            <a:srgbClr val="000000"/>
                          </a:solidFill>
                          <a:effectLst/>
                          <a:latin typeface="Calibri" panose="020F0502020204030204" pitchFamily="34" charset="0"/>
                          <a:ea typeface="游ゴシック" panose="020B0400000000000000" pitchFamily="50" charset="-128"/>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ctr" rtl="0" fontAlgn="ctr"/>
                      <a:r>
                        <a:rPr lang="en-US" altLang="ja-JP" sz="2000" b="0" i="0" u="none" strike="noStrike">
                          <a:solidFill>
                            <a:srgbClr val="000000"/>
                          </a:solidFill>
                          <a:effectLst/>
                          <a:latin typeface="Calibri" panose="020F0502020204030204" pitchFamily="34" charset="0"/>
                          <a:ea typeface="游ゴシック" panose="020B0400000000000000" pitchFamily="50" charset="-128"/>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ctr" rtl="0" fontAlgn="ctr"/>
                      <a:r>
                        <a:rPr lang="en-US" altLang="ja-JP" sz="2000" b="0" i="0" u="none" strike="noStrike">
                          <a:solidFill>
                            <a:srgbClr val="000000"/>
                          </a:solidFill>
                          <a:effectLst/>
                          <a:latin typeface="Calibri" panose="020F0502020204030204" pitchFamily="34" charset="0"/>
                          <a:ea typeface="游ゴシック" panose="020B0400000000000000" pitchFamily="50" charset="-128"/>
                        </a:rPr>
                        <a: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718021630"/>
                  </a:ext>
                </a:extLst>
              </a:tr>
              <a:tr h="314098">
                <a:tc>
                  <a:txBody>
                    <a:bodyPr/>
                    <a:lstStyle/>
                    <a:p>
                      <a:pPr algn="ctr" rtl="0" fontAlgn="ctr"/>
                      <a:r>
                        <a:rPr lang="en-US" sz="1400" b="1" i="0" u="none" strike="noStrike">
                          <a:solidFill>
                            <a:srgbClr val="000000"/>
                          </a:solidFill>
                          <a:effectLst/>
                          <a:latin typeface="ＭＳ ゴシック" panose="020B0609070205080204" pitchFamily="49" charset="-128"/>
                          <a:ea typeface="ＭＳ ゴシック" panose="020B0609070205080204" pitchFamily="49" charset="-128"/>
                        </a:rPr>
                        <a:t>R2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altLang="ja-JP" sz="2000" b="0" i="0" u="none" strike="noStrike">
                          <a:solidFill>
                            <a:srgbClr val="000000"/>
                          </a:solidFill>
                          <a:effectLst/>
                          <a:latin typeface="Calibri" panose="020F0502020204030204" pitchFamily="34" charset="0"/>
                          <a:ea typeface="游ゴシック" panose="020B0400000000000000" pitchFamily="50" charset="-128"/>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altLang="ja-JP" sz="2000" b="0" i="0" u="none" strike="noStrike">
                          <a:solidFill>
                            <a:srgbClr val="000000"/>
                          </a:solidFill>
                          <a:effectLst/>
                          <a:latin typeface="Calibri" panose="020F0502020204030204" pitchFamily="34" charset="0"/>
                          <a:ea typeface="游ゴシック" panose="020B0400000000000000" pitchFamily="50" charset="-128"/>
                        </a:rPr>
                        <a:t>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altLang="ja-JP" sz="2000" b="0" i="0" u="none" strike="noStrike">
                          <a:solidFill>
                            <a:srgbClr val="000000"/>
                          </a:solidFill>
                          <a:effectLst/>
                          <a:latin typeface="Calibri" panose="020F0502020204030204" pitchFamily="34" charset="0"/>
                          <a:ea typeface="游ゴシック" panose="020B0400000000000000" pitchFamily="50" charset="-128"/>
                        </a:rPr>
                        <a: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altLang="ja-JP" sz="2000" b="0" i="0" u="none" strike="noStrike">
                          <a:solidFill>
                            <a:srgbClr val="000000"/>
                          </a:solidFill>
                          <a:effectLst/>
                          <a:latin typeface="Calibri" panose="020F0502020204030204" pitchFamily="34" charset="0"/>
                          <a:ea typeface="游ゴシック" panose="020B0400000000000000" pitchFamily="50" charset="-128"/>
                        </a:rPr>
                        <a: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746267705"/>
                  </a:ext>
                </a:extLst>
              </a:tr>
              <a:tr h="314098">
                <a:tc>
                  <a:txBody>
                    <a:bodyPr/>
                    <a:lstStyle/>
                    <a:p>
                      <a:pPr algn="ctr" rtl="0" fontAlgn="ctr"/>
                      <a:r>
                        <a:rPr lang="ja-JP" altLang="en-US" sz="1400" b="1" i="0" u="none" strike="noStrike">
                          <a:solidFill>
                            <a:srgbClr val="000000"/>
                          </a:solidFill>
                          <a:effectLst/>
                          <a:latin typeface="ＭＳ ゴシック" panose="020B0609070205080204" pitchFamily="49" charset="-128"/>
                          <a:ea typeface="ＭＳ ゴシック" panose="020B0609070205080204" pitchFamily="49" charset="-128"/>
                        </a:rPr>
                        <a:t>合 計</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ctr" rtl="0" fontAlgn="ctr"/>
                      <a:r>
                        <a:rPr lang="en-US" altLang="ja-JP" sz="2000" b="1" i="0" u="none" strike="noStrike">
                          <a:solidFill>
                            <a:srgbClr val="000000"/>
                          </a:solidFill>
                          <a:effectLst/>
                          <a:latin typeface="Calibri" panose="020F0502020204030204" pitchFamily="34" charset="0"/>
                          <a:ea typeface="游ゴシック" panose="020B0400000000000000" pitchFamily="50" charset="-128"/>
                        </a:rPr>
                        <a:t>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ctr" rtl="0" fontAlgn="ctr"/>
                      <a:r>
                        <a:rPr lang="en-US" altLang="ja-JP" sz="2000" b="1" i="0" u="none" strike="noStrike">
                          <a:solidFill>
                            <a:srgbClr val="000000"/>
                          </a:solidFill>
                          <a:effectLst/>
                          <a:latin typeface="Calibri" panose="020F0502020204030204" pitchFamily="34" charset="0"/>
                          <a:ea typeface="游ゴシック" panose="020B0400000000000000" pitchFamily="50" charset="-128"/>
                        </a:rPr>
                        <a:t>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ctr" rtl="0" fontAlgn="ctr"/>
                      <a:r>
                        <a:rPr lang="en-US" altLang="ja-JP" sz="2000" b="1" i="0" u="none" strike="noStrike">
                          <a:solidFill>
                            <a:srgbClr val="000000"/>
                          </a:solidFill>
                          <a:effectLst/>
                          <a:latin typeface="Calibri" panose="020F0502020204030204" pitchFamily="34" charset="0"/>
                          <a:ea typeface="游ゴシック" panose="020B0400000000000000" pitchFamily="50" charset="-128"/>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tc>
                  <a:txBody>
                    <a:bodyPr/>
                    <a:lstStyle/>
                    <a:p>
                      <a:pPr algn="ctr" rtl="0" fontAlgn="ctr"/>
                      <a:r>
                        <a:rPr lang="en-US" altLang="ja-JP" sz="2000" b="1" i="0" u="none" strike="noStrike" dirty="0">
                          <a:solidFill>
                            <a:srgbClr val="000000"/>
                          </a:solidFill>
                          <a:effectLst/>
                          <a:latin typeface="Calibri" panose="020F0502020204030204" pitchFamily="34" charset="0"/>
                          <a:ea typeface="游ゴシック" panose="020B0400000000000000" pitchFamily="50" charset="-128"/>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2220023700"/>
                  </a:ext>
                </a:extLst>
              </a:tr>
            </a:tbl>
          </a:graphicData>
        </a:graphic>
      </p:graphicFrame>
      <p:sp>
        <p:nvSpPr>
          <p:cNvPr id="20" name="スライド番号プレースホルダー 1">
            <a:extLst>
              <a:ext uri="{FF2B5EF4-FFF2-40B4-BE49-F238E27FC236}">
                <a16:creationId xmlns:a16="http://schemas.microsoft.com/office/drawing/2014/main" id="{103ADD99-5E37-DCB5-599D-BA7C348F20FF}"/>
              </a:ext>
            </a:extLst>
          </p:cNvPr>
          <p:cNvSpPr>
            <a:spLocks noGrp="1"/>
          </p:cNvSpPr>
          <p:nvPr>
            <p:ph type="sldNum" sz="quarter" idx="12"/>
          </p:nvPr>
        </p:nvSpPr>
        <p:spPr>
          <a:xfrm>
            <a:off x="7708106" y="6479510"/>
            <a:ext cx="2133600" cy="337038"/>
          </a:xfrm>
        </p:spPr>
        <p:txBody>
          <a:bodyPr/>
          <a:lstStyle/>
          <a:p>
            <a:pPr>
              <a:defRPr/>
            </a:pPr>
            <a:r>
              <a:rPr lang="ja-JP" altLang="en-US" dirty="0"/>
              <a:t>１９</a:t>
            </a:r>
          </a:p>
        </p:txBody>
      </p:sp>
      <p:pic>
        <p:nvPicPr>
          <p:cNvPr id="3" name="オーディオ 2">
            <a:hlinkClick r:id="" action="ppaction://media"/>
            <a:extLst>
              <a:ext uri="{FF2B5EF4-FFF2-40B4-BE49-F238E27FC236}">
                <a16:creationId xmlns:a16="http://schemas.microsoft.com/office/drawing/2014/main" id="{2C155242-08EB-87C6-84CD-9A75B9F79E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3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599"/>
    </mc:Choice>
    <mc:Fallback>
      <p:transition spd="slow" advTm="30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F1EFEDE-C9BE-4B56-9FE4-BEB93AAF0EA4}"/>
              </a:ext>
            </a:extLst>
          </p:cNvPr>
          <p:cNvSpPr/>
          <p:nvPr/>
        </p:nvSpPr>
        <p:spPr>
          <a:xfrm>
            <a:off x="0" y="0"/>
            <a:ext cx="9906000" cy="439738"/>
          </a:xfrm>
          <a:prstGeom prst="rect">
            <a:avLst/>
          </a:prstGeom>
          <a:solidFill>
            <a:srgbClr val="008000"/>
          </a:solidFill>
          <a:ln>
            <a:noFill/>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市区町村の災害廃棄物処理計画の策定状況</a:t>
            </a:r>
            <a:r>
              <a:rPr kumimoji="1" lang="en-US" altLang="ja-JP" sz="20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20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速報値）</a:t>
            </a:r>
            <a:r>
              <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（人口規模別　令和３年度末）</a:t>
            </a:r>
          </a:p>
        </p:txBody>
      </p:sp>
      <p:sp>
        <p:nvSpPr>
          <p:cNvPr id="8" name="テキスト ボックス 24">
            <a:extLst>
              <a:ext uri="{FF2B5EF4-FFF2-40B4-BE49-F238E27FC236}">
                <a16:creationId xmlns:a16="http://schemas.microsoft.com/office/drawing/2014/main" id="{FD35FFDE-5682-4F66-905B-8931C870CA6E}"/>
              </a:ext>
            </a:extLst>
          </p:cNvPr>
          <p:cNvSpPr txBox="1">
            <a:spLocks noChangeArrowheads="1"/>
          </p:cNvSpPr>
          <p:nvPr/>
        </p:nvSpPr>
        <p:spPr bwMode="auto">
          <a:xfrm>
            <a:off x="153988" y="3582293"/>
            <a:ext cx="3168650" cy="261937"/>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ja-JP" sz="110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10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速報値のため、数値が変わる場合がある。</a:t>
            </a:r>
            <a:endParaRPr kumimoji="1" lang="en-US" altLang="ja-JP" sz="1108"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1508" name="テキスト ボックス 2">
            <a:extLst>
              <a:ext uri="{FF2B5EF4-FFF2-40B4-BE49-F238E27FC236}">
                <a16:creationId xmlns:a16="http://schemas.microsoft.com/office/drawing/2014/main" id="{B57F68BF-3654-478D-98B6-C549A498DA58}"/>
              </a:ext>
            </a:extLst>
          </p:cNvPr>
          <p:cNvSpPr txBox="1">
            <a:spLocks noChangeArrowheads="1"/>
          </p:cNvSpPr>
          <p:nvPr/>
        </p:nvSpPr>
        <p:spPr bwMode="auto">
          <a:xfrm>
            <a:off x="222250" y="3967163"/>
            <a:ext cx="45370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　平成</a:t>
            </a:r>
            <a:r>
              <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30</a:t>
            </a:r>
            <a:r>
              <a:rPr kumimoji="1" lang="ja-JP" altLang="en-US" sz="1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年６月に策定された第四次循環型社会形成推進基本計画において、「万全な災害廃棄物処理体制の構築」が位置づけられており、災害廃棄物処理計画の策定目標の達成に向けて取組を更に強化する必要がある。</a:t>
            </a:r>
            <a:endParaRPr kumimoji="1" lang="en-US" altLang="ja-JP" sz="1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
        <p:nvSpPr>
          <p:cNvPr id="21509" name="テキスト ボックス 3">
            <a:extLst>
              <a:ext uri="{FF2B5EF4-FFF2-40B4-BE49-F238E27FC236}">
                <a16:creationId xmlns:a16="http://schemas.microsoft.com/office/drawing/2014/main" id="{419FD376-6F0C-40A3-A4F3-9EF0ADCB3E72}"/>
              </a:ext>
            </a:extLst>
          </p:cNvPr>
          <p:cNvSpPr txBox="1">
            <a:spLocks noChangeArrowheads="1"/>
          </p:cNvSpPr>
          <p:nvPr/>
        </p:nvSpPr>
        <p:spPr bwMode="auto">
          <a:xfrm>
            <a:off x="158750" y="6302375"/>
            <a:ext cx="5491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近畿２府４県については既に達成済み</a:t>
            </a:r>
          </a:p>
        </p:txBody>
      </p:sp>
      <p:sp>
        <p:nvSpPr>
          <p:cNvPr id="21510" name="正方形/長方形 5">
            <a:extLst>
              <a:ext uri="{FF2B5EF4-FFF2-40B4-BE49-F238E27FC236}">
                <a16:creationId xmlns:a16="http://schemas.microsoft.com/office/drawing/2014/main" id="{AB1FD460-152F-40FC-859B-38351CDE7053}"/>
              </a:ext>
            </a:extLst>
          </p:cNvPr>
          <p:cNvSpPr>
            <a:spLocks noChangeArrowheads="1"/>
          </p:cNvSpPr>
          <p:nvPr/>
        </p:nvSpPr>
        <p:spPr bwMode="auto">
          <a:xfrm>
            <a:off x="153988" y="5111750"/>
            <a:ext cx="4699000" cy="100012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災害廃棄物処理計画策定率の</a:t>
            </a:r>
            <a:r>
              <a:rPr kumimoji="1" lang="en-US" altLang="ja-JP"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2025</a:t>
            </a:r>
            <a:r>
              <a:rPr kumimoji="1" lang="ja-JP"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年度目標</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［都道府県］ </a:t>
            </a:r>
            <a:r>
              <a:rPr kumimoji="1" lang="en-US" altLang="ja-JP"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100</a:t>
            </a:r>
            <a:r>
              <a:rPr kumimoji="1" lang="ja-JP"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［市区町村］　 </a:t>
            </a:r>
            <a:r>
              <a:rPr kumimoji="1" lang="en-US" altLang="ja-JP"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60</a:t>
            </a:r>
            <a:r>
              <a:rPr kumimoji="1" lang="ja-JP"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a:t>
            </a:r>
          </a:p>
        </p:txBody>
      </p:sp>
      <p:sp>
        <p:nvSpPr>
          <p:cNvPr id="21558" name="テキスト ボックス 2">
            <a:extLst>
              <a:ext uri="{FF2B5EF4-FFF2-40B4-BE49-F238E27FC236}">
                <a16:creationId xmlns:a16="http://schemas.microsoft.com/office/drawing/2014/main" id="{2B2DB385-67D8-41AC-B2D3-22F3182FFF76}"/>
              </a:ext>
            </a:extLst>
          </p:cNvPr>
          <p:cNvSpPr txBox="1">
            <a:spLocks noChangeArrowheads="1"/>
          </p:cNvSpPr>
          <p:nvPr/>
        </p:nvSpPr>
        <p:spPr bwMode="auto">
          <a:xfrm>
            <a:off x="222250" y="605630"/>
            <a:ext cx="432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表　災害廃棄物処理計画人口別策定率比較</a:t>
            </a:r>
          </a:p>
        </p:txBody>
      </p:sp>
      <p:sp>
        <p:nvSpPr>
          <p:cNvPr id="21559" name="正方形/長方形 3">
            <a:extLst>
              <a:ext uri="{FF2B5EF4-FFF2-40B4-BE49-F238E27FC236}">
                <a16:creationId xmlns:a16="http://schemas.microsoft.com/office/drawing/2014/main" id="{146B5B2B-FA97-4E0F-A9DB-910F9E4561CE}"/>
              </a:ext>
            </a:extLst>
          </p:cNvPr>
          <p:cNvSpPr>
            <a:spLocks noChangeArrowheads="1"/>
          </p:cNvSpPr>
          <p:nvPr/>
        </p:nvSpPr>
        <p:spPr bwMode="auto">
          <a:xfrm>
            <a:off x="4979987" y="716920"/>
            <a:ext cx="4926013"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ア）近畿ブロックの災害廃棄物処理計画の策定団体は約７割で、昨年度から着実に増加</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近畿全体の策定割合は、昨年度（</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62</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lang="en-US" altLang="ja-JP" sz="1200" dirty="0">
                <a:solidFill>
                  <a:prstClr val="black"/>
                </a:solidFill>
                <a:latin typeface="HG丸ｺﾞｼｯｸM-PRO" panose="020F0600000000000000" pitchFamily="50" charset="-128"/>
                <a:ea typeface="HG丸ｺﾞｼｯｸM-PRO" panose="020F0600000000000000" pitchFamily="50" charset="-128"/>
              </a:rPr>
              <a:t>90</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団体）から</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a:t>
            </a:r>
            <a:r>
              <a:rPr lang="en-US" altLang="ja-JP" sz="1200" dirty="0">
                <a:solidFill>
                  <a:prstClr val="black"/>
                </a:solidFill>
                <a:latin typeface="HG丸ｺﾞｼｯｸM-PRO" panose="020F0600000000000000" pitchFamily="50" charset="-128"/>
                <a:ea typeface="HG丸ｺﾞｼｯｸM-PRO" panose="020F0600000000000000" pitchFamily="50" charset="-128"/>
              </a:rPr>
              <a:t>0</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ポイント増加（</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72</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lang="en-US" altLang="ja-JP" sz="1200" dirty="0">
                <a:solidFill>
                  <a:prstClr val="black"/>
                </a:solidFill>
                <a:latin typeface="HG丸ｺﾞｼｯｸM-PRO" panose="020F0600000000000000" pitchFamily="50" charset="-128"/>
                <a:ea typeface="HG丸ｺﾞｼｯｸM-PRO" panose="020F0600000000000000" pitchFamily="50" charset="-128"/>
              </a:rPr>
              <a:t>143</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団体）し、全国平均（</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72</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lang="en-US" altLang="ja-JP" sz="1200" dirty="0">
                <a:solidFill>
                  <a:prstClr val="black"/>
                </a:solidFill>
                <a:latin typeface="HG丸ｺﾞｼｯｸM-PRO" panose="020F0600000000000000" pitchFamily="50" charset="-128"/>
                <a:ea typeface="HG丸ｺﾞｼｯｸM-PRO" panose="020F0600000000000000" pitchFamily="50" charset="-128"/>
              </a:rPr>
              <a:t>1</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lang="en-US" altLang="ja-JP" sz="1200" dirty="0">
                <a:solidFill>
                  <a:prstClr val="black"/>
                </a:solidFill>
                <a:latin typeface="HG丸ｺﾞｼｯｸM-PRO" panose="020F0600000000000000" pitchFamily="50" charset="-128"/>
                <a:ea typeface="HG丸ｺﾞｼｯｸM-PRO" panose="020F0600000000000000" pitchFamily="50" charset="-128"/>
              </a:rPr>
              <a:t>252</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団体）とほぼ同程度となった。</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特に策定団体数が増えた和歌山県は（</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100</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30</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団体）となり、京都府も</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団体増（</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61</a:t>
            </a:r>
            <a:r>
              <a:rPr lang="en-US" altLang="ja-JP" sz="1200" dirty="0">
                <a:solidFill>
                  <a:prstClr val="black"/>
                </a:solidFill>
                <a:latin typeface="HG丸ｺﾞｼｯｸM-PRO" panose="020F0600000000000000" pitchFamily="50" charset="-128"/>
                <a:ea typeface="HG丸ｺﾞｼｯｸM-PRO" panose="020F0600000000000000" pitchFamily="50" charset="-128"/>
              </a:rPr>
              <a:t>.5</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16</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団体）、滋賀県も（</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84.2</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16</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団体）と増加している。</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イ）災害廃棄物処理計画を改訂した団体は少なく、未改訂の団体の</a:t>
            </a:r>
            <a:r>
              <a:rPr kumimoji="1" lang="en-US" altLang="ja-JP" sz="13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a:t>
            </a:r>
            <a:r>
              <a:rPr kumimoji="1" lang="ja-JP" altLang="en-US" sz="13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割程度が改訂時の課題を認識（令和</a:t>
            </a:r>
            <a:r>
              <a:rPr kumimoji="1" lang="en-US" altLang="ja-JP" sz="13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a:t>
            </a:r>
            <a:r>
              <a:rPr kumimoji="1" lang="ja-JP" altLang="en-US" sz="13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a:t>
            </a:r>
            <a:r>
              <a:rPr kumimoji="1" lang="en-US" altLang="ja-JP" sz="13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a:t>
            </a:r>
            <a:r>
              <a:rPr kumimoji="1" lang="ja-JP" altLang="en-US" sz="13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月時点）</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災害廃棄物処理計画の改訂状況は、近畿全体の都道府県では</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府県中</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府県のみ、市町村では</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(16</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団体）が「改訂有り」であった。</a:t>
            </a:r>
          </a:p>
        </p:txBody>
      </p:sp>
      <p:graphicFrame>
        <p:nvGraphicFramePr>
          <p:cNvPr id="12" name="グラフ 11">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72178327"/>
              </p:ext>
            </p:extLst>
          </p:nvPr>
        </p:nvGraphicFramePr>
        <p:xfrm>
          <a:off x="5146677" y="3557585"/>
          <a:ext cx="4537074" cy="336153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表 3">
            <a:extLst>
              <a:ext uri="{FF2B5EF4-FFF2-40B4-BE49-F238E27FC236}">
                <a16:creationId xmlns:a16="http://schemas.microsoft.com/office/drawing/2014/main" id="{CE8479EC-F986-6216-1706-8BD5406C4736}"/>
              </a:ext>
            </a:extLst>
          </p:cNvPr>
          <p:cNvGraphicFramePr>
            <a:graphicFrameLocks noGrp="1"/>
          </p:cNvGraphicFramePr>
          <p:nvPr/>
        </p:nvGraphicFramePr>
        <p:xfrm>
          <a:off x="222250" y="979488"/>
          <a:ext cx="4630740" cy="2578097"/>
        </p:xfrm>
        <a:graphic>
          <a:graphicData uri="http://schemas.openxmlformats.org/drawingml/2006/table">
            <a:tbl>
              <a:tblPr/>
              <a:tblGrid>
                <a:gridCol w="858928">
                  <a:extLst>
                    <a:ext uri="{9D8B030D-6E8A-4147-A177-3AD203B41FA5}">
                      <a16:colId xmlns:a16="http://schemas.microsoft.com/office/drawing/2014/main" val="1334628359"/>
                    </a:ext>
                  </a:extLst>
                </a:gridCol>
                <a:gridCol w="1195028">
                  <a:extLst>
                    <a:ext uri="{9D8B030D-6E8A-4147-A177-3AD203B41FA5}">
                      <a16:colId xmlns:a16="http://schemas.microsoft.com/office/drawing/2014/main" val="159879017"/>
                    </a:ext>
                  </a:extLst>
                </a:gridCol>
                <a:gridCol w="858928">
                  <a:extLst>
                    <a:ext uri="{9D8B030D-6E8A-4147-A177-3AD203B41FA5}">
                      <a16:colId xmlns:a16="http://schemas.microsoft.com/office/drawing/2014/main" val="1425891132"/>
                    </a:ext>
                  </a:extLst>
                </a:gridCol>
                <a:gridCol w="858928">
                  <a:extLst>
                    <a:ext uri="{9D8B030D-6E8A-4147-A177-3AD203B41FA5}">
                      <a16:colId xmlns:a16="http://schemas.microsoft.com/office/drawing/2014/main" val="827741573"/>
                    </a:ext>
                  </a:extLst>
                </a:gridCol>
                <a:gridCol w="858928">
                  <a:extLst>
                    <a:ext uri="{9D8B030D-6E8A-4147-A177-3AD203B41FA5}">
                      <a16:colId xmlns:a16="http://schemas.microsoft.com/office/drawing/2014/main" val="3227105123"/>
                    </a:ext>
                  </a:extLst>
                </a:gridCol>
              </a:tblGrid>
              <a:tr h="321147">
                <a:tc rowSpan="2" gridSpan="2">
                  <a:txBody>
                    <a:bodyPr/>
                    <a:lstStyle/>
                    <a:p>
                      <a:pPr algn="ctr"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人口規模</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tc gridSpan="3">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近畿全体</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66888056"/>
                  </a:ext>
                </a:extLst>
              </a:tr>
              <a:tr h="321147">
                <a:tc gridSpan="2" vMerge="1">
                  <a:txBody>
                    <a:bodyPr/>
                    <a:lstStyle/>
                    <a:p>
                      <a:endParaRPr kumimoji="1" lang="ja-JP" altLang="en-US"/>
                    </a:p>
                  </a:txBody>
                  <a:tcPr/>
                </a:tc>
                <a:tc hMerge="1"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自治体数</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策定数</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策定率</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482936"/>
                  </a:ext>
                </a:extLst>
              </a:tr>
              <a:tr h="321147">
                <a:tc gridSpan="2">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全体</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198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143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72.2%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0851740"/>
                  </a:ext>
                </a:extLst>
              </a:tr>
              <a:tr h="321147">
                <a:tc gridSpan="2">
                  <a:txBody>
                    <a:bodyPr/>
                    <a:lstStyle/>
                    <a:p>
                      <a:pPr algn="l"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50</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万人以上</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100%</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9340742"/>
                  </a:ext>
                </a:extLst>
              </a:tr>
              <a:tr h="321147">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うち政令市</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100%</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39033"/>
                  </a:ext>
                </a:extLst>
              </a:tr>
              <a:tr h="321147">
                <a:tc gridSpan="2">
                  <a:txBody>
                    <a:bodyPr/>
                    <a:lstStyle/>
                    <a:p>
                      <a:pPr algn="l"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万人以上</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50</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万人未満</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91.9%</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1038870"/>
                  </a:ext>
                </a:extLst>
              </a:tr>
              <a:tr h="321147">
                <a:tc gridSpan="2">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５万人以上</a:t>
                      </a: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万人未満</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75.0%</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1052268"/>
                  </a:ext>
                </a:extLst>
              </a:tr>
              <a:tr h="330068">
                <a:tc gridSpan="2">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５万人未満</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112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63.4%</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9186909"/>
                  </a:ext>
                </a:extLst>
              </a:tr>
            </a:tbl>
          </a:graphicData>
        </a:graphic>
      </p:graphicFrame>
      <p:pic>
        <p:nvPicPr>
          <p:cNvPr id="6" name="オーディオ 5">
            <a:hlinkClick r:id="" action="ppaction://media"/>
            <a:extLst>
              <a:ext uri="{FF2B5EF4-FFF2-40B4-BE49-F238E27FC236}">
                <a16:creationId xmlns:a16="http://schemas.microsoft.com/office/drawing/2014/main" id="{01882556-599B-3247-76A0-544A3BD88C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3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450"/>
    </mc:Choice>
    <mc:Fallback>
      <p:transition spd="slow" advTm="5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89341950-D113-4B56-A65D-AC347D98EFC9}"/>
              </a:ext>
            </a:extLst>
          </p:cNvPr>
          <p:cNvSpPr/>
          <p:nvPr/>
        </p:nvSpPr>
        <p:spPr>
          <a:xfrm>
            <a:off x="133212" y="453477"/>
            <a:ext cx="9619754" cy="803294"/>
          </a:xfrm>
          <a:prstGeom prst="roundRect">
            <a:avLst/>
          </a:prstGeom>
          <a:solidFill>
            <a:srgbClr val="EBFF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AutoShape 3"/>
          <p:cNvSpPr>
            <a:spLocks noChangeAspect="1" noChangeArrowheads="1" noTextEdit="1"/>
          </p:cNvSpPr>
          <p:nvPr/>
        </p:nvSpPr>
        <p:spPr bwMode="auto">
          <a:xfrm>
            <a:off x="295908" y="413474"/>
            <a:ext cx="9578975" cy="654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 name="スライド番号プレースホルダー 28"/>
          <p:cNvSpPr>
            <a:spLocks noGrp="1"/>
          </p:cNvSpPr>
          <p:nvPr>
            <p:ph type="sldNum" sz="quarter" idx="12"/>
          </p:nvPr>
        </p:nvSpPr>
        <p:spPr>
          <a:xfrm>
            <a:off x="7986056" y="6344481"/>
            <a:ext cx="1766910" cy="353471"/>
          </a:xfrm>
        </p:spPr>
        <p:txBody>
          <a:bodyPr/>
          <a:lstStyle/>
          <a:p>
            <a:pPr defTabSz="779173"/>
            <a:r>
              <a:rPr lang="ja-JP" altLang="en-US" sz="1800" dirty="0">
                <a:latin typeface="ＭＳ Ｐゴシック" panose="020B0600070205080204" pitchFamily="50" charset="-128"/>
                <a:ea typeface="ＭＳ Ｐゴシック" panose="020B0600070205080204" pitchFamily="50" charset="-128"/>
              </a:rPr>
              <a:t>２１</a:t>
            </a:r>
          </a:p>
        </p:txBody>
      </p:sp>
      <p:sp>
        <p:nvSpPr>
          <p:cNvPr id="2" name="テキスト ボックス 1">
            <a:extLst>
              <a:ext uri="{FF2B5EF4-FFF2-40B4-BE49-F238E27FC236}">
                <a16:creationId xmlns:a16="http://schemas.microsoft.com/office/drawing/2014/main" id="{377F81C0-AFC3-47F1-B49C-77AD646E8669}"/>
              </a:ext>
            </a:extLst>
          </p:cNvPr>
          <p:cNvSpPr txBox="1"/>
          <p:nvPr/>
        </p:nvSpPr>
        <p:spPr>
          <a:xfrm>
            <a:off x="-1" y="44539"/>
            <a:ext cx="9906000" cy="369332"/>
          </a:xfrm>
          <a:prstGeom prst="rect">
            <a:avLst/>
          </a:prstGeom>
          <a:solidFill>
            <a:schemeClr val="accent1">
              <a:lumMod val="50000"/>
            </a:schemeClr>
          </a:solidFill>
        </p:spPr>
        <p:txBody>
          <a:bodyPr wrap="square" rtlCol="0">
            <a:spAutoFit/>
          </a:bodyPr>
          <a:lstStyle/>
          <a:p>
            <a:pPr algn="ctr"/>
            <a:r>
              <a:rPr kumimoji="1" lang="ja-JP" altLang="en-US" b="1" dirty="0">
                <a:solidFill>
                  <a:schemeClr val="bg1"/>
                </a:solidFill>
                <a:latin typeface="ＭＳ ゴシック" panose="020B0609070205080204" pitchFamily="49" charset="-128"/>
                <a:ea typeface="ＭＳ ゴシック" panose="020B0609070205080204" pitchFamily="49" charset="-128"/>
              </a:rPr>
              <a:t>災害廃棄物処理計画策定についての課題と対策</a:t>
            </a:r>
          </a:p>
        </p:txBody>
      </p:sp>
      <p:sp>
        <p:nvSpPr>
          <p:cNvPr id="4" name="正方形/長方形 3">
            <a:extLst>
              <a:ext uri="{FF2B5EF4-FFF2-40B4-BE49-F238E27FC236}">
                <a16:creationId xmlns:a16="http://schemas.microsoft.com/office/drawing/2014/main" id="{6AF72EB2-1B6A-4B26-87EE-713B050AEC9E}"/>
              </a:ext>
            </a:extLst>
          </p:cNvPr>
          <p:cNvSpPr/>
          <p:nvPr/>
        </p:nvSpPr>
        <p:spPr>
          <a:xfrm>
            <a:off x="133212" y="2785060"/>
            <a:ext cx="3935693" cy="338554"/>
          </a:xfrm>
          <a:prstGeom prst="rect">
            <a:avLst/>
          </a:prstGeom>
          <a:solidFill>
            <a:schemeClr val="accent6">
              <a:lumMod val="20000"/>
              <a:lumOff val="80000"/>
            </a:schemeClr>
          </a:solidFill>
        </p:spPr>
        <p:txBody>
          <a:bodyPr wrap="none">
            <a:spAutoFit/>
          </a:bodyPr>
          <a:lstStyle/>
          <a:p>
            <a:r>
              <a:rPr lang="ja-JP" altLang="en-US" sz="1600" b="1" dirty="0"/>
              <a:t>２</a:t>
            </a:r>
            <a:r>
              <a:rPr lang="en-US" altLang="ja-JP" sz="1600" b="1" dirty="0"/>
              <a:t>.</a:t>
            </a:r>
            <a:r>
              <a:rPr lang="ja-JP" altLang="en-US" sz="1600" b="1" dirty="0"/>
              <a:t>平時からの災害廃棄物処理計画の活用</a:t>
            </a:r>
          </a:p>
        </p:txBody>
      </p:sp>
      <p:sp>
        <p:nvSpPr>
          <p:cNvPr id="8" name="正方形/長方形 7">
            <a:extLst>
              <a:ext uri="{FF2B5EF4-FFF2-40B4-BE49-F238E27FC236}">
                <a16:creationId xmlns:a16="http://schemas.microsoft.com/office/drawing/2014/main" id="{2FEE846E-1508-4100-9976-18259459E6B0}"/>
              </a:ext>
            </a:extLst>
          </p:cNvPr>
          <p:cNvSpPr/>
          <p:nvPr/>
        </p:nvSpPr>
        <p:spPr>
          <a:xfrm>
            <a:off x="153034" y="3876650"/>
            <a:ext cx="2909771" cy="338554"/>
          </a:xfrm>
          <a:prstGeom prst="rect">
            <a:avLst/>
          </a:prstGeom>
          <a:solidFill>
            <a:schemeClr val="accent5">
              <a:lumMod val="20000"/>
              <a:lumOff val="80000"/>
            </a:schemeClr>
          </a:solidFill>
        </p:spPr>
        <p:txBody>
          <a:bodyPr wrap="none">
            <a:spAutoFit/>
          </a:bodyPr>
          <a:lstStyle/>
          <a:p>
            <a:r>
              <a:rPr lang="ja-JP" altLang="en-US" sz="1600" b="1" dirty="0"/>
              <a:t>３</a:t>
            </a:r>
            <a:r>
              <a:rPr lang="en-US" altLang="ja-JP" sz="1600" b="1" dirty="0"/>
              <a:t>.</a:t>
            </a:r>
            <a:r>
              <a:rPr lang="ja-JP" altLang="en-US" sz="1600" b="1" dirty="0"/>
              <a:t>計画の点検と見直し・充実</a:t>
            </a:r>
          </a:p>
        </p:txBody>
      </p:sp>
      <p:sp>
        <p:nvSpPr>
          <p:cNvPr id="11" name="正方形/長方形 10">
            <a:extLst>
              <a:ext uri="{FF2B5EF4-FFF2-40B4-BE49-F238E27FC236}">
                <a16:creationId xmlns:a16="http://schemas.microsoft.com/office/drawing/2014/main" id="{5112415A-C718-4C88-BE03-491DF6D8A6FB}"/>
              </a:ext>
            </a:extLst>
          </p:cNvPr>
          <p:cNvSpPr/>
          <p:nvPr/>
        </p:nvSpPr>
        <p:spPr>
          <a:xfrm>
            <a:off x="133212" y="1423443"/>
            <a:ext cx="3320140" cy="338554"/>
          </a:xfrm>
          <a:prstGeom prst="rect">
            <a:avLst/>
          </a:prstGeom>
          <a:solidFill>
            <a:schemeClr val="accent4">
              <a:lumMod val="20000"/>
              <a:lumOff val="80000"/>
            </a:schemeClr>
          </a:solidFill>
        </p:spPr>
        <p:txBody>
          <a:bodyPr wrap="none">
            <a:spAutoFit/>
          </a:bodyPr>
          <a:lstStyle/>
          <a:p>
            <a:r>
              <a:rPr lang="ja-JP" altLang="en-US" sz="1600" b="1" dirty="0"/>
              <a:t>１</a:t>
            </a:r>
            <a:r>
              <a:rPr lang="en-US" altLang="ja-JP" sz="1600" b="1" dirty="0"/>
              <a:t>.</a:t>
            </a:r>
            <a:r>
              <a:rPr lang="ja-JP" altLang="en-US" sz="1600" b="1" dirty="0"/>
              <a:t>小規模自治体への計画策定支援</a:t>
            </a:r>
          </a:p>
        </p:txBody>
      </p:sp>
      <p:sp>
        <p:nvSpPr>
          <p:cNvPr id="13" name="正方形/長方形 12">
            <a:extLst>
              <a:ext uri="{FF2B5EF4-FFF2-40B4-BE49-F238E27FC236}">
                <a16:creationId xmlns:a16="http://schemas.microsoft.com/office/drawing/2014/main" id="{40200714-AFF3-438D-B43A-C7E299143786}"/>
              </a:ext>
            </a:extLst>
          </p:cNvPr>
          <p:cNvSpPr/>
          <p:nvPr/>
        </p:nvSpPr>
        <p:spPr>
          <a:xfrm>
            <a:off x="4952999" y="5917185"/>
            <a:ext cx="4696609" cy="738664"/>
          </a:xfrm>
          <a:prstGeom prst="rect">
            <a:avLst/>
          </a:prstGeom>
        </p:spPr>
        <p:txBody>
          <a:bodyPr wrap="square">
            <a:spAutoFit/>
          </a:bodyPr>
          <a:lstStyle/>
          <a:p>
            <a:r>
              <a:rPr lang="en-US" altLang="ja-JP" sz="1400" dirty="0"/>
              <a:t>• </a:t>
            </a:r>
            <a:r>
              <a:rPr lang="ja-JP" altLang="en-US" sz="1400" dirty="0"/>
              <a:t>実行性向上のための点検</a:t>
            </a:r>
            <a:r>
              <a:rPr lang="en-US" altLang="ja-JP" sz="1400" dirty="0"/>
              <a:t>(</a:t>
            </a:r>
            <a:r>
              <a:rPr lang="ja-JP" altLang="en-US" sz="1400" dirty="0"/>
              <a:t>庁内組織・担当者の異動等</a:t>
            </a:r>
            <a:r>
              <a:rPr lang="en-US" altLang="ja-JP" sz="1400" dirty="0"/>
              <a:t>)</a:t>
            </a:r>
          </a:p>
          <a:p>
            <a:r>
              <a:rPr lang="en-US" altLang="ja-JP" sz="1400" dirty="0"/>
              <a:t>• </a:t>
            </a:r>
            <a:r>
              <a:rPr lang="ja-JP" altLang="en-US" sz="1400" dirty="0"/>
              <a:t>災害事例のグッドプラクティス集の整理</a:t>
            </a:r>
            <a:endParaRPr lang="en-US" altLang="ja-JP" sz="1400" dirty="0"/>
          </a:p>
          <a:p>
            <a:r>
              <a:rPr lang="en-US" altLang="ja-JP" sz="1400" dirty="0"/>
              <a:t>• </a:t>
            </a:r>
            <a:r>
              <a:rPr lang="ja-JP" altLang="en-US" sz="1400" dirty="0"/>
              <a:t>「処理業務と処理体制」の完成版の作成</a:t>
            </a:r>
          </a:p>
        </p:txBody>
      </p:sp>
      <p:sp>
        <p:nvSpPr>
          <p:cNvPr id="15" name="正方形/長方形 14">
            <a:extLst>
              <a:ext uri="{FF2B5EF4-FFF2-40B4-BE49-F238E27FC236}">
                <a16:creationId xmlns:a16="http://schemas.microsoft.com/office/drawing/2014/main" id="{E92802DC-AFAC-4BF6-AD92-D847BFEACAA3}"/>
              </a:ext>
            </a:extLst>
          </p:cNvPr>
          <p:cNvSpPr/>
          <p:nvPr/>
        </p:nvSpPr>
        <p:spPr>
          <a:xfrm>
            <a:off x="153034" y="514622"/>
            <a:ext cx="9721849" cy="738664"/>
          </a:xfrm>
          <a:prstGeom prst="rect">
            <a:avLst/>
          </a:prstGeom>
        </p:spPr>
        <p:txBody>
          <a:bodyPr wrap="square">
            <a:spAutoFit/>
          </a:bodyPr>
          <a:lstStyle/>
          <a:p>
            <a:pPr marL="285750" indent="-285750">
              <a:buFont typeface="Wingdings" panose="05000000000000000000" pitchFamily="2" charset="2"/>
              <a:buChar char="l"/>
            </a:pPr>
            <a:r>
              <a:rPr lang="ja-JP" altLang="en-US" sz="1400" dirty="0"/>
              <a:t>市町村の災害廃棄物処理計画策定率は６割、依然４割の市町村で災害廃棄物処理計画が未策定。</a:t>
            </a:r>
          </a:p>
          <a:p>
            <a:pPr marL="285750" indent="-285750">
              <a:buFont typeface="Wingdings" panose="05000000000000000000" pitchFamily="2" charset="2"/>
              <a:buChar char="l"/>
            </a:pPr>
            <a:r>
              <a:rPr lang="ja-JP" altLang="en-US" sz="1400" dirty="0"/>
              <a:t>未策定の市町村は小規模自治体が多く、策定に向けた支援が求められている。</a:t>
            </a:r>
          </a:p>
          <a:p>
            <a:pPr marL="285750" indent="-285750">
              <a:buFont typeface="Wingdings" panose="05000000000000000000" pitchFamily="2" charset="2"/>
              <a:buChar char="l"/>
            </a:pPr>
            <a:r>
              <a:rPr lang="ja-JP" altLang="en-US" sz="1400" dirty="0"/>
              <a:t>災害時・平時とも災害廃棄物処理計画を十分に活用されず、人事異動の際の引継ぎにも課題がある。</a:t>
            </a:r>
            <a:endParaRPr lang="en-US" altLang="ja-JP" sz="1400" dirty="0"/>
          </a:p>
        </p:txBody>
      </p:sp>
      <p:sp>
        <p:nvSpPr>
          <p:cNvPr id="17" name="正方形/長方形 16">
            <a:extLst>
              <a:ext uri="{FF2B5EF4-FFF2-40B4-BE49-F238E27FC236}">
                <a16:creationId xmlns:a16="http://schemas.microsoft.com/office/drawing/2014/main" id="{C91EF53E-0BC9-49DC-BE05-DB4A14066FBB}"/>
              </a:ext>
            </a:extLst>
          </p:cNvPr>
          <p:cNvSpPr/>
          <p:nvPr/>
        </p:nvSpPr>
        <p:spPr>
          <a:xfrm>
            <a:off x="4653630" y="3727323"/>
            <a:ext cx="4321854" cy="1569660"/>
          </a:xfrm>
          <a:prstGeom prst="rect">
            <a:avLst/>
          </a:prstGeom>
        </p:spPr>
        <p:txBody>
          <a:bodyPr wrap="square">
            <a:spAutoFit/>
          </a:bodyPr>
          <a:lstStyle/>
          <a:p>
            <a:r>
              <a:rPr lang="en-US" altLang="ja-JP" sz="1200" dirty="0"/>
              <a:t>• </a:t>
            </a:r>
            <a:r>
              <a:rPr lang="ja-JP" altLang="en-US" sz="1200" dirty="0"/>
              <a:t>急務の対応に追われていたことで処理計画を確認する余裕がなかったこと。発災時は冷静さを欠いており、心の余裕がない。関係者へ連絡したほうが早いと考え、調べる前に電話で聞いていた。</a:t>
            </a:r>
            <a:endParaRPr lang="en-US" altLang="ja-JP" sz="1200" dirty="0"/>
          </a:p>
          <a:p>
            <a:r>
              <a:rPr lang="en-US" altLang="ja-JP" sz="1200" dirty="0"/>
              <a:t>• </a:t>
            </a:r>
            <a:r>
              <a:rPr lang="ja-JP" altLang="en-US" sz="1200" dirty="0"/>
              <a:t>災害を経験していない職員にとっては、いきなり処理計画を確認しても実施すべきことのイメージできなかった。</a:t>
            </a:r>
            <a:endParaRPr lang="en-US" altLang="ja-JP" sz="1200" dirty="0"/>
          </a:p>
          <a:p>
            <a:r>
              <a:rPr lang="en-US" altLang="ja-JP" sz="1200" dirty="0"/>
              <a:t>• </a:t>
            </a:r>
            <a:r>
              <a:rPr lang="ja-JP" altLang="en-US" sz="1200" dirty="0"/>
              <a:t>処理計画を共有されておらず、処理計画が作成されていることも知らなかった。</a:t>
            </a:r>
          </a:p>
        </p:txBody>
      </p:sp>
      <p:sp>
        <p:nvSpPr>
          <p:cNvPr id="18" name="テキスト ボックス 17">
            <a:extLst>
              <a:ext uri="{FF2B5EF4-FFF2-40B4-BE49-F238E27FC236}">
                <a16:creationId xmlns:a16="http://schemas.microsoft.com/office/drawing/2014/main" id="{398C4344-AC3A-448E-9AB3-7FB28BEC0898}"/>
              </a:ext>
            </a:extLst>
          </p:cNvPr>
          <p:cNvSpPr txBox="1"/>
          <p:nvPr/>
        </p:nvSpPr>
        <p:spPr>
          <a:xfrm>
            <a:off x="187215" y="3137986"/>
            <a:ext cx="4159250" cy="738664"/>
          </a:xfrm>
          <a:prstGeom prst="rect">
            <a:avLst/>
          </a:prstGeom>
          <a:noFill/>
        </p:spPr>
        <p:txBody>
          <a:bodyPr wrap="square" rtlCol="0">
            <a:spAutoFit/>
          </a:bodyPr>
          <a:lstStyle/>
          <a:p>
            <a:r>
              <a:rPr kumimoji="1" lang="ja-JP" altLang="en-US" sz="1400" dirty="0"/>
              <a:t>・平時における連携体制の構築</a:t>
            </a:r>
            <a:endParaRPr kumimoji="1" lang="en-US" altLang="ja-JP" sz="1400" dirty="0"/>
          </a:p>
          <a:p>
            <a:r>
              <a:rPr kumimoji="1" lang="ja-JP" altLang="en-US" sz="1400" dirty="0"/>
              <a:t>・平時における分別の必要性の啓発</a:t>
            </a:r>
            <a:endParaRPr kumimoji="1" lang="en-US" altLang="ja-JP" sz="1400" dirty="0"/>
          </a:p>
          <a:p>
            <a:r>
              <a:rPr lang="ja-JP" altLang="en-US" sz="1400" dirty="0"/>
              <a:t>・仮置場の迅速かつ適正な設置</a:t>
            </a:r>
            <a:endParaRPr kumimoji="1" lang="ja-JP" altLang="en-US" sz="1400" dirty="0"/>
          </a:p>
        </p:txBody>
      </p:sp>
      <p:sp>
        <p:nvSpPr>
          <p:cNvPr id="25" name="テキスト ボックス 24">
            <a:extLst>
              <a:ext uri="{FF2B5EF4-FFF2-40B4-BE49-F238E27FC236}">
                <a16:creationId xmlns:a16="http://schemas.microsoft.com/office/drawing/2014/main" id="{8C78F598-67E1-43F0-AC76-9D99BC779736}"/>
              </a:ext>
            </a:extLst>
          </p:cNvPr>
          <p:cNvSpPr txBox="1"/>
          <p:nvPr/>
        </p:nvSpPr>
        <p:spPr>
          <a:xfrm>
            <a:off x="153034" y="1808022"/>
            <a:ext cx="3626484" cy="954107"/>
          </a:xfrm>
          <a:prstGeom prst="rect">
            <a:avLst/>
          </a:prstGeom>
          <a:noFill/>
        </p:spPr>
        <p:txBody>
          <a:bodyPr wrap="square" rtlCol="0">
            <a:spAutoFit/>
          </a:bodyPr>
          <a:lstStyle/>
          <a:p>
            <a:r>
              <a:rPr lang="ja-JP" altLang="en-US" sz="1400" dirty="0"/>
              <a:t>・小規模自治体への作成依頼と作成支援</a:t>
            </a:r>
            <a:endParaRPr kumimoji="1" lang="en-US" altLang="ja-JP" sz="1400" dirty="0"/>
          </a:p>
          <a:p>
            <a:r>
              <a:rPr kumimoji="1" lang="ja-JP" altLang="en-US" sz="1400" dirty="0"/>
              <a:t>・府県と連携した計画的な取組が必要</a:t>
            </a:r>
            <a:endParaRPr kumimoji="1" lang="en-US" altLang="ja-JP" sz="1400" dirty="0"/>
          </a:p>
          <a:p>
            <a:r>
              <a:rPr kumimoji="1" lang="ja-JP" altLang="en-US" sz="1400" dirty="0"/>
              <a:t>・</a:t>
            </a:r>
            <a:r>
              <a:rPr lang="en-US" altLang="ja-JP" sz="1400" dirty="0"/>
              <a:t>『</a:t>
            </a:r>
            <a:r>
              <a:rPr lang="ja-JP" altLang="en-US" sz="1400" dirty="0"/>
              <a:t>災害廃棄物処理体制と業務</a:t>
            </a:r>
            <a:r>
              <a:rPr lang="en-US" altLang="ja-JP" sz="1400" dirty="0"/>
              <a:t>』</a:t>
            </a:r>
            <a:r>
              <a:rPr lang="ja-JP" altLang="en-US" sz="1400" dirty="0"/>
              <a:t>の活用</a:t>
            </a:r>
            <a:endParaRPr kumimoji="1" lang="en-US" altLang="ja-JP" sz="1400" dirty="0"/>
          </a:p>
          <a:p>
            <a:r>
              <a:rPr lang="ja-JP" altLang="en-US" sz="1400" dirty="0"/>
              <a:t>・必要最低限の準備と連携方策を構築</a:t>
            </a:r>
            <a:endParaRPr kumimoji="1" lang="ja-JP" altLang="en-US" sz="1400" dirty="0"/>
          </a:p>
        </p:txBody>
      </p:sp>
      <p:sp>
        <p:nvSpPr>
          <p:cNvPr id="19" name="思考の吹き出し: 雲形 18">
            <a:extLst>
              <a:ext uri="{FF2B5EF4-FFF2-40B4-BE49-F238E27FC236}">
                <a16:creationId xmlns:a16="http://schemas.microsoft.com/office/drawing/2014/main" id="{172B83C7-18BC-4F45-BB65-201324325309}"/>
              </a:ext>
            </a:extLst>
          </p:cNvPr>
          <p:cNvSpPr/>
          <p:nvPr/>
        </p:nvSpPr>
        <p:spPr>
          <a:xfrm>
            <a:off x="3839951" y="3236610"/>
            <a:ext cx="5854671" cy="2304524"/>
          </a:xfrm>
          <a:prstGeom prst="cloudCallout">
            <a:avLst>
              <a:gd name="adj1" fmla="val -58060"/>
              <a:gd name="adj2" fmla="val -47718"/>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1B9EEC47-E5B5-43B2-BD89-A8E460A666A2}"/>
              </a:ext>
            </a:extLst>
          </p:cNvPr>
          <p:cNvSpPr/>
          <p:nvPr/>
        </p:nvSpPr>
        <p:spPr>
          <a:xfrm>
            <a:off x="4165833" y="3345914"/>
            <a:ext cx="5130041" cy="307777"/>
          </a:xfrm>
          <a:prstGeom prst="rect">
            <a:avLst/>
          </a:prstGeom>
          <a:solidFill>
            <a:schemeClr val="bg1"/>
          </a:solidFill>
        </p:spPr>
        <p:txBody>
          <a:bodyPr wrap="square">
            <a:spAutoFit/>
          </a:bodyPr>
          <a:lstStyle/>
          <a:p>
            <a:r>
              <a:rPr lang="ja-JP" altLang="en-US" sz="1400" dirty="0">
                <a:latin typeface="ＤＦ行書体" panose="03000509000000000000" pitchFamily="65" charset="-128"/>
                <a:ea typeface="ＤＦ行書体" panose="03000509000000000000" pitchFamily="65" charset="-128"/>
              </a:rPr>
              <a:t>◆災害時に災害廃棄物処理計画が十分に活用されなかった</a:t>
            </a:r>
          </a:p>
        </p:txBody>
      </p:sp>
      <p:sp>
        <p:nvSpPr>
          <p:cNvPr id="16" name="テキスト ボックス 15">
            <a:extLst>
              <a:ext uri="{FF2B5EF4-FFF2-40B4-BE49-F238E27FC236}">
                <a16:creationId xmlns:a16="http://schemas.microsoft.com/office/drawing/2014/main" id="{7374BA4B-26E8-4344-B67F-04376CBB19E5}"/>
              </a:ext>
            </a:extLst>
          </p:cNvPr>
          <p:cNvSpPr txBox="1"/>
          <p:nvPr/>
        </p:nvSpPr>
        <p:spPr>
          <a:xfrm>
            <a:off x="187215" y="4266012"/>
            <a:ext cx="4159250" cy="954107"/>
          </a:xfrm>
          <a:prstGeom prst="rect">
            <a:avLst/>
          </a:prstGeom>
          <a:noFill/>
        </p:spPr>
        <p:txBody>
          <a:bodyPr wrap="square" rtlCol="0">
            <a:spAutoFit/>
          </a:bodyPr>
          <a:lstStyle/>
          <a:p>
            <a:r>
              <a:rPr kumimoji="1" lang="ja-JP" altLang="en-US" sz="1400" dirty="0"/>
              <a:t>・</a:t>
            </a:r>
            <a:r>
              <a:rPr lang="ja-JP" altLang="en-US" sz="1400" dirty="0"/>
              <a:t>近年の水害時の想定など不足事項の追加・充実</a:t>
            </a:r>
            <a:endParaRPr kumimoji="1" lang="en-US" altLang="ja-JP" sz="1400" dirty="0"/>
          </a:p>
          <a:p>
            <a:r>
              <a:rPr kumimoji="1" lang="ja-JP" altLang="en-US" sz="1400" dirty="0"/>
              <a:t>・計画策定時から年数経過、防災計画との整合性</a:t>
            </a:r>
            <a:endParaRPr kumimoji="1" lang="en-US" altLang="ja-JP" sz="1400" dirty="0"/>
          </a:p>
          <a:p>
            <a:r>
              <a:rPr lang="ja-JP" altLang="en-US" sz="1400" dirty="0"/>
              <a:t>・計画に書かれた事項の進捗管理</a:t>
            </a:r>
            <a:endParaRPr kumimoji="1" lang="en-US" altLang="ja-JP" sz="1400" dirty="0"/>
          </a:p>
          <a:p>
            <a:r>
              <a:rPr lang="ja-JP" altLang="en-US" sz="1400" dirty="0"/>
              <a:t>・図上演習やワークショップによる点検</a:t>
            </a:r>
            <a:endParaRPr kumimoji="1" lang="ja-JP" altLang="en-US" sz="1400" dirty="0"/>
          </a:p>
        </p:txBody>
      </p:sp>
      <p:sp>
        <p:nvSpPr>
          <p:cNvPr id="6" name="右中かっこ 5">
            <a:extLst>
              <a:ext uri="{FF2B5EF4-FFF2-40B4-BE49-F238E27FC236}">
                <a16:creationId xmlns:a16="http://schemas.microsoft.com/office/drawing/2014/main" id="{6A05C88E-12E8-4615-88DA-935C249B377F}"/>
              </a:ext>
            </a:extLst>
          </p:cNvPr>
          <p:cNvSpPr/>
          <p:nvPr/>
        </p:nvSpPr>
        <p:spPr>
          <a:xfrm>
            <a:off x="3635821" y="1462115"/>
            <a:ext cx="421006" cy="1231107"/>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62EBFD4-B22D-4E41-9F10-33ECE649E394}"/>
              </a:ext>
            </a:extLst>
          </p:cNvPr>
          <p:cNvSpPr txBox="1"/>
          <p:nvPr/>
        </p:nvSpPr>
        <p:spPr>
          <a:xfrm>
            <a:off x="4212441" y="1505687"/>
            <a:ext cx="5268594" cy="1231106"/>
          </a:xfrm>
          <a:prstGeom prst="rect">
            <a:avLst/>
          </a:prstGeom>
          <a:noFill/>
        </p:spPr>
        <p:txBody>
          <a:bodyPr wrap="square" rtlCol="0">
            <a:spAutoFit/>
          </a:bodyPr>
          <a:lstStyle/>
          <a:p>
            <a:pPr marL="285750" indent="-285750">
              <a:buFont typeface="Wingdings" panose="05000000000000000000" pitchFamily="2" charset="2"/>
              <a:buChar char="Ø"/>
            </a:pPr>
            <a:r>
              <a:rPr lang="ja-JP" altLang="en-US" sz="1400" dirty="0"/>
              <a:t>通常時でも担当職員が少なく</a:t>
            </a:r>
            <a:r>
              <a:rPr lang="en-US" altLang="ja-JP" sz="1400" dirty="0"/>
              <a:t>(</a:t>
            </a:r>
            <a:r>
              <a:rPr lang="ja-JP" altLang="en-US" sz="1400" dirty="0"/>
              <a:t>２</a:t>
            </a:r>
            <a:r>
              <a:rPr lang="en-US" altLang="ja-JP" sz="1400" dirty="0"/>
              <a:t>~</a:t>
            </a:r>
            <a:r>
              <a:rPr lang="ja-JP" altLang="en-US" sz="1400" dirty="0"/>
              <a:t>３人</a:t>
            </a:r>
            <a:r>
              <a:rPr lang="en-US" altLang="ja-JP" sz="1400" dirty="0"/>
              <a:t>),</a:t>
            </a:r>
            <a:r>
              <a:rPr lang="ja-JP" altLang="en-US" sz="1400" dirty="0"/>
              <a:t>環境全般をかけ持つ。</a:t>
            </a:r>
            <a:endParaRPr lang="en-US" altLang="ja-JP" sz="1400" dirty="0"/>
          </a:p>
          <a:p>
            <a:pPr marL="285750" indent="-285750">
              <a:buFont typeface="Wingdings" panose="05000000000000000000" pitchFamily="2" charset="2"/>
              <a:buChar char="Ø"/>
            </a:pPr>
            <a:r>
              <a:rPr kumimoji="1" lang="ja-JP" altLang="en-US" sz="1400" dirty="0"/>
              <a:t>廃棄物処理業務の実際はほぼ民営</a:t>
            </a:r>
            <a:endParaRPr lang="en-US" altLang="ja-JP" sz="1400" dirty="0"/>
          </a:p>
          <a:p>
            <a:pPr marL="285750" indent="-285750">
              <a:buFont typeface="Wingdings" panose="05000000000000000000" pitchFamily="2" charset="2"/>
              <a:buChar char="Ø"/>
            </a:pPr>
            <a:r>
              <a:rPr lang="ja-JP" altLang="en-US" sz="1400" dirty="0"/>
              <a:t>災害時の担当業務が重複（避難所運営支援等</a:t>
            </a:r>
            <a:r>
              <a:rPr lang="ja-JP" altLang="en-US" dirty="0"/>
              <a:t>）</a:t>
            </a:r>
            <a:endParaRPr lang="en-US" altLang="ja-JP" dirty="0"/>
          </a:p>
          <a:p>
            <a:pPr marL="285750" indent="-285750">
              <a:buFont typeface="Wingdings" panose="05000000000000000000" pitchFamily="2" charset="2"/>
              <a:buChar char="Ø"/>
            </a:pPr>
            <a:r>
              <a:rPr kumimoji="1" lang="ja-JP" altLang="en-US" sz="1400" dirty="0"/>
              <a:t>大規模災害時には被害が大きい大中核市対応に集中、置いてきぼりの小規模自治体の恐れ</a:t>
            </a:r>
          </a:p>
        </p:txBody>
      </p:sp>
      <p:sp>
        <p:nvSpPr>
          <p:cNvPr id="10" name="矢印: 上向き折線 9">
            <a:extLst>
              <a:ext uri="{FF2B5EF4-FFF2-40B4-BE49-F238E27FC236}">
                <a16:creationId xmlns:a16="http://schemas.microsoft.com/office/drawing/2014/main" id="{7C04C3AC-9706-406E-BE9C-56AAAFD70E4D}"/>
              </a:ext>
            </a:extLst>
          </p:cNvPr>
          <p:cNvSpPr/>
          <p:nvPr/>
        </p:nvSpPr>
        <p:spPr>
          <a:xfrm rot="5400000">
            <a:off x="4779827" y="2742025"/>
            <a:ext cx="269412" cy="28987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E89AB7CE-22D7-4E0D-9CC3-EF9ABED50553}"/>
              </a:ext>
            </a:extLst>
          </p:cNvPr>
          <p:cNvSpPr txBox="1"/>
          <p:nvPr/>
        </p:nvSpPr>
        <p:spPr>
          <a:xfrm>
            <a:off x="5193083" y="2795943"/>
            <a:ext cx="4401033" cy="307777"/>
          </a:xfrm>
          <a:prstGeom prst="rect">
            <a:avLst/>
          </a:prstGeom>
          <a:noFill/>
        </p:spPr>
        <p:txBody>
          <a:bodyPr wrap="square" rtlCol="0">
            <a:spAutoFit/>
          </a:bodyPr>
          <a:lstStyle/>
          <a:p>
            <a:r>
              <a:rPr lang="ja-JP" altLang="en-US" sz="1400" dirty="0"/>
              <a:t>支援を前提にしないと「絵にかいた餅になりがち</a:t>
            </a:r>
            <a:endParaRPr kumimoji="1" lang="ja-JP" altLang="en-US" sz="1400" dirty="0"/>
          </a:p>
        </p:txBody>
      </p:sp>
      <p:sp>
        <p:nvSpPr>
          <p:cNvPr id="14" name="テキスト ボックス 13">
            <a:extLst>
              <a:ext uri="{FF2B5EF4-FFF2-40B4-BE49-F238E27FC236}">
                <a16:creationId xmlns:a16="http://schemas.microsoft.com/office/drawing/2014/main" id="{B004A532-558B-4A03-8A47-0DE740920F62}"/>
              </a:ext>
            </a:extLst>
          </p:cNvPr>
          <p:cNvSpPr txBox="1"/>
          <p:nvPr/>
        </p:nvSpPr>
        <p:spPr>
          <a:xfrm>
            <a:off x="125595" y="5214860"/>
            <a:ext cx="4602129" cy="1615827"/>
          </a:xfrm>
          <a:prstGeom prst="rect">
            <a:avLst/>
          </a:prstGeom>
          <a:noFill/>
        </p:spPr>
        <p:txBody>
          <a:bodyPr wrap="square" rtlCol="0">
            <a:spAutoFit/>
          </a:bodyPr>
          <a:lstStyle/>
          <a:p>
            <a:r>
              <a:rPr kumimoji="1" lang="ja-JP" altLang="en-US" sz="1600" b="1" dirty="0"/>
              <a:t>国の検討会の取組</a:t>
            </a:r>
            <a:endParaRPr kumimoji="1" lang="en-US" altLang="ja-JP" sz="1600" b="1" dirty="0"/>
          </a:p>
          <a:p>
            <a:r>
              <a:rPr lang="ja-JP" altLang="en-US" sz="1400" dirty="0"/>
              <a:t>◆技術・システム検討ワーキンググループ</a:t>
            </a:r>
            <a:endParaRPr lang="en-US" altLang="ja-JP" sz="1400" dirty="0"/>
          </a:p>
          <a:p>
            <a:r>
              <a:rPr lang="ja-JP" altLang="en-US" sz="1100" dirty="0"/>
              <a:t>・</a:t>
            </a:r>
            <a:r>
              <a:rPr lang="en-US" altLang="ja-JP" sz="1100" dirty="0"/>
              <a:t>:</a:t>
            </a:r>
            <a:r>
              <a:rPr lang="ja-JP" altLang="en-US" sz="1100" dirty="0"/>
              <a:t>南海トラフ地震における災害廃棄物発生量・組成割合の見直し</a:t>
            </a:r>
            <a:endParaRPr lang="en-US" altLang="ja-JP" sz="1100" dirty="0"/>
          </a:p>
          <a:p>
            <a:r>
              <a:rPr lang="ja-JP" altLang="en-US" sz="1100" dirty="0"/>
              <a:t>・リソースの確保及び再生利用に向けた検討</a:t>
            </a:r>
            <a:endParaRPr lang="en-US" altLang="ja-JP" sz="1100" dirty="0"/>
          </a:p>
          <a:p>
            <a:r>
              <a:rPr lang="ja-JP" altLang="en-US" sz="1100" dirty="0"/>
              <a:t>・南海トラフ地震における全国的な災害廃棄物処理シナリオの精査</a:t>
            </a:r>
            <a:endParaRPr lang="en-US" altLang="ja-JP" sz="1100" dirty="0"/>
          </a:p>
          <a:p>
            <a:r>
              <a:rPr lang="ja-JP" altLang="en-US" sz="1400" dirty="0"/>
              <a:t>◆地域間協調ワーキンググループ</a:t>
            </a:r>
            <a:endParaRPr lang="en-US" altLang="ja-JP" sz="1400" dirty="0"/>
          </a:p>
          <a:p>
            <a:r>
              <a:rPr lang="ja-JP" altLang="en-US" sz="1100" dirty="0"/>
              <a:t>・処理計画の実効性の向上のための検討</a:t>
            </a:r>
            <a:endParaRPr lang="en-US" altLang="ja-JP" sz="1100" dirty="0"/>
          </a:p>
          <a:p>
            <a:r>
              <a:rPr lang="ja-JP" altLang="en-US" sz="1100" dirty="0"/>
              <a:t>・地域の災害対応力の向上のための検討</a:t>
            </a:r>
            <a:endParaRPr kumimoji="1" lang="ja-JP" altLang="en-US" sz="1100" dirty="0"/>
          </a:p>
        </p:txBody>
      </p:sp>
      <p:sp>
        <p:nvSpPr>
          <p:cNvPr id="22" name="右中かっこ 21">
            <a:extLst>
              <a:ext uri="{FF2B5EF4-FFF2-40B4-BE49-F238E27FC236}">
                <a16:creationId xmlns:a16="http://schemas.microsoft.com/office/drawing/2014/main" id="{A6DDDCFA-5D4F-428B-94AA-64DDF9ED0915}"/>
              </a:ext>
            </a:extLst>
          </p:cNvPr>
          <p:cNvSpPr/>
          <p:nvPr/>
        </p:nvSpPr>
        <p:spPr>
          <a:xfrm>
            <a:off x="3048751" y="6309606"/>
            <a:ext cx="258480" cy="473314"/>
          </a:xfrm>
          <a:prstGeom prst="rightBrace">
            <a:avLst>
              <a:gd name="adj1" fmla="val 24335"/>
              <a:gd name="adj2" fmla="val 5670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3" name="コネクタ: カギ線 22">
            <a:extLst>
              <a:ext uri="{FF2B5EF4-FFF2-40B4-BE49-F238E27FC236}">
                <a16:creationId xmlns:a16="http://schemas.microsoft.com/office/drawing/2014/main" id="{AB05B611-B195-4C00-AA5E-73080A092412}"/>
              </a:ext>
            </a:extLst>
          </p:cNvPr>
          <p:cNvCxnSpPr>
            <a:stCxn id="22" idx="1"/>
            <a:endCxn id="13" idx="1"/>
          </p:cNvCxnSpPr>
          <p:nvPr/>
        </p:nvCxnSpPr>
        <p:spPr>
          <a:xfrm rot="10800000" flipH="1">
            <a:off x="3307231" y="6286517"/>
            <a:ext cx="1645768" cy="291496"/>
          </a:xfrm>
          <a:prstGeom prst="bentConnector3">
            <a:avLst>
              <a:gd name="adj1" fmla="val 32910"/>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2" name="オーディオ 31">
            <a:hlinkClick r:id="" action="ppaction://media"/>
            <a:extLst>
              <a:ext uri="{FF2B5EF4-FFF2-40B4-BE49-F238E27FC236}">
                <a16:creationId xmlns:a16="http://schemas.microsoft.com/office/drawing/2014/main" id="{40F47C0F-78D6-01F3-0973-559457CD8C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1793691624"/>
      </p:ext>
    </p:extLst>
  </p:cSld>
  <p:clrMapOvr>
    <a:masterClrMapping/>
  </p:clrMapOvr>
  <mc:AlternateContent xmlns:mc="http://schemas.openxmlformats.org/markup-compatibility/2006">
    <mc:Choice xmlns:p14="http://schemas.microsoft.com/office/powerpoint/2010/main" Requires="p14">
      <p:transition spd="slow" p14:dur="2000" advTm="84321"/>
    </mc:Choice>
    <mc:Fallback>
      <p:transition spd="slow" advTm="8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bwMode="auto">
          <a:xfrm>
            <a:off x="55563" y="2573338"/>
            <a:ext cx="6561137" cy="4224337"/>
          </a:xfrm>
          <a:prstGeom prst="roundRect">
            <a:avLst>
              <a:gd name="adj" fmla="val 6129"/>
            </a:avLst>
          </a:prstGeom>
          <a:solidFill>
            <a:srgbClr val="0070C0">
              <a:alpha val="10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ltLang="ja-JP" b="1" dirty="0">
              <a:solidFill>
                <a:schemeClr val="tx1"/>
              </a:solidFill>
              <a:latin typeface="ＭＳ Ｐゴシック" panose="020B0600070205080204" pitchFamily="50" charset="-128"/>
            </a:endParaRPr>
          </a:p>
        </p:txBody>
      </p:sp>
      <p:sp>
        <p:nvSpPr>
          <p:cNvPr id="28" name="正方形/長方形 27"/>
          <p:cNvSpPr/>
          <p:nvPr/>
        </p:nvSpPr>
        <p:spPr>
          <a:xfrm>
            <a:off x="6664035" y="2539856"/>
            <a:ext cx="3092893" cy="532197"/>
          </a:xfrm>
          <a:prstGeom prst="rect">
            <a:avLst/>
          </a:prstGeom>
          <a:solidFill>
            <a:schemeClr val="bg1"/>
          </a:solidFill>
        </p:spPr>
        <p:txBody>
          <a:bodyPr wrap="square">
            <a:spAutoFit/>
          </a:bodyPr>
          <a:lstStyle/>
          <a:p>
            <a:pPr algn="ctr">
              <a:defRPr/>
            </a:pPr>
            <a:r>
              <a:rPr lang="ja-JP" altLang="en-US" sz="1429" b="1" dirty="0">
                <a:latin typeface="+mj-ea"/>
              </a:rPr>
              <a:t>実効性ある収集運搬体制が確保</a:t>
            </a:r>
            <a:br>
              <a:rPr lang="en-US" altLang="ja-JP" sz="1429" b="1" dirty="0">
                <a:latin typeface="+mj-ea"/>
              </a:rPr>
            </a:br>
            <a:r>
              <a:rPr lang="ja-JP" altLang="en-US" sz="1429" b="1" dirty="0">
                <a:latin typeface="+mj-ea"/>
              </a:rPr>
              <a:t>できず、混合状態で路上堆積した例</a:t>
            </a:r>
            <a:endParaRPr lang="en-US" altLang="ja-JP" sz="1429" b="1" dirty="0">
              <a:latin typeface="+mj-ea"/>
            </a:endParaRPr>
          </a:p>
        </p:txBody>
      </p:sp>
      <p:sp>
        <p:nvSpPr>
          <p:cNvPr id="45061" name="テキスト ボックス 2"/>
          <p:cNvSpPr txBox="1">
            <a:spLocks noChangeArrowheads="1"/>
          </p:cNvSpPr>
          <p:nvPr/>
        </p:nvSpPr>
        <p:spPr bwMode="auto">
          <a:xfrm>
            <a:off x="0" y="-1588"/>
            <a:ext cx="9906000" cy="476251"/>
          </a:xfrm>
          <a:prstGeom prst="rect">
            <a:avLst/>
          </a:prstGeom>
          <a:solidFill>
            <a:schemeClr val="bg1"/>
          </a:solidFill>
          <a:ln w="28575">
            <a:solidFill>
              <a:srgbClr val="00B050"/>
            </a:solidFill>
            <a:miter lim="800000"/>
            <a:headEnd/>
            <a:tailEnd/>
          </a:ln>
        </p:spPr>
        <p:txBody>
          <a:bodyPr tIns="72000" bIns="720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2400" b="1" dirty="0"/>
              <a:t>　災害廃棄物処理実効性確保モデル事業　</a:t>
            </a:r>
            <a:r>
              <a:rPr lang="ja-JP" altLang="en-US" sz="1600" b="1" dirty="0">
                <a:solidFill>
                  <a:srgbClr val="FF0000"/>
                </a:solidFill>
              </a:rPr>
              <a:t>（令和３年度　近畿地方環境事務所）</a:t>
            </a:r>
          </a:p>
        </p:txBody>
      </p:sp>
      <p:sp>
        <p:nvSpPr>
          <p:cNvPr id="5" name="スライド番号プレースホルダー 4"/>
          <p:cNvSpPr>
            <a:spLocks noGrp="1"/>
          </p:cNvSpPr>
          <p:nvPr>
            <p:ph type="sldNum" sz="quarter" idx="12"/>
          </p:nvPr>
        </p:nvSpPr>
        <p:spPr>
          <a:xfrm>
            <a:off x="7677150" y="6527738"/>
            <a:ext cx="2228850" cy="365125"/>
          </a:xfrm>
        </p:spPr>
        <p:txBody>
          <a:bodyPr/>
          <a:lstStyle/>
          <a:p>
            <a:pPr>
              <a:defRPr/>
            </a:pPr>
            <a:r>
              <a:rPr lang="ja-JP" altLang="en-US" sz="1800" dirty="0">
                <a:latin typeface="ＭＳ Ｐゴシック" panose="020B0600070205080204" pitchFamily="50" charset="-128"/>
                <a:ea typeface="ＭＳ Ｐゴシック" panose="020B0600070205080204" pitchFamily="50" charset="-128"/>
              </a:rPr>
              <a:t>２２</a:t>
            </a:r>
          </a:p>
        </p:txBody>
      </p:sp>
      <p:sp>
        <p:nvSpPr>
          <p:cNvPr id="23" name="角丸四角形 22"/>
          <p:cNvSpPr/>
          <p:nvPr/>
        </p:nvSpPr>
        <p:spPr>
          <a:xfrm>
            <a:off x="93663" y="561975"/>
            <a:ext cx="9693275" cy="192246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16000" indent="-576000">
              <a:spcAft>
                <a:spcPts val="600"/>
              </a:spcAft>
              <a:defRPr/>
            </a:pPr>
            <a:r>
              <a:rPr lang="ja-JP" altLang="en-US" dirty="0">
                <a:solidFill>
                  <a:schemeClr val="tx1"/>
                </a:solidFill>
                <a:latin typeface="ＭＳ ゴシック" panose="020B0609070205080204" pitchFamily="49" charset="-128"/>
                <a:ea typeface="ＭＳ ゴシック" panose="020B0609070205080204" pitchFamily="49" charset="-128"/>
              </a:rPr>
              <a:t>○　発災時の備えとして「災害廃棄物処理計画」の策定が進められる一方で、過去の災害では、処理計画が策定されていても、計画量に見合った仮置場の事前選定や収集方法等の具体的手法が定められておらず、発災時には路上や公園などに災害廃棄物が混合状態で堆積してしまった事例も見られる。</a:t>
            </a:r>
            <a:endParaRPr lang="en-US" altLang="ja-JP" dirty="0">
              <a:solidFill>
                <a:schemeClr val="tx1"/>
              </a:solidFill>
              <a:latin typeface="ＭＳ ゴシック" panose="020B0609070205080204" pitchFamily="49" charset="-128"/>
              <a:ea typeface="ＭＳ ゴシック" panose="020B0609070205080204" pitchFamily="49" charset="-128"/>
            </a:endParaRPr>
          </a:p>
          <a:p>
            <a:pPr marL="216000" indent="-576000">
              <a:spcAft>
                <a:spcPts val="600"/>
              </a:spcAft>
              <a:defRPr/>
            </a:pPr>
            <a:r>
              <a:rPr lang="ja-JP" altLang="en-US" dirty="0">
                <a:solidFill>
                  <a:schemeClr val="tx1"/>
                </a:solidFill>
                <a:latin typeface="ＭＳ ゴシック" panose="020B0609070205080204" pitchFamily="49" charset="-128"/>
                <a:ea typeface="ＭＳ ゴシック" panose="020B0609070205080204" pitchFamily="49" charset="-128"/>
              </a:rPr>
              <a:t>○　こうした状況を踏まえ、府県と連携しながら災害廃棄物処理の実効性確保に向けた</a:t>
            </a:r>
            <a:br>
              <a:rPr lang="en-US" altLang="ja-JP" dirty="0">
                <a:solidFill>
                  <a:schemeClr val="tx1"/>
                </a:solidFill>
                <a:latin typeface="ＭＳ ゴシック" panose="020B0609070205080204" pitchFamily="49" charset="-128"/>
                <a:ea typeface="ＭＳ ゴシック" panose="020B0609070205080204" pitchFamily="49" charset="-128"/>
              </a:rPr>
            </a:br>
            <a:r>
              <a:rPr lang="ja-JP" altLang="en-US" dirty="0">
                <a:solidFill>
                  <a:schemeClr val="tx1"/>
                </a:solidFill>
                <a:latin typeface="ＭＳ ゴシック" panose="020B0609070205080204" pitchFamily="49" charset="-128"/>
                <a:ea typeface="ＭＳ ゴシック" panose="020B0609070205080204" pitchFamily="49" charset="-128"/>
              </a:rPr>
              <a:t>検討の具体化を進めていく。</a:t>
            </a:r>
          </a:p>
        </p:txBody>
      </p:sp>
      <p:sp>
        <p:nvSpPr>
          <p:cNvPr id="4" name="テキスト ボックス 3"/>
          <p:cNvSpPr txBox="1"/>
          <p:nvPr/>
        </p:nvSpPr>
        <p:spPr>
          <a:xfrm>
            <a:off x="179632" y="2573031"/>
            <a:ext cx="6523037" cy="4247317"/>
          </a:xfrm>
          <a:prstGeom prst="rect">
            <a:avLst/>
          </a:prstGeom>
          <a:solidFill>
            <a:srgbClr val="CCFF99"/>
          </a:solidFill>
        </p:spPr>
        <p:txBody>
          <a:bodyPr>
            <a:spAutoFit/>
          </a:bodyPr>
          <a:lstStyle/>
          <a:p>
            <a:pPr>
              <a:defRPr/>
            </a:pPr>
            <a:r>
              <a:rPr lang="en-US" altLang="ja-JP" dirty="0"/>
              <a:t>【</a:t>
            </a:r>
            <a:r>
              <a:rPr lang="ja-JP" altLang="en-US" dirty="0"/>
              <a:t>事業概要</a:t>
            </a:r>
            <a:r>
              <a:rPr lang="en-US" altLang="ja-JP" dirty="0"/>
              <a:t>】</a:t>
            </a:r>
            <a:r>
              <a:rPr lang="ja-JP" altLang="en-US" dirty="0"/>
              <a:t>　対象地域：摂津市、甲賀市</a:t>
            </a:r>
            <a:endParaRPr lang="en-US" altLang="ja-JP" dirty="0"/>
          </a:p>
          <a:p>
            <a:pPr>
              <a:defRPr/>
            </a:pPr>
            <a:r>
              <a:rPr lang="ja-JP" altLang="en-US" dirty="0"/>
              <a:t>　主に仮置場、集積所、収集運搬に係る事項について、市が抱える土地特性、仮置場の制限的要素、技術的課題を踏まえ、その解決案や代替案について検討を進め、マニュアル等の資料にまとめる。</a:t>
            </a:r>
            <a:endParaRPr lang="en-US" altLang="ja-JP" dirty="0"/>
          </a:p>
          <a:p>
            <a:pPr marL="2243138" indent="-2601913">
              <a:defRPr/>
            </a:pPr>
            <a:r>
              <a:rPr lang="ja-JP" altLang="en-US" dirty="0"/>
              <a:t>（調査検討）</a:t>
            </a:r>
            <a:endParaRPr lang="en-US" altLang="ja-JP" dirty="0"/>
          </a:p>
          <a:p>
            <a:pPr marL="358775" indent="-717550">
              <a:defRPr/>
            </a:pPr>
            <a:r>
              <a:rPr lang="ja-JP" altLang="en-US" dirty="0"/>
              <a:t> ・仮置場及び集積所の実効性ある運用を目的とした</a:t>
            </a:r>
            <a:r>
              <a:rPr lang="ja-JP" altLang="en-US" u="sng" dirty="0"/>
              <a:t>仮置場候</a:t>
            </a:r>
            <a:endParaRPr lang="en-US" altLang="ja-JP" u="sng" dirty="0"/>
          </a:p>
          <a:p>
            <a:pPr marL="358775" indent="-717550">
              <a:defRPr/>
            </a:pPr>
            <a:r>
              <a:rPr lang="ja-JP" altLang="en-US" dirty="0"/>
              <a:t>　 </a:t>
            </a:r>
            <a:r>
              <a:rPr lang="ja-JP" altLang="en-US" u="sng" dirty="0"/>
              <a:t>補地の現地調査及び実践的な運営管理方法の検討</a:t>
            </a:r>
          </a:p>
          <a:p>
            <a:pPr marL="358775" indent="-717550">
              <a:defRPr/>
            </a:pPr>
            <a:r>
              <a:rPr lang="ja-JP" altLang="en-US" dirty="0"/>
              <a:t> ・災害廃棄物の搬出入量の調整を目的とした</a:t>
            </a:r>
            <a:r>
              <a:rPr lang="ja-JP" altLang="en-US" u="sng" dirty="0"/>
              <a:t>片付けごみ回収</a:t>
            </a:r>
            <a:endParaRPr lang="en-US" altLang="ja-JP" u="sng" dirty="0"/>
          </a:p>
          <a:p>
            <a:pPr marL="358775" indent="-717550">
              <a:defRPr/>
            </a:pPr>
            <a:r>
              <a:rPr lang="en-US" altLang="ja-JP" dirty="0"/>
              <a:t>     </a:t>
            </a:r>
            <a:r>
              <a:rPr lang="ja-JP" altLang="en-US" u="sng" dirty="0"/>
              <a:t>戦略の構築、検証</a:t>
            </a:r>
            <a:br>
              <a:rPr lang="en-US" altLang="ja-JP" dirty="0"/>
            </a:br>
            <a:r>
              <a:rPr lang="ja-JP" altLang="en-US" dirty="0"/>
              <a:t>（片付けごみの一部について宅地での一時的な保管や生活ごみ回収への割振による調整、集積所の設置からの仮置場への集約による搬入速度のコントロール等）</a:t>
            </a:r>
          </a:p>
          <a:p>
            <a:pPr marL="358775" indent="-717550">
              <a:defRPr/>
            </a:pPr>
            <a:r>
              <a:rPr lang="ja-JP" altLang="en-US" dirty="0"/>
              <a:t> ・集積所の設置により</a:t>
            </a:r>
            <a:r>
              <a:rPr lang="ja-JP" altLang="en-US" u="sng" dirty="0"/>
              <a:t>仮置場必要面積を減じることを目的とした数値シミュレーション</a:t>
            </a:r>
            <a:r>
              <a:rPr lang="ja-JP" altLang="en-US" dirty="0"/>
              <a:t>　　　等</a:t>
            </a:r>
          </a:p>
        </p:txBody>
      </p:sp>
      <p:pic>
        <p:nvPicPr>
          <p:cNvPr id="10" name="図 9"/>
          <p:cNvPicPr>
            <a:picLocks noChangeAspect="1"/>
          </p:cNvPicPr>
          <p:nvPr/>
        </p:nvPicPr>
        <p:blipFill>
          <a:blip r:embed="rId5"/>
          <a:stretch>
            <a:fillRect/>
          </a:stretch>
        </p:blipFill>
        <p:spPr>
          <a:xfrm>
            <a:off x="6705601" y="3141597"/>
            <a:ext cx="3110185" cy="1555093"/>
          </a:xfrm>
          <a:prstGeom prst="rect">
            <a:avLst/>
          </a:prstGeom>
        </p:spPr>
      </p:pic>
      <p:pic>
        <p:nvPicPr>
          <p:cNvPr id="11" name="図 10"/>
          <p:cNvPicPr>
            <a:picLocks noChangeAspect="1"/>
          </p:cNvPicPr>
          <p:nvPr/>
        </p:nvPicPr>
        <p:blipFill>
          <a:blip r:embed="rId6"/>
          <a:stretch>
            <a:fillRect/>
          </a:stretch>
        </p:blipFill>
        <p:spPr>
          <a:xfrm>
            <a:off x="6702669" y="4756361"/>
            <a:ext cx="3078640" cy="1843891"/>
          </a:xfrm>
          <a:prstGeom prst="rect">
            <a:avLst/>
          </a:prstGeom>
        </p:spPr>
      </p:pic>
      <p:pic>
        <p:nvPicPr>
          <p:cNvPr id="2" name="オーディオ 1">
            <a:hlinkClick r:id="" action="ppaction://media"/>
            <a:extLst>
              <a:ext uri="{FF2B5EF4-FFF2-40B4-BE49-F238E27FC236}">
                <a16:creationId xmlns:a16="http://schemas.microsoft.com/office/drawing/2014/main" id="{1C96D54E-8C5F-255A-A274-A1786C1764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145912829"/>
      </p:ext>
    </p:extLst>
  </p:cSld>
  <p:clrMapOvr>
    <a:masterClrMapping/>
  </p:clrMapOvr>
  <mc:AlternateContent xmlns:mc="http://schemas.openxmlformats.org/markup-compatibility/2006">
    <mc:Choice xmlns:p14="http://schemas.microsoft.com/office/powerpoint/2010/main" Requires="p14">
      <p:transition spd="slow" p14:dur="2000" advTm="77748"/>
    </mc:Choice>
    <mc:Fallback>
      <p:transition spd="slow" advTm="77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図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53225" y="4930775"/>
            <a:ext cx="30321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角丸四角形 24"/>
          <p:cNvSpPr/>
          <p:nvPr/>
        </p:nvSpPr>
        <p:spPr bwMode="auto">
          <a:xfrm>
            <a:off x="55563" y="2573338"/>
            <a:ext cx="6561137" cy="4224337"/>
          </a:xfrm>
          <a:prstGeom prst="roundRect">
            <a:avLst>
              <a:gd name="adj" fmla="val 6129"/>
            </a:avLst>
          </a:prstGeom>
          <a:solidFill>
            <a:srgbClr val="0070C0">
              <a:alpha val="10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ltLang="ja-JP" b="1" dirty="0">
              <a:solidFill>
                <a:schemeClr val="tx1"/>
              </a:solidFill>
              <a:latin typeface="ＭＳ Ｐゴシック" panose="020B0600070205080204" pitchFamily="50" charset="-128"/>
            </a:endParaRPr>
          </a:p>
        </p:txBody>
      </p:sp>
      <p:sp>
        <p:nvSpPr>
          <p:cNvPr id="28" name="正方形/長方形 27"/>
          <p:cNvSpPr/>
          <p:nvPr/>
        </p:nvSpPr>
        <p:spPr>
          <a:xfrm>
            <a:off x="7177088" y="2484438"/>
            <a:ext cx="2184400" cy="533400"/>
          </a:xfrm>
          <a:prstGeom prst="rect">
            <a:avLst/>
          </a:prstGeom>
          <a:solidFill>
            <a:schemeClr val="bg1"/>
          </a:solidFill>
        </p:spPr>
        <p:txBody>
          <a:bodyPr wrap="none">
            <a:spAutoFit/>
          </a:bodyPr>
          <a:lstStyle/>
          <a:p>
            <a:pPr algn="ctr">
              <a:defRPr/>
            </a:pPr>
            <a:r>
              <a:rPr lang="ja-JP" altLang="en-US" sz="1429" b="1" dirty="0">
                <a:latin typeface="+mj-ea"/>
              </a:rPr>
              <a:t>路上や公園における</a:t>
            </a:r>
            <a:endParaRPr lang="en-US" altLang="ja-JP" sz="1429" b="1" dirty="0">
              <a:latin typeface="+mj-ea"/>
            </a:endParaRPr>
          </a:p>
          <a:p>
            <a:pPr algn="ctr">
              <a:defRPr/>
            </a:pPr>
            <a:r>
              <a:rPr lang="ja-JP" altLang="en-US" sz="1429" b="1" dirty="0">
                <a:latin typeface="+mj-ea"/>
              </a:rPr>
              <a:t>片付けごみの堆積の状況</a:t>
            </a:r>
            <a:endParaRPr lang="en-US" altLang="ja-JP" sz="1429" b="1" dirty="0">
              <a:latin typeface="+mj-ea"/>
            </a:endParaRPr>
          </a:p>
        </p:txBody>
      </p:sp>
      <p:sp>
        <p:nvSpPr>
          <p:cNvPr id="45061" name="テキスト ボックス 2"/>
          <p:cNvSpPr txBox="1">
            <a:spLocks noChangeArrowheads="1"/>
          </p:cNvSpPr>
          <p:nvPr/>
        </p:nvSpPr>
        <p:spPr bwMode="auto">
          <a:xfrm>
            <a:off x="0" y="-1588"/>
            <a:ext cx="9906000" cy="476251"/>
          </a:xfrm>
          <a:prstGeom prst="rect">
            <a:avLst/>
          </a:prstGeom>
          <a:solidFill>
            <a:schemeClr val="bg1"/>
          </a:solidFill>
          <a:ln w="28575">
            <a:solidFill>
              <a:srgbClr val="00B0F0"/>
            </a:solidFill>
            <a:miter lim="800000"/>
            <a:headEnd/>
            <a:tailEnd/>
          </a:ln>
        </p:spPr>
        <p:txBody>
          <a:bodyPr tIns="72000" bIns="720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b="1" dirty="0"/>
              <a:t>　　　　　　　　　　　　　住民啓発モデル事業　</a:t>
            </a:r>
            <a:r>
              <a:rPr lang="ja-JP" altLang="en-US" sz="1600" b="1" dirty="0">
                <a:solidFill>
                  <a:srgbClr val="FF0000"/>
                </a:solidFill>
              </a:rPr>
              <a:t>（令和３年度　近畿地方環境事務所）</a:t>
            </a:r>
          </a:p>
        </p:txBody>
      </p:sp>
      <p:sp>
        <p:nvSpPr>
          <p:cNvPr id="5" name="スライド番号プレースホルダー 4"/>
          <p:cNvSpPr>
            <a:spLocks noGrp="1"/>
          </p:cNvSpPr>
          <p:nvPr>
            <p:ph type="sldNum" sz="quarter" idx="12"/>
          </p:nvPr>
        </p:nvSpPr>
        <p:spPr/>
        <p:txBody>
          <a:bodyPr/>
          <a:lstStyle/>
          <a:p>
            <a:pPr>
              <a:defRPr/>
            </a:pPr>
            <a:r>
              <a:rPr lang="ja-JP" altLang="en-US" dirty="0"/>
              <a:t>２３</a:t>
            </a:r>
            <a:r>
              <a:rPr lang="en-US" altLang="ja-JP" dirty="0"/>
              <a:t>d</a:t>
            </a:r>
            <a:endParaRPr lang="ja-JP" altLang="en-US" dirty="0"/>
          </a:p>
        </p:txBody>
      </p:sp>
      <p:sp>
        <p:nvSpPr>
          <p:cNvPr id="23" name="角丸四角形 22"/>
          <p:cNvSpPr/>
          <p:nvPr/>
        </p:nvSpPr>
        <p:spPr>
          <a:xfrm>
            <a:off x="93663" y="561975"/>
            <a:ext cx="9693275" cy="192246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216000" indent="-576000">
              <a:spcAft>
                <a:spcPts val="600"/>
              </a:spcAft>
              <a:defRPr/>
            </a:pPr>
            <a:r>
              <a:rPr lang="ja-JP" altLang="en-US" dirty="0">
                <a:solidFill>
                  <a:schemeClr val="tx1"/>
                </a:solidFill>
                <a:latin typeface="ＭＳ ゴシック" panose="020B0609070205080204" pitchFamily="49" charset="-128"/>
                <a:ea typeface="ＭＳ ゴシック" panose="020B0609070205080204" pitchFamily="49" charset="-128"/>
              </a:rPr>
              <a:t>○　近年の自然災害においては、被災家屋から排出された片付けごみが、路上や公園等に混合状態で積み上げられる状況が散見されている。</a:t>
            </a:r>
            <a:endParaRPr lang="en-US" altLang="ja-JP" dirty="0">
              <a:solidFill>
                <a:schemeClr val="tx1"/>
              </a:solidFill>
              <a:latin typeface="ＭＳ ゴシック" panose="020B0609070205080204" pitchFamily="49" charset="-128"/>
              <a:ea typeface="ＭＳ ゴシック" panose="020B0609070205080204" pitchFamily="49" charset="-128"/>
            </a:endParaRPr>
          </a:p>
          <a:p>
            <a:pPr marL="216000" indent="-576000">
              <a:spcAft>
                <a:spcPts val="600"/>
              </a:spcAft>
              <a:defRPr/>
            </a:pPr>
            <a:r>
              <a:rPr lang="ja-JP" altLang="en-US" dirty="0">
                <a:solidFill>
                  <a:schemeClr val="tx1"/>
                </a:solidFill>
                <a:latin typeface="ＭＳ ゴシック" panose="020B0609070205080204" pitchFamily="49" charset="-128"/>
                <a:ea typeface="ＭＳ ゴシック" panose="020B0609070205080204" pitchFamily="49" charset="-128"/>
              </a:rPr>
              <a:t>○　対策として、住民やボランティアに対する広報が重要視されているが、市区町村も混乱の中で十分な対応がとれていないのが現状である。</a:t>
            </a:r>
            <a:endParaRPr lang="en-US" altLang="ja-JP" dirty="0">
              <a:solidFill>
                <a:schemeClr val="tx1"/>
              </a:solidFill>
              <a:latin typeface="ＭＳ ゴシック" panose="020B0609070205080204" pitchFamily="49" charset="-128"/>
              <a:ea typeface="ＭＳ ゴシック" panose="020B0609070205080204" pitchFamily="49" charset="-128"/>
            </a:endParaRPr>
          </a:p>
          <a:p>
            <a:pPr marL="216000" indent="-576000">
              <a:spcAft>
                <a:spcPts val="600"/>
              </a:spcAft>
              <a:defRPr/>
            </a:pPr>
            <a:r>
              <a:rPr lang="ja-JP" altLang="en-US" dirty="0">
                <a:solidFill>
                  <a:schemeClr val="tx1"/>
                </a:solidFill>
                <a:latin typeface="ＭＳ ゴシック" panose="020B0609070205080204" pitchFamily="49" charset="-128"/>
                <a:ea typeface="ＭＳ ゴシック" panose="020B0609070205080204" pitchFamily="49" charset="-128"/>
              </a:rPr>
              <a:t>○　このため、平時から市町村による住民向けの災害廃棄物処理に係る広報手段や説明会等、効果的な普及啓発への取組を支援する。</a:t>
            </a:r>
          </a:p>
        </p:txBody>
      </p:sp>
      <p:sp>
        <p:nvSpPr>
          <p:cNvPr id="4" name="テキスト ボックス 3"/>
          <p:cNvSpPr txBox="1"/>
          <p:nvPr/>
        </p:nvSpPr>
        <p:spPr>
          <a:xfrm>
            <a:off x="93663" y="2600325"/>
            <a:ext cx="6523037" cy="4524315"/>
          </a:xfrm>
          <a:prstGeom prst="rect">
            <a:avLst/>
          </a:prstGeom>
          <a:noFill/>
        </p:spPr>
        <p:txBody>
          <a:bodyPr>
            <a:spAutoFit/>
          </a:bodyPr>
          <a:lstStyle/>
          <a:p>
            <a:pPr>
              <a:defRPr/>
            </a:pPr>
            <a:r>
              <a:rPr lang="en-US" altLang="ja-JP" dirty="0"/>
              <a:t>【</a:t>
            </a:r>
            <a:r>
              <a:rPr lang="ja-JP" altLang="en-US" dirty="0"/>
              <a:t>事業概要</a:t>
            </a:r>
            <a:r>
              <a:rPr lang="en-US" altLang="ja-JP" dirty="0"/>
              <a:t>】</a:t>
            </a:r>
            <a:r>
              <a:rPr lang="ja-JP" altLang="en-US" dirty="0"/>
              <a:t>　対象地域：豊中市、生駒市、かつらぎ町</a:t>
            </a:r>
            <a:endParaRPr lang="en-US" altLang="ja-JP" dirty="0"/>
          </a:p>
          <a:p>
            <a:pPr>
              <a:defRPr/>
            </a:pPr>
            <a:r>
              <a:rPr lang="ja-JP" altLang="en-US" dirty="0"/>
              <a:t>○</a:t>
            </a:r>
            <a:r>
              <a:rPr lang="ja-JP" altLang="en-US" u="sng" dirty="0"/>
              <a:t>住民用の災害廃棄物搬出等マニュアル作成支援</a:t>
            </a:r>
            <a:endParaRPr lang="en-US" altLang="ja-JP" u="sng" dirty="0"/>
          </a:p>
          <a:p>
            <a:pPr marL="263525">
              <a:defRPr/>
            </a:pPr>
            <a:r>
              <a:rPr lang="ja-JP" altLang="en-US" dirty="0"/>
              <a:t>　自治会等と協議し、発災時における片付けごみ等の地域住民と協同した収集方法の検討、集積所の管理についてのマニュアル作成を行う。</a:t>
            </a:r>
            <a:endParaRPr lang="en-US" altLang="ja-JP" dirty="0"/>
          </a:p>
          <a:p>
            <a:pPr marL="263525" indent="-263525">
              <a:defRPr/>
            </a:pPr>
            <a:r>
              <a:rPr lang="ja-JP" altLang="en-US" dirty="0"/>
              <a:t>○</a:t>
            </a:r>
            <a:r>
              <a:rPr lang="ja-JP" altLang="en-US" u="sng" dirty="0"/>
              <a:t>防災部局と連携した災害廃棄物排出の実践訓練実施支援</a:t>
            </a:r>
          </a:p>
          <a:p>
            <a:pPr marL="215900" indent="-574675">
              <a:defRPr/>
            </a:pPr>
            <a:r>
              <a:rPr lang="ja-JP" altLang="en-US" dirty="0"/>
              <a:t>　　市町村における自治会単位での防災訓練等において、災害廃棄物の集積と収集運搬方法について実践的に訓練や学習会を実施する。実施に至る検討過程や当日使用した資料等を手引き等としてまとめる。</a:t>
            </a:r>
          </a:p>
          <a:p>
            <a:pPr marL="216000" indent="-576000">
              <a:defRPr/>
            </a:pPr>
            <a:r>
              <a:rPr lang="ja-JP" altLang="en-US" dirty="0"/>
              <a:t>○</a:t>
            </a:r>
            <a:r>
              <a:rPr lang="ja-JP" altLang="en-US" u="sng" dirty="0"/>
              <a:t>家庭内退蔵品の集積所排出模擬実験の実施支援</a:t>
            </a:r>
          </a:p>
          <a:p>
            <a:pPr marL="216000" indent="-576000">
              <a:defRPr/>
            </a:pPr>
            <a:r>
              <a:rPr lang="ja-JP" altLang="en-US" dirty="0"/>
              <a:t>　　自治会単位で住民の家宅における退蔵品等を用いた集積所への排出模擬実験を実施する。排出用の集積所を具体的に仮選定し、収集運搬についての課題抽出を行うとともに、便乗ごみ・不法投棄の防止に対する認識の浸透を図る。</a:t>
            </a:r>
            <a:endParaRPr lang="en-US" altLang="ja-JP" dirty="0"/>
          </a:p>
        </p:txBody>
      </p:sp>
      <p:pic>
        <p:nvPicPr>
          <p:cNvPr id="45065" name="図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53225" y="3094038"/>
            <a:ext cx="303212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A3108F9A-9162-DBB9-6A50-5D5F0ED29E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2388635551"/>
      </p:ext>
    </p:extLst>
  </p:cSld>
  <p:clrMapOvr>
    <a:masterClrMapping/>
  </p:clrMapOvr>
  <mc:AlternateContent xmlns:mc="http://schemas.openxmlformats.org/markup-compatibility/2006">
    <mc:Choice xmlns:p14="http://schemas.microsoft.com/office/powerpoint/2010/main" Requires="p14">
      <p:transition spd="slow" p14:dur="2000" advTm="73280"/>
    </mc:Choice>
    <mc:Fallback>
      <p:transition spd="slow" advTm="73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図表 2"/>
          <p:cNvGraphicFramePr/>
          <p:nvPr/>
        </p:nvGraphicFramePr>
        <p:xfrm>
          <a:off x="992560" y="1484784"/>
          <a:ext cx="8075240" cy="46805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正方形/長方形 3"/>
          <p:cNvSpPr/>
          <p:nvPr/>
        </p:nvSpPr>
        <p:spPr>
          <a:xfrm>
            <a:off x="1379270" y="321658"/>
            <a:ext cx="7363485" cy="504000"/>
          </a:xfrm>
          <a:prstGeom prst="rect">
            <a:avLst/>
          </a:prstGeom>
          <a:solidFill>
            <a:srgbClr val="0070C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000" b="1" dirty="0">
                <a:solidFill>
                  <a:schemeClr val="bg1"/>
                </a:solidFill>
              </a:rPr>
              <a:t>初動対応のポイント「か・き・く・け・こ」</a:t>
            </a:r>
          </a:p>
        </p:txBody>
      </p:sp>
      <p:sp>
        <p:nvSpPr>
          <p:cNvPr id="5" name="テキスト ボックス 4"/>
          <p:cNvSpPr txBox="1"/>
          <p:nvPr/>
        </p:nvSpPr>
        <p:spPr>
          <a:xfrm>
            <a:off x="2269734" y="1556793"/>
            <a:ext cx="595035" cy="584775"/>
          </a:xfrm>
          <a:prstGeom prst="rect">
            <a:avLst/>
          </a:prstGeom>
          <a:noFill/>
        </p:spPr>
        <p:txBody>
          <a:bodyPr wrap="none" rtlCol="0">
            <a:spAutoFit/>
          </a:bodyPr>
          <a:lstStyle/>
          <a:p>
            <a:r>
              <a:rPr lang="ja-JP" altLang="en-US" sz="3200"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か</a:t>
            </a:r>
          </a:p>
        </p:txBody>
      </p:sp>
      <p:sp>
        <p:nvSpPr>
          <p:cNvPr id="6" name="テキスト ボックス 5"/>
          <p:cNvSpPr txBox="1"/>
          <p:nvPr/>
        </p:nvSpPr>
        <p:spPr>
          <a:xfrm flipH="1">
            <a:off x="2237324" y="2508306"/>
            <a:ext cx="781501" cy="584775"/>
          </a:xfrm>
          <a:prstGeom prst="rect">
            <a:avLst/>
          </a:prstGeom>
          <a:noFill/>
        </p:spPr>
        <p:txBody>
          <a:bodyPr wrap="square" rtlCol="0">
            <a:spAutoFit/>
          </a:bodyPr>
          <a:lstStyle/>
          <a:p>
            <a:r>
              <a:rPr lang="ja-JP" altLang="en-US" sz="3200"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き</a:t>
            </a:r>
          </a:p>
        </p:txBody>
      </p:sp>
      <p:sp>
        <p:nvSpPr>
          <p:cNvPr id="7" name="テキスト ボックス 6"/>
          <p:cNvSpPr txBox="1"/>
          <p:nvPr/>
        </p:nvSpPr>
        <p:spPr>
          <a:xfrm flipH="1">
            <a:off x="2237323" y="3496653"/>
            <a:ext cx="659854" cy="584775"/>
          </a:xfrm>
          <a:prstGeom prst="rect">
            <a:avLst/>
          </a:prstGeom>
          <a:noFill/>
        </p:spPr>
        <p:txBody>
          <a:bodyPr wrap="square" rtlCol="0">
            <a:spAutoFit/>
          </a:bodyPr>
          <a:lstStyle/>
          <a:p>
            <a:r>
              <a:rPr lang="ja-JP" altLang="en-US" sz="3200"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く</a:t>
            </a:r>
          </a:p>
        </p:txBody>
      </p:sp>
      <p:sp>
        <p:nvSpPr>
          <p:cNvPr id="8" name="テキスト ボックス 7"/>
          <p:cNvSpPr txBox="1"/>
          <p:nvPr/>
        </p:nvSpPr>
        <p:spPr>
          <a:xfrm flipH="1">
            <a:off x="2299292" y="4506505"/>
            <a:ext cx="781501" cy="584775"/>
          </a:xfrm>
          <a:prstGeom prst="rect">
            <a:avLst/>
          </a:prstGeom>
          <a:noFill/>
        </p:spPr>
        <p:txBody>
          <a:bodyPr wrap="square" rtlCol="0">
            <a:spAutoFit/>
          </a:bodyPr>
          <a:lstStyle/>
          <a:p>
            <a:r>
              <a:rPr lang="ja-JP" altLang="en-US" sz="3200"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け</a:t>
            </a:r>
          </a:p>
        </p:txBody>
      </p:sp>
      <p:sp>
        <p:nvSpPr>
          <p:cNvPr id="9" name="テキスト ボックス 8"/>
          <p:cNvSpPr txBox="1"/>
          <p:nvPr/>
        </p:nvSpPr>
        <p:spPr>
          <a:xfrm flipH="1">
            <a:off x="2258031" y="5420843"/>
            <a:ext cx="781501" cy="584775"/>
          </a:xfrm>
          <a:prstGeom prst="rect">
            <a:avLst/>
          </a:prstGeom>
          <a:noFill/>
        </p:spPr>
        <p:txBody>
          <a:bodyPr wrap="square" rtlCol="0">
            <a:spAutoFit/>
          </a:bodyPr>
          <a:lstStyle/>
          <a:p>
            <a:r>
              <a:rPr lang="ja-JP" altLang="en-US" sz="3200"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こ</a:t>
            </a:r>
          </a:p>
        </p:txBody>
      </p:sp>
      <p:sp>
        <p:nvSpPr>
          <p:cNvPr id="12" name="スライド番号プレースホルダー 4">
            <a:extLst>
              <a:ext uri="{FF2B5EF4-FFF2-40B4-BE49-F238E27FC236}">
                <a16:creationId xmlns:a16="http://schemas.microsoft.com/office/drawing/2014/main" id="{468E7D0E-ABAC-8798-01A7-FC874283C686}"/>
              </a:ext>
            </a:extLst>
          </p:cNvPr>
          <p:cNvSpPr txBox="1">
            <a:spLocks/>
          </p:cNvSpPr>
          <p:nvPr/>
        </p:nvSpPr>
        <p:spPr>
          <a:xfrm>
            <a:off x="7444180" y="6353779"/>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２４</a:t>
            </a:r>
          </a:p>
        </p:txBody>
      </p:sp>
      <p:pic>
        <p:nvPicPr>
          <p:cNvPr id="10" name="オーディオ 9">
            <a:hlinkClick r:id="" action="ppaction://media"/>
            <a:extLst>
              <a:ext uri="{FF2B5EF4-FFF2-40B4-BE49-F238E27FC236}">
                <a16:creationId xmlns:a16="http://schemas.microsoft.com/office/drawing/2014/main" id="{9BD65D37-3DBE-5BF2-FE4A-A78DF470EA9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2007846772"/>
      </p:ext>
    </p:extLst>
  </p:cSld>
  <p:clrMapOvr>
    <a:masterClrMapping/>
  </p:clrMapOvr>
  <mc:AlternateContent xmlns:mc="http://schemas.openxmlformats.org/markup-compatibility/2006">
    <mc:Choice xmlns:p14="http://schemas.microsoft.com/office/powerpoint/2010/main" Requires="p14">
      <p:transition spd="slow" p14:dur="2000" advTm="44968"/>
    </mc:Choice>
    <mc:Fallback>
      <p:transition spd="slow" advTm="44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0226" y="2076361"/>
            <a:ext cx="8543925" cy="1325563"/>
          </a:xfrm>
        </p:spPr>
        <p:txBody>
          <a:bodyPr/>
          <a:lstStyle/>
          <a:p>
            <a:pPr algn="ctr"/>
            <a:r>
              <a:rPr lang="ja-JP" altLang="en-US" sz="4400" dirty="0">
                <a:latin typeface="ＭＳ Ｐゴシック" panose="020B0600070205080204" pitchFamily="50" charset="-128"/>
                <a:ea typeface="ＭＳ Ｐゴシック" panose="020B0600070205080204" pitchFamily="50" charset="-128"/>
              </a:rPr>
              <a:t>ご清聴ありがとうございました。</a:t>
            </a:r>
          </a:p>
        </p:txBody>
      </p:sp>
      <p:pic>
        <p:nvPicPr>
          <p:cNvPr id="3" name="オーディオ 2">
            <a:hlinkClick r:id="" action="ppaction://media"/>
            <a:extLst>
              <a:ext uri="{FF2B5EF4-FFF2-40B4-BE49-F238E27FC236}">
                <a16:creationId xmlns:a16="http://schemas.microsoft.com/office/drawing/2014/main" id="{DA0F2580-DCB5-2194-DF5D-165BF14225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3251672862"/>
      </p:ext>
    </p:extLst>
  </p:cSld>
  <p:clrMapOvr>
    <a:masterClrMapping/>
  </p:clrMapOvr>
  <mc:AlternateContent xmlns:mc="http://schemas.openxmlformats.org/markup-compatibility/2006">
    <mc:Choice xmlns:p14="http://schemas.microsoft.com/office/powerpoint/2010/main" Requires="p14">
      <p:transition spd="slow" p14:dur="2000" advTm="52219"/>
    </mc:Choice>
    <mc:Fallback>
      <p:transition spd="slow" advTm="52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1095375" y="818275"/>
          <a:ext cx="7573108" cy="4940302"/>
        </p:xfrm>
        <a:graphic>
          <a:graphicData uri="http://schemas.openxmlformats.org/drawingml/2006/table">
            <a:tbl>
              <a:tblPr>
                <a:tableStyleId>{5C22544A-7EE6-4342-B048-85BDC9FD1C3A}</a:tableStyleId>
              </a:tblPr>
              <a:tblGrid>
                <a:gridCol w="2008660">
                  <a:extLst>
                    <a:ext uri="{9D8B030D-6E8A-4147-A177-3AD203B41FA5}">
                      <a16:colId xmlns:a16="http://schemas.microsoft.com/office/drawing/2014/main" val="20000"/>
                    </a:ext>
                  </a:extLst>
                </a:gridCol>
                <a:gridCol w="953436">
                  <a:extLst>
                    <a:ext uri="{9D8B030D-6E8A-4147-A177-3AD203B41FA5}">
                      <a16:colId xmlns:a16="http://schemas.microsoft.com/office/drawing/2014/main" val="20001"/>
                    </a:ext>
                  </a:extLst>
                </a:gridCol>
                <a:gridCol w="1397276">
                  <a:extLst>
                    <a:ext uri="{9D8B030D-6E8A-4147-A177-3AD203B41FA5}">
                      <a16:colId xmlns:a16="http://schemas.microsoft.com/office/drawing/2014/main" val="20002"/>
                    </a:ext>
                  </a:extLst>
                </a:gridCol>
                <a:gridCol w="2075122">
                  <a:extLst>
                    <a:ext uri="{9D8B030D-6E8A-4147-A177-3AD203B41FA5}">
                      <a16:colId xmlns:a16="http://schemas.microsoft.com/office/drawing/2014/main" val="20003"/>
                    </a:ext>
                  </a:extLst>
                </a:gridCol>
                <a:gridCol w="1138614">
                  <a:extLst>
                    <a:ext uri="{9D8B030D-6E8A-4147-A177-3AD203B41FA5}">
                      <a16:colId xmlns:a16="http://schemas.microsoft.com/office/drawing/2014/main" val="20004"/>
                    </a:ext>
                  </a:extLst>
                </a:gridCol>
              </a:tblGrid>
              <a:tr h="225404">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災害名</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発生年月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zh-TW" altLang="en-US" sz="1100" b="1" u="none" strike="noStrike" dirty="0">
                          <a:effectLst/>
                          <a:latin typeface="ＭＳ ゴシック" panose="020B0609070205080204" pitchFamily="49" charset="-128"/>
                          <a:ea typeface="ＭＳ ゴシック" panose="020B0609070205080204" pitchFamily="49" charset="-128"/>
                        </a:rPr>
                        <a:t>災害廃棄物量</a:t>
                      </a:r>
                      <a:endParaRPr lang="zh-TW"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ja-JP" altLang="en-US" sz="900" b="1" i="0" u="none" strike="noStrike" dirty="0">
                          <a:solidFill>
                            <a:srgbClr val="000000"/>
                          </a:solidFill>
                          <a:effectLst/>
                          <a:latin typeface="ＭＳ ゴシック" panose="020B0609070205080204" pitchFamily="49" charset="-128"/>
                          <a:ea typeface="ＭＳ ゴシック" panose="020B0609070205080204" pitchFamily="49" charset="-128"/>
                        </a:rPr>
                        <a:t>損壊家屋数</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処理期間</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486813">
                <a:tc>
                  <a:txBody>
                    <a:bodyPr/>
                    <a:lstStyle/>
                    <a:p>
                      <a:pPr algn="ctr" fontAlgn="ctr"/>
                      <a:r>
                        <a:rPr lang="zh-TW" altLang="en-US" sz="1100" b="1" u="none" strike="noStrike" dirty="0">
                          <a:effectLst/>
                          <a:latin typeface="ＭＳ ゴシック" panose="020B0609070205080204" pitchFamily="49" charset="-128"/>
                          <a:ea typeface="ＭＳ ゴシック" panose="020B0609070205080204" pitchFamily="49" charset="-128"/>
                        </a:rPr>
                        <a:t>東日本大震災</a:t>
                      </a:r>
                      <a:endParaRPr lang="zh-TW"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H23</a:t>
                      </a:r>
                      <a:r>
                        <a:rPr lang="ja-JP" altLang="en-US" sz="1100" b="1" u="none" strike="noStrike" dirty="0">
                          <a:effectLst/>
                          <a:latin typeface="ＭＳ ゴシック" panose="020B0609070205080204" pitchFamily="49" charset="-128"/>
                          <a:ea typeface="ＭＳ ゴシック" panose="020B0609070205080204" pitchFamily="49" charset="-128"/>
                        </a:rPr>
                        <a:t>年</a:t>
                      </a:r>
                      <a:r>
                        <a:rPr lang="en-US" altLang="ja-JP" sz="1100" b="1" u="none" strike="noStrike" dirty="0">
                          <a:effectLst/>
                          <a:latin typeface="ＭＳ ゴシック" panose="020B0609070205080204" pitchFamily="49" charset="-128"/>
                          <a:ea typeface="ＭＳ ゴシック" panose="020B0609070205080204" pitchFamily="49" charset="-128"/>
                        </a:rPr>
                        <a:t>3</a:t>
                      </a:r>
                      <a:r>
                        <a:rPr lang="ja-JP" altLang="en-US" sz="1100" b="1" u="none" strike="noStrike" dirty="0">
                          <a:effectLst/>
                          <a:latin typeface="ＭＳ ゴシック" panose="020B0609070205080204" pitchFamily="49" charset="-128"/>
                          <a:ea typeface="ＭＳ ゴシック" panose="020B0609070205080204" pitchFamily="49" charset="-128"/>
                        </a:rPr>
                        <a:t>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ja-JP" sz="1300" b="1" u="none" strike="noStrike" dirty="0">
                          <a:effectLst/>
                          <a:latin typeface="ＭＳ ゴシック" panose="020B0609070205080204" pitchFamily="49" charset="-128"/>
                          <a:ea typeface="ＭＳ ゴシック" panose="020B0609070205080204" pitchFamily="49" charset="-128"/>
                        </a:rPr>
                        <a:t>3100</a:t>
                      </a:r>
                      <a:r>
                        <a:rPr lang="ja-JP" altLang="en-US" sz="1300" b="1" u="none" strike="noStrike" dirty="0">
                          <a:effectLst/>
                          <a:latin typeface="ＭＳ ゴシック" panose="020B0609070205080204" pitchFamily="49" charset="-128"/>
                          <a:ea typeface="ＭＳ ゴシック" panose="020B0609070205080204" pitchFamily="49" charset="-128"/>
                        </a:rPr>
                        <a:t>万トン</a:t>
                      </a:r>
                      <a:br>
                        <a:rPr lang="ja-JP" altLang="en-US" sz="1300" b="1" u="none" strike="noStrike" dirty="0">
                          <a:effectLst/>
                          <a:latin typeface="ＭＳ ゴシック" panose="020B0609070205080204" pitchFamily="49" charset="-128"/>
                          <a:ea typeface="ＭＳ ゴシック" panose="020B0609070205080204" pitchFamily="49" charset="-128"/>
                        </a:rPr>
                      </a:br>
                      <a:r>
                        <a:rPr lang="ja-JP" altLang="en-US" sz="600" b="1" u="none" strike="noStrike" dirty="0">
                          <a:effectLst/>
                          <a:latin typeface="ＭＳ ゴシック" panose="020B0609070205080204" pitchFamily="49" charset="-128"/>
                          <a:ea typeface="ＭＳ ゴシック" panose="020B0609070205080204" pitchFamily="49" charset="-128"/>
                        </a:rPr>
                        <a:t>（津波堆積物</a:t>
                      </a:r>
                      <a:r>
                        <a:rPr lang="en-US" altLang="ja-JP" sz="600" b="1" u="none" strike="noStrike" dirty="0">
                          <a:effectLst/>
                          <a:latin typeface="ＭＳ ゴシック" panose="020B0609070205080204" pitchFamily="49" charset="-128"/>
                          <a:ea typeface="ＭＳ ゴシック" panose="020B0609070205080204" pitchFamily="49" charset="-128"/>
                        </a:rPr>
                        <a:t>1100</a:t>
                      </a:r>
                      <a:r>
                        <a:rPr lang="ja-JP" altLang="en-US" sz="600" b="1" u="none" strike="noStrike" dirty="0">
                          <a:effectLst/>
                          <a:latin typeface="ＭＳ ゴシック" panose="020B0609070205080204" pitchFamily="49" charset="-128"/>
                          <a:ea typeface="ＭＳ ゴシック" panose="020B0609070205080204" pitchFamily="49" charset="-128"/>
                        </a:rPr>
                        <a:t>万トンを含む）</a:t>
                      </a:r>
                      <a:endParaRPr lang="ja-JP" altLang="en-US" sz="6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t>118,822</a:t>
                      </a:r>
                      <a:b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t>184,615</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dirty="0">
                          <a:effectLst/>
                          <a:latin typeface="ＭＳ ゴシック" panose="020B0609070205080204" pitchFamily="49" charset="-128"/>
                          <a:ea typeface="ＭＳ ゴシック" panose="020B0609070205080204" pitchFamily="49" charset="-128"/>
                        </a:rPr>
                        <a:t>約</a:t>
                      </a:r>
                      <a:r>
                        <a:rPr lang="en-US" altLang="ja-JP" sz="1300" b="1" u="none" strike="noStrike" dirty="0">
                          <a:effectLst/>
                          <a:latin typeface="ＭＳ ゴシック" panose="020B0609070205080204" pitchFamily="49" charset="-128"/>
                          <a:ea typeface="ＭＳ ゴシック" panose="020B0609070205080204" pitchFamily="49" charset="-128"/>
                        </a:rPr>
                        <a:t>3</a:t>
                      </a:r>
                      <a:r>
                        <a:rPr lang="ja-JP" altLang="en-US" sz="1300" b="1" u="none" strike="noStrike" dirty="0">
                          <a:effectLst/>
                          <a:latin typeface="ＭＳ ゴシック" panose="020B0609070205080204" pitchFamily="49" charset="-128"/>
                          <a:ea typeface="ＭＳ ゴシック" panose="020B0609070205080204" pitchFamily="49" charset="-128"/>
                        </a:rPr>
                        <a:t>年</a:t>
                      </a:r>
                      <a:endParaRPr lang="en-US" altLang="ja-JP" sz="800" b="1" u="none" strike="noStrike" dirty="0">
                        <a:effectLst/>
                        <a:latin typeface="ＭＳ ゴシック" panose="020B0609070205080204" pitchFamily="49" charset="-128"/>
                        <a:ea typeface="ＭＳ ゴシック" panose="020B0609070205080204" pitchFamily="49" charset="-128"/>
                      </a:endParaRPr>
                    </a:p>
                    <a:p>
                      <a:pPr algn="ctr" fontAlgn="ct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（福島県を除く）</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576042">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阪神・淡路大震災</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H7</a:t>
                      </a:r>
                      <a:r>
                        <a:rPr lang="ja-JP" altLang="en-US" sz="1100" b="1" u="none" strike="noStrike" dirty="0">
                          <a:effectLst/>
                          <a:latin typeface="ＭＳ ゴシック" panose="020B0609070205080204" pitchFamily="49" charset="-128"/>
                          <a:ea typeface="ＭＳ ゴシック" panose="020B0609070205080204" pitchFamily="49" charset="-128"/>
                        </a:rPr>
                        <a:t>年</a:t>
                      </a:r>
                      <a:r>
                        <a:rPr lang="en-US" altLang="ja-JP" sz="1100" b="1" u="none" strike="noStrike" dirty="0">
                          <a:effectLst/>
                          <a:latin typeface="ＭＳ ゴシック" panose="020B0609070205080204" pitchFamily="49" charset="-128"/>
                          <a:ea typeface="ＭＳ ゴシック" panose="020B0609070205080204" pitchFamily="49" charset="-128"/>
                        </a:rPr>
                        <a:t>1</a:t>
                      </a:r>
                      <a:r>
                        <a:rPr lang="ja-JP" altLang="en-US" sz="1100" b="1" u="none" strike="noStrike" dirty="0">
                          <a:effectLst/>
                          <a:latin typeface="ＭＳ ゴシック" panose="020B0609070205080204" pitchFamily="49" charset="-128"/>
                          <a:ea typeface="ＭＳ ゴシック" panose="020B0609070205080204" pitchFamily="49" charset="-128"/>
                        </a:rPr>
                        <a:t>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ja-JP" sz="1300" b="1" u="none" strike="noStrike" dirty="0">
                          <a:effectLst/>
                          <a:latin typeface="ＭＳ ゴシック" panose="020B0609070205080204" pitchFamily="49" charset="-128"/>
                          <a:ea typeface="ＭＳ ゴシック" panose="020B0609070205080204" pitchFamily="49" charset="-128"/>
                        </a:rPr>
                        <a:t>1500</a:t>
                      </a:r>
                      <a:r>
                        <a:rPr lang="ja-JP" altLang="en-US" sz="1300" b="1" u="none" strike="noStrike" dirty="0">
                          <a:effectLst/>
                          <a:latin typeface="ＭＳ ゴシック" panose="020B0609070205080204" pitchFamily="49" charset="-128"/>
                          <a:ea typeface="ＭＳ ゴシック" panose="020B0609070205080204" pitchFamily="49" charset="-128"/>
                        </a:rPr>
                        <a:t>万トン</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104,906</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144,274</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一部損壊：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390,506</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焼失：</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7,534</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dirty="0">
                          <a:effectLst/>
                          <a:latin typeface="ＭＳ ゴシック" panose="020B0609070205080204" pitchFamily="49" charset="-128"/>
                          <a:ea typeface="ＭＳ ゴシック" panose="020B0609070205080204" pitchFamily="49" charset="-128"/>
                        </a:rPr>
                        <a:t>約</a:t>
                      </a:r>
                      <a:r>
                        <a:rPr lang="en-US" altLang="ja-JP" sz="1300" b="1" u="none" strike="noStrike" dirty="0">
                          <a:effectLst/>
                          <a:latin typeface="ＭＳ ゴシック" panose="020B0609070205080204" pitchFamily="49" charset="-128"/>
                          <a:ea typeface="ＭＳ ゴシック" panose="020B0609070205080204" pitchFamily="49" charset="-128"/>
                        </a:rPr>
                        <a:t>3</a:t>
                      </a:r>
                      <a:r>
                        <a:rPr lang="ja-JP" altLang="en-US" sz="1300" b="1" u="none" strike="noStrike" dirty="0">
                          <a:effectLst/>
                          <a:latin typeface="ＭＳ ゴシック" panose="020B0609070205080204" pitchFamily="49" charset="-128"/>
                          <a:ea typeface="ＭＳ ゴシック" panose="020B0609070205080204" pitchFamily="49" charset="-128"/>
                        </a:rPr>
                        <a:t>年</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541416">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熊本地震</a:t>
                      </a:r>
                      <a:endPar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（熊本県）</a:t>
                      </a:r>
                      <a:endParaRPr lang="en-US" altLang="ja-JP" sz="1100" b="1" u="none" strike="noStrike" dirty="0">
                        <a:effectLst/>
                        <a:latin typeface="ＭＳ ゴシック" panose="020B0609070205080204" pitchFamily="49" charset="-128"/>
                        <a:ea typeface="ＭＳ ゴシック" panose="020B0609070205080204" pitchFamily="49" charset="-128"/>
                      </a:endParaRPr>
                    </a:p>
                  </a:txBody>
                  <a:tcPr marL="30675" marR="30675" marT="28036" marB="28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H28</a:t>
                      </a:r>
                      <a:r>
                        <a:rPr lang="ja-JP" altLang="en-US" sz="1100" b="1" u="none" strike="noStrike" dirty="0">
                          <a:effectLst/>
                          <a:latin typeface="ＭＳ ゴシック" panose="020B0609070205080204" pitchFamily="49" charset="-128"/>
                          <a:ea typeface="ＭＳ ゴシック" panose="020B0609070205080204" pitchFamily="49" charset="-128"/>
                        </a:rPr>
                        <a:t>年</a:t>
                      </a:r>
                      <a:r>
                        <a:rPr lang="en-US" altLang="ja-JP" sz="1100" b="1" u="none" strike="noStrike" dirty="0">
                          <a:effectLst/>
                          <a:latin typeface="ＭＳ ゴシック" panose="020B0609070205080204" pitchFamily="49" charset="-128"/>
                          <a:ea typeface="ＭＳ ゴシック" panose="020B0609070205080204" pitchFamily="49" charset="-128"/>
                        </a:rPr>
                        <a:t>4</a:t>
                      </a:r>
                      <a:r>
                        <a:rPr lang="ja-JP" altLang="en-US" sz="1100" b="1" u="none" strike="noStrike" dirty="0">
                          <a:effectLst/>
                          <a:latin typeface="ＭＳ ゴシック" panose="020B0609070205080204" pitchFamily="49" charset="-128"/>
                          <a:ea typeface="ＭＳ ゴシック" panose="020B0609070205080204" pitchFamily="49" charset="-128"/>
                        </a:rPr>
                        <a:t>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036" marB="28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en-US" altLang="ja-JP" sz="1300" b="1" u="none" strike="noStrike" kern="1200" dirty="0">
                          <a:solidFill>
                            <a:schemeClr val="dk1"/>
                          </a:solidFill>
                          <a:effectLst/>
                          <a:latin typeface="ＭＳ ゴシック" panose="020B0609070205080204" pitchFamily="49" charset="-128"/>
                          <a:ea typeface="ＭＳ ゴシック" panose="020B0609070205080204" pitchFamily="49" charset="-128"/>
                          <a:cs typeface="+mn-cs"/>
                        </a:rPr>
                        <a:t>311</a:t>
                      </a:r>
                      <a:r>
                        <a:rPr kumimoji="1" lang="ja-JP" altLang="en-US" sz="1300" b="1" u="none" strike="noStrike" kern="1200" dirty="0">
                          <a:solidFill>
                            <a:schemeClr val="dk1"/>
                          </a:solidFill>
                          <a:effectLst/>
                          <a:latin typeface="ＭＳ ゴシック" panose="020B0609070205080204" pitchFamily="49" charset="-128"/>
                          <a:ea typeface="ＭＳ ゴシック" panose="020B0609070205080204" pitchFamily="49" charset="-128"/>
                          <a:cs typeface="+mn-cs"/>
                        </a:rPr>
                        <a:t>万トン</a:t>
                      </a:r>
                      <a:endParaRPr kumimoji="1" lang="en-US" altLang="ja-JP" sz="1300" b="1" u="none" strike="noStrike" kern="1200" dirty="0">
                        <a:solidFill>
                          <a:schemeClr val="dk1"/>
                        </a:solidFill>
                        <a:effectLst/>
                        <a:latin typeface="ＭＳ ゴシック" panose="020B0609070205080204" pitchFamily="49" charset="-128"/>
                        <a:ea typeface="ＭＳ ゴシック" panose="020B0609070205080204" pitchFamily="49" charset="-128"/>
                        <a:cs typeface="+mn-cs"/>
                      </a:endParaRPr>
                    </a:p>
                  </a:txBody>
                  <a:tcPr marL="30675" marR="30675" marT="28036" marB="28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t>8,668</a:t>
                      </a:r>
                      <a:b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t>34,492</a:t>
                      </a:r>
                      <a:b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一部損壊：</a:t>
                      </a:r>
                      <a: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t>154,098</a:t>
                      </a:r>
                    </a:p>
                  </a:txBody>
                  <a:tcPr marL="30675" marR="30675" marT="28036" marB="28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300" b="1" u="none" strike="noStrike" dirty="0">
                          <a:effectLst/>
                          <a:latin typeface="ＭＳ ゴシック" panose="020B0609070205080204" pitchFamily="49" charset="-128"/>
                          <a:ea typeface="ＭＳ ゴシック" panose="020B0609070205080204" pitchFamily="49" charset="-128"/>
                        </a:rPr>
                        <a:t>約</a:t>
                      </a:r>
                      <a:r>
                        <a:rPr lang="en-US" altLang="ja-JP" sz="1300" b="1" u="none" strike="noStrike" dirty="0">
                          <a:effectLst/>
                          <a:latin typeface="ＭＳ ゴシック" panose="020B0609070205080204" pitchFamily="49" charset="-128"/>
                          <a:ea typeface="ＭＳ ゴシック" panose="020B0609070205080204" pitchFamily="49" charset="-128"/>
                        </a:rPr>
                        <a:t>2</a:t>
                      </a:r>
                      <a:r>
                        <a:rPr lang="ja-JP" altLang="en-US" sz="1300" b="1" u="none" strike="noStrike" dirty="0">
                          <a:effectLst/>
                          <a:latin typeface="ＭＳ ゴシック" panose="020B0609070205080204" pitchFamily="49" charset="-128"/>
                          <a:ea typeface="ＭＳ ゴシック" panose="020B0609070205080204" pitchFamily="49" charset="-128"/>
                        </a:rPr>
                        <a:t>年</a:t>
                      </a:r>
                      <a:endParaRPr kumimoji="1" lang="en-US" altLang="ja-JP" sz="1300" b="1" u="none" strike="noStrike" kern="1200" dirty="0">
                        <a:solidFill>
                          <a:schemeClr val="dk1"/>
                        </a:solidFill>
                        <a:effectLst/>
                        <a:latin typeface="ＭＳ ゴシック" panose="020B0609070205080204" pitchFamily="49" charset="-128"/>
                        <a:ea typeface="ＭＳ ゴシック" panose="020B0609070205080204" pitchFamily="49" charset="-128"/>
                        <a:cs typeface="+mn-cs"/>
                      </a:endParaRPr>
                    </a:p>
                  </a:txBody>
                  <a:tcPr marL="30675" marR="30675" marT="28036" marB="28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705907">
                <a:tc>
                  <a:txBody>
                    <a:bodyPr/>
                    <a:lstStyle/>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平成</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30</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年</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月豪雨</a:t>
                      </a:r>
                      <a:endPar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（西日本豪雨災害）</a:t>
                      </a:r>
                      <a:endPar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（岡山県、広島県、愛媛県）</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30</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年</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月</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ja-JP" sz="1300" b="1" u="none" strike="noStrike" dirty="0">
                          <a:effectLst/>
                          <a:latin typeface="ＭＳ ゴシック" panose="020B0609070205080204" pitchFamily="49" charset="-128"/>
                          <a:ea typeface="ＭＳ ゴシック" panose="020B0609070205080204" pitchFamily="49" charset="-128"/>
                        </a:rPr>
                        <a:t>189</a:t>
                      </a:r>
                      <a:r>
                        <a:rPr lang="ja-JP" altLang="en-US" sz="1300" b="1" u="none" strike="noStrike" dirty="0">
                          <a:effectLst/>
                          <a:latin typeface="ＭＳ ゴシック" panose="020B0609070205080204" pitchFamily="49" charset="-128"/>
                          <a:ea typeface="ＭＳ ゴシック" panose="020B0609070205080204" pitchFamily="49" charset="-128"/>
                        </a:rPr>
                        <a:t>万トン</a:t>
                      </a:r>
                      <a:r>
                        <a:rPr kumimoji="1" lang="en-US" altLang="ja-JP" sz="1300" b="1" u="none" strike="noStrike" kern="1200" baseline="30000" dirty="0">
                          <a:solidFill>
                            <a:schemeClr val="dk1"/>
                          </a:solidFill>
                          <a:effectLst/>
                          <a:latin typeface="ＭＳ ゴシック" panose="020B0609070205080204" pitchFamily="49" charset="-128"/>
                          <a:ea typeface="ＭＳ ゴシック" panose="020B0609070205080204" pitchFamily="49" charset="-128"/>
                          <a:cs typeface="+mn-cs"/>
                        </a:rPr>
                        <a:t>(※1)</a:t>
                      </a:r>
                      <a:endParaRPr lang="en-US" altLang="ja-JP" sz="1300" b="1" u="none" strike="noStrike"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800" b="1" u="none" strike="noStrike" dirty="0">
                          <a:effectLst/>
                          <a:latin typeface="ＭＳ ゴシック" panose="020B0609070205080204" pitchFamily="49" charset="-128"/>
                          <a:ea typeface="ＭＳ ゴシック" panose="020B0609070205080204" pitchFamily="49" charset="-128"/>
                        </a:rPr>
                        <a:t>　全壊：</a:t>
                      </a:r>
                      <a:r>
                        <a:rPr lang="en-US" altLang="ja-JP" sz="800" b="1" u="none" strike="noStrike" dirty="0">
                          <a:effectLst/>
                          <a:latin typeface="ＭＳ ゴシック" panose="020B0609070205080204" pitchFamily="49" charset="-128"/>
                          <a:ea typeface="ＭＳ ゴシック" panose="020B0609070205080204" pitchFamily="49" charset="-128"/>
                        </a:rPr>
                        <a:t>6,603</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(※2)</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半壊：</a:t>
                      </a:r>
                      <a:r>
                        <a:rPr lang="en-US" altLang="ja-JP" sz="800" b="1" u="none" strike="noStrike" dirty="0">
                          <a:effectLst/>
                          <a:latin typeface="ＭＳ ゴシック" panose="020B0609070205080204" pitchFamily="49" charset="-128"/>
                          <a:ea typeface="ＭＳ ゴシック" panose="020B0609070205080204" pitchFamily="49" charset="-128"/>
                        </a:rPr>
                        <a:t>10,012</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(※2)</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一部損壊：</a:t>
                      </a:r>
                      <a:r>
                        <a:rPr lang="en-US" altLang="ja-JP" sz="800" b="1" u="none" strike="noStrike" dirty="0">
                          <a:effectLst/>
                          <a:latin typeface="ＭＳ ゴシック" panose="020B0609070205080204" pitchFamily="49" charset="-128"/>
                          <a:ea typeface="ＭＳ ゴシック" panose="020B0609070205080204" pitchFamily="49" charset="-128"/>
                        </a:rPr>
                        <a:t>3,457</a:t>
                      </a:r>
                      <a:r>
                        <a:rPr lang="en-US" altLang="ja-JP" sz="800" b="1" u="none" strike="noStrike" baseline="30000" dirty="0">
                          <a:effectLst/>
                          <a:latin typeface="ＭＳ ゴシック" panose="020B0609070205080204" pitchFamily="49" charset="-128"/>
                          <a:ea typeface="ＭＳ ゴシック" panose="020B0609070205080204" pitchFamily="49" charset="-128"/>
                        </a:rPr>
                        <a:t>(※2)</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床上浸水：</a:t>
                      </a:r>
                      <a:r>
                        <a:rPr lang="en-US" altLang="ja-JP" sz="800" b="1" u="none" strike="noStrike" dirty="0">
                          <a:effectLst/>
                          <a:latin typeface="ＭＳ ゴシック" panose="020B0609070205080204" pitchFamily="49" charset="-128"/>
                          <a:ea typeface="ＭＳ ゴシック" panose="020B0609070205080204" pitchFamily="49" charset="-128"/>
                        </a:rPr>
                        <a:t>5,011</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(※2)</a:t>
                      </a:r>
                    </a:p>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800" b="1" u="none" strike="noStrike" dirty="0">
                          <a:effectLst/>
                          <a:latin typeface="ＭＳ ゴシック" panose="020B0609070205080204" pitchFamily="49" charset="-128"/>
                          <a:ea typeface="ＭＳ ゴシック" panose="020B0609070205080204" pitchFamily="49" charset="-128"/>
                        </a:rPr>
                        <a:t>  床下浸水：</a:t>
                      </a:r>
                      <a:r>
                        <a:rPr lang="en-US" altLang="ja-JP" sz="800" b="1" u="none" strike="noStrike" dirty="0">
                          <a:effectLst/>
                          <a:latin typeface="ＭＳ ゴシック" panose="020B0609070205080204" pitchFamily="49" charset="-128"/>
                          <a:ea typeface="ＭＳ ゴシック" panose="020B0609070205080204" pitchFamily="49" charset="-128"/>
                        </a:rPr>
                        <a:t>13,737</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(※2)</a:t>
                      </a:r>
                      <a:endParaRPr kumimoji="1" lang="en-US" altLang="ja-JP" sz="800" b="1" u="none" strike="noStrike" kern="1200" baseline="30000" dirty="0">
                        <a:solidFill>
                          <a:schemeClr val="dk1"/>
                        </a:solidFill>
                        <a:effectLst/>
                        <a:latin typeface="ＭＳ ゴシック" panose="020B0609070205080204" pitchFamily="49" charset="-128"/>
                        <a:ea typeface="ＭＳ ゴシック" panose="020B0609070205080204" pitchFamily="49" charset="-128"/>
                        <a:cs typeface="+mn-cs"/>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baseline="0" dirty="0">
                          <a:effectLst/>
                          <a:latin typeface="ＭＳ ゴシック" panose="020B0609070205080204" pitchFamily="49" charset="-128"/>
                          <a:ea typeface="ＭＳ ゴシック" panose="020B0609070205080204" pitchFamily="49" charset="-128"/>
                        </a:rPr>
                        <a:t>約</a:t>
                      </a:r>
                      <a:r>
                        <a:rPr lang="en-US" altLang="ja-JP" sz="1300" b="1" u="none" strike="noStrike" baseline="0" dirty="0">
                          <a:effectLst/>
                          <a:latin typeface="ＭＳ ゴシック" panose="020B0609070205080204" pitchFamily="49" charset="-128"/>
                          <a:ea typeface="ＭＳ ゴシック" panose="020B0609070205080204" pitchFamily="49" charset="-128"/>
                        </a:rPr>
                        <a:t>2</a:t>
                      </a:r>
                      <a:r>
                        <a:rPr lang="ja-JP" altLang="en-US" sz="1300" b="1" u="none" strike="noStrike" baseline="0" dirty="0">
                          <a:effectLst/>
                          <a:latin typeface="ＭＳ ゴシック" panose="020B0609070205080204" pitchFamily="49" charset="-128"/>
                          <a:ea typeface="ＭＳ ゴシック" panose="020B0609070205080204" pitchFamily="49" charset="-128"/>
                        </a:rPr>
                        <a:t>年</a:t>
                      </a:r>
                      <a:endParaRPr lang="en-US" altLang="ja-JP" sz="1300" b="1" u="none" strike="noStrike" baseline="0"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13395827"/>
                  </a:ext>
                </a:extLst>
              </a:tr>
              <a:tr h="705907">
                <a:tc>
                  <a:txBody>
                    <a:bodyPr/>
                    <a:lstStyle/>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令和元年房総半島台風</a:t>
                      </a:r>
                      <a:endPar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・東日本台風</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R1</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年</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9</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月</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､10</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月</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kumimoji="1" lang="en-US" altLang="ja-JP" sz="1300" b="1" u="none" strike="noStrike" kern="1200" dirty="0">
                          <a:solidFill>
                            <a:schemeClr val="tx1"/>
                          </a:solidFill>
                          <a:effectLst/>
                          <a:latin typeface="ＭＳ ゴシック" panose="020B0609070205080204" pitchFamily="49" charset="-128"/>
                          <a:ea typeface="ＭＳ ゴシック" panose="020B0609070205080204" pitchFamily="49" charset="-128"/>
                          <a:cs typeface="+mn-cs"/>
                        </a:rPr>
                        <a:t>154</a:t>
                      </a:r>
                      <a:r>
                        <a:rPr kumimoji="1" lang="ja-JP" altLang="en-US" sz="1300" b="1" u="none" strike="noStrike" kern="1200" dirty="0">
                          <a:solidFill>
                            <a:schemeClr val="tx1"/>
                          </a:solidFill>
                          <a:effectLst/>
                          <a:latin typeface="ＭＳ ゴシック" panose="020B0609070205080204" pitchFamily="49" charset="-128"/>
                          <a:ea typeface="ＭＳ ゴシック" panose="020B0609070205080204" pitchFamily="49" charset="-128"/>
                          <a:cs typeface="+mn-cs"/>
                        </a:rPr>
                        <a:t>万トン</a:t>
                      </a:r>
                      <a:r>
                        <a:rPr kumimoji="1" lang="en-US" altLang="ja-JP" sz="1300" b="1" u="none" strike="noStrike" kern="1200" baseline="30000" dirty="0">
                          <a:effectLst/>
                          <a:latin typeface="ＭＳ ゴシック" panose="020B0609070205080204" pitchFamily="49" charset="-128"/>
                          <a:ea typeface="ＭＳ ゴシック" panose="020B0609070205080204" pitchFamily="49" charset="-128"/>
                        </a:rPr>
                        <a:t>(※3)</a:t>
                      </a:r>
                      <a:endParaRPr lang="en-US" altLang="ja-JP" sz="1300" b="1" u="none" strike="noStrike"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800" b="1" u="none" strike="noStrike" dirty="0">
                          <a:effectLst/>
                          <a:latin typeface="ＭＳ ゴシック" panose="020B0609070205080204" pitchFamily="49" charset="-128"/>
                          <a:ea typeface="ＭＳ ゴシック" panose="020B0609070205080204" pitchFamily="49" charset="-128"/>
                        </a:rPr>
                        <a:t>　全壊：</a:t>
                      </a:r>
                      <a:r>
                        <a:rPr lang="en-US" altLang="ja-JP" sz="800" b="1" u="none" strike="noStrike" dirty="0">
                          <a:effectLst/>
                          <a:latin typeface="ＭＳ ゴシック" panose="020B0609070205080204" pitchFamily="49" charset="-128"/>
                          <a:ea typeface="ＭＳ ゴシック" panose="020B0609070205080204" pitchFamily="49" charset="-128"/>
                        </a:rPr>
                        <a:t>3,650</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(※4)</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半壊：</a:t>
                      </a:r>
                      <a:r>
                        <a:rPr lang="en-US" altLang="ja-JP" sz="800" b="1" u="none" strike="noStrike" dirty="0">
                          <a:effectLst/>
                          <a:latin typeface="ＭＳ ゴシック" panose="020B0609070205080204" pitchFamily="49" charset="-128"/>
                          <a:ea typeface="ＭＳ ゴシック" panose="020B0609070205080204" pitchFamily="49" charset="-128"/>
                        </a:rPr>
                        <a:t>33,951</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(※4)</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一部損壊：</a:t>
                      </a:r>
                      <a:r>
                        <a:rPr lang="en-US" altLang="ja-JP" sz="800" b="1" u="none" strike="noStrike" dirty="0">
                          <a:effectLst/>
                          <a:latin typeface="ＭＳ ゴシック" panose="020B0609070205080204" pitchFamily="49" charset="-128"/>
                          <a:ea typeface="ＭＳ ゴシック" panose="020B0609070205080204" pitchFamily="49" charset="-128"/>
                        </a:rPr>
                        <a:t>107,717</a:t>
                      </a:r>
                      <a:r>
                        <a:rPr lang="en-US" altLang="ja-JP" sz="800" b="1" u="none" strike="noStrike" baseline="30000" dirty="0">
                          <a:effectLst/>
                          <a:latin typeface="ＭＳ ゴシック" panose="020B0609070205080204" pitchFamily="49" charset="-128"/>
                          <a:ea typeface="ＭＳ ゴシック" panose="020B0609070205080204" pitchFamily="49" charset="-128"/>
                        </a:rPr>
                        <a:t>(※4)</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床上浸水：</a:t>
                      </a:r>
                      <a:r>
                        <a:rPr lang="en-US" altLang="ja-JP" sz="800" b="1" u="none" strike="noStrike" dirty="0">
                          <a:effectLst/>
                          <a:latin typeface="ＭＳ ゴシック" panose="020B0609070205080204" pitchFamily="49" charset="-128"/>
                          <a:ea typeface="ＭＳ ゴシック" panose="020B0609070205080204" pitchFamily="49" charset="-128"/>
                        </a:rPr>
                        <a:t>8,256</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(※4)</a:t>
                      </a:r>
                    </a:p>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800" b="1" u="none" strike="noStrike" dirty="0">
                          <a:effectLst/>
                          <a:latin typeface="ＭＳ ゴシック" panose="020B0609070205080204" pitchFamily="49" charset="-128"/>
                          <a:ea typeface="ＭＳ ゴシック" panose="020B0609070205080204" pitchFamily="49" charset="-128"/>
                        </a:rPr>
                        <a:t>  床下浸水：</a:t>
                      </a:r>
                      <a:r>
                        <a:rPr lang="en-US" altLang="ja-JP" sz="800" b="1" u="none" strike="noStrike" dirty="0">
                          <a:effectLst/>
                          <a:latin typeface="ＭＳ ゴシック" panose="020B0609070205080204" pitchFamily="49" charset="-128"/>
                          <a:ea typeface="ＭＳ ゴシック" panose="020B0609070205080204" pitchFamily="49" charset="-128"/>
                        </a:rPr>
                        <a:t>23,010</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(※4)</a:t>
                      </a:r>
                      <a:endParaRPr kumimoji="1" lang="en-US" altLang="ja-JP" sz="800" b="1" u="none" strike="noStrike" kern="1200" baseline="30000" dirty="0">
                        <a:solidFill>
                          <a:schemeClr val="dk1"/>
                        </a:solidFill>
                        <a:effectLst/>
                        <a:latin typeface="ＭＳ ゴシック" panose="020B0609070205080204" pitchFamily="49" charset="-128"/>
                        <a:ea typeface="ＭＳ ゴシック" panose="020B0609070205080204" pitchFamily="49" charset="-128"/>
                        <a:cs typeface="+mn-cs"/>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baseline="0" dirty="0">
                          <a:effectLst/>
                          <a:latin typeface="ＭＳ ゴシック" panose="020B0609070205080204" pitchFamily="49" charset="-128"/>
                          <a:ea typeface="ＭＳ ゴシック" panose="020B0609070205080204" pitchFamily="49" charset="-128"/>
                        </a:rPr>
                        <a:t>約</a:t>
                      </a:r>
                      <a:r>
                        <a:rPr lang="en-US" altLang="ja-JP" sz="1300" b="1" u="none" strike="noStrike" baseline="0" dirty="0">
                          <a:effectLst/>
                          <a:latin typeface="ＭＳ ゴシック" panose="020B0609070205080204" pitchFamily="49" charset="-128"/>
                          <a:ea typeface="ＭＳ ゴシック" panose="020B0609070205080204" pitchFamily="49" charset="-128"/>
                        </a:rPr>
                        <a:t>2</a:t>
                      </a:r>
                      <a:r>
                        <a:rPr lang="ja-JP" altLang="en-US" sz="1300" b="1" u="none" strike="noStrike" baseline="0" dirty="0">
                          <a:effectLst/>
                          <a:latin typeface="ＭＳ ゴシック" panose="020B0609070205080204" pitchFamily="49" charset="-128"/>
                          <a:ea typeface="ＭＳ ゴシック" panose="020B0609070205080204" pitchFamily="49" charset="-128"/>
                        </a:rPr>
                        <a:t>年</a:t>
                      </a:r>
                      <a:endParaRPr lang="en-US" altLang="ja-JP" sz="1300" b="1" u="none" strike="noStrike" baseline="0" dirty="0">
                        <a:effectLst/>
                        <a:latin typeface="ＭＳ ゴシック" panose="020B0609070205080204" pitchFamily="49" charset="-128"/>
                        <a:ea typeface="ＭＳ ゴシック" panose="020B0609070205080204" pitchFamily="49" charset="-128"/>
                      </a:endParaRPr>
                    </a:p>
                    <a:p>
                      <a:pPr algn="ctr" fontAlgn="ctr"/>
                      <a:r>
                        <a:rPr lang="ja-JP" altLang="en-US" sz="1300" b="1" u="none" strike="noStrike" baseline="0" dirty="0">
                          <a:effectLst/>
                          <a:latin typeface="ＭＳ ゴシック" panose="020B0609070205080204" pitchFamily="49" charset="-128"/>
                          <a:ea typeface="ＭＳ ゴシック" panose="020B0609070205080204" pitchFamily="49" charset="-128"/>
                        </a:rPr>
                        <a:t>（予定）</a:t>
                      </a:r>
                      <a:endParaRPr lang="en-US" altLang="ja-JP" sz="1300" b="1" u="none" strike="noStrike" baseline="0"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19936655"/>
                  </a:ext>
                </a:extLst>
              </a:tr>
              <a:tr h="446176">
                <a:tc>
                  <a:txBody>
                    <a:bodyPr/>
                    <a:lstStyle/>
                    <a:p>
                      <a:pPr algn="ctr" fontAlgn="ctr"/>
                      <a:r>
                        <a:rPr lang="zh-TW" altLang="en-US" sz="1100" b="1" u="none" strike="noStrike" dirty="0">
                          <a:effectLst/>
                          <a:latin typeface="ＭＳ ゴシック" panose="020B0609070205080204" pitchFamily="49" charset="-128"/>
                          <a:ea typeface="ＭＳ ゴシック" panose="020B0609070205080204" pitchFamily="49" charset="-128"/>
                        </a:rPr>
                        <a:t>新潟県中越地震</a:t>
                      </a:r>
                      <a:endParaRPr lang="zh-TW"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H16</a:t>
                      </a:r>
                      <a:r>
                        <a:rPr lang="ja-JP" altLang="en-US" sz="1100" b="1" u="none" strike="noStrike" dirty="0">
                          <a:effectLst/>
                          <a:latin typeface="ＭＳ ゴシック" panose="020B0609070205080204" pitchFamily="49" charset="-128"/>
                          <a:ea typeface="ＭＳ ゴシック" panose="020B0609070205080204" pitchFamily="49" charset="-128"/>
                        </a:rPr>
                        <a:t>年</a:t>
                      </a:r>
                      <a:r>
                        <a:rPr lang="en-US" altLang="ja-JP" sz="1100" b="1" u="none" strike="noStrike" dirty="0">
                          <a:effectLst/>
                          <a:latin typeface="ＭＳ ゴシック" panose="020B0609070205080204" pitchFamily="49" charset="-128"/>
                          <a:ea typeface="ＭＳ ゴシック" panose="020B0609070205080204" pitchFamily="49" charset="-128"/>
                        </a:rPr>
                        <a:t>10</a:t>
                      </a:r>
                      <a:r>
                        <a:rPr lang="ja-JP" altLang="en-US" sz="1100" b="1" u="none" strike="noStrike" dirty="0">
                          <a:effectLst/>
                          <a:latin typeface="ＭＳ ゴシック" panose="020B0609070205080204" pitchFamily="49" charset="-128"/>
                          <a:ea typeface="ＭＳ ゴシック" panose="020B0609070205080204" pitchFamily="49" charset="-128"/>
                        </a:rPr>
                        <a:t>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ja-JP" sz="1300" b="1" u="none" strike="noStrike" dirty="0">
                          <a:effectLst/>
                          <a:latin typeface="ＭＳ ゴシック" panose="020B0609070205080204" pitchFamily="49" charset="-128"/>
                          <a:ea typeface="ＭＳ ゴシック" panose="020B0609070205080204" pitchFamily="49" charset="-128"/>
                        </a:rPr>
                        <a:t>60</a:t>
                      </a:r>
                      <a:r>
                        <a:rPr lang="ja-JP" altLang="en-US" sz="1300" b="1" u="none" strike="noStrike" dirty="0">
                          <a:effectLst/>
                          <a:latin typeface="ＭＳ ゴシック" panose="020B0609070205080204" pitchFamily="49" charset="-128"/>
                          <a:ea typeface="ＭＳ ゴシック" panose="020B0609070205080204" pitchFamily="49" charset="-128"/>
                        </a:rPr>
                        <a:t>万トン</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3,175</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13,810</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一部損壊：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103,854</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dirty="0">
                          <a:effectLst/>
                          <a:latin typeface="ＭＳ ゴシック" panose="020B0609070205080204" pitchFamily="49" charset="-128"/>
                          <a:ea typeface="ＭＳ ゴシック" panose="020B0609070205080204" pitchFamily="49" charset="-128"/>
                        </a:rPr>
                        <a:t>約</a:t>
                      </a:r>
                      <a:r>
                        <a:rPr lang="en-US" altLang="ja-JP" sz="1300" b="1" u="none" strike="noStrike" dirty="0">
                          <a:effectLst/>
                          <a:latin typeface="ＭＳ ゴシック" panose="020B0609070205080204" pitchFamily="49" charset="-128"/>
                          <a:ea typeface="ＭＳ ゴシック" panose="020B0609070205080204" pitchFamily="49" charset="-128"/>
                        </a:rPr>
                        <a:t>3</a:t>
                      </a:r>
                      <a:r>
                        <a:rPr lang="ja-JP" altLang="en-US" sz="1300" b="1" u="none" strike="noStrike" dirty="0">
                          <a:effectLst/>
                          <a:latin typeface="ＭＳ ゴシック" panose="020B0609070205080204" pitchFamily="49" charset="-128"/>
                          <a:ea typeface="ＭＳ ゴシック" panose="020B0609070205080204" pitchFamily="49" charset="-128"/>
                        </a:rPr>
                        <a:t>年</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563014">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平成２６年８月豪雨</a:t>
                      </a:r>
                      <a:endParaRPr lang="en-US" altLang="ja-JP" sz="1100" b="1" u="none" strike="noStrike" dirty="0">
                        <a:effectLst/>
                        <a:latin typeface="ＭＳ ゴシック" panose="020B0609070205080204" pitchFamily="49" charset="-128"/>
                        <a:ea typeface="ＭＳ ゴシック" panose="020B0609070205080204" pitchFamily="49" charset="-128"/>
                      </a:endParaRPr>
                    </a:p>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a:t>
                      </a:r>
                      <a:r>
                        <a:rPr lang="zh-TW" altLang="en-US" sz="1100" b="1" u="none" strike="noStrike" dirty="0">
                          <a:effectLst/>
                          <a:latin typeface="ＭＳ ゴシック" panose="020B0609070205080204" pitchFamily="49" charset="-128"/>
                          <a:ea typeface="ＭＳ ゴシック" panose="020B0609070205080204" pitchFamily="49" charset="-128"/>
                        </a:rPr>
                        <a:t>広島土砂災害</a:t>
                      </a:r>
                      <a:r>
                        <a:rPr lang="ja-JP" altLang="en-US" sz="1100" b="1" u="none" strike="noStrike" dirty="0">
                          <a:effectLst/>
                          <a:latin typeface="ＭＳ ゴシック" panose="020B0609070205080204" pitchFamily="49" charset="-128"/>
                          <a:ea typeface="ＭＳ ゴシック" panose="020B0609070205080204" pitchFamily="49" charset="-128"/>
                        </a:rPr>
                        <a:t>）</a:t>
                      </a:r>
                      <a:endParaRPr lang="en-US" altLang="zh-TW" sz="1100" b="1" u="none" strike="noStrike" dirty="0">
                        <a:effectLst/>
                        <a:latin typeface="ＭＳ ゴシック" panose="020B0609070205080204" pitchFamily="49" charset="-128"/>
                        <a:ea typeface="ＭＳ ゴシック" panose="020B0609070205080204" pitchFamily="49" charset="-128"/>
                      </a:endParaRPr>
                    </a:p>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（広島市）</a:t>
                      </a:r>
                      <a:endParaRPr lang="zh-TW"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H26</a:t>
                      </a:r>
                      <a:r>
                        <a:rPr lang="ja-JP" altLang="en-US" sz="1100" b="1" u="none" strike="noStrike" dirty="0">
                          <a:effectLst/>
                          <a:latin typeface="ＭＳ ゴシック" panose="020B0609070205080204" pitchFamily="49" charset="-128"/>
                          <a:ea typeface="ＭＳ ゴシック" panose="020B0609070205080204" pitchFamily="49" charset="-128"/>
                        </a:rPr>
                        <a:t>年</a:t>
                      </a:r>
                      <a:r>
                        <a:rPr lang="en-US" altLang="ja-JP" sz="1100" b="1" u="none" strike="noStrike" dirty="0">
                          <a:effectLst/>
                          <a:latin typeface="ＭＳ ゴシック" panose="020B0609070205080204" pitchFamily="49" charset="-128"/>
                          <a:ea typeface="ＭＳ ゴシック" panose="020B0609070205080204" pitchFamily="49" charset="-128"/>
                        </a:rPr>
                        <a:t>8</a:t>
                      </a:r>
                      <a:r>
                        <a:rPr lang="ja-JP" altLang="en-US" sz="1100" b="1" u="none" strike="noStrike" dirty="0">
                          <a:effectLst/>
                          <a:latin typeface="ＭＳ ゴシック" panose="020B0609070205080204" pitchFamily="49" charset="-128"/>
                          <a:ea typeface="ＭＳ ゴシック" panose="020B0609070205080204" pitchFamily="49" charset="-128"/>
                        </a:rPr>
                        <a:t>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ja-JP" sz="1300" b="1" u="none" strike="noStrike" dirty="0">
                          <a:effectLst/>
                          <a:latin typeface="ＭＳ ゴシック" panose="020B0609070205080204" pitchFamily="49" charset="-128"/>
                          <a:ea typeface="ＭＳ ゴシック" panose="020B0609070205080204" pitchFamily="49" charset="-128"/>
                        </a:rPr>
                        <a:t>52</a:t>
                      </a:r>
                      <a:r>
                        <a:rPr lang="ja-JP" altLang="en-US" sz="1300" b="1" u="none" strike="noStrike" dirty="0">
                          <a:effectLst/>
                          <a:latin typeface="ＭＳ ゴシック" panose="020B0609070205080204" pitchFamily="49" charset="-128"/>
                          <a:ea typeface="ＭＳ ゴシック" panose="020B0609070205080204" pitchFamily="49" charset="-128"/>
                        </a:rPr>
                        <a:t>万トン</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179</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217</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一部損壊：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189</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浸水被害：</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4,164</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dirty="0">
                          <a:effectLst/>
                          <a:latin typeface="ＭＳ ゴシック" panose="020B0609070205080204" pitchFamily="49" charset="-128"/>
                          <a:ea typeface="ＭＳ ゴシック" panose="020B0609070205080204" pitchFamily="49" charset="-128"/>
                        </a:rPr>
                        <a:t>約</a:t>
                      </a:r>
                      <a:r>
                        <a:rPr lang="en-US" altLang="ja-JP" sz="1300" b="1" u="none" strike="noStrike" dirty="0">
                          <a:effectLst/>
                          <a:latin typeface="ＭＳ ゴシック" panose="020B0609070205080204" pitchFamily="49" charset="-128"/>
                          <a:ea typeface="ＭＳ ゴシック" panose="020B0609070205080204" pitchFamily="49" charset="-128"/>
                        </a:rPr>
                        <a:t>1.5</a:t>
                      </a:r>
                      <a:r>
                        <a:rPr lang="ja-JP" altLang="en-US" sz="1300" b="1" u="none" strike="noStrike" dirty="0">
                          <a:effectLst/>
                          <a:latin typeface="ＭＳ ゴシック" panose="020B0609070205080204" pitchFamily="49" charset="-128"/>
                          <a:ea typeface="ＭＳ ゴシック" panose="020B0609070205080204" pitchFamily="49" charset="-128"/>
                        </a:rPr>
                        <a:t>年</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66584359"/>
                  </a:ext>
                </a:extLst>
              </a:tr>
              <a:tr h="689623">
                <a:tc>
                  <a:txBody>
                    <a:bodyPr/>
                    <a:lstStyle/>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令和２年７月豪雨</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R2</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年</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月</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30433" rtl="0" eaLnBrk="1" fontAlgn="ctr" latinLnBrk="0" hangingPunct="1">
                        <a:lnSpc>
                          <a:spcPct val="100000"/>
                        </a:lnSpc>
                        <a:spcBef>
                          <a:spcPts val="0"/>
                        </a:spcBef>
                        <a:spcAft>
                          <a:spcPts val="0"/>
                        </a:spcAft>
                        <a:buClrTx/>
                        <a:buSzTx/>
                        <a:buFontTx/>
                        <a:buNone/>
                        <a:tabLst/>
                        <a:defRPr/>
                      </a:pPr>
                      <a:r>
                        <a:rPr lang="en-US" altLang="ja-JP" sz="1300" b="1" i="0" u="none" strike="noStrike" dirty="0">
                          <a:solidFill>
                            <a:schemeClr val="tx1"/>
                          </a:solidFill>
                          <a:effectLst/>
                          <a:latin typeface="ＭＳ ゴシック" panose="020B0609070205080204" pitchFamily="49" charset="-128"/>
                          <a:ea typeface="ＭＳ ゴシック" panose="020B0609070205080204" pitchFamily="49" charset="-128"/>
                        </a:rPr>
                        <a:t>53.4</a:t>
                      </a:r>
                      <a:r>
                        <a:rPr lang="ja-JP" altLang="en-US" sz="1300" b="1" i="0" u="none" strike="noStrike" dirty="0">
                          <a:solidFill>
                            <a:schemeClr val="tx1"/>
                          </a:solidFill>
                          <a:effectLst/>
                          <a:latin typeface="ＭＳ ゴシック" panose="020B0609070205080204" pitchFamily="49" charset="-128"/>
                          <a:ea typeface="ＭＳ ゴシック" panose="020B0609070205080204" pitchFamily="49" charset="-128"/>
                        </a:rPr>
                        <a:t>万トン</a:t>
                      </a:r>
                      <a:r>
                        <a:rPr kumimoji="1" lang="en-US" altLang="ja-JP" sz="1300" b="1" u="none" strike="noStrike" kern="1200" baseline="30000" dirty="0">
                          <a:solidFill>
                            <a:schemeClr val="dk1"/>
                          </a:solidFill>
                          <a:effectLst/>
                          <a:latin typeface="ＭＳ ゴシック" panose="020B0609070205080204" pitchFamily="49" charset="-128"/>
                          <a:ea typeface="ＭＳ ゴシック" panose="020B0609070205080204" pitchFamily="49" charset="-128"/>
                          <a:cs typeface="+mn-cs"/>
                        </a:rPr>
                        <a:t>(※5)</a:t>
                      </a:r>
                      <a:endParaRPr lang="en-US" altLang="ja-JP" sz="1300" b="1" u="none" strike="noStrike"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fontAlgn="ctr">
                        <a:buFont typeface="+mj-lt"/>
                        <a:buNone/>
                      </a:pP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1,621</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６</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4,504</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６</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一部損壊：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3,503</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６</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床上浸水：</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1,681</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６</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endPar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endParaRPr>
                    </a:p>
                    <a:p>
                      <a:pPr marL="0" indent="0" algn="l" fontAlgn="ctr">
                        <a:buFont typeface="+mj-lt"/>
                        <a:buNone/>
                      </a:pP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床下浸水：</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5,290</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６</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endPar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baseline="0" dirty="0">
                          <a:effectLst/>
                          <a:latin typeface="ＭＳ ゴシック" panose="020B0609070205080204" pitchFamily="49" charset="-128"/>
                          <a:ea typeface="ＭＳ ゴシック" panose="020B0609070205080204" pitchFamily="49" charset="-128"/>
                        </a:rPr>
                        <a:t>約</a:t>
                      </a:r>
                      <a:r>
                        <a:rPr lang="en-US" altLang="ja-JP" sz="1300" b="1" u="none" strike="noStrike" baseline="0" dirty="0">
                          <a:effectLst/>
                          <a:latin typeface="ＭＳ ゴシック" panose="020B0609070205080204" pitchFamily="49" charset="-128"/>
                          <a:ea typeface="ＭＳ ゴシック" panose="020B0609070205080204" pitchFamily="49" charset="-128"/>
                        </a:rPr>
                        <a:t>1.5</a:t>
                      </a:r>
                      <a:r>
                        <a:rPr lang="ja-JP" altLang="en-US" sz="1300" b="1" u="none" strike="noStrike" baseline="0" dirty="0">
                          <a:effectLst/>
                          <a:latin typeface="ＭＳ ゴシック" panose="020B0609070205080204" pitchFamily="49" charset="-128"/>
                          <a:ea typeface="ＭＳ ゴシック" panose="020B0609070205080204" pitchFamily="49" charset="-128"/>
                        </a:rPr>
                        <a:t>年</a:t>
                      </a:r>
                      <a:r>
                        <a:rPr kumimoji="1" lang="en-US" altLang="ja-JP" sz="1300" b="1" i="0" u="none" strike="noStrike" kern="1200" cap="none" spc="0" normalizeH="0" baseline="3000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(※7)</a:t>
                      </a:r>
                      <a:endParaRPr lang="en-US" altLang="ja-JP" sz="1300" b="1" u="none" strike="noStrike" baseline="0" dirty="0">
                        <a:effectLst/>
                        <a:latin typeface="ＭＳ ゴシック" panose="020B0609070205080204" pitchFamily="49" charset="-128"/>
                        <a:ea typeface="ＭＳ ゴシック" panose="020B0609070205080204" pitchFamily="49" charset="-128"/>
                      </a:endParaRPr>
                    </a:p>
                    <a:p>
                      <a:pPr algn="ctr" fontAlgn="ctr"/>
                      <a:r>
                        <a:rPr lang="ja-JP" altLang="en-US" sz="1300" b="1" u="none" strike="noStrike" baseline="0" dirty="0">
                          <a:effectLst/>
                          <a:latin typeface="ＭＳ ゴシック" panose="020B0609070205080204" pitchFamily="49" charset="-128"/>
                          <a:ea typeface="ＭＳ ゴシック" panose="020B0609070205080204" pitchFamily="49" charset="-128"/>
                        </a:rPr>
                        <a:t>（予定）</a:t>
                      </a:r>
                      <a:endParaRPr lang="en-US" altLang="ja-JP" sz="1300" b="1" u="none" strike="noStrike" baseline="0"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39216469"/>
                  </a:ext>
                </a:extLst>
              </a:tr>
            </a:tbl>
          </a:graphicData>
        </a:graphic>
      </p:graphicFrame>
      <p:sp>
        <p:nvSpPr>
          <p:cNvPr id="6" name="テキスト ボックス 2"/>
          <p:cNvSpPr txBox="1">
            <a:spLocks noChangeArrowheads="1"/>
          </p:cNvSpPr>
          <p:nvPr/>
        </p:nvSpPr>
        <p:spPr bwMode="auto">
          <a:xfrm>
            <a:off x="378823" y="130629"/>
            <a:ext cx="9026434" cy="509451"/>
          </a:xfrm>
          <a:prstGeom prst="rect">
            <a:avLst/>
          </a:prstGeom>
          <a:solidFill>
            <a:schemeClr val="bg2"/>
          </a:solidFill>
          <a:ln w="28575">
            <a:solidFill>
              <a:srgbClr val="00B0F0"/>
            </a:solidFill>
            <a:miter lim="800000"/>
            <a:headEnd/>
            <a:tailEnd/>
          </a:ln>
        </p:spPr>
        <p:txBody>
          <a:bodyPr tIns="56631" bIns="5663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779174">
              <a:spcBef>
                <a:spcPct val="0"/>
              </a:spcBef>
              <a:buNone/>
              <a:defRPr/>
            </a:pPr>
            <a:r>
              <a:rPr lang="ja-JP" altLang="en-US" sz="1888" b="1" dirty="0">
                <a:solidFill>
                  <a:prstClr val="black"/>
                </a:solidFill>
                <a:latin typeface="ＭＳ ゴシック" panose="020B0609070205080204" pitchFamily="49" charset="-128"/>
                <a:ea typeface="ＭＳ ゴシック" panose="020B0609070205080204" pitchFamily="49" charset="-128"/>
              </a:rPr>
              <a:t>近年の大規模災害における災害廃棄物の発生量及び処理期間</a:t>
            </a:r>
          </a:p>
        </p:txBody>
      </p:sp>
      <p:sp>
        <p:nvSpPr>
          <p:cNvPr id="7" name="テキスト ボックス 6"/>
          <p:cNvSpPr txBox="1">
            <a:spLocks noChangeArrowheads="1"/>
          </p:cNvSpPr>
          <p:nvPr/>
        </p:nvSpPr>
        <p:spPr bwMode="auto">
          <a:xfrm>
            <a:off x="1230741" y="5841026"/>
            <a:ext cx="3722260" cy="68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19256">
              <a:spcBef>
                <a:spcPct val="0"/>
              </a:spcBef>
              <a:buNone/>
              <a:defRPr/>
            </a:pPr>
            <a:r>
              <a:rPr lang="en-US" altLang="ja-JP" sz="969" dirty="0">
                <a:solidFill>
                  <a:prstClr val="black"/>
                </a:solidFill>
                <a:latin typeface="ＭＳ ゴシック" panose="020B0609070205080204" pitchFamily="49" charset="-128"/>
                <a:ea typeface="ＭＳ ゴシック" panose="020B0609070205080204" pitchFamily="49" charset="-128"/>
              </a:rPr>
              <a:t>(※1)</a:t>
            </a:r>
            <a:r>
              <a:rPr lang="ja-JP" altLang="en-US" sz="969" dirty="0">
                <a:solidFill>
                  <a:prstClr val="black"/>
                </a:solidFill>
                <a:latin typeface="ＭＳ ゴシック" panose="020B0609070205080204" pitchFamily="49" charset="-128"/>
                <a:ea typeface="ＭＳ ゴシック" panose="020B0609070205080204" pitchFamily="49" charset="-128"/>
              </a:rPr>
              <a:t>　主要被災３県の合計（令和２年７月時点）</a:t>
            </a:r>
            <a:endParaRPr lang="en-US" altLang="ja-JP" sz="969" dirty="0">
              <a:solidFill>
                <a:prstClr val="black"/>
              </a:solidFill>
              <a:latin typeface="ＭＳ ゴシック" panose="020B0609070205080204" pitchFamily="49" charset="-128"/>
              <a:ea typeface="ＭＳ ゴシック" panose="020B0609070205080204" pitchFamily="49" charset="-128"/>
            </a:endParaRPr>
          </a:p>
          <a:p>
            <a:pPr defTabSz="719256">
              <a:spcBef>
                <a:spcPct val="0"/>
              </a:spcBef>
              <a:buNone/>
              <a:defRPr/>
            </a:pPr>
            <a:r>
              <a:rPr lang="en-US" altLang="ja-JP" sz="969" dirty="0">
                <a:solidFill>
                  <a:prstClr val="black"/>
                </a:solidFill>
                <a:latin typeface="ＭＳ ゴシック" panose="020B0609070205080204" pitchFamily="49" charset="-128"/>
                <a:ea typeface="ＭＳ ゴシック" panose="020B0609070205080204" pitchFamily="49" charset="-128"/>
              </a:rPr>
              <a:t>(※2)</a:t>
            </a:r>
            <a:r>
              <a:rPr lang="ja-JP" altLang="en-US" sz="969" dirty="0">
                <a:solidFill>
                  <a:prstClr val="black"/>
                </a:solidFill>
                <a:latin typeface="ＭＳ ゴシック" panose="020B0609070205080204" pitchFamily="49" charset="-128"/>
                <a:ea typeface="ＭＳ ゴシック" panose="020B0609070205080204" pitchFamily="49" charset="-128"/>
              </a:rPr>
              <a:t>　主要被災３県の公表値の合計（平成</a:t>
            </a:r>
            <a:r>
              <a:rPr lang="en-US" altLang="ja-JP" sz="969" dirty="0">
                <a:solidFill>
                  <a:prstClr val="black"/>
                </a:solidFill>
                <a:latin typeface="ＭＳ ゴシック" panose="020B0609070205080204" pitchFamily="49" charset="-128"/>
                <a:ea typeface="ＭＳ ゴシック" panose="020B0609070205080204" pitchFamily="49" charset="-128"/>
              </a:rPr>
              <a:t>31</a:t>
            </a:r>
            <a:r>
              <a:rPr lang="ja-JP" altLang="en-US" sz="969" dirty="0">
                <a:solidFill>
                  <a:prstClr val="black"/>
                </a:solidFill>
                <a:latin typeface="ＭＳ ゴシック" panose="020B0609070205080204" pitchFamily="49" charset="-128"/>
                <a:ea typeface="ＭＳ ゴシック" panose="020B0609070205080204" pitchFamily="49" charset="-128"/>
              </a:rPr>
              <a:t>年１月９日時点）</a:t>
            </a:r>
            <a:endParaRPr lang="en-US" altLang="ja-JP" sz="969" dirty="0">
              <a:solidFill>
                <a:prstClr val="black"/>
              </a:solidFill>
              <a:latin typeface="ＭＳ ゴシック" panose="020B0609070205080204" pitchFamily="49" charset="-128"/>
              <a:ea typeface="ＭＳ ゴシック" panose="020B0609070205080204" pitchFamily="49" charset="-128"/>
            </a:endParaRPr>
          </a:p>
          <a:p>
            <a:pPr defTabSz="719256">
              <a:spcBef>
                <a:spcPct val="0"/>
              </a:spcBef>
              <a:buNone/>
              <a:defRPr/>
            </a:pPr>
            <a:r>
              <a:rPr lang="en-US" altLang="ja-JP" sz="969" dirty="0">
                <a:latin typeface="ＭＳ ゴシック" panose="020B0609070205080204" pitchFamily="49" charset="-128"/>
                <a:ea typeface="ＭＳ ゴシック" panose="020B0609070205080204" pitchFamily="49" charset="-128"/>
              </a:rPr>
              <a:t>(※3)</a:t>
            </a:r>
            <a:r>
              <a:rPr lang="ja-JP" altLang="en-US" sz="969" dirty="0">
                <a:latin typeface="ＭＳ ゴシック" panose="020B0609070205080204" pitchFamily="49" charset="-128"/>
                <a:ea typeface="ＭＳ ゴシック" panose="020B0609070205080204" pitchFamily="49" charset="-128"/>
              </a:rPr>
              <a:t>　被災自治体からの報告の合計（令和３年１月末時点）</a:t>
            </a:r>
          </a:p>
          <a:p>
            <a:pPr defTabSz="719256">
              <a:spcBef>
                <a:spcPct val="0"/>
              </a:spcBef>
              <a:buNone/>
              <a:defRPr/>
            </a:pPr>
            <a:r>
              <a:rPr lang="en-US" altLang="ja-JP" sz="969" dirty="0">
                <a:latin typeface="ＭＳ ゴシック" panose="020B0609070205080204" pitchFamily="49" charset="-128"/>
                <a:ea typeface="ＭＳ ゴシック" panose="020B0609070205080204" pitchFamily="49" charset="-128"/>
              </a:rPr>
              <a:t>(※4)</a:t>
            </a:r>
            <a:r>
              <a:rPr lang="ja-JP" altLang="en-US" sz="969" dirty="0">
                <a:latin typeface="ＭＳ ゴシック" panose="020B0609070205080204" pitchFamily="49" charset="-128"/>
                <a:ea typeface="ＭＳ ゴシック" panose="020B0609070205080204" pitchFamily="49" charset="-128"/>
              </a:rPr>
              <a:t>　内閣府防災被害報告の合計（令和２年４月</a:t>
            </a:r>
            <a:r>
              <a:rPr lang="en-US" altLang="ja-JP" sz="969" dirty="0">
                <a:latin typeface="ＭＳ ゴシック" panose="020B0609070205080204" pitchFamily="49" charset="-128"/>
                <a:ea typeface="ＭＳ ゴシック" panose="020B0609070205080204" pitchFamily="49" charset="-128"/>
              </a:rPr>
              <a:t>10</a:t>
            </a:r>
            <a:r>
              <a:rPr lang="ja-JP" altLang="en-US" sz="969" dirty="0">
                <a:latin typeface="ＭＳ ゴシック" panose="020B0609070205080204" pitchFamily="49" charset="-128"/>
                <a:ea typeface="ＭＳ ゴシック" panose="020B0609070205080204" pitchFamily="49" charset="-128"/>
              </a:rPr>
              <a:t>日時点）</a:t>
            </a:r>
            <a:endParaRPr lang="en-US" altLang="ja-JP" sz="969" dirty="0">
              <a:latin typeface="ＭＳ ゴシック" panose="020B0609070205080204" pitchFamily="49" charset="-128"/>
              <a:ea typeface="ＭＳ ゴシック" panose="020B0609070205080204" pitchFamily="49" charset="-128"/>
            </a:endParaRPr>
          </a:p>
        </p:txBody>
      </p:sp>
      <p:sp>
        <p:nvSpPr>
          <p:cNvPr id="8" name="テキスト ボックス 6"/>
          <p:cNvSpPr txBox="1">
            <a:spLocks noChangeArrowheads="1"/>
          </p:cNvSpPr>
          <p:nvPr/>
        </p:nvSpPr>
        <p:spPr bwMode="auto">
          <a:xfrm>
            <a:off x="4783017" y="5841026"/>
            <a:ext cx="3623108" cy="68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19256">
              <a:spcBef>
                <a:spcPct val="0"/>
              </a:spcBef>
              <a:buNone/>
              <a:defRPr/>
            </a:pPr>
            <a:r>
              <a:rPr lang="en-US" altLang="ja-JP" sz="969" dirty="0">
                <a:latin typeface="ＭＳ ゴシック" panose="020B0609070205080204" pitchFamily="49" charset="-128"/>
                <a:ea typeface="ＭＳ ゴシック" panose="020B0609070205080204" pitchFamily="49" charset="-128"/>
              </a:rPr>
              <a:t>(※5)</a:t>
            </a:r>
            <a:r>
              <a:rPr lang="ja-JP" altLang="en-US" sz="969" dirty="0">
                <a:latin typeface="ＭＳ ゴシック" panose="020B0609070205080204" pitchFamily="49" charset="-128"/>
                <a:ea typeface="ＭＳ ゴシック" panose="020B0609070205080204" pitchFamily="49" charset="-128"/>
              </a:rPr>
              <a:t>　被災自治体からの報告の合計（令和３年１月末時点）</a:t>
            </a:r>
          </a:p>
          <a:p>
            <a:pPr defTabSz="719256">
              <a:spcBef>
                <a:spcPct val="0"/>
              </a:spcBef>
              <a:buNone/>
              <a:defRPr/>
            </a:pPr>
            <a:r>
              <a:rPr lang="ja-JP" altLang="en-US" sz="969" dirty="0">
                <a:latin typeface="ＭＳ ゴシック" panose="020B0609070205080204" pitchFamily="49" charset="-128"/>
                <a:ea typeface="ＭＳ ゴシック" panose="020B0609070205080204" pitchFamily="49" charset="-128"/>
              </a:rPr>
              <a:t>　　　 土砂混じりがれきを含む。</a:t>
            </a:r>
            <a:endParaRPr lang="en-US" altLang="ja-JP" sz="969" dirty="0">
              <a:latin typeface="ＭＳ ゴシック" panose="020B0609070205080204" pitchFamily="49" charset="-128"/>
              <a:ea typeface="ＭＳ ゴシック" panose="020B0609070205080204" pitchFamily="49" charset="-128"/>
            </a:endParaRPr>
          </a:p>
          <a:p>
            <a:pPr defTabSz="719256">
              <a:spcBef>
                <a:spcPct val="0"/>
              </a:spcBef>
              <a:buNone/>
              <a:defRPr/>
            </a:pPr>
            <a:r>
              <a:rPr lang="en-US" altLang="ja-JP" sz="969" dirty="0">
                <a:solidFill>
                  <a:prstClr val="black"/>
                </a:solidFill>
                <a:latin typeface="ＭＳ ゴシック" panose="020B0609070205080204" pitchFamily="49" charset="-128"/>
                <a:ea typeface="ＭＳ ゴシック" panose="020B0609070205080204" pitchFamily="49" charset="-128"/>
              </a:rPr>
              <a:t>(※6)</a:t>
            </a:r>
            <a:r>
              <a:rPr lang="ja-JP" altLang="en-US" sz="969" dirty="0">
                <a:solidFill>
                  <a:prstClr val="black"/>
                </a:solidFill>
                <a:latin typeface="ＭＳ ゴシック" panose="020B0609070205080204" pitchFamily="49" charset="-128"/>
                <a:ea typeface="ＭＳ ゴシック" panose="020B0609070205080204" pitchFamily="49" charset="-128"/>
              </a:rPr>
              <a:t>　</a:t>
            </a:r>
            <a:r>
              <a:rPr lang="ja-JP" altLang="en-US" sz="970" dirty="0"/>
              <a:t>被災自治体からの報告の合計（令和３年</a:t>
            </a:r>
            <a:r>
              <a:rPr lang="en-US" altLang="ja-JP" sz="970" dirty="0"/>
              <a:t>8</a:t>
            </a:r>
            <a:r>
              <a:rPr lang="ja-JP" altLang="en-US" sz="970" dirty="0"/>
              <a:t>月末時点）</a:t>
            </a:r>
            <a:endParaRPr lang="en-US" altLang="ja-JP" sz="970" dirty="0">
              <a:latin typeface="ＭＳ ゴシック" panose="020B0609070205080204" pitchFamily="49" charset="-128"/>
              <a:ea typeface="ＭＳ ゴシック" panose="020B0609070205080204" pitchFamily="49" charset="-128"/>
            </a:endParaRPr>
          </a:p>
          <a:p>
            <a:pPr defTabSz="719256">
              <a:spcBef>
                <a:spcPct val="0"/>
              </a:spcBef>
              <a:buNone/>
              <a:defRPr/>
            </a:pPr>
            <a:r>
              <a:rPr lang="en-US" altLang="ja-JP" sz="969" dirty="0">
                <a:latin typeface="ＭＳ ゴシック" panose="020B0609070205080204" pitchFamily="49" charset="-128"/>
                <a:ea typeface="ＭＳ ゴシック" panose="020B0609070205080204" pitchFamily="49" charset="-128"/>
              </a:rPr>
              <a:t>(※7)</a:t>
            </a:r>
            <a:r>
              <a:rPr lang="ja-JP" altLang="en-US" sz="969" dirty="0">
                <a:latin typeface="ＭＳ ゴシック" panose="020B0609070205080204" pitchFamily="49" charset="-128"/>
                <a:ea typeface="ＭＳ ゴシック" panose="020B0609070205080204" pitchFamily="49" charset="-128"/>
              </a:rPr>
              <a:t>　熊本県分のみ（令和３年</a:t>
            </a:r>
            <a:r>
              <a:rPr lang="en-US" altLang="ja-JP" sz="969" dirty="0">
                <a:latin typeface="ＭＳ ゴシック" panose="020B0609070205080204" pitchFamily="49" charset="-128"/>
                <a:ea typeface="ＭＳ ゴシック" panose="020B0609070205080204" pitchFamily="49" charset="-128"/>
              </a:rPr>
              <a:t>7</a:t>
            </a:r>
            <a:r>
              <a:rPr lang="ja-JP" altLang="en-US" sz="969" dirty="0">
                <a:latin typeface="ＭＳ ゴシック" panose="020B0609070205080204" pitchFamily="49" charset="-128"/>
                <a:ea typeface="ＭＳ ゴシック" panose="020B0609070205080204" pitchFamily="49" charset="-128"/>
              </a:rPr>
              <a:t>月末時点）</a:t>
            </a:r>
          </a:p>
        </p:txBody>
      </p:sp>
      <p:sp>
        <p:nvSpPr>
          <p:cNvPr id="4" name="スライド番号プレースホルダー 3"/>
          <p:cNvSpPr>
            <a:spLocks noGrp="1"/>
          </p:cNvSpPr>
          <p:nvPr>
            <p:ph type="sldNum" sz="quarter" idx="12"/>
          </p:nvPr>
        </p:nvSpPr>
        <p:spPr>
          <a:xfrm>
            <a:off x="7390852" y="6284369"/>
            <a:ext cx="2228850" cy="365125"/>
          </a:xfrm>
        </p:spPr>
        <p:txBody>
          <a:bodyPr/>
          <a:lstStyle/>
          <a:p>
            <a:pPr>
              <a:defRPr/>
            </a:pPr>
            <a:r>
              <a:rPr lang="ja-JP" altLang="en-US" sz="1800" dirty="0"/>
              <a:t>２</a:t>
            </a:r>
          </a:p>
        </p:txBody>
      </p:sp>
      <p:pic>
        <p:nvPicPr>
          <p:cNvPr id="3" name="オーディオ 2">
            <a:hlinkClick r:id="" action="ppaction://media"/>
            <a:extLst>
              <a:ext uri="{FF2B5EF4-FFF2-40B4-BE49-F238E27FC236}">
                <a16:creationId xmlns:a16="http://schemas.microsoft.com/office/drawing/2014/main" id="{1628B21D-E154-4C61-7B12-11BBB66B7A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2283349541"/>
      </p:ext>
    </p:extLst>
  </p:cSld>
  <p:clrMapOvr>
    <a:masterClrMapping/>
  </p:clrMapOvr>
  <p:transition spd="slow" advTm="633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D7E65AC-7A3C-4741-9E97-F524B626F4AA}"/>
              </a:ext>
            </a:extLst>
          </p:cNvPr>
          <p:cNvSpPr>
            <a:spLocks noGrp="1"/>
          </p:cNvSpPr>
          <p:nvPr>
            <p:ph type="sldNum" sz="quarter" idx="12"/>
          </p:nvPr>
        </p:nvSpPr>
        <p:spPr>
          <a:xfrm>
            <a:off x="7499350" y="6356351"/>
            <a:ext cx="2311400" cy="365125"/>
          </a:xfrm>
        </p:spPr>
        <p:txBody>
          <a:bodyPr/>
          <a:lstStyle/>
          <a:p>
            <a:r>
              <a:rPr kumimoji="1" lang="ja-JP" altLang="en-US" sz="1800" dirty="0"/>
              <a:t>３</a:t>
            </a:r>
          </a:p>
        </p:txBody>
      </p:sp>
      <p:cxnSp>
        <p:nvCxnSpPr>
          <p:cNvPr id="3" name="直線コネクタ 2">
            <a:extLst>
              <a:ext uri="{FF2B5EF4-FFF2-40B4-BE49-F238E27FC236}">
                <a16:creationId xmlns:a16="http://schemas.microsoft.com/office/drawing/2014/main" id="{CDA04ADA-0AF7-4F00-A3C5-A88546F4A9AB}"/>
              </a:ext>
            </a:extLst>
          </p:cNvPr>
          <p:cNvCxnSpPr/>
          <p:nvPr/>
        </p:nvCxnSpPr>
        <p:spPr>
          <a:xfrm>
            <a:off x="919120" y="1151259"/>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877976D5-47AF-4C05-BDEF-30B73A8B847F}"/>
              </a:ext>
            </a:extLst>
          </p:cNvPr>
          <p:cNvSpPr txBox="1"/>
          <p:nvPr/>
        </p:nvSpPr>
        <p:spPr>
          <a:xfrm>
            <a:off x="770467" y="620654"/>
            <a:ext cx="8365066" cy="523220"/>
          </a:xfrm>
          <a:prstGeom prst="rect">
            <a:avLst/>
          </a:prstGeom>
          <a:noFill/>
        </p:spPr>
        <p:txBody>
          <a:bodyPr wrap="square" rtlCol="0">
            <a:spAutoFit/>
          </a:bodyPr>
          <a:lstStyle/>
          <a:p>
            <a:pPr algn="ctr"/>
            <a:r>
              <a:rPr lang="ja-JP" altLang="en-US" sz="2800" dirty="0"/>
              <a:t>大量の混合ごみが発生する</a:t>
            </a:r>
          </a:p>
        </p:txBody>
      </p:sp>
      <p:pic>
        <p:nvPicPr>
          <p:cNvPr id="5" name="図 4">
            <a:extLst>
              <a:ext uri="{FF2B5EF4-FFF2-40B4-BE49-F238E27FC236}">
                <a16:creationId xmlns:a16="http://schemas.microsoft.com/office/drawing/2014/main" id="{6872AEDC-D2AF-427C-BA63-77D1906469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6092" y="2153181"/>
            <a:ext cx="5012266" cy="3759199"/>
          </a:xfrm>
          <a:prstGeom prst="rect">
            <a:avLst/>
          </a:prstGeom>
        </p:spPr>
      </p:pic>
      <p:pic>
        <p:nvPicPr>
          <p:cNvPr id="6" name="図 5">
            <a:extLst>
              <a:ext uri="{FF2B5EF4-FFF2-40B4-BE49-F238E27FC236}">
                <a16:creationId xmlns:a16="http://schemas.microsoft.com/office/drawing/2014/main" id="{F7DBF163-CA07-4FFF-A18C-16FD4CD67E1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75993" y="2856581"/>
            <a:ext cx="4834707" cy="2639488"/>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CD9831FF-C2A8-2C27-68E0-2B3A83CEA9AF}"/>
              </a:ext>
            </a:extLst>
          </p:cNvPr>
          <p:cNvSpPr txBox="1"/>
          <p:nvPr/>
        </p:nvSpPr>
        <p:spPr>
          <a:xfrm>
            <a:off x="379943" y="90590"/>
            <a:ext cx="7659157" cy="523220"/>
          </a:xfrm>
          <a:prstGeom prst="rect">
            <a:avLst/>
          </a:prstGeom>
          <a:solidFill>
            <a:schemeClr val="bg1"/>
          </a:solidFill>
        </p:spPr>
        <p:txBody>
          <a:bodyPr wrap="square" rtlCol="0">
            <a:spAutoFit/>
          </a:bodyPr>
          <a:lstStyle/>
          <a:p>
            <a:r>
              <a:rPr kumimoji="1" lang="ja-JP" altLang="en-US" sz="2400" dirty="0"/>
              <a:t>　</a:t>
            </a:r>
            <a:r>
              <a:rPr kumimoji="1" lang="en-US" altLang="ja-JP" sz="2800" dirty="0">
                <a:highlight>
                  <a:srgbClr val="FFFF00"/>
                </a:highlight>
              </a:rPr>
              <a:t>《</a:t>
            </a:r>
            <a:r>
              <a:rPr kumimoji="1" lang="ja-JP" altLang="en-US" sz="2800" dirty="0">
                <a:highlight>
                  <a:srgbClr val="FFFF00"/>
                </a:highlight>
              </a:rPr>
              <a:t>災害ごみの排出・収集過程でよく起きる問題</a:t>
            </a:r>
            <a:r>
              <a:rPr kumimoji="1" lang="en-US" altLang="ja-JP" sz="2800" dirty="0">
                <a:highlight>
                  <a:srgbClr val="FFFF00"/>
                </a:highlight>
              </a:rPr>
              <a:t>》</a:t>
            </a:r>
            <a:endParaRPr lang="ja-JP" altLang="en-US" sz="2800" dirty="0">
              <a:highlight>
                <a:srgbClr val="FFFF00"/>
              </a:highlight>
            </a:endParaRPr>
          </a:p>
        </p:txBody>
      </p:sp>
      <p:pic>
        <p:nvPicPr>
          <p:cNvPr id="8" name="オーディオ 7">
            <a:hlinkClick r:id="" action="ppaction://media"/>
            <a:extLst>
              <a:ext uri="{FF2B5EF4-FFF2-40B4-BE49-F238E27FC236}">
                <a16:creationId xmlns:a16="http://schemas.microsoft.com/office/drawing/2014/main" id="{3F85FBD3-387A-3EA7-D755-6C7307A94A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3366642616"/>
      </p:ext>
    </p:extLst>
  </p:cSld>
  <p:clrMapOvr>
    <a:masterClrMapping/>
  </p:clrMapOvr>
  <mc:AlternateContent xmlns:mc="http://schemas.openxmlformats.org/markup-compatibility/2006">
    <mc:Choice xmlns:p14="http://schemas.microsoft.com/office/powerpoint/2010/main" Requires="p14">
      <p:transition spd="slow" p14:dur="2000" advTm="39707"/>
    </mc:Choice>
    <mc:Fallback>
      <p:transition spd="slow" advTm="39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D42112B-7406-45FD-9235-879305624E26}"/>
              </a:ext>
            </a:extLst>
          </p:cNvPr>
          <p:cNvSpPr>
            <a:spLocks noGrp="1"/>
          </p:cNvSpPr>
          <p:nvPr>
            <p:ph type="sldNum" sz="quarter" idx="12"/>
          </p:nvPr>
        </p:nvSpPr>
        <p:spPr>
          <a:xfrm>
            <a:off x="7461250" y="6276978"/>
            <a:ext cx="2311400" cy="365125"/>
          </a:xfrm>
        </p:spPr>
        <p:txBody>
          <a:bodyPr/>
          <a:lstStyle/>
          <a:p>
            <a:r>
              <a:rPr kumimoji="1" lang="ja-JP" altLang="en-US" sz="1800" dirty="0"/>
              <a:t>４</a:t>
            </a:r>
          </a:p>
        </p:txBody>
      </p:sp>
      <p:cxnSp>
        <p:nvCxnSpPr>
          <p:cNvPr id="3" name="直線コネクタ 2">
            <a:extLst>
              <a:ext uri="{FF2B5EF4-FFF2-40B4-BE49-F238E27FC236}">
                <a16:creationId xmlns:a16="http://schemas.microsoft.com/office/drawing/2014/main" id="{D38990EE-E9BC-4CC6-B082-D14FDB8AAC3F}"/>
              </a:ext>
            </a:extLst>
          </p:cNvPr>
          <p:cNvCxnSpPr/>
          <p:nvPr/>
        </p:nvCxnSpPr>
        <p:spPr>
          <a:xfrm>
            <a:off x="1008956" y="788435"/>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4609D26F-CEE1-4E15-B2A5-261128D6ABDC}"/>
              </a:ext>
            </a:extLst>
          </p:cNvPr>
          <p:cNvPicPr>
            <a:picLocks noChangeAspect="1"/>
          </p:cNvPicPr>
          <p:nvPr/>
        </p:nvPicPr>
        <p:blipFill>
          <a:blip r:embed="rId5"/>
          <a:stretch>
            <a:fillRect/>
          </a:stretch>
        </p:blipFill>
        <p:spPr>
          <a:xfrm>
            <a:off x="1002084" y="1265924"/>
            <a:ext cx="5079319" cy="3499298"/>
          </a:xfrm>
          <a:prstGeom prst="rect">
            <a:avLst/>
          </a:prstGeom>
        </p:spPr>
      </p:pic>
      <p:pic>
        <p:nvPicPr>
          <p:cNvPr id="6" name="図 5">
            <a:extLst>
              <a:ext uri="{FF2B5EF4-FFF2-40B4-BE49-F238E27FC236}">
                <a16:creationId xmlns:a16="http://schemas.microsoft.com/office/drawing/2014/main" id="{0446092E-2008-4FC9-8B74-3A9FC759B1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2978" y="3134786"/>
            <a:ext cx="4676422" cy="3507317"/>
          </a:xfrm>
          <a:prstGeom prst="rect">
            <a:avLst/>
          </a:prstGeom>
        </p:spPr>
      </p:pic>
      <p:sp>
        <p:nvSpPr>
          <p:cNvPr id="7" name="テキスト ボックス 6">
            <a:extLst>
              <a:ext uri="{FF2B5EF4-FFF2-40B4-BE49-F238E27FC236}">
                <a16:creationId xmlns:a16="http://schemas.microsoft.com/office/drawing/2014/main" id="{D629E91D-5B7E-4E4D-3365-26EDC93B0A32}"/>
              </a:ext>
            </a:extLst>
          </p:cNvPr>
          <p:cNvSpPr txBox="1"/>
          <p:nvPr/>
        </p:nvSpPr>
        <p:spPr>
          <a:xfrm>
            <a:off x="370418" y="62396"/>
            <a:ext cx="7659157" cy="461665"/>
          </a:xfrm>
          <a:prstGeom prst="rect">
            <a:avLst/>
          </a:prstGeom>
          <a:solidFill>
            <a:schemeClr val="bg1"/>
          </a:solidFill>
        </p:spPr>
        <p:txBody>
          <a:bodyPr wrap="square" rtlCol="0">
            <a:spAutoFit/>
          </a:bodyPr>
          <a:lstStyle/>
          <a:p>
            <a:pPr algn="ctr"/>
            <a:endParaRPr lang="ja-JP" altLang="en-US" sz="2400" dirty="0"/>
          </a:p>
        </p:txBody>
      </p:sp>
      <p:sp>
        <p:nvSpPr>
          <p:cNvPr id="4" name="テキスト ボックス 3">
            <a:extLst>
              <a:ext uri="{FF2B5EF4-FFF2-40B4-BE49-F238E27FC236}">
                <a16:creationId xmlns:a16="http://schemas.microsoft.com/office/drawing/2014/main" id="{880A38C9-CB6D-4523-9DDF-08C2FE83F812}"/>
              </a:ext>
            </a:extLst>
          </p:cNvPr>
          <p:cNvSpPr txBox="1"/>
          <p:nvPr/>
        </p:nvSpPr>
        <p:spPr>
          <a:xfrm>
            <a:off x="804332" y="228596"/>
            <a:ext cx="8365066" cy="523220"/>
          </a:xfrm>
          <a:prstGeom prst="rect">
            <a:avLst/>
          </a:prstGeom>
          <a:noFill/>
        </p:spPr>
        <p:txBody>
          <a:bodyPr wrap="square" rtlCol="0">
            <a:spAutoFit/>
          </a:bodyPr>
          <a:lstStyle/>
          <a:p>
            <a:pPr algn="ctr"/>
            <a:r>
              <a:rPr lang="ja-JP" altLang="en-US" sz="2800" dirty="0"/>
              <a:t>自治体が把握していないごみ置き場ができる</a:t>
            </a:r>
          </a:p>
        </p:txBody>
      </p:sp>
      <p:pic>
        <p:nvPicPr>
          <p:cNvPr id="11" name="オーディオ 10">
            <a:hlinkClick r:id="" action="ppaction://media"/>
            <a:extLst>
              <a:ext uri="{FF2B5EF4-FFF2-40B4-BE49-F238E27FC236}">
                <a16:creationId xmlns:a16="http://schemas.microsoft.com/office/drawing/2014/main" id="{92BD4483-F21E-80E7-DA3C-79A7882607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3822760015"/>
      </p:ext>
    </p:extLst>
  </p:cSld>
  <p:clrMapOvr>
    <a:masterClrMapping/>
  </p:clrMapOvr>
  <mc:AlternateContent xmlns:mc="http://schemas.openxmlformats.org/markup-compatibility/2006">
    <mc:Choice xmlns:p14="http://schemas.microsoft.com/office/powerpoint/2010/main" Requires="p14">
      <p:transition spd="slow" p14:dur="2000" advTm="45553"/>
    </mc:Choice>
    <mc:Fallback>
      <p:transition spd="slow" advTm="45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333098" y="6341669"/>
            <a:ext cx="2311400" cy="365125"/>
          </a:xfrm>
        </p:spPr>
        <p:txBody>
          <a:bodyPr/>
          <a:lstStyle/>
          <a:p>
            <a:pPr defTabSz="844083"/>
            <a:r>
              <a:rPr kumimoji="1" lang="ja-JP" altLang="en-US" sz="1800" dirty="0">
                <a:solidFill>
                  <a:prstClr val="black"/>
                </a:solidFill>
                <a:latin typeface="Calibri" panose="020F0502020204030204"/>
                <a:ea typeface="ＭＳ Ｐゴシック" panose="020B0600070205080204" pitchFamily="50" charset="-128"/>
              </a:rPr>
              <a:t>５</a:t>
            </a:r>
          </a:p>
        </p:txBody>
      </p:sp>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5328" y="1347955"/>
            <a:ext cx="6023470" cy="3011735"/>
          </a:xfrm>
          <a:prstGeom prst="rect">
            <a:avLst/>
          </a:prstGeom>
        </p:spPr>
      </p:pic>
      <p:pic>
        <p:nvPicPr>
          <p:cNvPr id="14" name="図 13"/>
          <p:cNvPicPr>
            <a:picLocks noChangeAspect="1"/>
          </p:cNvPicPr>
          <p:nvPr/>
        </p:nvPicPr>
        <p:blipFill rotWithShape="1">
          <a:blip r:embed="rId6">
            <a:extLst>
              <a:ext uri="{28A0092B-C50C-407E-A947-70E740481C1C}">
                <a14:useLocalDpi xmlns:a14="http://schemas.microsoft.com/office/drawing/2010/main" val="0"/>
              </a:ext>
            </a:extLst>
          </a:blip>
          <a:srcRect t="13306" b="7328"/>
          <a:stretch/>
        </p:blipFill>
        <p:spPr>
          <a:xfrm>
            <a:off x="4972407" y="4439654"/>
            <a:ext cx="3481812" cy="2072501"/>
          </a:xfrm>
          <a:prstGeom prst="rect">
            <a:avLst/>
          </a:prstGeom>
          <a:ln w="12700">
            <a:solidFill>
              <a:schemeClr val="bg1"/>
            </a:solidFill>
          </a:ln>
        </p:spPr>
      </p:pic>
      <p:pic>
        <p:nvPicPr>
          <p:cNvPr id="15" name="図 14"/>
          <p:cNvPicPr>
            <a:picLocks noChangeAspect="1"/>
          </p:cNvPicPr>
          <p:nvPr/>
        </p:nvPicPr>
        <p:blipFill rotWithShape="1">
          <a:blip r:embed="rId7">
            <a:extLst>
              <a:ext uri="{28A0092B-C50C-407E-A947-70E740481C1C}">
                <a14:useLocalDpi xmlns:a14="http://schemas.microsoft.com/office/drawing/2010/main" val="0"/>
              </a:ext>
            </a:extLst>
          </a:blip>
          <a:srcRect t="9412" b="10965"/>
          <a:stretch/>
        </p:blipFill>
        <p:spPr>
          <a:xfrm>
            <a:off x="1417202" y="4433320"/>
            <a:ext cx="3492095" cy="2085390"/>
          </a:xfrm>
          <a:prstGeom prst="rect">
            <a:avLst/>
          </a:prstGeom>
          <a:ln w="12700">
            <a:solidFill>
              <a:schemeClr val="bg1"/>
            </a:solidFill>
          </a:ln>
        </p:spPr>
      </p:pic>
      <p:sp>
        <p:nvSpPr>
          <p:cNvPr id="7" name="正方形/長方形 6"/>
          <p:cNvSpPr/>
          <p:nvPr/>
        </p:nvSpPr>
        <p:spPr>
          <a:xfrm>
            <a:off x="732694" y="859769"/>
            <a:ext cx="8440615" cy="40721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Calibri" panose="020F0502020204030204"/>
              <a:ea typeface="ＭＳ Ｐゴシック" panose="020B0600070205080204" pitchFamily="50" charset="-128"/>
            </a:endParaRPr>
          </a:p>
        </p:txBody>
      </p:sp>
      <p:sp>
        <p:nvSpPr>
          <p:cNvPr id="8" name="テキスト ボックス 7"/>
          <p:cNvSpPr txBox="1"/>
          <p:nvPr/>
        </p:nvSpPr>
        <p:spPr>
          <a:xfrm>
            <a:off x="852305" y="933401"/>
            <a:ext cx="8240201" cy="348109"/>
          </a:xfrm>
          <a:prstGeom prst="rect">
            <a:avLst/>
          </a:prstGeom>
          <a:noFill/>
        </p:spPr>
        <p:txBody>
          <a:bodyPr wrap="square" rtlCol="0">
            <a:spAutoFit/>
          </a:bodyPr>
          <a:lstStyle/>
          <a:p>
            <a:pPr marL="165578" indent="-165578" defTabSz="779107"/>
            <a:r>
              <a:rPr lang="ja-JP" altLang="en-US" sz="1662" dirty="0">
                <a:solidFill>
                  <a:prstClr val="black"/>
                </a:solidFill>
                <a:latin typeface="メイリオ" panose="020B0604030504040204" pitchFamily="50" charset="-128"/>
                <a:ea typeface="メイリオ" panose="020B0604030504040204" pitchFamily="50" charset="-128"/>
              </a:rPr>
              <a:t>無管理の住民用仮置場の事例</a:t>
            </a:r>
          </a:p>
        </p:txBody>
      </p:sp>
      <p:cxnSp>
        <p:nvCxnSpPr>
          <p:cNvPr id="9" name="直線コネクタ 8">
            <a:extLst>
              <a:ext uri="{FF2B5EF4-FFF2-40B4-BE49-F238E27FC236}">
                <a16:creationId xmlns:a16="http://schemas.microsoft.com/office/drawing/2014/main" id="{ACD9870F-09CD-4385-BD56-C4A9286E97B6}"/>
              </a:ext>
            </a:extLst>
          </p:cNvPr>
          <p:cNvCxnSpPr/>
          <p:nvPr/>
        </p:nvCxnSpPr>
        <p:spPr>
          <a:xfrm>
            <a:off x="1008956" y="788435"/>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13D92ECD-13B0-CC1E-651F-3433B081C648}"/>
              </a:ext>
            </a:extLst>
          </p:cNvPr>
          <p:cNvSpPr txBox="1"/>
          <p:nvPr/>
        </p:nvSpPr>
        <p:spPr>
          <a:xfrm>
            <a:off x="370418" y="62396"/>
            <a:ext cx="7659157" cy="461665"/>
          </a:xfrm>
          <a:prstGeom prst="rect">
            <a:avLst/>
          </a:prstGeom>
          <a:solidFill>
            <a:schemeClr val="bg1"/>
          </a:solidFill>
        </p:spPr>
        <p:txBody>
          <a:bodyPr wrap="square" rtlCol="0">
            <a:spAutoFit/>
          </a:bodyPr>
          <a:lstStyle/>
          <a:p>
            <a:pPr algn="ctr"/>
            <a:endParaRPr lang="ja-JP" altLang="en-US" sz="2400" dirty="0"/>
          </a:p>
        </p:txBody>
      </p:sp>
      <p:sp>
        <p:nvSpPr>
          <p:cNvPr id="5" name="正方形/長方形 4">
            <a:extLst>
              <a:ext uri="{FF2B5EF4-FFF2-40B4-BE49-F238E27FC236}">
                <a16:creationId xmlns:a16="http://schemas.microsoft.com/office/drawing/2014/main" id="{226B817B-DD08-4841-81DD-F78EF6EF2E09}"/>
              </a:ext>
            </a:extLst>
          </p:cNvPr>
          <p:cNvSpPr/>
          <p:nvPr/>
        </p:nvSpPr>
        <p:spPr>
          <a:xfrm>
            <a:off x="752097" y="151206"/>
            <a:ext cx="8440615" cy="60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2800" dirty="0">
                <a:solidFill>
                  <a:schemeClr val="tx1"/>
                </a:solidFill>
                <a:latin typeface="游ゴシック" panose="020B0400000000000000" pitchFamily="50" charset="-128"/>
                <a:ea typeface="游ゴシック" panose="020B0400000000000000" pitchFamily="50" charset="-128"/>
              </a:rPr>
              <a:t>災害廃棄物の処理が長引く</a:t>
            </a:r>
          </a:p>
        </p:txBody>
      </p:sp>
      <p:pic>
        <p:nvPicPr>
          <p:cNvPr id="3" name="オーディオ 2">
            <a:hlinkClick r:id="" action="ppaction://media"/>
            <a:extLst>
              <a:ext uri="{FF2B5EF4-FFF2-40B4-BE49-F238E27FC236}">
                <a16:creationId xmlns:a16="http://schemas.microsoft.com/office/drawing/2014/main" id="{06631203-8A41-8DD8-5B88-DFF3A42A25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3809657007"/>
      </p:ext>
    </p:extLst>
  </p:cSld>
  <p:clrMapOvr>
    <a:masterClrMapping/>
  </p:clrMapOvr>
  <mc:AlternateContent xmlns:mc="http://schemas.openxmlformats.org/markup-compatibility/2006">
    <mc:Choice xmlns:p14="http://schemas.microsoft.com/office/powerpoint/2010/main" Requires="p14">
      <p:transition spd="slow" p14:dur="2000" advTm="26922"/>
    </mc:Choice>
    <mc:Fallback>
      <p:transition spd="slow" advTm="26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E7912D6-3FE1-460E-8F88-313591C17AA7}"/>
              </a:ext>
            </a:extLst>
          </p:cNvPr>
          <p:cNvSpPr>
            <a:spLocks noGrp="1"/>
          </p:cNvSpPr>
          <p:nvPr>
            <p:ph type="sldNum" sz="quarter" idx="12"/>
          </p:nvPr>
        </p:nvSpPr>
        <p:spPr>
          <a:xfrm>
            <a:off x="7413625" y="6356352"/>
            <a:ext cx="2311400" cy="365125"/>
          </a:xfrm>
        </p:spPr>
        <p:txBody>
          <a:bodyPr/>
          <a:lstStyle/>
          <a:p>
            <a:r>
              <a:rPr kumimoji="1" lang="ja-JP" altLang="en-US" sz="1800" dirty="0"/>
              <a:t>６</a:t>
            </a:r>
          </a:p>
        </p:txBody>
      </p:sp>
      <p:cxnSp>
        <p:nvCxnSpPr>
          <p:cNvPr id="3" name="直線コネクタ 2">
            <a:extLst>
              <a:ext uri="{FF2B5EF4-FFF2-40B4-BE49-F238E27FC236}">
                <a16:creationId xmlns:a16="http://schemas.microsoft.com/office/drawing/2014/main" id="{0DACE94E-CEB0-4C7E-BD64-D37A3E274B5F}"/>
              </a:ext>
            </a:extLst>
          </p:cNvPr>
          <p:cNvCxnSpPr/>
          <p:nvPr/>
        </p:nvCxnSpPr>
        <p:spPr>
          <a:xfrm>
            <a:off x="1008956" y="788435"/>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325E78B4-E200-4965-81BF-666C96D86E87}"/>
              </a:ext>
            </a:extLst>
          </p:cNvPr>
          <p:cNvSpPr/>
          <p:nvPr/>
        </p:nvSpPr>
        <p:spPr>
          <a:xfrm>
            <a:off x="855455" y="1189818"/>
            <a:ext cx="8471139" cy="3970318"/>
          </a:xfrm>
          <a:prstGeom prst="rect">
            <a:avLst/>
          </a:prstGeom>
        </p:spPr>
        <p:txBody>
          <a:bodyPr wrap="square">
            <a:spAutoFit/>
          </a:bodyPr>
          <a:lstStyle/>
          <a:p>
            <a:pPr marL="457200" indent="-457200">
              <a:buFont typeface="Wingdings" panose="05000000000000000000" pitchFamily="2" charset="2"/>
              <a:buChar char="l"/>
            </a:pPr>
            <a:r>
              <a:rPr lang="ja-JP" altLang="en-US" sz="2800" dirty="0"/>
              <a:t>衛生環境の悪化（悪臭、害虫・害獣の発生など）</a:t>
            </a:r>
            <a:endParaRPr lang="en-US" altLang="ja-JP" sz="2800" dirty="0"/>
          </a:p>
          <a:p>
            <a:pPr marL="457200" indent="-457200">
              <a:buFont typeface="Wingdings" panose="05000000000000000000" pitchFamily="2" charset="2"/>
              <a:buChar char="l"/>
            </a:pPr>
            <a:endParaRPr lang="en-US" altLang="ja-JP" sz="2800" dirty="0"/>
          </a:p>
          <a:p>
            <a:pPr marL="457200" indent="-457200">
              <a:buFont typeface="Wingdings" panose="05000000000000000000" pitchFamily="2" charset="2"/>
              <a:buChar char="l"/>
            </a:pPr>
            <a:r>
              <a:rPr lang="ja-JP" altLang="en-US" sz="2800" dirty="0"/>
              <a:t>ごみ置き場での火災発生</a:t>
            </a:r>
            <a:endParaRPr lang="en-US" altLang="ja-JP" sz="2800" dirty="0"/>
          </a:p>
          <a:p>
            <a:pPr marL="457200" indent="-457200">
              <a:buFont typeface="Wingdings" panose="05000000000000000000" pitchFamily="2" charset="2"/>
              <a:buChar char="l"/>
            </a:pPr>
            <a:endParaRPr lang="en-US" altLang="ja-JP" sz="2800" dirty="0"/>
          </a:p>
          <a:p>
            <a:pPr marL="457200" indent="-457200">
              <a:buFont typeface="Wingdings" panose="05000000000000000000" pitchFamily="2" charset="2"/>
              <a:buChar char="l"/>
            </a:pPr>
            <a:r>
              <a:rPr lang="ja-JP" altLang="en-US" sz="2800" dirty="0"/>
              <a:t>地域の復旧・復興の遅れ</a:t>
            </a:r>
            <a:endParaRPr lang="en-US" altLang="ja-JP" sz="2800" dirty="0"/>
          </a:p>
          <a:p>
            <a:pPr marL="457200" indent="-457200">
              <a:buFont typeface="Wingdings" panose="05000000000000000000" pitchFamily="2" charset="2"/>
              <a:buChar char="l"/>
            </a:pPr>
            <a:endParaRPr lang="en-US" altLang="ja-JP" sz="2800" dirty="0"/>
          </a:p>
          <a:p>
            <a:pPr marL="457200" indent="-457200">
              <a:buFont typeface="Wingdings" panose="05000000000000000000" pitchFamily="2" charset="2"/>
              <a:buChar char="l"/>
            </a:pPr>
            <a:r>
              <a:rPr lang="ja-JP" altLang="en-US" sz="2800" dirty="0"/>
              <a:t>処理費用の増大</a:t>
            </a:r>
            <a:endParaRPr lang="en-US" altLang="ja-JP" sz="2800" dirty="0"/>
          </a:p>
          <a:p>
            <a:pPr marL="457200" indent="-457200">
              <a:buFont typeface="Wingdings" panose="05000000000000000000" pitchFamily="2" charset="2"/>
              <a:buChar char="l"/>
            </a:pPr>
            <a:endParaRPr lang="en-US" altLang="ja-JP" sz="2800" dirty="0"/>
          </a:p>
          <a:p>
            <a:pPr marL="457200" indent="-457200">
              <a:buFont typeface="Wingdings" panose="05000000000000000000" pitchFamily="2" charset="2"/>
              <a:buChar char="l"/>
            </a:pPr>
            <a:r>
              <a:rPr lang="ja-JP" altLang="en-US" sz="2800" dirty="0"/>
              <a:t>環境負荷の増大</a:t>
            </a:r>
            <a:endParaRPr lang="en-US" altLang="ja-JP" sz="2800" dirty="0"/>
          </a:p>
        </p:txBody>
      </p:sp>
      <p:pic>
        <p:nvPicPr>
          <p:cNvPr id="7" name="図 6"/>
          <p:cNvPicPr>
            <a:picLocks noChangeAspect="1"/>
          </p:cNvPicPr>
          <p:nvPr/>
        </p:nvPicPr>
        <p:blipFill>
          <a:blip r:embed="rId5"/>
          <a:stretch>
            <a:fillRect/>
          </a:stretch>
        </p:blipFill>
        <p:spPr>
          <a:xfrm>
            <a:off x="4677731" y="3484220"/>
            <a:ext cx="4322439" cy="3237257"/>
          </a:xfrm>
          <a:prstGeom prst="rect">
            <a:avLst/>
          </a:prstGeom>
        </p:spPr>
      </p:pic>
      <p:sp>
        <p:nvSpPr>
          <p:cNvPr id="8" name="テキスト ボックス 19"/>
          <p:cNvSpPr txBox="1">
            <a:spLocks noChangeArrowheads="1"/>
          </p:cNvSpPr>
          <p:nvPr/>
        </p:nvSpPr>
        <p:spPr bwMode="auto">
          <a:xfrm>
            <a:off x="6455883" y="3649801"/>
            <a:ext cx="25442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None/>
            </a:pPr>
            <a:r>
              <a:rPr lang="ja-JP" altLang="en-US" sz="1600" b="1" dirty="0">
                <a:solidFill>
                  <a:schemeClr val="bg1"/>
                </a:solidFill>
                <a:latin typeface="ＭＳ ゴシック" panose="020B0609070205080204" pitchFamily="49" charset="-128"/>
                <a:ea typeface="ＭＳ ゴシック" panose="020B0609070205080204" pitchFamily="49" charset="-128"/>
              </a:rPr>
              <a:t>仮置場での火災発生事例</a:t>
            </a:r>
            <a:endParaRPr lang="en-US" altLang="ja-JP" sz="1600" b="1" dirty="0">
              <a:solidFill>
                <a:schemeClr val="bg1"/>
              </a:solidFill>
              <a:latin typeface="ＭＳ ゴシック" panose="020B0609070205080204" pitchFamily="49" charset="-128"/>
              <a:ea typeface="ＭＳ ゴシック" panose="020B0609070205080204" pitchFamily="49" charset="-128"/>
            </a:endParaRPr>
          </a:p>
          <a:p>
            <a:pPr algn="ctr" fontAlgn="base">
              <a:spcBef>
                <a:spcPct val="0"/>
              </a:spcBef>
              <a:spcAft>
                <a:spcPct val="0"/>
              </a:spcAft>
              <a:buNone/>
            </a:pPr>
            <a:r>
              <a:rPr lang="ja-JP" altLang="en-US" sz="1600" b="1" dirty="0">
                <a:solidFill>
                  <a:schemeClr val="bg1"/>
                </a:solidFill>
                <a:latin typeface="ＭＳ ゴシック" panose="020B0609070205080204" pitchFamily="49" charset="-128"/>
                <a:ea typeface="ＭＳ ゴシック" panose="020B0609070205080204" pitchFamily="49" charset="-128"/>
              </a:rPr>
              <a:t>平成</a:t>
            </a:r>
            <a:r>
              <a:rPr lang="en-US" altLang="ja-JP" sz="1600" b="1" dirty="0">
                <a:solidFill>
                  <a:schemeClr val="bg1"/>
                </a:solidFill>
                <a:latin typeface="ＭＳ ゴシック" panose="020B0609070205080204" pitchFamily="49" charset="-128"/>
                <a:ea typeface="ＭＳ ゴシック" panose="020B0609070205080204" pitchFamily="49" charset="-128"/>
              </a:rPr>
              <a:t>23</a:t>
            </a:r>
            <a:r>
              <a:rPr lang="ja-JP" altLang="en-US" sz="1600" b="1" dirty="0">
                <a:solidFill>
                  <a:schemeClr val="bg1"/>
                </a:solidFill>
                <a:latin typeface="ＭＳ ゴシック" panose="020B0609070205080204" pitchFamily="49" charset="-128"/>
                <a:ea typeface="ＭＳ ゴシック" panose="020B0609070205080204" pitchFamily="49" charset="-128"/>
              </a:rPr>
              <a:t>年</a:t>
            </a:r>
            <a:r>
              <a:rPr lang="en-US" altLang="ja-JP" sz="1600" b="1" dirty="0">
                <a:solidFill>
                  <a:schemeClr val="bg1"/>
                </a:solidFill>
                <a:latin typeface="ＭＳ ゴシック" panose="020B0609070205080204" pitchFamily="49" charset="-128"/>
                <a:ea typeface="ＭＳ ゴシック" panose="020B0609070205080204" pitchFamily="49" charset="-128"/>
              </a:rPr>
              <a:t>8</a:t>
            </a:r>
            <a:r>
              <a:rPr lang="ja-JP" altLang="en-US" sz="1600" b="1" dirty="0">
                <a:solidFill>
                  <a:schemeClr val="bg1"/>
                </a:solidFill>
                <a:latin typeface="ＭＳ ゴシック" panose="020B0609070205080204" pitchFamily="49" charset="-128"/>
                <a:ea typeface="ＭＳ ゴシック" panose="020B0609070205080204" pitchFamily="49" charset="-128"/>
              </a:rPr>
              <a:t>月宮城県石巻市</a:t>
            </a:r>
          </a:p>
        </p:txBody>
      </p:sp>
      <p:sp>
        <p:nvSpPr>
          <p:cNvPr id="9" name="テキスト ボックス 8">
            <a:extLst>
              <a:ext uri="{FF2B5EF4-FFF2-40B4-BE49-F238E27FC236}">
                <a16:creationId xmlns:a16="http://schemas.microsoft.com/office/drawing/2014/main" id="{3BB58533-E789-D676-1A91-03CAE5D78377}"/>
              </a:ext>
            </a:extLst>
          </p:cNvPr>
          <p:cNvSpPr txBox="1"/>
          <p:nvPr/>
        </p:nvSpPr>
        <p:spPr>
          <a:xfrm>
            <a:off x="370418" y="62396"/>
            <a:ext cx="7659157" cy="461665"/>
          </a:xfrm>
          <a:prstGeom prst="rect">
            <a:avLst/>
          </a:prstGeom>
          <a:solidFill>
            <a:schemeClr val="bg1"/>
          </a:solidFill>
        </p:spPr>
        <p:txBody>
          <a:bodyPr wrap="square" rtlCol="0">
            <a:spAutoFit/>
          </a:bodyPr>
          <a:lstStyle/>
          <a:p>
            <a:pPr algn="ctr"/>
            <a:endParaRPr lang="ja-JP" altLang="en-US" sz="2400" dirty="0"/>
          </a:p>
        </p:txBody>
      </p:sp>
      <p:sp>
        <p:nvSpPr>
          <p:cNvPr id="4" name="テキスト ボックス 3">
            <a:extLst>
              <a:ext uri="{FF2B5EF4-FFF2-40B4-BE49-F238E27FC236}">
                <a16:creationId xmlns:a16="http://schemas.microsoft.com/office/drawing/2014/main" id="{B2B21817-98EE-4585-B73D-059585C12D8D}"/>
              </a:ext>
            </a:extLst>
          </p:cNvPr>
          <p:cNvSpPr txBox="1"/>
          <p:nvPr/>
        </p:nvSpPr>
        <p:spPr>
          <a:xfrm>
            <a:off x="804332" y="228596"/>
            <a:ext cx="8365066" cy="523220"/>
          </a:xfrm>
          <a:prstGeom prst="rect">
            <a:avLst/>
          </a:prstGeom>
          <a:noFill/>
        </p:spPr>
        <p:txBody>
          <a:bodyPr wrap="square" rtlCol="0">
            <a:spAutoFit/>
          </a:bodyPr>
          <a:lstStyle/>
          <a:p>
            <a:pPr algn="ctr"/>
            <a:r>
              <a:rPr lang="ja-JP" altLang="en-US" sz="2800" dirty="0"/>
              <a:t>こうした問題によって発生するリスク</a:t>
            </a:r>
          </a:p>
        </p:txBody>
      </p:sp>
      <p:pic>
        <p:nvPicPr>
          <p:cNvPr id="10" name="オーディオ 9">
            <a:hlinkClick r:id="" action="ppaction://media"/>
            <a:extLst>
              <a:ext uri="{FF2B5EF4-FFF2-40B4-BE49-F238E27FC236}">
                <a16:creationId xmlns:a16="http://schemas.microsoft.com/office/drawing/2014/main" id="{6B50D9E3-7935-302D-F81F-DCF02757CC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2741100226"/>
      </p:ext>
    </p:extLst>
  </p:cSld>
  <p:clrMapOvr>
    <a:masterClrMapping/>
  </p:clrMapOvr>
  <mc:AlternateContent xmlns:mc="http://schemas.openxmlformats.org/markup-compatibility/2006">
    <mc:Choice xmlns:p14="http://schemas.microsoft.com/office/powerpoint/2010/main" Requires="p14">
      <p:transition spd="slow" p14:dur="2000" advTm="33698"/>
    </mc:Choice>
    <mc:Fallback>
      <p:transition spd="slow" advTm="33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円/楕円 17"/>
          <p:cNvSpPr/>
          <p:nvPr/>
        </p:nvSpPr>
        <p:spPr>
          <a:xfrm>
            <a:off x="3723545" y="3295651"/>
            <a:ext cx="2458915" cy="202223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62" dirty="0"/>
          </a:p>
        </p:txBody>
      </p:sp>
      <p:sp>
        <p:nvSpPr>
          <p:cNvPr id="17" name="円/楕円 16"/>
          <p:cNvSpPr/>
          <p:nvPr/>
        </p:nvSpPr>
        <p:spPr>
          <a:xfrm>
            <a:off x="949569" y="2646484"/>
            <a:ext cx="3604846" cy="1959220"/>
          </a:xfrm>
          <a:prstGeom prst="ellipse">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62" dirty="0"/>
          </a:p>
        </p:txBody>
      </p:sp>
      <p:sp>
        <p:nvSpPr>
          <p:cNvPr id="15" name="円/楕円 14"/>
          <p:cNvSpPr/>
          <p:nvPr/>
        </p:nvSpPr>
        <p:spPr>
          <a:xfrm>
            <a:off x="5377964" y="2646486"/>
            <a:ext cx="3449515" cy="1912327"/>
          </a:xfrm>
          <a:prstGeom prst="ellipse">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62" dirty="0"/>
          </a:p>
        </p:txBody>
      </p:sp>
      <p:sp>
        <p:nvSpPr>
          <p:cNvPr id="13" name="円/楕円 12"/>
          <p:cNvSpPr/>
          <p:nvPr/>
        </p:nvSpPr>
        <p:spPr>
          <a:xfrm>
            <a:off x="2227386" y="4558812"/>
            <a:ext cx="5451231" cy="1975338"/>
          </a:xfrm>
          <a:prstGeom prst="ellipse">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62" dirty="0"/>
          </a:p>
        </p:txBody>
      </p:sp>
      <p:sp>
        <p:nvSpPr>
          <p:cNvPr id="4" name="テキスト ボックス 3"/>
          <p:cNvSpPr txBox="1"/>
          <p:nvPr/>
        </p:nvSpPr>
        <p:spPr>
          <a:xfrm>
            <a:off x="949571" y="945175"/>
            <a:ext cx="8058150" cy="1626984"/>
          </a:xfrm>
          <a:prstGeom prst="rect">
            <a:avLst/>
          </a:prstGeom>
          <a:solidFill>
            <a:schemeClr val="accent6">
              <a:lumMod val="40000"/>
              <a:lumOff val="60000"/>
            </a:schemeClr>
          </a:solidFill>
          <a:ln w="28575">
            <a:solidFill>
              <a:schemeClr val="accent6">
                <a:lumMod val="75000"/>
              </a:schemeClr>
            </a:solidFill>
          </a:ln>
          <a:effectLst>
            <a:outerShdw blurRad="50800" dist="38100" dir="5400000" algn="t" rotWithShape="0">
              <a:prstClr val="black">
                <a:alpha val="40000"/>
              </a:prstClr>
            </a:outerShdw>
          </a:effectLst>
        </p:spPr>
        <p:txBody>
          <a:bodyPr>
            <a:spAutoFit/>
          </a:bodyPr>
          <a:lstStyle/>
          <a:p>
            <a:pPr eaLnBrk="1" hangingPunct="1">
              <a:defRPr/>
            </a:pPr>
            <a:r>
              <a:rPr lang="ja-JP" altLang="en-US" sz="1662" dirty="0">
                <a:latin typeface="+mn-ea"/>
              </a:rPr>
              <a:t>　災害廃棄物の処理は、被災した市民の衛生環境や安全を第一とし、スピード感を持って処理にあたることが重要。また、</a:t>
            </a:r>
            <a:r>
              <a:rPr lang="ja-JP" altLang="en-US" sz="1662" b="1" u="heavy" dirty="0">
                <a:solidFill>
                  <a:srgbClr val="FF0000"/>
                </a:solidFill>
                <a:latin typeface="+mn-ea"/>
              </a:rPr>
              <a:t>適切な分別を行う</a:t>
            </a:r>
            <a:r>
              <a:rPr lang="ja-JP" altLang="en-US" sz="1662" dirty="0">
                <a:latin typeface="+mn-ea"/>
              </a:rPr>
              <a:t>等、費用にも配慮しなければ、処理負担が自治体の財政を圧迫する事態にもなりかねない。</a:t>
            </a:r>
            <a:endParaRPr lang="en-US" altLang="ja-JP" sz="1662" dirty="0">
              <a:latin typeface="+mn-ea"/>
            </a:endParaRPr>
          </a:p>
          <a:p>
            <a:pPr eaLnBrk="1" hangingPunct="1">
              <a:defRPr/>
            </a:pPr>
            <a:endParaRPr lang="en-US" altLang="ja-JP" sz="1662" dirty="0">
              <a:latin typeface="+mn-ea"/>
            </a:endParaRPr>
          </a:p>
          <a:p>
            <a:pPr eaLnBrk="1" hangingPunct="1">
              <a:defRPr/>
            </a:pPr>
            <a:endParaRPr lang="en-US" altLang="ja-JP" sz="1662" dirty="0">
              <a:latin typeface="+mn-ea"/>
            </a:endParaRPr>
          </a:p>
          <a:p>
            <a:pPr eaLnBrk="1" hangingPunct="1">
              <a:defRPr/>
            </a:pPr>
            <a:endParaRPr lang="ja-JP" altLang="en-US" sz="1662" dirty="0">
              <a:latin typeface="+mn-ea"/>
            </a:endParaRPr>
          </a:p>
        </p:txBody>
      </p:sp>
      <p:sp>
        <p:nvSpPr>
          <p:cNvPr id="14343" name="テキスト ボックス 7"/>
          <p:cNvSpPr txBox="1">
            <a:spLocks noChangeArrowheads="1"/>
          </p:cNvSpPr>
          <p:nvPr/>
        </p:nvSpPr>
        <p:spPr bwMode="auto">
          <a:xfrm>
            <a:off x="2524860" y="4983774"/>
            <a:ext cx="4887491" cy="108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ja-JP" altLang="en-US" sz="1292" dirty="0">
                <a:latin typeface="HG丸ｺﾞｼｯｸM-PRO" panose="020F0600000000000000" pitchFamily="50" charset="-128"/>
                <a:ea typeface="HG丸ｺﾞｼｯｸM-PRO" panose="020F0600000000000000" pitchFamily="50" charset="-128"/>
              </a:rPr>
              <a:t>災害廃棄物処理計画の作成等、災害が起きる前に対策を進めておくことは、被災地域の経済的負担を軽減することにつながる。</a:t>
            </a:r>
            <a:endParaRPr lang="en-US" altLang="ja-JP" sz="1292" dirty="0">
              <a:latin typeface="HG丸ｺﾞｼｯｸM-PRO" panose="020F0600000000000000" pitchFamily="50" charset="-128"/>
              <a:ea typeface="HG丸ｺﾞｼｯｸM-PRO" panose="020F0600000000000000" pitchFamily="50" charset="-128"/>
            </a:endParaRPr>
          </a:p>
          <a:p>
            <a:pPr eaLnBrk="1" hangingPunct="1">
              <a:spcBef>
                <a:spcPct val="0"/>
              </a:spcBef>
              <a:buFont typeface="Wingdings" panose="05000000000000000000" pitchFamily="2" charset="2"/>
              <a:buChar char="l"/>
            </a:pPr>
            <a:r>
              <a:rPr lang="ja-JP" altLang="en-US" sz="1292" dirty="0">
                <a:latin typeface="HG丸ｺﾞｼｯｸM-PRO" panose="020F0600000000000000" pitchFamily="50" charset="-128"/>
                <a:ea typeface="HG丸ｺﾞｼｯｸM-PRO" panose="020F0600000000000000" pitchFamily="50" charset="-128"/>
              </a:rPr>
              <a:t>これら多額の予算を執行するためには、膨大な量の事務作業が発生するので、早めに必要な人員を確保することも重要。</a:t>
            </a:r>
            <a:endParaRPr lang="en-US" altLang="ja-JP" sz="1292" dirty="0">
              <a:latin typeface="HG丸ｺﾞｼｯｸM-PRO" panose="020F0600000000000000" pitchFamily="50" charset="-128"/>
              <a:ea typeface="HG丸ｺﾞｼｯｸM-PRO" panose="020F0600000000000000" pitchFamily="50" charset="-128"/>
            </a:endParaRPr>
          </a:p>
        </p:txBody>
      </p:sp>
      <p:sp>
        <p:nvSpPr>
          <p:cNvPr id="14344" name="テキスト ボックス 8"/>
          <p:cNvSpPr txBox="1">
            <a:spLocks noChangeArrowheads="1"/>
          </p:cNvSpPr>
          <p:nvPr/>
        </p:nvSpPr>
        <p:spPr bwMode="auto">
          <a:xfrm>
            <a:off x="4362451" y="4558812"/>
            <a:ext cx="953965"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solidFill>
                  <a:schemeClr val="accent2"/>
                </a:solidFill>
                <a:latin typeface="HGS創英角ﾎﾟｯﾌﾟ体" panose="040B0A00000000000000" pitchFamily="50" charset="-128"/>
                <a:ea typeface="HGS創英角ﾎﾟｯﾌﾟ体" panose="040B0A00000000000000" pitchFamily="50" charset="-128"/>
              </a:rPr>
              <a:t>費用</a:t>
            </a:r>
          </a:p>
        </p:txBody>
      </p:sp>
      <p:sp>
        <p:nvSpPr>
          <p:cNvPr id="14345" name="テキスト ボックス 9"/>
          <p:cNvSpPr txBox="1">
            <a:spLocks noChangeArrowheads="1"/>
          </p:cNvSpPr>
          <p:nvPr/>
        </p:nvSpPr>
        <p:spPr bwMode="auto">
          <a:xfrm>
            <a:off x="6359769" y="2661140"/>
            <a:ext cx="1318846"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solidFill>
                  <a:schemeClr val="accent2"/>
                </a:solidFill>
                <a:latin typeface="HGS創英角ﾎﾟｯﾌﾟ体" panose="040B0A00000000000000" pitchFamily="50" charset="-128"/>
                <a:ea typeface="HGS創英角ﾎﾟｯﾌﾟ体" panose="040B0A00000000000000" pitchFamily="50" charset="-128"/>
              </a:rPr>
              <a:t>スピード</a:t>
            </a:r>
          </a:p>
        </p:txBody>
      </p:sp>
      <p:sp>
        <p:nvSpPr>
          <p:cNvPr id="14346" name="テキスト ボックス 10"/>
          <p:cNvSpPr txBox="1">
            <a:spLocks noChangeArrowheads="1"/>
          </p:cNvSpPr>
          <p:nvPr/>
        </p:nvSpPr>
        <p:spPr bwMode="auto">
          <a:xfrm>
            <a:off x="1988530" y="2661140"/>
            <a:ext cx="1526931"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solidFill>
                  <a:schemeClr val="accent2"/>
                </a:solidFill>
                <a:latin typeface="HGS創英角ﾎﾟｯﾌﾟ体" panose="040B0A00000000000000" pitchFamily="50" charset="-128"/>
                <a:ea typeface="HGS創英角ﾎﾟｯﾌﾟ体" panose="040B0A00000000000000" pitchFamily="50" charset="-128"/>
              </a:rPr>
              <a:t>安全</a:t>
            </a:r>
          </a:p>
        </p:txBody>
      </p:sp>
      <p:sp>
        <p:nvSpPr>
          <p:cNvPr id="14347" name="テキスト ボックス 11"/>
          <p:cNvSpPr txBox="1">
            <a:spLocks noChangeArrowheads="1"/>
          </p:cNvSpPr>
          <p:nvPr/>
        </p:nvSpPr>
        <p:spPr bwMode="auto">
          <a:xfrm>
            <a:off x="4234963" y="3877410"/>
            <a:ext cx="1487366" cy="60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62" dirty="0">
                <a:latin typeface="HGS創英角ﾎﾟｯﾌﾟ体" panose="040B0A00000000000000" pitchFamily="50" charset="-128"/>
                <a:ea typeface="HGS創英角ﾎﾟｯﾌﾟ体" panose="040B0A00000000000000" pitchFamily="50" charset="-128"/>
              </a:rPr>
              <a:t>災害廃棄物の処理の三原則</a:t>
            </a:r>
          </a:p>
        </p:txBody>
      </p:sp>
      <p:sp>
        <p:nvSpPr>
          <p:cNvPr id="14348" name="テキスト ボックス 15"/>
          <p:cNvSpPr txBox="1">
            <a:spLocks noChangeArrowheads="1"/>
          </p:cNvSpPr>
          <p:nvPr/>
        </p:nvSpPr>
        <p:spPr bwMode="auto">
          <a:xfrm>
            <a:off x="1122486" y="3106616"/>
            <a:ext cx="3389435" cy="108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ja-JP" altLang="en-US" sz="1292" dirty="0">
                <a:latin typeface="HG丸ｺﾞｼｯｸM-PRO" panose="020F0600000000000000" pitchFamily="50" charset="-128"/>
                <a:ea typeface="HG丸ｺﾞｼｯｸM-PRO" panose="020F0600000000000000" pitchFamily="50" charset="-128"/>
              </a:rPr>
              <a:t>被災した市民の衛生環境や安全を第一に。</a:t>
            </a:r>
            <a:endParaRPr lang="en-US" altLang="ja-JP" sz="1292" dirty="0">
              <a:latin typeface="HG丸ｺﾞｼｯｸM-PRO" panose="020F0600000000000000" pitchFamily="50" charset="-128"/>
              <a:ea typeface="HG丸ｺﾞｼｯｸM-PRO" panose="020F0600000000000000" pitchFamily="50" charset="-128"/>
            </a:endParaRPr>
          </a:p>
          <a:p>
            <a:pPr eaLnBrk="1" hangingPunct="1">
              <a:spcBef>
                <a:spcPct val="0"/>
              </a:spcBef>
              <a:buFont typeface="Wingdings" panose="05000000000000000000" pitchFamily="2" charset="2"/>
              <a:buChar char="l"/>
            </a:pPr>
            <a:r>
              <a:rPr lang="ja-JP" altLang="en-US" sz="1292" dirty="0">
                <a:latin typeface="HG丸ｺﾞｼｯｸM-PRO" panose="020F0600000000000000" pitchFamily="50" charset="-128"/>
                <a:ea typeface="HG丸ｺﾞｼｯｸM-PRO" panose="020F0600000000000000" pitchFamily="50" charset="-128"/>
              </a:rPr>
              <a:t>アスベストを含む廃棄物や危険物・有害廃棄物等（スプレー缶、薬品、灯油等）は、安全に十分配慮しながら丁寧な処理が必要。</a:t>
            </a:r>
            <a:endParaRPr lang="en-US" altLang="ja-JP" sz="1292" dirty="0">
              <a:latin typeface="HG丸ｺﾞｼｯｸM-PRO" panose="020F0600000000000000" pitchFamily="50" charset="-128"/>
              <a:ea typeface="HG丸ｺﾞｼｯｸM-PRO" panose="020F0600000000000000" pitchFamily="50" charset="-128"/>
            </a:endParaRPr>
          </a:p>
        </p:txBody>
      </p:sp>
      <p:sp>
        <p:nvSpPr>
          <p:cNvPr id="16" name="テキスト ボックス 15"/>
          <p:cNvSpPr txBox="1"/>
          <p:nvPr/>
        </p:nvSpPr>
        <p:spPr>
          <a:xfrm>
            <a:off x="1014048" y="1875694"/>
            <a:ext cx="7929197" cy="660437"/>
          </a:xfrm>
          <a:prstGeom prst="rect">
            <a:avLst/>
          </a:prstGeom>
          <a:solidFill>
            <a:schemeClr val="accent6">
              <a:lumMod val="20000"/>
              <a:lumOff val="80000"/>
            </a:schemeClr>
          </a:solidFill>
          <a:ln w="28575">
            <a:solidFill>
              <a:schemeClr val="accent6">
                <a:lumMod val="60000"/>
                <a:lumOff val="40000"/>
              </a:schemeClr>
            </a:solidFill>
          </a:ln>
          <a:effectLst>
            <a:outerShdw blurRad="50800" dist="38100" dir="5400000" algn="t" rotWithShape="0">
              <a:prstClr val="black">
                <a:alpha val="40000"/>
              </a:prstClr>
            </a:outerShdw>
          </a:effectLst>
        </p:spPr>
        <p:txBody>
          <a:bodyPr>
            <a:spAutoFit/>
          </a:bodyPr>
          <a:lstStyle/>
          <a:p>
            <a:pPr eaLnBrk="1" hangingPunct="1">
              <a:defRPr/>
            </a:pPr>
            <a:r>
              <a:rPr lang="ja-JP" altLang="en-US" sz="1477" dirty="0">
                <a:latin typeface="+mn-ea"/>
              </a:rPr>
              <a:t>　</a:t>
            </a:r>
            <a:r>
              <a:rPr lang="ja-JP" altLang="en-US" sz="1477" dirty="0">
                <a:latin typeface="HG丸ｺﾞｼｯｸM-PRO" pitchFamily="50" charset="-128"/>
                <a:ea typeface="HG丸ｺﾞｼｯｸM-PRO" pitchFamily="50" charset="-128"/>
              </a:rPr>
              <a:t>最終処分場の残余年数を考慮し、リサイクル率を高める努力が必要であり、</a:t>
            </a:r>
            <a:r>
              <a:rPr lang="ja-JP" altLang="en-US" sz="1846" b="1" u="heavy" dirty="0">
                <a:solidFill>
                  <a:srgbClr val="FF0000"/>
                </a:solidFill>
                <a:latin typeface="HG丸ｺﾞｼｯｸM-PRO" pitchFamily="50" charset="-128"/>
                <a:ea typeface="HG丸ｺﾞｼｯｸM-PRO" pitchFamily="50" charset="-128"/>
              </a:rPr>
              <a:t>分別・リサイクルを推進</a:t>
            </a:r>
            <a:r>
              <a:rPr lang="ja-JP" altLang="en-US" sz="1477" dirty="0">
                <a:latin typeface="HG丸ｺﾞｼｯｸM-PRO" pitchFamily="50" charset="-128"/>
                <a:ea typeface="HG丸ｺﾞｼｯｸM-PRO" pitchFamily="50" charset="-128"/>
              </a:rPr>
              <a:t>することは、安全・スピード・費用負担の改善につながる。</a:t>
            </a:r>
            <a:endParaRPr lang="en-US" altLang="ja-JP" sz="1477" dirty="0">
              <a:latin typeface="HG丸ｺﾞｼｯｸM-PRO" pitchFamily="50" charset="-128"/>
              <a:ea typeface="HG丸ｺﾞｼｯｸM-PRO" pitchFamily="50" charset="-128"/>
            </a:endParaRPr>
          </a:p>
        </p:txBody>
      </p:sp>
      <p:sp>
        <p:nvSpPr>
          <p:cNvPr id="14350" name="テキスト ボックス 15"/>
          <p:cNvSpPr txBox="1">
            <a:spLocks noChangeArrowheads="1"/>
          </p:cNvSpPr>
          <p:nvPr/>
        </p:nvSpPr>
        <p:spPr bwMode="auto">
          <a:xfrm>
            <a:off x="5470283" y="3096361"/>
            <a:ext cx="3266342" cy="8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ja-JP" altLang="en-US" sz="1292" dirty="0">
                <a:latin typeface="HG丸ｺﾞｼｯｸM-PRO" panose="020F0600000000000000" pitchFamily="50" charset="-128"/>
                <a:ea typeface="HG丸ｺﾞｼｯｸM-PRO" panose="020F0600000000000000" pitchFamily="50" charset="-128"/>
              </a:rPr>
              <a:t>周辺の環境や住民の健康に著しい悪影響を及している場合（例：腐敗性の廃棄物、発火の恐れがある廃棄物等）は、スピード重視で処理を行う必要がある。</a:t>
            </a:r>
            <a:endParaRPr lang="en-US" altLang="ja-JP" sz="1292" dirty="0">
              <a:latin typeface="HG丸ｺﾞｼｯｸM-PRO" panose="020F0600000000000000" pitchFamily="50" charset="-128"/>
              <a:ea typeface="HG丸ｺﾞｼｯｸM-PRO" panose="020F0600000000000000" pitchFamily="50" charset="-128"/>
            </a:endParaRPr>
          </a:p>
        </p:txBody>
      </p:sp>
      <p:sp>
        <p:nvSpPr>
          <p:cNvPr id="19" name="テキスト ボックス 2"/>
          <p:cNvSpPr txBox="1">
            <a:spLocks noChangeArrowheads="1"/>
          </p:cNvSpPr>
          <p:nvPr/>
        </p:nvSpPr>
        <p:spPr bwMode="auto">
          <a:xfrm>
            <a:off x="381000" y="262304"/>
            <a:ext cx="9144000" cy="439616"/>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tIns="66462" bIns="66462"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t>災害廃棄物処理の三原則（安全、スピード、費用への配慮）</a:t>
            </a:r>
          </a:p>
        </p:txBody>
      </p:sp>
      <p:sp>
        <p:nvSpPr>
          <p:cNvPr id="3" name="スライド番号プレースホルダー 2"/>
          <p:cNvSpPr>
            <a:spLocks noGrp="1"/>
          </p:cNvSpPr>
          <p:nvPr>
            <p:ph type="sldNum" sz="quarter" idx="12"/>
          </p:nvPr>
        </p:nvSpPr>
        <p:spPr>
          <a:xfrm>
            <a:off x="7412351" y="6312688"/>
            <a:ext cx="2228850" cy="365125"/>
          </a:xfrm>
        </p:spPr>
        <p:txBody>
          <a:bodyPr/>
          <a:lstStyle/>
          <a:p>
            <a:pPr>
              <a:defRPr/>
            </a:pPr>
            <a:r>
              <a:rPr lang="ja-JP" altLang="en-US" dirty="0"/>
              <a:t>７</a:t>
            </a:r>
          </a:p>
        </p:txBody>
      </p:sp>
      <p:pic>
        <p:nvPicPr>
          <p:cNvPr id="2" name="オーディオ 1">
            <a:hlinkClick r:id="" action="ppaction://media"/>
            <a:extLst>
              <a:ext uri="{FF2B5EF4-FFF2-40B4-BE49-F238E27FC236}">
                <a16:creationId xmlns:a16="http://schemas.microsoft.com/office/drawing/2014/main" id="{2192A4EF-1413-2AC2-2F59-AECB4208AB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2185017592"/>
      </p:ext>
    </p:extLst>
  </p:cSld>
  <p:clrMapOvr>
    <a:masterClrMapping/>
  </p:clrMapOvr>
  <mc:AlternateContent xmlns:mc="http://schemas.openxmlformats.org/markup-compatibility/2006">
    <mc:Choice xmlns:p14="http://schemas.microsoft.com/office/powerpoint/2010/main" Requires="p14">
      <p:transition spd="slow" p14:dur="2000" advTm="125016"/>
    </mc:Choice>
    <mc:Fallback>
      <p:transition spd="slow" advTm="125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2"/>
          <p:cNvSpPr txBox="1">
            <a:spLocks noChangeArrowheads="1"/>
          </p:cNvSpPr>
          <p:nvPr/>
        </p:nvSpPr>
        <p:spPr bwMode="auto">
          <a:xfrm>
            <a:off x="381000" y="262304"/>
            <a:ext cx="9144000" cy="439616"/>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tIns="66462" bIns="66462"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t>災害廃棄物対策の推進について</a:t>
            </a:r>
          </a:p>
        </p:txBody>
      </p:sp>
      <p:graphicFrame>
        <p:nvGraphicFramePr>
          <p:cNvPr id="2" name="図表 1"/>
          <p:cNvGraphicFramePr/>
          <p:nvPr/>
        </p:nvGraphicFramePr>
        <p:xfrm>
          <a:off x="744724" y="1977687"/>
          <a:ext cx="8364650" cy="45753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245" name="正方形/長方形 11"/>
          <p:cNvSpPr>
            <a:spLocks noChangeArrowheads="1"/>
          </p:cNvSpPr>
          <p:nvPr/>
        </p:nvSpPr>
        <p:spPr bwMode="auto">
          <a:xfrm>
            <a:off x="4796205" y="2076452"/>
            <a:ext cx="4312626" cy="150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43492" indent="-243492" defTabSz="779173">
              <a:spcBef>
                <a:spcPct val="0"/>
              </a:spcBef>
              <a:buFont typeface="Wingdings" panose="05000000000000000000" pitchFamily="2" charset="2"/>
              <a:buChar char="Ø"/>
              <a:defRPr/>
            </a:pPr>
            <a:r>
              <a:rPr lang="ja-JP" altLang="en-US" sz="1534" dirty="0">
                <a:solidFill>
                  <a:prstClr val="black"/>
                </a:solidFill>
              </a:rPr>
              <a:t>災害廃棄物処理のノウハウの蓄積・検証</a:t>
            </a:r>
          </a:p>
          <a:p>
            <a:pPr marL="243492" indent="-243492" defTabSz="779173">
              <a:spcBef>
                <a:spcPct val="0"/>
              </a:spcBef>
              <a:buFont typeface="Wingdings" panose="05000000000000000000" pitchFamily="2" charset="2"/>
              <a:buChar char="Ø"/>
              <a:defRPr/>
            </a:pPr>
            <a:r>
              <a:rPr lang="ja-JP" altLang="en-US" sz="1534" dirty="0">
                <a:solidFill>
                  <a:prstClr val="black"/>
                </a:solidFill>
              </a:rPr>
              <a:t>国内の災害廃棄物取組状況の調査</a:t>
            </a:r>
          </a:p>
          <a:p>
            <a:pPr marL="243492" indent="-243492" defTabSz="779173">
              <a:spcBef>
                <a:spcPct val="0"/>
              </a:spcBef>
              <a:buFont typeface="Wingdings" panose="05000000000000000000" pitchFamily="2" charset="2"/>
              <a:buChar char="Ø"/>
              <a:defRPr/>
            </a:pPr>
            <a:r>
              <a:rPr lang="ja-JP" altLang="en-US" sz="1534" dirty="0">
                <a:solidFill>
                  <a:prstClr val="black"/>
                </a:solidFill>
              </a:rPr>
              <a:t>廃棄物処理体制の整備（施設整備を含む）</a:t>
            </a:r>
            <a:endParaRPr lang="en-US" altLang="ja-JP" sz="1534" dirty="0">
              <a:solidFill>
                <a:prstClr val="black"/>
              </a:solidFill>
            </a:endParaRPr>
          </a:p>
          <a:p>
            <a:pPr marL="243492" indent="-243492" defTabSz="779173">
              <a:spcBef>
                <a:spcPct val="0"/>
              </a:spcBef>
              <a:buFont typeface="Wingdings" panose="05000000000000000000" pitchFamily="2" charset="2"/>
              <a:buChar char="Ø"/>
              <a:defRPr/>
            </a:pPr>
            <a:r>
              <a:rPr lang="ja-JP" altLang="en-US" sz="1534" dirty="0">
                <a:solidFill>
                  <a:prstClr val="black"/>
                </a:solidFill>
              </a:rPr>
              <a:t>ブロックを超えた連携の推進</a:t>
            </a:r>
          </a:p>
          <a:p>
            <a:pPr marL="243492" indent="-243492" defTabSz="779173">
              <a:spcBef>
                <a:spcPct val="0"/>
              </a:spcBef>
              <a:buFont typeface="Wingdings" panose="05000000000000000000" pitchFamily="2" charset="2"/>
              <a:buChar char="Ø"/>
              <a:defRPr/>
            </a:pPr>
            <a:r>
              <a:rPr lang="ja-JP" altLang="en-US" sz="1534" dirty="0">
                <a:solidFill>
                  <a:prstClr val="black"/>
                </a:solidFill>
              </a:rPr>
              <a:t>災害廃棄物処理に関する技術開発</a:t>
            </a:r>
            <a:endParaRPr lang="en-US" altLang="ja-JP" sz="1534" dirty="0">
              <a:solidFill>
                <a:prstClr val="black"/>
              </a:solidFill>
            </a:endParaRPr>
          </a:p>
          <a:p>
            <a:pPr marL="243492" indent="-243492" defTabSz="779173">
              <a:spcBef>
                <a:spcPct val="0"/>
              </a:spcBef>
              <a:buFont typeface="Wingdings" panose="05000000000000000000" pitchFamily="2" charset="2"/>
              <a:buChar char="Ø"/>
              <a:defRPr/>
            </a:pPr>
            <a:r>
              <a:rPr lang="en-US" altLang="ja-JP" sz="1534" dirty="0" err="1">
                <a:solidFill>
                  <a:prstClr val="black"/>
                </a:solidFill>
              </a:rPr>
              <a:t>D.Waste</a:t>
            </a:r>
            <a:r>
              <a:rPr lang="en-US" altLang="ja-JP" sz="1534" dirty="0">
                <a:solidFill>
                  <a:prstClr val="black"/>
                </a:solidFill>
              </a:rPr>
              <a:t>-Net</a:t>
            </a:r>
            <a:r>
              <a:rPr lang="ja-JP" altLang="en-US" sz="1534" dirty="0">
                <a:solidFill>
                  <a:prstClr val="black"/>
                </a:solidFill>
              </a:rPr>
              <a:t>による支援体制の構築　など</a:t>
            </a:r>
            <a:endParaRPr lang="en-US" altLang="ja-JP" sz="1534" dirty="0">
              <a:solidFill>
                <a:prstClr val="black"/>
              </a:solidFill>
            </a:endParaRPr>
          </a:p>
        </p:txBody>
      </p:sp>
      <p:sp>
        <p:nvSpPr>
          <p:cNvPr id="10246" name="正方形/長方形 14"/>
          <p:cNvSpPr>
            <a:spLocks noChangeArrowheads="1"/>
          </p:cNvSpPr>
          <p:nvPr/>
        </p:nvSpPr>
        <p:spPr bwMode="auto">
          <a:xfrm>
            <a:off x="4796205" y="3905251"/>
            <a:ext cx="4312626" cy="103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43492" indent="-243492" defTabSz="779173">
              <a:spcBef>
                <a:spcPct val="0"/>
              </a:spcBef>
              <a:buFont typeface="Wingdings" panose="05000000000000000000" pitchFamily="2" charset="2"/>
              <a:buChar char="Ø"/>
              <a:defRPr/>
            </a:pPr>
            <a:r>
              <a:rPr lang="ja-JP" altLang="en-US" sz="1534" dirty="0">
                <a:solidFill>
                  <a:prstClr val="black"/>
                </a:solidFill>
              </a:rPr>
              <a:t>大規模災害における災害廃棄物対策行動計画の策定</a:t>
            </a:r>
            <a:endParaRPr lang="en-US" altLang="ja-JP" sz="1534" dirty="0">
              <a:solidFill>
                <a:prstClr val="black"/>
              </a:solidFill>
            </a:endParaRPr>
          </a:p>
          <a:p>
            <a:pPr marL="243492" indent="-243492" defTabSz="779173">
              <a:spcBef>
                <a:spcPct val="0"/>
              </a:spcBef>
              <a:buFont typeface="Wingdings" panose="05000000000000000000" pitchFamily="2" charset="2"/>
              <a:buChar char="Ø"/>
              <a:defRPr/>
            </a:pPr>
            <a:r>
              <a:rPr lang="ja-JP" altLang="en-US" sz="1534" dirty="0">
                <a:solidFill>
                  <a:prstClr val="black"/>
                </a:solidFill>
              </a:rPr>
              <a:t>災害廃棄物対策の取組事例の共有</a:t>
            </a:r>
          </a:p>
          <a:p>
            <a:pPr marL="243492" indent="-243492" defTabSz="779173">
              <a:spcBef>
                <a:spcPct val="0"/>
              </a:spcBef>
              <a:buFont typeface="Wingdings" panose="05000000000000000000" pitchFamily="2" charset="2"/>
              <a:buChar char="Ø"/>
              <a:defRPr/>
            </a:pPr>
            <a:r>
              <a:rPr lang="ja-JP" altLang="en-US" sz="1534" dirty="0">
                <a:solidFill>
                  <a:prstClr val="black"/>
                </a:solidFill>
              </a:rPr>
              <a:t>セミナーや人材交流等の人材育成　など</a:t>
            </a:r>
          </a:p>
        </p:txBody>
      </p:sp>
      <p:sp>
        <p:nvSpPr>
          <p:cNvPr id="10247" name="正方形/長方形 15"/>
          <p:cNvSpPr>
            <a:spLocks noChangeArrowheads="1"/>
          </p:cNvSpPr>
          <p:nvPr/>
        </p:nvSpPr>
        <p:spPr bwMode="auto">
          <a:xfrm>
            <a:off x="4796205" y="5480539"/>
            <a:ext cx="4312626" cy="80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43492" indent="-243492" defTabSz="779173">
              <a:spcBef>
                <a:spcPct val="0"/>
              </a:spcBef>
              <a:buFont typeface="Wingdings" panose="05000000000000000000" pitchFamily="2" charset="2"/>
              <a:buChar char="Ø"/>
              <a:defRPr/>
            </a:pPr>
            <a:r>
              <a:rPr lang="ja-JP" altLang="en-US" sz="1534" dirty="0">
                <a:solidFill>
                  <a:prstClr val="black"/>
                </a:solidFill>
              </a:rPr>
              <a:t>災害廃棄物処理計画、事業継続計画等の策定</a:t>
            </a:r>
            <a:endParaRPr lang="en-US" altLang="ja-JP" sz="1534" dirty="0">
              <a:solidFill>
                <a:prstClr val="black"/>
              </a:solidFill>
            </a:endParaRPr>
          </a:p>
          <a:p>
            <a:pPr marL="243492" indent="-243492" defTabSz="779173">
              <a:spcBef>
                <a:spcPct val="0"/>
              </a:spcBef>
              <a:buFont typeface="Wingdings" panose="05000000000000000000" pitchFamily="2" charset="2"/>
              <a:buChar char="Ø"/>
              <a:defRPr/>
            </a:pPr>
            <a:r>
              <a:rPr lang="ja-JP" altLang="en-US" sz="1534" dirty="0">
                <a:solidFill>
                  <a:prstClr val="black"/>
                </a:solidFill>
              </a:rPr>
              <a:t>廃棄物処理体制の整備（施設整備を含む）</a:t>
            </a:r>
            <a:endParaRPr lang="en-US" altLang="ja-JP" sz="1534" dirty="0">
              <a:solidFill>
                <a:prstClr val="black"/>
              </a:solidFill>
            </a:endParaRPr>
          </a:p>
          <a:p>
            <a:pPr marL="243492" indent="-243492" defTabSz="779173">
              <a:spcBef>
                <a:spcPct val="0"/>
              </a:spcBef>
              <a:buFont typeface="Wingdings" panose="05000000000000000000" pitchFamily="2" charset="2"/>
              <a:buChar char="Ø"/>
              <a:defRPr/>
            </a:pPr>
            <a:r>
              <a:rPr lang="ja-JP" altLang="en-US" sz="1534" dirty="0">
                <a:solidFill>
                  <a:prstClr val="black"/>
                </a:solidFill>
              </a:rPr>
              <a:t>人材育成・確保、災害協定の締結　など</a:t>
            </a:r>
          </a:p>
        </p:txBody>
      </p:sp>
      <p:sp>
        <p:nvSpPr>
          <p:cNvPr id="25607" name="テキスト ボックス 2"/>
          <p:cNvSpPr txBox="1">
            <a:spLocks noChangeArrowheads="1"/>
          </p:cNvSpPr>
          <p:nvPr/>
        </p:nvSpPr>
        <p:spPr bwMode="auto">
          <a:xfrm>
            <a:off x="832339" y="783181"/>
            <a:ext cx="8210550" cy="12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77" dirty="0"/>
              <a:t>○全国レベルでは、環境省本省が災害廃棄物の技術的検討等を実施。</a:t>
            </a:r>
            <a:endParaRPr lang="en-US" altLang="ja-JP" sz="1477" dirty="0"/>
          </a:p>
          <a:p>
            <a:pPr>
              <a:spcBef>
                <a:spcPct val="0"/>
              </a:spcBef>
              <a:buFontTx/>
              <a:buNone/>
            </a:pPr>
            <a:r>
              <a:rPr lang="ja-JP" altLang="en-US" sz="1477" dirty="0"/>
              <a:t>○地域ブロックレベルでは、地方環境事務所が地域ブロック協議会を設置し、自治体間の情報共有や</a:t>
            </a:r>
            <a:endParaRPr lang="en-US" altLang="ja-JP" sz="1477" dirty="0"/>
          </a:p>
          <a:p>
            <a:pPr>
              <a:spcBef>
                <a:spcPct val="0"/>
              </a:spcBef>
              <a:buFontTx/>
              <a:buNone/>
            </a:pPr>
            <a:r>
              <a:rPr lang="en-US" altLang="ja-JP" sz="1477" dirty="0"/>
              <a:t>    </a:t>
            </a:r>
            <a:r>
              <a:rPr lang="ja-JP" altLang="en-US" sz="1477" dirty="0"/>
              <a:t>人材育成等を実施。</a:t>
            </a:r>
            <a:endParaRPr lang="en-US" altLang="ja-JP" sz="1477" dirty="0"/>
          </a:p>
          <a:p>
            <a:pPr>
              <a:spcBef>
                <a:spcPct val="0"/>
              </a:spcBef>
              <a:buFontTx/>
              <a:buNone/>
            </a:pPr>
            <a:r>
              <a:rPr lang="ja-JP" altLang="en-US" sz="1477" dirty="0"/>
              <a:t>○自治体レベルでは、地方環境事務所がモデル事業を行い、自治体の災害廃棄物処理計画の策定等</a:t>
            </a:r>
            <a:endParaRPr lang="en-US" altLang="ja-JP" sz="1477" dirty="0"/>
          </a:p>
          <a:p>
            <a:pPr>
              <a:spcBef>
                <a:spcPct val="0"/>
              </a:spcBef>
              <a:buFontTx/>
              <a:buNone/>
            </a:pPr>
            <a:r>
              <a:rPr lang="ja-JP" altLang="en-US" sz="1477" dirty="0"/>
              <a:t>    を支援。</a:t>
            </a:r>
          </a:p>
        </p:txBody>
      </p:sp>
      <p:sp>
        <p:nvSpPr>
          <p:cNvPr id="3" name="スライド番号プレースホルダー 2"/>
          <p:cNvSpPr>
            <a:spLocks noGrp="1"/>
          </p:cNvSpPr>
          <p:nvPr>
            <p:ph type="sldNum" sz="quarter" idx="12"/>
          </p:nvPr>
        </p:nvSpPr>
        <p:spPr>
          <a:xfrm>
            <a:off x="7600950" y="6370478"/>
            <a:ext cx="2228850" cy="365125"/>
          </a:xfrm>
        </p:spPr>
        <p:txBody>
          <a:bodyPr/>
          <a:lstStyle/>
          <a:p>
            <a:pPr>
              <a:defRPr/>
            </a:pPr>
            <a:r>
              <a:rPr lang="ja-JP" altLang="en-US" dirty="0"/>
              <a:t>８</a:t>
            </a:r>
          </a:p>
        </p:txBody>
      </p:sp>
      <p:pic>
        <p:nvPicPr>
          <p:cNvPr id="4" name="オーディオ 3">
            <a:hlinkClick r:id="" action="ppaction://media"/>
            <a:extLst>
              <a:ext uri="{FF2B5EF4-FFF2-40B4-BE49-F238E27FC236}">
                <a16:creationId xmlns:a16="http://schemas.microsoft.com/office/drawing/2014/main" id="{F112E878-4D86-F9AB-D483-764EF3421C6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2732085844"/>
      </p:ext>
    </p:extLst>
  </p:cSld>
  <p:clrMapOvr>
    <a:masterClrMapping/>
  </p:clrMapOvr>
  <mc:AlternateContent xmlns:mc="http://schemas.openxmlformats.org/markup-compatibility/2006">
    <mc:Choice xmlns:p14="http://schemas.microsoft.com/office/powerpoint/2010/main" Requires="p14">
      <p:transition spd="slow" p14:dur="2000" advTm="43396"/>
    </mc:Choice>
    <mc:Fallback>
      <p:transition spd="slow" advTm="43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脱炭素標準フォーマット_2018053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txDef>
      <a:spPr>
        <a:noFill/>
      </a:spPr>
      <a:bodyPr wrap="none" rtlCol="0">
        <a:spAutoFit/>
      </a:bodyPr>
      <a:lstStyle>
        <a:defPPr>
          <a:defRPr kumimoji="1" dirty="0" smtClean="0">
            <a:latin typeface="+mn-lt"/>
            <a:ea typeface="+mn-ea"/>
          </a:defRPr>
        </a:defPPr>
      </a:lstStyle>
    </a:tx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2C3F69BF-BED2-47E7-831B-306E119A6110}" vid="{99DBAA63-6530-4082-A8D0-31C85018A1A6}"/>
    </a:ext>
  </a:extLst>
</a:theme>
</file>

<file path=ppt/theme/theme3.xml><?xml version="1.0" encoding="utf-8"?>
<a:theme xmlns:a="http://schemas.openxmlformats.org/drawingml/2006/main" name="1_脱炭素標準フォーマット_2018053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txDef>
      <a:spPr>
        <a:noFill/>
      </a:spPr>
      <a:bodyPr wrap="none" rtlCol="0">
        <a:spAutoFit/>
      </a:bodyPr>
      <a:lstStyle>
        <a:defPPr>
          <a:defRPr kumimoji="1" dirty="0" smtClean="0">
            <a:latin typeface="+mn-lt"/>
            <a:ea typeface="+mn-ea"/>
          </a:defRPr>
        </a:defPPr>
      </a:lstStyle>
    </a:tx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2C3F69BF-BED2-47E7-831B-306E119A6110}" vid="{99DBAA63-6530-4082-A8D0-31C85018A1A6}"/>
    </a:ext>
  </a:extLst>
</a:theme>
</file>

<file path=ppt/theme/theme4.xml><?xml version="1.0" encoding="utf-8"?>
<a:theme xmlns:a="http://schemas.openxmlformats.org/drawingml/2006/main" name="2_脱炭素標準フォーマット_2018053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txDef>
      <a:spPr>
        <a:noFill/>
      </a:spPr>
      <a:bodyPr wrap="none" rtlCol="0">
        <a:spAutoFit/>
      </a:bodyPr>
      <a:lstStyle>
        <a:defPPr>
          <a:defRPr kumimoji="1" dirty="0" smtClean="0">
            <a:latin typeface="+mn-lt"/>
            <a:ea typeface="+mn-ea"/>
          </a:defRPr>
        </a:defPPr>
      </a:lstStyle>
    </a:tx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2C3F69BF-BED2-47E7-831B-306E119A6110}" vid="{99DBAA63-6530-4082-A8D0-31C85018A1A6}"/>
    </a:ext>
  </a:extLst>
</a:theme>
</file>

<file path=ppt/theme/theme5.xml><?xml version="1.0" encoding="utf-8"?>
<a:theme xmlns:a="http://schemas.openxmlformats.org/drawingml/2006/main" name="7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6783</TotalTime>
  <Words>5988</Words>
  <PresentationFormat>A4 210 x 297 mm</PresentationFormat>
  <Paragraphs>685</Paragraphs>
  <Slides>26</Slides>
  <Notes>26</Notes>
  <HiddenSlides>0</HiddenSlides>
  <MMClips>26</MMClips>
  <ScaleCrop>false</ScaleCrop>
  <HeadingPairs>
    <vt:vector size="6" baseType="variant">
      <vt:variant>
        <vt:lpstr>使用されているフォント</vt:lpstr>
      </vt:variant>
      <vt:variant>
        <vt:i4>17</vt:i4>
      </vt:variant>
      <vt:variant>
        <vt:lpstr>テーマ</vt:lpstr>
      </vt:variant>
      <vt:variant>
        <vt:i4>5</vt:i4>
      </vt:variant>
      <vt:variant>
        <vt:lpstr>スライド タイトル</vt:lpstr>
      </vt:variant>
      <vt:variant>
        <vt:i4>26</vt:i4>
      </vt:variant>
    </vt:vector>
  </HeadingPairs>
  <TitlesOfParts>
    <vt:vector size="48" baseType="lpstr">
      <vt:lpstr>ＤＦ行書体</vt:lpstr>
      <vt:lpstr>ＤＦ平成ゴシック体W5</vt:lpstr>
      <vt:lpstr>HGS創英角ﾎﾟｯﾌﾟ体</vt:lpstr>
      <vt:lpstr>HG丸ｺﾞｼｯｸM-PRO</vt:lpstr>
      <vt:lpstr>Meiryo UI</vt:lpstr>
      <vt:lpstr>ＭＳ Ｐゴシック</vt:lpstr>
      <vt:lpstr>ＭＳ Ｐ明朝</vt:lpstr>
      <vt:lpstr>ＭＳ ゴシック</vt:lpstr>
      <vt:lpstr>新細明體</vt:lpstr>
      <vt:lpstr>メイリオ</vt:lpstr>
      <vt:lpstr>游ゴシック</vt:lpstr>
      <vt:lpstr>游ゴシック Light</vt:lpstr>
      <vt:lpstr>Arial</vt:lpstr>
      <vt:lpstr>Calibri</vt:lpstr>
      <vt:lpstr>Calibri Light</vt:lpstr>
      <vt:lpstr>Times New Roman</vt:lpstr>
      <vt:lpstr>Wingdings</vt:lpstr>
      <vt:lpstr>Office テーマ</vt:lpstr>
      <vt:lpstr>脱炭素標準フォーマット_20180530</vt:lpstr>
      <vt:lpstr>1_脱炭素標準フォーマット_20180530</vt:lpstr>
      <vt:lpstr>2_脱炭素標準フォーマット_20180530</vt:lpstr>
      <vt:lpstr>7_Office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2022-06-10T00:47:23Z</cp:lastPrinted>
  <dcterms:created xsi:type="dcterms:W3CDTF">2018-01-18T06:57:15Z</dcterms:created>
  <dcterms:modified xsi:type="dcterms:W3CDTF">2022-06-15T06:07:41Z</dcterms:modified>
</cp:coreProperties>
</file>