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9"/>
  </p:notesMasterIdLst>
  <p:sldIdLst>
    <p:sldId id="256" r:id="rId2"/>
    <p:sldId id="325" r:id="rId3"/>
    <p:sldId id="331" r:id="rId4"/>
    <p:sldId id="324" r:id="rId5"/>
    <p:sldId id="345" r:id="rId6"/>
    <p:sldId id="335" r:id="rId7"/>
    <p:sldId id="327" r:id="rId8"/>
    <p:sldId id="263" r:id="rId9"/>
    <p:sldId id="330" r:id="rId10"/>
    <p:sldId id="273" r:id="rId11"/>
    <p:sldId id="274" r:id="rId12"/>
    <p:sldId id="350" r:id="rId13"/>
    <p:sldId id="349" r:id="rId14"/>
    <p:sldId id="259" r:id="rId15"/>
    <p:sldId id="332" r:id="rId16"/>
    <p:sldId id="323" r:id="rId17"/>
    <p:sldId id="334" r:id="rId18"/>
    <p:sldId id="351" r:id="rId19"/>
    <p:sldId id="339" r:id="rId20"/>
    <p:sldId id="353" r:id="rId21"/>
    <p:sldId id="363" r:id="rId22"/>
    <p:sldId id="359" r:id="rId23"/>
    <p:sldId id="364" r:id="rId24"/>
    <p:sldId id="261" r:id="rId25"/>
    <p:sldId id="333" r:id="rId26"/>
    <p:sldId id="282" r:id="rId27"/>
    <p:sldId id="284" r:id="rId28"/>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2E4C74-8215-EE6B-8640-8AF17EE61E6B}" name="田渕 圭" initials="田渕" userId="田渕 圭" providerId="None"/>
  <p188:author id="{905001A5-C005-80F8-E751-D489F215C2FE}" name="AE9999" initials="O" userId="AE9999" providerId="None"/>
  <p188:author id="{DFC714FF-D81B-7193-CB3C-8B0E6B1BEC0F}" name="大阪府" initials="大阪府" userId="大阪府"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a:srgbClr val="EDF2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A42D3-1D6D-BE35-8571-45ACA96F9AF3}" v="1" dt="2023-02-27T01:24:18.07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79835" autoAdjust="0"/>
  </p:normalViewPr>
  <p:slideViewPr>
    <p:cSldViewPr snapToGrid="0">
      <p:cViewPr varScale="1">
        <p:scale>
          <a:sx n="56" d="100"/>
          <a:sy n="56" d="100"/>
        </p:scale>
        <p:origin x="1734" y="60"/>
      </p:cViewPr>
      <p:guideLst/>
    </p:cSldViewPr>
  </p:slideViewPr>
  <p:notesTextViewPr>
    <p:cViewPr>
      <p:scale>
        <a:sx n="100" d="100"/>
        <a:sy n="100" d="100"/>
      </p:scale>
      <p:origin x="0" y="0"/>
    </p:cViewPr>
  </p:notesTextViewPr>
  <p:notesViewPr>
    <p:cSldViewPr snapToGrid="0">
      <p:cViewPr varScale="1">
        <p:scale>
          <a:sx n="49" d="100"/>
          <a:sy n="49" d="100"/>
        </p:scale>
        <p:origin x="295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20269834-E3E6-4B0A-97B9-44901EE75689}" type="datetimeFigureOut">
              <a:rPr kumimoji="1" lang="ja-JP" altLang="en-US" smtClean="0"/>
              <a:t>2023/6/19</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7" tIns="49528" rIns="99057" bIns="49528" rtlCol="0" anchor="ctr"/>
          <a:lstStyle/>
          <a:p>
            <a:endParaRPr lang="ja-JP" altLang="en-US"/>
          </a:p>
        </p:txBody>
      </p:sp>
      <p:sp>
        <p:nvSpPr>
          <p:cNvPr id="5" name="ノート プレースホルダー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DE118FDA-8CD2-45F6-B65B-22C847E91A7C}" type="slidenum">
              <a:rPr kumimoji="1" lang="ja-JP" altLang="en-US" smtClean="0"/>
              <a:t>‹#›</a:t>
            </a:fld>
            <a:endParaRPr kumimoji="1" lang="ja-JP" altLang="en-US"/>
          </a:p>
        </p:txBody>
      </p:sp>
    </p:spTree>
    <p:extLst>
      <p:ext uri="{BB962C8B-B14F-4D97-AF65-F5344CB8AC3E}">
        <p14:creationId xmlns:p14="http://schemas.microsoft.com/office/powerpoint/2010/main" val="9151694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a:t>
            </a:fld>
            <a:endParaRPr kumimoji="1" lang="ja-JP" altLang="en-US"/>
          </a:p>
        </p:txBody>
      </p:sp>
    </p:spTree>
    <p:extLst>
      <p:ext uri="{BB962C8B-B14F-4D97-AF65-F5344CB8AC3E}">
        <p14:creationId xmlns:p14="http://schemas.microsoft.com/office/powerpoint/2010/main" val="744472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570">
              <a:defRPr/>
            </a:pPr>
            <a:endParaRPr kumimoji="1" lang="en-US" altLang="ja-JP"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10</a:t>
            </a:fld>
            <a:endParaRPr kumimoji="1" lang="ja-JP" altLang="en-US"/>
          </a:p>
        </p:txBody>
      </p:sp>
    </p:spTree>
    <p:extLst>
      <p:ext uri="{BB962C8B-B14F-4D97-AF65-F5344CB8AC3E}">
        <p14:creationId xmlns:p14="http://schemas.microsoft.com/office/powerpoint/2010/main" val="3493426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570">
              <a:defRPr/>
            </a:pPr>
            <a:endParaRPr kumimoji="1" lang="en-US" altLang="ja-JP"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11</a:t>
            </a:fld>
            <a:endParaRPr kumimoji="1" lang="ja-JP" altLang="en-US"/>
          </a:p>
        </p:txBody>
      </p:sp>
    </p:spTree>
    <p:extLst>
      <p:ext uri="{BB962C8B-B14F-4D97-AF65-F5344CB8AC3E}">
        <p14:creationId xmlns:p14="http://schemas.microsoft.com/office/powerpoint/2010/main" val="4142693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570">
              <a:defRPr/>
            </a:pPr>
            <a:endParaRPr kumimoji="1" lang="en-US" altLang="ja-JP" strike="sngStrik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12</a:t>
            </a:fld>
            <a:endParaRPr kumimoji="1" lang="ja-JP" altLang="en-US"/>
          </a:p>
        </p:txBody>
      </p:sp>
    </p:spTree>
    <p:extLst>
      <p:ext uri="{BB962C8B-B14F-4D97-AF65-F5344CB8AC3E}">
        <p14:creationId xmlns:p14="http://schemas.microsoft.com/office/powerpoint/2010/main" val="248733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13</a:t>
            </a:fld>
            <a:endParaRPr kumimoji="1" lang="ja-JP" altLang="en-US"/>
          </a:p>
        </p:txBody>
      </p:sp>
    </p:spTree>
    <p:extLst>
      <p:ext uri="{BB962C8B-B14F-4D97-AF65-F5344CB8AC3E}">
        <p14:creationId xmlns:p14="http://schemas.microsoft.com/office/powerpoint/2010/main" val="2959892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en-US" altLang="ja-JP" sz="1200" u="none" kern="1200" dirty="0">
              <a:solidFill>
                <a:schemeClr val="tx1"/>
              </a:solidFill>
              <a:latin typeface="+mn-lt"/>
              <a:ea typeface="游ゴシック"/>
              <a:cs typeface="+mn-cs"/>
            </a:endParaRPr>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14</a:t>
            </a:fld>
            <a:endParaRPr kumimoji="1" lang="ja-JP" altLang="en-US"/>
          </a:p>
        </p:txBody>
      </p:sp>
    </p:spTree>
    <p:extLst>
      <p:ext uri="{BB962C8B-B14F-4D97-AF65-F5344CB8AC3E}">
        <p14:creationId xmlns:p14="http://schemas.microsoft.com/office/powerpoint/2010/main" val="3062280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15</a:t>
            </a:fld>
            <a:endParaRPr kumimoji="1" lang="ja-JP" altLang="en-US"/>
          </a:p>
        </p:txBody>
      </p:sp>
    </p:spTree>
    <p:extLst>
      <p:ext uri="{BB962C8B-B14F-4D97-AF65-F5344CB8AC3E}">
        <p14:creationId xmlns:p14="http://schemas.microsoft.com/office/powerpoint/2010/main" val="400586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16</a:t>
            </a:fld>
            <a:endParaRPr kumimoji="1" lang="ja-JP" altLang="en-US"/>
          </a:p>
        </p:txBody>
      </p:sp>
    </p:spTree>
    <p:extLst>
      <p:ext uri="{BB962C8B-B14F-4D97-AF65-F5344CB8AC3E}">
        <p14:creationId xmlns:p14="http://schemas.microsoft.com/office/powerpoint/2010/main" val="3931361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en-US" altLang="ja-JP"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17</a:t>
            </a:fld>
            <a:endParaRPr kumimoji="1" lang="ja-JP" altLang="en-US"/>
          </a:p>
        </p:txBody>
      </p:sp>
    </p:spTree>
    <p:extLst>
      <p:ext uri="{BB962C8B-B14F-4D97-AF65-F5344CB8AC3E}">
        <p14:creationId xmlns:p14="http://schemas.microsoft.com/office/powerpoint/2010/main" val="636665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en-US" altLang="ja-JP"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18</a:t>
            </a:fld>
            <a:endParaRPr kumimoji="1" lang="ja-JP" altLang="en-US"/>
          </a:p>
        </p:txBody>
      </p:sp>
    </p:spTree>
    <p:extLst>
      <p:ext uri="{BB962C8B-B14F-4D97-AF65-F5344CB8AC3E}">
        <p14:creationId xmlns:p14="http://schemas.microsoft.com/office/powerpoint/2010/main" val="800330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570">
              <a:defRPr/>
            </a:pPr>
            <a:endParaRPr kumimoji="1" lang="en-US" altLang="ja-JP"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19</a:t>
            </a:fld>
            <a:endParaRPr kumimoji="1" lang="ja-JP" altLang="en-US"/>
          </a:p>
        </p:txBody>
      </p:sp>
    </p:spTree>
    <p:extLst>
      <p:ext uri="{BB962C8B-B14F-4D97-AF65-F5344CB8AC3E}">
        <p14:creationId xmlns:p14="http://schemas.microsoft.com/office/powerpoint/2010/main" val="141026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2</a:t>
            </a:fld>
            <a:endParaRPr kumimoji="1" lang="ja-JP" altLang="en-US"/>
          </a:p>
        </p:txBody>
      </p:sp>
    </p:spTree>
    <p:extLst>
      <p:ext uri="{BB962C8B-B14F-4D97-AF65-F5344CB8AC3E}">
        <p14:creationId xmlns:p14="http://schemas.microsoft.com/office/powerpoint/2010/main" val="1070232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570">
              <a:defRPr/>
            </a:pPr>
            <a:endParaRPr kumimoji="1" lang="en-US" altLang="ja-JP" strike="noStrik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20</a:t>
            </a:fld>
            <a:endParaRPr kumimoji="1" lang="ja-JP" altLang="en-US"/>
          </a:p>
        </p:txBody>
      </p:sp>
    </p:spTree>
    <p:extLst>
      <p:ext uri="{BB962C8B-B14F-4D97-AF65-F5344CB8AC3E}">
        <p14:creationId xmlns:p14="http://schemas.microsoft.com/office/powerpoint/2010/main" val="1706134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70">
              <a:defRPr/>
            </a:pPr>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21</a:t>
            </a:fld>
            <a:endParaRPr kumimoji="1" lang="ja-JP" altLang="en-US"/>
          </a:p>
        </p:txBody>
      </p:sp>
    </p:spTree>
    <p:extLst>
      <p:ext uri="{BB962C8B-B14F-4D97-AF65-F5344CB8AC3E}">
        <p14:creationId xmlns:p14="http://schemas.microsoft.com/office/powerpoint/2010/main" val="802231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70">
              <a:defRPr/>
            </a:pPr>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22</a:t>
            </a:fld>
            <a:endParaRPr kumimoji="1" lang="ja-JP" altLang="en-US"/>
          </a:p>
        </p:txBody>
      </p:sp>
    </p:spTree>
    <p:extLst>
      <p:ext uri="{BB962C8B-B14F-4D97-AF65-F5344CB8AC3E}">
        <p14:creationId xmlns:p14="http://schemas.microsoft.com/office/powerpoint/2010/main" val="4253982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70">
              <a:defRPr/>
            </a:pPr>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23</a:t>
            </a:fld>
            <a:endParaRPr kumimoji="1" lang="ja-JP" altLang="en-US"/>
          </a:p>
        </p:txBody>
      </p:sp>
    </p:spTree>
    <p:extLst>
      <p:ext uri="{BB962C8B-B14F-4D97-AF65-F5344CB8AC3E}">
        <p14:creationId xmlns:p14="http://schemas.microsoft.com/office/powerpoint/2010/main" val="2859045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en-US" altLang="ja-JP"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24</a:t>
            </a:fld>
            <a:endParaRPr kumimoji="1" lang="ja-JP" altLang="en-US"/>
          </a:p>
        </p:txBody>
      </p:sp>
    </p:spTree>
    <p:extLst>
      <p:ext uri="{BB962C8B-B14F-4D97-AF65-F5344CB8AC3E}">
        <p14:creationId xmlns:p14="http://schemas.microsoft.com/office/powerpoint/2010/main" val="2970812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25</a:t>
            </a:fld>
            <a:endParaRPr kumimoji="1" lang="ja-JP" altLang="en-US"/>
          </a:p>
        </p:txBody>
      </p:sp>
    </p:spTree>
    <p:extLst>
      <p:ext uri="{BB962C8B-B14F-4D97-AF65-F5344CB8AC3E}">
        <p14:creationId xmlns:p14="http://schemas.microsoft.com/office/powerpoint/2010/main" val="3033012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70">
              <a:defRPr/>
            </a:pPr>
            <a:endParaRPr kumimoji="1" lang="en-US" altLang="ja-JP"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26</a:t>
            </a:fld>
            <a:endParaRPr kumimoji="1" lang="ja-JP" altLang="en-US"/>
          </a:p>
        </p:txBody>
      </p:sp>
    </p:spTree>
    <p:extLst>
      <p:ext uri="{BB962C8B-B14F-4D97-AF65-F5344CB8AC3E}">
        <p14:creationId xmlns:p14="http://schemas.microsoft.com/office/powerpoint/2010/main" val="338166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27</a:t>
            </a:fld>
            <a:endParaRPr kumimoji="1" lang="ja-JP" altLang="en-US"/>
          </a:p>
        </p:txBody>
      </p:sp>
    </p:spTree>
    <p:extLst>
      <p:ext uri="{BB962C8B-B14F-4D97-AF65-F5344CB8AC3E}">
        <p14:creationId xmlns:p14="http://schemas.microsoft.com/office/powerpoint/2010/main" val="225134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3</a:t>
            </a:fld>
            <a:endParaRPr kumimoji="1" lang="ja-JP" altLang="en-US"/>
          </a:p>
        </p:txBody>
      </p:sp>
    </p:spTree>
    <p:extLst>
      <p:ext uri="{BB962C8B-B14F-4D97-AF65-F5344CB8AC3E}">
        <p14:creationId xmlns:p14="http://schemas.microsoft.com/office/powerpoint/2010/main" val="314711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en-US" altLang="ja-JP"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4</a:t>
            </a:fld>
            <a:endParaRPr kumimoji="1" lang="ja-JP" altLang="en-US"/>
          </a:p>
        </p:txBody>
      </p:sp>
    </p:spTree>
    <p:extLst>
      <p:ext uri="{BB962C8B-B14F-4D97-AF65-F5344CB8AC3E}">
        <p14:creationId xmlns:p14="http://schemas.microsoft.com/office/powerpoint/2010/main" val="14743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5</a:t>
            </a:fld>
            <a:endParaRPr kumimoji="1" lang="ja-JP" altLang="en-US"/>
          </a:p>
        </p:txBody>
      </p:sp>
    </p:spTree>
    <p:extLst>
      <p:ext uri="{BB962C8B-B14F-4D97-AF65-F5344CB8AC3E}">
        <p14:creationId xmlns:p14="http://schemas.microsoft.com/office/powerpoint/2010/main" val="313445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ja-JP" altLang="en-US"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6</a:t>
            </a:fld>
            <a:endParaRPr kumimoji="1" lang="ja-JP" altLang="en-US"/>
          </a:p>
        </p:txBody>
      </p:sp>
    </p:spTree>
    <p:extLst>
      <p:ext uri="{BB962C8B-B14F-4D97-AF65-F5344CB8AC3E}">
        <p14:creationId xmlns:p14="http://schemas.microsoft.com/office/powerpoint/2010/main" val="171389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ja-JP" altLang="en-US"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7</a:t>
            </a:fld>
            <a:endParaRPr kumimoji="1" lang="ja-JP" altLang="en-US"/>
          </a:p>
        </p:txBody>
      </p:sp>
    </p:spTree>
    <p:extLst>
      <p:ext uri="{BB962C8B-B14F-4D97-AF65-F5344CB8AC3E}">
        <p14:creationId xmlns:p14="http://schemas.microsoft.com/office/powerpoint/2010/main" val="188204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ja-JP" altLang="en-US"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8</a:t>
            </a:fld>
            <a:endParaRPr kumimoji="1" lang="ja-JP" altLang="en-US"/>
          </a:p>
        </p:txBody>
      </p:sp>
    </p:spTree>
    <p:extLst>
      <p:ext uri="{BB962C8B-B14F-4D97-AF65-F5344CB8AC3E}">
        <p14:creationId xmlns:p14="http://schemas.microsoft.com/office/powerpoint/2010/main" val="3417988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9</a:t>
            </a:fld>
            <a:endParaRPr kumimoji="1" lang="ja-JP" altLang="en-US"/>
          </a:p>
        </p:txBody>
      </p:sp>
    </p:spTree>
    <p:extLst>
      <p:ext uri="{BB962C8B-B14F-4D97-AF65-F5344CB8AC3E}">
        <p14:creationId xmlns:p14="http://schemas.microsoft.com/office/powerpoint/2010/main" val="229085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353491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37075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339834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23BD00C-49EE-92A8-9A3C-A6445CC576CA}"/>
              </a:ext>
            </a:extLst>
          </p:cNvPr>
          <p:cNvSpPr/>
          <p:nvPr userDrawn="1"/>
        </p:nvSpPr>
        <p:spPr>
          <a:xfrm>
            <a:off x="0" y="0"/>
            <a:ext cx="9144000" cy="70801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263356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2689770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F9F07D7-DE12-8231-DF28-2FC50FC6099E}"/>
              </a:ext>
            </a:extLst>
          </p:cNvPr>
          <p:cNvSpPr/>
          <p:nvPr userDrawn="1"/>
        </p:nvSpPr>
        <p:spPr>
          <a:xfrm>
            <a:off x="0" y="0"/>
            <a:ext cx="9144000" cy="70801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186488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27403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400369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149755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153581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388367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382E7-D042-400B-95E6-EF52291FE0B0}" type="datetimeFigureOut">
              <a:rPr kumimoji="1" lang="ja-JP" altLang="en-US" smtClean="0"/>
              <a:t>2023/6/19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1097838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2" Type="http://schemas.openxmlformats.org/officeDocument/2006/relationships/notesSlide" Target="../notesSlides/notesSlide10.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5" Type="http://schemas.openxmlformats.org/officeDocument/2006/relationships/image" Target="../media/image23.png"/><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 Id="rId14" Type="http://schemas.openxmlformats.org/officeDocument/2006/relationships/image" Target="../media/image22.emf"/></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1.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emf"/><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jpe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95.jpe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jpeg"/></Relationships>
</file>

<file path=ppt/slides/_rels/slide2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595EDF5-99C1-00A0-A34E-3DFB71E6EEA3}"/>
              </a:ext>
            </a:extLst>
          </p:cNvPr>
          <p:cNvSpPr/>
          <p:nvPr/>
        </p:nvSpPr>
        <p:spPr>
          <a:xfrm>
            <a:off x="0" y="0"/>
            <a:ext cx="9144000" cy="6858000"/>
          </a:xfrm>
          <a:prstGeom prst="rect">
            <a:avLst/>
          </a:prstGeom>
          <a:gradFill flip="none" rotWithShape="1">
            <a:gsLst>
              <a:gs pos="0">
                <a:schemeClr val="accent6">
                  <a:lumMod val="50000"/>
                </a:schemeClr>
              </a:gs>
              <a:gs pos="22000">
                <a:schemeClr val="accent6">
                  <a:lumMod val="60000"/>
                  <a:lumOff val="40000"/>
                </a:schemeClr>
              </a:gs>
              <a:gs pos="100000">
                <a:schemeClr val="accent6">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a:extLst>
              <a:ext uri="{FF2B5EF4-FFF2-40B4-BE49-F238E27FC236}">
                <a16:creationId xmlns:a16="http://schemas.microsoft.com/office/drawing/2014/main" id="{1F2C2D7D-F42B-CF44-B2A2-99A82BD1C42E}"/>
              </a:ext>
            </a:extLst>
          </p:cNvPr>
          <p:cNvSpPr>
            <a:spLocks noGrp="1"/>
          </p:cNvSpPr>
          <p:nvPr>
            <p:ph type="ctrTitle"/>
          </p:nvPr>
        </p:nvSpPr>
        <p:spPr>
          <a:xfrm>
            <a:off x="685800" y="2076061"/>
            <a:ext cx="7772400" cy="2381687"/>
          </a:xfrm>
        </p:spPr>
        <p:txBody>
          <a:bodyPr>
            <a:normAutofit/>
          </a:bodyPr>
          <a:lstStyle/>
          <a:p>
            <a:r>
              <a:rPr lang="ja-JP" altLang="en-US" sz="5400" b="1" dirty="0">
                <a:latin typeface="Meiryo UI" panose="020B0604030504040204" pitchFamily="50" charset="-128"/>
                <a:ea typeface="Meiryo UI" panose="020B0604030504040204" pitchFamily="50" charset="-128"/>
              </a:rPr>
              <a:t>ボランティア向け</a:t>
            </a:r>
            <a:r>
              <a:rPr lang="en-US" altLang="ja-JP" sz="5400" b="1" dirty="0">
                <a:latin typeface="Meiryo UI" panose="020B0604030504040204" pitchFamily="50" charset="-128"/>
                <a:ea typeface="Meiryo UI" panose="020B0604030504040204" pitchFamily="50" charset="-128"/>
              </a:rPr>
              <a:t/>
            </a:r>
            <a:br>
              <a:rPr lang="en-US" altLang="ja-JP" sz="5400" b="1" dirty="0">
                <a:latin typeface="Meiryo UI" panose="020B0604030504040204" pitchFamily="50" charset="-128"/>
                <a:ea typeface="Meiryo UI" panose="020B0604030504040204" pitchFamily="50" charset="-128"/>
              </a:rPr>
            </a:br>
            <a:r>
              <a:rPr lang="ja-JP" altLang="en-US" sz="5400" b="1" dirty="0">
                <a:latin typeface="Meiryo UI" panose="020B0604030504040204" pitchFamily="50" charset="-128"/>
                <a:ea typeface="Meiryo UI" panose="020B0604030504040204" pitchFamily="50" charset="-128"/>
              </a:rPr>
              <a:t>災害ごみ処理研修ツール</a:t>
            </a:r>
            <a:r>
              <a:rPr lang="en-US" altLang="ja-JP" sz="5400" b="1" dirty="0">
                <a:latin typeface="Meiryo UI" panose="020B0604030504040204" pitchFamily="50" charset="-128"/>
                <a:ea typeface="Meiryo UI" panose="020B0604030504040204" pitchFamily="50" charset="-128"/>
              </a:rPr>
              <a:t/>
            </a:r>
            <a:br>
              <a:rPr lang="en-US" altLang="ja-JP" sz="5400" b="1" dirty="0">
                <a:latin typeface="Meiryo UI" panose="020B0604030504040204" pitchFamily="50" charset="-128"/>
                <a:ea typeface="Meiryo UI" panose="020B0604030504040204" pitchFamily="50" charset="-128"/>
              </a:rPr>
            </a:br>
            <a:r>
              <a:rPr lang="ja-JP" altLang="en-US" sz="5400" b="1" dirty="0">
                <a:latin typeface="Meiryo UI" panose="020B0604030504040204" pitchFamily="50" charset="-128"/>
                <a:ea typeface="Meiryo UI" panose="020B0604030504040204" pitchFamily="50" charset="-128"/>
              </a:rPr>
              <a:t>（案）</a:t>
            </a:r>
            <a:endParaRPr kumimoji="1" lang="ja-JP" altLang="en-US" sz="5400" b="1" dirty="0">
              <a:latin typeface="Meiryo UI" panose="020B0604030504040204" pitchFamily="50" charset="-128"/>
              <a:ea typeface="Meiryo UI" panose="020B0604030504040204" pitchFamily="50" charset="-128"/>
            </a:endParaRPr>
          </a:p>
        </p:txBody>
      </p:sp>
      <p:sp>
        <p:nvSpPr>
          <p:cNvPr id="3" name="字幕 2">
            <a:extLst>
              <a:ext uri="{FF2B5EF4-FFF2-40B4-BE49-F238E27FC236}">
                <a16:creationId xmlns:a16="http://schemas.microsoft.com/office/drawing/2014/main" id="{D3FCEC17-56E4-740D-A711-5ADB632DB97A}"/>
              </a:ext>
            </a:extLst>
          </p:cNvPr>
          <p:cNvSpPr>
            <a:spLocks noGrp="1"/>
          </p:cNvSpPr>
          <p:nvPr>
            <p:ph type="subTitle" idx="1"/>
          </p:nvPr>
        </p:nvSpPr>
        <p:spPr>
          <a:xfrm>
            <a:off x="1143000" y="5488783"/>
            <a:ext cx="6858000" cy="627434"/>
          </a:xfrm>
        </p:spPr>
        <p:txBody>
          <a:bodyPr/>
          <a:lstStyle/>
          <a:p>
            <a:r>
              <a:rPr kumimoji="1" lang="ja-JP" altLang="en-US" dirty="0"/>
              <a:t>令和</a:t>
            </a:r>
            <a:r>
              <a:rPr kumimoji="1" lang="en-US" altLang="ja-JP" dirty="0"/>
              <a:t>5</a:t>
            </a:r>
            <a:r>
              <a:rPr kumimoji="1" lang="ja-JP" altLang="en-US" dirty="0"/>
              <a:t>年</a:t>
            </a:r>
            <a:r>
              <a:rPr kumimoji="1" lang="en-US" altLang="ja-JP" dirty="0"/>
              <a:t>3</a:t>
            </a:r>
            <a:r>
              <a:rPr kumimoji="1" lang="ja-JP" altLang="en-US" dirty="0"/>
              <a:t>月</a:t>
            </a:r>
          </a:p>
        </p:txBody>
      </p:sp>
      <p:sp>
        <p:nvSpPr>
          <p:cNvPr id="5" name="正方形/長方形 4">
            <a:extLst>
              <a:ext uri="{FF2B5EF4-FFF2-40B4-BE49-F238E27FC236}">
                <a16:creationId xmlns:a16="http://schemas.microsoft.com/office/drawing/2014/main" id="{52B19EFE-1F3D-484E-BF42-8737FEE14CA1}"/>
              </a:ext>
            </a:extLst>
          </p:cNvPr>
          <p:cNvSpPr/>
          <p:nvPr/>
        </p:nvSpPr>
        <p:spPr>
          <a:xfrm>
            <a:off x="511463" y="604872"/>
            <a:ext cx="1704074" cy="50385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モデル例</a:t>
            </a:r>
          </a:p>
        </p:txBody>
      </p:sp>
      <p:sp>
        <p:nvSpPr>
          <p:cNvPr id="4" name="字幕 2">
            <a:extLst>
              <a:ext uri="{FF2B5EF4-FFF2-40B4-BE49-F238E27FC236}">
                <a16:creationId xmlns:a16="http://schemas.microsoft.com/office/drawing/2014/main" id="{D4438E8F-C933-C58E-0337-90915EDF6B52}"/>
              </a:ext>
            </a:extLst>
          </p:cNvPr>
          <p:cNvSpPr txBox="1">
            <a:spLocks/>
          </p:cNvSpPr>
          <p:nvPr/>
        </p:nvSpPr>
        <p:spPr>
          <a:xfrm>
            <a:off x="1143000" y="4514922"/>
            <a:ext cx="6858000" cy="6274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dirty="0">
                <a:highlight>
                  <a:srgbClr val="FFFF00"/>
                </a:highlight>
              </a:rPr>
              <a:t>【</a:t>
            </a:r>
            <a:r>
              <a:rPr lang="ja-JP" altLang="en-US" dirty="0">
                <a:highlight>
                  <a:srgbClr val="FFFF00"/>
                </a:highlight>
              </a:rPr>
              <a:t>　　　　ページ抜粋版</a:t>
            </a:r>
            <a:r>
              <a:rPr lang="en-US" altLang="ja-JP" dirty="0">
                <a:highlight>
                  <a:srgbClr val="FFFF00"/>
                </a:highlight>
              </a:rPr>
              <a:t>】</a:t>
            </a:r>
          </a:p>
        </p:txBody>
      </p:sp>
      <p:sp>
        <p:nvSpPr>
          <p:cNvPr id="7" name="四角形: 角を丸くする 6">
            <a:extLst>
              <a:ext uri="{FF2B5EF4-FFF2-40B4-BE49-F238E27FC236}">
                <a16:creationId xmlns:a16="http://schemas.microsoft.com/office/drawing/2014/main" id="{F97B688C-8C73-417F-88C2-FFE6276BDB1B}"/>
              </a:ext>
            </a:extLst>
          </p:cNvPr>
          <p:cNvSpPr/>
          <p:nvPr/>
        </p:nvSpPr>
        <p:spPr>
          <a:xfrm>
            <a:off x="3148154" y="4457707"/>
            <a:ext cx="1044000" cy="457346"/>
          </a:xfrm>
          <a:prstGeom prst="roundRect">
            <a:avLst/>
          </a:prstGeom>
          <a:solidFill>
            <a:srgbClr val="FFFF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000"/>
              </a:lnSpc>
            </a:pPr>
            <a:r>
              <a:rPr kumimoji="1" lang="ja-JP" altLang="en-US" b="1" dirty="0">
                <a:solidFill>
                  <a:schemeClr val="tx1"/>
                </a:solidFill>
                <a:latin typeface="メイリオ" panose="020B0604030504040204" pitchFamily="50" charset="-128"/>
                <a:ea typeface="メイリオ" panose="020B0604030504040204" pitchFamily="50" charset="-128"/>
              </a:rPr>
              <a:t>解説用</a:t>
            </a:r>
          </a:p>
        </p:txBody>
      </p:sp>
    </p:spTree>
    <p:extLst>
      <p:ext uri="{BB962C8B-B14F-4D97-AF65-F5344CB8AC3E}">
        <p14:creationId xmlns:p14="http://schemas.microsoft.com/office/powerpoint/2010/main" val="315549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正方形/長方形 165">
            <a:extLst>
              <a:ext uri="{FF2B5EF4-FFF2-40B4-BE49-F238E27FC236}">
                <a16:creationId xmlns:a16="http://schemas.microsoft.com/office/drawing/2014/main" id="{BBA68F89-0112-9586-BAFB-61823E38570D}"/>
              </a:ext>
            </a:extLst>
          </p:cNvPr>
          <p:cNvSpPr/>
          <p:nvPr/>
        </p:nvSpPr>
        <p:spPr>
          <a:xfrm>
            <a:off x="2273224" y="4389769"/>
            <a:ext cx="3712359" cy="1636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5" name="表 7">
            <a:extLst>
              <a:ext uri="{FF2B5EF4-FFF2-40B4-BE49-F238E27FC236}">
                <a16:creationId xmlns:a16="http://schemas.microsoft.com/office/drawing/2014/main" id="{3DC191AA-4E04-239D-2B65-C8FD15C9A417}"/>
              </a:ext>
            </a:extLst>
          </p:cNvPr>
          <p:cNvGraphicFramePr>
            <a:graphicFrameLocks noGrp="1"/>
          </p:cNvGraphicFramePr>
          <p:nvPr>
            <p:extLst>
              <p:ext uri="{D42A27DB-BD31-4B8C-83A1-F6EECF244321}">
                <p14:modId xmlns:p14="http://schemas.microsoft.com/office/powerpoint/2010/main" val="122397438"/>
              </p:ext>
            </p:extLst>
          </p:nvPr>
        </p:nvGraphicFramePr>
        <p:xfrm>
          <a:off x="398966" y="1075961"/>
          <a:ext cx="7452000" cy="4968000"/>
        </p:xfrm>
        <a:graphic>
          <a:graphicData uri="http://schemas.openxmlformats.org/drawingml/2006/table">
            <a:tbl>
              <a:tblPr firstRow="1" bandRow="1">
                <a:tableStyleId>{5C22544A-7EE6-4342-B048-85BDC9FD1C3A}</a:tableStyleId>
              </a:tblPr>
              <a:tblGrid>
                <a:gridCol w="1863000">
                  <a:extLst>
                    <a:ext uri="{9D8B030D-6E8A-4147-A177-3AD203B41FA5}">
                      <a16:colId xmlns:a16="http://schemas.microsoft.com/office/drawing/2014/main" val="3246459218"/>
                    </a:ext>
                  </a:extLst>
                </a:gridCol>
                <a:gridCol w="1863000">
                  <a:extLst>
                    <a:ext uri="{9D8B030D-6E8A-4147-A177-3AD203B41FA5}">
                      <a16:colId xmlns:a16="http://schemas.microsoft.com/office/drawing/2014/main" val="2728557602"/>
                    </a:ext>
                  </a:extLst>
                </a:gridCol>
                <a:gridCol w="1863000">
                  <a:extLst>
                    <a:ext uri="{9D8B030D-6E8A-4147-A177-3AD203B41FA5}">
                      <a16:colId xmlns:a16="http://schemas.microsoft.com/office/drawing/2014/main" val="990442576"/>
                    </a:ext>
                  </a:extLst>
                </a:gridCol>
                <a:gridCol w="1863000">
                  <a:extLst>
                    <a:ext uri="{9D8B030D-6E8A-4147-A177-3AD203B41FA5}">
                      <a16:colId xmlns:a16="http://schemas.microsoft.com/office/drawing/2014/main" val="1705008825"/>
                    </a:ext>
                  </a:extLst>
                </a:gridCol>
              </a:tblGrid>
              <a:tr h="1656000">
                <a:tc>
                  <a:txBody>
                    <a:bodyPr/>
                    <a:lstStyle/>
                    <a:p>
                      <a:pPr>
                        <a:lnSpc>
                          <a:spcPts val="2000"/>
                        </a:lnSpc>
                      </a:pPr>
                      <a:r>
                        <a:rPr kumimoji="1" lang="ja-JP" altLang="en-US" sz="1400" b="1" dirty="0">
                          <a:solidFill>
                            <a:schemeClr val="tx1"/>
                          </a:solidFill>
                          <a:latin typeface="メイリオ" panose="020B0604030504040204" pitchFamily="50" charset="-128"/>
                          <a:ea typeface="メイリオ" panose="020B0604030504040204" pitchFamily="50" charset="-128"/>
                        </a:rPr>
                        <a:t>①可燃物</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メイリオ" panose="020B0604030504040204" pitchFamily="50" charset="-128"/>
                          <a:ea typeface="メイリオ" panose="020B0604030504040204" pitchFamily="50" charset="-128"/>
                        </a:rPr>
                        <a:t>②金属くず</a:t>
                      </a:r>
                    </a:p>
                    <a:p>
                      <a:endParaRPr kumimoji="1" lang="ja-JP" altLang="en-US" sz="14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メイリオ" panose="020B0604030504040204" pitchFamily="50" charset="-128"/>
                          <a:ea typeface="メイリオ" panose="020B0604030504040204" pitchFamily="50" charset="-128"/>
                        </a:rPr>
                        <a:t>③家電４品目、</a:t>
                      </a:r>
                      <a:r>
                        <a:rPr kumimoji="1" lang="en-US" altLang="ja-JP" sz="1400" b="1" dirty="0">
                          <a:solidFill>
                            <a:schemeClr val="tx1"/>
                          </a:solidFill>
                          <a:latin typeface="メイリオ" panose="020B0604030504040204" pitchFamily="50" charset="-128"/>
                          <a:ea typeface="メイリオ" panose="020B0604030504040204" pitchFamily="50" charset="-128"/>
                        </a:rPr>
                        <a:t>PC</a:t>
                      </a:r>
                      <a:endParaRPr kumimoji="1" lang="ja-JP" altLang="en-US" sz="1400" b="1" dirty="0">
                        <a:solidFill>
                          <a:schemeClr val="tx1"/>
                        </a:solidFill>
                        <a:latin typeface="メイリオ" panose="020B0604030504040204" pitchFamily="50" charset="-128"/>
                        <a:ea typeface="メイリオ" panose="020B0604030504040204" pitchFamily="50" charset="-128"/>
                      </a:endParaRPr>
                    </a:p>
                    <a:p>
                      <a:endParaRPr kumimoji="1" lang="ja-JP" altLang="en-US" sz="14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メイリオ" panose="020B0604030504040204" pitchFamily="50" charset="-128"/>
                          <a:ea typeface="メイリオ" panose="020B0604030504040204" pitchFamily="50" charset="-128"/>
                        </a:rPr>
                        <a:t>④その他家電・</a:t>
                      </a:r>
                      <a:endParaRPr kumimoji="1" lang="en-US" altLang="ja-JP" sz="14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メイリオ" panose="020B0604030504040204" pitchFamily="50" charset="-128"/>
                          <a:ea typeface="メイリオ" panose="020B0604030504040204" pitchFamily="50" charset="-128"/>
                        </a:rPr>
                        <a:t>　小型家電</a:t>
                      </a:r>
                    </a:p>
                    <a:p>
                      <a:endParaRPr kumimoji="1" lang="ja-JP" altLang="en-US" sz="14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0925623"/>
                  </a:ext>
                </a:extLst>
              </a:tr>
              <a:tr h="165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メイリオ" panose="020B0604030504040204" pitchFamily="50" charset="-128"/>
                          <a:ea typeface="メイリオ" panose="020B0604030504040204" pitchFamily="50" charset="-128"/>
                        </a:rPr>
                        <a:t>⑤布団、畳など</a:t>
                      </a:r>
                    </a:p>
                    <a:p>
                      <a:endParaRPr kumimoji="1" lang="ja-JP" altLang="en-US" sz="14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メイリオ" panose="020B0604030504040204" pitchFamily="50" charset="-128"/>
                          <a:ea typeface="メイリオ" panose="020B0604030504040204" pitchFamily="50" charset="-128"/>
                        </a:rPr>
                        <a:t>⑥ガラス、陶器類</a:t>
                      </a:r>
                    </a:p>
                    <a:p>
                      <a:endParaRPr kumimoji="1" lang="ja-JP" altLang="en-US" sz="14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メイリオ" panose="020B0604030504040204" pitchFamily="50" charset="-128"/>
                          <a:ea typeface="メイリオ" panose="020B0604030504040204" pitchFamily="50" charset="-128"/>
                        </a:rPr>
                        <a:t>⑦瓦類・石膏ボード</a:t>
                      </a:r>
                    </a:p>
                    <a:p>
                      <a:endParaRPr kumimoji="1" lang="ja-JP" altLang="en-US" sz="14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メイリオ" panose="020B0604030504040204" pitchFamily="50" charset="-128"/>
                          <a:ea typeface="メイリオ" panose="020B0604030504040204" pitchFamily="50" charset="-128"/>
                        </a:rPr>
                        <a:t>⑧太陽光パネル・</a:t>
                      </a:r>
                      <a:endParaRPr kumimoji="1" lang="en-US" altLang="ja-JP" sz="14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メイリオ" panose="020B0604030504040204" pitchFamily="50" charset="-128"/>
                          <a:ea typeface="メイリオ" panose="020B0604030504040204" pitchFamily="50" charset="-128"/>
                        </a:rPr>
                        <a:t>　蓄電池</a:t>
                      </a:r>
                    </a:p>
                    <a:p>
                      <a:endParaRPr kumimoji="1" lang="ja-JP" altLang="en-US" sz="14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933399"/>
                  </a:ext>
                </a:extLst>
              </a:tr>
              <a:tr h="165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メイリオ" panose="020B0604030504040204" pitchFamily="50" charset="-128"/>
                          <a:ea typeface="メイリオ" panose="020B0604030504040204" pitchFamily="50" charset="-128"/>
                        </a:rPr>
                        <a:t>⑨危険物・</a:t>
                      </a:r>
                      <a:endParaRPr kumimoji="1" lang="en-US" altLang="ja-JP" sz="14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メイリオ" panose="020B0604030504040204" pitchFamily="50" charset="-128"/>
                          <a:ea typeface="メイリオ" panose="020B0604030504040204" pitchFamily="50" charset="-128"/>
                        </a:rPr>
                        <a:t>　処理困難物</a:t>
                      </a:r>
                    </a:p>
                    <a:p>
                      <a:endParaRPr kumimoji="1" lang="ja-JP" altLang="en-US" sz="14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400" b="1" dirty="0">
                          <a:solidFill>
                            <a:schemeClr val="tx1"/>
                          </a:solidFill>
                          <a:latin typeface="メイリオ" panose="020B0604030504040204" pitchFamily="50" charset="-128"/>
                          <a:ea typeface="メイリオ" panose="020B0604030504040204" pitchFamily="50" charset="-128"/>
                        </a:rPr>
                        <a:t>⑩生ごみ</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400" b="1" dirty="0">
                          <a:solidFill>
                            <a:schemeClr val="tx1"/>
                          </a:solidFill>
                          <a:latin typeface="メイリオ" panose="020B0604030504040204" pitchFamily="50" charset="-128"/>
                          <a:ea typeface="メイリオ" panose="020B0604030504040204" pitchFamily="50" charset="-128"/>
                        </a:rPr>
                        <a:t>⑪その他のごみ</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400" b="1"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70967"/>
                  </a:ext>
                </a:extLst>
              </a:tr>
            </a:tbl>
          </a:graphicData>
        </a:graphic>
      </p:graphicFrame>
      <p:pic>
        <p:nvPicPr>
          <p:cNvPr id="160" name="図 159">
            <a:extLst>
              <a:ext uri="{FF2B5EF4-FFF2-40B4-BE49-F238E27FC236}">
                <a16:creationId xmlns:a16="http://schemas.microsoft.com/office/drawing/2014/main" id="{50B436D6-4AA7-84FE-F11F-B0188A55147C}"/>
              </a:ext>
            </a:extLst>
          </p:cNvPr>
          <p:cNvPicPr>
            <a:picLocks noChangeAspect="1"/>
          </p:cNvPicPr>
          <p:nvPr/>
        </p:nvPicPr>
        <p:blipFill>
          <a:blip r:embed="rId3"/>
          <a:stretch>
            <a:fillRect/>
          </a:stretch>
        </p:blipFill>
        <p:spPr>
          <a:xfrm>
            <a:off x="4820126" y="5247964"/>
            <a:ext cx="908625" cy="808640"/>
          </a:xfrm>
          <a:prstGeom prst="rect">
            <a:avLst/>
          </a:prstGeom>
        </p:spPr>
      </p:pic>
      <p:sp>
        <p:nvSpPr>
          <p:cNvPr id="2" name="タイトル 1">
            <a:extLst>
              <a:ext uri="{FF2B5EF4-FFF2-40B4-BE49-F238E27FC236}">
                <a16:creationId xmlns:a16="http://schemas.microsoft.com/office/drawing/2014/main" id="{C7BCF9C0-AEE1-1BA0-F56A-1E3B0AE1EAC3}"/>
              </a:ext>
            </a:extLst>
          </p:cNvPr>
          <p:cNvSpPr>
            <a:spLocks noGrp="1"/>
          </p:cNvSpPr>
          <p:nvPr>
            <p:ph type="title"/>
          </p:nvPr>
        </p:nvSpPr>
        <p:spPr>
          <a:xfrm>
            <a:off x="567347" y="-54868"/>
            <a:ext cx="7886700" cy="1075513"/>
          </a:xfrm>
        </p:spPr>
        <p:txBody>
          <a:bodyPr>
            <a:normAutofit/>
          </a:bodyPr>
          <a:lstStyle/>
          <a:p>
            <a:r>
              <a:rPr lang="ja-JP" altLang="en-US" sz="2600" b="1" dirty="0">
                <a:solidFill>
                  <a:schemeClr val="bg1"/>
                </a:solidFill>
                <a:latin typeface="Meiryo UI" panose="020B0604030504040204" pitchFamily="50" charset="-128"/>
                <a:ea typeface="Meiryo UI" panose="020B0604030504040204" pitchFamily="50" charset="-128"/>
              </a:rPr>
              <a:t>解説：</a:t>
            </a:r>
            <a:r>
              <a:rPr kumimoji="1" lang="ja-JP" altLang="en-US" sz="2600" b="1" dirty="0">
                <a:solidFill>
                  <a:schemeClr val="bg1"/>
                </a:solidFill>
                <a:latin typeface="Meiryo UI" panose="020B0604030504040204" pitchFamily="50" charset="-128"/>
                <a:ea typeface="Meiryo UI" panose="020B0604030504040204" pitchFamily="50" charset="-128"/>
              </a:rPr>
              <a:t>災害ごみと生活ごみ、思い出の品の分類例</a:t>
            </a:r>
          </a:p>
        </p:txBody>
      </p:sp>
      <p:sp>
        <p:nvSpPr>
          <p:cNvPr id="32" name="テキスト ボックス 31">
            <a:extLst>
              <a:ext uri="{FF2B5EF4-FFF2-40B4-BE49-F238E27FC236}">
                <a16:creationId xmlns:a16="http://schemas.microsoft.com/office/drawing/2014/main" id="{CDA3F32F-AE28-4179-A310-23DCEFAFECF5}"/>
              </a:ext>
            </a:extLst>
          </p:cNvPr>
          <p:cNvSpPr txBox="1"/>
          <p:nvPr/>
        </p:nvSpPr>
        <p:spPr>
          <a:xfrm>
            <a:off x="6217646" y="-686210"/>
            <a:ext cx="2705100" cy="523220"/>
          </a:xfrm>
          <a:prstGeom prst="rect">
            <a:avLst/>
          </a:prstGeom>
          <a:solidFill>
            <a:srgbClr val="FFFF00"/>
          </a:solidFill>
        </p:spPr>
        <p:txBody>
          <a:bodyPr wrap="square" rtlCol="0">
            <a:spAutoFit/>
          </a:bodyPr>
          <a:lstStyle/>
          <a:p>
            <a:r>
              <a:rPr kumimoji="1" lang="ja-JP" altLang="en-US" sz="2800" b="1" dirty="0"/>
              <a:t>ここまで５分</a:t>
            </a:r>
          </a:p>
        </p:txBody>
      </p:sp>
      <p:sp>
        <p:nvSpPr>
          <p:cNvPr id="60" name="正方形/長方形 59">
            <a:extLst>
              <a:ext uri="{FF2B5EF4-FFF2-40B4-BE49-F238E27FC236}">
                <a16:creationId xmlns:a16="http://schemas.microsoft.com/office/drawing/2014/main" id="{EA356E42-701A-1863-53AF-732DB027727A}"/>
              </a:ext>
            </a:extLst>
          </p:cNvPr>
          <p:cNvSpPr/>
          <p:nvPr/>
        </p:nvSpPr>
        <p:spPr>
          <a:xfrm>
            <a:off x="2273224" y="6053292"/>
            <a:ext cx="3712359" cy="369332"/>
          </a:xfrm>
          <a:prstGeom prst="rect">
            <a:avLst/>
          </a:prstGeom>
        </p:spPr>
        <p:txBody>
          <a:bodyPr wrap="square">
            <a:spAutoFit/>
          </a:bodyPr>
          <a:lstStyle/>
          <a:p>
            <a:pPr algn="ctr"/>
            <a:r>
              <a:rPr lang="en-US" altLang="ja-JP" dirty="0">
                <a:latin typeface="Meiryo UI" panose="020B0604030504040204" pitchFamily="50" charset="-128"/>
                <a:ea typeface="Meiryo UI" panose="020B0604030504040204" pitchFamily="50" charset="-128"/>
              </a:rPr>
              <a:t>※ </a:t>
            </a:r>
            <a:r>
              <a:rPr lang="ja-JP" altLang="en-US" b="1" u="sng" dirty="0">
                <a:solidFill>
                  <a:schemeClr val="accent1"/>
                </a:solidFill>
                <a:latin typeface="Meiryo UI" panose="020B0604030504040204" pitchFamily="50" charset="-128"/>
                <a:ea typeface="Meiryo UI" panose="020B0604030504040204" pitchFamily="50" charset="-128"/>
              </a:rPr>
              <a:t>青塗</a:t>
            </a:r>
            <a:r>
              <a:rPr lang="ja-JP" altLang="en-US" dirty="0">
                <a:latin typeface="Meiryo UI" panose="020B0604030504040204" pitchFamily="50" charset="-128"/>
                <a:ea typeface="Meiryo UI" panose="020B0604030504040204" pitchFamily="50" charset="-128"/>
              </a:rPr>
              <a:t>：災害によらないごみ</a:t>
            </a:r>
          </a:p>
        </p:txBody>
      </p:sp>
      <p:pic>
        <p:nvPicPr>
          <p:cNvPr id="154" name="図 153">
            <a:extLst>
              <a:ext uri="{FF2B5EF4-FFF2-40B4-BE49-F238E27FC236}">
                <a16:creationId xmlns:a16="http://schemas.microsoft.com/office/drawing/2014/main" id="{E40B3E87-8BFD-7FA5-7909-56202CA938B8}"/>
              </a:ext>
            </a:extLst>
          </p:cNvPr>
          <p:cNvPicPr>
            <a:picLocks noChangeAspect="1"/>
          </p:cNvPicPr>
          <p:nvPr/>
        </p:nvPicPr>
        <p:blipFill>
          <a:blip r:embed="rId4"/>
          <a:stretch>
            <a:fillRect/>
          </a:stretch>
        </p:blipFill>
        <p:spPr>
          <a:xfrm>
            <a:off x="6264882" y="1627031"/>
            <a:ext cx="1375187" cy="1154590"/>
          </a:xfrm>
          <a:prstGeom prst="rect">
            <a:avLst/>
          </a:prstGeom>
        </p:spPr>
      </p:pic>
      <p:pic>
        <p:nvPicPr>
          <p:cNvPr id="155" name="図 154">
            <a:extLst>
              <a:ext uri="{FF2B5EF4-FFF2-40B4-BE49-F238E27FC236}">
                <a16:creationId xmlns:a16="http://schemas.microsoft.com/office/drawing/2014/main" id="{4DF07AA3-6127-0DDD-562D-4C378228161A}"/>
              </a:ext>
            </a:extLst>
          </p:cNvPr>
          <p:cNvPicPr>
            <a:picLocks noChangeAspect="1"/>
          </p:cNvPicPr>
          <p:nvPr/>
        </p:nvPicPr>
        <p:blipFill>
          <a:blip r:embed="rId5"/>
          <a:stretch>
            <a:fillRect/>
          </a:stretch>
        </p:blipFill>
        <p:spPr>
          <a:xfrm>
            <a:off x="4138325" y="4640350"/>
            <a:ext cx="908625" cy="795657"/>
          </a:xfrm>
          <a:prstGeom prst="rect">
            <a:avLst/>
          </a:prstGeom>
        </p:spPr>
      </p:pic>
      <p:pic>
        <p:nvPicPr>
          <p:cNvPr id="156" name="図 155">
            <a:extLst>
              <a:ext uri="{FF2B5EF4-FFF2-40B4-BE49-F238E27FC236}">
                <a16:creationId xmlns:a16="http://schemas.microsoft.com/office/drawing/2014/main" id="{BA032D35-4ABA-4C6A-6B3F-72D4FBCD1260}"/>
              </a:ext>
            </a:extLst>
          </p:cNvPr>
          <p:cNvPicPr>
            <a:picLocks noChangeAspect="1"/>
          </p:cNvPicPr>
          <p:nvPr/>
        </p:nvPicPr>
        <p:blipFill>
          <a:blip r:embed="rId6"/>
          <a:stretch>
            <a:fillRect/>
          </a:stretch>
        </p:blipFill>
        <p:spPr>
          <a:xfrm>
            <a:off x="4441560" y="3120230"/>
            <a:ext cx="1231774" cy="1215350"/>
          </a:xfrm>
          <a:prstGeom prst="rect">
            <a:avLst/>
          </a:prstGeom>
        </p:spPr>
      </p:pic>
      <p:pic>
        <p:nvPicPr>
          <p:cNvPr id="157" name="図 156">
            <a:extLst>
              <a:ext uri="{FF2B5EF4-FFF2-40B4-BE49-F238E27FC236}">
                <a16:creationId xmlns:a16="http://schemas.microsoft.com/office/drawing/2014/main" id="{AA7F48B0-5DF3-B2EB-AF5F-5669FE21F92C}"/>
              </a:ext>
            </a:extLst>
          </p:cNvPr>
          <p:cNvPicPr>
            <a:picLocks noChangeAspect="1"/>
          </p:cNvPicPr>
          <p:nvPr/>
        </p:nvPicPr>
        <p:blipFill>
          <a:blip r:embed="rId7"/>
          <a:stretch>
            <a:fillRect/>
          </a:stretch>
        </p:blipFill>
        <p:spPr>
          <a:xfrm>
            <a:off x="2578600" y="4806294"/>
            <a:ext cx="1263070" cy="1216156"/>
          </a:xfrm>
          <a:prstGeom prst="rect">
            <a:avLst/>
          </a:prstGeom>
        </p:spPr>
      </p:pic>
      <p:pic>
        <p:nvPicPr>
          <p:cNvPr id="161" name="図 160">
            <a:extLst>
              <a:ext uri="{FF2B5EF4-FFF2-40B4-BE49-F238E27FC236}">
                <a16:creationId xmlns:a16="http://schemas.microsoft.com/office/drawing/2014/main" id="{36EDAC0E-4844-F8F1-FEDF-3ED9F0AA110E}"/>
              </a:ext>
            </a:extLst>
          </p:cNvPr>
          <p:cNvPicPr>
            <a:picLocks noChangeAspect="1"/>
          </p:cNvPicPr>
          <p:nvPr/>
        </p:nvPicPr>
        <p:blipFill>
          <a:blip r:embed="rId8"/>
          <a:stretch>
            <a:fillRect/>
          </a:stretch>
        </p:blipFill>
        <p:spPr>
          <a:xfrm>
            <a:off x="456643" y="1390602"/>
            <a:ext cx="1688183" cy="1336532"/>
          </a:xfrm>
          <a:prstGeom prst="rect">
            <a:avLst/>
          </a:prstGeom>
        </p:spPr>
      </p:pic>
      <p:sp>
        <p:nvSpPr>
          <p:cNvPr id="163" name="正方形/長方形 162">
            <a:extLst>
              <a:ext uri="{FF2B5EF4-FFF2-40B4-BE49-F238E27FC236}">
                <a16:creationId xmlns:a16="http://schemas.microsoft.com/office/drawing/2014/main" id="{6448AC85-3611-9ED9-293D-0C3BC7CC7A73}"/>
              </a:ext>
            </a:extLst>
          </p:cNvPr>
          <p:cNvSpPr/>
          <p:nvPr/>
        </p:nvSpPr>
        <p:spPr>
          <a:xfrm>
            <a:off x="567094" y="716613"/>
            <a:ext cx="8243042" cy="369332"/>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捨ててよいものかどうかボランティアが判断せず、まずは被災された方に必ず確認しましょう。</a:t>
            </a:r>
          </a:p>
        </p:txBody>
      </p:sp>
      <p:pic>
        <p:nvPicPr>
          <p:cNvPr id="167" name="図 166">
            <a:extLst>
              <a:ext uri="{FF2B5EF4-FFF2-40B4-BE49-F238E27FC236}">
                <a16:creationId xmlns:a16="http://schemas.microsoft.com/office/drawing/2014/main" id="{66ACD252-6941-B83F-8774-D906DD6F2BA0}"/>
              </a:ext>
            </a:extLst>
          </p:cNvPr>
          <p:cNvPicPr>
            <a:picLocks noChangeAspect="1"/>
          </p:cNvPicPr>
          <p:nvPr/>
        </p:nvPicPr>
        <p:blipFill>
          <a:blip r:embed="rId9"/>
          <a:stretch>
            <a:fillRect/>
          </a:stretch>
        </p:blipFill>
        <p:spPr>
          <a:xfrm>
            <a:off x="4431063" y="1393497"/>
            <a:ext cx="1231774" cy="1372835"/>
          </a:xfrm>
          <a:prstGeom prst="rect">
            <a:avLst/>
          </a:prstGeom>
        </p:spPr>
      </p:pic>
      <p:graphicFrame>
        <p:nvGraphicFramePr>
          <p:cNvPr id="26" name="表 7">
            <a:extLst>
              <a:ext uri="{FF2B5EF4-FFF2-40B4-BE49-F238E27FC236}">
                <a16:creationId xmlns:a16="http://schemas.microsoft.com/office/drawing/2014/main" id="{C96AECA2-797D-420A-EBA9-185F8C85535A}"/>
              </a:ext>
            </a:extLst>
          </p:cNvPr>
          <p:cNvGraphicFramePr>
            <a:graphicFrameLocks noGrp="1"/>
          </p:cNvGraphicFramePr>
          <p:nvPr>
            <p:extLst>
              <p:ext uri="{D42A27DB-BD31-4B8C-83A1-F6EECF244321}">
                <p14:modId xmlns:p14="http://schemas.microsoft.com/office/powerpoint/2010/main" val="1414100631"/>
              </p:ext>
            </p:extLst>
          </p:nvPr>
        </p:nvGraphicFramePr>
        <p:xfrm>
          <a:off x="6199227" y="4595421"/>
          <a:ext cx="2610909" cy="1154590"/>
        </p:xfrm>
        <a:graphic>
          <a:graphicData uri="http://schemas.openxmlformats.org/drawingml/2006/table">
            <a:tbl>
              <a:tblPr firstRow="1" bandRow="1">
                <a:tableStyleId>{5C22544A-7EE6-4342-B048-85BDC9FD1C3A}</a:tableStyleId>
              </a:tblPr>
              <a:tblGrid>
                <a:gridCol w="2610909">
                  <a:extLst>
                    <a:ext uri="{9D8B030D-6E8A-4147-A177-3AD203B41FA5}">
                      <a16:colId xmlns:a16="http://schemas.microsoft.com/office/drawing/2014/main" val="990442576"/>
                    </a:ext>
                  </a:extLst>
                </a:gridCol>
              </a:tblGrid>
              <a:tr h="1154590">
                <a:tc>
                  <a:txBody>
                    <a:bodyPr/>
                    <a:lstStyle/>
                    <a:p>
                      <a:r>
                        <a:rPr kumimoji="1" lang="ja-JP" altLang="en-US" sz="1400" b="1" dirty="0">
                          <a:solidFill>
                            <a:schemeClr val="tx1"/>
                          </a:solidFill>
                          <a:latin typeface="メイリオ" panose="020B0604030504040204" pitchFamily="50" charset="-128"/>
                          <a:ea typeface="メイリオ" panose="020B0604030504040204" pitchFamily="50" charset="-128"/>
                        </a:rPr>
                        <a:t>⑫思い出の品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570967"/>
                  </a:ext>
                </a:extLst>
              </a:tr>
            </a:tbl>
          </a:graphicData>
        </a:graphic>
      </p:graphicFrame>
      <p:pic>
        <p:nvPicPr>
          <p:cNvPr id="153" name="図 152">
            <a:extLst>
              <a:ext uri="{FF2B5EF4-FFF2-40B4-BE49-F238E27FC236}">
                <a16:creationId xmlns:a16="http://schemas.microsoft.com/office/drawing/2014/main" id="{58B8EA91-44CD-5253-E7A6-C7054D9DFFF4}"/>
              </a:ext>
            </a:extLst>
          </p:cNvPr>
          <p:cNvPicPr>
            <a:picLocks noChangeAspect="1"/>
          </p:cNvPicPr>
          <p:nvPr/>
        </p:nvPicPr>
        <p:blipFill>
          <a:blip r:embed="rId10"/>
          <a:stretch>
            <a:fillRect/>
          </a:stretch>
        </p:blipFill>
        <p:spPr>
          <a:xfrm>
            <a:off x="5178290" y="4629973"/>
            <a:ext cx="760710" cy="706929"/>
          </a:xfrm>
          <a:prstGeom prst="rect">
            <a:avLst/>
          </a:prstGeom>
        </p:spPr>
      </p:pic>
      <p:pic>
        <p:nvPicPr>
          <p:cNvPr id="27" name="図 26">
            <a:extLst>
              <a:ext uri="{FF2B5EF4-FFF2-40B4-BE49-F238E27FC236}">
                <a16:creationId xmlns:a16="http://schemas.microsoft.com/office/drawing/2014/main" id="{0C743493-291B-105B-420E-87876803258F}"/>
              </a:ext>
            </a:extLst>
          </p:cNvPr>
          <p:cNvPicPr>
            <a:picLocks noChangeAspect="1"/>
          </p:cNvPicPr>
          <p:nvPr/>
        </p:nvPicPr>
        <p:blipFill>
          <a:blip r:embed="rId11"/>
          <a:stretch>
            <a:fillRect/>
          </a:stretch>
        </p:blipFill>
        <p:spPr>
          <a:xfrm>
            <a:off x="6194094" y="4879894"/>
            <a:ext cx="828000" cy="609861"/>
          </a:xfrm>
          <a:prstGeom prst="rect">
            <a:avLst/>
          </a:prstGeom>
        </p:spPr>
      </p:pic>
      <p:pic>
        <p:nvPicPr>
          <p:cNvPr id="28" name="図 27">
            <a:extLst>
              <a:ext uri="{FF2B5EF4-FFF2-40B4-BE49-F238E27FC236}">
                <a16:creationId xmlns:a16="http://schemas.microsoft.com/office/drawing/2014/main" id="{D08893A3-E8C3-ED40-590B-7127E58023FF}"/>
              </a:ext>
            </a:extLst>
          </p:cNvPr>
          <p:cNvPicPr>
            <a:picLocks noChangeAspect="1"/>
          </p:cNvPicPr>
          <p:nvPr/>
        </p:nvPicPr>
        <p:blipFill>
          <a:blip r:embed="rId12"/>
          <a:stretch>
            <a:fillRect/>
          </a:stretch>
        </p:blipFill>
        <p:spPr>
          <a:xfrm>
            <a:off x="7411156" y="4647182"/>
            <a:ext cx="936000" cy="723868"/>
          </a:xfrm>
          <a:prstGeom prst="rect">
            <a:avLst/>
          </a:prstGeom>
        </p:spPr>
      </p:pic>
      <p:pic>
        <p:nvPicPr>
          <p:cNvPr id="29" name="図 28">
            <a:extLst>
              <a:ext uri="{FF2B5EF4-FFF2-40B4-BE49-F238E27FC236}">
                <a16:creationId xmlns:a16="http://schemas.microsoft.com/office/drawing/2014/main" id="{1D5DDA65-99BE-AC93-D0C3-200901A44B4F}"/>
              </a:ext>
            </a:extLst>
          </p:cNvPr>
          <p:cNvPicPr>
            <a:picLocks noChangeAspect="1"/>
          </p:cNvPicPr>
          <p:nvPr/>
        </p:nvPicPr>
        <p:blipFill>
          <a:blip r:embed="rId13"/>
          <a:stretch>
            <a:fillRect/>
          </a:stretch>
        </p:blipFill>
        <p:spPr>
          <a:xfrm>
            <a:off x="803263" y="4828920"/>
            <a:ext cx="1050575" cy="1188125"/>
          </a:xfrm>
          <a:prstGeom prst="rect">
            <a:avLst/>
          </a:prstGeom>
        </p:spPr>
      </p:pic>
      <p:pic>
        <p:nvPicPr>
          <p:cNvPr id="30" name="図 29">
            <a:extLst>
              <a:ext uri="{FF2B5EF4-FFF2-40B4-BE49-F238E27FC236}">
                <a16:creationId xmlns:a16="http://schemas.microsoft.com/office/drawing/2014/main" id="{2751B917-E838-EB0C-9517-D88CE9B7105B}"/>
              </a:ext>
            </a:extLst>
          </p:cNvPr>
          <p:cNvPicPr>
            <a:picLocks noChangeAspect="1"/>
          </p:cNvPicPr>
          <p:nvPr/>
        </p:nvPicPr>
        <p:blipFill>
          <a:blip r:embed="rId14"/>
          <a:stretch>
            <a:fillRect/>
          </a:stretch>
        </p:blipFill>
        <p:spPr>
          <a:xfrm>
            <a:off x="6749634" y="4798036"/>
            <a:ext cx="1007931" cy="804606"/>
          </a:xfrm>
          <a:prstGeom prst="rect">
            <a:avLst/>
          </a:prstGeom>
        </p:spPr>
      </p:pic>
      <p:sp>
        <p:nvSpPr>
          <p:cNvPr id="4" name="正方形/長方形 3">
            <a:extLst>
              <a:ext uri="{FF2B5EF4-FFF2-40B4-BE49-F238E27FC236}">
                <a16:creationId xmlns:a16="http://schemas.microsoft.com/office/drawing/2014/main" id="{EB053C04-D697-4912-E664-C69ADBCCA9DF}"/>
              </a:ext>
            </a:extLst>
          </p:cNvPr>
          <p:cNvSpPr/>
          <p:nvPr/>
        </p:nvSpPr>
        <p:spPr>
          <a:xfrm>
            <a:off x="6191441" y="5817199"/>
            <a:ext cx="2618695" cy="646331"/>
          </a:xfrm>
          <a:prstGeom prst="rect">
            <a:avLst/>
          </a:prstGeom>
        </p:spPr>
        <p:txBody>
          <a:bodyPr wrap="square">
            <a:spAutoFit/>
          </a:bodyPr>
          <a:lstStyle/>
          <a:p>
            <a:pPr algn="ctr"/>
            <a:r>
              <a:rPr lang="en-US" altLang="ja-JP" dirty="0">
                <a:latin typeface="Meiryo UI" panose="020B0604030504040204" pitchFamily="50" charset="-128"/>
                <a:ea typeface="Meiryo UI" panose="020B0604030504040204" pitchFamily="50" charset="-128"/>
              </a:rPr>
              <a:t>※ </a:t>
            </a:r>
            <a:r>
              <a:rPr lang="ja-JP" altLang="en-US" b="1" u="sng" dirty="0">
                <a:solidFill>
                  <a:schemeClr val="accent4"/>
                </a:solidFill>
                <a:latin typeface="Meiryo UI" panose="020B0604030504040204" pitchFamily="50" charset="-128"/>
                <a:ea typeface="Meiryo UI" panose="020B0604030504040204" pitchFamily="50" charset="-128"/>
              </a:rPr>
              <a:t>黄塗</a:t>
            </a:r>
            <a:r>
              <a:rPr lang="ja-JP" altLang="en-US" dirty="0">
                <a:latin typeface="Meiryo UI" panose="020B0604030504040204" pitchFamily="50" charset="-128"/>
                <a:ea typeface="Meiryo UI" panose="020B0604030504040204" pitchFamily="50" charset="-128"/>
              </a:rPr>
              <a:t>：思い出の品の判断は被災者に要確認</a:t>
            </a:r>
            <a:endParaRPr lang="ja-JP" altLang="en-US" dirty="0">
              <a:solidFill>
                <a:srgbClr val="FF0000"/>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9071D7B-A00D-E792-22C1-F4B8690C015A}"/>
              </a:ext>
            </a:extLst>
          </p:cNvPr>
          <p:cNvPicPr>
            <a:picLocks noChangeAspect="1"/>
          </p:cNvPicPr>
          <p:nvPr/>
        </p:nvPicPr>
        <p:blipFill>
          <a:blip r:embed="rId15"/>
          <a:stretch>
            <a:fillRect/>
          </a:stretch>
        </p:blipFill>
        <p:spPr>
          <a:xfrm>
            <a:off x="8028005" y="4778636"/>
            <a:ext cx="864000" cy="791769"/>
          </a:xfrm>
          <a:prstGeom prst="rect">
            <a:avLst/>
          </a:prstGeom>
        </p:spPr>
      </p:pic>
      <p:pic>
        <p:nvPicPr>
          <p:cNvPr id="7" name="図 6">
            <a:extLst>
              <a:ext uri="{FF2B5EF4-FFF2-40B4-BE49-F238E27FC236}">
                <a16:creationId xmlns:a16="http://schemas.microsoft.com/office/drawing/2014/main" id="{45D52437-5387-EE75-3DF2-556CBC4E0773}"/>
              </a:ext>
            </a:extLst>
          </p:cNvPr>
          <p:cNvPicPr>
            <a:picLocks noChangeAspect="1"/>
          </p:cNvPicPr>
          <p:nvPr/>
        </p:nvPicPr>
        <p:blipFill>
          <a:blip r:embed="rId16"/>
          <a:stretch>
            <a:fillRect/>
          </a:stretch>
        </p:blipFill>
        <p:spPr>
          <a:xfrm>
            <a:off x="2433267" y="3072752"/>
            <a:ext cx="1553736" cy="1317017"/>
          </a:xfrm>
          <a:prstGeom prst="rect">
            <a:avLst/>
          </a:prstGeom>
        </p:spPr>
      </p:pic>
      <p:sp>
        <p:nvSpPr>
          <p:cNvPr id="8" name="正方形/長方形 7">
            <a:extLst>
              <a:ext uri="{FF2B5EF4-FFF2-40B4-BE49-F238E27FC236}">
                <a16:creationId xmlns:a16="http://schemas.microsoft.com/office/drawing/2014/main" id="{AB8A53D2-3F91-4B15-8F55-C2FBD111E32C}"/>
              </a:ext>
            </a:extLst>
          </p:cNvPr>
          <p:cNvSpPr/>
          <p:nvPr/>
        </p:nvSpPr>
        <p:spPr>
          <a:xfrm>
            <a:off x="7008298" y="5512618"/>
            <a:ext cx="1981992" cy="261610"/>
          </a:xfrm>
          <a:prstGeom prst="rect">
            <a:avLst/>
          </a:prstGeom>
        </p:spPr>
        <p:txBody>
          <a:bodyPr wrap="square">
            <a:spAutoFit/>
          </a:bodyPr>
          <a:lstStyle/>
          <a:p>
            <a:pPr algn="ctr"/>
            <a:r>
              <a:rPr lang="ja-JP" altLang="en-US" sz="1050" dirty="0">
                <a:latin typeface="Meiryo UI" panose="020B0604030504040204" pitchFamily="50" charset="-128"/>
                <a:ea typeface="Meiryo UI" panose="020B0604030504040204" pitchFamily="50" charset="-128"/>
              </a:rPr>
              <a:t>（該当する可能性のあるもの）</a:t>
            </a:r>
            <a:endParaRPr lang="ja-JP" altLang="en-US" sz="105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5517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B489916C-77E6-949F-2A7A-0A00E39D708B}"/>
              </a:ext>
            </a:extLst>
          </p:cNvPr>
          <p:cNvSpPr/>
          <p:nvPr/>
        </p:nvSpPr>
        <p:spPr>
          <a:xfrm>
            <a:off x="287422" y="748030"/>
            <a:ext cx="8536409" cy="1577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700"/>
              </a:lnSpc>
            </a:pPr>
            <a:r>
              <a:rPr kumimoji="1" lang="ja-JP" altLang="en-US" sz="2000" b="1" dirty="0">
                <a:solidFill>
                  <a:schemeClr val="tx1"/>
                </a:solidFill>
                <a:latin typeface="Meiryo UI" panose="020B0604030504040204" pitchFamily="50" charset="-128"/>
                <a:ea typeface="Meiryo UI" panose="020B0604030504040204" pitchFamily="50" charset="-128"/>
              </a:rPr>
              <a:t>災害ごみは、以下のように分類することができます。生ごみや、災害によらずに出たごみの処理を依頼された場合は、災害ごみの集積所や仮置場には持ち込まず、　自治体で定めた平常時と同じ適切な処理をできる範囲で支援してください。</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700"/>
              </a:lnSpc>
            </a:pPr>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b="1" dirty="0">
                <a:solidFill>
                  <a:schemeClr val="accent2">
                    <a:lumMod val="50000"/>
                  </a:schemeClr>
                </a:solidFill>
                <a:latin typeface="Meiryo UI" panose="020B0604030504040204" pitchFamily="50" charset="-128"/>
                <a:ea typeface="Meiryo UI" panose="020B0604030504040204" pitchFamily="50" charset="-128"/>
              </a:rPr>
              <a:t>※【</a:t>
            </a:r>
            <a:r>
              <a:rPr kumimoji="1" lang="ja-JP" altLang="en-US" b="1" dirty="0">
                <a:solidFill>
                  <a:schemeClr val="accent2">
                    <a:lumMod val="50000"/>
                  </a:schemeClr>
                </a:solidFill>
                <a:highlight>
                  <a:srgbClr val="FFFF00"/>
                </a:highlight>
                <a:latin typeface="Meiryo UI" panose="020B0604030504040204" pitchFamily="50" charset="-128"/>
                <a:ea typeface="Meiryo UI" panose="020B0604030504040204" pitchFamily="50" charset="-128"/>
              </a:rPr>
              <a:t>自治体名</a:t>
            </a:r>
            <a:r>
              <a:rPr kumimoji="1" lang="en-US" altLang="ja-JP" b="1" dirty="0">
                <a:solidFill>
                  <a:schemeClr val="accent2">
                    <a:lumMod val="50000"/>
                  </a:schemeClr>
                </a:solidFill>
                <a:latin typeface="Meiryo UI" panose="020B0604030504040204" pitchFamily="50" charset="-128"/>
                <a:ea typeface="Meiryo UI" panose="020B0604030504040204" pitchFamily="50" charset="-128"/>
              </a:rPr>
              <a:t>】</a:t>
            </a:r>
            <a:r>
              <a:rPr kumimoji="1" lang="ja-JP" altLang="en-US" b="1" dirty="0">
                <a:solidFill>
                  <a:schemeClr val="accent2">
                    <a:lumMod val="50000"/>
                  </a:schemeClr>
                </a:solidFill>
                <a:latin typeface="Meiryo UI" panose="020B0604030504040204" pitchFamily="50" charset="-128"/>
                <a:ea typeface="Meiryo UI" panose="020B0604030504040204" pitchFamily="50" charset="-128"/>
              </a:rPr>
              <a:t>平常時のごみの捨て方：　</a:t>
            </a:r>
            <a:r>
              <a:rPr kumimoji="1" lang="en-US" altLang="ja-JP" b="1" dirty="0">
                <a:solidFill>
                  <a:schemeClr val="accent2">
                    <a:lumMod val="50000"/>
                  </a:schemeClr>
                </a:solidFill>
                <a:highlight>
                  <a:srgbClr val="FFFF00"/>
                </a:highlight>
                <a:latin typeface="Meiryo UI" panose="020B0604030504040204" pitchFamily="50" charset="-128"/>
                <a:ea typeface="Meiryo UI" panose="020B0604030504040204" pitchFamily="50" charset="-128"/>
              </a:rPr>
              <a:t>http://............</a:t>
            </a:r>
            <a:endParaRPr kumimoji="1" lang="en-US" altLang="ja-JP" sz="2000" b="1" dirty="0">
              <a:solidFill>
                <a:schemeClr val="accent2">
                  <a:lumMod val="50000"/>
                </a:schemeClr>
              </a:solidFill>
              <a:highlight>
                <a:srgbClr val="FFFF00"/>
              </a:highlight>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0909D32D-9A4C-0431-3EEB-64A39C2881E4}"/>
              </a:ext>
            </a:extLst>
          </p:cNvPr>
          <p:cNvSpPr>
            <a:spLocks noGrp="1"/>
          </p:cNvSpPr>
          <p:nvPr>
            <p:ph type="title"/>
          </p:nvPr>
        </p:nvSpPr>
        <p:spPr>
          <a:xfrm>
            <a:off x="628650" y="155576"/>
            <a:ext cx="8283006" cy="647835"/>
          </a:xfrm>
        </p:spPr>
        <p:txBody>
          <a:bodyPr>
            <a:normAutofit/>
          </a:bodyPr>
          <a:lstStyle/>
          <a:p>
            <a:r>
              <a:rPr lang="ja-JP" altLang="en-US" sz="2400" b="1" dirty="0">
                <a:solidFill>
                  <a:schemeClr val="bg1"/>
                </a:solidFill>
                <a:latin typeface="Meiryo UI" panose="020B0604030504040204" pitchFamily="50" charset="-128"/>
                <a:ea typeface="Meiryo UI" panose="020B0604030504040204" pitchFamily="50" charset="-128"/>
              </a:rPr>
              <a:t>解説：</a:t>
            </a:r>
            <a:r>
              <a:rPr kumimoji="1" lang="ja-JP" altLang="en-US" sz="2400" b="1" dirty="0">
                <a:solidFill>
                  <a:schemeClr val="bg1"/>
                </a:solidFill>
                <a:latin typeface="Meiryo UI" panose="020B0604030504040204" pitchFamily="50" charset="-128"/>
                <a:ea typeface="Meiryo UI" panose="020B0604030504040204" pitchFamily="50" charset="-128"/>
              </a:rPr>
              <a:t>災害ごみの種類</a:t>
            </a:r>
            <a:r>
              <a:rPr lang="ja-JP" altLang="en-US" sz="2400" b="1" dirty="0">
                <a:solidFill>
                  <a:srgbClr val="FFFF00"/>
                </a:solidFill>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ハンドブック案</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モデル例</a:t>
            </a:r>
            <a:r>
              <a:rPr lang="en-US" altLang="ja-JP" sz="2000" b="1" dirty="0">
                <a:latin typeface="Meiryo UI" panose="020B0604030504040204" pitchFamily="50" charset="-128"/>
                <a:ea typeface="Meiryo UI" panose="020B0604030504040204" pitchFamily="50" charset="-128"/>
              </a:rPr>
              <a:t>〕P7</a:t>
            </a:r>
            <a:r>
              <a:rPr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8</a:t>
            </a:r>
            <a:r>
              <a:rPr lang="ja-JP" altLang="en-US" sz="2000" b="1" dirty="0">
                <a:latin typeface="Meiryo UI" panose="020B0604030504040204" pitchFamily="50" charset="-128"/>
                <a:ea typeface="Meiryo UI" panose="020B0604030504040204" pitchFamily="50" charset="-128"/>
              </a:rPr>
              <a:t>参照</a:t>
            </a:r>
            <a:endParaRPr kumimoji="1" lang="ja-JP" altLang="en-US" sz="28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A46E4FDD-D151-DD71-E9D8-65D6E3BAD3EA}"/>
              </a:ext>
            </a:extLst>
          </p:cNvPr>
          <p:cNvSpPr/>
          <p:nvPr/>
        </p:nvSpPr>
        <p:spPr>
          <a:xfrm>
            <a:off x="459342" y="6042822"/>
            <a:ext cx="8118601" cy="784830"/>
          </a:xfrm>
          <a:prstGeom prst="rect">
            <a:avLst/>
          </a:prstGeom>
        </p:spPr>
        <p:txBody>
          <a:bodyPr wrap="square">
            <a:spAutoFit/>
          </a:bodyPr>
          <a:lstStyle/>
          <a:p>
            <a:pPr>
              <a:lnSpc>
                <a:spcPts val="2700"/>
              </a:lnSpc>
            </a:pPr>
            <a:r>
              <a:rPr lang="ja-JP" altLang="en-US" sz="2000" b="1" dirty="0">
                <a:latin typeface="Meiryo UI" panose="020B0604030504040204" pitchFamily="50" charset="-128"/>
                <a:ea typeface="Meiryo UI" panose="020B0604030504040204" pitchFamily="50" charset="-128"/>
              </a:rPr>
              <a:t>取り外しに必要な器具が現場にない場合や、形が変形して、電池などが取り外せない場合は、中身が入っていることが分かるように分けておいてください。</a:t>
            </a:r>
          </a:p>
        </p:txBody>
      </p:sp>
      <p:grpSp>
        <p:nvGrpSpPr>
          <p:cNvPr id="63" name="グループ化 62">
            <a:extLst>
              <a:ext uri="{FF2B5EF4-FFF2-40B4-BE49-F238E27FC236}">
                <a16:creationId xmlns:a16="http://schemas.microsoft.com/office/drawing/2014/main" id="{DEAA9B58-10D5-B3A6-2BE9-6066B8B31573}"/>
              </a:ext>
            </a:extLst>
          </p:cNvPr>
          <p:cNvGrpSpPr/>
          <p:nvPr/>
        </p:nvGrpSpPr>
        <p:grpSpPr>
          <a:xfrm>
            <a:off x="207476" y="2297517"/>
            <a:ext cx="3635239" cy="1761300"/>
            <a:chOff x="171770" y="1921636"/>
            <a:chExt cx="3022662" cy="1464502"/>
          </a:xfrm>
        </p:grpSpPr>
        <p:sp>
          <p:nvSpPr>
            <p:cNvPr id="6" name="四角形: 角を丸くする 5">
              <a:extLst>
                <a:ext uri="{FF2B5EF4-FFF2-40B4-BE49-F238E27FC236}">
                  <a16:creationId xmlns:a16="http://schemas.microsoft.com/office/drawing/2014/main" id="{5A3994D2-9BCD-27B9-9593-C9B4372964D9}"/>
                </a:ext>
              </a:extLst>
            </p:cNvPr>
            <p:cNvSpPr/>
            <p:nvPr/>
          </p:nvSpPr>
          <p:spPr>
            <a:xfrm>
              <a:off x="176653" y="2011812"/>
              <a:ext cx="3017779" cy="1374326"/>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端子 6">
              <a:extLst>
                <a:ext uri="{FF2B5EF4-FFF2-40B4-BE49-F238E27FC236}">
                  <a16:creationId xmlns:a16="http://schemas.microsoft.com/office/drawing/2014/main" id="{EC2EF779-061A-8651-9FEF-3596188193BE}"/>
                </a:ext>
              </a:extLst>
            </p:cNvPr>
            <p:cNvSpPr/>
            <p:nvPr/>
          </p:nvSpPr>
          <p:spPr>
            <a:xfrm>
              <a:off x="458616" y="1921636"/>
              <a:ext cx="682091"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latin typeface="メイリオ" panose="020B0604030504040204" pitchFamily="50" charset="-128"/>
                  <a:ea typeface="メイリオ" panose="020B0604030504040204" pitchFamily="50" charset="-128"/>
                </a:rPr>
                <a:t>可燃物</a:t>
              </a:r>
            </a:p>
          </p:txBody>
        </p:sp>
        <p:pic>
          <p:nvPicPr>
            <p:cNvPr id="11" name="図 10" descr="シャツ が含まれている画像&#10;&#10;自動的に生成された説明">
              <a:extLst>
                <a:ext uri="{FF2B5EF4-FFF2-40B4-BE49-F238E27FC236}">
                  <a16:creationId xmlns:a16="http://schemas.microsoft.com/office/drawing/2014/main" id="{81C944B4-6BB4-580C-B97F-06D2FBBC5A0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5260" y="2755015"/>
              <a:ext cx="496795" cy="496795"/>
            </a:xfrm>
            <a:prstGeom prst="rect">
              <a:avLst/>
            </a:prstGeom>
          </p:spPr>
        </p:pic>
        <p:pic>
          <p:nvPicPr>
            <p:cNvPr id="12" name="図 11" descr="座席, 家具, チェアー, テーブル が含まれている画像&#10;&#10;自動的に生成された説明">
              <a:extLst>
                <a:ext uri="{FF2B5EF4-FFF2-40B4-BE49-F238E27FC236}">
                  <a16:creationId xmlns:a16="http://schemas.microsoft.com/office/drawing/2014/main" id="{2C743BA9-C17F-E125-D088-81BDD0030A3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3659" y="2439633"/>
              <a:ext cx="467169" cy="467169"/>
            </a:xfrm>
            <a:prstGeom prst="rect">
              <a:avLst/>
            </a:prstGeom>
          </p:spPr>
        </p:pic>
        <p:pic>
          <p:nvPicPr>
            <p:cNvPr id="13" name="図 12" descr="ロゴ が含まれている画像&#10;&#10;自動的に生成された説明">
              <a:extLst>
                <a:ext uri="{FF2B5EF4-FFF2-40B4-BE49-F238E27FC236}">
                  <a16:creationId xmlns:a16="http://schemas.microsoft.com/office/drawing/2014/main" id="{495DC2D2-252A-CF38-ED9E-B1310FAC22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1770" y="2191321"/>
              <a:ext cx="514149" cy="514895"/>
            </a:xfrm>
            <a:prstGeom prst="rect">
              <a:avLst/>
            </a:prstGeom>
          </p:spPr>
        </p:pic>
        <p:sp>
          <p:nvSpPr>
            <p:cNvPr id="14" name="テキスト ボックス 13">
              <a:extLst>
                <a:ext uri="{FF2B5EF4-FFF2-40B4-BE49-F238E27FC236}">
                  <a16:creationId xmlns:a16="http://schemas.microsoft.com/office/drawing/2014/main" id="{44643F5F-2FA8-4FBE-454F-55E543E4D0D2}"/>
                </a:ext>
              </a:extLst>
            </p:cNvPr>
            <p:cNvSpPr txBox="1"/>
            <p:nvPr/>
          </p:nvSpPr>
          <p:spPr>
            <a:xfrm>
              <a:off x="564467" y="2214267"/>
              <a:ext cx="1183859" cy="383869"/>
            </a:xfrm>
            <a:prstGeom prst="rect">
              <a:avLst/>
            </a:prstGeom>
            <a:noFill/>
          </p:spPr>
          <p:txBody>
            <a:bodyPr wrap="square" rtlCol="0">
              <a:spAutoFit/>
            </a:bodyPr>
            <a:lstStyle/>
            <a:p>
              <a:pPr algn="r"/>
              <a:r>
                <a:rPr kumimoji="1" lang="ja-JP" altLang="en-US" sz="1200" b="1" spc="-100" dirty="0">
                  <a:latin typeface="Meiryo UI" panose="020B0604030504040204" pitchFamily="50" charset="-128"/>
                  <a:ea typeface="Meiryo UI" panose="020B0604030504040204" pitchFamily="50" charset="-128"/>
                </a:rPr>
                <a:t>衣類、紙、段ボール、</a:t>
              </a:r>
              <a:endParaRPr kumimoji="1" lang="en-US" altLang="ja-JP" sz="1200" b="1" spc="-100" dirty="0">
                <a:latin typeface="Meiryo UI" panose="020B0604030504040204" pitchFamily="50" charset="-128"/>
                <a:ea typeface="Meiryo UI" panose="020B0604030504040204" pitchFamily="50" charset="-128"/>
              </a:endParaRPr>
            </a:p>
            <a:p>
              <a:pPr algn="r"/>
              <a:r>
                <a:rPr kumimoji="1" lang="ja-JP" altLang="en-US" sz="1200" b="1" spc="-100" dirty="0">
                  <a:latin typeface="Meiryo UI" panose="020B0604030504040204" pitchFamily="50" charset="-128"/>
                  <a:ea typeface="Meiryo UI" panose="020B0604030504040204" pitchFamily="50" charset="-128"/>
                </a:rPr>
                <a:t>木製家具など</a:t>
              </a:r>
              <a:endParaRPr kumimoji="1" lang="en-US" altLang="ja-JP" sz="1200" b="1" spc="-1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2AF45EF-AEED-6B4E-B76F-94086762D102}"/>
                </a:ext>
              </a:extLst>
            </p:cNvPr>
            <p:cNvSpPr txBox="1"/>
            <p:nvPr/>
          </p:nvSpPr>
          <p:spPr>
            <a:xfrm>
              <a:off x="838896" y="2626344"/>
              <a:ext cx="907880" cy="614191"/>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生ごみなどは入れないでください。家具のガラスは分類してください。</a:t>
              </a:r>
              <a:endParaRPr kumimoji="1" lang="en-US" altLang="ja-JP" sz="105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D3606A5-2D5C-DAD4-2E7A-97DF6F45987D}"/>
                </a:ext>
              </a:extLst>
            </p:cNvPr>
            <p:cNvSpPr txBox="1"/>
            <p:nvPr/>
          </p:nvSpPr>
          <p:spPr>
            <a:xfrm>
              <a:off x="1888473" y="2184900"/>
              <a:ext cx="1277631" cy="537417"/>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プラスチック製品、</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衣装ケース、おもちゃ箱など</a:t>
              </a:r>
              <a:endParaRPr kumimoji="1" lang="en-US" altLang="ja-JP" sz="1200" b="1" dirty="0">
                <a:latin typeface="Meiryo UI" panose="020B0604030504040204" pitchFamily="50" charset="-128"/>
                <a:ea typeface="Meiryo UI" panose="020B0604030504040204" pitchFamily="50" charset="-128"/>
              </a:endParaRPr>
            </a:p>
          </p:txBody>
        </p:sp>
        <p:pic>
          <p:nvPicPr>
            <p:cNvPr id="18" name="図 17" descr="カップ, 座る, 記号 が含まれている画像&#10;&#10;自動的に生成された説明">
              <a:extLst>
                <a:ext uri="{FF2B5EF4-FFF2-40B4-BE49-F238E27FC236}">
                  <a16:creationId xmlns:a16="http://schemas.microsoft.com/office/drawing/2014/main" id="{41324260-ADDF-4329-7AFA-0BBDAA47C29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228901" y="2771835"/>
              <a:ext cx="581843" cy="581843"/>
            </a:xfrm>
            <a:prstGeom prst="rect">
              <a:avLst/>
            </a:prstGeom>
          </p:spPr>
        </p:pic>
      </p:grpSp>
      <p:grpSp>
        <p:nvGrpSpPr>
          <p:cNvPr id="8" name="グループ化 7">
            <a:extLst>
              <a:ext uri="{FF2B5EF4-FFF2-40B4-BE49-F238E27FC236}">
                <a16:creationId xmlns:a16="http://schemas.microsoft.com/office/drawing/2014/main" id="{B41BA102-E05D-1F9E-DB44-E9916E019E2A}"/>
              </a:ext>
            </a:extLst>
          </p:cNvPr>
          <p:cNvGrpSpPr/>
          <p:nvPr/>
        </p:nvGrpSpPr>
        <p:grpSpPr>
          <a:xfrm>
            <a:off x="5979034" y="2313803"/>
            <a:ext cx="2958585" cy="1737493"/>
            <a:chOff x="5979034" y="2313803"/>
            <a:chExt cx="2958585" cy="1737493"/>
          </a:xfrm>
        </p:grpSpPr>
        <p:pic>
          <p:nvPicPr>
            <p:cNvPr id="5" name="図 4" descr="図形&#10;&#10;自動的に生成された説明">
              <a:extLst>
                <a:ext uri="{FF2B5EF4-FFF2-40B4-BE49-F238E27FC236}">
                  <a16:creationId xmlns:a16="http://schemas.microsoft.com/office/drawing/2014/main" id="{23C77722-E76D-28A7-2A5F-428B38D3E3D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51827" y="2891223"/>
              <a:ext cx="535628" cy="535628"/>
            </a:xfrm>
            <a:prstGeom prst="rect">
              <a:avLst/>
            </a:prstGeom>
          </p:spPr>
        </p:pic>
        <p:grpSp>
          <p:nvGrpSpPr>
            <p:cNvPr id="62" name="グループ化 61">
              <a:extLst>
                <a:ext uri="{FF2B5EF4-FFF2-40B4-BE49-F238E27FC236}">
                  <a16:creationId xmlns:a16="http://schemas.microsoft.com/office/drawing/2014/main" id="{0795ADE2-4A83-7C14-AC0F-2F49F4B9BB17}"/>
                </a:ext>
              </a:extLst>
            </p:cNvPr>
            <p:cNvGrpSpPr/>
            <p:nvPr/>
          </p:nvGrpSpPr>
          <p:grpSpPr>
            <a:xfrm>
              <a:off x="5979034" y="2313803"/>
              <a:ext cx="2958585" cy="1737493"/>
              <a:chOff x="5006688" y="1918433"/>
              <a:chExt cx="2460029" cy="1444706"/>
            </a:xfrm>
          </p:grpSpPr>
          <p:sp>
            <p:nvSpPr>
              <p:cNvPr id="22" name="四角形: 角を丸くする 21">
                <a:extLst>
                  <a:ext uri="{FF2B5EF4-FFF2-40B4-BE49-F238E27FC236}">
                    <a16:creationId xmlns:a16="http://schemas.microsoft.com/office/drawing/2014/main" id="{A4FB888E-04D1-F82F-595B-B941E414121C}"/>
                  </a:ext>
                </a:extLst>
              </p:cNvPr>
              <p:cNvSpPr/>
              <p:nvPr/>
            </p:nvSpPr>
            <p:spPr>
              <a:xfrm>
                <a:off x="5088109" y="2011969"/>
                <a:ext cx="2378608" cy="1351170"/>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端子 23">
                <a:extLst>
                  <a:ext uri="{FF2B5EF4-FFF2-40B4-BE49-F238E27FC236}">
                    <a16:creationId xmlns:a16="http://schemas.microsoft.com/office/drawing/2014/main" id="{CA1D9333-9D4C-18BD-4EE0-9E0C29A4C7F9}"/>
                  </a:ext>
                </a:extLst>
              </p:cNvPr>
              <p:cNvSpPr/>
              <p:nvPr/>
            </p:nvSpPr>
            <p:spPr>
              <a:xfrm>
                <a:off x="5213030" y="1918433"/>
                <a:ext cx="1557111"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latin typeface="メイリオ" panose="020B0604030504040204" pitchFamily="50" charset="-128"/>
                    <a:ea typeface="メイリオ" panose="020B0604030504040204" pitchFamily="50" charset="-128"/>
                  </a:rPr>
                  <a:t>家電４品目、</a:t>
                </a:r>
                <a:r>
                  <a:rPr kumimoji="1" lang="en-US" altLang="ja-JP" sz="1200" b="1" dirty="0">
                    <a:latin typeface="メイリオ" panose="020B0604030504040204" pitchFamily="50" charset="-128"/>
                    <a:ea typeface="メイリオ" panose="020B0604030504040204" pitchFamily="50" charset="-128"/>
                  </a:rPr>
                  <a:t>PC</a:t>
                </a:r>
              </a:p>
            </p:txBody>
          </p:sp>
          <p:sp>
            <p:nvSpPr>
              <p:cNvPr id="29" name="テキスト ボックス 28">
                <a:extLst>
                  <a:ext uri="{FF2B5EF4-FFF2-40B4-BE49-F238E27FC236}">
                    <a16:creationId xmlns:a16="http://schemas.microsoft.com/office/drawing/2014/main" id="{294F973D-3F72-2230-DB6E-8E1A0C8011DE}"/>
                  </a:ext>
                </a:extLst>
              </p:cNvPr>
              <p:cNvSpPr txBox="1"/>
              <p:nvPr/>
            </p:nvSpPr>
            <p:spPr>
              <a:xfrm>
                <a:off x="5643551" y="2160207"/>
                <a:ext cx="1217455" cy="537417"/>
              </a:xfrm>
              <a:prstGeom prst="rect">
                <a:avLst/>
              </a:prstGeom>
              <a:noFill/>
            </p:spPr>
            <p:txBody>
              <a:bodyPr wrap="square" rtlCol="0">
                <a:spAutoFit/>
              </a:bodyPr>
              <a:lstStyle/>
              <a:p>
                <a:r>
                  <a:rPr kumimoji="1" lang="ja-JP" altLang="en-US" sz="1200" b="1" spc="-100" dirty="0">
                    <a:latin typeface="Meiryo UI" panose="020B0604030504040204" pitchFamily="50" charset="-128"/>
                    <a:ea typeface="Meiryo UI" panose="020B0604030504040204" pitchFamily="50" charset="-128"/>
                  </a:rPr>
                  <a:t>家電４品目</a:t>
                </a:r>
                <a:endParaRPr kumimoji="1" lang="en-US" altLang="ja-JP" sz="1200" b="1" spc="-100" dirty="0">
                  <a:latin typeface="Meiryo UI" panose="020B0604030504040204" pitchFamily="50" charset="-128"/>
                  <a:ea typeface="Meiryo UI" panose="020B0604030504040204" pitchFamily="50" charset="-128"/>
                </a:endParaRPr>
              </a:p>
              <a:p>
                <a:r>
                  <a:rPr kumimoji="1" lang="ja-JP" altLang="en-US" sz="1200" b="1" spc="-100" dirty="0">
                    <a:latin typeface="Meiryo UI" panose="020B0604030504040204" pitchFamily="50" charset="-128"/>
                    <a:ea typeface="Meiryo UI" panose="020B0604030504040204" pitchFamily="50" charset="-128"/>
                  </a:rPr>
                  <a:t>（テレビ、冷蔵庫、</a:t>
                </a:r>
                <a:endParaRPr kumimoji="1" lang="en-US" altLang="ja-JP" sz="1200" b="1" spc="-100" dirty="0">
                  <a:latin typeface="Meiryo UI" panose="020B0604030504040204" pitchFamily="50" charset="-128"/>
                  <a:ea typeface="Meiryo UI" panose="020B0604030504040204" pitchFamily="50" charset="-128"/>
                </a:endParaRPr>
              </a:p>
              <a:p>
                <a:r>
                  <a:rPr kumimoji="1" lang="ja-JP" altLang="en-US" sz="1200" b="1" spc="-100" dirty="0">
                    <a:latin typeface="Meiryo UI" panose="020B0604030504040204" pitchFamily="50" charset="-128"/>
                    <a:ea typeface="Meiryo UI" panose="020B0604030504040204" pitchFamily="50" charset="-128"/>
                  </a:rPr>
                  <a:t>　 洗濯機、エアコン）</a:t>
                </a:r>
                <a:endParaRPr kumimoji="1" lang="en-US" altLang="ja-JP" sz="1200" b="1" spc="-1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7955AEA2-310A-64BF-F1AC-CADD80E97027}"/>
                  </a:ext>
                </a:extLst>
              </p:cNvPr>
              <p:cNvSpPr txBox="1"/>
              <p:nvPr/>
            </p:nvSpPr>
            <p:spPr>
              <a:xfrm>
                <a:off x="5580125" y="2729618"/>
                <a:ext cx="1727316" cy="614191"/>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悪臭・害虫発生の原因となるので、冷蔵庫内の物は出してください。</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冷蔵庫、洗濯機、テレビ、エアコンは平置きが基本。</a:t>
                </a:r>
              </a:p>
            </p:txBody>
          </p:sp>
          <p:pic>
            <p:nvPicPr>
              <p:cNvPr id="33" name="図 32" descr="駐車場, 座る, ストリート, メーター が含まれている画像&#10;&#10;自動的に生成された説明">
                <a:extLst>
                  <a:ext uri="{FF2B5EF4-FFF2-40B4-BE49-F238E27FC236}">
                    <a16:creationId xmlns:a16="http://schemas.microsoft.com/office/drawing/2014/main" id="{85AE8323-448F-123A-43E7-3A7BD6C8D5D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06688" y="2737327"/>
                <a:ext cx="594983" cy="594983"/>
              </a:xfrm>
              <a:prstGeom prst="rect">
                <a:avLst/>
              </a:prstGeom>
            </p:spPr>
          </p:pic>
          <p:pic>
            <p:nvPicPr>
              <p:cNvPr id="34" name="図 33" descr="テキスト&#10;&#10;低い精度で自動的に生成された説明">
                <a:extLst>
                  <a:ext uri="{FF2B5EF4-FFF2-40B4-BE49-F238E27FC236}">
                    <a16:creationId xmlns:a16="http://schemas.microsoft.com/office/drawing/2014/main" id="{12316793-070F-BF8C-FD99-4E4E38132A6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122165" y="2025395"/>
                <a:ext cx="594983" cy="595846"/>
              </a:xfrm>
              <a:prstGeom prst="rect">
                <a:avLst/>
              </a:prstGeom>
            </p:spPr>
          </p:pic>
          <p:pic>
            <p:nvPicPr>
              <p:cNvPr id="35" name="図 34" descr="座る, コンピュータ, モニター, 時計 が含まれている画像&#10;&#10;自動的に生成された説明">
                <a:extLst>
                  <a:ext uri="{FF2B5EF4-FFF2-40B4-BE49-F238E27FC236}">
                    <a16:creationId xmlns:a16="http://schemas.microsoft.com/office/drawing/2014/main" id="{82572778-AFFA-D76D-0CA6-2FADEB43CA1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795105" y="2182256"/>
                <a:ext cx="616932" cy="616932"/>
              </a:xfrm>
              <a:prstGeom prst="rect">
                <a:avLst/>
              </a:prstGeom>
            </p:spPr>
          </p:pic>
          <p:sp>
            <p:nvSpPr>
              <p:cNvPr id="36" name="テキスト ボックス 35">
                <a:extLst>
                  <a:ext uri="{FF2B5EF4-FFF2-40B4-BE49-F238E27FC236}">
                    <a16:creationId xmlns:a16="http://schemas.microsoft.com/office/drawing/2014/main" id="{6ECC99C3-AD9B-CC96-6A87-FA0169C46667}"/>
                  </a:ext>
                </a:extLst>
              </p:cNvPr>
              <p:cNvSpPr txBox="1"/>
              <p:nvPr/>
            </p:nvSpPr>
            <p:spPr>
              <a:xfrm>
                <a:off x="6778576" y="2055332"/>
                <a:ext cx="540427" cy="230322"/>
              </a:xfrm>
              <a:prstGeom prst="rect">
                <a:avLst/>
              </a:prstGeom>
              <a:noFill/>
            </p:spPr>
            <p:txBody>
              <a:bodyPr wrap="square" rtlCol="0">
                <a:spAutoFit/>
              </a:bodyPr>
              <a:lstStyle/>
              <a:p>
                <a:r>
                  <a:rPr kumimoji="1" lang="en-US" altLang="ja-JP" sz="1200" b="1" spc="-100" dirty="0">
                    <a:latin typeface="Meiryo UI" panose="020B0604030504040204" pitchFamily="50" charset="-128"/>
                    <a:ea typeface="Meiryo UI" panose="020B0604030504040204" pitchFamily="50" charset="-128"/>
                  </a:rPr>
                  <a:t>PC</a:t>
                </a:r>
              </a:p>
            </p:txBody>
          </p:sp>
        </p:grpSp>
      </p:grpSp>
      <p:grpSp>
        <p:nvGrpSpPr>
          <p:cNvPr id="65" name="グループ化 64">
            <a:extLst>
              <a:ext uri="{FF2B5EF4-FFF2-40B4-BE49-F238E27FC236}">
                <a16:creationId xmlns:a16="http://schemas.microsoft.com/office/drawing/2014/main" id="{FFD93BDC-D29C-D0AB-471B-24981CD4BD1E}"/>
              </a:ext>
            </a:extLst>
          </p:cNvPr>
          <p:cNvGrpSpPr/>
          <p:nvPr/>
        </p:nvGrpSpPr>
        <p:grpSpPr>
          <a:xfrm>
            <a:off x="3925976" y="2290382"/>
            <a:ext cx="2100612" cy="1782231"/>
            <a:chOff x="3281191" y="1896944"/>
            <a:chExt cx="1746636" cy="1481906"/>
          </a:xfrm>
        </p:grpSpPr>
        <p:sp>
          <p:nvSpPr>
            <p:cNvPr id="21" name="四角形: 角を丸くする 20">
              <a:extLst>
                <a:ext uri="{FF2B5EF4-FFF2-40B4-BE49-F238E27FC236}">
                  <a16:creationId xmlns:a16="http://schemas.microsoft.com/office/drawing/2014/main" id="{9562D9A2-F7D4-1308-8701-15B20B0EF0D6}"/>
                </a:ext>
              </a:extLst>
            </p:cNvPr>
            <p:cNvSpPr/>
            <p:nvPr/>
          </p:nvSpPr>
          <p:spPr>
            <a:xfrm>
              <a:off x="3282515" y="2007087"/>
              <a:ext cx="1745312" cy="1371763"/>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端子 22">
              <a:extLst>
                <a:ext uri="{FF2B5EF4-FFF2-40B4-BE49-F238E27FC236}">
                  <a16:creationId xmlns:a16="http://schemas.microsoft.com/office/drawing/2014/main" id="{C9B7B25A-5781-3E4A-5BD8-857E7EEE935B}"/>
                </a:ext>
              </a:extLst>
            </p:cNvPr>
            <p:cNvSpPr/>
            <p:nvPr/>
          </p:nvSpPr>
          <p:spPr>
            <a:xfrm>
              <a:off x="3717532" y="1896944"/>
              <a:ext cx="817765"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latin typeface="メイリオ" panose="020B0604030504040204" pitchFamily="50" charset="-128"/>
                  <a:ea typeface="メイリオ" panose="020B0604030504040204" pitchFamily="50" charset="-128"/>
                </a:rPr>
                <a:t>金属くず</a:t>
              </a:r>
            </a:p>
          </p:txBody>
        </p:sp>
        <p:sp>
          <p:nvSpPr>
            <p:cNvPr id="25" name="テキスト ボックス 24">
              <a:extLst>
                <a:ext uri="{FF2B5EF4-FFF2-40B4-BE49-F238E27FC236}">
                  <a16:creationId xmlns:a16="http://schemas.microsoft.com/office/drawing/2014/main" id="{9CE9DD01-25E0-4BA6-1D3F-ABCF83C46E5E}"/>
                </a:ext>
              </a:extLst>
            </p:cNvPr>
            <p:cNvSpPr txBox="1"/>
            <p:nvPr/>
          </p:nvSpPr>
          <p:spPr>
            <a:xfrm>
              <a:off x="3854953" y="2174462"/>
              <a:ext cx="1046495" cy="537417"/>
            </a:xfrm>
            <a:prstGeom prst="rect">
              <a:avLst/>
            </a:prstGeom>
            <a:noFill/>
          </p:spPr>
          <p:txBody>
            <a:bodyPr wrap="square" rtlCol="0">
              <a:spAutoFit/>
            </a:bodyPr>
            <a:lstStyle/>
            <a:p>
              <a:r>
                <a:rPr kumimoji="1" lang="ja-JP" altLang="en-US" sz="1200" b="1" spc="-100" dirty="0">
                  <a:latin typeface="Meiryo UI" panose="020B0604030504040204" pitchFamily="50" charset="-128"/>
                  <a:ea typeface="Meiryo UI" panose="020B0604030504040204" pitchFamily="50" charset="-128"/>
                </a:rPr>
                <a:t>自転車、スチール製の棚、台所用品など</a:t>
              </a:r>
              <a:endParaRPr kumimoji="1" lang="en-US" altLang="ja-JP" sz="1200" b="1" spc="-100" dirty="0">
                <a:latin typeface="Meiryo UI" panose="020B0604030504040204" pitchFamily="50" charset="-128"/>
                <a:ea typeface="Meiryo UI" panose="020B0604030504040204" pitchFamily="50" charset="-128"/>
              </a:endParaRPr>
            </a:p>
          </p:txBody>
        </p:sp>
        <p:pic>
          <p:nvPicPr>
            <p:cNvPr id="26" name="図 25" descr="駐車場, メーター, ストリート, 記号 が含まれている画像&#10;&#10;自動的に生成された説明">
              <a:extLst>
                <a:ext uri="{FF2B5EF4-FFF2-40B4-BE49-F238E27FC236}">
                  <a16:creationId xmlns:a16="http://schemas.microsoft.com/office/drawing/2014/main" id="{003C4A3C-DBAC-23E2-EC68-64EBFDB8A829}"/>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281191" y="2551877"/>
              <a:ext cx="756514" cy="756514"/>
            </a:xfrm>
            <a:prstGeom prst="rect">
              <a:avLst/>
            </a:prstGeom>
          </p:spPr>
        </p:pic>
        <p:pic>
          <p:nvPicPr>
            <p:cNvPr id="27" name="図 26" descr="図形 が含まれている画像&#10;&#10;自動的に生成された説明">
              <a:extLst>
                <a:ext uri="{FF2B5EF4-FFF2-40B4-BE49-F238E27FC236}">
                  <a16:creationId xmlns:a16="http://schemas.microsoft.com/office/drawing/2014/main" id="{F8B3654F-B778-C13B-C40B-26391703AFB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321465" y="2052714"/>
              <a:ext cx="590404" cy="590404"/>
            </a:xfrm>
            <a:prstGeom prst="rect">
              <a:avLst/>
            </a:prstGeom>
          </p:spPr>
        </p:pic>
        <p:sp>
          <p:nvSpPr>
            <p:cNvPr id="28" name="テキスト ボックス 27">
              <a:extLst>
                <a:ext uri="{FF2B5EF4-FFF2-40B4-BE49-F238E27FC236}">
                  <a16:creationId xmlns:a16="http://schemas.microsoft.com/office/drawing/2014/main" id="{5304B041-AAFC-3A5D-3136-1C78CF51A054}"/>
                </a:ext>
              </a:extLst>
            </p:cNvPr>
            <p:cNvSpPr txBox="1"/>
            <p:nvPr/>
          </p:nvSpPr>
          <p:spPr>
            <a:xfrm>
              <a:off x="3994746" y="2714135"/>
              <a:ext cx="957183" cy="614191"/>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スプレー缶はこの分類には入れず、自治体の分別に従ってください。</a:t>
              </a:r>
            </a:p>
          </p:txBody>
        </p:sp>
      </p:grpSp>
      <p:grpSp>
        <p:nvGrpSpPr>
          <p:cNvPr id="66" name="グループ化 65">
            <a:extLst>
              <a:ext uri="{FF2B5EF4-FFF2-40B4-BE49-F238E27FC236}">
                <a16:creationId xmlns:a16="http://schemas.microsoft.com/office/drawing/2014/main" id="{B92A6084-D57F-D9BA-C04D-4A2157DE0AC2}"/>
              </a:ext>
            </a:extLst>
          </p:cNvPr>
          <p:cNvGrpSpPr/>
          <p:nvPr/>
        </p:nvGrpSpPr>
        <p:grpSpPr>
          <a:xfrm>
            <a:off x="238828" y="4142394"/>
            <a:ext cx="3116086" cy="1824342"/>
            <a:chOff x="2622070" y="3449691"/>
            <a:chExt cx="2464057" cy="1442605"/>
          </a:xfrm>
        </p:grpSpPr>
        <p:sp>
          <p:nvSpPr>
            <p:cNvPr id="37" name="四角形: 角を丸くする 36">
              <a:extLst>
                <a:ext uri="{FF2B5EF4-FFF2-40B4-BE49-F238E27FC236}">
                  <a16:creationId xmlns:a16="http://schemas.microsoft.com/office/drawing/2014/main" id="{60D63AAC-7B43-B915-2CF7-54817D34D73D}"/>
                </a:ext>
              </a:extLst>
            </p:cNvPr>
            <p:cNvSpPr/>
            <p:nvPr/>
          </p:nvSpPr>
          <p:spPr>
            <a:xfrm>
              <a:off x="2622070" y="3541306"/>
              <a:ext cx="2464057" cy="1350990"/>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ローチャート: 端子 37">
              <a:extLst>
                <a:ext uri="{FF2B5EF4-FFF2-40B4-BE49-F238E27FC236}">
                  <a16:creationId xmlns:a16="http://schemas.microsoft.com/office/drawing/2014/main" id="{12BA5D35-0157-2EA9-4C0B-BF248812B7A9}"/>
                </a:ext>
              </a:extLst>
            </p:cNvPr>
            <p:cNvSpPr/>
            <p:nvPr/>
          </p:nvSpPr>
          <p:spPr>
            <a:xfrm>
              <a:off x="3049752" y="3449691"/>
              <a:ext cx="1557111"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dirty="0">
                  <a:latin typeface="メイリオ" panose="020B0604030504040204" pitchFamily="50" charset="-128"/>
                  <a:ea typeface="メイリオ" panose="020B0604030504040204" pitchFamily="50" charset="-128"/>
                </a:rPr>
                <a:t>その他家電・小型家電</a:t>
              </a:r>
            </a:p>
          </p:txBody>
        </p:sp>
        <p:sp>
          <p:nvSpPr>
            <p:cNvPr id="39" name="テキスト ボックス 38">
              <a:extLst>
                <a:ext uri="{FF2B5EF4-FFF2-40B4-BE49-F238E27FC236}">
                  <a16:creationId xmlns:a16="http://schemas.microsoft.com/office/drawing/2014/main" id="{E86146F8-1259-9671-B7ED-96C8C1190340}"/>
                </a:ext>
              </a:extLst>
            </p:cNvPr>
            <p:cNvSpPr txBox="1"/>
            <p:nvPr/>
          </p:nvSpPr>
          <p:spPr>
            <a:xfrm>
              <a:off x="2678647" y="3725296"/>
              <a:ext cx="1807010" cy="365063"/>
            </a:xfrm>
            <a:prstGeom prst="rect">
              <a:avLst/>
            </a:prstGeom>
            <a:noFill/>
          </p:spPr>
          <p:txBody>
            <a:bodyPr wrap="square" rtlCol="0">
              <a:spAutoFit/>
            </a:bodyPr>
            <a:lstStyle/>
            <a:p>
              <a:r>
                <a:rPr kumimoji="1" lang="ja-JP" altLang="en-US" sz="1200" b="1" spc="-100" dirty="0">
                  <a:latin typeface="Meiryo UI" panose="020B0604030504040204" pitchFamily="50" charset="-128"/>
                  <a:ea typeface="Meiryo UI" panose="020B0604030504040204" pitchFamily="50" charset="-128"/>
                </a:rPr>
                <a:t>電子レンジ、炊飯器、ゲーム機器、ファンヒーター、石油ストーブなど</a:t>
              </a:r>
              <a:endParaRPr kumimoji="1" lang="en-US" altLang="ja-JP" sz="1200" b="1" spc="-1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69348A54-04DC-7F9C-6193-879A39669494}"/>
                </a:ext>
              </a:extLst>
            </p:cNvPr>
            <p:cNvSpPr txBox="1"/>
            <p:nvPr/>
          </p:nvSpPr>
          <p:spPr>
            <a:xfrm>
              <a:off x="2647555" y="4107528"/>
              <a:ext cx="1629083" cy="711873"/>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ファンヒーター、石油ストーブの中の灯油は抜いてください。電池は外してください。灯油や電池の集め方は、現地のリーダーを通じて、自治体に問い合わせて確認してください。</a:t>
              </a:r>
              <a:endParaRPr kumimoji="1" lang="en-US" altLang="ja-JP" sz="1050" dirty="0">
                <a:latin typeface="Meiryo UI" panose="020B0604030504040204" pitchFamily="50" charset="-128"/>
                <a:ea typeface="Meiryo UI" panose="020B0604030504040204" pitchFamily="50" charset="-128"/>
              </a:endParaRPr>
            </a:p>
          </p:txBody>
        </p:sp>
        <p:pic>
          <p:nvPicPr>
            <p:cNvPr id="41" name="図 40" descr="テーブル, 座る が含まれている画像&#10;&#10;自動的に生成された説明">
              <a:extLst>
                <a:ext uri="{FF2B5EF4-FFF2-40B4-BE49-F238E27FC236}">
                  <a16:creationId xmlns:a16="http://schemas.microsoft.com/office/drawing/2014/main" id="{5FBA8EE8-4F6C-0228-5282-A2EB89487B1B}"/>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4293710" y="4318193"/>
              <a:ext cx="551839" cy="551839"/>
            </a:xfrm>
            <a:prstGeom prst="rect">
              <a:avLst/>
            </a:prstGeom>
          </p:spPr>
        </p:pic>
        <p:pic>
          <p:nvPicPr>
            <p:cNvPr id="42" name="図 41" descr="テキスト&#10;&#10;自動的に生成された説明">
              <a:extLst>
                <a:ext uri="{FF2B5EF4-FFF2-40B4-BE49-F238E27FC236}">
                  <a16:creationId xmlns:a16="http://schemas.microsoft.com/office/drawing/2014/main" id="{EC95EA9A-CFD9-A9A3-7CF4-7A7C3A63B8D2}"/>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4525522" y="3605577"/>
              <a:ext cx="451346" cy="451346"/>
            </a:xfrm>
            <a:prstGeom prst="rect">
              <a:avLst/>
            </a:prstGeom>
          </p:spPr>
        </p:pic>
        <p:pic>
          <p:nvPicPr>
            <p:cNvPr id="43" name="図 42" descr="アイコン&#10;&#10;中程度の精度で自動的に生成された説明">
              <a:extLst>
                <a:ext uri="{FF2B5EF4-FFF2-40B4-BE49-F238E27FC236}">
                  <a16:creationId xmlns:a16="http://schemas.microsoft.com/office/drawing/2014/main" id="{878CBD8E-41E3-D335-3A13-2789C6CFE96E}"/>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4459461" y="3969884"/>
              <a:ext cx="552281" cy="552281"/>
            </a:xfrm>
            <a:prstGeom prst="rect">
              <a:avLst/>
            </a:prstGeom>
          </p:spPr>
        </p:pic>
      </p:grpSp>
      <p:grpSp>
        <p:nvGrpSpPr>
          <p:cNvPr id="68" name="グループ化 67">
            <a:extLst>
              <a:ext uri="{FF2B5EF4-FFF2-40B4-BE49-F238E27FC236}">
                <a16:creationId xmlns:a16="http://schemas.microsoft.com/office/drawing/2014/main" id="{8DEF02CB-7201-0950-E817-D2132DE959AC}"/>
              </a:ext>
            </a:extLst>
          </p:cNvPr>
          <p:cNvGrpSpPr/>
          <p:nvPr/>
        </p:nvGrpSpPr>
        <p:grpSpPr>
          <a:xfrm>
            <a:off x="3436229" y="4125964"/>
            <a:ext cx="1689732" cy="1862568"/>
            <a:chOff x="182111" y="4945588"/>
            <a:chExt cx="1336162" cy="1472833"/>
          </a:xfrm>
        </p:grpSpPr>
        <p:sp>
          <p:nvSpPr>
            <p:cNvPr id="47" name="テキスト ボックス 46">
              <a:extLst>
                <a:ext uri="{FF2B5EF4-FFF2-40B4-BE49-F238E27FC236}">
                  <a16:creationId xmlns:a16="http://schemas.microsoft.com/office/drawing/2014/main" id="{0A1871A1-6B4D-5E79-96AF-EC0B0D627A64}"/>
                </a:ext>
              </a:extLst>
            </p:cNvPr>
            <p:cNvSpPr txBox="1"/>
            <p:nvPr/>
          </p:nvSpPr>
          <p:spPr>
            <a:xfrm>
              <a:off x="182111" y="5911484"/>
              <a:ext cx="1336162" cy="456329"/>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発火防止のため、畳は積み上げすぎないよう（目安は</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ｍ程度まで）にしましょう。</a:t>
              </a:r>
            </a:p>
          </p:txBody>
        </p:sp>
        <p:grpSp>
          <p:nvGrpSpPr>
            <p:cNvPr id="67" name="グループ化 66">
              <a:extLst>
                <a:ext uri="{FF2B5EF4-FFF2-40B4-BE49-F238E27FC236}">
                  <a16:creationId xmlns:a16="http://schemas.microsoft.com/office/drawing/2014/main" id="{6D2D1B79-0C3C-8719-963F-A3C1EC7A548A}"/>
                </a:ext>
              </a:extLst>
            </p:cNvPr>
            <p:cNvGrpSpPr/>
            <p:nvPr/>
          </p:nvGrpSpPr>
          <p:grpSpPr>
            <a:xfrm>
              <a:off x="182744" y="4945588"/>
              <a:ext cx="1335529" cy="1472833"/>
              <a:chOff x="182744" y="4945588"/>
              <a:chExt cx="1335529" cy="1472833"/>
            </a:xfrm>
          </p:grpSpPr>
          <p:sp>
            <p:nvSpPr>
              <p:cNvPr id="44" name="四角形: 角を丸くする 43">
                <a:extLst>
                  <a:ext uri="{FF2B5EF4-FFF2-40B4-BE49-F238E27FC236}">
                    <a16:creationId xmlns:a16="http://schemas.microsoft.com/office/drawing/2014/main" id="{C8847EDD-ADD4-7BAC-7733-FA8104E2A702}"/>
                  </a:ext>
                </a:extLst>
              </p:cNvPr>
              <p:cNvSpPr/>
              <p:nvPr/>
            </p:nvSpPr>
            <p:spPr>
              <a:xfrm>
                <a:off x="182744" y="5048616"/>
                <a:ext cx="1286869" cy="1369805"/>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ローチャート: 端子 44">
                <a:extLst>
                  <a:ext uri="{FF2B5EF4-FFF2-40B4-BE49-F238E27FC236}">
                    <a16:creationId xmlns:a16="http://schemas.microsoft.com/office/drawing/2014/main" id="{3A3145F6-9480-1E60-1D85-7C62BEDBA8AB}"/>
                  </a:ext>
                </a:extLst>
              </p:cNvPr>
              <p:cNvSpPr/>
              <p:nvPr/>
            </p:nvSpPr>
            <p:spPr>
              <a:xfrm>
                <a:off x="281180" y="4945588"/>
                <a:ext cx="980900"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spc="-100" dirty="0">
                    <a:latin typeface="メイリオ" panose="020B0604030504040204" pitchFamily="50" charset="-128"/>
                    <a:ea typeface="メイリオ" panose="020B0604030504040204" pitchFamily="50" charset="-128"/>
                  </a:rPr>
                  <a:t>布団、畳など</a:t>
                </a:r>
              </a:p>
            </p:txBody>
          </p:sp>
          <p:sp>
            <p:nvSpPr>
              <p:cNvPr id="46" name="テキスト ボックス 45">
                <a:extLst>
                  <a:ext uri="{FF2B5EF4-FFF2-40B4-BE49-F238E27FC236}">
                    <a16:creationId xmlns:a16="http://schemas.microsoft.com/office/drawing/2014/main" id="{C271BD89-5208-F629-9BCC-EA3C328D66D5}"/>
                  </a:ext>
                </a:extLst>
              </p:cNvPr>
              <p:cNvSpPr txBox="1"/>
              <p:nvPr/>
            </p:nvSpPr>
            <p:spPr>
              <a:xfrm>
                <a:off x="246067" y="5195552"/>
                <a:ext cx="1272206" cy="365063"/>
              </a:xfrm>
              <a:prstGeom prst="rect">
                <a:avLst/>
              </a:prstGeom>
              <a:noFill/>
            </p:spPr>
            <p:txBody>
              <a:bodyPr wrap="square" rtlCol="0">
                <a:spAutoFit/>
              </a:bodyPr>
              <a:lstStyle/>
              <a:p>
                <a:r>
                  <a:rPr kumimoji="1" lang="ja-JP" altLang="en-US" sz="1200" b="1" spc="-100" dirty="0">
                    <a:latin typeface="Meiryo UI" panose="020B0604030504040204" pitchFamily="50" charset="-128"/>
                    <a:ea typeface="Meiryo UI" panose="020B0604030504040204" pitchFamily="50" charset="-128"/>
                  </a:rPr>
                  <a:t>布団などの寝具類、</a:t>
                </a:r>
                <a:endParaRPr kumimoji="1" lang="en-US" altLang="ja-JP" sz="1200" b="1" spc="-100" dirty="0">
                  <a:latin typeface="Meiryo UI" panose="020B0604030504040204" pitchFamily="50" charset="-128"/>
                  <a:ea typeface="Meiryo UI" panose="020B0604030504040204" pitchFamily="50" charset="-128"/>
                </a:endParaRPr>
              </a:p>
              <a:p>
                <a:r>
                  <a:rPr kumimoji="1" lang="ja-JP" altLang="en-US" sz="1200" b="1" spc="-100" dirty="0">
                    <a:latin typeface="Meiryo UI" panose="020B0604030504040204" pitchFamily="50" charset="-128"/>
                    <a:ea typeface="Meiryo UI" panose="020B0604030504040204" pitchFamily="50" charset="-128"/>
                  </a:rPr>
                  <a:t>畳、ｶｰﾍﾟｯﾄなど</a:t>
                </a:r>
                <a:endParaRPr kumimoji="1" lang="en-US" altLang="ja-JP" sz="1200" b="1" spc="-100" dirty="0">
                  <a:latin typeface="Meiryo UI" panose="020B0604030504040204" pitchFamily="50" charset="-128"/>
                  <a:ea typeface="Meiryo UI" panose="020B0604030504040204" pitchFamily="50" charset="-128"/>
                </a:endParaRPr>
              </a:p>
            </p:txBody>
          </p:sp>
          <p:pic>
            <p:nvPicPr>
              <p:cNvPr id="48" name="図 47" descr="黒い背景と白い文字のロゴ&#10;&#10;自動的に生成された説明">
                <a:extLst>
                  <a:ext uri="{FF2B5EF4-FFF2-40B4-BE49-F238E27FC236}">
                    <a16:creationId xmlns:a16="http://schemas.microsoft.com/office/drawing/2014/main" id="{FDC62BB2-3D1A-09FB-A612-0D5FA4951A55}"/>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661073" y="5543644"/>
                <a:ext cx="566984" cy="566984"/>
              </a:xfrm>
              <a:prstGeom prst="rect">
                <a:avLst/>
              </a:prstGeom>
            </p:spPr>
          </p:pic>
          <p:pic>
            <p:nvPicPr>
              <p:cNvPr id="49" name="図 48">
                <a:extLst>
                  <a:ext uri="{FF2B5EF4-FFF2-40B4-BE49-F238E27FC236}">
                    <a16:creationId xmlns:a16="http://schemas.microsoft.com/office/drawing/2014/main" id="{BDA94133-EFA6-E8BF-2A49-D6ED226EC8AA}"/>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256254" y="5451727"/>
                <a:ext cx="566984" cy="566984"/>
              </a:xfrm>
              <a:prstGeom prst="rect">
                <a:avLst/>
              </a:prstGeom>
            </p:spPr>
          </p:pic>
        </p:grpSp>
      </p:grpSp>
      <p:grpSp>
        <p:nvGrpSpPr>
          <p:cNvPr id="70" name="グループ化 69">
            <a:extLst>
              <a:ext uri="{FF2B5EF4-FFF2-40B4-BE49-F238E27FC236}">
                <a16:creationId xmlns:a16="http://schemas.microsoft.com/office/drawing/2014/main" id="{DD69C04C-6478-EB95-FF6C-2ABB19D36B05}"/>
              </a:ext>
            </a:extLst>
          </p:cNvPr>
          <p:cNvGrpSpPr/>
          <p:nvPr/>
        </p:nvGrpSpPr>
        <p:grpSpPr>
          <a:xfrm>
            <a:off x="7125406" y="4115493"/>
            <a:ext cx="1815841" cy="1873185"/>
            <a:chOff x="3423167" y="4929236"/>
            <a:chExt cx="1435884" cy="1481227"/>
          </a:xfrm>
        </p:grpSpPr>
        <p:sp>
          <p:nvSpPr>
            <p:cNvPr id="55" name="四角形: 角を丸くする 54">
              <a:extLst>
                <a:ext uri="{FF2B5EF4-FFF2-40B4-BE49-F238E27FC236}">
                  <a16:creationId xmlns:a16="http://schemas.microsoft.com/office/drawing/2014/main" id="{A5B5E998-B563-BE53-60C7-A5E141B29F41}"/>
                </a:ext>
              </a:extLst>
            </p:cNvPr>
            <p:cNvSpPr/>
            <p:nvPr/>
          </p:nvSpPr>
          <p:spPr>
            <a:xfrm>
              <a:off x="3423167" y="5040398"/>
              <a:ext cx="1426140" cy="1370065"/>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ローチャート: 端子 55">
              <a:extLst>
                <a:ext uri="{FF2B5EF4-FFF2-40B4-BE49-F238E27FC236}">
                  <a16:creationId xmlns:a16="http://schemas.microsoft.com/office/drawing/2014/main" id="{7B93F2C0-80FC-B45A-25E4-BAA76D1A3E93}"/>
                </a:ext>
              </a:extLst>
            </p:cNvPr>
            <p:cNvSpPr/>
            <p:nvPr/>
          </p:nvSpPr>
          <p:spPr>
            <a:xfrm>
              <a:off x="3592865" y="4929236"/>
              <a:ext cx="563064" cy="237162"/>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dirty="0">
                  <a:latin typeface="メイリオ" panose="020B0604030504040204" pitchFamily="50" charset="-128"/>
                  <a:ea typeface="メイリオ" panose="020B0604030504040204" pitchFamily="50" charset="-128"/>
                </a:rPr>
                <a:t>土砂</a:t>
              </a:r>
            </a:p>
          </p:txBody>
        </p:sp>
        <p:sp>
          <p:nvSpPr>
            <p:cNvPr id="57" name="テキスト ボックス 56">
              <a:extLst>
                <a:ext uri="{FF2B5EF4-FFF2-40B4-BE49-F238E27FC236}">
                  <a16:creationId xmlns:a16="http://schemas.microsoft.com/office/drawing/2014/main" id="{2C874ACF-F417-32A1-9B8F-A05B718EBC2B}"/>
                </a:ext>
              </a:extLst>
            </p:cNvPr>
            <p:cNvSpPr txBox="1"/>
            <p:nvPr/>
          </p:nvSpPr>
          <p:spPr>
            <a:xfrm>
              <a:off x="4250123" y="5392163"/>
              <a:ext cx="523823" cy="219038"/>
            </a:xfrm>
            <a:prstGeom prst="rect">
              <a:avLst/>
            </a:prstGeom>
            <a:noFill/>
          </p:spPr>
          <p:txBody>
            <a:bodyPr wrap="square" rtlCol="0">
              <a:spAutoFit/>
            </a:bodyPr>
            <a:lstStyle/>
            <a:p>
              <a:r>
                <a:rPr kumimoji="1" lang="ja-JP" altLang="en-US" sz="1200" b="1" spc="-100" dirty="0">
                  <a:latin typeface="Meiryo UI" panose="020B0604030504040204" pitchFamily="50" charset="-128"/>
                  <a:ea typeface="Meiryo UI" panose="020B0604030504040204" pitchFamily="50" charset="-128"/>
                </a:rPr>
                <a:t>土砂</a:t>
              </a:r>
              <a:endParaRPr kumimoji="1" lang="en-US" altLang="ja-JP" sz="1200" b="1" spc="-100"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C79E64F1-2879-99D2-96B3-032FF8BCA359}"/>
                </a:ext>
              </a:extLst>
            </p:cNvPr>
            <p:cNvSpPr txBox="1"/>
            <p:nvPr/>
          </p:nvSpPr>
          <p:spPr>
            <a:xfrm>
              <a:off x="3444080" y="5793271"/>
              <a:ext cx="1414971" cy="456329"/>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水害時に出る床上の土砂は場所を決めてまとめて置いてください。</a:t>
              </a:r>
            </a:p>
          </p:txBody>
        </p:sp>
        <p:pic>
          <p:nvPicPr>
            <p:cNvPr id="60" name="図 59">
              <a:extLst>
                <a:ext uri="{FF2B5EF4-FFF2-40B4-BE49-F238E27FC236}">
                  <a16:creationId xmlns:a16="http://schemas.microsoft.com/office/drawing/2014/main" id="{976D85A7-4EE4-6E3B-520A-94506073392B}"/>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3585843" y="5194470"/>
              <a:ext cx="705341" cy="705341"/>
            </a:xfrm>
            <a:prstGeom prst="rect">
              <a:avLst/>
            </a:prstGeom>
          </p:spPr>
        </p:pic>
      </p:grpSp>
      <p:grpSp>
        <p:nvGrpSpPr>
          <p:cNvPr id="69" name="グループ化 68">
            <a:extLst>
              <a:ext uri="{FF2B5EF4-FFF2-40B4-BE49-F238E27FC236}">
                <a16:creationId xmlns:a16="http://schemas.microsoft.com/office/drawing/2014/main" id="{8D983665-914E-C49A-6033-E28C59BB704E}"/>
              </a:ext>
            </a:extLst>
          </p:cNvPr>
          <p:cNvGrpSpPr/>
          <p:nvPr/>
        </p:nvGrpSpPr>
        <p:grpSpPr>
          <a:xfrm>
            <a:off x="5041089" y="4134576"/>
            <a:ext cx="2147135" cy="1860254"/>
            <a:chOff x="1549471" y="4929735"/>
            <a:chExt cx="1697855" cy="1471003"/>
          </a:xfrm>
        </p:grpSpPr>
        <p:pic>
          <p:nvPicPr>
            <p:cNvPr id="50" name="図 49" descr="ガラス, カップ が含まれている画像&#10;&#10;自動的に生成された説明">
              <a:extLst>
                <a:ext uri="{FF2B5EF4-FFF2-40B4-BE49-F238E27FC236}">
                  <a16:creationId xmlns:a16="http://schemas.microsoft.com/office/drawing/2014/main" id="{C3107E82-B0F9-D102-7FD0-1AB747B2B818}"/>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1549471" y="5757196"/>
              <a:ext cx="576643" cy="576643"/>
            </a:xfrm>
            <a:prstGeom prst="rect">
              <a:avLst/>
            </a:prstGeom>
          </p:spPr>
        </p:pic>
        <p:sp>
          <p:nvSpPr>
            <p:cNvPr id="51" name="四角形: 角を丸くする 50">
              <a:extLst>
                <a:ext uri="{FF2B5EF4-FFF2-40B4-BE49-F238E27FC236}">
                  <a16:creationId xmlns:a16="http://schemas.microsoft.com/office/drawing/2014/main" id="{D5AB5582-29CB-93D6-5FDC-5840DF8811A5}"/>
                </a:ext>
              </a:extLst>
            </p:cNvPr>
            <p:cNvSpPr/>
            <p:nvPr/>
          </p:nvSpPr>
          <p:spPr>
            <a:xfrm>
              <a:off x="1632224" y="5040134"/>
              <a:ext cx="1511662" cy="1360604"/>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ローチャート: 端子 51">
              <a:extLst>
                <a:ext uri="{FF2B5EF4-FFF2-40B4-BE49-F238E27FC236}">
                  <a16:creationId xmlns:a16="http://schemas.microsoft.com/office/drawing/2014/main" id="{3D84D1EB-7F7A-5CA7-4910-D6B889195A94}"/>
                </a:ext>
              </a:extLst>
            </p:cNvPr>
            <p:cNvSpPr/>
            <p:nvPr/>
          </p:nvSpPr>
          <p:spPr>
            <a:xfrm>
              <a:off x="1743905" y="4929735"/>
              <a:ext cx="1175525"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dirty="0">
                  <a:latin typeface="メイリオ" panose="020B0604030504040204" pitchFamily="50" charset="-128"/>
                  <a:ea typeface="メイリオ" panose="020B0604030504040204" pitchFamily="50" charset="-128"/>
                </a:rPr>
                <a:t>ガラス、陶器類</a:t>
              </a:r>
            </a:p>
          </p:txBody>
        </p:sp>
        <p:sp>
          <p:nvSpPr>
            <p:cNvPr id="53" name="テキスト ボックス 52">
              <a:extLst>
                <a:ext uri="{FF2B5EF4-FFF2-40B4-BE49-F238E27FC236}">
                  <a16:creationId xmlns:a16="http://schemas.microsoft.com/office/drawing/2014/main" id="{A2C42117-C802-B608-FDCB-B0A591C7EC8B}"/>
                </a:ext>
              </a:extLst>
            </p:cNvPr>
            <p:cNvSpPr txBox="1"/>
            <p:nvPr/>
          </p:nvSpPr>
          <p:spPr>
            <a:xfrm>
              <a:off x="2157989" y="5236341"/>
              <a:ext cx="1032991" cy="365063"/>
            </a:xfrm>
            <a:prstGeom prst="rect">
              <a:avLst/>
            </a:prstGeom>
            <a:noFill/>
          </p:spPr>
          <p:txBody>
            <a:bodyPr wrap="square" rtlCol="0">
              <a:spAutoFit/>
            </a:bodyPr>
            <a:lstStyle/>
            <a:p>
              <a:r>
                <a:rPr kumimoji="1" lang="ja-JP" altLang="en-US" sz="1200" b="1" spc="-100" dirty="0">
                  <a:latin typeface="Meiryo UI" panose="020B0604030504040204" pitchFamily="50" charset="-128"/>
                  <a:ea typeface="Meiryo UI" panose="020B0604030504040204" pitchFamily="50" charset="-128"/>
                </a:rPr>
                <a:t>ガラス、</a:t>
              </a:r>
              <a:endParaRPr kumimoji="1" lang="en-US" altLang="ja-JP" sz="1200" b="1" spc="-100" dirty="0">
                <a:latin typeface="Meiryo UI" panose="020B0604030504040204" pitchFamily="50" charset="-128"/>
                <a:ea typeface="Meiryo UI" panose="020B0604030504040204" pitchFamily="50" charset="-128"/>
              </a:endParaRPr>
            </a:p>
            <a:p>
              <a:r>
                <a:rPr kumimoji="1" lang="ja-JP" altLang="en-US" sz="1200" b="1" spc="-100" dirty="0">
                  <a:latin typeface="Meiryo UI" panose="020B0604030504040204" pitchFamily="50" charset="-128"/>
                  <a:ea typeface="Meiryo UI" panose="020B0604030504040204" pitchFamily="50" charset="-128"/>
                </a:rPr>
                <a:t>陶器類など</a:t>
              </a:r>
              <a:endParaRPr kumimoji="1" lang="en-US" altLang="ja-JP" sz="1200" b="1" spc="-1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DAA3B19F-A1DA-271B-CB0A-90E95D8820CF}"/>
                </a:ext>
              </a:extLst>
            </p:cNvPr>
            <p:cNvSpPr txBox="1"/>
            <p:nvPr/>
          </p:nvSpPr>
          <p:spPr>
            <a:xfrm>
              <a:off x="2186540" y="5696460"/>
              <a:ext cx="1060786" cy="584101"/>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ジュース・酒などの</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液体、生ものなどの</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中身はあらかじめ</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捨ててください。</a:t>
              </a:r>
              <a:endParaRPr kumimoji="1" lang="en-US" altLang="ja-JP" sz="1050" dirty="0">
                <a:latin typeface="Meiryo UI" panose="020B0604030504040204" pitchFamily="50" charset="-128"/>
                <a:ea typeface="Meiryo UI" panose="020B0604030504040204" pitchFamily="50" charset="-128"/>
              </a:endParaRPr>
            </a:p>
          </p:txBody>
        </p:sp>
        <p:pic>
          <p:nvPicPr>
            <p:cNvPr id="59" name="図 58" descr="ロゴ&#10;&#10;自動的に生成された説明">
              <a:extLst>
                <a:ext uri="{FF2B5EF4-FFF2-40B4-BE49-F238E27FC236}">
                  <a16:creationId xmlns:a16="http://schemas.microsoft.com/office/drawing/2014/main" id="{B485EC23-4DA7-B4A3-1AC2-F1CFE7D5702C}"/>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1762257" y="5882533"/>
              <a:ext cx="515100" cy="515100"/>
            </a:xfrm>
            <a:prstGeom prst="rect">
              <a:avLst/>
            </a:prstGeom>
          </p:spPr>
        </p:pic>
        <p:pic>
          <p:nvPicPr>
            <p:cNvPr id="61" name="図 60" descr="アイコン が含まれている画像&#10;&#10;自動的に生成された説明">
              <a:extLst>
                <a:ext uri="{FF2B5EF4-FFF2-40B4-BE49-F238E27FC236}">
                  <a16:creationId xmlns:a16="http://schemas.microsoft.com/office/drawing/2014/main" id="{55F2AADC-A27E-4B4E-3243-80336880D751}"/>
                </a:ext>
              </a:extLst>
            </p:cNvPr>
            <p:cNvPicPr>
              <a:picLocks noChangeAspect="1"/>
            </p:cNvPicPr>
            <p:nvPr/>
          </p:nvPicPr>
          <p:blipFill>
            <a:blip r:embed="rId21" cstate="hqprint">
              <a:extLst>
                <a:ext uri="{28A0092B-C50C-407E-A947-70E740481C1C}">
                  <a14:useLocalDpi xmlns:a14="http://schemas.microsoft.com/office/drawing/2010/main" val="0"/>
                </a:ext>
              </a:extLst>
            </a:blip>
            <a:stretch>
              <a:fillRect/>
            </a:stretch>
          </p:blipFill>
          <p:spPr>
            <a:xfrm>
              <a:off x="1654761" y="5210988"/>
              <a:ext cx="567692" cy="567692"/>
            </a:xfrm>
            <a:prstGeom prst="rect">
              <a:avLst/>
            </a:prstGeom>
          </p:spPr>
        </p:pic>
      </p:grpSp>
    </p:spTree>
    <p:extLst>
      <p:ext uri="{BB962C8B-B14F-4D97-AF65-F5344CB8AC3E}">
        <p14:creationId xmlns:p14="http://schemas.microsoft.com/office/powerpoint/2010/main" val="261737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B489916C-77E6-949F-2A7A-0A00E39D708B}"/>
              </a:ext>
            </a:extLst>
          </p:cNvPr>
          <p:cNvSpPr/>
          <p:nvPr/>
        </p:nvSpPr>
        <p:spPr>
          <a:xfrm>
            <a:off x="186624" y="824235"/>
            <a:ext cx="8667341" cy="2621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spcAft>
                <a:spcPts val="1200"/>
              </a:spcAft>
            </a:pPr>
            <a:r>
              <a:rPr kumimoji="1" lang="ja-JP" altLang="en-US" sz="2000" b="1" dirty="0">
                <a:solidFill>
                  <a:schemeClr val="tx1"/>
                </a:solidFill>
                <a:latin typeface="Meiryo UI" panose="020B0604030504040204" pitchFamily="50" charset="-128"/>
                <a:ea typeface="Meiryo UI" panose="020B0604030504040204" pitchFamily="50" charset="-128"/>
              </a:rPr>
              <a:t>被災現場では、被災家屋内の災害ごみ以外にも、壊れたブロック塀や落下した瓦、はがれ落ちた壁面材や壊れた障子、雨戸・ドアなどの建具などの災害ごみも、集積所や仮置場に搬出するなど、適切な処理をする必要があります。</a:t>
            </a:r>
          </a:p>
          <a:p>
            <a:pPr>
              <a:lnSpc>
                <a:spcPts val="3200"/>
              </a:lnSpc>
            </a:pPr>
            <a:r>
              <a:rPr kumimoji="1" lang="ja-JP" altLang="en-US" sz="2000" b="1" dirty="0">
                <a:solidFill>
                  <a:schemeClr val="tx1"/>
                </a:solidFill>
                <a:latin typeface="Meiryo UI" panose="020B0604030504040204" pitchFamily="50" charset="-128"/>
                <a:ea typeface="Meiryo UI" panose="020B0604030504040204" pitchFamily="50" charset="-128"/>
              </a:rPr>
              <a:t>こうした災害ごみについても、被災された方の話や現地のボランティアのリーダーの指示を聞きながら、無理のない範囲で片付け作業に協力していきましょう。</a:t>
            </a:r>
          </a:p>
        </p:txBody>
      </p:sp>
      <p:sp>
        <p:nvSpPr>
          <p:cNvPr id="2" name="タイトル 1">
            <a:extLst>
              <a:ext uri="{FF2B5EF4-FFF2-40B4-BE49-F238E27FC236}">
                <a16:creationId xmlns:a16="http://schemas.microsoft.com/office/drawing/2014/main" id="{0909D32D-9A4C-0431-3EEB-64A39C2881E4}"/>
              </a:ext>
            </a:extLst>
          </p:cNvPr>
          <p:cNvSpPr>
            <a:spLocks noGrp="1"/>
          </p:cNvSpPr>
          <p:nvPr>
            <p:ph type="title"/>
          </p:nvPr>
        </p:nvSpPr>
        <p:spPr>
          <a:xfrm>
            <a:off x="628649" y="155576"/>
            <a:ext cx="8515351" cy="647835"/>
          </a:xfrm>
        </p:spPr>
        <p:txBody>
          <a:bodyPr>
            <a:normAutofit/>
          </a:bodyPr>
          <a:lstStyle/>
          <a:p>
            <a:r>
              <a:rPr lang="ja-JP" altLang="en-US" sz="2400" b="1" dirty="0">
                <a:solidFill>
                  <a:schemeClr val="bg1"/>
                </a:solidFill>
                <a:latin typeface="Meiryo UI" panose="020B0604030504040204" pitchFamily="50" charset="-128"/>
                <a:ea typeface="Meiryo UI" panose="020B0604030504040204" pitchFamily="50" charset="-128"/>
              </a:rPr>
              <a:t>解説：</a:t>
            </a:r>
            <a:r>
              <a:rPr kumimoji="1" lang="ja-JP" altLang="en-US" sz="2400" b="1" dirty="0">
                <a:solidFill>
                  <a:schemeClr val="bg1"/>
                </a:solidFill>
                <a:latin typeface="Meiryo UI" panose="020B0604030504040204" pitchFamily="50" charset="-128"/>
                <a:ea typeface="Meiryo UI" panose="020B0604030504040204" pitchFamily="50" charset="-128"/>
              </a:rPr>
              <a:t>災害ごみの種類</a:t>
            </a:r>
            <a:r>
              <a:rPr lang="ja-JP" altLang="en-US" sz="2000" b="1" dirty="0">
                <a:solidFill>
                  <a:srgbClr val="FFFF00"/>
                </a:solidFill>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ハンドブック案</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モデル例</a:t>
            </a:r>
            <a:r>
              <a:rPr lang="en-US" altLang="ja-JP" sz="2000" b="1" dirty="0">
                <a:latin typeface="Meiryo UI" panose="020B0604030504040204" pitchFamily="50" charset="-128"/>
                <a:ea typeface="Meiryo UI" panose="020B0604030504040204" pitchFamily="50" charset="-128"/>
              </a:rPr>
              <a:t>〕P9</a:t>
            </a:r>
            <a:r>
              <a:rPr lang="ja-JP" altLang="en-US" sz="2000" b="1" dirty="0">
                <a:latin typeface="Meiryo UI" panose="020B0604030504040204" pitchFamily="50" charset="-128"/>
                <a:ea typeface="Meiryo UI" panose="020B0604030504040204" pitchFamily="50" charset="-128"/>
              </a:rPr>
              <a:t>参照</a:t>
            </a:r>
            <a:endParaRPr kumimoji="1" lang="ja-JP" altLang="en-US" sz="32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205CDCB5-DC98-254E-E575-CA16DED19600}"/>
              </a:ext>
            </a:extLst>
          </p:cNvPr>
          <p:cNvSpPr txBox="1"/>
          <p:nvPr/>
        </p:nvSpPr>
        <p:spPr>
          <a:xfrm>
            <a:off x="1892872" y="4336816"/>
            <a:ext cx="1557111" cy="746358"/>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壊れたコンクリート</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ブロックやレンガなど</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瓦類とは分けてください。</a:t>
            </a:r>
          </a:p>
        </p:txBody>
      </p:sp>
      <p:sp>
        <p:nvSpPr>
          <p:cNvPr id="7" name="四角形: 角を丸くする 6">
            <a:extLst>
              <a:ext uri="{FF2B5EF4-FFF2-40B4-BE49-F238E27FC236}">
                <a16:creationId xmlns:a16="http://schemas.microsoft.com/office/drawing/2014/main" id="{9C41C753-DFC9-5DDD-AAC0-10DEC5DFAE8B}"/>
              </a:ext>
            </a:extLst>
          </p:cNvPr>
          <p:cNvSpPr/>
          <p:nvPr/>
        </p:nvSpPr>
        <p:spPr>
          <a:xfrm>
            <a:off x="349628" y="3994843"/>
            <a:ext cx="3055709" cy="169191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端子 7">
            <a:extLst>
              <a:ext uri="{FF2B5EF4-FFF2-40B4-BE49-F238E27FC236}">
                <a16:creationId xmlns:a16="http://schemas.microsoft.com/office/drawing/2014/main" id="{739F5423-6C45-AB2E-B727-6B592A63F160}"/>
              </a:ext>
            </a:extLst>
          </p:cNvPr>
          <p:cNvSpPr/>
          <p:nvPr/>
        </p:nvSpPr>
        <p:spPr>
          <a:xfrm>
            <a:off x="493293" y="3879589"/>
            <a:ext cx="1948833"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dirty="0">
                <a:latin typeface="メイリオ" panose="020B0604030504040204" pitchFamily="50" charset="-128"/>
                <a:ea typeface="メイリオ" panose="020B0604030504040204" pitchFamily="50" charset="-128"/>
              </a:rPr>
              <a:t>コンクリート・レンガがら</a:t>
            </a:r>
          </a:p>
        </p:txBody>
      </p:sp>
      <p:pic>
        <p:nvPicPr>
          <p:cNvPr id="11" name="図 10" descr="ダイアグラム が含まれている画像&#10;&#10;自動的に生成された説明">
            <a:extLst>
              <a:ext uri="{FF2B5EF4-FFF2-40B4-BE49-F238E27FC236}">
                <a16:creationId xmlns:a16="http://schemas.microsoft.com/office/drawing/2014/main" id="{ADC55E80-1AC4-35D0-DCEC-BFDAD052E0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9360" y="4207184"/>
            <a:ext cx="1269691" cy="1271534"/>
          </a:xfrm>
          <a:prstGeom prst="rect">
            <a:avLst/>
          </a:prstGeom>
        </p:spPr>
      </p:pic>
      <p:pic>
        <p:nvPicPr>
          <p:cNvPr id="12" name="図 11" descr="テキスト が含まれている画像&#10;&#10;自動的に生成された説明">
            <a:extLst>
              <a:ext uri="{FF2B5EF4-FFF2-40B4-BE49-F238E27FC236}">
                <a16:creationId xmlns:a16="http://schemas.microsoft.com/office/drawing/2014/main" id="{637436A5-BC27-DA91-D4BF-B3318CB9870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02192" y="4281171"/>
            <a:ext cx="659218" cy="659218"/>
          </a:xfrm>
          <a:prstGeom prst="rect">
            <a:avLst/>
          </a:prstGeom>
        </p:spPr>
      </p:pic>
      <p:sp>
        <p:nvSpPr>
          <p:cNvPr id="13" name="テキスト ボックス 12">
            <a:extLst>
              <a:ext uri="{FF2B5EF4-FFF2-40B4-BE49-F238E27FC236}">
                <a16:creationId xmlns:a16="http://schemas.microsoft.com/office/drawing/2014/main" id="{070071D6-B992-56B5-C9E6-3AC0CF4A9E37}"/>
              </a:ext>
            </a:extLst>
          </p:cNvPr>
          <p:cNvSpPr txBox="1"/>
          <p:nvPr/>
        </p:nvSpPr>
        <p:spPr>
          <a:xfrm>
            <a:off x="7027192" y="4237632"/>
            <a:ext cx="1431833" cy="892296"/>
          </a:xfrm>
          <a:prstGeom prst="rect">
            <a:avLst/>
          </a:prstGeom>
          <a:noFill/>
        </p:spPr>
        <p:txBody>
          <a:bodyPr wrap="square" rtlCol="0">
            <a:spAutoFit/>
          </a:bodyPr>
          <a:lstStyle/>
          <a:p>
            <a:pPr>
              <a:lnSpc>
                <a:spcPts val="1600"/>
              </a:lnSpc>
            </a:pPr>
            <a:r>
              <a:rPr kumimoji="1" lang="ja-JP" altLang="en-US" sz="1200" b="1" dirty="0">
                <a:latin typeface="Meiryo UI" panose="020B0604030504040204" pitchFamily="50" charset="-128"/>
                <a:ea typeface="Meiryo UI" panose="020B0604030504040204" pitchFamily="50" charset="-128"/>
              </a:rPr>
              <a:t>落下した瓦屋根や、</a:t>
            </a:r>
            <a:endParaRPr kumimoji="1" lang="en-US" altLang="ja-JP" sz="1200" b="1" dirty="0">
              <a:latin typeface="Meiryo UI" panose="020B0604030504040204" pitchFamily="50" charset="-128"/>
              <a:ea typeface="Meiryo UI" panose="020B0604030504040204" pitchFamily="50" charset="-128"/>
            </a:endParaRPr>
          </a:p>
          <a:p>
            <a:pPr>
              <a:lnSpc>
                <a:spcPts val="1600"/>
              </a:lnSpc>
            </a:pPr>
            <a:r>
              <a:rPr kumimoji="1" lang="ja-JP" altLang="en-US" sz="1200" b="1" dirty="0">
                <a:latin typeface="Meiryo UI" panose="020B0604030504040204" pitchFamily="50" charset="-128"/>
                <a:ea typeface="Meiryo UI" panose="020B0604030504040204" pitchFamily="50" charset="-128"/>
              </a:rPr>
              <a:t>はがれ落ちた壁などに使用したスレート材など</a:t>
            </a:r>
            <a:endParaRPr kumimoji="1" lang="en-US" altLang="ja-JP" sz="8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0E352016-EEC4-E059-287D-879E7B30B358}"/>
              </a:ext>
            </a:extLst>
          </p:cNvPr>
          <p:cNvSpPr/>
          <p:nvPr/>
        </p:nvSpPr>
        <p:spPr>
          <a:xfrm>
            <a:off x="5729219" y="3991307"/>
            <a:ext cx="2766573" cy="168406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端子 14">
            <a:extLst>
              <a:ext uri="{FF2B5EF4-FFF2-40B4-BE49-F238E27FC236}">
                <a16:creationId xmlns:a16="http://schemas.microsoft.com/office/drawing/2014/main" id="{15C4ADC0-B6FD-528C-179F-E53AD1355EE5}"/>
              </a:ext>
            </a:extLst>
          </p:cNvPr>
          <p:cNvSpPr/>
          <p:nvPr/>
        </p:nvSpPr>
        <p:spPr>
          <a:xfrm>
            <a:off x="5872884" y="3876054"/>
            <a:ext cx="1557111"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dirty="0">
                <a:latin typeface="メイリオ" panose="020B0604030504040204" pitchFamily="50" charset="-128"/>
                <a:ea typeface="メイリオ" panose="020B0604030504040204" pitchFamily="50" charset="-128"/>
              </a:rPr>
              <a:t>瓦類・石膏ボード</a:t>
            </a:r>
          </a:p>
        </p:txBody>
      </p:sp>
      <p:pic>
        <p:nvPicPr>
          <p:cNvPr id="16" name="図 15" descr="テキスト が含まれている画像&#10;&#10;自動的に生成された説明">
            <a:extLst>
              <a:ext uri="{FF2B5EF4-FFF2-40B4-BE49-F238E27FC236}">
                <a16:creationId xmlns:a16="http://schemas.microsoft.com/office/drawing/2014/main" id="{AD9D7ECC-2E73-1999-E668-2F4C89F7583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45601" y="4778030"/>
            <a:ext cx="917435" cy="917435"/>
          </a:xfrm>
          <a:prstGeom prst="rect">
            <a:avLst/>
          </a:prstGeom>
        </p:spPr>
      </p:pic>
      <p:pic>
        <p:nvPicPr>
          <p:cNvPr id="17" name="図 16" descr="文字が書かれた看板&#10;&#10;中程度の精度で自動的に生成された説明">
            <a:extLst>
              <a:ext uri="{FF2B5EF4-FFF2-40B4-BE49-F238E27FC236}">
                <a16:creationId xmlns:a16="http://schemas.microsoft.com/office/drawing/2014/main" id="{009E9D94-A235-2724-C17B-8B40D9B2F8D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46264" y="4130894"/>
            <a:ext cx="849813" cy="849813"/>
          </a:xfrm>
          <a:prstGeom prst="rect">
            <a:avLst/>
          </a:prstGeom>
        </p:spPr>
      </p:pic>
      <p:sp>
        <p:nvSpPr>
          <p:cNvPr id="18" name="テキスト ボックス 17">
            <a:extLst>
              <a:ext uri="{FF2B5EF4-FFF2-40B4-BE49-F238E27FC236}">
                <a16:creationId xmlns:a16="http://schemas.microsoft.com/office/drawing/2014/main" id="{B7723F81-1DB8-9EED-4592-047229B040B7}"/>
              </a:ext>
            </a:extLst>
          </p:cNvPr>
          <p:cNvSpPr txBox="1"/>
          <p:nvPr/>
        </p:nvSpPr>
        <p:spPr>
          <a:xfrm>
            <a:off x="3544194" y="4237632"/>
            <a:ext cx="1131011" cy="1300356"/>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はがれ落ちた壁面材や、壊れた障子や雨戸・ドアなどの建具など</a:t>
            </a:r>
            <a:endParaRPr kumimoji="1" lang="ja-JP" altLang="en-US" sz="105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AE8400B7-7B0C-8501-25FC-45D5145D3315}"/>
              </a:ext>
            </a:extLst>
          </p:cNvPr>
          <p:cNvSpPr/>
          <p:nvPr/>
        </p:nvSpPr>
        <p:spPr>
          <a:xfrm>
            <a:off x="3507923" y="4002698"/>
            <a:ext cx="2099099" cy="168406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端子 19">
            <a:extLst>
              <a:ext uri="{FF2B5EF4-FFF2-40B4-BE49-F238E27FC236}">
                <a16:creationId xmlns:a16="http://schemas.microsoft.com/office/drawing/2014/main" id="{C27D9BC1-D083-25DA-50F0-B7647B388410}"/>
              </a:ext>
            </a:extLst>
          </p:cNvPr>
          <p:cNvSpPr/>
          <p:nvPr/>
        </p:nvSpPr>
        <p:spPr>
          <a:xfrm>
            <a:off x="3743820" y="3890090"/>
            <a:ext cx="1557111"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dirty="0">
                <a:latin typeface="メイリオ" panose="020B0604030504040204" pitchFamily="50" charset="-128"/>
                <a:ea typeface="メイリオ" panose="020B0604030504040204" pitchFamily="50" charset="-128"/>
              </a:rPr>
              <a:t>大型木質系ごみ</a:t>
            </a:r>
          </a:p>
        </p:txBody>
      </p:sp>
      <p:pic>
        <p:nvPicPr>
          <p:cNvPr id="10" name="図 9" descr="建物, ウィンドウ が含まれている画像&#10;&#10;自動的に生成された説明">
            <a:extLst>
              <a:ext uri="{FF2B5EF4-FFF2-40B4-BE49-F238E27FC236}">
                <a16:creationId xmlns:a16="http://schemas.microsoft.com/office/drawing/2014/main" id="{A7C5ECDF-39B5-79FE-5693-2D210D46BE6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546540" y="4518534"/>
            <a:ext cx="994840" cy="994840"/>
          </a:xfrm>
          <a:prstGeom prst="rect">
            <a:avLst/>
          </a:prstGeom>
        </p:spPr>
      </p:pic>
    </p:spTree>
    <p:extLst>
      <p:ext uri="{BB962C8B-B14F-4D97-AF65-F5344CB8AC3E}">
        <p14:creationId xmlns:p14="http://schemas.microsoft.com/office/powerpoint/2010/main" val="275777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B489916C-77E6-949F-2A7A-0A00E39D708B}"/>
              </a:ext>
            </a:extLst>
          </p:cNvPr>
          <p:cNvSpPr/>
          <p:nvPr/>
        </p:nvSpPr>
        <p:spPr>
          <a:xfrm>
            <a:off x="349904" y="812965"/>
            <a:ext cx="8199010" cy="169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700"/>
              </a:lnSpc>
            </a:pPr>
            <a:r>
              <a:rPr kumimoji="1" lang="ja-JP" altLang="en-US" sz="2000" b="1" dirty="0">
                <a:solidFill>
                  <a:schemeClr val="tx1"/>
                </a:solidFill>
                <a:latin typeface="Meiryo UI" panose="020B0604030504040204" pitchFamily="50" charset="-128"/>
                <a:ea typeface="Meiryo UI" panose="020B0604030504040204" pitchFamily="50" charset="-128"/>
              </a:rPr>
              <a:t>以下の作業については、作業チームのリーダーなどを通じて、自治体に処理を依頼しましょう。</a:t>
            </a:r>
          </a:p>
          <a:p>
            <a:pPr>
              <a:lnSpc>
                <a:spcPts val="2700"/>
              </a:lnSpc>
            </a:pPr>
            <a:r>
              <a:rPr kumimoji="1" lang="ja-JP" altLang="en-US" sz="2000" b="1" dirty="0">
                <a:solidFill>
                  <a:schemeClr val="accent2">
                    <a:lumMod val="50000"/>
                  </a:schemeClr>
                </a:solidFill>
                <a:latin typeface="Meiryo UI" panose="020B0604030504040204" pitchFamily="50" charset="-128"/>
                <a:ea typeface="Meiryo UI" panose="020B0604030504040204" pitchFamily="50" charset="-128"/>
              </a:rPr>
              <a:t>　　✓高所作業や電動器具による切断作業</a:t>
            </a:r>
          </a:p>
          <a:p>
            <a:pPr>
              <a:lnSpc>
                <a:spcPts val="2700"/>
              </a:lnSpc>
            </a:pPr>
            <a:r>
              <a:rPr kumimoji="1" lang="ja-JP" altLang="en-US" sz="2000" b="1" dirty="0">
                <a:solidFill>
                  <a:schemeClr val="accent2">
                    <a:lumMod val="50000"/>
                  </a:schemeClr>
                </a:solidFill>
                <a:latin typeface="Meiryo UI" panose="020B0604030504040204" pitchFamily="50" charset="-128"/>
                <a:ea typeface="Meiryo UI" panose="020B0604030504040204" pitchFamily="50" charset="-128"/>
              </a:rPr>
              <a:t>　　✓太陽光パネルや蓄電池、危険物・処理困難物などを扱う作業</a:t>
            </a:r>
          </a:p>
          <a:p>
            <a:pPr>
              <a:lnSpc>
                <a:spcPts val="2700"/>
              </a:lnSpc>
            </a:pPr>
            <a:r>
              <a:rPr kumimoji="1" lang="ja-JP" altLang="en-US" sz="2000" b="1" dirty="0">
                <a:solidFill>
                  <a:schemeClr val="accent2">
                    <a:lumMod val="50000"/>
                  </a:schemeClr>
                </a:solidFill>
                <a:latin typeface="Meiryo UI" panose="020B0604030504040204" pitchFamily="50" charset="-128"/>
                <a:ea typeface="Meiryo UI" panose="020B0604030504040204" pitchFamily="50" charset="-128"/>
              </a:rPr>
              <a:t>　　✓堆積した土砂の除去作業や除去作業のための床はがし（水害時）</a:t>
            </a:r>
          </a:p>
        </p:txBody>
      </p:sp>
      <p:sp>
        <p:nvSpPr>
          <p:cNvPr id="2" name="タイトル 1">
            <a:extLst>
              <a:ext uri="{FF2B5EF4-FFF2-40B4-BE49-F238E27FC236}">
                <a16:creationId xmlns:a16="http://schemas.microsoft.com/office/drawing/2014/main" id="{0909D32D-9A4C-0431-3EEB-64A39C2881E4}"/>
              </a:ext>
            </a:extLst>
          </p:cNvPr>
          <p:cNvSpPr>
            <a:spLocks noGrp="1"/>
          </p:cNvSpPr>
          <p:nvPr>
            <p:ph type="title"/>
          </p:nvPr>
        </p:nvSpPr>
        <p:spPr>
          <a:xfrm>
            <a:off x="628650" y="155576"/>
            <a:ext cx="8381226" cy="647835"/>
          </a:xfrm>
        </p:spPr>
        <p:txBody>
          <a:bodyPr>
            <a:normAutofit/>
          </a:bodyPr>
          <a:lstStyle/>
          <a:p>
            <a:r>
              <a:rPr lang="ja-JP" altLang="en-US" sz="2400" b="1" dirty="0">
                <a:solidFill>
                  <a:schemeClr val="bg1"/>
                </a:solidFill>
                <a:latin typeface="Meiryo UI" panose="020B0604030504040204" pitchFamily="50" charset="-128"/>
                <a:ea typeface="Meiryo UI" panose="020B0604030504040204" pitchFamily="50" charset="-128"/>
              </a:rPr>
              <a:t>解説：</a:t>
            </a:r>
            <a:r>
              <a:rPr kumimoji="1" lang="ja-JP" altLang="en-US" sz="2400" b="1" dirty="0">
                <a:solidFill>
                  <a:schemeClr val="bg1"/>
                </a:solidFill>
                <a:latin typeface="Meiryo UI" panose="020B0604030504040204" pitchFamily="50" charset="-128"/>
                <a:ea typeface="Meiryo UI" panose="020B0604030504040204" pitchFamily="50" charset="-128"/>
              </a:rPr>
              <a:t>災害ごみの種類</a:t>
            </a:r>
            <a:r>
              <a:rPr lang="ja-JP" altLang="en-US" sz="2000" b="1" dirty="0">
                <a:solidFill>
                  <a:srgbClr val="FFFF00"/>
                </a:solidFill>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ハンドブック案</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モデル例</a:t>
            </a:r>
            <a:r>
              <a:rPr lang="en-US" altLang="ja-JP" sz="2000" b="1" dirty="0">
                <a:latin typeface="Meiryo UI" panose="020B0604030504040204" pitchFamily="50" charset="-128"/>
                <a:ea typeface="Meiryo UI" panose="020B0604030504040204" pitchFamily="50" charset="-128"/>
              </a:rPr>
              <a:t>〕P10</a:t>
            </a:r>
            <a:r>
              <a:rPr lang="ja-JP" altLang="en-US" sz="2000" b="1" dirty="0">
                <a:latin typeface="Meiryo UI" panose="020B0604030504040204" pitchFamily="50" charset="-128"/>
                <a:ea typeface="Meiryo UI" panose="020B0604030504040204" pitchFamily="50" charset="-128"/>
              </a:rPr>
              <a:t>参照</a:t>
            </a:r>
            <a:endParaRPr kumimoji="1" lang="ja-JP" altLang="en-US" sz="28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2877491A-3A2F-03DB-2FA3-9A8AF18F60FA}"/>
              </a:ext>
            </a:extLst>
          </p:cNvPr>
          <p:cNvSpPr txBox="1"/>
          <p:nvPr/>
        </p:nvSpPr>
        <p:spPr>
          <a:xfrm>
            <a:off x="5432581" y="5619110"/>
            <a:ext cx="2679626" cy="1061829"/>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リチウム電池やカセットボンベは発火や破裂の恐れがあるため、取り外してください。</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取り外した電池の処理は、現場のリーダーや自治体職員に確認しましょう。</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外れない場合は、他のものと分けて置いておいてきださい、</a:t>
            </a:r>
          </a:p>
        </p:txBody>
      </p:sp>
      <p:sp>
        <p:nvSpPr>
          <p:cNvPr id="73" name="テキスト ボックス 72">
            <a:extLst>
              <a:ext uri="{FF2B5EF4-FFF2-40B4-BE49-F238E27FC236}">
                <a16:creationId xmlns:a16="http://schemas.microsoft.com/office/drawing/2014/main" id="{E491A994-711C-7C65-90E6-4E8E3F51BFF5}"/>
              </a:ext>
            </a:extLst>
          </p:cNvPr>
          <p:cNvSpPr txBox="1"/>
          <p:nvPr/>
        </p:nvSpPr>
        <p:spPr>
          <a:xfrm>
            <a:off x="2692996" y="2833051"/>
            <a:ext cx="2258993" cy="723275"/>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太陽光パネル、蓄電池など</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感電に注意し、これらのごみが出てきたら、速やかに自治体に連絡してください。</a:t>
            </a:r>
          </a:p>
        </p:txBody>
      </p:sp>
      <p:sp>
        <p:nvSpPr>
          <p:cNvPr id="74" name="四角形: 角を丸くする 73">
            <a:extLst>
              <a:ext uri="{FF2B5EF4-FFF2-40B4-BE49-F238E27FC236}">
                <a16:creationId xmlns:a16="http://schemas.microsoft.com/office/drawing/2014/main" id="{8125073C-3EF2-78BA-7DB3-F4AB20D9B690}"/>
              </a:ext>
            </a:extLst>
          </p:cNvPr>
          <p:cNvSpPr/>
          <p:nvPr/>
        </p:nvSpPr>
        <p:spPr>
          <a:xfrm>
            <a:off x="753897" y="2720556"/>
            <a:ext cx="4215419" cy="124512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図 74" descr="黒い背景と白い文字のロゴ&#10;&#10;中程度の精度で自動的に生成された説明">
            <a:extLst>
              <a:ext uri="{FF2B5EF4-FFF2-40B4-BE49-F238E27FC236}">
                <a16:creationId xmlns:a16="http://schemas.microsoft.com/office/drawing/2014/main" id="{084CD776-C6D5-0422-DDB7-1C1B5A5CBD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65134" y="4176757"/>
            <a:ext cx="1000057" cy="1000057"/>
          </a:xfrm>
          <a:prstGeom prst="rect">
            <a:avLst/>
          </a:prstGeom>
        </p:spPr>
      </p:pic>
      <p:pic>
        <p:nvPicPr>
          <p:cNvPr id="76" name="図 75" descr="グラフィカル ユーザー インターフェイス, アプリケーション, アイコン&#10;&#10;自動的に生成された説明">
            <a:extLst>
              <a:ext uri="{FF2B5EF4-FFF2-40B4-BE49-F238E27FC236}">
                <a16:creationId xmlns:a16="http://schemas.microsoft.com/office/drawing/2014/main" id="{36C35690-6082-A8EB-6B33-099835D2A64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11030" y="4149287"/>
            <a:ext cx="1054999" cy="1054999"/>
          </a:xfrm>
          <a:prstGeom prst="rect">
            <a:avLst/>
          </a:prstGeom>
        </p:spPr>
      </p:pic>
      <p:pic>
        <p:nvPicPr>
          <p:cNvPr id="77" name="図 76" descr="記号, 交通, ストリート が含まれている画像&#10;&#10;自動的に生成された説明">
            <a:extLst>
              <a:ext uri="{FF2B5EF4-FFF2-40B4-BE49-F238E27FC236}">
                <a16:creationId xmlns:a16="http://schemas.microsoft.com/office/drawing/2014/main" id="{C2A9B103-2CC3-2493-374C-24FE767304C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28789" y="2831488"/>
            <a:ext cx="1024002" cy="1024002"/>
          </a:xfrm>
          <a:prstGeom prst="rect">
            <a:avLst/>
          </a:prstGeom>
        </p:spPr>
      </p:pic>
      <p:pic>
        <p:nvPicPr>
          <p:cNvPr id="78" name="図 77" descr="アイコン&#10;&#10;自動的に生成された説明">
            <a:extLst>
              <a:ext uri="{FF2B5EF4-FFF2-40B4-BE49-F238E27FC236}">
                <a16:creationId xmlns:a16="http://schemas.microsoft.com/office/drawing/2014/main" id="{F9E5C152-31E4-6420-DE14-10693A0632B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35694" y="2882454"/>
            <a:ext cx="843023" cy="843023"/>
          </a:xfrm>
          <a:prstGeom prst="rect">
            <a:avLst/>
          </a:prstGeom>
        </p:spPr>
      </p:pic>
      <p:sp>
        <p:nvSpPr>
          <p:cNvPr id="79" name="フローチャート: 端子 78">
            <a:extLst>
              <a:ext uri="{FF2B5EF4-FFF2-40B4-BE49-F238E27FC236}">
                <a16:creationId xmlns:a16="http://schemas.microsoft.com/office/drawing/2014/main" id="{B00101EC-D1EE-F198-D74E-B3D0675E474E}"/>
              </a:ext>
            </a:extLst>
          </p:cNvPr>
          <p:cNvSpPr/>
          <p:nvPr/>
        </p:nvSpPr>
        <p:spPr>
          <a:xfrm>
            <a:off x="985949" y="2605303"/>
            <a:ext cx="1557111"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dirty="0">
                <a:latin typeface="メイリオ" panose="020B0604030504040204" pitchFamily="50" charset="-128"/>
                <a:ea typeface="メイリオ" panose="020B0604030504040204" pitchFamily="50" charset="-128"/>
              </a:rPr>
              <a:t>太陽光パネル・蓄電池</a:t>
            </a:r>
          </a:p>
        </p:txBody>
      </p:sp>
      <p:sp>
        <p:nvSpPr>
          <p:cNvPr id="80" name="四角形: 角を丸くする 79">
            <a:extLst>
              <a:ext uri="{FF2B5EF4-FFF2-40B4-BE49-F238E27FC236}">
                <a16:creationId xmlns:a16="http://schemas.microsoft.com/office/drawing/2014/main" id="{5AE91C7F-015A-B1B3-A937-4BBEB40105F7}"/>
              </a:ext>
            </a:extLst>
          </p:cNvPr>
          <p:cNvSpPr/>
          <p:nvPr/>
        </p:nvSpPr>
        <p:spPr>
          <a:xfrm>
            <a:off x="5361048" y="2720556"/>
            <a:ext cx="2751159" cy="3960384"/>
          </a:xfrm>
          <a:prstGeom prst="roundRect">
            <a:avLst>
              <a:gd name="adj" fmla="val 73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ローチャート: 端子 80">
            <a:extLst>
              <a:ext uri="{FF2B5EF4-FFF2-40B4-BE49-F238E27FC236}">
                <a16:creationId xmlns:a16="http://schemas.microsoft.com/office/drawing/2014/main" id="{1BEB38D8-B63D-F40F-04F4-1A4DC5E4BC21}"/>
              </a:ext>
            </a:extLst>
          </p:cNvPr>
          <p:cNvSpPr/>
          <p:nvPr/>
        </p:nvSpPr>
        <p:spPr>
          <a:xfrm>
            <a:off x="5653967" y="2605960"/>
            <a:ext cx="1557111" cy="252000"/>
          </a:xfrm>
          <a:prstGeom prst="flowChartTerminator">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dirty="0">
                <a:latin typeface="メイリオ" panose="020B0604030504040204" pitchFamily="50" charset="-128"/>
                <a:ea typeface="メイリオ" panose="020B0604030504040204" pitchFamily="50" charset="-128"/>
              </a:rPr>
              <a:t>危険物・処理困難物</a:t>
            </a:r>
          </a:p>
        </p:txBody>
      </p:sp>
      <p:sp>
        <p:nvSpPr>
          <p:cNvPr id="82" name="テキスト ボックス 81">
            <a:extLst>
              <a:ext uri="{FF2B5EF4-FFF2-40B4-BE49-F238E27FC236}">
                <a16:creationId xmlns:a16="http://schemas.microsoft.com/office/drawing/2014/main" id="{D2AC7AAF-D4A0-DB2A-C164-44E169357876}"/>
              </a:ext>
            </a:extLst>
          </p:cNvPr>
          <p:cNvSpPr txBox="1"/>
          <p:nvPr/>
        </p:nvSpPr>
        <p:spPr>
          <a:xfrm>
            <a:off x="5438055" y="3710281"/>
            <a:ext cx="1497572"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ペンキ、シンナー類、殺虫剤、農薬、薬品など</a:t>
            </a:r>
          </a:p>
        </p:txBody>
      </p:sp>
      <p:sp>
        <p:nvSpPr>
          <p:cNvPr id="83" name="テキスト ボックス 82">
            <a:extLst>
              <a:ext uri="{FF2B5EF4-FFF2-40B4-BE49-F238E27FC236}">
                <a16:creationId xmlns:a16="http://schemas.microsoft.com/office/drawing/2014/main" id="{A29A9F82-DB8E-C590-CF56-CF071DE6CC10}"/>
              </a:ext>
            </a:extLst>
          </p:cNvPr>
          <p:cNvSpPr txBox="1"/>
          <p:nvPr/>
        </p:nvSpPr>
        <p:spPr>
          <a:xfrm>
            <a:off x="6827532" y="3828811"/>
            <a:ext cx="1284675"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灯油、ガソリンなど</a:t>
            </a:r>
          </a:p>
        </p:txBody>
      </p:sp>
      <p:sp>
        <p:nvSpPr>
          <p:cNvPr id="84" name="テキスト ボックス 83">
            <a:extLst>
              <a:ext uri="{FF2B5EF4-FFF2-40B4-BE49-F238E27FC236}">
                <a16:creationId xmlns:a16="http://schemas.microsoft.com/office/drawing/2014/main" id="{DE4861C8-6D98-965B-3890-AC725CA4BFE1}"/>
              </a:ext>
            </a:extLst>
          </p:cNvPr>
          <p:cNvSpPr txBox="1"/>
          <p:nvPr/>
        </p:nvSpPr>
        <p:spPr>
          <a:xfrm>
            <a:off x="5433414" y="5166331"/>
            <a:ext cx="1465249"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消火器、ガスボンベ、</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スプレー缶、ライター</a:t>
            </a:r>
          </a:p>
        </p:txBody>
      </p:sp>
      <p:sp>
        <p:nvSpPr>
          <p:cNvPr id="85" name="テキスト ボックス 84">
            <a:extLst>
              <a:ext uri="{FF2B5EF4-FFF2-40B4-BE49-F238E27FC236}">
                <a16:creationId xmlns:a16="http://schemas.microsoft.com/office/drawing/2014/main" id="{27AEA00D-1BD4-4C16-2D1A-CA65E967D5BF}"/>
              </a:ext>
            </a:extLst>
          </p:cNvPr>
          <p:cNvSpPr txBox="1"/>
          <p:nvPr/>
        </p:nvSpPr>
        <p:spPr>
          <a:xfrm>
            <a:off x="6824113" y="5152011"/>
            <a:ext cx="1189047"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蛍光灯、蛍光管、</a:t>
            </a:r>
            <a:r>
              <a:rPr kumimoji="1" lang="en-US" altLang="ja-JP" sz="1050" dirty="0">
                <a:latin typeface="Meiryo UI" panose="020B0604030504040204" pitchFamily="50" charset="-128"/>
                <a:ea typeface="Meiryo UI" panose="020B0604030504040204" pitchFamily="50" charset="-128"/>
              </a:rPr>
              <a:t>PCB</a:t>
            </a:r>
            <a:r>
              <a:rPr kumimoji="1" lang="ja-JP" altLang="en-US" sz="1050" dirty="0">
                <a:latin typeface="Meiryo UI" panose="020B0604030504040204" pitchFamily="50" charset="-128"/>
                <a:ea typeface="Meiryo UI" panose="020B0604030504040204" pitchFamily="50" charset="-128"/>
              </a:rPr>
              <a:t>使用機器など</a:t>
            </a:r>
          </a:p>
        </p:txBody>
      </p:sp>
      <p:pic>
        <p:nvPicPr>
          <p:cNvPr id="86" name="図 85" descr="テキスト が含まれている画像&#10;&#10;自動的に生成された説明">
            <a:extLst>
              <a:ext uri="{FF2B5EF4-FFF2-40B4-BE49-F238E27FC236}">
                <a16:creationId xmlns:a16="http://schemas.microsoft.com/office/drawing/2014/main" id="{0C1264F3-4A14-A746-33AC-AD969B81201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38024" y="2947628"/>
            <a:ext cx="911427" cy="912749"/>
          </a:xfrm>
          <a:prstGeom prst="rect">
            <a:avLst/>
          </a:prstGeom>
        </p:spPr>
      </p:pic>
      <p:grpSp>
        <p:nvGrpSpPr>
          <p:cNvPr id="7" name="グループ化 6">
            <a:extLst>
              <a:ext uri="{FF2B5EF4-FFF2-40B4-BE49-F238E27FC236}">
                <a16:creationId xmlns:a16="http://schemas.microsoft.com/office/drawing/2014/main" id="{4CE167ED-2A5E-49A7-982A-7FFB3A9348B4}"/>
              </a:ext>
            </a:extLst>
          </p:cNvPr>
          <p:cNvGrpSpPr/>
          <p:nvPr/>
        </p:nvGrpSpPr>
        <p:grpSpPr>
          <a:xfrm>
            <a:off x="855328" y="2928938"/>
            <a:ext cx="1142930" cy="1142930"/>
            <a:chOff x="909805" y="2983178"/>
            <a:chExt cx="872312" cy="872312"/>
          </a:xfrm>
        </p:grpSpPr>
        <p:pic>
          <p:nvPicPr>
            <p:cNvPr id="4" name="図 3" descr="ダイアグラム, 設計図&#10;&#10;自動的に生成された説明">
              <a:extLst>
                <a:ext uri="{FF2B5EF4-FFF2-40B4-BE49-F238E27FC236}">
                  <a16:creationId xmlns:a16="http://schemas.microsoft.com/office/drawing/2014/main" id="{68AF352E-BAC3-5FB2-4F8F-3AEB5CEBD6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09805" y="2983178"/>
              <a:ext cx="872312" cy="872312"/>
            </a:xfrm>
            <a:prstGeom prst="rect">
              <a:avLst/>
            </a:prstGeom>
          </p:spPr>
        </p:pic>
        <p:sp>
          <p:nvSpPr>
            <p:cNvPr id="5" name="矢印: 下 4">
              <a:extLst>
                <a:ext uri="{FF2B5EF4-FFF2-40B4-BE49-F238E27FC236}">
                  <a16:creationId xmlns:a16="http://schemas.microsoft.com/office/drawing/2014/main" id="{0588ED60-1D36-B718-8E9A-1BF8B22A24BC}"/>
                </a:ext>
              </a:extLst>
            </p:cNvPr>
            <p:cNvSpPr/>
            <p:nvPr/>
          </p:nvSpPr>
          <p:spPr>
            <a:xfrm rot="19715188">
              <a:off x="1074965" y="2986040"/>
              <a:ext cx="187957" cy="1888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B973FDBE-233A-DCE8-20E0-316A398CC544}"/>
                </a:ext>
              </a:extLst>
            </p:cNvPr>
            <p:cNvSpPr/>
            <p:nvPr/>
          </p:nvSpPr>
          <p:spPr>
            <a:xfrm>
              <a:off x="1155548" y="3163635"/>
              <a:ext cx="381213" cy="3275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四角形: 角を丸くする 8">
            <a:extLst>
              <a:ext uri="{FF2B5EF4-FFF2-40B4-BE49-F238E27FC236}">
                <a16:creationId xmlns:a16="http://schemas.microsoft.com/office/drawing/2014/main" id="{FE80F092-3A3F-97EB-2C5F-03F6909DB8EA}"/>
              </a:ext>
            </a:extLst>
          </p:cNvPr>
          <p:cNvSpPr/>
          <p:nvPr/>
        </p:nvSpPr>
        <p:spPr>
          <a:xfrm>
            <a:off x="848724" y="5843496"/>
            <a:ext cx="1816617" cy="5070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屋根上の高所作業</a:t>
            </a:r>
          </a:p>
        </p:txBody>
      </p:sp>
      <p:pic>
        <p:nvPicPr>
          <p:cNvPr id="11" name="図 10">
            <a:extLst>
              <a:ext uri="{FF2B5EF4-FFF2-40B4-BE49-F238E27FC236}">
                <a16:creationId xmlns:a16="http://schemas.microsoft.com/office/drawing/2014/main" id="{58F797A3-756E-35F9-E8B9-9E8363C29A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8498" y="3868831"/>
            <a:ext cx="2168008" cy="2168008"/>
          </a:xfrm>
          <a:prstGeom prst="rect">
            <a:avLst/>
          </a:prstGeom>
        </p:spPr>
      </p:pic>
      <p:sp>
        <p:nvSpPr>
          <p:cNvPr id="12" name="四角形: 角を丸くする 11">
            <a:extLst>
              <a:ext uri="{FF2B5EF4-FFF2-40B4-BE49-F238E27FC236}">
                <a16:creationId xmlns:a16="http://schemas.microsoft.com/office/drawing/2014/main" id="{406EC09B-0731-3D9F-D655-7D7677B6296D}"/>
              </a:ext>
            </a:extLst>
          </p:cNvPr>
          <p:cNvSpPr/>
          <p:nvPr/>
        </p:nvSpPr>
        <p:spPr>
          <a:xfrm>
            <a:off x="2928413" y="6254377"/>
            <a:ext cx="2064418" cy="4670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電動器具による切断作業</a:t>
            </a:r>
          </a:p>
        </p:txBody>
      </p:sp>
      <p:grpSp>
        <p:nvGrpSpPr>
          <p:cNvPr id="13" name="グループ化 12">
            <a:extLst>
              <a:ext uri="{FF2B5EF4-FFF2-40B4-BE49-F238E27FC236}">
                <a16:creationId xmlns:a16="http://schemas.microsoft.com/office/drawing/2014/main" id="{32C027A8-2558-D98D-82C4-4DF5FAB23727}"/>
              </a:ext>
            </a:extLst>
          </p:cNvPr>
          <p:cNvGrpSpPr/>
          <p:nvPr/>
        </p:nvGrpSpPr>
        <p:grpSpPr>
          <a:xfrm>
            <a:off x="2928413" y="4889066"/>
            <a:ext cx="2185619" cy="1468869"/>
            <a:chOff x="717661" y="5817155"/>
            <a:chExt cx="1792584" cy="1204725"/>
          </a:xfrm>
        </p:grpSpPr>
        <p:pic>
          <p:nvPicPr>
            <p:cNvPr id="14" name="図 13" descr="建物, ウィンドウ が含まれている画像&#10;&#10;自動的に生成された説明">
              <a:extLst>
                <a:ext uri="{FF2B5EF4-FFF2-40B4-BE49-F238E27FC236}">
                  <a16:creationId xmlns:a16="http://schemas.microsoft.com/office/drawing/2014/main" id="{9BF8D712-D448-1129-9516-427B3A2C9B4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305520" y="5817155"/>
              <a:ext cx="1204725" cy="1204725"/>
            </a:xfrm>
            <a:prstGeom prst="rect">
              <a:avLst/>
            </a:prstGeom>
          </p:spPr>
        </p:pic>
        <p:pic>
          <p:nvPicPr>
            <p:cNvPr id="15" name="図 14" descr="挿絵 が含まれている画像&#10;&#10;自動的に生成された説明">
              <a:extLst>
                <a:ext uri="{FF2B5EF4-FFF2-40B4-BE49-F238E27FC236}">
                  <a16:creationId xmlns:a16="http://schemas.microsoft.com/office/drawing/2014/main" id="{C52C323A-E380-D058-5540-959F4CEBC22F}"/>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17661" y="6102680"/>
              <a:ext cx="918353" cy="918353"/>
            </a:xfrm>
            <a:prstGeom prst="rect">
              <a:avLst/>
            </a:prstGeom>
          </p:spPr>
        </p:pic>
      </p:grpSp>
    </p:spTree>
    <p:extLst>
      <p:ext uri="{BB962C8B-B14F-4D97-AF65-F5344CB8AC3E}">
        <p14:creationId xmlns:p14="http://schemas.microsoft.com/office/powerpoint/2010/main" val="116934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8DE449-FB0E-ED1B-3B5F-7F0FAA61B1CF}"/>
              </a:ext>
            </a:extLst>
          </p:cNvPr>
          <p:cNvSpPr>
            <a:spLocks noGrp="1"/>
          </p:cNvSpPr>
          <p:nvPr>
            <p:ph type="title"/>
          </p:nvPr>
        </p:nvSpPr>
        <p:spPr>
          <a:xfrm>
            <a:off x="415532" y="-120185"/>
            <a:ext cx="8523195" cy="1075513"/>
          </a:xfrm>
        </p:spPr>
        <p:txBody>
          <a:bodyPr>
            <a:normAutofit/>
          </a:bodyPr>
          <a:lstStyle/>
          <a:p>
            <a:r>
              <a:rPr lang="en-US" altLang="ja-JP" sz="2200" b="1" dirty="0">
                <a:solidFill>
                  <a:schemeClr val="bg1"/>
                </a:solidFill>
                <a:latin typeface="Meiryo UI" panose="020B0604030504040204" pitchFamily="50" charset="-128"/>
                <a:ea typeface="Meiryo UI" panose="020B0604030504040204" pitchFamily="50" charset="-128"/>
              </a:rPr>
              <a:t>【</a:t>
            </a:r>
            <a:r>
              <a:rPr lang="ja-JP" altLang="en-US" sz="2200" b="1" dirty="0">
                <a:solidFill>
                  <a:schemeClr val="bg1"/>
                </a:solidFill>
                <a:latin typeface="Meiryo UI" panose="020B0604030504040204" pitchFamily="50" charset="-128"/>
                <a:ea typeface="Meiryo UI" panose="020B0604030504040204" pitchFamily="50" charset="-128"/>
              </a:rPr>
              <a:t>事例</a:t>
            </a:r>
            <a:r>
              <a:rPr lang="en-US" altLang="ja-JP" sz="2200" b="1" dirty="0">
                <a:solidFill>
                  <a:schemeClr val="bg1"/>
                </a:solidFill>
                <a:latin typeface="Meiryo UI" panose="020B0604030504040204" pitchFamily="50" charset="-128"/>
                <a:ea typeface="Meiryo UI" panose="020B0604030504040204" pitchFamily="50" charset="-128"/>
              </a:rPr>
              <a:t>】</a:t>
            </a:r>
            <a:r>
              <a:rPr kumimoji="1" lang="ja-JP" altLang="en-US" sz="2200" b="1" dirty="0">
                <a:solidFill>
                  <a:schemeClr val="bg1"/>
                </a:solidFill>
                <a:latin typeface="Meiryo UI" panose="020B0604030504040204" pitchFamily="50" charset="-128"/>
                <a:ea typeface="Meiryo UI" panose="020B0604030504040204" pitchFamily="50" charset="-128"/>
              </a:rPr>
              <a:t>市町村からボランティア向けの災害ごみに関する案内例</a:t>
            </a:r>
          </a:p>
        </p:txBody>
      </p:sp>
      <p:sp>
        <p:nvSpPr>
          <p:cNvPr id="34" name="角丸四角形 8">
            <a:extLst>
              <a:ext uri="{FF2B5EF4-FFF2-40B4-BE49-F238E27FC236}">
                <a16:creationId xmlns:a16="http://schemas.microsoft.com/office/drawing/2014/main" id="{52541494-8C98-B3C4-42C6-DF785988BE25}"/>
              </a:ext>
            </a:extLst>
          </p:cNvPr>
          <p:cNvSpPr/>
          <p:nvPr/>
        </p:nvSpPr>
        <p:spPr>
          <a:xfrm>
            <a:off x="85768" y="818823"/>
            <a:ext cx="8972463" cy="4569990"/>
          </a:xfrm>
          <a:prstGeom prst="roundRect">
            <a:avLst>
              <a:gd name="adj" fmla="val 66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11"/>
            <a:endParaRPr lang="ja-JP" altLang="en-US" sz="1662">
              <a:solidFill>
                <a:prstClr val="white"/>
              </a:solidFill>
              <a:latin typeface="Calibri" panose="020F0502020204030204"/>
              <a:ea typeface="ＭＳ Ｐゴシック" panose="020B0600070205080204" pitchFamily="50" charset="-128"/>
            </a:endParaRPr>
          </a:p>
        </p:txBody>
      </p:sp>
      <p:sp>
        <p:nvSpPr>
          <p:cNvPr id="36" name="吹き出し: 角を丸めた四角形 35">
            <a:extLst>
              <a:ext uri="{FF2B5EF4-FFF2-40B4-BE49-F238E27FC236}">
                <a16:creationId xmlns:a16="http://schemas.microsoft.com/office/drawing/2014/main" id="{601B8E6F-F828-8F98-20DC-02ED8745185C}"/>
              </a:ext>
            </a:extLst>
          </p:cNvPr>
          <p:cNvSpPr/>
          <p:nvPr/>
        </p:nvSpPr>
        <p:spPr>
          <a:xfrm>
            <a:off x="505950" y="4900616"/>
            <a:ext cx="3563623" cy="580136"/>
          </a:xfrm>
          <a:prstGeom prst="wedgeRoundRectCallout">
            <a:avLst>
              <a:gd name="adj1" fmla="val -15732"/>
              <a:gd name="adj2" fmla="val -97368"/>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rgbClr val="FF0000"/>
                </a:solidFill>
                <a:latin typeface="Meiryo UI" panose="020B0604030504040204" pitchFamily="50" charset="-128"/>
                <a:ea typeface="Meiryo UI" panose="020B0604030504040204" pitchFamily="50" charset="-128"/>
              </a:rPr>
              <a:t>生ごみは災害ごみ（災害廃棄物）とは別に処理しましょう。</a:t>
            </a:r>
          </a:p>
        </p:txBody>
      </p:sp>
      <p:sp>
        <p:nvSpPr>
          <p:cNvPr id="37" name="吹き出し: 角を丸めた四角形 36">
            <a:extLst>
              <a:ext uri="{FF2B5EF4-FFF2-40B4-BE49-F238E27FC236}">
                <a16:creationId xmlns:a16="http://schemas.microsoft.com/office/drawing/2014/main" id="{2E6DE7C5-6AF9-8DCB-E3A8-3D92FC8D8CFF}"/>
              </a:ext>
            </a:extLst>
          </p:cNvPr>
          <p:cNvSpPr/>
          <p:nvPr/>
        </p:nvSpPr>
        <p:spPr>
          <a:xfrm>
            <a:off x="4612036" y="4913878"/>
            <a:ext cx="4259892" cy="580136"/>
          </a:xfrm>
          <a:prstGeom prst="wedgeRoundRectCallout">
            <a:avLst>
              <a:gd name="adj1" fmla="val -20252"/>
              <a:gd name="adj2" fmla="val -209238"/>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rgbClr val="FF0000"/>
                </a:solidFill>
                <a:latin typeface="Meiryo UI" panose="020B0604030504040204" pitchFamily="50" charset="-128"/>
                <a:ea typeface="Meiryo UI" panose="020B0604030504040204" pitchFamily="50" charset="-128"/>
              </a:rPr>
              <a:t>中身の見えない袋に入れると、袋を開けて中身を確認する作業が必要になってしまいます。</a:t>
            </a:r>
          </a:p>
        </p:txBody>
      </p:sp>
      <p:sp>
        <p:nvSpPr>
          <p:cNvPr id="38" name="サブタイトル 2">
            <a:extLst>
              <a:ext uri="{FF2B5EF4-FFF2-40B4-BE49-F238E27FC236}">
                <a16:creationId xmlns:a16="http://schemas.microsoft.com/office/drawing/2014/main" id="{00A0AB85-714A-D638-1296-16490C7682CD}"/>
              </a:ext>
            </a:extLst>
          </p:cNvPr>
          <p:cNvSpPr txBox="1">
            <a:spLocks/>
          </p:cNvSpPr>
          <p:nvPr/>
        </p:nvSpPr>
        <p:spPr>
          <a:xfrm>
            <a:off x="592097" y="2926272"/>
            <a:ext cx="7776864" cy="1887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292" b="1" dirty="0">
                <a:latin typeface="ＭＳ ゴシック" panose="020B0609070205080204" pitchFamily="49" charset="-128"/>
                <a:ea typeface="ＭＳ ゴシック" panose="020B0609070205080204" pitchFamily="49" charset="-128"/>
              </a:rPr>
              <a:t>２　災害ごみの搬出方法</a:t>
            </a:r>
          </a:p>
          <a:p>
            <a:pPr marL="685759" lvl="1" indent="-263754">
              <a:buFont typeface="Wingdings" panose="05000000000000000000" pitchFamily="2" charset="2"/>
              <a:buChar char="u"/>
            </a:pPr>
            <a:r>
              <a:rPr lang="ja-JP" altLang="en-US" sz="1292" dirty="0"/>
              <a:t>被災家屋から排出されるさまざまなごみは出来るだけ分別をして、仮置場への搬入ができるようにお願いします。</a:t>
            </a:r>
            <a:endParaRPr lang="en-US" altLang="ja-JP" sz="1292" dirty="0"/>
          </a:p>
          <a:p>
            <a:pPr marL="685759" lvl="1" indent="-263754">
              <a:buFont typeface="Wingdings" panose="05000000000000000000" pitchFamily="2" charset="2"/>
              <a:buChar char="u"/>
            </a:pPr>
            <a:r>
              <a:rPr lang="ja-JP" altLang="en-US" sz="1292" dirty="0"/>
              <a:t>小物類を搬出される場合は、可燃物（紙・段ボール類、木くず、繊維類など）、割れたガラス・陶器類、金属類などに分別し、</a:t>
            </a:r>
            <a:r>
              <a:rPr lang="ja-JP" altLang="en-US" sz="1292" b="1" u="sng" dirty="0">
                <a:solidFill>
                  <a:srgbClr val="FF0000"/>
                </a:solidFill>
              </a:rPr>
              <a:t>何が入っているか分かるようにして</a:t>
            </a:r>
            <a:r>
              <a:rPr lang="ja-JP" altLang="en-US" sz="1292" dirty="0"/>
              <a:t>、仮置場で分別しやすいように排出してください。</a:t>
            </a:r>
            <a:endParaRPr lang="en-US" altLang="ja-JP" sz="1292" dirty="0"/>
          </a:p>
          <a:p>
            <a:pPr marL="685759" lvl="1" indent="-263754">
              <a:buFont typeface="Wingdings" panose="05000000000000000000" pitchFamily="2" charset="2"/>
              <a:buChar char="u"/>
            </a:pPr>
            <a:r>
              <a:rPr lang="ja-JP" altLang="en-US" sz="1292" dirty="0"/>
              <a:t>冷蔵庫の中に入っている食品等はすべて出して、冷蔵庫だけを仮置場に持ち込んでください。</a:t>
            </a:r>
            <a:endParaRPr lang="en-US" altLang="ja-JP" sz="1292" dirty="0"/>
          </a:p>
          <a:p>
            <a:pPr marL="685759" lvl="1" indent="-263754">
              <a:buFont typeface="Wingdings" panose="05000000000000000000" pitchFamily="2" charset="2"/>
              <a:buChar char="u"/>
            </a:pPr>
            <a:r>
              <a:rPr lang="ja-JP" altLang="en-US" sz="1292" b="1" u="sng" dirty="0">
                <a:solidFill>
                  <a:srgbClr val="FF0000"/>
                </a:solidFill>
              </a:rPr>
              <a:t>生ごみ（腐敗するもの）</a:t>
            </a:r>
            <a:r>
              <a:rPr lang="ja-JP" altLang="en-US" sz="1292" dirty="0"/>
              <a:t>は、通常の可燃物（毎週火、金）として、</a:t>
            </a:r>
            <a:r>
              <a:rPr lang="ja-JP" altLang="en-US" sz="1292" b="1" u="sng" dirty="0">
                <a:solidFill>
                  <a:srgbClr val="FF0000"/>
                </a:solidFill>
              </a:rPr>
              <a:t>地域のいつもの場所</a:t>
            </a:r>
            <a:r>
              <a:rPr lang="ja-JP" altLang="en-US" sz="1292" dirty="0"/>
              <a:t>に袋に入れて出してください。</a:t>
            </a:r>
            <a:endParaRPr lang="en-US" altLang="ja-JP" sz="1292" dirty="0"/>
          </a:p>
          <a:p>
            <a:pPr marL="263754" indent="-263754">
              <a:buFont typeface="Wingdings" panose="05000000000000000000" pitchFamily="2" charset="2"/>
              <a:buChar char="u"/>
            </a:pPr>
            <a:endParaRPr lang="ja-JP" altLang="en-US" sz="1292" dirty="0"/>
          </a:p>
        </p:txBody>
      </p:sp>
      <p:sp>
        <p:nvSpPr>
          <p:cNvPr id="39" name="タイトル 1">
            <a:extLst>
              <a:ext uri="{FF2B5EF4-FFF2-40B4-BE49-F238E27FC236}">
                <a16:creationId xmlns:a16="http://schemas.microsoft.com/office/drawing/2014/main" id="{D1B212A2-5696-BE8F-5661-8E40F776FF57}"/>
              </a:ext>
            </a:extLst>
          </p:cNvPr>
          <p:cNvSpPr txBox="1">
            <a:spLocks/>
          </p:cNvSpPr>
          <p:nvPr/>
        </p:nvSpPr>
        <p:spPr>
          <a:xfrm>
            <a:off x="325447" y="776613"/>
            <a:ext cx="2050709" cy="560510"/>
          </a:xfrm>
          <a:prstGeom prst="rect">
            <a:avLst/>
          </a:prstGeom>
        </p:spPr>
        <p:txBody>
          <a:bodyPr vert="horz" lIns="84406" tIns="42203" rIns="84406" bIns="42203" rtlCol="0" anchor="ctr">
            <a:normAutofit fontScale="97500"/>
          </a:bodyPr>
          <a:lstStyle>
            <a:lvl1pPr algn="ctr" defTabSz="914400" rtl="0" eaLnBrk="1" latinLnBrk="0" hangingPunct="1">
              <a:spcBef>
                <a:spcPct val="0"/>
              </a:spcBef>
              <a:buNone/>
              <a:defRPr kumimoji="1" sz="3600" kern="1200">
                <a:solidFill>
                  <a:schemeClr val="tx1"/>
                </a:solidFill>
                <a:latin typeface="+mj-lt"/>
                <a:ea typeface="+mj-ea"/>
                <a:cs typeface="+mj-cs"/>
              </a:defRPr>
            </a:lvl1pPr>
          </a:lstStyle>
          <a:p>
            <a:pPr defTabSz="844011"/>
            <a:r>
              <a:rPr lang="ja-JP" altLang="en-US" sz="1477" dirty="0">
                <a:solidFill>
                  <a:prstClr val="black"/>
                </a:solidFill>
                <a:latin typeface="Calibri Light" panose="020F0302020204030204"/>
                <a:ea typeface="ＭＳ Ｐゴシック" panose="020B0600070205080204" pitchFamily="50" charset="-128"/>
              </a:rPr>
              <a:t>ボランティアの皆さんへ</a:t>
            </a:r>
          </a:p>
        </p:txBody>
      </p:sp>
      <p:sp>
        <p:nvSpPr>
          <p:cNvPr id="40" name="サブタイトル 2">
            <a:extLst>
              <a:ext uri="{FF2B5EF4-FFF2-40B4-BE49-F238E27FC236}">
                <a16:creationId xmlns:a16="http://schemas.microsoft.com/office/drawing/2014/main" id="{426C4964-108B-68E2-2A52-42B37BF45F3B}"/>
              </a:ext>
            </a:extLst>
          </p:cNvPr>
          <p:cNvSpPr txBox="1">
            <a:spLocks/>
          </p:cNvSpPr>
          <p:nvPr/>
        </p:nvSpPr>
        <p:spPr>
          <a:xfrm>
            <a:off x="558431" y="1795647"/>
            <a:ext cx="7776864" cy="1071330"/>
          </a:xfrm>
          <a:prstGeom prst="rect">
            <a:avLst/>
          </a:prstGeom>
        </p:spPr>
        <p:txBody>
          <a:bodyPr vert="horz" lIns="84406" tIns="42203" rIns="84406" bIns="42203"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defTabSz="844011"/>
            <a:r>
              <a:rPr lang="ja-JP" altLang="en-US" sz="1292" b="1" dirty="0">
                <a:solidFill>
                  <a:prstClr val="black"/>
                </a:solidFill>
                <a:latin typeface="ＭＳ ゴシック" panose="020B0609070205080204" pitchFamily="49" charset="-128"/>
                <a:ea typeface="ＭＳ ゴシック" panose="020B0609070205080204" pitchFamily="49" charset="-128"/>
              </a:rPr>
              <a:t>１　仮置場での分別について</a:t>
            </a:r>
            <a:endParaRPr lang="en-US" altLang="ja-JP" sz="1292" b="1" dirty="0">
              <a:solidFill>
                <a:prstClr val="black"/>
              </a:solidFill>
              <a:latin typeface="ＭＳ ゴシック" panose="020B0609070205080204" pitchFamily="49" charset="-128"/>
              <a:ea typeface="ＭＳ ゴシック" panose="020B0609070205080204" pitchFamily="49" charset="-128"/>
            </a:endParaRPr>
          </a:p>
          <a:p>
            <a:pPr marL="685759" lvl="1" indent="-263754" algn="l" defTabSz="844011">
              <a:buFont typeface="Wingdings" panose="05000000000000000000" pitchFamily="2" charset="2"/>
              <a:buChar char="u"/>
            </a:pPr>
            <a:r>
              <a:rPr lang="ja-JP" altLang="en-US" sz="1292" dirty="0">
                <a:solidFill>
                  <a:prstClr val="black"/>
                </a:solidFill>
                <a:latin typeface="Calibri" panose="020F0502020204030204"/>
                <a:ea typeface="ＭＳ Ｐゴシック" panose="020B0600070205080204" pitchFamily="50" charset="-128"/>
              </a:rPr>
              <a:t>分類別に分けて、</a:t>
            </a:r>
            <a:r>
              <a:rPr lang="ja-JP" altLang="en-US" sz="1292" b="1" u="sng" dirty="0">
                <a:solidFill>
                  <a:srgbClr val="FF0000"/>
                </a:solidFill>
                <a:latin typeface="Calibri" panose="020F0502020204030204"/>
                <a:ea typeface="ＭＳ Ｐゴシック" panose="020B0600070205080204" pitchFamily="50" charset="-128"/>
              </a:rPr>
              <a:t>所定の場所に奥から置いてください</a:t>
            </a:r>
            <a:r>
              <a:rPr lang="ja-JP" altLang="en-US" sz="1292" dirty="0">
                <a:solidFill>
                  <a:prstClr val="black"/>
                </a:solidFill>
                <a:latin typeface="Calibri" panose="020F0502020204030204"/>
                <a:ea typeface="ＭＳ Ｐゴシック" panose="020B0600070205080204" pitchFamily="50" charset="-128"/>
              </a:rPr>
              <a:t>。</a:t>
            </a:r>
            <a:endParaRPr lang="en-US" altLang="ja-JP" sz="1292" dirty="0">
              <a:solidFill>
                <a:prstClr val="black"/>
              </a:solidFill>
              <a:latin typeface="Calibri" panose="020F0502020204030204"/>
              <a:ea typeface="ＭＳ Ｐゴシック" panose="020B0600070205080204" pitchFamily="50" charset="-128"/>
            </a:endParaRPr>
          </a:p>
          <a:p>
            <a:pPr marL="685759" lvl="1" indent="-263754" algn="l" defTabSz="844011">
              <a:buFont typeface="Wingdings" panose="05000000000000000000" pitchFamily="2" charset="2"/>
              <a:buChar char="u"/>
            </a:pPr>
            <a:r>
              <a:rPr lang="ja-JP" altLang="en-US" sz="1292" dirty="0">
                <a:solidFill>
                  <a:prstClr val="black"/>
                </a:solidFill>
                <a:latin typeface="Calibri" panose="020F0502020204030204"/>
                <a:ea typeface="ＭＳ Ｐゴシック" panose="020B0600070205080204" pitchFamily="50" charset="-128"/>
              </a:rPr>
              <a:t>畳やマットレスなど重ねられるものは、搬出しやすいよう、きれいに重ねてください。</a:t>
            </a:r>
            <a:endParaRPr lang="en-US" altLang="ja-JP" sz="1292" dirty="0">
              <a:solidFill>
                <a:prstClr val="black"/>
              </a:solidFill>
              <a:latin typeface="Calibri" panose="020F0502020204030204"/>
              <a:ea typeface="ＭＳ Ｐゴシック" panose="020B0600070205080204" pitchFamily="50" charset="-128"/>
            </a:endParaRPr>
          </a:p>
          <a:p>
            <a:pPr marL="685759" lvl="1" indent="-263754" algn="l" defTabSz="844011">
              <a:buFont typeface="Wingdings" panose="05000000000000000000" pitchFamily="2" charset="2"/>
              <a:buChar char="u"/>
            </a:pPr>
            <a:r>
              <a:rPr lang="ja-JP" altLang="en-US" sz="1292" dirty="0">
                <a:solidFill>
                  <a:prstClr val="black"/>
                </a:solidFill>
                <a:latin typeface="Calibri" panose="020F0502020204030204"/>
                <a:ea typeface="ＭＳ Ｐゴシック" panose="020B0600070205080204" pitchFamily="50" charset="-128"/>
              </a:rPr>
              <a:t>可燃物（毎週火、金に出せるもの）については、地域のいつもの場所に袋に入れて出してください。</a:t>
            </a:r>
            <a:endParaRPr lang="en-US" altLang="ja-JP" sz="1292" dirty="0">
              <a:solidFill>
                <a:prstClr val="black"/>
              </a:solidFill>
              <a:latin typeface="Calibri" panose="020F0502020204030204"/>
              <a:ea typeface="ＭＳ Ｐゴシック" panose="020B0600070205080204" pitchFamily="50" charset="-128"/>
            </a:endParaRPr>
          </a:p>
        </p:txBody>
      </p:sp>
      <p:sp>
        <p:nvSpPr>
          <p:cNvPr id="41" name="タイトル 1">
            <a:extLst>
              <a:ext uri="{FF2B5EF4-FFF2-40B4-BE49-F238E27FC236}">
                <a16:creationId xmlns:a16="http://schemas.microsoft.com/office/drawing/2014/main" id="{A952E705-3838-C366-E0CB-A8CA11CA029F}"/>
              </a:ext>
            </a:extLst>
          </p:cNvPr>
          <p:cNvSpPr txBox="1">
            <a:spLocks/>
          </p:cNvSpPr>
          <p:nvPr/>
        </p:nvSpPr>
        <p:spPr>
          <a:xfrm>
            <a:off x="426119" y="1187189"/>
            <a:ext cx="7942842" cy="5605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215" dirty="0"/>
              <a:t>災害ごみ（災害廃棄物）の仮置場への搬入方法について</a:t>
            </a:r>
          </a:p>
        </p:txBody>
      </p:sp>
      <p:sp>
        <p:nvSpPr>
          <p:cNvPr id="42" name="テキスト ボックス 41">
            <a:extLst>
              <a:ext uri="{FF2B5EF4-FFF2-40B4-BE49-F238E27FC236}">
                <a16:creationId xmlns:a16="http://schemas.microsoft.com/office/drawing/2014/main" id="{0257DAD9-E51D-365A-14D9-4A335D2CFDE0}"/>
              </a:ext>
            </a:extLst>
          </p:cNvPr>
          <p:cNvSpPr txBox="1"/>
          <p:nvPr/>
        </p:nvSpPr>
        <p:spPr>
          <a:xfrm>
            <a:off x="6956867" y="2785634"/>
            <a:ext cx="2420625" cy="291170"/>
          </a:xfrm>
          <a:prstGeom prst="rect">
            <a:avLst/>
          </a:prstGeom>
          <a:noFill/>
        </p:spPr>
        <p:txBody>
          <a:bodyPr wrap="square" rtlCol="0">
            <a:spAutoFit/>
          </a:bodyPr>
          <a:lstStyle/>
          <a:p>
            <a:pPr defTabSz="844011"/>
            <a:r>
              <a:rPr lang="ja-JP" altLang="en-US" sz="1292" b="1" dirty="0">
                <a:solidFill>
                  <a:prstClr val="white"/>
                </a:solidFill>
                <a:latin typeface="ＭＳ ゴシック" panose="020B0609070205080204" pitchFamily="49" charset="-128"/>
                <a:ea typeface="ＭＳ ゴシック" panose="020B0609070205080204" pitchFamily="49" charset="-128"/>
              </a:rPr>
              <a:t>ボランティアとの打合せ</a:t>
            </a:r>
          </a:p>
        </p:txBody>
      </p:sp>
      <p:sp>
        <p:nvSpPr>
          <p:cNvPr id="44" name="吹き出し: 角を丸めた四角形 43">
            <a:extLst>
              <a:ext uri="{FF2B5EF4-FFF2-40B4-BE49-F238E27FC236}">
                <a16:creationId xmlns:a16="http://schemas.microsoft.com/office/drawing/2014/main" id="{401EA722-8DBD-D283-7996-7C02D5715F0C}"/>
              </a:ext>
            </a:extLst>
          </p:cNvPr>
          <p:cNvSpPr/>
          <p:nvPr/>
        </p:nvSpPr>
        <p:spPr>
          <a:xfrm>
            <a:off x="4612036" y="1640094"/>
            <a:ext cx="4388207" cy="363626"/>
          </a:xfrm>
          <a:prstGeom prst="wedgeRoundRectCallout">
            <a:avLst>
              <a:gd name="adj1" fmla="val -38683"/>
              <a:gd name="adj2" fmla="val 97852"/>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latin typeface="Meiryo UI" panose="020B0604030504040204" pitchFamily="50" charset="-128"/>
                <a:ea typeface="Meiryo UI" panose="020B0604030504040204" pitchFamily="50" charset="-128"/>
              </a:rPr>
              <a:t>仮置場でのごみの置き方に関する記載があります。</a:t>
            </a:r>
          </a:p>
        </p:txBody>
      </p:sp>
      <p:sp>
        <p:nvSpPr>
          <p:cNvPr id="45" name="吹き出し: 角を丸めた四角形 44">
            <a:extLst>
              <a:ext uri="{FF2B5EF4-FFF2-40B4-BE49-F238E27FC236}">
                <a16:creationId xmlns:a16="http://schemas.microsoft.com/office/drawing/2014/main" id="{14615610-0D05-6F31-35A2-F0B01EFF9C04}"/>
              </a:ext>
            </a:extLst>
          </p:cNvPr>
          <p:cNvSpPr/>
          <p:nvPr/>
        </p:nvSpPr>
        <p:spPr>
          <a:xfrm>
            <a:off x="453632" y="5603364"/>
            <a:ext cx="8238861" cy="720000"/>
          </a:xfrm>
          <a:prstGeom prst="wedgeRoundRectCallout">
            <a:avLst>
              <a:gd name="adj1" fmla="val -28426"/>
              <a:gd name="adj2" fmla="val 1490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rgbClr val="FF0000"/>
                </a:solidFill>
                <a:latin typeface="Meiryo UI" panose="020B0604030504040204" pitchFamily="50" charset="-128"/>
                <a:ea typeface="Meiryo UI" panose="020B0604030504040204" pitchFamily="50" charset="-128"/>
              </a:rPr>
              <a:t>※ </a:t>
            </a:r>
            <a:r>
              <a:rPr kumimoji="1" lang="ja-JP" altLang="en-US" b="1" dirty="0">
                <a:solidFill>
                  <a:srgbClr val="FF0000"/>
                </a:solidFill>
                <a:latin typeface="Meiryo UI" panose="020B0604030504040204" pitchFamily="50" charset="-128"/>
                <a:ea typeface="Meiryo UI" panose="020B0604030504040204" pitchFamily="50" charset="-128"/>
              </a:rPr>
              <a:t>分別しないまま仮置場に災害ごみが持ち込まれることで、後から分別に大きな費用</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b="1" dirty="0">
                <a:solidFill>
                  <a:srgbClr val="FF0000"/>
                </a:solidFill>
                <a:latin typeface="Meiryo UI" panose="020B0604030504040204" pitchFamily="50" charset="-128"/>
                <a:ea typeface="Meiryo UI" panose="020B0604030504040204" pitchFamily="50" charset="-128"/>
              </a:rPr>
              <a:t>　を要したケースや、処理に時間がかかり、復興が遅れたケースが過去にありました。</a:t>
            </a:r>
          </a:p>
        </p:txBody>
      </p:sp>
      <p:sp>
        <p:nvSpPr>
          <p:cNvPr id="48" name="テキスト ボックス 47">
            <a:extLst>
              <a:ext uri="{FF2B5EF4-FFF2-40B4-BE49-F238E27FC236}">
                <a16:creationId xmlns:a16="http://schemas.microsoft.com/office/drawing/2014/main" id="{1932F57A-163F-0C32-E371-0AD942D0508D}"/>
              </a:ext>
            </a:extLst>
          </p:cNvPr>
          <p:cNvSpPr txBox="1"/>
          <p:nvPr/>
        </p:nvSpPr>
        <p:spPr>
          <a:xfrm>
            <a:off x="5955108" y="6576957"/>
            <a:ext cx="3024000" cy="246221"/>
          </a:xfrm>
          <a:prstGeom prst="rect">
            <a:avLst/>
          </a:prstGeom>
          <a:noFill/>
        </p:spPr>
        <p:txBody>
          <a:bodyPr wrap="square">
            <a:spAutoFit/>
          </a:bodyPr>
          <a:lstStyle/>
          <a:p>
            <a:r>
              <a:rPr lang="ja-JP" altLang="en-US" sz="1000" dirty="0">
                <a:latin typeface="メイリオ" panose="020B0604030504040204" pitchFamily="50" charset="-128"/>
                <a:ea typeface="メイリオ" panose="020B0604030504040204" pitchFamily="50" charset="-128"/>
              </a:rPr>
              <a:t>出典：環境省近畿地方環境事務所　提供資料</a:t>
            </a:r>
          </a:p>
        </p:txBody>
      </p:sp>
    </p:spTree>
    <p:extLst>
      <p:ext uri="{BB962C8B-B14F-4D97-AF65-F5344CB8AC3E}">
        <p14:creationId xmlns:p14="http://schemas.microsoft.com/office/powerpoint/2010/main" val="1766849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 2">
            <a:extLst>
              <a:ext uri="{FF2B5EF4-FFF2-40B4-BE49-F238E27FC236}">
                <a16:creationId xmlns:a16="http://schemas.microsoft.com/office/drawing/2014/main" id="{440D6400-AD99-CC43-EEF3-B2CFD14A273E}"/>
              </a:ext>
            </a:extLst>
          </p:cNvPr>
          <p:cNvSpPr/>
          <p:nvPr/>
        </p:nvSpPr>
        <p:spPr>
          <a:xfrm>
            <a:off x="1162021" y="2006082"/>
            <a:ext cx="7174523" cy="1101012"/>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74038AB4-9447-DCC8-7848-AD7B2F2DDB23}"/>
              </a:ext>
            </a:extLst>
          </p:cNvPr>
          <p:cNvSpPr txBox="1">
            <a:spLocks/>
          </p:cNvSpPr>
          <p:nvPr/>
        </p:nvSpPr>
        <p:spPr>
          <a:xfrm>
            <a:off x="984738" y="2247754"/>
            <a:ext cx="7174523" cy="3288464"/>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800" dirty="0">
                <a:latin typeface="Meiryo UI" panose="020B0604030504040204" pitchFamily="50" charset="-128"/>
                <a:ea typeface="Meiryo UI" panose="020B0604030504040204" pitchFamily="50" charset="-128"/>
              </a:rPr>
              <a:t>テーマ③「災害ごみ」の運び出しの順番</a:t>
            </a: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車両にごみを積んで集積所に</a:t>
            </a: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運び入れる際、どのような順番で</a:t>
            </a: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ごみを載せればよいでしょうか？</a:t>
            </a:r>
          </a:p>
        </p:txBody>
      </p:sp>
    </p:spTree>
    <p:extLst>
      <p:ext uri="{BB962C8B-B14F-4D97-AF65-F5344CB8AC3E}">
        <p14:creationId xmlns:p14="http://schemas.microsoft.com/office/powerpoint/2010/main" val="3983338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7CA562AC-A4D1-EC34-E6FA-1A131643CB1A}"/>
              </a:ext>
            </a:extLst>
          </p:cNvPr>
          <p:cNvPicPr>
            <a:picLocks noChangeAspect="1"/>
          </p:cNvPicPr>
          <p:nvPr/>
        </p:nvPicPr>
        <p:blipFill>
          <a:blip r:embed="rId3"/>
          <a:stretch>
            <a:fillRect/>
          </a:stretch>
        </p:blipFill>
        <p:spPr>
          <a:xfrm>
            <a:off x="2104546" y="3906227"/>
            <a:ext cx="3912680" cy="2910538"/>
          </a:xfrm>
          <a:prstGeom prst="rect">
            <a:avLst/>
          </a:prstGeom>
        </p:spPr>
      </p:pic>
      <p:cxnSp>
        <p:nvCxnSpPr>
          <p:cNvPr id="62" name="直線矢印コネクタ 61">
            <a:extLst>
              <a:ext uri="{FF2B5EF4-FFF2-40B4-BE49-F238E27FC236}">
                <a16:creationId xmlns:a16="http://schemas.microsoft.com/office/drawing/2014/main" id="{8C2622C7-4C80-48A9-BA32-A1E74A863E08}"/>
              </a:ext>
            </a:extLst>
          </p:cNvPr>
          <p:cNvCxnSpPr>
            <a:cxnSpLocks/>
            <a:stCxn id="21" idx="3"/>
          </p:cNvCxnSpPr>
          <p:nvPr/>
        </p:nvCxnSpPr>
        <p:spPr>
          <a:xfrm>
            <a:off x="1772344" y="3671370"/>
            <a:ext cx="1007272" cy="546558"/>
          </a:xfrm>
          <a:prstGeom prst="straightConnector1">
            <a:avLst/>
          </a:prstGeom>
          <a:ln w="28575">
            <a:solidFill>
              <a:srgbClr val="C00000"/>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20EA8D31-5A80-4395-8ABF-75BE93B7DCF6}"/>
              </a:ext>
            </a:extLst>
          </p:cNvPr>
          <p:cNvCxnSpPr>
            <a:cxnSpLocks/>
          </p:cNvCxnSpPr>
          <p:nvPr/>
        </p:nvCxnSpPr>
        <p:spPr>
          <a:xfrm>
            <a:off x="3847080" y="3685901"/>
            <a:ext cx="547638" cy="545679"/>
          </a:xfrm>
          <a:prstGeom prst="straightConnector1">
            <a:avLst/>
          </a:prstGeom>
          <a:ln w="28575">
            <a:solidFill>
              <a:srgbClr val="C00000"/>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6F3C6FE9-2CB0-4703-BA46-A268F84BE533}"/>
              </a:ext>
            </a:extLst>
          </p:cNvPr>
          <p:cNvCxnSpPr>
            <a:cxnSpLocks/>
            <a:stCxn id="9" idx="1"/>
          </p:cNvCxnSpPr>
          <p:nvPr/>
        </p:nvCxnSpPr>
        <p:spPr>
          <a:xfrm flipH="1" flipV="1">
            <a:off x="4068147" y="5619837"/>
            <a:ext cx="2459122" cy="198424"/>
          </a:xfrm>
          <a:prstGeom prst="straightConnector1">
            <a:avLst/>
          </a:prstGeom>
          <a:ln w="28575">
            <a:solidFill>
              <a:srgbClr val="C00000"/>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08E00782-A4B4-45A2-9E09-CAB0A13DC93C}"/>
              </a:ext>
            </a:extLst>
          </p:cNvPr>
          <p:cNvCxnSpPr>
            <a:cxnSpLocks/>
          </p:cNvCxnSpPr>
          <p:nvPr/>
        </p:nvCxnSpPr>
        <p:spPr>
          <a:xfrm>
            <a:off x="2027558" y="5332195"/>
            <a:ext cx="627506" cy="29301"/>
          </a:xfrm>
          <a:prstGeom prst="straightConnector1">
            <a:avLst/>
          </a:prstGeom>
          <a:ln w="28575">
            <a:solidFill>
              <a:srgbClr val="C00000"/>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89" name="四角形: 角を丸くする 88">
            <a:extLst>
              <a:ext uri="{FF2B5EF4-FFF2-40B4-BE49-F238E27FC236}">
                <a16:creationId xmlns:a16="http://schemas.microsoft.com/office/drawing/2014/main" id="{B00DC9C4-CC5E-4B8B-B9BE-4B7CC1B910F3}"/>
              </a:ext>
            </a:extLst>
          </p:cNvPr>
          <p:cNvSpPr/>
          <p:nvPr/>
        </p:nvSpPr>
        <p:spPr>
          <a:xfrm>
            <a:off x="6823377" y="861133"/>
            <a:ext cx="2131123" cy="1472909"/>
          </a:xfrm>
          <a:prstGeom prst="roundRect">
            <a:avLst>
              <a:gd name="adj" fmla="val 117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FCE8E72F-4393-07CC-E68F-63E95A0764A5}"/>
              </a:ext>
            </a:extLst>
          </p:cNvPr>
          <p:cNvSpPr>
            <a:spLocks noGrp="1"/>
          </p:cNvSpPr>
          <p:nvPr>
            <p:ph type="title"/>
          </p:nvPr>
        </p:nvSpPr>
        <p:spPr>
          <a:xfrm>
            <a:off x="628650" y="1"/>
            <a:ext cx="8427116" cy="876300"/>
          </a:xfrm>
        </p:spPr>
        <p:txBody>
          <a:bodyPr>
            <a:normAutofit/>
          </a:bodyPr>
          <a:lstStyle/>
          <a:p>
            <a:r>
              <a:rPr lang="ja-JP" altLang="en-US" sz="2400" b="1" dirty="0">
                <a:solidFill>
                  <a:schemeClr val="bg1"/>
                </a:solidFill>
                <a:latin typeface="Meiryo UI" panose="020B0604030504040204" pitchFamily="50" charset="-128"/>
                <a:ea typeface="Meiryo UI" panose="020B0604030504040204" pitchFamily="50" charset="-128"/>
              </a:rPr>
              <a:t>解説：荷下ろしを考慮した積載方法</a:t>
            </a:r>
            <a:r>
              <a:rPr lang="ja-JP" altLang="en-US" sz="2000" b="1" dirty="0">
                <a:solidFill>
                  <a:srgbClr val="FFFF00"/>
                </a:solidFill>
                <a:latin typeface="Meiryo UI" panose="020B0604030504040204" pitchFamily="50" charset="-128"/>
                <a:ea typeface="Meiryo UI" panose="020B0604030504040204" pitchFamily="50" charset="-128"/>
              </a:rPr>
              <a:t>　</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pic>
        <p:nvPicPr>
          <p:cNvPr id="3" name="Picture 14" descr="廃品回収車のイラスト">
            <a:extLst>
              <a:ext uri="{FF2B5EF4-FFF2-40B4-BE49-F238E27FC236}">
                <a16:creationId xmlns:a16="http://schemas.microsoft.com/office/drawing/2014/main" id="{69787E1E-FE06-87E4-95FA-43C20892C9B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399812" y="5843035"/>
            <a:ext cx="789657" cy="702793"/>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角を丸めた四角形 5">
            <a:extLst>
              <a:ext uri="{FF2B5EF4-FFF2-40B4-BE49-F238E27FC236}">
                <a16:creationId xmlns:a16="http://schemas.microsoft.com/office/drawing/2014/main" id="{C3EC1DE3-2A44-62E2-0613-4B7996BBE38E}"/>
              </a:ext>
            </a:extLst>
          </p:cNvPr>
          <p:cNvSpPr/>
          <p:nvPr/>
        </p:nvSpPr>
        <p:spPr>
          <a:xfrm>
            <a:off x="130923" y="856709"/>
            <a:ext cx="6409791" cy="1207069"/>
          </a:xfrm>
          <a:prstGeom prst="wedgeRoundRectCallout">
            <a:avLst>
              <a:gd name="adj1" fmla="val -28426"/>
              <a:gd name="adj2" fmla="val 1490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200"/>
              </a:lnSpc>
            </a:pPr>
            <a:r>
              <a:rPr kumimoji="1" lang="ja-JP" altLang="en-US" sz="2400" b="1" dirty="0">
                <a:solidFill>
                  <a:schemeClr val="tx1"/>
                </a:solidFill>
                <a:latin typeface="Meiryo UI" panose="020B0604030504040204" pitchFamily="50" charset="-128"/>
                <a:ea typeface="Meiryo UI" panose="020B0604030504040204" pitchFamily="50" charset="-128"/>
              </a:rPr>
              <a:t>最後に下ろすものから順番に積みましょう。</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4200"/>
              </a:lnSpc>
            </a:pPr>
            <a:r>
              <a:rPr kumimoji="1" lang="ja-JP" altLang="en-US" sz="2400" b="1" dirty="0">
                <a:solidFill>
                  <a:schemeClr val="tx1"/>
                </a:solidFill>
                <a:latin typeface="Meiryo UI" panose="020B0604030504040204" pitchFamily="50" charset="-128"/>
                <a:ea typeface="Meiryo UI" panose="020B0604030504040204" pitchFamily="50" charset="-128"/>
              </a:rPr>
              <a:t>この場合は </a:t>
            </a:r>
            <a:r>
              <a:rPr kumimoji="1" lang="en-US" altLang="ja-JP" sz="3200" b="1" u="sng" dirty="0">
                <a:solidFill>
                  <a:srgbClr val="C00000"/>
                </a:solidFill>
                <a:latin typeface="Meiryo UI" panose="020B0604030504040204" pitchFamily="50" charset="-128"/>
                <a:ea typeface="Meiryo UI" panose="020B0604030504040204" pitchFamily="50" charset="-128"/>
              </a:rPr>
              <a:t>E</a:t>
            </a:r>
            <a:r>
              <a:rPr kumimoji="1" lang="ja-JP" altLang="en-US" sz="2000" b="1" u="sng" dirty="0">
                <a:solidFill>
                  <a:srgbClr val="C00000"/>
                </a:solidFill>
                <a:latin typeface="Meiryo UI" panose="020B0604030504040204" pitchFamily="50" charset="-128"/>
                <a:ea typeface="Meiryo UI" panose="020B0604030504040204" pitchFamily="50" charset="-128"/>
              </a:rPr>
              <a:t>→</a:t>
            </a:r>
            <a:r>
              <a:rPr kumimoji="1" lang="en-US" altLang="ja-JP" sz="3200" b="1" u="sng" dirty="0">
                <a:solidFill>
                  <a:srgbClr val="C00000"/>
                </a:solidFill>
                <a:latin typeface="Meiryo UI" panose="020B0604030504040204" pitchFamily="50" charset="-128"/>
                <a:ea typeface="Meiryo UI" panose="020B0604030504040204" pitchFamily="50" charset="-128"/>
              </a:rPr>
              <a:t>F</a:t>
            </a:r>
            <a:r>
              <a:rPr kumimoji="1" lang="ja-JP" altLang="en-US" sz="2000" b="1" u="sng" dirty="0">
                <a:solidFill>
                  <a:srgbClr val="C00000"/>
                </a:solidFill>
                <a:latin typeface="Meiryo UI" panose="020B0604030504040204" pitchFamily="50" charset="-128"/>
                <a:ea typeface="Meiryo UI" panose="020B0604030504040204" pitchFamily="50" charset="-128"/>
              </a:rPr>
              <a:t>→</a:t>
            </a:r>
            <a:r>
              <a:rPr kumimoji="1" lang="en-US" altLang="ja-JP" sz="3200" b="1" u="sng" dirty="0">
                <a:solidFill>
                  <a:srgbClr val="C00000"/>
                </a:solidFill>
                <a:latin typeface="Meiryo UI" panose="020B0604030504040204" pitchFamily="50" charset="-128"/>
                <a:ea typeface="Meiryo UI" panose="020B0604030504040204" pitchFamily="50" charset="-128"/>
              </a:rPr>
              <a:t>C</a:t>
            </a:r>
            <a:r>
              <a:rPr kumimoji="1" lang="ja-JP" altLang="en-US" sz="2000" b="1" u="sng" dirty="0">
                <a:solidFill>
                  <a:srgbClr val="C00000"/>
                </a:solidFill>
                <a:latin typeface="Meiryo UI" panose="020B0604030504040204" pitchFamily="50" charset="-128"/>
                <a:ea typeface="Meiryo UI" panose="020B0604030504040204" pitchFamily="50" charset="-128"/>
              </a:rPr>
              <a:t>→</a:t>
            </a:r>
            <a:r>
              <a:rPr kumimoji="1" lang="en-US" altLang="ja-JP" sz="3200" b="1" u="sng" dirty="0">
                <a:solidFill>
                  <a:srgbClr val="C00000"/>
                </a:solidFill>
                <a:latin typeface="Meiryo UI" panose="020B0604030504040204" pitchFamily="50" charset="-128"/>
                <a:ea typeface="Meiryo UI" panose="020B0604030504040204" pitchFamily="50" charset="-128"/>
              </a:rPr>
              <a:t>D</a:t>
            </a:r>
            <a:r>
              <a:rPr kumimoji="1" lang="ja-JP" altLang="en-US" sz="2000" b="1" u="sng" dirty="0">
                <a:solidFill>
                  <a:srgbClr val="C00000"/>
                </a:solidFill>
                <a:latin typeface="Meiryo UI" panose="020B0604030504040204" pitchFamily="50" charset="-128"/>
                <a:ea typeface="Meiryo UI" panose="020B0604030504040204" pitchFamily="50" charset="-128"/>
              </a:rPr>
              <a:t>→</a:t>
            </a:r>
            <a:r>
              <a:rPr kumimoji="1" lang="en-US" altLang="ja-JP" sz="3200" b="1" u="sng" dirty="0">
                <a:solidFill>
                  <a:srgbClr val="C00000"/>
                </a:solidFill>
                <a:latin typeface="Meiryo UI" panose="020B0604030504040204" pitchFamily="50" charset="-128"/>
                <a:ea typeface="Meiryo UI" panose="020B0604030504040204" pitchFamily="50" charset="-128"/>
              </a:rPr>
              <a:t>A</a:t>
            </a:r>
            <a:r>
              <a:rPr kumimoji="1" lang="ja-JP" altLang="en-US" sz="2000" b="1" u="sng" dirty="0">
                <a:solidFill>
                  <a:srgbClr val="C00000"/>
                </a:solidFill>
                <a:latin typeface="Meiryo UI" panose="020B0604030504040204" pitchFamily="50" charset="-128"/>
                <a:ea typeface="Meiryo UI" panose="020B0604030504040204" pitchFamily="50" charset="-128"/>
              </a:rPr>
              <a:t>→</a:t>
            </a:r>
            <a:r>
              <a:rPr kumimoji="1" lang="en-US" altLang="ja-JP" sz="3200" b="1" u="sng" dirty="0">
                <a:solidFill>
                  <a:srgbClr val="C00000"/>
                </a:solidFill>
                <a:latin typeface="Meiryo UI" panose="020B0604030504040204" pitchFamily="50" charset="-128"/>
                <a:ea typeface="Meiryo UI" panose="020B0604030504040204" pitchFamily="50" charset="-128"/>
              </a:rPr>
              <a:t>B</a:t>
            </a:r>
            <a:r>
              <a:rPr kumimoji="1" lang="ja-JP" altLang="en-US" sz="3200" b="1" dirty="0">
                <a:solidFill>
                  <a:schemeClr val="tx1"/>
                </a:solidFill>
                <a:latin typeface="Meiryo UI" panose="020B0604030504040204" pitchFamily="50" charset="-128"/>
                <a:ea typeface="Meiryo UI" panose="020B0604030504040204" pitchFamily="50" charset="-128"/>
              </a:rPr>
              <a:t> </a:t>
            </a:r>
            <a:r>
              <a:rPr kumimoji="1" lang="ja-JP" altLang="en-US" sz="2400" b="1" dirty="0">
                <a:solidFill>
                  <a:schemeClr val="tx1"/>
                </a:solidFill>
                <a:latin typeface="Meiryo UI" panose="020B0604030504040204" pitchFamily="50" charset="-128"/>
                <a:ea typeface="Meiryo UI" panose="020B0604030504040204" pitchFamily="50" charset="-128"/>
              </a:rPr>
              <a:t>です。</a:t>
            </a:r>
          </a:p>
        </p:txBody>
      </p:sp>
      <p:grpSp>
        <p:nvGrpSpPr>
          <p:cNvPr id="7" name="グループ化 6">
            <a:extLst>
              <a:ext uri="{FF2B5EF4-FFF2-40B4-BE49-F238E27FC236}">
                <a16:creationId xmlns:a16="http://schemas.microsoft.com/office/drawing/2014/main" id="{38EFB4FF-B435-8364-26B5-4AC0199CE02E}"/>
              </a:ext>
            </a:extLst>
          </p:cNvPr>
          <p:cNvGrpSpPr/>
          <p:nvPr/>
        </p:nvGrpSpPr>
        <p:grpSpPr>
          <a:xfrm>
            <a:off x="6527269" y="5348543"/>
            <a:ext cx="1667101" cy="1215930"/>
            <a:chOff x="2627068" y="4074813"/>
            <a:chExt cx="1667101" cy="1215930"/>
          </a:xfrm>
        </p:grpSpPr>
        <p:sp>
          <p:nvSpPr>
            <p:cNvPr id="8" name="正方形/長方形 7">
              <a:extLst>
                <a:ext uri="{FF2B5EF4-FFF2-40B4-BE49-F238E27FC236}">
                  <a16:creationId xmlns:a16="http://schemas.microsoft.com/office/drawing/2014/main" id="{DFFF6EE8-88CA-AA09-6B9D-7ABEC47F791D}"/>
                </a:ext>
              </a:extLst>
            </p:cNvPr>
            <p:cNvSpPr/>
            <p:nvPr/>
          </p:nvSpPr>
          <p:spPr>
            <a:xfrm>
              <a:off x="2791960" y="4921411"/>
              <a:ext cx="1255472" cy="369332"/>
            </a:xfrm>
            <a:prstGeom prst="rect">
              <a:avLst/>
            </a:prstGeom>
          </p:spPr>
          <p:txBody>
            <a:bodyPr wrap="none">
              <a:spAutoFit/>
            </a:bodyPr>
            <a:lstStyle/>
            <a:p>
              <a:r>
                <a:rPr lang="en-US" altLang="ja-JP" dirty="0">
                  <a:latin typeface="Meiryo UI" panose="020B0604030504040204" pitchFamily="50" charset="-128"/>
                  <a:ea typeface="Meiryo UI" panose="020B0604030504040204" pitchFamily="50" charset="-128"/>
                </a:rPr>
                <a:t>E.</a:t>
              </a:r>
              <a:r>
                <a:rPr lang="ja-JP" altLang="en-US" dirty="0">
                  <a:latin typeface="Meiryo UI" panose="020B0604030504040204" pitchFamily="50" charset="-128"/>
                  <a:ea typeface="Meiryo UI" panose="020B0604030504040204" pitchFamily="50" charset="-128"/>
                </a:rPr>
                <a:t>濡れた畳</a:t>
              </a:r>
              <a:endParaRPr lang="en-US" altLang="ja-JP" dirty="0">
                <a:latin typeface="Meiryo UI" panose="020B0604030504040204" pitchFamily="50" charset="-128"/>
                <a:ea typeface="Meiryo UI" panose="020B0604030504040204" pitchFamily="50" charset="-128"/>
              </a:endParaRPr>
            </a:p>
          </p:txBody>
        </p:sp>
        <p:pic>
          <p:nvPicPr>
            <p:cNvPr id="9" name="Picture 20">
              <a:extLst>
                <a:ext uri="{FF2B5EF4-FFF2-40B4-BE49-F238E27FC236}">
                  <a16:creationId xmlns:a16="http://schemas.microsoft.com/office/drawing/2014/main" id="{F8AF195F-AA1A-C438-30C6-9FE25E75FFF5}"/>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a:stretch/>
          </p:blipFill>
          <p:spPr bwMode="auto">
            <a:xfrm>
              <a:off x="2627068" y="4074813"/>
              <a:ext cx="1667101" cy="9394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グループ化 9">
            <a:extLst>
              <a:ext uri="{FF2B5EF4-FFF2-40B4-BE49-F238E27FC236}">
                <a16:creationId xmlns:a16="http://schemas.microsoft.com/office/drawing/2014/main" id="{3D8CE2A0-E4FB-B3F8-BB40-31EAA5F58043}"/>
              </a:ext>
            </a:extLst>
          </p:cNvPr>
          <p:cNvGrpSpPr/>
          <p:nvPr/>
        </p:nvGrpSpPr>
        <p:grpSpPr>
          <a:xfrm>
            <a:off x="7071799" y="1017521"/>
            <a:ext cx="1633781" cy="1160745"/>
            <a:chOff x="2749611" y="5534108"/>
            <a:chExt cx="1633781" cy="1160745"/>
          </a:xfrm>
        </p:grpSpPr>
        <p:sp>
          <p:nvSpPr>
            <p:cNvPr id="11" name="正方形/長方形 10">
              <a:extLst>
                <a:ext uri="{FF2B5EF4-FFF2-40B4-BE49-F238E27FC236}">
                  <a16:creationId xmlns:a16="http://schemas.microsoft.com/office/drawing/2014/main" id="{900DC8F0-6509-2CC2-06A0-15E31713D841}"/>
                </a:ext>
              </a:extLst>
            </p:cNvPr>
            <p:cNvSpPr/>
            <p:nvPr/>
          </p:nvSpPr>
          <p:spPr>
            <a:xfrm>
              <a:off x="2749611" y="6325521"/>
              <a:ext cx="1633781" cy="369332"/>
            </a:xfrm>
            <a:prstGeom prst="rect">
              <a:avLst/>
            </a:prstGeom>
          </p:spPr>
          <p:txBody>
            <a:bodyPr wrap="none">
              <a:spAutoFit/>
            </a:bodyPr>
            <a:lstStyle/>
            <a:p>
              <a:r>
                <a:rPr lang="en-US" altLang="ja-JP" dirty="0">
                  <a:latin typeface="Meiryo UI" panose="020B0604030504040204" pitchFamily="50" charset="-128"/>
                  <a:ea typeface="Meiryo UI" panose="020B0604030504040204" pitchFamily="50" charset="-128"/>
                </a:rPr>
                <a:t>G.</a:t>
              </a:r>
              <a:r>
                <a:rPr lang="ja-JP" altLang="en-US" dirty="0">
                  <a:latin typeface="Meiryo UI" panose="020B0604030504040204" pitchFamily="50" charset="-128"/>
                  <a:ea typeface="Meiryo UI" panose="020B0604030504040204" pitchFamily="50" charset="-128"/>
                </a:rPr>
                <a:t>カセットボンベ</a:t>
              </a:r>
            </a:p>
          </p:txBody>
        </p:sp>
        <p:pic>
          <p:nvPicPr>
            <p:cNvPr id="12" name="Picture 4">
              <a:extLst>
                <a:ext uri="{FF2B5EF4-FFF2-40B4-BE49-F238E27FC236}">
                  <a16:creationId xmlns:a16="http://schemas.microsoft.com/office/drawing/2014/main" id="{A46C8133-B5C5-685A-F95A-26F5F49C9AB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974068" y="5535449"/>
              <a:ext cx="662965" cy="851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62BABE7-D1DB-28D2-26F4-3D16CA5B86A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392886" y="5534108"/>
              <a:ext cx="662965" cy="8513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グループ化 13">
            <a:extLst>
              <a:ext uri="{FF2B5EF4-FFF2-40B4-BE49-F238E27FC236}">
                <a16:creationId xmlns:a16="http://schemas.microsoft.com/office/drawing/2014/main" id="{253002C6-C3FF-F44F-8928-B2D38297C88F}"/>
              </a:ext>
            </a:extLst>
          </p:cNvPr>
          <p:cNvGrpSpPr/>
          <p:nvPr/>
        </p:nvGrpSpPr>
        <p:grpSpPr>
          <a:xfrm>
            <a:off x="2541947" y="2224566"/>
            <a:ext cx="2220580" cy="1468093"/>
            <a:chOff x="6621608" y="2953830"/>
            <a:chExt cx="2220580" cy="1468093"/>
          </a:xfrm>
        </p:grpSpPr>
        <p:sp>
          <p:nvSpPr>
            <p:cNvPr id="15" name="正方形/長方形 14">
              <a:extLst>
                <a:ext uri="{FF2B5EF4-FFF2-40B4-BE49-F238E27FC236}">
                  <a16:creationId xmlns:a16="http://schemas.microsoft.com/office/drawing/2014/main" id="{FB6F8327-5AC5-EDBF-0E4F-0284A5189C0A}"/>
                </a:ext>
              </a:extLst>
            </p:cNvPr>
            <p:cNvSpPr/>
            <p:nvPr/>
          </p:nvSpPr>
          <p:spPr>
            <a:xfrm>
              <a:off x="6621608" y="4052591"/>
              <a:ext cx="2220580" cy="369332"/>
            </a:xfrm>
            <a:prstGeom prst="rect">
              <a:avLst/>
            </a:prstGeom>
          </p:spPr>
          <p:txBody>
            <a:bodyPr wrap="square">
              <a:spAutoFit/>
            </a:bodyPr>
            <a:lstStyle/>
            <a:p>
              <a:pPr algn="ctr"/>
              <a:r>
                <a:rPr lang="en-US" altLang="ja-JP" dirty="0">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水に浸かったたんす</a:t>
              </a:r>
            </a:p>
          </p:txBody>
        </p:sp>
        <p:pic>
          <p:nvPicPr>
            <p:cNvPr id="19" name="図 18" descr="ロゴ が含まれている画像&#10;&#10;自動的に生成された説明">
              <a:extLst>
                <a:ext uri="{FF2B5EF4-FFF2-40B4-BE49-F238E27FC236}">
                  <a16:creationId xmlns:a16="http://schemas.microsoft.com/office/drawing/2014/main" id="{A46A0782-1AFC-1E47-6CA0-5ED9B1A51FF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76283" y="2953830"/>
              <a:ext cx="1132034" cy="1133677"/>
            </a:xfrm>
            <a:prstGeom prst="rect">
              <a:avLst/>
            </a:prstGeom>
          </p:spPr>
        </p:pic>
      </p:grpSp>
      <p:grpSp>
        <p:nvGrpSpPr>
          <p:cNvPr id="20" name="グループ化 19">
            <a:extLst>
              <a:ext uri="{FF2B5EF4-FFF2-40B4-BE49-F238E27FC236}">
                <a16:creationId xmlns:a16="http://schemas.microsoft.com/office/drawing/2014/main" id="{ADED7D79-3F43-E501-F607-1D377EB1CD98}"/>
              </a:ext>
            </a:extLst>
          </p:cNvPr>
          <p:cNvGrpSpPr/>
          <p:nvPr/>
        </p:nvGrpSpPr>
        <p:grpSpPr>
          <a:xfrm>
            <a:off x="173783" y="2197209"/>
            <a:ext cx="1598561" cy="1797326"/>
            <a:chOff x="7010510" y="4704123"/>
            <a:chExt cx="1598561" cy="1797326"/>
          </a:xfrm>
        </p:grpSpPr>
        <p:sp>
          <p:nvSpPr>
            <p:cNvPr id="21" name="正方形/長方形 20">
              <a:extLst>
                <a:ext uri="{FF2B5EF4-FFF2-40B4-BE49-F238E27FC236}">
                  <a16:creationId xmlns:a16="http://schemas.microsoft.com/office/drawing/2014/main" id="{5E3E5B03-6798-6F5D-4CB4-653904780DF0}"/>
                </a:ext>
              </a:extLst>
            </p:cNvPr>
            <p:cNvSpPr/>
            <p:nvPr/>
          </p:nvSpPr>
          <p:spPr>
            <a:xfrm>
              <a:off x="7010510" y="5855118"/>
              <a:ext cx="1598561" cy="646331"/>
            </a:xfrm>
            <a:prstGeom prst="rect">
              <a:avLst/>
            </a:prstGeom>
          </p:spPr>
          <p:txBody>
            <a:bodyPr wrap="square">
              <a:spAutoFit/>
            </a:bodyPr>
            <a:lstStyle/>
            <a:p>
              <a:pPr algn="ct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水没して</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壊れた冷蔵庫</a:t>
              </a:r>
            </a:p>
          </p:txBody>
        </p:sp>
        <p:pic>
          <p:nvPicPr>
            <p:cNvPr id="22" name="図 21" descr="駐車場, 座る, ストリート, メーター が含まれている画像&#10;&#10;自動的に生成された説明">
              <a:extLst>
                <a:ext uri="{FF2B5EF4-FFF2-40B4-BE49-F238E27FC236}">
                  <a16:creationId xmlns:a16="http://schemas.microsoft.com/office/drawing/2014/main" id="{4DDB9552-FA0F-90AF-0EEF-DCAEA7CDD4E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40350" y="4704123"/>
              <a:ext cx="1196899" cy="1196899"/>
            </a:xfrm>
            <a:prstGeom prst="rect">
              <a:avLst/>
            </a:prstGeom>
          </p:spPr>
        </p:pic>
      </p:grpSp>
      <p:grpSp>
        <p:nvGrpSpPr>
          <p:cNvPr id="23" name="グループ化 22">
            <a:extLst>
              <a:ext uri="{FF2B5EF4-FFF2-40B4-BE49-F238E27FC236}">
                <a16:creationId xmlns:a16="http://schemas.microsoft.com/office/drawing/2014/main" id="{8760DFC6-774A-D9CD-4290-A7FEF56C9F60}"/>
              </a:ext>
            </a:extLst>
          </p:cNvPr>
          <p:cNvGrpSpPr/>
          <p:nvPr/>
        </p:nvGrpSpPr>
        <p:grpSpPr>
          <a:xfrm>
            <a:off x="6463425" y="3463893"/>
            <a:ext cx="2359392" cy="1470339"/>
            <a:chOff x="105084" y="1498738"/>
            <a:chExt cx="2359392" cy="1470339"/>
          </a:xfrm>
        </p:grpSpPr>
        <p:sp>
          <p:nvSpPr>
            <p:cNvPr id="24" name="正方形/長方形 23">
              <a:extLst>
                <a:ext uri="{FF2B5EF4-FFF2-40B4-BE49-F238E27FC236}">
                  <a16:creationId xmlns:a16="http://schemas.microsoft.com/office/drawing/2014/main" id="{6F48A168-85F0-2D3B-BA9C-664F48342BF4}"/>
                </a:ext>
              </a:extLst>
            </p:cNvPr>
            <p:cNvSpPr/>
            <p:nvPr/>
          </p:nvSpPr>
          <p:spPr>
            <a:xfrm>
              <a:off x="105084" y="2599745"/>
              <a:ext cx="2359392" cy="369332"/>
            </a:xfrm>
            <a:prstGeom prst="rect">
              <a:avLst/>
            </a:prstGeom>
          </p:spPr>
          <p:txBody>
            <a:bodyPr wrap="square">
              <a:spAutoFit/>
            </a:bodyPr>
            <a:lstStyle/>
            <a:p>
              <a:pPr algn="ctr"/>
              <a:r>
                <a:rPr lang="en-US" altLang="ja-JP" dirty="0">
                  <a:latin typeface="Meiryo UI" panose="020B0604030504040204" pitchFamily="50" charset="-128"/>
                  <a:ea typeface="Meiryo UI" panose="020B0604030504040204" pitchFamily="50" charset="-128"/>
                </a:rPr>
                <a:t>F.</a:t>
              </a:r>
              <a:r>
                <a:rPr lang="ja-JP" altLang="en-US" dirty="0">
                  <a:latin typeface="Meiryo UI" panose="020B0604030504040204" pitchFamily="50" charset="-128"/>
                  <a:ea typeface="Meiryo UI" panose="020B0604030504040204" pitchFamily="50" charset="-128"/>
                </a:rPr>
                <a:t>台風で壊れた自転車</a:t>
              </a:r>
            </a:p>
          </p:txBody>
        </p:sp>
        <p:pic>
          <p:nvPicPr>
            <p:cNvPr id="25" name="図 24" descr="図形 が含まれている画像&#10;&#10;自動的に生成された説明">
              <a:extLst>
                <a:ext uri="{FF2B5EF4-FFF2-40B4-BE49-F238E27FC236}">
                  <a16:creationId xmlns:a16="http://schemas.microsoft.com/office/drawing/2014/main" id="{C0006249-0F1C-55B0-FF1F-7F8C97D593E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74554" y="1498738"/>
              <a:ext cx="1360920" cy="1360920"/>
            </a:xfrm>
            <a:prstGeom prst="rect">
              <a:avLst/>
            </a:prstGeom>
          </p:spPr>
        </p:pic>
      </p:grpSp>
      <p:grpSp>
        <p:nvGrpSpPr>
          <p:cNvPr id="31" name="グループ化 30">
            <a:extLst>
              <a:ext uri="{FF2B5EF4-FFF2-40B4-BE49-F238E27FC236}">
                <a16:creationId xmlns:a16="http://schemas.microsoft.com/office/drawing/2014/main" id="{BC13B53A-C7B5-6E4D-CD25-AFF5D8710A23}"/>
              </a:ext>
            </a:extLst>
          </p:cNvPr>
          <p:cNvGrpSpPr/>
          <p:nvPr/>
        </p:nvGrpSpPr>
        <p:grpSpPr>
          <a:xfrm>
            <a:off x="164027" y="4217928"/>
            <a:ext cx="2072784" cy="1636450"/>
            <a:chOff x="4805206" y="1713650"/>
            <a:chExt cx="2072784" cy="1636450"/>
          </a:xfrm>
        </p:grpSpPr>
        <p:sp>
          <p:nvSpPr>
            <p:cNvPr id="32" name="正方形/長方形 31">
              <a:extLst>
                <a:ext uri="{FF2B5EF4-FFF2-40B4-BE49-F238E27FC236}">
                  <a16:creationId xmlns:a16="http://schemas.microsoft.com/office/drawing/2014/main" id="{DB37D284-944B-6BB1-B920-F451019C656B}"/>
                </a:ext>
              </a:extLst>
            </p:cNvPr>
            <p:cNvSpPr/>
            <p:nvPr/>
          </p:nvSpPr>
          <p:spPr>
            <a:xfrm>
              <a:off x="4805206" y="2916611"/>
              <a:ext cx="1497076" cy="369332"/>
            </a:xfrm>
            <a:prstGeom prst="rect">
              <a:avLst/>
            </a:prstGeom>
          </p:spPr>
          <p:txBody>
            <a:bodyPr wrap="none">
              <a:spAutoFit/>
            </a:bodyPr>
            <a:lstStyle/>
            <a:p>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濡れた布団</a:t>
              </a:r>
              <a:endParaRPr lang="en-US" altLang="ja-JP" dirty="0">
                <a:latin typeface="Meiryo UI" panose="020B0604030504040204" pitchFamily="50" charset="-128"/>
                <a:ea typeface="Meiryo UI" panose="020B0604030504040204" pitchFamily="50" charset="-128"/>
              </a:endParaRPr>
            </a:p>
          </p:txBody>
        </p:sp>
        <p:pic>
          <p:nvPicPr>
            <p:cNvPr id="33" name="図 32" descr="黒い背景と白い文字のロゴ&#10;&#10;自動的に生成された説明">
              <a:extLst>
                <a:ext uri="{FF2B5EF4-FFF2-40B4-BE49-F238E27FC236}">
                  <a16:creationId xmlns:a16="http://schemas.microsoft.com/office/drawing/2014/main" id="{884F9221-BB95-BBF8-D87E-1B2425AD0639}"/>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517312" y="1989422"/>
              <a:ext cx="1360678" cy="1360678"/>
            </a:xfrm>
            <a:prstGeom prst="rect">
              <a:avLst/>
            </a:prstGeom>
          </p:spPr>
        </p:pic>
        <p:pic>
          <p:nvPicPr>
            <p:cNvPr id="34" name="図 33">
              <a:extLst>
                <a:ext uri="{FF2B5EF4-FFF2-40B4-BE49-F238E27FC236}">
                  <a16:creationId xmlns:a16="http://schemas.microsoft.com/office/drawing/2014/main" id="{97436011-F808-06EC-E2F1-1D63C3FAD3B5}"/>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878221" y="1713650"/>
              <a:ext cx="1401909" cy="1401909"/>
            </a:xfrm>
            <a:prstGeom prst="rect">
              <a:avLst/>
            </a:prstGeom>
          </p:spPr>
        </p:pic>
      </p:grpSp>
      <p:sp>
        <p:nvSpPr>
          <p:cNvPr id="48" name="矢印: 左 47">
            <a:extLst>
              <a:ext uri="{FF2B5EF4-FFF2-40B4-BE49-F238E27FC236}">
                <a16:creationId xmlns:a16="http://schemas.microsoft.com/office/drawing/2014/main" id="{6D6AFAF5-46F3-4F90-861D-0EE068E3E78E}"/>
              </a:ext>
            </a:extLst>
          </p:cNvPr>
          <p:cNvSpPr/>
          <p:nvPr/>
        </p:nvSpPr>
        <p:spPr>
          <a:xfrm rot="5400000">
            <a:off x="7291077" y="5011287"/>
            <a:ext cx="244147" cy="2585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左 60">
            <a:extLst>
              <a:ext uri="{FF2B5EF4-FFF2-40B4-BE49-F238E27FC236}">
                <a16:creationId xmlns:a16="http://schemas.microsoft.com/office/drawing/2014/main" id="{AFD38040-426D-4D7C-B99C-A5C9515B9761}"/>
              </a:ext>
            </a:extLst>
          </p:cNvPr>
          <p:cNvSpPr/>
          <p:nvPr/>
        </p:nvSpPr>
        <p:spPr>
          <a:xfrm rot="2192827">
            <a:off x="6593678" y="3658453"/>
            <a:ext cx="244147" cy="2585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左 62">
            <a:extLst>
              <a:ext uri="{FF2B5EF4-FFF2-40B4-BE49-F238E27FC236}">
                <a16:creationId xmlns:a16="http://schemas.microsoft.com/office/drawing/2014/main" id="{68231C0E-8924-4671-85EB-1D51B9AF10F2}"/>
              </a:ext>
            </a:extLst>
          </p:cNvPr>
          <p:cNvSpPr/>
          <p:nvPr/>
        </p:nvSpPr>
        <p:spPr>
          <a:xfrm>
            <a:off x="4666372" y="3307311"/>
            <a:ext cx="514258" cy="2050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左 63">
            <a:extLst>
              <a:ext uri="{FF2B5EF4-FFF2-40B4-BE49-F238E27FC236}">
                <a16:creationId xmlns:a16="http://schemas.microsoft.com/office/drawing/2014/main" id="{F5183F48-EFF4-4B95-860E-A61716281F60}"/>
              </a:ext>
            </a:extLst>
          </p:cNvPr>
          <p:cNvSpPr/>
          <p:nvPr/>
        </p:nvSpPr>
        <p:spPr>
          <a:xfrm rot="21173892">
            <a:off x="1812868" y="3427222"/>
            <a:ext cx="716593" cy="2006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矢印: 左 64">
            <a:extLst>
              <a:ext uri="{FF2B5EF4-FFF2-40B4-BE49-F238E27FC236}">
                <a16:creationId xmlns:a16="http://schemas.microsoft.com/office/drawing/2014/main" id="{6F9353DF-C444-4E15-9E55-8F8D69418670}"/>
              </a:ext>
            </a:extLst>
          </p:cNvPr>
          <p:cNvSpPr/>
          <p:nvPr/>
        </p:nvSpPr>
        <p:spPr>
          <a:xfrm rot="16200000">
            <a:off x="802343" y="4123011"/>
            <a:ext cx="326453" cy="2171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81519D68-80DA-28B9-BAC8-DA69A2334600}"/>
              </a:ext>
            </a:extLst>
          </p:cNvPr>
          <p:cNvSpPr txBox="1">
            <a:spLocks/>
          </p:cNvSpPr>
          <p:nvPr/>
        </p:nvSpPr>
        <p:spPr>
          <a:xfrm>
            <a:off x="5239065" y="-35338"/>
            <a:ext cx="2775002" cy="876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latin typeface="Meiryo UI" panose="020B0604030504040204" pitchFamily="50" charset="-128"/>
                <a:ea typeface="Meiryo UI" panose="020B0604030504040204" pitchFamily="50" charset="-128"/>
              </a:rPr>
              <a:t>ハンドブック案</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モデル例</a:t>
            </a:r>
            <a:r>
              <a:rPr lang="en-US" altLang="ja-JP" sz="2000" b="1" dirty="0">
                <a:latin typeface="Meiryo UI" panose="020B0604030504040204" pitchFamily="50" charset="-128"/>
                <a:ea typeface="Meiryo UI" panose="020B0604030504040204" pitchFamily="50" charset="-128"/>
              </a:rPr>
              <a:t>〕</a:t>
            </a:r>
          </a:p>
          <a:p>
            <a:pPr algn="ctr"/>
            <a:r>
              <a:rPr lang="en-US" altLang="ja-JP" sz="2000" b="1" dirty="0">
                <a:latin typeface="Meiryo UI" panose="020B0604030504040204" pitchFamily="50" charset="-128"/>
                <a:ea typeface="Meiryo UI" panose="020B0604030504040204" pitchFamily="50" charset="-128"/>
              </a:rPr>
              <a:t>P4,5</a:t>
            </a:r>
            <a:r>
              <a:rPr lang="ja-JP" altLang="en-US" sz="2000" b="1" dirty="0">
                <a:latin typeface="Meiryo UI" panose="020B0604030504040204" pitchFamily="50" charset="-128"/>
                <a:ea typeface="Meiryo UI" panose="020B0604030504040204" pitchFamily="50" charset="-128"/>
              </a:rPr>
              <a:t>参照</a:t>
            </a:r>
            <a:endParaRPr lang="ja-JP" altLang="en-US" sz="3200" b="1" dirty="0">
              <a:latin typeface="Meiryo UI" panose="020B0604030504040204" pitchFamily="50" charset="-128"/>
              <a:ea typeface="Meiryo UI" panose="020B0604030504040204" pitchFamily="50" charset="-128"/>
            </a:endParaRPr>
          </a:p>
        </p:txBody>
      </p:sp>
      <p:cxnSp>
        <p:nvCxnSpPr>
          <p:cNvPr id="46" name="直線矢印コネクタ 45">
            <a:extLst>
              <a:ext uri="{FF2B5EF4-FFF2-40B4-BE49-F238E27FC236}">
                <a16:creationId xmlns:a16="http://schemas.microsoft.com/office/drawing/2014/main" id="{C907F381-7C1C-9696-BB16-83C004AF9475}"/>
              </a:ext>
            </a:extLst>
          </p:cNvPr>
          <p:cNvCxnSpPr>
            <a:cxnSpLocks/>
          </p:cNvCxnSpPr>
          <p:nvPr/>
        </p:nvCxnSpPr>
        <p:spPr>
          <a:xfrm flipH="1">
            <a:off x="5623131" y="3835876"/>
            <a:ext cx="386071" cy="1139827"/>
          </a:xfrm>
          <a:prstGeom prst="straightConnector1">
            <a:avLst/>
          </a:prstGeom>
          <a:ln w="28575">
            <a:solidFill>
              <a:srgbClr val="C00000"/>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4E658A9B-12B7-9F04-F533-83428DC11F3D}"/>
              </a:ext>
            </a:extLst>
          </p:cNvPr>
          <p:cNvCxnSpPr>
            <a:cxnSpLocks/>
            <a:stCxn id="24" idx="1"/>
          </p:cNvCxnSpPr>
          <p:nvPr/>
        </p:nvCxnSpPr>
        <p:spPr>
          <a:xfrm flipH="1">
            <a:off x="4842208" y="4749566"/>
            <a:ext cx="1621217" cy="597279"/>
          </a:xfrm>
          <a:prstGeom prst="straightConnector1">
            <a:avLst/>
          </a:prstGeom>
          <a:ln w="28575">
            <a:solidFill>
              <a:srgbClr val="C00000"/>
            </a:solidFill>
            <a:prstDash val="soli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3E8455FD-0BC2-1F18-E0A1-D731F1022884}"/>
              </a:ext>
            </a:extLst>
          </p:cNvPr>
          <p:cNvSpPr/>
          <p:nvPr/>
        </p:nvSpPr>
        <p:spPr>
          <a:xfrm>
            <a:off x="6927882" y="2375307"/>
            <a:ext cx="1947124" cy="369332"/>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持ち込めないもの</a:t>
            </a:r>
          </a:p>
        </p:txBody>
      </p:sp>
      <p:sp>
        <p:nvSpPr>
          <p:cNvPr id="55" name="正方形/長方形 54">
            <a:extLst>
              <a:ext uri="{FF2B5EF4-FFF2-40B4-BE49-F238E27FC236}">
                <a16:creationId xmlns:a16="http://schemas.microsoft.com/office/drawing/2014/main" id="{54C51D0E-4130-8641-2049-73CD4F94432A}"/>
              </a:ext>
            </a:extLst>
          </p:cNvPr>
          <p:cNvSpPr/>
          <p:nvPr/>
        </p:nvSpPr>
        <p:spPr>
          <a:xfrm>
            <a:off x="3302840" y="5325349"/>
            <a:ext cx="793712" cy="307777"/>
          </a:xfrm>
          <a:prstGeom prst="rect">
            <a:avLst/>
          </a:prstGeom>
        </p:spPr>
        <p:txBody>
          <a:bodyPr wrap="square">
            <a:spAutoFit/>
          </a:bodyPr>
          <a:lstStyle/>
          <a:p>
            <a:pPr algn="ctr"/>
            <a:r>
              <a:rPr lang="ja-JP" altLang="en-US" sz="1400" dirty="0">
                <a:solidFill>
                  <a:srgbClr val="FF0000"/>
                </a:solidFill>
                <a:latin typeface="Meiryo UI" panose="020B0604030504040204" pitchFamily="50" charset="-128"/>
                <a:ea typeface="Meiryo UI" panose="020B0604030504040204" pitchFamily="50" charset="-128"/>
              </a:rPr>
              <a:t>①</a:t>
            </a:r>
          </a:p>
        </p:txBody>
      </p:sp>
      <p:grpSp>
        <p:nvGrpSpPr>
          <p:cNvPr id="37" name="グループ化 36">
            <a:extLst>
              <a:ext uri="{FF2B5EF4-FFF2-40B4-BE49-F238E27FC236}">
                <a16:creationId xmlns:a16="http://schemas.microsoft.com/office/drawing/2014/main" id="{424FD310-0B2D-2BE1-6889-343F8CC7C668}"/>
              </a:ext>
            </a:extLst>
          </p:cNvPr>
          <p:cNvGrpSpPr/>
          <p:nvPr/>
        </p:nvGrpSpPr>
        <p:grpSpPr>
          <a:xfrm>
            <a:off x="5069206" y="2221789"/>
            <a:ext cx="1956009" cy="1500519"/>
            <a:chOff x="4904456" y="3628646"/>
            <a:chExt cx="1956009" cy="1500519"/>
          </a:xfrm>
        </p:grpSpPr>
        <p:sp>
          <p:nvSpPr>
            <p:cNvPr id="39" name="正方形/長方形 38">
              <a:extLst>
                <a:ext uri="{FF2B5EF4-FFF2-40B4-BE49-F238E27FC236}">
                  <a16:creationId xmlns:a16="http://schemas.microsoft.com/office/drawing/2014/main" id="{A6ACC144-9270-CBF0-98CE-D8EC469BA040}"/>
                </a:ext>
              </a:extLst>
            </p:cNvPr>
            <p:cNvSpPr/>
            <p:nvPr/>
          </p:nvSpPr>
          <p:spPr>
            <a:xfrm>
              <a:off x="4904456" y="4482834"/>
              <a:ext cx="1956009" cy="646331"/>
            </a:xfrm>
            <a:prstGeom prst="rect">
              <a:avLst/>
            </a:prstGeom>
          </p:spPr>
          <p:txBody>
            <a:bodyPr wrap="square">
              <a:spAutoFit/>
            </a:bodyPr>
            <a:lstStyle/>
            <a:p>
              <a:pPr algn="ct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食器棚の転倒</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により割れた食器</a:t>
              </a:r>
            </a:p>
          </p:txBody>
        </p:sp>
        <p:grpSp>
          <p:nvGrpSpPr>
            <p:cNvPr id="40" name="グループ化 39">
              <a:extLst>
                <a:ext uri="{FF2B5EF4-FFF2-40B4-BE49-F238E27FC236}">
                  <a16:creationId xmlns:a16="http://schemas.microsoft.com/office/drawing/2014/main" id="{541C3BF4-4E56-20BF-4FB2-4C85530F2AE1}"/>
                </a:ext>
              </a:extLst>
            </p:cNvPr>
            <p:cNvGrpSpPr/>
            <p:nvPr/>
          </p:nvGrpSpPr>
          <p:grpSpPr>
            <a:xfrm>
              <a:off x="5282615" y="3628646"/>
              <a:ext cx="1057872" cy="876966"/>
              <a:chOff x="2129819" y="3707152"/>
              <a:chExt cx="1057872" cy="876966"/>
            </a:xfrm>
          </p:grpSpPr>
          <p:pic>
            <p:nvPicPr>
              <p:cNvPr id="41" name="図 40" descr="ガラス, カップ が含まれている画像&#10;&#10;自動的に生成された説明">
                <a:extLst>
                  <a:ext uri="{FF2B5EF4-FFF2-40B4-BE49-F238E27FC236}">
                    <a16:creationId xmlns:a16="http://schemas.microsoft.com/office/drawing/2014/main" id="{F5ECCF68-250A-F2EB-F88A-5500E44033D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129819" y="3707152"/>
                <a:ext cx="869279" cy="869279"/>
              </a:xfrm>
              <a:prstGeom prst="rect">
                <a:avLst/>
              </a:prstGeom>
            </p:spPr>
          </p:pic>
          <p:pic>
            <p:nvPicPr>
              <p:cNvPr id="43" name="図 42" descr="ロゴ&#10;&#10;自動的に生成された説明">
                <a:extLst>
                  <a:ext uri="{FF2B5EF4-FFF2-40B4-BE49-F238E27FC236}">
                    <a16:creationId xmlns:a16="http://schemas.microsoft.com/office/drawing/2014/main" id="{C1110512-B45A-73E9-191F-BF46E81CDC3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2526146" y="3922573"/>
                <a:ext cx="661545" cy="661545"/>
              </a:xfrm>
              <a:prstGeom prst="rect">
                <a:avLst/>
              </a:prstGeom>
            </p:spPr>
          </p:pic>
        </p:grpSp>
      </p:grpSp>
      <p:sp>
        <p:nvSpPr>
          <p:cNvPr id="45" name="正方形/長方形 44">
            <a:extLst>
              <a:ext uri="{FF2B5EF4-FFF2-40B4-BE49-F238E27FC236}">
                <a16:creationId xmlns:a16="http://schemas.microsoft.com/office/drawing/2014/main" id="{074C4890-A94B-E42F-E435-214C2F98E7A2}"/>
              </a:ext>
            </a:extLst>
          </p:cNvPr>
          <p:cNvSpPr/>
          <p:nvPr/>
        </p:nvSpPr>
        <p:spPr>
          <a:xfrm>
            <a:off x="4301793" y="5131466"/>
            <a:ext cx="793712" cy="307777"/>
          </a:xfrm>
          <a:prstGeom prst="rect">
            <a:avLst/>
          </a:prstGeom>
        </p:spPr>
        <p:txBody>
          <a:bodyPr wrap="square">
            <a:spAutoFit/>
          </a:bodyPr>
          <a:lstStyle/>
          <a:p>
            <a:pPr algn="ctr"/>
            <a:r>
              <a:rPr lang="ja-JP" altLang="en-US" sz="1400" dirty="0">
                <a:solidFill>
                  <a:srgbClr val="FF0000"/>
                </a:solidFill>
                <a:latin typeface="Meiryo UI" panose="020B0604030504040204" pitchFamily="50" charset="-128"/>
                <a:ea typeface="Meiryo UI" panose="020B0604030504040204" pitchFamily="50" charset="-128"/>
              </a:rPr>
              <a:t>②</a:t>
            </a:r>
          </a:p>
        </p:txBody>
      </p:sp>
      <p:sp>
        <p:nvSpPr>
          <p:cNvPr id="47" name="正方形/長方形 46">
            <a:extLst>
              <a:ext uri="{FF2B5EF4-FFF2-40B4-BE49-F238E27FC236}">
                <a16:creationId xmlns:a16="http://schemas.microsoft.com/office/drawing/2014/main" id="{A4692E5B-D6DA-76A1-42DC-E1EE3C587871}"/>
              </a:ext>
            </a:extLst>
          </p:cNvPr>
          <p:cNvSpPr/>
          <p:nvPr/>
        </p:nvSpPr>
        <p:spPr>
          <a:xfrm>
            <a:off x="5239064" y="5044225"/>
            <a:ext cx="793712" cy="307777"/>
          </a:xfrm>
          <a:prstGeom prst="rect">
            <a:avLst/>
          </a:prstGeom>
        </p:spPr>
        <p:txBody>
          <a:bodyPr wrap="square">
            <a:spAutoFit/>
          </a:bodyPr>
          <a:lstStyle/>
          <a:p>
            <a:pPr algn="ctr"/>
            <a:r>
              <a:rPr lang="ja-JP" altLang="en-US" sz="1400" dirty="0">
                <a:solidFill>
                  <a:srgbClr val="FF0000"/>
                </a:solidFill>
                <a:latin typeface="Meiryo UI" panose="020B0604030504040204" pitchFamily="50" charset="-128"/>
                <a:ea typeface="Meiryo UI" panose="020B0604030504040204" pitchFamily="50" charset="-128"/>
              </a:rPr>
              <a:t>③</a:t>
            </a:r>
          </a:p>
        </p:txBody>
      </p:sp>
      <p:sp>
        <p:nvSpPr>
          <p:cNvPr id="51" name="正方形/長方形 50">
            <a:extLst>
              <a:ext uri="{FF2B5EF4-FFF2-40B4-BE49-F238E27FC236}">
                <a16:creationId xmlns:a16="http://schemas.microsoft.com/office/drawing/2014/main" id="{3DB0670D-AA9D-645C-A44D-5F4B83F63727}"/>
              </a:ext>
            </a:extLst>
          </p:cNvPr>
          <p:cNvSpPr/>
          <p:nvPr/>
        </p:nvSpPr>
        <p:spPr>
          <a:xfrm>
            <a:off x="3880133" y="4200242"/>
            <a:ext cx="793712" cy="307777"/>
          </a:xfrm>
          <a:prstGeom prst="rect">
            <a:avLst/>
          </a:prstGeom>
        </p:spPr>
        <p:txBody>
          <a:bodyPr wrap="square">
            <a:spAutoFit/>
          </a:bodyPr>
          <a:lstStyle/>
          <a:p>
            <a:pPr algn="ctr"/>
            <a:r>
              <a:rPr lang="ja-JP" altLang="en-US" sz="1400" dirty="0">
                <a:solidFill>
                  <a:srgbClr val="FF0000"/>
                </a:solidFill>
                <a:latin typeface="Meiryo UI" panose="020B0604030504040204" pitchFamily="50" charset="-128"/>
                <a:ea typeface="Meiryo UI" panose="020B0604030504040204" pitchFamily="50" charset="-128"/>
              </a:rPr>
              <a:t>④</a:t>
            </a:r>
          </a:p>
        </p:txBody>
      </p:sp>
      <p:sp>
        <p:nvSpPr>
          <p:cNvPr id="52" name="正方形/長方形 51">
            <a:extLst>
              <a:ext uri="{FF2B5EF4-FFF2-40B4-BE49-F238E27FC236}">
                <a16:creationId xmlns:a16="http://schemas.microsoft.com/office/drawing/2014/main" id="{A192D34F-3EF4-5365-88AA-4DCB4B7256AA}"/>
              </a:ext>
            </a:extLst>
          </p:cNvPr>
          <p:cNvSpPr/>
          <p:nvPr/>
        </p:nvSpPr>
        <p:spPr>
          <a:xfrm>
            <a:off x="2519200" y="4080581"/>
            <a:ext cx="793712" cy="307777"/>
          </a:xfrm>
          <a:prstGeom prst="rect">
            <a:avLst/>
          </a:prstGeom>
        </p:spPr>
        <p:txBody>
          <a:bodyPr wrap="square">
            <a:spAutoFit/>
          </a:bodyPr>
          <a:lstStyle/>
          <a:p>
            <a:pPr algn="ctr"/>
            <a:r>
              <a:rPr lang="ja-JP" altLang="en-US" sz="1400" dirty="0">
                <a:solidFill>
                  <a:srgbClr val="FF0000"/>
                </a:solidFill>
                <a:latin typeface="Meiryo UI" panose="020B0604030504040204" pitchFamily="50" charset="-128"/>
                <a:ea typeface="Meiryo UI" panose="020B0604030504040204" pitchFamily="50" charset="-128"/>
              </a:rPr>
              <a:t>⑤</a:t>
            </a:r>
          </a:p>
        </p:txBody>
      </p:sp>
      <p:sp>
        <p:nvSpPr>
          <p:cNvPr id="56" name="正方形/長方形 55">
            <a:extLst>
              <a:ext uri="{FF2B5EF4-FFF2-40B4-BE49-F238E27FC236}">
                <a16:creationId xmlns:a16="http://schemas.microsoft.com/office/drawing/2014/main" id="{B1CACB61-6A4C-EF8D-D5B4-8BE7C0D4DEA5}"/>
              </a:ext>
            </a:extLst>
          </p:cNvPr>
          <p:cNvSpPr/>
          <p:nvPr/>
        </p:nvSpPr>
        <p:spPr>
          <a:xfrm>
            <a:off x="2442052" y="4915268"/>
            <a:ext cx="793712" cy="307777"/>
          </a:xfrm>
          <a:prstGeom prst="rect">
            <a:avLst/>
          </a:prstGeom>
        </p:spPr>
        <p:txBody>
          <a:bodyPr wrap="square">
            <a:spAutoFit/>
          </a:bodyPr>
          <a:lstStyle/>
          <a:p>
            <a:pPr algn="ctr"/>
            <a:r>
              <a:rPr lang="ja-JP" altLang="en-US" sz="1400" dirty="0">
                <a:solidFill>
                  <a:srgbClr val="FF0000"/>
                </a:solidFill>
                <a:latin typeface="Meiryo UI" panose="020B0604030504040204" pitchFamily="50" charset="-128"/>
                <a:ea typeface="Meiryo UI" panose="020B0604030504040204" pitchFamily="50" charset="-128"/>
              </a:rPr>
              <a:t>⑥</a:t>
            </a:r>
          </a:p>
        </p:txBody>
      </p:sp>
    </p:spTree>
    <p:extLst>
      <p:ext uri="{BB962C8B-B14F-4D97-AF65-F5344CB8AC3E}">
        <p14:creationId xmlns:p14="http://schemas.microsoft.com/office/powerpoint/2010/main" val="52906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CE8E72F-4393-07CC-E68F-63E95A0764A5}"/>
              </a:ext>
            </a:extLst>
          </p:cNvPr>
          <p:cNvSpPr>
            <a:spLocks noGrp="1"/>
          </p:cNvSpPr>
          <p:nvPr>
            <p:ph type="title"/>
          </p:nvPr>
        </p:nvSpPr>
        <p:spPr>
          <a:xfrm>
            <a:off x="628649" y="1"/>
            <a:ext cx="8450037" cy="876300"/>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解説：搬送・搬入時の留意点</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7" name="吹き出し: 角を丸めた四角形 6">
            <a:extLst>
              <a:ext uri="{FF2B5EF4-FFF2-40B4-BE49-F238E27FC236}">
                <a16:creationId xmlns:a16="http://schemas.microsoft.com/office/drawing/2014/main" id="{90AC4D28-11DC-2F68-7082-EE3E848756FA}"/>
              </a:ext>
            </a:extLst>
          </p:cNvPr>
          <p:cNvSpPr/>
          <p:nvPr/>
        </p:nvSpPr>
        <p:spPr>
          <a:xfrm>
            <a:off x="284479" y="1098401"/>
            <a:ext cx="8725397" cy="5546302"/>
          </a:xfrm>
          <a:prstGeom prst="wedgeRoundRectCallout">
            <a:avLst>
              <a:gd name="adj1" fmla="val -28426"/>
              <a:gd name="adj2" fmla="val 1490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pPr>
            <a:r>
              <a:rPr kumimoji="1" lang="ja-JP" altLang="en-US" sz="2400" b="1" dirty="0">
                <a:solidFill>
                  <a:schemeClr val="tx1"/>
                </a:solidFill>
                <a:latin typeface="Meiryo UI" panose="020B0604030504040204" pitchFamily="50" charset="-128"/>
                <a:ea typeface="Meiryo UI" panose="020B0604030504040204" pitchFamily="50" charset="-128"/>
              </a:rPr>
              <a:t>ごみの搬送・搬入の際には、以下の点に留意しましょう。</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200"/>
              </a:lnSpc>
              <a:spcBef>
                <a:spcPts val="1200"/>
              </a:spcBef>
            </a:pPr>
            <a:r>
              <a:rPr kumimoji="1" lang="ja-JP" altLang="en-US" sz="2400" b="1" dirty="0">
                <a:solidFill>
                  <a:schemeClr val="accent2">
                    <a:lumMod val="50000"/>
                  </a:schemeClr>
                </a:solidFill>
                <a:latin typeface="Meiryo UI" panose="020B0604030504040204" pitchFamily="50" charset="-128"/>
                <a:ea typeface="Meiryo UI" panose="020B0604030504040204" pitchFamily="50" charset="-128"/>
              </a:rPr>
              <a:t>✓集積所に持っていけないものは、別途定められた搬出場所への　　</a:t>
            </a:r>
            <a:endParaRPr kumimoji="1" lang="en-US" altLang="ja-JP" sz="2400" b="1" dirty="0">
              <a:solidFill>
                <a:schemeClr val="accent2">
                  <a:lumMod val="50000"/>
                </a:schemeClr>
              </a:solidFill>
              <a:latin typeface="Meiryo UI" panose="020B0604030504040204" pitchFamily="50" charset="-128"/>
              <a:ea typeface="Meiryo UI" panose="020B0604030504040204" pitchFamily="50" charset="-128"/>
            </a:endParaRPr>
          </a:p>
          <a:p>
            <a:pPr>
              <a:lnSpc>
                <a:spcPts val="3200"/>
              </a:lnSpc>
            </a:pPr>
            <a:r>
              <a:rPr kumimoji="1" lang="ja-JP" altLang="en-US" sz="2400" b="1" dirty="0">
                <a:solidFill>
                  <a:schemeClr val="accent2">
                    <a:lumMod val="50000"/>
                  </a:schemeClr>
                </a:solidFill>
                <a:latin typeface="Meiryo UI" panose="020B0604030504040204" pitchFamily="50" charset="-128"/>
                <a:ea typeface="Meiryo UI" panose="020B0604030504040204" pitchFamily="50" charset="-128"/>
              </a:rPr>
              <a:t>　 搬出に協力する。</a:t>
            </a:r>
            <a:endParaRPr kumimoji="1" lang="en-US" altLang="ja-JP" sz="2400" b="1" dirty="0">
              <a:solidFill>
                <a:schemeClr val="accent2">
                  <a:lumMod val="50000"/>
                </a:schemeClr>
              </a:solidFill>
              <a:latin typeface="Meiryo UI" panose="020B0604030504040204" pitchFamily="50" charset="-128"/>
              <a:ea typeface="Meiryo UI" panose="020B0604030504040204" pitchFamily="50" charset="-128"/>
            </a:endParaRPr>
          </a:p>
          <a:p>
            <a:pPr>
              <a:lnSpc>
                <a:spcPts val="3200"/>
              </a:lnSpc>
            </a:pPr>
            <a:r>
              <a:rPr kumimoji="1" lang="ja-JP" altLang="en-US" sz="2400" b="1" dirty="0">
                <a:solidFill>
                  <a:schemeClr val="tx1"/>
                </a:solidFill>
                <a:latin typeface="Meiryo UI" panose="020B0604030504040204" pitchFamily="50" charset="-128"/>
                <a:ea typeface="Meiryo UI" panose="020B0604030504040204" pitchFamily="50" charset="-128"/>
              </a:rPr>
              <a:t>　　</a:t>
            </a:r>
            <a:r>
              <a:rPr kumimoji="1" lang="ja-JP" altLang="en-US" sz="2400" b="1" dirty="0">
                <a:solidFill>
                  <a:srgbClr val="FF0000"/>
                </a:solidFill>
                <a:latin typeface="Meiryo UI" panose="020B0604030504040204" pitchFamily="50" charset="-128"/>
                <a:ea typeface="Meiryo UI" panose="020B0604030504040204" pitchFamily="50" charset="-128"/>
              </a:rPr>
              <a:t>⇒事前に集積所のレイアウト、捨てられるものを確認すること</a:t>
            </a:r>
            <a:endParaRPr kumimoji="1" lang="en-US" altLang="ja-JP" sz="2400" b="1" dirty="0">
              <a:solidFill>
                <a:srgbClr val="FF0000"/>
              </a:solidFill>
              <a:latin typeface="Meiryo UI" panose="020B0604030504040204" pitchFamily="50" charset="-128"/>
              <a:ea typeface="Meiryo UI" panose="020B0604030504040204" pitchFamily="50" charset="-128"/>
            </a:endParaRPr>
          </a:p>
          <a:p>
            <a:pPr>
              <a:lnSpc>
                <a:spcPts val="3200"/>
              </a:lnSpc>
            </a:pPr>
            <a:r>
              <a:rPr kumimoji="1" lang="ja-JP" altLang="en-US" sz="2400" b="1" dirty="0">
                <a:solidFill>
                  <a:srgbClr val="FF0000"/>
                </a:solidFill>
                <a:latin typeface="Meiryo UI" panose="020B0604030504040204" pitchFamily="50" charset="-128"/>
                <a:ea typeface="Meiryo UI" panose="020B0604030504040204" pitchFamily="50" charset="-128"/>
              </a:rPr>
              <a:t>　　　が重要です。</a:t>
            </a:r>
            <a:endParaRPr kumimoji="1" lang="en-US" altLang="ja-JP" sz="2400" b="1" dirty="0">
              <a:solidFill>
                <a:srgbClr val="FF0000"/>
              </a:solidFill>
              <a:latin typeface="Meiryo UI" panose="020B0604030504040204" pitchFamily="50" charset="-128"/>
              <a:ea typeface="Meiryo UI" panose="020B0604030504040204" pitchFamily="50" charset="-128"/>
            </a:endParaRPr>
          </a:p>
          <a:p>
            <a:pPr>
              <a:lnSpc>
                <a:spcPts val="3200"/>
              </a:lnSpc>
            </a:pP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200"/>
              </a:lnSpc>
            </a:pPr>
            <a:r>
              <a:rPr kumimoji="1" lang="en-US" altLang="ja-JP" sz="2400" b="1" dirty="0">
                <a:solidFill>
                  <a:schemeClr val="tx1"/>
                </a:solidFill>
                <a:latin typeface="Meiryo UI" panose="020B0604030504040204" pitchFamily="50" charset="-128"/>
                <a:ea typeface="Meiryo UI" panose="020B0604030504040204" pitchFamily="50" charset="-128"/>
              </a:rPr>
              <a:t>   </a:t>
            </a:r>
            <a:r>
              <a:rPr kumimoji="1" lang="ja-JP" altLang="en-US" sz="2400" b="1" dirty="0">
                <a:solidFill>
                  <a:schemeClr val="tx1"/>
                </a:solidFill>
                <a:latin typeface="Meiryo UI" panose="020B0604030504040204" pitchFamily="50" charset="-128"/>
                <a:ea typeface="Meiryo UI" panose="020B0604030504040204" pitchFamily="50" charset="-128"/>
              </a:rPr>
              <a:t>今回の設問の場合はコレ　⇒</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200"/>
              </a:lnSpc>
            </a:pP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200"/>
              </a:lnSpc>
            </a:pP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200"/>
              </a:lnSpc>
            </a:pPr>
            <a:r>
              <a:rPr kumimoji="1" lang="ja-JP" altLang="en-US" sz="2400" b="1" dirty="0">
                <a:solidFill>
                  <a:schemeClr val="accent2">
                    <a:lumMod val="50000"/>
                  </a:schemeClr>
                </a:solidFill>
                <a:latin typeface="Meiryo UI" panose="020B0604030504040204" pitchFamily="50" charset="-128"/>
                <a:ea typeface="Meiryo UI" panose="020B0604030504040204" pitchFamily="50" charset="-128"/>
              </a:rPr>
              <a:t>✓できるだけルールどおりに分けましょう。</a:t>
            </a:r>
            <a:endParaRPr kumimoji="1" lang="en-US" altLang="ja-JP" sz="2400" b="1" dirty="0">
              <a:solidFill>
                <a:schemeClr val="accent2">
                  <a:lumMod val="50000"/>
                </a:schemeClr>
              </a:solidFill>
              <a:latin typeface="Meiryo UI" panose="020B0604030504040204" pitchFamily="50" charset="-128"/>
              <a:ea typeface="Meiryo UI" panose="020B0604030504040204" pitchFamily="50" charset="-128"/>
            </a:endParaRPr>
          </a:p>
          <a:p>
            <a:pPr>
              <a:lnSpc>
                <a:spcPts val="3200"/>
              </a:lnSpc>
              <a:spcBef>
                <a:spcPts val="600"/>
              </a:spcBef>
            </a:pPr>
            <a:r>
              <a:rPr kumimoji="1" lang="ja-JP" altLang="en-US" sz="2400" b="1" dirty="0">
                <a:solidFill>
                  <a:schemeClr val="tx1"/>
                </a:solidFill>
                <a:latin typeface="Meiryo UI" panose="020B0604030504040204" pitchFamily="50" charset="-128"/>
                <a:ea typeface="Meiryo UI" panose="020B0604030504040204" pitchFamily="50" charset="-128"/>
              </a:rPr>
              <a:t>　 右のような食器棚の場合、ガラス戸は取り外し、</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200"/>
              </a:lnSpc>
            </a:pPr>
            <a:r>
              <a:rPr kumimoji="1" lang="en-US" altLang="ja-JP" sz="2400" b="1" dirty="0">
                <a:solidFill>
                  <a:schemeClr val="tx1"/>
                </a:solidFill>
                <a:latin typeface="Meiryo UI" panose="020B0604030504040204" pitchFamily="50" charset="-128"/>
                <a:ea typeface="Meiryo UI" panose="020B0604030504040204" pitchFamily="50" charset="-128"/>
              </a:rPr>
              <a:t> </a:t>
            </a:r>
            <a:r>
              <a:rPr kumimoji="1" lang="ja-JP" altLang="en-US" sz="2400" b="1" dirty="0">
                <a:solidFill>
                  <a:schemeClr val="tx1"/>
                </a:solidFill>
                <a:latin typeface="Meiryo UI" panose="020B0604030504040204" pitchFamily="50" charset="-128"/>
                <a:ea typeface="Meiryo UI" panose="020B0604030504040204" pitchFamily="50" charset="-128"/>
              </a:rPr>
              <a:t>　不燃物のエリアに置いてください。</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200"/>
              </a:lnSpc>
            </a:pP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200"/>
              </a:lnSpc>
            </a:pP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3628245F-74FE-68EE-6ABB-0471072A3769}"/>
              </a:ext>
            </a:extLst>
          </p:cNvPr>
          <p:cNvGrpSpPr/>
          <p:nvPr/>
        </p:nvGrpSpPr>
        <p:grpSpPr>
          <a:xfrm>
            <a:off x="5214126" y="2957452"/>
            <a:ext cx="1633781" cy="1160745"/>
            <a:chOff x="2749611" y="5534108"/>
            <a:chExt cx="1633781" cy="1160745"/>
          </a:xfrm>
        </p:grpSpPr>
        <p:sp>
          <p:nvSpPr>
            <p:cNvPr id="8" name="正方形/長方形 7">
              <a:extLst>
                <a:ext uri="{FF2B5EF4-FFF2-40B4-BE49-F238E27FC236}">
                  <a16:creationId xmlns:a16="http://schemas.microsoft.com/office/drawing/2014/main" id="{70CAD088-7D16-2649-EB48-77561B93D438}"/>
                </a:ext>
              </a:extLst>
            </p:cNvPr>
            <p:cNvSpPr/>
            <p:nvPr/>
          </p:nvSpPr>
          <p:spPr>
            <a:xfrm>
              <a:off x="2749611" y="6325521"/>
              <a:ext cx="1633781" cy="369332"/>
            </a:xfrm>
            <a:prstGeom prst="rect">
              <a:avLst/>
            </a:prstGeom>
          </p:spPr>
          <p:txBody>
            <a:bodyPr wrap="none">
              <a:spAutoFit/>
            </a:bodyPr>
            <a:lstStyle/>
            <a:p>
              <a:r>
                <a:rPr lang="en-US" altLang="ja-JP" dirty="0">
                  <a:latin typeface="Meiryo UI" panose="020B0604030504040204" pitchFamily="50" charset="-128"/>
                  <a:ea typeface="Meiryo UI" panose="020B0604030504040204" pitchFamily="50" charset="-128"/>
                </a:rPr>
                <a:t>G.</a:t>
              </a:r>
              <a:r>
                <a:rPr lang="ja-JP" altLang="en-US" dirty="0">
                  <a:latin typeface="Meiryo UI" panose="020B0604030504040204" pitchFamily="50" charset="-128"/>
                  <a:ea typeface="Meiryo UI" panose="020B0604030504040204" pitchFamily="50" charset="-128"/>
                </a:rPr>
                <a:t>カセットボンベ</a:t>
              </a:r>
            </a:p>
          </p:txBody>
        </p:sp>
        <p:pic>
          <p:nvPicPr>
            <p:cNvPr id="10" name="Picture 4">
              <a:extLst>
                <a:ext uri="{FF2B5EF4-FFF2-40B4-BE49-F238E27FC236}">
                  <a16:creationId xmlns:a16="http://schemas.microsoft.com/office/drawing/2014/main" id="{EFAAAB0A-06FC-F781-A38F-799A6E38318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974068" y="5535449"/>
              <a:ext cx="662965" cy="8513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ECCF0A44-F28E-AED8-B556-951D23A0061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392886" y="5534108"/>
              <a:ext cx="662965" cy="8513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グループ化 14">
            <a:extLst>
              <a:ext uri="{FF2B5EF4-FFF2-40B4-BE49-F238E27FC236}">
                <a16:creationId xmlns:a16="http://schemas.microsoft.com/office/drawing/2014/main" id="{2311FFD7-F27F-E0EA-8396-735A6644D0A1}"/>
              </a:ext>
            </a:extLst>
          </p:cNvPr>
          <p:cNvGrpSpPr/>
          <p:nvPr/>
        </p:nvGrpSpPr>
        <p:grpSpPr>
          <a:xfrm>
            <a:off x="6409066" y="4595272"/>
            <a:ext cx="2669620" cy="1668691"/>
            <a:chOff x="4160654" y="5168474"/>
            <a:chExt cx="2669620" cy="1668691"/>
          </a:xfrm>
        </p:grpSpPr>
        <p:grpSp>
          <p:nvGrpSpPr>
            <p:cNvPr id="75" name="グループ化 74">
              <a:extLst>
                <a:ext uri="{FF2B5EF4-FFF2-40B4-BE49-F238E27FC236}">
                  <a16:creationId xmlns:a16="http://schemas.microsoft.com/office/drawing/2014/main" id="{5BCF24CD-E5FC-4339-A65C-30A99A047003}"/>
                </a:ext>
              </a:extLst>
            </p:cNvPr>
            <p:cNvGrpSpPr/>
            <p:nvPr/>
          </p:nvGrpSpPr>
          <p:grpSpPr>
            <a:xfrm>
              <a:off x="4160654" y="5168474"/>
              <a:ext cx="1668691" cy="1668691"/>
              <a:chOff x="3720945" y="144962"/>
              <a:chExt cx="1668691" cy="1668691"/>
            </a:xfrm>
          </p:grpSpPr>
          <p:pic>
            <p:nvPicPr>
              <p:cNvPr id="76" name="Picture 18" descr="食器棚の商用フリーな無料イラスト 新品・きれい">
                <a:extLst>
                  <a:ext uri="{FF2B5EF4-FFF2-40B4-BE49-F238E27FC236}">
                    <a16:creationId xmlns:a16="http://schemas.microsoft.com/office/drawing/2014/main" id="{81043DA4-D8B5-4024-9137-DD25FD3006A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720945" y="144962"/>
                <a:ext cx="1668691" cy="1668691"/>
              </a:xfrm>
              <a:prstGeom prst="rect">
                <a:avLst/>
              </a:prstGeom>
              <a:noFill/>
              <a:extLst>
                <a:ext uri="{909E8E84-426E-40DD-AFC4-6F175D3DCCD1}">
                  <a14:hiddenFill xmlns:a14="http://schemas.microsoft.com/office/drawing/2010/main">
                    <a:solidFill>
                      <a:srgbClr val="FFFFFF"/>
                    </a:solidFill>
                  </a14:hiddenFill>
                </a:ext>
              </a:extLst>
            </p:spPr>
          </p:pic>
          <p:sp>
            <p:nvSpPr>
              <p:cNvPr id="77" name="フリーフォーム: 図形 76">
                <a:extLst>
                  <a:ext uri="{FF2B5EF4-FFF2-40B4-BE49-F238E27FC236}">
                    <a16:creationId xmlns:a16="http://schemas.microsoft.com/office/drawing/2014/main" id="{4CFBA348-452E-4A64-A110-F2598B0C6F1D}"/>
                  </a:ext>
                </a:extLst>
              </p:cNvPr>
              <p:cNvSpPr/>
              <p:nvPr/>
            </p:nvSpPr>
            <p:spPr>
              <a:xfrm>
                <a:off x="4699657" y="1309688"/>
                <a:ext cx="163101" cy="247650"/>
              </a:xfrm>
              <a:custGeom>
                <a:avLst/>
                <a:gdLst>
                  <a:gd name="connsiteX0" fmla="*/ 96181 w 163101"/>
                  <a:gd name="connsiteY0" fmla="*/ 0 h 247650"/>
                  <a:gd name="connsiteX1" fmla="*/ 77131 w 163101"/>
                  <a:gd name="connsiteY1" fmla="*/ 23812 h 247650"/>
                  <a:gd name="connsiteX2" fmla="*/ 72368 w 163101"/>
                  <a:gd name="connsiteY2" fmla="*/ 38100 h 247650"/>
                  <a:gd name="connsiteX3" fmla="*/ 58081 w 163101"/>
                  <a:gd name="connsiteY3" fmla="*/ 42862 h 247650"/>
                  <a:gd name="connsiteX4" fmla="*/ 34268 w 163101"/>
                  <a:gd name="connsiteY4" fmla="*/ 71437 h 247650"/>
                  <a:gd name="connsiteX5" fmla="*/ 24743 w 163101"/>
                  <a:gd name="connsiteY5" fmla="*/ 85725 h 247650"/>
                  <a:gd name="connsiteX6" fmla="*/ 10456 w 163101"/>
                  <a:gd name="connsiteY6" fmla="*/ 104775 h 247650"/>
                  <a:gd name="connsiteX7" fmla="*/ 931 w 163101"/>
                  <a:gd name="connsiteY7" fmla="*/ 119062 h 247650"/>
                  <a:gd name="connsiteX8" fmla="*/ 15218 w 163101"/>
                  <a:gd name="connsiteY8" fmla="*/ 109537 h 247650"/>
                  <a:gd name="connsiteX9" fmla="*/ 58081 w 163101"/>
                  <a:gd name="connsiteY9" fmla="*/ 95250 h 247650"/>
                  <a:gd name="connsiteX10" fmla="*/ 72368 w 163101"/>
                  <a:gd name="connsiteY10" fmla="*/ 90487 h 247650"/>
                  <a:gd name="connsiteX11" fmla="*/ 86656 w 163101"/>
                  <a:gd name="connsiteY11" fmla="*/ 85725 h 247650"/>
                  <a:gd name="connsiteX12" fmla="*/ 53318 w 163101"/>
                  <a:gd name="connsiteY12" fmla="*/ 128587 h 247650"/>
                  <a:gd name="connsiteX13" fmla="*/ 48556 w 163101"/>
                  <a:gd name="connsiteY13" fmla="*/ 142875 h 247650"/>
                  <a:gd name="connsiteX14" fmla="*/ 62843 w 163101"/>
                  <a:gd name="connsiteY14" fmla="*/ 147637 h 247650"/>
                  <a:gd name="connsiteX15" fmla="*/ 86656 w 163101"/>
                  <a:gd name="connsiteY15" fmla="*/ 142875 h 247650"/>
                  <a:gd name="connsiteX16" fmla="*/ 119993 w 163101"/>
                  <a:gd name="connsiteY16" fmla="*/ 138112 h 247650"/>
                  <a:gd name="connsiteX17" fmla="*/ 162856 w 163101"/>
                  <a:gd name="connsiteY17" fmla="*/ 152400 h 247650"/>
                  <a:gd name="connsiteX18" fmla="*/ 134281 w 163101"/>
                  <a:gd name="connsiteY18" fmla="*/ 204787 h 247650"/>
                  <a:gd name="connsiteX19" fmla="*/ 124756 w 163101"/>
                  <a:gd name="connsiteY19" fmla="*/ 238125 h 247650"/>
                  <a:gd name="connsiteX20" fmla="*/ 119993 w 163101"/>
                  <a:gd name="connsiteY20"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101" h="247650">
                    <a:moveTo>
                      <a:pt x="96181" y="0"/>
                    </a:moveTo>
                    <a:cubicBezTo>
                      <a:pt x="89831" y="7937"/>
                      <a:pt x="82518" y="15192"/>
                      <a:pt x="77131" y="23812"/>
                    </a:cubicBezTo>
                    <a:cubicBezTo>
                      <a:pt x="74470" y="28069"/>
                      <a:pt x="75918" y="34550"/>
                      <a:pt x="72368" y="38100"/>
                    </a:cubicBezTo>
                    <a:cubicBezTo>
                      <a:pt x="68818" y="41650"/>
                      <a:pt x="62843" y="41275"/>
                      <a:pt x="58081" y="42862"/>
                    </a:cubicBezTo>
                    <a:cubicBezTo>
                      <a:pt x="34432" y="78337"/>
                      <a:pt x="64827" y="34767"/>
                      <a:pt x="34268" y="71437"/>
                    </a:cubicBezTo>
                    <a:cubicBezTo>
                      <a:pt x="30604" y="75834"/>
                      <a:pt x="28070" y="81067"/>
                      <a:pt x="24743" y="85725"/>
                    </a:cubicBezTo>
                    <a:cubicBezTo>
                      <a:pt x="20130" y="92184"/>
                      <a:pt x="15070" y="98316"/>
                      <a:pt x="10456" y="104775"/>
                    </a:cubicBezTo>
                    <a:cubicBezTo>
                      <a:pt x="7129" y="109433"/>
                      <a:pt x="-3116" y="115015"/>
                      <a:pt x="931" y="119062"/>
                    </a:cubicBezTo>
                    <a:cubicBezTo>
                      <a:pt x="4978" y="123109"/>
                      <a:pt x="9988" y="111862"/>
                      <a:pt x="15218" y="109537"/>
                    </a:cubicBezTo>
                    <a:cubicBezTo>
                      <a:pt x="15238" y="109528"/>
                      <a:pt x="50927" y="97635"/>
                      <a:pt x="58081" y="95250"/>
                    </a:cubicBezTo>
                    <a:lnTo>
                      <a:pt x="72368" y="90487"/>
                    </a:lnTo>
                    <a:lnTo>
                      <a:pt x="86656" y="85725"/>
                    </a:lnTo>
                    <a:cubicBezTo>
                      <a:pt x="63870" y="119904"/>
                      <a:pt x="75701" y="106206"/>
                      <a:pt x="53318" y="128587"/>
                    </a:cubicBezTo>
                    <a:cubicBezTo>
                      <a:pt x="51731" y="133350"/>
                      <a:pt x="46311" y="138385"/>
                      <a:pt x="48556" y="142875"/>
                    </a:cubicBezTo>
                    <a:cubicBezTo>
                      <a:pt x="50801" y="147365"/>
                      <a:pt x="57823" y="147637"/>
                      <a:pt x="62843" y="147637"/>
                    </a:cubicBezTo>
                    <a:cubicBezTo>
                      <a:pt x="70938" y="147637"/>
                      <a:pt x="78671" y="144206"/>
                      <a:pt x="86656" y="142875"/>
                    </a:cubicBezTo>
                    <a:cubicBezTo>
                      <a:pt x="97728" y="141030"/>
                      <a:pt x="108881" y="139700"/>
                      <a:pt x="119993" y="138112"/>
                    </a:cubicBezTo>
                    <a:cubicBezTo>
                      <a:pt x="134281" y="142875"/>
                      <a:pt x="156624" y="138689"/>
                      <a:pt x="162856" y="152400"/>
                    </a:cubicBezTo>
                    <a:cubicBezTo>
                      <a:pt x="165777" y="158825"/>
                      <a:pt x="141794" y="193518"/>
                      <a:pt x="134281" y="204787"/>
                    </a:cubicBezTo>
                    <a:cubicBezTo>
                      <a:pt x="131272" y="216820"/>
                      <a:pt x="129308" y="226745"/>
                      <a:pt x="124756" y="238125"/>
                    </a:cubicBezTo>
                    <a:cubicBezTo>
                      <a:pt x="123438" y="241421"/>
                      <a:pt x="121581" y="244475"/>
                      <a:pt x="119993" y="24765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図形 77">
                <a:extLst>
                  <a:ext uri="{FF2B5EF4-FFF2-40B4-BE49-F238E27FC236}">
                    <a16:creationId xmlns:a16="http://schemas.microsoft.com/office/drawing/2014/main" id="{F1330084-21A4-4DE3-AD98-7D591D7D095D}"/>
                  </a:ext>
                </a:extLst>
              </p:cNvPr>
              <p:cNvSpPr/>
              <p:nvPr/>
            </p:nvSpPr>
            <p:spPr>
              <a:xfrm>
                <a:off x="4216400" y="501650"/>
                <a:ext cx="152400" cy="50800"/>
              </a:xfrm>
              <a:custGeom>
                <a:avLst/>
                <a:gdLst>
                  <a:gd name="connsiteX0" fmla="*/ 0 w 152400"/>
                  <a:gd name="connsiteY0" fmla="*/ 0 h 50800"/>
                  <a:gd name="connsiteX1" fmla="*/ 95250 w 152400"/>
                  <a:gd name="connsiteY1" fmla="*/ 6350 h 50800"/>
                  <a:gd name="connsiteX2" fmla="*/ 76200 w 152400"/>
                  <a:gd name="connsiteY2" fmla="*/ 12700 h 50800"/>
                  <a:gd name="connsiteX3" fmla="*/ 38100 w 152400"/>
                  <a:gd name="connsiteY3" fmla="*/ 31750 h 50800"/>
                  <a:gd name="connsiteX4" fmla="*/ 133350 w 152400"/>
                  <a:gd name="connsiteY4" fmla="*/ 44450 h 50800"/>
                  <a:gd name="connsiteX5" fmla="*/ 152400 w 152400"/>
                  <a:gd name="connsiteY5" fmla="*/ 50800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50800">
                    <a:moveTo>
                      <a:pt x="0" y="0"/>
                    </a:moveTo>
                    <a:cubicBezTo>
                      <a:pt x="31750" y="2117"/>
                      <a:pt x="63862" y="1119"/>
                      <a:pt x="95250" y="6350"/>
                    </a:cubicBezTo>
                    <a:cubicBezTo>
                      <a:pt x="101852" y="7450"/>
                      <a:pt x="82187" y="9707"/>
                      <a:pt x="76200" y="12700"/>
                    </a:cubicBezTo>
                    <a:cubicBezTo>
                      <a:pt x="26961" y="37319"/>
                      <a:pt x="85983" y="15789"/>
                      <a:pt x="38100" y="31750"/>
                    </a:cubicBezTo>
                    <a:cubicBezTo>
                      <a:pt x="86771" y="47974"/>
                      <a:pt x="29762" y="30638"/>
                      <a:pt x="133350" y="44450"/>
                    </a:cubicBezTo>
                    <a:cubicBezTo>
                      <a:pt x="139985" y="45335"/>
                      <a:pt x="152400" y="50800"/>
                      <a:pt x="152400" y="50800"/>
                    </a:cubicBezTo>
                  </a:path>
                </a:pathLst>
              </a:custGeom>
              <a:noFill/>
              <a:ln w="95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9" name="吹き出し: 角を丸めた四角形 78">
              <a:extLst>
                <a:ext uri="{FF2B5EF4-FFF2-40B4-BE49-F238E27FC236}">
                  <a16:creationId xmlns:a16="http://schemas.microsoft.com/office/drawing/2014/main" id="{8A6EA4A0-FD3A-4430-AE77-5D18A53968AF}"/>
                </a:ext>
              </a:extLst>
            </p:cNvPr>
            <p:cNvSpPr/>
            <p:nvPr/>
          </p:nvSpPr>
          <p:spPr>
            <a:xfrm>
              <a:off x="5526479" y="5252796"/>
              <a:ext cx="1303795" cy="646331"/>
            </a:xfrm>
            <a:prstGeom prst="wedgeRoundRectCallout">
              <a:avLst>
                <a:gd name="adj1" fmla="val -74116"/>
                <a:gd name="adj2" fmla="val 31244"/>
                <a:gd name="adj3" fmla="val 16667"/>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kumimoji="1" lang="ja-JP" altLang="en-US" b="1" dirty="0">
                  <a:solidFill>
                    <a:srgbClr val="C00000"/>
                  </a:solidFill>
                </a:rPr>
                <a:t>ガラスは</a:t>
              </a:r>
              <a:endParaRPr kumimoji="1" lang="en-US" altLang="ja-JP" b="1" dirty="0">
                <a:solidFill>
                  <a:srgbClr val="C00000"/>
                </a:solidFill>
              </a:endParaRPr>
            </a:p>
            <a:p>
              <a:pPr algn="ctr"/>
              <a:r>
                <a:rPr kumimoji="1" lang="ja-JP" altLang="en-US" b="1" dirty="0">
                  <a:solidFill>
                    <a:srgbClr val="C00000"/>
                  </a:solidFill>
                </a:rPr>
                <a:t>不燃物に！</a:t>
              </a:r>
            </a:p>
          </p:txBody>
        </p:sp>
      </p:grpSp>
    </p:spTree>
    <p:extLst>
      <p:ext uri="{BB962C8B-B14F-4D97-AF65-F5344CB8AC3E}">
        <p14:creationId xmlns:p14="http://schemas.microsoft.com/office/powerpoint/2010/main" val="3487707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CE8E72F-4393-07CC-E68F-63E95A0764A5}"/>
              </a:ext>
            </a:extLst>
          </p:cNvPr>
          <p:cNvSpPr>
            <a:spLocks noGrp="1"/>
          </p:cNvSpPr>
          <p:nvPr>
            <p:ph type="title"/>
          </p:nvPr>
        </p:nvSpPr>
        <p:spPr>
          <a:xfrm>
            <a:off x="628649" y="1"/>
            <a:ext cx="8237631" cy="876300"/>
          </a:xfrm>
        </p:spPr>
        <p:txBody>
          <a:bodyPr>
            <a:normAutofit/>
          </a:bodyPr>
          <a:lstStyle/>
          <a:p>
            <a:r>
              <a:rPr lang="ja-JP" altLang="en-US" sz="2800" b="1" dirty="0">
                <a:solidFill>
                  <a:schemeClr val="bg1"/>
                </a:solidFill>
                <a:latin typeface="Meiryo UI" panose="020B0604030504040204" pitchFamily="50" charset="-128"/>
                <a:ea typeface="Meiryo UI" panose="020B0604030504040204" pitchFamily="50" charset="-128"/>
              </a:rPr>
              <a:t>解説：搬送・搬入時の留意点</a:t>
            </a:r>
            <a:r>
              <a:rPr lang="ja-JP" altLang="en-US" sz="2000" b="1" dirty="0">
                <a:solidFill>
                  <a:srgbClr val="FFFF00"/>
                </a:solidFill>
                <a:latin typeface="Meiryo UI" panose="020B0604030504040204" pitchFamily="50" charset="-128"/>
                <a:ea typeface="Meiryo UI" panose="020B0604030504040204" pitchFamily="50" charset="-128"/>
              </a:rPr>
              <a:t>　　</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7" name="吹き出し: 角を丸めた四角形 6">
            <a:extLst>
              <a:ext uri="{FF2B5EF4-FFF2-40B4-BE49-F238E27FC236}">
                <a16:creationId xmlns:a16="http://schemas.microsoft.com/office/drawing/2014/main" id="{90AC4D28-11DC-2F68-7082-EE3E848756FA}"/>
              </a:ext>
            </a:extLst>
          </p:cNvPr>
          <p:cNvSpPr/>
          <p:nvPr/>
        </p:nvSpPr>
        <p:spPr>
          <a:xfrm>
            <a:off x="277718" y="550507"/>
            <a:ext cx="8147575" cy="6568751"/>
          </a:xfrm>
          <a:prstGeom prst="wedgeRoundRectCallout">
            <a:avLst>
              <a:gd name="adj1" fmla="val -28426"/>
              <a:gd name="adj2" fmla="val 1490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spcAft>
                <a:spcPts val="1200"/>
              </a:spcAft>
            </a:pPr>
            <a:r>
              <a:rPr kumimoji="1" lang="ja-JP" altLang="en-US" sz="2400" b="1" dirty="0">
                <a:solidFill>
                  <a:schemeClr val="accent2">
                    <a:lumMod val="50000"/>
                  </a:schemeClr>
                </a:solidFill>
                <a:latin typeface="Meiryo UI" panose="020B0604030504040204" pitchFamily="50" charset="-128"/>
                <a:ea typeface="Meiryo UI" panose="020B0604030504040204" pitchFamily="50" charset="-128"/>
              </a:rPr>
              <a:t>✓土砂を土のう袋に入れる場合は、運べる重さにしましょう。</a:t>
            </a:r>
            <a:endParaRPr kumimoji="1" lang="en-US" altLang="ja-JP" sz="2400" b="1" dirty="0">
              <a:solidFill>
                <a:schemeClr val="accent2">
                  <a:lumMod val="50000"/>
                </a:schemeClr>
              </a:solidFill>
              <a:latin typeface="Meiryo UI" panose="020B0604030504040204" pitchFamily="50" charset="-128"/>
              <a:ea typeface="Meiryo UI" panose="020B0604030504040204" pitchFamily="50" charset="-128"/>
            </a:endParaRPr>
          </a:p>
          <a:p>
            <a:pPr>
              <a:lnSpc>
                <a:spcPts val="3000"/>
              </a:lnSpc>
            </a:pPr>
            <a:r>
              <a:rPr kumimoji="1" lang="ja-JP" altLang="en-US" sz="2400" b="1" dirty="0">
                <a:solidFill>
                  <a:schemeClr val="tx1"/>
                </a:solidFill>
                <a:latin typeface="Meiryo UI" panose="020B0604030504040204" pitchFamily="50" charset="-128"/>
                <a:ea typeface="Meiryo UI" panose="020B0604030504040204" pitchFamily="50" charset="-128"/>
              </a:rPr>
              <a:t>　一般的な土のう</a:t>
            </a:r>
            <a:r>
              <a:rPr kumimoji="1" lang="en-US" altLang="ja-JP" sz="2400" b="1" dirty="0">
                <a:solidFill>
                  <a:schemeClr val="tx1"/>
                </a:solidFill>
                <a:latin typeface="Meiryo UI" panose="020B0604030504040204" pitchFamily="50" charset="-128"/>
                <a:ea typeface="Meiryo UI" panose="020B0604030504040204" pitchFamily="50" charset="-128"/>
              </a:rPr>
              <a:t>1</a:t>
            </a:r>
            <a:r>
              <a:rPr kumimoji="1" lang="ja-JP" altLang="en-US" sz="2400" b="1" dirty="0">
                <a:solidFill>
                  <a:schemeClr val="tx1"/>
                </a:solidFill>
                <a:latin typeface="Meiryo UI" panose="020B0604030504040204" pitchFamily="50" charset="-128"/>
                <a:ea typeface="Meiryo UI" panose="020B0604030504040204" pitchFamily="50" charset="-128"/>
              </a:rPr>
              <a:t>袋あたりの重さは、</a:t>
            </a:r>
            <a:r>
              <a:rPr kumimoji="1" lang="en-US" altLang="ja-JP" sz="2400" b="1" dirty="0">
                <a:solidFill>
                  <a:schemeClr val="tx1"/>
                </a:solidFill>
                <a:latin typeface="Meiryo UI" panose="020B0604030504040204" pitchFamily="50" charset="-128"/>
                <a:ea typeface="Meiryo UI" panose="020B0604030504040204" pitchFamily="50" charset="-128"/>
              </a:rPr>
              <a:t>5</a:t>
            </a:r>
            <a:r>
              <a:rPr kumimoji="1" lang="ja-JP" altLang="en-US" sz="2400" b="1" dirty="0">
                <a:solidFill>
                  <a:schemeClr val="tx1"/>
                </a:solidFill>
                <a:latin typeface="Meiryo UI" panose="020B0604030504040204" pitchFamily="50" charset="-128"/>
                <a:ea typeface="Meiryo UI" panose="020B0604030504040204" pitchFamily="50" charset="-128"/>
              </a:rPr>
              <a:t>～</a:t>
            </a:r>
            <a:r>
              <a:rPr kumimoji="1" lang="en-US" altLang="ja-JP" sz="2400" b="1" dirty="0">
                <a:solidFill>
                  <a:schemeClr val="tx1"/>
                </a:solidFill>
                <a:latin typeface="Meiryo UI" panose="020B0604030504040204" pitchFamily="50" charset="-128"/>
                <a:ea typeface="Meiryo UI" panose="020B0604030504040204" pitchFamily="50" charset="-128"/>
              </a:rPr>
              <a:t>6</a:t>
            </a:r>
            <a:r>
              <a:rPr kumimoji="1" lang="ja-JP" altLang="en-US" sz="2400" b="1" dirty="0">
                <a:solidFill>
                  <a:schemeClr val="tx1"/>
                </a:solidFill>
                <a:latin typeface="Meiryo UI" panose="020B0604030504040204" pitchFamily="50" charset="-128"/>
                <a:ea typeface="Meiryo UI" panose="020B0604030504040204" pitchFamily="50" charset="-128"/>
              </a:rPr>
              <a:t>割程度に</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000"/>
              </a:lnSpc>
            </a:pPr>
            <a:r>
              <a:rPr kumimoji="1" lang="ja-JP" altLang="en-US" sz="2400" b="1" dirty="0">
                <a:solidFill>
                  <a:schemeClr val="tx1"/>
                </a:solidFill>
                <a:latin typeface="Meiryo UI" panose="020B0604030504040204" pitchFamily="50" charset="-128"/>
                <a:ea typeface="Meiryo UI" panose="020B0604030504040204" pitchFamily="50" charset="-128"/>
              </a:rPr>
              <a:t>土砂を詰めたもので約</a:t>
            </a:r>
            <a:r>
              <a:rPr kumimoji="1" lang="en-US" altLang="ja-JP" sz="2400" b="1" dirty="0">
                <a:solidFill>
                  <a:schemeClr val="tx1"/>
                </a:solidFill>
                <a:latin typeface="Meiryo UI" panose="020B0604030504040204" pitchFamily="50" charset="-128"/>
                <a:ea typeface="Meiryo UI" panose="020B0604030504040204" pitchFamily="50" charset="-128"/>
              </a:rPr>
              <a:t>20kg</a:t>
            </a:r>
            <a:r>
              <a:rPr kumimoji="1" lang="ja-JP" altLang="en-US" sz="2400" b="1" dirty="0">
                <a:solidFill>
                  <a:schemeClr val="tx1"/>
                </a:solidFill>
                <a:latin typeface="Meiryo UI" panose="020B0604030504040204" pitchFamily="50" charset="-128"/>
                <a:ea typeface="Meiryo UI" panose="020B0604030504040204" pitchFamily="50" charset="-128"/>
              </a:rPr>
              <a:t>～</a:t>
            </a:r>
            <a:r>
              <a:rPr kumimoji="1" lang="en-US" altLang="ja-JP" sz="2400" b="1" dirty="0">
                <a:solidFill>
                  <a:schemeClr val="tx1"/>
                </a:solidFill>
                <a:latin typeface="Meiryo UI" panose="020B0604030504040204" pitchFamily="50" charset="-128"/>
                <a:ea typeface="Meiryo UI" panose="020B0604030504040204" pitchFamily="50" charset="-128"/>
              </a:rPr>
              <a:t>30kg</a:t>
            </a:r>
            <a:r>
              <a:rPr kumimoji="1" lang="ja-JP" altLang="en-US" sz="2400" b="1" dirty="0">
                <a:solidFill>
                  <a:schemeClr val="tx1"/>
                </a:solidFill>
                <a:latin typeface="Meiryo UI" panose="020B0604030504040204" pitchFamily="50" charset="-128"/>
                <a:ea typeface="Meiryo UI" panose="020B0604030504040204" pitchFamily="50" charset="-128"/>
              </a:rPr>
              <a:t>もあります。</a:t>
            </a:r>
          </a:p>
          <a:p>
            <a:pPr>
              <a:lnSpc>
                <a:spcPts val="3000"/>
              </a:lnSpc>
            </a:pPr>
            <a:r>
              <a:rPr kumimoji="1" lang="ja-JP" altLang="en-US" sz="2400" b="1" dirty="0">
                <a:solidFill>
                  <a:schemeClr val="tx1"/>
                </a:solidFill>
                <a:latin typeface="Meiryo UI" panose="020B0604030504040204" pitchFamily="50" charset="-128"/>
                <a:ea typeface="Meiryo UI" panose="020B0604030504040204" pitchFamily="50" charset="-128"/>
              </a:rPr>
              <a:t>　</a:t>
            </a:r>
            <a:r>
              <a:rPr kumimoji="1" lang="en-US" altLang="ja-JP" sz="2400" b="1" dirty="0">
                <a:solidFill>
                  <a:schemeClr val="tx1"/>
                </a:solidFill>
                <a:latin typeface="Meiryo UI" panose="020B0604030504040204" pitchFamily="50" charset="-128"/>
                <a:ea typeface="Meiryo UI" panose="020B0604030504040204" pitchFamily="50" charset="-128"/>
              </a:rPr>
              <a:t>20kg</a:t>
            </a:r>
            <a:r>
              <a:rPr kumimoji="1" lang="ja-JP" altLang="en-US" sz="2400" b="1" dirty="0">
                <a:solidFill>
                  <a:schemeClr val="tx1"/>
                </a:solidFill>
                <a:latin typeface="Meiryo UI" panose="020B0604030504040204" pitchFamily="50" charset="-128"/>
                <a:ea typeface="Meiryo UI" panose="020B0604030504040204" pitchFamily="50" charset="-128"/>
              </a:rPr>
              <a:t>もの土砂を詰めていくつも運ぶという動作に</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000"/>
              </a:lnSpc>
            </a:pPr>
            <a:r>
              <a:rPr kumimoji="1" lang="ja-JP" altLang="en-US" sz="2400" b="1" dirty="0">
                <a:solidFill>
                  <a:schemeClr val="tx1"/>
                </a:solidFill>
                <a:latin typeface="Meiryo UI" panose="020B0604030504040204" pitchFamily="50" charset="-128"/>
                <a:ea typeface="Meiryo UI" panose="020B0604030504040204" pitchFamily="50" charset="-128"/>
              </a:rPr>
              <a:t>かかる労力や時間を十分に想定し、詰めすぎずに運び</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000"/>
              </a:lnSpc>
            </a:pPr>
            <a:r>
              <a:rPr kumimoji="1" lang="ja-JP" altLang="en-US" sz="2400" b="1" dirty="0">
                <a:solidFill>
                  <a:schemeClr val="tx1"/>
                </a:solidFill>
                <a:latin typeface="Meiryo UI" panose="020B0604030504040204" pitchFamily="50" charset="-128"/>
                <a:ea typeface="Meiryo UI" panose="020B0604030504040204" pitchFamily="50" charset="-128"/>
              </a:rPr>
              <a:t>やすい重さにとどめましょう。</a:t>
            </a:r>
          </a:p>
          <a:p>
            <a:pPr>
              <a:lnSpc>
                <a:spcPts val="2400"/>
              </a:lnSpc>
            </a:pPr>
            <a:endParaRPr kumimoji="1" lang="ja-JP" altLang="en-US" sz="2400" b="1" dirty="0">
              <a:solidFill>
                <a:schemeClr val="tx1"/>
              </a:solidFill>
              <a:latin typeface="Meiryo UI" panose="020B0604030504040204" pitchFamily="50" charset="-128"/>
              <a:ea typeface="Meiryo UI" panose="020B0604030504040204" pitchFamily="50" charset="-128"/>
            </a:endParaRPr>
          </a:p>
          <a:p>
            <a:pPr>
              <a:lnSpc>
                <a:spcPts val="3200"/>
              </a:lnSpc>
              <a:spcAft>
                <a:spcPts val="1200"/>
              </a:spcAft>
            </a:pPr>
            <a:r>
              <a:rPr kumimoji="1" lang="ja-JP" altLang="en-US" sz="2400" b="1" dirty="0">
                <a:solidFill>
                  <a:schemeClr val="accent2">
                    <a:lumMod val="50000"/>
                  </a:schemeClr>
                </a:solidFill>
                <a:latin typeface="Meiryo UI" panose="020B0604030504040204" pitchFamily="50" charset="-128"/>
                <a:ea typeface="Meiryo UI" panose="020B0604030504040204" pitchFamily="50" charset="-128"/>
              </a:rPr>
              <a:t>✓ガラスなどの割れ物は運びやすくまとめましょう。</a:t>
            </a:r>
            <a:endParaRPr kumimoji="1" lang="en-US" altLang="ja-JP" sz="2400" b="1" dirty="0">
              <a:solidFill>
                <a:schemeClr val="accent2">
                  <a:lumMod val="50000"/>
                </a:schemeClr>
              </a:solidFill>
              <a:latin typeface="Meiryo UI" panose="020B0604030504040204" pitchFamily="50" charset="-128"/>
              <a:ea typeface="Meiryo UI" panose="020B0604030504040204" pitchFamily="50" charset="-128"/>
            </a:endParaRPr>
          </a:p>
          <a:p>
            <a:pPr>
              <a:lnSpc>
                <a:spcPts val="3000"/>
              </a:lnSpc>
            </a:pPr>
            <a:r>
              <a:rPr kumimoji="1" lang="ja-JP" altLang="en-US" sz="2400" b="1" dirty="0">
                <a:solidFill>
                  <a:schemeClr val="tx1"/>
                </a:solidFill>
                <a:latin typeface="Meiryo UI" panose="020B0604030504040204" pitchFamily="50" charset="-128"/>
                <a:ea typeface="Meiryo UI" panose="020B0604030504040204" pitchFamily="50" charset="-128"/>
              </a:rPr>
              <a:t>　ガラスなどの割れ物は普段と同じように新聞紙に</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000"/>
              </a:lnSpc>
            </a:pPr>
            <a:r>
              <a:rPr kumimoji="1" lang="ja-JP" altLang="en-US" sz="2400" b="1" dirty="0">
                <a:solidFill>
                  <a:schemeClr val="tx1"/>
                </a:solidFill>
                <a:latin typeface="Meiryo UI" panose="020B0604030504040204" pitchFamily="50" charset="-128"/>
                <a:ea typeface="Meiryo UI" panose="020B0604030504040204" pitchFamily="50" charset="-128"/>
              </a:rPr>
              <a:t>くるむことはせず、土のう袋などに入れてまとめて</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000"/>
              </a:lnSpc>
            </a:pPr>
            <a:r>
              <a:rPr kumimoji="1" lang="ja-JP" altLang="en-US" sz="2400" b="1" dirty="0">
                <a:solidFill>
                  <a:schemeClr val="tx1"/>
                </a:solidFill>
                <a:latin typeface="Meiryo UI" panose="020B0604030504040204" pitchFamily="50" charset="-128"/>
                <a:ea typeface="Meiryo UI" panose="020B0604030504040204" pitchFamily="50" charset="-128"/>
              </a:rPr>
              <a:t>集積所に持っていきます。</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000"/>
              </a:lnSpc>
            </a:pPr>
            <a:r>
              <a:rPr kumimoji="1" lang="ja-JP" altLang="en-US" sz="2400" b="1" dirty="0">
                <a:solidFill>
                  <a:schemeClr val="tx1"/>
                </a:solidFill>
                <a:latin typeface="Meiryo UI" panose="020B0604030504040204" pitchFamily="50" charset="-128"/>
                <a:ea typeface="Meiryo UI" panose="020B0604030504040204" pitchFamily="50" charset="-128"/>
              </a:rPr>
              <a:t>　その際、中身が分かるように、袋の外側に中身を</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000"/>
              </a:lnSpc>
            </a:pPr>
            <a:r>
              <a:rPr kumimoji="1" lang="ja-JP" altLang="en-US" sz="2400" b="1" dirty="0">
                <a:solidFill>
                  <a:schemeClr val="tx1"/>
                </a:solidFill>
                <a:latin typeface="Meiryo UI" panose="020B0604030504040204" pitchFamily="50" charset="-128"/>
                <a:ea typeface="Meiryo UI" panose="020B0604030504040204" pitchFamily="50" charset="-128"/>
              </a:rPr>
              <a:t>書いておくとともに、集積所で袋から出して集める</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000"/>
              </a:lnSpc>
            </a:pPr>
            <a:r>
              <a:rPr kumimoji="1" lang="ja-JP" altLang="en-US" sz="2400" b="1" dirty="0">
                <a:solidFill>
                  <a:schemeClr val="tx1"/>
                </a:solidFill>
                <a:latin typeface="Meiryo UI" panose="020B0604030504040204" pitchFamily="50" charset="-128"/>
                <a:ea typeface="Meiryo UI" panose="020B0604030504040204" pitchFamily="50" charset="-128"/>
              </a:rPr>
              <a:t>ケースもあることに留意してください。</a:t>
            </a:r>
          </a:p>
        </p:txBody>
      </p:sp>
      <p:grpSp>
        <p:nvGrpSpPr>
          <p:cNvPr id="3" name="グループ化 2">
            <a:extLst>
              <a:ext uri="{FF2B5EF4-FFF2-40B4-BE49-F238E27FC236}">
                <a16:creationId xmlns:a16="http://schemas.microsoft.com/office/drawing/2014/main" id="{7E83B773-C2B6-5BA4-41C7-E0BBF4F9BE1F}"/>
              </a:ext>
            </a:extLst>
          </p:cNvPr>
          <p:cNvGrpSpPr/>
          <p:nvPr/>
        </p:nvGrpSpPr>
        <p:grpSpPr>
          <a:xfrm>
            <a:off x="7161125" y="1592293"/>
            <a:ext cx="1895719" cy="1582536"/>
            <a:chOff x="2350049" y="2032794"/>
            <a:chExt cx="1895719" cy="1582536"/>
          </a:xfrm>
        </p:grpSpPr>
        <p:pic>
          <p:nvPicPr>
            <p:cNvPr id="5" name="Picture 2">
              <a:extLst>
                <a:ext uri="{FF2B5EF4-FFF2-40B4-BE49-F238E27FC236}">
                  <a16:creationId xmlns:a16="http://schemas.microsoft.com/office/drawing/2014/main" id="{B62861C4-E29D-E093-58AC-1EAA9F1CCDB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672488" y="2032794"/>
              <a:ext cx="1196899" cy="974618"/>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6484E488-766C-708B-B287-80ACC09C2FBD}"/>
                </a:ext>
              </a:extLst>
            </p:cNvPr>
            <p:cNvSpPr/>
            <p:nvPr/>
          </p:nvSpPr>
          <p:spPr>
            <a:xfrm>
              <a:off x="2350049" y="2968999"/>
              <a:ext cx="1895719" cy="646331"/>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土砂を入れた</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土のう袋</a:t>
              </a:r>
            </a:p>
          </p:txBody>
        </p:sp>
      </p:grpSp>
      <p:sp>
        <p:nvSpPr>
          <p:cNvPr id="6" name="タイトル 1">
            <a:extLst>
              <a:ext uri="{FF2B5EF4-FFF2-40B4-BE49-F238E27FC236}">
                <a16:creationId xmlns:a16="http://schemas.microsoft.com/office/drawing/2014/main" id="{02FF6807-00FD-D03D-1093-3C47B5616D1A}"/>
              </a:ext>
            </a:extLst>
          </p:cNvPr>
          <p:cNvSpPr txBox="1">
            <a:spLocks/>
          </p:cNvSpPr>
          <p:nvPr/>
        </p:nvSpPr>
        <p:spPr>
          <a:xfrm>
            <a:off x="5146432" y="-33503"/>
            <a:ext cx="2824092" cy="876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latin typeface="Meiryo UI" panose="020B0604030504040204" pitchFamily="50" charset="-128"/>
                <a:ea typeface="Meiryo UI" panose="020B0604030504040204" pitchFamily="50" charset="-128"/>
              </a:rPr>
              <a:t>ハンドブック案</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モデル例</a:t>
            </a:r>
            <a:r>
              <a:rPr lang="en-US" altLang="ja-JP" sz="2000" b="1" dirty="0">
                <a:latin typeface="Meiryo UI" panose="020B0604030504040204" pitchFamily="50" charset="-128"/>
                <a:ea typeface="Meiryo UI" panose="020B0604030504040204" pitchFamily="50" charset="-128"/>
              </a:rPr>
              <a:t>〕</a:t>
            </a:r>
          </a:p>
          <a:p>
            <a:pPr algn="ctr"/>
            <a:r>
              <a:rPr lang="en-US" altLang="ja-JP" sz="2000" b="1" dirty="0">
                <a:latin typeface="Meiryo UI" panose="020B0604030504040204" pitchFamily="50" charset="-128"/>
                <a:ea typeface="Meiryo UI" panose="020B0604030504040204" pitchFamily="50" charset="-128"/>
              </a:rPr>
              <a:t>P4,5</a:t>
            </a:r>
            <a:r>
              <a:rPr lang="ja-JP" altLang="en-US" sz="2000" b="1" dirty="0">
                <a:latin typeface="Meiryo UI" panose="020B0604030504040204" pitchFamily="50" charset="-128"/>
                <a:ea typeface="Meiryo UI" panose="020B0604030504040204" pitchFamily="50" charset="-128"/>
              </a:rPr>
              <a:t>参照</a:t>
            </a:r>
            <a:endParaRPr lang="ja-JP" altLang="en-US" sz="3200" b="1"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58E9A2A-67EC-ECA7-A759-2F4159147204}"/>
              </a:ext>
            </a:extLst>
          </p:cNvPr>
          <p:cNvSpPr/>
          <p:nvPr/>
        </p:nvSpPr>
        <p:spPr>
          <a:xfrm>
            <a:off x="7042577" y="5421813"/>
            <a:ext cx="1801632" cy="646331"/>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ガラスなど割れ物を入れた段ボール</a:t>
            </a:r>
          </a:p>
        </p:txBody>
      </p:sp>
      <p:grpSp>
        <p:nvGrpSpPr>
          <p:cNvPr id="12" name="グループ化 11">
            <a:extLst>
              <a:ext uri="{FF2B5EF4-FFF2-40B4-BE49-F238E27FC236}">
                <a16:creationId xmlns:a16="http://schemas.microsoft.com/office/drawing/2014/main" id="{5FA1163C-FD2D-85B1-233C-20D8F581F3EB}"/>
              </a:ext>
            </a:extLst>
          </p:cNvPr>
          <p:cNvGrpSpPr/>
          <p:nvPr/>
        </p:nvGrpSpPr>
        <p:grpSpPr>
          <a:xfrm>
            <a:off x="7218637" y="4309392"/>
            <a:ext cx="1647643" cy="1112421"/>
            <a:chOff x="7285162" y="4526527"/>
            <a:chExt cx="1647643" cy="1112421"/>
          </a:xfrm>
        </p:grpSpPr>
        <p:grpSp>
          <p:nvGrpSpPr>
            <p:cNvPr id="13" name="グループ化 12">
              <a:extLst>
                <a:ext uri="{FF2B5EF4-FFF2-40B4-BE49-F238E27FC236}">
                  <a16:creationId xmlns:a16="http://schemas.microsoft.com/office/drawing/2014/main" id="{B36EF2E8-8E59-59B3-A1D8-C00B7E169923}"/>
                </a:ext>
              </a:extLst>
            </p:cNvPr>
            <p:cNvGrpSpPr/>
            <p:nvPr/>
          </p:nvGrpSpPr>
          <p:grpSpPr>
            <a:xfrm>
              <a:off x="7285162" y="4526527"/>
              <a:ext cx="1647643" cy="1112421"/>
              <a:chOff x="7263091" y="5209605"/>
              <a:chExt cx="2040045" cy="1377355"/>
            </a:xfrm>
          </p:grpSpPr>
          <p:grpSp>
            <p:nvGrpSpPr>
              <p:cNvPr id="23" name="グループ化 22">
                <a:extLst>
                  <a:ext uri="{FF2B5EF4-FFF2-40B4-BE49-F238E27FC236}">
                    <a16:creationId xmlns:a16="http://schemas.microsoft.com/office/drawing/2014/main" id="{E9C1AFA0-51B1-981F-BBC7-4A161900EFB7}"/>
                  </a:ext>
                </a:extLst>
              </p:cNvPr>
              <p:cNvGrpSpPr/>
              <p:nvPr/>
            </p:nvGrpSpPr>
            <p:grpSpPr>
              <a:xfrm>
                <a:off x="7263091" y="5209605"/>
                <a:ext cx="2040045" cy="1377355"/>
                <a:chOff x="7263091" y="5209605"/>
                <a:chExt cx="2040045" cy="1377355"/>
              </a:xfrm>
            </p:grpSpPr>
            <p:pic>
              <p:nvPicPr>
                <p:cNvPr id="25" name="Picture 2">
                  <a:extLst>
                    <a:ext uri="{FF2B5EF4-FFF2-40B4-BE49-F238E27FC236}">
                      <a16:creationId xmlns:a16="http://schemas.microsoft.com/office/drawing/2014/main" id="{28BFE214-E646-EEA7-13C6-37BF803F97E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263091" y="5209605"/>
                  <a:ext cx="2040045" cy="1377355"/>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descr="ガラス, カップ が含まれている画像&#10;&#10;自動的に生成された説明">
                  <a:extLst>
                    <a:ext uri="{FF2B5EF4-FFF2-40B4-BE49-F238E27FC236}">
                      <a16:creationId xmlns:a16="http://schemas.microsoft.com/office/drawing/2014/main" id="{6727EFDB-0AC8-0F96-FB5D-BB9EC2D10F3E}"/>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rot="191901">
                  <a:off x="7546535" y="5497487"/>
                  <a:ext cx="869279" cy="229467"/>
                </a:xfrm>
                <a:prstGeom prst="rect">
                  <a:avLst/>
                </a:prstGeom>
              </p:spPr>
            </p:pic>
          </p:grpSp>
          <p:pic>
            <p:nvPicPr>
              <p:cNvPr id="24" name="図 23" descr="ロゴ&#10;&#10;自動的に生成された説明">
                <a:extLst>
                  <a:ext uri="{FF2B5EF4-FFF2-40B4-BE49-F238E27FC236}">
                    <a16:creationId xmlns:a16="http://schemas.microsoft.com/office/drawing/2014/main" id="{CF818989-0D5C-DAB5-E004-A33FBBF7726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rot="156149">
                <a:off x="8089210" y="5409737"/>
                <a:ext cx="542065" cy="329314"/>
              </a:xfrm>
              <a:prstGeom prst="rect">
                <a:avLst/>
              </a:prstGeom>
            </p:spPr>
          </p:pic>
        </p:grpSp>
        <p:pic>
          <p:nvPicPr>
            <p:cNvPr id="14" name="図 13">
              <a:extLst>
                <a:ext uri="{FF2B5EF4-FFF2-40B4-BE49-F238E27FC236}">
                  <a16:creationId xmlns:a16="http://schemas.microsoft.com/office/drawing/2014/main" id="{373EDA39-5848-35D2-9A63-A26416C65B63}"/>
                </a:ext>
              </a:extLst>
            </p:cNvPr>
            <p:cNvPicPr>
              <a:picLocks noChangeAspect="1"/>
            </p:cNvPicPr>
            <p:nvPr/>
          </p:nvPicPr>
          <p:blipFill rotWithShape="1">
            <a:blip r:embed="rId7"/>
            <a:srcRect r="43806" b="15882"/>
            <a:stretch/>
          </p:blipFill>
          <p:spPr>
            <a:xfrm rot="251974">
              <a:off x="7531604" y="5115812"/>
              <a:ext cx="743414" cy="317953"/>
            </a:xfrm>
            <a:prstGeom prst="rect">
              <a:avLst/>
            </a:prstGeom>
          </p:spPr>
        </p:pic>
      </p:grpSp>
    </p:spTree>
    <p:extLst>
      <p:ext uri="{BB962C8B-B14F-4D97-AF65-F5344CB8AC3E}">
        <p14:creationId xmlns:p14="http://schemas.microsoft.com/office/powerpoint/2010/main" val="333695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CE8E72F-4393-07CC-E68F-63E95A0764A5}"/>
              </a:ext>
            </a:extLst>
          </p:cNvPr>
          <p:cNvSpPr>
            <a:spLocks noGrp="1"/>
          </p:cNvSpPr>
          <p:nvPr>
            <p:ph type="title"/>
          </p:nvPr>
        </p:nvSpPr>
        <p:spPr>
          <a:xfrm>
            <a:off x="628649" y="1"/>
            <a:ext cx="8362203" cy="876300"/>
          </a:xfrm>
        </p:spPr>
        <p:txBody>
          <a:bodyPr>
            <a:normAutofit/>
          </a:bodyPr>
          <a:lstStyle/>
          <a:p>
            <a:r>
              <a:rPr lang="en-US" altLang="ja-JP"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コラム</a:t>
            </a:r>
            <a:r>
              <a:rPr lang="en-US" altLang="ja-JP"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ごみを運ぶ車両や必要な免許にも注意</a:t>
            </a:r>
            <a:endParaRPr kumimoji="1" lang="ja-JP" altLang="en-US" sz="2800" b="1" dirty="0">
              <a:solidFill>
                <a:schemeClr val="bg1"/>
              </a:solidFill>
              <a:latin typeface="Meiryo UI" panose="020B0604030504040204" pitchFamily="50" charset="-128"/>
              <a:ea typeface="Meiryo UI" panose="020B0604030504040204" pitchFamily="50" charset="-128"/>
            </a:endParaRPr>
          </a:p>
        </p:txBody>
      </p:sp>
      <p:sp>
        <p:nvSpPr>
          <p:cNvPr id="10" name="吹き出し: 角を丸めた四角形 9">
            <a:extLst>
              <a:ext uri="{FF2B5EF4-FFF2-40B4-BE49-F238E27FC236}">
                <a16:creationId xmlns:a16="http://schemas.microsoft.com/office/drawing/2014/main" id="{06FE43A8-92B5-CB4A-ED38-7576FC586292}"/>
              </a:ext>
            </a:extLst>
          </p:cNvPr>
          <p:cNvSpPr/>
          <p:nvPr/>
        </p:nvSpPr>
        <p:spPr>
          <a:xfrm>
            <a:off x="171264" y="983991"/>
            <a:ext cx="8838612" cy="2792912"/>
          </a:xfrm>
          <a:prstGeom prst="wedgeRoundRectCallout">
            <a:avLst>
              <a:gd name="adj1" fmla="val -28426"/>
              <a:gd name="adj2" fmla="val 1490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pPr>
            <a:r>
              <a:rPr kumimoji="1" lang="ja-JP" altLang="en-US" sz="2400" b="1" dirty="0">
                <a:solidFill>
                  <a:schemeClr val="tx1"/>
                </a:solidFill>
                <a:latin typeface="Meiryo UI" panose="020B0604030504040204" pitchFamily="50" charset="-128"/>
                <a:ea typeface="Meiryo UI" panose="020B0604030504040204" pitchFamily="50" charset="-128"/>
              </a:rPr>
              <a:t>現場に配備される車両の種類によって、積載量が異なりますので、災害ごみの搬出方法も変わります。</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200"/>
              </a:lnSpc>
              <a:spcBef>
                <a:spcPts val="1200"/>
              </a:spcBef>
            </a:pPr>
            <a:r>
              <a:rPr kumimoji="1" lang="ja-JP" altLang="en-US" sz="2400" b="1" dirty="0">
                <a:solidFill>
                  <a:schemeClr val="tx1"/>
                </a:solidFill>
                <a:latin typeface="Meiryo UI" panose="020B0604030504040204" pitchFamily="50" charset="-128"/>
                <a:ea typeface="Meiryo UI" panose="020B0604030504040204" pitchFamily="50" charset="-128"/>
              </a:rPr>
              <a:t>また、現地の免許保有者によって、運転できる車両に制約があります。</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lnSpc>
                <a:spcPts val="3200"/>
              </a:lnSpc>
              <a:spcBef>
                <a:spcPts val="1200"/>
              </a:spcBef>
            </a:pPr>
            <a:r>
              <a:rPr kumimoji="1" lang="ja-JP" altLang="en-US" sz="2400" b="1" dirty="0">
                <a:solidFill>
                  <a:schemeClr val="tx1"/>
                </a:solidFill>
                <a:latin typeface="Meiryo UI" panose="020B0604030504040204" pitchFamily="50" charset="-128"/>
                <a:ea typeface="Meiryo UI" panose="020B0604030504040204" pitchFamily="50" charset="-128"/>
              </a:rPr>
              <a:t>車両や免許の種類により、現場のスタッフで効率的な搬送方法を　考える必要があります。</a:t>
            </a:r>
          </a:p>
        </p:txBody>
      </p:sp>
      <p:pic>
        <p:nvPicPr>
          <p:cNvPr id="2050" name="Picture 2">
            <a:extLst>
              <a:ext uri="{FF2B5EF4-FFF2-40B4-BE49-F238E27FC236}">
                <a16:creationId xmlns:a16="http://schemas.microsoft.com/office/drawing/2014/main" id="{4643A350-B411-65AF-E5DE-88B033B2723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02968" y="4184097"/>
            <a:ext cx="1793777" cy="15735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88D0010-D05D-FA11-9335-7C94A7863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651" y="3776903"/>
            <a:ext cx="2637112" cy="206991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a:extLst>
              <a:ext uri="{FF2B5EF4-FFF2-40B4-BE49-F238E27FC236}">
                <a16:creationId xmlns:a16="http://schemas.microsoft.com/office/drawing/2014/main" id="{A9CE2148-845D-15D5-F908-0CC5F2F355E0}"/>
              </a:ext>
            </a:extLst>
          </p:cNvPr>
          <p:cNvGrpSpPr/>
          <p:nvPr/>
        </p:nvGrpSpPr>
        <p:grpSpPr>
          <a:xfrm>
            <a:off x="567556" y="3884593"/>
            <a:ext cx="2359777" cy="1873073"/>
            <a:chOff x="-497633" y="438151"/>
            <a:chExt cx="7620000" cy="6048375"/>
          </a:xfrm>
        </p:grpSpPr>
        <p:pic>
          <p:nvPicPr>
            <p:cNvPr id="2054" name="Picture 6">
              <a:extLst>
                <a:ext uri="{FF2B5EF4-FFF2-40B4-BE49-F238E27FC236}">
                  <a16:creationId xmlns:a16="http://schemas.microsoft.com/office/drawing/2014/main" id="{4CB715B4-1FDD-2041-77D4-3913FBDE5A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633" y="438151"/>
              <a:ext cx="7620000" cy="6048375"/>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CBE89538-06E8-D995-C8E4-E8F84C9742AB}"/>
                </a:ext>
              </a:extLst>
            </p:cNvPr>
            <p:cNvSpPr/>
            <p:nvPr/>
          </p:nvSpPr>
          <p:spPr>
            <a:xfrm>
              <a:off x="522516" y="4320074"/>
              <a:ext cx="291874" cy="3027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6DCF919E-EBC5-3466-E698-84F9C15D6093}"/>
                </a:ext>
              </a:extLst>
            </p:cNvPr>
            <p:cNvSpPr/>
            <p:nvPr/>
          </p:nvSpPr>
          <p:spPr>
            <a:xfrm>
              <a:off x="1782499" y="4310743"/>
              <a:ext cx="291874" cy="3027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6AAE2CC-CF85-CD1B-C74F-CA681D7F313A}"/>
                </a:ext>
              </a:extLst>
            </p:cNvPr>
            <p:cNvSpPr/>
            <p:nvPr/>
          </p:nvSpPr>
          <p:spPr>
            <a:xfrm>
              <a:off x="795911" y="4791830"/>
              <a:ext cx="920921" cy="37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7B3C3BD9-0FCF-AA20-9CCB-56D33E0DF2AF}"/>
              </a:ext>
            </a:extLst>
          </p:cNvPr>
          <p:cNvSpPr txBox="1"/>
          <p:nvPr/>
        </p:nvSpPr>
        <p:spPr>
          <a:xfrm>
            <a:off x="731719" y="5663605"/>
            <a:ext cx="2042728" cy="738664"/>
          </a:xfrm>
          <a:prstGeom prst="rect">
            <a:avLst/>
          </a:prstGeom>
          <a:noFill/>
        </p:spPr>
        <p:txBody>
          <a:bodyPr wrap="square">
            <a:spAutoFit/>
          </a:bodyPr>
          <a:lstStyle/>
          <a:p>
            <a:pPr fontAlgn="base"/>
            <a:r>
              <a:rPr lang="ja-JP" altLang="en-US" sz="1400" dirty="0">
                <a:latin typeface="メイリオ" panose="020B0604030504040204" pitchFamily="50" charset="-128"/>
                <a:ea typeface="メイリオ" panose="020B0604030504040204" pitchFamily="50" charset="-128"/>
              </a:rPr>
              <a:t>ごみ収集車は、</a:t>
            </a:r>
            <a:r>
              <a:rPr lang="en-US" altLang="ja-JP" sz="1400" dirty="0">
                <a:latin typeface="メイリオ" panose="020B0604030504040204" pitchFamily="50" charset="-128"/>
                <a:ea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rPr>
              <a:t>トントラックをベースに</a:t>
            </a:r>
            <a:endParaRPr lang="en-US" altLang="ja-JP" sz="1400" dirty="0">
              <a:latin typeface="メイリオ" panose="020B0604030504040204" pitchFamily="50" charset="-128"/>
              <a:ea typeface="メイリオ" panose="020B0604030504040204" pitchFamily="50" charset="-128"/>
            </a:endParaRPr>
          </a:p>
          <a:p>
            <a:pPr fontAlgn="base"/>
            <a:r>
              <a:rPr lang="ja-JP" altLang="en-US" sz="1400" dirty="0">
                <a:latin typeface="メイリオ" panose="020B0604030504040204" pitchFamily="50" charset="-128"/>
                <a:ea typeface="メイリオ" panose="020B0604030504040204" pitchFamily="50" charset="-128"/>
              </a:rPr>
              <a:t>しているものが多い。</a:t>
            </a:r>
            <a:endParaRPr lang="ja-JP" altLang="en-US" sz="1400" b="0" i="0" dirty="0">
              <a:solidFill>
                <a:srgbClr val="000000"/>
              </a:solidFill>
              <a:effectLst/>
              <a:latin typeface="hiragino kaku gothic pro"/>
            </a:endParaRPr>
          </a:p>
        </p:txBody>
      </p:sp>
      <p:sp>
        <p:nvSpPr>
          <p:cNvPr id="14" name="テキスト ボックス 13">
            <a:extLst>
              <a:ext uri="{FF2B5EF4-FFF2-40B4-BE49-F238E27FC236}">
                <a16:creationId xmlns:a16="http://schemas.microsoft.com/office/drawing/2014/main" id="{E2CD73A3-D424-7661-1FC4-A68B4E6B508C}"/>
              </a:ext>
            </a:extLst>
          </p:cNvPr>
          <p:cNvSpPr txBox="1"/>
          <p:nvPr/>
        </p:nvSpPr>
        <p:spPr>
          <a:xfrm>
            <a:off x="6702968" y="5649944"/>
            <a:ext cx="1873476" cy="954107"/>
          </a:xfrm>
          <a:prstGeom prst="rect">
            <a:avLst/>
          </a:prstGeom>
          <a:noFill/>
        </p:spPr>
        <p:txBody>
          <a:bodyPr wrap="square">
            <a:spAutoFit/>
          </a:bodyPr>
          <a:lstStyle/>
          <a:p>
            <a:pPr fontAlgn="base"/>
            <a:r>
              <a:rPr lang="ja-JP" altLang="en-US" sz="1400" dirty="0">
                <a:latin typeface="メイリオ" panose="020B0604030504040204" pitchFamily="50" charset="-128"/>
                <a:ea typeface="メイリオ" panose="020B0604030504040204" pitchFamily="50" charset="-128"/>
              </a:rPr>
              <a:t>軽トラは軽自動車に分類されるため、</a:t>
            </a:r>
            <a:endParaRPr lang="en-US" altLang="ja-JP" sz="1400" dirty="0">
              <a:latin typeface="メイリオ" panose="020B0604030504040204" pitchFamily="50" charset="-128"/>
              <a:ea typeface="メイリオ" panose="020B0604030504040204" pitchFamily="50" charset="-128"/>
            </a:endParaRPr>
          </a:p>
          <a:p>
            <a:pPr fontAlgn="base"/>
            <a:r>
              <a:rPr lang="ja-JP" altLang="en-US" sz="1400" dirty="0">
                <a:latin typeface="メイリオ" panose="020B0604030504040204" pitchFamily="50" charset="-128"/>
                <a:ea typeface="メイリオ" panose="020B0604030504040204" pitchFamily="50" charset="-128"/>
              </a:rPr>
              <a:t>普通免許で運転することができます。</a:t>
            </a:r>
            <a:endParaRPr lang="ja-JP" altLang="en-US" sz="1400" b="0" i="0" dirty="0">
              <a:solidFill>
                <a:srgbClr val="000000"/>
              </a:solidFill>
              <a:effectLst/>
              <a:latin typeface="hiragino kaku gothic pro"/>
            </a:endParaRPr>
          </a:p>
        </p:txBody>
      </p:sp>
      <p:sp>
        <p:nvSpPr>
          <p:cNvPr id="15" name="テキスト ボックス 14">
            <a:extLst>
              <a:ext uri="{FF2B5EF4-FFF2-40B4-BE49-F238E27FC236}">
                <a16:creationId xmlns:a16="http://schemas.microsoft.com/office/drawing/2014/main" id="{106B1600-E453-8DCD-7347-ACE30F444D2F}"/>
              </a:ext>
            </a:extLst>
          </p:cNvPr>
          <p:cNvSpPr txBox="1"/>
          <p:nvPr/>
        </p:nvSpPr>
        <p:spPr>
          <a:xfrm>
            <a:off x="3398265" y="5749387"/>
            <a:ext cx="2349392" cy="954107"/>
          </a:xfrm>
          <a:prstGeom prst="rect">
            <a:avLst/>
          </a:prstGeom>
          <a:noFill/>
        </p:spPr>
        <p:txBody>
          <a:bodyPr wrap="square">
            <a:spAutoFit/>
          </a:bodyPr>
          <a:lstStyle/>
          <a:p>
            <a:pPr fontAlgn="base"/>
            <a:r>
              <a:rPr lang="ja-JP" altLang="en-US" sz="1400" dirty="0">
                <a:latin typeface="メイリオ" panose="020B0604030504040204" pitchFamily="50" charset="-128"/>
                <a:ea typeface="メイリオ" panose="020B0604030504040204" pitchFamily="50" charset="-128"/>
              </a:rPr>
              <a:t>大型・中型トラックは、</a:t>
            </a:r>
            <a:endParaRPr lang="en-US" altLang="ja-JP" sz="1400" dirty="0">
              <a:latin typeface="メイリオ" panose="020B0604030504040204" pitchFamily="50" charset="-128"/>
              <a:ea typeface="メイリオ" panose="020B0604030504040204" pitchFamily="50" charset="-128"/>
            </a:endParaRPr>
          </a:p>
          <a:p>
            <a:pPr fontAlgn="base"/>
            <a:r>
              <a:rPr lang="ja-JP" altLang="en-US" sz="1400" dirty="0">
                <a:latin typeface="メイリオ" panose="020B0604030504040204" pitchFamily="50" charset="-128"/>
                <a:ea typeface="メイリオ" panose="020B0604030504040204" pitchFamily="50" charset="-128"/>
              </a:rPr>
              <a:t>免許取得日によって、運転できる条件が変わります。（次ページ参照）</a:t>
            </a:r>
            <a:endParaRPr lang="ja-JP" altLang="en-US" sz="1400" b="0" i="0" dirty="0">
              <a:solidFill>
                <a:srgbClr val="000000"/>
              </a:solidFill>
              <a:effectLst/>
              <a:latin typeface="hiragino kaku gothic pro"/>
            </a:endParaRPr>
          </a:p>
        </p:txBody>
      </p:sp>
    </p:spTree>
    <p:extLst>
      <p:ext uri="{BB962C8B-B14F-4D97-AF65-F5344CB8AC3E}">
        <p14:creationId xmlns:p14="http://schemas.microsoft.com/office/powerpoint/2010/main" val="192487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a:extLst>
              <a:ext uri="{FF2B5EF4-FFF2-40B4-BE49-F238E27FC236}">
                <a16:creationId xmlns:a16="http://schemas.microsoft.com/office/drawing/2014/main" id="{D6C696C5-C412-BD59-DB7C-8762969E3FC2}"/>
              </a:ext>
            </a:extLst>
          </p:cNvPr>
          <p:cNvSpPr>
            <a:spLocks noGrp="1"/>
          </p:cNvSpPr>
          <p:nvPr>
            <p:ph idx="1"/>
          </p:nvPr>
        </p:nvSpPr>
        <p:spPr>
          <a:xfrm>
            <a:off x="628650" y="1313793"/>
            <a:ext cx="7886700" cy="5059214"/>
          </a:xfrm>
        </p:spPr>
        <p:txBody>
          <a:bodyPr>
            <a:normAutofit/>
          </a:bodyPr>
          <a:lstStyle/>
          <a:p>
            <a:pPr marL="0" indent="0" algn="ctr">
              <a:lnSpc>
                <a:spcPct val="150000"/>
              </a:lnSpc>
              <a:spcBef>
                <a:spcPts val="0"/>
              </a:spcBef>
              <a:buNone/>
            </a:pPr>
            <a:r>
              <a:rPr lang="ja-JP" altLang="en-US" sz="2400" b="1" u="sng" dirty="0">
                <a:latin typeface="Meiryo UI" panose="020B0604030504040204" pitchFamily="50" charset="-128"/>
                <a:ea typeface="Meiryo UI" panose="020B0604030504040204" pitchFamily="50" charset="-128"/>
              </a:rPr>
              <a:t>解説資料</a:t>
            </a:r>
            <a:endParaRPr lang="en-US" altLang="ja-JP" sz="2400" b="1" u="sng" dirty="0">
              <a:latin typeface="Meiryo UI" panose="020B0604030504040204" pitchFamily="50" charset="-128"/>
              <a:ea typeface="Meiryo UI" panose="020B0604030504040204" pitchFamily="50" charset="-128"/>
            </a:endParaRPr>
          </a:p>
          <a:p>
            <a:pPr marL="0" indent="0">
              <a:lnSpc>
                <a:spcPct val="150000"/>
              </a:lnSpc>
              <a:spcBef>
                <a:spcPts val="0"/>
              </a:spcBef>
              <a:buNone/>
            </a:pP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研修メニュー</a:t>
            </a:r>
            <a:r>
              <a:rPr lang="en-US" altLang="ja-JP"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pPr marL="0" indent="0">
              <a:lnSpc>
                <a:spcPct val="150000"/>
              </a:lnSpc>
              <a:spcBef>
                <a:spcPts val="0"/>
              </a:spcBef>
              <a:buNone/>
            </a:pPr>
            <a:r>
              <a:rPr kumimoji="1" lang="ja-JP" altLang="en-US" sz="2400" dirty="0">
                <a:latin typeface="Meiryo UI" panose="020B0604030504040204" pitchFamily="50" charset="-128"/>
                <a:ea typeface="Meiryo UI" panose="020B0604030504040204" pitchFamily="50" charset="-128"/>
              </a:rPr>
              <a:t>①「災害ごみ」のボランティア活動の留意点</a:t>
            </a:r>
            <a:endParaRPr kumimoji="1" lang="en-US" altLang="ja-JP" sz="2400" dirty="0">
              <a:latin typeface="Meiryo UI" panose="020B0604030504040204" pitchFamily="50" charset="-128"/>
              <a:ea typeface="Meiryo UI" panose="020B0604030504040204" pitchFamily="50" charset="-128"/>
            </a:endParaRPr>
          </a:p>
          <a:p>
            <a:pPr marL="0" indent="0">
              <a:lnSpc>
                <a:spcPct val="150000"/>
              </a:lnSpc>
              <a:spcBef>
                <a:spcPts val="0"/>
              </a:spcBef>
              <a:buNone/>
            </a:pPr>
            <a:r>
              <a:rPr kumimoji="1" lang="ja-JP" altLang="en-US" sz="2400" dirty="0">
                <a:latin typeface="Meiryo UI" panose="020B0604030504040204" pitchFamily="50" charset="-128"/>
                <a:ea typeface="Meiryo UI" panose="020B0604030504040204" pitchFamily="50" charset="-128"/>
              </a:rPr>
              <a:t>②「災害ごみ」の分類　</a:t>
            </a:r>
            <a:endParaRPr lang="en-US" altLang="ja-JP" sz="2400" dirty="0">
              <a:latin typeface="Meiryo UI" panose="020B0604030504040204" pitchFamily="50" charset="-128"/>
              <a:ea typeface="Meiryo UI" panose="020B0604030504040204" pitchFamily="50" charset="-128"/>
            </a:endParaRPr>
          </a:p>
          <a:p>
            <a:pPr marL="0" indent="0">
              <a:lnSpc>
                <a:spcPct val="150000"/>
              </a:lnSpc>
              <a:spcBef>
                <a:spcPts val="0"/>
              </a:spcBef>
              <a:buNone/>
            </a:pPr>
            <a:r>
              <a:rPr lang="ja-JP" altLang="en-US" sz="2400" dirty="0">
                <a:latin typeface="Meiryo UI" panose="020B0604030504040204" pitchFamily="50" charset="-128"/>
                <a:ea typeface="Meiryo UI" panose="020B0604030504040204" pitchFamily="50" charset="-128"/>
              </a:rPr>
              <a:t>③</a:t>
            </a:r>
            <a:r>
              <a:rPr kumimoji="1" lang="ja-JP" altLang="en-US" sz="2400" dirty="0">
                <a:latin typeface="Meiryo UI" panose="020B0604030504040204" pitchFamily="50" charset="-128"/>
                <a:ea typeface="Meiryo UI" panose="020B0604030504040204" pitchFamily="50" charset="-128"/>
              </a:rPr>
              <a:t>「災害ごみ」の運び出しの順番</a:t>
            </a:r>
            <a:endParaRPr lang="en-US" altLang="ja-JP" sz="2400" dirty="0">
              <a:latin typeface="Meiryo UI" panose="020B0604030504040204" pitchFamily="50" charset="-128"/>
              <a:ea typeface="Meiryo UI" panose="020B0604030504040204" pitchFamily="50" charset="-128"/>
            </a:endParaRPr>
          </a:p>
          <a:p>
            <a:pPr marL="0" indent="0">
              <a:lnSpc>
                <a:spcPct val="150000"/>
              </a:lnSpc>
              <a:spcBef>
                <a:spcPts val="0"/>
              </a:spcBef>
              <a:buNone/>
            </a:pPr>
            <a:r>
              <a:rPr lang="ja-JP" altLang="en-US" sz="2400" dirty="0">
                <a:latin typeface="Meiryo UI" panose="020B0604030504040204" pitchFamily="50" charset="-128"/>
                <a:ea typeface="Meiryo UI" panose="020B0604030504040204" pitchFamily="50" charset="-128"/>
              </a:rPr>
              <a:t>④</a:t>
            </a:r>
            <a:r>
              <a:rPr kumimoji="1" lang="ja-JP" altLang="en-US" sz="2400" dirty="0">
                <a:latin typeface="Meiryo UI" panose="020B0604030504040204" pitchFamily="50" charset="-128"/>
                <a:ea typeface="Meiryo UI" panose="020B0604030504040204" pitchFamily="50" charset="-128"/>
              </a:rPr>
              <a:t>「災害ごみ」のボランティア活動に必要な装備</a:t>
            </a:r>
            <a:endParaRPr kumimoji="1" lang="en-US" altLang="ja-JP" sz="2400" dirty="0">
              <a:latin typeface="Meiryo UI" panose="020B0604030504040204" pitchFamily="50" charset="-128"/>
              <a:ea typeface="Meiryo UI" panose="020B0604030504040204" pitchFamily="50" charset="-128"/>
            </a:endParaRPr>
          </a:p>
          <a:p>
            <a:pPr marL="0" indent="0">
              <a:lnSpc>
                <a:spcPct val="150000"/>
              </a:lnSpc>
              <a:spcBef>
                <a:spcPts val="0"/>
              </a:spcBef>
              <a:buNone/>
            </a:pPr>
            <a:endParaRPr kumimoji="1" lang="en-US" altLang="ja-JP" sz="24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49D7217-EF31-221E-64D2-0CA53432ADA4}"/>
              </a:ext>
            </a:extLst>
          </p:cNvPr>
          <p:cNvSpPr>
            <a:spLocks noGrp="1"/>
          </p:cNvSpPr>
          <p:nvPr>
            <p:ph type="title"/>
          </p:nvPr>
        </p:nvSpPr>
        <p:spPr>
          <a:xfrm>
            <a:off x="567347" y="-54868"/>
            <a:ext cx="7886700" cy="1075513"/>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目　次</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6279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D4690B7-D131-80AF-5F19-9DEE08C784EF}"/>
              </a:ext>
            </a:extLst>
          </p:cNvPr>
          <p:cNvSpPr/>
          <p:nvPr/>
        </p:nvSpPr>
        <p:spPr>
          <a:xfrm>
            <a:off x="186624" y="758917"/>
            <a:ext cx="8667341" cy="6099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700"/>
              </a:lnSpc>
            </a:pPr>
            <a:r>
              <a:rPr kumimoji="1" lang="ja-JP" altLang="en-US" sz="2000" b="1" dirty="0">
                <a:solidFill>
                  <a:srgbClr val="C00000"/>
                </a:solidFill>
                <a:latin typeface="Meiryo UI" panose="020B0604030504040204" pitchFamily="50" charset="-128"/>
                <a:ea typeface="Meiryo UI" panose="020B0604030504040204" pitchFamily="50" charset="-128"/>
              </a:rPr>
              <a:t>１．普通免許</a:t>
            </a:r>
            <a:endParaRPr kumimoji="1" lang="en-US" altLang="ja-JP" sz="2000" b="1" dirty="0">
              <a:solidFill>
                <a:srgbClr val="C00000"/>
              </a:solidFill>
              <a:latin typeface="Meiryo UI" panose="020B0604030504040204" pitchFamily="50" charset="-128"/>
              <a:ea typeface="Meiryo UI" panose="020B0604030504040204" pitchFamily="50" charset="-128"/>
            </a:endParaRPr>
          </a:p>
          <a:p>
            <a:pPr>
              <a:lnSpc>
                <a:spcPts val="2700"/>
              </a:lnSpc>
            </a:pPr>
            <a:r>
              <a:rPr kumimoji="1" lang="ja-JP" altLang="en-US" sz="2000" b="1" dirty="0">
                <a:solidFill>
                  <a:schemeClr val="tx1"/>
                </a:solidFill>
                <a:latin typeface="Meiryo UI" panose="020B0604030504040204" pitchFamily="50" charset="-128"/>
                <a:ea typeface="Meiryo UI" panose="020B0604030504040204" pitchFamily="50" charset="-128"/>
              </a:rPr>
              <a:t>　道路交通法の改正により、運転できる車両の条件が免許取得日により変わります。</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700"/>
              </a:lnSpc>
            </a:pPr>
            <a:r>
              <a:rPr kumimoji="1" lang="ja-JP" altLang="en-US" sz="2000" b="1" dirty="0">
                <a:solidFill>
                  <a:schemeClr val="tx1"/>
                </a:solidFill>
                <a:latin typeface="Meiryo UI" panose="020B0604030504040204" pitchFamily="50" charset="-128"/>
                <a:ea typeface="Meiryo UI" panose="020B0604030504040204" pitchFamily="50" charset="-128"/>
              </a:rPr>
              <a:t>普通自動車、原付、小型特殊自動車（小型のフォークリフトなど）が運転できます。</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7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7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7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7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endParaRPr kumimoji="1" lang="en-US" altLang="ja-JP" sz="2000" b="1" dirty="0">
              <a:solidFill>
                <a:srgbClr val="C00000"/>
              </a:solidFill>
              <a:latin typeface="Meiryo UI" panose="020B0604030504040204" pitchFamily="50" charset="-128"/>
              <a:ea typeface="Meiryo UI" panose="020B0604030504040204" pitchFamily="50" charset="-128"/>
            </a:endParaRPr>
          </a:p>
          <a:p>
            <a:pPr>
              <a:lnSpc>
                <a:spcPts val="2700"/>
              </a:lnSpc>
            </a:pPr>
            <a:r>
              <a:rPr kumimoji="1" lang="ja-JP" altLang="en-US" sz="2000" b="1" dirty="0">
                <a:solidFill>
                  <a:srgbClr val="C00000"/>
                </a:solidFill>
                <a:latin typeface="Meiryo UI" panose="020B0604030504040204" pitchFamily="50" charset="-128"/>
                <a:ea typeface="Meiryo UI" panose="020B0604030504040204" pitchFamily="50" charset="-128"/>
              </a:rPr>
              <a:t>２．準中型免許</a:t>
            </a:r>
            <a:endParaRPr kumimoji="1" lang="en-US" altLang="ja-JP" sz="2000" b="1" dirty="0">
              <a:solidFill>
                <a:srgbClr val="C00000"/>
              </a:solidFill>
              <a:latin typeface="Meiryo UI" panose="020B0604030504040204" pitchFamily="50" charset="-128"/>
              <a:ea typeface="Meiryo UI" panose="020B0604030504040204" pitchFamily="50" charset="-128"/>
            </a:endParaRPr>
          </a:p>
          <a:p>
            <a:pPr>
              <a:lnSpc>
                <a:spcPts val="2700"/>
              </a:lnSpc>
            </a:pPr>
            <a:r>
              <a:rPr kumimoji="1" lang="ja-JP" altLang="en-US" sz="2000" b="1" dirty="0">
                <a:solidFill>
                  <a:schemeClr val="tx1"/>
                </a:solidFill>
                <a:latin typeface="Meiryo UI" panose="020B0604030504040204" pitchFamily="50" charset="-128"/>
                <a:ea typeface="Meiryo UI" panose="020B0604030504040204" pitchFamily="50" charset="-128"/>
              </a:rPr>
              <a:t>　平成</a:t>
            </a:r>
            <a:r>
              <a:rPr kumimoji="1" lang="en-US" altLang="ja-JP" sz="2000" b="1" dirty="0">
                <a:solidFill>
                  <a:schemeClr val="tx1"/>
                </a:solidFill>
                <a:latin typeface="Meiryo UI" panose="020B0604030504040204" pitchFamily="50" charset="-128"/>
                <a:ea typeface="Meiryo UI" panose="020B0604030504040204" pitchFamily="50" charset="-128"/>
              </a:rPr>
              <a:t>29</a:t>
            </a:r>
            <a:r>
              <a:rPr kumimoji="1" lang="ja-JP" altLang="en-US" sz="2000" b="1" dirty="0">
                <a:solidFill>
                  <a:schemeClr val="tx1"/>
                </a:solidFill>
                <a:latin typeface="Meiryo UI" panose="020B0604030504040204" pitchFamily="50" charset="-128"/>
                <a:ea typeface="Meiryo UI" panose="020B0604030504040204" pitchFamily="50" charset="-128"/>
              </a:rPr>
              <a:t>年</a:t>
            </a:r>
            <a:r>
              <a:rPr kumimoji="1" lang="en-US" altLang="ja-JP" sz="2000" b="1" dirty="0">
                <a:solidFill>
                  <a:schemeClr val="tx1"/>
                </a:solidFill>
                <a:latin typeface="Meiryo UI" panose="020B0604030504040204" pitchFamily="50" charset="-128"/>
                <a:ea typeface="Meiryo UI" panose="020B0604030504040204" pitchFamily="50" charset="-128"/>
              </a:rPr>
              <a:t>3</a:t>
            </a:r>
            <a:r>
              <a:rPr kumimoji="1" lang="ja-JP" altLang="en-US" sz="2000" b="1" dirty="0">
                <a:solidFill>
                  <a:schemeClr val="tx1"/>
                </a:solidFill>
                <a:latin typeface="Meiryo UI" panose="020B0604030504040204" pitchFamily="50" charset="-128"/>
                <a:ea typeface="Meiryo UI" panose="020B0604030504040204" pitchFamily="50" charset="-128"/>
              </a:rPr>
              <a:t>月</a:t>
            </a:r>
            <a:r>
              <a:rPr kumimoji="1" lang="en-US" altLang="ja-JP" sz="2000" b="1" dirty="0">
                <a:solidFill>
                  <a:schemeClr val="tx1"/>
                </a:solidFill>
                <a:latin typeface="Meiryo UI" panose="020B0604030504040204" pitchFamily="50" charset="-128"/>
                <a:ea typeface="Meiryo UI" panose="020B0604030504040204" pitchFamily="50" charset="-128"/>
              </a:rPr>
              <a:t>12</a:t>
            </a:r>
            <a:r>
              <a:rPr kumimoji="1" lang="ja-JP" altLang="en-US" sz="2000" b="1" dirty="0">
                <a:solidFill>
                  <a:schemeClr val="tx1"/>
                </a:solidFill>
                <a:latin typeface="Meiryo UI" panose="020B0604030504040204" pitchFamily="50" charset="-128"/>
                <a:ea typeface="Meiryo UI" panose="020B0604030504040204" pitchFamily="50" charset="-128"/>
              </a:rPr>
              <a:t>日の法改正時に新設された免許区分で、車両総重量</a:t>
            </a:r>
            <a:r>
              <a:rPr kumimoji="1" lang="en-US" altLang="ja-JP" sz="2000" b="1" dirty="0">
                <a:solidFill>
                  <a:schemeClr val="tx1"/>
                </a:solidFill>
                <a:latin typeface="Meiryo UI" panose="020B0604030504040204" pitchFamily="50" charset="-128"/>
                <a:ea typeface="Meiryo UI" panose="020B0604030504040204" pitchFamily="50" charset="-128"/>
              </a:rPr>
              <a:t>3.5t</a:t>
            </a:r>
          </a:p>
          <a:p>
            <a:pPr>
              <a:lnSpc>
                <a:spcPts val="2700"/>
              </a:lnSpc>
            </a:pPr>
            <a:r>
              <a:rPr kumimoji="1" lang="ja-JP" altLang="en-US" sz="2000" b="1" dirty="0">
                <a:solidFill>
                  <a:schemeClr val="tx1"/>
                </a:solidFill>
                <a:latin typeface="Meiryo UI" panose="020B0604030504040204" pitchFamily="50" charset="-128"/>
                <a:ea typeface="Meiryo UI" panose="020B0604030504040204" pitchFamily="50" charset="-128"/>
              </a:rPr>
              <a:t>以上</a:t>
            </a:r>
            <a:r>
              <a:rPr kumimoji="1" lang="en-US" altLang="ja-JP" sz="2000" b="1" dirty="0">
                <a:solidFill>
                  <a:schemeClr val="tx1"/>
                </a:solidFill>
                <a:latin typeface="Meiryo UI" panose="020B0604030504040204" pitchFamily="50" charset="-128"/>
                <a:ea typeface="Meiryo UI" panose="020B0604030504040204" pitchFamily="50" charset="-128"/>
              </a:rPr>
              <a:t>7.5t</a:t>
            </a:r>
            <a:r>
              <a:rPr kumimoji="1" lang="ja-JP" altLang="en-US" sz="2000" b="1" dirty="0">
                <a:solidFill>
                  <a:schemeClr val="tx1"/>
                </a:solidFill>
                <a:latin typeface="Meiryo UI" panose="020B0604030504040204" pitchFamily="50" charset="-128"/>
                <a:ea typeface="Meiryo UI" panose="020B0604030504040204" pitchFamily="50" charset="-128"/>
              </a:rPr>
              <a:t>未満、最大積載量</a:t>
            </a:r>
            <a:r>
              <a:rPr kumimoji="1" lang="en-US" altLang="ja-JP" sz="2000" b="1" dirty="0">
                <a:solidFill>
                  <a:schemeClr val="tx1"/>
                </a:solidFill>
                <a:latin typeface="Meiryo UI" panose="020B0604030504040204" pitchFamily="50" charset="-128"/>
                <a:ea typeface="Meiryo UI" panose="020B0604030504040204" pitchFamily="50" charset="-128"/>
              </a:rPr>
              <a:t>2t</a:t>
            </a:r>
            <a:r>
              <a:rPr kumimoji="1" lang="ja-JP" altLang="en-US" sz="2000" b="1" dirty="0">
                <a:solidFill>
                  <a:schemeClr val="tx1"/>
                </a:solidFill>
                <a:latin typeface="Meiryo UI" panose="020B0604030504040204" pitchFamily="50" charset="-128"/>
                <a:ea typeface="Meiryo UI" panose="020B0604030504040204" pitchFamily="50" charset="-128"/>
              </a:rPr>
              <a:t>以上</a:t>
            </a:r>
            <a:r>
              <a:rPr kumimoji="1" lang="en-US" altLang="ja-JP" sz="2000" b="1" dirty="0">
                <a:solidFill>
                  <a:schemeClr val="tx1"/>
                </a:solidFill>
                <a:latin typeface="Meiryo UI" panose="020B0604030504040204" pitchFamily="50" charset="-128"/>
                <a:ea typeface="Meiryo UI" panose="020B0604030504040204" pitchFamily="50" charset="-128"/>
              </a:rPr>
              <a:t>4.5t</a:t>
            </a:r>
            <a:r>
              <a:rPr kumimoji="1" lang="ja-JP" altLang="en-US" sz="2000" b="1" dirty="0">
                <a:solidFill>
                  <a:schemeClr val="tx1"/>
                </a:solidFill>
                <a:latin typeface="Meiryo UI" panose="020B0604030504040204" pitchFamily="50" charset="-128"/>
                <a:ea typeface="Meiryo UI" panose="020B0604030504040204" pitchFamily="50" charset="-128"/>
              </a:rPr>
              <a:t>未満の車両を運転することができます。</a:t>
            </a:r>
            <a:endParaRPr kumimoji="1" lang="en-US" altLang="ja-JP" sz="2000" b="1" dirty="0">
              <a:solidFill>
                <a:schemeClr val="tx1"/>
              </a:solidFill>
              <a:latin typeface="Meiryo UI" panose="020B0604030504040204" pitchFamily="50" charset="-128"/>
              <a:ea typeface="Meiryo UI" panose="020B0604030504040204" pitchFamily="50" charset="-128"/>
            </a:endParaRPr>
          </a:p>
          <a:p>
            <a:endParaRPr kumimoji="1" lang="en-US" altLang="ja-JP" sz="800" b="1" dirty="0">
              <a:solidFill>
                <a:schemeClr val="tx1"/>
              </a:solidFill>
              <a:latin typeface="Meiryo UI" panose="020B0604030504040204" pitchFamily="50" charset="-128"/>
              <a:ea typeface="Meiryo UI" panose="020B0604030504040204" pitchFamily="50" charset="-128"/>
            </a:endParaRPr>
          </a:p>
          <a:p>
            <a:pPr>
              <a:lnSpc>
                <a:spcPts val="2700"/>
              </a:lnSpc>
            </a:pPr>
            <a:r>
              <a:rPr kumimoji="1" lang="ja-JP" altLang="en-US" sz="2000" b="1" dirty="0">
                <a:solidFill>
                  <a:srgbClr val="C00000"/>
                </a:solidFill>
                <a:latin typeface="Meiryo UI" panose="020B0604030504040204" pitchFamily="50" charset="-128"/>
                <a:ea typeface="Meiryo UI" panose="020B0604030504040204" pitchFamily="50" charset="-128"/>
              </a:rPr>
              <a:t>３．中型免許</a:t>
            </a:r>
            <a:endParaRPr kumimoji="1" lang="en-US" altLang="ja-JP" sz="2000" b="1" dirty="0">
              <a:solidFill>
                <a:srgbClr val="C00000"/>
              </a:solidFill>
              <a:latin typeface="Meiryo UI" panose="020B0604030504040204" pitchFamily="50" charset="-128"/>
              <a:ea typeface="Meiryo UI" panose="020B0604030504040204" pitchFamily="50" charset="-128"/>
            </a:endParaRPr>
          </a:p>
          <a:p>
            <a:pPr>
              <a:lnSpc>
                <a:spcPts val="2700"/>
              </a:lnSpc>
            </a:pPr>
            <a:r>
              <a:rPr kumimoji="1" lang="ja-JP" altLang="en-US" sz="2000" b="1" dirty="0">
                <a:solidFill>
                  <a:schemeClr val="tx1"/>
                </a:solidFill>
                <a:latin typeface="Meiryo UI" panose="020B0604030504040204" pitchFamily="50" charset="-128"/>
                <a:ea typeface="Meiryo UI" panose="020B0604030504040204" pitchFamily="50" charset="-128"/>
              </a:rPr>
              <a:t>　中型免許は、車両総重量</a:t>
            </a:r>
            <a:r>
              <a:rPr kumimoji="1" lang="en-US" altLang="ja-JP" sz="2000" b="1" dirty="0">
                <a:solidFill>
                  <a:schemeClr val="tx1"/>
                </a:solidFill>
                <a:latin typeface="Meiryo UI" panose="020B0604030504040204" pitchFamily="50" charset="-128"/>
                <a:ea typeface="Meiryo UI" panose="020B0604030504040204" pitchFamily="50" charset="-128"/>
              </a:rPr>
              <a:t>11t</a:t>
            </a:r>
            <a:r>
              <a:rPr kumimoji="1" lang="ja-JP" altLang="en-US" sz="2000" b="1" dirty="0">
                <a:solidFill>
                  <a:schemeClr val="tx1"/>
                </a:solidFill>
                <a:latin typeface="Meiryo UI" panose="020B0604030504040204" pitchFamily="50" charset="-128"/>
                <a:ea typeface="Meiryo UI" panose="020B0604030504040204" pitchFamily="50" charset="-128"/>
              </a:rPr>
              <a:t>未満、最大積載量</a:t>
            </a:r>
            <a:r>
              <a:rPr kumimoji="1" lang="en-US" altLang="ja-JP" sz="2000" b="1" dirty="0">
                <a:solidFill>
                  <a:schemeClr val="tx1"/>
                </a:solidFill>
                <a:latin typeface="Meiryo UI" panose="020B0604030504040204" pitchFamily="50" charset="-128"/>
                <a:ea typeface="Meiryo UI" panose="020B0604030504040204" pitchFamily="50" charset="-128"/>
              </a:rPr>
              <a:t>6.5t</a:t>
            </a:r>
            <a:r>
              <a:rPr kumimoji="1" lang="ja-JP" altLang="en-US" sz="2000" b="1" dirty="0">
                <a:solidFill>
                  <a:schemeClr val="tx1"/>
                </a:solidFill>
                <a:latin typeface="Meiryo UI" panose="020B0604030504040204" pitchFamily="50" charset="-128"/>
                <a:ea typeface="Meiryo UI" panose="020B0604030504040204" pitchFamily="50" charset="-128"/>
              </a:rPr>
              <a:t>未満、</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700"/>
              </a:lnSpc>
            </a:pPr>
            <a:r>
              <a:rPr kumimoji="1" lang="ja-JP" altLang="en-US" sz="2000" b="1" dirty="0">
                <a:solidFill>
                  <a:schemeClr val="tx1"/>
                </a:solidFill>
                <a:latin typeface="Meiryo UI" panose="020B0604030504040204" pitchFamily="50" charset="-128"/>
                <a:ea typeface="Meiryo UI" panose="020B0604030504040204" pitchFamily="50" charset="-128"/>
              </a:rPr>
              <a:t>乗車定員</a:t>
            </a:r>
            <a:r>
              <a:rPr kumimoji="1" lang="en-US" altLang="ja-JP" sz="2000" b="1" dirty="0">
                <a:solidFill>
                  <a:schemeClr val="tx1"/>
                </a:solidFill>
                <a:latin typeface="Meiryo UI" panose="020B0604030504040204" pitchFamily="50" charset="-128"/>
                <a:ea typeface="Meiryo UI" panose="020B0604030504040204" pitchFamily="50" charset="-128"/>
              </a:rPr>
              <a:t>29</a:t>
            </a:r>
            <a:r>
              <a:rPr kumimoji="1" lang="ja-JP" altLang="en-US" sz="2000" b="1" dirty="0">
                <a:solidFill>
                  <a:schemeClr val="tx1"/>
                </a:solidFill>
                <a:latin typeface="Meiryo UI" panose="020B0604030504040204" pitchFamily="50" charset="-128"/>
                <a:ea typeface="Meiryo UI" panose="020B0604030504040204" pitchFamily="50" charset="-128"/>
              </a:rPr>
              <a:t>人以下の車両を運転できる免許です。</a:t>
            </a:r>
            <a:endParaRPr kumimoji="1" lang="en-US" altLang="ja-JP" sz="2000" b="1" dirty="0">
              <a:solidFill>
                <a:schemeClr val="tx1"/>
              </a:solidFill>
              <a:latin typeface="Meiryo UI" panose="020B0604030504040204" pitchFamily="50" charset="-128"/>
              <a:ea typeface="Meiryo UI" panose="020B0604030504040204" pitchFamily="50" charset="-128"/>
            </a:endParaRPr>
          </a:p>
          <a:p>
            <a:endParaRPr kumimoji="1" lang="en-US" altLang="ja-JP" sz="800" b="1" dirty="0">
              <a:solidFill>
                <a:schemeClr val="tx1"/>
              </a:solidFill>
              <a:latin typeface="Meiryo UI" panose="020B0604030504040204" pitchFamily="50" charset="-128"/>
              <a:ea typeface="Meiryo UI" panose="020B0604030504040204" pitchFamily="50" charset="-128"/>
            </a:endParaRPr>
          </a:p>
          <a:p>
            <a:pPr>
              <a:lnSpc>
                <a:spcPts val="2700"/>
              </a:lnSpc>
            </a:pPr>
            <a:r>
              <a:rPr kumimoji="1" lang="ja-JP" altLang="en-US" sz="2000" b="1" dirty="0">
                <a:solidFill>
                  <a:srgbClr val="C00000"/>
                </a:solidFill>
                <a:latin typeface="Meiryo UI" panose="020B0604030504040204" pitchFamily="50" charset="-128"/>
                <a:ea typeface="Meiryo UI" panose="020B0604030504040204" pitchFamily="50" charset="-128"/>
              </a:rPr>
              <a:t>４．大型免許</a:t>
            </a:r>
            <a:endParaRPr kumimoji="1" lang="en-US" altLang="ja-JP" sz="2000" b="1" dirty="0">
              <a:solidFill>
                <a:srgbClr val="C00000"/>
              </a:solidFill>
              <a:latin typeface="Meiryo UI" panose="020B0604030504040204" pitchFamily="50" charset="-128"/>
              <a:ea typeface="Meiryo UI" panose="020B0604030504040204" pitchFamily="50" charset="-128"/>
            </a:endParaRPr>
          </a:p>
          <a:p>
            <a:pPr>
              <a:lnSpc>
                <a:spcPts val="2700"/>
              </a:lnSpc>
            </a:pPr>
            <a:r>
              <a:rPr kumimoji="1" lang="ja-JP" altLang="en-US" sz="2000" b="1" dirty="0">
                <a:solidFill>
                  <a:schemeClr val="tx1"/>
                </a:solidFill>
                <a:latin typeface="Meiryo UI" panose="020B0604030504040204" pitchFamily="50" charset="-128"/>
                <a:ea typeface="Meiryo UI" panose="020B0604030504040204" pitchFamily="50" charset="-128"/>
              </a:rPr>
              <a:t>　大型免許では、車両総重量</a:t>
            </a:r>
            <a:r>
              <a:rPr kumimoji="1" lang="en-US" altLang="ja-JP" sz="2000" b="1" dirty="0">
                <a:solidFill>
                  <a:schemeClr val="tx1"/>
                </a:solidFill>
                <a:latin typeface="Meiryo UI" panose="020B0604030504040204" pitchFamily="50" charset="-128"/>
                <a:ea typeface="Meiryo UI" panose="020B0604030504040204" pitchFamily="50" charset="-128"/>
              </a:rPr>
              <a:t>11t</a:t>
            </a:r>
            <a:r>
              <a:rPr kumimoji="1" lang="ja-JP" altLang="en-US" sz="2000" b="1" dirty="0">
                <a:solidFill>
                  <a:schemeClr val="tx1"/>
                </a:solidFill>
                <a:latin typeface="Meiryo UI" panose="020B0604030504040204" pitchFamily="50" charset="-128"/>
                <a:ea typeface="Meiryo UI" panose="020B0604030504040204" pitchFamily="50" charset="-128"/>
              </a:rPr>
              <a:t>以上、最大積載量</a:t>
            </a:r>
            <a:r>
              <a:rPr kumimoji="1" lang="en-US" altLang="ja-JP" sz="2000" b="1" dirty="0">
                <a:solidFill>
                  <a:schemeClr val="tx1"/>
                </a:solidFill>
                <a:latin typeface="Meiryo UI" panose="020B0604030504040204" pitchFamily="50" charset="-128"/>
                <a:ea typeface="Meiryo UI" panose="020B0604030504040204" pitchFamily="50" charset="-128"/>
              </a:rPr>
              <a:t>6.5t</a:t>
            </a:r>
            <a:r>
              <a:rPr kumimoji="1" lang="ja-JP" altLang="en-US" sz="2000" b="1" dirty="0">
                <a:solidFill>
                  <a:schemeClr val="tx1"/>
                </a:solidFill>
                <a:latin typeface="Meiryo UI" panose="020B0604030504040204" pitchFamily="50" charset="-128"/>
                <a:ea typeface="Meiryo UI" panose="020B0604030504040204" pitchFamily="50" charset="-128"/>
              </a:rPr>
              <a:t>以上、</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700"/>
              </a:lnSpc>
            </a:pPr>
            <a:r>
              <a:rPr kumimoji="1" lang="ja-JP" altLang="en-US" sz="2000" b="1" dirty="0">
                <a:solidFill>
                  <a:schemeClr val="tx1"/>
                </a:solidFill>
                <a:latin typeface="Meiryo UI" panose="020B0604030504040204" pitchFamily="50" charset="-128"/>
                <a:ea typeface="Meiryo UI" panose="020B0604030504040204" pitchFamily="50" charset="-128"/>
              </a:rPr>
              <a:t>乗車定員</a:t>
            </a:r>
            <a:r>
              <a:rPr kumimoji="1" lang="en-US" altLang="ja-JP" sz="2000" b="1" dirty="0">
                <a:solidFill>
                  <a:schemeClr val="tx1"/>
                </a:solidFill>
                <a:latin typeface="Meiryo UI" panose="020B0604030504040204" pitchFamily="50" charset="-128"/>
                <a:ea typeface="Meiryo UI" panose="020B0604030504040204" pitchFamily="50" charset="-128"/>
              </a:rPr>
              <a:t>30</a:t>
            </a:r>
            <a:r>
              <a:rPr kumimoji="1" lang="ja-JP" altLang="en-US" sz="2000" b="1" dirty="0">
                <a:solidFill>
                  <a:schemeClr val="tx1"/>
                </a:solidFill>
                <a:latin typeface="Meiryo UI" panose="020B0604030504040204" pitchFamily="50" charset="-128"/>
                <a:ea typeface="Meiryo UI" panose="020B0604030504040204" pitchFamily="50" charset="-128"/>
              </a:rPr>
              <a:t>人以上の車両を運転することができます。</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7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7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7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7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7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700"/>
              </a:lnSpc>
            </a:pPr>
            <a:r>
              <a:rPr kumimoji="1" lang="ja-JP" altLang="en-US" sz="2000" b="1" dirty="0">
                <a:solidFill>
                  <a:schemeClr val="tx1"/>
                </a:solidFill>
                <a:latin typeface="Meiryo UI" panose="020B0604030504040204" pitchFamily="50" charset="-128"/>
                <a:ea typeface="Meiryo UI" panose="020B0604030504040204" pitchFamily="50" charset="-128"/>
              </a:rPr>
              <a:t>　</a:t>
            </a:r>
          </a:p>
        </p:txBody>
      </p:sp>
      <p:sp>
        <p:nvSpPr>
          <p:cNvPr id="4" name="タイトル 1">
            <a:extLst>
              <a:ext uri="{FF2B5EF4-FFF2-40B4-BE49-F238E27FC236}">
                <a16:creationId xmlns:a16="http://schemas.microsoft.com/office/drawing/2014/main" id="{FCE8E72F-4393-07CC-E68F-63E95A0764A5}"/>
              </a:ext>
            </a:extLst>
          </p:cNvPr>
          <p:cNvSpPr>
            <a:spLocks noGrp="1"/>
          </p:cNvSpPr>
          <p:nvPr>
            <p:ph type="title"/>
          </p:nvPr>
        </p:nvSpPr>
        <p:spPr>
          <a:xfrm>
            <a:off x="628649" y="1"/>
            <a:ext cx="8362203" cy="876300"/>
          </a:xfrm>
        </p:spPr>
        <p:txBody>
          <a:bodyPr>
            <a:normAutofit/>
          </a:bodyPr>
          <a:lstStyle/>
          <a:p>
            <a:r>
              <a:rPr lang="en-US" altLang="ja-JP"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コラム</a:t>
            </a:r>
            <a:r>
              <a:rPr lang="en-US" altLang="ja-JP"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ごみを運ぶ車両や必要な免許にも注意</a:t>
            </a:r>
            <a:endParaRPr kumimoji="1" lang="ja-JP" altLang="en-US" sz="2800" b="1" dirty="0">
              <a:solidFill>
                <a:schemeClr val="bg1"/>
              </a:solidFill>
              <a:latin typeface="Meiryo UI" panose="020B0604030504040204" pitchFamily="50" charset="-128"/>
              <a:ea typeface="Meiryo UI" panose="020B0604030504040204" pitchFamily="50" charset="-128"/>
            </a:endParaRPr>
          </a:p>
        </p:txBody>
      </p:sp>
      <p:graphicFrame>
        <p:nvGraphicFramePr>
          <p:cNvPr id="9" name="表 10">
            <a:extLst>
              <a:ext uri="{FF2B5EF4-FFF2-40B4-BE49-F238E27FC236}">
                <a16:creationId xmlns:a16="http://schemas.microsoft.com/office/drawing/2014/main" id="{75375A19-EA40-150D-F5C1-4217D6BC6956}"/>
              </a:ext>
            </a:extLst>
          </p:cNvPr>
          <p:cNvGraphicFramePr>
            <a:graphicFrameLocks noGrp="1"/>
          </p:cNvGraphicFramePr>
          <p:nvPr>
            <p:extLst>
              <p:ext uri="{D42A27DB-BD31-4B8C-83A1-F6EECF244321}">
                <p14:modId xmlns:p14="http://schemas.microsoft.com/office/powerpoint/2010/main" val="2326409303"/>
              </p:ext>
            </p:extLst>
          </p:nvPr>
        </p:nvGraphicFramePr>
        <p:xfrm>
          <a:off x="364680" y="1905000"/>
          <a:ext cx="5256000" cy="1524000"/>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505961303"/>
                    </a:ext>
                  </a:extLst>
                </a:gridCol>
                <a:gridCol w="1080000">
                  <a:extLst>
                    <a:ext uri="{9D8B030D-6E8A-4147-A177-3AD203B41FA5}">
                      <a16:colId xmlns:a16="http://schemas.microsoft.com/office/drawing/2014/main" val="3604904198"/>
                    </a:ext>
                  </a:extLst>
                </a:gridCol>
                <a:gridCol w="1080000">
                  <a:extLst>
                    <a:ext uri="{9D8B030D-6E8A-4147-A177-3AD203B41FA5}">
                      <a16:colId xmlns:a16="http://schemas.microsoft.com/office/drawing/2014/main" val="2453009768"/>
                    </a:ext>
                  </a:extLst>
                </a:gridCol>
                <a:gridCol w="1080000">
                  <a:extLst>
                    <a:ext uri="{9D8B030D-6E8A-4147-A177-3AD203B41FA5}">
                      <a16:colId xmlns:a16="http://schemas.microsoft.com/office/drawing/2014/main" val="1241668643"/>
                    </a:ext>
                  </a:extLst>
                </a:gridCol>
              </a:tblGrid>
              <a:tr h="0">
                <a:tc rowSpan="2">
                  <a:txBody>
                    <a:bodyPr/>
                    <a:lstStyle/>
                    <a:p>
                      <a:pPr algn="ctr">
                        <a:lnSpc>
                          <a:spcPct val="100000"/>
                        </a:lnSpc>
                      </a:pPr>
                      <a:r>
                        <a:rPr kumimoji="1" lang="ja-JP" altLang="en-US" sz="1400" dirty="0">
                          <a:latin typeface="メイリオ" panose="020B0604030504040204" pitchFamily="50" charset="-128"/>
                          <a:ea typeface="メイリオ" panose="020B0604030504040204" pitchFamily="50" charset="-128"/>
                        </a:rPr>
                        <a:t>免許取得日</a:t>
                      </a:r>
                    </a:p>
                  </a:txBody>
                  <a:tcPr anchor="ctr">
                    <a:solidFill>
                      <a:schemeClr val="accent1"/>
                    </a:solidFill>
                  </a:tcPr>
                </a:tc>
                <a:tc gridSpan="3">
                  <a:txBody>
                    <a:bodyPr/>
                    <a:lstStyle/>
                    <a:p>
                      <a:pPr algn="ctr">
                        <a:lnSpc>
                          <a:spcPct val="100000"/>
                        </a:lnSpc>
                      </a:pPr>
                      <a:r>
                        <a:rPr kumimoji="1" lang="ja-JP" altLang="en-US" sz="1400" b="1" dirty="0">
                          <a:solidFill>
                            <a:schemeClr val="bg1"/>
                          </a:solidFill>
                          <a:latin typeface="メイリオ" panose="020B0604030504040204" pitchFamily="50" charset="-128"/>
                          <a:ea typeface="メイリオ" panose="020B0604030504040204" pitchFamily="50" charset="-128"/>
                        </a:rPr>
                        <a:t>運転できる車</a:t>
                      </a:r>
                    </a:p>
                  </a:txBody>
                  <a:tcPr anchor="ctr">
                    <a:solidFill>
                      <a:schemeClr val="accent1"/>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40252267"/>
                  </a:ext>
                </a:extLst>
              </a:tr>
              <a:tr h="0">
                <a:tc vMerge="1">
                  <a:txBody>
                    <a:bodyPr/>
                    <a:lstStyle/>
                    <a:p>
                      <a:pPr algn="ctr">
                        <a:lnSpc>
                          <a:spcPct val="100000"/>
                        </a:lnSpc>
                      </a:pPr>
                      <a:r>
                        <a:rPr kumimoji="1" lang="ja-JP" altLang="en-US" dirty="0">
                          <a:latin typeface="メイリオ" panose="020B0604030504040204" pitchFamily="50" charset="-128"/>
                          <a:ea typeface="メイリオ" panose="020B0604030504040204" pitchFamily="50" charset="-128"/>
                        </a:rPr>
                        <a:t>免許取得日</a:t>
                      </a:r>
                    </a:p>
                  </a:txBody>
                  <a:tcPr anchor="ctr">
                    <a:solidFill>
                      <a:schemeClr val="accent1"/>
                    </a:solidFill>
                  </a:tcPr>
                </a:tc>
                <a:tc>
                  <a:txBody>
                    <a:bodyPr/>
                    <a:lstStyle/>
                    <a:p>
                      <a:pPr algn="ctr">
                        <a:lnSpc>
                          <a:spcPct val="100000"/>
                        </a:lnSpc>
                      </a:pPr>
                      <a:r>
                        <a:rPr kumimoji="1" lang="ja-JP" altLang="en-US" sz="1400" b="1" dirty="0">
                          <a:solidFill>
                            <a:schemeClr val="bg1"/>
                          </a:solidFill>
                          <a:latin typeface="メイリオ" panose="020B0604030504040204" pitchFamily="50" charset="-128"/>
                          <a:ea typeface="メイリオ" panose="020B0604030504040204" pitchFamily="50" charset="-128"/>
                        </a:rPr>
                        <a:t>車両総重量</a:t>
                      </a:r>
                    </a:p>
                  </a:txBody>
                  <a:tcPr anchor="ctr">
                    <a:solidFill>
                      <a:schemeClr val="accent1"/>
                    </a:solidFill>
                  </a:tcPr>
                </a:tc>
                <a:tc>
                  <a:txBody>
                    <a:bodyPr/>
                    <a:lstStyle/>
                    <a:p>
                      <a:pPr algn="ctr">
                        <a:lnSpc>
                          <a:spcPct val="100000"/>
                        </a:lnSpc>
                      </a:pPr>
                      <a:r>
                        <a:rPr kumimoji="1" lang="ja-JP" altLang="en-US" sz="1400" b="1" dirty="0">
                          <a:solidFill>
                            <a:schemeClr val="bg1"/>
                          </a:solidFill>
                          <a:latin typeface="メイリオ" panose="020B0604030504040204" pitchFamily="50" charset="-128"/>
                          <a:ea typeface="メイリオ" panose="020B0604030504040204" pitchFamily="50" charset="-128"/>
                        </a:rPr>
                        <a:t>最大積載量</a:t>
                      </a:r>
                    </a:p>
                  </a:txBody>
                  <a:tcPr anchor="ctr">
                    <a:solidFill>
                      <a:schemeClr val="accent1"/>
                    </a:solidFill>
                  </a:tcPr>
                </a:tc>
                <a:tc>
                  <a:txBody>
                    <a:bodyPr/>
                    <a:lstStyle/>
                    <a:p>
                      <a:pPr algn="ctr">
                        <a:lnSpc>
                          <a:spcPct val="100000"/>
                        </a:lnSpc>
                      </a:pPr>
                      <a:r>
                        <a:rPr kumimoji="1" lang="ja-JP" altLang="en-US" sz="1400" b="1" dirty="0">
                          <a:solidFill>
                            <a:schemeClr val="bg1"/>
                          </a:solidFill>
                          <a:latin typeface="メイリオ" panose="020B0604030504040204" pitchFamily="50" charset="-128"/>
                          <a:ea typeface="メイリオ" panose="020B0604030504040204" pitchFamily="50" charset="-128"/>
                        </a:rPr>
                        <a:t>乗車定員</a:t>
                      </a:r>
                    </a:p>
                  </a:txBody>
                  <a:tcPr anchor="ctr">
                    <a:solidFill>
                      <a:schemeClr val="accent1"/>
                    </a:solidFill>
                  </a:tcPr>
                </a:tc>
                <a:extLst>
                  <a:ext uri="{0D108BD9-81ED-4DB2-BD59-A6C34878D82A}">
                    <a16:rowId xmlns:a16="http://schemas.microsoft.com/office/drawing/2014/main" val="2875941032"/>
                  </a:ext>
                </a:extLst>
              </a:tr>
              <a:tr h="0">
                <a:tc>
                  <a:txBody>
                    <a:bodyPr/>
                    <a:lstStyle/>
                    <a:p>
                      <a:pPr algn="ctr">
                        <a:lnSpc>
                          <a:spcPct val="100000"/>
                        </a:lnSpc>
                      </a:pPr>
                      <a:r>
                        <a:rPr kumimoji="1" lang="en-US" altLang="ja-JP" sz="1400" dirty="0">
                          <a:latin typeface="メイリオ" panose="020B0604030504040204" pitchFamily="50" charset="-128"/>
                          <a:ea typeface="メイリオ" panose="020B0604030504040204" pitchFamily="50" charset="-128"/>
                        </a:rPr>
                        <a:t>H29.3.12</a:t>
                      </a:r>
                      <a:r>
                        <a:rPr kumimoji="1" lang="ja-JP" altLang="en-US" sz="1400" dirty="0">
                          <a:latin typeface="メイリオ" panose="020B0604030504040204" pitchFamily="50" charset="-128"/>
                          <a:ea typeface="メイリオ" panose="020B0604030504040204" pitchFamily="50" charset="-128"/>
                        </a:rPr>
                        <a:t>～</a:t>
                      </a:r>
                    </a:p>
                  </a:txBody>
                  <a:tcPr anchor="ctr"/>
                </a:tc>
                <a:tc>
                  <a:txBody>
                    <a:bodyPr/>
                    <a:lstStyle/>
                    <a:p>
                      <a:pPr algn="ctr">
                        <a:lnSpc>
                          <a:spcPct val="100000"/>
                        </a:lnSpc>
                      </a:pPr>
                      <a:r>
                        <a:rPr kumimoji="1" lang="en-US" altLang="ja-JP" sz="1400" dirty="0">
                          <a:latin typeface="メイリオ" panose="020B0604030504040204" pitchFamily="50" charset="-128"/>
                          <a:ea typeface="メイリオ" panose="020B0604030504040204" pitchFamily="50" charset="-128"/>
                        </a:rPr>
                        <a:t>3.5t</a:t>
                      </a:r>
                      <a:r>
                        <a:rPr kumimoji="1" lang="ja-JP" altLang="en-US" sz="1400" dirty="0">
                          <a:latin typeface="メイリオ" panose="020B0604030504040204" pitchFamily="50" charset="-128"/>
                          <a:ea typeface="メイリオ" panose="020B0604030504040204" pitchFamily="50" charset="-128"/>
                        </a:rPr>
                        <a:t>未満</a:t>
                      </a:r>
                    </a:p>
                  </a:txBody>
                  <a:tcPr anchor="ctr"/>
                </a:tc>
                <a:tc>
                  <a:txBody>
                    <a:bodyPr/>
                    <a:lstStyle/>
                    <a:p>
                      <a:pPr algn="ctr">
                        <a:lnSpc>
                          <a:spcPct val="100000"/>
                        </a:lnSpc>
                      </a:pPr>
                      <a:r>
                        <a:rPr kumimoji="1" lang="en-US" altLang="ja-JP" sz="1400" dirty="0">
                          <a:latin typeface="メイリオ" panose="020B0604030504040204" pitchFamily="50" charset="-128"/>
                          <a:ea typeface="メイリオ" panose="020B0604030504040204" pitchFamily="50" charset="-128"/>
                        </a:rPr>
                        <a:t>2t</a:t>
                      </a:r>
                      <a:r>
                        <a:rPr kumimoji="1" lang="ja-JP" altLang="en-US" sz="1400" dirty="0">
                          <a:latin typeface="メイリオ" panose="020B0604030504040204" pitchFamily="50" charset="-128"/>
                          <a:ea typeface="メイリオ" panose="020B0604030504040204" pitchFamily="50" charset="-128"/>
                        </a:rPr>
                        <a:t>未満</a:t>
                      </a:r>
                    </a:p>
                  </a:txBody>
                  <a:tcPr anchor="ctr"/>
                </a:tc>
                <a:tc>
                  <a:txBody>
                    <a:bodyPr/>
                    <a:lstStyle/>
                    <a:p>
                      <a:pPr algn="ctr">
                        <a:lnSpc>
                          <a:spcPct val="100000"/>
                        </a:lnSpc>
                      </a:pPr>
                      <a:r>
                        <a:rPr kumimoji="1" lang="en-US" altLang="ja-JP" sz="1400" dirty="0">
                          <a:latin typeface="メイリオ" panose="020B0604030504040204" pitchFamily="50" charset="-128"/>
                          <a:ea typeface="メイリオ" panose="020B0604030504040204" pitchFamily="50" charset="-128"/>
                        </a:rPr>
                        <a:t>10</a:t>
                      </a:r>
                      <a:r>
                        <a:rPr kumimoji="1" lang="ja-JP" altLang="en-US" sz="1400" dirty="0">
                          <a:latin typeface="メイリオ" panose="020B0604030504040204" pitchFamily="50" charset="-128"/>
                          <a:ea typeface="メイリオ" panose="020B0604030504040204" pitchFamily="50" charset="-128"/>
                        </a:rPr>
                        <a:t>人以下</a:t>
                      </a:r>
                    </a:p>
                  </a:txBody>
                  <a:tcPr anchor="ctr"/>
                </a:tc>
                <a:extLst>
                  <a:ext uri="{0D108BD9-81ED-4DB2-BD59-A6C34878D82A}">
                    <a16:rowId xmlns:a16="http://schemas.microsoft.com/office/drawing/2014/main" val="2554367579"/>
                  </a:ext>
                </a:extLst>
              </a:tr>
              <a:tr h="0">
                <a:tc>
                  <a:txBody>
                    <a:bodyPr/>
                    <a:lstStyle/>
                    <a:p>
                      <a:pPr algn="ctr">
                        <a:lnSpc>
                          <a:spcPct val="100000"/>
                        </a:lnSpc>
                      </a:pPr>
                      <a:r>
                        <a:rPr kumimoji="1" lang="en-US" altLang="ja-JP" sz="1400" dirty="0">
                          <a:latin typeface="メイリオ" panose="020B0604030504040204" pitchFamily="50" charset="-128"/>
                          <a:ea typeface="メイリオ" panose="020B0604030504040204" pitchFamily="50" charset="-128"/>
                        </a:rPr>
                        <a:t>H19.6.2</a:t>
                      </a: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H29.3.11</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lnSpc>
                          <a:spcPct val="100000"/>
                        </a:lnSpc>
                      </a:pPr>
                      <a:r>
                        <a:rPr kumimoji="1" lang="en-US" altLang="ja-JP" sz="1400" dirty="0">
                          <a:latin typeface="メイリオ" panose="020B0604030504040204" pitchFamily="50" charset="-128"/>
                          <a:ea typeface="メイリオ" panose="020B0604030504040204" pitchFamily="50" charset="-128"/>
                        </a:rPr>
                        <a:t>5t</a:t>
                      </a:r>
                      <a:r>
                        <a:rPr kumimoji="1" lang="ja-JP" altLang="en-US" sz="1400" dirty="0">
                          <a:latin typeface="メイリオ" panose="020B0604030504040204" pitchFamily="50" charset="-128"/>
                          <a:ea typeface="メイリオ" panose="020B0604030504040204" pitchFamily="50" charset="-128"/>
                        </a:rPr>
                        <a:t>未満</a:t>
                      </a:r>
                    </a:p>
                  </a:txBody>
                  <a:tcPr anchor="ctr"/>
                </a:tc>
                <a:tc>
                  <a:txBody>
                    <a:bodyPr/>
                    <a:lstStyle/>
                    <a:p>
                      <a:pPr algn="ctr">
                        <a:lnSpc>
                          <a:spcPct val="100000"/>
                        </a:lnSpc>
                      </a:pPr>
                      <a:r>
                        <a:rPr kumimoji="1" lang="en-US" altLang="ja-JP" sz="1400" dirty="0">
                          <a:latin typeface="メイリオ" panose="020B0604030504040204" pitchFamily="50" charset="-128"/>
                          <a:ea typeface="メイリオ" panose="020B0604030504040204" pitchFamily="50" charset="-128"/>
                        </a:rPr>
                        <a:t>3t</a:t>
                      </a:r>
                      <a:r>
                        <a:rPr kumimoji="1" lang="ja-JP" altLang="en-US" sz="1400" dirty="0">
                          <a:latin typeface="メイリオ" panose="020B0604030504040204" pitchFamily="50" charset="-128"/>
                          <a:ea typeface="メイリオ" panose="020B0604030504040204" pitchFamily="50" charset="-128"/>
                        </a:rPr>
                        <a:t>未満</a:t>
                      </a:r>
                    </a:p>
                  </a:txBody>
                  <a:tcPr anchor="ctr"/>
                </a:tc>
                <a:tc>
                  <a:txBody>
                    <a:bodyPr/>
                    <a:lstStyle/>
                    <a:p>
                      <a:pPr algn="ctr">
                        <a:lnSpc>
                          <a:spcPct val="100000"/>
                        </a:lnSpc>
                      </a:pPr>
                      <a:r>
                        <a:rPr kumimoji="1" lang="en-US" altLang="ja-JP" sz="1400" dirty="0">
                          <a:latin typeface="メイリオ" panose="020B0604030504040204" pitchFamily="50" charset="-128"/>
                          <a:ea typeface="メイリオ" panose="020B0604030504040204" pitchFamily="50" charset="-128"/>
                        </a:rPr>
                        <a:t>10</a:t>
                      </a:r>
                      <a:r>
                        <a:rPr kumimoji="1" lang="ja-JP" altLang="en-US" sz="1400" dirty="0">
                          <a:latin typeface="メイリオ" panose="020B0604030504040204" pitchFamily="50" charset="-128"/>
                          <a:ea typeface="メイリオ" panose="020B0604030504040204" pitchFamily="50" charset="-128"/>
                        </a:rPr>
                        <a:t>人以下</a:t>
                      </a:r>
                    </a:p>
                  </a:txBody>
                  <a:tcPr anchor="ctr"/>
                </a:tc>
                <a:extLst>
                  <a:ext uri="{0D108BD9-81ED-4DB2-BD59-A6C34878D82A}">
                    <a16:rowId xmlns:a16="http://schemas.microsoft.com/office/drawing/2014/main" val="1490959876"/>
                  </a:ext>
                </a:extLst>
              </a:tr>
              <a:tr h="0">
                <a:tc>
                  <a:txBody>
                    <a:bodyPr/>
                    <a:lstStyle/>
                    <a:p>
                      <a:pPr algn="ctr">
                        <a:lnSpc>
                          <a:spcPct val="100000"/>
                        </a:lnSpc>
                      </a:pP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H19.6.1</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lnSpc>
                          <a:spcPct val="100000"/>
                        </a:lnSpc>
                      </a:pPr>
                      <a:r>
                        <a:rPr kumimoji="1" lang="en-US" altLang="ja-JP" sz="1400" dirty="0">
                          <a:latin typeface="メイリオ" panose="020B0604030504040204" pitchFamily="50" charset="-128"/>
                          <a:ea typeface="メイリオ" panose="020B0604030504040204" pitchFamily="50" charset="-128"/>
                        </a:rPr>
                        <a:t>8t</a:t>
                      </a:r>
                      <a:r>
                        <a:rPr kumimoji="1" lang="ja-JP" altLang="en-US" sz="1400" dirty="0">
                          <a:latin typeface="メイリオ" panose="020B0604030504040204" pitchFamily="50" charset="-128"/>
                          <a:ea typeface="メイリオ" panose="020B0604030504040204" pitchFamily="50" charset="-128"/>
                        </a:rPr>
                        <a:t>未満</a:t>
                      </a:r>
                    </a:p>
                  </a:txBody>
                  <a:tcPr anchor="ctr"/>
                </a:tc>
                <a:tc>
                  <a:txBody>
                    <a:bodyPr/>
                    <a:lstStyle/>
                    <a:p>
                      <a:pPr algn="ctr">
                        <a:lnSpc>
                          <a:spcPct val="100000"/>
                        </a:lnSpc>
                      </a:pPr>
                      <a:r>
                        <a:rPr kumimoji="1" lang="en-US" altLang="ja-JP" sz="1400" dirty="0">
                          <a:latin typeface="メイリオ" panose="020B0604030504040204" pitchFamily="50" charset="-128"/>
                          <a:ea typeface="メイリオ" panose="020B0604030504040204" pitchFamily="50" charset="-128"/>
                        </a:rPr>
                        <a:t>5t</a:t>
                      </a:r>
                      <a:r>
                        <a:rPr kumimoji="1" lang="ja-JP" altLang="en-US" sz="1400" dirty="0">
                          <a:latin typeface="メイリオ" panose="020B0604030504040204" pitchFamily="50" charset="-128"/>
                          <a:ea typeface="メイリオ" panose="020B0604030504040204" pitchFamily="50" charset="-128"/>
                        </a:rPr>
                        <a:t>未満</a:t>
                      </a:r>
                    </a:p>
                  </a:txBody>
                  <a:tcPr anchor="ctr"/>
                </a:tc>
                <a:tc>
                  <a:txBody>
                    <a:bodyPr/>
                    <a:lstStyle/>
                    <a:p>
                      <a:pPr algn="ctr">
                        <a:lnSpc>
                          <a:spcPct val="100000"/>
                        </a:lnSpc>
                      </a:pPr>
                      <a:r>
                        <a:rPr kumimoji="1" lang="en-US" altLang="ja-JP" sz="1400" dirty="0">
                          <a:latin typeface="メイリオ" panose="020B0604030504040204" pitchFamily="50" charset="-128"/>
                          <a:ea typeface="メイリオ" panose="020B0604030504040204" pitchFamily="50" charset="-128"/>
                        </a:rPr>
                        <a:t>10</a:t>
                      </a:r>
                      <a:r>
                        <a:rPr kumimoji="1" lang="ja-JP" altLang="en-US" sz="1400" dirty="0">
                          <a:latin typeface="メイリオ" panose="020B0604030504040204" pitchFamily="50" charset="-128"/>
                          <a:ea typeface="メイリオ" panose="020B0604030504040204" pitchFamily="50" charset="-128"/>
                        </a:rPr>
                        <a:t>人以下</a:t>
                      </a:r>
                    </a:p>
                  </a:txBody>
                  <a:tcPr anchor="ctr"/>
                </a:tc>
                <a:extLst>
                  <a:ext uri="{0D108BD9-81ED-4DB2-BD59-A6C34878D82A}">
                    <a16:rowId xmlns:a16="http://schemas.microsoft.com/office/drawing/2014/main" val="1448972147"/>
                  </a:ext>
                </a:extLst>
              </a:tr>
            </a:tbl>
          </a:graphicData>
        </a:graphic>
      </p:graphicFrame>
      <p:sp>
        <p:nvSpPr>
          <p:cNvPr id="11" name="吹き出し: 角を丸めた四角形 10">
            <a:extLst>
              <a:ext uri="{FF2B5EF4-FFF2-40B4-BE49-F238E27FC236}">
                <a16:creationId xmlns:a16="http://schemas.microsoft.com/office/drawing/2014/main" id="{219F6858-3FBA-7B77-5480-3FD9CF870C06}"/>
              </a:ext>
            </a:extLst>
          </p:cNvPr>
          <p:cNvSpPr/>
          <p:nvPr/>
        </p:nvSpPr>
        <p:spPr>
          <a:xfrm>
            <a:off x="6029384" y="2061183"/>
            <a:ext cx="2481835" cy="1108750"/>
          </a:xfrm>
          <a:prstGeom prst="wedgeRoundRectCallout">
            <a:avLst>
              <a:gd name="adj1" fmla="val -60205"/>
              <a:gd name="adj2" fmla="val 22906"/>
              <a:gd name="adj3" fmla="val 16667"/>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lIns="0" tIns="0" rIns="0" bIns="0" rtlCol="0" anchor="ctr"/>
          <a:lstStyle/>
          <a:p>
            <a:pPr>
              <a:lnSpc>
                <a:spcPts val="1800"/>
              </a:lnSpc>
            </a:pPr>
            <a:r>
              <a:rPr kumimoji="1" lang="en-US" altLang="ja-JP" sz="1400" b="1" dirty="0">
                <a:solidFill>
                  <a:srgbClr val="C00000"/>
                </a:solidFill>
              </a:rPr>
              <a:t>4t</a:t>
            </a:r>
            <a:r>
              <a:rPr kumimoji="1" lang="ja-JP" altLang="en-US" sz="1400" b="1" dirty="0">
                <a:solidFill>
                  <a:srgbClr val="C00000"/>
                </a:solidFill>
              </a:rPr>
              <a:t>トラックは、同じ普通免許を持っている人でも平成</a:t>
            </a:r>
            <a:r>
              <a:rPr kumimoji="1" lang="en-US" altLang="ja-JP" sz="1400" b="1" dirty="0">
                <a:solidFill>
                  <a:srgbClr val="C00000"/>
                </a:solidFill>
              </a:rPr>
              <a:t>19</a:t>
            </a:r>
            <a:r>
              <a:rPr kumimoji="1" lang="ja-JP" altLang="en-US" sz="1400" b="1" dirty="0">
                <a:solidFill>
                  <a:srgbClr val="C00000"/>
                </a:solidFill>
              </a:rPr>
              <a:t>年</a:t>
            </a:r>
            <a:r>
              <a:rPr kumimoji="1" lang="en-US" altLang="ja-JP" sz="1400" b="1" dirty="0">
                <a:solidFill>
                  <a:srgbClr val="C00000"/>
                </a:solidFill>
              </a:rPr>
              <a:t>6</a:t>
            </a:r>
            <a:r>
              <a:rPr kumimoji="1" lang="ja-JP" altLang="en-US" sz="1400" b="1" dirty="0">
                <a:solidFill>
                  <a:srgbClr val="C00000"/>
                </a:solidFill>
              </a:rPr>
              <a:t>月</a:t>
            </a:r>
            <a:r>
              <a:rPr kumimoji="1" lang="en-US" altLang="ja-JP" sz="1400" b="1" dirty="0">
                <a:solidFill>
                  <a:srgbClr val="C00000"/>
                </a:solidFill>
              </a:rPr>
              <a:t>1</a:t>
            </a:r>
            <a:r>
              <a:rPr kumimoji="1" lang="ja-JP" altLang="en-US" sz="1400" b="1" dirty="0">
                <a:solidFill>
                  <a:srgbClr val="C00000"/>
                </a:solidFill>
              </a:rPr>
              <a:t>日までに免許を取得した人しか運転できません。</a:t>
            </a:r>
          </a:p>
        </p:txBody>
      </p:sp>
      <p:sp>
        <p:nvSpPr>
          <p:cNvPr id="13" name="吹き出し: 角を丸めた四角形 12">
            <a:extLst>
              <a:ext uri="{FF2B5EF4-FFF2-40B4-BE49-F238E27FC236}">
                <a16:creationId xmlns:a16="http://schemas.microsoft.com/office/drawing/2014/main" id="{26852744-963F-F830-EB56-BCA43FC3E58E}"/>
              </a:ext>
            </a:extLst>
          </p:cNvPr>
          <p:cNvSpPr/>
          <p:nvPr/>
        </p:nvSpPr>
        <p:spPr>
          <a:xfrm>
            <a:off x="6296306" y="3263479"/>
            <a:ext cx="2214913" cy="489759"/>
          </a:xfrm>
          <a:prstGeom prst="wedgeRoundRectCallout">
            <a:avLst>
              <a:gd name="adj1" fmla="val -28408"/>
              <a:gd name="adj2" fmla="val 89039"/>
              <a:gd name="adj3" fmla="val 16667"/>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lIns="0" tIns="0" rIns="0" bIns="0" rtlCol="0" anchor="ctr"/>
          <a:lstStyle/>
          <a:p>
            <a:pPr>
              <a:lnSpc>
                <a:spcPts val="1800"/>
              </a:lnSpc>
            </a:pPr>
            <a:r>
              <a:rPr kumimoji="1" lang="en-US" altLang="ja-JP" sz="1400" b="1" dirty="0">
                <a:solidFill>
                  <a:srgbClr val="C00000"/>
                </a:solidFill>
              </a:rPr>
              <a:t>2t</a:t>
            </a:r>
            <a:r>
              <a:rPr kumimoji="1" lang="ja-JP" altLang="en-US" sz="1400" b="1" dirty="0">
                <a:solidFill>
                  <a:srgbClr val="C00000"/>
                </a:solidFill>
              </a:rPr>
              <a:t>トラック、</a:t>
            </a:r>
            <a:r>
              <a:rPr kumimoji="1" lang="en-US" altLang="ja-JP" sz="1400" b="1" dirty="0">
                <a:solidFill>
                  <a:srgbClr val="C00000"/>
                </a:solidFill>
              </a:rPr>
              <a:t>3t</a:t>
            </a:r>
            <a:r>
              <a:rPr kumimoji="1" lang="ja-JP" altLang="en-US" sz="1400" b="1" dirty="0">
                <a:solidFill>
                  <a:srgbClr val="C00000"/>
                </a:solidFill>
              </a:rPr>
              <a:t>トラックが運転できます。</a:t>
            </a:r>
          </a:p>
        </p:txBody>
      </p:sp>
      <p:sp>
        <p:nvSpPr>
          <p:cNvPr id="14" name="吹き出し: 角を丸めた四角形 13">
            <a:extLst>
              <a:ext uri="{FF2B5EF4-FFF2-40B4-BE49-F238E27FC236}">
                <a16:creationId xmlns:a16="http://schemas.microsoft.com/office/drawing/2014/main" id="{749D25C1-EFE0-5C87-A759-3C84FAA8811B}"/>
              </a:ext>
            </a:extLst>
          </p:cNvPr>
          <p:cNvSpPr/>
          <p:nvPr/>
        </p:nvSpPr>
        <p:spPr>
          <a:xfrm>
            <a:off x="6952476" y="4671256"/>
            <a:ext cx="1820149" cy="785738"/>
          </a:xfrm>
          <a:prstGeom prst="wedgeRoundRectCallout">
            <a:avLst>
              <a:gd name="adj1" fmla="val -61390"/>
              <a:gd name="adj2" fmla="val 20007"/>
              <a:gd name="adj3" fmla="val 16667"/>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lIns="0" tIns="0" rIns="0" bIns="0" rtlCol="0" anchor="ctr"/>
          <a:lstStyle/>
          <a:p>
            <a:pPr>
              <a:lnSpc>
                <a:spcPts val="1800"/>
              </a:lnSpc>
            </a:pPr>
            <a:r>
              <a:rPr kumimoji="1" lang="ja-JP" altLang="en-US" sz="1400" b="1" dirty="0">
                <a:solidFill>
                  <a:srgbClr val="C00000"/>
                </a:solidFill>
              </a:rPr>
              <a:t>大半の</a:t>
            </a:r>
            <a:r>
              <a:rPr kumimoji="1" lang="en-US" altLang="ja-JP" sz="1400" b="1" dirty="0">
                <a:solidFill>
                  <a:srgbClr val="C00000"/>
                </a:solidFill>
              </a:rPr>
              <a:t>4t</a:t>
            </a:r>
            <a:r>
              <a:rPr kumimoji="1" lang="ja-JP" altLang="en-US" sz="1400" b="1" dirty="0">
                <a:solidFill>
                  <a:srgbClr val="C00000"/>
                </a:solidFill>
              </a:rPr>
              <a:t>トラックやマイクロバスなどが運転できます。</a:t>
            </a:r>
          </a:p>
        </p:txBody>
      </p:sp>
      <p:sp>
        <p:nvSpPr>
          <p:cNvPr id="3" name="吹き出し: 角を丸めた四角形 2">
            <a:extLst>
              <a:ext uri="{FF2B5EF4-FFF2-40B4-BE49-F238E27FC236}">
                <a16:creationId xmlns:a16="http://schemas.microsoft.com/office/drawing/2014/main" id="{9DFE3CF1-1F13-435D-81EA-8F4CE990A185}"/>
              </a:ext>
            </a:extLst>
          </p:cNvPr>
          <p:cNvSpPr/>
          <p:nvPr/>
        </p:nvSpPr>
        <p:spPr>
          <a:xfrm>
            <a:off x="5916275" y="5609324"/>
            <a:ext cx="2594944" cy="489759"/>
          </a:xfrm>
          <a:prstGeom prst="wedgeRoundRectCallout">
            <a:avLst>
              <a:gd name="adj1" fmla="val -61390"/>
              <a:gd name="adj2" fmla="val 49993"/>
              <a:gd name="adj3" fmla="val 16667"/>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lnSpc>
                <a:spcPts val="1800"/>
              </a:lnSpc>
            </a:pPr>
            <a:r>
              <a:rPr kumimoji="1" lang="ja-JP" altLang="en-US" sz="1400" b="1" dirty="0">
                <a:solidFill>
                  <a:srgbClr val="C00000"/>
                </a:solidFill>
              </a:rPr>
              <a:t>ダンプカーや</a:t>
            </a:r>
            <a:r>
              <a:rPr kumimoji="1" lang="en-US" altLang="ja-JP" sz="1400" b="1" dirty="0">
                <a:solidFill>
                  <a:srgbClr val="C00000"/>
                </a:solidFill>
              </a:rPr>
              <a:t>30</a:t>
            </a:r>
            <a:r>
              <a:rPr kumimoji="1" lang="ja-JP" altLang="en-US" sz="1400" b="1" dirty="0">
                <a:solidFill>
                  <a:srgbClr val="C00000"/>
                </a:solidFill>
              </a:rPr>
              <a:t>人以上が乗れる大型バスなどが運転できます。</a:t>
            </a:r>
          </a:p>
        </p:txBody>
      </p:sp>
      <p:sp>
        <p:nvSpPr>
          <p:cNvPr id="7" name="テキスト ボックス 6">
            <a:extLst>
              <a:ext uri="{FF2B5EF4-FFF2-40B4-BE49-F238E27FC236}">
                <a16:creationId xmlns:a16="http://schemas.microsoft.com/office/drawing/2014/main" id="{A978AB29-1EE8-C2D9-87D9-FE05ACD3418C}"/>
              </a:ext>
            </a:extLst>
          </p:cNvPr>
          <p:cNvSpPr txBox="1"/>
          <p:nvPr/>
        </p:nvSpPr>
        <p:spPr>
          <a:xfrm>
            <a:off x="7059189" y="6215910"/>
            <a:ext cx="1606722" cy="577081"/>
          </a:xfrm>
          <a:prstGeom prst="rect">
            <a:avLst/>
          </a:prstGeom>
          <a:noFill/>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大型バスなどで客を乗せて運転する場合は第二種免許が必要です。</a:t>
            </a:r>
          </a:p>
        </p:txBody>
      </p:sp>
    </p:spTree>
    <p:extLst>
      <p:ext uri="{BB962C8B-B14F-4D97-AF65-F5344CB8AC3E}">
        <p14:creationId xmlns:p14="http://schemas.microsoft.com/office/powerpoint/2010/main" val="100907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キの字結び】長いダンボール">
            <a:extLst>
              <a:ext uri="{FF2B5EF4-FFF2-40B4-BE49-F238E27FC236}">
                <a16:creationId xmlns:a16="http://schemas.microsoft.com/office/drawing/2014/main" id="{E033D8C8-1498-C285-D0B4-7C20869A0C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617670" y="3394284"/>
            <a:ext cx="3269155" cy="269176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86DAE77-F428-B2D2-CD41-FCC49E772D4E}"/>
              </a:ext>
            </a:extLst>
          </p:cNvPr>
          <p:cNvSpPr txBox="1"/>
          <p:nvPr/>
        </p:nvSpPr>
        <p:spPr>
          <a:xfrm>
            <a:off x="257175" y="1648252"/>
            <a:ext cx="8744585" cy="2691763"/>
          </a:xfrm>
          <a:prstGeom prst="rect">
            <a:avLst/>
          </a:prstGeom>
          <a:noFill/>
        </p:spPr>
        <p:txBody>
          <a:bodyPr wrap="square" rtlCol="0">
            <a:spAutoFit/>
          </a:bodyPr>
          <a:lstStyle/>
          <a:p>
            <a:pPr>
              <a:lnSpc>
                <a:spcPts val="2200"/>
              </a:lnSpc>
            </a:pPr>
            <a:r>
              <a:rPr kumimoji="1" lang="ja-JP" altLang="en-US" sz="1400" b="1" u="sng" dirty="0">
                <a:latin typeface="メイリオ" panose="020B0604030504040204" pitchFamily="50" charset="-128"/>
                <a:ea typeface="メイリオ" panose="020B0604030504040204" pitchFamily="50" charset="-128"/>
              </a:rPr>
              <a:t>キの字結び</a:t>
            </a:r>
            <a:endParaRPr kumimoji="1" lang="en-US" altLang="ja-JP" sz="1400" b="1" u="sng" dirty="0">
              <a:latin typeface="メイリオ" panose="020B0604030504040204" pitchFamily="50" charset="-128"/>
              <a:ea typeface="メイリオ" panose="020B0604030504040204" pitchFamily="50" charset="-128"/>
            </a:endParaRPr>
          </a:p>
          <a:p>
            <a:pPr>
              <a:lnSpc>
                <a:spcPts val="2200"/>
              </a:lnSpc>
            </a:pPr>
            <a:r>
              <a:rPr kumimoji="1" lang="ja-JP" altLang="en-US" sz="1400" dirty="0">
                <a:latin typeface="メイリオ" panose="020B0604030504040204" pitchFamily="50" charset="-128"/>
                <a:ea typeface="メイリオ" panose="020B0604030504040204" pitchFamily="50" charset="-128"/>
              </a:rPr>
              <a:t>キの字結びは十字掛けの応用で、初心者でも簡単にできる結び方です。長めのダンボールだけでなく、古新聞や毛布など、重いものを梱包したいときにも適しています。</a:t>
            </a:r>
            <a:endParaRPr kumimoji="1" lang="en-US" altLang="ja-JP" sz="1400" dirty="0">
              <a:latin typeface="メイリオ" panose="020B0604030504040204" pitchFamily="50" charset="-128"/>
              <a:ea typeface="メイリオ" panose="020B0604030504040204" pitchFamily="50" charset="-128"/>
            </a:endParaRPr>
          </a:p>
          <a:p>
            <a:pPr>
              <a:lnSpc>
                <a:spcPts val="2200"/>
              </a:lnSpc>
              <a:spcBef>
                <a:spcPts val="600"/>
              </a:spcBef>
            </a:pPr>
            <a:r>
              <a:rPr kumimoji="1" lang="ja-JP" altLang="en-US" sz="1400" dirty="0">
                <a:latin typeface="メイリオ" panose="020B0604030504040204" pitchFamily="50" charset="-128"/>
                <a:ea typeface="メイリオ" panose="020B0604030504040204" pitchFamily="50" charset="-128"/>
              </a:rPr>
              <a:t>①カタカナの「キ」の字になるように、ダンボールの手前の</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分の</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ほどの場所で十字掛けを行います。</a:t>
            </a:r>
          </a:p>
          <a:p>
            <a:pPr>
              <a:lnSpc>
                <a:spcPts val="2200"/>
              </a:lnSpc>
            </a:pPr>
            <a:r>
              <a:rPr kumimoji="1" lang="ja-JP" altLang="en-US" sz="1400" dirty="0">
                <a:latin typeface="メイリオ" panose="020B0604030504040204" pitchFamily="50" charset="-128"/>
                <a:ea typeface="メイリオ" panose="020B0604030504040204" pitchFamily="50" charset="-128"/>
              </a:rPr>
              <a:t>　このとき、長いほうのひもが奥へ向かうようにすることがポイントです。</a:t>
            </a:r>
          </a:p>
          <a:p>
            <a:pPr>
              <a:lnSpc>
                <a:spcPts val="2200"/>
              </a:lnSpc>
            </a:pPr>
            <a:r>
              <a:rPr kumimoji="1" lang="ja-JP" altLang="en-US" sz="1400" dirty="0">
                <a:latin typeface="メイリオ" panose="020B0604030504040204" pitchFamily="50" charset="-128"/>
                <a:ea typeface="メイリオ" panose="020B0604030504040204" pitchFamily="50" charset="-128"/>
              </a:rPr>
              <a:t>②長いひもを使って、手前から</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分の</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のところで再び十字掛けをします。</a:t>
            </a:r>
          </a:p>
          <a:p>
            <a:pPr>
              <a:lnSpc>
                <a:spcPts val="2200"/>
              </a:lnSpc>
            </a:pPr>
            <a:r>
              <a:rPr kumimoji="1" lang="ja-JP" altLang="en-US" sz="1400" dirty="0">
                <a:latin typeface="メイリオ" panose="020B0604030504040204" pitchFamily="50" charset="-128"/>
                <a:ea typeface="メイリオ" panose="020B0604030504040204" pitchFamily="50" charset="-128"/>
              </a:rPr>
              <a:t>③ダンボールを裏返し、横に</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本渡っているところにひもに巻きつけます。</a:t>
            </a:r>
          </a:p>
          <a:p>
            <a:pPr>
              <a:lnSpc>
                <a:spcPts val="2200"/>
              </a:lnSpc>
            </a:pPr>
            <a:r>
              <a:rPr kumimoji="1" lang="ja-JP" altLang="en-US" sz="1400" dirty="0">
                <a:latin typeface="メイリオ" panose="020B0604030504040204" pitchFamily="50" charset="-128"/>
                <a:ea typeface="メイリオ" panose="020B0604030504040204" pitchFamily="50" charset="-128"/>
              </a:rPr>
              <a:t>　ひもを上から通して下から出すことが緩まないコツです。</a:t>
            </a:r>
          </a:p>
          <a:p>
            <a:pPr>
              <a:lnSpc>
                <a:spcPts val="2200"/>
              </a:lnSpc>
            </a:pPr>
            <a:r>
              <a:rPr kumimoji="1" lang="ja-JP" altLang="en-US" sz="1400" dirty="0">
                <a:latin typeface="メイリオ" panose="020B0604030504040204" pitchFamily="50" charset="-128"/>
                <a:ea typeface="メイリオ" panose="020B0604030504040204" pitchFamily="50" charset="-128"/>
              </a:rPr>
              <a:t>④ダンボールを表に戻し、角の部分でひもを結び合わせて完成です。</a:t>
            </a:r>
          </a:p>
        </p:txBody>
      </p:sp>
      <p:sp>
        <p:nvSpPr>
          <p:cNvPr id="4" name="タイトル 1">
            <a:extLst>
              <a:ext uri="{FF2B5EF4-FFF2-40B4-BE49-F238E27FC236}">
                <a16:creationId xmlns:a16="http://schemas.microsoft.com/office/drawing/2014/main" id="{FCE8E72F-4393-07CC-E68F-63E95A0764A5}"/>
              </a:ext>
            </a:extLst>
          </p:cNvPr>
          <p:cNvSpPr>
            <a:spLocks noGrp="1"/>
          </p:cNvSpPr>
          <p:nvPr>
            <p:ph type="title"/>
          </p:nvPr>
        </p:nvSpPr>
        <p:spPr>
          <a:xfrm>
            <a:off x="368714" y="1"/>
            <a:ext cx="9144000" cy="876300"/>
          </a:xfrm>
        </p:spPr>
        <p:txBody>
          <a:bodyPr>
            <a:normAutofit/>
          </a:bodyPr>
          <a:lstStyle/>
          <a:p>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コラム</a:t>
            </a: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災害ごみをまとめるためのロープの結び方</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吹き出し: 角を丸めた四角形 5">
            <a:extLst>
              <a:ext uri="{FF2B5EF4-FFF2-40B4-BE49-F238E27FC236}">
                <a16:creationId xmlns:a16="http://schemas.microsoft.com/office/drawing/2014/main" id="{ECA23437-8F2A-D153-2CDA-F11D51AC20E0}"/>
              </a:ext>
            </a:extLst>
          </p:cNvPr>
          <p:cNvSpPr/>
          <p:nvPr/>
        </p:nvSpPr>
        <p:spPr>
          <a:xfrm>
            <a:off x="142239" y="771952"/>
            <a:ext cx="8859521" cy="1017803"/>
          </a:xfrm>
          <a:prstGeom prst="wedgeRoundRectCallout">
            <a:avLst>
              <a:gd name="adj1" fmla="val -28426"/>
              <a:gd name="adj2" fmla="val 1490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災害ごみを車両に固定したり、道路上などにまとめて並べておく場合に役立つ、</a:t>
            </a:r>
            <a:endParaRPr kumimoji="1" lang="en-US" altLang="ja-JP" sz="2000" b="1" dirty="0">
              <a:solidFill>
                <a:schemeClr val="tx1"/>
              </a:solidFill>
              <a:latin typeface="Meiryo UI" panose="020B0604030504040204" pitchFamily="50" charset="-128"/>
              <a:ea typeface="Meiryo UI" panose="020B0604030504040204" pitchFamily="50" charset="-128"/>
            </a:endParaRPr>
          </a:p>
          <a:p>
            <a:r>
              <a:rPr kumimoji="1" lang="ja-JP" altLang="en-US" sz="2000" b="1" dirty="0">
                <a:solidFill>
                  <a:schemeClr val="tx1"/>
                </a:solidFill>
                <a:latin typeface="Meiryo UI" panose="020B0604030504040204" pitchFamily="50" charset="-128"/>
                <a:ea typeface="Meiryo UI" panose="020B0604030504040204" pitchFamily="50" charset="-128"/>
              </a:rPr>
              <a:t>適切な結び方を知っておきましょう。</a:t>
            </a:r>
            <a:endParaRPr kumimoji="1" lang="en-US" altLang="ja-JP" sz="2000" b="1" dirty="0">
              <a:solidFill>
                <a:schemeClr val="tx1"/>
              </a:solidFill>
              <a:latin typeface="Meiryo UI" panose="020B0604030504040204" pitchFamily="50" charset="-128"/>
              <a:ea typeface="Meiryo UI" panose="020B0604030504040204" pitchFamily="50" charset="-128"/>
            </a:endParaRPr>
          </a:p>
          <a:p>
            <a:endParaRPr kumimoji="1" lang="en-US" altLang="ja-JP" sz="1000" b="1" dirty="0">
              <a:solidFill>
                <a:schemeClr val="tx1"/>
              </a:solidFill>
              <a:latin typeface="Meiryo UI" panose="020B0604030504040204" pitchFamily="50" charset="-128"/>
              <a:ea typeface="Meiryo UI" panose="020B0604030504040204" pitchFamily="50" charset="-128"/>
            </a:endParaRPr>
          </a:p>
        </p:txBody>
      </p:sp>
      <p:sp>
        <p:nvSpPr>
          <p:cNvPr id="8" name="吹き出し: 角を丸めた四角形 7">
            <a:extLst>
              <a:ext uri="{FF2B5EF4-FFF2-40B4-BE49-F238E27FC236}">
                <a16:creationId xmlns:a16="http://schemas.microsoft.com/office/drawing/2014/main" id="{AAAC9136-400D-2F7A-63CB-469F561F5379}"/>
              </a:ext>
            </a:extLst>
          </p:cNvPr>
          <p:cNvSpPr/>
          <p:nvPr/>
        </p:nvSpPr>
        <p:spPr>
          <a:xfrm>
            <a:off x="199706" y="6321476"/>
            <a:ext cx="8663282" cy="472198"/>
          </a:xfrm>
          <a:prstGeom prst="wedgeRoundRectCallout">
            <a:avLst>
              <a:gd name="adj1" fmla="val -28426"/>
              <a:gd name="adj2" fmla="val 1490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ロープと段ボールや新聞紙等を用意して、研修時、参加者にチャレンジしてもらうのもよいでしょう。</a:t>
            </a:r>
          </a:p>
        </p:txBody>
      </p:sp>
    </p:spTree>
    <p:extLst>
      <p:ext uri="{BB962C8B-B14F-4D97-AF65-F5344CB8AC3E}">
        <p14:creationId xmlns:p14="http://schemas.microsoft.com/office/powerpoint/2010/main" val="3081160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かます結び】自転車の荷台に固定する結び方">
            <a:extLst>
              <a:ext uri="{FF2B5EF4-FFF2-40B4-BE49-F238E27FC236}">
                <a16:creationId xmlns:a16="http://schemas.microsoft.com/office/drawing/2014/main" id="{E9627752-9AF4-30BE-248C-F574F71C8A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980799" y="2988182"/>
            <a:ext cx="3004147" cy="272464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2CD0B230-C1EC-3C1C-D491-102F5A0C2AFE}"/>
              </a:ext>
            </a:extLst>
          </p:cNvPr>
          <p:cNvSpPr txBox="1"/>
          <p:nvPr/>
        </p:nvSpPr>
        <p:spPr>
          <a:xfrm>
            <a:off x="159054" y="1135082"/>
            <a:ext cx="8744585" cy="2973891"/>
          </a:xfrm>
          <a:prstGeom prst="rect">
            <a:avLst/>
          </a:prstGeom>
          <a:noFill/>
        </p:spPr>
        <p:txBody>
          <a:bodyPr wrap="square" rtlCol="0">
            <a:spAutoFit/>
          </a:bodyPr>
          <a:lstStyle/>
          <a:p>
            <a:pPr>
              <a:lnSpc>
                <a:spcPts val="2200"/>
              </a:lnSpc>
            </a:pPr>
            <a:r>
              <a:rPr kumimoji="1" lang="ja-JP" altLang="en-US" sz="1400" b="1" u="sng" dirty="0">
                <a:latin typeface="メイリオ" panose="020B0604030504040204" pitchFamily="50" charset="-128"/>
                <a:ea typeface="メイリオ" panose="020B0604030504040204" pitchFamily="50" charset="-128"/>
              </a:rPr>
              <a:t>かます結び</a:t>
            </a:r>
            <a:endParaRPr kumimoji="1" lang="en-US" altLang="ja-JP" sz="1400" b="1" u="sng" dirty="0">
              <a:latin typeface="メイリオ" panose="020B0604030504040204" pitchFamily="50" charset="-128"/>
              <a:ea typeface="メイリオ" panose="020B0604030504040204" pitchFamily="50" charset="-128"/>
            </a:endParaRPr>
          </a:p>
          <a:p>
            <a:pPr>
              <a:lnSpc>
                <a:spcPts val="2200"/>
              </a:lnSpc>
            </a:pPr>
            <a:r>
              <a:rPr kumimoji="1" lang="ja-JP" altLang="en-US" sz="1400" dirty="0">
                <a:latin typeface="メイリオ" panose="020B0604030504040204" pitchFamily="50" charset="-128"/>
                <a:ea typeface="メイリオ" panose="020B0604030504040204" pitchFamily="50" charset="-128"/>
              </a:rPr>
              <a:t>かます結びは強度が高いものの、簡単に解くことができる便利な結び方で、自転車の荷台に荷物を固定するほか、古紙を縛るときにも使われます。</a:t>
            </a:r>
            <a:endParaRPr kumimoji="1" lang="en-US" altLang="ja-JP" sz="1400" dirty="0">
              <a:latin typeface="メイリオ" panose="020B0604030504040204" pitchFamily="50" charset="-128"/>
              <a:ea typeface="メイリオ" panose="020B0604030504040204" pitchFamily="50" charset="-128"/>
            </a:endParaRPr>
          </a:p>
          <a:p>
            <a:pPr>
              <a:lnSpc>
                <a:spcPts val="2200"/>
              </a:lnSpc>
              <a:spcBef>
                <a:spcPts val="600"/>
              </a:spcBef>
            </a:pPr>
            <a:r>
              <a:rPr kumimoji="1" lang="ja-JP" altLang="en-US" sz="1400" dirty="0">
                <a:latin typeface="メイリオ" panose="020B0604030504040204" pitchFamily="50" charset="-128"/>
                <a:ea typeface="メイリオ" panose="020B0604030504040204" pitchFamily="50" charset="-128"/>
              </a:rPr>
              <a:t>①ひもでダンボールを数回巻いたあと、片方のひもの先端で輪を作ります。</a:t>
            </a:r>
          </a:p>
          <a:p>
            <a:pPr>
              <a:lnSpc>
                <a:spcPts val="2200"/>
              </a:lnSpc>
            </a:pPr>
            <a:r>
              <a:rPr kumimoji="1" lang="ja-JP" altLang="en-US" sz="1400" dirty="0">
                <a:latin typeface="メイリオ" panose="020B0604030504040204" pitchFamily="50" charset="-128"/>
                <a:ea typeface="メイリオ" panose="020B0604030504040204" pitchFamily="50" charset="-128"/>
              </a:rPr>
              <a:t>　このとき、輪をしっかりと引き締め、ダンボールとひもの間がたるまないようにしてください。</a:t>
            </a:r>
          </a:p>
          <a:p>
            <a:pPr>
              <a:lnSpc>
                <a:spcPts val="2200"/>
              </a:lnSpc>
            </a:pPr>
            <a:r>
              <a:rPr kumimoji="1" lang="ja-JP" altLang="en-US" sz="1400" dirty="0">
                <a:latin typeface="メイリオ" panose="020B0604030504040204" pitchFamily="50" charset="-128"/>
                <a:ea typeface="メイリオ" panose="020B0604030504040204" pitchFamily="50" charset="-128"/>
              </a:rPr>
              <a:t>②左手で輪を、右手でもう一方のひもを持ち、右手のひもを輪の上から、ひも全体の下をくぐらせて</a:t>
            </a:r>
            <a:endParaRPr kumimoji="1" lang="en-US" altLang="ja-JP" sz="1400" dirty="0">
              <a:latin typeface="メイリオ" panose="020B0604030504040204" pitchFamily="50" charset="-128"/>
              <a:ea typeface="メイリオ" panose="020B0604030504040204" pitchFamily="50" charset="-128"/>
            </a:endParaRPr>
          </a:p>
          <a:p>
            <a:pPr>
              <a:lnSpc>
                <a:spcPts val="2200"/>
              </a:lnSpc>
            </a:pPr>
            <a:r>
              <a:rPr kumimoji="1" lang="ja-JP" altLang="en-US" sz="1400" dirty="0">
                <a:latin typeface="メイリオ" panose="020B0604030504040204" pitchFamily="50" charset="-128"/>
                <a:ea typeface="メイリオ" panose="020B0604030504040204" pitchFamily="50" charset="-128"/>
              </a:rPr>
              <a:t>　まとめます。</a:t>
            </a:r>
          </a:p>
          <a:p>
            <a:pPr>
              <a:lnSpc>
                <a:spcPts val="2200"/>
              </a:lnSpc>
            </a:pPr>
            <a:r>
              <a:rPr kumimoji="1" lang="ja-JP" altLang="en-US" sz="1400" dirty="0">
                <a:latin typeface="メイリオ" panose="020B0604030504040204" pitchFamily="50" charset="-128"/>
                <a:ea typeface="メイリオ" panose="020B0604030504040204" pitchFamily="50" charset="-128"/>
              </a:rPr>
              <a:t>③くぐらせたひもを、輪の下から通します。</a:t>
            </a:r>
          </a:p>
          <a:p>
            <a:pPr>
              <a:lnSpc>
                <a:spcPts val="2200"/>
              </a:lnSpc>
            </a:pPr>
            <a:r>
              <a:rPr kumimoji="1" lang="ja-JP" altLang="en-US" sz="1400" dirty="0">
                <a:latin typeface="メイリオ" panose="020B0604030504040204" pitchFamily="50" charset="-128"/>
                <a:ea typeface="メイリオ" panose="020B0604030504040204" pitchFamily="50" charset="-128"/>
              </a:rPr>
              <a:t>④ダンボールの角の位置で、両方のひもを強く引いて結び目を締めます。</a:t>
            </a:r>
          </a:p>
          <a:p>
            <a:pPr>
              <a:lnSpc>
                <a:spcPts val="2200"/>
              </a:lnSpc>
            </a:pPr>
            <a:r>
              <a:rPr kumimoji="1" lang="ja-JP" altLang="en-US" sz="1400" dirty="0">
                <a:latin typeface="メイリオ" panose="020B0604030504040204" pitchFamily="50" charset="-128"/>
                <a:ea typeface="メイリオ" panose="020B0604030504040204" pitchFamily="50" charset="-128"/>
              </a:rPr>
              <a:t>　このとき、結び目が角になるようにすることが、丈夫に縛るコツです</a:t>
            </a:r>
          </a:p>
        </p:txBody>
      </p:sp>
      <p:sp>
        <p:nvSpPr>
          <p:cNvPr id="4" name="タイトル 1">
            <a:extLst>
              <a:ext uri="{FF2B5EF4-FFF2-40B4-BE49-F238E27FC236}">
                <a16:creationId xmlns:a16="http://schemas.microsoft.com/office/drawing/2014/main" id="{FCE8E72F-4393-07CC-E68F-63E95A0764A5}"/>
              </a:ext>
            </a:extLst>
          </p:cNvPr>
          <p:cNvSpPr>
            <a:spLocks noGrp="1"/>
          </p:cNvSpPr>
          <p:nvPr>
            <p:ph type="title"/>
          </p:nvPr>
        </p:nvSpPr>
        <p:spPr>
          <a:xfrm>
            <a:off x="368714" y="1"/>
            <a:ext cx="9144000" cy="876300"/>
          </a:xfrm>
        </p:spPr>
        <p:txBody>
          <a:bodyPr>
            <a:normAutofit/>
          </a:bodyPr>
          <a:lstStyle/>
          <a:p>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コラム</a:t>
            </a: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災害ごみをまとめるためのロープの結び方</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
        <p:nvSpPr>
          <p:cNvPr id="8" name="吹き出し: 角を丸めた四角形 7">
            <a:extLst>
              <a:ext uri="{FF2B5EF4-FFF2-40B4-BE49-F238E27FC236}">
                <a16:creationId xmlns:a16="http://schemas.microsoft.com/office/drawing/2014/main" id="{AAAC9136-400D-2F7A-63CB-469F561F5379}"/>
              </a:ext>
            </a:extLst>
          </p:cNvPr>
          <p:cNvSpPr/>
          <p:nvPr/>
        </p:nvSpPr>
        <p:spPr>
          <a:xfrm>
            <a:off x="199706" y="6321476"/>
            <a:ext cx="8663282" cy="472198"/>
          </a:xfrm>
          <a:prstGeom prst="wedgeRoundRectCallout">
            <a:avLst>
              <a:gd name="adj1" fmla="val -28426"/>
              <a:gd name="adj2" fmla="val 1490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ロープと段ボールや新聞紙等を用意して、研修時、参加者にチャレンジしてもらうのもよいでしょう。</a:t>
            </a:r>
          </a:p>
        </p:txBody>
      </p:sp>
    </p:spTree>
    <p:extLst>
      <p:ext uri="{BB962C8B-B14F-4D97-AF65-F5344CB8AC3E}">
        <p14:creationId xmlns:p14="http://schemas.microsoft.com/office/powerpoint/2010/main" val="41340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2CD0B230-C1EC-3C1C-D491-102F5A0C2AFE}"/>
              </a:ext>
            </a:extLst>
          </p:cNvPr>
          <p:cNvSpPr txBox="1"/>
          <p:nvPr/>
        </p:nvSpPr>
        <p:spPr>
          <a:xfrm>
            <a:off x="159054" y="870840"/>
            <a:ext cx="8744585" cy="5541902"/>
          </a:xfrm>
          <a:prstGeom prst="rect">
            <a:avLst/>
          </a:prstGeom>
          <a:noFill/>
        </p:spPr>
        <p:txBody>
          <a:bodyPr wrap="square" rtlCol="0">
            <a:spAutoFit/>
          </a:bodyPr>
          <a:lstStyle/>
          <a:p>
            <a:pPr>
              <a:lnSpc>
                <a:spcPts val="2100"/>
              </a:lnSpc>
            </a:pPr>
            <a:r>
              <a:rPr kumimoji="1" lang="ja-JP" altLang="en-US" sz="1400" b="1" u="sng" dirty="0">
                <a:latin typeface="メイリオ" panose="020B0604030504040204" pitchFamily="50" charset="-128"/>
                <a:ea typeface="メイリオ" panose="020B0604030504040204" pitchFamily="50" charset="-128"/>
              </a:rPr>
              <a:t>南京結び</a:t>
            </a:r>
            <a:endParaRPr kumimoji="1" lang="en-US" altLang="ja-JP" sz="1400" b="1" u="sng" dirty="0">
              <a:latin typeface="メイリオ" panose="020B0604030504040204" pitchFamily="50" charset="-128"/>
              <a:ea typeface="メイリオ" panose="020B0604030504040204" pitchFamily="50" charset="-128"/>
            </a:endParaRPr>
          </a:p>
          <a:p>
            <a:pPr>
              <a:lnSpc>
                <a:spcPts val="2100"/>
              </a:lnSpc>
            </a:pPr>
            <a:r>
              <a:rPr kumimoji="1" lang="ja-JP" altLang="en-US" sz="1400" dirty="0">
                <a:latin typeface="メイリオ" panose="020B0604030504040204" pitchFamily="50" charset="-128"/>
                <a:ea typeface="メイリオ" panose="020B0604030504040204" pitchFamily="50" charset="-128"/>
              </a:rPr>
              <a:t>南京結びは多少の振動では緩まない上、長さの調節も可能な結び方です。強力で解けないことが特徴であることから、トラックに本棚などの家具や大型の荷物を積む際に使われています。</a:t>
            </a:r>
          </a:p>
          <a:p>
            <a:pPr>
              <a:lnSpc>
                <a:spcPts val="2100"/>
              </a:lnSpc>
            </a:pPr>
            <a:r>
              <a:rPr kumimoji="1" lang="ja-JP" altLang="en-US" sz="1400" dirty="0">
                <a:latin typeface="メイリオ" panose="020B0604030504040204" pitchFamily="50" charset="-128"/>
                <a:ea typeface="メイリオ" panose="020B0604030504040204" pitchFamily="50" charset="-128"/>
              </a:rPr>
              <a:t>どのような高さのものでもしっかりと固定できる上、結ぶときに力を使わないため、女性でも簡単に結ぶ　ことが可能です。</a:t>
            </a:r>
            <a:endParaRPr kumimoji="1" lang="en-US" altLang="ja-JP" sz="1400" dirty="0">
              <a:latin typeface="メイリオ" panose="020B0604030504040204" pitchFamily="50" charset="-128"/>
              <a:ea typeface="メイリオ" panose="020B0604030504040204" pitchFamily="50" charset="-128"/>
            </a:endParaRPr>
          </a:p>
          <a:p>
            <a:pPr>
              <a:lnSpc>
                <a:spcPts val="2100"/>
              </a:lnSpc>
              <a:spcBef>
                <a:spcPts val="600"/>
              </a:spcBef>
            </a:pPr>
            <a:r>
              <a:rPr kumimoji="1" lang="ja-JP" altLang="en-US" sz="1400" dirty="0">
                <a:latin typeface="メイリオ" panose="020B0604030504040204" pitchFamily="50" charset="-128"/>
                <a:ea typeface="メイリオ" panose="020B0604030504040204" pitchFamily="50" charset="-128"/>
              </a:rPr>
              <a:t>①ひもの先を結び、トラックの荷台のフックにかけます。</a:t>
            </a:r>
          </a:p>
          <a:p>
            <a:pPr>
              <a:lnSpc>
                <a:spcPts val="2100"/>
              </a:lnSpc>
            </a:pPr>
            <a:r>
              <a:rPr kumimoji="1" lang="ja-JP" altLang="en-US" sz="1400" dirty="0">
                <a:latin typeface="メイリオ" panose="020B0604030504040204" pitchFamily="50" charset="-128"/>
                <a:ea typeface="メイリオ" panose="020B0604030504040204" pitchFamily="50" charset="-128"/>
              </a:rPr>
              <a:t>②固定したい荷物にひもをくくりつけ、荷物を軽く縛ります。</a:t>
            </a:r>
          </a:p>
          <a:p>
            <a:pPr>
              <a:lnSpc>
                <a:spcPts val="2100"/>
              </a:lnSpc>
            </a:pPr>
            <a:r>
              <a:rPr kumimoji="1" lang="ja-JP" altLang="en-US" sz="1400" dirty="0">
                <a:latin typeface="メイリオ" panose="020B0604030504040204" pitchFamily="50" charset="-128"/>
                <a:ea typeface="メイリオ" panose="020B0604030504040204" pitchFamily="50" charset="-128"/>
              </a:rPr>
              <a:t>③左手でひもを持ち、左手から続くひもを右手で持ち、小さい輪を作ります。</a:t>
            </a:r>
          </a:p>
          <a:p>
            <a:pPr>
              <a:lnSpc>
                <a:spcPts val="2100"/>
              </a:lnSpc>
            </a:pPr>
            <a:r>
              <a:rPr kumimoji="1" lang="ja-JP" altLang="en-US" sz="1400" dirty="0">
                <a:latin typeface="メイリオ" panose="020B0604030504040204" pitchFamily="50" charset="-128"/>
                <a:ea typeface="メイリオ" panose="020B0604030504040204" pitchFamily="50" charset="-128"/>
              </a:rPr>
              <a:t>　この小さい輪を、左手で持っているひもの上のほうへ寄せます。</a:t>
            </a:r>
          </a:p>
          <a:p>
            <a:pPr>
              <a:lnSpc>
                <a:spcPts val="2100"/>
              </a:lnSpc>
            </a:pPr>
            <a:r>
              <a:rPr kumimoji="1" lang="ja-JP" altLang="en-US" sz="1400" dirty="0">
                <a:latin typeface="メイリオ" panose="020B0604030504040204" pitchFamily="50" charset="-128"/>
                <a:ea typeface="メイリオ" panose="020B0604030504040204" pitchFamily="50" charset="-128"/>
              </a:rPr>
              <a:t>④左手のほうにできた大きな輪で、小さな輪の付け根を下から</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回巻きます。</a:t>
            </a:r>
          </a:p>
          <a:p>
            <a:pPr>
              <a:lnSpc>
                <a:spcPts val="2100"/>
              </a:lnSpc>
            </a:pPr>
            <a:r>
              <a:rPr kumimoji="1" lang="ja-JP" altLang="en-US" sz="1400" dirty="0">
                <a:latin typeface="メイリオ" panose="020B0604030504040204" pitchFamily="50" charset="-128"/>
                <a:ea typeface="メイリオ" panose="020B0604030504040204" pitchFamily="50" charset="-128"/>
              </a:rPr>
              <a:t>　このとき、結び目を縦にすることがポイントです。</a:t>
            </a:r>
          </a:p>
          <a:p>
            <a:pPr>
              <a:lnSpc>
                <a:spcPts val="2100"/>
              </a:lnSpc>
            </a:pPr>
            <a:r>
              <a:rPr kumimoji="1" lang="ja-JP" altLang="en-US" sz="1400" dirty="0">
                <a:latin typeface="メイリオ" panose="020B0604030504040204" pitchFamily="50" charset="-128"/>
                <a:ea typeface="メイリオ" panose="020B0604030504040204" pitchFamily="50" charset="-128"/>
              </a:rPr>
              <a:t>⑤さらにもう</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回ひもを巻きつけます。このとき、</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回目の輪が小さな輪を</a:t>
            </a:r>
            <a:endParaRPr kumimoji="1" lang="en-US" altLang="ja-JP" sz="1400" dirty="0">
              <a:latin typeface="メイリオ" panose="020B0604030504040204" pitchFamily="50" charset="-128"/>
              <a:ea typeface="メイリオ" panose="020B0604030504040204" pitchFamily="50" charset="-128"/>
            </a:endParaRPr>
          </a:p>
          <a:p>
            <a:pPr>
              <a:lnSpc>
                <a:spcPts val="2100"/>
              </a:lnSpc>
            </a:pPr>
            <a:r>
              <a:rPr kumimoji="1" lang="ja-JP" altLang="en-US" sz="1400" dirty="0">
                <a:latin typeface="メイリオ" panose="020B0604030504040204" pitchFamily="50" charset="-128"/>
                <a:ea typeface="メイリオ" panose="020B0604030504040204" pitchFamily="50" charset="-128"/>
              </a:rPr>
              <a:t>　持っている右手の親指側になるように巻きつけることがポイントです。</a:t>
            </a:r>
          </a:p>
          <a:p>
            <a:pPr>
              <a:lnSpc>
                <a:spcPts val="2100"/>
              </a:lnSpc>
            </a:pPr>
            <a:r>
              <a:rPr kumimoji="1" lang="ja-JP" altLang="en-US" sz="1400" dirty="0">
                <a:latin typeface="メイリオ" panose="020B0604030504040204" pitchFamily="50" charset="-128"/>
                <a:ea typeface="メイリオ" panose="020B0604030504040204" pitchFamily="50" charset="-128"/>
              </a:rPr>
              <a:t>⑥左手側の大きな輪を</a:t>
            </a:r>
            <a:r>
              <a:rPr kumimoji="1" lang="en-US" altLang="ja-JP" sz="1400" dirty="0">
                <a:latin typeface="メイリオ" panose="020B0604030504040204" pitchFamily="50" charset="-128"/>
                <a:ea typeface="メイリオ" panose="020B0604030504040204" pitchFamily="50" charset="-128"/>
              </a:rPr>
              <a:t>8</a:t>
            </a:r>
            <a:r>
              <a:rPr kumimoji="1" lang="ja-JP" altLang="en-US" sz="1400" dirty="0">
                <a:latin typeface="メイリオ" panose="020B0604030504040204" pitchFamily="50" charset="-128"/>
                <a:ea typeface="メイリオ" panose="020B0604030504040204" pitchFamily="50" charset="-128"/>
              </a:rPr>
              <a:t>の字にひねります。</a:t>
            </a:r>
          </a:p>
          <a:p>
            <a:pPr>
              <a:lnSpc>
                <a:spcPts val="2100"/>
              </a:lnSpc>
            </a:pPr>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8</a:t>
            </a:r>
            <a:r>
              <a:rPr kumimoji="1" lang="ja-JP" altLang="en-US" sz="1400" dirty="0">
                <a:latin typeface="メイリオ" panose="020B0604030504040204" pitchFamily="50" charset="-128"/>
                <a:ea typeface="メイリオ" panose="020B0604030504040204" pitchFamily="50" charset="-128"/>
              </a:rPr>
              <a:t>の字になった下の輪に、垂れ下がっているひもを通します。</a:t>
            </a:r>
          </a:p>
          <a:p>
            <a:pPr>
              <a:lnSpc>
                <a:spcPts val="2100"/>
              </a:lnSpc>
            </a:pPr>
            <a:r>
              <a:rPr kumimoji="1" lang="ja-JP" altLang="en-US" sz="1400" dirty="0">
                <a:latin typeface="メイリオ" panose="020B0604030504040204" pitchFamily="50" charset="-128"/>
                <a:ea typeface="メイリオ" panose="020B0604030504040204" pitchFamily="50" charset="-128"/>
              </a:rPr>
              <a:t>⑦通したひもでできた新たな輪をトラックのフックにかけます。</a:t>
            </a:r>
          </a:p>
          <a:p>
            <a:pPr>
              <a:lnSpc>
                <a:spcPts val="2100"/>
              </a:lnSpc>
            </a:pPr>
            <a:r>
              <a:rPr kumimoji="1" lang="ja-JP" altLang="en-US" sz="1400" dirty="0">
                <a:latin typeface="メイリオ" panose="020B0604030504040204" pitchFamily="50" charset="-128"/>
                <a:ea typeface="メイリオ" panose="020B0604030504040204" pitchFamily="50" charset="-128"/>
              </a:rPr>
              <a:t>⑧垂れ下がっているひもを下へ引っ張りながら締めつけて小さな輪を作り、荷台とひもの間に輪を</a:t>
            </a:r>
            <a:endParaRPr kumimoji="1" lang="en-US" altLang="ja-JP" sz="1400" dirty="0">
              <a:latin typeface="メイリオ" panose="020B0604030504040204" pitchFamily="50" charset="-128"/>
              <a:ea typeface="メイリオ" panose="020B0604030504040204" pitchFamily="50" charset="-128"/>
            </a:endParaRPr>
          </a:p>
          <a:p>
            <a:pPr>
              <a:lnSpc>
                <a:spcPts val="2100"/>
              </a:lnSpc>
            </a:pPr>
            <a:r>
              <a:rPr kumimoji="1" lang="ja-JP" altLang="en-US" sz="1400" dirty="0">
                <a:latin typeface="メイリオ" panose="020B0604030504040204" pitchFamily="50" charset="-128"/>
                <a:ea typeface="メイリオ" panose="020B0604030504040204" pitchFamily="50" charset="-128"/>
              </a:rPr>
              <a:t>　くぐらせます。</a:t>
            </a:r>
          </a:p>
          <a:p>
            <a:pPr>
              <a:lnSpc>
                <a:spcPts val="2100"/>
              </a:lnSpc>
            </a:pPr>
            <a:r>
              <a:rPr kumimoji="1" lang="ja-JP" altLang="en-US" sz="1400" dirty="0">
                <a:latin typeface="メイリオ" panose="020B0604030504040204" pitchFamily="50" charset="-128"/>
                <a:ea typeface="メイリオ" panose="020B0604030504040204" pitchFamily="50" charset="-128"/>
              </a:rPr>
              <a:t>⑨最後に荷台とひもの間にくぐらせた輪をフックにかけ、締めつけたら、南京結びの完成です。</a:t>
            </a:r>
          </a:p>
          <a:p>
            <a:pPr>
              <a:lnSpc>
                <a:spcPts val="2100"/>
              </a:lnSpc>
            </a:pPr>
            <a:r>
              <a:rPr kumimoji="1" lang="ja-JP" altLang="en-US" sz="1400" dirty="0">
                <a:latin typeface="メイリオ" panose="020B0604030504040204" pitchFamily="50" charset="-128"/>
                <a:ea typeface="メイリオ" panose="020B0604030504040204" pitchFamily="50" charset="-128"/>
              </a:rPr>
              <a:t>　結び終えたら、ひもが張っているかを確認してください。</a:t>
            </a:r>
          </a:p>
        </p:txBody>
      </p:sp>
      <p:sp>
        <p:nvSpPr>
          <p:cNvPr id="4" name="タイトル 1">
            <a:extLst>
              <a:ext uri="{FF2B5EF4-FFF2-40B4-BE49-F238E27FC236}">
                <a16:creationId xmlns:a16="http://schemas.microsoft.com/office/drawing/2014/main" id="{FCE8E72F-4393-07CC-E68F-63E95A0764A5}"/>
              </a:ext>
            </a:extLst>
          </p:cNvPr>
          <p:cNvSpPr>
            <a:spLocks noGrp="1"/>
          </p:cNvSpPr>
          <p:nvPr>
            <p:ph type="title"/>
          </p:nvPr>
        </p:nvSpPr>
        <p:spPr>
          <a:xfrm>
            <a:off x="368714" y="1"/>
            <a:ext cx="9144000" cy="876300"/>
          </a:xfrm>
        </p:spPr>
        <p:txBody>
          <a:bodyPr>
            <a:normAutofit/>
          </a:bodyPr>
          <a:lstStyle/>
          <a:p>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コラム</a:t>
            </a: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災害ごみをまとめるためのロープの結び方</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
        <p:nvSpPr>
          <p:cNvPr id="10" name="吹き出し: 角を丸めた四角形 9">
            <a:extLst>
              <a:ext uri="{FF2B5EF4-FFF2-40B4-BE49-F238E27FC236}">
                <a16:creationId xmlns:a16="http://schemas.microsoft.com/office/drawing/2014/main" id="{1DC8E6A5-66DB-CF78-9CB6-14237B80BB25}"/>
              </a:ext>
            </a:extLst>
          </p:cNvPr>
          <p:cNvSpPr/>
          <p:nvPr/>
        </p:nvSpPr>
        <p:spPr>
          <a:xfrm>
            <a:off x="199706" y="6321476"/>
            <a:ext cx="8663282" cy="472198"/>
          </a:xfrm>
          <a:prstGeom prst="wedgeRoundRectCallout">
            <a:avLst>
              <a:gd name="adj1" fmla="val -28426"/>
              <a:gd name="adj2" fmla="val 1490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a:solidFill>
                  <a:schemeClr val="tx1"/>
                </a:solidFill>
                <a:latin typeface="Meiryo UI" panose="020B0604030504040204" pitchFamily="50" charset="-128"/>
                <a:ea typeface="Meiryo UI" panose="020B0604030504040204" pitchFamily="50" charset="-128"/>
              </a:rPr>
              <a:t>ロープを</a:t>
            </a:r>
            <a:r>
              <a:rPr kumimoji="1" lang="ja-JP" altLang="en-US" sz="1600" b="1" dirty="0">
                <a:solidFill>
                  <a:schemeClr val="tx1"/>
                </a:solidFill>
                <a:latin typeface="Meiryo UI" panose="020B0604030504040204" pitchFamily="50" charset="-128"/>
                <a:ea typeface="Meiryo UI" panose="020B0604030504040204" pitchFamily="50" charset="-128"/>
              </a:rPr>
              <a:t>用意して、研修時、参加者にチャレンジしてもらうのもよいでしょう。</a:t>
            </a:r>
          </a:p>
        </p:txBody>
      </p:sp>
      <p:pic>
        <p:nvPicPr>
          <p:cNvPr id="11" name="図 10">
            <a:extLst>
              <a:ext uri="{FF2B5EF4-FFF2-40B4-BE49-F238E27FC236}">
                <a16:creationId xmlns:a16="http://schemas.microsoft.com/office/drawing/2014/main" id="{1C7B8745-C263-E6E3-7808-67CD227A6B93}"/>
              </a:ext>
            </a:extLst>
          </p:cNvPr>
          <p:cNvPicPr>
            <a:picLocks noChangeAspect="1"/>
          </p:cNvPicPr>
          <p:nvPr/>
        </p:nvPicPr>
        <p:blipFill>
          <a:blip r:embed="rId3"/>
          <a:stretch>
            <a:fillRect/>
          </a:stretch>
        </p:blipFill>
        <p:spPr>
          <a:xfrm>
            <a:off x="6753589" y="2142045"/>
            <a:ext cx="2109399" cy="2999492"/>
          </a:xfrm>
          <a:prstGeom prst="rect">
            <a:avLst/>
          </a:prstGeom>
        </p:spPr>
      </p:pic>
    </p:spTree>
    <p:extLst>
      <p:ext uri="{BB962C8B-B14F-4D97-AF65-F5344CB8AC3E}">
        <p14:creationId xmlns:p14="http://schemas.microsoft.com/office/powerpoint/2010/main" val="4040092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8DE449-FB0E-ED1B-3B5F-7F0FAA61B1CF}"/>
              </a:ext>
            </a:extLst>
          </p:cNvPr>
          <p:cNvSpPr>
            <a:spLocks noGrp="1"/>
          </p:cNvSpPr>
          <p:nvPr>
            <p:ph type="title"/>
          </p:nvPr>
        </p:nvSpPr>
        <p:spPr>
          <a:xfrm>
            <a:off x="357076" y="-120185"/>
            <a:ext cx="8581651" cy="1075513"/>
          </a:xfrm>
        </p:spPr>
        <p:txBody>
          <a:bodyPr>
            <a:normAutofit/>
          </a:bodyPr>
          <a:lstStyle/>
          <a:p>
            <a:r>
              <a:rPr lang="en-US" altLang="ja-JP" sz="2200" b="1" dirty="0">
                <a:solidFill>
                  <a:schemeClr val="bg1"/>
                </a:solidFill>
                <a:latin typeface="Meiryo UI" panose="020B0604030504040204" pitchFamily="50" charset="-128"/>
                <a:ea typeface="Meiryo UI" panose="020B0604030504040204" pitchFamily="50" charset="-128"/>
              </a:rPr>
              <a:t>【</a:t>
            </a:r>
            <a:r>
              <a:rPr lang="ja-JP" altLang="en-US" sz="2200" b="1" dirty="0">
                <a:solidFill>
                  <a:schemeClr val="bg1"/>
                </a:solidFill>
                <a:latin typeface="Meiryo UI" panose="020B0604030504040204" pitchFamily="50" charset="-128"/>
                <a:ea typeface="Meiryo UI" panose="020B0604030504040204" pitchFamily="50" charset="-128"/>
              </a:rPr>
              <a:t>事例</a:t>
            </a:r>
            <a:r>
              <a:rPr lang="en-US" altLang="ja-JP" sz="2200" b="1" dirty="0">
                <a:solidFill>
                  <a:schemeClr val="bg1"/>
                </a:solidFill>
                <a:latin typeface="Meiryo UI" panose="020B0604030504040204" pitchFamily="50" charset="-128"/>
                <a:ea typeface="Meiryo UI" panose="020B0604030504040204" pitchFamily="50" charset="-128"/>
              </a:rPr>
              <a:t>】</a:t>
            </a:r>
            <a:r>
              <a:rPr kumimoji="1" lang="ja-JP" altLang="en-US" sz="2200" b="1" dirty="0">
                <a:solidFill>
                  <a:schemeClr val="bg1"/>
                </a:solidFill>
                <a:latin typeface="Meiryo UI" panose="020B0604030504040204" pitchFamily="50" charset="-128"/>
                <a:ea typeface="Meiryo UI" panose="020B0604030504040204" pitchFamily="50" charset="-128"/>
              </a:rPr>
              <a:t>市町村からボランティア向けの災害ごみに関する案内例</a:t>
            </a:r>
          </a:p>
        </p:txBody>
      </p:sp>
      <p:sp>
        <p:nvSpPr>
          <p:cNvPr id="12" name="タイトル 1">
            <a:extLst>
              <a:ext uri="{FF2B5EF4-FFF2-40B4-BE49-F238E27FC236}">
                <a16:creationId xmlns:a16="http://schemas.microsoft.com/office/drawing/2014/main" id="{25D6FB3C-46C1-4BFD-81D4-0B9F715C3D1F}"/>
              </a:ext>
            </a:extLst>
          </p:cNvPr>
          <p:cNvSpPr txBox="1">
            <a:spLocks/>
          </p:cNvSpPr>
          <p:nvPr/>
        </p:nvSpPr>
        <p:spPr>
          <a:xfrm>
            <a:off x="219559" y="741541"/>
            <a:ext cx="3510614" cy="271463"/>
          </a:xfrm>
          <a:prstGeom prst="rect">
            <a:avLst/>
          </a:prstGeom>
        </p:spPr>
        <p:txBody>
          <a:bodyPr anchor="ctr">
            <a:normAutofit fontScale="97500"/>
          </a:bodyPr>
          <a:lstStyle>
            <a:lvl1pPr algn="ctr" defTabSz="914400" rtl="0" eaLnBrk="1" latinLnBrk="0" hangingPunct="1">
              <a:spcBef>
                <a:spcPct val="0"/>
              </a:spcBef>
              <a:buNone/>
              <a:defRPr kumimoji="1" sz="3600" kern="1200">
                <a:solidFill>
                  <a:schemeClr val="tx1"/>
                </a:solidFill>
                <a:latin typeface="+mj-lt"/>
                <a:ea typeface="+mj-ea"/>
                <a:cs typeface="+mj-cs"/>
              </a:defRPr>
            </a:lvl1pPr>
          </a:lstStyle>
          <a:p>
            <a:pPr algn="l">
              <a:defRPr/>
            </a:pPr>
            <a:r>
              <a:rPr lang="ja-JP" altLang="en-US" sz="1100" b="1" dirty="0">
                <a:latin typeface="HG丸ｺﾞｼｯｸM-PRO" pitchFamily="50" charset="-128"/>
                <a:ea typeface="HG丸ｺﾞｼｯｸM-PRO" pitchFamily="50" charset="-128"/>
              </a:rPr>
              <a:t>被災された方・ボランティアの皆様へのお願い</a:t>
            </a:r>
          </a:p>
        </p:txBody>
      </p:sp>
      <p:sp>
        <p:nvSpPr>
          <p:cNvPr id="13" name="角丸四角形 4">
            <a:extLst>
              <a:ext uri="{FF2B5EF4-FFF2-40B4-BE49-F238E27FC236}">
                <a16:creationId xmlns:a16="http://schemas.microsoft.com/office/drawing/2014/main" id="{9CC36898-568E-CD12-4129-4521EF9CA94B}"/>
              </a:ext>
            </a:extLst>
          </p:cNvPr>
          <p:cNvSpPr/>
          <p:nvPr/>
        </p:nvSpPr>
        <p:spPr>
          <a:xfrm>
            <a:off x="270161" y="990444"/>
            <a:ext cx="5013722" cy="702781"/>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mn-ea"/>
              </a:rPr>
              <a:t>災害により発生したごみの分別・</a:t>
            </a:r>
            <a:endParaRPr lang="en-US" altLang="ja-JP" sz="2000" b="1" dirty="0">
              <a:solidFill>
                <a:schemeClr val="tx1"/>
              </a:solidFill>
              <a:latin typeface="+mn-ea"/>
            </a:endParaRPr>
          </a:p>
          <a:p>
            <a:pPr algn="ctr">
              <a:defRPr/>
            </a:pPr>
            <a:r>
              <a:rPr lang="ja-JP" altLang="en-US" sz="2000" b="1" dirty="0">
                <a:solidFill>
                  <a:schemeClr val="tx1"/>
                </a:solidFill>
                <a:latin typeface="+mn-ea"/>
              </a:rPr>
              <a:t>仮置場のご案内</a:t>
            </a:r>
          </a:p>
        </p:txBody>
      </p:sp>
      <p:sp>
        <p:nvSpPr>
          <p:cNvPr id="15" name="サブタイトル 2">
            <a:extLst>
              <a:ext uri="{FF2B5EF4-FFF2-40B4-BE49-F238E27FC236}">
                <a16:creationId xmlns:a16="http://schemas.microsoft.com/office/drawing/2014/main" id="{BC3CF0F0-07F1-4672-B0F0-637A3B4ACDC6}"/>
              </a:ext>
            </a:extLst>
          </p:cNvPr>
          <p:cNvSpPr txBox="1">
            <a:spLocks/>
          </p:cNvSpPr>
          <p:nvPr/>
        </p:nvSpPr>
        <p:spPr>
          <a:xfrm>
            <a:off x="357076" y="2608979"/>
            <a:ext cx="4622419" cy="125810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450"/>
              </a:spcBef>
              <a:buNone/>
              <a:defRPr/>
            </a:pPr>
            <a:r>
              <a:rPr lang="ja-JP" altLang="en-US" sz="1100" b="1" dirty="0">
                <a:latin typeface="HG丸ｺﾞｼｯｸM-PRO" pitchFamily="50" charset="-128"/>
                <a:ea typeface="HG丸ｺﾞｼｯｸM-PRO" pitchFamily="50" charset="-128"/>
              </a:rPr>
              <a:t>　</a:t>
            </a:r>
            <a:r>
              <a:rPr lang="ja-JP" altLang="en-US" sz="1100" dirty="0">
                <a:latin typeface="HG丸ｺﾞｼｯｸM-PRO" pitchFamily="50" charset="-128"/>
                <a:ea typeface="HG丸ｺﾞｼｯｸM-PRO" pitchFamily="50" charset="-128"/>
              </a:rPr>
              <a:t>① もやすごみ（プラスチック・衣類など）</a:t>
            </a:r>
            <a:endParaRPr lang="en-US" altLang="ja-JP" sz="1100" dirty="0">
              <a:latin typeface="HG丸ｺﾞｼｯｸM-PRO" pitchFamily="50" charset="-128"/>
              <a:ea typeface="HG丸ｺﾞｼｯｸM-PRO" pitchFamily="50" charset="-128"/>
            </a:endParaRPr>
          </a:p>
          <a:p>
            <a:pPr marL="0" indent="0">
              <a:lnSpc>
                <a:spcPct val="100000"/>
              </a:lnSpc>
              <a:spcBef>
                <a:spcPts val="450"/>
              </a:spcBef>
              <a:buNone/>
              <a:defRPr/>
            </a:pPr>
            <a:r>
              <a:rPr lang="ja-JP" altLang="en-US" sz="1100" dirty="0">
                <a:latin typeface="HG丸ｺﾞｼｯｸM-PRO" pitchFamily="50" charset="-128"/>
                <a:ea typeface="HG丸ｺﾞｼｯｸM-PRO" pitchFamily="50" charset="-128"/>
              </a:rPr>
              <a:t>　② ガラス・陶器類　　③ 瓦</a:t>
            </a:r>
            <a:endParaRPr lang="en-US" altLang="ja-JP" sz="1100" dirty="0">
              <a:latin typeface="HG丸ｺﾞｼｯｸM-PRO" pitchFamily="50" charset="-128"/>
              <a:ea typeface="HG丸ｺﾞｼｯｸM-PRO" pitchFamily="50" charset="-128"/>
            </a:endParaRPr>
          </a:p>
          <a:p>
            <a:pPr marL="0" indent="0">
              <a:lnSpc>
                <a:spcPct val="100000"/>
              </a:lnSpc>
              <a:spcBef>
                <a:spcPts val="450"/>
              </a:spcBef>
              <a:buNone/>
              <a:defRPr/>
            </a:pPr>
            <a:r>
              <a:rPr lang="ja-JP" altLang="en-US" sz="1100" dirty="0">
                <a:latin typeface="HG丸ｺﾞｼｯｸM-PRO" pitchFamily="50" charset="-128"/>
                <a:ea typeface="HG丸ｺﾞｼｯｸM-PRO" pitchFamily="50" charset="-128"/>
              </a:rPr>
              <a:t>　④ 金属類　　⑤ たたみ　</a:t>
            </a:r>
            <a:endParaRPr lang="en-US" altLang="ja-JP" sz="1100" dirty="0">
              <a:latin typeface="HG丸ｺﾞｼｯｸM-PRO" pitchFamily="50" charset="-128"/>
              <a:ea typeface="HG丸ｺﾞｼｯｸM-PRO" pitchFamily="50" charset="-128"/>
            </a:endParaRPr>
          </a:p>
          <a:p>
            <a:pPr marL="0" indent="0">
              <a:lnSpc>
                <a:spcPct val="100000"/>
              </a:lnSpc>
              <a:spcBef>
                <a:spcPts val="450"/>
              </a:spcBef>
              <a:buNone/>
              <a:defRPr/>
            </a:pPr>
            <a:r>
              <a:rPr lang="ja-JP" altLang="en-US" sz="1100" dirty="0">
                <a:latin typeface="HG丸ｺﾞｼｯｸM-PRO" pitchFamily="50" charset="-128"/>
                <a:ea typeface="HG丸ｺﾞｼｯｸM-PRO" pitchFamily="50" charset="-128"/>
              </a:rPr>
              <a:t>　⑥ 粗大ごみ（木製家具・ソファ・ベッド・布団など） </a:t>
            </a:r>
            <a:endParaRPr lang="en-US" altLang="ja-JP" sz="1100" dirty="0">
              <a:latin typeface="HG丸ｺﾞｼｯｸM-PRO" pitchFamily="50" charset="-128"/>
              <a:ea typeface="HG丸ｺﾞｼｯｸM-PRO" pitchFamily="50" charset="-128"/>
            </a:endParaRPr>
          </a:p>
          <a:p>
            <a:pPr marL="0" indent="0">
              <a:lnSpc>
                <a:spcPct val="100000"/>
              </a:lnSpc>
              <a:spcBef>
                <a:spcPts val="450"/>
              </a:spcBef>
              <a:buNone/>
              <a:defRPr/>
            </a:pPr>
            <a:r>
              <a:rPr lang="ja-JP" altLang="en-US" sz="1100" dirty="0">
                <a:latin typeface="HG丸ｺﾞｼｯｸM-PRO" pitchFamily="50" charset="-128"/>
                <a:ea typeface="HG丸ｺﾞｼｯｸM-PRO" pitchFamily="50" charset="-128"/>
              </a:rPr>
              <a:t>　⑦ 家電</a:t>
            </a:r>
            <a:r>
              <a:rPr lang="en-US" altLang="ja-JP" sz="1100" dirty="0">
                <a:latin typeface="HG丸ｺﾞｼｯｸM-PRO" pitchFamily="50" charset="-128"/>
                <a:ea typeface="HG丸ｺﾞｼｯｸM-PRO" pitchFamily="50" charset="-128"/>
              </a:rPr>
              <a:t>4</a:t>
            </a:r>
            <a:r>
              <a:rPr lang="ja-JP" altLang="en-US" sz="1100" dirty="0">
                <a:latin typeface="HG丸ｺﾞｼｯｸM-PRO" pitchFamily="50" charset="-128"/>
                <a:ea typeface="HG丸ｺﾞｼｯｸM-PRO" pitchFamily="50" charset="-128"/>
              </a:rPr>
              <a:t>品目（冷蔵庫、洗濯機、エアコン、テレビ）</a:t>
            </a:r>
            <a:endParaRPr lang="en-US" altLang="ja-JP" sz="1100" dirty="0">
              <a:latin typeface="HG丸ｺﾞｼｯｸM-PRO" pitchFamily="50" charset="-128"/>
              <a:ea typeface="HG丸ｺﾞｼｯｸM-PRO" pitchFamily="50" charset="-128"/>
            </a:endParaRPr>
          </a:p>
          <a:p>
            <a:pPr marL="0" indent="0">
              <a:lnSpc>
                <a:spcPct val="100000"/>
              </a:lnSpc>
              <a:spcBef>
                <a:spcPts val="450"/>
              </a:spcBef>
              <a:buNone/>
              <a:defRPr/>
            </a:pP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p:txBody>
      </p:sp>
      <p:sp>
        <p:nvSpPr>
          <p:cNvPr id="16" name="角丸四角形 8">
            <a:extLst>
              <a:ext uri="{FF2B5EF4-FFF2-40B4-BE49-F238E27FC236}">
                <a16:creationId xmlns:a16="http://schemas.microsoft.com/office/drawing/2014/main" id="{62E82A20-02A1-7C5D-8948-4D5123247949}"/>
              </a:ext>
            </a:extLst>
          </p:cNvPr>
          <p:cNvSpPr/>
          <p:nvPr/>
        </p:nvSpPr>
        <p:spPr>
          <a:xfrm>
            <a:off x="234518" y="3934276"/>
            <a:ext cx="4785335" cy="1137700"/>
          </a:xfrm>
          <a:prstGeom prst="round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295" indent="-214295">
              <a:lnSpc>
                <a:spcPts val="1425"/>
              </a:lnSpc>
              <a:buFont typeface="Wingdings" panose="05000000000000000000" pitchFamily="2" charset="2"/>
              <a:buChar char="l"/>
              <a:defRPr/>
            </a:pPr>
            <a:r>
              <a:rPr lang="ja-JP" altLang="en-US" sz="1000" dirty="0">
                <a:solidFill>
                  <a:schemeClr val="tx1"/>
                </a:solidFill>
                <a:latin typeface="HG丸ｺﾞｼｯｸM-PRO" pitchFamily="50" charset="-128"/>
                <a:ea typeface="HG丸ｺﾞｼｯｸM-PRO" pitchFamily="50" charset="-128"/>
              </a:rPr>
              <a:t>冷蔵庫の中に入っている食品等はすべて出してください。</a:t>
            </a:r>
            <a:endParaRPr lang="en-US" altLang="ja-JP" sz="1000" dirty="0">
              <a:solidFill>
                <a:schemeClr val="tx1"/>
              </a:solidFill>
              <a:latin typeface="HG丸ｺﾞｼｯｸM-PRO" pitchFamily="50" charset="-128"/>
              <a:ea typeface="HG丸ｺﾞｼｯｸM-PRO" pitchFamily="50" charset="-128"/>
            </a:endParaRPr>
          </a:p>
          <a:p>
            <a:pPr marL="214295" indent="-214295">
              <a:lnSpc>
                <a:spcPts val="1425"/>
              </a:lnSpc>
              <a:buFont typeface="Wingdings" panose="05000000000000000000" pitchFamily="2" charset="2"/>
              <a:buChar char="l"/>
              <a:defRPr/>
            </a:pPr>
            <a:r>
              <a:rPr lang="ja-JP" altLang="en-US" sz="1000" dirty="0">
                <a:solidFill>
                  <a:schemeClr val="tx1"/>
                </a:solidFill>
                <a:latin typeface="HG丸ｺﾞｼｯｸM-PRO" pitchFamily="50" charset="-128"/>
                <a:ea typeface="HG丸ｺﾞｼｯｸM-PRO" pitchFamily="50" charset="-128"/>
              </a:rPr>
              <a:t>透明・半透明な袋に入れてください。指定の袋でなくてもかまいません。</a:t>
            </a:r>
            <a:endParaRPr lang="en-US" altLang="ja-JP" sz="1000" dirty="0">
              <a:solidFill>
                <a:schemeClr val="tx1"/>
              </a:solidFill>
              <a:latin typeface="HG丸ｺﾞｼｯｸM-PRO" pitchFamily="50" charset="-128"/>
              <a:ea typeface="HG丸ｺﾞｼｯｸM-PRO" pitchFamily="50" charset="-128"/>
            </a:endParaRPr>
          </a:p>
          <a:p>
            <a:pPr marL="214295" indent="-214295">
              <a:lnSpc>
                <a:spcPts val="1425"/>
              </a:lnSpc>
              <a:buFont typeface="Wingdings" panose="05000000000000000000" pitchFamily="2" charset="2"/>
              <a:buChar char="l"/>
              <a:defRPr/>
            </a:pPr>
            <a:r>
              <a:rPr lang="ja-JP" altLang="en-US" sz="1000" dirty="0">
                <a:solidFill>
                  <a:schemeClr val="tx1"/>
                </a:solidFill>
                <a:latin typeface="HG丸ｺﾞｼｯｸM-PRO" pitchFamily="50" charset="-128"/>
                <a:ea typeface="HG丸ｺﾞｼｯｸM-PRO" pitchFamily="50" charset="-128"/>
              </a:rPr>
              <a:t>バッテリー、タイヤ、危険なもの（消火器、ガスボンベ、灯油、農薬等）は、受け入れません。</a:t>
            </a:r>
            <a:endParaRPr lang="en-US" altLang="ja-JP" sz="1000" dirty="0">
              <a:solidFill>
                <a:schemeClr val="tx1"/>
              </a:solidFill>
              <a:latin typeface="HG丸ｺﾞｼｯｸM-PRO" pitchFamily="50" charset="-128"/>
              <a:ea typeface="HG丸ｺﾞｼｯｸM-PRO" pitchFamily="50" charset="-128"/>
            </a:endParaRPr>
          </a:p>
          <a:p>
            <a:pPr marL="214295" indent="-214295">
              <a:lnSpc>
                <a:spcPts val="1425"/>
              </a:lnSpc>
              <a:buFont typeface="Wingdings" panose="05000000000000000000" pitchFamily="2" charset="2"/>
              <a:buChar char="l"/>
              <a:defRPr/>
            </a:pPr>
            <a:r>
              <a:rPr lang="ja-JP" altLang="en-US" sz="1000" dirty="0">
                <a:solidFill>
                  <a:schemeClr val="tx1"/>
                </a:solidFill>
                <a:latin typeface="HG丸ｺﾞｼｯｸM-PRO" pitchFamily="50" charset="-128"/>
                <a:ea typeface="HG丸ｺﾞｼｯｸM-PRO" pitchFamily="50" charset="-128"/>
              </a:rPr>
              <a:t>ガラス片や釘などでケガをしないよう十分に注意してください。</a:t>
            </a:r>
            <a:endParaRPr lang="en-US" altLang="ja-JP" sz="1000" dirty="0">
              <a:solidFill>
                <a:schemeClr val="tx1"/>
              </a:solidFill>
              <a:latin typeface="HG丸ｺﾞｼｯｸM-PRO" pitchFamily="50" charset="-128"/>
              <a:ea typeface="HG丸ｺﾞｼｯｸM-PRO" pitchFamily="50" charset="-128"/>
            </a:endParaRPr>
          </a:p>
        </p:txBody>
      </p:sp>
      <p:sp>
        <p:nvSpPr>
          <p:cNvPr id="17" name="角丸四角形 9">
            <a:extLst>
              <a:ext uri="{FF2B5EF4-FFF2-40B4-BE49-F238E27FC236}">
                <a16:creationId xmlns:a16="http://schemas.microsoft.com/office/drawing/2014/main" id="{E445BD52-9D0F-E644-371A-9E93D8B9F010}"/>
              </a:ext>
            </a:extLst>
          </p:cNvPr>
          <p:cNvSpPr/>
          <p:nvPr/>
        </p:nvSpPr>
        <p:spPr>
          <a:xfrm>
            <a:off x="129007" y="3851095"/>
            <a:ext cx="837000" cy="189000"/>
          </a:xfrm>
          <a:prstGeom prst="roundRect">
            <a:avLst/>
          </a:prstGeom>
          <a:solidFill>
            <a:schemeClr val="tx2"/>
          </a:solidFill>
        </p:spPr>
        <p:style>
          <a:lnRef idx="1">
            <a:schemeClr val="dk1"/>
          </a:lnRef>
          <a:fillRef idx="3">
            <a:schemeClr val="dk1"/>
          </a:fillRef>
          <a:effectRef idx="2">
            <a:schemeClr val="dk1"/>
          </a:effectRef>
          <a:fontRef idx="minor">
            <a:schemeClr val="lt1"/>
          </a:fontRef>
        </p:style>
        <p:txBody>
          <a:bodyPr rtlCol="0" anchor="ctr"/>
          <a:lstStyle/>
          <a:p>
            <a:pPr algn="ctr"/>
            <a:r>
              <a:rPr lang="ja-JP" altLang="en-US" sz="1000" dirty="0"/>
              <a:t>注意事項</a:t>
            </a:r>
          </a:p>
        </p:txBody>
      </p:sp>
      <p:sp>
        <p:nvSpPr>
          <p:cNvPr id="18" name="正方形/長方形 17">
            <a:extLst>
              <a:ext uri="{FF2B5EF4-FFF2-40B4-BE49-F238E27FC236}">
                <a16:creationId xmlns:a16="http://schemas.microsoft.com/office/drawing/2014/main" id="{1B212BB8-4DAD-0B36-1CF9-98AE1FB2EACC}"/>
              </a:ext>
            </a:extLst>
          </p:cNvPr>
          <p:cNvSpPr/>
          <p:nvPr/>
        </p:nvSpPr>
        <p:spPr>
          <a:xfrm>
            <a:off x="215264" y="1725839"/>
            <a:ext cx="5133511" cy="461665"/>
          </a:xfrm>
          <a:prstGeom prst="rect">
            <a:avLst/>
          </a:prstGeom>
        </p:spPr>
        <p:txBody>
          <a:bodyPr wrap="square">
            <a:spAutoFit/>
          </a:bodyPr>
          <a:lstStyle/>
          <a:p>
            <a:pPr>
              <a:defRPr/>
            </a:pPr>
            <a:r>
              <a:rPr lang="ja-JP" altLang="en-US" sz="1200" b="1" dirty="0">
                <a:latin typeface="+mn-ea"/>
              </a:rPr>
              <a:t>台風・豪雨により発生した家庭で出るごみ等は、仮置場へ持ち込んでください。分別にご協力お願いします。</a:t>
            </a:r>
            <a:endParaRPr lang="en-US" altLang="ja-JP" sz="1200" b="1" dirty="0">
              <a:latin typeface="+mn-ea"/>
            </a:endParaRPr>
          </a:p>
        </p:txBody>
      </p:sp>
      <p:sp>
        <p:nvSpPr>
          <p:cNvPr id="19" name="正方形/長方形 18">
            <a:extLst>
              <a:ext uri="{FF2B5EF4-FFF2-40B4-BE49-F238E27FC236}">
                <a16:creationId xmlns:a16="http://schemas.microsoft.com/office/drawing/2014/main" id="{5FB5BCFF-7151-15AB-1E98-40841D6308C6}"/>
              </a:ext>
            </a:extLst>
          </p:cNvPr>
          <p:cNvSpPr/>
          <p:nvPr/>
        </p:nvSpPr>
        <p:spPr>
          <a:xfrm>
            <a:off x="205273" y="2221179"/>
            <a:ext cx="5141714" cy="415498"/>
          </a:xfrm>
          <a:prstGeom prst="rect">
            <a:avLst/>
          </a:prstGeom>
        </p:spPr>
        <p:txBody>
          <a:bodyPr wrap="square">
            <a:spAutoFit/>
          </a:bodyPr>
          <a:lstStyle/>
          <a:p>
            <a:pPr>
              <a:defRPr/>
            </a:pPr>
            <a:r>
              <a:rPr lang="ja-JP" altLang="en-US" sz="1100" b="1" dirty="0">
                <a:latin typeface="+mn-ea"/>
              </a:rPr>
              <a:t>■仮置場で受け入れるごみ</a:t>
            </a:r>
            <a:endParaRPr lang="en-US" altLang="ja-JP" sz="1100" b="1" dirty="0">
              <a:latin typeface="+mn-ea"/>
            </a:endParaRPr>
          </a:p>
          <a:p>
            <a:pPr>
              <a:defRPr/>
            </a:pPr>
            <a:r>
              <a:rPr lang="ja-JP" altLang="en-US" sz="1000" dirty="0">
                <a:latin typeface="+mn-ea"/>
              </a:rPr>
              <a:t>　　家庭で災害により発生した以下のごみ</a:t>
            </a:r>
            <a:endParaRPr lang="en-US" altLang="ja-JP" sz="800" dirty="0">
              <a:solidFill>
                <a:srgbClr val="FF0000"/>
              </a:solidFill>
              <a:latin typeface="HG丸ｺﾞｼｯｸM-PRO" pitchFamily="50" charset="-128"/>
              <a:ea typeface="HG丸ｺﾞｼｯｸM-PRO" pitchFamily="50" charset="-128"/>
            </a:endParaRPr>
          </a:p>
        </p:txBody>
      </p:sp>
      <p:sp>
        <p:nvSpPr>
          <p:cNvPr id="20" name="サブタイトル 2">
            <a:extLst>
              <a:ext uri="{FF2B5EF4-FFF2-40B4-BE49-F238E27FC236}">
                <a16:creationId xmlns:a16="http://schemas.microsoft.com/office/drawing/2014/main" id="{11FACECB-6F6A-DF55-8CA3-2637B9367EAE}"/>
              </a:ext>
            </a:extLst>
          </p:cNvPr>
          <p:cNvSpPr txBox="1">
            <a:spLocks/>
          </p:cNvSpPr>
          <p:nvPr/>
        </p:nvSpPr>
        <p:spPr bwMode="auto">
          <a:xfrm>
            <a:off x="160034" y="5139173"/>
            <a:ext cx="4424945" cy="33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buFont typeface="Arial" panose="020B0604020202020204" pitchFamily="34" charset="0"/>
              <a:buNone/>
              <a:defRPr/>
            </a:pPr>
            <a:r>
              <a:rPr lang="ja-JP" altLang="en-US" sz="1200" b="1" dirty="0">
                <a:latin typeface="+mn-ea"/>
                <a:ea typeface="+mn-ea"/>
              </a:rPr>
              <a:t>■仮置場で、誘導員にしたがって決められた場所に</a:t>
            </a:r>
            <a:endParaRPr lang="en-US" altLang="ja-JP" sz="1200" b="1" dirty="0">
              <a:latin typeface="+mn-ea"/>
              <a:ea typeface="+mn-ea"/>
            </a:endParaRPr>
          </a:p>
          <a:p>
            <a:pPr eaLnBrk="1" hangingPunct="1">
              <a:spcBef>
                <a:spcPct val="20000"/>
              </a:spcBef>
              <a:buFont typeface="Arial" panose="020B0604020202020204" pitchFamily="34" charset="0"/>
              <a:buNone/>
              <a:defRPr/>
            </a:pPr>
            <a:r>
              <a:rPr lang="ja-JP" altLang="en-US" sz="1200" b="1" dirty="0">
                <a:latin typeface="+mn-ea"/>
                <a:ea typeface="+mn-ea"/>
              </a:rPr>
              <a:t>　おいてください　　</a:t>
            </a:r>
            <a:r>
              <a:rPr lang="en-US" altLang="ja-JP" sz="1200" b="1" dirty="0">
                <a:latin typeface="+mn-ea"/>
                <a:ea typeface="+mn-ea"/>
              </a:rPr>
              <a:t>※</a:t>
            </a:r>
            <a:r>
              <a:rPr lang="ja-JP" altLang="en-US" sz="1200" b="1" dirty="0">
                <a:latin typeface="+mn-ea"/>
                <a:ea typeface="+mn-ea"/>
              </a:rPr>
              <a:t>裏面をご覧ください</a:t>
            </a:r>
            <a:endParaRPr lang="en-US" altLang="ja-JP" sz="1200" b="1" dirty="0">
              <a:latin typeface="+mn-ea"/>
              <a:ea typeface="+mn-ea"/>
            </a:endParaRPr>
          </a:p>
        </p:txBody>
      </p:sp>
      <p:sp>
        <p:nvSpPr>
          <p:cNvPr id="21" name="テキスト ボックス 6">
            <a:extLst>
              <a:ext uri="{FF2B5EF4-FFF2-40B4-BE49-F238E27FC236}">
                <a16:creationId xmlns:a16="http://schemas.microsoft.com/office/drawing/2014/main" id="{4695166C-E9C2-0814-450E-1D5A27DAAF35}"/>
              </a:ext>
            </a:extLst>
          </p:cNvPr>
          <p:cNvSpPr txBox="1">
            <a:spLocks noChangeArrowheads="1"/>
          </p:cNvSpPr>
          <p:nvPr/>
        </p:nvSpPr>
        <p:spPr bwMode="auto">
          <a:xfrm>
            <a:off x="530109" y="5604226"/>
            <a:ext cx="2017157" cy="600164"/>
          </a:xfrm>
          <a:prstGeom prst="rect">
            <a:avLst/>
          </a:prstGeom>
          <a:solidFill>
            <a:schemeClr val="bg1"/>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100" b="1" dirty="0">
                <a:latin typeface="+mn-ea"/>
              </a:rPr>
              <a:t>場所：〇〇〇〇〇〇〇〇</a:t>
            </a:r>
            <a:endParaRPr lang="en-US" altLang="ja-JP" sz="1100" b="1" dirty="0">
              <a:latin typeface="+mn-ea"/>
            </a:endParaRPr>
          </a:p>
          <a:p>
            <a:pPr eaLnBrk="1" hangingPunct="1"/>
            <a:r>
              <a:rPr lang="ja-JP" altLang="en-US" sz="1100" b="1" dirty="0">
                <a:latin typeface="HG丸ｺﾞｼｯｸM-PRO" panose="020F0600000000000000" pitchFamily="50" charset="-128"/>
                <a:ea typeface="HG丸ｺﾞｼｯｸM-PRO" panose="020F0600000000000000" pitchFamily="50" charset="-128"/>
              </a:rPr>
              <a:t>開設期間</a:t>
            </a:r>
            <a:r>
              <a:rPr lang="ja-JP" altLang="en-US" sz="1100" b="1" dirty="0">
                <a:latin typeface="+mn-ea"/>
              </a:rPr>
              <a:t>：</a:t>
            </a:r>
            <a:r>
              <a:rPr lang="ja-JP" altLang="ja-JP" sz="1100" b="1" dirty="0"/>
              <a:t>〇月〇日まで</a:t>
            </a:r>
            <a:endParaRPr lang="en-US" altLang="ja-JP" sz="1100" b="1" dirty="0"/>
          </a:p>
          <a:p>
            <a:pPr eaLnBrk="1" hangingPunct="1"/>
            <a:r>
              <a:rPr lang="ja-JP" altLang="en-US" sz="1100" b="1" dirty="0">
                <a:latin typeface="+mn-ea"/>
              </a:rPr>
              <a:t>開設時間：９：００ ～ １６：００</a:t>
            </a:r>
            <a:endParaRPr lang="en-US" altLang="ja-JP" sz="1100" b="1" dirty="0">
              <a:latin typeface="+mn-ea"/>
            </a:endParaRPr>
          </a:p>
        </p:txBody>
      </p:sp>
      <p:sp>
        <p:nvSpPr>
          <p:cNvPr id="22" name="サブタイトル 2">
            <a:extLst>
              <a:ext uri="{FF2B5EF4-FFF2-40B4-BE49-F238E27FC236}">
                <a16:creationId xmlns:a16="http://schemas.microsoft.com/office/drawing/2014/main" id="{4E1DDC7F-CA19-DD24-5248-97F2A40C9D7C}"/>
              </a:ext>
            </a:extLst>
          </p:cNvPr>
          <p:cNvSpPr txBox="1">
            <a:spLocks/>
          </p:cNvSpPr>
          <p:nvPr/>
        </p:nvSpPr>
        <p:spPr bwMode="auto">
          <a:xfrm>
            <a:off x="245761" y="6613052"/>
            <a:ext cx="4926806" cy="23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b="1" dirty="0">
                <a:latin typeface="HG丸ｺﾞｼｯｸM-PRO" panose="020F0600000000000000" pitchFamily="50" charset="-128"/>
                <a:ea typeface="HG丸ｺﾞｼｯｸM-PRO" panose="020F0600000000000000" pitchFamily="50" charset="-128"/>
              </a:rPr>
              <a:t>【</a:t>
            </a:r>
            <a:r>
              <a:rPr lang="ja-JP" altLang="en-US" sz="1000" b="1" dirty="0">
                <a:latin typeface="HG丸ｺﾞｼｯｸM-PRO" panose="020F0600000000000000" pitchFamily="50" charset="-128"/>
                <a:ea typeface="HG丸ｺﾞｼｯｸM-PRO" panose="020F0600000000000000" pitchFamily="50" charset="-128"/>
              </a:rPr>
              <a:t>問合先</a:t>
            </a:r>
            <a:r>
              <a:rPr lang="en-US" altLang="ja-JP" sz="1000" b="1" dirty="0">
                <a:latin typeface="HG丸ｺﾞｼｯｸM-PRO" panose="020F0600000000000000" pitchFamily="50" charset="-128"/>
                <a:ea typeface="HG丸ｺﾞｼｯｸM-PRO" panose="020F0600000000000000" pitchFamily="50" charset="-128"/>
              </a:rPr>
              <a:t>】</a:t>
            </a:r>
            <a:r>
              <a:rPr lang="ja-JP" altLang="en-US" sz="1000" b="1" dirty="0">
                <a:latin typeface="HG丸ｺﾞｼｯｸM-PRO" panose="020F0600000000000000" pitchFamily="50" charset="-128"/>
                <a:ea typeface="HG丸ｺﾞｼｯｸM-PRO" panose="020F0600000000000000" pitchFamily="50" charset="-128"/>
              </a:rPr>
              <a:t>〇〇町　環境生活課　環境衛生係　電話〇〇</a:t>
            </a:r>
            <a:r>
              <a:rPr lang="en-US" altLang="ja-JP" sz="1000" b="1" dirty="0">
                <a:latin typeface="HG丸ｺﾞｼｯｸM-PRO" panose="020F0600000000000000" pitchFamily="50" charset="-128"/>
                <a:ea typeface="HG丸ｺﾞｼｯｸM-PRO" panose="020F0600000000000000" pitchFamily="50" charset="-128"/>
              </a:rPr>
              <a:t>-</a:t>
            </a:r>
            <a:r>
              <a:rPr lang="ja-JP" altLang="en-US" sz="1000" b="1" dirty="0">
                <a:latin typeface="HG丸ｺﾞｼｯｸM-PRO" panose="020F0600000000000000" pitchFamily="50" charset="-128"/>
                <a:ea typeface="HG丸ｺﾞｼｯｸM-PRO" panose="020F0600000000000000" pitchFamily="50" charset="-128"/>
              </a:rPr>
              <a:t>〇〇〇〇</a:t>
            </a:r>
          </a:p>
        </p:txBody>
      </p:sp>
      <p:sp>
        <p:nvSpPr>
          <p:cNvPr id="23" name="角丸四角形 15">
            <a:extLst>
              <a:ext uri="{FF2B5EF4-FFF2-40B4-BE49-F238E27FC236}">
                <a16:creationId xmlns:a16="http://schemas.microsoft.com/office/drawing/2014/main" id="{E951A826-1EDD-B112-16CD-4F8C964C6356}"/>
              </a:ext>
            </a:extLst>
          </p:cNvPr>
          <p:cNvSpPr/>
          <p:nvPr/>
        </p:nvSpPr>
        <p:spPr>
          <a:xfrm>
            <a:off x="177895" y="6223247"/>
            <a:ext cx="5105988" cy="385147"/>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800" dirty="0">
                <a:solidFill>
                  <a:schemeClr val="tx1"/>
                </a:solidFill>
              </a:rPr>
              <a:t>高齢者世帯等で、家の外にごみを運べない場合などは、</a:t>
            </a:r>
            <a:r>
              <a:rPr lang="ja-JP" altLang="en-US" sz="800" dirty="0">
                <a:solidFill>
                  <a:schemeClr val="tx1"/>
                </a:solidFill>
              </a:rPr>
              <a:t>災害</a:t>
            </a:r>
            <a:r>
              <a:rPr lang="ja-JP" altLang="ja-JP" sz="800" dirty="0">
                <a:solidFill>
                  <a:schemeClr val="tx1"/>
                </a:solidFill>
              </a:rPr>
              <a:t>ボランティアセンター（電話〇〇〇</a:t>
            </a:r>
            <a:r>
              <a:rPr lang="en-US" altLang="ja-JP" sz="800" dirty="0">
                <a:solidFill>
                  <a:schemeClr val="tx1"/>
                </a:solidFill>
              </a:rPr>
              <a:t>-</a:t>
            </a:r>
            <a:r>
              <a:rPr lang="ja-JP" altLang="ja-JP" sz="800" dirty="0">
                <a:solidFill>
                  <a:schemeClr val="tx1"/>
                </a:solidFill>
              </a:rPr>
              <a:t>〇〇〇</a:t>
            </a:r>
            <a:r>
              <a:rPr lang="en-US" altLang="ja-JP" sz="800" dirty="0">
                <a:solidFill>
                  <a:schemeClr val="tx1"/>
                </a:solidFill>
              </a:rPr>
              <a:t>-</a:t>
            </a:r>
            <a:r>
              <a:rPr lang="ja-JP" altLang="ja-JP" sz="800" dirty="0">
                <a:solidFill>
                  <a:schemeClr val="tx1"/>
                </a:solidFill>
              </a:rPr>
              <a:t>〇〇〇〇）へ相談してください。</a:t>
            </a:r>
            <a:endParaRPr lang="ja-JP" altLang="en-US" sz="800" dirty="0">
              <a:solidFill>
                <a:schemeClr val="tx1"/>
              </a:solidFill>
            </a:endParaRPr>
          </a:p>
        </p:txBody>
      </p:sp>
      <p:sp>
        <p:nvSpPr>
          <p:cNvPr id="24" name="角丸四角形 2">
            <a:extLst>
              <a:ext uri="{FF2B5EF4-FFF2-40B4-BE49-F238E27FC236}">
                <a16:creationId xmlns:a16="http://schemas.microsoft.com/office/drawing/2014/main" id="{4A77B86F-B888-F40F-6716-50EA2C87AF46}"/>
              </a:ext>
            </a:extLst>
          </p:cNvPr>
          <p:cNvSpPr/>
          <p:nvPr/>
        </p:nvSpPr>
        <p:spPr>
          <a:xfrm>
            <a:off x="3416394" y="2067029"/>
            <a:ext cx="1867489" cy="1211777"/>
          </a:xfrm>
          <a:prstGeom prst="roundRect">
            <a:avLst>
              <a:gd name="adj" fmla="val 566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a:solidFill>
                  <a:schemeClr val="tx1"/>
                </a:solidFill>
                <a:latin typeface="HG丸ｺﾞｼｯｸM-PRO" pitchFamily="50" charset="-128"/>
                <a:ea typeface="HG丸ｺﾞｼｯｸM-PRO" pitchFamily="50" charset="-128"/>
              </a:rPr>
              <a:t>【</a:t>
            </a:r>
            <a:r>
              <a:rPr lang="ja-JP" altLang="en-US" sz="1200" dirty="0">
                <a:solidFill>
                  <a:schemeClr val="tx1"/>
                </a:solidFill>
                <a:latin typeface="HG丸ｺﾞｼｯｸM-PRO" pitchFamily="50" charset="-128"/>
                <a:ea typeface="HG丸ｺﾞｼｯｸM-PRO" pitchFamily="50" charset="-128"/>
              </a:rPr>
              <a:t>持込できないごみ</a:t>
            </a:r>
            <a:r>
              <a:rPr lang="en-US" altLang="ja-JP" sz="1000" dirty="0">
                <a:solidFill>
                  <a:schemeClr val="tx1"/>
                </a:solidFill>
                <a:latin typeface="HG丸ｺﾞｼｯｸM-PRO" pitchFamily="50" charset="-128"/>
                <a:ea typeface="HG丸ｺﾞｼｯｸM-PRO" pitchFamily="50" charset="-128"/>
              </a:rPr>
              <a:t>】</a:t>
            </a:r>
          </a:p>
          <a:p>
            <a:r>
              <a:rPr lang="ja-JP" altLang="en-US" sz="1000" dirty="0">
                <a:solidFill>
                  <a:schemeClr val="tx1"/>
                </a:solidFill>
                <a:latin typeface="HG丸ｺﾞｼｯｸM-PRO" pitchFamily="50" charset="-128"/>
                <a:ea typeface="HG丸ｺﾞｼｯｸM-PRO" pitchFamily="50" charset="-128"/>
              </a:rPr>
              <a:t>●生ごみは、通常のごみ収集日に、ごみステーションに出してください。</a:t>
            </a:r>
            <a:endParaRPr lang="en-US" altLang="ja-JP" sz="1000" dirty="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●事業所から出たごみ</a:t>
            </a:r>
            <a:endParaRPr lang="en-US" altLang="ja-JP" sz="1000" dirty="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●産業廃棄物</a:t>
            </a:r>
            <a:endParaRPr lang="en-US" altLang="ja-JP" sz="1000" dirty="0">
              <a:solidFill>
                <a:schemeClr val="tx1"/>
              </a:solidFill>
              <a:latin typeface="HG丸ｺﾞｼｯｸM-PRO" pitchFamily="50" charset="-128"/>
              <a:ea typeface="HG丸ｺﾞｼｯｸM-PRO" pitchFamily="50" charset="-128"/>
            </a:endParaRPr>
          </a:p>
        </p:txBody>
      </p:sp>
      <p:pic>
        <p:nvPicPr>
          <p:cNvPr id="25" name="Picture 2" descr="C:\Users\somu-m16\Desktop\souji_woman.png">
            <a:extLst>
              <a:ext uri="{FF2B5EF4-FFF2-40B4-BE49-F238E27FC236}">
                <a16:creationId xmlns:a16="http://schemas.microsoft.com/office/drawing/2014/main" id="{F9BCE0C4-5C9B-CA7F-52BF-7AB80B52DC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8439" y="4763026"/>
            <a:ext cx="644129"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a:extLst>
              <a:ext uri="{FF2B5EF4-FFF2-40B4-BE49-F238E27FC236}">
                <a16:creationId xmlns:a16="http://schemas.microsoft.com/office/drawing/2014/main" id="{EECFF99D-8F28-8264-0E25-EF918E5CF72D}"/>
              </a:ext>
            </a:extLst>
          </p:cNvPr>
          <p:cNvGrpSpPr/>
          <p:nvPr/>
        </p:nvGrpSpPr>
        <p:grpSpPr>
          <a:xfrm>
            <a:off x="5359702" y="923728"/>
            <a:ext cx="3658792" cy="4841465"/>
            <a:chOff x="5461302" y="923728"/>
            <a:chExt cx="3658792" cy="4841465"/>
          </a:xfrm>
        </p:grpSpPr>
        <p:pic>
          <p:nvPicPr>
            <p:cNvPr id="8" name="図 7">
              <a:extLst>
                <a:ext uri="{FF2B5EF4-FFF2-40B4-BE49-F238E27FC236}">
                  <a16:creationId xmlns:a16="http://schemas.microsoft.com/office/drawing/2014/main" id="{4C22BD96-28F5-5557-2A9A-1F71A0DBAFAC}"/>
                </a:ext>
              </a:extLst>
            </p:cNvPr>
            <p:cNvPicPr>
              <a:picLocks noChangeAspect="1"/>
            </p:cNvPicPr>
            <p:nvPr/>
          </p:nvPicPr>
          <p:blipFill>
            <a:blip r:embed="rId4"/>
            <a:stretch>
              <a:fillRect/>
            </a:stretch>
          </p:blipFill>
          <p:spPr>
            <a:xfrm>
              <a:off x="5461302" y="923728"/>
              <a:ext cx="3658792" cy="4841465"/>
            </a:xfrm>
            <a:prstGeom prst="rect">
              <a:avLst/>
            </a:prstGeom>
          </p:spPr>
        </p:pic>
        <p:sp>
          <p:nvSpPr>
            <p:cNvPr id="9" name="正方形/長方形 8">
              <a:extLst>
                <a:ext uri="{FF2B5EF4-FFF2-40B4-BE49-F238E27FC236}">
                  <a16:creationId xmlns:a16="http://schemas.microsoft.com/office/drawing/2014/main" id="{8C565552-4665-3485-9FE5-08F5D229CD27}"/>
                </a:ext>
              </a:extLst>
            </p:cNvPr>
            <p:cNvSpPr/>
            <p:nvPr/>
          </p:nvSpPr>
          <p:spPr>
            <a:xfrm>
              <a:off x="6022975" y="2990850"/>
              <a:ext cx="307975"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テキスト ボックス 9">
            <a:extLst>
              <a:ext uri="{FF2B5EF4-FFF2-40B4-BE49-F238E27FC236}">
                <a16:creationId xmlns:a16="http://schemas.microsoft.com/office/drawing/2014/main" id="{AF52D5A8-FE39-8788-02EE-47DD84D72C89}"/>
              </a:ext>
            </a:extLst>
          </p:cNvPr>
          <p:cNvSpPr txBox="1"/>
          <p:nvPr/>
        </p:nvSpPr>
        <p:spPr>
          <a:xfrm>
            <a:off x="5955108" y="6576957"/>
            <a:ext cx="3024000" cy="246221"/>
          </a:xfrm>
          <a:prstGeom prst="rect">
            <a:avLst/>
          </a:prstGeom>
          <a:noFill/>
        </p:spPr>
        <p:txBody>
          <a:bodyPr wrap="square">
            <a:spAutoFit/>
          </a:bodyPr>
          <a:lstStyle/>
          <a:p>
            <a:r>
              <a:rPr lang="ja-JP" altLang="en-US" sz="1000" dirty="0">
                <a:latin typeface="メイリオ" panose="020B0604030504040204" pitchFamily="50" charset="-128"/>
                <a:ea typeface="メイリオ" panose="020B0604030504040204" pitchFamily="50" charset="-128"/>
              </a:rPr>
              <a:t>出典：環境省近畿地方環境事務所　提供資料</a:t>
            </a:r>
          </a:p>
        </p:txBody>
      </p:sp>
      <p:sp>
        <p:nvSpPr>
          <p:cNvPr id="11" name="吹き出し: 角を丸めた四角形 10">
            <a:extLst>
              <a:ext uri="{FF2B5EF4-FFF2-40B4-BE49-F238E27FC236}">
                <a16:creationId xmlns:a16="http://schemas.microsoft.com/office/drawing/2014/main" id="{D60C9546-E221-0477-DBAA-19FA76C3DD68}"/>
              </a:ext>
            </a:extLst>
          </p:cNvPr>
          <p:cNvSpPr/>
          <p:nvPr/>
        </p:nvSpPr>
        <p:spPr>
          <a:xfrm>
            <a:off x="5346987" y="5807635"/>
            <a:ext cx="3351712" cy="765908"/>
          </a:xfrm>
          <a:prstGeom prst="wedgeRoundRectCallout">
            <a:avLst>
              <a:gd name="adj1" fmla="val -3228"/>
              <a:gd name="adj2" fmla="val -76316"/>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rgbClr val="FF0000"/>
                </a:solidFill>
                <a:latin typeface="Meiryo UI" panose="020B0604030504040204" pitchFamily="50" charset="-128"/>
                <a:ea typeface="Meiryo UI" panose="020B0604030504040204" pitchFamily="50" charset="-128"/>
              </a:rPr>
              <a:t>集積所や仮置場の配置図が示されている場合は、それを参考にトラック等への積込を行いましょう。</a:t>
            </a:r>
          </a:p>
        </p:txBody>
      </p:sp>
    </p:spTree>
    <p:extLst>
      <p:ext uri="{BB962C8B-B14F-4D97-AF65-F5344CB8AC3E}">
        <p14:creationId xmlns:p14="http://schemas.microsoft.com/office/powerpoint/2010/main" val="1151121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 2">
            <a:extLst>
              <a:ext uri="{FF2B5EF4-FFF2-40B4-BE49-F238E27FC236}">
                <a16:creationId xmlns:a16="http://schemas.microsoft.com/office/drawing/2014/main" id="{3D35C3C7-E19F-46C7-3B57-9BD929D15586}"/>
              </a:ext>
            </a:extLst>
          </p:cNvPr>
          <p:cNvSpPr/>
          <p:nvPr/>
        </p:nvSpPr>
        <p:spPr>
          <a:xfrm>
            <a:off x="984739" y="1996752"/>
            <a:ext cx="7174523" cy="1101012"/>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74038AB4-9447-DCC8-7848-AD7B2F2DDB23}"/>
              </a:ext>
            </a:extLst>
          </p:cNvPr>
          <p:cNvSpPr txBox="1">
            <a:spLocks/>
          </p:cNvSpPr>
          <p:nvPr/>
        </p:nvSpPr>
        <p:spPr>
          <a:xfrm>
            <a:off x="984738" y="2054209"/>
            <a:ext cx="7174523" cy="3153043"/>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800" dirty="0">
                <a:latin typeface="Meiryo UI" panose="020B0604030504040204" pitchFamily="50" charset="-128"/>
                <a:ea typeface="Meiryo UI" panose="020B0604030504040204" pitchFamily="50" charset="-128"/>
              </a:rPr>
              <a:t>テーマ④「災害ごみ」のボランティア活動に</a:t>
            </a:r>
            <a:endParaRPr lang="en-US" altLang="ja-JP" sz="2800" dirty="0">
              <a:latin typeface="Meiryo UI" panose="020B0604030504040204" pitchFamily="50" charset="-128"/>
              <a:ea typeface="Meiryo UI" panose="020B0604030504040204" pitchFamily="50" charset="-128"/>
            </a:endParaRPr>
          </a:p>
          <a:p>
            <a:pPr algn="ctr">
              <a:lnSpc>
                <a:spcPct val="110000"/>
              </a:lnSpc>
            </a:pPr>
            <a:r>
              <a:rPr lang="ja-JP" altLang="en-US" sz="2800" dirty="0">
                <a:latin typeface="Meiryo UI" panose="020B0604030504040204" pitchFamily="50" charset="-128"/>
                <a:ea typeface="Meiryo UI" panose="020B0604030504040204" pitchFamily="50" charset="-128"/>
              </a:rPr>
              <a:t>必要な装備</a:t>
            </a: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「災害ごみ」のボランティア活動には、</a:t>
            </a: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どのような服装・装備が必要でしょうか？</a:t>
            </a:r>
          </a:p>
        </p:txBody>
      </p:sp>
    </p:spTree>
    <p:extLst>
      <p:ext uri="{BB962C8B-B14F-4D97-AF65-F5344CB8AC3E}">
        <p14:creationId xmlns:p14="http://schemas.microsoft.com/office/powerpoint/2010/main" val="131298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E20450-2175-2C94-5390-5B085F87CEC1}"/>
              </a:ext>
            </a:extLst>
          </p:cNvPr>
          <p:cNvSpPr>
            <a:spLocks noGrp="1"/>
          </p:cNvSpPr>
          <p:nvPr>
            <p:ph type="title"/>
          </p:nvPr>
        </p:nvSpPr>
        <p:spPr>
          <a:xfrm>
            <a:off x="424763" y="1"/>
            <a:ext cx="8841158" cy="876300"/>
          </a:xfrm>
        </p:spPr>
        <p:txBody>
          <a:bodyPr>
            <a:normAutofit/>
          </a:bodyPr>
          <a:lstStyle/>
          <a:p>
            <a:r>
              <a:rPr lang="ja-JP" altLang="en-US" sz="2200" b="1" spc="-50" dirty="0">
                <a:solidFill>
                  <a:schemeClr val="bg1"/>
                </a:solidFill>
                <a:latin typeface="Meiryo UI" panose="020B0604030504040204" pitchFamily="50" charset="-128"/>
                <a:ea typeface="Meiryo UI" panose="020B0604030504040204" pitchFamily="50" charset="-128"/>
              </a:rPr>
              <a:t>解説：片付け作業時の服装や保護具の例</a:t>
            </a:r>
            <a:r>
              <a:rPr lang="ja-JP" altLang="en-US" sz="2000" b="1" spc="-50" dirty="0">
                <a:solidFill>
                  <a:srgbClr val="FFFF00"/>
                </a:solidFill>
                <a:latin typeface="Meiryo UI" panose="020B0604030504040204" pitchFamily="50" charset="-128"/>
                <a:ea typeface="Meiryo UI" panose="020B0604030504040204" pitchFamily="50" charset="-128"/>
              </a:rPr>
              <a:t>　</a:t>
            </a:r>
            <a:endParaRPr kumimoji="1" lang="ja-JP" altLang="en-US" sz="2000" b="1" spc="-50"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A1C9CC3D-78BE-C0D5-EA19-1E2BFC820775}"/>
              </a:ext>
            </a:extLst>
          </p:cNvPr>
          <p:cNvSpPr txBox="1"/>
          <p:nvPr/>
        </p:nvSpPr>
        <p:spPr>
          <a:xfrm>
            <a:off x="5315007" y="5566870"/>
            <a:ext cx="3528000" cy="738664"/>
          </a:xfrm>
          <a:prstGeom prst="rect">
            <a:avLst/>
          </a:prstGeom>
          <a:solidFill>
            <a:schemeClr val="accent5">
              <a:lumMod val="20000"/>
              <a:lumOff val="80000"/>
            </a:schemeClr>
          </a:solidFill>
        </p:spPr>
        <p:txBody>
          <a:bodyPr wrap="square" lIns="72000" rIns="0" rtlCol="0">
            <a:spAutoFit/>
          </a:bodyPr>
          <a:lstStyle/>
          <a:p>
            <a:r>
              <a:rPr kumimoji="1" lang="en-US" altLang="ja-JP" sz="1400" b="1" dirty="0">
                <a:solidFill>
                  <a:schemeClr val="accent1"/>
                </a:solidFill>
                <a:latin typeface="メイリオ" panose="020B0604030504040204" pitchFamily="50" charset="-128"/>
                <a:ea typeface="メイリオ" panose="020B0604030504040204" pitchFamily="50" charset="-128"/>
              </a:rPr>
              <a:t>【</a:t>
            </a:r>
            <a:r>
              <a:rPr kumimoji="1" lang="ja-JP" altLang="en-US" sz="1400" b="1" dirty="0">
                <a:solidFill>
                  <a:schemeClr val="accent1"/>
                </a:solidFill>
                <a:latin typeface="メイリオ" panose="020B0604030504040204" pitchFamily="50" charset="-128"/>
                <a:ea typeface="メイリオ" panose="020B0604030504040204" pitchFamily="50" charset="-128"/>
              </a:rPr>
              <a:t>水害時に必要な装備</a:t>
            </a:r>
            <a:r>
              <a:rPr kumimoji="1" lang="en-US" altLang="ja-JP" sz="1400" b="1" dirty="0">
                <a:solidFill>
                  <a:schemeClr val="accent1"/>
                </a:solidFill>
                <a:latin typeface="メイリオ" panose="020B0604030504040204" pitchFamily="50" charset="-128"/>
                <a:ea typeface="メイリオ" panose="020B0604030504040204" pitchFamily="50" charset="-128"/>
              </a:rPr>
              <a:t>】</a:t>
            </a:r>
          </a:p>
          <a:p>
            <a:r>
              <a:rPr kumimoji="1" lang="ja-JP" altLang="en-US" sz="1400" dirty="0">
                <a:solidFill>
                  <a:schemeClr val="accent1"/>
                </a:solidFill>
                <a:latin typeface="メイリオ" panose="020B0604030504040204" pitchFamily="50" charset="-128"/>
                <a:ea typeface="メイリオ" panose="020B0604030504040204" pitchFamily="50" charset="-128"/>
              </a:rPr>
              <a:t>□ 厚手で長めのゴム手袋</a:t>
            </a:r>
            <a:endParaRPr kumimoji="1" lang="en-US" altLang="ja-JP" sz="1400" dirty="0">
              <a:solidFill>
                <a:schemeClr val="accent1"/>
              </a:solidFill>
              <a:latin typeface="メイリオ" panose="020B0604030504040204" pitchFamily="50" charset="-128"/>
              <a:ea typeface="メイリオ" panose="020B0604030504040204" pitchFamily="50" charset="-128"/>
            </a:endParaRPr>
          </a:p>
          <a:p>
            <a:r>
              <a:rPr kumimoji="1" lang="ja-JP" altLang="en-US" sz="1400" dirty="0">
                <a:solidFill>
                  <a:schemeClr val="accent1"/>
                </a:solidFill>
                <a:latin typeface="メイリオ" panose="020B0604030504040204" pitchFamily="50" charset="-128"/>
                <a:ea typeface="メイリオ" panose="020B0604030504040204" pitchFamily="50" charset="-128"/>
              </a:rPr>
              <a:t>□ 長靴（踏抜き防止鋼板入りが望ましい）</a:t>
            </a:r>
          </a:p>
        </p:txBody>
      </p:sp>
      <p:sp>
        <p:nvSpPr>
          <p:cNvPr id="7" name="テキスト ボックス 6">
            <a:extLst>
              <a:ext uri="{FF2B5EF4-FFF2-40B4-BE49-F238E27FC236}">
                <a16:creationId xmlns:a16="http://schemas.microsoft.com/office/drawing/2014/main" id="{9D2D236A-6FC5-CE44-5211-581E56CB1BE9}"/>
              </a:ext>
            </a:extLst>
          </p:cNvPr>
          <p:cNvSpPr txBox="1"/>
          <p:nvPr/>
        </p:nvSpPr>
        <p:spPr>
          <a:xfrm>
            <a:off x="300993" y="6133803"/>
            <a:ext cx="4968000" cy="684000"/>
          </a:xfrm>
          <a:prstGeom prst="rect">
            <a:avLst/>
          </a:prstGeom>
          <a:solidFill>
            <a:schemeClr val="accent2">
              <a:lumMod val="20000"/>
              <a:lumOff val="80000"/>
            </a:schemeClr>
          </a:solidFill>
        </p:spPr>
        <p:txBody>
          <a:bodyPr wrap="square" lIns="72000" rIns="0" rtlCol="0">
            <a:spAutoFit/>
          </a:bodyPr>
          <a:lstStyle/>
          <a:p>
            <a:r>
              <a:rPr kumimoji="1" lang="en-US" altLang="ja-JP" sz="1400" b="1" dirty="0">
                <a:solidFill>
                  <a:srgbClr val="C00000"/>
                </a:solidFill>
                <a:latin typeface="メイリオ" panose="020B0604030504040204" pitchFamily="50" charset="-128"/>
                <a:ea typeface="メイリオ" panose="020B0604030504040204" pitchFamily="50" charset="-128"/>
              </a:rPr>
              <a:t>【</a:t>
            </a:r>
            <a:r>
              <a:rPr kumimoji="1" lang="ja-JP" altLang="en-US" sz="1400" b="1" dirty="0">
                <a:solidFill>
                  <a:srgbClr val="C00000"/>
                </a:solidFill>
                <a:latin typeface="メイリオ" panose="020B0604030504040204" pitchFamily="50" charset="-128"/>
                <a:ea typeface="メイリオ" panose="020B0604030504040204" pitchFamily="50" charset="-128"/>
              </a:rPr>
              <a:t>あると活躍できるもの</a:t>
            </a:r>
            <a:r>
              <a:rPr kumimoji="1" lang="en-US" altLang="ja-JP" sz="1400" b="1" dirty="0">
                <a:solidFill>
                  <a:srgbClr val="C00000"/>
                </a:solidFill>
                <a:latin typeface="メイリオ" panose="020B0604030504040204" pitchFamily="50" charset="-128"/>
                <a:ea typeface="メイリオ" panose="020B0604030504040204" pitchFamily="50" charset="-128"/>
              </a:rPr>
              <a:t>】</a:t>
            </a:r>
          </a:p>
          <a:p>
            <a:r>
              <a:rPr kumimoji="1" lang="ja-JP" altLang="en-US" sz="1400" dirty="0">
                <a:solidFill>
                  <a:srgbClr val="C00000"/>
                </a:solidFill>
                <a:latin typeface="メイリオ" panose="020B0604030504040204" pitchFamily="50" charset="-128"/>
                <a:ea typeface="メイリオ" panose="020B0604030504040204" pitchFamily="50" charset="-128"/>
              </a:rPr>
              <a:t>□ </a:t>
            </a:r>
            <a:r>
              <a:rPr kumimoji="1" lang="ja-JP" altLang="en-US" sz="1400" spc="-50" dirty="0">
                <a:solidFill>
                  <a:srgbClr val="C00000"/>
                </a:solidFill>
                <a:latin typeface="メイリオ" panose="020B0604030504040204" pitchFamily="50" charset="-128"/>
                <a:ea typeface="メイリオ" panose="020B0604030504040204" pitchFamily="50" charset="-128"/>
              </a:rPr>
              <a:t>スコップ、じょれん、てみ</a:t>
            </a:r>
            <a:endParaRPr kumimoji="1" lang="en-US" altLang="ja-JP" sz="1400" spc="-50" dirty="0">
              <a:solidFill>
                <a:srgbClr val="C00000"/>
              </a:solidFill>
              <a:latin typeface="メイリオ" panose="020B0604030504040204" pitchFamily="50" charset="-128"/>
              <a:ea typeface="メイリオ" panose="020B0604030504040204" pitchFamily="50" charset="-128"/>
            </a:endParaRPr>
          </a:p>
          <a:p>
            <a:r>
              <a:rPr kumimoji="1" lang="ja-JP" altLang="en-US" sz="1400" spc="-50" dirty="0">
                <a:solidFill>
                  <a:srgbClr val="C00000"/>
                </a:solidFill>
                <a:latin typeface="メイリオ" panose="020B0604030504040204" pitchFamily="50" charset="-128"/>
                <a:ea typeface="メイリオ" panose="020B0604030504040204" pitchFamily="50" charset="-128"/>
              </a:rPr>
              <a:t>（水害時、泥を集めるのに使用）</a:t>
            </a:r>
          </a:p>
        </p:txBody>
      </p:sp>
      <p:sp>
        <p:nvSpPr>
          <p:cNvPr id="16" name="テキスト ボックス 15">
            <a:extLst>
              <a:ext uri="{FF2B5EF4-FFF2-40B4-BE49-F238E27FC236}">
                <a16:creationId xmlns:a16="http://schemas.microsoft.com/office/drawing/2014/main" id="{AFBF401E-7DEB-F39F-3234-2BAA5C36BE50}"/>
              </a:ext>
            </a:extLst>
          </p:cNvPr>
          <p:cNvSpPr txBox="1"/>
          <p:nvPr/>
        </p:nvSpPr>
        <p:spPr>
          <a:xfrm>
            <a:off x="302981" y="5556712"/>
            <a:ext cx="4968000" cy="523220"/>
          </a:xfrm>
          <a:prstGeom prst="rect">
            <a:avLst/>
          </a:prstGeom>
          <a:solidFill>
            <a:schemeClr val="accent4">
              <a:lumMod val="20000"/>
              <a:lumOff val="80000"/>
            </a:schemeClr>
          </a:solidFill>
        </p:spPr>
        <p:txBody>
          <a:bodyPr wrap="square" lIns="72000" rtlCol="0">
            <a:spAutoFit/>
          </a:bodyPr>
          <a:lstStyle/>
          <a:p>
            <a:r>
              <a:rPr kumimoji="1" lang="en-US" altLang="ja-JP" sz="1400" b="1" dirty="0">
                <a:solidFill>
                  <a:schemeClr val="accent4">
                    <a:lumMod val="50000"/>
                  </a:schemeClr>
                </a:solidFill>
                <a:latin typeface="メイリオ" panose="020B0604030504040204" pitchFamily="50" charset="-128"/>
                <a:ea typeface="メイリオ" panose="020B0604030504040204" pitchFamily="50" charset="-128"/>
              </a:rPr>
              <a:t>【</a:t>
            </a:r>
            <a:r>
              <a:rPr kumimoji="1" lang="ja-JP" altLang="en-US" sz="1400" b="1" dirty="0">
                <a:solidFill>
                  <a:schemeClr val="accent4">
                    <a:lumMod val="50000"/>
                  </a:schemeClr>
                </a:solidFill>
                <a:latin typeface="メイリオ" panose="020B0604030504040204" pitchFamily="50" charset="-128"/>
                <a:ea typeface="メイリオ" panose="020B0604030504040204" pitchFamily="50" charset="-128"/>
              </a:rPr>
              <a:t>地震時に必要な装備</a:t>
            </a:r>
            <a:r>
              <a:rPr kumimoji="1" lang="en-US" altLang="ja-JP" sz="1400" b="1" dirty="0">
                <a:solidFill>
                  <a:schemeClr val="accent4">
                    <a:lumMod val="50000"/>
                  </a:schemeClr>
                </a:solidFill>
                <a:latin typeface="メイリオ" panose="020B0604030504040204" pitchFamily="50" charset="-128"/>
                <a:ea typeface="メイリオ" panose="020B0604030504040204" pitchFamily="50" charset="-128"/>
              </a:rPr>
              <a:t>】</a:t>
            </a:r>
          </a:p>
          <a:p>
            <a:r>
              <a:rPr kumimoji="1" lang="ja-JP" altLang="en-US" sz="1400" dirty="0">
                <a:solidFill>
                  <a:schemeClr val="accent4">
                    <a:lumMod val="50000"/>
                  </a:schemeClr>
                </a:solidFill>
                <a:latin typeface="メイリオ" panose="020B0604030504040204" pitchFamily="50" charset="-128"/>
                <a:ea typeface="メイリオ" panose="020B0604030504040204" pitchFamily="50" charset="-128"/>
              </a:rPr>
              <a:t>□ 革手袋　□ 安全靴または踏抜き防止鋼板の入った長靴</a:t>
            </a:r>
          </a:p>
        </p:txBody>
      </p:sp>
      <p:sp>
        <p:nvSpPr>
          <p:cNvPr id="17" name="テキスト ボックス 16">
            <a:extLst>
              <a:ext uri="{FF2B5EF4-FFF2-40B4-BE49-F238E27FC236}">
                <a16:creationId xmlns:a16="http://schemas.microsoft.com/office/drawing/2014/main" id="{4F3F62FA-1A3E-546B-BABE-284D3F5D40E7}"/>
              </a:ext>
            </a:extLst>
          </p:cNvPr>
          <p:cNvSpPr txBox="1"/>
          <p:nvPr/>
        </p:nvSpPr>
        <p:spPr>
          <a:xfrm>
            <a:off x="302980" y="4568484"/>
            <a:ext cx="8532000" cy="954107"/>
          </a:xfrm>
          <a:prstGeom prst="rect">
            <a:avLst/>
          </a:prstGeom>
          <a:solidFill>
            <a:schemeClr val="bg1">
              <a:lumMod val="95000"/>
            </a:schemeClr>
          </a:solidFill>
        </p:spPr>
        <p:txBody>
          <a:bodyPr wrap="square" lIns="72000" rtlCol="0">
            <a:spAutoFit/>
          </a:bodyPr>
          <a:lstStyle/>
          <a:p>
            <a:r>
              <a:rPr kumimoji="1" lang="en-US" altLang="ja-JP" sz="1400" b="1" dirty="0">
                <a:solidFill>
                  <a:schemeClr val="accent6">
                    <a:lumMod val="75000"/>
                  </a:schemeClr>
                </a:solidFill>
                <a:latin typeface="メイリオ" panose="020B0604030504040204" pitchFamily="50" charset="-128"/>
                <a:ea typeface="メイリオ" panose="020B0604030504040204" pitchFamily="50" charset="-128"/>
              </a:rPr>
              <a:t>【</a:t>
            </a:r>
            <a:r>
              <a:rPr kumimoji="1" lang="ja-JP" altLang="en-US" sz="1400" b="1" dirty="0">
                <a:solidFill>
                  <a:schemeClr val="accent6">
                    <a:lumMod val="75000"/>
                  </a:schemeClr>
                </a:solidFill>
                <a:latin typeface="メイリオ" panose="020B0604030504040204" pitchFamily="50" charset="-128"/>
                <a:ea typeface="メイリオ" panose="020B0604030504040204" pitchFamily="50" charset="-128"/>
              </a:rPr>
              <a:t>色々な災害共通で必要な装備</a:t>
            </a:r>
            <a:r>
              <a:rPr kumimoji="1" lang="en-US" altLang="ja-JP" sz="1400" b="1" dirty="0">
                <a:solidFill>
                  <a:schemeClr val="accent6">
                    <a:lumMod val="75000"/>
                  </a:schemeClr>
                </a:solidFill>
                <a:latin typeface="メイリオ" panose="020B0604030504040204" pitchFamily="50" charset="-128"/>
                <a:ea typeface="メイリオ" panose="020B0604030504040204" pitchFamily="50" charset="-128"/>
              </a:rPr>
              <a:t>】</a:t>
            </a:r>
          </a:p>
          <a:p>
            <a:r>
              <a:rPr kumimoji="1" lang="ja-JP" altLang="en-US" sz="1400" dirty="0">
                <a:solidFill>
                  <a:schemeClr val="accent6">
                    <a:lumMod val="75000"/>
                  </a:schemeClr>
                </a:solidFill>
                <a:latin typeface="メイリオ" panose="020B0604030504040204" pitchFamily="50" charset="-128"/>
                <a:ea typeface="メイリオ" panose="020B0604030504040204" pitchFamily="50" charset="-128"/>
              </a:rPr>
              <a:t>□ マスク　　　　　  　 □ ゴーグル　　　 □ 帽子、ヘルメット　 □ 布ガムテープ　　　 □ カッター　　</a:t>
            </a:r>
            <a:endParaRPr kumimoji="1" lang="en-US" altLang="ja-JP" sz="1400" dirty="0">
              <a:solidFill>
                <a:schemeClr val="accent6">
                  <a:lumMod val="75000"/>
                </a:schemeClr>
              </a:solidFill>
              <a:latin typeface="メイリオ" panose="020B0604030504040204" pitchFamily="50" charset="-128"/>
              <a:ea typeface="メイリオ" panose="020B0604030504040204" pitchFamily="50" charset="-128"/>
            </a:endParaRPr>
          </a:p>
          <a:p>
            <a:r>
              <a:rPr kumimoji="1" lang="ja-JP" altLang="en-US" sz="1400" dirty="0">
                <a:solidFill>
                  <a:schemeClr val="accent6">
                    <a:lumMod val="75000"/>
                  </a:schemeClr>
                </a:solidFill>
                <a:latin typeface="メイリオ" panose="020B0604030504040204" pitchFamily="50" charset="-128"/>
                <a:ea typeface="メイリオ" panose="020B0604030504040204" pitchFamily="50" charset="-128"/>
              </a:rPr>
              <a:t>□ </a:t>
            </a:r>
            <a:r>
              <a:rPr kumimoji="1" lang="ja-JP" altLang="en-US" sz="1400" spc="-200" dirty="0">
                <a:solidFill>
                  <a:schemeClr val="accent6">
                    <a:lumMod val="75000"/>
                  </a:schemeClr>
                </a:solidFill>
                <a:latin typeface="メイリオ" panose="020B0604030504040204" pitchFamily="50" charset="-128"/>
                <a:ea typeface="メイリオ" panose="020B0604030504040204" pitchFamily="50" charset="-128"/>
              </a:rPr>
              <a:t>ウェットティッシュ</a:t>
            </a:r>
            <a:r>
              <a:rPr kumimoji="1" lang="ja-JP" altLang="en-US" sz="1400" dirty="0">
                <a:solidFill>
                  <a:schemeClr val="accent6">
                    <a:lumMod val="75000"/>
                  </a:schemeClr>
                </a:solidFill>
                <a:latin typeface="メイリオ" panose="020B0604030504040204" pitchFamily="50" charset="-128"/>
                <a:ea typeface="メイリオ" panose="020B0604030504040204" pitchFamily="50" charset="-128"/>
              </a:rPr>
              <a:t>　□ ばんそうこう　 □ とげぬき　　　　　 □ タオル、てぬぐい　 □ メモ帳　　　</a:t>
            </a:r>
            <a:endParaRPr kumimoji="1" lang="en-US" altLang="ja-JP" sz="1400" dirty="0">
              <a:solidFill>
                <a:schemeClr val="accent6">
                  <a:lumMod val="75000"/>
                </a:schemeClr>
              </a:solidFill>
              <a:latin typeface="メイリオ" panose="020B0604030504040204" pitchFamily="50" charset="-128"/>
              <a:ea typeface="メイリオ" panose="020B0604030504040204" pitchFamily="50" charset="-128"/>
            </a:endParaRPr>
          </a:p>
          <a:p>
            <a:r>
              <a:rPr kumimoji="1" lang="ja-JP" altLang="en-US" sz="1400" dirty="0">
                <a:solidFill>
                  <a:schemeClr val="accent6">
                    <a:lumMod val="75000"/>
                  </a:schemeClr>
                </a:solidFill>
                <a:latin typeface="メイリオ" panose="020B0604030504040204" pitchFamily="50" charset="-128"/>
                <a:ea typeface="メイリオ" panose="020B0604030504040204" pitchFamily="50" charset="-128"/>
              </a:rPr>
              <a:t>□ ボールペン　　　   　□ 油性マジック　 □ 水、食料　　　　　 □ 防寒具</a:t>
            </a:r>
            <a:r>
              <a:rPr kumimoji="1" lang="en-US" altLang="ja-JP" sz="1400" baseline="30000" dirty="0">
                <a:solidFill>
                  <a:schemeClr val="accent6">
                    <a:lumMod val="75000"/>
                  </a:schemeClr>
                </a:solidFill>
                <a:latin typeface="メイリオ" panose="020B0604030504040204" pitchFamily="50" charset="-128"/>
                <a:ea typeface="メイリオ" panose="020B0604030504040204" pitchFamily="50" charset="-128"/>
              </a:rPr>
              <a:t>※</a:t>
            </a:r>
            <a:endParaRPr kumimoji="1" lang="ja-JP" altLang="en-US" sz="14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2B30166B-F957-1EF7-10B6-F0DC70D41955}"/>
              </a:ext>
            </a:extLst>
          </p:cNvPr>
          <p:cNvSpPr txBox="1"/>
          <p:nvPr/>
        </p:nvSpPr>
        <p:spPr>
          <a:xfrm>
            <a:off x="6853178" y="5294374"/>
            <a:ext cx="2268000" cy="261610"/>
          </a:xfrm>
          <a:prstGeom prst="rect">
            <a:avLst/>
          </a:prstGeom>
          <a:noFill/>
        </p:spPr>
        <p:txBody>
          <a:bodyPr wrap="square">
            <a:spAutoFit/>
          </a:bodyPr>
          <a:lstStyle/>
          <a:p>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季節や被災地の気温による</a:t>
            </a:r>
          </a:p>
        </p:txBody>
      </p:sp>
      <p:grpSp>
        <p:nvGrpSpPr>
          <p:cNvPr id="34" name="グループ化 33">
            <a:extLst>
              <a:ext uri="{FF2B5EF4-FFF2-40B4-BE49-F238E27FC236}">
                <a16:creationId xmlns:a16="http://schemas.microsoft.com/office/drawing/2014/main" id="{6932CAFC-041F-A639-72F7-431B8DE84E70}"/>
              </a:ext>
            </a:extLst>
          </p:cNvPr>
          <p:cNvGrpSpPr/>
          <p:nvPr/>
        </p:nvGrpSpPr>
        <p:grpSpPr>
          <a:xfrm>
            <a:off x="160683" y="670482"/>
            <a:ext cx="5582520" cy="3814358"/>
            <a:chOff x="-2619846" y="3145940"/>
            <a:chExt cx="5582520" cy="3814358"/>
          </a:xfrm>
        </p:grpSpPr>
        <p:sp>
          <p:nvSpPr>
            <p:cNvPr id="4" name="正方形/長方形 3">
              <a:extLst>
                <a:ext uri="{FF2B5EF4-FFF2-40B4-BE49-F238E27FC236}">
                  <a16:creationId xmlns:a16="http://schemas.microsoft.com/office/drawing/2014/main" id="{8DDA88D9-9262-71C9-FAE5-B41988835535}"/>
                </a:ext>
              </a:extLst>
            </p:cNvPr>
            <p:cNvSpPr/>
            <p:nvPr/>
          </p:nvSpPr>
          <p:spPr>
            <a:xfrm>
              <a:off x="-2589308" y="5190760"/>
              <a:ext cx="1646366" cy="1620000"/>
            </a:xfrm>
            <a:prstGeom prst="rect">
              <a:avLst/>
            </a:prstGeom>
            <a:solidFill>
              <a:srgbClr val="EE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ゲームのキャラクター&#10;&#10;中程度の精度で自動的に生成された説明">
              <a:extLst>
                <a:ext uri="{FF2B5EF4-FFF2-40B4-BE49-F238E27FC236}">
                  <a16:creationId xmlns:a16="http://schemas.microsoft.com/office/drawing/2014/main" id="{B2FFE642-4AA1-80E1-3CD1-8F2F1A9C8AB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9765" y="3145940"/>
              <a:ext cx="3633496" cy="3633496"/>
            </a:xfrm>
            <a:prstGeom prst="rect">
              <a:avLst/>
            </a:prstGeom>
          </p:spPr>
        </p:pic>
        <p:pic>
          <p:nvPicPr>
            <p:cNvPr id="10" name="図 9" descr="ロゴ が含まれている画像&#10;&#10;自動的に生成された説明">
              <a:extLst>
                <a:ext uri="{FF2B5EF4-FFF2-40B4-BE49-F238E27FC236}">
                  <a16:creationId xmlns:a16="http://schemas.microsoft.com/office/drawing/2014/main" id="{770E86EF-4CB7-BC8E-848E-3BDF04CBE21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55767" y="5285829"/>
              <a:ext cx="740599" cy="741674"/>
            </a:xfrm>
            <a:prstGeom prst="rect">
              <a:avLst/>
            </a:prstGeom>
          </p:spPr>
        </p:pic>
        <p:pic>
          <p:nvPicPr>
            <p:cNvPr id="11" name="図 10" descr="黒い背景と白い文字のロゴ&#10;&#10;中程度の精度で自動的に生成された説明">
              <a:extLst>
                <a:ext uri="{FF2B5EF4-FFF2-40B4-BE49-F238E27FC236}">
                  <a16:creationId xmlns:a16="http://schemas.microsoft.com/office/drawing/2014/main" id="{5DB61D58-9DC1-94DD-3A6B-DE0FC25A0B6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619846" y="5171096"/>
              <a:ext cx="634379" cy="634379"/>
            </a:xfrm>
            <a:prstGeom prst="rect">
              <a:avLst/>
            </a:prstGeom>
          </p:spPr>
        </p:pic>
        <p:sp>
          <p:nvSpPr>
            <p:cNvPr id="12" name="テキスト ボックス 11">
              <a:extLst>
                <a:ext uri="{FF2B5EF4-FFF2-40B4-BE49-F238E27FC236}">
                  <a16:creationId xmlns:a16="http://schemas.microsoft.com/office/drawing/2014/main" id="{0C4985E9-A9E2-50E5-75AD-DF593A9A8622}"/>
                </a:ext>
              </a:extLst>
            </p:cNvPr>
            <p:cNvSpPr txBox="1"/>
            <p:nvPr/>
          </p:nvSpPr>
          <p:spPr>
            <a:xfrm>
              <a:off x="-1059390" y="6633285"/>
              <a:ext cx="1517844" cy="327013"/>
            </a:xfrm>
            <a:prstGeom prst="rect">
              <a:avLst/>
            </a:prstGeom>
            <a:noFill/>
          </p:spPr>
          <p:txBody>
            <a:bodyPr wrap="square" rtlCol="0">
              <a:spAutoFit/>
            </a:bodyPr>
            <a:lstStyle/>
            <a:p>
              <a:pPr indent="139700" algn="ctr">
                <a:lnSpc>
                  <a:spcPts val="2000"/>
                </a:lnSpc>
              </a:pPr>
              <a:r>
                <a:rPr kumimoji="1" lang="ja-JP" altLang="en-US" sz="1100" dirty="0">
                  <a:latin typeface="メイリオ" panose="020B0604030504040204" pitchFamily="50" charset="-128"/>
                  <a:ea typeface="メイリオ" panose="020B0604030504040204" pitchFamily="50" charset="-128"/>
                </a:rPr>
                <a:t>地震時の装備</a:t>
              </a:r>
            </a:p>
          </p:txBody>
        </p:sp>
        <p:sp>
          <p:nvSpPr>
            <p:cNvPr id="24" name="吹き出し: 線 (枠なし) 23">
              <a:extLst>
                <a:ext uri="{FF2B5EF4-FFF2-40B4-BE49-F238E27FC236}">
                  <a16:creationId xmlns:a16="http://schemas.microsoft.com/office/drawing/2014/main" id="{72B6CFDA-177C-E7DD-9628-35AEC479EFEE}"/>
                </a:ext>
              </a:extLst>
            </p:cNvPr>
            <p:cNvSpPr/>
            <p:nvPr/>
          </p:nvSpPr>
          <p:spPr>
            <a:xfrm>
              <a:off x="472342" y="3693857"/>
              <a:ext cx="2238719" cy="673240"/>
            </a:xfrm>
            <a:prstGeom prst="callout1">
              <a:avLst>
                <a:gd name="adj1" fmla="val 42711"/>
                <a:gd name="adj2" fmla="val 1531"/>
                <a:gd name="adj3" fmla="val 56974"/>
                <a:gd name="adj4" fmla="val -24375"/>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マスク（感染症予防、ほこりや粉じん、カビの吸い込み防止）</a:t>
              </a:r>
            </a:p>
          </p:txBody>
        </p:sp>
        <p:sp>
          <p:nvSpPr>
            <p:cNvPr id="25" name="吹き出し: 線 (枠なし) 24">
              <a:extLst>
                <a:ext uri="{FF2B5EF4-FFF2-40B4-BE49-F238E27FC236}">
                  <a16:creationId xmlns:a16="http://schemas.microsoft.com/office/drawing/2014/main" id="{A470B9FA-9E2A-BCFA-B387-31D8AFA6A8AC}"/>
                </a:ext>
              </a:extLst>
            </p:cNvPr>
            <p:cNvSpPr/>
            <p:nvPr/>
          </p:nvSpPr>
          <p:spPr>
            <a:xfrm>
              <a:off x="-2390045" y="3289946"/>
              <a:ext cx="1517844" cy="673240"/>
            </a:xfrm>
            <a:prstGeom prst="callout1">
              <a:avLst>
                <a:gd name="adj1" fmla="val 39493"/>
                <a:gd name="adj2" fmla="val 99524"/>
                <a:gd name="adj3" fmla="val 33741"/>
                <a:gd name="adj4" fmla="val 127564"/>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ヘルメット（余震等による転倒・落下物の危険を回避）</a:t>
              </a:r>
            </a:p>
          </p:txBody>
        </p:sp>
        <p:sp>
          <p:nvSpPr>
            <p:cNvPr id="26" name="吹き出し: 線 (枠なし) 25">
              <a:extLst>
                <a:ext uri="{FF2B5EF4-FFF2-40B4-BE49-F238E27FC236}">
                  <a16:creationId xmlns:a16="http://schemas.microsoft.com/office/drawing/2014/main" id="{3F6B42BD-F644-D1D3-9EBC-F6E3930D5D43}"/>
                </a:ext>
              </a:extLst>
            </p:cNvPr>
            <p:cNvSpPr/>
            <p:nvPr/>
          </p:nvSpPr>
          <p:spPr>
            <a:xfrm>
              <a:off x="992623" y="3250487"/>
              <a:ext cx="1902775" cy="411257"/>
            </a:xfrm>
            <a:prstGeom prst="callout1">
              <a:avLst>
                <a:gd name="adj1" fmla="val 50638"/>
                <a:gd name="adj2" fmla="val 1166"/>
                <a:gd name="adj3" fmla="val 132059"/>
                <a:gd name="adj4" fmla="val -52036"/>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ゴーグル（ほこりや粉じん、カビから目を守る）</a:t>
              </a:r>
            </a:p>
          </p:txBody>
        </p:sp>
        <p:sp>
          <p:nvSpPr>
            <p:cNvPr id="27" name="吹き出し: 線 (枠なし) 26">
              <a:extLst>
                <a:ext uri="{FF2B5EF4-FFF2-40B4-BE49-F238E27FC236}">
                  <a16:creationId xmlns:a16="http://schemas.microsoft.com/office/drawing/2014/main" id="{F230C1ED-42C8-B7F1-75C5-24F83DD50ADD}"/>
                </a:ext>
              </a:extLst>
            </p:cNvPr>
            <p:cNvSpPr/>
            <p:nvPr/>
          </p:nvSpPr>
          <p:spPr>
            <a:xfrm>
              <a:off x="549659" y="4777898"/>
              <a:ext cx="1904817" cy="327013"/>
            </a:xfrm>
            <a:prstGeom prst="callout1">
              <a:avLst>
                <a:gd name="adj1" fmla="val 48553"/>
                <a:gd name="adj2" fmla="val 2671"/>
                <a:gd name="adj3" fmla="val 171278"/>
                <a:gd name="adj4" fmla="val -1806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水筒（作業中の水分補給）</a:t>
              </a:r>
            </a:p>
          </p:txBody>
        </p:sp>
        <p:sp>
          <p:nvSpPr>
            <p:cNvPr id="28" name="吹き出し: 線 (枠なし) 27">
              <a:extLst>
                <a:ext uri="{FF2B5EF4-FFF2-40B4-BE49-F238E27FC236}">
                  <a16:creationId xmlns:a16="http://schemas.microsoft.com/office/drawing/2014/main" id="{035B39A8-43E8-71B6-29BB-23AE6FB7BA84}"/>
                </a:ext>
              </a:extLst>
            </p:cNvPr>
            <p:cNvSpPr/>
            <p:nvPr/>
          </p:nvSpPr>
          <p:spPr>
            <a:xfrm>
              <a:off x="656745" y="4135438"/>
              <a:ext cx="2305929" cy="816306"/>
            </a:xfrm>
            <a:prstGeom prst="callout1">
              <a:avLst>
                <a:gd name="adj1" fmla="val 31878"/>
                <a:gd name="adj2" fmla="val 2324"/>
                <a:gd name="adj3" fmla="val 21811"/>
                <a:gd name="adj4" fmla="val -30756"/>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タオル、てぬぐい（汗拭き、防寒、包帯替わりなど様々な用途に活用。乾きやすい素材がよい）</a:t>
              </a:r>
            </a:p>
          </p:txBody>
        </p:sp>
        <p:sp>
          <p:nvSpPr>
            <p:cNvPr id="29" name="吹き出し: 線 (枠なし) 28">
              <a:extLst>
                <a:ext uri="{FF2B5EF4-FFF2-40B4-BE49-F238E27FC236}">
                  <a16:creationId xmlns:a16="http://schemas.microsoft.com/office/drawing/2014/main" id="{AD4631C5-F70C-E1E9-5E53-A8C5ADD6B0DB}"/>
                </a:ext>
              </a:extLst>
            </p:cNvPr>
            <p:cNvSpPr/>
            <p:nvPr/>
          </p:nvSpPr>
          <p:spPr>
            <a:xfrm>
              <a:off x="-2466481" y="4483049"/>
              <a:ext cx="1604138" cy="541483"/>
            </a:xfrm>
            <a:prstGeom prst="callout1">
              <a:avLst>
                <a:gd name="adj1" fmla="val 74535"/>
                <a:gd name="adj2" fmla="val 82987"/>
                <a:gd name="adj3" fmla="val 152971"/>
                <a:gd name="adj4" fmla="val 10755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革手袋（突起物や割れたガラスなども扱う可能性があるため）</a:t>
              </a:r>
            </a:p>
          </p:txBody>
        </p:sp>
        <p:sp>
          <p:nvSpPr>
            <p:cNvPr id="30" name="吹き出し: 線 (枠なし) 29">
              <a:extLst>
                <a:ext uri="{FF2B5EF4-FFF2-40B4-BE49-F238E27FC236}">
                  <a16:creationId xmlns:a16="http://schemas.microsoft.com/office/drawing/2014/main" id="{E6614DAC-A630-1ECE-AA52-37415A634020}"/>
                </a:ext>
              </a:extLst>
            </p:cNvPr>
            <p:cNvSpPr/>
            <p:nvPr/>
          </p:nvSpPr>
          <p:spPr>
            <a:xfrm>
              <a:off x="416962" y="5147678"/>
              <a:ext cx="1456096" cy="980993"/>
            </a:xfrm>
            <a:prstGeom prst="callout1">
              <a:avLst>
                <a:gd name="adj1" fmla="val 46641"/>
                <a:gd name="adj2" fmla="val 2335"/>
                <a:gd name="adj3" fmla="val 139395"/>
                <a:gd name="adj4" fmla="val -18751"/>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安全靴または踏抜き防止鋼板の入った長靴（飛び出した釘やガラスの破片などを踏んでも大丈夫なように）</a:t>
              </a:r>
            </a:p>
          </p:txBody>
        </p:sp>
        <p:pic>
          <p:nvPicPr>
            <p:cNvPr id="31" name="図 30" descr="白い背景に置かれたナイフ&#10;&#10;低い精度で自動的に生成された説明">
              <a:extLst>
                <a:ext uri="{FF2B5EF4-FFF2-40B4-BE49-F238E27FC236}">
                  <a16:creationId xmlns:a16="http://schemas.microsoft.com/office/drawing/2014/main" id="{35BABABF-67A7-6BA3-E695-7650601CFE9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0570147">
              <a:off x="-1668468" y="5288638"/>
              <a:ext cx="430383" cy="430383"/>
            </a:xfrm>
            <a:prstGeom prst="rect">
              <a:avLst/>
            </a:prstGeom>
          </p:spPr>
        </p:pic>
        <p:sp>
          <p:nvSpPr>
            <p:cNvPr id="32" name="吹き出し: 線 (枠なし) 31">
              <a:extLst>
                <a:ext uri="{FF2B5EF4-FFF2-40B4-BE49-F238E27FC236}">
                  <a16:creationId xmlns:a16="http://schemas.microsoft.com/office/drawing/2014/main" id="{964AA384-E154-F59C-1735-22E09AB3F869}"/>
                </a:ext>
              </a:extLst>
            </p:cNvPr>
            <p:cNvSpPr/>
            <p:nvPr/>
          </p:nvSpPr>
          <p:spPr>
            <a:xfrm>
              <a:off x="-2618341" y="5895807"/>
              <a:ext cx="1728578" cy="913057"/>
            </a:xfrm>
            <a:prstGeom prst="callout1">
              <a:avLst>
                <a:gd name="adj1" fmla="val 58193"/>
                <a:gd name="adj2" fmla="val 93407"/>
                <a:gd name="adj3" fmla="val 103610"/>
                <a:gd name="adj4" fmla="val 10825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地震・水害共通</a:t>
              </a:r>
              <a:r>
                <a:rPr kumimoji="1" lang="en-US" altLang="ja-JP" sz="1100" dirty="0">
                  <a:solidFill>
                    <a:schemeClr val="tx1"/>
                  </a:solidFill>
                  <a:latin typeface="メイリオ" panose="020B0604030504040204" pitchFamily="50" charset="-128"/>
                  <a:ea typeface="メイリオ" panose="020B0604030504040204" pitchFamily="50" charset="-128"/>
                </a:rPr>
                <a:t>】</a:t>
              </a:r>
            </a:p>
            <a:p>
              <a:r>
                <a:rPr kumimoji="1" lang="ja-JP" altLang="en-US" sz="1100" dirty="0">
                  <a:solidFill>
                    <a:schemeClr val="tx1"/>
                  </a:solidFill>
                  <a:latin typeface="メイリオ" panose="020B0604030504040204" pitchFamily="50" charset="-128"/>
                  <a:ea typeface="メイリオ" panose="020B0604030504040204" pitchFamily="50" charset="-128"/>
                </a:rPr>
                <a:t>布ガムテープ、カッターは、ごみの集約や分割、とげぬきやばんそうこうは負傷時に活用</a:t>
              </a:r>
            </a:p>
          </p:txBody>
        </p:sp>
        <p:pic>
          <p:nvPicPr>
            <p:cNvPr id="33" name="図 32" descr="ゲームのリモコン&#10;&#10;中程度の精度で自動的に生成された説明">
              <a:extLst>
                <a:ext uri="{FF2B5EF4-FFF2-40B4-BE49-F238E27FC236}">
                  <a16:creationId xmlns:a16="http://schemas.microsoft.com/office/drawing/2014/main" id="{C955CD27-C38D-5317-4817-4E9BBA965E3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483430" y="5422152"/>
              <a:ext cx="512624" cy="512624"/>
            </a:xfrm>
            <a:prstGeom prst="rect">
              <a:avLst/>
            </a:prstGeom>
          </p:spPr>
        </p:pic>
      </p:grpSp>
      <p:pic>
        <p:nvPicPr>
          <p:cNvPr id="35" name="図 34" descr="挿絵 が含まれている画像&#10;&#10;自動的に生成された説明">
            <a:extLst>
              <a:ext uri="{FF2B5EF4-FFF2-40B4-BE49-F238E27FC236}">
                <a16:creationId xmlns:a16="http://schemas.microsoft.com/office/drawing/2014/main" id="{E881FA0E-3648-76C7-57E8-D627AF9BF45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201430" y="665163"/>
            <a:ext cx="3601568" cy="3601568"/>
          </a:xfrm>
          <a:prstGeom prst="rect">
            <a:avLst/>
          </a:prstGeom>
        </p:spPr>
      </p:pic>
      <p:sp>
        <p:nvSpPr>
          <p:cNvPr id="36" name="テキスト ボックス 35">
            <a:extLst>
              <a:ext uri="{FF2B5EF4-FFF2-40B4-BE49-F238E27FC236}">
                <a16:creationId xmlns:a16="http://schemas.microsoft.com/office/drawing/2014/main" id="{8812AA19-5DD4-BAEF-8687-937ACA7A384E}"/>
              </a:ext>
            </a:extLst>
          </p:cNvPr>
          <p:cNvSpPr txBox="1"/>
          <p:nvPr/>
        </p:nvSpPr>
        <p:spPr>
          <a:xfrm>
            <a:off x="6095750" y="4126770"/>
            <a:ext cx="1517844" cy="327013"/>
          </a:xfrm>
          <a:prstGeom prst="rect">
            <a:avLst/>
          </a:prstGeom>
          <a:noFill/>
        </p:spPr>
        <p:txBody>
          <a:bodyPr wrap="square" rtlCol="0">
            <a:spAutoFit/>
          </a:bodyPr>
          <a:lstStyle/>
          <a:p>
            <a:pPr indent="139700" algn="ctr">
              <a:lnSpc>
                <a:spcPts val="2000"/>
              </a:lnSpc>
            </a:pPr>
            <a:r>
              <a:rPr kumimoji="1" lang="ja-JP" altLang="en-US" sz="1100" dirty="0">
                <a:latin typeface="メイリオ" panose="020B0604030504040204" pitchFamily="50" charset="-128"/>
                <a:ea typeface="メイリオ" panose="020B0604030504040204" pitchFamily="50" charset="-128"/>
              </a:rPr>
              <a:t>水害時の装備</a:t>
            </a:r>
          </a:p>
        </p:txBody>
      </p:sp>
      <p:sp>
        <p:nvSpPr>
          <p:cNvPr id="37" name="吹き出し: 線 (枠なし) 36">
            <a:extLst>
              <a:ext uri="{FF2B5EF4-FFF2-40B4-BE49-F238E27FC236}">
                <a16:creationId xmlns:a16="http://schemas.microsoft.com/office/drawing/2014/main" id="{EC0E6118-28E5-C429-164A-DF4EC11343CA}"/>
              </a:ext>
            </a:extLst>
          </p:cNvPr>
          <p:cNvSpPr/>
          <p:nvPr/>
        </p:nvSpPr>
        <p:spPr>
          <a:xfrm>
            <a:off x="7302176" y="795372"/>
            <a:ext cx="1790563" cy="327013"/>
          </a:xfrm>
          <a:prstGeom prst="callout1">
            <a:avLst>
              <a:gd name="adj1" fmla="val 48553"/>
              <a:gd name="adj2" fmla="val 2671"/>
              <a:gd name="adj3" fmla="val 80445"/>
              <a:gd name="adj4" fmla="val -1075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帽子またはヘルメット</a:t>
            </a:r>
          </a:p>
        </p:txBody>
      </p:sp>
      <p:sp>
        <p:nvSpPr>
          <p:cNvPr id="40" name="吹き出し: 線 (枠なし) 39">
            <a:extLst>
              <a:ext uri="{FF2B5EF4-FFF2-40B4-BE49-F238E27FC236}">
                <a16:creationId xmlns:a16="http://schemas.microsoft.com/office/drawing/2014/main" id="{77AB0324-D87E-AB9D-DF5D-7CDD5E9CB557}"/>
              </a:ext>
            </a:extLst>
          </p:cNvPr>
          <p:cNvSpPr/>
          <p:nvPr/>
        </p:nvSpPr>
        <p:spPr>
          <a:xfrm>
            <a:off x="7568757" y="1307321"/>
            <a:ext cx="1517844" cy="754982"/>
          </a:xfrm>
          <a:prstGeom prst="callout1">
            <a:avLst>
              <a:gd name="adj1" fmla="val 73705"/>
              <a:gd name="adj2" fmla="val 3454"/>
              <a:gd name="adj3" fmla="val 124029"/>
              <a:gd name="adj4" fmla="val -14063"/>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厚手で長めのゴム手袋（泥や水に濡れ、突起物や割れたガラスなども扱う可能性があるため）</a:t>
            </a:r>
          </a:p>
        </p:txBody>
      </p:sp>
      <p:sp>
        <p:nvSpPr>
          <p:cNvPr id="41" name="吹き出し: 線 (枠なし) 40">
            <a:extLst>
              <a:ext uri="{FF2B5EF4-FFF2-40B4-BE49-F238E27FC236}">
                <a16:creationId xmlns:a16="http://schemas.microsoft.com/office/drawing/2014/main" id="{6144AADC-6B51-1016-1D50-CC8FDB08257E}"/>
              </a:ext>
            </a:extLst>
          </p:cNvPr>
          <p:cNvSpPr/>
          <p:nvPr/>
        </p:nvSpPr>
        <p:spPr>
          <a:xfrm>
            <a:off x="4637337" y="2819859"/>
            <a:ext cx="1904817" cy="947975"/>
          </a:xfrm>
          <a:prstGeom prst="callout1">
            <a:avLst>
              <a:gd name="adj1" fmla="val 79265"/>
              <a:gd name="adj2" fmla="val 86428"/>
              <a:gd name="adj3" fmla="val 106467"/>
              <a:gd name="adj4" fmla="val 104701"/>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メイリオ" panose="020B0604030504040204" pitchFamily="50" charset="-128"/>
                <a:ea typeface="メイリオ" panose="020B0604030504040204" pitchFamily="50" charset="-128"/>
              </a:rPr>
              <a:t>ひざ下までの長靴（踏抜き防止鋼板入り）（浸水が残っていたり、飛び出した釘やガラスの破片などを踏んでも大丈夫なように）</a:t>
            </a:r>
          </a:p>
        </p:txBody>
      </p:sp>
      <p:grpSp>
        <p:nvGrpSpPr>
          <p:cNvPr id="58" name="グループ化 57">
            <a:extLst>
              <a:ext uri="{FF2B5EF4-FFF2-40B4-BE49-F238E27FC236}">
                <a16:creationId xmlns:a16="http://schemas.microsoft.com/office/drawing/2014/main" id="{B0A5E7D6-D720-CBD5-139A-80984844C29A}"/>
              </a:ext>
            </a:extLst>
          </p:cNvPr>
          <p:cNvGrpSpPr/>
          <p:nvPr/>
        </p:nvGrpSpPr>
        <p:grpSpPr>
          <a:xfrm>
            <a:off x="3307414" y="3762507"/>
            <a:ext cx="2910252" cy="785829"/>
            <a:chOff x="7565172" y="2698956"/>
            <a:chExt cx="2910252" cy="785829"/>
          </a:xfrm>
        </p:grpSpPr>
        <p:sp>
          <p:nvSpPr>
            <p:cNvPr id="43" name="正方形/長方形 42">
              <a:extLst>
                <a:ext uri="{FF2B5EF4-FFF2-40B4-BE49-F238E27FC236}">
                  <a16:creationId xmlns:a16="http://schemas.microsoft.com/office/drawing/2014/main" id="{9A24BD75-66AC-9029-6766-C2B702F29687}"/>
                </a:ext>
              </a:extLst>
            </p:cNvPr>
            <p:cNvSpPr/>
            <p:nvPr/>
          </p:nvSpPr>
          <p:spPr>
            <a:xfrm>
              <a:off x="7565172" y="2698956"/>
              <a:ext cx="2910251" cy="757841"/>
            </a:xfrm>
            <a:prstGeom prst="rect">
              <a:avLst/>
            </a:prstGeom>
            <a:solidFill>
              <a:srgbClr val="EE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吹き出し: 線 (枠なし) 43">
              <a:extLst>
                <a:ext uri="{FF2B5EF4-FFF2-40B4-BE49-F238E27FC236}">
                  <a16:creationId xmlns:a16="http://schemas.microsoft.com/office/drawing/2014/main" id="{4D9E4C28-6424-610B-C367-7B72A2725238}"/>
                </a:ext>
              </a:extLst>
            </p:cNvPr>
            <p:cNvSpPr/>
            <p:nvPr/>
          </p:nvSpPr>
          <p:spPr>
            <a:xfrm>
              <a:off x="8184717" y="2719105"/>
              <a:ext cx="2290707" cy="765680"/>
            </a:xfrm>
            <a:prstGeom prst="callout1">
              <a:avLst>
                <a:gd name="adj1" fmla="val 58193"/>
                <a:gd name="adj2" fmla="val 93407"/>
                <a:gd name="adj3" fmla="val 103610"/>
                <a:gd name="adj4" fmla="val 10825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地震・水害共通</a:t>
              </a:r>
              <a:r>
                <a:rPr kumimoji="1" lang="en-US" altLang="ja-JP" sz="1100" dirty="0">
                  <a:solidFill>
                    <a:schemeClr val="tx1"/>
                  </a:solidFill>
                  <a:latin typeface="メイリオ" panose="020B0604030504040204" pitchFamily="50" charset="-128"/>
                  <a:ea typeface="メイリオ" panose="020B0604030504040204" pitchFamily="50" charset="-128"/>
                </a:rPr>
                <a:t>】</a:t>
              </a:r>
            </a:p>
            <a:p>
              <a:r>
                <a:rPr kumimoji="1" lang="ja-JP" altLang="en-US" sz="1100" dirty="0">
                  <a:solidFill>
                    <a:schemeClr val="tx1"/>
                  </a:solidFill>
                  <a:latin typeface="メイリオ" panose="020B0604030504040204" pitchFamily="50" charset="-128"/>
                  <a:ea typeface="メイリオ" panose="020B0604030504040204" pitchFamily="50" charset="-128"/>
                </a:rPr>
                <a:t>免許や保険証、お金などの貴重品、雨具、ミニ応急セットなどもウエストポーチに入れておきましょう。</a:t>
              </a:r>
            </a:p>
          </p:txBody>
        </p:sp>
        <p:pic>
          <p:nvPicPr>
            <p:cNvPr id="45" name="図 44" descr="QR コード&#10;&#10;中程度の精度で自動的に生成された説明">
              <a:extLst>
                <a:ext uri="{FF2B5EF4-FFF2-40B4-BE49-F238E27FC236}">
                  <a16:creationId xmlns:a16="http://schemas.microsoft.com/office/drawing/2014/main" id="{C6B002E0-2535-9CDC-A729-23C5C6744DB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630801" y="2719104"/>
              <a:ext cx="575657" cy="575657"/>
            </a:xfrm>
            <a:prstGeom prst="rect">
              <a:avLst/>
            </a:prstGeom>
          </p:spPr>
        </p:pic>
      </p:grpSp>
      <p:grpSp>
        <p:nvGrpSpPr>
          <p:cNvPr id="46" name="グループ化 45">
            <a:extLst>
              <a:ext uri="{FF2B5EF4-FFF2-40B4-BE49-F238E27FC236}">
                <a16:creationId xmlns:a16="http://schemas.microsoft.com/office/drawing/2014/main" id="{5928153B-847C-5AE7-56C7-052EBBA3CA81}"/>
              </a:ext>
            </a:extLst>
          </p:cNvPr>
          <p:cNvGrpSpPr/>
          <p:nvPr/>
        </p:nvGrpSpPr>
        <p:grpSpPr>
          <a:xfrm>
            <a:off x="7607456" y="2668820"/>
            <a:ext cx="1479145" cy="1680527"/>
            <a:chOff x="430612" y="3102599"/>
            <a:chExt cx="1479145" cy="1680527"/>
          </a:xfrm>
        </p:grpSpPr>
        <p:sp>
          <p:nvSpPr>
            <p:cNvPr id="47" name="正方形/長方形 46">
              <a:extLst>
                <a:ext uri="{FF2B5EF4-FFF2-40B4-BE49-F238E27FC236}">
                  <a16:creationId xmlns:a16="http://schemas.microsoft.com/office/drawing/2014/main" id="{1EFD7103-16F5-0892-66A5-7887F4218E6C}"/>
                </a:ext>
              </a:extLst>
            </p:cNvPr>
            <p:cNvSpPr/>
            <p:nvPr/>
          </p:nvSpPr>
          <p:spPr>
            <a:xfrm>
              <a:off x="433884" y="3102599"/>
              <a:ext cx="1454677" cy="1680527"/>
            </a:xfrm>
            <a:prstGeom prst="rect">
              <a:avLst/>
            </a:prstGeom>
            <a:solidFill>
              <a:srgbClr val="EE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吹き出し: 線 (枠なし) 47">
              <a:extLst>
                <a:ext uri="{FF2B5EF4-FFF2-40B4-BE49-F238E27FC236}">
                  <a16:creationId xmlns:a16="http://schemas.microsoft.com/office/drawing/2014/main" id="{4FC6CCA4-9E65-5A29-8C41-A5BE9A5A1119}"/>
                </a:ext>
              </a:extLst>
            </p:cNvPr>
            <p:cNvSpPr/>
            <p:nvPr/>
          </p:nvSpPr>
          <p:spPr>
            <a:xfrm>
              <a:off x="430612" y="3845179"/>
              <a:ext cx="1479145" cy="792000"/>
            </a:xfrm>
            <a:prstGeom prst="callout1">
              <a:avLst>
                <a:gd name="adj1" fmla="val 58193"/>
                <a:gd name="adj2" fmla="val 93407"/>
                <a:gd name="adj3" fmla="val 103610"/>
                <a:gd name="adj4" fmla="val 10825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地震・水害共通</a:t>
              </a:r>
              <a:r>
                <a:rPr kumimoji="1" lang="en-US" altLang="ja-JP" sz="1100" dirty="0">
                  <a:solidFill>
                    <a:schemeClr val="tx1"/>
                  </a:solidFill>
                  <a:latin typeface="メイリオ" panose="020B0604030504040204" pitchFamily="50" charset="-128"/>
                  <a:ea typeface="メイリオ" panose="020B0604030504040204" pitchFamily="50" charset="-128"/>
                </a:rPr>
                <a:t>】</a:t>
              </a:r>
            </a:p>
            <a:p>
              <a:r>
                <a:rPr kumimoji="1" lang="ja-JP" altLang="en-US" sz="1100" dirty="0">
                  <a:solidFill>
                    <a:schemeClr val="tx1"/>
                  </a:solidFill>
                  <a:latin typeface="メイリオ" panose="020B0604030504040204" pitchFamily="50" charset="-128"/>
                  <a:ea typeface="メイリオ" panose="020B0604030504040204" pitchFamily="50" charset="-128"/>
                </a:rPr>
                <a:t>文房具やウェットティッシュ等もウエストポーチに入れておくとよいでしょう。</a:t>
              </a:r>
            </a:p>
          </p:txBody>
        </p:sp>
        <p:pic>
          <p:nvPicPr>
            <p:cNvPr id="49" name="図 48" descr="アイコン&#10;&#10;自動的に生成された説明">
              <a:extLst>
                <a:ext uri="{FF2B5EF4-FFF2-40B4-BE49-F238E27FC236}">
                  <a16:creationId xmlns:a16="http://schemas.microsoft.com/office/drawing/2014/main" id="{33F1BFAA-9EA1-33FF-DBD5-E4F2B8FA2158}"/>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30616" y="3143276"/>
              <a:ext cx="705048" cy="705048"/>
            </a:xfrm>
            <a:prstGeom prst="rect">
              <a:avLst/>
            </a:prstGeom>
          </p:spPr>
        </p:pic>
        <p:pic>
          <p:nvPicPr>
            <p:cNvPr id="50" name="図 49" descr="テキスト&#10;&#10;中程度の精度で自動的に生成された説明">
              <a:extLst>
                <a:ext uri="{FF2B5EF4-FFF2-40B4-BE49-F238E27FC236}">
                  <a16:creationId xmlns:a16="http://schemas.microsoft.com/office/drawing/2014/main" id="{8A967980-51C4-D161-D3DF-9AC0487D188F}"/>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02509" y="3263098"/>
              <a:ext cx="602621" cy="602621"/>
            </a:xfrm>
            <a:prstGeom prst="rect">
              <a:avLst/>
            </a:prstGeom>
          </p:spPr>
        </p:pic>
        <p:pic>
          <p:nvPicPr>
            <p:cNvPr id="51" name="図 50" descr="テキスト&#10;&#10;自動的に生成された説明">
              <a:extLst>
                <a:ext uri="{FF2B5EF4-FFF2-40B4-BE49-F238E27FC236}">
                  <a16:creationId xmlns:a16="http://schemas.microsoft.com/office/drawing/2014/main" id="{7803F083-CC2C-1691-6BBC-CFF63D797656}"/>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05155" y="3141976"/>
              <a:ext cx="494206" cy="494206"/>
            </a:xfrm>
            <a:prstGeom prst="rect">
              <a:avLst/>
            </a:prstGeom>
          </p:spPr>
        </p:pic>
        <p:pic>
          <p:nvPicPr>
            <p:cNvPr id="52" name="図 51" descr="時計 が含まれている画像&#10;&#10;自動的に生成された説明">
              <a:extLst>
                <a:ext uri="{FF2B5EF4-FFF2-40B4-BE49-F238E27FC236}">
                  <a16:creationId xmlns:a16="http://schemas.microsoft.com/office/drawing/2014/main" id="{C0170B67-BB08-E28C-1033-6C71B5E17CDC}"/>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50520" y="3157185"/>
              <a:ext cx="602621" cy="602621"/>
            </a:xfrm>
            <a:prstGeom prst="rect">
              <a:avLst/>
            </a:prstGeom>
          </p:spPr>
        </p:pic>
      </p:grpSp>
      <p:sp>
        <p:nvSpPr>
          <p:cNvPr id="6" name="タイトル 1">
            <a:extLst>
              <a:ext uri="{FF2B5EF4-FFF2-40B4-BE49-F238E27FC236}">
                <a16:creationId xmlns:a16="http://schemas.microsoft.com/office/drawing/2014/main" id="{801EC08D-D3DC-BE0B-D0FF-F08C5C0156FE}"/>
              </a:ext>
            </a:extLst>
          </p:cNvPr>
          <p:cNvSpPr txBox="1">
            <a:spLocks/>
          </p:cNvSpPr>
          <p:nvPr/>
        </p:nvSpPr>
        <p:spPr>
          <a:xfrm>
            <a:off x="5201430" y="-44278"/>
            <a:ext cx="2777405" cy="876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b="1" dirty="0">
                <a:latin typeface="Meiryo UI" panose="020B0604030504040204" pitchFamily="50" charset="-128"/>
                <a:ea typeface="Meiryo UI" panose="020B0604030504040204" pitchFamily="50" charset="-128"/>
              </a:rPr>
              <a:t>ハンドブック案</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モデル例</a:t>
            </a:r>
            <a:r>
              <a:rPr lang="en-US" altLang="ja-JP" sz="2000" b="1" dirty="0">
                <a:latin typeface="Meiryo UI" panose="020B0604030504040204" pitchFamily="50" charset="-128"/>
                <a:ea typeface="Meiryo UI" panose="020B0604030504040204" pitchFamily="50" charset="-128"/>
              </a:rPr>
              <a:t>〕</a:t>
            </a:r>
          </a:p>
          <a:p>
            <a:pPr algn="ctr"/>
            <a:r>
              <a:rPr lang="en-US" altLang="ja-JP" sz="2000" b="1" dirty="0">
                <a:latin typeface="Meiryo UI" panose="020B0604030504040204" pitchFamily="50" charset="-128"/>
                <a:ea typeface="Meiryo UI" panose="020B0604030504040204" pitchFamily="50" charset="-128"/>
              </a:rPr>
              <a:t>P13,14</a:t>
            </a:r>
            <a:r>
              <a:rPr lang="ja-JP" altLang="en-US" sz="2000" b="1" dirty="0">
                <a:latin typeface="Meiryo UI" panose="020B0604030504040204" pitchFamily="50" charset="-128"/>
                <a:ea typeface="Meiryo UI" panose="020B0604030504040204" pitchFamily="50" charset="-128"/>
              </a:rPr>
              <a:t>参照</a:t>
            </a:r>
            <a:endParaRPr lang="ja-JP" altLang="en-US" sz="3200" b="1"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85AA2B9B-90FA-9C7F-B975-D06490F56DE2}"/>
              </a:ext>
            </a:extLst>
          </p:cNvPr>
          <p:cNvCxnSpPr>
            <a:cxnSpLocks/>
            <a:stCxn id="35" idx="1"/>
          </p:cNvCxnSpPr>
          <p:nvPr/>
        </p:nvCxnSpPr>
        <p:spPr>
          <a:xfrm>
            <a:off x="5201430" y="2465947"/>
            <a:ext cx="2184725" cy="42545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6246FEDB-F10B-05C8-9F95-171909751D81}"/>
              </a:ext>
            </a:extLst>
          </p:cNvPr>
          <p:cNvCxnSpPr>
            <a:cxnSpLocks/>
          </p:cNvCxnSpPr>
          <p:nvPr/>
        </p:nvCxnSpPr>
        <p:spPr>
          <a:xfrm>
            <a:off x="5314406" y="1410032"/>
            <a:ext cx="1466157" cy="18997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4EE6342-848D-AA48-D80A-FA97879B845C}"/>
              </a:ext>
            </a:extLst>
          </p:cNvPr>
          <p:cNvCxnSpPr>
            <a:cxnSpLocks/>
          </p:cNvCxnSpPr>
          <p:nvPr/>
        </p:nvCxnSpPr>
        <p:spPr>
          <a:xfrm flipV="1">
            <a:off x="5743203" y="1855398"/>
            <a:ext cx="1090495" cy="3010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02D2053-45A7-6588-9E31-FB9AACBE9121}"/>
              </a:ext>
            </a:extLst>
          </p:cNvPr>
          <p:cNvCxnSpPr>
            <a:cxnSpLocks/>
          </p:cNvCxnSpPr>
          <p:nvPr/>
        </p:nvCxnSpPr>
        <p:spPr>
          <a:xfrm>
            <a:off x="5504574" y="1034337"/>
            <a:ext cx="1156638" cy="28733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テミ モノタロウ">
            <a:extLst>
              <a:ext uri="{FF2B5EF4-FFF2-40B4-BE49-F238E27FC236}">
                <a16:creationId xmlns:a16="http://schemas.microsoft.com/office/drawing/2014/main" id="{B68D2E19-0124-6A16-C27C-668A93CEA2A8}"/>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3578968" y="6178193"/>
            <a:ext cx="589089" cy="5890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金象印 東京ジョレン 角 柄付 浅香工業">
            <a:extLst>
              <a:ext uri="{FF2B5EF4-FFF2-40B4-BE49-F238E27FC236}">
                <a16:creationId xmlns:a16="http://schemas.microsoft.com/office/drawing/2014/main" id="{54F5F71E-E479-F760-FFAE-3C35D89FA057}"/>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2943865" y="6178193"/>
            <a:ext cx="589089" cy="589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709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E20450-2175-2C94-5390-5B085F87CEC1}"/>
              </a:ext>
            </a:extLst>
          </p:cNvPr>
          <p:cNvSpPr>
            <a:spLocks noGrp="1"/>
          </p:cNvSpPr>
          <p:nvPr>
            <p:ph type="title"/>
          </p:nvPr>
        </p:nvSpPr>
        <p:spPr>
          <a:xfrm>
            <a:off x="628650" y="1"/>
            <a:ext cx="7886700" cy="876300"/>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解説：その他の道具類</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65ED0B42-EC28-7649-D925-9F19249C97D8}"/>
              </a:ext>
            </a:extLst>
          </p:cNvPr>
          <p:cNvSpPr txBox="1"/>
          <p:nvPr/>
        </p:nvSpPr>
        <p:spPr>
          <a:xfrm>
            <a:off x="307731" y="876301"/>
            <a:ext cx="8532000" cy="2131353"/>
          </a:xfrm>
          <a:prstGeom prst="rect">
            <a:avLst/>
          </a:prstGeom>
          <a:solidFill>
            <a:schemeClr val="accent6">
              <a:lumMod val="20000"/>
              <a:lumOff val="80000"/>
            </a:schemeClr>
          </a:solidFill>
        </p:spPr>
        <p:txBody>
          <a:bodyPr wrap="square" rtlCol="0">
            <a:spAutoFit/>
          </a:bodyPr>
          <a:lstStyle/>
          <a:p>
            <a:pPr>
              <a:lnSpc>
                <a:spcPts val="2400"/>
              </a:lnSpc>
            </a:pPr>
            <a:r>
              <a:rPr kumimoji="1"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t>【</a:t>
            </a:r>
            <a:r>
              <a:rPr kumimoji="1"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災害ごみ処理以外の現場でもあるとよいもの</a:t>
            </a:r>
            <a:r>
              <a:rPr kumimoji="1"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t>】</a:t>
            </a:r>
          </a:p>
          <a:p>
            <a:pPr>
              <a:lnSpc>
                <a:spcPts val="2400"/>
              </a:lnSpc>
            </a:pPr>
            <a:r>
              <a:rPr kumimoji="1"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 テントと寝袋（災害初期等） </a:t>
            </a:r>
            <a:r>
              <a:rPr kumimoji="1"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		 </a:t>
            </a:r>
            <a:r>
              <a:rPr kumimoji="1"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 消毒液</a:t>
            </a:r>
            <a:r>
              <a:rPr kumimoji="1"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		</a:t>
            </a:r>
            <a:r>
              <a:rPr kumimoji="1"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　</a:t>
            </a:r>
            <a:r>
              <a:rPr kumimoji="1"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 </a:t>
            </a:r>
            <a:r>
              <a:rPr kumimoji="1"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 虫除けスプレー（夏場）</a:t>
            </a:r>
            <a:endParaRPr kumimoji="1" lang="en-US" altLang="ja-JP" sz="1400"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ts val="2400"/>
              </a:lnSpc>
            </a:pPr>
            <a:r>
              <a:rPr kumimoji="1"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 簡易トイレ</a:t>
            </a:r>
            <a:r>
              <a:rPr kumimoji="1" lang="en-US" altLang="ja-JP" sz="1400" dirty="0">
                <a:solidFill>
                  <a:schemeClr val="tx1">
                    <a:lumMod val="65000"/>
                    <a:lumOff val="35000"/>
                  </a:schemeClr>
                </a:solidFill>
                <a:latin typeface="メイリオ" panose="020B0604030504040204" pitchFamily="50" charset="-128"/>
                <a:ea typeface="メイリオ" panose="020B0604030504040204" pitchFamily="50" charset="-128"/>
              </a:rPr>
              <a:t>	</a:t>
            </a:r>
            <a:r>
              <a:rPr kumimoji="1"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　　 □ ラジオ（余震等の情報をスムーズに得て二次災害を防止するため）等</a:t>
            </a:r>
            <a:endParaRPr kumimoji="1" lang="en-US" altLang="ja-JP" sz="14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kumimoji="1" lang="en-US" altLang="ja-JP" sz="14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ts val="2400"/>
              </a:lnSpc>
            </a:pPr>
            <a:r>
              <a:rPr kumimoji="1"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t>【</a:t>
            </a:r>
            <a:r>
              <a:rPr kumimoji="1" lang="ja-JP" altLang="en-US" sz="1600" b="1" dirty="0">
                <a:solidFill>
                  <a:schemeClr val="tx1">
                    <a:lumMod val="65000"/>
                    <a:lumOff val="35000"/>
                  </a:schemeClr>
                </a:solidFill>
                <a:latin typeface="メイリオ" panose="020B0604030504040204" pitchFamily="50" charset="-128"/>
                <a:ea typeface="メイリオ" panose="020B0604030504040204" pitchFamily="50" charset="-128"/>
              </a:rPr>
              <a:t>専門ボランティアの方などが準備しているもの</a:t>
            </a:r>
            <a:r>
              <a:rPr kumimoji="1" lang="en-US" altLang="ja-JP" sz="1600" b="1" dirty="0">
                <a:solidFill>
                  <a:schemeClr val="tx1">
                    <a:lumMod val="65000"/>
                    <a:lumOff val="35000"/>
                  </a:schemeClr>
                </a:solidFill>
                <a:latin typeface="メイリオ" panose="020B0604030504040204" pitchFamily="50" charset="-128"/>
                <a:ea typeface="メイリオ" panose="020B0604030504040204" pitchFamily="50" charset="-128"/>
              </a:rPr>
              <a:t>】</a:t>
            </a:r>
          </a:p>
          <a:p>
            <a:pPr>
              <a:lnSpc>
                <a:spcPts val="2400"/>
              </a:lnSpc>
            </a:pPr>
            <a:r>
              <a:rPr kumimoji="1"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 手押し車	　　 □ バケツ		 □ ホース		　 □ 雑巾	　　　　□ トラックロープ</a:t>
            </a:r>
          </a:p>
          <a:p>
            <a:pPr>
              <a:lnSpc>
                <a:spcPts val="2400"/>
              </a:lnSpc>
            </a:pPr>
            <a:r>
              <a:rPr kumimoji="1"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 木工用カッターやノコギリ等（畳や角材の切断、場合によっては木製家具等の破砕のため）</a:t>
            </a:r>
            <a:endParaRPr kumimoji="1" lang="en-US" altLang="ja-JP" sz="14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9095DE4F-DA36-0374-EDF0-E17159F978D9}"/>
              </a:ext>
            </a:extLst>
          </p:cNvPr>
          <p:cNvSpPr/>
          <p:nvPr/>
        </p:nvSpPr>
        <p:spPr>
          <a:xfrm>
            <a:off x="307730" y="3268677"/>
            <a:ext cx="8532000" cy="1589922"/>
          </a:xfrm>
          <a:prstGeom prst="rect">
            <a:avLst/>
          </a:prstGeom>
        </p:spPr>
        <p:txBody>
          <a:bodyPr wrap="square">
            <a:spAutoFit/>
          </a:bodyPr>
          <a:lstStyle/>
          <a:p>
            <a:pPr>
              <a:lnSpc>
                <a:spcPts val="2400"/>
              </a:lnSpc>
            </a:pPr>
            <a:r>
              <a:rPr lang="en-US" altLang="ja-JP" sz="1400" kern="0" dirty="0">
                <a:latin typeface="Meiryo UI" panose="020B0604030504040204" pitchFamily="50" charset="-128"/>
                <a:ea typeface="Meiryo UI" panose="020B0604030504040204" pitchFamily="50" charset="-128"/>
              </a:rPr>
              <a:t> </a:t>
            </a:r>
            <a:r>
              <a:rPr lang="ja-JP" altLang="en-US" sz="1400" kern="0" dirty="0">
                <a:latin typeface="Meiryo UI" panose="020B0604030504040204" pitchFamily="50" charset="-128"/>
                <a:ea typeface="Meiryo UI" panose="020B0604030504040204" pitchFamily="50" charset="-128"/>
              </a:rPr>
              <a:t>そのほかの道具については、下記サイトを参考にしてください。</a:t>
            </a:r>
            <a:endParaRPr lang="en-US" altLang="ja-JP" sz="1400" kern="0" dirty="0">
              <a:latin typeface="Meiryo UI" panose="020B0604030504040204" pitchFamily="50" charset="-128"/>
              <a:ea typeface="Meiryo UI" panose="020B0604030504040204" pitchFamily="50" charset="-128"/>
            </a:endParaRPr>
          </a:p>
          <a:p>
            <a:pPr>
              <a:lnSpc>
                <a:spcPts val="2400"/>
              </a:lnSpc>
            </a:pPr>
            <a:endParaRPr lang="en-US" altLang="ja-JP" sz="1400" kern="0" dirty="0">
              <a:latin typeface="Meiryo UI" panose="020B0604030504040204" pitchFamily="50" charset="-128"/>
              <a:ea typeface="Meiryo UI" panose="020B0604030504040204" pitchFamily="50" charset="-128"/>
            </a:endParaRPr>
          </a:p>
          <a:p>
            <a:pPr>
              <a:lnSpc>
                <a:spcPts val="2400"/>
              </a:lnSpc>
            </a:pPr>
            <a:r>
              <a:rPr lang="ja-JP" altLang="en-US" sz="1400" kern="0" dirty="0">
                <a:latin typeface="Meiryo UI" panose="020B0604030504040204" pitchFamily="50" charset="-128"/>
                <a:ea typeface="Meiryo UI" panose="020B0604030504040204" pitchFamily="50" charset="-128"/>
              </a:rPr>
              <a:t>　　</a:t>
            </a:r>
            <a:r>
              <a:rPr lang="ja-JP" altLang="en-US" sz="1400" b="1" kern="0" dirty="0">
                <a:latin typeface="Meiryo UI" panose="020B0604030504040204" pitchFamily="50" charset="-128"/>
                <a:ea typeface="Meiryo UI" panose="020B0604030504040204" pitchFamily="50" charset="-128"/>
              </a:rPr>
              <a:t>認定特定非営利活動法人レスキューストックヤード</a:t>
            </a:r>
            <a:endParaRPr lang="en-US" altLang="ja-JP" sz="1400" b="1" kern="0" dirty="0">
              <a:latin typeface="Meiryo UI" panose="020B0604030504040204" pitchFamily="50" charset="-128"/>
              <a:ea typeface="Meiryo UI" panose="020B0604030504040204" pitchFamily="50" charset="-128"/>
            </a:endParaRPr>
          </a:p>
          <a:p>
            <a:pPr>
              <a:lnSpc>
                <a:spcPts val="2400"/>
              </a:lnSpc>
            </a:pP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災害ボラの予備知識</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水害ボランティア作業マニュアル</a:t>
            </a:r>
            <a:endParaRPr lang="en-US" altLang="ja-JP" sz="1400" b="1" dirty="0">
              <a:latin typeface="Meiryo UI" panose="020B0604030504040204" pitchFamily="50" charset="-128"/>
              <a:ea typeface="Meiryo UI" panose="020B0604030504040204" pitchFamily="50" charset="-128"/>
            </a:endParaRPr>
          </a:p>
          <a:p>
            <a:pPr>
              <a:lnSpc>
                <a:spcPts val="2400"/>
              </a:lnSpc>
            </a:pPr>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資料の二次元バーコードはこちら⇒</a:t>
            </a:r>
          </a:p>
        </p:txBody>
      </p:sp>
      <p:pic>
        <p:nvPicPr>
          <p:cNvPr id="11" name="図 10" descr="QR コード&#10;&#10;自動的に生成された説明">
            <a:extLst>
              <a:ext uri="{FF2B5EF4-FFF2-40B4-BE49-F238E27FC236}">
                <a16:creationId xmlns:a16="http://schemas.microsoft.com/office/drawing/2014/main" id="{4FEDEF9A-7BE4-AF57-558A-C8B4DF75F8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31676" y="4157740"/>
            <a:ext cx="1048524" cy="1048524"/>
          </a:xfrm>
          <a:prstGeom prst="rect">
            <a:avLst/>
          </a:prstGeom>
        </p:spPr>
      </p:pic>
    </p:spTree>
    <p:extLst>
      <p:ext uri="{BB962C8B-B14F-4D97-AF65-F5344CB8AC3E}">
        <p14:creationId xmlns:p14="http://schemas.microsoft.com/office/powerpoint/2010/main" val="371621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 2">
            <a:extLst>
              <a:ext uri="{FF2B5EF4-FFF2-40B4-BE49-F238E27FC236}">
                <a16:creationId xmlns:a16="http://schemas.microsoft.com/office/drawing/2014/main" id="{78592115-7C70-236D-E69C-2AC7A4C7975E}"/>
              </a:ext>
            </a:extLst>
          </p:cNvPr>
          <p:cNvSpPr/>
          <p:nvPr/>
        </p:nvSpPr>
        <p:spPr>
          <a:xfrm>
            <a:off x="984739" y="1735500"/>
            <a:ext cx="7174523" cy="1101012"/>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74038AB4-9447-DCC8-7848-AD7B2F2DDB23}"/>
              </a:ext>
            </a:extLst>
          </p:cNvPr>
          <p:cNvSpPr txBox="1">
            <a:spLocks/>
          </p:cNvSpPr>
          <p:nvPr/>
        </p:nvSpPr>
        <p:spPr>
          <a:xfrm>
            <a:off x="984738" y="1708465"/>
            <a:ext cx="7174523" cy="4236416"/>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800" dirty="0">
                <a:latin typeface="Meiryo UI" panose="020B0604030504040204" pitchFamily="50" charset="-128"/>
                <a:ea typeface="Meiryo UI" panose="020B0604030504040204" pitchFamily="50" charset="-128"/>
              </a:rPr>
              <a:t>テーマ①「災害ごみ」の</a:t>
            </a:r>
            <a:endParaRPr lang="en-US" altLang="ja-JP" sz="2800" dirty="0">
              <a:latin typeface="Meiryo UI" panose="020B0604030504040204" pitchFamily="50" charset="-128"/>
              <a:ea typeface="Meiryo UI" panose="020B0604030504040204" pitchFamily="50" charset="-128"/>
            </a:endParaRPr>
          </a:p>
          <a:p>
            <a:pPr algn="ctr">
              <a:lnSpc>
                <a:spcPct val="110000"/>
              </a:lnSpc>
            </a:pPr>
            <a:r>
              <a:rPr lang="ja-JP" altLang="en-US" sz="2800" dirty="0">
                <a:latin typeface="Meiryo UI" panose="020B0604030504040204" pitchFamily="50" charset="-128"/>
                <a:ea typeface="Meiryo UI" panose="020B0604030504040204" pitchFamily="50" charset="-128"/>
              </a:rPr>
              <a:t>ボランティア活動の留意点</a:t>
            </a: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「災害ごみ」の片付け作業にあたり</a:t>
            </a: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次のような場面では、</a:t>
            </a: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どのようなことに困り・迷い、</a:t>
            </a: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それに対してどのように行動しますか？</a:t>
            </a:r>
          </a:p>
        </p:txBody>
      </p:sp>
    </p:spTree>
    <p:extLst>
      <p:ext uri="{BB962C8B-B14F-4D97-AF65-F5344CB8AC3E}">
        <p14:creationId xmlns:p14="http://schemas.microsoft.com/office/powerpoint/2010/main" val="193323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1256BB3-6255-DE5C-8B56-FF2136439C9A}"/>
              </a:ext>
            </a:extLst>
          </p:cNvPr>
          <p:cNvPicPr>
            <a:picLocks noChangeAspect="1"/>
          </p:cNvPicPr>
          <p:nvPr/>
        </p:nvPicPr>
        <p:blipFill>
          <a:blip r:embed="rId3"/>
          <a:stretch>
            <a:fillRect/>
          </a:stretch>
        </p:blipFill>
        <p:spPr>
          <a:xfrm>
            <a:off x="316425" y="1699195"/>
            <a:ext cx="3596817" cy="5072434"/>
          </a:xfrm>
          <a:prstGeom prst="rect">
            <a:avLst/>
          </a:prstGeom>
        </p:spPr>
      </p:pic>
      <p:sp>
        <p:nvSpPr>
          <p:cNvPr id="2" name="タイトル 1">
            <a:extLst>
              <a:ext uri="{FF2B5EF4-FFF2-40B4-BE49-F238E27FC236}">
                <a16:creationId xmlns:a16="http://schemas.microsoft.com/office/drawing/2014/main" id="{3E2B8393-7CCE-1F18-65EC-5B1C78203E02}"/>
              </a:ext>
            </a:extLst>
          </p:cNvPr>
          <p:cNvSpPr>
            <a:spLocks noGrp="1"/>
          </p:cNvSpPr>
          <p:nvPr>
            <p:ph type="title"/>
          </p:nvPr>
        </p:nvSpPr>
        <p:spPr>
          <a:xfrm>
            <a:off x="628650" y="1"/>
            <a:ext cx="8381226" cy="914400"/>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解説：主な留意点</a:t>
            </a:r>
            <a:r>
              <a:rPr lang="ja-JP" altLang="en-US" sz="2000" b="1" dirty="0">
                <a:solidFill>
                  <a:schemeClr val="bg1"/>
                </a:solidFill>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ハンドブック案</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モデル例</a:t>
            </a:r>
            <a:r>
              <a:rPr kumimoji="1" lang="en-US" altLang="ja-JP" sz="2000" b="1" dirty="0">
                <a:latin typeface="Meiryo UI" panose="020B0604030504040204" pitchFamily="50" charset="-128"/>
                <a:ea typeface="Meiryo UI" panose="020B0604030504040204" pitchFamily="50" charset="-128"/>
              </a:rPr>
              <a:t>〕P3</a:t>
            </a:r>
            <a:r>
              <a:rPr kumimoji="1" lang="ja-JP" altLang="en-US" sz="2000" b="1" dirty="0">
                <a:latin typeface="Meiryo UI" panose="020B0604030504040204" pitchFamily="50" charset="-128"/>
                <a:ea typeface="Meiryo UI" panose="020B0604030504040204" pitchFamily="50" charset="-128"/>
              </a:rPr>
              <a:t>参照</a:t>
            </a:r>
            <a:r>
              <a:rPr lang="ja-JP" altLang="en-US" sz="2000" b="1" dirty="0">
                <a:latin typeface="Meiryo UI" panose="020B0604030504040204" pitchFamily="50" charset="-128"/>
                <a:ea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B748C55-6CDD-28D4-AFC6-EB7EA784469B}"/>
              </a:ext>
            </a:extLst>
          </p:cNvPr>
          <p:cNvSpPr txBox="1"/>
          <p:nvPr/>
        </p:nvSpPr>
        <p:spPr>
          <a:xfrm>
            <a:off x="3913242" y="2528070"/>
            <a:ext cx="5096633" cy="2229456"/>
          </a:xfrm>
          <a:prstGeom prst="rect">
            <a:avLst/>
          </a:prstGeom>
          <a:noFill/>
        </p:spPr>
        <p:txBody>
          <a:bodyPr wrap="square" rtlCol="0">
            <a:spAutoFit/>
          </a:bodyPr>
          <a:lstStyle/>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a:t>
            </a:r>
            <a:r>
              <a:rPr kumimoji="1" lang="ja-JP" altLang="en-US" u="sng" dirty="0">
                <a:solidFill>
                  <a:srgbClr val="C00000"/>
                </a:solidFill>
                <a:latin typeface="メイリオ" panose="020B0604030504040204" pitchFamily="50" charset="-128"/>
                <a:ea typeface="メイリオ" panose="020B0604030504040204" pitchFamily="50" charset="-128"/>
              </a:rPr>
              <a:t>水分補給やこまめな休憩も必要です。</a:t>
            </a: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a:t>
            </a:r>
            <a:r>
              <a:rPr kumimoji="1" lang="ja-JP" altLang="en-US" u="sng" dirty="0">
                <a:solidFill>
                  <a:srgbClr val="C00000"/>
                </a:solidFill>
                <a:latin typeface="メイリオ" panose="020B0604030504040204" pitchFamily="50" charset="-128"/>
                <a:ea typeface="メイリオ" panose="020B0604030504040204" pitchFamily="50" charset="-128"/>
              </a:rPr>
              <a:t>作業場所からの避難経路を事前に確認して　</a:t>
            </a: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　</a:t>
            </a:r>
            <a:r>
              <a:rPr kumimoji="1" lang="ja-JP" altLang="en-US" u="sng" dirty="0">
                <a:solidFill>
                  <a:srgbClr val="C00000"/>
                </a:solidFill>
                <a:latin typeface="メイリオ" panose="020B0604030504040204" pitchFamily="50" charset="-128"/>
                <a:ea typeface="メイリオ" panose="020B0604030504040204" pitchFamily="50" charset="-128"/>
              </a:rPr>
              <a:t>おくとよいです。</a:t>
            </a: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spcBef>
                <a:spcPts val="600"/>
              </a:spcBef>
            </a:pP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a:t>
            </a:r>
            <a:r>
              <a:rPr kumimoji="1" lang="ja-JP" altLang="en-US" u="sng" dirty="0">
                <a:solidFill>
                  <a:srgbClr val="C00000"/>
                </a:solidFill>
                <a:latin typeface="メイリオ" panose="020B0604030504040204" pitchFamily="50" charset="-128"/>
                <a:ea typeface="メイリオ" panose="020B0604030504040204" pitchFamily="50" charset="-128"/>
              </a:rPr>
              <a:t>捨ててよいものかどうかボランティアが判断</a:t>
            </a: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　</a:t>
            </a:r>
            <a:r>
              <a:rPr kumimoji="1" lang="ja-JP" altLang="en-US" u="sng" dirty="0">
                <a:solidFill>
                  <a:srgbClr val="C00000"/>
                </a:solidFill>
                <a:latin typeface="メイリオ" panose="020B0604030504040204" pitchFamily="50" charset="-128"/>
                <a:ea typeface="メイリオ" panose="020B0604030504040204" pitchFamily="50" charset="-128"/>
              </a:rPr>
              <a:t>せず、被災された方に必ず確認しましょう。</a:t>
            </a:r>
          </a:p>
        </p:txBody>
      </p:sp>
      <p:sp>
        <p:nvSpPr>
          <p:cNvPr id="4" name="吹き出し: 角を丸めた四角形 3">
            <a:extLst>
              <a:ext uri="{FF2B5EF4-FFF2-40B4-BE49-F238E27FC236}">
                <a16:creationId xmlns:a16="http://schemas.microsoft.com/office/drawing/2014/main" id="{4A951090-B88E-7180-92C4-B2392AB159BA}"/>
              </a:ext>
            </a:extLst>
          </p:cNvPr>
          <p:cNvSpPr/>
          <p:nvPr/>
        </p:nvSpPr>
        <p:spPr>
          <a:xfrm>
            <a:off x="592849" y="843836"/>
            <a:ext cx="7875290" cy="811044"/>
          </a:xfrm>
          <a:prstGeom prst="wedgeRoundRectCallout">
            <a:avLst>
              <a:gd name="adj1" fmla="val -28426"/>
              <a:gd name="adj2" fmla="val 1490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kumimoji="1" lang="ja-JP" altLang="en-US" sz="2000" b="1" dirty="0">
                <a:solidFill>
                  <a:schemeClr val="tx1"/>
                </a:solidFill>
                <a:latin typeface="Meiryo UI" panose="020B0604030504040204" pitchFamily="50" charset="-128"/>
                <a:ea typeface="Meiryo UI" panose="020B0604030504040204" pitchFamily="50" charset="-128"/>
              </a:rPr>
              <a:t>ここでは、災害ごみ処理のボランティア活動における主な留意点を示します。</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ts val="2400"/>
              </a:lnSpc>
            </a:pPr>
            <a:r>
              <a:rPr kumimoji="1" lang="ja-JP" altLang="en-US" sz="2000" b="1" dirty="0">
                <a:solidFill>
                  <a:schemeClr val="tx1"/>
                </a:solidFill>
                <a:latin typeface="Meiryo UI" panose="020B0604030504040204" pitchFamily="50" charset="-128"/>
                <a:ea typeface="Meiryo UI" panose="020B0604030504040204" pitchFamily="50" charset="-128"/>
              </a:rPr>
              <a:t>これ以外の皆さんのご意見についても、具体的に想定される場面や対応をグループで話しあいましょう。</a:t>
            </a:r>
          </a:p>
        </p:txBody>
      </p:sp>
      <p:sp>
        <p:nvSpPr>
          <p:cNvPr id="13" name="正方形/長方形 12">
            <a:extLst>
              <a:ext uri="{FF2B5EF4-FFF2-40B4-BE49-F238E27FC236}">
                <a16:creationId xmlns:a16="http://schemas.microsoft.com/office/drawing/2014/main" id="{CE2952D8-F737-43DA-D1F1-34F9F3E44FB5}"/>
              </a:ext>
            </a:extLst>
          </p:cNvPr>
          <p:cNvSpPr/>
          <p:nvPr/>
        </p:nvSpPr>
        <p:spPr>
          <a:xfrm>
            <a:off x="628649" y="2557887"/>
            <a:ext cx="3284593" cy="6329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5527CDD-DD45-888E-2E8E-34833234FC84}"/>
              </a:ext>
            </a:extLst>
          </p:cNvPr>
          <p:cNvSpPr/>
          <p:nvPr/>
        </p:nvSpPr>
        <p:spPr>
          <a:xfrm>
            <a:off x="594243" y="4047594"/>
            <a:ext cx="3284593" cy="73901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AC434883-A1D5-6DAA-810D-143CDFC0B28C}"/>
              </a:ext>
            </a:extLst>
          </p:cNvPr>
          <p:cNvSpPr/>
          <p:nvPr/>
        </p:nvSpPr>
        <p:spPr>
          <a:xfrm>
            <a:off x="6143600" y="3249000"/>
            <a:ext cx="1766900" cy="360000"/>
          </a:xfrm>
          <a:prstGeom prst="roundRect">
            <a:avLst/>
          </a:prstGeom>
          <a:solidFill>
            <a:schemeClr val="accent1">
              <a:lumMod val="5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400" b="1" dirty="0">
                <a:solidFill>
                  <a:schemeClr val="bg1"/>
                </a:solidFill>
                <a:latin typeface="メイリオ" panose="020B0604030504040204" pitchFamily="50" charset="-128"/>
                <a:ea typeface="メイリオ" panose="020B0604030504040204" pitchFamily="50" charset="-128"/>
              </a:rPr>
              <a:t>問い（１）に関連</a:t>
            </a:r>
          </a:p>
        </p:txBody>
      </p:sp>
      <p:sp>
        <p:nvSpPr>
          <p:cNvPr id="12" name="四角形: 角を丸くする 11">
            <a:extLst>
              <a:ext uri="{FF2B5EF4-FFF2-40B4-BE49-F238E27FC236}">
                <a16:creationId xmlns:a16="http://schemas.microsoft.com/office/drawing/2014/main" id="{01BC80B7-E46C-B637-E2C9-2135403E4DE5}"/>
              </a:ext>
            </a:extLst>
          </p:cNvPr>
          <p:cNvSpPr/>
          <p:nvPr/>
        </p:nvSpPr>
        <p:spPr>
          <a:xfrm>
            <a:off x="7027050" y="4757526"/>
            <a:ext cx="1766900" cy="360000"/>
          </a:xfrm>
          <a:prstGeom prst="roundRect">
            <a:avLst/>
          </a:prstGeom>
          <a:solidFill>
            <a:schemeClr val="accent1">
              <a:lumMod val="5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400" b="1" dirty="0">
                <a:solidFill>
                  <a:schemeClr val="bg1"/>
                </a:solidFill>
                <a:latin typeface="メイリオ" panose="020B0604030504040204" pitchFamily="50" charset="-128"/>
                <a:ea typeface="メイリオ" panose="020B0604030504040204" pitchFamily="50" charset="-128"/>
              </a:rPr>
              <a:t>問いの例に関連</a:t>
            </a:r>
          </a:p>
        </p:txBody>
      </p:sp>
    </p:spTree>
    <p:extLst>
      <p:ext uri="{BB962C8B-B14F-4D97-AF65-F5344CB8AC3E}">
        <p14:creationId xmlns:p14="http://schemas.microsoft.com/office/powerpoint/2010/main" val="167431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A958DC48-2729-3EBE-5ABC-B92EE9DB098C}"/>
              </a:ext>
            </a:extLst>
          </p:cNvPr>
          <p:cNvPicPr>
            <a:picLocks noChangeAspect="1"/>
          </p:cNvPicPr>
          <p:nvPr/>
        </p:nvPicPr>
        <p:blipFill>
          <a:blip r:embed="rId3"/>
          <a:stretch>
            <a:fillRect/>
          </a:stretch>
        </p:blipFill>
        <p:spPr>
          <a:xfrm>
            <a:off x="235988" y="1068577"/>
            <a:ext cx="3574598" cy="5046491"/>
          </a:xfrm>
          <a:prstGeom prst="rect">
            <a:avLst/>
          </a:prstGeom>
        </p:spPr>
      </p:pic>
      <p:sp>
        <p:nvSpPr>
          <p:cNvPr id="2" name="タイトル 1">
            <a:extLst>
              <a:ext uri="{FF2B5EF4-FFF2-40B4-BE49-F238E27FC236}">
                <a16:creationId xmlns:a16="http://schemas.microsoft.com/office/drawing/2014/main" id="{3E2B8393-7CCE-1F18-65EC-5B1C78203E02}"/>
              </a:ext>
            </a:extLst>
          </p:cNvPr>
          <p:cNvSpPr>
            <a:spLocks noGrp="1"/>
          </p:cNvSpPr>
          <p:nvPr>
            <p:ph type="title"/>
          </p:nvPr>
        </p:nvSpPr>
        <p:spPr>
          <a:xfrm>
            <a:off x="628650" y="1"/>
            <a:ext cx="8515350" cy="914400"/>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解説：主な留意点</a:t>
            </a:r>
            <a:r>
              <a:rPr lang="ja-JP" altLang="en-US" sz="2000" b="1" dirty="0">
                <a:solidFill>
                  <a:srgbClr val="FFFF00"/>
                </a:solidFill>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ハンドブック案</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モデル例</a:t>
            </a:r>
            <a:r>
              <a:rPr lang="en-US" altLang="ja-JP" sz="2000" b="1" dirty="0">
                <a:latin typeface="Meiryo UI" panose="020B0604030504040204" pitchFamily="50" charset="-128"/>
                <a:ea typeface="Meiryo UI" panose="020B0604030504040204" pitchFamily="50" charset="-128"/>
              </a:rPr>
              <a:t>〕P4</a:t>
            </a:r>
            <a:r>
              <a:rPr lang="ja-JP" altLang="en-US" sz="2000" b="1" dirty="0">
                <a:latin typeface="Meiryo UI" panose="020B0604030504040204" pitchFamily="50" charset="-128"/>
                <a:ea typeface="Meiryo UI" panose="020B0604030504040204" pitchFamily="50" charset="-128"/>
              </a:rPr>
              <a:t>参照</a:t>
            </a:r>
            <a:endParaRPr kumimoji="1" lang="ja-JP" altLang="en-US" sz="32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B748C55-6CDD-28D4-AFC6-EB7EA784469B}"/>
              </a:ext>
            </a:extLst>
          </p:cNvPr>
          <p:cNvSpPr txBox="1"/>
          <p:nvPr/>
        </p:nvSpPr>
        <p:spPr>
          <a:xfrm>
            <a:off x="3810587" y="1613573"/>
            <a:ext cx="5114751" cy="3268202"/>
          </a:xfrm>
          <a:prstGeom prst="rect">
            <a:avLst/>
          </a:prstGeom>
          <a:noFill/>
        </p:spPr>
        <p:txBody>
          <a:bodyPr wrap="square" rtlCol="0">
            <a:spAutoFit/>
          </a:bodyPr>
          <a:lstStyle/>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a:t>
            </a:r>
            <a:r>
              <a:rPr kumimoji="1" lang="ja-JP" altLang="en-US" u="sng" dirty="0">
                <a:solidFill>
                  <a:srgbClr val="C00000"/>
                </a:solidFill>
                <a:latin typeface="メイリオ" panose="020B0604030504040204" pitchFamily="50" charset="-128"/>
                <a:ea typeface="メイリオ" panose="020B0604030504040204" pitchFamily="50" charset="-128"/>
              </a:rPr>
              <a:t>車両等の通行に支障が及ばないようにする</a:t>
            </a: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　</a:t>
            </a:r>
            <a:r>
              <a:rPr kumimoji="1" lang="ja-JP" altLang="en-US" u="sng" dirty="0">
                <a:solidFill>
                  <a:srgbClr val="C00000"/>
                </a:solidFill>
                <a:latin typeface="メイリオ" panose="020B0604030504040204" pitchFamily="50" charset="-128"/>
                <a:ea typeface="メイリオ" panose="020B0604030504040204" pitchFamily="50" charset="-128"/>
              </a:rPr>
              <a:t>ことが大事です。</a:t>
            </a: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pP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pP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a:t>
            </a:r>
            <a:r>
              <a:rPr kumimoji="1" lang="ja-JP" altLang="en-US" u="sng" dirty="0">
                <a:solidFill>
                  <a:srgbClr val="C00000"/>
                </a:solidFill>
                <a:latin typeface="メイリオ" panose="020B0604030504040204" pitchFamily="50" charset="-128"/>
                <a:ea typeface="メイリオ" panose="020B0604030504040204" pitchFamily="50" charset="-128"/>
              </a:rPr>
              <a:t>災害ごみ処理以外の依頼を受けた場合は、</a:t>
            </a: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　</a:t>
            </a:r>
            <a:r>
              <a:rPr kumimoji="1" lang="ja-JP" altLang="en-US" u="sng" dirty="0">
                <a:solidFill>
                  <a:srgbClr val="C00000"/>
                </a:solidFill>
                <a:latin typeface="メイリオ" panose="020B0604030504040204" pitchFamily="50" charset="-128"/>
                <a:ea typeface="メイリオ" panose="020B0604030504040204" pitchFamily="50" charset="-128"/>
              </a:rPr>
              <a:t>できる範囲で協力しましょう。</a:t>
            </a: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spcBef>
                <a:spcPts val="600"/>
              </a:spcBef>
            </a:pPr>
            <a:r>
              <a:rPr kumimoji="1" lang="ja-JP" altLang="en-US" dirty="0">
                <a:solidFill>
                  <a:srgbClr val="C00000"/>
                </a:solidFill>
                <a:latin typeface="メイリオ" panose="020B0604030504040204" pitchFamily="50" charset="-128"/>
                <a:ea typeface="メイリオ" panose="020B0604030504040204" pitchFamily="50" charset="-128"/>
              </a:rPr>
              <a:t>⇒</a:t>
            </a:r>
            <a:r>
              <a:rPr kumimoji="1" lang="ja-JP" altLang="en-US" u="sng" dirty="0">
                <a:solidFill>
                  <a:srgbClr val="C00000"/>
                </a:solidFill>
                <a:latin typeface="メイリオ" panose="020B0604030504040204" pitchFamily="50" charset="-128"/>
                <a:ea typeface="メイリオ" panose="020B0604030504040204" pitchFamily="50" charset="-128"/>
              </a:rPr>
              <a:t>集積所や仮置場で袋の中身を全て出すケース、</a:t>
            </a: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　</a:t>
            </a:r>
            <a:r>
              <a:rPr kumimoji="1" lang="ja-JP" altLang="en-US" u="sng" dirty="0">
                <a:solidFill>
                  <a:srgbClr val="C00000"/>
                </a:solidFill>
                <a:latin typeface="メイリオ" panose="020B0604030504040204" pitchFamily="50" charset="-128"/>
                <a:ea typeface="メイリオ" panose="020B0604030504040204" pitchFamily="50" charset="-128"/>
              </a:rPr>
              <a:t>袋にいれないケースもあります。</a:t>
            </a: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　</a:t>
            </a:r>
            <a:r>
              <a:rPr kumimoji="1" lang="ja-JP" altLang="en-US" u="sng" dirty="0">
                <a:solidFill>
                  <a:srgbClr val="C00000"/>
                </a:solidFill>
                <a:latin typeface="メイリオ" panose="020B0604030504040204" pitchFamily="50" charset="-128"/>
                <a:ea typeface="メイリオ" panose="020B0604030504040204" pitchFamily="50" charset="-128"/>
              </a:rPr>
              <a:t>現場のルールに従って行動してください。</a:t>
            </a:r>
          </a:p>
        </p:txBody>
      </p:sp>
      <p:sp>
        <p:nvSpPr>
          <p:cNvPr id="6" name="正方形/長方形 5">
            <a:extLst>
              <a:ext uri="{FF2B5EF4-FFF2-40B4-BE49-F238E27FC236}">
                <a16:creationId xmlns:a16="http://schemas.microsoft.com/office/drawing/2014/main" id="{8ED87928-B114-07FF-4F3E-7E5E477FA4B1}"/>
              </a:ext>
            </a:extLst>
          </p:cNvPr>
          <p:cNvSpPr/>
          <p:nvPr/>
        </p:nvSpPr>
        <p:spPr>
          <a:xfrm>
            <a:off x="375586" y="3505199"/>
            <a:ext cx="2224739" cy="3787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1114F5D-1652-8F33-C28A-020978BBD0DC}"/>
              </a:ext>
            </a:extLst>
          </p:cNvPr>
          <p:cNvSpPr/>
          <p:nvPr/>
        </p:nvSpPr>
        <p:spPr>
          <a:xfrm>
            <a:off x="375586" y="1715167"/>
            <a:ext cx="2224739" cy="9533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FDAF230-3408-B1F7-60A9-3EFE82A18DD5}"/>
              </a:ext>
            </a:extLst>
          </p:cNvPr>
          <p:cNvSpPr/>
          <p:nvPr/>
        </p:nvSpPr>
        <p:spPr>
          <a:xfrm>
            <a:off x="375585" y="3117242"/>
            <a:ext cx="2224739" cy="3787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80A7A3D6-9480-6971-4F71-9BF1B8AAC789}"/>
              </a:ext>
            </a:extLst>
          </p:cNvPr>
          <p:cNvSpPr/>
          <p:nvPr/>
        </p:nvSpPr>
        <p:spPr>
          <a:xfrm>
            <a:off x="6143600" y="2011861"/>
            <a:ext cx="1766900" cy="360000"/>
          </a:xfrm>
          <a:prstGeom prst="roundRect">
            <a:avLst/>
          </a:prstGeom>
          <a:solidFill>
            <a:schemeClr val="accent1">
              <a:lumMod val="5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400" b="1" dirty="0">
                <a:solidFill>
                  <a:schemeClr val="bg1"/>
                </a:solidFill>
                <a:latin typeface="メイリオ" panose="020B0604030504040204" pitchFamily="50" charset="-128"/>
                <a:ea typeface="メイリオ" panose="020B0604030504040204" pitchFamily="50" charset="-128"/>
              </a:rPr>
              <a:t>問い（２）に関連</a:t>
            </a:r>
          </a:p>
        </p:txBody>
      </p:sp>
      <p:sp>
        <p:nvSpPr>
          <p:cNvPr id="12" name="四角形: 角を丸くする 11">
            <a:extLst>
              <a:ext uri="{FF2B5EF4-FFF2-40B4-BE49-F238E27FC236}">
                <a16:creationId xmlns:a16="http://schemas.microsoft.com/office/drawing/2014/main" id="{B9511F26-8D8D-C2A8-EE67-01600ACFFB6E}"/>
              </a:ext>
            </a:extLst>
          </p:cNvPr>
          <p:cNvSpPr/>
          <p:nvPr/>
        </p:nvSpPr>
        <p:spPr>
          <a:xfrm>
            <a:off x="7300901" y="3385823"/>
            <a:ext cx="1766900" cy="360000"/>
          </a:xfrm>
          <a:prstGeom prst="roundRect">
            <a:avLst/>
          </a:prstGeom>
          <a:solidFill>
            <a:schemeClr val="accent1">
              <a:lumMod val="5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400" b="1" dirty="0">
                <a:solidFill>
                  <a:schemeClr val="bg1"/>
                </a:solidFill>
                <a:latin typeface="メイリオ" panose="020B0604030504040204" pitchFamily="50" charset="-128"/>
                <a:ea typeface="メイリオ" panose="020B0604030504040204" pitchFamily="50" charset="-128"/>
              </a:rPr>
              <a:t>問い（３）に関連</a:t>
            </a:r>
          </a:p>
        </p:txBody>
      </p:sp>
      <p:sp>
        <p:nvSpPr>
          <p:cNvPr id="13" name="四角形: 角を丸くする 12">
            <a:extLst>
              <a:ext uri="{FF2B5EF4-FFF2-40B4-BE49-F238E27FC236}">
                <a16:creationId xmlns:a16="http://schemas.microsoft.com/office/drawing/2014/main" id="{5156B251-B248-585D-ED0B-8FE169E93518}"/>
              </a:ext>
            </a:extLst>
          </p:cNvPr>
          <p:cNvSpPr/>
          <p:nvPr/>
        </p:nvSpPr>
        <p:spPr>
          <a:xfrm>
            <a:off x="7297488" y="4849477"/>
            <a:ext cx="1766900" cy="360000"/>
          </a:xfrm>
          <a:prstGeom prst="roundRect">
            <a:avLst/>
          </a:prstGeom>
          <a:solidFill>
            <a:schemeClr val="accent1">
              <a:lumMod val="5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400" b="1" dirty="0">
                <a:solidFill>
                  <a:schemeClr val="bg1"/>
                </a:solidFill>
                <a:latin typeface="メイリオ" panose="020B0604030504040204" pitchFamily="50" charset="-128"/>
                <a:ea typeface="メイリオ" panose="020B0604030504040204" pitchFamily="50" charset="-128"/>
              </a:rPr>
              <a:t>問い（４）に関連</a:t>
            </a:r>
          </a:p>
        </p:txBody>
      </p:sp>
    </p:spTree>
    <p:extLst>
      <p:ext uri="{BB962C8B-B14F-4D97-AF65-F5344CB8AC3E}">
        <p14:creationId xmlns:p14="http://schemas.microsoft.com/office/powerpoint/2010/main" val="92863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F55C401-7106-9D53-55C6-A0D1DDB554A1}"/>
              </a:ext>
            </a:extLst>
          </p:cNvPr>
          <p:cNvPicPr>
            <a:picLocks noChangeAspect="1"/>
          </p:cNvPicPr>
          <p:nvPr/>
        </p:nvPicPr>
        <p:blipFill>
          <a:blip r:embed="rId3"/>
          <a:stretch>
            <a:fillRect/>
          </a:stretch>
        </p:blipFill>
        <p:spPr>
          <a:xfrm>
            <a:off x="320700" y="1195389"/>
            <a:ext cx="3570471" cy="5064240"/>
          </a:xfrm>
          <a:prstGeom prst="rect">
            <a:avLst/>
          </a:prstGeom>
        </p:spPr>
      </p:pic>
      <p:sp>
        <p:nvSpPr>
          <p:cNvPr id="2" name="タイトル 1">
            <a:extLst>
              <a:ext uri="{FF2B5EF4-FFF2-40B4-BE49-F238E27FC236}">
                <a16:creationId xmlns:a16="http://schemas.microsoft.com/office/drawing/2014/main" id="{3E2B8393-7CCE-1F18-65EC-5B1C78203E02}"/>
              </a:ext>
            </a:extLst>
          </p:cNvPr>
          <p:cNvSpPr>
            <a:spLocks noGrp="1"/>
          </p:cNvSpPr>
          <p:nvPr>
            <p:ph type="title"/>
          </p:nvPr>
        </p:nvSpPr>
        <p:spPr>
          <a:xfrm>
            <a:off x="628650" y="1"/>
            <a:ext cx="8515350" cy="914400"/>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解説：主な留意点</a:t>
            </a:r>
            <a:r>
              <a:rPr lang="ja-JP" altLang="en-US" sz="2000" b="1" dirty="0">
                <a:solidFill>
                  <a:srgbClr val="FFFF00"/>
                </a:solidFill>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ハンドブック案</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モデル例</a:t>
            </a:r>
            <a:r>
              <a:rPr lang="en-US" altLang="ja-JP" sz="2000" b="1" dirty="0">
                <a:latin typeface="Meiryo UI" panose="020B0604030504040204" pitchFamily="50" charset="-128"/>
                <a:ea typeface="Meiryo UI" panose="020B0604030504040204" pitchFamily="50" charset="-128"/>
              </a:rPr>
              <a:t>〕P5</a:t>
            </a:r>
            <a:r>
              <a:rPr lang="ja-JP" altLang="en-US" sz="2000" b="1" dirty="0">
                <a:latin typeface="Meiryo UI" panose="020B0604030504040204" pitchFamily="50" charset="-128"/>
                <a:ea typeface="Meiryo UI" panose="020B0604030504040204" pitchFamily="50" charset="-128"/>
              </a:rPr>
              <a:t>参照</a:t>
            </a:r>
            <a:endParaRPr kumimoji="1" lang="ja-JP" altLang="en-US" sz="3200"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C45BE6D4-3BFA-A346-2EE4-2BD0504A0A8C}"/>
              </a:ext>
            </a:extLst>
          </p:cNvPr>
          <p:cNvSpPr txBox="1"/>
          <p:nvPr/>
        </p:nvSpPr>
        <p:spPr>
          <a:xfrm>
            <a:off x="3810588" y="1585588"/>
            <a:ext cx="5333412" cy="1477328"/>
          </a:xfrm>
          <a:prstGeom prst="rect">
            <a:avLst/>
          </a:prstGeom>
          <a:noFill/>
        </p:spPr>
        <p:txBody>
          <a:bodyPr wrap="square" rtlCol="0">
            <a:spAutoFit/>
          </a:bodyPr>
          <a:lstStyle/>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a:t>
            </a:r>
            <a:r>
              <a:rPr kumimoji="1" lang="ja-JP" altLang="en-US" u="sng" dirty="0">
                <a:solidFill>
                  <a:srgbClr val="C00000"/>
                </a:solidFill>
                <a:latin typeface="メイリオ" panose="020B0604030504040204" pitchFamily="50" charset="-128"/>
                <a:ea typeface="メイリオ" panose="020B0604030504040204" pitchFamily="50" charset="-128"/>
              </a:rPr>
              <a:t>自治体によって、集積所・仮置場両方設置する</a:t>
            </a: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　</a:t>
            </a:r>
            <a:r>
              <a:rPr kumimoji="1" lang="ja-JP" altLang="en-US" u="sng" dirty="0">
                <a:solidFill>
                  <a:srgbClr val="C00000"/>
                </a:solidFill>
                <a:latin typeface="メイリオ" panose="020B0604030504040204" pitchFamily="50" charset="-128"/>
                <a:ea typeface="メイリオ" panose="020B0604030504040204" pitchFamily="50" charset="-128"/>
              </a:rPr>
              <a:t>ケース、どちらかのみ設置するケースなど様々</a:t>
            </a: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　</a:t>
            </a:r>
            <a:r>
              <a:rPr kumimoji="1" lang="ja-JP" altLang="en-US" u="sng" dirty="0">
                <a:solidFill>
                  <a:srgbClr val="C00000"/>
                </a:solidFill>
                <a:latin typeface="メイリオ" panose="020B0604030504040204" pitchFamily="50" charset="-128"/>
                <a:ea typeface="メイリオ" panose="020B0604030504040204" pitchFamily="50" charset="-128"/>
              </a:rPr>
              <a:t>です。災害時には各自治体で搬出場所に関する</a:t>
            </a:r>
            <a:endParaRPr kumimoji="1" lang="en-US" altLang="ja-JP" u="sng" dirty="0">
              <a:solidFill>
                <a:srgbClr val="C00000"/>
              </a:solidFill>
              <a:latin typeface="メイリオ" panose="020B0604030504040204" pitchFamily="50" charset="-128"/>
              <a:ea typeface="メイリオ" panose="020B0604030504040204" pitchFamily="50" charset="-128"/>
            </a:endParaRPr>
          </a:p>
          <a:p>
            <a:pPr>
              <a:lnSpc>
                <a:spcPts val="2700"/>
              </a:lnSpc>
            </a:pPr>
            <a:r>
              <a:rPr kumimoji="1" lang="ja-JP" altLang="en-US" dirty="0">
                <a:solidFill>
                  <a:srgbClr val="C00000"/>
                </a:solidFill>
                <a:latin typeface="メイリオ" panose="020B0604030504040204" pitchFamily="50" charset="-128"/>
                <a:ea typeface="メイリオ" panose="020B0604030504040204" pitchFamily="50" charset="-128"/>
              </a:rPr>
              <a:t>　</a:t>
            </a:r>
            <a:r>
              <a:rPr kumimoji="1" lang="ja-JP" altLang="en-US" u="sng" dirty="0">
                <a:solidFill>
                  <a:srgbClr val="C00000"/>
                </a:solidFill>
                <a:latin typeface="メイリオ" panose="020B0604030504040204" pitchFamily="50" charset="-128"/>
                <a:ea typeface="メイリオ" panose="020B0604030504040204" pitchFamily="50" charset="-128"/>
              </a:rPr>
              <a:t>情報がホームページ等で公表されます。</a:t>
            </a:r>
          </a:p>
        </p:txBody>
      </p:sp>
      <p:sp>
        <p:nvSpPr>
          <p:cNvPr id="6" name="正方形/長方形 5">
            <a:extLst>
              <a:ext uri="{FF2B5EF4-FFF2-40B4-BE49-F238E27FC236}">
                <a16:creationId xmlns:a16="http://schemas.microsoft.com/office/drawing/2014/main" id="{D03A9481-4949-9062-3B96-C898D957CBE5}"/>
              </a:ext>
            </a:extLst>
          </p:cNvPr>
          <p:cNvSpPr/>
          <p:nvPr/>
        </p:nvSpPr>
        <p:spPr>
          <a:xfrm>
            <a:off x="628650" y="1667071"/>
            <a:ext cx="1971675" cy="3787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30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吹き出し: 角を丸めた四角形 18">
            <a:extLst>
              <a:ext uri="{FF2B5EF4-FFF2-40B4-BE49-F238E27FC236}">
                <a16:creationId xmlns:a16="http://schemas.microsoft.com/office/drawing/2014/main" id="{176F4489-9F5D-41A2-8234-7668662ABF44}"/>
              </a:ext>
            </a:extLst>
          </p:cNvPr>
          <p:cNvSpPr/>
          <p:nvPr/>
        </p:nvSpPr>
        <p:spPr>
          <a:xfrm>
            <a:off x="760582" y="802749"/>
            <a:ext cx="8383418" cy="783735"/>
          </a:xfrm>
          <a:prstGeom prst="wedgeRoundRectCallout">
            <a:avLst>
              <a:gd name="adj1" fmla="val 51487"/>
              <a:gd name="adj2" fmla="val 13447"/>
              <a:gd name="adj3" fmla="val 16667"/>
            </a:avLst>
          </a:prstGeom>
          <a:noFill/>
          <a:ln>
            <a:noFill/>
          </a:ln>
        </p:spPr>
        <p:style>
          <a:lnRef idx="3">
            <a:schemeClr val="lt1"/>
          </a:lnRef>
          <a:fillRef idx="1">
            <a:schemeClr val="accent5"/>
          </a:fillRef>
          <a:effectRef idx="1">
            <a:schemeClr val="accent5"/>
          </a:effectRef>
          <a:fontRef idx="minor">
            <a:schemeClr val="lt1"/>
          </a:fontRef>
        </p:style>
        <p:txBody>
          <a:bodyPr lIns="0" rIns="0" rtlCol="0" anchor="ctr"/>
          <a:lstStyle/>
          <a:p>
            <a:r>
              <a:rPr lang="ja-JP" altLang="en-US" sz="2400" b="1" dirty="0">
                <a:solidFill>
                  <a:schemeClr val="tx1"/>
                </a:solidFill>
                <a:latin typeface="Meiryo UI" panose="020B0604030504040204" pitchFamily="50" charset="-128"/>
                <a:ea typeface="Meiryo UI" panose="020B0604030504040204" pitchFamily="50" charset="-128"/>
              </a:rPr>
              <a:t>ごみを出す場所（家の前、集積所、仮置場）と、それぞれの</a:t>
            </a:r>
            <a:endParaRPr lang="en-US" altLang="ja-JP" sz="2400" b="1" dirty="0">
              <a:solidFill>
                <a:schemeClr val="tx1"/>
              </a:solidFill>
              <a:latin typeface="Meiryo UI" panose="020B0604030504040204" pitchFamily="50" charset="-128"/>
              <a:ea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rPr>
              <a:t>一般的な利点と課題は、以下の通りです。</a:t>
            </a:r>
            <a:endParaRPr lang="en-US" altLang="ja-JP" sz="2400" b="1" dirty="0">
              <a:solidFill>
                <a:schemeClr val="tx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3E2B8393-7CCE-1F18-65EC-5B1C78203E02}"/>
              </a:ext>
            </a:extLst>
          </p:cNvPr>
          <p:cNvSpPr>
            <a:spLocks noGrp="1"/>
          </p:cNvSpPr>
          <p:nvPr>
            <p:ph type="title"/>
          </p:nvPr>
        </p:nvSpPr>
        <p:spPr>
          <a:xfrm>
            <a:off x="381387" y="-91773"/>
            <a:ext cx="8379754" cy="914400"/>
          </a:xfrm>
        </p:spPr>
        <p:txBody>
          <a:bodyPr>
            <a:normAutofit/>
          </a:bodyPr>
          <a:lstStyle/>
          <a:p>
            <a:r>
              <a:rPr lang="en-US" altLang="ja-JP" sz="3200" b="1" dirty="0">
                <a:solidFill>
                  <a:schemeClr val="bg1"/>
                </a:solidFill>
                <a:latin typeface="Meiryo UI" panose="020B0604030504040204" pitchFamily="50" charset="-128"/>
                <a:ea typeface="Meiryo UI" panose="020B0604030504040204" pitchFamily="50" charset="-128"/>
              </a:rPr>
              <a:t>【</a:t>
            </a:r>
            <a:r>
              <a:rPr lang="ja-JP" altLang="en-US" sz="3200" b="1" dirty="0">
                <a:solidFill>
                  <a:schemeClr val="bg1"/>
                </a:solidFill>
                <a:latin typeface="Meiryo UI" panose="020B0604030504040204" pitchFamily="50" charset="-128"/>
                <a:ea typeface="Meiryo UI" panose="020B0604030504040204" pitchFamily="50" charset="-128"/>
              </a:rPr>
              <a:t>コラム</a:t>
            </a:r>
            <a:r>
              <a:rPr lang="en-US" altLang="ja-JP" sz="3200" b="1" dirty="0">
                <a:solidFill>
                  <a:schemeClr val="bg1"/>
                </a:solidFill>
                <a:latin typeface="Meiryo UI" panose="020B0604030504040204" pitchFamily="50" charset="-128"/>
                <a:ea typeface="Meiryo UI" panose="020B0604030504040204" pitchFamily="50" charset="-128"/>
              </a:rPr>
              <a:t>】</a:t>
            </a:r>
            <a:r>
              <a:rPr kumimoji="1" lang="ja-JP" altLang="en-US" sz="3200" b="1" dirty="0">
                <a:solidFill>
                  <a:schemeClr val="bg1"/>
                </a:solidFill>
                <a:latin typeface="Meiryo UI" panose="020B0604030504040204" pitchFamily="50" charset="-128"/>
                <a:ea typeface="Meiryo UI" panose="020B0604030504040204" pitchFamily="50" charset="-128"/>
              </a:rPr>
              <a:t>ごみを出す場所について</a:t>
            </a:r>
          </a:p>
        </p:txBody>
      </p:sp>
      <p:graphicFrame>
        <p:nvGraphicFramePr>
          <p:cNvPr id="4" name="表 3">
            <a:extLst>
              <a:ext uri="{FF2B5EF4-FFF2-40B4-BE49-F238E27FC236}">
                <a16:creationId xmlns:a16="http://schemas.microsoft.com/office/drawing/2014/main" id="{D4A42FC2-FE1C-A975-60E3-66BBF417553D}"/>
              </a:ext>
            </a:extLst>
          </p:cNvPr>
          <p:cNvGraphicFramePr>
            <a:graphicFrameLocks noGrp="1"/>
          </p:cNvGraphicFramePr>
          <p:nvPr>
            <p:extLst>
              <p:ext uri="{D42A27DB-BD31-4B8C-83A1-F6EECF244321}">
                <p14:modId xmlns:p14="http://schemas.microsoft.com/office/powerpoint/2010/main" val="3951582012"/>
              </p:ext>
            </p:extLst>
          </p:nvPr>
        </p:nvGraphicFramePr>
        <p:xfrm>
          <a:off x="134500" y="1739192"/>
          <a:ext cx="8820000" cy="4683760"/>
        </p:xfrm>
        <a:graphic>
          <a:graphicData uri="http://schemas.openxmlformats.org/drawingml/2006/table">
            <a:tbl>
              <a:tblPr firstRow="1" bandRow="1">
                <a:tableStyleId>{21E4AEA4-8DFA-4A89-87EB-49C32662AFE0}</a:tableStyleId>
              </a:tblPr>
              <a:tblGrid>
                <a:gridCol w="900000">
                  <a:extLst>
                    <a:ext uri="{9D8B030D-6E8A-4147-A177-3AD203B41FA5}">
                      <a16:colId xmlns:a16="http://schemas.microsoft.com/office/drawing/2014/main" val="2761384312"/>
                    </a:ext>
                  </a:extLst>
                </a:gridCol>
                <a:gridCol w="3060000">
                  <a:extLst>
                    <a:ext uri="{9D8B030D-6E8A-4147-A177-3AD203B41FA5}">
                      <a16:colId xmlns:a16="http://schemas.microsoft.com/office/drawing/2014/main" val="2452668802"/>
                    </a:ext>
                  </a:extLst>
                </a:gridCol>
                <a:gridCol w="4860000">
                  <a:extLst>
                    <a:ext uri="{9D8B030D-6E8A-4147-A177-3AD203B41FA5}">
                      <a16:colId xmlns:a16="http://schemas.microsoft.com/office/drawing/2014/main" val="1518643133"/>
                    </a:ext>
                  </a:extLst>
                </a:gridCol>
              </a:tblGrid>
              <a:tr h="324000">
                <a:tc>
                  <a:txBody>
                    <a:bodyPr/>
                    <a:lstStyle/>
                    <a:p>
                      <a:pPr algn="ctr">
                        <a:lnSpc>
                          <a:spcPts val="2000"/>
                        </a:lnSpc>
                      </a:pPr>
                      <a:r>
                        <a:rPr kumimoji="1" lang="ja-JP" altLang="en-US" sz="1600" dirty="0">
                          <a:latin typeface="メイリオ" panose="020B0604030504040204" pitchFamily="50" charset="-128"/>
                          <a:ea typeface="メイリオ" panose="020B0604030504040204" pitchFamily="50" charset="-128"/>
                        </a:rPr>
                        <a:t>場　所</a:t>
                      </a:r>
                    </a:p>
                  </a:txBody>
                  <a:tcPr/>
                </a:tc>
                <a:tc>
                  <a:txBody>
                    <a:bodyPr/>
                    <a:lstStyle/>
                    <a:p>
                      <a:pPr algn="ctr">
                        <a:lnSpc>
                          <a:spcPts val="2000"/>
                        </a:lnSpc>
                      </a:pPr>
                      <a:r>
                        <a:rPr kumimoji="1" lang="ja-JP" altLang="en-US" sz="1600" dirty="0">
                          <a:latin typeface="メイリオ" panose="020B0604030504040204" pitchFamily="50" charset="-128"/>
                          <a:ea typeface="メイリオ" panose="020B0604030504040204" pitchFamily="50" charset="-128"/>
                        </a:rPr>
                        <a:t>利　点</a:t>
                      </a:r>
                    </a:p>
                  </a:txBody>
                  <a:tcPr anchor="ctr"/>
                </a:tc>
                <a:tc>
                  <a:txBody>
                    <a:bodyPr/>
                    <a:lstStyle/>
                    <a:p>
                      <a:pPr algn="ctr">
                        <a:lnSpc>
                          <a:spcPts val="2000"/>
                        </a:lnSpc>
                      </a:pPr>
                      <a:r>
                        <a:rPr kumimoji="1" lang="ja-JP" altLang="en-US" sz="1600" dirty="0">
                          <a:latin typeface="メイリオ" panose="020B0604030504040204" pitchFamily="50" charset="-128"/>
                          <a:ea typeface="メイリオ" panose="020B0604030504040204" pitchFamily="50" charset="-128"/>
                        </a:rPr>
                        <a:t>課　題</a:t>
                      </a:r>
                    </a:p>
                  </a:txBody>
                  <a:tcPr anchor="ctr"/>
                </a:tc>
                <a:extLst>
                  <a:ext uri="{0D108BD9-81ED-4DB2-BD59-A6C34878D82A}">
                    <a16:rowId xmlns:a16="http://schemas.microsoft.com/office/drawing/2014/main" val="3560921883"/>
                  </a:ext>
                </a:extLst>
              </a:tr>
              <a:tr h="370840">
                <a:tc>
                  <a:txBody>
                    <a:bodyPr/>
                    <a:lstStyle/>
                    <a:p>
                      <a:pPr algn="just">
                        <a:lnSpc>
                          <a:spcPts val="2000"/>
                        </a:lnSpc>
                      </a:pPr>
                      <a:r>
                        <a:rPr kumimoji="1" lang="ja-JP" altLang="en-US" sz="1600" dirty="0">
                          <a:latin typeface="メイリオ" panose="020B0604030504040204" pitchFamily="50" charset="-128"/>
                          <a:ea typeface="メイリオ" panose="020B0604030504040204" pitchFamily="50" charset="-128"/>
                        </a:rPr>
                        <a:t>家の前</a:t>
                      </a:r>
                    </a:p>
                  </a:txBody>
                  <a:tcPr/>
                </a:tc>
                <a:tc>
                  <a:txBody>
                    <a:bodyPr/>
                    <a:lstStyle/>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・住民の搬入の負担は少ない。</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・ごみの種類ごとに収集運搬で</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　きるため分別しやすい。</a:t>
                      </a:r>
                    </a:p>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・仮置場で渋滞が発生しにくい。</a:t>
                      </a:r>
                    </a:p>
                  </a:txBody>
                  <a:tcPr/>
                </a:tc>
                <a:tc>
                  <a:txBody>
                    <a:bodyPr/>
                    <a:lstStyle/>
                    <a:p>
                      <a:pPr algn="just">
                        <a:lnSpc>
                          <a:spcPts val="2000"/>
                        </a:lnSpc>
                      </a:pPr>
                      <a:r>
                        <a:rPr kumimoji="1" lang="ja-JP" altLang="en-US" sz="1600" dirty="0">
                          <a:latin typeface="メイリオ" panose="020B0604030504040204" pitchFamily="50" charset="-128"/>
                          <a:ea typeface="メイリオ" panose="020B0604030504040204" pitchFamily="50" charset="-128"/>
                        </a:rPr>
                        <a:t>・収集運搬車両・人員の確保が必須であり、対応が</a:t>
                      </a:r>
                      <a:endParaRPr kumimoji="1" lang="en-US" altLang="ja-JP" sz="1600" dirty="0">
                        <a:latin typeface="メイリオ" panose="020B0604030504040204" pitchFamily="50" charset="-128"/>
                        <a:ea typeface="メイリオ" panose="020B0604030504040204" pitchFamily="50" charset="-128"/>
                      </a:endParaRPr>
                    </a:p>
                    <a:p>
                      <a:pPr algn="just">
                        <a:lnSpc>
                          <a:spcPts val="2000"/>
                        </a:lnSpc>
                      </a:pPr>
                      <a:r>
                        <a:rPr kumimoji="1" lang="ja-JP" altLang="en-US" sz="1600" dirty="0">
                          <a:latin typeface="メイリオ" panose="020B0604030504040204" pitchFamily="50" charset="-128"/>
                          <a:ea typeface="メイリオ" panose="020B0604030504040204" pitchFamily="50" charset="-128"/>
                        </a:rPr>
                        <a:t>　困難な場合がある（収集が滞ると復旧が遅れる）。</a:t>
                      </a:r>
                    </a:p>
                    <a:p>
                      <a:pPr algn="just">
                        <a:lnSpc>
                          <a:spcPts val="2000"/>
                        </a:lnSpc>
                      </a:pPr>
                      <a:r>
                        <a:rPr kumimoji="1" lang="ja-JP" altLang="en-US" sz="1600" dirty="0">
                          <a:latin typeface="メイリオ" panose="020B0604030504040204" pitchFamily="50" charset="-128"/>
                          <a:ea typeface="メイリオ" panose="020B0604030504040204" pitchFamily="50" charset="-128"/>
                        </a:rPr>
                        <a:t>・災害ごみと区別がつかず、誤って必要なものを</a:t>
                      </a:r>
                      <a:endParaRPr kumimoji="1" lang="en-US" altLang="ja-JP" sz="1600" dirty="0">
                        <a:latin typeface="メイリオ" panose="020B0604030504040204" pitchFamily="50" charset="-128"/>
                        <a:ea typeface="メイリオ" panose="020B0604030504040204" pitchFamily="50" charset="-128"/>
                      </a:endParaRPr>
                    </a:p>
                    <a:p>
                      <a:pPr algn="just">
                        <a:lnSpc>
                          <a:spcPts val="2000"/>
                        </a:lnSpc>
                      </a:pPr>
                      <a:r>
                        <a:rPr kumimoji="1" lang="ja-JP" altLang="en-US" sz="1600" dirty="0">
                          <a:latin typeface="メイリオ" panose="020B0604030504040204" pitchFamily="50" charset="-128"/>
                          <a:ea typeface="メイリオ" panose="020B0604030504040204" pitchFamily="50" charset="-128"/>
                        </a:rPr>
                        <a:t>　収集する場合がある（明示するよう広報が必要）。</a:t>
                      </a:r>
                    </a:p>
                    <a:p>
                      <a:pPr algn="just">
                        <a:lnSpc>
                          <a:spcPts val="2000"/>
                        </a:lnSpc>
                      </a:pPr>
                      <a:r>
                        <a:rPr kumimoji="1" lang="ja-JP" altLang="en-US" sz="1600" dirty="0">
                          <a:latin typeface="メイリオ" panose="020B0604030504040204" pitchFamily="50" charset="-128"/>
                          <a:ea typeface="メイリオ" panose="020B0604030504040204" pitchFamily="50" charset="-128"/>
                        </a:rPr>
                        <a:t>・家の場所によっては、大型車両が通行できず搬</a:t>
                      </a:r>
                      <a:endParaRPr kumimoji="1" lang="en-US" altLang="ja-JP" sz="1600" dirty="0">
                        <a:latin typeface="メイリオ" panose="020B0604030504040204" pitchFamily="50" charset="-128"/>
                        <a:ea typeface="メイリオ" panose="020B0604030504040204" pitchFamily="50" charset="-128"/>
                      </a:endParaRPr>
                    </a:p>
                    <a:p>
                      <a:pPr algn="just">
                        <a:lnSpc>
                          <a:spcPts val="2000"/>
                        </a:lnSpc>
                      </a:pPr>
                      <a:r>
                        <a:rPr kumimoji="1" lang="ja-JP" altLang="en-US" sz="1600" dirty="0">
                          <a:latin typeface="メイリオ" panose="020B0604030504040204" pitchFamily="50" charset="-128"/>
                          <a:ea typeface="メイリオ" panose="020B0604030504040204" pitchFamily="50" charset="-128"/>
                        </a:rPr>
                        <a:t>　出車両が限定される。</a:t>
                      </a:r>
                    </a:p>
                  </a:txBody>
                  <a:tcPr/>
                </a:tc>
                <a:extLst>
                  <a:ext uri="{0D108BD9-81ED-4DB2-BD59-A6C34878D82A}">
                    <a16:rowId xmlns:a16="http://schemas.microsoft.com/office/drawing/2014/main" val="7871785"/>
                  </a:ext>
                </a:extLst>
              </a:tr>
              <a:tr h="370840">
                <a:tc>
                  <a:txBody>
                    <a:bodyPr/>
                    <a:lstStyle/>
                    <a:p>
                      <a:pPr algn="just">
                        <a:lnSpc>
                          <a:spcPts val="2000"/>
                        </a:lnSpc>
                      </a:pPr>
                      <a:r>
                        <a:rPr kumimoji="1" lang="ja-JP" altLang="en-US" sz="1600" dirty="0">
                          <a:latin typeface="メイリオ" panose="020B0604030504040204" pitchFamily="50" charset="-128"/>
                          <a:ea typeface="メイリオ" panose="020B0604030504040204" pitchFamily="50" charset="-128"/>
                        </a:rPr>
                        <a:t>集積所</a:t>
                      </a:r>
                    </a:p>
                  </a:txBody>
                  <a:tcPr/>
                </a:tc>
                <a:tc>
                  <a:txBody>
                    <a:bodyPr/>
                    <a:lstStyle/>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・住民の搬入の負担は比較的少</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　ない。</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・家の前から収集する場合と比</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　較すると、自治体の収集運搬</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　の負担を削減できる。</a:t>
                      </a:r>
                    </a:p>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・仮置場で渋滞が発生しにくい。</a:t>
                      </a:r>
                    </a:p>
                  </a:txBody>
                  <a:tcPr/>
                </a:tc>
                <a:tc>
                  <a:txBody>
                    <a:bodyPr/>
                    <a:lstStyle/>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・集積所の場所によっては、大型車両が通行できず</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　搬出車両が限定される。</a:t>
                      </a:r>
                    </a:p>
                  </a:txBody>
                  <a:tcPr/>
                </a:tc>
                <a:extLst>
                  <a:ext uri="{0D108BD9-81ED-4DB2-BD59-A6C34878D82A}">
                    <a16:rowId xmlns:a16="http://schemas.microsoft.com/office/drawing/2014/main" val="1709534452"/>
                  </a:ext>
                </a:extLst>
              </a:tr>
              <a:tr h="370840">
                <a:tc>
                  <a:txBody>
                    <a:bodyPr/>
                    <a:lstStyle/>
                    <a:p>
                      <a:pPr algn="just">
                        <a:lnSpc>
                          <a:spcPts val="2000"/>
                        </a:lnSpc>
                      </a:pPr>
                      <a:r>
                        <a:rPr kumimoji="1" lang="ja-JP" altLang="en-US" sz="1600" dirty="0">
                          <a:latin typeface="メイリオ" panose="020B0604030504040204" pitchFamily="50" charset="-128"/>
                          <a:ea typeface="メイリオ" panose="020B0604030504040204" pitchFamily="50" charset="-128"/>
                        </a:rPr>
                        <a:t>仮置場</a:t>
                      </a:r>
                    </a:p>
                  </a:txBody>
                  <a:tcPr/>
                </a:tc>
                <a:tc>
                  <a:txBody>
                    <a:bodyPr/>
                    <a:lstStyle/>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・家の前や集積所から収集する</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　場合と比較すると、自治体の</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　収集運搬の負担を最も削減で</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　きる。</a:t>
                      </a:r>
                    </a:p>
                  </a:txBody>
                  <a:tcPr/>
                </a:tc>
                <a:tc>
                  <a:txBody>
                    <a:bodyPr/>
                    <a:lstStyle/>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・被災住民は運搬車両を確保する必要があるため、</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　搬入が困難な場合がある。</a:t>
                      </a:r>
                    </a:p>
                    <a:p>
                      <a:pPr algn="just">
                        <a:lnSpc>
                          <a:spcPts val="2000"/>
                        </a:lnSpc>
                      </a:pPr>
                      <a:r>
                        <a:rPr kumimoji="1" lang="ja-JP" altLang="en-US" sz="1600" dirty="0">
                          <a:solidFill>
                            <a:schemeClr val="tx1"/>
                          </a:solidFill>
                          <a:latin typeface="メイリオ" panose="020B0604030504040204" pitchFamily="50" charset="-128"/>
                          <a:ea typeface="メイリオ" panose="020B0604030504040204" pitchFamily="50" charset="-128"/>
                        </a:rPr>
                        <a:t>・仮置場に搬入する車両の渋滞対策が必要となる。</a:t>
                      </a:r>
                    </a:p>
                  </a:txBody>
                  <a:tcPr/>
                </a:tc>
                <a:extLst>
                  <a:ext uri="{0D108BD9-81ED-4DB2-BD59-A6C34878D82A}">
                    <a16:rowId xmlns:a16="http://schemas.microsoft.com/office/drawing/2014/main" val="1267815129"/>
                  </a:ext>
                </a:extLst>
              </a:tr>
            </a:tbl>
          </a:graphicData>
        </a:graphic>
      </p:graphicFrame>
    </p:spTree>
    <p:extLst>
      <p:ext uri="{BB962C8B-B14F-4D97-AF65-F5344CB8AC3E}">
        <p14:creationId xmlns:p14="http://schemas.microsoft.com/office/powerpoint/2010/main" val="337349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吹き出し: 角を丸めた四角形 2">
            <a:extLst>
              <a:ext uri="{FF2B5EF4-FFF2-40B4-BE49-F238E27FC236}">
                <a16:creationId xmlns:a16="http://schemas.microsoft.com/office/drawing/2014/main" id="{AD99928A-54B3-E77F-55DA-308AD52531FB}"/>
              </a:ext>
            </a:extLst>
          </p:cNvPr>
          <p:cNvSpPr/>
          <p:nvPr/>
        </p:nvSpPr>
        <p:spPr>
          <a:xfrm>
            <a:off x="47625" y="6268850"/>
            <a:ext cx="5955865" cy="540126"/>
          </a:xfrm>
          <a:prstGeom prst="wedgeRoundRectCallout">
            <a:avLst>
              <a:gd name="adj1" fmla="val -33687"/>
              <a:gd name="adj2" fmla="val -8357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rgbClr val="FF0000"/>
                </a:solidFill>
                <a:latin typeface="Meiryo UI" panose="020B0604030504040204" pitchFamily="50" charset="-128"/>
                <a:ea typeface="Meiryo UI" panose="020B0604030504040204" pitchFamily="50" charset="-128"/>
              </a:rPr>
              <a:t>自治体が上記のようにごみを出す場所（家の前、集積所、仮置場）やごみの搬出方法などを提示しますので、確認しましょう。</a:t>
            </a:r>
          </a:p>
        </p:txBody>
      </p:sp>
      <p:sp>
        <p:nvSpPr>
          <p:cNvPr id="11" name="タイトル 1">
            <a:extLst>
              <a:ext uri="{FF2B5EF4-FFF2-40B4-BE49-F238E27FC236}">
                <a16:creationId xmlns:a16="http://schemas.microsoft.com/office/drawing/2014/main" id="{BB8DE449-FB0E-ED1B-3B5F-7F0FAA61B1CF}"/>
              </a:ext>
            </a:extLst>
          </p:cNvPr>
          <p:cNvSpPr txBox="1">
            <a:spLocks/>
          </p:cNvSpPr>
          <p:nvPr/>
        </p:nvSpPr>
        <p:spPr>
          <a:xfrm>
            <a:off x="415532" y="-120185"/>
            <a:ext cx="8523195" cy="1075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200" b="1" dirty="0">
                <a:solidFill>
                  <a:schemeClr val="bg1"/>
                </a:solidFill>
                <a:latin typeface="Meiryo UI" panose="020B0604030504040204" pitchFamily="50" charset="-128"/>
                <a:ea typeface="Meiryo UI" panose="020B0604030504040204" pitchFamily="50" charset="-128"/>
              </a:rPr>
              <a:t>【</a:t>
            </a:r>
            <a:r>
              <a:rPr lang="ja-JP" altLang="en-US" sz="2200" b="1" dirty="0">
                <a:solidFill>
                  <a:schemeClr val="bg1"/>
                </a:solidFill>
                <a:latin typeface="Meiryo UI" panose="020B0604030504040204" pitchFamily="50" charset="-128"/>
                <a:ea typeface="Meiryo UI" panose="020B0604030504040204" pitchFamily="50" charset="-128"/>
              </a:rPr>
              <a:t>事例</a:t>
            </a:r>
            <a:r>
              <a:rPr lang="en-US" altLang="ja-JP" sz="2200" b="1" dirty="0">
                <a:solidFill>
                  <a:schemeClr val="bg1"/>
                </a:solidFill>
                <a:latin typeface="Meiryo UI" panose="020B0604030504040204" pitchFamily="50" charset="-128"/>
                <a:ea typeface="Meiryo UI" panose="020B0604030504040204" pitchFamily="50" charset="-128"/>
              </a:rPr>
              <a:t>】</a:t>
            </a:r>
            <a:r>
              <a:rPr lang="ja-JP" altLang="en-US" sz="2200" b="1" dirty="0">
                <a:solidFill>
                  <a:schemeClr val="bg1"/>
                </a:solidFill>
                <a:latin typeface="Meiryo UI" panose="020B0604030504040204" pitchFamily="50" charset="-128"/>
                <a:ea typeface="Meiryo UI" panose="020B0604030504040204" pitchFamily="50" charset="-128"/>
              </a:rPr>
              <a:t>市町村からボランティア向けの災害ごみに関する案内例</a:t>
            </a:r>
          </a:p>
        </p:txBody>
      </p:sp>
      <p:pic>
        <p:nvPicPr>
          <p:cNvPr id="6" name="図 5">
            <a:extLst>
              <a:ext uri="{FF2B5EF4-FFF2-40B4-BE49-F238E27FC236}">
                <a16:creationId xmlns:a16="http://schemas.microsoft.com/office/drawing/2014/main" id="{ED318C38-3790-67B6-4DAB-24869CE1E398}"/>
              </a:ext>
            </a:extLst>
          </p:cNvPr>
          <p:cNvPicPr>
            <a:picLocks noChangeAspect="1"/>
          </p:cNvPicPr>
          <p:nvPr/>
        </p:nvPicPr>
        <p:blipFill>
          <a:blip r:embed="rId3"/>
          <a:stretch>
            <a:fillRect/>
          </a:stretch>
        </p:blipFill>
        <p:spPr>
          <a:xfrm>
            <a:off x="7641557" y="4731209"/>
            <a:ext cx="1200654" cy="916783"/>
          </a:xfrm>
          <a:prstGeom prst="rect">
            <a:avLst/>
          </a:prstGeom>
        </p:spPr>
      </p:pic>
      <p:sp>
        <p:nvSpPr>
          <p:cNvPr id="7" name="字幕 2">
            <a:extLst>
              <a:ext uri="{FF2B5EF4-FFF2-40B4-BE49-F238E27FC236}">
                <a16:creationId xmlns:a16="http://schemas.microsoft.com/office/drawing/2014/main" id="{5DC71DEB-5975-C761-B23D-AEFA15EE3B45}"/>
              </a:ext>
            </a:extLst>
          </p:cNvPr>
          <p:cNvSpPr txBox="1">
            <a:spLocks/>
          </p:cNvSpPr>
          <p:nvPr/>
        </p:nvSpPr>
        <p:spPr>
          <a:xfrm>
            <a:off x="331020" y="926564"/>
            <a:ext cx="4183770" cy="874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spcBef>
                <a:spcPts val="0"/>
              </a:spcBef>
              <a:spcAft>
                <a:spcPts val="272"/>
              </a:spcAft>
            </a:pPr>
            <a:r>
              <a:rPr lang="ja-JP" altLang="en-US" sz="1100" dirty="0"/>
              <a:t>被災された方・ボランティアの方へ</a:t>
            </a:r>
            <a:endParaRPr lang="en-US" altLang="ja-JP" sz="1100" dirty="0"/>
          </a:p>
          <a:p>
            <a:pPr>
              <a:lnSpc>
                <a:spcPct val="110000"/>
              </a:lnSpc>
              <a:spcBef>
                <a:spcPts val="0"/>
              </a:spcBef>
            </a:pPr>
            <a:r>
              <a:rPr lang="ja-JP" altLang="en-US" sz="1600" b="1" u="sng" dirty="0"/>
              <a:t>家屋からの災害ごみの出し方について</a:t>
            </a:r>
            <a:endParaRPr lang="en-US" altLang="ja-JP" sz="1600" b="1" u="sng" dirty="0"/>
          </a:p>
        </p:txBody>
      </p:sp>
      <p:sp>
        <p:nvSpPr>
          <p:cNvPr id="8" name="字幕 2">
            <a:extLst>
              <a:ext uri="{FF2B5EF4-FFF2-40B4-BE49-F238E27FC236}">
                <a16:creationId xmlns:a16="http://schemas.microsoft.com/office/drawing/2014/main" id="{25BCF570-F69F-6426-599B-2D5CF9C48CA7}"/>
              </a:ext>
            </a:extLst>
          </p:cNvPr>
          <p:cNvSpPr txBox="1">
            <a:spLocks/>
          </p:cNvSpPr>
          <p:nvPr/>
        </p:nvSpPr>
        <p:spPr>
          <a:xfrm>
            <a:off x="322985" y="2305203"/>
            <a:ext cx="4183770" cy="1224000"/>
          </a:xfrm>
          <a:prstGeom prst="rect">
            <a:avLst/>
          </a:prstGeom>
          <a:solidFill>
            <a:srgbClr val="CCFFFF"/>
          </a:solidFill>
          <a:ln w="25400">
            <a:solidFill>
              <a:schemeClr val="tx1"/>
            </a:solidFill>
          </a:ln>
        </p:spPr>
        <p:txBody>
          <a:bodyPr vert="horz" lIns="41476" tIns="20738" rIns="41476" bIns="20738" rtlCol="0">
            <a:normAutofit/>
          </a:bodyPr>
          <a:lstStyle>
            <a:lvl1pPr marL="0" indent="0" algn="ctr" defTabSz="1219170" rtl="0" eaLnBrk="1" latinLnBrk="0" hangingPunct="1">
              <a:lnSpc>
                <a:spcPct val="90000"/>
              </a:lnSpc>
              <a:spcBef>
                <a:spcPts val="1333"/>
              </a:spcBef>
              <a:buFont typeface="Arial" panose="020B0604020202020204" pitchFamily="34" charset="0"/>
              <a:buNone/>
              <a:defRPr kumimoji="1" sz="3200" kern="1200">
                <a:solidFill>
                  <a:schemeClr val="tx1"/>
                </a:solidFill>
                <a:latin typeface="+mn-lt"/>
                <a:ea typeface="+mn-ea"/>
                <a:cs typeface="+mn-cs"/>
              </a:defRPr>
            </a:lvl1pPr>
            <a:lvl2pPr marL="609585" indent="0" algn="ctr" defTabSz="1219170" rtl="0" eaLnBrk="1" latinLnBrk="0" hangingPunct="1">
              <a:lnSpc>
                <a:spcPct val="90000"/>
              </a:lnSpc>
              <a:spcBef>
                <a:spcPts val="667"/>
              </a:spcBef>
              <a:buFont typeface="Arial" panose="020B0604020202020204" pitchFamily="34" charset="0"/>
              <a:buNone/>
              <a:defRPr kumimoji="1" sz="2667" kern="1200">
                <a:solidFill>
                  <a:schemeClr val="tx1"/>
                </a:solidFill>
                <a:latin typeface="+mn-lt"/>
                <a:ea typeface="+mn-ea"/>
                <a:cs typeface="+mn-cs"/>
              </a:defRPr>
            </a:lvl2pPr>
            <a:lvl3pPr marL="1219170" indent="0" algn="ctr" defTabSz="1219170" rtl="0" eaLnBrk="1" latinLnBrk="0" hangingPunct="1">
              <a:lnSpc>
                <a:spcPct val="90000"/>
              </a:lnSpc>
              <a:spcBef>
                <a:spcPts val="667"/>
              </a:spcBef>
              <a:buFont typeface="Arial" panose="020B0604020202020204" pitchFamily="34" charset="0"/>
              <a:buNone/>
              <a:defRPr kumimoji="1" sz="2400" kern="1200">
                <a:solidFill>
                  <a:schemeClr val="tx1"/>
                </a:solidFill>
                <a:latin typeface="+mn-lt"/>
                <a:ea typeface="+mn-ea"/>
                <a:cs typeface="+mn-cs"/>
              </a:defRPr>
            </a:lvl3pPr>
            <a:lvl4pPr marL="1828754"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4pPr>
            <a:lvl5pPr marL="2438339"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5pPr>
            <a:lvl6pPr marL="3047924"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6pPr>
            <a:lvl7pPr marL="3657509"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7pPr>
            <a:lvl8pPr marL="4267093"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8pPr>
            <a:lvl9pPr marL="4876678"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9pPr>
          </a:lstStyle>
          <a:p>
            <a:pPr algn="l">
              <a:lnSpc>
                <a:spcPct val="100000"/>
              </a:lnSpc>
              <a:spcBef>
                <a:spcPts val="0"/>
              </a:spcBef>
            </a:pPr>
            <a:endParaRPr lang="en-US" altLang="ja-JP" sz="1000" spc="-50" dirty="0"/>
          </a:p>
          <a:p>
            <a:pPr marL="207368" indent="-207368" algn="l">
              <a:lnSpc>
                <a:spcPct val="100000"/>
              </a:lnSpc>
              <a:spcBef>
                <a:spcPts val="0"/>
              </a:spcBef>
              <a:spcAft>
                <a:spcPts val="544"/>
              </a:spcAft>
              <a:buFont typeface="Wingdings" panose="05000000000000000000" pitchFamily="2" charset="2"/>
              <a:buChar char="p"/>
            </a:pPr>
            <a:r>
              <a:rPr lang="ja-JP" altLang="en-US" sz="1000" spc="-50" dirty="0"/>
              <a:t>家の片付けは、</a:t>
            </a:r>
            <a:r>
              <a:rPr lang="ja-JP" altLang="en-US" sz="1000" b="1" i="1" spc="-50" dirty="0"/>
              <a:t>畳、敷物類、家電類、家具類、燃えるごみ、燃えないごみ、割れ物類、●●程度（</a:t>
            </a:r>
            <a:r>
              <a:rPr lang="en-US" altLang="ja-JP" sz="1000" b="1" i="1" spc="-50" dirty="0"/>
              <a:t>※</a:t>
            </a:r>
            <a:r>
              <a:rPr lang="ja-JP" altLang="en-US" sz="1000" b="1" i="1" spc="-50" dirty="0"/>
              <a:t>品目は各市町村の方針に合わせて修正ください）</a:t>
            </a:r>
            <a:r>
              <a:rPr lang="ja-JP" altLang="en-US" sz="1000" spc="-50" dirty="0"/>
              <a:t>に分類し、収集車両に積み込みやすいように分類し（家の前、或いは集積場所）に搬出してください</a:t>
            </a:r>
            <a:endParaRPr lang="en-US" altLang="ja-JP" sz="1000" b="1" i="1" spc="-50" dirty="0"/>
          </a:p>
          <a:p>
            <a:pPr marL="207368" indent="-207368" algn="l">
              <a:lnSpc>
                <a:spcPct val="100000"/>
              </a:lnSpc>
              <a:spcBef>
                <a:spcPts val="0"/>
              </a:spcBef>
              <a:spcAft>
                <a:spcPts val="544"/>
              </a:spcAft>
              <a:buFont typeface="Wingdings" panose="05000000000000000000" pitchFamily="2" charset="2"/>
              <a:buChar char="p"/>
            </a:pPr>
            <a:r>
              <a:rPr lang="ja-JP" altLang="en-US" sz="1000" spc="-50" dirty="0"/>
              <a:t>家の前或いは集積場所から仮置場までは市の収集車両によって回収するので、住所・氏名を●●市●●課（</a:t>
            </a:r>
            <a:r>
              <a:rPr lang="en-US" altLang="ja-JP" sz="1000" spc="-50" dirty="0"/>
              <a:t>TEL:</a:t>
            </a:r>
            <a:r>
              <a:rPr lang="ja-JP" altLang="en-US" sz="1000" spc="-50" dirty="0"/>
              <a:t>●●●）まで連絡下さい。</a:t>
            </a:r>
            <a:endParaRPr lang="en-US" altLang="ja-JP" sz="1000" spc="-50" dirty="0"/>
          </a:p>
        </p:txBody>
      </p:sp>
      <p:sp>
        <p:nvSpPr>
          <p:cNvPr id="9" name="正方形/長方形 8">
            <a:extLst>
              <a:ext uri="{FF2B5EF4-FFF2-40B4-BE49-F238E27FC236}">
                <a16:creationId xmlns:a16="http://schemas.microsoft.com/office/drawing/2014/main" id="{6BF2ED28-E80B-2B6C-1050-63559E23E9B6}"/>
              </a:ext>
            </a:extLst>
          </p:cNvPr>
          <p:cNvSpPr/>
          <p:nvPr/>
        </p:nvSpPr>
        <p:spPr>
          <a:xfrm>
            <a:off x="2219325" y="754464"/>
            <a:ext cx="2166338" cy="217880"/>
          </a:xfrm>
          <a:prstGeom prst="rect">
            <a:avLst/>
          </a:prstGeom>
        </p:spPr>
        <p:txBody>
          <a:bodyPr wrap="square">
            <a:spAutoFit/>
          </a:bodyPr>
          <a:lstStyle/>
          <a:p>
            <a:r>
              <a:rPr lang="en-US" altLang="ja-JP" sz="816" dirty="0"/>
              <a:t>【</a:t>
            </a:r>
            <a:r>
              <a:rPr lang="ja-JP" altLang="en-US" sz="816" dirty="0"/>
              <a:t>ボランティア・住民へのチラシ例１</a:t>
            </a:r>
            <a:r>
              <a:rPr lang="en-US" altLang="ja-JP" sz="816" dirty="0"/>
              <a:t>】</a:t>
            </a:r>
          </a:p>
        </p:txBody>
      </p:sp>
      <p:sp>
        <p:nvSpPr>
          <p:cNvPr id="10" name="正方形/長方形 9">
            <a:extLst>
              <a:ext uri="{FF2B5EF4-FFF2-40B4-BE49-F238E27FC236}">
                <a16:creationId xmlns:a16="http://schemas.microsoft.com/office/drawing/2014/main" id="{BFEEBA0B-230F-2D32-F337-C6209ED3D949}"/>
              </a:ext>
            </a:extLst>
          </p:cNvPr>
          <p:cNvSpPr/>
          <p:nvPr/>
        </p:nvSpPr>
        <p:spPr>
          <a:xfrm>
            <a:off x="317461" y="3684848"/>
            <a:ext cx="4183770" cy="1546577"/>
          </a:xfrm>
          <a:prstGeom prst="rect">
            <a:avLst/>
          </a:prstGeom>
          <a:solidFill>
            <a:srgbClr val="CCFF99"/>
          </a:solidFill>
          <a:ln w="25400">
            <a:solidFill>
              <a:schemeClr val="tx1"/>
            </a:solidFill>
          </a:ln>
        </p:spPr>
        <p:txBody>
          <a:bodyPr wrap="square">
            <a:spAutoFit/>
          </a:bodyPr>
          <a:lstStyle/>
          <a:p>
            <a:endParaRPr lang="en-US" altLang="ja-JP" sz="1050" dirty="0"/>
          </a:p>
          <a:p>
            <a:pPr marL="207368" indent="-207368">
              <a:buFont typeface="Wingdings" panose="05000000000000000000" pitchFamily="2" charset="2"/>
              <a:buChar char="p"/>
            </a:pPr>
            <a:r>
              <a:rPr lang="ja-JP" altLang="en-US" sz="1050" dirty="0"/>
              <a:t>家の片付けから出たごみは直接、仮置場まで運んでいただき、仮置場での分別に協力をお願いします。</a:t>
            </a:r>
            <a:endParaRPr lang="en-US" altLang="ja-JP" sz="1050" dirty="0"/>
          </a:p>
          <a:p>
            <a:pPr marL="207368" indent="-207368">
              <a:buFont typeface="Wingdings" panose="05000000000000000000" pitchFamily="2" charset="2"/>
              <a:buChar char="p"/>
            </a:pPr>
            <a:endParaRPr lang="ja-JP" altLang="en-US" sz="1050" dirty="0"/>
          </a:p>
          <a:p>
            <a:r>
              <a:rPr lang="ja-JP" altLang="en-US" sz="1050" dirty="0"/>
              <a:t>　　・仮置場：●●仮置場（住所：●●●）</a:t>
            </a:r>
          </a:p>
          <a:p>
            <a:r>
              <a:rPr lang="ja-JP" altLang="en-US" sz="1050" dirty="0"/>
              <a:t>　　・仮置場開設日と開設時間：●月●日～●月●日　●時～●時</a:t>
            </a:r>
          </a:p>
          <a:p>
            <a:r>
              <a:rPr lang="ja-JP" altLang="en-US" sz="1050" dirty="0"/>
              <a:t>　　・分別品目：●●、●●、</a:t>
            </a:r>
            <a:endParaRPr lang="en-US" altLang="ja-JP" sz="1050" dirty="0"/>
          </a:p>
          <a:p>
            <a:r>
              <a:rPr lang="ja-JP" altLang="en-US" sz="1050" dirty="0"/>
              <a:t>　　・排出禁止物：●●、●●、</a:t>
            </a:r>
            <a:endParaRPr lang="en-US" altLang="ja-JP" sz="1050" dirty="0"/>
          </a:p>
          <a:p>
            <a:r>
              <a:rPr lang="ja-JP" altLang="en-US" sz="1050" dirty="0"/>
              <a:t>　　・搬入の際には罹災証明、免許証等の被災者確認を行います。</a:t>
            </a:r>
          </a:p>
        </p:txBody>
      </p:sp>
      <p:sp>
        <p:nvSpPr>
          <p:cNvPr id="12" name="正方形/長方形 11">
            <a:extLst>
              <a:ext uri="{FF2B5EF4-FFF2-40B4-BE49-F238E27FC236}">
                <a16:creationId xmlns:a16="http://schemas.microsoft.com/office/drawing/2014/main" id="{C42D47D1-FB44-8F4F-96F9-D063B3FD14AC}"/>
              </a:ext>
            </a:extLst>
          </p:cNvPr>
          <p:cNvSpPr/>
          <p:nvPr/>
        </p:nvSpPr>
        <p:spPr>
          <a:xfrm>
            <a:off x="331020" y="5238567"/>
            <a:ext cx="4155480" cy="858248"/>
          </a:xfrm>
          <a:prstGeom prst="rect">
            <a:avLst/>
          </a:prstGeom>
        </p:spPr>
        <p:txBody>
          <a:bodyPr wrap="square">
            <a:spAutoFit/>
          </a:bodyPr>
          <a:lstStyle/>
          <a:p>
            <a:pPr marL="129605" indent="-129605">
              <a:lnSpc>
                <a:spcPts val="960"/>
              </a:lnSpc>
              <a:buFont typeface="Arial" panose="020B0604020202020204" pitchFamily="34" charset="0"/>
              <a:buChar char="•"/>
            </a:pPr>
            <a:r>
              <a:rPr lang="ja-JP" altLang="en-US" sz="800" spc="-100" dirty="0"/>
              <a:t>片付けの際には粉塵などが舞うため、マスクを装着してください。</a:t>
            </a:r>
            <a:endParaRPr lang="en-US" altLang="ja-JP" sz="800" spc="-100" dirty="0"/>
          </a:p>
          <a:p>
            <a:pPr marL="129605" indent="-129605">
              <a:lnSpc>
                <a:spcPts val="960"/>
              </a:lnSpc>
              <a:buFont typeface="Arial" panose="020B0604020202020204" pitchFamily="34" charset="0"/>
              <a:buChar char="•"/>
            </a:pPr>
            <a:r>
              <a:rPr lang="ja-JP" altLang="en-US" sz="800" spc="-100" dirty="0"/>
              <a:t>冷蔵庫の中の生ごみは全て取り出し、通常ごみとして排出してください。</a:t>
            </a:r>
            <a:endParaRPr lang="en-US" altLang="ja-JP" sz="800" spc="-100" dirty="0"/>
          </a:p>
          <a:p>
            <a:pPr marL="129605" indent="-129605">
              <a:lnSpc>
                <a:spcPts val="960"/>
              </a:lnSpc>
              <a:buFont typeface="Arial" panose="020B0604020202020204" pitchFamily="34" charset="0"/>
              <a:buChar char="•"/>
            </a:pPr>
            <a:r>
              <a:rPr lang="ja-JP" altLang="en-US" sz="800" spc="-100" dirty="0"/>
              <a:t>割れ物は、収集時の怪我防止のため、袋等に入れ、袋に大きな字で「割れ物」と記載して下さい。</a:t>
            </a:r>
            <a:endParaRPr lang="en-US" altLang="ja-JP" sz="800" spc="-100" dirty="0"/>
          </a:p>
          <a:p>
            <a:pPr marL="129605" indent="-129605">
              <a:lnSpc>
                <a:spcPts val="960"/>
              </a:lnSpc>
              <a:buFont typeface="Arial" panose="020B0604020202020204" pitchFamily="34" charset="0"/>
              <a:buChar char="•"/>
            </a:pPr>
            <a:r>
              <a:rPr lang="ja-JP" altLang="en-US" sz="800" spc="-100" dirty="0"/>
              <a:t>倒壊した家屋は危険なため立ち入らないでください。倒壊家屋からの片付けは事業者が行います。</a:t>
            </a:r>
            <a:endParaRPr lang="en-US" altLang="ja-JP" sz="800" spc="-100" dirty="0"/>
          </a:p>
          <a:p>
            <a:pPr marL="129605" indent="-129605">
              <a:lnSpc>
                <a:spcPts val="960"/>
              </a:lnSpc>
              <a:buFont typeface="Arial" panose="020B0604020202020204" pitchFamily="34" charset="0"/>
              <a:buChar char="•"/>
            </a:pPr>
            <a:r>
              <a:rPr lang="ja-JP" altLang="en-US" sz="800" spc="-100" dirty="0"/>
              <a:t>家から災害ごみを搬出する際には注射針、ガラス片等が混入している可能性があるため取り扱いに注意してください。</a:t>
            </a:r>
          </a:p>
        </p:txBody>
      </p:sp>
      <p:sp>
        <p:nvSpPr>
          <p:cNvPr id="14" name="正方形/長方形 13">
            <a:extLst>
              <a:ext uri="{FF2B5EF4-FFF2-40B4-BE49-F238E27FC236}">
                <a16:creationId xmlns:a16="http://schemas.microsoft.com/office/drawing/2014/main" id="{57A2857C-C285-3C1B-F8E4-25BB8F3BF383}"/>
              </a:ext>
            </a:extLst>
          </p:cNvPr>
          <p:cNvSpPr/>
          <p:nvPr/>
        </p:nvSpPr>
        <p:spPr>
          <a:xfrm>
            <a:off x="1360102" y="5985562"/>
            <a:ext cx="3654962" cy="217880"/>
          </a:xfrm>
          <a:prstGeom prst="rect">
            <a:avLst/>
          </a:prstGeom>
        </p:spPr>
        <p:txBody>
          <a:bodyPr wrap="square">
            <a:spAutoFit/>
          </a:bodyPr>
          <a:lstStyle/>
          <a:p>
            <a:r>
              <a:rPr lang="ja-JP" altLang="en-US" sz="800" dirty="0"/>
              <a:t>（</a:t>
            </a:r>
            <a:r>
              <a:rPr lang="en-US" altLang="ja-JP" sz="800" dirty="0"/>
              <a:t>※</a:t>
            </a:r>
            <a:r>
              <a:rPr lang="ja-JP" altLang="en-US" sz="800" dirty="0"/>
              <a:t>ごみの出し方について、市町村の方針に合わせて修正ください。）</a:t>
            </a:r>
          </a:p>
        </p:txBody>
      </p:sp>
      <p:sp>
        <p:nvSpPr>
          <p:cNvPr id="16" name="正方形/長方形 15">
            <a:extLst>
              <a:ext uri="{FF2B5EF4-FFF2-40B4-BE49-F238E27FC236}">
                <a16:creationId xmlns:a16="http://schemas.microsoft.com/office/drawing/2014/main" id="{D94196F6-BB87-2276-8E22-40A7978CB9EC}"/>
              </a:ext>
            </a:extLst>
          </p:cNvPr>
          <p:cNvSpPr/>
          <p:nvPr/>
        </p:nvSpPr>
        <p:spPr>
          <a:xfrm>
            <a:off x="322984" y="1727997"/>
            <a:ext cx="4062679" cy="430887"/>
          </a:xfrm>
          <a:prstGeom prst="rect">
            <a:avLst/>
          </a:prstGeom>
        </p:spPr>
        <p:txBody>
          <a:bodyPr wrap="square">
            <a:spAutoFit/>
          </a:bodyPr>
          <a:lstStyle/>
          <a:p>
            <a:r>
              <a:rPr lang="ja-JP" altLang="en-US" sz="1050" dirty="0"/>
              <a:t>　被災した家屋からごみを出す際には以下の事項に注意して作業を行ってください。</a:t>
            </a:r>
          </a:p>
        </p:txBody>
      </p:sp>
      <p:sp>
        <p:nvSpPr>
          <p:cNvPr id="17" name="テキスト ボックス 16">
            <a:extLst>
              <a:ext uri="{FF2B5EF4-FFF2-40B4-BE49-F238E27FC236}">
                <a16:creationId xmlns:a16="http://schemas.microsoft.com/office/drawing/2014/main" id="{3FE534B7-9EAA-A51A-15C8-D17DEBDB17C0}"/>
              </a:ext>
            </a:extLst>
          </p:cNvPr>
          <p:cNvSpPr txBox="1"/>
          <p:nvPr/>
        </p:nvSpPr>
        <p:spPr>
          <a:xfrm>
            <a:off x="387601" y="3577461"/>
            <a:ext cx="2585240" cy="261610"/>
          </a:xfrm>
          <a:prstGeom prst="rect">
            <a:avLst/>
          </a:prstGeom>
          <a:solidFill>
            <a:schemeClr val="bg1"/>
          </a:solidFill>
          <a:ln>
            <a:solidFill>
              <a:schemeClr val="tx1"/>
            </a:solidFill>
          </a:ln>
        </p:spPr>
        <p:txBody>
          <a:bodyPr wrap="square" rtlCol="0">
            <a:spAutoFit/>
          </a:bodyPr>
          <a:lstStyle/>
          <a:p>
            <a:r>
              <a:rPr lang="ja-JP" altLang="en-US" sz="1100" dirty="0"/>
              <a:t>被災者による仮置場直接搬入の場合</a:t>
            </a:r>
          </a:p>
        </p:txBody>
      </p:sp>
      <p:sp>
        <p:nvSpPr>
          <p:cNvPr id="18" name="正方形/長方形 17">
            <a:extLst>
              <a:ext uri="{FF2B5EF4-FFF2-40B4-BE49-F238E27FC236}">
                <a16:creationId xmlns:a16="http://schemas.microsoft.com/office/drawing/2014/main" id="{2CF36D03-B661-3A41-253A-E6C4A791BD8A}"/>
              </a:ext>
            </a:extLst>
          </p:cNvPr>
          <p:cNvSpPr/>
          <p:nvPr/>
        </p:nvSpPr>
        <p:spPr>
          <a:xfrm>
            <a:off x="2351571" y="1478991"/>
            <a:ext cx="2166338" cy="246221"/>
          </a:xfrm>
          <a:prstGeom prst="rect">
            <a:avLst/>
          </a:prstGeom>
        </p:spPr>
        <p:txBody>
          <a:bodyPr wrap="square">
            <a:spAutoFit/>
          </a:bodyPr>
          <a:lstStyle/>
          <a:p>
            <a:r>
              <a:rPr lang="en-US" altLang="ja-JP" sz="1000" dirty="0"/>
              <a:t>【●●</a:t>
            </a:r>
            <a:r>
              <a:rPr lang="ja-JP" altLang="en-US" sz="1000" dirty="0"/>
              <a:t>市●●課からのお知らせ</a:t>
            </a:r>
            <a:r>
              <a:rPr lang="en-US" altLang="ja-JP" sz="1000" dirty="0"/>
              <a:t>】</a:t>
            </a:r>
          </a:p>
        </p:txBody>
      </p:sp>
      <p:sp>
        <p:nvSpPr>
          <p:cNvPr id="19" name="テキスト ボックス 18">
            <a:extLst>
              <a:ext uri="{FF2B5EF4-FFF2-40B4-BE49-F238E27FC236}">
                <a16:creationId xmlns:a16="http://schemas.microsoft.com/office/drawing/2014/main" id="{ACEE8FF2-86D1-DD5B-47C3-4B4AA1AB4040}"/>
              </a:ext>
            </a:extLst>
          </p:cNvPr>
          <p:cNvSpPr txBox="1"/>
          <p:nvPr/>
        </p:nvSpPr>
        <p:spPr>
          <a:xfrm>
            <a:off x="387601" y="2165362"/>
            <a:ext cx="2315121" cy="261610"/>
          </a:xfrm>
          <a:prstGeom prst="rect">
            <a:avLst/>
          </a:prstGeom>
          <a:solidFill>
            <a:schemeClr val="bg1"/>
          </a:solidFill>
          <a:ln>
            <a:solidFill>
              <a:schemeClr val="tx1"/>
            </a:solidFill>
          </a:ln>
        </p:spPr>
        <p:txBody>
          <a:bodyPr wrap="square" rtlCol="0">
            <a:spAutoFit/>
          </a:bodyPr>
          <a:lstStyle/>
          <a:p>
            <a:r>
              <a:rPr lang="ja-JP" altLang="en-US" sz="1100" dirty="0"/>
              <a:t>市町村による仮置場搬入の場合</a:t>
            </a:r>
          </a:p>
        </p:txBody>
      </p:sp>
      <p:sp>
        <p:nvSpPr>
          <p:cNvPr id="20" name="字幕 2">
            <a:extLst>
              <a:ext uri="{FF2B5EF4-FFF2-40B4-BE49-F238E27FC236}">
                <a16:creationId xmlns:a16="http://schemas.microsoft.com/office/drawing/2014/main" id="{F7E9957C-6CA9-39CC-26A3-242D8BB249BC}"/>
              </a:ext>
            </a:extLst>
          </p:cNvPr>
          <p:cNvSpPr txBox="1">
            <a:spLocks/>
          </p:cNvSpPr>
          <p:nvPr/>
        </p:nvSpPr>
        <p:spPr>
          <a:xfrm>
            <a:off x="4737479" y="2567609"/>
            <a:ext cx="4155480" cy="1768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07368" indent="-207368">
              <a:lnSpc>
                <a:spcPct val="120000"/>
              </a:lnSpc>
              <a:spcBef>
                <a:spcPts val="0"/>
              </a:spcBef>
              <a:spcAft>
                <a:spcPts val="272"/>
              </a:spcAft>
            </a:pPr>
            <a:r>
              <a:rPr lang="ja-JP" altLang="en-US" sz="1000" dirty="0"/>
              <a:t>生ごみは通常時のごみの出し方に従って、ごみステーションなどに出してください。</a:t>
            </a:r>
            <a:endParaRPr lang="en-US" altLang="ja-JP" sz="1000" dirty="0"/>
          </a:p>
          <a:p>
            <a:pPr marL="207368" indent="-207368">
              <a:lnSpc>
                <a:spcPct val="120000"/>
              </a:lnSpc>
              <a:spcBef>
                <a:spcPts val="0"/>
              </a:spcBef>
              <a:spcAft>
                <a:spcPts val="272"/>
              </a:spcAft>
            </a:pPr>
            <a:r>
              <a:rPr lang="ja-JP" altLang="en-US" sz="1000" dirty="0"/>
              <a:t>災害ごみとして</a:t>
            </a:r>
            <a:r>
              <a:rPr lang="ja-JP" altLang="en-US" sz="1000" b="1" u="sng" dirty="0"/>
              <a:t>仮置場には持ち込まないでください。</a:t>
            </a:r>
            <a:endParaRPr lang="en-US" altLang="ja-JP" sz="1000" b="1" u="sng" dirty="0"/>
          </a:p>
          <a:p>
            <a:pPr marL="207368" indent="-207368">
              <a:lnSpc>
                <a:spcPct val="120000"/>
              </a:lnSpc>
              <a:spcBef>
                <a:spcPts val="0"/>
              </a:spcBef>
              <a:spcAft>
                <a:spcPts val="272"/>
              </a:spcAft>
            </a:pPr>
            <a:r>
              <a:rPr lang="ja-JP" altLang="en-US" sz="1000" dirty="0"/>
              <a:t>浸水した冷蔵庫や冷凍庫を仮置場に持ち込まれる場合でも野菜、冷凍食品、調味料などの生ごみ等はすべて取り出してください。</a:t>
            </a:r>
            <a:endParaRPr lang="en-US" altLang="ja-JP" sz="1000" dirty="0"/>
          </a:p>
          <a:p>
            <a:pPr marL="207368" indent="-207368">
              <a:lnSpc>
                <a:spcPct val="120000"/>
              </a:lnSpc>
              <a:spcBef>
                <a:spcPts val="0"/>
              </a:spcBef>
              <a:spcAft>
                <a:spcPts val="272"/>
              </a:spcAft>
            </a:pPr>
            <a:r>
              <a:rPr lang="ja-JP" altLang="en-US" sz="1000" dirty="0"/>
              <a:t>取り出したごみは通常時のごみの出し方に従って出してください。</a:t>
            </a:r>
            <a:endParaRPr lang="en-US" altLang="ja-JP" sz="1000" dirty="0"/>
          </a:p>
          <a:p>
            <a:pPr marL="207368" indent="-207368">
              <a:lnSpc>
                <a:spcPct val="120000"/>
              </a:lnSpc>
              <a:spcBef>
                <a:spcPts val="0"/>
              </a:spcBef>
              <a:spcAft>
                <a:spcPts val="272"/>
              </a:spcAft>
            </a:pPr>
            <a:r>
              <a:rPr lang="ja-JP" altLang="en-US" sz="1000" dirty="0"/>
              <a:t>調味料、ジュース、お酒類も中身を下水等に排水し、ビン類は通常時のごみの出し方に従って出してください。</a:t>
            </a:r>
            <a:endParaRPr lang="en-US" altLang="ja-JP" sz="1000" dirty="0"/>
          </a:p>
        </p:txBody>
      </p:sp>
      <p:sp>
        <p:nvSpPr>
          <p:cNvPr id="21" name="字幕 2">
            <a:extLst>
              <a:ext uri="{FF2B5EF4-FFF2-40B4-BE49-F238E27FC236}">
                <a16:creationId xmlns:a16="http://schemas.microsoft.com/office/drawing/2014/main" id="{DA5B0689-5625-DA8C-5F96-594CD695D634}"/>
              </a:ext>
            </a:extLst>
          </p:cNvPr>
          <p:cNvSpPr txBox="1">
            <a:spLocks/>
          </p:cNvSpPr>
          <p:nvPr/>
        </p:nvSpPr>
        <p:spPr>
          <a:xfrm>
            <a:off x="6753089" y="6050527"/>
            <a:ext cx="2256787" cy="239555"/>
          </a:xfrm>
          <a:prstGeom prst="rect">
            <a:avLst/>
          </a:prstGeom>
        </p:spPr>
        <p:txBody>
          <a:bodyPr vert="horz" lIns="41476" tIns="20738" rIns="41476" bIns="20738" rtlCol="0">
            <a:normAutofit/>
          </a:bodyPr>
          <a:lstStyle>
            <a:lvl1pPr marL="0" indent="0" algn="ctr" defTabSz="1219170" rtl="0" eaLnBrk="1" latinLnBrk="0" hangingPunct="1">
              <a:lnSpc>
                <a:spcPct val="90000"/>
              </a:lnSpc>
              <a:spcBef>
                <a:spcPts val="1333"/>
              </a:spcBef>
              <a:buFont typeface="Arial" panose="020B0604020202020204" pitchFamily="34" charset="0"/>
              <a:buNone/>
              <a:defRPr kumimoji="1" sz="3200" kern="1200">
                <a:solidFill>
                  <a:schemeClr val="tx1"/>
                </a:solidFill>
                <a:latin typeface="+mn-lt"/>
                <a:ea typeface="+mn-ea"/>
                <a:cs typeface="+mn-cs"/>
              </a:defRPr>
            </a:lvl1pPr>
            <a:lvl2pPr marL="609585" indent="0" algn="ctr" defTabSz="1219170" rtl="0" eaLnBrk="1" latinLnBrk="0" hangingPunct="1">
              <a:lnSpc>
                <a:spcPct val="90000"/>
              </a:lnSpc>
              <a:spcBef>
                <a:spcPts val="667"/>
              </a:spcBef>
              <a:buFont typeface="Arial" panose="020B0604020202020204" pitchFamily="34" charset="0"/>
              <a:buNone/>
              <a:defRPr kumimoji="1" sz="2667" kern="1200">
                <a:solidFill>
                  <a:schemeClr val="tx1"/>
                </a:solidFill>
                <a:latin typeface="+mn-lt"/>
                <a:ea typeface="+mn-ea"/>
                <a:cs typeface="+mn-cs"/>
              </a:defRPr>
            </a:lvl2pPr>
            <a:lvl3pPr marL="1219170" indent="0" algn="ctr" defTabSz="1219170" rtl="0" eaLnBrk="1" latinLnBrk="0" hangingPunct="1">
              <a:lnSpc>
                <a:spcPct val="90000"/>
              </a:lnSpc>
              <a:spcBef>
                <a:spcPts val="667"/>
              </a:spcBef>
              <a:buFont typeface="Arial" panose="020B0604020202020204" pitchFamily="34" charset="0"/>
              <a:buNone/>
              <a:defRPr kumimoji="1" sz="2400" kern="1200">
                <a:solidFill>
                  <a:schemeClr val="tx1"/>
                </a:solidFill>
                <a:latin typeface="+mn-lt"/>
                <a:ea typeface="+mn-ea"/>
                <a:cs typeface="+mn-cs"/>
              </a:defRPr>
            </a:lvl3pPr>
            <a:lvl4pPr marL="1828754"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4pPr>
            <a:lvl5pPr marL="2438339"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5pPr>
            <a:lvl6pPr marL="3047924"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6pPr>
            <a:lvl7pPr marL="3657509"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7pPr>
            <a:lvl8pPr marL="4267093"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8pPr>
            <a:lvl9pPr marL="4876678"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9pPr>
          </a:lstStyle>
          <a:p>
            <a:pPr>
              <a:lnSpc>
                <a:spcPct val="100000"/>
              </a:lnSpc>
              <a:spcBef>
                <a:spcPts val="0"/>
              </a:spcBef>
            </a:pPr>
            <a:r>
              <a:rPr lang="en-US" altLang="ja-JP" sz="1000" dirty="0"/>
              <a:t>【</a:t>
            </a:r>
            <a:r>
              <a:rPr lang="ja-JP" altLang="en-US" sz="1000" dirty="0"/>
              <a:t>●●市●●課からのお知らせ</a:t>
            </a:r>
            <a:r>
              <a:rPr lang="en-US" altLang="ja-JP" sz="1000" dirty="0"/>
              <a:t>】</a:t>
            </a:r>
          </a:p>
        </p:txBody>
      </p:sp>
      <p:sp>
        <p:nvSpPr>
          <p:cNvPr id="22" name="正方形/長方形 21">
            <a:extLst>
              <a:ext uri="{FF2B5EF4-FFF2-40B4-BE49-F238E27FC236}">
                <a16:creationId xmlns:a16="http://schemas.microsoft.com/office/drawing/2014/main" id="{5F0867AF-B046-CBE0-80DA-F7B137D1A986}"/>
              </a:ext>
            </a:extLst>
          </p:cNvPr>
          <p:cNvSpPr/>
          <p:nvPr/>
        </p:nvSpPr>
        <p:spPr>
          <a:xfrm>
            <a:off x="7074966" y="748633"/>
            <a:ext cx="2437412" cy="217880"/>
          </a:xfrm>
          <a:prstGeom prst="rect">
            <a:avLst/>
          </a:prstGeom>
        </p:spPr>
        <p:txBody>
          <a:bodyPr wrap="square">
            <a:spAutoFit/>
          </a:bodyPr>
          <a:lstStyle/>
          <a:p>
            <a:r>
              <a:rPr lang="en-US" altLang="ja-JP" sz="816" dirty="0"/>
              <a:t>【</a:t>
            </a:r>
            <a:r>
              <a:rPr lang="ja-JP" altLang="en-US" sz="816" dirty="0"/>
              <a:t>ボランティア・住民へのチラシ例２</a:t>
            </a:r>
            <a:r>
              <a:rPr lang="en-US" altLang="ja-JP" sz="816" dirty="0"/>
              <a:t>】</a:t>
            </a:r>
          </a:p>
        </p:txBody>
      </p:sp>
      <p:sp>
        <p:nvSpPr>
          <p:cNvPr id="23" name="字幕 2">
            <a:extLst>
              <a:ext uri="{FF2B5EF4-FFF2-40B4-BE49-F238E27FC236}">
                <a16:creationId xmlns:a16="http://schemas.microsoft.com/office/drawing/2014/main" id="{2F675497-7DC6-86C7-43ED-491858F36D9F}"/>
              </a:ext>
            </a:extLst>
          </p:cNvPr>
          <p:cNvSpPr txBox="1">
            <a:spLocks/>
          </p:cNvSpPr>
          <p:nvPr/>
        </p:nvSpPr>
        <p:spPr>
          <a:xfrm>
            <a:off x="4525300" y="920735"/>
            <a:ext cx="4526990" cy="874849"/>
          </a:xfrm>
          <a:prstGeom prst="rect">
            <a:avLst/>
          </a:prstGeom>
        </p:spPr>
        <p:txBody>
          <a:bodyPr vert="horz" lIns="41476" tIns="20738" rIns="41476" bIns="20738" rtlCol="0">
            <a:normAutofit/>
          </a:bodyPr>
          <a:lstStyle>
            <a:lvl1pPr marL="0" indent="0" algn="ctr" defTabSz="1219170" rtl="0" eaLnBrk="1" latinLnBrk="0" hangingPunct="1">
              <a:lnSpc>
                <a:spcPct val="90000"/>
              </a:lnSpc>
              <a:spcBef>
                <a:spcPts val="1333"/>
              </a:spcBef>
              <a:buFont typeface="Arial" panose="020B0604020202020204" pitchFamily="34" charset="0"/>
              <a:buNone/>
              <a:defRPr kumimoji="1" sz="3200" kern="1200">
                <a:solidFill>
                  <a:schemeClr val="tx1"/>
                </a:solidFill>
                <a:latin typeface="+mn-lt"/>
                <a:ea typeface="+mn-ea"/>
                <a:cs typeface="+mn-cs"/>
              </a:defRPr>
            </a:lvl1pPr>
            <a:lvl2pPr marL="609585" indent="0" algn="ctr" defTabSz="1219170" rtl="0" eaLnBrk="1" latinLnBrk="0" hangingPunct="1">
              <a:lnSpc>
                <a:spcPct val="90000"/>
              </a:lnSpc>
              <a:spcBef>
                <a:spcPts val="667"/>
              </a:spcBef>
              <a:buFont typeface="Arial" panose="020B0604020202020204" pitchFamily="34" charset="0"/>
              <a:buNone/>
              <a:defRPr kumimoji="1" sz="2667" kern="1200">
                <a:solidFill>
                  <a:schemeClr val="tx1"/>
                </a:solidFill>
                <a:latin typeface="+mn-lt"/>
                <a:ea typeface="+mn-ea"/>
                <a:cs typeface="+mn-cs"/>
              </a:defRPr>
            </a:lvl2pPr>
            <a:lvl3pPr marL="1219170" indent="0" algn="ctr" defTabSz="1219170" rtl="0" eaLnBrk="1" latinLnBrk="0" hangingPunct="1">
              <a:lnSpc>
                <a:spcPct val="90000"/>
              </a:lnSpc>
              <a:spcBef>
                <a:spcPts val="667"/>
              </a:spcBef>
              <a:buFont typeface="Arial" panose="020B0604020202020204" pitchFamily="34" charset="0"/>
              <a:buNone/>
              <a:defRPr kumimoji="1" sz="2400" kern="1200">
                <a:solidFill>
                  <a:schemeClr val="tx1"/>
                </a:solidFill>
                <a:latin typeface="+mn-lt"/>
                <a:ea typeface="+mn-ea"/>
                <a:cs typeface="+mn-cs"/>
              </a:defRPr>
            </a:lvl3pPr>
            <a:lvl4pPr marL="1828754"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4pPr>
            <a:lvl5pPr marL="2438339"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5pPr>
            <a:lvl6pPr marL="3047924"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6pPr>
            <a:lvl7pPr marL="3657509"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7pPr>
            <a:lvl8pPr marL="4267093"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8pPr>
            <a:lvl9pPr marL="4876678" indent="0" algn="ctr" defTabSz="1219170" rtl="0" eaLnBrk="1" latinLnBrk="0" hangingPunct="1">
              <a:lnSpc>
                <a:spcPct val="90000"/>
              </a:lnSpc>
              <a:spcBef>
                <a:spcPts val="667"/>
              </a:spcBef>
              <a:buFont typeface="Arial" panose="020B0604020202020204" pitchFamily="34" charset="0"/>
              <a:buNone/>
              <a:defRPr kumimoji="1" sz="2133" kern="1200">
                <a:solidFill>
                  <a:schemeClr val="tx1"/>
                </a:solidFill>
                <a:latin typeface="+mn-lt"/>
                <a:ea typeface="+mn-ea"/>
                <a:cs typeface="+mn-cs"/>
              </a:defRPr>
            </a:lvl9pPr>
          </a:lstStyle>
          <a:p>
            <a:pPr algn="l">
              <a:lnSpc>
                <a:spcPct val="110000"/>
              </a:lnSpc>
              <a:spcBef>
                <a:spcPts val="0"/>
              </a:spcBef>
            </a:pPr>
            <a:r>
              <a:rPr lang="ja-JP" altLang="en-US" sz="1100" dirty="0"/>
              <a:t>被災された方・ボランティアの方へ</a:t>
            </a:r>
            <a:endParaRPr lang="en-US" altLang="ja-JP" sz="1100" dirty="0"/>
          </a:p>
          <a:p>
            <a:pPr>
              <a:lnSpc>
                <a:spcPct val="150000"/>
              </a:lnSpc>
              <a:spcBef>
                <a:spcPts val="0"/>
              </a:spcBef>
            </a:pPr>
            <a:r>
              <a:rPr lang="ja-JP" altLang="en-US" sz="1600" b="1" u="sng" dirty="0"/>
              <a:t>家屋からの生ごみの出し方について</a:t>
            </a:r>
            <a:endParaRPr lang="en-US" altLang="ja-JP" sz="1600" b="1" u="sng" dirty="0"/>
          </a:p>
        </p:txBody>
      </p:sp>
      <p:sp>
        <p:nvSpPr>
          <p:cNvPr id="24" name="正方形/長方形 23">
            <a:extLst>
              <a:ext uri="{FF2B5EF4-FFF2-40B4-BE49-F238E27FC236}">
                <a16:creationId xmlns:a16="http://schemas.microsoft.com/office/drawing/2014/main" id="{14AD7F37-0A2F-5A79-2CA5-F06AD2E24B3D}"/>
              </a:ext>
            </a:extLst>
          </p:cNvPr>
          <p:cNvSpPr/>
          <p:nvPr/>
        </p:nvSpPr>
        <p:spPr>
          <a:xfrm>
            <a:off x="4788228" y="1507420"/>
            <a:ext cx="4053983" cy="1011272"/>
          </a:xfrm>
          <a:prstGeom prst="rect">
            <a:avLst/>
          </a:prstGeom>
          <a:solidFill>
            <a:srgbClr val="CCFF99"/>
          </a:solidFill>
          <a:ln w="25400">
            <a:solidFill>
              <a:schemeClr val="tx1"/>
            </a:solidFill>
          </a:ln>
        </p:spPr>
        <p:txBody>
          <a:bodyPr wrap="square" tIns="81646" bIns="81646" anchor="ctr" anchorCtr="0">
            <a:spAutoFit/>
          </a:bodyPr>
          <a:lstStyle/>
          <a:p>
            <a:r>
              <a:rPr lang="ja-JP" altLang="en-US" sz="1100" dirty="0"/>
              <a:t>　被災した家屋からごみを出す際には、仮置場の周辺の生活環境への影響を考慮し、腐敗性廃棄物（生ごみ等）の仮置場への搬入は禁止しています。</a:t>
            </a:r>
            <a:endParaRPr lang="en-US" altLang="ja-JP" sz="1100" dirty="0"/>
          </a:p>
          <a:p>
            <a:r>
              <a:rPr lang="ja-JP" altLang="en-US" sz="1100" dirty="0"/>
              <a:t>　以下の事項に注意して作業を行ってください。</a:t>
            </a:r>
          </a:p>
          <a:p>
            <a:r>
              <a:rPr lang="ja-JP" altLang="en-US" sz="1100" dirty="0"/>
              <a:t>　ご協力をお願いします。</a:t>
            </a:r>
            <a:endParaRPr lang="en-US" altLang="ja-JP" sz="1100" dirty="0"/>
          </a:p>
        </p:txBody>
      </p:sp>
      <p:pic>
        <p:nvPicPr>
          <p:cNvPr id="25" name="図 24">
            <a:extLst>
              <a:ext uri="{FF2B5EF4-FFF2-40B4-BE49-F238E27FC236}">
                <a16:creationId xmlns:a16="http://schemas.microsoft.com/office/drawing/2014/main" id="{976D7A60-F9F0-86AF-054A-4BE7F0A95F73}"/>
              </a:ext>
            </a:extLst>
          </p:cNvPr>
          <p:cNvPicPr>
            <a:picLocks noChangeAspect="1"/>
          </p:cNvPicPr>
          <p:nvPr/>
        </p:nvPicPr>
        <p:blipFill>
          <a:blip r:embed="rId4"/>
          <a:stretch>
            <a:fillRect/>
          </a:stretch>
        </p:blipFill>
        <p:spPr>
          <a:xfrm>
            <a:off x="4899762" y="4303702"/>
            <a:ext cx="1317758" cy="792866"/>
          </a:xfrm>
          <a:prstGeom prst="rect">
            <a:avLst/>
          </a:prstGeom>
        </p:spPr>
      </p:pic>
      <p:pic>
        <p:nvPicPr>
          <p:cNvPr id="26" name="図 25">
            <a:extLst>
              <a:ext uri="{FF2B5EF4-FFF2-40B4-BE49-F238E27FC236}">
                <a16:creationId xmlns:a16="http://schemas.microsoft.com/office/drawing/2014/main" id="{FB826AC0-E90D-3F8B-99D4-F619DA6F868A}"/>
              </a:ext>
            </a:extLst>
          </p:cNvPr>
          <p:cNvPicPr>
            <a:picLocks noChangeAspect="1"/>
          </p:cNvPicPr>
          <p:nvPr/>
        </p:nvPicPr>
        <p:blipFill>
          <a:blip r:embed="rId5"/>
          <a:stretch>
            <a:fillRect/>
          </a:stretch>
        </p:blipFill>
        <p:spPr>
          <a:xfrm>
            <a:off x="6852619" y="4238728"/>
            <a:ext cx="870823" cy="910833"/>
          </a:xfrm>
          <a:prstGeom prst="rect">
            <a:avLst/>
          </a:prstGeom>
        </p:spPr>
      </p:pic>
      <p:pic>
        <p:nvPicPr>
          <p:cNvPr id="27" name="図 26">
            <a:extLst>
              <a:ext uri="{FF2B5EF4-FFF2-40B4-BE49-F238E27FC236}">
                <a16:creationId xmlns:a16="http://schemas.microsoft.com/office/drawing/2014/main" id="{F3FA7679-B9F0-FB5B-1E7A-B83F01C5BBC7}"/>
              </a:ext>
            </a:extLst>
          </p:cNvPr>
          <p:cNvPicPr>
            <a:picLocks noChangeAspect="1"/>
          </p:cNvPicPr>
          <p:nvPr/>
        </p:nvPicPr>
        <p:blipFill>
          <a:blip r:embed="rId6"/>
          <a:stretch>
            <a:fillRect/>
          </a:stretch>
        </p:blipFill>
        <p:spPr>
          <a:xfrm>
            <a:off x="5229302" y="5294695"/>
            <a:ext cx="328233" cy="366425"/>
          </a:xfrm>
          <a:prstGeom prst="rect">
            <a:avLst/>
          </a:prstGeom>
        </p:spPr>
      </p:pic>
      <p:pic>
        <p:nvPicPr>
          <p:cNvPr id="28" name="図 27">
            <a:extLst>
              <a:ext uri="{FF2B5EF4-FFF2-40B4-BE49-F238E27FC236}">
                <a16:creationId xmlns:a16="http://schemas.microsoft.com/office/drawing/2014/main" id="{22E40750-9039-0EE9-08DD-29B55CDA7387}"/>
              </a:ext>
            </a:extLst>
          </p:cNvPr>
          <p:cNvPicPr>
            <a:picLocks noChangeAspect="1"/>
          </p:cNvPicPr>
          <p:nvPr/>
        </p:nvPicPr>
        <p:blipFill>
          <a:blip r:embed="rId7"/>
          <a:stretch>
            <a:fillRect/>
          </a:stretch>
        </p:blipFill>
        <p:spPr>
          <a:xfrm>
            <a:off x="5578800" y="5250194"/>
            <a:ext cx="360751" cy="397798"/>
          </a:xfrm>
          <a:prstGeom prst="rect">
            <a:avLst/>
          </a:prstGeom>
        </p:spPr>
      </p:pic>
      <p:pic>
        <p:nvPicPr>
          <p:cNvPr id="29" name="図 28">
            <a:extLst>
              <a:ext uri="{FF2B5EF4-FFF2-40B4-BE49-F238E27FC236}">
                <a16:creationId xmlns:a16="http://schemas.microsoft.com/office/drawing/2014/main" id="{5CEAE5CD-EB69-9289-C899-8D4F8297A1FE}"/>
              </a:ext>
            </a:extLst>
          </p:cNvPr>
          <p:cNvPicPr>
            <a:picLocks noChangeAspect="1"/>
          </p:cNvPicPr>
          <p:nvPr/>
        </p:nvPicPr>
        <p:blipFill>
          <a:blip r:embed="rId8"/>
          <a:stretch>
            <a:fillRect/>
          </a:stretch>
        </p:blipFill>
        <p:spPr>
          <a:xfrm>
            <a:off x="5393419" y="5590661"/>
            <a:ext cx="347868" cy="362141"/>
          </a:xfrm>
          <a:prstGeom prst="rect">
            <a:avLst/>
          </a:prstGeom>
        </p:spPr>
      </p:pic>
      <p:sp>
        <p:nvSpPr>
          <p:cNvPr id="30" name="楕円 29">
            <a:extLst>
              <a:ext uri="{FF2B5EF4-FFF2-40B4-BE49-F238E27FC236}">
                <a16:creationId xmlns:a16="http://schemas.microsoft.com/office/drawing/2014/main" id="{EDFA81D8-9BB8-F575-9C2F-CEE70462BDA9}"/>
              </a:ext>
            </a:extLst>
          </p:cNvPr>
          <p:cNvSpPr/>
          <p:nvPr/>
        </p:nvSpPr>
        <p:spPr>
          <a:xfrm>
            <a:off x="5186126" y="5214798"/>
            <a:ext cx="780724" cy="7620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16"/>
          </a:p>
        </p:txBody>
      </p:sp>
      <p:sp>
        <p:nvSpPr>
          <p:cNvPr id="31" name="右矢印 21">
            <a:extLst>
              <a:ext uri="{FF2B5EF4-FFF2-40B4-BE49-F238E27FC236}">
                <a16:creationId xmlns:a16="http://schemas.microsoft.com/office/drawing/2014/main" id="{44F8607F-40DC-9B5F-E5F0-CFE67368F7D6}"/>
              </a:ext>
            </a:extLst>
          </p:cNvPr>
          <p:cNvSpPr/>
          <p:nvPr/>
        </p:nvSpPr>
        <p:spPr>
          <a:xfrm>
            <a:off x="6351264" y="4620343"/>
            <a:ext cx="396000" cy="198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16"/>
          </a:p>
        </p:txBody>
      </p:sp>
      <p:pic>
        <p:nvPicPr>
          <p:cNvPr id="32" name="図 31">
            <a:extLst>
              <a:ext uri="{FF2B5EF4-FFF2-40B4-BE49-F238E27FC236}">
                <a16:creationId xmlns:a16="http://schemas.microsoft.com/office/drawing/2014/main" id="{1324CF26-0845-D1A5-299B-4B426BC11BD3}"/>
              </a:ext>
            </a:extLst>
          </p:cNvPr>
          <p:cNvPicPr>
            <a:picLocks noChangeAspect="1"/>
          </p:cNvPicPr>
          <p:nvPr/>
        </p:nvPicPr>
        <p:blipFill>
          <a:blip r:embed="rId9"/>
          <a:stretch>
            <a:fillRect/>
          </a:stretch>
        </p:blipFill>
        <p:spPr>
          <a:xfrm>
            <a:off x="6928639" y="5204645"/>
            <a:ext cx="632250" cy="849670"/>
          </a:xfrm>
          <a:prstGeom prst="rect">
            <a:avLst/>
          </a:prstGeom>
        </p:spPr>
      </p:pic>
      <p:sp>
        <p:nvSpPr>
          <p:cNvPr id="33" name="右矢印 23">
            <a:extLst>
              <a:ext uri="{FF2B5EF4-FFF2-40B4-BE49-F238E27FC236}">
                <a16:creationId xmlns:a16="http://schemas.microsoft.com/office/drawing/2014/main" id="{DF57F850-C60B-98B0-D446-FCD8AFB03683}"/>
              </a:ext>
            </a:extLst>
          </p:cNvPr>
          <p:cNvSpPr/>
          <p:nvPr/>
        </p:nvSpPr>
        <p:spPr>
          <a:xfrm>
            <a:off x="6351264" y="5491453"/>
            <a:ext cx="396000" cy="198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16"/>
          </a:p>
        </p:txBody>
      </p:sp>
      <p:sp>
        <p:nvSpPr>
          <p:cNvPr id="34" name="テキスト ボックス 33">
            <a:extLst>
              <a:ext uri="{FF2B5EF4-FFF2-40B4-BE49-F238E27FC236}">
                <a16:creationId xmlns:a16="http://schemas.microsoft.com/office/drawing/2014/main" id="{639EBBCC-B5F2-1042-BD9F-63516E70417C}"/>
              </a:ext>
            </a:extLst>
          </p:cNvPr>
          <p:cNvSpPr txBox="1"/>
          <p:nvPr/>
        </p:nvSpPr>
        <p:spPr>
          <a:xfrm>
            <a:off x="6003490" y="6213803"/>
            <a:ext cx="3024000" cy="246221"/>
          </a:xfrm>
          <a:prstGeom prst="rect">
            <a:avLst/>
          </a:prstGeom>
          <a:noFill/>
        </p:spPr>
        <p:txBody>
          <a:bodyPr wrap="square">
            <a:spAutoFit/>
          </a:bodyPr>
          <a:lstStyle/>
          <a:p>
            <a:r>
              <a:rPr lang="ja-JP" altLang="en-US" sz="1000" dirty="0">
                <a:latin typeface="メイリオ" panose="020B0604030504040204" pitchFamily="50" charset="-128"/>
                <a:ea typeface="メイリオ" panose="020B0604030504040204" pitchFamily="50" charset="-128"/>
              </a:rPr>
              <a:t>出典：環境省近畿地方環境事務所　提供資料</a:t>
            </a:r>
          </a:p>
        </p:txBody>
      </p:sp>
    </p:spTree>
    <p:extLst>
      <p:ext uri="{BB962C8B-B14F-4D97-AF65-F5344CB8AC3E}">
        <p14:creationId xmlns:p14="http://schemas.microsoft.com/office/powerpoint/2010/main" val="290525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 2">
            <a:extLst>
              <a:ext uri="{FF2B5EF4-FFF2-40B4-BE49-F238E27FC236}">
                <a16:creationId xmlns:a16="http://schemas.microsoft.com/office/drawing/2014/main" id="{B258AB09-F5D4-4BEA-2D66-F3B6A4A3AE16}"/>
              </a:ext>
            </a:extLst>
          </p:cNvPr>
          <p:cNvSpPr/>
          <p:nvPr/>
        </p:nvSpPr>
        <p:spPr>
          <a:xfrm>
            <a:off x="984739" y="1996752"/>
            <a:ext cx="7174523" cy="1101012"/>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74038AB4-9447-DCC8-7848-AD7B2F2DDB23}"/>
              </a:ext>
            </a:extLst>
          </p:cNvPr>
          <p:cNvSpPr txBox="1">
            <a:spLocks/>
          </p:cNvSpPr>
          <p:nvPr/>
        </p:nvSpPr>
        <p:spPr>
          <a:xfrm>
            <a:off x="984738" y="2223562"/>
            <a:ext cx="7174523" cy="2746778"/>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800" dirty="0">
                <a:latin typeface="Meiryo UI" panose="020B0604030504040204" pitchFamily="50" charset="-128"/>
                <a:ea typeface="Meiryo UI" panose="020B0604030504040204" pitchFamily="50" charset="-128"/>
              </a:rPr>
              <a:t>テーマ②「災害ごみ」の分類</a:t>
            </a: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「災害ごみ」はどのような種類に</a:t>
            </a: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分類することができるでしょうか？</a:t>
            </a:r>
          </a:p>
        </p:txBody>
      </p:sp>
    </p:spTree>
    <p:extLst>
      <p:ext uri="{BB962C8B-B14F-4D97-AF65-F5344CB8AC3E}">
        <p14:creationId xmlns:p14="http://schemas.microsoft.com/office/powerpoint/2010/main" val="26584322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5277</Words>
  <Application>Microsoft Office PowerPoint</Application>
  <PresentationFormat>画面に合わせる (4:3)</PresentationFormat>
  <Paragraphs>512</Paragraphs>
  <Slides>27</Slides>
  <Notes>27</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27</vt:i4>
      </vt:variant>
    </vt:vector>
  </HeadingPairs>
  <TitlesOfParts>
    <vt:vector size="41" baseType="lpstr">
      <vt:lpstr>HG丸ｺﾞｼｯｸM-PRO</vt:lpstr>
      <vt:lpstr>hiragino kaku gothic pro</vt:lpstr>
      <vt:lpstr>Meiryo UI</vt:lpstr>
      <vt:lpstr>ＭＳ Ｐゴシック</vt:lpstr>
      <vt:lpstr>ＭＳ ゴシック</vt:lpstr>
      <vt:lpstr>メイリオ</vt:lpstr>
      <vt:lpstr>游ゴシック</vt:lpstr>
      <vt:lpstr>游ゴシック Light</vt:lpstr>
      <vt:lpstr>Arial</vt:lpstr>
      <vt:lpstr>Calibri</vt:lpstr>
      <vt:lpstr>Calibri Light</vt:lpstr>
      <vt:lpstr>Times New Roman</vt:lpstr>
      <vt:lpstr>Wingdings</vt:lpstr>
      <vt:lpstr>Office テーマ</vt:lpstr>
      <vt:lpstr>ボランティア向け 災害ごみ処理研修ツール （案）</vt:lpstr>
      <vt:lpstr>目　次</vt:lpstr>
      <vt:lpstr>PowerPoint プレゼンテーション</vt:lpstr>
      <vt:lpstr>解説：主な留意点  　　ハンドブック案〔モデル例〕P3参照　　</vt:lpstr>
      <vt:lpstr>解説：主な留意点  　　ハンドブック案〔モデル例〕P4参照</vt:lpstr>
      <vt:lpstr>解説：主な留意点　　　ハンドブック案〔モデル例〕P5参照</vt:lpstr>
      <vt:lpstr>【コラム】ごみを出す場所について</vt:lpstr>
      <vt:lpstr>PowerPoint プレゼンテーション</vt:lpstr>
      <vt:lpstr>PowerPoint プレゼンテーション</vt:lpstr>
      <vt:lpstr>解説：災害ごみと生活ごみ、思い出の品の分類例</vt:lpstr>
      <vt:lpstr>解説：災害ごみの種類　　ハンドブック案〔モデル例〕P7～8参照</vt:lpstr>
      <vt:lpstr>解説：災害ごみの種類　　　　　ハンドブック案〔モデル例〕P9参照</vt:lpstr>
      <vt:lpstr>解説：災害ごみの種類　　　　ハンドブック案〔モデル例〕P10参照</vt:lpstr>
      <vt:lpstr>【事例】市町村からボランティア向けの災害ごみに関する案内例</vt:lpstr>
      <vt:lpstr>PowerPoint プレゼンテーション</vt:lpstr>
      <vt:lpstr>解説：荷下ろしを考慮した積載方法　</vt:lpstr>
      <vt:lpstr>解説：搬送・搬入時の留意点</vt:lpstr>
      <vt:lpstr>解説：搬送・搬入時の留意点　　</vt:lpstr>
      <vt:lpstr>【コラム】ごみを運ぶ車両や必要な免許にも注意</vt:lpstr>
      <vt:lpstr>【コラム】ごみを運ぶ車両や必要な免許にも注意</vt:lpstr>
      <vt:lpstr>【コラム】災害ごみをまとめるためのロープの結び方</vt:lpstr>
      <vt:lpstr>【コラム】災害ごみをまとめるためのロープの結び方</vt:lpstr>
      <vt:lpstr>【コラム】災害ごみをまとめるためのロープの結び方</vt:lpstr>
      <vt:lpstr>【事例】市町村からボランティア向けの災害ごみに関する案内例</vt:lpstr>
      <vt:lpstr>PowerPoint プレゼンテーション</vt:lpstr>
      <vt:lpstr>解説：片付け作業時の服装や保護具の例　</vt:lpstr>
      <vt:lpstr>解説：その他の道具類</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2023-06-19T01:16:42Z</dcterms:created>
  <dcterms:modified xsi:type="dcterms:W3CDTF">2023-06-19T01:16:47Z</dcterms:modified>
</cp:coreProperties>
</file>