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325" r:id="rId3"/>
    <p:sldId id="257" r:id="rId4"/>
    <p:sldId id="354" r:id="rId5"/>
    <p:sldId id="342" r:id="rId6"/>
    <p:sldId id="267" r:id="rId7"/>
    <p:sldId id="268" r:id="rId8"/>
    <p:sldId id="269" r:id="rId9"/>
    <p:sldId id="343" r:id="rId10"/>
    <p:sldId id="328" r:id="rId11"/>
    <p:sldId id="331" r:id="rId12"/>
    <p:sldId id="346" r:id="rId13"/>
    <p:sldId id="347" r:id="rId14"/>
    <p:sldId id="348" r:id="rId15"/>
    <p:sldId id="340" r:id="rId16"/>
    <p:sldId id="358" r:id="rId17"/>
    <p:sldId id="324" r:id="rId18"/>
    <p:sldId id="345" r:id="rId19"/>
    <p:sldId id="335" r:id="rId20"/>
    <p:sldId id="327" r:id="rId21"/>
    <p:sldId id="263" r:id="rId22"/>
    <p:sldId id="330" r:id="rId23"/>
    <p:sldId id="270" r:id="rId24"/>
    <p:sldId id="271" r:id="rId25"/>
    <p:sldId id="362" r:id="rId26"/>
    <p:sldId id="337" r:id="rId27"/>
    <p:sldId id="357" r:id="rId28"/>
    <p:sldId id="273" r:id="rId29"/>
    <p:sldId id="274" r:id="rId30"/>
    <p:sldId id="350" r:id="rId31"/>
    <p:sldId id="349" r:id="rId32"/>
    <p:sldId id="259" r:id="rId33"/>
    <p:sldId id="332" r:id="rId34"/>
    <p:sldId id="318" r:id="rId35"/>
    <p:sldId id="355" r:id="rId36"/>
    <p:sldId id="319" r:id="rId37"/>
    <p:sldId id="323" r:id="rId38"/>
    <p:sldId id="334" r:id="rId39"/>
    <p:sldId id="351" r:id="rId40"/>
    <p:sldId id="339" r:id="rId41"/>
    <p:sldId id="353" r:id="rId42"/>
    <p:sldId id="363" r:id="rId43"/>
    <p:sldId id="359" r:id="rId44"/>
    <p:sldId id="364" r:id="rId45"/>
    <p:sldId id="261" r:id="rId46"/>
    <p:sldId id="333" r:id="rId47"/>
    <p:sldId id="283" r:id="rId48"/>
    <p:sldId id="282" r:id="rId49"/>
    <p:sldId id="284" r:id="rId50"/>
  </p:sldIdLst>
  <p:sldSz cx="9144000" cy="6858000" type="screen4x3"/>
  <p:notesSz cx="7102475" cy="102330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2E4C74-8215-EE6B-8640-8AF17EE61E6B}" name="田渕 圭" initials="田渕" userId="田渕 圭" providerId="None"/>
  <p188:author id="{905001A5-C005-80F8-E751-D489F215C2FE}" name="AE9999" initials="O" userId="AE9999" providerId="None"/>
  <p188:author id="{DFC714FF-D81B-7193-CB3C-8B0E6B1BEC0F}" name="大阪府" initials="大阪府" userId="大阪府"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松岡　亜希子" initials="松岡　亜希子" lastIdx="22" clrIdx="0">
    <p:extLst>
      <p:ext uri="{19B8F6BF-5375-455C-9EA6-DF929625EA0E}">
        <p15:presenceInfo xmlns:p15="http://schemas.microsoft.com/office/powerpoint/2012/main" userId="S-1-5-21-161959346-1900351369-444732941-1885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000"/>
    <a:srgbClr val="EDF2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CA42D3-1D6D-BE35-8571-45ACA96F9AF3}" v="1" dt="2023-02-27T01:24:18.07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7" autoAdjust="0"/>
    <p:restoredTop sz="79835" autoAdjust="0"/>
  </p:normalViewPr>
  <p:slideViewPr>
    <p:cSldViewPr snapToGrid="0">
      <p:cViewPr varScale="1">
        <p:scale>
          <a:sx n="91" d="100"/>
          <a:sy n="91" d="100"/>
        </p:scale>
        <p:origin x="2202" y="90"/>
      </p:cViewPr>
      <p:guideLst/>
    </p:cSldViewPr>
  </p:slideViewPr>
  <p:notesTextViewPr>
    <p:cViewPr>
      <p:scale>
        <a:sx n="100" d="100"/>
        <a:sy n="100" d="100"/>
      </p:scale>
      <p:origin x="0" y="-1590"/>
    </p:cViewPr>
  </p:notesTextViewPr>
  <p:notesViewPr>
    <p:cSldViewPr snapToGrid="0">
      <p:cViewPr varScale="1">
        <p:scale>
          <a:sx n="49" d="100"/>
          <a:sy n="49" d="100"/>
        </p:scale>
        <p:origin x="295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092" y="0"/>
            <a:ext cx="3077739" cy="513428"/>
          </a:xfrm>
          <a:prstGeom prst="rect">
            <a:avLst/>
          </a:prstGeom>
        </p:spPr>
        <p:txBody>
          <a:bodyPr vert="horz" lIns="99057" tIns="49528" rIns="99057" bIns="49528" rtlCol="0"/>
          <a:lstStyle>
            <a:lvl1pPr algn="r">
              <a:defRPr sz="1300"/>
            </a:lvl1pPr>
          </a:lstStyle>
          <a:p>
            <a:fld id="{20269834-E3E6-4B0A-97B9-44901EE75689}" type="datetimeFigureOut">
              <a:rPr kumimoji="1" lang="ja-JP" altLang="en-US" smtClean="0"/>
              <a:t>2023/3/8</a:t>
            </a:fld>
            <a:endParaRPr kumimoji="1" lang="ja-JP" altLang="en-US"/>
          </a:p>
        </p:txBody>
      </p:sp>
      <p:sp>
        <p:nvSpPr>
          <p:cNvPr id="4" name="スライド イメージ プレースホルダー 3"/>
          <p:cNvSpPr>
            <a:spLocks noGrp="1" noRot="1" noChangeAspect="1"/>
          </p:cNvSpPr>
          <p:nvPr>
            <p:ph type="sldImg" idx="2"/>
          </p:nvPr>
        </p:nvSpPr>
        <p:spPr>
          <a:xfrm>
            <a:off x="1249363" y="1279525"/>
            <a:ext cx="4603750" cy="3452813"/>
          </a:xfrm>
          <a:prstGeom prst="rect">
            <a:avLst/>
          </a:prstGeom>
          <a:noFill/>
          <a:ln w="12700">
            <a:solidFill>
              <a:prstClr val="black"/>
            </a:solidFill>
          </a:ln>
        </p:spPr>
        <p:txBody>
          <a:bodyPr vert="horz" lIns="99057" tIns="49528" rIns="99057" bIns="49528" rtlCol="0" anchor="ctr"/>
          <a:lstStyle/>
          <a:p>
            <a:endParaRPr lang="ja-JP" altLang="en-US"/>
          </a:p>
        </p:txBody>
      </p:sp>
      <p:sp>
        <p:nvSpPr>
          <p:cNvPr id="5" name="ノート プレースホルダー 4"/>
          <p:cNvSpPr>
            <a:spLocks noGrp="1"/>
          </p:cNvSpPr>
          <p:nvPr>
            <p:ph type="body" sz="quarter" idx="3"/>
          </p:nvPr>
        </p:nvSpPr>
        <p:spPr>
          <a:xfrm>
            <a:off x="710248" y="4924643"/>
            <a:ext cx="5681980" cy="4029254"/>
          </a:xfrm>
          <a:prstGeom prst="rect">
            <a:avLst/>
          </a:prstGeom>
        </p:spPr>
        <p:txBody>
          <a:bodyPr vert="horz" lIns="99057" tIns="49528" rIns="99057" bIns="4952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19598"/>
            <a:ext cx="3077739" cy="513427"/>
          </a:xfrm>
          <a:prstGeom prst="rect">
            <a:avLst/>
          </a:prstGeom>
        </p:spPr>
        <p:txBody>
          <a:bodyPr vert="horz" lIns="99057" tIns="49528" rIns="99057" bIns="4952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092" y="9719598"/>
            <a:ext cx="3077739" cy="513427"/>
          </a:xfrm>
          <a:prstGeom prst="rect">
            <a:avLst/>
          </a:prstGeom>
        </p:spPr>
        <p:txBody>
          <a:bodyPr vert="horz" lIns="99057" tIns="49528" rIns="99057" bIns="49528" rtlCol="0" anchor="b"/>
          <a:lstStyle>
            <a:lvl1pPr algn="r">
              <a:defRPr sz="1300"/>
            </a:lvl1pPr>
          </a:lstStyle>
          <a:p>
            <a:fld id="{DE118FDA-8CD2-45F6-B65B-22C847E91A7C}" type="slidenum">
              <a:rPr kumimoji="1" lang="ja-JP" altLang="en-US" smtClean="0"/>
              <a:t>‹#›</a:t>
            </a:fld>
            <a:endParaRPr kumimoji="1" lang="ja-JP" altLang="en-US"/>
          </a:p>
        </p:txBody>
      </p:sp>
    </p:spTree>
    <p:extLst>
      <p:ext uri="{BB962C8B-B14F-4D97-AF65-F5344CB8AC3E}">
        <p14:creationId xmlns:p14="http://schemas.microsoft.com/office/powerpoint/2010/main" val="9151694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1</a:t>
            </a:fld>
            <a:endParaRPr kumimoji="1" lang="ja-JP" altLang="en-US"/>
          </a:p>
        </p:txBody>
      </p:sp>
    </p:spTree>
    <p:extLst>
      <p:ext uri="{BB962C8B-B14F-4D97-AF65-F5344CB8AC3E}">
        <p14:creationId xmlns:p14="http://schemas.microsoft.com/office/powerpoint/2010/main" val="744472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10</a:t>
            </a:fld>
            <a:endParaRPr kumimoji="1" lang="ja-JP" altLang="en-US"/>
          </a:p>
        </p:txBody>
      </p:sp>
    </p:spTree>
    <p:extLst>
      <p:ext uri="{BB962C8B-B14F-4D97-AF65-F5344CB8AC3E}">
        <p14:creationId xmlns:p14="http://schemas.microsoft.com/office/powerpoint/2010/main" val="3510122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11</a:t>
            </a:fld>
            <a:endParaRPr kumimoji="1" lang="ja-JP" altLang="en-US"/>
          </a:p>
        </p:txBody>
      </p:sp>
    </p:spTree>
    <p:extLst>
      <p:ext uri="{BB962C8B-B14F-4D97-AF65-F5344CB8AC3E}">
        <p14:creationId xmlns:p14="http://schemas.microsoft.com/office/powerpoint/2010/main" val="3147110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u="none" dirty="0"/>
              <a:t>スライドの使い方</a:t>
            </a:r>
            <a:r>
              <a:rPr kumimoji="1" lang="en-US" altLang="ja-JP" u="none"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・スライドに沿って、問いの設定と研修の進め方を説明しましょう。</a:t>
            </a:r>
            <a:endParaRPr kumimoji="1" lang="en-US" altLang="ja-JP" u="none" dirty="0"/>
          </a:p>
          <a:p>
            <a:r>
              <a:rPr kumimoji="1" lang="ja-JP" altLang="en-US" u="none" dirty="0"/>
              <a:t>・各設問について、①はどう行動すればよいか困ること、判断に迷うことを挙げてもらいましょう。　</a:t>
            </a:r>
            <a:endParaRPr kumimoji="1" lang="en-US" altLang="ja-JP" u="none" dirty="0"/>
          </a:p>
          <a:p>
            <a:r>
              <a:rPr kumimoji="1" lang="ja-JP" altLang="en-US" u="none" dirty="0"/>
              <a:t>・②は、①で出た困りごと、迷うこともふまえて、どのように行動するのがよいか、こうすることが望ましいと考える行動を挙げてもらいましょう。</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進行・解説のポイント</a:t>
            </a:r>
            <a:r>
              <a:rPr kumimoji="1" lang="en-US" altLang="ja-JP" u="none" dirty="0"/>
              <a:t>】</a:t>
            </a:r>
          </a:p>
          <a:p>
            <a:pPr defTabSz="990570">
              <a:defRPr/>
            </a:pPr>
            <a:r>
              <a:rPr kumimoji="1" lang="ja-JP" altLang="en-US" u="none" dirty="0"/>
              <a:t>・冒頭に問いの例を用いて、回答内容の例や模造紙の使い方を</a:t>
            </a:r>
            <a:r>
              <a:rPr kumimoji="1" lang="en-US" altLang="ja-JP" u="none" dirty="0"/>
              <a:t>10</a:t>
            </a:r>
            <a:r>
              <a:rPr kumimoji="1" lang="ja-JP" altLang="en-US" u="none" dirty="0"/>
              <a:t>分程度で説明しましょう。</a:t>
            </a:r>
            <a:endParaRPr kumimoji="1" lang="en-US" altLang="ja-JP" u="none" dirty="0"/>
          </a:p>
          <a:p>
            <a:pPr defTabSz="990570">
              <a:defRPr/>
            </a:pPr>
            <a:r>
              <a:rPr kumimoji="1" lang="ja-JP" altLang="en-US" u="none" dirty="0"/>
              <a:t>　そして、①・②で</a:t>
            </a:r>
            <a:r>
              <a:rPr kumimoji="1" lang="en-US" altLang="ja-JP" u="none" dirty="0"/>
              <a:t>2,3</a:t>
            </a:r>
            <a:r>
              <a:rPr kumimoji="1" lang="ja-JP" altLang="en-US" u="none" dirty="0"/>
              <a:t>分程度ずつ、各自の記入時間を設け、時間内で思いつく限り意見を挙げてもらいましょう（各自検討）。</a:t>
            </a:r>
            <a:endParaRPr kumimoji="1" lang="en-US" altLang="ja-JP" u="none" dirty="0"/>
          </a:p>
          <a:p>
            <a:pPr defTabSz="990570">
              <a:defRPr/>
            </a:pPr>
            <a:r>
              <a:rPr kumimoji="1" lang="ja-JP" altLang="en-US" u="none" dirty="0"/>
              <a:t>　付箋には、できるだけ具体的に文章で記入してもらいましょう。</a:t>
            </a:r>
            <a:endParaRPr kumimoji="1" lang="en-US" altLang="ja-JP" u="none" dirty="0"/>
          </a:p>
          <a:p>
            <a:pPr defTabSz="990570">
              <a:defRPr/>
            </a:pPr>
            <a:r>
              <a:rPr kumimoji="1" lang="ja-JP" altLang="en-US" u="none" dirty="0"/>
              <a:t>　また、それぞれの意見を</a:t>
            </a:r>
            <a:r>
              <a:rPr kumimoji="1" lang="en-US" altLang="ja-JP" u="none" dirty="0"/>
              <a:t>10</a:t>
            </a:r>
            <a:r>
              <a:rPr kumimoji="1" lang="ja-JP" altLang="en-US" u="none" dirty="0"/>
              <a:t>分程度共有し、各班の意見として取りまとめてもらいましょう（班検討）。</a:t>
            </a:r>
            <a:endParaRPr kumimoji="1" lang="en-US" altLang="ja-JP" u="none" dirty="0"/>
          </a:p>
          <a:p>
            <a:r>
              <a:rPr kumimoji="1" lang="ja-JP" altLang="en-US" u="none" dirty="0"/>
              <a:t>・「困る・迷うこと」を解消するために市町村や災害ボランティアセンターからどのような情報提供等が必要か挙げてもらうのもよいでしょう。</a:t>
            </a:r>
            <a:endParaRPr kumimoji="1" lang="en-US" altLang="ja-JP" u="none" dirty="0"/>
          </a:p>
          <a:p>
            <a:pPr marL="0" algn="l" defTabSz="914400" rtl="0" eaLnBrk="1" latinLnBrk="0" hangingPunct="1"/>
            <a:r>
              <a:rPr kumimoji="1" lang="ja-JP" altLang="en-US" sz="1200" u="none" kern="1200" dirty="0">
                <a:solidFill>
                  <a:schemeClr val="tx1"/>
                </a:solidFill>
                <a:latin typeface="+mn-lt"/>
                <a:ea typeface="+mn-ea"/>
                <a:cs typeface="+mn-cs"/>
              </a:rPr>
              <a:t>　上記例題の場合は、例えば「市町村に、袋に入れるかどうかなどのルールを決めて知らせてほしい。」といった内容が考えられます。</a:t>
            </a:r>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12</a:t>
            </a:fld>
            <a:endParaRPr kumimoji="1" lang="ja-JP" altLang="en-US"/>
          </a:p>
        </p:txBody>
      </p:sp>
    </p:spTree>
    <p:extLst>
      <p:ext uri="{BB962C8B-B14F-4D97-AF65-F5344CB8AC3E}">
        <p14:creationId xmlns:p14="http://schemas.microsoft.com/office/powerpoint/2010/main" val="4183174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570">
              <a:defRPr/>
            </a:pPr>
            <a:r>
              <a:rPr kumimoji="1" lang="en-US" altLang="ja-JP" dirty="0">
                <a:latin typeface="+mn-ea"/>
                <a:ea typeface="+mn-ea"/>
              </a:rPr>
              <a:t>【</a:t>
            </a:r>
            <a:r>
              <a:rPr kumimoji="1" lang="ja-JP" altLang="en-US" dirty="0">
                <a:latin typeface="+mn-ea"/>
                <a:ea typeface="+mn-ea"/>
              </a:rPr>
              <a:t>スライドの使い方</a:t>
            </a:r>
            <a:r>
              <a:rPr kumimoji="1" lang="en-US" altLang="ja-JP" dirty="0">
                <a:latin typeface="+mn-ea"/>
                <a:ea typeface="+mn-ea"/>
              </a:rPr>
              <a:t>】</a:t>
            </a:r>
          </a:p>
          <a:p>
            <a:pPr defTabSz="948570">
              <a:defRPr/>
            </a:pPr>
            <a:r>
              <a:rPr kumimoji="1" lang="ja-JP" altLang="en-US" dirty="0">
                <a:latin typeface="+mn-ea"/>
                <a:ea typeface="+mn-ea"/>
              </a:rPr>
              <a:t>・設問を読み上げて、参</a:t>
            </a:r>
            <a:r>
              <a:rPr kumimoji="1" lang="ja-JP" altLang="en-US" u="none" dirty="0">
                <a:latin typeface="+mn-ea"/>
                <a:ea typeface="+mn-ea"/>
              </a:rPr>
              <a:t>加者に付箋紙への意見の記入を促しましょう。</a:t>
            </a:r>
            <a:endParaRPr kumimoji="1" lang="en-US" altLang="ja-JP" u="none" dirty="0">
              <a:latin typeface="+mn-ea"/>
              <a:ea typeface="+mn-ea"/>
            </a:endParaRPr>
          </a:p>
          <a:p>
            <a:r>
              <a:rPr kumimoji="1" lang="ja-JP" altLang="en-US" u="none" dirty="0">
                <a:latin typeface="+mn-ea"/>
                <a:ea typeface="+mn-ea"/>
              </a:rPr>
              <a:t>・依頼された内容や状況について、参加者自身に想像してもらいながら、意見を出してもらいましょう。</a:t>
            </a:r>
            <a:endParaRPr kumimoji="1" lang="en-US" altLang="ja-JP" u="none" dirty="0">
              <a:latin typeface="+mn-ea"/>
              <a:ea typeface="+mn-ea"/>
            </a:endParaRPr>
          </a:p>
          <a:p>
            <a:r>
              <a:rPr kumimoji="1" lang="ja-JP" altLang="en-US" u="none" dirty="0">
                <a:latin typeface="+mn-ea"/>
                <a:ea typeface="+mn-ea"/>
              </a:rPr>
              <a:t>　意見出しを促すために、以下のような情報を適宜補足するのもよいでしょう。</a:t>
            </a:r>
            <a:endParaRPr kumimoji="1" lang="en-US" altLang="ja-JP" u="none" dirty="0">
              <a:latin typeface="+mn-ea"/>
              <a:ea typeface="+mn-ea"/>
            </a:endParaRPr>
          </a:p>
          <a:p>
            <a:pPr defTabSz="948570">
              <a:defRPr/>
            </a:pPr>
            <a:endParaRPr kumimoji="1" lang="en-US" altLang="ja-JP" dirty="0">
              <a:latin typeface="+mn-ea"/>
              <a:ea typeface="+mn-ea"/>
            </a:endParaRPr>
          </a:p>
          <a:p>
            <a:pPr defTabSz="948570">
              <a:defRPr/>
            </a:pPr>
            <a:r>
              <a:rPr kumimoji="1" lang="en-US" altLang="ja-JP" dirty="0">
                <a:latin typeface="+mn-ea"/>
                <a:ea typeface="+mn-ea"/>
              </a:rPr>
              <a:t>【</a:t>
            </a:r>
            <a:r>
              <a:rPr kumimoji="1" lang="ja-JP" altLang="en-US" u="none" dirty="0">
                <a:latin typeface="+mn-ea"/>
                <a:ea typeface="+mn-ea"/>
              </a:rPr>
              <a:t>進行・</a:t>
            </a:r>
            <a:r>
              <a:rPr kumimoji="1" lang="ja-JP" altLang="en-US" dirty="0">
                <a:latin typeface="+mn-ea"/>
                <a:ea typeface="+mn-ea"/>
              </a:rPr>
              <a:t>解説のポイント</a:t>
            </a:r>
            <a:r>
              <a:rPr kumimoji="1" lang="en-US" altLang="ja-JP" dirty="0">
                <a:latin typeface="+mn-ea"/>
                <a:ea typeface="+mn-ea"/>
              </a:rPr>
              <a:t>】</a:t>
            </a:r>
            <a:r>
              <a:rPr kumimoji="1" lang="ja-JP" altLang="en-US" dirty="0">
                <a:latin typeface="+mn-ea"/>
                <a:ea typeface="+mn-ea"/>
              </a:rPr>
              <a:t>（１）</a:t>
            </a:r>
            <a:endParaRPr kumimoji="1" lang="en-US" altLang="ja-JP" u="none" dirty="0">
              <a:latin typeface="+mn-ea"/>
              <a:ea typeface="+mn-ea"/>
            </a:endParaRPr>
          </a:p>
          <a:p>
            <a:r>
              <a:rPr kumimoji="1" lang="ja-JP" altLang="en-US" u="none" dirty="0">
                <a:latin typeface="+mn-ea"/>
                <a:ea typeface="+mn-ea"/>
              </a:rPr>
              <a:t>・応急危険度判定とは、被災建物の危険性を調査し、危険・要注意・安全（調査済）の３段階に判別するものです（ハンドブック</a:t>
            </a:r>
            <a:r>
              <a:rPr kumimoji="1" lang="en-US" altLang="ja-JP" u="none" dirty="0">
                <a:latin typeface="+mn-ea"/>
                <a:ea typeface="+mn-ea"/>
              </a:rPr>
              <a:t>P.3</a:t>
            </a:r>
            <a:r>
              <a:rPr kumimoji="1" lang="ja-JP" altLang="en-US" u="none" dirty="0">
                <a:latin typeface="+mn-ea"/>
                <a:ea typeface="+mn-ea"/>
              </a:rPr>
              <a:t>）。以下も適宜補足しましょう。</a:t>
            </a:r>
            <a:endParaRPr kumimoji="1" lang="en-US" altLang="ja-JP" u="none" dirty="0">
              <a:latin typeface="+mn-ea"/>
              <a:ea typeface="+mn-ea"/>
            </a:endParaRPr>
          </a:p>
          <a:p>
            <a:r>
              <a:rPr kumimoji="1" lang="ja-JP" altLang="en-US" u="none" dirty="0">
                <a:latin typeface="+mn-ea"/>
                <a:ea typeface="+mn-ea"/>
              </a:rPr>
              <a:t>　●応急危険度判定の結果、スライドの黄色用紙「要注意」とは、「</a:t>
            </a:r>
            <a:r>
              <a:rPr lang="ja-JP" altLang="en-US" b="0" i="0" u="none" dirty="0">
                <a:solidFill>
                  <a:srgbClr val="777777"/>
                </a:solidFill>
                <a:effectLst/>
                <a:latin typeface="+mn-ea"/>
                <a:ea typeface="+mn-ea"/>
              </a:rPr>
              <a:t>この建築物に立ち入る場合は十分注意して下さい。」という位置づけです。</a:t>
            </a:r>
            <a:endParaRPr lang="en-US" altLang="ja-JP" b="0" i="0" u="none" dirty="0">
              <a:solidFill>
                <a:srgbClr val="777777"/>
              </a:solidFill>
              <a:effectLst/>
              <a:latin typeface="+mn-ea"/>
              <a:ea typeface="+mn-ea"/>
            </a:endParaRPr>
          </a:p>
          <a:p>
            <a:r>
              <a:rPr lang="ja-JP" altLang="en-US" b="0" i="0" u="none" dirty="0">
                <a:solidFill>
                  <a:srgbClr val="777777"/>
                </a:solidFill>
                <a:effectLst/>
                <a:latin typeface="+mn-ea"/>
                <a:ea typeface="+mn-ea"/>
              </a:rPr>
              <a:t>　</a:t>
            </a:r>
            <a:r>
              <a:rPr kumimoji="1" lang="ja-JP" altLang="en-US" u="none" dirty="0">
                <a:latin typeface="+mn-ea"/>
                <a:ea typeface="+mn-ea"/>
              </a:rPr>
              <a:t>●</a:t>
            </a:r>
            <a:r>
              <a:rPr lang="ja-JP" altLang="en-US" b="0" i="0" u="none" dirty="0">
                <a:solidFill>
                  <a:srgbClr val="777777"/>
                </a:solidFill>
                <a:effectLst/>
                <a:latin typeface="+mn-ea"/>
                <a:ea typeface="+mn-ea"/>
              </a:rPr>
              <a:t>ちなみに赤色用紙「危険」は、「この建築物に立ち入ることは危険です。立ち入る場合は専門家に相談し、応急措置を行った後にして下さい。」、</a:t>
            </a:r>
            <a:endParaRPr lang="en-US" altLang="ja-JP" b="0" i="0" u="none" dirty="0">
              <a:solidFill>
                <a:srgbClr val="777777"/>
              </a:solidFill>
              <a:effectLst/>
              <a:latin typeface="+mn-ea"/>
              <a:ea typeface="+mn-ea"/>
            </a:endParaRPr>
          </a:p>
          <a:p>
            <a:r>
              <a:rPr kumimoji="1" lang="ja-JP" altLang="en-US" b="0" i="0" u="none" dirty="0">
                <a:solidFill>
                  <a:srgbClr val="777777"/>
                </a:solidFill>
                <a:effectLst/>
                <a:latin typeface="+mn-ea"/>
                <a:ea typeface="+mn-ea"/>
              </a:rPr>
              <a:t>　　緑</a:t>
            </a:r>
            <a:r>
              <a:rPr lang="ja-JP" altLang="en-US" b="0" i="0" u="none" dirty="0">
                <a:solidFill>
                  <a:srgbClr val="777777"/>
                </a:solidFill>
                <a:effectLst/>
                <a:latin typeface="+mn-ea"/>
                <a:ea typeface="+mn-ea"/>
              </a:rPr>
              <a:t>色用紙</a:t>
            </a:r>
            <a:r>
              <a:rPr kumimoji="1" lang="ja-JP" altLang="en-US" b="0" i="0" u="none" dirty="0">
                <a:solidFill>
                  <a:srgbClr val="777777"/>
                </a:solidFill>
                <a:effectLst/>
                <a:latin typeface="+mn-ea"/>
                <a:ea typeface="+mn-ea"/>
              </a:rPr>
              <a:t>「調査済」は、「この建築物の被災程度は小さいと考えられます。建築物は使用可能です。」と記載されています。</a:t>
            </a:r>
            <a:endParaRPr kumimoji="1" lang="en-US" altLang="ja-JP" b="0" i="0" u="none" dirty="0">
              <a:solidFill>
                <a:srgbClr val="777777"/>
              </a:solidFill>
              <a:effectLst/>
              <a:latin typeface="+mn-ea"/>
              <a:ea typeface="+mn-ea"/>
            </a:endParaRPr>
          </a:p>
          <a:p>
            <a:r>
              <a:rPr kumimoji="1" lang="ja-JP" altLang="en-US" b="0" i="0" u="none" dirty="0">
                <a:solidFill>
                  <a:srgbClr val="777777"/>
                </a:solidFill>
                <a:effectLst/>
                <a:latin typeface="+mn-ea"/>
                <a:ea typeface="+mn-ea"/>
              </a:rPr>
              <a:t>　</a:t>
            </a:r>
            <a:r>
              <a:rPr kumimoji="1" lang="ja-JP" altLang="en-US" u="none" dirty="0">
                <a:latin typeface="+mn-ea"/>
                <a:ea typeface="+mn-ea"/>
              </a:rPr>
              <a:t>●</a:t>
            </a:r>
            <a:r>
              <a:rPr kumimoji="1" lang="ja-JP" altLang="en-US" b="0" i="0" u="none" dirty="0">
                <a:solidFill>
                  <a:srgbClr val="777777"/>
                </a:solidFill>
                <a:effectLst/>
                <a:latin typeface="+mn-ea"/>
                <a:ea typeface="+mn-ea"/>
              </a:rPr>
              <a:t>また、貼りだされた判定結果に注意事項が記載されることもありますので、必ず確認しましょう。（注意事項例：「瓦の落下に注意してください」等）</a:t>
            </a:r>
            <a:endParaRPr kumimoji="1" lang="en-US" altLang="ja-JP" b="0" i="0" u="none" dirty="0">
              <a:solidFill>
                <a:srgbClr val="777777"/>
              </a:solidFill>
              <a:effectLst/>
              <a:latin typeface="+mn-ea"/>
              <a:ea typeface="+mn-ea"/>
            </a:endParaRPr>
          </a:p>
          <a:p>
            <a:r>
              <a:rPr kumimoji="1" lang="ja-JP" altLang="en-US" b="0" i="0" u="none" dirty="0">
                <a:solidFill>
                  <a:srgbClr val="777777"/>
                </a:solidFill>
                <a:effectLst/>
                <a:latin typeface="+mn-ea"/>
                <a:ea typeface="+mn-ea"/>
              </a:rPr>
              <a:t>・依頼を受ける、受けないはボランティア自身の判断となります。どこで・誰に依頼されたかを条件として与えるのもよいでしょう（例．災害ボランティアセンター）。</a:t>
            </a:r>
            <a:endParaRPr kumimoji="1" lang="en-US" altLang="ja-JP" b="0" i="0" u="none" dirty="0">
              <a:solidFill>
                <a:srgbClr val="777777"/>
              </a:solidFill>
              <a:effectLst/>
              <a:latin typeface="+mn-ea"/>
              <a:ea typeface="+mn-ea"/>
            </a:endParaRPr>
          </a:p>
          <a:p>
            <a:pPr defTabSz="875629">
              <a:defRPr/>
            </a:pPr>
            <a:r>
              <a:rPr kumimoji="1" lang="ja-JP" altLang="en-US" u="none" dirty="0">
                <a:latin typeface="+mn-ea"/>
                <a:ea typeface="+mn-ea"/>
              </a:rPr>
              <a:t>・地震時のボランティア活動においては、余震があった際に、すぐに家の外へ出るなど、地震被害から身を守る措置が必要になります。</a:t>
            </a:r>
            <a:endParaRPr kumimoji="1" lang="en-US" altLang="ja-JP" u="none" dirty="0">
              <a:latin typeface="+mn-ea"/>
              <a:ea typeface="+mn-ea"/>
            </a:endParaRPr>
          </a:p>
          <a:p>
            <a:pPr defTabSz="875629">
              <a:defRPr/>
            </a:pPr>
            <a:r>
              <a:rPr kumimoji="1" lang="ja-JP" altLang="en-US" u="none" dirty="0">
                <a:latin typeface="+mn-ea"/>
                <a:ea typeface="+mn-ea"/>
              </a:rPr>
              <a:t>　特にこの場面で必要な装備（ヘルメット等）をイメージしてもらうのもよいでしょう。</a:t>
            </a:r>
            <a:endParaRPr kumimoji="1" lang="en-US" altLang="ja-JP" u="none" dirty="0">
              <a:latin typeface="+mn-ea"/>
              <a:ea typeface="+mn-ea"/>
            </a:endParaRPr>
          </a:p>
          <a:p>
            <a:endParaRPr kumimoji="1" lang="en-US" altLang="ja-JP" b="0" i="0" u="none" dirty="0">
              <a:solidFill>
                <a:srgbClr val="777777"/>
              </a:solidFill>
              <a:effectLst/>
              <a:latin typeface="+mn-ea"/>
              <a:ea typeface="+mn-ea"/>
            </a:endParaRPr>
          </a:p>
          <a:p>
            <a:r>
              <a:rPr kumimoji="1" lang="ja-JP" altLang="en-US" b="0" i="0" u="none" dirty="0">
                <a:solidFill>
                  <a:srgbClr val="777777"/>
                </a:solidFill>
                <a:effectLst/>
                <a:latin typeface="+mn-ea"/>
                <a:ea typeface="+mn-ea"/>
              </a:rPr>
              <a:t>・①は例えば、「どの程度危険かが分からない」や「余震が起きた場合の対応が不安」といった回答が想定されます。</a:t>
            </a:r>
            <a:endParaRPr kumimoji="1" lang="en-US" altLang="ja-JP" b="0" i="0" u="none" dirty="0">
              <a:solidFill>
                <a:srgbClr val="777777"/>
              </a:solidFill>
              <a:effectLst/>
              <a:latin typeface="+mn-ea"/>
              <a:ea typeface="+mn-ea"/>
            </a:endParaRPr>
          </a:p>
          <a:p>
            <a:r>
              <a:rPr kumimoji="1" lang="ja-JP" altLang="en-US" b="0" i="0" u="none" dirty="0">
                <a:solidFill>
                  <a:srgbClr val="777777"/>
                </a:solidFill>
                <a:effectLst/>
                <a:latin typeface="+mn-ea"/>
                <a:ea typeface="+mn-ea"/>
              </a:rPr>
              <a:t>・②は例えば、「ヘルメットの装着」「余震時の避難経路を確認して作業を行う」「ボランティア保険に加入する」「</a:t>
            </a:r>
            <a:r>
              <a:rPr kumimoji="1" lang="en-US" altLang="ja-JP" b="0" i="0" u="none" dirty="0">
                <a:solidFill>
                  <a:srgbClr val="777777"/>
                </a:solidFill>
                <a:effectLst/>
                <a:latin typeface="+mn-ea"/>
                <a:ea typeface="+mn-ea"/>
              </a:rPr>
              <a:t>『</a:t>
            </a:r>
            <a:r>
              <a:rPr kumimoji="1" lang="ja-JP" altLang="en-US" b="0" i="0" u="none" dirty="0">
                <a:solidFill>
                  <a:srgbClr val="777777"/>
                </a:solidFill>
                <a:effectLst/>
                <a:latin typeface="+mn-ea"/>
                <a:ea typeface="+mn-ea"/>
              </a:rPr>
              <a:t>調査済</a:t>
            </a:r>
            <a:r>
              <a:rPr kumimoji="1" lang="en-US" altLang="ja-JP" b="0" i="0" u="none" dirty="0">
                <a:solidFill>
                  <a:srgbClr val="777777"/>
                </a:solidFill>
                <a:effectLst/>
                <a:latin typeface="+mn-ea"/>
                <a:ea typeface="+mn-ea"/>
              </a:rPr>
              <a:t>』</a:t>
            </a:r>
            <a:r>
              <a:rPr kumimoji="1" lang="ja-JP" altLang="en-US" b="0" i="0" u="none" dirty="0">
                <a:solidFill>
                  <a:srgbClr val="777777"/>
                </a:solidFill>
                <a:effectLst/>
                <a:latin typeface="+mn-ea"/>
                <a:ea typeface="+mn-ea"/>
              </a:rPr>
              <a:t>の建物の片付け作業に回らせてもらう」といった回答が想定されます。</a:t>
            </a:r>
            <a:endParaRPr kumimoji="1" lang="en-US" altLang="ja-JP" b="0" i="0" u="none" dirty="0">
              <a:solidFill>
                <a:srgbClr val="777777"/>
              </a:solidFill>
              <a:effectLst/>
              <a:latin typeface="+mn-ea"/>
              <a:ea typeface="+mn-ea"/>
            </a:endParaRPr>
          </a:p>
          <a:p>
            <a:endParaRPr kumimoji="1" lang="en-US" altLang="ja-JP" u="none" dirty="0">
              <a:latin typeface="+mn-ea"/>
              <a:ea typeface="+mn-ea"/>
            </a:endParaRPr>
          </a:p>
          <a:p>
            <a:pPr defTabSz="948570">
              <a:defRPr/>
            </a:pPr>
            <a:r>
              <a:rPr kumimoji="1" lang="en-US" altLang="ja-JP" u="none" dirty="0">
                <a:latin typeface="+mn-ea"/>
                <a:ea typeface="+mn-ea"/>
              </a:rPr>
              <a:t>【</a:t>
            </a:r>
            <a:r>
              <a:rPr kumimoji="1" lang="ja-JP" altLang="en-US" u="none" dirty="0">
                <a:latin typeface="+mn-ea"/>
                <a:ea typeface="+mn-ea"/>
              </a:rPr>
              <a:t>進行・解説のポイント</a:t>
            </a:r>
            <a:r>
              <a:rPr kumimoji="1" lang="en-US" altLang="ja-JP" u="none" dirty="0">
                <a:latin typeface="+mn-ea"/>
                <a:ea typeface="+mn-ea"/>
              </a:rPr>
              <a:t>】</a:t>
            </a:r>
            <a:r>
              <a:rPr kumimoji="1" lang="ja-JP" altLang="en-US" u="none" dirty="0">
                <a:latin typeface="+mn-ea"/>
                <a:ea typeface="+mn-ea"/>
              </a:rPr>
              <a:t>（２）</a:t>
            </a:r>
            <a:endParaRPr kumimoji="1" lang="en-US" altLang="ja-JP" u="none" dirty="0">
              <a:latin typeface="+mn-ea"/>
              <a:ea typeface="+mn-ea"/>
            </a:endParaRPr>
          </a:p>
          <a:p>
            <a:r>
              <a:rPr kumimoji="1" lang="ja-JP" altLang="en-US" u="none" dirty="0">
                <a:latin typeface="+mn-ea"/>
                <a:ea typeface="+mn-ea"/>
              </a:rPr>
              <a:t>・①は例えば、「被災者の敷地外、例えば道路上も一時的に使ってごみを置いてよいのか迷う」や「誰がどのように判断して搬出・処理を行うか困る」といった回答が想定されます。</a:t>
            </a:r>
            <a:endParaRPr kumimoji="1" lang="en-US" altLang="ja-JP" u="none" dirty="0">
              <a:latin typeface="+mn-ea"/>
              <a:ea typeface="+mn-ea"/>
            </a:endParaRPr>
          </a:p>
          <a:p>
            <a:r>
              <a:rPr kumimoji="1" lang="ja-JP" altLang="en-US" u="none" dirty="0">
                <a:latin typeface="+mn-ea"/>
                <a:ea typeface="+mn-ea"/>
              </a:rPr>
              <a:t>・②は例えば、「家の中や敷地内のものを、場合によっては道路上に一時的に仮置きして作業スペースを確保する。」「ごみの種類や大切なものなど、エリアを区分して分別・整理して置く」といった回答が想定されます。</a:t>
            </a:r>
            <a:endParaRPr kumimoji="1" lang="en-US" altLang="ja-JP" u="none" dirty="0">
              <a:latin typeface="+mn-ea"/>
              <a:ea typeface="+mn-ea"/>
            </a:endParaRPr>
          </a:p>
          <a:p>
            <a:endParaRPr kumimoji="1" lang="en-US" altLang="ja-JP" u="none" dirty="0">
              <a:latin typeface="+mn-ea"/>
              <a:ea typeface="+mn-ea"/>
            </a:endParaRPr>
          </a:p>
          <a:p>
            <a:r>
              <a:rPr kumimoji="1" lang="ja-JP" altLang="en-US" u="none" dirty="0">
                <a:latin typeface="+mn-ea"/>
                <a:ea typeface="+mn-ea"/>
              </a:rPr>
              <a:t>・道路にも一時的に置かざるを得ない場合は、車両（特に救急車や消防車、通常のごみ収集車等）の通行を妨げないように置くことが重要です。補足して伝えましょう。</a:t>
            </a:r>
            <a:endParaRPr kumimoji="1" lang="en-US" altLang="ja-JP" u="none" dirty="0">
              <a:latin typeface="+mn-ea"/>
              <a:ea typeface="+mn-ea"/>
            </a:endParaRPr>
          </a:p>
          <a:p>
            <a:r>
              <a:rPr kumimoji="1" lang="ja-JP" altLang="en-US" u="none" dirty="0">
                <a:latin typeface="+mn-ea"/>
                <a:ea typeface="+mn-ea"/>
              </a:rPr>
              <a:t>・なお、隣家とのトラブルに発展しそうな事態になった場合は、市町村に相談が来ることもあります。</a:t>
            </a:r>
            <a:endParaRPr kumimoji="1" lang="en-US" altLang="ja-JP" u="none" dirty="0">
              <a:latin typeface="+mn-ea"/>
              <a:ea typeface="+mn-ea"/>
            </a:endParaRPr>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13</a:t>
            </a:fld>
            <a:endParaRPr kumimoji="1" lang="ja-JP" altLang="en-US"/>
          </a:p>
        </p:txBody>
      </p:sp>
    </p:spTree>
    <p:extLst>
      <p:ext uri="{BB962C8B-B14F-4D97-AF65-F5344CB8AC3E}">
        <p14:creationId xmlns:p14="http://schemas.microsoft.com/office/powerpoint/2010/main" val="1853696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dirty="0"/>
              <a:t>・設問を読み上げて、参</a:t>
            </a:r>
            <a:r>
              <a:rPr kumimoji="1" lang="ja-JP" altLang="en-US" u="none" dirty="0"/>
              <a:t>加者に付箋紙への意見の記入を促しましょう。</a:t>
            </a:r>
            <a:endParaRPr kumimoji="1" lang="en-US" altLang="ja-JP" u="none" dirty="0"/>
          </a:p>
          <a:p>
            <a:r>
              <a:rPr kumimoji="1" lang="ja-JP" altLang="en-US" u="none" dirty="0"/>
              <a:t>・依頼された内容や状況について、参加者自身に想像してもらいながら、意見を出してもらいましょう。</a:t>
            </a:r>
            <a:endParaRPr kumimoji="1" lang="en-US" altLang="ja-JP" u="none" dirty="0"/>
          </a:p>
          <a:p>
            <a:r>
              <a:rPr kumimoji="1" lang="ja-JP" altLang="en-US" u="none" dirty="0"/>
              <a:t>　意見出しを促すために、以下のような情報を適宜補足するのもよいでしょう。</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進行・解説のポイント</a:t>
            </a:r>
            <a:r>
              <a:rPr kumimoji="1" lang="en-US" altLang="ja-JP" u="none" dirty="0"/>
              <a:t>】</a:t>
            </a:r>
            <a:r>
              <a:rPr kumimoji="1" lang="ja-JP" altLang="en-US" u="none" dirty="0"/>
              <a:t>（３）</a:t>
            </a:r>
            <a:endParaRPr kumimoji="1" lang="en-US" altLang="ja-JP" u="none" dirty="0"/>
          </a:p>
          <a:p>
            <a:r>
              <a:rPr kumimoji="1" lang="ja-JP" altLang="en-US" u="none" dirty="0"/>
              <a:t>・「災害ごみ」とは、災害によって生じたごみのことです。</a:t>
            </a:r>
            <a:endParaRPr kumimoji="1" lang="en-US" altLang="ja-JP" u="none" dirty="0"/>
          </a:p>
          <a:p>
            <a:r>
              <a:rPr kumimoji="1" lang="ja-JP" altLang="en-US" u="none" dirty="0"/>
              <a:t>　それ以外のものは、原則、集積所や仮置場では受け付けず、平時と同じルールで出すこととなります。（詳細は各市町村のルールによります。）</a:t>
            </a:r>
            <a:endParaRPr kumimoji="1" lang="en-US" altLang="ja-JP" u="none" dirty="0"/>
          </a:p>
          <a:p>
            <a:r>
              <a:rPr kumimoji="1" lang="ja-JP" altLang="en-US" u="none" dirty="0"/>
              <a:t>・例えば、平時において高所から不意に落下させて破損したものと、地震の揺れで高所から落下して破損したものでは、災害によるものかどうかの判断はつきません。</a:t>
            </a:r>
            <a:endParaRPr kumimoji="1" lang="en-US" altLang="ja-JP" u="none" dirty="0"/>
          </a:p>
          <a:p>
            <a:r>
              <a:rPr kumimoji="1" lang="ja-JP" altLang="en-US" u="none" dirty="0"/>
              <a:t>・また、外側はきれいで、見た目は使えそうに見えても、水害で機械内部に水が入ってショートしたものであれば、災害ごみに該当します。</a:t>
            </a:r>
            <a:endParaRPr kumimoji="1" lang="en-US" altLang="ja-JP" u="none" dirty="0"/>
          </a:p>
          <a:p>
            <a:r>
              <a:rPr kumimoji="1" lang="ja-JP" altLang="en-US" u="none" dirty="0"/>
              <a:t>・このように判断に迷うケースでは、家主の話を聞いて対応せざるを得ないケースもあることを伝えましょう。</a:t>
            </a:r>
            <a:endParaRPr kumimoji="1" lang="en-US" altLang="ja-JP" u="none" dirty="0"/>
          </a:p>
          <a:p>
            <a:endParaRPr kumimoji="1" lang="en-US" altLang="ja-JP" u="none" dirty="0"/>
          </a:p>
          <a:p>
            <a:r>
              <a:rPr kumimoji="1" lang="ja-JP" altLang="en-US" dirty="0"/>
              <a:t>・①は例えば、「災害で壊れた家電と同じように集積所等に出してよいのか迷う」や、「災害時にも家電リサイクル券が必要か分からない」などの回答が想定されます。</a:t>
            </a:r>
            <a:endParaRPr kumimoji="1" lang="en-US" altLang="ja-JP" dirty="0"/>
          </a:p>
          <a:p>
            <a:endParaRPr kumimoji="1" lang="en-US" altLang="ja-JP" dirty="0"/>
          </a:p>
          <a:p>
            <a:r>
              <a:rPr kumimoji="1" lang="ja-JP" altLang="en-US" dirty="0"/>
              <a:t>　</a:t>
            </a:r>
            <a:r>
              <a:rPr kumimoji="1" lang="en-US" altLang="ja-JP" dirty="0"/>
              <a:t>※ </a:t>
            </a:r>
            <a:r>
              <a:rPr kumimoji="1" lang="ja-JP" altLang="en-US" dirty="0"/>
              <a:t>家電リサイクル券は、エアコンやテレビ、冷蔵庫・冷凍庫、洗濯機・衣類乾燥機の４種の家電について、国が定める方法でリサイクルする際に必要な券です。</a:t>
            </a:r>
            <a:endParaRPr kumimoji="1" lang="en-US" altLang="ja-JP" dirty="0"/>
          </a:p>
          <a:p>
            <a:r>
              <a:rPr kumimoji="1" lang="ja-JP" altLang="en-US" dirty="0"/>
              <a:t>　家電量販店等で家電の買替えをする場合、引取り時にリサイクル料金を支払うケースや、郵便局で家電リサイクル券を購入して、直接処分場まで物を持ち込みリサイクルを依頼するケースがあります。</a:t>
            </a:r>
            <a:endParaRPr kumimoji="1" lang="en-US" altLang="ja-JP" u="sng" dirty="0"/>
          </a:p>
          <a:p>
            <a:endParaRPr kumimoji="1" lang="en-US" altLang="ja-JP" dirty="0"/>
          </a:p>
          <a:p>
            <a:r>
              <a:rPr kumimoji="1" lang="ja-JP" altLang="en-US" dirty="0"/>
              <a:t>・②は例えば、「被災者に災害で壊れたものでない場合は、通常時と同じごみの出し方をしてもらうよう依頼する」や「市町村に対応方法を確認する」といった回答が想定されます。</a:t>
            </a:r>
            <a:endParaRPr kumimoji="1" lang="en-US" altLang="ja-JP" dirty="0"/>
          </a:p>
          <a:p>
            <a:endParaRPr kumimoji="1" lang="en-US" altLang="ja-JP" dirty="0"/>
          </a:p>
          <a:p>
            <a:pPr defTabSz="990570">
              <a:defRPr/>
            </a:pPr>
            <a:r>
              <a:rPr kumimoji="1" lang="en-US" altLang="ja-JP" dirty="0"/>
              <a:t>【</a:t>
            </a:r>
            <a:r>
              <a:rPr kumimoji="1" lang="ja-JP" altLang="en-US" dirty="0"/>
              <a:t>解説のポイント</a:t>
            </a:r>
            <a:r>
              <a:rPr kumimoji="1" lang="en-US" altLang="ja-JP" dirty="0"/>
              <a:t>】</a:t>
            </a:r>
            <a:r>
              <a:rPr kumimoji="1" lang="ja-JP" altLang="en-US" dirty="0"/>
              <a:t>（４）</a:t>
            </a:r>
            <a:endParaRPr kumimoji="1" lang="en-US" altLang="ja-JP" dirty="0"/>
          </a:p>
          <a:p>
            <a:r>
              <a:rPr kumimoji="1" lang="ja-JP" altLang="en-US" dirty="0">
                <a:ea typeface="游ゴシック"/>
              </a:rPr>
              <a:t>・現場</a:t>
            </a:r>
            <a:r>
              <a:rPr kumimoji="1" lang="ja-JP" altLang="en-US" u="none" dirty="0">
                <a:ea typeface="游ゴシック"/>
              </a:rPr>
              <a:t>のリーダーとは、現場に入った経験があるボランティアをイメージしています。</a:t>
            </a:r>
            <a:endParaRPr kumimoji="1" lang="en-US" altLang="ja-JP" u="none" dirty="0">
              <a:ea typeface="游ゴシック"/>
            </a:endParaRPr>
          </a:p>
          <a:p>
            <a:r>
              <a:rPr kumimoji="1" lang="ja-JP" altLang="en-US" u="none" dirty="0"/>
              <a:t>・問いで提示している各災害ごみの出し方について、各市町村のルールが規定されている場合は、適宜伝えてください。</a:t>
            </a:r>
            <a:endParaRPr kumimoji="1" lang="en-US" altLang="ja-JP" u="none" dirty="0"/>
          </a:p>
          <a:p>
            <a:endParaRPr kumimoji="1" lang="en-US" altLang="ja-JP" u="none" dirty="0"/>
          </a:p>
          <a:p>
            <a:r>
              <a:rPr kumimoji="1" lang="ja-JP" altLang="en-US" u="none" dirty="0"/>
              <a:t>・①は例えば、「土のう袋に詰めてよいのか分からない」や「袋に入れると中身が分からなくなる」「中身がわからないものをどこに集めて置いておいてよいか判断できない」といった回答が想定されます。</a:t>
            </a:r>
            <a:endParaRPr kumimoji="1" lang="en-US" altLang="ja-JP" u="none" dirty="0"/>
          </a:p>
          <a:p>
            <a:r>
              <a:rPr kumimoji="1" lang="ja-JP" altLang="en-US" u="none" dirty="0"/>
              <a:t>・②は例えば、「市町村にルールを確認して、土のう袋に詰める」「市町村や災害ボランティアセンターを通じて別の袋を入手し詰める」、「土のう袋に詰めて、袋の外に何を詰めたか分かるように内容物を書く」といった回答が想定されます。</a:t>
            </a:r>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14</a:t>
            </a:fld>
            <a:endParaRPr kumimoji="1" lang="ja-JP" altLang="en-US"/>
          </a:p>
        </p:txBody>
      </p:sp>
    </p:spTree>
    <p:extLst>
      <p:ext uri="{BB962C8B-B14F-4D97-AF65-F5344CB8AC3E}">
        <p14:creationId xmlns:p14="http://schemas.microsoft.com/office/powerpoint/2010/main" val="3197024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u="none" dirty="0"/>
              <a:t>【</a:t>
            </a:r>
            <a:r>
              <a:rPr kumimoji="1" lang="ja-JP" altLang="en-US" u="none" dirty="0"/>
              <a:t>スライドの使い方</a:t>
            </a:r>
            <a:r>
              <a:rPr kumimoji="1" lang="en-US" altLang="ja-JP" u="none"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・スライドのようなイメージで、各自の意見を自ら説明しながら付箋を模造紙に貼り付けてもらい、班内で意見の共有・交換を促しましょう。</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進行・解説のポイント</a:t>
            </a:r>
            <a:r>
              <a:rPr kumimoji="1" lang="en-US" altLang="ja-JP" u="none" dirty="0"/>
              <a:t>】</a:t>
            </a:r>
          </a:p>
          <a:p>
            <a:pPr defTabSz="990570">
              <a:defRPr/>
            </a:pPr>
            <a:r>
              <a:rPr kumimoji="1" lang="ja-JP" altLang="en-US" u="none" dirty="0"/>
              <a:t>・参加者の所属や経験によってさまざまな意見が出ることがあります。積極的な意見交換・相互理解を促しましょう。</a:t>
            </a:r>
            <a:endParaRPr kumimoji="1" lang="en-US" altLang="ja-JP" u="none" dirty="0"/>
          </a:p>
          <a:p>
            <a:pPr defTabSz="990570">
              <a:defRPr/>
            </a:pPr>
            <a:r>
              <a:rPr kumimoji="1" lang="ja-JP" altLang="en-US" u="none" dirty="0"/>
              <a:t>・各設問の主要な解説は、次ページ以降の解説用資料及びハンドブックを用いて随時説明しましょう。</a:t>
            </a:r>
            <a:endParaRPr kumimoji="1" lang="en-US" altLang="ja-JP" u="non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15</a:t>
            </a:fld>
            <a:endParaRPr kumimoji="1" lang="ja-JP" altLang="en-US"/>
          </a:p>
        </p:txBody>
      </p:sp>
    </p:spTree>
    <p:extLst>
      <p:ext uri="{BB962C8B-B14F-4D97-AF65-F5344CB8AC3E}">
        <p14:creationId xmlns:p14="http://schemas.microsoft.com/office/powerpoint/2010/main" val="3364668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u="none" dirty="0"/>
              <a:t>【</a:t>
            </a:r>
            <a:r>
              <a:rPr kumimoji="1" lang="ja-JP" altLang="en-US" u="none" dirty="0"/>
              <a:t>スライドの使い方</a:t>
            </a:r>
            <a:r>
              <a:rPr kumimoji="1" lang="en-US" altLang="ja-JP" u="none"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dirty="0"/>
              <a:t>・このページを</a:t>
            </a:r>
            <a:r>
              <a:rPr kumimoji="1" lang="en-US" altLang="ja-JP" dirty="0"/>
              <a:t>A2</a:t>
            </a:r>
            <a:r>
              <a:rPr kumimoji="1" lang="ja-JP" altLang="en-US" dirty="0"/>
              <a:t>や</a:t>
            </a:r>
            <a:r>
              <a:rPr kumimoji="1" lang="en-US" altLang="ja-JP" dirty="0"/>
              <a:t>A3</a:t>
            </a:r>
            <a:r>
              <a:rPr kumimoji="1" lang="ja-JP" altLang="en-US" dirty="0"/>
              <a:t>で印刷をして、参加者が付箋を貼って使えるよう、事前に用意しましょう。</a:t>
            </a:r>
            <a:endParaRPr kumimoji="1" lang="en-US" altLang="ja-JP" dirty="0"/>
          </a:p>
          <a:p>
            <a:pPr marL="0" marR="0" lvl="0" indent="0" algn="l" defTabSz="990570" rtl="0" eaLnBrk="1" fontAlgn="auto" latinLnBrk="0" hangingPunct="1">
              <a:lnSpc>
                <a:spcPct val="100000"/>
              </a:lnSpc>
              <a:spcBef>
                <a:spcPts val="0"/>
              </a:spcBef>
              <a:spcAft>
                <a:spcPts val="0"/>
              </a:spcAft>
              <a:buClrTx/>
              <a:buSzTx/>
              <a:buFontTx/>
              <a:buNone/>
              <a:tabLst/>
              <a:defRPr/>
            </a:pPr>
            <a:endParaRPr kumimoji="1" lang="en-US" altLang="ja-JP" u="non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16</a:t>
            </a:fld>
            <a:endParaRPr kumimoji="1" lang="ja-JP" altLang="en-US"/>
          </a:p>
        </p:txBody>
      </p:sp>
    </p:spTree>
    <p:extLst>
      <p:ext uri="{BB962C8B-B14F-4D97-AF65-F5344CB8AC3E}">
        <p14:creationId xmlns:p14="http://schemas.microsoft.com/office/powerpoint/2010/main" val="2857326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u="none" dirty="0"/>
              <a:t>【</a:t>
            </a:r>
            <a:r>
              <a:rPr kumimoji="1" lang="ja-JP" altLang="en-US" u="none" dirty="0"/>
              <a:t>スライドの使い方</a:t>
            </a:r>
            <a:r>
              <a:rPr kumimoji="1" lang="en-US" altLang="ja-JP" u="none"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・問い（１）～（４）に対応する内容を、スライド及びハンドブックをもとに解説しましょう。</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・問い以外の留意点も、ハンドブック</a:t>
            </a:r>
            <a:r>
              <a:rPr kumimoji="1" lang="en-US" altLang="ja-JP" u="none" dirty="0"/>
              <a:t>P.3</a:t>
            </a:r>
            <a:r>
              <a:rPr kumimoji="1" lang="ja-JP" altLang="en-US" u="none" dirty="0"/>
              <a:t>の記載に沿って随時紹介しましょう。</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解説のポイント</a:t>
            </a:r>
            <a:r>
              <a:rPr kumimoji="1" lang="en-US" altLang="ja-JP" u="none" dirty="0"/>
              <a:t>】</a:t>
            </a:r>
          </a:p>
          <a:p>
            <a:pPr defTabSz="990570">
              <a:defRPr/>
            </a:pPr>
            <a:r>
              <a:rPr kumimoji="1" lang="ja-JP" altLang="en-US" u="none" dirty="0"/>
              <a:t>・問い（１）と絡めて、作業場所からの避難経路を事前に確認しておくとよい点を説明しましょう。　</a:t>
            </a:r>
            <a:endParaRPr kumimoji="1" lang="en-US" altLang="ja-JP" u="non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17</a:t>
            </a:fld>
            <a:endParaRPr kumimoji="1" lang="ja-JP" altLang="en-US"/>
          </a:p>
        </p:txBody>
      </p:sp>
    </p:spTree>
    <p:extLst>
      <p:ext uri="{BB962C8B-B14F-4D97-AF65-F5344CB8AC3E}">
        <p14:creationId xmlns:p14="http://schemas.microsoft.com/office/powerpoint/2010/main" val="147437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u="none" dirty="0"/>
              <a:t>【</a:t>
            </a:r>
            <a:r>
              <a:rPr kumimoji="1" lang="ja-JP" altLang="en-US" u="none" dirty="0"/>
              <a:t>スライドの使い方</a:t>
            </a:r>
            <a:r>
              <a:rPr kumimoji="1" lang="en-US" altLang="ja-JP" u="none"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・問い（１）～（４）に対応する内容を、スライド及びハンドブックをもとに解説しましょう。</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・問い以外の留意点も、ハンドブック</a:t>
            </a:r>
            <a:r>
              <a:rPr kumimoji="1" lang="en-US" altLang="ja-JP" u="none" dirty="0"/>
              <a:t>P.4</a:t>
            </a:r>
            <a:r>
              <a:rPr kumimoji="1" lang="ja-JP" altLang="en-US" u="none" dirty="0"/>
              <a:t>の記載に沿って随時紹介しましょう。</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解説のポイント</a:t>
            </a:r>
            <a:r>
              <a:rPr kumimoji="1" lang="en-US" altLang="ja-JP" u="none" dirty="0"/>
              <a:t>】</a:t>
            </a:r>
          </a:p>
          <a:p>
            <a:r>
              <a:rPr kumimoji="1" lang="ja-JP" altLang="en-US" u="none" dirty="0"/>
              <a:t>・設問（２）と絡めて、「車両等の通行に支障なく災害ごみを置くこと」を説明するほか、「被災者やボランティアで話し合って、空いたスペースを作りごみの種類ごとに整理して置くなどのルールを考えるとよい」ことを補足しましょう。</a:t>
            </a:r>
            <a:endParaRPr kumimoji="1" lang="en-US" altLang="ja-JP" u="none" dirty="0"/>
          </a:p>
          <a:p>
            <a:r>
              <a:rPr kumimoji="1" lang="ja-JP" altLang="en-US" u="none" dirty="0"/>
              <a:t>・設問（３）と絡めて、「生活ごみの搬出等、災害ごみ以外の処理を依頼された場合は、定められた搬出場所への搬出に</a:t>
            </a:r>
            <a:r>
              <a:rPr kumimoji="1" lang="en-US" altLang="ja-JP" u="none" dirty="0"/>
              <a:t>『</a:t>
            </a:r>
            <a:r>
              <a:rPr kumimoji="1" lang="ja-JP" altLang="en-US" u="none" dirty="0"/>
              <a:t>できる範囲で</a:t>
            </a:r>
            <a:r>
              <a:rPr kumimoji="1" lang="en-US" altLang="ja-JP" u="none" dirty="0"/>
              <a:t>』</a:t>
            </a:r>
            <a:r>
              <a:rPr kumimoji="1" lang="ja-JP" altLang="en-US" u="none" dirty="0"/>
              <a:t>協力しましょう」と紹介しましょう。</a:t>
            </a:r>
            <a:endParaRPr kumimoji="1" lang="en-US" altLang="ja-JP" u="none" dirty="0"/>
          </a:p>
          <a:p>
            <a:r>
              <a:rPr kumimoji="1" lang="ja-JP" altLang="en-US" u="none" dirty="0"/>
              <a:t>・設問（４）と絡めて、「災害ごみを透明でない袋に入れる場合は、内容物が分かるよう袋に名称を記載するとよい」ことを紹介しましょう。</a:t>
            </a:r>
            <a:endParaRPr kumimoji="1" lang="en-US" altLang="ja-JP" u="none" dirty="0"/>
          </a:p>
          <a:p>
            <a:r>
              <a:rPr kumimoji="1" lang="ja-JP" altLang="en-US" u="none" dirty="0"/>
              <a:t>ただし、袋詰めしても、集積所や仮置場で、中身を出すケースもありえます。各市町村の災害ごみの出し方・集め方のルールに応じて説明・補足してください。</a:t>
            </a:r>
            <a:endParaRPr kumimoji="1" lang="en-US" altLang="ja-JP" u="none" dirty="0"/>
          </a:p>
          <a:p>
            <a:endParaRPr kumimoji="1" lang="en-US" altLang="ja-JP"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18</a:t>
            </a:fld>
            <a:endParaRPr kumimoji="1" lang="ja-JP" altLang="en-US"/>
          </a:p>
        </p:txBody>
      </p:sp>
    </p:spTree>
    <p:extLst>
      <p:ext uri="{BB962C8B-B14F-4D97-AF65-F5344CB8AC3E}">
        <p14:creationId xmlns:p14="http://schemas.microsoft.com/office/powerpoint/2010/main" val="3134456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u="none" dirty="0"/>
              <a:t>【</a:t>
            </a:r>
            <a:r>
              <a:rPr kumimoji="1" lang="ja-JP" altLang="en-US" u="none" dirty="0"/>
              <a:t>スライドの使い方</a:t>
            </a:r>
            <a:r>
              <a:rPr kumimoji="1" lang="en-US" altLang="ja-JP" u="none"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・問い（１）～（４）に対応する内容を、スライド及びハンドブックをもとに解説しましょう。</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・問い以外の留意点も、ハンドブック</a:t>
            </a:r>
            <a:r>
              <a:rPr kumimoji="1" lang="en-US" altLang="ja-JP" u="none" dirty="0"/>
              <a:t>P.5</a:t>
            </a:r>
            <a:r>
              <a:rPr kumimoji="1" lang="ja-JP" altLang="en-US" u="none" dirty="0"/>
              <a:t>の記載に沿って随時紹介しましょう。</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解説のポイント</a:t>
            </a:r>
            <a:r>
              <a:rPr kumimoji="1" lang="en-US" altLang="ja-JP" u="none"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・スライドに記載のとおり、仮置場・集積所の設置は、市町村や災害規模によって異なります。</a:t>
            </a:r>
            <a:endParaRPr kumimoji="1" lang="en-US" altLang="ja-JP" u="none" dirty="0"/>
          </a:p>
          <a:p>
            <a:r>
              <a:rPr kumimoji="1" lang="ja-JP" altLang="en-US" u="none" dirty="0"/>
              <a:t>　自身の市町村のルールを伝える、もしくは、発災後に市町村ホーム</a:t>
            </a:r>
            <a:r>
              <a:rPr kumimoji="1" lang="ja-JP" altLang="en-US" u="none" dirty="0" err="1"/>
              <a:t>ぺ</a:t>
            </a:r>
            <a:r>
              <a:rPr kumimoji="1" lang="ja-JP" altLang="en-US" u="none" dirty="0"/>
              <a:t>ージで公開することなどを補足しましょう。</a:t>
            </a:r>
            <a:endParaRPr kumimoji="1" lang="en-US" altLang="ja-JP" u="none" dirty="0"/>
          </a:p>
          <a:p>
            <a:r>
              <a:rPr kumimoji="1" lang="ja-JP" altLang="en-US" u="none" dirty="0"/>
              <a:t>　（スライドの記載内容は、必要であれば市町村のルール・ケースに応じて修正してください。）</a:t>
            </a:r>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19</a:t>
            </a:fld>
            <a:endParaRPr kumimoji="1" lang="ja-JP" altLang="en-US"/>
          </a:p>
        </p:txBody>
      </p:sp>
    </p:spTree>
    <p:extLst>
      <p:ext uri="{BB962C8B-B14F-4D97-AF65-F5344CB8AC3E}">
        <p14:creationId xmlns:p14="http://schemas.microsoft.com/office/powerpoint/2010/main" val="1713898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kern="100" dirty="0">
                <a:effectLst/>
                <a:latin typeface="+mn-ea"/>
                <a:ea typeface="+mn-ea"/>
                <a:cs typeface="Times New Roman" panose="02020603050405020304" pitchFamily="18" charset="0"/>
              </a:rPr>
              <a:t>【</a:t>
            </a:r>
            <a:r>
              <a:rPr lang="ja-JP" altLang="en-US" sz="1200" kern="100" dirty="0">
                <a:effectLst/>
                <a:latin typeface="+mn-ea"/>
                <a:ea typeface="+mn-ea"/>
                <a:cs typeface="Times New Roman" panose="02020603050405020304" pitchFamily="18" charset="0"/>
              </a:rPr>
              <a:t>補足</a:t>
            </a:r>
            <a:r>
              <a:rPr lang="en-US" altLang="ja-JP" sz="1200" kern="100" dirty="0">
                <a:effectLst/>
                <a:latin typeface="+mn-ea"/>
                <a:ea typeface="+mn-ea"/>
                <a:cs typeface="Times New Roman" panose="02020603050405020304" pitchFamily="18" charset="0"/>
              </a:rPr>
              <a:t>】</a:t>
            </a:r>
          </a:p>
          <a:p>
            <a:r>
              <a:rPr lang="ja-JP" altLang="en-US" sz="1200" kern="100" dirty="0">
                <a:effectLst/>
                <a:latin typeface="+mn-ea"/>
                <a:ea typeface="+mn-ea"/>
                <a:cs typeface="Times New Roman" panose="02020603050405020304" pitchFamily="18" charset="0"/>
              </a:rPr>
              <a:t>・「時間の目安」について、各項目のスライドに適宜記載しています。</a:t>
            </a:r>
            <a:endParaRPr lang="en-US" altLang="ja-JP" sz="1200" kern="100" dirty="0">
              <a:effectLst/>
              <a:latin typeface="+mn-ea"/>
              <a:ea typeface="+mn-ea"/>
              <a:cs typeface="Times New Roman" panose="02020603050405020304" pitchFamily="18" charset="0"/>
            </a:endParaRPr>
          </a:p>
          <a:p>
            <a:r>
              <a:rPr lang="ja-JP" altLang="en-US" sz="1200" kern="100" dirty="0">
                <a:effectLst/>
                <a:latin typeface="+mn-ea"/>
                <a:ea typeface="+mn-ea"/>
                <a:cs typeface="Times New Roman" panose="02020603050405020304" pitchFamily="18" charset="0"/>
              </a:rPr>
              <a:t>・「班検討」と「解説」の間に、各班の検討内容を互いに発表して共有する時間を設けるのもよいでしょう。</a:t>
            </a:r>
            <a:endParaRPr lang="en-US" altLang="ja-JP" sz="1200" kern="100" dirty="0">
              <a:effectLst/>
              <a:latin typeface="+mn-ea"/>
              <a:ea typeface="+mn-ea"/>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2</a:t>
            </a:fld>
            <a:endParaRPr kumimoji="1" lang="ja-JP" altLang="en-US"/>
          </a:p>
        </p:txBody>
      </p:sp>
    </p:spTree>
    <p:extLst>
      <p:ext uri="{BB962C8B-B14F-4D97-AF65-F5344CB8AC3E}">
        <p14:creationId xmlns:p14="http://schemas.microsoft.com/office/powerpoint/2010/main" val="1070232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endParaRPr kumimoji="1" lang="en-US" altLang="ja-JP" u="none" dirty="0"/>
          </a:p>
          <a:p>
            <a:pPr defTabSz="990570">
              <a:defRPr/>
            </a:pPr>
            <a:r>
              <a:rPr kumimoji="1" lang="ja-JP" altLang="en-US" u="none" dirty="0">
                <a:ea typeface="游ゴシック"/>
              </a:rPr>
              <a:t>・ごみを出す場所による利点と課題を整理しています。</a:t>
            </a:r>
            <a:endParaRPr kumimoji="1" lang="en-US" altLang="ja-JP" u="none" dirty="0">
              <a:ea typeface="游ゴシック"/>
            </a:endParaRPr>
          </a:p>
          <a:p>
            <a:pPr defTabSz="990570">
              <a:defRPr/>
            </a:pPr>
            <a:r>
              <a:rPr kumimoji="1" lang="ja-JP" altLang="en-US" u="none" dirty="0"/>
              <a:t>　ハンドブック</a:t>
            </a:r>
            <a:r>
              <a:rPr kumimoji="1" lang="en-US" altLang="ja-JP" u="none" dirty="0"/>
              <a:t>P.5,6</a:t>
            </a:r>
            <a:r>
              <a:rPr kumimoji="1" lang="ja-JP" altLang="en-US" u="none" dirty="0"/>
              <a:t>に記載している搬出場所（ごみを出す場所）のパターンや集積所・仮置場の特徴の補足説明に活用してください。</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解説のポイント</a:t>
            </a:r>
            <a:r>
              <a:rPr kumimoji="1" lang="en-US" altLang="ja-JP" u="none" dirty="0"/>
              <a:t>】</a:t>
            </a:r>
          </a:p>
          <a:p>
            <a:r>
              <a:rPr kumimoji="1" lang="ja-JP" altLang="en-US" u="none" dirty="0"/>
              <a:t>・ここで利点と課題を挙げているのは、特徴を理解した上で、それに対応した行動をとってもらうことを意図しています。</a:t>
            </a:r>
            <a:endParaRPr kumimoji="1" lang="en-US" altLang="ja-JP" u="none" dirty="0"/>
          </a:p>
          <a:p>
            <a:r>
              <a:rPr kumimoji="1" lang="ja-JP" altLang="en-US" u="none" dirty="0"/>
              <a:t>・集積所に指定されていない公園に災害ごみを出すことなどがないよう、各市町村が災害時に公表している災害ごみの搬出ルールを確認してもらい、ルールに沿った行動をお願いしましょう。</a:t>
            </a:r>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20</a:t>
            </a:fld>
            <a:endParaRPr kumimoji="1" lang="ja-JP" altLang="en-US"/>
          </a:p>
        </p:txBody>
      </p:sp>
    </p:spTree>
    <p:extLst>
      <p:ext uri="{BB962C8B-B14F-4D97-AF65-F5344CB8AC3E}">
        <p14:creationId xmlns:p14="http://schemas.microsoft.com/office/powerpoint/2010/main" val="1882040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・自治体が、災害ごみ（片付けごみ）や生ごみについて、被災者やボランティアに案内するためのチラシ例です。</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ea typeface="游ゴシック"/>
              </a:rPr>
              <a:t>・チラシ例では、仮置場や集積所の設置場所、災害ごみ出しのルール（品目、禁止物、設置期間、注意事項など）、生活ごみ</a:t>
            </a:r>
            <a:r>
              <a:rPr lang="ja-JP" altLang="en-US" dirty="0">
                <a:ea typeface="游ゴシック"/>
              </a:rPr>
              <a:t>出し</a:t>
            </a:r>
            <a:r>
              <a:rPr kumimoji="1" lang="ja-JP" altLang="en-US" u="none" dirty="0">
                <a:ea typeface="游ゴシック"/>
              </a:rPr>
              <a:t>のルールが掲載されていることを、必要に応じて紹介しましょう。</a:t>
            </a:r>
            <a:endParaRPr kumimoji="1" lang="en-US" altLang="ja-JP" u="none" dirty="0">
              <a:ea typeface="游ゴシック"/>
            </a:endParaRPr>
          </a:p>
          <a:p>
            <a:pPr defTabSz="990570">
              <a:defRPr/>
            </a:pPr>
            <a:endParaRPr kumimoji="1" lang="en-US" altLang="ja-JP" u="none" dirty="0"/>
          </a:p>
          <a:p>
            <a:pPr defTabSz="990570">
              <a:defRPr/>
            </a:pPr>
            <a:r>
              <a:rPr kumimoji="1" lang="en-US" altLang="ja-JP" u="none" dirty="0"/>
              <a:t>【</a:t>
            </a:r>
            <a:r>
              <a:rPr kumimoji="1" lang="ja-JP" altLang="en-US" u="none" dirty="0"/>
              <a:t>解説のポイント</a:t>
            </a:r>
            <a:r>
              <a:rPr kumimoji="1" lang="en-US" altLang="ja-JP" u="none" dirty="0"/>
              <a:t>】</a:t>
            </a:r>
          </a:p>
          <a:p>
            <a:pPr defTabSz="990570">
              <a:defRPr/>
            </a:pPr>
            <a:r>
              <a:rPr kumimoji="1" lang="ja-JP" altLang="en-US" u="none" dirty="0"/>
              <a:t>・被災経験のある市町村では、仮置場や集積所の設置に関するチラシ・案内や、災害ごみの分別ルールに関する周知を行った事例があれば、スライドを編集して実例として掲載するのもよいでしょう。</a:t>
            </a:r>
            <a:endParaRPr kumimoji="1" lang="en-US" altLang="ja-JP" u="none" strike="sngStrike" dirty="0"/>
          </a:p>
          <a:p>
            <a:r>
              <a:rPr kumimoji="1" lang="ja-JP" altLang="en-US" u="none" dirty="0"/>
              <a:t>・こうした形で、各市町村から発信される情報に注意し、ルールに沿った行動をお願いしましょう。</a:t>
            </a:r>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21</a:t>
            </a:fld>
            <a:endParaRPr kumimoji="1" lang="ja-JP" altLang="en-US"/>
          </a:p>
        </p:txBody>
      </p:sp>
    </p:spTree>
    <p:extLst>
      <p:ext uri="{BB962C8B-B14F-4D97-AF65-F5344CB8AC3E}">
        <p14:creationId xmlns:p14="http://schemas.microsoft.com/office/powerpoint/2010/main" val="3417988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22</a:t>
            </a:fld>
            <a:endParaRPr kumimoji="1" lang="ja-JP" altLang="en-US"/>
          </a:p>
        </p:txBody>
      </p:sp>
    </p:spTree>
    <p:extLst>
      <p:ext uri="{BB962C8B-B14F-4D97-AF65-F5344CB8AC3E}">
        <p14:creationId xmlns:p14="http://schemas.microsoft.com/office/powerpoint/2010/main" val="2290854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・スライドに沿って、問いの設定を説明しましょう。</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進行・解説のポイント</a:t>
            </a:r>
            <a:r>
              <a:rPr kumimoji="1" lang="en-US" altLang="ja-JP" u="none" dirty="0"/>
              <a:t>】</a:t>
            </a:r>
          </a:p>
          <a:p>
            <a:pPr defTabSz="990570">
              <a:defRPr/>
            </a:pPr>
            <a:r>
              <a:rPr kumimoji="1" lang="ja-JP" altLang="en-US" u="none" dirty="0"/>
              <a:t>・冒頭に設定や片付け作業を行う物に関する</a:t>
            </a:r>
            <a:r>
              <a:rPr kumimoji="1" lang="ja-JP" altLang="en-US" sz="1200" dirty="0"/>
              <a:t>説明</a:t>
            </a:r>
            <a:r>
              <a:rPr kumimoji="1" lang="ja-JP" altLang="en-US" u="none" dirty="0"/>
              <a:t>を</a:t>
            </a:r>
            <a:r>
              <a:rPr kumimoji="1" lang="en-US" altLang="ja-JP" u="none" dirty="0"/>
              <a:t>10</a:t>
            </a:r>
            <a:r>
              <a:rPr kumimoji="1" lang="ja-JP" altLang="en-US" u="none" dirty="0"/>
              <a:t>分程度で行いましょう。</a:t>
            </a:r>
            <a:endParaRPr kumimoji="1" lang="en-US" altLang="ja-JP" u="none" dirty="0"/>
          </a:p>
          <a:p>
            <a:pPr defTabSz="990570">
              <a:defRPr/>
            </a:pPr>
            <a:r>
              <a:rPr kumimoji="1" lang="ja-JP" altLang="en-US" u="none" dirty="0"/>
              <a:t>　そして、各班（テーブル）で</a:t>
            </a:r>
            <a:r>
              <a:rPr kumimoji="1" lang="en-US" altLang="ja-JP" u="none" dirty="0"/>
              <a:t>10</a:t>
            </a:r>
            <a:r>
              <a:rPr kumimoji="1" lang="ja-JP" altLang="en-US" u="none" dirty="0"/>
              <a:t>分程度ずつ、１つ１つの物がどこに区分されるか話し合いながら分類を行ってもらいましょう（班検討）。</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・イラストに沿って、具体的な状況をイメージしてもらいましょう。</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ea typeface="游ゴシック"/>
              </a:rPr>
              <a:t>・ボランティアとしてだけでなく、自分が支援を必要とする被災高齢者の立場に立って想像してもらうのもよいでしょう。</a:t>
            </a:r>
            <a:endParaRPr kumimoji="1" lang="en-US" altLang="ja-JP" u="none" dirty="0">
              <a:ea typeface="游ゴシック"/>
            </a:endParaRPr>
          </a:p>
          <a:p>
            <a:r>
              <a:rPr kumimoji="1" lang="ja-JP" altLang="en-US" u="none" dirty="0"/>
              <a:t>・なお、１人で片付け作業を行うことができないような高齢者（要配慮者）については、市町村の福祉部門や地域の民生委員と連携して対応することになります（民生委員等が把握している要支援者リスト等を活用）。</a:t>
            </a:r>
            <a:endParaRPr kumimoji="1" lang="en-US" altLang="ja-JP" u="non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23</a:t>
            </a:fld>
            <a:endParaRPr kumimoji="1" lang="ja-JP" altLang="en-US"/>
          </a:p>
        </p:txBody>
      </p:sp>
    </p:spTree>
    <p:extLst>
      <p:ext uri="{BB962C8B-B14F-4D97-AF65-F5344CB8AC3E}">
        <p14:creationId xmlns:p14="http://schemas.microsoft.com/office/powerpoint/2010/main" val="2778503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u="none" dirty="0"/>
              <a:t>【</a:t>
            </a:r>
            <a:r>
              <a:rPr kumimoji="1" lang="ja-JP" altLang="en-US" u="none" dirty="0"/>
              <a:t>スライドの使い方</a:t>
            </a:r>
            <a:r>
              <a:rPr kumimoji="1" lang="en-US" altLang="ja-JP" u="none"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・スライドに沿って、問いを説明しましょう。</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・紙面の切り抜き用には</a:t>
            </a:r>
            <a:r>
              <a:rPr kumimoji="1" lang="en-US" altLang="ja-JP" u="none" dirty="0"/>
              <a:t>P23</a:t>
            </a:r>
            <a:r>
              <a:rPr kumimoji="1" lang="ja-JP" altLang="en-US" u="none" dirty="0"/>
              <a:t>のイラストを活用して、各イラストのカードを作成しましょう。班ごとに１セットのカードを用意しましょう。</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　（カードと合わせて用意する模造紙は</a:t>
            </a:r>
            <a:r>
              <a:rPr kumimoji="1" lang="en-US" altLang="ja-JP" u="none" dirty="0"/>
              <a:t>P25</a:t>
            </a:r>
            <a:r>
              <a:rPr kumimoji="1" lang="ja-JP" altLang="en-US" u="none" dirty="0"/>
              <a:t>のシートを確認してください。）</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進行・解説のポイント</a:t>
            </a:r>
            <a:r>
              <a:rPr kumimoji="1" lang="en-US" altLang="ja-JP" u="none" dirty="0"/>
              <a:t>】</a:t>
            </a:r>
          </a:p>
          <a:p>
            <a:r>
              <a:rPr kumimoji="1" lang="ja-JP" altLang="en-US" u="none" dirty="0"/>
              <a:t>・スライドでは、分別を考えるごみ・ものの例として</a:t>
            </a:r>
            <a:r>
              <a:rPr kumimoji="1" lang="en-US" altLang="ja-JP" u="none" dirty="0"/>
              <a:t>14</a:t>
            </a:r>
            <a:r>
              <a:rPr kumimoji="1" lang="ja-JP" altLang="en-US" u="none" dirty="0"/>
              <a:t>種類を掲載しています。研修の時間にあわせて一部のみ抜粋したり、各市町村の分別ルールに応じてカードを独自に作成するのもよいでしょう。</a:t>
            </a:r>
            <a:endParaRPr kumimoji="1" lang="en-US" altLang="ja-JP" u="none" strike="sngStrike" dirty="0"/>
          </a:p>
          <a:p>
            <a:r>
              <a:rPr kumimoji="1" lang="ja-JP" altLang="en-US" u="none" dirty="0"/>
              <a:t>・各市町村で独自に編集する場合は、災害によって被害を受けたものかどうかが分かる表現を使うこと、災害ごみ以外の品も入れることで、参加者にとって、災害ごみとそれ以外の対応の違いについて考える機会を設けることができます。</a:t>
            </a:r>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24</a:t>
            </a:fld>
            <a:endParaRPr kumimoji="1" lang="ja-JP" altLang="en-US"/>
          </a:p>
        </p:txBody>
      </p:sp>
    </p:spTree>
    <p:extLst>
      <p:ext uri="{BB962C8B-B14F-4D97-AF65-F5344CB8AC3E}">
        <p14:creationId xmlns:p14="http://schemas.microsoft.com/office/powerpoint/2010/main" val="3729391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570">
              <a:defRPr/>
            </a:pPr>
            <a:r>
              <a:rPr kumimoji="1" lang="en-US" altLang="ja-JP" u="none" dirty="0"/>
              <a:t>【</a:t>
            </a:r>
            <a:r>
              <a:rPr kumimoji="1" lang="ja-JP" altLang="en-US" u="none" dirty="0"/>
              <a:t>スライドの使い方</a:t>
            </a:r>
            <a:r>
              <a:rPr kumimoji="1" lang="en-US" altLang="ja-JP" u="none" dirty="0"/>
              <a:t>】</a:t>
            </a:r>
          </a:p>
          <a:p>
            <a:pPr defTabSz="948570">
              <a:defRPr/>
            </a:pPr>
            <a:r>
              <a:rPr kumimoji="1" lang="ja-JP" altLang="en-US" u="none" dirty="0"/>
              <a:t>・このページの印刷、紙面の切り抜きを行って、各イラストのカードを作成しましょう。班ごとに１セットのカードを用意しましょう。</a:t>
            </a:r>
            <a:endParaRPr kumimoji="1" lang="en-US" altLang="ja-JP" u="none" dirty="0"/>
          </a:p>
          <a:p>
            <a:pPr defTabSz="948570">
              <a:defRPr/>
            </a:pPr>
            <a:r>
              <a:rPr kumimoji="1" lang="ja-JP" altLang="en-US" u="none" dirty="0"/>
              <a:t>　（カードと合わせて用意する模造紙は</a:t>
            </a:r>
            <a:r>
              <a:rPr kumimoji="1" lang="en-US" altLang="ja-JP" u="none" dirty="0"/>
              <a:t>P25</a:t>
            </a:r>
            <a:r>
              <a:rPr kumimoji="1" lang="ja-JP" altLang="en-US" u="none" dirty="0"/>
              <a:t>のノートを確認してください。）</a:t>
            </a:r>
            <a:endParaRPr kumimoji="1" lang="en-US" altLang="ja-JP" u="none" dirty="0"/>
          </a:p>
          <a:p>
            <a:pPr defTabSz="948570">
              <a:defRPr/>
            </a:pPr>
            <a:endParaRPr kumimoji="1" lang="en-US" altLang="ja-JP" u="non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25</a:t>
            </a:fld>
            <a:endParaRPr kumimoji="1" lang="ja-JP" altLang="en-US"/>
          </a:p>
        </p:txBody>
      </p:sp>
    </p:spTree>
    <p:extLst>
      <p:ext uri="{BB962C8B-B14F-4D97-AF65-F5344CB8AC3E}">
        <p14:creationId xmlns:p14="http://schemas.microsoft.com/office/powerpoint/2010/main" val="678003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・スライドに沿って、研修の進め方を説明しましょう。</a:t>
            </a:r>
            <a:endParaRPr kumimoji="1" lang="en-US" altLang="ja-JP" u="none" dirty="0"/>
          </a:p>
          <a:p>
            <a:pPr defTabSz="990570">
              <a:defRPr/>
            </a:pPr>
            <a:r>
              <a:rPr kumimoji="1" lang="ja-JP" altLang="en-US" u="none" dirty="0"/>
              <a:t>・それぞれの物（カード）の扱いの検討を促しましょう。</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進行・解説のポイント</a:t>
            </a:r>
            <a:r>
              <a:rPr kumimoji="1" lang="en-US" altLang="ja-JP" u="none" dirty="0"/>
              <a:t>】</a:t>
            </a:r>
          </a:p>
          <a:p>
            <a:r>
              <a:rPr kumimoji="1" lang="ja-JP" altLang="en-US" u="none" dirty="0"/>
              <a:t>・ここでは、災害ごみ</a:t>
            </a:r>
            <a:r>
              <a:rPr kumimoji="1" lang="en-US" altLang="ja-JP" u="none" dirty="0"/>
              <a:t>11</a:t>
            </a:r>
            <a:r>
              <a:rPr kumimoji="1" lang="ja-JP" altLang="en-US" u="none" dirty="0"/>
              <a:t>種と思い出の品を区分例として示しています。各市町村の実際の災害ごみの分別ルールに沿った区分に編集し研修を行うと、より理解が深まるでしょう。スライドや準備する模造紙は、必要に応じて編集してください。</a:t>
            </a:r>
            <a:endParaRPr kumimoji="1" lang="ja-JP" altLang="en-US" u="none" strike="sngStrik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26</a:t>
            </a:fld>
            <a:endParaRPr kumimoji="1" lang="ja-JP" altLang="en-US"/>
          </a:p>
        </p:txBody>
      </p:sp>
    </p:spTree>
    <p:extLst>
      <p:ext uri="{BB962C8B-B14F-4D97-AF65-F5344CB8AC3E}">
        <p14:creationId xmlns:p14="http://schemas.microsoft.com/office/powerpoint/2010/main" val="2876176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dirty="0"/>
              <a:t>・このページを</a:t>
            </a:r>
            <a:r>
              <a:rPr kumimoji="1" lang="en-US" altLang="ja-JP" dirty="0"/>
              <a:t>A2</a:t>
            </a:r>
            <a:r>
              <a:rPr kumimoji="1" lang="ja-JP" altLang="en-US" dirty="0"/>
              <a:t>や</a:t>
            </a:r>
            <a:r>
              <a:rPr kumimoji="1" lang="en-US" altLang="ja-JP" dirty="0"/>
              <a:t>A3</a:t>
            </a:r>
            <a:r>
              <a:rPr kumimoji="1" lang="ja-JP" altLang="en-US" dirty="0"/>
              <a:t>で印刷をして、災害ごみ等のイラストのカードと合わせて、事前に用意しましょう。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27</a:t>
            </a:fld>
            <a:endParaRPr kumimoji="1" lang="ja-JP" altLang="en-US"/>
          </a:p>
        </p:txBody>
      </p:sp>
    </p:spTree>
    <p:extLst>
      <p:ext uri="{BB962C8B-B14F-4D97-AF65-F5344CB8AC3E}">
        <p14:creationId xmlns:p14="http://schemas.microsoft.com/office/powerpoint/2010/main" val="1044508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dirty="0"/>
              <a:t>・それぞれの物がどの区分に当てはまるか例示しましょう。</a:t>
            </a:r>
            <a:endParaRPr kumimoji="1" lang="en-US" altLang="ja-JP" dirty="0"/>
          </a:p>
          <a:p>
            <a:pPr marL="0" marR="0" lvl="0" indent="0" algn="l" defTabSz="990570" rtl="0" eaLnBrk="1" fontAlgn="auto" latinLnBrk="0" hangingPunct="1">
              <a:lnSpc>
                <a:spcPct val="100000"/>
              </a:lnSpc>
              <a:spcBef>
                <a:spcPts val="0"/>
              </a:spcBef>
              <a:spcAft>
                <a:spcPts val="0"/>
              </a:spcAft>
              <a:buClrTx/>
              <a:buSzTx/>
              <a:buFontTx/>
              <a:buNone/>
              <a:tabLst/>
              <a:defRPr/>
            </a:pPr>
            <a:endParaRPr kumimoji="1" lang="en-US" altLang="ja-JP" dirty="0"/>
          </a:p>
          <a:p>
            <a:pPr defTabSz="990570">
              <a:defRPr/>
            </a:pPr>
            <a:r>
              <a:rPr kumimoji="1" lang="en-US" altLang="ja-JP" dirty="0"/>
              <a:t>【</a:t>
            </a:r>
            <a:r>
              <a:rPr kumimoji="1" lang="ja-JP" altLang="en-US" dirty="0"/>
              <a:t>解説のポイント</a:t>
            </a:r>
            <a:r>
              <a:rPr kumimoji="1" lang="en-US" altLang="ja-JP" dirty="0"/>
              <a:t>】</a:t>
            </a:r>
            <a:endParaRPr kumimoji="1" lang="en-US" altLang="ja-JP" u="none" dirty="0"/>
          </a:p>
          <a:p>
            <a:r>
              <a:rPr kumimoji="1" lang="ja-JP" altLang="en-US" u="none" dirty="0"/>
              <a:t>・ここで示した分類は、あくまでも一例です。</a:t>
            </a:r>
            <a:r>
              <a:rPr kumimoji="1" lang="ja-JP" altLang="en-US" u="none" strike="noStrike" dirty="0"/>
              <a:t>特に、ごみとして処理してよいかは、被災された方の話を聞いて判断することが大前提で、</a:t>
            </a:r>
            <a:r>
              <a:rPr kumimoji="1" lang="ja-JP" altLang="en-US" u="none" dirty="0"/>
              <a:t>正解はひとつではないことを伝えましょう。</a:t>
            </a:r>
            <a:endParaRPr kumimoji="1" lang="en-US" altLang="ja-JP" u="none" dirty="0"/>
          </a:p>
          <a:p>
            <a:r>
              <a:rPr kumimoji="1" lang="ja-JP" altLang="en-US" u="none" dirty="0">
                <a:ea typeface="游ゴシック"/>
              </a:rPr>
              <a:t>・例えば、人によっては、</a:t>
            </a:r>
            <a:r>
              <a:rPr kumimoji="1" lang="en-US" altLang="ja-JP" u="none" dirty="0">
                <a:ea typeface="游ゴシック"/>
              </a:rPr>
              <a:t>『</a:t>
            </a:r>
            <a:r>
              <a:rPr kumimoji="1" lang="ja-JP" altLang="en-US" u="none" dirty="0">
                <a:ea typeface="游ゴシック"/>
              </a:rPr>
              <a:t>台風で壊れた子供の自転車</a:t>
            </a:r>
            <a:r>
              <a:rPr kumimoji="1" lang="en-US" altLang="ja-JP" u="none" dirty="0">
                <a:ea typeface="游ゴシック"/>
              </a:rPr>
              <a:t>』</a:t>
            </a:r>
            <a:r>
              <a:rPr kumimoji="1" lang="ja-JP" altLang="en-US" u="none" dirty="0">
                <a:ea typeface="游ゴシック"/>
              </a:rPr>
              <a:t>や</a:t>
            </a:r>
            <a:r>
              <a:rPr kumimoji="1" lang="en-US" altLang="ja-JP" u="none" dirty="0">
                <a:ea typeface="游ゴシック"/>
              </a:rPr>
              <a:t>『</a:t>
            </a:r>
            <a:r>
              <a:rPr kumimoji="1" lang="ja-JP" altLang="en-US" u="none" dirty="0">
                <a:ea typeface="游ゴシック"/>
              </a:rPr>
              <a:t>泥にまみれた子供の教科書</a:t>
            </a:r>
            <a:r>
              <a:rPr kumimoji="1" lang="en-US" altLang="ja-JP" u="none" dirty="0">
                <a:ea typeface="游ゴシック"/>
              </a:rPr>
              <a:t>』</a:t>
            </a:r>
            <a:r>
              <a:rPr kumimoji="1" lang="ja-JP" altLang="en-US" u="none" dirty="0">
                <a:ea typeface="游ゴシック"/>
              </a:rPr>
              <a:t>は思い出の品として残しておきたいと思う方もいると思いますし、災害ごみとして処理してよいと思う方もいるかもしれません。</a:t>
            </a:r>
            <a:endParaRPr lang="en-US" altLang="ja-JP" dirty="0">
              <a:ea typeface="游ゴシック"/>
            </a:endParaRPr>
          </a:p>
          <a:p>
            <a:r>
              <a:rPr kumimoji="1" lang="ja-JP" altLang="en-US" u="none" dirty="0">
                <a:ea typeface="游ゴシック"/>
              </a:rPr>
              <a:t>・前のページ同様、ここでも必要に応じて各市町村の分別ルールに沿って、区分を編集</a:t>
            </a:r>
            <a:r>
              <a:rPr kumimoji="1" lang="ja-JP" altLang="en-US" u="none" strike="noStrike" dirty="0">
                <a:ea typeface="游ゴシック"/>
              </a:rPr>
              <a:t>して活用してください</a:t>
            </a:r>
            <a:r>
              <a:rPr kumimoji="1" lang="ja-JP" altLang="en-US" u="none" dirty="0">
                <a:ea typeface="游ゴシック"/>
              </a:rPr>
              <a:t>。</a:t>
            </a:r>
            <a:endParaRPr lang="en-US" altLang="ja-JP" u="none" dirty="0">
              <a:ea typeface="游ゴシック"/>
            </a:endParaRPr>
          </a:p>
          <a:p>
            <a:pPr defTabSz="990570">
              <a:defRPr/>
            </a:pPr>
            <a:r>
              <a:rPr kumimoji="1" lang="ja-JP" altLang="en-US" u="none" dirty="0">
                <a:ea typeface="游ゴシック"/>
              </a:rPr>
              <a:t>・被災者にとって、泥で汚れた写真や、</a:t>
            </a:r>
            <a:r>
              <a:rPr lang="ja-JP" altLang="en-US" dirty="0">
                <a:ea typeface="游ゴシック"/>
              </a:rPr>
              <a:t>台風</a:t>
            </a:r>
            <a:r>
              <a:rPr kumimoji="1" lang="ja-JP" altLang="en-US" u="none" dirty="0">
                <a:ea typeface="游ゴシック"/>
              </a:rPr>
              <a:t>等で壊れた自転車も大切な思い出の品になる可能性があります。</a:t>
            </a:r>
            <a:r>
              <a:rPr kumimoji="1" lang="ja-JP" altLang="en-US" u="none" dirty="0"/>
              <a:t>被災された方のお宅にある物を片付ける作業の中には、こうした思い出の品も混じっている可能性が高いので、被災された方の心情に寄り添い、ひとつひとつの物を大切に扱いましょう。</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ea typeface="游ゴシック"/>
              </a:rPr>
              <a:t>・なお、</a:t>
            </a:r>
            <a:r>
              <a:rPr lang="ja-JP" altLang="en-US" dirty="0">
                <a:ea typeface="游ゴシック"/>
              </a:rPr>
              <a:t>こうした</a:t>
            </a:r>
            <a:r>
              <a:rPr kumimoji="1" lang="ja-JP" altLang="en-US" u="none" dirty="0">
                <a:ea typeface="游ゴシック"/>
              </a:rPr>
              <a:t>思い出の品は、災害ごみ処理とは別に扱う必要があり</a:t>
            </a:r>
            <a:r>
              <a:rPr kumimoji="1" lang="ja-JP" altLang="en-US" u="none" strike="noStrike" dirty="0">
                <a:ea typeface="游ゴシック"/>
              </a:rPr>
              <a:t>、</a:t>
            </a:r>
            <a:r>
              <a:rPr kumimoji="1" lang="ja-JP" altLang="en-US" u="none" dirty="0">
                <a:ea typeface="游ゴシック"/>
              </a:rPr>
              <a:t>土や泥がついている場合は、洗浄・乾燥するなど、別途作業を行うこととなります。</a:t>
            </a:r>
            <a:endParaRPr kumimoji="1" lang="en-US" altLang="ja-JP" u="none" dirty="0">
              <a:ea typeface="游ゴシック"/>
            </a:endParaRP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ea typeface="游ゴシック"/>
              </a:rPr>
              <a:t>・また、災害によらないごみについては、市町村が平時の収集体制を早期に回復できるよう努めていくことも説明しましょう。</a:t>
            </a:r>
            <a:endParaRPr kumimoji="1" lang="en-US" altLang="ja-JP" dirty="0"/>
          </a:p>
          <a:p>
            <a:pPr defTabSz="990570">
              <a:defRPr/>
            </a:pPr>
            <a:endParaRPr kumimoji="1" lang="en-US" altLang="ja-JP"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28</a:t>
            </a:fld>
            <a:endParaRPr kumimoji="1" lang="ja-JP" altLang="en-US"/>
          </a:p>
        </p:txBody>
      </p:sp>
    </p:spTree>
    <p:extLst>
      <p:ext uri="{BB962C8B-B14F-4D97-AF65-F5344CB8AC3E}">
        <p14:creationId xmlns:p14="http://schemas.microsoft.com/office/powerpoint/2010/main" val="3493426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p>
          <a:p>
            <a:pPr defTabSz="990570">
              <a:defRPr/>
            </a:pPr>
            <a:r>
              <a:rPr kumimoji="1" lang="ja-JP" altLang="en-US" u="none" dirty="0"/>
              <a:t>・モデル例として、一般的な分別方法と留意点を示しています。ハンドブックモデル例</a:t>
            </a:r>
            <a:r>
              <a:rPr kumimoji="1" lang="en-US" altLang="ja-JP" u="none" dirty="0"/>
              <a:t>P.7,8</a:t>
            </a:r>
            <a:r>
              <a:rPr kumimoji="1" lang="ja-JP" altLang="en-US" u="none" dirty="0"/>
              <a:t>とあわせて解説しましょう。</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解説のポイント</a:t>
            </a:r>
            <a:r>
              <a:rPr kumimoji="1" lang="en-US" altLang="ja-JP" u="none"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・各市町村独自の分別ルールを提示する場合は、必要に応じてスライドを編集し、各区分にどのようなものが該当するか紹介しましょう。</a:t>
            </a:r>
            <a:endParaRPr kumimoji="1" lang="en-US" altLang="ja-JP" u="none" dirty="0"/>
          </a:p>
          <a:p>
            <a:pPr defTabSz="990570">
              <a:defRPr/>
            </a:pPr>
            <a:r>
              <a:rPr kumimoji="1" lang="ja-JP" altLang="en-US" u="none" dirty="0"/>
              <a:t>・各市町村の平時のごみ出しルールを紹介するための</a:t>
            </a:r>
            <a:r>
              <a:rPr kumimoji="1" lang="en-US" altLang="ja-JP" u="none" dirty="0"/>
              <a:t>URL</a:t>
            </a:r>
            <a:r>
              <a:rPr kumimoji="1" lang="ja-JP" altLang="en-US" u="none" dirty="0"/>
              <a:t>欄も設けています。平時の分別ルールと、災害ごみの分別ルールと異なる場合は、その説明も行いましょう。</a:t>
            </a:r>
            <a:endParaRPr kumimoji="1" lang="en-US" altLang="ja-JP" u="none" dirty="0"/>
          </a:p>
          <a:p>
            <a:pPr defTabSz="990570">
              <a:defRPr/>
            </a:pPr>
            <a:r>
              <a:rPr kumimoji="1" lang="ja-JP" altLang="en-US" u="none" dirty="0"/>
              <a:t>　（掲載する</a:t>
            </a:r>
            <a:r>
              <a:rPr kumimoji="1" lang="en-US" altLang="ja-JP" u="none" dirty="0"/>
              <a:t>URL</a:t>
            </a:r>
            <a:r>
              <a:rPr kumimoji="1" lang="ja-JP" altLang="en-US" u="none" dirty="0"/>
              <a:t>がない場合等は、当該欄は適宜削除してください。）</a:t>
            </a:r>
            <a:endParaRPr kumimoji="1" lang="en-US" altLang="ja-JP" u="none" dirty="0"/>
          </a:p>
          <a:p>
            <a:pPr defTabSz="990570">
              <a:defRPr/>
            </a:pPr>
            <a:endParaRPr kumimoji="1" lang="en-US" altLang="ja-JP"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29</a:t>
            </a:fld>
            <a:endParaRPr kumimoji="1" lang="ja-JP" altLang="en-US"/>
          </a:p>
        </p:txBody>
      </p:sp>
    </p:spTree>
    <p:extLst>
      <p:ext uri="{BB962C8B-B14F-4D97-AF65-F5344CB8AC3E}">
        <p14:creationId xmlns:p14="http://schemas.microsoft.com/office/powerpoint/2010/main" val="4142693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3</a:t>
            </a:fld>
            <a:endParaRPr kumimoji="1" lang="ja-JP" altLang="en-US"/>
          </a:p>
        </p:txBody>
      </p:sp>
    </p:spTree>
    <p:extLst>
      <p:ext uri="{BB962C8B-B14F-4D97-AF65-F5344CB8AC3E}">
        <p14:creationId xmlns:p14="http://schemas.microsoft.com/office/powerpoint/2010/main" val="868358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a:t>
            </a:r>
            <a:r>
              <a:rPr kumimoji="1" lang="ja-JP" altLang="en-US" u="none" dirty="0"/>
              <a:t>ライドの使い方</a:t>
            </a:r>
            <a:r>
              <a:rPr kumimoji="1" lang="en-US" altLang="ja-JP" u="none" dirty="0"/>
              <a:t>】</a:t>
            </a:r>
          </a:p>
          <a:p>
            <a:pPr defTabSz="990570">
              <a:defRPr/>
            </a:pPr>
            <a:r>
              <a:rPr kumimoji="1" lang="ja-JP" altLang="en-US" u="none" dirty="0"/>
              <a:t>・被災から災害ごみの処理がある程度進むと、次に被災した家屋の解体作業が開始されます。</a:t>
            </a:r>
            <a:endParaRPr kumimoji="1" lang="en-US" altLang="ja-JP" u="none" dirty="0"/>
          </a:p>
          <a:p>
            <a:pPr defTabSz="990570">
              <a:defRPr/>
            </a:pPr>
            <a:r>
              <a:rPr kumimoji="1" lang="ja-JP" altLang="en-US" u="none" dirty="0"/>
              <a:t>　家の中の片付けごみ以外にも、このようなごみが発生することを、スライドに沿って紹介</a:t>
            </a:r>
            <a:r>
              <a:rPr kumimoji="1" lang="ja-JP" altLang="en-US" u="none" strike="noStrike" dirty="0"/>
              <a:t>するのもよいでしょう</a:t>
            </a:r>
            <a:r>
              <a:rPr kumimoji="1" lang="ja-JP" altLang="en-US" u="none" dirty="0"/>
              <a:t>。</a:t>
            </a:r>
            <a:endParaRPr kumimoji="1" lang="en-US" altLang="ja-JP" u="none" dirty="0"/>
          </a:p>
          <a:p>
            <a:pPr defTabSz="990570">
              <a:defRPr/>
            </a:pPr>
            <a:endParaRPr kumimoji="1" lang="en-US" altLang="ja-JP" strike="sngStrik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30</a:t>
            </a:fld>
            <a:endParaRPr kumimoji="1" lang="ja-JP" altLang="en-US"/>
          </a:p>
        </p:txBody>
      </p:sp>
    </p:spTree>
    <p:extLst>
      <p:ext uri="{BB962C8B-B14F-4D97-AF65-F5344CB8AC3E}">
        <p14:creationId xmlns:p14="http://schemas.microsoft.com/office/powerpoint/2010/main" val="248733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dirty="0"/>
              <a:t>・一般ボランティアの方々</a:t>
            </a:r>
            <a:r>
              <a:rPr kumimoji="1" lang="ja-JP" altLang="en-US" u="none" dirty="0"/>
              <a:t>は、このスライドのような</a:t>
            </a:r>
            <a:r>
              <a:rPr kumimoji="1" lang="ja-JP" altLang="en-US" dirty="0"/>
              <a:t>高所作業などの危険を伴う作業、危険物を扱う作業には従事しないでよいことを伝えましょう。</a:t>
            </a:r>
            <a:endParaRPr kumimoji="1" lang="en-US" altLang="ja-JP" dirty="0"/>
          </a:p>
          <a:p>
            <a:pPr defTabSz="990570">
              <a:defRPr/>
            </a:pPr>
            <a:endParaRPr kumimoji="1" lang="en-US" altLang="ja-JP" dirty="0"/>
          </a:p>
          <a:p>
            <a:pPr defTabSz="990570">
              <a:defRPr/>
            </a:pPr>
            <a:r>
              <a:rPr kumimoji="1" lang="en-US" altLang="ja-JP" dirty="0"/>
              <a:t>【</a:t>
            </a:r>
            <a:r>
              <a:rPr kumimoji="1" lang="ja-JP" altLang="en-US" dirty="0"/>
              <a:t>解説のポイント</a:t>
            </a:r>
            <a:r>
              <a:rPr kumimoji="1" lang="en-US" altLang="ja-JP" dirty="0"/>
              <a:t>】</a:t>
            </a:r>
            <a:r>
              <a:rPr kumimoji="1" lang="ja-JP" altLang="en-US" dirty="0"/>
              <a:t>　</a:t>
            </a:r>
            <a:endParaRPr kumimoji="1" lang="en-US" altLang="ja-JP" dirty="0"/>
          </a:p>
          <a:p>
            <a:pPr defTabSz="990570">
              <a:defRPr/>
            </a:pPr>
            <a:r>
              <a:rPr kumimoji="1" lang="ja-JP" altLang="en-US" dirty="0"/>
              <a:t>・過去の被災時にここに挙げた事例以外の危険作業や、業者等に処理を依頼した危険物・処理困難物があれば、紹介しましょう。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31</a:t>
            </a:fld>
            <a:endParaRPr kumimoji="1" lang="ja-JP" altLang="en-US"/>
          </a:p>
        </p:txBody>
      </p:sp>
    </p:spTree>
    <p:extLst>
      <p:ext uri="{BB962C8B-B14F-4D97-AF65-F5344CB8AC3E}">
        <p14:creationId xmlns:p14="http://schemas.microsoft.com/office/powerpoint/2010/main" val="2959892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・自治体が、仮置場や集積所でのごみの置き方、搬出方法について、ボランティアに案内するためのチラシ例です。</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・必要に応じて、吹き出しや</a:t>
            </a:r>
            <a:r>
              <a:rPr kumimoji="1" lang="en-US" altLang="ja-JP" u="none" dirty="0"/>
              <a:t>※</a:t>
            </a:r>
            <a:r>
              <a:rPr kumimoji="1" lang="ja-JP" altLang="en-US" u="none" dirty="0"/>
              <a:t>の赤字記載のポイントを中心に紹介しましょう。</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解説のポイント</a:t>
            </a:r>
            <a:r>
              <a:rPr kumimoji="1" lang="en-US" altLang="ja-JP" u="none" dirty="0"/>
              <a:t>】</a:t>
            </a:r>
          </a:p>
          <a:p>
            <a:pPr defTabSz="990570">
              <a:defRPr/>
            </a:pPr>
            <a:r>
              <a:rPr kumimoji="1" lang="ja-JP" altLang="en-US" u="none" dirty="0">
                <a:ea typeface="游ゴシック"/>
              </a:rPr>
              <a:t>・被災経験のある市町村では、</a:t>
            </a:r>
            <a:r>
              <a:rPr lang="ja-JP" altLang="en-US" dirty="0">
                <a:ea typeface="游ゴシック"/>
              </a:rPr>
              <a:t>同様の</a:t>
            </a:r>
            <a:r>
              <a:rPr kumimoji="1" lang="ja-JP" altLang="en-US" u="none" dirty="0">
                <a:ea typeface="游ゴシック"/>
              </a:rPr>
              <a:t>周知・案内を行った事例があれば、スライドを編集して実例として掲載するのもよいでしょう。</a:t>
            </a:r>
            <a:endParaRPr kumimoji="1" lang="en-US" altLang="ja-JP" u="none" dirty="0">
              <a:ea typeface="游ゴシック"/>
            </a:endParaRP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・こうした形で、各市町村から発信される情報に注意し、ルールに沿った行動をお願いしましょう。</a:t>
            </a:r>
            <a:endParaRPr kumimoji="1" lang="en-US" altLang="ja-JP" u="none" dirty="0"/>
          </a:p>
          <a:p>
            <a:pPr marL="0" algn="l" defTabSz="990570" rtl="0" eaLnBrk="1" latinLnBrk="0" hangingPunct="1">
              <a:defRPr/>
            </a:pPr>
            <a:r>
              <a:rPr kumimoji="1" lang="ja-JP" altLang="en-US" u="none" dirty="0"/>
              <a:t>・</a:t>
            </a:r>
            <a:r>
              <a:rPr kumimoji="1" lang="ja-JP" altLang="en-US" sz="1200" u="none" kern="1200" dirty="0">
                <a:solidFill>
                  <a:schemeClr val="tx1"/>
                </a:solidFill>
                <a:latin typeface="+mn-lt"/>
                <a:ea typeface="游ゴシック"/>
                <a:cs typeface="+mn-cs"/>
              </a:rPr>
              <a:t>なお、</a:t>
            </a:r>
            <a:r>
              <a:rPr kumimoji="1" lang="ja-JP" altLang="ja-JP" sz="1200" u="none" kern="1200" dirty="0">
                <a:solidFill>
                  <a:schemeClr val="tx1"/>
                </a:solidFill>
                <a:latin typeface="+mn-lt"/>
                <a:ea typeface="游ゴシック"/>
                <a:cs typeface="+mn-cs"/>
              </a:rPr>
              <a:t>通常のごみ出しでも気を遣うもの</a:t>
            </a:r>
            <a:r>
              <a:rPr kumimoji="1" lang="ja-JP" altLang="en-US" sz="1200" u="none" kern="1200" dirty="0">
                <a:solidFill>
                  <a:schemeClr val="tx1"/>
                </a:solidFill>
                <a:latin typeface="+mn-lt"/>
                <a:ea typeface="游ゴシック"/>
                <a:cs typeface="+mn-cs"/>
              </a:rPr>
              <a:t>（例えば、個人情報の書かれたものや下着類など）は、ごみ出しのルールを守った上で、黒い袋に入れて可燃物に含めることは可能であることなども補足するとよいでしょう。</a:t>
            </a:r>
            <a:endParaRPr kumimoji="1" lang="en-US" altLang="ja-JP" sz="1200" u="none" kern="1200" dirty="0">
              <a:solidFill>
                <a:schemeClr val="tx1"/>
              </a:solidFill>
              <a:latin typeface="+mn-lt"/>
              <a:ea typeface="游ゴシック"/>
              <a:cs typeface="+mn-cs"/>
            </a:endParaRPr>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32</a:t>
            </a:fld>
            <a:endParaRPr kumimoji="1" lang="ja-JP" altLang="en-US"/>
          </a:p>
        </p:txBody>
      </p:sp>
    </p:spTree>
    <p:extLst>
      <p:ext uri="{BB962C8B-B14F-4D97-AF65-F5344CB8AC3E}">
        <p14:creationId xmlns:p14="http://schemas.microsoft.com/office/powerpoint/2010/main" val="3062280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33</a:t>
            </a:fld>
            <a:endParaRPr kumimoji="1" lang="ja-JP" altLang="en-US"/>
          </a:p>
        </p:txBody>
      </p:sp>
    </p:spTree>
    <p:extLst>
      <p:ext uri="{BB962C8B-B14F-4D97-AF65-F5344CB8AC3E}">
        <p14:creationId xmlns:p14="http://schemas.microsoft.com/office/powerpoint/2010/main" val="4005864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570">
              <a:defRPr/>
            </a:pPr>
            <a:r>
              <a:rPr kumimoji="1" lang="en-US" altLang="ja-JP" dirty="0"/>
              <a:t>【</a:t>
            </a:r>
            <a:r>
              <a:rPr kumimoji="1" lang="ja-JP" altLang="en-US" dirty="0"/>
              <a:t>スライドの使い方</a:t>
            </a:r>
            <a:r>
              <a:rPr kumimoji="1" lang="en-US" altLang="ja-JP" dirty="0"/>
              <a:t>】</a:t>
            </a:r>
          </a:p>
          <a:p>
            <a:pPr defTabSz="948570">
              <a:defRPr/>
            </a:pPr>
            <a:r>
              <a:rPr kumimoji="1" lang="ja-JP" altLang="en-US" u="none" dirty="0"/>
              <a:t>・スライドに沿って、問いの設定を説明しましょう。</a:t>
            </a:r>
            <a:endParaRPr kumimoji="1" lang="en-US" altLang="ja-JP" u="none" dirty="0"/>
          </a:p>
          <a:p>
            <a:pPr defTabSz="948570">
              <a:defRPr/>
            </a:pPr>
            <a:r>
              <a:rPr kumimoji="1" lang="ja-JP" altLang="en-US" u="none" dirty="0"/>
              <a:t>・このチラシには、出せるごみの種類や集積所での分別のルールが書かれていることを説明します。</a:t>
            </a:r>
            <a:endParaRPr kumimoji="1" lang="en-US" altLang="ja-JP" u="none" dirty="0"/>
          </a:p>
          <a:p>
            <a:pPr defTabSz="948570">
              <a:defRPr/>
            </a:pPr>
            <a:endParaRPr kumimoji="1" lang="en-US" altLang="ja-JP" u="none" dirty="0"/>
          </a:p>
          <a:p>
            <a:pPr defTabSz="948570">
              <a:defRPr/>
            </a:pPr>
            <a:r>
              <a:rPr kumimoji="1" lang="en-US" altLang="ja-JP" u="none" dirty="0"/>
              <a:t>【</a:t>
            </a:r>
            <a:r>
              <a:rPr kumimoji="1" lang="ja-JP" altLang="en-US" u="none" dirty="0"/>
              <a:t>進行・解説のポイント</a:t>
            </a:r>
            <a:r>
              <a:rPr kumimoji="1" lang="en-US" altLang="ja-JP" u="none" dirty="0"/>
              <a:t>】</a:t>
            </a:r>
          </a:p>
          <a:p>
            <a:pPr defTabSz="948570">
              <a:defRPr/>
            </a:pPr>
            <a:r>
              <a:rPr kumimoji="1" lang="ja-JP" altLang="en-US" u="none" dirty="0"/>
              <a:t>・冒頭にお知らせ（チラシ）の内容やレイアウト図について、</a:t>
            </a:r>
            <a:r>
              <a:rPr kumimoji="1" lang="en-US" altLang="ja-JP" u="none" dirty="0"/>
              <a:t>10</a:t>
            </a:r>
            <a:r>
              <a:rPr kumimoji="1" lang="ja-JP" altLang="en-US" u="none" dirty="0"/>
              <a:t>分程度で説明しましょう。</a:t>
            </a:r>
            <a:endParaRPr kumimoji="1" lang="en-US" altLang="ja-JP" u="none" dirty="0"/>
          </a:p>
          <a:p>
            <a:pPr defTabSz="948570">
              <a:defRPr/>
            </a:pPr>
            <a:r>
              <a:rPr kumimoji="1" lang="ja-JP" altLang="en-US" u="none" dirty="0"/>
              <a:t>　そして、班（テーブル）ごとに各参加者で運び出しの順番を</a:t>
            </a:r>
            <a:r>
              <a:rPr kumimoji="1" lang="en-US" altLang="ja-JP" u="none" dirty="0"/>
              <a:t>10</a:t>
            </a:r>
            <a:r>
              <a:rPr kumimoji="1" lang="ja-JP" altLang="en-US" u="none" dirty="0"/>
              <a:t>分程度検討してもらい（各自検討）、同じく</a:t>
            </a:r>
            <a:r>
              <a:rPr kumimoji="1" lang="en-US" altLang="ja-JP" u="none" dirty="0"/>
              <a:t>10</a:t>
            </a:r>
            <a:r>
              <a:rPr kumimoji="1" lang="ja-JP" altLang="en-US" u="none" dirty="0"/>
              <a:t>分程度で各参加者の考えを披露しあって、意見を共有してもらいましょう（班検討）。</a:t>
            </a:r>
            <a:endParaRPr kumimoji="1" lang="en-US" altLang="ja-JP" u="none" dirty="0"/>
          </a:p>
          <a:p>
            <a:pPr defTabSz="948570">
              <a:defRPr/>
            </a:pPr>
            <a:r>
              <a:rPr kumimoji="1" lang="ja-JP" altLang="en-US" u="none" dirty="0"/>
              <a:t>　なぜその順番だと思ったかを、話してもらうことが重要です。</a:t>
            </a:r>
            <a:endParaRPr kumimoji="1" lang="en-US" altLang="ja-JP" u="none" dirty="0"/>
          </a:p>
          <a:p>
            <a:pPr defTabSz="948570">
              <a:defRPr/>
            </a:pPr>
            <a:r>
              <a:rPr kumimoji="1" lang="ja-JP" altLang="en-US" u="none" dirty="0"/>
              <a:t>・被災経験のある市町村では、仮置場や集積所のレイアウト図に関する周知を行った事例があれば、スライドを編集して実例として掲載・活用するのもよいでしょう。</a:t>
            </a:r>
            <a:endParaRPr kumimoji="1" lang="en-US" altLang="ja-JP" u="none" dirty="0"/>
          </a:p>
          <a:p>
            <a:endParaRPr kumimoji="1" lang="ja-JP" altLang="en-US"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34</a:t>
            </a:fld>
            <a:endParaRPr kumimoji="1" lang="ja-JP" altLang="en-US"/>
          </a:p>
        </p:txBody>
      </p:sp>
    </p:spTree>
    <p:extLst>
      <p:ext uri="{BB962C8B-B14F-4D97-AF65-F5344CB8AC3E}">
        <p14:creationId xmlns:p14="http://schemas.microsoft.com/office/powerpoint/2010/main" val="2805811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u="none" dirty="0"/>
              <a:t>【</a:t>
            </a:r>
            <a:r>
              <a:rPr kumimoji="1" lang="ja-JP" altLang="en-US" u="none" dirty="0"/>
              <a:t>スライドの使い方</a:t>
            </a:r>
            <a:r>
              <a:rPr kumimoji="1" lang="en-US" altLang="ja-JP" u="none"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・スライドに沿って、問いの設定を説明しましょう。</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・このチラシ（前頁チラシの裏面）には、集積所の地図やレイアウトが書かれていることを説明します。</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進行・解説のポイント</a:t>
            </a:r>
            <a:r>
              <a:rPr kumimoji="1" lang="en-US" altLang="ja-JP" u="none"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・仮置場や集積所のレイアウト図について、周知を行った事例や検討している資料があれば、スライドを編集して実例として掲載・活用するのもよいでしょう。</a:t>
            </a:r>
            <a:endParaRPr kumimoji="1" lang="en-US" altLang="ja-JP" u="non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35</a:t>
            </a:fld>
            <a:endParaRPr kumimoji="1" lang="ja-JP" altLang="en-US"/>
          </a:p>
        </p:txBody>
      </p:sp>
    </p:spTree>
    <p:extLst>
      <p:ext uri="{BB962C8B-B14F-4D97-AF65-F5344CB8AC3E}">
        <p14:creationId xmlns:p14="http://schemas.microsoft.com/office/powerpoint/2010/main" val="176730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・スライドに沿って、問いを説明しましょう。</a:t>
            </a:r>
            <a:endParaRPr kumimoji="1" lang="en-US" altLang="ja-JP" u="none" dirty="0"/>
          </a:p>
          <a:p>
            <a:pPr defTabSz="990570">
              <a:defRPr/>
            </a:pPr>
            <a:r>
              <a:rPr kumimoji="1" lang="ja-JP" altLang="en-US" u="none" dirty="0"/>
              <a:t>・</a:t>
            </a:r>
            <a:r>
              <a:rPr kumimoji="1" lang="en-US" altLang="ja-JP" u="none" strike="noStrike" dirty="0"/>
              <a:t>A</a:t>
            </a:r>
            <a:r>
              <a:rPr kumimoji="1" lang="ja-JP" altLang="en-US" u="none" strike="noStrike" dirty="0"/>
              <a:t>～</a:t>
            </a:r>
            <a:r>
              <a:rPr kumimoji="1" lang="en-US" altLang="ja-JP" u="none" strike="noStrike" dirty="0"/>
              <a:t>G</a:t>
            </a:r>
            <a:r>
              <a:rPr kumimoji="1" lang="ja-JP" altLang="en-US" u="none" dirty="0"/>
              <a:t>のものをどの順でトラックへ積み込むか、検討を促しましょう。（なお、ここでは</a:t>
            </a:r>
            <a:r>
              <a:rPr kumimoji="1" lang="en-US" altLang="ja-JP" u="none" strike="noStrike" dirty="0"/>
              <a:t>A</a:t>
            </a:r>
            <a:r>
              <a:rPr kumimoji="1" lang="ja-JP" altLang="en-US" u="none" strike="noStrike" dirty="0"/>
              <a:t>～</a:t>
            </a:r>
            <a:r>
              <a:rPr kumimoji="1" lang="en-US" altLang="ja-JP" u="none" strike="noStrike" dirty="0"/>
              <a:t>G</a:t>
            </a:r>
            <a:r>
              <a:rPr kumimoji="1" lang="ja-JP" altLang="en-US" u="none" dirty="0"/>
              <a:t>すべてを一度にトラックに積むことができる</a:t>
            </a:r>
            <a:r>
              <a:rPr kumimoji="1" lang="ja-JP" altLang="en-US" u="none" strike="sngStrike" dirty="0"/>
              <a:t>量</a:t>
            </a:r>
            <a:r>
              <a:rPr kumimoji="1" lang="ja-JP" altLang="en-US" u="none" dirty="0"/>
              <a:t>と仮定します。）</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・事務局は、レイアウト図（</a:t>
            </a:r>
            <a:r>
              <a:rPr kumimoji="1" lang="en-US" altLang="ja-JP" u="none" dirty="0"/>
              <a:t>A3</a:t>
            </a:r>
            <a:r>
              <a:rPr kumimoji="1" lang="ja-JP" altLang="en-US" u="none" dirty="0"/>
              <a:t>程度に印刷。本資料の例もしくは各市町村の実際の事例でも構わない。）と、必要に応じて各ごみのイラスト図も用意しましょう。</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進行・解説のポイント</a:t>
            </a:r>
            <a:r>
              <a:rPr kumimoji="1" lang="en-US" altLang="ja-JP" u="none" dirty="0"/>
              <a:t>】</a:t>
            </a:r>
          </a:p>
          <a:p>
            <a:pPr defTabSz="990570">
              <a:defRPr/>
            </a:pPr>
            <a:r>
              <a:rPr kumimoji="1" lang="ja-JP" altLang="en-US" u="none" dirty="0"/>
              <a:t>・今回の検討では、様々なごみを一つのトラックに載せるケース（混載）について検討をお願いしています。</a:t>
            </a:r>
            <a:endParaRPr kumimoji="1" lang="en-US" altLang="ja-JP" u="none" dirty="0"/>
          </a:p>
          <a:p>
            <a:pPr defTabSz="990570">
              <a:defRPr/>
            </a:pPr>
            <a:r>
              <a:rPr kumimoji="1" lang="ja-JP" altLang="en-US" u="none" dirty="0"/>
              <a:t>・トラックの積載量には、本来制限がありますが、今回の検討では、ここに挙げたものが一度に積めるという前提で検討を促してください。</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・仮置場や集積所のレイアウト図について、周知を行った事例や検討している資料があれば、スライドを編集して活用するのもよいでしょう。</a:t>
            </a:r>
            <a:endParaRPr kumimoji="1" lang="en-US" altLang="ja-JP" u="none" dirty="0"/>
          </a:p>
          <a:p>
            <a:pPr defTabSz="990570">
              <a:defRPr/>
            </a:pPr>
            <a:endParaRPr kumimoji="1" lang="en-US" altLang="ja-JP"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36</a:t>
            </a:fld>
            <a:endParaRPr kumimoji="1" lang="ja-JP" altLang="en-US"/>
          </a:p>
        </p:txBody>
      </p:sp>
    </p:spTree>
    <p:extLst>
      <p:ext uri="{BB962C8B-B14F-4D97-AF65-F5344CB8AC3E}">
        <p14:creationId xmlns:p14="http://schemas.microsoft.com/office/powerpoint/2010/main" val="1782953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・スライドに沿って、解説しましょう。</a:t>
            </a:r>
            <a:endParaRPr kumimoji="1" lang="en-US" altLang="ja-JP" u="none" dirty="0"/>
          </a:p>
          <a:p>
            <a:pPr defTabSz="990570">
              <a:defRPr/>
            </a:pPr>
            <a:r>
              <a:rPr kumimoji="1" lang="ja-JP" altLang="en-US" u="none" dirty="0"/>
              <a:t>・また、この集積所では搬出の対象となっていないカセットボンベは、</a:t>
            </a:r>
            <a:r>
              <a:rPr kumimoji="1" lang="ja-JP" altLang="en-US" dirty="0"/>
              <a:t>持ち込まないことも伝えましょう。</a:t>
            </a:r>
            <a:endParaRPr kumimoji="1" lang="en-US" altLang="ja-JP" dirty="0"/>
          </a:p>
          <a:p>
            <a:pPr marL="0" marR="0" lvl="0" indent="0" algn="l" defTabSz="990570" rtl="0" eaLnBrk="1" fontAlgn="auto" latinLnBrk="0" hangingPunct="1">
              <a:lnSpc>
                <a:spcPct val="100000"/>
              </a:lnSpc>
              <a:spcBef>
                <a:spcPts val="0"/>
              </a:spcBef>
              <a:spcAft>
                <a:spcPts val="0"/>
              </a:spcAft>
              <a:buClrTx/>
              <a:buSzTx/>
              <a:buFontTx/>
              <a:buNone/>
              <a:tabLst/>
              <a:defRPr/>
            </a:pPr>
            <a:endParaRPr kumimoji="1" lang="en-US" altLang="ja-JP" dirty="0"/>
          </a:p>
          <a:p>
            <a:pPr defTabSz="990570">
              <a:defRPr/>
            </a:pPr>
            <a:r>
              <a:rPr kumimoji="1" lang="en-US" altLang="ja-JP" dirty="0"/>
              <a:t>【</a:t>
            </a:r>
            <a:r>
              <a:rPr kumimoji="1" lang="ja-JP" altLang="en-US" dirty="0"/>
              <a:t>解説のポイント</a:t>
            </a:r>
            <a:r>
              <a:rPr kumimoji="1" lang="en-US" altLang="ja-JP" dirty="0"/>
              <a:t>】</a:t>
            </a:r>
            <a:endParaRPr kumimoji="1" lang="en-US" altLang="ja-JP" u="none" dirty="0"/>
          </a:p>
          <a:p>
            <a:pPr defTabSz="990570">
              <a:defRPr/>
            </a:pPr>
            <a:r>
              <a:rPr kumimoji="1" lang="ja-JP" altLang="en-US" u="none" dirty="0"/>
              <a:t>・水に濡れた畳や毛布は元の重さに比べて、非常に重たくなります。トラックの最大積載量によっては、何枚も載せられない場合もありますし、トラックに積む際には複数人での積載作業が必要となるケースもあり、留意が必要であることを補足しましょう。</a:t>
            </a:r>
            <a:endParaRPr kumimoji="1" lang="en-US" altLang="ja-JP" u="none" dirty="0"/>
          </a:p>
          <a:p>
            <a:pPr defTabSz="990570">
              <a:defRPr/>
            </a:pPr>
            <a:r>
              <a:rPr kumimoji="1" lang="ja-JP" altLang="en-US" u="none" dirty="0"/>
              <a:t>　</a:t>
            </a:r>
            <a:r>
              <a:rPr kumimoji="1" lang="en-US" altLang="ja-JP" u="none" dirty="0"/>
              <a:t>※</a:t>
            </a:r>
            <a:r>
              <a:rPr kumimoji="1" lang="ja-JP" altLang="en-US" u="none" dirty="0"/>
              <a:t>最大で畳は約</a:t>
            </a:r>
            <a:r>
              <a:rPr kumimoji="1" lang="en-US" altLang="ja-JP" u="none" dirty="0"/>
              <a:t>2.4</a:t>
            </a:r>
            <a:r>
              <a:rPr kumimoji="1" lang="ja-JP" altLang="en-US" u="none" dirty="0"/>
              <a:t>倍（</a:t>
            </a:r>
            <a:r>
              <a:rPr kumimoji="1" lang="en-US" altLang="ja-JP" u="none" dirty="0"/>
              <a:t>5.2kg</a:t>
            </a:r>
            <a:r>
              <a:rPr kumimoji="1" lang="ja-JP" altLang="en-US" u="none" dirty="0"/>
              <a:t>⇒</a:t>
            </a:r>
            <a:r>
              <a:rPr kumimoji="1" lang="en-US" altLang="ja-JP" u="none" dirty="0"/>
              <a:t>12.5kg</a:t>
            </a:r>
            <a:r>
              <a:rPr kumimoji="1" lang="ja-JP" altLang="en-US" u="none" dirty="0"/>
              <a:t>）、毛布は約</a:t>
            </a:r>
            <a:r>
              <a:rPr kumimoji="1" lang="en-US" altLang="ja-JP" u="none" dirty="0"/>
              <a:t>6.5</a:t>
            </a:r>
            <a:r>
              <a:rPr kumimoji="1" lang="ja-JP" altLang="en-US" u="none" dirty="0"/>
              <a:t>倍（</a:t>
            </a:r>
            <a:r>
              <a:rPr kumimoji="1" lang="en-US" altLang="ja-JP" u="none" dirty="0"/>
              <a:t>1.6kg</a:t>
            </a:r>
            <a:r>
              <a:rPr kumimoji="1" lang="ja-JP" altLang="en-US" u="none" dirty="0"/>
              <a:t>⇒</a:t>
            </a:r>
            <a:r>
              <a:rPr kumimoji="1" lang="en-US" altLang="ja-JP" u="none" dirty="0"/>
              <a:t>10.3kg</a:t>
            </a:r>
            <a:r>
              <a:rPr kumimoji="1" lang="ja-JP" altLang="en-US" u="none" dirty="0"/>
              <a:t>）とする研究成果もあります。　</a:t>
            </a:r>
            <a:endParaRPr kumimoji="1" lang="en-US" altLang="ja-JP" u="none" dirty="0"/>
          </a:p>
          <a:p>
            <a:pPr defTabSz="990570">
              <a:defRPr/>
            </a:pPr>
            <a:r>
              <a:rPr kumimoji="1" lang="ja-JP" altLang="en-US" u="none" dirty="0"/>
              <a:t>　　　（</a:t>
            </a:r>
            <a:r>
              <a:rPr lang="ja-JP" altLang="en-US" u="none" dirty="0"/>
              <a:t>水害廃棄物となる家財を対象とした浸水時の重量変化に関する基礎的研究（土木学会西部支部研究発表会</a:t>
            </a:r>
            <a:r>
              <a:rPr lang="en-US" altLang="ja-JP" u="none" dirty="0"/>
              <a:t>(2010.3)</a:t>
            </a:r>
            <a:r>
              <a:rPr lang="ja-JP" altLang="en-US" u="none" dirty="0"/>
              <a:t>） 　　</a:t>
            </a:r>
            <a:endParaRPr lang="en-US" altLang="ja-JP" u="none" dirty="0"/>
          </a:p>
          <a:p>
            <a:pPr defTabSz="990570">
              <a:defRPr/>
            </a:pPr>
            <a:r>
              <a:rPr kumimoji="1" lang="ja-JP" altLang="en-US" u="none" dirty="0"/>
              <a:t>　　　　　</a:t>
            </a:r>
            <a:r>
              <a:rPr kumimoji="1" lang="en-US" altLang="ja-JP" u="none" dirty="0"/>
              <a:t>http://library.jsce.or.jp/jsce/open/00074/2010/54-07-0018.pdf</a:t>
            </a:r>
            <a:r>
              <a:rPr kumimoji="1" lang="ja-JP" altLang="en-US" u="none" dirty="0"/>
              <a:t>　</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strike="noStrike" dirty="0"/>
              <a:t>・実際の災害時には、</a:t>
            </a:r>
            <a:r>
              <a:rPr kumimoji="1" lang="ja-JP" altLang="en-US" u="none" strike="noStrike" dirty="0">
                <a:latin typeface="游ゴシック" panose="020B0400000000000000" pitchFamily="50" charset="-128"/>
                <a:ea typeface="游ゴシック" panose="020B0400000000000000" pitchFamily="50" charset="-128"/>
              </a:rPr>
              <a:t>被災の規模等によっては、</a:t>
            </a:r>
            <a:r>
              <a:rPr lang="ja-JP" altLang="en-US" sz="1200" u="none" strike="noStrike" dirty="0">
                <a:latin typeface="游ゴシック" panose="020B0400000000000000" pitchFamily="50" charset="-128"/>
                <a:ea typeface="游ゴシック" panose="020B0400000000000000" pitchFamily="50" charset="-128"/>
                <a:cs typeface="Times New Roman" panose="02020603050405020304" pitchFamily="18" charset="0"/>
              </a:rPr>
              <a:t>例えば、</a:t>
            </a:r>
            <a:r>
              <a:rPr lang="ja-JP" altLang="ja-JP" sz="1200" u="none" strike="noStrike" dirty="0">
                <a:latin typeface="游ゴシック" panose="020B0400000000000000" pitchFamily="50" charset="-128"/>
                <a:ea typeface="游ゴシック" panose="020B0400000000000000" pitchFamily="50" charset="-128"/>
                <a:cs typeface="Times New Roman" panose="02020603050405020304" pitchFamily="18" charset="0"/>
              </a:rPr>
              <a:t>畳だけを集めるトラックが各住宅を回るケース</a:t>
            </a:r>
            <a:r>
              <a:rPr lang="ja-JP" altLang="en-US" sz="1200" u="none" strike="noStrike" dirty="0">
                <a:latin typeface="游ゴシック" panose="020B0400000000000000" pitchFamily="50" charset="-128"/>
                <a:ea typeface="游ゴシック" panose="020B0400000000000000" pitchFamily="50" charset="-128"/>
                <a:cs typeface="Times New Roman" panose="02020603050405020304" pitchFamily="18" charset="0"/>
              </a:rPr>
              <a:t>などもあるので、事例として補足してもよいでしょう。</a:t>
            </a:r>
            <a:endParaRPr lang="en-US" altLang="ja-JP" sz="1200" u="none" strike="noStrike" dirty="0">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・前のページ同様、仮置場や集積所のレイアウト図について、周知を行った事例や検討している資料があれば、適宜スライドを編集して活用してください。</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37</a:t>
            </a:fld>
            <a:endParaRPr kumimoji="1" lang="ja-JP" altLang="en-US"/>
          </a:p>
        </p:txBody>
      </p:sp>
    </p:spTree>
    <p:extLst>
      <p:ext uri="{BB962C8B-B14F-4D97-AF65-F5344CB8AC3E}">
        <p14:creationId xmlns:p14="http://schemas.microsoft.com/office/powerpoint/2010/main" val="3931361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u="none" dirty="0"/>
              <a:t>【</a:t>
            </a:r>
            <a:r>
              <a:rPr kumimoji="1" lang="ja-JP" altLang="en-US" u="none" dirty="0"/>
              <a:t>スライドの使い方</a:t>
            </a:r>
            <a:r>
              <a:rPr kumimoji="1" lang="en-US" altLang="ja-JP" u="none"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・スライドに沿って、解説しましょう。</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endParaRPr kumimoji="1" lang="en-US" altLang="ja-JP" u="none" dirty="0"/>
          </a:p>
          <a:p>
            <a:pPr defTabSz="990570">
              <a:defRPr/>
            </a:pPr>
            <a:r>
              <a:rPr kumimoji="1" lang="en-US" altLang="ja-JP" u="none" dirty="0"/>
              <a:t>【</a:t>
            </a:r>
            <a:r>
              <a:rPr kumimoji="1" lang="ja-JP" altLang="en-US" u="none" dirty="0"/>
              <a:t>解説のポイント</a:t>
            </a:r>
            <a:r>
              <a:rPr kumimoji="1" lang="en-US" altLang="ja-JP" u="none" dirty="0"/>
              <a:t>】</a:t>
            </a:r>
          </a:p>
          <a:p>
            <a:pPr defTabSz="990570">
              <a:defRPr/>
            </a:pPr>
            <a:r>
              <a:rPr kumimoji="1" lang="ja-JP" altLang="en-US" u="none" dirty="0"/>
              <a:t>・問いの設定上、カセットボンベはこの集積所には出せません。あらかじめチラシやレイアウト図を確認して、持ち込みできるものを確認するよう伝えましょう。</a:t>
            </a:r>
            <a:endParaRPr kumimoji="1" lang="en-US" altLang="ja-JP" u="none" dirty="0"/>
          </a:p>
          <a:p>
            <a:pPr defTabSz="990570">
              <a:defRPr/>
            </a:pPr>
            <a:r>
              <a:rPr kumimoji="1" lang="ja-JP" altLang="en-US" u="none" dirty="0"/>
              <a:t>・一つの家具でも、できる限りルールに沿って災害ごみを分別するように伝えましょう。</a:t>
            </a:r>
            <a:endParaRPr kumimoji="1" lang="en-US" altLang="ja-JP" u="non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38</a:t>
            </a:fld>
            <a:endParaRPr kumimoji="1" lang="ja-JP" altLang="en-US"/>
          </a:p>
        </p:txBody>
      </p:sp>
    </p:spTree>
    <p:extLst>
      <p:ext uri="{BB962C8B-B14F-4D97-AF65-F5344CB8AC3E}">
        <p14:creationId xmlns:p14="http://schemas.microsoft.com/office/powerpoint/2010/main" val="636665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・スライドに沿って、補足事項として紹介しましょう。</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解説のポイント</a:t>
            </a:r>
            <a:r>
              <a:rPr kumimoji="1" lang="en-US" altLang="ja-JP" u="none" dirty="0"/>
              <a:t>】</a:t>
            </a:r>
          </a:p>
          <a:p>
            <a:pPr defTabSz="990570">
              <a:defRPr/>
            </a:pPr>
            <a:r>
              <a:rPr kumimoji="1" lang="ja-JP" altLang="en-US" u="none" strike="noStrike" dirty="0"/>
              <a:t>・土砂は、土の</a:t>
            </a:r>
            <a:r>
              <a:rPr kumimoji="1" lang="ja-JP" altLang="en-US" u="none" strike="noStrike" dirty="0" err="1"/>
              <a:t>う</a:t>
            </a:r>
            <a:r>
              <a:rPr kumimoji="1" lang="ja-JP" altLang="en-US" u="none" strike="noStrike" dirty="0"/>
              <a:t>袋に入れることが想定されますが、ごみとして扱わないケースもあることに留意しましょう。</a:t>
            </a:r>
            <a:endParaRPr kumimoji="1" lang="en-US" altLang="ja-JP" u="none" strike="noStrike" dirty="0"/>
          </a:p>
          <a:p>
            <a:pPr defTabSz="990570">
              <a:defRPr/>
            </a:pPr>
            <a:r>
              <a:rPr kumimoji="1" lang="ja-JP" altLang="en-US" u="none" strike="noStrike" dirty="0"/>
              <a:t>（廃棄物担当部局と土木建設部局の協議等により検討されることが多いです。）</a:t>
            </a:r>
            <a:endParaRPr kumimoji="1" lang="en-US" altLang="ja-JP" u="none" strike="noStrik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strike="noStrike" dirty="0"/>
              <a:t>　市町村によって区分が異なりますので、土砂を事例として紹介する場合は、各市町村のルールを確認しましょう。</a:t>
            </a:r>
            <a:endParaRPr kumimoji="1" lang="en-US" altLang="ja-JP" u="none" dirty="0"/>
          </a:p>
          <a:p>
            <a:pPr defTabSz="990570">
              <a:defRPr/>
            </a:pPr>
            <a:r>
              <a:rPr kumimoji="1" lang="ja-JP" altLang="en-US" u="none" dirty="0"/>
              <a:t>・研修の中で、砂を詰めた土のう袋を持ち込んで、重さを体験していただく機会を作るのもよいでしょう。</a:t>
            </a:r>
            <a:endParaRPr kumimoji="1" lang="en-US" altLang="ja-JP" u="non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39</a:t>
            </a:fld>
            <a:endParaRPr kumimoji="1" lang="ja-JP" altLang="en-US"/>
          </a:p>
        </p:txBody>
      </p:sp>
    </p:spTree>
    <p:extLst>
      <p:ext uri="{BB962C8B-B14F-4D97-AF65-F5344CB8AC3E}">
        <p14:creationId xmlns:p14="http://schemas.microsoft.com/office/powerpoint/2010/main" val="800330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u="none" dirty="0">
                <a:ea typeface="游ゴシック"/>
              </a:rPr>
              <a:t>【</a:t>
            </a:r>
            <a:r>
              <a:rPr lang="ja-JP" altLang="en-US" dirty="0">
                <a:ea typeface="游ゴシック"/>
              </a:rPr>
              <a:t>補足</a:t>
            </a:r>
            <a:r>
              <a:rPr kumimoji="1" lang="en-US" altLang="ja-JP" u="none" dirty="0">
                <a:ea typeface="游ゴシック"/>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・用意する物品・資料に含まれる模造紙について、</a:t>
            </a:r>
            <a:r>
              <a:rPr kumimoji="1" lang="en-US" altLang="ja-JP" dirty="0"/>
              <a:t>A2</a:t>
            </a:r>
            <a:r>
              <a:rPr kumimoji="1" lang="ja-JP" altLang="en-US" dirty="0"/>
              <a:t>の模造紙などがあればよいですが、なければ複数枚の</a:t>
            </a:r>
            <a:r>
              <a:rPr kumimoji="1" lang="en-US" altLang="ja-JP" dirty="0"/>
              <a:t>A3</a:t>
            </a:r>
            <a:r>
              <a:rPr kumimoji="1" lang="ja-JP" altLang="en-US" dirty="0"/>
              <a:t>白紙なども活用して、参加者同士で意見を確認し合えるようにしましょう。</a:t>
            </a:r>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4</a:t>
            </a:fld>
            <a:endParaRPr kumimoji="1" lang="ja-JP" altLang="en-US"/>
          </a:p>
        </p:txBody>
      </p:sp>
    </p:spTree>
    <p:extLst>
      <p:ext uri="{BB962C8B-B14F-4D97-AF65-F5344CB8AC3E}">
        <p14:creationId xmlns:p14="http://schemas.microsoft.com/office/powerpoint/2010/main" val="23264893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p>
          <a:p>
            <a:pPr defTabSz="990570">
              <a:defRPr/>
            </a:pPr>
            <a:r>
              <a:rPr kumimoji="1" lang="ja-JP" altLang="en-US" u="none" dirty="0"/>
              <a:t>・参考情報として、現場で利用できる車両や、現場にいる免許保有者によって、ごみの運び方も変わることを、スライドに沿って紹介するのもよいでしょう。</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解説のポイント</a:t>
            </a:r>
            <a:r>
              <a:rPr kumimoji="1" lang="en-US" altLang="ja-JP" u="none" dirty="0"/>
              <a:t>】</a:t>
            </a:r>
          </a:p>
          <a:p>
            <a:pPr defTabSz="990570">
              <a:defRPr/>
            </a:pPr>
            <a:r>
              <a:rPr kumimoji="1" lang="ja-JP" altLang="en-US" u="none" dirty="0"/>
              <a:t>・大規模災害ともなると、人命救助や復旧工事など様々な場面で車両が使用されます。</a:t>
            </a:r>
            <a:endParaRPr kumimoji="1" lang="en-US" altLang="ja-JP" u="none" dirty="0"/>
          </a:p>
          <a:p>
            <a:pPr defTabSz="990570">
              <a:defRPr/>
            </a:pPr>
            <a:r>
              <a:rPr kumimoji="1" lang="ja-JP" altLang="en-US" u="none" dirty="0"/>
              <a:t>　必要な車両がすぐに手に入るか分からない上、車両があっても運転できる人がいないケースも想定されます。</a:t>
            </a:r>
            <a:endParaRPr kumimoji="1" lang="en-US" altLang="ja-JP" u="none" dirty="0"/>
          </a:p>
          <a:p>
            <a:pPr defTabSz="990570">
              <a:defRPr/>
            </a:pPr>
            <a:r>
              <a:rPr kumimoji="1" lang="ja-JP" altLang="en-US" u="none" dirty="0"/>
              <a:t>・現場にどのような車両があって、どのような免許保有者ががいるか、どのような運び方をすれば、スムーズに災害ごみの運び出しができるかは、現場の関係者で相談・検討しましょう。</a:t>
            </a:r>
            <a:endParaRPr kumimoji="1" lang="en-US" altLang="ja-JP" u="none" dirty="0"/>
          </a:p>
          <a:p>
            <a:pPr defTabSz="990570">
              <a:defRPr/>
            </a:pPr>
            <a:endParaRPr kumimoji="1" lang="en-US" altLang="ja-JP"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40</a:t>
            </a:fld>
            <a:endParaRPr kumimoji="1" lang="ja-JP" altLang="en-US"/>
          </a:p>
        </p:txBody>
      </p:sp>
    </p:spTree>
    <p:extLst>
      <p:ext uri="{BB962C8B-B14F-4D97-AF65-F5344CB8AC3E}">
        <p14:creationId xmlns:p14="http://schemas.microsoft.com/office/powerpoint/2010/main" val="1410265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dirty="0"/>
              <a:t>・</a:t>
            </a:r>
            <a:r>
              <a:rPr kumimoji="1" lang="ja-JP" altLang="en-US" u="none" dirty="0"/>
              <a:t>参考情報として、免許の取得日によって、乗れる車両が異なることを、スライドに沿って紹介するのもよいでしょう。</a:t>
            </a:r>
            <a:endParaRPr kumimoji="1" lang="en-US" altLang="ja-JP" u="none" dirty="0"/>
          </a:p>
          <a:p>
            <a:pPr defTabSz="990570">
              <a:defRPr/>
            </a:pPr>
            <a:endParaRPr kumimoji="1" lang="en-US" altLang="ja-JP" dirty="0"/>
          </a:p>
          <a:p>
            <a:pPr defTabSz="990570">
              <a:defRPr/>
            </a:pPr>
            <a:r>
              <a:rPr kumimoji="1" lang="en-US" altLang="ja-JP" dirty="0"/>
              <a:t>【</a:t>
            </a:r>
            <a:r>
              <a:rPr kumimoji="1" lang="ja-JP" altLang="en-US" dirty="0"/>
              <a:t>解説のポイント</a:t>
            </a:r>
            <a:r>
              <a:rPr kumimoji="1" lang="en-US" altLang="ja-JP" dirty="0"/>
              <a:t>】</a:t>
            </a:r>
          </a:p>
          <a:p>
            <a:pPr defTabSz="990570">
              <a:defRPr/>
            </a:pPr>
            <a:r>
              <a:rPr kumimoji="1" lang="ja-JP" altLang="en-US" strike="noStrike" dirty="0"/>
              <a:t>・ごみ収集車は、普通免許を</a:t>
            </a:r>
            <a:r>
              <a:rPr kumimoji="1" lang="en-US" altLang="ja-JP" strike="noStrike" dirty="0"/>
              <a:t>2017</a:t>
            </a:r>
            <a:r>
              <a:rPr kumimoji="1" lang="ja-JP" altLang="en-US" strike="noStrike" dirty="0"/>
              <a:t>年</a:t>
            </a:r>
            <a:r>
              <a:rPr kumimoji="1" lang="en-US" altLang="ja-JP" strike="noStrike" dirty="0"/>
              <a:t>3</a:t>
            </a:r>
            <a:r>
              <a:rPr kumimoji="1" lang="ja-JP" altLang="en-US" strike="noStrike" dirty="0"/>
              <a:t>月</a:t>
            </a:r>
            <a:r>
              <a:rPr kumimoji="1" lang="en-US" altLang="ja-JP" strike="noStrike" dirty="0"/>
              <a:t>11</a:t>
            </a:r>
            <a:r>
              <a:rPr kumimoji="1" lang="ja-JP" altLang="en-US" strike="noStrike" dirty="0"/>
              <a:t>日までに取得している場合は、車種が</a:t>
            </a:r>
            <a:r>
              <a:rPr kumimoji="1" lang="en-US" altLang="ja-JP" strike="noStrike" dirty="0"/>
              <a:t>2</a:t>
            </a:r>
            <a:r>
              <a:rPr kumimoji="1" lang="ja-JP" altLang="en-US" strike="noStrike" dirty="0"/>
              <a:t>トン車で、総重量</a:t>
            </a:r>
            <a:r>
              <a:rPr kumimoji="1" lang="en-US" altLang="ja-JP" strike="noStrike" dirty="0"/>
              <a:t>5</a:t>
            </a:r>
            <a:r>
              <a:rPr kumimoji="1" lang="ja-JP" altLang="en-US" strike="noStrike" dirty="0"/>
              <a:t>トン未満、積載量</a:t>
            </a:r>
            <a:r>
              <a:rPr kumimoji="1" lang="en-US" altLang="ja-JP" strike="noStrike" dirty="0"/>
              <a:t>3</a:t>
            </a:r>
            <a:r>
              <a:rPr kumimoji="1" lang="ja-JP" altLang="en-US" strike="noStrike" dirty="0"/>
              <a:t>トン未満の車を運転できるので、</a:t>
            </a:r>
            <a:r>
              <a:rPr kumimoji="1" lang="en-US" altLang="ja-JP" strike="noStrike" dirty="0"/>
              <a:t>2</a:t>
            </a:r>
            <a:r>
              <a:rPr kumimoji="1" lang="ja-JP" altLang="en-US" strike="noStrike" dirty="0"/>
              <a:t>トン車ベースが多いゴミ収集車の多くを運転できます。</a:t>
            </a:r>
          </a:p>
          <a:p>
            <a:pPr defTabSz="990570">
              <a:defRPr/>
            </a:pPr>
            <a:r>
              <a:rPr kumimoji="1" lang="ja-JP" altLang="en-US" strike="noStrike" dirty="0"/>
              <a:t>　しかし、</a:t>
            </a:r>
            <a:r>
              <a:rPr kumimoji="1" lang="en-US" altLang="ja-JP" strike="noStrike" dirty="0"/>
              <a:t>2017</a:t>
            </a:r>
            <a:r>
              <a:rPr kumimoji="1" lang="ja-JP" altLang="en-US" strike="noStrike" dirty="0"/>
              <a:t>年</a:t>
            </a:r>
            <a:r>
              <a:rPr kumimoji="1" lang="en-US" altLang="ja-JP" strike="noStrike" dirty="0"/>
              <a:t>3</a:t>
            </a:r>
            <a:r>
              <a:rPr kumimoji="1" lang="ja-JP" altLang="en-US" strike="noStrike" dirty="0"/>
              <a:t>月</a:t>
            </a:r>
            <a:r>
              <a:rPr kumimoji="1" lang="en-US" altLang="ja-JP" strike="noStrike" dirty="0"/>
              <a:t>12</a:t>
            </a:r>
            <a:r>
              <a:rPr kumimoji="1" lang="ja-JP" altLang="en-US" strike="noStrike" dirty="0"/>
              <a:t>日以降に免許を取得している場合、免許制度の改正により、普通免許では</a:t>
            </a:r>
            <a:r>
              <a:rPr kumimoji="1" lang="en-US" altLang="ja-JP" strike="noStrike" dirty="0"/>
              <a:t>2</a:t>
            </a:r>
            <a:r>
              <a:rPr kumimoji="1" lang="ja-JP" altLang="en-US" strike="noStrike" dirty="0"/>
              <a:t>トン車は運転できないので、</a:t>
            </a:r>
            <a:r>
              <a:rPr kumimoji="1" lang="en-US" altLang="ja-JP" strike="noStrike" dirty="0"/>
              <a:t>3</a:t>
            </a:r>
            <a:r>
              <a:rPr kumimoji="1" lang="ja-JP" altLang="en-US" strike="noStrike" dirty="0"/>
              <a:t>トン車までを運転できる準中型免許を取得する必要があります。</a:t>
            </a:r>
            <a:endParaRPr kumimoji="1" lang="ja-JP" altLang="en-US" u="sng" strike="noStrike" dirty="0"/>
          </a:p>
          <a:p>
            <a:pPr defTabSz="990570">
              <a:defRPr/>
            </a:pPr>
            <a:endParaRPr kumimoji="1" lang="en-US" altLang="ja-JP" strike="noStrik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41</a:t>
            </a:fld>
            <a:endParaRPr kumimoji="1" lang="ja-JP" altLang="en-US"/>
          </a:p>
        </p:txBody>
      </p:sp>
    </p:spTree>
    <p:extLst>
      <p:ext uri="{BB962C8B-B14F-4D97-AF65-F5344CB8AC3E}">
        <p14:creationId xmlns:p14="http://schemas.microsoft.com/office/powerpoint/2010/main" val="1706134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570">
              <a:defRPr/>
            </a:pPr>
            <a:r>
              <a:rPr kumimoji="1" lang="en-US" altLang="ja-JP" dirty="0"/>
              <a:t>【</a:t>
            </a:r>
            <a:r>
              <a:rPr kumimoji="1" lang="ja-JP" altLang="en-US" dirty="0"/>
              <a:t>スライドの使い方</a:t>
            </a:r>
            <a:r>
              <a:rPr kumimoji="1" lang="en-US" altLang="ja-JP" dirty="0"/>
              <a:t>】</a:t>
            </a:r>
          </a:p>
          <a:p>
            <a:pPr defTabSz="948570">
              <a:defRPr/>
            </a:pPr>
            <a:r>
              <a:rPr kumimoji="1" lang="ja-JP" altLang="en-US" dirty="0"/>
              <a:t>・実際にロープと段ボールや新聞紙等を用意して、参加者に</a:t>
            </a:r>
            <a:r>
              <a:rPr kumimoji="1" lang="ja-JP" altLang="en-US" u="none" dirty="0"/>
              <a:t>チャレンジしてもらうのも</a:t>
            </a:r>
            <a:r>
              <a:rPr kumimoji="1" lang="ja-JP" altLang="en-US" dirty="0"/>
              <a:t>よいでしょう。</a:t>
            </a:r>
            <a:endParaRPr kumimoji="1" lang="en-US" altLang="ja-JP" dirty="0"/>
          </a:p>
          <a:p>
            <a:pPr defTabSz="948570">
              <a:defRPr/>
            </a:pPr>
            <a:endParaRPr kumimoji="1" lang="en-US" altLang="ja-JP" dirty="0"/>
          </a:p>
          <a:p>
            <a:pPr defTabSz="948570">
              <a:defRPr/>
            </a:pPr>
            <a:r>
              <a:rPr kumimoji="1" lang="en-US" altLang="ja-JP" dirty="0"/>
              <a:t>【</a:t>
            </a:r>
            <a:r>
              <a:rPr kumimoji="1" lang="ja-JP" altLang="en-US" dirty="0"/>
              <a:t>解説のポイント</a:t>
            </a:r>
            <a:r>
              <a:rPr kumimoji="1" lang="en-US" altLang="ja-JP" dirty="0"/>
              <a:t>】</a:t>
            </a:r>
          </a:p>
          <a:p>
            <a:r>
              <a:rPr kumimoji="1" lang="ja-JP" altLang="en-US" dirty="0"/>
              <a:t>・結び方に関する紹介イラストや動画は以下を参考にすることができます。　</a:t>
            </a:r>
            <a:endParaRPr kumimoji="1" lang="en-US" altLang="ja-JP" dirty="0"/>
          </a:p>
          <a:p>
            <a:r>
              <a:rPr kumimoji="1" lang="ja-JP" altLang="en-US" dirty="0"/>
              <a:t>　</a:t>
            </a:r>
            <a:r>
              <a:rPr kumimoji="1" lang="en-US" altLang="ja-JP" dirty="0"/>
              <a:t>https://www.dcm-hc.co.jp/kurashimade/c_useful/20200917110159.html</a:t>
            </a:r>
          </a:p>
          <a:p>
            <a:r>
              <a:rPr kumimoji="1" lang="ja-JP" altLang="en-US" dirty="0"/>
              <a:t>　</a:t>
            </a:r>
            <a:r>
              <a:rPr kumimoji="1" lang="en-US" altLang="ja-JP" dirty="0"/>
              <a:t>https://magazine.cainz.com/article/39113</a:t>
            </a:r>
          </a:p>
          <a:p>
            <a:r>
              <a:rPr kumimoji="1" lang="ja-JP" altLang="en-US" dirty="0"/>
              <a:t>　</a:t>
            </a:r>
            <a:r>
              <a:rPr kumimoji="1" lang="en-US" altLang="ja-JP" dirty="0"/>
              <a:t>https://www.upackage.jp/informationuse/column_view.asp?num=MjAyMDEyMDQ1MzI5ODQg</a:t>
            </a:r>
            <a:endParaRPr kumimoji="1" lang="ja-JP" altLang="en-US"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42</a:t>
            </a:fld>
            <a:endParaRPr kumimoji="1" lang="ja-JP" altLang="en-US"/>
          </a:p>
        </p:txBody>
      </p:sp>
    </p:spTree>
    <p:extLst>
      <p:ext uri="{BB962C8B-B14F-4D97-AF65-F5344CB8AC3E}">
        <p14:creationId xmlns:p14="http://schemas.microsoft.com/office/powerpoint/2010/main" val="8022319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570">
              <a:defRPr/>
            </a:pPr>
            <a:r>
              <a:rPr kumimoji="1" lang="en-US" altLang="ja-JP" dirty="0"/>
              <a:t>【</a:t>
            </a:r>
            <a:r>
              <a:rPr kumimoji="1" lang="ja-JP" altLang="en-US" dirty="0"/>
              <a:t>スライドの使い方</a:t>
            </a:r>
            <a:r>
              <a:rPr kumimoji="1" lang="en-US" altLang="ja-JP" dirty="0"/>
              <a:t>】</a:t>
            </a:r>
          </a:p>
          <a:p>
            <a:pPr defTabSz="948570">
              <a:defRPr/>
            </a:pPr>
            <a:r>
              <a:rPr kumimoji="1" lang="ja-JP" altLang="en-US" dirty="0"/>
              <a:t>・実際にロープと段ボールや新聞紙等を用意して、参加者に</a:t>
            </a:r>
            <a:r>
              <a:rPr kumimoji="1" lang="ja-JP" altLang="en-US" u="none" dirty="0"/>
              <a:t>チャレンジしてもらうのも</a:t>
            </a:r>
            <a:r>
              <a:rPr kumimoji="1" lang="ja-JP" altLang="en-US" dirty="0"/>
              <a:t>よいでしょう。</a:t>
            </a:r>
            <a:endParaRPr kumimoji="1" lang="en-US" altLang="ja-JP" dirty="0"/>
          </a:p>
          <a:p>
            <a:pPr defTabSz="948570">
              <a:defRPr/>
            </a:pPr>
            <a:endParaRPr kumimoji="1" lang="en-US" altLang="ja-JP" dirty="0"/>
          </a:p>
          <a:p>
            <a:pPr defTabSz="948570">
              <a:defRPr/>
            </a:pPr>
            <a:r>
              <a:rPr kumimoji="1" lang="en-US" altLang="ja-JP" dirty="0"/>
              <a:t>【</a:t>
            </a:r>
            <a:r>
              <a:rPr kumimoji="1" lang="ja-JP" altLang="en-US" dirty="0"/>
              <a:t>解説のポイント</a:t>
            </a:r>
            <a:r>
              <a:rPr kumimoji="1" lang="en-US" altLang="ja-JP" dirty="0"/>
              <a:t>】</a:t>
            </a:r>
          </a:p>
          <a:p>
            <a:r>
              <a:rPr kumimoji="1" lang="ja-JP" altLang="en-US" dirty="0"/>
              <a:t>・結び方に関する紹介イラストや動画は以下を参考にすることができます。　</a:t>
            </a:r>
            <a:endParaRPr kumimoji="1" lang="en-US" altLang="ja-JP" dirty="0"/>
          </a:p>
          <a:p>
            <a:r>
              <a:rPr kumimoji="1" lang="ja-JP" altLang="en-US" dirty="0"/>
              <a:t>　</a:t>
            </a:r>
            <a:r>
              <a:rPr kumimoji="1" lang="en-US" altLang="ja-JP" dirty="0"/>
              <a:t>https://www.dcm-hc.co.jp/kurashimade/c_useful/20200917110159.html</a:t>
            </a:r>
          </a:p>
          <a:p>
            <a:r>
              <a:rPr kumimoji="1" lang="ja-JP" altLang="en-US" dirty="0"/>
              <a:t>　</a:t>
            </a:r>
            <a:r>
              <a:rPr kumimoji="1" lang="en-US" altLang="ja-JP" dirty="0"/>
              <a:t>https://magazine.cainz.com/article/39113</a:t>
            </a:r>
          </a:p>
          <a:p>
            <a:r>
              <a:rPr kumimoji="1" lang="ja-JP" altLang="en-US" dirty="0"/>
              <a:t>　</a:t>
            </a:r>
            <a:r>
              <a:rPr kumimoji="1" lang="en-US" altLang="ja-JP" dirty="0"/>
              <a:t>https://www.upackage.jp/informationuse/column_view.asp?num=MjAyMDEyMDQ1MzI5ODQg</a:t>
            </a:r>
            <a:endParaRPr kumimoji="1" lang="ja-JP" altLang="en-US"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43</a:t>
            </a:fld>
            <a:endParaRPr kumimoji="1" lang="ja-JP" altLang="en-US"/>
          </a:p>
        </p:txBody>
      </p:sp>
    </p:spTree>
    <p:extLst>
      <p:ext uri="{BB962C8B-B14F-4D97-AF65-F5344CB8AC3E}">
        <p14:creationId xmlns:p14="http://schemas.microsoft.com/office/powerpoint/2010/main" val="42539822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570">
              <a:defRPr/>
            </a:pPr>
            <a:r>
              <a:rPr kumimoji="1" lang="en-US" altLang="ja-JP" dirty="0"/>
              <a:t>【</a:t>
            </a:r>
            <a:r>
              <a:rPr kumimoji="1" lang="ja-JP" altLang="en-US" dirty="0"/>
              <a:t>スライドの使い方</a:t>
            </a:r>
            <a:r>
              <a:rPr kumimoji="1" lang="en-US" altLang="ja-JP" dirty="0"/>
              <a:t>】</a:t>
            </a:r>
          </a:p>
          <a:p>
            <a:pPr defTabSz="948570">
              <a:defRPr/>
            </a:pPr>
            <a:r>
              <a:rPr kumimoji="1" lang="ja-JP" altLang="en-US" dirty="0"/>
              <a:t>・実際にロープを用意して、参加者に</a:t>
            </a:r>
            <a:r>
              <a:rPr kumimoji="1" lang="ja-JP" altLang="en-US" u="none" dirty="0"/>
              <a:t>チャレンジしてもらうのも</a:t>
            </a:r>
            <a:r>
              <a:rPr kumimoji="1" lang="ja-JP" altLang="en-US" dirty="0"/>
              <a:t>よいでしょう。</a:t>
            </a:r>
            <a:endParaRPr kumimoji="1" lang="en-US" altLang="ja-JP" dirty="0"/>
          </a:p>
          <a:p>
            <a:pPr defTabSz="948570">
              <a:defRPr/>
            </a:pPr>
            <a:endParaRPr kumimoji="1" lang="en-US" altLang="ja-JP" dirty="0"/>
          </a:p>
          <a:p>
            <a:pPr defTabSz="948570">
              <a:defRPr/>
            </a:pPr>
            <a:r>
              <a:rPr kumimoji="1" lang="en-US" altLang="ja-JP" dirty="0"/>
              <a:t>【</a:t>
            </a:r>
            <a:r>
              <a:rPr kumimoji="1" lang="ja-JP" altLang="en-US" dirty="0"/>
              <a:t>解説のポイント</a:t>
            </a:r>
            <a:r>
              <a:rPr kumimoji="1" lang="en-US" altLang="ja-JP" dirty="0"/>
              <a:t>】</a:t>
            </a:r>
          </a:p>
          <a:p>
            <a:r>
              <a:rPr kumimoji="1" lang="ja-JP" altLang="en-US" dirty="0"/>
              <a:t>・実際に、ロープを用意して参加者で試すとよいでしょう。</a:t>
            </a:r>
            <a:endParaRPr kumimoji="1" lang="en-US" altLang="ja-JP" dirty="0"/>
          </a:p>
          <a:p>
            <a:r>
              <a:rPr kumimoji="1" lang="ja-JP" altLang="en-US" dirty="0"/>
              <a:t>・結び方に関する紹介イラストや動画は以下を参考にすることができます。</a:t>
            </a:r>
            <a:endParaRPr kumimoji="1" lang="en-US" altLang="ja-JP" dirty="0"/>
          </a:p>
          <a:p>
            <a:r>
              <a:rPr kumimoji="1" lang="ja-JP" altLang="en-US" dirty="0"/>
              <a:t>　紐・ロープの結び方：</a:t>
            </a:r>
            <a:r>
              <a:rPr kumimoji="1" lang="en-US" altLang="ja-JP" dirty="0"/>
              <a:t>https://magazine.cainz.com/article/39113</a:t>
            </a:r>
          </a:p>
          <a:p>
            <a:r>
              <a:rPr kumimoji="1" lang="ja-JP" altLang="en-US" dirty="0"/>
              <a:t>　ダンボールの結び方：</a:t>
            </a:r>
            <a:r>
              <a:rPr kumimoji="1" lang="en-US" altLang="ja-JP" dirty="0"/>
              <a:t>https://www.upackage.jp/informationuse/column_view.asp?num=MjAyMDEyMDQ1MzI5ODQg</a:t>
            </a:r>
          </a:p>
          <a:p>
            <a:r>
              <a:rPr kumimoji="1" lang="ja-JP" altLang="en-US" dirty="0"/>
              <a:t>　土のうの結び方：</a:t>
            </a:r>
            <a:r>
              <a:rPr kumimoji="1" lang="en-US" altLang="ja-JP" dirty="0"/>
              <a:t>https://agripick.com/1426</a:t>
            </a:r>
            <a:endParaRPr kumimoji="1" lang="ja-JP" altLang="en-US"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44</a:t>
            </a:fld>
            <a:endParaRPr kumimoji="1" lang="ja-JP" altLang="en-US"/>
          </a:p>
        </p:txBody>
      </p:sp>
    </p:spTree>
    <p:extLst>
      <p:ext uri="{BB962C8B-B14F-4D97-AF65-F5344CB8AC3E}">
        <p14:creationId xmlns:p14="http://schemas.microsoft.com/office/powerpoint/2010/main" val="28590458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・自治体が、仮置場や集積所でのごみの置き方、搬出方法について、被災者やボランティアに案内するためのチラシ例です。</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・必要に応じて、吹き出しの赤字記載のポイントを中心に紹介しましょう。</a:t>
            </a:r>
            <a:endParaRPr kumimoji="1" lang="en-US" altLang="ja-JP" u="none" dirty="0"/>
          </a:p>
          <a:p>
            <a:pPr defTabSz="990570">
              <a:defRPr/>
            </a:pPr>
            <a:endParaRPr kumimoji="1" lang="en-US" altLang="ja-JP" dirty="0"/>
          </a:p>
          <a:p>
            <a:pPr defTabSz="990570">
              <a:defRPr/>
            </a:pPr>
            <a:r>
              <a:rPr kumimoji="1" lang="en-US" altLang="ja-JP" dirty="0"/>
              <a:t>【</a:t>
            </a:r>
            <a:r>
              <a:rPr kumimoji="1" lang="ja-JP" altLang="en-US" dirty="0"/>
              <a:t>解説のポイント</a:t>
            </a:r>
            <a:r>
              <a:rPr kumimoji="1" lang="en-US" altLang="ja-JP" dirty="0"/>
              <a:t>】</a:t>
            </a:r>
            <a:endParaRPr kumimoji="1" lang="en-US" altLang="ja-JP" u="none" dirty="0"/>
          </a:p>
          <a:p>
            <a:pPr defTabSz="990570">
              <a:defRPr/>
            </a:pPr>
            <a:r>
              <a:rPr kumimoji="1" lang="ja-JP" altLang="en-US" u="none" dirty="0"/>
              <a:t>・被災経験のある市町村で、</a:t>
            </a:r>
            <a:r>
              <a:rPr kumimoji="1" lang="ja-JP" altLang="en-US" u="none" strike="noStrike" dirty="0"/>
              <a:t>同様の</a:t>
            </a:r>
            <a:r>
              <a:rPr kumimoji="1" lang="ja-JP" altLang="en-US" u="none" dirty="0"/>
              <a:t>周知・案内を行った事例があれば、スライドを編集して実例として掲載するのもよいでしょう。</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・こうした形で、各市町村から発信される情報に注意し、ルールに沿った行動をお願いしましょう。</a:t>
            </a:r>
            <a:endParaRPr kumimoji="1" lang="en-US" altLang="ja-JP" u="non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45</a:t>
            </a:fld>
            <a:endParaRPr kumimoji="1" lang="ja-JP" altLang="en-US"/>
          </a:p>
        </p:txBody>
      </p:sp>
    </p:spTree>
    <p:extLst>
      <p:ext uri="{BB962C8B-B14F-4D97-AF65-F5344CB8AC3E}">
        <p14:creationId xmlns:p14="http://schemas.microsoft.com/office/powerpoint/2010/main" val="29708121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46</a:t>
            </a:fld>
            <a:endParaRPr kumimoji="1" lang="ja-JP" altLang="en-US"/>
          </a:p>
        </p:txBody>
      </p:sp>
    </p:spTree>
    <p:extLst>
      <p:ext uri="{BB962C8B-B14F-4D97-AF65-F5344CB8AC3E}">
        <p14:creationId xmlns:p14="http://schemas.microsoft.com/office/powerpoint/2010/main" val="3033012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570">
              <a:defRPr/>
            </a:pPr>
            <a:r>
              <a:rPr kumimoji="1" lang="en-US" altLang="ja-JP" dirty="0"/>
              <a:t>【</a:t>
            </a:r>
            <a:r>
              <a:rPr kumimoji="1" lang="ja-JP" altLang="en-US" dirty="0"/>
              <a:t>スライドの使い方</a:t>
            </a:r>
            <a:r>
              <a:rPr kumimoji="1" lang="en-US" altLang="ja-JP" dirty="0"/>
              <a:t>】</a:t>
            </a:r>
          </a:p>
          <a:p>
            <a:pPr defTabSz="948570">
              <a:defRPr/>
            </a:pPr>
            <a:r>
              <a:rPr kumimoji="1" lang="ja-JP" altLang="en-US" u="none" dirty="0"/>
              <a:t>・スライドに沿って、問いを説明しましょう。</a:t>
            </a:r>
            <a:endParaRPr kumimoji="1" lang="en-US" altLang="ja-JP" u="none" dirty="0"/>
          </a:p>
          <a:p>
            <a:pPr defTabSz="948570">
              <a:defRPr/>
            </a:pPr>
            <a:r>
              <a:rPr kumimoji="1" lang="ja-JP" altLang="en-US" u="none" dirty="0"/>
              <a:t>・災害の種類（地震と水害）によって、イラストのような被害の違いがあることを紹介します。</a:t>
            </a:r>
            <a:endParaRPr kumimoji="1" lang="en-US" altLang="ja-JP" u="none" dirty="0"/>
          </a:p>
          <a:p>
            <a:pPr defTabSz="948570">
              <a:defRPr/>
            </a:pPr>
            <a:r>
              <a:rPr kumimoji="1" lang="ja-JP" altLang="en-US" u="none" dirty="0"/>
              <a:t>・ワークショップでの意見交換にあたって、事務局は付箋紙や模造紙等を必要に応じて用意して臨みましょう。</a:t>
            </a:r>
            <a:endParaRPr kumimoji="1" lang="en-US" altLang="ja-JP" u="none" dirty="0"/>
          </a:p>
          <a:p>
            <a:pPr defTabSz="948570">
              <a:defRPr/>
            </a:pPr>
            <a:endParaRPr kumimoji="1" lang="en-US" altLang="ja-JP" u="none" dirty="0"/>
          </a:p>
          <a:p>
            <a:pPr defTabSz="948570">
              <a:defRPr/>
            </a:pPr>
            <a:r>
              <a:rPr kumimoji="1" lang="en-US" altLang="ja-JP" u="none" dirty="0"/>
              <a:t>【</a:t>
            </a:r>
            <a:r>
              <a:rPr kumimoji="1" lang="ja-JP" altLang="en-US" u="none" dirty="0"/>
              <a:t>進行・解説のポイント</a:t>
            </a:r>
            <a:r>
              <a:rPr kumimoji="1" lang="en-US" altLang="ja-JP" u="none" dirty="0"/>
              <a:t>】</a:t>
            </a:r>
          </a:p>
          <a:p>
            <a:pPr defTabSz="948570">
              <a:defRPr/>
            </a:pPr>
            <a:r>
              <a:rPr kumimoji="1" lang="ja-JP" altLang="en-US" u="none" dirty="0"/>
              <a:t>・冒頭にそれぞれの災害時に起こりうること、被災の特徴についてイメージ図をもとに</a:t>
            </a:r>
            <a:r>
              <a:rPr kumimoji="1" lang="en-US" altLang="ja-JP" u="none" dirty="0"/>
              <a:t>5</a:t>
            </a:r>
            <a:r>
              <a:rPr kumimoji="1" lang="ja-JP" altLang="en-US" u="none" dirty="0"/>
              <a:t>分程度で説明しましょう。</a:t>
            </a:r>
            <a:endParaRPr kumimoji="1" lang="en-US" altLang="ja-JP" u="none" dirty="0"/>
          </a:p>
          <a:p>
            <a:pPr defTabSz="948570">
              <a:defRPr/>
            </a:pPr>
            <a:r>
              <a:rPr kumimoji="1" lang="ja-JP" altLang="en-US" u="none" dirty="0"/>
              <a:t>　そして、それぞれの災害について、作業上の注意点を踏まえた必要な装備について、参加者に</a:t>
            </a:r>
            <a:r>
              <a:rPr kumimoji="1" lang="en-US" altLang="ja-JP" u="none" dirty="0"/>
              <a:t>10</a:t>
            </a:r>
            <a:r>
              <a:rPr kumimoji="1" lang="ja-JP" altLang="en-US" u="none" dirty="0"/>
              <a:t>分程度、各自の記入時間を設け、時間内で思いつく限り意見を挙げてもらいましょう（各自検討）。</a:t>
            </a:r>
            <a:endParaRPr kumimoji="1" lang="en-US" altLang="ja-JP" u="none" dirty="0"/>
          </a:p>
          <a:p>
            <a:pPr defTabSz="948570">
              <a:defRPr/>
            </a:pPr>
            <a:r>
              <a:rPr kumimoji="1" lang="ja-JP" altLang="en-US" u="none" dirty="0"/>
              <a:t>　付箋には、できるだけ具体的に文章で記入してもらいましょう。</a:t>
            </a:r>
            <a:endParaRPr kumimoji="1" lang="en-US" altLang="ja-JP" u="none" dirty="0"/>
          </a:p>
          <a:p>
            <a:pPr defTabSz="948570">
              <a:defRPr/>
            </a:pPr>
            <a:r>
              <a:rPr kumimoji="1" lang="ja-JP" altLang="en-US" u="none" dirty="0"/>
              <a:t>　また、それぞれの意見を</a:t>
            </a:r>
            <a:r>
              <a:rPr kumimoji="1" lang="en-US" altLang="ja-JP" u="none" dirty="0"/>
              <a:t>10</a:t>
            </a:r>
            <a:r>
              <a:rPr kumimoji="1" lang="ja-JP" altLang="en-US" u="none" dirty="0"/>
              <a:t>分程度共有し、各班の意見として取りまとめてもらいましょう（班検討）。</a:t>
            </a:r>
            <a:endParaRPr kumimoji="1" lang="en-US" altLang="ja-JP" u="none" dirty="0"/>
          </a:p>
          <a:p>
            <a:pPr defTabSz="948570">
              <a:defRPr/>
            </a:pPr>
            <a:r>
              <a:rPr kumimoji="1" lang="ja-JP" altLang="en-US" u="none" dirty="0"/>
              <a:t>・地震の場合は、床には棚等から落下して割れた食器類や窓ガラスなどが散乱している可能性がありますし、余震があるかもしれません。</a:t>
            </a:r>
            <a:endParaRPr kumimoji="1" lang="en-US" altLang="ja-JP" u="none" dirty="0"/>
          </a:p>
          <a:p>
            <a:pPr defTabSz="948570">
              <a:defRPr/>
            </a:pPr>
            <a:r>
              <a:rPr kumimoji="1" lang="ja-JP" altLang="en-US" u="none" dirty="0"/>
              <a:t>・水害の場合は、床上浸水ともなると、流入してきた泥水によって、至る所が泥で押し流され、他の異物と混じった状態で床を覆っています。</a:t>
            </a:r>
            <a:endParaRPr kumimoji="1" lang="en-US" altLang="ja-JP" u="non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47</a:t>
            </a:fld>
            <a:endParaRPr kumimoji="1" lang="ja-JP" altLang="en-US"/>
          </a:p>
        </p:txBody>
      </p:sp>
    </p:spTree>
    <p:extLst>
      <p:ext uri="{BB962C8B-B14F-4D97-AF65-F5344CB8AC3E}">
        <p14:creationId xmlns:p14="http://schemas.microsoft.com/office/powerpoint/2010/main" val="42624822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570">
              <a:defRPr/>
            </a:pPr>
            <a:r>
              <a:rPr kumimoji="1" lang="en-US" altLang="ja-JP" dirty="0"/>
              <a:t>【</a:t>
            </a:r>
            <a:r>
              <a:rPr kumimoji="1" lang="ja-JP" altLang="en-US" dirty="0"/>
              <a:t>スライドの使い方</a:t>
            </a:r>
            <a:r>
              <a:rPr kumimoji="1" lang="en-US" altLang="ja-JP" dirty="0"/>
              <a:t>】</a:t>
            </a:r>
          </a:p>
          <a:p>
            <a:pPr defTabSz="948570">
              <a:defRPr/>
            </a:pPr>
            <a:r>
              <a:rPr kumimoji="1" lang="ja-JP" altLang="en-US" dirty="0"/>
              <a:t>・</a:t>
            </a:r>
            <a:r>
              <a:rPr kumimoji="1" lang="ja-JP" altLang="en-US" u="none" dirty="0"/>
              <a:t>スライドに沿って、</a:t>
            </a:r>
            <a:r>
              <a:rPr kumimoji="1" lang="ja-JP" altLang="en-US" dirty="0"/>
              <a:t>地震時と水害時で</a:t>
            </a:r>
            <a:r>
              <a:rPr kumimoji="1" lang="ja-JP" altLang="en-US" u="none" dirty="0"/>
              <a:t>共通の装備と異なる</a:t>
            </a:r>
            <a:r>
              <a:rPr kumimoji="1" lang="ja-JP" altLang="en-US" dirty="0"/>
              <a:t>装備が</a:t>
            </a:r>
            <a:r>
              <a:rPr kumimoji="1" lang="ja-JP" altLang="en-US" strike="noStrike" dirty="0"/>
              <a:t>必要となる</a:t>
            </a:r>
            <a:r>
              <a:rPr kumimoji="1" lang="ja-JP" altLang="en-US" dirty="0"/>
              <a:t>ことを説明しましょう。</a:t>
            </a:r>
            <a:endParaRPr kumimoji="1" lang="en-US" altLang="ja-JP" dirty="0"/>
          </a:p>
          <a:p>
            <a:pPr defTabSz="948570">
              <a:defRPr/>
            </a:pPr>
            <a:endParaRPr kumimoji="1" lang="en-US" altLang="ja-JP" dirty="0"/>
          </a:p>
          <a:p>
            <a:pPr defTabSz="948570">
              <a:defRPr/>
            </a:pPr>
            <a:r>
              <a:rPr kumimoji="1" lang="en-US" altLang="ja-JP" dirty="0"/>
              <a:t>【</a:t>
            </a:r>
            <a:r>
              <a:rPr kumimoji="1" lang="ja-JP" altLang="en-US" dirty="0"/>
              <a:t>解説のポイント</a:t>
            </a:r>
            <a:r>
              <a:rPr kumimoji="1" lang="en-US" altLang="ja-JP" dirty="0"/>
              <a:t>】</a:t>
            </a:r>
          </a:p>
          <a:p>
            <a:pPr defTabSz="948570">
              <a:defRPr/>
            </a:pPr>
            <a:r>
              <a:rPr kumimoji="1" lang="ja-JP" altLang="en-US" dirty="0"/>
              <a:t>・地震は、揺れによる被害の恐れや壊れた床</a:t>
            </a:r>
            <a:r>
              <a:rPr kumimoji="1" lang="ja-JP" altLang="en-US" u="none" dirty="0"/>
              <a:t>、</a:t>
            </a:r>
            <a:r>
              <a:rPr kumimoji="1" lang="ja-JP" altLang="en-US" dirty="0"/>
              <a:t>家</a:t>
            </a:r>
            <a:r>
              <a:rPr kumimoji="1" lang="ja-JP" altLang="en-US" u="none" dirty="0"/>
              <a:t>具の釘などに注意して、ヘルメットや安全靴または踏抜き防止鋼板の入った長靴が必要。</a:t>
            </a:r>
            <a:endParaRPr kumimoji="1" lang="en-US" altLang="ja-JP" u="none" dirty="0"/>
          </a:p>
          <a:p>
            <a:pPr defTabSz="948570">
              <a:defRPr/>
            </a:pPr>
            <a:r>
              <a:rPr kumimoji="1" lang="ja-JP" altLang="en-US" u="none" dirty="0"/>
              <a:t>・水害は、発災から数日は水が引かず、ぬかるんだ場所での作業となりうるので、厚手で長めのゴム手袋やひざ下までの長靴（踏抜き防止鋼板入り）が必要。</a:t>
            </a:r>
            <a:endParaRPr kumimoji="1" lang="en-US" altLang="ja-JP" u="none" dirty="0"/>
          </a:p>
          <a:p>
            <a:pPr defTabSz="948570">
              <a:defRPr/>
            </a:pPr>
            <a:endParaRPr kumimoji="1" lang="en-US" altLang="ja-JP" u="none" dirty="0"/>
          </a:p>
          <a:p>
            <a:pPr defTabSz="948570">
              <a:defRPr/>
            </a:pPr>
            <a:r>
              <a:rPr kumimoji="1" lang="ja-JP" altLang="en-US" u="none" dirty="0"/>
              <a:t>・</a:t>
            </a:r>
            <a:r>
              <a:rPr kumimoji="1" lang="ja-JP" altLang="en-US" u="none" strike="noStrike" dirty="0"/>
              <a:t>イラストのほか</a:t>
            </a:r>
            <a:r>
              <a:rPr kumimoji="1" lang="ja-JP" altLang="en-US" u="none" dirty="0"/>
              <a:t>、夏の暑さ対策として、小さな水筒では水分不足になる恐れがあるため、水分を十分に（例．</a:t>
            </a:r>
            <a:r>
              <a:rPr kumimoji="1" lang="en-US" altLang="ja-JP" u="none" dirty="0"/>
              <a:t>2L</a:t>
            </a:r>
            <a:r>
              <a:rPr kumimoji="1" lang="ja-JP" altLang="en-US" u="none" dirty="0"/>
              <a:t>ペットボトル）持参することも伝えるとよいでしょう。</a:t>
            </a:r>
            <a:endParaRPr kumimoji="1" lang="en-US" altLang="ja-JP" u="none" dirty="0"/>
          </a:p>
          <a:p>
            <a:pPr defTabSz="948570">
              <a:defRPr/>
            </a:pPr>
            <a:r>
              <a:rPr kumimoji="1" lang="ja-JP" altLang="en-US" u="none" dirty="0"/>
              <a:t>・またファンのついた服や、虫よけ、泥除けのための耳栓もあると重宝すること、マスクは普通のマスクではなく、防塵マスクであればなおよいこともあわせて伝えるとよいでしょう。</a:t>
            </a:r>
            <a:endParaRPr kumimoji="1" lang="en-US" altLang="ja-JP" u="non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48</a:t>
            </a:fld>
            <a:endParaRPr kumimoji="1" lang="ja-JP" altLang="en-US"/>
          </a:p>
        </p:txBody>
      </p:sp>
    </p:spTree>
    <p:extLst>
      <p:ext uri="{BB962C8B-B14F-4D97-AF65-F5344CB8AC3E}">
        <p14:creationId xmlns:p14="http://schemas.microsoft.com/office/powerpoint/2010/main" val="338166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570">
              <a:defRPr/>
            </a:pPr>
            <a:r>
              <a:rPr kumimoji="1" lang="en-US" altLang="ja-JP" dirty="0"/>
              <a:t>【</a:t>
            </a:r>
            <a:r>
              <a:rPr kumimoji="1" lang="ja-JP" altLang="en-US" dirty="0"/>
              <a:t>スライドの使い方</a:t>
            </a:r>
            <a:r>
              <a:rPr kumimoji="1" lang="en-US" altLang="ja-JP" dirty="0"/>
              <a:t>】</a:t>
            </a:r>
          </a:p>
          <a:p>
            <a:pPr defTabSz="948570">
              <a:defRPr/>
            </a:pPr>
            <a:r>
              <a:rPr kumimoji="1" lang="ja-JP" altLang="en-US" dirty="0"/>
              <a:t>・</a:t>
            </a:r>
            <a:r>
              <a:rPr kumimoji="1" lang="ja-JP" altLang="en-US" u="none" dirty="0"/>
              <a:t>スライドに沿って、その他の道具類についても必要に応じて紹介しましょう。</a:t>
            </a:r>
            <a:endParaRPr kumimoji="1" lang="en-US" altLang="ja-JP" u="none" dirty="0"/>
          </a:p>
          <a:p>
            <a:pPr defTabSz="948570">
              <a:defRPr/>
            </a:pPr>
            <a:r>
              <a:rPr kumimoji="1" lang="ja-JP" altLang="en-US" u="none" dirty="0"/>
              <a:t>　中には、専門ボランティアの方などが用意しているものもあります。</a:t>
            </a:r>
            <a:endParaRPr kumimoji="1" lang="en-US" altLang="ja-JP" u="none" dirty="0"/>
          </a:p>
          <a:p>
            <a:pPr marL="0" marR="0" lvl="0" indent="0" algn="l" defTabSz="948570" rtl="0" eaLnBrk="1" fontAlgn="auto" latinLnBrk="0" hangingPunct="1">
              <a:lnSpc>
                <a:spcPct val="100000"/>
              </a:lnSpc>
              <a:spcBef>
                <a:spcPts val="0"/>
              </a:spcBef>
              <a:spcAft>
                <a:spcPts val="0"/>
              </a:spcAft>
              <a:buClrTx/>
              <a:buSzTx/>
              <a:buFontTx/>
              <a:buNone/>
              <a:tabLst/>
              <a:defRPr/>
            </a:pPr>
            <a:r>
              <a:rPr kumimoji="1" lang="ja-JP" altLang="en-US" u="none" dirty="0"/>
              <a:t>　必要に応じて、その他の道具類を実際に用意して、参加者に触れてもらう場面を作るのもよいでしょう。</a:t>
            </a:r>
            <a:endParaRPr kumimoji="1" lang="en-US" altLang="ja-JP" u="none" dirty="0"/>
          </a:p>
          <a:p>
            <a:pPr defTabSz="948570">
              <a:defRPr/>
            </a:pPr>
            <a:endParaRPr kumimoji="1" lang="en-US" altLang="ja-JP" dirty="0"/>
          </a:p>
          <a:p>
            <a:pPr defTabSz="948570">
              <a:defRPr/>
            </a:pPr>
            <a:r>
              <a:rPr kumimoji="1" lang="en-US" altLang="ja-JP" dirty="0"/>
              <a:t>【</a:t>
            </a:r>
            <a:r>
              <a:rPr kumimoji="1" lang="ja-JP" altLang="en-US" dirty="0"/>
              <a:t>解説のポイント</a:t>
            </a:r>
            <a:r>
              <a:rPr kumimoji="1" lang="en-US" altLang="ja-JP" dirty="0"/>
              <a:t>】</a:t>
            </a:r>
          </a:p>
          <a:p>
            <a:r>
              <a:rPr kumimoji="1" lang="ja-JP" altLang="en-US" dirty="0"/>
              <a:t>・前ページの装備はもちろん、このページに記載の道具類も持参してもらえると大変ありがたいことは伝えましょう。</a:t>
            </a:r>
            <a:endParaRPr kumimoji="1" lang="en-US" altLang="ja-JP" dirty="0"/>
          </a:p>
          <a:p>
            <a:r>
              <a:rPr kumimoji="1" lang="ja-JP" altLang="en-US" dirty="0"/>
              <a:t>・市町村や社会福祉協議会で、ボランティア用の道具等を備蓄している場合は、「災害ボランティアセンターではこのような道具を用意していることもあります。」</a:t>
            </a:r>
            <a:r>
              <a:rPr kumimoji="1" lang="ja-JP" altLang="en-US" u="none" dirty="0"/>
              <a:t>と補足するのもよいでしょう。</a:t>
            </a:r>
            <a:endParaRPr kumimoji="1" lang="en-US" altLang="ja-JP" u="none" dirty="0"/>
          </a:p>
          <a:p>
            <a:r>
              <a:rPr kumimoji="1" lang="ja-JP" altLang="en-US" u="none" dirty="0"/>
              <a:t>　（平時から市町村と社会福祉協議会で双方の備蓄物品を確認しておくこともよいでしょう）</a:t>
            </a:r>
            <a:endParaRPr kumimoji="1" lang="en-US" altLang="ja-JP" u="none" dirty="0"/>
          </a:p>
          <a:p>
            <a:r>
              <a:rPr kumimoji="1" lang="ja-JP" altLang="en-US" u="none" dirty="0"/>
              <a:t>・道</a:t>
            </a:r>
            <a:r>
              <a:rPr kumimoji="1" lang="ja-JP" altLang="en-US" dirty="0"/>
              <a:t>具用途一覧については、レスキューストックヤードの水害ボランティア作業マニュアルを参考にすることができます。（二次元バーコード参照）</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49</a:t>
            </a:fld>
            <a:endParaRPr kumimoji="1" lang="ja-JP" altLang="en-US"/>
          </a:p>
        </p:txBody>
      </p:sp>
    </p:spTree>
    <p:extLst>
      <p:ext uri="{BB962C8B-B14F-4D97-AF65-F5344CB8AC3E}">
        <p14:creationId xmlns:p14="http://schemas.microsoft.com/office/powerpoint/2010/main" val="2251341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スライドの使い方</a:t>
            </a:r>
            <a:r>
              <a:rPr kumimoji="1" lang="en-US" altLang="ja-JP" dirty="0"/>
              <a:t>】</a:t>
            </a:r>
          </a:p>
          <a:p>
            <a:r>
              <a:rPr kumimoji="1" lang="ja-JP" altLang="en-US" dirty="0"/>
              <a:t>・このスライドは、研修を通じてボランティア活動を学ぶにあたって、はじめに参加者に伝えておくべき事項を整理しています。</a:t>
            </a:r>
            <a:endParaRPr kumimoji="1" lang="en-US" altLang="ja-JP" dirty="0"/>
          </a:p>
          <a:p>
            <a:r>
              <a:rPr kumimoji="1" lang="ja-JP" altLang="en-US" dirty="0"/>
              <a:t>・スライドに沿って説明しましょう。　</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5</a:t>
            </a:fld>
            <a:endParaRPr kumimoji="1" lang="ja-JP" altLang="en-US"/>
          </a:p>
        </p:txBody>
      </p:sp>
    </p:spTree>
    <p:extLst>
      <p:ext uri="{BB962C8B-B14F-4D97-AF65-F5344CB8AC3E}">
        <p14:creationId xmlns:p14="http://schemas.microsoft.com/office/powerpoint/2010/main" val="137486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u="none" dirty="0"/>
              <a:t>【</a:t>
            </a:r>
            <a:r>
              <a:rPr kumimoji="1" lang="ja-JP" altLang="en-US" u="none" dirty="0"/>
              <a:t>スライドの使い方</a:t>
            </a:r>
            <a:r>
              <a:rPr kumimoji="1" lang="en-US" altLang="ja-JP" u="none" dirty="0"/>
              <a:t>】</a:t>
            </a:r>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・写真をみて、近年の大規模災害で、多数の家屋や財産が失われてきたこと、災害の種類によって被害の様子が異なることを説明します。</a:t>
            </a:r>
            <a:endParaRPr kumimoji="1" lang="en-US" altLang="ja-JP" u="none" dirty="0"/>
          </a:p>
          <a:p>
            <a:pPr defTabSz="990570">
              <a:defRPr/>
            </a:pPr>
            <a:endParaRPr kumimoji="1" lang="en-US" altLang="ja-JP"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6</a:t>
            </a:fld>
            <a:endParaRPr kumimoji="1" lang="ja-JP" altLang="en-US"/>
          </a:p>
        </p:txBody>
      </p:sp>
    </p:spTree>
    <p:extLst>
      <p:ext uri="{BB962C8B-B14F-4D97-AF65-F5344CB8AC3E}">
        <p14:creationId xmlns:p14="http://schemas.microsoft.com/office/powerpoint/2010/main" val="94777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endParaRPr kumimoji="1" lang="en-US" altLang="ja-JP" u="none" dirty="0"/>
          </a:p>
          <a:p>
            <a:pPr defTabSz="990570">
              <a:defRPr/>
            </a:pPr>
            <a:r>
              <a:rPr kumimoji="1" lang="ja-JP" altLang="en-US" u="none" dirty="0"/>
              <a:t>・写真を見て、過去の大規模災害時には、膨大かつさまざまな災害ごみが出ることを紹介します。</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解説のポイント</a:t>
            </a:r>
            <a:r>
              <a:rPr kumimoji="1" lang="en-US" altLang="ja-JP" u="none" dirty="0"/>
              <a:t>】</a:t>
            </a:r>
          </a:p>
          <a:p>
            <a:r>
              <a:rPr kumimoji="1" lang="ja-JP" altLang="en-US" u="none" dirty="0"/>
              <a:t>・「ごみが分別されない状態で山積みにされ</a:t>
            </a:r>
            <a:r>
              <a:rPr kumimoji="1" lang="ja-JP" altLang="en-US" u="none" strike="noStrike" dirty="0"/>
              <a:t>ると、</a:t>
            </a:r>
            <a:r>
              <a:rPr kumimoji="1" lang="ja-JP" altLang="en-US" u="none" dirty="0"/>
              <a:t>処理に膨大な時間と予算が必要になります。その分、地域の復旧・復興が遅れる」ことを補足します。　</a:t>
            </a:r>
            <a:endParaRPr kumimoji="1" lang="en-US" altLang="ja-JP" u="none" dirty="0"/>
          </a:p>
          <a:p>
            <a:r>
              <a:rPr kumimoji="1" lang="ja-JP" altLang="en-US" u="none" dirty="0"/>
              <a:t>・被災経験のある市町村では、過去の災害ごみ処理で困った点や、地域住民・ボランティア等と連携して対応した事例や課題などを紹介するのもよいでしょう。</a:t>
            </a:r>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7</a:t>
            </a:fld>
            <a:endParaRPr kumimoji="1" lang="ja-JP" altLang="en-US"/>
          </a:p>
        </p:txBody>
      </p:sp>
    </p:spTree>
    <p:extLst>
      <p:ext uri="{BB962C8B-B14F-4D97-AF65-F5344CB8AC3E}">
        <p14:creationId xmlns:p14="http://schemas.microsoft.com/office/powerpoint/2010/main" val="1613951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スライドの使い方</a:t>
            </a:r>
            <a:r>
              <a:rPr kumimoji="1" lang="en-US" altLang="ja-JP" dirty="0"/>
              <a:t>】</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a:t>
            </a:r>
            <a:r>
              <a:rPr kumimoji="1" lang="ja-JP" altLang="en-US" u="none" strike="noStrike" dirty="0"/>
              <a:t>スライドに沿って説明しましょう。災害ごみの迅速な処理が、被災者の生活再建につながることも補足しましょう。</a:t>
            </a:r>
            <a:endParaRPr kumimoji="1" lang="en-US" altLang="ja-JP" u="none" strike="noStrik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・例に示すように、災害時には仮置場や集積所の設置に関する案内や災害ごみの分別ルールを市町村が迅速に公表することを伝えます。</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・仮置場や集積所のレイアウトを示すことで、住民やボランティア向けに、出せるごみの種類や出し方を伝えていることを説明します。</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解説のポイント</a:t>
            </a:r>
            <a:r>
              <a:rPr kumimoji="1" lang="en-US" altLang="ja-JP" u="none" dirty="0"/>
              <a:t>】</a:t>
            </a:r>
          </a:p>
          <a:p>
            <a:r>
              <a:rPr kumimoji="1" lang="ja-JP" altLang="en-US" u="none" dirty="0"/>
              <a:t>・被災経験のある市町村では、仮置場や集積所の設置に関する案内や災害ごみの分別ルールに関する周知を行った事例があれば、必要に応じてスライドの図等をそれに差し替えて紹介するのもよいでしょう。</a:t>
            </a:r>
            <a:endParaRPr kumimoji="1" lang="en-US" altLang="ja-JP" u="none" dirty="0"/>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8</a:t>
            </a:fld>
            <a:endParaRPr kumimoji="1" lang="ja-JP" altLang="en-US"/>
          </a:p>
        </p:txBody>
      </p:sp>
    </p:spTree>
    <p:extLst>
      <p:ext uri="{BB962C8B-B14F-4D97-AF65-F5344CB8AC3E}">
        <p14:creationId xmlns:p14="http://schemas.microsoft.com/office/powerpoint/2010/main" val="3543990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9057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スライドの</a:t>
            </a:r>
            <a:r>
              <a:rPr kumimoji="1" lang="ja-JP" altLang="en-US" u="none" dirty="0"/>
              <a:t>使い方</a:t>
            </a:r>
            <a:r>
              <a:rPr kumimoji="1" lang="en-US" altLang="ja-JP" u="none" dirty="0"/>
              <a:t>】</a:t>
            </a:r>
            <a:r>
              <a:rPr kumimoji="1" lang="ja-JP" altLang="en-US" u="none" dirty="0"/>
              <a:t>　</a:t>
            </a:r>
            <a:r>
              <a:rPr kumimoji="1" lang="en-US" altLang="ja-JP" u="none" dirty="0"/>
              <a:t>※</a:t>
            </a:r>
            <a:r>
              <a:rPr kumimoji="1" lang="ja-JP" altLang="en-US" u="none" dirty="0"/>
              <a:t>挿入できる情報がない場合は、スライドごと削除　</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dirty="0"/>
              <a:t>・研修を行う市町村で想定される被害（地震被害想定の結果や、洪水浸水想定の被害予測など）の資料を挿入して説明するためのスライドです。</a:t>
            </a:r>
            <a:endParaRPr kumimoji="1" lang="en-US" altLang="ja-JP" u="none" dirty="0"/>
          </a:p>
          <a:p>
            <a:pPr marL="0" marR="0" lvl="0" indent="0" algn="l" defTabSz="990570" rtl="0" eaLnBrk="1" fontAlgn="auto" latinLnBrk="0" hangingPunct="1">
              <a:lnSpc>
                <a:spcPct val="100000"/>
              </a:lnSpc>
              <a:spcBef>
                <a:spcPts val="0"/>
              </a:spcBef>
              <a:spcAft>
                <a:spcPts val="0"/>
              </a:spcAft>
              <a:buClrTx/>
              <a:buSzTx/>
              <a:buFontTx/>
              <a:buNone/>
              <a:tabLst/>
              <a:defRPr/>
            </a:pPr>
            <a:r>
              <a:rPr kumimoji="1" lang="ja-JP" altLang="en-US" u="none" strike="noStrike" dirty="0"/>
              <a:t>・自身の市町村でどのような被害が想定されているか、その場合、どの程度の災害廃棄物の発生量が見込まれているかを示します。</a:t>
            </a:r>
            <a:r>
              <a:rPr kumimoji="1" lang="ja-JP" altLang="en-US" u="none" dirty="0"/>
              <a:t>大規模地震や洪水がもたらした被害が、自分たちの地域にも起こりうることを参加者にイメージしてもらいます。</a:t>
            </a:r>
            <a:endParaRPr kumimoji="1" lang="en-US" altLang="ja-JP" u="none" dirty="0"/>
          </a:p>
          <a:p>
            <a:pPr defTabSz="990570">
              <a:defRPr/>
            </a:pPr>
            <a:endParaRPr kumimoji="1" lang="en-US" altLang="ja-JP" u="none" dirty="0"/>
          </a:p>
          <a:p>
            <a:pPr defTabSz="990570">
              <a:defRPr/>
            </a:pPr>
            <a:r>
              <a:rPr kumimoji="1" lang="en-US" altLang="ja-JP" u="none" dirty="0"/>
              <a:t>【</a:t>
            </a:r>
            <a:r>
              <a:rPr kumimoji="1" lang="ja-JP" altLang="en-US" u="none" dirty="0"/>
              <a:t>解説のポイント</a:t>
            </a:r>
            <a:r>
              <a:rPr kumimoji="1" lang="en-US" altLang="ja-JP" u="none" dirty="0"/>
              <a:t>】</a:t>
            </a:r>
          </a:p>
          <a:p>
            <a:r>
              <a:rPr kumimoji="1" lang="ja-JP" altLang="en-US" u="none" dirty="0"/>
              <a:t>・広域災害の場合、災害廃棄物処理には数年間を要することになることを伝えます。</a:t>
            </a:r>
            <a:endParaRPr kumimoji="1" lang="en-US" altLang="ja-JP" u="none" dirty="0"/>
          </a:p>
          <a:p>
            <a:r>
              <a:rPr kumimoji="1" lang="ja-JP" altLang="en-US" u="none" dirty="0"/>
              <a:t>・補足情報として「東日本大震災では、平成</a:t>
            </a:r>
            <a:r>
              <a:rPr kumimoji="1" lang="en-US" altLang="ja-JP" u="none" dirty="0"/>
              <a:t>26</a:t>
            </a:r>
            <a:r>
              <a:rPr kumimoji="1" lang="ja-JP" altLang="en-US" u="none" dirty="0"/>
              <a:t>年</a:t>
            </a:r>
            <a:r>
              <a:rPr kumimoji="1" lang="en-US" altLang="ja-JP" u="none" dirty="0"/>
              <a:t>3</a:t>
            </a:r>
            <a:r>
              <a:rPr kumimoji="1" lang="ja-JP" altLang="en-US" u="none" dirty="0"/>
              <a:t>月末に福島県の一部を除く</a:t>
            </a:r>
            <a:r>
              <a:rPr kumimoji="1" lang="en-US" altLang="ja-JP" u="none" dirty="0"/>
              <a:t>12</a:t>
            </a:r>
            <a:r>
              <a:rPr kumimoji="1" lang="ja-JP" altLang="en-US" u="none" dirty="0"/>
              <a:t>道県、</a:t>
            </a:r>
            <a:r>
              <a:rPr kumimoji="1" lang="en-US" altLang="ja-JP" u="none" dirty="0"/>
              <a:t>231</a:t>
            </a:r>
            <a:r>
              <a:rPr kumimoji="1" lang="ja-JP" altLang="en-US" u="none" dirty="0"/>
              <a:t>市町村の処理が完了しました。実に、発災から</a:t>
            </a:r>
            <a:r>
              <a:rPr kumimoji="1" lang="en-US" altLang="ja-JP" u="none" dirty="0"/>
              <a:t>3</a:t>
            </a:r>
            <a:r>
              <a:rPr kumimoji="1" lang="ja-JP" altLang="en-US" u="none" dirty="0"/>
              <a:t>年</a:t>
            </a:r>
            <a:r>
              <a:rPr kumimoji="1" lang="en-US" altLang="ja-JP" u="none" dirty="0"/>
              <a:t>2</a:t>
            </a:r>
            <a:r>
              <a:rPr kumimoji="1" lang="ja-JP" altLang="en-US" u="none" dirty="0"/>
              <a:t>カ月余りを要しています。」と伝えるのもよいでしょう。</a:t>
            </a:r>
          </a:p>
        </p:txBody>
      </p:sp>
      <p:sp>
        <p:nvSpPr>
          <p:cNvPr id="4" name="スライド番号プレースホルダー 3"/>
          <p:cNvSpPr>
            <a:spLocks noGrp="1"/>
          </p:cNvSpPr>
          <p:nvPr>
            <p:ph type="sldNum" sz="quarter" idx="5"/>
          </p:nvPr>
        </p:nvSpPr>
        <p:spPr/>
        <p:txBody>
          <a:bodyPr/>
          <a:lstStyle/>
          <a:p>
            <a:fld id="{DE118FDA-8CD2-45F6-B65B-22C847E91A7C}" type="slidenum">
              <a:rPr kumimoji="1" lang="ja-JP" altLang="en-US" smtClean="0"/>
              <a:t>9</a:t>
            </a:fld>
            <a:endParaRPr kumimoji="1" lang="ja-JP" altLang="en-US"/>
          </a:p>
        </p:txBody>
      </p:sp>
    </p:spTree>
    <p:extLst>
      <p:ext uri="{BB962C8B-B14F-4D97-AF65-F5344CB8AC3E}">
        <p14:creationId xmlns:p14="http://schemas.microsoft.com/office/powerpoint/2010/main" val="666343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E6382E7-D042-400B-95E6-EF52291FE0B0}" type="datetimeFigureOut">
              <a:rPr kumimoji="1" lang="ja-JP" altLang="en-US" smtClean="0"/>
              <a:t>2023/3/8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5C50B0-10F3-4DCD-B4D6-4C9E88061F5B}" type="slidenum">
              <a:rPr kumimoji="1" lang="ja-JP" altLang="en-US" smtClean="0"/>
              <a:t>‹#›</a:t>
            </a:fld>
            <a:endParaRPr kumimoji="1" lang="ja-JP" altLang="en-US"/>
          </a:p>
        </p:txBody>
      </p:sp>
    </p:spTree>
    <p:extLst>
      <p:ext uri="{BB962C8B-B14F-4D97-AF65-F5344CB8AC3E}">
        <p14:creationId xmlns:p14="http://schemas.microsoft.com/office/powerpoint/2010/main" val="3534912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6382E7-D042-400B-95E6-EF52291FE0B0}" type="datetimeFigureOut">
              <a:rPr kumimoji="1" lang="ja-JP" altLang="en-US" smtClean="0"/>
              <a:t>2023/3/8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5C50B0-10F3-4DCD-B4D6-4C9E88061F5B}" type="slidenum">
              <a:rPr kumimoji="1" lang="ja-JP" altLang="en-US" smtClean="0"/>
              <a:t>‹#›</a:t>
            </a:fld>
            <a:endParaRPr kumimoji="1" lang="ja-JP" altLang="en-US"/>
          </a:p>
        </p:txBody>
      </p:sp>
    </p:spTree>
    <p:extLst>
      <p:ext uri="{BB962C8B-B14F-4D97-AF65-F5344CB8AC3E}">
        <p14:creationId xmlns:p14="http://schemas.microsoft.com/office/powerpoint/2010/main" val="370752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6382E7-D042-400B-95E6-EF52291FE0B0}" type="datetimeFigureOut">
              <a:rPr kumimoji="1" lang="ja-JP" altLang="en-US" smtClean="0"/>
              <a:t>2023/3/8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5C50B0-10F3-4DCD-B4D6-4C9E88061F5B}" type="slidenum">
              <a:rPr kumimoji="1" lang="ja-JP" altLang="en-US" smtClean="0"/>
              <a:t>‹#›</a:t>
            </a:fld>
            <a:endParaRPr kumimoji="1" lang="ja-JP" altLang="en-US"/>
          </a:p>
        </p:txBody>
      </p:sp>
    </p:spTree>
    <p:extLst>
      <p:ext uri="{BB962C8B-B14F-4D97-AF65-F5344CB8AC3E}">
        <p14:creationId xmlns:p14="http://schemas.microsoft.com/office/powerpoint/2010/main" val="3398344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23BD00C-49EE-92A8-9A3C-A6445CC576CA}"/>
              </a:ext>
            </a:extLst>
          </p:cNvPr>
          <p:cNvSpPr/>
          <p:nvPr userDrawn="1"/>
        </p:nvSpPr>
        <p:spPr>
          <a:xfrm>
            <a:off x="0" y="0"/>
            <a:ext cx="9144000" cy="70801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6382E7-D042-400B-95E6-EF52291FE0B0}" type="datetimeFigureOut">
              <a:rPr kumimoji="1" lang="ja-JP" altLang="en-US" smtClean="0"/>
              <a:t>2023/3/8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5C50B0-10F3-4DCD-B4D6-4C9E88061F5B}" type="slidenum">
              <a:rPr kumimoji="1" lang="ja-JP" altLang="en-US" smtClean="0"/>
              <a:t>‹#›</a:t>
            </a:fld>
            <a:endParaRPr kumimoji="1" lang="ja-JP" altLang="en-US"/>
          </a:p>
        </p:txBody>
      </p:sp>
    </p:spTree>
    <p:extLst>
      <p:ext uri="{BB962C8B-B14F-4D97-AF65-F5344CB8AC3E}">
        <p14:creationId xmlns:p14="http://schemas.microsoft.com/office/powerpoint/2010/main" val="2633569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E6382E7-D042-400B-95E6-EF52291FE0B0}" type="datetimeFigureOut">
              <a:rPr kumimoji="1" lang="ja-JP" altLang="en-US" smtClean="0"/>
              <a:t>2023/3/8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5C50B0-10F3-4DCD-B4D6-4C9E88061F5B}" type="slidenum">
              <a:rPr kumimoji="1" lang="ja-JP" altLang="en-US" smtClean="0"/>
              <a:t>‹#›</a:t>
            </a:fld>
            <a:endParaRPr kumimoji="1" lang="ja-JP" altLang="en-US"/>
          </a:p>
        </p:txBody>
      </p:sp>
    </p:spTree>
    <p:extLst>
      <p:ext uri="{BB962C8B-B14F-4D97-AF65-F5344CB8AC3E}">
        <p14:creationId xmlns:p14="http://schemas.microsoft.com/office/powerpoint/2010/main" val="2689770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F9F07D7-DE12-8231-DF28-2FC50FC6099E}"/>
              </a:ext>
            </a:extLst>
          </p:cNvPr>
          <p:cNvSpPr/>
          <p:nvPr userDrawn="1"/>
        </p:nvSpPr>
        <p:spPr>
          <a:xfrm>
            <a:off x="0" y="0"/>
            <a:ext cx="9144000" cy="70801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E6382E7-D042-400B-95E6-EF52291FE0B0}" type="datetimeFigureOut">
              <a:rPr kumimoji="1" lang="ja-JP" altLang="en-US" smtClean="0"/>
              <a:t>2023/3/8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5C50B0-10F3-4DCD-B4D6-4C9E88061F5B}" type="slidenum">
              <a:rPr kumimoji="1" lang="ja-JP" altLang="en-US" smtClean="0"/>
              <a:t>‹#›</a:t>
            </a:fld>
            <a:endParaRPr kumimoji="1" lang="ja-JP" altLang="en-US"/>
          </a:p>
        </p:txBody>
      </p:sp>
    </p:spTree>
    <p:extLst>
      <p:ext uri="{BB962C8B-B14F-4D97-AF65-F5344CB8AC3E}">
        <p14:creationId xmlns:p14="http://schemas.microsoft.com/office/powerpoint/2010/main" val="1864885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E6382E7-D042-400B-95E6-EF52291FE0B0}" type="datetimeFigureOut">
              <a:rPr kumimoji="1" lang="ja-JP" altLang="en-US" smtClean="0"/>
              <a:t>2023/3/8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F5C50B0-10F3-4DCD-B4D6-4C9E88061F5B}" type="slidenum">
              <a:rPr kumimoji="1" lang="ja-JP" altLang="en-US" smtClean="0"/>
              <a:t>‹#›</a:t>
            </a:fld>
            <a:endParaRPr kumimoji="1" lang="ja-JP" altLang="en-US"/>
          </a:p>
        </p:txBody>
      </p:sp>
    </p:spTree>
    <p:extLst>
      <p:ext uri="{BB962C8B-B14F-4D97-AF65-F5344CB8AC3E}">
        <p14:creationId xmlns:p14="http://schemas.microsoft.com/office/powerpoint/2010/main" val="274031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E6382E7-D042-400B-95E6-EF52291FE0B0}" type="datetimeFigureOut">
              <a:rPr kumimoji="1" lang="ja-JP" altLang="en-US" smtClean="0"/>
              <a:t>2023/3/8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F5C50B0-10F3-4DCD-B4D6-4C9E88061F5B}" type="slidenum">
              <a:rPr kumimoji="1" lang="ja-JP" altLang="en-US" smtClean="0"/>
              <a:t>‹#›</a:t>
            </a:fld>
            <a:endParaRPr kumimoji="1" lang="ja-JP" altLang="en-US"/>
          </a:p>
        </p:txBody>
      </p:sp>
    </p:spTree>
    <p:extLst>
      <p:ext uri="{BB962C8B-B14F-4D97-AF65-F5344CB8AC3E}">
        <p14:creationId xmlns:p14="http://schemas.microsoft.com/office/powerpoint/2010/main" val="400369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6382E7-D042-400B-95E6-EF52291FE0B0}" type="datetimeFigureOut">
              <a:rPr kumimoji="1" lang="ja-JP" altLang="en-US" smtClean="0"/>
              <a:t>2023/3/8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F5C50B0-10F3-4DCD-B4D6-4C9E88061F5B}" type="slidenum">
              <a:rPr kumimoji="1" lang="ja-JP" altLang="en-US" smtClean="0"/>
              <a:t>‹#›</a:t>
            </a:fld>
            <a:endParaRPr kumimoji="1" lang="ja-JP" altLang="en-US"/>
          </a:p>
        </p:txBody>
      </p:sp>
    </p:spTree>
    <p:extLst>
      <p:ext uri="{BB962C8B-B14F-4D97-AF65-F5344CB8AC3E}">
        <p14:creationId xmlns:p14="http://schemas.microsoft.com/office/powerpoint/2010/main" val="1497556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E6382E7-D042-400B-95E6-EF52291FE0B0}" type="datetimeFigureOut">
              <a:rPr kumimoji="1" lang="ja-JP" altLang="en-US" smtClean="0"/>
              <a:t>2023/3/8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5C50B0-10F3-4DCD-B4D6-4C9E88061F5B}" type="slidenum">
              <a:rPr kumimoji="1" lang="ja-JP" altLang="en-US" smtClean="0"/>
              <a:t>‹#›</a:t>
            </a:fld>
            <a:endParaRPr kumimoji="1" lang="ja-JP" altLang="en-US"/>
          </a:p>
        </p:txBody>
      </p:sp>
    </p:spTree>
    <p:extLst>
      <p:ext uri="{BB962C8B-B14F-4D97-AF65-F5344CB8AC3E}">
        <p14:creationId xmlns:p14="http://schemas.microsoft.com/office/powerpoint/2010/main" val="153581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E6382E7-D042-400B-95E6-EF52291FE0B0}" type="datetimeFigureOut">
              <a:rPr kumimoji="1" lang="ja-JP" altLang="en-US" smtClean="0"/>
              <a:t>2023/3/8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5C50B0-10F3-4DCD-B4D6-4C9E88061F5B}" type="slidenum">
              <a:rPr kumimoji="1" lang="ja-JP" altLang="en-US" smtClean="0"/>
              <a:t>‹#›</a:t>
            </a:fld>
            <a:endParaRPr kumimoji="1" lang="ja-JP" altLang="en-US"/>
          </a:p>
        </p:txBody>
      </p:sp>
    </p:spTree>
    <p:extLst>
      <p:ext uri="{BB962C8B-B14F-4D97-AF65-F5344CB8AC3E}">
        <p14:creationId xmlns:p14="http://schemas.microsoft.com/office/powerpoint/2010/main" val="3883674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382E7-D042-400B-95E6-EF52291FE0B0}" type="datetimeFigureOut">
              <a:rPr kumimoji="1" lang="ja-JP" altLang="en-US" smtClean="0"/>
              <a:t>2023/3/8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C50B0-10F3-4DCD-B4D6-4C9E88061F5B}" type="slidenum">
              <a:rPr kumimoji="1" lang="ja-JP" altLang="en-US" smtClean="0"/>
              <a:t>‹#›</a:t>
            </a:fld>
            <a:endParaRPr kumimoji="1" lang="ja-JP" altLang="en-US"/>
          </a:p>
        </p:txBody>
      </p:sp>
    </p:spTree>
    <p:extLst>
      <p:ext uri="{BB962C8B-B14F-4D97-AF65-F5344CB8AC3E}">
        <p14:creationId xmlns:p14="http://schemas.microsoft.com/office/powerpoint/2010/main" val="1097838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png"/><Relationship Id="rId7"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jp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24.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jpg"/><Relationship Id="rId11" Type="http://schemas.openxmlformats.org/officeDocument/2006/relationships/image" Target="../media/image34.png"/><Relationship Id="rId5" Type="http://schemas.openxmlformats.org/officeDocument/2006/relationships/image" Target="../media/image28.jp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jpg"/><Relationship Id="rId9" Type="http://schemas.openxmlformats.org/officeDocument/2006/relationships/image" Target="../media/image32.png"/><Relationship Id="rId1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jp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25.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jpg"/><Relationship Id="rId11" Type="http://schemas.openxmlformats.org/officeDocument/2006/relationships/image" Target="../media/image34.png"/><Relationship Id="rId5" Type="http://schemas.openxmlformats.org/officeDocument/2006/relationships/image" Target="../media/image28.jp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jpg"/><Relationship Id="rId9" Type="http://schemas.openxmlformats.org/officeDocument/2006/relationships/image" Target="../media/image32.png"/><Relationship Id="rId1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3.emf"/><Relationship Id="rId3" Type="http://schemas.openxmlformats.org/officeDocument/2006/relationships/image" Target="../media/image43.emf"/><Relationship Id="rId7" Type="http://schemas.openxmlformats.org/officeDocument/2006/relationships/image" Target="../media/image47.emf"/><Relationship Id="rId12" Type="http://schemas.openxmlformats.org/officeDocument/2006/relationships/image" Target="../media/image52.emf"/><Relationship Id="rId2" Type="http://schemas.openxmlformats.org/officeDocument/2006/relationships/notesSlide" Target="../notesSlides/notesSlide26.xml"/><Relationship Id="rId16" Type="http://schemas.openxmlformats.org/officeDocument/2006/relationships/image" Target="../media/image55.emf"/><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emf"/><Relationship Id="rId5" Type="http://schemas.openxmlformats.org/officeDocument/2006/relationships/image" Target="../media/image45.png"/><Relationship Id="rId15" Type="http://schemas.openxmlformats.org/officeDocument/2006/relationships/image" Target="../media/image54.emf"/><Relationship Id="rId10" Type="http://schemas.openxmlformats.org/officeDocument/2006/relationships/image" Target="../media/image50.emf"/><Relationship Id="rId4" Type="http://schemas.openxmlformats.org/officeDocument/2006/relationships/image" Target="../media/image44.png"/><Relationship Id="rId9" Type="http://schemas.openxmlformats.org/officeDocument/2006/relationships/image" Target="../media/image49.emf"/><Relationship Id="rId14" Type="http://schemas.openxmlformats.org/officeDocument/2006/relationships/image" Target="../media/image1.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image" Target="../media/image65.emf"/><Relationship Id="rId3" Type="http://schemas.openxmlformats.org/officeDocument/2006/relationships/image" Target="../media/image56.emf"/><Relationship Id="rId7" Type="http://schemas.openxmlformats.org/officeDocument/2006/relationships/image" Target="../media/image60.emf"/><Relationship Id="rId12" Type="http://schemas.openxmlformats.org/officeDocument/2006/relationships/image" Target="../media/image64.emf"/><Relationship Id="rId2" Type="http://schemas.openxmlformats.org/officeDocument/2006/relationships/notesSlide" Target="../notesSlides/notesSlide28.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9.emf"/><Relationship Id="rId11" Type="http://schemas.openxmlformats.org/officeDocument/2006/relationships/image" Target="../media/image63.emf"/><Relationship Id="rId5" Type="http://schemas.openxmlformats.org/officeDocument/2006/relationships/image" Target="../media/image58.emf"/><Relationship Id="rId15" Type="http://schemas.openxmlformats.org/officeDocument/2006/relationships/image" Target="../media/image67.png"/><Relationship Id="rId10" Type="http://schemas.openxmlformats.org/officeDocument/2006/relationships/image" Target="../media/image62.emf"/><Relationship Id="rId4" Type="http://schemas.openxmlformats.org/officeDocument/2006/relationships/image" Target="../media/image57.emf"/><Relationship Id="rId9" Type="http://schemas.openxmlformats.org/officeDocument/2006/relationships/image" Target="../media/image47.emf"/><Relationship Id="rId14" Type="http://schemas.openxmlformats.org/officeDocument/2006/relationships/image" Target="../media/image66.emf"/></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notesSlide" Target="../notesSlides/notesSlide29.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35.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08.emf"/><Relationship Id="rId3" Type="http://schemas.openxmlformats.org/officeDocument/2006/relationships/image" Target="../media/image103.jpeg"/><Relationship Id="rId7" Type="http://schemas.openxmlformats.org/officeDocument/2006/relationships/image" Target="../media/image31.png"/><Relationship Id="rId12"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34.png"/><Relationship Id="rId4" Type="http://schemas.openxmlformats.org/officeDocument/2006/relationships/image" Target="../media/image104.png"/><Relationship Id="rId9" Type="http://schemas.openxmlformats.org/officeDocument/2006/relationships/image" Target="../media/image33.png"/></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108.emf"/><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7.png"/><Relationship Id="rId5" Type="http://schemas.openxmlformats.org/officeDocument/2006/relationships/image" Target="../media/image103.jpeg"/><Relationship Id="rId10" Type="http://schemas.openxmlformats.org/officeDocument/2006/relationships/image" Target="../media/image106.png"/><Relationship Id="rId4" Type="http://schemas.openxmlformats.org/officeDocument/2006/relationships/image" Target="../media/image109.png"/><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3.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5" Type="http://schemas.openxmlformats.org/officeDocument/2006/relationships/image" Target="../media/image137.jpe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jpeg"/></Relationships>
</file>

<file path=ppt/slides/_rels/slide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9595EDF5-99C1-00A0-A34E-3DFB71E6EEA3}"/>
              </a:ext>
            </a:extLst>
          </p:cNvPr>
          <p:cNvSpPr/>
          <p:nvPr/>
        </p:nvSpPr>
        <p:spPr>
          <a:xfrm>
            <a:off x="0" y="0"/>
            <a:ext cx="9144000" cy="6858000"/>
          </a:xfrm>
          <a:prstGeom prst="rect">
            <a:avLst/>
          </a:prstGeom>
          <a:gradFill flip="none" rotWithShape="1">
            <a:gsLst>
              <a:gs pos="0">
                <a:schemeClr val="accent6">
                  <a:lumMod val="50000"/>
                </a:schemeClr>
              </a:gs>
              <a:gs pos="22000">
                <a:schemeClr val="accent6">
                  <a:lumMod val="60000"/>
                  <a:lumOff val="40000"/>
                </a:schemeClr>
              </a:gs>
              <a:gs pos="100000">
                <a:schemeClr val="accent6">
                  <a:lumMod val="20000"/>
                  <a:lumOff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タイトル 1">
            <a:extLst>
              <a:ext uri="{FF2B5EF4-FFF2-40B4-BE49-F238E27FC236}">
                <a16:creationId xmlns:a16="http://schemas.microsoft.com/office/drawing/2014/main" id="{1F2C2D7D-F42B-CF44-B2A2-99A82BD1C42E}"/>
              </a:ext>
            </a:extLst>
          </p:cNvPr>
          <p:cNvSpPr>
            <a:spLocks noGrp="1"/>
          </p:cNvSpPr>
          <p:nvPr>
            <p:ph type="ctrTitle"/>
          </p:nvPr>
        </p:nvSpPr>
        <p:spPr>
          <a:xfrm>
            <a:off x="685800" y="2076061"/>
            <a:ext cx="7772400" cy="2381687"/>
          </a:xfrm>
        </p:spPr>
        <p:txBody>
          <a:bodyPr>
            <a:normAutofit/>
          </a:bodyPr>
          <a:lstStyle/>
          <a:p>
            <a:r>
              <a:rPr lang="ja-JP" altLang="en-US" sz="5400" b="1" dirty="0">
                <a:latin typeface="Meiryo UI" panose="020B0604030504040204" pitchFamily="50" charset="-128"/>
                <a:ea typeface="Meiryo UI" panose="020B0604030504040204" pitchFamily="50" charset="-128"/>
              </a:rPr>
              <a:t>ボランティア向け</a:t>
            </a:r>
            <a:br>
              <a:rPr lang="en-US" altLang="ja-JP" sz="5400" b="1" dirty="0">
                <a:latin typeface="Meiryo UI" panose="020B0604030504040204" pitchFamily="50" charset="-128"/>
                <a:ea typeface="Meiryo UI" panose="020B0604030504040204" pitchFamily="50" charset="-128"/>
              </a:rPr>
            </a:br>
            <a:r>
              <a:rPr lang="ja-JP" altLang="en-US" sz="5400" b="1" dirty="0">
                <a:latin typeface="Meiryo UI" panose="020B0604030504040204" pitchFamily="50" charset="-128"/>
                <a:ea typeface="Meiryo UI" panose="020B0604030504040204" pitchFamily="50" charset="-128"/>
              </a:rPr>
              <a:t>災害ごみ処理研修ツール</a:t>
            </a:r>
            <a:br>
              <a:rPr lang="en-US" altLang="ja-JP" sz="5400" b="1" dirty="0">
                <a:latin typeface="Meiryo UI" panose="020B0604030504040204" pitchFamily="50" charset="-128"/>
                <a:ea typeface="Meiryo UI" panose="020B0604030504040204" pitchFamily="50" charset="-128"/>
              </a:rPr>
            </a:br>
            <a:r>
              <a:rPr lang="ja-JP" altLang="en-US" sz="5400" b="1" dirty="0">
                <a:latin typeface="Meiryo UI" panose="020B0604030504040204" pitchFamily="50" charset="-128"/>
                <a:ea typeface="Meiryo UI" panose="020B0604030504040204" pitchFamily="50" charset="-128"/>
              </a:rPr>
              <a:t>（案）</a:t>
            </a:r>
            <a:endParaRPr kumimoji="1" lang="ja-JP" altLang="en-US" sz="5400" b="1" dirty="0">
              <a:latin typeface="Meiryo UI" panose="020B0604030504040204" pitchFamily="50" charset="-128"/>
              <a:ea typeface="Meiryo UI" panose="020B0604030504040204" pitchFamily="50" charset="-128"/>
            </a:endParaRPr>
          </a:p>
        </p:txBody>
      </p:sp>
      <p:sp>
        <p:nvSpPr>
          <p:cNvPr id="3" name="字幕 2">
            <a:extLst>
              <a:ext uri="{FF2B5EF4-FFF2-40B4-BE49-F238E27FC236}">
                <a16:creationId xmlns:a16="http://schemas.microsoft.com/office/drawing/2014/main" id="{D3FCEC17-56E4-740D-A711-5ADB632DB97A}"/>
              </a:ext>
            </a:extLst>
          </p:cNvPr>
          <p:cNvSpPr>
            <a:spLocks noGrp="1"/>
          </p:cNvSpPr>
          <p:nvPr>
            <p:ph type="subTitle" idx="1"/>
          </p:nvPr>
        </p:nvSpPr>
        <p:spPr>
          <a:xfrm>
            <a:off x="1143000" y="5488783"/>
            <a:ext cx="6858000" cy="627434"/>
          </a:xfrm>
        </p:spPr>
        <p:txBody>
          <a:bodyPr/>
          <a:lstStyle/>
          <a:p>
            <a:r>
              <a:rPr kumimoji="1" lang="ja-JP" altLang="en-US" dirty="0"/>
              <a:t>令和</a:t>
            </a:r>
            <a:r>
              <a:rPr kumimoji="1" lang="en-US" altLang="ja-JP" dirty="0"/>
              <a:t>5</a:t>
            </a:r>
            <a:r>
              <a:rPr kumimoji="1" lang="ja-JP" altLang="en-US" dirty="0"/>
              <a:t>年</a:t>
            </a:r>
            <a:r>
              <a:rPr kumimoji="1" lang="en-US" altLang="ja-JP" dirty="0"/>
              <a:t>3</a:t>
            </a:r>
            <a:r>
              <a:rPr kumimoji="1" lang="ja-JP" altLang="en-US" dirty="0"/>
              <a:t>月</a:t>
            </a:r>
          </a:p>
        </p:txBody>
      </p:sp>
      <p:sp>
        <p:nvSpPr>
          <p:cNvPr id="5" name="正方形/長方形 4">
            <a:extLst>
              <a:ext uri="{FF2B5EF4-FFF2-40B4-BE49-F238E27FC236}">
                <a16:creationId xmlns:a16="http://schemas.microsoft.com/office/drawing/2014/main" id="{52B19EFE-1F3D-484E-BF42-8737FEE14CA1}"/>
              </a:ext>
            </a:extLst>
          </p:cNvPr>
          <p:cNvSpPr/>
          <p:nvPr/>
        </p:nvSpPr>
        <p:spPr>
          <a:xfrm>
            <a:off x="511463" y="604872"/>
            <a:ext cx="1704074" cy="50385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ＭＳ ゴシック" panose="020B0609070205080204" pitchFamily="49" charset="-128"/>
                <a:ea typeface="ＭＳ ゴシック" panose="020B0609070205080204" pitchFamily="49" charset="-128"/>
              </a:rPr>
              <a:t>モデル例</a:t>
            </a:r>
          </a:p>
        </p:txBody>
      </p:sp>
    </p:spTree>
    <p:extLst>
      <p:ext uri="{BB962C8B-B14F-4D97-AF65-F5344CB8AC3E}">
        <p14:creationId xmlns:p14="http://schemas.microsoft.com/office/powerpoint/2010/main" val="3155497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C6ACECF-23E5-42BC-B63D-D50F19C9FEDF}"/>
              </a:ext>
            </a:extLst>
          </p:cNvPr>
          <p:cNvSpPr>
            <a:spLocks noGrp="1"/>
          </p:cNvSpPr>
          <p:nvPr>
            <p:ph type="title"/>
          </p:nvPr>
        </p:nvSpPr>
        <p:spPr/>
        <p:txBody>
          <a:bodyPr anchor="ctr"/>
          <a:lstStyle/>
          <a:p>
            <a:pPr algn="ctr"/>
            <a:r>
              <a:rPr lang="ja-JP" altLang="en-US" dirty="0">
                <a:latin typeface="メイリオ" panose="020B0604030504040204" pitchFamily="50" charset="-128"/>
                <a:ea typeface="メイリオ" panose="020B0604030504040204" pitchFamily="50" charset="-128"/>
              </a:rPr>
              <a:t>研修メニュー</a:t>
            </a:r>
          </a:p>
        </p:txBody>
      </p:sp>
      <p:sp>
        <p:nvSpPr>
          <p:cNvPr id="2" name="正方形/長方形 1">
            <a:extLst>
              <a:ext uri="{FF2B5EF4-FFF2-40B4-BE49-F238E27FC236}">
                <a16:creationId xmlns:a16="http://schemas.microsoft.com/office/drawing/2014/main" id="{04E3F489-FD3E-DFE6-56A9-77F00EBE94E6}"/>
              </a:ext>
            </a:extLst>
          </p:cNvPr>
          <p:cNvSpPr/>
          <p:nvPr/>
        </p:nvSpPr>
        <p:spPr>
          <a:xfrm>
            <a:off x="6177938" y="5182035"/>
            <a:ext cx="2378236" cy="65537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2500"/>
              </a:lnSpc>
            </a:pPr>
            <a:r>
              <a:rPr kumimoji="1" lang="ja-JP" altLang="en-US" sz="2000" b="1" dirty="0">
                <a:solidFill>
                  <a:srgbClr val="FFFF00"/>
                </a:solidFill>
                <a:latin typeface="メイリオ" panose="020B0604030504040204" pitchFamily="50" charset="-128"/>
                <a:ea typeface="メイリオ" panose="020B0604030504040204" pitchFamily="50" charset="-128"/>
              </a:rPr>
              <a:t>ハンドブック案</a:t>
            </a:r>
            <a:endParaRPr kumimoji="1" lang="en-US" altLang="ja-JP" sz="2000" b="1" dirty="0">
              <a:solidFill>
                <a:srgbClr val="FFFF00"/>
              </a:solidFill>
              <a:latin typeface="メイリオ" panose="020B0604030504040204" pitchFamily="50" charset="-128"/>
              <a:ea typeface="メイリオ" panose="020B0604030504040204" pitchFamily="50" charset="-128"/>
            </a:endParaRPr>
          </a:p>
          <a:p>
            <a:pPr algn="ctr">
              <a:lnSpc>
                <a:spcPts val="2500"/>
              </a:lnSpc>
            </a:pPr>
            <a:r>
              <a:rPr kumimoji="1" lang="en-US" altLang="ja-JP" sz="2000" b="1" dirty="0">
                <a:solidFill>
                  <a:srgbClr val="FFFF00"/>
                </a:solidFill>
                <a:latin typeface="メイリオ" panose="020B0604030504040204" pitchFamily="50" charset="-128"/>
                <a:ea typeface="メイリオ" panose="020B0604030504040204" pitchFamily="50" charset="-128"/>
              </a:rPr>
              <a:t>〔</a:t>
            </a:r>
            <a:r>
              <a:rPr kumimoji="1" lang="ja-JP" altLang="en-US" sz="2000" b="1" dirty="0">
                <a:solidFill>
                  <a:srgbClr val="FFFF00"/>
                </a:solidFill>
                <a:latin typeface="メイリオ" panose="020B0604030504040204" pitchFamily="50" charset="-128"/>
                <a:ea typeface="メイリオ" panose="020B0604030504040204" pitchFamily="50" charset="-128"/>
              </a:rPr>
              <a:t>モデル例</a:t>
            </a:r>
            <a:r>
              <a:rPr kumimoji="1" lang="en-US" altLang="ja-JP" sz="2000" b="1" dirty="0">
                <a:solidFill>
                  <a:srgbClr val="FFFF00"/>
                </a:solidFill>
                <a:latin typeface="メイリオ" panose="020B0604030504040204" pitchFamily="50" charset="-128"/>
                <a:ea typeface="メイリオ" panose="020B0604030504040204" pitchFamily="50" charset="-128"/>
              </a:rPr>
              <a:t>〕P</a:t>
            </a:r>
            <a:r>
              <a:rPr kumimoji="1" lang="ja-JP" altLang="en-US" sz="2000" b="1" dirty="0">
                <a:solidFill>
                  <a:srgbClr val="FFFF00"/>
                </a:solidFill>
                <a:latin typeface="メイリオ" panose="020B0604030504040204" pitchFamily="50" charset="-128"/>
                <a:ea typeface="メイリオ" panose="020B0604030504040204" pitchFamily="50" charset="-128"/>
              </a:rPr>
              <a:t>●●</a:t>
            </a:r>
          </a:p>
        </p:txBody>
      </p:sp>
      <p:sp>
        <p:nvSpPr>
          <p:cNvPr id="3" name="タイトル 1">
            <a:extLst>
              <a:ext uri="{FF2B5EF4-FFF2-40B4-BE49-F238E27FC236}">
                <a16:creationId xmlns:a16="http://schemas.microsoft.com/office/drawing/2014/main" id="{6FD17B91-C472-4DEF-15A9-4D14DEE1C891}"/>
              </a:ext>
            </a:extLst>
          </p:cNvPr>
          <p:cNvSpPr txBox="1">
            <a:spLocks/>
          </p:cNvSpPr>
          <p:nvPr/>
        </p:nvSpPr>
        <p:spPr>
          <a:xfrm>
            <a:off x="541177" y="5077556"/>
            <a:ext cx="5439747" cy="864339"/>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10000"/>
              </a:lnSpc>
            </a:pP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ボランティア向け災害ごみ処理ハンドブック</a:t>
            </a:r>
            <a:endParaRPr lang="en-US" altLang="ja-JP" sz="2400" dirty="0">
              <a:latin typeface="Meiryo UI" panose="020B0604030504040204" pitchFamily="50" charset="-128"/>
              <a:ea typeface="Meiryo UI" panose="020B0604030504040204" pitchFamily="50" charset="-128"/>
            </a:endParaRPr>
          </a:p>
          <a:p>
            <a:pPr algn="ctr">
              <a:lnSpc>
                <a:spcPct val="110000"/>
              </a:lnSpc>
            </a:pPr>
            <a:r>
              <a:rPr lang="ja-JP" altLang="en-US" sz="2400" dirty="0">
                <a:latin typeface="Meiryo UI" panose="020B0604030504040204" pitchFamily="50" charset="-128"/>
                <a:ea typeface="Meiryo UI" panose="020B0604030504040204" pitchFamily="50" charset="-128"/>
              </a:rPr>
              <a:t>　の関連ページを右のように示しています。</a:t>
            </a:r>
          </a:p>
        </p:txBody>
      </p:sp>
      <p:sp>
        <p:nvSpPr>
          <p:cNvPr id="5" name="Slide Number Placeholder 5">
            <a:extLst>
              <a:ext uri="{FF2B5EF4-FFF2-40B4-BE49-F238E27FC236}">
                <a16:creationId xmlns:a16="http://schemas.microsoft.com/office/drawing/2014/main" id="{EEF1F8E7-BDC8-F994-0A58-42545D6147A7}"/>
              </a:ext>
            </a:extLst>
          </p:cNvPr>
          <p:cNvSpPr>
            <a:spLocks noGrp="1"/>
          </p:cNvSpPr>
          <p:nvPr>
            <p:ph type="sldNum" sz="quarter" idx="12"/>
          </p:nvPr>
        </p:nvSpPr>
        <p:spPr>
          <a:xfrm>
            <a:off x="6952476" y="6356351"/>
            <a:ext cx="2057400" cy="365125"/>
          </a:xfrm>
        </p:spPr>
        <p:txBody>
          <a:bodyPr/>
          <a:lstStyle/>
          <a:p>
            <a:r>
              <a:rPr kumimoji="1" lang="en-US" altLang="ja-JP" sz="1600" b="1" dirty="0"/>
              <a:t>8</a:t>
            </a:r>
            <a:endParaRPr kumimoji="1" lang="ja-JP" altLang="en-US" sz="1600" b="1" dirty="0"/>
          </a:p>
        </p:txBody>
      </p:sp>
    </p:spTree>
    <p:extLst>
      <p:ext uri="{BB962C8B-B14F-4D97-AF65-F5344CB8AC3E}">
        <p14:creationId xmlns:p14="http://schemas.microsoft.com/office/powerpoint/2010/main" val="2737188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雲 2">
            <a:extLst>
              <a:ext uri="{FF2B5EF4-FFF2-40B4-BE49-F238E27FC236}">
                <a16:creationId xmlns:a16="http://schemas.microsoft.com/office/drawing/2014/main" id="{78592115-7C70-236D-E69C-2AC7A4C7975E}"/>
              </a:ext>
            </a:extLst>
          </p:cNvPr>
          <p:cNvSpPr/>
          <p:nvPr/>
        </p:nvSpPr>
        <p:spPr>
          <a:xfrm>
            <a:off x="984739" y="1735500"/>
            <a:ext cx="7174523" cy="1101012"/>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74038AB4-9447-DCC8-7848-AD7B2F2DDB23}"/>
              </a:ext>
            </a:extLst>
          </p:cNvPr>
          <p:cNvSpPr txBox="1">
            <a:spLocks/>
          </p:cNvSpPr>
          <p:nvPr/>
        </p:nvSpPr>
        <p:spPr>
          <a:xfrm>
            <a:off x="984738" y="1708465"/>
            <a:ext cx="7174523" cy="4236416"/>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10000"/>
              </a:lnSpc>
            </a:pPr>
            <a:r>
              <a:rPr lang="ja-JP" altLang="en-US" sz="2800" dirty="0">
                <a:latin typeface="Meiryo UI" panose="020B0604030504040204" pitchFamily="50" charset="-128"/>
                <a:ea typeface="Meiryo UI" panose="020B0604030504040204" pitchFamily="50" charset="-128"/>
              </a:rPr>
              <a:t>テーマ①「災害ごみ」の</a:t>
            </a:r>
            <a:endParaRPr lang="en-US" altLang="ja-JP" sz="2800" dirty="0">
              <a:latin typeface="Meiryo UI" panose="020B0604030504040204" pitchFamily="50" charset="-128"/>
              <a:ea typeface="Meiryo UI" panose="020B0604030504040204" pitchFamily="50" charset="-128"/>
            </a:endParaRPr>
          </a:p>
          <a:p>
            <a:pPr algn="ctr">
              <a:lnSpc>
                <a:spcPct val="110000"/>
              </a:lnSpc>
            </a:pPr>
            <a:r>
              <a:rPr lang="ja-JP" altLang="en-US" sz="2800" dirty="0">
                <a:latin typeface="Meiryo UI" panose="020B0604030504040204" pitchFamily="50" charset="-128"/>
                <a:ea typeface="Meiryo UI" panose="020B0604030504040204" pitchFamily="50" charset="-128"/>
              </a:rPr>
              <a:t>ボランティア活動の留意点</a:t>
            </a:r>
          </a:p>
          <a:p>
            <a:pPr algn="ctr">
              <a:lnSpc>
                <a:spcPct val="110000"/>
              </a:lnSpc>
            </a:pPr>
            <a:endParaRPr lang="en-US" altLang="ja-JP" sz="3200" b="1" dirty="0">
              <a:latin typeface="Meiryo UI" panose="020B0604030504040204" pitchFamily="50" charset="-128"/>
              <a:ea typeface="Meiryo UI" panose="020B0604030504040204" pitchFamily="50" charset="-128"/>
            </a:endParaRPr>
          </a:p>
          <a:p>
            <a:pPr algn="ctr">
              <a:lnSpc>
                <a:spcPct val="110000"/>
              </a:lnSpc>
            </a:pPr>
            <a:endParaRPr lang="en-US" altLang="ja-JP" sz="3200" b="1" dirty="0">
              <a:latin typeface="Meiryo UI" panose="020B0604030504040204" pitchFamily="50" charset="-128"/>
              <a:ea typeface="Meiryo UI" panose="020B0604030504040204" pitchFamily="50" charset="-128"/>
            </a:endParaRPr>
          </a:p>
          <a:p>
            <a:pPr algn="ctr">
              <a:lnSpc>
                <a:spcPct val="110000"/>
              </a:lnSpc>
            </a:pPr>
            <a:r>
              <a:rPr lang="ja-JP" altLang="en-US" sz="3200" b="1" dirty="0">
                <a:latin typeface="Meiryo UI" panose="020B0604030504040204" pitchFamily="50" charset="-128"/>
                <a:ea typeface="Meiryo UI" panose="020B0604030504040204" pitchFamily="50" charset="-128"/>
              </a:rPr>
              <a:t>「災害ごみ」の片付け作業にあたり</a:t>
            </a:r>
            <a:endParaRPr lang="en-US" altLang="ja-JP" sz="3200" b="1" dirty="0">
              <a:latin typeface="Meiryo UI" panose="020B0604030504040204" pitchFamily="50" charset="-128"/>
              <a:ea typeface="Meiryo UI" panose="020B0604030504040204" pitchFamily="50" charset="-128"/>
            </a:endParaRPr>
          </a:p>
          <a:p>
            <a:pPr algn="ctr">
              <a:lnSpc>
                <a:spcPct val="110000"/>
              </a:lnSpc>
            </a:pPr>
            <a:r>
              <a:rPr lang="ja-JP" altLang="en-US" sz="3200" b="1" dirty="0">
                <a:latin typeface="Meiryo UI" panose="020B0604030504040204" pitchFamily="50" charset="-128"/>
                <a:ea typeface="Meiryo UI" panose="020B0604030504040204" pitchFamily="50" charset="-128"/>
              </a:rPr>
              <a:t>次のような場面では、</a:t>
            </a:r>
            <a:endParaRPr lang="en-US" altLang="ja-JP" sz="3200" b="1" dirty="0">
              <a:latin typeface="Meiryo UI" panose="020B0604030504040204" pitchFamily="50" charset="-128"/>
              <a:ea typeface="Meiryo UI" panose="020B0604030504040204" pitchFamily="50" charset="-128"/>
            </a:endParaRPr>
          </a:p>
          <a:p>
            <a:pPr algn="ctr">
              <a:lnSpc>
                <a:spcPct val="110000"/>
              </a:lnSpc>
            </a:pPr>
            <a:r>
              <a:rPr lang="ja-JP" altLang="en-US" sz="3200" b="1" dirty="0">
                <a:latin typeface="Meiryo UI" panose="020B0604030504040204" pitchFamily="50" charset="-128"/>
                <a:ea typeface="Meiryo UI" panose="020B0604030504040204" pitchFamily="50" charset="-128"/>
              </a:rPr>
              <a:t>どのようなことに困り・迷い、</a:t>
            </a:r>
            <a:endParaRPr lang="en-US" altLang="ja-JP" sz="3200" b="1" dirty="0">
              <a:latin typeface="Meiryo UI" panose="020B0604030504040204" pitchFamily="50" charset="-128"/>
              <a:ea typeface="Meiryo UI" panose="020B0604030504040204" pitchFamily="50" charset="-128"/>
            </a:endParaRPr>
          </a:p>
          <a:p>
            <a:pPr algn="ctr">
              <a:lnSpc>
                <a:spcPct val="110000"/>
              </a:lnSpc>
            </a:pPr>
            <a:r>
              <a:rPr lang="ja-JP" altLang="en-US" sz="3200" b="1" dirty="0">
                <a:latin typeface="Meiryo UI" panose="020B0604030504040204" pitchFamily="50" charset="-128"/>
                <a:ea typeface="Meiryo UI" panose="020B0604030504040204" pitchFamily="50" charset="-128"/>
              </a:rPr>
              <a:t>それに対してどのように行動しますか？</a:t>
            </a:r>
          </a:p>
        </p:txBody>
      </p:sp>
      <p:sp>
        <p:nvSpPr>
          <p:cNvPr id="2" name="Slide Number Placeholder 5">
            <a:extLst>
              <a:ext uri="{FF2B5EF4-FFF2-40B4-BE49-F238E27FC236}">
                <a16:creationId xmlns:a16="http://schemas.microsoft.com/office/drawing/2014/main" id="{0545E028-9FBA-0B83-7646-1E1FDFAE548D}"/>
              </a:ext>
            </a:extLst>
          </p:cNvPr>
          <p:cNvSpPr>
            <a:spLocks noGrp="1"/>
          </p:cNvSpPr>
          <p:nvPr>
            <p:ph type="sldNum" sz="quarter" idx="12"/>
          </p:nvPr>
        </p:nvSpPr>
        <p:spPr>
          <a:xfrm>
            <a:off x="6952476" y="6356351"/>
            <a:ext cx="2057400" cy="365125"/>
          </a:xfrm>
        </p:spPr>
        <p:txBody>
          <a:bodyPr/>
          <a:lstStyle/>
          <a:p>
            <a:r>
              <a:rPr kumimoji="1" lang="en-US" altLang="ja-JP" sz="1600" b="1" dirty="0"/>
              <a:t>9</a:t>
            </a:r>
            <a:endParaRPr kumimoji="1" lang="ja-JP" altLang="en-US" sz="1600" b="1" dirty="0"/>
          </a:p>
        </p:txBody>
      </p:sp>
      <p:sp>
        <p:nvSpPr>
          <p:cNvPr id="5" name="四角形: 角を丸くする 4">
            <a:extLst>
              <a:ext uri="{FF2B5EF4-FFF2-40B4-BE49-F238E27FC236}">
                <a16:creationId xmlns:a16="http://schemas.microsoft.com/office/drawing/2014/main" id="{966BC83E-0566-3E72-700A-5969BDB91239}"/>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Tree>
    <p:extLst>
      <p:ext uri="{BB962C8B-B14F-4D97-AF65-F5344CB8AC3E}">
        <p14:creationId xmlns:p14="http://schemas.microsoft.com/office/powerpoint/2010/main" val="1933239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a:extLst>
              <a:ext uri="{FF2B5EF4-FFF2-40B4-BE49-F238E27FC236}">
                <a16:creationId xmlns:a16="http://schemas.microsoft.com/office/drawing/2014/main" id="{097AB9F6-9C62-442B-6A37-86E04A8A1561}"/>
              </a:ext>
            </a:extLst>
          </p:cNvPr>
          <p:cNvSpPr/>
          <p:nvPr/>
        </p:nvSpPr>
        <p:spPr>
          <a:xfrm>
            <a:off x="270588" y="2543036"/>
            <a:ext cx="8602824" cy="38484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6B4BB5EE-91C7-4B59-6B4C-407927D40D48}"/>
              </a:ext>
            </a:extLst>
          </p:cNvPr>
          <p:cNvSpPr/>
          <p:nvPr/>
        </p:nvSpPr>
        <p:spPr>
          <a:xfrm>
            <a:off x="1796309" y="3772567"/>
            <a:ext cx="2704023" cy="1647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D6599DAB-EF81-AC2F-B001-DAB209D5F04E}"/>
              </a:ext>
            </a:extLst>
          </p:cNvPr>
          <p:cNvSpPr/>
          <p:nvPr/>
        </p:nvSpPr>
        <p:spPr>
          <a:xfrm>
            <a:off x="4701754" y="3772568"/>
            <a:ext cx="2704023" cy="16418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1 つの角を切り取る 21">
            <a:extLst>
              <a:ext uri="{FF2B5EF4-FFF2-40B4-BE49-F238E27FC236}">
                <a16:creationId xmlns:a16="http://schemas.microsoft.com/office/drawing/2014/main" id="{8C290ABD-5737-B01C-7B75-8CFEC8776C52}"/>
              </a:ext>
            </a:extLst>
          </p:cNvPr>
          <p:cNvSpPr/>
          <p:nvPr/>
        </p:nvSpPr>
        <p:spPr>
          <a:xfrm>
            <a:off x="2008970" y="4411849"/>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23" name="四角形: 1 つの角を切り取る 22">
            <a:extLst>
              <a:ext uri="{FF2B5EF4-FFF2-40B4-BE49-F238E27FC236}">
                <a16:creationId xmlns:a16="http://schemas.microsoft.com/office/drawing/2014/main" id="{50FC2075-6FED-CADE-576E-3B660077122C}"/>
              </a:ext>
            </a:extLst>
          </p:cNvPr>
          <p:cNvSpPr/>
          <p:nvPr/>
        </p:nvSpPr>
        <p:spPr>
          <a:xfrm>
            <a:off x="5538382" y="4535820"/>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4" name="四角形: 1 つの角を切り取る 23">
            <a:extLst>
              <a:ext uri="{FF2B5EF4-FFF2-40B4-BE49-F238E27FC236}">
                <a16:creationId xmlns:a16="http://schemas.microsoft.com/office/drawing/2014/main" id="{4A39D766-D6FD-4D0E-A7C6-7E4FB4FD7DAC}"/>
              </a:ext>
            </a:extLst>
          </p:cNvPr>
          <p:cNvSpPr/>
          <p:nvPr/>
        </p:nvSpPr>
        <p:spPr>
          <a:xfrm>
            <a:off x="6784011" y="4838964"/>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5" name="四角形: 1 つの角を切り取る 24">
            <a:extLst>
              <a:ext uri="{FF2B5EF4-FFF2-40B4-BE49-F238E27FC236}">
                <a16:creationId xmlns:a16="http://schemas.microsoft.com/office/drawing/2014/main" id="{B5961051-A886-5A9A-2ABD-DF3367052D65}"/>
              </a:ext>
            </a:extLst>
          </p:cNvPr>
          <p:cNvSpPr/>
          <p:nvPr/>
        </p:nvSpPr>
        <p:spPr>
          <a:xfrm>
            <a:off x="4931736" y="4270000"/>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6" name="四角形: 1 つの角を切り取る 25">
            <a:extLst>
              <a:ext uri="{FF2B5EF4-FFF2-40B4-BE49-F238E27FC236}">
                <a16:creationId xmlns:a16="http://schemas.microsoft.com/office/drawing/2014/main" id="{9ADA352C-B265-0DEF-8D03-935261106F9F}"/>
              </a:ext>
            </a:extLst>
          </p:cNvPr>
          <p:cNvSpPr/>
          <p:nvPr/>
        </p:nvSpPr>
        <p:spPr>
          <a:xfrm>
            <a:off x="6562242" y="4211702"/>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7" name="四角形: 1 つの角を切り取る 26">
            <a:extLst>
              <a:ext uri="{FF2B5EF4-FFF2-40B4-BE49-F238E27FC236}">
                <a16:creationId xmlns:a16="http://schemas.microsoft.com/office/drawing/2014/main" id="{0084D8B3-67ED-45DB-3E07-1DE138AE7B5E}"/>
              </a:ext>
            </a:extLst>
          </p:cNvPr>
          <p:cNvSpPr/>
          <p:nvPr/>
        </p:nvSpPr>
        <p:spPr>
          <a:xfrm>
            <a:off x="5026454" y="4846666"/>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8" name="四角形: 1 つの角を切り取る 27">
            <a:extLst>
              <a:ext uri="{FF2B5EF4-FFF2-40B4-BE49-F238E27FC236}">
                <a16:creationId xmlns:a16="http://schemas.microsoft.com/office/drawing/2014/main" id="{6E6B5E80-0884-5DC5-FE7A-DBAAC9EFA07D}"/>
              </a:ext>
            </a:extLst>
          </p:cNvPr>
          <p:cNvSpPr/>
          <p:nvPr/>
        </p:nvSpPr>
        <p:spPr>
          <a:xfrm>
            <a:off x="6216115" y="4826837"/>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9" name="四角形: 1 つの角を切り取る 28">
            <a:extLst>
              <a:ext uri="{FF2B5EF4-FFF2-40B4-BE49-F238E27FC236}">
                <a16:creationId xmlns:a16="http://schemas.microsoft.com/office/drawing/2014/main" id="{005D8437-B497-5774-0E3F-5FBAB53A1FA7}"/>
              </a:ext>
            </a:extLst>
          </p:cNvPr>
          <p:cNvSpPr/>
          <p:nvPr/>
        </p:nvSpPr>
        <p:spPr>
          <a:xfrm>
            <a:off x="2629831" y="4301778"/>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0" name="四角形: 1 つの角を切り取る 29">
            <a:extLst>
              <a:ext uri="{FF2B5EF4-FFF2-40B4-BE49-F238E27FC236}">
                <a16:creationId xmlns:a16="http://schemas.microsoft.com/office/drawing/2014/main" id="{C214F775-4488-9A45-1693-580AF7E9726F}"/>
              </a:ext>
            </a:extLst>
          </p:cNvPr>
          <p:cNvSpPr/>
          <p:nvPr/>
        </p:nvSpPr>
        <p:spPr>
          <a:xfrm>
            <a:off x="3304366" y="4774650"/>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1" name="四角形: 1 つの角を切り取る 30">
            <a:extLst>
              <a:ext uri="{FF2B5EF4-FFF2-40B4-BE49-F238E27FC236}">
                <a16:creationId xmlns:a16="http://schemas.microsoft.com/office/drawing/2014/main" id="{5D9A8471-21E3-50B6-5938-06083B4D61EB}"/>
              </a:ext>
            </a:extLst>
          </p:cNvPr>
          <p:cNvSpPr/>
          <p:nvPr/>
        </p:nvSpPr>
        <p:spPr>
          <a:xfrm>
            <a:off x="2595401" y="4852563"/>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2" name="四角形: 1 つの角を切り取る 31">
            <a:extLst>
              <a:ext uri="{FF2B5EF4-FFF2-40B4-BE49-F238E27FC236}">
                <a16:creationId xmlns:a16="http://schemas.microsoft.com/office/drawing/2014/main" id="{82F23E65-ED04-93DC-CA29-FA268038C4DF}"/>
              </a:ext>
            </a:extLst>
          </p:cNvPr>
          <p:cNvSpPr/>
          <p:nvPr/>
        </p:nvSpPr>
        <p:spPr>
          <a:xfrm>
            <a:off x="3895577" y="4632220"/>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3" name="四角形: 1 つの角を切り取る 32">
            <a:extLst>
              <a:ext uri="{FF2B5EF4-FFF2-40B4-BE49-F238E27FC236}">
                <a16:creationId xmlns:a16="http://schemas.microsoft.com/office/drawing/2014/main" id="{A1AFFCA4-6977-C0CD-7C3D-3A8BCE9C111A}"/>
              </a:ext>
            </a:extLst>
          </p:cNvPr>
          <p:cNvSpPr/>
          <p:nvPr/>
        </p:nvSpPr>
        <p:spPr>
          <a:xfrm>
            <a:off x="3330053" y="4213768"/>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A1DC023B-8A8B-3706-018D-B9AF60F0B662}"/>
              </a:ext>
            </a:extLst>
          </p:cNvPr>
          <p:cNvSpPr/>
          <p:nvPr/>
        </p:nvSpPr>
        <p:spPr>
          <a:xfrm>
            <a:off x="1918290" y="3751554"/>
            <a:ext cx="2472875" cy="369332"/>
          </a:xfrm>
          <a:prstGeom prst="rect">
            <a:avLst/>
          </a:prstGeom>
        </p:spPr>
        <p:txBody>
          <a:bodyPr wrap="square">
            <a:spAutoFit/>
          </a:bodyPr>
          <a:lstStyle/>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①困る・迷うことは何か</a:t>
            </a:r>
          </a:p>
        </p:txBody>
      </p:sp>
      <p:sp>
        <p:nvSpPr>
          <p:cNvPr id="2" name="タイトル 1">
            <a:extLst>
              <a:ext uri="{FF2B5EF4-FFF2-40B4-BE49-F238E27FC236}">
                <a16:creationId xmlns:a16="http://schemas.microsoft.com/office/drawing/2014/main" id="{BB8DE449-FB0E-ED1B-3B5F-7F0FAA61B1CF}"/>
              </a:ext>
            </a:extLst>
          </p:cNvPr>
          <p:cNvSpPr>
            <a:spLocks noGrp="1"/>
          </p:cNvSpPr>
          <p:nvPr>
            <p:ph type="title"/>
          </p:nvPr>
        </p:nvSpPr>
        <p:spPr>
          <a:xfrm>
            <a:off x="567347" y="-54868"/>
            <a:ext cx="7886700" cy="1075513"/>
          </a:xfrm>
        </p:spPr>
        <p:txBody>
          <a:bodyPr>
            <a:norm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問いの設定・研修の進め方</a:t>
            </a:r>
          </a:p>
        </p:txBody>
      </p:sp>
      <p:sp>
        <p:nvSpPr>
          <p:cNvPr id="51" name="正方形/長方形 50">
            <a:extLst>
              <a:ext uri="{FF2B5EF4-FFF2-40B4-BE49-F238E27FC236}">
                <a16:creationId xmlns:a16="http://schemas.microsoft.com/office/drawing/2014/main" id="{C8E19E75-532E-E17D-D08F-505B52E9EDF5}"/>
              </a:ext>
            </a:extLst>
          </p:cNvPr>
          <p:cNvSpPr/>
          <p:nvPr/>
        </p:nvSpPr>
        <p:spPr>
          <a:xfrm>
            <a:off x="270588" y="2703823"/>
            <a:ext cx="8602822" cy="830997"/>
          </a:xfrm>
          <a:prstGeom prst="rect">
            <a:avLst/>
          </a:prstGeom>
        </p:spPr>
        <p:txBody>
          <a:bodyPr wrap="square">
            <a:spAutoFit/>
          </a:bodyPr>
          <a:lstStyle/>
          <a:p>
            <a:r>
              <a:rPr lang="ja-JP" altLang="en-US" sz="2400" b="1" kern="0" dirty="0">
                <a:solidFill>
                  <a:srgbClr val="FF0000"/>
                </a:solidFill>
                <a:latin typeface="Meiryo UI" panose="020B0604030504040204" pitchFamily="50" charset="-128"/>
                <a:ea typeface="Meiryo UI" panose="020B0604030504040204" pitchFamily="50" charset="-128"/>
              </a:rPr>
              <a:t>（問いの例）</a:t>
            </a:r>
            <a:r>
              <a:rPr lang="ja-JP" altLang="en-US" sz="2400" b="1" kern="0" dirty="0">
                <a:latin typeface="Meiryo UI" panose="020B0604030504040204" pitchFamily="50" charset="-128"/>
                <a:ea typeface="Meiryo UI" panose="020B0604030504040204" pitchFamily="50" charset="-128"/>
              </a:rPr>
              <a:t>被災された方から、浸水で壊れた食器棚を片づける</a:t>
            </a:r>
            <a:endParaRPr lang="en-US" altLang="ja-JP" sz="2400" b="1" kern="0" dirty="0">
              <a:latin typeface="Meiryo UI" panose="020B0604030504040204" pitchFamily="50" charset="-128"/>
              <a:ea typeface="Meiryo UI" panose="020B0604030504040204" pitchFamily="50" charset="-128"/>
            </a:endParaRPr>
          </a:p>
          <a:p>
            <a:r>
              <a:rPr lang="ja-JP" altLang="en-US" sz="2400" b="1" kern="0" dirty="0">
                <a:latin typeface="Meiryo UI" panose="020B0604030504040204" pitchFamily="50" charset="-128"/>
                <a:ea typeface="Meiryo UI" panose="020B0604030504040204" pitchFamily="50" charset="-128"/>
              </a:rPr>
              <a:t>　依頼を受けた。食器棚から真っ二つに割れた湯呑が出てきた。</a:t>
            </a:r>
            <a:endParaRPr lang="en-US" altLang="ja-JP" sz="1200" b="1" kern="0"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34ED1634-3572-5D41-CC8A-394B9E96A4CC}"/>
              </a:ext>
            </a:extLst>
          </p:cNvPr>
          <p:cNvSpPr/>
          <p:nvPr/>
        </p:nvSpPr>
        <p:spPr>
          <a:xfrm>
            <a:off x="5191055" y="3748469"/>
            <a:ext cx="1786066" cy="369332"/>
          </a:xfrm>
          <a:prstGeom prst="rect">
            <a:avLst/>
          </a:prstGeom>
        </p:spPr>
        <p:txBody>
          <a:bodyPr wrap="none">
            <a:spAutoFit/>
          </a:bodyPr>
          <a:lstStyle/>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②どう行動するか</a:t>
            </a:r>
          </a:p>
        </p:txBody>
      </p:sp>
      <p:sp>
        <p:nvSpPr>
          <p:cNvPr id="62" name="正方形/長方形 61">
            <a:extLst>
              <a:ext uri="{FF2B5EF4-FFF2-40B4-BE49-F238E27FC236}">
                <a16:creationId xmlns:a16="http://schemas.microsoft.com/office/drawing/2014/main" id="{8DC97325-B836-C0FC-CBE8-04CB50E71344}"/>
              </a:ext>
            </a:extLst>
          </p:cNvPr>
          <p:cNvSpPr/>
          <p:nvPr/>
        </p:nvSpPr>
        <p:spPr>
          <a:xfrm>
            <a:off x="190391" y="828467"/>
            <a:ext cx="8787957" cy="1270604"/>
          </a:xfrm>
          <a:prstGeom prst="rect">
            <a:avLst/>
          </a:prstGeom>
        </p:spPr>
        <p:txBody>
          <a:bodyPr wrap="square">
            <a:spAutoFit/>
          </a:bodyPr>
          <a:lstStyle/>
          <a:p>
            <a:pPr>
              <a:lnSpc>
                <a:spcPct val="110000"/>
              </a:lnSpc>
            </a:pPr>
            <a:r>
              <a:rPr lang="ja-JP" altLang="en-US" sz="2400" b="1" dirty="0">
                <a:latin typeface="Meiryo UI" panose="020B0604030504040204" pitchFamily="50" charset="-128"/>
                <a:ea typeface="Meiryo UI" panose="020B0604030504040204" pitchFamily="50" charset="-128"/>
              </a:rPr>
              <a:t>あなたは、被災された方のお宅で片付け作業にあたるボランティアです。現場でそれぞれの各問いの場面において、 </a:t>
            </a:r>
            <a:r>
              <a:rPr lang="en-US" altLang="ja-JP" sz="2400" b="1" dirty="0">
                <a:latin typeface="Meiryo UI" panose="020B0604030504040204" pitchFamily="50" charset="-128"/>
                <a:ea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rPr>
              <a:t>①困る・迷うことは何か</a:t>
            </a:r>
            <a:r>
              <a:rPr lang="en-US" altLang="ja-JP" sz="2400" b="1" dirty="0">
                <a:latin typeface="Meiryo UI" panose="020B0604030504040204" pitchFamily="50" charset="-128"/>
                <a:ea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rPr>
              <a:t>、 </a:t>
            </a:r>
            <a:r>
              <a:rPr lang="en-US" altLang="ja-JP" sz="2400" b="1" dirty="0">
                <a:latin typeface="Meiryo UI" panose="020B0604030504040204" pitchFamily="50" charset="-128"/>
                <a:ea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rPr>
              <a:t>②どう行動するか</a:t>
            </a:r>
            <a:r>
              <a:rPr lang="en-US" altLang="ja-JP" sz="2400" b="1" dirty="0">
                <a:latin typeface="Meiryo UI" panose="020B0604030504040204" pitchFamily="50" charset="-128"/>
                <a:ea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rPr>
              <a:t>を考えて、お手元の付箋紙に記載してください。</a:t>
            </a:r>
          </a:p>
        </p:txBody>
      </p:sp>
      <p:sp>
        <p:nvSpPr>
          <p:cNvPr id="64" name="吹き出し: 角を丸めた四角形 63">
            <a:extLst>
              <a:ext uri="{FF2B5EF4-FFF2-40B4-BE49-F238E27FC236}">
                <a16:creationId xmlns:a16="http://schemas.microsoft.com/office/drawing/2014/main" id="{9A5CECED-D9F3-CADC-9C3B-FDBDAAA20021}"/>
              </a:ext>
            </a:extLst>
          </p:cNvPr>
          <p:cNvSpPr/>
          <p:nvPr/>
        </p:nvSpPr>
        <p:spPr>
          <a:xfrm>
            <a:off x="742123" y="5548692"/>
            <a:ext cx="1974574" cy="681644"/>
          </a:xfrm>
          <a:prstGeom prst="wedgeRoundRectCallout">
            <a:avLst>
              <a:gd name="adj1" fmla="val 50887"/>
              <a:gd name="adj2" fmla="val -104639"/>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例</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土のう袋しかない場合、中身の見えない袋に入れてよいか迷う。</a:t>
            </a:r>
          </a:p>
        </p:txBody>
      </p:sp>
      <p:sp>
        <p:nvSpPr>
          <p:cNvPr id="8" name="吹き出し: 角を丸めた四角形 7">
            <a:extLst>
              <a:ext uri="{FF2B5EF4-FFF2-40B4-BE49-F238E27FC236}">
                <a16:creationId xmlns:a16="http://schemas.microsoft.com/office/drawing/2014/main" id="{F7A229B2-F7CA-5DC2-761B-C7BD3525D516}"/>
              </a:ext>
            </a:extLst>
          </p:cNvPr>
          <p:cNvSpPr/>
          <p:nvPr/>
        </p:nvSpPr>
        <p:spPr>
          <a:xfrm>
            <a:off x="328674" y="3908694"/>
            <a:ext cx="1387887" cy="869456"/>
          </a:xfrm>
          <a:prstGeom prst="wedgeRoundRectCallout">
            <a:avLst>
              <a:gd name="adj1" fmla="val 84686"/>
              <a:gd name="adj2" fmla="val 27348"/>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例</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ごみか大切な思い出の品かの</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just"/>
            <a:r>
              <a:rPr kumimoji="1" lang="ja-JP" altLang="en-US" sz="1200" dirty="0">
                <a:solidFill>
                  <a:schemeClr val="tx1"/>
                </a:solidFill>
                <a:latin typeface="Meiryo UI" panose="020B0604030504040204" pitchFamily="50" charset="-128"/>
                <a:ea typeface="Meiryo UI" panose="020B0604030504040204" pitchFamily="50" charset="-128"/>
              </a:rPr>
              <a:t>判断はできない？</a:t>
            </a:r>
          </a:p>
        </p:txBody>
      </p:sp>
      <p:sp>
        <p:nvSpPr>
          <p:cNvPr id="60" name="吹き出し: 角を丸めた四角形 59">
            <a:extLst>
              <a:ext uri="{FF2B5EF4-FFF2-40B4-BE49-F238E27FC236}">
                <a16:creationId xmlns:a16="http://schemas.microsoft.com/office/drawing/2014/main" id="{C689D033-778D-49DE-9D98-0C4C63D05C19}"/>
              </a:ext>
            </a:extLst>
          </p:cNvPr>
          <p:cNvSpPr/>
          <p:nvPr/>
        </p:nvSpPr>
        <p:spPr>
          <a:xfrm>
            <a:off x="7198953" y="4121781"/>
            <a:ext cx="1567333" cy="580136"/>
          </a:xfrm>
          <a:prstGeom prst="wedgeRoundRectCallout">
            <a:avLst>
              <a:gd name="adj1" fmla="val -78957"/>
              <a:gd name="adj2" fmla="val 3688"/>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例</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被災された方に対処方法を確認する。</a:t>
            </a:r>
          </a:p>
        </p:txBody>
      </p:sp>
      <p:sp>
        <p:nvSpPr>
          <p:cNvPr id="63" name="吹き出し: 角を丸めた四角形 62">
            <a:extLst>
              <a:ext uri="{FF2B5EF4-FFF2-40B4-BE49-F238E27FC236}">
                <a16:creationId xmlns:a16="http://schemas.microsoft.com/office/drawing/2014/main" id="{33886D8A-4B7F-40B1-53E0-38D9F7CEA4FA}"/>
              </a:ext>
            </a:extLst>
          </p:cNvPr>
          <p:cNvSpPr/>
          <p:nvPr/>
        </p:nvSpPr>
        <p:spPr>
          <a:xfrm>
            <a:off x="6092640" y="5581691"/>
            <a:ext cx="1447847" cy="580136"/>
          </a:xfrm>
          <a:prstGeom prst="wedgeRoundRectCallout">
            <a:avLst>
              <a:gd name="adj1" fmla="val 20145"/>
              <a:gd name="adj2" fmla="val -126588"/>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例</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湯呑は透明なビニール袋に入れて分けておく？</a:t>
            </a:r>
          </a:p>
        </p:txBody>
      </p:sp>
      <p:sp>
        <p:nvSpPr>
          <p:cNvPr id="4" name="四角形: 角を丸くする 3">
            <a:extLst>
              <a:ext uri="{FF2B5EF4-FFF2-40B4-BE49-F238E27FC236}">
                <a16:creationId xmlns:a16="http://schemas.microsoft.com/office/drawing/2014/main" id="{BADA3CD6-29B2-FD14-CAAC-D4696639DE34}"/>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
        <p:nvSpPr>
          <p:cNvPr id="5" name="Slide Number Placeholder 5">
            <a:extLst>
              <a:ext uri="{FF2B5EF4-FFF2-40B4-BE49-F238E27FC236}">
                <a16:creationId xmlns:a16="http://schemas.microsoft.com/office/drawing/2014/main" id="{A4BE548A-98D9-6BBF-B9A4-28876FFCD53D}"/>
              </a:ext>
            </a:extLst>
          </p:cNvPr>
          <p:cNvSpPr>
            <a:spLocks noGrp="1"/>
          </p:cNvSpPr>
          <p:nvPr>
            <p:ph type="sldNum" sz="quarter" idx="12"/>
          </p:nvPr>
        </p:nvSpPr>
        <p:spPr>
          <a:xfrm>
            <a:off x="6952476" y="6356351"/>
            <a:ext cx="2057400" cy="365125"/>
          </a:xfrm>
        </p:spPr>
        <p:txBody>
          <a:bodyPr/>
          <a:lstStyle/>
          <a:p>
            <a:r>
              <a:rPr kumimoji="1" lang="en-US" altLang="ja-JP" sz="1600" b="1" dirty="0"/>
              <a:t>10</a:t>
            </a:r>
            <a:endParaRPr kumimoji="1" lang="ja-JP" altLang="en-US" sz="1600" b="1" dirty="0"/>
          </a:p>
        </p:txBody>
      </p:sp>
      <p:sp>
        <p:nvSpPr>
          <p:cNvPr id="3" name="テキスト ボックス 2">
            <a:extLst>
              <a:ext uri="{FF2B5EF4-FFF2-40B4-BE49-F238E27FC236}">
                <a16:creationId xmlns:a16="http://schemas.microsoft.com/office/drawing/2014/main" id="{F3DDFF30-9D53-CC47-CC79-94B52387096F}"/>
              </a:ext>
            </a:extLst>
          </p:cNvPr>
          <p:cNvSpPr txBox="1"/>
          <p:nvPr/>
        </p:nvSpPr>
        <p:spPr>
          <a:xfrm>
            <a:off x="5666874" y="137932"/>
            <a:ext cx="2010961" cy="523220"/>
          </a:xfrm>
          <a:prstGeom prst="rect">
            <a:avLst/>
          </a:prstGeom>
          <a:solidFill>
            <a:srgbClr val="FFFF00"/>
          </a:solidFill>
        </p:spPr>
        <p:txBody>
          <a:bodyPr wrap="square" rtlCol="0">
            <a:spAutoFit/>
          </a:bodyPr>
          <a:lstStyle/>
          <a:p>
            <a:r>
              <a:rPr kumimoji="1" lang="ja-JP" altLang="en-US" sz="2800" b="1" dirty="0"/>
              <a:t>説明１０分</a:t>
            </a:r>
          </a:p>
        </p:txBody>
      </p:sp>
    </p:spTree>
    <p:extLst>
      <p:ext uri="{BB962C8B-B14F-4D97-AF65-F5344CB8AC3E}">
        <p14:creationId xmlns:p14="http://schemas.microsoft.com/office/powerpoint/2010/main" val="3005025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a:extLst>
              <a:ext uri="{FF2B5EF4-FFF2-40B4-BE49-F238E27FC236}">
                <a16:creationId xmlns:a16="http://schemas.microsoft.com/office/drawing/2014/main" id="{C8E19E75-532E-E17D-D08F-505B52E9EDF5}"/>
              </a:ext>
            </a:extLst>
          </p:cNvPr>
          <p:cNvSpPr/>
          <p:nvPr/>
        </p:nvSpPr>
        <p:spPr>
          <a:xfrm>
            <a:off x="535814" y="883912"/>
            <a:ext cx="8072370" cy="4154984"/>
          </a:xfrm>
          <a:prstGeom prst="rect">
            <a:avLst/>
          </a:prstGeom>
        </p:spPr>
        <p:txBody>
          <a:bodyPr wrap="square">
            <a:spAutoFit/>
          </a:bodyPr>
          <a:lstStyle/>
          <a:p>
            <a:r>
              <a:rPr lang="ja-JP" altLang="en-US" sz="2400" b="1" kern="0" dirty="0">
                <a:latin typeface="Meiryo UI" panose="020B0604030504040204" pitchFamily="50" charset="-128"/>
                <a:ea typeface="Meiryo UI" panose="020B0604030504040204" pitchFamily="50" charset="-128"/>
              </a:rPr>
              <a:t>（１）地震の後、応急危険度判定の結果、</a:t>
            </a:r>
            <a:endParaRPr lang="en-US" altLang="ja-JP" sz="2400" b="1" kern="0" dirty="0">
              <a:latin typeface="Meiryo UI" panose="020B0604030504040204" pitchFamily="50" charset="-128"/>
              <a:ea typeface="Meiryo UI" panose="020B0604030504040204" pitchFamily="50" charset="-128"/>
            </a:endParaRPr>
          </a:p>
          <a:p>
            <a:r>
              <a:rPr lang="ja-JP" altLang="en-US" sz="2400" b="1" kern="0" dirty="0">
                <a:latin typeface="Meiryo UI" panose="020B0604030504040204" pitchFamily="50" charset="-128"/>
                <a:ea typeface="Meiryo UI" panose="020B0604030504040204" pitchFamily="50" charset="-128"/>
              </a:rPr>
              <a:t>　　　　 「</a:t>
            </a:r>
            <a:r>
              <a:rPr lang="en-US" altLang="ja-JP" sz="2400" b="1" kern="0" dirty="0">
                <a:latin typeface="Meiryo UI" panose="020B0604030504040204" pitchFamily="50" charset="-128"/>
                <a:ea typeface="Meiryo UI" panose="020B0604030504040204" pitchFamily="50" charset="-128"/>
              </a:rPr>
              <a:t>【</a:t>
            </a:r>
            <a:r>
              <a:rPr lang="ja-JP" altLang="en-US" sz="2400" b="1" kern="0" dirty="0">
                <a:latin typeface="Meiryo UI" panose="020B0604030504040204" pitchFamily="50" charset="-128"/>
                <a:ea typeface="Meiryo UI" panose="020B0604030504040204" pitchFamily="50" charset="-128"/>
              </a:rPr>
              <a:t>要注意</a:t>
            </a:r>
            <a:r>
              <a:rPr lang="en-US" altLang="ja-JP" sz="2400" b="1" kern="0" dirty="0">
                <a:latin typeface="Meiryo UI" panose="020B0604030504040204" pitchFamily="50" charset="-128"/>
                <a:ea typeface="Meiryo UI" panose="020B0604030504040204" pitchFamily="50" charset="-128"/>
              </a:rPr>
              <a:t>】</a:t>
            </a:r>
            <a:r>
              <a:rPr lang="ja-JP" altLang="en-US" sz="2400" b="1" kern="0" dirty="0">
                <a:latin typeface="Meiryo UI" panose="020B0604030504040204" pitchFamily="50" charset="-128"/>
                <a:ea typeface="Meiryo UI" panose="020B0604030504040204" pitchFamily="50" charset="-128"/>
              </a:rPr>
              <a:t>瓦の落下に注意してください」と</a:t>
            </a:r>
            <a:endParaRPr lang="en-US" altLang="ja-JP" sz="2400" b="1" kern="0" dirty="0">
              <a:latin typeface="Meiryo UI" panose="020B0604030504040204" pitchFamily="50" charset="-128"/>
              <a:ea typeface="Meiryo UI" panose="020B0604030504040204" pitchFamily="50" charset="-128"/>
            </a:endParaRPr>
          </a:p>
          <a:p>
            <a:r>
              <a:rPr lang="ja-JP" altLang="en-US" sz="2400" b="1" kern="0" dirty="0">
                <a:latin typeface="Meiryo UI" panose="020B0604030504040204" pitchFamily="50" charset="-128"/>
                <a:ea typeface="Meiryo UI" panose="020B0604030504040204" pitchFamily="50" charset="-128"/>
              </a:rPr>
              <a:t>　　　　 判定された家への片づけ作業を依頼された。</a:t>
            </a:r>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a:p>
            <a:r>
              <a:rPr lang="ja-JP" altLang="en-US" sz="2400" b="1" kern="0" dirty="0">
                <a:latin typeface="Meiryo UI" panose="020B0604030504040204" pitchFamily="50" charset="-128"/>
                <a:ea typeface="Meiryo UI" panose="020B0604030504040204" pitchFamily="50" charset="-128"/>
              </a:rPr>
              <a:t>（２）被災者宅から出た災害ごみが、家の中や敷地内に</a:t>
            </a:r>
            <a:endParaRPr lang="en-US" altLang="ja-JP" sz="2400" b="1" kern="0" dirty="0">
              <a:latin typeface="Meiryo UI" panose="020B0604030504040204" pitchFamily="50" charset="-128"/>
              <a:ea typeface="Meiryo UI" panose="020B0604030504040204" pitchFamily="50" charset="-128"/>
            </a:endParaRPr>
          </a:p>
          <a:p>
            <a:r>
              <a:rPr lang="ja-JP" altLang="en-US" sz="2400" b="1" kern="0" dirty="0">
                <a:latin typeface="Meiryo UI" panose="020B0604030504040204" pitchFamily="50" charset="-128"/>
                <a:ea typeface="Meiryo UI" panose="020B0604030504040204" pitchFamily="50" charset="-128"/>
              </a:rPr>
              <a:t>　　　　 あふれている。</a:t>
            </a:r>
            <a:endParaRPr lang="en-US" altLang="ja-JP" sz="2400" b="1" kern="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B8DE449-FB0E-ED1B-3B5F-7F0FAA61B1CF}"/>
              </a:ext>
            </a:extLst>
          </p:cNvPr>
          <p:cNvSpPr>
            <a:spLocks noGrp="1"/>
          </p:cNvSpPr>
          <p:nvPr>
            <p:ph type="title"/>
          </p:nvPr>
        </p:nvSpPr>
        <p:spPr>
          <a:xfrm>
            <a:off x="567347" y="-54868"/>
            <a:ext cx="7886700" cy="1075513"/>
          </a:xfrm>
        </p:spPr>
        <p:txBody>
          <a:bodyPr>
            <a:norm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問い</a:t>
            </a:r>
          </a:p>
        </p:txBody>
      </p:sp>
      <p:sp>
        <p:nvSpPr>
          <p:cNvPr id="6" name="Slide Number Placeholder 5">
            <a:extLst>
              <a:ext uri="{FF2B5EF4-FFF2-40B4-BE49-F238E27FC236}">
                <a16:creationId xmlns:a16="http://schemas.microsoft.com/office/drawing/2014/main" id="{51E346E9-F1BC-E360-12E8-2F835A584B0E}"/>
              </a:ext>
            </a:extLst>
          </p:cNvPr>
          <p:cNvSpPr>
            <a:spLocks noGrp="1"/>
          </p:cNvSpPr>
          <p:nvPr>
            <p:ph type="sldNum" sz="quarter" idx="12"/>
          </p:nvPr>
        </p:nvSpPr>
        <p:spPr>
          <a:xfrm>
            <a:off x="6952476" y="6356351"/>
            <a:ext cx="2057400" cy="365125"/>
          </a:xfrm>
        </p:spPr>
        <p:txBody>
          <a:bodyPr/>
          <a:lstStyle/>
          <a:p>
            <a:r>
              <a:rPr kumimoji="1" lang="en-US" altLang="ja-JP" sz="1600" b="1" dirty="0"/>
              <a:t>11</a:t>
            </a:r>
            <a:endParaRPr kumimoji="1" lang="ja-JP" altLang="en-US" sz="1600" b="1" dirty="0"/>
          </a:p>
        </p:txBody>
      </p:sp>
      <p:sp>
        <p:nvSpPr>
          <p:cNvPr id="13" name="四角形: 1 つの角を切り取る 12">
            <a:extLst>
              <a:ext uri="{FF2B5EF4-FFF2-40B4-BE49-F238E27FC236}">
                <a16:creationId xmlns:a16="http://schemas.microsoft.com/office/drawing/2014/main" id="{4435E189-8935-6414-7960-194DD7835132}"/>
              </a:ext>
            </a:extLst>
          </p:cNvPr>
          <p:cNvSpPr/>
          <p:nvPr/>
        </p:nvSpPr>
        <p:spPr>
          <a:xfrm>
            <a:off x="1954308" y="2646805"/>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5" name="四角形: 1 つの角を切り取る 14">
            <a:extLst>
              <a:ext uri="{FF2B5EF4-FFF2-40B4-BE49-F238E27FC236}">
                <a16:creationId xmlns:a16="http://schemas.microsoft.com/office/drawing/2014/main" id="{ACB0C2C6-7118-F6C7-3675-7FC5B967CADC}"/>
              </a:ext>
            </a:extLst>
          </p:cNvPr>
          <p:cNvSpPr/>
          <p:nvPr/>
        </p:nvSpPr>
        <p:spPr>
          <a:xfrm>
            <a:off x="6346059" y="2638591"/>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4B3BC99D-1ECA-0C0C-B580-CA2E3FF58B5A}"/>
              </a:ext>
            </a:extLst>
          </p:cNvPr>
          <p:cNvSpPr/>
          <p:nvPr/>
        </p:nvSpPr>
        <p:spPr>
          <a:xfrm>
            <a:off x="5180241" y="2222103"/>
            <a:ext cx="1786066" cy="369332"/>
          </a:xfrm>
          <a:prstGeom prst="rect">
            <a:avLst/>
          </a:prstGeom>
        </p:spPr>
        <p:txBody>
          <a:bodyPr wrap="none">
            <a:spAutoFit/>
          </a:bodyPr>
          <a:lstStyle/>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②どう行動するか</a:t>
            </a:r>
          </a:p>
        </p:txBody>
      </p:sp>
      <p:sp>
        <p:nvSpPr>
          <p:cNvPr id="24" name="正方形/長方形 23">
            <a:extLst>
              <a:ext uri="{FF2B5EF4-FFF2-40B4-BE49-F238E27FC236}">
                <a16:creationId xmlns:a16="http://schemas.microsoft.com/office/drawing/2014/main" id="{416E464F-B522-E2A8-5E16-3DEF340D41C6}"/>
              </a:ext>
            </a:extLst>
          </p:cNvPr>
          <p:cNvSpPr/>
          <p:nvPr/>
        </p:nvSpPr>
        <p:spPr>
          <a:xfrm>
            <a:off x="1917807" y="2222103"/>
            <a:ext cx="2432412" cy="369332"/>
          </a:xfrm>
          <a:prstGeom prst="rect">
            <a:avLst/>
          </a:prstGeom>
        </p:spPr>
        <p:txBody>
          <a:bodyPr wrap="square">
            <a:spAutoFit/>
          </a:bodyPr>
          <a:lstStyle/>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①困る・迷うことは何か</a:t>
            </a:r>
          </a:p>
        </p:txBody>
      </p:sp>
      <p:sp>
        <p:nvSpPr>
          <p:cNvPr id="26" name="四角形: 1 つの角を切り取る 25">
            <a:extLst>
              <a:ext uri="{FF2B5EF4-FFF2-40B4-BE49-F238E27FC236}">
                <a16:creationId xmlns:a16="http://schemas.microsoft.com/office/drawing/2014/main" id="{A6288371-B484-39E8-CB84-6A397F4D636F}"/>
              </a:ext>
            </a:extLst>
          </p:cNvPr>
          <p:cNvSpPr/>
          <p:nvPr/>
        </p:nvSpPr>
        <p:spPr>
          <a:xfrm>
            <a:off x="5146075" y="2942840"/>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7" name="四角形: 1 つの角を切り取る 26">
            <a:extLst>
              <a:ext uri="{FF2B5EF4-FFF2-40B4-BE49-F238E27FC236}">
                <a16:creationId xmlns:a16="http://schemas.microsoft.com/office/drawing/2014/main" id="{926EFBC1-F471-C767-DB29-9ADB85B28E6A}"/>
              </a:ext>
            </a:extLst>
          </p:cNvPr>
          <p:cNvSpPr/>
          <p:nvPr/>
        </p:nvSpPr>
        <p:spPr>
          <a:xfrm>
            <a:off x="5691071" y="3273922"/>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8" name="四角形: 1 つの角を切り取る 27">
            <a:extLst>
              <a:ext uri="{FF2B5EF4-FFF2-40B4-BE49-F238E27FC236}">
                <a16:creationId xmlns:a16="http://schemas.microsoft.com/office/drawing/2014/main" id="{827199E6-2501-5856-AF9E-79942C051782}"/>
              </a:ext>
            </a:extLst>
          </p:cNvPr>
          <p:cNvSpPr/>
          <p:nvPr/>
        </p:nvSpPr>
        <p:spPr>
          <a:xfrm>
            <a:off x="6622200" y="3248774"/>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7" name="四角形: 1 つの角を切り取る 36">
            <a:extLst>
              <a:ext uri="{FF2B5EF4-FFF2-40B4-BE49-F238E27FC236}">
                <a16:creationId xmlns:a16="http://schemas.microsoft.com/office/drawing/2014/main" id="{9DA45F67-EBEB-22FD-FE07-5083A3B65926}"/>
              </a:ext>
            </a:extLst>
          </p:cNvPr>
          <p:cNvSpPr/>
          <p:nvPr/>
        </p:nvSpPr>
        <p:spPr>
          <a:xfrm>
            <a:off x="2491965" y="2645484"/>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38" name="四角形: 1 つの角を切り取る 37">
            <a:extLst>
              <a:ext uri="{FF2B5EF4-FFF2-40B4-BE49-F238E27FC236}">
                <a16:creationId xmlns:a16="http://schemas.microsoft.com/office/drawing/2014/main" id="{CD0F028A-C32C-CFEF-2305-26FD916AF1DD}"/>
              </a:ext>
            </a:extLst>
          </p:cNvPr>
          <p:cNvSpPr/>
          <p:nvPr/>
        </p:nvSpPr>
        <p:spPr>
          <a:xfrm>
            <a:off x="2257520" y="3271595"/>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39" name="四角形: 1 つの角を切り取る 38">
            <a:extLst>
              <a:ext uri="{FF2B5EF4-FFF2-40B4-BE49-F238E27FC236}">
                <a16:creationId xmlns:a16="http://schemas.microsoft.com/office/drawing/2014/main" id="{69365299-DB01-BAB7-E12C-36CB1FBEF0B4}"/>
              </a:ext>
            </a:extLst>
          </p:cNvPr>
          <p:cNvSpPr/>
          <p:nvPr/>
        </p:nvSpPr>
        <p:spPr>
          <a:xfrm>
            <a:off x="2793361" y="3370989"/>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0" name="四角形: 1 つの角を切り取る 39">
            <a:extLst>
              <a:ext uri="{FF2B5EF4-FFF2-40B4-BE49-F238E27FC236}">
                <a16:creationId xmlns:a16="http://schemas.microsoft.com/office/drawing/2014/main" id="{C1F97657-0443-4344-ECCE-5A742C562F66}"/>
              </a:ext>
            </a:extLst>
          </p:cNvPr>
          <p:cNvSpPr/>
          <p:nvPr/>
        </p:nvSpPr>
        <p:spPr>
          <a:xfrm>
            <a:off x="3320127" y="3370989"/>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1" name="四角形: 1 つの角を切り取る 40">
            <a:extLst>
              <a:ext uri="{FF2B5EF4-FFF2-40B4-BE49-F238E27FC236}">
                <a16:creationId xmlns:a16="http://schemas.microsoft.com/office/drawing/2014/main" id="{05A554BE-3190-0B72-3E90-DFC3192489C0}"/>
              </a:ext>
            </a:extLst>
          </p:cNvPr>
          <p:cNvSpPr/>
          <p:nvPr/>
        </p:nvSpPr>
        <p:spPr>
          <a:xfrm>
            <a:off x="3862315" y="3134677"/>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2" name="四角形: 1 つの角を切り取る 41">
            <a:extLst>
              <a:ext uri="{FF2B5EF4-FFF2-40B4-BE49-F238E27FC236}">
                <a16:creationId xmlns:a16="http://schemas.microsoft.com/office/drawing/2014/main" id="{31CCDDDC-7135-E8A2-9B7F-ECAE4F0439B6}"/>
              </a:ext>
            </a:extLst>
          </p:cNvPr>
          <p:cNvSpPr/>
          <p:nvPr/>
        </p:nvSpPr>
        <p:spPr>
          <a:xfrm>
            <a:off x="3239850" y="2693744"/>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3" name="四角形: 1 つの角を切り取る 42">
            <a:extLst>
              <a:ext uri="{FF2B5EF4-FFF2-40B4-BE49-F238E27FC236}">
                <a16:creationId xmlns:a16="http://schemas.microsoft.com/office/drawing/2014/main" id="{22517450-76A5-CCC8-D796-DEBF6844D69F}"/>
              </a:ext>
            </a:extLst>
          </p:cNvPr>
          <p:cNvSpPr/>
          <p:nvPr/>
        </p:nvSpPr>
        <p:spPr>
          <a:xfrm>
            <a:off x="3896889" y="2611829"/>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D0DBD132-EE74-29FF-CFA7-63F968AE3D4E}"/>
              </a:ext>
            </a:extLst>
          </p:cNvPr>
          <p:cNvSpPr/>
          <p:nvPr/>
        </p:nvSpPr>
        <p:spPr>
          <a:xfrm>
            <a:off x="1784941" y="2236685"/>
            <a:ext cx="2704023" cy="17184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角を丸くする 48">
            <a:extLst>
              <a:ext uri="{FF2B5EF4-FFF2-40B4-BE49-F238E27FC236}">
                <a16:creationId xmlns:a16="http://schemas.microsoft.com/office/drawing/2014/main" id="{09337EC5-35DE-0A09-692C-7AD2C8BC47BE}"/>
              </a:ext>
            </a:extLst>
          </p:cNvPr>
          <p:cNvSpPr/>
          <p:nvPr/>
        </p:nvSpPr>
        <p:spPr>
          <a:xfrm>
            <a:off x="4721263" y="2236685"/>
            <a:ext cx="2704023" cy="17184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A98AEDF5-0893-10D3-EA22-7405F4809DCC}"/>
              </a:ext>
            </a:extLst>
          </p:cNvPr>
          <p:cNvPicPr>
            <a:picLocks noChangeAspect="1"/>
          </p:cNvPicPr>
          <p:nvPr/>
        </p:nvPicPr>
        <p:blipFill>
          <a:blip r:embed="rId3"/>
          <a:stretch>
            <a:fillRect/>
          </a:stretch>
        </p:blipFill>
        <p:spPr>
          <a:xfrm>
            <a:off x="7624451" y="883912"/>
            <a:ext cx="1191927" cy="1631504"/>
          </a:xfrm>
          <a:prstGeom prst="rect">
            <a:avLst/>
          </a:prstGeom>
        </p:spPr>
      </p:pic>
      <p:sp>
        <p:nvSpPr>
          <p:cNvPr id="3" name="四角形: 角を丸くする 2">
            <a:extLst>
              <a:ext uri="{FF2B5EF4-FFF2-40B4-BE49-F238E27FC236}">
                <a16:creationId xmlns:a16="http://schemas.microsoft.com/office/drawing/2014/main" id="{49025249-7AB6-AF49-E6C7-5578500F81B3}"/>
              </a:ext>
            </a:extLst>
          </p:cNvPr>
          <p:cNvSpPr/>
          <p:nvPr/>
        </p:nvSpPr>
        <p:spPr>
          <a:xfrm>
            <a:off x="1816530" y="5034229"/>
            <a:ext cx="2704023" cy="1647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D5E7375E-AD94-B5AC-80EA-C2C447E608AF}"/>
              </a:ext>
            </a:extLst>
          </p:cNvPr>
          <p:cNvSpPr/>
          <p:nvPr/>
        </p:nvSpPr>
        <p:spPr>
          <a:xfrm>
            <a:off x="4721975" y="5034230"/>
            <a:ext cx="2704023" cy="16418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E1A1F79-D1D1-CE9D-9D84-204260097014}"/>
              </a:ext>
            </a:extLst>
          </p:cNvPr>
          <p:cNvSpPr/>
          <p:nvPr/>
        </p:nvSpPr>
        <p:spPr>
          <a:xfrm>
            <a:off x="5227662" y="5001569"/>
            <a:ext cx="1786066" cy="369332"/>
          </a:xfrm>
          <a:prstGeom prst="rect">
            <a:avLst/>
          </a:prstGeom>
        </p:spPr>
        <p:txBody>
          <a:bodyPr wrap="none">
            <a:spAutoFit/>
          </a:bodyPr>
          <a:lstStyle/>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②どう行動するか</a:t>
            </a:r>
          </a:p>
        </p:txBody>
      </p:sp>
      <p:sp>
        <p:nvSpPr>
          <p:cNvPr id="7" name="四角形: 1 つの角を切り取る 6">
            <a:extLst>
              <a:ext uri="{FF2B5EF4-FFF2-40B4-BE49-F238E27FC236}">
                <a16:creationId xmlns:a16="http://schemas.microsoft.com/office/drawing/2014/main" id="{759F7102-E5C9-F9BB-E943-F5A4D067225E}"/>
              </a:ext>
            </a:extLst>
          </p:cNvPr>
          <p:cNvSpPr/>
          <p:nvPr/>
        </p:nvSpPr>
        <p:spPr>
          <a:xfrm>
            <a:off x="2029191" y="5673511"/>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12" name="四角形: 1 つの角を切り取る 11">
            <a:extLst>
              <a:ext uri="{FF2B5EF4-FFF2-40B4-BE49-F238E27FC236}">
                <a16:creationId xmlns:a16="http://schemas.microsoft.com/office/drawing/2014/main" id="{E7215A64-517D-F89E-A9B1-C08DFE14181E}"/>
              </a:ext>
            </a:extLst>
          </p:cNvPr>
          <p:cNvSpPr/>
          <p:nvPr/>
        </p:nvSpPr>
        <p:spPr>
          <a:xfrm>
            <a:off x="5558603" y="5797482"/>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4" name="四角形: 1 つの角を切り取る 13">
            <a:extLst>
              <a:ext uri="{FF2B5EF4-FFF2-40B4-BE49-F238E27FC236}">
                <a16:creationId xmlns:a16="http://schemas.microsoft.com/office/drawing/2014/main" id="{EED080B0-DD7F-90DA-4381-D6CA8FD809BF}"/>
              </a:ext>
            </a:extLst>
          </p:cNvPr>
          <p:cNvSpPr/>
          <p:nvPr/>
        </p:nvSpPr>
        <p:spPr>
          <a:xfrm>
            <a:off x="6804232" y="6100626"/>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95EA251-99CA-3DCC-E777-A48B3CB909AB}"/>
              </a:ext>
            </a:extLst>
          </p:cNvPr>
          <p:cNvSpPr/>
          <p:nvPr/>
        </p:nvSpPr>
        <p:spPr>
          <a:xfrm>
            <a:off x="1802090" y="5009644"/>
            <a:ext cx="2655859" cy="369332"/>
          </a:xfrm>
          <a:prstGeom prst="rect">
            <a:avLst/>
          </a:prstGeom>
        </p:spPr>
        <p:txBody>
          <a:bodyPr wrap="square">
            <a:spAutoFit/>
          </a:bodyPr>
          <a:lstStyle/>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①困る・迷うことは何か</a:t>
            </a:r>
          </a:p>
        </p:txBody>
      </p:sp>
      <p:sp>
        <p:nvSpPr>
          <p:cNvPr id="23" name="四角形: 1 つの角を切り取る 22">
            <a:extLst>
              <a:ext uri="{FF2B5EF4-FFF2-40B4-BE49-F238E27FC236}">
                <a16:creationId xmlns:a16="http://schemas.microsoft.com/office/drawing/2014/main" id="{75B90426-25FB-188A-4929-553CDA9409FF}"/>
              </a:ext>
            </a:extLst>
          </p:cNvPr>
          <p:cNvSpPr/>
          <p:nvPr/>
        </p:nvSpPr>
        <p:spPr>
          <a:xfrm>
            <a:off x="4951957" y="5531662"/>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5" name="四角形: 1 つの角を切り取る 24">
            <a:extLst>
              <a:ext uri="{FF2B5EF4-FFF2-40B4-BE49-F238E27FC236}">
                <a16:creationId xmlns:a16="http://schemas.microsoft.com/office/drawing/2014/main" id="{E433DB0D-2015-925F-8F30-EC27211EE8D9}"/>
              </a:ext>
            </a:extLst>
          </p:cNvPr>
          <p:cNvSpPr/>
          <p:nvPr/>
        </p:nvSpPr>
        <p:spPr>
          <a:xfrm>
            <a:off x="6582463" y="5473364"/>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9" name="四角形: 1 つの角を切り取る 28">
            <a:extLst>
              <a:ext uri="{FF2B5EF4-FFF2-40B4-BE49-F238E27FC236}">
                <a16:creationId xmlns:a16="http://schemas.microsoft.com/office/drawing/2014/main" id="{AE12C2E3-8285-6FAF-B242-5F947F08795C}"/>
              </a:ext>
            </a:extLst>
          </p:cNvPr>
          <p:cNvSpPr/>
          <p:nvPr/>
        </p:nvSpPr>
        <p:spPr>
          <a:xfrm>
            <a:off x="5046675" y="6108328"/>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30" name="四角形: 1 つの角を切り取る 29">
            <a:extLst>
              <a:ext uri="{FF2B5EF4-FFF2-40B4-BE49-F238E27FC236}">
                <a16:creationId xmlns:a16="http://schemas.microsoft.com/office/drawing/2014/main" id="{C91CBF19-BD8F-9A3A-E5ED-E455861178CE}"/>
              </a:ext>
            </a:extLst>
          </p:cNvPr>
          <p:cNvSpPr/>
          <p:nvPr/>
        </p:nvSpPr>
        <p:spPr>
          <a:xfrm>
            <a:off x="6236336" y="6088499"/>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31" name="四角形: 1 つの角を切り取る 30">
            <a:extLst>
              <a:ext uri="{FF2B5EF4-FFF2-40B4-BE49-F238E27FC236}">
                <a16:creationId xmlns:a16="http://schemas.microsoft.com/office/drawing/2014/main" id="{A13E0267-C4C4-DC9E-05DC-0BE401933424}"/>
              </a:ext>
            </a:extLst>
          </p:cNvPr>
          <p:cNvSpPr/>
          <p:nvPr/>
        </p:nvSpPr>
        <p:spPr>
          <a:xfrm>
            <a:off x="2650052" y="5563440"/>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2" name="四角形: 1 つの角を切り取る 31">
            <a:extLst>
              <a:ext uri="{FF2B5EF4-FFF2-40B4-BE49-F238E27FC236}">
                <a16:creationId xmlns:a16="http://schemas.microsoft.com/office/drawing/2014/main" id="{C9074981-9158-0A98-8299-E84B86715CBE}"/>
              </a:ext>
            </a:extLst>
          </p:cNvPr>
          <p:cNvSpPr/>
          <p:nvPr/>
        </p:nvSpPr>
        <p:spPr>
          <a:xfrm>
            <a:off x="3324587" y="6036312"/>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3" name="四角形: 1 つの角を切り取る 32">
            <a:extLst>
              <a:ext uri="{FF2B5EF4-FFF2-40B4-BE49-F238E27FC236}">
                <a16:creationId xmlns:a16="http://schemas.microsoft.com/office/drawing/2014/main" id="{565CB6F0-937C-5A9B-EBBD-E742F0BA2BE9}"/>
              </a:ext>
            </a:extLst>
          </p:cNvPr>
          <p:cNvSpPr/>
          <p:nvPr/>
        </p:nvSpPr>
        <p:spPr>
          <a:xfrm>
            <a:off x="2615622" y="6114225"/>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4" name="四角形: 1 つの角を切り取る 33">
            <a:extLst>
              <a:ext uri="{FF2B5EF4-FFF2-40B4-BE49-F238E27FC236}">
                <a16:creationId xmlns:a16="http://schemas.microsoft.com/office/drawing/2014/main" id="{297BC78B-53EF-0F1C-E795-66375433FE4B}"/>
              </a:ext>
            </a:extLst>
          </p:cNvPr>
          <p:cNvSpPr/>
          <p:nvPr/>
        </p:nvSpPr>
        <p:spPr>
          <a:xfrm>
            <a:off x="3915798" y="5893882"/>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5" name="四角形: 1 つの角を切り取る 34">
            <a:extLst>
              <a:ext uri="{FF2B5EF4-FFF2-40B4-BE49-F238E27FC236}">
                <a16:creationId xmlns:a16="http://schemas.microsoft.com/office/drawing/2014/main" id="{79BF3410-863A-7C22-487F-ED99482A4294}"/>
              </a:ext>
            </a:extLst>
          </p:cNvPr>
          <p:cNvSpPr/>
          <p:nvPr/>
        </p:nvSpPr>
        <p:spPr>
          <a:xfrm>
            <a:off x="3350274" y="5475430"/>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743E774-7F46-5404-FB6C-CD2CC19C3BDE}"/>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
        <p:nvSpPr>
          <p:cNvPr id="8" name="テキスト ボックス 7">
            <a:extLst>
              <a:ext uri="{FF2B5EF4-FFF2-40B4-BE49-F238E27FC236}">
                <a16:creationId xmlns:a16="http://schemas.microsoft.com/office/drawing/2014/main" id="{C8F1AA48-A05F-948C-B340-044720A2D1F6}"/>
              </a:ext>
            </a:extLst>
          </p:cNvPr>
          <p:cNvSpPr txBox="1"/>
          <p:nvPr/>
        </p:nvSpPr>
        <p:spPr>
          <a:xfrm>
            <a:off x="2793360" y="129536"/>
            <a:ext cx="4918815" cy="523220"/>
          </a:xfrm>
          <a:prstGeom prst="rect">
            <a:avLst/>
          </a:prstGeom>
          <a:solidFill>
            <a:srgbClr val="FFFF00"/>
          </a:solidFill>
        </p:spPr>
        <p:txBody>
          <a:bodyPr wrap="square" rtlCol="0">
            <a:spAutoFit/>
          </a:bodyPr>
          <a:lstStyle/>
          <a:p>
            <a:r>
              <a:rPr kumimoji="1" lang="ja-JP" altLang="en-US" sz="2800" b="1" dirty="0"/>
              <a:t>説明＋各自検討：５分</a:t>
            </a:r>
            <a:r>
              <a:rPr kumimoji="1" lang="en-US" altLang="ja-JP" sz="2800" b="1" dirty="0"/>
              <a:t>×</a:t>
            </a:r>
            <a:r>
              <a:rPr kumimoji="1" lang="ja-JP" altLang="en-US" sz="2800" b="1" dirty="0"/>
              <a:t>２問</a:t>
            </a:r>
          </a:p>
        </p:txBody>
      </p:sp>
    </p:spTree>
    <p:extLst>
      <p:ext uri="{BB962C8B-B14F-4D97-AF65-F5344CB8AC3E}">
        <p14:creationId xmlns:p14="http://schemas.microsoft.com/office/powerpoint/2010/main" val="1475754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a:extLst>
              <a:ext uri="{FF2B5EF4-FFF2-40B4-BE49-F238E27FC236}">
                <a16:creationId xmlns:a16="http://schemas.microsoft.com/office/drawing/2014/main" id="{C8E19E75-532E-E17D-D08F-505B52E9EDF5}"/>
              </a:ext>
            </a:extLst>
          </p:cNvPr>
          <p:cNvSpPr/>
          <p:nvPr/>
        </p:nvSpPr>
        <p:spPr>
          <a:xfrm>
            <a:off x="387570" y="883912"/>
            <a:ext cx="8368858" cy="5539978"/>
          </a:xfrm>
          <a:prstGeom prst="rect">
            <a:avLst/>
          </a:prstGeom>
        </p:spPr>
        <p:txBody>
          <a:bodyPr wrap="square">
            <a:spAutoFit/>
          </a:bodyPr>
          <a:lstStyle/>
          <a:p>
            <a:r>
              <a:rPr lang="ja-JP" altLang="en-US" sz="2400" b="1" kern="0" dirty="0">
                <a:latin typeface="Meiryo UI" panose="020B0604030504040204" pitchFamily="50" charset="-128"/>
                <a:ea typeface="Meiryo UI" panose="020B0604030504040204" pitchFamily="50" charset="-128"/>
              </a:rPr>
              <a:t>（３）</a:t>
            </a:r>
            <a:r>
              <a:rPr lang="en-US" altLang="ja-JP" sz="2400" b="1" kern="0" dirty="0">
                <a:latin typeface="Meiryo UI" panose="020B0604030504040204" pitchFamily="50" charset="-128"/>
                <a:ea typeface="Meiryo UI" panose="020B0604030504040204" pitchFamily="50" charset="-128"/>
              </a:rPr>
              <a:t>『</a:t>
            </a:r>
            <a:r>
              <a:rPr lang="ja-JP" altLang="en-US" sz="2400" b="1" kern="0" dirty="0">
                <a:latin typeface="Meiryo UI" panose="020B0604030504040204" pitchFamily="50" charset="-128"/>
                <a:ea typeface="Meiryo UI" panose="020B0604030504040204" pitchFamily="50" charset="-128"/>
              </a:rPr>
              <a:t>災害ごみ</a:t>
            </a:r>
            <a:r>
              <a:rPr lang="en-US" altLang="ja-JP" sz="2400" b="1" kern="0" dirty="0">
                <a:latin typeface="Meiryo UI" panose="020B0604030504040204" pitchFamily="50" charset="-128"/>
                <a:ea typeface="Meiryo UI" panose="020B0604030504040204" pitchFamily="50" charset="-128"/>
              </a:rPr>
              <a:t>』</a:t>
            </a:r>
            <a:r>
              <a:rPr lang="ja-JP" altLang="en-US" sz="2400" b="1" kern="0" dirty="0">
                <a:latin typeface="Meiryo UI" panose="020B0604030504040204" pitchFamily="50" charset="-128"/>
                <a:ea typeface="Meiryo UI" panose="020B0604030504040204" pitchFamily="50" charset="-128"/>
              </a:rPr>
              <a:t>に定義されない、生活ごみや災害で壊れた物</a:t>
            </a:r>
            <a:endParaRPr lang="en-US" altLang="ja-JP" sz="2400" b="1" kern="0" dirty="0">
              <a:latin typeface="Meiryo UI" panose="020B0604030504040204" pitchFamily="50" charset="-128"/>
              <a:ea typeface="Meiryo UI" panose="020B0604030504040204" pitchFamily="50" charset="-128"/>
            </a:endParaRPr>
          </a:p>
          <a:p>
            <a:r>
              <a:rPr lang="ja-JP" altLang="en-US" sz="2400" b="1" kern="0" dirty="0">
                <a:latin typeface="Meiryo UI" panose="020B0604030504040204" pitchFamily="50" charset="-128"/>
                <a:ea typeface="Meiryo UI" panose="020B0604030504040204" pitchFamily="50" charset="-128"/>
              </a:rPr>
              <a:t>　　　　ではなさそうな家電（テレビや</a:t>
            </a:r>
            <a:r>
              <a:rPr lang="en-US" altLang="ja-JP" sz="2400" b="1" kern="0" dirty="0">
                <a:latin typeface="Meiryo UI" panose="020B0604030504040204" pitchFamily="50" charset="-128"/>
                <a:ea typeface="Meiryo UI" panose="020B0604030504040204" pitchFamily="50" charset="-128"/>
              </a:rPr>
              <a:t>PC</a:t>
            </a:r>
            <a:r>
              <a:rPr lang="ja-JP" altLang="en-US" sz="2400" b="1" kern="0" dirty="0">
                <a:latin typeface="Meiryo UI" panose="020B0604030504040204" pitchFamily="50" charset="-128"/>
                <a:ea typeface="Meiryo UI" panose="020B0604030504040204" pitchFamily="50" charset="-128"/>
              </a:rPr>
              <a:t>等）の搬出を依頼された。</a:t>
            </a:r>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a:p>
            <a:endParaRPr lang="en-US" altLang="ja-JP" b="1" kern="0" dirty="0">
              <a:latin typeface="Meiryo UI" panose="020B0604030504040204" pitchFamily="50" charset="-128"/>
              <a:ea typeface="Meiryo UI" panose="020B0604030504040204" pitchFamily="50" charset="-128"/>
            </a:endParaRPr>
          </a:p>
          <a:p>
            <a:r>
              <a:rPr lang="ja-JP" altLang="en-US" sz="2400" b="1" kern="0" dirty="0">
                <a:latin typeface="Meiryo UI" panose="020B0604030504040204" pitchFamily="50" charset="-128"/>
                <a:ea typeface="Meiryo UI" panose="020B0604030504040204" pitchFamily="50" charset="-128"/>
              </a:rPr>
              <a:t>（４）ガラスや陶器の食器の破片や、水没した冷蔵庫の中に</a:t>
            </a:r>
            <a:endParaRPr lang="en-US" altLang="ja-JP" sz="2400" b="1" kern="0" dirty="0">
              <a:latin typeface="Meiryo UI" panose="020B0604030504040204" pitchFamily="50" charset="-128"/>
              <a:ea typeface="Meiryo UI" panose="020B0604030504040204" pitchFamily="50" charset="-128"/>
            </a:endParaRPr>
          </a:p>
          <a:p>
            <a:r>
              <a:rPr lang="ja-JP" altLang="en-US" sz="2400" b="1" kern="0" dirty="0">
                <a:latin typeface="Meiryo UI" panose="020B0604030504040204" pitchFamily="50" charset="-128"/>
                <a:ea typeface="Meiryo UI" panose="020B0604030504040204" pitchFamily="50" charset="-128"/>
              </a:rPr>
              <a:t>　　　　 ある食材を袋に入れるよう現場のリーダーから指示を</a:t>
            </a:r>
            <a:endParaRPr lang="en-US" altLang="ja-JP" sz="2400" b="1" kern="0" dirty="0">
              <a:latin typeface="Meiryo UI" panose="020B0604030504040204" pitchFamily="50" charset="-128"/>
              <a:ea typeface="Meiryo UI" panose="020B0604030504040204" pitchFamily="50" charset="-128"/>
            </a:endParaRPr>
          </a:p>
          <a:p>
            <a:r>
              <a:rPr lang="ja-JP" altLang="en-US" sz="2400" b="1" kern="0" dirty="0">
                <a:latin typeface="Meiryo UI" panose="020B0604030504040204" pitchFamily="50" charset="-128"/>
                <a:ea typeface="Meiryo UI" panose="020B0604030504040204" pitchFamily="50" charset="-128"/>
              </a:rPr>
              <a:t>　　　　 受けたが、土砂を入れるために使った土のう袋しかない。</a:t>
            </a:r>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a:p>
            <a:endParaRPr lang="en-US" altLang="ja-JP" sz="2400" b="1" kern="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B8DE449-FB0E-ED1B-3B5F-7F0FAA61B1CF}"/>
              </a:ext>
            </a:extLst>
          </p:cNvPr>
          <p:cNvSpPr>
            <a:spLocks noGrp="1"/>
          </p:cNvSpPr>
          <p:nvPr>
            <p:ph type="title"/>
          </p:nvPr>
        </p:nvSpPr>
        <p:spPr>
          <a:xfrm>
            <a:off x="567347" y="-54868"/>
            <a:ext cx="7886700" cy="1075513"/>
          </a:xfrm>
        </p:spPr>
        <p:txBody>
          <a:bodyPr>
            <a:norm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問い</a:t>
            </a:r>
          </a:p>
        </p:txBody>
      </p:sp>
      <p:sp>
        <p:nvSpPr>
          <p:cNvPr id="6" name="Slide Number Placeholder 5">
            <a:extLst>
              <a:ext uri="{FF2B5EF4-FFF2-40B4-BE49-F238E27FC236}">
                <a16:creationId xmlns:a16="http://schemas.microsoft.com/office/drawing/2014/main" id="{51E346E9-F1BC-E360-12E8-2F835A584B0E}"/>
              </a:ext>
            </a:extLst>
          </p:cNvPr>
          <p:cNvSpPr>
            <a:spLocks noGrp="1"/>
          </p:cNvSpPr>
          <p:nvPr>
            <p:ph type="sldNum" sz="quarter" idx="12"/>
          </p:nvPr>
        </p:nvSpPr>
        <p:spPr>
          <a:xfrm>
            <a:off x="6952476" y="6356351"/>
            <a:ext cx="2057400" cy="365125"/>
          </a:xfrm>
        </p:spPr>
        <p:txBody>
          <a:bodyPr/>
          <a:lstStyle/>
          <a:p>
            <a:r>
              <a:rPr kumimoji="1" lang="en-US" altLang="ja-JP" sz="1600" b="1" dirty="0"/>
              <a:t>12</a:t>
            </a:r>
            <a:endParaRPr kumimoji="1" lang="ja-JP" altLang="en-US" sz="1600" b="1" dirty="0"/>
          </a:p>
        </p:txBody>
      </p:sp>
      <p:sp>
        <p:nvSpPr>
          <p:cNvPr id="13" name="四角形: 1 つの角を切り取る 12">
            <a:extLst>
              <a:ext uri="{FF2B5EF4-FFF2-40B4-BE49-F238E27FC236}">
                <a16:creationId xmlns:a16="http://schemas.microsoft.com/office/drawing/2014/main" id="{4435E189-8935-6414-7960-194DD7835132}"/>
              </a:ext>
            </a:extLst>
          </p:cNvPr>
          <p:cNvSpPr/>
          <p:nvPr/>
        </p:nvSpPr>
        <p:spPr>
          <a:xfrm>
            <a:off x="1954308" y="2198933"/>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5" name="四角形: 1 つの角を切り取る 14">
            <a:extLst>
              <a:ext uri="{FF2B5EF4-FFF2-40B4-BE49-F238E27FC236}">
                <a16:creationId xmlns:a16="http://schemas.microsoft.com/office/drawing/2014/main" id="{ACB0C2C6-7118-F6C7-3675-7FC5B967CADC}"/>
              </a:ext>
            </a:extLst>
          </p:cNvPr>
          <p:cNvSpPr/>
          <p:nvPr/>
        </p:nvSpPr>
        <p:spPr>
          <a:xfrm>
            <a:off x="6346059" y="2190719"/>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4B3BC99D-1ECA-0C0C-B580-CA2E3FF58B5A}"/>
              </a:ext>
            </a:extLst>
          </p:cNvPr>
          <p:cNvSpPr/>
          <p:nvPr/>
        </p:nvSpPr>
        <p:spPr>
          <a:xfrm>
            <a:off x="5146075" y="1743375"/>
            <a:ext cx="1786066" cy="369332"/>
          </a:xfrm>
          <a:prstGeom prst="rect">
            <a:avLst/>
          </a:prstGeom>
        </p:spPr>
        <p:txBody>
          <a:bodyPr wrap="none">
            <a:spAutoFit/>
          </a:bodyPr>
          <a:lstStyle/>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②どう行動するか</a:t>
            </a:r>
          </a:p>
        </p:txBody>
      </p:sp>
      <p:sp>
        <p:nvSpPr>
          <p:cNvPr id="24" name="正方形/長方形 23">
            <a:extLst>
              <a:ext uri="{FF2B5EF4-FFF2-40B4-BE49-F238E27FC236}">
                <a16:creationId xmlns:a16="http://schemas.microsoft.com/office/drawing/2014/main" id="{416E464F-B522-E2A8-5E16-3DEF340D41C6}"/>
              </a:ext>
            </a:extLst>
          </p:cNvPr>
          <p:cNvSpPr/>
          <p:nvPr/>
        </p:nvSpPr>
        <p:spPr>
          <a:xfrm>
            <a:off x="1920746" y="1755385"/>
            <a:ext cx="2432412" cy="369332"/>
          </a:xfrm>
          <a:prstGeom prst="rect">
            <a:avLst/>
          </a:prstGeom>
        </p:spPr>
        <p:txBody>
          <a:bodyPr wrap="square">
            <a:spAutoFit/>
          </a:bodyPr>
          <a:lstStyle/>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①困る・迷うことは何か</a:t>
            </a:r>
          </a:p>
        </p:txBody>
      </p:sp>
      <p:sp>
        <p:nvSpPr>
          <p:cNvPr id="26" name="四角形: 1 つの角を切り取る 25">
            <a:extLst>
              <a:ext uri="{FF2B5EF4-FFF2-40B4-BE49-F238E27FC236}">
                <a16:creationId xmlns:a16="http://schemas.microsoft.com/office/drawing/2014/main" id="{A6288371-B484-39E8-CB84-6A397F4D636F}"/>
              </a:ext>
            </a:extLst>
          </p:cNvPr>
          <p:cNvSpPr/>
          <p:nvPr/>
        </p:nvSpPr>
        <p:spPr>
          <a:xfrm>
            <a:off x="5146075" y="2494968"/>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7" name="四角形: 1 つの角を切り取る 26">
            <a:extLst>
              <a:ext uri="{FF2B5EF4-FFF2-40B4-BE49-F238E27FC236}">
                <a16:creationId xmlns:a16="http://schemas.microsoft.com/office/drawing/2014/main" id="{926EFBC1-F471-C767-DB29-9ADB85B28E6A}"/>
              </a:ext>
            </a:extLst>
          </p:cNvPr>
          <p:cNvSpPr/>
          <p:nvPr/>
        </p:nvSpPr>
        <p:spPr>
          <a:xfrm>
            <a:off x="5691071" y="2826050"/>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8" name="四角形: 1 つの角を切り取る 27">
            <a:extLst>
              <a:ext uri="{FF2B5EF4-FFF2-40B4-BE49-F238E27FC236}">
                <a16:creationId xmlns:a16="http://schemas.microsoft.com/office/drawing/2014/main" id="{827199E6-2501-5856-AF9E-79942C051782}"/>
              </a:ext>
            </a:extLst>
          </p:cNvPr>
          <p:cNvSpPr/>
          <p:nvPr/>
        </p:nvSpPr>
        <p:spPr>
          <a:xfrm>
            <a:off x="6622200" y="2800902"/>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37" name="四角形: 1 つの角を切り取る 36">
            <a:extLst>
              <a:ext uri="{FF2B5EF4-FFF2-40B4-BE49-F238E27FC236}">
                <a16:creationId xmlns:a16="http://schemas.microsoft.com/office/drawing/2014/main" id="{9DA45F67-EBEB-22FD-FE07-5083A3B65926}"/>
              </a:ext>
            </a:extLst>
          </p:cNvPr>
          <p:cNvSpPr/>
          <p:nvPr/>
        </p:nvSpPr>
        <p:spPr>
          <a:xfrm>
            <a:off x="2491965" y="2197612"/>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38" name="四角形: 1 つの角を切り取る 37">
            <a:extLst>
              <a:ext uri="{FF2B5EF4-FFF2-40B4-BE49-F238E27FC236}">
                <a16:creationId xmlns:a16="http://schemas.microsoft.com/office/drawing/2014/main" id="{CD0F028A-C32C-CFEF-2305-26FD916AF1DD}"/>
              </a:ext>
            </a:extLst>
          </p:cNvPr>
          <p:cNvSpPr/>
          <p:nvPr/>
        </p:nvSpPr>
        <p:spPr>
          <a:xfrm>
            <a:off x="2257520" y="2823723"/>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39" name="四角形: 1 つの角を切り取る 38">
            <a:extLst>
              <a:ext uri="{FF2B5EF4-FFF2-40B4-BE49-F238E27FC236}">
                <a16:creationId xmlns:a16="http://schemas.microsoft.com/office/drawing/2014/main" id="{69365299-DB01-BAB7-E12C-36CB1FBEF0B4}"/>
              </a:ext>
            </a:extLst>
          </p:cNvPr>
          <p:cNvSpPr/>
          <p:nvPr/>
        </p:nvSpPr>
        <p:spPr>
          <a:xfrm>
            <a:off x="2793361" y="2923117"/>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0" name="四角形: 1 つの角を切り取る 39">
            <a:extLst>
              <a:ext uri="{FF2B5EF4-FFF2-40B4-BE49-F238E27FC236}">
                <a16:creationId xmlns:a16="http://schemas.microsoft.com/office/drawing/2014/main" id="{C1F97657-0443-4344-ECCE-5A742C562F66}"/>
              </a:ext>
            </a:extLst>
          </p:cNvPr>
          <p:cNvSpPr/>
          <p:nvPr/>
        </p:nvSpPr>
        <p:spPr>
          <a:xfrm>
            <a:off x="3320127" y="2923117"/>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1" name="四角形: 1 つの角を切り取る 40">
            <a:extLst>
              <a:ext uri="{FF2B5EF4-FFF2-40B4-BE49-F238E27FC236}">
                <a16:creationId xmlns:a16="http://schemas.microsoft.com/office/drawing/2014/main" id="{05A554BE-3190-0B72-3E90-DFC3192489C0}"/>
              </a:ext>
            </a:extLst>
          </p:cNvPr>
          <p:cNvSpPr/>
          <p:nvPr/>
        </p:nvSpPr>
        <p:spPr>
          <a:xfrm>
            <a:off x="3862315" y="2686805"/>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2" name="四角形: 1 つの角を切り取る 41">
            <a:extLst>
              <a:ext uri="{FF2B5EF4-FFF2-40B4-BE49-F238E27FC236}">
                <a16:creationId xmlns:a16="http://schemas.microsoft.com/office/drawing/2014/main" id="{31CCDDDC-7135-E8A2-9B7F-ECAE4F0439B6}"/>
              </a:ext>
            </a:extLst>
          </p:cNvPr>
          <p:cNvSpPr/>
          <p:nvPr/>
        </p:nvSpPr>
        <p:spPr>
          <a:xfrm>
            <a:off x="3239850" y="2245872"/>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3" name="四角形: 1 つの角を切り取る 42">
            <a:extLst>
              <a:ext uri="{FF2B5EF4-FFF2-40B4-BE49-F238E27FC236}">
                <a16:creationId xmlns:a16="http://schemas.microsoft.com/office/drawing/2014/main" id="{22517450-76A5-CCC8-D796-DEBF6844D69F}"/>
              </a:ext>
            </a:extLst>
          </p:cNvPr>
          <p:cNvSpPr/>
          <p:nvPr/>
        </p:nvSpPr>
        <p:spPr>
          <a:xfrm>
            <a:off x="3896889" y="2163957"/>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D0DBD132-EE74-29FF-CFA7-63F968AE3D4E}"/>
              </a:ext>
            </a:extLst>
          </p:cNvPr>
          <p:cNvSpPr/>
          <p:nvPr/>
        </p:nvSpPr>
        <p:spPr>
          <a:xfrm>
            <a:off x="1784941" y="1788813"/>
            <a:ext cx="2704023" cy="17184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角を丸くする 48">
            <a:extLst>
              <a:ext uri="{FF2B5EF4-FFF2-40B4-BE49-F238E27FC236}">
                <a16:creationId xmlns:a16="http://schemas.microsoft.com/office/drawing/2014/main" id="{09337EC5-35DE-0A09-692C-7AD2C8BC47BE}"/>
              </a:ext>
            </a:extLst>
          </p:cNvPr>
          <p:cNvSpPr/>
          <p:nvPr/>
        </p:nvSpPr>
        <p:spPr>
          <a:xfrm>
            <a:off x="4721263" y="1788813"/>
            <a:ext cx="2704023" cy="17184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6911C7D5-FF03-ED26-B0C4-F4800336E213}"/>
              </a:ext>
            </a:extLst>
          </p:cNvPr>
          <p:cNvSpPr/>
          <p:nvPr/>
        </p:nvSpPr>
        <p:spPr>
          <a:xfrm>
            <a:off x="1816530" y="5034229"/>
            <a:ext cx="2704023" cy="1647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E16181CF-55A7-F89C-AC62-15F5162514C7}"/>
              </a:ext>
            </a:extLst>
          </p:cNvPr>
          <p:cNvSpPr/>
          <p:nvPr/>
        </p:nvSpPr>
        <p:spPr>
          <a:xfrm>
            <a:off x="4721975" y="5034230"/>
            <a:ext cx="2704023" cy="16418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038831C-87F8-7E0E-807D-DFF966127069}"/>
              </a:ext>
            </a:extLst>
          </p:cNvPr>
          <p:cNvSpPr/>
          <p:nvPr/>
        </p:nvSpPr>
        <p:spPr>
          <a:xfrm>
            <a:off x="5180241" y="5019455"/>
            <a:ext cx="1786066" cy="369332"/>
          </a:xfrm>
          <a:prstGeom prst="rect">
            <a:avLst/>
          </a:prstGeom>
        </p:spPr>
        <p:txBody>
          <a:bodyPr wrap="none">
            <a:spAutoFit/>
          </a:bodyPr>
          <a:lstStyle/>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②どう行動するか</a:t>
            </a:r>
          </a:p>
        </p:txBody>
      </p:sp>
      <p:sp>
        <p:nvSpPr>
          <p:cNvPr id="7" name="四角形: 1 つの角を切り取る 6">
            <a:extLst>
              <a:ext uri="{FF2B5EF4-FFF2-40B4-BE49-F238E27FC236}">
                <a16:creationId xmlns:a16="http://schemas.microsoft.com/office/drawing/2014/main" id="{C2AD182E-BEFD-C03A-C18D-F3AA51929D11}"/>
              </a:ext>
            </a:extLst>
          </p:cNvPr>
          <p:cNvSpPr/>
          <p:nvPr/>
        </p:nvSpPr>
        <p:spPr>
          <a:xfrm>
            <a:off x="2029191" y="5673511"/>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8" name="四角形: 1 つの角を切り取る 7">
            <a:extLst>
              <a:ext uri="{FF2B5EF4-FFF2-40B4-BE49-F238E27FC236}">
                <a16:creationId xmlns:a16="http://schemas.microsoft.com/office/drawing/2014/main" id="{852A6BE0-8D4A-E5E5-9563-DBDD6A6AEF85}"/>
              </a:ext>
            </a:extLst>
          </p:cNvPr>
          <p:cNvSpPr/>
          <p:nvPr/>
        </p:nvSpPr>
        <p:spPr>
          <a:xfrm>
            <a:off x="5558603" y="5797482"/>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9" name="四角形: 1 つの角を切り取る 8">
            <a:extLst>
              <a:ext uri="{FF2B5EF4-FFF2-40B4-BE49-F238E27FC236}">
                <a16:creationId xmlns:a16="http://schemas.microsoft.com/office/drawing/2014/main" id="{B84010F5-711A-E334-D9C7-A20DCC7BCB55}"/>
              </a:ext>
            </a:extLst>
          </p:cNvPr>
          <p:cNvSpPr/>
          <p:nvPr/>
        </p:nvSpPr>
        <p:spPr>
          <a:xfrm>
            <a:off x="6804232" y="6100626"/>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8C2367C1-2710-08F0-A286-4D04B97D20EA}"/>
              </a:ext>
            </a:extLst>
          </p:cNvPr>
          <p:cNvSpPr/>
          <p:nvPr/>
        </p:nvSpPr>
        <p:spPr>
          <a:xfrm>
            <a:off x="1815669" y="5019455"/>
            <a:ext cx="2655859" cy="369332"/>
          </a:xfrm>
          <a:prstGeom prst="rect">
            <a:avLst/>
          </a:prstGeom>
        </p:spPr>
        <p:txBody>
          <a:bodyPr wrap="square">
            <a:spAutoFit/>
          </a:bodyPr>
          <a:lstStyle/>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①困る・迷うことは何か</a:t>
            </a:r>
          </a:p>
        </p:txBody>
      </p:sp>
      <p:sp>
        <p:nvSpPr>
          <p:cNvPr id="12" name="四角形: 1 つの角を切り取る 11">
            <a:extLst>
              <a:ext uri="{FF2B5EF4-FFF2-40B4-BE49-F238E27FC236}">
                <a16:creationId xmlns:a16="http://schemas.microsoft.com/office/drawing/2014/main" id="{04E9E49A-338B-DE88-E55C-EFC78539E7C0}"/>
              </a:ext>
            </a:extLst>
          </p:cNvPr>
          <p:cNvSpPr/>
          <p:nvPr/>
        </p:nvSpPr>
        <p:spPr>
          <a:xfrm>
            <a:off x="4951957" y="5531662"/>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4" name="四角形: 1 つの角を切り取る 13">
            <a:extLst>
              <a:ext uri="{FF2B5EF4-FFF2-40B4-BE49-F238E27FC236}">
                <a16:creationId xmlns:a16="http://schemas.microsoft.com/office/drawing/2014/main" id="{E6064F73-36F7-C1FB-EE25-58C685A2E384}"/>
              </a:ext>
            </a:extLst>
          </p:cNvPr>
          <p:cNvSpPr/>
          <p:nvPr/>
        </p:nvSpPr>
        <p:spPr>
          <a:xfrm>
            <a:off x="6582463" y="5473364"/>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6" name="四角形: 1 つの角を切り取る 15">
            <a:extLst>
              <a:ext uri="{FF2B5EF4-FFF2-40B4-BE49-F238E27FC236}">
                <a16:creationId xmlns:a16="http://schemas.microsoft.com/office/drawing/2014/main" id="{73255F65-6FBF-551F-AD30-9E038008D69B}"/>
              </a:ext>
            </a:extLst>
          </p:cNvPr>
          <p:cNvSpPr/>
          <p:nvPr/>
        </p:nvSpPr>
        <p:spPr>
          <a:xfrm>
            <a:off x="5046675" y="6108328"/>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8" name="四角形: 1 つの角を切り取る 17">
            <a:extLst>
              <a:ext uri="{FF2B5EF4-FFF2-40B4-BE49-F238E27FC236}">
                <a16:creationId xmlns:a16="http://schemas.microsoft.com/office/drawing/2014/main" id="{DF8BDD0C-D077-6890-C74E-952C85A03568}"/>
              </a:ext>
            </a:extLst>
          </p:cNvPr>
          <p:cNvSpPr/>
          <p:nvPr/>
        </p:nvSpPr>
        <p:spPr>
          <a:xfrm>
            <a:off x="6236336" y="6088499"/>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0" name="四角形: 1 つの角を切り取る 19">
            <a:extLst>
              <a:ext uri="{FF2B5EF4-FFF2-40B4-BE49-F238E27FC236}">
                <a16:creationId xmlns:a16="http://schemas.microsoft.com/office/drawing/2014/main" id="{E22E1CD3-AA5B-95B5-A99A-D9ECA3D579BA}"/>
              </a:ext>
            </a:extLst>
          </p:cNvPr>
          <p:cNvSpPr/>
          <p:nvPr/>
        </p:nvSpPr>
        <p:spPr>
          <a:xfrm>
            <a:off x="2650052" y="5563440"/>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21" name="四角形: 1 つの角を切り取る 20">
            <a:extLst>
              <a:ext uri="{FF2B5EF4-FFF2-40B4-BE49-F238E27FC236}">
                <a16:creationId xmlns:a16="http://schemas.microsoft.com/office/drawing/2014/main" id="{F7B37082-FFDB-6D1B-9855-3F71F2ABC401}"/>
              </a:ext>
            </a:extLst>
          </p:cNvPr>
          <p:cNvSpPr/>
          <p:nvPr/>
        </p:nvSpPr>
        <p:spPr>
          <a:xfrm>
            <a:off x="3324587" y="6036312"/>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23" name="四角形: 1 つの角を切り取る 22">
            <a:extLst>
              <a:ext uri="{FF2B5EF4-FFF2-40B4-BE49-F238E27FC236}">
                <a16:creationId xmlns:a16="http://schemas.microsoft.com/office/drawing/2014/main" id="{E4632F64-666C-5D2C-3EF2-5508E7A4E382}"/>
              </a:ext>
            </a:extLst>
          </p:cNvPr>
          <p:cNvSpPr/>
          <p:nvPr/>
        </p:nvSpPr>
        <p:spPr>
          <a:xfrm>
            <a:off x="2615622" y="6114225"/>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25" name="四角形: 1 つの角を切り取る 24">
            <a:extLst>
              <a:ext uri="{FF2B5EF4-FFF2-40B4-BE49-F238E27FC236}">
                <a16:creationId xmlns:a16="http://schemas.microsoft.com/office/drawing/2014/main" id="{C62470AF-1EF4-DA56-2ECF-764178259785}"/>
              </a:ext>
            </a:extLst>
          </p:cNvPr>
          <p:cNvSpPr/>
          <p:nvPr/>
        </p:nvSpPr>
        <p:spPr>
          <a:xfrm>
            <a:off x="3915798" y="5893882"/>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29" name="四角形: 1 つの角を切り取る 28">
            <a:extLst>
              <a:ext uri="{FF2B5EF4-FFF2-40B4-BE49-F238E27FC236}">
                <a16:creationId xmlns:a16="http://schemas.microsoft.com/office/drawing/2014/main" id="{B3DB3409-DA2D-2B28-F397-ED7404A1523F}"/>
              </a:ext>
            </a:extLst>
          </p:cNvPr>
          <p:cNvSpPr/>
          <p:nvPr/>
        </p:nvSpPr>
        <p:spPr>
          <a:xfrm>
            <a:off x="3350274" y="5475430"/>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2DB52691-0571-FE30-13E1-38555B344FBF}"/>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
        <p:nvSpPr>
          <p:cNvPr id="10" name="テキスト ボックス 9">
            <a:extLst>
              <a:ext uri="{FF2B5EF4-FFF2-40B4-BE49-F238E27FC236}">
                <a16:creationId xmlns:a16="http://schemas.microsoft.com/office/drawing/2014/main" id="{0EC0B331-74D4-8BE0-099D-815832679BE9}"/>
              </a:ext>
            </a:extLst>
          </p:cNvPr>
          <p:cNvSpPr txBox="1"/>
          <p:nvPr/>
        </p:nvSpPr>
        <p:spPr>
          <a:xfrm>
            <a:off x="2793360" y="129536"/>
            <a:ext cx="4918815" cy="523220"/>
          </a:xfrm>
          <a:prstGeom prst="rect">
            <a:avLst/>
          </a:prstGeom>
          <a:solidFill>
            <a:srgbClr val="FFFF00"/>
          </a:solidFill>
        </p:spPr>
        <p:txBody>
          <a:bodyPr wrap="square" rtlCol="0">
            <a:spAutoFit/>
          </a:bodyPr>
          <a:lstStyle/>
          <a:p>
            <a:r>
              <a:rPr kumimoji="1" lang="ja-JP" altLang="en-US" sz="2800" b="1" dirty="0"/>
              <a:t>説明＋各自検討：５分</a:t>
            </a:r>
            <a:r>
              <a:rPr kumimoji="1" lang="en-US" altLang="ja-JP" sz="2800" b="1" dirty="0"/>
              <a:t>×</a:t>
            </a:r>
            <a:r>
              <a:rPr kumimoji="1" lang="ja-JP" altLang="en-US" sz="2800" b="1" dirty="0"/>
              <a:t>２問</a:t>
            </a:r>
          </a:p>
        </p:txBody>
      </p:sp>
    </p:spTree>
    <p:extLst>
      <p:ext uri="{BB962C8B-B14F-4D97-AF65-F5344CB8AC3E}">
        <p14:creationId xmlns:p14="http://schemas.microsoft.com/office/powerpoint/2010/main" val="902588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6">
            <a:extLst>
              <a:ext uri="{FF2B5EF4-FFF2-40B4-BE49-F238E27FC236}">
                <a16:creationId xmlns:a16="http://schemas.microsoft.com/office/drawing/2014/main" id="{B66E5C1B-C1D8-E908-3E4C-8B97F4B4EA77}"/>
              </a:ext>
            </a:extLst>
          </p:cNvPr>
          <p:cNvGraphicFramePr>
            <a:graphicFrameLocks noGrp="1"/>
          </p:cNvGraphicFramePr>
          <p:nvPr>
            <p:extLst>
              <p:ext uri="{D42A27DB-BD31-4B8C-83A1-F6EECF244321}">
                <p14:modId xmlns:p14="http://schemas.microsoft.com/office/powerpoint/2010/main" val="1712957178"/>
              </p:ext>
            </p:extLst>
          </p:nvPr>
        </p:nvGraphicFramePr>
        <p:xfrm>
          <a:off x="1036954" y="2067121"/>
          <a:ext cx="6844544" cy="4028440"/>
        </p:xfrm>
        <a:graphic>
          <a:graphicData uri="http://schemas.openxmlformats.org/drawingml/2006/table">
            <a:tbl>
              <a:tblPr firstRow="1" bandRow="1">
                <a:tableStyleId>{5C22544A-7EE6-4342-B048-85BDC9FD1C3A}</a:tableStyleId>
              </a:tblPr>
              <a:tblGrid>
                <a:gridCol w="3422272">
                  <a:extLst>
                    <a:ext uri="{9D8B030D-6E8A-4147-A177-3AD203B41FA5}">
                      <a16:colId xmlns:a16="http://schemas.microsoft.com/office/drawing/2014/main" val="2816082507"/>
                    </a:ext>
                  </a:extLst>
                </a:gridCol>
                <a:gridCol w="3422272">
                  <a:extLst>
                    <a:ext uri="{9D8B030D-6E8A-4147-A177-3AD203B41FA5}">
                      <a16:colId xmlns:a16="http://schemas.microsoft.com/office/drawing/2014/main" val="162217439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chemeClr val="tx1"/>
                          </a:solidFill>
                          <a:latin typeface="メイリオ" panose="020B0604030504040204" pitchFamily="50" charset="-128"/>
                          <a:ea typeface="メイリオ" panose="020B0604030504040204" pitchFamily="50" charset="-128"/>
                        </a:rPr>
                        <a:t>①困る・迷うことは何か</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b="1" dirty="0">
                          <a:solidFill>
                            <a:schemeClr val="tx1"/>
                          </a:solidFill>
                          <a:latin typeface="メイリオ" panose="020B0604030504040204" pitchFamily="50" charset="-128"/>
                          <a:ea typeface="メイリオ" panose="020B0604030504040204" pitchFamily="50" charset="-128"/>
                        </a:rPr>
                        <a:t>②どう行動するか</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1135899"/>
                  </a:ext>
                </a:extLst>
              </a:tr>
              <a:tr h="370840">
                <a:tc>
                  <a:txBody>
                    <a:bodyPr/>
                    <a:lstStyle/>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522254"/>
                  </a:ext>
                </a:extLst>
              </a:tr>
              <a:tr h="370840">
                <a:tc>
                  <a:txBody>
                    <a:bodyPr/>
                    <a:lstStyle/>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7333569"/>
                  </a:ext>
                </a:extLst>
              </a:tr>
              <a:tr h="370840">
                <a:tc>
                  <a:txBody>
                    <a:bodyPr/>
                    <a:lstStyle/>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7978937"/>
                  </a:ext>
                </a:extLst>
              </a:tr>
              <a:tr h="370840">
                <a:tc>
                  <a:txBody>
                    <a:bodyPr/>
                    <a:lstStyle/>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9153546"/>
                  </a:ext>
                </a:extLst>
              </a:tr>
            </a:tbl>
          </a:graphicData>
        </a:graphic>
      </p:graphicFrame>
      <p:sp>
        <p:nvSpPr>
          <p:cNvPr id="2" name="タイトル 1">
            <a:extLst>
              <a:ext uri="{FF2B5EF4-FFF2-40B4-BE49-F238E27FC236}">
                <a16:creationId xmlns:a16="http://schemas.microsoft.com/office/drawing/2014/main" id="{BB8DE449-FB0E-ED1B-3B5F-7F0FAA61B1CF}"/>
              </a:ext>
            </a:extLst>
          </p:cNvPr>
          <p:cNvSpPr>
            <a:spLocks noGrp="1"/>
          </p:cNvSpPr>
          <p:nvPr>
            <p:ph type="title"/>
          </p:nvPr>
        </p:nvSpPr>
        <p:spPr>
          <a:xfrm>
            <a:off x="567347" y="-54868"/>
            <a:ext cx="7886700" cy="1075513"/>
          </a:xfrm>
        </p:spPr>
        <p:txBody>
          <a:bodyPr>
            <a:norm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研修の進め方</a:t>
            </a:r>
          </a:p>
        </p:txBody>
      </p:sp>
      <p:sp>
        <p:nvSpPr>
          <p:cNvPr id="6" name="Slide Number Placeholder 5">
            <a:extLst>
              <a:ext uri="{FF2B5EF4-FFF2-40B4-BE49-F238E27FC236}">
                <a16:creationId xmlns:a16="http://schemas.microsoft.com/office/drawing/2014/main" id="{51E346E9-F1BC-E360-12E8-2F835A584B0E}"/>
              </a:ext>
            </a:extLst>
          </p:cNvPr>
          <p:cNvSpPr>
            <a:spLocks noGrp="1"/>
          </p:cNvSpPr>
          <p:nvPr>
            <p:ph type="sldNum" sz="quarter" idx="12"/>
          </p:nvPr>
        </p:nvSpPr>
        <p:spPr>
          <a:xfrm>
            <a:off x="6952476" y="6356351"/>
            <a:ext cx="2057400" cy="365125"/>
          </a:xfrm>
        </p:spPr>
        <p:txBody>
          <a:bodyPr/>
          <a:lstStyle/>
          <a:p>
            <a:r>
              <a:rPr kumimoji="1" lang="en-US" altLang="ja-JP" sz="1600" b="1" dirty="0"/>
              <a:t>13</a:t>
            </a:r>
            <a:endParaRPr kumimoji="1" lang="ja-JP" altLang="en-US" sz="1600" b="1" dirty="0"/>
          </a:p>
        </p:txBody>
      </p:sp>
      <p:sp>
        <p:nvSpPr>
          <p:cNvPr id="13" name="四角形: 1 つの角を切り取る 12">
            <a:extLst>
              <a:ext uri="{FF2B5EF4-FFF2-40B4-BE49-F238E27FC236}">
                <a16:creationId xmlns:a16="http://schemas.microsoft.com/office/drawing/2014/main" id="{4435E189-8935-6414-7960-194DD7835132}"/>
              </a:ext>
            </a:extLst>
          </p:cNvPr>
          <p:cNvSpPr/>
          <p:nvPr/>
        </p:nvSpPr>
        <p:spPr>
          <a:xfrm>
            <a:off x="1532027" y="2807773"/>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4" name="四角形: 1 つの角を切り取る 13">
            <a:extLst>
              <a:ext uri="{FF2B5EF4-FFF2-40B4-BE49-F238E27FC236}">
                <a16:creationId xmlns:a16="http://schemas.microsoft.com/office/drawing/2014/main" id="{E52D1269-933E-9C82-DF01-7D0A7726EAA2}"/>
              </a:ext>
            </a:extLst>
          </p:cNvPr>
          <p:cNvSpPr/>
          <p:nvPr/>
        </p:nvSpPr>
        <p:spPr>
          <a:xfrm>
            <a:off x="4923623" y="5462072"/>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5" name="四角形: 1 つの角を切り取る 14">
            <a:extLst>
              <a:ext uri="{FF2B5EF4-FFF2-40B4-BE49-F238E27FC236}">
                <a16:creationId xmlns:a16="http://schemas.microsoft.com/office/drawing/2014/main" id="{ACB0C2C6-7118-F6C7-3675-7FC5B967CADC}"/>
              </a:ext>
            </a:extLst>
          </p:cNvPr>
          <p:cNvSpPr/>
          <p:nvPr/>
        </p:nvSpPr>
        <p:spPr>
          <a:xfrm>
            <a:off x="5462177" y="2712697"/>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6" name="四角形: 1 つの角を切り取る 15">
            <a:extLst>
              <a:ext uri="{FF2B5EF4-FFF2-40B4-BE49-F238E27FC236}">
                <a16:creationId xmlns:a16="http://schemas.microsoft.com/office/drawing/2014/main" id="{7C95770C-088E-9335-52FE-C6ACA5861733}"/>
              </a:ext>
            </a:extLst>
          </p:cNvPr>
          <p:cNvSpPr/>
          <p:nvPr/>
        </p:nvSpPr>
        <p:spPr>
          <a:xfrm>
            <a:off x="5870791" y="3613341"/>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5" name="四角形: 1 つの角を切り取る 24">
            <a:extLst>
              <a:ext uri="{FF2B5EF4-FFF2-40B4-BE49-F238E27FC236}">
                <a16:creationId xmlns:a16="http://schemas.microsoft.com/office/drawing/2014/main" id="{A33B962A-A92D-16F1-91D6-FDA3B320165C}"/>
              </a:ext>
            </a:extLst>
          </p:cNvPr>
          <p:cNvSpPr/>
          <p:nvPr/>
        </p:nvSpPr>
        <p:spPr>
          <a:xfrm>
            <a:off x="6812782" y="5426772"/>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6" name="四角形: 1 つの角を切り取る 25">
            <a:extLst>
              <a:ext uri="{FF2B5EF4-FFF2-40B4-BE49-F238E27FC236}">
                <a16:creationId xmlns:a16="http://schemas.microsoft.com/office/drawing/2014/main" id="{A6288371-B484-39E8-CB84-6A397F4D636F}"/>
              </a:ext>
            </a:extLst>
          </p:cNvPr>
          <p:cNvSpPr/>
          <p:nvPr/>
        </p:nvSpPr>
        <p:spPr>
          <a:xfrm>
            <a:off x="4689623" y="2769807"/>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7" name="四角形: 1 つの角を切り取る 26">
            <a:extLst>
              <a:ext uri="{FF2B5EF4-FFF2-40B4-BE49-F238E27FC236}">
                <a16:creationId xmlns:a16="http://schemas.microsoft.com/office/drawing/2014/main" id="{926EFBC1-F471-C767-DB29-9ADB85B28E6A}"/>
              </a:ext>
            </a:extLst>
          </p:cNvPr>
          <p:cNvSpPr/>
          <p:nvPr/>
        </p:nvSpPr>
        <p:spPr>
          <a:xfrm>
            <a:off x="6235300" y="2722632"/>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8" name="四角形: 1 つの角を切り取る 27">
            <a:extLst>
              <a:ext uri="{FF2B5EF4-FFF2-40B4-BE49-F238E27FC236}">
                <a16:creationId xmlns:a16="http://schemas.microsoft.com/office/drawing/2014/main" id="{827199E6-2501-5856-AF9E-79942C051782}"/>
              </a:ext>
            </a:extLst>
          </p:cNvPr>
          <p:cNvSpPr/>
          <p:nvPr/>
        </p:nvSpPr>
        <p:spPr>
          <a:xfrm>
            <a:off x="7092955" y="2762977"/>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9" name="四角形: 1 つの角を切り取る 28">
            <a:extLst>
              <a:ext uri="{FF2B5EF4-FFF2-40B4-BE49-F238E27FC236}">
                <a16:creationId xmlns:a16="http://schemas.microsoft.com/office/drawing/2014/main" id="{AA537337-9220-CF13-639D-A85481E6CE48}"/>
              </a:ext>
            </a:extLst>
          </p:cNvPr>
          <p:cNvSpPr/>
          <p:nvPr/>
        </p:nvSpPr>
        <p:spPr>
          <a:xfrm>
            <a:off x="6553832" y="3622944"/>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30" name="四角形: 1 つの角を切り取る 29">
            <a:extLst>
              <a:ext uri="{FF2B5EF4-FFF2-40B4-BE49-F238E27FC236}">
                <a16:creationId xmlns:a16="http://schemas.microsoft.com/office/drawing/2014/main" id="{0F9A189A-E340-E4A4-391C-ECC9B9D9F1A6}"/>
              </a:ext>
            </a:extLst>
          </p:cNvPr>
          <p:cNvSpPr/>
          <p:nvPr/>
        </p:nvSpPr>
        <p:spPr>
          <a:xfrm>
            <a:off x="6065768" y="5452460"/>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31" name="四角形: 1 つの角を切り取る 30">
            <a:extLst>
              <a:ext uri="{FF2B5EF4-FFF2-40B4-BE49-F238E27FC236}">
                <a16:creationId xmlns:a16="http://schemas.microsoft.com/office/drawing/2014/main" id="{BEB026A9-75B6-73DE-C755-A9E6C8574FD9}"/>
              </a:ext>
            </a:extLst>
          </p:cNvPr>
          <p:cNvSpPr/>
          <p:nvPr/>
        </p:nvSpPr>
        <p:spPr>
          <a:xfrm>
            <a:off x="5072410" y="3591587"/>
            <a:ext cx="468000" cy="4680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136DF273-0303-FC29-D893-BF51F5D769A7}"/>
              </a:ext>
            </a:extLst>
          </p:cNvPr>
          <p:cNvGrpSpPr/>
          <p:nvPr/>
        </p:nvGrpSpPr>
        <p:grpSpPr>
          <a:xfrm>
            <a:off x="1706809" y="5508364"/>
            <a:ext cx="1344614" cy="521184"/>
            <a:chOff x="4760177" y="2664276"/>
            <a:chExt cx="1344614" cy="521184"/>
          </a:xfrm>
        </p:grpSpPr>
        <p:sp>
          <p:nvSpPr>
            <p:cNvPr id="33" name="四角形: 1 つの角を切り取る 32">
              <a:extLst>
                <a:ext uri="{FF2B5EF4-FFF2-40B4-BE49-F238E27FC236}">
                  <a16:creationId xmlns:a16="http://schemas.microsoft.com/office/drawing/2014/main" id="{08039CD2-AAF2-0452-879F-56A6D7A9F4C5}"/>
                </a:ext>
              </a:extLst>
            </p:cNvPr>
            <p:cNvSpPr/>
            <p:nvPr/>
          </p:nvSpPr>
          <p:spPr>
            <a:xfrm>
              <a:off x="4760177" y="2717460"/>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4" name="四角形: 1 つの角を切り取る 33">
              <a:extLst>
                <a:ext uri="{FF2B5EF4-FFF2-40B4-BE49-F238E27FC236}">
                  <a16:creationId xmlns:a16="http://schemas.microsoft.com/office/drawing/2014/main" id="{221BB970-A952-85DB-1503-0E5A148F90FA}"/>
                </a:ext>
              </a:extLst>
            </p:cNvPr>
            <p:cNvSpPr/>
            <p:nvPr/>
          </p:nvSpPr>
          <p:spPr>
            <a:xfrm>
              <a:off x="5636791" y="2664276"/>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grpSp>
      <p:grpSp>
        <p:nvGrpSpPr>
          <p:cNvPr id="4" name="グループ化 3">
            <a:extLst>
              <a:ext uri="{FF2B5EF4-FFF2-40B4-BE49-F238E27FC236}">
                <a16:creationId xmlns:a16="http://schemas.microsoft.com/office/drawing/2014/main" id="{570E16C9-ABC9-6A12-68D0-1F7F74C94868}"/>
              </a:ext>
            </a:extLst>
          </p:cNvPr>
          <p:cNvGrpSpPr/>
          <p:nvPr/>
        </p:nvGrpSpPr>
        <p:grpSpPr>
          <a:xfrm>
            <a:off x="1422739" y="3628323"/>
            <a:ext cx="2509693" cy="520917"/>
            <a:chOff x="-1840403" y="2764155"/>
            <a:chExt cx="2509693" cy="520917"/>
          </a:xfrm>
        </p:grpSpPr>
        <p:sp>
          <p:nvSpPr>
            <p:cNvPr id="12" name="四角形: 1 つの角を切り取る 11">
              <a:extLst>
                <a:ext uri="{FF2B5EF4-FFF2-40B4-BE49-F238E27FC236}">
                  <a16:creationId xmlns:a16="http://schemas.microsoft.com/office/drawing/2014/main" id="{576CA581-2571-3B84-0A60-7856322E0604}"/>
                </a:ext>
              </a:extLst>
            </p:cNvPr>
            <p:cNvSpPr/>
            <p:nvPr/>
          </p:nvSpPr>
          <p:spPr>
            <a:xfrm>
              <a:off x="-1840403" y="2817072"/>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2" name="四角形: 1 つの角を切り取る 31">
              <a:extLst>
                <a:ext uri="{FF2B5EF4-FFF2-40B4-BE49-F238E27FC236}">
                  <a16:creationId xmlns:a16="http://schemas.microsoft.com/office/drawing/2014/main" id="{006301E6-23D0-3169-01C2-504FD39EA247}"/>
                </a:ext>
              </a:extLst>
            </p:cNvPr>
            <p:cNvSpPr/>
            <p:nvPr/>
          </p:nvSpPr>
          <p:spPr>
            <a:xfrm>
              <a:off x="-1241664" y="2817072"/>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5" name="四角形: 1 つの角を切り取る 34">
              <a:extLst>
                <a:ext uri="{FF2B5EF4-FFF2-40B4-BE49-F238E27FC236}">
                  <a16:creationId xmlns:a16="http://schemas.microsoft.com/office/drawing/2014/main" id="{27BF12F8-383B-08FF-06A9-8DD75A11DC82}"/>
                </a:ext>
              </a:extLst>
            </p:cNvPr>
            <p:cNvSpPr/>
            <p:nvPr/>
          </p:nvSpPr>
          <p:spPr>
            <a:xfrm>
              <a:off x="201290" y="2788688"/>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6" name="四角形: 1 つの角を切り取る 35">
              <a:extLst>
                <a:ext uri="{FF2B5EF4-FFF2-40B4-BE49-F238E27FC236}">
                  <a16:creationId xmlns:a16="http://schemas.microsoft.com/office/drawing/2014/main" id="{F9CC4A35-4982-CFCA-A3AF-1E74C0BE2B49}"/>
                </a:ext>
              </a:extLst>
            </p:cNvPr>
            <p:cNvSpPr/>
            <p:nvPr/>
          </p:nvSpPr>
          <p:spPr>
            <a:xfrm>
              <a:off x="-539085" y="2764155"/>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grpSp>
      <p:sp>
        <p:nvSpPr>
          <p:cNvPr id="37" name="四角形: 1 つの角を切り取る 36">
            <a:extLst>
              <a:ext uri="{FF2B5EF4-FFF2-40B4-BE49-F238E27FC236}">
                <a16:creationId xmlns:a16="http://schemas.microsoft.com/office/drawing/2014/main" id="{9DA45F67-EBEB-22FD-FE07-5083A3B65926}"/>
              </a:ext>
            </a:extLst>
          </p:cNvPr>
          <p:cNvSpPr/>
          <p:nvPr/>
        </p:nvSpPr>
        <p:spPr>
          <a:xfrm>
            <a:off x="2281028" y="2779040"/>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38" name="四角形: 1 つの角を切り取る 37">
            <a:extLst>
              <a:ext uri="{FF2B5EF4-FFF2-40B4-BE49-F238E27FC236}">
                <a16:creationId xmlns:a16="http://schemas.microsoft.com/office/drawing/2014/main" id="{CD0F028A-C32C-CFEF-2305-26FD916AF1DD}"/>
              </a:ext>
            </a:extLst>
          </p:cNvPr>
          <p:cNvSpPr/>
          <p:nvPr/>
        </p:nvSpPr>
        <p:spPr>
          <a:xfrm>
            <a:off x="3655275" y="4569941"/>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39" name="四角形: 1 つの角を切り取る 38">
            <a:extLst>
              <a:ext uri="{FF2B5EF4-FFF2-40B4-BE49-F238E27FC236}">
                <a16:creationId xmlns:a16="http://schemas.microsoft.com/office/drawing/2014/main" id="{69365299-DB01-BAB7-E12C-36CB1FBEF0B4}"/>
              </a:ext>
            </a:extLst>
          </p:cNvPr>
          <p:cNvSpPr/>
          <p:nvPr/>
        </p:nvSpPr>
        <p:spPr>
          <a:xfrm>
            <a:off x="2912601" y="4614680"/>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0" name="四角形: 1 つの角を切り取る 39">
            <a:extLst>
              <a:ext uri="{FF2B5EF4-FFF2-40B4-BE49-F238E27FC236}">
                <a16:creationId xmlns:a16="http://schemas.microsoft.com/office/drawing/2014/main" id="{C1F97657-0443-4344-ECCE-5A742C562F66}"/>
              </a:ext>
            </a:extLst>
          </p:cNvPr>
          <p:cNvSpPr/>
          <p:nvPr/>
        </p:nvSpPr>
        <p:spPr>
          <a:xfrm>
            <a:off x="2263170" y="4546409"/>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1" name="四角形: 1 つの角を切り取る 40">
            <a:extLst>
              <a:ext uri="{FF2B5EF4-FFF2-40B4-BE49-F238E27FC236}">
                <a16:creationId xmlns:a16="http://schemas.microsoft.com/office/drawing/2014/main" id="{05A554BE-3190-0B72-3E90-DFC3192489C0}"/>
              </a:ext>
            </a:extLst>
          </p:cNvPr>
          <p:cNvSpPr/>
          <p:nvPr/>
        </p:nvSpPr>
        <p:spPr>
          <a:xfrm>
            <a:off x="1527908" y="4656690"/>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2" name="四角形: 1 つの角を切り取る 41">
            <a:extLst>
              <a:ext uri="{FF2B5EF4-FFF2-40B4-BE49-F238E27FC236}">
                <a16:creationId xmlns:a16="http://schemas.microsoft.com/office/drawing/2014/main" id="{31CCDDDC-7135-E8A2-9B7F-ECAE4F0439B6}"/>
              </a:ext>
            </a:extLst>
          </p:cNvPr>
          <p:cNvSpPr/>
          <p:nvPr/>
        </p:nvSpPr>
        <p:spPr>
          <a:xfrm>
            <a:off x="2886374" y="2762977"/>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3" name="四角形: 1 つの角を切り取る 42">
            <a:extLst>
              <a:ext uri="{FF2B5EF4-FFF2-40B4-BE49-F238E27FC236}">
                <a16:creationId xmlns:a16="http://schemas.microsoft.com/office/drawing/2014/main" id="{22517450-76A5-CCC8-D796-DEBF6844D69F}"/>
              </a:ext>
            </a:extLst>
          </p:cNvPr>
          <p:cNvSpPr/>
          <p:nvPr/>
        </p:nvSpPr>
        <p:spPr>
          <a:xfrm>
            <a:off x="3590988" y="2792741"/>
            <a:ext cx="468000" cy="468000"/>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C8E19E75-532E-E17D-D08F-505B52E9EDF5}"/>
              </a:ext>
            </a:extLst>
          </p:cNvPr>
          <p:cNvSpPr/>
          <p:nvPr/>
        </p:nvSpPr>
        <p:spPr>
          <a:xfrm>
            <a:off x="535814" y="883912"/>
            <a:ext cx="8072370" cy="830997"/>
          </a:xfrm>
          <a:prstGeom prst="rect">
            <a:avLst/>
          </a:prstGeom>
        </p:spPr>
        <p:txBody>
          <a:bodyPr wrap="square">
            <a:spAutoFit/>
          </a:bodyPr>
          <a:lstStyle/>
          <a:p>
            <a:r>
              <a:rPr lang="ja-JP" altLang="en-US" sz="2400" b="1" kern="0" dirty="0">
                <a:latin typeface="Meiryo UI" panose="020B0604030504040204" pitchFamily="50" charset="-128"/>
                <a:ea typeface="Meiryo UI" panose="020B0604030504040204" pitchFamily="50" charset="-128"/>
              </a:rPr>
              <a:t>設問ごとに</a:t>
            </a:r>
            <a:r>
              <a:rPr lang="en-US" altLang="ja-JP" sz="2400" b="1" kern="0" dirty="0">
                <a:latin typeface="Meiryo UI" panose="020B0604030504040204" pitchFamily="50" charset="-128"/>
                <a:ea typeface="Meiryo UI" panose="020B0604030504040204" pitchFamily="50" charset="-128"/>
              </a:rPr>
              <a:t>【</a:t>
            </a:r>
            <a:r>
              <a:rPr lang="ja-JP" altLang="en-US" sz="2400" b="1" kern="0" dirty="0">
                <a:latin typeface="Meiryo UI" panose="020B0604030504040204" pitchFamily="50" charset="-128"/>
                <a:ea typeface="Meiryo UI" panose="020B0604030504040204" pitchFamily="50" charset="-128"/>
              </a:rPr>
              <a:t>①困る・迷うことは何か</a:t>
            </a:r>
            <a:r>
              <a:rPr lang="en-US" altLang="ja-JP" sz="2400" b="1" kern="0" dirty="0">
                <a:latin typeface="Meiryo UI" panose="020B0604030504040204" pitchFamily="50" charset="-128"/>
                <a:ea typeface="Meiryo UI" panose="020B0604030504040204" pitchFamily="50" charset="-128"/>
              </a:rPr>
              <a:t>】</a:t>
            </a:r>
            <a:r>
              <a:rPr lang="ja-JP" altLang="en-US" sz="2400" b="1" kern="0" dirty="0" err="1">
                <a:latin typeface="Meiryo UI" panose="020B0604030504040204" pitchFamily="50" charset="-128"/>
                <a:ea typeface="Meiryo UI" panose="020B0604030504040204" pitchFamily="50" charset="-128"/>
              </a:rPr>
              <a:t>、</a:t>
            </a:r>
            <a:r>
              <a:rPr lang="en-US" altLang="ja-JP" sz="2400" b="1" kern="0" dirty="0">
                <a:latin typeface="Meiryo UI" panose="020B0604030504040204" pitchFamily="50" charset="-128"/>
                <a:ea typeface="Meiryo UI" panose="020B0604030504040204" pitchFamily="50" charset="-128"/>
              </a:rPr>
              <a:t>【</a:t>
            </a:r>
            <a:r>
              <a:rPr lang="ja-JP" altLang="en-US" sz="2400" b="1" kern="0" dirty="0">
                <a:latin typeface="Meiryo UI" panose="020B0604030504040204" pitchFamily="50" charset="-128"/>
                <a:ea typeface="Meiryo UI" panose="020B0604030504040204" pitchFamily="50" charset="-128"/>
              </a:rPr>
              <a:t>②どう行動するか</a:t>
            </a:r>
            <a:r>
              <a:rPr lang="en-US" altLang="ja-JP" sz="2400" b="1" kern="0" dirty="0">
                <a:latin typeface="Meiryo UI" panose="020B0604030504040204" pitchFamily="50" charset="-128"/>
                <a:ea typeface="Meiryo UI" panose="020B0604030504040204" pitchFamily="50" charset="-128"/>
              </a:rPr>
              <a:t>】</a:t>
            </a:r>
            <a:r>
              <a:rPr lang="ja-JP" altLang="en-US" sz="2400" b="1" kern="0" dirty="0">
                <a:latin typeface="Meiryo UI" panose="020B0604030504040204" pitchFamily="50" charset="-128"/>
                <a:ea typeface="Meiryo UI" panose="020B0604030504040204" pitchFamily="50" charset="-128"/>
              </a:rPr>
              <a:t>を</a:t>
            </a:r>
            <a:endParaRPr lang="en-US" altLang="ja-JP" sz="2400" b="1" kern="0" dirty="0">
              <a:latin typeface="Meiryo UI" panose="020B0604030504040204" pitchFamily="50" charset="-128"/>
              <a:ea typeface="Meiryo UI" panose="020B0604030504040204" pitchFamily="50" charset="-128"/>
            </a:endParaRPr>
          </a:p>
          <a:p>
            <a:r>
              <a:rPr lang="ja-JP" altLang="en-US" sz="2400" b="1" kern="0" dirty="0">
                <a:latin typeface="Meiryo UI" panose="020B0604030504040204" pitchFamily="50" charset="-128"/>
                <a:ea typeface="Meiryo UI" panose="020B0604030504040204" pitchFamily="50" charset="-128"/>
              </a:rPr>
              <a:t>書いた付箋紙を模造紙に貼り付けてください。</a:t>
            </a:r>
            <a:endParaRPr lang="en-US" altLang="ja-JP" sz="2400" b="1" kern="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2DBC3AC-E459-25A3-C377-8DAC3E4B7F0B}"/>
              </a:ext>
            </a:extLst>
          </p:cNvPr>
          <p:cNvSpPr/>
          <p:nvPr/>
        </p:nvSpPr>
        <p:spPr>
          <a:xfrm>
            <a:off x="1036953" y="2425601"/>
            <a:ext cx="1354818"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設問（１）</a:t>
            </a:r>
          </a:p>
        </p:txBody>
      </p:sp>
      <p:sp>
        <p:nvSpPr>
          <p:cNvPr id="9" name="正方形/長方形 8">
            <a:extLst>
              <a:ext uri="{FF2B5EF4-FFF2-40B4-BE49-F238E27FC236}">
                <a16:creationId xmlns:a16="http://schemas.microsoft.com/office/drawing/2014/main" id="{93BBB73A-3D17-E12F-04DB-63F4480E2D91}"/>
              </a:ext>
            </a:extLst>
          </p:cNvPr>
          <p:cNvSpPr/>
          <p:nvPr/>
        </p:nvSpPr>
        <p:spPr>
          <a:xfrm>
            <a:off x="1036954" y="3349568"/>
            <a:ext cx="1216160"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設問（２）</a:t>
            </a:r>
          </a:p>
        </p:txBody>
      </p:sp>
      <p:sp>
        <p:nvSpPr>
          <p:cNvPr id="10" name="正方形/長方形 9">
            <a:extLst>
              <a:ext uri="{FF2B5EF4-FFF2-40B4-BE49-F238E27FC236}">
                <a16:creationId xmlns:a16="http://schemas.microsoft.com/office/drawing/2014/main" id="{99C83BB5-8EE8-E119-01AB-8AA66C10C96E}"/>
              </a:ext>
            </a:extLst>
          </p:cNvPr>
          <p:cNvSpPr/>
          <p:nvPr/>
        </p:nvSpPr>
        <p:spPr>
          <a:xfrm>
            <a:off x="1036953" y="4278688"/>
            <a:ext cx="121616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設問（３）</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a:extLst>
              <a:ext uri="{FF2B5EF4-FFF2-40B4-BE49-F238E27FC236}">
                <a16:creationId xmlns:a16="http://schemas.microsoft.com/office/drawing/2014/main" id="{5651E58E-8947-43BF-3AB8-093D28141C87}"/>
              </a:ext>
            </a:extLst>
          </p:cNvPr>
          <p:cNvSpPr/>
          <p:nvPr/>
        </p:nvSpPr>
        <p:spPr>
          <a:xfrm>
            <a:off x="1036953" y="5193525"/>
            <a:ext cx="121616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設問（４）</a:t>
            </a:r>
          </a:p>
        </p:txBody>
      </p:sp>
      <p:sp>
        <p:nvSpPr>
          <p:cNvPr id="7" name="四角形: 1 つの角を切り取る 6">
            <a:extLst>
              <a:ext uri="{FF2B5EF4-FFF2-40B4-BE49-F238E27FC236}">
                <a16:creationId xmlns:a16="http://schemas.microsoft.com/office/drawing/2014/main" id="{AB7DFADC-8D86-8FFE-3A8B-DC0571D1EBC0}"/>
              </a:ext>
            </a:extLst>
          </p:cNvPr>
          <p:cNvSpPr/>
          <p:nvPr/>
        </p:nvSpPr>
        <p:spPr>
          <a:xfrm>
            <a:off x="5646050" y="4492917"/>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7" name="四角形: 1 つの角を切り取る 16">
            <a:extLst>
              <a:ext uri="{FF2B5EF4-FFF2-40B4-BE49-F238E27FC236}">
                <a16:creationId xmlns:a16="http://schemas.microsoft.com/office/drawing/2014/main" id="{CDC7EA00-2B0B-4290-49FC-EF81A04B6A1A}"/>
              </a:ext>
            </a:extLst>
          </p:cNvPr>
          <p:cNvSpPr/>
          <p:nvPr/>
        </p:nvSpPr>
        <p:spPr>
          <a:xfrm>
            <a:off x="4996619" y="4512455"/>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8" name="四角形: 1 つの角を切り取る 17">
            <a:extLst>
              <a:ext uri="{FF2B5EF4-FFF2-40B4-BE49-F238E27FC236}">
                <a16:creationId xmlns:a16="http://schemas.microsoft.com/office/drawing/2014/main" id="{210C46A0-F430-D55F-9828-55F8E12220F2}"/>
              </a:ext>
            </a:extLst>
          </p:cNvPr>
          <p:cNvSpPr/>
          <p:nvPr/>
        </p:nvSpPr>
        <p:spPr>
          <a:xfrm>
            <a:off x="6311380" y="4512455"/>
            <a:ext cx="468000" cy="468000"/>
          </a:xfrm>
          <a:prstGeom prst="snip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9" name="四角形: 1 つの角を切り取る 18">
            <a:extLst>
              <a:ext uri="{FF2B5EF4-FFF2-40B4-BE49-F238E27FC236}">
                <a16:creationId xmlns:a16="http://schemas.microsoft.com/office/drawing/2014/main" id="{8A4B20F4-B692-DF5E-17D4-B28C0E6E02D2}"/>
              </a:ext>
            </a:extLst>
          </p:cNvPr>
          <p:cNvSpPr/>
          <p:nvPr/>
        </p:nvSpPr>
        <p:spPr>
          <a:xfrm>
            <a:off x="3240750" y="5451676"/>
            <a:ext cx="468000" cy="468000"/>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2966616C-99C2-9701-3C5D-372B18ECEF0E}"/>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
        <p:nvSpPr>
          <p:cNvPr id="20" name="テキスト ボックス 19">
            <a:extLst>
              <a:ext uri="{FF2B5EF4-FFF2-40B4-BE49-F238E27FC236}">
                <a16:creationId xmlns:a16="http://schemas.microsoft.com/office/drawing/2014/main" id="{F30C1CB6-4E28-9AD6-18CF-4E64CFE45E77}"/>
              </a:ext>
            </a:extLst>
          </p:cNvPr>
          <p:cNvSpPr txBox="1"/>
          <p:nvPr/>
        </p:nvSpPr>
        <p:spPr>
          <a:xfrm>
            <a:off x="5157623" y="129536"/>
            <a:ext cx="2554552" cy="523220"/>
          </a:xfrm>
          <a:prstGeom prst="rect">
            <a:avLst/>
          </a:prstGeom>
          <a:solidFill>
            <a:srgbClr val="FFFF00"/>
          </a:solidFill>
        </p:spPr>
        <p:txBody>
          <a:bodyPr wrap="square" rtlCol="0">
            <a:spAutoFit/>
          </a:bodyPr>
          <a:lstStyle/>
          <a:p>
            <a:r>
              <a:rPr kumimoji="1" lang="ja-JP" altLang="en-US" sz="2800" b="1" dirty="0"/>
              <a:t>班検討１０分</a:t>
            </a:r>
          </a:p>
        </p:txBody>
      </p:sp>
    </p:spTree>
    <p:extLst>
      <p:ext uri="{BB962C8B-B14F-4D97-AF65-F5344CB8AC3E}">
        <p14:creationId xmlns:p14="http://schemas.microsoft.com/office/powerpoint/2010/main" val="3379677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6">
            <a:extLst>
              <a:ext uri="{FF2B5EF4-FFF2-40B4-BE49-F238E27FC236}">
                <a16:creationId xmlns:a16="http://schemas.microsoft.com/office/drawing/2014/main" id="{B66E5C1B-C1D8-E908-3E4C-8B97F4B4EA77}"/>
              </a:ext>
            </a:extLst>
          </p:cNvPr>
          <p:cNvGraphicFramePr>
            <a:graphicFrameLocks noGrp="1"/>
          </p:cNvGraphicFramePr>
          <p:nvPr>
            <p:extLst>
              <p:ext uri="{D42A27DB-BD31-4B8C-83A1-F6EECF244321}">
                <p14:modId xmlns:p14="http://schemas.microsoft.com/office/powerpoint/2010/main" val="3741473803"/>
              </p:ext>
            </p:extLst>
          </p:nvPr>
        </p:nvGraphicFramePr>
        <p:xfrm>
          <a:off x="535814" y="1714910"/>
          <a:ext cx="8072370" cy="5006566"/>
        </p:xfrm>
        <a:graphic>
          <a:graphicData uri="http://schemas.openxmlformats.org/drawingml/2006/table">
            <a:tbl>
              <a:tblPr firstRow="1" bandRow="1">
                <a:tableStyleId>{5C22544A-7EE6-4342-B048-85BDC9FD1C3A}</a:tableStyleId>
              </a:tblPr>
              <a:tblGrid>
                <a:gridCol w="4036185">
                  <a:extLst>
                    <a:ext uri="{9D8B030D-6E8A-4147-A177-3AD203B41FA5}">
                      <a16:colId xmlns:a16="http://schemas.microsoft.com/office/drawing/2014/main" val="2816082507"/>
                    </a:ext>
                  </a:extLst>
                </a:gridCol>
                <a:gridCol w="4036185">
                  <a:extLst>
                    <a:ext uri="{9D8B030D-6E8A-4147-A177-3AD203B41FA5}">
                      <a16:colId xmlns:a16="http://schemas.microsoft.com/office/drawing/2014/main" val="1622174392"/>
                    </a:ext>
                  </a:extLst>
                </a:gridCol>
              </a:tblGrid>
              <a:tr h="4608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chemeClr val="tx1"/>
                          </a:solidFill>
                          <a:latin typeface="メイリオ" panose="020B0604030504040204" pitchFamily="50" charset="-128"/>
                          <a:ea typeface="メイリオ" panose="020B0604030504040204" pitchFamily="50" charset="-128"/>
                        </a:rPr>
                        <a:t>①困る・迷うことは何か</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b="1" dirty="0">
                          <a:solidFill>
                            <a:schemeClr val="tx1"/>
                          </a:solidFill>
                          <a:latin typeface="メイリオ" panose="020B0604030504040204" pitchFamily="50" charset="-128"/>
                          <a:ea typeface="メイリオ" panose="020B0604030504040204" pitchFamily="50" charset="-128"/>
                        </a:rPr>
                        <a:t>②どう行動するか</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1135899"/>
                  </a:ext>
                </a:extLst>
              </a:tr>
              <a:tr h="1136421">
                <a:tc>
                  <a:txBody>
                    <a:bodyPr/>
                    <a:lstStyle/>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522254"/>
                  </a:ext>
                </a:extLst>
              </a:tr>
              <a:tr h="1136421">
                <a:tc>
                  <a:txBody>
                    <a:bodyPr/>
                    <a:lstStyle/>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7333569"/>
                  </a:ext>
                </a:extLst>
              </a:tr>
              <a:tr h="1136421">
                <a:tc>
                  <a:txBody>
                    <a:bodyPr/>
                    <a:lstStyle/>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7978937"/>
                  </a:ext>
                </a:extLst>
              </a:tr>
              <a:tr h="1136421">
                <a:tc>
                  <a:txBody>
                    <a:bodyPr/>
                    <a:lstStyle/>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en-US" altLang="ja-JP" b="1" dirty="0">
                        <a:solidFill>
                          <a:schemeClr val="tx1"/>
                        </a:solidFill>
                        <a:latin typeface="メイリオ" panose="020B0604030504040204" pitchFamily="50" charset="-128"/>
                        <a:ea typeface="メイリオ" panose="020B0604030504040204" pitchFamily="50" charset="-128"/>
                      </a:endParaRPr>
                    </a:p>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9153546"/>
                  </a:ext>
                </a:extLst>
              </a:tr>
            </a:tbl>
          </a:graphicData>
        </a:graphic>
      </p:graphicFrame>
      <p:sp>
        <p:nvSpPr>
          <p:cNvPr id="2" name="タイトル 1">
            <a:extLst>
              <a:ext uri="{FF2B5EF4-FFF2-40B4-BE49-F238E27FC236}">
                <a16:creationId xmlns:a16="http://schemas.microsoft.com/office/drawing/2014/main" id="{BB8DE449-FB0E-ED1B-3B5F-7F0FAA61B1CF}"/>
              </a:ext>
            </a:extLst>
          </p:cNvPr>
          <p:cNvSpPr>
            <a:spLocks noGrp="1"/>
          </p:cNvSpPr>
          <p:nvPr>
            <p:ph type="title"/>
          </p:nvPr>
        </p:nvSpPr>
        <p:spPr>
          <a:xfrm>
            <a:off x="567347" y="-54868"/>
            <a:ext cx="7886700" cy="1075513"/>
          </a:xfrm>
        </p:spPr>
        <p:txBody>
          <a:bodyPr>
            <a:normAutofit/>
          </a:bodyPr>
          <a:lstStyle/>
          <a:p>
            <a:r>
              <a:rPr kumimoji="1" lang="ja-JP" altLang="en-US" sz="3200" b="1" dirty="0">
                <a:solidFill>
                  <a:schemeClr val="bg1"/>
                </a:solidFill>
                <a:latin typeface="Meiryo UI" panose="020B0604030504040204" pitchFamily="50" charset="-128"/>
                <a:ea typeface="Meiryo UI" panose="020B0604030504040204" pitchFamily="50" charset="-128"/>
              </a:rPr>
              <a:t>研修の進め方</a:t>
            </a:r>
          </a:p>
        </p:txBody>
      </p:sp>
      <p:sp>
        <p:nvSpPr>
          <p:cNvPr id="6" name="Slide Number Placeholder 5">
            <a:extLst>
              <a:ext uri="{FF2B5EF4-FFF2-40B4-BE49-F238E27FC236}">
                <a16:creationId xmlns:a16="http://schemas.microsoft.com/office/drawing/2014/main" id="{51E346E9-F1BC-E360-12E8-2F835A584B0E}"/>
              </a:ext>
            </a:extLst>
          </p:cNvPr>
          <p:cNvSpPr>
            <a:spLocks noGrp="1"/>
          </p:cNvSpPr>
          <p:nvPr>
            <p:ph type="sldNum" sz="quarter" idx="12"/>
          </p:nvPr>
        </p:nvSpPr>
        <p:spPr>
          <a:xfrm>
            <a:off x="6952476" y="6356351"/>
            <a:ext cx="2057400" cy="365125"/>
          </a:xfrm>
        </p:spPr>
        <p:txBody>
          <a:bodyPr/>
          <a:lstStyle/>
          <a:p>
            <a:r>
              <a:rPr kumimoji="1" lang="en-US" altLang="ja-JP" sz="1600" b="1" dirty="0"/>
              <a:t>14</a:t>
            </a:r>
            <a:endParaRPr kumimoji="1" lang="ja-JP" altLang="en-US" sz="1600" b="1" dirty="0"/>
          </a:p>
        </p:txBody>
      </p:sp>
      <p:sp>
        <p:nvSpPr>
          <p:cNvPr id="51" name="正方形/長方形 50">
            <a:extLst>
              <a:ext uri="{FF2B5EF4-FFF2-40B4-BE49-F238E27FC236}">
                <a16:creationId xmlns:a16="http://schemas.microsoft.com/office/drawing/2014/main" id="{C8E19E75-532E-E17D-D08F-505B52E9EDF5}"/>
              </a:ext>
            </a:extLst>
          </p:cNvPr>
          <p:cNvSpPr/>
          <p:nvPr/>
        </p:nvSpPr>
        <p:spPr>
          <a:xfrm>
            <a:off x="535814" y="883912"/>
            <a:ext cx="8072370" cy="830997"/>
          </a:xfrm>
          <a:prstGeom prst="rect">
            <a:avLst/>
          </a:prstGeom>
        </p:spPr>
        <p:txBody>
          <a:bodyPr wrap="square">
            <a:spAutoFit/>
          </a:bodyPr>
          <a:lstStyle/>
          <a:p>
            <a:r>
              <a:rPr lang="ja-JP" altLang="en-US" sz="2400" b="1" kern="0" dirty="0">
                <a:latin typeface="Meiryo UI" panose="020B0604030504040204" pitchFamily="50" charset="-128"/>
                <a:ea typeface="Meiryo UI" panose="020B0604030504040204" pitchFamily="50" charset="-128"/>
              </a:rPr>
              <a:t>設問ごとに</a:t>
            </a:r>
            <a:r>
              <a:rPr lang="en-US" altLang="ja-JP" sz="2400" b="1" kern="0" dirty="0">
                <a:latin typeface="Meiryo UI" panose="020B0604030504040204" pitchFamily="50" charset="-128"/>
                <a:ea typeface="Meiryo UI" panose="020B0604030504040204" pitchFamily="50" charset="-128"/>
              </a:rPr>
              <a:t>【</a:t>
            </a:r>
            <a:r>
              <a:rPr lang="ja-JP" altLang="en-US" sz="2400" b="1" kern="0" dirty="0">
                <a:latin typeface="Meiryo UI" panose="020B0604030504040204" pitchFamily="50" charset="-128"/>
                <a:ea typeface="Meiryo UI" panose="020B0604030504040204" pitchFamily="50" charset="-128"/>
              </a:rPr>
              <a:t>①困る・迷うことは何か</a:t>
            </a:r>
            <a:r>
              <a:rPr lang="en-US" altLang="ja-JP" sz="2400" b="1" kern="0" dirty="0">
                <a:latin typeface="Meiryo UI" panose="020B0604030504040204" pitchFamily="50" charset="-128"/>
                <a:ea typeface="Meiryo UI" panose="020B0604030504040204" pitchFamily="50" charset="-128"/>
              </a:rPr>
              <a:t>】</a:t>
            </a:r>
            <a:r>
              <a:rPr lang="ja-JP" altLang="en-US" sz="2400" b="1" kern="0" dirty="0" err="1">
                <a:latin typeface="Meiryo UI" panose="020B0604030504040204" pitchFamily="50" charset="-128"/>
                <a:ea typeface="Meiryo UI" panose="020B0604030504040204" pitchFamily="50" charset="-128"/>
              </a:rPr>
              <a:t>、</a:t>
            </a:r>
            <a:r>
              <a:rPr lang="en-US" altLang="ja-JP" sz="2400" b="1" kern="0" dirty="0">
                <a:latin typeface="Meiryo UI" panose="020B0604030504040204" pitchFamily="50" charset="-128"/>
                <a:ea typeface="Meiryo UI" panose="020B0604030504040204" pitchFamily="50" charset="-128"/>
              </a:rPr>
              <a:t>【</a:t>
            </a:r>
            <a:r>
              <a:rPr lang="ja-JP" altLang="en-US" sz="2400" b="1" kern="0" dirty="0">
                <a:latin typeface="Meiryo UI" panose="020B0604030504040204" pitchFamily="50" charset="-128"/>
                <a:ea typeface="Meiryo UI" panose="020B0604030504040204" pitchFamily="50" charset="-128"/>
              </a:rPr>
              <a:t>②どう行動するか</a:t>
            </a:r>
            <a:r>
              <a:rPr lang="en-US" altLang="ja-JP" sz="2400" b="1" kern="0" dirty="0">
                <a:latin typeface="Meiryo UI" panose="020B0604030504040204" pitchFamily="50" charset="-128"/>
                <a:ea typeface="Meiryo UI" panose="020B0604030504040204" pitchFamily="50" charset="-128"/>
              </a:rPr>
              <a:t>】</a:t>
            </a:r>
            <a:r>
              <a:rPr lang="ja-JP" altLang="en-US" sz="2400" b="1" kern="0" dirty="0">
                <a:latin typeface="Meiryo UI" panose="020B0604030504040204" pitchFamily="50" charset="-128"/>
                <a:ea typeface="Meiryo UI" panose="020B0604030504040204" pitchFamily="50" charset="-128"/>
              </a:rPr>
              <a:t>を</a:t>
            </a:r>
            <a:endParaRPr lang="en-US" altLang="ja-JP" sz="2400" b="1" kern="0" dirty="0">
              <a:latin typeface="Meiryo UI" panose="020B0604030504040204" pitchFamily="50" charset="-128"/>
              <a:ea typeface="Meiryo UI" panose="020B0604030504040204" pitchFamily="50" charset="-128"/>
            </a:endParaRPr>
          </a:p>
          <a:p>
            <a:r>
              <a:rPr lang="ja-JP" altLang="en-US" sz="2400" b="1" kern="0" dirty="0">
                <a:latin typeface="Meiryo UI" panose="020B0604030504040204" pitchFamily="50" charset="-128"/>
                <a:ea typeface="Meiryo UI" panose="020B0604030504040204" pitchFamily="50" charset="-128"/>
              </a:rPr>
              <a:t>書いた付箋紙を模造紙に貼り付けてください。</a:t>
            </a:r>
            <a:endParaRPr lang="en-US" altLang="ja-JP" sz="2400" b="1" kern="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2DBC3AC-E459-25A3-C377-8DAC3E4B7F0B}"/>
              </a:ext>
            </a:extLst>
          </p:cNvPr>
          <p:cNvSpPr/>
          <p:nvPr/>
        </p:nvSpPr>
        <p:spPr>
          <a:xfrm>
            <a:off x="535814" y="2160171"/>
            <a:ext cx="1354818"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設問（１）</a:t>
            </a:r>
          </a:p>
        </p:txBody>
      </p:sp>
      <p:sp>
        <p:nvSpPr>
          <p:cNvPr id="9" name="正方形/長方形 8">
            <a:extLst>
              <a:ext uri="{FF2B5EF4-FFF2-40B4-BE49-F238E27FC236}">
                <a16:creationId xmlns:a16="http://schemas.microsoft.com/office/drawing/2014/main" id="{93BBB73A-3D17-E12F-04DB-63F4480E2D91}"/>
              </a:ext>
            </a:extLst>
          </p:cNvPr>
          <p:cNvSpPr/>
          <p:nvPr/>
        </p:nvSpPr>
        <p:spPr>
          <a:xfrm>
            <a:off x="542093" y="3338294"/>
            <a:ext cx="1216160"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設問（２）</a:t>
            </a:r>
          </a:p>
        </p:txBody>
      </p:sp>
      <p:sp>
        <p:nvSpPr>
          <p:cNvPr id="10" name="正方形/長方形 9">
            <a:extLst>
              <a:ext uri="{FF2B5EF4-FFF2-40B4-BE49-F238E27FC236}">
                <a16:creationId xmlns:a16="http://schemas.microsoft.com/office/drawing/2014/main" id="{99C83BB5-8EE8-E119-01AB-8AA66C10C96E}"/>
              </a:ext>
            </a:extLst>
          </p:cNvPr>
          <p:cNvSpPr/>
          <p:nvPr/>
        </p:nvSpPr>
        <p:spPr>
          <a:xfrm>
            <a:off x="567347" y="4440823"/>
            <a:ext cx="121616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設問（３）</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a:extLst>
              <a:ext uri="{FF2B5EF4-FFF2-40B4-BE49-F238E27FC236}">
                <a16:creationId xmlns:a16="http://schemas.microsoft.com/office/drawing/2014/main" id="{5651E58E-8947-43BF-3AB8-093D28141C87}"/>
              </a:ext>
            </a:extLst>
          </p:cNvPr>
          <p:cNvSpPr/>
          <p:nvPr/>
        </p:nvSpPr>
        <p:spPr>
          <a:xfrm>
            <a:off x="567346" y="5594558"/>
            <a:ext cx="1216161"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設問（４）</a:t>
            </a:r>
          </a:p>
        </p:txBody>
      </p:sp>
      <p:sp>
        <p:nvSpPr>
          <p:cNvPr id="20" name="四角形: 角を丸くする 19">
            <a:extLst>
              <a:ext uri="{FF2B5EF4-FFF2-40B4-BE49-F238E27FC236}">
                <a16:creationId xmlns:a16="http://schemas.microsoft.com/office/drawing/2014/main" id="{04510802-3FF6-B93F-590A-EBB7FD35FF2D}"/>
              </a:ext>
            </a:extLst>
          </p:cNvPr>
          <p:cNvSpPr/>
          <p:nvPr/>
        </p:nvSpPr>
        <p:spPr>
          <a:xfrm>
            <a:off x="7725747" y="130629"/>
            <a:ext cx="1044000" cy="457346"/>
          </a:xfrm>
          <a:prstGeom prst="roundRect">
            <a:avLst/>
          </a:prstGeom>
          <a:solidFill>
            <a:schemeClr val="accent5">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事務局</a:t>
            </a:r>
          </a:p>
        </p:txBody>
      </p:sp>
    </p:spTree>
    <p:extLst>
      <p:ext uri="{BB962C8B-B14F-4D97-AF65-F5344CB8AC3E}">
        <p14:creationId xmlns:p14="http://schemas.microsoft.com/office/powerpoint/2010/main" val="1305787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01256BB3-6255-DE5C-8B56-FF2136439C9A}"/>
              </a:ext>
            </a:extLst>
          </p:cNvPr>
          <p:cNvPicPr>
            <a:picLocks noChangeAspect="1"/>
          </p:cNvPicPr>
          <p:nvPr/>
        </p:nvPicPr>
        <p:blipFill>
          <a:blip r:embed="rId3"/>
          <a:stretch>
            <a:fillRect/>
          </a:stretch>
        </p:blipFill>
        <p:spPr>
          <a:xfrm>
            <a:off x="316425" y="1699195"/>
            <a:ext cx="3596817" cy="5072434"/>
          </a:xfrm>
          <a:prstGeom prst="rect">
            <a:avLst/>
          </a:prstGeom>
        </p:spPr>
      </p:pic>
      <p:sp>
        <p:nvSpPr>
          <p:cNvPr id="2" name="タイトル 1">
            <a:extLst>
              <a:ext uri="{FF2B5EF4-FFF2-40B4-BE49-F238E27FC236}">
                <a16:creationId xmlns:a16="http://schemas.microsoft.com/office/drawing/2014/main" id="{3E2B8393-7CCE-1F18-65EC-5B1C78203E02}"/>
              </a:ext>
            </a:extLst>
          </p:cNvPr>
          <p:cNvSpPr>
            <a:spLocks noGrp="1"/>
          </p:cNvSpPr>
          <p:nvPr>
            <p:ph type="title"/>
          </p:nvPr>
        </p:nvSpPr>
        <p:spPr>
          <a:xfrm>
            <a:off x="628650" y="1"/>
            <a:ext cx="8381226" cy="914400"/>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解説：主な留意点</a:t>
            </a:r>
            <a:r>
              <a:rPr lang="ja-JP" altLang="en-US" sz="2000" b="1" dirty="0">
                <a:solidFill>
                  <a:schemeClr val="bg1"/>
                </a:solidFill>
                <a:latin typeface="Meiryo UI" panose="020B0604030504040204" pitchFamily="50" charset="-128"/>
                <a:ea typeface="Meiryo UI" panose="020B0604030504040204" pitchFamily="50" charset="-128"/>
              </a:rPr>
              <a:t>  　　</a:t>
            </a:r>
            <a:r>
              <a:rPr kumimoji="1" lang="ja-JP" altLang="en-US" sz="2000" b="1" dirty="0">
                <a:latin typeface="Meiryo UI" panose="020B0604030504040204" pitchFamily="50" charset="-128"/>
                <a:ea typeface="Meiryo UI" panose="020B0604030504040204" pitchFamily="50" charset="-128"/>
              </a:rPr>
              <a:t>ハンドブック案</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モデル例</a:t>
            </a:r>
            <a:r>
              <a:rPr kumimoji="1" lang="en-US" altLang="ja-JP" sz="2000" b="1" dirty="0">
                <a:latin typeface="Meiryo UI" panose="020B0604030504040204" pitchFamily="50" charset="-128"/>
                <a:ea typeface="Meiryo UI" panose="020B0604030504040204" pitchFamily="50" charset="-128"/>
              </a:rPr>
              <a:t>〕P3</a:t>
            </a:r>
            <a:r>
              <a:rPr kumimoji="1" lang="ja-JP" altLang="en-US" sz="2000" b="1" dirty="0">
                <a:latin typeface="Meiryo UI" panose="020B0604030504040204" pitchFamily="50" charset="-128"/>
                <a:ea typeface="Meiryo UI" panose="020B0604030504040204" pitchFamily="50" charset="-128"/>
              </a:rPr>
              <a:t>参照</a:t>
            </a:r>
            <a:r>
              <a:rPr lang="ja-JP" altLang="en-US" sz="2000" b="1" dirty="0">
                <a:latin typeface="Meiryo UI" panose="020B0604030504040204" pitchFamily="50" charset="-128"/>
                <a:ea typeface="Meiryo UI" panose="020B0604030504040204" pitchFamily="50" charset="-128"/>
              </a:rPr>
              <a:t>　　</a:t>
            </a:r>
            <a:endParaRPr kumimoji="1" lang="ja-JP" altLang="en-US" sz="2000" b="1" dirty="0">
              <a:latin typeface="Meiryo UI" panose="020B0604030504040204" pitchFamily="50" charset="-128"/>
              <a:ea typeface="Meiryo UI" panose="020B0604030504040204" pitchFamily="50" charset="-128"/>
            </a:endParaRPr>
          </a:p>
        </p:txBody>
      </p:sp>
      <p:sp>
        <p:nvSpPr>
          <p:cNvPr id="3" name="Slide Number Placeholder 5">
            <a:extLst>
              <a:ext uri="{FF2B5EF4-FFF2-40B4-BE49-F238E27FC236}">
                <a16:creationId xmlns:a16="http://schemas.microsoft.com/office/drawing/2014/main" id="{52942C6D-6373-EDD9-90F4-E77644B48652}"/>
              </a:ext>
            </a:extLst>
          </p:cNvPr>
          <p:cNvSpPr>
            <a:spLocks noGrp="1"/>
          </p:cNvSpPr>
          <p:nvPr>
            <p:ph type="sldNum" sz="quarter" idx="12"/>
          </p:nvPr>
        </p:nvSpPr>
        <p:spPr>
          <a:xfrm>
            <a:off x="6952476" y="6356351"/>
            <a:ext cx="2057400" cy="365125"/>
          </a:xfrm>
        </p:spPr>
        <p:txBody>
          <a:bodyPr/>
          <a:lstStyle/>
          <a:p>
            <a:r>
              <a:rPr kumimoji="1" lang="en-US" altLang="ja-JP" sz="1600" b="1" dirty="0"/>
              <a:t>15</a:t>
            </a:r>
            <a:endParaRPr kumimoji="1" lang="ja-JP" altLang="en-US" sz="1600" b="1" dirty="0"/>
          </a:p>
        </p:txBody>
      </p:sp>
      <p:sp>
        <p:nvSpPr>
          <p:cNvPr id="8" name="テキスト ボックス 7">
            <a:extLst>
              <a:ext uri="{FF2B5EF4-FFF2-40B4-BE49-F238E27FC236}">
                <a16:creationId xmlns:a16="http://schemas.microsoft.com/office/drawing/2014/main" id="{8B748C55-6CDD-28D4-AFC6-EB7EA784469B}"/>
              </a:ext>
            </a:extLst>
          </p:cNvPr>
          <p:cNvSpPr txBox="1"/>
          <p:nvPr/>
        </p:nvSpPr>
        <p:spPr>
          <a:xfrm>
            <a:off x="3913242" y="2528070"/>
            <a:ext cx="5096633" cy="2229456"/>
          </a:xfrm>
          <a:prstGeom prst="rect">
            <a:avLst/>
          </a:prstGeom>
          <a:noFill/>
        </p:spPr>
        <p:txBody>
          <a:bodyPr wrap="square" rtlCol="0">
            <a:spAutoFit/>
          </a:bodyPr>
          <a:lstStyle/>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a:t>
            </a:r>
            <a:r>
              <a:rPr kumimoji="1" lang="ja-JP" altLang="en-US" u="sng" dirty="0">
                <a:solidFill>
                  <a:srgbClr val="C00000"/>
                </a:solidFill>
                <a:latin typeface="メイリオ" panose="020B0604030504040204" pitchFamily="50" charset="-128"/>
                <a:ea typeface="メイリオ" panose="020B0604030504040204" pitchFamily="50" charset="-128"/>
              </a:rPr>
              <a:t>水分補給やこまめな休憩も必要です。</a:t>
            </a: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a:t>
            </a:r>
            <a:r>
              <a:rPr kumimoji="1" lang="ja-JP" altLang="en-US" u="sng" dirty="0">
                <a:solidFill>
                  <a:srgbClr val="C00000"/>
                </a:solidFill>
                <a:latin typeface="メイリオ" panose="020B0604030504040204" pitchFamily="50" charset="-128"/>
                <a:ea typeface="メイリオ" panose="020B0604030504040204" pitchFamily="50" charset="-128"/>
              </a:rPr>
              <a:t>作業場所からの避難経路を事前に確認して　</a:t>
            </a: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　</a:t>
            </a:r>
            <a:r>
              <a:rPr kumimoji="1" lang="ja-JP" altLang="en-US" u="sng" dirty="0">
                <a:solidFill>
                  <a:srgbClr val="C00000"/>
                </a:solidFill>
                <a:latin typeface="メイリオ" panose="020B0604030504040204" pitchFamily="50" charset="-128"/>
                <a:ea typeface="メイリオ" panose="020B0604030504040204" pitchFamily="50" charset="-128"/>
              </a:rPr>
              <a:t>おくとよいです。</a:t>
            </a: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spcBef>
                <a:spcPts val="600"/>
              </a:spcBef>
            </a:pP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a:t>
            </a:r>
            <a:r>
              <a:rPr kumimoji="1" lang="ja-JP" altLang="en-US" u="sng" dirty="0">
                <a:solidFill>
                  <a:srgbClr val="C00000"/>
                </a:solidFill>
                <a:latin typeface="メイリオ" panose="020B0604030504040204" pitchFamily="50" charset="-128"/>
                <a:ea typeface="メイリオ" panose="020B0604030504040204" pitchFamily="50" charset="-128"/>
              </a:rPr>
              <a:t>捨ててよいものかどうかボランティアが判断</a:t>
            </a: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　</a:t>
            </a:r>
            <a:r>
              <a:rPr kumimoji="1" lang="ja-JP" altLang="en-US" u="sng" dirty="0">
                <a:solidFill>
                  <a:srgbClr val="C00000"/>
                </a:solidFill>
                <a:latin typeface="メイリオ" panose="020B0604030504040204" pitchFamily="50" charset="-128"/>
                <a:ea typeface="メイリオ" panose="020B0604030504040204" pitchFamily="50" charset="-128"/>
              </a:rPr>
              <a:t>せず、被災された方に必ず確認しましょう。</a:t>
            </a:r>
          </a:p>
        </p:txBody>
      </p:sp>
      <p:sp>
        <p:nvSpPr>
          <p:cNvPr id="4" name="吹き出し: 角を丸めた四角形 3">
            <a:extLst>
              <a:ext uri="{FF2B5EF4-FFF2-40B4-BE49-F238E27FC236}">
                <a16:creationId xmlns:a16="http://schemas.microsoft.com/office/drawing/2014/main" id="{4A951090-B88E-7180-92C4-B2392AB159BA}"/>
              </a:ext>
            </a:extLst>
          </p:cNvPr>
          <p:cNvSpPr/>
          <p:nvPr/>
        </p:nvSpPr>
        <p:spPr>
          <a:xfrm>
            <a:off x="592849" y="843836"/>
            <a:ext cx="7875290" cy="811044"/>
          </a:xfrm>
          <a:prstGeom prst="wedgeRoundRectCallout">
            <a:avLst>
              <a:gd name="adj1" fmla="val -28426"/>
              <a:gd name="adj2" fmla="val 1490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ja-JP" altLang="en-US" sz="2000" b="1" dirty="0">
                <a:solidFill>
                  <a:schemeClr val="tx1"/>
                </a:solidFill>
                <a:latin typeface="Meiryo UI" panose="020B0604030504040204" pitchFamily="50" charset="-128"/>
                <a:ea typeface="Meiryo UI" panose="020B0604030504040204" pitchFamily="50" charset="-128"/>
              </a:rPr>
              <a:t>ここでは、災害ごみ処理のボランティア活動における主な留意点を示します。</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400"/>
              </a:lnSpc>
            </a:pPr>
            <a:r>
              <a:rPr kumimoji="1" lang="ja-JP" altLang="en-US" sz="2000" b="1" dirty="0">
                <a:solidFill>
                  <a:schemeClr val="tx1"/>
                </a:solidFill>
                <a:latin typeface="Meiryo UI" panose="020B0604030504040204" pitchFamily="50" charset="-128"/>
                <a:ea typeface="Meiryo UI" panose="020B0604030504040204" pitchFamily="50" charset="-128"/>
              </a:rPr>
              <a:t>これ以外の皆さんのご意見についても、具体的に想定される場面や対応をグループで話しあいましょう。</a:t>
            </a:r>
          </a:p>
        </p:txBody>
      </p:sp>
      <p:sp>
        <p:nvSpPr>
          <p:cNvPr id="13" name="正方形/長方形 12">
            <a:extLst>
              <a:ext uri="{FF2B5EF4-FFF2-40B4-BE49-F238E27FC236}">
                <a16:creationId xmlns:a16="http://schemas.microsoft.com/office/drawing/2014/main" id="{CE2952D8-F737-43DA-D1F1-34F9F3E44FB5}"/>
              </a:ext>
            </a:extLst>
          </p:cNvPr>
          <p:cNvSpPr/>
          <p:nvPr/>
        </p:nvSpPr>
        <p:spPr>
          <a:xfrm>
            <a:off x="628649" y="2557887"/>
            <a:ext cx="3284593" cy="63298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5527CDD-DD45-888E-2E8E-34833234FC84}"/>
              </a:ext>
            </a:extLst>
          </p:cNvPr>
          <p:cNvSpPr/>
          <p:nvPr/>
        </p:nvSpPr>
        <p:spPr>
          <a:xfrm>
            <a:off x="594243" y="4047594"/>
            <a:ext cx="3284593" cy="7390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0BE0A950-8672-F4E9-7AF6-FCBC3CAE9B7C}"/>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
        <p:nvSpPr>
          <p:cNvPr id="9" name="四角形: 角を丸くする 8">
            <a:extLst>
              <a:ext uri="{FF2B5EF4-FFF2-40B4-BE49-F238E27FC236}">
                <a16:creationId xmlns:a16="http://schemas.microsoft.com/office/drawing/2014/main" id="{AC434883-A1D5-6DAA-810D-143CDFC0B28C}"/>
              </a:ext>
            </a:extLst>
          </p:cNvPr>
          <p:cNvSpPr/>
          <p:nvPr/>
        </p:nvSpPr>
        <p:spPr>
          <a:xfrm>
            <a:off x="6143600" y="3249000"/>
            <a:ext cx="1766900" cy="360000"/>
          </a:xfrm>
          <a:prstGeom prst="roundRect">
            <a:avLst/>
          </a:prstGeom>
          <a:solidFill>
            <a:schemeClr val="accent1">
              <a:lumMod val="5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400" b="1" dirty="0">
                <a:solidFill>
                  <a:schemeClr val="bg1"/>
                </a:solidFill>
                <a:latin typeface="メイリオ" panose="020B0604030504040204" pitchFamily="50" charset="-128"/>
                <a:ea typeface="メイリオ" panose="020B0604030504040204" pitchFamily="50" charset="-128"/>
              </a:rPr>
              <a:t>問い（１）に関連</a:t>
            </a:r>
          </a:p>
        </p:txBody>
      </p:sp>
      <p:sp>
        <p:nvSpPr>
          <p:cNvPr id="12" name="四角形: 角を丸くする 11">
            <a:extLst>
              <a:ext uri="{FF2B5EF4-FFF2-40B4-BE49-F238E27FC236}">
                <a16:creationId xmlns:a16="http://schemas.microsoft.com/office/drawing/2014/main" id="{01BC80B7-E46C-B637-E2C9-2135403E4DE5}"/>
              </a:ext>
            </a:extLst>
          </p:cNvPr>
          <p:cNvSpPr/>
          <p:nvPr/>
        </p:nvSpPr>
        <p:spPr>
          <a:xfrm>
            <a:off x="7027050" y="4757526"/>
            <a:ext cx="1766900" cy="360000"/>
          </a:xfrm>
          <a:prstGeom prst="roundRect">
            <a:avLst/>
          </a:prstGeom>
          <a:solidFill>
            <a:schemeClr val="accent1">
              <a:lumMod val="5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400" b="1" dirty="0">
                <a:solidFill>
                  <a:schemeClr val="bg1"/>
                </a:solidFill>
                <a:latin typeface="メイリオ" panose="020B0604030504040204" pitchFamily="50" charset="-128"/>
                <a:ea typeface="メイリオ" panose="020B0604030504040204" pitchFamily="50" charset="-128"/>
              </a:rPr>
              <a:t>問いの例に関連</a:t>
            </a:r>
          </a:p>
        </p:txBody>
      </p:sp>
    </p:spTree>
    <p:extLst>
      <p:ext uri="{BB962C8B-B14F-4D97-AF65-F5344CB8AC3E}">
        <p14:creationId xmlns:p14="http://schemas.microsoft.com/office/powerpoint/2010/main" val="1674315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A958DC48-2729-3EBE-5ABC-B92EE9DB098C}"/>
              </a:ext>
            </a:extLst>
          </p:cNvPr>
          <p:cNvPicPr>
            <a:picLocks noChangeAspect="1"/>
          </p:cNvPicPr>
          <p:nvPr/>
        </p:nvPicPr>
        <p:blipFill>
          <a:blip r:embed="rId3"/>
          <a:stretch>
            <a:fillRect/>
          </a:stretch>
        </p:blipFill>
        <p:spPr>
          <a:xfrm>
            <a:off x="235988" y="1068577"/>
            <a:ext cx="3574598" cy="5046491"/>
          </a:xfrm>
          <a:prstGeom prst="rect">
            <a:avLst/>
          </a:prstGeom>
        </p:spPr>
      </p:pic>
      <p:sp>
        <p:nvSpPr>
          <p:cNvPr id="2" name="タイトル 1">
            <a:extLst>
              <a:ext uri="{FF2B5EF4-FFF2-40B4-BE49-F238E27FC236}">
                <a16:creationId xmlns:a16="http://schemas.microsoft.com/office/drawing/2014/main" id="{3E2B8393-7CCE-1F18-65EC-5B1C78203E02}"/>
              </a:ext>
            </a:extLst>
          </p:cNvPr>
          <p:cNvSpPr>
            <a:spLocks noGrp="1"/>
          </p:cNvSpPr>
          <p:nvPr>
            <p:ph type="title"/>
          </p:nvPr>
        </p:nvSpPr>
        <p:spPr>
          <a:xfrm>
            <a:off x="628650" y="1"/>
            <a:ext cx="8515350" cy="914400"/>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解説：主な留意点</a:t>
            </a:r>
            <a:r>
              <a:rPr lang="ja-JP" altLang="en-US" sz="2000" b="1" dirty="0">
                <a:solidFill>
                  <a:srgbClr val="FFFF00"/>
                </a:solidFill>
                <a:latin typeface="Meiryo UI" panose="020B0604030504040204" pitchFamily="50" charset="-128"/>
                <a:ea typeface="Meiryo UI" panose="020B0604030504040204" pitchFamily="50" charset="-128"/>
              </a:rPr>
              <a:t>  　　</a:t>
            </a:r>
            <a:r>
              <a:rPr kumimoji="1" lang="ja-JP" altLang="en-US" sz="2000" b="1" dirty="0">
                <a:latin typeface="Meiryo UI" panose="020B0604030504040204" pitchFamily="50" charset="-128"/>
                <a:ea typeface="Meiryo UI" panose="020B0604030504040204" pitchFamily="50" charset="-128"/>
              </a:rPr>
              <a:t>ハンドブック案</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モデル例</a:t>
            </a:r>
            <a:r>
              <a:rPr lang="en-US" altLang="ja-JP" sz="2000" b="1" dirty="0">
                <a:latin typeface="Meiryo UI" panose="020B0604030504040204" pitchFamily="50" charset="-128"/>
                <a:ea typeface="Meiryo UI" panose="020B0604030504040204" pitchFamily="50" charset="-128"/>
              </a:rPr>
              <a:t>〕P4</a:t>
            </a:r>
            <a:r>
              <a:rPr lang="ja-JP" altLang="en-US" sz="2000" b="1" dirty="0">
                <a:latin typeface="Meiryo UI" panose="020B0604030504040204" pitchFamily="50" charset="-128"/>
                <a:ea typeface="Meiryo UI" panose="020B0604030504040204" pitchFamily="50" charset="-128"/>
              </a:rPr>
              <a:t>参照</a:t>
            </a:r>
            <a:endParaRPr kumimoji="1" lang="ja-JP" altLang="en-US" sz="3200" b="1"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8B748C55-6CDD-28D4-AFC6-EB7EA784469B}"/>
              </a:ext>
            </a:extLst>
          </p:cNvPr>
          <p:cNvSpPr txBox="1"/>
          <p:nvPr/>
        </p:nvSpPr>
        <p:spPr>
          <a:xfrm>
            <a:off x="3810587" y="1613573"/>
            <a:ext cx="5114751" cy="3268202"/>
          </a:xfrm>
          <a:prstGeom prst="rect">
            <a:avLst/>
          </a:prstGeom>
          <a:noFill/>
        </p:spPr>
        <p:txBody>
          <a:bodyPr wrap="square" rtlCol="0">
            <a:spAutoFit/>
          </a:bodyPr>
          <a:lstStyle/>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a:t>
            </a:r>
            <a:r>
              <a:rPr kumimoji="1" lang="ja-JP" altLang="en-US" u="sng" dirty="0">
                <a:solidFill>
                  <a:srgbClr val="C00000"/>
                </a:solidFill>
                <a:latin typeface="メイリオ" panose="020B0604030504040204" pitchFamily="50" charset="-128"/>
                <a:ea typeface="メイリオ" panose="020B0604030504040204" pitchFamily="50" charset="-128"/>
              </a:rPr>
              <a:t>車両等の通行に支障が及ばないようにする</a:t>
            </a: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　</a:t>
            </a:r>
            <a:r>
              <a:rPr kumimoji="1" lang="ja-JP" altLang="en-US" u="sng" dirty="0">
                <a:solidFill>
                  <a:srgbClr val="C00000"/>
                </a:solidFill>
                <a:latin typeface="メイリオ" panose="020B0604030504040204" pitchFamily="50" charset="-128"/>
                <a:ea typeface="メイリオ" panose="020B0604030504040204" pitchFamily="50" charset="-128"/>
              </a:rPr>
              <a:t>ことが大事です。</a:t>
            </a: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pP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pP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a:t>
            </a:r>
            <a:r>
              <a:rPr kumimoji="1" lang="ja-JP" altLang="en-US" u="sng" dirty="0">
                <a:solidFill>
                  <a:srgbClr val="C00000"/>
                </a:solidFill>
                <a:latin typeface="メイリオ" panose="020B0604030504040204" pitchFamily="50" charset="-128"/>
                <a:ea typeface="メイリオ" panose="020B0604030504040204" pitchFamily="50" charset="-128"/>
              </a:rPr>
              <a:t>災害ごみ処理以外の依頼を受けた場合は、</a:t>
            </a: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　</a:t>
            </a:r>
            <a:r>
              <a:rPr kumimoji="1" lang="ja-JP" altLang="en-US" u="sng" dirty="0">
                <a:solidFill>
                  <a:srgbClr val="C00000"/>
                </a:solidFill>
                <a:latin typeface="メイリオ" panose="020B0604030504040204" pitchFamily="50" charset="-128"/>
                <a:ea typeface="メイリオ" panose="020B0604030504040204" pitchFamily="50" charset="-128"/>
              </a:rPr>
              <a:t>できる範囲で協力しましょう。</a:t>
            </a: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spcBef>
                <a:spcPts val="600"/>
              </a:spcBef>
            </a:pPr>
            <a:r>
              <a:rPr kumimoji="1" lang="ja-JP" altLang="en-US" dirty="0">
                <a:solidFill>
                  <a:srgbClr val="C00000"/>
                </a:solidFill>
                <a:latin typeface="メイリオ" panose="020B0604030504040204" pitchFamily="50" charset="-128"/>
                <a:ea typeface="メイリオ" panose="020B0604030504040204" pitchFamily="50" charset="-128"/>
              </a:rPr>
              <a:t>⇒</a:t>
            </a:r>
            <a:r>
              <a:rPr kumimoji="1" lang="ja-JP" altLang="en-US" u="sng" dirty="0">
                <a:solidFill>
                  <a:srgbClr val="C00000"/>
                </a:solidFill>
                <a:latin typeface="メイリオ" panose="020B0604030504040204" pitchFamily="50" charset="-128"/>
                <a:ea typeface="メイリオ" panose="020B0604030504040204" pitchFamily="50" charset="-128"/>
              </a:rPr>
              <a:t>集積所や仮置場で袋の中身を全て出すケース、</a:t>
            </a: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　</a:t>
            </a:r>
            <a:r>
              <a:rPr kumimoji="1" lang="ja-JP" altLang="en-US" u="sng" dirty="0">
                <a:solidFill>
                  <a:srgbClr val="C00000"/>
                </a:solidFill>
                <a:latin typeface="メイリオ" panose="020B0604030504040204" pitchFamily="50" charset="-128"/>
                <a:ea typeface="メイリオ" panose="020B0604030504040204" pitchFamily="50" charset="-128"/>
              </a:rPr>
              <a:t>袋にいれないケースもあります。</a:t>
            </a: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　</a:t>
            </a:r>
            <a:r>
              <a:rPr kumimoji="1" lang="ja-JP" altLang="en-US" u="sng" dirty="0">
                <a:solidFill>
                  <a:srgbClr val="C00000"/>
                </a:solidFill>
                <a:latin typeface="メイリオ" panose="020B0604030504040204" pitchFamily="50" charset="-128"/>
                <a:ea typeface="メイリオ" panose="020B0604030504040204" pitchFamily="50" charset="-128"/>
              </a:rPr>
              <a:t>現場のルールに従って行動してください。</a:t>
            </a:r>
          </a:p>
        </p:txBody>
      </p:sp>
      <p:sp>
        <p:nvSpPr>
          <p:cNvPr id="3" name="Slide Number Placeholder 5">
            <a:extLst>
              <a:ext uri="{FF2B5EF4-FFF2-40B4-BE49-F238E27FC236}">
                <a16:creationId xmlns:a16="http://schemas.microsoft.com/office/drawing/2014/main" id="{52942C6D-6373-EDD9-90F4-E77644B48652}"/>
              </a:ext>
            </a:extLst>
          </p:cNvPr>
          <p:cNvSpPr>
            <a:spLocks noGrp="1"/>
          </p:cNvSpPr>
          <p:nvPr>
            <p:ph type="sldNum" sz="quarter" idx="12"/>
          </p:nvPr>
        </p:nvSpPr>
        <p:spPr>
          <a:xfrm>
            <a:off x="6952476" y="6356351"/>
            <a:ext cx="2057400" cy="365125"/>
          </a:xfrm>
        </p:spPr>
        <p:txBody>
          <a:bodyPr/>
          <a:lstStyle/>
          <a:p>
            <a:r>
              <a:rPr kumimoji="1" lang="en-US" altLang="ja-JP" sz="1600" b="1" dirty="0"/>
              <a:t>16</a:t>
            </a:r>
            <a:endParaRPr kumimoji="1" lang="ja-JP" altLang="en-US" sz="1600" b="1" dirty="0"/>
          </a:p>
        </p:txBody>
      </p:sp>
      <p:sp>
        <p:nvSpPr>
          <p:cNvPr id="6" name="正方形/長方形 5">
            <a:extLst>
              <a:ext uri="{FF2B5EF4-FFF2-40B4-BE49-F238E27FC236}">
                <a16:creationId xmlns:a16="http://schemas.microsoft.com/office/drawing/2014/main" id="{8ED87928-B114-07FF-4F3E-7E5E477FA4B1}"/>
              </a:ext>
            </a:extLst>
          </p:cNvPr>
          <p:cNvSpPr/>
          <p:nvPr/>
        </p:nvSpPr>
        <p:spPr>
          <a:xfrm>
            <a:off x="375586" y="3505199"/>
            <a:ext cx="2224739" cy="3787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1114F5D-1652-8F33-C28A-020978BBD0DC}"/>
              </a:ext>
            </a:extLst>
          </p:cNvPr>
          <p:cNvSpPr/>
          <p:nvPr/>
        </p:nvSpPr>
        <p:spPr>
          <a:xfrm>
            <a:off x="375586" y="1715167"/>
            <a:ext cx="2224739" cy="95338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FDAF230-3408-B1F7-60A9-3EFE82A18DD5}"/>
              </a:ext>
            </a:extLst>
          </p:cNvPr>
          <p:cNvSpPr/>
          <p:nvPr/>
        </p:nvSpPr>
        <p:spPr>
          <a:xfrm>
            <a:off x="375585" y="3117242"/>
            <a:ext cx="2224739" cy="3787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9EA802FB-D364-A789-FD4B-E79D74089C93}"/>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
        <p:nvSpPr>
          <p:cNvPr id="10" name="四角形: 角を丸くする 9">
            <a:extLst>
              <a:ext uri="{FF2B5EF4-FFF2-40B4-BE49-F238E27FC236}">
                <a16:creationId xmlns:a16="http://schemas.microsoft.com/office/drawing/2014/main" id="{80A7A3D6-9480-6971-4F71-9BF1B8AAC789}"/>
              </a:ext>
            </a:extLst>
          </p:cNvPr>
          <p:cNvSpPr/>
          <p:nvPr/>
        </p:nvSpPr>
        <p:spPr>
          <a:xfrm>
            <a:off x="6143600" y="2011861"/>
            <a:ext cx="1766900" cy="360000"/>
          </a:xfrm>
          <a:prstGeom prst="roundRect">
            <a:avLst/>
          </a:prstGeom>
          <a:solidFill>
            <a:schemeClr val="accent1">
              <a:lumMod val="5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400" b="1" dirty="0">
                <a:solidFill>
                  <a:schemeClr val="bg1"/>
                </a:solidFill>
                <a:latin typeface="メイリオ" panose="020B0604030504040204" pitchFamily="50" charset="-128"/>
                <a:ea typeface="メイリオ" panose="020B0604030504040204" pitchFamily="50" charset="-128"/>
              </a:rPr>
              <a:t>問い（２）に関連</a:t>
            </a:r>
          </a:p>
        </p:txBody>
      </p:sp>
      <p:sp>
        <p:nvSpPr>
          <p:cNvPr id="12" name="四角形: 角を丸くする 11">
            <a:extLst>
              <a:ext uri="{FF2B5EF4-FFF2-40B4-BE49-F238E27FC236}">
                <a16:creationId xmlns:a16="http://schemas.microsoft.com/office/drawing/2014/main" id="{B9511F26-8D8D-C2A8-EE67-01600ACFFB6E}"/>
              </a:ext>
            </a:extLst>
          </p:cNvPr>
          <p:cNvSpPr/>
          <p:nvPr/>
        </p:nvSpPr>
        <p:spPr>
          <a:xfrm>
            <a:off x="7300901" y="3385823"/>
            <a:ext cx="1766900" cy="360000"/>
          </a:xfrm>
          <a:prstGeom prst="roundRect">
            <a:avLst/>
          </a:prstGeom>
          <a:solidFill>
            <a:schemeClr val="accent1">
              <a:lumMod val="5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400" b="1" dirty="0">
                <a:solidFill>
                  <a:schemeClr val="bg1"/>
                </a:solidFill>
                <a:latin typeface="メイリオ" panose="020B0604030504040204" pitchFamily="50" charset="-128"/>
                <a:ea typeface="メイリオ" panose="020B0604030504040204" pitchFamily="50" charset="-128"/>
              </a:rPr>
              <a:t>問い（３）に関連</a:t>
            </a:r>
          </a:p>
        </p:txBody>
      </p:sp>
      <p:sp>
        <p:nvSpPr>
          <p:cNvPr id="13" name="四角形: 角を丸くする 12">
            <a:extLst>
              <a:ext uri="{FF2B5EF4-FFF2-40B4-BE49-F238E27FC236}">
                <a16:creationId xmlns:a16="http://schemas.microsoft.com/office/drawing/2014/main" id="{5156B251-B248-585D-ED0B-8FE169E93518}"/>
              </a:ext>
            </a:extLst>
          </p:cNvPr>
          <p:cNvSpPr/>
          <p:nvPr/>
        </p:nvSpPr>
        <p:spPr>
          <a:xfrm>
            <a:off x="7297488" y="4849477"/>
            <a:ext cx="1766900" cy="360000"/>
          </a:xfrm>
          <a:prstGeom prst="roundRect">
            <a:avLst/>
          </a:prstGeom>
          <a:solidFill>
            <a:schemeClr val="accent1">
              <a:lumMod val="5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400" b="1" dirty="0">
                <a:solidFill>
                  <a:schemeClr val="bg1"/>
                </a:solidFill>
                <a:latin typeface="メイリオ" panose="020B0604030504040204" pitchFamily="50" charset="-128"/>
                <a:ea typeface="メイリオ" panose="020B0604030504040204" pitchFamily="50" charset="-128"/>
              </a:rPr>
              <a:t>問い（４）に関連</a:t>
            </a:r>
          </a:p>
        </p:txBody>
      </p:sp>
    </p:spTree>
    <p:extLst>
      <p:ext uri="{BB962C8B-B14F-4D97-AF65-F5344CB8AC3E}">
        <p14:creationId xmlns:p14="http://schemas.microsoft.com/office/powerpoint/2010/main" val="928635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F55C401-7106-9D53-55C6-A0D1DDB554A1}"/>
              </a:ext>
            </a:extLst>
          </p:cNvPr>
          <p:cNvPicPr>
            <a:picLocks noChangeAspect="1"/>
          </p:cNvPicPr>
          <p:nvPr/>
        </p:nvPicPr>
        <p:blipFill>
          <a:blip r:embed="rId3"/>
          <a:stretch>
            <a:fillRect/>
          </a:stretch>
        </p:blipFill>
        <p:spPr>
          <a:xfrm>
            <a:off x="320700" y="1195389"/>
            <a:ext cx="3570471" cy="5064240"/>
          </a:xfrm>
          <a:prstGeom prst="rect">
            <a:avLst/>
          </a:prstGeom>
        </p:spPr>
      </p:pic>
      <p:sp>
        <p:nvSpPr>
          <p:cNvPr id="2" name="タイトル 1">
            <a:extLst>
              <a:ext uri="{FF2B5EF4-FFF2-40B4-BE49-F238E27FC236}">
                <a16:creationId xmlns:a16="http://schemas.microsoft.com/office/drawing/2014/main" id="{3E2B8393-7CCE-1F18-65EC-5B1C78203E02}"/>
              </a:ext>
            </a:extLst>
          </p:cNvPr>
          <p:cNvSpPr>
            <a:spLocks noGrp="1"/>
          </p:cNvSpPr>
          <p:nvPr>
            <p:ph type="title"/>
          </p:nvPr>
        </p:nvSpPr>
        <p:spPr>
          <a:xfrm>
            <a:off x="628650" y="1"/>
            <a:ext cx="8515350" cy="914400"/>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解説：主な留意点</a:t>
            </a:r>
            <a:r>
              <a:rPr lang="ja-JP" altLang="en-US" sz="2000" b="1" dirty="0">
                <a:solidFill>
                  <a:srgbClr val="FFFF00"/>
                </a:solidFill>
                <a:latin typeface="Meiryo UI" panose="020B0604030504040204" pitchFamily="50" charset="-128"/>
                <a:ea typeface="Meiryo UI" panose="020B0604030504040204" pitchFamily="50" charset="-128"/>
              </a:rPr>
              <a:t>　　　</a:t>
            </a:r>
            <a:r>
              <a:rPr kumimoji="1" lang="ja-JP" altLang="en-US" sz="2000" b="1" dirty="0">
                <a:latin typeface="Meiryo UI" panose="020B0604030504040204" pitchFamily="50" charset="-128"/>
                <a:ea typeface="Meiryo UI" panose="020B0604030504040204" pitchFamily="50" charset="-128"/>
              </a:rPr>
              <a:t>ハンドブック案</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モデル例</a:t>
            </a:r>
            <a:r>
              <a:rPr lang="en-US" altLang="ja-JP" sz="2000" b="1" dirty="0">
                <a:latin typeface="Meiryo UI" panose="020B0604030504040204" pitchFamily="50" charset="-128"/>
                <a:ea typeface="Meiryo UI" panose="020B0604030504040204" pitchFamily="50" charset="-128"/>
              </a:rPr>
              <a:t>〕P5</a:t>
            </a:r>
            <a:r>
              <a:rPr lang="ja-JP" altLang="en-US" sz="2000" b="1" dirty="0">
                <a:latin typeface="Meiryo UI" panose="020B0604030504040204" pitchFamily="50" charset="-128"/>
                <a:ea typeface="Meiryo UI" panose="020B0604030504040204" pitchFamily="50" charset="-128"/>
              </a:rPr>
              <a:t>参照</a:t>
            </a:r>
            <a:endParaRPr kumimoji="1" lang="ja-JP" altLang="en-US" sz="3200" b="1" dirty="0">
              <a:latin typeface="Meiryo UI" panose="020B0604030504040204" pitchFamily="50" charset="-128"/>
              <a:ea typeface="Meiryo UI" panose="020B0604030504040204" pitchFamily="50" charset="-128"/>
            </a:endParaRPr>
          </a:p>
        </p:txBody>
      </p:sp>
      <p:sp>
        <p:nvSpPr>
          <p:cNvPr id="3" name="Slide Number Placeholder 5">
            <a:extLst>
              <a:ext uri="{FF2B5EF4-FFF2-40B4-BE49-F238E27FC236}">
                <a16:creationId xmlns:a16="http://schemas.microsoft.com/office/drawing/2014/main" id="{52942C6D-6373-EDD9-90F4-E77644B48652}"/>
              </a:ext>
            </a:extLst>
          </p:cNvPr>
          <p:cNvSpPr>
            <a:spLocks noGrp="1"/>
          </p:cNvSpPr>
          <p:nvPr>
            <p:ph type="sldNum" sz="quarter" idx="12"/>
          </p:nvPr>
        </p:nvSpPr>
        <p:spPr>
          <a:xfrm>
            <a:off x="6952476" y="6356351"/>
            <a:ext cx="2057400" cy="365125"/>
          </a:xfrm>
        </p:spPr>
        <p:txBody>
          <a:bodyPr/>
          <a:lstStyle/>
          <a:p>
            <a:r>
              <a:rPr kumimoji="1" lang="en-US" altLang="ja-JP" sz="1600" b="1" dirty="0"/>
              <a:t>17</a:t>
            </a:r>
            <a:endParaRPr kumimoji="1" lang="ja-JP" altLang="en-US" sz="1600" b="1" dirty="0"/>
          </a:p>
        </p:txBody>
      </p:sp>
      <p:sp>
        <p:nvSpPr>
          <p:cNvPr id="4" name="テキスト ボックス 3">
            <a:extLst>
              <a:ext uri="{FF2B5EF4-FFF2-40B4-BE49-F238E27FC236}">
                <a16:creationId xmlns:a16="http://schemas.microsoft.com/office/drawing/2014/main" id="{C45BE6D4-3BFA-A346-2EE4-2BD0504A0A8C}"/>
              </a:ext>
            </a:extLst>
          </p:cNvPr>
          <p:cNvSpPr txBox="1"/>
          <p:nvPr/>
        </p:nvSpPr>
        <p:spPr>
          <a:xfrm>
            <a:off x="3810588" y="1585588"/>
            <a:ext cx="5333412" cy="1477328"/>
          </a:xfrm>
          <a:prstGeom prst="rect">
            <a:avLst/>
          </a:prstGeom>
          <a:noFill/>
        </p:spPr>
        <p:txBody>
          <a:bodyPr wrap="square" rtlCol="0">
            <a:spAutoFit/>
          </a:bodyPr>
          <a:lstStyle/>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a:t>
            </a:r>
            <a:r>
              <a:rPr kumimoji="1" lang="ja-JP" altLang="en-US" u="sng" dirty="0">
                <a:solidFill>
                  <a:srgbClr val="C00000"/>
                </a:solidFill>
                <a:latin typeface="メイリオ" panose="020B0604030504040204" pitchFamily="50" charset="-128"/>
                <a:ea typeface="メイリオ" panose="020B0604030504040204" pitchFamily="50" charset="-128"/>
              </a:rPr>
              <a:t>自治体によって、集積所・仮置場両方設置する</a:t>
            </a: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　</a:t>
            </a:r>
            <a:r>
              <a:rPr kumimoji="1" lang="ja-JP" altLang="en-US" u="sng" dirty="0">
                <a:solidFill>
                  <a:srgbClr val="C00000"/>
                </a:solidFill>
                <a:latin typeface="メイリオ" panose="020B0604030504040204" pitchFamily="50" charset="-128"/>
                <a:ea typeface="メイリオ" panose="020B0604030504040204" pitchFamily="50" charset="-128"/>
              </a:rPr>
              <a:t>ケース、どちらかのみ設置するケースなど様々</a:t>
            </a: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　</a:t>
            </a:r>
            <a:r>
              <a:rPr kumimoji="1" lang="ja-JP" altLang="en-US" u="sng" dirty="0">
                <a:solidFill>
                  <a:srgbClr val="C00000"/>
                </a:solidFill>
                <a:latin typeface="メイリオ" panose="020B0604030504040204" pitchFamily="50" charset="-128"/>
                <a:ea typeface="メイリオ" panose="020B0604030504040204" pitchFamily="50" charset="-128"/>
              </a:rPr>
              <a:t>です。災害時には各自治体で搬出場所に関する</a:t>
            </a:r>
            <a:endParaRPr kumimoji="1" lang="en-US" altLang="ja-JP" u="sng" dirty="0">
              <a:solidFill>
                <a:srgbClr val="C00000"/>
              </a:solidFill>
              <a:latin typeface="メイリオ" panose="020B0604030504040204" pitchFamily="50" charset="-128"/>
              <a:ea typeface="メイリオ" panose="020B0604030504040204" pitchFamily="50" charset="-128"/>
            </a:endParaRPr>
          </a:p>
          <a:p>
            <a:pPr>
              <a:lnSpc>
                <a:spcPts val="2700"/>
              </a:lnSpc>
            </a:pPr>
            <a:r>
              <a:rPr kumimoji="1" lang="ja-JP" altLang="en-US" dirty="0">
                <a:solidFill>
                  <a:srgbClr val="C00000"/>
                </a:solidFill>
                <a:latin typeface="メイリオ" panose="020B0604030504040204" pitchFamily="50" charset="-128"/>
                <a:ea typeface="メイリオ" panose="020B0604030504040204" pitchFamily="50" charset="-128"/>
              </a:rPr>
              <a:t>　</a:t>
            </a:r>
            <a:r>
              <a:rPr kumimoji="1" lang="ja-JP" altLang="en-US" u="sng" dirty="0">
                <a:solidFill>
                  <a:srgbClr val="C00000"/>
                </a:solidFill>
                <a:latin typeface="メイリオ" panose="020B0604030504040204" pitchFamily="50" charset="-128"/>
                <a:ea typeface="メイリオ" panose="020B0604030504040204" pitchFamily="50" charset="-128"/>
              </a:rPr>
              <a:t>情報がホームページ等で公表されます。</a:t>
            </a:r>
          </a:p>
        </p:txBody>
      </p:sp>
      <p:sp>
        <p:nvSpPr>
          <p:cNvPr id="6" name="正方形/長方形 5">
            <a:extLst>
              <a:ext uri="{FF2B5EF4-FFF2-40B4-BE49-F238E27FC236}">
                <a16:creationId xmlns:a16="http://schemas.microsoft.com/office/drawing/2014/main" id="{D03A9481-4949-9062-3B96-C898D957CBE5}"/>
              </a:ext>
            </a:extLst>
          </p:cNvPr>
          <p:cNvSpPr/>
          <p:nvPr/>
        </p:nvSpPr>
        <p:spPr>
          <a:xfrm>
            <a:off x="628650" y="1667071"/>
            <a:ext cx="1971675" cy="3787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2C81E2CF-A330-E30C-CD68-EFB6C70187E4}"/>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Tree>
    <p:extLst>
      <p:ext uri="{BB962C8B-B14F-4D97-AF65-F5344CB8AC3E}">
        <p14:creationId xmlns:p14="http://schemas.microsoft.com/office/powerpoint/2010/main" val="89304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コンテンツ プレースホルダー 2">
            <a:extLst>
              <a:ext uri="{FF2B5EF4-FFF2-40B4-BE49-F238E27FC236}">
                <a16:creationId xmlns:a16="http://schemas.microsoft.com/office/drawing/2014/main" id="{D6C696C5-C412-BD59-DB7C-8762969E3FC2}"/>
              </a:ext>
            </a:extLst>
          </p:cNvPr>
          <p:cNvSpPr>
            <a:spLocks noGrp="1"/>
          </p:cNvSpPr>
          <p:nvPr>
            <p:ph idx="1"/>
          </p:nvPr>
        </p:nvSpPr>
        <p:spPr>
          <a:xfrm>
            <a:off x="628650" y="883233"/>
            <a:ext cx="7886700" cy="5489774"/>
          </a:xfrm>
        </p:spPr>
        <p:txBody>
          <a:bodyPr>
            <a:normAutofit lnSpcReduction="10000"/>
          </a:bodyPr>
          <a:lstStyle/>
          <a:p>
            <a:pPr marL="0" indent="0" algn="dist">
              <a:lnSpc>
                <a:spcPct val="120000"/>
              </a:lnSpc>
              <a:spcBef>
                <a:spcPts val="0"/>
              </a:spcBef>
              <a:buNone/>
            </a:pPr>
            <a:r>
              <a:rPr kumimoji="1" lang="ja-JP" altLang="en-US" sz="2400" dirty="0">
                <a:latin typeface="Meiryo UI" panose="020B0604030504040204" pitchFamily="50" charset="-128"/>
                <a:ea typeface="Meiryo UI" panose="020B0604030504040204" pitchFamily="50" charset="-128"/>
              </a:rPr>
              <a:t>研修ツールについて ・・・・・・・・</a:t>
            </a:r>
            <a:r>
              <a:rPr lang="ja-JP" altLang="en-US"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 </a:t>
            </a:r>
            <a:r>
              <a:rPr kumimoji="1" lang="en-US" altLang="ja-JP" sz="2400" dirty="0">
                <a:latin typeface="Meiryo UI" panose="020B0604030504040204" pitchFamily="50" charset="-128"/>
                <a:ea typeface="Meiryo UI" panose="020B0604030504040204" pitchFamily="50" charset="-128"/>
              </a:rPr>
              <a:t>1</a:t>
            </a:r>
          </a:p>
          <a:p>
            <a:pPr marL="0" indent="0" algn="dist">
              <a:lnSpc>
                <a:spcPct val="120000"/>
              </a:lnSpc>
              <a:spcBef>
                <a:spcPts val="0"/>
              </a:spcBef>
              <a:buNone/>
            </a:pPr>
            <a:r>
              <a:rPr kumimoji="1" lang="ja-JP" altLang="en-US" sz="2400" dirty="0">
                <a:latin typeface="Meiryo UI" panose="020B0604030504040204" pitchFamily="50" charset="-128"/>
                <a:ea typeface="Meiryo UI" panose="020B0604030504040204" pitchFamily="50" charset="-128"/>
              </a:rPr>
              <a:t>研修を実施するにあたっての準備 ・・・・・・・・・・・・・・・・・・・ </a:t>
            </a:r>
            <a:r>
              <a:rPr kumimoji="1" lang="en-US" altLang="ja-JP" sz="2400" dirty="0">
                <a:latin typeface="Meiryo UI" panose="020B0604030504040204" pitchFamily="50" charset="-128"/>
                <a:ea typeface="Meiryo UI" panose="020B0604030504040204" pitchFamily="50" charset="-128"/>
              </a:rPr>
              <a:t>2</a:t>
            </a:r>
          </a:p>
          <a:p>
            <a:pPr marL="0" indent="0" algn="dist">
              <a:lnSpc>
                <a:spcPct val="120000"/>
              </a:lnSpc>
              <a:spcBef>
                <a:spcPts val="0"/>
              </a:spcBef>
              <a:buNone/>
            </a:pPr>
            <a:r>
              <a:rPr lang="ja-JP" altLang="en-US" sz="2400" dirty="0">
                <a:latin typeface="Meiryo UI" panose="020B0604030504040204" pitchFamily="50" charset="-128"/>
                <a:ea typeface="Meiryo UI" panose="020B0604030504040204" pitchFamily="50" charset="-128"/>
              </a:rPr>
              <a:t>ボランティア活動にあたって </a:t>
            </a:r>
            <a:r>
              <a:rPr kumimoji="1" lang="ja-JP" altLang="en-US" sz="2400" dirty="0">
                <a:latin typeface="Meiryo UI" panose="020B0604030504040204" pitchFamily="50" charset="-128"/>
                <a:ea typeface="Meiryo UI" panose="020B0604030504040204" pitchFamily="50" charset="-128"/>
              </a:rPr>
              <a:t>・・・・・・・・・・・・・・・・・・・・・・・・・ </a:t>
            </a:r>
            <a:r>
              <a:rPr kumimoji="1" lang="en-US" altLang="ja-JP" sz="2400" dirty="0">
                <a:latin typeface="Meiryo UI" panose="020B0604030504040204" pitchFamily="50" charset="-128"/>
                <a:ea typeface="Meiryo UI" panose="020B0604030504040204" pitchFamily="50" charset="-128"/>
              </a:rPr>
              <a:t>3</a:t>
            </a:r>
          </a:p>
          <a:p>
            <a:pPr marL="0" indent="0" algn="dist">
              <a:lnSpc>
                <a:spcPct val="120000"/>
              </a:lnSpc>
              <a:spcBef>
                <a:spcPts val="0"/>
              </a:spcBef>
              <a:buNone/>
            </a:pPr>
            <a:r>
              <a:rPr kumimoji="1" lang="ja-JP" altLang="en-US" sz="2400" dirty="0">
                <a:latin typeface="Meiryo UI" panose="020B0604030504040204" pitchFamily="50" charset="-128"/>
                <a:ea typeface="Meiryo UI" panose="020B0604030504040204" pitchFamily="50" charset="-128"/>
              </a:rPr>
              <a:t>災害のイメージ ・・・・・・・・・・・・・・・・・・・・・・・・・・・・・・・・・・ </a:t>
            </a:r>
            <a:r>
              <a:rPr kumimoji="1" lang="en-US" altLang="ja-JP" sz="2400" dirty="0">
                <a:latin typeface="Meiryo UI" panose="020B0604030504040204" pitchFamily="50" charset="-128"/>
                <a:ea typeface="Meiryo UI" panose="020B0604030504040204" pitchFamily="50" charset="-128"/>
              </a:rPr>
              <a:t>4</a:t>
            </a:r>
          </a:p>
          <a:p>
            <a:pPr marL="0" indent="0">
              <a:lnSpc>
                <a:spcPct val="120000"/>
              </a:lnSpc>
              <a:spcBef>
                <a:spcPts val="0"/>
              </a:spcBef>
              <a:buNone/>
            </a:pPr>
            <a:endParaRPr lang="en-US" altLang="ja-JP" sz="2400" dirty="0">
              <a:latin typeface="Meiryo UI" panose="020B0604030504040204" pitchFamily="50" charset="-128"/>
              <a:ea typeface="Meiryo UI" panose="020B0604030504040204" pitchFamily="50" charset="-128"/>
            </a:endParaRPr>
          </a:p>
          <a:p>
            <a:pPr marL="0" indent="0">
              <a:lnSpc>
                <a:spcPct val="120000"/>
              </a:lnSpc>
              <a:spcBef>
                <a:spcPts val="0"/>
              </a:spcBef>
              <a:buNone/>
            </a:pP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研修メニュー</a:t>
            </a:r>
            <a:r>
              <a:rPr lang="en-US" altLang="ja-JP" sz="2400" dirty="0">
                <a:latin typeface="Meiryo UI" panose="020B0604030504040204" pitchFamily="50" charset="-128"/>
                <a:ea typeface="Meiryo UI" panose="020B0604030504040204" pitchFamily="50" charset="-128"/>
              </a:rPr>
              <a:t>】</a:t>
            </a:r>
            <a:endParaRPr kumimoji="1" lang="en-US" altLang="ja-JP" sz="2400" dirty="0">
              <a:latin typeface="Meiryo UI" panose="020B0604030504040204" pitchFamily="50" charset="-128"/>
              <a:ea typeface="Meiryo UI" panose="020B0604030504040204" pitchFamily="50" charset="-128"/>
            </a:endParaRPr>
          </a:p>
          <a:p>
            <a:pPr marL="0" indent="0" algn="dist">
              <a:lnSpc>
                <a:spcPct val="120000"/>
              </a:lnSpc>
              <a:spcBef>
                <a:spcPts val="0"/>
              </a:spcBef>
              <a:buNone/>
            </a:pPr>
            <a:r>
              <a:rPr kumimoji="1" lang="ja-JP" altLang="en-US" sz="2400" dirty="0">
                <a:latin typeface="Meiryo UI" panose="020B0604030504040204" pitchFamily="50" charset="-128"/>
                <a:ea typeface="Meiryo UI" panose="020B0604030504040204" pitchFamily="50" charset="-128"/>
              </a:rPr>
              <a:t>①「災害ごみ」のボランティア活動の留意点・・・・・・・・・・・・・・ </a:t>
            </a:r>
            <a:r>
              <a:rPr kumimoji="1" lang="en-US" altLang="ja-JP" sz="2400" dirty="0">
                <a:latin typeface="Meiryo UI" panose="020B0604030504040204" pitchFamily="50" charset="-128"/>
                <a:ea typeface="Meiryo UI" panose="020B0604030504040204" pitchFamily="50" charset="-128"/>
              </a:rPr>
              <a:t>9</a:t>
            </a:r>
            <a:endParaRPr kumimoji="1" lang="ja-JP" altLang="en-US" sz="2400" dirty="0">
              <a:latin typeface="Meiryo UI" panose="020B0604030504040204" pitchFamily="50" charset="-128"/>
              <a:ea typeface="Meiryo UI" panose="020B0604030504040204" pitchFamily="50" charset="-128"/>
            </a:endParaRPr>
          </a:p>
          <a:p>
            <a:pPr marL="0" indent="0" algn="dist">
              <a:lnSpc>
                <a:spcPct val="120000"/>
              </a:lnSpc>
              <a:spcBef>
                <a:spcPts val="0"/>
              </a:spcBef>
              <a:buNone/>
            </a:pPr>
            <a:endParaRPr kumimoji="1" lang="en-US" altLang="ja-JP" sz="2400" dirty="0">
              <a:latin typeface="Meiryo UI" panose="020B0604030504040204" pitchFamily="50" charset="-128"/>
              <a:ea typeface="Meiryo UI" panose="020B0604030504040204" pitchFamily="50" charset="-128"/>
            </a:endParaRPr>
          </a:p>
          <a:p>
            <a:pPr marL="0" indent="0" algn="dist">
              <a:lnSpc>
                <a:spcPct val="120000"/>
              </a:lnSpc>
              <a:spcBef>
                <a:spcPts val="0"/>
              </a:spcBef>
              <a:buNone/>
            </a:pPr>
            <a:r>
              <a:rPr kumimoji="1" lang="ja-JP" altLang="en-US" sz="2400" dirty="0">
                <a:latin typeface="Meiryo UI" panose="020B0604030504040204" pitchFamily="50" charset="-128"/>
                <a:ea typeface="Meiryo UI" panose="020B0604030504040204" pitchFamily="50" charset="-128"/>
              </a:rPr>
              <a:t>②「災害ごみ」の分類　・・・・・・・・・・・・・・・・・・・・・・・・・・・・</a:t>
            </a:r>
            <a:r>
              <a:rPr lang="en-US" altLang="ja-JP" sz="2400" dirty="0">
                <a:latin typeface="Meiryo UI" panose="020B0604030504040204" pitchFamily="50" charset="-128"/>
                <a:ea typeface="Meiryo UI" panose="020B0604030504040204" pitchFamily="50" charset="-128"/>
              </a:rPr>
              <a:t>20</a:t>
            </a:r>
            <a:endParaRPr kumimoji="1" lang="ja-JP" altLang="en-US" sz="2400" dirty="0">
              <a:latin typeface="Meiryo UI" panose="020B0604030504040204" pitchFamily="50" charset="-128"/>
              <a:ea typeface="Meiryo UI" panose="020B0604030504040204" pitchFamily="50" charset="-128"/>
            </a:endParaRPr>
          </a:p>
          <a:p>
            <a:pPr marL="0" indent="0" algn="dist">
              <a:lnSpc>
                <a:spcPct val="120000"/>
              </a:lnSpc>
              <a:spcBef>
                <a:spcPts val="0"/>
              </a:spcBef>
              <a:buNone/>
            </a:pPr>
            <a:endParaRPr lang="en-US" altLang="ja-JP" sz="2400" dirty="0">
              <a:latin typeface="Meiryo UI" panose="020B0604030504040204" pitchFamily="50" charset="-128"/>
              <a:ea typeface="Meiryo UI" panose="020B0604030504040204" pitchFamily="50" charset="-128"/>
            </a:endParaRPr>
          </a:p>
          <a:p>
            <a:pPr marL="0" indent="0" algn="dist">
              <a:lnSpc>
                <a:spcPct val="120000"/>
              </a:lnSpc>
              <a:spcBef>
                <a:spcPts val="0"/>
              </a:spcBef>
              <a:buNone/>
            </a:pPr>
            <a:r>
              <a:rPr lang="ja-JP" altLang="en-US" sz="2400" dirty="0">
                <a:latin typeface="Meiryo UI" panose="020B0604030504040204" pitchFamily="50" charset="-128"/>
                <a:ea typeface="Meiryo UI" panose="020B0604030504040204" pitchFamily="50" charset="-128"/>
              </a:rPr>
              <a:t>③</a:t>
            </a:r>
            <a:r>
              <a:rPr kumimoji="1" lang="ja-JP" altLang="en-US" sz="2400" dirty="0">
                <a:latin typeface="Meiryo UI" panose="020B0604030504040204" pitchFamily="50" charset="-128"/>
                <a:ea typeface="Meiryo UI" panose="020B0604030504040204" pitchFamily="50" charset="-128"/>
              </a:rPr>
              <a:t>「災害ごみ」の運び出しの順番 ・・・・・・・・・・・・・・・・・・・</a:t>
            </a:r>
            <a:r>
              <a:rPr kumimoji="1" lang="en-US" altLang="ja-JP" sz="2400" dirty="0">
                <a:latin typeface="Meiryo UI" panose="020B0604030504040204" pitchFamily="50" charset="-128"/>
                <a:ea typeface="Meiryo UI" panose="020B0604030504040204" pitchFamily="50" charset="-128"/>
              </a:rPr>
              <a:t>31</a:t>
            </a:r>
            <a:endParaRPr kumimoji="1" lang="ja-JP" altLang="en-US" sz="2400" dirty="0">
              <a:latin typeface="Meiryo UI" panose="020B0604030504040204" pitchFamily="50" charset="-128"/>
              <a:ea typeface="Meiryo UI" panose="020B0604030504040204" pitchFamily="50" charset="-128"/>
            </a:endParaRPr>
          </a:p>
          <a:p>
            <a:pPr marL="0" indent="0" algn="dist">
              <a:lnSpc>
                <a:spcPct val="120000"/>
              </a:lnSpc>
              <a:spcBef>
                <a:spcPts val="0"/>
              </a:spcBef>
              <a:buNone/>
            </a:pPr>
            <a:endParaRPr lang="en-US" altLang="ja-JP" sz="2400" dirty="0">
              <a:latin typeface="Meiryo UI" panose="020B0604030504040204" pitchFamily="50" charset="-128"/>
              <a:ea typeface="Meiryo UI" panose="020B0604030504040204" pitchFamily="50" charset="-128"/>
            </a:endParaRPr>
          </a:p>
          <a:p>
            <a:pPr marL="0" indent="0" algn="dist">
              <a:lnSpc>
                <a:spcPct val="120000"/>
              </a:lnSpc>
              <a:spcBef>
                <a:spcPts val="0"/>
              </a:spcBef>
              <a:buNone/>
            </a:pPr>
            <a:r>
              <a:rPr lang="ja-JP" altLang="en-US" sz="2400" dirty="0">
                <a:latin typeface="Meiryo UI" panose="020B0604030504040204" pitchFamily="50" charset="-128"/>
                <a:ea typeface="Meiryo UI" panose="020B0604030504040204" pitchFamily="50" charset="-128"/>
              </a:rPr>
              <a:t>④</a:t>
            </a:r>
            <a:r>
              <a:rPr kumimoji="1" lang="ja-JP" altLang="en-US" sz="2400" dirty="0">
                <a:latin typeface="Meiryo UI" panose="020B0604030504040204" pitchFamily="50" charset="-128"/>
                <a:ea typeface="Meiryo UI" panose="020B0604030504040204" pitchFamily="50" charset="-128"/>
              </a:rPr>
              <a:t>「災害ごみ」のボランティア活動に必要な装備　・・・・・・・・・</a:t>
            </a:r>
            <a:r>
              <a:rPr lang="en-US" altLang="ja-JP" sz="2400" dirty="0">
                <a:latin typeface="Meiryo UI" panose="020B0604030504040204" pitchFamily="50" charset="-128"/>
                <a:ea typeface="Meiryo UI" panose="020B0604030504040204" pitchFamily="50" charset="-128"/>
              </a:rPr>
              <a:t>44</a:t>
            </a:r>
            <a:endParaRPr kumimoji="1" lang="ja-JP" altLang="en-US" sz="2400" dirty="0">
              <a:latin typeface="Meiryo UI" panose="020B0604030504040204" pitchFamily="50" charset="-128"/>
              <a:ea typeface="Meiryo UI" panose="020B0604030504040204" pitchFamily="50" charset="-128"/>
            </a:endParaRPr>
          </a:p>
          <a:p>
            <a:pPr marL="0" indent="0">
              <a:lnSpc>
                <a:spcPct val="120000"/>
              </a:lnSpc>
              <a:spcBef>
                <a:spcPts val="0"/>
              </a:spcBef>
              <a:buNone/>
            </a:pPr>
            <a:endParaRPr kumimoji="1" lang="en-US" altLang="ja-JP" sz="2400" dirty="0">
              <a:latin typeface="Meiryo UI" panose="020B0604030504040204" pitchFamily="50" charset="-128"/>
              <a:ea typeface="Meiryo UI" panose="020B0604030504040204" pitchFamily="50" charset="-128"/>
            </a:endParaRPr>
          </a:p>
          <a:p>
            <a:pPr marL="0" indent="0">
              <a:lnSpc>
                <a:spcPct val="120000"/>
              </a:lnSpc>
              <a:spcBef>
                <a:spcPts val="0"/>
              </a:spcBef>
              <a:buNone/>
            </a:pPr>
            <a:endParaRPr kumimoji="1" lang="en-US" altLang="ja-JP" sz="240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A49D7217-EF31-221E-64D2-0CA53432ADA4}"/>
              </a:ext>
            </a:extLst>
          </p:cNvPr>
          <p:cNvSpPr>
            <a:spLocks noGrp="1"/>
          </p:cNvSpPr>
          <p:nvPr>
            <p:ph type="title"/>
          </p:nvPr>
        </p:nvSpPr>
        <p:spPr>
          <a:xfrm>
            <a:off x="567347" y="-54868"/>
            <a:ext cx="7886700" cy="1075513"/>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目　次</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F760A786-E4B8-46CC-AE37-4EDAE836E369}"/>
              </a:ext>
            </a:extLst>
          </p:cNvPr>
          <p:cNvSpPr txBox="1"/>
          <p:nvPr/>
        </p:nvSpPr>
        <p:spPr>
          <a:xfrm>
            <a:off x="1083376" y="2534825"/>
            <a:ext cx="7596000" cy="338554"/>
          </a:xfrm>
          <a:prstGeom prst="rect">
            <a:avLst/>
          </a:prstGeom>
          <a:solidFill>
            <a:schemeClr val="accent4">
              <a:lumMod val="20000"/>
              <a:lumOff val="80000"/>
            </a:schemeClr>
          </a:solidFill>
        </p:spPr>
        <p:txBody>
          <a:bodyPr wrap="square" rtlCol="0">
            <a:spAutoFit/>
          </a:bodyPr>
          <a:lstStyle/>
          <a:p>
            <a:r>
              <a:rPr kumimoji="1" lang="ja-JP" altLang="en-US" sz="1600" dirty="0"/>
              <a:t>時間の目安：進め方＋災害イメージ</a:t>
            </a:r>
            <a:r>
              <a:rPr kumimoji="1" lang="en-US" altLang="ja-JP" sz="1600" dirty="0"/>
              <a:t>10</a:t>
            </a:r>
            <a:r>
              <a:rPr kumimoji="1" lang="ja-JP" altLang="en-US" sz="1600" dirty="0"/>
              <a:t>分</a:t>
            </a:r>
          </a:p>
        </p:txBody>
      </p:sp>
      <p:sp>
        <p:nvSpPr>
          <p:cNvPr id="5" name="テキスト ボックス 4">
            <a:extLst>
              <a:ext uri="{FF2B5EF4-FFF2-40B4-BE49-F238E27FC236}">
                <a16:creationId xmlns:a16="http://schemas.microsoft.com/office/drawing/2014/main" id="{78FC6A23-14AD-4CCE-B173-8D44E3A174B5}"/>
              </a:ext>
            </a:extLst>
          </p:cNvPr>
          <p:cNvSpPr txBox="1"/>
          <p:nvPr/>
        </p:nvSpPr>
        <p:spPr>
          <a:xfrm>
            <a:off x="1083376" y="3728389"/>
            <a:ext cx="7596000" cy="338554"/>
          </a:xfrm>
          <a:prstGeom prst="rect">
            <a:avLst/>
          </a:prstGeom>
          <a:solidFill>
            <a:schemeClr val="accent4">
              <a:lumMod val="20000"/>
              <a:lumOff val="80000"/>
            </a:schemeClr>
          </a:solidFill>
        </p:spPr>
        <p:txBody>
          <a:bodyPr wrap="square" rtlCol="0">
            <a:spAutoFit/>
          </a:bodyPr>
          <a:lstStyle/>
          <a:p>
            <a:r>
              <a:rPr kumimoji="1" lang="ja-JP" altLang="en-US" sz="1600" dirty="0"/>
              <a:t>時間の目安： </a:t>
            </a:r>
            <a:r>
              <a:rPr kumimoji="1" lang="en-US" altLang="ja-JP" sz="1600" dirty="0"/>
              <a:t>60</a:t>
            </a:r>
            <a:r>
              <a:rPr kumimoji="1" lang="ja-JP" altLang="en-US" sz="1600" dirty="0"/>
              <a:t>分（説明</a:t>
            </a:r>
            <a:r>
              <a:rPr kumimoji="1" lang="en-US" altLang="ja-JP" sz="1600" dirty="0"/>
              <a:t>10</a:t>
            </a:r>
            <a:r>
              <a:rPr kumimoji="1" lang="ja-JP" altLang="en-US" sz="1600" dirty="0"/>
              <a:t>分・各自検討</a:t>
            </a:r>
            <a:r>
              <a:rPr kumimoji="1" lang="en-US" altLang="ja-JP" sz="1600" dirty="0"/>
              <a:t>5</a:t>
            </a:r>
            <a:r>
              <a:rPr kumimoji="1" lang="ja-JP" altLang="en-US" sz="1600" dirty="0"/>
              <a:t>分</a:t>
            </a:r>
            <a:r>
              <a:rPr kumimoji="1" lang="en-US" altLang="ja-JP" sz="1600" dirty="0"/>
              <a:t>×4</a:t>
            </a:r>
            <a:r>
              <a:rPr kumimoji="1" lang="ja-JP" altLang="en-US" sz="1600" dirty="0"/>
              <a:t>・班検討</a:t>
            </a:r>
            <a:r>
              <a:rPr kumimoji="1" lang="en-US" altLang="ja-JP" sz="1600" dirty="0"/>
              <a:t>10</a:t>
            </a:r>
            <a:r>
              <a:rPr kumimoji="1" lang="ja-JP" altLang="en-US" sz="1600" dirty="0"/>
              <a:t>分・解説</a:t>
            </a:r>
            <a:r>
              <a:rPr kumimoji="1" lang="en-US" altLang="ja-JP" sz="1600" dirty="0"/>
              <a:t>20</a:t>
            </a:r>
            <a:r>
              <a:rPr kumimoji="1" lang="ja-JP" altLang="en-US" sz="1600" dirty="0"/>
              <a:t>分）</a:t>
            </a:r>
          </a:p>
        </p:txBody>
      </p:sp>
      <p:sp>
        <p:nvSpPr>
          <p:cNvPr id="6" name="テキスト ボックス 5">
            <a:extLst>
              <a:ext uri="{FF2B5EF4-FFF2-40B4-BE49-F238E27FC236}">
                <a16:creationId xmlns:a16="http://schemas.microsoft.com/office/drawing/2014/main" id="{81122F2D-C9B3-B0A2-8DC9-D6F780424BC2}"/>
              </a:ext>
            </a:extLst>
          </p:cNvPr>
          <p:cNvSpPr txBox="1"/>
          <p:nvPr/>
        </p:nvSpPr>
        <p:spPr>
          <a:xfrm>
            <a:off x="1083376" y="4525660"/>
            <a:ext cx="7596000" cy="338554"/>
          </a:xfrm>
          <a:prstGeom prst="rect">
            <a:avLst/>
          </a:prstGeom>
          <a:solidFill>
            <a:schemeClr val="accent4">
              <a:lumMod val="20000"/>
              <a:lumOff val="80000"/>
            </a:schemeClr>
          </a:solidFill>
        </p:spPr>
        <p:txBody>
          <a:bodyPr wrap="square" rtlCol="0">
            <a:spAutoFit/>
          </a:bodyPr>
          <a:lstStyle/>
          <a:p>
            <a:r>
              <a:rPr kumimoji="1" lang="ja-JP" altLang="en-US" sz="1600" dirty="0"/>
              <a:t>時間の目安： </a:t>
            </a:r>
            <a:r>
              <a:rPr kumimoji="1" lang="en-US" altLang="ja-JP" sz="1600" dirty="0"/>
              <a:t>30</a:t>
            </a:r>
            <a:r>
              <a:rPr kumimoji="1" lang="ja-JP" altLang="en-US" sz="1600" dirty="0"/>
              <a:t>分（説明</a:t>
            </a:r>
            <a:r>
              <a:rPr kumimoji="1" lang="en-US" altLang="ja-JP" sz="1600" dirty="0"/>
              <a:t>10</a:t>
            </a:r>
            <a:r>
              <a:rPr kumimoji="1" lang="ja-JP" altLang="en-US" sz="1600" dirty="0"/>
              <a:t>分・班検討</a:t>
            </a:r>
            <a:r>
              <a:rPr kumimoji="1" lang="en-US" altLang="ja-JP" sz="1600" dirty="0"/>
              <a:t>10</a:t>
            </a:r>
            <a:r>
              <a:rPr kumimoji="1" lang="ja-JP" altLang="en-US" sz="1600" dirty="0"/>
              <a:t>分・解説</a:t>
            </a:r>
            <a:r>
              <a:rPr kumimoji="1" lang="en-US" altLang="ja-JP" sz="1600" dirty="0"/>
              <a:t>10</a:t>
            </a:r>
            <a:r>
              <a:rPr kumimoji="1" lang="ja-JP" altLang="en-US" sz="1600" dirty="0"/>
              <a:t>分）</a:t>
            </a:r>
          </a:p>
        </p:txBody>
      </p:sp>
      <p:sp>
        <p:nvSpPr>
          <p:cNvPr id="7" name="テキスト ボックス 6">
            <a:extLst>
              <a:ext uri="{FF2B5EF4-FFF2-40B4-BE49-F238E27FC236}">
                <a16:creationId xmlns:a16="http://schemas.microsoft.com/office/drawing/2014/main" id="{93D91DCB-C993-3060-8DCC-11C3323F1DAB}"/>
              </a:ext>
            </a:extLst>
          </p:cNvPr>
          <p:cNvSpPr txBox="1"/>
          <p:nvPr/>
        </p:nvSpPr>
        <p:spPr>
          <a:xfrm>
            <a:off x="1083376" y="5337868"/>
            <a:ext cx="7596000" cy="338554"/>
          </a:xfrm>
          <a:prstGeom prst="rect">
            <a:avLst/>
          </a:prstGeom>
          <a:solidFill>
            <a:schemeClr val="accent4">
              <a:lumMod val="20000"/>
              <a:lumOff val="80000"/>
            </a:schemeClr>
          </a:solidFill>
        </p:spPr>
        <p:txBody>
          <a:bodyPr wrap="square" rtlCol="0">
            <a:spAutoFit/>
          </a:bodyPr>
          <a:lstStyle/>
          <a:p>
            <a:r>
              <a:rPr kumimoji="1" lang="ja-JP" altLang="en-US" sz="1600" dirty="0"/>
              <a:t>時間の目安： </a:t>
            </a:r>
            <a:r>
              <a:rPr kumimoji="1" lang="en-US" altLang="ja-JP" sz="1600" dirty="0"/>
              <a:t>50</a:t>
            </a:r>
            <a:r>
              <a:rPr kumimoji="1" lang="ja-JP" altLang="en-US" sz="1600" dirty="0"/>
              <a:t>分（説明</a:t>
            </a:r>
            <a:r>
              <a:rPr kumimoji="1" lang="en-US" altLang="ja-JP" sz="1600" dirty="0"/>
              <a:t>10</a:t>
            </a:r>
            <a:r>
              <a:rPr kumimoji="1" lang="ja-JP" altLang="en-US" sz="1600" dirty="0"/>
              <a:t>分・各自検討</a:t>
            </a:r>
            <a:r>
              <a:rPr kumimoji="1" lang="en-US" altLang="ja-JP" sz="1600" dirty="0"/>
              <a:t>10</a:t>
            </a:r>
            <a:r>
              <a:rPr kumimoji="1" lang="ja-JP" altLang="en-US" sz="1600" dirty="0"/>
              <a:t>分・班検討</a:t>
            </a:r>
            <a:r>
              <a:rPr kumimoji="1" lang="en-US" altLang="ja-JP" sz="1600" dirty="0"/>
              <a:t>10</a:t>
            </a:r>
            <a:r>
              <a:rPr kumimoji="1" lang="ja-JP" altLang="en-US" sz="1600" dirty="0"/>
              <a:t>分・解説</a:t>
            </a:r>
            <a:r>
              <a:rPr kumimoji="1" lang="en-US" altLang="ja-JP" sz="1600" dirty="0"/>
              <a:t>20</a:t>
            </a:r>
            <a:r>
              <a:rPr kumimoji="1" lang="ja-JP" altLang="en-US" sz="1600" dirty="0"/>
              <a:t>分）</a:t>
            </a:r>
          </a:p>
        </p:txBody>
      </p:sp>
      <p:sp>
        <p:nvSpPr>
          <p:cNvPr id="11" name="テキスト ボックス 10">
            <a:extLst>
              <a:ext uri="{FF2B5EF4-FFF2-40B4-BE49-F238E27FC236}">
                <a16:creationId xmlns:a16="http://schemas.microsoft.com/office/drawing/2014/main" id="{4729033C-FEBB-676C-FA9F-383F49BA5755}"/>
              </a:ext>
            </a:extLst>
          </p:cNvPr>
          <p:cNvSpPr txBox="1"/>
          <p:nvPr/>
        </p:nvSpPr>
        <p:spPr>
          <a:xfrm>
            <a:off x="1083376" y="6153250"/>
            <a:ext cx="7596000" cy="338554"/>
          </a:xfrm>
          <a:prstGeom prst="rect">
            <a:avLst/>
          </a:prstGeom>
          <a:solidFill>
            <a:schemeClr val="accent4">
              <a:lumMod val="20000"/>
              <a:lumOff val="80000"/>
            </a:schemeClr>
          </a:solidFill>
        </p:spPr>
        <p:txBody>
          <a:bodyPr wrap="square" rtlCol="0">
            <a:spAutoFit/>
          </a:bodyPr>
          <a:lstStyle/>
          <a:p>
            <a:r>
              <a:rPr kumimoji="1" lang="ja-JP" altLang="en-US" sz="1600" dirty="0"/>
              <a:t>時間の目安： </a:t>
            </a:r>
            <a:r>
              <a:rPr kumimoji="1" lang="en-US" altLang="ja-JP" sz="1600" dirty="0"/>
              <a:t>40</a:t>
            </a:r>
            <a:r>
              <a:rPr kumimoji="1" lang="ja-JP" altLang="en-US" sz="1600" dirty="0"/>
              <a:t>分（説明</a:t>
            </a:r>
            <a:r>
              <a:rPr kumimoji="1" lang="en-US" altLang="ja-JP" sz="1600" dirty="0"/>
              <a:t>5</a:t>
            </a:r>
            <a:r>
              <a:rPr kumimoji="1" lang="ja-JP" altLang="en-US" sz="1600" dirty="0"/>
              <a:t>分・各自検討</a:t>
            </a:r>
            <a:r>
              <a:rPr kumimoji="1" lang="en-US" altLang="ja-JP" sz="1600" dirty="0"/>
              <a:t>10</a:t>
            </a:r>
            <a:r>
              <a:rPr kumimoji="1" lang="ja-JP" altLang="en-US" sz="1600" dirty="0"/>
              <a:t>分・班検討</a:t>
            </a:r>
            <a:r>
              <a:rPr kumimoji="1" lang="en-US" altLang="ja-JP" sz="1600" dirty="0"/>
              <a:t>10</a:t>
            </a:r>
            <a:r>
              <a:rPr kumimoji="1" lang="ja-JP" altLang="en-US" sz="1600" dirty="0"/>
              <a:t>分・解説</a:t>
            </a:r>
            <a:r>
              <a:rPr kumimoji="1" lang="en-US" altLang="ja-JP" sz="1600" dirty="0"/>
              <a:t>15</a:t>
            </a:r>
            <a:r>
              <a:rPr kumimoji="1" lang="ja-JP" altLang="en-US" sz="1600" dirty="0"/>
              <a:t>分）</a:t>
            </a:r>
          </a:p>
        </p:txBody>
      </p:sp>
    </p:spTree>
    <p:extLst>
      <p:ext uri="{BB962C8B-B14F-4D97-AF65-F5344CB8AC3E}">
        <p14:creationId xmlns:p14="http://schemas.microsoft.com/office/powerpoint/2010/main" val="576279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吹き出し: 角を丸めた四角形 18">
            <a:extLst>
              <a:ext uri="{FF2B5EF4-FFF2-40B4-BE49-F238E27FC236}">
                <a16:creationId xmlns:a16="http://schemas.microsoft.com/office/drawing/2014/main" id="{176F4489-9F5D-41A2-8234-7668662ABF44}"/>
              </a:ext>
            </a:extLst>
          </p:cNvPr>
          <p:cNvSpPr/>
          <p:nvPr/>
        </p:nvSpPr>
        <p:spPr>
          <a:xfrm>
            <a:off x="760582" y="802749"/>
            <a:ext cx="8383418" cy="783735"/>
          </a:xfrm>
          <a:prstGeom prst="wedgeRoundRectCallout">
            <a:avLst>
              <a:gd name="adj1" fmla="val 51487"/>
              <a:gd name="adj2" fmla="val 13447"/>
              <a:gd name="adj3" fmla="val 16667"/>
            </a:avLst>
          </a:prstGeom>
          <a:noFill/>
          <a:ln>
            <a:noFill/>
          </a:ln>
        </p:spPr>
        <p:style>
          <a:lnRef idx="3">
            <a:schemeClr val="lt1"/>
          </a:lnRef>
          <a:fillRef idx="1">
            <a:schemeClr val="accent5"/>
          </a:fillRef>
          <a:effectRef idx="1">
            <a:schemeClr val="accent5"/>
          </a:effectRef>
          <a:fontRef idx="minor">
            <a:schemeClr val="lt1"/>
          </a:fontRef>
        </p:style>
        <p:txBody>
          <a:bodyPr lIns="0" rIns="0" rtlCol="0" anchor="ctr"/>
          <a:lstStyle/>
          <a:p>
            <a:r>
              <a:rPr lang="ja-JP" altLang="en-US" sz="2400" b="1" dirty="0">
                <a:solidFill>
                  <a:schemeClr val="tx1"/>
                </a:solidFill>
                <a:latin typeface="Meiryo UI" panose="020B0604030504040204" pitchFamily="50" charset="-128"/>
                <a:ea typeface="Meiryo UI" panose="020B0604030504040204" pitchFamily="50" charset="-128"/>
              </a:rPr>
              <a:t>ごみを出す場所（家の前、集積所、仮置場）と、それぞれの</a:t>
            </a:r>
            <a:endParaRPr lang="en-US" altLang="ja-JP" sz="2400" b="1" dirty="0">
              <a:solidFill>
                <a:schemeClr val="tx1"/>
              </a:solidFill>
              <a:latin typeface="Meiryo UI" panose="020B0604030504040204" pitchFamily="50" charset="-128"/>
              <a:ea typeface="Meiryo UI" panose="020B0604030504040204" pitchFamily="50" charset="-128"/>
            </a:endParaRPr>
          </a:p>
          <a:p>
            <a:r>
              <a:rPr lang="ja-JP" altLang="en-US" sz="2400" b="1" dirty="0">
                <a:solidFill>
                  <a:schemeClr val="tx1"/>
                </a:solidFill>
                <a:latin typeface="Meiryo UI" panose="020B0604030504040204" pitchFamily="50" charset="-128"/>
                <a:ea typeface="Meiryo UI" panose="020B0604030504040204" pitchFamily="50" charset="-128"/>
              </a:rPr>
              <a:t>一般的な利点と課題は、以下の通りです。</a:t>
            </a:r>
            <a:endParaRPr lang="en-US" altLang="ja-JP" sz="2400" b="1" dirty="0">
              <a:solidFill>
                <a:schemeClr val="tx1"/>
              </a:solidFill>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3E2B8393-7CCE-1F18-65EC-5B1C78203E02}"/>
              </a:ext>
            </a:extLst>
          </p:cNvPr>
          <p:cNvSpPr>
            <a:spLocks noGrp="1"/>
          </p:cNvSpPr>
          <p:nvPr>
            <p:ph type="title"/>
          </p:nvPr>
        </p:nvSpPr>
        <p:spPr>
          <a:xfrm>
            <a:off x="381387" y="-91773"/>
            <a:ext cx="8379754" cy="914400"/>
          </a:xfrm>
        </p:spPr>
        <p:txBody>
          <a:bodyPr>
            <a:normAutofit/>
          </a:bodyPr>
          <a:lstStyle/>
          <a:p>
            <a:r>
              <a:rPr lang="en-US" altLang="ja-JP" sz="3200" b="1" dirty="0">
                <a:solidFill>
                  <a:schemeClr val="bg1"/>
                </a:solidFill>
                <a:latin typeface="Meiryo UI" panose="020B0604030504040204" pitchFamily="50" charset="-128"/>
                <a:ea typeface="Meiryo UI" panose="020B0604030504040204" pitchFamily="50" charset="-128"/>
              </a:rPr>
              <a:t>【</a:t>
            </a:r>
            <a:r>
              <a:rPr lang="ja-JP" altLang="en-US" sz="3200" b="1" dirty="0">
                <a:solidFill>
                  <a:schemeClr val="bg1"/>
                </a:solidFill>
                <a:latin typeface="Meiryo UI" panose="020B0604030504040204" pitchFamily="50" charset="-128"/>
                <a:ea typeface="Meiryo UI" panose="020B0604030504040204" pitchFamily="50" charset="-128"/>
              </a:rPr>
              <a:t>コラム</a:t>
            </a:r>
            <a:r>
              <a:rPr lang="en-US" altLang="ja-JP" sz="3200" b="1" dirty="0">
                <a:solidFill>
                  <a:schemeClr val="bg1"/>
                </a:solidFill>
                <a:latin typeface="Meiryo UI" panose="020B0604030504040204" pitchFamily="50" charset="-128"/>
                <a:ea typeface="Meiryo UI" panose="020B0604030504040204" pitchFamily="50" charset="-128"/>
              </a:rPr>
              <a:t>】</a:t>
            </a:r>
            <a:r>
              <a:rPr kumimoji="1" lang="ja-JP" altLang="en-US" sz="3200" b="1" dirty="0">
                <a:solidFill>
                  <a:schemeClr val="bg1"/>
                </a:solidFill>
                <a:latin typeface="Meiryo UI" panose="020B0604030504040204" pitchFamily="50" charset="-128"/>
                <a:ea typeface="Meiryo UI" panose="020B0604030504040204" pitchFamily="50" charset="-128"/>
              </a:rPr>
              <a:t>ごみを出す場所について</a:t>
            </a:r>
          </a:p>
        </p:txBody>
      </p:sp>
      <p:sp>
        <p:nvSpPr>
          <p:cNvPr id="3" name="Slide Number Placeholder 5">
            <a:extLst>
              <a:ext uri="{FF2B5EF4-FFF2-40B4-BE49-F238E27FC236}">
                <a16:creationId xmlns:a16="http://schemas.microsoft.com/office/drawing/2014/main" id="{52942C6D-6373-EDD9-90F4-E77644B48652}"/>
              </a:ext>
            </a:extLst>
          </p:cNvPr>
          <p:cNvSpPr>
            <a:spLocks noGrp="1"/>
          </p:cNvSpPr>
          <p:nvPr>
            <p:ph type="sldNum" sz="quarter" idx="12"/>
          </p:nvPr>
        </p:nvSpPr>
        <p:spPr>
          <a:xfrm>
            <a:off x="6952476" y="6356351"/>
            <a:ext cx="2057400" cy="365125"/>
          </a:xfrm>
        </p:spPr>
        <p:txBody>
          <a:bodyPr/>
          <a:lstStyle/>
          <a:p>
            <a:r>
              <a:rPr kumimoji="1" lang="en-US" altLang="ja-JP" sz="1600" b="1" dirty="0"/>
              <a:t>18</a:t>
            </a:r>
            <a:endParaRPr kumimoji="1" lang="ja-JP" altLang="en-US" sz="1600" b="1" dirty="0"/>
          </a:p>
        </p:txBody>
      </p:sp>
      <p:sp>
        <p:nvSpPr>
          <p:cNvPr id="5" name="四角形: 角を丸くする 4">
            <a:extLst>
              <a:ext uri="{FF2B5EF4-FFF2-40B4-BE49-F238E27FC236}">
                <a16:creationId xmlns:a16="http://schemas.microsoft.com/office/drawing/2014/main" id="{6DD765F2-61B9-8381-AE4E-6A209B21D598}"/>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graphicFrame>
        <p:nvGraphicFramePr>
          <p:cNvPr id="4" name="表 3">
            <a:extLst>
              <a:ext uri="{FF2B5EF4-FFF2-40B4-BE49-F238E27FC236}">
                <a16:creationId xmlns:a16="http://schemas.microsoft.com/office/drawing/2014/main" id="{D4A42FC2-FE1C-A975-60E3-66BBF417553D}"/>
              </a:ext>
            </a:extLst>
          </p:cNvPr>
          <p:cNvGraphicFramePr>
            <a:graphicFrameLocks noGrp="1"/>
          </p:cNvGraphicFramePr>
          <p:nvPr>
            <p:extLst>
              <p:ext uri="{D42A27DB-BD31-4B8C-83A1-F6EECF244321}">
                <p14:modId xmlns:p14="http://schemas.microsoft.com/office/powerpoint/2010/main" val="3951582012"/>
              </p:ext>
            </p:extLst>
          </p:nvPr>
        </p:nvGraphicFramePr>
        <p:xfrm>
          <a:off x="134500" y="1739192"/>
          <a:ext cx="8820000" cy="4683760"/>
        </p:xfrm>
        <a:graphic>
          <a:graphicData uri="http://schemas.openxmlformats.org/drawingml/2006/table">
            <a:tbl>
              <a:tblPr firstRow="1" bandRow="1">
                <a:tableStyleId>{21E4AEA4-8DFA-4A89-87EB-49C32662AFE0}</a:tableStyleId>
              </a:tblPr>
              <a:tblGrid>
                <a:gridCol w="900000">
                  <a:extLst>
                    <a:ext uri="{9D8B030D-6E8A-4147-A177-3AD203B41FA5}">
                      <a16:colId xmlns:a16="http://schemas.microsoft.com/office/drawing/2014/main" val="2761384312"/>
                    </a:ext>
                  </a:extLst>
                </a:gridCol>
                <a:gridCol w="3060000">
                  <a:extLst>
                    <a:ext uri="{9D8B030D-6E8A-4147-A177-3AD203B41FA5}">
                      <a16:colId xmlns:a16="http://schemas.microsoft.com/office/drawing/2014/main" val="2452668802"/>
                    </a:ext>
                  </a:extLst>
                </a:gridCol>
                <a:gridCol w="4860000">
                  <a:extLst>
                    <a:ext uri="{9D8B030D-6E8A-4147-A177-3AD203B41FA5}">
                      <a16:colId xmlns:a16="http://schemas.microsoft.com/office/drawing/2014/main" val="1518643133"/>
                    </a:ext>
                  </a:extLst>
                </a:gridCol>
              </a:tblGrid>
              <a:tr h="324000">
                <a:tc>
                  <a:txBody>
                    <a:bodyPr/>
                    <a:lstStyle/>
                    <a:p>
                      <a:pPr algn="ctr">
                        <a:lnSpc>
                          <a:spcPts val="2000"/>
                        </a:lnSpc>
                      </a:pPr>
                      <a:r>
                        <a:rPr kumimoji="1" lang="ja-JP" altLang="en-US" sz="1600" dirty="0">
                          <a:latin typeface="メイリオ" panose="020B0604030504040204" pitchFamily="50" charset="-128"/>
                          <a:ea typeface="メイリオ" panose="020B0604030504040204" pitchFamily="50" charset="-128"/>
                        </a:rPr>
                        <a:t>場　所</a:t>
                      </a:r>
                    </a:p>
                  </a:txBody>
                  <a:tcPr/>
                </a:tc>
                <a:tc>
                  <a:txBody>
                    <a:bodyPr/>
                    <a:lstStyle/>
                    <a:p>
                      <a:pPr algn="ctr">
                        <a:lnSpc>
                          <a:spcPts val="2000"/>
                        </a:lnSpc>
                      </a:pPr>
                      <a:r>
                        <a:rPr kumimoji="1" lang="ja-JP" altLang="en-US" sz="1600" dirty="0">
                          <a:latin typeface="メイリオ" panose="020B0604030504040204" pitchFamily="50" charset="-128"/>
                          <a:ea typeface="メイリオ" panose="020B0604030504040204" pitchFamily="50" charset="-128"/>
                        </a:rPr>
                        <a:t>利　点</a:t>
                      </a:r>
                    </a:p>
                  </a:txBody>
                  <a:tcPr anchor="ctr"/>
                </a:tc>
                <a:tc>
                  <a:txBody>
                    <a:bodyPr/>
                    <a:lstStyle/>
                    <a:p>
                      <a:pPr algn="ctr">
                        <a:lnSpc>
                          <a:spcPts val="2000"/>
                        </a:lnSpc>
                      </a:pPr>
                      <a:r>
                        <a:rPr kumimoji="1" lang="ja-JP" altLang="en-US" sz="1600" dirty="0">
                          <a:latin typeface="メイリオ" panose="020B0604030504040204" pitchFamily="50" charset="-128"/>
                          <a:ea typeface="メイリオ" panose="020B0604030504040204" pitchFamily="50" charset="-128"/>
                        </a:rPr>
                        <a:t>課　題</a:t>
                      </a:r>
                    </a:p>
                  </a:txBody>
                  <a:tcPr anchor="ctr"/>
                </a:tc>
                <a:extLst>
                  <a:ext uri="{0D108BD9-81ED-4DB2-BD59-A6C34878D82A}">
                    <a16:rowId xmlns:a16="http://schemas.microsoft.com/office/drawing/2014/main" val="3560921883"/>
                  </a:ext>
                </a:extLst>
              </a:tr>
              <a:tr h="370840">
                <a:tc>
                  <a:txBody>
                    <a:bodyPr/>
                    <a:lstStyle/>
                    <a:p>
                      <a:pPr algn="just">
                        <a:lnSpc>
                          <a:spcPts val="2000"/>
                        </a:lnSpc>
                      </a:pPr>
                      <a:r>
                        <a:rPr kumimoji="1" lang="ja-JP" altLang="en-US" sz="1600" dirty="0">
                          <a:latin typeface="メイリオ" panose="020B0604030504040204" pitchFamily="50" charset="-128"/>
                          <a:ea typeface="メイリオ" panose="020B0604030504040204" pitchFamily="50" charset="-128"/>
                        </a:rPr>
                        <a:t>家の前</a:t>
                      </a:r>
                    </a:p>
                  </a:txBody>
                  <a:tcPr/>
                </a:tc>
                <a:tc>
                  <a:txBody>
                    <a:bodyPr/>
                    <a:lstStyle/>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・住民の搬入の負担は少ない。</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・ごみの種類ごとに収集運搬で</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　きるため分別しやすい。</a:t>
                      </a:r>
                    </a:p>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・仮置場で渋滞が発生しにくい。</a:t>
                      </a:r>
                    </a:p>
                  </a:txBody>
                  <a:tcPr/>
                </a:tc>
                <a:tc>
                  <a:txBody>
                    <a:bodyPr/>
                    <a:lstStyle/>
                    <a:p>
                      <a:pPr algn="just">
                        <a:lnSpc>
                          <a:spcPts val="2000"/>
                        </a:lnSpc>
                      </a:pPr>
                      <a:r>
                        <a:rPr kumimoji="1" lang="ja-JP" altLang="en-US" sz="1600" dirty="0">
                          <a:latin typeface="メイリオ" panose="020B0604030504040204" pitchFamily="50" charset="-128"/>
                          <a:ea typeface="メイリオ" panose="020B0604030504040204" pitchFamily="50" charset="-128"/>
                        </a:rPr>
                        <a:t>・収集運搬車両・人員の確保が必須であり、対応が</a:t>
                      </a:r>
                      <a:endParaRPr kumimoji="1" lang="en-US" altLang="ja-JP" sz="1600" dirty="0">
                        <a:latin typeface="メイリオ" panose="020B0604030504040204" pitchFamily="50" charset="-128"/>
                        <a:ea typeface="メイリオ" panose="020B0604030504040204" pitchFamily="50" charset="-128"/>
                      </a:endParaRPr>
                    </a:p>
                    <a:p>
                      <a:pPr algn="just">
                        <a:lnSpc>
                          <a:spcPts val="2000"/>
                        </a:lnSpc>
                      </a:pPr>
                      <a:r>
                        <a:rPr kumimoji="1" lang="ja-JP" altLang="en-US" sz="1600" dirty="0">
                          <a:latin typeface="メイリオ" panose="020B0604030504040204" pitchFamily="50" charset="-128"/>
                          <a:ea typeface="メイリオ" panose="020B0604030504040204" pitchFamily="50" charset="-128"/>
                        </a:rPr>
                        <a:t>　困難な場合がある（収集が滞ると復旧が遅れる）。</a:t>
                      </a:r>
                    </a:p>
                    <a:p>
                      <a:pPr algn="just">
                        <a:lnSpc>
                          <a:spcPts val="2000"/>
                        </a:lnSpc>
                      </a:pPr>
                      <a:r>
                        <a:rPr kumimoji="1" lang="ja-JP" altLang="en-US" sz="1600" dirty="0">
                          <a:latin typeface="メイリオ" panose="020B0604030504040204" pitchFamily="50" charset="-128"/>
                          <a:ea typeface="メイリオ" panose="020B0604030504040204" pitchFamily="50" charset="-128"/>
                        </a:rPr>
                        <a:t>・災害ごみと区別がつかず、誤って必要なものを</a:t>
                      </a:r>
                      <a:endParaRPr kumimoji="1" lang="en-US" altLang="ja-JP" sz="1600" dirty="0">
                        <a:latin typeface="メイリオ" panose="020B0604030504040204" pitchFamily="50" charset="-128"/>
                        <a:ea typeface="メイリオ" panose="020B0604030504040204" pitchFamily="50" charset="-128"/>
                      </a:endParaRPr>
                    </a:p>
                    <a:p>
                      <a:pPr algn="just">
                        <a:lnSpc>
                          <a:spcPts val="2000"/>
                        </a:lnSpc>
                      </a:pPr>
                      <a:r>
                        <a:rPr kumimoji="1" lang="ja-JP" altLang="en-US" sz="1600" dirty="0">
                          <a:latin typeface="メイリオ" panose="020B0604030504040204" pitchFamily="50" charset="-128"/>
                          <a:ea typeface="メイリオ" panose="020B0604030504040204" pitchFamily="50" charset="-128"/>
                        </a:rPr>
                        <a:t>　収集する場合がある（明示するよう広報が必要）。</a:t>
                      </a:r>
                    </a:p>
                    <a:p>
                      <a:pPr algn="just">
                        <a:lnSpc>
                          <a:spcPts val="2000"/>
                        </a:lnSpc>
                      </a:pPr>
                      <a:r>
                        <a:rPr kumimoji="1" lang="ja-JP" altLang="en-US" sz="1600" dirty="0">
                          <a:latin typeface="メイリオ" panose="020B0604030504040204" pitchFamily="50" charset="-128"/>
                          <a:ea typeface="メイリオ" panose="020B0604030504040204" pitchFamily="50" charset="-128"/>
                        </a:rPr>
                        <a:t>・家の場所によっては、大型車両が通行できず搬</a:t>
                      </a:r>
                      <a:endParaRPr kumimoji="1" lang="en-US" altLang="ja-JP" sz="1600" dirty="0">
                        <a:latin typeface="メイリオ" panose="020B0604030504040204" pitchFamily="50" charset="-128"/>
                        <a:ea typeface="メイリオ" panose="020B0604030504040204" pitchFamily="50" charset="-128"/>
                      </a:endParaRPr>
                    </a:p>
                    <a:p>
                      <a:pPr algn="just">
                        <a:lnSpc>
                          <a:spcPts val="2000"/>
                        </a:lnSpc>
                      </a:pPr>
                      <a:r>
                        <a:rPr kumimoji="1" lang="ja-JP" altLang="en-US" sz="1600" dirty="0">
                          <a:latin typeface="メイリオ" panose="020B0604030504040204" pitchFamily="50" charset="-128"/>
                          <a:ea typeface="メイリオ" panose="020B0604030504040204" pitchFamily="50" charset="-128"/>
                        </a:rPr>
                        <a:t>　出車両が限定される。</a:t>
                      </a:r>
                    </a:p>
                  </a:txBody>
                  <a:tcPr/>
                </a:tc>
                <a:extLst>
                  <a:ext uri="{0D108BD9-81ED-4DB2-BD59-A6C34878D82A}">
                    <a16:rowId xmlns:a16="http://schemas.microsoft.com/office/drawing/2014/main" val="7871785"/>
                  </a:ext>
                </a:extLst>
              </a:tr>
              <a:tr h="370840">
                <a:tc>
                  <a:txBody>
                    <a:bodyPr/>
                    <a:lstStyle/>
                    <a:p>
                      <a:pPr algn="just">
                        <a:lnSpc>
                          <a:spcPts val="2000"/>
                        </a:lnSpc>
                      </a:pPr>
                      <a:r>
                        <a:rPr kumimoji="1" lang="ja-JP" altLang="en-US" sz="1600" dirty="0">
                          <a:latin typeface="メイリオ" panose="020B0604030504040204" pitchFamily="50" charset="-128"/>
                          <a:ea typeface="メイリオ" panose="020B0604030504040204" pitchFamily="50" charset="-128"/>
                        </a:rPr>
                        <a:t>集積所</a:t>
                      </a:r>
                    </a:p>
                  </a:txBody>
                  <a:tcPr/>
                </a:tc>
                <a:tc>
                  <a:txBody>
                    <a:bodyPr/>
                    <a:lstStyle/>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・住民の搬入の負担は比較的少</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　ない。</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・家の前から収集する場合と比</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　較すると、自治体の収集運搬</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　の負担を削減できる。</a:t>
                      </a:r>
                    </a:p>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・仮置場で渋滞が発生しにくい。</a:t>
                      </a:r>
                    </a:p>
                  </a:txBody>
                  <a:tcPr/>
                </a:tc>
                <a:tc>
                  <a:txBody>
                    <a:bodyPr/>
                    <a:lstStyle/>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・集積所の場所によっては、大型車両が通行できず</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　搬出車両が限定される。</a:t>
                      </a:r>
                    </a:p>
                  </a:txBody>
                  <a:tcPr/>
                </a:tc>
                <a:extLst>
                  <a:ext uri="{0D108BD9-81ED-4DB2-BD59-A6C34878D82A}">
                    <a16:rowId xmlns:a16="http://schemas.microsoft.com/office/drawing/2014/main" val="1709534452"/>
                  </a:ext>
                </a:extLst>
              </a:tr>
              <a:tr h="370840">
                <a:tc>
                  <a:txBody>
                    <a:bodyPr/>
                    <a:lstStyle/>
                    <a:p>
                      <a:pPr algn="just">
                        <a:lnSpc>
                          <a:spcPts val="2000"/>
                        </a:lnSpc>
                      </a:pPr>
                      <a:r>
                        <a:rPr kumimoji="1" lang="ja-JP" altLang="en-US" sz="1600" dirty="0">
                          <a:latin typeface="メイリオ" panose="020B0604030504040204" pitchFamily="50" charset="-128"/>
                          <a:ea typeface="メイリオ" panose="020B0604030504040204" pitchFamily="50" charset="-128"/>
                        </a:rPr>
                        <a:t>仮置場</a:t>
                      </a:r>
                    </a:p>
                  </a:txBody>
                  <a:tcPr/>
                </a:tc>
                <a:tc>
                  <a:txBody>
                    <a:bodyPr/>
                    <a:lstStyle/>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・家の前や集積所から収集する</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　場合と比較すると、自治体の</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　収集運搬の負担を最も削減で</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　きる。</a:t>
                      </a:r>
                    </a:p>
                  </a:txBody>
                  <a:tcPr/>
                </a:tc>
                <a:tc>
                  <a:txBody>
                    <a:bodyPr/>
                    <a:lstStyle/>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・被災住民は運搬車両を確保する必要があるため、</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　搬入が困難な場合がある。</a:t>
                      </a:r>
                    </a:p>
                    <a:p>
                      <a:pPr algn="just">
                        <a:lnSpc>
                          <a:spcPts val="2000"/>
                        </a:lnSpc>
                      </a:pPr>
                      <a:r>
                        <a:rPr kumimoji="1" lang="ja-JP" altLang="en-US" sz="1600" dirty="0">
                          <a:solidFill>
                            <a:schemeClr val="tx1"/>
                          </a:solidFill>
                          <a:latin typeface="メイリオ" panose="020B0604030504040204" pitchFamily="50" charset="-128"/>
                          <a:ea typeface="メイリオ" panose="020B0604030504040204" pitchFamily="50" charset="-128"/>
                        </a:rPr>
                        <a:t>・仮置場に搬入する車両の渋滞対策が必要となる。</a:t>
                      </a:r>
                    </a:p>
                  </a:txBody>
                  <a:tcPr/>
                </a:tc>
                <a:extLst>
                  <a:ext uri="{0D108BD9-81ED-4DB2-BD59-A6C34878D82A}">
                    <a16:rowId xmlns:a16="http://schemas.microsoft.com/office/drawing/2014/main" val="1267815129"/>
                  </a:ext>
                </a:extLst>
              </a:tr>
            </a:tbl>
          </a:graphicData>
        </a:graphic>
      </p:graphicFrame>
    </p:spTree>
    <p:extLst>
      <p:ext uri="{BB962C8B-B14F-4D97-AF65-F5344CB8AC3E}">
        <p14:creationId xmlns:p14="http://schemas.microsoft.com/office/powerpoint/2010/main" val="3373495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吹き出し: 角を丸めた四角形 2">
            <a:extLst>
              <a:ext uri="{FF2B5EF4-FFF2-40B4-BE49-F238E27FC236}">
                <a16:creationId xmlns:a16="http://schemas.microsoft.com/office/drawing/2014/main" id="{AD99928A-54B3-E77F-55DA-308AD52531FB}"/>
              </a:ext>
            </a:extLst>
          </p:cNvPr>
          <p:cNvSpPr/>
          <p:nvPr/>
        </p:nvSpPr>
        <p:spPr>
          <a:xfrm>
            <a:off x="47625" y="6268850"/>
            <a:ext cx="5955865" cy="540126"/>
          </a:xfrm>
          <a:prstGeom prst="wedgeRoundRectCallout">
            <a:avLst>
              <a:gd name="adj1" fmla="val -33687"/>
              <a:gd name="adj2" fmla="val -8357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rgbClr val="FF0000"/>
                </a:solidFill>
                <a:latin typeface="Meiryo UI" panose="020B0604030504040204" pitchFamily="50" charset="-128"/>
                <a:ea typeface="Meiryo UI" panose="020B0604030504040204" pitchFamily="50" charset="-128"/>
              </a:rPr>
              <a:t>自治体が上記のようにごみを出す場所（家の前、集積所、仮置場）やごみの搬出方法などを提示しますので、確認しましょう。</a:t>
            </a:r>
          </a:p>
        </p:txBody>
      </p:sp>
      <p:sp>
        <p:nvSpPr>
          <p:cNvPr id="4" name="Slide Number Placeholder 5">
            <a:extLst>
              <a:ext uri="{FF2B5EF4-FFF2-40B4-BE49-F238E27FC236}">
                <a16:creationId xmlns:a16="http://schemas.microsoft.com/office/drawing/2014/main" id="{71D211F7-406E-DFB1-BF7D-5E81D4052C10}"/>
              </a:ext>
            </a:extLst>
          </p:cNvPr>
          <p:cNvSpPr>
            <a:spLocks noGrp="1"/>
          </p:cNvSpPr>
          <p:nvPr>
            <p:ph type="sldNum" sz="quarter" idx="12"/>
          </p:nvPr>
        </p:nvSpPr>
        <p:spPr>
          <a:xfrm>
            <a:off x="6952476" y="6356351"/>
            <a:ext cx="2057400" cy="365125"/>
          </a:xfrm>
        </p:spPr>
        <p:txBody>
          <a:bodyPr/>
          <a:lstStyle/>
          <a:p>
            <a:r>
              <a:rPr kumimoji="1" lang="en-US" altLang="ja-JP" sz="1600" b="1" dirty="0"/>
              <a:t>19</a:t>
            </a:r>
            <a:endParaRPr kumimoji="1" lang="ja-JP" altLang="en-US" sz="1600" b="1" dirty="0"/>
          </a:p>
        </p:txBody>
      </p:sp>
      <p:sp>
        <p:nvSpPr>
          <p:cNvPr id="11" name="タイトル 1">
            <a:extLst>
              <a:ext uri="{FF2B5EF4-FFF2-40B4-BE49-F238E27FC236}">
                <a16:creationId xmlns:a16="http://schemas.microsoft.com/office/drawing/2014/main" id="{BB8DE449-FB0E-ED1B-3B5F-7F0FAA61B1CF}"/>
              </a:ext>
            </a:extLst>
          </p:cNvPr>
          <p:cNvSpPr txBox="1">
            <a:spLocks/>
          </p:cNvSpPr>
          <p:nvPr/>
        </p:nvSpPr>
        <p:spPr>
          <a:xfrm>
            <a:off x="415532" y="-120185"/>
            <a:ext cx="8523195" cy="10755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200" b="1" dirty="0">
                <a:solidFill>
                  <a:schemeClr val="bg1"/>
                </a:solidFill>
                <a:latin typeface="Meiryo UI" panose="020B0604030504040204" pitchFamily="50" charset="-128"/>
                <a:ea typeface="Meiryo UI" panose="020B0604030504040204" pitchFamily="50" charset="-128"/>
              </a:rPr>
              <a:t>【</a:t>
            </a:r>
            <a:r>
              <a:rPr lang="ja-JP" altLang="en-US" sz="2200" b="1" dirty="0">
                <a:solidFill>
                  <a:schemeClr val="bg1"/>
                </a:solidFill>
                <a:latin typeface="Meiryo UI" panose="020B0604030504040204" pitchFamily="50" charset="-128"/>
                <a:ea typeface="Meiryo UI" panose="020B0604030504040204" pitchFamily="50" charset="-128"/>
              </a:rPr>
              <a:t>事例</a:t>
            </a:r>
            <a:r>
              <a:rPr lang="en-US" altLang="ja-JP" sz="2200" b="1" dirty="0">
                <a:solidFill>
                  <a:schemeClr val="bg1"/>
                </a:solidFill>
                <a:latin typeface="Meiryo UI" panose="020B0604030504040204" pitchFamily="50" charset="-128"/>
                <a:ea typeface="Meiryo UI" panose="020B0604030504040204" pitchFamily="50" charset="-128"/>
              </a:rPr>
              <a:t>】</a:t>
            </a:r>
            <a:r>
              <a:rPr lang="ja-JP" altLang="en-US" sz="2200" b="1" dirty="0">
                <a:solidFill>
                  <a:schemeClr val="bg1"/>
                </a:solidFill>
                <a:latin typeface="Meiryo UI" panose="020B0604030504040204" pitchFamily="50" charset="-128"/>
                <a:ea typeface="Meiryo UI" panose="020B0604030504040204" pitchFamily="50" charset="-128"/>
              </a:rPr>
              <a:t>市町村からボランティア向けの災害ごみに関する案内例</a:t>
            </a:r>
          </a:p>
        </p:txBody>
      </p:sp>
      <p:sp>
        <p:nvSpPr>
          <p:cNvPr id="2" name="四角形: 角を丸くする 1">
            <a:extLst>
              <a:ext uri="{FF2B5EF4-FFF2-40B4-BE49-F238E27FC236}">
                <a16:creationId xmlns:a16="http://schemas.microsoft.com/office/drawing/2014/main" id="{2D12D238-636F-FC53-B4C3-D9482FC134E7}"/>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
        <p:nvSpPr>
          <p:cNvPr id="5" name="テキスト ボックス 4">
            <a:extLst>
              <a:ext uri="{FF2B5EF4-FFF2-40B4-BE49-F238E27FC236}">
                <a16:creationId xmlns:a16="http://schemas.microsoft.com/office/drawing/2014/main" id="{6887B1D6-753F-EAEC-ACA9-261FEB08FE46}"/>
              </a:ext>
            </a:extLst>
          </p:cNvPr>
          <p:cNvSpPr txBox="1"/>
          <p:nvPr/>
        </p:nvSpPr>
        <p:spPr>
          <a:xfrm>
            <a:off x="6100717" y="6415029"/>
            <a:ext cx="2587463" cy="400110"/>
          </a:xfrm>
          <a:prstGeom prst="rect">
            <a:avLst/>
          </a:prstGeom>
          <a:solidFill>
            <a:srgbClr val="FFFF00"/>
          </a:solidFill>
        </p:spPr>
        <p:txBody>
          <a:bodyPr wrap="square" rtlCol="0">
            <a:spAutoFit/>
          </a:bodyPr>
          <a:lstStyle/>
          <a:p>
            <a:r>
              <a:rPr kumimoji="1" lang="ja-JP" altLang="en-US" sz="2000" b="1" dirty="0"/>
              <a:t>ここまで解説２０分</a:t>
            </a:r>
          </a:p>
        </p:txBody>
      </p:sp>
      <p:pic>
        <p:nvPicPr>
          <p:cNvPr id="6" name="図 5">
            <a:extLst>
              <a:ext uri="{FF2B5EF4-FFF2-40B4-BE49-F238E27FC236}">
                <a16:creationId xmlns:a16="http://schemas.microsoft.com/office/drawing/2014/main" id="{ED318C38-3790-67B6-4DAB-24869CE1E398}"/>
              </a:ext>
            </a:extLst>
          </p:cNvPr>
          <p:cNvPicPr>
            <a:picLocks noChangeAspect="1"/>
          </p:cNvPicPr>
          <p:nvPr/>
        </p:nvPicPr>
        <p:blipFill>
          <a:blip r:embed="rId3"/>
          <a:stretch>
            <a:fillRect/>
          </a:stretch>
        </p:blipFill>
        <p:spPr>
          <a:xfrm>
            <a:off x="7641557" y="4731209"/>
            <a:ext cx="1200654" cy="916783"/>
          </a:xfrm>
          <a:prstGeom prst="rect">
            <a:avLst/>
          </a:prstGeom>
        </p:spPr>
      </p:pic>
      <p:sp>
        <p:nvSpPr>
          <p:cNvPr id="7" name="字幕 2">
            <a:extLst>
              <a:ext uri="{FF2B5EF4-FFF2-40B4-BE49-F238E27FC236}">
                <a16:creationId xmlns:a16="http://schemas.microsoft.com/office/drawing/2014/main" id="{5DC71DEB-5975-C761-B23D-AEFA15EE3B45}"/>
              </a:ext>
            </a:extLst>
          </p:cNvPr>
          <p:cNvSpPr txBox="1">
            <a:spLocks/>
          </p:cNvSpPr>
          <p:nvPr/>
        </p:nvSpPr>
        <p:spPr>
          <a:xfrm>
            <a:off x="331020" y="926564"/>
            <a:ext cx="4183770" cy="874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10000"/>
              </a:lnSpc>
              <a:spcBef>
                <a:spcPts val="0"/>
              </a:spcBef>
              <a:spcAft>
                <a:spcPts val="272"/>
              </a:spcAft>
            </a:pPr>
            <a:r>
              <a:rPr lang="ja-JP" altLang="en-US" sz="1100" dirty="0"/>
              <a:t>被災された方・ボランティアの方へ</a:t>
            </a:r>
            <a:endParaRPr lang="en-US" altLang="ja-JP" sz="1100" dirty="0"/>
          </a:p>
          <a:p>
            <a:pPr>
              <a:lnSpc>
                <a:spcPct val="110000"/>
              </a:lnSpc>
              <a:spcBef>
                <a:spcPts val="0"/>
              </a:spcBef>
            </a:pPr>
            <a:r>
              <a:rPr lang="ja-JP" altLang="en-US" sz="1600" b="1" u="sng" dirty="0"/>
              <a:t>家屋からの災害ごみの出し方について</a:t>
            </a:r>
            <a:endParaRPr lang="en-US" altLang="ja-JP" sz="1600" b="1" u="sng" dirty="0"/>
          </a:p>
        </p:txBody>
      </p:sp>
      <p:sp>
        <p:nvSpPr>
          <p:cNvPr id="8" name="字幕 2">
            <a:extLst>
              <a:ext uri="{FF2B5EF4-FFF2-40B4-BE49-F238E27FC236}">
                <a16:creationId xmlns:a16="http://schemas.microsoft.com/office/drawing/2014/main" id="{25BCF570-F69F-6426-599B-2D5CF9C48CA7}"/>
              </a:ext>
            </a:extLst>
          </p:cNvPr>
          <p:cNvSpPr txBox="1">
            <a:spLocks/>
          </p:cNvSpPr>
          <p:nvPr/>
        </p:nvSpPr>
        <p:spPr>
          <a:xfrm>
            <a:off x="322985" y="2305203"/>
            <a:ext cx="4183770" cy="1224000"/>
          </a:xfrm>
          <a:prstGeom prst="rect">
            <a:avLst/>
          </a:prstGeom>
          <a:solidFill>
            <a:srgbClr val="CCFFFF"/>
          </a:solidFill>
          <a:ln w="25400">
            <a:solidFill>
              <a:schemeClr val="tx1"/>
            </a:solidFill>
          </a:ln>
        </p:spPr>
        <p:txBody>
          <a:bodyPr vert="horz" lIns="41476" tIns="20738" rIns="41476" bIns="20738" rtlCol="0">
            <a:normAutofit/>
          </a:bodyPr>
          <a:lstStyle>
            <a:lvl1pPr marL="0" indent="0" algn="ctr" defTabSz="1219170" rtl="0" eaLnBrk="1" latinLnBrk="0" hangingPunct="1">
              <a:lnSpc>
                <a:spcPct val="90000"/>
              </a:lnSpc>
              <a:spcBef>
                <a:spcPts val="1333"/>
              </a:spcBef>
              <a:buFont typeface="Arial" panose="020B0604020202020204" pitchFamily="34" charset="0"/>
              <a:buNone/>
              <a:defRPr kumimoji="1" sz="3200" kern="1200">
                <a:solidFill>
                  <a:schemeClr val="tx1"/>
                </a:solidFill>
                <a:latin typeface="+mn-lt"/>
                <a:ea typeface="+mn-ea"/>
                <a:cs typeface="+mn-cs"/>
              </a:defRPr>
            </a:lvl1pPr>
            <a:lvl2pPr marL="609585" indent="0" algn="ctr" defTabSz="1219170" rtl="0" eaLnBrk="1" latinLnBrk="0" hangingPunct="1">
              <a:lnSpc>
                <a:spcPct val="90000"/>
              </a:lnSpc>
              <a:spcBef>
                <a:spcPts val="667"/>
              </a:spcBef>
              <a:buFont typeface="Arial" panose="020B0604020202020204" pitchFamily="34" charset="0"/>
              <a:buNone/>
              <a:defRPr kumimoji="1" sz="2667" kern="1200">
                <a:solidFill>
                  <a:schemeClr val="tx1"/>
                </a:solidFill>
                <a:latin typeface="+mn-lt"/>
                <a:ea typeface="+mn-ea"/>
                <a:cs typeface="+mn-cs"/>
              </a:defRPr>
            </a:lvl2pPr>
            <a:lvl3pPr marL="1219170" indent="0" algn="ctr" defTabSz="1219170" rtl="0" eaLnBrk="1" latinLnBrk="0" hangingPunct="1">
              <a:lnSpc>
                <a:spcPct val="90000"/>
              </a:lnSpc>
              <a:spcBef>
                <a:spcPts val="667"/>
              </a:spcBef>
              <a:buFont typeface="Arial" panose="020B0604020202020204" pitchFamily="34" charset="0"/>
              <a:buNone/>
              <a:defRPr kumimoji="1" sz="2400" kern="1200">
                <a:solidFill>
                  <a:schemeClr val="tx1"/>
                </a:solidFill>
                <a:latin typeface="+mn-lt"/>
                <a:ea typeface="+mn-ea"/>
                <a:cs typeface="+mn-cs"/>
              </a:defRPr>
            </a:lvl3pPr>
            <a:lvl4pPr marL="1828754"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4pPr>
            <a:lvl5pPr marL="2438339"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9pPr>
          </a:lstStyle>
          <a:p>
            <a:pPr algn="l">
              <a:lnSpc>
                <a:spcPct val="100000"/>
              </a:lnSpc>
              <a:spcBef>
                <a:spcPts val="0"/>
              </a:spcBef>
            </a:pPr>
            <a:endParaRPr lang="en-US" altLang="ja-JP" sz="1000" spc="-50" dirty="0"/>
          </a:p>
          <a:p>
            <a:pPr marL="207368" indent="-207368" algn="l">
              <a:lnSpc>
                <a:spcPct val="100000"/>
              </a:lnSpc>
              <a:spcBef>
                <a:spcPts val="0"/>
              </a:spcBef>
              <a:spcAft>
                <a:spcPts val="544"/>
              </a:spcAft>
              <a:buFont typeface="Wingdings" panose="05000000000000000000" pitchFamily="2" charset="2"/>
              <a:buChar char="p"/>
            </a:pPr>
            <a:r>
              <a:rPr lang="ja-JP" altLang="en-US" sz="1000" spc="-50" dirty="0"/>
              <a:t>家の片付けは、</a:t>
            </a:r>
            <a:r>
              <a:rPr lang="ja-JP" altLang="en-US" sz="1000" b="1" i="1" spc="-50" dirty="0"/>
              <a:t>畳、敷物類、家電類、家具類、燃えるごみ、燃えないごみ、割れ物類、●●程度（</a:t>
            </a:r>
            <a:r>
              <a:rPr lang="en-US" altLang="ja-JP" sz="1000" b="1" i="1" spc="-50" dirty="0"/>
              <a:t>※</a:t>
            </a:r>
            <a:r>
              <a:rPr lang="ja-JP" altLang="en-US" sz="1000" b="1" i="1" spc="-50" dirty="0"/>
              <a:t>品目は各市町村の方針に合わせて修正ください）</a:t>
            </a:r>
            <a:r>
              <a:rPr lang="ja-JP" altLang="en-US" sz="1000" spc="-50" dirty="0"/>
              <a:t>に分類し、収集車両に積み込みやすいように分類し（家の前、或いは集積場所）に搬出してください</a:t>
            </a:r>
            <a:endParaRPr lang="en-US" altLang="ja-JP" sz="1000" b="1" i="1" spc="-50" dirty="0"/>
          </a:p>
          <a:p>
            <a:pPr marL="207368" indent="-207368" algn="l">
              <a:lnSpc>
                <a:spcPct val="100000"/>
              </a:lnSpc>
              <a:spcBef>
                <a:spcPts val="0"/>
              </a:spcBef>
              <a:spcAft>
                <a:spcPts val="544"/>
              </a:spcAft>
              <a:buFont typeface="Wingdings" panose="05000000000000000000" pitchFamily="2" charset="2"/>
              <a:buChar char="p"/>
            </a:pPr>
            <a:r>
              <a:rPr lang="ja-JP" altLang="en-US" sz="1000" spc="-50" dirty="0"/>
              <a:t>家の前或いは集積場所から仮置場までは市の収集車両によって回収するので、住所・氏名を●●市●●課（</a:t>
            </a:r>
            <a:r>
              <a:rPr lang="en-US" altLang="ja-JP" sz="1000" spc="-50" dirty="0"/>
              <a:t>TEL:</a:t>
            </a:r>
            <a:r>
              <a:rPr lang="ja-JP" altLang="en-US" sz="1000" spc="-50" dirty="0"/>
              <a:t>●●●）まで連絡下さい。</a:t>
            </a:r>
            <a:endParaRPr lang="en-US" altLang="ja-JP" sz="1000" spc="-50" dirty="0"/>
          </a:p>
        </p:txBody>
      </p:sp>
      <p:sp>
        <p:nvSpPr>
          <p:cNvPr id="9" name="正方形/長方形 8">
            <a:extLst>
              <a:ext uri="{FF2B5EF4-FFF2-40B4-BE49-F238E27FC236}">
                <a16:creationId xmlns:a16="http://schemas.microsoft.com/office/drawing/2014/main" id="{6BF2ED28-E80B-2B6C-1050-63559E23E9B6}"/>
              </a:ext>
            </a:extLst>
          </p:cNvPr>
          <p:cNvSpPr/>
          <p:nvPr/>
        </p:nvSpPr>
        <p:spPr>
          <a:xfrm>
            <a:off x="2219325" y="754464"/>
            <a:ext cx="2166338" cy="217880"/>
          </a:xfrm>
          <a:prstGeom prst="rect">
            <a:avLst/>
          </a:prstGeom>
        </p:spPr>
        <p:txBody>
          <a:bodyPr wrap="square">
            <a:spAutoFit/>
          </a:bodyPr>
          <a:lstStyle/>
          <a:p>
            <a:r>
              <a:rPr lang="en-US" altLang="ja-JP" sz="816" dirty="0"/>
              <a:t>【</a:t>
            </a:r>
            <a:r>
              <a:rPr lang="ja-JP" altLang="en-US" sz="816" dirty="0"/>
              <a:t>ボランティア・住民へのチラシ例１</a:t>
            </a:r>
            <a:r>
              <a:rPr lang="en-US" altLang="ja-JP" sz="816" dirty="0"/>
              <a:t>】</a:t>
            </a:r>
          </a:p>
        </p:txBody>
      </p:sp>
      <p:sp>
        <p:nvSpPr>
          <p:cNvPr id="10" name="正方形/長方形 9">
            <a:extLst>
              <a:ext uri="{FF2B5EF4-FFF2-40B4-BE49-F238E27FC236}">
                <a16:creationId xmlns:a16="http://schemas.microsoft.com/office/drawing/2014/main" id="{BFEEBA0B-230F-2D32-F337-C6209ED3D949}"/>
              </a:ext>
            </a:extLst>
          </p:cNvPr>
          <p:cNvSpPr/>
          <p:nvPr/>
        </p:nvSpPr>
        <p:spPr>
          <a:xfrm>
            <a:off x="317461" y="3684848"/>
            <a:ext cx="4183770" cy="1546577"/>
          </a:xfrm>
          <a:prstGeom prst="rect">
            <a:avLst/>
          </a:prstGeom>
          <a:solidFill>
            <a:srgbClr val="CCFF99"/>
          </a:solidFill>
          <a:ln w="25400">
            <a:solidFill>
              <a:schemeClr val="tx1"/>
            </a:solidFill>
          </a:ln>
        </p:spPr>
        <p:txBody>
          <a:bodyPr wrap="square">
            <a:spAutoFit/>
          </a:bodyPr>
          <a:lstStyle/>
          <a:p>
            <a:endParaRPr lang="en-US" altLang="ja-JP" sz="1050" dirty="0"/>
          </a:p>
          <a:p>
            <a:pPr marL="207368" indent="-207368">
              <a:buFont typeface="Wingdings" panose="05000000000000000000" pitchFamily="2" charset="2"/>
              <a:buChar char="p"/>
            </a:pPr>
            <a:r>
              <a:rPr lang="ja-JP" altLang="en-US" sz="1050" dirty="0"/>
              <a:t>家の片付けから出たごみは直接、仮置場まで運んでいただき、仮置場での分別に協力をお願いします。</a:t>
            </a:r>
            <a:endParaRPr lang="en-US" altLang="ja-JP" sz="1050" dirty="0"/>
          </a:p>
          <a:p>
            <a:pPr marL="207368" indent="-207368">
              <a:buFont typeface="Wingdings" panose="05000000000000000000" pitchFamily="2" charset="2"/>
              <a:buChar char="p"/>
            </a:pPr>
            <a:endParaRPr lang="ja-JP" altLang="en-US" sz="1050" dirty="0"/>
          </a:p>
          <a:p>
            <a:r>
              <a:rPr lang="ja-JP" altLang="en-US" sz="1050" dirty="0"/>
              <a:t>　　・仮置場：●●仮置場（住所：●●●）</a:t>
            </a:r>
          </a:p>
          <a:p>
            <a:r>
              <a:rPr lang="ja-JP" altLang="en-US" sz="1050" dirty="0"/>
              <a:t>　　・仮置場開設日と開設時間：●月●日～●月●日　●時～●時</a:t>
            </a:r>
          </a:p>
          <a:p>
            <a:r>
              <a:rPr lang="ja-JP" altLang="en-US" sz="1050" dirty="0"/>
              <a:t>　　・分別品目：●●、●●、</a:t>
            </a:r>
            <a:endParaRPr lang="en-US" altLang="ja-JP" sz="1050" dirty="0"/>
          </a:p>
          <a:p>
            <a:r>
              <a:rPr lang="ja-JP" altLang="en-US" sz="1050" dirty="0"/>
              <a:t>　　・排出禁止物：●●、●●、</a:t>
            </a:r>
            <a:endParaRPr lang="en-US" altLang="ja-JP" sz="1050" dirty="0"/>
          </a:p>
          <a:p>
            <a:r>
              <a:rPr lang="ja-JP" altLang="en-US" sz="1050" dirty="0"/>
              <a:t>　　・搬入の際には罹災証明、免許証等の被災者確認を行います。</a:t>
            </a:r>
          </a:p>
        </p:txBody>
      </p:sp>
      <p:sp>
        <p:nvSpPr>
          <p:cNvPr id="12" name="正方形/長方形 11">
            <a:extLst>
              <a:ext uri="{FF2B5EF4-FFF2-40B4-BE49-F238E27FC236}">
                <a16:creationId xmlns:a16="http://schemas.microsoft.com/office/drawing/2014/main" id="{C42D47D1-FB44-8F4F-96F9-D063B3FD14AC}"/>
              </a:ext>
            </a:extLst>
          </p:cNvPr>
          <p:cNvSpPr/>
          <p:nvPr/>
        </p:nvSpPr>
        <p:spPr>
          <a:xfrm>
            <a:off x="331020" y="5238567"/>
            <a:ext cx="4155480" cy="858248"/>
          </a:xfrm>
          <a:prstGeom prst="rect">
            <a:avLst/>
          </a:prstGeom>
        </p:spPr>
        <p:txBody>
          <a:bodyPr wrap="square">
            <a:spAutoFit/>
          </a:bodyPr>
          <a:lstStyle/>
          <a:p>
            <a:pPr marL="129605" indent="-129605">
              <a:lnSpc>
                <a:spcPts val="960"/>
              </a:lnSpc>
              <a:buFont typeface="Arial" panose="020B0604020202020204" pitchFamily="34" charset="0"/>
              <a:buChar char="•"/>
            </a:pPr>
            <a:r>
              <a:rPr lang="ja-JP" altLang="en-US" sz="800" spc="-100" dirty="0"/>
              <a:t>片付けの際には粉塵などが舞うため、マスクを装着してください。</a:t>
            </a:r>
            <a:endParaRPr lang="en-US" altLang="ja-JP" sz="800" spc="-100" dirty="0"/>
          </a:p>
          <a:p>
            <a:pPr marL="129605" indent="-129605">
              <a:lnSpc>
                <a:spcPts val="960"/>
              </a:lnSpc>
              <a:buFont typeface="Arial" panose="020B0604020202020204" pitchFamily="34" charset="0"/>
              <a:buChar char="•"/>
            </a:pPr>
            <a:r>
              <a:rPr lang="ja-JP" altLang="en-US" sz="800" spc="-100" dirty="0"/>
              <a:t>冷蔵庫の中の生ごみは全て取り出し、通常ごみとして排出してください。</a:t>
            </a:r>
            <a:endParaRPr lang="en-US" altLang="ja-JP" sz="800" spc="-100" dirty="0"/>
          </a:p>
          <a:p>
            <a:pPr marL="129605" indent="-129605">
              <a:lnSpc>
                <a:spcPts val="960"/>
              </a:lnSpc>
              <a:buFont typeface="Arial" panose="020B0604020202020204" pitchFamily="34" charset="0"/>
              <a:buChar char="•"/>
            </a:pPr>
            <a:r>
              <a:rPr lang="ja-JP" altLang="en-US" sz="800" spc="-100" dirty="0"/>
              <a:t>割れ物は、収集時の怪我防止のため、袋等に入れ、袋に大きな字で「割れ物」と記載して下さい。</a:t>
            </a:r>
            <a:endParaRPr lang="en-US" altLang="ja-JP" sz="800" spc="-100" dirty="0"/>
          </a:p>
          <a:p>
            <a:pPr marL="129605" indent="-129605">
              <a:lnSpc>
                <a:spcPts val="960"/>
              </a:lnSpc>
              <a:buFont typeface="Arial" panose="020B0604020202020204" pitchFamily="34" charset="0"/>
              <a:buChar char="•"/>
            </a:pPr>
            <a:r>
              <a:rPr lang="ja-JP" altLang="en-US" sz="800" spc="-100" dirty="0"/>
              <a:t>倒壊した家屋は危険なため立ち入らないでください。倒壊家屋からの片付けは事業者が行います。</a:t>
            </a:r>
            <a:endParaRPr lang="en-US" altLang="ja-JP" sz="800" spc="-100" dirty="0"/>
          </a:p>
          <a:p>
            <a:pPr marL="129605" indent="-129605">
              <a:lnSpc>
                <a:spcPts val="960"/>
              </a:lnSpc>
              <a:buFont typeface="Arial" panose="020B0604020202020204" pitchFamily="34" charset="0"/>
              <a:buChar char="•"/>
            </a:pPr>
            <a:r>
              <a:rPr lang="ja-JP" altLang="en-US" sz="800" spc="-100" dirty="0"/>
              <a:t>家から災害ごみを搬出する際には注射針、ガラス片等が混入している可能性があるため取り扱いに注意してください。</a:t>
            </a:r>
          </a:p>
        </p:txBody>
      </p:sp>
      <p:sp>
        <p:nvSpPr>
          <p:cNvPr id="14" name="正方形/長方形 13">
            <a:extLst>
              <a:ext uri="{FF2B5EF4-FFF2-40B4-BE49-F238E27FC236}">
                <a16:creationId xmlns:a16="http://schemas.microsoft.com/office/drawing/2014/main" id="{57A2857C-C285-3C1B-F8E4-25BB8F3BF383}"/>
              </a:ext>
            </a:extLst>
          </p:cNvPr>
          <p:cNvSpPr/>
          <p:nvPr/>
        </p:nvSpPr>
        <p:spPr>
          <a:xfrm>
            <a:off x="1360102" y="5985562"/>
            <a:ext cx="3654962" cy="217880"/>
          </a:xfrm>
          <a:prstGeom prst="rect">
            <a:avLst/>
          </a:prstGeom>
        </p:spPr>
        <p:txBody>
          <a:bodyPr wrap="square">
            <a:spAutoFit/>
          </a:bodyPr>
          <a:lstStyle/>
          <a:p>
            <a:r>
              <a:rPr lang="ja-JP" altLang="en-US" sz="800" dirty="0"/>
              <a:t>（</a:t>
            </a:r>
            <a:r>
              <a:rPr lang="en-US" altLang="ja-JP" sz="800" dirty="0"/>
              <a:t>※</a:t>
            </a:r>
            <a:r>
              <a:rPr lang="ja-JP" altLang="en-US" sz="800" dirty="0"/>
              <a:t>ごみの出し方について、市町村の方針に合わせて修正ください。）</a:t>
            </a:r>
          </a:p>
        </p:txBody>
      </p:sp>
      <p:sp>
        <p:nvSpPr>
          <p:cNvPr id="16" name="正方形/長方形 15">
            <a:extLst>
              <a:ext uri="{FF2B5EF4-FFF2-40B4-BE49-F238E27FC236}">
                <a16:creationId xmlns:a16="http://schemas.microsoft.com/office/drawing/2014/main" id="{D94196F6-BB87-2276-8E22-40A7978CB9EC}"/>
              </a:ext>
            </a:extLst>
          </p:cNvPr>
          <p:cNvSpPr/>
          <p:nvPr/>
        </p:nvSpPr>
        <p:spPr>
          <a:xfrm>
            <a:off x="322984" y="1727997"/>
            <a:ext cx="4062679" cy="430887"/>
          </a:xfrm>
          <a:prstGeom prst="rect">
            <a:avLst/>
          </a:prstGeom>
        </p:spPr>
        <p:txBody>
          <a:bodyPr wrap="square">
            <a:spAutoFit/>
          </a:bodyPr>
          <a:lstStyle/>
          <a:p>
            <a:r>
              <a:rPr lang="ja-JP" altLang="en-US" sz="1050" dirty="0"/>
              <a:t>　被災した家屋からごみを出す際には以下の事項に注意して作業を行ってください。</a:t>
            </a:r>
          </a:p>
        </p:txBody>
      </p:sp>
      <p:sp>
        <p:nvSpPr>
          <p:cNvPr id="17" name="テキスト ボックス 16">
            <a:extLst>
              <a:ext uri="{FF2B5EF4-FFF2-40B4-BE49-F238E27FC236}">
                <a16:creationId xmlns:a16="http://schemas.microsoft.com/office/drawing/2014/main" id="{3FE534B7-9EAA-A51A-15C8-D17DEBDB17C0}"/>
              </a:ext>
            </a:extLst>
          </p:cNvPr>
          <p:cNvSpPr txBox="1"/>
          <p:nvPr/>
        </p:nvSpPr>
        <p:spPr>
          <a:xfrm>
            <a:off x="387601" y="3577461"/>
            <a:ext cx="2585240" cy="261610"/>
          </a:xfrm>
          <a:prstGeom prst="rect">
            <a:avLst/>
          </a:prstGeom>
          <a:solidFill>
            <a:schemeClr val="bg1"/>
          </a:solidFill>
          <a:ln>
            <a:solidFill>
              <a:schemeClr val="tx1"/>
            </a:solidFill>
          </a:ln>
        </p:spPr>
        <p:txBody>
          <a:bodyPr wrap="square" rtlCol="0">
            <a:spAutoFit/>
          </a:bodyPr>
          <a:lstStyle/>
          <a:p>
            <a:r>
              <a:rPr lang="ja-JP" altLang="en-US" sz="1100" dirty="0"/>
              <a:t>被災者による仮置場直接搬入の場合</a:t>
            </a:r>
          </a:p>
        </p:txBody>
      </p:sp>
      <p:sp>
        <p:nvSpPr>
          <p:cNvPr id="18" name="正方形/長方形 17">
            <a:extLst>
              <a:ext uri="{FF2B5EF4-FFF2-40B4-BE49-F238E27FC236}">
                <a16:creationId xmlns:a16="http://schemas.microsoft.com/office/drawing/2014/main" id="{2CF36D03-B661-3A41-253A-E6C4A791BD8A}"/>
              </a:ext>
            </a:extLst>
          </p:cNvPr>
          <p:cNvSpPr/>
          <p:nvPr/>
        </p:nvSpPr>
        <p:spPr>
          <a:xfrm>
            <a:off x="2351571" y="1478991"/>
            <a:ext cx="2166338" cy="246221"/>
          </a:xfrm>
          <a:prstGeom prst="rect">
            <a:avLst/>
          </a:prstGeom>
        </p:spPr>
        <p:txBody>
          <a:bodyPr wrap="square">
            <a:spAutoFit/>
          </a:bodyPr>
          <a:lstStyle/>
          <a:p>
            <a:r>
              <a:rPr lang="en-US" altLang="ja-JP" sz="1000" dirty="0"/>
              <a:t>【●●</a:t>
            </a:r>
            <a:r>
              <a:rPr lang="ja-JP" altLang="en-US" sz="1000" dirty="0"/>
              <a:t>市●●課からのお知らせ</a:t>
            </a:r>
            <a:r>
              <a:rPr lang="en-US" altLang="ja-JP" sz="1000" dirty="0"/>
              <a:t>】</a:t>
            </a:r>
          </a:p>
        </p:txBody>
      </p:sp>
      <p:sp>
        <p:nvSpPr>
          <p:cNvPr id="19" name="テキスト ボックス 18">
            <a:extLst>
              <a:ext uri="{FF2B5EF4-FFF2-40B4-BE49-F238E27FC236}">
                <a16:creationId xmlns:a16="http://schemas.microsoft.com/office/drawing/2014/main" id="{ACEE8FF2-86D1-DD5B-47C3-4B4AA1AB4040}"/>
              </a:ext>
            </a:extLst>
          </p:cNvPr>
          <p:cNvSpPr txBox="1"/>
          <p:nvPr/>
        </p:nvSpPr>
        <p:spPr>
          <a:xfrm>
            <a:off x="387601" y="2165362"/>
            <a:ext cx="2315121" cy="261610"/>
          </a:xfrm>
          <a:prstGeom prst="rect">
            <a:avLst/>
          </a:prstGeom>
          <a:solidFill>
            <a:schemeClr val="bg1"/>
          </a:solidFill>
          <a:ln>
            <a:solidFill>
              <a:schemeClr val="tx1"/>
            </a:solidFill>
          </a:ln>
        </p:spPr>
        <p:txBody>
          <a:bodyPr wrap="square" rtlCol="0">
            <a:spAutoFit/>
          </a:bodyPr>
          <a:lstStyle/>
          <a:p>
            <a:r>
              <a:rPr lang="ja-JP" altLang="en-US" sz="1100" dirty="0"/>
              <a:t>市町村による仮置場搬入の場合</a:t>
            </a:r>
          </a:p>
        </p:txBody>
      </p:sp>
      <p:sp>
        <p:nvSpPr>
          <p:cNvPr id="20" name="字幕 2">
            <a:extLst>
              <a:ext uri="{FF2B5EF4-FFF2-40B4-BE49-F238E27FC236}">
                <a16:creationId xmlns:a16="http://schemas.microsoft.com/office/drawing/2014/main" id="{F7E9957C-6CA9-39CC-26A3-242D8BB249BC}"/>
              </a:ext>
            </a:extLst>
          </p:cNvPr>
          <p:cNvSpPr txBox="1">
            <a:spLocks/>
          </p:cNvSpPr>
          <p:nvPr/>
        </p:nvSpPr>
        <p:spPr>
          <a:xfrm>
            <a:off x="4737479" y="2567609"/>
            <a:ext cx="4155480" cy="17680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07368" indent="-207368">
              <a:lnSpc>
                <a:spcPct val="120000"/>
              </a:lnSpc>
              <a:spcBef>
                <a:spcPts val="0"/>
              </a:spcBef>
              <a:spcAft>
                <a:spcPts val="272"/>
              </a:spcAft>
            </a:pPr>
            <a:r>
              <a:rPr lang="ja-JP" altLang="en-US" sz="1000" dirty="0"/>
              <a:t>生ごみは通常時のごみの出し方に従って、ごみステーションなどに出してください。</a:t>
            </a:r>
            <a:endParaRPr lang="en-US" altLang="ja-JP" sz="1000" dirty="0"/>
          </a:p>
          <a:p>
            <a:pPr marL="207368" indent="-207368">
              <a:lnSpc>
                <a:spcPct val="120000"/>
              </a:lnSpc>
              <a:spcBef>
                <a:spcPts val="0"/>
              </a:spcBef>
              <a:spcAft>
                <a:spcPts val="272"/>
              </a:spcAft>
            </a:pPr>
            <a:r>
              <a:rPr lang="ja-JP" altLang="en-US" sz="1000" dirty="0"/>
              <a:t>災害ごみとして</a:t>
            </a:r>
            <a:r>
              <a:rPr lang="ja-JP" altLang="en-US" sz="1000" b="1" u="sng" dirty="0"/>
              <a:t>仮置場には持ち込まないでください。</a:t>
            </a:r>
            <a:endParaRPr lang="en-US" altLang="ja-JP" sz="1000" b="1" u="sng" dirty="0"/>
          </a:p>
          <a:p>
            <a:pPr marL="207368" indent="-207368">
              <a:lnSpc>
                <a:spcPct val="120000"/>
              </a:lnSpc>
              <a:spcBef>
                <a:spcPts val="0"/>
              </a:spcBef>
              <a:spcAft>
                <a:spcPts val="272"/>
              </a:spcAft>
            </a:pPr>
            <a:r>
              <a:rPr lang="ja-JP" altLang="en-US" sz="1000" dirty="0"/>
              <a:t>浸水した冷蔵庫や冷凍庫を仮置場に持ち込まれる場合でも野菜、冷凍食品、調味料などの生ごみ等はすべて取り出してください。</a:t>
            </a:r>
            <a:endParaRPr lang="en-US" altLang="ja-JP" sz="1000" dirty="0"/>
          </a:p>
          <a:p>
            <a:pPr marL="207368" indent="-207368">
              <a:lnSpc>
                <a:spcPct val="120000"/>
              </a:lnSpc>
              <a:spcBef>
                <a:spcPts val="0"/>
              </a:spcBef>
              <a:spcAft>
                <a:spcPts val="272"/>
              </a:spcAft>
            </a:pPr>
            <a:r>
              <a:rPr lang="ja-JP" altLang="en-US" sz="1000" dirty="0"/>
              <a:t>取り出したごみは通常時のごみの出し方に従って出してください。</a:t>
            </a:r>
            <a:endParaRPr lang="en-US" altLang="ja-JP" sz="1000" dirty="0"/>
          </a:p>
          <a:p>
            <a:pPr marL="207368" indent="-207368">
              <a:lnSpc>
                <a:spcPct val="120000"/>
              </a:lnSpc>
              <a:spcBef>
                <a:spcPts val="0"/>
              </a:spcBef>
              <a:spcAft>
                <a:spcPts val="272"/>
              </a:spcAft>
            </a:pPr>
            <a:r>
              <a:rPr lang="ja-JP" altLang="en-US" sz="1000" dirty="0"/>
              <a:t>調味料、ジュース、お酒類も中身を下水等に排水し、ビン類は通常時のごみの出し方に従って出してください。</a:t>
            </a:r>
            <a:endParaRPr lang="en-US" altLang="ja-JP" sz="1000" dirty="0"/>
          </a:p>
        </p:txBody>
      </p:sp>
      <p:sp>
        <p:nvSpPr>
          <p:cNvPr id="21" name="字幕 2">
            <a:extLst>
              <a:ext uri="{FF2B5EF4-FFF2-40B4-BE49-F238E27FC236}">
                <a16:creationId xmlns:a16="http://schemas.microsoft.com/office/drawing/2014/main" id="{DA5B0689-5625-DA8C-5F96-594CD695D634}"/>
              </a:ext>
            </a:extLst>
          </p:cNvPr>
          <p:cNvSpPr txBox="1">
            <a:spLocks/>
          </p:cNvSpPr>
          <p:nvPr/>
        </p:nvSpPr>
        <p:spPr>
          <a:xfrm>
            <a:off x="6753089" y="6050527"/>
            <a:ext cx="2256787" cy="239555"/>
          </a:xfrm>
          <a:prstGeom prst="rect">
            <a:avLst/>
          </a:prstGeom>
        </p:spPr>
        <p:txBody>
          <a:bodyPr vert="horz" lIns="41476" tIns="20738" rIns="41476" bIns="20738" rtlCol="0">
            <a:normAutofit/>
          </a:bodyPr>
          <a:lstStyle>
            <a:lvl1pPr marL="0" indent="0" algn="ctr" defTabSz="1219170" rtl="0" eaLnBrk="1" latinLnBrk="0" hangingPunct="1">
              <a:lnSpc>
                <a:spcPct val="90000"/>
              </a:lnSpc>
              <a:spcBef>
                <a:spcPts val="1333"/>
              </a:spcBef>
              <a:buFont typeface="Arial" panose="020B0604020202020204" pitchFamily="34" charset="0"/>
              <a:buNone/>
              <a:defRPr kumimoji="1" sz="3200" kern="1200">
                <a:solidFill>
                  <a:schemeClr val="tx1"/>
                </a:solidFill>
                <a:latin typeface="+mn-lt"/>
                <a:ea typeface="+mn-ea"/>
                <a:cs typeface="+mn-cs"/>
              </a:defRPr>
            </a:lvl1pPr>
            <a:lvl2pPr marL="609585" indent="0" algn="ctr" defTabSz="1219170" rtl="0" eaLnBrk="1" latinLnBrk="0" hangingPunct="1">
              <a:lnSpc>
                <a:spcPct val="90000"/>
              </a:lnSpc>
              <a:spcBef>
                <a:spcPts val="667"/>
              </a:spcBef>
              <a:buFont typeface="Arial" panose="020B0604020202020204" pitchFamily="34" charset="0"/>
              <a:buNone/>
              <a:defRPr kumimoji="1" sz="2667" kern="1200">
                <a:solidFill>
                  <a:schemeClr val="tx1"/>
                </a:solidFill>
                <a:latin typeface="+mn-lt"/>
                <a:ea typeface="+mn-ea"/>
                <a:cs typeface="+mn-cs"/>
              </a:defRPr>
            </a:lvl2pPr>
            <a:lvl3pPr marL="1219170" indent="0" algn="ctr" defTabSz="1219170" rtl="0" eaLnBrk="1" latinLnBrk="0" hangingPunct="1">
              <a:lnSpc>
                <a:spcPct val="90000"/>
              </a:lnSpc>
              <a:spcBef>
                <a:spcPts val="667"/>
              </a:spcBef>
              <a:buFont typeface="Arial" panose="020B0604020202020204" pitchFamily="34" charset="0"/>
              <a:buNone/>
              <a:defRPr kumimoji="1" sz="2400" kern="1200">
                <a:solidFill>
                  <a:schemeClr val="tx1"/>
                </a:solidFill>
                <a:latin typeface="+mn-lt"/>
                <a:ea typeface="+mn-ea"/>
                <a:cs typeface="+mn-cs"/>
              </a:defRPr>
            </a:lvl3pPr>
            <a:lvl4pPr marL="1828754"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4pPr>
            <a:lvl5pPr marL="2438339"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9pPr>
          </a:lstStyle>
          <a:p>
            <a:pPr>
              <a:lnSpc>
                <a:spcPct val="100000"/>
              </a:lnSpc>
              <a:spcBef>
                <a:spcPts val="0"/>
              </a:spcBef>
            </a:pPr>
            <a:r>
              <a:rPr lang="en-US" altLang="ja-JP" sz="1000" dirty="0"/>
              <a:t>【</a:t>
            </a:r>
            <a:r>
              <a:rPr lang="ja-JP" altLang="en-US" sz="1000" dirty="0"/>
              <a:t>●●市●●課からのお知らせ</a:t>
            </a:r>
            <a:r>
              <a:rPr lang="en-US" altLang="ja-JP" sz="1000" dirty="0"/>
              <a:t>】</a:t>
            </a:r>
          </a:p>
        </p:txBody>
      </p:sp>
      <p:sp>
        <p:nvSpPr>
          <p:cNvPr id="22" name="正方形/長方形 21">
            <a:extLst>
              <a:ext uri="{FF2B5EF4-FFF2-40B4-BE49-F238E27FC236}">
                <a16:creationId xmlns:a16="http://schemas.microsoft.com/office/drawing/2014/main" id="{5F0867AF-B046-CBE0-80DA-F7B137D1A986}"/>
              </a:ext>
            </a:extLst>
          </p:cNvPr>
          <p:cNvSpPr/>
          <p:nvPr/>
        </p:nvSpPr>
        <p:spPr>
          <a:xfrm>
            <a:off x="7074966" y="748633"/>
            <a:ext cx="2437412" cy="217880"/>
          </a:xfrm>
          <a:prstGeom prst="rect">
            <a:avLst/>
          </a:prstGeom>
        </p:spPr>
        <p:txBody>
          <a:bodyPr wrap="square">
            <a:spAutoFit/>
          </a:bodyPr>
          <a:lstStyle/>
          <a:p>
            <a:r>
              <a:rPr lang="en-US" altLang="ja-JP" sz="816" dirty="0"/>
              <a:t>【</a:t>
            </a:r>
            <a:r>
              <a:rPr lang="ja-JP" altLang="en-US" sz="816" dirty="0"/>
              <a:t>ボランティア・住民へのチラシ例２</a:t>
            </a:r>
            <a:r>
              <a:rPr lang="en-US" altLang="ja-JP" sz="816" dirty="0"/>
              <a:t>】</a:t>
            </a:r>
          </a:p>
        </p:txBody>
      </p:sp>
      <p:sp>
        <p:nvSpPr>
          <p:cNvPr id="23" name="字幕 2">
            <a:extLst>
              <a:ext uri="{FF2B5EF4-FFF2-40B4-BE49-F238E27FC236}">
                <a16:creationId xmlns:a16="http://schemas.microsoft.com/office/drawing/2014/main" id="{2F675497-7DC6-86C7-43ED-491858F36D9F}"/>
              </a:ext>
            </a:extLst>
          </p:cNvPr>
          <p:cNvSpPr txBox="1">
            <a:spLocks/>
          </p:cNvSpPr>
          <p:nvPr/>
        </p:nvSpPr>
        <p:spPr>
          <a:xfrm>
            <a:off x="4525300" y="920735"/>
            <a:ext cx="4526990" cy="874849"/>
          </a:xfrm>
          <a:prstGeom prst="rect">
            <a:avLst/>
          </a:prstGeom>
        </p:spPr>
        <p:txBody>
          <a:bodyPr vert="horz" lIns="41476" tIns="20738" rIns="41476" bIns="20738" rtlCol="0">
            <a:normAutofit/>
          </a:bodyPr>
          <a:lstStyle>
            <a:lvl1pPr marL="0" indent="0" algn="ctr" defTabSz="1219170" rtl="0" eaLnBrk="1" latinLnBrk="0" hangingPunct="1">
              <a:lnSpc>
                <a:spcPct val="90000"/>
              </a:lnSpc>
              <a:spcBef>
                <a:spcPts val="1333"/>
              </a:spcBef>
              <a:buFont typeface="Arial" panose="020B0604020202020204" pitchFamily="34" charset="0"/>
              <a:buNone/>
              <a:defRPr kumimoji="1" sz="3200" kern="1200">
                <a:solidFill>
                  <a:schemeClr val="tx1"/>
                </a:solidFill>
                <a:latin typeface="+mn-lt"/>
                <a:ea typeface="+mn-ea"/>
                <a:cs typeface="+mn-cs"/>
              </a:defRPr>
            </a:lvl1pPr>
            <a:lvl2pPr marL="609585" indent="0" algn="ctr" defTabSz="1219170" rtl="0" eaLnBrk="1" latinLnBrk="0" hangingPunct="1">
              <a:lnSpc>
                <a:spcPct val="90000"/>
              </a:lnSpc>
              <a:spcBef>
                <a:spcPts val="667"/>
              </a:spcBef>
              <a:buFont typeface="Arial" panose="020B0604020202020204" pitchFamily="34" charset="0"/>
              <a:buNone/>
              <a:defRPr kumimoji="1" sz="2667" kern="1200">
                <a:solidFill>
                  <a:schemeClr val="tx1"/>
                </a:solidFill>
                <a:latin typeface="+mn-lt"/>
                <a:ea typeface="+mn-ea"/>
                <a:cs typeface="+mn-cs"/>
              </a:defRPr>
            </a:lvl2pPr>
            <a:lvl3pPr marL="1219170" indent="0" algn="ctr" defTabSz="1219170" rtl="0" eaLnBrk="1" latinLnBrk="0" hangingPunct="1">
              <a:lnSpc>
                <a:spcPct val="90000"/>
              </a:lnSpc>
              <a:spcBef>
                <a:spcPts val="667"/>
              </a:spcBef>
              <a:buFont typeface="Arial" panose="020B0604020202020204" pitchFamily="34" charset="0"/>
              <a:buNone/>
              <a:defRPr kumimoji="1" sz="2400" kern="1200">
                <a:solidFill>
                  <a:schemeClr val="tx1"/>
                </a:solidFill>
                <a:latin typeface="+mn-lt"/>
                <a:ea typeface="+mn-ea"/>
                <a:cs typeface="+mn-cs"/>
              </a:defRPr>
            </a:lvl3pPr>
            <a:lvl4pPr marL="1828754"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4pPr>
            <a:lvl5pPr marL="2438339"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9pPr>
          </a:lstStyle>
          <a:p>
            <a:pPr algn="l">
              <a:lnSpc>
                <a:spcPct val="110000"/>
              </a:lnSpc>
              <a:spcBef>
                <a:spcPts val="0"/>
              </a:spcBef>
            </a:pPr>
            <a:r>
              <a:rPr lang="ja-JP" altLang="en-US" sz="1100" dirty="0"/>
              <a:t>被災された方・ボランティアの方へ</a:t>
            </a:r>
            <a:endParaRPr lang="en-US" altLang="ja-JP" sz="1100" dirty="0"/>
          </a:p>
          <a:p>
            <a:pPr>
              <a:lnSpc>
                <a:spcPct val="150000"/>
              </a:lnSpc>
              <a:spcBef>
                <a:spcPts val="0"/>
              </a:spcBef>
            </a:pPr>
            <a:r>
              <a:rPr lang="ja-JP" altLang="en-US" sz="1600" b="1" u="sng" dirty="0"/>
              <a:t>家屋からの生ごみの出し方について</a:t>
            </a:r>
            <a:endParaRPr lang="en-US" altLang="ja-JP" sz="1600" b="1" u="sng" dirty="0"/>
          </a:p>
        </p:txBody>
      </p:sp>
      <p:sp>
        <p:nvSpPr>
          <p:cNvPr id="24" name="正方形/長方形 23">
            <a:extLst>
              <a:ext uri="{FF2B5EF4-FFF2-40B4-BE49-F238E27FC236}">
                <a16:creationId xmlns:a16="http://schemas.microsoft.com/office/drawing/2014/main" id="{14AD7F37-0A2F-5A79-2CA5-F06AD2E24B3D}"/>
              </a:ext>
            </a:extLst>
          </p:cNvPr>
          <p:cNvSpPr/>
          <p:nvPr/>
        </p:nvSpPr>
        <p:spPr>
          <a:xfrm>
            <a:off x="4788228" y="1507420"/>
            <a:ext cx="4053983" cy="1011272"/>
          </a:xfrm>
          <a:prstGeom prst="rect">
            <a:avLst/>
          </a:prstGeom>
          <a:solidFill>
            <a:srgbClr val="CCFF99"/>
          </a:solidFill>
          <a:ln w="25400">
            <a:solidFill>
              <a:schemeClr val="tx1"/>
            </a:solidFill>
          </a:ln>
        </p:spPr>
        <p:txBody>
          <a:bodyPr wrap="square" tIns="81646" bIns="81646" anchor="ctr" anchorCtr="0">
            <a:spAutoFit/>
          </a:bodyPr>
          <a:lstStyle/>
          <a:p>
            <a:r>
              <a:rPr lang="ja-JP" altLang="en-US" sz="1100" dirty="0"/>
              <a:t>　被災した家屋からごみを出す際には、仮置場の周辺の生活環境への影響を考慮し、腐敗性廃棄物（生ごみ等）の仮置場への搬入は禁止しています。</a:t>
            </a:r>
            <a:endParaRPr lang="en-US" altLang="ja-JP" sz="1100" dirty="0"/>
          </a:p>
          <a:p>
            <a:r>
              <a:rPr lang="ja-JP" altLang="en-US" sz="1100" dirty="0"/>
              <a:t>　以下の事項に注意して作業を行ってください。</a:t>
            </a:r>
          </a:p>
          <a:p>
            <a:r>
              <a:rPr lang="ja-JP" altLang="en-US" sz="1100" dirty="0"/>
              <a:t>　ご協力をお願いします。</a:t>
            </a:r>
            <a:endParaRPr lang="en-US" altLang="ja-JP" sz="1100" dirty="0"/>
          </a:p>
        </p:txBody>
      </p:sp>
      <p:pic>
        <p:nvPicPr>
          <p:cNvPr id="25" name="図 24">
            <a:extLst>
              <a:ext uri="{FF2B5EF4-FFF2-40B4-BE49-F238E27FC236}">
                <a16:creationId xmlns:a16="http://schemas.microsoft.com/office/drawing/2014/main" id="{976D7A60-F9F0-86AF-054A-4BE7F0A95F73}"/>
              </a:ext>
            </a:extLst>
          </p:cNvPr>
          <p:cNvPicPr>
            <a:picLocks noChangeAspect="1"/>
          </p:cNvPicPr>
          <p:nvPr/>
        </p:nvPicPr>
        <p:blipFill>
          <a:blip r:embed="rId4"/>
          <a:stretch>
            <a:fillRect/>
          </a:stretch>
        </p:blipFill>
        <p:spPr>
          <a:xfrm>
            <a:off x="4899762" y="4303702"/>
            <a:ext cx="1317758" cy="792866"/>
          </a:xfrm>
          <a:prstGeom prst="rect">
            <a:avLst/>
          </a:prstGeom>
        </p:spPr>
      </p:pic>
      <p:pic>
        <p:nvPicPr>
          <p:cNvPr id="26" name="図 25">
            <a:extLst>
              <a:ext uri="{FF2B5EF4-FFF2-40B4-BE49-F238E27FC236}">
                <a16:creationId xmlns:a16="http://schemas.microsoft.com/office/drawing/2014/main" id="{FB826AC0-E90D-3F8B-99D4-F619DA6F868A}"/>
              </a:ext>
            </a:extLst>
          </p:cNvPr>
          <p:cNvPicPr>
            <a:picLocks noChangeAspect="1"/>
          </p:cNvPicPr>
          <p:nvPr/>
        </p:nvPicPr>
        <p:blipFill>
          <a:blip r:embed="rId5"/>
          <a:stretch>
            <a:fillRect/>
          </a:stretch>
        </p:blipFill>
        <p:spPr>
          <a:xfrm>
            <a:off x="6852619" y="4238728"/>
            <a:ext cx="870823" cy="910833"/>
          </a:xfrm>
          <a:prstGeom prst="rect">
            <a:avLst/>
          </a:prstGeom>
        </p:spPr>
      </p:pic>
      <p:pic>
        <p:nvPicPr>
          <p:cNvPr id="27" name="図 26">
            <a:extLst>
              <a:ext uri="{FF2B5EF4-FFF2-40B4-BE49-F238E27FC236}">
                <a16:creationId xmlns:a16="http://schemas.microsoft.com/office/drawing/2014/main" id="{F3FA7679-B9F0-FB5B-1E7A-B83F01C5BBC7}"/>
              </a:ext>
            </a:extLst>
          </p:cNvPr>
          <p:cNvPicPr>
            <a:picLocks noChangeAspect="1"/>
          </p:cNvPicPr>
          <p:nvPr/>
        </p:nvPicPr>
        <p:blipFill>
          <a:blip r:embed="rId6"/>
          <a:stretch>
            <a:fillRect/>
          </a:stretch>
        </p:blipFill>
        <p:spPr>
          <a:xfrm>
            <a:off x="5229302" y="5294695"/>
            <a:ext cx="328233" cy="366425"/>
          </a:xfrm>
          <a:prstGeom prst="rect">
            <a:avLst/>
          </a:prstGeom>
        </p:spPr>
      </p:pic>
      <p:pic>
        <p:nvPicPr>
          <p:cNvPr id="28" name="図 27">
            <a:extLst>
              <a:ext uri="{FF2B5EF4-FFF2-40B4-BE49-F238E27FC236}">
                <a16:creationId xmlns:a16="http://schemas.microsoft.com/office/drawing/2014/main" id="{22E40750-9039-0EE9-08DD-29B55CDA7387}"/>
              </a:ext>
            </a:extLst>
          </p:cNvPr>
          <p:cNvPicPr>
            <a:picLocks noChangeAspect="1"/>
          </p:cNvPicPr>
          <p:nvPr/>
        </p:nvPicPr>
        <p:blipFill>
          <a:blip r:embed="rId7"/>
          <a:stretch>
            <a:fillRect/>
          </a:stretch>
        </p:blipFill>
        <p:spPr>
          <a:xfrm>
            <a:off x="5578800" y="5250194"/>
            <a:ext cx="360751" cy="397798"/>
          </a:xfrm>
          <a:prstGeom prst="rect">
            <a:avLst/>
          </a:prstGeom>
        </p:spPr>
      </p:pic>
      <p:pic>
        <p:nvPicPr>
          <p:cNvPr id="29" name="図 28">
            <a:extLst>
              <a:ext uri="{FF2B5EF4-FFF2-40B4-BE49-F238E27FC236}">
                <a16:creationId xmlns:a16="http://schemas.microsoft.com/office/drawing/2014/main" id="{5CEAE5CD-EB69-9289-C899-8D4F8297A1FE}"/>
              </a:ext>
            </a:extLst>
          </p:cNvPr>
          <p:cNvPicPr>
            <a:picLocks noChangeAspect="1"/>
          </p:cNvPicPr>
          <p:nvPr/>
        </p:nvPicPr>
        <p:blipFill>
          <a:blip r:embed="rId8"/>
          <a:stretch>
            <a:fillRect/>
          </a:stretch>
        </p:blipFill>
        <p:spPr>
          <a:xfrm>
            <a:off x="5393419" y="5590661"/>
            <a:ext cx="347868" cy="362141"/>
          </a:xfrm>
          <a:prstGeom prst="rect">
            <a:avLst/>
          </a:prstGeom>
        </p:spPr>
      </p:pic>
      <p:sp>
        <p:nvSpPr>
          <p:cNvPr id="30" name="楕円 29">
            <a:extLst>
              <a:ext uri="{FF2B5EF4-FFF2-40B4-BE49-F238E27FC236}">
                <a16:creationId xmlns:a16="http://schemas.microsoft.com/office/drawing/2014/main" id="{EDFA81D8-9BB8-F575-9C2F-CEE70462BDA9}"/>
              </a:ext>
            </a:extLst>
          </p:cNvPr>
          <p:cNvSpPr/>
          <p:nvPr/>
        </p:nvSpPr>
        <p:spPr>
          <a:xfrm>
            <a:off x="5186126" y="5214798"/>
            <a:ext cx="780724" cy="76202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16"/>
          </a:p>
        </p:txBody>
      </p:sp>
      <p:sp>
        <p:nvSpPr>
          <p:cNvPr id="31" name="右矢印 21">
            <a:extLst>
              <a:ext uri="{FF2B5EF4-FFF2-40B4-BE49-F238E27FC236}">
                <a16:creationId xmlns:a16="http://schemas.microsoft.com/office/drawing/2014/main" id="{44F8607F-40DC-9B5F-E5F0-CFE67368F7D6}"/>
              </a:ext>
            </a:extLst>
          </p:cNvPr>
          <p:cNvSpPr/>
          <p:nvPr/>
        </p:nvSpPr>
        <p:spPr>
          <a:xfrm>
            <a:off x="6351264" y="4620343"/>
            <a:ext cx="396000" cy="1984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16"/>
          </a:p>
        </p:txBody>
      </p:sp>
      <p:pic>
        <p:nvPicPr>
          <p:cNvPr id="32" name="図 31">
            <a:extLst>
              <a:ext uri="{FF2B5EF4-FFF2-40B4-BE49-F238E27FC236}">
                <a16:creationId xmlns:a16="http://schemas.microsoft.com/office/drawing/2014/main" id="{1324CF26-0845-D1A5-299B-4B426BC11BD3}"/>
              </a:ext>
            </a:extLst>
          </p:cNvPr>
          <p:cNvPicPr>
            <a:picLocks noChangeAspect="1"/>
          </p:cNvPicPr>
          <p:nvPr/>
        </p:nvPicPr>
        <p:blipFill>
          <a:blip r:embed="rId9"/>
          <a:stretch>
            <a:fillRect/>
          </a:stretch>
        </p:blipFill>
        <p:spPr>
          <a:xfrm>
            <a:off x="6928639" y="5204645"/>
            <a:ext cx="632250" cy="849670"/>
          </a:xfrm>
          <a:prstGeom prst="rect">
            <a:avLst/>
          </a:prstGeom>
        </p:spPr>
      </p:pic>
      <p:sp>
        <p:nvSpPr>
          <p:cNvPr id="33" name="右矢印 23">
            <a:extLst>
              <a:ext uri="{FF2B5EF4-FFF2-40B4-BE49-F238E27FC236}">
                <a16:creationId xmlns:a16="http://schemas.microsoft.com/office/drawing/2014/main" id="{DF57F850-C60B-98B0-D446-FCD8AFB03683}"/>
              </a:ext>
            </a:extLst>
          </p:cNvPr>
          <p:cNvSpPr/>
          <p:nvPr/>
        </p:nvSpPr>
        <p:spPr>
          <a:xfrm>
            <a:off x="6351264" y="5491453"/>
            <a:ext cx="396000" cy="1984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16"/>
          </a:p>
        </p:txBody>
      </p:sp>
      <p:sp>
        <p:nvSpPr>
          <p:cNvPr id="34" name="テキスト ボックス 33">
            <a:extLst>
              <a:ext uri="{FF2B5EF4-FFF2-40B4-BE49-F238E27FC236}">
                <a16:creationId xmlns:a16="http://schemas.microsoft.com/office/drawing/2014/main" id="{639EBBCC-B5F2-1042-BD9F-63516E70417C}"/>
              </a:ext>
            </a:extLst>
          </p:cNvPr>
          <p:cNvSpPr txBox="1"/>
          <p:nvPr/>
        </p:nvSpPr>
        <p:spPr>
          <a:xfrm>
            <a:off x="6003490" y="6213803"/>
            <a:ext cx="3024000" cy="246221"/>
          </a:xfrm>
          <a:prstGeom prst="rect">
            <a:avLst/>
          </a:prstGeom>
          <a:noFill/>
        </p:spPr>
        <p:txBody>
          <a:bodyPr wrap="square">
            <a:spAutoFit/>
          </a:bodyPr>
          <a:lstStyle/>
          <a:p>
            <a:r>
              <a:rPr lang="ja-JP" altLang="en-US" sz="1000" dirty="0">
                <a:latin typeface="メイリオ" panose="020B0604030504040204" pitchFamily="50" charset="-128"/>
                <a:ea typeface="メイリオ" panose="020B0604030504040204" pitchFamily="50" charset="-128"/>
              </a:rPr>
              <a:t>出典：環境省近畿地方環境事務所　提供資料</a:t>
            </a:r>
          </a:p>
        </p:txBody>
      </p:sp>
    </p:spTree>
    <p:extLst>
      <p:ext uri="{BB962C8B-B14F-4D97-AF65-F5344CB8AC3E}">
        <p14:creationId xmlns:p14="http://schemas.microsoft.com/office/powerpoint/2010/main" val="2905252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雲 2">
            <a:extLst>
              <a:ext uri="{FF2B5EF4-FFF2-40B4-BE49-F238E27FC236}">
                <a16:creationId xmlns:a16="http://schemas.microsoft.com/office/drawing/2014/main" id="{B258AB09-F5D4-4BEA-2D66-F3B6A4A3AE16}"/>
              </a:ext>
            </a:extLst>
          </p:cNvPr>
          <p:cNvSpPr/>
          <p:nvPr/>
        </p:nvSpPr>
        <p:spPr>
          <a:xfrm>
            <a:off x="984739" y="1996752"/>
            <a:ext cx="7174523" cy="1101012"/>
          </a:xfrm>
          <a:prstGeom prst="cloud">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タイトル 1">
            <a:extLst>
              <a:ext uri="{FF2B5EF4-FFF2-40B4-BE49-F238E27FC236}">
                <a16:creationId xmlns:a16="http://schemas.microsoft.com/office/drawing/2014/main" id="{74038AB4-9447-DCC8-7848-AD7B2F2DDB23}"/>
              </a:ext>
            </a:extLst>
          </p:cNvPr>
          <p:cNvSpPr txBox="1">
            <a:spLocks/>
          </p:cNvSpPr>
          <p:nvPr/>
        </p:nvSpPr>
        <p:spPr>
          <a:xfrm>
            <a:off x="984738" y="2223562"/>
            <a:ext cx="7174523" cy="2746778"/>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10000"/>
              </a:lnSpc>
            </a:pPr>
            <a:r>
              <a:rPr lang="ja-JP" altLang="en-US" sz="2800" dirty="0">
                <a:latin typeface="Meiryo UI" panose="020B0604030504040204" pitchFamily="50" charset="-128"/>
                <a:ea typeface="Meiryo UI" panose="020B0604030504040204" pitchFamily="50" charset="-128"/>
              </a:rPr>
              <a:t>テーマ②「災害ごみ」の分類</a:t>
            </a:r>
          </a:p>
          <a:p>
            <a:pPr algn="ctr">
              <a:lnSpc>
                <a:spcPct val="110000"/>
              </a:lnSpc>
            </a:pPr>
            <a:endParaRPr lang="en-US" altLang="ja-JP" sz="3200" b="1" dirty="0">
              <a:latin typeface="Meiryo UI" panose="020B0604030504040204" pitchFamily="50" charset="-128"/>
              <a:ea typeface="Meiryo UI" panose="020B0604030504040204" pitchFamily="50" charset="-128"/>
            </a:endParaRPr>
          </a:p>
          <a:p>
            <a:pPr algn="ctr">
              <a:lnSpc>
                <a:spcPct val="110000"/>
              </a:lnSpc>
            </a:pPr>
            <a:endParaRPr lang="en-US" altLang="ja-JP" sz="3200" b="1" dirty="0">
              <a:latin typeface="Meiryo UI" panose="020B0604030504040204" pitchFamily="50" charset="-128"/>
              <a:ea typeface="Meiryo UI" panose="020B0604030504040204" pitchFamily="50" charset="-128"/>
            </a:endParaRPr>
          </a:p>
          <a:p>
            <a:pPr algn="ctr">
              <a:lnSpc>
                <a:spcPct val="110000"/>
              </a:lnSpc>
            </a:pPr>
            <a:r>
              <a:rPr lang="ja-JP" altLang="en-US" sz="3200" b="1" dirty="0">
                <a:latin typeface="Meiryo UI" panose="020B0604030504040204" pitchFamily="50" charset="-128"/>
                <a:ea typeface="Meiryo UI" panose="020B0604030504040204" pitchFamily="50" charset="-128"/>
              </a:rPr>
              <a:t>「災害ごみ」はどのような種類に</a:t>
            </a:r>
            <a:endParaRPr lang="en-US" altLang="ja-JP" sz="3200" b="1" dirty="0">
              <a:latin typeface="Meiryo UI" panose="020B0604030504040204" pitchFamily="50" charset="-128"/>
              <a:ea typeface="Meiryo UI" panose="020B0604030504040204" pitchFamily="50" charset="-128"/>
            </a:endParaRPr>
          </a:p>
          <a:p>
            <a:pPr algn="ctr">
              <a:lnSpc>
                <a:spcPct val="110000"/>
              </a:lnSpc>
            </a:pPr>
            <a:r>
              <a:rPr lang="ja-JP" altLang="en-US" sz="3200" b="1" dirty="0">
                <a:latin typeface="Meiryo UI" panose="020B0604030504040204" pitchFamily="50" charset="-128"/>
                <a:ea typeface="Meiryo UI" panose="020B0604030504040204" pitchFamily="50" charset="-128"/>
              </a:rPr>
              <a:t>分類することができるでしょうか？</a:t>
            </a:r>
          </a:p>
        </p:txBody>
      </p:sp>
      <p:sp>
        <p:nvSpPr>
          <p:cNvPr id="2" name="Slide Number Placeholder 5">
            <a:extLst>
              <a:ext uri="{FF2B5EF4-FFF2-40B4-BE49-F238E27FC236}">
                <a16:creationId xmlns:a16="http://schemas.microsoft.com/office/drawing/2014/main" id="{0545E028-9FBA-0B83-7646-1E1FDFAE548D}"/>
              </a:ext>
            </a:extLst>
          </p:cNvPr>
          <p:cNvSpPr>
            <a:spLocks noGrp="1"/>
          </p:cNvSpPr>
          <p:nvPr>
            <p:ph type="sldNum" sz="quarter" idx="12"/>
          </p:nvPr>
        </p:nvSpPr>
        <p:spPr>
          <a:xfrm>
            <a:off x="6952476" y="6356351"/>
            <a:ext cx="2057400" cy="365125"/>
          </a:xfrm>
        </p:spPr>
        <p:txBody>
          <a:bodyPr/>
          <a:lstStyle/>
          <a:p>
            <a:r>
              <a:rPr kumimoji="1" lang="en-US" altLang="ja-JP" sz="1600" b="1" dirty="0"/>
              <a:t>20</a:t>
            </a:r>
            <a:endParaRPr kumimoji="1" lang="ja-JP" altLang="en-US" sz="1600" b="1" dirty="0"/>
          </a:p>
        </p:txBody>
      </p:sp>
      <p:sp>
        <p:nvSpPr>
          <p:cNvPr id="5" name="四角形: 角を丸くする 4">
            <a:extLst>
              <a:ext uri="{FF2B5EF4-FFF2-40B4-BE49-F238E27FC236}">
                <a16:creationId xmlns:a16="http://schemas.microsoft.com/office/drawing/2014/main" id="{3D4BD89C-6C77-07AA-757B-2B98DAEEB6F3}"/>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Tree>
    <p:extLst>
      <p:ext uri="{BB962C8B-B14F-4D97-AF65-F5344CB8AC3E}">
        <p14:creationId xmlns:p14="http://schemas.microsoft.com/office/powerpoint/2010/main" val="2658432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545E028-9FBA-0B83-7646-1E1FDFAE548D}"/>
              </a:ext>
            </a:extLst>
          </p:cNvPr>
          <p:cNvSpPr>
            <a:spLocks noGrp="1"/>
          </p:cNvSpPr>
          <p:nvPr>
            <p:ph type="sldNum" sz="quarter" idx="12"/>
          </p:nvPr>
        </p:nvSpPr>
        <p:spPr>
          <a:xfrm>
            <a:off x="6952476" y="6356351"/>
            <a:ext cx="2057400" cy="365125"/>
          </a:xfrm>
        </p:spPr>
        <p:txBody>
          <a:bodyPr/>
          <a:lstStyle/>
          <a:p>
            <a:r>
              <a:rPr kumimoji="1" lang="en-US" altLang="ja-JP" sz="1600" b="1" dirty="0"/>
              <a:t>21</a:t>
            </a:r>
            <a:endParaRPr kumimoji="1" lang="ja-JP" altLang="en-US" sz="1600" b="1" dirty="0"/>
          </a:p>
        </p:txBody>
      </p:sp>
      <p:sp>
        <p:nvSpPr>
          <p:cNvPr id="8" name="コンテンツ プレースホルダー 2">
            <a:extLst>
              <a:ext uri="{FF2B5EF4-FFF2-40B4-BE49-F238E27FC236}">
                <a16:creationId xmlns:a16="http://schemas.microsoft.com/office/drawing/2014/main" id="{2F711D20-E62A-B13E-DC87-E4BBA123C455}"/>
              </a:ext>
            </a:extLst>
          </p:cNvPr>
          <p:cNvSpPr txBox="1">
            <a:spLocks/>
          </p:cNvSpPr>
          <p:nvPr/>
        </p:nvSpPr>
        <p:spPr>
          <a:xfrm>
            <a:off x="249652" y="2785706"/>
            <a:ext cx="4207685" cy="37732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ts val="2500"/>
              </a:lnSpc>
              <a:spcBef>
                <a:spcPts val="1200"/>
              </a:spcBef>
              <a:buFont typeface="Arial" panose="020B0604020202020204" pitchFamily="34" charset="0"/>
              <a:buNone/>
            </a:pPr>
            <a:r>
              <a:rPr lang="ja-JP" altLang="en-US" sz="2000" b="1" dirty="0">
                <a:latin typeface="Meiryo UI" panose="020B0604030504040204" pitchFamily="50" charset="-128"/>
                <a:ea typeface="Meiryo UI" panose="020B0604030504040204" pitchFamily="50" charset="-128"/>
              </a:rPr>
              <a:t>　あなたは、高齢者のお宅に災害ごみの片付けの支援に行くことになりました。</a:t>
            </a:r>
            <a:endParaRPr lang="en-US" altLang="ja-JP" sz="2000" b="1" dirty="0">
              <a:latin typeface="Meiryo UI" panose="020B0604030504040204" pitchFamily="50" charset="-128"/>
              <a:ea typeface="Meiryo UI" panose="020B0604030504040204" pitchFamily="50" charset="-128"/>
            </a:endParaRPr>
          </a:p>
          <a:p>
            <a:pPr marL="0" indent="0" algn="just">
              <a:lnSpc>
                <a:spcPts val="2500"/>
              </a:lnSpc>
              <a:spcBef>
                <a:spcPts val="1200"/>
              </a:spcBef>
              <a:buFont typeface="Arial" panose="020B0604020202020204" pitchFamily="34" charset="0"/>
              <a:buNone/>
            </a:pPr>
            <a:r>
              <a:rPr lang="ja-JP" altLang="en-US" sz="2000" b="1" dirty="0">
                <a:latin typeface="Meiryo UI" panose="020B0604030504040204" pitchFamily="50" charset="-128"/>
                <a:ea typeface="Meiryo UI" panose="020B0604030504040204" pitchFamily="50" charset="-128"/>
              </a:rPr>
              <a:t>　台風による大雨で、近くの河川が　　氾濫し、自宅が床上浸水被害、瓦も風で飛ばされ落ちてしまいました。</a:t>
            </a:r>
            <a:endParaRPr lang="en-US" altLang="ja-JP" sz="2000" b="1" dirty="0">
              <a:latin typeface="Meiryo UI" panose="020B0604030504040204" pitchFamily="50" charset="-128"/>
              <a:ea typeface="Meiryo UI" panose="020B0604030504040204" pitchFamily="50" charset="-128"/>
            </a:endParaRPr>
          </a:p>
          <a:p>
            <a:pPr marL="0" indent="0" algn="just">
              <a:lnSpc>
                <a:spcPts val="2500"/>
              </a:lnSpc>
              <a:spcBef>
                <a:spcPts val="1200"/>
              </a:spcBef>
              <a:buFont typeface="Arial" panose="020B0604020202020204" pitchFamily="34" charset="0"/>
              <a:buNone/>
            </a:pPr>
            <a:r>
              <a:rPr lang="ja-JP" altLang="en-US" sz="2000" b="1" dirty="0">
                <a:latin typeface="Meiryo UI" panose="020B0604030504040204" pitchFamily="50" charset="-128"/>
                <a:ea typeface="Meiryo UI" panose="020B0604030504040204" pitchFamily="50" charset="-128"/>
              </a:rPr>
              <a:t>　戸建ての</a:t>
            </a:r>
            <a:r>
              <a:rPr lang="en-US" altLang="ja-JP" sz="2000" b="1" dirty="0">
                <a:latin typeface="Meiryo UI" panose="020B0604030504040204" pitchFamily="50" charset="-128"/>
                <a:ea typeface="Meiryo UI" panose="020B0604030504040204" pitchFamily="50" charset="-128"/>
              </a:rPr>
              <a:t>1</a:t>
            </a:r>
            <a:r>
              <a:rPr lang="ja-JP" altLang="en-US" sz="2000" b="1" dirty="0">
                <a:latin typeface="Meiryo UI" panose="020B0604030504040204" pitchFamily="50" charset="-128"/>
                <a:ea typeface="Meiryo UI" panose="020B0604030504040204" pitchFamily="50" charset="-128"/>
              </a:rPr>
              <a:t>階部分は、多くの家財が水につかってしまい、右のイラストのような状態で、片付け作業が必要です。</a:t>
            </a:r>
            <a:endParaRPr lang="en-US" altLang="ja-JP" sz="2000" b="1" dirty="0">
              <a:latin typeface="Meiryo UI" panose="020B0604030504040204" pitchFamily="50" charset="-128"/>
              <a:ea typeface="Meiryo UI" panose="020B0604030504040204" pitchFamily="50" charset="-128"/>
            </a:endParaRPr>
          </a:p>
          <a:p>
            <a:pPr marL="0" indent="0" algn="just">
              <a:lnSpc>
                <a:spcPts val="2500"/>
              </a:lnSpc>
              <a:spcBef>
                <a:spcPts val="1200"/>
              </a:spcBef>
              <a:buFont typeface="Arial" panose="020B0604020202020204" pitchFamily="34" charset="0"/>
              <a:buNone/>
            </a:pPr>
            <a:r>
              <a:rPr lang="ja-JP" altLang="en-US" sz="2000" b="1" dirty="0">
                <a:latin typeface="Meiryo UI" panose="020B0604030504040204" pitchFamily="50" charset="-128"/>
                <a:ea typeface="Meiryo UI" panose="020B0604030504040204" pitchFamily="50" charset="-128"/>
              </a:rPr>
              <a:t>　片付け作業を進めるうえで、それぞれの物をどのように区分しますか。</a:t>
            </a:r>
          </a:p>
        </p:txBody>
      </p:sp>
      <p:sp>
        <p:nvSpPr>
          <p:cNvPr id="3" name="タイトル 1">
            <a:extLst>
              <a:ext uri="{FF2B5EF4-FFF2-40B4-BE49-F238E27FC236}">
                <a16:creationId xmlns:a16="http://schemas.microsoft.com/office/drawing/2014/main" id="{3D764EB0-57E7-B76D-7B57-2D17245A1964}"/>
              </a:ext>
            </a:extLst>
          </p:cNvPr>
          <p:cNvSpPr>
            <a:spLocks noGrp="1"/>
          </p:cNvSpPr>
          <p:nvPr>
            <p:ph type="title"/>
          </p:nvPr>
        </p:nvSpPr>
        <p:spPr>
          <a:xfrm>
            <a:off x="567347" y="-54868"/>
            <a:ext cx="7886700" cy="1075513"/>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問いの設定</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7E45BDA4-F9AC-802B-D402-A2A9884B2158}"/>
              </a:ext>
            </a:extLst>
          </p:cNvPr>
          <p:cNvSpPr/>
          <p:nvPr/>
        </p:nvSpPr>
        <p:spPr>
          <a:xfrm>
            <a:off x="188169" y="1020883"/>
            <a:ext cx="8767660" cy="1131079"/>
          </a:xfrm>
          <a:prstGeom prst="rect">
            <a:avLst/>
          </a:prstGeom>
        </p:spPr>
        <p:txBody>
          <a:bodyPr wrap="square">
            <a:spAutoFit/>
          </a:bodyPr>
          <a:lstStyle/>
          <a:p>
            <a:pPr>
              <a:lnSpc>
                <a:spcPts val="2700"/>
              </a:lnSpc>
            </a:pPr>
            <a:r>
              <a:rPr lang="ja-JP" altLang="en-US" sz="2000" b="1" dirty="0">
                <a:latin typeface="Meiryo UI" panose="020B0604030504040204" pitchFamily="50" charset="-128"/>
                <a:ea typeface="Meiryo UI" panose="020B0604030504040204" pitchFamily="50" charset="-128"/>
              </a:rPr>
              <a:t>集積所や仮置場に持っていく際には、災害ごみを分別することが重要です。</a:t>
            </a:r>
            <a:endParaRPr lang="en-US" altLang="ja-JP" sz="2000" b="1" dirty="0">
              <a:latin typeface="Meiryo UI" panose="020B0604030504040204" pitchFamily="50" charset="-128"/>
              <a:ea typeface="Meiryo UI" panose="020B0604030504040204" pitchFamily="50" charset="-128"/>
            </a:endParaRPr>
          </a:p>
          <a:p>
            <a:pPr>
              <a:lnSpc>
                <a:spcPts val="2700"/>
              </a:lnSpc>
            </a:pPr>
            <a:r>
              <a:rPr lang="ja-JP" altLang="en-US" sz="2000" b="1" dirty="0">
                <a:latin typeface="Meiryo UI" panose="020B0604030504040204" pitchFamily="50" charset="-128"/>
                <a:ea typeface="Meiryo UI" panose="020B0604030504040204" pitchFamily="50" charset="-128"/>
              </a:rPr>
              <a:t>あなたが、以下のような状況・立場に置かれた時、片付け作業を行いながら、</a:t>
            </a:r>
            <a:endParaRPr lang="en-US" altLang="ja-JP" sz="2000" b="1" dirty="0">
              <a:latin typeface="Meiryo UI" panose="020B0604030504040204" pitchFamily="50" charset="-128"/>
              <a:ea typeface="Meiryo UI" panose="020B0604030504040204" pitchFamily="50" charset="-128"/>
            </a:endParaRPr>
          </a:p>
          <a:p>
            <a:pPr>
              <a:lnSpc>
                <a:spcPts val="2700"/>
              </a:lnSpc>
            </a:pPr>
            <a:r>
              <a:rPr lang="ja-JP" altLang="en-US" sz="2000" b="1" dirty="0">
                <a:latin typeface="Meiryo UI" panose="020B0604030504040204" pitchFamily="50" charset="-128"/>
                <a:ea typeface="Meiryo UI" panose="020B0604030504040204" pitchFamily="50" charset="-128"/>
              </a:rPr>
              <a:t>どのように災害ごみを分別するか、被災された方の気持ちになって考えてみましょう。</a:t>
            </a:r>
            <a:endParaRPr lang="en-US" altLang="ja-JP" sz="2000" b="1"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31B3A5E4-E771-DD58-3605-5C9A1F351240}"/>
              </a:ext>
            </a:extLst>
          </p:cNvPr>
          <p:cNvSpPr/>
          <p:nvPr/>
        </p:nvSpPr>
        <p:spPr>
          <a:xfrm>
            <a:off x="402355" y="2446039"/>
            <a:ext cx="918445" cy="298568"/>
          </a:xfrm>
          <a:prstGeom prst="rect">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ja-JP" altLang="en-US" sz="1600" b="1" dirty="0">
                <a:solidFill>
                  <a:schemeClr val="bg1"/>
                </a:solidFill>
                <a:latin typeface="メイリオ" panose="020B0604030504040204" pitchFamily="50" charset="-128"/>
                <a:ea typeface="メイリオ" panose="020B0604030504040204" pitchFamily="50" charset="-128"/>
              </a:rPr>
              <a:t>設 定</a:t>
            </a:r>
          </a:p>
        </p:txBody>
      </p:sp>
      <p:sp>
        <p:nvSpPr>
          <p:cNvPr id="10" name="四角形: 角を丸くする 9">
            <a:extLst>
              <a:ext uri="{FF2B5EF4-FFF2-40B4-BE49-F238E27FC236}">
                <a16:creationId xmlns:a16="http://schemas.microsoft.com/office/drawing/2014/main" id="{C20EA790-D975-03E1-A3FF-4F9F58E1689F}"/>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grpSp>
        <p:nvGrpSpPr>
          <p:cNvPr id="36" name="グループ化 35">
            <a:extLst>
              <a:ext uri="{FF2B5EF4-FFF2-40B4-BE49-F238E27FC236}">
                <a16:creationId xmlns:a16="http://schemas.microsoft.com/office/drawing/2014/main" id="{2BD9DB78-0D1C-5809-318A-4BDBE9F2868E}"/>
              </a:ext>
            </a:extLst>
          </p:cNvPr>
          <p:cNvGrpSpPr/>
          <p:nvPr/>
        </p:nvGrpSpPr>
        <p:grpSpPr>
          <a:xfrm>
            <a:off x="4372118" y="2409071"/>
            <a:ext cx="4428000" cy="4060186"/>
            <a:chOff x="4372118" y="2409071"/>
            <a:chExt cx="4428000" cy="4060186"/>
          </a:xfrm>
        </p:grpSpPr>
        <p:pic>
          <p:nvPicPr>
            <p:cNvPr id="19" name="図 18" descr="ダイアグラム, 設計図&#10;&#10;自動的に生成された説明">
              <a:extLst>
                <a:ext uri="{FF2B5EF4-FFF2-40B4-BE49-F238E27FC236}">
                  <a16:creationId xmlns:a16="http://schemas.microsoft.com/office/drawing/2014/main" id="{4DBDB2FB-5348-6E4B-DA2F-7B132FD210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72118" y="2979094"/>
              <a:ext cx="4428000" cy="3321402"/>
            </a:xfrm>
            <a:prstGeom prst="rect">
              <a:avLst/>
            </a:prstGeom>
            <a:ln>
              <a:noFill/>
            </a:ln>
          </p:spPr>
        </p:pic>
        <p:sp>
          <p:nvSpPr>
            <p:cNvPr id="21" name="正方形/長方形 20">
              <a:extLst>
                <a:ext uri="{FF2B5EF4-FFF2-40B4-BE49-F238E27FC236}">
                  <a16:creationId xmlns:a16="http://schemas.microsoft.com/office/drawing/2014/main" id="{CA08D5BB-E6B4-EC59-69FF-38A76C792192}"/>
                </a:ext>
              </a:extLst>
            </p:cNvPr>
            <p:cNvSpPr/>
            <p:nvPr/>
          </p:nvSpPr>
          <p:spPr>
            <a:xfrm>
              <a:off x="4540824" y="2773955"/>
              <a:ext cx="2628000" cy="298568"/>
            </a:xfrm>
            <a:prstGeom prst="rect">
              <a:avLst/>
            </a:prstGeom>
            <a:solidFill>
              <a:schemeClr val="accent5">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ja-JP" altLang="en-US" sz="1400" b="1" dirty="0">
                  <a:solidFill>
                    <a:schemeClr val="tx1"/>
                  </a:solidFill>
                  <a:latin typeface="メイリオ" panose="020B0604030504040204" pitchFamily="50" charset="-128"/>
                  <a:ea typeface="メイリオ" panose="020B0604030504040204" pitchFamily="50" charset="-128"/>
                </a:rPr>
                <a:t>水害時の被災家屋のイメージ</a:t>
              </a:r>
            </a:p>
          </p:txBody>
        </p:sp>
        <p:sp>
          <p:nvSpPr>
            <p:cNvPr id="26" name="吹き出し: 線 25">
              <a:extLst>
                <a:ext uri="{FF2B5EF4-FFF2-40B4-BE49-F238E27FC236}">
                  <a16:creationId xmlns:a16="http://schemas.microsoft.com/office/drawing/2014/main" id="{06AD0CD6-9B5A-3BE2-EFEF-E62DAFB6DE95}"/>
                </a:ext>
              </a:extLst>
            </p:cNvPr>
            <p:cNvSpPr/>
            <p:nvPr/>
          </p:nvSpPr>
          <p:spPr>
            <a:xfrm>
              <a:off x="4618644" y="6067411"/>
              <a:ext cx="1367955" cy="360000"/>
            </a:xfrm>
            <a:prstGeom prst="borderCallout1">
              <a:avLst>
                <a:gd name="adj1" fmla="val -12106"/>
                <a:gd name="adj2" fmla="val 16457"/>
                <a:gd name="adj3" fmla="val -52637"/>
                <a:gd name="adj4" fmla="val 6659"/>
              </a:avLst>
            </a:prstGeom>
            <a:solidFill>
              <a:schemeClr val="accent1">
                <a:lumMod val="20000"/>
                <a:lumOff val="8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200" dirty="0">
                  <a:solidFill>
                    <a:schemeClr val="tx1"/>
                  </a:solidFill>
                  <a:latin typeface="メイリオ" panose="020B0604030504040204" pitchFamily="50" charset="-128"/>
                  <a:ea typeface="メイリオ" panose="020B0604030504040204" pitchFamily="50" charset="-128"/>
                </a:rPr>
                <a:t>床に積もった泥</a:t>
              </a:r>
            </a:p>
          </p:txBody>
        </p:sp>
        <p:sp>
          <p:nvSpPr>
            <p:cNvPr id="27" name="吹き出し: 線 26">
              <a:extLst>
                <a:ext uri="{FF2B5EF4-FFF2-40B4-BE49-F238E27FC236}">
                  <a16:creationId xmlns:a16="http://schemas.microsoft.com/office/drawing/2014/main" id="{E7893625-7E74-8A6A-91D5-EEC940BBC447}"/>
                </a:ext>
              </a:extLst>
            </p:cNvPr>
            <p:cNvSpPr/>
            <p:nvPr/>
          </p:nvSpPr>
          <p:spPr>
            <a:xfrm>
              <a:off x="7024531" y="5965257"/>
              <a:ext cx="1640497" cy="504000"/>
            </a:xfrm>
            <a:prstGeom prst="borderCallout1">
              <a:avLst>
                <a:gd name="adj1" fmla="val 58769"/>
                <a:gd name="adj2" fmla="val -3542"/>
                <a:gd name="adj3" fmla="val 13727"/>
                <a:gd name="adj4" fmla="val -11692"/>
              </a:avLst>
            </a:prstGeom>
            <a:solidFill>
              <a:schemeClr val="accent1">
                <a:lumMod val="20000"/>
                <a:lumOff val="8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kumimoji="1" lang="ja-JP" altLang="en-US" sz="1200" dirty="0">
                  <a:solidFill>
                    <a:schemeClr val="tx1"/>
                  </a:solidFill>
                  <a:latin typeface="メイリオ" panose="020B0604030504040204" pitchFamily="50" charset="-128"/>
                  <a:ea typeface="メイリオ" panose="020B0604030504040204" pitchFamily="50" charset="-128"/>
                </a:rPr>
                <a:t>泥水に押し流された</a:t>
              </a: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gn="ctr">
                <a:lnSpc>
                  <a:spcPts val="1600"/>
                </a:lnSpc>
              </a:pPr>
              <a:r>
                <a:rPr kumimoji="1" lang="ja-JP" altLang="en-US" sz="1200" dirty="0">
                  <a:solidFill>
                    <a:schemeClr val="tx1"/>
                  </a:solidFill>
                  <a:latin typeface="メイリオ" panose="020B0604030504040204" pitchFamily="50" charset="-128"/>
                  <a:ea typeface="メイリオ" panose="020B0604030504040204" pitchFamily="50" charset="-128"/>
                </a:rPr>
                <a:t>家具や家電</a:t>
              </a:r>
            </a:p>
          </p:txBody>
        </p:sp>
        <p:sp>
          <p:nvSpPr>
            <p:cNvPr id="28" name="吹き出し: 線 27">
              <a:extLst>
                <a:ext uri="{FF2B5EF4-FFF2-40B4-BE49-F238E27FC236}">
                  <a16:creationId xmlns:a16="http://schemas.microsoft.com/office/drawing/2014/main" id="{26C19859-F79B-7FED-F4EE-5428E569D047}"/>
                </a:ext>
              </a:extLst>
            </p:cNvPr>
            <p:cNvSpPr/>
            <p:nvPr/>
          </p:nvSpPr>
          <p:spPr>
            <a:xfrm>
              <a:off x="7452663" y="2409071"/>
              <a:ext cx="1125388" cy="504000"/>
            </a:xfrm>
            <a:prstGeom prst="borderCallout1">
              <a:avLst>
                <a:gd name="adj1" fmla="val 119224"/>
                <a:gd name="adj2" fmla="val -935"/>
                <a:gd name="adj3" fmla="val 321046"/>
                <a:gd name="adj4" fmla="val -104946"/>
              </a:avLst>
            </a:prstGeom>
            <a:solidFill>
              <a:schemeClr val="accent1">
                <a:lumMod val="20000"/>
                <a:lumOff val="8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kumimoji="1" lang="ja-JP" altLang="en-US" sz="1200" dirty="0">
                  <a:solidFill>
                    <a:schemeClr val="tx1"/>
                  </a:solidFill>
                  <a:latin typeface="メイリオ" panose="020B0604030504040204" pitchFamily="50" charset="-128"/>
                  <a:ea typeface="メイリオ" panose="020B0604030504040204" pitchFamily="50" charset="-128"/>
                </a:rPr>
                <a:t>泥水で割れた</a:t>
              </a: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gn="ctr">
                <a:lnSpc>
                  <a:spcPts val="1600"/>
                </a:lnSpc>
              </a:pPr>
              <a:r>
                <a:rPr kumimoji="1" lang="ja-JP" altLang="en-US" sz="1200" dirty="0">
                  <a:solidFill>
                    <a:schemeClr val="tx1"/>
                  </a:solidFill>
                  <a:latin typeface="メイリオ" panose="020B0604030504040204" pitchFamily="50" charset="-128"/>
                  <a:ea typeface="メイリオ" panose="020B0604030504040204" pitchFamily="50" charset="-128"/>
                </a:rPr>
                <a:t>ガラス</a:t>
              </a:r>
            </a:p>
          </p:txBody>
        </p:sp>
        <p:sp>
          <p:nvSpPr>
            <p:cNvPr id="32" name="楕円 31">
              <a:extLst>
                <a:ext uri="{FF2B5EF4-FFF2-40B4-BE49-F238E27FC236}">
                  <a16:creationId xmlns:a16="http://schemas.microsoft.com/office/drawing/2014/main" id="{C9326812-571C-8751-9361-A6B79E3601F3}"/>
                </a:ext>
              </a:extLst>
            </p:cNvPr>
            <p:cNvSpPr/>
            <p:nvPr/>
          </p:nvSpPr>
          <p:spPr>
            <a:xfrm>
              <a:off x="5402141" y="3926714"/>
              <a:ext cx="865668" cy="7597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AD068196-0F27-2577-D55B-81E39E0CB621}"/>
                </a:ext>
              </a:extLst>
            </p:cNvPr>
            <p:cNvSpPr/>
            <p:nvPr/>
          </p:nvSpPr>
          <p:spPr>
            <a:xfrm>
              <a:off x="6086808" y="5340804"/>
              <a:ext cx="865668" cy="7597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60031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BCF9C0-AEE1-1BA0-F56A-1E3B0AE1EAC3}"/>
              </a:ext>
            </a:extLst>
          </p:cNvPr>
          <p:cNvSpPr>
            <a:spLocks noGrp="1"/>
          </p:cNvSpPr>
          <p:nvPr>
            <p:ph type="title"/>
          </p:nvPr>
        </p:nvSpPr>
        <p:spPr>
          <a:xfrm>
            <a:off x="567347" y="-54868"/>
            <a:ext cx="7886700" cy="1075513"/>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問い</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6E8759D3-24E5-6DAA-36F7-21FA54A3F16B}"/>
              </a:ext>
            </a:extLst>
          </p:cNvPr>
          <p:cNvSpPr/>
          <p:nvPr/>
        </p:nvSpPr>
        <p:spPr>
          <a:xfrm>
            <a:off x="178699" y="862272"/>
            <a:ext cx="8722706" cy="1015663"/>
          </a:xfrm>
          <a:prstGeom prst="rect">
            <a:avLst/>
          </a:prstGeom>
        </p:spPr>
        <p:txBody>
          <a:bodyPr wrap="square">
            <a:spAutoFit/>
          </a:bodyPr>
          <a:lstStyle/>
          <a:p>
            <a:r>
              <a:rPr lang="ja-JP" altLang="en-US" sz="2000" b="1" kern="0" dirty="0">
                <a:latin typeface="Meiryo UI" panose="020B0604030504040204" pitchFamily="50" charset="-128"/>
                <a:ea typeface="Meiryo UI" panose="020B0604030504040204" pitchFamily="50" charset="-128"/>
                <a:cs typeface="ＭＳ ゴシック" panose="020B0609070205080204" pitchFamily="49" charset="-128"/>
              </a:rPr>
              <a:t>被災した家屋の中には以下のようなものが散乱しています。</a:t>
            </a:r>
            <a:endParaRPr lang="en-US" altLang="ja-JP" sz="2000" b="1" kern="0" dirty="0">
              <a:latin typeface="Meiryo UI" panose="020B0604030504040204" pitchFamily="50" charset="-128"/>
              <a:ea typeface="Meiryo UI" panose="020B0604030504040204" pitchFamily="50" charset="-128"/>
              <a:cs typeface="ＭＳ ゴシック" panose="020B0609070205080204" pitchFamily="49" charset="-128"/>
            </a:endParaRPr>
          </a:p>
          <a:p>
            <a:r>
              <a:rPr lang="ja-JP" altLang="en-US" sz="2000" b="1" kern="0" dirty="0">
                <a:latin typeface="Meiryo UI" panose="020B0604030504040204" pitchFamily="50" charset="-128"/>
                <a:ea typeface="Meiryo UI" panose="020B0604030504040204" pitchFamily="50" charset="-128"/>
                <a:cs typeface="ＭＳ ゴシック" panose="020B0609070205080204" pitchFamily="49" charset="-128"/>
              </a:rPr>
              <a:t>それぞれ災害ごみか、それ以外か分ける作業を行いましょう。</a:t>
            </a:r>
            <a:endParaRPr lang="en-US" altLang="ja-JP" sz="2000" b="1" kern="0" dirty="0">
              <a:latin typeface="Meiryo UI" panose="020B0604030504040204" pitchFamily="50" charset="-128"/>
              <a:ea typeface="Meiryo UI" panose="020B0604030504040204" pitchFamily="50" charset="-128"/>
              <a:cs typeface="ＭＳ ゴシック" panose="020B0609070205080204" pitchFamily="49" charset="-128"/>
            </a:endParaRPr>
          </a:p>
          <a:p>
            <a:endParaRPr lang="ja-JP" altLang="en-US" sz="2000" b="1" dirty="0">
              <a:latin typeface="Meiryo UI" panose="020B0604030504040204" pitchFamily="50" charset="-128"/>
              <a:ea typeface="Meiryo UI" panose="020B0604030504040204" pitchFamily="50" charset="-128"/>
            </a:endParaRPr>
          </a:p>
        </p:txBody>
      </p:sp>
      <p:sp>
        <p:nvSpPr>
          <p:cNvPr id="3" name="Slide Number Placeholder 5">
            <a:extLst>
              <a:ext uri="{FF2B5EF4-FFF2-40B4-BE49-F238E27FC236}">
                <a16:creationId xmlns:a16="http://schemas.microsoft.com/office/drawing/2014/main" id="{FB9110AB-E15F-058C-9BB6-57915617A99B}"/>
              </a:ext>
            </a:extLst>
          </p:cNvPr>
          <p:cNvSpPr>
            <a:spLocks noGrp="1"/>
          </p:cNvSpPr>
          <p:nvPr>
            <p:ph type="sldNum" sz="quarter" idx="12"/>
          </p:nvPr>
        </p:nvSpPr>
        <p:spPr>
          <a:xfrm>
            <a:off x="6952476" y="6356351"/>
            <a:ext cx="2057400" cy="365125"/>
          </a:xfrm>
        </p:spPr>
        <p:txBody>
          <a:bodyPr/>
          <a:lstStyle/>
          <a:p>
            <a:r>
              <a:rPr kumimoji="1" lang="en-US" altLang="ja-JP" sz="1600" b="1" dirty="0"/>
              <a:t>22</a:t>
            </a:r>
            <a:endParaRPr kumimoji="1" lang="ja-JP" altLang="en-US" sz="1600" b="1" dirty="0"/>
          </a:p>
        </p:txBody>
      </p:sp>
      <p:sp>
        <p:nvSpPr>
          <p:cNvPr id="38" name="四角形: 角を丸くする 37">
            <a:extLst>
              <a:ext uri="{FF2B5EF4-FFF2-40B4-BE49-F238E27FC236}">
                <a16:creationId xmlns:a16="http://schemas.microsoft.com/office/drawing/2014/main" id="{F5AA354A-C6AC-73D5-E5DB-1B1326C00CC2}"/>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grpSp>
        <p:nvGrpSpPr>
          <p:cNvPr id="31" name="グループ化 30">
            <a:extLst>
              <a:ext uri="{FF2B5EF4-FFF2-40B4-BE49-F238E27FC236}">
                <a16:creationId xmlns:a16="http://schemas.microsoft.com/office/drawing/2014/main" id="{66B7645E-FCE2-4C2F-28D0-1C9F0B7A27D9}"/>
              </a:ext>
            </a:extLst>
          </p:cNvPr>
          <p:cNvGrpSpPr/>
          <p:nvPr/>
        </p:nvGrpSpPr>
        <p:grpSpPr>
          <a:xfrm>
            <a:off x="2221001" y="3368540"/>
            <a:ext cx="1598561" cy="1453215"/>
            <a:chOff x="3258385" y="1926758"/>
            <a:chExt cx="1598561" cy="1453215"/>
          </a:xfrm>
        </p:grpSpPr>
        <p:pic>
          <p:nvPicPr>
            <p:cNvPr id="52" name="図 51" descr="挿絵 が含まれている画像&#10;&#10;自動的に生成された説明">
              <a:extLst>
                <a:ext uri="{FF2B5EF4-FFF2-40B4-BE49-F238E27FC236}">
                  <a16:creationId xmlns:a16="http://schemas.microsoft.com/office/drawing/2014/main" id="{15046CB1-A5F8-A7BB-9A97-8F780E4DA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946" y="1926758"/>
              <a:ext cx="1028106" cy="1035398"/>
            </a:xfrm>
            <a:prstGeom prst="rect">
              <a:avLst/>
            </a:prstGeom>
          </p:spPr>
        </p:pic>
        <p:sp>
          <p:nvSpPr>
            <p:cNvPr id="53" name="正方形/長方形 52">
              <a:extLst>
                <a:ext uri="{FF2B5EF4-FFF2-40B4-BE49-F238E27FC236}">
                  <a16:creationId xmlns:a16="http://schemas.microsoft.com/office/drawing/2014/main" id="{4137A57E-DA25-2A5E-5C03-0324A9900797}"/>
                </a:ext>
              </a:extLst>
            </p:cNvPr>
            <p:cNvSpPr/>
            <p:nvPr/>
          </p:nvSpPr>
          <p:spPr>
            <a:xfrm>
              <a:off x="3258385" y="3009993"/>
              <a:ext cx="1598561" cy="369980"/>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生ごみ</a:t>
              </a:r>
            </a:p>
          </p:txBody>
        </p:sp>
      </p:grpSp>
      <p:grpSp>
        <p:nvGrpSpPr>
          <p:cNvPr id="54" name="グループ化 53">
            <a:extLst>
              <a:ext uri="{FF2B5EF4-FFF2-40B4-BE49-F238E27FC236}">
                <a16:creationId xmlns:a16="http://schemas.microsoft.com/office/drawing/2014/main" id="{A4B0731B-C0CA-3589-468F-394A4A22D2FB}"/>
              </a:ext>
            </a:extLst>
          </p:cNvPr>
          <p:cNvGrpSpPr/>
          <p:nvPr/>
        </p:nvGrpSpPr>
        <p:grpSpPr>
          <a:xfrm>
            <a:off x="663195" y="3371190"/>
            <a:ext cx="1598561" cy="1435038"/>
            <a:chOff x="356628" y="3427167"/>
            <a:chExt cx="1598561" cy="1435038"/>
          </a:xfrm>
        </p:grpSpPr>
        <p:pic>
          <p:nvPicPr>
            <p:cNvPr id="55" name="図 54" descr="抽象, 挿絵 が含まれている画像&#10;&#10;自動的に生成された説明">
              <a:extLst>
                <a:ext uri="{FF2B5EF4-FFF2-40B4-BE49-F238E27FC236}">
                  <a16:creationId xmlns:a16="http://schemas.microsoft.com/office/drawing/2014/main" id="{F31E5495-9130-52F7-64F5-BC4F8DA92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353" y="3427167"/>
              <a:ext cx="1241888" cy="1250696"/>
            </a:xfrm>
            <a:prstGeom prst="rect">
              <a:avLst/>
            </a:prstGeom>
          </p:spPr>
        </p:pic>
        <p:sp>
          <p:nvSpPr>
            <p:cNvPr id="56" name="正方形/長方形 55">
              <a:extLst>
                <a:ext uri="{FF2B5EF4-FFF2-40B4-BE49-F238E27FC236}">
                  <a16:creationId xmlns:a16="http://schemas.microsoft.com/office/drawing/2014/main" id="{B51C43BA-64FC-0E60-204D-F880E9EB88B1}"/>
                </a:ext>
              </a:extLst>
            </p:cNvPr>
            <p:cNvSpPr/>
            <p:nvPr/>
          </p:nvSpPr>
          <p:spPr>
            <a:xfrm>
              <a:off x="356628" y="4492873"/>
              <a:ext cx="1598561" cy="369332"/>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たまった古雑誌</a:t>
              </a:r>
            </a:p>
          </p:txBody>
        </p:sp>
      </p:grpSp>
      <p:grpSp>
        <p:nvGrpSpPr>
          <p:cNvPr id="57" name="グループ化 56">
            <a:extLst>
              <a:ext uri="{FF2B5EF4-FFF2-40B4-BE49-F238E27FC236}">
                <a16:creationId xmlns:a16="http://schemas.microsoft.com/office/drawing/2014/main" id="{CC726A37-2B5C-A72E-1ECC-5EB264D3FA23}"/>
              </a:ext>
            </a:extLst>
          </p:cNvPr>
          <p:cNvGrpSpPr/>
          <p:nvPr/>
        </p:nvGrpSpPr>
        <p:grpSpPr>
          <a:xfrm>
            <a:off x="2810270" y="4866114"/>
            <a:ext cx="1961766" cy="1649571"/>
            <a:chOff x="2831532" y="4994250"/>
            <a:chExt cx="1961766" cy="1649571"/>
          </a:xfrm>
        </p:grpSpPr>
        <p:pic>
          <p:nvPicPr>
            <p:cNvPr id="58" name="図 57" descr="挿絵 が含まれている画像&#10;&#10;自動的に生成された説明">
              <a:extLst>
                <a:ext uri="{FF2B5EF4-FFF2-40B4-BE49-F238E27FC236}">
                  <a16:creationId xmlns:a16="http://schemas.microsoft.com/office/drawing/2014/main" id="{70EE2948-C05A-A544-50AA-07104F6C2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471" y="4994250"/>
              <a:ext cx="1241888" cy="1250696"/>
            </a:xfrm>
            <a:prstGeom prst="rect">
              <a:avLst/>
            </a:prstGeom>
          </p:spPr>
        </p:pic>
        <p:sp>
          <p:nvSpPr>
            <p:cNvPr id="59" name="正方形/長方形 58">
              <a:extLst>
                <a:ext uri="{FF2B5EF4-FFF2-40B4-BE49-F238E27FC236}">
                  <a16:creationId xmlns:a16="http://schemas.microsoft.com/office/drawing/2014/main" id="{24A80EDA-0F94-15F9-90F4-30B8BA77A705}"/>
                </a:ext>
              </a:extLst>
            </p:cNvPr>
            <p:cNvSpPr/>
            <p:nvPr/>
          </p:nvSpPr>
          <p:spPr>
            <a:xfrm>
              <a:off x="2831532" y="6274489"/>
              <a:ext cx="1961766" cy="369332"/>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使わなくなった衣類</a:t>
              </a:r>
            </a:p>
          </p:txBody>
        </p:sp>
      </p:grpSp>
      <p:grpSp>
        <p:nvGrpSpPr>
          <p:cNvPr id="60" name="グループ化 59">
            <a:extLst>
              <a:ext uri="{FF2B5EF4-FFF2-40B4-BE49-F238E27FC236}">
                <a16:creationId xmlns:a16="http://schemas.microsoft.com/office/drawing/2014/main" id="{69484FF5-9F70-2029-A1BA-ECA13680A272}"/>
              </a:ext>
            </a:extLst>
          </p:cNvPr>
          <p:cNvGrpSpPr/>
          <p:nvPr/>
        </p:nvGrpSpPr>
        <p:grpSpPr>
          <a:xfrm>
            <a:off x="4775611" y="4912892"/>
            <a:ext cx="1895719" cy="1602793"/>
            <a:chOff x="4906432" y="5136855"/>
            <a:chExt cx="1895719" cy="1602793"/>
          </a:xfrm>
        </p:grpSpPr>
        <p:pic>
          <p:nvPicPr>
            <p:cNvPr id="61" name="図 60" descr="アイコン が含まれている画像&#10;&#10;自動的に生成された説明">
              <a:extLst>
                <a:ext uri="{FF2B5EF4-FFF2-40B4-BE49-F238E27FC236}">
                  <a16:creationId xmlns:a16="http://schemas.microsoft.com/office/drawing/2014/main" id="{2221A624-4401-95C8-D0C2-634744D385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148" y="5136855"/>
              <a:ext cx="1100288" cy="1108091"/>
            </a:xfrm>
            <a:prstGeom prst="rect">
              <a:avLst/>
            </a:prstGeom>
          </p:spPr>
        </p:pic>
        <p:sp>
          <p:nvSpPr>
            <p:cNvPr id="62" name="正方形/長方形 61">
              <a:extLst>
                <a:ext uri="{FF2B5EF4-FFF2-40B4-BE49-F238E27FC236}">
                  <a16:creationId xmlns:a16="http://schemas.microsoft.com/office/drawing/2014/main" id="{78A7760D-A29E-FE38-88B0-9A708B166601}"/>
                </a:ext>
              </a:extLst>
            </p:cNvPr>
            <p:cNvSpPr/>
            <p:nvPr/>
          </p:nvSpPr>
          <p:spPr>
            <a:xfrm>
              <a:off x="4906432" y="6093317"/>
              <a:ext cx="1895719"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倉庫に置いていたまだ使えるテレビ</a:t>
              </a:r>
            </a:p>
          </p:txBody>
        </p:sp>
      </p:grpSp>
      <p:grpSp>
        <p:nvGrpSpPr>
          <p:cNvPr id="63" name="グループ化 62">
            <a:extLst>
              <a:ext uri="{FF2B5EF4-FFF2-40B4-BE49-F238E27FC236}">
                <a16:creationId xmlns:a16="http://schemas.microsoft.com/office/drawing/2014/main" id="{17DC2081-0671-52C9-BF3E-D849FB269000}"/>
              </a:ext>
            </a:extLst>
          </p:cNvPr>
          <p:cNvGrpSpPr/>
          <p:nvPr/>
        </p:nvGrpSpPr>
        <p:grpSpPr>
          <a:xfrm>
            <a:off x="5720701" y="1594312"/>
            <a:ext cx="1895719" cy="1596764"/>
            <a:chOff x="6772203" y="3114066"/>
            <a:chExt cx="1895719" cy="1596764"/>
          </a:xfrm>
        </p:grpSpPr>
        <p:sp>
          <p:nvSpPr>
            <p:cNvPr id="1024" name="正方形/長方形 1023">
              <a:extLst>
                <a:ext uri="{FF2B5EF4-FFF2-40B4-BE49-F238E27FC236}">
                  <a16:creationId xmlns:a16="http://schemas.microsoft.com/office/drawing/2014/main" id="{87E9C136-72C2-13E0-099A-55D9CE67CA92}"/>
                </a:ext>
              </a:extLst>
            </p:cNvPr>
            <p:cNvSpPr/>
            <p:nvPr/>
          </p:nvSpPr>
          <p:spPr>
            <a:xfrm>
              <a:off x="6772203" y="4064499"/>
              <a:ext cx="1895719"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水に浸かった</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たんす</a:t>
              </a:r>
            </a:p>
          </p:txBody>
        </p:sp>
        <p:pic>
          <p:nvPicPr>
            <p:cNvPr id="1025" name="図 1024" descr="ロゴ が含まれている画像&#10;&#10;自動的に生成された説明">
              <a:extLst>
                <a:ext uri="{FF2B5EF4-FFF2-40B4-BE49-F238E27FC236}">
                  <a16:creationId xmlns:a16="http://schemas.microsoft.com/office/drawing/2014/main" id="{97326614-B9EE-358E-A00F-0DC161D2076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176282" y="3114066"/>
              <a:ext cx="1073013" cy="1074570"/>
            </a:xfrm>
            <a:prstGeom prst="rect">
              <a:avLst/>
            </a:prstGeom>
          </p:spPr>
        </p:pic>
      </p:grpSp>
      <p:grpSp>
        <p:nvGrpSpPr>
          <p:cNvPr id="1027" name="グループ化 1026">
            <a:extLst>
              <a:ext uri="{FF2B5EF4-FFF2-40B4-BE49-F238E27FC236}">
                <a16:creationId xmlns:a16="http://schemas.microsoft.com/office/drawing/2014/main" id="{1FA878DB-25BE-49D6-64A0-BA934D812118}"/>
              </a:ext>
            </a:extLst>
          </p:cNvPr>
          <p:cNvGrpSpPr/>
          <p:nvPr/>
        </p:nvGrpSpPr>
        <p:grpSpPr>
          <a:xfrm>
            <a:off x="7057191" y="3115566"/>
            <a:ext cx="1598561" cy="1797326"/>
            <a:chOff x="7010510" y="4704123"/>
            <a:chExt cx="1598561" cy="1797326"/>
          </a:xfrm>
        </p:grpSpPr>
        <p:sp>
          <p:nvSpPr>
            <p:cNvPr id="1029" name="正方形/長方形 1028">
              <a:extLst>
                <a:ext uri="{FF2B5EF4-FFF2-40B4-BE49-F238E27FC236}">
                  <a16:creationId xmlns:a16="http://schemas.microsoft.com/office/drawing/2014/main" id="{EFFD6277-445E-D1D3-CACD-19ABE4D697E6}"/>
                </a:ext>
              </a:extLst>
            </p:cNvPr>
            <p:cNvSpPr/>
            <p:nvPr/>
          </p:nvSpPr>
          <p:spPr>
            <a:xfrm>
              <a:off x="7010510" y="5855118"/>
              <a:ext cx="1598561"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水没して壊れた冷蔵庫</a:t>
              </a:r>
            </a:p>
          </p:txBody>
        </p:sp>
        <p:pic>
          <p:nvPicPr>
            <p:cNvPr id="1031" name="図 1030" descr="駐車場, 座る, ストリート, メーター が含まれている画像&#10;&#10;自動的に生成された説明">
              <a:extLst>
                <a:ext uri="{FF2B5EF4-FFF2-40B4-BE49-F238E27FC236}">
                  <a16:creationId xmlns:a16="http://schemas.microsoft.com/office/drawing/2014/main" id="{B25718BE-BF23-B8AF-AA44-90B3C7399D7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240350" y="4704123"/>
              <a:ext cx="1196899" cy="1196899"/>
            </a:xfrm>
            <a:prstGeom prst="rect">
              <a:avLst/>
            </a:prstGeom>
          </p:spPr>
        </p:pic>
      </p:grpSp>
      <p:grpSp>
        <p:nvGrpSpPr>
          <p:cNvPr id="1032" name="グループ化 1031">
            <a:extLst>
              <a:ext uri="{FF2B5EF4-FFF2-40B4-BE49-F238E27FC236}">
                <a16:creationId xmlns:a16="http://schemas.microsoft.com/office/drawing/2014/main" id="{50BF3BFF-2588-96A9-5305-8F2385912B11}"/>
              </a:ext>
            </a:extLst>
          </p:cNvPr>
          <p:cNvGrpSpPr/>
          <p:nvPr/>
        </p:nvGrpSpPr>
        <p:grpSpPr>
          <a:xfrm>
            <a:off x="294761" y="1460870"/>
            <a:ext cx="2295064" cy="1747338"/>
            <a:chOff x="105084" y="1498738"/>
            <a:chExt cx="2295064" cy="1747338"/>
          </a:xfrm>
        </p:grpSpPr>
        <p:sp>
          <p:nvSpPr>
            <p:cNvPr id="1033" name="正方形/長方形 1032">
              <a:extLst>
                <a:ext uri="{FF2B5EF4-FFF2-40B4-BE49-F238E27FC236}">
                  <a16:creationId xmlns:a16="http://schemas.microsoft.com/office/drawing/2014/main" id="{37BB32FE-2E25-67E3-436B-431DBB68B70A}"/>
                </a:ext>
              </a:extLst>
            </p:cNvPr>
            <p:cNvSpPr/>
            <p:nvPr/>
          </p:nvSpPr>
          <p:spPr>
            <a:xfrm>
              <a:off x="105084" y="2599745"/>
              <a:ext cx="2295064"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台風で壊れた</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子供の自転車</a:t>
              </a:r>
            </a:p>
          </p:txBody>
        </p:sp>
        <p:pic>
          <p:nvPicPr>
            <p:cNvPr id="1034" name="図 1033" descr="図形 が含まれている画像&#10;&#10;自動的に生成された説明">
              <a:extLst>
                <a:ext uri="{FF2B5EF4-FFF2-40B4-BE49-F238E27FC236}">
                  <a16:creationId xmlns:a16="http://schemas.microsoft.com/office/drawing/2014/main" id="{8E35E97C-4C19-D158-0948-C6F2350FE38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74554" y="1498738"/>
              <a:ext cx="1360920" cy="1360920"/>
            </a:xfrm>
            <a:prstGeom prst="rect">
              <a:avLst/>
            </a:prstGeom>
          </p:spPr>
        </p:pic>
      </p:grpSp>
      <p:grpSp>
        <p:nvGrpSpPr>
          <p:cNvPr id="1035" name="グループ化 1034">
            <a:extLst>
              <a:ext uri="{FF2B5EF4-FFF2-40B4-BE49-F238E27FC236}">
                <a16:creationId xmlns:a16="http://schemas.microsoft.com/office/drawing/2014/main" id="{9F91E79C-8C39-1479-9ECA-42E6449B6B54}"/>
              </a:ext>
            </a:extLst>
          </p:cNvPr>
          <p:cNvGrpSpPr/>
          <p:nvPr/>
        </p:nvGrpSpPr>
        <p:grpSpPr>
          <a:xfrm>
            <a:off x="480432" y="5007153"/>
            <a:ext cx="2201819" cy="1494934"/>
            <a:chOff x="4710642" y="3628646"/>
            <a:chExt cx="2201819" cy="1494934"/>
          </a:xfrm>
        </p:grpSpPr>
        <p:sp>
          <p:nvSpPr>
            <p:cNvPr id="1036" name="正方形/長方形 1035">
              <a:extLst>
                <a:ext uri="{FF2B5EF4-FFF2-40B4-BE49-F238E27FC236}">
                  <a16:creationId xmlns:a16="http://schemas.microsoft.com/office/drawing/2014/main" id="{FBA01760-8617-A47B-BD4E-7B60C54E23F4}"/>
                </a:ext>
              </a:extLst>
            </p:cNvPr>
            <p:cNvSpPr/>
            <p:nvPr/>
          </p:nvSpPr>
          <p:spPr>
            <a:xfrm>
              <a:off x="4710642" y="4477249"/>
              <a:ext cx="2201819"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水で流された食器棚から落ちて壊れた食器</a:t>
              </a:r>
            </a:p>
          </p:txBody>
        </p:sp>
        <p:grpSp>
          <p:nvGrpSpPr>
            <p:cNvPr id="1037" name="グループ化 1036">
              <a:extLst>
                <a:ext uri="{FF2B5EF4-FFF2-40B4-BE49-F238E27FC236}">
                  <a16:creationId xmlns:a16="http://schemas.microsoft.com/office/drawing/2014/main" id="{D89A9F9C-5FBB-8C88-D2B9-A57870CD3D14}"/>
                </a:ext>
              </a:extLst>
            </p:cNvPr>
            <p:cNvGrpSpPr/>
            <p:nvPr/>
          </p:nvGrpSpPr>
          <p:grpSpPr>
            <a:xfrm>
              <a:off x="5282615" y="3628646"/>
              <a:ext cx="1057872" cy="876966"/>
              <a:chOff x="2129819" y="3707152"/>
              <a:chExt cx="1057872" cy="876966"/>
            </a:xfrm>
          </p:grpSpPr>
          <p:pic>
            <p:nvPicPr>
              <p:cNvPr id="1038" name="図 1037" descr="ガラス, カップ が含まれている画像&#10;&#10;自動的に生成された説明">
                <a:extLst>
                  <a:ext uri="{FF2B5EF4-FFF2-40B4-BE49-F238E27FC236}">
                    <a16:creationId xmlns:a16="http://schemas.microsoft.com/office/drawing/2014/main" id="{F42E3F8D-1CBC-D4B0-CF72-F8BE6AC5F06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129819" y="3707152"/>
                <a:ext cx="869279" cy="869279"/>
              </a:xfrm>
              <a:prstGeom prst="rect">
                <a:avLst/>
              </a:prstGeom>
            </p:spPr>
          </p:pic>
          <p:pic>
            <p:nvPicPr>
              <p:cNvPr id="1039" name="図 1038" descr="ロゴ&#10;&#10;自動的に生成された説明">
                <a:extLst>
                  <a:ext uri="{FF2B5EF4-FFF2-40B4-BE49-F238E27FC236}">
                    <a16:creationId xmlns:a16="http://schemas.microsoft.com/office/drawing/2014/main" id="{60BF7451-04E2-8811-F731-BA5B2127260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526146" y="3922573"/>
                <a:ext cx="661545" cy="661545"/>
              </a:xfrm>
              <a:prstGeom prst="rect">
                <a:avLst/>
              </a:prstGeom>
            </p:spPr>
          </p:pic>
        </p:grpSp>
      </p:grpSp>
      <p:grpSp>
        <p:nvGrpSpPr>
          <p:cNvPr id="1040" name="グループ化 1039">
            <a:extLst>
              <a:ext uri="{FF2B5EF4-FFF2-40B4-BE49-F238E27FC236}">
                <a16:creationId xmlns:a16="http://schemas.microsoft.com/office/drawing/2014/main" id="{3FFAC655-B34C-6F17-BA36-B35399C55C95}"/>
              </a:ext>
            </a:extLst>
          </p:cNvPr>
          <p:cNvGrpSpPr/>
          <p:nvPr/>
        </p:nvGrpSpPr>
        <p:grpSpPr>
          <a:xfrm>
            <a:off x="2441237" y="1706040"/>
            <a:ext cx="1598561" cy="1492663"/>
            <a:chOff x="1967717" y="2229837"/>
            <a:chExt cx="1598561" cy="1492663"/>
          </a:xfrm>
        </p:grpSpPr>
        <p:sp>
          <p:nvSpPr>
            <p:cNvPr id="1041" name="正方形/長方形 1040">
              <a:extLst>
                <a:ext uri="{FF2B5EF4-FFF2-40B4-BE49-F238E27FC236}">
                  <a16:creationId xmlns:a16="http://schemas.microsoft.com/office/drawing/2014/main" id="{EFACA5CE-4E82-34BC-0054-AE717DB9EDAB}"/>
                </a:ext>
              </a:extLst>
            </p:cNvPr>
            <p:cNvSpPr/>
            <p:nvPr/>
          </p:nvSpPr>
          <p:spPr>
            <a:xfrm>
              <a:off x="1967717" y="3076169"/>
              <a:ext cx="1598561"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台風で飛ばされて割れた瓦</a:t>
              </a:r>
            </a:p>
          </p:txBody>
        </p:sp>
        <p:pic>
          <p:nvPicPr>
            <p:cNvPr id="1042" name="図 1041" descr="テキスト が含まれている画像&#10;&#10;自動的に生成された説明">
              <a:extLst>
                <a:ext uri="{FF2B5EF4-FFF2-40B4-BE49-F238E27FC236}">
                  <a16:creationId xmlns:a16="http://schemas.microsoft.com/office/drawing/2014/main" id="{03BBFC91-6F4C-B4CD-A5CD-3F9C535BBA8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329152" y="2229837"/>
              <a:ext cx="917435" cy="917435"/>
            </a:xfrm>
            <a:prstGeom prst="rect">
              <a:avLst/>
            </a:prstGeom>
          </p:spPr>
        </p:pic>
      </p:grpSp>
      <p:grpSp>
        <p:nvGrpSpPr>
          <p:cNvPr id="1043" name="グループ化 1042">
            <a:extLst>
              <a:ext uri="{FF2B5EF4-FFF2-40B4-BE49-F238E27FC236}">
                <a16:creationId xmlns:a16="http://schemas.microsoft.com/office/drawing/2014/main" id="{721D081D-8899-6260-1D83-989CF19B4DB7}"/>
              </a:ext>
            </a:extLst>
          </p:cNvPr>
          <p:cNvGrpSpPr/>
          <p:nvPr/>
        </p:nvGrpSpPr>
        <p:grpSpPr>
          <a:xfrm>
            <a:off x="5237531" y="3279122"/>
            <a:ext cx="2068943" cy="1586992"/>
            <a:chOff x="268935" y="5030171"/>
            <a:chExt cx="2068943" cy="1586992"/>
          </a:xfrm>
        </p:grpSpPr>
        <p:sp>
          <p:nvSpPr>
            <p:cNvPr id="1044" name="正方形/長方形 1043">
              <a:extLst>
                <a:ext uri="{FF2B5EF4-FFF2-40B4-BE49-F238E27FC236}">
                  <a16:creationId xmlns:a16="http://schemas.microsoft.com/office/drawing/2014/main" id="{8F391619-642C-0E6E-4465-657295112609}"/>
                </a:ext>
              </a:extLst>
            </p:cNvPr>
            <p:cNvSpPr/>
            <p:nvPr/>
          </p:nvSpPr>
          <p:spPr>
            <a:xfrm>
              <a:off x="268935" y="5970832"/>
              <a:ext cx="2068943"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水に浸かった</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石油ストーブ</a:t>
              </a:r>
            </a:p>
          </p:txBody>
        </p:sp>
        <p:pic>
          <p:nvPicPr>
            <p:cNvPr id="1045" name="図 1044" descr="テキスト&#10;&#10;自動的に生成された説明">
              <a:extLst>
                <a:ext uri="{FF2B5EF4-FFF2-40B4-BE49-F238E27FC236}">
                  <a16:creationId xmlns:a16="http://schemas.microsoft.com/office/drawing/2014/main" id="{F222478D-FD29-3759-86FA-41B0DC4F12D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4340" y="5030171"/>
              <a:ext cx="946789" cy="946789"/>
            </a:xfrm>
            <a:prstGeom prst="rect">
              <a:avLst/>
            </a:prstGeom>
          </p:spPr>
        </p:pic>
      </p:grpSp>
      <p:grpSp>
        <p:nvGrpSpPr>
          <p:cNvPr id="1046" name="グループ化 1045">
            <a:extLst>
              <a:ext uri="{FF2B5EF4-FFF2-40B4-BE49-F238E27FC236}">
                <a16:creationId xmlns:a16="http://schemas.microsoft.com/office/drawing/2014/main" id="{A8E25F1E-EB02-57C3-F02D-0993DA4D902E}"/>
              </a:ext>
            </a:extLst>
          </p:cNvPr>
          <p:cNvGrpSpPr/>
          <p:nvPr/>
        </p:nvGrpSpPr>
        <p:grpSpPr>
          <a:xfrm>
            <a:off x="4260508" y="1723203"/>
            <a:ext cx="1477093" cy="1483244"/>
            <a:chOff x="4783521" y="2015610"/>
            <a:chExt cx="1477093" cy="1483244"/>
          </a:xfrm>
        </p:grpSpPr>
        <p:sp>
          <p:nvSpPr>
            <p:cNvPr id="1047" name="正方形/長方形 1046">
              <a:extLst>
                <a:ext uri="{FF2B5EF4-FFF2-40B4-BE49-F238E27FC236}">
                  <a16:creationId xmlns:a16="http://schemas.microsoft.com/office/drawing/2014/main" id="{62571BB6-31D0-36A3-6ECE-E5C47590DB51}"/>
                </a:ext>
              </a:extLst>
            </p:cNvPr>
            <p:cNvSpPr/>
            <p:nvPr/>
          </p:nvSpPr>
          <p:spPr>
            <a:xfrm>
              <a:off x="4783521" y="2852523"/>
              <a:ext cx="1477093"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中身の残った</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カセットボンベ</a:t>
              </a:r>
            </a:p>
          </p:txBody>
        </p:sp>
        <p:pic>
          <p:nvPicPr>
            <p:cNvPr id="1048" name="Picture 2">
              <a:extLst>
                <a:ext uri="{FF2B5EF4-FFF2-40B4-BE49-F238E27FC236}">
                  <a16:creationId xmlns:a16="http://schemas.microsoft.com/office/drawing/2014/main" id="{E8089C08-60C4-4E42-2FB9-BEA1AFD1DA83}"/>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125404" y="2015610"/>
              <a:ext cx="635140" cy="8156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9" name="グループ化 1048">
            <a:extLst>
              <a:ext uri="{FF2B5EF4-FFF2-40B4-BE49-F238E27FC236}">
                <a16:creationId xmlns:a16="http://schemas.microsoft.com/office/drawing/2014/main" id="{17FE3F53-28E0-90D7-E4F5-25738E0E0E2C}"/>
              </a:ext>
            </a:extLst>
          </p:cNvPr>
          <p:cNvGrpSpPr/>
          <p:nvPr/>
        </p:nvGrpSpPr>
        <p:grpSpPr>
          <a:xfrm>
            <a:off x="6743449" y="5047494"/>
            <a:ext cx="1895719" cy="1308857"/>
            <a:chOff x="6743449" y="5047494"/>
            <a:chExt cx="1895719" cy="1308857"/>
          </a:xfrm>
        </p:grpSpPr>
        <p:grpSp>
          <p:nvGrpSpPr>
            <p:cNvPr id="1050" name="グループ化 1049">
              <a:extLst>
                <a:ext uri="{FF2B5EF4-FFF2-40B4-BE49-F238E27FC236}">
                  <a16:creationId xmlns:a16="http://schemas.microsoft.com/office/drawing/2014/main" id="{072BB512-12CE-9963-218F-522BBC4C38B1}"/>
                </a:ext>
              </a:extLst>
            </p:cNvPr>
            <p:cNvGrpSpPr/>
            <p:nvPr/>
          </p:nvGrpSpPr>
          <p:grpSpPr>
            <a:xfrm>
              <a:off x="6743449" y="5047494"/>
              <a:ext cx="1895719" cy="1308857"/>
              <a:chOff x="6747158" y="4988426"/>
              <a:chExt cx="1895719" cy="1308857"/>
            </a:xfrm>
          </p:grpSpPr>
          <p:pic>
            <p:nvPicPr>
              <p:cNvPr id="1053" name="Picture 2">
                <a:extLst>
                  <a:ext uri="{FF2B5EF4-FFF2-40B4-BE49-F238E27FC236}">
                    <a16:creationId xmlns:a16="http://schemas.microsoft.com/office/drawing/2014/main" id="{91D15895-7FDB-0529-BD86-BF13BEA095DB}"/>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7101462" y="4988426"/>
                <a:ext cx="1261853" cy="960014"/>
              </a:xfrm>
              <a:prstGeom prst="rect">
                <a:avLst/>
              </a:prstGeom>
              <a:noFill/>
              <a:extLst>
                <a:ext uri="{909E8E84-426E-40DD-AFC4-6F175D3DCCD1}">
                  <a14:hiddenFill xmlns:a14="http://schemas.microsoft.com/office/drawing/2010/main">
                    <a:solidFill>
                      <a:srgbClr val="FFFFFF"/>
                    </a:solidFill>
                  </a14:hiddenFill>
                </a:ext>
              </a:extLst>
            </p:spPr>
          </p:pic>
          <p:sp>
            <p:nvSpPr>
              <p:cNvPr id="1054" name="正方形/長方形 1053">
                <a:extLst>
                  <a:ext uri="{FF2B5EF4-FFF2-40B4-BE49-F238E27FC236}">
                    <a16:creationId xmlns:a16="http://schemas.microsoft.com/office/drawing/2014/main" id="{AB6D6D94-C906-8164-88EE-E83EA528D04B}"/>
                  </a:ext>
                </a:extLst>
              </p:cNvPr>
              <p:cNvSpPr/>
              <p:nvPr/>
            </p:nvSpPr>
            <p:spPr>
              <a:xfrm>
                <a:off x="6747158" y="5927951"/>
                <a:ext cx="1895719" cy="369332"/>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水に濡れた写真</a:t>
                </a:r>
              </a:p>
            </p:txBody>
          </p:sp>
        </p:grpSp>
        <p:sp>
          <p:nvSpPr>
            <p:cNvPr id="1051" name="星: 7 pt 11">
              <a:extLst>
                <a:ext uri="{FF2B5EF4-FFF2-40B4-BE49-F238E27FC236}">
                  <a16:creationId xmlns:a16="http://schemas.microsoft.com/office/drawing/2014/main" id="{BF1725E6-8A22-3B9E-FD1A-02BA5F017937}"/>
                </a:ext>
              </a:extLst>
            </p:cNvPr>
            <p:cNvSpPr/>
            <p:nvPr/>
          </p:nvSpPr>
          <p:spPr>
            <a:xfrm>
              <a:off x="7831970" y="5487349"/>
              <a:ext cx="434770" cy="465556"/>
            </a:xfrm>
            <a:custGeom>
              <a:avLst/>
              <a:gdLst>
                <a:gd name="connsiteX0" fmla="*/ -1 w 434768"/>
                <a:gd name="connsiteY0" fmla="*/ 208730 h 324565"/>
                <a:gd name="connsiteX1" fmla="*/ 66949 w 434768"/>
                <a:gd name="connsiteY1" fmla="*/ 144446 h 324565"/>
                <a:gd name="connsiteX2" fmla="*/ 43055 w 434768"/>
                <a:gd name="connsiteY2" fmla="*/ 64284 h 324565"/>
                <a:gd name="connsiteX3" fmla="*/ 150435 w 434768"/>
                <a:gd name="connsiteY3" fmla="*/ 64284 h 324565"/>
                <a:gd name="connsiteX4" fmla="*/ 217384 w 434768"/>
                <a:gd name="connsiteY4" fmla="*/ 0 h 324565"/>
                <a:gd name="connsiteX5" fmla="*/ 284333 w 434768"/>
                <a:gd name="connsiteY5" fmla="*/ 64284 h 324565"/>
                <a:gd name="connsiteX6" fmla="*/ 391713 w 434768"/>
                <a:gd name="connsiteY6" fmla="*/ 64284 h 324565"/>
                <a:gd name="connsiteX7" fmla="*/ 367819 w 434768"/>
                <a:gd name="connsiteY7" fmla="*/ 144446 h 324565"/>
                <a:gd name="connsiteX8" fmla="*/ 434769 w 434768"/>
                <a:gd name="connsiteY8" fmla="*/ 208730 h 324565"/>
                <a:gd name="connsiteX9" fmla="*/ 338023 w 434768"/>
                <a:gd name="connsiteY9" fmla="*/ 244405 h 324565"/>
                <a:gd name="connsiteX10" fmla="*/ 314128 w 434768"/>
                <a:gd name="connsiteY10" fmla="*/ 324567 h 324565"/>
                <a:gd name="connsiteX11" fmla="*/ 217384 w 434768"/>
                <a:gd name="connsiteY11" fmla="*/ 288891 h 324565"/>
                <a:gd name="connsiteX12" fmla="*/ 120640 w 434768"/>
                <a:gd name="connsiteY12" fmla="*/ 324567 h 324565"/>
                <a:gd name="connsiteX13" fmla="*/ 96745 w 434768"/>
                <a:gd name="connsiteY13" fmla="*/ 244405 h 324565"/>
                <a:gd name="connsiteX14" fmla="*/ -1 w 434768"/>
                <a:gd name="connsiteY14" fmla="*/ 208730 h 324565"/>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284334 w 434770"/>
                <a:gd name="connsiteY5" fmla="*/ 205273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0" h="465556">
                  <a:moveTo>
                    <a:pt x="0" y="349719"/>
                  </a:moveTo>
                  <a:lnTo>
                    <a:pt x="66950" y="285435"/>
                  </a:lnTo>
                  <a:lnTo>
                    <a:pt x="43056" y="205273"/>
                  </a:lnTo>
                  <a:lnTo>
                    <a:pt x="38469" y="0"/>
                  </a:lnTo>
                  <a:lnTo>
                    <a:pt x="217385" y="140989"/>
                  </a:lnTo>
                  <a:lnTo>
                    <a:pt x="302995" y="130628"/>
                  </a:lnTo>
                  <a:lnTo>
                    <a:pt x="391714" y="205273"/>
                  </a:lnTo>
                  <a:lnTo>
                    <a:pt x="367820" y="285435"/>
                  </a:lnTo>
                  <a:lnTo>
                    <a:pt x="434770" y="349719"/>
                  </a:lnTo>
                  <a:lnTo>
                    <a:pt x="338024" y="385394"/>
                  </a:lnTo>
                  <a:lnTo>
                    <a:pt x="314129" y="465556"/>
                  </a:lnTo>
                  <a:lnTo>
                    <a:pt x="217385" y="429880"/>
                  </a:lnTo>
                  <a:lnTo>
                    <a:pt x="120641" y="465556"/>
                  </a:lnTo>
                  <a:lnTo>
                    <a:pt x="96746" y="385394"/>
                  </a:lnTo>
                  <a:lnTo>
                    <a:pt x="0" y="349719"/>
                  </a:lnTo>
                  <a:close/>
                </a:path>
              </a:pathLst>
            </a:custGeom>
            <a:solidFill>
              <a:srgbClr val="BF900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2" name="星: 7 pt 11">
              <a:extLst>
                <a:ext uri="{FF2B5EF4-FFF2-40B4-BE49-F238E27FC236}">
                  <a16:creationId xmlns:a16="http://schemas.microsoft.com/office/drawing/2014/main" id="{5F2B6989-99F1-2CD4-1000-7AC036877E34}"/>
                </a:ext>
              </a:extLst>
            </p:cNvPr>
            <p:cNvSpPr/>
            <p:nvPr/>
          </p:nvSpPr>
          <p:spPr>
            <a:xfrm>
              <a:off x="7287523" y="5265099"/>
              <a:ext cx="434770" cy="511179"/>
            </a:xfrm>
            <a:custGeom>
              <a:avLst/>
              <a:gdLst>
                <a:gd name="connsiteX0" fmla="*/ -1 w 434768"/>
                <a:gd name="connsiteY0" fmla="*/ 208730 h 324565"/>
                <a:gd name="connsiteX1" fmla="*/ 66949 w 434768"/>
                <a:gd name="connsiteY1" fmla="*/ 144446 h 324565"/>
                <a:gd name="connsiteX2" fmla="*/ 43055 w 434768"/>
                <a:gd name="connsiteY2" fmla="*/ 64284 h 324565"/>
                <a:gd name="connsiteX3" fmla="*/ 150435 w 434768"/>
                <a:gd name="connsiteY3" fmla="*/ 64284 h 324565"/>
                <a:gd name="connsiteX4" fmla="*/ 217384 w 434768"/>
                <a:gd name="connsiteY4" fmla="*/ 0 h 324565"/>
                <a:gd name="connsiteX5" fmla="*/ 284333 w 434768"/>
                <a:gd name="connsiteY5" fmla="*/ 64284 h 324565"/>
                <a:gd name="connsiteX6" fmla="*/ 391713 w 434768"/>
                <a:gd name="connsiteY6" fmla="*/ 64284 h 324565"/>
                <a:gd name="connsiteX7" fmla="*/ 367819 w 434768"/>
                <a:gd name="connsiteY7" fmla="*/ 144446 h 324565"/>
                <a:gd name="connsiteX8" fmla="*/ 434769 w 434768"/>
                <a:gd name="connsiteY8" fmla="*/ 208730 h 324565"/>
                <a:gd name="connsiteX9" fmla="*/ 338023 w 434768"/>
                <a:gd name="connsiteY9" fmla="*/ 244405 h 324565"/>
                <a:gd name="connsiteX10" fmla="*/ 314128 w 434768"/>
                <a:gd name="connsiteY10" fmla="*/ 324567 h 324565"/>
                <a:gd name="connsiteX11" fmla="*/ 217384 w 434768"/>
                <a:gd name="connsiteY11" fmla="*/ 288891 h 324565"/>
                <a:gd name="connsiteX12" fmla="*/ 120640 w 434768"/>
                <a:gd name="connsiteY12" fmla="*/ 324567 h 324565"/>
                <a:gd name="connsiteX13" fmla="*/ 96745 w 434768"/>
                <a:gd name="connsiteY13" fmla="*/ 244405 h 324565"/>
                <a:gd name="connsiteX14" fmla="*/ -1 w 434768"/>
                <a:gd name="connsiteY14" fmla="*/ 208730 h 324565"/>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284334 w 434770"/>
                <a:gd name="connsiteY5" fmla="*/ 205273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75347 w 434770"/>
                <a:gd name="connsiteY9" fmla="*/ 413386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95342 h 511179"/>
                <a:gd name="connsiteX1" fmla="*/ 66950 w 434770"/>
                <a:gd name="connsiteY1" fmla="*/ 331058 h 511179"/>
                <a:gd name="connsiteX2" fmla="*/ 43056 w 434770"/>
                <a:gd name="connsiteY2" fmla="*/ 250896 h 511179"/>
                <a:gd name="connsiteX3" fmla="*/ 38469 w 434770"/>
                <a:gd name="connsiteY3" fmla="*/ 45623 h 511179"/>
                <a:gd name="connsiteX4" fmla="*/ 198723 w 434770"/>
                <a:gd name="connsiteY4" fmla="*/ 0 h 511179"/>
                <a:gd name="connsiteX5" fmla="*/ 386971 w 434770"/>
                <a:gd name="connsiteY5" fmla="*/ 54953 h 511179"/>
                <a:gd name="connsiteX6" fmla="*/ 391714 w 434770"/>
                <a:gd name="connsiteY6" fmla="*/ 250896 h 511179"/>
                <a:gd name="connsiteX7" fmla="*/ 367820 w 434770"/>
                <a:gd name="connsiteY7" fmla="*/ 331058 h 511179"/>
                <a:gd name="connsiteX8" fmla="*/ 434770 w 434770"/>
                <a:gd name="connsiteY8" fmla="*/ 395342 h 511179"/>
                <a:gd name="connsiteX9" fmla="*/ 375347 w 434770"/>
                <a:gd name="connsiteY9" fmla="*/ 459009 h 511179"/>
                <a:gd name="connsiteX10" fmla="*/ 314129 w 434770"/>
                <a:gd name="connsiteY10" fmla="*/ 511179 h 511179"/>
                <a:gd name="connsiteX11" fmla="*/ 217385 w 434770"/>
                <a:gd name="connsiteY11" fmla="*/ 475503 h 511179"/>
                <a:gd name="connsiteX12" fmla="*/ 120641 w 434770"/>
                <a:gd name="connsiteY12" fmla="*/ 511179 h 511179"/>
                <a:gd name="connsiteX13" fmla="*/ 3440 w 434770"/>
                <a:gd name="connsiteY13" fmla="*/ 505662 h 511179"/>
                <a:gd name="connsiteX14" fmla="*/ 0 w 434770"/>
                <a:gd name="connsiteY14" fmla="*/ 395342 h 51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0" h="511179">
                  <a:moveTo>
                    <a:pt x="0" y="395342"/>
                  </a:moveTo>
                  <a:lnTo>
                    <a:pt x="66950" y="331058"/>
                  </a:lnTo>
                  <a:lnTo>
                    <a:pt x="43056" y="250896"/>
                  </a:lnTo>
                  <a:lnTo>
                    <a:pt x="38469" y="45623"/>
                  </a:lnTo>
                  <a:lnTo>
                    <a:pt x="198723" y="0"/>
                  </a:lnTo>
                  <a:lnTo>
                    <a:pt x="386971" y="54953"/>
                  </a:lnTo>
                  <a:lnTo>
                    <a:pt x="391714" y="250896"/>
                  </a:lnTo>
                  <a:lnTo>
                    <a:pt x="367820" y="331058"/>
                  </a:lnTo>
                  <a:lnTo>
                    <a:pt x="434770" y="395342"/>
                  </a:lnTo>
                  <a:lnTo>
                    <a:pt x="375347" y="459009"/>
                  </a:lnTo>
                  <a:lnTo>
                    <a:pt x="314129" y="511179"/>
                  </a:lnTo>
                  <a:lnTo>
                    <a:pt x="217385" y="475503"/>
                  </a:lnTo>
                  <a:lnTo>
                    <a:pt x="120641" y="511179"/>
                  </a:lnTo>
                  <a:lnTo>
                    <a:pt x="3440" y="505662"/>
                  </a:lnTo>
                  <a:lnTo>
                    <a:pt x="0" y="395342"/>
                  </a:lnTo>
                  <a:close/>
                </a:path>
              </a:pathLst>
            </a:custGeom>
            <a:solidFill>
              <a:srgbClr val="BF900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55" name="グループ化 1054">
            <a:extLst>
              <a:ext uri="{FF2B5EF4-FFF2-40B4-BE49-F238E27FC236}">
                <a16:creationId xmlns:a16="http://schemas.microsoft.com/office/drawing/2014/main" id="{171C91FF-D9EC-24D5-0C09-6C0380CBE99D}"/>
              </a:ext>
            </a:extLst>
          </p:cNvPr>
          <p:cNvGrpSpPr/>
          <p:nvPr/>
        </p:nvGrpSpPr>
        <p:grpSpPr>
          <a:xfrm>
            <a:off x="3530307" y="3336202"/>
            <a:ext cx="2068943" cy="1494824"/>
            <a:chOff x="4214235" y="3495691"/>
            <a:chExt cx="2068943" cy="1494824"/>
          </a:xfrm>
        </p:grpSpPr>
        <p:pic>
          <p:nvPicPr>
            <p:cNvPr id="1056" name="Picture 4">
              <a:extLst>
                <a:ext uri="{FF2B5EF4-FFF2-40B4-BE49-F238E27FC236}">
                  <a16:creationId xmlns:a16="http://schemas.microsoft.com/office/drawing/2014/main" id="{1EC96BF9-990F-3BAD-8067-2D26526E5DC0}"/>
                </a:ext>
              </a:extLst>
            </p:cNvPr>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rot="21369708">
              <a:off x="5047296" y="3495691"/>
              <a:ext cx="600375" cy="739997"/>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6">
              <a:extLst>
                <a:ext uri="{FF2B5EF4-FFF2-40B4-BE49-F238E27FC236}">
                  <a16:creationId xmlns:a16="http://schemas.microsoft.com/office/drawing/2014/main" id="{A2447DA9-DD5A-9F2F-8728-23DD21FC2C03}"/>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rot="21101114">
              <a:off x="4667662" y="3687811"/>
              <a:ext cx="564807" cy="696158"/>
            </a:xfrm>
            <a:prstGeom prst="rect">
              <a:avLst/>
            </a:prstGeom>
            <a:noFill/>
            <a:extLst>
              <a:ext uri="{909E8E84-426E-40DD-AFC4-6F175D3DCCD1}">
                <a14:hiddenFill xmlns:a14="http://schemas.microsoft.com/office/drawing/2010/main">
                  <a:solidFill>
                    <a:srgbClr val="FFFFFF"/>
                  </a:solidFill>
                </a14:hiddenFill>
              </a:ext>
            </a:extLst>
          </p:spPr>
        </p:pic>
        <p:sp>
          <p:nvSpPr>
            <p:cNvPr id="1058" name="星: 7 pt 11">
              <a:extLst>
                <a:ext uri="{FF2B5EF4-FFF2-40B4-BE49-F238E27FC236}">
                  <a16:creationId xmlns:a16="http://schemas.microsoft.com/office/drawing/2014/main" id="{8BEE7A90-27BD-18F7-E815-65E53C91772D}"/>
                </a:ext>
              </a:extLst>
            </p:cNvPr>
            <p:cNvSpPr/>
            <p:nvPr/>
          </p:nvSpPr>
          <p:spPr>
            <a:xfrm rot="6345023">
              <a:off x="4820646" y="3866713"/>
              <a:ext cx="333209" cy="453631"/>
            </a:xfrm>
            <a:custGeom>
              <a:avLst/>
              <a:gdLst>
                <a:gd name="connsiteX0" fmla="*/ -1 w 434768"/>
                <a:gd name="connsiteY0" fmla="*/ 208730 h 324565"/>
                <a:gd name="connsiteX1" fmla="*/ 66949 w 434768"/>
                <a:gd name="connsiteY1" fmla="*/ 144446 h 324565"/>
                <a:gd name="connsiteX2" fmla="*/ 43055 w 434768"/>
                <a:gd name="connsiteY2" fmla="*/ 64284 h 324565"/>
                <a:gd name="connsiteX3" fmla="*/ 150435 w 434768"/>
                <a:gd name="connsiteY3" fmla="*/ 64284 h 324565"/>
                <a:gd name="connsiteX4" fmla="*/ 217384 w 434768"/>
                <a:gd name="connsiteY4" fmla="*/ 0 h 324565"/>
                <a:gd name="connsiteX5" fmla="*/ 284333 w 434768"/>
                <a:gd name="connsiteY5" fmla="*/ 64284 h 324565"/>
                <a:gd name="connsiteX6" fmla="*/ 391713 w 434768"/>
                <a:gd name="connsiteY6" fmla="*/ 64284 h 324565"/>
                <a:gd name="connsiteX7" fmla="*/ 367819 w 434768"/>
                <a:gd name="connsiteY7" fmla="*/ 144446 h 324565"/>
                <a:gd name="connsiteX8" fmla="*/ 434769 w 434768"/>
                <a:gd name="connsiteY8" fmla="*/ 208730 h 324565"/>
                <a:gd name="connsiteX9" fmla="*/ 338023 w 434768"/>
                <a:gd name="connsiteY9" fmla="*/ 244405 h 324565"/>
                <a:gd name="connsiteX10" fmla="*/ 314128 w 434768"/>
                <a:gd name="connsiteY10" fmla="*/ 324567 h 324565"/>
                <a:gd name="connsiteX11" fmla="*/ 217384 w 434768"/>
                <a:gd name="connsiteY11" fmla="*/ 288891 h 324565"/>
                <a:gd name="connsiteX12" fmla="*/ 120640 w 434768"/>
                <a:gd name="connsiteY12" fmla="*/ 324567 h 324565"/>
                <a:gd name="connsiteX13" fmla="*/ 96745 w 434768"/>
                <a:gd name="connsiteY13" fmla="*/ 244405 h 324565"/>
                <a:gd name="connsiteX14" fmla="*/ -1 w 434768"/>
                <a:gd name="connsiteY14" fmla="*/ 208730 h 324565"/>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284334 w 434770"/>
                <a:gd name="connsiteY5" fmla="*/ 205273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75347 w 434770"/>
                <a:gd name="connsiteY9" fmla="*/ 413386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95342 h 511179"/>
                <a:gd name="connsiteX1" fmla="*/ 66950 w 434770"/>
                <a:gd name="connsiteY1" fmla="*/ 331058 h 511179"/>
                <a:gd name="connsiteX2" fmla="*/ 43056 w 434770"/>
                <a:gd name="connsiteY2" fmla="*/ 250896 h 511179"/>
                <a:gd name="connsiteX3" fmla="*/ 38469 w 434770"/>
                <a:gd name="connsiteY3" fmla="*/ 45623 h 511179"/>
                <a:gd name="connsiteX4" fmla="*/ 198723 w 434770"/>
                <a:gd name="connsiteY4" fmla="*/ 0 h 511179"/>
                <a:gd name="connsiteX5" fmla="*/ 386971 w 434770"/>
                <a:gd name="connsiteY5" fmla="*/ 54953 h 511179"/>
                <a:gd name="connsiteX6" fmla="*/ 391714 w 434770"/>
                <a:gd name="connsiteY6" fmla="*/ 250896 h 511179"/>
                <a:gd name="connsiteX7" fmla="*/ 367820 w 434770"/>
                <a:gd name="connsiteY7" fmla="*/ 331058 h 511179"/>
                <a:gd name="connsiteX8" fmla="*/ 434770 w 434770"/>
                <a:gd name="connsiteY8" fmla="*/ 395342 h 511179"/>
                <a:gd name="connsiteX9" fmla="*/ 375347 w 434770"/>
                <a:gd name="connsiteY9" fmla="*/ 459009 h 511179"/>
                <a:gd name="connsiteX10" fmla="*/ 314129 w 434770"/>
                <a:gd name="connsiteY10" fmla="*/ 511179 h 511179"/>
                <a:gd name="connsiteX11" fmla="*/ 217385 w 434770"/>
                <a:gd name="connsiteY11" fmla="*/ 475503 h 511179"/>
                <a:gd name="connsiteX12" fmla="*/ 120641 w 434770"/>
                <a:gd name="connsiteY12" fmla="*/ 511179 h 511179"/>
                <a:gd name="connsiteX13" fmla="*/ 3440 w 434770"/>
                <a:gd name="connsiteY13" fmla="*/ 505662 h 511179"/>
                <a:gd name="connsiteX14" fmla="*/ 0 w 434770"/>
                <a:gd name="connsiteY14" fmla="*/ 395342 h 51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0" h="511179">
                  <a:moveTo>
                    <a:pt x="0" y="395342"/>
                  </a:moveTo>
                  <a:lnTo>
                    <a:pt x="66950" y="331058"/>
                  </a:lnTo>
                  <a:lnTo>
                    <a:pt x="43056" y="250896"/>
                  </a:lnTo>
                  <a:lnTo>
                    <a:pt x="38469" y="45623"/>
                  </a:lnTo>
                  <a:lnTo>
                    <a:pt x="198723" y="0"/>
                  </a:lnTo>
                  <a:lnTo>
                    <a:pt x="386971" y="54953"/>
                  </a:lnTo>
                  <a:lnTo>
                    <a:pt x="391714" y="250896"/>
                  </a:lnTo>
                  <a:lnTo>
                    <a:pt x="367820" y="331058"/>
                  </a:lnTo>
                  <a:lnTo>
                    <a:pt x="434770" y="395342"/>
                  </a:lnTo>
                  <a:lnTo>
                    <a:pt x="375347" y="459009"/>
                  </a:lnTo>
                  <a:lnTo>
                    <a:pt x="314129" y="511179"/>
                  </a:lnTo>
                  <a:lnTo>
                    <a:pt x="217385" y="475503"/>
                  </a:lnTo>
                  <a:lnTo>
                    <a:pt x="120641" y="511179"/>
                  </a:lnTo>
                  <a:lnTo>
                    <a:pt x="3440" y="505662"/>
                  </a:lnTo>
                  <a:lnTo>
                    <a:pt x="0" y="395342"/>
                  </a:lnTo>
                  <a:close/>
                </a:path>
              </a:pathLst>
            </a:custGeom>
            <a:solidFill>
              <a:srgbClr val="BF9000">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59" name="星: 7 pt 11">
              <a:extLst>
                <a:ext uri="{FF2B5EF4-FFF2-40B4-BE49-F238E27FC236}">
                  <a16:creationId xmlns:a16="http://schemas.microsoft.com/office/drawing/2014/main" id="{20C5E15E-EAE8-5E8D-9DC7-5E19C696000B}"/>
                </a:ext>
              </a:extLst>
            </p:cNvPr>
            <p:cNvSpPr/>
            <p:nvPr/>
          </p:nvSpPr>
          <p:spPr>
            <a:xfrm rot="9339875">
              <a:off x="5163471" y="3548894"/>
              <a:ext cx="381470" cy="617293"/>
            </a:xfrm>
            <a:custGeom>
              <a:avLst/>
              <a:gdLst>
                <a:gd name="connsiteX0" fmla="*/ -1 w 434768"/>
                <a:gd name="connsiteY0" fmla="*/ 208730 h 324565"/>
                <a:gd name="connsiteX1" fmla="*/ 66949 w 434768"/>
                <a:gd name="connsiteY1" fmla="*/ 144446 h 324565"/>
                <a:gd name="connsiteX2" fmla="*/ 43055 w 434768"/>
                <a:gd name="connsiteY2" fmla="*/ 64284 h 324565"/>
                <a:gd name="connsiteX3" fmla="*/ 150435 w 434768"/>
                <a:gd name="connsiteY3" fmla="*/ 64284 h 324565"/>
                <a:gd name="connsiteX4" fmla="*/ 217384 w 434768"/>
                <a:gd name="connsiteY4" fmla="*/ 0 h 324565"/>
                <a:gd name="connsiteX5" fmla="*/ 284333 w 434768"/>
                <a:gd name="connsiteY5" fmla="*/ 64284 h 324565"/>
                <a:gd name="connsiteX6" fmla="*/ 391713 w 434768"/>
                <a:gd name="connsiteY6" fmla="*/ 64284 h 324565"/>
                <a:gd name="connsiteX7" fmla="*/ 367819 w 434768"/>
                <a:gd name="connsiteY7" fmla="*/ 144446 h 324565"/>
                <a:gd name="connsiteX8" fmla="*/ 434769 w 434768"/>
                <a:gd name="connsiteY8" fmla="*/ 208730 h 324565"/>
                <a:gd name="connsiteX9" fmla="*/ 338023 w 434768"/>
                <a:gd name="connsiteY9" fmla="*/ 244405 h 324565"/>
                <a:gd name="connsiteX10" fmla="*/ 314128 w 434768"/>
                <a:gd name="connsiteY10" fmla="*/ 324567 h 324565"/>
                <a:gd name="connsiteX11" fmla="*/ 217384 w 434768"/>
                <a:gd name="connsiteY11" fmla="*/ 288891 h 324565"/>
                <a:gd name="connsiteX12" fmla="*/ 120640 w 434768"/>
                <a:gd name="connsiteY12" fmla="*/ 324567 h 324565"/>
                <a:gd name="connsiteX13" fmla="*/ 96745 w 434768"/>
                <a:gd name="connsiteY13" fmla="*/ 244405 h 324565"/>
                <a:gd name="connsiteX14" fmla="*/ -1 w 434768"/>
                <a:gd name="connsiteY14" fmla="*/ 208730 h 324565"/>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284334 w 434770"/>
                <a:gd name="connsiteY5" fmla="*/ 205273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75347 w 434770"/>
                <a:gd name="connsiteY9" fmla="*/ 413386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95342 h 511179"/>
                <a:gd name="connsiteX1" fmla="*/ 66950 w 434770"/>
                <a:gd name="connsiteY1" fmla="*/ 331058 h 511179"/>
                <a:gd name="connsiteX2" fmla="*/ 43056 w 434770"/>
                <a:gd name="connsiteY2" fmla="*/ 250896 h 511179"/>
                <a:gd name="connsiteX3" fmla="*/ 38469 w 434770"/>
                <a:gd name="connsiteY3" fmla="*/ 45623 h 511179"/>
                <a:gd name="connsiteX4" fmla="*/ 198723 w 434770"/>
                <a:gd name="connsiteY4" fmla="*/ 0 h 511179"/>
                <a:gd name="connsiteX5" fmla="*/ 386971 w 434770"/>
                <a:gd name="connsiteY5" fmla="*/ 54953 h 511179"/>
                <a:gd name="connsiteX6" fmla="*/ 391714 w 434770"/>
                <a:gd name="connsiteY6" fmla="*/ 250896 h 511179"/>
                <a:gd name="connsiteX7" fmla="*/ 367820 w 434770"/>
                <a:gd name="connsiteY7" fmla="*/ 331058 h 511179"/>
                <a:gd name="connsiteX8" fmla="*/ 434770 w 434770"/>
                <a:gd name="connsiteY8" fmla="*/ 395342 h 511179"/>
                <a:gd name="connsiteX9" fmla="*/ 375347 w 434770"/>
                <a:gd name="connsiteY9" fmla="*/ 459009 h 511179"/>
                <a:gd name="connsiteX10" fmla="*/ 314129 w 434770"/>
                <a:gd name="connsiteY10" fmla="*/ 511179 h 511179"/>
                <a:gd name="connsiteX11" fmla="*/ 217385 w 434770"/>
                <a:gd name="connsiteY11" fmla="*/ 475503 h 511179"/>
                <a:gd name="connsiteX12" fmla="*/ 120641 w 434770"/>
                <a:gd name="connsiteY12" fmla="*/ 511179 h 511179"/>
                <a:gd name="connsiteX13" fmla="*/ 3440 w 434770"/>
                <a:gd name="connsiteY13" fmla="*/ 505662 h 511179"/>
                <a:gd name="connsiteX14" fmla="*/ 0 w 434770"/>
                <a:gd name="connsiteY14" fmla="*/ 395342 h 511179"/>
                <a:gd name="connsiteX0" fmla="*/ 0 w 434770"/>
                <a:gd name="connsiteY0" fmla="*/ 395342 h 695603"/>
                <a:gd name="connsiteX1" fmla="*/ 66950 w 434770"/>
                <a:gd name="connsiteY1" fmla="*/ 331058 h 695603"/>
                <a:gd name="connsiteX2" fmla="*/ 43056 w 434770"/>
                <a:gd name="connsiteY2" fmla="*/ 250896 h 695603"/>
                <a:gd name="connsiteX3" fmla="*/ 38469 w 434770"/>
                <a:gd name="connsiteY3" fmla="*/ 45623 h 695603"/>
                <a:gd name="connsiteX4" fmla="*/ 198723 w 434770"/>
                <a:gd name="connsiteY4" fmla="*/ 0 h 695603"/>
                <a:gd name="connsiteX5" fmla="*/ 386971 w 434770"/>
                <a:gd name="connsiteY5" fmla="*/ 54953 h 695603"/>
                <a:gd name="connsiteX6" fmla="*/ 391714 w 434770"/>
                <a:gd name="connsiteY6" fmla="*/ 250896 h 695603"/>
                <a:gd name="connsiteX7" fmla="*/ 367820 w 434770"/>
                <a:gd name="connsiteY7" fmla="*/ 331058 h 695603"/>
                <a:gd name="connsiteX8" fmla="*/ 434770 w 434770"/>
                <a:gd name="connsiteY8" fmla="*/ 395342 h 695603"/>
                <a:gd name="connsiteX9" fmla="*/ 375347 w 434770"/>
                <a:gd name="connsiteY9" fmla="*/ 459009 h 695603"/>
                <a:gd name="connsiteX10" fmla="*/ 314129 w 434770"/>
                <a:gd name="connsiteY10" fmla="*/ 511179 h 695603"/>
                <a:gd name="connsiteX11" fmla="*/ 245089 w 434770"/>
                <a:gd name="connsiteY11" fmla="*/ 695603 h 695603"/>
                <a:gd name="connsiteX12" fmla="*/ 120641 w 434770"/>
                <a:gd name="connsiteY12" fmla="*/ 511179 h 695603"/>
                <a:gd name="connsiteX13" fmla="*/ 3440 w 434770"/>
                <a:gd name="connsiteY13" fmla="*/ 505662 h 695603"/>
                <a:gd name="connsiteX14" fmla="*/ 0 w 434770"/>
                <a:gd name="connsiteY14" fmla="*/ 395342 h 69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0" h="695603">
                  <a:moveTo>
                    <a:pt x="0" y="395342"/>
                  </a:moveTo>
                  <a:lnTo>
                    <a:pt x="66950" y="331058"/>
                  </a:lnTo>
                  <a:lnTo>
                    <a:pt x="43056" y="250896"/>
                  </a:lnTo>
                  <a:lnTo>
                    <a:pt x="38469" y="45623"/>
                  </a:lnTo>
                  <a:lnTo>
                    <a:pt x="198723" y="0"/>
                  </a:lnTo>
                  <a:lnTo>
                    <a:pt x="386971" y="54953"/>
                  </a:lnTo>
                  <a:lnTo>
                    <a:pt x="391714" y="250896"/>
                  </a:lnTo>
                  <a:lnTo>
                    <a:pt x="367820" y="331058"/>
                  </a:lnTo>
                  <a:lnTo>
                    <a:pt x="434770" y="395342"/>
                  </a:lnTo>
                  <a:lnTo>
                    <a:pt x="375347" y="459009"/>
                  </a:lnTo>
                  <a:lnTo>
                    <a:pt x="314129" y="511179"/>
                  </a:lnTo>
                  <a:lnTo>
                    <a:pt x="245089" y="695603"/>
                  </a:lnTo>
                  <a:lnTo>
                    <a:pt x="120641" y="511179"/>
                  </a:lnTo>
                  <a:lnTo>
                    <a:pt x="3440" y="505662"/>
                  </a:lnTo>
                  <a:lnTo>
                    <a:pt x="0" y="395342"/>
                  </a:lnTo>
                  <a:close/>
                </a:path>
              </a:pathLst>
            </a:custGeom>
            <a:solidFill>
              <a:srgbClr val="BF9000">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正方形/長方形 1059">
              <a:extLst>
                <a:ext uri="{FF2B5EF4-FFF2-40B4-BE49-F238E27FC236}">
                  <a16:creationId xmlns:a16="http://schemas.microsoft.com/office/drawing/2014/main" id="{8A0F30BD-FAFD-D69A-6CD7-AA8965854811}"/>
                </a:ext>
              </a:extLst>
            </p:cNvPr>
            <p:cNvSpPr/>
            <p:nvPr/>
          </p:nvSpPr>
          <p:spPr>
            <a:xfrm>
              <a:off x="4214235" y="4344184"/>
              <a:ext cx="2068943"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泥にまみれた</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子供の教科書</a:t>
              </a:r>
            </a:p>
          </p:txBody>
        </p:sp>
      </p:grpSp>
      <p:grpSp>
        <p:nvGrpSpPr>
          <p:cNvPr id="1061" name="グループ化 1060">
            <a:extLst>
              <a:ext uri="{FF2B5EF4-FFF2-40B4-BE49-F238E27FC236}">
                <a16:creationId xmlns:a16="http://schemas.microsoft.com/office/drawing/2014/main" id="{A48E4EA9-7A6B-B19D-CC14-164E485A5B99}"/>
              </a:ext>
            </a:extLst>
          </p:cNvPr>
          <p:cNvGrpSpPr/>
          <p:nvPr/>
        </p:nvGrpSpPr>
        <p:grpSpPr>
          <a:xfrm>
            <a:off x="7180894" y="1523971"/>
            <a:ext cx="1895719" cy="1640776"/>
            <a:chOff x="7180894" y="1523971"/>
            <a:chExt cx="1895719" cy="1640776"/>
          </a:xfrm>
        </p:grpSpPr>
        <p:grpSp>
          <p:nvGrpSpPr>
            <p:cNvPr id="1062" name="グループ化 1061">
              <a:extLst>
                <a:ext uri="{FF2B5EF4-FFF2-40B4-BE49-F238E27FC236}">
                  <a16:creationId xmlns:a16="http://schemas.microsoft.com/office/drawing/2014/main" id="{66E4DE80-B17E-D8DA-9E01-C91D5D70C999}"/>
                </a:ext>
              </a:extLst>
            </p:cNvPr>
            <p:cNvGrpSpPr/>
            <p:nvPr/>
          </p:nvGrpSpPr>
          <p:grpSpPr>
            <a:xfrm>
              <a:off x="7624391" y="1523971"/>
              <a:ext cx="1073013" cy="1067468"/>
              <a:chOff x="7624391" y="1523971"/>
              <a:chExt cx="1073013" cy="1067468"/>
            </a:xfrm>
          </p:grpSpPr>
          <p:grpSp>
            <p:nvGrpSpPr>
              <p:cNvPr id="1064" name="グループ化 1063">
                <a:extLst>
                  <a:ext uri="{FF2B5EF4-FFF2-40B4-BE49-F238E27FC236}">
                    <a16:creationId xmlns:a16="http://schemas.microsoft.com/office/drawing/2014/main" id="{3915D95B-5F29-EDFD-0372-19A3C61449F3}"/>
                  </a:ext>
                </a:extLst>
              </p:cNvPr>
              <p:cNvGrpSpPr/>
              <p:nvPr/>
            </p:nvGrpSpPr>
            <p:grpSpPr>
              <a:xfrm>
                <a:off x="7624391" y="1523971"/>
                <a:ext cx="1073013" cy="1067468"/>
                <a:chOff x="-2301600" y="4147063"/>
                <a:chExt cx="1666225" cy="1657615"/>
              </a:xfrm>
            </p:grpSpPr>
            <p:pic>
              <p:nvPicPr>
                <p:cNvPr id="1068" name="Picture 2">
                  <a:extLst>
                    <a:ext uri="{FF2B5EF4-FFF2-40B4-BE49-F238E27FC236}">
                      <a16:creationId xmlns:a16="http://schemas.microsoft.com/office/drawing/2014/main" id="{95205AE4-8012-4F5A-D9C5-9B73B227367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01600" y="4147063"/>
                  <a:ext cx="1007847" cy="1380438"/>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4">
                  <a:extLst>
                    <a:ext uri="{FF2B5EF4-FFF2-40B4-BE49-F238E27FC236}">
                      <a16:creationId xmlns:a16="http://schemas.microsoft.com/office/drawing/2014/main" id="{A3E37E47-3B15-FC6A-8605-6B1FE03C107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38101" y="4431255"/>
                  <a:ext cx="1002726" cy="1373423"/>
                </a:xfrm>
                <a:prstGeom prst="rect">
                  <a:avLst/>
                </a:prstGeom>
                <a:noFill/>
                <a:extLst>
                  <a:ext uri="{909E8E84-426E-40DD-AFC4-6F175D3DCCD1}">
                    <a14:hiddenFill xmlns:a14="http://schemas.microsoft.com/office/drawing/2010/main">
                      <a:solidFill>
                        <a:srgbClr val="FFFFFF"/>
                      </a:solidFill>
                    </a14:hiddenFill>
                  </a:ext>
                </a:extLst>
              </p:spPr>
            </p:pic>
          </p:grpSp>
          <p:sp>
            <p:nvSpPr>
              <p:cNvPr id="1065" name="星: 7 pt 11">
                <a:extLst>
                  <a:ext uri="{FF2B5EF4-FFF2-40B4-BE49-F238E27FC236}">
                    <a16:creationId xmlns:a16="http://schemas.microsoft.com/office/drawing/2014/main" id="{983B02E2-E23B-FBEB-28FB-16D61812F843}"/>
                  </a:ext>
                </a:extLst>
              </p:cNvPr>
              <p:cNvSpPr/>
              <p:nvPr/>
            </p:nvSpPr>
            <p:spPr>
              <a:xfrm rot="7453356">
                <a:off x="8166890" y="2077425"/>
                <a:ext cx="283116" cy="458137"/>
              </a:xfrm>
              <a:custGeom>
                <a:avLst/>
                <a:gdLst>
                  <a:gd name="connsiteX0" fmla="*/ -1 w 434768"/>
                  <a:gd name="connsiteY0" fmla="*/ 208730 h 324565"/>
                  <a:gd name="connsiteX1" fmla="*/ 66949 w 434768"/>
                  <a:gd name="connsiteY1" fmla="*/ 144446 h 324565"/>
                  <a:gd name="connsiteX2" fmla="*/ 43055 w 434768"/>
                  <a:gd name="connsiteY2" fmla="*/ 64284 h 324565"/>
                  <a:gd name="connsiteX3" fmla="*/ 150435 w 434768"/>
                  <a:gd name="connsiteY3" fmla="*/ 64284 h 324565"/>
                  <a:gd name="connsiteX4" fmla="*/ 217384 w 434768"/>
                  <a:gd name="connsiteY4" fmla="*/ 0 h 324565"/>
                  <a:gd name="connsiteX5" fmla="*/ 284333 w 434768"/>
                  <a:gd name="connsiteY5" fmla="*/ 64284 h 324565"/>
                  <a:gd name="connsiteX6" fmla="*/ 391713 w 434768"/>
                  <a:gd name="connsiteY6" fmla="*/ 64284 h 324565"/>
                  <a:gd name="connsiteX7" fmla="*/ 367819 w 434768"/>
                  <a:gd name="connsiteY7" fmla="*/ 144446 h 324565"/>
                  <a:gd name="connsiteX8" fmla="*/ 434769 w 434768"/>
                  <a:gd name="connsiteY8" fmla="*/ 208730 h 324565"/>
                  <a:gd name="connsiteX9" fmla="*/ 338023 w 434768"/>
                  <a:gd name="connsiteY9" fmla="*/ 244405 h 324565"/>
                  <a:gd name="connsiteX10" fmla="*/ 314128 w 434768"/>
                  <a:gd name="connsiteY10" fmla="*/ 324567 h 324565"/>
                  <a:gd name="connsiteX11" fmla="*/ 217384 w 434768"/>
                  <a:gd name="connsiteY11" fmla="*/ 288891 h 324565"/>
                  <a:gd name="connsiteX12" fmla="*/ 120640 w 434768"/>
                  <a:gd name="connsiteY12" fmla="*/ 324567 h 324565"/>
                  <a:gd name="connsiteX13" fmla="*/ 96745 w 434768"/>
                  <a:gd name="connsiteY13" fmla="*/ 244405 h 324565"/>
                  <a:gd name="connsiteX14" fmla="*/ -1 w 434768"/>
                  <a:gd name="connsiteY14" fmla="*/ 208730 h 324565"/>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284334 w 434770"/>
                  <a:gd name="connsiteY5" fmla="*/ 205273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75347 w 434770"/>
                  <a:gd name="connsiteY9" fmla="*/ 413386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95342 h 511179"/>
                  <a:gd name="connsiteX1" fmla="*/ 66950 w 434770"/>
                  <a:gd name="connsiteY1" fmla="*/ 331058 h 511179"/>
                  <a:gd name="connsiteX2" fmla="*/ 43056 w 434770"/>
                  <a:gd name="connsiteY2" fmla="*/ 250896 h 511179"/>
                  <a:gd name="connsiteX3" fmla="*/ 38469 w 434770"/>
                  <a:gd name="connsiteY3" fmla="*/ 45623 h 511179"/>
                  <a:gd name="connsiteX4" fmla="*/ 198723 w 434770"/>
                  <a:gd name="connsiteY4" fmla="*/ 0 h 511179"/>
                  <a:gd name="connsiteX5" fmla="*/ 386971 w 434770"/>
                  <a:gd name="connsiteY5" fmla="*/ 54953 h 511179"/>
                  <a:gd name="connsiteX6" fmla="*/ 391714 w 434770"/>
                  <a:gd name="connsiteY6" fmla="*/ 250896 h 511179"/>
                  <a:gd name="connsiteX7" fmla="*/ 367820 w 434770"/>
                  <a:gd name="connsiteY7" fmla="*/ 331058 h 511179"/>
                  <a:gd name="connsiteX8" fmla="*/ 434770 w 434770"/>
                  <a:gd name="connsiteY8" fmla="*/ 395342 h 511179"/>
                  <a:gd name="connsiteX9" fmla="*/ 375347 w 434770"/>
                  <a:gd name="connsiteY9" fmla="*/ 459009 h 511179"/>
                  <a:gd name="connsiteX10" fmla="*/ 314129 w 434770"/>
                  <a:gd name="connsiteY10" fmla="*/ 511179 h 511179"/>
                  <a:gd name="connsiteX11" fmla="*/ 217385 w 434770"/>
                  <a:gd name="connsiteY11" fmla="*/ 475503 h 511179"/>
                  <a:gd name="connsiteX12" fmla="*/ 120641 w 434770"/>
                  <a:gd name="connsiteY12" fmla="*/ 511179 h 511179"/>
                  <a:gd name="connsiteX13" fmla="*/ 3440 w 434770"/>
                  <a:gd name="connsiteY13" fmla="*/ 505662 h 511179"/>
                  <a:gd name="connsiteX14" fmla="*/ 0 w 434770"/>
                  <a:gd name="connsiteY14" fmla="*/ 395342 h 511179"/>
                  <a:gd name="connsiteX0" fmla="*/ 0 w 434770"/>
                  <a:gd name="connsiteY0" fmla="*/ 395342 h 695603"/>
                  <a:gd name="connsiteX1" fmla="*/ 66950 w 434770"/>
                  <a:gd name="connsiteY1" fmla="*/ 331058 h 695603"/>
                  <a:gd name="connsiteX2" fmla="*/ 43056 w 434770"/>
                  <a:gd name="connsiteY2" fmla="*/ 250896 h 695603"/>
                  <a:gd name="connsiteX3" fmla="*/ 38469 w 434770"/>
                  <a:gd name="connsiteY3" fmla="*/ 45623 h 695603"/>
                  <a:gd name="connsiteX4" fmla="*/ 198723 w 434770"/>
                  <a:gd name="connsiteY4" fmla="*/ 0 h 695603"/>
                  <a:gd name="connsiteX5" fmla="*/ 386971 w 434770"/>
                  <a:gd name="connsiteY5" fmla="*/ 54953 h 695603"/>
                  <a:gd name="connsiteX6" fmla="*/ 391714 w 434770"/>
                  <a:gd name="connsiteY6" fmla="*/ 250896 h 695603"/>
                  <a:gd name="connsiteX7" fmla="*/ 367820 w 434770"/>
                  <a:gd name="connsiteY7" fmla="*/ 331058 h 695603"/>
                  <a:gd name="connsiteX8" fmla="*/ 434770 w 434770"/>
                  <a:gd name="connsiteY8" fmla="*/ 395342 h 695603"/>
                  <a:gd name="connsiteX9" fmla="*/ 375347 w 434770"/>
                  <a:gd name="connsiteY9" fmla="*/ 459009 h 695603"/>
                  <a:gd name="connsiteX10" fmla="*/ 314129 w 434770"/>
                  <a:gd name="connsiteY10" fmla="*/ 511179 h 695603"/>
                  <a:gd name="connsiteX11" fmla="*/ 245089 w 434770"/>
                  <a:gd name="connsiteY11" fmla="*/ 695603 h 695603"/>
                  <a:gd name="connsiteX12" fmla="*/ 120641 w 434770"/>
                  <a:gd name="connsiteY12" fmla="*/ 511179 h 695603"/>
                  <a:gd name="connsiteX13" fmla="*/ 3440 w 434770"/>
                  <a:gd name="connsiteY13" fmla="*/ 505662 h 695603"/>
                  <a:gd name="connsiteX14" fmla="*/ 0 w 434770"/>
                  <a:gd name="connsiteY14" fmla="*/ 395342 h 69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0" h="695603">
                    <a:moveTo>
                      <a:pt x="0" y="395342"/>
                    </a:moveTo>
                    <a:lnTo>
                      <a:pt x="66950" y="331058"/>
                    </a:lnTo>
                    <a:lnTo>
                      <a:pt x="43056" y="250896"/>
                    </a:lnTo>
                    <a:lnTo>
                      <a:pt x="38469" y="45623"/>
                    </a:lnTo>
                    <a:lnTo>
                      <a:pt x="198723" y="0"/>
                    </a:lnTo>
                    <a:lnTo>
                      <a:pt x="386971" y="54953"/>
                    </a:lnTo>
                    <a:lnTo>
                      <a:pt x="391714" y="250896"/>
                    </a:lnTo>
                    <a:lnTo>
                      <a:pt x="367820" y="331058"/>
                    </a:lnTo>
                    <a:lnTo>
                      <a:pt x="434770" y="395342"/>
                    </a:lnTo>
                    <a:lnTo>
                      <a:pt x="375347" y="459009"/>
                    </a:lnTo>
                    <a:lnTo>
                      <a:pt x="314129" y="511179"/>
                    </a:lnTo>
                    <a:lnTo>
                      <a:pt x="245089" y="695603"/>
                    </a:lnTo>
                    <a:lnTo>
                      <a:pt x="120641" y="511179"/>
                    </a:lnTo>
                    <a:lnTo>
                      <a:pt x="3440" y="505662"/>
                    </a:lnTo>
                    <a:lnTo>
                      <a:pt x="0" y="395342"/>
                    </a:lnTo>
                    <a:close/>
                  </a:path>
                </a:pathLst>
              </a:custGeom>
              <a:solidFill>
                <a:srgbClr val="BF900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6" name="星: 7 pt 11">
                <a:extLst>
                  <a:ext uri="{FF2B5EF4-FFF2-40B4-BE49-F238E27FC236}">
                    <a16:creationId xmlns:a16="http://schemas.microsoft.com/office/drawing/2014/main" id="{BFD621EF-9E7D-52C6-EDE3-9ED72E9B2ED8}"/>
                  </a:ext>
                </a:extLst>
              </p:cNvPr>
              <p:cNvSpPr/>
              <p:nvPr/>
            </p:nvSpPr>
            <p:spPr>
              <a:xfrm rot="12260125" flipH="1">
                <a:off x="7727114" y="1577314"/>
                <a:ext cx="396438" cy="638772"/>
              </a:xfrm>
              <a:custGeom>
                <a:avLst/>
                <a:gdLst>
                  <a:gd name="connsiteX0" fmla="*/ -1 w 434768"/>
                  <a:gd name="connsiteY0" fmla="*/ 208730 h 324565"/>
                  <a:gd name="connsiteX1" fmla="*/ 66949 w 434768"/>
                  <a:gd name="connsiteY1" fmla="*/ 144446 h 324565"/>
                  <a:gd name="connsiteX2" fmla="*/ 43055 w 434768"/>
                  <a:gd name="connsiteY2" fmla="*/ 64284 h 324565"/>
                  <a:gd name="connsiteX3" fmla="*/ 150435 w 434768"/>
                  <a:gd name="connsiteY3" fmla="*/ 64284 h 324565"/>
                  <a:gd name="connsiteX4" fmla="*/ 217384 w 434768"/>
                  <a:gd name="connsiteY4" fmla="*/ 0 h 324565"/>
                  <a:gd name="connsiteX5" fmla="*/ 284333 w 434768"/>
                  <a:gd name="connsiteY5" fmla="*/ 64284 h 324565"/>
                  <a:gd name="connsiteX6" fmla="*/ 391713 w 434768"/>
                  <a:gd name="connsiteY6" fmla="*/ 64284 h 324565"/>
                  <a:gd name="connsiteX7" fmla="*/ 367819 w 434768"/>
                  <a:gd name="connsiteY7" fmla="*/ 144446 h 324565"/>
                  <a:gd name="connsiteX8" fmla="*/ 434769 w 434768"/>
                  <a:gd name="connsiteY8" fmla="*/ 208730 h 324565"/>
                  <a:gd name="connsiteX9" fmla="*/ 338023 w 434768"/>
                  <a:gd name="connsiteY9" fmla="*/ 244405 h 324565"/>
                  <a:gd name="connsiteX10" fmla="*/ 314128 w 434768"/>
                  <a:gd name="connsiteY10" fmla="*/ 324567 h 324565"/>
                  <a:gd name="connsiteX11" fmla="*/ 217384 w 434768"/>
                  <a:gd name="connsiteY11" fmla="*/ 288891 h 324565"/>
                  <a:gd name="connsiteX12" fmla="*/ 120640 w 434768"/>
                  <a:gd name="connsiteY12" fmla="*/ 324567 h 324565"/>
                  <a:gd name="connsiteX13" fmla="*/ 96745 w 434768"/>
                  <a:gd name="connsiteY13" fmla="*/ 244405 h 324565"/>
                  <a:gd name="connsiteX14" fmla="*/ -1 w 434768"/>
                  <a:gd name="connsiteY14" fmla="*/ 208730 h 324565"/>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284334 w 434770"/>
                  <a:gd name="connsiteY5" fmla="*/ 205273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75347 w 434770"/>
                  <a:gd name="connsiteY9" fmla="*/ 413386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95342 h 511179"/>
                  <a:gd name="connsiteX1" fmla="*/ 66950 w 434770"/>
                  <a:gd name="connsiteY1" fmla="*/ 331058 h 511179"/>
                  <a:gd name="connsiteX2" fmla="*/ 43056 w 434770"/>
                  <a:gd name="connsiteY2" fmla="*/ 250896 h 511179"/>
                  <a:gd name="connsiteX3" fmla="*/ 38469 w 434770"/>
                  <a:gd name="connsiteY3" fmla="*/ 45623 h 511179"/>
                  <a:gd name="connsiteX4" fmla="*/ 198723 w 434770"/>
                  <a:gd name="connsiteY4" fmla="*/ 0 h 511179"/>
                  <a:gd name="connsiteX5" fmla="*/ 386971 w 434770"/>
                  <a:gd name="connsiteY5" fmla="*/ 54953 h 511179"/>
                  <a:gd name="connsiteX6" fmla="*/ 391714 w 434770"/>
                  <a:gd name="connsiteY6" fmla="*/ 250896 h 511179"/>
                  <a:gd name="connsiteX7" fmla="*/ 367820 w 434770"/>
                  <a:gd name="connsiteY7" fmla="*/ 331058 h 511179"/>
                  <a:gd name="connsiteX8" fmla="*/ 434770 w 434770"/>
                  <a:gd name="connsiteY8" fmla="*/ 395342 h 511179"/>
                  <a:gd name="connsiteX9" fmla="*/ 375347 w 434770"/>
                  <a:gd name="connsiteY9" fmla="*/ 459009 h 511179"/>
                  <a:gd name="connsiteX10" fmla="*/ 314129 w 434770"/>
                  <a:gd name="connsiteY10" fmla="*/ 511179 h 511179"/>
                  <a:gd name="connsiteX11" fmla="*/ 217385 w 434770"/>
                  <a:gd name="connsiteY11" fmla="*/ 475503 h 511179"/>
                  <a:gd name="connsiteX12" fmla="*/ 120641 w 434770"/>
                  <a:gd name="connsiteY12" fmla="*/ 511179 h 511179"/>
                  <a:gd name="connsiteX13" fmla="*/ 3440 w 434770"/>
                  <a:gd name="connsiteY13" fmla="*/ 505662 h 511179"/>
                  <a:gd name="connsiteX14" fmla="*/ 0 w 434770"/>
                  <a:gd name="connsiteY14" fmla="*/ 395342 h 511179"/>
                  <a:gd name="connsiteX0" fmla="*/ 0 w 434770"/>
                  <a:gd name="connsiteY0" fmla="*/ 395342 h 695603"/>
                  <a:gd name="connsiteX1" fmla="*/ 66950 w 434770"/>
                  <a:gd name="connsiteY1" fmla="*/ 331058 h 695603"/>
                  <a:gd name="connsiteX2" fmla="*/ 43056 w 434770"/>
                  <a:gd name="connsiteY2" fmla="*/ 250896 h 695603"/>
                  <a:gd name="connsiteX3" fmla="*/ 38469 w 434770"/>
                  <a:gd name="connsiteY3" fmla="*/ 45623 h 695603"/>
                  <a:gd name="connsiteX4" fmla="*/ 198723 w 434770"/>
                  <a:gd name="connsiteY4" fmla="*/ 0 h 695603"/>
                  <a:gd name="connsiteX5" fmla="*/ 386971 w 434770"/>
                  <a:gd name="connsiteY5" fmla="*/ 54953 h 695603"/>
                  <a:gd name="connsiteX6" fmla="*/ 391714 w 434770"/>
                  <a:gd name="connsiteY6" fmla="*/ 250896 h 695603"/>
                  <a:gd name="connsiteX7" fmla="*/ 367820 w 434770"/>
                  <a:gd name="connsiteY7" fmla="*/ 331058 h 695603"/>
                  <a:gd name="connsiteX8" fmla="*/ 434770 w 434770"/>
                  <a:gd name="connsiteY8" fmla="*/ 395342 h 695603"/>
                  <a:gd name="connsiteX9" fmla="*/ 375347 w 434770"/>
                  <a:gd name="connsiteY9" fmla="*/ 459009 h 695603"/>
                  <a:gd name="connsiteX10" fmla="*/ 314129 w 434770"/>
                  <a:gd name="connsiteY10" fmla="*/ 511179 h 695603"/>
                  <a:gd name="connsiteX11" fmla="*/ 245089 w 434770"/>
                  <a:gd name="connsiteY11" fmla="*/ 695603 h 695603"/>
                  <a:gd name="connsiteX12" fmla="*/ 120641 w 434770"/>
                  <a:gd name="connsiteY12" fmla="*/ 511179 h 695603"/>
                  <a:gd name="connsiteX13" fmla="*/ 3440 w 434770"/>
                  <a:gd name="connsiteY13" fmla="*/ 505662 h 695603"/>
                  <a:gd name="connsiteX14" fmla="*/ 0 w 434770"/>
                  <a:gd name="connsiteY14" fmla="*/ 395342 h 69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0" h="695603">
                    <a:moveTo>
                      <a:pt x="0" y="395342"/>
                    </a:moveTo>
                    <a:lnTo>
                      <a:pt x="66950" y="331058"/>
                    </a:lnTo>
                    <a:lnTo>
                      <a:pt x="43056" y="250896"/>
                    </a:lnTo>
                    <a:lnTo>
                      <a:pt x="38469" y="45623"/>
                    </a:lnTo>
                    <a:lnTo>
                      <a:pt x="198723" y="0"/>
                    </a:lnTo>
                    <a:lnTo>
                      <a:pt x="386971" y="54953"/>
                    </a:lnTo>
                    <a:lnTo>
                      <a:pt x="391714" y="250896"/>
                    </a:lnTo>
                    <a:lnTo>
                      <a:pt x="367820" y="331058"/>
                    </a:lnTo>
                    <a:lnTo>
                      <a:pt x="434770" y="395342"/>
                    </a:lnTo>
                    <a:lnTo>
                      <a:pt x="375347" y="459009"/>
                    </a:lnTo>
                    <a:lnTo>
                      <a:pt x="314129" y="511179"/>
                    </a:lnTo>
                    <a:lnTo>
                      <a:pt x="245089" y="695603"/>
                    </a:lnTo>
                    <a:lnTo>
                      <a:pt x="120641" y="511179"/>
                    </a:lnTo>
                    <a:lnTo>
                      <a:pt x="3440" y="505662"/>
                    </a:lnTo>
                    <a:lnTo>
                      <a:pt x="0" y="395342"/>
                    </a:lnTo>
                    <a:close/>
                  </a:path>
                </a:pathLst>
              </a:custGeom>
              <a:solidFill>
                <a:srgbClr val="BF900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7" name="星: 7 pt 11">
                <a:extLst>
                  <a:ext uri="{FF2B5EF4-FFF2-40B4-BE49-F238E27FC236}">
                    <a16:creationId xmlns:a16="http://schemas.microsoft.com/office/drawing/2014/main" id="{5BC6C737-19A5-7910-D8BF-8C314766AB84}"/>
                  </a:ext>
                </a:extLst>
              </p:cNvPr>
              <p:cNvSpPr/>
              <p:nvPr/>
            </p:nvSpPr>
            <p:spPr>
              <a:xfrm rot="7453356">
                <a:off x="8328961" y="1926624"/>
                <a:ext cx="308094" cy="219901"/>
              </a:xfrm>
              <a:custGeom>
                <a:avLst/>
                <a:gdLst>
                  <a:gd name="connsiteX0" fmla="*/ -1 w 434768"/>
                  <a:gd name="connsiteY0" fmla="*/ 208730 h 324565"/>
                  <a:gd name="connsiteX1" fmla="*/ 66949 w 434768"/>
                  <a:gd name="connsiteY1" fmla="*/ 144446 h 324565"/>
                  <a:gd name="connsiteX2" fmla="*/ 43055 w 434768"/>
                  <a:gd name="connsiteY2" fmla="*/ 64284 h 324565"/>
                  <a:gd name="connsiteX3" fmla="*/ 150435 w 434768"/>
                  <a:gd name="connsiteY3" fmla="*/ 64284 h 324565"/>
                  <a:gd name="connsiteX4" fmla="*/ 217384 w 434768"/>
                  <a:gd name="connsiteY4" fmla="*/ 0 h 324565"/>
                  <a:gd name="connsiteX5" fmla="*/ 284333 w 434768"/>
                  <a:gd name="connsiteY5" fmla="*/ 64284 h 324565"/>
                  <a:gd name="connsiteX6" fmla="*/ 391713 w 434768"/>
                  <a:gd name="connsiteY6" fmla="*/ 64284 h 324565"/>
                  <a:gd name="connsiteX7" fmla="*/ 367819 w 434768"/>
                  <a:gd name="connsiteY7" fmla="*/ 144446 h 324565"/>
                  <a:gd name="connsiteX8" fmla="*/ 434769 w 434768"/>
                  <a:gd name="connsiteY8" fmla="*/ 208730 h 324565"/>
                  <a:gd name="connsiteX9" fmla="*/ 338023 w 434768"/>
                  <a:gd name="connsiteY9" fmla="*/ 244405 h 324565"/>
                  <a:gd name="connsiteX10" fmla="*/ 314128 w 434768"/>
                  <a:gd name="connsiteY10" fmla="*/ 324567 h 324565"/>
                  <a:gd name="connsiteX11" fmla="*/ 217384 w 434768"/>
                  <a:gd name="connsiteY11" fmla="*/ 288891 h 324565"/>
                  <a:gd name="connsiteX12" fmla="*/ 120640 w 434768"/>
                  <a:gd name="connsiteY12" fmla="*/ 324567 h 324565"/>
                  <a:gd name="connsiteX13" fmla="*/ 96745 w 434768"/>
                  <a:gd name="connsiteY13" fmla="*/ 244405 h 324565"/>
                  <a:gd name="connsiteX14" fmla="*/ -1 w 434768"/>
                  <a:gd name="connsiteY14" fmla="*/ 208730 h 324565"/>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284334 w 434770"/>
                  <a:gd name="connsiteY5" fmla="*/ 205273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75347 w 434770"/>
                  <a:gd name="connsiteY9" fmla="*/ 413386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95342 h 511179"/>
                  <a:gd name="connsiteX1" fmla="*/ 66950 w 434770"/>
                  <a:gd name="connsiteY1" fmla="*/ 331058 h 511179"/>
                  <a:gd name="connsiteX2" fmla="*/ 43056 w 434770"/>
                  <a:gd name="connsiteY2" fmla="*/ 250896 h 511179"/>
                  <a:gd name="connsiteX3" fmla="*/ 38469 w 434770"/>
                  <a:gd name="connsiteY3" fmla="*/ 45623 h 511179"/>
                  <a:gd name="connsiteX4" fmla="*/ 198723 w 434770"/>
                  <a:gd name="connsiteY4" fmla="*/ 0 h 511179"/>
                  <a:gd name="connsiteX5" fmla="*/ 386971 w 434770"/>
                  <a:gd name="connsiteY5" fmla="*/ 54953 h 511179"/>
                  <a:gd name="connsiteX6" fmla="*/ 391714 w 434770"/>
                  <a:gd name="connsiteY6" fmla="*/ 250896 h 511179"/>
                  <a:gd name="connsiteX7" fmla="*/ 367820 w 434770"/>
                  <a:gd name="connsiteY7" fmla="*/ 331058 h 511179"/>
                  <a:gd name="connsiteX8" fmla="*/ 434770 w 434770"/>
                  <a:gd name="connsiteY8" fmla="*/ 395342 h 511179"/>
                  <a:gd name="connsiteX9" fmla="*/ 375347 w 434770"/>
                  <a:gd name="connsiteY9" fmla="*/ 459009 h 511179"/>
                  <a:gd name="connsiteX10" fmla="*/ 314129 w 434770"/>
                  <a:gd name="connsiteY10" fmla="*/ 511179 h 511179"/>
                  <a:gd name="connsiteX11" fmla="*/ 217385 w 434770"/>
                  <a:gd name="connsiteY11" fmla="*/ 475503 h 511179"/>
                  <a:gd name="connsiteX12" fmla="*/ 120641 w 434770"/>
                  <a:gd name="connsiteY12" fmla="*/ 511179 h 511179"/>
                  <a:gd name="connsiteX13" fmla="*/ 3440 w 434770"/>
                  <a:gd name="connsiteY13" fmla="*/ 505662 h 511179"/>
                  <a:gd name="connsiteX14" fmla="*/ 0 w 434770"/>
                  <a:gd name="connsiteY14" fmla="*/ 395342 h 511179"/>
                  <a:gd name="connsiteX0" fmla="*/ 0 w 434770"/>
                  <a:gd name="connsiteY0" fmla="*/ 395342 h 695603"/>
                  <a:gd name="connsiteX1" fmla="*/ 66950 w 434770"/>
                  <a:gd name="connsiteY1" fmla="*/ 331058 h 695603"/>
                  <a:gd name="connsiteX2" fmla="*/ 43056 w 434770"/>
                  <a:gd name="connsiteY2" fmla="*/ 250896 h 695603"/>
                  <a:gd name="connsiteX3" fmla="*/ 38469 w 434770"/>
                  <a:gd name="connsiteY3" fmla="*/ 45623 h 695603"/>
                  <a:gd name="connsiteX4" fmla="*/ 198723 w 434770"/>
                  <a:gd name="connsiteY4" fmla="*/ 0 h 695603"/>
                  <a:gd name="connsiteX5" fmla="*/ 386971 w 434770"/>
                  <a:gd name="connsiteY5" fmla="*/ 54953 h 695603"/>
                  <a:gd name="connsiteX6" fmla="*/ 391714 w 434770"/>
                  <a:gd name="connsiteY6" fmla="*/ 250896 h 695603"/>
                  <a:gd name="connsiteX7" fmla="*/ 367820 w 434770"/>
                  <a:gd name="connsiteY7" fmla="*/ 331058 h 695603"/>
                  <a:gd name="connsiteX8" fmla="*/ 434770 w 434770"/>
                  <a:gd name="connsiteY8" fmla="*/ 395342 h 695603"/>
                  <a:gd name="connsiteX9" fmla="*/ 375347 w 434770"/>
                  <a:gd name="connsiteY9" fmla="*/ 459009 h 695603"/>
                  <a:gd name="connsiteX10" fmla="*/ 314129 w 434770"/>
                  <a:gd name="connsiteY10" fmla="*/ 511179 h 695603"/>
                  <a:gd name="connsiteX11" fmla="*/ 245089 w 434770"/>
                  <a:gd name="connsiteY11" fmla="*/ 695603 h 695603"/>
                  <a:gd name="connsiteX12" fmla="*/ 120641 w 434770"/>
                  <a:gd name="connsiteY12" fmla="*/ 511179 h 695603"/>
                  <a:gd name="connsiteX13" fmla="*/ 3440 w 434770"/>
                  <a:gd name="connsiteY13" fmla="*/ 505662 h 695603"/>
                  <a:gd name="connsiteX14" fmla="*/ 0 w 434770"/>
                  <a:gd name="connsiteY14" fmla="*/ 395342 h 69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0" h="695603">
                    <a:moveTo>
                      <a:pt x="0" y="395342"/>
                    </a:moveTo>
                    <a:lnTo>
                      <a:pt x="66950" y="331058"/>
                    </a:lnTo>
                    <a:lnTo>
                      <a:pt x="43056" y="250896"/>
                    </a:lnTo>
                    <a:lnTo>
                      <a:pt x="38469" y="45623"/>
                    </a:lnTo>
                    <a:lnTo>
                      <a:pt x="198723" y="0"/>
                    </a:lnTo>
                    <a:lnTo>
                      <a:pt x="386971" y="54953"/>
                    </a:lnTo>
                    <a:lnTo>
                      <a:pt x="391714" y="250896"/>
                    </a:lnTo>
                    <a:lnTo>
                      <a:pt x="367820" y="331058"/>
                    </a:lnTo>
                    <a:lnTo>
                      <a:pt x="434770" y="395342"/>
                    </a:lnTo>
                    <a:lnTo>
                      <a:pt x="375347" y="459009"/>
                    </a:lnTo>
                    <a:lnTo>
                      <a:pt x="314129" y="511179"/>
                    </a:lnTo>
                    <a:lnTo>
                      <a:pt x="245089" y="695603"/>
                    </a:lnTo>
                    <a:lnTo>
                      <a:pt x="120641" y="511179"/>
                    </a:lnTo>
                    <a:lnTo>
                      <a:pt x="3440" y="505662"/>
                    </a:lnTo>
                    <a:lnTo>
                      <a:pt x="0" y="395342"/>
                    </a:lnTo>
                    <a:close/>
                  </a:path>
                </a:pathLst>
              </a:custGeom>
              <a:solidFill>
                <a:srgbClr val="BF900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63" name="正方形/長方形 1062">
              <a:extLst>
                <a:ext uri="{FF2B5EF4-FFF2-40B4-BE49-F238E27FC236}">
                  <a16:creationId xmlns:a16="http://schemas.microsoft.com/office/drawing/2014/main" id="{F7C4AE84-368E-F57A-6B4E-43C8BFE869DB}"/>
                </a:ext>
              </a:extLst>
            </p:cNvPr>
            <p:cNvSpPr/>
            <p:nvPr/>
          </p:nvSpPr>
          <p:spPr>
            <a:xfrm>
              <a:off x="7180894" y="2518416"/>
              <a:ext cx="1895719"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泥で汚れた</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子供の表彰状</a:t>
              </a:r>
            </a:p>
          </p:txBody>
        </p:sp>
      </p:grpSp>
    </p:spTree>
    <p:extLst>
      <p:ext uri="{BB962C8B-B14F-4D97-AF65-F5344CB8AC3E}">
        <p14:creationId xmlns:p14="http://schemas.microsoft.com/office/powerpoint/2010/main" val="1288440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表 7">
            <a:extLst>
              <a:ext uri="{FF2B5EF4-FFF2-40B4-BE49-F238E27FC236}">
                <a16:creationId xmlns:a16="http://schemas.microsoft.com/office/drawing/2014/main" id="{4A3EA94F-E36C-B2B2-D7E3-DE1871DC17F4}"/>
              </a:ext>
            </a:extLst>
          </p:cNvPr>
          <p:cNvGraphicFramePr>
            <a:graphicFrameLocks noGrp="1"/>
          </p:cNvGraphicFramePr>
          <p:nvPr/>
        </p:nvGraphicFramePr>
        <p:xfrm>
          <a:off x="106276" y="800892"/>
          <a:ext cx="8903600" cy="5920584"/>
        </p:xfrm>
        <a:graphic>
          <a:graphicData uri="http://schemas.openxmlformats.org/drawingml/2006/table">
            <a:tbl>
              <a:tblPr firstRow="1" bandRow="1">
                <a:tableStyleId>{5C22544A-7EE6-4342-B048-85BDC9FD1C3A}</a:tableStyleId>
              </a:tblPr>
              <a:tblGrid>
                <a:gridCol w="1780720">
                  <a:extLst>
                    <a:ext uri="{9D8B030D-6E8A-4147-A177-3AD203B41FA5}">
                      <a16:colId xmlns:a16="http://schemas.microsoft.com/office/drawing/2014/main" val="2693819490"/>
                    </a:ext>
                  </a:extLst>
                </a:gridCol>
                <a:gridCol w="1780720">
                  <a:extLst>
                    <a:ext uri="{9D8B030D-6E8A-4147-A177-3AD203B41FA5}">
                      <a16:colId xmlns:a16="http://schemas.microsoft.com/office/drawing/2014/main" val="3246459218"/>
                    </a:ext>
                  </a:extLst>
                </a:gridCol>
                <a:gridCol w="1780720">
                  <a:extLst>
                    <a:ext uri="{9D8B030D-6E8A-4147-A177-3AD203B41FA5}">
                      <a16:colId xmlns:a16="http://schemas.microsoft.com/office/drawing/2014/main" val="2728557602"/>
                    </a:ext>
                  </a:extLst>
                </a:gridCol>
                <a:gridCol w="1780720">
                  <a:extLst>
                    <a:ext uri="{9D8B030D-6E8A-4147-A177-3AD203B41FA5}">
                      <a16:colId xmlns:a16="http://schemas.microsoft.com/office/drawing/2014/main" val="990442576"/>
                    </a:ext>
                  </a:extLst>
                </a:gridCol>
                <a:gridCol w="1780720">
                  <a:extLst>
                    <a:ext uri="{9D8B030D-6E8A-4147-A177-3AD203B41FA5}">
                      <a16:colId xmlns:a16="http://schemas.microsoft.com/office/drawing/2014/main" val="1705008825"/>
                    </a:ext>
                  </a:extLst>
                </a:gridCol>
              </a:tblGrid>
              <a:tr h="1973528">
                <a:tc>
                  <a:txBody>
                    <a:bodyPr/>
                    <a:lstStyle/>
                    <a:p>
                      <a:pPr>
                        <a:lnSpc>
                          <a:spcPts val="2000"/>
                        </a:lnSpc>
                      </a:pPr>
                      <a:endParaRPr kumimoji="1" lang="ja-JP" altLang="en-US" sz="1400" b="1" dirty="0">
                        <a:solidFill>
                          <a:schemeClr val="tx1"/>
                        </a:solidFill>
                        <a:latin typeface="メイリオ" panose="020B0604030504040204" pitchFamily="50" charset="-128"/>
                        <a:ea typeface="メイリオ" panose="020B0604030504040204" pitchFamily="50" charset="-128"/>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tc>
                  <a:txBody>
                    <a:bodyPr/>
                    <a:lstStyle/>
                    <a:p>
                      <a:pPr>
                        <a:lnSpc>
                          <a:spcPts val="2000"/>
                        </a:lnSpc>
                      </a:pPr>
                      <a:endParaRPr kumimoji="1" lang="ja-JP" altLang="en-US" sz="1400" b="1" dirty="0">
                        <a:solidFill>
                          <a:schemeClr val="tx1"/>
                        </a:solidFill>
                        <a:latin typeface="メイリオ" panose="020B0604030504040204" pitchFamily="50" charset="-128"/>
                        <a:ea typeface="メイリオ" panose="020B0604030504040204" pitchFamily="50" charset="-128"/>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tc>
                  <a:txBody>
                    <a:bodyPr/>
                    <a:lstStyle/>
                    <a:p>
                      <a:endParaRPr kumimoji="1" lang="ja-JP" altLang="en-US" sz="1400" dirty="0">
                        <a:solidFill>
                          <a:schemeClr val="tx1"/>
                        </a:solidFill>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tc>
                  <a:txBody>
                    <a:bodyPr/>
                    <a:lstStyle/>
                    <a:p>
                      <a:endParaRPr kumimoji="1" lang="ja-JP" altLang="en-US" sz="1400" dirty="0">
                        <a:solidFill>
                          <a:schemeClr val="tx1"/>
                        </a:solidFill>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tc>
                  <a:txBody>
                    <a:bodyPr/>
                    <a:lstStyle/>
                    <a:p>
                      <a:endParaRPr kumimoji="1" lang="ja-JP" altLang="en-US" sz="1400" dirty="0">
                        <a:solidFill>
                          <a:schemeClr val="tx1"/>
                        </a:solidFill>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2680925623"/>
                  </a:ext>
                </a:extLst>
              </a:tr>
              <a:tr h="1973528">
                <a:tc>
                  <a:txBody>
                    <a:bodyPr/>
                    <a:lstStyle/>
                    <a:p>
                      <a:endParaRPr kumimoji="1" lang="ja-JP" altLang="en-US" sz="1400" dirty="0">
                        <a:solidFill>
                          <a:schemeClr val="tx1"/>
                        </a:solidFill>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tc>
                  <a:txBody>
                    <a:bodyPr/>
                    <a:lstStyle/>
                    <a:p>
                      <a:endParaRPr kumimoji="1" lang="ja-JP" altLang="en-US" sz="1400" dirty="0">
                        <a:solidFill>
                          <a:schemeClr val="tx1"/>
                        </a:solidFill>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tc>
                  <a:txBody>
                    <a:bodyPr/>
                    <a:lstStyle/>
                    <a:p>
                      <a:endParaRPr kumimoji="1" lang="ja-JP" altLang="en-US" sz="1400" dirty="0">
                        <a:solidFill>
                          <a:schemeClr val="tx1"/>
                        </a:solidFill>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tc>
                  <a:txBody>
                    <a:bodyPr/>
                    <a:lstStyle/>
                    <a:p>
                      <a:endParaRPr kumimoji="1" lang="ja-JP" altLang="en-US" sz="1400" dirty="0">
                        <a:solidFill>
                          <a:schemeClr val="tx1"/>
                        </a:solidFill>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tc>
                  <a:txBody>
                    <a:bodyPr/>
                    <a:lstStyle/>
                    <a:p>
                      <a:endParaRPr kumimoji="1" lang="ja-JP" altLang="en-US" sz="1400" dirty="0">
                        <a:solidFill>
                          <a:schemeClr val="tx1"/>
                        </a:solidFill>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185933399"/>
                  </a:ext>
                </a:extLst>
              </a:tr>
              <a:tr h="1973528">
                <a:tc>
                  <a:txBody>
                    <a:bodyPr/>
                    <a:lstStyle/>
                    <a:p>
                      <a:endParaRPr kumimoji="1" lang="ja-JP" altLang="en-US" sz="1400" dirty="0">
                        <a:solidFill>
                          <a:schemeClr val="tx1"/>
                        </a:solidFill>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tc>
                  <a:txBody>
                    <a:bodyPr/>
                    <a:lstStyle/>
                    <a:p>
                      <a:endParaRPr kumimoji="1" lang="ja-JP" altLang="en-US" sz="1400" dirty="0">
                        <a:solidFill>
                          <a:schemeClr val="tx1"/>
                        </a:solidFill>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tc>
                  <a:txBody>
                    <a:bodyPr/>
                    <a:lstStyle/>
                    <a:p>
                      <a:endParaRPr kumimoji="1" lang="ja-JP" altLang="en-US" sz="1400" b="1" dirty="0">
                        <a:solidFill>
                          <a:schemeClr val="tx1"/>
                        </a:solidFill>
                        <a:latin typeface="メイリオ" panose="020B0604030504040204" pitchFamily="50" charset="-128"/>
                        <a:ea typeface="メイリオ" panose="020B0604030504040204" pitchFamily="50" charset="-128"/>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tc>
                  <a:txBody>
                    <a:bodyPr/>
                    <a:lstStyle/>
                    <a:p>
                      <a:endParaRPr kumimoji="1" lang="ja-JP" altLang="en-US" sz="1400" b="1" dirty="0">
                        <a:solidFill>
                          <a:schemeClr val="tx1"/>
                        </a:solidFill>
                        <a:latin typeface="メイリオ" panose="020B0604030504040204" pitchFamily="50" charset="-128"/>
                        <a:ea typeface="メイリオ" panose="020B0604030504040204" pitchFamily="50" charset="-128"/>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tc>
                  <a:txBody>
                    <a:bodyPr/>
                    <a:lstStyle/>
                    <a:p>
                      <a:endParaRPr kumimoji="1" lang="ja-JP" altLang="en-US" sz="1400" b="1" dirty="0">
                        <a:solidFill>
                          <a:schemeClr val="tx1"/>
                        </a:solidFill>
                        <a:latin typeface="メイリオ" panose="020B0604030504040204" pitchFamily="50" charset="-128"/>
                        <a:ea typeface="メイリオ" panose="020B0604030504040204" pitchFamily="50" charset="-128"/>
                      </a:endParaRPr>
                    </a:p>
                  </a:txBody>
                  <a:tcP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9570967"/>
                  </a:ext>
                </a:extLst>
              </a:tr>
            </a:tbl>
          </a:graphicData>
        </a:graphic>
      </p:graphicFrame>
      <p:sp>
        <p:nvSpPr>
          <p:cNvPr id="2" name="タイトル 1">
            <a:extLst>
              <a:ext uri="{FF2B5EF4-FFF2-40B4-BE49-F238E27FC236}">
                <a16:creationId xmlns:a16="http://schemas.microsoft.com/office/drawing/2014/main" id="{C7BCF9C0-AEE1-1BA0-F56A-1E3B0AE1EAC3}"/>
              </a:ext>
            </a:extLst>
          </p:cNvPr>
          <p:cNvSpPr>
            <a:spLocks noGrp="1"/>
          </p:cNvSpPr>
          <p:nvPr>
            <p:ph type="title"/>
          </p:nvPr>
        </p:nvSpPr>
        <p:spPr>
          <a:xfrm>
            <a:off x="567347" y="-54868"/>
            <a:ext cx="7886700" cy="1075513"/>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イラスト印刷用</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grpSp>
        <p:nvGrpSpPr>
          <p:cNvPr id="39" name="グループ化 38">
            <a:extLst>
              <a:ext uri="{FF2B5EF4-FFF2-40B4-BE49-F238E27FC236}">
                <a16:creationId xmlns:a16="http://schemas.microsoft.com/office/drawing/2014/main" id="{848948CF-43CD-1CFF-5F08-70D8D78857C8}"/>
              </a:ext>
            </a:extLst>
          </p:cNvPr>
          <p:cNvGrpSpPr/>
          <p:nvPr/>
        </p:nvGrpSpPr>
        <p:grpSpPr>
          <a:xfrm>
            <a:off x="2041463" y="3075173"/>
            <a:ext cx="1598561" cy="1453215"/>
            <a:chOff x="3258385" y="1926758"/>
            <a:chExt cx="1598561" cy="1453215"/>
          </a:xfrm>
        </p:grpSpPr>
        <p:pic>
          <p:nvPicPr>
            <p:cNvPr id="15" name="図 14" descr="挿絵 が含まれている画像&#10;&#10;自動的に生成された説明">
              <a:extLst>
                <a:ext uri="{FF2B5EF4-FFF2-40B4-BE49-F238E27FC236}">
                  <a16:creationId xmlns:a16="http://schemas.microsoft.com/office/drawing/2014/main" id="{67E1CB07-3984-87C6-B8F3-65EF2889E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946" y="1926758"/>
              <a:ext cx="1028106" cy="1035398"/>
            </a:xfrm>
            <a:prstGeom prst="rect">
              <a:avLst/>
            </a:prstGeom>
          </p:spPr>
        </p:pic>
        <p:sp>
          <p:nvSpPr>
            <p:cNvPr id="18" name="正方形/長方形 17">
              <a:extLst>
                <a:ext uri="{FF2B5EF4-FFF2-40B4-BE49-F238E27FC236}">
                  <a16:creationId xmlns:a16="http://schemas.microsoft.com/office/drawing/2014/main" id="{CACC8D03-92A2-062E-44A0-5BA881CBB6C9}"/>
                </a:ext>
              </a:extLst>
            </p:cNvPr>
            <p:cNvSpPr/>
            <p:nvPr/>
          </p:nvSpPr>
          <p:spPr>
            <a:xfrm>
              <a:off x="3258385" y="3009993"/>
              <a:ext cx="1598561" cy="369980"/>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生ごみ</a:t>
              </a:r>
            </a:p>
          </p:txBody>
        </p:sp>
      </p:grpSp>
      <p:grpSp>
        <p:nvGrpSpPr>
          <p:cNvPr id="42" name="グループ化 41">
            <a:extLst>
              <a:ext uri="{FF2B5EF4-FFF2-40B4-BE49-F238E27FC236}">
                <a16:creationId xmlns:a16="http://schemas.microsoft.com/office/drawing/2014/main" id="{F7F371BD-979D-1B9A-FF14-99FC651355EC}"/>
              </a:ext>
            </a:extLst>
          </p:cNvPr>
          <p:cNvGrpSpPr/>
          <p:nvPr/>
        </p:nvGrpSpPr>
        <p:grpSpPr>
          <a:xfrm>
            <a:off x="180943" y="3043665"/>
            <a:ext cx="1598561" cy="1435038"/>
            <a:chOff x="356628" y="3427167"/>
            <a:chExt cx="1598561" cy="1435038"/>
          </a:xfrm>
        </p:grpSpPr>
        <p:pic>
          <p:nvPicPr>
            <p:cNvPr id="14" name="図 13" descr="抽象, 挿絵 が含まれている画像&#10;&#10;自動的に生成された説明">
              <a:extLst>
                <a:ext uri="{FF2B5EF4-FFF2-40B4-BE49-F238E27FC236}">
                  <a16:creationId xmlns:a16="http://schemas.microsoft.com/office/drawing/2014/main" id="{1A304290-5FE0-FDE7-C8E8-5187457370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353" y="3427167"/>
              <a:ext cx="1241888" cy="1250696"/>
            </a:xfrm>
            <a:prstGeom prst="rect">
              <a:avLst/>
            </a:prstGeom>
          </p:spPr>
        </p:pic>
        <p:sp>
          <p:nvSpPr>
            <p:cNvPr id="23" name="正方形/長方形 22">
              <a:extLst>
                <a:ext uri="{FF2B5EF4-FFF2-40B4-BE49-F238E27FC236}">
                  <a16:creationId xmlns:a16="http://schemas.microsoft.com/office/drawing/2014/main" id="{371B1E0C-77A7-4C7F-0C4E-7312EE50FAD8}"/>
                </a:ext>
              </a:extLst>
            </p:cNvPr>
            <p:cNvSpPr/>
            <p:nvPr/>
          </p:nvSpPr>
          <p:spPr>
            <a:xfrm>
              <a:off x="356628" y="4492873"/>
              <a:ext cx="1598561" cy="369332"/>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たまった古雑誌</a:t>
              </a:r>
            </a:p>
          </p:txBody>
        </p:sp>
      </p:grpSp>
      <p:grpSp>
        <p:nvGrpSpPr>
          <p:cNvPr id="44" name="グループ化 43">
            <a:extLst>
              <a:ext uri="{FF2B5EF4-FFF2-40B4-BE49-F238E27FC236}">
                <a16:creationId xmlns:a16="http://schemas.microsoft.com/office/drawing/2014/main" id="{4A154FA4-AA64-764D-05C8-93D883801ABA}"/>
              </a:ext>
            </a:extLst>
          </p:cNvPr>
          <p:cNvGrpSpPr/>
          <p:nvPr/>
        </p:nvGrpSpPr>
        <p:grpSpPr>
          <a:xfrm>
            <a:off x="1799516" y="4920653"/>
            <a:ext cx="1961766" cy="1649571"/>
            <a:chOff x="2831532" y="4994250"/>
            <a:chExt cx="1961766" cy="1649571"/>
          </a:xfrm>
        </p:grpSpPr>
        <p:pic>
          <p:nvPicPr>
            <p:cNvPr id="24" name="図 23" descr="挿絵 が含まれている画像&#10;&#10;自動的に生成された説明">
              <a:extLst>
                <a:ext uri="{FF2B5EF4-FFF2-40B4-BE49-F238E27FC236}">
                  <a16:creationId xmlns:a16="http://schemas.microsoft.com/office/drawing/2014/main" id="{2C746799-C084-752C-B9CE-A9687492F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471" y="4994250"/>
              <a:ext cx="1241888" cy="1250696"/>
            </a:xfrm>
            <a:prstGeom prst="rect">
              <a:avLst/>
            </a:prstGeom>
          </p:spPr>
        </p:pic>
        <p:sp>
          <p:nvSpPr>
            <p:cNvPr id="25" name="正方形/長方形 24">
              <a:extLst>
                <a:ext uri="{FF2B5EF4-FFF2-40B4-BE49-F238E27FC236}">
                  <a16:creationId xmlns:a16="http://schemas.microsoft.com/office/drawing/2014/main" id="{BD32BA70-5A8B-47EE-E9B5-7A1B5F36DDD1}"/>
                </a:ext>
              </a:extLst>
            </p:cNvPr>
            <p:cNvSpPr/>
            <p:nvPr/>
          </p:nvSpPr>
          <p:spPr>
            <a:xfrm>
              <a:off x="2831532" y="6274489"/>
              <a:ext cx="1961766" cy="369332"/>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使わなくなった衣類</a:t>
              </a:r>
            </a:p>
          </p:txBody>
        </p:sp>
      </p:grpSp>
      <p:grpSp>
        <p:nvGrpSpPr>
          <p:cNvPr id="47" name="グループ化 46">
            <a:extLst>
              <a:ext uri="{FF2B5EF4-FFF2-40B4-BE49-F238E27FC236}">
                <a16:creationId xmlns:a16="http://schemas.microsoft.com/office/drawing/2014/main" id="{E21C8355-02F3-0029-F139-21EA57AF020D}"/>
              </a:ext>
            </a:extLst>
          </p:cNvPr>
          <p:cNvGrpSpPr/>
          <p:nvPr/>
        </p:nvGrpSpPr>
        <p:grpSpPr>
          <a:xfrm>
            <a:off x="3607624" y="4964221"/>
            <a:ext cx="1895719" cy="1602793"/>
            <a:chOff x="4906432" y="5136855"/>
            <a:chExt cx="1895719" cy="1602793"/>
          </a:xfrm>
        </p:grpSpPr>
        <p:pic>
          <p:nvPicPr>
            <p:cNvPr id="26" name="図 25" descr="アイコン が含まれている画像&#10;&#10;自動的に生成された説明">
              <a:extLst>
                <a:ext uri="{FF2B5EF4-FFF2-40B4-BE49-F238E27FC236}">
                  <a16:creationId xmlns:a16="http://schemas.microsoft.com/office/drawing/2014/main" id="{B76A6D9A-B268-7E62-A662-36829963E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148" y="5136855"/>
              <a:ext cx="1100288" cy="1108091"/>
            </a:xfrm>
            <a:prstGeom prst="rect">
              <a:avLst/>
            </a:prstGeom>
          </p:spPr>
        </p:pic>
        <p:sp>
          <p:nvSpPr>
            <p:cNvPr id="29" name="正方形/長方形 28">
              <a:extLst>
                <a:ext uri="{FF2B5EF4-FFF2-40B4-BE49-F238E27FC236}">
                  <a16:creationId xmlns:a16="http://schemas.microsoft.com/office/drawing/2014/main" id="{E6CD7668-F0EE-6526-578B-69800D89CBA1}"/>
                </a:ext>
              </a:extLst>
            </p:cNvPr>
            <p:cNvSpPr/>
            <p:nvPr/>
          </p:nvSpPr>
          <p:spPr>
            <a:xfrm>
              <a:off x="4906432" y="6093317"/>
              <a:ext cx="1895719"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倉庫に置いていたまだ使えるテレビ</a:t>
              </a:r>
            </a:p>
          </p:txBody>
        </p:sp>
      </p:grpSp>
      <p:sp>
        <p:nvSpPr>
          <p:cNvPr id="3" name="Slide Number Placeholder 5">
            <a:extLst>
              <a:ext uri="{FF2B5EF4-FFF2-40B4-BE49-F238E27FC236}">
                <a16:creationId xmlns:a16="http://schemas.microsoft.com/office/drawing/2014/main" id="{FB9110AB-E15F-058C-9BB6-57915617A99B}"/>
              </a:ext>
            </a:extLst>
          </p:cNvPr>
          <p:cNvSpPr>
            <a:spLocks noGrp="1"/>
          </p:cNvSpPr>
          <p:nvPr>
            <p:ph type="sldNum" sz="quarter" idx="12"/>
          </p:nvPr>
        </p:nvSpPr>
        <p:spPr>
          <a:xfrm>
            <a:off x="6952476" y="6356351"/>
            <a:ext cx="2057400" cy="365125"/>
          </a:xfrm>
        </p:spPr>
        <p:txBody>
          <a:bodyPr/>
          <a:lstStyle/>
          <a:p>
            <a:r>
              <a:rPr kumimoji="1" lang="en-US" altLang="ja-JP" sz="1600" b="1" dirty="0"/>
              <a:t>23</a:t>
            </a:r>
            <a:endParaRPr kumimoji="1" lang="ja-JP" altLang="en-US" sz="1600" b="1" dirty="0"/>
          </a:p>
        </p:txBody>
      </p:sp>
      <p:grpSp>
        <p:nvGrpSpPr>
          <p:cNvPr id="46" name="グループ化 45">
            <a:extLst>
              <a:ext uri="{FF2B5EF4-FFF2-40B4-BE49-F238E27FC236}">
                <a16:creationId xmlns:a16="http://schemas.microsoft.com/office/drawing/2014/main" id="{5F3B1E0C-5329-B700-FFE7-5277C4FA2F9B}"/>
              </a:ext>
            </a:extLst>
          </p:cNvPr>
          <p:cNvGrpSpPr/>
          <p:nvPr/>
        </p:nvGrpSpPr>
        <p:grpSpPr>
          <a:xfrm>
            <a:off x="5398851" y="922328"/>
            <a:ext cx="1895719" cy="1796342"/>
            <a:chOff x="6772203" y="2914488"/>
            <a:chExt cx="1895719" cy="1796342"/>
          </a:xfrm>
        </p:grpSpPr>
        <p:sp>
          <p:nvSpPr>
            <p:cNvPr id="22" name="正方形/長方形 21">
              <a:extLst>
                <a:ext uri="{FF2B5EF4-FFF2-40B4-BE49-F238E27FC236}">
                  <a16:creationId xmlns:a16="http://schemas.microsoft.com/office/drawing/2014/main" id="{87AF4DC3-4C9E-D34F-B84C-53D7A3953B08}"/>
                </a:ext>
              </a:extLst>
            </p:cNvPr>
            <p:cNvSpPr/>
            <p:nvPr/>
          </p:nvSpPr>
          <p:spPr>
            <a:xfrm>
              <a:off x="6772203" y="4064499"/>
              <a:ext cx="1895719"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水に浸かった</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たんす</a:t>
              </a:r>
            </a:p>
          </p:txBody>
        </p:sp>
        <p:pic>
          <p:nvPicPr>
            <p:cNvPr id="7" name="図 6" descr="ロゴ が含まれている画像&#10;&#10;自動的に生成された説明">
              <a:extLst>
                <a:ext uri="{FF2B5EF4-FFF2-40B4-BE49-F238E27FC236}">
                  <a16:creationId xmlns:a16="http://schemas.microsoft.com/office/drawing/2014/main" id="{C6991238-022E-9D64-AA1C-6E19914CF7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105642" y="2914488"/>
              <a:ext cx="1244073" cy="1245878"/>
            </a:xfrm>
            <a:prstGeom prst="rect">
              <a:avLst/>
            </a:prstGeom>
          </p:spPr>
        </p:pic>
      </p:grpSp>
      <p:grpSp>
        <p:nvGrpSpPr>
          <p:cNvPr id="48" name="グループ化 47">
            <a:extLst>
              <a:ext uri="{FF2B5EF4-FFF2-40B4-BE49-F238E27FC236}">
                <a16:creationId xmlns:a16="http://schemas.microsoft.com/office/drawing/2014/main" id="{2EEAF3F7-B4E4-CB2E-6CE6-E953E64B5030}"/>
              </a:ext>
            </a:extLst>
          </p:cNvPr>
          <p:cNvGrpSpPr/>
          <p:nvPr/>
        </p:nvGrpSpPr>
        <p:grpSpPr>
          <a:xfrm>
            <a:off x="7328337" y="2873961"/>
            <a:ext cx="1598561" cy="1797326"/>
            <a:chOff x="7010510" y="4704123"/>
            <a:chExt cx="1598561" cy="1797326"/>
          </a:xfrm>
        </p:grpSpPr>
        <p:sp>
          <p:nvSpPr>
            <p:cNvPr id="21" name="正方形/長方形 20">
              <a:extLst>
                <a:ext uri="{FF2B5EF4-FFF2-40B4-BE49-F238E27FC236}">
                  <a16:creationId xmlns:a16="http://schemas.microsoft.com/office/drawing/2014/main" id="{CD10351C-1F7B-EE9F-AFBD-1F0C18BA0AF4}"/>
                </a:ext>
              </a:extLst>
            </p:cNvPr>
            <p:cNvSpPr/>
            <p:nvPr/>
          </p:nvSpPr>
          <p:spPr>
            <a:xfrm>
              <a:off x="7010510" y="5855118"/>
              <a:ext cx="1598561"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水没して壊れた冷蔵庫</a:t>
              </a:r>
            </a:p>
          </p:txBody>
        </p:sp>
        <p:pic>
          <p:nvPicPr>
            <p:cNvPr id="8" name="図 7" descr="駐車場, 座る, ストリート, メーター が含まれている画像&#10;&#10;自動的に生成された説明">
              <a:extLst>
                <a:ext uri="{FF2B5EF4-FFF2-40B4-BE49-F238E27FC236}">
                  <a16:creationId xmlns:a16="http://schemas.microsoft.com/office/drawing/2014/main" id="{10797117-DEC2-CD07-5747-49FD7A60904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240350" y="4704123"/>
              <a:ext cx="1196899" cy="1196899"/>
            </a:xfrm>
            <a:prstGeom prst="rect">
              <a:avLst/>
            </a:prstGeom>
          </p:spPr>
        </p:pic>
      </p:grpSp>
      <p:grpSp>
        <p:nvGrpSpPr>
          <p:cNvPr id="41" name="グループ化 40">
            <a:extLst>
              <a:ext uri="{FF2B5EF4-FFF2-40B4-BE49-F238E27FC236}">
                <a16:creationId xmlns:a16="http://schemas.microsoft.com/office/drawing/2014/main" id="{92FA4F12-FCE1-6736-D0D9-EE127B832367}"/>
              </a:ext>
            </a:extLst>
          </p:cNvPr>
          <p:cNvGrpSpPr/>
          <p:nvPr/>
        </p:nvGrpSpPr>
        <p:grpSpPr>
          <a:xfrm>
            <a:off x="-132329" y="877164"/>
            <a:ext cx="2295064" cy="1747338"/>
            <a:chOff x="105084" y="1498738"/>
            <a:chExt cx="2295064" cy="1747338"/>
          </a:xfrm>
        </p:grpSpPr>
        <p:sp>
          <p:nvSpPr>
            <p:cNvPr id="16" name="正方形/長方形 15">
              <a:extLst>
                <a:ext uri="{FF2B5EF4-FFF2-40B4-BE49-F238E27FC236}">
                  <a16:creationId xmlns:a16="http://schemas.microsoft.com/office/drawing/2014/main" id="{A2F9027B-4CA2-8823-D7DF-A31628676F8C}"/>
                </a:ext>
              </a:extLst>
            </p:cNvPr>
            <p:cNvSpPr/>
            <p:nvPr/>
          </p:nvSpPr>
          <p:spPr>
            <a:xfrm>
              <a:off x="105084" y="2599745"/>
              <a:ext cx="2295064"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台風で壊れた</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子供の自転車</a:t>
              </a:r>
            </a:p>
          </p:txBody>
        </p:sp>
        <p:pic>
          <p:nvPicPr>
            <p:cNvPr id="9" name="図 8" descr="図形 が含まれている画像&#10;&#10;自動的に生成された説明">
              <a:extLst>
                <a:ext uri="{FF2B5EF4-FFF2-40B4-BE49-F238E27FC236}">
                  <a16:creationId xmlns:a16="http://schemas.microsoft.com/office/drawing/2014/main" id="{6F2651A1-26E6-ED13-F126-60B91FF7925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74554" y="1498738"/>
              <a:ext cx="1360920" cy="1360920"/>
            </a:xfrm>
            <a:prstGeom prst="rect">
              <a:avLst/>
            </a:prstGeom>
          </p:spPr>
        </p:pic>
      </p:grpSp>
      <p:grpSp>
        <p:nvGrpSpPr>
          <p:cNvPr id="45" name="グループ化 44">
            <a:extLst>
              <a:ext uri="{FF2B5EF4-FFF2-40B4-BE49-F238E27FC236}">
                <a16:creationId xmlns:a16="http://schemas.microsoft.com/office/drawing/2014/main" id="{CAFE0DA0-A08E-6284-96E0-AB3DD06842DC}"/>
              </a:ext>
            </a:extLst>
          </p:cNvPr>
          <p:cNvGrpSpPr/>
          <p:nvPr/>
        </p:nvGrpSpPr>
        <p:grpSpPr>
          <a:xfrm>
            <a:off x="-121830" y="4834160"/>
            <a:ext cx="2201819" cy="1771933"/>
            <a:chOff x="4710642" y="3628646"/>
            <a:chExt cx="2201819" cy="1771933"/>
          </a:xfrm>
        </p:grpSpPr>
        <p:sp>
          <p:nvSpPr>
            <p:cNvPr id="19" name="正方形/長方形 18">
              <a:extLst>
                <a:ext uri="{FF2B5EF4-FFF2-40B4-BE49-F238E27FC236}">
                  <a16:creationId xmlns:a16="http://schemas.microsoft.com/office/drawing/2014/main" id="{15860300-D651-4FD1-9D1F-977A7BDDCC60}"/>
                </a:ext>
              </a:extLst>
            </p:cNvPr>
            <p:cNvSpPr/>
            <p:nvPr/>
          </p:nvSpPr>
          <p:spPr>
            <a:xfrm>
              <a:off x="4710642" y="4477249"/>
              <a:ext cx="2201819" cy="923330"/>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水に流された</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食器棚の転倒</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で割れた食器</a:t>
              </a:r>
            </a:p>
          </p:txBody>
        </p:sp>
        <p:grpSp>
          <p:nvGrpSpPr>
            <p:cNvPr id="35" name="グループ化 34">
              <a:extLst>
                <a:ext uri="{FF2B5EF4-FFF2-40B4-BE49-F238E27FC236}">
                  <a16:creationId xmlns:a16="http://schemas.microsoft.com/office/drawing/2014/main" id="{7515BE56-2854-CB85-7960-D07E84D8FA01}"/>
                </a:ext>
              </a:extLst>
            </p:cNvPr>
            <p:cNvGrpSpPr/>
            <p:nvPr/>
          </p:nvGrpSpPr>
          <p:grpSpPr>
            <a:xfrm>
              <a:off x="5282615" y="3628646"/>
              <a:ext cx="1057872" cy="876966"/>
              <a:chOff x="2129819" y="3707152"/>
              <a:chExt cx="1057872" cy="876966"/>
            </a:xfrm>
          </p:grpSpPr>
          <p:pic>
            <p:nvPicPr>
              <p:cNvPr id="10" name="図 9" descr="ガラス, カップ が含まれている画像&#10;&#10;自動的に生成された説明">
                <a:extLst>
                  <a:ext uri="{FF2B5EF4-FFF2-40B4-BE49-F238E27FC236}">
                    <a16:creationId xmlns:a16="http://schemas.microsoft.com/office/drawing/2014/main" id="{28280E50-2E61-A89C-37E4-C5409E63479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129819" y="3707152"/>
                <a:ext cx="869279" cy="869279"/>
              </a:xfrm>
              <a:prstGeom prst="rect">
                <a:avLst/>
              </a:prstGeom>
            </p:spPr>
          </p:pic>
          <p:pic>
            <p:nvPicPr>
              <p:cNvPr id="34" name="図 33" descr="ロゴ&#10;&#10;自動的に生成された説明">
                <a:extLst>
                  <a:ext uri="{FF2B5EF4-FFF2-40B4-BE49-F238E27FC236}">
                    <a16:creationId xmlns:a16="http://schemas.microsoft.com/office/drawing/2014/main" id="{7A8ED49C-49BB-941F-37FD-DB7821C4714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526146" y="3922573"/>
                <a:ext cx="661545" cy="661545"/>
              </a:xfrm>
              <a:prstGeom prst="rect">
                <a:avLst/>
              </a:prstGeom>
            </p:spPr>
          </p:pic>
        </p:grpSp>
      </p:grpSp>
      <p:grpSp>
        <p:nvGrpSpPr>
          <p:cNvPr id="40" name="グループ化 39">
            <a:extLst>
              <a:ext uri="{FF2B5EF4-FFF2-40B4-BE49-F238E27FC236}">
                <a16:creationId xmlns:a16="http://schemas.microsoft.com/office/drawing/2014/main" id="{7AF36074-F043-3320-E2BF-F90371BADF85}"/>
              </a:ext>
            </a:extLst>
          </p:cNvPr>
          <p:cNvGrpSpPr/>
          <p:nvPr/>
        </p:nvGrpSpPr>
        <p:grpSpPr>
          <a:xfrm>
            <a:off x="2009063" y="1109876"/>
            <a:ext cx="1598561" cy="1492663"/>
            <a:chOff x="1967717" y="2229837"/>
            <a:chExt cx="1598561" cy="1492663"/>
          </a:xfrm>
        </p:grpSpPr>
        <p:sp>
          <p:nvSpPr>
            <p:cNvPr id="20" name="正方形/長方形 19">
              <a:extLst>
                <a:ext uri="{FF2B5EF4-FFF2-40B4-BE49-F238E27FC236}">
                  <a16:creationId xmlns:a16="http://schemas.microsoft.com/office/drawing/2014/main" id="{CD2E87C3-7CAD-B176-F0A2-3506A6ECC3C3}"/>
                </a:ext>
              </a:extLst>
            </p:cNvPr>
            <p:cNvSpPr/>
            <p:nvPr/>
          </p:nvSpPr>
          <p:spPr>
            <a:xfrm>
              <a:off x="1967717" y="3076169"/>
              <a:ext cx="1598561"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台風で飛ばされて割れた瓦</a:t>
              </a:r>
            </a:p>
          </p:txBody>
        </p:sp>
        <p:pic>
          <p:nvPicPr>
            <p:cNvPr id="36" name="図 35" descr="テキスト が含まれている画像&#10;&#10;自動的に生成された説明">
              <a:extLst>
                <a:ext uri="{FF2B5EF4-FFF2-40B4-BE49-F238E27FC236}">
                  <a16:creationId xmlns:a16="http://schemas.microsoft.com/office/drawing/2014/main" id="{52DA8613-5260-713F-988C-733B9D5C390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329152" y="2229837"/>
              <a:ext cx="917435" cy="917435"/>
            </a:xfrm>
            <a:prstGeom prst="rect">
              <a:avLst/>
            </a:prstGeom>
          </p:spPr>
        </p:pic>
      </p:grpSp>
      <p:grpSp>
        <p:nvGrpSpPr>
          <p:cNvPr id="43" name="グループ化 42">
            <a:extLst>
              <a:ext uri="{FF2B5EF4-FFF2-40B4-BE49-F238E27FC236}">
                <a16:creationId xmlns:a16="http://schemas.microsoft.com/office/drawing/2014/main" id="{076F4706-0E01-AA4A-F488-A18D1631AD89}"/>
              </a:ext>
            </a:extLst>
          </p:cNvPr>
          <p:cNvGrpSpPr/>
          <p:nvPr/>
        </p:nvGrpSpPr>
        <p:grpSpPr>
          <a:xfrm>
            <a:off x="5320963" y="2910939"/>
            <a:ext cx="2068943" cy="1763715"/>
            <a:chOff x="268935" y="4853448"/>
            <a:chExt cx="2068943" cy="1763715"/>
          </a:xfrm>
        </p:grpSpPr>
        <p:sp>
          <p:nvSpPr>
            <p:cNvPr id="17" name="正方形/長方形 16">
              <a:extLst>
                <a:ext uri="{FF2B5EF4-FFF2-40B4-BE49-F238E27FC236}">
                  <a16:creationId xmlns:a16="http://schemas.microsoft.com/office/drawing/2014/main" id="{B921C4F8-B13E-B975-A9AB-B2ABF116D6C9}"/>
                </a:ext>
              </a:extLst>
            </p:cNvPr>
            <p:cNvSpPr/>
            <p:nvPr/>
          </p:nvSpPr>
          <p:spPr>
            <a:xfrm>
              <a:off x="268935" y="5970832"/>
              <a:ext cx="2068943"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水に浸かった</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石油ストーブ</a:t>
              </a:r>
            </a:p>
          </p:txBody>
        </p:sp>
        <p:pic>
          <p:nvPicPr>
            <p:cNvPr id="37" name="図 36" descr="テキスト&#10;&#10;自動的に生成された説明">
              <a:extLst>
                <a:ext uri="{FF2B5EF4-FFF2-40B4-BE49-F238E27FC236}">
                  <a16:creationId xmlns:a16="http://schemas.microsoft.com/office/drawing/2014/main" id="{905270BE-42FA-6E92-E044-39ADDCEFCD3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63276" y="4853448"/>
              <a:ext cx="1160889" cy="1160889"/>
            </a:xfrm>
            <a:prstGeom prst="rect">
              <a:avLst/>
            </a:prstGeom>
          </p:spPr>
        </p:pic>
      </p:grpSp>
      <p:grpSp>
        <p:nvGrpSpPr>
          <p:cNvPr id="5" name="グループ化 4">
            <a:extLst>
              <a:ext uri="{FF2B5EF4-FFF2-40B4-BE49-F238E27FC236}">
                <a16:creationId xmlns:a16="http://schemas.microsoft.com/office/drawing/2014/main" id="{79D583FA-DD91-F953-F075-BC047FAF9843}"/>
              </a:ext>
            </a:extLst>
          </p:cNvPr>
          <p:cNvGrpSpPr/>
          <p:nvPr/>
        </p:nvGrpSpPr>
        <p:grpSpPr>
          <a:xfrm>
            <a:off x="3857362" y="1127777"/>
            <a:ext cx="1477093" cy="1483244"/>
            <a:chOff x="4783521" y="2015610"/>
            <a:chExt cx="1477093" cy="1483244"/>
          </a:xfrm>
        </p:grpSpPr>
        <p:sp>
          <p:nvSpPr>
            <p:cNvPr id="32" name="正方形/長方形 31">
              <a:extLst>
                <a:ext uri="{FF2B5EF4-FFF2-40B4-BE49-F238E27FC236}">
                  <a16:creationId xmlns:a16="http://schemas.microsoft.com/office/drawing/2014/main" id="{87D530E7-7367-CFA9-C4FB-0320A8771628}"/>
                </a:ext>
              </a:extLst>
            </p:cNvPr>
            <p:cNvSpPr/>
            <p:nvPr/>
          </p:nvSpPr>
          <p:spPr>
            <a:xfrm>
              <a:off x="4783521" y="2852523"/>
              <a:ext cx="1477093"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中身の残った</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カセットボンベ</a:t>
              </a:r>
            </a:p>
          </p:txBody>
        </p:sp>
        <p:pic>
          <p:nvPicPr>
            <p:cNvPr id="4" name="Picture 2">
              <a:extLst>
                <a:ext uri="{FF2B5EF4-FFF2-40B4-BE49-F238E27FC236}">
                  <a16:creationId xmlns:a16="http://schemas.microsoft.com/office/drawing/2014/main" id="{CF9FD8F1-26DA-8BF7-4366-AEDB9FF5E8E9}"/>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125404" y="2015610"/>
              <a:ext cx="635140" cy="8156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グループ化 26">
            <a:extLst>
              <a:ext uri="{FF2B5EF4-FFF2-40B4-BE49-F238E27FC236}">
                <a16:creationId xmlns:a16="http://schemas.microsoft.com/office/drawing/2014/main" id="{807AE1AA-5E06-6E5C-052D-8C27BADBBA51}"/>
              </a:ext>
            </a:extLst>
          </p:cNvPr>
          <p:cNvGrpSpPr/>
          <p:nvPr/>
        </p:nvGrpSpPr>
        <p:grpSpPr>
          <a:xfrm>
            <a:off x="5398850" y="5099096"/>
            <a:ext cx="1895719" cy="1308857"/>
            <a:chOff x="6743449" y="5047494"/>
            <a:chExt cx="1895719" cy="1308857"/>
          </a:xfrm>
        </p:grpSpPr>
        <p:grpSp>
          <p:nvGrpSpPr>
            <p:cNvPr id="50" name="グループ化 49">
              <a:extLst>
                <a:ext uri="{FF2B5EF4-FFF2-40B4-BE49-F238E27FC236}">
                  <a16:creationId xmlns:a16="http://schemas.microsoft.com/office/drawing/2014/main" id="{FB18DAC1-EE13-F0CA-9B60-4BD3A31604A1}"/>
                </a:ext>
              </a:extLst>
            </p:cNvPr>
            <p:cNvGrpSpPr/>
            <p:nvPr/>
          </p:nvGrpSpPr>
          <p:grpSpPr>
            <a:xfrm>
              <a:off x="6743449" y="5047494"/>
              <a:ext cx="1895719" cy="1308857"/>
              <a:chOff x="6747158" y="4988426"/>
              <a:chExt cx="1895719" cy="1308857"/>
            </a:xfrm>
          </p:grpSpPr>
          <p:pic>
            <p:nvPicPr>
              <p:cNvPr id="1026" name="Picture 2">
                <a:extLst>
                  <a:ext uri="{FF2B5EF4-FFF2-40B4-BE49-F238E27FC236}">
                    <a16:creationId xmlns:a16="http://schemas.microsoft.com/office/drawing/2014/main" id="{14C01FE8-38A6-030B-7D8D-A8151544E979}"/>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7101462" y="4988426"/>
                <a:ext cx="1261853" cy="960014"/>
              </a:xfrm>
              <a:prstGeom prst="rect">
                <a:avLst/>
              </a:prstGeom>
              <a:noFill/>
              <a:extLst>
                <a:ext uri="{909E8E84-426E-40DD-AFC4-6F175D3DCCD1}">
                  <a14:hiddenFill xmlns:a14="http://schemas.microsoft.com/office/drawing/2010/main">
                    <a:solidFill>
                      <a:srgbClr val="FFFFFF"/>
                    </a:solidFill>
                  </a14:hiddenFill>
                </a:ext>
              </a:extLst>
            </p:spPr>
          </p:pic>
          <p:sp>
            <p:nvSpPr>
              <p:cNvPr id="49" name="正方形/長方形 48">
                <a:extLst>
                  <a:ext uri="{FF2B5EF4-FFF2-40B4-BE49-F238E27FC236}">
                    <a16:creationId xmlns:a16="http://schemas.microsoft.com/office/drawing/2014/main" id="{6979675E-D763-DD3E-AA68-8AA304D085A9}"/>
                  </a:ext>
                </a:extLst>
              </p:cNvPr>
              <p:cNvSpPr/>
              <p:nvPr/>
            </p:nvSpPr>
            <p:spPr>
              <a:xfrm>
                <a:off x="6747158" y="5927951"/>
                <a:ext cx="1895719" cy="369332"/>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水に濡れた写真</a:t>
                </a:r>
              </a:p>
            </p:txBody>
          </p:sp>
        </p:grpSp>
        <p:sp>
          <p:nvSpPr>
            <p:cNvPr id="12" name="星: 7 pt 11">
              <a:extLst>
                <a:ext uri="{FF2B5EF4-FFF2-40B4-BE49-F238E27FC236}">
                  <a16:creationId xmlns:a16="http://schemas.microsoft.com/office/drawing/2014/main" id="{887194B5-DEB3-B555-B0D2-3C11C59E6D44}"/>
                </a:ext>
              </a:extLst>
            </p:cNvPr>
            <p:cNvSpPr/>
            <p:nvPr/>
          </p:nvSpPr>
          <p:spPr>
            <a:xfrm>
              <a:off x="7831970" y="5487349"/>
              <a:ext cx="434770" cy="465556"/>
            </a:xfrm>
            <a:custGeom>
              <a:avLst/>
              <a:gdLst>
                <a:gd name="connsiteX0" fmla="*/ -1 w 434768"/>
                <a:gd name="connsiteY0" fmla="*/ 208730 h 324565"/>
                <a:gd name="connsiteX1" fmla="*/ 66949 w 434768"/>
                <a:gd name="connsiteY1" fmla="*/ 144446 h 324565"/>
                <a:gd name="connsiteX2" fmla="*/ 43055 w 434768"/>
                <a:gd name="connsiteY2" fmla="*/ 64284 h 324565"/>
                <a:gd name="connsiteX3" fmla="*/ 150435 w 434768"/>
                <a:gd name="connsiteY3" fmla="*/ 64284 h 324565"/>
                <a:gd name="connsiteX4" fmla="*/ 217384 w 434768"/>
                <a:gd name="connsiteY4" fmla="*/ 0 h 324565"/>
                <a:gd name="connsiteX5" fmla="*/ 284333 w 434768"/>
                <a:gd name="connsiteY5" fmla="*/ 64284 h 324565"/>
                <a:gd name="connsiteX6" fmla="*/ 391713 w 434768"/>
                <a:gd name="connsiteY6" fmla="*/ 64284 h 324565"/>
                <a:gd name="connsiteX7" fmla="*/ 367819 w 434768"/>
                <a:gd name="connsiteY7" fmla="*/ 144446 h 324565"/>
                <a:gd name="connsiteX8" fmla="*/ 434769 w 434768"/>
                <a:gd name="connsiteY8" fmla="*/ 208730 h 324565"/>
                <a:gd name="connsiteX9" fmla="*/ 338023 w 434768"/>
                <a:gd name="connsiteY9" fmla="*/ 244405 h 324565"/>
                <a:gd name="connsiteX10" fmla="*/ 314128 w 434768"/>
                <a:gd name="connsiteY10" fmla="*/ 324567 h 324565"/>
                <a:gd name="connsiteX11" fmla="*/ 217384 w 434768"/>
                <a:gd name="connsiteY11" fmla="*/ 288891 h 324565"/>
                <a:gd name="connsiteX12" fmla="*/ 120640 w 434768"/>
                <a:gd name="connsiteY12" fmla="*/ 324567 h 324565"/>
                <a:gd name="connsiteX13" fmla="*/ 96745 w 434768"/>
                <a:gd name="connsiteY13" fmla="*/ 244405 h 324565"/>
                <a:gd name="connsiteX14" fmla="*/ -1 w 434768"/>
                <a:gd name="connsiteY14" fmla="*/ 208730 h 324565"/>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284334 w 434770"/>
                <a:gd name="connsiteY5" fmla="*/ 205273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0" h="465556">
                  <a:moveTo>
                    <a:pt x="0" y="349719"/>
                  </a:moveTo>
                  <a:lnTo>
                    <a:pt x="66950" y="285435"/>
                  </a:lnTo>
                  <a:lnTo>
                    <a:pt x="43056" y="205273"/>
                  </a:lnTo>
                  <a:lnTo>
                    <a:pt x="38469" y="0"/>
                  </a:lnTo>
                  <a:lnTo>
                    <a:pt x="217385" y="140989"/>
                  </a:lnTo>
                  <a:lnTo>
                    <a:pt x="302995" y="130628"/>
                  </a:lnTo>
                  <a:lnTo>
                    <a:pt x="391714" y="205273"/>
                  </a:lnTo>
                  <a:lnTo>
                    <a:pt x="367820" y="285435"/>
                  </a:lnTo>
                  <a:lnTo>
                    <a:pt x="434770" y="349719"/>
                  </a:lnTo>
                  <a:lnTo>
                    <a:pt x="338024" y="385394"/>
                  </a:lnTo>
                  <a:lnTo>
                    <a:pt x="314129" y="465556"/>
                  </a:lnTo>
                  <a:lnTo>
                    <a:pt x="217385" y="429880"/>
                  </a:lnTo>
                  <a:lnTo>
                    <a:pt x="120641" y="465556"/>
                  </a:lnTo>
                  <a:lnTo>
                    <a:pt x="96746" y="385394"/>
                  </a:lnTo>
                  <a:lnTo>
                    <a:pt x="0" y="349719"/>
                  </a:lnTo>
                  <a:close/>
                </a:path>
              </a:pathLst>
            </a:custGeom>
            <a:solidFill>
              <a:srgbClr val="BF900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星: 7 pt 11">
              <a:extLst>
                <a:ext uri="{FF2B5EF4-FFF2-40B4-BE49-F238E27FC236}">
                  <a16:creationId xmlns:a16="http://schemas.microsoft.com/office/drawing/2014/main" id="{908DBE9B-4451-710A-641E-3F537CF9CCBA}"/>
                </a:ext>
              </a:extLst>
            </p:cNvPr>
            <p:cNvSpPr/>
            <p:nvPr/>
          </p:nvSpPr>
          <p:spPr>
            <a:xfrm>
              <a:off x="7287523" y="5265099"/>
              <a:ext cx="434770" cy="511179"/>
            </a:xfrm>
            <a:custGeom>
              <a:avLst/>
              <a:gdLst>
                <a:gd name="connsiteX0" fmla="*/ -1 w 434768"/>
                <a:gd name="connsiteY0" fmla="*/ 208730 h 324565"/>
                <a:gd name="connsiteX1" fmla="*/ 66949 w 434768"/>
                <a:gd name="connsiteY1" fmla="*/ 144446 h 324565"/>
                <a:gd name="connsiteX2" fmla="*/ 43055 w 434768"/>
                <a:gd name="connsiteY2" fmla="*/ 64284 h 324565"/>
                <a:gd name="connsiteX3" fmla="*/ 150435 w 434768"/>
                <a:gd name="connsiteY3" fmla="*/ 64284 h 324565"/>
                <a:gd name="connsiteX4" fmla="*/ 217384 w 434768"/>
                <a:gd name="connsiteY4" fmla="*/ 0 h 324565"/>
                <a:gd name="connsiteX5" fmla="*/ 284333 w 434768"/>
                <a:gd name="connsiteY5" fmla="*/ 64284 h 324565"/>
                <a:gd name="connsiteX6" fmla="*/ 391713 w 434768"/>
                <a:gd name="connsiteY6" fmla="*/ 64284 h 324565"/>
                <a:gd name="connsiteX7" fmla="*/ 367819 w 434768"/>
                <a:gd name="connsiteY7" fmla="*/ 144446 h 324565"/>
                <a:gd name="connsiteX8" fmla="*/ 434769 w 434768"/>
                <a:gd name="connsiteY8" fmla="*/ 208730 h 324565"/>
                <a:gd name="connsiteX9" fmla="*/ 338023 w 434768"/>
                <a:gd name="connsiteY9" fmla="*/ 244405 h 324565"/>
                <a:gd name="connsiteX10" fmla="*/ 314128 w 434768"/>
                <a:gd name="connsiteY10" fmla="*/ 324567 h 324565"/>
                <a:gd name="connsiteX11" fmla="*/ 217384 w 434768"/>
                <a:gd name="connsiteY11" fmla="*/ 288891 h 324565"/>
                <a:gd name="connsiteX12" fmla="*/ 120640 w 434768"/>
                <a:gd name="connsiteY12" fmla="*/ 324567 h 324565"/>
                <a:gd name="connsiteX13" fmla="*/ 96745 w 434768"/>
                <a:gd name="connsiteY13" fmla="*/ 244405 h 324565"/>
                <a:gd name="connsiteX14" fmla="*/ -1 w 434768"/>
                <a:gd name="connsiteY14" fmla="*/ 208730 h 324565"/>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284334 w 434770"/>
                <a:gd name="connsiteY5" fmla="*/ 205273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75347 w 434770"/>
                <a:gd name="connsiteY9" fmla="*/ 413386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95342 h 511179"/>
                <a:gd name="connsiteX1" fmla="*/ 66950 w 434770"/>
                <a:gd name="connsiteY1" fmla="*/ 331058 h 511179"/>
                <a:gd name="connsiteX2" fmla="*/ 43056 w 434770"/>
                <a:gd name="connsiteY2" fmla="*/ 250896 h 511179"/>
                <a:gd name="connsiteX3" fmla="*/ 38469 w 434770"/>
                <a:gd name="connsiteY3" fmla="*/ 45623 h 511179"/>
                <a:gd name="connsiteX4" fmla="*/ 198723 w 434770"/>
                <a:gd name="connsiteY4" fmla="*/ 0 h 511179"/>
                <a:gd name="connsiteX5" fmla="*/ 386971 w 434770"/>
                <a:gd name="connsiteY5" fmla="*/ 54953 h 511179"/>
                <a:gd name="connsiteX6" fmla="*/ 391714 w 434770"/>
                <a:gd name="connsiteY6" fmla="*/ 250896 h 511179"/>
                <a:gd name="connsiteX7" fmla="*/ 367820 w 434770"/>
                <a:gd name="connsiteY7" fmla="*/ 331058 h 511179"/>
                <a:gd name="connsiteX8" fmla="*/ 434770 w 434770"/>
                <a:gd name="connsiteY8" fmla="*/ 395342 h 511179"/>
                <a:gd name="connsiteX9" fmla="*/ 375347 w 434770"/>
                <a:gd name="connsiteY9" fmla="*/ 459009 h 511179"/>
                <a:gd name="connsiteX10" fmla="*/ 314129 w 434770"/>
                <a:gd name="connsiteY10" fmla="*/ 511179 h 511179"/>
                <a:gd name="connsiteX11" fmla="*/ 217385 w 434770"/>
                <a:gd name="connsiteY11" fmla="*/ 475503 h 511179"/>
                <a:gd name="connsiteX12" fmla="*/ 120641 w 434770"/>
                <a:gd name="connsiteY12" fmla="*/ 511179 h 511179"/>
                <a:gd name="connsiteX13" fmla="*/ 3440 w 434770"/>
                <a:gd name="connsiteY13" fmla="*/ 505662 h 511179"/>
                <a:gd name="connsiteX14" fmla="*/ 0 w 434770"/>
                <a:gd name="connsiteY14" fmla="*/ 395342 h 51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0" h="511179">
                  <a:moveTo>
                    <a:pt x="0" y="395342"/>
                  </a:moveTo>
                  <a:lnTo>
                    <a:pt x="66950" y="331058"/>
                  </a:lnTo>
                  <a:lnTo>
                    <a:pt x="43056" y="250896"/>
                  </a:lnTo>
                  <a:lnTo>
                    <a:pt x="38469" y="45623"/>
                  </a:lnTo>
                  <a:lnTo>
                    <a:pt x="198723" y="0"/>
                  </a:lnTo>
                  <a:lnTo>
                    <a:pt x="386971" y="54953"/>
                  </a:lnTo>
                  <a:lnTo>
                    <a:pt x="391714" y="250896"/>
                  </a:lnTo>
                  <a:lnTo>
                    <a:pt x="367820" y="331058"/>
                  </a:lnTo>
                  <a:lnTo>
                    <a:pt x="434770" y="395342"/>
                  </a:lnTo>
                  <a:lnTo>
                    <a:pt x="375347" y="459009"/>
                  </a:lnTo>
                  <a:lnTo>
                    <a:pt x="314129" y="511179"/>
                  </a:lnTo>
                  <a:lnTo>
                    <a:pt x="217385" y="475503"/>
                  </a:lnTo>
                  <a:lnTo>
                    <a:pt x="120641" y="511179"/>
                  </a:lnTo>
                  <a:lnTo>
                    <a:pt x="3440" y="505662"/>
                  </a:lnTo>
                  <a:lnTo>
                    <a:pt x="0" y="395342"/>
                  </a:lnTo>
                  <a:close/>
                </a:path>
              </a:pathLst>
            </a:custGeom>
            <a:solidFill>
              <a:srgbClr val="BF900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グループ化 50">
            <a:extLst>
              <a:ext uri="{FF2B5EF4-FFF2-40B4-BE49-F238E27FC236}">
                <a16:creationId xmlns:a16="http://schemas.microsoft.com/office/drawing/2014/main" id="{72FD5CD6-E39C-A087-2770-66F5512B6AE7}"/>
              </a:ext>
            </a:extLst>
          </p:cNvPr>
          <p:cNvGrpSpPr/>
          <p:nvPr/>
        </p:nvGrpSpPr>
        <p:grpSpPr>
          <a:xfrm>
            <a:off x="3555489" y="3056396"/>
            <a:ext cx="2068943" cy="1494824"/>
            <a:chOff x="4214235" y="3495691"/>
            <a:chExt cx="2068943" cy="1494824"/>
          </a:xfrm>
        </p:grpSpPr>
        <p:pic>
          <p:nvPicPr>
            <p:cNvPr id="1028" name="Picture 4">
              <a:extLst>
                <a:ext uri="{FF2B5EF4-FFF2-40B4-BE49-F238E27FC236}">
                  <a16:creationId xmlns:a16="http://schemas.microsoft.com/office/drawing/2014/main" id="{DD20D420-5906-0B21-3A50-8236A1D20F5A}"/>
                </a:ext>
              </a:extLst>
            </p:cNvPr>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rot="21369708">
              <a:off x="5047296" y="3495691"/>
              <a:ext cx="600375" cy="7399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6490F11-60A3-813B-A590-A995A430DACD}"/>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rot="21101114">
              <a:off x="4667662" y="3687811"/>
              <a:ext cx="564807" cy="696158"/>
            </a:xfrm>
            <a:prstGeom prst="rect">
              <a:avLst/>
            </a:prstGeom>
            <a:noFill/>
            <a:extLst>
              <a:ext uri="{909E8E84-426E-40DD-AFC4-6F175D3DCCD1}">
                <a14:hiddenFill xmlns:a14="http://schemas.microsoft.com/office/drawing/2010/main">
                  <a:solidFill>
                    <a:srgbClr val="FFFFFF"/>
                  </a:solidFill>
                </a14:hiddenFill>
              </a:ext>
            </a:extLst>
          </p:spPr>
        </p:pic>
        <p:sp>
          <p:nvSpPr>
            <p:cNvPr id="28" name="星: 7 pt 11">
              <a:extLst>
                <a:ext uri="{FF2B5EF4-FFF2-40B4-BE49-F238E27FC236}">
                  <a16:creationId xmlns:a16="http://schemas.microsoft.com/office/drawing/2014/main" id="{01C06F5B-4BA5-6EFA-CF99-E6554431AE55}"/>
                </a:ext>
              </a:extLst>
            </p:cNvPr>
            <p:cNvSpPr/>
            <p:nvPr/>
          </p:nvSpPr>
          <p:spPr>
            <a:xfrm rot="6345023">
              <a:off x="4820646" y="3866713"/>
              <a:ext cx="333209" cy="453631"/>
            </a:xfrm>
            <a:custGeom>
              <a:avLst/>
              <a:gdLst>
                <a:gd name="connsiteX0" fmla="*/ -1 w 434768"/>
                <a:gd name="connsiteY0" fmla="*/ 208730 h 324565"/>
                <a:gd name="connsiteX1" fmla="*/ 66949 w 434768"/>
                <a:gd name="connsiteY1" fmla="*/ 144446 h 324565"/>
                <a:gd name="connsiteX2" fmla="*/ 43055 w 434768"/>
                <a:gd name="connsiteY2" fmla="*/ 64284 h 324565"/>
                <a:gd name="connsiteX3" fmla="*/ 150435 w 434768"/>
                <a:gd name="connsiteY3" fmla="*/ 64284 h 324565"/>
                <a:gd name="connsiteX4" fmla="*/ 217384 w 434768"/>
                <a:gd name="connsiteY4" fmla="*/ 0 h 324565"/>
                <a:gd name="connsiteX5" fmla="*/ 284333 w 434768"/>
                <a:gd name="connsiteY5" fmla="*/ 64284 h 324565"/>
                <a:gd name="connsiteX6" fmla="*/ 391713 w 434768"/>
                <a:gd name="connsiteY6" fmla="*/ 64284 h 324565"/>
                <a:gd name="connsiteX7" fmla="*/ 367819 w 434768"/>
                <a:gd name="connsiteY7" fmla="*/ 144446 h 324565"/>
                <a:gd name="connsiteX8" fmla="*/ 434769 w 434768"/>
                <a:gd name="connsiteY8" fmla="*/ 208730 h 324565"/>
                <a:gd name="connsiteX9" fmla="*/ 338023 w 434768"/>
                <a:gd name="connsiteY9" fmla="*/ 244405 h 324565"/>
                <a:gd name="connsiteX10" fmla="*/ 314128 w 434768"/>
                <a:gd name="connsiteY10" fmla="*/ 324567 h 324565"/>
                <a:gd name="connsiteX11" fmla="*/ 217384 w 434768"/>
                <a:gd name="connsiteY11" fmla="*/ 288891 h 324565"/>
                <a:gd name="connsiteX12" fmla="*/ 120640 w 434768"/>
                <a:gd name="connsiteY12" fmla="*/ 324567 h 324565"/>
                <a:gd name="connsiteX13" fmla="*/ 96745 w 434768"/>
                <a:gd name="connsiteY13" fmla="*/ 244405 h 324565"/>
                <a:gd name="connsiteX14" fmla="*/ -1 w 434768"/>
                <a:gd name="connsiteY14" fmla="*/ 208730 h 324565"/>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284334 w 434770"/>
                <a:gd name="connsiteY5" fmla="*/ 205273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75347 w 434770"/>
                <a:gd name="connsiteY9" fmla="*/ 413386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95342 h 511179"/>
                <a:gd name="connsiteX1" fmla="*/ 66950 w 434770"/>
                <a:gd name="connsiteY1" fmla="*/ 331058 h 511179"/>
                <a:gd name="connsiteX2" fmla="*/ 43056 w 434770"/>
                <a:gd name="connsiteY2" fmla="*/ 250896 h 511179"/>
                <a:gd name="connsiteX3" fmla="*/ 38469 w 434770"/>
                <a:gd name="connsiteY3" fmla="*/ 45623 h 511179"/>
                <a:gd name="connsiteX4" fmla="*/ 198723 w 434770"/>
                <a:gd name="connsiteY4" fmla="*/ 0 h 511179"/>
                <a:gd name="connsiteX5" fmla="*/ 386971 w 434770"/>
                <a:gd name="connsiteY5" fmla="*/ 54953 h 511179"/>
                <a:gd name="connsiteX6" fmla="*/ 391714 w 434770"/>
                <a:gd name="connsiteY6" fmla="*/ 250896 h 511179"/>
                <a:gd name="connsiteX7" fmla="*/ 367820 w 434770"/>
                <a:gd name="connsiteY7" fmla="*/ 331058 h 511179"/>
                <a:gd name="connsiteX8" fmla="*/ 434770 w 434770"/>
                <a:gd name="connsiteY8" fmla="*/ 395342 h 511179"/>
                <a:gd name="connsiteX9" fmla="*/ 375347 w 434770"/>
                <a:gd name="connsiteY9" fmla="*/ 459009 h 511179"/>
                <a:gd name="connsiteX10" fmla="*/ 314129 w 434770"/>
                <a:gd name="connsiteY10" fmla="*/ 511179 h 511179"/>
                <a:gd name="connsiteX11" fmla="*/ 217385 w 434770"/>
                <a:gd name="connsiteY11" fmla="*/ 475503 h 511179"/>
                <a:gd name="connsiteX12" fmla="*/ 120641 w 434770"/>
                <a:gd name="connsiteY12" fmla="*/ 511179 h 511179"/>
                <a:gd name="connsiteX13" fmla="*/ 3440 w 434770"/>
                <a:gd name="connsiteY13" fmla="*/ 505662 h 511179"/>
                <a:gd name="connsiteX14" fmla="*/ 0 w 434770"/>
                <a:gd name="connsiteY14" fmla="*/ 395342 h 51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0" h="511179">
                  <a:moveTo>
                    <a:pt x="0" y="395342"/>
                  </a:moveTo>
                  <a:lnTo>
                    <a:pt x="66950" y="331058"/>
                  </a:lnTo>
                  <a:lnTo>
                    <a:pt x="43056" y="250896"/>
                  </a:lnTo>
                  <a:lnTo>
                    <a:pt x="38469" y="45623"/>
                  </a:lnTo>
                  <a:lnTo>
                    <a:pt x="198723" y="0"/>
                  </a:lnTo>
                  <a:lnTo>
                    <a:pt x="386971" y="54953"/>
                  </a:lnTo>
                  <a:lnTo>
                    <a:pt x="391714" y="250896"/>
                  </a:lnTo>
                  <a:lnTo>
                    <a:pt x="367820" y="331058"/>
                  </a:lnTo>
                  <a:lnTo>
                    <a:pt x="434770" y="395342"/>
                  </a:lnTo>
                  <a:lnTo>
                    <a:pt x="375347" y="459009"/>
                  </a:lnTo>
                  <a:lnTo>
                    <a:pt x="314129" y="511179"/>
                  </a:lnTo>
                  <a:lnTo>
                    <a:pt x="217385" y="475503"/>
                  </a:lnTo>
                  <a:lnTo>
                    <a:pt x="120641" y="511179"/>
                  </a:lnTo>
                  <a:lnTo>
                    <a:pt x="3440" y="505662"/>
                  </a:lnTo>
                  <a:lnTo>
                    <a:pt x="0" y="395342"/>
                  </a:lnTo>
                  <a:close/>
                </a:path>
              </a:pathLst>
            </a:custGeom>
            <a:solidFill>
              <a:srgbClr val="BF9000">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星: 7 pt 11">
              <a:extLst>
                <a:ext uri="{FF2B5EF4-FFF2-40B4-BE49-F238E27FC236}">
                  <a16:creationId xmlns:a16="http://schemas.microsoft.com/office/drawing/2014/main" id="{FBA67D79-D502-3805-E295-3649FF34FE37}"/>
                </a:ext>
              </a:extLst>
            </p:cNvPr>
            <p:cNvSpPr/>
            <p:nvPr/>
          </p:nvSpPr>
          <p:spPr>
            <a:xfrm rot="9339875">
              <a:off x="5163471" y="3548894"/>
              <a:ext cx="381470" cy="617293"/>
            </a:xfrm>
            <a:custGeom>
              <a:avLst/>
              <a:gdLst>
                <a:gd name="connsiteX0" fmla="*/ -1 w 434768"/>
                <a:gd name="connsiteY0" fmla="*/ 208730 h 324565"/>
                <a:gd name="connsiteX1" fmla="*/ 66949 w 434768"/>
                <a:gd name="connsiteY1" fmla="*/ 144446 h 324565"/>
                <a:gd name="connsiteX2" fmla="*/ 43055 w 434768"/>
                <a:gd name="connsiteY2" fmla="*/ 64284 h 324565"/>
                <a:gd name="connsiteX3" fmla="*/ 150435 w 434768"/>
                <a:gd name="connsiteY3" fmla="*/ 64284 h 324565"/>
                <a:gd name="connsiteX4" fmla="*/ 217384 w 434768"/>
                <a:gd name="connsiteY4" fmla="*/ 0 h 324565"/>
                <a:gd name="connsiteX5" fmla="*/ 284333 w 434768"/>
                <a:gd name="connsiteY5" fmla="*/ 64284 h 324565"/>
                <a:gd name="connsiteX6" fmla="*/ 391713 w 434768"/>
                <a:gd name="connsiteY6" fmla="*/ 64284 h 324565"/>
                <a:gd name="connsiteX7" fmla="*/ 367819 w 434768"/>
                <a:gd name="connsiteY7" fmla="*/ 144446 h 324565"/>
                <a:gd name="connsiteX8" fmla="*/ 434769 w 434768"/>
                <a:gd name="connsiteY8" fmla="*/ 208730 h 324565"/>
                <a:gd name="connsiteX9" fmla="*/ 338023 w 434768"/>
                <a:gd name="connsiteY9" fmla="*/ 244405 h 324565"/>
                <a:gd name="connsiteX10" fmla="*/ 314128 w 434768"/>
                <a:gd name="connsiteY10" fmla="*/ 324567 h 324565"/>
                <a:gd name="connsiteX11" fmla="*/ 217384 w 434768"/>
                <a:gd name="connsiteY11" fmla="*/ 288891 h 324565"/>
                <a:gd name="connsiteX12" fmla="*/ 120640 w 434768"/>
                <a:gd name="connsiteY12" fmla="*/ 324567 h 324565"/>
                <a:gd name="connsiteX13" fmla="*/ 96745 w 434768"/>
                <a:gd name="connsiteY13" fmla="*/ 244405 h 324565"/>
                <a:gd name="connsiteX14" fmla="*/ -1 w 434768"/>
                <a:gd name="connsiteY14" fmla="*/ 208730 h 324565"/>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284334 w 434770"/>
                <a:gd name="connsiteY5" fmla="*/ 205273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75347 w 434770"/>
                <a:gd name="connsiteY9" fmla="*/ 413386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95342 h 511179"/>
                <a:gd name="connsiteX1" fmla="*/ 66950 w 434770"/>
                <a:gd name="connsiteY1" fmla="*/ 331058 h 511179"/>
                <a:gd name="connsiteX2" fmla="*/ 43056 w 434770"/>
                <a:gd name="connsiteY2" fmla="*/ 250896 h 511179"/>
                <a:gd name="connsiteX3" fmla="*/ 38469 w 434770"/>
                <a:gd name="connsiteY3" fmla="*/ 45623 h 511179"/>
                <a:gd name="connsiteX4" fmla="*/ 198723 w 434770"/>
                <a:gd name="connsiteY4" fmla="*/ 0 h 511179"/>
                <a:gd name="connsiteX5" fmla="*/ 386971 w 434770"/>
                <a:gd name="connsiteY5" fmla="*/ 54953 h 511179"/>
                <a:gd name="connsiteX6" fmla="*/ 391714 w 434770"/>
                <a:gd name="connsiteY6" fmla="*/ 250896 h 511179"/>
                <a:gd name="connsiteX7" fmla="*/ 367820 w 434770"/>
                <a:gd name="connsiteY7" fmla="*/ 331058 h 511179"/>
                <a:gd name="connsiteX8" fmla="*/ 434770 w 434770"/>
                <a:gd name="connsiteY8" fmla="*/ 395342 h 511179"/>
                <a:gd name="connsiteX9" fmla="*/ 375347 w 434770"/>
                <a:gd name="connsiteY9" fmla="*/ 459009 h 511179"/>
                <a:gd name="connsiteX10" fmla="*/ 314129 w 434770"/>
                <a:gd name="connsiteY10" fmla="*/ 511179 h 511179"/>
                <a:gd name="connsiteX11" fmla="*/ 217385 w 434770"/>
                <a:gd name="connsiteY11" fmla="*/ 475503 h 511179"/>
                <a:gd name="connsiteX12" fmla="*/ 120641 w 434770"/>
                <a:gd name="connsiteY12" fmla="*/ 511179 h 511179"/>
                <a:gd name="connsiteX13" fmla="*/ 3440 w 434770"/>
                <a:gd name="connsiteY13" fmla="*/ 505662 h 511179"/>
                <a:gd name="connsiteX14" fmla="*/ 0 w 434770"/>
                <a:gd name="connsiteY14" fmla="*/ 395342 h 511179"/>
                <a:gd name="connsiteX0" fmla="*/ 0 w 434770"/>
                <a:gd name="connsiteY0" fmla="*/ 395342 h 695603"/>
                <a:gd name="connsiteX1" fmla="*/ 66950 w 434770"/>
                <a:gd name="connsiteY1" fmla="*/ 331058 h 695603"/>
                <a:gd name="connsiteX2" fmla="*/ 43056 w 434770"/>
                <a:gd name="connsiteY2" fmla="*/ 250896 h 695603"/>
                <a:gd name="connsiteX3" fmla="*/ 38469 w 434770"/>
                <a:gd name="connsiteY3" fmla="*/ 45623 h 695603"/>
                <a:gd name="connsiteX4" fmla="*/ 198723 w 434770"/>
                <a:gd name="connsiteY4" fmla="*/ 0 h 695603"/>
                <a:gd name="connsiteX5" fmla="*/ 386971 w 434770"/>
                <a:gd name="connsiteY5" fmla="*/ 54953 h 695603"/>
                <a:gd name="connsiteX6" fmla="*/ 391714 w 434770"/>
                <a:gd name="connsiteY6" fmla="*/ 250896 h 695603"/>
                <a:gd name="connsiteX7" fmla="*/ 367820 w 434770"/>
                <a:gd name="connsiteY7" fmla="*/ 331058 h 695603"/>
                <a:gd name="connsiteX8" fmla="*/ 434770 w 434770"/>
                <a:gd name="connsiteY8" fmla="*/ 395342 h 695603"/>
                <a:gd name="connsiteX9" fmla="*/ 375347 w 434770"/>
                <a:gd name="connsiteY9" fmla="*/ 459009 h 695603"/>
                <a:gd name="connsiteX10" fmla="*/ 314129 w 434770"/>
                <a:gd name="connsiteY10" fmla="*/ 511179 h 695603"/>
                <a:gd name="connsiteX11" fmla="*/ 245089 w 434770"/>
                <a:gd name="connsiteY11" fmla="*/ 695603 h 695603"/>
                <a:gd name="connsiteX12" fmla="*/ 120641 w 434770"/>
                <a:gd name="connsiteY12" fmla="*/ 511179 h 695603"/>
                <a:gd name="connsiteX13" fmla="*/ 3440 w 434770"/>
                <a:gd name="connsiteY13" fmla="*/ 505662 h 695603"/>
                <a:gd name="connsiteX14" fmla="*/ 0 w 434770"/>
                <a:gd name="connsiteY14" fmla="*/ 395342 h 69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0" h="695603">
                  <a:moveTo>
                    <a:pt x="0" y="395342"/>
                  </a:moveTo>
                  <a:lnTo>
                    <a:pt x="66950" y="331058"/>
                  </a:lnTo>
                  <a:lnTo>
                    <a:pt x="43056" y="250896"/>
                  </a:lnTo>
                  <a:lnTo>
                    <a:pt x="38469" y="45623"/>
                  </a:lnTo>
                  <a:lnTo>
                    <a:pt x="198723" y="0"/>
                  </a:lnTo>
                  <a:lnTo>
                    <a:pt x="386971" y="54953"/>
                  </a:lnTo>
                  <a:lnTo>
                    <a:pt x="391714" y="250896"/>
                  </a:lnTo>
                  <a:lnTo>
                    <a:pt x="367820" y="331058"/>
                  </a:lnTo>
                  <a:lnTo>
                    <a:pt x="434770" y="395342"/>
                  </a:lnTo>
                  <a:lnTo>
                    <a:pt x="375347" y="459009"/>
                  </a:lnTo>
                  <a:lnTo>
                    <a:pt x="314129" y="511179"/>
                  </a:lnTo>
                  <a:lnTo>
                    <a:pt x="245089" y="695603"/>
                  </a:lnTo>
                  <a:lnTo>
                    <a:pt x="120641" y="511179"/>
                  </a:lnTo>
                  <a:lnTo>
                    <a:pt x="3440" y="505662"/>
                  </a:lnTo>
                  <a:lnTo>
                    <a:pt x="0" y="395342"/>
                  </a:lnTo>
                  <a:close/>
                </a:path>
              </a:pathLst>
            </a:custGeom>
            <a:solidFill>
              <a:srgbClr val="BF9000">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158F0D4F-B3C0-E31D-704E-1969C64DEF59}"/>
                </a:ext>
              </a:extLst>
            </p:cNvPr>
            <p:cNvSpPr/>
            <p:nvPr/>
          </p:nvSpPr>
          <p:spPr>
            <a:xfrm>
              <a:off x="4214235" y="4344184"/>
              <a:ext cx="2068943"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泥にまみれた</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子供の教科書</a:t>
              </a:r>
            </a:p>
          </p:txBody>
        </p:sp>
      </p:grpSp>
      <p:grpSp>
        <p:nvGrpSpPr>
          <p:cNvPr id="58" name="グループ化 57">
            <a:extLst>
              <a:ext uri="{FF2B5EF4-FFF2-40B4-BE49-F238E27FC236}">
                <a16:creationId xmlns:a16="http://schemas.microsoft.com/office/drawing/2014/main" id="{FB395AAA-9506-5AB3-9C5B-C7E76C6A0934}"/>
              </a:ext>
            </a:extLst>
          </p:cNvPr>
          <p:cNvGrpSpPr/>
          <p:nvPr/>
        </p:nvGrpSpPr>
        <p:grpSpPr>
          <a:xfrm>
            <a:off x="7155119" y="975942"/>
            <a:ext cx="1895719" cy="1640776"/>
            <a:chOff x="7180894" y="1523971"/>
            <a:chExt cx="1895719" cy="1640776"/>
          </a:xfrm>
        </p:grpSpPr>
        <p:grpSp>
          <p:nvGrpSpPr>
            <p:cNvPr id="56" name="グループ化 55">
              <a:extLst>
                <a:ext uri="{FF2B5EF4-FFF2-40B4-BE49-F238E27FC236}">
                  <a16:creationId xmlns:a16="http://schemas.microsoft.com/office/drawing/2014/main" id="{E1FDC113-FCF1-42FA-F355-297BB1F8AA7B}"/>
                </a:ext>
              </a:extLst>
            </p:cNvPr>
            <p:cNvGrpSpPr/>
            <p:nvPr/>
          </p:nvGrpSpPr>
          <p:grpSpPr>
            <a:xfrm>
              <a:off x="7624391" y="1523971"/>
              <a:ext cx="1073013" cy="1067468"/>
              <a:chOff x="7624391" y="1523971"/>
              <a:chExt cx="1073013" cy="1067468"/>
            </a:xfrm>
          </p:grpSpPr>
          <p:grpSp>
            <p:nvGrpSpPr>
              <p:cNvPr id="31" name="グループ化 30">
                <a:extLst>
                  <a:ext uri="{FF2B5EF4-FFF2-40B4-BE49-F238E27FC236}">
                    <a16:creationId xmlns:a16="http://schemas.microsoft.com/office/drawing/2014/main" id="{5AACF9F1-BE6A-0AA4-F6DB-711E628478D5}"/>
                  </a:ext>
                </a:extLst>
              </p:cNvPr>
              <p:cNvGrpSpPr/>
              <p:nvPr/>
            </p:nvGrpSpPr>
            <p:grpSpPr>
              <a:xfrm>
                <a:off x="7624391" y="1523971"/>
                <a:ext cx="1073013" cy="1067468"/>
                <a:chOff x="-2301600" y="4147063"/>
                <a:chExt cx="1666225" cy="1657615"/>
              </a:xfrm>
            </p:grpSpPr>
            <p:pic>
              <p:nvPicPr>
                <p:cNvPr id="8194" name="Picture 2">
                  <a:extLst>
                    <a:ext uri="{FF2B5EF4-FFF2-40B4-BE49-F238E27FC236}">
                      <a16:creationId xmlns:a16="http://schemas.microsoft.com/office/drawing/2014/main" id="{7F9400FE-298C-5842-F555-4929BC0EE90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01600" y="4147063"/>
                  <a:ext cx="1007847" cy="138043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1691D03-F4B7-F74E-1F08-A6E1521BB9B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38101" y="4431255"/>
                  <a:ext cx="1002726" cy="1373423"/>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星: 7 pt 11">
                <a:extLst>
                  <a:ext uri="{FF2B5EF4-FFF2-40B4-BE49-F238E27FC236}">
                    <a16:creationId xmlns:a16="http://schemas.microsoft.com/office/drawing/2014/main" id="{2766FE9A-0B5D-B299-A1A5-987EE1B1192E}"/>
                  </a:ext>
                </a:extLst>
              </p:cNvPr>
              <p:cNvSpPr/>
              <p:nvPr/>
            </p:nvSpPr>
            <p:spPr>
              <a:xfrm rot="7453356">
                <a:off x="8166890" y="2077425"/>
                <a:ext cx="283116" cy="458137"/>
              </a:xfrm>
              <a:custGeom>
                <a:avLst/>
                <a:gdLst>
                  <a:gd name="connsiteX0" fmla="*/ -1 w 434768"/>
                  <a:gd name="connsiteY0" fmla="*/ 208730 h 324565"/>
                  <a:gd name="connsiteX1" fmla="*/ 66949 w 434768"/>
                  <a:gd name="connsiteY1" fmla="*/ 144446 h 324565"/>
                  <a:gd name="connsiteX2" fmla="*/ 43055 w 434768"/>
                  <a:gd name="connsiteY2" fmla="*/ 64284 h 324565"/>
                  <a:gd name="connsiteX3" fmla="*/ 150435 w 434768"/>
                  <a:gd name="connsiteY3" fmla="*/ 64284 h 324565"/>
                  <a:gd name="connsiteX4" fmla="*/ 217384 w 434768"/>
                  <a:gd name="connsiteY4" fmla="*/ 0 h 324565"/>
                  <a:gd name="connsiteX5" fmla="*/ 284333 w 434768"/>
                  <a:gd name="connsiteY5" fmla="*/ 64284 h 324565"/>
                  <a:gd name="connsiteX6" fmla="*/ 391713 w 434768"/>
                  <a:gd name="connsiteY6" fmla="*/ 64284 h 324565"/>
                  <a:gd name="connsiteX7" fmla="*/ 367819 w 434768"/>
                  <a:gd name="connsiteY7" fmla="*/ 144446 h 324565"/>
                  <a:gd name="connsiteX8" fmla="*/ 434769 w 434768"/>
                  <a:gd name="connsiteY8" fmla="*/ 208730 h 324565"/>
                  <a:gd name="connsiteX9" fmla="*/ 338023 w 434768"/>
                  <a:gd name="connsiteY9" fmla="*/ 244405 h 324565"/>
                  <a:gd name="connsiteX10" fmla="*/ 314128 w 434768"/>
                  <a:gd name="connsiteY10" fmla="*/ 324567 h 324565"/>
                  <a:gd name="connsiteX11" fmla="*/ 217384 w 434768"/>
                  <a:gd name="connsiteY11" fmla="*/ 288891 h 324565"/>
                  <a:gd name="connsiteX12" fmla="*/ 120640 w 434768"/>
                  <a:gd name="connsiteY12" fmla="*/ 324567 h 324565"/>
                  <a:gd name="connsiteX13" fmla="*/ 96745 w 434768"/>
                  <a:gd name="connsiteY13" fmla="*/ 244405 h 324565"/>
                  <a:gd name="connsiteX14" fmla="*/ -1 w 434768"/>
                  <a:gd name="connsiteY14" fmla="*/ 208730 h 324565"/>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284334 w 434770"/>
                  <a:gd name="connsiteY5" fmla="*/ 205273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75347 w 434770"/>
                  <a:gd name="connsiteY9" fmla="*/ 413386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95342 h 511179"/>
                  <a:gd name="connsiteX1" fmla="*/ 66950 w 434770"/>
                  <a:gd name="connsiteY1" fmla="*/ 331058 h 511179"/>
                  <a:gd name="connsiteX2" fmla="*/ 43056 w 434770"/>
                  <a:gd name="connsiteY2" fmla="*/ 250896 h 511179"/>
                  <a:gd name="connsiteX3" fmla="*/ 38469 w 434770"/>
                  <a:gd name="connsiteY3" fmla="*/ 45623 h 511179"/>
                  <a:gd name="connsiteX4" fmla="*/ 198723 w 434770"/>
                  <a:gd name="connsiteY4" fmla="*/ 0 h 511179"/>
                  <a:gd name="connsiteX5" fmla="*/ 386971 w 434770"/>
                  <a:gd name="connsiteY5" fmla="*/ 54953 h 511179"/>
                  <a:gd name="connsiteX6" fmla="*/ 391714 w 434770"/>
                  <a:gd name="connsiteY6" fmla="*/ 250896 h 511179"/>
                  <a:gd name="connsiteX7" fmla="*/ 367820 w 434770"/>
                  <a:gd name="connsiteY7" fmla="*/ 331058 h 511179"/>
                  <a:gd name="connsiteX8" fmla="*/ 434770 w 434770"/>
                  <a:gd name="connsiteY8" fmla="*/ 395342 h 511179"/>
                  <a:gd name="connsiteX9" fmla="*/ 375347 w 434770"/>
                  <a:gd name="connsiteY9" fmla="*/ 459009 h 511179"/>
                  <a:gd name="connsiteX10" fmla="*/ 314129 w 434770"/>
                  <a:gd name="connsiteY10" fmla="*/ 511179 h 511179"/>
                  <a:gd name="connsiteX11" fmla="*/ 217385 w 434770"/>
                  <a:gd name="connsiteY11" fmla="*/ 475503 h 511179"/>
                  <a:gd name="connsiteX12" fmla="*/ 120641 w 434770"/>
                  <a:gd name="connsiteY12" fmla="*/ 511179 h 511179"/>
                  <a:gd name="connsiteX13" fmla="*/ 3440 w 434770"/>
                  <a:gd name="connsiteY13" fmla="*/ 505662 h 511179"/>
                  <a:gd name="connsiteX14" fmla="*/ 0 w 434770"/>
                  <a:gd name="connsiteY14" fmla="*/ 395342 h 511179"/>
                  <a:gd name="connsiteX0" fmla="*/ 0 w 434770"/>
                  <a:gd name="connsiteY0" fmla="*/ 395342 h 695603"/>
                  <a:gd name="connsiteX1" fmla="*/ 66950 w 434770"/>
                  <a:gd name="connsiteY1" fmla="*/ 331058 h 695603"/>
                  <a:gd name="connsiteX2" fmla="*/ 43056 w 434770"/>
                  <a:gd name="connsiteY2" fmla="*/ 250896 h 695603"/>
                  <a:gd name="connsiteX3" fmla="*/ 38469 w 434770"/>
                  <a:gd name="connsiteY3" fmla="*/ 45623 h 695603"/>
                  <a:gd name="connsiteX4" fmla="*/ 198723 w 434770"/>
                  <a:gd name="connsiteY4" fmla="*/ 0 h 695603"/>
                  <a:gd name="connsiteX5" fmla="*/ 386971 w 434770"/>
                  <a:gd name="connsiteY5" fmla="*/ 54953 h 695603"/>
                  <a:gd name="connsiteX6" fmla="*/ 391714 w 434770"/>
                  <a:gd name="connsiteY6" fmla="*/ 250896 h 695603"/>
                  <a:gd name="connsiteX7" fmla="*/ 367820 w 434770"/>
                  <a:gd name="connsiteY7" fmla="*/ 331058 h 695603"/>
                  <a:gd name="connsiteX8" fmla="*/ 434770 w 434770"/>
                  <a:gd name="connsiteY8" fmla="*/ 395342 h 695603"/>
                  <a:gd name="connsiteX9" fmla="*/ 375347 w 434770"/>
                  <a:gd name="connsiteY9" fmla="*/ 459009 h 695603"/>
                  <a:gd name="connsiteX10" fmla="*/ 314129 w 434770"/>
                  <a:gd name="connsiteY10" fmla="*/ 511179 h 695603"/>
                  <a:gd name="connsiteX11" fmla="*/ 245089 w 434770"/>
                  <a:gd name="connsiteY11" fmla="*/ 695603 h 695603"/>
                  <a:gd name="connsiteX12" fmla="*/ 120641 w 434770"/>
                  <a:gd name="connsiteY12" fmla="*/ 511179 h 695603"/>
                  <a:gd name="connsiteX13" fmla="*/ 3440 w 434770"/>
                  <a:gd name="connsiteY13" fmla="*/ 505662 h 695603"/>
                  <a:gd name="connsiteX14" fmla="*/ 0 w 434770"/>
                  <a:gd name="connsiteY14" fmla="*/ 395342 h 69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0" h="695603">
                    <a:moveTo>
                      <a:pt x="0" y="395342"/>
                    </a:moveTo>
                    <a:lnTo>
                      <a:pt x="66950" y="331058"/>
                    </a:lnTo>
                    <a:lnTo>
                      <a:pt x="43056" y="250896"/>
                    </a:lnTo>
                    <a:lnTo>
                      <a:pt x="38469" y="45623"/>
                    </a:lnTo>
                    <a:lnTo>
                      <a:pt x="198723" y="0"/>
                    </a:lnTo>
                    <a:lnTo>
                      <a:pt x="386971" y="54953"/>
                    </a:lnTo>
                    <a:lnTo>
                      <a:pt x="391714" y="250896"/>
                    </a:lnTo>
                    <a:lnTo>
                      <a:pt x="367820" y="331058"/>
                    </a:lnTo>
                    <a:lnTo>
                      <a:pt x="434770" y="395342"/>
                    </a:lnTo>
                    <a:lnTo>
                      <a:pt x="375347" y="459009"/>
                    </a:lnTo>
                    <a:lnTo>
                      <a:pt x="314129" y="511179"/>
                    </a:lnTo>
                    <a:lnTo>
                      <a:pt x="245089" y="695603"/>
                    </a:lnTo>
                    <a:lnTo>
                      <a:pt x="120641" y="511179"/>
                    </a:lnTo>
                    <a:lnTo>
                      <a:pt x="3440" y="505662"/>
                    </a:lnTo>
                    <a:lnTo>
                      <a:pt x="0" y="395342"/>
                    </a:lnTo>
                    <a:close/>
                  </a:path>
                </a:pathLst>
              </a:custGeom>
              <a:solidFill>
                <a:srgbClr val="BF900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星: 7 pt 11">
                <a:extLst>
                  <a:ext uri="{FF2B5EF4-FFF2-40B4-BE49-F238E27FC236}">
                    <a16:creationId xmlns:a16="http://schemas.microsoft.com/office/drawing/2014/main" id="{AFC86512-73FC-0C36-8AE6-D33E69975F29}"/>
                  </a:ext>
                </a:extLst>
              </p:cNvPr>
              <p:cNvSpPr/>
              <p:nvPr/>
            </p:nvSpPr>
            <p:spPr>
              <a:xfrm rot="12260125" flipH="1">
                <a:off x="7727114" y="1577314"/>
                <a:ext cx="396438" cy="638772"/>
              </a:xfrm>
              <a:custGeom>
                <a:avLst/>
                <a:gdLst>
                  <a:gd name="connsiteX0" fmla="*/ -1 w 434768"/>
                  <a:gd name="connsiteY0" fmla="*/ 208730 h 324565"/>
                  <a:gd name="connsiteX1" fmla="*/ 66949 w 434768"/>
                  <a:gd name="connsiteY1" fmla="*/ 144446 h 324565"/>
                  <a:gd name="connsiteX2" fmla="*/ 43055 w 434768"/>
                  <a:gd name="connsiteY2" fmla="*/ 64284 h 324565"/>
                  <a:gd name="connsiteX3" fmla="*/ 150435 w 434768"/>
                  <a:gd name="connsiteY3" fmla="*/ 64284 h 324565"/>
                  <a:gd name="connsiteX4" fmla="*/ 217384 w 434768"/>
                  <a:gd name="connsiteY4" fmla="*/ 0 h 324565"/>
                  <a:gd name="connsiteX5" fmla="*/ 284333 w 434768"/>
                  <a:gd name="connsiteY5" fmla="*/ 64284 h 324565"/>
                  <a:gd name="connsiteX6" fmla="*/ 391713 w 434768"/>
                  <a:gd name="connsiteY6" fmla="*/ 64284 h 324565"/>
                  <a:gd name="connsiteX7" fmla="*/ 367819 w 434768"/>
                  <a:gd name="connsiteY7" fmla="*/ 144446 h 324565"/>
                  <a:gd name="connsiteX8" fmla="*/ 434769 w 434768"/>
                  <a:gd name="connsiteY8" fmla="*/ 208730 h 324565"/>
                  <a:gd name="connsiteX9" fmla="*/ 338023 w 434768"/>
                  <a:gd name="connsiteY9" fmla="*/ 244405 h 324565"/>
                  <a:gd name="connsiteX10" fmla="*/ 314128 w 434768"/>
                  <a:gd name="connsiteY10" fmla="*/ 324567 h 324565"/>
                  <a:gd name="connsiteX11" fmla="*/ 217384 w 434768"/>
                  <a:gd name="connsiteY11" fmla="*/ 288891 h 324565"/>
                  <a:gd name="connsiteX12" fmla="*/ 120640 w 434768"/>
                  <a:gd name="connsiteY12" fmla="*/ 324567 h 324565"/>
                  <a:gd name="connsiteX13" fmla="*/ 96745 w 434768"/>
                  <a:gd name="connsiteY13" fmla="*/ 244405 h 324565"/>
                  <a:gd name="connsiteX14" fmla="*/ -1 w 434768"/>
                  <a:gd name="connsiteY14" fmla="*/ 208730 h 324565"/>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284334 w 434770"/>
                  <a:gd name="connsiteY5" fmla="*/ 205273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75347 w 434770"/>
                  <a:gd name="connsiteY9" fmla="*/ 413386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95342 h 511179"/>
                  <a:gd name="connsiteX1" fmla="*/ 66950 w 434770"/>
                  <a:gd name="connsiteY1" fmla="*/ 331058 h 511179"/>
                  <a:gd name="connsiteX2" fmla="*/ 43056 w 434770"/>
                  <a:gd name="connsiteY2" fmla="*/ 250896 h 511179"/>
                  <a:gd name="connsiteX3" fmla="*/ 38469 w 434770"/>
                  <a:gd name="connsiteY3" fmla="*/ 45623 h 511179"/>
                  <a:gd name="connsiteX4" fmla="*/ 198723 w 434770"/>
                  <a:gd name="connsiteY4" fmla="*/ 0 h 511179"/>
                  <a:gd name="connsiteX5" fmla="*/ 386971 w 434770"/>
                  <a:gd name="connsiteY5" fmla="*/ 54953 h 511179"/>
                  <a:gd name="connsiteX6" fmla="*/ 391714 w 434770"/>
                  <a:gd name="connsiteY6" fmla="*/ 250896 h 511179"/>
                  <a:gd name="connsiteX7" fmla="*/ 367820 w 434770"/>
                  <a:gd name="connsiteY7" fmla="*/ 331058 h 511179"/>
                  <a:gd name="connsiteX8" fmla="*/ 434770 w 434770"/>
                  <a:gd name="connsiteY8" fmla="*/ 395342 h 511179"/>
                  <a:gd name="connsiteX9" fmla="*/ 375347 w 434770"/>
                  <a:gd name="connsiteY9" fmla="*/ 459009 h 511179"/>
                  <a:gd name="connsiteX10" fmla="*/ 314129 w 434770"/>
                  <a:gd name="connsiteY10" fmla="*/ 511179 h 511179"/>
                  <a:gd name="connsiteX11" fmla="*/ 217385 w 434770"/>
                  <a:gd name="connsiteY11" fmla="*/ 475503 h 511179"/>
                  <a:gd name="connsiteX12" fmla="*/ 120641 w 434770"/>
                  <a:gd name="connsiteY12" fmla="*/ 511179 h 511179"/>
                  <a:gd name="connsiteX13" fmla="*/ 3440 w 434770"/>
                  <a:gd name="connsiteY13" fmla="*/ 505662 h 511179"/>
                  <a:gd name="connsiteX14" fmla="*/ 0 w 434770"/>
                  <a:gd name="connsiteY14" fmla="*/ 395342 h 511179"/>
                  <a:gd name="connsiteX0" fmla="*/ 0 w 434770"/>
                  <a:gd name="connsiteY0" fmla="*/ 395342 h 695603"/>
                  <a:gd name="connsiteX1" fmla="*/ 66950 w 434770"/>
                  <a:gd name="connsiteY1" fmla="*/ 331058 h 695603"/>
                  <a:gd name="connsiteX2" fmla="*/ 43056 w 434770"/>
                  <a:gd name="connsiteY2" fmla="*/ 250896 h 695603"/>
                  <a:gd name="connsiteX3" fmla="*/ 38469 w 434770"/>
                  <a:gd name="connsiteY3" fmla="*/ 45623 h 695603"/>
                  <a:gd name="connsiteX4" fmla="*/ 198723 w 434770"/>
                  <a:gd name="connsiteY4" fmla="*/ 0 h 695603"/>
                  <a:gd name="connsiteX5" fmla="*/ 386971 w 434770"/>
                  <a:gd name="connsiteY5" fmla="*/ 54953 h 695603"/>
                  <a:gd name="connsiteX6" fmla="*/ 391714 w 434770"/>
                  <a:gd name="connsiteY6" fmla="*/ 250896 h 695603"/>
                  <a:gd name="connsiteX7" fmla="*/ 367820 w 434770"/>
                  <a:gd name="connsiteY7" fmla="*/ 331058 h 695603"/>
                  <a:gd name="connsiteX8" fmla="*/ 434770 w 434770"/>
                  <a:gd name="connsiteY8" fmla="*/ 395342 h 695603"/>
                  <a:gd name="connsiteX9" fmla="*/ 375347 w 434770"/>
                  <a:gd name="connsiteY9" fmla="*/ 459009 h 695603"/>
                  <a:gd name="connsiteX10" fmla="*/ 314129 w 434770"/>
                  <a:gd name="connsiteY10" fmla="*/ 511179 h 695603"/>
                  <a:gd name="connsiteX11" fmla="*/ 245089 w 434770"/>
                  <a:gd name="connsiteY11" fmla="*/ 695603 h 695603"/>
                  <a:gd name="connsiteX12" fmla="*/ 120641 w 434770"/>
                  <a:gd name="connsiteY12" fmla="*/ 511179 h 695603"/>
                  <a:gd name="connsiteX13" fmla="*/ 3440 w 434770"/>
                  <a:gd name="connsiteY13" fmla="*/ 505662 h 695603"/>
                  <a:gd name="connsiteX14" fmla="*/ 0 w 434770"/>
                  <a:gd name="connsiteY14" fmla="*/ 395342 h 69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0" h="695603">
                    <a:moveTo>
                      <a:pt x="0" y="395342"/>
                    </a:moveTo>
                    <a:lnTo>
                      <a:pt x="66950" y="331058"/>
                    </a:lnTo>
                    <a:lnTo>
                      <a:pt x="43056" y="250896"/>
                    </a:lnTo>
                    <a:lnTo>
                      <a:pt x="38469" y="45623"/>
                    </a:lnTo>
                    <a:lnTo>
                      <a:pt x="198723" y="0"/>
                    </a:lnTo>
                    <a:lnTo>
                      <a:pt x="386971" y="54953"/>
                    </a:lnTo>
                    <a:lnTo>
                      <a:pt x="391714" y="250896"/>
                    </a:lnTo>
                    <a:lnTo>
                      <a:pt x="367820" y="331058"/>
                    </a:lnTo>
                    <a:lnTo>
                      <a:pt x="434770" y="395342"/>
                    </a:lnTo>
                    <a:lnTo>
                      <a:pt x="375347" y="459009"/>
                    </a:lnTo>
                    <a:lnTo>
                      <a:pt x="314129" y="511179"/>
                    </a:lnTo>
                    <a:lnTo>
                      <a:pt x="245089" y="695603"/>
                    </a:lnTo>
                    <a:lnTo>
                      <a:pt x="120641" y="511179"/>
                    </a:lnTo>
                    <a:lnTo>
                      <a:pt x="3440" y="505662"/>
                    </a:lnTo>
                    <a:lnTo>
                      <a:pt x="0" y="395342"/>
                    </a:lnTo>
                    <a:close/>
                  </a:path>
                </a:pathLst>
              </a:custGeom>
              <a:solidFill>
                <a:srgbClr val="BF900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星: 7 pt 11">
                <a:extLst>
                  <a:ext uri="{FF2B5EF4-FFF2-40B4-BE49-F238E27FC236}">
                    <a16:creationId xmlns:a16="http://schemas.microsoft.com/office/drawing/2014/main" id="{BFA6FB56-1F7F-52EE-CBA4-5D593EDB09DC}"/>
                  </a:ext>
                </a:extLst>
              </p:cNvPr>
              <p:cNvSpPr/>
              <p:nvPr/>
            </p:nvSpPr>
            <p:spPr>
              <a:xfrm rot="7453356">
                <a:off x="8328961" y="1926624"/>
                <a:ext cx="308094" cy="219901"/>
              </a:xfrm>
              <a:custGeom>
                <a:avLst/>
                <a:gdLst>
                  <a:gd name="connsiteX0" fmla="*/ -1 w 434768"/>
                  <a:gd name="connsiteY0" fmla="*/ 208730 h 324565"/>
                  <a:gd name="connsiteX1" fmla="*/ 66949 w 434768"/>
                  <a:gd name="connsiteY1" fmla="*/ 144446 h 324565"/>
                  <a:gd name="connsiteX2" fmla="*/ 43055 w 434768"/>
                  <a:gd name="connsiteY2" fmla="*/ 64284 h 324565"/>
                  <a:gd name="connsiteX3" fmla="*/ 150435 w 434768"/>
                  <a:gd name="connsiteY3" fmla="*/ 64284 h 324565"/>
                  <a:gd name="connsiteX4" fmla="*/ 217384 w 434768"/>
                  <a:gd name="connsiteY4" fmla="*/ 0 h 324565"/>
                  <a:gd name="connsiteX5" fmla="*/ 284333 w 434768"/>
                  <a:gd name="connsiteY5" fmla="*/ 64284 h 324565"/>
                  <a:gd name="connsiteX6" fmla="*/ 391713 w 434768"/>
                  <a:gd name="connsiteY6" fmla="*/ 64284 h 324565"/>
                  <a:gd name="connsiteX7" fmla="*/ 367819 w 434768"/>
                  <a:gd name="connsiteY7" fmla="*/ 144446 h 324565"/>
                  <a:gd name="connsiteX8" fmla="*/ 434769 w 434768"/>
                  <a:gd name="connsiteY8" fmla="*/ 208730 h 324565"/>
                  <a:gd name="connsiteX9" fmla="*/ 338023 w 434768"/>
                  <a:gd name="connsiteY9" fmla="*/ 244405 h 324565"/>
                  <a:gd name="connsiteX10" fmla="*/ 314128 w 434768"/>
                  <a:gd name="connsiteY10" fmla="*/ 324567 h 324565"/>
                  <a:gd name="connsiteX11" fmla="*/ 217384 w 434768"/>
                  <a:gd name="connsiteY11" fmla="*/ 288891 h 324565"/>
                  <a:gd name="connsiteX12" fmla="*/ 120640 w 434768"/>
                  <a:gd name="connsiteY12" fmla="*/ 324567 h 324565"/>
                  <a:gd name="connsiteX13" fmla="*/ 96745 w 434768"/>
                  <a:gd name="connsiteY13" fmla="*/ 244405 h 324565"/>
                  <a:gd name="connsiteX14" fmla="*/ -1 w 434768"/>
                  <a:gd name="connsiteY14" fmla="*/ 208730 h 324565"/>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284334 w 434770"/>
                  <a:gd name="connsiteY5" fmla="*/ 205273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96746 w 434770"/>
                  <a:gd name="connsiteY13" fmla="*/ 385394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02995 w 434770"/>
                  <a:gd name="connsiteY5" fmla="*/ 130628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38024 w 434770"/>
                  <a:gd name="connsiteY9" fmla="*/ 385394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49719 h 465556"/>
                  <a:gd name="connsiteX1" fmla="*/ 66950 w 434770"/>
                  <a:gd name="connsiteY1" fmla="*/ 285435 h 465556"/>
                  <a:gd name="connsiteX2" fmla="*/ 43056 w 434770"/>
                  <a:gd name="connsiteY2" fmla="*/ 205273 h 465556"/>
                  <a:gd name="connsiteX3" fmla="*/ 38469 w 434770"/>
                  <a:gd name="connsiteY3" fmla="*/ 0 h 465556"/>
                  <a:gd name="connsiteX4" fmla="*/ 217385 w 434770"/>
                  <a:gd name="connsiteY4" fmla="*/ 140989 h 465556"/>
                  <a:gd name="connsiteX5" fmla="*/ 386971 w 434770"/>
                  <a:gd name="connsiteY5" fmla="*/ 9330 h 465556"/>
                  <a:gd name="connsiteX6" fmla="*/ 391714 w 434770"/>
                  <a:gd name="connsiteY6" fmla="*/ 205273 h 465556"/>
                  <a:gd name="connsiteX7" fmla="*/ 367820 w 434770"/>
                  <a:gd name="connsiteY7" fmla="*/ 285435 h 465556"/>
                  <a:gd name="connsiteX8" fmla="*/ 434770 w 434770"/>
                  <a:gd name="connsiteY8" fmla="*/ 349719 h 465556"/>
                  <a:gd name="connsiteX9" fmla="*/ 375347 w 434770"/>
                  <a:gd name="connsiteY9" fmla="*/ 413386 h 465556"/>
                  <a:gd name="connsiteX10" fmla="*/ 314129 w 434770"/>
                  <a:gd name="connsiteY10" fmla="*/ 465556 h 465556"/>
                  <a:gd name="connsiteX11" fmla="*/ 217385 w 434770"/>
                  <a:gd name="connsiteY11" fmla="*/ 429880 h 465556"/>
                  <a:gd name="connsiteX12" fmla="*/ 120641 w 434770"/>
                  <a:gd name="connsiteY12" fmla="*/ 465556 h 465556"/>
                  <a:gd name="connsiteX13" fmla="*/ 3440 w 434770"/>
                  <a:gd name="connsiteY13" fmla="*/ 460039 h 465556"/>
                  <a:gd name="connsiteX14" fmla="*/ 0 w 434770"/>
                  <a:gd name="connsiteY14" fmla="*/ 349719 h 465556"/>
                  <a:gd name="connsiteX0" fmla="*/ 0 w 434770"/>
                  <a:gd name="connsiteY0" fmla="*/ 395342 h 511179"/>
                  <a:gd name="connsiteX1" fmla="*/ 66950 w 434770"/>
                  <a:gd name="connsiteY1" fmla="*/ 331058 h 511179"/>
                  <a:gd name="connsiteX2" fmla="*/ 43056 w 434770"/>
                  <a:gd name="connsiteY2" fmla="*/ 250896 h 511179"/>
                  <a:gd name="connsiteX3" fmla="*/ 38469 w 434770"/>
                  <a:gd name="connsiteY3" fmla="*/ 45623 h 511179"/>
                  <a:gd name="connsiteX4" fmla="*/ 198723 w 434770"/>
                  <a:gd name="connsiteY4" fmla="*/ 0 h 511179"/>
                  <a:gd name="connsiteX5" fmla="*/ 386971 w 434770"/>
                  <a:gd name="connsiteY5" fmla="*/ 54953 h 511179"/>
                  <a:gd name="connsiteX6" fmla="*/ 391714 w 434770"/>
                  <a:gd name="connsiteY6" fmla="*/ 250896 h 511179"/>
                  <a:gd name="connsiteX7" fmla="*/ 367820 w 434770"/>
                  <a:gd name="connsiteY7" fmla="*/ 331058 h 511179"/>
                  <a:gd name="connsiteX8" fmla="*/ 434770 w 434770"/>
                  <a:gd name="connsiteY8" fmla="*/ 395342 h 511179"/>
                  <a:gd name="connsiteX9" fmla="*/ 375347 w 434770"/>
                  <a:gd name="connsiteY9" fmla="*/ 459009 h 511179"/>
                  <a:gd name="connsiteX10" fmla="*/ 314129 w 434770"/>
                  <a:gd name="connsiteY10" fmla="*/ 511179 h 511179"/>
                  <a:gd name="connsiteX11" fmla="*/ 217385 w 434770"/>
                  <a:gd name="connsiteY11" fmla="*/ 475503 h 511179"/>
                  <a:gd name="connsiteX12" fmla="*/ 120641 w 434770"/>
                  <a:gd name="connsiteY12" fmla="*/ 511179 h 511179"/>
                  <a:gd name="connsiteX13" fmla="*/ 3440 w 434770"/>
                  <a:gd name="connsiteY13" fmla="*/ 505662 h 511179"/>
                  <a:gd name="connsiteX14" fmla="*/ 0 w 434770"/>
                  <a:gd name="connsiteY14" fmla="*/ 395342 h 511179"/>
                  <a:gd name="connsiteX0" fmla="*/ 0 w 434770"/>
                  <a:gd name="connsiteY0" fmla="*/ 395342 h 695603"/>
                  <a:gd name="connsiteX1" fmla="*/ 66950 w 434770"/>
                  <a:gd name="connsiteY1" fmla="*/ 331058 h 695603"/>
                  <a:gd name="connsiteX2" fmla="*/ 43056 w 434770"/>
                  <a:gd name="connsiteY2" fmla="*/ 250896 h 695603"/>
                  <a:gd name="connsiteX3" fmla="*/ 38469 w 434770"/>
                  <a:gd name="connsiteY3" fmla="*/ 45623 h 695603"/>
                  <a:gd name="connsiteX4" fmla="*/ 198723 w 434770"/>
                  <a:gd name="connsiteY4" fmla="*/ 0 h 695603"/>
                  <a:gd name="connsiteX5" fmla="*/ 386971 w 434770"/>
                  <a:gd name="connsiteY5" fmla="*/ 54953 h 695603"/>
                  <a:gd name="connsiteX6" fmla="*/ 391714 w 434770"/>
                  <a:gd name="connsiteY6" fmla="*/ 250896 h 695603"/>
                  <a:gd name="connsiteX7" fmla="*/ 367820 w 434770"/>
                  <a:gd name="connsiteY7" fmla="*/ 331058 h 695603"/>
                  <a:gd name="connsiteX8" fmla="*/ 434770 w 434770"/>
                  <a:gd name="connsiteY8" fmla="*/ 395342 h 695603"/>
                  <a:gd name="connsiteX9" fmla="*/ 375347 w 434770"/>
                  <a:gd name="connsiteY9" fmla="*/ 459009 h 695603"/>
                  <a:gd name="connsiteX10" fmla="*/ 314129 w 434770"/>
                  <a:gd name="connsiteY10" fmla="*/ 511179 h 695603"/>
                  <a:gd name="connsiteX11" fmla="*/ 245089 w 434770"/>
                  <a:gd name="connsiteY11" fmla="*/ 695603 h 695603"/>
                  <a:gd name="connsiteX12" fmla="*/ 120641 w 434770"/>
                  <a:gd name="connsiteY12" fmla="*/ 511179 h 695603"/>
                  <a:gd name="connsiteX13" fmla="*/ 3440 w 434770"/>
                  <a:gd name="connsiteY13" fmla="*/ 505662 h 695603"/>
                  <a:gd name="connsiteX14" fmla="*/ 0 w 434770"/>
                  <a:gd name="connsiteY14" fmla="*/ 395342 h 69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770" h="695603">
                    <a:moveTo>
                      <a:pt x="0" y="395342"/>
                    </a:moveTo>
                    <a:lnTo>
                      <a:pt x="66950" y="331058"/>
                    </a:lnTo>
                    <a:lnTo>
                      <a:pt x="43056" y="250896"/>
                    </a:lnTo>
                    <a:lnTo>
                      <a:pt x="38469" y="45623"/>
                    </a:lnTo>
                    <a:lnTo>
                      <a:pt x="198723" y="0"/>
                    </a:lnTo>
                    <a:lnTo>
                      <a:pt x="386971" y="54953"/>
                    </a:lnTo>
                    <a:lnTo>
                      <a:pt x="391714" y="250896"/>
                    </a:lnTo>
                    <a:lnTo>
                      <a:pt x="367820" y="331058"/>
                    </a:lnTo>
                    <a:lnTo>
                      <a:pt x="434770" y="395342"/>
                    </a:lnTo>
                    <a:lnTo>
                      <a:pt x="375347" y="459009"/>
                    </a:lnTo>
                    <a:lnTo>
                      <a:pt x="314129" y="511179"/>
                    </a:lnTo>
                    <a:lnTo>
                      <a:pt x="245089" y="695603"/>
                    </a:lnTo>
                    <a:lnTo>
                      <a:pt x="120641" y="511179"/>
                    </a:lnTo>
                    <a:lnTo>
                      <a:pt x="3440" y="505662"/>
                    </a:lnTo>
                    <a:lnTo>
                      <a:pt x="0" y="395342"/>
                    </a:lnTo>
                    <a:close/>
                  </a:path>
                </a:pathLst>
              </a:custGeom>
              <a:solidFill>
                <a:srgbClr val="BF900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正方形/長方形 56">
              <a:extLst>
                <a:ext uri="{FF2B5EF4-FFF2-40B4-BE49-F238E27FC236}">
                  <a16:creationId xmlns:a16="http://schemas.microsoft.com/office/drawing/2014/main" id="{2323F2D0-4961-ACB5-4928-AE16B18A1F90}"/>
                </a:ext>
              </a:extLst>
            </p:cNvPr>
            <p:cNvSpPr/>
            <p:nvPr/>
          </p:nvSpPr>
          <p:spPr>
            <a:xfrm>
              <a:off x="7180894" y="2518416"/>
              <a:ext cx="1895719"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泥で汚れた</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子供の表彰状</a:t>
              </a:r>
            </a:p>
          </p:txBody>
        </p:sp>
      </p:grpSp>
      <p:sp>
        <p:nvSpPr>
          <p:cNvPr id="53" name="四角形: 角を丸くする 52">
            <a:extLst>
              <a:ext uri="{FF2B5EF4-FFF2-40B4-BE49-F238E27FC236}">
                <a16:creationId xmlns:a16="http://schemas.microsoft.com/office/drawing/2014/main" id="{64E5D99C-E571-663D-918C-242F8D6124BB}"/>
              </a:ext>
            </a:extLst>
          </p:cNvPr>
          <p:cNvSpPr/>
          <p:nvPr/>
        </p:nvSpPr>
        <p:spPr>
          <a:xfrm>
            <a:off x="7725747" y="130629"/>
            <a:ext cx="1044000" cy="457346"/>
          </a:xfrm>
          <a:prstGeom prst="roundRect">
            <a:avLst/>
          </a:prstGeom>
          <a:solidFill>
            <a:schemeClr val="accent5">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事務局</a:t>
            </a:r>
          </a:p>
        </p:txBody>
      </p:sp>
    </p:spTree>
    <p:extLst>
      <p:ext uri="{BB962C8B-B14F-4D97-AF65-F5344CB8AC3E}">
        <p14:creationId xmlns:p14="http://schemas.microsoft.com/office/powerpoint/2010/main" val="641351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グループ化 92">
            <a:extLst>
              <a:ext uri="{FF2B5EF4-FFF2-40B4-BE49-F238E27FC236}">
                <a16:creationId xmlns:a16="http://schemas.microsoft.com/office/drawing/2014/main" id="{744F1686-7057-ADD1-3520-9CEBC56A2B8E}"/>
              </a:ext>
            </a:extLst>
          </p:cNvPr>
          <p:cNvGrpSpPr/>
          <p:nvPr/>
        </p:nvGrpSpPr>
        <p:grpSpPr>
          <a:xfrm>
            <a:off x="2018121" y="3031523"/>
            <a:ext cx="925100" cy="1209305"/>
            <a:chOff x="1228893" y="5479742"/>
            <a:chExt cx="925100" cy="1209305"/>
          </a:xfrm>
        </p:grpSpPr>
        <p:sp>
          <p:nvSpPr>
            <p:cNvPr id="41" name="正方形/長方形 40">
              <a:extLst>
                <a:ext uri="{FF2B5EF4-FFF2-40B4-BE49-F238E27FC236}">
                  <a16:creationId xmlns:a16="http://schemas.microsoft.com/office/drawing/2014/main" id="{7FB864C0-337E-D1A1-4553-A8322640610A}"/>
                </a:ext>
              </a:extLst>
            </p:cNvPr>
            <p:cNvSpPr/>
            <p:nvPr/>
          </p:nvSpPr>
          <p:spPr>
            <a:xfrm>
              <a:off x="1233684" y="5479742"/>
              <a:ext cx="849086" cy="120930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2" name="図 91">
              <a:extLst>
                <a:ext uri="{FF2B5EF4-FFF2-40B4-BE49-F238E27FC236}">
                  <a16:creationId xmlns:a16="http://schemas.microsoft.com/office/drawing/2014/main" id="{886CACDA-0582-2077-8351-C39FDC6ACBBF}"/>
                </a:ext>
              </a:extLst>
            </p:cNvPr>
            <p:cNvPicPr>
              <a:picLocks noChangeAspect="1"/>
            </p:cNvPicPr>
            <p:nvPr/>
          </p:nvPicPr>
          <p:blipFill>
            <a:blip r:embed="rId3"/>
            <a:stretch>
              <a:fillRect/>
            </a:stretch>
          </p:blipFill>
          <p:spPr>
            <a:xfrm>
              <a:off x="1228893" y="5681169"/>
              <a:ext cx="925100" cy="823302"/>
            </a:xfrm>
            <a:prstGeom prst="rect">
              <a:avLst/>
            </a:prstGeom>
          </p:spPr>
        </p:pic>
      </p:grpSp>
      <p:grpSp>
        <p:nvGrpSpPr>
          <p:cNvPr id="48" name="グループ化 47">
            <a:extLst>
              <a:ext uri="{FF2B5EF4-FFF2-40B4-BE49-F238E27FC236}">
                <a16:creationId xmlns:a16="http://schemas.microsoft.com/office/drawing/2014/main" id="{59E4FFB6-209E-EDD2-5EE0-F848F673FF8C}"/>
              </a:ext>
            </a:extLst>
          </p:cNvPr>
          <p:cNvGrpSpPr/>
          <p:nvPr/>
        </p:nvGrpSpPr>
        <p:grpSpPr>
          <a:xfrm>
            <a:off x="1561907" y="2186140"/>
            <a:ext cx="849086" cy="1209305"/>
            <a:chOff x="1485330" y="2405315"/>
            <a:chExt cx="849086" cy="1209305"/>
          </a:xfrm>
        </p:grpSpPr>
        <p:sp>
          <p:nvSpPr>
            <p:cNvPr id="46" name="正方形/長方形 45">
              <a:extLst>
                <a:ext uri="{FF2B5EF4-FFF2-40B4-BE49-F238E27FC236}">
                  <a16:creationId xmlns:a16="http://schemas.microsoft.com/office/drawing/2014/main" id="{51A2EB38-4B6F-9E59-064C-C61B18497592}"/>
                </a:ext>
              </a:extLst>
            </p:cNvPr>
            <p:cNvSpPr/>
            <p:nvPr/>
          </p:nvSpPr>
          <p:spPr>
            <a:xfrm>
              <a:off x="1485330" y="2405315"/>
              <a:ext cx="849086" cy="120930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a:extLst>
                <a:ext uri="{FF2B5EF4-FFF2-40B4-BE49-F238E27FC236}">
                  <a16:creationId xmlns:a16="http://schemas.microsoft.com/office/drawing/2014/main" id="{56508B07-7DFC-E27B-88BE-79453E9DA4D3}"/>
                </a:ext>
              </a:extLst>
            </p:cNvPr>
            <p:cNvPicPr>
              <a:picLocks noChangeAspect="1"/>
            </p:cNvPicPr>
            <p:nvPr/>
          </p:nvPicPr>
          <p:blipFill>
            <a:blip r:embed="rId4"/>
            <a:stretch>
              <a:fillRect/>
            </a:stretch>
          </p:blipFill>
          <p:spPr>
            <a:xfrm>
              <a:off x="1600640" y="2728562"/>
              <a:ext cx="665032" cy="700176"/>
            </a:xfrm>
            <a:prstGeom prst="rect">
              <a:avLst/>
            </a:prstGeom>
          </p:spPr>
        </p:pic>
      </p:grpSp>
      <p:grpSp>
        <p:nvGrpSpPr>
          <p:cNvPr id="24" name="グループ化 23">
            <a:extLst>
              <a:ext uri="{FF2B5EF4-FFF2-40B4-BE49-F238E27FC236}">
                <a16:creationId xmlns:a16="http://schemas.microsoft.com/office/drawing/2014/main" id="{E64D48FE-1B1A-1092-2177-FFBCE5DC26EF}"/>
              </a:ext>
            </a:extLst>
          </p:cNvPr>
          <p:cNvGrpSpPr/>
          <p:nvPr/>
        </p:nvGrpSpPr>
        <p:grpSpPr>
          <a:xfrm>
            <a:off x="953276" y="3314182"/>
            <a:ext cx="935597" cy="1209305"/>
            <a:chOff x="1084456" y="3358073"/>
            <a:chExt cx="935597" cy="1209305"/>
          </a:xfrm>
        </p:grpSpPr>
        <p:sp>
          <p:nvSpPr>
            <p:cNvPr id="44" name="正方形/長方形 43">
              <a:extLst>
                <a:ext uri="{FF2B5EF4-FFF2-40B4-BE49-F238E27FC236}">
                  <a16:creationId xmlns:a16="http://schemas.microsoft.com/office/drawing/2014/main" id="{285C3E37-27D0-E4D4-10F5-1A87E700515F}"/>
                </a:ext>
              </a:extLst>
            </p:cNvPr>
            <p:cNvSpPr/>
            <p:nvPr/>
          </p:nvSpPr>
          <p:spPr>
            <a:xfrm>
              <a:off x="1133461" y="3358073"/>
              <a:ext cx="849086" cy="120930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B064BAAE-64DF-06DC-1C71-C821279C5FEC}"/>
                </a:ext>
              </a:extLst>
            </p:cNvPr>
            <p:cNvPicPr>
              <a:picLocks noChangeAspect="1"/>
            </p:cNvPicPr>
            <p:nvPr/>
          </p:nvPicPr>
          <p:blipFill>
            <a:blip r:embed="rId5"/>
            <a:stretch>
              <a:fillRect/>
            </a:stretch>
          </p:blipFill>
          <p:spPr>
            <a:xfrm>
              <a:off x="1084456" y="3614620"/>
              <a:ext cx="935597" cy="793055"/>
            </a:xfrm>
            <a:prstGeom prst="rect">
              <a:avLst/>
            </a:prstGeom>
          </p:spPr>
        </p:pic>
      </p:grpSp>
      <p:grpSp>
        <p:nvGrpSpPr>
          <p:cNvPr id="22" name="グループ化 21">
            <a:extLst>
              <a:ext uri="{FF2B5EF4-FFF2-40B4-BE49-F238E27FC236}">
                <a16:creationId xmlns:a16="http://schemas.microsoft.com/office/drawing/2014/main" id="{8D1EC44D-2F83-393E-7D4F-EF98DE350339}"/>
              </a:ext>
            </a:extLst>
          </p:cNvPr>
          <p:cNvGrpSpPr/>
          <p:nvPr/>
        </p:nvGrpSpPr>
        <p:grpSpPr>
          <a:xfrm>
            <a:off x="2340876" y="5489807"/>
            <a:ext cx="872876" cy="1209305"/>
            <a:chOff x="-1849419" y="2539124"/>
            <a:chExt cx="872876" cy="1209305"/>
          </a:xfrm>
        </p:grpSpPr>
        <p:sp>
          <p:nvSpPr>
            <p:cNvPr id="21" name="正方形/長方形 20">
              <a:extLst>
                <a:ext uri="{FF2B5EF4-FFF2-40B4-BE49-F238E27FC236}">
                  <a16:creationId xmlns:a16="http://schemas.microsoft.com/office/drawing/2014/main" id="{A64003F0-7DDA-7794-A5A8-47A4E1011B36}"/>
                </a:ext>
              </a:extLst>
            </p:cNvPr>
            <p:cNvSpPr/>
            <p:nvPr/>
          </p:nvSpPr>
          <p:spPr>
            <a:xfrm>
              <a:off x="-1825629" y="2539124"/>
              <a:ext cx="849086" cy="120930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00A8F054-FDE8-A38E-1896-2E4811F4B1E8}"/>
                </a:ext>
              </a:extLst>
            </p:cNvPr>
            <p:cNvPicPr>
              <a:picLocks noChangeAspect="1"/>
            </p:cNvPicPr>
            <p:nvPr/>
          </p:nvPicPr>
          <p:blipFill>
            <a:blip r:embed="rId6"/>
            <a:stretch>
              <a:fillRect/>
            </a:stretch>
          </p:blipFill>
          <p:spPr>
            <a:xfrm>
              <a:off x="-1849419" y="2754726"/>
              <a:ext cx="849086" cy="778102"/>
            </a:xfrm>
            <a:prstGeom prst="rect">
              <a:avLst/>
            </a:prstGeom>
          </p:spPr>
        </p:pic>
      </p:grpSp>
      <p:sp>
        <p:nvSpPr>
          <p:cNvPr id="55" name="矢印: 右 54">
            <a:extLst>
              <a:ext uri="{FF2B5EF4-FFF2-40B4-BE49-F238E27FC236}">
                <a16:creationId xmlns:a16="http://schemas.microsoft.com/office/drawing/2014/main" id="{CC3DABFE-FDAC-9B54-2156-119F9AA93521}"/>
              </a:ext>
            </a:extLst>
          </p:cNvPr>
          <p:cNvSpPr/>
          <p:nvPr/>
        </p:nvSpPr>
        <p:spPr>
          <a:xfrm>
            <a:off x="2964131" y="2734549"/>
            <a:ext cx="418455" cy="2945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5" name="グループ化 94">
            <a:extLst>
              <a:ext uri="{FF2B5EF4-FFF2-40B4-BE49-F238E27FC236}">
                <a16:creationId xmlns:a16="http://schemas.microsoft.com/office/drawing/2014/main" id="{8C2D380D-40F5-B03D-4023-CA8BCAB5502A}"/>
              </a:ext>
            </a:extLst>
          </p:cNvPr>
          <p:cNvGrpSpPr/>
          <p:nvPr/>
        </p:nvGrpSpPr>
        <p:grpSpPr>
          <a:xfrm>
            <a:off x="988512" y="4369040"/>
            <a:ext cx="858803" cy="1209305"/>
            <a:chOff x="988512" y="4369040"/>
            <a:chExt cx="858803" cy="1209305"/>
          </a:xfrm>
        </p:grpSpPr>
        <p:sp>
          <p:nvSpPr>
            <p:cNvPr id="42" name="正方形/長方形 41">
              <a:extLst>
                <a:ext uri="{FF2B5EF4-FFF2-40B4-BE49-F238E27FC236}">
                  <a16:creationId xmlns:a16="http://schemas.microsoft.com/office/drawing/2014/main" id="{EDF120BC-BDCE-B515-477B-E3D9579143AA}"/>
                </a:ext>
              </a:extLst>
            </p:cNvPr>
            <p:cNvSpPr/>
            <p:nvPr/>
          </p:nvSpPr>
          <p:spPr>
            <a:xfrm>
              <a:off x="988512" y="4369040"/>
              <a:ext cx="849086" cy="120930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4" name="図 93">
              <a:extLst>
                <a:ext uri="{FF2B5EF4-FFF2-40B4-BE49-F238E27FC236}">
                  <a16:creationId xmlns:a16="http://schemas.microsoft.com/office/drawing/2014/main" id="{55EEB4D0-E44E-1582-9314-612D4DC614F0}"/>
                </a:ext>
              </a:extLst>
            </p:cNvPr>
            <p:cNvPicPr>
              <a:picLocks noChangeAspect="1"/>
            </p:cNvPicPr>
            <p:nvPr/>
          </p:nvPicPr>
          <p:blipFill>
            <a:blip r:embed="rId7"/>
            <a:stretch>
              <a:fillRect/>
            </a:stretch>
          </p:blipFill>
          <p:spPr>
            <a:xfrm>
              <a:off x="1002671" y="4521461"/>
              <a:ext cx="844644" cy="941371"/>
            </a:xfrm>
            <a:prstGeom prst="rect">
              <a:avLst/>
            </a:prstGeom>
          </p:spPr>
        </p:pic>
      </p:grpSp>
      <p:grpSp>
        <p:nvGrpSpPr>
          <p:cNvPr id="91" name="グループ化 90">
            <a:extLst>
              <a:ext uri="{FF2B5EF4-FFF2-40B4-BE49-F238E27FC236}">
                <a16:creationId xmlns:a16="http://schemas.microsoft.com/office/drawing/2014/main" id="{EA45949E-9CC8-7D66-C559-351F95B87A5D}"/>
              </a:ext>
            </a:extLst>
          </p:cNvPr>
          <p:cNvGrpSpPr/>
          <p:nvPr/>
        </p:nvGrpSpPr>
        <p:grpSpPr>
          <a:xfrm>
            <a:off x="210908" y="5380570"/>
            <a:ext cx="874599" cy="1209305"/>
            <a:chOff x="258237" y="5296921"/>
            <a:chExt cx="874599" cy="1209305"/>
          </a:xfrm>
        </p:grpSpPr>
        <p:sp>
          <p:nvSpPr>
            <p:cNvPr id="39" name="正方形/長方形 38">
              <a:extLst>
                <a:ext uri="{FF2B5EF4-FFF2-40B4-BE49-F238E27FC236}">
                  <a16:creationId xmlns:a16="http://schemas.microsoft.com/office/drawing/2014/main" id="{A3E6E534-F904-C467-7238-24F0D888BBEA}"/>
                </a:ext>
              </a:extLst>
            </p:cNvPr>
            <p:cNvSpPr/>
            <p:nvPr/>
          </p:nvSpPr>
          <p:spPr>
            <a:xfrm>
              <a:off x="283750" y="5296921"/>
              <a:ext cx="849086" cy="120930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0" name="図 89">
              <a:extLst>
                <a:ext uri="{FF2B5EF4-FFF2-40B4-BE49-F238E27FC236}">
                  <a16:creationId xmlns:a16="http://schemas.microsoft.com/office/drawing/2014/main" id="{21DFC3C5-CC2F-B0F8-5970-870E797A37D4}"/>
                </a:ext>
              </a:extLst>
            </p:cNvPr>
            <p:cNvPicPr>
              <a:picLocks noChangeAspect="1"/>
            </p:cNvPicPr>
            <p:nvPr/>
          </p:nvPicPr>
          <p:blipFill>
            <a:blip r:embed="rId8"/>
            <a:stretch>
              <a:fillRect/>
            </a:stretch>
          </p:blipFill>
          <p:spPr>
            <a:xfrm>
              <a:off x="258237" y="5621305"/>
              <a:ext cx="874368" cy="764988"/>
            </a:xfrm>
            <a:prstGeom prst="rect">
              <a:avLst/>
            </a:prstGeom>
          </p:spPr>
        </p:pic>
      </p:grpSp>
      <p:grpSp>
        <p:nvGrpSpPr>
          <p:cNvPr id="50" name="グループ化 49">
            <a:extLst>
              <a:ext uri="{FF2B5EF4-FFF2-40B4-BE49-F238E27FC236}">
                <a16:creationId xmlns:a16="http://schemas.microsoft.com/office/drawing/2014/main" id="{BC31E8EE-A0D3-F7D1-504E-EDE2E2FF2864}"/>
              </a:ext>
            </a:extLst>
          </p:cNvPr>
          <p:cNvGrpSpPr/>
          <p:nvPr/>
        </p:nvGrpSpPr>
        <p:grpSpPr>
          <a:xfrm>
            <a:off x="870486" y="2075470"/>
            <a:ext cx="849086" cy="1209305"/>
            <a:chOff x="-829017" y="712971"/>
            <a:chExt cx="849086" cy="1209305"/>
          </a:xfrm>
        </p:grpSpPr>
        <p:sp>
          <p:nvSpPr>
            <p:cNvPr id="45" name="正方形/長方形 44">
              <a:extLst>
                <a:ext uri="{FF2B5EF4-FFF2-40B4-BE49-F238E27FC236}">
                  <a16:creationId xmlns:a16="http://schemas.microsoft.com/office/drawing/2014/main" id="{05AD2FC1-05EF-ED32-E2AB-C2769492B366}"/>
                </a:ext>
              </a:extLst>
            </p:cNvPr>
            <p:cNvSpPr/>
            <p:nvPr/>
          </p:nvSpPr>
          <p:spPr>
            <a:xfrm>
              <a:off x="-829017" y="712971"/>
              <a:ext cx="849086" cy="120930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a:extLst>
                <a:ext uri="{FF2B5EF4-FFF2-40B4-BE49-F238E27FC236}">
                  <a16:creationId xmlns:a16="http://schemas.microsoft.com/office/drawing/2014/main" id="{D421C77A-B853-34BE-DF36-AED81B77D86A}"/>
                </a:ext>
              </a:extLst>
            </p:cNvPr>
            <p:cNvPicPr>
              <a:picLocks noChangeAspect="1"/>
            </p:cNvPicPr>
            <p:nvPr/>
          </p:nvPicPr>
          <p:blipFill>
            <a:blip r:embed="rId9"/>
            <a:stretch>
              <a:fillRect/>
            </a:stretch>
          </p:blipFill>
          <p:spPr>
            <a:xfrm>
              <a:off x="-780509" y="927876"/>
              <a:ext cx="794841" cy="769860"/>
            </a:xfrm>
            <a:prstGeom prst="rect">
              <a:avLst/>
            </a:prstGeom>
          </p:spPr>
        </p:pic>
      </p:grpSp>
      <p:grpSp>
        <p:nvGrpSpPr>
          <p:cNvPr id="89" name="グループ化 88">
            <a:extLst>
              <a:ext uri="{FF2B5EF4-FFF2-40B4-BE49-F238E27FC236}">
                <a16:creationId xmlns:a16="http://schemas.microsoft.com/office/drawing/2014/main" id="{0230EFE1-7656-2D10-4788-D17BFFDE35BC}"/>
              </a:ext>
            </a:extLst>
          </p:cNvPr>
          <p:cNvGrpSpPr/>
          <p:nvPr/>
        </p:nvGrpSpPr>
        <p:grpSpPr>
          <a:xfrm>
            <a:off x="100417" y="2497179"/>
            <a:ext cx="858056" cy="1209305"/>
            <a:chOff x="82634" y="2163772"/>
            <a:chExt cx="858056" cy="1209305"/>
          </a:xfrm>
        </p:grpSpPr>
        <p:sp>
          <p:nvSpPr>
            <p:cNvPr id="43" name="正方形/長方形 42">
              <a:extLst>
                <a:ext uri="{FF2B5EF4-FFF2-40B4-BE49-F238E27FC236}">
                  <a16:creationId xmlns:a16="http://schemas.microsoft.com/office/drawing/2014/main" id="{51B119C8-51D7-201F-8213-0277C19A4A2B}"/>
                </a:ext>
              </a:extLst>
            </p:cNvPr>
            <p:cNvSpPr/>
            <p:nvPr/>
          </p:nvSpPr>
          <p:spPr>
            <a:xfrm>
              <a:off x="91604" y="2163772"/>
              <a:ext cx="849086" cy="120930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8" name="図 87">
              <a:extLst>
                <a:ext uri="{FF2B5EF4-FFF2-40B4-BE49-F238E27FC236}">
                  <a16:creationId xmlns:a16="http://schemas.microsoft.com/office/drawing/2014/main" id="{1DD32470-4DE4-E16F-FFC0-283E06165C8A}"/>
                </a:ext>
              </a:extLst>
            </p:cNvPr>
            <p:cNvPicPr>
              <a:picLocks noChangeAspect="1"/>
            </p:cNvPicPr>
            <p:nvPr/>
          </p:nvPicPr>
          <p:blipFill>
            <a:blip r:embed="rId10"/>
            <a:stretch>
              <a:fillRect/>
            </a:stretch>
          </p:blipFill>
          <p:spPr>
            <a:xfrm>
              <a:off x="82634" y="2283270"/>
              <a:ext cx="858055" cy="798191"/>
            </a:xfrm>
            <a:prstGeom prst="rect">
              <a:avLst/>
            </a:prstGeom>
          </p:spPr>
        </p:pic>
      </p:grpSp>
      <p:sp>
        <p:nvSpPr>
          <p:cNvPr id="2" name="タイトル 1">
            <a:extLst>
              <a:ext uri="{FF2B5EF4-FFF2-40B4-BE49-F238E27FC236}">
                <a16:creationId xmlns:a16="http://schemas.microsoft.com/office/drawing/2014/main" id="{C7BCF9C0-AEE1-1BA0-F56A-1E3B0AE1EAC3}"/>
              </a:ext>
            </a:extLst>
          </p:cNvPr>
          <p:cNvSpPr>
            <a:spLocks noGrp="1"/>
          </p:cNvSpPr>
          <p:nvPr>
            <p:ph type="title"/>
          </p:nvPr>
        </p:nvSpPr>
        <p:spPr>
          <a:xfrm>
            <a:off x="567347" y="-54868"/>
            <a:ext cx="7886700" cy="1075513"/>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研修の進め方</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6E8759D3-24E5-6DAA-36F7-21FA54A3F16B}"/>
              </a:ext>
            </a:extLst>
          </p:cNvPr>
          <p:cNvSpPr/>
          <p:nvPr/>
        </p:nvSpPr>
        <p:spPr>
          <a:xfrm>
            <a:off x="233269" y="908608"/>
            <a:ext cx="8722706" cy="1015663"/>
          </a:xfrm>
          <a:prstGeom prst="rect">
            <a:avLst/>
          </a:prstGeom>
        </p:spPr>
        <p:txBody>
          <a:bodyPr wrap="square">
            <a:spAutoFit/>
          </a:bodyPr>
          <a:lstStyle/>
          <a:p>
            <a:r>
              <a:rPr lang="ja-JP" altLang="en-US" sz="2000" b="1" kern="0" dirty="0">
                <a:latin typeface="Meiryo UI" panose="020B0604030504040204" pitchFamily="50" charset="-128"/>
                <a:ea typeface="Meiryo UI" panose="020B0604030504040204" pitchFamily="50" charset="-128"/>
                <a:cs typeface="ＭＳ ゴシック" panose="020B0609070205080204" pitchFamily="49" charset="-128"/>
              </a:rPr>
              <a:t>それぞれの物が、模造紙の</a:t>
            </a:r>
            <a:r>
              <a:rPr lang="en-US" altLang="ja-JP" sz="2000" b="1" kern="0" dirty="0">
                <a:latin typeface="Meiryo UI" panose="020B0604030504040204" pitchFamily="50" charset="-128"/>
                <a:ea typeface="Meiryo UI" panose="020B0604030504040204" pitchFamily="50" charset="-128"/>
                <a:cs typeface="ＭＳ ゴシック" panose="020B0609070205080204" pitchFamily="49" charset="-128"/>
              </a:rPr>
              <a:t>11</a:t>
            </a:r>
            <a:r>
              <a:rPr lang="ja-JP" altLang="en-US" sz="2000" b="1" kern="0" dirty="0">
                <a:latin typeface="Meiryo UI" panose="020B0604030504040204" pitchFamily="50" charset="-128"/>
                <a:ea typeface="Meiryo UI" panose="020B0604030504040204" pitchFamily="50" charset="-128"/>
                <a:cs typeface="ＭＳ ゴシック" panose="020B0609070205080204" pitchFamily="49" charset="-128"/>
              </a:rPr>
              <a:t>種類に分けた区分に該当する災害ごみや生活ごみ、もしくは思い出の品のどれに該当するか、考えましょう。</a:t>
            </a:r>
            <a:endParaRPr lang="en-US" altLang="ja-JP" sz="2000" b="1" kern="0" dirty="0">
              <a:latin typeface="Meiryo UI" panose="020B0604030504040204" pitchFamily="50" charset="-128"/>
              <a:ea typeface="Meiryo UI" panose="020B0604030504040204" pitchFamily="50" charset="-128"/>
              <a:cs typeface="ＭＳ ゴシック" panose="020B0609070205080204" pitchFamily="49" charset="-128"/>
            </a:endParaRPr>
          </a:p>
          <a:p>
            <a:r>
              <a:rPr lang="ja-JP" altLang="en-US" sz="2000" b="1" kern="0" dirty="0">
                <a:latin typeface="Meiryo UI" panose="020B0604030504040204" pitchFamily="50" charset="-128"/>
                <a:ea typeface="Meiryo UI" panose="020B0604030504040204" pitchFamily="50" charset="-128"/>
              </a:rPr>
              <a:t>当てはまる区分がなければ、模造紙には置かずに分けておいてください。</a:t>
            </a:r>
            <a:endParaRPr lang="ja-JP" altLang="en-US" sz="2000" b="1" dirty="0">
              <a:latin typeface="Meiryo UI" panose="020B0604030504040204" pitchFamily="50" charset="-128"/>
              <a:ea typeface="Meiryo UI" panose="020B0604030504040204" pitchFamily="50" charset="-128"/>
            </a:endParaRPr>
          </a:p>
        </p:txBody>
      </p:sp>
      <p:sp>
        <p:nvSpPr>
          <p:cNvPr id="3" name="Slide Number Placeholder 5">
            <a:extLst>
              <a:ext uri="{FF2B5EF4-FFF2-40B4-BE49-F238E27FC236}">
                <a16:creationId xmlns:a16="http://schemas.microsoft.com/office/drawing/2014/main" id="{FB9110AB-E15F-058C-9BB6-57915617A99B}"/>
              </a:ext>
            </a:extLst>
          </p:cNvPr>
          <p:cNvSpPr>
            <a:spLocks noGrp="1"/>
          </p:cNvSpPr>
          <p:nvPr>
            <p:ph type="sldNum" sz="quarter" idx="12"/>
          </p:nvPr>
        </p:nvSpPr>
        <p:spPr>
          <a:xfrm>
            <a:off x="6952476" y="6356351"/>
            <a:ext cx="2057400" cy="365125"/>
          </a:xfrm>
        </p:spPr>
        <p:txBody>
          <a:bodyPr/>
          <a:lstStyle/>
          <a:p>
            <a:r>
              <a:rPr kumimoji="1" lang="en-US" altLang="ja-JP" sz="1600" b="1" dirty="0"/>
              <a:t>24</a:t>
            </a:r>
            <a:endParaRPr kumimoji="1" lang="ja-JP" altLang="en-US" sz="1600" b="1" dirty="0"/>
          </a:p>
        </p:txBody>
      </p:sp>
      <p:graphicFrame>
        <p:nvGraphicFramePr>
          <p:cNvPr id="7" name="表 7">
            <a:extLst>
              <a:ext uri="{FF2B5EF4-FFF2-40B4-BE49-F238E27FC236}">
                <a16:creationId xmlns:a16="http://schemas.microsoft.com/office/drawing/2014/main" id="{6E028A8B-A694-5CBC-386A-8565F56CB18B}"/>
              </a:ext>
            </a:extLst>
          </p:cNvPr>
          <p:cNvGraphicFramePr>
            <a:graphicFrameLocks noGrp="1"/>
          </p:cNvGraphicFramePr>
          <p:nvPr>
            <p:extLst>
              <p:ext uri="{D42A27DB-BD31-4B8C-83A1-F6EECF244321}">
                <p14:modId xmlns:p14="http://schemas.microsoft.com/office/powerpoint/2010/main" val="4231492363"/>
              </p:ext>
            </p:extLst>
          </p:nvPr>
        </p:nvGraphicFramePr>
        <p:xfrm>
          <a:off x="3483975" y="2548469"/>
          <a:ext cx="5472000" cy="3240000"/>
        </p:xfrm>
        <a:graphic>
          <a:graphicData uri="http://schemas.openxmlformats.org/drawingml/2006/table">
            <a:tbl>
              <a:tblPr firstRow="1" bandRow="1">
                <a:tableStyleId>{5C22544A-7EE6-4342-B048-85BDC9FD1C3A}</a:tableStyleId>
              </a:tblPr>
              <a:tblGrid>
                <a:gridCol w="1368000">
                  <a:extLst>
                    <a:ext uri="{9D8B030D-6E8A-4147-A177-3AD203B41FA5}">
                      <a16:colId xmlns:a16="http://schemas.microsoft.com/office/drawing/2014/main" val="3246459218"/>
                    </a:ext>
                  </a:extLst>
                </a:gridCol>
                <a:gridCol w="1368000">
                  <a:extLst>
                    <a:ext uri="{9D8B030D-6E8A-4147-A177-3AD203B41FA5}">
                      <a16:colId xmlns:a16="http://schemas.microsoft.com/office/drawing/2014/main" val="2728557602"/>
                    </a:ext>
                  </a:extLst>
                </a:gridCol>
                <a:gridCol w="1368000">
                  <a:extLst>
                    <a:ext uri="{9D8B030D-6E8A-4147-A177-3AD203B41FA5}">
                      <a16:colId xmlns:a16="http://schemas.microsoft.com/office/drawing/2014/main" val="990442576"/>
                    </a:ext>
                  </a:extLst>
                </a:gridCol>
                <a:gridCol w="1368000">
                  <a:extLst>
                    <a:ext uri="{9D8B030D-6E8A-4147-A177-3AD203B41FA5}">
                      <a16:colId xmlns:a16="http://schemas.microsoft.com/office/drawing/2014/main" val="1705008825"/>
                    </a:ext>
                  </a:extLst>
                </a:gridCol>
              </a:tblGrid>
              <a:tr h="1080000">
                <a:tc>
                  <a:txBody>
                    <a:bodyPr/>
                    <a:lstStyle/>
                    <a:p>
                      <a:pPr>
                        <a:lnSpc>
                          <a:spcPts val="2000"/>
                        </a:lnSpc>
                      </a:pPr>
                      <a:r>
                        <a:rPr kumimoji="1" lang="ja-JP" altLang="en-US" sz="1300" b="1" dirty="0">
                          <a:solidFill>
                            <a:schemeClr val="tx1"/>
                          </a:solidFill>
                          <a:latin typeface="メイリオ" panose="020B0604030504040204" pitchFamily="50" charset="-128"/>
                          <a:ea typeface="メイリオ" panose="020B0604030504040204" pitchFamily="50" charset="-128"/>
                        </a:rPr>
                        <a:t>①可燃物</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メイリオ" panose="020B0604030504040204" pitchFamily="50" charset="-128"/>
                          <a:ea typeface="メイリオ" panose="020B0604030504040204" pitchFamily="50" charset="-128"/>
                        </a:rPr>
                        <a:t>②金属くず</a:t>
                      </a:r>
                    </a:p>
                    <a:p>
                      <a:endParaRPr kumimoji="1" lang="ja-JP" altLang="en-US" sz="13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メイリオ" panose="020B0604030504040204" pitchFamily="50" charset="-128"/>
                          <a:ea typeface="メイリオ" panose="020B0604030504040204" pitchFamily="50" charset="-128"/>
                        </a:rPr>
                        <a:t>③家電４品目、</a:t>
                      </a:r>
                      <a:endParaRPr kumimoji="1" lang="en-US" altLang="ja-JP" sz="13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メイリオ" panose="020B0604030504040204" pitchFamily="50" charset="-128"/>
                          <a:ea typeface="メイリオ" panose="020B0604030504040204" pitchFamily="50" charset="-128"/>
                        </a:rPr>
                        <a:t>　</a:t>
                      </a:r>
                      <a:r>
                        <a:rPr kumimoji="1" lang="en-US" altLang="ja-JP" sz="1300" b="1" dirty="0">
                          <a:solidFill>
                            <a:schemeClr val="tx1"/>
                          </a:solidFill>
                          <a:latin typeface="メイリオ" panose="020B0604030504040204" pitchFamily="50" charset="-128"/>
                          <a:ea typeface="メイリオ" panose="020B0604030504040204" pitchFamily="50" charset="-128"/>
                        </a:rPr>
                        <a:t>PC</a:t>
                      </a:r>
                      <a:endParaRPr kumimoji="1" lang="ja-JP" altLang="en-US" sz="1300" b="1" dirty="0">
                        <a:solidFill>
                          <a:schemeClr val="tx1"/>
                        </a:solidFill>
                        <a:latin typeface="メイリオ" panose="020B0604030504040204" pitchFamily="50" charset="-128"/>
                        <a:ea typeface="メイリオ" panose="020B0604030504040204" pitchFamily="50" charset="-128"/>
                      </a:endParaRPr>
                    </a:p>
                    <a:p>
                      <a:endParaRPr kumimoji="1" lang="ja-JP" altLang="en-US" sz="13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メイリオ" panose="020B0604030504040204" pitchFamily="50" charset="-128"/>
                          <a:ea typeface="メイリオ" panose="020B0604030504040204" pitchFamily="50" charset="-128"/>
                        </a:rPr>
                        <a:t>④その他家電・</a:t>
                      </a:r>
                      <a:endParaRPr kumimoji="1" lang="en-US" altLang="ja-JP" sz="13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メイリオ" panose="020B0604030504040204" pitchFamily="50" charset="-128"/>
                          <a:ea typeface="メイリオ" panose="020B0604030504040204" pitchFamily="50" charset="-128"/>
                        </a:rPr>
                        <a:t>　小型家電</a:t>
                      </a:r>
                    </a:p>
                    <a:p>
                      <a:endParaRPr kumimoji="1" lang="ja-JP" altLang="en-US" sz="13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0925623"/>
                  </a:ext>
                </a:extLst>
              </a:tr>
              <a:tr h="10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メイリオ" panose="020B0604030504040204" pitchFamily="50" charset="-128"/>
                          <a:ea typeface="メイリオ" panose="020B0604030504040204" pitchFamily="50" charset="-128"/>
                        </a:rPr>
                        <a:t>⑤布団、畳など</a:t>
                      </a:r>
                    </a:p>
                    <a:p>
                      <a:endParaRPr kumimoji="1" lang="ja-JP" altLang="en-US" sz="13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メイリオ" panose="020B0604030504040204" pitchFamily="50" charset="-128"/>
                          <a:ea typeface="メイリオ" panose="020B0604030504040204" pitchFamily="50" charset="-128"/>
                        </a:rPr>
                        <a:t>⑥ガラス、</a:t>
                      </a:r>
                      <a:endParaRPr kumimoji="1" lang="en-US" altLang="ja-JP" sz="13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メイリオ" panose="020B0604030504040204" pitchFamily="50" charset="-128"/>
                          <a:ea typeface="メイリオ" panose="020B0604030504040204" pitchFamily="50" charset="-128"/>
                        </a:rPr>
                        <a:t>　陶器類</a:t>
                      </a:r>
                    </a:p>
                    <a:p>
                      <a:endParaRPr kumimoji="1" lang="ja-JP" altLang="en-US" sz="13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メイリオ" panose="020B0604030504040204" pitchFamily="50" charset="-128"/>
                          <a:ea typeface="メイリオ" panose="020B0604030504040204" pitchFamily="50" charset="-128"/>
                        </a:rPr>
                        <a:t>⑦瓦類・石膏</a:t>
                      </a:r>
                      <a:endParaRPr kumimoji="1" lang="en-US" altLang="ja-JP" sz="13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メイリオ" panose="020B0604030504040204" pitchFamily="50" charset="-128"/>
                          <a:ea typeface="メイリオ" panose="020B0604030504040204" pitchFamily="50" charset="-128"/>
                        </a:rPr>
                        <a:t>　ボード</a:t>
                      </a:r>
                    </a:p>
                    <a:p>
                      <a:endParaRPr kumimoji="1" lang="ja-JP" altLang="en-US" sz="13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メイリオ" panose="020B0604030504040204" pitchFamily="50" charset="-128"/>
                          <a:ea typeface="メイリオ" panose="020B0604030504040204" pitchFamily="50" charset="-128"/>
                        </a:rPr>
                        <a:t>⑧太陽光パネル</a:t>
                      </a:r>
                      <a:endParaRPr kumimoji="1" lang="en-US" altLang="ja-JP" sz="13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メイリオ" panose="020B0604030504040204" pitchFamily="50" charset="-128"/>
                          <a:ea typeface="メイリオ" panose="020B0604030504040204" pitchFamily="50" charset="-128"/>
                        </a:rPr>
                        <a:t>　・蓄電池</a:t>
                      </a:r>
                    </a:p>
                    <a:p>
                      <a:endParaRPr kumimoji="1" lang="ja-JP" altLang="en-US" sz="13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933399"/>
                  </a:ext>
                </a:extLst>
              </a:tr>
              <a:tr h="10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メイリオ" panose="020B0604030504040204" pitchFamily="50" charset="-128"/>
                          <a:ea typeface="メイリオ" panose="020B0604030504040204" pitchFamily="50" charset="-128"/>
                        </a:rPr>
                        <a:t>⑨危険物・処理</a:t>
                      </a:r>
                      <a:endParaRPr kumimoji="1" lang="en-US" altLang="ja-JP" sz="13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メイリオ" panose="020B0604030504040204" pitchFamily="50" charset="-128"/>
                          <a:ea typeface="メイリオ" panose="020B0604030504040204" pitchFamily="50" charset="-128"/>
                        </a:rPr>
                        <a:t>　困難物</a:t>
                      </a:r>
                    </a:p>
                    <a:p>
                      <a:endParaRPr kumimoji="1" lang="ja-JP" altLang="en-US" sz="13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300" b="1" dirty="0">
                          <a:solidFill>
                            <a:schemeClr val="tx1"/>
                          </a:solidFill>
                          <a:latin typeface="メイリオ" panose="020B0604030504040204" pitchFamily="50" charset="-128"/>
                          <a:ea typeface="メイリオ" panose="020B0604030504040204" pitchFamily="50" charset="-128"/>
                        </a:rPr>
                        <a:t>⑩生ごみ</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300" b="1" dirty="0">
                          <a:solidFill>
                            <a:schemeClr val="tx1"/>
                          </a:solidFill>
                          <a:latin typeface="メイリオ" panose="020B0604030504040204" pitchFamily="50" charset="-128"/>
                          <a:ea typeface="メイリオ" panose="020B0604030504040204" pitchFamily="50" charset="-128"/>
                        </a:rPr>
                        <a:t>⑪その他のごみ</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sz="1300"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9570967"/>
                  </a:ext>
                </a:extLst>
              </a:tr>
            </a:tbl>
          </a:graphicData>
        </a:graphic>
      </p:graphicFrame>
      <p:grpSp>
        <p:nvGrpSpPr>
          <p:cNvPr id="71" name="グループ化 70">
            <a:extLst>
              <a:ext uri="{FF2B5EF4-FFF2-40B4-BE49-F238E27FC236}">
                <a16:creationId xmlns:a16="http://schemas.microsoft.com/office/drawing/2014/main" id="{0FABEBA7-F4B2-0AED-8F62-2C3EB4A74D36}"/>
              </a:ext>
            </a:extLst>
          </p:cNvPr>
          <p:cNvGrpSpPr/>
          <p:nvPr/>
        </p:nvGrpSpPr>
        <p:grpSpPr>
          <a:xfrm>
            <a:off x="192145" y="3493388"/>
            <a:ext cx="855785" cy="1209305"/>
            <a:chOff x="192376" y="3121077"/>
            <a:chExt cx="855785" cy="1209305"/>
          </a:xfrm>
        </p:grpSpPr>
        <p:sp>
          <p:nvSpPr>
            <p:cNvPr id="61" name="正方形/長方形 60">
              <a:extLst>
                <a:ext uri="{FF2B5EF4-FFF2-40B4-BE49-F238E27FC236}">
                  <a16:creationId xmlns:a16="http://schemas.microsoft.com/office/drawing/2014/main" id="{C3BFD0AE-67E0-142A-F320-B5EAD9EA3BC6}"/>
                </a:ext>
              </a:extLst>
            </p:cNvPr>
            <p:cNvSpPr/>
            <p:nvPr/>
          </p:nvSpPr>
          <p:spPr>
            <a:xfrm>
              <a:off x="199075" y="3121077"/>
              <a:ext cx="849086" cy="120930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0" name="図 69">
              <a:extLst>
                <a:ext uri="{FF2B5EF4-FFF2-40B4-BE49-F238E27FC236}">
                  <a16:creationId xmlns:a16="http://schemas.microsoft.com/office/drawing/2014/main" id="{6D0ABB26-0614-1E4B-C5C7-19AE1EFA2FD3}"/>
                </a:ext>
              </a:extLst>
            </p:cNvPr>
            <p:cNvPicPr>
              <a:picLocks noChangeAspect="1"/>
            </p:cNvPicPr>
            <p:nvPr/>
          </p:nvPicPr>
          <p:blipFill>
            <a:blip r:embed="rId11"/>
            <a:stretch>
              <a:fillRect/>
            </a:stretch>
          </p:blipFill>
          <p:spPr>
            <a:xfrm>
              <a:off x="192376" y="3316429"/>
              <a:ext cx="840313" cy="664629"/>
            </a:xfrm>
            <a:prstGeom prst="rect">
              <a:avLst/>
            </a:prstGeom>
          </p:spPr>
        </p:pic>
      </p:grpSp>
      <p:grpSp>
        <p:nvGrpSpPr>
          <p:cNvPr id="73" name="グループ化 72">
            <a:extLst>
              <a:ext uri="{FF2B5EF4-FFF2-40B4-BE49-F238E27FC236}">
                <a16:creationId xmlns:a16="http://schemas.microsoft.com/office/drawing/2014/main" id="{242C73DF-F1F9-410C-EDE2-EEBADB5F6A6D}"/>
              </a:ext>
            </a:extLst>
          </p:cNvPr>
          <p:cNvGrpSpPr/>
          <p:nvPr/>
        </p:nvGrpSpPr>
        <p:grpSpPr>
          <a:xfrm>
            <a:off x="953276" y="5462832"/>
            <a:ext cx="883540" cy="1209305"/>
            <a:chOff x="1794351" y="3461983"/>
            <a:chExt cx="883540" cy="1209305"/>
          </a:xfrm>
        </p:grpSpPr>
        <p:sp>
          <p:nvSpPr>
            <p:cNvPr id="35" name="正方形/長方形 34">
              <a:extLst>
                <a:ext uri="{FF2B5EF4-FFF2-40B4-BE49-F238E27FC236}">
                  <a16:creationId xmlns:a16="http://schemas.microsoft.com/office/drawing/2014/main" id="{1F37FBC3-09A6-340B-2588-0A7794327F13}"/>
                </a:ext>
              </a:extLst>
            </p:cNvPr>
            <p:cNvSpPr/>
            <p:nvPr/>
          </p:nvSpPr>
          <p:spPr>
            <a:xfrm>
              <a:off x="1818141" y="3461983"/>
              <a:ext cx="849086" cy="120930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2" name="図 71">
              <a:extLst>
                <a:ext uri="{FF2B5EF4-FFF2-40B4-BE49-F238E27FC236}">
                  <a16:creationId xmlns:a16="http://schemas.microsoft.com/office/drawing/2014/main" id="{EC8B4C5B-0E2E-7BE5-1C53-22CA229A6EE5}"/>
                </a:ext>
              </a:extLst>
            </p:cNvPr>
            <p:cNvPicPr>
              <a:picLocks noChangeAspect="1"/>
            </p:cNvPicPr>
            <p:nvPr/>
          </p:nvPicPr>
          <p:blipFill>
            <a:blip r:embed="rId12"/>
            <a:stretch>
              <a:fillRect/>
            </a:stretch>
          </p:blipFill>
          <p:spPr>
            <a:xfrm>
              <a:off x="1794351" y="3615779"/>
              <a:ext cx="883540" cy="870918"/>
            </a:xfrm>
            <a:prstGeom prst="rect">
              <a:avLst/>
            </a:prstGeom>
          </p:spPr>
        </p:pic>
      </p:grpSp>
      <p:grpSp>
        <p:nvGrpSpPr>
          <p:cNvPr id="34" name="グループ化 33">
            <a:extLst>
              <a:ext uri="{FF2B5EF4-FFF2-40B4-BE49-F238E27FC236}">
                <a16:creationId xmlns:a16="http://schemas.microsoft.com/office/drawing/2014/main" id="{6B40E159-2627-5AD3-3D01-BD730C20F633}"/>
              </a:ext>
            </a:extLst>
          </p:cNvPr>
          <p:cNvGrpSpPr/>
          <p:nvPr/>
        </p:nvGrpSpPr>
        <p:grpSpPr>
          <a:xfrm>
            <a:off x="1830035" y="4377918"/>
            <a:ext cx="1037686" cy="1209305"/>
            <a:chOff x="1809605" y="4532955"/>
            <a:chExt cx="1037686" cy="1209305"/>
          </a:xfrm>
        </p:grpSpPr>
        <p:sp>
          <p:nvSpPr>
            <p:cNvPr id="40" name="正方形/長方形 39">
              <a:extLst>
                <a:ext uri="{FF2B5EF4-FFF2-40B4-BE49-F238E27FC236}">
                  <a16:creationId xmlns:a16="http://schemas.microsoft.com/office/drawing/2014/main" id="{D1F8EB6A-C5A7-C969-2DC4-7849A03657E8}"/>
                </a:ext>
              </a:extLst>
            </p:cNvPr>
            <p:cNvSpPr/>
            <p:nvPr/>
          </p:nvSpPr>
          <p:spPr>
            <a:xfrm>
              <a:off x="1905893" y="4532955"/>
              <a:ext cx="849086" cy="120930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a:extLst>
                <a:ext uri="{FF2B5EF4-FFF2-40B4-BE49-F238E27FC236}">
                  <a16:creationId xmlns:a16="http://schemas.microsoft.com/office/drawing/2014/main" id="{DEEBFAD5-821C-94F2-AEF1-F2DFB41D1D7C}"/>
                </a:ext>
              </a:extLst>
            </p:cNvPr>
            <p:cNvPicPr>
              <a:picLocks noChangeAspect="1"/>
            </p:cNvPicPr>
            <p:nvPr/>
          </p:nvPicPr>
          <p:blipFill>
            <a:blip r:embed="rId13"/>
            <a:stretch>
              <a:fillRect/>
            </a:stretch>
          </p:blipFill>
          <p:spPr>
            <a:xfrm>
              <a:off x="1809605" y="4724034"/>
              <a:ext cx="1037686" cy="871992"/>
            </a:xfrm>
            <a:prstGeom prst="rect">
              <a:avLst/>
            </a:prstGeom>
          </p:spPr>
        </p:pic>
      </p:grpSp>
      <p:grpSp>
        <p:nvGrpSpPr>
          <p:cNvPr id="27" name="グループ化 26">
            <a:extLst>
              <a:ext uri="{FF2B5EF4-FFF2-40B4-BE49-F238E27FC236}">
                <a16:creationId xmlns:a16="http://schemas.microsoft.com/office/drawing/2014/main" id="{020F95C4-D75C-DB87-02F3-2A29FE868747}"/>
              </a:ext>
            </a:extLst>
          </p:cNvPr>
          <p:cNvGrpSpPr/>
          <p:nvPr/>
        </p:nvGrpSpPr>
        <p:grpSpPr>
          <a:xfrm>
            <a:off x="1540306" y="5567789"/>
            <a:ext cx="1023361" cy="1209305"/>
            <a:chOff x="55666" y="4210884"/>
            <a:chExt cx="1023361" cy="1209305"/>
          </a:xfrm>
        </p:grpSpPr>
        <p:sp>
          <p:nvSpPr>
            <p:cNvPr id="8" name="正方形/長方形 7">
              <a:extLst>
                <a:ext uri="{FF2B5EF4-FFF2-40B4-BE49-F238E27FC236}">
                  <a16:creationId xmlns:a16="http://schemas.microsoft.com/office/drawing/2014/main" id="{772D8919-917F-3BC4-FF3A-ECC327AA00D9}"/>
                </a:ext>
              </a:extLst>
            </p:cNvPr>
            <p:cNvSpPr/>
            <p:nvPr/>
          </p:nvSpPr>
          <p:spPr>
            <a:xfrm>
              <a:off x="139958" y="4210884"/>
              <a:ext cx="849086" cy="120930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1BD52B6C-5E6C-13A7-A36F-63D4F2AAC0F4}"/>
                </a:ext>
              </a:extLst>
            </p:cNvPr>
            <p:cNvPicPr>
              <a:picLocks noChangeAspect="1"/>
            </p:cNvPicPr>
            <p:nvPr/>
          </p:nvPicPr>
          <p:blipFill>
            <a:blip r:embed="rId14"/>
            <a:stretch>
              <a:fillRect/>
            </a:stretch>
          </p:blipFill>
          <p:spPr>
            <a:xfrm>
              <a:off x="55666" y="4430983"/>
              <a:ext cx="1023361" cy="816923"/>
            </a:xfrm>
            <a:prstGeom prst="rect">
              <a:avLst/>
            </a:prstGeom>
          </p:spPr>
        </p:pic>
      </p:grpSp>
      <p:grpSp>
        <p:nvGrpSpPr>
          <p:cNvPr id="30" name="グループ化 29">
            <a:extLst>
              <a:ext uri="{FF2B5EF4-FFF2-40B4-BE49-F238E27FC236}">
                <a16:creationId xmlns:a16="http://schemas.microsoft.com/office/drawing/2014/main" id="{5999F8C6-5849-F581-FC86-4778C2AB5884}"/>
              </a:ext>
            </a:extLst>
          </p:cNvPr>
          <p:cNvGrpSpPr/>
          <p:nvPr/>
        </p:nvGrpSpPr>
        <p:grpSpPr>
          <a:xfrm>
            <a:off x="2091970" y="1969781"/>
            <a:ext cx="1097992" cy="1209305"/>
            <a:chOff x="-839755" y="2043839"/>
            <a:chExt cx="1097992" cy="1209305"/>
          </a:xfrm>
        </p:grpSpPr>
        <p:sp>
          <p:nvSpPr>
            <p:cNvPr id="28" name="正方形/長方形 27">
              <a:extLst>
                <a:ext uri="{FF2B5EF4-FFF2-40B4-BE49-F238E27FC236}">
                  <a16:creationId xmlns:a16="http://schemas.microsoft.com/office/drawing/2014/main" id="{F58320DF-955F-FC5E-B311-566391C47719}"/>
                </a:ext>
              </a:extLst>
            </p:cNvPr>
            <p:cNvSpPr/>
            <p:nvPr/>
          </p:nvSpPr>
          <p:spPr>
            <a:xfrm>
              <a:off x="-712794" y="2043839"/>
              <a:ext cx="849086" cy="120930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6305A608-9754-2E69-C511-E5F7C045CB7F}"/>
                </a:ext>
              </a:extLst>
            </p:cNvPr>
            <p:cNvPicPr>
              <a:picLocks noChangeAspect="1"/>
            </p:cNvPicPr>
            <p:nvPr/>
          </p:nvPicPr>
          <p:blipFill>
            <a:blip r:embed="rId15"/>
            <a:stretch>
              <a:fillRect/>
            </a:stretch>
          </p:blipFill>
          <p:spPr>
            <a:xfrm>
              <a:off x="-839755" y="2250231"/>
              <a:ext cx="1097992" cy="848338"/>
            </a:xfrm>
            <a:prstGeom prst="rect">
              <a:avLst/>
            </a:prstGeom>
          </p:spPr>
        </p:pic>
      </p:grpSp>
      <p:grpSp>
        <p:nvGrpSpPr>
          <p:cNvPr id="32" name="グループ化 31">
            <a:extLst>
              <a:ext uri="{FF2B5EF4-FFF2-40B4-BE49-F238E27FC236}">
                <a16:creationId xmlns:a16="http://schemas.microsoft.com/office/drawing/2014/main" id="{CDE820E1-A7FD-4360-2C7D-DA4A1FC0AFCA}"/>
              </a:ext>
            </a:extLst>
          </p:cNvPr>
          <p:cNvGrpSpPr/>
          <p:nvPr/>
        </p:nvGrpSpPr>
        <p:grpSpPr>
          <a:xfrm>
            <a:off x="67876" y="4436979"/>
            <a:ext cx="925101" cy="1209305"/>
            <a:chOff x="1865897" y="5596026"/>
            <a:chExt cx="925101" cy="1209305"/>
          </a:xfrm>
        </p:grpSpPr>
        <p:sp>
          <p:nvSpPr>
            <p:cNvPr id="76" name="正方形/長方形 75">
              <a:extLst>
                <a:ext uri="{FF2B5EF4-FFF2-40B4-BE49-F238E27FC236}">
                  <a16:creationId xmlns:a16="http://schemas.microsoft.com/office/drawing/2014/main" id="{5F90C883-5F0A-3A71-A044-0DF462E248AD}"/>
                </a:ext>
              </a:extLst>
            </p:cNvPr>
            <p:cNvSpPr/>
            <p:nvPr/>
          </p:nvSpPr>
          <p:spPr>
            <a:xfrm>
              <a:off x="1905232" y="5596026"/>
              <a:ext cx="849086" cy="120930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52BE6497-CED3-F645-695C-49B85FAE2421}"/>
                </a:ext>
              </a:extLst>
            </p:cNvPr>
            <p:cNvPicPr>
              <a:picLocks noChangeAspect="1"/>
            </p:cNvPicPr>
            <p:nvPr/>
          </p:nvPicPr>
          <p:blipFill>
            <a:blip r:embed="rId16"/>
            <a:stretch>
              <a:fillRect/>
            </a:stretch>
          </p:blipFill>
          <p:spPr>
            <a:xfrm>
              <a:off x="1865897" y="5901573"/>
              <a:ext cx="925101" cy="681380"/>
            </a:xfrm>
            <a:prstGeom prst="rect">
              <a:avLst/>
            </a:prstGeom>
          </p:spPr>
        </p:pic>
      </p:grpSp>
      <p:graphicFrame>
        <p:nvGraphicFramePr>
          <p:cNvPr id="56" name="表 7">
            <a:extLst>
              <a:ext uri="{FF2B5EF4-FFF2-40B4-BE49-F238E27FC236}">
                <a16:creationId xmlns:a16="http://schemas.microsoft.com/office/drawing/2014/main" id="{60C63CF8-47F2-F5BD-02B2-CD7B7C1EDC8D}"/>
              </a:ext>
            </a:extLst>
          </p:cNvPr>
          <p:cNvGraphicFramePr>
            <a:graphicFrameLocks noGrp="1"/>
          </p:cNvGraphicFramePr>
          <p:nvPr>
            <p:extLst>
              <p:ext uri="{D42A27DB-BD31-4B8C-83A1-F6EECF244321}">
                <p14:modId xmlns:p14="http://schemas.microsoft.com/office/powerpoint/2010/main" val="1418642325"/>
              </p:ext>
            </p:extLst>
          </p:nvPr>
        </p:nvGraphicFramePr>
        <p:xfrm>
          <a:off x="7693495" y="4828302"/>
          <a:ext cx="1368000" cy="1080000"/>
        </p:xfrm>
        <a:graphic>
          <a:graphicData uri="http://schemas.openxmlformats.org/drawingml/2006/table">
            <a:tbl>
              <a:tblPr firstRow="1" bandRow="1">
                <a:tableStyleId>{5C22544A-7EE6-4342-B048-85BDC9FD1C3A}</a:tableStyleId>
              </a:tblPr>
              <a:tblGrid>
                <a:gridCol w="1368000">
                  <a:extLst>
                    <a:ext uri="{9D8B030D-6E8A-4147-A177-3AD203B41FA5}">
                      <a16:colId xmlns:a16="http://schemas.microsoft.com/office/drawing/2014/main" val="990442576"/>
                    </a:ext>
                  </a:extLst>
                </a:gridCol>
              </a:tblGrid>
              <a:tr h="1080000">
                <a:tc>
                  <a:txBody>
                    <a:bodyPr/>
                    <a:lstStyle/>
                    <a:p>
                      <a:r>
                        <a:rPr kumimoji="1" lang="ja-JP" altLang="en-US" sz="1300" b="1" dirty="0">
                          <a:solidFill>
                            <a:schemeClr val="tx1"/>
                          </a:solidFill>
                          <a:latin typeface="メイリオ" panose="020B0604030504040204" pitchFamily="50" charset="-128"/>
                          <a:ea typeface="メイリオ" panose="020B0604030504040204" pitchFamily="50" charset="-128"/>
                        </a:rPr>
                        <a:t>⑫思い出の品</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70967"/>
                  </a:ext>
                </a:extLst>
              </a:tr>
            </a:tbl>
          </a:graphicData>
        </a:graphic>
      </p:graphicFrame>
      <p:sp>
        <p:nvSpPr>
          <p:cNvPr id="10" name="四角形: 角を丸くする 9">
            <a:extLst>
              <a:ext uri="{FF2B5EF4-FFF2-40B4-BE49-F238E27FC236}">
                <a16:creationId xmlns:a16="http://schemas.microsoft.com/office/drawing/2014/main" id="{C8586ED6-8A6F-C764-95CC-89F13114D345}"/>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
        <p:nvSpPr>
          <p:cNvPr id="9" name="テキスト ボックス 8">
            <a:extLst>
              <a:ext uri="{FF2B5EF4-FFF2-40B4-BE49-F238E27FC236}">
                <a16:creationId xmlns:a16="http://schemas.microsoft.com/office/drawing/2014/main" id="{311EAADE-E813-D48E-7E62-0C3210CEF863}"/>
              </a:ext>
            </a:extLst>
          </p:cNvPr>
          <p:cNvSpPr txBox="1"/>
          <p:nvPr/>
        </p:nvSpPr>
        <p:spPr>
          <a:xfrm>
            <a:off x="3382586" y="217517"/>
            <a:ext cx="4329588" cy="400110"/>
          </a:xfrm>
          <a:prstGeom prst="rect">
            <a:avLst/>
          </a:prstGeom>
          <a:solidFill>
            <a:srgbClr val="FFFF00"/>
          </a:solidFill>
        </p:spPr>
        <p:txBody>
          <a:bodyPr wrap="square" rtlCol="0">
            <a:spAutoFit/>
          </a:bodyPr>
          <a:lstStyle/>
          <a:p>
            <a:r>
              <a:rPr kumimoji="1" lang="ja-JP" altLang="en-US" sz="2000" b="1" dirty="0"/>
              <a:t>ここまで説明１０分＋班検討１０分</a:t>
            </a:r>
          </a:p>
        </p:txBody>
      </p:sp>
    </p:spTree>
    <p:extLst>
      <p:ext uri="{BB962C8B-B14F-4D97-AF65-F5344CB8AC3E}">
        <p14:creationId xmlns:p14="http://schemas.microsoft.com/office/powerpoint/2010/main" val="2668069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7">
            <a:extLst>
              <a:ext uri="{FF2B5EF4-FFF2-40B4-BE49-F238E27FC236}">
                <a16:creationId xmlns:a16="http://schemas.microsoft.com/office/drawing/2014/main" id="{3DC191AA-4E04-239D-2B65-C8FD15C9A417}"/>
              </a:ext>
            </a:extLst>
          </p:cNvPr>
          <p:cNvGraphicFramePr>
            <a:graphicFrameLocks noGrp="1"/>
          </p:cNvGraphicFramePr>
          <p:nvPr>
            <p:extLst>
              <p:ext uri="{D42A27DB-BD31-4B8C-83A1-F6EECF244321}">
                <p14:modId xmlns:p14="http://schemas.microsoft.com/office/powerpoint/2010/main" val="712169532"/>
              </p:ext>
            </p:extLst>
          </p:nvPr>
        </p:nvGraphicFramePr>
        <p:xfrm>
          <a:off x="398966" y="1075961"/>
          <a:ext cx="7452000" cy="4968000"/>
        </p:xfrm>
        <a:graphic>
          <a:graphicData uri="http://schemas.openxmlformats.org/drawingml/2006/table">
            <a:tbl>
              <a:tblPr firstRow="1" bandRow="1">
                <a:tableStyleId>{5C22544A-7EE6-4342-B048-85BDC9FD1C3A}</a:tableStyleId>
              </a:tblPr>
              <a:tblGrid>
                <a:gridCol w="1863000">
                  <a:extLst>
                    <a:ext uri="{9D8B030D-6E8A-4147-A177-3AD203B41FA5}">
                      <a16:colId xmlns:a16="http://schemas.microsoft.com/office/drawing/2014/main" val="3246459218"/>
                    </a:ext>
                  </a:extLst>
                </a:gridCol>
                <a:gridCol w="1863000">
                  <a:extLst>
                    <a:ext uri="{9D8B030D-6E8A-4147-A177-3AD203B41FA5}">
                      <a16:colId xmlns:a16="http://schemas.microsoft.com/office/drawing/2014/main" val="2728557602"/>
                    </a:ext>
                  </a:extLst>
                </a:gridCol>
                <a:gridCol w="1863000">
                  <a:extLst>
                    <a:ext uri="{9D8B030D-6E8A-4147-A177-3AD203B41FA5}">
                      <a16:colId xmlns:a16="http://schemas.microsoft.com/office/drawing/2014/main" val="990442576"/>
                    </a:ext>
                  </a:extLst>
                </a:gridCol>
                <a:gridCol w="1863000">
                  <a:extLst>
                    <a:ext uri="{9D8B030D-6E8A-4147-A177-3AD203B41FA5}">
                      <a16:colId xmlns:a16="http://schemas.microsoft.com/office/drawing/2014/main" val="1705008825"/>
                    </a:ext>
                  </a:extLst>
                </a:gridCol>
              </a:tblGrid>
              <a:tr h="1656000">
                <a:tc>
                  <a:txBody>
                    <a:bodyPr/>
                    <a:lstStyle/>
                    <a:p>
                      <a:pPr>
                        <a:lnSpc>
                          <a:spcPts val="2000"/>
                        </a:lnSpc>
                      </a:pPr>
                      <a:r>
                        <a:rPr kumimoji="1" lang="ja-JP" altLang="en-US" sz="1400" b="1" dirty="0">
                          <a:solidFill>
                            <a:schemeClr val="tx1"/>
                          </a:solidFill>
                          <a:latin typeface="メイリオ" panose="020B0604030504040204" pitchFamily="50" charset="-128"/>
                          <a:ea typeface="メイリオ" panose="020B0604030504040204" pitchFamily="50" charset="-128"/>
                        </a:rPr>
                        <a:t>①可燃物</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②金属くず</a:t>
                      </a: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③家電４品目、</a:t>
                      </a:r>
                      <a:r>
                        <a:rPr kumimoji="1" lang="en-US" altLang="ja-JP" sz="1400" b="1" dirty="0">
                          <a:solidFill>
                            <a:schemeClr val="tx1"/>
                          </a:solidFill>
                          <a:latin typeface="メイリオ" panose="020B0604030504040204" pitchFamily="50" charset="-128"/>
                          <a:ea typeface="メイリオ" panose="020B0604030504040204" pitchFamily="50" charset="-128"/>
                        </a:rPr>
                        <a:t>PC</a:t>
                      </a:r>
                      <a:endParaRPr kumimoji="1" lang="ja-JP" altLang="en-US" sz="1400" b="1" dirty="0">
                        <a:solidFill>
                          <a:schemeClr val="tx1"/>
                        </a:solidFill>
                        <a:latin typeface="メイリオ" panose="020B0604030504040204" pitchFamily="50" charset="-128"/>
                        <a:ea typeface="メイリオ" panose="020B0604030504040204" pitchFamily="50" charset="-128"/>
                      </a:endParaRP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④その他家電・</a:t>
                      </a:r>
                      <a:endParaRPr kumimoji="1" lang="en-US" altLang="ja-JP" sz="14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　小型家電</a:t>
                      </a: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0925623"/>
                  </a:ext>
                </a:extLst>
              </a:tr>
              <a:tr h="165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⑤布団、畳など</a:t>
                      </a: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⑥ガラス、陶器類</a:t>
                      </a: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⑦瓦類・石膏ボード</a:t>
                      </a: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⑧太陽光パネル・</a:t>
                      </a:r>
                      <a:endParaRPr kumimoji="1" lang="en-US" altLang="ja-JP" sz="14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　蓄電池</a:t>
                      </a: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933399"/>
                  </a:ext>
                </a:extLst>
              </a:tr>
              <a:tr h="165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⑨危険物・</a:t>
                      </a:r>
                      <a:endParaRPr kumimoji="1" lang="en-US" altLang="ja-JP" sz="14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　処理困難物</a:t>
                      </a: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400" b="1" dirty="0">
                          <a:solidFill>
                            <a:schemeClr val="tx1"/>
                          </a:solidFill>
                          <a:latin typeface="メイリオ" panose="020B0604030504040204" pitchFamily="50" charset="-128"/>
                          <a:ea typeface="メイリオ" panose="020B0604030504040204" pitchFamily="50" charset="-128"/>
                        </a:rPr>
                        <a:t>⑩生ごみ</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400" b="1" dirty="0">
                          <a:solidFill>
                            <a:schemeClr val="tx1"/>
                          </a:solidFill>
                          <a:latin typeface="メイリオ" panose="020B0604030504040204" pitchFamily="50" charset="-128"/>
                          <a:ea typeface="メイリオ" panose="020B0604030504040204" pitchFamily="50" charset="-128"/>
                        </a:rPr>
                        <a:t>⑪その他のごみ</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sz="1400"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9570967"/>
                  </a:ext>
                </a:extLst>
              </a:tr>
            </a:tbl>
          </a:graphicData>
        </a:graphic>
      </p:graphicFrame>
      <p:sp>
        <p:nvSpPr>
          <p:cNvPr id="2" name="タイトル 1">
            <a:extLst>
              <a:ext uri="{FF2B5EF4-FFF2-40B4-BE49-F238E27FC236}">
                <a16:creationId xmlns:a16="http://schemas.microsoft.com/office/drawing/2014/main" id="{C7BCF9C0-AEE1-1BA0-F56A-1E3B0AE1EAC3}"/>
              </a:ext>
            </a:extLst>
          </p:cNvPr>
          <p:cNvSpPr>
            <a:spLocks noGrp="1"/>
          </p:cNvSpPr>
          <p:nvPr>
            <p:ph type="title"/>
          </p:nvPr>
        </p:nvSpPr>
        <p:spPr>
          <a:xfrm>
            <a:off x="567347" y="-54868"/>
            <a:ext cx="7886700" cy="1075513"/>
          </a:xfrm>
        </p:spPr>
        <p:txBody>
          <a:bodyPr>
            <a:normAutofit/>
          </a:bodyPr>
          <a:lstStyle/>
          <a:p>
            <a:r>
              <a:rPr kumimoji="1" lang="ja-JP" altLang="en-US" sz="2600" b="1" dirty="0">
                <a:solidFill>
                  <a:schemeClr val="bg1"/>
                </a:solidFill>
                <a:latin typeface="Meiryo UI" panose="020B0604030504040204" pitchFamily="50" charset="-128"/>
                <a:ea typeface="Meiryo UI" panose="020B0604030504040204" pitchFamily="50" charset="-128"/>
              </a:rPr>
              <a:t>災害ごみと生活ごみ、思い出の品の分類</a:t>
            </a:r>
          </a:p>
        </p:txBody>
      </p:sp>
      <p:sp>
        <p:nvSpPr>
          <p:cNvPr id="6" name="Slide Number Placeholder 5">
            <a:extLst>
              <a:ext uri="{FF2B5EF4-FFF2-40B4-BE49-F238E27FC236}">
                <a16:creationId xmlns:a16="http://schemas.microsoft.com/office/drawing/2014/main" id="{4DB0DD13-911C-1EC2-E689-001AD5C57E26}"/>
              </a:ext>
            </a:extLst>
          </p:cNvPr>
          <p:cNvSpPr>
            <a:spLocks noGrp="1"/>
          </p:cNvSpPr>
          <p:nvPr>
            <p:ph type="sldNum" sz="quarter" idx="12"/>
          </p:nvPr>
        </p:nvSpPr>
        <p:spPr>
          <a:xfrm>
            <a:off x="6952476" y="6356351"/>
            <a:ext cx="2057400" cy="365125"/>
          </a:xfrm>
        </p:spPr>
        <p:txBody>
          <a:bodyPr/>
          <a:lstStyle/>
          <a:p>
            <a:r>
              <a:rPr kumimoji="1" lang="en-US" altLang="ja-JP" sz="1600" b="1" dirty="0"/>
              <a:t>25</a:t>
            </a:r>
            <a:endParaRPr kumimoji="1" lang="ja-JP" altLang="en-US" sz="1600" b="1" dirty="0"/>
          </a:p>
        </p:txBody>
      </p:sp>
      <p:sp>
        <p:nvSpPr>
          <p:cNvPr id="32" name="テキスト ボックス 31">
            <a:extLst>
              <a:ext uri="{FF2B5EF4-FFF2-40B4-BE49-F238E27FC236}">
                <a16:creationId xmlns:a16="http://schemas.microsoft.com/office/drawing/2014/main" id="{CDA3F32F-AE28-4179-A310-23DCEFAFECF5}"/>
              </a:ext>
            </a:extLst>
          </p:cNvPr>
          <p:cNvSpPr txBox="1"/>
          <p:nvPr/>
        </p:nvSpPr>
        <p:spPr>
          <a:xfrm>
            <a:off x="6217646" y="-686210"/>
            <a:ext cx="2705100" cy="523220"/>
          </a:xfrm>
          <a:prstGeom prst="rect">
            <a:avLst/>
          </a:prstGeom>
          <a:solidFill>
            <a:srgbClr val="FFFF00"/>
          </a:solidFill>
        </p:spPr>
        <p:txBody>
          <a:bodyPr wrap="square" rtlCol="0">
            <a:spAutoFit/>
          </a:bodyPr>
          <a:lstStyle/>
          <a:p>
            <a:r>
              <a:rPr kumimoji="1" lang="ja-JP" altLang="en-US" sz="2800" b="1" dirty="0"/>
              <a:t>ここまで５分</a:t>
            </a:r>
          </a:p>
        </p:txBody>
      </p:sp>
      <p:graphicFrame>
        <p:nvGraphicFramePr>
          <p:cNvPr id="26" name="表 7">
            <a:extLst>
              <a:ext uri="{FF2B5EF4-FFF2-40B4-BE49-F238E27FC236}">
                <a16:creationId xmlns:a16="http://schemas.microsoft.com/office/drawing/2014/main" id="{C96AECA2-797D-420A-EBA9-185F8C85535A}"/>
              </a:ext>
            </a:extLst>
          </p:cNvPr>
          <p:cNvGraphicFramePr>
            <a:graphicFrameLocks noGrp="1"/>
          </p:cNvGraphicFramePr>
          <p:nvPr>
            <p:extLst>
              <p:ext uri="{D42A27DB-BD31-4B8C-83A1-F6EECF244321}">
                <p14:modId xmlns:p14="http://schemas.microsoft.com/office/powerpoint/2010/main" val="1106374920"/>
              </p:ext>
            </p:extLst>
          </p:nvPr>
        </p:nvGraphicFramePr>
        <p:xfrm>
          <a:off x="6199227" y="4595421"/>
          <a:ext cx="2610909" cy="1154590"/>
        </p:xfrm>
        <a:graphic>
          <a:graphicData uri="http://schemas.openxmlformats.org/drawingml/2006/table">
            <a:tbl>
              <a:tblPr firstRow="1" bandRow="1">
                <a:tableStyleId>{5C22544A-7EE6-4342-B048-85BDC9FD1C3A}</a:tableStyleId>
              </a:tblPr>
              <a:tblGrid>
                <a:gridCol w="2610909">
                  <a:extLst>
                    <a:ext uri="{9D8B030D-6E8A-4147-A177-3AD203B41FA5}">
                      <a16:colId xmlns:a16="http://schemas.microsoft.com/office/drawing/2014/main" val="990442576"/>
                    </a:ext>
                  </a:extLst>
                </a:gridCol>
              </a:tblGrid>
              <a:tr h="1154590">
                <a:tc>
                  <a:txBody>
                    <a:bodyPr/>
                    <a:lstStyle/>
                    <a:p>
                      <a:r>
                        <a:rPr kumimoji="1" lang="ja-JP" altLang="en-US" sz="1400" b="1" dirty="0">
                          <a:solidFill>
                            <a:schemeClr val="tx1"/>
                          </a:solidFill>
                          <a:latin typeface="メイリオ" panose="020B0604030504040204" pitchFamily="50" charset="-128"/>
                          <a:ea typeface="メイリオ" panose="020B0604030504040204" pitchFamily="50" charset="-128"/>
                        </a:rPr>
                        <a:t>⑫思い出の品</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70967"/>
                  </a:ext>
                </a:extLst>
              </a:tr>
            </a:tbl>
          </a:graphicData>
        </a:graphic>
      </p:graphicFrame>
      <p:sp>
        <p:nvSpPr>
          <p:cNvPr id="3" name="四角形: 角を丸くする 2">
            <a:extLst>
              <a:ext uri="{FF2B5EF4-FFF2-40B4-BE49-F238E27FC236}">
                <a16:creationId xmlns:a16="http://schemas.microsoft.com/office/drawing/2014/main" id="{7F449F96-3667-F0A1-EA52-53EF773DDB12}"/>
              </a:ext>
            </a:extLst>
          </p:cNvPr>
          <p:cNvSpPr/>
          <p:nvPr/>
        </p:nvSpPr>
        <p:spPr>
          <a:xfrm>
            <a:off x="7725747" y="130629"/>
            <a:ext cx="1044000" cy="457346"/>
          </a:xfrm>
          <a:prstGeom prst="roundRect">
            <a:avLst/>
          </a:prstGeom>
          <a:solidFill>
            <a:schemeClr val="accent5">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事務局</a:t>
            </a:r>
          </a:p>
        </p:txBody>
      </p:sp>
    </p:spTree>
    <p:extLst>
      <p:ext uri="{BB962C8B-B14F-4D97-AF65-F5344CB8AC3E}">
        <p14:creationId xmlns:p14="http://schemas.microsoft.com/office/powerpoint/2010/main" val="1045672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正方形/長方形 165">
            <a:extLst>
              <a:ext uri="{FF2B5EF4-FFF2-40B4-BE49-F238E27FC236}">
                <a16:creationId xmlns:a16="http://schemas.microsoft.com/office/drawing/2014/main" id="{BBA68F89-0112-9586-BAFB-61823E38570D}"/>
              </a:ext>
            </a:extLst>
          </p:cNvPr>
          <p:cNvSpPr/>
          <p:nvPr/>
        </p:nvSpPr>
        <p:spPr>
          <a:xfrm>
            <a:off x="2273224" y="4389769"/>
            <a:ext cx="3712359" cy="163660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5" name="表 7">
            <a:extLst>
              <a:ext uri="{FF2B5EF4-FFF2-40B4-BE49-F238E27FC236}">
                <a16:creationId xmlns:a16="http://schemas.microsoft.com/office/drawing/2014/main" id="{3DC191AA-4E04-239D-2B65-C8FD15C9A417}"/>
              </a:ext>
            </a:extLst>
          </p:cNvPr>
          <p:cNvGraphicFramePr>
            <a:graphicFrameLocks noGrp="1"/>
          </p:cNvGraphicFramePr>
          <p:nvPr>
            <p:extLst>
              <p:ext uri="{D42A27DB-BD31-4B8C-83A1-F6EECF244321}">
                <p14:modId xmlns:p14="http://schemas.microsoft.com/office/powerpoint/2010/main" val="122397438"/>
              </p:ext>
            </p:extLst>
          </p:nvPr>
        </p:nvGraphicFramePr>
        <p:xfrm>
          <a:off x="398966" y="1075961"/>
          <a:ext cx="7452000" cy="4968000"/>
        </p:xfrm>
        <a:graphic>
          <a:graphicData uri="http://schemas.openxmlformats.org/drawingml/2006/table">
            <a:tbl>
              <a:tblPr firstRow="1" bandRow="1">
                <a:tableStyleId>{5C22544A-7EE6-4342-B048-85BDC9FD1C3A}</a:tableStyleId>
              </a:tblPr>
              <a:tblGrid>
                <a:gridCol w="1863000">
                  <a:extLst>
                    <a:ext uri="{9D8B030D-6E8A-4147-A177-3AD203B41FA5}">
                      <a16:colId xmlns:a16="http://schemas.microsoft.com/office/drawing/2014/main" val="3246459218"/>
                    </a:ext>
                  </a:extLst>
                </a:gridCol>
                <a:gridCol w="1863000">
                  <a:extLst>
                    <a:ext uri="{9D8B030D-6E8A-4147-A177-3AD203B41FA5}">
                      <a16:colId xmlns:a16="http://schemas.microsoft.com/office/drawing/2014/main" val="2728557602"/>
                    </a:ext>
                  </a:extLst>
                </a:gridCol>
                <a:gridCol w="1863000">
                  <a:extLst>
                    <a:ext uri="{9D8B030D-6E8A-4147-A177-3AD203B41FA5}">
                      <a16:colId xmlns:a16="http://schemas.microsoft.com/office/drawing/2014/main" val="990442576"/>
                    </a:ext>
                  </a:extLst>
                </a:gridCol>
                <a:gridCol w="1863000">
                  <a:extLst>
                    <a:ext uri="{9D8B030D-6E8A-4147-A177-3AD203B41FA5}">
                      <a16:colId xmlns:a16="http://schemas.microsoft.com/office/drawing/2014/main" val="1705008825"/>
                    </a:ext>
                  </a:extLst>
                </a:gridCol>
              </a:tblGrid>
              <a:tr h="1656000">
                <a:tc>
                  <a:txBody>
                    <a:bodyPr/>
                    <a:lstStyle/>
                    <a:p>
                      <a:pPr>
                        <a:lnSpc>
                          <a:spcPts val="2000"/>
                        </a:lnSpc>
                      </a:pPr>
                      <a:r>
                        <a:rPr kumimoji="1" lang="ja-JP" altLang="en-US" sz="1400" b="1" dirty="0">
                          <a:solidFill>
                            <a:schemeClr val="tx1"/>
                          </a:solidFill>
                          <a:latin typeface="メイリオ" panose="020B0604030504040204" pitchFamily="50" charset="-128"/>
                          <a:ea typeface="メイリオ" panose="020B0604030504040204" pitchFamily="50" charset="-128"/>
                        </a:rPr>
                        <a:t>①可燃物</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②金属くず</a:t>
                      </a: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③家電４品目、</a:t>
                      </a:r>
                      <a:r>
                        <a:rPr kumimoji="1" lang="en-US" altLang="ja-JP" sz="1400" b="1" dirty="0">
                          <a:solidFill>
                            <a:schemeClr val="tx1"/>
                          </a:solidFill>
                          <a:latin typeface="メイリオ" panose="020B0604030504040204" pitchFamily="50" charset="-128"/>
                          <a:ea typeface="メイリオ" panose="020B0604030504040204" pitchFamily="50" charset="-128"/>
                        </a:rPr>
                        <a:t>PC</a:t>
                      </a:r>
                      <a:endParaRPr kumimoji="1" lang="ja-JP" altLang="en-US" sz="1400" b="1" dirty="0">
                        <a:solidFill>
                          <a:schemeClr val="tx1"/>
                        </a:solidFill>
                        <a:latin typeface="メイリオ" panose="020B0604030504040204" pitchFamily="50" charset="-128"/>
                        <a:ea typeface="メイリオ" panose="020B0604030504040204" pitchFamily="50" charset="-128"/>
                      </a:endParaRP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④その他家電・</a:t>
                      </a:r>
                      <a:endParaRPr kumimoji="1" lang="en-US" altLang="ja-JP" sz="14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　小型家電</a:t>
                      </a: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0925623"/>
                  </a:ext>
                </a:extLst>
              </a:tr>
              <a:tr h="165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⑤布団、畳など</a:t>
                      </a: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⑥ガラス、陶器類</a:t>
                      </a: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⑦瓦類・石膏ボード</a:t>
                      </a: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⑧太陽光パネル・</a:t>
                      </a:r>
                      <a:endParaRPr kumimoji="1" lang="en-US" altLang="ja-JP" sz="14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　蓄電池</a:t>
                      </a: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933399"/>
                  </a:ext>
                </a:extLst>
              </a:tr>
              <a:tr h="165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⑨危険物・</a:t>
                      </a:r>
                      <a:endParaRPr kumimoji="1" lang="en-US" altLang="ja-JP" sz="14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メイリオ" panose="020B0604030504040204" pitchFamily="50" charset="-128"/>
                          <a:ea typeface="メイリオ" panose="020B0604030504040204" pitchFamily="50" charset="-128"/>
                        </a:rPr>
                        <a:t>　処理困難物</a:t>
                      </a:r>
                    </a:p>
                    <a:p>
                      <a:endParaRPr kumimoji="1" lang="ja-JP" altLang="en-US" sz="14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400" b="1" dirty="0">
                          <a:solidFill>
                            <a:schemeClr val="tx1"/>
                          </a:solidFill>
                          <a:latin typeface="メイリオ" panose="020B0604030504040204" pitchFamily="50" charset="-128"/>
                          <a:ea typeface="メイリオ" panose="020B0604030504040204" pitchFamily="50" charset="-128"/>
                        </a:rPr>
                        <a:t>⑩生ごみ</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400" b="1" dirty="0">
                          <a:solidFill>
                            <a:schemeClr val="tx1"/>
                          </a:solidFill>
                          <a:latin typeface="メイリオ" panose="020B0604030504040204" pitchFamily="50" charset="-128"/>
                          <a:ea typeface="メイリオ" panose="020B0604030504040204" pitchFamily="50" charset="-128"/>
                        </a:rPr>
                        <a:t>⑪その他のごみ</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kumimoji="1" lang="ja-JP" altLang="en-US" sz="1400" b="1" dirty="0">
                        <a:solidFill>
                          <a:schemeClr val="tx1"/>
                        </a:solidFill>
                        <a:latin typeface="メイリオ" panose="020B0604030504040204" pitchFamily="50" charset="-128"/>
                        <a:ea typeface="メイリオ" panose="020B0604030504040204" pitchFamily="50" charset="-128"/>
                      </a:endParaRP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9570967"/>
                  </a:ext>
                </a:extLst>
              </a:tr>
            </a:tbl>
          </a:graphicData>
        </a:graphic>
      </p:graphicFrame>
      <p:pic>
        <p:nvPicPr>
          <p:cNvPr id="160" name="図 159">
            <a:extLst>
              <a:ext uri="{FF2B5EF4-FFF2-40B4-BE49-F238E27FC236}">
                <a16:creationId xmlns:a16="http://schemas.microsoft.com/office/drawing/2014/main" id="{50B436D6-4AA7-84FE-F11F-B0188A55147C}"/>
              </a:ext>
            </a:extLst>
          </p:cNvPr>
          <p:cNvPicPr>
            <a:picLocks noChangeAspect="1"/>
          </p:cNvPicPr>
          <p:nvPr/>
        </p:nvPicPr>
        <p:blipFill>
          <a:blip r:embed="rId3"/>
          <a:stretch>
            <a:fillRect/>
          </a:stretch>
        </p:blipFill>
        <p:spPr>
          <a:xfrm>
            <a:off x="4820126" y="5247964"/>
            <a:ext cx="908625" cy="808640"/>
          </a:xfrm>
          <a:prstGeom prst="rect">
            <a:avLst/>
          </a:prstGeom>
        </p:spPr>
      </p:pic>
      <p:sp>
        <p:nvSpPr>
          <p:cNvPr id="2" name="タイトル 1">
            <a:extLst>
              <a:ext uri="{FF2B5EF4-FFF2-40B4-BE49-F238E27FC236}">
                <a16:creationId xmlns:a16="http://schemas.microsoft.com/office/drawing/2014/main" id="{C7BCF9C0-AEE1-1BA0-F56A-1E3B0AE1EAC3}"/>
              </a:ext>
            </a:extLst>
          </p:cNvPr>
          <p:cNvSpPr>
            <a:spLocks noGrp="1"/>
          </p:cNvSpPr>
          <p:nvPr>
            <p:ph type="title"/>
          </p:nvPr>
        </p:nvSpPr>
        <p:spPr>
          <a:xfrm>
            <a:off x="567347" y="-54868"/>
            <a:ext cx="7886700" cy="1075513"/>
          </a:xfrm>
        </p:spPr>
        <p:txBody>
          <a:bodyPr>
            <a:normAutofit/>
          </a:bodyPr>
          <a:lstStyle/>
          <a:p>
            <a:r>
              <a:rPr lang="ja-JP" altLang="en-US" sz="2600" b="1" dirty="0">
                <a:solidFill>
                  <a:schemeClr val="bg1"/>
                </a:solidFill>
                <a:latin typeface="Meiryo UI" panose="020B0604030504040204" pitchFamily="50" charset="-128"/>
                <a:ea typeface="Meiryo UI" panose="020B0604030504040204" pitchFamily="50" charset="-128"/>
              </a:rPr>
              <a:t>解説：</a:t>
            </a:r>
            <a:r>
              <a:rPr kumimoji="1" lang="ja-JP" altLang="en-US" sz="2600" b="1" dirty="0">
                <a:solidFill>
                  <a:schemeClr val="bg1"/>
                </a:solidFill>
                <a:latin typeface="Meiryo UI" panose="020B0604030504040204" pitchFamily="50" charset="-128"/>
                <a:ea typeface="Meiryo UI" panose="020B0604030504040204" pitchFamily="50" charset="-128"/>
              </a:rPr>
              <a:t>災害ごみと生活ごみ、思い出の品の分類例</a:t>
            </a:r>
          </a:p>
        </p:txBody>
      </p:sp>
      <p:sp>
        <p:nvSpPr>
          <p:cNvPr id="6" name="Slide Number Placeholder 5">
            <a:extLst>
              <a:ext uri="{FF2B5EF4-FFF2-40B4-BE49-F238E27FC236}">
                <a16:creationId xmlns:a16="http://schemas.microsoft.com/office/drawing/2014/main" id="{4DB0DD13-911C-1EC2-E689-001AD5C57E26}"/>
              </a:ext>
            </a:extLst>
          </p:cNvPr>
          <p:cNvSpPr>
            <a:spLocks noGrp="1"/>
          </p:cNvSpPr>
          <p:nvPr>
            <p:ph type="sldNum" sz="quarter" idx="12"/>
          </p:nvPr>
        </p:nvSpPr>
        <p:spPr>
          <a:xfrm>
            <a:off x="6952476" y="6356351"/>
            <a:ext cx="2057400" cy="365125"/>
          </a:xfrm>
        </p:spPr>
        <p:txBody>
          <a:bodyPr/>
          <a:lstStyle/>
          <a:p>
            <a:r>
              <a:rPr kumimoji="1" lang="en-US" altLang="ja-JP" sz="1600" b="1" dirty="0"/>
              <a:t>26</a:t>
            </a:r>
            <a:endParaRPr kumimoji="1" lang="ja-JP" altLang="en-US" sz="1600" b="1" dirty="0"/>
          </a:p>
        </p:txBody>
      </p:sp>
      <p:sp>
        <p:nvSpPr>
          <p:cNvPr id="32" name="テキスト ボックス 31">
            <a:extLst>
              <a:ext uri="{FF2B5EF4-FFF2-40B4-BE49-F238E27FC236}">
                <a16:creationId xmlns:a16="http://schemas.microsoft.com/office/drawing/2014/main" id="{CDA3F32F-AE28-4179-A310-23DCEFAFECF5}"/>
              </a:ext>
            </a:extLst>
          </p:cNvPr>
          <p:cNvSpPr txBox="1"/>
          <p:nvPr/>
        </p:nvSpPr>
        <p:spPr>
          <a:xfrm>
            <a:off x="6217646" y="-686210"/>
            <a:ext cx="2705100" cy="523220"/>
          </a:xfrm>
          <a:prstGeom prst="rect">
            <a:avLst/>
          </a:prstGeom>
          <a:solidFill>
            <a:srgbClr val="FFFF00"/>
          </a:solidFill>
        </p:spPr>
        <p:txBody>
          <a:bodyPr wrap="square" rtlCol="0">
            <a:spAutoFit/>
          </a:bodyPr>
          <a:lstStyle/>
          <a:p>
            <a:r>
              <a:rPr kumimoji="1" lang="ja-JP" altLang="en-US" sz="2800" b="1" dirty="0"/>
              <a:t>ここまで５分</a:t>
            </a:r>
          </a:p>
        </p:txBody>
      </p:sp>
      <p:sp>
        <p:nvSpPr>
          <p:cNvPr id="60" name="正方形/長方形 59">
            <a:extLst>
              <a:ext uri="{FF2B5EF4-FFF2-40B4-BE49-F238E27FC236}">
                <a16:creationId xmlns:a16="http://schemas.microsoft.com/office/drawing/2014/main" id="{EA356E42-701A-1863-53AF-732DB027727A}"/>
              </a:ext>
            </a:extLst>
          </p:cNvPr>
          <p:cNvSpPr/>
          <p:nvPr/>
        </p:nvSpPr>
        <p:spPr>
          <a:xfrm>
            <a:off x="2273224" y="6053292"/>
            <a:ext cx="3712359" cy="369332"/>
          </a:xfrm>
          <a:prstGeom prst="rect">
            <a:avLst/>
          </a:prstGeom>
        </p:spPr>
        <p:txBody>
          <a:bodyPr wrap="square">
            <a:spAutoFit/>
          </a:bodyPr>
          <a:lstStyle/>
          <a:p>
            <a:pPr algn="ctr"/>
            <a:r>
              <a:rPr lang="en-US" altLang="ja-JP" dirty="0">
                <a:latin typeface="Meiryo UI" panose="020B0604030504040204" pitchFamily="50" charset="-128"/>
                <a:ea typeface="Meiryo UI" panose="020B0604030504040204" pitchFamily="50" charset="-128"/>
              </a:rPr>
              <a:t>※ </a:t>
            </a:r>
            <a:r>
              <a:rPr lang="ja-JP" altLang="en-US" b="1" u="sng" dirty="0">
                <a:solidFill>
                  <a:schemeClr val="accent1"/>
                </a:solidFill>
                <a:latin typeface="Meiryo UI" panose="020B0604030504040204" pitchFamily="50" charset="-128"/>
                <a:ea typeface="Meiryo UI" panose="020B0604030504040204" pitchFamily="50" charset="-128"/>
              </a:rPr>
              <a:t>青塗</a:t>
            </a:r>
            <a:r>
              <a:rPr lang="ja-JP" altLang="en-US" dirty="0">
                <a:latin typeface="Meiryo UI" panose="020B0604030504040204" pitchFamily="50" charset="-128"/>
                <a:ea typeface="Meiryo UI" panose="020B0604030504040204" pitchFamily="50" charset="-128"/>
              </a:rPr>
              <a:t>：災害によらないごみ</a:t>
            </a:r>
          </a:p>
        </p:txBody>
      </p:sp>
      <p:pic>
        <p:nvPicPr>
          <p:cNvPr id="154" name="図 153">
            <a:extLst>
              <a:ext uri="{FF2B5EF4-FFF2-40B4-BE49-F238E27FC236}">
                <a16:creationId xmlns:a16="http://schemas.microsoft.com/office/drawing/2014/main" id="{E40B3E87-8BFD-7FA5-7909-56202CA938B8}"/>
              </a:ext>
            </a:extLst>
          </p:cNvPr>
          <p:cNvPicPr>
            <a:picLocks noChangeAspect="1"/>
          </p:cNvPicPr>
          <p:nvPr/>
        </p:nvPicPr>
        <p:blipFill>
          <a:blip r:embed="rId4"/>
          <a:stretch>
            <a:fillRect/>
          </a:stretch>
        </p:blipFill>
        <p:spPr>
          <a:xfrm>
            <a:off x="6264882" y="1627031"/>
            <a:ext cx="1375187" cy="1154590"/>
          </a:xfrm>
          <a:prstGeom prst="rect">
            <a:avLst/>
          </a:prstGeom>
        </p:spPr>
      </p:pic>
      <p:pic>
        <p:nvPicPr>
          <p:cNvPr id="155" name="図 154">
            <a:extLst>
              <a:ext uri="{FF2B5EF4-FFF2-40B4-BE49-F238E27FC236}">
                <a16:creationId xmlns:a16="http://schemas.microsoft.com/office/drawing/2014/main" id="{4DF07AA3-6127-0DDD-562D-4C378228161A}"/>
              </a:ext>
            </a:extLst>
          </p:cNvPr>
          <p:cNvPicPr>
            <a:picLocks noChangeAspect="1"/>
          </p:cNvPicPr>
          <p:nvPr/>
        </p:nvPicPr>
        <p:blipFill>
          <a:blip r:embed="rId5"/>
          <a:stretch>
            <a:fillRect/>
          </a:stretch>
        </p:blipFill>
        <p:spPr>
          <a:xfrm>
            <a:off x="4138325" y="4640350"/>
            <a:ext cx="908625" cy="795657"/>
          </a:xfrm>
          <a:prstGeom prst="rect">
            <a:avLst/>
          </a:prstGeom>
        </p:spPr>
      </p:pic>
      <p:pic>
        <p:nvPicPr>
          <p:cNvPr id="156" name="図 155">
            <a:extLst>
              <a:ext uri="{FF2B5EF4-FFF2-40B4-BE49-F238E27FC236}">
                <a16:creationId xmlns:a16="http://schemas.microsoft.com/office/drawing/2014/main" id="{BA032D35-4ABA-4C6A-6B3F-72D4FBCD1260}"/>
              </a:ext>
            </a:extLst>
          </p:cNvPr>
          <p:cNvPicPr>
            <a:picLocks noChangeAspect="1"/>
          </p:cNvPicPr>
          <p:nvPr/>
        </p:nvPicPr>
        <p:blipFill>
          <a:blip r:embed="rId6"/>
          <a:stretch>
            <a:fillRect/>
          </a:stretch>
        </p:blipFill>
        <p:spPr>
          <a:xfrm>
            <a:off x="4441560" y="3120230"/>
            <a:ext cx="1231774" cy="1215350"/>
          </a:xfrm>
          <a:prstGeom prst="rect">
            <a:avLst/>
          </a:prstGeom>
        </p:spPr>
      </p:pic>
      <p:pic>
        <p:nvPicPr>
          <p:cNvPr id="157" name="図 156">
            <a:extLst>
              <a:ext uri="{FF2B5EF4-FFF2-40B4-BE49-F238E27FC236}">
                <a16:creationId xmlns:a16="http://schemas.microsoft.com/office/drawing/2014/main" id="{AA7F48B0-5DF3-B2EB-AF5F-5669FE21F92C}"/>
              </a:ext>
            </a:extLst>
          </p:cNvPr>
          <p:cNvPicPr>
            <a:picLocks noChangeAspect="1"/>
          </p:cNvPicPr>
          <p:nvPr/>
        </p:nvPicPr>
        <p:blipFill>
          <a:blip r:embed="rId7"/>
          <a:stretch>
            <a:fillRect/>
          </a:stretch>
        </p:blipFill>
        <p:spPr>
          <a:xfrm>
            <a:off x="2578600" y="4806294"/>
            <a:ext cx="1263070" cy="1216156"/>
          </a:xfrm>
          <a:prstGeom prst="rect">
            <a:avLst/>
          </a:prstGeom>
        </p:spPr>
      </p:pic>
      <p:pic>
        <p:nvPicPr>
          <p:cNvPr id="161" name="図 160">
            <a:extLst>
              <a:ext uri="{FF2B5EF4-FFF2-40B4-BE49-F238E27FC236}">
                <a16:creationId xmlns:a16="http://schemas.microsoft.com/office/drawing/2014/main" id="{36EDAC0E-4844-F8F1-FEDF-3ED9F0AA110E}"/>
              </a:ext>
            </a:extLst>
          </p:cNvPr>
          <p:cNvPicPr>
            <a:picLocks noChangeAspect="1"/>
          </p:cNvPicPr>
          <p:nvPr/>
        </p:nvPicPr>
        <p:blipFill>
          <a:blip r:embed="rId8"/>
          <a:stretch>
            <a:fillRect/>
          </a:stretch>
        </p:blipFill>
        <p:spPr>
          <a:xfrm>
            <a:off x="456643" y="1390602"/>
            <a:ext cx="1688183" cy="1336532"/>
          </a:xfrm>
          <a:prstGeom prst="rect">
            <a:avLst/>
          </a:prstGeom>
        </p:spPr>
      </p:pic>
      <p:sp>
        <p:nvSpPr>
          <p:cNvPr id="163" name="正方形/長方形 162">
            <a:extLst>
              <a:ext uri="{FF2B5EF4-FFF2-40B4-BE49-F238E27FC236}">
                <a16:creationId xmlns:a16="http://schemas.microsoft.com/office/drawing/2014/main" id="{6448AC85-3611-9ED9-293D-0C3BC7CC7A73}"/>
              </a:ext>
            </a:extLst>
          </p:cNvPr>
          <p:cNvSpPr/>
          <p:nvPr/>
        </p:nvSpPr>
        <p:spPr>
          <a:xfrm>
            <a:off x="567094" y="716613"/>
            <a:ext cx="8243042" cy="369332"/>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捨ててよいものかどうかボランティアが判断せず、まずは被災された方に必ず確認しましょう。</a:t>
            </a:r>
          </a:p>
        </p:txBody>
      </p:sp>
      <p:pic>
        <p:nvPicPr>
          <p:cNvPr id="167" name="図 166">
            <a:extLst>
              <a:ext uri="{FF2B5EF4-FFF2-40B4-BE49-F238E27FC236}">
                <a16:creationId xmlns:a16="http://schemas.microsoft.com/office/drawing/2014/main" id="{66ACD252-6941-B83F-8774-D906DD6F2BA0}"/>
              </a:ext>
            </a:extLst>
          </p:cNvPr>
          <p:cNvPicPr>
            <a:picLocks noChangeAspect="1"/>
          </p:cNvPicPr>
          <p:nvPr/>
        </p:nvPicPr>
        <p:blipFill>
          <a:blip r:embed="rId9"/>
          <a:stretch>
            <a:fillRect/>
          </a:stretch>
        </p:blipFill>
        <p:spPr>
          <a:xfrm>
            <a:off x="4431063" y="1393497"/>
            <a:ext cx="1231774" cy="1372835"/>
          </a:xfrm>
          <a:prstGeom prst="rect">
            <a:avLst/>
          </a:prstGeom>
        </p:spPr>
      </p:pic>
      <p:graphicFrame>
        <p:nvGraphicFramePr>
          <p:cNvPr id="26" name="表 7">
            <a:extLst>
              <a:ext uri="{FF2B5EF4-FFF2-40B4-BE49-F238E27FC236}">
                <a16:creationId xmlns:a16="http://schemas.microsoft.com/office/drawing/2014/main" id="{C96AECA2-797D-420A-EBA9-185F8C85535A}"/>
              </a:ext>
            </a:extLst>
          </p:cNvPr>
          <p:cNvGraphicFramePr>
            <a:graphicFrameLocks noGrp="1"/>
          </p:cNvGraphicFramePr>
          <p:nvPr>
            <p:extLst>
              <p:ext uri="{D42A27DB-BD31-4B8C-83A1-F6EECF244321}">
                <p14:modId xmlns:p14="http://schemas.microsoft.com/office/powerpoint/2010/main" val="1414100631"/>
              </p:ext>
            </p:extLst>
          </p:nvPr>
        </p:nvGraphicFramePr>
        <p:xfrm>
          <a:off x="6199227" y="4595421"/>
          <a:ext cx="2610909" cy="1154590"/>
        </p:xfrm>
        <a:graphic>
          <a:graphicData uri="http://schemas.openxmlformats.org/drawingml/2006/table">
            <a:tbl>
              <a:tblPr firstRow="1" bandRow="1">
                <a:tableStyleId>{5C22544A-7EE6-4342-B048-85BDC9FD1C3A}</a:tableStyleId>
              </a:tblPr>
              <a:tblGrid>
                <a:gridCol w="2610909">
                  <a:extLst>
                    <a:ext uri="{9D8B030D-6E8A-4147-A177-3AD203B41FA5}">
                      <a16:colId xmlns:a16="http://schemas.microsoft.com/office/drawing/2014/main" val="990442576"/>
                    </a:ext>
                  </a:extLst>
                </a:gridCol>
              </a:tblGrid>
              <a:tr h="1154590">
                <a:tc>
                  <a:txBody>
                    <a:bodyPr/>
                    <a:lstStyle/>
                    <a:p>
                      <a:r>
                        <a:rPr kumimoji="1" lang="ja-JP" altLang="en-US" sz="1400" b="1" dirty="0">
                          <a:solidFill>
                            <a:schemeClr val="tx1"/>
                          </a:solidFill>
                          <a:latin typeface="メイリオ" panose="020B0604030504040204" pitchFamily="50" charset="-128"/>
                          <a:ea typeface="メイリオ" panose="020B0604030504040204" pitchFamily="50" charset="-128"/>
                        </a:rPr>
                        <a:t>⑫思い出の品</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570967"/>
                  </a:ext>
                </a:extLst>
              </a:tr>
            </a:tbl>
          </a:graphicData>
        </a:graphic>
      </p:graphicFrame>
      <p:pic>
        <p:nvPicPr>
          <p:cNvPr id="153" name="図 152">
            <a:extLst>
              <a:ext uri="{FF2B5EF4-FFF2-40B4-BE49-F238E27FC236}">
                <a16:creationId xmlns:a16="http://schemas.microsoft.com/office/drawing/2014/main" id="{58B8EA91-44CD-5253-E7A6-C7054D9DFFF4}"/>
              </a:ext>
            </a:extLst>
          </p:cNvPr>
          <p:cNvPicPr>
            <a:picLocks noChangeAspect="1"/>
          </p:cNvPicPr>
          <p:nvPr/>
        </p:nvPicPr>
        <p:blipFill>
          <a:blip r:embed="rId10"/>
          <a:stretch>
            <a:fillRect/>
          </a:stretch>
        </p:blipFill>
        <p:spPr>
          <a:xfrm>
            <a:off x="5178290" y="4629973"/>
            <a:ext cx="760710" cy="706929"/>
          </a:xfrm>
          <a:prstGeom prst="rect">
            <a:avLst/>
          </a:prstGeom>
        </p:spPr>
      </p:pic>
      <p:pic>
        <p:nvPicPr>
          <p:cNvPr id="27" name="図 26">
            <a:extLst>
              <a:ext uri="{FF2B5EF4-FFF2-40B4-BE49-F238E27FC236}">
                <a16:creationId xmlns:a16="http://schemas.microsoft.com/office/drawing/2014/main" id="{0C743493-291B-105B-420E-87876803258F}"/>
              </a:ext>
            </a:extLst>
          </p:cNvPr>
          <p:cNvPicPr>
            <a:picLocks noChangeAspect="1"/>
          </p:cNvPicPr>
          <p:nvPr/>
        </p:nvPicPr>
        <p:blipFill>
          <a:blip r:embed="rId11"/>
          <a:stretch>
            <a:fillRect/>
          </a:stretch>
        </p:blipFill>
        <p:spPr>
          <a:xfrm>
            <a:off x="6194094" y="4879894"/>
            <a:ext cx="828000" cy="609861"/>
          </a:xfrm>
          <a:prstGeom prst="rect">
            <a:avLst/>
          </a:prstGeom>
        </p:spPr>
      </p:pic>
      <p:pic>
        <p:nvPicPr>
          <p:cNvPr id="28" name="図 27">
            <a:extLst>
              <a:ext uri="{FF2B5EF4-FFF2-40B4-BE49-F238E27FC236}">
                <a16:creationId xmlns:a16="http://schemas.microsoft.com/office/drawing/2014/main" id="{D08893A3-E8C3-ED40-590B-7127E58023FF}"/>
              </a:ext>
            </a:extLst>
          </p:cNvPr>
          <p:cNvPicPr>
            <a:picLocks noChangeAspect="1"/>
          </p:cNvPicPr>
          <p:nvPr/>
        </p:nvPicPr>
        <p:blipFill>
          <a:blip r:embed="rId12"/>
          <a:stretch>
            <a:fillRect/>
          </a:stretch>
        </p:blipFill>
        <p:spPr>
          <a:xfrm>
            <a:off x="7411156" y="4647182"/>
            <a:ext cx="936000" cy="723868"/>
          </a:xfrm>
          <a:prstGeom prst="rect">
            <a:avLst/>
          </a:prstGeom>
        </p:spPr>
      </p:pic>
      <p:pic>
        <p:nvPicPr>
          <p:cNvPr id="29" name="図 28">
            <a:extLst>
              <a:ext uri="{FF2B5EF4-FFF2-40B4-BE49-F238E27FC236}">
                <a16:creationId xmlns:a16="http://schemas.microsoft.com/office/drawing/2014/main" id="{1D5DDA65-99BE-AC93-D0C3-200901A44B4F}"/>
              </a:ext>
            </a:extLst>
          </p:cNvPr>
          <p:cNvPicPr>
            <a:picLocks noChangeAspect="1"/>
          </p:cNvPicPr>
          <p:nvPr/>
        </p:nvPicPr>
        <p:blipFill>
          <a:blip r:embed="rId13"/>
          <a:stretch>
            <a:fillRect/>
          </a:stretch>
        </p:blipFill>
        <p:spPr>
          <a:xfrm>
            <a:off x="803263" y="4828920"/>
            <a:ext cx="1050575" cy="1188125"/>
          </a:xfrm>
          <a:prstGeom prst="rect">
            <a:avLst/>
          </a:prstGeom>
        </p:spPr>
      </p:pic>
      <p:pic>
        <p:nvPicPr>
          <p:cNvPr id="30" name="図 29">
            <a:extLst>
              <a:ext uri="{FF2B5EF4-FFF2-40B4-BE49-F238E27FC236}">
                <a16:creationId xmlns:a16="http://schemas.microsoft.com/office/drawing/2014/main" id="{2751B917-E838-EB0C-9517-D88CE9B7105B}"/>
              </a:ext>
            </a:extLst>
          </p:cNvPr>
          <p:cNvPicPr>
            <a:picLocks noChangeAspect="1"/>
          </p:cNvPicPr>
          <p:nvPr/>
        </p:nvPicPr>
        <p:blipFill>
          <a:blip r:embed="rId14"/>
          <a:stretch>
            <a:fillRect/>
          </a:stretch>
        </p:blipFill>
        <p:spPr>
          <a:xfrm>
            <a:off x="6749634" y="4798036"/>
            <a:ext cx="1007931" cy="804606"/>
          </a:xfrm>
          <a:prstGeom prst="rect">
            <a:avLst/>
          </a:prstGeom>
        </p:spPr>
      </p:pic>
      <p:sp>
        <p:nvSpPr>
          <p:cNvPr id="4" name="正方形/長方形 3">
            <a:extLst>
              <a:ext uri="{FF2B5EF4-FFF2-40B4-BE49-F238E27FC236}">
                <a16:creationId xmlns:a16="http://schemas.microsoft.com/office/drawing/2014/main" id="{EB053C04-D697-4912-E664-C69ADBCCA9DF}"/>
              </a:ext>
            </a:extLst>
          </p:cNvPr>
          <p:cNvSpPr/>
          <p:nvPr/>
        </p:nvSpPr>
        <p:spPr>
          <a:xfrm>
            <a:off x="6191441" y="5817199"/>
            <a:ext cx="2618695" cy="646331"/>
          </a:xfrm>
          <a:prstGeom prst="rect">
            <a:avLst/>
          </a:prstGeom>
        </p:spPr>
        <p:txBody>
          <a:bodyPr wrap="square">
            <a:spAutoFit/>
          </a:bodyPr>
          <a:lstStyle/>
          <a:p>
            <a:pPr algn="ctr"/>
            <a:r>
              <a:rPr lang="en-US" altLang="ja-JP" dirty="0">
                <a:latin typeface="Meiryo UI" panose="020B0604030504040204" pitchFamily="50" charset="-128"/>
                <a:ea typeface="Meiryo UI" panose="020B0604030504040204" pitchFamily="50" charset="-128"/>
              </a:rPr>
              <a:t>※ </a:t>
            </a:r>
            <a:r>
              <a:rPr lang="ja-JP" altLang="en-US" b="1" u="sng" dirty="0">
                <a:solidFill>
                  <a:schemeClr val="accent4"/>
                </a:solidFill>
                <a:latin typeface="Meiryo UI" panose="020B0604030504040204" pitchFamily="50" charset="-128"/>
                <a:ea typeface="Meiryo UI" panose="020B0604030504040204" pitchFamily="50" charset="-128"/>
              </a:rPr>
              <a:t>黄塗</a:t>
            </a:r>
            <a:r>
              <a:rPr lang="ja-JP" altLang="en-US" dirty="0">
                <a:latin typeface="Meiryo UI" panose="020B0604030504040204" pitchFamily="50" charset="-128"/>
                <a:ea typeface="Meiryo UI" panose="020B0604030504040204" pitchFamily="50" charset="-128"/>
              </a:rPr>
              <a:t>：思い出の品の判断は被災者に要確認</a:t>
            </a:r>
            <a:endParaRPr lang="ja-JP" altLang="en-US" dirty="0">
              <a:solidFill>
                <a:srgbClr val="FF0000"/>
              </a:solidFill>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7402DAF6-7356-267D-B23C-C6FEFE06059A}"/>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pic>
        <p:nvPicPr>
          <p:cNvPr id="3" name="図 2">
            <a:extLst>
              <a:ext uri="{FF2B5EF4-FFF2-40B4-BE49-F238E27FC236}">
                <a16:creationId xmlns:a16="http://schemas.microsoft.com/office/drawing/2014/main" id="{29071D7B-A00D-E792-22C1-F4B8690C015A}"/>
              </a:ext>
            </a:extLst>
          </p:cNvPr>
          <p:cNvPicPr>
            <a:picLocks noChangeAspect="1"/>
          </p:cNvPicPr>
          <p:nvPr/>
        </p:nvPicPr>
        <p:blipFill>
          <a:blip r:embed="rId15"/>
          <a:stretch>
            <a:fillRect/>
          </a:stretch>
        </p:blipFill>
        <p:spPr>
          <a:xfrm>
            <a:off x="8028005" y="4778636"/>
            <a:ext cx="864000" cy="791769"/>
          </a:xfrm>
          <a:prstGeom prst="rect">
            <a:avLst/>
          </a:prstGeom>
        </p:spPr>
      </p:pic>
      <p:pic>
        <p:nvPicPr>
          <p:cNvPr id="7" name="図 6">
            <a:extLst>
              <a:ext uri="{FF2B5EF4-FFF2-40B4-BE49-F238E27FC236}">
                <a16:creationId xmlns:a16="http://schemas.microsoft.com/office/drawing/2014/main" id="{45D52437-5387-EE75-3DF2-556CBC4E0773}"/>
              </a:ext>
            </a:extLst>
          </p:cNvPr>
          <p:cNvPicPr>
            <a:picLocks noChangeAspect="1"/>
          </p:cNvPicPr>
          <p:nvPr/>
        </p:nvPicPr>
        <p:blipFill>
          <a:blip r:embed="rId16"/>
          <a:stretch>
            <a:fillRect/>
          </a:stretch>
        </p:blipFill>
        <p:spPr>
          <a:xfrm>
            <a:off x="2433267" y="3072752"/>
            <a:ext cx="1553736" cy="1317017"/>
          </a:xfrm>
          <a:prstGeom prst="rect">
            <a:avLst/>
          </a:prstGeom>
        </p:spPr>
      </p:pic>
      <p:sp>
        <p:nvSpPr>
          <p:cNvPr id="8" name="正方形/長方形 7">
            <a:extLst>
              <a:ext uri="{FF2B5EF4-FFF2-40B4-BE49-F238E27FC236}">
                <a16:creationId xmlns:a16="http://schemas.microsoft.com/office/drawing/2014/main" id="{AB8A53D2-3F91-4B15-8F55-C2FBD111E32C}"/>
              </a:ext>
            </a:extLst>
          </p:cNvPr>
          <p:cNvSpPr/>
          <p:nvPr/>
        </p:nvSpPr>
        <p:spPr>
          <a:xfrm>
            <a:off x="7008298" y="5512618"/>
            <a:ext cx="1981992" cy="261610"/>
          </a:xfrm>
          <a:prstGeom prst="rect">
            <a:avLst/>
          </a:prstGeom>
        </p:spPr>
        <p:txBody>
          <a:bodyPr wrap="square">
            <a:spAutoFit/>
          </a:bodyPr>
          <a:lstStyle/>
          <a:p>
            <a:pPr algn="ctr"/>
            <a:r>
              <a:rPr lang="ja-JP" altLang="en-US" sz="1050" dirty="0">
                <a:latin typeface="Meiryo UI" panose="020B0604030504040204" pitchFamily="50" charset="-128"/>
                <a:ea typeface="Meiryo UI" panose="020B0604030504040204" pitchFamily="50" charset="-128"/>
              </a:rPr>
              <a:t>（該当する可能性のあるもの）</a:t>
            </a:r>
            <a:endParaRPr lang="ja-JP" altLang="en-US" sz="105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85517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B489916C-77E6-949F-2A7A-0A00E39D708B}"/>
              </a:ext>
            </a:extLst>
          </p:cNvPr>
          <p:cNvSpPr/>
          <p:nvPr/>
        </p:nvSpPr>
        <p:spPr>
          <a:xfrm>
            <a:off x="287422" y="748030"/>
            <a:ext cx="8536409" cy="1577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2700"/>
              </a:lnSpc>
            </a:pPr>
            <a:r>
              <a:rPr kumimoji="1" lang="ja-JP" altLang="en-US" sz="2000" b="1" dirty="0">
                <a:solidFill>
                  <a:schemeClr val="tx1"/>
                </a:solidFill>
                <a:latin typeface="Meiryo UI" panose="020B0604030504040204" pitchFamily="50" charset="-128"/>
                <a:ea typeface="Meiryo UI" panose="020B0604030504040204" pitchFamily="50" charset="-128"/>
              </a:rPr>
              <a:t>災害ごみは、以下のように分類することができます。生ごみや、災害によらずに出たごみの処理を依頼された場合は、災害ごみの集積所や仮置場には持ち込まず、　自治体で定めた平常時と同じ適切な処理をできる範囲で支援してください。</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700"/>
              </a:lnSpc>
            </a:pPr>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en-US" altLang="ja-JP" b="1" dirty="0">
                <a:solidFill>
                  <a:schemeClr val="accent2">
                    <a:lumMod val="50000"/>
                  </a:schemeClr>
                </a:solidFill>
                <a:latin typeface="Meiryo UI" panose="020B0604030504040204" pitchFamily="50" charset="-128"/>
                <a:ea typeface="Meiryo UI" panose="020B0604030504040204" pitchFamily="50" charset="-128"/>
              </a:rPr>
              <a:t>※【</a:t>
            </a:r>
            <a:r>
              <a:rPr kumimoji="1" lang="ja-JP" altLang="en-US" b="1" dirty="0">
                <a:solidFill>
                  <a:schemeClr val="accent2">
                    <a:lumMod val="50000"/>
                  </a:schemeClr>
                </a:solidFill>
                <a:highlight>
                  <a:srgbClr val="FFFF00"/>
                </a:highlight>
                <a:latin typeface="Meiryo UI" panose="020B0604030504040204" pitchFamily="50" charset="-128"/>
                <a:ea typeface="Meiryo UI" panose="020B0604030504040204" pitchFamily="50" charset="-128"/>
              </a:rPr>
              <a:t>自治体名</a:t>
            </a:r>
            <a:r>
              <a:rPr kumimoji="1" lang="en-US" altLang="ja-JP" b="1" dirty="0">
                <a:solidFill>
                  <a:schemeClr val="accent2">
                    <a:lumMod val="50000"/>
                  </a:schemeClr>
                </a:solidFill>
                <a:latin typeface="Meiryo UI" panose="020B0604030504040204" pitchFamily="50" charset="-128"/>
                <a:ea typeface="Meiryo UI" panose="020B0604030504040204" pitchFamily="50" charset="-128"/>
              </a:rPr>
              <a:t>】</a:t>
            </a:r>
            <a:r>
              <a:rPr kumimoji="1" lang="ja-JP" altLang="en-US" b="1" dirty="0">
                <a:solidFill>
                  <a:schemeClr val="accent2">
                    <a:lumMod val="50000"/>
                  </a:schemeClr>
                </a:solidFill>
                <a:latin typeface="Meiryo UI" panose="020B0604030504040204" pitchFamily="50" charset="-128"/>
                <a:ea typeface="Meiryo UI" panose="020B0604030504040204" pitchFamily="50" charset="-128"/>
              </a:rPr>
              <a:t>平常時のごみの捨て方：　</a:t>
            </a:r>
            <a:r>
              <a:rPr kumimoji="1" lang="en-US" altLang="ja-JP" b="1" dirty="0">
                <a:solidFill>
                  <a:schemeClr val="accent2">
                    <a:lumMod val="50000"/>
                  </a:schemeClr>
                </a:solidFill>
                <a:highlight>
                  <a:srgbClr val="FFFF00"/>
                </a:highlight>
                <a:latin typeface="Meiryo UI" panose="020B0604030504040204" pitchFamily="50" charset="-128"/>
                <a:ea typeface="Meiryo UI" panose="020B0604030504040204" pitchFamily="50" charset="-128"/>
              </a:rPr>
              <a:t>http://............</a:t>
            </a:r>
            <a:endParaRPr kumimoji="1" lang="en-US" altLang="ja-JP" sz="2000" b="1" dirty="0">
              <a:solidFill>
                <a:schemeClr val="accent2">
                  <a:lumMod val="50000"/>
                </a:schemeClr>
              </a:solidFill>
              <a:highlight>
                <a:srgbClr val="FFFF00"/>
              </a:highlight>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0909D32D-9A4C-0431-3EEB-64A39C2881E4}"/>
              </a:ext>
            </a:extLst>
          </p:cNvPr>
          <p:cNvSpPr>
            <a:spLocks noGrp="1"/>
          </p:cNvSpPr>
          <p:nvPr>
            <p:ph type="title"/>
          </p:nvPr>
        </p:nvSpPr>
        <p:spPr>
          <a:xfrm>
            <a:off x="628650" y="155576"/>
            <a:ext cx="8283006" cy="647835"/>
          </a:xfrm>
        </p:spPr>
        <p:txBody>
          <a:bodyPr>
            <a:normAutofit/>
          </a:bodyPr>
          <a:lstStyle/>
          <a:p>
            <a:r>
              <a:rPr lang="ja-JP" altLang="en-US" sz="2400" b="1" dirty="0">
                <a:solidFill>
                  <a:schemeClr val="bg1"/>
                </a:solidFill>
                <a:latin typeface="Meiryo UI" panose="020B0604030504040204" pitchFamily="50" charset="-128"/>
                <a:ea typeface="Meiryo UI" panose="020B0604030504040204" pitchFamily="50" charset="-128"/>
              </a:rPr>
              <a:t>解説：</a:t>
            </a:r>
            <a:r>
              <a:rPr kumimoji="1" lang="ja-JP" altLang="en-US" sz="2400" b="1" dirty="0">
                <a:solidFill>
                  <a:schemeClr val="bg1"/>
                </a:solidFill>
                <a:latin typeface="Meiryo UI" panose="020B0604030504040204" pitchFamily="50" charset="-128"/>
                <a:ea typeface="Meiryo UI" panose="020B0604030504040204" pitchFamily="50" charset="-128"/>
              </a:rPr>
              <a:t>災害ごみの種類</a:t>
            </a:r>
            <a:r>
              <a:rPr lang="ja-JP" altLang="en-US" sz="2400" b="1" dirty="0">
                <a:solidFill>
                  <a:srgbClr val="FFFF00"/>
                </a:solidFill>
                <a:latin typeface="Meiryo UI" panose="020B0604030504040204" pitchFamily="50" charset="-128"/>
                <a:ea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rPr>
              <a:t>ハンドブック案</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モデル例</a:t>
            </a:r>
            <a:r>
              <a:rPr lang="en-US" altLang="ja-JP" sz="2000" b="1" dirty="0">
                <a:latin typeface="Meiryo UI" panose="020B0604030504040204" pitchFamily="50" charset="-128"/>
                <a:ea typeface="Meiryo UI" panose="020B0604030504040204" pitchFamily="50" charset="-128"/>
              </a:rPr>
              <a:t>〕P7</a:t>
            </a:r>
            <a:r>
              <a:rPr lang="ja-JP" altLang="en-US" sz="2000" b="1" dirty="0">
                <a:latin typeface="Meiryo UI" panose="020B0604030504040204" pitchFamily="50" charset="-128"/>
                <a:ea typeface="Meiryo UI" panose="020B0604030504040204" pitchFamily="50" charset="-128"/>
              </a:rPr>
              <a:t>～</a:t>
            </a:r>
            <a:r>
              <a:rPr lang="en-US" altLang="ja-JP" sz="2000" b="1" dirty="0">
                <a:latin typeface="Meiryo UI" panose="020B0604030504040204" pitchFamily="50" charset="-128"/>
                <a:ea typeface="Meiryo UI" panose="020B0604030504040204" pitchFamily="50" charset="-128"/>
              </a:rPr>
              <a:t>8</a:t>
            </a:r>
            <a:r>
              <a:rPr lang="ja-JP" altLang="en-US" sz="2000" b="1" dirty="0">
                <a:latin typeface="Meiryo UI" panose="020B0604030504040204" pitchFamily="50" charset="-128"/>
                <a:ea typeface="Meiryo UI" panose="020B0604030504040204" pitchFamily="50" charset="-128"/>
              </a:rPr>
              <a:t>参照</a:t>
            </a:r>
            <a:endParaRPr kumimoji="1" lang="ja-JP" altLang="en-US" sz="2800" b="1" dirty="0">
              <a:latin typeface="Meiryo UI" panose="020B0604030504040204" pitchFamily="50" charset="-128"/>
              <a:ea typeface="Meiryo UI" panose="020B0604030504040204" pitchFamily="50" charset="-128"/>
            </a:endParaRPr>
          </a:p>
        </p:txBody>
      </p:sp>
      <p:sp>
        <p:nvSpPr>
          <p:cNvPr id="3" name="Slide Number Placeholder 5">
            <a:extLst>
              <a:ext uri="{FF2B5EF4-FFF2-40B4-BE49-F238E27FC236}">
                <a16:creationId xmlns:a16="http://schemas.microsoft.com/office/drawing/2014/main" id="{E7D43FED-C1B9-323A-37FA-20FD35D9447F}"/>
              </a:ext>
            </a:extLst>
          </p:cNvPr>
          <p:cNvSpPr>
            <a:spLocks noGrp="1"/>
          </p:cNvSpPr>
          <p:nvPr>
            <p:ph type="sldNum" sz="quarter" idx="12"/>
          </p:nvPr>
        </p:nvSpPr>
        <p:spPr>
          <a:xfrm>
            <a:off x="6952476" y="6356351"/>
            <a:ext cx="2057400" cy="365125"/>
          </a:xfrm>
        </p:spPr>
        <p:txBody>
          <a:bodyPr/>
          <a:lstStyle/>
          <a:p>
            <a:r>
              <a:rPr kumimoji="1" lang="en-US" altLang="ja-JP" sz="1600" b="1" dirty="0"/>
              <a:t>27</a:t>
            </a:r>
            <a:endParaRPr kumimoji="1" lang="ja-JP" altLang="en-US" sz="1600" b="1" dirty="0"/>
          </a:p>
        </p:txBody>
      </p:sp>
      <p:sp>
        <p:nvSpPr>
          <p:cNvPr id="4" name="正方形/長方形 3">
            <a:extLst>
              <a:ext uri="{FF2B5EF4-FFF2-40B4-BE49-F238E27FC236}">
                <a16:creationId xmlns:a16="http://schemas.microsoft.com/office/drawing/2014/main" id="{A46E4FDD-D151-DD71-E9D8-65D6E3BAD3EA}"/>
              </a:ext>
            </a:extLst>
          </p:cNvPr>
          <p:cNvSpPr/>
          <p:nvPr/>
        </p:nvSpPr>
        <p:spPr>
          <a:xfrm>
            <a:off x="459342" y="6042822"/>
            <a:ext cx="8118601" cy="784830"/>
          </a:xfrm>
          <a:prstGeom prst="rect">
            <a:avLst/>
          </a:prstGeom>
        </p:spPr>
        <p:txBody>
          <a:bodyPr wrap="square">
            <a:spAutoFit/>
          </a:bodyPr>
          <a:lstStyle/>
          <a:p>
            <a:pPr>
              <a:lnSpc>
                <a:spcPts val="2700"/>
              </a:lnSpc>
            </a:pPr>
            <a:r>
              <a:rPr lang="ja-JP" altLang="en-US" sz="2000" b="1" dirty="0">
                <a:latin typeface="Meiryo UI" panose="020B0604030504040204" pitchFamily="50" charset="-128"/>
                <a:ea typeface="Meiryo UI" panose="020B0604030504040204" pitchFamily="50" charset="-128"/>
              </a:rPr>
              <a:t>取り外しに必要な器具が現場にない場合や、形が変形して、電池などが取り外せない場合は、中身が入っていることが分かるように分けておいてください。</a:t>
            </a:r>
          </a:p>
        </p:txBody>
      </p:sp>
      <p:grpSp>
        <p:nvGrpSpPr>
          <p:cNvPr id="63" name="グループ化 62">
            <a:extLst>
              <a:ext uri="{FF2B5EF4-FFF2-40B4-BE49-F238E27FC236}">
                <a16:creationId xmlns:a16="http://schemas.microsoft.com/office/drawing/2014/main" id="{DEAA9B58-10D5-B3A6-2BE9-6066B8B31573}"/>
              </a:ext>
            </a:extLst>
          </p:cNvPr>
          <p:cNvGrpSpPr/>
          <p:nvPr/>
        </p:nvGrpSpPr>
        <p:grpSpPr>
          <a:xfrm>
            <a:off x="207476" y="2297517"/>
            <a:ext cx="3635239" cy="1761300"/>
            <a:chOff x="171770" y="1921636"/>
            <a:chExt cx="3022662" cy="1464502"/>
          </a:xfrm>
        </p:grpSpPr>
        <p:sp>
          <p:nvSpPr>
            <p:cNvPr id="6" name="四角形: 角を丸くする 5">
              <a:extLst>
                <a:ext uri="{FF2B5EF4-FFF2-40B4-BE49-F238E27FC236}">
                  <a16:creationId xmlns:a16="http://schemas.microsoft.com/office/drawing/2014/main" id="{5A3994D2-9BCD-27B9-9593-C9B4372964D9}"/>
                </a:ext>
              </a:extLst>
            </p:cNvPr>
            <p:cNvSpPr/>
            <p:nvPr/>
          </p:nvSpPr>
          <p:spPr>
            <a:xfrm>
              <a:off x="176653" y="2011812"/>
              <a:ext cx="3017779" cy="1374326"/>
            </a:xfrm>
            <a:prstGeom prst="roundRect">
              <a:avLst>
                <a:gd name="adj" fmla="val 735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ローチャート: 端子 6">
              <a:extLst>
                <a:ext uri="{FF2B5EF4-FFF2-40B4-BE49-F238E27FC236}">
                  <a16:creationId xmlns:a16="http://schemas.microsoft.com/office/drawing/2014/main" id="{EC2EF779-061A-8651-9FEF-3596188193BE}"/>
                </a:ext>
              </a:extLst>
            </p:cNvPr>
            <p:cNvSpPr/>
            <p:nvPr/>
          </p:nvSpPr>
          <p:spPr>
            <a:xfrm>
              <a:off x="458616" y="1921636"/>
              <a:ext cx="682091" cy="252000"/>
            </a:xfrm>
            <a:prstGeom prst="flowChartTerminator">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latin typeface="メイリオ" panose="020B0604030504040204" pitchFamily="50" charset="-128"/>
                  <a:ea typeface="メイリオ" panose="020B0604030504040204" pitchFamily="50" charset="-128"/>
                </a:rPr>
                <a:t>可燃物</a:t>
              </a:r>
            </a:p>
          </p:txBody>
        </p:sp>
        <p:pic>
          <p:nvPicPr>
            <p:cNvPr id="11" name="図 10" descr="シャツ が含まれている画像&#10;&#10;自動的に生成された説明">
              <a:extLst>
                <a:ext uri="{FF2B5EF4-FFF2-40B4-BE49-F238E27FC236}">
                  <a16:creationId xmlns:a16="http://schemas.microsoft.com/office/drawing/2014/main" id="{81C944B4-6BB4-580C-B97F-06D2FBBC5A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5260" y="2755015"/>
              <a:ext cx="496795" cy="496795"/>
            </a:xfrm>
            <a:prstGeom prst="rect">
              <a:avLst/>
            </a:prstGeom>
          </p:spPr>
        </p:pic>
        <p:pic>
          <p:nvPicPr>
            <p:cNvPr id="12" name="図 11" descr="座席, 家具, チェアー, テーブル が含まれている画像&#10;&#10;自動的に生成された説明">
              <a:extLst>
                <a:ext uri="{FF2B5EF4-FFF2-40B4-BE49-F238E27FC236}">
                  <a16:creationId xmlns:a16="http://schemas.microsoft.com/office/drawing/2014/main" id="{2C743BA9-C17F-E125-D088-81BDD0030A3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3659" y="2439633"/>
              <a:ext cx="467169" cy="467169"/>
            </a:xfrm>
            <a:prstGeom prst="rect">
              <a:avLst/>
            </a:prstGeom>
          </p:spPr>
        </p:pic>
        <p:pic>
          <p:nvPicPr>
            <p:cNvPr id="13" name="図 12" descr="ロゴ が含まれている画像&#10;&#10;自動的に生成された説明">
              <a:extLst>
                <a:ext uri="{FF2B5EF4-FFF2-40B4-BE49-F238E27FC236}">
                  <a16:creationId xmlns:a16="http://schemas.microsoft.com/office/drawing/2014/main" id="{495DC2D2-252A-CF38-ED9E-B1310FAC22F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1770" y="2191321"/>
              <a:ext cx="514149" cy="514895"/>
            </a:xfrm>
            <a:prstGeom prst="rect">
              <a:avLst/>
            </a:prstGeom>
          </p:spPr>
        </p:pic>
        <p:sp>
          <p:nvSpPr>
            <p:cNvPr id="14" name="テキスト ボックス 13">
              <a:extLst>
                <a:ext uri="{FF2B5EF4-FFF2-40B4-BE49-F238E27FC236}">
                  <a16:creationId xmlns:a16="http://schemas.microsoft.com/office/drawing/2014/main" id="{44643F5F-2FA8-4FBE-454F-55E543E4D0D2}"/>
                </a:ext>
              </a:extLst>
            </p:cNvPr>
            <p:cNvSpPr txBox="1"/>
            <p:nvPr/>
          </p:nvSpPr>
          <p:spPr>
            <a:xfrm>
              <a:off x="564467" y="2214267"/>
              <a:ext cx="1183859" cy="383869"/>
            </a:xfrm>
            <a:prstGeom prst="rect">
              <a:avLst/>
            </a:prstGeom>
            <a:noFill/>
          </p:spPr>
          <p:txBody>
            <a:bodyPr wrap="square" rtlCol="0">
              <a:spAutoFit/>
            </a:bodyPr>
            <a:lstStyle/>
            <a:p>
              <a:pPr algn="r"/>
              <a:r>
                <a:rPr kumimoji="1" lang="ja-JP" altLang="en-US" sz="1200" b="1" spc="-100" dirty="0">
                  <a:latin typeface="Meiryo UI" panose="020B0604030504040204" pitchFamily="50" charset="-128"/>
                  <a:ea typeface="Meiryo UI" panose="020B0604030504040204" pitchFamily="50" charset="-128"/>
                </a:rPr>
                <a:t>衣類、紙、段ボール、</a:t>
              </a:r>
              <a:endParaRPr kumimoji="1" lang="en-US" altLang="ja-JP" sz="1200" b="1" spc="-100" dirty="0">
                <a:latin typeface="Meiryo UI" panose="020B0604030504040204" pitchFamily="50" charset="-128"/>
                <a:ea typeface="Meiryo UI" panose="020B0604030504040204" pitchFamily="50" charset="-128"/>
              </a:endParaRPr>
            </a:p>
            <a:p>
              <a:pPr algn="r"/>
              <a:r>
                <a:rPr kumimoji="1" lang="ja-JP" altLang="en-US" sz="1200" b="1" spc="-100" dirty="0">
                  <a:latin typeface="Meiryo UI" panose="020B0604030504040204" pitchFamily="50" charset="-128"/>
                  <a:ea typeface="Meiryo UI" panose="020B0604030504040204" pitchFamily="50" charset="-128"/>
                </a:rPr>
                <a:t>木製家具など</a:t>
              </a:r>
              <a:endParaRPr kumimoji="1" lang="en-US" altLang="ja-JP" sz="1200" b="1" spc="-100"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B2AF45EF-AEED-6B4E-B76F-94086762D102}"/>
                </a:ext>
              </a:extLst>
            </p:cNvPr>
            <p:cNvSpPr txBox="1"/>
            <p:nvPr/>
          </p:nvSpPr>
          <p:spPr>
            <a:xfrm>
              <a:off x="838896" y="2626344"/>
              <a:ext cx="907880" cy="614191"/>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生ごみなどは入れないでください。家具のガラスは分類してください。</a:t>
              </a:r>
              <a:endParaRPr kumimoji="1" lang="en-US" altLang="ja-JP" sz="105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D3606A5-2D5C-DAD4-2E7A-97DF6F45987D}"/>
                </a:ext>
              </a:extLst>
            </p:cNvPr>
            <p:cNvSpPr txBox="1"/>
            <p:nvPr/>
          </p:nvSpPr>
          <p:spPr>
            <a:xfrm>
              <a:off x="1888473" y="2184900"/>
              <a:ext cx="1277631" cy="537417"/>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プラスチック製品、</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衣装ケース、おもちゃ箱など</a:t>
              </a:r>
              <a:endParaRPr kumimoji="1" lang="en-US" altLang="ja-JP" sz="1200" b="1" dirty="0">
                <a:latin typeface="Meiryo UI" panose="020B0604030504040204" pitchFamily="50" charset="-128"/>
                <a:ea typeface="Meiryo UI" panose="020B0604030504040204" pitchFamily="50" charset="-128"/>
              </a:endParaRPr>
            </a:p>
          </p:txBody>
        </p:sp>
        <p:pic>
          <p:nvPicPr>
            <p:cNvPr id="18" name="図 17" descr="カップ, 座る, 記号 が含まれている画像&#10;&#10;自動的に生成された説明">
              <a:extLst>
                <a:ext uri="{FF2B5EF4-FFF2-40B4-BE49-F238E27FC236}">
                  <a16:creationId xmlns:a16="http://schemas.microsoft.com/office/drawing/2014/main" id="{41324260-ADDF-4329-7AFA-0BBDAA47C29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228901" y="2771835"/>
              <a:ext cx="581843" cy="581843"/>
            </a:xfrm>
            <a:prstGeom prst="rect">
              <a:avLst/>
            </a:prstGeom>
          </p:spPr>
        </p:pic>
      </p:grpSp>
      <p:grpSp>
        <p:nvGrpSpPr>
          <p:cNvPr id="8" name="グループ化 7">
            <a:extLst>
              <a:ext uri="{FF2B5EF4-FFF2-40B4-BE49-F238E27FC236}">
                <a16:creationId xmlns:a16="http://schemas.microsoft.com/office/drawing/2014/main" id="{B41BA102-E05D-1F9E-DB44-E9916E019E2A}"/>
              </a:ext>
            </a:extLst>
          </p:cNvPr>
          <p:cNvGrpSpPr/>
          <p:nvPr/>
        </p:nvGrpSpPr>
        <p:grpSpPr>
          <a:xfrm>
            <a:off x="5979034" y="2313803"/>
            <a:ext cx="2958585" cy="1737493"/>
            <a:chOff x="5979034" y="2313803"/>
            <a:chExt cx="2958585" cy="1737493"/>
          </a:xfrm>
        </p:grpSpPr>
        <p:pic>
          <p:nvPicPr>
            <p:cNvPr id="5" name="図 4" descr="図形&#10;&#10;自動的に生成された説明">
              <a:extLst>
                <a:ext uri="{FF2B5EF4-FFF2-40B4-BE49-F238E27FC236}">
                  <a16:creationId xmlns:a16="http://schemas.microsoft.com/office/drawing/2014/main" id="{23C77722-E76D-28A7-2A5F-428B38D3E3D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51827" y="2891223"/>
              <a:ext cx="535628" cy="535628"/>
            </a:xfrm>
            <a:prstGeom prst="rect">
              <a:avLst/>
            </a:prstGeom>
          </p:spPr>
        </p:pic>
        <p:grpSp>
          <p:nvGrpSpPr>
            <p:cNvPr id="62" name="グループ化 61">
              <a:extLst>
                <a:ext uri="{FF2B5EF4-FFF2-40B4-BE49-F238E27FC236}">
                  <a16:creationId xmlns:a16="http://schemas.microsoft.com/office/drawing/2014/main" id="{0795ADE2-4A83-7C14-AC0F-2F49F4B9BB17}"/>
                </a:ext>
              </a:extLst>
            </p:cNvPr>
            <p:cNvGrpSpPr/>
            <p:nvPr/>
          </p:nvGrpSpPr>
          <p:grpSpPr>
            <a:xfrm>
              <a:off x="5979034" y="2313803"/>
              <a:ext cx="2958585" cy="1737493"/>
              <a:chOff x="5006688" y="1918433"/>
              <a:chExt cx="2460029" cy="1444706"/>
            </a:xfrm>
          </p:grpSpPr>
          <p:sp>
            <p:nvSpPr>
              <p:cNvPr id="22" name="四角形: 角を丸くする 21">
                <a:extLst>
                  <a:ext uri="{FF2B5EF4-FFF2-40B4-BE49-F238E27FC236}">
                    <a16:creationId xmlns:a16="http://schemas.microsoft.com/office/drawing/2014/main" id="{A4FB888E-04D1-F82F-595B-B941E414121C}"/>
                  </a:ext>
                </a:extLst>
              </p:cNvPr>
              <p:cNvSpPr/>
              <p:nvPr/>
            </p:nvSpPr>
            <p:spPr>
              <a:xfrm>
                <a:off x="5088109" y="2011969"/>
                <a:ext cx="2378608" cy="1351170"/>
              </a:xfrm>
              <a:prstGeom prst="roundRect">
                <a:avLst>
                  <a:gd name="adj" fmla="val 735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ローチャート: 端子 23">
                <a:extLst>
                  <a:ext uri="{FF2B5EF4-FFF2-40B4-BE49-F238E27FC236}">
                    <a16:creationId xmlns:a16="http://schemas.microsoft.com/office/drawing/2014/main" id="{CA1D9333-9D4C-18BD-4EE0-9E0C29A4C7F9}"/>
                  </a:ext>
                </a:extLst>
              </p:cNvPr>
              <p:cNvSpPr/>
              <p:nvPr/>
            </p:nvSpPr>
            <p:spPr>
              <a:xfrm>
                <a:off x="5213030" y="1918433"/>
                <a:ext cx="1557111" cy="252000"/>
              </a:xfrm>
              <a:prstGeom prst="flowChartTerminator">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latin typeface="メイリオ" panose="020B0604030504040204" pitchFamily="50" charset="-128"/>
                    <a:ea typeface="メイリオ" panose="020B0604030504040204" pitchFamily="50" charset="-128"/>
                  </a:rPr>
                  <a:t>家電４品目、</a:t>
                </a:r>
                <a:r>
                  <a:rPr kumimoji="1" lang="en-US" altLang="ja-JP" sz="1200" b="1" dirty="0">
                    <a:latin typeface="メイリオ" panose="020B0604030504040204" pitchFamily="50" charset="-128"/>
                    <a:ea typeface="メイリオ" panose="020B0604030504040204" pitchFamily="50" charset="-128"/>
                  </a:rPr>
                  <a:t>PC</a:t>
                </a:r>
              </a:p>
            </p:txBody>
          </p:sp>
          <p:sp>
            <p:nvSpPr>
              <p:cNvPr id="29" name="テキスト ボックス 28">
                <a:extLst>
                  <a:ext uri="{FF2B5EF4-FFF2-40B4-BE49-F238E27FC236}">
                    <a16:creationId xmlns:a16="http://schemas.microsoft.com/office/drawing/2014/main" id="{294F973D-3F72-2230-DB6E-8E1A0C8011DE}"/>
                  </a:ext>
                </a:extLst>
              </p:cNvPr>
              <p:cNvSpPr txBox="1"/>
              <p:nvPr/>
            </p:nvSpPr>
            <p:spPr>
              <a:xfrm>
                <a:off x="5643551" y="2160207"/>
                <a:ext cx="1217455" cy="537417"/>
              </a:xfrm>
              <a:prstGeom prst="rect">
                <a:avLst/>
              </a:prstGeom>
              <a:noFill/>
            </p:spPr>
            <p:txBody>
              <a:bodyPr wrap="square" rtlCol="0">
                <a:spAutoFit/>
              </a:bodyPr>
              <a:lstStyle/>
              <a:p>
                <a:r>
                  <a:rPr kumimoji="1" lang="ja-JP" altLang="en-US" sz="1200" b="1" spc="-100" dirty="0">
                    <a:latin typeface="Meiryo UI" panose="020B0604030504040204" pitchFamily="50" charset="-128"/>
                    <a:ea typeface="Meiryo UI" panose="020B0604030504040204" pitchFamily="50" charset="-128"/>
                  </a:rPr>
                  <a:t>家電４品目</a:t>
                </a:r>
                <a:endParaRPr kumimoji="1" lang="en-US" altLang="ja-JP" sz="1200" b="1" spc="-100" dirty="0">
                  <a:latin typeface="Meiryo UI" panose="020B0604030504040204" pitchFamily="50" charset="-128"/>
                  <a:ea typeface="Meiryo UI" panose="020B0604030504040204" pitchFamily="50" charset="-128"/>
                </a:endParaRPr>
              </a:p>
              <a:p>
                <a:r>
                  <a:rPr kumimoji="1" lang="ja-JP" altLang="en-US" sz="1200" b="1" spc="-100" dirty="0">
                    <a:latin typeface="Meiryo UI" panose="020B0604030504040204" pitchFamily="50" charset="-128"/>
                    <a:ea typeface="Meiryo UI" panose="020B0604030504040204" pitchFamily="50" charset="-128"/>
                  </a:rPr>
                  <a:t>（テレビ、冷蔵庫、</a:t>
                </a:r>
                <a:endParaRPr kumimoji="1" lang="en-US" altLang="ja-JP" sz="1200" b="1" spc="-100" dirty="0">
                  <a:latin typeface="Meiryo UI" panose="020B0604030504040204" pitchFamily="50" charset="-128"/>
                  <a:ea typeface="Meiryo UI" panose="020B0604030504040204" pitchFamily="50" charset="-128"/>
                </a:endParaRPr>
              </a:p>
              <a:p>
                <a:r>
                  <a:rPr kumimoji="1" lang="ja-JP" altLang="en-US" sz="1200" b="1" spc="-100" dirty="0">
                    <a:latin typeface="Meiryo UI" panose="020B0604030504040204" pitchFamily="50" charset="-128"/>
                    <a:ea typeface="Meiryo UI" panose="020B0604030504040204" pitchFamily="50" charset="-128"/>
                  </a:rPr>
                  <a:t>　 洗濯機、エアコン）</a:t>
                </a:r>
                <a:endParaRPr kumimoji="1" lang="en-US" altLang="ja-JP" sz="1200" b="1" spc="-100" dirty="0">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7955AEA2-310A-64BF-F1AC-CADD80E97027}"/>
                  </a:ext>
                </a:extLst>
              </p:cNvPr>
              <p:cNvSpPr txBox="1"/>
              <p:nvPr/>
            </p:nvSpPr>
            <p:spPr>
              <a:xfrm>
                <a:off x="5580125" y="2729618"/>
                <a:ext cx="1727316" cy="614191"/>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悪臭・害虫発生の原因となるので、冷蔵庫内の物は出してください。</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冷蔵庫、洗濯機、テレビ、エアコンは平置きが基本。</a:t>
                </a:r>
              </a:p>
            </p:txBody>
          </p:sp>
          <p:pic>
            <p:nvPicPr>
              <p:cNvPr id="33" name="図 32" descr="駐車場, 座る, ストリート, メーター が含まれている画像&#10;&#10;自動的に生成された説明">
                <a:extLst>
                  <a:ext uri="{FF2B5EF4-FFF2-40B4-BE49-F238E27FC236}">
                    <a16:creationId xmlns:a16="http://schemas.microsoft.com/office/drawing/2014/main" id="{85AE8323-448F-123A-43E7-3A7BD6C8D5D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006688" y="2737327"/>
                <a:ext cx="594983" cy="594983"/>
              </a:xfrm>
              <a:prstGeom prst="rect">
                <a:avLst/>
              </a:prstGeom>
            </p:spPr>
          </p:pic>
          <p:pic>
            <p:nvPicPr>
              <p:cNvPr id="34" name="図 33" descr="テキスト&#10;&#10;低い精度で自動的に生成された説明">
                <a:extLst>
                  <a:ext uri="{FF2B5EF4-FFF2-40B4-BE49-F238E27FC236}">
                    <a16:creationId xmlns:a16="http://schemas.microsoft.com/office/drawing/2014/main" id="{12316793-070F-BF8C-FD99-4E4E38132A6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122165" y="2025395"/>
                <a:ext cx="594983" cy="595846"/>
              </a:xfrm>
              <a:prstGeom prst="rect">
                <a:avLst/>
              </a:prstGeom>
            </p:spPr>
          </p:pic>
          <p:pic>
            <p:nvPicPr>
              <p:cNvPr id="35" name="図 34" descr="座る, コンピュータ, モニター, 時計 が含まれている画像&#10;&#10;自動的に生成された説明">
                <a:extLst>
                  <a:ext uri="{FF2B5EF4-FFF2-40B4-BE49-F238E27FC236}">
                    <a16:creationId xmlns:a16="http://schemas.microsoft.com/office/drawing/2014/main" id="{82572778-AFFA-D76D-0CA6-2FADEB43CA1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795105" y="2182256"/>
                <a:ext cx="616932" cy="616932"/>
              </a:xfrm>
              <a:prstGeom prst="rect">
                <a:avLst/>
              </a:prstGeom>
            </p:spPr>
          </p:pic>
          <p:sp>
            <p:nvSpPr>
              <p:cNvPr id="36" name="テキスト ボックス 35">
                <a:extLst>
                  <a:ext uri="{FF2B5EF4-FFF2-40B4-BE49-F238E27FC236}">
                    <a16:creationId xmlns:a16="http://schemas.microsoft.com/office/drawing/2014/main" id="{6ECC99C3-AD9B-CC96-6A87-FA0169C46667}"/>
                  </a:ext>
                </a:extLst>
              </p:cNvPr>
              <p:cNvSpPr txBox="1"/>
              <p:nvPr/>
            </p:nvSpPr>
            <p:spPr>
              <a:xfrm>
                <a:off x="6778576" y="2055332"/>
                <a:ext cx="540427" cy="230322"/>
              </a:xfrm>
              <a:prstGeom prst="rect">
                <a:avLst/>
              </a:prstGeom>
              <a:noFill/>
            </p:spPr>
            <p:txBody>
              <a:bodyPr wrap="square" rtlCol="0">
                <a:spAutoFit/>
              </a:bodyPr>
              <a:lstStyle/>
              <a:p>
                <a:r>
                  <a:rPr kumimoji="1" lang="en-US" altLang="ja-JP" sz="1200" b="1" spc="-100" dirty="0">
                    <a:latin typeface="Meiryo UI" panose="020B0604030504040204" pitchFamily="50" charset="-128"/>
                    <a:ea typeface="Meiryo UI" panose="020B0604030504040204" pitchFamily="50" charset="-128"/>
                  </a:rPr>
                  <a:t>PC</a:t>
                </a:r>
              </a:p>
            </p:txBody>
          </p:sp>
        </p:grpSp>
      </p:grpSp>
      <p:grpSp>
        <p:nvGrpSpPr>
          <p:cNvPr id="65" name="グループ化 64">
            <a:extLst>
              <a:ext uri="{FF2B5EF4-FFF2-40B4-BE49-F238E27FC236}">
                <a16:creationId xmlns:a16="http://schemas.microsoft.com/office/drawing/2014/main" id="{FFD93BDC-D29C-D0AB-471B-24981CD4BD1E}"/>
              </a:ext>
            </a:extLst>
          </p:cNvPr>
          <p:cNvGrpSpPr/>
          <p:nvPr/>
        </p:nvGrpSpPr>
        <p:grpSpPr>
          <a:xfrm>
            <a:off x="3925976" y="2290382"/>
            <a:ext cx="2100612" cy="1782231"/>
            <a:chOff x="3281191" y="1896944"/>
            <a:chExt cx="1746636" cy="1481906"/>
          </a:xfrm>
        </p:grpSpPr>
        <p:sp>
          <p:nvSpPr>
            <p:cNvPr id="21" name="四角形: 角を丸くする 20">
              <a:extLst>
                <a:ext uri="{FF2B5EF4-FFF2-40B4-BE49-F238E27FC236}">
                  <a16:creationId xmlns:a16="http://schemas.microsoft.com/office/drawing/2014/main" id="{9562D9A2-F7D4-1308-8701-15B20B0EF0D6}"/>
                </a:ext>
              </a:extLst>
            </p:cNvPr>
            <p:cNvSpPr/>
            <p:nvPr/>
          </p:nvSpPr>
          <p:spPr>
            <a:xfrm>
              <a:off x="3282515" y="2007087"/>
              <a:ext cx="1745312" cy="1371763"/>
            </a:xfrm>
            <a:prstGeom prst="roundRect">
              <a:avLst>
                <a:gd name="adj" fmla="val 735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ローチャート: 端子 22">
              <a:extLst>
                <a:ext uri="{FF2B5EF4-FFF2-40B4-BE49-F238E27FC236}">
                  <a16:creationId xmlns:a16="http://schemas.microsoft.com/office/drawing/2014/main" id="{C9B7B25A-5781-3E4A-5BD8-857E7EEE935B}"/>
                </a:ext>
              </a:extLst>
            </p:cNvPr>
            <p:cNvSpPr/>
            <p:nvPr/>
          </p:nvSpPr>
          <p:spPr>
            <a:xfrm>
              <a:off x="3717532" y="1896944"/>
              <a:ext cx="817765" cy="252000"/>
            </a:xfrm>
            <a:prstGeom prst="flowChartTerminator">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latin typeface="メイリオ" panose="020B0604030504040204" pitchFamily="50" charset="-128"/>
                  <a:ea typeface="メイリオ" panose="020B0604030504040204" pitchFamily="50" charset="-128"/>
                </a:rPr>
                <a:t>金属くず</a:t>
              </a:r>
            </a:p>
          </p:txBody>
        </p:sp>
        <p:sp>
          <p:nvSpPr>
            <p:cNvPr id="25" name="テキスト ボックス 24">
              <a:extLst>
                <a:ext uri="{FF2B5EF4-FFF2-40B4-BE49-F238E27FC236}">
                  <a16:creationId xmlns:a16="http://schemas.microsoft.com/office/drawing/2014/main" id="{9CE9DD01-25E0-4BA6-1D3F-ABCF83C46E5E}"/>
                </a:ext>
              </a:extLst>
            </p:cNvPr>
            <p:cNvSpPr txBox="1"/>
            <p:nvPr/>
          </p:nvSpPr>
          <p:spPr>
            <a:xfrm>
              <a:off x="3854953" y="2174462"/>
              <a:ext cx="1046495" cy="537417"/>
            </a:xfrm>
            <a:prstGeom prst="rect">
              <a:avLst/>
            </a:prstGeom>
            <a:noFill/>
          </p:spPr>
          <p:txBody>
            <a:bodyPr wrap="square" rtlCol="0">
              <a:spAutoFit/>
            </a:bodyPr>
            <a:lstStyle/>
            <a:p>
              <a:r>
                <a:rPr kumimoji="1" lang="ja-JP" altLang="en-US" sz="1200" b="1" spc="-100" dirty="0">
                  <a:latin typeface="Meiryo UI" panose="020B0604030504040204" pitchFamily="50" charset="-128"/>
                  <a:ea typeface="Meiryo UI" panose="020B0604030504040204" pitchFamily="50" charset="-128"/>
                </a:rPr>
                <a:t>自転車、スチール製の棚、台所用品など</a:t>
              </a:r>
              <a:endParaRPr kumimoji="1" lang="en-US" altLang="ja-JP" sz="1200" b="1" spc="-100" dirty="0">
                <a:latin typeface="Meiryo UI" panose="020B0604030504040204" pitchFamily="50" charset="-128"/>
                <a:ea typeface="Meiryo UI" panose="020B0604030504040204" pitchFamily="50" charset="-128"/>
              </a:endParaRPr>
            </a:p>
          </p:txBody>
        </p:sp>
        <p:pic>
          <p:nvPicPr>
            <p:cNvPr id="26" name="図 25" descr="駐車場, メーター, ストリート, 記号 が含まれている画像&#10;&#10;自動的に生成された説明">
              <a:extLst>
                <a:ext uri="{FF2B5EF4-FFF2-40B4-BE49-F238E27FC236}">
                  <a16:creationId xmlns:a16="http://schemas.microsoft.com/office/drawing/2014/main" id="{003C4A3C-DBAC-23E2-EC68-64EBFDB8A82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281191" y="2551877"/>
              <a:ext cx="756514" cy="756514"/>
            </a:xfrm>
            <a:prstGeom prst="rect">
              <a:avLst/>
            </a:prstGeom>
          </p:spPr>
        </p:pic>
        <p:pic>
          <p:nvPicPr>
            <p:cNvPr id="27" name="図 26" descr="図形 が含まれている画像&#10;&#10;自動的に生成された説明">
              <a:extLst>
                <a:ext uri="{FF2B5EF4-FFF2-40B4-BE49-F238E27FC236}">
                  <a16:creationId xmlns:a16="http://schemas.microsoft.com/office/drawing/2014/main" id="{F8B3654F-B778-C13B-C40B-26391703AFB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321465" y="2052714"/>
              <a:ext cx="590404" cy="590404"/>
            </a:xfrm>
            <a:prstGeom prst="rect">
              <a:avLst/>
            </a:prstGeom>
          </p:spPr>
        </p:pic>
        <p:sp>
          <p:nvSpPr>
            <p:cNvPr id="28" name="テキスト ボックス 27">
              <a:extLst>
                <a:ext uri="{FF2B5EF4-FFF2-40B4-BE49-F238E27FC236}">
                  <a16:creationId xmlns:a16="http://schemas.microsoft.com/office/drawing/2014/main" id="{5304B041-AAFC-3A5D-3136-1C78CF51A054}"/>
                </a:ext>
              </a:extLst>
            </p:cNvPr>
            <p:cNvSpPr txBox="1"/>
            <p:nvPr/>
          </p:nvSpPr>
          <p:spPr>
            <a:xfrm>
              <a:off x="3994746" y="2714135"/>
              <a:ext cx="957183" cy="614191"/>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スプレー缶はこの分類には入れず、自治体の分別に従ってください。</a:t>
              </a:r>
            </a:p>
          </p:txBody>
        </p:sp>
      </p:grpSp>
      <p:grpSp>
        <p:nvGrpSpPr>
          <p:cNvPr id="66" name="グループ化 65">
            <a:extLst>
              <a:ext uri="{FF2B5EF4-FFF2-40B4-BE49-F238E27FC236}">
                <a16:creationId xmlns:a16="http://schemas.microsoft.com/office/drawing/2014/main" id="{B92A6084-D57F-D9BA-C04D-4A2157DE0AC2}"/>
              </a:ext>
            </a:extLst>
          </p:cNvPr>
          <p:cNvGrpSpPr/>
          <p:nvPr/>
        </p:nvGrpSpPr>
        <p:grpSpPr>
          <a:xfrm>
            <a:off x="238828" y="4142394"/>
            <a:ext cx="3116086" cy="1824342"/>
            <a:chOff x="2622070" y="3449691"/>
            <a:chExt cx="2464057" cy="1442605"/>
          </a:xfrm>
        </p:grpSpPr>
        <p:sp>
          <p:nvSpPr>
            <p:cNvPr id="37" name="四角形: 角を丸くする 36">
              <a:extLst>
                <a:ext uri="{FF2B5EF4-FFF2-40B4-BE49-F238E27FC236}">
                  <a16:creationId xmlns:a16="http://schemas.microsoft.com/office/drawing/2014/main" id="{60D63AAC-7B43-B915-2CF7-54817D34D73D}"/>
                </a:ext>
              </a:extLst>
            </p:cNvPr>
            <p:cNvSpPr/>
            <p:nvPr/>
          </p:nvSpPr>
          <p:spPr>
            <a:xfrm>
              <a:off x="2622070" y="3541306"/>
              <a:ext cx="2464057" cy="1350990"/>
            </a:xfrm>
            <a:prstGeom prst="roundRect">
              <a:avLst>
                <a:gd name="adj" fmla="val 735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ローチャート: 端子 37">
              <a:extLst>
                <a:ext uri="{FF2B5EF4-FFF2-40B4-BE49-F238E27FC236}">
                  <a16:creationId xmlns:a16="http://schemas.microsoft.com/office/drawing/2014/main" id="{12BA5D35-0157-2EA9-4C0B-BF248812B7A9}"/>
                </a:ext>
              </a:extLst>
            </p:cNvPr>
            <p:cNvSpPr/>
            <p:nvPr/>
          </p:nvSpPr>
          <p:spPr>
            <a:xfrm>
              <a:off x="3049752" y="3449691"/>
              <a:ext cx="1557111" cy="252000"/>
            </a:xfrm>
            <a:prstGeom prst="flowChartTerminator">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50" b="1" dirty="0">
                  <a:latin typeface="メイリオ" panose="020B0604030504040204" pitchFamily="50" charset="-128"/>
                  <a:ea typeface="メイリオ" panose="020B0604030504040204" pitchFamily="50" charset="-128"/>
                </a:rPr>
                <a:t>その他家電・小型家電</a:t>
              </a:r>
            </a:p>
          </p:txBody>
        </p:sp>
        <p:sp>
          <p:nvSpPr>
            <p:cNvPr id="39" name="テキスト ボックス 38">
              <a:extLst>
                <a:ext uri="{FF2B5EF4-FFF2-40B4-BE49-F238E27FC236}">
                  <a16:creationId xmlns:a16="http://schemas.microsoft.com/office/drawing/2014/main" id="{E86146F8-1259-9671-B7ED-96C8C1190340}"/>
                </a:ext>
              </a:extLst>
            </p:cNvPr>
            <p:cNvSpPr txBox="1"/>
            <p:nvPr/>
          </p:nvSpPr>
          <p:spPr>
            <a:xfrm>
              <a:off x="2678647" y="3725296"/>
              <a:ext cx="1807010" cy="365063"/>
            </a:xfrm>
            <a:prstGeom prst="rect">
              <a:avLst/>
            </a:prstGeom>
            <a:noFill/>
          </p:spPr>
          <p:txBody>
            <a:bodyPr wrap="square" rtlCol="0">
              <a:spAutoFit/>
            </a:bodyPr>
            <a:lstStyle/>
            <a:p>
              <a:r>
                <a:rPr kumimoji="1" lang="ja-JP" altLang="en-US" sz="1200" b="1" spc="-100" dirty="0">
                  <a:latin typeface="Meiryo UI" panose="020B0604030504040204" pitchFamily="50" charset="-128"/>
                  <a:ea typeface="Meiryo UI" panose="020B0604030504040204" pitchFamily="50" charset="-128"/>
                </a:rPr>
                <a:t>電子レンジ、炊飯器、ゲーム機器、ファンヒーター、石油ストーブなど</a:t>
              </a:r>
              <a:endParaRPr kumimoji="1" lang="en-US" altLang="ja-JP" sz="1200" b="1" spc="-100" dirty="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69348A54-04DC-7F9C-6193-879A39669494}"/>
                </a:ext>
              </a:extLst>
            </p:cNvPr>
            <p:cNvSpPr txBox="1"/>
            <p:nvPr/>
          </p:nvSpPr>
          <p:spPr>
            <a:xfrm>
              <a:off x="2647555" y="4107528"/>
              <a:ext cx="1629083" cy="711873"/>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ファンヒーター、石油ストーブの中の灯油は抜いてください。電池は外してください。灯油や電池の集め方は、現地のリーダーを通じて、自治体に問い合わせて確認してください。</a:t>
              </a:r>
              <a:endParaRPr kumimoji="1" lang="en-US" altLang="ja-JP" sz="1050" dirty="0">
                <a:latin typeface="Meiryo UI" panose="020B0604030504040204" pitchFamily="50" charset="-128"/>
                <a:ea typeface="Meiryo UI" panose="020B0604030504040204" pitchFamily="50" charset="-128"/>
              </a:endParaRPr>
            </a:p>
          </p:txBody>
        </p:sp>
        <p:pic>
          <p:nvPicPr>
            <p:cNvPr id="41" name="図 40" descr="テーブル, 座る が含まれている画像&#10;&#10;自動的に生成された説明">
              <a:extLst>
                <a:ext uri="{FF2B5EF4-FFF2-40B4-BE49-F238E27FC236}">
                  <a16:creationId xmlns:a16="http://schemas.microsoft.com/office/drawing/2014/main" id="{5FBA8EE8-4F6C-0228-5282-A2EB89487B1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293710" y="4318193"/>
              <a:ext cx="551839" cy="551839"/>
            </a:xfrm>
            <a:prstGeom prst="rect">
              <a:avLst/>
            </a:prstGeom>
          </p:spPr>
        </p:pic>
        <p:pic>
          <p:nvPicPr>
            <p:cNvPr id="42" name="図 41" descr="テキスト&#10;&#10;自動的に生成された説明">
              <a:extLst>
                <a:ext uri="{FF2B5EF4-FFF2-40B4-BE49-F238E27FC236}">
                  <a16:creationId xmlns:a16="http://schemas.microsoft.com/office/drawing/2014/main" id="{EC95EA9A-CFD9-A9A3-7CF4-7A7C3A63B8D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525522" y="3605577"/>
              <a:ext cx="451346" cy="451346"/>
            </a:xfrm>
            <a:prstGeom prst="rect">
              <a:avLst/>
            </a:prstGeom>
          </p:spPr>
        </p:pic>
        <p:pic>
          <p:nvPicPr>
            <p:cNvPr id="43" name="図 42" descr="アイコン&#10;&#10;中程度の精度で自動的に生成された説明">
              <a:extLst>
                <a:ext uri="{FF2B5EF4-FFF2-40B4-BE49-F238E27FC236}">
                  <a16:creationId xmlns:a16="http://schemas.microsoft.com/office/drawing/2014/main" id="{878CBD8E-41E3-D335-3A13-2789C6CFE96E}"/>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459461" y="3969884"/>
              <a:ext cx="552281" cy="552281"/>
            </a:xfrm>
            <a:prstGeom prst="rect">
              <a:avLst/>
            </a:prstGeom>
          </p:spPr>
        </p:pic>
      </p:grpSp>
      <p:grpSp>
        <p:nvGrpSpPr>
          <p:cNvPr id="68" name="グループ化 67">
            <a:extLst>
              <a:ext uri="{FF2B5EF4-FFF2-40B4-BE49-F238E27FC236}">
                <a16:creationId xmlns:a16="http://schemas.microsoft.com/office/drawing/2014/main" id="{8DEF02CB-7201-0950-E817-D2132DE959AC}"/>
              </a:ext>
            </a:extLst>
          </p:cNvPr>
          <p:cNvGrpSpPr/>
          <p:nvPr/>
        </p:nvGrpSpPr>
        <p:grpSpPr>
          <a:xfrm>
            <a:off x="3436229" y="4125964"/>
            <a:ext cx="1689732" cy="1862568"/>
            <a:chOff x="182111" y="4945588"/>
            <a:chExt cx="1336162" cy="1472833"/>
          </a:xfrm>
        </p:grpSpPr>
        <p:sp>
          <p:nvSpPr>
            <p:cNvPr id="47" name="テキスト ボックス 46">
              <a:extLst>
                <a:ext uri="{FF2B5EF4-FFF2-40B4-BE49-F238E27FC236}">
                  <a16:creationId xmlns:a16="http://schemas.microsoft.com/office/drawing/2014/main" id="{0A1871A1-6B4D-5E79-96AF-EC0B0D627A64}"/>
                </a:ext>
              </a:extLst>
            </p:cNvPr>
            <p:cNvSpPr txBox="1"/>
            <p:nvPr/>
          </p:nvSpPr>
          <p:spPr>
            <a:xfrm>
              <a:off x="182111" y="5911484"/>
              <a:ext cx="1336162" cy="456329"/>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発火防止のため、畳は積み上げすぎないよう（目安は</a:t>
              </a:r>
              <a:r>
                <a:rPr kumimoji="1" lang="en-US" altLang="ja-JP" sz="1050" dirty="0">
                  <a:latin typeface="Meiryo UI" panose="020B0604030504040204" pitchFamily="50" charset="-128"/>
                  <a:ea typeface="Meiryo UI" panose="020B0604030504040204" pitchFamily="50" charset="-128"/>
                </a:rPr>
                <a:t>2</a:t>
              </a:r>
              <a:r>
                <a:rPr kumimoji="1" lang="ja-JP" altLang="en-US" sz="1050" dirty="0">
                  <a:latin typeface="Meiryo UI" panose="020B0604030504040204" pitchFamily="50" charset="-128"/>
                  <a:ea typeface="Meiryo UI" panose="020B0604030504040204" pitchFamily="50" charset="-128"/>
                </a:rPr>
                <a:t>ｍ程度まで）にしましょう。</a:t>
              </a:r>
            </a:p>
          </p:txBody>
        </p:sp>
        <p:grpSp>
          <p:nvGrpSpPr>
            <p:cNvPr id="67" name="グループ化 66">
              <a:extLst>
                <a:ext uri="{FF2B5EF4-FFF2-40B4-BE49-F238E27FC236}">
                  <a16:creationId xmlns:a16="http://schemas.microsoft.com/office/drawing/2014/main" id="{6D2D1B79-0C3C-8719-963F-A3C1EC7A548A}"/>
                </a:ext>
              </a:extLst>
            </p:cNvPr>
            <p:cNvGrpSpPr/>
            <p:nvPr/>
          </p:nvGrpSpPr>
          <p:grpSpPr>
            <a:xfrm>
              <a:off x="182744" y="4945588"/>
              <a:ext cx="1335529" cy="1472833"/>
              <a:chOff x="182744" y="4945588"/>
              <a:chExt cx="1335529" cy="1472833"/>
            </a:xfrm>
          </p:grpSpPr>
          <p:sp>
            <p:nvSpPr>
              <p:cNvPr id="44" name="四角形: 角を丸くする 43">
                <a:extLst>
                  <a:ext uri="{FF2B5EF4-FFF2-40B4-BE49-F238E27FC236}">
                    <a16:creationId xmlns:a16="http://schemas.microsoft.com/office/drawing/2014/main" id="{C8847EDD-ADD4-7BAC-7733-FA8104E2A702}"/>
                  </a:ext>
                </a:extLst>
              </p:cNvPr>
              <p:cNvSpPr/>
              <p:nvPr/>
            </p:nvSpPr>
            <p:spPr>
              <a:xfrm>
                <a:off x="182744" y="5048616"/>
                <a:ext cx="1286869" cy="1369805"/>
              </a:xfrm>
              <a:prstGeom prst="roundRect">
                <a:avLst>
                  <a:gd name="adj" fmla="val 735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ローチャート: 端子 44">
                <a:extLst>
                  <a:ext uri="{FF2B5EF4-FFF2-40B4-BE49-F238E27FC236}">
                    <a16:creationId xmlns:a16="http://schemas.microsoft.com/office/drawing/2014/main" id="{3A3145F6-9480-1E60-1D85-7C62BEDBA8AB}"/>
                  </a:ext>
                </a:extLst>
              </p:cNvPr>
              <p:cNvSpPr/>
              <p:nvPr/>
            </p:nvSpPr>
            <p:spPr>
              <a:xfrm>
                <a:off x="281180" y="4945588"/>
                <a:ext cx="980900" cy="252000"/>
              </a:xfrm>
              <a:prstGeom prst="flowChartTerminator">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50" b="1" spc="-100" dirty="0">
                    <a:latin typeface="メイリオ" panose="020B0604030504040204" pitchFamily="50" charset="-128"/>
                    <a:ea typeface="メイリオ" panose="020B0604030504040204" pitchFamily="50" charset="-128"/>
                  </a:rPr>
                  <a:t>布団、畳など</a:t>
                </a:r>
              </a:p>
            </p:txBody>
          </p:sp>
          <p:sp>
            <p:nvSpPr>
              <p:cNvPr id="46" name="テキスト ボックス 45">
                <a:extLst>
                  <a:ext uri="{FF2B5EF4-FFF2-40B4-BE49-F238E27FC236}">
                    <a16:creationId xmlns:a16="http://schemas.microsoft.com/office/drawing/2014/main" id="{C271BD89-5208-F629-9BCC-EA3C328D66D5}"/>
                  </a:ext>
                </a:extLst>
              </p:cNvPr>
              <p:cNvSpPr txBox="1"/>
              <p:nvPr/>
            </p:nvSpPr>
            <p:spPr>
              <a:xfrm>
                <a:off x="246067" y="5195552"/>
                <a:ext cx="1272206" cy="365063"/>
              </a:xfrm>
              <a:prstGeom prst="rect">
                <a:avLst/>
              </a:prstGeom>
              <a:noFill/>
            </p:spPr>
            <p:txBody>
              <a:bodyPr wrap="square" rtlCol="0">
                <a:spAutoFit/>
              </a:bodyPr>
              <a:lstStyle/>
              <a:p>
                <a:r>
                  <a:rPr kumimoji="1" lang="ja-JP" altLang="en-US" sz="1200" b="1" spc="-100" dirty="0">
                    <a:latin typeface="Meiryo UI" panose="020B0604030504040204" pitchFamily="50" charset="-128"/>
                    <a:ea typeface="Meiryo UI" panose="020B0604030504040204" pitchFamily="50" charset="-128"/>
                  </a:rPr>
                  <a:t>布団などの寝具類、</a:t>
                </a:r>
                <a:endParaRPr kumimoji="1" lang="en-US" altLang="ja-JP" sz="1200" b="1" spc="-100" dirty="0">
                  <a:latin typeface="Meiryo UI" panose="020B0604030504040204" pitchFamily="50" charset="-128"/>
                  <a:ea typeface="Meiryo UI" panose="020B0604030504040204" pitchFamily="50" charset="-128"/>
                </a:endParaRPr>
              </a:p>
              <a:p>
                <a:r>
                  <a:rPr kumimoji="1" lang="ja-JP" altLang="en-US" sz="1200" b="1" spc="-100" dirty="0">
                    <a:latin typeface="Meiryo UI" panose="020B0604030504040204" pitchFamily="50" charset="-128"/>
                    <a:ea typeface="Meiryo UI" panose="020B0604030504040204" pitchFamily="50" charset="-128"/>
                  </a:rPr>
                  <a:t>畳、ｶｰﾍﾟｯﾄなど</a:t>
                </a:r>
                <a:endParaRPr kumimoji="1" lang="en-US" altLang="ja-JP" sz="1200" b="1" spc="-100" dirty="0">
                  <a:latin typeface="Meiryo UI" panose="020B0604030504040204" pitchFamily="50" charset="-128"/>
                  <a:ea typeface="Meiryo UI" panose="020B0604030504040204" pitchFamily="50" charset="-128"/>
                </a:endParaRPr>
              </a:p>
            </p:txBody>
          </p:sp>
          <p:pic>
            <p:nvPicPr>
              <p:cNvPr id="48" name="図 47" descr="黒い背景と白い文字のロゴ&#10;&#10;自動的に生成された説明">
                <a:extLst>
                  <a:ext uri="{FF2B5EF4-FFF2-40B4-BE49-F238E27FC236}">
                    <a16:creationId xmlns:a16="http://schemas.microsoft.com/office/drawing/2014/main" id="{FDC62BB2-3D1A-09FB-A612-0D5FA4951A55}"/>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61073" y="5543644"/>
                <a:ext cx="566984" cy="566984"/>
              </a:xfrm>
              <a:prstGeom prst="rect">
                <a:avLst/>
              </a:prstGeom>
            </p:spPr>
          </p:pic>
          <p:pic>
            <p:nvPicPr>
              <p:cNvPr id="49" name="図 48">
                <a:extLst>
                  <a:ext uri="{FF2B5EF4-FFF2-40B4-BE49-F238E27FC236}">
                    <a16:creationId xmlns:a16="http://schemas.microsoft.com/office/drawing/2014/main" id="{BDA94133-EFA6-E8BF-2A49-D6ED226EC8AA}"/>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256254" y="5451727"/>
                <a:ext cx="566984" cy="566984"/>
              </a:xfrm>
              <a:prstGeom prst="rect">
                <a:avLst/>
              </a:prstGeom>
            </p:spPr>
          </p:pic>
        </p:grpSp>
      </p:grpSp>
      <p:grpSp>
        <p:nvGrpSpPr>
          <p:cNvPr id="70" name="グループ化 69">
            <a:extLst>
              <a:ext uri="{FF2B5EF4-FFF2-40B4-BE49-F238E27FC236}">
                <a16:creationId xmlns:a16="http://schemas.microsoft.com/office/drawing/2014/main" id="{DD69C04C-6478-EB95-FF6C-2ABB19D36B05}"/>
              </a:ext>
            </a:extLst>
          </p:cNvPr>
          <p:cNvGrpSpPr/>
          <p:nvPr/>
        </p:nvGrpSpPr>
        <p:grpSpPr>
          <a:xfrm>
            <a:off x="7125406" y="4115493"/>
            <a:ext cx="1815841" cy="1873185"/>
            <a:chOff x="3423167" y="4929236"/>
            <a:chExt cx="1435884" cy="1481227"/>
          </a:xfrm>
        </p:grpSpPr>
        <p:sp>
          <p:nvSpPr>
            <p:cNvPr id="55" name="四角形: 角を丸くする 54">
              <a:extLst>
                <a:ext uri="{FF2B5EF4-FFF2-40B4-BE49-F238E27FC236}">
                  <a16:creationId xmlns:a16="http://schemas.microsoft.com/office/drawing/2014/main" id="{A5B5E998-B563-BE53-60C7-A5E141B29F41}"/>
                </a:ext>
              </a:extLst>
            </p:cNvPr>
            <p:cNvSpPr/>
            <p:nvPr/>
          </p:nvSpPr>
          <p:spPr>
            <a:xfrm>
              <a:off x="3423167" y="5040398"/>
              <a:ext cx="1426140" cy="1370065"/>
            </a:xfrm>
            <a:prstGeom prst="roundRect">
              <a:avLst>
                <a:gd name="adj" fmla="val 735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ローチャート: 端子 55">
              <a:extLst>
                <a:ext uri="{FF2B5EF4-FFF2-40B4-BE49-F238E27FC236}">
                  <a16:creationId xmlns:a16="http://schemas.microsoft.com/office/drawing/2014/main" id="{7B93F2C0-80FC-B45A-25E4-BAA76D1A3E93}"/>
                </a:ext>
              </a:extLst>
            </p:cNvPr>
            <p:cNvSpPr/>
            <p:nvPr/>
          </p:nvSpPr>
          <p:spPr>
            <a:xfrm>
              <a:off x="3592865" y="4929236"/>
              <a:ext cx="563064" cy="237162"/>
            </a:xfrm>
            <a:prstGeom prst="flowChartTerminator">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50" b="1" dirty="0">
                  <a:latin typeface="メイリオ" panose="020B0604030504040204" pitchFamily="50" charset="-128"/>
                  <a:ea typeface="メイリオ" panose="020B0604030504040204" pitchFamily="50" charset="-128"/>
                </a:rPr>
                <a:t>土砂</a:t>
              </a:r>
            </a:p>
          </p:txBody>
        </p:sp>
        <p:sp>
          <p:nvSpPr>
            <p:cNvPr id="57" name="テキスト ボックス 56">
              <a:extLst>
                <a:ext uri="{FF2B5EF4-FFF2-40B4-BE49-F238E27FC236}">
                  <a16:creationId xmlns:a16="http://schemas.microsoft.com/office/drawing/2014/main" id="{2C874ACF-F417-32A1-9B8F-A05B718EBC2B}"/>
                </a:ext>
              </a:extLst>
            </p:cNvPr>
            <p:cNvSpPr txBox="1"/>
            <p:nvPr/>
          </p:nvSpPr>
          <p:spPr>
            <a:xfrm>
              <a:off x="4250123" y="5392163"/>
              <a:ext cx="523823" cy="219038"/>
            </a:xfrm>
            <a:prstGeom prst="rect">
              <a:avLst/>
            </a:prstGeom>
            <a:noFill/>
          </p:spPr>
          <p:txBody>
            <a:bodyPr wrap="square" rtlCol="0">
              <a:spAutoFit/>
            </a:bodyPr>
            <a:lstStyle/>
            <a:p>
              <a:r>
                <a:rPr kumimoji="1" lang="ja-JP" altLang="en-US" sz="1200" b="1" spc="-100" dirty="0">
                  <a:latin typeface="Meiryo UI" panose="020B0604030504040204" pitchFamily="50" charset="-128"/>
                  <a:ea typeface="Meiryo UI" panose="020B0604030504040204" pitchFamily="50" charset="-128"/>
                </a:rPr>
                <a:t>土砂</a:t>
              </a:r>
              <a:endParaRPr kumimoji="1" lang="en-US" altLang="ja-JP" sz="1200" b="1" spc="-100" dirty="0">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C79E64F1-2879-99D2-96B3-032FF8BCA359}"/>
                </a:ext>
              </a:extLst>
            </p:cNvPr>
            <p:cNvSpPr txBox="1"/>
            <p:nvPr/>
          </p:nvSpPr>
          <p:spPr>
            <a:xfrm>
              <a:off x="3444080" y="5793271"/>
              <a:ext cx="1414971" cy="456329"/>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水害時に出る床上の土砂は場所を決めてまとめて置いてください。</a:t>
              </a:r>
            </a:p>
          </p:txBody>
        </p:sp>
        <p:pic>
          <p:nvPicPr>
            <p:cNvPr id="60" name="図 59">
              <a:extLst>
                <a:ext uri="{FF2B5EF4-FFF2-40B4-BE49-F238E27FC236}">
                  <a16:creationId xmlns:a16="http://schemas.microsoft.com/office/drawing/2014/main" id="{976D85A7-4EE4-6E3B-520A-94506073392B}"/>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3585843" y="5194470"/>
              <a:ext cx="705341" cy="705341"/>
            </a:xfrm>
            <a:prstGeom prst="rect">
              <a:avLst/>
            </a:prstGeom>
          </p:spPr>
        </p:pic>
      </p:grpSp>
      <p:grpSp>
        <p:nvGrpSpPr>
          <p:cNvPr id="69" name="グループ化 68">
            <a:extLst>
              <a:ext uri="{FF2B5EF4-FFF2-40B4-BE49-F238E27FC236}">
                <a16:creationId xmlns:a16="http://schemas.microsoft.com/office/drawing/2014/main" id="{8D983665-914E-C49A-6033-E28C59BB704E}"/>
              </a:ext>
            </a:extLst>
          </p:cNvPr>
          <p:cNvGrpSpPr/>
          <p:nvPr/>
        </p:nvGrpSpPr>
        <p:grpSpPr>
          <a:xfrm>
            <a:off x="5041089" y="4134576"/>
            <a:ext cx="2147135" cy="1860254"/>
            <a:chOff x="1549471" y="4929735"/>
            <a:chExt cx="1697855" cy="1471003"/>
          </a:xfrm>
        </p:grpSpPr>
        <p:pic>
          <p:nvPicPr>
            <p:cNvPr id="50" name="図 49" descr="ガラス, カップ が含まれている画像&#10;&#10;自動的に生成された説明">
              <a:extLst>
                <a:ext uri="{FF2B5EF4-FFF2-40B4-BE49-F238E27FC236}">
                  <a16:creationId xmlns:a16="http://schemas.microsoft.com/office/drawing/2014/main" id="{C3107E82-B0F9-D102-7FD0-1AB747B2B818}"/>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549471" y="5757196"/>
              <a:ext cx="576643" cy="576643"/>
            </a:xfrm>
            <a:prstGeom prst="rect">
              <a:avLst/>
            </a:prstGeom>
          </p:spPr>
        </p:pic>
        <p:sp>
          <p:nvSpPr>
            <p:cNvPr id="51" name="四角形: 角を丸くする 50">
              <a:extLst>
                <a:ext uri="{FF2B5EF4-FFF2-40B4-BE49-F238E27FC236}">
                  <a16:creationId xmlns:a16="http://schemas.microsoft.com/office/drawing/2014/main" id="{D5AB5582-29CB-93D6-5FDC-5840DF8811A5}"/>
                </a:ext>
              </a:extLst>
            </p:cNvPr>
            <p:cNvSpPr/>
            <p:nvPr/>
          </p:nvSpPr>
          <p:spPr>
            <a:xfrm>
              <a:off x="1632224" y="5040134"/>
              <a:ext cx="1511662" cy="1360604"/>
            </a:xfrm>
            <a:prstGeom prst="roundRect">
              <a:avLst>
                <a:gd name="adj" fmla="val 735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ローチャート: 端子 51">
              <a:extLst>
                <a:ext uri="{FF2B5EF4-FFF2-40B4-BE49-F238E27FC236}">
                  <a16:creationId xmlns:a16="http://schemas.microsoft.com/office/drawing/2014/main" id="{3D84D1EB-7F7A-5CA7-4910-D6B889195A94}"/>
                </a:ext>
              </a:extLst>
            </p:cNvPr>
            <p:cNvSpPr/>
            <p:nvPr/>
          </p:nvSpPr>
          <p:spPr>
            <a:xfrm>
              <a:off x="1743905" y="4929735"/>
              <a:ext cx="1175525" cy="252000"/>
            </a:xfrm>
            <a:prstGeom prst="flowChartTerminator">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50" b="1" dirty="0">
                  <a:latin typeface="メイリオ" panose="020B0604030504040204" pitchFamily="50" charset="-128"/>
                  <a:ea typeface="メイリオ" panose="020B0604030504040204" pitchFamily="50" charset="-128"/>
                </a:rPr>
                <a:t>ガラス、陶器類</a:t>
              </a:r>
            </a:p>
          </p:txBody>
        </p:sp>
        <p:sp>
          <p:nvSpPr>
            <p:cNvPr id="53" name="テキスト ボックス 52">
              <a:extLst>
                <a:ext uri="{FF2B5EF4-FFF2-40B4-BE49-F238E27FC236}">
                  <a16:creationId xmlns:a16="http://schemas.microsoft.com/office/drawing/2014/main" id="{A2C42117-C802-B608-FDCB-B0A591C7EC8B}"/>
                </a:ext>
              </a:extLst>
            </p:cNvPr>
            <p:cNvSpPr txBox="1"/>
            <p:nvPr/>
          </p:nvSpPr>
          <p:spPr>
            <a:xfrm>
              <a:off x="2157989" y="5236341"/>
              <a:ext cx="1032991" cy="365063"/>
            </a:xfrm>
            <a:prstGeom prst="rect">
              <a:avLst/>
            </a:prstGeom>
            <a:noFill/>
          </p:spPr>
          <p:txBody>
            <a:bodyPr wrap="square" rtlCol="0">
              <a:spAutoFit/>
            </a:bodyPr>
            <a:lstStyle/>
            <a:p>
              <a:r>
                <a:rPr kumimoji="1" lang="ja-JP" altLang="en-US" sz="1200" b="1" spc="-100" dirty="0">
                  <a:latin typeface="Meiryo UI" panose="020B0604030504040204" pitchFamily="50" charset="-128"/>
                  <a:ea typeface="Meiryo UI" panose="020B0604030504040204" pitchFamily="50" charset="-128"/>
                </a:rPr>
                <a:t>ガラス、</a:t>
              </a:r>
              <a:endParaRPr kumimoji="1" lang="en-US" altLang="ja-JP" sz="1200" b="1" spc="-100" dirty="0">
                <a:latin typeface="Meiryo UI" panose="020B0604030504040204" pitchFamily="50" charset="-128"/>
                <a:ea typeface="Meiryo UI" panose="020B0604030504040204" pitchFamily="50" charset="-128"/>
              </a:endParaRPr>
            </a:p>
            <a:p>
              <a:r>
                <a:rPr kumimoji="1" lang="ja-JP" altLang="en-US" sz="1200" b="1" spc="-100" dirty="0">
                  <a:latin typeface="Meiryo UI" panose="020B0604030504040204" pitchFamily="50" charset="-128"/>
                  <a:ea typeface="Meiryo UI" panose="020B0604030504040204" pitchFamily="50" charset="-128"/>
                </a:rPr>
                <a:t>陶器類など</a:t>
              </a:r>
              <a:endParaRPr kumimoji="1" lang="en-US" altLang="ja-JP" sz="1200" b="1" spc="-100" dirty="0">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DAA3B19F-A1DA-271B-CB0A-90E95D8820CF}"/>
                </a:ext>
              </a:extLst>
            </p:cNvPr>
            <p:cNvSpPr txBox="1"/>
            <p:nvPr/>
          </p:nvSpPr>
          <p:spPr>
            <a:xfrm>
              <a:off x="2186540" y="5696460"/>
              <a:ext cx="1060786" cy="584101"/>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ジュース・酒などの</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液体、生ものなどの</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中身はあらかじめ</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捨ててください。</a:t>
              </a:r>
              <a:endParaRPr kumimoji="1" lang="en-US" altLang="ja-JP" sz="1050" dirty="0">
                <a:latin typeface="Meiryo UI" panose="020B0604030504040204" pitchFamily="50" charset="-128"/>
                <a:ea typeface="Meiryo UI" panose="020B0604030504040204" pitchFamily="50" charset="-128"/>
              </a:endParaRPr>
            </a:p>
          </p:txBody>
        </p:sp>
        <p:pic>
          <p:nvPicPr>
            <p:cNvPr id="59" name="図 58" descr="ロゴ&#10;&#10;自動的に生成された説明">
              <a:extLst>
                <a:ext uri="{FF2B5EF4-FFF2-40B4-BE49-F238E27FC236}">
                  <a16:creationId xmlns:a16="http://schemas.microsoft.com/office/drawing/2014/main" id="{B485EC23-4DA7-B4A3-1AC2-F1CFE7D5702C}"/>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762257" y="5882533"/>
              <a:ext cx="515100" cy="515100"/>
            </a:xfrm>
            <a:prstGeom prst="rect">
              <a:avLst/>
            </a:prstGeom>
          </p:spPr>
        </p:pic>
        <p:pic>
          <p:nvPicPr>
            <p:cNvPr id="61" name="図 60" descr="アイコン が含まれている画像&#10;&#10;自動的に生成された説明">
              <a:extLst>
                <a:ext uri="{FF2B5EF4-FFF2-40B4-BE49-F238E27FC236}">
                  <a16:creationId xmlns:a16="http://schemas.microsoft.com/office/drawing/2014/main" id="{55F2AADC-A27E-4B4E-3243-80336880D751}"/>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1654761" y="5210988"/>
              <a:ext cx="567692" cy="567692"/>
            </a:xfrm>
            <a:prstGeom prst="rect">
              <a:avLst/>
            </a:prstGeom>
          </p:spPr>
        </p:pic>
      </p:grpSp>
      <p:sp>
        <p:nvSpPr>
          <p:cNvPr id="10" name="四角形: 角を丸くする 9">
            <a:extLst>
              <a:ext uri="{FF2B5EF4-FFF2-40B4-BE49-F238E27FC236}">
                <a16:creationId xmlns:a16="http://schemas.microsoft.com/office/drawing/2014/main" id="{6A908EAE-A45E-C1AF-D5F9-1565CB17105A}"/>
              </a:ext>
            </a:extLst>
          </p:cNvPr>
          <p:cNvSpPr/>
          <p:nvPr/>
        </p:nvSpPr>
        <p:spPr>
          <a:xfrm>
            <a:off x="7957392"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Tree>
    <p:extLst>
      <p:ext uri="{BB962C8B-B14F-4D97-AF65-F5344CB8AC3E}">
        <p14:creationId xmlns:p14="http://schemas.microsoft.com/office/powerpoint/2010/main" val="2617377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60B8BB2-F459-A5D4-9EF4-B7E660FF80D9}"/>
              </a:ext>
            </a:extLst>
          </p:cNvPr>
          <p:cNvSpPr>
            <a:spLocks noGrp="1"/>
          </p:cNvSpPr>
          <p:nvPr>
            <p:ph idx="1"/>
          </p:nvPr>
        </p:nvSpPr>
        <p:spPr>
          <a:xfrm>
            <a:off x="447869" y="1020645"/>
            <a:ext cx="8128784" cy="5613619"/>
          </a:xfrm>
        </p:spPr>
        <p:txBody>
          <a:bodyPr>
            <a:noAutofit/>
          </a:bodyPr>
          <a:lstStyle/>
          <a:p>
            <a:pPr algn="just">
              <a:lnSpc>
                <a:spcPts val="3200"/>
              </a:lnSpc>
              <a:spcBef>
                <a:spcPts val="1200"/>
              </a:spcBef>
              <a:buFont typeface="Wingdings" panose="05000000000000000000" pitchFamily="2" charset="2"/>
              <a:buChar char="l"/>
            </a:pPr>
            <a:r>
              <a:rPr kumimoji="1" lang="ja-JP" altLang="en-US" sz="2000" dirty="0">
                <a:latin typeface="Meiryo UI" panose="020B0604030504040204" pitchFamily="50" charset="-128"/>
                <a:ea typeface="Meiryo UI" panose="020B0604030504040204" pitchFamily="50" charset="-128"/>
              </a:rPr>
              <a:t>本資料は、</a:t>
            </a:r>
            <a:r>
              <a:rPr lang="ja-JP" altLang="en-US" sz="2400" b="1" u="sng" dirty="0">
                <a:solidFill>
                  <a:schemeClr val="accent1"/>
                </a:solidFill>
                <a:latin typeface="Meiryo UI" panose="020B0604030504040204" pitchFamily="50" charset="-128"/>
                <a:ea typeface="Meiryo UI" panose="020B0604030504040204" pitchFamily="50" charset="-128"/>
              </a:rPr>
              <a:t>災害ごみ処理に係るボランティア</a:t>
            </a:r>
            <a:r>
              <a:rPr kumimoji="1" lang="ja-JP" altLang="en-US" sz="2400" b="1" u="sng" dirty="0">
                <a:solidFill>
                  <a:schemeClr val="accent1"/>
                </a:solidFill>
                <a:latin typeface="Meiryo UI" panose="020B0604030504040204" pitchFamily="50" charset="-128"/>
                <a:ea typeface="Meiryo UI" panose="020B0604030504040204" pitchFamily="50" charset="-128"/>
              </a:rPr>
              <a:t>活動に参加したい</a:t>
            </a:r>
            <a:r>
              <a:rPr lang="ja-JP" altLang="en-US" sz="2000" dirty="0">
                <a:latin typeface="Meiryo UI" panose="020B0604030504040204" pitchFamily="50" charset="-128"/>
                <a:ea typeface="Meiryo UI" panose="020B0604030504040204" pitchFamily="50" charset="-128"/>
              </a:rPr>
              <a:t>と考える方々</a:t>
            </a:r>
            <a:r>
              <a:rPr kumimoji="1" lang="ja-JP" altLang="en-US" sz="2000" dirty="0">
                <a:latin typeface="Meiryo UI" panose="020B0604030504040204" pitchFamily="50" charset="-128"/>
                <a:ea typeface="Meiryo UI" panose="020B0604030504040204" pitchFamily="50" charset="-128"/>
              </a:rPr>
              <a:t>や、参加経験があり</a:t>
            </a:r>
            <a:r>
              <a:rPr kumimoji="1" lang="ja-JP" altLang="en-US" sz="2400" b="1" u="sng" dirty="0">
                <a:solidFill>
                  <a:schemeClr val="accent1"/>
                </a:solidFill>
                <a:latin typeface="Meiryo UI" panose="020B0604030504040204" pitchFamily="50" charset="-128"/>
                <a:ea typeface="Meiryo UI" panose="020B0604030504040204" pitchFamily="50" charset="-128"/>
              </a:rPr>
              <a:t>さらに知識を深めたい</a:t>
            </a:r>
            <a:r>
              <a:rPr kumimoji="1" lang="ja-JP" altLang="en-US" sz="2000" dirty="0">
                <a:latin typeface="Meiryo UI" panose="020B0604030504040204" pitchFamily="50" charset="-128"/>
                <a:ea typeface="Meiryo UI" panose="020B0604030504040204" pitchFamily="50" charset="-128"/>
              </a:rPr>
              <a:t>という方々向けの研修ツールです。</a:t>
            </a:r>
            <a:endParaRPr kumimoji="1" lang="en-US" altLang="ja-JP" sz="2000" dirty="0">
              <a:latin typeface="Meiryo UI" panose="020B0604030504040204" pitchFamily="50" charset="-128"/>
              <a:ea typeface="Meiryo UI" panose="020B0604030504040204" pitchFamily="50" charset="-128"/>
            </a:endParaRPr>
          </a:p>
          <a:p>
            <a:pPr algn="just">
              <a:lnSpc>
                <a:spcPts val="3200"/>
              </a:lnSpc>
              <a:spcBef>
                <a:spcPts val="1200"/>
              </a:spcBef>
              <a:buFont typeface="Wingdings" panose="05000000000000000000" pitchFamily="2" charset="2"/>
              <a:buChar char="l"/>
            </a:pPr>
            <a:r>
              <a:rPr lang="ja-JP" altLang="en-US" sz="2000" dirty="0">
                <a:latin typeface="Meiryo UI" panose="020B0604030504040204" pitchFamily="50" charset="-128"/>
                <a:ea typeface="Meiryo UI" panose="020B0604030504040204" pitchFamily="50" charset="-128"/>
              </a:rPr>
              <a:t>主に</a:t>
            </a:r>
            <a:r>
              <a:rPr lang="ja-JP" altLang="en-US" sz="2400" b="1" u="sng" dirty="0">
                <a:solidFill>
                  <a:schemeClr val="accent1"/>
                </a:solidFill>
                <a:latin typeface="Meiryo UI" panose="020B0604030504040204" pitchFamily="50" charset="-128"/>
                <a:ea typeface="Meiryo UI" panose="020B0604030504040204" pitchFamily="50" charset="-128"/>
              </a:rPr>
              <a:t>市町村（廃棄物部局）が社会福祉協議会（社協）等と連携</a:t>
            </a:r>
            <a:r>
              <a:rPr lang="ja-JP" altLang="en-US" sz="2000" dirty="0">
                <a:latin typeface="Meiryo UI" panose="020B0604030504040204" pitchFamily="50" charset="-128"/>
                <a:ea typeface="Meiryo UI" panose="020B0604030504040204" pitchFamily="50" charset="-128"/>
              </a:rPr>
              <a:t>して、上記の方々を対象にした</a:t>
            </a:r>
            <a:r>
              <a:rPr lang="ja-JP" altLang="en-US" sz="2400" b="1" u="sng" dirty="0">
                <a:solidFill>
                  <a:schemeClr val="accent1"/>
                </a:solidFill>
                <a:latin typeface="Meiryo UI" panose="020B0604030504040204" pitchFamily="50" charset="-128"/>
                <a:ea typeface="Meiryo UI" panose="020B0604030504040204" pitchFamily="50" charset="-128"/>
              </a:rPr>
              <a:t>平時における図上演習等の研修用のツール</a:t>
            </a:r>
            <a:r>
              <a:rPr lang="ja-JP" altLang="en-US" sz="2000" dirty="0">
                <a:latin typeface="Meiryo UI" panose="020B0604030504040204" pitchFamily="50" charset="-128"/>
                <a:ea typeface="Meiryo UI" panose="020B0604030504040204" pitchFamily="50" charset="-128"/>
              </a:rPr>
              <a:t>として活用いただくことを想定しています。</a:t>
            </a:r>
          </a:p>
          <a:p>
            <a:pPr algn="just">
              <a:lnSpc>
                <a:spcPts val="3200"/>
              </a:lnSpc>
              <a:spcBef>
                <a:spcPts val="1800"/>
              </a:spcBef>
              <a:buFont typeface="Wingdings" panose="05000000000000000000" pitchFamily="2" charset="2"/>
              <a:buChar char="l"/>
            </a:pPr>
            <a:r>
              <a:rPr kumimoji="1" lang="ja-JP" altLang="en-US" sz="2000" dirty="0">
                <a:latin typeface="Meiryo UI" panose="020B0604030504040204" pitchFamily="50" charset="-128"/>
                <a:ea typeface="Meiryo UI" panose="020B0604030504040204" pitchFamily="50" charset="-128"/>
              </a:rPr>
              <a:t>災害時にボランティアの方々にご協力いただきたいこと、ご留意いただきたいことを具体的にイメージしてもらえるよう、</a:t>
            </a:r>
            <a:r>
              <a:rPr kumimoji="1" lang="ja-JP" altLang="en-US" sz="2400" b="1" u="sng" dirty="0">
                <a:solidFill>
                  <a:schemeClr val="accent1"/>
                </a:solidFill>
                <a:latin typeface="Meiryo UI" panose="020B0604030504040204" pitchFamily="50" charset="-128"/>
                <a:ea typeface="Meiryo UI" panose="020B0604030504040204" pitchFamily="50" charset="-128"/>
              </a:rPr>
              <a:t>実践的な対応を学習</a:t>
            </a:r>
            <a:r>
              <a:rPr lang="ja-JP" altLang="en-US" sz="2000" dirty="0">
                <a:latin typeface="Meiryo UI" panose="020B0604030504040204" pitchFamily="50" charset="-128"/>
                <a:ea typeface="Meiryo UI" panose="020B0604030504040204" pitchFamily="50" charset="-128"/>
              </a:rPr>
              <a:t>できる内容</a:t>
            </a:r>
            <a:r>
              <a:rPr kumimoji="1" lang="ja-JP" altLang="en-US" sz="2000" dirty="0">
                <a:latin typeface="Meiryo UI" panose="020B0604030504040204" pitchFamily="50" charset="-128"/>
                <a:ea typeface="Meiryo UI" panose="020B0604030504040204" pitchFamily="50" charset="-128"/>
              </a:rPr>
              <a:t>をめざして作成しました。</a:t>
            </a:r>
            <a:r>
              <a:rPr lang="ja-JP" altLang="en-US" sz="2400" b="1" u="sng" dirty="0">
                <a:solidFill>
                  <a:schemeClr val="accent1"/>
                </a:solidFill>
                <a:latin typeface="Meiryo UI" panose="020B0604030504040204" pitchFamily="50" charset="-128"/>
                <a:ea typeface="Meiryo UI" panose="020B0604030504040204" pitchFamily="50" charset="-128"/>
              </a:rPr>
              <a:t>ボランティアの連携・育成等</a:t>
            </a:r>
            <a:r>
              <a:rPr kumimoji="1" lang="ja-JP" altLang="en-US" sz="2000" dirty="0">
                <a:latin typeface="Meiryo UI" panose="020B0604030504040204" pitchFamily="50" charset="-128"/>
                <a:ea typeface="Meiryo UI" panose="020B0604030504040204" pitchFamily="50" charset="-128"/>
              </a:rPr>
              <a:t>において活用ください。</a:t>
            </a:r>
            <a:endParaRPr kumimoji="1" lang="en-US" altLang="ja-JP" sz="2000" dirty="0">
              <a:latin typeface="Meiryo UI" panose="020B0604030504040204" pitchFamily="50" charset="-128"/>
              <a:ea typeface="Meiryo UI" panose="020B0604030504040204" pitchFamily="50" charset="-128"/>
            </a:endParaRPr>
          </a:p>
          <a:p>
            <a:pPr algn="just">
              <a:lnSpc>
                <a:spcPts val="3200"/>
              </a:lnSpc>
              <a:spcBef>
                <a:spcPts val="1800"/>
              </a:spcBef>
              <a:buFont typeface="Wingdings" panose="05000000000000000000" pitchFamily="2" charset="2"/>
              <a:buChar char="l"/>
            </a:pPr>
            <a:r>
              <a:rPr lang="ja-JP" altLang="en-US" sz="2000" dirty="0">
                <a:latin typeface="Meiryo UI" panose="020B0604030504040204" pitchFamily="50" charset="-128"/>
                <a:ea typeface="Meiryo UI" panose="020B0604030504040204" pitchFamily="50" charset="-128"/>
              </a:rPr>
              <a:t>なお、本資料では、「被災家屋を片付ける際に出てくる災害によって生じた　片付けごみ」を一般的に分かりやすいよう、</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災害ごみ</a:t>
            </a:r>
            <a:r>
              <a:rPr lang="en-US" altLang="ja-JP"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と呼びます。</a:t>
            </a:r>
            <a:endParaRPr kumimoji="1" lang="ja-JP" altLang="en-US" sz="200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A49D7217-EF31-221E-64D2-0CA53432ADA4}"/>
              </a:ext>
            </a:extLst>
          </p:cNvPr>
          <p:cNvSpPr>
            <a:spLocks noGrp="1"/>
          </p:cNvSpPr>
          <p:nvPr>
            <p:ph type="title"/>
          </p:nvPr>
        </p:nvSpPr>
        <p:spPr>
          <a:xfrm>
            <a:off x="567347" y="-54868"/>
            <a:ext cx="7886700" cy="1075513"/>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研修ツールについて</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4" name="四角形: 角を丸くする 3">
            <a:extLst>
              <a:ext uri="{FF2B5EF4-FFF2-40B4-BE49-F238E27FC236}">
                <a16:creationId xmlns:a16="http://schemas.microsoft.com/office/drawing/2014/main" id="{9DA7ECEA-1523-98F1-C791-DC2F44A9DF45}"/>
              </a:ext>
            </a:extLst>
          </p:cNvPr>
          <p:cNvSpPr/>
          <p:nvPr/>
        </p:nvSpPr>
        <p:spPr>
          <a:xfrm>
            <a:off x="7725747" y="130629"/>
            <a:ext cx="1044000" cy="457346"/>
          </a:xfrm>
          <a:prstGeom prst="roundRect">
            <a:avLst/>
          </a:prstGeom>
          <a:solidFill>
            <a:schemeClr val="accent5">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事務局</a:t>
            </a:r>
          </a:p>
        </p:txBody>
      </p:sp>
      <p:sp>
        <p:nvSpPr>
          <p:cNvPr id="5" name="Slide Number Placeholder 5">
            <a:extLst>
              <a:ext uri="{FF2B5EF4-FFF2-40B4-BE49-F238E27FC236}">
                <a16:creationId xmlns:a16="http://schemas.microsoft.com/office/drawing/2014/main" id="{EDE14B5B-E71E-AC2A-6D79-16E1461E063D}"/>
              </a:ext>
            </a:extLst>
          </p:cNvPr>
          <p:cNvSpPr>
            <a:spLocks noGrp="1"/>
          </p:cNvSpPr>
          <p:nvPr>
            <p:ph type="sldNum" sz="quarter" idx="12"/>
          </p:nvPr>
        </p:nvSpPr>
        <p:spPr>
          <a:xfrm>
            <a:off x="6952476" y="6356351"/>
            <a:ext cx="2057400" cy="365125"/>
          </a:xfrm>
        </p:spPr>
        <p:txBody>
          <a:bodyPr/>
          <a:lstStyle/>
          <a:p>
            <a:r>
              <a:rPr kumimoji="1" lang="en-US" altLang="ja-JP" sz="1600" b="1" dirty="0"/>
              <a:t>1</a:t>
            </a:r>
            <a:endParaRPr kumimoji="1" lang="ja-JP" altLang="en-US" sz="1600" b="1" dirty="0"/>
          </a:p>
        </p:txBody>
      </p:sp>
    </p:spTree>
    <p:extLst>
      <p:ext uri="{BB962C8B-B14F-4D97-AF65-F5344CB8AC3E}">
        <p14:creationId xmlns:p14="http://schemas.microsoft.com/office/powerpoint/2010/main" val="3604193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B489916C-77E6-949F-2A7A-0A00E39D708B}"/>
              </a:ext>
            </a:extLst>
          </p:cNvPr>
          <p:cNvSpPr/>
          <p:nvPr/>
        </p:nvSpPr>
        <p:spPr>
          <a:xfrm>
            <a:off x="186624" y="824235"/>
            <a:ext cx="8667341" cy="262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00"/>
              </a:lnSpc>
              <a:spcAft>
                <a:spcPts val="1200"/>
              </a:spcAft>
            </a:pPr>
            <a:r>
              <a:rPr kumimoji="1" lang="ja-JP" altLang="en-US" sz="2000" b="1" dirty="0">
                <a:solidFill>
                  <a:schemeClr val="tx1"/>
                </a:solidFill>
                <a:latin typeface="Meiryo UI" panose="020B0604030504040204" pitchFamily="50" charset="-128"/>
                <a:ea typeface="Meiryo UI" panose="020B0604030504040204" pitchFamily="50" charset="-128"/>
              </a:rPr>
              <a:t>被災現場では、被災家屋内の災害ごみ以外にも、壊れたブロック塀や落下した瓦、はがれ落ちた壁面材や壊れた障子、雨戸・ドアなどの建具などの災害ごみも、集積所や仮置場に搬出するなど、適切な処理をする必要があります。</a:t>
            </a:r>
          </a:p>
          <a:p>
            <a:pPr>
              <a:lnSpc>
                <a:spcPts val="3200"/>
              </a:lnSpc>
            </a:pPr>
            <a:r>
              <a:rPr kumimoji="1" lang="ja-JP" altLang="en-US" sz="2000" b="1" dirty="0">
                <a:solidFill>
                  <a:schemeClr val="tx1"/>
                </a:solidFill>
                <a:latin typeface="Meiryo UI" panose="020B0604030504040204" pitchFamily="50" charset="-128"/>
                <a:ea typeface="Meiryo UI" panose="020B0604030504040204" pitchFamily="50" charset="-128"/>
              </a:rPr>
              <a:t>こうした災害ごみについても、被災された方の話や現地のボランティアのリーダーの指示を聞きながら、無理のない範囲で片付け作業に協力していきましょう。</a:t>
            </a:r>
          </a:p>
        </p:txBody>
      </p:sp>
      <p:sp>
        <p:nvSpPr>
          <p:cNvPr id="2" name="タイトル 1">
            <a:extLst>
              <a:ext uri="{FF2B5EF4-FFF2-40B4-BE49-F238E27FC236}">
                <a16:creationId xmlns:a16="http://schemas.microsoft.com/office/drawing/2014/main" id="{0909D32D-9A4C-0431-3EEB-64A39C2881E4}"/>
              </a:ext>
            </a:extLst>
          </p:cNvPr>
          <p:cNvSpPr>
            <a:spLocks noGrp="1"/>
          </p:cNvSpPr>
          <p:nvPr>
            <p:ph type="title"/>
          </p:nvPr>
        </p:nvSpPr>
        <p:spPr>
          <a:xfrm>
            <a:off x="628649" y="155576"/>
            <a:ext cx="8515351" cy="647835"/>
          </a:xfrm>
        </p:spPr>
        <p:txBody>
          <a:bodyPr>
            <a:normAutofit/>
          </a:bodyPr>
          <a:lstStyle/>
          <a:p>
            <a:r>
              <a:rPr lang="ja-JP" altLang="en-US" sz="2400" b="1" dirty="0">
                <a:solidFill>
                  <a:schemeClr val="bg1"/>
                </a:solidFill>
                <a:latin typeface="Meiryo UI" panose="020B0604030504040204" pitchFamily="50" charset="-128"/>
                <a:ea typeface="Meiryo UI" panose="020B0604030504040204" pitchFamily="50" charset="-128"/>
              </a:rPr>
              <a:t>解説：</a:t>
            </a:r>
            <a:r>
              <a:rPr kumimoji="1" lang="ja-JP" altLang="en-US" sz="2400" b="1" dirty="0">
                <a:solidFill>
                  <a:schemeClr val="bg1"/>
                </a:solidFill>
                <a:latin typeface="Meiryo UI" panose="020B0604030504040204" pitchFamily="50" charset="-128"/>
                <a:ea typeface="Meiryo UI" panose="020B0604030504040204" pitchFamily="50" charset="-128"/>
              </a:rPr>
              <a:t>災害ごみの種類</a:t>
            </a:r>
            <a:r>
              <a:rPr lang="ja-JP" altLang="en-US" sz="2000" b="1" dirty="0">
                <a:solidFill>
                  <a:srgbClr val="FFFF00"/>
                </a:solidFill>
                <a:latin typeface="Meiryo UI" panose="020B0604030504040204" pitchFamily="50" charset="-128"/>
                <a:ea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rPr>
              <a:t>ハンドブック案</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モデル例</a:t>
            </a:r>
            <a:r>
              <a:rPr lang="en-US" altLang="ja-JP" sz="2000" b="1" dirty="0">
                <a:latin typeface="Meiryo UI" panose="020B0604030504040204" pitchFamily="50" charset="-128"/>
                <a:ea typeface="Meiryo UI" panose="020B0604030504040204" pitchFamily="50" charset="-128"/>
              </a:rPr>
              <a:t>〕P9</a:t>
            </a:r>
            <a:r>
              <a:rPr lang="ja-JP" altLang="en-US" sz="2000" b="1" dirty="0">
                <a:latin typeface="Meiryo UI" panose="020B0604030504040204" pitchFamily="50" charset="-128"/>
                <a:ea typeface="Meiryo UI" panose="020B0604030504040204" pitchFamily="50" charset="-128"/>
              </a:rPr>
              <a:t>参照</a:t>
            </a:r>
            <a:endParaRPr kumimoji="1" lang="ja-JP" altLang="en-US" sz="3200" b="1" dirty="0">
              <a:latin typeface="Meiryo UI" panose="020B0604030504040204" pitchFamily="50" charset="-128"/>
              <a:ea typeface="Meiryo UI" panose="020B0604030504040204" pitchFamily="50" charset="-128"/>
            </a:endParaRPr>
          </a:p>
        </p:txBody>
      </p:sp>
      <p:sp>
        <p:nvSpPr>
          <p:cNvPr id="3" name="Slide Number Placeholder 5">
            <a:extLst>
              <a:ext uri="{FF2B5EF4-FFF2-40B4-BE49-F238E27FC236}">
                <a16:creationId xmlns:a16="http://schemas.microsoft.com/office/drawing/2014/main" id="{E7D43FED-C1B9-323A-37FA-20FD35D9447F}"/>
              </a:ext>
            </a:extLst>
          </p:cNvPr>
          <p:cNvSpPr>
            <a:spLocks noGrp="1"/>
          </p:cNvSpPr>
          <p:nvPr>
            <p:ph type="sldNum" sz="quarter" idx="12"/>
          </p:nvPr>
        </p:nvSpPr>
        <p:spPr>
          <a:xfrm>
            <a:off x="6952476" y="6356351"/>
            <a:ext cx="2057400" cy="365125"/>
          </a:xfrm>
        </p:spPr>
        <p:txBody>
          <a:bodyPr/>
          <a:lstStyle/>
          <a:p>
            <a:r>
              <a:rPr kumimoji="1" lang="en-US" altLang="ja-JP" sz="1600" b="1" dirty="0"/>
              <a:t>28</a:t>
            </a:r>
            <a:endParaRPr kumimoji="1" lang="ja-JP" altLang="en-US" sz="1600" b="1" dirty="0"/>
          </a:p>
        </p:txBody>
      </p:sp>
      <p:sp>
        <p:nvSpPr>
          <p:cNvPr id="6" name="テキスト ボックス 5">
            <a:extLst>
              <a:ext uri="{FF2B5EF4-FFF2-40B4-BE49-F238E27FC236}">
                <a16:creationId xmlns:a16="http://schemas.microsoft.com/office/drawing/2014/main" id="{205CDCB5-DC98-254E-E575-CA16DED19600}"/>
              </a:ext>
            </a:extLst>
          </p:cNvPr>
          <p:cNvSpPr txBox="1"/>
          <p:nvPr/>
        </p:nvSpPr>
        <p:spPr>
          <a:xfrm>
            <a:off x="1892872" y="4336816"/>
            <a:ext cx="1557111" cy="746358"/>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壊れたコンクリート</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ブロックやレンガなど</a:t>
            </a:r>
            <a:endParaRPr kumimoji="1" lang="en-US" altLang="ja-JP" sz="1200" b="1"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瓦類とは分けてください。</a:t>
            </a:r>
          </a:p>
        </p:txBody>
      </p:sp>
      <p:sp>
        <p:nvSpPr>
          <p:cNvPr id="7" name="四角形: 角を丸くする 6">
            <a:extLst>
              <a:ext uri="{FF2B5EF4-FFF2-40B4-BE49-F238E27FC236}">
                <a16:creationId xmlns:a16="http://schemas.microsoft.com/office/drawing/2014/main" id="{9C41C753-DFC9-5DDD-AAC0-10DEC5DFAE8B}"/>
              </a:ext>
            </a:extLst>
          </p:cNvPr>
          <p:cNvSpPr/>
          <p:nvPr/>
        </p:nvSpPr>
        <p:spPr>
          <a:xfrm>
            <a:off x="349628" y="3994843"/>
            <a:ext cx="3055709" cy="169191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ローチャート: 端子 7">
            <a:extLst>
              <a:ext uri="{FF2B5EF4-FFF2-40B4-BE49-F238E27FC236}">
                <a16:creationId xmlns:a16="http://schemas.microsoft.com/office/drawing/2014/main" id="{739F5423-6C45-AB2E-B727-6B592A63F160}"/>
              </a:ext>
            </a:extLst>
          </p:cNvPr>
          <p:cNvSpPr/>
          <p:nvPr/>
        </p:nvSpPr>
        <p:spPr>
          <a:xfrm>
            <a:off x="493293" y="3879589"/>
            <a:ext cx="1948833" cy="252000"/>
          </a:xfrm>
          <a:prstGeom prst="flowChartTerminator">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50" b="1" dirty="0">
                <a:latin typeface="メイリオ" panose="020B0604030504040204" pitchFamily="50" charset="-128"/>
                <a:ea typeface="メイリオ" panose="020B0604030504040204" pitchFamily="50" charset="-128"/>
              </a:rPr>
              <a:t>コンクリート・レンガがら</a:t>
            </a:r>
          </a:p>
        </p:txBody>
      </p:sp>
      <p:pic>
        <p:nvPicPr>
          <p:cNvPr id="11" name="図 10" descr="ダイアグラム が含まれている画像&#10;&#10;自動的に生成された説明">
            <a:extLst>
              <a:ext uri="{FF2B5EF4-FFF2-40B4-BE49-F238E27FC236}">
                <a16:creationId xmlns:a16="http://schemas.microsoft.com/office/drawing/2014/main" id="{ADC55E80-1AC4-35D0-DCEC-BFDAD052E05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360" y="4207184"/>
            <a:ext cx="1269691" cy="1271534"/>
          </a:xfrm>
          <a:prstGeom prst="rect">
            <a:avLst/>
          </a:prstGeom>
        </p:spPr>
      </p:pic>
      <p:pic>
        <p:nvPicPr>
          <p:cNvPr id="12" name="図 11" descr="テキスト が含まれている画像&#10;&#10;自動的に生成された説明">
            <a:extLst>
              <a:ext uri="{FF2B5EF4-FFF2-40B4-BE49-F238E27FC236}">
                <a16:creationId xmlns:a16="http://schemas.microsoft.com/office/drawing/2014/main" id="{637436A5-BC27-DA91-D4BF-B3318CB987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02192" y="4281171"/>
            <a:ext cx="659218" cy="659218"/>
          </a:xfrm>
          <a:prstGeom prst="rect">
            <a:avLst/>
          </a:prstGeom>
        </p:spPr>
      </p:pic>
      <p:sp>
        <p:nvSpPr>
          <p:cNvPr id="13" name="テキスト ボックス 12">
            <a:extLst>
              <a:ext uri="{FF2B5EF4-FFF2-40B4-BE49-F238E27FC236}">
                <a16:creationId xmlns:a16="http://schemas.microsoft.com/office/drawing/2014/main" id="{070071D6-B992-56B5-C9E6-3AC0CF4A9E37}"/>
              </a:ext>
            </a:extLst>
          </p:cNvPr>
          <p:cNvSpPr txBox="1"/>
          <p:nvPr/>
        </p:nvSpPr>
        <p:spPr>
          <a:xfrm>
            <a:off x="7027192" y="4237632"/>
            <a:ext cx="1431833" cy="892296"/>
          </a:xfrm>
          <a:prstGeom prst="rect">
            <a:avLst/>
          </a:prstGeom>
          <a:noFill/>
        </p:spPr>
        <p:txBody>
          <a:bodyPr wrap="square" rtlCol="0">
            <a:spAutoFit/>
          </a:bodyPr>
          <a:lstStyle/>
          <a:p>
            <a:pPr>
              <a:lnSpc>
                <a:spcPts val="1600"/>
              </a:lnSpc>
            </a:pPr>
            <a:r>
              <a:rPr kumimoji="1" lang="ja-JP" altLang="en-US" sz="1200" b="1" dirty="0">
                <a:latin typeface="Meiryo UI" panose="020B0604030504040204" pitchFamily="50" charset="-128"/>
                <a:ea typeface="Meiryo UI" panose="020B0604030504040204" pitchFamily="50" charset="-128"/>
              </a:rPr>
              <a:t>落下した瓦屋根や、</a:t>
            </a:r>
            <a:endParaRPr kumimoji="1" lang="en-US" altLang="ja-JP" sz="1200" b="1" dirty="0">
              <a:latin typeface="Meiryo UI" panose="020B0604030504040204" pitchFamily="50" charset="-128"/>
              <a:ea typeface="Meiryo UI" panose="020B0604030504040204" pitchFamily="50" charset="-128"/>
            </a:endParaRPr>
          </a:p>
          <a:p>
            <a:pPr>
              <a:lnSpc>
                <a:spcPts val="1600"/>
              </a:lnSpc>
            </a:pPr>
            <a:r>
              <a:rPr kumimoji="1" lang="ja-JP" altLang="en-US" sz="1200" b="1" dirty="0">
                <a:latin typeface="Meiryo UI" panose="020B0604030504040204" pitchFamily="50" charset="-128"/>
                <a:ea typeface="Meiryo UI" panose="020B0604030504040204" pitchFamily="50" charset="-128"/>
              </a:rPr>
              <a:t>はがれ落ちた壁などに使用したスレート材など</a:t>
            </a:r>
            <a:endParaRPr kumimoji="1" lang="en-US" altLang="ja-JP" sz="800" dirty="0">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0E352016-EEC4-E059-287D-879E7B30B358}"/>
              </a:ext>
            </a:extLst>
          </p:cNvPr>
          <p:cNvSpPr/>
          <p:nvPr/>
        </p:nvSpPr>
        <p:spPr>
          <a:xfrm>
            <a:off x="5729219" y="3991307"/>
            <a:ext cx="2766573" cy="16840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ローチャート: 端子 14">
            <a:extLst>
              <a:ext uri="{FF2B5EF4-FFF2-40B4-BE49-F238E27FC236}">
                <a16:creationId xmlns:a16="http://schemas.microsoft.com/office/drawing/2014/main" id="{15C4ADC0-B6FD-528C-179F-E53AD1355EE5}"/>
              </a:ext>
            </a:extLst>
          </p:cNvPr>
          <p:cNvSpPr/>
          <p:nvPr/>
        </p:nvSpPr>
        <p:spPr>
          <a:xfrm>
            <a:off x="5872884" y="3876054"/>
            <a:ext cx="1557111" cy="252000"/>
          </a:xfrm>
          <a:prstGeom prst="flowChartTerminator">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50" b="1" dirty="0">
                <a:latin typeface="メイリオ" panose="020B0604030504040204" pitchFamily="50" charset="-128"/>
                <a:ea typeface="メイリオ" panose="020B0604030504040204" pitchFamily="50" charset="-128"/>
              </a:rPr>
              <a:t>瓦類・石膏ボード</a:t>
            </a:r>
          </a:p>
        </p:txBody>
      </p:sp>
      <p:pic>
        <p:nvPicPr>
          <p:cNvPr id="16" name="図 15" descr="テキスト が含まれている画像&#10;&#10;自動的に生成された説明">
            <a:extLst>
              <a:ext uri="{FF2B5EF4-FFF2-40B4-BE49-F238E27FC236}">
                <a16:creationId xmlns:a16="http://schemas.microsoft.com/office/drawing/2014/main" id="{AD9D7ECC-2E73-1999-E668-2F4C89F7583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45601" y="4778030"/>
            <a:ext cx="917435" cy="917435"/>
          </a:xfrm>
          <a:prstGeom prst="rect">
            <a:avLst/>
          </a:prstGeom>
        </p:spPr>
      </p:pic>
      <p:pic>
        <p:nvPicPr>
          <p:cNvPr id="17" name="図 16" descr="文字が書かれた看板&#10;&#10;中程度の精度で自動的に生成された説明">
            <a:extLst>
              <a:ext uri="{FF2B5EF4-FFF2-40B4-BE49-F238E27FC236}">
                <a16:creationId xmlns:a16="http://schemas.microsoft.com/office/drawing/2014/main" id="{009E9D94-A235-2724-C17B-8B40D9B2F8D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46264" y="4130894"/>
            <a:ext cx="849813" cy="849813"/>
          </a:xfrm>
          <a:prstGeom prst="rect">
            <a:avLst/>
          </a:prstGeom>
        </p:spPr>
      </p:pic>
      <p:sp>
        <p:nvSpPr>
          <p:cNvPr id="18" name="テキスト ボックス 17">
            <a:extLst>
              <a:ext uri="{FF2B5EF4-FFF2-40B4-BE49-F238E27FC236}">
                <a16:creationId xmlns:a16="http://schemas.microsoft.com/office/drawing/2014/main" id="{B7723F81-1DB8-9EED-4592-047229B040B7}"/>
              </a:ext>
            </a:extLst>
          </p:cNvPr>
          <p:cNvSpPr txBox="1"/>
          <p:nvPr/>
        </p:nvSpPr>
        <p:spPr>
          <a:xfrm>
            <a:off x="3544194" y="4237632"/>
            <a:ext cx="1131011" cy="1300356"/>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はがれ落ちた壁面材や、壊れた障子や雨戸・ドアなどの建具など</a:t>
            </a:r>
            <a:endParaRPr kumimoji="1" lang="ja-JP" altLang="en-US" sz="105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endParaRPr kumimoji="1" lang="ja-JP" altLang="en-US" sz="1050" dirty="0">
              <a:latin typeface="Meiryo UI" panose="020B0604030504040204" pitchFamily="50" charset="-128"/>
              <a:ea typeface="Meiryo UI" panose="020B0604030504040204" pitchFamily="50" charset="-128"/>
            </a:endParaRPr>
          </a:p>
        </p:txBody>
      </p:sp>
      <p:sp>
        <p:nvSpPr>
          <p:cNvPr id="19" name="四角形: 角を丸くする 18">
            <a:extLst>
              <a:ext uri="{FF2B5EF4-FFF2-40B4-BE49-F238E27FC236}">
                <a16:creationId xmlns:a16="http://schemas.microsoft.com/office/drawing/2014/main" id="{AE8400B7-7B0C-8501-25FC-45D5145D3315}"/>
              </a:ext>
            </a:extLst>
          </p:cNvPr>
          <p:cNvSpPr/>
          <p:nvPr/>
        </p:nvSpPr>
        <p:spPr>
          <a:xfrm>
            <a:off x="3507923" y="4002698"/>
            <a:ext cx="2099099" cy="16840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ローチャート: 端子 19">
            <a:extLst>
              <a:ext uri="{FF2B5EF4-FFF2-40B4-BE49-F238E27FC236}">
                <a16:creationId xmlns:a16="http://schemas.microsoft.com/office/drawing/2014/main" id="{C27D9BC1-D083-25DA-50F0-B7647B388410}"/>
              </a:ext>
            </a:extLst>
          </p:cNvPr>
          <p:cNvSpPr/>
          <p:nvPr/>
        </p:nvSpPr>
        <p:spPr>
          <a:xfrm>
            <a:off x="3743820" y="3890090"/>
            <a:ext cx="1557111" cy="252000"/>
          </a:xfrm>
          <a:prstGeom prst="flowChartTerminator">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50" b="1" dirty="0">
                <a:latin typeface="メイリオ" panose="020B0604030504040204" pitchFamily="50" charset="-128"/>
                <a:ea typeface="メイリオ" panose="020B0604030504040204" pitchFamily="50" charset="-128"/>
              </a:rPr>
              <a:t>大型木質系ごみ</a:t>
            </a:r>
          </a:p>
        </p:txBody>
      </p:sp>
      <p:pic>
        <p:nvPicPr>
          <p:cNvPr id="10" name="図 9" descr="建物, ウィンドウ が含まれている画像&#10;&#10;自動的に生成された説明">
            <a:extLst>
              <a:ext uri="{FF2B5EF4-FFF2-40B4-BE49-F238E27FC236}">
                <a16:creationId xmlns:a16="http://schemas.microsoft.com/office/drawing/2014/main" id="{A7C5ECDF-39B5-79FE-5693-2D210D46BE6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546540" y="4518534"/>
            <a:ext cx="994840" cy="994840"/>
          </a:xfrm>
          <a:prstGeom prst="rect">
            <a:avLst/>
          </a:prstGeom>
        </p:spPr>
      </p:pic>
      <p:sp>
        <p:nvSpPr>
          <p:cNvPr id="4" name="四角形: 角を丸くする 3">
            <a:extLst>
              <a:ext uri="{FF2B5EF4-FFF2-40B4-BE49-F238E27FC236}">
                <a16:creationId xmlns:a16="http://schemas.microsoft.com/office/drawing/2014/main" id="{6D16256E-2842-5886-4BD0-242DCAF37013}"/>
              </a:ext>
            </a:extLst>
          </p:cNvPr>
          <p:cNvSpPr/>
          <p:nvPr/>
        </p:nvSpPr>
        <p:spPr>
          <a:xfrm>
            <a:off x="7969115"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Tree>
    <p:extLst>
      <p:ext uri="{BB962C8B-B14F-4D97-AF65-F5344CB8AC3E}">
        <p14:creationId xmlns:p14="http://schemas.microsoft.com/office/powerpoint/2010/main" val="2757776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B489916C-77E6-949F-2A7A-0A00E39D708B}"/>
              </a:ext>
            </a:extLst>
          </p:cNvPr>
          <p:cNvSpPr/>
          <p:nvPr/>
        </p:nvSpPr>
        <p:spPr>
          <a:xfrm>
            <a:off x="349904" y="812965"/>
            <a:ext cx="8199010" cy="1690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700"/>
              </a:lnSpc>
            </a:pPr>
            <a:r>
              <a:rPr kumimoji="1" lang="ja-JP" altLang="en-US" sz="2000" b="1" dirty="0">
                <a:solidFill>
                  <a:schemeClr val="tx1"/>
                </a:solidFill>
                <a:latin typeface="Meiryo UI" panose="020B0604030504040204" pitchFamily="50" charset="-128"/>
                <a:ea typeface="Meiryo UI" panose="020B0604030504040204" pitchFamily="50" charset="-128"/>
              </a:rPr>
              <a:t>以下の作業については、作業チームのリーダーなどを通じて、自治体に処理を依頼しましょう。</a:t>
            </a:r>
          </a:p>
          <a:p>
            <a:pPr>
              <a:lnSpc>
                <a:spcPts val="2700"/>
              </a:lnSpc>
            </a:pPr>
            <a:r>
              <a:rPr kumimoji="1" lang="ja-JP" altLang="en-US" sz="2000" b="1" dirty="0">
                <a:solidFill>
                  <a:schemeClr val="accent2">
                    <a:lumMod val="50000"/>
                  </a:schemeClr>
                </a:solidFill>
                <a:latin typeface="Meiryo UI" panose="020B0604030504040204" pitchFamily="50" charset="-128"/>
                <a:ea typeface="Meiryo UI" panose="020B0604030504040204" pitchFamily="50" charset="-128"/>
              </a:rPr>
              <a:t>　　✓高所作業や電動器具による切断作業</a:t>
            </a:r>
          </a:p>
          <a:p>
            <a:pPr>
              <a:lnSpc>
                <a:spcPts val="2700"/>
              </a:lnSpc>
            </a:pPr>
            <a:r>
              <a:rPr kumimoji="1" lang="ja-JP" altLang="en-US" sz="2000" b="1" dirty="0">
                <a:solidFill>
                  <a:schemeClr val="accent2">
                    <a:lumMod val="50000"/>
                  </a:schemeClr>
                </a:solidFill>
                <a:latin typeface="Meiryo UI" panose="020B0604030504040204" pitchFamily="50" charset="-128"/>
                <a:ea typeface="Meiryo UI" panose="020B0604030504040204" pitchFamily="50" charset="-128"/>
              </a:rPr>
              <a:t>　　✓太陽光パネルや蓄電池、危険物・処理困難物などを扱う作業</a:t>
            </a:r>
          </a:p>
          <a:p>
            <a:pPr>
              <a:lnSpc>
                <a:spcPts val="2700"/>
              </a:lnSpc>
            </a:pPr>
            <a:r>
              <a:rPr kumimoji="1" lang="ja-JP" altLang="en-US" sz="2000" b="1" dirty="0">
                <a:solidFill>
                  <a:schemeClr val="accent2">
                    <a:lumMod val="50000"/>
                  </a:schemeClr>
                </a:solidFill>
                <a:latin typeface="Meiryo UI" panose="020B0604030504040204" pitchFamily="50" charset="-128"/>
                <a:ea typeface="Meiryo UI" panose="020B0604030504040204" pitchFamily="50" charset="-128"/>
              </a:rPr>
              <a:t>　　✓堆積した土砂の除去作業や除去作業のための床はがし（水害時）</a:t>
            </a:r>
          </a:p>
        </p:txBody>
      </p:sp>
      <p:sp>
        <p:nvSpPr>
          <p:cNvPr id="2" name="タイトル 1">
            <a:extLst>
              <a:ext uri="{FF2B5EF4-FFF2-40B4-BE49-F238E27FC236}">
                <a16:creationId xmlns:a16="http://schemas.microsoft.com/office/drawing/2014/main" id="{0909D32D-9A4C-0431-3EEB-64A39C2881E4}"/>
              </a:ext>
            </a:extLst>
          </p:cNvPr>
          <p:cNvSpPr>
            <a:spLocks noGrp="1"/>
          </p:cNvSpPr>
          <p:nvPr>
            <p:ph type="title"/>
          </p:nvPr>
        </p:nvSpPr>
        <p:spPr>
          <a:xfrm>
            <a:off x="628650" y="155576"/>
            <a:ext cx="8381226" cy="647835"/>
          </a:xfrm>
        </p:spPr>
        <p:txBody>
          <a:bodyPr>
            <a:normAutofit/>
          </a:bodyPr>
          <a:lstStyle/>
          <a:p>
            <a:r>
              <a:rPr lang="ja-JP" altLang="en-US" sz="2400" b="1" dirty="0">
                <a:solidFill>
                  <a:schemeClr val="bg1"/>
                </a:solidFill>
                <a:latin typeface="Meiryo UI" panose="020B0604030504040204" pitchFamily="50" charset="-128"/>
                <a:ea typeface="Meiryo UI" panose="020B0604030504040204" pitchFamily="50" charset="-128"/>
              </a:rPr>
              <a:t>解説：</a:t>
            </a:r>
            <a:r>
              <a:rPr kumimoji="1" lang="ja-JP" altLang="en-US" sz="2400" b="1" dirty="0">
                <a:solidFill>
                  <a:schemeClr val="bg1"/>
                </a:solidFill>
                <a:latin typeface="Meiryo UI" panose="020B0604030504040204" pitchFamily="50" charset="-128"/>
                <a:ea typeface="Meiryo UI" panose="020B0604030504040204" pitchFamily="50" charset="-128"/>
              </a:rPr>
              <a:t>災害ごみの種類</a:t>
            </a:r>
            <a:r>
              <a:rPr lang="ja-JP" altLang="en-US" sz="2000" b="1" dirty="0">
                <a:solidFill>
                  <a:srgbClr val="FFFF00"/>
                </a:solidFill>
                <a:latin typeface="Meiryo UI" panose="020B0604030504040204" pitchFamily="50" charset="-128"/>
                <a:ea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rPr>
              <a:t>ハンドブック案</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モデル例</a:t>
            </a:r>
            <a:r>
              <a:rPr lang="en-US" altLang="ja-JP" sz="2000" b="1" dirty="0">
                <a:latin typeface="Meiryo UI" panose="020B0604030504040204" pitchFamily="50" charset="-128"/>
                <a:ea typeface="Meiryo UI" panose="020B0604030504040204" pitchFamily="50" charset="-128"/>
              </a:rPr>
              <a:t>〕P10</a:t>
            </a:r>
            <a:r>
              <a:rPr lang="ja-JP" altLang="en-US" sz="2000" b="1" dirty="0">
                <a:latin typeface="Meiryo UI" panose="020B0604030504040204" pitchFamily="50" charset="-128"/>
                <a:ea typeface="Meiryo UI" panose="020B0604030504040204" pitchFamily="50" charset="-128"/>
              </a:rPr>
              <a:t>参照</a:t>
            </a:r>
            <a:endParaRPr kumimoji="1" lang="ja-JP" altLang="en-US" sz="2800" b="1" dirty="0">
              <a:latin typeface="Meiryo UI" panose="020B0604030504040204" pitchFamily="50" charset="-128"/>
              <a:ea typeface="Meiryo UI" panose="020B0604030504040204" pitchFamily="50" charset="-128"/>
            </a:endParaRPr>
          </a:p>
        </p:txBody>
      </p:sp>
      <p:sp>
        <p:nvSpPr>
          <p:cNvPr id="3" name="Slide Number Placeholder 5">
            <a:extLst>
              <a:ext uri="{FF2B5EF4-FFF2-40B4-BE49-F238E27FC236}">
                <a16:creationId xmlns:a16="http://schemas.microsoft.com/office/drawing/2014/main" id="{E7D43FED-C1B9-323A-37FA-20FD35D9447F}"/>
              </a:ext>
            </a:extLst>
          </p:cNvPr>
          <p:cNvSpPr>
            <a:spLocks noGrp="1"/>
          </p:cNvSpPr>
          <p:nvPr>
            <p:ph type="sldNum" sz="quarter" idx="12"/>
          </p:nvPr>
        </p:nvSpPr>
        <p:spPr>
          <a:xfrm>
            <a:off x="6952476" y="6356351"/>
            <a:ext cx="2057400" cy="365125"/>
          </a:xfrm>
        </p:spPr>
        <p:txBody>
          <a:bodyPr/>
          <a:lstStyle/>
          <a:p>
            <a:r>
              <a:rPr kumimoji="1" lang="en-US" altLang="ja-JP" sz="1600" b="1" dirty="0"/>
              <a:t>29</a:t>
            </a:r>
            <a:endParaRPr kumimoji="1" lang="ja-JP" altLang="en-US" sz="1600" b="1" dirty="0"/>
          </a:p>
        </p:txBody>
      </p:sp>
      <p:sp>
        <p:nvSpPr>
          <p:cNvPr id="10" name="テキスト ボックス 9">
            <a:extLst>
              <a:ext uri="{FF2B5EF4-FFF2-40B4-BE49-F238E27FC236}">
                <a16:creationId xmlns:a16="http://schemas.microsoft.com/office/drawing/2014/main" id="{2877491A-3A2F-03DB-2FA3-9A8AF18F60FA}"/>
              </a:ext>
            </a:extLst>
          </p:cNvPr>
          <p:cNvSpPr txBox="1"/>
          <p:nvPr/>
        </p:nvSpPr>
        <p:spPr>
          <a:xfrm>
            <a:off x="5432581" y="5619110"/>
            <a:ext cx="2679626" cy="1061829"/>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リチウム電池やカセットボンベは発火や破裂の恐れがあるため、取り外してください。</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取り外した電池の処理は、現場のリーダーや自治体職員に確認しましょう。</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外れない場合は、他のものと分けて置いておいてきださい、</a:t>
            </a:r>
          </a:p>
        </p:txBody>
      </p:sp>
      <p:sp>
        <p:nvSpPr>
          <p:cNvPr id="73" name="テキスト ボックス 72">
            <a:extLst>
              <a:ext uri="{FF2B5EF4-FFF2-40B4-BE49-F238E27FC236}">
                <a16:creationId xmlns:a16="http://schemas.microsoft.com/office/drawing/2014/main" id="{E491A994-711C-7C65-90E6-4E8E3F51BFF5}"/>
              </a:ext>
            </a:extLst>
          </p:cNvPr>
          <p:cNvSpPr txBox="1"/>
          <p:nvPr/>
        </p:nvSpPr>
        <p:spPr>
          <a:xfrm>
            <a:off x="2692996" y="2833051"/>
            <a:ext cx="2258993" cy="723275"/>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太陽光パネル、蓄電池など</a:t>
            </a:r>
            <a:endParaRPr kumimoji="1" lang="en-US" altLang="ja-JP" sz="1200" b="1"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感電に注意し、これらのごみが出てきたら、速やかに自治体に連絡してください。</a:t>
            </a:r>
          </a:p>
        </p:txBody>
      </p:sp>
      <p:sp>
        <p:nvSpPr>
          <p:cNvPr id="74" name="四角形: 角を丸くする 73">
            <a:extLst>
              <a:ext uri="{FF2B5EF4-FFF2-40B4-BE49-F238E27FC236}">
                <a16:creationId xmlns:a16="http://schemas.microsoft.com/office/drawing/2014/main" id="{8125073C-3EF2-78BA-7DB3-F4AB20D9B690}"/>
              </a:ext>
            </a:extLst>
          </p:cNvPr>
          <p:cNvSpPr/>
          <p:nvPr/>
        </p:nvSpPr>
        <p:spPr>
          <a:xfrm>
            <a:off x="753897" y="2720556"/>
            <a:ext cx="4215419" cy="1245121"/>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5" name="図 74" descr="黒い背景と白い文字のロゴ&#10;&#10;中程度の精度で自動的に生成された説明">
            <a:extLst>
              <a:ext uri="{FF2B5EF4-FFF2-40B4-BE49-F238E27FC236}">
                <a16:creationId xmlns:a16="http://schemas.microsoft.com/office/drawing/2014/main" id="{084CD776-C6D5-0422-DDB7-1C1B5A5CBD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65134" y="4176757"/>
            <a:ext cx="1000057" cy="1000057"/>
          </a:xfrm>
          <a:prstGeom prst="rect">
            <a:avLst/>
          </a:prstGeom>
        </p:spPr>
      </p:pic>
      <p:pic>
        <p:nvPicPr>
          <p:cNvPr id="76" name="図 75" descr="グラフィカル ユーザー インターフェイス, アプリケーション, アイコン&#10;&#10;自動的に生成された説明">
            <a:extLst>
              <a:ext uri="{FF2B5EF4-FFF2-40B4-BE49-F238E27FC236}">
                <a16:creationId xmlns:a16="http://schemas.microsoft.com/office/drawing/2014/main" id="{36C35690-6082-A8EB-6B33-099835D2A6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11030" y="4149287"/>
            <a:ext cx="1054999" cy="1054999"/>
          </a:xfrm>
          <a:prstGeom prst="rect">
            <a:avLst/>
          </a:prstGeom>
        </p:spPr>
      </p:pic>
      <p:pic>
        <p:nvPicPr>
          <p:cNvPr id="77" name="図 76" descr="記号, 交通, ストリート が含まれている画像&#10;&#10;自動的に生成された説明">
            <a:extLst>
              <a:ext uri="{FF2B5EF4-FFF2-40B4-BE49-F238E27FC236}">
                <a16:creationId xmlns:a16="http://schemas.microsoft.com/office/drawing/2014/main" id="{C2A9B103-2CC3-2493-374C-24FE767304C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28789" y="2831488"/>
            <a:ext cx="1024002" cy="1024002"/>
          </a:xfrm>
          <a:prstGeom prst="rect">
            <a:avLst/>
          </a:prstGeom>
        </p:spPr>
      </p:pic>
      <p:pic>
        <p:nvPicPr>
          <p:cNvPr id="78" name="図 77" descr="アイコン&#10;&#10;自動的に生成された説明">
            <a:extLst>
              <a:ext uri="{FF2B5EF4-FFF2-40B4-BE49-F238E27FC236}">
                <a16:creationId xmlns:a16="http://schemas.microsoft.com/office/drawing/2014/main" id="{F9E5C152-31E4-6420-DE14-10693A0632B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35694" y="2882454"/>
            <a:ext cx="843023" cy="843023"/>
          </a:xfrm>
          <a:prstGeom prst="rect">
            <a:avLst/>
          </a:prstGeom>
        </p:spPr>
      </p:pic>
      <p:sp>
        <p:nvSpPr>
          <p:cNvPr id="79" name="フローチャート: 端子 78">
            <a:extLst>
              <a:ext uri="{FF2B5EF4-FFF2-40B4-BE49-F238E27FC236}">
                <a16:creationId xmlns:a16="http://schemas.microsoft.com/office/drawing/2014/main" id="{B00101EC-D1EE-F198-D74E-B3D0675E474E}"/>
              </a:ext>
            </a:extLst>
          </p:cNvPr>
          <p:cNvSpPr/>
          <p:nvPr/>
        </p:nvSpPr>
        <p:spPr>
          <a:xfrm>
            <a:off x="985949" y="2605303"/>
            <a:ext cx="1557111" cy="252000"/>
          </a:xfrm>
          <a:prstGeom prst="flowChartTerminator">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50" b="1" dirty="0">
                <a:latin typeface="メイリオ" panose="020B0604030504040204" pitchFamily="50" charset="-128"/>
                <a:ea typeface="メイリオ" panose="020B0604030504040204" pitchFamily="50" charset="-128"/>
              </a:rPr>
              <a:t>太陽光パネル・蓄電池</a:t>
            </a:r>
          </a:p>
        </p:txBody>
      </p:sp>
      <p:sp>
        <p:nvSpPr>
          <p:cNvPr id="80" name="四角形: 角を丸くする 79">
            <a:extLst>
              <a:ext uri="{FF2B5EF4-FFF2-40B4-BE49-F238E27FC236}">
                <a16:creationId xmlns:a16="http://schemas.microsoft.com/office/drawing/2014/main" id="{5AE91C7F-015A-B1B3-A937-4BBEB40105F7}"/>
              </a:ext>
            </a:extLst>
          </p:cNvPr>
          <p:cNvSpPr/>
          <p:nvPr/>
        </p:nvSpPr>
        <p:spPr>
          <a:xfrm>
            <a:off x="5361048" y="2720556"/>
            <a:ext cx="2751159" cy="3960384"/>
          </a:xfrm>
          <a:prstGeom prst="roundRect">
            <a:avLst>
              <a:gd name="adj" fmla="val 735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ローチャート: 端子 80">
            <a:extLst>
              <a:ext uri="{FF2B5EF4-FFF2-40B4-BE49-F238E27FC236}">
                <a16:creationId xmlns:a16="http://schemas.microsoft.com/office/drawing/2014/main" id="{1BEB38D8-B63D-F40F-04F4-1A4DC5E4BC21}"/>
              </a:ext>
            </a:extLst>
          </p:cNvPr>
          <p:cNvSpPr/>
          <p:nvPr/>
        </p:nvSpPr>
        <p:spPr>
          <a:xfrm>
            <a:off x="5653967" y="2605960"/>
            <a:ext cx="1557111" cy="252000"/>
          </a:xfrm>
          <a:prstGeom prst="flowChartTerminator">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50" b="1" dirty="0">
                <a:latin typeface="メイリオ" panose="020B0604030504040204" pitchFamily="50" charset="-128"/>
                <a:ea typeface="メイリオ" panose="020B0604030504040204" pitchFamily="50" charset="-128"/>
              </a:rPr>
              <a:t>危険物・処理困難物</a:t>
            </a:r>
          </a:p>
        </p:txBody>
      </p:sp>
      <p:sp>
        <p:nvSpPr>
          <p:cNvPr id="82" name="テキスト ボックス 81">
            <a:extLst>
              <a:ext uri="{FF2B5EF4-FFF2-40B4-BE49-F238E27FC236}">
                <a16:creationId xmlns:a16="http://schemas.microsoft.com/office/drawing/2014/main" id="{D2AC7AAF-D4A0-DB2A-C164-44E169357876}"/>
              </a:ext>
            </a:extLst>
          </p:cNvPr>
          <p:cNvSpPr txBox="1"/>
          <p:nvPr/>
        </p:nvSpPr>
        <p:spPr>
          <a:xfrm>
            <a:off x="5438055" y="3710281"/>
            <a:ext cx="1497572" cy="415498"/>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ペンキ、シンナー類、殺虫剤、農薬、薬品など</a:t>
            </a:r>
          </a:p>
        </p:txBody>
      </p:sp>
      <p:sp>
        <p:nvSpPr>
          <p:cNvPr id="83" name="テキスト ボックス 82">
            <a:extLst>
              <a:ext uri="{FF2B5EF4-FFF2-40B4-BE49-F238E27FC236}">
                <a16:creationId xmlns:a16="http://schemas.microsoft.com/office/drawing/2014/main" id="{A29A9F82-DB8E-C590-CF56-CF071DE6CC10}"/>
              </a:ext>
            </a:extLst>
          </p:cNvPr>
          <p:cNvSpPr txBox="1"/>
          <p:nvPr/>
        </p:nvSpPr>
        <p:spPr>
          <a:xfrm>
            <a:off x="6827532" y="3828811"/>
            <a:ext cx="1284675"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灯油、ガソリンなど</a:t>
            </a:r>
          </a:p>
        </p:txBody>
      </p:sp>
      <p:sp>
        <p:nvSpPr>
          <p:cNvPr id="84" name="テキスト ボックス 83">
            <a:extLst>
              <a:ext uri="{FF2B5EF4-FFF2-40B4-BE49-F238E27FC236}">
                <a16:creationId xmlns:a16="http://schemas.microsoft.com/office/drawing/2014/main" id="{DE4861C8-6D98-965B-3890-AC725CA4BFE1}"/>
              </a:ext>
            </a:extLst>
          </p:cNvPr>
          <p:cNvSpPr txBox="1"/>
          <p:nvPr/>
        </p:nvSpPr>
        <p:spPr>
          <a:xfrm>
            <a:off x="5433414" y="5166331"/>
            <a:ext cx="1465249" cy="415498"/>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消火器、ガスボンベ、</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スプレー缶、ライター</a:t>
            </a:r>
          </a:p>
        </p:txBody>
      </p:sp>
      <p:sp>
        <p:nvSpPr>
          <p:cNvPr id="85" name="テキスト ボックス 84">
            <a:extLst>
              <a:ext uri="{FF2B5EF4-FFF2-40B4-BE49-F238E27FC236}">
                <a16:creationId xmlns:a16="http://schemas.microsoft.com/office/drawing/2014/main" id="{27AEA00D-1BD4-4C16-2D1A-CA65E967D5BF}"/>
              </a:ext>
            </a:extLst>
          </p:cNvPr>
          <p:cNvSpPr txBox="1"/>
          <p:nvPr/>
        </p:nvSpPr>
        <p:spPr>
          <a:xfrm>
            <a:off x="6824113" y="5152011"/>
            <a:ext cx="1189047" cy="415498"/>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蛍光灯、蛍光管、</a:t>
            </a:r>
            <a:r>
              <a:rPr kumimoji="1" lang="en-US" altLang="ja-JP" sz="1050" dirty="0">
                <a:latin typeface="Meiryo UI" panose="020B0604030504040204" pitchFamily="50" charset="-128"/>
                <a:ea typeface="Meiryo UI" panose="020B0604030504040204" pitchFamily="50" charset="-128"/>
              </a:rPr>
              <a:t>PCB</a:t>
            </a:r>
            <a:r>
              <a:rPr kumimoji="1" lang="ja-JP" altLang="en-US" sz="1050" dirty="0">
                <a:latin typeface="Meiryo UI" panose="020B0604030504040204" pitchFamily="50" charset="-128"/>
                <a:ea typeface="Meiryo UI" panose="020B0604030504040204" pitchFamily="50" charset="-128"/>
              </a:rPr>
              <a:t>使用機器など</a:t>
            </a:r>
          </a:p>
        </p:txBody>
      </p:sp>
      <p:pic>
        <p:nvPicPr>
          <p:cNvPr id="86" name="図 85" descr="テキスト が含まれている画像&#10;&#10;自動的に生成された説明">
            <a:extLst>
              <a:ext uri="{FF2B5EF4-FFF2-40B4-BE49-F238E27FC236}">
                <a16:creationId xmlns:a16="http://schemas.microsoft.com/office/drawing/2014/main" id="{0C1264F3-4A14-A746-33AC-AD969B81201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38024" y="2947628"/>
            <a:ext cx="911427" cy="912749"/>
          </a:xfrm>
          <a:prstGeom prst="rect">
            <a:avLst/>
          </a:prstGeom>
        </p:spPr>
      </p:pic>
      <p:grpSp>
        <p:nvGrpSpPr>
          <p:cNvPr id="7" name="グループ化 6">
            <a:extLst>
              <a:ext uri="{FF2B5EF4-FFF2-40B4-BE49-F238E27FC236}">
                <a16:creationId xmlns:a16="http://schemas.microsoft.com/office/drawing/2014/main" id="{4CE167ED-2A5E-49A7-982A-7FFB3A9348B4}"/>
              </a:ext>
            </a:extLst>
          </p:cNvPr>
          <p:cNvGrpSpPr/>
          <p:nvPr/>
        </p:nvGrpSpPr>
        <p:grpSpPr>
          <a:xfrm>
            <a:off x="855328" y="2928938"/>
            <a:ext cx="1142930" cy="1142930"/>
            <a:chOff x="909805" y="2983178"/>
            <a:chExt cx="872312" cy="872312"/>
          </a:xfrm>
        </p:grpSpPr>
        <p:pic>
          <p:nvPicPr>
            <p:cNvPr id="4" name="図 3" descr="ダイアグラム, 設計図&#10;&#10;自動的に生成された説明">
              <a:extLst>
                <a:ext uri="{FF2B5EF4-FFF2-40B4-BE49-F238E27FC236}">
                  <a16:creationId xmlns:a16="http://schemas.microsoft.com/office/drawing/2014/main" id="{68AF352E-BAC3-5FB2-4F8F-3AEB5CEBD6B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9805" y="2983178"/>
              <a:ext cx="872312" cy="872312"/>
            </a:xfrm>
            <a:prstGeom prst="rect">
              <a:avLst/>
            </a:prstGeom>
          </p:spPr>
        </p:pic>
        <p:sp>
          <p:nvSpPr>
            <p:cNvPr id="5" name="矢印: 下 4">
              <a:extLst>
                <a:ext uri="{FF2B5EF4-FFF2-40B4-BE49-F238E27FC236}">
                  <a16:creationId xmlns:a16="http://schemas.microsoft.com/office/drawing/2014/main" id="{0588ED60-1D36-B718-8E9A-1BF8B22A24BC}"/>
                </a:ext>
              </a:extLst>
            </p:cNvPr>
            <p:cNvSpPr/>
            <p:nvPr/>
          </p:nvSpPr>
          <p:spPr>
            <a:xfrm rot="19715188">
              <a:off x="1074965" y="2986040"/>
              <a:ext cx="187957" cy="18881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B973FDBE-233A-DCE8-20E0-316A398CC544}"/>
                </a:ext>
              </a:extLst>
            </p:cNvPr>
            <p:cNvSpPr/>
            <p:nvPr/>
          </p:nvSpPr>
          <p:spPr>
            <a:xfrm>
              <a:off x="1155548" y="3163635"/>
              <a:ext cx="381213" cy="3275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四角形: 角を丸くする 8">
            <a:extLst>
              <a:ext uri="{FF2B5EF4-FFF2-40B4-BE49-F238E27FC236}">
                <a16:creationId xmlns:a16="http://schemas.microsoft.com/office/drawing/2014/main" id="{FE80F092-3A3F-97EB-2C5F-03F6909DB8EA}"/>
              </a:ext>
            </a:extLst>
          </p:cNvPr>
          <p:cNvSpPr/>
          <p:nvPr/>
        </p:nvSpPr>
        <p:spPr>
          <a:xfrm>
            <a:off x="848724" y="5843496"/>
            <a:ext cx="1816617" cy="5070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屋根上の高所作業</a:t>
            </a:r>
          </a:p>
        </p:txBody>
      </p:sp>
      <p:pic>
        <p:nvPicPr>
          <p:cNvPr id="11" name="図 10">
            <a:extLst>
              <a:ext uri="{FF2B5EF4-FFF2-40B4-BE49-F238E27FC236}">
                <a16:creationId xmlns:a16="http://schemas.microsoft.com/office/drawing/2014/main" id="{58F797A3-756E-35F9-E8B9-9E8363C29A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8498" y="3868831"/>
            <a:ext cx="2168008" cy="2168008"/>
          </a:xfrm>
          <a:prstGeom prst="rect">
            <a:avLst/>
          </a:prstGeom>
        </p:spPr>
      </p:pic>
      <p:sp>
        <p:nvSpPr>
          <p:cNvPr id="12" name="四角形: 角を丸くする 11">
            <a:extLst>
              <a:ext uri="{FF2B5EF4-FFF2-40B4-BE49-F238E27FC236}">
                <a16:creationId xmlns:a16="http://schemas.microsoft.com/office/drawing/2014/main" id="{406EC09B-0731-3D9F-D655-7D7677B6296D}"/>
              </a:ext>
            </a:extLst>
          </p:cNvPr>
          <p:cNvSpPr/>
          <p:nvPr/>
        </p:nvSpPr>
        <p:spPr>
          <a:xfrm>
            <a:off x="2928413" y="6254377"/>
            <a:ext cx="2064418" cy="4670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電動器具による切断作業</a:t>
            </a:r>
          </a:p>
        </p:txBody>
      </p:sp>
      <p:grpSp>
        <p:nvGrpSpPr>
          <p:cNvPr id="13" name="グループ化 12">
            <a:extLst>
              <a:ext uri="{FF2B5EF4-FFF2-40B4-BE49-F238E27FC236}">
                <a16:creationId xmlns:a16="http://schemas.microsoft.com/office/drawing/2014/main" id="{32C027A8-2558-D98D-82C4-4DF5FAB23727}"/>
              </a:ext>
            </a:extLst>
          </p:cNvPr>
          <p:cNvGrpSpPr/>
          <p:nvPr/>
        </p:nvGrpSpPr>
        <p:grpSpPr>
          <a:xfrm>
            <a:off x="2928413" y="4889066"/>
            <a:ext cx="2185619" cy="1468869"/>
            <a:chOff x="717661" y="5817155"/>
            <a:chExt cx="1792584" cy="1204725"/>
          </a:xfrm>
        </p:grpSpPr>
        <p:pic>
          <p:nvPicPr>
            <p:cNvPr id="14" name="図 13" descr="建物, ウィンドウ が含まれている画像&#10;&#10;自動的に生成された説明">
              <a:extLst>
                <a:ext uri="{FF2B5EF4-FFF2-40B4-BE49-F238E27FC236}">
                  <a16:creationId xmlns:a16="http://schemas.microsoft.com/office/drawing/2014/main" id="{9BF8D712-D448-1129-9516-427B3A2C9B4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305520" y="5817155"/>
              <a:ext cx="1204725" cy="1204725"/>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C52C323A-E380-D058-5540-959F4CEBC22F}"/>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17661" y="6102680"/>
              <a:ext cx="918353" cy="918353"/>
            </a:xfrm>
            <a:prstGeom prst="rect">
              <a:avLst/>
            </a:prstGeom>
          </p:spPr>
        </p:pic>
      </p:grpSp>
      <p:sp>
        <p:nvSpPr>
          <p:cNvPr id="16" name="四角形: 角を丸くする 15">
            <a:extLst>
              <a:ext uri="{FF2B5EF4-FFF2-40B4-BE49-F238E27FC236}">
                <a16:creationId xmlns:a16="http://schemas.microsoft.com/office/drawing/2014/main" id="{8E45F9B5-AE38-D275-C233-4E46FFD3614B}"/>
              </a:ext>
            </a:extLst>
          </p:cNvPr>
          <p:cNvSpPr/>
          <p:nvPr/>
        </p:nvSpPr>
        <p:spPr>
          <a:xfrm>
            <a:off x="7995844"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Tree>
    <p:extLst>
      <p:ext uri="{BB962C8B-B14F-4D97-AF65-F5344CB8AC3E}">
        <p14:creationId xmlns:p14="http://schemas.microsoft.com/office/powerpoint/2010/main" val="1169341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8DE449-FB0E-ED1B-3B5F-7F0FAA61B1CF}"/>
              </a:ext>
            </a:extLst>
          </p:cNvPr>
          <p:cNvSpPr>
            <a:spLocks noGrp="1"/>
          </p:cNvSpPr>
          <p:nvPr>
            <p:ph type="title"/>
          </p:nvPr>
        </p:nvSpPr>
        <p:spPr>
          <a:xfrm>
            <a:off x="415532" y="-120185"/>
            <a:ext cx="8523195" cy="1075513"/>
          </a:xfrm>
        </p:spPr>
        <p:txBody>
          <a:bodyPr>
            <a:normAutofit/>
          </a:bodyPr>
          <a:lstStyle/>
          <a:p>
            <a:r>
              <a:rPr lang="en-US" altLang="ja-JP" sz="2200" b="1" dirty="0">
                <a:solidFill>
                  <a:schemeClr val="bg1"/>
                </a:solidFill>
                <a:latin typeface="Meiryo UI" panose="020B0604030504040204" pitchFamily="50" charset="-128"/>
                <a:ea typeface="Meiryo UI" panose="020B0604030504040204" pitchFamily="50" charset="-128"/>
              </a:rPr>
              <a:t>【</a:t>
            </a:r>
            <a:r>
              <a:rPr lang="ja-JP" altLang="en-US" sz="2200" b="1" dirty="0">
                <a:solidFill>
                  <a:schemeClr val="bg1"/>
                </a:solidFill>
                <a:latin typeface="Meiryo UI" panose="020B0604030504040204" pitchFamily="50" charset="-128"/>
                <a:ea typeface="Meiryo UI" panose="020B0604030504040204" pitchFamily="50" charset="-128"/>
              </a:rPr>
              <a:t>事例</a:t>
            </a:r>
            <a:r>
              <a:rPr lang="en-US" altLang="ja-JP" sz="2200" b="1" dirty="0">
                <a:solidFill>
                  <a:schemeClr val="bg1"/>
                </a:solidFill>
                <a:latin typeface="Meiryo UI" panose="020B0604030504040204" pitchFamily="50" charset="-128"/>
                <a:ea typeface="Meiryo UI" panose="020B0604030504040204" pitchFamily="50" charset="-128"/>
              </a:rPr>
              <a:t>】</a:t>
            </a:r>
            <a:r>
              <a:rPr kumimoji="1" lang="ja-JP" altLang="en-US" sz="2200" b="1" dirty="0">
                <a:solidFill>
                  <a:schemeClr val="bg1"/>
                </a:solidFill>
                <a:latin typeface="Meiryo UI" panose="020B0604030504040204" pitchFamily="50" charset="-128"/>
                <a:ea typeface="Meiryo UI" panose="020B0604030504040204" pitchFamily="50" charset="-128"/>
              </a:rPr>
              <a:t>市町村からボランティア向けの災害ごみに関する案内例</a:t>
            </a:r>
          </a:p>
        </p:txBody>
      </p:sp>
      <p:sp>
        <p:nvSpPr>
          <p:cNvPr id="35" name="四角形: 角を丸くする 34">
            <a:extLst>
              <a:ext uri="{FF2B5EF4-FFF2-40B4-BE49-F238E27FC236}">
                <a16:creationId xmlns:a16="http://schemas.microsoft.com/office/drawing/2014/main" id="{E3ECACFC-EE8A-F6B8-32D2-479830972874}"/>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
        <p:nvSpPr>
          <p:cNvPr id="34" name="角丸四角形 8">
            <a:extLst>
              <a:ext uri="{FF2B5EF4-FFF2-40B4-BE49-F238E27FC236}">
                <a16:creationId xmlns:a16="http://schemas.microsoft.com/office/drawing/2014/main" id="{52541494-8C98-B3C4-42C6-DF785988BE25}"/>
              </a:ext>
            </a:extLst>
          </p:cNvPr>
          <p:cNvSpPr/>
          <p:nvPr/>
        </p:nvSpPr>
        <p:spPr>
          <a:xfrm>
            <a:off x="85768" y="818823"/>
            <a:ext cx="8972463" cy="4569990"/>
          </a:xfrm>
          <a:prstGeom prst="roundRect">
            <a:avLst>
              <a:gd name="adj" fmla="val 66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11"/>
            <a:endParaRPr lang="ja-JP" altLang="en-US" sz="1662">
              <a:solidFill>
                <a:prstClr val="white"/>
              </a:solidFill>
              <a:latin typeface="Calibri" panose="020F0502020204030204"/>
              <a:ea typeface="ＭＳ Ｐゴシック" panose="020B0600070205080204" pitchFamily="50" charset="-128"/>
            </a:endParaRPr>
          </a:p>
        </p:txBody>
      </p:sp>
      <p:sp>
        <p:nvSpPr>
          <p:cNvPr id="36" name="吹き出し: 角を丸めた四角形 35">
            <a:extLst>
              <a:ext uri="{FF2B5EF4-FFF2-40B4-BE49-F238E27FC236}">
                <a16:creationId xmlns:a16="http://schemas.microsoft.com/office/drawing/2014/main" id="{601B8E6F-F828-8F98-20DC-02ED8745185C}"/>
              </a:ext>
            </a:extLst>
          </p:cNvPr>
          <p:cNvSpPr/>
          <p:nvPr/>
        </p:nvSpPr>
        <p:spPr>
          <a:xfrm>
            <a:off x="505950" y="4900616"/>
            <a:ext cx="3563623" cy="580136"/>
          </a:xfrm>
          <a:prstGeom prst="wedgeRoundRectCallout">
            <a:avLst>
              <a:gd name="adj1" fmla="val -15732"/>
              <a:gd name="adj2" fmla="val -97368"/>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rgbClr val="FF0000"/>
                </a:solidFill>
                <a:latin typeface="Meiryo UI" panose="020B0604030504040204" pitchFamily="50" charset="-128"/>
                <a:ea typeface="Meiryo UI" panose="020B0604030504040204" pitchFamily="50" charset="-128"/>
              </a:rPr>
              <a:t>生ごみは災害ごみ（災害廃棄物）とは別に処理しましょう。</a:t>
            </a:r>
          </a:p>
        </p:txBody>
      </p:sp>
      <p:sp>
        <p:nvSpPr>
          <p:cNvPr id="37" name="吹き出し: 角を丸めた四角形 36">
            <a:extLst>
              <a:ext uri="{FF2B5EF4-FFF2-40B4-BE49-F238E27FC236}">
                <a16:creationId xmlns:a16="http://schemas.microsoft.com/office/drawing/2014/main" id="{2E6DE7C5-6AF9-8DCB-E3A8-3D92FC8D8CFF}"/>
              </a:ext>
            </a:extLst>
          </p:cNvPr>
          <p:cNvSpPr/>
          <p:nvPr/>
        </p:nvSpPr>
        <p:spPr>
          <a:xfrm>
            <a:off x="4612036" y="4913878"/>
            <a:ext cx="4259892" cy="580136"/>
          </a:xfrm>
          <a:prstGeom prst="wedgeRoundRectCallout">
            <a:avLst>
              <a:gd name="adj1" fmla="val -20252"/>
              <a:gd name="adj2" fmla="val -209238"/>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rgbClr val="FF0000"/>
                </a:solidFill>
                <a:latin typeface="Meiryo UI" panose="020B0604030504040204" pitchFamily="50" charset="-128"/>
                <a:ea typeface="Meiryo UI" panose="020B0604030504040204" pitchFamily="50" charset="-128"/>
              </a:rPr>
              <a:t>中身の見えない袋に入れると、袋を開けて中身を確認する作業が必要になってしまいます。</a:t>
            </a:r>
          </a:p>
        </p:txBody>
      </p:sp>
      <p:sp>
        <p:nvSpPr>
          <p:cNvPr id="38" name="サブタイトル 2">
            <a:extLst>
              <a:ext uri="{FF2B5EF4-FFF2-40B4-BE49-F238E27FC236}">
                <a16:creationId xmlns:a16="http://schemas.microsoft.com/office/drawing/2014/main" id="{00A0AB85-714A-D638-1296-16490C7682CD}"/>
              </a:ext>
            </a:extLst>
          </p:cNvPr>
          <p:cNvSpPr txBox="1">
            <a:spLocks/>
          </p:cNvSpPr>
          <p:nvPr/>
        </p:nvSpPr>
        <p:spPr>
          <a:xfrm>
            <a:off x="592097" y="2926272"/>
            <a:ext cx="7776864" cy="1887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292" b="1" dirty="0">
                <a:latin typeface="ＭＳ ゴシック" panose="020B0609070205080204" pitchFamily="49" charset="-128"/>
                <a:ea typeface="ＭＳ ゴシック" panose="020B0609070205080204" pitchFamily="49" charset="-128"/>
              </a:rPr>
              <a:t>２　災害ごみの搬出方法</a:t>
            </a:r>
          </a:p>
          <a:p>
            <a:pPr marL="685759" lvl="1" indent="-263754">
              <a:buFont typeface="Wingdings" panose="05000000000000000000" pitchFamily="2" charset="2"/>
              <a:buChar char="u"/>
            </a:pPr>
            <a:r>
              <a:rPr lang="ja-JP" altLang="en-US" sz="1292" dirty="0"/>
              <a:t>被災家屋から排出されるさまざまなごみは出来るだけ分別をして、仮置場への搬入ができるようにお願いします。</a:t>
            </a:r>
            <a:endParaRPr lang="en-US" altLang="ja-JP" sz="1292" dirty="0"/>
          </a:p>
          <a:p>
            <a:pPr marL="685759" lvl="1" indent="-263754">
              <a:buFont typeface="Wingdings" panose="05000000000000000000" pitchFamily="2" charset="2"/>
              <a:buChar char="u"/>
            </a:pPr>
            <a:r>
              <a:rPr lang="ja-JP" altLang="en-US" sz="1292" dirty="0"/>
              <a:t>小物類を搬出される場合は、可燃物（紙・段ボール類、木くず、繊維類など）、割れたガラス・陶器類、金属類などに分別し、</a:t>
            </a:r>
            <a:r>
              <a:rPr lang="ja-JP" altLang="en-US" sz="1292" b="1" u="sng" dirty="0">
                <a:solidFill>
                  <a:srgbClr val="FF0000"/>
                </a:solidFill>
              </a:rPr>
              <a:t>何が入っているか分かるようにして</a:t>
            </a:r>
            <a:r>
              <a:rPr lang="ja-JP" altLang="en-US" sz="1292" dirty="0"/>
              <a:t>、仮置場で分別しやすいように排出してください。</a:t>
            </a:r>
            <a:endParaRPr lang="en-US" altLang="ja-JP" sz="1292" dirty="0"/>
          </a:p>
          <a:p>
            <a:pPr marL="685759" lvl="1" indent="-263754">
              <a:buFont typeface="Wingdings" panose="05000000000000000000" pitchFamily="2" charset="2"/>
              <a:buChar char="u"/>
            </a:pPr>
            <a:r>
              <a:rPr lang="ja-JP" altLang="en-US" sz="1292" dirty="0"/>
              <a:t>冷蔵庫の中に入っている食品等はすべて出して、冷蔵庫だけを仮置場に持ち込んでください。</a:t>
            </a:r>
            <a:endParaRPr lang="en-US" altLang="ja-JP" sz="1292" dirty="0"/>
          </a:p>
          <a:p>
            <a:pPr marL="685759" lvl="1" indent="-263754">
              <a:buFont typeface="Wingdings" panose="05000000000000000000" pitchFamily="2" charset="2"/>
              <a:buChar char="u"/>
            </a:pPr>
            <a:r>
              <a:rPr lang="ja-JP" altLang="en-US" sz="1292" b="1" u="sng" dirty="0">
                <a:solidFill>
                  <a:srgbClr val="FF0000"/>
                </a:solidFill>
              </a:rPr>
              <a:t>生ごみ（腐敗するもの）</a:t>
            </a:r>
            <a:r>
              <a:rPr lang="ja-JP" altLang="en-US" sz="1292" dirty="0"/>
              <a:t>は、通常の可燃物（毎週火、金）として、</a:t>
            </a:r>
            <a:r>
              <a:rPr lang="ja-JP" altLang="en-US" sz="1292" b="1" u="sng" dirty="0">
                <a:solidFill>
                  <a:srgbClr val="FF0000"/>
                </a:solidFill>
              </a:rPr>
              <a:t>地域のいつもの場所</a:t>
            </a:r>
            <a:r>
              <a:rPr lang="ja-JP" altLang="en-US" sz="1292" dirty="0"/>
              <a:t>に袋に入れて出してください。</a:t>
            </a:r>
            <a:endParaRPr lang="en-US" altLang="ja-JP" sz="1292" dirty="0"/>
          </a:p>
          <a:p>
            <a:pPr marL="263754" indent="-263754">
              <a:buFont typeface="Wingdings" panose="05000000000000000000" pitchFamily="2" charset="2"/>
              <a:buChar char="u"/>
            </a:pPr>
            <a:endParaRPr lang="ja-JP" altLang="en-US" sz="1292" dirty="0"/>
          </a:p>
        </p:txBody>
      </p:sp>
      <p:sp>
        <p:nvSpPr>
          <p:cNvPr id="39" name="タイトル 1">
            <a:extLst>
              <a:ext uri="{FF2B5EF4-FFF2-40B4-BE49-F238E27FC236}">
                <a16:creationId xmlns:a16="http://schemas.microsoft.com/office/drawing/2014/main" id="{D1B212A2-5696-BE8F-5661-8E40F776FF57}"/>
              </a:ext>
            </a:extLst>
          </p:cNvPr>
          <p:cNvSpPr txBox="1">
            <a:spLocks/>
          </p:cNvSpPr>
          <p:nvPr/>
        </p:nvSpPr>
        <p:spPr>
          <a:xfrm>
            <a:off x="325447" y="776613"/>
            <a:ext cx="2050709" cy="560510"/>
          </a:xfrm>
          <a:prstGeom prst="rect">
            <a:avLst/>
          </a:prstGeom>
        </p:spPr>
        <p:txBody>
          <a:bodyPr vert="horz" lIns="84406" tIns="42203" rIns="84406" bIns="42203" rtlCol="0" anchor="ctr">
            <a:normAutofit fontScale="97500"/>
          </a:bodyPr>
          <a:lstStyle>
            <a:lvl1pPr algn="ctr" defTabSz="914400" rtl="0" eaLnBrk="1" latinLnBrk="0" hangingPunct="1">
              <a:spcBef>
                <a:spcPct val="0"/>
              </a:spcBef>
              <a:buNone/>
              <a:defRPr kumimoji="1" sz="3600" kern="1200">
                <a:solidFill>
                  <a:schemeClr val="tx1"/>
                </a:solidFill>
                <a:latin typeface="+mj-lt"/>
                <a:ea typeface="+mj-ea"/>
                <a:cs typeface="+mj-cs"/>
              </a:defRPr>
            </a:lvl1pPr>
          </a:lstStyle>
          <a:p>
            <a:pPr defTabSz="844011"/>
            <a:r>
              <a:rPr lang="ja-JP" altLang="en-US" sz="1477" dirty="0">
                <a:solidFill>
                  <a:prstClr val="black"/>
                </a:solidFill>
                <a:latin typeface="Calibri Light" panose="020F0302020204030204"/>
                <a:ea typeface="ＭＳ Ｐゴシック" panose="020B0600070205080204" pitchFamily="50" charset="-128"/>
              </a:rPr>
              <a:t>ボランティアの皆さんへ</a:t>
            </a:r>
          </a:p>
        </p:txBody>
      </p:sp>
      <p:sp>
        <p:nvSpPr>
          <p:cNvPr id="40" name="サブタイトル 2">
            <a:extLst>
              <a:ext uri="{FF2B5EF4-FFF2-40B4-BE49-F238E27FC236}">
                <a16:creationId xmlns:a16="http://schemas.microsoft.com/office/drawing/2014/main" id="{426C4964-108B-68E2-2A52-42B37BF45F3B}"/>
              </a:ext>
            </a:extLst>
          </p:cNvPr>
          <p:cNvSpPr txBox="1">
            <a:spLocks/>
          </p:cNvSpPr>
          <p:nvPr/>
        </p:nvSpPr>
        <p:spPr>
          <a:xfrm>
            <a:off x="558431" y="1795647"/>
            <a:ext cx="7776864" cy="1071330"/>
          </a:xfrm>
          <a:prstGeom prst="rect">
            <a:avLst/>
          </a:prstGeom>
        </p:spPr>
        <p:txBody>
          <a:bodyPr vert="horz" lIns="84406" tIns="42203" rIns="84406" bIns="42203" rtlCol="0">
            <a:no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defTabSz="844011"/>
            <a:r>
              <a:rPr lang="ja-JP" altLang="en-US" sz="1292" b="1" dirty="0">
                <a:solidFill>
                  <a:prstClr val="black"/>
                </a:solidFill>
                <a:latin typeface="ＭＳ ゴシック" panose="020B0609070205080204" pitchFamily="49" charset="-128"/>
                <a:ea typeface="ＭＳ ゴシック" panose="020B0609070205080204" pitchFamily="49" charset="-128"/>
              </a:rPr>
              <a:t>１　仮置場での分別について</a:t>
            </a:r>
            <a:endParaRPr lang="en-US" altLang="ja-JP" sz="1292" b="1" dirty="0">
              <a:solidFill>
                <a:prstClr val="black"/>
              </a:solidFill>
              <a:latin typeface="ＭＳ ゴシック" panose="020B0609070205080204" pitchFamily="49" charset="-128"/>
              <a:ea typeface="ＭＳ ゴシック" panose="020B0609070205080204" pitchFamily="49" charset="-128"/>
            </a:endParaRPr>
          </a:p>
          <a:p>
            <a:pPr marL="685759" lvl="1" indent="-263754" algn="l" defTabSz="844011">
              <a:buFont typeface="Wingdings" panose="05000000000000000000" pitchFamily="2" charset="2"/>
              <a:buChar char="u"/>
            </a:pPr>
            <a:r>
              <a:rPr lang="ja-JP" altLang="en-US" sz="1292" dirty="0">
                <a:solidFill>
                  <a:prstClr val="black"/>
                </a:solidFill>
                <a:latin typeface="Calibri" panose="020F0502020204030204"/>
                <a:ea typeface="ＭＳ Ｐゴシック" panose="020B0600070205080204" pitchFamily="50" charset="-128"/>
              </a:rPr>
              <a:t>分類別に分けて、</a:t>
            </a:r>
            <a:r>
              <a:rPr lang="ja-JP" altLang="en-US" sz="1292" b="1" u="sng" dirty="0">
                <a:solidFill>
                  <a:srgbClr val="FF0000"/>
                </a:solidFill>
                <a:latin typeface="Calibri" panose="020F0502020204030204"/>
                <a:ea typeface="ＭＳ Ｐゴシック" panose="020B0600070205080204" pitchFamily="50" charset="-128"/>
              </a:rPr>
              <a:t>所定の場所に奥から置いてください</a:t>
            </a:r>
            <a:r>
              <a:rPr lang="ja-JP" altLang="en-US" sz="1292" dirty="0">
                <a:solidFill>
                  <a:prstClr val="black"/>
                </a:solidFill>
                <a:latin typeface="Calibri" panose="020F0502020204030204"/>
                <a:ea typeface="ＭＳ Ｐゴシック" panose="020B0600070205080204" pitchFamily="50" charset="-128"/>
              </a:rPr>
              <a:t>。</a:t>
            </a:r>
            <a:endParaRPr lang="en-US" altLang="ja-JP" sz="1292" dirty="0">
              <a:solidFill>
                <a:prstClr val="black"/>
              </a:solidFill>
              <a:latin typeface="Calibri" panose="020F0502020204030204"/>
              <a:ea typeface="ＭＳ Ｐゴシック" panose="020B0600070205080204" pitchFamily="50" charset="-128"/>
            </a:endParaRPr>
          </a:p>
          <a:p>
            <a:pPr marL="685759" lvl="1" indent="-263754" algn="l" defTabSz="844011">
              <a:buFont typeface="Wingdings" panose="05000000000000000000" pitchFamily="2" charset="2"/>
              <a:buChar char="u"/>
            </a:pPr>
            <a:r>
              <a:rPr lang="ja-JP" altLang="en-US" sz="1292" dirty="0">
                <a:solidFill>
                  <a:prstClr val="black"/>
                </a:solidFill>
                <a:latin typeface="Calibri" panose="020F0502020204030204"/>
                <a:ea typeface="ＭＳ Ｐゴシック" panose="020B0600070205080204" pitchFamily="50" charset="-128"/>
              </a:rPr>
              <a:t>畳やマットレスなど重ねられるものは、搬出しやすいよう、きれいに重ねてください。</a:t>
            </a:r>
            <a:endParaRPr lang="en-US" altLang="ja-JP" sz="1292" dirty="0">
              <a:solidFill>
                <a:prstClr val="black"/>
              </a:solidFill>
              <a:latin typeface="Calibri" panose="020F0502020204030204"/>
              <a:ea typeface="ＭＳ Ｐゴシック" panose="020B0600070205080204" pitchFamily="50" charset="-128"/>
            </a:endParaRPr>
          </a:p>
          <a:p>
            <a:pPr marL="685759" lvl="1" indent="-263754" algn="l" defTabSz="844011">
              <a:buFont typeface="Wingdings" panose="05000000000000000000" pitchFamily="2" charset="2"/>
              <a:buChar char="u"/>
            </a:pPr>
            <a:r>
              <a:rPr lang="ja-JP" altLang="en-US" sz="1292" dirty="0">
                <a:solidFill>
                  <a:prstClr val="black"/>
                </a:solidFill>
                <a:latin typeface="Calibri" panose="020F0502020204030204"/>
                <a:ea typeface="ＭＳ Ｐゴシック" panose="020B0600070205080204" pitchFamily="50" charset="-128"/>
              </a:rPr>
              <a:t>可燃物（毎週火、金に出せるもの）については、地域のいつもの場所に袋に入れて出してください。</a:t>
            </a:r>
            <a:endParaRPr lang="en-US" altLang="ja-JP" sz="1292" dirty="0">
              <a:solidFill>
                <a:prstClr val="black"/>
              </a:solidFill>
              <a:latin typeface="Calibri" panose="020F0502020204030204"/>
              <a:ea typeface="ＭＳ Ｐゴシック" panose="020B0600070205080204" pitchFamily="50" charset="-128"/>
            </a:endParaRPr>
          </a:p>
        </p:txBody>
      </p:sp>
      <p:sp>
        <p:nvSpPr>
          <p:cNvPr id="41" name="タイトル 1">
            <a:extLst>
              <a:ext uri="{FF2B5EF4-FFF2-40B4-BE49-F238E27FC236}">
                <a16:creationId xmlns:a16="http://schemas.microsoft.com/office/drawing/2014/main" id="{A952E705-3838-C366-E0CB-A8CA11CA029F}"/>
              </a:ext>
            </a:extLst>
          </p:cNvPr>
          <p:cNvSpPr txBox="1">
            <a:spLocks/>
          </p:cNvSpPr>
          <p:nvPr/>
        </p:nvSpPr>
        <p:spPr>
          <a:xfrm>
            <a:off x="426119" y="1187189"/>
            <a:ext cx="7942842" cy="560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215" dirty="0"/>
              <a:t>災害ごみ（災害廃棄物）の仮置場への搬入方法について</a:t>
            </a:r>
          </a:p>
        </p:txBody>
      </p:sp>
      <p:sp>
        <p:nvSpPr>
          <p:cNvPr id="42" name="テキスト ボックス 41">
            <a:extLst>
              <a:ext uri="{FF2B5EF4-FFF2-40B4-BE49-F238E27FC236}">
                <a16:creationId xmlns:a16="http://schemas.microsoft.com/office/drawing/2014/main" id="{0257DAD9-E51D-365A-14D9-4A335D2CFDE0}"/>
              </a:ext>
            </a:extLst>
          </p:cNvPr>
          <p:cNvSpPr txBox="1"/>
          <p:nvPr/>
        </p:nvSpPr>
        <p:spPr>
          <a:xfrm>
            <a:off x="6956867" y="2785634"/>
            <a:ext cx="2420625" cy="291170"/>
          </a:xfrm>
          <a:prstGeom prst="rect">
            <a:avLst/>
          </a:prstGeom>
          <a:noFill/>
        </p:spPr>
        <p:txBody>
          <a:bodyPr wrap="square" rtlCol="0">
            <a:spAutoFit/>
          </a:bodyPr>
          <a:lstStyle/>
          <a:p>
            <a:pPr defTabSz="844011"/>
            <a:r>
              <a:rPr lang="ja-JP" altLang="en-US" sz="1292" b="1" dirty="0">
                <a:solidFill>
                  <a:prstClr val="white"/>
                </a:solidFill>
                <a:latin typeface="ＭＳ ゴシック" panose="020B0609070205080204" pitchFamily="49" charset="-128"/>
                <a:ea typeface="ＭＳ ゴシック" panose="020B0609070205080204" pitchFamily="49" charset="-128"/>
              </a:rPr>
              <a:t>ボランティアとの打合せ</a:t>
            </a:r>
          </a:p>
        </p:txBody>
      </p:sp>
      <p:sp>
        <p:nvSpPr>
          <p:cNvPr id="43" name="Slide Number Placeholder 5">
            <a:extLst>
              <a:ext uri="{FF2B5EF4-FFF2-40B4-BE49-F238E27FC236}">
                <a16:creationId xmlns:a16="http://schemas.microsoft.com/office/drawing/2014/main" id="{95521886-5C4F-31DF-20D6-619E29F68AFC}"/>
              </a:ext>
            </a:extLst>
          </p:cNvPr>
          <p:cNvSpPr>
            <a:spLocks noGrp="1"/>
          </p:cNvSpPr>
          <p:nvPr>
            <p:ph type="sldNum" sz="quarter" idx="12"/>
          </p:nvPr>
        </p:nvSpPr>
        <p:spPr>
          <a:xfrm>
            <a:off x="6952476" y="6356351"/>
            <a:ext cx="2057400" cy="365125"/>
          </a:xfrm>
        </p:spPr>
        <p:txBody>
          <a:bodyPr/>
          <a:lstStyle/>
          <a:p>
            <a:r>
              <a:rPr kumimoji="1" lang="en-US" altLang="ja-JP" sz="1600" b="1" dirty="0"/>
              <a:t>30</a:t>
            </a:r>
            <a:endParaRPr kumimoji="1" lang="ja-JP" altLang="en-US" sz="1600" b="1" dirty="0"/>
          </a:p>
        </p:txBody>
      </p:sp>
      <p:sp>
        <p:nvSpPr>
          <p:cNvPr id="44" name="吹き出し: 角を丸めた四角形 43">
            <a:extLst>
              <a:ext uri="{FF2B5EF4-FFF2-40B4-BE49-F238E27FC236}">
                <a16:creationId xmlns:a16="http://schemas.microsoft.com/office/drawing/2014/main" id="{401EA722-8DBD-D283-7996-7C02D5715F0C}"/>
              </a:ext>
            </a:extLst>
          </p:cNvPr>
          <p:cNvSpPr/>
          <p:nvPr/>
        </p:nvSpPr>
        <p:spPr>
          <a:xfrm>
            <a:off x="4612036" y="1640094"/>
            <a:ext cx="4388207" cy="363626"/>
          </a:xfrm>
          <a:prstGeom prst="wedgeRoundRectCallout">
            <a:avLst>
              <a:gd name="adj1" fmla="val -38683"/>
              <a:gd name="adj2" fmla="val 97852"/>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FF0000"/>
                </a:solidFill>
                <a:latin typeface="Meiryo UI" panose="020B0604030504040204" pitchFamily="50" charset="-128"/>
                <a:ea typeface="Meiryo UI" panose="020B0604030504040204" pitchFamily="50" charset="-128"/>
              </a:rPr>
              <a:t>仮置場でのごみの置き方に関する記載があります。</a:t>
            </a:r>
          </a:p>
        </p:txBody>
      </p:sp>
      <p:sp>
        <p:nvSpPr>
          <p:cNvPr id="45" name="吹き出し: 角を丸めた四角形 44">
            <a:extLst>
              <a:ext uri="{FF2B5EF4-FFF2-40B4-BE49-F238E27FC236}">
                <a16:creationId xmlns:a16="http://schemas.microsoft.com/office/drawing/2014/main" id="{14615610-0D05-6F31-35A2-F0B01EFF9C04}"/>
              </a:ext>
            </a:extLst>
          </p:cNvPr>
          <p:cNvSpPr/>
          <p:nvPr/>
        </p:nvSpPr>
        <p:spPr>
          <a:xfrm>
            <a:off x="453632" y="5603364"/>
            <a:ext cx="8238861" cy="720000"/>
          </a:xfrm>
          <a:prstGeom prst="wedgeRoundRectCallout">
            <a:avLst>
              <a:gd name="adj1" fmla="val -28426"/>
              <a:gd name="adj2" fmla="val 1490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rgbClr val="FF0000"/>
                </a:solidFill>
                <a:latin typeface="Meiryo UI" panose="020B0604030504040204" pitchFamily="50" charset="-128"/>
                <a:ea typeface="Meiryo UI" panose="020B0604030504040204" pitchFamily="50" charset="-128"/>
              </a:rPr>
              <a:t>※ </a:t>
            </a:r>
            <a:r>
              <a:rPr kumimoji="1" lang="ja-JP" altLang="en-US" b="1" dirty="0">
                <a:solidFill>
                  <a:srgbClr val="FF0000"/>
                </a:solidFill>
                <a:latin typeface="Meiryo UI" panose="020B0604030504040204" pitchFamily="50" charset="-128"/>
                <a:ea typeface="Meiryo UI" panose="020B0604030504040204" pitchFamily="50" charset="-128"/>
              </a:rPr>
              <a:t>分別しないまま仮置場に災害ごみが持ち込まれることで、後から分別に大きな費用</a:t>
            </a:r>
            <a:endParaRPr kumimoji="1" lang="en-US" altLang="ja-JP" b="1" dirty="0">
              <a:solidFill>
                <a:srgbClr val="FF0000"/>
              </a:solidFill>
              <a:latin typeface="Meiryo UI" panose="020B0604030504040204" pitchFamily="50" charset="-128"/>
              <a:ea typeface="Meiryo UI" panose="020B0604030504040204" pitchFamily="50" charset="-128"/>
            </a:endParaRPr>
          </a:p>
          <a:p>
            <a:r>
              <a:rPr kumimoji="1" lang="ja-JP" altLang="en-US" b="1" dirty="0">
                <a:solidFill>
                  <a:srgbClr val="FF0000"/>
                </a:solidFill>
                <a:latin typeface="Meiryo UI" panose="020B0604030504040204" pitchFamily="50" charset="-128"/>
                <a:ea typeface="Meiryo UI" panose="020B0604030504040204" pitchFamily="50" charset="-128"/>
              </a:rPr>
              <a:t>　を要したケースや、処理に時間がかかり、復興が遅れたケースが過去にありました。</a:t>
            </a:r>
          </a:p>
        </p:txBody>
      </p:sp>
      <p:sp>
        <p:nvSpPr>
          <p:cNvPr id="47" name="テキスト ボックス 46">
            <a:extLst>
              <a:ext uri="{FF2B5EF4-FFF2-40B4-BE49-F238E27FC236}">
                <a16:creationId xmlns:a16="http://schemas.microsoft.com/office/drawing/2014/main" id="{C147493D-3CEE-2924-BA63-BD59B32F0D98}"/>
              </a:ext>
            </a:extLst>
          </p:cNvPr>
          <p:cNvSpPr txBox="1"/>
          <p:nvPr/>
        </p:nvSpPr>
        <p:spPr>
          <a:xfrm>
            <a:off x="558431" y="6377806"/>
            <a:ext cx="2594074" cy="400110"/>
          </a:xfrm>
          <a:prstGeom prst="rect">
            <a:avLst/>
          </a:prstGeom>
          <a:solidFill>
            <a:srgbClr val="FFFF00"/>
          </a:solidFill>
        </p:spPr>
        <p:txBody>
          <a:bodyPr wrap="square" rtlCol="0">
            <a:spAutoFit/>
          </a:bodyPr>
          <a:lstStyle/>
          <a:p>
            <a:r>
              <a:rPr kumimoji="1" lang="ja-JP" altLang="en-US" sz="2000" b="1" dirty="0"/>
              <a:t>ここまで解説１０分</a:t>
            </a:r>
          </a:p>
        </p:txBody>
      </p:sp>
      <p:sp>
        <p:nvSpPr>
          <p:cNvPr id="48" name="テキスト ボックス 47">
            <a:extLst>
              <a:ext uri="{FF2B5EF4-FFF2-40B4-BE49-F238E27FC236}">
                <a16:creationId xmlns:a16="http://schemas.microsoft.com/office/drawing/2014/main" id="{1932F57A-163F-0C32-E371-0AD942D0508D}"/>
              </a:ext>
            </a:extLst>
          </p:cNvPr>
          <p:cNvSpPr txBox="1"/>
          <p:nvPr/>
        </p:nvSpPr>
        <p:spPr>
          <a:xfrm>
            <a:off x="5955108" y="6576957"/>
            <a:ext cx="3024000" cy="246221"/>
          </a:xfrm>
          <a:prstGeom prst="rect">
            <a:avLst/>
          </a:prstGeom>
          <a:noFill/>
        </p:spPr>
        <p:txBody>
          <a:bodyPr wrap="square">
            <a:spAutoFit/>
          </a:bodyPr>
          <a:lstStyle/>
          <a:p>
            <a:r>
              <a:rPr lang="ja-JP" altLang="en-US" sz="1000" dirty="0">
                <a:latin typeface="メイリオ" panose="020B0604030504040204" pitchFamily="50" charset="-128"/>
                <a:ea typeface="メイリオ" panose="020B0604030504040204" pitchFamily="50" charset="-128"/>
              </a:rPr>
              <a:t>出典：環境省近畿地方環境事務所　提供資料</a:t>
            </a:r>
          </a:p>
        </p:txBody>
      </p:sp>
    </p:spTree>
    <p:extLst>
      <p:ext uri="{BB962C8B-B14F-4D97-AF65-F5344CB8AC3E}">
        <p14:creationId xmlns:p14="http://schemas.microsoft.com/office/powerpoint/2010/main" val="1766849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雲 2">
            <a:extLst>
              <a:ext uri="{FF2B5EF4-FFF2-40B4-BE49-F238E27FC236}">
                <a16:creationId xmlns:a16="http://schemas.microsoft.com/office/drawing/2014/main" id="{440D6400-AD99-CC43-EEF3-B2CFD14A273E}"/>
              </a:ext>
            </a:extLst>
          </p:cNvPr>
          <p:cNvSpPr/>
          <p:nvPr/>
        </p:nvSpPr>
        <p:spPr>
          <a:xfrm>
            <a:off x="1162021" y="2006082"/>
            <a:ext cx="7174523" cy="1101012"/>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74038AB4-9447-DCC8-7848-AD7B2F2DDB23}"/>
              </a:ext>
            </a:extLst>
          </p:cNvPr>
          <p:cNvSpPr txBox="1">
            <a:spLocks/>
          </p:cNvSpPr>
          <p:nvPr/>
        </p:nvSpPr>
        <p:spPr>
          <a:xfrm>
            <a:off x="984738" y="2247754"/>
            <a:ext cx="7174523" cy="3288464"/>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10000"/>
              </a:lnSpc>
            </a:pPr>
            <a:r>
              <a:rPr lang="ja-JP" altLang="en-US" sz="2800" dirty="0">
                <a:latin typeface="Meiryo UI" panose="020B0604030504040204" pitchFamily="50" charset="-128"/>
                <a:ea typeface="Meiryo UI" panose="020B0604030504040204" pitchFamily="50" charset="-128"/>
              </a:rPr>
              <a:t>テーマ③「災害ごみ」の運び出しの順番</a:t>
            </a:r>
          </a:p>
          <a:p>
            <a:pPr algn="ctr">
              <a:lnSpc>
                <a:spcPct val="110000"/>
              </a:lnSpc>
            </a:pPr>
            <a:endParaRPr lang="en-US" altLang="ja-JP" sz="3200" b="1" dirty="0">
              <a:latin typeface="Meiryo UI" panose="020B0604030504040204" pitchFamily="50" charset="-128"/>
              <a:ea typeface="Meiryo UI" panose="020B0604030504040204" pitchFamily="50" charset="-128"/>
            </a:endParaRPr>
          </a:p>
          <a:p>
            <a:pPr algn="ctr">
              <a:lnSpc>
                <a:spcPct val="110000"/>
              </a:lnSpc>
            </a:pPr>
            <a:endParaRPr lang="en-US" altLang="ja-JP" sz="3200" b="1" dirty="0">
              <a:latin typeface="Meiryo UI" panose="020B0604030504040204" pitchFamily="50" charset="-128"/>
              <a:ea typeface="Meiryo UI" panose="020B0604030504040204" pitchFamily="50" charset="-128"/>
            </a:endParaRPr>
          </a:p>
          <a:p>
            <a:pPr algn="ctr">
              <a:lnSpc>
                <a:spcPct val="110000"/>
              </a:lnSpc>
            </a:pPr>
            <a:r>
              <a:rPr lang="ja-JP" altLang="en-US" sz="3200" b="1" dirty="0">
                <a:latin typeface="Meiryo UI" panose="020B0604030504040204" pitchFamily="50" charset="-128"/>
                <a:ea typeface="Meiryo UI" panose="020B0604030504040204" pitchFamily="50" charset="-128"/>
              </a:rPr>
              <a:t>車両にごみを積んで集積所に</a:t>
            </a:r>
            <a:endParaRPr lang="en-US" altLang="ja-JP" sz="3200" b="1" dirty="0">
              <a:latin typeface="Meiryo UI" panose="020B0604030504040204" pitchFamily="50" charset="-128"/>
              <a:ea typeface="Meiryo UI" panose="020B0604030504040204" pitchFamily="50" charset="-128"/>
            </a:endParaRPr>
          </a:p>
          <a:p>
            <a:pPr algn="ctr">
              <a:lnSpc>
                <a:spcPct val="110000"/>
              </a:lnSpc>
            </a:pPr>
            <a:r>
              <a:rPr lang="ja-JP" altLang="en-US" sz="3200" b="1" dirty="0">
                <a:latin typeface="Meiryo UI" panose="020B0604030504040204" pitchFamily="50" charset="-128"/>
                <a:ea typeface="Meiryo UI" panose="020B0604030504040204" pitchFamily="50" charset="-128"/>
              </a:rPr>
              <a:t>運び入れる際、どのような順番で</a:t>
            </a:r>
            <a:endParaRPr lang="en-US" altLang="ja-JP" sz="3200" b="1" dirty="0">
              <a:latin typeface="Meiryo UI" panose="020B0604030504040204" pitchFamily="50" charset="-128"/>
              <a:ea typeface="Meiryo UI" panose="020B0604030504040204" pitchFamily="50" charset="-128"/>
            </a:endParaRPr>
          </a:p>
          <a:p>
            <a:pPr algn="ctr">
              <a:lnSpc>
                <a:spcPct val="110000"/>
              </a:lnSpc>
            </a:pPr>
            <a:r>
              <a:rPr lang="ja-JP" altLang="en-US" sz="3200" b="1" dirty="0">
                <a:latin typeface="Meiryo UI" panose="020B0604030504040204" pitchFamily="50" charset="-128"/>
                <a:ea typeface="Meiryo UI" panose="020B0604030504040204" pitchFamily="50" charset="-128"/>
              </a:rPr>
              <a:t>ごみを載せればよいでしょうか？</a:t>
            </a:r>
          </a:p>
        </p:txBody>
      </p:sp>
      <p:sp>
        <p:nvSpPr>
          <p:cNvPr id="2" name="Slide Number Placeholder 5">
            <a:extLst>
              <a:ext uri="{FF2B5EF4-FFF2-40B4-BE49-F238E27FC236}">
                <a16:creationId xmlns:a16="http://schemas.microsoft.com/office/drawing/2014/main" id="{0545E028-9FBA-0B83-7646-1E1FDFAE548D}"/>
              </a:ext>
            </a:extLst>
          </p:cNvPr>
          <p:cNvSpPr>
            <a:spLocks noGrp="1"/>
          </p:cNvSpPr>
          <p:nvPr>
            <p:ph type="sldNum" sz="quarter" idx="12"/>
          </p:nvPr>
        </p:nvSpPr>
        <p:spPr>
          <a:xfrm>
            <a:off x="6952476" y="6356351"/>
            <a:ext cx="2057400" cy="365125"/>
          </a:xfrm>
        </p:spPr>
        <p:txBody>
          <a:bodyPr/>
          <a:lstStyle/>
          <a:p>
            <a:r>
              <a:rPr kumimoji="1" lang="en-US" altLang="ja-JP" sz="1600" b="1" dirty="0"/>
              <a:t>31</a:t>
            </a:r>
            <a:endParaRPr kumimoji="1" lang="ja-JP" altLang="en-US" sz="1600" b="1" dirty="0"/>
          </a:p>
        </p:txBody>
      </p:sp>
      <p:sp>
        <p:nvSpPr>
          <p:cNvPr id="5" name="四角形: 角を丸くする 4">
            <a:extLst>
              <a:ext uri="{FF2B5EF4-FFF2-40B4-BE49-F238E27FC236}">
                <a16:creationId xmlns:a16="http://schemas.microsoft.com/office/drawing/2014/main" id="{AD0AF2E0-3BEA-FD05-D7AE-243D3A7A7662}"/>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Tree>
    <p:extLst>
      <p:ext uri="{BB962C8B-B14F-4D97-AF65-F5344CB8AC3E}">
        <p14:creationId xmlns:p14="http://schemas.microsoft.com/office/powerpoint/2010/main" val="3983338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2C37FE61-A50C-4F2C-A8FE-D1438EDE53B2}"/>
              </a:ext>
            </a:extLst>
          </p:cNvPr>
          <p:cNvSpPr/>
          <p:nvPr/>
        </p:nvSpPr>
        <p:spPr>
          <a:xfrm>
            <a:off x="286555" y="783198"/>
            <a:ext cx="8586858" cy="584775"/>
          </a:xfrm>
          <a:prstGeom prst="rect">
            <a:avLst/>
          </a:prstGeom>
        </p:spPr>
        <p:txBody>
          <a:bodyPr wrap="square">
            <a:spAutoFit/>
          </a:bodyPr>
          <a:lstStyle/>
          <a:p>
            <a:r>
              <a:rPr lang="ja-JP" altLang="en-US" sz="3200" b="1" dirty="0">
                <a:latin typeface="Meiryo UI" panose="020B0604030504040204" pitchFamily="50" charset="-128"/>
                <a:ea typeface="Meiryo UI" panose="020B0604030504040204" pitchFamily="50" charset="-128"/>
              </a:rPr>
              <a:t>災害ごみの出し方についてお知らせがきました。</a:t>
            </a:r>
            <a:endParaRPr lang="en-US" altLang="ja-JP" sz="3200" b="1"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A3EB3E6F-405C-41CE-BACE-CEBD798204F1}"/>
              </a:ext>
            </a:extLst>
          </p:cNvPr>
          <p:cNvPicPr>
            <a:picLocks noChangeAspect="1"/>
          </p:cNvPicPr>
          <p:nvPr/>
        </p:nvPicPr>
        <p:blipFill rotWithShape="1">
          <a:blip r:embed="rId3"/>
          <a:srcRect b="82859"/>
          <a:stretch/>
        </p:blipFill>
        <p:spPr>
          <a:xfrm>
            <a:off x="396279" y="1429991"/>
            <a:ext cx="4286774" cy="995968"/>
          </a:xfrm>
          <a:prstGeom prst="rect">
            <a:avLst/>
          </a:prstGeom>
          <a:ln>
            <a:noFill/>
          </a:ln>
        </p:spPr>
      </p:pic>
      <p:sp>
        <p:nvSpPr>
          <p:cNvPr id="10" name="タイトル 1">
            <a:extLst>
              <a:ext uri="{FF2B5EF4-FFF2-40B4-BE49-F238E27FC236}">
                <a16:creationId xmlns:a16="http://schemas.microsoft.com/office/drawing/2014/main" id="{DFA256BD-CAC5-ABB4-645A-23EBB3C4332E}"/>
              </a:ext>
            </a:extLst>
          </p:cNvPr>
          <p:cNvSpPr>
            <a:spLocks noGrp="1"/>
          </p:cNvSpPr>
          <p:nvPr>
            <p:ph type="title"/>
          </p:nvPr>
        </p:nvSpPr>
        <p:spPr>
          <a:xfrm>
            <a:off x="628650" y="1"/>
            <a:ext cx="7886700" cy="876300"/>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問いの設定</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2" name="Slide Number Placeholder 5">
            <a:extLst>
              <a:ext uri="{FF2B5EF4-FFF2-40B4-BE49-F238E27FC236}">
                <a16:creationId xmlns:a16="http://schemas.microsoft.com/office/drawing/2014/main" id="{F30CC731-5FA9-E1ED-E958-1A627D754FBA}"/>
              </a:ext>
            </a:extLst>
          </p:cNvPr>
          <p:cNvSpPr>
            <a:spLocks noGrp="1"/>
          </p:cNvSpPr>
          <p:nvPr>
            <p:ph type="sldNum" sz="quarter" idx="12"/>
          </p:nvPr>
        </p:nvSpPr>
        <p:spPr>
          <a:xfrm>
            <a:off x="6952476" y="6356351"/>
            <a:ext cx="2057400" cy="365125"/>
          </a:xfrm>
        </p:spPr>
        <p:txBody>
          <a:bodyPr/>
          <a:lstStyle/>
          <a:p>
            <a:r>
              <a:rPr kumimoji="1" lang="en-US" altLang="ja-JP" sz="1600" b="1" dirty="0"/>
              <a:t>32</a:t>
            </a:r>
            <a:endParaRPr kumimoji="1" lang="ja-JP" altLang="en-US" sz="1600" b="1" dirty="0"/>
          </a:p>
        </p:txBody>
      </p:sp>
      <p:sp>
        <p:nvSpPr>
          <p:cNvPr id="4" name="テキスト ボックス 3">
            <a:extLst>
              <a:ext uri="{FF2B5EF4-FFF2-40B4-BE49-F238E27FC236}">
                <a16:creationId xmlns:a16="http://schemas.microsoft.com/office/drawing/2014/main" id="{71940DF0-65E4-1351-65AB-02E9968BF472}"/>
              </a:ext>
            </a:extLst>
          </p:cNvPr>
          <p:cNvSpPr txBox="1"/>
          <p:nvPr/>
        </p:nvSpPr>
        <p:spPr>
          <a:xfrm>
            <a:off x="591949" y="2347307"/>
            <a:ext cx="3885173" cy="1338828"/>
          </a:xfrm>
          <a:prstGeom prst="rect">
            <a:avLst/>
          </a:prstGeom>
          <a:noFill/>
        </p:spPr>
        <p:txBody>
          <a:bodyPr wrap="square">
            <a:spAutoFit/>
          </a:bodyPr>
          <a:lstStyle/>
          <a:p>
            <a:r>
              <a:rPr lang="ja-JP" altLang="en-US" sz="1200" dirty="0"/>
              <a:t>●災害により発生した家庭から出るごみ等の集積所</a:t>
            </a:r>
            <a:endParaRPr lang="en-US" altLang="ja-JP" sz="1200" dirty="0"/>
          </a:p>
          <a:p>
            <a:r>
              <a:rPr lang="ja-JP" altLang="en-US" sz="1200" dirty="0"/>
              <a:t>　を設置します。</a:t>
            </a:r>
            <a:endParaRPr lang="en-US" altLang="ja-JP" sz="1200" dirty="0"/>
          </a:p>
          <a:p>
            <a:r>
              <a:rPr lang="ja-JP" altLang="en-US" sz="1200" dirty="0"/>
              <a:t>●通常の分別区分と異なり、「不燃物」を分ける必</a:t>
            </a:r>
            <a:endParaRPr lang="en-US" altLang="ja-JP" sz="1200" dirty="0"/>
          </a:p>
          <a:p>
            <a:r>
              <a:rPr lang="ja-JP" altLang="en-US" sz="1200" dirty="0"/>
              <a:t>　要があります。</a:t>
            </a:r>
            <a:endParaRPr lang="en-US" altLang="ja-JP" sz="1200" dirty="0"/>
          </a:p>
          <a:p>
            <a:pPr>
              <a:lnSpc>
                <a:spcPts val="600"/>
              </a:lnSpc>
            </a:pPr>
            <a:endParaRPr lang="en-US" altLang="ja-JP" sz="1200" dirty="0"/>
          </a:p>
          <a:p>
            <a:r>
              <a:rPr lang="ja-JP" altLang="en-US" sz="1400" dirty="0"/>
              <a:t>■仮置場で受け入れるごみ 家庭で災害により発生した以下のごみ</a:t>
            </a:r>
          </a:p>
        </p:txBody>
      </p:sp>
      <p:sp>
        <p:nvSpPr>
          <p:cNvPr id="7" name="テキスト ボックス 6">
            <a:extLst>
              <a:ext uri="{FF2B5EF4-FFF2-40B4-BE49-F238E27FC236}">
                <a16:creationId xmlns:a16="http://schemas.microsoft.com/office/drawing/2014/main" id="{C7F629E4-68A3-D638-5DDD-E4F219C75024}"/>
              </a:ext>
            </a:extLst>
          </p:cNvPr>
          <p:cNvSpPr txBox="1"/>
          <p:nvPr/>
        </p:nvSpPr>
        <p:spPr>
          <a:xfrm>
            <a:off x="591949" y="3710233"/>
            <a:ext cx="3780000" cy="1980000"/>
          </a:xfrm>
          <a:prstGeom prst="rect">
            <a:avLst/>
          </a:prstGeom>
          <a:noFill/>
          <a:ln w="6350">
            <a:solidFill>
              <a:schemeClr val="tx1"/>
            </a:solidFill>
            <a:prstDash val="dash"/>
          </a:ln>
        </p:spPr>
        <p:txBody>
          <a:bodyPr wrap="square">
            <a:spAutoFit/>
          </a:bodyPr>
          <a:lstStyle/>
          <a:p>
            <a:pPr>
              <a:spcBef>
                <a:spcPts val="600"/>
              </a:spcBef>
            </a:pPr>
            <a:r>
              <a:rPr lang="ja-JP" altLang="en-US" sz="1400" dirty="0"/>
              <a:t>① 布団・衣類 　</a:t>
            </a:r>
            <a:endParaRPr lang="en-US" altLang="ja-JP" sz="1400" dirty="0"/>
          </a:p>
          <a:p>
            <a:pPr>
              <a:spcBef>
                <a:spcPts val="600"/>
              </a:spcBef>
            </a:pPr>
            <a:r>
              <a:rPr lang="ja-JP" altLang="en-US" sz="1400" dirty="0"/>
              <a:t>② 金属ごみ</a:t>
            </a:r>
          </a:p>
          <a:p>
            <a:pPr>
              <a:spcBef>
                <a:spcPts val="600"/>
              </a:spcBef>
            </a:pPr>
            <a:r>
              <a:rPr lang="ja-JP" altLang="en-US" sz="1400" dirty="0"/>
              <a:t>③ 家具類（プラスチック製含む）</a:t>
            </a:r>
          </a:p>
          <a:p>
            <a:pPr>
              <a:spcBef>
                <a:spcPts val="600"/>
              </a:spcBef>
            </a:pPr>
            <a:r>
              <a:rPr lang="ja-JP" altLang="en-US" sz="1400" dirty="0"/>
              <a:t>④ 不燃物（瓦、食器等、コンクリートがら）</a:t>
            </a:r>
          </a:p>
          <a:p>
            <a:pPr>
              <a:spcBef>
                <a:spcPts val="600"/>
              </a:spcBef>
            </a:pPr>
            <a:r>
              <a:rPr lang="ja-JP" altLang="en-US" sz="1400" dirty="0"/>
              <a:t>⑤ 畳</a:t>
            </a:r>
            <a:endParaRPr lang="en-US" altLang="ja-JP" sz="1400" dirty="0"/>
          </a:p>
          <a:p>
            <a:pPr>
              <a:spcBef>
                <a:spcPts val="600"/>
              </a:spcBef>
            </a:pPr>
            <a:r>
              <a:rPr lang="ja-JP" altLang="en-US" sz="1400" dirty="0"/>
              <a:t>⑥その他（廃家電（冷蔵庫、洗濯機、エア</a:t>
            </a:r>
            <a:endParaRPr lang="en-US" altLang="ja-JP" sz="1400" dirty="0"/>
          </a:p>
          <a:p>
            <a:r>
              <a:rPr lang="ja-JP" altLang="en-US" sz="1400" dirty="0"/>
              <a:t>　コン、テレビ）、小型家電、その他家電）</a:t>
            </a:r>
          </a:p>
        </p:txBody>
      </p:sp>
      <p:sp>
        <p:nvSpPr>
          <p:cNvPr id="17" name="テキスト ボックス 16">
            <a:extLst>
              <a:ext uri="{FF2B5EF4-FFF2-40B4-BE49-F238E27FC236}">
                <a16:creationId xmlns:a16="http://schemas.microsoft.com/office/drawing/2014/main" id="{464A6E8F-EF34-AE0E-4FF4-32718C92D733}"/>
              </a:ext>
            </a:extLst>
          </p:cNvPr>
          <p:cNvSpPr txBox="1"/>
          <p:nvPr/>
        </p:nvSpPr>
        <p:spPr>
          <a:xfrm>
            <a:off x="546297" y="5743418"/>
            <a:ext cx="3707785" cy="830997"/>
          </a:xfrm>
          <a:prstGeom prst="rect">
            <a:avLst/>
          </a:prstGeom>
          <a:noFill/>
        </p:spPr>
        <p:txBody>
          <a:bodyPr wrap="square">
            <a:spAutoFit/>
          </a:bodyPr>
          <a:lstStyle/>
          <a:p>
            <a:r>
              <a:rPr lang="en-US" altLang="ja-JP" sz="1200" dirty="0"/>
              <a:t>【</a:t>
            </a:r>
            <a:r>
              <a:rPr lang="ja-JP" altLang="en-US" sz="1200" dirty="0"/>
              <a:t>持込できないごみ</a:t>
            </a:r>
            <a:r>
              <a:rPr lang="en-US" altLang="ja-JP" sz="1200" dirty="0"/>
              <a:t>】</a:t>
            </a:r>
          </a:p>
          <a:p>
            <a:r>
              <a:rPr lang="en-US" altLang="ja-JP" sz="1200" dirty="0"/>
              <a:t>●</a:t>
            </a:r>
            <a:r>
              <a:rPr lang="ja-JP" altLang="en-US" sz="1200" dirty="0"/>
              <a:t>生ごみは、通常のごみ収集日に、ごみステーショ</a:t>
            </a:r>
            <a:endParaRPr lang="en-US" altLang="ja-JP" sz="1200" dirty="0"/>
          </a:p>
          <a:p>
            <a:r>
              <a:rPr lang="ja-JP" altLang="en-US" sz="1200" dirty="0"/>
              <a:t>　ンに出してください。</a:t>
            </a:r>
          </a:p>
          <a:p>
            <a:r>
              <a:rPr lang="ja-JP" altLang="en-US" sz="1200" dirty="0"/>
              <a:t>●産業廃棄物</a:t>
            </a:r>
          </a:p>
        </p:txBody>
      </p:sp>
      <p:sp>
        <p:nvSpPr>
          <p:cNvPr id="27" name="テキスト ボックス 26">
            <a:extLst>
              <a:ext uri="{FF2B5EF4-FFF2-40B4-BE49-F238E27FC236}">
                <a16:creationId xmlns:a16="http://schemas.microsoft.com/office/drawing/2014/main" id="{02506A91-32BC-F285-566C-CDA69023D0DD}"/>
              </a:ext>
            </a:extLst>
          </p:cNvPr>
          <p:cNvSpPr txBox="1"/>
          <p:nvPr/>
        </p:nvSpPr>
        <p:spPr>
          <a:xfrm>
            <a:off x="4513823" y="1633913"/>
            <a:ext cx="4359590" cy="4585871"/>
          </a:xfrm>
          <a:prstGeom prst="rect">
            <a:avLst/>
          </a:prstGeom>
          <a:noFill/>
        </p:spPr>
        <p:txBody>
          <a:bodyPr wrap="square">
            <a:spAutoFit/>
          </a:bodyPr>
          <a:lstStyle/>
          <a:p>
            <a:r>
              <a:rPr lang="en-US" altLang="ja-JP" sz="1200" dirty="0"/>
              <a:t>【</a:t>
            </a:r>
            <a:r>
              <a:rPr lang="ja-JP" altLang="en-US" sz="1200" dirty="0"/>
              <a:t> 注意事項</a:t>
            </a:r>
            <a:r>
              <a:rPr lang="en-US" altLang="ja-JP" sz="1200" dirty="0"/>
              <a:t>】</a:t>
            </a:r>
          </a:p>
          <a:p>
            <a:r>
              <a:rPr lang="ja-JP" altLang="en-US" sz="1200" dirty="0"/>
              <a:t>●冷蔵庫の中に入っている食品等はすべて出してください。</a:t>
            </a:r>
          </a:p>
          <a:p>
            <a:r>
              <a:rPr lang="ja-JP" altLang="en-US" sz="1200" dirty="0"/>
              <a:t>●透明・半透明な袋に入れてください。指定の袋でなくても</a:t>
            </a:r>
            <a:endParaRPr lang="en-US" altLang="ja-JP" sz="1200" dirty="0"/>
          </a:p>
          <a:p>
            <a:r>
              <a:rPr lang="ja-JP" altLang="en-US" sz="1200" dirty="0"/>
              <a:t>　かまいません。</a:t>
            </a:r>
          </a:p>
          <a:p>
            <a:r>
              <a:rPr lang="ja-JP" altLang="en-US" sz="1200" dirty="0"/>
              <a:t>●バッテリーや薬品など危険なもの（消火器、ガスボンベ、</a:t>
            </a:r>
            <a:endParaRPr lang="en-US" altLang="ja-JP" sz="1200" dirty="0"/>
          </a:p>
          <a:p>
            <a:r>
              <a:rPr lang="ja-JP" altLang="en-US" sz="1200" dirty="0"/>
              <a:t>　灯油、農薬等）は、受け入れません。</a:t>
            </a:r>
          </a:p>
          <a:p>
            <a:r>
              <a:rPr lang="ja-JP" altLang="en-US" sz="1200" dirty="0"/>
              <a:t>●ガラス片や釘などでケガをしないよう十分に注意してくだ</a:t>
            </a:r>
            <a:endParaRPr lang="en-US" altLang="ja-JP" sz="1200" dirty="0"/>
          </a:p>
          <a:p>
            <a:r>
              <a:rPr lang="ja-JP" altLang="en-US" sz="1200" dirty="0"/>
              <a:t>　さい。</a:t>
            </a:r>
            <a:endParaRPr lang="en-US" altLang="ja-JP" sz="1200" dirty="0"/>
          </a:p>
          <a:p>
            <a:r>
              <a:rPr lang="ja-JP" altLang="en-US" sz="1200" dirty="0"/>
              <a:t>●片づけごみ集積所では、分別区分に従って、決められた場　</a:t>
            </a:r>
            <a:endParaRPr lang="en-US" altLang="ja-JP" sz="1200" dirty="0"/>
          </a:p>
          <a:p>
            <a:r>
              <a:rPr lang="ja-JP" altLang="en-US" sz="1200" dirty="0"/>
              <a:t>　所に置いてください。</a:t>
            </a:r>
            <a:endParaRPr lang="en-US" altLang="ja-JP" sz="1200" dirty="0"/>
          </a:p>
          <a:p>
            <a:endParaRPr lang="en-US" altLang="ja-JP" sz="1200" dirty="0"/>
          </a:p>
          <a:p>
            <a:r>
              <a:rPr lang="ja-JP" altLang="en-US" sz="1400" b="1" dirty="0"/>
              <a:t>　場所：〇〇〇〇〇〇〇〇</a:t>
            </a:r>
            <a:endParaRPr lang="en-US" altLang="ja-JP" sz="1400" b="1" dirty="0"/>
          </a:p>
          <a:p>
            <a:r>
              <a:rPr lang="ja-JP" altLang="en-US" sz="1400" b="1" dirty="0"/>
              <a:t>　開設期間：　〇月〇日まで ９：００～１６：００</a:t>
            </a:r>
            <a:endParaRPr lang="en-US" altLang="ja-JP" sz="1400" b="1" dirty="0"/>
          </a:p>
          <a:p>
            <a:endParaRPr lang="en-US" altLang="ja-JP" sz="1200" dirty="0"/>
          </a:p>
          <a:p>
            <a:r>
              <a:rPr lang="en-US" altLang="ja-JP" sz="1200" dirty="0"/>
              <a:t>※</a:t>
            </a:r>
            <a:r>
              <a:rPr lang="ja-JP" altLang="en-US" sz="1200" dirty="0"/>
              <a:t>高齢者世帯等で、家の外にごみを運べない場合などは、</a:t>
            </a:r>
            <a:endParaRPr lang="en-US" altLang="ja-JP" sz="1200" dirty="0"/>
          </a:p>
          <a:p>
            <a:r>
              <a:rPr lang="ja-JP" altLang="en-US" sz="1200" dirty="0"/>
              <a:t>　災害ボランティアセンター（電話：〇〇ー〇〇〇〇ー〇〇</a:t>
            </a:r>
            <a:endParaRPr lang="en-US" altLang="ja-JP" sz="1200" dirty="0"/>
          </a:p>
          <a:p>
            <a:r>
              <a:rPr lang="ja-JP" altLang="en-US" sz="1200" dirty="0"/>
              <a:t>　〇〇）へ相談してください。</a:t>
            </a:r>
            <a:endParaRPr lang="en-US" altLang="ja-JP" sz="1200" dirty="0"/>
          </a:p>
          <a:p>
            <a:endParaRPr lang="en-US" altLang="ja-JP" sz="1200" dirty="0"/>
          </a:p>
          <a:p>
            <a:endParaRPr lang="en-US" altLang="ja-JP" sz="1200" dirty="0"/>
          </a:p>
          <a:p>
            <a:r>
              <a:rPr lang="en-US" altLang="ja-JP" sz="1200" dirty="0"/>
              <a:t>【</a:t>
            </a:r>
            <a:r>
              <a:rPr lang="ja-JP" altLang="en-US" sz="1200" dirty="0"/>
              <a:t>問合せ先</a:t>
            </a:r>
            <a:r>
              <a:rPr lang="en-US" altLang="ja-JP" sz="1200" dirty="0"/>
              <a:t>】</a:t>
            </a:r>
          </a:p>
          <a:p>
            <a:r>
              <a:rPr lang="ja-JP" altLang="en-US" sz="1200" dirty="0"/>
              <a:t>・分別について　　</a:t>
            </a:r>
            <a:endParaRPr lang="en-US" altLang="ja-JP" sz="1200" dirty="0"/>
          </a:p>
          <a:p>
            <a:r>
              <a:rPr lang="ja-JP" altLang="en-US" sz="1200" dirty="0"/>
              <a:t>　〇〇市　〇〇課（電話：〇〇ー〇〇〇〇ー〇〇〇〇）</a:t>
            </a:r>
            <a:endParaRPr lang="en-US" altLang="ja-JP" sz="1200" dirty="0"/>
          </a:p>
          <a:p>
            <a:r>
              <a:rPr lang="ja-JP" altLang="en-US" sz="1200" dirty="0"/>
              <a:t>・収集について　　</a:t>
            </a:r>
            <a:endParaRPr lang="en-US" altLang="ja-JP" sz="1200" dirty="0"/>
          </a:p>
          <a:p>
            <a:r>
              <a:rPr lang="ja-JP" altLang="en-US" sz="1200" dirty="0"/>
              <a:t>　〇〇市　〇〇課（電話：〇〇ー〇〇〇〇ー〇〇〇〇）</a:t>
            </a:r>
          </a:p>
        </p:txBody>
      </p:sp>
      <p:sp>
        <p:nvSpPr>
          <p:cNvPr id="29" name="正方形/長方形 28">
            <a:extLst>
              <a:ext uri="{FF2B5EF4-FFF2-40B4-BE49-F238E27FC236}">
                <a16:creationId xmlns:a16="http://schemas.microsoft.com/office/drawing/2014/main" id="{BA3817FF-EB99-16C4-DC02-898D04D0E073}"/>
              </a:ext>
            </a:extLst>
          </p:cNvPr>
          <p:cNvSpPr/>
          <p:nvPr/>
        </p:nvSpPr>
        <p:spPr>
          <a:xfrm>
            <a:off x="286555" y="1367973"/>
            <a:ext cx="8570890" cy="517278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A3E4EC8A-27B5-03BF-1D63-1CBF31FECDD5}"/>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
        <p:nvSpPr>
          <p:cNvPr id="9" name="テキスト ボックス 8">
            <a:extLst>
              <a:ext uri="{FF2B5EF4-FFF2-40B4-BE49-F238E27FC236}">
                <a16:creationId xmlns:a16="http://schemas.microsoft.com/office/drawing/2014/main" id="{ABC3DBA7-E573-B8D1-8A89-FB85BD02615B}"/>
              </a:ext>
            </a:extLst>
          </p:cNvPr>
          <p:cNvSpPr txBox="1"/>
          <p:nvPr/>
        </p:nvSpPr>
        <p:spPr>
          <a:xfrm>
            <a:off x="5955108" y="6576957"/>
            <a:ext cx="3024000" cy="246221"/>
          </a:xfrm>
          <a:prstGeom prst="rect">
            <a:avLst/>
          </a:prstGeom>
          <a:noFill/>
        </p:spPr>
        <p:txBody>
          <a:bodyPr wrap="square">
            <a:spAutoFit/>
          </a:bodyPr>
          <a:lstStyle/>
          <a:p>
            <a:r>
              <a:rPr lang="ja-JP" altLang="en-US" sz="1000" dirty="0">
                <a:latin typeface="メイリオ" panose="020B0604030504040204" pitchFamily="50" charset="-128"/>
                <a:ea typeface="メイリオ" panose="020B0604030504040204" pitchFamily="50" charset="-128"/>
              </a:rPr>
              <a:t>出典：環境省近畿地方環境事務所　提供資料</a:t>
            </a:r>
          </a:p>
        </p:txBody>
      </p:sp>
      <p:sp>
        <p:nvSpPr>
          <p:cNvPr id="12" name="正方形/長方形 11">
            <a:extLst>
              <a:ext uri="{FF2B5EF4-FFF2-40B4-BE49-F238E27FC236}">
                <a16:creationId xmlns:a16="http://schemas.microsoft.com/office/drawing/2014/main" id="{65E36263-C46F-027A-4474-90701B0CEF58}"/>
              </a:ext>
            </a:extLst>
          </p:cNvPr>
          <p:cNvSpPr/>
          <p:nvPr/>
        </p:nvSpPr>
        <p:spPr>
          <a:xfrm>
            <a:off x="5855760" y="1416205"/>
            <a:ext cx="2910553" cy="253916"/>
          </a:xfrm>
          <a:prstGeom prst="rect">
            <a:avLst/>
          </a:prstGeom>
        </p:spPr>
        <p:txBody>
          <a:bodyPr wrap="square">
            <a:spAutoFit/>
          </a:bodyPr>
          <a:lstStyle/>
          <a:p>
            <a:r>
              <a:rPr lang="en-US" altLang="ja-JP" sz="1050" dirty="0"/>
              <a:t>【</a:t>
            </a:r>
            <a:r>
              <a:rPr lang="ja-JP" altLang="en-US" sz="1050" dirty="0"/>
              <a:t>ボランティア・住民へのチラシ例オモテ</a:t>
            </a:r>
            <a:r>
              <a:rPr lang="en-US" altLang="ja-JP" sz="1050" dirty="0"/>
              <a:t>】</a:t>
            </a:r>
          </a:p>
        </p:txBody>
      </p:sp>
    </p:spTree>
    <p:extLst>
      <p:ext uri="{BB962C8B-B14F-4D97-AF65-F5344CB8AC3E}">
        <p14:creationId xmlns:p14="http://schemas.microsoft.com/office/powerpoint/2010/main" val="3309476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EF0ABC4-E281-46F5-B1A3-C82CA2F486C6}"/>
              </a:ext>
            </a:extLst>
          </p:cNvPr>
          <p:cNvSpPr/>
          <p:nvPr/>
        </p:nvSpPr>
        <p:spPr>
          <a:xfrm>
            <a:off x="517719" y="1429992"/>
            <a:ext cx="8262310" cy="5146966"/>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2C37FE61-A50C-4F2C-A8FE-D1438EDE53B2}"/>
              </a:ext>
            </a:extLst>
          </p:cNvPr>
          <p:cNvSpPr/>
          <p:nvPr/>
        </p:nvSpPr>
        <p:spPr>
          <a:xfrm>
            <a:off x="286555" y="783198"/>
            <a:ext cx="8586858" cy="584775"/>
          </a:xfrm>
          <a:prstGeom prst="rect">
            <a:avLst/>
          </a:prstGeom>
        </p:spPr>
        <p:txBody>
          <a:bodyPr wrap="square">
            <a:spAutoFit/>
          </a:bodyPr>
          <a:lstStyle/>
          <a:p>
            <a:r>
              <a:rPr lang="ja-JP" altLang="en-US" sz="3200" b="1" dirty="0">
                <a:latin typeface="Meiryo UI" panose="020B0604030504040204" pitchFamily="50" charset="-128"/>
                <a:ea typeface="Meiryo UI" panose="020B0604030504040204" pitchFamily="50" charset="-128"/>
              </a:rPr>
              <a:t>災害ごみの出し方についてお知らせがきました。</a:t>
            </a:r>
            <a:endParaRPr lang="en-US" altLang="ja-JP" sz="3200" b="1" dirty="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846A7181-60AB-46F2-9754-CE80845EF9E2}"/>
              </a:ext>
            </a:extLst>
          </p:cNvPr>
          <p:cNvSpPr/>
          <p:nvPr/>
        </p:nvSpPr>
        <p:spPr>
          <a:xfrm>
            <a:off x="5537955" y="1992922"/>
            <a:ext cx="2470240" cy="292388"/>
          </a:xfrm>
          <a:prstGeom prst="rect">
            <a:avLst/>
          </a:prstGeom>
        </p:spPr>
        <p:txBody>
          <a:bodyPr wrap="square">
            <a:spAutoFit/>
          </a:bodyPr>
          <a:lstStyle/>
          <a:p>
            <a:pPr algn="ctr"/>
            <a:r>
              <a:rPr lang="ja-JP" altLang="en-US" sz="1300" dirty="0">
                <a:latin typeface="ＭＳ ゴシック" panose="020B0609070205080204" pitchFamily="49" charset="-128"/>
                <a:ea typeface="ＭＳ ゴシック" panose="020B0609070205080204" pitchFamily="49" charset="-128"/>
              </a:rPr>
              <a:t>災害ごみ集積所の配置図</a:t>
            </a:r>
          </a:p>
        </p:txBody>
      </p:sp>
      <p:sp>
        <p:nvSpPr>
          <p:cNvPr id="13" name="正方形/長方形 12">
            <a:extLst>
              <a:ext uri="{FF2B5EF4-FFF2-40B4-BE49-F238E27FC236}">
                <a16:creationId xmlns:a16="http://schemas.microsoft.com/office/drawing/2014/main" id="{B2977B5D-AEB8-4518-AFBF-52B0E1D1924A}"/>
              </a:ext>
            </a:extLst>
          </p:cNvPr>
          <p:cNvSpPr/>
          <p:nvPr/>
        </p:nvSpPr>
        <p:spPr>
          <a:xfrm>
            <a:off x="818002" y="1837669"/>
            <a:ext cx="2470240" cy="292388"/>
          </a:xfrm>
          <a:prstGeom prst="rect">
            <a:avLst/>
          </a:prstGeom>
        </p:spPr>
        <p:txBody>
          <a:bodyPr wrap="square">
            <a:spAutoFit/>
          </a:bodyPr>
          <a:lstStyle/>
          <a:p>
            <a:pPr algn="ctr"/>
            <a:r>
              <a:rPr lang="ja-JP" altLang="en-US" sz="1300" dirty="0">
                <a:latin typeface="ＭＳ ゴシック" panose="020B0609070205080204" pitchFamily="49" charset="-128"/>
                <a:ea typeface="ＭＳ ゴシック" panose="020B0609070205080204" pitchFamily="49" charset="-128"/>
              </a:rPr>
              <a:t>災害ごみ集積所の案内図</a:t>
            </a:r>
          </a:p>
        </p:txBody>
      </p:sp>
      <p:pic>
        <p:nvPicPr>
          <p:cNvPr id="2050" name="Picture 2">
            <a:extLst>
              <a:ext uri="{FF2B5EF4-FFF2-40B4-BE49-F238E27FC236}">
                <a16:creationId xmlns:a16="http://schemas.microsoft.com/office/drawing/2014/main" id="{AC26C7E7-0FCD-4CCD-9E06-54F5BBE270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412884" y="2218300"/>
            <a:ext cx="1331045" cy="134264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6" name="正方形/長方形 15">
            <a:extLst>
              <a:ext uri="{FF2B5EF4-FFF2-40B4-BE49-F238E27FC236}">
                <a16:creationId xmlns:a16="http://schemas.microsoft.com/office/drawing/2014/main" id="{E8C84CDB-5BC9-417C-83E7-4534B429BE4B}"/>
              </a:ext>
            </a:extLst>
          </p:cNvPr>
          <p:cNvSpPr>
            <a:spLocks noChangeAspect="1"/>
          </p:cNvSpPr>
          <p:nvPr/>
        </p:nvSpPr>
        <p:spPr>
          <a:xfrm>
            <a:off x="3947949" y="2059544"/>
            <a:ext cx="4713672" cy="331462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ＭＳ ゴシック" panose="020B0609070205080204" pitchFamily="49" charset="-128"/>
              <a:ea typeface="ＭＳ ゴシック" panose="020B0609070205080204" pitchFamily="49" charset="-128"/>
            </a:endParaRPr>
          </a:p>
        </p:txBody>
      </p:sp>
      <p:sp>
        <p:nvSpPr>
          <p:cNvPr id="18" name="正方形/長方形 17">
            <a:extLst>
              <a:ext uri="{FF2B5EF4-FFF2-40B4-BE49-F238E27FC236}">
                <a16:creationId xmlns:a16="http://schemas.microsoft.com/office/drawing/2014/main" id="{B69B833C-FF08-4D6B-9165-2FD2119E3F44}"/>
              </a:ext>
            </a:extLst>
          </p:cNvPr>
          <p:cNvSpPr/>
          <p:nvPr/>
        </p:nvSpPr>
        <p:spPr>
          <a:xfrm>
            <a:off x="4108882" y="3184384"/>
            <a:ext cx="849370" cy="14028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布団・</a:t>
            </a:r>
            <a:endParaRPr kumimoji="1" lang="en-US" altLang="ja-JP" sz="140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衣類</a:t>
            </a:r>
          </a:p>
        </p:txBody>
      </p:sp>
      <p:sp>
        <p:nvSpPr>
          <p:cNvPr id="20" name="正方形/長方形 19">
            <a:extLst>
              <a:ext uri="{FF2B5EF4-FFF2-40B4-BE49-F238E27FC236}">
                <a16:creationId xmlns:a16="http://schemas.microsoft.com/office/drawing/2014/main" id="{C7D265A0-481F-4292-B39E-E8FAFF03BFC9}"/>
              </a:ext>
            </a:extLst>
          </p:cNvPr>
          <p:cNvSpPr/>
          <p:nvPr/>
        </p:nvSpPr>
        <p:spPr>
          <a:xfrm>
            <a:off x="7731117" y="3069771"/>
            <a:ext cx="850566" cy="16450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不燃物</a:t>
            </a:r>
          </a:p>
        </p:txBody>
      </p:sp>
      <p:sp>
        <p:nvSpPr>
          <p:cNvPr id="21" name="正方形/長方形 20">
            <a:extLst>
              <a:ext uri="{FF2B5EF4-FFF2-40B4-BE49-F238E27FC236}">
                <a16:creationId xmlns:a16="http://schemas.microsoft.com/office/drawing/2014/main" id="{D74BC69C-B80B-4DD4-9266-86C9394B2873}"/>
              </a:ext>
            </a:extLst>
          </p:cNvPr>
          <p:cNvSpPr/>
          <p:nvPr/>
        </p:nvSpPr>
        <p:spPr>
          <a:xfrm>
            <a:off x="5988313" y="2148066"/>
            <a:ext cx="1681428" cy="8718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家具類</a:t>
            </a:r>
          </a:p>
        </p:txBody>
      </p:sp>
      <p:sp>
        <p:nvSpPr>
          <p:cNvPr id="23" name="正方形/長方形 22">
            <a:extLst>
              <a:ext uri="{FF2B5EF4-FFF2-40B4-BE49-F238E27FC236}">
                <a16:creationId xmlns:a16="http://schemas.microsoft.com/office/drawing/2014/main" id="{5AF45951-8F05-4C62-9E3F-A7DA1F7F3EA0}"/>
              </a:ext>
            </a:extLst>
          </p:cNvPr>
          <p:cNvSpPr/>
          <p:nvPr/>
        </p:nvSpPr>
        <p:spPr>
          <a:xfrm>
            <a:off x="4108882" y="2145198"/>
            <a:ext cx="1843622" cy="874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その他</a:t>
            </a:r>
            <a:endParaRPr kumimoji="1" lang="en-US" altLang="ja-JP" sz="1400" dirty="0">
              <a:solidFill>
                <a:schemeClr val="tx1"/>
              </a:solidFill>
              <a:latin typeface="ＭＳ ゴシック" panose="020B0609070205080204" pitchFamily="49" charset="-128"/>
              <a:ea typeface="ＭＳ ゴシック" panose="020B0609070205080204" pitchFamily="49" charset="-128"/>
            </a:endParaRPr>
          </a:p>
          <a:p>
            <a:pPr algn="ctr"/>
            <a:r>
              <a:rPr lang="ja-JP" altLang="en-US" sz="1050" dirty="0">
                <a:solidFill>
                  <a:schemeClr val="tx1"/>
                </a:solidFill>
                <a:latin typeface="ＭＳ ゴシック" panose="020B0609070205080204" pitchFamily="49" charset="-128"/>
                <a:ea typeface="ＭＳ ゴシック" panose="020B0609070205080204" pitchFamily="49" charset="-128"/>
              </a:rPr>
              <a:t>（廃家電、小型家電、</a:t>
            </a:r>
            <a:endParaRPr lang="en-US" altLang="ja-JP" sz="1050" dirty="0">
              <a:solidFill>
                <a:schemeClr val="tx1"/>
              </a:solidFill>
              <a:latin typeface="ＭＳ ゴシック" panose="020B0609070205080204" pitchFamily="49" charset="-128"/>
              <a:ea typeface="ＭＳ ゴシック" panose="020B0609070205080204" pitchFamily="49" charset="-128"/>
            </a:endParaRPr>
          </a:p>
          <a:p>
            <a:pPr algn="ctr"/>
            <a:r>
              <a:rPr lang="ja-JP" altLang="en-US" sz="1050" dirty="0">
                <a:solidFill>
                  <a:schemeClr val="tx1"/>
                </a:solidFill>
                <a:latin typeface="ＭＳ ゴシック" panose="020B0609070205080204" pitchFamily="49" charset="-128"/>
                <a:ea typeface="ＭＳ ゴシック" panose="020B0609070205080204" pitchFamily="49" charset="-128"/>
              </a:rPr>
              <a:t>その他の家電</a:t>
            </a:r>
            <a:r>
              <a:rPr lang="en-US" altLang="ja-JP" sz="1050" dirty="0">
                <a:solidFill>
                  <a:schemeClr val="tx1"/>
                </a:solidFill>
                <a:latin typeface="ＭＳ ゴシック" panose="020B0609070205080204" pitchFamily="49" charset="-128"/>
                <a:ea typeface="ＭＳ ゴシック" panose="020B0609070205080204" pitchFamily="49" charset="-128"/>
              </a:rPr>
              <a:t>)</a:t>
            </a:r>
            <a:endParaRPr kumimoji="1" lang="en-US" altLang="ja-JP" sz="1050" dirty="0">
              <a:solidFill>
                <a:schemeClr val="tx1"/>
              </a:solidFill>
              <a:latin typeface="ＭＳ ゴシック" panose="020B0609070205080204" pitchFamily="49" charset="-128"/>
              <a:ea typeface="ＭＳ ゴシック" panose="020B0609070205080204" pitchFamily="49" charset="-128"/>
            </a:endParaRPr>
          </a:p>
        </p:txBody>
      </p:sp>
      <p:sp>
        <p:nvSpPr>
          <p:cNvPr id="25" name="正方形/長方形 24">
            <a:extLst>
              <a:ext uri="{FF2B5EF4-FFF2-40B4-BE49-F238E27FC236}">
                <a16:creationId xmlns:a16="http://schemas.microsoft.com/office/drawing/2014/main" id="{7985F5D0-6B44-4A7E-84D7-4EE810DBD4FA}"/>
              </a:ext>
            </a:extLst>
          </p:cNvPr>
          <p:cNvSpPr/>
          <p:nvPr/>
        </p:nvSpPr>
        <p:spPr>
          <a:xfrm>
            <a:off x="5541956" y="5327951"/>
            <a:ext cx="707872" cy="90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D91B3644-C8BF-4AE2-A9B3-0ABEADE52804}"/>
              </a:ext>
            </a:extLst>
          </p:cNvPr>
          <p:cNvSpPr/>
          <p:nvPr/>
        </p:nvSpPr>
        <p:spPr>
          <a:xfrm>
            <a:off x="5479924" y="5436182"/>
            <a:ext cx="843471" cy="338554"/>
          </a:xfrm>
          <a:prstGeom prst="rect">
            <a:avLst/>
          </a:prstGeom>
        </p:spPr>
        <p:txBody>
          <a:bodyPr wrap="square">
            <a:spAutoFit/>
          </a:bodyPr>
          <a:lstStyle/>
          <a:p>
            <a:pPr algn="ctr"/>
            <a:r>
              <a:rPr lang="ja-JP" altLang="en-US" sz="1600" b="1" dirty="0">
                <a:latin typeface="ＭＳ ゴシック" panose="020B0609070205080204" pitchFamily="49" charset="-128"/>
                <a:ea typeface="ＭＳ ゴシック" panose="020B0609070205080204" pitchFamily="49" charset="-128"/>
              </a:rPr>
              <a:t>出口</a:t>
            </a:r>
          </a:p>
        </p:txBody>
      </p:sp>
      <p:sp>
        <p:nvSpPr>
          <p:cNvPr id="31" name="正方形/長方形 30">
            <a:extLst>
              <a:ext uri="{FF2B5EF4-FFF2-40B4-BE49-F238E27FC236}">
                <a16:creationId xmlns:a16="http://schemas.microsoft.com/office/drawing/2014/main" id="{0686F7D7-F98E-4049-9336-78AD9DDED115}"/>
              </a:ext>
            </a:extLst>
          </p:cNvPr>
          <p:cNvSpPr/>
          <p:nvPr/>
        </p:nvSpPr>
        <p:spPr>
          <a:xfrm>
            <a:off x="3532637" y="4620805"/>
            <a:ext cx="430887" cy="630791"/>
          </a:xfrm>
          <a:prstGeom prst="rect">
            <a:avLst/>
          </a:prstGeom>
        </p:spPr>
        <p:txBody>
          <a:bodyPr vert="eaVert" wrap="square">
            <a:spAutoFit/>
          </a:bodyPr>
          <a:lstStyle/>
          <a:p>
            <a:pPr algn="ctr"/>
            <a:r>
              <a:rPr lang="ja-JP" altLang="en-US" sz="1600" b="1" dirty="0">
                <a:latin typeface="ＭＳ ゴシック" panose="020B0609070205080204" pitchFamily="49" charset="-128"/>
                <a:ea typeface="ＭＳ ゴシック" panose="020B0609070205080204" pitchFamily="49" charset="-128"/>
              </a:rPr>
              <a:t>入口</a:t>
            </a:r>
          </a:p>
        </p:txBody>
      </p:sp>
      <p:sp>
        <p:nvSpPr>
          <p:cNvPr id="32" name="正方形/長方形 31">
            <a:extLst>
              <a:ext uri="{FF2B5EF4-FFF2-40B4-BE49-F238E27FC236}">
                <a16:creationId xmlns:a16="http://schemas.microsoft.com/office/drawing/2014/main" id="{2CDF31EB-3849-4593-8005-12B8295F6BE5}"/>
              </a:ext>
            </a:extLst>
          </p:cNvPr>
          <p:cNvSpPr/>
          <p:nvPr/>
        </p:nvSpPr>
        <p:spPr>
          <a:xfrm rot="5400000">
            <a:off x="3603493" y="4858286"/>
            <a:ext cx="707872" cy="90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9" name="矢印: 右 2048">
            <a:extLst>
              <a:ext uri="{FF2B5EF4-FFF2-40B4-BE49-F238E27FC236}">
                <a16:creationId xmlns:a16="http://schemas.microsoft.com/office/drawing/2014/main" id="{53DDCD0D-E2C9-4F54-A909-BC880A1AFF40}"/>
              </a:ext>
            </a:extLst>
          </p:cNvPr>
          <p:cNvSpPr/>
          <p:nvPr/>
        </p:nvSpPr>
        <p:spPr>
          <a:xfrm>
            <a:off x="4115727" y="4811847"/>
            <a:ext cx="1025558" cy="248706"/>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40" name="矢印: 右 39">
            <a:extLst>
              <a:ext uri="{FF2B5EF4-FFF2-40B4-BE49-F238E27FC236}">
                <a16:creationId xmlns:a16="http://schemas.microsoft.com/office/drawing/2014/main" id="{23F3021F-2635-4A9D-9ED0-7872A538BB2E}"/>
              </a:ext>
            </a:extLst>
          </p:cNvPr>
          <p:cNvSpPr/>
          <p:nvPr/>
        </p:nvSpPr>
        <p:spPr>
          <a:xfrm rot="16200000">
            <a:off x="4396945" y="3814669"/>
            <a:ext cx="1509276" cy="248706"/>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41" name="矢印: 右 40">
            <a:extLst>
              <a:ext uri="{FF2B5EF4-FFF2-40B4-BE49-F238E27FC236}">
                <a16:creationId xmlns:a16="http://schemas.microsoft.com/office/drawing/2014/main" id="{AB51474A-6166-4CEE-A2E4-54CEB67E6520}"/>
              </a:ext>
            </a:extLst>
          </p:cNvPr>
          <p:cNvSpPr/>
          <p:nvPr/>
        </p:nvSpPr>
        <p:spPr>
          <a:xfrm>
            <a:off x="5884019" y="3109005"/>
            <a:ext cx="1064173" cy="248706"/>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42" name="矢印: 右 41">
            <a:extLst>
              <a:ext uri="{FF2B5EF4-FFF2-40B4-BE49-F238E27FC236}">
                <a16:creationId xmlns:a16="http://schemas.microsoft.com/office/drawing/2014/main" id="{1250B941-124A-4866-BB4F-AA1709DA6159}"/>
              </a:ext>
            </a:extLst>
          </p:cNvPr>
          <p:cNvSpPr/>
          <p:nvPr/>
        </p:nvSpPr>
        <p:spPr>
          <a:xfrm rot="16200000" flipH="1" flipV="1">
            <a:off x="6861670" y="3823751"/>
            <a:ext cx="1371694" cy="248706"/>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7F707688-1D7B-4E0C-8F7A-A05BC12D248A}"/>
              </a:ext>
            </a:extLst>
          </p:cNvPr>
          <p:cNvGrpSpPr/>
          <p:nvPr/>
        </p:nvGrpSpPr>
        <p:grpSpPr>
          <a:xfrm>
            <a:off x="634770" y="3727477"/>
            <a:ext cx="2844179" cy="2472687"/>
            <a:chOff x="9390026" y="1592556"/>
            <a:chExt cx="1062646" cy="923849"/>
          </a:xfrm>
        </p:grpSpPr>
        <p:pic>
          <p:nvPicPr>
            <p:cNvPr id="15" name="図 14">
              <a:extLst>
                <a:ext uri="{FF2B5EF4-FFF2-40B4-BE49-F238E27FC236}">
                  <a16:creationId xmlns:a16="http://schemas.microsoft.com/office/drawing/2014/main" id="{648BF603-1E8C-4F20-8297-275319402371}"/>
                </a:ext>
              </a:extLst>
            </p:cNvPr>
            <p:cNvPicPr>
              <a:picLocks noChangeAspect="1"/>
            </p:cNvPicPr>
            <p:nvPr/>
          </p:nvPicPr>
          <p:blipFill rotWithShape="1">
            <a:blip r:embed="rId4"/>
            <a:srcRect l="15463" t="22358" r="27065" b="15402"/>
            <a:stretch/>
          </p:blipFill>
          <p:spPr>
            <a:xfrm rot="240728">
              <a:off x="9418187" y="1643682"/>
              <a:ext cx="982710" cy="839372"/>
            </a:xfrm>
            <a:prstGeom prst="rect">
              <a:avLst/>
            </a:prstGeom>
          </p:spPr>
        </p:pic>
        <p:sp>
          <p:nvSpPr>
            <p:cNvPr id="14" name="フレーム 13">
              <a:extLst>
                <a:ext uri="{FF2B5EF4-FFF2-40B4-BE49-F238E27FC236}">
                  <a16:creationId xmlns:a16="http://schemas.microsoft.com/office/drawing/2014/main" id="{9421A207-8F68-4520-929F-F6EE7B8FE6CE}"/>
                </a:ext>
              </a:extLst>
            </p:cNvPr>
            <p:cNvSpPr/>
            <p:nvPr/>
          </p:nvSpPr>
          <p:spPr>
            <a:xfrm>
              <a:off x="9390026" y="1592556"/>
              <a:ext cx="1062646" cy="923849"/>
            </a:xfrm>
            <a:prstGeom prst="frame">
              <a:avLst>
                <a:gd name="adj1" fmla="val 104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8" name="矢印: 下 27">
            <a:extLst>
              <a:ext uri="{FF2B5EF4-FFF2-40B4-BE49-F238E27FC236}">
                <a16:creationId xmlns:a16="http://schemas.microsoft.com/office/drawing/2014/main" id="{83468AB0-F6DB-4C0F-ACA0-EEDBB43C5BAB}"/>
              </a:ext>
            </a:extLst>
          </p:cNvPr>
          <p:cNvSpPr/>
          <p:nvPr/>
        </p:nvSpPr>
        <p:spPr>
          <a:xfrm rot="16200000">
            <a:off x="3259820" y="4172926"/>
            <a:ext cx="470380" cy="3582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a:extLst>
              <a:ext uri="{FF2B5EF4-FFF2-40B4-BE49-F238E27FC236}">
                <a16:creationId xmlns:a16="http://schemas.microsoft.com/office/drawing/2014/main" id="{DFA256BD-CAC5-ABB4-645A-23EBB3C4332E}"/>
              </a:ext>
            </a:extLst>
          </p:cNvPr>
          <p:cNvSpPr>
            <a:spLocks noGrp="1"/>
          </p:cNvSpPr>
          <p:nvPr>
            <p:ph type="title"/>
          </p:nvPr>
        </p:nvSpPr>
        <p:spPr>
          <a:xfrm>
            <a:off x="628650" y="1"/>
            <a:ext cx="7886700" cy="876300"/>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問いの設定</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2" name="Slide Number Placeholder 5">
            <a:extLst>
              <a:ext uri="{FF2B5EF4-FFF2-40B4-BE49-F238E27FC236}">
                <a16:creationId xmlns:a16="http://schemas.microsoft.com/office/drawing/2014/main" id="{F30CC731-5FA9-E1ED-E958-1A627D754FBA}"/>
              </a:ext>
            </a:extLst>
          </p:cNvPr>
          <p:cNvSpPr>
            <a:spLocks noGrp="1"/>
          </p:cNvSpPr>
          <p:nvPr>
            <p:ph type="sldNum" sz="quarter" idx="12"/>
          </p:nvPr>
        </p:nvSpPr>
        <p:spPr>
          <a:xfrm>
            <a:off x="6952476" y="6356351"/>
            <a:ext cx="2057400" cy="365125"/>
          </a:xfrm>
        </p:spPr>
        <p:txBody>
          <a:bodyPr/>
          <a:lstStyle/>
          <a:p>
            <a:r>
              <a:rPr kumimoji="1" lang="en-US" altLang="ja-JP" sz="1600" b="1" dirty="0"/>
              <a:t>33</a:t>
            </a:r>
            <a:endParaRPr kumimoji="1" lang="ja-JP" altLang="en-US" sz="1600" b="1" dirty="0"/>
          </a:p>
        </p:txBody>
      </p:sp>
      <p:sp>
        <p:nvSpPr>
          <p:cNvPr id="26" name="正方形/長方形 25">
            <a:extLst>
              <a:ext uri="{FF2B5EF4-FFF2-40B4-BE49-F238E27FC236}">
                <a16:creationId xmlns:a16="http://schemas.microsoft.com/office/drawing/2014/main" id="{E0B78628-5991-B4B4-D47A-164A25F1FA7A}"/>
              </a:ext>
            </a:extLst>
          </p:cNvPr>
          <p:cNvSpPr/>
          <p:nvPr/>
        </p:nvSpPr>
        <p:spPr>
          <a:xfrm>
            <a:off x="5455757" y="3411547"/>
            <a:ext cx="943475" cy="12821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lang="ja-JP" altLang="en-US" sz="1400" dirty="0">
                <a:solidFill>
                  <a:schemeClr val="tx1"/>
                </a:solidFill>
                <a:latin typeface="ＭＳ ゴシック" panose="020B0609070205080204" pitchFamily="49" charset="-128"/>
                <a:ea typeface="ＭＳ ゴシック" panose="020B0609070205080204" pitchFamily="49" charset="-128"/>
              </a:rPr>
              <a:t>畳</a:t>
            </a:r>
            <a:endParaRPr kumimoji="1" lang="ja-JP" altLang="en-US" sz="1400" dirty="0">
              <a:solidFill>
                <a:schemeClr val="tx1"/>
              </a:solidFill>
              <a:latin typeface="ＭＳ ゴシック" panose="020B0609070205080204" pitchFamily="49" charset="-128"/>
              <a:ea typeface="ＭＳ ゴシック" panose="020B0609070205080204" pitchFamily="49" charset="-128"/>
            </a:endParaRPr>
          </a:p>
        </p:txBody>
      </p:sp>
      <p:sp>
        <p:nvSpPr>
          <p:cNvPr id="27" name="正方形/長方形 26">
            <a:extLst>
              <a:ext uri="{FF2B5EF4-FFF2-40B4-BE49-F238E27FC236}">
                <a16:creationId xmlns:a16="http://schemas.microsoft.com/office/drawing/2014/main" id="{8044C4E6-3B57-7ED7-FE2C-AB08EA9F3AFA}"/>
              </a:ext>
            </a:extLst>
          </p:cNvPr>
          <p:cNvSpPr/>
          <p:nvPr/>
        </p:nvSpPr>
        <p:spPr>
          <a:xfrm>
            <a:off x="6470985" y="3406037"/>
            <a:ext cx="895793" cy="12821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lang="ja-JP" altLang="en-US" sz="1400" dirty="0">
                <a:solidFill>
                  <a:schemeClr val="tx1"/>
                </a:solidFill>
                <a:latin typeface="ＭＳ ゴシック" panose="020B0609070205080204" pitchFamily="49" charset="-128"/>
                <a:ea typeface="ＭＳ ゴシック" panose="020B0609070205080204" pitchFamily="49" charset="-128"/>
              </a:rPr>
              <a:t>金属くず</a:t>
            </a:r>
            <a:endParaRPr lang="en-US" altLang="ja-JP" sz="1400" dirty="0">
              <a:solidFill>
                <a:schemeClr val="tx1"/>
              </a:solidFill>
              <a:latin typeface="ＭＳ ゴシック" panose="020B0609070205080204" pitchFamily="49" charset="-128"/>
              <a:ea typeface="ＭＳ ゴシック" panose="020B0609070205080204" pitchFamily="49" charset="-128"/>
            </a:endParaRPr>
          </a:p>
        </p:txBody>
      </p:sp>
      <p:sp>
        <p:nvSpPr>
          <p:cNvPr id="29" name="矢印: 右 28">
            <a:extLst>
              <a:ext uri="{FF2B5EF4-FFF2-40B4-BE49-F238E27FC236}">
                <a16:creationId xmlns:a16="http://schemas.microsoft.com/office/drawing/2014/main" id="{4B625382-8E61-3DDB-8B38-D0098FAF03DB}"/>
              </a:ext>
            </a:extLst>
          </p:cNvPr>
          <p:cNvSpPr/>
          <p:nvPr/>
        </p:nvSpPr>
        <p:spPr>
          <a:xfrm rot="5400000">
            <a:off x="5709776" y="5000720"/>
            <a:ext cx="314282" cy="248706"/>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48" name="矢印: 右 2047">
            <a:extLst>
              <a:ext uri="{FF2B5EF4-FFF2-40B4-BE49-F238E27FC236}">
                <a16:creationId xmlns:a16="http://schemas.microsoft.com/office/drawing/2014/main" id="{54E133F3-C917-9D62-DDDD-FEB9DE473979}"/>
              </a:ext>
            </a:extLst>
          </p:cNvPr>
          <p:cNvSpPr/>
          <p:nvPr/>
        </p:nvSpPr>
        <p:spPr>
          <a:xfrm rot="10800000">
            <a:off x="6027078" y="4806184"/>
            <a:ext cx="1570789" cy="248706"/>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EE7B91CF-8B74-0063-A171-DA2D84A28D2B}"/>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
        <p:nvSpPr>
          <p:cNvPr id="3" name="テキスト ボックス 2">
            <a:extLst>
              <a:ext uri="{FF2B5EF4-FFF2-40B4-BE49-F238E27FC236}">
                <a16:creationId xmlns:a16="http://schemas.microsoft.com/office/drawing/2014/main" id="{1DB084E8-95A7-A8C9-AB3C-EB0DC1D41979}"/>
              </a:ext>
            </a:extLst>
          </p:cNvPr>
          <p:cNvSpPr txBox="1"/>
          <p:nvPr/>
        </p:nvSpPr>
        <p:spPr>
          <a:xfrm>
            <a:off x="5955108" y="6576957"/>
            <a:ext cx="3024000" cy="246221"/>
          </a:xfrm>
          <a:prstGeom prst="rect">
            <a:avLst/>
          </a:prstGeom>
          <a:noFill/>
        </p:spPr>
        <p:txBody>
          <a:bodyPr wrap="square">
            <a:spAutoFit/>
          </a:bodyPr>
          <a:lstStyle/>
          <a:p>
            <a:r>
              <a:rPr lang="ja-JP" altLang="en-US" sz="1000" dirty="0">
                <a:latin typeface="メイリオ" panose="020B0604030504040204" pitchFamily="50" charset="-128"/>
                <a:ea typeface="メイリオ" panose="020B0604030504040204" pitchFamily="50" charset="-128"/>
              </a:rPr>
              <a:t>出典：環境省近畿地方環境事務所　提供資料</a:t>
            </a:r>
          </a:p>
        </p:txBody>
      </p:sp>
      <p:sp>
        <p:nvSpPr>
          <p:cNvPr id="5" name="正方形/長方形 4">
            <a:extLst>
              <a:ext uri="{FF2B5EF4-FFF2-40B4-BE49-F238E27FC236}">
                <a16:creationId xmlns:a16="http://schemas.microsoft.com/office/drawing/2014/main" id="{228E0FBD-A4FD-C95A-4FD5-0510FC169186}"/>
              </a:ext>
            </a:extLst>
          </p:cNvPr>
          <p:cNvSpPr/>
          <p:nvPr/>
        </p:nvSpPr>
        <p:spPr>
          <a:xfrm>
            <a:off x="5855760" y="1479705"/>
            <a:ext cx="2910553" cy="253916"/>
          </a:xfrm>
          <a:prstGeom prst="rect">
            <a:avLst/>
          </a:prstGeom>
        </p:spPr>
        <p:txBody>
          <a:bodyPr wrap="square">
            <a:spAutoFit/>
          </a:bodyPr>
          <a:lstStyle/>
          <a:p>
            <a:r>
              <a:rPr lang="en-US" altLang="ja-JP" sz="1050" dirty="0"/>
              <a:t>【</a:t>
            </a:r>
            <a:r>
              <a:rPr lang="ja-JP" altLang="en-US" sz="1050" dirty="0"/>
              <a:t>ボランティア・住民へのチラシ例ウラ</a:t>
            </a:r>
            <a:r>
              <a:rPr lang="en-US" altLang="ja-JP" sz="1050" dirty="0"/>
              <a:t>】</a:t>
            </a:r>
          </a:p>
        </p:txBody>
      </p:sp>
      <p:sp>
        <p:nvSpPr>
          <p:cNvPr id="7" name="テキスト ボックス 6">
            <a:extLst>
              <a:ext uri="{FF2B5EF4-FFF2-40B4-BE49-F238E27FC236}">
                <a16:creationId xmlns:a16="http://schemas.microsoft.com/office/drawing/2014/main" id="{7B98D9C5-0BCC-1D6F-98FC-E823CC9A87BB}"/>
              </a:ext>
            </a:extLst>
          </p:cNvPr>
          <p:cNvSpPr txBox="1"/>
          <p:nvPr/>
        </p:nvSpPr>
        <p:spPr>
          <a:xfrm>
            <a:off x="4676438" y="128449"/>
            <a:ext cx="3091970" cy="461665"/>
          </a:xfrm>
          <a:prstGeom prst="rect">
            <a:avLst/>
          </a:prstGeom>
          <a:solidFill>
            <a:srgbClr val="FFFF00"/>
          </a:solidFill>
        </p:spPr>
        <p:txBody>
          <a:bodyPr wrap="square" rtlCol="0">
            <a:spAutoFit/>
          </a:bodyPr>
          <a:lstStyle/>
          <a:p>
            <a:r>
              <a:rPr kumimoji="1" lang="ja-JP" altLang="en-US" sz="2400" b="1" dirty="0"/>
              <a:t>ここまで説明１０分</a:t>
            </a:r>
          </a:p>
        </p:txBody>
      </p:sp>
    </p:spTree>
    <p:extLst>
      <p:ext uri="{BB962C8B-B14F-4D97-AF65-F5344CB8AC3E}">
        <p14:creationId xmlns:p14="http://schemas.microsoft.com/office/powerpoint/2010/main" val="113135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9B907F1-2062-24C1-E4AA-8AD87772FD83}"/>
              </a:ext>
            </a:extLst>
          </p:cNvPr>
          <p:cNvSpPr txBox="1">
            <a:spLocks/>
          </p:cNvSpPr>
          <p:nvPr/>
        </p:nvSpPr>
        <p:spPr>
          <a:xfrm>
            <a:off x="6952476"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600" b="1" dirty="0"/>
              <a:t>34</a:t>
            </a:r>
            <a:endParaRPr kumimoji="1" lang="ja-JP" altLang="en-US" sz="1600" b="1" dirty="0"/>
          </a:p>
        </p:txBody>
      </p:sp>
      <p:sp>
        <p:nvSpPr>
          <p:cNvPr id="5" name="正方形/長方形 4">
            <a:extLst>
              <a:ext uri="{FF2B5EF4-FFF2-40B4-BE49-F238E27FC236}">
                <a16:creationId xmlns:a16="http://schemas.microsoft.com/office/drawing/2014/main" id="{375BBD30-4DB0-455A-B240-3AD0F140BE77}"/>
              </a:ext>
            </a:extLst>
          </p:cNvPr>
          <p:cNvSpPr/>
          <p:nvPr/>
        </p:nvSpPr>
        <p:spPr>
          <a:xfrm>
            <a:off x="287475" y="716817"/>
            <a:ext cx="8384085" cy="1077218"/>
          </a:xfrm>
          <a:prstGeom prst="rect">
            <a:avLst/>
          </a:prstGeom>
        </p:spPr>
        <p:txBody>
          <a:bodyPr wrap="square">
            <a:spAutoFit/>
          </a:bodyPr>
          <a:lstStyle/>
          <a:p>
            <a:r>
              <a:rPr lang="ja-JP" altLang="en-US" sz="3200" b="1" dirty="0">
                <a:latin typeface="Meiryo UI" panose="020B0604030504040204" pitchFamily="50" charset="-128"/>
                <a:ea typeface="Meiryo UI" panose="020B0604030504040204" pitchFamily="50" charset="-128"/>
              </a:rPr>
              <a:t>あなたは、集積所にごみを運ぶトラックへの積込み作業を手伝っています。どのごみから積みますか？</a:t>
            </a:r>
          </a:p>
        </p:txBody>
      </p:sp>
      <p:grpSp>
        <p:nvGrpSpPr>
          <p:cNvPr id="56" name="グループ化 55">
            <a:extLst>
              <a:ext uri="{FF2B5EF4-FFF2-40B4-BE49-F238E27FC236}">
                <a16:creationId xmlns:a16="http://schemas.microsoft.com/office/drawing/2014/main" id="{9CBB5118-F7A6-96FE-EA6C-296117B6663D}"/>
              </a:ext>
            </a:extLst>
          </p:cNvPr>
          <p:cNvGrpSpPr/>
          <p:nvPr/>
        </p:nvGrpSpPr>
        <p:grpSpPr>
          <a:xfrm>
            <a:off x="440694" y="3708405"/>
            <a:ext cx="1667101" cy="1215930"/>
            <a:chOff x="2627068" y="4074813"/>
            <a:chExt cx="1667101" cy="1215930"/>
          </a:xfrm>
        </p:grpSpPr>
        <p:sp>
          <p:nvSpPr>
            <p:cNvPr id="26" name="正方形/長方形 25">
              <a:extLst>
                <a:ext uri="{FF2B5EF4-FFF2-40B4-BE49-F238E27FC236}">
                  <a16:creationId xmlns:a16="http://schemas.microsoft.com/office/drawing/2014/main" id="{94021193-7876-436E-97CD-EA469E173720}"/>
                </a:ext>
              </a:extLst>
            </p:cNvPr>
            <p:cNvSpPr/>
            <p:nvPr/>
          </p:nvSpPr>
          <p:spPr>
            <a:xfrm>
              <a:off x="2791960" y="4921411"/>
              <a:ext cx="1255472" cy="369332"/>
            </a:xfrm>
            <a:prstGeom prst="rect">
              <a:avLst/>
            </a:prstGeom>
          </p:spPr>
          <p:txBody>
            <a:bodyPr wrap="none">
              <a:spAutoFit/>
            </a:bodyPr>
            <a:lstStyle/>
            <a:p>
              <a:r>
                <a:rPr lang="en-US" altLang="ja-JP" dirty="0">
                  <a:latin typeface="Meiryo UI" panose="020B0604030504040204" pitchFamily="50" charset="-128"/>
                  <a:ea typeface="Meiryo UI" panose="020B0604030504040204" pitchFamily="50" charset="-128"/>
                </a:rPr>
                <a:t>E.</a:t>
              </a:r>
              <a:r>
                <a:rPr lang="ja-JP" altLang="en-US" dirty="0">
                  <a:latin typeface="Meiryo UI" panose="020B0604030504040204" pitchFamily="50" charset="-128"/>
                  <a:ea typeface="Meiryo UI" panose="020B0604030504040204" pitchFamily="50" charset="-128"/>
                </a:rPr>
                <a:t>濡れた畳</a:t>
              </a:r>
              <a:endParaRPr lang="en-US" altLang="ja-JP" dirty="0">
                <a:latin typeface="Meiryo UI" panose="020B0604030504040204" pitchFamily="50" charset="-128"/>
                <a:ea typeface="Meiryo UI" panose="020B0604030504040204" pitchFamily="50" charset="-128"/>
              </a:endParaRPr>
            </a:p>
          </p:txBody>
        </p:sp>
        <p:pic>
          <p:nvPicPr>
            <p:cNvPr id="27" name="Picture 20">
              <a:extLst>
                <a:ext uri="{FF2B5EF4-FFF2-40B4-BE49-F238E27FC236}">
                  <a16:creationId xmlns:a16="http://schemas.microsoft.com/office/drawing/2014/main" id="{64C9EE9E-7286-4D1F-84B3-7FD50500F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72" b="12289"/>
            <a:stretch/>
          </p:blipFill>
          <p:spPr bwMode="auto">
            <a:xfrm>
              <a:off x="2627068" y="4074813"/>
              <a:ext cx="1667101" cy="9394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グループ化 56">
            <a:extLst>
              <a:ext uri="{FF2B5EF4-FFF2-40B4-BE49-F238E27FC236}">
                <a16:creationId xmlns:a16="http://schemas.microsoft.com/office/drawing/2014/main" id="{57D0F604-0FDE-D2C5-9C79-67DDA21263DC}"/>
              </a:ext>
            </a:extLst>
          </p:cNvPr>
          <p:cNvGrpSpPr/>
          <p:nvPr/>
        </p:nvGrpSpPr>
        <p:grpSpPr>
          <a:xfrm>
            <a:off x="564718" y="5278138"/>
            <a:ext cx="1633781" cy="1160745"/>
            <a:chOff x="2749611" y="5534108"/>
            <a:chExt cx="1633781" cy="1160745"/>
          </a:xfrm>
        </p:grpSpPr>
        <p:sp>
          <p:nvSpPr>
            <p:cNvPr id="30" name="正方形/長方形 29">
              <a:extLst>
                <a:ext uri="{FF2B5EF4-FFF2-40B4-BE49-F238E27FC236}">
                  <a16:creationId xmlns:a16="http://schemas.microsoft.com/office/drawing/2014/main" id="{A9BD50DE-CFC2-4C44-9517-CCE9F23DA161}"/>
                </a:ext>
              </a:extLst>
            </p:cNvPr>
            <p:cNvSpPr/>
            <p:nvPr/>
          </p:nvSpPr>
          <p:spPr>
            <a:xfrm>
              <a:off x="2749611" y="6325521"/>
              <a:ext cx="1633781" cy="369332"/>
            </a:xfrm>
            <a:prstGeom prst="rect">
              <a:avLst/>
            </a:prstGeom>
          </p:spPr>
          <p:txBody>
            <a:bodyPr wrap="none">
              <a:spAutoFit/>
            </a:bodyPr>
            <a:lstStyle/>
            <a:p>
              <a:r>
                <a:rPr lang="en-US" altLang="ja-JP" dirty="0">
                  <a:latin typeface="Meiryo UI" panose="020B0604030504040204" pitchFamily="50" charset="-128"/>
                  <a:ea typeface="Meiryo UI" panose="020B0604030504040204" pitchFamily="50" charset="-128"/>
                </a:rPr>
                <a:t>G.</a:t>
              </a:r>
              <a:r>
                <a:rPr lang="ja-JP" altLang="en-US" dirty="0">
                  <a:latin typeface="Meiryo UI" panose="020B0604030504040204" pitchFamily="50" charset="-128"/>
                  <a:ea typeface="Meiryo UI" panose="020B0604030504040204" pitchFamily="50" charset="-128"/>
                </a:rPr>
                <a:t>カセットボンベ</a:t>
              </a:r>
            </a:p>
          </p:txBody>
        </p:sp>
        <p:pic>
          <p:nvPicPr>
            <p:cNvPr id="31" name="Picture 4">
              <a:extLst>
                <a:ext uri="{FF2B5EF4-FFF2-40B4-BE49-F238E27FC236}">
                  <a16:creationId xmlns:a16="http://schemas.microsoft.com/office/drawing/2014/main" id="{07B5E973-6DB0-4712-AD3B-E249776D685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974068" y="5535449"/>
              <a:ext cx="662965" cy="85137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8036168A-BA8A-4E51-B9FF-EAF625C0DAA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92886" y="5534108"/>
              <a:ext cx="662965" cy="85137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14" descr="廃品回収車のイラスト">
            <a:extLst>
              <a:ext uri="{FF2B5EF4-FFF2-40B4-BE49-F238E27FC236}">
                <a16:creationId xmlns:a16="http://schemas.microsoft.com/office/drawing/2014/main" id="{2FE3E06E-D659-4B8F-882F-C87317B84AE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717494" y="5651300"/>
            <a:ext cx="776912" cy="691452"/>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D8A299A3-7892-D59B-3381-B7FC4F92605D}"/>
              </a:ext>
            </a:extLst>
          </p:cNvPr>
          <p:cNvSpPr>
            <a:spLocks noGrp="1"/>
          </p:cNvSpPr>
          <p:nvPr>
            <p:ph type="title"/>
          </p:nvPr>
        </p:nvSpPr>
        <p:spPr>
          <a:xfrm>
            <a:off x="628650" y="1"/>
            <a:ext cx="7886700" cy="876300"/>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問い</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grpSp>
        <p:nvGrpSpPr>
          <p:cNvPr id="39" name="グループ化 38">
            <a:extLst>
              <a:ext uri="{FF2B5EF4-FFF2-40B4-BE49-F238E27FC236}">
                <a16:creationId xmlns:a16="http://schemas.microsoft.com/office/drawing/2014/main" id="{82BA0CD9-015E-EAF8-714A-9512DAD82567}"/>
              </a:ext>
            </a:extLst>
          </p:cNvPr>
          <p:cNvGrpSpPr/>
          <p:nvPr/>
        </p:nvGrpSpPr>
        <p:grpSpPr>
          <a:xfrm>
            <a:off x="6747236" y="1866468"/>
            <a:ext cx="2220580" cy="1468093"/>
            <a:chOff x="6621608" y="2953830"/>
            <a:chExt cx="2220580" cy="1468093"/>
          </a:xfrm>
        </p:grpSpPr>
        <p:sp>
          <p:nvSpPr>
            <p:cNvPr id="40" name="正方形/長方形 39">
              <a:extLst>
                <a:ext uri="{FF2B5EF4-FFF2-40B4-BE49-F238E27FC236}">
                  <a16:creationId xmlns:a16="http://schemas.microsoft.com/office/drawing/2014/main" id="{00F25C4B-B813-ECAA-D6F4-A970C8434CC5}"/>
                </a:ext>
              </a:extLst>
            </p:cNvPr>
            <p:cNvSpPr/>
            <p:nvPr/>
          </p:nvSpPr>
          <p:spPr>
            <a:xfrm>
              <a:off x="6621608" y="4052591"/>
              <a:ext cx="2220580" cy="369332"/>
            </a:xfrm>
            <a:prstGeom prst="rect">
              <a:avLst/>
            </a:prstGeom>
          </p:spPr>
          <p:txBody>
            <a:bodyPr wrap="square">
              <a:spAutoFit/>
            </a:bodyPr>
            <a:lstStyle/>
            <a:p>
              <a:pPr algn="ctr"/>
              <a:r>
                <a:rPr lang="en-US" altLang="ja-JP" dirty="0">
                  <a:latin typeface="Meiryo UI" panose="020B0604030504040204" pitchFamily="50" charset="-128"/>
                  <a:ea typeface="Meiryo UI" panose="020B0604030504040204" pitchFamily="50" charset="-128"/>
                </a:rPr>
                <a:t>D.</a:t>
              </a:r>
              <a:r>
                <a:rPr lang="ja-JP" altLang="en-US" dirty="0">
                  <a:latin typeface="Meiryo UI" panose="020B0604030504040204" pitchFamily="50" charset="-128"/>
                  <a:ea typeface="Meiryo UI" panose="020B0604030504040204" pitchFamily="50" charset="-128"/>
                </a:rPr>
                <a:t>水に浸かったたんす</a:t>
              </a:r>
            </a:p>
          </p:txBody>
        </p:sp>
        <p:pic>
          <p:nvPicPr>
            <p:cNvPr id="41" name="図 40" descr="ロゴ が含まれている画像&#10;&#10;自動的に生成された説明">
              <a:extLst>
                <a:ext uri="{FF2B5EF4-FFF2-40B4-BE49-F238E27FC236}">
                  <a16:creationId xmlns:a16="http://schemas.microsoft.com/office/drawing/2014/main" id="{F25572E1-8963-162E-4B06-7E9B393C093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176283" y="2953830"/>
              <a:ext cx="1132034" cy="1133677"/>
            </a:xfrm>
            <a:prstGeom prst="rect">
              <a:avLst/>
            </a:prstGeom>
          </p:spPr>
        </p:pic>
      </p:grpSp>
      <p:grpSp>
        <p:nvGrpSpPr>
          <p:cNvPr id="42" name="グループ化 41">
            <a:extLst>
              <a:ext uri="{FF2B5EF4-FFF2-40B4-BE49-F238E27FC236}">
                <a16:creationId xmlns:a16="http://schemas.microsoft.com/office/drawing/2014/main" id="{7A346EF3-0BA8-B1C5-0130-AB32F95D92F1}"/>
              </a:ext>
            </a:extLst>
          </p:cNvPr>
          <p:cNvGrpSpPr/>
          <p:nvPr/>
        </p:nvGrpSpPr>
        <p:grpSpPr>
          <a:xfrm>
            <a:off x="445956" y="1775305"/>
            <a:ext cx="1598561" cy="1797326"/>
            <a:chOff x="7010510" y="4704123"/>
            <a:chExt cx="1598561" cy="1797326"/>
          </a:xfrm>
        </p:grpSpPr>
        <p:sp>
          <p:nvSpPr>
            <p:cNvPr id="43" name="正方形/長方形 42">
              <a:extLst>
                <a:ext uri="{FF2B5EF4-FFF2-40B4-BE49-F238E27FC236}">
                  <a16:creationId xmlns:a16="http://schemas.microsoft.com/office/drawing/2014/main" id="{B7ABA3D1-DE2C-B84A-6ED1-935293E0941F}"/>
                </a:ext>
              </a:extLst>
            </p:cNvPr>
            <p:cNvSpPr/>
            <p:nvPr/>
          </p:nvSpPr>
          <p:spPr>
            <a:xfrm>
              <a:off x="7010510" y="5855118"/>
              <a:ext cx="1598561" cy="646331"/>
            </a:xfrm>
            <a:prstGeom prst="rect">
              <a:avLst/>
            </a:prstGeom>
          </p:spPr>
          <p:txBody>
            <a:bodyPr wrap="square">
              <a:spAutoFit/>
            </a:bodyPr>
            <a:lstStyle/>
            <a:p>
              <a:pPr algn="ctr"/>
              <a:r>
                <a:rPr lang="en-US" altLang="ja-JP" dirty="0">
                  <a:latin typeface="Meiryo UI" panose="020B0604030504040204" pitchFamily="50" charset="-128"/>
                  <a:ea typeface="Meiryo UI" panose="020B0604030504040204" pitchFamily="50" charset="-128"/>
                </a:rPr>
                <a:t>A.</a:t>
              </a:r>
              <a:r>
                <a:rPr lang="ja-JP" altLang="en-US" dirty="0">
                  <a:latin typeface="Meiryo UI" panose="020B0604030504040204" pitchFamily="50" charset="-128"/>
                  <a:ea typeface="Meiryo UI" panose="020B0604030504040204" pitchFamily="50" charset="-128"/>
                </a:rPr>
                <a:t>水没して</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壊れた冷蔵庫</a:t>
              </a:r>
            </a:p>
          </p:txBody>
        </p:sp>
        <p:pic>
          <p:nvPicPr>
            <p:cNvPr id="44" name="図 43" descr="駐車場, 座る, ストリート, メーター が含まれている画像&#10;&#10;自動的に生成された説明">
              <a:extLst>
                <a:ext uri="{FF2B5EF4-FFF2-40B4-BE49-F238E27FC236}">
                  <a16:creationId xmlns:a16="http://schemas.microsoft.com/office/drawing/2014/main" id="{BB792413-A987-D81E-06B2-14E4D10F075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240350" y="4704123"/>
              <a:ext cx="1196899" cy="1196899"/>
            </a:xfrm>
            <a:prstGeom prst="rect">
              <a:avLst/>
            </a:prstGeom>
          </p:spPr>
        </p:pic>
      </p:grpSp>
      <p:grpSp>
        <p:nvGrpSpPr>
          <p:cNvPr id="45" name="グループ化 44">
            <a:extLst>
              <a:ext uri="{FF2B5EF4-FFF2-40B4-BE49-F238E27FC236}">
                <a16:creationId xmlns:a16="http://schemas.microsoft.com/office/drawing/2014/main" id="{AC48F186-2F65-8726-50AB-FD5A77BF3630}"/>
              </a:ext>
            </a:extLst>
          </p:cNvPr>
          <p:cNvGrpSpPr/>
          <p:nvPr/>
        </p:nvGrpSpPr>
        <p:grpSpPr>
          <a:xfrm>
            <a:off x="2201217" y="3449821"/>
            <a:ext cx="2359392" cy="1470339"/>
            <a:chOff x="105084" y="1498738"/>
            <a:chExt cx="2359392" cy="1470339"/>
          </a:xfrm>
        </p:grpSpPr>
        <p:sp>
          <p:nvSpPr>
            <p:cNvPr id="46" name="正方形/長方形 45">
              <a:extLst>
                <a:ext uri="{FF2B5EF4-FFF2-40B4-BE49-F238E27FC236}">
                  <a16:creationId xmlns:a16="http://schemas.microsoft.com/office/drawing/2014/main" id="{5D700FF2-692F-681C-231C-43CA791CC537}"/>
                </a:ext>
              </a:extLst>
            </p:cNvPr>
            <p:cNvSpPr/>
            <p:nvPr/>
          </p:nvSpPr>
          <p:spPr>
            <a:xfrm>
              <a:off x="105084" y="2599745"/>
              <a:ext cx="2359392" cy="369332"/>
            </a:xfrm>
            <a:prstGeom prst="rect">
              <a:avLst/>
            </a:prstGeom>
          </p:spPr>
          <p:txBody>
            <a:bodyPr wrap="square">
              <a:spAutoFit/>
            </a:bodyPr>
            <a:lstStyle/>
            <a:p>
              <a:pPr algn="ctr"/>
              <a:r>
                <a:rPr lang="en-US" altLang="ja-JP" dirty="0">
                  <a:latin typeface="Meiryo UI" panose="020B0604030504040204" pitchFamily="50" charset="-128"/>
                  <a:ea typeface="Meiryo UI" panose="020B0604030504040204" pitchFamily="50" charset="-128"/>
                </a:rPr>
                <a:t>F.</a:t>
              </a:r>
              <a:r>
                <a:rPr lang="ja-JP" altLang="en-US" dirty="0">
                  <a:latin typeface="Meiryo UI" panose="020B0604030504040204" pitchFamily="50" charset="-128"/>
                  <a:ea typeface="Meiryo UI" panose="020B0604030504040204" pitchFamily="50" charset="-128"/>
                </a:rPr>
                <a:t>台風で壊れた自転車</a:t>
              </a:r>
            </a:p>
          </p:txBody>
        </p:sp>
        <p:pic>
          <p:nvPicPr>
            <p:cNvPr id="47" name="図 46" descr="図形 が含まれている画像&#10;&#10;自動的に生成された説明">
              <a:extLst>
                <a:ext uri="{FF2B5EF4-FFF2-40B4-BE49-F238E27FC236}">
                  <a16:creationId xmlns:a16="http://schemas.microsoft.com/office/drawing/2014/main" id="{230B3FBC-4740-4018-14C3-DF015944BDE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74554" y="1498738"/>
              <a:ext cx="1360920" cy="1360920"/>
            </a:xfrm>
            <a:prstGeom prst="rect">
              <a:avLst/>
            </a:prstGeom>
          </p:spPr>
        </p:pic>
      </p:grpSp>
      <p:grpSp>
        <p:nvGrpSpPr>
          <p:cNvPr id="48" name="グループ化 47">
            <a:extLst>
              <a:ext uri="{FF2B5EF4-FFF2-40B4-BE49-F238E27FC236}">
                <a16:creationId xmlns:a16="http://schemas.microsoft.com/office/drawing/2014/main" id="{EFE7AA9F-4AB7-6355-D160-F0397177FCFE}"/>
              </a:ext>
            </a:extLst>
          </p:cNvPr>
          <p:cNvGrpSpPr/>
          <p:nvPr/>
        </p:nvGrpSpPr>
        <p:grpSpPr>
          <a:xfrm>
            <a:off x="4789897" y="1916730"/>
            <a:ext cx="1956009" cy="1500519"/>
            <a:chOff x="4904456" y="3628646"/>
            <a:chExt cx="1956009" cy="1500519"/>
          </a:xfrm>
        </p:grpSpPr>
        <p:sp>
          <p:nvSpPr>
            <p:cNvPr id="49" name="正方形/長方形 48">
              <a:extLst>
                <a:ext uri="{FF2B5EF4-FFF2-40B4-BE49-F238E27FC236}">
                  <a16:creationId xmlns:a16="http://schemas.microsoft.com/office/drawing/2014/main" id="{54C51D0E-4130-8641-2049-73CD4F94432A}"/>
                </a:ext>
              </a:extLst>
            </p:cNvPr>
            <p:cNvSpPr/>
            <p:nvPr/>
          </p:nvSpPr>
          <p:spPr>
            <a:xfrm>
              <a:off x="4904456" y="4482834"/>
              <a:ext cx="1956009" cy="646331"/>
            </a:xfrm>
            <a:prstGeom prst="rect">
              <a:avLst/>
            </a:prstGeom>
          </p:spPr>
          <p:txBody>
            <a:bodyPr wrap="square">
              <a:spAutoFit/>
            </a:bodyPr>
            <a:lstStyle/>
            <a:p>
              <a:pPr algn="ctr"/>
              <a:r>
                <a:rPr lang="en-US" altLang="ja-JP" dirty="0">
                  <a:latin typeface="Meiryo UI" panose="020B0604030504040204" pitchFamily="50" charset="-128"/>
                  <a:ea typeface="Meiryo UI" panose="020B0604030504040204" pitchFamily="50" charset="-128"/>
                </a:rPr>
                <a:t>C.</a:t>
              </a:r>
              <a:r>
                <a:rPr lang="ja-JP" altLang="en-US" dirty="0">
                  <a:latin typeface="Meiryo UI" panose="020B0604030504040204" pitchFamily="50" charset="-128"/>
                  <a:ea typeface="Meiryo UI" panose="020B0604030504040204" pitchFamily="50" charset="-128"/>
                </a:rPr>
                <a:t>食器棚の転倒</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により割れた食器</a:t>
              </a:r>
            </a:p>
          </p:txBody>
        </p:sp>
        <p:grpSp>
          <p:nvGrpSpPr>
            <p:cNvPr id="50" name="グループ化 49">
              <a:extLst>
                <a:ext uri="{FF2B5EF4-FFF2-40B4-BE49-F238E27FC236}">
                  <a16:creationId xmlns:a16="http://schemas.microsoft.com/office/drawing/2014/main" id="{65ED274B-31E1-797B-F630-FA7E707FCD64}"/>
                </a:ext>
              </a:extLst>
            </p:cNvPr>
            <p:cNvGrpSpPr/>
            <p:nvPr/>
          </p:nvGrpSpPr>
          <p:grpSpPr>
            <a:xfrm>
              <a:off x="5282615" y="3628646"/>
              <a:ext cx="1057872" cy="876966"/>
              <a:chOff x="2129819" y="3707152"/>
              <a:chExt cx="1057872" cy="876966"/>
            </a:xfrm>
          </p:grpSpPr>
          <p:pic>
            <p:nvPicPr>
              <p:cNvPr id="51" name="図 50" descr="ガラス, カップ が含まれている画像&#10;&#10;自動的に生成された説明">
                <a:extLst>
                  <a:ext uri="{FF2B5EF4-FFF2-40B4-BE49-F238E27FC236}">
                    <a16:creationId xmlns:a16="http://schemas.microsoft.com/office/drawing/2014/main" id="{770F9486-F7EF-225C-B2B8-656EC776820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129819" y="3707152"/>
                <a:ext cx="869279" cy="869279"/>
              </a:xfrm>
              <a:prstGeom prst="rect">
                <a:avLst/>
              </a:prstGeom>
            </p:spPr>
          </p:pic>
          <p:pic>
            <p:nvPicPr>
              <p:cNvPr id="52" name="図 51" descr="ロゴ&#10;&#10;自動的に生成された説明">
                <a:extLst>
                  <a:ext uri="{FF2B5EF4-FFF2-40B4-BE49-F238E27FC236}">
                    <a16:creationId xmlns:a16="http://schemas.microsoft.com/office/drawing/2014/main" id="{A3212807-D324-0276-697A-8955A047034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526146" y="3922573"/>
                <a:ext cx="661545" cy="661545"/>
              </a:xfrm>
              <a:prstGeom prst="rect">
                <a:avLst/>
              </a:prstGeom>
            </p:spPr>
          </p:pic>
        </p:grpSp>
      </p:grpSp>
      <p:grpSp>
        <p:nvGrpSpPr>
          <p:cNvPr id="59" name="グループ化 58">
            <a:extLst>
              <a:ext uri="{FF2B5EF4-FFF2-40B4-BE49-F238E27FC236}">
                <a16:creationId xmlns:a16="http://schemas.microsoft.com/office/drawing/2014/main" id="{B205395F-0226-1579-0BE1-25ACB86F8C2E}"/>
              </a:ext>
            </a:extLst>
          </p:cNvPr>
          <p:cNvGrpSpPr/>
          <p:nvPr/>
        </p:nvGrpSpPr>
        <p:grpSpPr>
          <a:xfrm>
            <a:off x="2518175" y="1700046"/>
            <a:ext cx="1985151" cy="1650257"/>
            <a:chOff x="4980526" y="1634563"/>
            <a:chExt cx="1985151" cy="1650257"/>
          </a:xfrm>
        </p:grpSpPr>
        <p:sp>
          <p:nvSpPr>
            <p:cNvPr id="17" name="正方形/長方形 16">
              <a:extLst>
                <a:ext uri="{FF2B5EF4-FFF2-40B4-BE49-F238E27FC236}">
                  <a16:creationId xmlns:a16="http://schemas.microsoft.com/office/drawing/2014/main" id="{A1BF5B82-4850-4D9F-B7C0-6566E2A98816}"/>
                </a:ext>
              </a:extLst>
            </p:cNvPr>
            <p:cNvSpPr/>
            <p:nvPr/>
          </p:nvSpPr>
          <p:spPr>
            <a:xfrm>
              <a:off x="5146653" y="2915488"/>
              <a:ext cx="1497076" cy="369332"/>
            </a:xfrm>
            <a:prstGeom prst="rect">
              <a:avLst/>
            </a:prstGeom>
          </p:spPr>
          <p:txBody>
            <a:bodyPr wrap="none">
              <a:spAutoFit/>
            </a:bodyPr>
            <a:lstStyle/>
            <a:p>
              <a:r>
                <a:rPr lang="en-US" altLang="ja-JP" dirty="0">
                  <a:latin typeface="Meiryo UI" panose="020B0604030504040204" pitchFamily="50" charset="-128"/>
                  <a:ea typeface="Meiryo UI" panose="020B0604030504040204" pitchFamily="50" charset="-128"/>
                </a:rPr>
                <a:t>B.</a:t>
              </a:r>
              <a:r>
                <a:rPr lang="ja-JP" altLang="en-US" dirty="0">
                  <a:latin typeface="Meiryo UI" panose="020B0604030504040204" pitchFamily="50" charset="-128"/>
                  <a:ea typeface="Meiryo UI" panose="020B0604030504040204" pitchFamily="50" charset="-128"/>
                </a:rPr>
                <a:t>濡れた布団</a:t>
              </a:r>
              <a:endParaRPr lang="en-US" altLang="ja-JP" dirty="0">
                <a:latin typeface="Meiryo UI" panose="020B0604030504040204" pitchFamily="50" charset="-128"/>
                <a:ea typeface="Meiryo UI" panose="020B0604030504040204" pitchFamily="50" charset="-128"/>
              </a:endParaRPr>
            </a:p>
          </p:txBody>
        </p:sp>
        <p:pic>
          <p:nvPicPr>
            <p:cNvPr id="53" name="図 52" descr="黒い背景と白い文字のロゴ&#10;&#10;自動的に生成された説明">
              <a:extLst>
                <a:ext uri="{FF2B5EF4-FFF2-40B4-BE49-F238E27FC236}">
                  <a16:creationId xmlns:a16="http://schemas.microsoft.com/office/drawing/2014/main" id="{58FBE643-A731-E802-8D2D-5236B944934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604999" y="1877644"/>
              <a:ext cx="1360678" cy="1360678"/>
            </a:xfrm>
            <a:prstGeom prst="rect">
              <a:avLst/>
            </a:prstGeom>
          </p:spPr>
        </p:pic>
        <p:pic>
          <p:nvPicPr>
            <p:cNvPr id="54" name="図 53">
              <a:extLst>
                <a:ext uri="{FF2B5EF4-FFF2-40B4-BE49-F238E27FC236}">
                  <a16:creationId xmlns:a16="http://schemas.microsoft.com/office/drawing/2014/main" id="{9A342A99-E6CE-A441-10AB-7463EACAE29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980526" y="1634563"/>
              <a:ext cx="1401909" cy="1401909"/>
            </a:xfrm>
            <a:prstGeom prst="rect">
              <a:avLst/>
            </a:prstGeom>
          </p:spPr>
        </p:pic>
      </p:grpSp>
      <p:pic>
        <p:nvPicPr>
          <p:cNvPr id="4" name="図 3">
            <a:extLst>
              <a:ext uri="{FF2B5EF4-FFF2-40B4-BE49-F238E27FC236}">
                <a16:creationId xmlns:a16="http://schemas.microsoft.com/office/drawing/2014/main" id="{456D0578-25A3-8DC8-6BFD-5029245DF906}"/>
              </a:ext>
            </a:extLst>
          </p:cNvPr>
          <p:cNvPicPr>
            <a:picLocks noChangeAspect="1"/>
          </p:cNvPicPr>
          <p:nvPr/>
        </p:nvPicPr>
        <p:blipFill>
          <a:blip r:embed="rId13"/>
          <a:stretch>
            <a:fillRect/>
          </a:stretch>
        </p:blipFill>
        <p:spPr>
          <a:xfrm>
            <a:off x="4485896" y="3479032"/>
            <a:ext cx="4358866" cy="3242444"/>
          </a:xfrm>
          <a:prstGeom prst="rect">
            <a:avLst/>
          </a:prstGeom>
        </p:spPr>
      </p:pic>
      <p:sp>
        <p:nvSpPr>
          <p:cNvPr id="8" name="四角形: 角を丸くする 7">
            <a:extLst>
              <a:ext uri="{FF2B5EF4-FFF2-40B4-BE49-F238E27FC236}">
                <a16:creationId xmlns:a16="http://schemas.microsoft.com/office/drawing/2014/main" id="{7BB6BBE6-E267-BA2D-17F5-6C77FBB7A31E}"/>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
        <p:nvSpPr>
          <p:cNvPr id="6" name="テキスト ボックス 5">
            <a:extLst>
              <a:ext uri="{FF2B5EF4-FFF2-40B4-BE49-F238E27FC236}">
                <a16:creationId xmlns:a16="http://schemas.microsoft.com/office/drawing/2014/main" id="{054DD2F2-416D-806B-F590-48365907088B}"/>
              </a:ext>
            </a:extLst>
          </p:cNvPr>
          <p:cNvSpPr txBox="1"/>
          <p:nvPr/>
        </p:nvSpPr>
        <p:spPr>
          <a:xfrm>
            <a:off x="3920084" y="231762"/>
            <a:ext cx="3885374" cy="400110"/>
          </a:xfrm>
          <a:prstGeom prst="rect">
            <a:avLst/>
          </a:prstGeom>
          <a:solidFill>
            <a:srgbClr val="FFFF00"/>
          </a:solidFill>
        </p:spPr>
        <p:txBody>
          <a:bodyPr wrap="square" rtlCol="0">
            <a:spAutoFit/>
          </a:bodyPr>
          <a:lstStyle/>
          <a:p>
            <a:r>
              <a:rPr kumimoji="1" lang="ja-JP" altLang="en-US" sz="2000" b="1" dirty="0"/>
              <a:t>各自検討１０分＋班検討１０分</a:t>
            </a:r>
          </a:p>
        </p:txBody>
      </p:sp>
    </p:spTree>
    <p:extLst>
      <p:ext uri="{BB962C8B-B14F-4D97-AF65-F5344CB8AC3E}">
        <p14:creationId xmlns:p14="http://schemas.microsoft.com/office/powerpoint/2010/main" val="3106366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7CA562AC-A4D1-EC34-E6FA-1A131643CB1A}"/>
              </a:ext>
            </a:extLst>
          </p:cNvPr>
          <p:cNvPicPr>
            <a:picLocks noChangeAspect="1"/>
          </p:cNvPicPr>
          <p:nvPr/>
        </p:nvPicPr>
        <p:blipFill>
          <a:blip r:embed="rId3"/>
          <a:stretch>
            <a:fillRect/>
          </a:stretch>
        </p:blipFill>
        <p:spPr>
          <a:xfrm>
            <a:off x="2104546" y="3906227"/>
            <a:ext cx="3912680" cy="2910538"/>
          </a:xfrm>
          <a:prstGeom prst="rect">
            <a:avLst/>
          </a:prstGeom>
        </p:spPr>
      </p:pic>
      <p:cxnSp>
        <p:nvCxnSpPr>
          <p:cNvPr id="62" name="直線矢印コネクタ 61">
            <a:extLst>
              <a:ext uri="{FF2B5EF4-FFF2-40B4-BE49-F238E27FC236}">
                <a16:creationId xmlns:a16="http://schemas.microsoft.com/office/drawing/2014/main" id="{8C2622C7-4C80-48A9-BA32-A1E74A863E08}"/>
              </a:ext>
            </a:extLst>
          </p:cNvPr>
          <p:cNvCxnSpPr>
            <a:cxnSpLocks/>
            <a:stCxn id="21" idx="3"/>
          </p:cNvCxnSpPr>
          <p:nvPr/>
        </p:nvCxnSpPr>
        <p:spPr>
          <a:xfrm>
            <a:off x="1772344" y="3671370"/>
            <a:ext cx="1007272" cy="546558"/>
          </a:xfrm>
          <a:prstGeom prst="straightConnector1">
            <a:avLst/>
          </a:prstGeom>
          <a:ln w="285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20EA8D31-5A80-4395-8ABF-75BE93B7DCF6}"/>
              </a:ext>
            </a:extLst>
          </p:cNvPr>
          <p:cNvCxnSpPr>
            <a:cxnSpLocks/>
          </p:cNvCxnSpPr>
          <p:nvPr/>
        </p:nvCxnSpPr>
        <p:spPr>
          <a:xfrm>
            <a:off x="3847080" y="3685901"/>
            <a:ext cx="547638" cy="545679"/>
          </a:xfrm>
          <a:prstGeom prst="straightConnector1">
            <a:avLst/>
          </a:prstGeom>
          <a:ln w="285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6F3C6FE9-2CB0-4703-BA46-A268F84BE533}"/>
              </a:ext>
            </a:extLst>
          </p:cNvPr>
          <p:cNvCxnSpPr>
            <a:cxnSpLocks/>
            <a:stCxn id="9" idx="1"/>
          </p:cNvCxnSpPr>
          <p:nvPr/>
        </p:nvCxnSpPr>
        <p:spPr>
          <a:xfrm flipH="1" flipV="1">
            <a:off x="4068147" y="5619837"/>
            <a:ext cx="2459122" cy="198424"/>
          </a:xfrm>
          <a:prstGeom prst="straightConnector1">
            <a:avLst/>
          </a:prstGeom>
          <a:ln w="285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08E00782-A4B4-45A2-9E09-CAB0A13DC93C}"/>
              </a:ext>
            </a:extLst>
          </p:cNvPr>
          <p:cNvCxnSpPr>
            <a:cxnSpLocks/>
          </p:cNvCxnSpPr>
          <p:nvPr/>
        </p:nvCxnSpPr>
        <p:spPr>
          <a:xfrm>
            <a:off x="2027558" y="5332195"/>
            <a:ext cx="627506" cy="29301"/>
          </a:xfrm>
          <a:prstGeom prst="straightConnector1">
            <a:avLst/>
          </a:prstGeom>
          <a:ln w="285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9" name="四角形: 角を丸くする 88">
            <a:extLst>
              <a:ext uri="{FF2B5EF4-FFF2-40B4-BE49-F238E27FC236}">
                <a16:creationId xmlns:a16="http://schemas.microsoft.com/office/drawing/2014/main" id="{B00DC9C4-CC5E-4B8B-B9BE-4B7CC1B910F3}"/>
              </a:ext>
            </a:extLst>
          </p:cNvPr>
          <p:cNvSpPr/>
          <p:nvPr/>
        </p:nvSpPr>
        <p:spPr>
          <a:xfrm>
            <a:off x="6823377" y="861133"/>
            <a:ext cx="2131123" cy="1472909"/>
          </a:xfrm>
          <a:prstGeom prst="roundRect">
            <a:avLst>
              <a:gd name="adj" fmla="val 117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FCE8E72F-4393-07CC-E68F-63E95A0764A5}"/>
              </a:ext>
            </a:extLst>
          </p:cNvPr>
          <p:cNvSpPr>
            <a:spLocks noGrp="1"/>
          </p:cNvSpPr>
          <p:nvPr>
            <p:ph type="title"/>
          </p:nvPr>
        </p:nvSpPr>
        <p:spPr>
          <a:xfrm>
            <a:off x="628650" y="1"/>
            <a:ext cx="8427116" cy="876300"/>
          </a:xfrm>
        </p:spPr>
        <p:txBody>
          <a:bodyPr>
            <a:normAutofit/>
          </a:bodyPr>
          <a:lstStyle/>
          <a:p>
            <a:r>
              <a:rPr lang="ja-JP" altLang="en-US" sz="2400" b="1" dirty="0">
                <a:solidFill>
                  <a:schemeClr val="bg1"/>
                </a:solidFill>
                <a:latin typeface="Meiryo UI" panose="020B0604030504040204" pitchFamily="50" charset="-128"/>
                <a:ea typeface="Meiryo UI" panose="020B0604030504040204" pitchFamily="50" charset="-128"/>
              </a:rPr>
              <a:t>解説：荷下ろしを考慮した積載方法</a:t>
            </a:r>
            <a:r>
              <a:rPr lang="ja-JP" altLang="en-US" sz="2000" b="1" dirty="0">
                <a:solidFill>
                  <a:srgbClr val="FFFF00"/>
                </a:solidFill>
                <a:latin typeface="Meiryo UI" panose="020B0604030504040204" pitchFamily="50" charset="-128"/>
                <a:ea typeface="Meiryo UI" panose="020B0604030504040204" pitchFamily="50" charset="-128"/>
              </a:rPr>
              <a:t>　</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2" name="Slide Number Placeholder 5">
            <a:extLst>
              <a:ext uri="{FF2B5EF4-FFF2-40B4-BE49-F238E27FC236}">
                <a16:creationId xmlns:a16="http://schemas.microsoft.com/office/drawing/2014/main" id="{BEC28F21-7E1A-4DCE-6A3B-4BCD603354CB}"/>
              </a:ext>
            </a:extLst>
          </p:cNvPr>
          <p:cNvSpPr>
            <a:spLocks noGrp="1"/>
          </p:cNvSpPr>
          <p:nvPr>
            <p:ph type="sldNum" sz="quarter" idx="12"/>
          </p:nvPr>
        </p:nvSpPr>
        <p:spPr>
          <a:xfrm>
            <a:off x="6952476" y="6365682"/>
            <a:ext cx="2057400" cy="365125"/>
          </a:xfrm>
        </p:spPr>
        <p:txBody>
          <a:bodyPr/>
          <a:lstStyle/>
          <a:p>
            <a:r>
              <a:rPr kumimoji="1" lang="en-US" altLang="ja-JP" sz="1600" b="1" dirty="0"/>
              <a:t>35</a:t>
            </a:r>
            <a:endParaRPr kumimoji="1" lang="ja-JP" altLang="en-US" sz="1600" b="1" dirty="0"/>
          </a:p>
        </p:txBody>
      </p:sp>
      <p:pic>
        <p:nvPicPr>
          <p:cNvPr id="3" name="Picture 14" descr="廃品回収車のイラスト">
            <a:extLst>
              <a:ext uri="{FF2B5EF4-FFF2-40B4-BE49-F238E27FC236}">
                <a16:creationId xmlns:a16="http://schemas.microsoft.com/office/drawing/2014/main" id="{69787E1E-FE06-87E4-95FA-43C20892C9B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1399812" y="5843035"/>
            <a:ext cx="789657" cy="702793"/>
          </a:xfrm>
          <a:prstGeom prst="rect">
            <a:avLst/>
          </a:prstGeom>
          <a:noFill/>
          <a:extLst>
            <a:ext uri="{909E8E84-426E-40DD-AFC4-6F175D3DCCD1}">
              <a14:hiddenFill xmlns:a14="http://schemas.microsoft.com/office/drawing/2010/main">
                <a:solidFill>
                  <a:srgbClr val="FFFFFF"/>
                </a:solidFill>
              </a14:hiddenFill>
            </a:ext>
          </a:extLst>
        </p:spPr>
      </p:pic>
      <p:sp>
        <p:nvSpPr>
          <p:cNvPr id="6" name="吹き出し: 角を丸めた四角形 5">
            <a:extLst>
              <a:ext uri="{FF2B5EF4-FFF2-40B4-BE49-F238E27FC236}">
                <a16:creationId xmlns:a16="http://schemas.microsoft.com/office/drawing/2014/main" id="{C3EC1DE3-2A44-62E2-0613-4B7996BBE38E}"/>
              </a:ext>
            </a:extLst>
          </p:cNvPr>
          <p:cNvSpPr/>
          <p:nvPr/>
        </p:nvSpPr>
        <p:spPr>
          <a:xfrm>
            <a:off x="130923" y="856709"/>
            <a:ext cx="6409791" cy="1207069"/>
          </a:xfrm>
          <a:prstGeom prst="wedgeRoundRectCallout">
            <a:avLst>
              <a:gd name="adj1" fmla="val -28426"/>
              <a:gd name="adj2" fmla="val 1490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200"/>
              </a:lnSpc>
            </a:pPr>
            <a:r>
              <a:rPr kumimoji="1" lang="ja-JP" altLang="en-US" sz="2400" b="1" dirty="0">
                <a:solidFill>
                  <a:schemeClr val="tx1"/>
                </a:solidFill>
                <a:latin typeface="Meiryo UI" panose="020B0604030504040204" pitchFamily="50" charset="-128"/>
                <a:ea typeface="Meiryo UI" panose="020B0604030504040204" pitchFamily="50" charset="-128"/>
              </a:rPr>
              <a:t>最後に下ろすものから順番に積みましょう。</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4200"/>
              </a:lnSpc>
            </a:pPr>
            <a:r>
              <a:rPr kumimoji="1" lang="ja-JP" altLang="en-US" sz="2400" b="1" dirty="0">
                <a:solidFill>
                  <a:schemeClr val="tx1"/>
                </a:solidFill>
                <a:latin typeface="Meiryo UI" panose="020B0604030504040204" pitchFamily="50" charset="-128"/>
                <a:ea typeface="Meiryo UI" panose="020B0604030504040204" pitchFamily="50" charset="-128"/>
              </a:rPr>
              <a:t>この場合は </a:t>
            </a:r>
            <a:r>
              <a:rPr kumimoji="1" lang="en-US" altLang="ja-JP" sz="3200" b="1" u="sng" dirty="0">
                <a:solidFill>
                  <a:srgbClr val="C00000"/>
                </a:solidFill>
                <a:latin typeface="Meiryo UI" panose="020B0604030504040204" pitchFamily="50" charset="-128"/>
                <a:ea typeface="Meiryo UI" panose="020B0604030504040204" pitchFamily="50" charset="-128"/>
              </a:rPr>
              <a:t>E</a:t>
            </a:r>
            <a:r>
              <a:rPr kumimoji="1" lang="ja-JP" altLang="en-US" sz="2000" b="1" u="sng" dirty="0">
                <a:solidFill>
                  <a:srgbClr val="C00000"/>
                </a:solidFill>
                <a:latin typeface="Meiryo UI" panose="020B0604030504040204" pitchFamily="50" charset="-128"/>
                <a:ea typeface="Meiryo UI" panose="020B0604030504040204" pitchFamily="50" charset="-128"/>
              </a:rPr>
              <a:t>→</a:t>
            </a:r>
            <a:r>
              <a:rPr kumimoji="1" lang="en-US" altLang="ja-JP" sz="3200" b="1" u="sng" dirty="0">
                <a:solidFill>
                  <a:srgbClr val="C00000"/>
                </a:solidFill>
                <a:latin typeface="Meiryo UI" panose="020B0604030504040204" pitchFamily="50" charset="-128"/>
                <a:ea typeface="Meiryo UI" panose="020B0604030504040204" pitchFamily="50" charset="-128"/>
              </a:rPr>
              <a:t>F</a:t>
            </a:r>
            <a:r>
              <a:rPr kumimoji="1" lang="ja-JP" altLang="en-US" sz="2000" b="1" u="sng" dirty="0">
                <a:solidFill>
                  <a:srgbClr val="C00000"/>
                </a:solidFill>
                <a:latin typeface="Meiryo UI" panose="020B0604030504040204" pitchFamily="50" charset="-128"/>
                <a:ea typeface="Meiryo UI" panose="020B0604030504040204" pitchFamily="50" charset="-128"/>
              </a:rPr>
              <a:t>→</a:t>
            </a:r>
            <a:r>
              <a:rPr kumimoji="1" lang="en-US" altLang="ja-JP" sz="3200" b="1" u="sng" dirty="0">
                <a:solidFill>
                  <a:srgbClr val="C00000"/>
                </a:solidFill>
                <a:latin typeface="Meiryo UI" panose="020B0604030504040204" pitchFamily="50" charset="-128"/>
                <a:ea typeface="Meiryo UI" panose="020B0604030504040204" pitchFamily="50" charset="-128"/>
              </a:rPr>
              <a:t>C</a:t>
            </a:r>
            <a:r>
              <a:rPr kumimoji="1" lang="ja-JP" altLang="en-US" sz="2000" b="1" u="sng" dirty="0">
                <a:solidFill>
                  <a:srgbClr val="C00000"/>
                </a:solidFill>
                <a:latin typeface="Meiryo UI" panose="020B0604030504040204" pitchFamily="50" charset="-128"/>
                <a:ea typeface="Meiryo UI" panose="020B0604030504040204" pitchFamily="50" charset="-128"/>
              </a:rPr>
              <a:t>→</a:t>
            </a:r>
            <a:r>
              <a:rPr kumimoji="1" lang="en-US" altLang="ja-JP" sz="3200" b="1" u="sng" dirty="0">
                <a:solidFill>
                  <a:srgbClr val="C00000"/>
                </a:solidFill>
                <a:latin typeface="Meiryo UI" panose="020B0604030504040204" pitchFamily="50" charset="-128"/>
                <a:ea typeface="Meiryo UI" panose="020B0604030504040204" pitchFamily="50" charset="-128"/>
              </a:rPr>
              <a:t>D</a:t>
            </a:r>
            <a:r>
              <a:rPr kumimoji="1" lang="ja-JP" altLang="en-US" sz="2000" b="1" u="sng" dirty="0">
                <a:solidFill>
                  <a:srgbClr val="C00000"/>
                </a:solidFill>
                <a:latin typeface="Meiryo UI" panose="020B0604030504040204" pitchFamily="50" charset="-128"/>
                <a:ea typeface="Meiryo UI" panose="020B0604030504040204" pitchFamily="50" charset="-128"/>
              </a:rPr>
              <a:t>→</a:t>
            </a:r>
            <a:r>
              <a:rPr kumimoji="1" lang="en-US" altLang="ja-JP" sz="3200" b="1" u="sng" dirty="0">
                <a:solidFill>
                  <a:srgbClr val="C00000"/>
                </a:solidFill>
                <a:latin typeface="Meiryo UI" panose="020B0604030504040204" pitchFamily="50" charset="-128"/>
                <a:ea typeface="Meiryo UI" panose="020B0604030504040204" pitchFamily="50" charset="-128"/>
              </a:rPr>
              <a:t>A</a:t>
            </a:r>
            <a:r>
              <a:rPr kumimoji="1" lang="ja-JP" altLang="en-US" sz="2000" b="1" u="sng" dirty="0">
                <a:solidFill>
                  <a:srgbClr val="C00000"/>
                </a:solidFill>
                <a:latin typeface="Meiryo UI" panose="020B0604030504040204" pitchFamily="50" charset="-128"/>
                <a:ea typeface="Meiryo UI" panose="020B0604030504040204" pitchFamily="50" charset="-128"/>
              </a:rPr>
              <a:t>→</a:t>
            </a:r>
            <a:r>
              <a:rPr kumimoji="1" lang="en-US" altLang="ja-JP" sz="3200" b="1" u="sng" dirty="0">
                <a:solidFill>
                  <a:srgbClr val="C00000"/>
                </a:solidFill>
                <a:latin typeface="Meiryo UI" panose="020B0604030504040204" pitchFamily="50" charset="-128"/>
                <a:ea typeface="Meiryo UI" panose="020B0604030504040204" pitchFamily="50" charset="-128"/>
              </a:rPr>
              <a:t>B</a:t>
            </a:r>
            <a:r>
              <a:rPr kumimoji="1" lang="ja-JP" altLang="en-US" sz="3200" b="1" dirty="0">
                <a:solidFill>
                  <a:schemeClr val="tx1"/>
                </a:solidFill>
                <a:latin typeface="Meiryo UI" panose="020B0604030504040204" pitchFamily="50" charset="-128"/>
                <a:ea typeface="Meiryo UI" panose="020B0604030504040204" pitchFamily="50" charset="-128"/>
              </a:rPr>
              <a:t> </a:t>
            </a:r>
            <a:r>
              <a:rPr kumimoji="1" lang="ja-JP" altLang="en-US" sz="2400" b="1" dirty="0">
                <a:solidFill>
                  <a:schemeClr val="tx1"/>
                </a:solidFill>
                <a:latin typeface="Meiryo UI" panose="020B0604030504040204" pitchFamily="50" charset="-128"/>
                <a:ea typeface="Meiryo UI" panose="020B0604030504040204" pitchFamily="50" charset="-128"/>
              </a:rPr>
              <a:t>です。</a:t>
            </a:r>
          </a:p>
        </p:txBody>
      </p:sp>
      <p:grpSp>
        <p:nvGrpSpPr>
          <p:cNvPr id="7" name="グループ化 6">
            <a:extLst>
              <a:ext uri="{FF2B5EF4-FFF2-40B4-BE49-F238E27FC236}">
                <a16:creationId xmlns:a16="http://schemas.microsoft.com/office/drawing/2014/main" id="{38EFB4FF-B435-8364-26B5-4AC0199CE02E}"/>
              </a:ext>
            </a:extLst>
          </p:cNvPr>
          <p:cNvGrpSpPr/>
          <p:nvPr/>
        </p:nvGrpSpPr>
        <p:grpSpPr>
          <a:xfrm>
            <a:off x="6527269" y="5348543"/>
            <a:ext cx="1667101" cy="1215930"/>
            <a:chOff x="2627068" y="4074813"/>
            <a:chExt cx="1667101" cy="1215930"/>
          </a:xfrm>
        </p:grpSpPr>
        <p:sp>
          <p:nvSpPr>
            <p:cNvPr id="8" name="正方形/長方形 7">
              <a:extLst>
                <a:ext uri="{FF2B5EF4-FFF2-40B4-BE49-F238E27FC236}">
                  <a16:creationId xmlns:a16="http://schemas.microsoft.com/office/drawing/2014/main" id="{DFFF6EE8-88CA-AA09-6B9D-7ABEC47F791D}"/>
                </a:ext>
              </a:extLst>
            </p:cNvPr>
            <p:cNvSpPr/>
            <p:nvPr/>
          </p:nvSpPr>
          <p:spPr>
            <a:xfrm>
              <a:off x="2791960" y="4921411"/>
              <a:ext cx="1255472" cy="369332"/>
            </a:xfrm>
            <a:prstGeom prst="rect">
              <a:avLst/>
            </a:prstGeom>
          </p:spPr>
          <p:txBody>
            <a:bodyPr wrap="none">
              <a:spAutoFit/>
            </a:bodyPr>
            <a:lstStyle/>
            <a:p>
              <a:r>
                <a:rPr lang="en-US" altLang="ja-JP" dirty="0">
                  <a:latin typeface="Meiryo UI" panose="020B0604030504040204" pitchFamily="50" charset="-128"/>
                  <a:ea typeface="Meiryo UI" panose="020B0604030504040204" pitchFamily="50" charset="-128"/>
                </a:rPr>
                <a:t>E.</a:t>
              </a:r>
              <a:r>
                <a:rPr lang="ja-JP" altLang="en-US" dirty="0">
                  <a:latin typeface="Meiryo UI" panose="020B0604030504040204" pitchFamily="50" charset="-128"/>
                  <a:ea typeface="Meiryo UI" panose="020B0604030504040204" pitchFamily="50" charset="-128"/>
                </a:rPr>
                <a:t>濡れた畳</a:t>
              </a:r>
              <a:endParaRPr lang="en-US" altLang="ja-JP" dirty="0">
                <a:latin typeface="Meiryo UI" panose="020B0604030504040204" pitchFamily="50" charset="-128"/>
                <a:ea typeface="Meiryo UI" panose="020B0604030504040204" pitchFamily="50" charset="-128"/>
              </a:endParaRPr>
            </a:p>
          </p:txBody>
        </p:sp>
        <p:pic>
          <p:nvPicPr>
            <p:cNvPr id="9" name="Picture 20">
              <a:extLst>
                <a:ext uri="{FF2B5EF4-FFF2-40B4-BE49-F238E27FC236}">
                  <a16:creationId xmlns:a16="http://schemas.microsoft.com/office/drawing/2014/main" id="{F8AF195F-AA1A-C438-30C6-9FE25E75FF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272" b="12289"/>
            <a:stretch/>
          </p:blipFill>
          <p:spPr bwMode="auto">
            <a:xfrm>
              <a:off x="2627068" y="4074813"/>
              <a:ext cx="1667101" cy="9394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グループ化 9">
            <a:extLst>
              <a:ext uri="{FF2B5EF4-FFF2-40B4-BE49-F238E27FC236}">
                <a16:creationId xmlns:a16="http://schemas.microsoft.com/office/drawing/2014/main" id="{3D8CE2A0-E4FB-B3F8-BB40-31EAA5F58043}"/>
              </a:ext>
            </a:extLst>
          </p:cNvPr>
          <p:cNvGrpSpPr/>
          <p:nvPr/>
        </p:nvGrpSpPr>
        <p:grpSpPr>
          <a:xfrm>
            <a:off x="7071799" y="1017521"/>
            <a:ext cx="1633781" cy="1160745"/>
            <a:chOff x="2749611" y="5534108"/>
            <a:chExt cx="1633781" cy="1160745"/>
          </a:xfrm>
        </p:grpSpPr>
        <p:sp>
          <p:nvSpPr>
            <p:cNvPr id="11" name="正方形/長方形 10">
              <a:extLst>
                <a:ext uri="{FF2B5EF4-FFF2-40B4-BE49-F238E27FC236}">
                  <a16:creationId xmlns:a16="http://schemas.microsoft.com/office/drawing/2014/main" id="{900DC8F0-6509-2CC2-06A0-15E31713D841}"/>
                </a:ext>
              </a:extLst>
            </p:cNvPr>
            <p:cNvSpPr/>
            <p:nvPr/>
          </p:nvSpPr>
          <p:spPr>
            <a:xfrm>
              <a:off x="2749611" y="6325521"/>
              <a:ext cx="1633781" cy="369332"/>
            </a:xfrm>
            <a:prstGeom prst="rect">
              <a:avLst/>
            </a:prstGeom>
          </p:spPr>
          <p:txBody>
            <a:bodyPr wrap="none">
              <a:spAutoFit/>
            </a:bodyPr>
            <a:lstStyle/>
            <a:p>
              <a:r>
                <a:rPr lang="en-US" altLang="ja-JP" dirty="0">
                  <a:latin typeface="Meiryo UI" panose="020B0604030504040204" pitchFamily="50" charset="-128"/>
                  <a:ea typeface="Meiryo UI" panose="020B0604030504040204" pitchFamily="50" charset="-128"/>
                </a:rPr>
                <a:t>G.</a:t>
              </a:r>
              <a:r>
                <a:rPr lang="ja-JP" altLang="en-US" dirty="0">
                  <a:latin typeface="Meiryo UI" panose="020B0604030504040204" pitchFamily="50" charset="-128"/>
                  <a:ea typeface="Meiryo UI" panose="020B0604030504040204" pitchFamily="50" charset="-128"/>
                </a:rPr>
                <a:t>カセットボンベ</a:t>
              </a:r>
            </a:p>
          </p:txBody>
        </p:sp>
        <p:pic>
          <p:nvPicPr>
            <p:cNvPr id="12" name="Picture 4">
              <a:extLst>
                <a:ext uri="{FF2B5EF4-FFF2-40B4-BE49-F238E27FC236}">
                  <a16:creationId xmlns:a16="http://schemas.microsoft.com/office/drawing/2014/main" id="{A46C8133-B5C5-685A-F95A-26F5F49C9AB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974068" y="5535449"/>
              <a:ext cx="662965" cy="8513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562BABE7-D1DB-28D2-26F4-3D16CA5B86A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392886" y="5534108"/>
              <a:ext cx="662965" cy="8513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グループ化 13">
            <a:extLst>
              <a:ext uri="{FF2B5EF4-FFF2-40B4-BE49-F238E27FC236}">
                <a16:creationId xmlns:a16="http://schemas.microsoft.com/office/drawing/2014/main" id="{253002C6-C3FF-F44F-8928-B2D38297C88F}"/>
              </a:ext>
            </a:extLst>
          </p:cNvPr>
          <p:cNvGrpSpPr/>
          <p:nvPr/>
        </p:nvGrpSpPr>
        <p:grpSpPr>
          <a:xfrm>
            <a:off x="2541947" y="2224566"/>
            <a:ext cx="2220580" cy="1468093"/>
            <a:chOff x="6621608" y="2953830"/>
            <a:chExt cx="2220580" cy="1468093"/>
          </a:xfrm>
        </p:grpSpPr>
        <p:sp>
          <p:nvSpPr>
            <p:cNvPr id="15" name="正方形/長方形 14">
              <a:extLst>
                <a:ext uri="{FF2B5EF4-FFF2-40B4-BE49-F238E27FC236}">
                  <a16:creationId xmlns:a16="http://schemas.microsoft.com/office/drawing/2014/main" id="{FB6F8327-5AC5-EDBF-0E4F-0284A5189C0A}"/>
                </a:ext>
              </a:extLst>
            </p:cNvPr>
            <p:cNvSpPr/>
            <p:nvPr/>
          </p:nvSpPr>
          <p:spPr>
            <a:xfrm>
              <a:off x="6621608" y="4052591"/>
              <a:ext cx="2220580" cy="369332"/>
            </a:xfrm>
            <a:prstGeom prst="rect">
              <a:avLst/>
            </a:prstGeom>
          </p:spPr>
          <p:txBody>
            <a:bodyPr wrap="square">
              <a:spAutoFit/>
            </a:bodyPr>
            <a:lstStyle/>
            <a:p>
              <a:pPr algn="ctr"/>
              <a:r>
                <a:rPr lang="en-US" altLang="ja-JP" dirty="0">
                  <a:latin typeface="Meiryo UI" panose="020B0604030504040204" pitchFamily="50" charset="-128"/>
                  <a:ea typeface="Meiryo UI" panose="020B0604030504040204" pitchFamily="50" charset="-128"/>
                </a:rPr>
                <a:t>D.</a:t>
              </a:r>
              <a:r>
                <a:rPr lang="ja-JP" altLang="en-US" dirty="0">
                  <a:latin typeface="Meiryo UI" panose="020B0604030504040204" pitchFamily="50" charset="-128"/>
                  <a:ea typeface="Meiryo UI" panose="020B0604030504040204" pitchFamily="50" charset="-128"/>
                </a:rPr>
                <a:t>水に浸かったたんす</a:t>
              </a:r>
            </a:p>
          </p:txBody>
        </p:sp>
        <p:pic>
          <p:nvPicPr>
            <p:cNvPr id="19" name="図 18" descr="ロゴ が含まれている画像&#10;&#10;自動的に生成された説明">
              <a:extLst>
                <a:ext uri="{FF2B5EF4-FFF2-40B4-BE49-F238E27FC236}">
                  <a16:creationId xmlns:a16="http://schemas.microsoft.com/office/drawing/2014/main" id="{A46A0782-1AFC-1E47-6CA0-5ED9B1A51FF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176283" y="2953830"/>
              <a:ext cx="1132034" cy="1133677"/>
            </a:xfrm>
            <a:prstGeom prst="rect">
              <a:avLst/>
            </a:prstGeom>
          </p:spPr>
        </p:pic>
      </p:grpSp>
      <p:grpSp>
        <p:nvGrpSpPr>
          <p:cNvPr id="20" name="グループ化 19">
            <a:extLst>
              <a:ext uri="{FF2B5EF4-FFF2-40B4-BE49-F238E27FC236}">
                <a16:creationId xmlns:a16="http://schemas.microsoft.com/office/drawing/2014/main" id="{ADED7D79-3F43-E501-F607-1D377EB1CD98}"/>
              </a:ext>
            </a:extLst>
          </p:cNvPr>
          <p:cNvGrpSpPr/>
          <p:nvPr/>
        </p:nvGrpSpPr>
        <p:grpSpPr>
          <a:xfrm>
            <a:off x="173783" y="2197209"/>
            <a:ext cx="1598561" cy="1797326"/>
            <a:chOff x="7010510" y="4704123"/>
            <a:chExt cx="1598561" cy="1797326"/>
          </a:xfrm>
        </p:grpSpPr>
        <p:sp>
          <p:nvSpPr>
            <p:cNvPr id="21" name="正方形/長方形 20">
              <a:extLst>
                <a:ext uri="{FF2B5EF4-FFF2-40B4-BE49-F238E27FC236}">
                  <a16:creationId xmlns:a16="http://schemas.microsoft.com/office/drawing/2014/main" id="{5E3E5B03-6798-6F5D-4CB4-653904780DF0}"/>
                </a:ext>
              </a:extLst>
            </p:cNvPr>
            <p:cNvSpPr/>
            <p:nvPr/>
          </p:nvSpPr>
          <p:spPr>
            <a:xfrm>
              <a:off x="7010510" y="5855118"/>
              <a:ext cx="1598561" cy="646331"/>
            </a:xfrm>
            <a:prstGeom prst="rect">
              <a:avLst/>
            </a:prstGeom>
          </p:spPr>
          <p:txBody>
            <a:bodyPr wrap="square">
              <a:spAutoFit/>
            </a:bodyPr>
            <a:lstStyle/>
            <a:p>
              <a:pPr algn="ctr"/>
              <a:r>
                <a:rPr lang="en-US" altLang="ja-JP" dirty="0">
                  <a:latin typeface="Meiryo UI" panose="020B0604030504040204" pitchFamily="50" charset="-128"/>
                  <a:ea typeface="Meiryo UI" panose="020B0604030504040204" pitchFamily="50" charset="-128"/>
                </a:rPr>
                <a:t>A.</a:t>
              </a:r>
              <a:r>
                <a:rPr lang="ja-JP" altLang="en-US" dirty="0">
                  <a:latin typeface="Meiryo UI" panose="020B0604030504040204" pitchFamily="50" charset="-128"/>
                  <a:ea typeface="Meiryo UI" panose="020B0604030504040204" pitchFamily="50" charset="-128"/>
                </a:rPr>
                <a:t>水没して</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壊れた冷蔵庫</a:t>
              </a:r>
            </a:p>
          </p:txBody>
        </p:sp>
        <p:pic>
          <p:nvPicPr>
            <p:cNvPr id="22" name="図 21" descr="駐車場, 座る, ストリート, メーター が含まれている画像&#10;&#10;自動的に生成された説明">
              <a:extLst>
                <a:ext uri="{FF2B5EF4-FFF2-40B4-BE49-F238E27FC236}">
                  <a16:creationId xmlns:a16="http://schemas.microsoft.com/office/drawing/2014/main" id="{4DDB9552-FA0F-90AF-0EEF-DCAEA7CDD4E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240350" y="4704123"/>
              <a:ext cx="1196899" cy="1196899"/>
            </a:xfrm>
            <a:prstGeom prst="rect">
              <a:avLst/>
            </a:prstGeom>
          </p:spPr>
        </p:pic>
      </p:grpSp>
      <p:grpSp>
        <p:nvGrpSpPr>
          <p:cNvPr id="23" name="グループ化 22">
            <a:extLst>
              <a:ext uri="{FF2B5EF4-FFF2-40B4-BE49-F238E27FC236}">
                <a16:creationId xmlns:a16="http://schemas.microsoft.com/office/drawing/2014/main" id="{8760DFC6-774A-D9CD-4290-A7FEF56C9F60}"/>
              </a:ext>
            </a:extLst>
          </p:cNvPr>
          <p:cNvGrpSpPr/>
          <p:nvPr/>
        </p:nvGrpSpPr>
        <p:grpSpPr>
          <a:xfrm>
            <a:off x="6463425" y="3463893"/>
            <a:ext cx="2359392" cy="1470339"/>
            <a:chOff x="105084" y="1498738"/>
            <a:chExt cx="2359392" cy="1470339"/>
          </a:xfrm>
        </p:grpSpPr>
        <p:sp>
          <p:nvSpPr>
            <p:cNvPr id="24" name="正方形/長方形 23">
              <a:extLst>
                <a:ext uri="{FF2B5EF4-FFF2-40B4-BE49-F238E27FC236}">
                  <a16:creationId xmlns:a16="http://schemas.microsoft.com/office/drawing/2014/main" id="{6F48A168-85F0-2D3B-BA9C-664F48342BF4}"/>
                </a:ext>
              </a:extLst>
            </p:cNvPr>
            <p:cNvSpPr/>
            <p:nvPr/>
          </p:nvSpPr>
          <p:spPr>
            <a:xfrm>
              <a:off x="105084" y="2599745"/>
              <a:ext cx="2359392" cy="369332"/>
            </a:xfrm>
            <a:prstGeom prst="rect">
              <a:avLst/>
            </a:prstGeom>
          </p:spPr>
          <p:txBody>
            <a:bodyPr wrap="square">
              <a:spAutoFit/>
            </a:bodyPr>
            <a:lstStyle/>
            <a:p>
              <a:pPr algn="ctr"/>
              <a:r>
                <a:rPr lang="en-US" altLang="ja-JP" dirty="0">
                  <a:latin typeface="Meiryo UI" panose="020B0604030504040204" pitchFamily="50" charset="-128"/>
                  <a:ea typeface="Meiryo UI" panose="020B0604030504040204" pitchFamily="50" charset="-128"/>
                </a:rPr>
                <a:t>F.</a:t>
              </a:r>
              <a:r>
                <a:rPr lang="ja-JP" altLang="en-US" dirty="0">
                  <a:latin typeface="Meiryo UI" panose="020B0604030504040204" pitchFamily="50" charset="-128"/>
                  <a:ea typeface="Meiryo UI" panose="020B0604030504040204" pitchFamily="50" charset="-128"/>
                </a:rPr>
                <a:t>台風で壊れた自転車</a:t>
              </a:r>
            </a:p>
          </p:txBody>
        </p:sp>
        <p:pic>
          <p:nvPicPr>
            <p:cNvPr id="25" name="図 24" descr="図形 が含まれている画像&#10;&#10;自動的に生成された説明">
              <a:extLst>
                <a:ext uri="{FF2B5EF4-FFF2-40B4-BE49-F238E27FC236}">
                  <a16:creationId xmlns:a16="http://schemas.microsoft.com/office/drawing/2014/main" id="{C0006249-0F1C-55B0-FF1F-7F8C97D593E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74554" y="1498738"/>
              <a:ext cx="1360920" cy="1360920"/>
            </a:xfrm>
            <a:prstGeom prst="rect">
              <a:avLst/>
            </a:prstGeom>
          </p:spPr>
        </p:pic>
      </p:grpSp>
      <p:grpSp>
        <p:nvGrpSpPr>
          <p:cNvPr id="31" name="グループ化 30">
            <a:extLst>
              <a:ext uri="{FF2B5EF4-FFF2-40B4-BE49-F238E27FC236}">
                <a16:creationId xmlns:a16="http://schemas.microsoft.com/office/drawing/2014/main" id="{BC13B53A-C7B5-6E4D-CD25-AFF5D8710A23}"/>
              </a:ext>
            </a:extLst>
          </p:cNvPr>
          <p:cNvGrpSpPr/>
          <p:nvPr/>
        </p:nvGrpSpPr>
        <p:grpSpPr>
          <a:xfrm>
            <a:off x="164027" y="4217928"/>
            <a:ext cx="2072784" cy="1636450"/>
            <a:chOff x="4805206" y="1713650"/>
            <a:chExt cx="2072784" cy="1636450"/>
          </a:xfrm>
        </p:grpSpPr>
        <p:sp>
          <p:nvSpPr>
            <p:cNvPr id="32" name="正方形/長方形 31">
              <a:extLst>
                <a:ext uri="{FF2B5EF4-FFF2-40B4-BE49-F238E27FC236}">
                  <a16:creationId xmlns:a16="http://schemas.microsoft.com/office/drawing/2014/main" id="{DB37D284-944B-6BB1-B920-F451019C656B}"/>
                </a:ext>
              </a:extLst>
            </p:cNvPr>
            <p:cNvSpPr/>
            <p:nvPr/>
          </p:nvSpPr>
          <p:spPr>
            <a:xfrm>
              <a:off x="4805206" y="2916611"/>
              <a:ext cx="1497076" cy="369332"/>
            </a:xfrm>
            <a:prstGeom prst="rect">
              <a:avLst/>
            </a:prstGeom>
          </p:spPr>
          <p:txBody>
            <a:bodyPr wrap="none">
              <a:spAutoFit/>
            </a:bodyPr>
            <a:lstStyle/>
            <a:p>
              <a:r>
                <a:rPr lang="en-US" altLang="ja-JP" dirty="0">
                  <a:latin typeface="Meiryo UI" panose="020B0604030504040204" pitchFamily="50" charset="-128"/>
                  <a:ea typeface="Meiryo UI" panose="020B0604030504040204" pitchFamily="50" charset="-128"/>
                </a:rPr>
                <a:t>B.</a:t>
              </a:r>
              <a:r>
                <a:rPr lang="ja-JP" altLang="en-US" dirty="0">
                  <a:latin typeface="Meiryo UI" panose="020B0604030504040204" pitchFamily="50" charset="-128"/>
                  <a:ea typeface="Meiryo UI" panose="020B0604030504040204" pitchFamily="50" charset="-128"/>
                </a:rPr>
                <a:t>濡れた布団</a:t>
              </a:r>
              <a:endParaRPr lang="en-US" altLang="ja-JP" dirty="0">
                <a:latin typeface="Meiryo UI" panose="020B0604030504040204" pitchFamily="50" charset="-128"/>
                <a:ea typeface="Meiryo UI" panose="020B0604030504040204" pitchFamily="50" charset="-128"/>
              </a:endParaRPr>
            </a:p>
          </p:txBody>
        </p:sp>
        <p:pic>
          <p:nvPicPr>
            <p:cNvPr id="33" name="図 32" descr="黒い背景と白い文字のロゴ&#10;&#10;自動的に生成された説明">
              <a:extLst>
                <a:ext uri="{FF2B5EF4-FFF2-40B4-BE49-F238E27FC236}">
                  <a16:creationId xmlns:a16="http://schemas.microsoft.com/office/drawing/2014/main" id="{884F9221-BB95-BBF8-D87E-1B2425AD063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517312" y="1989422"/>
              <a:ext cx="1360678" cy="1360678"/>
            </a:xfrm>
            <a:prstGeom prst="rect">
              <a:avLst/>
            </a:prstGeom>
          </p:spPr>
        </p:pic>
        <p:pic>
          <p:nvPicPr>
            <p:cNvPr id="34" name="図 33">
              <a:extLst>
                <a:ext uri="{FF2B5EF4-FFF2-40B4-BE49-F238E27FC236}">
                  <a16:creationId xmlns:a16="http://schemas.microsoft.com/office/drawing/2014/main" id="{97436011-F808-06EC-E2F1-1D63C3FAD3B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878221" y="1713650"/>
              <a:ext cx="1401909" cy="1401909"/>
            </a:xfrm>
            <a:prstGeom prst="rect">
              <a:avLst/>
            </a:prstGeom>
          </p:spPr>
        </p:pic>
      </p:grpSp>
      <p:sp>
        <p:nvSpPr>
          <p:cNvPr id="48" name="矢印: 左 47">
            <a:extLst>
              <a:ext uri="{FF2B5EF4-FFF2-40B4-BE49-F238E27FC236}">
                <a16:creationId xmlns:a16="http://schemas.microsoft.com/office/drawing/2014/main" id="{6D6AFAF5-46F3-4F90-861D-0EE068E3E78E}"/>
              </a:ext>
            </a:extLst>
          </p:cNvPr>
          <p:cNvSpPr/>
          <p:nvPr/>
        </p:nvSpPr>
        <p:spPr>
          <a:xfrm rot="5400000">
            <a:off x="7291077" y="5011287"/>
            <a:ext cx="244147" cy="25850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矢印: 左 60">
            <a:extLst>
              <a:ext uri="{FF2B5EF4-FFF2-40B4-BE49-F238E27FC236}">
                <a16:creationId xmlns:a16="http://schemas.microsoft.com/office/drawing/2014/main" id="{AFD38040-426D-4D7C-B99C-A5C9515B9761}"/>
              </a:ext>
            </a:extLst>
          </p:cNvPr>
          <p:cNvSpPr/>
          <p:nvPr/>
        </p:nvSpPr>
        <p:spPr>
          <a:xfrm rot="2192827">
            <a:off x="6593678" y="3658453"/>
            <a:ext cx="244147" cy="25850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矢印: 左 62">
            <a:extLst>
              <a:ext uri="{FF2B5EF4-FFF2-40B4-BE49-F238E27FC236}">
                <a16:creationId xmlns:a16="http://schemas.microsoft.com/office/drawing/2014/main" id="{68231C0E-8924-4671-85EB-1D51B9AF10F2}"/>
              </a:ext>
            </a:extLst>
          </p:cNvPr>
          <p:cNvSpPr/>
          <p:nvPr/>
        </p:nvSpPr>
        <p:spPr>
          <a:xfrm>
            <a:off x="4666372" y="3307311"/>
            <a:ext cx="514258" cy="2050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矢印: 左 63">
            <a:extLst>
              <a:ext uri="{FF2B5EF4-FFF2-40B4-BE49-F238E27FC236}">
                <a16:creationId xmlns:a16="http://schemas.microsoft.com/office/drawing/2014/main" id="{F5183F48-EFF4-4B95-860E-A61716281F60}"/>
              </a:ext>
            </a:extLst>
          </p:cNvPr>
          <p:cNvSpPr/>
          <p:nvPr/>
        </p:nvSpPr>
        <p:spPr>
          <a:xfrm rot="21173892">
            <a:off x="1812868" y="3427222"/>
            <a:ext cx="716593" cy="2006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矢印: 左 64">
            <a:extLst>
              <a:ext uri="{FF2B5EF4-FFF2-40B4-BE49-F238E27FC236}">
                <a16:creationId xmlns:a16="http://schemas.microsoft.com/office/drawing/2014/main" id="{6F9353DF-C444-4E15-9E55-8F8D69418670}"/>
              </a:ext>
            </a:extLst>
          </p:cNvPr>
          <p:cNvSpPr/>
          <p:nvPr/>
        </p:nvSpPr>
        <p:spPr>
          <a:xfrm rot="16200000">
            <a:off x="802343" y="4123011"/>
            <a:ext cx="326453" cy="2171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81519D68-80DA-28B9-BAC8-DA69A2334600}"/>
              </a:ext>
            </a:extLst>
          </p:cNvPr>
          <p:cNvSpPr txBox="1">
            <a:spLocks/>
          </p:cNvSpPr>
          <p:nvPr/>
        </p:nvSpPr>
        <p:spPr>
          <a:xfrm>
            <a:off x="5239065" y="-35338"/>
            <a:ext cx="2775002" cy="876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000" b="1" dirty="0">
                <a:latin typeface="Meiryo UI" panose="020B0604030504040204" pitchFamily="50" charset="-128"/>
                <a:ea typeface="Meiryo UI" panose="020B0604030504040204" pitchFamily="50" charset="-128"/>
              </a:rPr>
              <a:t>ハンドブック案</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モデル例</a:t>
            </a:r>
            <a:r>
              <a:rPr lang="en-US" altLang="ja-JP" sz="2000" b="1" dirty="0">
                <a:latin typeface="Meiryo UI" panose="020B0604030504040204" pitchFamily="50" charset="-128"/>
                <a:ea typeface="Meiryo UI" panose="020B0604030504040204" pitchFamily="50" charset="-128"/>
              </a:rPr>
              <a:t>〕</a:t>
            </a:r>
          </a:p>
          <a:p>
            <a:pPr algn="ctr"/>
            <a:r>
              <a:rPr lang="en-US" altLang="ja-JP" sz="2000" b="1" dirty="0">
                <a:latin typeface="Meiryo UI" panose="020B0604030504040204" pitchFamily="50" charset="-128"/>
                <a:ea typeface="Meiryo UI" panose="020B0604030504040204" pitchFamily="50" charset="-128"/>
              </a:rPr>
              <a:t>P4,5</a:t>
            </a:r>
            <a:r>
              <a:rPr lang="ja-JP" altLang="en-US" sz="2000" b="1" dirty="0">
                <a:latin typeface="Meiryo UI" panose="020B0604030504040204" pitchFamily="50" charset="-128"/>
                <a:ea typeface="Meiryo UI" panose="020B0604030504040204" pitchFamily="50" charset="-128"/>
              </a:rPr>
              <a:t>参照</a:t>
            </a:r>
            <a:endParaRPr lang="ja-JP" altLang="en-US" sz="3200" b="1" dirty="0">
              <a:latin typeface="Meiryo UI" panose="020B0604030504040204" pitchFamily="50" charset="-128"/>
              <a:ea typeface="Meiryo UI" panose="020B0604030504040204" pitchFamily="50" charset="-128"/>
            </a:endParaRPr>
          </a:p>
        </p:txBody>
      </p:sp>
      <p:cxnSp>
        <p:nvCxnSpPr>
          <p:cNvPr id="46" name="直線矢印コネクタ 45">
            <a:extLst>
              <a:ext uri="{FF2B5EF4-FFF2-40B4-BE49-F238E27FC236}">
                <a16:creationId xmlns:a16="http://schemas.microsoft.com/office/drawing/2014/main" id="{C907F381-7C1C-9696-BB16-83C004AF9475}"/>
              </a:ext>
            </a:extLst>
          </p:cNvPr>
          <p:cNvCxnSpPr>
            <a:cxnSpLocks/>
          </p:cNvCxnSpPr>
          <p:nvPr/>
        </p:nvCxnSpPr>
        <p:spPr>
          <a:xfrm flipH="1">
            <a:off x="5623131" y="3835876"/>
            <a:ext cx="386071" cy="1139827"/>
          </a:xfrm>
          <a:prstGeom prst="straightConnector1">
            <a:avLst/>
          </a:prstGeom>
          <a:ln w="285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4E658A9B-12B7-9F04-F533-83428DC11F3D}"/>
              </a:ext>
            </a:extLst>
          </p:cNvPr>
          <p:cNvCxnSpPr>
            <a:cxnSpLocks/>
            <a:stCxn id="24" idx="1"/>
          </p:cNvCxnSpPr>
          <p:nvPr/>
        </p:nvCxnSpPr>
        <p:spPr>
          <a:xfrm flipH="1">
            <a:off x="4842208" y="4749566"/>
            <a:ext cx="1621217" cy="597279"/>
          </a:xfrm>
          <a:prstGeom prst="straightConnector1">
            <a:avLst/>
          </a:prstGeom>
          <a:ln w="28575">
            <a:solidFill>
              <a:srgbClr val="C0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68" name="正方形/長方形 67">
            <a:extLst>
              <a:ext uri="{FF2B5EF4-FFF2-40B4-BE49-F238E27FC236}">
                <a16:creationId xmlns:a16="http://schemas.microsoft.com/office/drawing/2014/main" id="{3E8455FD-0BC2-1F18-E0A1-D731F1022884}"/>
              </a:ext>
            </a:extLst>
          </p:cNvPr>
          <p:cNvSpPr/>
          <p:nvPr/>
        </p:nvSpPr>
        <p:spPr>
          <a:xfrm>
            <a:off x="6927882" y="2375307"/>
            <a:ext cx="1947124" cy="369332"/>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持ち込めないもの</a:t>
            </a:r>
          </a:p>
        </p:txBody>
      </p:sp>
      <p:sp>
        <p:nvSpPr>
          <p:cNvPr id="55" name="正方形/長方形 54">
            <a:extLst>
              <a:ext uri="{FF2B5EF4-FFF2-40B4-BE49-F238E27FC236}">
                <a16:creationId xmlns:a16="http://schemas.microsoft.com/office/drawing/2014/main" id="{54C51D0E-4130-8641-2049-73CD4F94432A}"/>
              </a:ext>
            </a:extLst>
          </p:cNvPr>
          <p:cNvSpPr/>
          <p:nvPr/>
        </p:nvSpPr>
        <p:spPr>
          <a:xfrm>
            <a:off x="3302840" y="5325349"/>
            <a:ext cx="793712" cy="307777"/>
          </a:xfrm>
          <a:prstGeom prst="rect">
            <a:avLst/>
          </a:prstGeom>
        </p:spPr>
        <p:txBody>
          <a:bodyPr wrap="square">
            <a:spAutoFit/>
          </a:bodyPr>
          <a:lstStyle/>
          <a:p>
            <a:pPr algn="ctr"/>
            <a:r>
              <a:rPr lang="ja-JP" altLang="en-US" sz="1400" dirty="0">
                <a:solidFill>
                  <a:srgbClr val="FF0000"/>
                </a:solidFill>
                <a:latin typeface="Meiryo UI" panose="020B0604030504040204" pitchFamily="50" charset="-128"/>
                <a:ea typeface="Meiryo UI" panose="020B0604030504040204" pitchFamily="50" charset="-128"/>
              </a:rPr>
              <a:t>①</a:t>
            </a:r>
          </a:p>
        </p:txBody>
      </p:sp>
      <p:sp>
        <p:nvSpPr>
          <p:cNvPr id="36" name="四角形: 角を丸くする 35">
            <a:extLst>
              <a:ext uri="{FF2B5EF4-FFF2-40B4-BE49-F238E27FC236}">
                <a16:creationId xmlns:a16="http://schemas.microsoft.com/office/drawing/2014/main" id="{30683406-7230-49D1-D6CE-DC318BF357CE}"/>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grpSp>
        <p:nvGrpSpPr>
          <p:cNvPr id="37" name="グループ化 36">
            <a:extLst>
              <a:ext uri="{FF2B5EF4-FFF2-40B4-BE49-F238E27FC236}">
                <a16:creationId xmlns:a16="http://schemas.microsoft.com/office/drawing/2014/main" id="{424FD310-0B2D-2BE1-6889-343F8CC7C668}"/>
              </a:ext>
            </a:extLst>
          </p:cNvPr>
          <p:cNvGrpSpPr/>
          <p:nvPr/>
        </p:nvGrpSpPr>
        <p:grpSpPr>
          <a:xfrm>
            <a:off x="5069206" y="2221789"/>
            <a:ext cx="1956009" cy="1500519"/>
            <a:chOff x="4904456" y="3628646"/>
            <a:chExt cx="1956009" cy="1500519"/>
          </a:xfrm>
        </p:grpSpPr>
        <p:sp>
          <p:nvSpPr>
            <p:cNvPr id="39" name="正方形/長方形 38">
              <a:extLst>
                <a:ext uri="{FF2B5EF4-FFF2-40B4-BE49-F238E27FC236}">
                  <a16:creationId xmlns:a16="http://schemas.microsoft.com/office/drawing/2014/main" id="{A6ACC144-9270-CBF0-98CE-D8EC469BA040}"/>
                </a:ext>
              </a:extLst>
            </p:cNvPr>
            <p:cNvSpPr/>
            <p:nvPr/>
          </p:nvSpPr>
          <p:spPr>
            <a:xfrm>
              <a:off x="4904456" y="4482834"/>
              <a:ext cx="1956009" cy="646331"/>
            </a:xfrm>
            <a:prstGeom prst="rect">
              <a:avLst/>
            </a:prstGeom>
          </p:spPr>
          <p:txBody>
            <a:bodyPr wrap="square">
              <a:spAutoFit/>
            </a:bodyPr>
            <a:lstStyle/>
            <a:p>
              <a:pPr algn="ctr"/>
              <a:r>
                <a:rPr lang="en-US" altLang="ja-JP" dirty="0">
                  <a:latin typeface="Meiryo UI" panose="020B0604030504040204" pitchFamily="50" charset="-128"/>
                  <a:ea typeface="Meiryo UI" panose="020B0604030504040204" pitchFamily="50" charset="-128"/>
                </a:rPr>
                <a:t>C.</a:t>
              </a:r>
              <a:r>
                <a:rPr lang="ja-JP" altLang="en-US" dirty="0">
                  <a:latin typeface="Meiryo UI" panose="020B0604030504040204" pitchFamily="50" charset="-128"/>
                  <a:ea typeface="Meiryo UI" panose="020B0604030504040204" pitchFamily="50" charset="-128"/>
                </a:rPr>
                <a:t>食器棚の転倒</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により割れた食器</a:t>
              </a:r>
            </a:p>
          </p:txBody>
        </p:sp>
        <p:grpSp>
          <p:nvGrpSpPr>
            <p:cNvPr id="40" name="グループ化 39">
              <a:extLst>
                <a:ext uri="{FF2B5EF4-FFF2-40B4-BE49-F238E27FC236}">
                  <a16:creationId xmlns:a16="http://schemas.microsoft.com/office/drawing/2014/main" id="{541C3BF4-4E56-20BF-4FB2-4C85530F2AE1}"/>
                </a:ext>
              </a:extLst>
            </p:cNvPr>
            <p:cNvGrpSpPr/>
            <p:nvPr/>
          </p:nvGrpSpPr>
          <p:grpSpPr>
            <a:xfrm>
              <a:off x="5282615" y="3628646"/>
              <a:ext cx="1057872" cy="876966"/>
              <a:chOff x="2129819" y="3707152"/>
              <a:chExt cx="1057872" cy="876966"/>
            </a:xfrm>
          </p:grpSpPr>
          <p:pic>
            <p:nvPicPr>
              <p:cNvPr id="41" name="図 40" descr="ガラス, カップ が含まれている画像&#10;&#10;自動的に生成された説明">
                <a:extLst>
                  <a:ext uri="{FF2B5EF4-FFF2-40B4-BE49-F238E27FC236}">
                    <a16:creationId xmlns:a16="http://schemas.microsoft.com/office/drawing/2014/main" id="{F5ECCF68-250A-F2EB-F88A-5500E44033D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129819" y="3707152"/>
                <a:ext cx="869279" cy="869279"/>
              </a:xfrm>
              <a:prstGeom prst="rect">
                <a:avLst/>
              </a:prstGeom>
            </p:spPr>
          </p:pic>
          <p:pic>
            <p:nvPicPr>
              <p:cNvPr id="43" name="図 42" descr="ロゴ&#10;&#10;自動的に生成された説明">
                <a:extLst>
                  <a:ext uri="{FF2B5EF4-FFF2-40B4-BE49-F238E27FC236}">
                    <a16:creationId xmlns:a16="http://schemas.microsoft.com/office/drawing/2014/main" id="{C1110512-B45A-73E9-191F-BF46E81CDC3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526146" y="3922573"/>
                <a:ext cx="661545" cy="661545"/>
              </a:xfrm>
              <a:prstGeom prst="rect">
                <a:avLst/>
              </a:prstGeom>
            </p:spPr>
          </p:pic>
        </p:grpSp>
      </p:grpSp>
      <p:sp>
        <p:nvSpPr>
          <p:cNvPr id="45" name="正方形/長方形 44">
            <a:extLst>
              <a:ext uri="{FF2B5EF4-FFF2-40B4-BE49-F238E27FC236}">
                <a16:creationId xmlns:a16="http://schemas.microsoft.com/office/drawing/2014/main" id="{074C4890-A94B-E42F-E435-214C2F98E7A2}"/>
              </a:ext>
            </a:extLst>
          </p:cNvPr>
          <p:cNvSpPr/>
          <p:nvPr/>
        </p:nvSpPr>
        <p:spPr>
          <a:xfrm>
            <a:off x="4301793" y="5131466"/>
            <a:ext cx="793712" cy="307777"/>
          </a:xfrm>
          <a:prstGeom prst="rect">
            <a:avLst/>
          </a:prstGeom>
        </p:spPr>
        <p:txBody>
          <a:bodyPr wrap="square">
            <a:spAutoFit/>
          </a:bodyPr>
          <a:lstStyle/>
          <a:p>
            <a:pPr algn="ctr"/>
            <a:r>
              <a:rPr lang="ja-JP" altLang="en-US" sz="1400" dirty="0">
                <a:solidFill>
                  <a:srgbClr val="FF0000"/>
                </a:solidFill>
                <a:latin typeface="Meiryo UI" panose="020B0604030504040204" pitchFamily="50" charset="-128"/>
                <a:ea typeface="Meiryo UI" panose="020B0604030504040204" pitchFamily="50" charset="-128"/>
              </a:rPr>
              <a:t>②</a:t>
            </a:r>
          </a:p>
        </p:txBody>
      </p:sp>
      <p:sp>
        <p:nvSpPr>
          <p:cNvPr id="47" name="正方形/長方形 46">
            <a:extLst>
              <a:ext uri="{FF2B5EF4-FFF2-40B4-BE49-F238E27FC236}">
                <a16:creationId xmlns:a16="http://schemas.microsoft.com/office/drawing/2014/main" id="{A4692E5B-D6DA-76A1-42DC-E1EE3C587871}"/>
              </a:ext>
            </a:extLst>
          </p:cNvPr>
          <p:cNvSpPr/>
          <p:nvPr/>
        </p:nvSpPr>
        <p:spPr>
          <a:xfrm>
            <a:off x="5239064" y="5044225"/>
            <a:ext cx="793712" cy="307777"/>
          </a:xfrm>
          <a:prstGeom prst="rect">
            <a:avLst/>
          </a:prstGeom>
        </p:spPr>
        <p:txBody>
          <a:bodyPr wrap="square">
            <a:spAutoFit/>
          </a:bodyPr>
          <a:lstStyle/>
          <a:p>
            <a:pPr algn="ctr"/>
            <a:r>
              <a:rPr lang="ja-JP" altLang="en-US" sz="1400" dirty="0">
                <a:solidFill>
                  <a:srgbClr val="FF0000"/>
                </a:solidFill>
                <a:latin typeface="Meiryo UI" panose="020B0604030504040204" pitchFamily="50" charset="-128"/>
                <a:ea typeface="Meiryo UI" panose="020B0604030504040204" pitchFamily="50" charset="-128"/>
              </a:rPr>
              <a:t>③</a:t>
            </a:r>
          </a:p>
        </p:txBody>
      </p:sp>
      <p:sp>
        <p:nvSpPr>
          <p:cNvPr id="51" name="正方形/長方形 50">
            <a:extLst>
              <a:ext uri="{FF2B5EF4-FFF2-40B4-BE49-F238E27FC236}">
                <a16:creationId xmlns:a16="http://schemas.microsoft.com/office/drawing/2014/main" id="{3DB0670D-AA9D-645C-A44D-5F4B83F63727}"/>
              </a:ext>
            </a:extLst>
          </p:cNvPr>
          <p:cNvSpPr/>
          <p:nvPr/>
        </p:nvSpPr>
        <p:spPr>
          <a:xfrm>
            <a:off x="3880133" y="4200242"/>
            <a:ext cx="793712" cy="307777"/>
          </a:xfrm>
          <a:prstGeom prst="rect">
            <a:avLst/>
          </a:prstGeom>
        </p:spPr>
        <p:txBody>
          <a:bodyPr wrap="square">
            <a:spAutoFit/>
          </a:bodyPr>
          <a:lstStyle/>
          <a:p>
            <a:pPr algn="ctr"/>
            <a:r>
              <a:rPr lang="ja-JP" altLang="en-US" sz="1400" dirty="0">
                <a:solidFill>
                  <a:srgbClr val="FF0000"/>
                </a:solidFill>
                <a:latin typeface="Meiryo UI" panose="020B0604030504040204" pitchFamily="50" charset="-128"/>
                <a:ea typeface="Meiryo UI" panose="020B0604030504040204" pitchFamily="50" charset="-128"/>
              </a:rPr>
              <a:t>④</a:t>
            </a:r>
          </a:p>
        </p:txBody>
      </p:sp>
      <p:sp>
        <p:nvSpPr>
          <p:cNvPr id="52" name="正方形/長方形 51">
            <a:extLst>
              <a:ext uri="{FF2B5EF4-FFF2-40B4-BE49-F238E27FC236}">
                <a16:creationId xmlns:a16="http://schemas.microsoft.com/office/drawing/2014/main" id="{A192D34F-3EF4-5365-88AA-4DCB4B7256AA}"/>
              </a:ext>
            </a:extLst>
          </p:cNvPr>
          <p:cNvSpPr/>
          <p:nvPr/>
        </p:nvSpPr>
        <p:spPr>
          <a:xfrm>
            <a:off x="2519200" y="4080581"/>
            <a:ext cx="793712" cy="307777"/>
          </a:xfrm>
          <a:prstGeom prst="rect">
            <a:avLst/>
          </a:prstGeom>
        </p:spPr>
        <p:txBody>
          <a:bodyPr wrap="square">
            <a:spAutoFit/>
          </a:bodyPr>
          <a:lstStyle/>
          <a:p>
            <a:pPr algn="ctr"/>
            <a:r>
              <a:rPr lang="ja-JP" altLang="en-US" sz="1400" dirty="0">
                <a:solidFill>
                  <a:srgbClr val="FF0000"/>
                </a:solidFill>
                <a:latin typeface="Meiryo UI" panose="020B0604030504040204" pitchFamily="50" charset="-128"/>
                <a:ea typeface="Meiryo UI" panose="020B0604030504040204" pitchFamily="50" charset="-128"/>
              </a:rPr>
              <a:t>⑤</a:t>
            </a:r>
          </a:p>
        </p:txBody>
      </p:sp>
      <p:sp>
        <p:nvSpPr>
          <p:cNvPr id="56" name="正方形/長方形 55">
            <a:extLst>
              <a:ext uri="{FF2B5EF4-FFF2-40B4-BE49-F238E27FC236}">
                <a16:creationId xmlns:a16="http://schemas.microsoft.com/office/drawing/2014/main" id="{B1CACB61-6A4C-EF8D-D5B4-8BE7C0D4DEA5}"/>
              </a:ext>
            </a:extLst>
          </p:cNvPr>
          <p:cNvSpPr/>
          <p:nvPr/>
        </p:nvSpPr>
        <p:spPr>
          <a:xfrm>
            <a:off x="2442052" y="4915268"/>
            <a:ext cx="793712" cy="307777"/>
          </a:xfrm>
          <a:prstGeom prst="rect">
            <a:avLst/>
          </a:prstGeom>
        </p:spPr>
        <p:txBody>
          <a:bodyPr wrap="square">
            <a:spAutoFit/>
          </a:bodyPr>
          <a:lstStyle/>
          <a:p>
            <a:pPr algn="ctr"/>
            <a:r>
              <a:rPr lang="ja-JP" altLang="en-US" sz="1400" dirty="0">
                <a:solidFill>
                  <a:srgbClr val="FF0000"/>
                </a:solidFill>
                <a:latin typeface="Meiryo UI" panose="020B0604030504040204" pitchFamily="50" charset="-128"/>
                <a:ea typeface="Meiryo UI" panose="020B0604030504040204" pitchFamily="50" charset="-128"/>
              </a:rPr>
              <a:t>⑥</a:t>
            </a:r>
          </a:p>
        </p:txBody>
      </p:sp>
    </p:spTree>
    <p:extLst>
      <p:ext uri="{BB962C8B-B14F-4D97-AF65-F5344CB8AC3E}">
        <p14:creationId xmlns:p14="http://schemas.microsoft.com/office/powerpoint/2010/main" val="529067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CE8E72F-4393-07CC-E68F-63E95A0764A5}"/>
              </a:ext>
            </a:extLst>
          </p:cNvPr>
          <p:cNvSpPr>
            <a:spLocks noGrp="1"/>
          </p:cNvSpPr>
          <p:nvPr>
            <p:ph type="title"/>
          </p:nvPr>
        </p:nvSpPr>
        <p:spPr>
          <a:xfrm>
            <a:off x="628649" y="1"/>
            <a:ext cx="8450037" cy="876300"/>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解説：搬送・搬入時の留意点</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7" name="吹き出し: 角を丸めた四角形 6">
            <a:extLst>
              <a:ext uri="{FF2B5EF4-FFF2-40B4-BE49-F238E27FC236}">
                <a16:creationId xmlns:a16="http://schemas.microsoft.com/office/drawing/2014/main" id="{90AC4D28-11DC-2F68-7082-EE3E848756FA}"/>
              </a:ext>
            </a:extLst>
          </p:cNvPr>
          <p:cNvSpPr/>
          <p:nvPr/>
        </p:nvSpPr>
        <p:spPr>
          <a:xfrm>
            <a:off x="284479" y="1098401"/>
            <a:ext cx="8725397" cy="5546302"/>
          </a:xfrm>
          <a:prstGeom prst="wedgeRoundRectCallout">
            <a:avLst>
              <a:gd name="adj1" fmla="val -28426"/>
              <a:gd name="adj2" fmla="val 1490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00"/>
              </a:lnSpc>
            </a:pPr>
            <a:r>
              <a:rPr kumimoji="1" lang="ja-JP" altLang="en-US" sz="2400" b="1" dirty="0">
                <a:solidFill>
                  <a:schemeClr val="tx1"/>
                </a:solidFill>
                <a:latin typeface="Meiryo UI" panose="020B0604030504040204" pitchFamily="50" charset="-128"/>
                <a:ea typeface="Meiryo UI" panose="020B0604030504040204" pitchFamily="50" charset="-128"/>
              </a:rPr>
              <a:t>ごみの搬送・搬入の際には、以下の点に留意しましょう。</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200"/>
              </a:lnSpc>
              <a:spcBef>
                <a:spcPts val="1200"/>
              </a:spcBef>
            </a:pPr>
            <a:r>
              <a:rPr kumimoji="1" lang="ja-JP" altLang="en-US" sz="2400" b="1" dirty="0">
                <a:solidFill>
                  <a:schemeClr val="accent2">
                    <a:lumMod val="50000"/>
                  </a:schemeClr>
                </a:solidFill>
                <a:latin typeface="Meiryo UI" panose="020B0604030504040204" pitchFamily="50" charset="-128"/>
                <a:ea typeface="Meiryo UI" panose="020B0604030504040204" pitchFamily="50" charset="-128"/>
              </a:rPr>
              <a:t>✓集積所に持っていけないものは、別途定められた搬出場所への　　</a:t>
            </a:r>
            <a:endParaRPr kumimoji="1" lang="en-US" altLang="ja-JP" sz="2400" b="1" dirty="0">
              <a:solidFill>
                <a:schemeClr val="accent2">
                  <a:lumMod val="50000"/>
                </a:schemeClr>
              </a:solidFill>
              <a:latin typeface="Meiryo UI" panose="020B0604030504040204" pitchFamily="50" charset="-128"/>
              <a:ea typeface="Meiryo UI" panose="020B0604030504040204" pitchFamily="50" charset="-128"/>
            </a:endParaRPr>
          </a:p>
          <a:p>
            <a:pPr>
              <a:lnSpc>
                <a:spcPts val="3200"/>
              </a:lnSpc>
            </a:pPr>
            <a:r>
              <a:rPr kumimoji="1" lang="ja-JP" altLang="en-US" sz="2400" b="1" dirty="0">
                <a:solidFill>
                  <a:schemeClr val="accent2">
                    <a:lumMod val="50000"/>
                  </a:schemeClr>
                </a:solidFill>
                <a:latin typeface="Meiryo UI" panose="020B0604030504040204" pitchFamily="50" charset="-128"/>
                <a:ea typeface="Meiryo UI" panose="020B0604030504040204" pitchFamily="50" charset="-128"/>
              </a:rPr>
              <a:t>　 搬出に協力する。</a:t>
            </a:r>
            <a:endParaRPr kumimoji="1" lang="en-US" altLang="ja-JP" sz="2400" b="1" dirty="0">
              <a:solidFill>
                <a:schemeClr val="accent2">
                  <a:lumMod val="50000"/>
                </a:schemeClr>
              </a:solidFill>
              <a:latin typeface="Meiryo UI" panose="020B0604030504040204" pitchFamily="50" charset="-128"/>
              <a:ea typeface="Meiryo UI" panose="020B0604030504040204" pitchFamily="50" charset="-128"/>
            </a:endParaRPr>
          </a:p>
          <a:p>
            <a:pPr>
              <a:lnSpc>
                <a:spcPts val="3200"/>
              </a:lnSpc>
            </a:pPr>
            <a:r>
              <a:rPr kumimoji="1" lang="ja-JP" altLang="en-US" sz="2400" b="1" dirty="0">
                <a:solidFill>
                  <a:schemeClr val="tx1"/>
                </a:solidFill>
                <a:latin typeface="Meiryo UI" panose="020B0604030504040204" pitchFamily="50" charset="-128"/>
                <a:ea typeface="Meiryo UI" panose="020B0604030504040204" pitchFamily="50" charset="-128"/>
              </a:rPr>
              <a:t>　　</a:t>
            </a:r>
            <a:r>
              <a:rPr kumimoji="1" lang="ja-JP" altLang="en-US" sz="2400" b="1" dirty="0">
                <a:solidFill>
                  <a:srgbClr val="FF0000"/>
                </a:solidFill>
                <a:latin typeface="Meiryo UI" panose="020B0604030504040204" pitchFamily="50" charset="-128"/>
                <a:ea typeface="Meiryo UI" panose="020B0604030504040204" pitchFamily="50" charset="-128"/>
              </a:rPr>
              <a:t>⇒事前に集積所のレイアウト、捨てられるものを確認すること</a:t>
            </a:r>
            <a:endParaRPr kumimoji="1" lang="en-US" altLang="ja-JP" sz="2400" b="1" dirty="0">
              <a:solidFill>
                <a:srgbClr val="FF0000"/>
              </a:solidFill>
              <a:latin typeface="Meiryo UI" panose="020B0604030504040204" pitchFamily="50" charset="-128"/>
              <a:ea typeface="Meiryo UI" panose="020B0604030504040204" pitchFamily="50" charset="-128"/>
            </a:endParaRPr>
          </a:p>
          <a:p>
            <a:pPr>
              <a:lnSpc>
                <a:spcPts val="3200"/>
              </a:lnSpc>
            </a:pPr>
            <a:r>
              <a:rPr kumimoji="1" lang="ja-JP" altLang="en-US" sz="2400" b="1" dirty="0">
                <a:solidFill>
                  <a:srgbClr val="FF0000"/>
                </a:solidFill>
                <a:latin typeface="Meiryo UI" panose="020B0604030504040204" pitchFamily="50" charset="-128"/>
                <a:ea typeface="Meiryo UI" panose="020B0604030504040204" pitchFamily="50" charset="-128"/>
              </a:rPr>
              <a:t>　　　が重要です。</a:t>
            </a:r>
            <a:endParaRPr kumimoji="1" lang="en-US" altLang="ja-JP" sz="2400" b="1" dirty="0">
              <a:solidFill>
                <a:srgbClr val="FF0000"/>
              </a:solidFill>
              <a:latin typeface="Meiryo UI" panose="020B0604030504040204" pitchFamily="50" charset="-128"/>
              <a:ea typeface="Meiryo UI" panose="020B0604030504040204" pitchFamily="50" charset="-128"/>
            </a:endParaRPr>
          </a:p>
          <a:p>
            <a:pPr>
              <a:lnSpc>
                <a:spcPts val="3200"/>
              </a:lnSpc>
            </a:pP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200"/>
              </a:lnSpc>
            </a:pPr>
            <a:r>
              <a:rPr kumimoji="1" lang="en-US" altLang="ja-JP" sz="2400" b="1" dirty="0">
                <a:solidFill>
                  <a:schemeClr val="tx1"/>
                </a:solidFill>
                <a:latin typeface="Meiryo UI" panose="020B0604030504040204" pitchFamily="50" charset="-128"/>
                <a:ea typeface="Meiryo UI" panose="020B0604030504040204" pitchFamily="50" charset="-128"/>
              </a:rPr>
              <a:t>   </a:t>
            </a:r>
            <a:r>
              <a:rPr kumimoji="1" lang="ja-JP" altLang="en-US" sz="2400" b="1" dirty="0">
                <a:solidFill>
                  <a:schemeClr val="tx1"/>
                </a:solidFill>
                <a:latin typeface="Meiryo UI" panose="020B0604030504040204" pitchFamily="50" charset="-128"/>
                <a:ea typeface="Meiryo UI" panose="020B0604030504040204" pitchFamily="50" charset="-128"/>
              </a:rPr>
              <a:t>今回の設問の場合はコレ　⇒</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200"/>
              </a:lnSpc>
            </a:pP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200"/>
              </a:lnSpc>
            </a:pP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200"/>
              </a:lnSpc>
            </a:pPr>
            <a:r>
              <a:rPr kumimoji="1" lang="ja-JP" altLang="en-US" sz="2400" b="1" dirty="0">
                <a:solidFill>
                  <a:schemeClr val="accent2">
                    <a:lumMod val="50000"/>
                  </a:schemeClr>
                </a:solidFill>
                <a:latin typeface="Meiryo UI" panose="020B0604030504040204" pitchFamily="50" charset="-128"/>
                <a:ea typeface="Meiryo UI" panose="020B0604030504040204" pitchFamily="50" charset="-128"/>
              </a:rPr>
              <a:t>✓できるだけルールどおりに分けましょう。</a:t>
            </a:r>
            <a:endParaRPr kumimoji="1" lang="en-US" altLang="ja-JP" sz="2400" b="1" dirty="0">
              <a:solidFill>
                <a:schemeClr val="accent2">
                  <a:lumMod val="50000"/>
                </a:schemeClr>
              </a:solidFill>
              <a:latin typeface="Meiryo UI" panose="020B0604030504040204" pitchFamily="50" charset="-128"/>
              <a:ea typeface="Meiryo UI" panose="020B0604030504040204" pitchFamily="50" charset="-128"/>
            </a:endParaRPr>
          </a:p>
          <a:p>
            <a:pPr>
              <a:lnSpc>
                <a:spcPts val="3200"/>
              </a:lnSpc>
              <a:spcBef>
                <a:spcPts val="600"/>
              </a:spcBef>
            </a:pPr>
            <a:r>
              <a:rPr kumimoji="1" lang="ja-JP" altLang="en-US" sz="2400" b="1" dirty="0">
                <a:solidFill>
                  <a:schemeClr val="tx1"/>
                </a:solidFill>
                <a:latin typeface="Meiryo UI" panose="020B0604030504040204" pitchFamily="50" charset="-128"/>
                <a:ea typeface="Meiryo UI" panose="020B0604030504040204" pitchFamily="50" charset="-128"/>
              </a:rPr>
              <a:t>　 右のような食器棚の場合、ガラス戸は取り外し、</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200"/>
              </a:lnSpc>
            </a:pPr>
            <a:r>
              <a:rPr kumimoji="1" lang="en-US" altLang="ja-JP" sz="2400" b="1" dirty="0">
                <a:solidFill>
                  <a:schemeClr val="tx1"/>
                </a:solidFill>
                <a:latin typeface="Meiryo UI" panose="020B0604030504040204" pitchFamily="50" charset="-128"/>
                <a:ea typeface="Meiryo UI" panose="020B0604030504040204" pitchFamily="50" charset="-128"/>
              </a:rPr>
              <a:t> </a:t>
            </a:r>
            <a:r>
              <a:rPr kumimoji="1" lang="ja-JP" altLang="en-US" sz="2400" b="1" dirty="0">
                <a:solidFill>
                  <a:schemeClr val="tx1"/>
                </a:solidFill>
                <a:latin typeface="Meiryo UI" panose="020B0604030504040204" pitchFamily="50" charset="-128"/>
                <a:ea typeface="Meiryo UI" panose="020B0604030504040204" pitchFamily="50" charset="-128"/>
              </a:rPr>
              <a:t>　不燃物のエリアに置いてください。</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200"/>
              </a:lnSpc>
            </a:pP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200"/>
              </a:lnSpc>
            </a:pP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2" name="Slide Number Placeholder 5">
            <a:extLst>
              <a:ext uri="{FF2B5EF4-FFF2-40B4-BE49-F238E27FC236}">
                <a16:creationId xmlns:a16="http://schemas.microsoft.com/office/drawing/2014/main" id="{BEC28F21-7E1A-4DCE-6A3B-4BCD603354CB}"/>
              </a:ext>
            </a:extLst>
          </p:cNvPr>
          <p:cNvSpPr>
            <a:spLocks noGrp="1"/>
          </p:cNvSpPr>
          <p:nvPr>
            <p:ph type="sldNum" sz="quarter" idx="12"/>
          </p:nvPr>
        </p:nvSpPr>
        <p:spPr>
          <a:xfrm>
            <a:off x="6952476" y="6375013"/>
            <a:ext cx="2057400" cy="365125"/>
          </a:xfrm>
        </p:spPr>
        <p:txBody>
          <a:bodyPr/>
          <a:lstStyle/>
          <a:p>
            <a:r>
              <a:rPr kumimoji="1" lang="en-US" altLang="ja-JP" sz="1600" b="1" dirty="0"/>
              <a:t>36</a:t>
            </a:r>
            <a:endParaRPr kumimoji="1" lang="ja-JP" altLang="en-US" sz="1600" b="1" dirty="0"/>
          </a:p>
        </p:txBody>
      </p:sp>
      <p:grpSp>
        <p:nvGrpSpPr>
          <p:cNvPr id="6" name="グループ化 5">
            <a:extLst>
              <a:ext uri="{FF2B5EF4-FFF2-40B4-BE49-F238E27FC236}">
                <a16:creationId xmlns:a16="http://schemas.microsoft.com/office/drawing/2014/main" id="{3628245F-74FE-68EE-6ABB-0471072A3769}"/>
              </a:ext>
            </a:extLst>
          </p:cNvPr>
          <p:cNvGrpSpPr/>
          <p:nvPr/>
        </p:nvGrpSpPr>
        <p:grpSpPr>
          <a:xfrm>
            <a:off x="5214126" y="2957452"/>
            <a:ext cx="1633781" cy="1160745"/>
            <a:chOff x="2749611" y="5534108"/>
            <a:chExt cx="1633781" cy="1160745"/>
          </a:xfrm>
        </p:grpSpPr>
        <p:sp>
          <p:nvSpPr>
            <p:cNvPr id="8" name="正方形/長方形 7">
              <a:extLst>
                <a:ext uri="{FF2B5EF4-FFF2-40B4-BE49-F238E27FC236}">
                  <a16:creationId xmlns:a16="http://schemas.microsoft.com/office/drawing/2014/main" id="{70CAD088-7D16-2649-EB48-77561B93D438}"/>
                </a:ext>
              </a:extLst>
            </p:cNvPr>
            <p:cNvSpPr/>
            <p:nvPr/>
          </p:nvSpPr>
          <p:spPr>
            <a:xfrm>
              <a:off x="2749611" y="6325521"/>
              <a:ext cx="1633781" cy="369332"/>
            </a:xfrm>
            <a:prstGeom prst="rect">
              <a:avLst/>
            </a:prstGeom>
          </p:spPr>
          <p:txBody>
            <a:bodyPr wrap="none">
              <a:spAutoFit/>
            </a:bodyPr>
            <a:lstStyle/>
            <a:p>
              <a:r>
                <a:rPr lang="en-US" altLang="ja-JP" dirty="0">
                  <a:latin typeface="Meiryo UI" panose="020B0604030504040204" pitchFamily="50" charset="-128"/>
                  <a:ea typeface="Meiryo UI" panose="020B0604030504040204" pitchFamily="50" charset="-128"/>
                </a:rPr>
                <a:t>G.</a:t>
              </a:r>
              <a:r>
                <a:rPr lang="ja-JP" altLang="en-US" dirty="0">
                  <a:latin typeface="Meiryo UI" panose="020B0604030504040204" pitchFamily="50" charset="-128"/>
                  <a:ea typeface="Meiryo UI" panose="020B0604030504040204" pitchFamily="50" charset="-128"/>
                </a:rPr>
                <a:t>カセットボンベ</a:t>
              </a:r>
            </a:p>
          </p:txBody>
        </p:sp>
        <p:pic>
          <p:nvPicPr>
            <p:cNvPr id="10" name="Picture 4">
              <a:extLst>
                <a:ext uri="{FF2B5EF4-FFF2-40B4-BE49-F238E27FC236}">
                  <a16:creationId xmlns:a16="http://schemas.microsoft.com/office/drawing/2014/main" id="{EFAAAB0A-06FC-F781-A38F-799A6E38318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974068" y="5535449"/>
              <a:ext cx="662965" cy="8513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ECCF0A44-F28E-AED8-B556-951D23A0061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92886" y="5534108"/>
              <a:ext cx="662965" cy="8513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グループ化 14">
            <a:extLst>
              <a:ext uri="{FF2B5EF4-FFF2-40B4-BE49-F238E27FC236}">
                <a16:creationId xmlns:a16="http://schemas.microsoft.com/office/drawing/2014/main" id="{2311FFD7-F27F-E0EA-8396-735A6644D0A1}"/>
              </a:ext>
            </a:extLst>
          </p:cNvPr>
          <p:cNvGrpSpPr/>
          <p:nvPr/>
        </p:nvGrpSpPr>
        <p:grpSpPr>
          <a:xfrm>
            <a:off x="6409066" y="4595272"/>
            <a:ext cx="2669620" cy="1668691"/>
            <a:chOff x="4160654" y="5168474"/>
            <a:chExt cx="2669620" cy="1668691"/>
          </a:xfrm>
        </p:grpSpPr>
        <p:grpSp>
          <p:nvGrpSpPr>
            <p:cNvPr id="75" name="グループ化 74">
              <a:extLst>
                <a:ext uri="{FF2B5EF4-FFF2-40B4-BE49-F238E27FC236}">
                  <a16:creationId xmlns:a16="http://schemas.microsoft.com/office/drawing/2014/main" id="{5BCF24CD-E5FC-4339-A65C-30A99A047003}"/>
                </a:ext>
              </a:extLst>
            </p:cNvPr>
            <p:cNvGrpSpPr/>
            <p:nvPr/>
          </p:nvGrpSpPr>
          <p:grpSpPr>
            <a:xfrm>
              <a:off x="4160654" y="5168474"/>
              <a:ext cx="1668691" cy="1668691"/>
              <a:chOff x="3720945" y="144962"/>
              <a:chExt cx="1668691" cy="1668691"/>
            </a:xfrm>
          </p:grpSpPr>
          <p:pic>
            <p:nvPicPr>
              <p:cNvPr id="76" name="Picture 18" descr="食器棚の商用フリーな無料イラスト 新品・きれい">
                <a:extLst>
                  <a:ext uri="{FF2B5EF4-FFF2-40B4-BE49-F238E27FC236}">
                    <a16:creationId xmlns:a16="http://schemas.microsoft.com/office/drawing/2014/main" id="{81043DA4-D8B5-4024-9137-DD25FD3006A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720945" y="144962"/>
                <a:ext cx="1668691" cy="1668691"/>
              </a:xfrm>
              <a:prstGeom prst="rect">
                <a:avLst/>
              </a:prstGeom>
              <a:noFill/>
              <a:extLst>
                <a:ext uri="{909E8E84-426E-40DD-AFC4-6F175D3DCCD1}">
                  <a14:hiddenFill xmlns:a14="http://schemas.microsoft.com/office/drawing/2010/main">
                    <a:solidFill>
                      <a:srgbClr val="FFFFFF"/>
                    </a:solidFill>
                  </a14:hiddenFill>
                </a:ext>
              </a:extLst>
            </p:spPr>
          </p:pic>
          <p:sp>
            <p:nvSpPr>
              <p:cNvPr id="77" name="フリーフォーム: 図形 76">
                <a:extLst>
                  <a:ext uri="{FF2B5EF4-FFF2-40B4-BE49-F238E27FC236}">
                    <a16:creationId xmlns:a16="http://schemas.microsoft.com/office/drawing/2014/main" id="{4CFBA348-452E-4A64-A110-F2598B0C6F1D}"/>
                  </a:ext>
                </a:extLst>
              </p:cNvPr>
              <p:cNvSpPr/>
              <p:nvPr/>
            </p:nvSpPr>
            <p:spPr>
              <a:xfrm>
                <a:off x="4699657" y="1309688"/>
                <a:ext cx="163101" cy="247650"/>
              </a:xfrm>
              <a:custGeom>
                <a:avLst/>
                <a:gdLst>
                  <a:gd name="connsiteX0" fmla="*/ 96181 w 163101"/>
                  <a:gd name="connsiteY0" fmla="*/ 0 h 247650"/>
                  <a:gd name="connsiteX1" fmla="*/ 77131 w 163101"/>
                  <a:gd name="connsiteY1" fmla="*/ 23812 h 247650"/>
                  <a:gd name="connsiteX2" fmla="*/ 72368 w 163101"/>
                  <a:gd name="connsiteY2" fmla="*/ 38100 h 247650"/>
                  <a:gd name="connsiteX3" fmla="*/ 58081 w 163101"/>
                  <a:gd name="connsiteY3" fmla="*/ 42862 h 247650"/>
                  <a:gd name="connsiteX4" fmla="*/ 34268 w 163101"/>
                  <a:gd name="connsiteY4" fmla="*/ 71437 h 247650"/>
                  <a:gd name="connsiteX5" fmla="*/ 24743 w 163101"/>
                  <a:gd name="connsiteY5" fmla="*/ 85725 h 247650"/>
                  <a:gd name="connsiteX6" fmla="*/ 10456 w 163101"/>
                  <a:gd name="connsiteY6" fmla="*/ 104775 h 247650"/>
                  <a:gd name="connsiteX7" fmla="*/ 931 w 163101"/>
                  <a:gd name="connsiteY7" fmla="*/ 119062 h 247650"/>
                  <a:gd name="connsiteX8" fmla="*/ 15218 w 163101"/>
                  <a:gd name="connsiteY8" fmla="*/ 109537 h 247650"/>
                  <a:gd name="connsiteX9" fmla="*/ 58081 w 163101"/>
                  <a:gd name="connsiteY9" fmla="*/ 95250 h 247650"/>
                  <a:gd name="connsiteX10" fmla="*/ 72368 w 163101"/>
                  <a:gd name="connsiteY10" fmla="*/ 90487 h 247650"/>
                  <a:gd name="connsiteX11" fmla="*/ 86656 w 163101"/>
                  <a:gd name="connsiteY11" fmla="*/ 85725 h 247650"/>
                  <a:gd name="connsiteX12" fmla="*/ 53318 w 163101"/>
                  <a:gd name="connsiteY12" fmla="*/ 128587 h 247650"/>
                  <a:gd name="connsiteX13" fmla="*/ 48556 w 163101"/>
                  <a:gd name="connsiteY13" fmla="*/ 142875 h 247650"/>
                  <a:gd name="connsiteX14" fmla="*/ 62843 w 163101"/>
                  <a:gd name="connsiteY14" fmla="*/ 147637 h 247650"/>
                  <a:gd name="connsiteX15" fmla="*/ 86656 w 163101"/>
                  <a:gd name="connsiteY15" fmla="*/ 142875 h 247650"/>
                  <a:gd name="connsiteX16" fmla="*/ 119993 w 163101"/>
                  <a:gd name="connsiteY16" fmla="*/ 138112 h 247650"/>
                  <a:gd name="connsiteX17" fmla="*/ 162856 w 163101"/>
                  <a:gd name="connsiteY17" fmla="*/ 152400 h 247650"/>
                  <a:gd name="connsiteX18" fmla="*/ 134281 w 163101"/>
                  <a:gd name="connsiteY18" fmla="*/ 204787 h 247650"/>
                  <a:gd name="connsiteX19" fmla="*/ 124756 w 163101"/>
                  <a:gd name="connsiteY19" fmla="*/ 238125 h 247650"/>
                  <a:gd name="connsiteX20" fmla="*/ 119993 w 163101"/>
                  <a:gd name="connsiteY20"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101" h="247650">
                    <a:moveTo>
                      <a:pt x="96181" y="0"/>
                    </a:moveTo>
                    <a:cubicBezTo>
                      <a:pt x="89831" y="7937"/>
                      <a:pt x="82518" y="15192"/>
                      <a:pt x="77131" y="23812"/>
                    </a:cubicBezTo>
                    <a:cubicBezTo>
                      <a:pt x="74470" y="28069"/>
                      <a:pt x="75918" y="34550"/>
                      <a:pt x="72368" y="38100"/>
                    </a:cubicBezTo>
                    <a:cubicBezTo>
                      <a:pt x="68818" y="41650"/>
                      <a:pt x="62843" y="41275"/>
                      <a:pt x="58081" y="42862"/>
                    </a:cubicBezTo>
                    <a:cubicBezTo>
                      <a:pt x="34432" y="78337"/>
                      <a:pt x="64827" y="34767"/>
                      <a:pt x="34268" y="71437"/>
                    </a:cubicBezTo>
                    <a:cubicBezTo>
                      <a:pt x="30604" y="75834"/>
                      <a:pt x="28070" y="81067"/>
                      <a:pt x="24743" y="85725"/>
                    </a:cubicBezTo>
                    <a:cubicBezTo>
                      <a:pt x="20130" y="92184"/>
                      <a:pt x="15070" y="98316"/>
                      <a:pt x="10456" y="104775"/>
                    </a:cubicBezTo>
                    <a:cubicBezTo>
                      <a:pt x="7129" y="109433"/>
                      <a:pt x="-3116" y="115015"/>
                      <a:pt x="931" y="119062"/>
                    </a:cubicBezTo>
                    <a:cubicBezTo>
                      <a:pt x="4978" y="123109"/>
                      <a:pt x="9988" y="111862"/>
                      <a:pt x="15218" y="109537"/>
                    </a:cubicBezTo>
                    <a:cubicBezTo>
                      <a:pt x="15238" y="109528"/>
                      <a:pt x="50927" y="97635"/>
                      <a:pt x="58081" y="95250"/>
                    </a:cubicBezTo>
                    <a:lnTo>
                      <a:pt x="72368" y="90487"/>
                    </a:lnTo>
                    <a:lnTo>
                      <a:pt x="86656" y="85725"/>
                    </a:lnTo>
                    <a:cubicBezTo>
                      <a:pt x="63870" y="119904"/>
                      <a:pt x="75701" y="106206"/>
                      <a:pt x="53318" y="128587"/>
                    </a:cubicBezTo>
                    <a:cubicBezTo>
                      <a:pt x="51731" y="133350"/>
                      <a:pt x="46311" y="138385"/>
                      <a:pt x="48556" y="142875"/>
                    </a:cubicBezTo>
                    <a:cubicBezTo>
                      <a:pt x="50801" y="147365"/>
                      <a:pt x="57823" y="147637"/>
                      <a:pt x="62843" y="147637"/>
                    </a:cubicBezTo>
                    <a:cubicBezTo>
                      <a:pt x="70938" y="147637"/>
                      <a:pt x="78671" y="144206"/>
                      <a:pt x="86656" y="142875"/>
                    </a:cubicBezTo>
                    <a:cubicBezTo>
                      <a:pt x="97728" y="141030"/>
                      <a:pt x="108881" y="139700"/>
                      <a:pt x="119993" y="138112"/>
                    </a:cubicBezTo>
                    <a:cubicBezTo>
                      <a:pt x="134281" y="142875"/>
                      <a:pt x="156624" y="138689"/>
                      <a:pt x="162856" y="152400"/>
                    </a:cubicBezTo>
                    <a:cubicBezTo>
                      <a:pt x="165777" y="158825"/>
                      <a:pt x="141794" y="193518"/>
                      <a:pt x="134281" y="204787"/>
                    </a:cubicBezTo>
                    <a:cubicBezTo>
                      <a:pt x="131272" y="216820"/>
                      <a:pt x="129308" y="226745"/>
                      <a:pt x="124756" y="238125"/>
                    </a:cubicBezTo>
                    <a:cubicBezTo>
                      <a:pt x="123438" y="241421"/>
                      <a:pt x="121581" y="244475"/>
                      <a:pt x="119993" y="24765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フリーフォーム: 図形 77">
                <a:extLst>
                  <a:ext uri="{FF2B5EF4-FFF2-40B4-BE49-F238E27FC236}">
                    <a16:creationId xmlns:a16="http://schemas.microsoft.com/office/drawing/2014/main" id="{F1330084-21A4-4DE3-AD98-7D591D7D095D}"/>
                  </a:ext>
                </a:extLst>
              </p:cNvPr>
              <p:cNvSpPr/>
              <p:nvPr/>
            </p:nvSpPr>
            <p:spPr>
              <a:xfrm>
                <a:off x="4216400" y="501650"/>
                <a:ext cx="152400" cy="50800"/>
              </a:xfrm>
              <a:custGeom>
                <a:avLst/>
                <a:gdLst>
                  <a:gd name="connsiteX0" fmla="*/ 0 w 152400"/>
                  <a:gd name="connsiteY0" fmla="*/ 0 h 50800"/>
                  <a:gd name="connsiteX1" fmla="*/ 95250 w 152400"/>
                  <a:gd name="connsiteY1" fmla="*/ 6350 h 50800"/>
                  <a:gd name="connsiteX2" fmla="*/ 76200 w 152400"/>
                  <a:gd name="connsiteY2" fmla="*/ 12700 h 50800"/>
                  <a:gd name="connsiteX3" fmla="*/ 38100 w 152400"/>
                  <a:gd name="connsiteY3" fmla="*/ 31750 h 50800"/>
                  <a:gd name="connsiteX4" fmla="*/ 133350 w 152400"/>
                  <a:gd name="connsiteY4" fmla="*/ 44450 h 50800"/>
                  <a:gd name="connsiteX5" fmla="*/ 152400 w 152400"/>
                  <a:gd name="connsiteY5" fmla="*/ 50800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50800">
                    <a:moveTo>
                      <a:pt x="0" y="0"/>
                    </a:moveTo>
                    <a:cubicBezTo>
                      <a:pt x="31750" y="2117"/>
                      <a:pt x="63862" y="1119"/>
                      <a:pt x="95250" y="6350"/>
                    </a:cubicBezTo>
                    <a:cubicBezTo>
                      <a:pt x="101852" y="7450"/>
                      <a:pt x="82187" y="9707"/>
                      <a:pt x="76200" y="12700"/>
                    </a:cubicBezTo>
                    <a:cubicBezTo>
                      <a:pt x="26961" y="37319"/>
                      <a:pt x="85983" y="15789"/>
                      <a:pt x="38100" y="31750"/>
                    </a:cubicBezTo>
                    <a:cubicBezTo>
                      <a:pt x="86771" y="47974"/>
                      <a:pt x="29762" y="30638"/>
                      <a:pt x="133350" y="44450"/>
                    </a:cubicBezTo>
                    <a:cubicBezTo>
                      <a:pt x="139985" y="45335"/>
                      <a:pt x="152400" y="50800"/>
                      <a:pt x="152400" y="50800"/>
                    </a:cubicBezTo>
                  </a:path>
                </a:pathLst>
              </a:custGeom>
              <a:noFill/>
              <a:ln w="952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9" name="吹き出し: 角を丸めた四角形 78">
              <a:extLst>
                <a:ext uri="{FF2B5EF4-FFF2-40B4-BE49-F238E27FC236}">
                  <a16:creationId xmlns:a16="http://schemas.microsoft.com/office/drawing/2014/main" id="{8A6EA4A0-FD3A-4430-AE77-5D18A53968AF}"/>
                </a:ext>
              </a:extLst>
            </p:cNvPr>
            <p:cNvSpPr/>
            <p:nvPr/>
          </p:nvSpPr>
          <p:spPr>
            <a:xfrm>
              <a:off x="5526479" y="5252796"/>
              <a:ext cx="1303795" cy="646331"/>
            </a:xfrm>
            <a:prstGeom prst="wedgeRoundRectCallout">
              <a:avLst>
                <a:gd name="adj1" fmla="val -74116"/>
                <a:gd name="adj2" fmla="val 31244"/>
                <a:gd name="adj3" fmla="val 16667"/>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r>
                <a:rPr kumimoji="1" lang="ja-JP" altLang="en-US" b="1" dirty="0">
                  <a:solidFill>
                    <a:srgbClr val="C00000"/>
                  </a:solidFill>
                </a:rPr>
                <a:t>ガラスは</a:t>
              </a:r>
              <a:endParaRPr kumimoji="1" lang="en-US" altLang="ja-JP" b="1" dirty="0">
                <a:solidFill>
                  <a:srgbClr val="C00000"/>
                </a:solidFill>
              </a:endParaRPr>
            </a:p>
            <a:p>
              <a:pPr algn="ctr"/>
              <a:r>
                <a:rPr kumimoji="1" lang="ja-JP" altLang="en-US" b="1" dirty="0">
                  <a:solidFill>
                    <a:srgbClr val="C00000"/>
                  </a:solidFill>
                </a:rPr>
                <a:t>不燃物に！</a:t>
              </a:r>
            </a:p>
          </p:txBody>
        </p:sp>
      </p:grpSp>
      <p:sp>
        <p:nvSpPr>
          <p:cNvPr id="5" name="四角形: 角を丸くする 4">
            <a:extLst>
              <a:ext uri="{FF2B5EF4-FFF2-40B4-BE49-F238E27FC236}">
                <a16:creationId xmlns:a16="http://schemas.microsoft.com/office/drawing/2014/main" id="{1F344C02-0046-5883-547B-FB23BBEBCD0E}"/>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Tree>
    <p:extLst>
      <p:ext uri="{BB962C8B-B14F-4D97-AF65-F5344CB8AC3E}">
        <p14:creationId xmlns:p14="http://schemas.microsoft.com/office/powerpoint/2010/main" val="3487707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CE8E72F-4393-07CC-E68F-63E95A0764A5}"/>
              </a:ext>
            </a:extLst>
          </p:cNvPr>
          <p:cNvSpPr>
            <a:spLocks noGrp="1"/>
          </p:cNvSpPr>
          <p:nvPr>
            <p:ph type="title"/>
          </p:nvPr>
        </p:nvSpPr>
        <p:spPr>
          <a:xfrm>
            <a:off x="628649" y="1"/>
            <a:ext cx="8237631" cy="876300"/>
          </a:xfrm>
        </p:spPr>
        <p:txBody>
          <a:bodyPr>
            <a:normAutofit/>
          </a:bodyPr>
          <a:lstStyle/>
          <a:p>
            <a:r>
              <a:rPr lang="ja-JP" altLang="en-US" sz="2800" b="1" dirty="0">
                <a:solidFill>
                  <a:schemeClr val="bg1"/>
                </a:solidFill>
                <a:latin typeface="Meiryo UI" panose="020B0604030504040204" pitchFamily="50" charset="-128"/>
                <a:ea typeface="Meiryo UI" panose="020B0604030504040204" pitchFamily="50" charset="-128"/>
              </a:rPr>
              <a:t>解説：搬送・搬入時の留意点</a:t>
            </a:r>
            <a:r>
              <a:rPr lang="ja-JP" altLang="en-US" sz="2000" b="1" dirty="0">
                <a:solidFill>
                  <a:srgbClr val="FFFF00"/>
                </a:solidFill>
                <a:latin typeface="Meiryo UI" panose="020B0604030504040204" pitchFamily="50" charset="-128"/>
                <a:ea typeface="Meiryo UI" panose="020B0604030504040204" pitchFamily="50" charset="-128"/>
              </a:rPr>
              <a:t>　　</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7" name="吹き出し: 角を丸めた四角形 6">
            <a:extLst>
              <a:ext uri="{FF2B5EF4-FFF2-40B4-BE49-F238E27FC236}">
                <a16:creationId xmlns:a16="http://schemas.microsoft.com/office/drawing/2014/main" id="{90AC4D28-11DC-2F68-7082-EE3E848756FA}"/>
              </a:ext>
            </a:extLst>
          </p:cNvPr>
          <p:cNvSpPr/>
          <p:nvPr/>
        </p:nvSpPr>
        <p:spPr>
          <a:xfrm>
            <a:off x="277718" y="550507"/>
            <a:ext cx="8147575" cy="6568751"/>
          </a:xfrm>
          <a:prstGeom prst="wedgeRoundRectCallout">
            <a:avLst>
              <a:gd name="adj1" fmla="val -28426"/>
              <a:gd name="adj2" fmla="val 1490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00"/>
              </a:lnSpc>
              <a:spcAft>
                <a:spcPts val="1200"/>
              </a:spcAft>
            </a:pPr>
            <a:r>
              <a:rPr kumimoji="1" lang="ja-JP" altLang="en-US" sz="2400" b="1" dirty="0">
                <a:solidFill>
                  <a:schemeClr val="accent2">
                    <a:lumMod val="50000"/>
                  </a:schemeClr>
                </a:solidFill>
                <a:latin typeface="Meiryo UI" panose="020B0604030504040204" pitchFamily="50" charset="-128"/>
                <a:ea typeface="Meiryo UI" panose="020B0604030504040204" pitchFamily="50" charset="-128"/>
              </a:rPr>
              <a:t>✓土砂を土のう袋に入れる場合は、運べる重さにしましょう。</a:t>
            </a:r>
            <a:endParaRPr kumimoji="1" lang="en-US" altLang="ja-JP" sz="2400" b="1" dirty="0">
              <a:solidFill>
                <a:schemeClr val="accent2">
                  <a:lumMod val="50000"/>
                </a:schemeClr>
              </a:solidFill>
              <a:latin typeface="Meiryo UI" panose="020B0604030504040204" pitchFamily="50" charset="-128"/>
              <a:ea typeface="Meiryo UI" panose="020B0604030504040204" pitchFamily="50" charset="-128"/>
            </a:endParaRPr>
          </a:p>
          <a:p>
            <a:pPr>
              <a:lnSpc>
                <a:spcPts val="3000"/>
              </a:lnSpc>
            </a:pPr>
            <a:r>
              <a:rPr kumimoji="1" lang="ja-JP" altLang="en-US" sz="2400" b="1" dirty="0">
                <a:solidFill>
                  <a:schemeClr val="tx1"/>
                </a:solidFill>
                <a:latin typeface="Meiryo UI" panose="020B0604030504040204" pitchFamily="50" charset="-128"/>
                <a:ea typeface="Meiryo UI" panose="020B0604030504040204" pitchFamily="50" charset="-128"/>
              </a:rPr>
              <a:t>　一般的な土のう</a:t>
            </a:r>
            <a:r>
              <a:rPr kumimoji="1" lang="en-US" altLang="ja-JP" sz="2400" b="1" dirty="0">
                <a:solidFill>
                  <a:schemeClr val="tx1"/>
                </a:solidFill>
                <a:latin typeface="Meiryo UI" panose="020B0604030504040204" pitchFamily="50" charset="-128"/>
                <a:ea typeface="Meiryo UI" panose="020B0604030504040204" pitchFamily="50" charset="-128"/>
              </a:rPr>
              <a:t>1</a:t>
            </a:r>
            <a:r>
              <a:rPr kumimoji="1" lang="ja-JP" altLang="en-US" sz="2400" b="1" dirty="0">
                <a:solidFill>
                  <a:schemeClr val="tx1"/>
                </a:solidFill>
                <a:latin typeface="Meiryo UI" panose="020B0604030504040204" pitchFamily="50" charset="-128"/>
                <a:ea typeface="Meiryo UI" panose="020B0604030504040204" pitchFamily="50" charset="-128"/>
              </a:rPr>
              <a:t>袋あたりの重さは、</a:t>
            </a:r>
            <a:r>
              <a:rPr kumimoji="1" lang="en-US" altLang="ja-JP" sz="2400" b="1" dirty="0">
                <a:solidFill>
                  <a:schemeClr val="tx1"/>
                </a:solidFill>
                <a:latin typeface="Meiryo UI" panose="020B0604030504040204" pitchFamily="50" charset="-128"/>
                <a:ea typeface="Meiryo UI" panose="020B0604030504040204" pitchFamily="50" charset="-128"/>
              </a:rPr>
              <a:t>5</a:t>
            </a:r>
            <a:r>
              <a:rPr kumimoji="1" lang="ja-JP" altLang="en-US" sz="2400" b="1" dirty="0">
                <a:solidFill>
                  <a:schemeClr val="tx1"/>
                </a:solidFill>
                <a:latin typeface="Meiryo UI" panose="020B0604030504040204" pitchFamily="50" charset="-128"/>
                <a:ea typeface="Meiryo UI" panose="020B0604030504040204" pitchFamily="50" charset="-128"/>
              </a:rPr>
              <a:t>～</a:t>
            </a:r>
            <a:r>
              <a:rPr kumimoji="1" lang="en-US" altLang="ja-JP" sz="2400" b="1" dirty="0">
                <a:solidFill>
                  <a:schemeClr val="tx1"/>
                </a:solidFill>
                <a:latin typeface="Meiryo UI" panose="020B0604030504040204" pitchFamily="50" charset="-128"/>
                <a:ea typeface="Meiryo UI" panose="020B0604030504040204" pitchFamily="50" charset="-128"/>
              </a:rPr>
              <a:t>6</a:t>
            </a:r>
            <a:r>
              <a:rPr kumimoji="1" lang="ja-JP" altLang="en-US" sz="2400" b="1" dirty="0">
                <a:solidFill>
                  <a:schemeClr val="tx1"/>
                </a:solidFill>
                <a:latin typeface="Meiryo UI" panose="020B0604030504040204" pitchFamily="50" charset="-128"/>
                <a:ea typeface="Meiryo UI" panose="020B0604030504040204" pitchFamily="50" charset="-128"/>
              </a:rPr>
              <a:t>割程度に</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000"/>
              </a:lnSpc>
            </a:pPr>
            <a:r>
              <a:rPr kumimoji="1" lang="ja-JP" altLang="en-US" sz="2400" b="1" dirty="0">
                <a:solidFill>
                  <a:schemeClr val="tx1"/>
                </a:solidFill>
                <a:latin typeface="Meiryo UI" panose="020B0604030504040204" pitchFamily="50" charset="-128"/>
                <a:ea typeface="Meiryo UI" panose="020B0604030504040204" pitchFamily="50" charset="-128"/>
              </a:rPr>
              <a:t>土砂を詰めたもので約</a:t>
            </a:r>
            <a:r>
              <a:rPr kumimoji="1" lang="en-US" altLang="ja-JP" sz="2400" b="1" dirty="0">
                <a:solidFill>
                  <a:schemeClr val="tx1"/>
                </a:solidFill>
                <a:latin typeface="Meiryo UI" panose="020B0604030504040204" pitchFamily="50" charset="-128"/>
                <a:ea typeface="Meiryo UI" panose="020B0604030504040204" pitchFamily="50" charset="-128"/>
              </a:rPr>
              <a:t>20kg</a:t>
            </a:r>
            <a:r>
              <a:rPr kumimoji="1" lang="ja-JP" altLang="en-US" sz="2400" b="1" dirty="0">
                <a:solidFill>
                  <a:schemeClr val="tx1"/>
                </a:solidFill>
                <a:latin typeface="Meiryo UI" panose="020B0604030504040204" pitchFamily="50" charset="-128"/>
                <a:ea typeface="Meiryo UI" panose="020B0604030504040204" pitchFamily="50" charset="-128"/>
              </a:rPr>
              <a:t>～</a:t>
            </a:r>
            <a:r>
              <a:rPr kumimoji="1" lang="en-US" altLang="ja-JP" sz="2400" b="1" dirty="0">
                <a:solidFill>
                  <a:schemeClr val="tx1"/>
                </a:solidFill>
                <a:latin typeface="Meiryo UI" panose="020B0604030504040204" pitchFamily="50" charset="-128"/>
                <a:ea typeface="Meiryo UI" panose="020B0604030504040204" pitchFamily="50" charset="-128"/>
              </a:rPr>
              <a:t>30kg</a:t>
            </a:r>
            <a:r>
              <a:rPr kumimoji="1" lang="ja-JP" altLang="en-US" sz="2400" b="1" dirty="0">
                <a:solidFill>
                  <a:schemeClr val="tx1"/>
                </a:solidFill>
                <a:latin typeface="Meiryo UI" panose="020B0604030504040204" pitchFamily="50" charset="-128"/>
                <a:ea typeface="Meiryo UI" panose="020B0604030504040204" pitchFamily="50" charset="-128"/>
              </a:rPr>
              <a:t>もあります。</a:t>
            </a:r>
          </a:p>
          <a:p>
            <a:pPr>
              <a:lnSpc>
                <a:spcPts val="3000"/>
              </a:lnSpc>
            </a:pPr>
            <a:r>
              <a:rPr kumimoji="1" lang="ja-JP" altLang="en-US" sz="2400" b="1" dirty="0">
                <a:solidFill>
                  <a:schemeClr val="tx1"/>
                </a:solidFill>
                <a:latin typeface="Meiryo UI" panose="020B0604030504040204" pitchFamily="50" charset="-128"/>
                <a:ea typeface="Meiryo UI" panose="020B0604030504040204" pitchFamily="50" charset="-128"/>
              </a:rPr>
              <a:t>　</a:t>
            </a:r>
            <a:r>
              <a:rPr kumimoji="1" lang="en-US" altLang="ja-JP" sz="2400" b="1" dirty="0">
                <a:solidFill>
                  <a:schemeClr val="tx1"/>
                </a:solidFill>
                <a:latin typeface="Meiryo UI" panose="020B0604030504040204" pitchFamily="50" charset="-128"/>
                <a:ea typeface="Meiryo UI" panose="020B0604030504040204" pitchFamily="50" charset="-128"/>
              </a:rPr>
              <a:t>20kg</a:t>
            </a:r>
            <a:r>
              <a:rPr kumimoji="1" lang="ja-JP" altLang="en-US" sz="2400" b="1" dirty="0">
                <a:solidFill>
                  <a:schemeClr val="tx1"/>
                </a:solidFill>
                <a:latin typeface="Meiryo UI" panose="020B0604030504040204" pitchFamily="50" charset="-128"/>
                <a:ea typeface="Meiryo UI" panose="020B0604030504040204" pitchFamily="50" charset="-128"/>
              </a:rPr>
              <a:t>もの土砂を詰めていくつも運ぶという動作に</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000"/>
              </a:lnSpc>
            </a:pPr>
            <a:r>
              <a:rPr kumimoji="1" lang="ja-JP" altLang="en-US" sz="2400" b="1" dirty="0">
                <a:solidFill>
                  <a:schemeClr val="tx1"/>
                </a:solidFill>
                <a:latin typeface="Meiryo UI" panose="020B0604030504040204" pitchFamily="50" charset="-128"/>
                <a:ea typeface="Meiryo UI" panose="020B0604030504040204" pitchFamily="50" charset="-128"/>
              </a:rPr>
              <a:t>かかる労力や時間を十分に想定し、詰めすぎずに運び</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000"/>
              </a:lnSpc>
            </a:pPr>
            <a:r>
              <a:rPr kumimoji="1" lang="ja-JP" altLang="en-US" sz="2400" b="1" dirty="0">
                <a:solidFill>
                  <a:schemeClr val="tx1"/>
                </a:solidFill>
                <a:latin typeface="Meiryo UI" panose="020B0604030504040204" pitchFamily="50" charset="-128"/>
                <a:ea typeface="Meiryo UI" panose="020B0604030504040204" pitchFamily="50" charset="-128"/>
              </a:rPr>
              <a:t>やすい重さにとどめましょう。</a:t>
            </a:r>
          </a:p>
          <a:p>
            <a:pPr>
              <a:lnSpc>
                <a:spcPts val="2400"/>
              </a:lnSpc>
            </a:pPr>
            <a:endParaRPr kumimoji="1" lang="ja-JP" altLang="en-US" sz="2400" b="1" dirty="0">
              <a:solidFill>
                <a:schemeClr val="tx1"/>
              </a:solidFill>
              <a:latin typeface="Meiryo UI" panose="020B0604030504040204" pitchFamily="50" charset="-128"/>
              <a:ea typeface="Meiryo UI" panose="020B0604030504040204" pitchFamily="50" charset="-128"/>
            </a:endParaRPr>
          </a:p>
          <a:p>
            <a:pPr>
              <a:lnSpc>
                <a:spcPts val="3200"/>
              </a:lnSpc>
              <a:spcAft>
                <a:spcPts val="1200"/>
              </a:spcAft>
            </a:pPr>
            <a:r>
              <a:rPr kumimoji="1" lang="ja-JP" altLang="en-US" sz="2400" b="1" dirty="0">
                <a:solidFill>
                  <a:schemeClr val="accent2">
                    <a:lumMod val="50000"/>
                  </a:schemeClr>
                </a:solidFill>
                <a:latin typeface="Meiryo UI" panose="020B0604030504040204" pitchFamily="50" charset="-128"/>
                <a:ea typeface="Meiryo UI" panose="020B0604030504040204" pitchFamily="50" charset="-128"/>
              </a:rPr>
              <a:t>✓ガラスなどの割れ物は運びやすくまとめましょう。</a:t>
            </a:r>
            <a:endParaRPr kumimoji="1" lang="en-US" altLang="ja-JP" sz="2400" b="1" dirty="0">
              <a:solidFill>
                <a:schemeClr val="accent2">
                  <a:lumMod val="50000"/>
                </a:schemeClr>
              </a:solidFill>
              <a:latin typeface="Meiryo UI" panose="020B0604030504040204" pitchFamily="50" charset="-128"/>
              <a:ea typeface="Meiryo UI" panose="020B0604030504040204" pitchFamily="50" charset="-128"/>
            </a:endParaRPr>
          </a:p>
          <a:p>
            <a:pPr>
              <a:lnSpc>
                <a:spcPts val="3000"/>
              </a:lnSpc>
            </a:pPr>
            <a:r>
              <a:rPr kumimoji="1" lang="ja-JP" altLang="en-US" sz="2400" b="1" dirty="0">
                <a:solidFill>
                  <a:schemeClr val="tx1"/>
                </a:solidFill>
                <a:latin typeface="Meiryo UI" panose="020B0604030504040204" pitchFamily="50" charset="-128"/>
                <a:ea typeface="Meiryo UI" panose="020B0604030504040204" pitchFamily="50" charset="-128"/>
              </a:rPr>
              <a:t>　ガラスなどの割れ物は普段と同じように新聞紙に</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000"/>
              </a:lnSpc>
            </a:pPr>
            <a:r>
              <a:rPr kumimoji="1" lang="ja-JP" altLang="en-US" sz="2400" b="1" dirty="0">
                <a:solidFill>
                  <a:schemeClr val="tx1"/>
                </a:solidFill>
                <a:latin typeface="Meiryo UI" panose="020B0604030504040204" pitchFamily="50" charset="-128"/>
                <a:ea typeface="Meiryo UI" panose="020B0604030504040204" pitchFamily="50" charset="-128"/>
              </a:rPr>
              <a:t>くるむことはせず、土のう袋などに入れてまとめて</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000"/>
              </a:lnSpc>
            </a:pPr>
            <a:r>
              <a:rPr kumimoji="1" lang="ja-JP" altLang="en-US" sz="2400" b="1" dirty="0">
                <a:solidFill>
                  <a:schemeClr val="tx1"/>
                </a:solidFill>
                <a:latin typeface="Meiryo UI" panose="020B0604030504040204" pitchFamily="50" charset="-128"/>
                <a:ea typeface="Meiryo UI" panose="020B0604030504040204" pitchFamily="50" charset="-128"/>
              </a:rPr>
              <a:t>集積所に持っていきます。</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000"/>
              </a:lnSpc>
            </a:pPr>
            <a:r>
              <a:rPr kumimoji="1" lang="ja-JP" altLang="en-US" sz="2400" b="1" dirty="0">
                <a:solidFill>
                  <a:schemeClr val="tx1"/>
                </a:solidFill>
                <a:latin typeface="Meiryo UI" panose="020B0604030504040204" pitchFamily="50" charset="-128"/>
                <a:ea typeface="Meiryo UI" panose="020B0604030504040204" pitchFamily="50" charset="-128"/>
              </a:rPr>
              <a:t>　その際、中身が分かるように、袋の外側に中身を</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000"/>
              </a:lnSpc>
            </a:pPr>
            <a:r>
              <a:rPr kumimoji="1" lang="ja-JP" altLang="en-US" sz="2400" b="1" dirty="0">
                <a:solidFill>
                  <a:schemeClr val="tx1"/>
                </a:solidFill>
                <a:latin typeface="Meiryo UI" panose="020B0604030504040204" pitchFamily="50" charset="-128"/>
                <a:ea typeface="Meiryo UI" panose="020B0604030504040204" pitchFamily="50" charset="-128"/>
              </a:rPr>
              <a:t>書いておくとともに、集積所で袋から出して集める</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000"/>
              </a:lnSpc>
            </a:pPr>
            <a:r>
              <a:rPr kumimoji="1" lang="ja-JP" altLang="en-US" sz="2400" b="1" dirty="0">
                <a:solidFill>
                  <a:schemeClr val="tx1"/>
                </a:solidFill>
                <a:latin typeface="Meiryo UI" panose="020B0604030504040204" pitchFamily="50" charset="-128"/>
                <a:ea typeface="Meiryo UI" panose="020B0604030504040204" pitchFamily="50" charset="-128"/>
              </a:rPr>
              <a:t>ケースもあることに留意してください。</a:t>
            </a:r>
          </a:p>
        </p:txBody>
      </p:sp>
      <p:sp>
        <p:nvSpPr>
          <p:cNvPr id="2" name="Slide Number Placeholder 5">
            <a:extLst>
              <a:ext uri="{FF2B5EF4-FFF2-40B4-BE49-F238E27FC236}">
                <a16:creationId xmlns:a16="http://schemas.microsoft.com/office/drawing/2014/main" id="{BEC28F21-7E1A-4DCE-6A3B-4BCD603354CB}"/>
              </a:ext>
            </a:extLst>
          </p:cNvPr>
          <p:cNvSpPr>
            <a:spLocks noGrp="1"/>
          </p:cNvSpPr>
          <p:nvPr>
            <p:ph type="sldNum" sz="quarter" idx="12"/>
          </p:nvPr>
        </p:nvSpPr>
        <p:spPr>
          <a:xfrm>
            <a:off x="6952476" y="6375013"/>
            <a:ext cx="2057400" cy="365125"/>
          </a:xfrm>
        </p:spPr>
        <p:txBody>
          <a:bodyPr/>
          <a:lstStyle/>
          <a:p>
            <a:r>
              <a:rPr kumimoji="1" lang="en-US" altLang="ja-JP" sz="1600" b="1" dirty="0"/>
              <a:t>37</a:t>
            </a:r>
            <a:endParaRPr kumimoji="1" lang="ja-JP" altLang="en-US" sz="1600" b="1" dirty="0"/>
          </a:p>
        </p:txBody>
      </p:sp>
      <p:grpSp>
        <p:nvGrpSpPr>
          <p:cNvPr id="3" name="グループ化 2">
            <a:extLst>
              <a:ext uri="{FF2B5EF4-FFF2-40B4-BE49-F238E27FC236}">
                <a16:creationId xmlns:a16="http://schemas.microsoft.com/office/drawing/2014/main" id="{7E83B773-C2B6-5BA4-41C7-E0BBF4F9BE1F}"/>
              </a:ext>
            </a:extLst>
          </p:cNvPr>
          <p:cNvGrpSpPr/>
          <p:nvPr/>
        </p:nvGrpSpPr>
        <p:grpSpPr>
          <a:xfrm>
            <a:off x="7161125" y="1592293"/>
            <a:ext cx="1895719" cy="1582536"/>
            <a:chOff x="2350049" y="2032794"/>
            <a:chExt cx="1895719" cy="1582536"/>
          </a:xfrm>
        </p:grpSpPr>
        <p:pic>
          <p:nvPicPr>
            <p:cNvPr id="5" name="Picture 2">
              <a:extLst>
                <a:ext uri="{FF2B5EF4-FFF2-40B4-BE49-F238E27FC236}">
                  <a16:creationId xmlns:a16="http://schemas.microsoft.com/office/drawing/2014/main" id="{B62861C4-E29D-E093-58AC-1EAA9F1CCDB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672488" y="2032794"/>
              <a:ext cx="1196899" cy="974618"/>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6484E488-766C-708B-B287-80ACC09C2FBD}"/>
                </a:ext>
              </a:extLst>
            </p:cNvPr>
            <p:cNvSpPr/>
            <p:nvPr/>
          </p:nvSpPr>
          <p:spPr>
            <a:xfrm>
              <a:off x="2350049" y="2968999"/>
              <a:ext cx="1895719"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土砂を入れた</a:t>
              </a:r>
              <a:endParaRPr lang="en-US" altLang="ja-JP" dirty="0">
                <a:latin typeface="Meiryo UI" panose="020B0604030504040204" pitchFamily="50" charset="-128"/>
                <a:ea typeface="Meiryo UI" panose="020B0604030504040204" pitchFamily="50" charset="-128"/>
              </a:endParaRPr>
            </a:p>
            <a:p>
              <a:pPr algn="ctr"/>
              <a:r>
                <a:rPr lang="ja-JP" altLang="en-US" dirty="0">
                  <a:latin typeface="Meiryo UI" panose="020B0604030504040204" pitchFamily="50" charset="-128"/>
                  <a:ea typeface="Meiryo UI" panose="020B0604030504040204" pitchFamily="50" charset="-128"/>
                </a:rPr>
                <a:t>土のう袋</a:t>
              </a:r>
            </a:p>
          </p:txBody>
        </p:sp>
      </p:grpSp>
      <p:sp>
        <p:nvSpPr>
          <p:cNvPr id="6" name="タイトル 1">
            <a:extLst>
              <a:ext uri="{FF2B5EF4-FFF2-40B4-BE49-F238E27FC236}">
                <a16:creationId xmlns:a16="http://schemas.microsoft.com/office/drawing/2014/main" id="{02FF6807-00FD-D03D-1093-3C47B5616D1A}"/>
              </a:ext>
            </a:extLst>
          </p:cNvPr>
          <p:cNvSpPr txBox="1">
            <a:spLocks/>
          </p:cNvSpPr>
          <p:nvPr/>
        </p:nvSpPr>
        <p:spPr>
          <a:xfrm>
            <a:off x="5146432" y="-33503"/>
            <a:ext cx="2824092" cy="876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000" b="1" dirty="0">
                <a:latin typeface="Meiryo UI" panose="020B0604030504040204" pitchFamily="50" charset="-128"/>
                <a:ea typeface="Meiryo UI" panose="020B0604030504040204" pitchFamily="50" charset="-128"/>
              </a:rPr>
              <a:t>ハンドブック案</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モデル例</a:t>
            </a:r>
            <a:r>
              <a:rPr lang="en-US" altLang="ja-JP" sz="2000" b="1" dirty="0">
                <a:latin typeface="Meiryo UI" panose="020B0604030504040204" pitchFamily="50" charset="-128"/>
                <a:ea typeface="Meiryo UI" panose="020B0604030504040204" pitchFamily="50" charset="-128"/>
              </a:rPr>
              <a:t>〕</a:t>
            </a:r>
          </a:p>
          <a:p>
            <a:pPr algn="ctr"/>
            <a:r>
              <a:rPr lang="en-US" altLang="ja-JP" sz="2000" b="1" dirty="0">
                <a:latin typeface="Meiryo UI" panose="020B0604030504040204" pitchFamily="50" charset="-128"/>
                <a:ea typeface="Meiryo UI" panose="020B0604030504040204" pitchFamily="50" charset="-128"/>
              </a:rPr>
              <a:t>P4,5</a:t>
            </a:r>
            <a:r>
              <a:rPr lang="ja-JP" altLang="en-US" sz="2000" b="1" dirty="0">
                <a:latin typeface="Meiryo UI" panose="020B0604030504040204" pitchFamily="50" charset="-128"/>
                <a:ea typeface="Meiryo UI" panose="020B0604030504040204" pitchFamily="50" charset="-128"/>
              </a:rPr>
              <a:t>参照</a:t>
            </a:r>
            <a:endParaRPr lang="ja-JP" altLang="en-US" sz="3200" b="1" dirty="0">
              <a:latin typeface="Meiryo UI" panose="020B0604030504040204" pitchFamily="50" charset="-128"/>
              <a:ea typeface="Meiryo UI" panose="020B0604030504040204" pitchFamily="50" charset="-128"/>
            </a:endParaRPr>
          </a:p>
        </p:txBody>
      </p:sp>
      <p:sp>
        <p:nvSpPr>
          <p:cNvPr id="10" name="四角形: 角を丸くする 9">
            <a:extLst>
              <a:ext uri="{FF2B5EF4-FFF2-40B4-BE49-F238E27FC236}">
                <a16:creationId xmlns:a16="http://schemas.microsoft.com/office/drawing/2014/main" id="{59E9AA60-E051-C0A8-C9A7-0D4298ABA710}"/>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
        <p:nvSpPr>
          <p:cNvPr id="11" name="正方形/長方形 10">
            <a:extLst>
              <a:ext uri="{FF2B5EF4-FFF2-40B4-BE49-F238E27FC236}">
                <a16:creationId xmlns:a16="http://schemas.microsoft.com/office/drawing/2014/main" id="{D58E9A2A-67EC-ECA7-A759-2F4159147204}"/>
              </a:ext>
            </a:extLst>
          </p:cNvPr>
          <p:cNvSpPr/>
          <p:nvPr/>
        </p:nvSpPr>
        <p:spPr>
          <a:xfrm>
            <a:off x="7042577" y="5421813"/>
            <a:ext cx="1801632" cy="646331"/>
          </a:xfrm>
          <a:prstGeom prst="rect">
            <a:avLst/>
          </a:prstGeom>
        </p:spPr>
        <p:txBody>
          <a:bodyPr wrap="square">
            <a:spAutoFit/>
          </a:bodyPr>
          <a:lstStyle/>
          <a:p>
            <a:pPr algn="ctr"/>
            <a:r>
              <a:rPr lang="ja-JP" altLang="en-US" dirty="0">
                <a:latin typeface="Meiryo UI" panose="020B0604030504040204" pitchFamily="50" charset="-128"/>
                <a:ea typeface="Meiryo UI" panose="020B0604030504040204" pitchFamily="50" charset="-128"/>
              </a:rPr>
              <a:t>ガラスなど割れ物を入れた段ボール</a:t>
            </a:r>
          </a:p>
        </p:txBody>
      </p:sp>
      <p:grpSp>
        <p:nvGrpSpPr>
          <p:cNvPr id="12" name="グループ化 11">
            <a:extLst>
              <a:ext uri="{FF2B5EF4-FFF2-40B4-BE49-F238E27FC236}">
                <a16:creationId xmlns:a16="http://schemas.microsoft.com/office/drawing/2014/main" id="{5FA1163C-FD2D-85B1-233C-20D8F581F3EB}"/>
              </a:ext>
            </a:extLst>
          </p:cNvPr>
          <p:cNvGrpSpPr/>
          <p:nvPr/>
        </p:nvGrpSpPr>
        <p:grpSpPr>
          <a:xfrm>
            <a:off x="7218637" y="4309392"/>
            <a:ext cx="1647643" cy="1112421"/>
            <a:chOff x="7285162" y="4526527"/>
            <a:chExt cx="1647643" cy="1112421"/>
          </a:xfrm>
        </p:grpSpPr>
        <p:grpSp>
          <p:nvGrpSpPr>
            <p:cNvPr id="13" name="グループ化 12">
              <a:extLst>
                <a:ext uri="{FF2B5EF4-FFF2-40B4-BE49-F238E27FC236}">
                  <a16:creationId xmlns:a16="http://schemas.microsoft.com/office/drawing/2014/main" id="{B36EF2E8-8E59-59B3-A1D8-C00B7E169923}"/>
                </a:ext>
              </a:extLst>
            </p:cNvPr>
            <p:cNvGrpSpPr/>
            <p:nvPr/>
          </p:nvGrpSpPr>
          <p:grpSpPr>
            <a:xfrm>
              <a:off x="7285162" y="4526527"/>
              <a:ext cx="1647643" cy="1112421"/>
              <a:chOff x="7263091" y="5209605"/>
              <a:chExt cx="2040045" cy="1377355"/>
            </a:xfrm>
          </p:grpSpPr>
          <p:grpSp>
            <p:nvGrpSpPr>
              <p:cNvPr id="23" name="グループ化 22">
                <a:extLst>
                  <a:ext uri="{FF2B5EF4-FFF2-40B4-BE49-F238E27FC236}">
                    <a16:creationId xmlns:a16="http://schemas.microsoft.com/office/drawing/2014/main" id="{E9C1AFA0-51B1-981F-BBC7-4A161900EFB7}"/>
                  </a:ext>
                </a:extLst>
              </p:cNvPr>
              <p:cNvGrpSpPr/>
              <p:nvPr/>
            </p:nvGrpSpPr>
            <p:grpSpPr>
              <a:xfrm>
                <a:off x="7263091" y="5209605"/>
                <a:ext cx="2040045" cy="1377355"/>
                <a:chOff x="7263091" y="5209605"/>
                <a:chExt cx="2040045" cy="1377355"/>
              </a:xfrm>
            </p:grpSpPr>
            <p:pic>
              <p:nvPicPr>
                <p:cNvPr id="25" name="Picture 2">
                  <a:extLst>
                    <a:ext uri="{FF2B5EF4-FFF2-40B4-BE49-F238E27FC236}">
                      <a16:creationId xmlns:a16="http://schemas.microsoft.com/office/drawing/2014/main" id="{28BFE214-E646-EEA7-13C6-37BF803F97E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263091" y="5209605"/>
                  <a:ext cx="2040045" cy="1377355"/>
                </a:xfrm>
                <a:prstGeom prst="rect">
                  <a:avLst/>
                </a:prstGeom>
                <a:noFill/>
                <a:extLst>
                  <a:ext uri="{909E8E84-426E-40DD-AFC4-6F175D3DCCD1}">
                    <a14:hiddenFill xmlns:a14="http://schemas.microsoft.com/office/drawing/2010/main">
                      <a:solidFill>
                        <a:srgbClr val="FFFFFF"/>
                      </a:solidFill>
                    </a14:hiddenFill>
                  </a:ext>
                </a:extLst>
              </p:spPr>
            </p:pic>
            <p:pic>
              <p:nvPicPr>
                <p:cNvPr id="26" name="図 25" descr="ガラス, カップ が含まれている画像&#10;&#10;自動的に生成された説明">
                  <a:extLst>
                    <a:ext uri="{FF2B5EF4-FFF2-40B4-BE49-F238E27FC236}">
                      <a16:creationId xmlns:a16="http://schemas.microsoft.com/office/drawing/2014/main" id="{6727EFDB-0AC8-0F96-FB5D-BB9EC2D10F3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3603"/>
                <a:stretch/>
              </p:blipFill>
              <p:spPr>
                <a:xfrm rot="191901">
                  <a:off x="7546535" y="5497487"/>
                  <a:ext cx="869279" cy="229467"/>
                </a:xfrm>
                <a:prstGeom prst="rect">
                  <a:avLst/>
                </a:prstGeom>
              </p:spPr>
            </p:pic>
          </p:grpSp>
          <p:pic>
            <p:nvPicPr>
              <p:cNvPr id="24" name="図 23" descr="ロゴ&#10;&#10;自動的に生成された説明">
                <a:extLst>
                  <a:ext uri="{FF2B5EF4-FFF2-40B4-BE49-F238E27FC236}">
                    <a16:creationId xmlns:a16="http://schemas.microsoft.com/office/drawing/2014/main" id="{CF818989-0D5C-DAB5-E004-A33FBBF7726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39248"/>
              <a:stretch/>
            </p:blipFill>
            <p:spPr>
              <a:xfrm rot="156149">
                <a:off x="8089210" y="5409737"/>
                <a:ext cx="542065" cy="329314"/>
              </a:xfrm>
              <a:prstGeom prst="rect">
                <a:avLst/>
              </a:prstGeom>
            </p:spPr>
          </p:pic>
        </p:grpSp>
        <p:pic>
          <p:nvPicPr>
            <p:cNvPr id="14" name="図 13">
              <a:extLst>
                <a:ext uri="{FF2B5EF4-FFF2-40B4-BE49-F238E27FC236}">
                  <a16:creationId xmlns:a16="http://schemas.microsoft.com/office/drawing/2014/main" id="{373EDA39-5848-35D2-9A63-A26416C65B63}"/>
                </a:ext>
              </a:extLst>
            </p:cNvPr>
            <p:cNvPicPr>
              <a:picLocks noChangeAspect="1"/>
            </p:cNvPicPr>
            <p:nvPr/>
          </p:nvPicPr>
          <p:blipFill rotWithShape="1">
            <a:blip r:embed="rId7"/>
            <a:srcRect r="43806" b="15882"/>
            <a:stretch/>
          </p:blipFill>
          <p:spPr>
            <a:xfrm rot="251974">
              <a:off x="7531604" y="5115812"/>
              <a:ext cx="743414" cy="317953"/>
            </a:xfrm>
            <a:prstGeom prst="rect">
              <a:avLst/>
            </a:prstGeom>
          </p:spPr>
        </p:pic>
      </p:grpSp>
    </p:spTree>
    <p:extLst>
      <p:ext uri="{BB962C8B-B14F-4D97-AF65-F5344CB8AC3E}">
        <p14:creationId xmlns:p14="http://schemas.microsoft.com/office/powerpoint/2010/main" val="333695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0AAEADF-D35B-176C-C725-A251A1176507}"/>
              </a:ext>
            </a:extLst>
          </p:cNvPr>
          <p:cNvPicPr>
            <a:picLocks noChangeAspect="1"/>
          </p:cNvPicPr>
          <p:nvPr/>
        </p:nvPicPr>
        <p:blipFill rotWithShape="1">
          <a:blip r:embed="rId3"/>
          <a:srcRect l="8921" r="11300"/>
          <a:stretch/>
        </p:blipFill>
        <p:spPr>
          <a:xfrm>
            <a:off x="7917029" y="5749847"/>
            <a:ext cx="816429" cy="816923"/>
          </a:xfrm>
          <a:prstGeom prst="rect">
            <a:avLst/>
          </a:prstGeom>
          <a:ln>
            <a:solidFill>
              <a:schemeClr val="tx1"/>
            </a:solidFill>
          </a:ln>
        </p:spPr>
      </p:pic>
      <p:sp>
        <p:nvSpPr>
          <p:cNvPr id="4" name="Slide Number Placeholder 5">
            <a:extLst>
              <a:ext uri="{FF2B5EF4-FFF2-40B4-BE49-F238E27FC236}">
                <a16:creationId xmlns:a16="http://schemas.microsoft.com/office/drawing/2014/main" id="{3C391D2B-5ECF-A50C-4E26-5A7BAAD51C61}"/>
              </a:ext>
            </a:extLst>
          </p:cNvPr>
          <p:cNvSpPr>
            <a:spLocks noGrp="1"/>
          </p:cNvSpPr>
          <p:nvPr>
            <p:ph type="sldNum" sz="quarter" idx="12"/>
          </p:nvPr>
        </p:nvSpPr>
        <p:spPr>
          <a:xfrm>
            <a:off x="6952476" y="6356351"/>
            <a:ext cx="2057400" cy="365125"/>
          </a:xfrm>
        </p:spPr>
        <p:txBody>
          <a:bodyPr/>
          <a:lstStyle/>
          <a:p>
            <a:r>
              <a:rPr kumimoji="1" lang="en-US" altLang="ja-JP" sz="1600" b="1" dirty="0"/>
              <a:t>2</a:t>
            </a:r>
            <a:endParaRPr kumimoji="1" lang="ja-JP" altLang="en-US" sz="1600" b="1" dirty="0"/>
          </a:p>
        </p:txBody>
      </p:sp>
      <p:sp>
        <p:nvSpPr>
          <p:cNvPr id="3" name="コンテンツ プレースホルダー 2">
            <a:extLst>
              <a:ext uri="{FF2B5EF4-FFF2-40B4-BE49-F238E27FC236}">
                <a16:creationId xmlns:a16="http://schemas.microsoft.com/office/drawing/2014/main" id="{F60B8BB2-F459-A5D4-9EF4-B7E660FF80D9}"/>
              </a:ext>
            </a:extLst>
          </p:cNvPr>
          <p:cNvSpPr>
            <a:spLocks noGrp="1"/>
          </p:cNvSpPr>
          <p:nvPr>
            <p:ph idx="1"/>
          </p:nvPr>
        </p:nvSpPr>
        <p:spPr>
          <a:xfrm>
            <a:off x="447869" y="814581"/>
            <a:ext cx="8257981" cy="5953266"/>
          </a:xfrm>
        </p:spPr>
        <p:txBody>
          <a:bodyPr>
            <a:noAutofit/>
          </a:bodyPr>
          <a:lstStyle/>
          <a:p>
            <a:pPr marL="0" indent="0" algn="just">
              <a:lnSpc>
                <a:spcPts val="2400"/>
              </a:lnSpc>
              <a:spcBef>
                <a:spcPts val="1800"/>
              </a:spcBef>
              <a:buNone/>
            </a:pPr>
            <a:r>
              <a:rPr lang="ja-JP" altLang="en-US" sz="1800" b="1" dirty="0">
                <a:latin typeface="Meiryo UI" panose="020B0604030504040204" pitchFamily="50" charset="-128"/>
                <a:ea typeface="Meiryo UI" panose="020B0604030504040204" pitchFamily="50" charset="-128"/>
              </a:rPr>
              <a:t>１．運営方法例</a:t>
            </a:r>
            <a:endParaRPr lang="en-US" altLang="ja-JP" sz="1800" b="1" dirty="0">
              <a:latin typeface="Meiryo UI" panose="020B0604030504040204" pitchFamily="50" charset="-128"/>
              <a:ea typeface="Meiryo UI" panose="020B0604030504040204" pitchFamily="50" charset="-128"/>
            </a:endParaRPr>
          </a:p>
          <a:p>
            <a:pPr algn="just">
              <a:lnSpc>
                <a:spcPts val="2400"/>
              </a:lnSpc>
              <a:spcBef>
                <a:spcPts val="600"/>
              </a:spcBef>
              <a:buFont typeface="Wingdings" panose="05000000000000000000" pitchFamily="2" charset="2"/>
              <a:buChar char="ü"/>
            </a:pPr>
            <a:r>
              <a:rPr lang="ja-JP" altLang="en-US" sz="1800" dirty="0">
                <a:latin typeface="Meiryo UI" panose="020B0604030504040204" pitchFamily="50" charset="-128"/>
                <a:ea typeface="Meiryo UI" panose="020B0604030504040204" pitchFamily="50" charset="-128"/>
              </a:rPr>
              <a:t>テーブルごとに参加者を</a:t>
            </a:r>
            <a:r>
              <a:rPr lang="ja-JP" altLang="en-US" sz="1800" u="sng" dirty="0">
                <a:latin typeface="Meiryo UI" panose="020B0604030504040204" pitchFamily="50" charset="-128"/>
                <a:ea typeface="Meiryo UI" panose="020B0604030504040204" pitchFamily="50" charset="-128"/>
              </a:rPr>
              <a:t>概ね</a:t>
            </a:r>
            <a:r>
              <a:rPr lang="en-US" altLang="ja-JP" sz="1800" u="sng" dirty="0">
                <a:latin typeface="Meiryo UI" panose="020B0604030504040204" pitchFamily="50" charset="-128"/>
                <a:ea typeface="Meiryo UI" panose="020B0604030504040204" pitchFamily="50" charset="-128"/>
              </a:rPr>
              <a:t>5</a:t>
            </a:r>
            <a:r>
              <a:rPr lang="ja-JP" altLang="en-US" sz="1800" u="sng" dirty="0">
                <a:latin typeface="Meiryo UI" panose="020B0604030504040204" pitchFamily="50" charset="-128"/>
                <a:ea typeface="Meiryo UI" panose="020B0604030504040204" pitchFamily="50" charset="-128"/>
              </a:rPr>
              <a:t>名ずつ班分け</a:t>
            </a:r>
            <a:r>
              <a:rPr lang="ja-JP" altLang="en-US" sz="1800" dirty="0">
                <a:latin typeface="Meiryo UI" panose="020B0604030504040204" pitchFamily="50" charset="-128"/>
                <a:ea typeface="Meiryo UI" panose="020B0604030504040204" pitchFamily="50" charset="-128"/>
              </a:rPr>
              <a:t>し、各班で研修メニューの各テーマについて議論、意見集約を行ってもらいましょう。参加者の経験や知識に応じてバランスよく班分けするのもよいでしょう。</a:t>
            </a:r>
            <a:endParaRPr lang="en-US" altLang="ja-JP" sz="1800" dirty="0">
              <a:latin typeface="Meiryo UI" panose="020B0604030504040204" pitchFamily="50" charset="-128"/>
              <a:ea typeface="Meiryo UI" panose="020B0604030504040204" pitchFamily="50" charset="-128"/>
            </a:endParaRPr>
          </a:p>
          <a:p>
            <a:pPr algn="just">
              <a:lnSpc>
                <a:spcPts val="2400"/>
              </a:lnSpc>
              <a:spcBef>
                <a:spcPts val="600"/>
              </a:spcBef>
              <a:buFont typeface="Wingdings" panose="05000000000000000000" pitchFamily="2" charset="2"/>
              <a:buChar char="ü"/>
            </a:pPr>
            <a:r>
              <a:rPr lang="ja-JP" altLang="en-US" sz="1800" dirty="0">
                <a:latin typeface="Meiryo UI" panose="020B0604030504040204" pitchFamily="50" charset="-128"/>
                <a:ea typeface="Meiryo UI" panose="020B0604030504040204" pitchFamily="50" charset="-128"/>
              </a:rPr>
              <a:t>目次の目安時間は、概ね</a:t>
            </a:r>
            <a:r>
              <a:rPr lang="en-US" altLang="ja-JP" sz="1800" dirty="0">
                <a:latin typeface="Meiryo UI" panose="020B0604030504040204" pitchFamily="50" charset="-128"/>
                <a:ea typeface="Meiryo UI" panose="020B0604030504040204" pitchFamily="50" charset="-128"/>
              </a:rPr>
              <a:t>20</a:t>
            </a:r>
            <a:r>
              <a:rPr lang="ja-JP" altLang="en-US" sz="1800" dirty="0">
                <a:latin typeface="Meiryo UI" panose="020B0604030504040204" pitchFamily="50" charset="-128"/>
                <a:ea typeface="Meiryo UI" panose="020B0604030504040204" pitchFamily="50" charset="-128"/>
              </a:rPr>
              <a:t>人程度の参加者を想定しています。</a:t>
            </a:r>
            <a:r>
              <a:rPr lang="ja-JP" altLang="en-US" sz="1800" u="sng" dirty="0">
                <a:latin typeface="Meiryo UI" panose="020B0604030504040204" pitchFamily="50" charset="-128"/>
                <a:ea typeface="Meiryo UI" panose="020B0604030504040204" pitchFamily="50" charset="-128"/>
              </a:rPr>
              <a:t>実施する研修メニューの選択や時間</a:t>
            </a:r>
            <a:r>
              <a:rPr lang="ja-JP" altLang="en-US" sz="1800" dirty="0">
                <a:latin typeface="Meiryo UI" panose="020B0604030504040204" pitchFamily="50" charset="-128"/>
                <a:ea typeface="Meiryo UI" panose="020B0604030504040204" pitchFamily="50" charset="-128"/>
              </a:rPr>
              <a:t>は、</a:t>
            </a:r>
            <a:r>
              <a:rPr lang="ja-JP" altLang="en-US" sz="1800" u="sng" dirty="0">
                <a:latin typeface="Meiryo UI" panose="020B0604030504040204" pitchFamily="50" charset="-128"/>
                <a:ea typeface="Meiryo UI" panose="020B0604030504040204" pitchFamily="50" charset="-128"/>
              </a:rPr>
              <a:t>研修目的や参加者数、全体の研修時間に応じて調整</a:t>
            </a:r>
            <a:r>
              <a:rPr lang="ja-JP" altLang="en-US" sz="1800" dirty="0">
                <a:latin typeface="Meiryo UI" panose="020B0604030504040204" pitchFamily="50" charset="-128"/>
                <a:ea typeface="Meiryo UI" panose="020B0604030504040204" pitchFamily="50" charset="-128"/>
              </a:rPr>
              <a:t>してください。 </a:t>
            </a:r>
            <a:endParaRPr lang="en-US" altLang="ja-JP" sz="1800" dirty="0">
              <a:latin typeface="Meiryo UI" panose="020B0604030504040204" pitchFamily="50" charset="-128"/>
              <a:ea typeface="Meiryo UI" panose="020B0604030504040204" pitchFamily="50" charset="-128"/>
            </a:endParaRPr>
          </a:p>
          <a:p>
            <a:pPr marL="0" indent="0" algn="just">
              <a:lnSpc>
                <a:spcPts val="2400"/>
              </a:lnSpc>
              <a:spcBef>
                <a:spcPts val="600"/>
              </a:spcBef>
              <a:buNone/>
            </a:pPr>
            <a:r>
              <a:rPr lang="ja-JP" altLang="en-US" sz="1800" b="1" dirty="0">
                <a:latin typeface="Meiryo UI" panose="020B0604030504040204" pitchFamily="50" charset="-128"/>
                <a:ea typeface="Meiryo UI" panose="020B0604030504040204" pitchFamily="50" charset="-128"/>
              </a:rPr>
              <a:t>２．用意する物品・資料</a:t>
            </a:r>
            <a:endParaRPr lang="en-US" altLang="ja-JP" sz="1800" dirty="0">
              <a:latin typeface="Meiryo UI" panose="020B0604030504040204" pitchFamily="50" charset="-128"/>
              <a:ea typeface="Meiryo UI" panose="020B0604030504040204" pitchFamily="50" charset="-128"/>
            </a:endParaRPr>
          </a:p>
          <a:p>
            <a:pPr algn="just">
              <a:lnSpc>
                <a:spcPts val="2400"/>
              </a:lnSpc>
              <a:spcBef>
                <a:spcPts val="600"/>
              </a:spcBef>
              <a:buFont typeface="Wingdings" panose="05000000000000000000" pitchFamily="2" charset="2"/>
              <a:buChar char="ü"/>
            </a:pPr>
            <a:r>
              <a:rPr lang="ja-JP" altLang="en-US" sz="1800" dirty="0">
                <a:latin typeface="Meiryo UI" panose="020B0604030504040204" pitchFamily="50" charset="-128"/>
                <a:ea typeface="Meiryo UI" panose="020B0604030504040204" pitchFamily="50" charset="-128"/>
              </a:rPr>
              <a:t>付箋紙、付箋記入用の太いペン（参加者数分、黒・赤・青など複数色あるとよい）</a:t>
            </a:r>
            <a:endParaRPr lang="en-US" altLang="ja-JP" sz="1800" dirty="0">
              <a:latin typeface="Meiryo UI" panose="020B0604030504040204" pitchFamily="50" charset="-128"/>
              <a:ea typeface="Meiryo UI" panose="020B0604030504040204" pitchFamily="50" charset="-128"/>
            </a:endParaRPr>
          </a:p>
          <a:p>
            <a:pPr algn="just">
              <a:lnSpc>
                <a:spcPts val="2400"/>
              </a:lnSpc>
              <a:spcBef>
                <a:spcPts val="600"/>
              </a:spcBef>
              <a:buFont typeface="Wingdings" panose="05000000000000000000" pitchFamily="2" charset="2"/>
              <a:buChar char="ü"/>
            </a:pPr>
            <a:r>
              <a:rPr lang="ja-JP" altLang="en-US" sz="1800" dirty="0">
                <a:latin typeface="Meiryo UI" panose="020B0604030504040204" pitchFamily="50" charset="-128"/>
                <a:ea typeface="Meiryo UI" panose="020B0604030504040204" pitchFamily="50" charset="-128"/>
              </a:rPr>
              <a:t>模造紙（</a:t>
            </a:r>
            <a:r>
              <a:rPr lang="en-US" altLang="ja-JP" sz="1800" dirty="0">
                <a:latin typeface="Meiryo UI" panose="020B0604030504040204" pitchFamily="50" charset="-128"/>
                <a:ea typeface="Meiryo UI" panose="020B0604030504040204" pitchFamily="50" charset="-128"/>
              </a:rPr>
              <a:t>A2</a:t>
            </a:r>
            <a:r>
              <a:rPr lang="ja-JP" altLang="en-US" sz="1800" dirty="0">
                <a:latin typeface="Meiryo UI" panose="020B0604030504040204" pitchFamily="50" charset="-128"/>
                <a:ea typeface="Meiryo UI" panose="020B0604030504040204" pitchFamily="50" charset="-128"/>
              </a:rPr>
              <a:t>サイズ程度、各班で記入した付箋紙を貼り付けるなどテーマ毎に利用）</a:t>
            </a:r>
            <a:endParaRPr lang="en-US" altLang="ja-JP" sz="1800" dirty="0">
              <a:latin typeface="Meiryo UI" panose="020B0604030504040204" pitchFamily="50" charset="-128"/>
              <a:ea typeface="Meiryo UI" panose="020B0604030504040204" pitchFamily="50" charset="-128"/>
            </a:endParaRPr>
          </a:p>
          <a:p>
            <a:pPr algn="just">
              <a:lnSpc>
                <a:spcPts val="2400"/>
              </a:lnSpc>
              <a:spcBef>
                <a:spcPts val="600"/>
              </a:spcBef>
              <a:buFont typeface="Wingdings" panose="05000000000000000000" pitchFamily="2" charset="2"/>
              <a:buChar char="ü"/>
            </a:pPr>
            <a:r>
              <a:rPr lang="ja-JP" altLang="en-US" sz="1800" dirty="0">
                <a:latin typeface="Meiryo UI" panose="020B0604030504040204" pitchFamily="50" charset="-128"/>
                <a:ea typeface="Meiryo UI" panose="020B0604030504040204" pitchFamily="50" charset="-128"/>
              </a:rPr>
              <a:t>説明用資料（本資料の右上「</a:t>
            </a:r>
            <a:r>
              <a:rPr lang="ja-JP" altLang="en-US" sz="1800" dirty="0">
                <a:highlight>
                  <a:srgbClr val="00FF00"/>
                </a:highlight>
                <a:latin typeface="Meiryo UI" panose="020B0604030504040204" pitchFamily="50" charset="-128"/>
                <a:ea typeface="Meiryo UI" panose="020B0604030504040204" pitchFamily="50" charset="-128"/>
              </a:rPr>
              <a:t>事前配布用</a:t>
            </a:r>
            <a:r>
              <a:rPr lang="ja-JP" altLang="en-US" sz="1800" dirty="0">
                <a:latin typeface="Meiryo UI" panose="020B0604030504040204" pitchFamily="50" charset="-128"/>
                <a:ea typeface="Meiryo UI" panose="020B0604030504040204" pitchFamily="50" charset="-128"/>
              </a:rPr>
              <a:t>」、「</a:t>
            </a:r>
            <a:r>
              <a:rPr lang="ja-JP" altLang="en-US" sz="1800" dirty="0">
                <a:highlight>
                  <a:srgbClr val="FFFF00"/>
                </a:highlight>
                <a:latin typeface="Meiryo UI" panose="020B0604030504040204" pitchFamily="50" charset="-128"/>
                <a:ea typeface="Meiryo UI" panose="020B0604030504040204" pitchFamily="50" charset="-128"/>
              </a:rPr>
              <a:t>解説用</a:t>
            </a:r>
            <a:r>
              <a:rPr lang="ja-JP" altLang="en-US" sz="1800" dirty="0">
                <a:latin typeface="Meiryo UI" panose="020B0604030504040204" pitchFamily="50" charset="-128"/>
                <a:ea typeface="Meiryo UI" panose="020B0604030504040204" pitchFamily="50" charset="-128"/>
              </a:rPr>
              <a:t>」</a:t>
            </a:r>
            <a:r>
              <a:rPr lang="en-US" altLang="ja-JP" sz="1800" baseline="300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のページ）</a:t>
            </a:r>
            <a:endParaRPr lang="en-US" altLang="ja-JP" sz="1800" dirty="0">
              <a:latin typeface="Meiryo UI" panose="020B0604030504040204" pitchFamily="50" charset="-128"/>
              <a:ea typeface="Meiryo UI" panose="020B0604030504040204" pitchFamily="50" charset="-128"/>
            </a:endParaRPr>
          </a:p>
          <a:p>
            <a:pPr algn="just">
              <a:lnSpc>
                <a:spcPts val="2400"/>
              </a:lnSpc>
              <a:spcBef>
                <a:spcPts val="600"/>
              </a:spcBef>
              <a:buFont typeface="Wingdings" panose="05000000000000000000" pitchFamily="2" charset="2"/>
              <a:buChar char="ü"/>
            </a:pPr>
            <a:r>
              <a:rPr lang="ja-JP" altLang="en-US" sz="1800" dirty="0">
                <a:latin typeface="Meiryo UI" panose="020B0604030504040204" pitchFamily="50" charset="-128"/>
                <a:ea typeface="Meiryo UI" panose="020B0604030504040204" pitchFamily="50" charset="-128"/>
              </a:rPr>
              <a:t>ボランティア向け災害ごみ処理ハンドブック</a:t>
            </a:r>
            <a:r>
              <a:rPr lang="en-US" altLang="ja-JP" sz="1800" baseline="30000" dirty="0">
                <a:latin typeface="Meiryo UI" panose="020B0604030504040204" pitchFamily="50" charset="-128"/>
                <a:ea typeface="Meiryo UI" panose="020B0604030504040204" pitchFamily="50" charset="-128"/>
              </a:rPr>
              <a:t>※</a:t>
            </a:r>
            <a:endParaRPr lang="en-US" altLang="ja-JP" sz="1800" dirty="0">
              <a:latin typeface="Meiryo UI" panose="020B0604030504040204" pitchFamily="50" charset="-128"/>
              <a:ea typeface="Meiryo UI" panose="020B0604030504040204" pitchFamily="50" charset="-128"/>
            </a:endParaRPr>
          </a:p>
          <a:p>
            <a:pPr marL="0" indent="0" algn="just">
              <a:lnSpc>
                <a:spcPts val="2400"/>
              </a:lnSpc>
              <a:spcBef>
                <a:spcPts val="600"/>
              </a:spcBef>
              <a:buNone/>
            </a:pPr>
            <a:r>
              <a:rPr lang="ja-JP" altLang="en-US" sz="1800" dirty="0">
                <a:latin typeface="Meiryo UI" panose="020B0604030504040204" pitchFamily="50" charset="-128"/>
                <a:ea typeface="Meiryo UI" panose="020B0604030504040204" pitchFamily="50" charset="-128"/>
              </a:rPr>
              <a:t>　　</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各テーマの解説に用いるため、配布のタイミングは工夫しましょう</a:t>
            </a:r>
            <a:endParaRPr lang="en-US" altLang="ja-JP" sz="1800" dirty="0">
              <a:latin typeface="Meiryo UI" panose="020B0604030504040204" pitchFamily="50" charset="-128"/>
              <a:ea typeface="Meiryo UI" panose="020B0604030504040204" pitchFamily="50" charset="-128"/>
            </a:endParaRPr>
          </a:p>
          <a:p>
            <a:pPr marL="0" indent="0" algn="just">
              <a:lnSpc>
                <a:spcPts val="2400"/>
              </a:lnSpc>
              <a:spcBef>
                <a:spcPts val="1800"/>
              </a:spcBef>
              <a:buNone/>
            </a:pPr>
            <a:r>
              <a:rPr lang="ja-JP" altLang="en-US" sz="1800" b="1" dirty="0">
                <a:latin typeface="Meiryo UI" panose="020B0604030504040204" pitchFamily="50" charset="-128"/>
                <a:ea typeface="Meiryo UI" panose="020B0604030504040204" pitchFamily="50" charset="-128"/>
              </a:rPr>
              <a:t>３．上記に加え、テーマ毎に準備が必要な備品　　</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テーマ①はなし</a:t>
            </a:r>
            <a:endParaRPr lang="en-US" altLang="ja-JP" sz="1800" dirty="0">
              <a:latin typeface="Meiryo UI" panose="020B0604030504040204" pitchFamily="50" charset="-128"/>
              <a:ea typeface="Meiryo UI" panose="020B0604030504040204" pitchFamily="50" charset="-128"/>
            </a:endParaRPr>
          </a:p>
          <a:p>
            <a:pPr algn="just">
              <a:lnSpc>
                <a:spcPts val="2400"/>
              </a:lnSpc>
              <a:spcBef>
                <a:spcPts val="600"/>
              </a:spcBef>
              <a:buFont typeface="Wingdings" panose="05000000000000000000" pitchFamily="2" charset="2"/>
              <a:buChar char="ü"/>
            </a:pPr>
            <a:r>
              <a:rPr kumimoji="1" lang="ja-JP" altLang="en-US" sz="1800" dirty="0">
                <a:latin typeface="Meiryo UI" panose="020B0604030504040204" pitchFamily="50" charset="-128"/>
                <a:ea typeface="Meiryo UI" panose="020B0604030504040204" pitchFamily="50" charset="-128"/>
              </a:rPr>
              <a:t>テーマ②：災害ごみカード（</a:t>
            </a:r>
            <a:r>
              <a:rPr kumimoji="1" lang="en-US" altLang="ja-JP" sz="1800" dirty="0">
                <a:latin typeface="Meiryo UI" panose="020B0604030504040204" pitchFamily="50" charset="-128"/>
                <a:ea typeface="Meiryo UI" panose="020B0604030504040204" pitchFamily="50" charset="-128"/>
              </a:rPr>
              <a:t>P.</a:t>
            </a:r>
            <a:r>
              <a:rPr lang="en-US" altLang="ja-JP" sz="1800" dirty="0">
                <a:latin typeface="Meiryo UI" panose="020B0604030504040204" pitchFamily="50" charset="-128"/>
                <a:ea typeface="Meiryo UI" panose="020B0604030504040204" pitchFamily="50" charset="-128"/>
              </a:rPr>
              <a:t>23</a:t>
            </a:r>
            <a:r>
              <a:rPr kumimoji="1" lang="ja-JP" altLang="en-US" sz="1800" dirty="0">
                <a:latin typeface="Meiryo UI" panose="020B0604030504040204" pitchFamily="50" charset="-128"/>
                <a:ea typeface="Meiryo UI" panose="020B0604030504040204" pitchFamily="50" charset="-128"/>
              </a:rPr>
              <a:t>のイラストを印刷・切り分け</a:t>
            </a:r>
            <a:r>
              <a:rPr lang="ja-JP" altLang="en-US" sz="1800" dirty="0">
                <a:latin typeface="Meiryo UI" panose="020B0604030504040204" pitchFamily="50" charset="-128"/>
                <a:ea typeface="Meiryo UI" panose="020B0604030504040204" pitchFamily="50" charset="-128"/>
              </a:rPr>
              <a:t>て</a:t>
            </a:r>
            <a:r>
              <a:rPr kumimoji="1" lang="ja-JP" altLang="en-US" sz="1800" dirty="0">
                <a:latin typeface="Meiryo UI" panose="020B0604030504040204" pitchFamily="50" charset="-128"/>
                <a:ea typeface="Meiryo UI" panose="020B0604030504040204" pitchFamily="50" charset="-128"/>
              </a:rPr>
              <a:t>作成できます）</a:t>
            </a:r>
            <a:endParaRPr kumimoji="1" lang="en-US" altLang="ja-JP" sz="1800" dirty="0">
              <a:latin typeface="Meiryo UI" panose="020B0604030504040204" pitchFamily="50" charset="-128"/>
              <a:ea typeface="Meiryo UI" panose="020B0604030504040204" pitchFamily="50" charset="-128"/>
            </a:endParaRPr>
          </a:p>
          <a:p>
            <a:pPr algn="just">
              <a:lnSpc>
                <a:spcPts val="2400"/>
              </a:lnSpc>
              <a:spcBef>
                <a:spcPts val="600"/>
              </a:spcBef>
              <a:buFont typeface="Wingdings" panose="05000000000000000000" pitchFamily="2" charset="2"/>
              <a:buChar char="ü"/>
            </a:pPr>
            <a:r>
              <a:rPr lang="ja-JP" altLang="en-US" sz="1800" dirty="0">
                <a:latin typeface="Meiryo UI" panose="020B0604030504040204" pitchFamily="50" charset="-128"/>
                <a:ea typeface="Meiryo UI" panose="020B0604030504040204" pitchFamily="50" charset="-128"/>
              </a:rPr>
              <a:t>テーマ③：</a:t>
            </a:r>
            <a:r>
              <a:rPr lang="ja-JP" altLang="en-US" sz="1800" dirty="0">
                <a:latin typeface="Meiryo UI" panose="020B0604030504040204" pitchFamily="50" charset="-128"/>
                <a:ea typeface="Meiryo UI" panose="020B0604030504040204" pitchFamily="50" charset="-128"/>
                <a:sym typeface="Wingdings" panose="05000000000000000000" pitchFamily="2" charset="2"/>
              </a:rPr>
              <a:t>＜コラム</a:t>
            </a:r>
            <a:r>
              <a:rPr lang="ja-JP" altLang="en-US" sz="1800" dirty="0">
                <a:latin typeface="Meiryo UI" panose="020B0604030504040204" pitchFamily="50" charset="-128"/>
                <a:ea typeface="Meiryo UI" panose="020B0604030504040204" pitchFamily="50" charset="-128"/>
              </a:rPr>
              <a:t>の実演を行う場合＞ワードロープ等</a:t>
            </a:r>
            <a:endParaRPr lang="en-US" altLang="ja-JP" sz="1800" dirty="0">
              <a:latin typeface="Meiryo UI" panose="020B0604030504040204" pitchFamily="50" charset="-128"/>
              <a:ea typeface="Meiryo UI" panose="020B0604030504040204" pitchFamily="50" charset="-128"/>
            </a:endParaRPr>
          </a:p>
          <a:p>
            <a:pPr algn="just">
              <a:lnSpc>
                <a:spcPts val="2400"/>
              </a:lnSpc>
              <a:spcBef>
                <a:spcPts val="600"/>
              </a:spcBef>
              <a:buFont typeface="Wingdings" panose="05000000000000000000" pitchFamily="2" charset="2"/>
              <a:buChar char="ü"/>
            </a:pPr>
            <a:r>
              <a:rPr kumimoji="1" lang="ja-JP" altLang="en-US" sz="1800" dirty="0">
                <a:latin typeface="Meiryo UI" panose="020B0604030504040204" pitchFamily="50" charset="-128"/>
                <a:ea typeface="Meiryo UI" panose="020B0604030504040204" pitchFamily="50" charset="-128"/>
              </a:rPr>
              <a:t>テーマ④</a:t>
            </a:r>
            <a:r>
              <a:rPr lang="ja-JP" altLang="en-US" sz="1800" dirty="0">
                <a:latin typeface="Meiryo UI" panose="020B0604030504040204" pitchFamily="50" charset="-128"/>
                <a:ea typeface="Meiryo UI" panose="020B0604030504040204" pitchFamily="50" charset="-128"/>
              </a:rPr>
              <a:t>：＜具体の装備・道具を見せる場合＞装備・道具の実物</a:t>
            </a:r>
            <a:endParaRPr kumimoji="1" lang="en-US" altLang="ja-JP" sz="180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A49D7217-EF31-221E-64D2-0CA53432ADA4}"/>
              </a:ext>
            </a:extLst>
          </p:cNvPr>
          <p:cNvSpPr>
            <a:spLocks noGrp="1"/>
          </p:cNvSpPr>
          <p:nvPr>
            <p:ph type="title"/>
          </p:nvPr>
        </p:nvSpPr>
        <p:spPr>
          <a:xfrm>
            <a:off x="567347" y="-54868"/>
            <a:ext cx="7886700" cy="1075513"/>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研修を実施するにあたっての準備</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cxnSp>
        <p:nvCxnSpPr>
          <p:cNvPr id="11" name="直線コネクタ 10">
            <a:extLst>
              <a:ext uri="{FF2B5EF4-FFF2-40B4-BE49-F238E27FC236}">
                <a16:creationId xmlns:a16="http://schemas.microsoft.com/office/drawing/2014/main" id="{19A018D1-52F8-05FE-515E-CE5CE7D0E564}"/>
              </a:ext>
            </a:extLst>
          </p:cNvPr>
          <p:cNvCxnSpPr>
            <a:cxnSpLocks/>
          </p:cNvCxnSpPr>
          <p:nvPr/>
        </p:nvCxnSpPr>
        <p:spPr>
          <a:xfrm>
            <a:off x="567347" y="1138805"/>
            <a:ext cx="800930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2FCF27B-3F11-00CC-3B4B-111BE368884B}"/>
              </a:ext>
            </a:extLst>
          </p:cNvPr>
          <p:cNvCxnSpPr>
            <a:cxnSpLocks/>
          </p:cNvCxnSpPr>
          <p:nvPr/>
        </p:nvCxnSpPr>
        <p:spPr>
          <a:xfrm>
            <a:off x="567347" y="5684612"/>
            <a:ext cx="800930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01B89D5-4C74-1BD7-95A5-F925554F6B29}"/>
              </a:ext>
            </a:extLst>
          </p:cNvPr>
          <p:cNvCxnSpPr>
            <a:cxnSpLocks/>
          </p:cNvCxnSpPr>
          <p:nvPr/>
        </p:nvCxnSpPr>
        <p:spPr>
          <a:xfrm>
            <a:off x="567347" y="3208816"/>
            <a:ext cx="800930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95DF85FC-A7E9-EE8E-FA71-68F3D249BA87}"/>
              </a:ext>
            </a:extLst>
          </p:cNvPr>
          <p:cNvPicPr>
            <a:picLocks noChangeAspect="1"/>
          </p:cNvPicPr>
          <p:nvPr/>
        </p:nvPicPr>
        <p:blipFill>
          <a:blip r:embed="rId4"/>
          <a:stretch>
            <a:fillRect/>
          </a:stretch>
        </p:blipFill>
        <p:spPr>
          <a:xfrm>
            <a:off x="7196394" y="6031335"/>
            <a:ext cx="779734" cy="769338"/>
          </a:xfrm>
          <a:prstGeom prst="rect">
            <a:avLst/>
          </a:prstGeom>
          <a:solidFill>
            <a:schemeClr val="bg1"/>
          </a:solidFill>
          <a:ln>
            <a:solidFill>
              <a:schemeClr val="tx1"/>
            </a:solidFill>
          </a:ln>
        </p:spPr>
      </p:pic>
      <p:sp>
        <p:nvSpPr>
          <p:cNvPr id="6" name="四角形: 角を丸くする 5">
            <a:extLst>
              <a:ext uri="{FF2B5EF4-FFF2-40B4-BE49-F238E27FC236}">
                <a16:creationId xmlns:a16="http://schemas.microsoft.com/office/drawing/2014/main" id="{A07B8B57-3F61-C21D-5135-8B495F9F3957}"/>
              </a:ext>
            </a:extLst>
          </p:cNvPr>
          <p:cNvSpPr/>
          <p:nvPr/>
        </p:nvSpPr>
        <p:spPr>
          <a:xfrm>
            <a:off x="7725747" y="130629"/>
            <a:ext cx="1044000" cy="457346"/>
          </a:xfrm>
          <a:prstGeom prst="roundRect">
            <a:avLst/>
          </a:prstGeom>
          <a:solidFill>
            <a:schemeClr val="accent5">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事務局</a:t>
            </a:r>
          </a:p>
        </p:txBody>
      </p:sp>
    </p:spTree>
    <p:extLst>
      <p:ext uri="{BB962C8B-B14F-4D97-AF65-F5344CB8AC3E}">
        <p14:creationId xmlns:p14="http://schemas.microsoft.com/office/powerpoint/2010/main" val="1133577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CE8E72F-4393-07CC-E68F-63E95A0764A5}"/>
              </a:ext>
            </a:extLst>
          </p:cNvPr>
          <p:cNvSpPr>
            <a:spLocks noGrp="1"/>
          </p:cNvSpPr>
          <p:nvPr>
            <p:ph type="title"/>
          </p:nvPr>
        </p:nvSpPr>
        <p:spPr>
          <a:xfrm>
            <a:off x="628649" y="1"/>
            <a:ext cx="8362203" cy="876300"/>
          </a:xfrm>
        </p:spPr>
        <p:txBody>
          <a:bodyPr>
            <a:normAutofit/>
          </a:bodyPr>
          <a:lstStyle/>
          <a:p>
            <a:r>
              <a:rPr lang="en-US" altLang="ja-JP" sz="2800" b="1" dirty="0">
                <a:solidFill>
                  <a:schemeClr val="bg1"/>
                </a:solidFill>
                <a:latin typeface="Meiryo UI" panose="020B0604030504040204" pitchFamily="50" charset="-128"/>
                <a:ea typeface="Meiryo UI" panose="020B0604030504040204" pitchFamily="50" charset="-128"/>
              </a:rPr>
              <a:t>【</a:t>
            </a:r>
            <a:r>
              <a:rPr lang="ja-JP" altLang="en-US" sz="2800" b="1" dirty="0">
                <a:solidFill>
                  <a:schemeClr val="bg1"/>
                </a:solidFill>
                <a:latin typeface="Meiryo UI" panose="020B0604030504040204" pitchFamily="50" charset="-128"/>
                <a:ea typeface="Meiryo UI" panose="020B0604030504040204" pitchFamily="50" charset="-128"/>
              </a:rPr>
              <a:t>コラム</a:t>
            </a:r>
            <a:r>
              <a:rPr lang="en-US" altLang="ja-JP" sz="2800" b="1" dirty="0">
                <a:solidFill>
                  <a:schemeClr val="bg1"/>
                </a:solidFill>
                <a:latin typeface="Meiryo UI" panose="020B0604030504040204" pitchFamily="50" charset="-128"/>
                <a:ea typeface="Meiryo UI" panose="020B0604030504040204" pitchFamily="50" charset="-128"/>
              </a:rPr>
              <a:t>】</a:t>
            </a:r>
            <a:r>
              <a:rPr lang="ja-JP" altLang="en-US" sz="2800" b="1" dirty="0">
                <a:solidFill>
                  <a:schemeClr val="bg1"/>
                </a:solidFill>
                <a:latin typeface="Meiryo UI" panose="020B0604030504040204" pitchFamily="50" charset="-128"/>
                <a:ea typeface="Meiryo UI" panose="020B0604030504040204" pitchFamily="50" charset="-128"/>
              </a:rPr>
              <a:t>ごみを運ぶ車両や必要な免許にも注意</a:t>
            </a:r>
            <a:endParaRPr kumimoji="1" lang="ja-JP" altLang="en-US" sz="2800" b="1" dirty="0">
              <a:solidFill>
                <a:schemeClr val="bg1"/>
              </a:solidFill>
              <a:latin typeface="Meiryo UI" panose="020B0604030504040204" pitchFamily="50" charset="-128"/>
              <a:ea typeface="Meiryo UI" panose="020B0604030504040204" pitchFamily="50" charset="-128"/>
            </a:endParaRPr>
          </a:p>
        </p:txBody>
      </p:sp>
      <p:sp>
        <p:nvSpPr>
          <p:cNvPr id="2" name="Slide Number Placeholder 5">
            <a:extLst>
              <a:ext uri="{FF2B5EF4-FFF2-40B4-BE49-F238E27FC236}">
                <a16:creationId xmlns:a16="http://schemas.microsoft.com/office/drawing/2014/main" id="{BEC28F21-7E1A-4DCE-6A3B-4BCD603354CB}"/>
              </a:ext>
            </a:extLst>
          </p:cNvPr>
          <p:cNvSpPr>
            <a:spLocks noGrp="1"/>
          </p:cNvSpPr>
          <p:nvPr>
            <p:ph type="sldNum" sz="quarter" idx="12"/>
          </p:nvPr>
        </p:nvSpPr>
        <p:spPr>
          <a:xfrm>
            <a:off x="6952476" y="6375013"/>
            <a:ext cx="2057400" cy="365125"/>
          </a:xfrm>
        </p:spPr>
        <p:txBody>
          <a:bodyPr/>
          <a:lstStyle/>
          <a:p>
            <a:r>
              <a:rPr kumimoji="1" lang="en-US" altLang="ja-JP" sz="1600" b="1" dirty="0"/>
              <a:t>38</a:t>
            </a:r>
            <a:endParaRPr kumimoji="1" lang="ja-JP" altLang="en-US" sz="1600" b="1" dirty="0"/>
          </a:p>
        </p:txBody>
      </p:sp>
      <p:sp>
        <p:nvSpPr>
          <p:cNvPr id="10" name="吹き出し: 角を丸めた四角形 9">
            <a:extLst>
              <a:ext uri="{FF2B5EF4-FFF2-40B4-BE49-F238E27FC236}">
                <a16:creationId xmlns:a16="http://schemas.microsoft.com/office/drawing/2014/main" id="{06FE43A8-92B5-CB4A-ED38-7576FC586292}"/>
              </a:ext>
            </a:extLst>
          </p:cNvPr>
          <p:cNvSpPr/>
          <p:nvPr/>
        </p:nvSpPr>
        <p:spPr>
          <a:xfrm>
            <a:off x="171264" y="983991"/>
            <a:ext cx="8838612" cy="2792912"/>
          </a:xfrm>
          <a:prstGeom prst="wedgeRoundRectCallout">
            <a:avLst>
              <a:gd name="adj1" fmla="val -28426"/>
              <a:gd name="adj2" fmla="val 1490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00"/>
              </a:lnSpc>
            </a:pPr>
            <a:r>
              <a:rPr kumimoji="1" lang="ja-JP" altLang="en-US" sz="2400" b="1" dirty="0">
                <a:solidFill>
                  <a:schemeClr val="tx1"/>
                </a:solidFill>
                <a:latin typeface="Meiryo UI" panose="020B0604030504040204" pitchFamily="50" charset="-128"/>
                <a:ea typeface="Meiryo UI" panose="020B0604030504040204" pitchFamily="50" charset="-128"/>
              </a:rPr>
              <a:t>現場に配備される車両の種類によって、積載量が異なりますので、災害ごみの搬出方法も変わります。</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200"/>
              </a:lnSpc>
              <a:spcBef>
                <a:spcPts val="1200"/>
              </a:spcBef>
            </a:pPr>
            <a:r>
              <a:rPr kumimoji="1" lang="ja-JP" altLang="en-US" sz="2400" b="1" dirty="0">
                <a:solidFill>
                  <a:schemeClr val="tx1"/>
                </a:solidFill>
                <a:latin typeface="Meiryo UI" panose="020B0604030504040204" pitchFamily="50" charset="-128"/>
                <a:ea typeface="Meiryo UI" panose="020B0604030504040204" pitchFamily="50" charset="-128"/>
              </a:rPr>
              <a:t>また、現地の免許保有者によって、運転できる車両に制約があります。</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nSpc>
                <a:spcPts val="3200"/>
              </a:lnSpc>
              <a:spcBef>
                <a:spcPts val="1200"/>
              </a:spcBef>
            </a:pPr>
            <a:r>
              <a:rPr kumimoji="1" lang="ja-JP" altLang="en-US" sz="2400" b="1" dirty="0">
                <a:solidFill>
                  <a:schemeClr val="tx1"/>
                </a:solidFill>
                <a:latin typeface="Meiryo UI" panose="020B0604030504040204" pitchFamily="50" charset="-128"/>
                <a:ea typeface="Meiryo UI" panose="020B0604030504040204" pitchFamily="50" charset="-128"/>
              </a:rPr>
              <a:t>車両や免許の種類により、現場のスタッフで効率的な搬送方法を　考える必要があります。</a:t>
            </a:r>
          </a:p>
        </p:txBody>
      </p:sp>
      <p:pic>
        <p:nvPicPr>
          <p:cNvPr id="2050" name="Picture 2">
            <a:extLst>
              <a:ext uri="{FF2B5EF4-FFF2-40B4-BE49-F238E27FC236}">
                <a16:creationId xmlns:a16="http://schemas.microsoft.com/office/drawing/2014/main" id="{4643A350-B411-65AF-E5DE-88B033B2723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702968" y="4184097"/>
            <a:ext cx="1793777" cy="15735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88D0010-D05D-FA11-9335-7C94A7863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4651" y="3776903"/>
            <a:ext cx="2637112" cy="206991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グループ化 10">
            <a:extLst>
              <a:ext uri="{FF2B5EF4-FFF2-40B4-BE49-F238E27FC236}">
                <a16:creationId xmlns:a16="http://schemas.microsoft.com/office/drawing/2014/main" id="{A9CE2148-845D-15D5-F908-0CC5F2F355E0}"/>
              </a:ext>
            </a:extLst>
          </p:cNvPr>
          <p:cNvGrpSpPr/>
          <p:nvPr/>
        </p:nvGrpSpPr>
        <p:grpSpPr>
          <a:xfrm>
            <a:off x="567556" y="3884593"/>
            <a:ext cx="2359777" cy="1873073"/>
            <a:chOff x="-497633" y="438151"/>
            <a:chExt cx="7620000" cy="6048375"/>
          </a:xfrm>
        </p:grpSpPr>
        <p:pic>
          <p:nvPicPr>
            <p:cNvPr id="2054" name="Picture 6">
              <a:extLst>
                <a:ext uri="{FF2B5EF4-FFF2-40B4-BE49-F238E27FC236}">
                  <a16:creationId xmlns:a16="http://schemas.microsoft.com/office/drawing/2014/main" id="{4CB715B4-1FDD-2041-77D4-3913FBDE5A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33" y="438151"/>
              <a:ext cx="7620000" cy="6048375"/>
            </a:xfrm>
            <a:prstGeom prst="rect">
              <a:avLst/>
            </a:prstGeom>
            <a:noFill/>
            <a:extLst>
              <a:ext uri="{909E8E84-426E-40DD-AFC4-6F175D3DCCD1}">
                <a14:hiddenFill xmlns:a14="http://schemas.microsoft.com/office/drawing/2010/main">
                  <a:solidFill>
                    <a:srgbClr val="FFFFFF"/>
                  </a:solidFill>
                </a14:hiddenFill>
              </a:ext>
            </a:extLst>
          </p:spPr>
        </p:pic>
        <p:sp>
          <p:nvSpPr>
            <p:cNvPr id="3" name="楕円 2">
              <a:extLst>
                <a:ext uri="{FF2B5EF4-FFF2-40B4-BE49-F238E27FC236}">
                  <a16:creationId xmlns:a16="http://schemas.microsoft.com/office/drawing/2014/main" id="{CBE89538-06E8-D995-C8E4-E8F84C9742AB}"/>
                </a:ext>
              </a:extLst>
            </p:cNvPr>
            <p:cNvSpPr/>
            <p:nvPr/>
          </p:nvSpPr>
          <p:spPr>
            <a:xfrm>
              <a:off x="522516" y="4320074"/>
              <a:ext cx="291874" cy="302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6DCF919E-EBC5-3466-E698-84F9C15D6093}"/>
                </a:ext>
              </a:extLst>
            </p:cNvPr>
            <p:cNvSpPr/>
            <p:nvPr/>
          </p:nvSpPr>
          <p:spPr>
            <a:xfrm>
              <a:off x="1782499" y="4310743"/>
              <a:ext cx="291874" cy="302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6AAE2CC-CF85-CD1B-C74F-CA681D7F313A}"/>
                </a:ext>
              </a:extLst>
            </p:cNvPr>
            <p:cNvSpPr/>
            <p:nvPr/>
          </p:nvSpPr>
          <p:spPr>
            <a:xfrm>
              <a:off x="795911" y="4791830"/>
              <a:ext cx="920921" cy="374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a:extLst>
              <a:ext uri="{FF2B5EF4-FFF2-40B4-BE49-F238E27FC236}">
                <a16:creationId xmlns:a16="http://schemas.microsoft.com/office/drawing/2014/main" id="{7B3C3BD9-0FCF-AA20-9CCB-56D33E0DF2AF}"/>
              </a:ext>
            </a:extLst>
          </p:cNvPr>
          <p:cNvSpPr txBox="1"/>
          <p:nvPr/>
        </p:nvSpPr>
        <p:spPr>
          <a:xfrm>
            <a:off x="731719" y="5663605"/>
            <a:ext cx="2042728" cy="738664"/>
          </a:xfrm>
          <a:prstGeom prst="rect">
            <a:avLst/>
          </a:prstGeom>
          <a:noFill/>
        </p:spPr>
        <p:txBody>
          <a:bodyPr wrap="square">
            <a:spAutoFit/>
          </a:bodyPr>
          <a:lstStyle/>
          <a:p>
            <a:pPr fontAlgn="base"/>
            <a:r>
              <a:rPr lang="ja-JP" altLang="en-US" sz="1400" dirty="0">
                <a:latin typeface="メイリオ" panose="020B0604030504040204" pitchFamily="50" charset="-128"/>
                <a:ea typeface="メイリオ" panose="020B0604030504040204" pitchFamily="50" charset="-128"/>
              </a:rPr>
              <a:t>ごみ収集車は、</a:t>
            </a:r>
            <a:r>
              <a:rPr lang="en-US" altLang="ja-JP" sz="1400" dirty="0">
                <a:latin typeface="メイリオ" panose="020B0604030504040204" pitchFamily="50" charset="-128"/>
                <a:ea typeface="メイリオ" panose="020B0604030504040204" pitchFamily="50" charset="-128"/>
              </a:rPr>
              <a:t>2</a:t>
            </a:r>
            <a:r>
              <a:rPr lang="ja-JP" altLang="en-US" sz="1400" dirty="0">
                <a:latin typeface="メイリオ" panose="020B0604030504040204" pitchFamily="50" charset="-128"/>
                <a:ea typeface="メイリオ" panose="020B0604030504040204" pitchFamily="50" charset="-128"/>
              </a:rPr>
              <a:t>トントラックをベースに</a:t>
            </a:r>
            <a:endParaRPr lang="en-US" altLang="ja-JP" sz="1400" dirty="0">
              <a:latin typeface="メイリオ" panose="020B0604030504040204" pitchFamily="50" charset="-128"/>
              <a:ea typeface="メイリオ" panose="020B0604030504040204" pitchFamily="50" charset="-128"/>
            </a:endParaRPr>
          </a:p>
          <a:p>
            <a:pPr fontAlgn="base"/>
            <a:r>
              <a:rPr lang="ja-JP" altLang="en-US" sz="1400" dirty="0">
                <a:latin typeface="メイリオ" panose="020B0604030504040204" pitchFamily="50" charset="-128"/>
                <a:ea typeface="メイリオ" panose="020B0604030504040204" pitchFamily="50" charset="-128"/>
              </a:rPr>
              <a:t>しているものが多い。</a:t>
            </a:r>
            <a:endParaRPr lang="ja-JP" altLang="en-US" sz="1400" b="0" i="0" dirty="0">
              <a:solidFill>
                <a:srgbClr val="000000"/>
              </a:solidFill>
              <a:effectLst/>
              <a:latin typeface="hiragino kaku gothic pro"/>
            </a:endParaRPr>
          </a:p>
        </p:txBody>
      </p:sp>
      <p:sp>
        <p:nvSpPr>
          <p:cNvPr id="14" name="テキスト ボックス 13">
            <a:extLst>
              <a:ext uri="{FF2B5EF4-FFF2-40B4-BE49-F238E27FC236}">
                <a16:creationId xmlns:a16="http://schemas.microsoft.com/office/drawing/2014/main" id="{E2CD73A3-D424-7661-1FC4-A68B4E6B508C}"/>
              </a:ext>
            </a:extLst>
          </p:cNvPr>
          <p:cNvSpPr txBox="1"/>
          <p:nvPr/>
        </p:nvSpPr>
        <p:spPr>
          <a:xfrm>
            <a:off x="6702968" y="5649944"/>
            <a:ext cx="1873476" cy="954107"/>
          </a:xfrm>
          <a:prstGeom prst="rect">
            <a:avLst/>
          </a:prstGeom>
          <a:noFill/>
        </p:spPr>
        <p:txBody>
          <a:bodyPr wrap="square">
            <a:spAutoFit/>
          </a:bodyPr>
          <a:lstStyle/>
          <a:p>
            <a:pPr fontAlgn="base"/>
            <a:r>
              <a:rPr lang="ja-JP" altLang="en-US" sz="1400" dirty="0">
                <a:latin typeface="メイリオ" panose="020B0604030504040204" pitchFamily="50" charset="-128"/>
                <a:ea typeface="メイリオ" panose="020B0604030504040204" pitchFamily="50" charset="-128"/>
              </a:rPr>
              <a:t>軽トラは軽自動車に分類されるため、</a:t>
            </a:r>
            <a:endParaRPr lang="en-US" altLang="ja-JP" sz="1400" dirty="0">
              <a:latin typeface="メイリオ" panose="020B0604030504040204" pitchFamily="50" charset="-128"/>
              <a:ea typeface="メイリオ" panose="020B0604030504040204" pitchFamily="50" charset="-128"/>
            </a:endParaRPr>
          </a:p>
          <a:p>
            <a:pPr fontAlgn="base"/>
            <a:r>
              <a:rPr lang="ja-JP" altLang="en-US" sz="1400" dirty="0">
                <a:latin typeface="メイリオ" panose="020B0604030504040204" pitchFamily="50" charset="-128"/>
                <a:ea typeface="メイリオ" panose="020B0604030504040204" pitchFamily="50" charset="-128"/>
              </a:rPr>
              <a:t>普通免許で運転することができます。</a:t>
            </a:r>
            <a:endParaRPr lang="ja-JP" altLang="en-US" sz="1400" b="0" i="0" dirty="0">
              <a:solidFill>
                <a:srgbClr val="000000"/>
              </a:solidFill>
              <a:effectLst/>
              <a:latin typeface="hiragino kaku gothic pro"/>
            </a:endParaRPr>
          </a:p>
        </p:txBody>
      </p:sp>
      <p:sp>
        <p:nvSpPr>
          <p:cNvPr id="15" name="テキスト ボックス 14">
            <a:extLst>
              <a:ext uri="{FF2B5EF4-FFF2-40B4-BE49-F238E27FC236}">
                <a16:creationId xmlns:a16="http://schemas.microsoft.com/office/drawing/2014/main" id="{106B1600-E453-8DCD-7347-ACE30F444D2F}"/>
              </a:ext>
            </a:extLst>
          </p:cNvPr>
          <p:cNvSpPr txBox="1"/>
          <p:nvPr/>
        </p:nvSpPr>
        <p:spPr>
          <a:xfrm>
            <a:off x="3398265" y="5749387"/>
            <a:ext cx="2349392" cy="954107"/>
          </a:xfrm>
          <a:prstGeom prst="rect">
            <a:avLst/>
          </a:prstGeom>
          <a:noFill/>
        </p:spPr>
        <p:txBody>
          <a:bodyPr wrap="square">
            <a:spAutoFit/>
          </a:bodyPr>
          <a:lstStyle/>
          <a:p>
            <a:pPr fontAlgn="base"/>
            <a:r>
              <a:rPr lang="ja-JP" altLang="en-US" sz="1400" dirty="0">
                <a:latin typeface="メイリオ" panose="020B0604030504040204" pitchFamily="50" charset="-128"/>
                <a:ea typeface="メイリオ" panose="020B0604030504040204" pitchFamily="50" charset="-128"/>
              </a:rPr>
              <a:t>大型・中型トラックは、</a:t>
            </a:r>
            <a:endParaRPr lang="en-US" altLang="ja-JP" sz="1400" dirty="0">
              <a:latin typeface="メイリオ" panose="020B0604030504040204" pitchFamily="50" charset="-128"/>
              <a:ea typeface="メイリオ" panose="020B0604030504040204" pitchFamily="50" charset="-128"/>
            </a:endParaRPr>
          </a:p>
          <a:p>
            <a:pPr fontAlgn="base"/>
            <a:r>
              <a:rPr lang="ja-JP" altLang="en-US" sz="1400" dirty="0">
                <a:latin typeface="メイリオ" panose="020B0604030504040204" pitchFamily="50" charset="-128"/>
                <a:ea typeface="メイリオ" panose="020B0604030504040204" pitchFamily="50" charset="-128"/>
              </a:rPr>
              <a:t>免許取得日によって、運転できる条件が変わります。（次ページ参照）</a:t>
            </a:r>
            <a:endParaRPr lang="ja-JP" altLang="en-US" sz="1400" b="0" i="0" dirty="0">
              <a:solidFill>
                <a:srgbClr val="000000"/>
              </a:solidFill>
              <a:effectLst/>
              <a:latin typeface="hiragino kaku gothic pro"/>
            </a:endParaRPr>
          </a:p>
        </p:txBody>
      </p:sp>
      <p:sp>
        <p:nvSpPr>
          <p:cNvPr id="7" name="四角形: 角を丸くする 6">
            <a:extLst>
              <a:ext uri="{FF2B5EF4-FFF2-40B4-BE49-F238E27FC236}">
                <a16:creationId xmlns:a16="http://schemas.microsoft.com/office/drawing/2014/main" id="{2DF366B9-B9C1-3BC5-6E6D-BC192B8A54BB}"/>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Tree>
    <p:extLst>
      <p:ext uri="{BB962C8B-B14F-4D97-AF65-F5344CB8AC3E}">
        <p14:creationId xmlns:p14="http://schemas.microsoft.com/office/powerpoint/2010/main" val="1924871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D4690B7-D131-80AF-5F19-9DEE08C784EF}"/>
              </a:ext>
            </a:extLst>
          </p:cNvPr>
          <p:cNvSpPr/>
          <p:nvPr/>
        </p:nvSpPr>
        <p:spPr>
          <a:xfrm>
            <a:off x="186624" y="758917"/>
            <a:ext cx="8667341" cy="6099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2700"/>
              </a:lnSpc>
            </a:pPr>
            <a:r>
              <a:rPr kumimoji="1" lang="ja-JP" altLang="en-US" sz="2000" b="1" dirty="0">
                <a:solidFill>
                  <a:srgbClr val="C00000"/>
                </a:solidFill>
                <a:latin typeface="Meiryo UI" panose="020B0604030504040204" pitchFamily="50" charset="-128"/>
                <a:ea typeface="Meiryo UI" panose="020B0604030504040204" pitchFamily="50" charset="-128"/>
              </a:rPr>
              <a:t>１．普通免許</a:t>
            </a:r>
            <a:endParaRPr kumimoji="1" lang="en-US" altLang="ja-JP" sz="2000" b="1" dirty="0">
              <a:solidFill>
                <a:srgbClr val="C00000"/>
              </a:solidFill>
              <a:latin typeface="Meiryo UI" panose="020B0604030504040204" pitchFamily="50" charset="-128"/>
              <a:ea typeface="Meiryo UI" panose="020B0604030504040204" pitchFamily="50" charset="-128"/>
            </a:endParaRPr>
          </a:p>
          <a:p>
            <a:pPr>
              <a:lnSpc>
                <a:spcPts val="2700"/>
              </a:lnSpc>
            </a:pPr>
            <a:r>
              <a:rPr kumimoji="1" lang="ja-JP" altLang="en-US" sz="2000" b="1" dirty="0">
                <a:solidFill>
                  <a:schemeClr val="tx1"/>
                </a:solidFill>
                <a:latin typeface="Meiryo UI" panose="020B0604030504040204" pitchFamily="50" charset="-128"/>
                <a:ea typeface="Meiryo UI" panose="020B0604030504040204" pitchFamily="50" charset="-128"/>
              </a:rPr>
              <a:t>　道路交通法の改正により、運転できる車両の条件が免許取得日により変わります。</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700"/>
              </a:lnSpc>
            </a:pPr>
            <a:r>
              <a:rPr kumimoji="1" lang="ja-JP" altLang="en-US" sz="2000" b="1" dirty="0">
                <a:solidFill>
                  <a:schemeClr val="tx1"/>
                </a:solidFill>
                <a:latin typeface="Meiryo UI" panose="020B0604030504040204" pitchFamily="50" charset="-128"/>
                <a:ea typeface="Meiryo UI" panose="020B0604030504040204" pitchFamily="50" charset="-128"/>
              </a:rPr>
              <a:t>普通自動車、原付、小型特殊自動車（小型のフォークリフトなど）が運転できます。</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700"/>
              </a:lnSpc>
            </a:pP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700"/>
              </a:lnSpc>
            </a:pP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700"/>
              </a:lnSpc>
            </a:pP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700"/>
              </a:lnSpc>
            </a:pPr>
            <a:endParaRPr kumimoji="1" lang="en-US" altLang="ja-JP" sz="2000" b="1" dirty="0">
              <a:solidFill>
                <a:schemeClr val="tx1"/>
              </a:solidFill>
              <a:latin typeface="Meiryo UI" panose="020B0604030504040204" pitchFamily="50" charset="-128"/>
              <a:ea typeface="Meiryo UI" panose="020B0604030504040204" pitchFamily="50" charset="-128"/>
            </a:endParaRPr>
          </a:p>
          <a:p>
            <a:endParaRPr kumimoji="1" lang="en-US" altLang="ja-JP" sz="2000" b="1" dirty="0">
              <a:solidFill>
                <a:srgbClr val="C00000"/>
              </a:solidFill>
              <a:latin typeface="Meiryo UI" panose="020B0604030504040204" pitchFamily="50" charset="-128"/>
              <a:ea typeface="Meiryo UI" panose="020B0604030504040204" pitchFamily="50" charset="-128"/>
            </a:endParaRPr>
          </a:p>
          <a:p>
            <a:pPr>
              <a:lnSpc>
                <a:spcPts val="2700"/>
              </a:lnSpc>
            </a:pPr>
            <a:r>
              <a:rPr kumimoji="1" lang="ja-JP" altLang="en-US" sz="2000" b="1" dirty="0">
                <a:solidFill>
                  <a:srgbClr val="C00000"/>
                </a:solidFill>
                <a:latin typeface="Meiryo UI" panose="020B0604030504040204" pitchFamily="50" charset="-128"/>
                <a:ea typeface="Meiryo UI" panose="020B0604030504040204" pitchFamily="50" charset="-128"/>
              </a:rPr>
              <a:t>２．準中型免許</a:t>
            </a:r>
            <a:endParaRPr kumimoji="1" lang="en-US" altLang="ja-JP" sz="2000" b="1" dirty="0">
              <a:solidFill>
                <a:srgbClr val="C00000"/>
              </a:solidFill>
              <a:latin typeface="Meiryo UI" panose="020B0604030504040204" pitchFamily="50" charset="-128"/>
              <a:ea typeface="Meiryo UI" panose="020B0604030504040204" pitchFamily="50" charset="-128"/>
            </a:endParaRPr>
          </a:p>
          <a:p>
            <a:pPr>
              <a:lnSpc>
                <a:spcPts val="2700"/>
              </a:lnSpc>
            </a:pPr>
            <a:r>
              <a:rPr kumimoji="1" lang="ja-JP" altLang="en-US" sz="2000" b="1" dirty="0">
                <a:solidFill>
                  <a:schemeClr val="tx1"/>
                </a:solidFill>
                <a:latin typeface="Meiryo UI" panose="020B0604030504040204" pitchFamily="50" charset="-128"/>
                <a:ea typeface="Meiryo UI" panose="020B0604030504040204" pitchFamily="50" charset="-128"/>
              </a:rPr>
              <a:t>　平成</a:t>
            </a:r>
            <a:r>
              <a:rPr kumimoji="1" lang="en-US" altLang="ja-JP" sz="2000" b="1" dirty="0">
                <a:solidFill>
                  <a:schemeClr val="tx1"/>
                </a:solidFill>
                <a:latin typeface="Meiryo UI" panose="020B0604030504040204" pitchFamily="50" charset="-128"/>
                <a:ea typeface="Meiryo UI" panose="020B0604030504040204" pitchFamily="50" charset="-128"/>
              </a:rPr>
              <a:t>29</a:t>
            </a:r>
            <a:r>
              <a:rPr kumimoji="1" lang="ja-JP" altLang="en-US" sz="2000" b="1" dirty="0">
                <a:solidFill>
                  <a:schemeClr val="tx1"/>
                </a:solidFill>
                <a:latin typeface="Meiryo UI" panose="020B0604030504040204" pitchFamily="50" charset="-128"/>
                <a:ea typeface="Meiryo UI" panose="020B0604030504040204" pitchFamily="50" charset="-128"/>
              </a:rPr>
              <a:t>年</a:t>
            </a:r>
            <a:r>
              <a:rPr kumimoji="1" lang="en-US" altLang="ja-JP" sz="2000" b="1" dirty="0">
                <a:solidFill>
                  <a:schemeClr val="tx1"/>
                </a:solidFill>
                <a:latin typeface="Meiryo UI" panose="020B0604030504040204" pitchFamily="50" charset="-128"/>
                <a:ea typeface="Meiryo UI" panose="020B0604030504040204" pitchFamily="50" charset="-128"/>
              </a:rPr>
              <a:t>3</a:t>
            </a:r>
            <a:r>
              <a:rPr kumimoji="1" lang="ja-JP" altLang="en-US" sz="2000" b="1" dirty="0">
                <a:solidFill>
                  <a:schemeClr val="tx1"/>
                </a:solidFill>
                <a:latin typeface="Meiryo UI" panose="020B0604030504040204" pitchFamily="50" charset="-128"/>
                <a:ea typeface="Meiryo UI" panose="020B0604030504040204" pitchFamily="50" charset="-128"/>
              </a:rPr>
              <a:t>月</a:t>
            </a:r>
            <a:r>
              <a:rPr kumimoji="1" lang="en-US" altLang="ja-JP" sz="2000" b="1" dirty="0">
                <a:solidFill>
                  <a:schemeClr val="tx1"/>
                </a:solidFill>
                <a:latin typeface="Meiryo UI" panose="020B0604030504040204" pitchFamily="50" charset="-128"/>
                <a:ea typeface="Meiryo UI" panose="020B0604030504040204" pitchFamily="50" charset="-128"/>
              </a:rPr>
              <a:t>12</a:t>
            </a:r>
            <a:r>
              <a:rPr kumimoji="1" lang="ja-JP" altLang="en-US" sz="2000" b="1" dirty="0">
                <a:solidFill>
                  <a:schemeClr val="tx1"/>
                </a:solidFill>
                <a:latin typeface="Meiryo UI" panose="020B0604030504040204" pitchFamily="50" charset="-128"/>
                <a:ea typeface="Meiryo UI" panose="020B0604030504040204" pitchFamily="50" charset="-128"/>
              </a:rPr>
              <a:t>日の法改正時に新設された免許区分で、車両総重量</a:t>
            </a:r>
            <a:r>
              <a:rPr kumimoji="1" lang="en-US" altLang="ja-JP" sz="2000" b="1" dirty="0">
                <a:solidFill>
                  <a:schemeClr val="tx1"/>
                </a:solidFill>
                <a:latin typeface="Meiryo UI" panose="020B0604030504040204" pitchFamily="50" charset="-128"/>
                <a:ea typeface="Meiryo UI" panose="020B0604030504040204" pitchFamily="50" charset="-128"/>
              </a:rPr>
              <a:t>3.5t</a:t>
            </a:r>
          </a:p>
          <a:p>
            <a:pPr>
              <a:lnSpc>
                <a:spcPts val="2700"/>
              </a:lnSpc>
            </a:pPr>
            <a:r>
              <a:rPr kumimoji="1" lang="ja-JP" altLang="en-US" sz="2000" b="1" dirty="0">
                <a:solidFill>
                  <a:schemeClr val="tx1"/>
                </a:solidFill>
                <a:latin typeface="Meiryo UI" panose="020B0604030504040204" pitchFamily="50" charset="-128"/>
                <a:ea typeface="Meiryo UI" panose="020B0604030504040204" pitchFamily="50" charset="-128"/>
              </a:rPr>
              <a:t>以上</a:t>
            </a:r>
            <a:r>
              <a:rPr kumimoji="1" lang="en-US" altLang="ja-JP" sz="2000" b="1" dirty="0">
                <a:solidFill>
                  <a:schemeClr val="tx1"/>
                </a:solidFill>
                <a:latin typeface="Meiryo UI" panose="020B0604030504040204" pitchFamily="50" charset="-128"/>
                <a:ea typeface="Meiryo UI" panose="020B0604030504040204" pitchFamily="50" charset="-128"/>
              </a:rPr>
              <a:t>7.5t</a:t>
            </a:r>
            <a:r>
              <a:rPr kumimoji="1" lang="ja-JP" altLang="en-US" sz="2000" b="1" dirty="0">
                <a:solidFill>
                  <a:schemeClr val="tx1"/>
                </a:solidFill>
                <a:latin typeface="Meiryo UI" panose="020B0604030504040204" pitchFamily="50" charset="-128"/>
                <a:ea typeface="Meiryo UI" panose="020B0604030504040204" pitchFamily="50" charset="-128"/>
              </a:rPr>
              <a:t>未満、最大積載量</a:t>
            </a:r>
            <a:r>
              <a:rPr kumimoji="1" lang="en-US" altLang="ja-JP" sz="2000" b="1" dirty="0">
                <a:solidFill>
                  <a:schemeClr val="tx1"/>
                </a:solidFill>
                <a:latin typeface="Meiryo UI" panose="020B0604030504040204" pitchFamily="50" charset="-128"/>
                <a:ea typeface="Meiryo UI" panose="020B0604030504040204" pitchFamily="50" charset="-128"/>
              </a:rPr>
              <a:t>2t</a:t>
            </a:r>
            <a:r>
              <a:rPr kumimoji="1" lang="ja-JP" altLang="en-US" sz="2000" b="1" dirty="0">
                <a:solidFill>
                  <a:schemeClr val="tx1"/>
                </a:solidFill>
                <a:latin typeface="Meiryo UI" panose="020B0604030504040204" pitchFamily="50" charset="-128"/>
                <a:ea typeface="Meiryo UI" panose="020B0604030504040204" pitchFamily="50" charset="-128"/>
              </a:rPr>
              <a:t>以上</a:t>
            </a:r>
            <a:r>
              <a:rPr kumimoji="1" lang="en-US" altLang="ja-JP" sz="2000" b="1" dirty="0">
                <a:solidFill>
                  <a:schemeClr val="tx1"/>
                </a:solidFill>
                <a:latin typeface="Meiryo UI" panose="020B0604030504040204" pitchFamily="50" charset="-128"/>
                <a:ea typeface="Meiryo UI" panose="020B0604030504040204" pitchFamily="50" charset="-128"/>
              </a:rPr>
              <a:t>4.5t</a:t>
            </a:r>
            <a:r>
              <a:rPr kumimoji="1" lang="ja-JP" altLang="en-US" sz="2000" b="1" dirty="0">
                <a:solidFill>
                  <a:schemeClr val="tx1"/>
                </a:solidFill>
                <a:latin typeface="Meiryo UI" panose="020B0604030504040204" pitchFamily="50" charset="-128"/>
                <a:ea typeface="Meiryo UI" panose="020B0604030504040204" pitchFamily="50" charset="-128"/>
              </a:rPr>
              <a:t>未満の車両を運転することができます。</a:t>
            </a:r>
            <a:endParaRPr kumimoji="1" lang="en-US" altLang="ja-JP" sz="2000" b="1" dirty="0">
              <a:solidFill>
                <a:schemeClr val="tx1"/>
              </a:solidFill>
              <a:latin typeface="Meiryo UI" panose="020B0604030504040204" pitchFamily="50" charset="-128"/>
              <a:ea typeface="Meiryo UI" panose="020B0604030504040204" pitchFamily="50" charset="-128"/>
            </a:endParaRPr>
          </a:p>
          <a:p>
            <a:endParaRPr kumimoji="1" lang="en-US" altLang="ja-JP" sz="800" b="1" dirty="0">
              <a:solidFill>
                <a:schemeClr val="tx1"/>
              </a:solidFill>
              <a:latin typeface="Meiryo UI" panose="020B0604030504040204" pitchFamily="50" charset="-128"/>
              <a:ea typeface="Meiryo UI" panose="020B0604030504040204" pitchFamily="50" charset="-128"/>
            </a:endParaRPr>
          </a:p>
          <a:p>
            <a:pPr>
              <a:lnSpc>
                <a:spcPts val="2700"/>
              </a:lnSpc>
            </a:pPr>
            <a:r>
              <a:rPr kumimoji="1" lang="ja-JP" altLang="en-US" sz="2000" b="1" dirty="0">
                <a:solidFill>
                  <a:srgbClr val="C00000"/>
                </a:solidFill>
                <a:latin typeface="Meiryo UI" panose="020B0604030504040204" pitchFamily="50" charset="-128"/>
                <a:ea typeface="Meiryo UI" panose="020B0604030504040204" pitchFamily="50" charset="-128"/>
              </a:rPr>
              <a:t>３．中型免許</a:t>
            </a:r>
            <a:endParaRPr kumimoji="1" lang="en-US" altLang="ja-JP" sz="2000" b="1" dirty="0">
              <a:solidFill>
                <a:srgbClr val="C00000"/>
              </a:solidFill>
              <a:latin typeface="Meiryo UI" panose="020B0604030504040204" pitchFamily="50" charset="-128"/>
              <a:ea typeface="Meiryo UI" panose="020B0604030504040204" pitchFamily="50" charset="-128"/>
            </a:endParaRPr>
          </a:p>
          <a:p>
            <a:pPr>
              <a:lnSpc>
                <a:spcPts val="2700"/>
              </a:lnSpc>
            </a:pPr>
            <a:r>
              <a:rPr kumimoji="1" lang="ja-JP" altLang="en-US" sz="2000" b="1" dirty="0">
                <a:solidFill>
                  <a:schemeClr val="tx1"/>
                </a:solidFill>
                <a:latin typeface="Meiryo UI" panose="020B0604030504040204" pitchFamily="50" charset="-128"/>
                <a:ea typeface="Meiryo UI" panose="020B0604030504040204" pitchFamily="50" charset="-128"/>
              </a:rPr>
              <a:t>　中型免許は、車両総重量</a:t>
            </a:r>
            <a:r>
              <a:rPr kumimoji="1" lang="en-US" altLang="ja-JP" sz="2000" b="1" dirty="0">
                <a:solidFill>
                  <a:schemeClr val="tx1"/>
                </a:solidFill>
                <a:latin typeface="Meiryo UI" panose="020B0604030504040204" pitchFamily="50" charset="-128"/>
                <a:ea typeface="Meiryo UI" panose="020B0604030504040204" pitchFamily="50" charset="-128"/>
              </a:rPr>
              <a:t>11t</a:t>
            </a:r>
            <a:r>
              <a:rPr kumimoji="1" lang="ja-JP" altLang="en-US" sz="2000" b="1" dirty="0">
                <a:solidFill>
                  <a:schemeClr val="tx1"/>
                </a:solidFill>
                <a:latin typeface="Meiryo UI" panose="020B0604030504040204" pitchFamily="50" charset="-128"/>
                <a:ea typeface="Meiryo UI" panose="020B0604030504040204" pitchFamily="50" charset="-128"/>
              </a:rPr>
              <a:t>未満、最大積載量</a:t>
            </a:r>
            <a:r>
              <a:rPr kumimoji="1" lang="en-US" altLang="ja-JP" sz="2000" b="1" dirty="0">
                <a:solidFill>
                  <a:schemeClr val="tx1"/>
                </a:solidFill>
                <a:latin typeface="Meiryo UI" panose="020B0604030504040204" pitchFamily="50" charset="-128"/>
                <a:ea typeface="Meiryo UI" panose="020B0604030504040204" pitchFamily="50" charset="-128"/>
              </a:rPr>
              <a:t>6.5t</a:t>
            </a:r>
            <a:r>
              <a:rPr kumimoji="1" lang="ja-JP" altLang="en-US" sz="2000" b="1" dirty="0">
                <a:solidFill>
                  <a:schemeClr val="tx1"/>
                </a:solidFill>
                <a:latin typeface="Meiryo UI" panose="020B0604030504040204" pitchFamily="50" charset="-128"/>
                <a:ea typeface="Meiryo UI" panose="020B0604030504040204" pitchFamily="50" charset="-128"/>
              </a:rPr>
              <a:t>未満、</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700"/>
              </a:lnSpc>
            </a:pPr>
            <a:r>
              <a:rPr kumimoji="1" lang="ja-JP" altLang="en-US" sz="2000" b="1" dirty="0">
                <a:solidFill>
                  <a:schemeClr val="tx1"/>
                </a:solidFill>
                <a:latin typeface="Meiryo UI" panose="020B0604030504040204" pitchFamily="50" charset="-128"/>
                <a:ea typeface="Meiryo UI" panose="020B0604030504040204" pitchFamily="50" charset="-128"/>
              </a:rPr>
              <a:t>乗車定員</a:t>
            </a:r>
            <a:r>
              <a:rPr kumimoji="1" lang="en-US" altLang="ja-JP" sz="2000" b="1" dirty="0">
                <a:solidFill>
                  <a:schemeClr val="tx1"/>
                </a:solidFill>
                <a:latin typeface="Meiryo UI" panose="020B0604030504040204" pitchFamily="50" charset="-128"/>
                <a:ea typeface="Meiryo UI" panose="020B0604030504040204" pitchFamily="50" charset="-128"/>
              </a:rPr>
              <a:t>29</a:t>
            </a:r>
            <a:r>
              <a:rPr kumimoji="1" lang="ja-JP" altLang="en-US" sz="2000" b="1" dirty="0">
                <a:solidFill>
                  <a:schemeClr val="tx1"/>
                </a:solidFill>
                <a:latin typeface="Meiryo UI" panose="020B0604030504040204" pitchFamily="50" charset="-128"/>
                <a:ea typeface="Meiryo UI" panose="020B0604030504040204" pitchFamily="50" charset="-128"/>
              </a:rPr>
              <a:t>人以下の車両を運転できる免許です。</a:t>
            </a:r>
            <a:endParaRPr kumimoji="1" lang="en-US" altLang="ja-JP" sz="2000" b="1" dirty="0">
              <a:solidFill>
                <a:schemeClr val="tx1"/>
              </a:solidFill>
              <a:latin typeface="Meiryo UI" panose="020B0604030504040204" pitchFamily="50" charset="-128"/>
              <a:ea typeface="Meiryo UI" panose="020B0604030504040204" pitchFamily="50" charset="-128"/>
            </a:endParaRPr>
          </a:p>
          <a:p>
            <a:endParaRPr kumimoji="1" lang="en-US" altLang="ja-JP" sz="800" b="1" dirty="0">
              <a:solidFill>
                <a:schemeClr val="tx1"/>
              </a:solidFill>
              <a:latin typeface="Meiryo UI" panose="020B0604030504040204" pitchFamily="50" charset="-128"/>
              <a:ea typeface="Meiryo UI" panose="020B0604030504040204" pitchFamily="50" charset="-128"/>
            </a:endParaRPr>
          </a:p>
          <a:p>
            <a:pPr>
              <a:lnSpc>
                <a:spcPts val="2700"/>
              </a:lnSpc>
            </a:pPr>
            <a:r>
              <a:rPr kumimoji="1" lang="ja-JP" altLang="en-US" sz="2000" b="1" dirty="0">
                <a:solidFill>
                  <a:srgbClr val="C00000"/>
                </a:solidFill>
                <a:latin typeface="Meiryo UI" panose="020B0604030504040204" pitchFamily="50" charset="-128"/>
                <a:ea typeface="Meiryo UI" panose="020B0604030504040204" pitchFamily="50" charset="-128"/>
              </a:rPr>
              <a:t>４．大型免許</a:t>
            </a:r>
            <a:endParaRPr kumimoji="1" lang="en-US" altLang="ja-JP" sz="2000" b="1" dirty="0">
              <a:solidFill>
                <a:srgbClr val="C00000"/>
              </a:solidFill>
              <a:latin typeface="Meiryo UI" panose="020B0604030504040204" pitchFamily="50" charset="-128"/>
              <a:ea typeface="Meiryo UI" panose="020B0604030504040204" pitchFamily="50" charset="-128"/>
            </a:endParaRPr>
          </a:p>
          <a:p>
            <a:pPr>
              <a:lnSpc>
                <a:spcPts val="2700"/>
              </a:lnSpc>
            </a:pPr>
            <a:r>
              <a:rPr kumimoji="1" lang="ja-JP" altLang="en-US" sz="2000" b="1" dirty="0">
                <a:solidFill>
                  <a:schemeClr val="tx1"/>
                </a:solidFill>
                <a:latin typeface="Meiryo UI" panose="020B0604030504040204" pitchFamily="50" charset="-128"/>
                <a:ea typeface="Meiryo UI" panose="020B0604030504040204" pitchFamily="50" charset="-128"/>
              </a:rPr>
              <a:t>　大型免許では、車両総重量</a:t>
            </a:r>
            <a:r>
              <a:rPr kumimoji="1" lang="en-US" altLang="ja-JP" sz="2000" b="1" dirty="0">
                <a:solidFill>
                  <a:schemeClr val="tx1"/>
                </a:solidFill>
                <a:latin typeface="Meiryo UI" panose="020B0604030504040204" pitchFamily="50" charset="-128"/>
                <a:ea typeface="Meiryo UI" panose="020B0604030504040204" pitchFamily="50" charset="-128"/>
              </a:rPr>
              <a:t>11t</a:t>
            </a:r>
            <a:r>
              <a:rPr kumimoji="1" lang="ja-JP" altLang="en-US" sz="2000" b="1" dirty="0">
                <a:solidFill>
                  <a:schemeClr val="tx1"/>
                </a:solidFill>
                <a:latin typeface="Meiryo UI" panose="020B0604030504040204" pitchFamily="50" charset="-128"/>
                <a:ea typeface="Meiryo UI" panose="020B0604030504040204" pitchFamily="50" charset="-128"/>
              </a:rPr>
              <a:t>以上、最大積載量</a:t>
            </a:r>
            <a:r>
              <a:rPr kumimoji="1" lang="en-US" altLang="ja-JP" sz="2000" b="1" dirty="0">
                <a:solidFill>
                  <a:schemeClr val="tx1"/>
                </a:solidFill>
                <a:latin typeface="Meiryo UI" panose="020B0604030504040204" pitchFamily="50" charset="-128"/>
                <a:ea typeface="Meiryo UI" panose="020B0604030504040204" pitchFamily="50" charset="-128"/>
              </a:rPr>
              <a:t>6.5t</a:t>
            </a:r>
            <a:r>
              <a:rPr kumimoji="1" lang="ja-JP" altLang="en-US" sz="2000" b="1" dirty="0">
                <a:solidFill>
                  <a:schemeClr val="tx1"/>
                </a:solidFill>
                <a:latin typeface="Meiryo UI" panose="020B0604030504040204" pitchFamily="50" charset="-128"/>
                <a:ea typeface="Meiryo UI" panose="020B0604030504040204" pitchFamily="50" charset="-128"/>
              </a:rPr>
              <a:t>以上、</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700"/>
              </a:lnSpc>
            </a:pPr>
            <a:r>
              <a:rPr kumimoji="1" lang="ja-JP" altLang="en-US" sz="2000" b="1" dirty="0">
                <a:solidFill>
                  <a:schemeClr val="tx1"/>
                </a:solidFill>
                <a:latin typeface="Meiryo UI" panose="020B0604030504040204" pitchFamily="50" charset="-128"/>
                <a:ea typeface="Meiryo UI" panose="020B0604030504040204" pitchFamily="50" charset="-128"/>
              </a:rPr>
              <a:t>乗車定員</a:t>
            </a:r>
            <a:r>
              <a:rPr kumimoji="1" lang="en-US" altLang="ja-JP" sz="2000" b="1" dirty="0">
                <a:solidFill>
                  <a:schemeClr val="tx1"/>
                </a:solidFill>
                <a:latin typeface="Meiryo UI" panose="020B0604030504040204" pitchFamily="50" charset="-128"/>
                <a:ea typeface="Meiryo UI" panose="020B0604030504040204" pitchFamily="50" charset="-128"/>
              </a:rPr>
              <a:t>30</a:t>
            </a:r>
            <a:r>
              <a:rPr kumimoji="1" lang="ja-JP" altLang="en-US" sz="2000" b="1" dirty="0">
                <a:solidFill>
                  <a:schemeClr val="tx1"/>
                </a:solidFill>
                <a:latin typeface="Meiryo UI" panose="020B0604030504040204" pitchFamily="50" charset="-128"/>
                <a:ea typeface="Meiryo UI" panose="020B0604030504040204" pitchFamily="50" charset="-128"/>
              </a:rPr>
              <a:t>人以上の車両を運転することができます。</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700"/>
              </a:lnSpc>
            </a:pP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700"/>
              </a:lnSpc>
            </a:pP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700"/>
              </a:lnSpc>
            </a:pP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700"/>
              </a:lnSpc>
            </a:pP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700"/>
              </a:lnSpc>
            </a:pPr>
            <a:endParaRPr kumimoji="1" lang="en-US" altLang="ja-JP" sz="2000" b="1" dirty="0">
              <a:solidFill>
                <a:schemeClr val="tx1"/>
              </a:solidFill>
              <a:latin typeface="Meiryo UI" panose="020B0604030504040204" pitchFamily="50" charset="-128"/>
              <a:ea typeface="Meiryo UI" panose="020B0604030504040204" pitchFamily="50" charset="-128"/>
            </a:endParaRPr>
          </a:p>
          <a:p>
            <a:pPr>
              <a:lnSpc>
                <a:spcPts val="2700"/>
              </a:lnSpc>
            </a:pPr>
            <a:r>
              <a:rPr kumimoji="1" lang="ja-JP" altLang="en-US" sz="2000" b="1" dirty="0">
                <a:solidFill>
                  <a:schemeClr val="tx1"/>
                </a:solidFill>
                <a:latin typeface="Meiryo UI" panose="020B0604030504040204" pitchFamily="50" charset="-128"/>
                <a:ea typeface="Meiryo UI" panose="020B0604030504040204" pitchFamily="50" charset="-128"/>
              </a:rPr>
              <a:t>　</a:t>
            </a:r>
          </a:p>
        </p:txBody>
      </p:sp>
      <p:sp>
        <p:nvSpPr>
          <p:cNvPr id="4" name="タイトル 1">
            <a:extLst>
              <a:ext uri="{FF2B5EF4-FFF2-40B4-BE49-F238E27FC236}">
                <a16:creationId xmlns:a16="http://schemas.microsoft.com/office/drawing/2014/main" id="{FCE8E72F-4393-07CC-E68F-63E95A0764A5}"/>
              </a:ext>
            </a:extLst>
          </p:cNvPr>
          <p:cNvSpPr>
            <a:spLocks noGrp="1"/>
          </p:cNvSpPr>
          <p:nvPr>
            <p:ph type="title"/>
          </p:nvPr>
        </p:nvSpPr>
        <p:spPr>
          <a:xfrm>
            <a:off x="628649" y="1"/>
            <a:ext cx="8362203" cy="876300"/>
          </a:xfrm>
        </p:spPr>
        <p:txBody>
          <a:bodyPr>
            <a:normAutofit/>
          </a:bodyPr>
          <a:lstStyle/>
          <a:p>
            <a:r>
              <a:rPr lang="en-US" altLang="ja-JP" sz="2800" b="1" dirty="0">
                <a:solidFill>
                  <a:schemeClr val="bg1"/>
                </a:solidFill>
                <a:latin typeface="Meiryo UI" panose="020B0604030504040204" pitchFamily="50" charset="-128"/>
                <a:ea typeface="Meiryo UI" panose="020B0604030504040204" pitchFamily="50" charset="-128"/>
              </a:rPr>
              <a:t>【</a:t>
            </a:r>
            <a:r>
              <a:rPr lang="ja-JP" altLang="en-US" sz="2800" b="1" dirty="0">
                <a:solidFill>
                  <a:schemeClr val="bg1"/>
                </a:solidFill>
                <a:latin typeface="Meiryo UI" panose="020B0604030504040204" pitchFamily="50" charset="-128"/>
                <a:ea typeface="Meiryo UI" panose="020B0604030504040204" pitchFamily="50" charset="-128"/>
              </a:rPr>
              <a:t>コラム</a:t>
            </a:r>
            <a:r>
              <a:rPr lang="en-US" altLang="ja-JP" sz="2800" b="1" dirty="0">
                <a:solidFill>
                  <a:schemeClr val="bg1"/>
                </a:solidFill>
                <a:latin typeface="Meiryo UI" panose="020B0604030504040204" pitchFamily="50" charset="-128"/>
                <a:ea typeface="Meiryo UI" panose="020B0604030504040204" pitchFamily="50" charset="-128"/>
              </a:rPr>
              <a:t>】</a:t>
            </a:r>
            <a:r>
              <a:rPr lang="ja-JP" altLang="en-US" sz="2800" b="1" dirty="0">
                <a:solidFill>
                  <a:schemeClr val="bg1"/>
                </a:solidFill>
                <a:latin typeface="Meiryo UI" panose="020B0604030504040204" pitchFamily="50" charset="-128"/>
                <a:ea typeface="Meiryo UI" panose="020B0604030504040204" pitchFamily="50" charset="-128"/>
              </a:rPr>
              <a:t>ごみを運ぶ車両や必要な免許にも注意</a:t>
            </a:r>
            <a:endParaRPr kumimoji="1" lang="ja-JP" altLang="en-US" sz="2800" b="1" dirty="0">
              <a:solidFill>
                <a:schemeClr val="bg1"/>
              </a:solidFill>
              <a:latin typeface="Meiryo UI" panose="020B0604030504040204" pitchFamily="50" charset="-128"/>
              <a:ea typeface="Meiryo UI" panose="020B0604030504040204" pitchFamily="50" charset="-128"/>
            </a:endParaRPr>
          </a:p>
        </p:txBody>
      </p:sp>
      <p:sp>
        <p:nvSpPr>
          <p:cNvPr id="2" name="Slide Number Placeholder 5">
            <a:extLst>
              <a:ext uri="{FF2B5EF4-FFF2-40B4-BE49-F238E27FC236}">
                <a16:creationId xmlns:a16="http://schemas.microsoft.com/office/drawing/2014/main" id="{BEC28F21-7E1A-4DCE-6A3B-4BCD603354CB}"/>
              </a:ext>
            </a:extLst>
          </p:cNvPr>
          <p:cNvSpPr>
            <a:spLocks noGrp="1"/>
          </p:cNvSpPr>
          <p:nvPr>
            <p:ph type="sldNum" sz="quarter" idx="12"/>
          </p:nvPr>
        </p:nvSpPr>
        <p:spPr>
          <a:xfrm>
            <a:off x="6952476" y="6375013"/>
            <a:ext cx="2057400" cy="365125"/>
          </a:xfrm>
        </p:spPr>
        <p:txBody>
          <a:bodyPr/>
          <a:lstStyle/>
          <a:p>
            <a:r>
              <a:rPr kumimoji="1" lang="en-US" altLang="ja-JP" sz="1600" b="1" dirty="0"/>
              <a:t>39</a:t>
            </a:r>
            <a:endParaRPr kumimoji="1" lang="ja-JP" altLang="en-US" sz="1600" b="1" dirty="0"/>
          </a:p>
        </p:txBody>
      </p:sp>
      <p:graphicFrame>
        <p:nvGraphicFramePr>
          <p:cNvPr id="9" name="表 10">
            <a:extLst>
              <a:ext uri="{FF2B5EF4-FFF2-40B4-BE49-F238E27FC236}">
                <a16:creationId xmlns:a16="http://schemas.microsoft.com/office/drawing/2014/main" id="{75375A19-EA40-150D-F5C1-4217D6BC6956}"/>
              </a:ext>
            </a:extLst>
          </p:cNvPr>
          <p:cNvGraphicFramePr>
            <a:graphicFrameLocks noGrp="1"/>
          </p:cNvGraphicFramePr>
          <p:nvPr>
            <p:extLst>
              <p:ext uri="{D42A27DB-BD31-4B8C-83A1-F6EECF244321}">
                <p14:modId xmlns:p14="http://schemas.microsoft.com/office/powerpoint/2010/main" val="2326409303"/>
              </p:ext>
            </p:extLst>
          </p:nvPr>
        </p:nvGraphicFramePr>
        <p:xfrm>
          <a:off x="364680" y="1905000"/>
          <a:ext cx="5256000" cy="1524000"/>
        </p:xfrm>
        <a:graphic>
          <a:graphicData uri="http://schemas.openxmlformats.org/drawingml/2006/table">
            <a:tbl>
              <a:tblPr firstRow="1" bandRow="1">
                <a:tableStyleId>{5C22544A-7EE6-4342-B048-85BDC9FD1C3A}</a:tableStyleId>
              </a:tblPr>
              <a:tblGrid>
                <a:gridCol w="2016000">
                  <a:extLst>
                    <a:ext uri="{9D8B030D-6E8A-4147-A177-3AD203B41FA5}">
                      <a16:colId xmlns:a16="http://schemas.microsoft.com/office/drawing/2014/main" val="505961303"/>
                    </a:ext>
                  </a:extLst>
                </a:gridCol>
                <a:gridCol w="1080000">
                  <a:extLst>
                    <a:ext uri="{9D8B030D-6E8A-4147-A177-3AD203B41FA5}">
                      <a16:colId xmlns:a16="http://schemas.microsoft.com/office/drawing/2014/main" val="3604904198"/>
                    </a:ext>
                  </a:extLst>
                </a:gridCol>
                <a:gridCol w="1080000">
                  <a:extLst>
                    <a:ext uri="{9D8B030D-6E8A-4147-A177-3AD203B41FA5}">
                      <a16:colId xmlns:a16="http://schemas.microsoft.com/office/drawing/2014/main" val="2453009768"/>
                    </a:ext>
                  </a:extLst>
                </a:gridCol>
                <a:gridCol w="1080000">
                  <a:extLst>
                    <a:ext uri="{9D8B030D-6E8A-4147-A177-3AD203B41FA5}">
                      <a16:colId xmlns:a16="http://schemas.microsoft.com/office/drawing/2014/main" val="1241668643"/>
                    </a:ext>
                  </a:extLst>
                </a:gridCol>
              </a:tblGrid>
              <a:tr h="0">
                <a:tc rowSpan="2">
                  <a:txBody>
                    <a:bodyPr/>
                    <a:lstStyle/>
                    <a:p>
                      <a:pPr algn="ctr">
                        <a:lnSpc>
                          <a:spcPct val="100000"/>
                        </a:lnSpc>
                      </a:pPr>
                      <a:r>
                        <a:rPr kumimoji="1" lang="ja-JP" altLang="en-US" sz="1400" dirty="0">
                          <a:latin typeface="メイリオ" panose="020B0604030504040204" pitchFamily="50" charset="-128"/>
                          <a:ea typeface="メイリオ" panose="020B0604030504040204" pitchFamily="50" charset="-128"/>
                        </a:rPr>
                        <a:t>免許取得日</a:t>
                      </a:r>
                    </a:p>
                  </a:txBody>
                  <a:tcPr anchor="ctr">
                    <a:solidFill>
                      <a:schemeClr val="accent1"/>
                    </a:solidFill>
                  </a:tcPr>
                </a:tc>
                <a:tc gridSpan="3">
                  <a:txBody>
                    <a:bodyPr/>
                    <a:lstStyle/>
                    <a:p>
                      <a:pPr algn="ctr">
                        <a:lnSpc>
                          <a:spcPct val="100000"/>
                        </a:lnSpc>
                      </a:pPr>
                      <a:r>
                        <a:rPr kumimoji="1" lang="ja-JP" altLang="en-US" sz="1400" b="1" dirty="0">
                          <a:solidFill>
                            <a:schemeClr val="bg1"/>
                          </a:solidFill>
                          <a:latin typeface="メイリオ" panose="020B0604030504040204" pitchFamily="50" charset="-128"/>
                          <a:ea typeface="メイリオ" panose="020B0604030504040204" pitchFamily="50" charset="-128"/>
                        </a:rPr>
                        <a:t>運転できる車</a:t>
                      </a:r>
                    </a:p>
                  </a:txBody>
                  <a:tcPr anchor="ctr">
                    <a:solidFill>
                      <a:schemeClr val="accent1"/>
                    </a:solidFill>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340252267"/>
                  </a:ext>
                </a:extLst>
              </a:tr>
              <a:tr h="0">
                <a:tc vMerge="1">
                  <a:txBody>
                    <a:bodyPr/>
                    <a:lstStyle/>
                    <a:p>
                      <a:pPr algn="ctr">
                        <a:lnSpc>
                          <a:spcPct val="100000"/>
                        </a:lnSpc>
                      </a:pPr>
                      <a:r>
                        <a:rPr kumimoji="1" lang="ja-JP" altLang="en-US" dirty="0">
                          <a:latin typeface="メイリオ" panose="020B0604030504040204" pitchFamily="50" charset="-128"/>
                          <a:ea typeface="メイリオ" panose="020B0604030504040204" pitchFamily="50" charset="-128"/>
                        </a:rPr>
                        <a:t>免許取得日</a:t>
                      </a:r>
                    </a:p>
                  </a:txBody>
                  <a:tcPr anchor="ctr">
                    <a:solidFill>
                      <a:schemeClr val="accent1"/>
                    </a:solidFill>
                  </a:tcPr>
                </a:tc>
                <a:tc>
                  <a:txBody>
                    <a:bodyPr/>
                    <a:lstStyle/>
                    <a:p>
                      <a:pPr algn="ctr">
                        <a:lnSpc>
                          <a:spcPct val="100000"/>
                        </a:lnSpc>
                      </a:pPr>
                      <a:r>
                        <a:rPr kumimoji="1" lang="ja-JP" altLang="en-US" sz="1400" b="1" dirty="0">
                          <a:solidFill>
                            <a:schemeClr val="bg1"/>
                          </a:solidFill>
                          <a:latin typeface="メイリオ" panose="020B0604030504040204" pitchFamily="50" charset="-128"/>
                          <a:ea typeface="メイリオ" panose="020B0604030504040204" pitchFamily="50" charset="-128"/>
                        </a:rPr>
                        <a:t>車両総重量</a:t>
                      </a:r>
                    </a:p>
                  </a:txBody>
                  <a:tcPr anchor="ctr">
                    <a:solidFill>
                      <a:schemeClr val="accent1"/>
                    </a:solidFill>
                  </a:tcPr>
                </a:tc>
                <a:tc>
                  <a:txBody>
                    <a:bodyPr/>
                    <a:lstStyle/>
                    <a:p>
                      <a:pPr algn="ctr">
                        <a:lnSpc>
                          <a:spcPct val="100000"/>
                        </a:lnSpc>
                      </a:pPr>
                      <a:r>
                        <a:rPr kumimoji="1" lang="ja-JP" altLang="en-US" sz="1400" b="1" dirty="0">
                          <a:solidFill>
                            <a:schemeClr val="bg1"/>
                          </a:solidFill>
                          <a:latin typeface="メイリオ" panose="020B0604030504040204" pitchFamily="50" charset="-128"/>
                          <a:ea typeface="メイリオ" panose="020B0604030504040204" pitchFamily="50" charset="-128"/>
                        </a:rPr>
                        <a:t>最大積載量</a:t>
                      </a:r>
                    </a:p>
                  </a:txBody>
                  <a:tcPr anchor="ctr">
                    <a:solidFill>
                      <a:schemeClr val="accent1"/>
                    </a:solidFill>
                  </a:tcPr>
                </a:tc>
                <a:tc>
                  <a:txBody>
                    <a:bodyPr/>
                    <a:lstStyle/>
                    <a:p>
                      <a:pPr algn="ctr">
                        <a:lnSpc>
                          <a:spcPct val="100000"/>
                        </a:lnSpc>
                      </a:pPr>
                      <a:r>
                        <a:rPr kumimoji="1" lang="ja-JP" altLang="en-US" sz="1400" b="1" dirty="0">
                          <a:solidFill>
                            <a:schemeClr val="bg1"/>
                          </a:solidFill>
                          <a:latin typeface="メイリオ" panose="020B0604030504040204" pitchFamily="50" charset="-128"/>
                          <a:ea typeface="メイリオ" panose="020B0604030504040204" pitchFamily="50" charset="-128"/>
                        </a:rPr>
                        <a:t>乗車定員</a:t>
                      </a:r>
                    </a:p>
                  </a:txBody>
                  <a:tcPr anchor="ctr">
                    <a:solidFill>
                      <a:schemeClr val="accent1"/>
                    </a:solidFill>
                  </a:tcPr>
                </a:tc>
                <a:extLst>
                  <a:ext uri="{0D108BD9-81ED-4DB2-BD59-A6C34878D82A}">
                    <a16:rowId xmlns:a16="http://schemas.microsoft.com/office/drawing/2014/main" val="2875941032"/>
                  </a:ext>
                </a:extLst>
              </a:tr>
              <a:tr h="0">
                <a:tc>
                  <a:txBody>
                    <a:bodyPr/>
                    <a:lstStyle/>
                    <a:p>
                      <a:pPr algn="ctr">
                        <a:lnSpc>
                          <a:spcPct val="100000"/>
                        </a:lnSpc>
                      </a:pPr>
                      <a:r>
                        <a:rPr kumimoji="1" lang="en-US" altLang="ja-JP" sz="1400" dirty="0">
                          <a:latin typeface="メイリオ" panose="020B0604030504040204" pitchFamily="50" charset="-128"/>
                          <a:ea typeface="メイリオ" panose="020B0604030504040204" pitchFamily="50" charset="-128"/>
                        </a:rPr>
                        <a:t>H29.3.12</a:t>
                      </a:r>
                      <a:r>
                        <a:rPr kumimoji="1" lang="ja-JP" altLang="en-US" sz="1400" dirty="0">
                          <a:latin typeface="メイリオ" panose="020B0604030504040204" pitchFamily="50" charset="-128"/>
                          <a:ea typeface="メイリオ" panose="020B0604030504040204" pitchFamily="50" charset="-128"/>
                        </a:rPr>
                        <a:t>～</a:t>
                      </a:r>
                    </a:p>
                  </a:txBody>
                  <a:tcPr anchor="ctr"/>
                </a:tc>
                <a:tc>
                  <a:txBody>
                    <a:bodyPr/>
                    <a:lstStyle/>
                    <a:p>
                      <a:pPr algn="ctr">
                        <a:lnSpc>
                          <a:spcPct val="100000"/>
                        </a:lnSpc>
                      </a:pPr>
                      <a:r>
                        <a:rPr kumimoji="1" lang="en-US" altLang="ja-JP" sz="1400" dirty="0">
                          <a:latin typeface="メイリオ" panose="020B0604030504040204" pitchFamily="50" charset="-128"/>
                          <a:ea typeface="メイリオ" panose="020B0604030504040204" pitchFamily="50" charset="-128"/>
                        </a:rPr>
                        <a:t>3.5t</a:t>
                      </a:r>
                      <a:r>
                        <a:rPr kumimoji="1" lang="ja-JP" altLang="en-US" sz="1400" dirty="0">
                          <a:latin typeface="メイリオ" panose="020B0604030504040204" pitchFamily="50" charset="-128"/>
                          <a:ea typeface="メイリオ" panose="020B0604030504040204" pitchFamily="50" charset="-128"/>
                        </a:rPr>
                        <a:t>未満</a:t>
                      </a:r>
                    </a:p>
                  </a:txBody>
                  <a:tcPr anchor="ctr"/>
                </a:tc>
                <a:tc>
                  <a:txBody>
                    <a:bodyPr/>
                    <a:lstStyle/>
                    <a:p>
                      <a:pPr algn="ctr">
                        <a:lnSpc>
                          <a:spcPct val="100000"/>
                        </a:lnSpc>
                      </a:pPr>
                      <a:r>
                        <a:rPr kumimoji="1" lang="en-US" altLang="ja-JP" sz="1400" dirty="0">
                          <a:latin typeface="メイリオ" panose="020B0604030504040204" pitchFamily="50" charset="-128"/>
                          <a:ea typeface="メイリオ" panose="020B0604030504040204" pitchFamily="50" charset="-128"/>
                        </a:rPr>
                        <a:t>2t</a:t>
                      </a:r>
                      <a:r>
                        <a:rPr kumimoji="1" lang="ja-JP" altLang="en-US" sz="1400" dirty="0">
                          <a:latin typeface="メイリオ" panose="020B0604030504040204" pitchFamily="50" charset="-128"/>
                          <a:ea typeface="メイリオ" panose="020B0604030504040204" pitchFamily="50" charset="-128"/>
                        </a:rPr>
                        <a:t>未満</a:t>
                      </a:r>
                    </a:p>
                  </a:txBody>
                  <a:tcPr anchor="ctr"/>
                </a:tc>
                <a:tc>
                  <a:txBody>
                    <a:bodyPr/>
                    <a:lstStyle/>
                    <a:p>
                      <a:pPr algn="ctr">
                        <a:lnSpc>
                          <a:spcPct val="100000"/>
                        </a:lnSpc>
                      </a:pPr>
                      <a:r>
                        <a:rPr kumimoji="1" lang="en-US" altLang="ja-JP" sz="1400" dirty="0">
                          <a:latin typeface="メイリオ" panose="020B0604030504040204" pitchFamily="50" charset="-128"/>
                          <a:ea typeface="メイリオ" panose="020B0604030504040204" pitchFamily="50" charset="-128"/>
                        </a:rPr>
                        <a:t>10</a:t>
                      </a:r>
                      <a:r>
                        <a:rPr kumimoji="1" lang="ja-JP" altLang="en-US" sz="1400" dirty="0">
                          <a:latin typeface="メイリオ" panose="020B0604030504040204" pitchFamily="50" charset="-128"/>
                          <a:ea typeface="メイリオ" panose="020B0604030504040204" pitchFamily="50" charset="-128"/>
                        </a:rPr>
                        <a:t>人以下</a:t>
                      </a:r>
                    </a:p>
                  </a:txBody>
                  <a:tcPr anchor="ctr"/>
                </a:tc>
                <a:extLst>
                  <a:ext uri="{0D108BD9-81ED-4DB2-BD59-A6C34878D82A}">
                    <a16:rowId xmlns:a16="http://schemas.microsoft.com/office/drawing/2014/main" val="2554367579"/>
                  </a:ext>
                </a:extLst>
              </a:tr>
              <a:tr h="0">
                <a:tc>
                  <a:txBody>
                    <a:bodyPr/>
                    <a:lstStyle/>
                    <a:p>
                      <a:pPr algn="ctr">
                        <a:lnSpc>
                          <a:spcPct val="100000"/>
                        </a:lnSpc>
                      </a:pPr>
                      <a:r>
                        <a:rPr kumimoji="1" lang="en-US" altLang="ja-JP" sz="1400" dirty="0">
                          <a:latin typeface="メイリオ" panose="020B0604030504040204" pitchFamily="50" charset="-128"/>
                          <a:ea typeface="メイリオ" panose="020B0604030504040204" pitchFamily="50" charset="-128"/>
                        </a:rPr>
                        <a:t>H19.6.2</a:t>
                      </a:r>
                      <a:r>
                        <a:rPr kumimoji="1" lang="ja-JP" altLang="en-US" sz="1400" dirty="0">
                          <a:latin typeface="メイリオ" panose="020B0604030504040204" pitchFamily="50" charset="-128"/>
                          <a:ea typeface="メイリオ" panose="020B0604030504040204" pitchFamily="50" charset="-128"/>
                        </a:rPr>
                        <a:t>～</a:t>
                      </a:r>
                      <a:r>
                        <a:rPr kumimoji="1" lang="en-US" altLang="ja-JP" sz="1400" dirty="0">
                          <a:latin typeface="メイリオ" panose="020B0604030504040204" pitchFamily="50" charset="-128"/>
                          <a:ea typeface="メイリオ" panose="020B0604030504040204" pitchFamily="50" charset="-128"/>
                        </a:rPr>
                        <a:t>H29.3.11</a:t>
                      </a:r>
                      <a:endParaRPr kumimoji="1" lang="ja-JP" altLang="en-US" sz="1400" dirty="0">
                        <a:latin typeface="メイリオ" panose="020B0604030504040204" pitchFamily="50" charset="-128"/>
                        <a:ea typeface="メイリオ" panose="020B0604030504040204" pitchFamily="50" charset="-128"/>
                      </a:endParaRPr>
                    </a:p>
                  </a:txBody>
                  <a:tcPr anchor="ctr"/>
                </a:tc>
                <a:tc>
                  <a:txBody>
                    <a:bodyPr/>
                    <a:lstStyle/>
                    <a:p>
                      <a:pPr algn="ctr">
                        <a:lnSpc>
                          <a:spcPct val="100000"/>
                        </a:lnSpc>
                      </a:pPr>
                      <a:r>
                        <a:rPr kumimoji="1" lang="en-US" altLang="ja-JP" sz="1400" dirty="0">
                          <a:latin typeface="メイリオ" panose="020B0604030504040204" pitchFamily="50" charset="-128"/>
                          <a:ea typeface="メイリオ" panose="020B0604030504040204" pitchFamily="50" charset="-128"/>
                        </a:rPr>
                        <a:t>5t</a:t>
                      </a:r>
                      <a:r>
                        <a:rPr kumimoji="1" lang="ja-JP" altLang="en-US" sz="1400" dirty="0">
                          <a:latin typeface="メイリオ" panose="020B0604030504040204" pitchFamily="50" charset="-128"/>
                          <a:ea typeface="メイリオ" panose="020B0604030504040204" pitchFamily="50" charset="-128"/>
                        </a:rPr>
                        <a:t>未満</a:t>
                      </a:r>
                    </a:p>
                  </a:txBody>
                  <a:tcPr anchor="ctr"/>
                </a:tc>
                <a:tc>
                  <a:txBody>
                    <a:bodyPr/>
                    <a:lstStyle/>
                    <a:p>
                      <a:pPr algn="ctr">
                        <a:lnSpc>
                          <a:spcPct val="100000"/>
                        </a:lnSpc>
                      </a:pPr>
                      <a:r>
                        <a:rPr kumimoji="1" lang="en-US" altLang="ja-JP" sz="1400" dirty="0">
                          <a:latin typeface="メイリオ" panose="020B0604030504040204" pitchFamily="50" charset="-128"/>
                          <a:ea typeface="メイリオ" panose="020B0604030504040204" pitchFamily="50" charset="-128"/>
                        </a:rPr>
                        <a:t>3t</a:t>
                      </a:r>
                      <a:r>
                        <a:rPr kumimoji="1" lang="ja-JP" altLang="en-US" sz="1400" dirty="0">
                          <a:latin typeface="メイリオ" panose="020B0604030504040204" pitchFamily="50" charset="-128"/>
                          <a:ea typeface="メイリオ" panose="020B0604030504040204" pitchFamily="50" charset="-128"/>
                        </a:rPr>
                        <a:t>未満</a:t>
                      </a:r>
                    </a:p>
                  </a:txBody>
                  <a:tcPr anchor="ctr"/>
                </a:tc>
                <a:tc>
                  <a:txBody>
                    <a:bodyPr/>
                    <a:lstStyle/>
                    <a:p>
                      <a:pPr algn="ctr">
                        <a:lnSpc>
                          <a:spcPct val="100000"/>
                        </a:lnSpc>
                      </a:pPr>
                      <a:r>
                        <a:rPr kumimoji="1" lang="en-US" altLang="ja-JP" sz="1400" dirty="0">
                          <a:latin typeface="メイリオ" panose="020B0604030504040204" pitchFamily="50" charset="-128"/>
                          <a:ea typeface="メイリオ" panose="020B0604030504040204" pitchFamily="50" charset="-128"/>
                        </a:rPr>
                        <a:t>10</a:t>
                      </a:r>
                      <a:r>
                        <a:rPr kumimoji="1" lang="ja-JP" altLang="en-US" sz="1400" dirty="0">
                          <a:latin typeface="メイリオ" panose="020B0604030504040204" pitchFamily="50" charset="-128"/>
                          <a:ea typeface="メイリオ" panose="020B0604030504040204" pitchFamily="50" charset="-128"/>
                        </a:rPr>
                        <a:t>人以下</a:t>
                      </a:r>
                    </a:p>
                  </a:txBody>
                  <a:tcPr anchor="ctr"/>
                </a:tc>
                <a:extLst>
                  <a:ext uri="{0D108BD9-81ED-4DB2-BD59-A6C34878D82A}">
                    <a16:rowId xmlns:a16="http://schemas.microsoft.com/office/drawing/2014/main" val="1490959876"/>
                  </a:ext>
                </a:extLst>
              </a:tr>
              <a:tr h="0">
                <a:tc>
                  <a:txBody>
                    <a:bodyPr/>
                    <a:lstStyle/>
                    <a:p>
                      <a:pPr algn="ctr">
                        <a:lnSpc>
                          <a:spcPct val="100000"/>
                        </a:lnSpc>
                      </a:pPr>
                      <a:r>
                        <a:rPr kumimoji="1" lang="ja-JP" altLang="en-US" sz="1400" dirty="0">
                          <a:latin typeface="メイリオ" panose="020B0604030504040204" pitchFamily="50" charset="-128"/>
                          <a:ea typeface="メイリオ" panose="020B0604030504040204" pitchFamily="50" charset="-128"/>
                        </a:rPr>
                        <a:t>～</a:t>
                      </a:r>
                      <a:r>
                        <a:rPr kumimoji="1" lang="en-US" altLang="ja-JP" sz="1400" dirty="0">
                          <a:latin typeface="メイリオ" panose="020B0604030504040204" pitchFamily="50" charset="-128"/>
                          <a:ea typeface="メイリオ" panose="020B0604030504040204" pitchFamily="50" charset="-128"/>
                        </a:rPr>
                        <a:t>H19.6.1</a:t>
                      </a:r>
                      <a:endParaRPr kumimoji="1" lang="ja-JP" altLang="en-US" sz="1400" dirty="0">
                        <a:latin typeface="メイリオ" panose="020B0604030504040204" pitchFamily="50" charset="-128"/>
                        <a:ea typeface="メイリオ" panose="020B0604030504040204" pitchFamily="50" charset="-128"/>
                      </a:endParaRPr>
                    </a:p>
                  </a:txBody>
                  <a:tcPr anchor="ctr"/>
                </a:tc>
                <a:tc>
                  <a:txBody>
                    <a:bodyPr/>
                    <a:lstStyle/>
                    <a:p>
                      <a:pPr algn="ctr">
                        <a:lnSpc>
                          <a:spcPct val="100000"/>
                        </a:lnSpc>
                      </a:pPr>
                      <a:r>
                        <a:rPr kumimoji="1" lang="en-US" altLang="ja-JP" sz="1400" dirty="0">
                          <a:latin typeface="メイリオ" panose="020B0604030504040204" pitchFamily="50" charset="-128"/>
                          <a:ea typeface="メイリオ" panose="020B0604030504040204" pitchFamily="50" charset="-128"/>
                        </a:rPr>
                        <a:t>8t</a:t>
                      </a:r>
                      <a:r>
                        <a:rPr kumimoji="1" lang="ja-JP" altLang="en-US" sz="1400" dirty="0">
                          <a:latin typeface="メイリオ" panose="020B0604030504040204" pitchFamily="50" charset="-128"/>
                          <a:ea typeface="メイリオ" panose="020B0604030504040204" pitchFamily="50" charset="-128"/>
                        </a:rPr>
                        <a:t>未満</a:t>
                      </a:r>
                    </a:p>
                  </a:txBody>
                  <a:tcPr anchor="ctr"/>
                </a:tc>
                <a:tc>
                  <a:txBody>
                    <a:bodyPr/>
                    <a:lstStyle/>
                    <a:p>
                      <a:pPr algn="ctr">
                        <a:lnSpc>
                          <a:spcPct val="100000"/>
                        </a:lnSpc>
                      </a:pPr>
                      <a:r>
                        <a:rPr kumimoji="1" lang="en-US" altLang="ja-JP" sz="1400" dirty="0">
                          <a:latin typeface="メイリオ" panose="020B0604030504040204" pitchFamily="50" charset="-128"/>
                          <a:ea typeface="メイリオ" panose="020B0604030504040204" pitchFamily="50" charset="-128"/>
                        </a:rPr>
                        <a:t>5t</a:t>
                      </a:r>
                      <a:r>
                        <a:rPr kumimoji="1" lang="ja-JP" altLang="en-US" sz="1400" dirty="0">
                          <a:latin typeface="メイリオ" panose="020B0604030504040204" pitchFamily="50" charset="-128"/>
                          <a:ea typeface="メイリオ" panose="020B0604030504040204" pitchFamily="50" charset="-128"/>
                        </a:rPr>
                        <a:t>未満</a:t>
                      </a:r>
                    </a:p>
                  </a:txBody>
                  <a:tcPr anchor="ctr"/>
                </a:tc>
                <a:tc>
                  <a:txBody>
                    <a:bodyPr/>
                    <a:lstStyle/>
                    <a:p>
                      <a:pPr algn="ctr">
                        <a:lnSpc>
                          <a:spcPct val="100000"/>
                        </a:lnSpc>
                      </a:pPr>
                      <a:r>
                        <a:rPr kumimoji="1" lang="en-US" altLang="ja-JP" sz="1400" dirty="0">
                          <a:latin typeface="メイリオ" panose="020B0604030504040204" pitchFamily="50" charset="-128"/>
                          <a:ea typeface="メイリオ" panose="020B0604030504040204" pitchFamily="50" charset="-128"/>
                        </a:rPr>
                        <a:t>10</a:t>
                      </a:r>
                      <a:r>
                        <a:rPr kumimoji="1" lang="ja-JP" altLang="en-US" sz="1400" dirty="0">
                          <a:latin typeface="メイリオ" panose="020B0604030504040204" pitchFamily="50" charset="-128"/>
                          <a:ea typeface="メイリオ" panose="020B0604030504040204" pitchFamily="50" charset="-128"/>
                        </a:rPr>
                        <a:t>人以下</a:t>
                      </a:r>
                    </a:p>
                  </a:txBody>
                  <a:tcPr anchor="ctr"/>
                </a:tc>
                <a:extLst>
                  <a:ext uri="{0D108BD9-81ED-4DB2-BD59-A6C34878D82A}">
                    <a16:rowId xmlns:a16="http://schemas.microsoft.com/office/drawing/2014/main" val="1448972147"/>
                  </a:ext>
                </a:extLst>
              </a:tr>
            </a:tbl>
          </a:graphicData>
        </a:graphic>
      </p:graphicFrame>
      <p:sp>
        <p:nvSpPr>
          <p:cNvPr id="11" name="吹き出し: 角を丸めた四角形 10">
            <a:extLst>
              <a:ext uri="{FF2B5EF4-FFF2-40B4-BE49-F238E27FC236}">
                <a16:creationId xmlns:a16="http://schemas.microsoft.com/office/drawing/2014/main" id="{219F6858-3FBA-7B77-5480-3FD9CF870C06}"/>
              </a:ext>
            </a:extLst>
          </p:cNvPr>
          <p:cNvSpPr/>
          <p:nvPr/>
        </p:nvSpPr>
        <p:spPr>
          <a:xfrm>
            <a:off x="6029384" y="2061183"/>
            <a:ext cx="2481835" cy="1108750"/>
          </a:xfrm>
          <a:prstGeom prst="wedgeRoundRectCallout">
            <a:avLst>
              <a:gd name="adj1" fmla="val -60205"/>
              <a:gd name="adj2" fmla="val 22906"/>
              <a:gd name="adj3" fmla="val 16667"/>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lIns="0" tIns="0" rIns="0" bIns="0" rtlCol="0" anchor="ctr"/>
          <a:lstStyle/>
          <a:p>
            <a:pPr>
              <a:lnSpc>
                <a:spcPts val="1800"/>
              </a:lnSpc>
            </a:pPr>
            <a:r>
              <a:rPr kumimoji="1" lang="en-US" altLang="ja-JP" sz="1400" b="1" dirty="0">
                <a:solidFill>
                  <a:srgbClr val="C00000"/>
                </a:solidFill>
              </a:rPr>
              <a:t>4t</a:t>
            </a:r>
            <a:r>
              <a:rPr kumimoji="1" lang="ja-JP" altLang="en-US" sz="1400" b="1" dirty="0">
                <a:solidFill>
                  <a:srgbClr val="C00000"/>
                </a:solidFill>
              </a:rPr>
              <a:t>トラックは、同じ普通免許を持っている人でも平成</a:t>
            </a:r>
            <a:r>
              <a:rPr kumimoji="1" lang="en-US" altLang="ja-JP" sz="1400" b="1" dirty="0">
                <a:solidFill>
                  <a:srgbClr val="C00000"/>
                </a:solidFill>
              </a:rPr>
              <a:t>19</a:t>
            </a:r>
            <a:r>
              <a:rPr kumimoji="1" lang="ja-JP" altLang="en-US" sz="1400" b="1" dirty="0">
                <a:solidFill>
                  <a:srgbClr val="C00000"/>
                </a:solidFill>
              </a:rPr>
              <a:t>年</a:t>
            </a:r>
            <a:r>
              <a:rPr kumimoji="1" lang="en-US" altLang="ja-JP" sz="1400" b="1" dirty="0">
                <a:solidFill>
                  <a:srgbClr val="C00000"/>
                </a:solidFill>
              </a:rPr>
              <a:t>6</a:t>
            </a:r>
            <a:r>
              <a:rPr kumimoji="1" lang="ja-JP" altLang="en-US" sz="1400" b="1" dirty="0">
                <a:solidFill>
                  <a:srgbClr val="C00000"/>
                </a:solidFill>
              </a:rPr>
              <a:t>月</a:t>
            </a:r>
            <a:r>
              <a:rPr kumimoji="1" lang="en-US" altLang="ja-JP" sz="1400" b="1" dirty="0">
                <a:solidFill>
                  <a:srgbClr val="C00000"/>
                </a:solidFill>
              </a:rPr>
              <a:t>1</a:t>
            </a:r>
            <a:r>
              <a:rPr kumimoji="1" lang="ja-JP" altLang="en-US" sz="1400" b="1" dirty="0">
                <a:solidFill>
                  <a:srgbClr val="C00000"/>
                </a:solidFill>
              </a:rPr>
              <a:t>日までに免許を取得した人しか運転できません。</a:t>
            </a:r>
          </a:p>
        </p:txBody>
      </p:sp>
      <p:sp>
        <p:nvSpPr>
          <p:cNvPr id="13" name="吹き出し: 角を丸めた四角形 12">
            <a:extLst>
              <a:ext uri="{FF2B5EF4-FFF2-40B4-BE49-F238E27FC236}">
                <a16:creationId xmlns:a16="http://schemas.microsoft.com/office/drawing/2014/main" id="{26852744-963F-F830-EB56-BCA43FC3E58E}"/>
              </a:ext>
            </a:extLst>
          </p:cNvPr>
          <p:cNvSpPr/>
          <p:nvPr/>
        </p:nvSpPr>
        <p:spPr>
          <a:xfrm>
            <a:off x="6296306" y="3263479"/>
            <a:ext cx="2214913" cy="489759"/>
          </a:xfrm>
          <a:prstGeom prst="wedgeRoundRectCallout">
            <a:avLst>
              <a:gd name="adj1" fmla="val -28408"/>
              <a:gd name="adj2" fmla="val 89039"/>
              <a:gd name="adj3" fmla="val 16667"/>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lIns="0" tIns="0" rIns="0" bIns="0" rtlCol="0" anchor="ctr"/>
          <a:lstStyle/>
          <a:p>
            <a:pPr>
              <a:lnSpc>
                <a:spcPts val="1800"/>
              </a:lnSpc>
            </a:pPr>
            <a:r>
              <a:rPr kumimoji="1" lang="en-US" altLang="ja-JP" sz="1400" b="1" dirty="0">
                <a:solidFill>
                  <a:srgbClr val="C00000"/>
                </a:solidFill>
              </a:rPr>
              <a:t>2t</a:t>
            </a:r>
            <a:r>
              <a:rPr kumimoji="1" lang="ja-JP" altLang="en-US" sz="1400" b="1" dirty="0">
                <a:solidFill>
                  <a:srgbClr val="C00000"/>
                </a:solidFill>
              </a:rPr>
              <a:t>トラック、</a:t>
            </a:r>
            <a:r>
              <a:rPr kumimoji="1" lang="en-US" altLang="ja-JP" sz="1400" b="1" dirty="0">
                <a:solidFill>
                  <a:srgbClr val="C00000"/>
                </a:solidFill>
              </a:rPr>
              <a:t>3t</a:t>
            </a:r>
            <a:r>
              <a:rPr kumimoji="1" lang="ja-JP" altLang="en-US" sz="1400" b="1" dirty="0">
                <a:solidFill>
                  <a:srgbClr val="C00000"/>
                </a:solidFill>
              </a:rPr>
              <a:t>トラックが運転できます。</a:t>
            </a:r>
          </a:p>
        </p:txBody>
      </p:sp>
      <p:sp>
        <p:nvSpPr>
          <p:cNvPr id="14" name="吹き出し: 角を丸めた四角形 13">
            <a:extLst>
              <a:ext uri="{FF2B5EF4-FFF2-40B4-BE49-F238E27FC236}">
                <a16:creationId xmlns:a16="http://schemas.microsoft.com/office/drawing/2014/main" id="{749D25C1-EFE0-5C87-A759-3C84FAA8811B}"/>
              </a:ext>
            </a:extLst>
          </p:cNvPr>
          <p:cNvSpPr/>
          <p:nvPr/>
        </p:nvSpPr>
        <p:spPr>
          <a:xfrm>
            <a:off x="6952476" y="4671256"/>
            <a:ext cx="1820149" cy="785738"/>
          </a:xfrm>
          <a:prstGeom prst="wedgeRoundRectCallout">
            <a:avLst>
              <a:gd name="adj1" fmla="val -61390"/>
              <a:gd name="adj2" fmla="val 20007"/>
              <a:gd name="adj3" fmla="val 16667"/>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lIns="0" tIns="0" rIns="0" bIns="0" rtlCol="0" anchor="ctr"/>
          <a:lstStyle/>
          <a:p>
            <a:pPr>
              <a:lnSpc>
                <a:spcPts val="1800"/>
              </a:lnSpc>
            </a:pPr>
            <a:r>
              <a:rPr kumimoji="1" lang="ja-JP" altLang="en-US" sz="1400" b="1" dirty="0">
                <a:solidFill>
                  <a:srgbClr val="C00000"/>
                </a:solidFill>
              </a:rPr>
              <a:t>大半の</a:t>
            </a:r>
            <a:r>
              <a:rPr kumimoji="1" lang="en-US" altLang="ja-JP" sz="1400" b="1" dirty="0">
                <a:solidFill>
                  <a:srgbClr val="C00000"/>
                </a:solidFill>
              </a:rPr>
              <a:t>4t</a:t>
            </a:r>
            <a:r>
              <a:rPr kumimoji="1" lang="ja-JP" altLang="en-US" sz="1400" b="1" dirty="0">
                <a:solidFill>
                  <a:srgbClr val="C00000"/>
                </a:solidFill>
              </a:rPr>
              <a:t>トラックやマイクロバスなどが運転できます。</a:t>
            </a:r>
          </a:p>
        </p:txBody>
      </p:sp>
      <p:sp>
        <p:nvSpPr>
          <p:cNvPr id="3" name="吹き出し: 角を丸めた四角形 2">
            <a:extLst>
              <a:ext uri="{FF2B5EF4-FFF2-40B4-BE49-F238E27FC236}">
                <a16:creationId xmlns:a16="http://schemas.microsoft.com/office/drawing/2014/main" id="{9DFE3CF1-1F13-435D-81EA-8F4CE990A185}"/>
              </a:ext>
            </a:extLst>
          </p:cNvPr>
          <p:cNvSpPr/>
          <p:nvPr/>
        </p:nvSpPr>
        <p:spPr>
          <a:xfrm>
            <a:off x="5916275" y="5609324"/>
            <a:ext cx="2594944" cy="489759"/>
          </a:xfrm>
          <a:prstGeom prst="wedgeRoundRectCallout">
            <a:avLst>
              <a:gd name="adj1" fmla="val -61390"/>
              <a:gd name="adj2" fmla="val 49993"/>
              <a:gd name="adj3" fmla="val 16667"/>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lnSpc>
                <a:spcPts val="1800"/>
              </a:lnSpc>
            </a:pPr>
            <a:r>
              <a:rPr kumimoji="1" lang="ja-JP" altLang="en-US" sz="1400" b="1" dirty="0">
                <a:solidFill>
                  <a:srgbClr val="C00000"/>
                </a:solidFill>
              </a:rPr>
              <a:t>ダンプカーや</a:t>
            </a:r>
            <a:r>
              <a:rPr kumimoji="1" lang="en-US" altLang="ja-JP" sz="1400" b="1" dirty="0">
                <a:solidFill>
                  <a:srgbClr val="C00000"/>
                </a:solidFill>
              </a:rPr>
              <a:t>30</a:t>
            </a:r>
            <a:r>
              <a:rPr kumimoji="1" lang="ja-JP" altLang="en-US" sz="1400" b="1" dirty="0">
                <a:solidFill>
                  <a:srgbClr val="C00000"/>
                </a:solidFill>
              </a:rPr>
              <a:t>人以上が乗れる大型バスなどが運転できます。</a:t>
            </a:r>
          </a:p>
        </p:txBody>
      </p:sp>
      <p:sp>
        <p:nvSpPr>
          <p:cNvPr id="7" name="テキスト ボックス 6">
            <a:extLst>
              <a:ext uri="{FF2B5EF4-FFF2-40B4-BE49-F238E27FC236}">
                <a16:creationId xmlns:a16="http://schemas.microsoft.com/office/drawing/2014/main" id="{A978AB29-1EE8-C2D9-87D9-FE05ACD3418C}"/>
              </a:ext>
            </a:extLst>
          </p:cNvPr>
          <p:cNvSpPr txBox="1"/>
          <p:nvPr/>
        </p:nvSpPr>
        <p:spPr>
          <a:xfrm>
            <a:off x="7059189" y="6215910"/>
            <a:ext cx="1606722" cy="577081"/>
          </a:xfrm>
          <a:prstGeom prst="rect">
            <a:avLst/>
          </a:prstGeom>
          <a:noFill/>
        </p:spPr>
        <p:txBody>
          <a:bodyPr wrap="square">
            <a:spAutoFit/>
          </a:bodyPr>
          <a:lstStyle/>
          <a:p>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大型バスなどで客を乗せて運転する場合は第二種免許が必要です。</a:t>
            </a:r>
          </a:p>
        </p:txBody>
      </p:sp>
      <p:sp>
        <p:nvSpPr>
          <p:cNvPr id="8" name="四角形: 角を丸くする 7">
            <a:extLst>
              <a:ext uri="{FF2B5EF4-FFF2-40B4-BE49-F238E27FC236}">
                <a16:creationId xmlns:a16="http://schemas.microsoft.com/office/drawing/2014/main" id="{38F91E3B-C671-A554-5235-7B5ADF37461A}"/>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Tree>
    <p:extLst>
      <p:ext uri="{BB962C8B-B14F-4D97-AF65-F5344CB8AC3E}">
        <p14:creationId xmlns:p14="http://schemas.microsoft.com/office/powerpoint/2010/main" val="100907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キの字結び】長いダンボール">
            <a:extLst>
              <a:ext uri="{FF2B5EF4-FFF2-40B4-BE49-F238E27FC236}">
                <a16:creationId xmlns:a16="http://schemas.microsoft.com/office/drawing/2014/main" id="{E033D8C8-1498-C285-D0B4-7C20869A0C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617670" y="3394284"/>
            <a:ext cx="3269155" cy="269176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86DAE77-F428-B2D2-CD41-FCC49E772D4E}"/>
              </a:ext>
            </a:extLst>
          </p:cNvPr>
          <p:cNvSpPr txBox="1"/>
          <p:nvPr/>
        </p:nvSpPr>
        <p:spPr>
          <a:xfrm>
            <a:off x="257175" y="1648252"/>
            <a:ext cx="8744585" cy="2691763"/>
          </a:xfrm>
          <a:prstGeom prst="rect">
            <a:avLst/>
          </a:prstGeom>
          <a:noFill/>
        </p:spPr>
        <p:txBody>
          <a:bodyPr wrap="square" rtlCol="0">
            <a:spAutoFit/>
          </a:bodyPr>
          <a:lstStyle/>
          <a:p>
            <a:pPr>
              <a:lnSpc>
                <a:spcPts val="2200"/>
              </a:lnSpc>
            </a:pPr>
            <a:r>
              <a:rPr kumimoji="1" lang="ja-JP" altLang="en-US" sz="1400" b="1" u="sng" dirty="0">
                <a:latin typeface="メイリオ" panose="020B0604030504040204" pitchFamily="50" charset="-128"/>
                <a:ea typeface="メイリオ" panose="020B0604030504040204" pitchFamily="50" charset="-128"/>
              </a:rPr>
              <a:t>キの字結び</a:t>
            </a:r>
            <a:endParaRPr kumimoji="1" lang="en-US" altLang="ja-JP" sz="1400" b="1" u="sng" dirty="0">
              <a:latin typeface="メイリオ" panose="020B0604030504040204" pitchFamily="50" charset="-128"/>
              <a:ea typeface="メイリオ" panose="020B0604030504040204" pitchFamily="50" charset="-128"/>
            </a:endParaRPr>
          </a:p>
          <a:p>
            <a:pPr>
              <a:lnSpc>
                <a:spcPts val="2200"/>
              </a:lnSpc>
            </a:pPr>
            <a:r>
              <a:rPr kumimoji="1" lang="ja-JP" altLang="en-US" sz="1400" dirty="0">
                <a:latin typeface="メイリオ" panose="020B0604030504040204" pitchFamily="50" charset="-128"/>
                <a:ea typeface="メイリオ" panose="020B0604030504040204" pitchFamily="50" charset="-128"/>
              </a:rPr>
              <a:t>キの字結びは十字掛けの応用で、初心者でも簡単にできる結び方です。長めのダンボールだけでなく、古新聞や毛布など、重いものを梱包したいときにも適しています。</a:t>
            </a:r>
            <a:endParaRPr kumimoji="1" lang="en-US" altLang="ja-JP" sz="1400" dirty="0">
              <a:latin typeface="メイリオ" panose="020B0604030504040204" pitchFamily="50" charset="-128"/>
              <a:ea typeface="メイリオ" panose="020B0604030504040204" pitchFamily="50" charset="-128"/>
            </a:endParaRPr>
          </a:p>
          <a:p>
            <a:pPr>
              <a:lnSpc>
                <a:spcPts val="2200"/>
              </a:lnSpc>
              <a:spcBef>
                <a:spcPts val="600"/>
              </a:spcBef>
            </a:pPr>
            <a:r>
              <a:rPr kumimoji="1" lang="ja-JP" altLang="en-US" sz="1400" dirty="0">
                <a:latin typeface="メイリオ" panose="020B0604030504040204" pitchFamily="50" charset="-128"/>
                <a:ea typeface="メイリオ" panose="020B0604030504040204" pitchFamily="50" charset="-128"/>
              </a:rPr>
              <a:t>①カタカナの「キ」の字になるように、ダンボールの手前の</a:t>
            </a:r>
            <a:r>
              <a:rPr kumimoji="1" lang="en-US" altLang="ja-JP" sz="1400" dirty="0">
                <a:latin typeface="メイリオ" panose="020B0604030504040204" pitchFamily="50" charset="-128"/>
                <a:ea typeface="メイリオ" panose="020B0604030504040204" pitchFamily="50" charset="-128"/>
              </a:rPr>
              <a:t>3</a:t>
            </a:r>
            <a:r>
              <a:rPr kumimoji="1" lang="ja-JP" altLang="en-US" sz="1400" dirty="0">
                <a:latin typeface="メイリオ" panose="020B0604030504040204" pitchFamily="50" charset="-128"/>
                <a:ea typeface="メイリオ" panose="020B0604030504040204" pitchFamily="50" charset="-128"/>
              </a:rPr>
              <a:t>分の</a:t>
            </a:r>
            <a:r>
              <a:rPr kumimoji="1" lang="en-US" altLang="ja-JP" sz="1400" dirty="0">
                <a:latin typeface="メイリオ" panose="020B0604030504040204" pitchFamily="50" charset="-128"/>
                <a:ea typeface="メイリオ" panose="020B0604030504040204" pitchFamily="50" charset="-128"/>
              </a:rPr>
              <a:t>1</a:t>
            </a:r>
            <a:r>
              <a:rPr kumimoji="1" lang="ja-JP" altLang="en-US" sz="1400" dirty="0">
                <a:latin typeface="メイリオ" panose="020B0604030504040204" pitchFamily="50" charset="-128"/>
                <a:ea typeface="メイリオ" panose="020B0604030504040204" pitchFamily="50" charset="-128"/>
              </a:rPr>
              <a:t>ほどの場所で十字掛けを行います。</a:t>
            </a:r>
          </a:p>
          <a:p>
            <a:pPr>
              <a:lnSpc>
                <a:spcPts val="2200"/>
              </a:lnSpc>
            </a:pPr>
            <a:r>
              <a:rPr kumimoji="1" lang="ja-JP" altLang="en-US" sz="1400" dirty="0">
                <a:latin typeface="メイリオ" panose="020B0604030504040204" pitchFamily="50" charset="-128"/>
                <a:ea typeface="メイリオ" panose="020B0604030504040204" pitchFamily="50" charset="-128"/>
              </a:rPr>
              <a:t>　このとき、長いほうのひもが奥へ向かうようにすることがポイントです。</a:t>
            </a:r>
          </a:p>
          <a:p>
            <a:pPr>
              <a:lnSpc>
                <a:spcPts val="2200"/>
              </a:lnSpc>
            </a:pPr>
            <a:r>
              <a:rPr kumimoji="1" lang="ja-JP" altLang="en-US" sz="1400" dirty="0">
                <a:latin typeface="メイリオ" panose="020B0604030504040204" pitchFamily="50" charset="-128"/>
                <a:ea typeface="メイリオ" panose="020B0604030504040204" pitchFamily="50" charset="-128"/>
              </a:rPr>
              <a:t>②長いひもを使って、手前から</a:t>
            </a:r>
            <a:r>
              <a:rPr kumimoji="1" lang="en-US" altLang="ja-JP" sz="1400" dirty="0">
                <a:latin typeface="メイリオ" panose="020B0604030504040204" pitchFamily="50" charset="-128"/>
                <a:ea typeface="メイリオ" panose="020B0604030504040204" pitchFamily="50" charset="-128"/>
              </a:rPr>
              <a:t>3</a:t>
            </a:r>
            <a:r>
              <a:rPr kumimoji="1" lang="ja-JP" altLang="en-US" sz="1400" dirty="0">
                <a:latin typeface="メイリオ" panose="020B0604030504040204" pitchFamily="50" charset="-128"/>
                <a:ea typeface="メイリオ" panose="020B0604030504040204" pitchFamily="50" charset="-128"/>
              </a:rPr>
              <a:t>分の</a:t>
            </a:r>
            <a:r>
              <a:rPr kumimoji="1" lang="en-US" altLang="ja-JP" sz="1400" dirty="0">
                <a:latin typeface="メイリオ" panose="020B0604030504040204" pitchFamily="50" charset="-128"/>
                <a:ea typeface="メイリオ" panose="020B0604030504040204" pitchFamily="50" charset="-128"/>
              </a:rPr>
              <a:t>2</a:t>
            </a:r>
            <a:r>
              <a:rPr kumimoji="1" lang="ja-JP" altLang="en-US" sz="1400" dirty="0">
                <a:latin typeface="メイリオ" panose="020B0604030504040204" pitchFamily="50" charset="-128"/>
                <a:ea typeface="メイリオ" panose="020B0604030504040204" pitchFamily="50" charset="-128"/>
              </a:rPr>
              <a:t>のところで再び十字掛けをします。</a:t>
            </a:r>
          </a:p>
          <a:p>
            <a:pPr>
              <a:lnSpc>
                <a:spcPts val="2200"/>
              </a:lnSpc>
            </a:pPr>
            <a:r>
              <a:rPr kumimoji="1" lang="ja-JP" altLang="en-US" sz="1400" dirty="0">
                <a:latin typeface="メイリオ" panose="020B0604030504040204" pitchFamily="50" charset="-128"/>
                <a:ea typeface="メイリオ" panose="020B0604030504040204" pitchFamily="50" charset="-128"/>
              </a:rPr>
              <a:t>③ダンボールを裏返し、横に</a:t>
            </a:r>
            <a:r>
              <a:rPr kumimoji="1" lang="en-US" altLang="ja-JP" sz="1400" dirty="0">
                <a:latin typeface="メイリオ" panose="020B0604030504040204" pitchFamily="50" charset="-128"/>
                <a:ea typeface="メイリオ" panose="020B0604030504040204" pitchFamily="50" charset="-128"/>
              </a:rPr>
              <a:t>2</a:t>
            </a:r>
            <a:r>
              <a:rPr kumimoji="1" lang="ja-JP" altLang="en-US" sz="1400" dirty="0">
                <a:latin typeface="メイリオ" panose="020B0604030504040204" pitchFamily="50" charset="-128"/>
                <a:ea typeface="メイリオ" panose="020B0604030504040204" pitchFamily="50" charset="-128"/>
              </a:rPr>
              <a:t>本渡っているところにひもに巻きつけます。</a:t>
            </a:r>
          </a:p>
          <a:p>
            <a:pPr>
              <a:lnSpc>
                <a:spcPts val="2200"/>
              </a:lnSpc>
            </a:pPr>
            <a:r>
              <a:rPr kumimoji="1" lang="ja-JP" altLang="en-US" sz="1400" dirty="0">
                <a:latin typeface="メイリオ" panose="020B0604030504040204" pitchFamily="50" charset="-128"/>
                <a:ea typeface="メイリオ" panose="020B0604030504040204" pitchFamily="50" charset="-128"/>
              </a:rPr>
              <a:t>　ひもを上から通して下から出すことが緩まないコツです。</a:t>
            </a:r>
          </a:p>
          <a:p>
            <a:pPr>
              <a:lnSpc>
                <a:spcPts val="2200"/>
              </a:lnSpc>
            </a:pPr>
            <a:r>
              <a:rPr kumimoji="1" lang="ja-JP" altLang="en-US" sz="1400" dirty="0">
                <a:latin typeface="メイリオ" panose="020B0604030504040204" pitchFamily="50" charset="-128"/>
                <a:ea typeface="メイリオ" panose="020B0604030504040204" pitchFamily="50" charset="-128"/>
              </a:rPr>
              <a:t>④ダンボールを表に戻し、角の部分でひもを結び合わせて完成です。</a:t>
            </a:r>
          </a:p>
        </p:txBody>
      </p:sp>
      <p:sp>
        <p:nvSpPr>
          <p:cNvPr id="4" name="タイトル 1">
            <a:extLst>
              <a:ext uri="{FF2B5EF4-FFF2-40B4-BE49-F238E27FC236}">
                <a16:creationId xmlns:a16="http://schemas.microsoft.com/office/drawing/2014/main" id="{FCE8E72F-4393-07CC-E68F-63E95A0764A5}"/>
              </a:ext>
            </a:extLst>
          </p:cNvPr>
          <p:cNvSpPr>
            <a:spLocks noGrp="1"/>
          </p:cNvSpPr>
          <p:nvPr>
            <p:ph type="title"/>
          </p:nvPr>
        </p:nvSpPr>
        <p:spPr>
          <a:xfrm>
            <a:off x="368714" y="1"/>
            <a:ext cx="9144000" cy="876300"/>
          </a:xfrm>
        </p:spPr>
        <p:txBody>
          <a:bodyPr>
            <a:normAutofit/>
          </a:bodyPr>
          <a:lstStyle/>
          <a:p>
            <a:r>
              <a:rPr lang="en-US" altLang="ja-JP" sz="2400" b="1" dirty="0">
                <a:solidFill>
                  <a:schemeClr val="bg1"/>
                </a:solidFill>
                <a:latin typeface="Meiryo UI" panose="020B0604030504040204" pitchFamily="50" charset="-128"/>
                <a:ea typeface="Meiryo UI" panose="020B0604030504040204" pitchFamily="50" charset="-128"/>
              </a:rPr>
              <a:t>【</a:t>
            </a:r>
            <a:r>
              <a:rPr lang="ja-JP" altLang="en-US" sz="2400" b="1" dirty="0">
                <a:solidFill>
                  <a:schemeClr val="bg1"/>
                </a:solidFill>
                <a:latin typeface="Meiryo UI" panose="020B0604030504040204" pitchFamily="50" charset="-128"/>
                <a:ea typeface="Meiryo UI" panose="020B0604030504040204" pitchFamily="50" charset="-128"/>
              </a:rPr>
              <a:t>コラム</a:t>
            </a:r>
            <a:r>
              <a:rPr lang="en-US" altLang="ja-JP" sz="2400" b="1" dirty="0">
                <a:solidFill>
                  <a:schemeClr val="bg1"/>
                </a:solidFill>
                <a:latin typeface="Meiryo UI" panose="020B0604030504040204" pitchFamily="50" charset="-128"/>
                <a:ea typeface="Meiryo UI" panose="020B0604030504040204" pitchFamily="50" charset="-128"/>
              </a:rPr>
              <a:t>】</a:t>
            </a:r>
            <a:r>
              <a:rPr lang="ja-JP" altLang="en-US" sz="2400" b="1" dirty="0">
                <a:solidFill>
                  <a:schemeClr val="bg1"/>
                </a:solidFill>
                <a:latin typeface="Meiryo UI" panose="020B0604030504040204" pitchFamily="50" charset="-128"/>
                <a:ea typeface="Meiryo UI" panose="020B0604030504040204" pitchFamily="50" charset="-128"/>
              </a:rPr>
              <a:t>災害ごみをまとめるためのロープの結び方</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6" name="吹き出し: 角を丸めた四角形 5">
            <a:extLst>
              <a:ext uri="{FF2B5EF4-FFF2-40B4-BE49-F238E27FC236}">
                <a16:creationId xmlns:a16="http://schemas.microsoft.com/office/drawing/2014/main" id="{ECA23437-8F2A-D153-2CDA-F11D51AC20E0}"/>
              </a:ext>
            </a:extLst>
          </p:cNvPr>
          <p:cNvSpPr/>
          <p:nvPr/>
        </p:nvSpPr>
        <p:spPr>
          <a:xfrm>
            <a:off x="142239" y="771952"/>
            <a:ext cx="8859521" cy="1017803"/>
          </a:xfrm>
          <a:prstGeom prst="wedgeRoundRectCallout">
            <a:avLst>
              <a:gd name="adj1" fmla="val -28426"/>
              <a:gd name="adj2" fmla="val 1490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災害ごみを車両に固定したり、道路上などにまとめて並べておく場合に役立つ、</a:t>
            </a:r>
            <a:endParaRPr kumimoji="1" lang="en-US" altLang="ja-JP" sz="2000" b="1" dirty="0">
              <a:solidFill>
                <a:schemeClr val="tx1"/>
              </a:solidFill>
              <a:latin typeface="Meiryo UI" panose="020B0604030504040204" pitchFamily="50" charset="-128"/>
              <a:ea typeface="Meiryo UI" panose="020B0604030504040204" pitchFamily="50" charset="-128"/>
            </a:endParaRPr>
          </a:p>
          <a:p>
            <a:r>
              <a:rPr kumimoji="1" lang="ja-JP" altLang="en-US" sz="2000" b="1" dirty="0">
                <a:solidFill>
                  <a:schemeClr val="tx1"/>
                </a:solidFill>
                <a:latin typeface="Meiryo UI" panose="020B0604030504040204" pitchFamily="50" charset="-128"/>
                <a:ea typeface="Meiryo UI" panose="020B0604030504040204" pitchFamily="50" charset="-128"/>
              </a:rPr>
              <a:t>適切な結び方を知っておきましょう。</a:t>
            </a:r>
            <a:endParaRPr kumimoji="1" lang="en-US" altLang="ja-JP" sz="2000" b="1" dirty="0">
              <a:solidFill>
                <a:schemeClr val="tx1"/>
              </a:solidFill>
              <a:latin typeface="Meiryo UI" panose="020B0604030504040204" pitchFamily="50" charset="-128"/>
              <a:ea typeface="Meiryo UI" panose="020B0604030504040204" pitchFamily="50" charset="-128"/>
            </a:endParaRPr>
          </a:p>
          <a:p>
            <a:endParaRPr kumimoji="1" lang="en-US" altLang="ja-JP" sz="1000" b="1" dirty="0">
              <a:solidFill>
                <a:schemeClr val="tx1"/>
              </a:solidFill>
              <a:latin typeface="Meiryo UI" panose="020B0604030504040204" pitchFamily="50" charset="-128"/>
              <a:ea typeface="Meiryo UI" panose="020B0604030504040204" pitchFamily="50" charset="-128"/>
            </a:endParaRPr>
          </a:p>
        </p:txBody>
      </p:sp>
      <p:sp>
        <p:nvSpPr>
          <p:cNvPr id="8" name="吹き出し: 角を丸めた四角形 7">
            <a:extLst>
              <a:ext uri="{FF2B5EF4-FFF2-40B4-BE49-F238E27FC236}">
                <a16:creationId xmlns:a16="http://schemas.microsoft.com/office/drawing/2014/main" id="{AAAC9136-400D-2F7A-63CB-469F561F5379}"/>
              </a:ext>
            </a:extLst>
          </p:cNvPr>
          <p:cNvSpPr/>
          <p:nvPr/>
        </p:nvSpPr>
        <p:spPr>
          <a:xfrm>
            <a:off x="199706" y="6321476"/>
            <a:ext cx="8663282" cy="472198"/>
          </a:xfrm>
          <a:prstGeom prst="wedgeRoundRectCallout">
            <a:avLst>
              <a:gd name="adj1" fmla="val -28426"/>
              <a:gd name="adj2" fmla="val 1490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b="1" dirty="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ロープと段ボールや新聞紙等を用意して、研修時、参加者にチャレンジしてもらうのもよいでしょう。</a:t>
            </a:r>
          </a:p>
        </p:txBody>
      </p:sp>
      <p:sp>
        <p:nvSpPr>
          <p:cNvPr id="19" name="Slide Number Placeholder 5">
            <a:extLst>
              <a:ext uri="{FF2B5EF4-FFF2-40B4-BE49-F238E27FC236}">
                <a16:creationId xmlns:a16="http://schemas.microsoft.com/office/drawing/2014/main" id="{121E70F0-2257-23FE-8D69-F27AFD3CDB67}"/>
              </a:ext>
            </a:extLst>
          </p:cNvPr>
          <p:cNvSpPr>
            <a:spLocks noGrp="1"/>
          </p:cNvSpPr>
          <p:nvPr>
            <p:ph type="sldNum" sz="quarter" idx="12"/>
          </p:nvPr>
        </p:nvSpPr>
        <p:spPr>
          <a:xfrm>
            <a:off x="6952476" y="6375013"/>
            <a:ext cx="2057400" cy="365125"/>
          </a:xfrm>
        </p:spPr>
        <p:txBody>
          <a:bodyPr/>
          <a:lstStyle/>
          <a:p>
            <a:r>
              <a:rPr kumimoji="1" lang="en-US" altLang="ja-JP" sz="1600" b="1" dirty="0"/>
              <a:t>40</a:t>
            </a:r>
            <a:endParaRPr kumimoji="1" lang="ja-JP" altLang="en-US" sz="1600" b="1" dirty="0"/>
          </a:p>
        </p:txBody>
      </p:sp>
      <p:sp>
        <p:nvSpPr>
          <p:cNvPr id="7" name="四角形: 角を丸くする 6">
            <a:extLst>
              <a:ext uri="{FF2B5EF4-FFF2-40B4-BE49-F238E27FC236}">
                <a16:creationId xmlns:a16="http://schemas.microsoft.com/office/drawing/2014/main" id="{08350C70-67AA-164B-B58A-502FF411AE7A}"/>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Tree>
    <p:extLst>
      <p:ext uri="{BB962C8B-B14F-4D97-AF65-F5344CB8AC3E}">
        <p14:creationId xmlns:p14="http://schemas.microsoft.com/office/powerpoint/2010/main" val="3081160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かます結び】自転車の荷台に固定する結び方">
            <a:extLst>
              <a:ext uri="{FF2B5EF4-FFF2-40B4-BE49-F238E27FC236}">
                <a16:creationId xmlns:a16="http://schemas.microsoft.com/office/drawing/2014/main" id="{E9627752-9AF4-30BE-248C-F574F71C8A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980799" y="2988182"/>
            <a:ext cx="3004147" cy="272464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2CD0B230-C1EC-3C1C-D491-102F5A0C2AFE}"/>
              </a:ext>
            </a:extLst>
          </p:cNvPr>
          <p:cNvSpPr txBox="1"/>
          <p:nvPr/>
        </p:nvSpPr>
        <p:spPr>
          <a:xfrm>
            <a:off x="159054" y="1135082"/>
            <a:ext cx="8744585" cy="2973891"/>
          </a:xfrm>
          <a:prstGeom prst="rect">
            <a:avLst/>
          </a:prstGeom>
          <a:noFill/>
        </p:spPr>
        <p:txBody>
          <a:bodyPr wrap="square" rtlCol="0">
            <a:spAutoFit/>
          </a:bodyPr>
          <a:lstStyle/>
          <a:p>
            <a:pPr>
              <a:lnSpc>
                <a:spcPts val="2200"/>
              </a:lnSpc>
            </a:pPr>
            <a:r>
              <a:rPr kumimoji="1" lang="ja-JP" altLang="en-US" sz="1400" b="1" u="sng" dirty="0">
                <a:latin typeface="メイリオ" panose="020B0604030504040204" pitchFamily="50" charset="-128"/>
                <a:ea typeface="メイリオ" panose="020B0604030504040204" pitchFamily="50" charset="-128"/>
              </a:rPr>
              <a:t>かます結び</a:t>
            </a:r>
            <a:endParaRPr kumimoji="1" lang="en-US" altLang="ja-JP" sz="1400" b="1" u="sng" dirty="0">
              <a:latin typeface="メイリオ" panose="020B0604030504040204" pitchFamily="50" charset="-128"/>
              <a:ea typeface="メイリオ" panose="020B0604030504040204" pitchFamily="50" charset="-128"/>
            </a:endParaRPr>
          </a:p>
          <a:p>
            <a:pPr>
              <a:lnSpc>
                <a:spcPts val="2200"/>
              </a:lnSpc>
            </a:pPr>
            <a:r>
              <a:rPr kumimoji="1" lang="ja-JP" altLang="en-US" sz="1400" dirty="0">
                <a:latin typeface="メイリオ" panose="020B0604030504040204" pitchFamily="50" charset="-128"/>
                <a:ea typeface="メイリオ" panose="020B0604030504040204" pitchFamily="50" charset="-128"/>
              </a:rPr>
              <a:t>かます結びは強度が高いものの、簡単に解くことができる便利な結び方で、自転車の荷台に荷物を固定するほか、古紙を縛るときにも使われます。</a:t>
            </a:r>
            <a:endParaRPr kumimoji="1" lang="en-US" altLang="ja-JP" sz="1400" dirty="0">
              <a:latin typeface="メイリオ" panose="020B0604030504040204" pitchFamily="50" charset="-128"/>
              <a:ea typeface="メイリオ" panose="020B0604030504040204" pitchFamily="50" charset="-128"/>
            </a:endParaRPr>
          </a:p>
          <a:p>
            <a:pPr>
              <a:lnSpc>
                <a:spcPts val="2200"/>
              </a:lnSpc>
              <a:spcBef>
                <a:spcPts val="600"/>
              </a:spcBef>
            </a:pPr>
            <a:r>
              <a:rPr kumimoji="1" lang="ja-JP" altLang="en-US" sz="1400" dirty="0">
                <a:latin typeface="メイリオ" panose="020B0604030504040204" pitchFamily="50" charset="-128"/>
                <a:ea typeface="メイリオ" panose="020B0604030504040204" pitchFamily="50" charset="-128"/>
              </a:rPr>
              <a:t>①ひもでダンボールを数回巻いたあと、片方のひもの先端で輪を作ります。</a:t>
            </a:r>
          </a:p>
          <a:p>
            <a:pPr>
              <a:lnSpc>
                <a:spcPts val="2200"/>
              </a:lnSpc>
            </a:pPr>
            <a:r>
              <a:rPr kumimoji="1" lang="ja-JP" altLang="en-US" sz="1400" dirty="0">
                <a:latin typeface="メイリオ" panose="020B0604030504040204" pitchFamily="50" charset="-128"/>
                <a:ea typeface="メイリオ" panose="020B0604030504040204" pitchFamily="50" charset="-128"/>
              </a:rPr>
              <a:t>　このとき、輪をしっかりと引き締め、ダンボールとひもの間がたるまないようにしてください。</a:t>
            </a:r>
          </a:p>
          <a:p>
            <a:pPr>
              <a:lnSpc>
                <a:spcPts val="2200"/>
              </a:lnSpc>
            </a:pPr>
            <a:r>
              <a:rPr kumimoji="1" lang="ja-JP" altLang="en-US" sz="1400" dirty="0">
                <a:latin typeface="メイリオ" panose="020B0604030504040204" pitchFamily="50" charset="-128"/>
                <a:ea typeface="メイリオ" panose="020B0604030504040204" pitchFamily="50" charset="-128"/>
              </a:rPr>
              <a:t>②左手で輪を、右手でもう一方のひもを持ち、右手のひもを輪の上から、ひも全体の下をくぐらせて</a:t>
            </a:r>
            <a:endParaRPr kumimoji="1" lang="en-US" altLang="ja-JP" sz="1400" dirty="0">
              <a:latin typeface="メイリオ" panose="020B0604030504040204" pitchFamily="50" charset="-128"/>
              <a:ea typeface="メイリオ" panose="020B0604030504040204" pitchFamily="50" charset="-128"/>
            </a:endParaRPr>
          </a:p>
          <a:p>
            <a:pPr>
              <a:lnSpc>
                <a:spcPts val="2200"/>
              </a:lnSpc>
            </a:pPr>
            <a:r>
              <a:rPr kumimoji="1" lang="ja-JP" altLang="en-US" sz="1400" dirty="0">
                <a:latin typeface="メイリオ" panose="020B0604030504040204" pitchFamily="50" charset="-128"/>
                <a:ea typeface="メイリオ" panose="020B0604030504040204" pitchFamily="50" charset="-128"/>
              </a:rPr>
              <a:t>　まとめます。</a:t>
            </a:r>
          </a:p>
          <a:p>
            <a:pPr>
              <a:lnSpc>
                <a:spcPts val="2200"/>
              </a:lnSpc>
            </a:pPr>
            <a:r>
              <a:rPr kumimoji="1" lang="ja-JP" altLang="en-US" sz="1400" dirty="0">
                <a:latin typeface="メイリオ" panose="020B0604030504040204" pitchFamily="50" charset="-128"/>
                <a:ea typeface="メイリオ" panose="020B0604030504040204" pitchFamily="50" charset="-128"/>
              </a:rPr>
              <a:t>③くぐらせたひもを、輪の下から通します。</a:t>
            </a:r>
          </a:p>
          <a:p>
            <a:pPr>
              <a:lnSpc>
                <a:spcPts val="2200"/>
              </a:lnSpc>
            </a:pPr>
            <a:r>
              <a:rPr kumimoji="1" lang="ja-JP" altLang="en-US" sz="1400" dirty="0">
                <a:latin typeface="メイリオ" panose="020B0604030504040204" pitchFamily="50" charset="-128"/>
                <a:ea typeface="メイリオ" panose="020B0604030504040204" pitchFamily="50" charset="-128"/>
              </a:rPr>
              <a:t>④ダンボールの角の位置で、両方のひもを強く引いて結び目を締めます。</a:t>
            </a:r>
          </a:p>
          <a:p>
            <a:pPr>
              <a:lnSpc>
                <a:spcPts val="2200"/>
              </a:lnSpc>
            </a:pPr>
            <a:r>
              <a:rPr kumimoji="1" lang="ja-JP" altLang="en-US" sz="1400" dirty="0">
                <a:latin typeface="メイリオ" panose="020B0604030504040204" pitchFamily="50" charset="-128"/>
                <a:ea typeface="メイリオ" panose="020B0604030504040204" pitchFamily="50" charset="-128"/>
              </a:rPr>
              <a:t>　このとき、結び目が角になるようにすることが、丈夫に縛るコツです</a:t>
            </a:r>
          </a:p>
        </p:txBody>
      </p:sp>
      <p:sp>
        <p:nvSpPr>
          <p:cNvPr id="4" name="タイトル 1">
            <a:extLst>
              <a:ext uri="{FF2B5EF4-FFF2-40B4-BE49-F238E27FC236}">
                <a16:creationId xmlns:a16="http://schemas.microsoft.com/office/drawing/2014/main" id="{FCE8E72F-4393-07CC-E68F-63E95A0764A5}"/>
              </a:ext>
            </a:extLst>
          </p:cNvPr>
          <p:cNvSpPr>
            <a:spLocks noGrp="1"/>
          </p:cNvSpPr>
          <p:nvPr>
            <p:ph type="title"/>
          </p:nvPr>
        </p:nvSpPr>
        <p:spPr>
          <a:xfrm>
            <a:off x="368714" y="1"/>
            <a:ext cx="9144000" cy="876300"/>
          </a:xfrm>
        </p:spPr>
        <p:txBody>
          <a:bodyPr>
            <a:normAutofit/>
          </a:bodyPr>
          <a:lstStyle/>
          <a:p>
            <a:r>
              <a:rPr lang="en-US" altLang="ja-JP" sz="2400" b="1" dirty="0">
                <a:solidFill>
                  <a:schemeClr val="bg1"/>
                </a:solidFill>
                <a:latin typeface="Meiryo UI" panose="020B0604030504040204" pitchFamily="50" charset="-128"/>
                <a:ea typeface="Meiryo UI" panose="020B0604030504040204" pitchFamily="50" charset="-128"/>
              </a:rPr>
              <a:t>【</a:t>
            </a:r>
            <a:r>
              <a:rPr lang="ja-JP" altLang="en-US" sz="2400" b="1" dirty="0">
                <a:solidFill>
                  <a:schemeClr val="bg1"/>
                </a:solidFill>
                <a:latin typeface="Meiryo UI" panose="020B0604030504040204" pitchFamily="50" charset="-128"/>
                <a:ea typeface="Meiryo UI" panose="020B0604030504040204" pitchFamily="50" charset="-128"/>
              </a:rPr>
              <a:t>コラム</a:t>
            </a:r>
            <a:r>
              <a:rPr lang="en-US" altLang="ja-JP" sz="2400" b="1" dirty="0">
                <a:solidFill>
                  <a:schemeClr val="bg1"/>
                </a:solidFill>
                <a:latin typeface="Meiryo UI" panose="020B0604030504040204" pitchFamily="50" charset="-128"/>
                <a:ea typeface="Meiryo UI" panose="020B0604030504040204" pitchFamily="50" charset="-128"/>
              </a:rPr>
              <a:t>】</a:t>
            </a:r>
            <a:r>
              <a:rPr lang="ja-JP" altLang="en-US" sz="2400" b="1" dirty="0">
                <a:solidFill>
                  <a:schemeClr val="bg1"/>
                </a:solidFill>
                <a:latin typeface="Meiryo UI" panose="020B0604030504040204" pitchFamily="50" charset="-128"/>
                <a:ea typeface="Meiryo UI" panose="020B0604030504040204" pitchFamily="50" charset="-128"/>
              </a:rPr>
              <a:t>災害ごみをまとめるためのロープの結び方</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8" name="吹き出し: 角を丸めた四角形 7">
            <a:extLst>
              <a:ext uri="{FF2B5EF4-FFF2-40B4-BE49-F238E27FC236}">
                <a16:creationId xmlns:a16="http://schemas.microsoft.com/office/drawing/2014/main" id="{AAAC9136-400D-2F7A-63CB-469F561F5379}"/>
              </a:ext>
            </a:extLst>
          </p:cNvPr>
          <p:cNvSpPr/>
          <p:nvPr/>
        </p:nvSpPr>
        <p:spPr>
          <a:xfrm>
            <a:off x="199706" y="6321476"/>
            <a:ext cx="8663282" cy="472198"/>
          </a:xfrm>
          <a:prstGeom prst="wedgeRoundRectCallout">
            <a:avLst>
              <a:gd name="adj1" fmla="val -28426"/>
              <a:gd name="adj2" fmla="val 1490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b="1" dirty="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ロープと段ボールや新聞紙等を用意して、研修時、参加者にチャレンジしてもらうのもよいでしょう。</a:t>
            </a:r>
          </a:p>
        </p:txBody>
      </p:sp>
      <p:sp>
        <p:nvSpPr>
          <p:cNvPr id="19" name="Slide Number Placeholder 5">
            <a:extLst>
              <a:ext uri="{FF2B5EF4-FFF2-40B4-BE49-F238E27FC236}">
                <a16:creationId xmlns:a16="http://schemas.microsoft.com/office/drawing/2014/main" id="{121E70F0-2257-23FE-8D69-F27AFD3CDB67}"/>
              </a:ext>
            </a:extLst>
          </p:cNvPr>
          <p:cNvSpPr>
            <a:spLocks noGrp="1"/>
          </p:cNvSpPr>
          <p:nvPr>
            <p:ph type="sldNum" sz="quarter" idx="12"/>
          </p:nvPr>
        </p:nvSpPr>
        <p:spPr>
          <a:xfrm>
            <a:off x="6952476" y="6375013"/>
            <a:ext cx="2057400" cy="365125"/>
          </a:xfrm>
        </p:spPr>
        <p:txBody>
          <a:bodyPr/>
          <a:lstStyle/>
          <a:p>
            <a:r>
              <a:rPr kumimoji="1" lang="en-US" altLang="ja-JP" sz="1600" b="1" dirty="0"/>
              <a:t>41</a:t>
            </a:r>
            <a:endParaRPr kumimoji="1" lang="ja-JP" altLang="en-US" sz="1600" b="1" dirty="0"/>
          </a:p>
        </p:txBody>
      </p:sp>
      <p:sp>
        <p:nvSpPr>
          <p:cNvPr id="7" name="四角形: 角を丸くする 6">
            <a:extLst>
              <a:ext uri="{FF2B5EF4-FFF2-40B4-BE49-F238E27FC236}">
                <a16:creationId xmlns:a16="http://schemas.microsoft.com/office/drawing/2014/main" id="{08350C70-67AA-164B-B58A-502FF411AE7A}"/>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Tree>
    <p:extLst>
      <p:ext uri="{BB962C8B-B14F-4D97-AF65-F5344CB8AC3E}">
        <p14:creationId xmlns:p14="http://schemas.microsoft.com/office/powerpoint/2010/main" val="413407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2CD0B230-C1EC-3C1C-D491-102F5A0C2AFE}"/>
              </a:ext>
            </a:extLst>
          </p:cNvPr>
          <p:cNvSpPr txBox="1"/>
          <p:nvPr/>
        </p:nvSpPr>
        <p:spPr>
          <a:xfrm>
            <a:off x="159054" y="870840"/>
            <a:ext cx="8744585" cy="5541902"/>
          </a:xfrm>
          <a:prstGeom prst="rect">
            <a:avLst/>
          </a:prstGeom>
          <a:noFill/>
        </p:spPr>
        <p:txBody>
          <a:bodyPr wrap="square" rtlCol="0">
            <a:spAutoFit/>
          </a:bodyPr>
          <a:lstStyle/>
          <a:p>
            <a:pPr>
              <a:lnSpc>
                <a:spcPts val="2100"/>
              </a:lnSpc>
            </a:pPr>
            <a:r>
              <a:rPr kumimoji="1" lang="ja-JP" altLang="en-US" sz="1400" b="1" u="sng" dirty="0">
                <a:latin typeface="メイリオ" panose="020B0604030504040204" pitchFamily="50" charset="-128"/>
                <a:ea typeface="メイリオ" panose="020B0604030504040204" pitchFamily="50" charset="-128"/>
              </a:rPr>
              <a:t>南京結び</a:t>
            </a:r>
            <a:endParaRPr kumimoji="1" lang="en-US" altLang="ja-JP" sz="1400" b="1" u="sng" dirty="0">
              <a:latin typeface="メイリオ" panose="020B0604030504040204" pitchFamily="50" charset="-128"/>
              <a:ea typeface="メイリオ" panose="020B0604030504040204" pitchFamily="50" charset="-128"/>
            </a:endParaRPr>
          </a:p>
          <a:p>
            <a:pPr>
              <a:lnSpc>
                <a:spcPts val="2100"/>
              </a:lnSpc>
            </a:pPr>
            <a:r>
              <a:rPr kumimoji="1" lang="ja-JP" altLang="en-US" sz="1400" dirty="0">
                <a:latin typeface="メイリオ" panose="020B0604030504040204" pitchFamily="50" charset="-128"/>
                <a:ea typeface="メイリオ" panose="020B0604030504040204" pitchFamily="50" charset="-128"/>
              </a:rPr>
              <a:t>南京結びは多少の振動では緩まない上、長さの調節も可能な結び方です。強力で解けないことが特徴であることから、トラックに本棚などの家具や大型の荷物を積む際に使われています。</a:t>
            </a:r>
          </a:p>
          <a:p>
            <a:pPr>
              <a:lnSpc>
                <a:spcPts val="2100"/>
              </a:lnSpc>
            </a:pPr>
            <a:r>
              <a:rPr kumimoji="1" lang="ja-JP" altLang="en-US" sz="1400" dirty="0">
                <a:latin typeface="メイリオ" panose="020B0604030504040204" pitchFamily="50" charset="-128"/>
                <a:ea typeface="メイリオ" panose="020B0604030504040204" pitchFamily="50" charset="-128"/>
              </a:rPr>
              <a:t>どのような高さのものでもしっかりと固定できる上、結ぶときに力を使わないため、女性でも簡単に結ぶ　ことが可能です。</a:t>
            </a:r>
            <a:endParaRPr kumimoji="1" lang="en-US" altLang="ja-JP" sz="1400" dirty="0">
              <a:latin typeface="メイリオ" panose="020B0604030504040204" pitchFamily="50" charset="-128"/>
              <a:ea typeface="メイリオ" panose="020B0604030504040204" pitchFamily="50" charset="-128"/>
            </a:endParaRPr>
          </a:p>
          <a:p>
            <a:pPr>
              <a:lnSpc>
                <a:spcPts val="2100"/>
              </a:lnSpc>
              <a:spcBef>
                <a:spcPts val="600"/>
              </a:spcBef>
            </a:pPr>
            <a:r>
              <a:rPr kumimoji="1" lang="ja-JP" altLang="en-US" sz="1400" dirty="0">
                <a:latin typeface="メイリオ" panose="020B0604030504040204" pitchFamily="50" charset="-128"/>
                <a:ea typeface="メイリオ" panose="020B0604030504040204" pitchFamily="50" charset="-128"/>
              </a:rPr>
              <a:t>①ひもの先を結び、トラックの荷台のフックにかけます。</a:t>
            </a:r>
          </a:p>
          <a:p>
            <a:pPr>
              <a:lnSpc>
                <a:spcPts val="2100"/>
              </a:lnSpc>
            </a:pPr>
            <a:r>
              <a:rPr kumimoji="1" lang="ja-JP" altLang="en-US" sz="1400" dirty="0">
                <a:latin typeface="メイリオ" panose="020B0604030504040204" pitchFamily="50" charset="-128"/>
                <a:ea typeface="メイリオ" panose="020B0604030504040204" pitchFamily="50" charset="-128"/>
              </a:rPr>
              <a:t>②固定したい荷物にひもをくくりつけ、荷物を軽く縛ります。</a:t>
            </a:r>
          </a:p>
          <a:p>
            <a:pPr>
              <a:lnSpc>
                <a:spcPts val="2100"/>
              </a:lnSpc>
            </a:pPr>
            <a:r>
              <a:rPr kumimoji="1" lang="ja-JP" altLang="en-US" sz="1400" dirty="0">
                <a:latin typeface="メイリオ" panose="020B0604030504040204" pitchFamily="50" charset="-128"/>
                <a:ea typeface="メイリオ" panose="020B0604030504040204" pitchFamily="50" charset="-128"/>
              </a:rPr>
              <a:t>③左手でひもを持ち、左手から続くひもを右手で持ち、小さい輪を作ります。</a:t>
            </a:r>
          </a:p>
          <a:p>
            <a:pPr>
              <a:lnSpc>
                <a:spcPts val="2100"/>
              </a:lnSpc>
            </a:pPr>
            <a:r>
              <a:rPr kumimoji="1" lang="ja-JP" altLang="en-US" sz="1400" dirty="0">
                <a:latin typeface="メイリオ" panose="020B0604030504040204" pitchFamily="50" charset="-128"/>
                <a:ea typeface="メイリオ" panose="020B0604030504040204" pitchFamily="50" charset="-128"/>
              </a:rPr>
              <a:t>　この小さい輪を、左手で持っているひもの上のほうへ寄せます。</a:t>
            </a:r>
          </a:p>
          <a:p>
            <a:pPr>
              <a:lnSpc>
                <a:spcPts val="2100"/>
              </a:lnSpc>
            </a:pPr>
            <a:r>
              <a:rPr kumimoji="1" lang="ja-JP" altLang="en-US" sz="1400" dirty="0">
                <a:latin typeface="メイリオ" panose="020B0604030504040204" pitchFamily="50" charset="-128"/>
                <a:ea typeface="メイリオ" panose="020B0604030504040204" pitchFamily="50" charset="-128"/>
              </a:rPr>
              <a:t>④左手のほうにできた大きな輪で、小さな輪の付け根を下から</a:t>
            </a:r>
            <a:r>
              <a:rPr kumimoji="1" lang="en-US" altLang="ja-JP" sz="1400" dirty="0">
                <a:latin typeface="メイリオ" panose="020B0604030504040204" pitchFamily="50" charset="-128"/>
                <a:ea typeface="メイリオ" panose="020B0604030504040204" pitchFamily="50" charset="-128"/>
              </a:rPr>
              <a:t>1</a:t>
            </a:r>
            <a:r>
              <a:rPr kumimoji="1" lang="ja-JP" altLang="en-US" sz="1400" dirty="0">
                <a:latin typeface="メイリオ" panose="020B0604030504040204" pitchFamily="50" charset="-128"/>
                <a:ea typeface="メイリオ" panose="020B0604030504040204" pitchFamily="50" charset="-128"/>
              </a:rPr>
              <a:t>回巻きます。</a:t>
            </a:r>
          </a:p>
          <a:p>
            <a:pPr>
              <a:lnSpc>
                <a:spcPts val="2100"/>
              </a:lnSpc>
            </a:pPr>
            <a:r>
              <a:rPr kumimoji="1" lang="ja-JP" altLang="en-US" sz="1400" dirty="0">
                <a:latin typeface="メイリオ" panose="020B0604030504040204" pitchFamily="50" charset="-128"/>
                <a:ea typeface="メイリオ" panose="020B0604030504040204" pitchFamily="50" charset="-128"/>
              </a:rPr>
              <a:t>　このとき、結び目を縦にすることがポイントです。</a:t>
            </a:r>
          </a:p>
          <a:p>
            <a:pPr>
              <a:lnSpc>
                <a:spcPts val="2100"/>
              </a:lnSpc>
            </a:pPr>
            <a:r>
              <a:rPr kumimoji="1" lang="ja-JP" altLang="en-US" sz="1400" dirty="0">
                <a:latin typeface="メイリオ" panose="020B0604030504040204" pitchFamily="50" charset="-128"/>
                <a:ea typeface="メイリオ" panose="020B0604030504040204" pitchFamily="50" charset="-128"/>
              </a:rPr>
              <a:t>⑤さらにもう</a:t>
            </a:r>
            <a:r>
              <a:rPr kumimoji="1" lang="en-US" altLang="ja-JP" sz="1400" dirty="0">
                <a:latin typeface="メイリオ" panose="020B0604030504040204" pitchFamily="50" charset="-128"/>
                <a:ea typeface="メイリオ" panose="020B0604030504040204" pitchFamily="50" charset="-128"/>
              </a:rPr>
              <a:t>1</a:t>
            </a:r>
            <a:r>
              <a:rPr kumimoji="1" lang="ja-JP" altLang="en-US" sz="1400" dirty="0">
                <a:latin typeface="メイリオ" panose="020B0604030504040204" pitchFamily="50" charset="-128"/>
                <a:ea typeface="メイリオ" panose="020B0604030504040204" pitchFamily="50" charset="-128"/>
              </a:rPr>
              <a:t>回ひもを巻きつけます。このとき、</a:t>
            </a:r>
            <a:r>
              <a:rPr kumimoji="1" lang="en-US" altLang="ja-JP" sz="1400" dirty="0">
                <a:latin typeface="メイリオ" panose="020B0604030504040204" pitchFamily="50" charset="-128"/>
                <a:ea typeface="メイリオ" panose="020B0604030504040204" pitchFamily="50" charset="-128"/>
              </a:rPr>
              <a:t>2</a:t>
            </a:r>
            <a:r>
              <a:rPr kumimoji="1" lang="ja-JP" altLang="en-US" sz="1400" dirty="0">
                <a:latin typeface="メイリオ" panose="020B0604030504040204" pitchFamily="50" charset="-128"/>
                <a:ea typeface="メイリオ" panose="020B0604030504040204" pitchFamily="50" charset="-128"/>
              </a:rPr>
              <a:t>回目の輪が小さな輪を</a:t>
            </a:r>
            <a:endParaRPr kumimoji="1" lang="en-US" altLang="ja-JP" sz="1400" dirty="0">
              <a:latin typeface="メイリオ" panose="020B0604030504040204" pitchFamily="50" charset="-128"/>
              <a:ea typeface="メイリオ" panose="020B0604030504040204" pitchFamily="50" charset="-128"/>
            </a:endParaRPr>
          </a:p>
          <a:p>
            <a:pPr>
              <a:lnSpc>
                <a:spcPts val="2100"/>
              </a:lnSpc>
            </a:pPr>
            <a:r>
              <a:rPr kumimoji="1" lang="ja-JP" altLang="en-US" sz="1400" dirty="0">
                <a:latin typeface="メイリオ" panose="020B0604030504040204" pitchFamily="50" charset="-128"/>
                <a:ea typeface="メイリオ" panose="020B0604030504040204" pitchFamily="50" charset="-128"/>
              </a:rPr>
              <a:t>　持っている右手の親指側になるように巻きつけることがポイントです。</a:t>
            </a:r>
          </a:p>
          <a:p>
            <a:pPr>
              <a:lnSpc>
                <a:spcPts val="2100"/>
              </a:lnSpc>
            </a:pPr>
            <a:r>
              <a:rPr kumimoji="1" lang="ja-JP" altLang="en-US" sz="1400" dirty="0">
                <a:latin typeface="メイリオ" panose="020B0604030504040204" pitchFamily="50" charset="-128"/>
                <a:ea typeface="メイリオ" panose="020B0604030504040204" pitchFamily="50" charset="-128"/>
              </a:rPr>
              <a:t>⑥左手側の大きな輪を</a:t>
            </a:r>
            <a:r>
              <a:rPr kumimoji="1" lang="en-US" altLang="ja-JP" sz="1400" dirty="0">
                <a:latin typeface="メイリオ" panose="020B0604030504040204" pitchFamily="50" charset="-128"/>
                <a:ea typeface="メイリオ" panose="020B0604030504040204" pitchFamily="50" charset="-128"/>
              </a:rPr>
              <a:t>8</a:t>
            </a:r>
            <a:r>
              <a:rPr kumimoji="1" lang="ja-JP" altLang="en-US" sz="1400" dirty="0">
                <a:latin typeface="メイリオ" panose="020B0604030504040204" pitchFamily="50" charset="-128"/>
                <a:ea typeface="メイリオ" panose="020B0604030504040204" pitchFamily="50" charset="-128"/>
              </a:rPr>
              <a:t>の字にひねります。</a:t>
            </a:r>
          </a:p>
          <a:p>
            <a:pPr>
              <a:lnSpc>
                <a:spcPts val="2100"/>
              </a:lnSpc>
            </a:pPr>
            <a:r>
              <a:rPr kumimoji="1" lang="ja-JP" altLang="en-US" sz="1400" dirty="0">
                <a:latin typeface="メイリオ" panose="020B0604030504040204" pitchFamily="50" charset="-128"/>
                <a:ea typeface="メイリオ" panose="020B0604030504040204" pitchFamily="50" charset="-128"/>
              </a:rPr>
              <a:t>　</a:t>
            </a:r>
            <a:r>
              <a:rPr kumimoji="1" lang="en-US" altLang="ja-JP" sz="1400" dirty="0">
                <a:latin typeface="メイリオ" panose="020B0604030504040204" pitchFamily="50" charset="-128"/>
                <a:ea typeface="メイリオ" panose="020B0604030504040204" pitchFamily="50" charset="-128"/>
              </a:rPr>
              <a:t>8</a:t>
            </a:r>
            <a:r>
              <a:rPr kumimoji="1" lang="ja-JP" altLang="en-US" sz="1400" dirty="0">
                <a:latin typeface="メイリオ" panose="020B0604030504040204" pitchFamily="50" charset="-128"/>
                <a:ea typeface="メイリオ" panose="020B0604030504040204" pitchFamily="50" charset="-128"/>
              </a:rPr>
              <a:t>の字になった下の輪に、垂れ下がっているひもを通します。</a:t>
            </a:r>
          </a:p>
          <a:p>
            <a:pPr>
              <a:lnSpc>
                <a:spcPts val="2100"/>
              </a:lnSpc>
            </a:pPr>
            <a:r>
              <a:rPr kumimoji="1" lang="ja-JP" altLang="en-US" sz="1400" dirty="0">
                <a:latin typeface="メイリオ" panose="020B0604030504040204" pitchFamily="50" charset="-128"/>
                <a:ea typeface="メイリオ" panose="020B0604030504040204" pitchFamily="50" charset="-128"/>
              </a:rPr>
              <a:t>⑦通したひもでできた新たな輪をトラックのフックにかけます。</a:t>
            </a:r>
          </a:p>
          <a:p>
            <a:pPr>
              <a:lnSpc>
                <a:spcPts val="2100"/>
              </a:lnSpc>
            </a:pPr>
            <a:r>
              <a:rPr kumimoji="1" lang="ja-JP" altLang="en-US" sz="1400" dirty="0">
                <a:latin typeface="メイリオ" panose="020B0604030504040204" pitchFamily="50" charset="-128"/>
                <a:ea typeface="メイリオ" panose="020B0604030504040204" pitchFamily="50" charset="-128"/>
              </a:rPr>
              <a:t>⑧垂れ下がっているひもを下へ引っ張りながら締めつけて小さな輪を作り、荷台とひもの間に輪を</a:t>
            </a:r>
            <a:endParaRPr kumimoji="1" lang="en-US" altLang="ja-JP" sz="1400" dirty="0">
              <a:latin typeface="メイリオ" panose="020B0604030504040204" pitchFamily="50" charset="-128"/>
              <a:ea typeface="メイリオ" panose="020B0604030504040204" pitchFamily="50" charset="-128"/>
            </a:endParaRPr>
          </a:p>
          <a:p>
            <a:pPr>
              <a:lnSpc>
                <a:spcPts val="2100"/>
              </a:lnSpc>
            </a:pPr>
            <a:r>
              <a:rPr kumimoji="1" lang="ja-JP" altLang="en-US" sz="1400" dirty="0">
                <a:latin typeface="メイリオ" panose="020B0604030504040204" pitchFamily="50" charset="-128"/>
                <a:ea typeface="メイリオ" panose="020B0604030504040204" pitchFamily="50" charset="-128"/>
              </a:rPr>
              <a:t>　くぐらせます。</a:t>
            </a:r>
          </a:p>
          <a:p>
            <a:pPr>
              <a:lnSpc>
                <a:spcPts val="2100"/>
              </a:lnSpc>
            </a:pPr>
            <a:r>
              <a:rPr kumimoji="1" lang="ja-JP" altLang="en-US" sz="1400" dirty="0">
                <a:latin typeface="メイリオ" panose="020B0604030504040204" pitchFamily="50" charset="-128"/>
                <a:ea typeface="メイリオ" panose="020B0604030504040204" pitchFamily="50" charset="-128"/>
              </a:rPr>
              <a:t>⑨最後に荷台とひもの間にくぐらせた輪をフックにかけ、締めつけたら、南京結びの完成です。</a:t>
            </a:r>
          </a:p>
          <a:p>
            <a:pPr>
              <a:lnSpc>
                <a:spcPts val="2100"/>
              </a:lnSpc>
            </a:pPr>
            <a:r>
              <a:rPr kumimoji="1" lang="ja-JP" altLang="en-US" sz="1400" dirty="0">
                <a:latin typeface="メイリオ" panose="020B0604030504040204" pitchFamily="50" charset="-128"/>
                <a:ea typeface="メイリオ" panose="020B0604030504040204" pitchFamily="50" charset="-128"/>
              </a:rPr>
              <a:t>　結び終えたら、ひもが張っているかを確認してください。</a:t>
            </a:r>
          </a:p>
        </p:txBody>
      </p:sp>
      <p:sp>
        <p:nvSpPr>
          <p:cNvPr id="4" name="タイトル 1">
            <a:extLst>
              <a:ext uri="{FF2B5EF4-FFF2-40B4-BE49-F238E27FC236}">
                <a16:creationId xmlns:a16="http://schemas.microsoft.com/office/drawing/2014/main" id="{FCE8E72F-4393-07CC-E68F-63E95A0764A5}"/>
              </a:ext>
            </a:extLst>
          </p:cNvPr>
          <p:cNvSpPr>
            <a:spLocks noGrp="1"/>
          </p:cNvSpPr>
          <p:nvPr>
            <p:ph type="title"/>
          </p:nvPr>
        </p:nvSpPr>
        <p:spPr>
          <a:xfrm>
            <a:off x="368714" y="1"/>
            <a:ext cx="9144000" cy="876300"/>
          </a:xfrm>
        </p:spPr>
        <p:txBody>
          <a:bodyPr>
            <a:normAutofit/>
          </a:bodyPr>
          <a:lstStyle/>
          <a:p>
            <a:r>
              <a:rPr lang="en-US" altLang="ja-JP" sz="2400" b="1" dirty="0">
                <a:solidFill>
                  <a:schemeClr val="bg1"/>
                </a:solidFill>
                <a:latin typeface="Meiryo UI" panose="020B0604030504040204" pitchFamily="50" charset="-128"/>
                <a:ea typeface="Meiryo UI" panose="020B0604030504040204" pitchFamily="50" charset="-128"/>
              </a:rPr>
              <a:t>【</a:t>
            </a:r>
            <a:r>
              <a:rPr lang="ja-JP" altLang="en-US" sz="2400" b="1" dirty="0">
                <a:solidFill>
                  <a:schemeClr val="bg1"/>
                </a:solidFill>
                <a:latin typeface="Meiryo UI" panose="020B0604030504040204" pitchFamily="50" charset="-128"/>
                <a:ea typeface="Meiryo UI" panose="020B0604030504040204" pitchFamily="50" charset="-128"/>
              </a:rPr>
              <a:t>コラム</a:t>
            </a:r>
            <a:r>
              <a:rPr lang="en-US" altLang="ja-JP" sz="2400" b="1" dirty="0">
                <a:solidFill>
                  <a:schemeClr val="bg1"/>
                </a:solidFill>
                <a:latin typeface="Meiryo UI" panose="020B0604030504040204" pitchFamily="50" charset="-128"/>
                <a:ea typeface="Meiryo UI" panose="020B0604030504040204" pitchFamily="50" charset="-128"/>
              </a:rPr>
              <a:t>】</a:t>
            </a:r>
            <a:r>
              <a:rPr lang="ja-JP" altLang="en-US" sz="2400" b="1" dirty="0">
                <a:solidFill>
                  <a:schemeClr val="bg1"/>
                </a:solidFill>
                <a:latin typeface="Meiryo UI" panose="020B0604030504040204" pitchFamily="50" charset="-128"/>
                <a:ea typeface="Meiryo UI" panose="020B0604030504040204" pitchFamily="50" charset="-128"/>
              </a:rPr>
              <a:t>災害ごみをまとめるためのロープの結び方</a:t>
            </a:r>
            <a:endParaRPr kumimoji="1" lang="ja-JP" altLang="en-US" sz="2400" b="1" dirty="0">
              <a:solidFill>
                <a:schemeClr val="bg1"/>
              </a:solidFill>
              <a:latin typeface="Meiryo UI" panose="020B0604030504040204" pitchFamily="50" charset="-128"/>
              <a:ea typeface="Meiryo UI" panose="020B0604030504040204" pitchFamily="50" charset="-128"/>
            </a:endParaRPr>
          </a:p>
        </p:txBody>
      </p:sp>
      <p:sp>
        <p:nvSpPr>
          <p:cNvPr id="19" name="Slide Number Placeholder 5">
            <a:extLst>
              <a:ext uri="{FF2B5EF4-FFF2-40B4-BE49-F238E27FC236}">
                <a16:creationId xmlns:a16="http://schemas.microsoft.com/office/drawing/2014/main" id="{121E70F0-2257-23FE-8D69-F27AFD3CDB67}"/>
              </a:ext>
            </a:extLst>
          </p:cNvPr>
          <p:cNvSpPr>
            <a:spLocks noGrp="1"/>
          </p:cNvSpPr>
          <p:nvPr>
            <p:ph type="sldNum" sz="quarter" idx="12"/>
          </p:nvPr>
        </p:nvSpPr>
        <p:spPr>
          <a:xfrm>
            <a:off x="6952476" y="6375013"/>
            <a:ext cx="2057400" cy="365125"/>
          </a:xfrm>
        </p:spPr>
        <p:txBody>
          <a:bodyPr/>
          <a:lstStyle/>
          <a:p>
            <a:r>
              <a:rPr kumimoji="1" lang="en-US" altLang="ja-JP" sz="1600" b="1" dirty="0"/>
              <a:t>42</a:t>
            </a:r>
            <a:endParaRPr kumimoji="1" lang="ja-JP" altLang="en-US" sz="1600" b="1" dirty="0"/>
          </a:p>
        </p:txBody>
      </p:sp>
      <p:sp>
        <p:nvSpPr>
          <p:cNvPr id="10" name="吹き出し: 角を丸めた四角形 9">
            <a:extLst>
              <a:ext uri="{FF2B5EF4-FFF2-40B4-BE49-F238E27FC236}">
                <a16:creationId xmlns:a16="http://schemas.microsoft.com/office/drawing/2014/main" id="{1DC8E6A5-66DB-CF78-9CB6-14237B80BB25}"/>
              </a:ext>
            </a:extLst>
          </p:cNvPr>
          <p:cNvSpPr/>
          <p:nvPr/>
        </p:nvSpPr>
        <p:spPr>
          <a:xfrm>
            <a:off x="199706" y="6321476"/>
            <a:ext cx="8663282" cy="472198"/>
          </a:xfrm>
          <a:prstGeom prst="wedgeRoundRectCallout">
            <a:avLst>
              <a:gd name="adj1" fmla="val -28426"/>
              <a:gd name="adj2" fmla="val 14904"/>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b="1" dirty="0">
                <a:solidFill>
                  <a:schemeClr val="tx1"/>
                </a:solidFill>
                <a:latin typeface="Meiryo UI" panose="020B0604030504040204" pitchFamily="50" charset="-128"/>
                <a:ea typeface="Meiryo UI" panose="020B0604030504040204" pitchFamily="50" charset="-128"/>
              </a:rPr>
              <a:t>※</a:t>
            </a:r>
            <a:r>
              <a:rPr kumimoji="1" lang="ja-JP" altLang="en-US" sz="1600" b="1">
                <a:solidFill>
                  <a:schemeClr val="tx1"/>
                </a:solidFill>
                <a:latin typeface="Meiryo UI" panose="020B0604030504040204" pitchFamily="50" charset="-128"/>
                <a:ea typeface="Meiryo UI" panose="020B0604030504040204" pitchFamily="50" charset="-128"/>
              </a:rPr>
              <a:t>ロープを</a:t>
            </a:r>
            <a:r>
              <a:rPr kumimoji="1" lang="ja-JP" altLang="en-US" sz="1600" b="1" dirty="0">
                <a:solidFill>
                  <a:schemeClr val="tx1"/>
                </a:solidFill>
                <a:latin typeface="Meiryo UI" panose="020B0604030504040204" pitchFamily="50" charset="-128"/>
                <a:ea typeface="Meiryo UI" panose="020B0604030504040204" pitchFamily="50" charset="-128"/>
              </a:rPr>
              <a:t>用意して、研修時、参加者にチャレンジしてもらうのもよいでしょう。</a:t>
            </a:r>
          </a:p>
        </p:txBody>
      </p:sp>
      <p:sp>
        <p:nvSpPr>
          <p:cNvPr id="8" name="四角形: 角を丸くする 7">
            <a:extLst>
              <a:ext uri="{FF2B5EF4-FFF2-40B4-BE49-F238E27FC236}">
                <a16:creationId xmlns:a16="http://schemas.microsoft.com/office/drawing/2014/main" id="{117646A2-417A-7EE0-465C-F888E03B25B1}"/>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pic>
        <p:nvPicPr>
          <p:cNvPr id="11" name="図 10">
            <a:extLst>
              <a:ext uri="{FF2B5EF4-FFF2-40B4-BE49-F238E27FC236}">
                <a16:creationId xmlns:a16="http://schemas.microsoft.com/office/drawing/2014/main" id="{1C7B8745-C263-E6E3-7808-67CD227A6B93}"/>
              </a:ext>
            </a:extLst>
          </p:cNvPr>
          <p:cNvPicPr>
            <a:picLocks noChangeAspect="1"/>
          </p:cNvPicPr>
          <p:nvPr/>
        </p:nvPicPr>
        <p:blipFill>
          <a:blip r:embed="rId3"/>
          <a:stretch>
            <a:fillRect/>
          </a:stretch>
        </p:blipFill>
        <p:spPr>
          <a:xfrm>
            <a:off x="6753589" y="2142045"/>
            <a:ext cx="2109399" cy="2999492"/>
          </a:xfrm>
          <a:prstGeom prst="rect">
            <a:avLst/>
          </a:prstGeom>
        </p:spPr>
      </p:pic>
    </p:spTree>
    <p:extLst>
      <p:ext uri="{BB962C8B-B14F-4D97-AF65-F5344CB8AC3E}">
        <p14:creationId xmlns:p14="http://schemas.microsoft.com/office/powerpoint/2010/main" val="4040092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8DE449-FB0E-ED1B-3B5F-7F0FAA61B1CF}"/>
              </a:ext>
            </a:extLst>
          </p:cNvPr>
          <p:cNvSpPr>
            <a:spLocks noGrp="1"/>
          </p:cNvSpPr>
          <p:nvPr>
            <p:ph type="title"/>
          </p:nvPr>
        </p:nvSpPr>
        <p:spPr>
          <a:xfrm>
            <a:off x="357076" y="-120185"/>
            <a:ext cx="8581651" cy="1075513"/>
          </a:xfrm>
        </p:spPr>
        <p:txBody>
          <a:bodyPr>
            <a:normAutofit/>
          </a:bodyPr>
          <a:lstStyle/>
          <a:p>
            <a:r>
              <a:rPr lang="en-US" altLang="ja-JP" sz="2200" b="1" dirty="0">
                <a:solidFill>
                  <a:schemeClr val="bg1"/>
                </a:solidFill>
                <a:latin typeface="Meiryo UI" panose="020B0604030504040204" pitchFamily="50" charset="-128"/>
                <a:ea typeface="Meiryo UI" panose="020B0604030504040204" pitchFamily="50" charset="-128"/>
              </a:rPr>
              <a:t>【</a:t>
            </a:r>
            <a:r>
              <a:rPr lang="ja-JP" altLang="en-US" sz="2200" b="1" dirty="0">
                <a:solidFill>
                  <a:schemeClr val="bg1"/>
                </a:solidFill>
                <a:latin typeface="Meiryo UI" panose="020B0604030504040204" pitchFamily="50" charset="-128"/>
                <a:ea typeface="Meiryo UI" panose="020B0604030504040204" pitchFamily="50" charset="-128"/>
              </a:rPr>
              <a:t>事例</a:t>
            </a:r>
            <a:r>
              <a:rPr lang="en-US" altLang="ja-JP" sz="2200" b="1" dirty="0">
                <a:solidFill>
                  <a:schemeClr val="bg1"/>
                </a:solidFill>
                <a:latin typeface="Meiryo UI" panose="020B0604030504040204" pitchFamily="50" charset="-128"/>
                <a:ea typeface="Meiryo UI" panose="020B0604030504040204" pitchFamily="50" charset="-128"/>
              </a:rPr>
              <a:t>】</a:t>
            </a:r>
            <a:r>
              <a:rPr kumimoji="1" lang="ja-JP" altLang="en-US" sz="2200" b="1" dirty="0">
                <a:solidFill>
                  <a:schemeClr val="bg1"/>
                </a:solidFill>
                <a:latin typeface="Meiryo UI" panose="020B0604030504040204" pitchFamily="50" charset="-128"/>
                <a:ea typeface="Meiryo UI" panose="020B0604030504040204" pitchFamily="50" charset="-128"/>
              </a:rPr>
              <a:t>市町村からボランティア向けの災害ごみに関する案内例</a:t>
            </a:r>
          </a:p>
        </p:txBody>
      </p:sp>
      <p:sp>
        <p:nvSpPr>
          <p:cNvPr id="12" name="タイトル 1">
            <a:extLst>
              <a:ext uri="{FF2B5EF4-FFF2-40B4-BE49-F238E27FC236}">
                <a16:creationId xmlns:a16="http://schemas.microsoft.com/office/drawing/2014/main" id="{25D6FB3C-46C1-4BFD-81D4-0B9F715C3D1F}"/>
              </a:ext>
            </a:extLst>
          </p:cNvPr>
          <p:cNvSpPr txBox="1">
            <a:spLocks/>
          </p:cNvSpPr>
          <p:nvPr/>
        </p:nvSpPr>
        <p:spPr>
          <a:xfrm>
            <a:off x="219559" y="741541"/>
            <a:ext cx="3510614" cy="271463"/>
          </a:xfrm>
          <a:prstGeom prst="rect">
            <a:avLst/>
          </a:prstGeom>
        </p:spPr>
        <p:txBody>
          <a:bodyPr anchor="ctr">
            <a:normAutofit fontScale="97500"/>
          </a:bodyPr>
          <a:lstStyle>
            <a:lvl1pPr algn="ctr" defTabSz="914400" rtl="0" eaLnBrk="1" latinLnBrk="0" hangingPunct="1">
              <a:spcBef>
                <a:spcPct val="0"/>
              </a:spcBef>
              <a:buNone/>
              <a:defRPr kumimoji="1" sz="3600" kern="1200">
                <a:solidFill>
                  <a:schemeClr val="tx1"/>
                </a:solidFill>
                <a:latin typeface="+mj-lt"/>
                <a:ea typeface="+mj-ea"/>
                <a:cs typeface="+mj-cs"/>
              </a:defRPr>
            </a:lvl1pPr>
          </a:lstStyle>
          <a:p>
            <a:pPr algn="l">
              <a:defRPr/>
            </a:pPr>
            <a:r>
              <a:rPr lang="ja-JP" altLang="en-US" sz="1100" b="1" dirty="0">
                <a:latin typeface="HG丸ｺﾞｼｯｸM-PRO" pitchFamily="50" charset="-128"/>
                <a:ea typeface="HG丸ｺﾞｼｯｸM-PRO" pitchFamily="50" charset="-128"/>
              </a:rPr>
              <a:t>被災された方・ボランティアの皆様へのお願い</a:t>
            </a:r>
          </a:p>
        </p:txBody>
      </p:sp>
      <p:sp>
        <p:nvSpPr>
          <p:cNvPr id="13" name="角丸四角形 4">
            <a:extLst>
              <a:ext uri="{FF2B5EF4-FFF2-40B4-BE49-F238E27FC236}">
                <a16:creationId xmlns:a16="http://schemas.microsoft.com/office/drawing/2014/main" id="{9CC36898-568E-CD12-4129-4521EF9CA94B}"/>
              </a:ext>
            </a:extLst>
          </p:cNvPr>
          <p:cNvSpPr/>
          <p:nvPr/>
        </p:nvSpPr>
        <p:spPr>
          <a:xfrm>
            <a:off x="270161" y="990444"/>
            <a:ext cx="5013722" cy="702781"/>
          </a:xfrm>
          <a:prstGeom prst="roundRect">
            <a:avLst/>
          </a:prstGeom>
          <a:solidFill>
            <a:schemeClr val="accent4">
              <a:lumMod val="20000"/>
              <a:lumOff val="80000"/>
            </a:schemeClr>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latin typeface="+mn-ea"/>
              </a:rPr>
              <a:t>災害により発生したごみの分別・</a:t>
            </a:r>
            <a:endParaRPr lang="en-US" altLang="ja-JP" sz="2000" b="1" dirty="0">
              <a:solidFill>
                <a:schemeClr val="tx1"/>
              </a:solidFill>
              <a:latin typeface="+mn-ea"/>
            </a:endParaRPr>
          </a:p>
          <a:p>
            <a:pPr algn="ctr">
              <a:defRPr/>
            </a:pPr>
            <a:r>
              <a:rPr lang="ja-JP" altLang="en-US" sz="2000" b="1" dirty="0">
                <a:solidFill>
                  <a:schemeClr val="tx1"/>
                </a:solidFill>
                <a:latin typeface="+mn-ea"/>
              </a:rPr>
              <a:t>仮置場のご案内</a:t>
            </a:r>
          </a:p>
        </p:txBody>
      </p:sp>
      <p:sp>
        <p:nvSpPr>
          <p:cNvPr id="15" name="サブタイトル 2">
            <a:extLst>
              <a:ext uri="{FF2B5EF4-FFF2-40B4-BE49-F238E27FC236}">
                <a16:creationId xmlns:a16="http://schemas.microsoft.com/office/drawing/2014/main" id="{BC3CF0F0-07F1-4672-B0F0-637A3B4ACDC6}"/>
              </a:ext>
            </a:extLst>
          </p:cNvPr>
          <p:cNvSpPr txBox="1">
            <a:spLocks/>
          </p:cNvSpPr>
          <p:nvPr/>
        </p:nvSpPr>
        <p:spPr>
          <a:xfrm>
            <a:off x="357076" y="2608979"/>
            <a:ext cx="4622419" cy="1258100"/>
          </a:xfrm>
          <a:prstGeom prst="rect">
            <a:avLst/>
          </a:prstGeom>
        </p:spPr>
        <p:txBody>
          <a:bodyPr vert="horz" lIns="68580" tIns="34290" rIns="68580" bIns="3429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00000"/>
              </a:lnSpc>
              <a:spcBef>
                <a:spcPts val="450"/>
              </a:spcBef>
              <a:buNone/>
              <a:defRPr/>
            </a:pPr>
            <a:r>
              <a:rPr lang="ja-JP" altLang="en-US" sz="1100" b="1" dirty="0">
                <a:latin typeface="HG丸ｺﾞｼｯｸM-PRO" pitchFamily="50" charset="-128"/>
                <a:ea typeface="HG丸ｺﾞｼｯｸM-PRO" pitchFamily="50" charset="-128"/>
              </a:rPr>
              <a:t>　</a:t>
            </a:r>
            <a:r>
              <a:rPr lang="ja-JP" altLang="en-US" sz="1100" dirty="0">
                <a:latin typeface="HG丸ｺﾞｼｯｸM-PRO" pitchFamily="50" charset="-128"/>
                <a:ea typeface="HG丸ｺﾞｼｯｸM-PRO" pitchFamily="50" charset="-128"/>
              </a:rPr>
              <a:t>① もやすごみ（プラスチック・衣類など）</a:t>
            </a:r>
            <a:endParaRPr lang="en-US" altLang="ja-JP" sz="1100" dirty="0">
              <a:latin typeface="HG丸ｺﾞｼｯｸM-PRO" pitchFamily="50" charset="-128"/>
              <a:ea typeface="HG丸ｺﾞｼｯｸM-PRO" pitchFamily="50" charset="-128"/>
            </a:endParaRPr>
          </a:p>
          <a:p>
            <a:pPr marL="0" indent="0">
              <a:lnSpc>
                <a:spcPct val="100000"/>
              </a:lnSpc>
              <a:spcBef>
                <a:spcPts val="450"/>
              </a:spcBef>
              <a:buNone/>
              <a:defRPr/>
            </a:pPr>
            <a:r>
              <a:rPr lang="ja-JP" altLang="en-US" sz="1100" dirty="0">
                <a:latin typeface="HG丸ｺﾞｼｯｸM-PRO" pitchFamily="50" charset="-128"/>
                <a:ea typeface="HG丸ｺﾞｼｯｸM-PRO" pitchFamily="50" charset="-128"/>
              </a:rPr>
              <a:t>　② ガラス・陶器類　　③ 瓦</a:t>
            </a:r>
            <a:endParaRPr lang="en-US" altLang="ja-JP" sz="1100" dirty="0">
              <a:latin typeface="HG丸ｺﾞｼｯｸM-PRO" pitchFamily="50" charset="-128"/>
              <a:ea typeface="HG丸ｺﾞｼｯｸM-PRO" pitchFamily="50" charset="-128"/>
            </a:endParaRPr>
          </a:p>
          <a:p>
            <a:pPr marL="0" indent="0">
              <a:lnSpc>
                <a:spcPct val="100000"/>
              </a:lnSpc>
              <a:spcBef>
                <a:spcPts val="450"/>
              </a:spcBef>
              <a:buNone/>
              <a:defRPr/>
            </a:pPr>
            <a:r>
              <a:rPr lang="ja-JP" altLang="en-US" sz="1100" dirty="0">
                <a:latin typeface="HG丸ｺﾞｼｯｸM-PRO" pitchFamily="50" charset="-128"/>
                <a:ea typeface="HG丸ｺﾞｼｯｸM-PRO" pitchFamily="50" charset="-128"/>
              </a:rPr>
              <a:t>　④ 金属類　　⑤ たたみ　</a:t>
            </a:r>
            <a:endParaRPr lang="en-US" altLang="ja-JP" sz="1100" dirty="0">
              <a:latin typeface="HG丸ｺﾞｼｯｸM-PRO" pitchFamily="50" charset="-128"/>
              <a:ea typeface="HG丸ｺﾞｼｯｸM-PRO" pitchFamily="50" charset="-128"/>
            </a:endParaRPr>
          </a:p>
          <a:p>
            <a:pPr marL="0" indent="0">
              <a:lnSpc>
                <a:spcPct val="100000"/>
              </a:lnSpc>
              <a:spcBef>
                <a:spcPts val="450"/>
              </a:spcBef>
              <a:buNone/>
              <a:defRPr/>
            </a:pPr>
            <a:r>
              <a:rPr lang="ja-JP" altLang="en-US" sz="1100" dirty="0">
                <a:latin typeface="HG丸ｺﾞｼｯｸM-PRO" pitchFamily="50" charset="-128"/>
                <a:ea typeface="HG丸ｺﾞｼｯｸM-PRO" pitchFamily="50" charset="-128"/>
              </a:rPr>
              <a:t>　⑥ 粗大ごみ（木製家具・ソファ・ベッド・布団など） </a:t>
            </a:r>
            <a:endParaRPr lang="en-US" altLang="ja-JP" sz="1100" dirty="0">
              <a:latin typeface="HG丸ｺﾞｼｯｸM-PRO" pitchFamily="50" charset="-128"/>
              <a:ea typeface="HG丸ｺﾞｼｯｸM-PRO" pitchFamily="50" charset="-128"/>
            </a:endParaRPr>
          </a:p>
          <a:p>
            <a:pPr marL="0" indent="0">
              <a:lnSpc>
                <a:spcPct val="100000"/>
              </a:lnSpc>
              <a:spcBef>
                <a:spcPts val="450"/>
              </a:spcBef>
              <a:buNone/>
              <a:defRPr/>
            </a:pPr>
            <a:r>
              <a:rPr lang="ja-JP" altLang="en-US" sz="1100" dirty="0">
                <a:latin typeface="HG丸ｺﾞｼｯｸM-PRO" pitchFamily="50" charset="-128"/>
                <a:ea typeface="HG丸ｺﾞｼｯｸM-PRO" pitchFamily="50" charset="-128"/>
              </a:rPr>
              <a:t>　⑦ 家電</a:t>
            </a:r>
            <a:r>
              <a:rPr lang="en-US" altLang="ja-JP" sz="1100" dirty="0">
                <a:latin typeface="HG丸ｺﾞｼｯｸM-PRO" pitchFamily="50" charset="-128"/>
                <a:ea typeface="HG丸ｺﾞｼｯｸM-PRO" pitchFamily="50" charset="-128"/>
              </a:rPr>
              <a:t>4</a:t>
            </a:r>
            <a:r>
              <a:rPr lang="ja-JP" altLang="en-US" sz="1100" dirty="0">
                <a:latin typeface="HG丸ｺﾞｼｯｸM-PRO" pitchFamily="50" charset="-128"/>
                <a:ea typeface="HG丸ｺﾞｼｯｸM-PRO" pitchFamily="50" charset="-128"/>
              </a:rPr>
              <a:t>品目（冷蔵庫、洗濯機、エアコン、テレビ）</a:t>
            </a:r>
            <a:endParaRPr lang="en-US" altLang="ja-JP" sz="1100" dirty="0">
              <a:latin typeface="HG丸ｺﾞｼｯｸM-PRO" pitchFamily="50" charset="-128"/>
              <a:ea typeface="HG丸ｺﾞｼｯｸM-PRO" pitchFamily="50" charset="-128"/>
            </a:endParaRPr>
          </a:p>
          <a:p>
            <a:pPr marL="0" indent="0">
              <a:lnSpc>
                <a:spcPct val="100000"/>
              </a:lnSpc>
              <a:spcBef>
                <a:spcPts val="450"/>
              </a:spcBef>
              <a:buNone/>
              <a:defRPr/>
            </a:pPr>
            <a:r>
              <a:rPr lang="ja-JP" altLang="en-US" sz="1100" dirty="0">
                <a:latin typeface="HG丸ｺﾞｼｯｸM-PRO" pitchFamily="50" charset="-128"/>
                <a:ea typeface="HG丸ｺﾞｼｯｸM-PRO" pitchFamily="50" charset="-128"/>
              </a:rPr>
              <a:t>　</a:t>
            </a:r>
            <a:endParaRPr lang="en-US" altLang="ja-JP" sz="1100" dirty="0">
              <a:latin typeface="HG丸ｺﾞｼｯｸM-PRO" pitchFamily="50" charset="-128"/>
              <a:ea typeface="HG丸ｺﾞｼｯｸM-PRO" pitchFamily="50" charset="-128"/>
            </a:endParaRPr>
          </a:p>
        </p:txBody>
      </p:sp>
      <p:sp>
        <p:nvSpPr>
          <p:cNvPr id="16" name="角丸四角形 8">
            <a:extLst>
              <a:ext uri="{FF2B5EF4-FFF2-40B4-BE49-F238E27FC236}">
                <a16:creationId xmlns:a16="http://schemas.microsoft.com/office/drawing/2014/main" id="{62E82A20-02A1-7C5D-8948-4D5123247949}"/>
              </a:ext>
            </a:extLst>
          </p:cNvPr>
          <p:cNvSpPr/>
          <p:nvPr/>
        </p:nvSpPr>
        <p:spPr>
          <a:xfrm>
            <a:off x="234518" y="3934276"/>
            <a:ext cx="4785335" cy="1137700"/>
          </a:xfrm>
          <a:prstGeom prst="round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295" indent="-214295">
              <a:lnSpc>
                <a:spcPts val="1425"/>
              </a:lnSpc>
              <a:buFont typeface="Wingdings" panose="05000000000000000000" pitchFamily="2" charset="2"/>
              <a:buChar char="l"/>
              <a:defRPr/>
            </a:pPr>
            <a:r>
              <a:rPr lang="ja-JP" altLang="en-US" sz="1000" dirty="0">
                <a:solidFill>
                  <a:schemeClr val="tx1"/>
                </a:solidFill>
                <a:latin typeface="HG丸ｺﾞｼｯｸM-PRO" pitchFamily="50" charset="-128"/>
                <a:ea typeface="HG丸ｺﾞｼｯｸM-PRO" pitchFamily="50" charset="-128"/>
              </a:rPr>
              <a:t>冷蔵庫の中に入っている食品等はすべて出してください。</a:t>
            </a:r>
            <a:endParaRPr lang="en-US" altLang="ja-JP" sz="1000" dirty="0">
              <a:solidFill>
                <a:schemeClr val="tx1"/>
              </a:solidFill>
              <a:latin typeface="HG丸ｺﾞｼｯｸM-PRO" pitchFamily="50" charset="-128"/>
              <a:ea typeface="HG丸ｺﾞｼｯｸM-PRO" pitchFamily="50" charset="-128"/>
            </a:endParaRPr>
          </a:p>
          <a:p>
            <a:pPr marL="214295" indent="-214295">
              <a:lnSpc>
                <a:spcPts val="1425"/>
              </a:lnSpc>
              <a:buFont typeface="Wingdings" panose="05000000000000000000" pitchFamily="2" charset="2"/>
              <a:buChar char="l"/>
              <a:defRPr/>
            </a:pPr>
            <a:r>
              <a:rPr lang="ja-JP" altLang="en-US" sz="1000" dirty="0">
                <a:solidFill>
                  <a:schemeClr val="tx1"/>
                </a:solidFill>
                <a:latin typeface="HG丸ｺﾞｼｯｸM-PRO" pitchFamily="50" charset="-128"/>
                <a:ea typeface="HG丸ｺﾞｼｯｸM-PRO" pitchFamily="50" charset="-128"/>
              </a:rPr>
              <a:t>透明・半透明な袋に入れてください。指定の袋でなくてもかまいません。</a:t>
            </a:r>
            <a:endParaRPr lang="en-US" altLang="ja-JP" sz="1000" dirty="0">
              <a:solidFill>
                <a:schemeClr val="tx1"/>
              </a:solidFill>
              <a:latin typeface="HG丸ｺﾞｼｯｸM-PRO" pitchFamily="50" charset="-128"/>
              <a:ea typeface="HG丸ｺﾞｼｯｸM-PRO" pitchFamily="50" charset="-128"/>
            </a:endParaRPr>
          </a:p>
          <a:p>
            <a:pPr marL="214295" indent="-214295">
              <a:lnSpc>
                <a:spcPts val="1425"/>
              </a:lnSpc>
              <a:buFont typeface="Wingdings" panose="05000000000000000000" pitchFamily="2" charset="2"/>
              <a:buChar char="l"/>
              <a:defRPr/>
            </a:pPr>
            <a:r>
              <a:rPr lang="ja-JP" altLang="en-US" sz="1000" dirty="0">
                <a:solidFill>
                  <a:schemeClr val="tx1"/>
                </a:solidFill>
                <a:latin typeface="HG丸ｺﾞｼｯｸM-PRO" pitchFamily="50" charset="-128"/>
                <a:ea typeface="HG丸ｺﾞｼｯｸM-PRO" pitchFamily="50" charset="-128"/>
              </a:rPr>
              <a:t>バッテリー、タイヤ、危険なもの（消火器、ガスボンベ、灯油、農薬等）は、受け入れません。</a:t>
            </a:r>
            <a:endParaRPr lang="en-US" altLang="ja-JP" sz="1000" dirty="0">
              <a:solidFill>
                <a:schemeClr val="tx1"/>
              </a:solidFill>
              <a:latin typeface="HG丸ｺﾞｼｯｸM-PRO" pitchFamily="50" charset="-128"/>
              <a:ea typeface="HG丸ｺﾞｼｯｸM-PRO" pitchFamily="50" charset="-128"/>
            </a:endParaRPr>
          </a:p>
          <a:p>
            <a:pPr marL="214295" indent="-214295">
              <a:lnSpc>
                <a:spcPts val="1425"/>
              </a:lnSpc>
              <a:buFont typeface="Wingdings" panose="05000000000000000000" pitchFamily="2" charset="2"/>
              <a:buChar char="l"/>
              <a:defRPr/>
            </a:pPr>
            <a:r>
              <a:rPr lang="ja-JP" altLang="en-US" sz="1000" dirty="0">
                <a:solidFill>
                  <a:schemeClr val="tx1"/>
                </a:solidFill>
                <a:latin typeface="HG丸ｺﾞｼｯｸM-PRO" pitchFamily="50" charset="-128"/>
                <a:ea typeface="HG丸ｺﾞｼｯｸM-PRO" pitchFamily="50" charset="-128"/>
              </a:rPr>
              <a:t>ガラス片や釘などでケガをしないよう十分に注意してください。</a:t>
            </a:r>
            <a:endParaRPr lang="en-US" altLang="ja-JP" sz="1000" dirty="0">
              <a:solidFill>
                <a:schemeClr val="tx1"/>
              </a:solidFill>
              <a:latin typeface="HG丸ｺﾞｼｯｸM-PRO" pitchFamily="50" charset="-128"/>
              <a:ea typeface="HG丸ｺﾞｼｯｸM-PRO" pitchFamily="50" charset="-128"/>
            </a:endParaRPr>
          </a:p>
        </p:txBody>
      </p:sp>
      <p:sp>
        <p:nvSpPr>
          <p:cNvPr id="17" name="角丸四角形 9">
            <a:extLst>
              <a:ext uri="{FF2B5EF4-FFF2-40B4-BE49-F238E27FC236}">
                <a16:creationId xmlns:a16="http://schemas.microsoft.com/office/drawing/2014/main" id="{E445BD52-9D0F-E644-371A-9E93D8B9F010}"/>
              </a:ext>
            </a:extLst>
          </p:cNvPr>
          <p:cNvSpPr/>
          <p:nvPr/>
        </p:nvSpPr>
        <p:spPr>
          <a:xfrm>
            <a:off x="129007" y="3851095"/>
            <a:ext cx="837000" cy="189000"/>
          </a:xfrm>
          <a:prstGeom prst="roundRect">
            <a:avLst/>
          </a:prstGeom>
          <a:solidFill>
            <a:schemeClr val="tx2"/>
          </a:solidFill>
        </p:spPr>
        <p:style>
          <a:lnRef idx="1">
            <a:schemeClr val="dk1"/>
          </a:lnRef>
          <a:fillRef idx="3">
            <a:schemeClr val="dk1"/>
          </a:fillRef>
          <a:effectRef idx="2">
            <a:schemeClr val="dk1"/>
          </a:effectRef>
          <a:fontRef idx="minor">
            <a:schemeClr val="lt1"/>
          </a:fontRef>
        </p:style>
        <p:txBody>
          <a:bodyPr rtlCol="0" anchor="ctr"/>
          <a:lstStyle/>
          <a:p>
            <a:pPr algn="ctr"/>
            <a:r>
              <a:rPr lang="ja-JP" altLang="en-US" sz="1000" dirty="0"/>
              <a:t>注意事項</a:t>
            </a:r>
          </a:p>
        </p:txBody>
      </p:sp>
      <p:sp>
        <p:nvSpPr>
          <p:cNvPr id="18" name="正方形/長方形 17">
            <a:extLst>
              <a:ext uri="{FF2B5EF4-FFF2-40B4-BE49-F238E27FC236}">
                <a16:creationId xmlns:a16="http://schemas.microsoft.com/office/drawing/2014/main" id="{1B212BB8-4DAD-0B36-1CF9-98AE1FB2EACC}"/>
              </a:ext>
            </a:extLst>
          </p:cNvPr>
          <p:cNvSpPr/>
          <p:nvPr/>
        </p:nvSpPr>
        <p:spPr>
          <a:xfrm>
            <a:off x="215264" y="1725839"/>
            <a:ext cx="5133511" cy="461665"/>
          </a:xfrm>
          <a:prstGeom prst="rect">
            <a:avLst/>
          </a:prstGeom>
        </p:spPr>
        <p:txBody>
          <a:bodyPr wrap="square">
            <a:spAutoFit/>
          </a:bodyPr>
          <a:lstStyle/>
          <a:p>
            <a:pPr>
              <a:defRPr/>
            </a:pPr>
            <a:r>
              <a:rPr lang="ja-JP" altLang="en-US" sz="1200" b="1" dirty="0">
                <a:latin typeface="+mn-ea"/>
              </a:rPr>
              <a:t>台風・豪雨により発生した家庭で出るごみ等は、仮置場へ持ち込んでください。分別にご協力お願いします。</a:t>
            </a:r>
            <a:endParaRPr lang="en-US" altLang="ja-JP" sz="1200" b="1" dirty="0">
              <a:latin typeface="+mn-ea"/>
            </a:endParaRPr>
          </a:p>
        </p:txBody>
      </p:sp>
      <p:sp>
        <p:nvSpPr>
          <p:cNvPr id="19" name="正方形/長方形 18">
            <a:extLst>
              <a:ext uri="{FF2B5EF4-FFF2-40B4-BE49-F238E27FC236}">
                <a16:creationId xmlns:a16="http://schemas.microsoft.com/office/drawing/2014/main" id="{5FB5BCFF-7151-15AB-1E98-40841D6308C6}"/>
              </a:ext>
            </a:extLst>
          </p:cNvPr>
          <p:cNvSpPr/>
          <p:nvPr/>
        </p:nvSpPr>
        <p:spPr>
          <a:xfrm>
            <a:off x="205273" y="2221179"/>
            <a:ext cx="5141714" cy="415498"/>
          </a:xfrm>
          <a:prstGeom prst="rect">
            <a:avLst/>
          </a:prstGeom>
        </p:spPr>
        <p:txBody>
          <a:bodyPr wrap="square">
            <a:spAutoFit/>
          </a:bodyPr>
          <a:lstStyle/>
          <a:p>
            <a:pPr>
              <a:defRPr/>
            </a:pPr>
            <a:r>
              <a:rPr lang="ja-JP" altLang="en-US" sz="1100" b="1" dirty="0">
                <a:latin typeface="+mn-ea"/>
              </a:rPr>
              <a:t>■仮置場で受け入れるごみ</a:t>
            </a:r>
            <a:endParaRPr lang="en-US" altLang="ja-JP" sz="1100" b="1" dirty="0">
              <a:latin typeface="+mn-ea"/>
            </a:endParaRPr>
          </a:p>
          <a:p>
            <a:pPr>
              <a:defRPr/>
            </a:pPr>
            <a:r>
              <a:rPr lang="ja-JP" altLang="en-US" sz="1000" dirty="0">
                <a:latin typeface="+mn-ea"/>
              </a:rPr>
              <a:t>　　家庭で災害により発生した以下のごみ</a:t>
            </a:r>
            <a:endParaRPr lang="en-US" altLang="ja-JP" sz="800" dirty="0">
              <a:solidFill>
                <a:srgbClr val="FF0000"/>
              </a:solidFill>
              <a:latin typeface="HG丸ｺﾞｼｯｸM-PRO" pitchFamily="50" charset="-128"/>
              <a:ea typeface="HG丸ｺﾞｼｯｸM-PRO" pitchFamily="50" charset="-128"/>
            </a:endParaRPr>
          </a:p>
        </p:txBody>
      </p:sp>
      <p:sp>
        <p:nvSpPr>
          <p:cNvPr id="20" name="サブタイトル 2">
            <a:extLst>
              <a:ext uri="{FF2B5EF4-FFF2-40B4-BE49-F238E27FC236}">
                <a16:creationId xmlns:a16="http://schemas.microsoft.com/office/drawing/2014/main" id="{11FACECB-6F6A-DF55-8CA3-2637B9367EAE}"/>
              </a:ext>
            </a:extLst>
          </p:cNvPr>
          <p:cNvSpPr txBox="1">
            <a:spLocks/>
          </p:cNvSpPr>
          <p:nvPr/>
        </p:nvSpPr>
        <p:spPr bwMode="auto">
          <a:xfrm>
            <a:off x="160034" y="5139173"/>
            <a:ext cx="4424945" cy="338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buFont typeface="Arial" panose="020B0604020202020204" pitchFamily="34" charset="0"/>
              <a:buNone/>
              <a:defRPr/>
            </a:pPr>
            <a:r>
              <a:rPr lang="ja-JP" altLang="en-US" sz="1200" b="1" dirty="0">
                <a:latin typeface="+mn-ea"/>
                <a:ea typeface="+mn-ea"/>
              </a:rPr>
              <a:t>■仮置場で、誘導員にしたがって決められた場所に</a:t>
            </a:r>
            <a:endParaRPr lang="en-US" altLang="ja-JP" sz="1200" b="1" dirty="0">
              <a:latin typeface="+mn-ea"/>
              <a:ea typeface="+mn-ea"/>
            </a:endParaRPr>
          </a:p>
          <a:p>
            <a:pPr eaLnBrk="1" hangingPunct="1">
              <a:spcBef>
                <a:spcPct val="20000"/>
              </a:spcBef>
              <a:buFont typeface="Arial" panose="020B0604020202020204" pitchFamily="34" charset="0"/>
              <a:buNone/>
              <a:defRPr/>
            </a:pPr>
            <a:r>
              <a:rPr lang="ja-JP" altLang="en-US" sz="1200" b="1" dirty="0">
                <a:latin typeface="+mn-ea"/>
                <a:ea typeface="+mn-ea"/>
              </a:rPr>
              <a:t>　おいてください　　</a:t>
            </a:r>
            <a:r>
              <a:rPr lang="en-US" altLang="ja-JP" sz="1200" b="1" dirty="0">
                <a:latin typeface="+mn-ea"/>
                <a:ea typeface="+mn-ea"/>
              </a:rPr>
              <a:t>※</a:t>
            </a:r>
            <a:r>
              <a:rPr lang="ja-JP" altLang="en-US" sz="1200" b="1" dirty="0">
                <a:latin typeface="+mn-ea"/>
                <a:ea typeface="+mn-ea"/>
              </a:rPr>
              <a:t>裏面をご覧ください</a:t>
            </a:r>
            <a:endParaRPr lang="en-US" altLang="ja-JP" sz="1200" b="1" dirty="0">
              <a:latin typeface="+mn-ea"/>
              <a:ea typeface="+mn-ea"/>
            </a:endParaRPr>
          </a:p>
        </p:txBody>
      </p:sp>
      <p:sp>
        <p:nvSpPr>
          <p:cNvPr id="21" name="テキスト ボックス 6">
            <a:extLst>
              <a:ext uri="{FF2B5EF4-FFF2-40B4-BE49-F238E27FC236}">
                <a16:creationId xmlns:a16="http://schemas.microsoft.com/office/drawing/2014/main" id="{4695166C-E9C2-0814-450E-1D5A27DAAF35}"/>
              </a:ext>
            </a:extLst>
          </p:cNvPr>
          <p:cNvSpPr txBox="1">
            <a:spLocks noChangeArrowheads="1"/>
          </p:cNvSpPr>
          <p:nvPr/>
        </p:nvSpPr>
        <p:spPr bwMode="auto">
          <a:xfrm>
            <a:off x="530109" y="5604226"/>
            <a:ext cx="2017157" cy="600164"/>
          </a:xfrm>
          <a:prstGeom prst="rect">
            <a:avLst/>
          </a:prstGeom>
          <a:solidFill>
            <a:schemeClr val="bg1"/>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100" b="1" dirty="0">
                <a:latin typeface="+mn-ea"/>
              </a:rPr>
              <a:t>場所：〇〇〇〇〇〇〇〇</a:t>
            </a:r>
            <a:endParaRPr lang="en-US" altLang="ja-JP" sz="1100" b="1" dirty="0">
              <a:latin typeface="+mn-ea"/>
            </a:endParaRPr>
          </a:p>
          <a:p>
            <a:pPr eaLnBrk="1" hangingPunct="1"/>
            <a:r>
              <a:rPr lang="ja-JP" altLang="en-US" sz="1100" b="1" dirty="0">
                <a:latin typeface="HG丸ｺﾞｼｯｸM-PRO" panose="020F0600000000000000" pitchFamily="50" charset="-128"/>
                <a:ea typeface="HG丸ｺﾞｼｯｸM-PRO" panose="020F0600000000000000" pitchFamily="50" charset="-128"/>
              </a:rPr>
              <a:t>開設期間</a:t>
            </a:r>
            <a:r>
              <a:rPr lang="ja-JP" altLang="en-US" sz="1100" b="1" dirty="0">
                <a:latin typeface="+mn-ea"/>
              </a:rPr>
              <a:t>：</a:t>
            </a:r>
            <a:r>
              <a:rPr lang="ja-JP" altLang="ja-JP" sz="1100" b="1" dirty="0"/>
              <a:t>〇月〇日まで</a:t>
            </a:r>
            <a:endParaRPr lang="en-US" altLang="ja-JP" sz="1100" b="1" dirty="0"/>
          </a:p>
          <a:p>
            <a:pPr eaLnBrk="1" hangingPunct="1"/>
            <a:r>
              <a:rPr lang="ja-JP" altLang="en-US" sz="1100" b="1" dirty="0">
                <a:latin typeface="+mn-ea"/>
              </a:rPr>
              <a:t>開設時間：９：００ ～ １６：００</a:t>
            </a:r>
            <a:endParaRPr lang="en-US" altLang="ja-JP" sz="1100" b="1" dirty="0">
              <a:latin typeface="+mn-ea"/>
            </a:endParaRPr>
          </a:p>
        </p:txBody>
      </p:sp>
      <p:sp>
        <p:nvSpPr>
          <p:cNvPr id="22" name="サブタイトル 2">
            <a:extLst>
              <a:ext uri="{FF2B5EF4-FFF2-40B4-BE49-F238E27FC236}">
                <a16:creationId xmlns:a16="http://schemas.microsoft.com/office/drawing/2014/main" id="{4E1DDC7F-CA19-DD24-5248-97F2A40C9D7C}"/>
              </a:ext>
            </a:extLst>
          </p:cNvPr>
          <p:cNvSpPr txBox="1">
            <a:spLocks/>
          </p:cNvSpPr>
          <p:nvPr/>
        </p:nvSpPr>
        <p:spPr bwMode="auto">
          <a:xfrm>
            <a:off x="245761" y="6613052"/>
            <a:ext cx="4926806" cy="23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sz="1000" b="1" dirty="0">
                <a:latin typeface="HG丸ｺﾞｼｯｸM-PRO" panose="020F0600000000000000" pitchFamily="50" charset="-128"/>
                <a:ea typeface="HG丸ｺﾞｼｯｸM-PRO" panose="020F0600000000000000" pitchFamily="50" charset="-128"/>
              </a:rPr>
              <a:t>【</a:t>
            </a:r>
            <a:r>
              <a:rPr lang="ja-JP" altLang="en-US" sz="1000" b="1" dirty="0">
                <a:latin typeface="HG丸ｺﾞｼｯｸM-PRO" panose="020F0600000000000000" pitchFamily="50" charset="-128"/>
                <a:ea typeface="HG丸ｺﾞｼｯｸM-PRO" panose="020F0600000000000000" pitchFamily="50" charset="-128"/>
              </a:rPr>
              <a:t>問合先</a:t>
            </a:r>
            <a:r>
              <a:rPr lang="en-US" altLang="ja-JP" sz="1000" b="1" dirty="0">
                <a:latin typeface="HG丸ｺﾞｼｯｸM-PRO" panose="020F0600000000000000" pitchFamily="50" charset="-128"/>
                <a:ea typeface="HG丸ｺﾞｼｯｸM-PRO" panose="020F0600000000000000" pitchFamily="50" charset="-128"/>
              </a:rPr>
              <a:t>】</a:t>
            </a:r>
            <a:r>
              <a:rPr lang="ja-JP" altLang="en-US" sz="1000" b="1" dirty="0">
                <a:latin typeface="HG丸ｺﾞｼｯｸM-PRO" panose="020F0600000000000000" pitchFamily="50" charset="-128"/>
                <a:ea typeface="HG丸ｺﾞｼｯｸM-PRO" panose="020F0600000000000000" pitchFamily="50" charset="-128"/>
              </a:rPr>
              <a:t>〇〇町　環境生活課　環境衛生係　電話〇〇</a:t>
            </a:r>
            <a:r>
              <a:rPr lang="en-US" altLang="ja-JP" sz="1000" b="1" dirty="0">
                <a:latin typeface="HG丸ｺﾞｼｯｸM-PRO" panose="020F0600000000000000" pitchFamily="50" charset="-128"/>
                <a:ea typeface="HG丸ｺﾞｼｯｸM-PRO" panose="020F0600000000000000" pitchFamily="50" charset="-128"/>
              </a:rPr>
              <a:t>-</a:t>
            </a:r>
            <a:r>
              <a:rPr lang="ja-JP" altLang="en-US" sz="1000" b="1" dirty="0">
                <a:latin typeface="HG丸ｺﾞｼｯｸM-PRO" panose="020F0600000000000000" pitchFamily="50" charset="-128"/>
                <a:ea typeface="HG丸ｺﾞｼｯｸM-PRO" panose="020F0600000000000000" pitchFamily="50" charset="-128"/>
              </a:rPr>
              <a:t>〇〇〇〇</a:t>
            </a:r>
          </a:p>
        </p:txBody>
      </p:sp>
      <p:sp>
        <p:nvSpPr>
          <p:cNvPr id="23" name="角丸四角形 15">
            <a:extLst>
              <a:ext uri="{FF2B5EF4-FFF2-40B4-BE49-F238E27FC236}">
                <a16:creationId xmlns:a16="http://schemas.microsoft.com/office/drawing/2014/main" id="{E951A826-1EDD-B112-16CD-4F8C964C6356}"/>
              </a:ext>
            </a:extLst>
          </p:cNvPr>
          <p:cNvSpPr/>
          <p:nvPr/>
        </p:nvSpPr>
        <p:spPr>
          <a:xfrm>
            <a:off x="177895" y="6223247"/>
            <a:ext cx="5105988" cy="385147"/>
          </a:xfrm>
          <a:prstGeom prst="round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800" dirty="0">
                <a:solidFill>
                  <a:schemeClr val="tx1"/>
                </a:solidFill>
              </a:rPr>
              <a:t>高齢者世帯等で、家の外にごみを運べない場合などは、</a:t>
            </a:r>
            <a:r>
              <a:rPr lang="ja-JP" altLang="en-US" sz="800" dirty="0">
                <a:solidFill>
                  <a:schemeClr val="tx1"/>
                </a:solidFill>
              </a:rPr>
              <a:t>災害</a:t>
            </a:r>
            <a:r>
              <a:rPr lang="ja-JP" altLang="ja-JP" sz="800" dirty="0">
                <a:solidFill>
                  <a:schemeClr val="tx1"/>
                </a:solidFill>
              </a:rPr>
              <a:t>ボランティアセンター（電話〇〇〇</a:t>
            </a:r>
            <a:r>
              <a:rPr lang="en-US" altLang="ja-JP" sz="800" dirty="0">
                <a:solidFill>
                  <a:schemeClr val="tx1"/>
                </a:solidFill>
              </a:rPr>
              <a:t>-</a:t>
            </a:r>
            <a:r>
              <a:rPr lang="ja-JP" altLang="ja-JP" sz="800" dirty="0">
                <a:solidFill>
                  <a:schemeClr val="tx1"/>
                </a:solidFill>
              </a:rPr>
              <a:t>〇〇〇</a:t>
            </a:r>
            <a:r>
              <a:rPr lang="en-US" altLang="ja-JP" sz="800" dirty="0">
                <a:solidFill>
                  <a:schemeClr val="tx1"/>
                </a:solidFill>
              </a:rPr>
              <a:t>-</a:t>
            </a:r>
            <a:r>
              <a:rPr lang="ja-JP" altLang="ja-JP" sz="800" dirty="0">
                <a:solidFill>
                  <a:schemeClr val="tx1"/>
                </a:solidFill>
              </a:rPr>
              <a:t>〇〇〇〇）へ相談してください。</a:t>
            </a:r>
            <a:endParaRPr lang="ja-JP" altLang="en-US" sz="800" dirty="0">
              <a:solidFill>
                <a:schemeClr val="tx1"/>
              </a:solidFill>
            </a:endParaRPr>
          </a:p>
        </p:txBody>
      </p:sp>
      <p:sp>
        <p:nvSpPr>
          <p:cNvPr id="24" name="角丸四角形 2">
            <a:extLst>
              <a:ext uri="{FF2B5EF4-FFF2-40B4-BE49-F238E27FC236}">
                <a16:creationId xmlns:a16="http://schemas.microsoft.com/office/drawing/2014/main" id="{4A77B86F-B888-F40F-6716-50EA2C87AF46}"/>
              </a:ext>
            </a:extLst>
          </p:cNvPr>
          <p:cNvSpPr/>
          <p:nvPr/>
        </p:nvSpPr>
        <p:spPr>
          <a:xfrm>
            <a:off x="3416394" y="2067029"/>
            <a:ext cx="1867489" cy="1211777"/>
          </a:xfrm>
          <a:prstGeom prst="roundRect">
            <a:avLst>
              <a:gd name="adj" fmla="val 5662"/>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a:solidFill>
                  <a:schemeClr val="tx1"/>
                </a:solidFill>
                <a:latin typeface="HG丸ｺﾞｼｯｸM-PRO" pitchFamily="50" charset="-128"/>
                <a:ea typeface="HG丸ｺﾞｼｯｸM-PRO" pitchFamily="50" charset="-128"/>
              </a:rPr>
              <a:t>【</a:t>
            </a:r>
            <a:r>
              <a:rPr lang="ja-JP" altLang="en-US" sz="1200" dirty="0">
                <a:solidFill>
                  <a:schemeClr val="tx1"/>
                </a:solidFill>
                <a:latin typeface="HG丸ｺﾞｼｯｸM-PRO" pitchFamily="50" charset="-128"/>
                <a:ea typeface="HG丸ｺﾞｼｯｸM-PRO" pitchFamily="50" charset="-128"/>
              </a:rPr>
              <a:t>持込できないごみ</a:t>
            </a:r>
            <a:r>
              <a:rPr lang="en-US" altLang="ja-JP" sz="1000" dirty="0">
                <a:solidFill>
                  <a:schemeClr val="tx1"/>
                </a:solidFill>
                <a:latin typeface="HG丸ｺﾞｼｯｸM-PRO" pitchFamily="50" charset="-128"/>
                <a:ea typeface="HG丸ｺﾞｼｯｸM-PRO" pitchFamily="50" charset="-128"/>
              </a:rPr>
              <a:t>】</a:t>
            </a:r>
          </a:p>
          <a:p>
            <a:r>
              <a:rPr lang="ja-JP" altLang="en-US" sz="1000" dirty="0">
                <a:solidFill>
                  <a:schemeClr val="tx1"/>
                </a:solidFill>
                <a:latin typeface="HG丸ｺﾞｼｯｸM-PRO" pitchFamily="50" charset="-128"/>
                <a:ea typeface="HG丸ｺﾞｼｯｸM-PRO" pitchFamily="50" charset="-128"/>
              </a:rPr>
              <a:t>●生ごみは、通常のごみ収集日に、ごみステーションに出してください。</a:t>
            </a:r>
            <a:endParaRPr lang="en-US" altLang="ja-JP" sz="1000" dirty="0">
              <a:solidFill>
                <a:schemeClr val="tx1"/>
              </a:solidFill>
              <a:latin typeface="HG丸ｺﾞｼｯｸM-PRO" pitchFamily="50" charset="-128"/>
              <a:ea typeface="HG丸ｺﾞｼｯｸM-PRO" pitchFamily="50" charset="-128"/>
            </a:endParaRPr>
          </a:p>
          <a:p>
            <a:r>
              <a:rPr lang="ja-JP" altLang="en-US" sz="1000" dirty="0">
                <a:solidFill>
                  <a:schemeClr val="tx1"/>
                </a:solidFill>
                <a:latin typeface="HG丸ｺﾞｼｯｸM-PRO" pitchFamily="50" charset="-128"/>
                <a:ea typeface="HG丸ｺﾞｼｯｸM-PRO" pitchFamily="50" charset="-128"/>
              </a:rPr>
              <a:t>●事業所から出たごみ</a:t>
            </a:r>
            <a:endParaRPr lang="en-US" altLang="ja-JP" sz="1000" dirty="0">
              <a:solidFill>
                <a:schemeClr val="tx1"/>
              </a:solidFill>
              <a:latin typeface="HG丸ｺﾞｼｯｸM-PRO" pitchFamily="50" charset="-128"/>
              <a:ea typeface="HG丸ｺﾞｼｯｸM-PRO" pitchFamily="50" charset="-128"/>
            </a:endParaRPr>
          </a:p>
          <a:p>
            <a:r>
              <a:rPr lang="ja-JP" altLang="en-US" sz="1000" dirty="0">
                <a:solidFill>
                  <a:schemeClr val="tx1"/>
                </a:solidFill>
                <a:latin typeface="HG丸ｺﾞｼｯｸM-PRO" pitchFamily="50" charset="-128"/>
                <a:ea typeface="HG丸ｺﾞｼｯｸM-PRO" pitchFamily="50" charset="-128"/>
              </a:rPr>
              <a:t>●産業廃棄物</a:t>
            </a:r>
            <a:endParaRPr lang="en-US" altLang="ja-JP" sz="1000" dirty="0">
              <a:solidFill>
                <a:schemeClr val="tx1"/>
              </a:solidFill>
              <a:latin typeface="HG丸ｺﾞｼｯｸM-PRO" pitchFamily="50" charset="-128"/>
              <a:ea typeface="HG丸ｺﾞｼｯｸM-PRO" pitchFamily="50" charset="-128"/>
            </a:endParaRPr>
          </a:p>
        </p:txBody>
      </p:sp>
      <p:pic>
        <p:nvPicPr>
          <p:cNvPr id="25" name="Picture 2" descr="C:\Users\somu-m16\Desktop\souji_woman.png">
            <a:extLst>
              <a:ext uri="{FF2B5EF4-FFF2-40B4-BE49-F238E27FC236}">
                <a16:creationId xmlns:a16="http://schemas.microsoft.com/office/drawing/2014/main" id="{F9BCE0C4-5C9B-CA7F-52BF-7AB80B52DC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8439" y="4763026"/>
            <a:ext cx="644129"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B751B23-A3AD-374F-1839-95D161A1C38A}"/>
              </a:ext>
            </a:extLst>
          </p:cNvPr>
          <p:cNvSpPr>
            <a:spLocks noGrp="1"/>
          </p:cNvSpPr>
          <p:nvPr>
            <p:ph type="sldNum" sz="quarter" idx="12"/>
          </p:nvPr>
        </p:nvSpPr>
        <p:spPr>
          <a:xfrm>
            <a:off x="6952476" y="6356351"/>
            <a:ext cx="2057400" cy="365125"/>
          </a:xfrm>
        </p:spPr>
        <p:txBody>
          <a:bodyPr/>
          <a:lstStyle/>
          <a:p>
            <a:r>
              <a:rPr kumimoji="1" lang="en-US" altLang="ja-JP" sz="1600" b="1" dirty="0"/>
              <a:t>43</a:t>
            </a:r>
            <a:endParaRPr kumimoji="1" lang="ja-JP" altLang="en-US" sz="1600" b="1" dirty="0"/>
          </a:p>
        </p:txBody>
      </p:sp>
      <p:sp>
        <p:nvSpPr>
          <p:cNvPr id="6" name="四角形: 角を丸くする 5">
            <a:extLst>
              <a:ext uri="{FF2B5EF4-FFF2-40B4-BE49-F238E27FC236}">
                <a16:creationId xmlns:a16="http://schemas.microsoft.com/office/drawing/2014/main" id="{6A0A8C29-FA13-3303-B44E-AE1AEEFB906B}"/>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
        <p:nvSpPr>
          <p:cNvPr id="5" name="テキスト ボックス 4">
            <a:extLst>
              <a:ext uri="{FF2B5EF4-FFF2-40B4-BE49-F238E27FC236}">
                <a16:creationId xmlns:a16="http://schemas.microsoft.com/office/drawing/2014/main" id="{5C365AD1-3B07-336B-F57A-5B1ECBA6033C}"/>
              </a:ext>
            </a:extLst>
          </p:cNvPr>
          <p:cNvSpPr txBox="1"/>
          <p:nvPr/>
        </p:nvSpPr>
        <p:spPr>
          <a:xfrm>
            <a:off x="7620240" y="770353"/>
            <a:ext cx="1463382" cy="707886"/>
          </a:xfrm>
          <a:prstGeom prst="rect">
            <a:avLst/>
          </a:prstGeom>
          <a:solidFill>
            <a:srgbClr val="FFFF00"/>
          </a:solidFill>
        </p:spPr>
        <p:txBody>
          <a:bodyPr wrap="square" rtlCol="0">
            <a:spAutoFit/>
          </a:bodyPr>
          <a:lstStyle/>
          <a:p>
            <a:pPr algn="ctr"/>
            <a:r>
              <a:rPr kumimoji="1" lang="ja-JP" altLang="en-US" sz="2000" b="1" dirty="0"/>
              <a:t>ここまで</a:t>
            </a:r>
            <a:endParaRPr kumimoji="1" lang="en-US" altLang="ja-JP" sz="2000" b="1" dirty="0"/>
          </a:p>
          <a:p>
            <a:pPr algn="ctr"/>
            <a:r>
              <a:rPr kumimoji="1" lang="ja-JP" altLang="en-US" sz="2000" b="1" dirty="0"/>
              <a:t>解説２０分</a:t>
            </a:r>
          </a:p>
        </p:txBody>
      </p:sp>
      <p:grpSp>
        <p:nvGrpSpPr>
          <p:cNvPr id="7" name="グループ化 6">
            <a:extLst>
              <a:ext uri="{FF2B5EF4-FFF2-40B4-BE49-F238E27FC236}">
                <a16:creationId xmlns:a16="http://schemas.microsoft.com/office/drawing/2014/main" id="{EECFF99D-8F28-8264-0E25-EF918E5CF72D}"/>
              </a:ext>
            </a:extLst>
          </p:cNvPr>
          <p:cNvGrpSpPr/>
          <p:nvPr/>
        </p:nvGrpSpPr>
        <p:grpSpPr>
          <a:xfrm>
            <a:off x="5359702" y="923728"/>
            <a:ext cx="3658792" cy="4841465"/>
            <a:chOff x="5461302" y="923728"/>
            <a:chExt cx="3658792" cy="4841465"/>
          </a:xfrm>
        </p:grpSpPr>
        <p:pic>
          <p:nvPicPr>
            <p:cNvPr id="8" name="図 7">
              <a:extLst>
                <a:ext uri="{FF2B5EF4-FFF2-40B4-BE49-F238E27FC236}">
                  <a16:creationId xmlns:a16="http://schemas.microsoft.com/office/drawing/2014/main" id="{4C22BD96-28F5-5557-2A9A-1F71A0DBAFAC}"/>
                </a:ext>
              </a:extLst>
            </p:cNvPr>
            <p:cNvPicPr>
              <a:picLocks noChangeAspect="1"/>
            </p:cNvPicPr>
            <p:nvPr/>
          </p:nvPicPr>
          <p:blipFill>
            <a:blip r:embed="rId4"/>
            <a:stretch>
              <a:fillRect/>
            </a:stretch>
          </p:blipFill>
          <p:spPr>
            <a:xfrm>
              <a:off x="5461302" y="923728"/>
              <a:ext cx="3658792" cy="4841465"/>
            </a:xfrm>
            <a:prstGeom prst="rect">
              <a:avLst/>
            </a:prstGeom>
          </p:spPr>
        </p:pic>
        <p:sp>
          <p:nvSpPr>
            <p:cNvPr id="9" name="正方形/長方形 8">
              <a:extLst>
                <a:ext uri="{FF2B5EF4-FFF2-40B4-BE49-F238E27FC236}">
                  <a16:creationId xmlns:a16="http://schemas.microsoft.com/office/drawing/2014/main" id="{8C565552-4665-3485-9FE5-08F5D229CD27}"/>
                </a:ext>
              </a:extLst>
            </p:cNvPr>
            <p:cNvSpPr/>
            <p:nvPr/>
          </p:nvSpPr>
          <p:spPr>
            <a:xfrm>
              <a:off x="6022975" y="2990850"/>
              <a:ext cx="307975"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0" name="テキスト ボックス 9">
            <a:extLst>
              <a:ext uri="{FF2B5EF4-FFF2-40B4-BE49-F238E27FC236}">
                <a16:creationId xmlns:a16="http://schemas.microsoft.com/office/drawing/2014/main" id="{AF52D5A8-FE39-8788-02EE-47DD84D72C89}"/>
              </a:ext>
            </a:extLst>
          </p:cNvPr>
          <p:cNvSpPr txBox="1"/>
          <p:nvPr/>
        </p:nvSpPr>
        <p:spPr>
          <a:xfrm>
            <a:off x="5955108" y="6576957"/>
            <a:ext cx="3024000" cy="246221"/>
          </a:xfrm>
          <a:prstGeom prst="rect">
            <a:avLst/>
          </a:prstGeom>
          <a:noFill/>
        </p:spPr>
        <p:txBody>
          <a:bodyPr wrap="square">
            <a:spAutoFit/>
          </a:bodyPr>
          <a:lstStyle/>
          <a:p>
            <a:r>
              <a:rPr lang="ja-JP" altLang="en-US" sz="1000" dirty="0">
                <a:latin typeface="メイリオ" panose="020B0604030504040204" pitchFamily="50" charset="-128"/>
                <a:ea typeface="メイリオ" panose="020B0604030504040204" pitchFamily="50" charset="-128"/>
              </a:rPr>
              <a:t>出典：環境省近畿地方環境事務所　提供資料</a:t>
            </a:r>
          </a:p>
        </p:txBody>
      </p:sp>
      <p:sp>
        <p:nvSpPr>
          <p:cNvPr id="11" name="吹き出し: 角を丸めた四角形 10">
            <a:extLst>
              <a:ext uri="{FF2B5EF4-FFF2-40B4-BE49-F238E27FC236}">
                <a16:creationId xmlns:a16="http://schemas.microsoft.com/office/drawing/2014/main" id="{D60C9546-E221-0477-DBAA-19FA76C3DD68}"/>
              </a:ext>
            </a:extLst>
          </p:cNvPr>
          <p:cNvSpPr/>
          <p:nvPr/>
        </p:nvSpPr>
        <p:spPr>
          <a:xfrm>
            <a:off x="5346987" y="5807635"/>
            <a:ext cx="3351712" cy="765908"/>
          </a:xfrm>
          <a:prstGeom prst="wedgeRoundRectCallout">
            <a:avLst>
              <a:gd name="adj1" fmla="val -3228"/>
              <a:gd name="adj2" fmla="val -76316"/>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rgbClr val="FF0000"/>
                </a:solidFill>
                <a:latin typeface="Meiryo UI" panose="020B0604030504040204" pitchFamily="50" charset="-128"/>
                <a:ea typeface="Meiryo UI" panose="020B0604030504040204" pitchFamily="50" charset="-128"/>
              </a:rPr>
              <a:t>集積所や仮置場の配置図が示されている場合は、それを参考にトラック等への積込を行いましょう。</a:t>
            </a:r>
          </a:p>
        </p:txBody>
      </p:sp>
    </p:spTree>
    <p:extLst>
      <p:ext uri="{BB962C8B-B14F-4D97-AF65-F5344CB8AC3E}">
        <p14:creationId xmlns:p14="http://schemas.microsoft.com/office/powerpoint/2010/main" val="1151121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雲 2">
            <a:extLst>
              <a:ext uri="{FF2B5EF4-FFF2-40B4-BE49-F238E27FC236}">
                <a16:creationId xmlns:a16="http://schemas.microsoft.com/office/drawing/2014/main" id="{3D35C3C7-E19F-46C7-3B57-9BD929D15586}"/>
              </a:ext>
            </a:extLst>
          </p:cNvPr>
          <p:cNvSpPr/>
          <p:nvPr/>
        </p:nvSpPr>
        <p:spPr>
          <a:xfrm>
            <a:off x="984739" y="1996752"/>
            <a:ext cx="7174523" cy="1101012"/>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74038AB4-9447-DCC8-7848-AD7B2F2DDB23}"/>
              </a:ext>
            </a:extLst>
          </p:cNvPr>
          <p:cNvSpPr txBox="1">
            <a:spLocks/>
          </p:cNvSpPr>
          <p:nvPr/>
        </p:nvSpPr>
        <p:spPr>
          <a:xfrm>
            <a:off x="984738" y="2054209"/>
            <a:ext cx="7174523" cy="3153043"/>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10000"/>
              </a:lnSpc>
            </a:pPr>
            <a:r>
              <a:rPr lang="ja-JP" altLang="en-US" sz="2800" dirty="0">
                <a:latin typeface="Meiryo UI" panose="020B0604030504040204" pitchFamily="50" charset="-128"/>
                <a:ea typeface="Meiryo UI" panose="020B0604030504040204" pitchFamily="50" charset="-128"/>
              </a:rPr>
              <a:t>テーマ④「災害ごみ」のボランティア活動に</a:t>
            </a:r>
            <a:endParaRPr lang="en-US" altLang="ja-JP" sz="2800" dirty="0">
              <a:latin typeface="Meiryo UI" panose="020B0604030504040204" pitchFamily="50" charset="-128"/>
              <a:ea typeface="Meiryo UI" panose="020B0604030504040204" pitchFamily="50" charset="-128"/>
            </a:endParaRPr>
          </a:p>
          <a:p>
            <a:pPr algn="ctr">
              <a:lnSpc>
                <a:spcPct val="110000"/>
              </a:lnSpc>
            </a:pPr>
            <a:r>
              <a:rPr lang="ja-JP" altLang="en-US" sz="2800" dirty="0">
                <a:latin typeface="Meiryo UI" panose="020B0604030504040204" pitchFamily="50" charset="-128"/>
                <a:ea typeface="Meiryo UI" panose="020B0604030504040204" pitchFamily="50" charset="-128"/>
              </a:rPr>
              <a:t>必要な装備</a:t>
            </a:r>
          </a:p>
          <a:p>
            <a:pPr algn="ctr">
              <a:lnSpc>
                <a:spcPct val="110000"/>
              </a:lnSpc>
            </a:pPr>
            <a:endParaRPr lang="en-US" altLang="ja-JP" sz="3200" b="1" dirty="0">
              <a:latin typeface="Meiryo UI" panose="020B0604030504040204" pitchFamily="50" charset="-128"/>
              <a:ea typeface="Meiryo UI" panose="020B0604030504040204" pitchFamily="50" charset="-128"/>
            </a:endParaRPr>
          </a:p>
          <a:p>
            <a:pPr algn="ctr">
              <a:lnSpc>
                <a:spcPct val="110000"/>
              </a:lnSpc>
            </a:pPr>
            <a:endParaRPr lang="en-US" altLang="ja-JP" sz="3200" b="1" dirty="0">
              <a:latin typeface="Meiryo UI" panose="020B0604030504040204" pitchFamily="50" charset="-128"/>
              <a:ea typeface="Meiryo UI" panose="020B0604030504040204" pitchFamily="50" charset="-128"/>
            </a:endParaRPr>
          </a:p>
          <a:p>
            <a:pPr algn="ctr">
              <a:lnSpc>
                <a:spcPct val="110000"/>
              </a:lnSpc>
            </a:pPr>
            <a:r>
              <a:rPr lang="ja-JP" altLang="en-US" sz="3200" b="1" dirty="0">
                <a:latin typeface="Meiryo UI" panose="020B0604030504040204" pitchFamily="50" charset="-128"/>
                <a:ea typeface="Meiryo UI" panose="020B0604030504040204" pitchFamily="50" charset="-128"/>
              </a:rPr>
              <a:t>「災害ごみ」のボランティア活動には、</a:t>
            </a:r>
            <a:endParaRPr lang="en-US" altLang="ja-JP" sz="3200" b="1" dirty="0">
              <a:latin typeface="Meiryo UI" panose="020B0604030504040204" pitchFamily="50" charset="-128"/>
              <a:ea typeface="Meiryo UI" panose="020B0604030504040204" pitchFamily="50" charset="-128"/>
            </a:endParaRPr>
          </a:p>
          <a:p>
            <a:pPr algn="ctr">
              <a:lnSpc>
                <a:spcPct val="110000"/>
              </a:lnSpc>
            </a:pPr>
            <a:r>
              <a:rPr lang="ja-JP" altLang="en-US" sz="3200" b="1" dirty="0">
                <a:latin typeface="Meiryo UI" panose="020B0604030504040204" pitchFamily="50" charset="-128"/>
                <a:ea typeface="Meiryo UI" panose="020B0604030504040204" pitchFamily="50" charset="-128"/>
              </a:rPr>
              <a:t>どのような服装・装備が必要でしょうか？</a:t>
            </a:r>
          </a:p>
        </p:txBody>
      </p:sp>
      <p:sp>
        <p:nvSpPr>
          <p:cNvPr id="2" name="Slide Number Placeholder 5">
            <a:extLst>
              <a:ext uri="{FF2B5EF4-FFF2-40B4-BE49-F238E27FC236}">
                <a16:creationId xmlns:a16="http://schemas.microsoft.com/office/drawing/2014/main" id="{0545E028-9FBA-0B83-7646-1E1FDFAE548D}"/>
              </a:ext>
            </a:extLst>
          </p:cNvPr>
          <p:cNvSpPr>
            <a:spLocks noGrp="1"/>
          </p:cNvSpPr>
          <p:nvPr>
            <p:ph type="sldNum" sz="quarter" idx="12"/>
          </p:nvPr>
        </p:nvSpPr>
        <p:spPr>
          <a:xfrm>
            <a:off x="6952476" y="6356351"/>
            <a:ext cx="2057400" cy="365125"/>
          </a:xfrm>
        </p:spPr>
        <p:txBody>
          <a:bodyPr/>
          <a:lstStyle/>
          <a:p>
            <a:r>
              <a:rPr kumimoji="1" lang="en-US" altLang="ja-JP" sz="1600" b="1" dirty="0"/>
              <a:t>44</a:t>
            </a:r>
            <a:endParaRPr kumimoji="1" lang="ja-JP" altLang="en-US" sz="1600" b="1" dirty="0"/>
          </a:p>
        </p:txBody>
      </p:sp>
      <p:sp>
        <p:nvSpPr>
          <p:cNvPr id="5" name="四角形: 角を丸くする 4">
            <a:extLst>
              <a:ext uri="{FF2B5EF4-FFF2-40B4-BE49-F238E27FC236}">
                <a16:creationId xmlns:a16="http://schemas.microsoft.com/office/drawing/2014/main" id="{93E686FC-89CA-C52C-F28B-EBE3872C5CFC}"/>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Tree>
    <p:extLst>
      <p:ext uri="{BB962C8B-B14F-4D97-AF65-F5344CB8AC3E}">
        <p14:creationId xmlns:p14="http://schemas.microsoft.com/office/powerpoint/2010/main" val="1312980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E20450-2175-2C94-5390-5B085F87CEC1}"/>
              </a:ext>
            </a:extLst>
          </p:cNvPr>
          <p:cNvSpPr>
            <a:spLocks noGrp="1"/>
          </p:cNvSpPr>
          <p:nvPr>
            <p:ph type="title"/>
          </p:nvPr>
        </p:nvSpPr>
        <p:spPr>
          <a:xfrm>
            <a:off x="628650" y="1"/>
            <a:ext cx="7886700" cy="876300"/>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問い</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2241E9E7-FF7A-AA50-EE2A-83FC20D1AD3D}"/>
              </a:ext>
            </a:extLst>
          </p:cNvPr>
          <p:cNvSpPr/>
          <p:nvPr/>
        </p:nvSpPr>
        <p:spPr>
          <a:xfrm>
            <a:off x="95269" y="790589"/>
            <a:ext cx="8953462" cy="1384995"/>
          </a:xfrm>
          <a:prstGeom prst="rect">
            <a:avLst/>
          </a:prstGeom>
        </p:spPr>
        <p:txBody>
          <a:bodyPr wrap="square">
            <a:spAutoFit/>
          </a:bodyPr>
          <a:lstStyle/>
          <a:p>
            <a:pPr algn="ctr"/>
            <a:r>
              <a:rPr lang="ja-JP" altLang="en-US" sz="2800" b="1" kern="0" dirty="0">
                <a:latin typeface="Meiryo UI" panose="020B0604030504040204" pitchFamily="50" charset="-128"/>
                <a:ea typeface="Meiryo UI" panose="020B0604030504040204" pitchFamily="50" charset="-128"/>
                <a:cs typeface="ＭＳ ゴシック" panose="020B0609070205080204" pitchFamily="49" charset="-128"/>
              </a:rPr>
              <a:t>どんな装備で災害ごみ処理にあたればよいでしょう？</a:t>
            </a:r>
            <a:endParaRPr lang="en-US" altLang="ja-JP" sz="2800" b="1" kern="0" dirty="0">
              <a:latin typeface="Meiryo UI" panose="020B0604030504040204" pitchFamily="50" charset="-128"/>
              <a:ea typeface="Meiryo UI" panose="020B0604030504040204" pitchFamily="50" charset="-128"/>
              <a:cs typeface="ＭＳ ゴシック" panose="020B0609070205080204" pitchFamily="49" charset="-128"/>
            </a:endParaRPr>
          </a:p>
          <a:p>
            <a:pPr algn="ctr"/>
            <a:r>
              <a:rPr lang="ja-JP" altLang="en-US" sz="2800" b="1" kern="0" dirty="0">
                <a:latin typeface="Meiryo UI" panose="020B0604030504040204" pitchFamily="50" charset="-128"/>
                <a:ea typeface="Meiryo UI" panose="020B0604030504040204" pitchFamily="50" charset="-128"/>
              </a:rPr>
              <a:t>以下の地震時・水害時の被災現場イメージを見て</a:t>
            </a:r>
            <a:endParaRPr lang="en-US" altLang="ja-JP" sz="2800" b="1" kern="0" dirty="0">
              <a:highlight>
                <a:srgbClr val="FF00FF"/>
              </a:highlight>
              <a:latin typeface="Meiryo UI" panose="020B0604030504040204" pitchFamily="50" charset="-128"/>
              <a:ea typeface="Meiryo UI" panose="020B0604030504040204" pitchFamily="50" charset="-128"/>
            </a:endParaRPr>
          </a:p>
          <a:p>
            <a:pPr algn="ctr"/>
            <a:r>
              <a:rPr lang="ja-JP" altLang="en-US" sz="2800" b="1" kern="0" dirty="0">
                <a:latin typeface="Meiryo UI" panose="020B0604030504040204" pitchFamily="50" charset="-128"/>
                <a:ea typeface="Meiryo UI" panose="020B0604030504040204" pitchFamily="50" charset="-128"/>
              </a:rPr>
              <a:t>必要なものを考え、お手元の付箋紙に書き出して下さい。</a:t>
            </a:r>
            <a:endParaRPr lang="ja-JP" altLang="en-US" sz="2800" b="1" dirty="0">
              <a:latin typeface="Meiryo UI" panose="020B0604030504040204" pitchFamily="50" charset="-128"/>
              <a:ea typeface="Meiryo UI" panose="020B0604030504040204" pitchFamily="50" charset="-128"/>
            </a:endParaRPr>
          </a:p>
        </p:txBody>
      </p:sp>
      <p:sp>
        <p:nvSpPr>
          <p:cNvPr id="3" name="Slide Number Placeholder 5">
            <a:extLst>
              <a:ext uri="{FF2B5EF4-FFF2-40B4-BE49-F238E27FC236}">
                <a16:creationId xmlns:a16="http://schemas.microsoft.com/office/drawing/2014/main" id="{6F5FE16E-33CF-9070-4FB7-2BEAE3CB69C3}"/>
              </a:ext>
            </a:extLst>
          </p:cNvPr>
          <p:cNvSpPr>
            <a:spLocks noGrp="1"/>
          </p:cNvSpPr>
          <p:nvPr>
            <p:ph type="sldNum" sz="quarter" idx="12"/>
          </p:nvPr>
        </p:nvSpPr>
        <p:spPr>
          <a:xfrm>
            <a:off x="6952476" y="6356351"/>
            <a:ext cx="2057400" cy="365125"/>
          </a:xfrm>
        </p:spPr>
        <p:txBody>
          <a:bodyPr/>
          <a:lstStyle/>
          <a:p>
            <a:r>
              <a:rPr kumimoji="1" lang="en-US" altLang="ja-JP" sz="1600" b="1" dirty="0"/>
              <a:t>45</a:t>
            </a:r>
            <a:endParaRPr kumimoji="1" lang="ja-JP" altLang="en-US" sz="1600" b="1" dirty="0"/>
          </a:p>
        </p:txBody>
      </p:sp>
      <p:pic>
        <p:nvPicPr>
          <p:cNvPr id="6" name="図 5" descr="ダイアグラム, 設計図&#10;&#10;自動的に生成された説明">
            <a:extLst>
              <a:ext uri="{FF2B5EF4-FFF2-40B4-BE49-F238E27FC236}">
                <a16:creationId xmlns:a16="http://schemas.microsoft.com/office/drawing/2014/main" id="{2647DEF3-09F6-6894-93FA-C7413686A3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72118" y="2979094"/>
            <a:ext cx="4428000" cy="3321402"/>
          </a:xfrm>
          <a:prstGeom prst="rect">
            <a:avLst/>
          </a:prstGeom>
          <a:ln>
            <a:noFill/>
          </a:ln>
        </p:spPr>
      </p:pic>
      <p:sp>
        <p:nvSpPr>
          <p:cNvPr id="8" name="正方形/長方形 7">
            <a:extLst>
              <a:ext uri="{FF2B5EF4-FFF2-40B4-BE49-F238E27FC236}">
                <a16:creationId xmlns:a16="http://schemas.microsoft.com/office/drawing/2014/main" id="{044D85FB-C31F-506F-A2BC-A44445F6B060}"/>
              </a:ext>
            </a:extLst>
          </p:cNvPr>
          <p:cNvSpPr/>
          <p:nvPr/>
        </p:nvSpPr>
        <p:spPr>
          <a:xfrm>
            <a:off x="313791" y="2763787"/>
            <a:ext cx="2628000" cy="298568"/>
          </a:xfrm>
          <a:prstGeom prst="rect">
            <a:avLst/>
          </a:prstGeom>
          <a:solidFill>
            <a:schemeClr val="accent2">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ja-JP" altLang="en-US" sz="1400" b="1" dirty="0">
                <a:solidFill>
                  <a:schemeClr val="tx1"/>
                </a:solidFill>
                <a:latin typeface="メイリオ" panose="020B0604030504040204" pitchFamily="50" charset="-128"/>
                <a:ea typeface="メイリオ" panose="020B0604030504040204" pitchFamily="50" charset="-128"/>
              </a:rPr>
              <a:t>地震時の被災家屋のイメージ</a:t>
            </a:r>
          </a:p>
        </p:txBody>
      </p:sp>
      <p:sp>
        <p:nvSpPr>
          <p:cNvPr id="9" name="正方形/長方形 8">
            <a:extLst>
              <a:ext uri="{FF2B5EF4-FFF2-40B4-BE49-F238E27FC236}">
                <a16:creationId xmlns:a16="http://schemas.microsoft.com/office/drawing/2014/main" id="{797CE386-2F9A-A224-45EA-2695764EA0E6}"/>
              </a:ext>
            </a:extLst>
          </p:cNvPr>
          <p:cNvSpPr/>
          <p:nvPr/>
        </p:nvSpPr>
        <p:spPr>
          <a:xfrm>
            <a:off x="4540824" y="2773955"/>
            <a:ext cx="2628000" cy="298568"/>
          </a:xfrm>
          <a:prstGeom prst="rect">
            <a:avLst/>
          </a:prstGeom>
          <a:solidFill>
            <a:schemeClr val="accent5">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ja-JP" altLang="en-US" sz="1400" b="1" dirty="0">
                <a:solidFill>
                  <a:schemeClr val="tx1"/>
                </a:solidFill>
                <a:latin typeface="メイリオ" panose="020B0604030504040204" pitchFamily="50" charset="-128"/>
                <a:ea typeface="メイリオ" panose="020B0604030504040204" pitchFamily="50" charset="-128"/>
              </a:rPr>
              <a:t>水害時の被災家屋のイメージ</a:t>
            </a:r>
          </a:p>
        </p:txBody>
      </p:sp>
      <p:pic>
        <p:nvPicPr>
          <p:cNvPr id="19" name="図 18" descr="ダイアグラム, 設計図&#10;&#10;自動的に生成された説明">
            <a:extLst>
              <a:ext uri="{FF2B5EF4-FFF2-40B4-BE49-F238E27FC236}">
                <a16:creationId xmlns:a16="http://schemas.microsoft.com/office/drawing/2014/main" id="{37D913AE-B68F-256C-E96C-49D6517864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3169" y="2994973"/>
            <a:ext cx="4428000" cy="3321401"/>
          </a:xfrm>
          <a:prstGeom prst="rect">
            <a:avLst/>
          </a:prstGeom>
        </p:spPr>
      </p:pic>
      <p:sp>
        <p:nvSpPr>
          <p:cNvPr id="21" name="吹き出し: 線 20">
            <a:extLst>
              <a:ext uri="{FF2B5EF4-FFF2-40B4-BE49-F238E27FC236}">
                <a16:creationId xmlns:a16="http://schemas.microsoft.com/office/drawing/2014/main" id="{641E923D-71EA-31AB-267E-917C1D222B93}"/>
              </a:ext>
            </a:extLst>
          </p:cNvPr>
          <p:cNvSpPr/>
          <p:nvPr/>
        </p:nvSpPr>
        <p:spPr>
          <a:xfrm>
            <a:off x="2676454" y="6102505"/>
            <a:ext cx="1608067" cy="504000"/>
          </a:xfrm>
          <a:prstGeom prst="borderCallout1">
            <a:avLst>
              <a:gd name="adj1" fmla="val 73346"/>
              <a:gd name="adj2" fmla="val -6054"/>
              <a:gd name="adj3" fmla="val -31668"/>
              <a:gd name="adj4" fmla="val -8912"/>
            </a:avLst>
          </a:prstGeom>
          <a:solidFill>
            <a:schemeClr val="accent1">
              <a:lumMod val="20000"/>
              <a:lumOff val="8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kumimoji="1" lang="ja-JP" altLang="en-US" sz="1200" dirty="0">
                <a:solidFill>
                  <a:schemeClr val="tx1"/>
                </a:solidFill>
                <a:latin typeface="メイリオ" panose="020B0604030504040204" pitchFamily="50" charset="-128"/>
                <a:ea typeface="メイリオ" panose="020B0604030504040204" pitchFamily="50" charset="-128"/>
              </a:rPr>
              <a:t>転倒した家具と落下して壊れた収納物</a:t>
            </a:r>
          </a:p>
        </p:txBody>
      </p:sp>
      <p:sp>
        <p:nvSpPr>
          <p:cNvPr id="22" name="吹き出し: 線 21">
            <a:extLst>
              <a:ext uri="{FF2B5EF4-FFF2-40B4-BE49-F238E27FC236}">
                <a16:creationId xmlns:a16="http://schemas.microsoft.com/office/drawing/2014/main" id="{7EC66B3B-DF01-B997-15AF-24D3BB5F37AF}"/>
              </a:ext>
            </a:extLst>
          </p:cNvPr>
          <p:cNvSpPr/>
          <p:nvPr/>
        </p:nvSpPr>
        <p:spPr>
          <a:xfrm>
            <a:off x="343882" y="6217257"/>
            <a:ext cx="1789911" cy="298568"/>
          </a:xfrm>
          <a:prstGeom prst="borderCallout1">
            <a:avLst>
              <a:gd name="adj1" fmla="val -12106"/>
              <a:gd name="adj2" fmla="val 16457"/>
              <a:gd name="adj3" fmla="val -155346"/>
              <a:gd name="adj4" fmla="val 17304"/>
            </a:avLst>
          </a:prstGeom>
          <a:solidFill>
            <a:schemeClr val="accent1">
              <a:lumMod val="20000"/>
              <a:lumOff val="8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kumimoji="1" lang="ja-JP" altLang="en-US" sz="1200" dirty="0">
                <a:solidFill>
                  <a:schemeClr val="tx1"/>
                </a:solidFill>
                <a:latin typeface="メイリオ" panose="020B0604030504040204" pitchFamily="50" charset="-128"/>
                <a:ea typeface="メイリオ" panose="020B0604030504040204" pitchFamily="50" charset="-128"/>
              </a:rPr>
              <a:t>揺れで外れて壊れた扉</a:t>
            </a:r>
          </a:p>
        </p:txBody>
      </p:sp>
      <p:sp>
        <p:nvSpPr>
          <p:cNvPr id="23" name="吹き出し: 線 22">
            <a:extLst>
              <a:ext uri="{FF2B5EF4-FFF2-40B4-BE49-F238E27FC236}">
                <a16:creationId xmlns:a16="http://schemas.microsoft.com/office/drawing/2014/main" id="{A4B1BABE-89B7-FAA8-DECE-49C50775ADBF}"/>
              </a:ext>
            </a:extLst>
          </p:cNvPr>
          <p:cNvSpPr/>
          <p:nvPr/>
        </p:nvSpPr>
        <p:spPr>
          <a:xfrm>
            <a:off x="2879076" y="3333524"/>
            <a:ext cx="1405445" cy="504000"/>
          </a:xfrm>
          <a:prstGeom prst="borderCallout1">
            <a:avLst>
              <a:gd name="adj1" fmla="val 113736"/>
              <a:gd name="adj2" fmla="val 10561"/>
              <a:gd name="adj3" fmla="val 288612"/>
              <a:gd name="adj4" fmla="val -65223"/>
            </a:avLst>
          </a:prstGeom>
          <a:solidFill>
            <a:schemeClr val="accent1">
              <a:lumMod val="20000"/>
              <a:lumOff val="8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kumimoji="1" lang="ja-JP" altLang="en-US" sz="1200" dirty="0">
                <a:solidFill>
                  <a:schemeClr val="tx1"/>
                </a:solidFill>
                <a:latin typeface="メイリオ" panose="020B0604030504040204" pitchFamily="50" charset="-128"/>
                <a:ea typeface="メイリオ" panose="020B0604030504040204" pitchFamily="50" charset="-128"/>
              </a:rPr>
              <a:t>落下した</a:t>
            </a: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gn="ctr">
              <a:lnSpc>
                <a:spcPts val="1400"/>
              </a:lnSpc>
            </a:pPr>
            <a:r>
              <a:rPr kumimoji="1" lang="ja-JP" altLang="en-US" sz="1200" dirty="0">
                <a:solidFill>
                  <a:schemeClr val="tx1"/>
                </a:solidFill>
                <a:latin typeface="メイリオ" panose="020B0604030504040204" pitchFamily="50" charset="-128"/>
                <a:ea typeface="メイリオ" panose="020B0604030504040204" pitchFamily="50" charset="-128"/>
              </a:rPr>
              <a:t>吊り下げ電球</a:t>
            </a:r>
          </a:p>
        </p:txBody>
      </p:sp>
      <p:sp>
        <p:nvSpPr>
          <p:cNvPr id="24" name="吹き出し: 線 23">
            <a:extLst>
              <a:ext uri="{FF2B5EF4-FFF2-40B4-BE49-F238E27FC236}">
                <a16:creationId xmlns:a16="http://schemas.microsoft.com/office/drawing/2014/main" id="{00B9D20E-D838-4019-608C-64592F2AD850}"/>
              </a:ext>
            </a:extLst>
          </p:cNvPr>
          <p:cNvSpPr/>
          <p:nvPr/>
        </p:nvSpPr>
        <p:spPr>
          <a:xfrm>
            <a:off x="4618644" y="6067411"/>
            <a:ext cx="1367955" cy="360000"/>
          </a:xfrm>
          <a:prstGeom prst="borderCallout1">
            <a:avLst>
              <a:gd name="adj1" fmla="val -12106"/>
              <a:gd name="adj2" fmla="val 16457"/>
              <a:gd name="adj3" fmla="val -52637"/>
              <a:gd name="adj4" fmla="val 6659"/>
            </a:avLst>
          </a:prstGeom>
          <a:solidFill>
            <a:schemeClr val="accent1">
              <a:lumMod val="20000"/>
              <a:lumOff val="8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200" dirty="0">
                <a:solidFill>
                  <a:schemeClr val="tx1"/>
                </a:solidFill>
                <a:latin typeface="メイリオ" panose="020B0604030504040204" pitchFamily="50" charset="-128"/>
                <a:ea typeface="メイリオ" panose="020B0604030504040204" pitchFamily="50" charset="-128"/>
              </a:rPr>
              <a:t>床に積もった泥</a:t>
            </a:r>
          </a:p>
        </p:txBody>
      </p:sp>
      <p:sp>
        <p:nvSpPr>
          <p:cNvPr id="25" name="吹き出し: 線 24">
            <a:extLst>
              <a:ext uri="{FF2B5EF4-FFF2-40B4-BE49-F238E27FC236}">
                <a16:creationId xmlns:a16="http://schemas.microsoft.com/office/drawing/2014/main" id="{827C3C52-CC6A-F47D-B5D2-E174BEADAC4B}"/>
              </a:ext>
            </a:extLst>
          </p:cNvPr>
          <p:cNvSpPr/>
          <p:nvPr/>
        </p:nvSpPr>
        <p:spPr>
          <a:xfrm>
            <a:off x="7024532" y="5965257"/>
            <a:ext cx="1630022" cy="504000"/>
          </a:xfrm>
          <a:prstGeom prst="borderCallout1">
            <a:avLst>
              <a:gd name="adj1" fmla="val 58769"/>
              <a:gd name="adj2" fmla="val -3542"/>
              <a:gd name="adj3" fmla="val 13727"/>
              <a:gd name="adj4" fmla="val -11692"/>
            </a:avLst>
          </a:prstGeom>
          <a:solidFill>
            <a:schemeClr val="accent1">
              <a:lumMod val="20000"/>
              <a:lumOff val="8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kumimoji="1" lang="ja-JP" altLang="en-US" sz="1200" dirty="0">
                <a:solidFill>
                  <a:schemeClr val="tx1"/>
                </a:solidFill>
                <a:latin typeface="メイリオ" panose="020B0604030504040204" pitchFamily="50" charset="-128"/>
                <a:ea typeface="メイリオ" panose="020B0604030504040204" pitchFamily="50" charset="-128"/>
              </a:rPr>
              <a:t>泥水に押し流された</a:t>
            </a: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gn="ctr">
              <a:lnSpc>
                <a:spcPts val="1600"/>
              </a:lnSpc>
            </a:pPr>
            <a:r>
              <a:rPr kumimoji="1" lang="ja-JP" altLang="en-US" sz="1200" dirty="0">
                <a:solidFill>
                  <a:schemeClr val="tx1"/>
                </a:solidFill>
                <a:latin typeface="メイリオ" panose="020B0604030504040204" pitchFamily="50" charset="-128"/>
                <a:ea typeface="メイリオ" panose="020B0604030504040204" pitchFamily="50" charset="-128"/>
              </a:rPr>
              <a:t>家具や家電</a:t>
            </a:r>
          </a:p>
        </p:txBody>
      </p:sp>
      <p:sp>
        <p:nvSpPr>
          <p:cNvPr id="26" name="吹き出し: 線 25">
            <a:extLst>
              <a:ext uri="{FF2B5EF4-FFF2-40B4-BE49-F238E27FC236}">
                <a16:creationId xmlns:a16="http://schemas.microsoft.com/office/drawing/2014/main" id="{8321104F-7901-CF0E-9108-30BF483F46D2}"/>
              </a:ext>
            </a:extLst>
          </p:cNvPr>
          <p:cNvSpPr/>
          <p:nvPr/>
        </p:nvSpPr>
        <p:spPr>
          <a:xfrm>
            <a:off x="7452663" y="2409071"/>
            <a:ext cx="1125388" cy="504000"/>
          </a:xfrm>
          <a:prstGeom prst="borderCallout1">
            <a:avLst>
              <a:gd name="adj1" fmla="val 119224"/>
              <a:gd name="adj2" fmla="val -935"/>
              <a:gd name="adj3" fmla="val 321046"/>
              <a:gd name="adj4" fmla="val -104946"/>
            </a:avLst>
          </a:prstGeom>
          <a:solidFill>
            <a:schemeClr val="accent1">
              <a:lumMod val="20000"/>
              <a:lumOff val="8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kumimoji="1" lang="ja-JP" altLang="en-US" sz="1200" dirty="0">
                <a:solidFill>
                  <a:schemeClr val="tx1"/>
                </a:solidFill>
                <a:latin typeface="メイリオ" panose="020B0604030504040204" pitchFamily="50" charset="-128"/>
                <a:ea typeface="メイリオ" panose="020B0604030504040204" pitchFamily="50" charset="-128"/>
              </a:rPr>
              <a:t>泥水で割れた</a:t>
            </a: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gn="ctr">
              <a:lnSpc>
                <a:spcPts val="1600"/>
              </a:lnSpc>
            </a:pPr>
            <a:r>
              <a:rPr kumimoji="1" lang="ja-JP" altLang="en-US" sz="1200" dirty="0">
                <a:solidFill>
                  <a:schemeClr val="tx1"/>
                </a:solidFill>
                <a:latin typeface="メイリオ" panose="020B0604030504040204" pitchFamily="50" charset="-128"/>
                <a:ea typeface="メイリオ" panose="020B0604030504040204" pitchFamily="50" charset="-128"/>
              </a:rPr>
              <a:t>ガラス</a:t>
            </a:r>
          </a:p>
        </p:txBody>
      </p:sp>
      <p:sp>
        <p:nvSpPr>
          <p:cNvPr id="5" name="四角形: 角を丸くする 4">
            <a:extLst>
              <a:ext uri="{FF2B5EF4-FFF2-40B4-BE49-F238E27FC236}">
                <a16:creationId xmlns:a16="http://schemas.microsoft.com/office/drawing/2014/main" id="{B52B6C49-E9A2-9BF2-13E3-1EA6D97464D1}"/>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
        <p:nvSpPr>
          <p:cNvPr id="7" name="楕円 6">
            <a:extLst>
              <a:ext uri="{FF2B5EF4-FFF2-40B4-BE49-F238E27FC236}">
                <a16:creationId xmlns:a16="http://schemas.microsoft.com/office/drawing/2014/main" id="{F698BD71-6DC1-E10E-266E-15C0CB7DD595}"/>
              </a:ext>
            </a:extLst>
          </p:cNvPr>
          <p:cNvSpPr/>
          <p:nvPr/>
        </p:nvSpPr>
        <p:spPr>
          <a:xfrm>
            <a:off x="1491342" y="4742656"/>
            <a:ext cx="507684"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497EDBAF-E395-AC78-E2F7-84BD91F949DD}"/>
              </a:ext>
            </a:extLst>
          </p:cNvPr>
          <p:cNvSpPr/>
          <p:nvPr/>
        </p:nvSpPr>
        <p:spPr>
          <a:xfrm rot="362993">
            <a:off x="425560" y="2975458"/>
            <a:ext cx="507684" cy="29217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F48B89F0-921D-ED47-E71A-620C77383AF2}"/>
              </a:ext>
            </a:extLst>
          </p:cNvPr>
          <p:cNvSpPr/>
          <p:nvPr/>
        </p:nvSpPr>
        <p:spPr>
          <a:xfrm>
            <a:off x="2133327" y="4410781"/>
            <a:ext cx="2151194" cy="16611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86FCF55C-DC6F-098D-B034-A3D539EC0E15}"/>
              </a:ext>
            </a:extLst>
          </p:cNvPr>
          <p:cNvSpPr/>
          <p:nvPr/>
        </p:nvSpPr>
        <p:spPr>
          <a:xfrm>
            <a:off x="5402141" y="3926714"/>
            <a:ext cx="865668" cy="7597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AA92F924-398C-7CDA-AF6A-EEA2316BEF00}"/>
              </a:ext>
            </a:extLst>
          </p:cNvPr>
          <p:cNvSpPr/>
          <p:nvPr/>
        </p:nvSpPr>
        <p:spPr>
          <a:xfrm>
            <a:off x="6086808" y="5340804"/>
            <a:ext cx="865668" cy="7597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74088EE-E344-1BDA-AFEB-11442FBD406B}"/>
              </a:ext>
            </a:extLst>
          </p:cNvPr>
          <p:cNvSpPr txBox="1"/>
          <p:nvPr/>
        </p:nvSpPr>
        <p:spPr>
          <a:xfrm>
            <a:off x="1676400" y="231762"/>
            <a:ext cx="6129058" cy="400110"/>
          </a:xfrm>
          <a:prstGeom prst="rect">
            <a:avLst/>
          </a:prstGeom>
          <a:solidFill>
            <a:srgbClr val="FFFF00"/>
          </a:solidFill>
        </p:spPr>
        <p:txBody>
          <a:bodyPr wrap="square" rtlCol="0">
            <a:spAutoFit/>
          </a:bodyPr>
          <a:lstStyle/>
          <a:p>
            <a:r>
              <a:rPr kumimoji="1" lang="ja-JP" altLang="en-US" sz="2000" b="1" dirty="0"/>
              <a:t>ここまで説明５分＋各自検討１０分＋班検討１０分</a:t>
            </a:r>
          </a:p>
        </p:txBody>
      </p:sp>
    </p:spTree>
    <p:extLst>
      <p:ext uri="{BB962C8B-B14F-4D97-AF65-F5344CB8AC3E}">
        <p14:creationId xmlns:p14="http://schemas.microsoft.com/office/powerpoint/2010/main" val="652338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E20450-2175-2C94-5390-5B085F87CEC1}"/>
              </a:ext>
            </a:extLst>
          </p:cNvPr>
          <p:cNvSpPr>
            <a:spLocks noGrp="1"/>
          </p:cNvSpPr>
          <p:nvPr>
            <p:ph type="title"/>
          </p:nvPr>
        </p:nvSpPr>
        <p:spPr>
          <a:xfrm>
            <a:off x="424763" y="1"/>
            <a:ext cx="8841158" cy="876300"/>
          </a:xfrm>
        </p:spPr>
        <p:txBody>
          <a:bodyPr>
            <a:normAutofit/>
          </a:bodyPr>
          <a:lstStyle/>
          <a:p>
            <a:r>
              <a:rPr lang="ja-JP" altLang="en-US" sz="2200" b="1" spc="-50" dirty="0">
                <a:solidFill>
                  <a:schemeClr val="bg1"/>
                </a:solidFill>
                <a:latin typeface="Meiryo UI" panose="020B0604030504040204" pitchFamily="50" charset="-128"/>
                <a:ea typeface="Meiryo UI" panose="020B0604030504040204" pitchFamily="50" charset="-128"/>
              </a:rPr>
              <a:t>解説：片付け作業時の服装や保護具の例</a:t>
            </a:r>
            <a:r>
              <a:rPr lang="ja-JP" altLang="en-US" sz="2000" b="1" spc="-50" dirty="0">
                <a:solidFill>
                  <a:srgbClr val="FFFF00"/>
                </a:solidFill>
                <a:latin typeface="Meiryo UI" panose="020B0604030504040204" pitchFamily="50" charset="-128"/>
                <a:ea typeface="Meiryo UI" panose="020B0604030504040204" pitchFamily="50" charset="-128"/>
              </a:rPr>
              <a:t>　</a:t>
            </a:r>
            <a:endParaRPr kumimoji="1" lang="ja-JP" altLang="en-US" sz="2000" b="1" spc="-50" dirty="0">
              <a:solidFill>
                <a:schemeClr val="bg1"/>
              </a:solidFill>
              <a:latin typeface="Meiryo UI" panose="020B0604030504040204" pitchFamily="50" charset="-128"/>
              <a:ea typeface="Meiryo UI" panose="020B0604030504040204" pitchFamily="50" charset="-128"/>
            </a:endParaRPr>
          </a:p>
        </p:txBody>
      </p:sp>
      <p:sp>
        <p:nvSpPr>
          <p:cNvPr id="3" name="Slide Number Placeholder 5">
            <a:extLst>
              <a:ext uri="{FF2B5EF4-FFF2-40B4-BE49-F238E27FC236}">
                <a16:creationId xmlns:a16="http://schemas.microsoft.com/office/drawing/2014/main" id="{37371AC5-1058-7039-97BB-F8DD04258BF0}"/>
              </a:ext>
            </a:extLst>
          </p:cNvPr>
          <p:cNvSpPr>
            <a:spLocks noGrp="1"/>
          </p:cNvSpPr>
          <p:nvPr>
            <p:ph type="sldNum" sz="quarter" idx="12"/>
          </p:nvPr>
        </p:nvSpPr>
        <p:spPr>
          <a:xfrm>
            <a:off x="6952476" y="6356351"/>
            <a:ext cx="2057400" cy="365125"/>
          </a:xfrm>
        </p:spPr>
        <p:txBody>
          <a:bodyPr/>
          <a:lstStyle/>
          <a:p>
            <a:r>
              <a:rPr kumimoji="1" lang="en-US" altLang="ja-JP" sz="1600" b="1" dirty="0"/>
              <a:t>46</a:t>
            </a:r>
            <a:endParaRPr kumimoji="1" lang="ja-JP" altLang="en-US" sz="1600" b="1" dirty="0"/>
          </a:p>
        </p:txBody>
      </p:sp>
      <p:sp>
        <p:nvSpPr>
          <p:cNvPr id="5" name="テキスト ボックス 4">
            <a:extLst>
              <a:ext uri="{FF2B5EF4-FFF2-40B4-BE49-F238E27FC236}">
                <a16:creationId xmlns:a16="http://schemas.microsoft.com/office/drawing/2014/main" id="{A1C9CC3D-78BE-C0D5-EA19-1E2BFC820775}"/>
              </a:ext>
            </a:extLst>
          </p:cNvPr>
          <p:cNvSpPr txBox="1"/>
          <p:nvPr/>
        </p:nvSpPr>
        <p:spPr>
          <a:xfrm>
            <a:off x="5315007" y="5566870"/>
            <a:ext cx="3528000" cy="738664"/>
          </a:xfrm>
          <a:prstGeom prst="rect">
            <a:avLst/>
          </a:prstGeom>
          <a:solidFill>
            <a:schemeClr val="accent5">
              <a:lumMod val="20000"/>
              <a:lumOff val="80000"/>
            </a:schemeClr>
          </a:solidFill>
        </p:spPr>
        <p:txBody>
          <a:bodyPr wrap="square" lIns="72000" rIns="0" rtlCol="0">
            <a:spAutoFit/>
          </a:bodyPr>
          <a:lstStyle/>
          <a:p>
            <a:r>
              <a:rPr kumimoji="1" lang="en-US" altLang="ja-JP" sz="1400" b="1" dirty="0">
                <a:solidFill>
                  <a:schemeClr val="accent1"/>
                </a:solidFill>
                <a:latin typeface="メイリオ" panose="020B0604030504040204" pitchFamily="50" charset="-128"/>
                <a:ea typeface="メイリオ" panose="020B0604030504040204" pitchFamily="50" charset="-128"/>
              </a:rPr>
              <a:t>【</a:t>
            </a:r>
            <a:r>
              <a:rPr kumimoji="1" lang="ja-JP" altLang="en-US" sz="1400" b="1" dirty="0">
                <a:solidFill>
                  <a:schemeClr val="accent1"/>
                </a:solidFill>
                <a:latin typeface="メイリオ" panose="020B0604030504040204" pitchFamily="50" charset="-128"/>
                <a:ea typeface="メイリオ" panose="020B0604030504040204" pitchFamily="50" charset="-128"/>
              </a:rPr>
              <a:t>水害時に必要な装備</a:t>
            </a:r>
            <a:r>
              <a:rPr kumimoji="1" lang="en-US" altLang="ja-JP" sz="1400" b="1" dirty="0">
                <a:solidFill>
                  <a:schemeClr val="accent1"/>
                </a:solidFill>
                <a:latin typeface="メイリオ" panose="020B0604030504040204" pitchFamily="50" charset="-128"/>
                <a:ea typeface="メイリオ" panose="020B0604030504040204" pitchFamily="50" charset="-128"/>
              </a:rPr>
              <a:t>】</a:t>
            </a:r>
          </a:p>
          <a:p>
            <a:r>
              <a:rPr kumimoji="1" lang="ja-JP" altLang="en-US" sz="1400" dirty="0">
                <a:solidFill>
                  <a:schemeClr val="accent1"/>
                </a:solidFill>
                <a:latin typeface="メイリオ" panose="020B0604030504040204" pitchFamily="50" charset="-128"/>
                <a:ea typeface="メイリオ" panose="020B0604030504040204" pitchFamily="50" charset="-128"/>
              </a:rPr>
              <a:t>□ 厚手で長めのゴム手袋</a:t>
            </a:r>
            <a:endParaRPr kumimoji="1" lang="en-US" altLang="ja-JP" sz="1400" dirty="0">
              <a:solidFill>
                <a:schemeClr val="accent1"/>
              </a:solidFill>
              <a:latin typeface="メイリオ" panose="020B0604030504040204" pitchFamily="50" charset="-128"/>
              <a:ea typeface="メイリオ" panose="020B0604030504040204" pitchFamily="50" charset="-128"/>
            </a:endParaRPr>
          </a:p>
          <a:p>
            <a:r>
              <a:rPr kumimoji="1" lang="ja-JP" altLang="en-US" sz="1400" dirty="0">
                <a:solidFill>
                  <a:schemeClr val="accent1"/>
                </a:solidFill>
                <a:latin typeface="メイリオ" panose="020B0604030504040204" pitchFamily="50" charset="-128"/>
                <a:ea typeface="メイリオ" panose="020B0604030504040204" pitchFamily="50" charset="-128"/>
              </a:rPr>
              <a:t>□ 長靴（踏抜き防止鋼板入りが望ましい）</a:t>
            </a:r>
          </a:p>
        </p:txBody>
      </p:sp>
      <p:sp>
        <p:nvSpPr>
          <p:cNvPr id="7" name="テキスト ボックス 6">
            <a:extLst>
              <a:ext uri="{FF2B5EF4-FFF2-40B4-BE49-F238E27FC236}">
                <a16:creationId xmlns:a16="http://schemas.microsoft.com/office/drawing/2014/main" id="{9D2D236A-6FC5-CE44-5211-581E56CB1BE9}"/>
              </a:ext>
            </a:extLst>
          </p:cNvPr>
          <p:cNvSpPr txBox="1"/>
          <p:nvPr/>
        </p:nvSpPr>
        <p:spPr>
          <a:xfrm>
            <a:off x="300993" y="6133803"/>
            <a:ext cx="4968000" cy="684000"/>
          </a:xfrm>
          <a:prstGeom prst="rect">
            <a:avLst/>
          </a:prstGeom>
          <a:solidFill>
            <a:schemeClr val="accent2">
              <a:lumMod val="20000"/>
              <a:lumOff val="80000"/>
            </a:schemeClr>
          </a:solidFill>
        </p:spPr>
        <p:txBody>
          <a:bodyPr wrap="square" lIns="72000" rIns="0" rtlCol="0">
            <a:spAutoFit/>
          </a:bodyPr>
          <a:lstStyle/>
          <a:p>
            <a:r>
              <a:rPr kumimoji="1" lang="en-US" altLang="ja-JP" sz="1400" b="1" dirty="0">
                <a:solidFill>
                  <a:srgbClr val="C00000"/>
                </a:solidFill>
                <a:latin typeface="メイリオ" panose="020B0604030504040204" pitchFamily="50" charset="-128"/>
                <a:ea typeface="メイリオ" panose="020B0604030504040204" pitchFamily="50" charset="-128"/>
              </a:rPr>
              <a:t>【</a:t>
            </a:r>
            <a:r>
              <a:rPr kumimoji="1" lang="ja-JP" altLang="en-US" sz="1400" b="1" dirty="0">
                <a:solidFill>
                  <a:srgbClr val="C00000"/>
                </a:solidFill>
                <a:latin typeface="メイリオ" panose="020B0604030504040204" pitchFamily="50" charset="-128"/>
                <a:ea typeface="メイリオ" panose="020B0604030504040204" pitchFamily="50" charset="-128"/>
              </a:rPr>
              <a:t>あると活躍できるもの</a:t>
            </a:r>
            <a:r>
              <a:rPr kumimoji="1" lang="en-US" altLang="ja-JP" sz="1400" b="1" dirty="0">
                <a:solidFill>
                  <a:srgbClr val="C00000"/>
                </a:solidFill>
                <a:latin typeface="メイリオ" panose="020B0604030504040204" pitchFamily="50" charset="-128"/>
                <a:ea typeface="メイリオ" panose="020B0604030504040204" pitchFamily="50" charset="-128"/>
              </a:rPr>
              <a:t>】</a:t>
            </a:r>
          </a:p>
          <a:p>
            <a:r>
              <a:rPr kumimoji="1" lang="ja-JP" altLang="en-US" sz="1400" dirty="0">
                <a:solidFill>
                  <a:srgbClr val="C00000"/>
                </a:solidFill>
                <a:latin typeface="メイリオ" panose="020B0604030504040204" pitchFamily="50" charset="-128"/>
                <a:ea typeface="メイリオ" panose="020B0604030504040204" pitchFamily="50" charset="-128"/>
              </a:rPr>
              <a:t>□ </a:t>
            </a:r>
            <a:r>
              <a:rPr kumimoji="1" lang="ja-JP" altLang="en-US" sz="1400" spc="-50" dirty="0">
                <a:solidFill>
                  <a:srgbClr val="C00000"/>
                </a:solidFill>
                <a:latin typeface="メイリオ" panose="020B0604030504040204" pitchFamily="50" charset="-128"/>
                <a:ea typeface="メイリオ" panose="020B0604030504040204" pitchFamily="50" charset="-128"/>
              </a:rPr>
              <a:t>スコップ、じょれん、てみ</a:t>
            </a:r>
            <a:endParaRPr kumimoji="1" lang="en-US" altLang="ja-JP" sz="1400" spc="-50" dirty="0">
              <a:solidFill>
                <a:srgbClr val="C00000"/>
              </a:solidFill>
              <a:latin typeface="メイリオ" panose="020B0604030504040204" pitchFamily="50" charset="-128"/>
              <a:ea typeface="メイリオ" panose="020B0604030504040204" pitchFamily="50" charset="-128"/>
            </a:endParaRPr>
          </a:p>
          <a:p>
            <a:r>
              <a:rPr kumimoji="1" lang="ja-JP" altLang="en-US" sz="1400" spc="-50" dirty="0">
                <a:solidFill>
                  <a:srgbClr val="C00000"/>
                </a:solidFill>
                <a:latin typeface="メイリオ" panose="020B0604030504040204" pitchFamily="50" charset="-128"/>
                <a:ea typeface="メイリオ" panose="020B0604030504040204" pitchFamily="50" charset="-128"/>
              </a:rPr>
              <a:t>（水害時、泥を集めるのに使用）</a:t>
            </a:r>
          </a:p>
        </p:txBody>
      </p:sp>
      <p:sp>
        <p:nvSpPr>
          <p:cNvPr id="16" name="テキスト ボックス 15">
            <a:extLst>
              <a:ext uri="{FF2B5EF4-FFF2-40B4-BE49-F238E27FC236}">
                <a16:creationId xmlns:a16="http://schemas.microsoft.com/office/drawing/2014/main" id="{AFBF401E-7DEB-F39F-3234-2BAA5C36BE50}"/>
              </a:ext>
            </a:extLst>
          </p:cNvPr>
          <p:cNvSpPr txBox="1"/>
          <p:nvPr/>
        </p:nvSpPr>
        <p:spPr>
          <a:xfrm>
            <a:off x="302981" y="5556712"/>
            <a:ext cx="4968000" cy="523220"/>
          </a:xfrm>
          <a:prstGeom prst="rect">
            <a:avLst/>
          </a:prstGeom>
          <a:solidFill>
            <a:schemeClr val="accent4">
              <a:lumMod val="20000"/>
              <a:lumOff val="80000"/>
            </a:schemeClr>
          </a:solidFill>
        </p:spPr>
        <p:txBody>
          <a:bodyPr wrap="square" lIns="72000" rtlCol="0">
            <a:spAutoFit/>
          </a:bodyPr>
          <a:lstStyle/>
          <a:p>
            <a:r>
              <a:rPr kumimoji="1" lang="en-US" altLang="ja-JP" sz="1400" b="1" dirty="0">
                <a:solidFill>
                  <a:schemeClr val="accent4">
                    <a:lumMod val="50000"/>
                  </a:schemeClr>
                </a:solidFill>
                <a:latin typeface="メイリオ" panose="020B0604030504040204" pitchFamily="50" charset="-128"/>
                <a:ea typeface="メイリオ" panose="020B0604030504040204" pitchFamily="50" charset="-128"/>
              </a:rPr>
              <a:t>【</a:t>
            </a:r>
            <a:r>
              <a:rPr kumimoji="1" lang="ja-JP" altLang="en-US" sz="1400" b="1" dirty="0">
                <a:solidFill>
                  <a:schemeClr val="accent4">
                    <a:lumMod val="50000"/>
                  </a:schemeClr>
                </a:solidFill>
                <a:latin typeface="メイリオ" panose="020B0604030504040204" pitchFamily="50" charset="-128"/>
                <a:ea typeface="メイリオ" panose="020B0604030504040204" pitchFamily="50" charset="-128"/>
              </a:rPr>
              <a:t>地震時に必要な装備</a:t>
            </a:r>
            <a:r>
              <a:rPr kumimoji="1" lang="en-US" altLang="ja-JP" sz="1400" b="1" dirty="0">
                <a:solidFill>
                  <a:schemeClr val="accent4">
                    <a:lumMod val="50000"/>
                  </a:schemeClr>
                </a:solidFill>
                <a:latin typeface="メイリオ" panose="020B0604030504040204" pitchFamily="50" charset="-128"/>
                <a:ea typeface="メイリオ" panose="020B0604030504040204" pitchFamily="50" charset="-128"/>
              </a:rPr>
              <a:t>】</a:t>
            </a:r>
          </a:p>
          <a:p>
            <a:r>
              <a:rPr kumimoji="1" lang="ja-JP" altLang="en-US" sz="1400" dirty="0">
                <a:solidFill>
                  <a:schemeClr val="accent4">
                    <a:lumMod val="50000"/>
                  </a:schemeClr>
                </a:solidFill>
                <a:latin typeface="メイリオ" panose="020B0604030504040204" pitchFamily="50" charset="-128"/>
                <a:ea typeface="メイリオ" panose="020B0604030504040204" pitchFamily="50" charset="-128"/>
              </a:rPr>
              <a:t>□ 革手袋　□ 安全靴または踏抜き防止鋼板の入った長靴</a:t>
            </a:r>
          </a:p>
        </p:txBody>
      </p:sp>
      <p:sp>
        <p:nvSpPr>
          <p:cNvPr id="17" name="テキスト ボックス 16">
            <a:extLst>
              <a:ext uri="{FF2B5EF4-FFF2-40B4-BE49-F238E27FC236}">
                <a16:creationId xmlns:a16="http://schemas.microsoft.com/office/drawing/2014/main" id="{4F3F62FA-1A3E-546B-BABE-284D3F5D40E7}"/>
              </a:ext>
            </a:extLst>
          </p:cNvPr>
          <p:cNvSpPr txBox="1"/>
          <p:nvPr/>
        </p:nvSpPr>
        <p:spPr>
          <a:xfrm>
            <a:off x="302980" y="4568484"/>
            <a:ext cx="8532000" cy="954107"/>
          </a:xfrm>
          <a:prstGeom prst="rect">
            <a:avLst/>
          </a:prstGeom>
          <a:solidFill>
            <a:schemeClr val="bg1">
              <a:lumMod val="95000"/>
            </a:schemeClr>
          </a:solidFill>
        </p:spPr>
        <p:txBody>
          <a:bodyPr wrap="square" lIns="72000" rtlCol="0">
            <a:spAutoFit/>
          </a:bodyPr>
          <a:lstStyle/>
          <a:p>
            <a:r>
              <a:rPr kumimoji="1" lang="en-US" altLang="ja-JP" sz="1400" b="1" dirty="0">
                <a:solidFill>
                  <a:schemeClr val="accent6">
                    <a:lumMod val="75000"/>
                  </a:schemeClr>
                </a:solidFill>
                <a:latin typeface="メイリオ" panose="020B0604030504040204" pitchFamily="50" charset="-128"/>
                <a:ea typeface="メイリオ" panose="020B0604030504040204" pitchFamily="50" charset="-128"/>
              </a:rPr>
              <a:t>【</a:t>
            </a:r>
            <a:r>
              <a:rPr kumimoji="1" lang="ja-JP" altLang="en-US" sz="1400" b="1" dirty="0">
                <a:solidFill>
                  <a:schemeClr val="accent6">
                    <a:lumMod val="75000"/>
                  </a:schemeClr>
                </a:solidFill>
                <a:latin typeface="メイリオ" panose="020B0604030504040204" pitchFamily="50" charset="-128"/>
                <a:ea typeface="メイリオ" panose="020B0604030504040204" pitchFamily="50" charset="-128"/>
              </a:rPr>
              <a:t>色々な災害共通で必要な装備</a:t>
            </a:r>
            <a:r>
              <a:rPr kumimoji="1" lang="en-US" altLang="ja-JP" sz="1400" b="1" dirty="0">
                <a:solidFill>
                  <a:schemeClr val="accent6">
                    <a:lumMod val="75000"/>
                  </a:schemeClr>
                </a:solidFill>
                <a:latin typeface="メイリオ" panose="020B0604030504040204" pitchFamily="50" charset="-128"/>
                <a:ea typeface="メイリオ" panose="020B0604030504040204" pitchFamily="50" charset="-128"/>
              </a:rPr>
              <a:t>】</a:t>
            </a:r>
          </a:p>
          <a:p>
            <a:r>
              <a:rPr kumimoji="1" lang="ja-JP" altLang="en-US" sz="1400" dirty="0">
                <a:solidFill>
                  <a:schemeClr val="accent6">
                    <a:lumMod val="75000"/>
                  </a:schemeClr>
                </a:solidFill>
                <a:latin typeface="メイリオ" panose="020B0604030504040204" pitchFamily="50" charset="-128"/>
                <a:ea typeface="メイリオ" panose="020B0604030504040204" pitchFamily="50" charset="-128"/>
              </a:rPr>
              <a:t>□ マスク　　　　　  　 □ ゴーグル　　　 □ 帽子、ヘルメット　 □ 布ガムテープ　　　 □ カッター　　</a:t>
            </a:r>
            <a:endParaRPr kumimoji="1" lang="en-US" altLang="ja-JP" sz="1400" dirty="0">
              <a:solidFill>
                <a:schemeClr val="accent6">
                  <a:lumMod val="75000"/>
                </a:schemeClr>
              </a:solidFill>
              <a:latin typeface="メイリオ" panose="020B0604030504040204" pitchFamily="50" charset="-128"/>
              <a:ea typeface="メイリオ" panose="020B0604030504040204" pitchFamily="50" charset="-128"/>
            </a:endParaRPr>
          </a:p>
          <a:p>
            <a:r>
              <a:rPr kumimoji="1" lang="ja-JP" altLang="en-US" sz="1400" dirty="0">
                <a:solidFill>
                  <a:schemeClr val="accent6">
                    <a:lumMod val="75000"/>
                  </a:schemeClr>
                </a:solidFill>
                <a:latin typeface="メイリオ" panose="020B0604030504040204" pitchFamily="50" charset="-128"/>
                <a:ea typeface="メイリオ" panose="020B0604030504040204" pitchFamily="50" charset="-128"/>
              </a:rPr>
              <a:t>□ </a:t>
            </a:r>
            <a:r>
              <a:rPr kumimoji="1" lang="ja-JP" altLang="en-US" sz="1400" spc="-200" dirty="0">
                <a:solidFill>
                  <a:schemeClr val="accent6">
                    <a:lumMod val="75000"/>
                  </a:schemeClr>
                </a:solidFill>
                <a:latin typeface="メイリオ" panose="020B0604030504040204" pitchFamily="50" charset="-128"/>
                <a:ea typeface="メイリオ" panose="020B0604030504040204" pitchFamily="50" charset="-128"/>
              </a:rPr>
              <a:t>ウェットティッシュ</a:t>
            </a:r>
            <a:r>
              <a:rPr kumimoji="1" lang="ja-JP" altLang="en-US" sz="1400" dirty="0">
                <a:solidFill>
                  <a:schemeClr val="accent6">
                    <a:lumMod val="75000"/>
                  </a:schemeClr>
                </a:solidFill>
                <a:latin typeface="メイリオ" panose="020B0604030504040204" pitchFamily="50" charset="-128"/>
                <a:ea typeface="メイリオ" panose="020B0604030504040204" pitchFamily="50" charset="-128"/>
              </a:rPr>
              <a:t>　□ ばんそうこう　 □ とげぬき　　　　　 □ タオル、てぬぐい　 □ メモ帳　　　</a:t>
            </a:r>
            <a:endParaRPr kumimoji="1" lang="en-US" altLang="ja-JP" sz="1400" dirty="0">
              <a:solidFill>
                <a:schemeClr val="accent6">
                  <a:lumMod val="75000"/>
                </a:schemeClr>
              </a:solidFill>
              <a:latin typeface="メイリオ" panose="020B0604030504040204" pitchFamily="50" charset="-128"/>
              <a:ea typeface="メイリオ" panose="020B0604030504040204" pitchFamily="50" charset="-128"/>
            </a:endParaRPr>
          </a:p>
          <a:p>
            <a:r>
              <a:rPr kumimoji="1" lang="ja-JP" altLang="en-US" sz="1400" dirty="0">
                <a:solidFill>
                  <a:schemeClr val="accent6">
                    <a:lumMod val="75000"/>
                  </a:schemeClr>
                </a:solidFill>
                <a:latin typeface="メイリオ" panose="020B0604030504040204" pitchFamily="50" charset="-128"/>
                <a:ea typeface="メイリオ" panose="020B0604030504040204" pitchFamily="50" charset="-128"/>
              </a:rPr>
              <a:t>□ ボールペン　　　   　□ 油性マジック　 □ 水、食料　　　　　 □ 防寒具</a:t>
            </a:r>
            <a:r>
              <a:rPr kumimoji="1" lang="en-US" altLang="ja-JP" sz="1400" baseline="30000" dirty="0">
                <a:solidFill>
                  <a:schemeClr val="accent6">
                    <a:lumMod val="75000"/>
                  </a:schemeClr>
                </a:solidFill>
                <a:latin typeface="メイリオ" panose="020B0604030504040204" pitchFamily="50" charset="-128"/>
                <a:ea typeface="メイリオ" panose="020B0604030504040204" pitchFamily="50" charset="-128"/>
              </a:rPr>
              <a:t>※</a:t>
            </a:r>
            <a:endParaRPr kumimoji="1" lang="ja-JP" altLang="en-US" sz="1400" dirty="0">
              <a:solidFill>
                <a:schemeClr val="accent6">
                  <a:lumMod val="75000"/>
                </a:schemeClr>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2B30166B-F957-1EF7-10B6-F0DC70D41955}"/>
              </a:ext>
            </a:extLst>
          </p:cNvPr>
          <p:cNvSpPr txBox="1"/>
          <p:nvPr/>
        </p:nvSpPr>
        <p:spPr>
          <a:xfrm>
            <a:off x="6853178" y="5294374"/>
            <a:ext cx="2268000" cy="261610"/>
          </a:xfrm>
          <a:prstGeom prst="rect">
            <a:avLst/>
          </a:prstGeom>
          <a:noFill/>
        </p:spPr>
        <p:txBody>
          <a:bodyPr wrap="square">
            <a:spAutoFit/>
          </a:bodyPr>
          <a:lstStyle/>
          <a:p>
            <a:r>
              <a:rPr lang="en-US" altLang="ja-JP" sz="1100" dirty="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季節や被災地の気温による</a:t>
            </a:r>
          </a:p>
        </p:txBody>
      </p:sp>
      <p:grpSp>
        <p:nvGrpSpPr>
          <p:cNvPr id="34" name="グループ化 33">
            <a:extLst>
              <a:ext uri="{FF2B5EF4-FFF2-40B4-BE49-F238E27FC236}">
                <a16:creationId xmlns:a16="http://schemas.microsoft.com/office/drawing/2014/main" id="{6932CAFC-041F-A639-72F7-431B8DE84E70}"/>
              </a:ext>
            </a:extLst>
          </p:cNvPr>
          <p:cNvGrpSpPr/>
          <p:nvPr/>
        </p:nvGrpSpPr>
        <p:grpSpPr>
          <a:xfrm>
            <a:off x="160683" y="670482"/>
            <a:ext cx="5582520" cy="3814358"/>
            <a:chOff x="-2619846" y="3145940"/>
            <a:chExt cx="5582520" cy="3814358"/>
          </a:xfrm>
        </p:grpSpPr>
        <p:sp>
          <p:nvSpPr>
            <p:cNvPr id="4" name="正方形/長方形 3">
              <a:extLst>
                <a:ext uri="{FF2B5EF4-FFF2-40B4-BE49-F238E27FC236}">
                  <a16:creationId xmlns:a16="http://schemas.microsoft.com/office/drawing/2014/main" id="{8DDA88D9-9262-71C9-FAE5-B41988835535}"/>
                </a:ext>
              </a:extLst>
            </p:cNvPr>
            <p:cNvSpPr/>
            <p:nvPr/>
          </p:nvSpPr>
          <p:spPr>
            <a:xfrm>
              <a:off x="-2589308" y="5190760"/>
              <a:ext cx="1646366" cy="1620000"/>
            </a:xfrm>
            <a:prstGeom prst="rect">
              <a:avLst/>
            </a:prstGeom>
            <a:solidFill>
              <a:srgbClr val="EE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ゲームのキャラクター&#10;&#10;中程度の精度で自動的に生成された説明">
              <a:extLst>
                <a:ext uri="{FF2B5EF4-FFF2-40B4-BE49-F238E27FC236}">
                  <a16:creationId xmlns:a16="http://schemas.microsoft.com/office/drawing/2014/main" id="{B2FFE642-4AA1-80E1-3CD1-8F2F1A9C8A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39765" y="3145940"/>
              <a:ext cx="3633496" cy="3633496"/>
            </a:xfrm>
            <a:prstGeom prst="rect">
              <a:avLst/>
            </a:prstGeom>
          </p:spPr>
        </p:pic>
        <p:pic>
          <p:nvPicPr>
            <p:cNvPr id="10" name="図 9" descr="ロゴ が含まれている画像&#10;&#10;自動的に生成された説明">
              <a:extLst>
                <a:ext uri="{FF2B5EF4-FFF2-40B4-BE49-F238E27FC236}">
                  <a16:creationId xmlns:a16="http://schemas.microsoft.com/office/drawing/2014/main" id="{770E86EF-4CB7-BC8E-848E-3BDF04CBE21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55767" y="5285829"/>
              <a:ext cx="740599" cy="741674"/>
            </a:xfrm>
            <a:prstGeom prst="rect">
              <a:avLst/>
            </a:prstGeom>
          </p:spPr>
        </p:pic>
        <p:pic>
          <p:nvPicPr>
            <p:cNvPr id="11" name="図 10" descr="黒い背景と白い文字のロゴ&#10;&#10;中程度の精度で自動的に生成された説明">
              <a:extLst>
                <a:ext uri="{FF2B5EF4-FFF2-40B4-BE49-F238E27FC236}">
                  <a16:creationId xmlns:a16="http://schemas.microsoft.com/office/drawing/2014/main" id="{5DB61D58-9DC1-94DD-3A6B-DE0FC25A0B6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19846" y="5171096"/>
              <a:ext cx="634379" cy="634379"/>
            </a:xfrm>
            <a:prstGeom prst="rect">
              <a:avLst/>
            </a:prstGeom>
          </p:spPr>
        </p:pic>
        <p:sp>
          <p:nvSpPr>
            <p:cNvPr id="12" name="テキスト ボックス 11">
              <a:extLst>
                <a:ext uri="{FF2B5EF4-FFF2-40B4-BE49-F238E27FC236}">
                  <a16:creationId xmlns:a16="http://schemas.microsoft.com/office/drawing/2014/main" id="{0C4985E9-A9E2-50E5-75AD-DF593A9A8622}"/>
                </a:ext>
              </a:extLst>
            </p:cNvPr>
            <p:cNvSpPr txBox="1"/>
            <p:nvPr/>
          </p:nvSpPr>
          <p:spPr>
            <a:xfrm>
              <a:off x="-1059390" y="6633285"/>
              <a:ext cx="1517844" cy="327013"/>
            </a:xfrm>
            <a:prstGeom prst="rect">
              <a:avLst/>
            </a:prstGeom>
            <a:noFill/>
          </p:spPr>
          <p:txBody>
            <a:bodyPr wrap="square" rtlCol="0">
              <a:spAutoFit/>
            </a:bodyPr>
            <a:lstStyle/>
            <a:p>
              <a:pPr indent="139700" algn="ctr">
                <a:lnSpc>
                  <a:spcPts val="2000"/>
                </a:lnSpc>
              </a:pPr>
              <a:r>
                <a:rPr kumimoji="1" lang="ja-JP" altLang="en-US" sz="1100" dirty="0">
                  <a:latin typeface="メイリオ" panose="020B0604030504040204" pitchFamily="50" charset="-128"/>
                  <a:ea typeface="メイリオ" panose="020B0604030504040204" pitchFamily="50" charset="-128"/>
                </a:rPr>
                <a:t>地震時の装備</a:t>
              </a:r>
            </a:p>
          </p:txBody>
        </p:sp>
        <p:sp>
          <p:nvSpPr>
            <p:cNvPr id="24" name="吹き出し: 線 (枠なし) 23">
              <a:extLst>
                <a:ext uri="{FF2B5EF4-FFF2-40B4-BE49-F238E27FC236}">
                  <a16:creationId xmlns:a16="http://schemas.microsoft.com/office/drawing/2014/main" id="{72B6CFDA-177C-E7DD-9628-35AEC479EFEE}"/>
                </a:ext>
              </a:extLst>
            </p:cNvPr>
            <p:cNvSpPr/>
            <p:nvPr/>
          </p:nvSpPr>
          <p:spPr>
            <a:xfrm>
              <a:off x="472342" y="3693857"/>
              <a:ext cx="2238719" cy="673240"/>
            </a:xfrm>
            <a:prstGeom prst="callout1">
              <a:avLst>
                <a:gd name="adj1" fmla="val 42711"/>
                <a:gd name="adj2" fmla="val 1531"/>
                <a:gd name="adj3" fmla="val 56974"/>
                <a:gd name="adj4" fmla="val -24375"/>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メイリオ" panose="020B0604030504040204" pitchFamily="50" charset="-128"/>
                  <a:ea typeface="メイリオ" panose="020B0604030504040204" pitchFamily="50" charset="-128"/>
                </a:rPr>
                <a:t>マスク（感染症予防、ほこりや粉じん、カビの吸い込み防止）</a:t>
              </a:r>
            </a:p>
          </p:txBody>
        </p:sp>
        <p:sp>
          <p:nvSpPr>
            <p:cNvPr id="25" name="吹き出し: 線 (枠なし) 24">
              <a:extLst>
                <a:ext uri="{FF2B5EF4-FFF2-40B4-BE49-F238E27FC236}">
                  <a16:creationId xmlns:a16="http://schemas.microsoft.com/office/drawing/2014/main" id="{A470B9FA-9E2A-BCFA-B387-31D8AFA6A8AC}"/>
                </a:ext>
              </a:extLst>
            </p:cNvPr>
            <p:cNvSpPr/>
            <p:nvPr/>
          </p:nvSpPr>
          <p:spPr>
            <a:xfrm>
              <a:off x="-2390045" y="3289946"/>
              <a:ext cx="1517844" cy="673240"/>
            </a:xfrm>
            <a:prstGeom prst="callout1">
              <a:avLst>
                <a:gd name="adj1" fmla="val 39493"/>
                <a:gd name="adj2" fmla="val 99524"/>
                <a:gd name="adj3" fmla="val 33741"/>
                <a:gd name="adj4" fmla="val 127564"/>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メイリオ" panose="020B0604030504040204" pitchFamily="50" charset="-128"/>
                  <a:ea typeface="メイリオ" panose="020B0604030504040204" pitchFamily="50" charset="-128"/>
                </a:rPr>
                <a:t>ヘルメット（余震等による転倒・落下物の危険を回避）</a:t>
              </a:r>
            </a:p>
          </p:txBody>
        </p:sp>
        <p:sp>
          <p:nvSpPr>
            <p:cNvPr id="26" name="吹き出し: 線 (枠なし) 25">
              <a:extLst>
                <a:ext uri="{FF2B5EF4-FFF2-40B4-BE49-F238E27FC236}">
                  <a16:creationId xmlns:a16="http://schemas.microsoft.com/office/drawing/2014/main" id="{3F6B42BD-F644-D1D3-9EBC-F6E3930D5D43}"/>
                </a:ext>
              </a:extLst>
            </p:cNvPr>
            <p:cNvSpPr/>
            <p:nvPr/>
          </p:nvSpPr>
          <p:spPr>
            <a:xfrm>
              <a:off x="992623" y="3250487"/>
              <a:ext cx="1902775" cy="411257"/>
            </a:xfrm>
            <a:prstGeom prst="callout1">
              <a:avLst>
                <a:gd name="adj1" fmla="val 50638"/>
                <a:gd name="adj2" fmla="val 1166"/>
                <a:gd name="adj3" fmla="val 132059"/>
                <a:gd name="adj4" fmla="val -52036"/>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メイリオ" panose="020B0604030504040204" pitchFamily="50" charset="-128"/>
                  <a:ea typeface="メイリオ" panose="020B0604030504040204" pitchFamily="50" charset="-128"/>
                </a:rPr>
                <a:t>ゴーグル（ほこりや粉じん、カビから目を守る）</a:t>
              </a:r>
            </a:p>
          </p:txBody>
        </p:sp>
        <p:sp>
          <p:nvSpPr>
            <p:cNvPr id="27" name="吹き出し: 線 (枠なし) 26">
              <a:extLst>
                <a:ext uri="{FF2B5EF4-FFF2-40B4-BE49-F238E27FC236}">
                  <a16:creationId xmlns:a16="http://schemas.microsoft.com/office/drawing/2014/main" id="{F230C1ED-42C8-B7F1-75C5-24F83DD50ADD}"/>
                </a:ext>
              </a:extLst>
            </p:cNvPr>
            <p:cNvSpPr/>
            <p:nvPr/>
          </p:nvSpPr>
          <p:spPr>
            <a:xfrm>
              <a:off x="549659" y="4777898"/>
              <a:ext cx="1904817" cy="327013"/>
            </a:xfrm>
            <a:prstGeom prst="callout1">
              <a:avLst>
                <a:gd name="adj1" fmla="val 48553"/>
                <a:gd name="adj2" fmla="val 2671"/>
                <a:gd name="adj3" fmla="val 171278"/>
                <a:gd name="adj4" fmla="val -1806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メイリオ" panose="020B0604030504040204" pitchFamily="50" charset="-128"/>
                  <a:ea typeface="メイリオ" panose="020B0604030504040204" pitchFamily="50" charset="-128"/>
                </a:rPr>
                <a:t>水筒（作業中の水分補給）</a:t>
              </a:r>
            </a:p>
          </p:txBody>
        </p:sp>
        <p:sp>
          <p:nvSpPr>
            <p:cNvPr id="28" name="吹き出し: 線 (枠なし) 27">
              <a:extLst>
                <a:ext uri="{FF2B5EF4-FFF2-40B4-BE49-F238E27FC236}">
                  <a16:creationId xmlns:a16="http://schemas.microsoft.com/office/drawing/2014/main" id="{035B39A8-43E8-71B6-29BB-23AE6FB7BA84}"/>
                </a:ext>
              </a:extLst>
            </p:cNvPr>
            <p:cNvSpPr/>
            <p:nvPr/>
          </p:nvSpPr>
          <p:spPr>
            <a:xfrm>
              <a:off x="656745" y="4135438"/>
              <a:ext cx="2305929" cy="816306"/>
            </a:xfrm>
            <a:prstGeom prst="callout1">
              <a:avLst>
                <a:gd name="adj1" fmla="val 31878"/>
                <a:gd name="adj2" fmla="val 2324"/>
                <a:gd name="adj3" fmla="val 21811"/>
                <a:gd name="adj4" fmla="val -30756"/>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メイリオ" panose="020B0604030504040204" pitchFamily="50" charset="-128"/>
                  <a:ea typeface="メイリオ" panose="020B0604030504040204" pitchFamily="50" charset="-128"/>
                </a:rPr>
                <a:t>タオル、てぬぐい（汗拭き、防寒、包帯替わりなど様々な用途に活用。乾きやすい素材がよい）</a:t>
              </a:r>
            </a:p>
          </p:txBody>
        </p:sp>
        <p:sp>
          <p:nvSpPr>
            <p:cNvPr id="29" name="吹き出し: 線 (枠なし) 28">
              <a:extLst>
                <a:ext uri="{FF2B5EF4-FFF2-40B4-BE49-F238E27FC236}">
                  <a16:creationId xmlns:a16="http://schemas.microsoft.com/office/drawing/2014/main" id="{AD4631C5-F70C-E1E9-5E53-A8C5ADD6B0DB}"/>
                </a:ext>
              </a:extLst>
            </p:cNvPr>
            <p:cNvSpPr/>
            <p:nvPr/>
          </p:nvSpPr>
          <p:spPr>
            <a:xfrm>
              <a:off x="-2466481" y="4483049"/>
              <a:ext cx="1604138" cy="541483"/>
            </a:xfrm>
            <a:prstGeom prst="callout1">
              <a:avLst>
                <a:gd name="adj1" fmla="val 74535"/>
                <a:gd name="adj2" fmla="val 82987"/>
                <a:gd name="adj3" fmla="val 152971"/>
                <a:gd name="adj4" fmla="val 10755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メイリオ" panose="020B0604030504040204" pitchFamily="50" charset="-128"/>
                  <a:ea typeface="メイリオ" panose="020B0604030504040204" pitchFamily="50" charset="-128"/>
                </a:rPr>
                <a:t>革手袋（突起物や割れたガラスなども扱う可能性があるため）</a:t>
              </a:r>
            </a:p>
          </p:txBody>
        </p:sp>
        <p:sp>
          <p:nvSpPr>
            <p:cNvPr id="30" name="吹き出し: 線 (枠なし) 29">
              <a:extLst>
                <a:ext uri="{FF2B5EF4-FFF2-40B4-BE49-F238E27FC236}">
                  <a16:creationId xmlns:a16="http://schemas.microsoft.com/office/drawing/2014/main" id="{E6614DAC-A630-1ECE-AA52-37415A634020}"/>
                </a:ext>
              </a:extLst>
            </p:cNvPr>
            <p:cNvSpPr/>
            <p:nvPr/>
          </p:nvSpPr>
          <p:spPr>
            <a:xfrm>
              <a:off x="416962" y="5147678"/>
              <a:ext cx="1456096" cy="980993"/>
            </a:xfrm>
            <a:prstGeom prst="callout1">
              <a:avLst>
                <a:gd name="adj1" fmla="val 46641"/>
                <a:gd name="adj2" fmla="val 2335"/>
                <a:gd name="adj3" fmla="val 139395"/>
                <a:gd name="adj4" fmla="val -18751"/>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メイリオ" panose="020B0604030504040204" pitchFamily="50" charset="-128"/>
                  <a:ea typeface="メイリオ" panose="020B0604030504040204" pitchFamily="50" charset="-128"/>
                </a:rPr>
                <a:t>安全靴または踏抜き防止鋼板の入った長靴（飛び出した釘やガラスの破片などを踏んでも大丈夫なように）</a:t>
              </a:r>
            </a:p>
          </p:txBody>
        </p:sp>
        <p:pic>
          <p:nvPicPr>
            <p:cNvPr id="31" name="図 30" descr="白い背景に置かれたナイフ&#10;&#10;低い精度で自動的に生成された説明">
              <a:extLst>
                <a:ext uri="{FF2B5EF4-FFF2-40B4-BE49-F238E27FC236}">
                  <a16:creationId xmlns:a16="http://schemas.microsoft.com/office/drawing/2014/main" id="{35BABABF-67A7-6BA3-E695-7650601CFE9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570147">
              <a:off x="-1668468" y="5288638"/>
              <a:ext cx="430383" cy="430383"/>
            </a:xfrm>
            <a:prstGeom prst="rect">
              <a:avLst/>
            </a:prstGeom>
          </p:spPr>
        </p:pic>
        <p:sp>
          <p:nvSpPr>
            <p:cNvPr id="32" name="吹き出し: 線 (枠なし) 31">
              <a:extLst>
                <a:ext uri="{FF2B5EF4-FFF2-40B4-BE49-F238E27FC236}">
                  <a16:creationId xmlns:a16="http://schemas.microsoft.com/office/drawing/2014/main" id="{964AA384-E154-F59C-1735-22E09AB3F869}"/>
                </a:ext>
              </a:extLst>
            </p:cNvPr>
            <p:cNvSpPr/>
            <p:nvPr/>
          </p:nvSpPr>
          <p:spPr>
            <a:xfrm>
              <a:off x="-2618341" y="5895807"/>
              <a:ext cx="1728578" cy="913057"/>
            </a:xfrm>
            <a:prstGeom prst="callout1">
              <a:avLst>
                <a:gd name="adj1" fmla="val 58193"/>
                <a:gd name="adj2" fmla="val 93407"/>
                <a:gd name="adj3" fmla="val 103610"/>
                <a:gd name="adj4" fmla="val 10825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100" dirty="0">
                  <a:solidFill>
                    <a:schemeClr val="tx1"/>
                  </a:solidFill>
                  <a:latin typeface="メイリオ" panose="020B0604030504040204" pitchFamily="50" charset="-128"/>
                  <a:ea typeface="メイリオ" panose="020B0604030504040204" pitchFamily="50" charset="-128"/>
                </a:rPr>
                <a:t>【</a:t>
              </a:r>
              <a:r>
                <a:rPr kumimoji="1" lang="ja-JP" altLang="en-US" sz="1100" dirty="0">
                  <a:solidFill>
                    <a:schemeClr val="tx1"/>
                  </a:solidFill>
                  <a:latin typeface="メイリオ" panose="020B0604030504040204" pitchFamily="50" charset="-128"/>
                  <a:ea typeface="メイリオ" panose="020B0604030504040204" pitchFamily="50" charset="-128"/>
                </a:rPr>
                <a:t>地震・水害共通</a:t>
              </a:r>
              <a:r>
                <a:rPr kumimoji="1" lang="en-US" altLang="ja-JP" sz="1100" dirty="0">
                  <a:solidFill>
                    <a:schemeClr val="tx1"/>
                  </a:solidFill>
                  <a:latin typeface="メイリオ" panose="020B0604030504040204" pitchFamily="50" charset="-128"/>
                  <a:ea typeface="メイリオ" panose="020B0604030504040204" pitchFamily="50" charset="-128"/>
                </a:rPr>
                <a:t>】</a:t>
              </a:r>
            </a:p>
            <a:p>
              <a:r>
                <a:rPr kumimoji="1" lang="ja-JP" altLang="en-US" sz="1100" dirty="0">
                  <a:solidFill>
                    <a:schemeClr val="tx1"/>
                  </a:solidFill>
                  <a:latin typeface="メイリオ" panose="020B0604030504040204" pitchFamily="50" charset="-128"/>
                  <a:ea typeface="メイリオ" panose="020B0604030504040204" pitchFamily="50" charset="-128"/>
                </a:rPr>
                <a:t>布ガムテープ、カッターは、ごみの集約や分割、とげぬきやばんそうこうは負傷時に活用</a:t>
              </a:r>
            </a:p>
          </p:txBody>
        </p:sp>
        <p:pic>
          <p:nvPicPr>
            <p:cNvPr id="33" name="図 32" descr="ゲームのリモコン&#10;&#10;中程度の精度で自動的に生成された説明">
              <a:extLst>
                <a:ext uri="{FF2B5EF4-FFF2-40B4-BE49-F238E27FC236}">
                  <a16:creationId xmlns:a16="http://schemas.microsoft.com/office/drawing/2014/main" id="{C955CD27-C38D-5317-4817-4E9BBA965E3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83430" y="5422152"/>
              <a:ext cx="512624" cy="512624"/>
            </a:xfrm>
            <a:prstGeom prst="rect">
              <a:avLst/>
            </a:prstGeom>
          </p:spPr>
        </p:pic>
      </p:grpSp>
      <p:pic>
        <p:nvPicPr>
          <p:cNvPr id="35" name="図 34" descr="挿絵 が含まれている画像&#10;&#10;自動的に生成された説明">
            <a:extLst>
              <a:ext uri="{FF2B5EF4-FFF2-40B4-BE49-F238E27FC236}">
                <a16:creationId xmlns:a16="http://schemas.microsoft.com/office/drawing/2014/main" id="{E881FA0E-3648-76C7-57E8-D627AF9BF45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201430" y="665163"/>
            <a:ext cx="3601568" cy="3601568"/>
          </a:xfrm>
          <a:prstGeom prst="rect">
            <a:avLst/>
          </a:prstGeom>
        </p:spPr>
      </p:pic>
      <p:sp>
        <p:nvSpPr>
          <p:cNvPr id="36" name="テキスト ボックス 35">
            <a:extLst>
              <a:ext uri="{FF2B5EF4-FFF2-40B4-BE49-F238E27FC236}">
                <a16:creationId xmlns:a16="http://schemas.microsoft.com/office/drawing/2014/main" id="{8812AA19-5DD4-BAEF-8687-937ACA7A384E}"/>
              </a:ext>
            </a:extLst>
          </p:cNvPr>
          <p:cNvSpPr txBox="1"/>
          <p:nvPr/>
        </p:nvSpPr>
        <p:spPr>
          <a:xfrm>
            <a:off x="6095750" y="4126770"/>
            <a:ext cx="1517844" cy="327013"/>
          </a:xfrm>
          <a:prstGeom prst="rect">
            <a:avLst/>
          </a:prstGeom>
          <a:noFill/>
        </p:spPr>
        <p:txBody>
          <a:bodyPr wrap="square" rtlCol="0">
            <a:spAutoFit/>
          </a:bodyPr>
          <a:lstStyle/>
          <a:p>
            <a:pPr indent="139700" algn="ctr">
              <a:lnSpc>
                <a:spcPts val="2000"/>
              </a:lnSpc>
            </a:pPr>
            <a:r>
              <a:rPr kumimoji="1" lang="ja-JP" altLang="en-US" sz="1100" dirty="0">
                <a:latin typeface="メイリオ" panose="020B0604030504040204" pitchFamily="50" charset="-128"/>
                <a:ea typeface="メイリオ" panose="020B0604030504040204" pitchFamily="50" charset="-128"/>
              </a:rPr>
              <a:t>水害時の装備</a:t>
            </a:r>
          </a:p>
        </p:txBody>
      </p:sp>
      <p:sp>
        <p:nvSpPr>
          <p:cNvPr id="37" name="吹き出し: 線 (枠なし) 36">
            <a:extLst>
              <a:ext uri="{FF2B5EF4-FFF2-40B4-BE49-F238E27FC236}">
                <a16:creationId xmlns:a16="http://schemas.microsoft.com/office/drawing/2014/main" id="{EC0E6118-28E5-C429-164A-DF4EC11343CA}"/>
              </a:ext>
            </a:extLst>
          </p:cNvPr>
          <p:cNvSpPr/>
          <p:nvPr/>
        </p:nvSpPr>
        <p:spPr>
          <a:xfrm>
            <a:off x="7302176" y="795372"/>
            <a:ext cx="1790563" cy="327013"/>
          </a:xfrm>
          <a:prstGeom prst="callout1">
            <a:avLst>
              <a:gd name="adj1" fmla="val 48553"/>
              <a:gd name="adj2" fmla="val 2671"/>
              <a:gd name="adj3" fmla="val 80445"/>
              <a:gd name="adj4" fmla="val -1075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メイリオ" panose="020B0604030504040204" pitchFamily="50" charset="-128"/>
                <a:ea typeface="メイリオ" panose="020B0604030504040204" pitchFamily="50" charset="-128"/>
              </a:rPr>
              <a:t>帽子またはヘルメット</a:t>
            </a:r>
          </a:p>
        </p:txBody>
      </p:sp>
      <p:sp>
        <p:nvSpPr>
          <p:cNvPr id="40" name="吹き出し: 線 (枠なし) 39">
            <a:extLst>
              <a:ext uri="{FF2B5EF4-FFF2-40B4-BE49-F238E27FC236}">
                <a16:creationId xmlns:a16="http://schemas.microsoft.com/office/drawing/2014/main" id="{77AB0324-D87E-AB9D-DF5D-7CDD5E9CB557}"/>
              </a:ext>
            </a:extLst>
          </p:cNvPr>
          <p:cNvSpPr/>
          <p:nvPr/>
        </p:nvSpPr>
        <p:spPr>
          <a:xfrm>
            <a:off x="7568757" y="1307321"/>
            <a:ext cx="1517844" cy="754982"/>
          </a:xfrm>
          <a:prstGeom prst="callout1">
            <a:avLst>
              <a:gd name="adj1" fmla="val 73705"/>
              <a:gd name="adj2" fmla="val 3454"/>
              <a:gd name="adj3" fmla="val 124029"/>
              <a:gd name="adj4" fmla="val -14063"/>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メイリオ" panose="020B0604030504040204" pitchFamily="50" charset="-128"/>
                <a:ea typeface="メイリオ" panose="020B0604030504040204" pitchFamily="50" charset="-128"/>
              </a:rPr>
              <a:t>厚手で長めのゴム手袋（泥や水に濡れ、突起物や割れたガラスなども扱う可能性があるため）</a:t>
            </a:r>
          </a:p>
        </p:txBody>
      </p:sp>
      <p:sp>
        <p:nvSpPr>
          <p:cNvPr id="41" name="吹き出し: 線 (枠なし) 40">
            <a:extLst>
              <a:ext uri="{FF2B5EF4-FFF2-40B4-BE49-F238E27FC236}">
                <a16:creationId xmlns:a16="http://schemas.microsoft.com/office/drawing/2014/main" id="{6144AADC-6B51-1016-1D50-CC8FDB08257E}"/>
              </a:ext>
            </a:extLst>
          </p:cNvPr>
          <p:cNvSpPr/>
          <p:nvPr/>
        </p:nvSpPr>
        <p:spPr>
          <a:xfrm>
            <a:off x="4637337" y="2819859"/>
            <a:ext cx="1904817" cy="947975"/>
          </a:xfrm>
          <a:prstGeom prst="callout1">
            <a:avLst>
              <a:gd name="adj1" fmla="val 79265"/>
              <a:gd name="adj2" fmla="val 86428"/>
              <a:gd name="adj3" fmla="val 106467"/>
              <a:gd name="adj4" fmla="val 104701"/>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メイリオ" panose="020B0604030504040204" pitchFamily="50" charset="-128"/>
                <a:ea typeface="メイリオ" panose="020B0604030504040204" pitchFamily="50" charset="-128"/>
              </a:rPr>
              <a:t>ひざ下までの長靴（踏抜き防止鋼板入り）（浸水が残っていたり、飛び出した釘やガラスの破片などを踏んでも大丈夫なように）</a:t>
            </a:r>
          </a:p>
        </p:txBody>
      </p:sp>
      <p:grpSp>
        <p:nvGrpSpPr>
          <p:cNvPr id="58" name="グループ化 57">
            <a:extLst>
              <a:ext uri="{FF2B5EF4-FFF2-40B4-BE49-F238E27FC236}">
                <a16:creationId xmlns:a16="http://schemas.microsoft.com/office/drawing/2014/main" id="{B0A5E7D6-D720-CBD5-139A-80984844C29A}"/>
              </a:ext>
            </a:extLst>
          </p:cNvPr>
          <p:cNvGrpSpPr/>
          <p:nvPr/>
        </p:nvGrpSpPr>
        <p:grpSpPr>
          <a:xfrm>
            <a:off x="3307414" y="3762507"/>
            <a:ext cx="2910252" cy="785829"/>
            <a:chOff x="7565172" y="2698956"/>
            <a:chExt cx="2910252" cy="785829"/>
          </a:xfrm>
        </p:grpSpPr>
        <p:sp>
          <p:nvSpPr>
            <p:cNvPr id="43" name="正方形/長方形 42">
              <a:extLst>
                <a:ext uri="{FF2B5EF4-FFF2-40B4-BE49-F238E27FC236}">
                  <a16:creationId xmlns:a16="http://schemas.microsoft.com/office/drawing/2014/main" id="{9A24BD75-66AC-9029-6766-C2B702F29687}"/>
                </a:ext>
              </a:extLst>
            </p:cNvPr>
            <p:cNvSpPr/>
            <p:nvPr/>
          </p:nvSpPr>
          <p:spPr>
            <a:xfrm>
              <a:off x="7565172" y="2698956"/>
              <a:ext cx="2910251" cy="757841"/>
            </a:xfrm>
            <a:prstGeom prst="rect">
              <a:avLst/>
            </a:prstGeom>
            <a:solidFill>
              <a:srgbClr val="EE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吹き出し: 線 (枠なし) 43">
              <a:extLst>
                <a:ext uri="{FF2B5EF4-FFF2-40B4-BE49-F238E27FC236}">
                  <a16:creationId xmlns:a16="http://schemas.microsoft.com/office/drawing/2014/main" id="{4D9E4C28-6424-610B-C367-7B72A2725238}"/>
                </a:ext>
              </a:extLst>
            </p:cNvPr>
            <p:cNvSpPr/>
            <p:nvPr/>
          </p:nvSpPr>
          <p:spPr>
            <a:xfrm>
              <a:off x="8184717" y="2719105"/>
              <a:ext cx="2290707" cy="765680"/>
            </a:xfrm>
            <a:prstGeom prst="callout1">
              <a:avLst>
                <a:gd name="adj1" fmla="val 58193"/>
                <a:gd name="adj2" fmla="val 93407"/>
                <a:gd name="adj3" fmla="val 103610"/>
                <a:gd name="adj4" fmla="val 10825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100" dirty="0">
                  <a:solidFill>
                    <a:schemeClr val="tx1"/>
                  </a:solidFill>
                  <a:latin typeface="メイリオ" panose="020B0604030504040204" pitchFamily="50" charset="-128"/>
                  <a:ea typeface="メイリオ" panose="020B0604030504040204" pitchFamily="50" charset="-128"/>
                </a:rPr>
                <a:t>【</a:t>
              </a:r>
              <a:r>
                <a:rPr kumimoji="1" lang="ja-JP" altLang="en-US" sz="1100" dirty="0">
                  <a:solidFill>
                    <a:schemeClr val="tx1"/>
                  </a:solidFill>
                  <a:latin typeface="メイリオ" panose="020B0604030504040204" pitchFamily="50" charset="-128"/>
                  <a:ea typeface="メイリオ" panose="020B0604030504040204" pitchFamily="50" charset="-128"/>
                </a:rPr>
                <a:t>地震・水害共通</a:t>
              </a:r>
              <a:r>
                <a:rPr kumimoji="1" lang="en-US" altLang="ja-JP" sz="1100" dirty="0">
                  <a:solidFill>
                    <a:schemeClr val="tx1"/>
                  </a:solidFill>
                  <a:latin typeface="メイリオ" panose="020B0604030504040204" pitchFamily="50" charset="-128"/>
                  <a:ea typeface="メイリオ" panose="020B0604030504040204" pitchFamily="50" charset="-128"/>
                </a:rPr>
                <a:t>】</a:t>
              </a:r>
            </a:p>
            <a:p>
              <a:r>
                <a:rPr kumimoji="1" lang="ja-JP" altLang="en-US" sz="1100" dirty="0">
                  <a:solidFill>
                    <a:schemeClr val="tx1"/>
                  </a:solidFill>
                  <a:latin typeface="メイリオ" panose="020B0604030504040204" pitchFamily="50" charset="-128"/>
                  <a:ea typeface="メイリオ" panose="020B0604030504040204" pitchFamily="50" charset="-128"/>
                </a:rPr>
                <a:t>免許や保険証、お金などの貴重品、雨具、ミニ応急セットなどもウエストポーチに入れておきましょう。</a:t>
              </a:r>
            </a:p>
          </p:txBody>
        </p:sp>
        <p:pic>
          <p:nvPicPr>
            <p:cNvPr id="45" name="図 44" descr="QR コード&#10;&#10;中程度の精度で自動的に生成された説明">
              <a:extLst>
                <a:ext uri="{FF2B5EF4-FFF2-40B4-BE49-F238E27FC236}">
                  <a16:creationId xmlns:a16="http://schemas.microsoft.com/office/drawing/2014/main" id="{C6B002E0-2535-9CDC-A729-23C5C6744DB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630801" y="2719104"/>
              <a:ext cx="575657" cy="575657"/>
            </a:xfrm>
            <a:prstGeom prst="rect">
              <a:avLst/>
            </a:prstGeom>
          </p:spPr>
        </p:pic>
      </p:grpSp>
      <p:grpSp>
        <p:nvGrpSpPr>
          <p:cNvPr id="46" name="グループ化 45">
            <a:extLst>
              <a:ext uri="{FF2B5EF4-FFF2-40B4-BE49-F238E27FC236}">
                <a16:creationId xmlns:a16="http://schemas.microsoft.com/office/drawing/2014/main" id="{5928153B-847C-5AE7-56C7-052EBBA3CA81}"/>
              </a:ext>
            </a:extLst>
          </p:cNvPr>
          <p:cNvGrpSpPr/>
          <p:nvPr/>
        </p:nvGrpSpPr>
        <p:grpSpPr>
          <a:xfrm>
            <a:off x="7607456" y="2668820"/>
            <a:ext cx="1479145" cy="1680527"/>
            <a:chOff x="430612" y="3102599"/>
            <a:chExt cx="1479145" cy="1680527"/>
          </a:xfrm>
        </p:grpSpPr>
        <p:sp>
          <p:nvSpPr>
            <p:cNvPr id="47" name="正方形/長方形 46">
              <a:extLst>
                <a:ext uri="{FF2B5EF4-FFF2-40B4-BE49-F238E27FC236}">
                  <a16:creationId xmlns:a16="http://schemas.microsoft.com/office/drawing/2014/main" id="{1EFD7103-16F5-0892-66A5-7887F4218E6C}"/>
                </a:ext>
              </a:extLst>
            </p:cNvPr>
            <p:cNvSpPr/>
            <p:nvPr/>
          </p:nvSpPr>
          <p:spPr>
            <a:xfrm>
              <a:off x="433884" y="3102599"/>
              <a:ext cx="1454677" cy="1680527"/>
            </a:xfrm>
            <a:prstGeom prst="rect">
              <a:avLst/>
            </a:prstGeom>
            <a:solidFill>
              <a:srgbClr val="EE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吹き出し: 線 (枠なし) 47">
              <a:extLst>
                <a:ext uri="{FF2B5EF4-FFF2-40B4-BE49-F238E27FC236}">
                  <a16:creationId xmlns:a16="http://schemas.microsoft.com/office/drawing/2014/main" id="{4FC6CCA4-9E65-5A29-8C41-A5BE9A5A1119}"/>
                </a:ext>
              </a:extLst>
            </p:cNvPr>
            <p:cNvSpPr/>
            <p:nvPr/>
          </p:nvSpPr>
          <p:spPr>
            <a:xfrm>
              <a:off x="430612" y="3845179"/>
              <a:ext cx="1479145" cy="792000"/>
            </a:xfrm>
            <a:prstGeom prst="callout1">
              <a:avLst>
                <a:gd name="adj1" fmla="val 58193"/>
                <a:gd name="adj2" fmla="val 93407"/>
                <a:gd name="adj3" fmla="val 103610"/>
                <a:gd name="adj4" fmla="val 10825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100" dirty="0">
                  <a:solidFill>
                    <a:schemeClr val="tx1"/>
                  </a:solidFill>
                  <a:latin typeface="メイリオ" panose="020B0604030504040204" pitchFamily="50" charset="-128"/>
                  <a:ea typeface="メイリオ" panose="020B0604030504040204" pitchFamily="50" charset="-128"/>
                </a:rPr>
                <a:t>【</a:t>
              </a:r>
              <a:r>
                <a:rPr kumimoji="1" lang="ja-JP" altLang="en-US" sz="1100" dirty="0">
                  <a:solidFill>
                    <a:schemeClr val="tx1"/>
                  </a:solidFill>
                  <a:latin typeface="メイリオ" panose="020B0604030504040204" pitchFamily="50" charset="-128"/>
                  <a:ea typeface="メイリオ" panose="020B0604030504040204" pitchFamily="50" charset="-128"/>
                </a:rPr>
                <a:t>地震・水害共通</a:t>
              </a:r>
              <a:r>
                <a:rPr kumimoji="1" lang="en-US" altLang="ja-JP" sz="1100" dirty="0">
                  <a:solidFill>
                    <a:schemeClr val="tx1"/>
                  </a:solidFill>
                  <a:latin typeface="メイリオ" panose="020B0604030504040204" pitchFamily="50" charset="-128"/>
                  <a:ea typeface="メイリオ" panose="020B0604030504040204" pitchFamily="50" charset="-128"/>
                </a:rPr>
                <a:t>】</a:t>
              </a:r>
            </a:p>
            <a:p>
              <a:r>
                <a:rPr kumimoji="1" lang="ja-JP" altLang="en-US" sz="1100" dirty="0">
                  <a:solidFill>
                    <a:schemeClr val="tx1"/>
                  </a:solidFill>
                  <a:latin typeface="メイリオ" panose="020B0604030504040204" pitchFamily="50" charset="-128"/>
                  <a:ea typeface="メイリオ" panose="020B0604030504040204" pitchFamily="50" charset="-128"/>
                </a:rPr>
                <a:t>文房具やウェットティッシュ等もウエストポーチに入れておくとよいでしょう。</a:t>
              </a:r>
            </a:p>
          </p:txBody>
        </p:sp>
        <p:pic>
          <p:nvPicPr>
            <p:cNvPr id="49" name="図 48" descr="アイコン&#10;&#10;自動的に生成された説明">
              <a:extLst>
                <a:ext uri="{FF2B5EF4-FFF2-40B4-BE49-F238E27FC236}">
                  <a16:creationId xmlns:a16="http://schemas.microsoft.com/office/drawing/2014/main" id="{33F1BFAA-9EA1-33FF-DBD5-E4F2B8FA215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30616" y="3143276"/>
              <a:ext cx="705048" cy="705048"/>
            </a:xfrm>
            <a:prstGeom prst="rect">
              <a:avLst/>
            </a:prstGeom>
          </p:spPr>
        </p:pic>
        <p:pic>
          <p:nvPicPr>
            <p:cNvPr id="50" name="図 49" descr="テキスト&#10;&#10;中程度の精度で自動的に生成された説明">
              <a:extLst>
                <a:ext uri="{FF2B5EF4-FFF2-40B4-BE49-F238E27FC236}">
                  <a16:creationId xmlns:a16="http://schemas.microsoft.com/office/drawing/2014/main" id="{8A967980-51C4-D161-D3DF-9AC0487D188F}"/>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02509" y="3263098"/>
              <a:ext cx="602621" cy="602621"/>
            </a:xfrm>
            <a:prstGeom prst="rect">
              <a:avLst/>
            </a:prstGeom>
          </p:spPr>
        </p:pic>
        <p:pic>
          <p:nvPicPr>
            <p:cNvPr id="51" name="図 50" descr="テキスト&#10;&#10;自動的に生成された説明">
              <a:extLst>
                <a:ext uri="{FF2B5EF4-FFF2-40B4-BE49-F238E27FC236}">
                  <a16:creationId xmlns:a16="http://schemas.microsoft.com/office/drawing/2014/main" id="{7803F083-CC2C-1691-6BBC-CFF63D79765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05155" y="3141976"/>
              <a:ext cx="494206" cy="494206"/>
            </a:xfrm>
            <a:prstGeom prst="rect">
              <a:avLst/>
            </a:prstGeom>
          </p:spPr>
        </p:pic>
        <p:pic>
          <p:nvPicPr>
            <p:cNvPr id="52" name="図 51" descr="時計 が含まれている画像&#10;&#10;自動的に生成された説明">
              <a:extLst>
                <a:ext uri="{FF2B5EF4-FFF2-40B4-BE49-F238E27FC236}">
                  <a16:creationId xmlns:a16="http://schemas.microsoft.com/office/drawing/2014/main" id="{C0170B67-BB08-E28C-1033-6C71B5E17CDC}"/>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50520" y="3157185"/>
              <a:ext cx="602621" cy="602621"/>
            </a:xfrm>
            <a:prstGeom prst="rect">
              <a:avLst/>
            </a:prstGeom>
          </p:spPr>
        </p:pic>
      </p:grpSp>
      <p:sp>
        <p:nvSpPr>
          <p:cNvPr id="6" name="タイトル 1">
            <a:extLst>
              <a:ext uri="{FF2B5EF4-FFF2-40B4-BE49-F238E27FC236}">
                <a16:creationId xmlns:a16="http://schemas.microsoft.com/office/drawing/2014/main" id="{801EC08D-D3DC-BE0B-D0FF-F08C5C0156FE}"/>
              </a:ext>
            </a:extLst>
          </p:cNvPr>
          <p:cNvSpPr txBox="1">
            <a:spLocks/>
          </p:cNvSpPr>
          <p:nvPr/>
        </p:nvSpPr>
        <p:spPr>
          <a:xfrm>
            <a:off x="5201430" y="-44278"/>
            <a:ext cx="2777405" cy="876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000" b="1" dirty="0">
                <a:latin typeface="Meiryo UI" panose="020B0604030504040204" pitchFamily="50" charset="-128"/>
                <a:ea typeface="Meiryo UI" panose="020B0604030504040204" pitchFamily="50" charset="-128"/>
              </a:rPr>
              <a:t>ハンドブック案</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モデル例</a:t>
            </a:r>
            <a:r>
              <a:rPr lang="en-US" altLang="ja-JP" sz="2000" b="1" dirty="0">
                <a:latin typeface="Meiryo UI" panose="020B0604030504040204" pitchFamily="50" charset="-128"/>
                <a:ea typeface="Meiryo UI" panose="020B0604030504040204" pitchFamily="50" charset="-128"/>
              </a:rPr>
              <a:t>〕</a:t>
            </a:r>
          </a:p>
          <a:p>
            <a:pPr algn="ctr"/>
            <a:r>
              <a:rPr lang="en-US" altLang="ja-JP" sz="2000" b="1" dirty="0">
                <a:latin typeface="Meiryo UI" panose="020B0604030504040204" pitchFamily="50" charset="-128"/>
                <a:ea typeface="Meiryo UI" panose="020B0604030504040204" pitchFamily="50" charset="-128"/>
              </a:rPr>
              <a:t>P13,14</a:t>
            </a:r>
            <a:r>
              <a:rPr lang="ja-JP" altLang="en-US" sz="2000" b="1" dirty="0">
                <a:latin typeface="Meiryo UI" panose="020B0604030504040204" pitchFamily="50" charset="-128"/>
                <a:ea typeface="Meiryo UI" panose="020B0604030504040204" pitchFamily="50" charset="-128"/>
              </a:rPr>
              <a:t>参照</a:t>
            </a:r>
            <a:endParaRPr lang="ja-JP" altLang="en-US" sz="3200" b="1" dirty="0">
              <a:latin typeface="Meiryo UI" panose="020B0604030504040204" pitchFamily="50" charset="-128"/>
              <a:ea typeface="Meiryo UI" panose="020B0604030504040204" pitchFamily="50" charset="-128"/>
            </a:endParaRPr>
          </a:p>
        </p:txBody>
      </p:sp>
      <p:cxnSp>
        <p:nvCxnSpPr>
          <p:cNvPr id="13" name="直線コネクタ 12">
            <a:extLst>
              <a:ext uri="{FF2B5EF4-FFF2-40B4-BE49-F238E27FC236}">
                <a16:creationId xmlns:a16="http://schemas.microsoft.com/office/drawing/2014/main" id="{85AA2B9B-90FA-9C7F-B975-D06490F56DE2}"/>
              </a:ext>
            </a:extLst>
          </p:cNvPr>
          <p:cNvCxnSpPr>
            <a:cxnSpLocks/>
            <a:stCxn id="35" idx="1"/>
          </p:cNvCxnSpPr>
          <p:nvPr/>
        </p:nvCxnSpPr>
        <p:spPr>
          <a:xfrm>
            <a:off x="5201430" y="2465947"/>
            <a:ext cx="2184725" cy="42545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6246FEDB-F10B-05C8-9F95-171909751D81}"/>
              </a:ext>
            </a:extLst>
          </p:cNvPr>
          <p:cNvCxnSpPr>
            <a:cxnSpLocks/>
          </p:cNvCxnSpPr>
          <p:nvPr/>
        </p:nvCxnSpPr>
        <p:spPr>
          <a:xfrm>
            <a:off x="5314406" y="1410032"/>
            <a:ext cx="1466157" cy="189976"/>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4EE6342-848D-AA48-D80A-FA97879B845C}"/>
              </a:ext>
            </a:extLst>
          </p:cNvPr>
          <p:cNvCxnSpPr>
            <a:cxnSpLocks/>
          </p:cNvCxnSpPr>
          <p:nvPr/>
        </p:nvCxnSpPr>
        <p:spPr>
          <a:xfrm flipV="1">
            <a:off x="5743203" y="1855398"/>
            <a:ext cx="1090495" cy="3010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B02D2053-45A7-6588-9E31-FB9AACBE9121}"/>
              </a:ext>
            </a:extLst>
          </p:cNvPr>
          <p:cNvCxnSpPr>
            <a:cxnSpLocks/>
          </p:cNvCxnSpPr>
          <p:nvPr/>
        </p:nvCxnSpPr>
        <p:spPr>
          <a:xfrm>
            <a:off x="5504574" y="1034337"/>
            <a:ext cx="1156638" cy="28733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170" name="Picture 2" descr="テミ モノタロウ">
            <a:extLst>
              <a:ext uri="{FF2B5EF4-FFF2-40B4-BE49-F238E27FC236}">
                <a16:creationId xmlns:a16="http://schemas.microsoft.com/office/drawing/2014/main" id="{B68D2E19-0124-6A16-C27C-668A93CEA2A8}"/>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3578968" y="6178193"/>
            <a:ext cx="589089" cy="58908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金象印 東京ジョレン 角 柄付 浅香工業">
            <a:extLst>
              <a:ext uri="{FF2B5EF4-FFF2-40B4-BE49-F238E27FC236}">
                <a16:creationId xmlns:a16="http://schemas.microsoft.com/office/drawing/2014/main" id="{54F5F71E-E479-F760-FFAE-3C35D89FA057}"/>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2943865" y="6178193"/>
            <a:ext cx="589089" cy="589089"/>
          </a:xfrm>
          <a:prstGeom prst="rect">
            <a:avLst/>
          </a:prstGeom>
          <a:noFill/>
          <a:extLst>
            <a:ext uri="{909E8E84-426E-40DD-AFC4-6F175D3DCCD1}">
              <a14:hiddenFill xmlns:a14="http://schemas.microsoft.com/office/drawing/2010/main">
                <a:solidFill>
                  <a:srgbClr val="FFFFFF"/>
                </a:solidFill>
              </a14:hiddenFill>
            </a:ext>
          </a:extLst>
        </p:spPr>
      </p:pic>
      <p:sp>
        <p:nvSpPr>
          <p:cNvPr id="15" name="四角形: 角を丸くする 14">
            <a:extLst>
              <a:ext uri="{FF2B5EF4-FFF2-40B4-BE49-F238E27FC236}">
                <a16:creationId xmlns:a16="http://schemas.microsoft.com/office/drawing/2014/main" id="{052335F9-0327-0814-7B87-F1E9BB72E790}"/>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Tree>
    <p:extLst>
      <p:ext uri="{BB962C8B-B14F-4D97-AF65-F5344CB8AC3E}">
        <p14:creationId xmlns:p14="http://schemas.microsoft.com/office/powerpoint/2010/main" val="3700709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E20450-2175-2C94-5390-5B085F87CEC1}"/>
              </a:ext>
            </a:extLst>
          </p:cNvPr>
          <p:cNvSpPr>
            <a:spLocks noGrp="1"/>
          </p:cNvSpPr>
          <p:nvPr>
            <p:ph type="title"/>
          </p:nvPr>
        </p:nvSpPr>
        <p:spPr>
          <a:xfrm>
            <a:off x="628650" y="1"/>
            <a:ext cx="7886700" cy="876300"/>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解説：その他の道具類</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4" name="Slide Number Placeholder 5">
            <a:extLst>
              <a:ext uri="{FF2B5EF4-FFF2-40B4-BE49-F238E27FC236}">
                <a16:creationId xmlns:a16="http://schemas.microsoft.com/office/drawing/2014/main" id="{5F9784EA-4A13-A3CB-E560-C0C570215922}"/>
              </a:ext>
            </a:extLst>
          </p:cNvPr>
          <p:cNvSpPr>
            <a:spLocks noGrp="1"/>
          </p:cNvSpPr>
          <p:nvPr>
            <p:ph type="sldNum" sz="quarter" idx="12"/>
          </p:nvPr>
        </p:nvSpPr>
        <p:spPr>
          <a:xfrm>
            <a:off x="6952476" y="6356351"/>
            <a:ext cx="2057400" cy="365125"/>
          </a:xfrm>
        </p:spPr>
        <p:txBody>
          <a:bodyPr/>
          <a:lstStyle/>
          <a:p>
            <a:r>
              <a:rPr kumimoji="1" lang="en-US" altLang="ja-JP" sz="1600" b="1" dirty="0"/>
              <a:t>47</a:t>
            </a:r>
            <a:endParaRPr kumimoji="1" lang="ja-JP" altLang="en-US" sz="1600" b="1" dirty="0"/>
          </a:p>
        </p:txBody>
      </p:sp>
      <p:sp>
        <p:nvSpPr>
          <p:cNvPr id="6" name="四角形: 角を丸くする 5">
            <a:extLst>
              <a:ext uri="{FF2B5EF4-FFF2-40B4-BE49-F238E27FC236}">
                <a16:creationId xmlns:a16="http://schemas.microsoft.com/office/drawing/2014/main" id="{BCFE62C9-F450-E11E-127A-8A82E9177F91}"/>
              </a:ext>
            </a:extLst>
          </p:cNvPr>
          <p:cNvSpPr/>
          <p:nvPr/>
        </p:nvSpPr>
        <p:spPr>
          <a:xfrm>
            <a:off x="7910500" y="157932"/>
            <a:ext cx="1044000" cy="457346"/>
          </a:xfrm>
          <a:prstGeom prst="roundRect">
            <a:avLst/>
          </a:prstGeom>
          <a:solidFill>
            <a:srgbClr val="FFFF0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dirty="0">
                <a:solidFill>
                  <a:schemeClr val="tx1"/>
                </a:solidFill>
                <a:latin typeface="メイリオ" panose="020B0604030504040204" pitchFamily="50" charset="-128"/>
                <a:ea typeface="メイリオ" panose="020B0604030504040204" pitchFamily="50" charset="-128"/>
              </a:rPr>
              <a:t>解説用</a:t>
            </a:r>
          </a:p>
        </p:txBody>
      </p:sp>
      <p:sp>
        <p:nvSpPr>
          <p:cNvPr id="5" name="テキスト ボックス 4">
            <a:extLst>
              <a:ext uri="{FF2B5EF4-FFF2-40B4-BE49-F238E27FC236}">
                <a16:creationId xmlns:a16="http://schemas.microsoft.com/office/drawing/2014/main" id="{956DC278-40E9-D6C3-50BF-70DA3DB3CA67}"/>
              </a:ext>
            </a:extLst>
          </p:cNvPr>
          <p:cNvSpPr txBox="1"/>
          <p:nvPr/>
        </p:nvSpPr>
        <p:spPr>
          <a:xfrm>
            <a:off x="5245100" y="231762"/>
            <a:ext cx="2560358" cy="400110"/>
          </a:xfrm>
          <a:prstGeom prst="rect">
            <a:avLst/>
          </a:prstGeom>
          <a:solidFill>
            <a:srgbClr val="FFFF00"/>
          </a:solidFill>
        </p:spPr>
        <p:txBody>
          <a:bodyPr wrap="square" rtlCol="0">
            <a:spAutoFit/>
          </a:bodyPr>
          <a:lstStyle/>
          <a:p>
            <a:r>
              <a:rPr kumimoji="1" lang="ja-JP" altLang="en-US" sz="2000" b="1" dirty="0"/>
              <a:t>ここまで解説１５分</a:t>
            </a:r>
          </a:p>
        </p:txBody>
      </p:sp>
      <p:sp>
        <p:nvSpPr>
          <p:cNvPr id="7" name="テキスト ボックス 6">
            <a:extLst>
              <a:ext uri="{FF2B5EF4-FFF2-40B4-BE49-F238E27FC236}">
                <a16:creationId xmlns:a16="http://schemas.microsoft.com/office/drawing/2014/main" id="{65ED0B42-EC28-7649-D925-9F19249C97D8}"/>
              </a:ext>
            </a:extLst>
          </p:cNvPr>
          <p:cNvSpPr txBox="1"/>
          <p:nvPr/>
        </p:nvSpPr>
        <p:spPr>
          <a:xfrm>
            <a:off x="307731" y="876301"/>
            <a:ext cx="8532000" cy="2131353"/>
          </a:xfrm>
          <a:prstGeom prst="rect">
            <a:avLst/>
          </a:prstGeom>
          <a:solidFill>
            <a:schemeClr val="accent6">
              <a:lumMod val="20000"/>
              <a:lumOff val="80000"/>
            </a:schemeClr>
          </a:solidFill>
        </p:spPr>
        <p:txBody>
          <a:bodyPr wrap="square" rtlCol="0">
            <a:spAutoFit/>
          </a:bodyPr>
          <a:lstStyle/>
          <a:p>
            <a:pPr>
              <a:lnSpc>
                <a:spcPts val="2400"/>
              </a:lnSpc>
            </a:pPr>
            <a:r>
              <a:rPr kumimoji="1"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rPr>
              <a:t>【</a:t>
            </a:r>
            <a:r>
              <a:rPr kumimoji="1" lang="ja-JP" altLang="en-US" sz="1600" b="1" dirty="0">
                <a:solidFill>
                  <a:schemeClr val="tx1">
                    <a:lumMod val="65000"/>
                    <a:lumOff val="35000"/>
                  </a:schemeClr>
                </a:solidFill>
                <a:latin typeface="メイリオ" panose="020B0604030504040204" pitchFamily="50" charset="-128"/>
                <a:ea typeface="メイリオ" panose="020B0604030504040204" pitchFamily="50" charset="-128"/>
              </a:rPr>
              <a:t>災害ごみ処理以外の現場でもあるとよいもの</a:t>
            </a:r>
            <a:r>
              <a:rPr kumimoji="1"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rPr>
              <a:t>】</a:t>
            </a:r>
          </a:p>
          <a:p>
            <a:pPr>
              <a:lnSpc>
                <a:spcPts val="2400"/>
              </a:lnSpc>
            </a:pPr>
            <a:r>
              <a:rPr kumimoji="1" lang="ja-JP" altLang="en-US" sz="1400" dirty="0">
                <a:solidFill>
                  <a:schemeClr val="tx1">
                    <a:lumMod val="65000"/>
                    <a:lumOff val="35000"/>
                  </a:schemeClr>
                </a:solidFill>
                <a:latin typeface="メイリオ" panose="020B0604030504040204" pitchFamily="50" charset="-128"/>
                <a:ea typeface="メイリオ" panose="020B0604030504040204" pitchFamily="50" charset="-128"/>
              </a:rPr>
              <a:t>□ テントと寝袋（災害初期等） </a:t>
            </a:r>
            <a:r>
              <a:rPr kumimoji="1" lang="en-US" altLang="ja-JP" sz="1400" dirty="0">
                <a:solidFill>
                  <a:schemeClr val="tx1">
                    <a:lumMod val="65000"/>
                    <a:lumOff val="35000"/>
                  </a:schemeClr>
                </a:solidFill>
                <a:latin typeface="メイリオ" panose="020B0604030504040204" pitchFamily="50" charset="-128"/>
                <a:ea typeface="メイリオ" panose="020B0604030504040204" pitchFamily="50" charset="-128"/>
              </a:rPr>
              <a:t>		 </a:t>
            </a:r>
            <a:r>
              <a:rPr kumimoji="1" lang="ja-JP" altLang="en-US" sz="1400" dirty="0">
                <a:solidFill>
                  <a:schemeClr val="tx1">
                    <a:lumMod val="65000"/>
                    <a:lumOff val="35000"/>
                  </a:schemeClr>
                </a:solidFill>
                <a:latin typeface="メイリオ" panose="020B0604030504040204" pitchFamily="50" charset="-128"/>
                <a:ea typeface="メイリオ" panose="020B0604030504040204" pitchFamily="50" charset="-128"/>
              </a:rPr>
              <a:t>□ 消毒液</a:t>
            </a:r>
            <a:r>
              <a:rPr kumimoji="1" lang="en-US" altLang="ja-JP" sz="1400" dirty="0">
                <a:solidFill>
                  <a:schemeClr val="tx1">
                    <a:lumMod val="65000"/>
                    <a:lumOff val="35000"/>
                  </a:schemeClr>
                </a:solidFill>
                <a:latin typeface="メイリオ" panose="020B0604030504040204" pitchFamily="50" charset="-128"/>
                <a:ea typeface="メイリオ" panose="020B0604030504040204" pitchFamily="50" charset="-128"/>
              </a:rPr>
              <a:t>		</a:t>
            </a:r>
            <a:r>
              <a:rPr kumimoji="1" lang="ja-JP" altLang="en-US" sz="1400" dirty="0">
                <a:solidFill>
                  <a:schemeClr val="tx1">
                    <a:lumMod val="65000"/>
                    <a:lumOff val="35000"/>
                  </a:schemeClr>
                </a:solidFill>
                <a:latin typeface="メイリオ" panose="020B0604030504040204" pitchFamily="50" charset="-128"/>
                <a:ea typeface="メイリオ" panose="020B0604030504040204" pitchFamily="50" charset="-128"/>
              </a:rPr>
              <a:t>　</a:t>
            </a:r>
            <a:r>
              <a:rPr kumimoji="1" lang="en-US" altLang="ja-JP" sz="1400" dirty="0">
                <a:solidFill>
                  <a:schemeClr val="tx1">
                    <a:lumMod val="65000"/>
                    <a:lumOff val="35000"/>
                  </a:schemeClr>
                </a:solidFill>
                <a:latin typeface="メイリオ" panose="020B0604030504040204" pitchFamily="50" charset="-128"/>
                <a:ea typeface="メイリオ" panose="020B0604030504040204" pitchFamily="50" charset="-128"/>
              </a:rPr>
              <a:t> </a:t>
            </a:r>
            <a:r>
              <a:rPr kumimoji="1" lang="ja-JP" altLang="en-US" sz="1400" dirty="0">
                <a:solidFill>
                  <a:schemeClr val="tx1">
                    <a:lumMod val="65000"/>
                    <a:lumOff val="35000"/>
                  </a:schemeClr>
                </a:solidFill>
                <a:latin typeface="メイリオ" panose="020B0604030504040204" pitchFamily="50" charset="-128"/>
                <a:ea typeface="メイリオ" panose="020B0604030504040204" pitchFamily="50" charset="-128"/>
              </a:rPr>
              <a:t>□ 虫除けスプレー（夏場）</a:t>
            </a:r>
            <a:endParaRPr kumimoji="1" lang="en-US" altLang="ja-JP" sz="1400" dirty="0">
              <a:solidFill>
                <a:schemeClr val="tx1">
                  <a:lumMod val="65000"/>
                  <a:lumOff val="35000"/>
                </a:schemeClr>
              </a:solidFill>
              <a:latin typeface="メイリオ" panose="020B0604030504040204" pitchFamily="50" charset="-128"/>
              <a:ea typeface="メイリオ" panose="020B0604030504040204" pitchFamily="50" charset="-128"/>
            </a:endParaRPr>
          </a:p>
          <a:p>
            <a:pPr>
              <a:lnSpc>
                <a:spcPts val="2400"/>
              </a:lnSpc>
            </a:pPr>
            <a:r>
              <a:rPr kumimoji="1" lang="ja-JP" altLang="en-US" sz="1400" dirty="0">
                <a:solidFill>
                  <a:schemeClr val="tx1">
                    <a:lumMod val="65000"/>
                    <a:lumOff val="35000"/>
                  </a:schemeClr>
                </a:solidFill>
                <a:latin typeface="メイリオ" panose="020B0604030504040204" pitchFamily="50" charset="-128"/>
                <a:ea typeface="メイリオ" panose="020B0604030504040204" pitchFamily="50" charset="-128"/>
              </a:rPr>
              <a:t>□ 簡易トイレ</a:t>
            </a:r>
            <a:r>
              <a:rPr kumimoji="1" lang="en-US" altLang="ja-JP" sz="1400" dirty="0">
                <a:solidFill>
                  <a:schemeClr val="tx1">
                    <a:lumMod val="65000"/>
                    <a:lumOff val="35000"/>
                  </a:schemeClr>
                </a:solidFill>
                <a:latin typeface="メイリオ" panose="020B0604030504040204" pitchFamily="50" charset="-128"/>
                <a:ea typeface="メイリオ" panose="020B0604030504040204" pitchFamily="50" charset="-128"/>
              </a:rPr>
              <a:t>	</a:t>
            </a:r>
            <a:r>
              <a:rPr kumimoji="1" lang="ja-JP" altLang="en-US" sz="1400" dirty="0">
                <a:solidFill>
                  <a:schemeClr val="tx1">
                    <a:lumMod val="65000"/>
                    <a:lumOff val="35000"/>
                  </a:schemeClr>
                </a:solidFill>
                <a:latin typeface="メイリオ" panose="020B0604030504040204" pitchFamily="50" charset="-128"/>
                <a:ea typeface="メイリオ" panose="020B0604030504040204" pitchFamily="50" charset="-128"/>
              </a:rPr>
              <a:t>　　 □ ラジオ（余震等の情報をスムーズに得て二次災害を防止するため）等</a:t>
            </a:r>
            <a:endParaRPr kumimoji="1" lang="en-US" altLang="ja-JP" sz="1400" dirty="0">
              <a:solidFill>
                <a:schemeClr val="tx1">
                  <a:lumMod val="65000"/>
                  <a:lumOff val="35000"/>
                </a:schemeClr>
              </a:solidFill>
              <a:latin typeface="メイリオ" panose="020B0604030504040204" pitchFamily="50" charset="-128"/>
              <a:ea typeface="メイリオ" panose="020B0604030504040204" pitchFamily="50" charset="-128"/>
            </a:endParaRPr>
          </a:p>
          <a:p>
            <a:endParaRPr kumimoji="1" lang="en-US" altLang="ja-JP" sz="1400" b="1" dirty="0">
              <a:solidFill>
                <a:schemeClr val="tx1">
                  <a:lumMod val="65000"/>
                  <a:lumOff val="35000"/>
                </a:schemeClr>
              </a:solidFill>
              <a:latin typeface="メイリオ" panose="020B0604030504040204" pitchFamily="50" charset="-128"/>
              <a:ea typeface="メイリオ" panose="020B0604030504040204" pitchFamily="50" charset="-128"/>
            </a:endParaRPr>
          </a:p>
          <a:p>
            <a:pPr>
              <a:lnSpc>
                <a:spcPts val="2400"/>
              </a:lnSpc>
            </a:pPr>
            <a:r>
              <a:rPr kumimoji="1"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rPr>
              <a:t>【</a:t>
            </a:r>
            <a:r>
              <a:rPr kumimoji="1" lang="ja-JP" altLang="en-US" sz="1600" b="1" dirty="0">
                <a:solidFill>
                  <a:schemeClr val="tx1">
                    <a:lumMod val="65000"/>
                    <a:lumOff val="35000"/>
                  </a:schemeClr>
                </a:solidFill>
                <a:latin typeface="メイリオ" panose="020B0604030504040204" pitchFamily="50" charset="-128"/>
                <a:ea typeface="メイリオ" panose="020B0604030504040204" pitchFamily="50" charset="-128"/>
              </a:rPr>
              <a:t>専門ボランティアの方などが準備しているもの</a:t>
            </a:r>
            <a:r>
              <a:rPr kumimoji="1"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rPr>
              <a:t>】</a:t>
            </a:r>
          </a:p>
          <a:p>
            <a:pPr>
              <a:lnSpc>
                <a:spcPts val="2400"/>
              </a:lnSpc>
            </a:pPr>
            <a:r>
              <a:rPr kumimoji="1" lang="ja-JP" altLang="en-US" sz="1400" dirty="0">
                <a:solidFill>
                  <a:schemeClr val="tx1">
                    <a:lumMod val="65000"/>
                    <a:lumOff val="35000"/>
                  </a:schemeClr>
                </a:solidFill>
                <a:latin typeface="メイリオ" panose="020B0604030504040204" pitchFamily="50" charset="-128"/>
                <a:ea typeface="メイリオ" panose="020B0604030504040204" pitchFamily="50" charset="-128"/>
              </a:rPr>
              <a:t>□ 手押し車	　　 □ バケツ		 □ ホース		　 □ 雑巾	　　　　□ トラックロープ</a:t>
            </a:r>
          </a:p>
          <a:p>
            <a:pPr>
              <a:lnSpc>
                <a:spcPts val="2400"/>
              </a:lnSpc>
            </a:pPr>
            <a:r>
              <a:rPr kumimoji="1" lang="ja-JP" altLang="en-US" sz="1400" dirty="0">
                <a:solidFill>
                  <a:schemeClr val="tx1">
                    <a:lumMod val="65000"/>
                    <a:lumOff val="35000"/>
                  </a:schemeClr>
                </a:solidFill>
                <a:latin typeface="メイリオ" panose="020B0604030504040204" pitchFamily="50" charset="-128"/>
                <a:ea typeface="メイリオ" panose="020B0604030504040204" pitchFamily="50" charset="-128"/>
              </a:rPr>
              <a:t>□ 木工用カッターやノコギリ等（畳や角材の切断、場合によっては木製家具等の破砕のため）</a:t>
            </a:r>
            <a:endParaRPr kumimoji="1" lang="en-US" altLang="ja-JP" sz="14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9095DE4F-DA36-0374-EDF0-E17159F978D9}"/>
              </a:ext>
            </a:extLst>
          </p:cNvPr>
          <p:cNvSpPr/>
          <p:nvPr/>
        </p:nvSpPr>
        <p:spPr>
          <a:xfrm>
            <a:off x="307730" y="3268677"/>
            <a:ext cx="8532000" cy="1589922"/>
          </a:xfrm>
          <a:prstGeom prst="rect">
            <a:avLst/>
          </a:prstGeom>
        </p:spPr>
        <p:txBody>
          <a:bodyPr wrap="square">
            <a:spAutoFit/>
          </a:bodyPr>
          <a:lstStyle/>
          <a:p>
            <a:pPr>
              <a:lnSpc>
                <a:spcPts val="2400"/>
              </a:lnSpc>
            </a:pPr>
            <a:r>
              <a:rPr lang="en-US" altLang="ja-JP" sz="1400" kern="0" dirty="0">
                <a:latin typeface="Meiryo UI" panose="020B0604030504040204" pitchFamily="50" charset="-128"/>
                <a:ea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rPr>
              <a:t>そのほかの道具については、下記サイトを参考にしてください。</a:t>
            </a:r>
            <a:endParaRPr lang="en-US" altLang="ja-JP" sz="1400" kern="0" dirty="0">
              <a:latin typeface="Meiryo UI" panose="020B0604030504040204" pitchFamily="50" charset="-128"/>
              <a:ea typeface="Meiryo UI" panose="020B0604030504040204" pitchFamily="50" charset="-128"/>
            </a:endParaRPr>
          </a:p>
          <a:p>
            <a:pPr>
              <a:lnSpc>
                <a:spcPts val="2400"/>
              </a:lnSpc>
            </a:pPr>
            <a:endParaRPr lang="en-US" altLang="ja-JP" sz="1400" kern="0" dirty="0">
              <a:latin typeface="Meiryo UI" panose="020B0604030504040204" pitchFamily="50" charset="-128"/>
              <a:ea typeface="Meiryo UI" panose="020B0604030504040204" pitchFamily="50" charset="-128"/>
            </a:endParaRPr>
          </a:p>
          <a:p>
            <a:pPr>
              <a:lnSpc>
                <a:spcPts val="2400"/>
              </a:lnSpc>
            </a:pPr>
            <a:r>
              <a:rPr lang="ja-JP" altLang="en-US" sz="1400" kern="0" dirty="0">
                <a:latin typeface="Meiryo UI" panose="020B0604030504040204" pitchFamily="50" charset="-128"/>
                <a:ea typeface="Meiryo UI" panose="020B0604030504040204" pitchFamily="50" charset="-128"/>
              </a:rPr>
              <a:t>　　</a:t>
            </a:r>
            <a:r>
              <a:rPr lang="ja-JP" altLang="en-US" sz="1400" b="1" kern="0" dirty="0">
                <a:latin typeface="Meiryo UI" panose="020B0604030504040204" pitchFamily="50" charset="-128"/>
                <a:ea typeface="Meiryo UI" panose="020B0604030504040204" pitchFamily="50" charset="-128"/>
              </a:rPr>
              <a:t>認定特定非営利活動法人レスキューストックヤード</a:t>
            </a:r>
            <a:endParaRPr lang="en-US" altLang="ja-JP" sz="1400" b="1" kern="0" dirty="0">
              <a:latin typeface="Meiryo UI" panose="020B0604030504040204" pitchFamily="50" charset="-128"/>
              <a:ea typeface="Meiryo UI" panose="020B0604030504040204" pitchFamily="50" charset="-128"/>
            </a:endParaRPr>
          </a:p>
          <a:p>
            <a:pPr>
              <a:lnSpc>
                <a:spcPts val="2400"/>
              </a:lnSpc>
            </a:pPr>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災害ボラの予備知識</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　水害ボランティア作業マニュアル</a:t>
            </a:r>
            <a:endParaRPr lang="en-US" altLang="ja-JP" sz="1400" b="1" dirty="0">
              <a:latin typeface="Meiryo UI" panose="020B0604030504040204" pitchFamily="50" charset="-128"/>
              <a:ea typeface="Meiryo UI" panose="020B0604030504040204" pitchFamily="50" charset="-128"/>
            </a:endParaRPr>
          </a:p>
          <a:p>
            <a:pPr>
              <a:lnSpc>
                <a:spcPts val="2400"/>
              </a:lnSpc>
            </a:pPr>
            <a:r>
              <a:rPr lang="ja-JP" altLang="en-US" sz="1400" b="1"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資料の二次元バーコードはこちら⇒</a:t>
            </a:r>
          </a:p>
        </p:txBody>
      </p:sp>
      <p:pic>
        <p:nvPicPr>
          <p:cNvPr id="11" name="図 10" descr="QR コード&#10;&#10;自動的に生成された説明">
            <a:extLst>
              <a:ext uri="{FF2B5EF4-FFF2-40B4-BE49-F238E27FC236}">
                <a16:creationId xmlns:a16="http://schemas.microsoft.com/office/drawing/2014/main" id="{4FEDEF9A-7BE4-AF57-558A-C8B4DF75F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676" y="4157740"/>
            <a:ext cx="1048524" cy="1048524"/>
          </a:xfrm>
          <a:prstGeom prst="rect">
            <a:avLst/>
          </a:prstGeom>
        </p:spPr>
      </p:pic>
    </p:spTree>
    <p:extLst>
      <p:ext uri="{BB962C8B-B14F-4D97-AF65-F5344CB8AC3E}">
        <p14:creationId xmlns:p14="http://schemas.microsoft.com/office/powerpoint/2010/main" val="3716210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60B8BB2-F459-A5D4-9EF4-B7E660FF80D9}"/>
              </a:ext>
            </a:extLst>
          </p:cNvPr>
          <p:cNvSpPr>
            <a:spLocks noGrp="1"/>
          </p:cNvSpPr>
          <p:nvPr>
            <p:ph idx="1"/>
          </p:nvPr>
        </p:nvSpPr>
        <p:spPr>
          <a:xfrm>
            <a:off x="447869" y="890011"/>
            <a:ext cx="8462866" cy="5832000"/>
          </a:xfrm>
        </p:spPr>
        <p:txBody>
          <a:bodyPr>
            <a:noAutofit/>
          </a:bodyPr>
          <a:lstStyle/>
          <a:p>
            <a:pPr algn="just">
              <a:lnSpc>
                <a:spcPts val="3200"/>
              </a:lnSpc>
              <a:spcBef>
                <a:spcPts val="1200"/>
              </a:spcBef>
              <a:buFont typeface="Wingdings" panose="05000000000000000000" pitchFamily="2" charset="2"/>
              <a:buChar char="l"/>
            </a:pPr>
            <a:endParaRPr lang="en-US" altLang="ja-JP" sz="2000" spc="-50" dirty="0">
              <a:latin typeface="Meiryo UI" panose="020B0604030504040204" pitchFamily="50" charset="-128"/>
              <a:ea typeface="Meiryo UI" panose="020B0604030504040204" pitchFamily="50" charset="-128"/>
            </a:endParaRPr>
          </a:p>
          <a:p>
            <a:pPr algn="just">
              <a:lnSpc>
                <a:spcPts val="3200"/>
              </a:lnSpc>
              <a:spcBef>
                <a:spcPts val="1200"/>
              </a:spcBef>
              <a:buFont typeface="Wingdings" panose="05000000000000000000" pitchFamily="2" charset="2"/>
              <a:buChar char="l"/>
            </a:pPr>
            <a:r>
              <a:rPr kumimoji="1" lang="ja-JP" altLang="en-US" sz="2000" spc="-50" dirty="0">
                <a:latin typeface="Meiryo UI" panose="020B0604030504040204" pitchFamily="50" charset="-128"/>
                <a:ea typeface="Meiryo UI" panose="020B0604030504040204" pitchFamily="50" charset="-128"/>
              </a:rPr>
              <a:t>被災された方にとって、心身ともに疲弊した状態で、被災した自宅や思い入れのある家財に向き合い、処分するものを選別して片付ける作業は、大きな負担となります。</a:t>
            </a:r>
          </a:p>
          <a:p>
            <a:pPr algn="just">
              <a:lnSpc>
                <a:spcPts val="3200"/>
              </a:lnSpc>
              <a:spcBef>
                <a:spcPts val="1200"/>
              </a:spcBef>
              <a:buFont typeface="Wingdings" panose="05000000000000000000" pitchFamily="2" charset="2"/>
              <a:buChar char="l"/>
            </a:pPr>
            <a:r>
              <a:rPr kumimoji="1" lang="ja-JP" altLang="en-US" sz="2000" spc="-50" dirty="0">
                <a:latin typeface="Meiryo UI" panose="020B0604030504040204" pitchFamily="50" charset="-128"/>
                <a:ea typeface="Meiryo UI" panose="020B0604030504040204" pitchFamily="50" charset="-128"/>
              </a:rPr>
              <a:t>被災された方のお話を聞きながら、これらの作業をサポートすることは、被災された方の大きな支えになるとともに、一日も早い生活再建につながります。</a:t>
            </a:r>
            <a:endParaRPr kumimoji="1" lang="en-US" altLang="ja-JP" sz="2000" spc="-50" dirty="0">
              <a:latin typeface="Meiryo UI" panose="020B0604030504040204" pitchFamily="50" charset="-128"/>
              <a:ea typeface="Meiryo UI" panose="020B0604030504040204" pitchFamily="50" charset="-128"/>
            </a:endParaRPr>
          </a:p>
          <a:p>
            <a:pPr algn="just">
              <a:lnSpc>
                <a:spcPts val="3200"/>
              </a:lnSpc>
              <a:spcBef>
                <a:spcPts val="600"/>
              </a:spcBef>
              <a:buFont typeface="Wingdings" panose="05000000000000000000" pitchFamily="2" charset="2"/>
              <a:buChar char="l"/>
            </a:pPr>
            <a:endParaRPr kumimoji="1" lang="ja-JP" altLang="en-US" sz="2000" spc="-50" dirty="0">
              <a:latin typeface="Meiryo UI" panose="020B0604030504040204" pitchFamily="50" charset="-128"/>
              <a:ea typeface="Meiryo UI" panose="020B0604030504040204" pitchFamily="50" charset="-128"/>
            </a:endParaRPr>
          </a:p>
          <a:p>
            <a:pPr algn="just">
              <a:lnSpc>
                <a:spcPts val="3200"/>
              </a:lnSpc>
              <a:spcBef>
                <a:spcPts val="1200"/>
              </a:spcBef>
              <a:buFont typeface="Wingdings" panose="05000000000000000000" pitchFamily="2" charset="2"/>
              <a:buChar char="l"/>
            </a:pPr>
            <a:r>
              <a:rPr kumimoji="1" lang="ja-JP" altLang="en-US" sz="2000" spc="-50" dirty="0">
                <a:latin typeface="Meiryo UI" panose="020B0604030504040204" pitchFamily="50" charset="-128"/>
                <a:ea typeface="Meiryo UI" panose="020B0604030504040204" pitchFamily="50" charset="-128"/>
              </a:rPr>
              <a:t>地域全体で災害ごみの処理が迅速に進むと、結果として、被災地そのものの早期復旧・復興につながります。そのためには、災害ごみを適切に処分できるように分別することが大切です。</a:t>
            </a:r>
            <a:endParaRPr kumimoji="1" lang="en-US" altLang="ja-JP" sz="2000" spc="-50" dirty="0">
              <a:latin typeface="Meiryo UI" panose="020B0604030504040204" pitchFamily="50" charset="-128"/>
              <a:ea typeface="Meiryo UI" panose="020B0604030504040204" pitchFamily="50" charset="-128"/>
            </a:endParaRPr>
          </a:p>
          <a:p>
            <a:pPr algn="just">
              <a:lnSpc>
                <a:spcPts val="3200"/>
              </a:lnSpc>
              <a:spcBef>
                <a:spcPts val="600"/>
              </a:spcBef>
              <a:buFont typeface="Wingdings" panose="05000000000000000000" pitchFamily="2" charset="2"/>
              <a:buChar char="l"/>
            </a:pPr>
            <a:endParaRPr kumimoji="1" lang="ja-JP" altLang="en-US" sz="2000" spc="-50" dirty="0">
              <a:latin typeface="Meiryo UI" panose="020B0604030504040204" pitchFamily="50" charset="-128"/>
              <a:ea typeface="Meiryo UI" panose="020B0604030504040204" pitchFamily="50" charset="-128"/>
            </a:endParaRPr>
          </a:p>
          <a:p>
            <a:pPr algn="just">
              <a:lnSpc>
                <a:spcPts val="3200"/>
              </a:lnSpc>
              <a:spcBef>
                <a:spcPts val="1200"/>
              </a:spcBef>
              <a:buFont typeface="Wingdings" panose="05000000000000000000" pitchFamily="2" charset="2"/>
              <a:buChar char="l"/>
            </a:pPr>
            <a:r>
              <a:rPr kumimoji="1" lang="ja-JP" altLang="en-US" sz="2000" spc="-50" dirty="0">
                <a:latin typeface="Meiryo UI" panose="020B0604030504040204" pitchFamily="50" charset="-128"/>
                <a:ea typeface="Meiryo UI" panose="020B0604030504040204" pitchFamily="50" charset="-128"/>
              </a:rPr>
              <a:t>ボランティア活動を行う際は、適度な休息と安全の範囲内での活動を基本に、　　皆さん自身の健康と安全にご留意のうえで、作業をお願いいたします。</a:t>
            </a:r>
          </a:p>
        </p:txBody>
      </p:sp>
      <p:sp>
        <p:nvSpPr>
          <p:cNvPr id="2" name="タイトル 1">
            <a:extLst>
              <a:ext uri="{FF2B5EF4-FFF2-40B4-BE49-F238E27FC236}">
                <a16:creationId xmlns:a16="http://schemas.microsoft.com/office/drawing/2014/main" id="{A49D7217-EF31-221E-64D2-0CA53432ADA4}"/>
              </a:ext>
            </a:extLst>
          </p:cNvPr>
          <p:cNvSpPr>
            <a:spLocks noGrp="1"/>
          </p:cNvSpPr>
          <p:nvPr>
            <p:ph type="title"/>
          </p:nvPr>
        </p:nvSpPr>
        <p:spPr>
          <a:xfrm>
            <a:off x="567347" y="-54868"/>
            <a:ext cx="7886700" cy="1075513"/>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ボランティア活動にあたって</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6" name="四角形: 角を丸くする 5">
            <a:extLst>
              <a:ext uri="{FF2B5EF4-FFF2-40B4-BE49-F238E27FC236}">
                <a16:creationId xmlns:a16="http://schemas.microsoft.com/office/drawing/2014/main" id="{817934FA-581F-F31C-B69C-4201DEBD4351}"/>
              </a:ext>
            </a:extLst>
          </p:cNvPr>
          <p:cNvSpPr/>
          <p:nvPr/>
        </p:nvSpPr>
        <p:spPr>
          <a:xfrm>
            <a:off x="447869" y="1063688"/>
            <a:ext cx="8318444" cy="391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ja-JP" altLang="en-US" sz="2400" b="1" dirty="0">
                <a:solidFill>
                  <a:schemeClr val="bg1"/>
                </a:solidFill>
                <a:latin typeface="メイリオ" panose="020B0604030504040204" pitchFamily="50" charset="-128"/>
                <a:ea typeface="メイリオ" panose="020B0604030504040204" pitchFamily="50" charset="-128"/>
              </a:rPr>
              <a:t>不安を抱える被災者の方々に寄り添った活動を</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BC9E09EC-660A-987A-8C2C-07020F54649C}"/>
              </a:ext>
            </a:extLst>
          </p:cNvPr>
          <p:cNvSpPr/>
          <p:nvPr/>
        </p:nvSpPr>
        <p:spPr>
          <a:xfrm>
            <a:off x="447869" y="3500965"/>
            <a:ext cx="8318444" cy="391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ja-JP" altLang="en-US" sz="2400" b="1" dirty="0">
                <a:solidFill>
                  <a:schemeClr val="bg1"/>
                </a:solidFill>
                <a:latin typeface="メイリオ" panose="020B0604030504040204" pitchFamily="50" charset="-128"/>
                <a:ea typeface="メイリオ" panose="020B0604030504040204" pitchFamily="50" charset="-128"/>
              </a:rPr>
              <a:t>被災地の早期復旧・復興のために</a:t>
            </a:r>
          </a:p>
        </p:txBody>
      </p:sp>
      <p:sp>
        <p:nvSpPr>
          <p:cNvPr id="4" name="四角形: 角を丸くする 3">
            <a:extLst>
              <a:ext uri="{FF2B5EF4-FFF2-40B4-BE49-F238E27FC236}">
                <a16:creationId xmlns:a16="http://schemas.microsoft.com/office/drawing/2014/main" id="{71AC856A-CA2C-FFA8-DF95-93D8F93B242F}"/>
              </a:ext>
            </a:extLst>
          </p:cNvPr>
          <p:cNvSpPr/>
          <p:nvPr/>
        </p:nvSpPr>
        <p:spPr>
          <a:xfrm>
            <a:off x="447869" y="5346442"/>
            <a:ext cx="8318444" cy="391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ja-JP" altLang="en-US" sz="2400" b="1" dirty="0">
                <a:solidFill>
                  <a:schemeClr val="bg1"/>
                </a:solidFill>
                <a:latin typeface="メイリオ" panose="020B0604030504040204" pitchFamily="50" charset="-128"/>
                <a:ea typeface="メイリオ" panose="020B0604030504040204" pitchFamily="50" charset="-128"/>
              </a:rPr>
              <a:t>皆さま自身の健康と安全の確保も忘れずに</a:t>
            </a:r>
          </a:p>
        </p:txBody>
      </p:sp>
      <p:sp>
        <p:nvSpPr>
          <p:cNvPr id="5" name="四角形: 角を丸くする 4">
            <a:extLst>
              <a:ext uri="{FF2B5EF4-FFF2-40B4-BE49-F238E27FC236}">
                <a16:creationId xmlns:a16="http://schemas.microsoft.com/office/drawing/2014/main" id="{57671F58-13F6-8772-775A-43ADC1B2D2AE}"/>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
        <p:nvSpPr>
          <p:cNvPr id="10" name="Slide Number Placeholder 5">
            <a:extLst>
              <a:ext uri="{FF2B5EF4-FFF2-40B4-BE49-F238E27FC236}">
                <a16:creationId xmlns:a16="http://schemas.microsoft.com/office/drawing/2014/main" id="{04627759-BFE1-078B-431C-37FE9DD91A4B}"/>
              </a:ext>
            </a:extLst>
          </p:cNvPr>
          <p:cNvSpPr>
            <a:spLocks noGrp="1"/>
          </p:cNvSpPr>
          <p:nvPr>
            <p:ph type="sldNum" sz="quarter" idx="12"/>
          </p:nvPr>
        </p:nvSpPr>
        <p:spPr>
          <a:xfrm>
            <a:off x="6952476" y="6356351"/>
            <a:ext cx="2057400" cy="365125"/>
          </a:xfrm>
        </p:spPr>
        <p:txBody>
          <a:bodyPr/>
          <a:lstStyle/>
          <a:p>
            <a:r>
              <a:rPr kumimoji="1" lang="en-US" altLang="ja-JP" sz="1600" b="1" dirty="0"/>
              <a:t>3</a:t>
            </a:r>
            <a:endParaRPr kumimoji="1" lang="ja-JP" altLang="en-US" sz="1600" b="1" dirty="0"/>
          </a:p>
        </p:txBody>
      </p:sp>
    </p:spTree>
    <p:extLst>
      <p:ext uri="{BB962C8B-B14F-4D97-AF65-F5344CB8AC3E}">
        <p14:creationId xmlns:p14="http://schemas.microsoft.com/office/powerpoint/2010/main" val="303992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BCF9C0-AEE1-1BA0-F56A-1E3B0AE1EAC3}"/>
              </a:ext>
            </a:extLst>
          </p:cNvPr>
          <p:cNvSpPr>
            <a:spLocks noGrp="1"/>
          </p:cNvSpPr>
          <p:nvPr>
            <p:ph type="title"/>
          </p:nvPr>
        </p:nvSpPr>
        <p:spPr>
          <a:xfrm>
            <a:off x="567347" y="-54868"/>
            <a:ext cx="7886700" cy="1075513"/>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災害のイメージ（近年の災害とその種類）</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14" name="コンテンツ プレースホルダー 2">
            <a:extLst>
              <a:ext uri="{FF2B5EF4-FFF2-40B4-BE49-F238E27FC236}">
                <a16:creationId xmlns:a16="http://schemas.microsoft.com/office/drawing/2014/main" id="{427AAD47-CC97-ABF6-95B7-B480577BAD61}"/>
              </a:ext>
            </a:extLst>
          </p:cNvPr>
          <p:cNvSpPr>
            <a:spLocks noGrp="1"/>
          </p:cNvSpPr>
          <p:nvPr>
            <p:ph idx="1"/>
          </p:nvPr>
        </p:nvSpPr>
        <p:spPr>
          <a:xfrm>
            <a:off x="47494" y="697127"/>
            <a:ext cx="9049012" cy="751991"/>
          </a:xfrm>
        </p:spPr>
        <p:txBody>
          <a:bodyPr>
            <a:normAutofit/>
          </a:bodyPr>
          <a:lstStyle/>
          <a:p>
            <a:pPr marL="0" indent="0">
              <a:lnSpc>
                <a:spcPct val="150000"/>
              </a:lnSpc>
              <a:buNone/>
            </a:pPr>
            <a:r>
              <a:rPr kumimoji="1" lang="ja-JP" altLang="en-US" sz="1800" dirty="0">
                <a:latin typeface="Meiryo UI" panose="020B0604030504040204" pitchFamily="50" charset="-128"/>
                <a:ea typeface="Meiryo UI" panose="020B0604030504040204" pitchFamily="50" charset="-128"/>
              </a:rPr>
              <a:t>　近年、毎年のように地震、豪雨による洪水や土砂災害など様々な災害が発生しています。</a:t>
            </a:r>
          </a:p>
        </p:txBody>
      </p:sp>
      <p:sp>
        <p:nvSpPr>
          <p:cNvPr id="18" name="四角形: 角を丸くする 17">
            <a:extLst>
              <a:ext uri="{FF2B5EF4-FFF2-40B4-BE49-F238E27FC236}">
                <a16:creationId xmlns:a16="http://schemas.microsoft.com/office/drawing/2014/main" id="{8C162900-F781-9D64-0E13-ED8280B3326B}"/>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pic>
        <p:nvPicPr>
          <p:cNvPr id="16" name="図 15" descr="岩の上にいくつかの家&#10;&#10;中程度の精度で自動的に生成された説明">
            <a:extLst>
              <a:ext uri="{FF2B5EF4-FFF2-40B4-BE49-F238E27FC236}">
                <a16:creationId xmlns:a16="http://schemas.microsoft.com/office/drawing/2014/main" id="{62430859-2011-224A-ACFE-3FD104F84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68" y="1255521"/>
            <a:ext cx="3679761" cy="2452576"/>
          </a:xfrm>
          <a:prstGeom prst="rect">
            <a:avLst/>
          </a:prstGeom>
        </p:spPr>
      </p:pic>
      <p:pic>
        <p:nvPicPr>
          <p:cNvPr id="17" name="図 16">
            <a:extLst>
              <a:ext uri="{FF2B5EF4-FFF2-40B4-BE49-F238E27FC236}">
                <a16:creationId xmlns:a16="http://schemas.microsoft.com/office/drawing/2014/main" id="{1F92E14C-A18D-1804-5D27-EF7CC6CAC695}"/>
              </a:ext>
            </a:extLst>
          </p:cNvPr>
          <p:cNvPicPr>
            <a:picLocks noChangeAspect="1"/>
          </p:cNvPicPr>
          <p:nvPr/>
        </p:nvPicPr>
        <p:blipFill rotWithShape="1">
          <a:blip r:embed="rId4">
            <a:extLst>
              <a:ext uri="{28A0092B-C50C-407E-A947-70E740481C1C}">
                <a14:useLocalDpi xmlns:a14="http://schemas.microsoft.com/office/drawing/2010/main" val="0"/>
              </a:ext>
            </a:extLst>
          </a:blip>
          <a:srcRect t="12103" r="8643" b="7873"/>
          <a:stretch/>
        </p:blipFill>
        <p:spPr>
          <a:xfrm>
            <a:off x="4822048" y="3994615"/>
            <a:ext cx="3407745" cy="2239625"/>
          </a:xfrm>
          <a:prstGeom prst="rect">
            <a:avLst/>
          </a:prstGeom>
        </p:spPr>
      </p:pic>
      <p:sp>
        <p:nvSpPr>
          <p:cNvPr id="19" name="Slide Number Placeholder 5">
            <a:extLst>
              <a:ext uri="{FF2B5EF4-FFF2-40B4-BE49-F238E27FC236}">
                <a16:creationId xmlns:a16="http://schemas.microsoft.com/office/drawing/2014/main" id="{CC708232-A0D9-9235-4AF8-88DE0E4892CF}"/>
              </a:ext>
            </a:extLst>
          </p:cNvPr>
          <p:cNvSpPr>
            <a:spLocks noGrp="1"/>
          </p:cNvSpPr>
          <p:nvPr>
            <p:ph type="sldNum" sz="quarter" idx="12"/>
          </p:nvPr>
        </p:nvSpPr>
        <p:spPr>
          <a:xfrm>
            <a:off x="6952476" y="6356351"/>
            <a:ext cx="2057400" cy="365125"/>
          </a:xfrm>
        </p:spPr>
        <p:txBody>
          <a:bodyPr/>
          <a:lstStyle/>
          <a:p>
            <a:r>
              <a:rPr kumimoji="1" lang="en-US" altLang="ja-JP" sz="1600" b="1" dirty="0"/>
              <a:t>4</a:t>
            </a:r>
            <a:endParaRPr kumimoji="1" lang="ja-JP" altLang="en-US" sz="1600" b="1" dirty="0"/>
          </a:p>
        </p:txBody>
      </p:sp>
      <p:pic>
        <p:nvPicPr>
          <p:cNvPr id="20" name="図 19">
            <a:extLst>
              <a:ext uri="{FF2B5EF4-FFF2-40B4-BE49-F238E27FC236}">
                <a16:creationId xmlns:a16="http://schemas.microsoft.com/office/drawing/2014/main" id="{D96D5455-5BFE-F9A7-F9D6-D605959B41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868" y="4012067"/>
            <a:ext cx="3970142" cy="2233205"/>
          </a:xfrm>
          <a:prstGeom prst="rect">
            <a:avLst/>
          </a:prstGeom>
        </p:spPr>
      </p:pic>
      <p:sp>
        <p:nvSpPr>
          <p:cNvPr id="21" name="正方形/長方形 20">
            <a:extLst>
              <a:ext uri="{FF2B5EF4-FFF2-40B4-BE49-F238E27FC236}">
                <a16:creationId xmlns:a16="http://schemas.microsoft.com/office/drawing/2014/main" id="{060A9174-3BD1-CA8C-0ECF-0784C74D8B86}"/>
              </a:ext>
            </a:extLst>
          </p:cNvPr>
          <p:cNvSpPr/>
          <p:nvPr/>
        </p:nvSpPr>
        <p:spPr>
          <a:xfrm>
            <a:off x="577259" y="3995529"/>
            <a:ext cx="4028993" cy="369332"/>
          </a:xfrm>
          <a:prstGeom prst="rect">
            <a:avLst/>
          </a:prstGeom>
        </p:spPr>
        <p:txBody>
          <a:bodyPr wrap="square">
            <a:spAutoFit/>
          </a:bodyPr>
          <a:lstStyle/>
          <a:p>
            <a:r>
              <a:rPr lang="ja-JP" altLang="en-US" b="1" dirty="0">
                <a:latin typeface="游ゴシック" panose="020B0400000000000000" pitchFamily="50" charset="-128"/>
                <a:ea typeface="游ゴシック" panose="020B0400000000000000" pitchFamily="50" charset="-128"/>
              </a:rPr>
              <a:t>平成</a:t>
            </a:r>
            <a:r>
              <a:rPr lang="en-US" altLang="ja-JP" b="1" dirty="0">
                <a:latin typeface="游ゴシック" panose="020B0400000000000000" pitchFamily="50" charset="-128"/>
                <a:ea typeface="游ゴシック" panose="020B0400000000000000" pitchFamily="50" charset="-128"/>
              </a:rPr>
              <a:t>30</a:t>
            </a:r>
            <a:r>
              <a:rPr lang="ja-JP" altLang="en-US" b="1" dirty="0">
                <a:latin typeface="游ゴシック" panose="020B0400000000000000" pitchFamily="50" charset="-128"/>
                <a:ea typeface="游ゴシック" panose="020B0400000000000000" pitchFamily="50" charset="-128"/>
              </a:rPr>
              <a:t>年</a:t>
            </a:r>
            <a:r>
              <a:rPr lang="en-US" altLang="ja-JP" b="1" dirty="0">
                <a:latin typeface="游ゴシック" panose="020B0400000000000000" pitchFamily="50" charset="-128"/>
                <a:ea typeface="游ゴシック" panose="020B0400000000000000" pitchFamily="50" charset="-128"/>
              </a:rPr>
              <a:t>7</a:t>
            </a:r>
            <a:r>
              <a:rPr lang="ja-JP" altLang="en-US" b="1" dirty="0">
                <a:latin typeface="游ゴシック" panose="020B0400000000000000" pitchFamily="50" charset="-128"/>
                <a:ea typeface="游ゴシック" panose="020B0400000000000000" pitchFamily="50" charset="-128"/>
              </a:rPr>
              <a:t>月豪雨（愛媛県大洲市）</a:t>
            </a:r>
          </a:p>
        </p:txBody>
      </p:sp>
      <p:pic>
        <p:nvPicPr>
          <p:cNvPr id="22" name="図 21">
            <a:extLst>
              <a:ext uri="{FF2B5EF4-FFF2-40B4-BE49-F238E27FC236}">
                <a16:creationId xmlns:a16="http://schemas.microsoft.com/office/drawing/2014/main" id="{9C2E763A-47FE-436B-7A12-5A9EEA0C1521}"/>
              </a:ext>
            </a:extLst>
          </p:cNvPr>
          <p:cNvPicPr>
            <a:picLocks noChangeAspect="1"/>
          </p:cNvPicPr>
          <p:nvPr/>
        </p:nvPicPr>
        <p:blipFill rotWithShape="1">
          <a:blip r:embed="rId6">
            <a:extLst>
              <a:ext uri="{28A0092B-C50C-407E-A947-70E740481C1C}">
                <a14:useLocalDpi xmlns:a14="http://schemas.microsoft.com/office/drawing/2010/main" val="0"/>
              </a:ext>
            </a:extLst>
          </a:blip>
          <a:srcRect t="11470"/>
          <a:stretch/>
        </p:blipFill>
        <p:spPr>
          <a:xfrm>
            <a:off x="4517579" y="1243296"/>
            <a:ext cx="3712214" cy="2464802"/>
          </a:xfrm>
          <a:prstGeom prst="rect">
            <a:avLst/>
          </a:prstGeom>
        </p:spPr>
      </p:pic>
      <p:sp>
        <p:nvSpPr>
          <p:cNvPr id="23" name="正方形/長方形 22">
            <a:extLst>
              <a:ext uri="{FF2B5EF4-FFF2-40B4-BE49-F238E27FC236}">
                <a16:creationId xmlns:a16="http://schemas.microsoft.com/office/drawing/2014/main" id="{84D0B165-77A5-B4BB-86F8-D9BEBDDDFB4C}"/>
              </a:ext>
            </a:extLst>
          </p:cNvPr>
          <p:cNvSpPr/>
          <p:nvPr/>
        </p:nvSpPr>
        <p:spPr>
          <a:xfrm>
            <a:off x="4756732" y="5670561"/>
            <a:ext cx="3220753" cy="646331"/>
          </a:xfrm>
          <a:prstGeom prst="rect">
            <a:avLst/>
          </a:prstGeom>
        </p:spPr>
        <p:txBody>
          <a:bodyPr wrap="none">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平成</a:t>
            </a:r>
            <a:r>
              <a:rPr lang="en-US" altLang="ja-JP" b="1" dirty="0">
                <a:solidFill>
                  <a:schemeClr val="bg1"/>
                </a:solidFill>
                <a:latin typeface="游ゴシック" panose="020B0400000000000000" pitchFamily="50" charset="-128"/>
                <a:ea typeface="游ゴシック" panose="020B0400000000000000" pitchFamily="50" charset="-128"/>
              </a:rPr>
              <a:t>30</a:t>
            </a:r>
            <a:r>
              <a:rPr lang="ja-JP" altLang="en-US" b="1" dirty="0">
                <a:solidFill>
                  <a:schemeClr val="bg1"/>
                </a:solidFill>
                <a:latin typeface="游ゴシック" panose="020B0400000000000000" pitchFamily="50" charset="-128"/>
                <a:ea typeface="游ゴシック" panose="020B0400000000000000" pitchFamily="50" charset="-128"/>
              </a:rPr>
              <a:t>年北海道胆振東部地震</a:t>
            </a:r>
            <a:endParaRPr lang="en-US" altLang="ja-JP" b="1" dirty="0">
              <a:solidFill>
                <a:schemeClr val="bg1"/>
              </a:solidFill>
              <a:latin typeface="游ゴシック" panose="020B0400000000000000" pitchFamily="50" charset="-128"/>
              <a:ea typeface="游ゴシック" panose="020B0400000000000000" pitchFamily="50" charset="-128"/>
            </a:endParaRPr>
          </a:p>
          <a:p>
            <a:r>
              <a:rPr lang="ja-JP" altLang="en-US" b="1" dirty="0">
                <a:solidFill>
                  <a:schemeClr val="bg1"/>
                </a:solidFill>
                <a:latin typeface="游ゴシック" panose="020B0400000000000000" pitchFamily="50" charset="-128"/>
                <a:ea typeface="游ゴシック" panose="020B0400000000000000" pitchFamily="50" charset="-128"/>
              </a:rPr>
              <a:t>（北海道厚真町）</a:t>
            </a:r>
          </a:p>
        </p:txBody>
      </p:sp>
      <p:sp>
        <p:nvSpPr>
          <p:cNvPr id="24" name="正方形/長方形 23">
            <a:extLst>
              <a:ext uri="{FF2B5EF4-FFF2-40B4-BE49-F238E27FC236}">
                <a16:creationId xmlns:a16="http://schemas.microsoft.com/office/drawing/2014/main" id="{0CE4528F-A234-93FD-A3A7-9065BAFD668F}"/>
              </a:ext>
            </a:extLst>
          </p:cNvPr>
          <p:cNvSpPr/>
          <p:nvPr/>
        </p:nvSpPr>
        <p:spPr>
          <a:xfrm>
            <a:off x="4454986" y="1203597"/>
            <a:ext cx="3188693" cy="369332"/>
          </a:xfrm>
          <a:prstGeom prst="rect">
            <a:avLst/>
          </a:prstGeom>
        </p:spPr>
        <p:txBody>
          <a:bodyPr wrap="none">
            <a:spAutoFit/>
          </a:bodyPr>
          <a:lstStyle/>
          <a:p>
            <a:r>
              <a:rPr lang="ja-JP" altLang="en-US" b="1" dirty="0"/>
              <a:t>平成</a:t>
            </a:r>
            <a:r>
              <a:rPr lang="en-US" altLang="ja-JP" b="1" dirty="0"/>
              <a:t>28</a:t>
            </a:r>
            <a:r>
              <a:rPr lang="ja-JP" altLang="en-US" b="1" dirty="0"/>
              <a:t>年熊本地震（熊本県）</a:t>
            </a:r>
            <a:endParaRPr lang="ja-JP" altLang="en-US" dirty="0"/>
          </a:p>
        </p:txBody>
      </p:sp>
      <p:sp>
        <p:nvSpPr>
          <p:cNvPr id="25" name="正方形/長方形 24">
            <a:extLst>
              <a:ext uri="{FF2B5EF4-FFF2-40B4-BE49-F238E27FC236}">
                <a16:creationId xmlns:a16="http://schemas.microsoft.com/office/drawing/2014/main" id="{F27CC742-B342-DD24-577D-F2D5DAE475B0}"/>
              </a:ext>
            </a:extLst>
          </p:cNvPr>
          <p:cNvSpPr/>
          <p:nvPr/>
        </p:nvSpPr>
        <p:spPr>
          <a:xfrm>
            <a:off x="587438" y="1237446"/>
            <a:ext cx="3591346" cy="369332"/>
          </a:xfrm>
          <a:prstGeom prst="rect">
            <a:avLst/>
          </a:prstGeom>
        </p:spPr>
        <p:txBody>
          <a:bodyPr wrap="square">
            <a:spAutoFit/>
          </a:bodyPr>
          <a:lstStyle/>
          <a:p>
            <a:r>
              <a:rPr lang="ja-JP" altLang="en-US" b="1" dirty="0">
                <a:latin typeface="游ゴシック" panose="020B0400000000000000" pitchFamily="50" charset="-128"/>
                <a:ea typeface="游ゴシック" panose="020B0400000000000000" pitchFamily="50" charset="-128"/>
              </a:rPr>
              <a:t>東日本大震災（宮城県仙台市）</a:t>
            </a:r>
          </a:p>
        </p:txBody>
      </p:sp>
      <p:sp>
        <p:nvSpPr>
          <p:cNvPr id="26" name="正方形/長方形 25">
            <a:extLst>
              <a:ext uri="{FF2B5EF4-FFF2-40B4-BE49-F238E27FC236}">
                <a16:creationId xmlns:a16="http://schemas.microsoft.com/office/drawing/2014/main" id="{8BC8D07F-0CAB-4E13-2C35-7231C3D71AF6}"/>
              </a:ext>
            </a:extLst>
          </p:cNvPr>
          <p:cNvSpPr/>
          <p:nvPr/>
        </p:nvSpPr>
        <p:spPr>
          <a:xfrm>
            <a:off x="552170" y="6381755"/>
            <a:ext cx="8299067" cy="400110"/>
          </a:xfrm>
          <a:prstGeom prst="rect">
            <a:avLst/>
          </a:prstGeom>
        </p:spPr>
        <p:txBody>
          <a:bodyPr wrap="none">
            <a:spAutoFit/>
          </a:bodyPr>
          <a:lstStyle/>
          <a:p>
            <a:r>
              <a:rPr lang="ja-JP" altLang="en-US" sz="1000" dirty="0"/>
              <a:t>（左上）出典：一般財団法人 消防防災科学センター「災害写真データベース（</a:t>
            </a:r>
            <a:r>
              <a:rPr lang="en-US" altLang="ja-JP" sz="1000" dirty="0"/>
              <a:t>http://www.saigaichousa-db-isad.jp/drsdb_photo/photoSearch.do</a:t>
            </a:r>
            <a:r>
              <a:rPr lang="ja-JP" altLang="en-US" sz="1000" dirty="0"/>
              <a:t>）</a:t>
            </a:r>
            <a:endParaRPr lang="en-US" altLang="ja-JP" sz="1000" dirty="0"/>
          </a:p>
          <a:p>
            <a:r>
              <a:rPr lang="ja-JP" altLang="en-US" sz="1000" dirty="0"/>
              <a:t>（右上、左下、右下）出典：環境省災害廃棄物対策フォトチャンネル（</a:t>
            </a:r>
            <a:r>
              <a:rPr lang="en-US" altLang="ja-JP" sz="1000" dirty="0"/>
              <a:t>http://kouikishori.env.go.jp/photo_channel/</a:t>
            </a:r>
            <a:r>
              <a:rPr lang="ja-JP" altLang="en-US" sz="1000" dirty="0"/>
              <a:t>）</a:t>
            </a:r>
          </a:p>
        </p:txBody>
      </p:sp>
    </p:spTree>
    <p:extLst>
      <p:ext uri="{BB962C8B-B14F-4D97-AF65-F5344CB8AC3E}">
        <p14:creationId xmlns:p14="http://schemas.microsoft.com/office/powerpoint/2010/main" val="2663279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屋外, 砂浜, 民衆, 座る が含まれている画像&#10;&#10;自動的に生成された説明">
            <a:extLst>
              <a:ext uri="{FF2B5EF4-FFF2-40B4-BE49-F238E27FC236}">
                <a16:creationId xmlns:a16="http://schemas.microsoft.com/office/drawing/2014/main" id="{B756283F-C186-6CF4-2E42-DE0A74859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905" y="1564403"/>
            <a:ext cx="3132281" cy="2349212"/>
          </a:xfrm>
          <a:prstGeom prst="rect">
            <a:avLst/>
          </a:prstGeom>
        </p:spPr>
      </p:pic>
      <p:sp>
        <p:nvSpPr>
          <p:cNvPr id="2" name="タイトル 1">
            <a:extLst>
              <a:ext uri="{FF2B5EF4-FFF2-40B4-BE49-F238E27FC236}">
                <a16:creationId xmlns:a16="http://schemas.microsoft.com/office/drawing/2014/main" id="{C7BCF9C0-AEE1-1BA0-F56A-1E3B0AE1EAC3}"/>
              </a:ext>
            </a:extLst>
          </p:cNvPr>
          <p:cNvSpPr>
            <a:spLocks noGrp="1"/>
          </p:cNvSpPr>
          <p:nvPr>
            <p:ph type="title"/>
          </p:nvPr>
        </p:nvSpPr>
        <p:spPr>
          <a:xfrm>
            <a:off x="567347" y="-54868"/>
            <a:ext cx="7886700" cy="1075513"/>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災害のイメージ（災害によって発生するごみ）</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8" name="コンテンツ プレースホルダー 2">
            <a:extLst>
              <a:ext uri="{FF2B5EF4-FFF2-40B4-BE49-F238E27FC236}">
                <a16:creationId xmlns:a16="http://schemas.microsoft.com/office/drawing/2014/main" id="{75A2C385-C198-DB64-2BD1-CAA5C5A30C7E}"/>
              </a:ext>
            </a:extLst>
          </p:cNvPr>
          <p:cNvSpPr txBox="1">
            <a:spLocks/>
          </p:cNvSpPr>
          <p:nvPr/>
        </p:nvSpPr>
        <p:spPr>
          <a:xfrm>
            <a:off x="378300" y="698754"/>
            <a:ext cx="8447648" cy="7519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被災家屋を片付ける際に処分せざるをえなくなった家屋や家財、被災家屋を解体した際の部材などは災害廃棄物として扱われます。</a:t>
            </a:r>
          </a:p>
        </p:txBody>
      </p:sp>
      <p:sp>
        <p:nvSpPr>
          <p:cNvPr id="10" name="四角形: 角を丸くする 9">
            <a:extLst>
              <a:ext uri="{FF2B5EF4-FFF2-40B4-BE49-F238E27FC236}">
                <a16:creationId xmlns:a16="http://schemas.microsoft.com/office/drawing/2014/main" id="{63396544-ED13-2335-A3F5-7DD2C3A18AA4}"/>
              </a:ext>
            </a:extLst>
          </p:cNvPr>
          <p:cNvSpPr/>
          <p:nvPr/>
        </p:nvSpPr>
        <p:spPr>
          <a:xfrm>
            <a:off x="8125941" y="70167"/>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pic>
        <p:nvPicPr>
          <p:cNvPr id="11" name="図 10">
            <a:extLst>
              <a:ext uri="{FF2B5EF4-FFF2-40B4-BE49-F238E27FC236}">
                <a16:creationId xmlns:a16="http://schemas.microsoft.com/office/drawing/2014/main" id="{E592598B-3E6C-8CD8-0C49-5AA703AD7022}"/>
              </a:ext>
            </a:extLst>
          </p:cNvPr>
          <p:cNvPicPr>
            <a:picLocks noChangeAspect="1"/>
          </p:cNvPicPr>
          <p:nvPr/>
        </p:nvPicPr>
        <p:blipFill rotWithShape="1">
          <a:blip r:embed="rId4">
            <a:extLst>
              <a:ext uri="{28A0092B-C50C-407E-A947-70E740481C1C}">
                <a14:useLocalDpi xmlns:a14="http://schemas.microsoft.com/office/drawing/2010/main" val="0"/>
              </a:ext>
            </a:extLst>
          </a:blip>
          <a:srcRect t="8654"/>
          <a:stretch/>
        </p:blipFill>
        <p:spPr>
          <a:xfrm>
            <a:off x="1095315" y="1521975"/>
            <a:ext cx="3552886" cy="2434069"/>
          </a:xfrm>
          <a:prstGeom prst="rect">
            <a:avLst/>
          </a:prstGeom>
        </p:spPr>
      </p:pic>
      <p:pic>
        <p:nvPicPr>
          <p:cNvPr id="12" name="図 11">
            <a:extLst>
              <a:ext uri="{FF2B5EF4-FFF2-40B4-BE49-F238E27FC236}">
                <a16:creationId xmlns:a16="http://schemas.microsoft.com/office/drawing/2014/main" id="{FC632842-ECB8-FB09-0C71-A4753A970BF2}"/>
              </a:ext>
            </a:extLst>
          </p:cNvPr>
          <p:cNvPicPr>
            <a:picLocks noChangeAspect="1"/>
          </p:cNvPicPr>
          <p:nvPr/>
        </p:nvPicPr>
        <p:blipFill rotWithShape="1">
          <a:blip r:embed="rId5">
            <a:extLst>
              <a:ext uri="{28A0092B-C50C-407E-A947-70E740481C1C}">
                <a14:useLocalDpi xmlns:a14="http://schemas.microsoft.com/office/drawing/2010/main" val="0"/>
              </a:ext>
            </a:extLst>
          </a:blip>
          <a:srcRect l="14348" t="8089" r="7420" b="16250"/>
          <a:stretch/>
        </p:blipFill>
        <p:spPr>
          <a:xfrm>
            <a:off x="1109399" y="4197846"/>
            <a:ext cx="3552885" cy="2290729"/>
          </a:xfrm>
          <a:prstGeom prst="rect">
            <a:avLst/>
          </a:prstGeom>
        </p:spPr>
      </p:pic>
      <p:sp>
        <p:nvSpPr>
          <p:cNvPr id="15" name="正方形/長方形 14">
            <a:extLst>
              <a:ext uri="{FF2B5EF4-FFF2-40B4-BE49-F238E27FC236}">
                <a16:creationId xmlns:a16="http://schemas.microsoft.com/office/drawing/2014/main" id="{F6CFDEE4-905B-FAAC-5797-418C1C7F873F}"/>
              </a:ext>
            </a:extLst>
          </p:cNvPr>
          <p:cNvSpPr/>
          <p:nvPr/>
        </p:nvSpPr>
        <p:spPr>
          <a:xfrm>
            <a:off x="1019113" y="3953047"/>
            <a:ext cx="3188693" cy="369332"/>
          </a:xfrm>
          <a:prstGeom prst="rect">
            <a:avLst/>
          </a:prstGeom>
        </p:spPr>
        <p:txBody>
          <a:bodyPr wrap="none">
            <a:spAutoFit/>
          </a:bodyPr>
          <a:lstStyle/>
          <a:p>
            <a:r>
              <a:rPr lang="ja-JP" altLang="en-US" b="1" dirty="0"/>
              <a:t>平成</a:t>
            </a:r>
            <a:r>
              <a:rPr lang="en-US" altLang="ja-JP" b="1" dirty="0"/>
              <a:t>28</a:t>
            </a:r>
            <a:r>
              <a:rPr lang="ja-JP" altLang="en-US" b="1" dirty="0"/>
              <a:t>年熊本地震（熊本県）</a:t>
            </a:r>
            <a:endParaRPr lang="ja-JP" altLang="en-US" dirty="0"/>
          </a:p>
        </p:txBody>
      </p:sp>
      <p:sp>
        <p:nvSpPr>
          <p:cNvPr id="16" name="正方形/長方形 15">
            <a:extLst>
              <a:ext uri="{FF2B5EF4-FFF2-40B4-BE49-F238E27FC236}">
                <a16:creationId xmlns:a16="http://schemas.microsoft.com/office/drawing/2014/main" id="{FEF77AD1-832D-FAC8-54B3-7F608A6F08D9}"/>
              </a:ext>
            </a:extLst>
          </p:cNvPr>
          <p:cNvSpPr/>
          <p:nvPr/>
        </p:nvSpPr>
        <p:spPr>
          <a:xfrm>
            <a:off x="1019113" y="1313417"/>
            <a:ext cx="3552886" cy="369332"/>
          </a:xfrm>
          <a:prstGeom prst="rect">
            <a:avLst/>
          </a:prstGeom>
        </p:spPr>
        <p:txBody>
          <a:bodyPr wrap="square">
            <a:spAutoFit/>
          </a:bodyPr>
          <a:lstStyle/>
          <a:p>
            <a:r>
              <a:rPr lang="ja-JP" altLang="en-US" b="1" dirty="0">
                <a:latin typeface="游ゴシック" panose="020B0400000000000000" pitchFamily="50" charset="-128"/>
                <a:ea typeface="游ゴシック" panose="020B0400000000000000" pitchFamily="50" charset="-128"/>
              </a:rPr>
              <a:t>東日本大震災（岩手県宮古市）</a:t>
            </a:r>
          </a:p>
        </p:txBody>
      </p:sp>
      <p:sp>
        <p:nvSpPr>
          <p:cNvPr id="17" name="Slide Number Placeholder 5">
            <a:extLst>
              <a:ext uri="{FF2B5EF4-FFF2-40B4-BE49-F238E27FC236}">
                <a16:creationId xmlns:a16="http://schemas.microsoft.com/office/drawing/2014/main" id="{869B1BD1-87A1-2407-8EB3-57CB1B89B29B}"/>
              </a:ext>
            </a:extLst>
          </p:cNvPr>
          <p:cNvSpPr>
            <a:spLocks noGrp="1"/>
          </p:cNvSpPr>
          <p:nvPr>
            <p:ph type="sldNum" sz="quarter" idx="12"/>
          </p:nvPr>
        </p:nvSpPr>
        <p:spPr>
          <a:xfrm>
            <a:off x="6952476" y="6356351"/>
            <a:ext cx="2057400" cy="365125"/>
          </a:xfrm>
        </p:spPr>
        <p:txBody>
          <a:bodyPr/>
          <a:lstStyle/>
          <a:p>
            <a:r>
              <a:rPr kumimoji="1" lang="en-US" altLang="ja-JP" sz="1600" b="1" dirty="0"/>
              <a:t>5</a:t>
            </a:r>
            <a:endParaRPr kumimoji="1" lang="ja-JP" altLang="en-US" sz="1600" b="1" dirty="0"/>
          </a:p>
        </p:txBody>
      </p:sp>
      <p:pic>
        <p:nvPicPr>
          <p:cNvPr id="18" name="図 17">
            <a:extLst>
              <a:ext uri="{FF2B5EF4-FFF2-40B4-BE49-F238E27FC236}">
                <a16:creationId xmlns:a16="http://schemas.microsoft.com/office/drawing/2014/main" id="{604E44AF-9359-A41A-20C9-E0862824B28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4224" y="4214653"/>
            <a:ext cx="3051190" cy="2288392"/>
          </a:xfrm>
          <a:prstGeom prst="rect">
            <a:avLst/>
          </a:prstGeom>
          <a:noFill/>
          <a:ln>
            <a:noFill/>
          </a:ln>
        </p:spPr>
      </p:pic>
      <p:sp>
        <p:nvSpPr>
          <p:cNvPr id="21" name="正方形/長方形 20">
            <a:extLst>
              <a:ext uri="{FF2B5EF4-FFF2-40B4-BE49-F238E27FC236}">
                <a16:creationId xmlns:a16="http://schemas.microsoft.com/office/drawing/2014/main" id="{CC0B558E-A3C2-2EA0-525F-DEFE9F777A28}"/>
              </a:ext>
            </a:extLst>
          </p:cNvPr>
          <p:cNvSpPr/>
          <p:nvPr/>
        </p:nvSpPr>
        <p:spPr>
          <a:xfrm>
            <a:off x="4855030" y="1282879"/>
            <a:ext cx="3886198" cy="369332"/>
          </a:xfrm>
          <a:prstGeom prst="rect">
            <a:avLst/>
          </a:prstGeom>
        </p:spPr>
        <p:txBody>
          <a:bodyPr wrap="square">
            <a:spAutoFit/>
          </a:bodyPr>
          <a:lstStyle/>
          <a:p>
            <a:r>
              <a:rPr lang="en-US" altLang="ja-JP" b="1" dirty="0"/>
              <a:t>2018</a:t>
            </a:r>
            <a:r>
              <a:rPr lang="ja-JP" altLang="en-US" b="1" dirty="0"/>
              <a:t>年台風</a:t>
            </a:r>
            <a:r>
              <a:rPr lang="en-US" altLang="ja-JP" b="1" dirty="0"/>
              <a:t>21</a:t>
            </a:r>
            <a:r>
              <a:rPr lang="ja-JP" altLang="en-US" b="1" dirty="0"/>
              <a:t>号（大阪府和泉市）</a:t>
            </a:r>
            <a:endParaRPr lang="ja-JP" altLang="en-US" dirty="0"/>
          </a:p>
        </p:txBody>
      </p:sp>
      <p:sp>
        <p:nvSpPr>
          <p:cNvPr id="22" name="正方形/長方形 21">
            <a:extLst>
              <a:ext uri="{FF2B5EF4-FFF2-40B4-BE49-F238E27FC236}">
                <a16:creationId xmlns:a16="http://schemas.microsoft.com/office/drawing/2014/main" id="{E8223CC0-BD63-9641-23D3-4221DC538CEF}"/>
              </a:ext>
            </a:extLst>
          </p:cNvPr>
          <p:cNvSpPr/>
          <p:nvPr/>
        </p:nvSpPr>
        <p:spPr>
          <a:xfrm>
            <a:off x="330721" y="6468776"/>
            <a:ext cx="6349815" cy="400110"/>
          </a:xfrm>
          <a:prstGeom prst="rect">
            <a:avLst/>
          </a:prstGeom>
        </p:spPr>
        <p:txBody>
          <a:bodyPr wrap="none">
            <a:spAutoFit/>
          </a:bodyPr>
          <a:lstStyle/>
          <a:p>
            <a:r>
              <a:rPr lang="ja-JP" altLang="en-US" sz="1000" dirty="0"/>
              <a:t>（左上、左下）出典：環境省災害廃棄物対策フォトチャンネル（</a:t>
            </a:r>
            <a:r>
              <a:rPr lang="en-US" altLang="ja-JP" sz="1000" dirty="0"/>
              <a:t>http://kouikishori.env.go.jp/photo_channel/</a:t>
            </a:r>
            <a:r>
              <a:rPr lang="ja-JP" altLang="en-US" sz="1000" dirty="0"/>
              <a:t>）</a:t>
            </a:r>
            <a:endParaRPr lang="en-US" altLang="ja-JP" sz="1000" dirty="0"/>
          </a:p>
          <a:p>
            <a:r>
              <a:rPr lang="ja-JP" altLang="en-US" sz="1000" dirty="0"/>
              <a:t>（右上）環境省近畿地方環境事務所提供、（右下）泉南市提供</a:t>
            </a:r>
            <a:endParaRPr lang="en-US" altLang="ja-JP" sz="1000" dirty="0"/>
          </a:p>
        </p:txBody>
      </p:sp>
      <p:sp>
        <p:nvSpPr>
          <p:cNvPr id="23" name="正方形/長方形 22">
            <a:extLst>
              <a:ext uri="{FF2B5EF4-FFF2-40B4-BE49-F238E27FC236}">
                <a16:creationId xmlns:a16="http://schemas.microsoft.com/office/drawing/2014/main" id="{E07F373F-05DF-6629-AF59-DAF6198D1217}"/>
              </a:ext>
            </a:extLst>
          </p:cNvPr>
          <p:cNvSpPr/>
          <p:nvPr/>
        </p:nvSpPr>
        <p:spPr>
          <a:xfrm>
            <a:off x="4853133" y="3951928"/>
            <a:ext cx="3886198" cy="369332"/>
          </a:xfrm>
          <a:prstGeom prst="rect">
            <a:avLst/>
          </a:prstGeom>
        </p:spPr>
        <p:txBody>
          <a:bodyPr wrap="square">
            <a:spAutoFit/>
          </a:bodyPr>
          <a:lstStyle/>
          <a:p>
            <a:r>
              <a:rPr lang="en-US" altLang="ja-JP" b="1" dirty="0"/>
              <a:t>2018</a:t>
            </a:r>
            <a:r>
              <a:rPr lang="ja-JP" altLang="en-US" b="1" dirty="0"/>
              <a:t>年台風</a:t>
            </a:r>
            <a:r>
              <a:rPr lang="en-US" altLang="ja-JP" b="1" dirty="0"/>
              <a:t>21</a:t>
            </a:r>
            <a:r>
              <a:rPr lang="ja-JP" altLang="en-US" b="1" dirty="0"/>
              <a:t>号（大阪府泉南市）</a:t>
            </a:r>
            <a:endParaRPr lang="ja-JP" altLang="en-US" dirty="0"/>
          </a:p>
        </p:txBody>
      </p:sp>
    </p:spTree>
    <p:extLst>
      <p:ext uri="{BB962C8B-B14F-4D97-AF65-F5344CB8AC3E}">
        <p14:creationId xmlns:p14="http://schemas.microsoft.com/office/powerpoint/2010/main" val="2180158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0D5383FD-0F1B-7B6D-1438-9C9948246F7F}"/>
              </a:ext>
            </a:extLst>
          </p:cNvPr>
          <p:cNvPicPr>
            <a:picLocks noChangeAspect="1"/>
          </p:cNvPicPr>
          <p:nvPr/>
        </p:nvPicPr>
        <p:blipFill>
          <a:blip r:embed="rId3"/>
          <a:stretch>
            <a:fillRect/>
          </a:stretch>
        </p:blipFill>
        <p:spPr>
          <a:xfrm>
            <a:off x="4572000" y="3955551"/>
            <a:ext cx="4054191" cy="2615411"/>
          </a:xfrm>
          <a:prstGeom prst="rect">
            <a:avLst/>
          </a:prstGeom>
        </p:spPr>
      </p:pic>
      <p:pic>
        <p:nvPicPr>
          <p:cNvPr id="22" name="図 21">
            <a:extLst>
              <a:ext uri="{FF2B5EF4-FFF2-40B4-BE49-F238E27FC236}">
                <a16:creationId xmlns:a16="http://schemas.microsoft.com/office/drawing/2014/main" id="{E9599A6B-9F11-BB09-A6C2-2A2E28238B3F}"/>
              </a:ext>
            </a:extLst>
          </p:cNvPr>
          <p:cNvPicPr>
            <a:picLocks noChangeAspect="1"/>
          </p:cNvPicPr>
          <p:nvPr/>
        </p:nvPicPr>
        <p:blipFill>
          <a:blip r:embed="rId4"/>
          <a:stretch>
            <a:fillRect/>
          </a:stretch>
        </p:blipFill>
        <p:spPr>
          <a:xfrm>
            <a:off x="694809" y="2207777"/>
            <a:ext cx="3407959" cy="4206605"/>
          </a:xfrm>
          <a:prstGeom prst="rect">
            <a:avLst/>
          </a:prstGeom>
        </p:spPr>
      </p:pic>
      <p:sp>
        <p:nvSpPr>
          <p:cNvPr id="2" name="タイトル 1">
            <a:extLst>
              <a:ext uri="{FF2B5EF4-FFF2-40B4-BE49-F238E27FC236}">
                <a16:creationId xmlns:a16="http://schemas.microsoft.com/office/drawing/2014/main" id="{C7BCF9C0-AEE1-1BA0-F56A-1E3B0AE1EAC3}"/>
              </a:ext>
            </a:extLst>
          </p:cNvPr>
          <p:cNvSpPr>
            <a:spLocks noGrp="1"/>
          </p:cNvSpPr>
          <p:nvPr>
            <p:ph type="title"/>
          </p:nvPr>
        </p:nvSpPr>
        <p:spPr>
          <a:xfrm>
            <a:off x="567347" y="-54868"/>
            <a:ext cx="7886700" cy="1075513"/>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災害のイメージ（災害ごみの分別・搬出）</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7A215DE4-52F3-9B30-42AE-17AC4017A290}"/>
              </a:ext>
            </a:extLst>
          </p:cNvPr>
          <p:cNvSpPr/>
          <p:nvPr/>
        </p:nvSpPr>
        <p:spPr>
          <a:xfrm>
            <a:off x="495129" y="1819521"/>
            <a:ext cx="3797395" cy="338554"/>
          </a:xfrm>
          <a:prstGeom prst="rect">
            <a:avLst/>
          </a:prstGeom>
          <a:solidFill>
            <a:schemeClr val="accent4">
              <a:lumMod val="20000"/>
              <a:lumOff val="80000"/>
            </a:schemeClr>
          </a:solidFill>
          <a:ln>
            <a:noFill/>
          </a:ln>
        </p:spPr>
        <p:txBody>
          <a:bodyPr wrap="square">
            <a:spAutoFit/>
          </a:bodyPr>
          <a:lstStyle/>
          <a:p>
            <a:pPr algn="ctr"/>
            <a:r>
              <a:rPr lang="ja-JP" altLang="en-US" sz="1600" dirty="0">
                <a:latin typeface="Meiryo UI" panose="020B0604030504040204" pitchFamily="50" charset="-128"/>
                <a:ea typeface="Meiryo UI" panose="020B0604030504040204" pitchFamily="50" charset="-128"/>
              </a:rPr>
              <a:t>発災後の住民広報の例（分別のお願い）</a:t>
            </a:r>
          </a:p>
        </p:txBody>
      </p:sp>
      <p:sp>
        <p:nvSpPr>
          <p:cNvPr id="5" name="正方形/長方形 4">
            <a:extLst>
              <a:ext uri="{FF2B5EF4-FFF2-40B4-BE49-F238E27FC236}">
                <a16:creationId xmlns:a16="http://schemas.microsoft.com/office/drawing/2014/main" id="{DDDCB14F-458D-FB89-7122-4B2DA3462496}"/>
              </a:ext>
            </a:extLst>
          </p:cNvPr>
          <p:cNvSpPr/>
          <p:nvPr/>
        </p:nvSpPr>
        <p:spPr>
          <a:xfrm>
            <a:off x="4630757" y="1819521"/>
            <a:ext cx="4118310" cy="338554"/>
          </a:xfrm>
          <a:prstGeom prst="rect">
            <a:avLst/>
          </a:prstGeom>
          <a:solidFill>
            <a:schemeClr val="accent4">
              <a:lumMod val="20000"/>
              <a:lumOff val="80000"/>
            </a:schemeClr>
          </a:solidFill>
          <a:ln>
            <a:noFill/>
          </a:ln>
        </p:spPr>
        <p:txBody>
          <a:bodyPr wrap="square">
            <a:spAutoFit/>
          </a:bodyPr>
          <a:lstStyle/>
          <a:p>
            <a:pPr algn="ctr"/>
            <a:r>
              <a:rPr lang="ja-JP" altLang="en-US" sz="1600" dirty="0">
                <a:latin typeface="Meiryo UI" panose="020B0604030504040204" pitchFamily="50" charset="-128"/>
                <a:ea typeface="Meiryo UI" panose="020B0604030504040204" pitchFamily="50" charset="-128"/>
              </a:rPr>
              <a:t>災害ごみ集積所のイメージ</a:t>
            </a:r>
            <a:endParaRPr lang="en-US" altLang="ja-JP" sz="1600"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2815F830-FFB6-2BAE-0E8F-C5E667FD262C}"/>
              </a:ext>
            </a:extLst>
          </p:cNvPr>
          <p:cNvSpPr/>
          <p:nvPr/>
        </p:nvSpPr>
        <p:spPr>
          <a:xfrm>
            <a:off x="691680" y="6458618"/>
            <a:ext cx="1210588" cy="246221"/>
          </a:xfrm>
          <a:prstGeom prst="rect">
            <a:avLst/>
          </a:prstGeom>
        </p:spPr>
        <p:txBody>
          <a:bodyPr wrap="none">
            <a:spAutoFit/>
          </a:bodyPr>
          <a:lstStyle/>
          <a:p>
            <a:r>
              <a:rPr lang="ja-JP" altLang="en-US" sz="1000" dirty="0">
                <a:latin typeface="メイリオ" panose="020B0604030504040204" pitchFamily="50" charset="-128"/>
                <a:ea typeface="メイリオ" panose="020B0604030504040204" pitchFamily="50" charset="-128"/>
                <a:cs typeface="Meiryo UI" panose="020B0604030504040204" pitchFamily="50" charset="-128"/>
              </a:rPr>
              <a:t>熊本県益城町の例</a:t>
            </a:r>
            <a:endParaRPr lang="ja-JP" altLang="en-US" sz="1000" dirty="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18AA0D2F-AABE-A6A5-A934-CEC4FA123677}"/>
              </a:ext>
            </a:extLst>
          </p:cNvPr>
          <p:cNvPicPr>
            <a:picLocks noChangeAspect="1"/>
          </p:cNvPicPr>
          <p:nvPr/>
        </p:nvPicPr>
        <p:blipFill>
          <a:blip r:embed="rId5"/>
          <a:stretch>
            <a:fillRect/>
          </a:stretch>
        </p:blipFill>
        <p:spPr>
          <a:xfrm>
            <a:off x="4641657" y="2417694"/>
            <a:ext cx="4107410" cy="1531731"/>
          </a:xfrm>
          <a:prstGeom prst="rect">
            <a:avLst/>
          </a:prstGeom>
        </p:spPr>
      </p:pic>
      <p:sp>
        <p:nvSpPr>
          <p:cNvPr id="12" name="コンテンツ プレースホルダー 2">
            <a:extLst>
              <a:ext uri="{FF2B5EF4-FFF2-40B4-BE49-F238E27FC236}">
                <a16:creationId xmlns:a16="http://schemas.microsoft.com/office/drawing/2014/main" id="{4313C3F0-34EF-9BB4-6836-2B241AC5D6FB}"/>
              </a:ext>
            </a:extLst>
          </p:cNvPr>
          <p:cNvSpPr txBox="1">
            <a:spLocks/>
          </p:cNvSpPr>
          <p:nvPr/>
        </p:nvSpPr>
        <p:spPr>
          <a:xfrm>
            <a:off x="394933" y="792194"/>
            <a:ext cx="8562616" cy="13713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2500"/>
              </a:lnSpc>
              <a:spcBef>
                <a:spcPts val="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被災家屋を片付ける際に出てくるごみ（ここでは「災害ごみ」と呼びます。）を速やかに撤去・分別し、災害ごみの処理が迅速に進むと、結果として被災地の早期復旧・復興につながります。</a:t>
            </a:r>
          </a:p>
          <a:p>
            <a:pPr marL="0" indent="0">
              <a:lnSpc>
                <a:spcPts val="2500"/>
              </a:lnSpc>
              <a:spcBef>
                <a:spcPts val="0"/>
              </a:spcBef>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過去の大規模災害時においても分別に協力いただくための取組みがなされてきました。</a:t>
            </a:r>
          </a:p>
        </p:txBody>
      </p:sp>
      <p:sp>
        <p:nvSpPr>
          <p:cNvPr id="14" name="四角形: 角を丸くする 13">
            <a:extLst>
              <a:ext uri="{FF2B5EF4-FFF2-40B4-BE49-F238E27FC236}">
                <a16:creationId xmlns:a16="http://schemas.microsoft.com/office/drawing/2014/main" id="{38C1E9AD-349A-EBC0-46EF-A3C74297BBB2}"/>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
        <p:nvSpPr>
          <p:cNvPr id="15" name="正方形/長方形 14">
            <a:extLst>
              <a:ext uri="{FF2B5EF4-FFF2-40B4-BE49-F238E27FC236}">
                <a16:creationId xmlns:a16="http://schemas.microsoft.com/office/drawing/2014/main" id="{AA778F65-3B50-EB0A-F038-EA15B566E2EF}"/>
              </a:ext>
            </a:extLst>
          </p:cNvPr>
          <p:cNvSpPr/>
          <p:nvPr/>
        </p:nvSpPr>
        <p:spPr>
          <a:xfrm>
            <a:off x="4558921" y="6480390"/>
            <a:ext cx="2012089" cy="246221"/>
          </a:xfrm>
          <a:prstGeom prst="rect">
            <a:avLst/>
          </a:prstGeom>
        </p:spPr>
        <p:txBody>
          <a:bodyPr wrap="none">
            <a:spAutoFit/>
          </a:bodyPr>
          <a:lstStyle/>
          <a:p>
            <a:r>
              <a:rPr lang="ja-JP" altLang="en-US" sz="1000" dirty="0">
                <a:latin typeface="メイリオ" panose="020B0604030504040204" pitchFamily="50" charset="-128"/>
                <a:ea typeface="メイリオ" panose="020B0604030504040204" pitchFamily="50" charset="-128"/>
                <a:cs typeface="Meiryo UI" panose="020B0604030504040204" pitchFamily="50" charset="-128"/>
              </a:rPr>
              <a:t>令和</a:t>
            </a:r>
            <a:r>
              <a:rPr lang="en-US" altLang="ja-JP" sz="1000" dirty="0">
                <a:latin typeface="メイリオ" panose="020B0604030504040204" pitchFamily="50" charset="-128"/>
                <a:ea typeface="メイリオ" panose="020B0604030504040204" pitchFamily="50" charset="-128"/>
                <a:cs typeface="Meiryo UI" panose="020B0604030504040204" pitchFamily="50" charset="-128"/>
              </a:rPr>
              <a:t>2</a:t>
            </a:r>
            <a:r>
              <a:rPr lang="ja-JP" altLang="en-US" sz="1000" dirty="0">
                <a:latin typeface="メイリオ" panose="020B0604030504040204" pitchFamily="50" charset="-128"/>
                <a:ea typeface="メイリオ" panose="020B0604030504040204" pitchFamily="50" charset="-128"/>
                <a:cs typeface="Meiryo UI" panose="020B0604030504040204" pitchFamily="50" charset="-128"/>
              </a:rPr>
              <a:t>年</a:t>
            </a:r>
            <a:r>
              <a:rPr lang="en-US" altLang="ja-JP" sz="1000" dirty="0">
                <a:latin typeface="メイリオ" panose="020B0604030504040204" pitchFamily="50" charset="-128"/>
                <a:ea typeface="メイリオ" panose="020B0604030504040204" pitchFamily="50" charset="-128"/>
                <a:cs typeface="Meiryo UI" panose="020B0604030504040204" pitchFamily="50" charset="-128"/>
              </a:rPr>
              <a:t>7</a:t>
            </a:r>
            <a:r>
              <a:rPr lang="ja-JP" altLang="en-US" sz="1000" dirty="0">
                <a:latin typeface="メイリオ" panose="020B0604030504040204" pitchFamily="50" charset="-128"/>
                <a:ea typeface="メイリオ" panose="020B0604030504040204" pitchFamily="50" charset="-128"/>
                <a:cs typeface="Meiryo UI" panose="020B0604030504040204" pitchFamily="50" charset="-128"/>
              </a:rPr>
              <a:t>月豪雨　八代市集積所</a:t>
            </a:r>
            <a:endParaRPr lang="ja-JP" altLang="en-US" sz="10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2F109684-AF15-6A03-BAB8-451B1B8996CC}"/>
              </a:ext>
            </a:extLst>
          </p:cNvPr>
          <p:cNvSpPr txBox="1"/>
          <p:nvPr/>
        </p:nvSpPr>
        <p:spPr>
          <a:xfrm>
            <a:off x="5875147" y="6641317"/>
            <a:ext cx="3240000" cy="246221"/>
          </a:xfrm>
          <a:prstGeom prst="rect">
            <a:avLst/>
          </a:prstGeom>
          <a:noFill/>
        </p:spPr>
        <p:txBody>
          <a:bodyPr wrap="square">
            <a:spAutoFit/>
          </a:bodyPr>
          <a:lstStyle/>
          <a:p>
            <a:r>
              <a:rPr lang="ja-JP" altLang="en-US" sz="1000" dirty="0">
                <a:latin typeface="メイリオ" panose="020B0604030504040204" pitchFamily="50" charset="-128"/>
                <a:ea typeface="メイリオ" panose="020B0604030504040204" pitchFamily="50" charset="-128"/>
              </a:rPr>
              <a:t>出典：環境省近畿地方環境事務所　提供資料</a:t>
            </a:r>
          </a:p>
        </p:txBody>
      </p:sp>
      <p:sp>
        <p:nvSpPr>
          <p:cNvPr id="20" name="Slide Number Placeholder 5">
            <a:extLst>
              <a:ext uri="{FF2B5EF4-FFF2-40B4-BE49-F238E27FC236}">
                <a16:creationId xmlns:a16="http://schemas.microsoft.com/office/drawing/2014/main" id="{DC645128-94FB-00BF-9EB2-CADC7A9B1D73}"/>
              </a:ext>
            </a:extLst>
          </p:cNvPr>
          <p:cNvSpPr>
            <a:spLocks noGrp="1"/>
          </p:cNvSpPr>
          <p:nvPr>
            <p:ph type="sldNum" sz="quarter" idx="12"/>
          </p:nvPr>
        </p:nvSpPr>
        <p:spPr>
          <a:xfrm>
            <a:off x="6952476" y="6356351"/>
            <a:ext cx="2057400" cy="365125"/>
          </a:xfrm>
        </p:spPr>
        <p:txBody>
          <a:bodyPr/>
          <a:lstStyle/>
          <a:p>
            <a:r>
              <a:rPr kumimoji="1" lang="en-US" altLang="ja-JP" sz="1600" b="1" dirty="0"/>
              <a:t>6</a:t>
            </a:r>
            <a:endParaRPr kumimoji="1" lang="ja-JP" altLang="en-US" sz="1600" b="1" dirty="0"/>
          </a:p>
        </p:txBody>
      </p:sp>
    </p:spTree>
    <p:extLst>
      <p:ext uri="{BB962C8B-B14F-4D97-AF65-F5344CB8AC3E}">
        <p14:creationId xmlns:p14="http://schemas.microsoft.com/office/powerpoint/2010/main" val="3103847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BCF9C0-AEE1-1BA0-F56A-1E3B0AE1EAC3}"/>
              </a:ext>
            </a:extLst>
          </p:cNvPr>
          <p:cNvSpPr>
            <a:spLocks noGrp="1"/>
          </p:cNvSpPr>
          <p:nvPr>
            <p:ph type="title"/>
          </p:nvPr>
        </p:nvSpPr>
        <p:spPr>
          <a:xfrm>
            <a:off x="567347" y="-54868"/>
            <a:ext cx="7886700" cy="1075513"/>
          </a:xfrm>
        </p:spPr>
        <p:txBody>
          <a:bodyPr>
            <a:normAutofit/>
          </a:bodyPr>
          <a:lstStyle/>
          <a:p>
            <a:r>
              <a:rPr lang="ja-JP" altLang="en-US" sz="3200" b="1" dirty="0">
                <a:solidFill>
                  <a:schemeClr val="bg1"/>
                </a:solidFill>
                <a:latin typeface="Meiryo UI" panose="020B0604030504040204" pitchFamily="50" charset="-128"/>
                <a:ea typeface="Meiryo UI" panose="020B0604030504040204" pitchFamily="50" charset="-128"/>
              </a:rPr>
              <a:t>災害のイメージ（想定される被害）</a:t>
            </a:r>
            <a:endParaRPr kumimoji="1" lang="ja-JP" altLang="en-US" sz="3200" b="1" dirty="0">
              <a:solidFill>
                <a:schemeClr val="bg1"/>
              </a:solidFill>
              <a:latin typeface="Meiryo UI" panose="020B0604030504040204" pitchFamily="50" charset="-128"/>
              <a:ea typeface="Meiryo UI" panose="020B0604030504040204" pitchFamily="50" charset="-128"/>
            </a:endParaRPr>
          </a:p>
        </p:txBody>
      </p:sp>
      <p:sp>
        <p:nvSpPr>
          <p:cNvPr id="6" name="Slide Number Placeholder 5">
            <a:extLst>
              <a:ext uri="{FF2B5EF4-FFF2-40B4-BE49-F238E27FC236}">
                <a16:creationId xmlns:a16="http://schemas.microsoft.com/office/drawing/2014/main" id="{A0C09366-786C-27A2-5B03-2DA26AB97C41}"/>
              </a:ext>
            </a:extLst>
          </p:cNvPr>
          <p:cNvSpPr>
            <a:spLocks noGrp="1"/>
          </p:cNvSpPr>
          <p:nvPr>
            <p:ph type="sldNum" sz="quarter" idx="12"/>
          </p:nvPr>
        </p:nvSpPr>
        <p:spPr>
          <a:xfrm>
            <a:off x="6952476" y="6356351"/>
            <a:ext cx="2057400" cy="365125"/>
          </a:xfrm>
        </p:spPr>
        <p:txBody>
          <a:bodyPr/>
          <a:lstStyle/>
          <a:p>
            <a:r>
              <a:rPr kumimoji="1" lang="en-US" altLang="ja-JP" sz="1600" b="1" dirty="0"/>
              <a:t>7</a:t>
            </a:r>
            <a:endParaRPr kumimoji="1" lang="ja-JP" altLang="en-US" sz="1600" b="1" dirty="0"/>
          </a:p>
        </p:txBody>
      </p:sp>
      <p:sp>
        <p:nvSpPr>
          <p:cNvPr id="9" name="コンテンツ プレースホルダー 2">
            <a:extLst>
              <a:ext uri="{FF2B5EF4-FFF2-40B4-BE49-F238E27FC236}">
                <a16:creationId xmlns:a16="http://schemas.microsoft.com/office/drawing/2014/main" id="{8966955F-7CBB-1942-B016-B8CB432F1C3B}"/>
              </a:ext>
            </a:extLst>
          </p:cNvPr>
          <p:cNvSpPr txBox="1">
            <a:spLocks/>
          </p:cNvSpPr>
          <p:nvPr/>
        </p:nvSpPr>
        <p:spPr>
          <a:xfrm>
            <a:off x="1012792" y="2560511"/>
            <a:ext cx="7118416" cy="1075513"/>
          </a:xfrm>
          <a:prstGeom prst="rect">
            <a:avLst/>
          </a:prstGeom>
          <a:solidFill>
            <a:srgbClr val="FFFF00"/>
          </a:solidFill>
          <a:ln w="28575">
            <a:solidFill>
              <a:srgbClr val="FF0000"/>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50000"/>
              </a:lnSpc>
              <a:spcBef>
                <a:spcPts val="0"/>
              </a:spcBef>
              <a:buFont typeface="Arial" panose="020B0604020202020204" pitchFamily="34" charset="0"/>
              <a:buNone/>
            </a:pPr>
            <a:r>
              <a:rPr lang="ja-JP" altLang="en-US" sz="1800" b="1" dirty="0">
                <a:solidFill>
                  <a:srgbClr val="FF0000"/>
                </a:solidFill>
                <a:latin typeface="Meiryo UI" panose="020B0604030504040204" pitchFamily="50" charset="-128"/>
                <a:ea typeface="Meiryo UI" panose="020B0604030504040204" pitchFamily="50" charset="-128"/>
              </a:rPr>
              <a:t>　各自治体で最も影響の大きい地震による地震被害想定結果や</a:t>
            </a:r>
            <a:endParaRPr lang="en-US" altLang="ja-JP" sz="1800" b="1" dirty="0">
              <a:solidFill>
                <a:srgbClr val="FF0000"/>
              </a:solidFill>
              <a:latin typeface="Meiryo UI" panose="020B0604030504040204" pitchFamily="50" charset="-128"/>
              <a:ea typeface="Meiryo UI" panose="020B0604030504040204" pitchFamily="50" charset="-128"/>
            </a:endParaRPr>
          </a:p>
          <a:p>
            <a:pPr marL="0" indent="0" algn="ctr">
              <a:lnSpc>
                <a:spcPct val="150000"/>
              </a:lnSpc>
              <a:spcBef>
                <a:spcPts val="0"/>
              </a:spcBef>
              <a:buFont typeface="Arial" panose="020B0604020202020204" pitchFamily="34" charset="0"/>
              <a:buNone/>
            </a:pPr>
            <a:r>
              <a:rPr lang="ja-JP" altLang="en-US" sz="1800" b="1" dirty="0">
                <a:solidFill>
                  <a:srgbClr val="FF0000"/>
                </a:solidFill>
                <a:latin typeface="Meiryo UI" panose="020B0604030504040204" pitchFamily="50" charset="-128"/>
                <a:ea typeface="Meiryo UI" panose="020B0604030504040204" pitchFamily="50" charset="-128"/>
              </a:rPr>
              <a:t>想定最大規模の洪水浸水域（浸水深、浸水時間）などを挿入</a:t>
            </a:r>
          </a:p>
        </p:txBody>
      </p:sp>
      <p:sp>
        <p:nvSpPr>
          <p:cNvPr id="4" name="四角形: 角を丸くする 3">
            <a:extLst>
              <a:ext uri="{FF2B5EF4-FFF2-40B4-BE49-F238E27FC236}">
                <a16:creationId xmlns:a16="http://schemas.microsoft.com/office/drawing/2014/main" id="{55B8B3BE-87EC-D232-2601-A4133543FC11}"/>
              </a:ext>
            </a:extLst>
          </p:cNvPr>
          <p:cNvSpPr/>
          <p:nvPr/>
        </p:nvSpPr>
        <p:spPr>
          <a:xfrm>
            <a:off x="7866313" y="93572"/>
            <a:ext cx="900000" cy="648000"/>
          </a:xfrm>
          <a:prstGeom prst="roundRect">
            <a:avLst/>
          </a:prstGeom>
          <a:solidFill>
            <a:srgbClr val="92D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事前</a:t>
            </a:r>
            <a:endParaRPr kumimoji="1" lang="en-US" altLang="ja-JP" sz="1600" b="1" dirty="0">
              <a:solidFill>
                <a:schemeClr val="tx1"/>
              </a:solidFill>
              <a:latin typeface="メイリオ" panose="020B0604030504040204" pitchFamily="50" charset="-128"/>
              <a:ea typeface="メイリオ" panose="020B0604030504040204" pitchFamily="50" charset="-128"/>
            </a:endParaRPr>
          </a:p>
          <a:p>
            <a:pPr algn="ctr">
              <a:lnSpc>
                <a:spcPts val="2000"/>
              </a:lnSpc>
            </a:pPr>
            <a:r>
              <a:rPr kumimoji="1" lang="ja-JP" altLang="en-US" sz="1600" b="1" dirty="0">
                <a:solidFill>
                  <a:schemeClr val="tx1"/>
                </a:solidFill>
                <a:latin typeface="メイリオ" panose="020B0604030504040204" pitchFamily="50" charset="-128"/>
                <a:ea typeface="メイリオ" panose="020B0604030504040204" pitchFamily="50" charset="-128"/>
              </a:rPr>
              <a:t>配布用</a:t>
            </a:r>
          </a:p>
        </p:txBody>
      </p:sp>
      <p:sp>
        <p:nvSpPr>
          <p:cNvPr id="3" name="テキスト ボックス 2">
            <a:extLst>
              <a:ext uri="{FF2B5EF4-FFF2-40B4-BE49-F238E27FC236}">
                <a16:creationId xmlns:a16="http://schemas.microsoft.com/office/drawing/2014/main" id="{42E40856-57C4-325D-A565-D74F0DFBF221}"/>
              </a:ext>
            </a:extLst>
          </p:cNvPr>
          <p:cNvSpPr txBox="1"/>
          <p:nvPr/>
        </p:nvSpPr>
        <p:spPr>
          <a:xfrm>
            <a:off x="5748947" y="6015693"/>
            <a:ext cx="2705100" cy="523220"/>
          </a:xfrm>
          <a:prstGeom prst="rect">
            <a:avLst/>
          </a:prstGeom>
          <a:solidFill>
            <a:srgbClr val="FFFF00"/>
          </a:solidFill>
        </p:spPr>
        <p:txBody>
          <a:bodyPr wrap="square" rtlCol="0">
            <a:spAutoFit/>
          </a:bodyPr>
          <a:lstStyle/>
          <a:p>
            <a:r>
              <a:rPr kumimoji="1" lang="ja-JP" altLang="en-US" sz="2800" b="1" dirty="0"/>
              <a:t>ここまで１０分</a:t>
            </a:r>
          </a:p>
        </p:txBody>
      </p:sp>
    </p:spTree>
    <p:extLst>
      <p:ext uri="{BB962C8B-B14F-4D97-AF65-F5344CB8AC3E}">
        <p14:creationId xmlns:p14="http://schemas.microsoft.com/office/powerpoint/2010/main" val="421310523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16561</TotalTime>
  <Words>26778</Words>
  <Application>Microsoft Office PowerPoint</Application>
  <PresentationFormat>画面に合わせる (4:3)</PresentationFormat>
  <Paragraphs>1314</Paragraphs>
  <Slides>49</Slides>
  <Notes>49</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49</vt:i4>
      </vt:variant>
    </vt:vector>
  </HeadingPairs>
  <TitlesOfParts>
    <vt:vector size="60" baseType="lpstr">
      <vt:lpstr>HG丸ｺﾞｼｯｸM-PRO</vt:lpstr>
      <vt:lpstr>hiragino kaku gothic pro</vt:lpstr>
      <vt:lpstr>Meiryo UI</vt:lpstr>
      <vt:lpstr>ＭＳ ゴシック</vt:lpstr>
      <vt:lpstr>メイリオ</vt:lpstr>
      <vt:lpstr>游ゴシック</vt:lpstr>
      <vt:lpstr>Arial</vt:lpstr>
      <vt:lpstr>Calibri</vt:lpstr>
      <vt:lpstr>Calibri Light</vt:lpstr>
      <vt:lpstr>Wingdings</vt:lpstr>
      <vt:lpstr>Office テーマ</vt:lpstr>
      <vt:lpstr>ボランティア向け 災害ごみ処理研修ツール （案）</vt:lpstr>
      <vt:lpstr>目　次</vt:lpstr>
      <vt:lpstr>研修ツールについて</vt:lpstr>
      <vt:lpstr>研修を実施するにあたっての準備</vt:lpstr>
      <vt:lpstr>ボランティア活動にあたって</vt:lpstr>
      <vt:lpstr>災害のイメージ（近年の災害とその種類）</vt:lpstr>
      <vt:lpstr>災害のイメージ（災害によって発生するごみ）</vt:lpstr>
      <vt:lpstr>災害のイメージ（災害ごみの分別・搬出）</vt:lpstr>
      <vt:lpstr>災害のイメージ（想定される被害）</vt:lpstr>
      <vt:lpstr>研修メニュー</vt:lpstr>
      <vt:lpstr>PowerPoint プレゼンテーション</vt:lpstr>
      <vt:lpstr>問いの設定・研修の進め方</vt:lpstr>
      <vt:lpstr>問い</vt:lpstr>
      <vt:lpstr>問い</vt:lpstr>
      <vt:lpstr>研修の進め方</vt:lpstr>
      <vt:lpstr>研修の進め方</vt:lpstr>
      <vt:lpstr>解説：主な留意点  　　ハンドブック案〔モデル例〕P3参照　　</vt:lpstr>
      <vt:lpstr>解説：主な留意点  　　ハンドブック案〔モデル例〕P4参照</vt:lpstr>
      <vt:lpstr>解説：主な留意点　　　ハンドブック案〔モデル例〕P5参照</vt:lpstr>
      <vt:lpstr>【コラム】ごみを出す場所について</vt:lpstr>
      <vt:lpstr>PowerPoint プレゼンテーション</vt:lpstr>
      <vt:lpstr>PowerPoint プレゼンテーション</vt:lpstr>
      <vt:lpstr>問いの設定</vt:lpstr>
      <vt:lpstr>問い</vt:lpstr>
      <vt:lpstr>イラスト印刷用</vt:lpstr>
      <vt:lpstr>研修の進め方</vt:lpstr>
      <vt:lpstr>災害ごみと生活ごみ、思い出の品の分類</vt:lpstr>
      <vt:lpstr>解説：災害ごみと生活ごみ、思い出の品の分類例</vt:lpstr>
      <vt:lpstr>解説：災害ごみの種類　　ハンドブック案〔モデル例〕P7～8参照</vt:lpstr>
      <vt:lpstr>解説：災害ごみの種類　　　　　ハンドブック案〔モデル例〕P9参照</vt:lpstr>
      <vt:lpstr>解説：災害ごみの種類　　　　ハンドブック案〔モデル例〕P10参照</vt:lpstr>
      <vt:lpstr>【事例】市町村からボランティア向けの災害ごみに関する案内例</vt:lpstr>
      <vt:lpstr>PowerPoint プレゼンテーション</vt:lpstr>
      <vt:lpstr>問いの設定</vt:lpstr>
      <vt:lpstr>問いの設定</vt:lpstr>
      <vt:lpstr>問い</vt:lpstr>
      <vt:lpstr>解説：荷下ろしを考慮した積載方法　</vt:lpstr>
      <vt:lpstr>解説：搬送・搬入時の留意点</vt:lpstr>
      <vt:lpstr>解説：搬送・搬入時の留意点　　</vt:lpstr>
      <vt:lpstr>【コラム】ごみを運ぶ車両や必要な免許にも注意</vt:lpstr>
      <vt:lpstr>【コラム】ごみを運ぶ車両や必要な免許にも注意</vt:lpstr>
      <vt:lpstr>【コラム】災害ごみをまとめるためのロープの結び方</vt:lpstr>
      <vt:lpstr>【コラム】災害ごみをまとめるためのロープの結び方</vt:lpstr>
      <vt:lpstr>【コラム】災害ごみをまとめるためのロープの結び方</vt:lpstr>
      <vt:lpstr>【事例】市町村からボランティア向けの災害ごみに関する案内例</vt:lpstr>
      <vt:lpstr>PowerPoint プレゼンテーション</vt:lpstr>
      <vt:lpstr>問い</vt:lpstr>
      <vt:lpstr>解説：片付け作業時の服装や保護具の例　</vt:lpstr>
      <vt:lpstr>解説：その他の道具類</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AE9999</dc:creator>
  <cp:lastModifiedBy>AE9999</cp:lastModifiedBy>
  <cp:revision>291</cp:revision>
  <cp:lastPrinted>2023-03-07T21:57:27Z</cp:lastPrinted>
  <dcterms:created xsi:type="dcterms:W3CDTF">2022-09-04T17:01:31Z</dcterms:created>
  <dcterms:modified xsi:type="dcterms:W3CDTF">2023-03-07T21:58:34Z</dcterms:modified>
</cp:coreProperties>
</file>