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sldIdLst>
    <p:sldId id="256" r:id="rId2"/>
    <p:sldId id="297" r:id="rId3"/>
    <p:sldId id="298" r:id="rId4"/>
    <p:sldId id="277" r:id="rId5"/>
    <p:sldId id="278" r:id="rId6"/>
    <p:sldId id="292" r:id="rId7"/>
    <p:sldId id="273" r:id="rId8"/>
    <p:sldId id="293" r:id="rId9"/>
    <p:sldId id="276" r:id="rId10"/>
    <p:sldId id="289" r:id="rId11"/>
    <p:sldId id="290" r:id="rId12"/>
    <p:sldId id="263" r:id="rId13"/>
    <p:sldId id="294" r:id="rId14"/>
    <p:sldId id="269" r:id="rId15"/>
    <p:sldId id="268" r:id="rId16"/>
    <p:sldId id="272" r:id="rId17"/>
    <p:sldId id="285" r:id="rId18"/>
    <p:sldId id="283" r:id="rId19"/>
  </p:sldIdLst>
  <p:sldSz cx="5327650" cy="7559675"/>
  <p:notesSz cx="45196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2E4C74-8215-EE6B-8640-8AF17EE61E6B}" name="田渕 圭" initials="田渕" userId="田渕 圭"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松岡　亜希子" initials="松岡　亜希子" lastIdx="22" clrIdx="0">
    <p:extLst>
      <p:ext uri="{19B8F6BF-5375-455C-9EA6-DF929625EA0E}">
        <p15:presenceInfo xmlns:p15="http://schemas.microsoft.com/office/powerpoint/2012/main" userId="S-1-5-21-161959346-1900351369-444732941-1885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BF9000"/>
    <a:srgbClr val="FF7C80"/>
    <a:srgbClr val="EEF7E9"/>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9295" autoAdjust="0"/>
  </p:normalViewPr>
  <p:slideViewPr>
    <p:cSldViewPr snapToGrid="0">
      <p:cViewPr varScale="1">
        <p:scale>
          <a:sx n="92" d="100"/>
          <a:sy n="92" d="100"/>
        </p:scale>
        <p:origin x="3348" y="96"/>
      </p:cViewPr>
      <p:guideLst/>
    </p:cSldViewPr>
  </p:slideViewPr>
  <p:notesTextViewPr>
    <p:cViewPr>
      <p:scale>
        <a:sx n="1" d="1"/>
        <a:sy n="1" d="1"/>
      </p:scale>
      <p:origin x="0" y="0"/>
    </p:cViewPr>
  </p:notesTextViewPr>
  <p:notesViewPr>
    <p:cSldViewPr snapToGrid="0">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1958499" cy="337958"/>
          </a:xfrm>
          <a:prstGeom prst="rect">
            <a:avLst/>
          </a:prstGeom>
        </p:spPr>
        <p:txBody>
          <a:bodyPr vert="horz" lIns="64310" tIns="32155" rIns="64310" bIns="32155" rtlCol="0"/>
          <a:lstStyle>
            <a:lvl1pPr algn="l">
              <a:defRPr sz="800"/>
            </a:lvl1pPr>
          </a:lstStyle>
          <a:p>
            <a:endParaRPr kumimoji="1" lang="ja-JP" altLang="en-US"/>
          </a:p>
        </p:txBody>
      </p:sp>
      <p:sp>
        <p:nvSpPr>
          <p:cNvPr id="3" name="日付プレースホルダー 2"/>
          <p:cNvSpPr>
            <a:spLocks noGrp="1"/>
          </p:cNvSpPr>
          <p:nvPr>
            <p:ph type="dt" idx="1"/>
          </p:nvPr>
        </p:nvSpPr>
        <p:spPr>
          <a:xfrm>
            <a:off x="2560068" y="0"/>
            <a:ext cx="1958499" cy="337958"/>
          </a:xfrm>
          <a:prstGeom prst="rect">
            <a:avLst/>
          </a:prstGeom>
        </p:spPr>
        <p:txBody>
          <a:bodyPr vert="horz" lIns="64310" tIns="32155" rIns="64310" bIns="32155" rtlCol="0"/>
          <a:lstStyle>
            <a:lvl1pPr algn="r">
              <a:defRPr sz="800"/>
            </a:lvl1pPr>
          </a:lstStyle>
          <a:p>
            <a:fld id="{F295E4D3-D550-4B27-AA60-DF72E0769228}" type="datetimeFigureOut">
              <a:rPr kumimoji="1" lang="ja-JP" altLang="en-US" smtClean="0"/>
              <a:t>2023/3/7</a:t>
            </a:fld>
            <a:endParaRPr kumimoji="1" lang="ja-JP" altLang="en-US"/>
          </a:p>
        </p:txBody>
      </p:sp>
      <p:sp>
        <p:nvSpPr>
          <p:cNvPr id="4" name="スライド イメージ プレースホルダー 3"/>
          <p:cNvSpPr>
            <a:spLocks noGrp="1" noRot="1" noChangeAspect="1"/>
          </p:cNvSpPr>
          <p:nvPr>
            <p:ph type="sldImg" idx="2"/>
          </p:nvPr>
        </p:nvSpPr>
        <p:spPr>
          <a:xfrm>
            <a:off x="1458913" y="841375"/>
            <a:ext cx="1601787" cy="2273300"/>
          </a:xfrm>
          <a:prstGeom prst="rect">
            <a:avLst/>
          </a:prstGeom>
          <a:noFill/>
          <a:ln w="12700">
            <a:solidFill>
              <a:prstClr val="black"/>
            </a:solidFill>
          </a:ln>
        </p:spPr>
        <p:txBody>
          <a:bodyPr vert="horz" lIns="64310" tIns="32155" rIns="64310" bIns="32155" rtlCol="0" anchor="ctr"/>
          <a:lstStyle/>
          <a:p>
            <a:endParaRPr lang="ja-JP" altLang="en-US"/>
          </a:p>
        </p:txBody>
      </p:sp>
      <p:sp>
        <p:nvSpPr>
          <p:cNvPr id="5" name="ノート プレースホルダー 4"/>
          <p:cNvSpPr>
            <a:spLocks noGrp="1"/>
          </p:cNvSpPr>
          <p:nvPr>
            <p:ph type="body" sz="quarter" idx="3"/>
          </p:nvPr>
        </p:nvSpPr>
        <p:spPr>
          <a:xfrm>
            <a:off x="451962" y="3241586"/>
            <a:ext cx="3615690" cy="2652207"/>
          </a:xfrm>
          <a:prstGeom prst="rect">
            <a:avLst/>
          </a:prstGeom>
        </p:spPr>
        <p:txBody>
          <a:bodyPr vert="horz" lIns="64310" tIns="32155" rIns="64310" bIns="3215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1958499" cy="337957"/>
          </a:xfrm>
          <a:prstGeom prst="rect">
            <a:avLst/>
          </a:prstGeom>
        </p:spPr>
        <p:txBody>
          <a:bodyPr vert="horz" lIns="64310" tIns="32155" rIns="64310" bIns="32155"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2560068" y="6397806"/>
            <a:ext cx="1958499" cy="337957"/>
          </a:xfrm>
          <a:prstGeom prst="rect">
            <a:avLst/>
          </a:prstGeom>
        </p:spPr>
        <p:txBody>
          <a:bodyPr vert="horz" lIns="64310" tIns="32155" rIns="64310" bIns="32155" rtlCol="0" anchor="b"/>
          <a:lstStyle>
            <a:lvl1pPr algn="r">
              <a:defRPr sz="800"/>
            </a:lvl1pPr>
          </a:lstStyle>
          <a:p>
            <a:fld id="{7522AE7D-F24D-4C4B-A99B-498BE31A3FC5}" type="slidenum">
              <a:rPr kumimoji="1" lang="ja-JP" altLang="en-US" smtClean="0"/>
              <a:t>‹#›</a:t>
            </a:fld>
            <a:endParaRPr kumimoji="1" lang="ja-JP" altLang="en-US"/>
          </a:p>
        </p:txBody>
      </p:sp>
    </p:spTree>
    <p:extLst>
      <p:ext uri="{BB962C8B-B14F-4D97-AF65-F5344CB8AC3E}">
        <p14:creationId xmlns:p14="http://schemas.microsoft.com/office/powerpoint/2010/main" val="41754944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a:t>
            </a:fld>
            <a:endParaRPr kumimoji="1" lang="ja-JP" altLang="en-US"/>
          </a:p>
        </p:txBody>
      </p:sp>
    </p:spTree>
    <p:extLst>
      <p:ext uri="{BB962C8B-B14F-4D97-AF65-F5344CB8AC3E}">
        <p14:creationId xmlns:p14="http://schemas.microsoft.com/office/powerpoint/2010/main" val="367524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12</a:t>
            </a:fld>
            <a:endParaRPr kumimoji="1" lang="ja-JP" altLang="en-US"/>
          </a:p>
        </p:txBody>
      </p:sp>
    </p:spTree>
    <p:extLst>
      <p:ext uri="{BB962C8B-B14F-4D97-AF65-F5344CB8AC3E}">
        <p14:creationId xmlns:p14="http://schemas.microsoft.com/office/powerpoint/2010/main" val="282723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13</a:t>
            </a:fld>
            <a:endParaRPr kumimoji="1" lang="ja-JP" altLang="en-US"/>
          </a:p>
        </p:txBody>
      </p:sp>
    </p:spTree>
    <p:extLst>
      <p:ext uri="{BB962C8B-B14F-4D97-AF65-F5344CB8AC3E}">
        <p14:creationId xmlns:p14="http://schemas.microsoft.com/office/powerpoint/2010/main" val="77318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15</a:t>
            </a:fld>
            <a:endParaRPr kumimoji="1" lang="ja-JP" altLang="en-US"/>
          </a:p>
        </p:txBody>
      </p:sp>
    </p:spTree>
    <p:extLst>
      <p:ext uri="{BB962C8B-B14F-4D97-AF65-F5344CB8AC3E}">
        <p14:creationId xmlns:p14="http://schemas.microsoft.com/office/powerpoint/2010/main" val="129666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16</a:t>
            </a:fld>
            <a:endParaRPr kumimoji="1" lang="ja-JP" altLang="en-US"/>
          </a:p>
        </p:txBody>
      </p:sp>
    </p:spTree>
    <p:extLst>
      <p:ext uri="{BB962C8B-B14F-4D97-AF65-F5344CB8AC3E}">
        <p14:creationId xmlns:p14="http://schemas.microsoft.com/office/powerpoint/2010/main" val="234124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3</a:t>
            </a:fld>
            <a:endParaRPr kumimoji="1" lang="ja-JP" altLang="en-US"/>
          </a:p>
        </p:txBody>
      </p:sp>
    </p:spTree>
    <p:extLst>
      <p:ext uri="{BB962C8B-B14F-4D97-AF65-F5344CB8AC3E}">
        <p14:creationId xmlns:p14="http://schemas.microsoft.com/office/powerpoint/2010/main" val="425980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5</a:t>
            </a:fld>
            <a:endParaRPr kumimoji="1" lang="ja-JP" altLang="en-US"/>
          </a:p>
        </p:txBody>
      </p:sp>
    </p:spTree>
    <p:extLst>
      <p:ext uri="{BB962C8B-B14F-4D97-AF65-F5344CB8AC3E}">
        <p14:creationId xmlns:p14="http://schemas.microsoft.com/office/powerpoint/2010/main" val="300064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6</a:t>
            </a:fld>
            <a:endParaRPr kumimoji="1" lang="ja-JP" altLang="en-US"/>
          </a:p>
        </p:txBody>
      </p:sp>
    </p:spTree>
    <p:extLst>
      <p:ext uri="{BB962C8B-B14F-4D97-AF65-F5344CB8AC3E}">
        <p14:creationId xmlns:p14="http://schemas.microsoft.com/office/powerpoint/2010/main" val="290130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7</a:t>
            </a:fld>
            <a:endParaRPr kumimoji="1" lang="ja-JP" altLang="en-US"/>
          </a:p>
        </p:txBody>
      </p:sp>
    </p:spTree>
    <p:extLst>
      <p:ext uri="{BB962C8B-B14F-4D97-AF65-F5344CB8AC3E}">
        <p14:creationId xmlns:p14="http://schemas.microsoft.com/office/powerpoint/2010/main" val="372307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8</a:t>
            </a:fld>
            <a:endParaRPr kumimoji="1" lang="ja-JP" altLang="en-US"/>
          </a:p>
        </p:txBody>
      </p:sp>
    </p:spTree>
    <p:extLst>
      <p:ext uri="{BB962C8B-B14F-4D97-AF65-F5344CB8AC3E}">
        <p14:creationId xmlns:p14="http://schemas.microsoft.com/office/powerpoint/2010/main" val="20726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9</a:t>
            </a:fld>
            <a:endParaRPr kumimoji="1" lang="ja-JP" altLang="en-US"/>
          </a:p>
        </p:txBody>
      </p:sp>
    </p:spTree>
    <p:extLst>
      <p:ext uri="{BB962C8B-B14F-4D97-AF65-F5344CB8AC3E}">
        <p14:creationId xmlns:p14="http://schemas.microsoft.com/office/powerpoint/2010/main" val="256796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10</a:t>
            </a:fld>
            <a:endParaRPr kumimoji="1" lang="ja-JP" altLang="en-US"/>
          </a:p>
        </p:txBody>
      </p:sp>
    </p:spTree>
    <p:extLst>
      <p:ext uri="{BB962C8B-B14F-4D97-AF65-F5344CB8AC3E}">
        <p14:creationId xmlns:p14="http://schemas.microsoft.com/office/powerpoint/2010/main" val="227527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p>
        </p:txBody>
      </p:sp>
      <p:sp>
        <p:nvSpPr>
          <p:cNvPr id="4" name="スライド番号プレースホルダー 3"/>
          <p:cNvSpPr>
            <a:spLocks noGrp="1"/>
          </p:cNvSpPr>
          <p:nvPr>
            <p:ph type="sldNum" sz="quarter" idx="5"/>
          </p:nvPr>
        </p:nvSpPr>
        <p:spPr/>
        <p:txBody>
          <a:bodyPr/>
          <a:lstStyle/>
          <a:p>
            <a:fld id="{7522AE7D-F24D-4C4B-A99B-498BE31A3FC5}" type="slidenum">
              <a:rPr kumimoji="1" lang="ja-JP" altLang="en-US" smtClean="0"/>
              <a:t>11</a:t>
            </a:fld>
            <a:endParaRPr kumimoji="1" lang="ja-JP" altLang="en-US"/>
          </a:p>
        </p:txBody>
      </p:sp>
    </p:spTree>
    <p:extLst>
      <p:ext uri="{BB962C8B-B14F-4D97-AF65-F5344CB8AC3E}">
        <p14:creationId xmlns:p14="http://schemas.microsoft.com/office/powerpoint/2010/main" val="276934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ja-JP" altLang="en-US"/>
              <a:t>マスター タイトルの書式設定</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29600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131093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25233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345666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265653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341387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4" name="Content Placeholder 3"/>
          <p:cNvSpPr>
            <a:spLocks noGrp="1"/>
          </p:cNvSpPr>
          <p:nvPr>
            <p:ph sz="half" idx="2"/>
          </p:nvPr>
        </p:nvSpPr>
        <p:spPr>
          <a:xfrm>
            <a:off x="366971" y="2761381"/>
            <a:ext cx="22538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6" name="Content Placeholder 5"/>
          <p:cNvSpPr>
            <a:spLocks noGrp="1"/>
          </p:cNvSpPr>
          <p:nvPr>
            <p:ph sz="quarter" idx="4"/>
          </p:nvPr>
        </p:nvSpPr>
        <p:spPr>
          <a:xfrm>
            <a:off x="2697123" y="2761381"/>
            <a:ext cx="22649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135303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83737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28049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185504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387DA4-CDBF-431B-A472-21E755CB64C0}" type="datetimeFigureOut">
              <a:rPr kumimoji="1" lang="ja-JP" altLang="en-US" smtClean="0"/>
              <a:t>2023/3/7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65391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42387DA4-CDBF-431B-A472-21E755CB64C0}" type="datetimeFigureOut">
              <a:rPr kumimoji="1" lang="ja-JP" altLang="en-US" smtClean="0"/>
              <a:t>2023/3/7</a:t>
            </a:fld>
            <a:endParaRPr kumimoji="1" lang="ja-JP" altLang="en-US"/>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FAE96F28-E216-4E54-9CD6-0FD8EE35A271}" type="slidenum">
              <a:rPr kumimoji="1" lang="ja-JP" altLang="en-US" smtClean="0"/>
              <a:t>‹#›</a:t>
            </a:fld>
            <a:endParaRPr kumimoji="1" lang="ja-JP" altLang="en-US"/>
          </a:p>
        </p:txBody>
      </p:sp>
    </p:spTree>
    <p:extLst>
      <p:ext uri="{BB962C8B-B14F-4D97-AF65-F5344CB8AC3E}">
        <p14:creationId xmlns:p14="http://schemas.microsoft.com/office/powerpoint/2010/main" val="90351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32729" rtl="0" eaLnBrk="1" latinLnBrk="0" hangingPunct="1">
        <a:lnSpc>
          <a:spcPct val="90000"/>
        </a:lnSpc>
        <a:spcBef>
          <a:spcPct val="0"/>
        </a:spcBef>
        <a:buNone/>
        <a:defRPr kumimoji="1"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p:bodyStyle>
    <p:otherStyle>
      <a:defPPr>
        <a:defRPr lang="en-US"/>
      </a:defPPr>
      <a:lvl1pPr marL="0" algn="l" defTabSz="532729" rtl="0" eaLnBrk="1" latinLnBrk="0" hangingPunct="1">
        <a:defRPr kumimoji="1" sz="1049" kern="1200">
          <a:solidFill>
            <a:schemeClr val="tx1"/>
          </a:solidFill>
          <a:latin typeface="+mn-lt"/>
          <a:ea typeface="+mn-ea"/>
          <a:cs typeface="+mn-cs"/>
        </a:defRPr>
      </a:lvl1pPr>
      <a:lvl2pPr marL="266365" algn="l" defTabSz="532729" rtl="0" eaLnBrk="1" latinLnBrk="0" hangingPunct="1">
        <a:defRPr kumimoji="1" sz="1049" kern="1200">
          <a:solidFill>
            <a:schemeClr val="tx1"/>
          </a:solidFill>
          <a:latin typeface="+mn-lt"/>
          <a:ea typeface="+mn-ea"/>
          <a:cs typeface="+mn-cs"/>
        </a:defRPr>
      </a:lvl2pPr>
      <a:lvl3pPr marL="532729" algn="l" defTabSz="532729" rtl="0" eaLnBrk="1" latinLnBrk="0" hangingPunct="1">
        <a:defRPr kumimoji="1" sz="1049" kern="1200">
          <a:solidFill>
            <a:schemeClr val="tx1"/>
          </a:solidFill>
          <a:latin typeface="+mn-lt"/>
          <a:ea typeface="+mn-ea"/>
          <a:cs typeface="+mn-cs"/>
        </a:defRPr>
      </a:lvl3pPr>
      <a:lvl4pPr marL="799094" algn="l" defTabSz="532729" rtl="0" eaLnBrk="1" latinLnBrk="0" hangingPunct="1">
        <a:defRPr kumimoji="1" sz="1049" kern="1200">
          <a:solidFill>
            <a:schemeClr val="tx1"/>
          </a:solidFill>
          <a:latin typeface="+mn-lt"/>
          <a:ea typeface="+mn-ea"/>
          <a:cs typeface="+mn-cs"/>
        </a:defRPr>
      </a:lvl4pPr>
      <a:lvl5pPr marL="1065459" algn="l" defTabSz="532729" rtl="0" eaLnBrk="1" latinLnBrk="0" hangingPunct="1">
        <a:defRPr kumimoji="1" sz="1049" kern="1200">
          <a:solidFill>
            <a:schemeClr val="tx1"/>
          </a:solidFill>
          <a:latin typeface="+mn-lt"/>
          <a:ea typeface="+mn-ea"/>
          <a:cs typeface="+mn-cs"/>
        </a:defRPr>
      </a:lvl5pPr>
      <a:lvl6pPr marL="1331824" algn="l" defTabSz="532729" rtl="0" eaLnBrk="1" latinLnBrk="0" hangingPunct="1">
        <a:defRPr kumimoji="1" sz="1049" kern="1200">
          <a:solidFill>
            <a:schemeClr val="tx1"/>
          </a:solidFill>
          <a:latin typeface="+mn-lt"/>
          <a:ea typeface="+mn-ea"/>
          <a:cs typeface="+mn-cs"/>
        </a:defRPr>
      </a:lvl6pPr>
      <a:lvl7pPr marL="1598188" algn="l" defTabSz="532729" rtl="0" eaLnBrk="1" latinLnBrk="0" hangingPunct="1">
        <a:defRPr kumimoji="1" sz="1049" kern="1200">
          <a:solidFill>
            <a:schemeClr val="tx1"/>
          </a:solidFill>
          <a:latin typeface="+mn-lt"/>
          <a:ea typeface="+mn-ea"/>
          <a:cs typeface="+mn-cs"/>
        </a:defRPr>
      </a:lvl7pPr>
      <a:lvl8pPr marL="1864553" algn="l" defTabSz="532729" rtl="0" eaLnBrk="1" latinLnBrk="0" hangingPunct="1">
        <a:defRPr kumimoji="1" sz="1049" kern="1200">
          <a:solidFill>
            <a:schemeClr val="tx1"/>
          </a:solidFill>
          <a:latin typeface="+mn-lt"/>
          <a:ea typeface="+mn-ea"/>
          <a:cs typeface="+mn-cs"/>
        </a:defRPr>
      </a:lvl8pPr>
      <a:lvl9pPr marL="2130918" algn="l" defTabSz="532729" rtl="0" eaLnBrk="1" latinLnBrk="0" hangingPunct="1">
        <a:defRPr kumimoji="1"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19.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25.png"/><Relationship Id="rId5" Type="http://schemas.openxmlformats.org/officeDocument/2006/relationships/image" Target="../media/image6.emf"/><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20.jpeg"/><Relationship Id="rId9" Type="http://schemas.openxmlformats.org/officeDocument/2006/relationships/image" Target="../media/image23.emf"/><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F6C9328-1BED-A755-C045-3695B34FC39D}"/>
              </a:ext>
            </a:extLst>
          </p:cNvPr>
          <p:cNvSpPr txBox="1">
            <a:spLocks/>
          </p:cNvSpPr>
          <p:nvPr/>
        </p:nvSpPr>
        <p:spPr>
          <a:xfrm>
            <a:off x="214520" y="4828435"/>
            <a:ext cx="4898610" cy="2126368"/>
          </a:xfrm>
          <a:prstGeom prst="rect">
            <a:avLst/>
          </a:prstGeom>
        </p:spPr>
        <p:txBody>
          <a:bodyPr vert="horz" lIns="91440" tIns="45720" rIns="91440" bIns="45720" rtlCol="0" anchor="b">
            <a:normAutofit/>
          </a:bodyPr>
          <a:lstStyle>
            <a:lvl1pPr algn="ctr" defTabSz="532729" rtl="0" eaLnBrk="1" latinLnBrk="0" hangingPunct="1">
              <a:lnSpc>
                <a:spcPct val="90000"/>
              </a:lnSpc>
              <a:spcBef>
                <a:spcPct val="0"/>
              </a:spcBef>
              <a:buNone/>
              <a:defRPr kumimoji="1" sz="3496" kern="1200">
                <a:solidFill>
                  <a:schemeClr val="tx1"/>
                </a:solidFill>
                <a:latin typeface="+mj-lt"/>
                <a:ea typeface="+mj-ea"/>
                <a:cs typeface="+mj-cs"/>
              </a:defRPr>
            </a:lvl1pPr>
          </a:lstStyle>
          <a:p>
            <a:pPr algn="just">
              <a:lnSpc>
                <a:spcPts val="2000"/>
              </a:lnSpc>
            </a:pP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【目次】</a:t>
            </a:r>
          </a:p>
          <a:p>
            <a:pPr algn="just">
              <a:lnSpc>
                <a:spcPts val="2000"/>
              </a:lnSpc>
            </a:pP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はじめに</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1</a:t>
            </a:r>
          </a:p>
          <a:p>
            <a:pPr algn="just">
              <a:lnSpc>
                <a:spcPts val="2000"/>
              </a:lnSpc>
            </a:pPr>
            <a:r>
              <a:rPr lang="ja-JP" altLang="en-US" sz="1200"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１章</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災害</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ごみ処理</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の流れと</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留意点　・・・</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2000"/>
              </a:lnSpc>
            </a:pPr>
            <a:r>
              <a:rPr lang="ja-JP" altLang="en-US" sz="1200" kern="100" dirty="0">
                <a:solidFill>
                  <a:schemeClr val="accent5"/>
                </a:solidFill>
                <a:effectLst/>
                <a:latin typeface="メイリオ" panose="020B0604030504040204" pitchFamily="50" charset="-128"/>
                <a:ea typeface="メイリオ" panose="020B0604030504040204" pitchFamily="50" charset="-128"/>
                <a:cs typeface="Times New Roman" panose="02020603050405020304" pitchFamily="18" charset="0"/>
              </a:rPr>
              <a:t>２章</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災害</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ごみの種類　・・・・・</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solidFill>
                  <a:schemeClr val="bg1">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7</a:t>
            </a:r>
            <a:endPar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2000"/>
              </a:lnSpc>
            </a:pPr>
            <a:r>
              <a:rPr lang="ja-JP" altLang="en-US" sz="1200" kern="100" dirty="0">
                <a:solidFill>
                  <a:schemeClr val="accent2"/>
                </a:solidFill>
                <a:effectLst/>
                <a:latin typeface="メイリオ" panose="020B0604030504040204" pitchFamily="50" charset="-128"/>
                <a:ea typeface="メイリオ" panose="020B0604030504040204" pitchFamily="50" charset="-128"/>
                <a:cs typeface="Times New Roman" panose="02020603050405020304" pitchFamily="18" charset="0"/>
              </a:rPr>
              <a:t>３章</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被災現場の状況　・・・・・・・・・・・・・・・・・・</a:t>
            </a:r>
            <a:r>
              <a:rPr lang="en-US"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11</a:t>
            </a:r>
            <a:endPar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2000"/>
              </a:lnSpc>
            </a:pPr>
            <a:r>
              <a:rPr lang="ja-JP" altLang="en-US" sz="1200" kern="100" dirty="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４章</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作業時の装備　・・</a:t>
            </a:r>
            <a:r>
              <a:rPr lang="ja-JP" altLang="en-US"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13</a:t>
            </a:r>
            <a:endPar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2000"/>
              </a:lnSpc>
            </a:pPr>
            <a:r>
              <a:rPr lang="ja-JP" altLang="en-US" sz="1200" kern="100" dirty="0">
                <a:solidFill>
                  <a:schemeClr val="bg1">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関連情報</a:t>
            </a:r>
            <a:r>
              <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altLang="ja-JP" sz="1200" kern="100" dirty="0">
              <a:solidFill>
                <a:schemeClr val="bg1">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369AB0BE-D2C8-24CF-5888-480D1F198289}"/>
              </a:ext>
            </a:extLst>
          </p:cNvPr>
          <p:cNvSpPr txBox="1"/>
          <p:nvPr/>
        </p:nvSpPr>
        <p:spPr>
          <a:xfrm>
            <a:off x="1031328" y="6952965"/>
            <a:ext cx="3264995" cy="377026"/>
          </a:xfrm>
          <a:prstGeom prst="rect">
            <a:avLst/>
          </a:prstGeom>
          <a:noFill/>
        </p:spPr>
        <p:txBody>
          <a:bodyPr wrap="square" rtlCol="0">
            <a:spAutoFit/>
          </a:bodyPr>
          <a:lstStyle/>
          <a:p>
            <a:pPr algn="ctr">
              <a:lnSpc>
                <a:spcPts val="2400"/>
              </a:lnSpc>
              <a:spcAft>
                <a:spcPts val="30"/>
              </a:spcAft>
            </a:pPr>
            <a:r>
              <a:rPr kumimoji="1" lang="ja-JP" altLang="en-US" sz="1200" dirty="0">
                <a:solidFill>
                  <a:srgbClr val="002060"/>
                </a:solidFill>
                <a:latin typeface="メイリオ" panose="020B0604030504040204" pitchFamily="50" charset="-128"/>
                <a:ea typeface="メイリオ" panose="020B0604030504040204" pitchFamily="50" charset="-128"/>
              </a:rPr>
              <a:t>〇〇市　〇〇市社会福祉協議会</a:t>
            </a:r>
            <a:endParaRPr kumimoji="1" lang="ja-JP" altLang="en-US" sz="1050" dirty="0">
              <a:solidFill>
                <a:srgbClr val="00206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11C91E6E-28ED-92FE-198D-C6C5E488FCE0}"/>
              </a:ext>
            </a:extLst>
          </p:cNvPr>
          <p:cNvSpPr/>
          <p:nvPr/>
        </p:nvSpPr>
        <p:spPr>
          <a:xfrm>
            <a:off x="170227" y="1437353"/>
            <a:ext cx="5157423" cy="13283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A659996A-B287-889B-9721-1B5362A35CC4}"/>
              </a:ext>
            </a:extLst>
          </p:cNvPr>
          <p:cNvSpPr txBox="1">
            <a:spLocks/>
          </p:cNvSpPr>
          <p:nvPr/>
        </p:nvSpPr>
        <p:spPr>
          <a:xfrm>
            <a:off x="174133" y="1287625"/>
            <a:ext cx="4983289" cy="1479836"/>
          </a:xfrm>
          <a:prstGeom prst="rect">
            <a:avLst/>
          </a:prstGeom>
        </p:spPr>
        <p:txBody>
          <a:bodyPr vert="horz" lIns="91440" tIns="45720" rIns="91440" bIns="45720" rtlCol="0" anchor="b">
            <a:normAutofit fontScale="97500"/>
          </a:bodyPr>
          <a:lstStyle>
            <a:lvl1pPr algn="ctr" defTabSz="532729" rtl="0" eaLnBrk="1" latinLnBrk="0" hangingPunct="1">
              <a:lnSpc>
                <a:spcPct val="90000"/>
              </a:lnSpc>
              <a:spcBef>
                <a:spcPct val="0"/>
              </a:spcBef>
              <a:buNone/>
              <a:defRPr kumimoji="1" sz="3496" kern="1200">
                <a:solidFill>
                  <a:schemeClr val="tx1"/>
                </a:solidFill>
                <a:latin typeface="+mj-lt"/>
                <a:ea typeface="+mj-ea"/>
                <a:cs typeface="+mj-cs"/>
              </a:defRPr>
            </a:lvl1pPr>
          </a:lstStyle>
          <a:p>
            <a:pPr algn="l"/>
            <a:r>
              <a:rPr lang="ja-JP" altLang="en-US" sz="3300" b="1" dirty="0">
                <a:solidFill>
                  <a:schemeClr val="accent1">
                    <a:lumMod val="50000"/>
                  </a:schemeClr>
                </a:solidFill>
                <a:latin typeface="Meiryo UI" panose="020B0604030504040204" pitchFamily="50" charset="-128"/>
                <a:ea typeface="Meiryo UI" panose="020B0604030504040204" pitchFamily="50" charset="-128"/>
              </a:rPr>
              <a:t>ボランティア向け</a:t>
            </a:r>
            <a:br>
              <a:rPr lang="en-US" altLang="ja-JP" sz="3300" b="1" dirty="0">
                <a:solidFill>
                  <a:schemeClr val="accent1">
                    <a:lumMod val="50000"/>
                  </a:schemeClr>
                </a:solidFill>
                <a:latin typeface="Meiryo UI" panose="020B0604030504040204" pitchFamily="50" charset="-128"/>
                <a:ea typeface="Meiryo UI" panose="020B0604030504040204" pitchFamily="50" charset="-128"/>
              </a:rPr>
            </a:br>
            <a:r>
              <a:rPr lang="ja-JP" altLang="en-US" sz="3300" b="1" dirty="0">
                <a:solidFill>
                  <a:schemeClr val="accent1">
                    <a:lumMod val="50000"/>
                  </a:schemeClr>
                </a:solidFill>
                <a:latin typeface="Meiryo UI" panose="020B0604030504040204" pitchFamily="50" charset="-128"/>
                <a:ea typeface="Meiryo UI" panose="020B0604030504040204" pitchFamily="50" charset="-128"/>
              </a:rPr>
              <a:t>災害</a:t>
            </a:r>
            <a:r>
              <a:rPr lang="ja-JP" altLang="en-US" sz="3300" b="1" spc="-100" dirty="0">
                <a:solidFill>
                  <a:schemeClr val="accent1">
                    <a:lumMod val="50000"/>
                  </a:schemeClr>
                </a:solidFill>
                <a:latin typeface="Meiryo UI" panose="020B0604030504040204" pitchFamily="50" charset="-128"/>
                <a:ea typeface="Meiryo UI" panose="020B0604030504040204" pitchFamily="50" charset="-128"/>
              </a:rPr>
              <a:t>ごみ処理ハンドブック案</a:t>
            </a:r>
            <a:r>
              <a:rPr lang="ja-JP" altLang="en-US" sz="2700" b="1" spc="-100" dirty="0">
                <a:solidFill>
                  <a:schemeClr val="accent1">
                    <a:lumMod val="50000"/>
                  </a:schemeClr>
                </a:solidFill>
                <a:latin typeface="Meiryo UI" panose="020B0604030504040204" pitchFamily="50" charset="-128"/>
                <a:ea typeface="Meiryo UI" panose="020B0604030504040204" pitchFamily="50" charset="-128"/>
              </a:rPr>
              <a:t> </a:t>
            </a:r>
            <a:r>
              <a:rPr lang="ja-JP" altLang="en-US" sz="1800" b="1" dirty="0">
                <a:solidFill>
                  <a:schemeClr val="accent1">
                    <a:lumMod val="50000"/>
                  </a:schemeClr>
                </a:solidFill>
                <a:latin typeface="メイリオ" panose="020B0604030504040204" pitchFamily="50" charset="-128"/>
                <a:ea typeface="メイリオ" panose="020B0604030504040204" pitchFamily="50" charset="-128"/>
              </a:rPr>
              <a:t>　　　　　　　　　　　</a:t>
            </a:r>
            <a:endParaRPr lang="en-US" altLang="ja-JP" sz="1800" b="1" dirty="0">
              <a:solidFill>
                <a:schemeClr val="accent1">
                  <a:lumMod val="50000"/>
                </a:schemeClr>
              </a:solidFill>
              <a:latin typeface="メイリオ" panose="020B0604030504040204" pitchFamily="50" charset="-128"/>
              <a:ea typeface="メイリオ" panose="020B0604030504040204" pitchFamily="50" charset="-128"/>
            </a:endParaRPr>
          </a:p>
          <a:p>
            <a:pPr algn="r"/>
            <a:r>
              <a:rPr lang="ja-JP" altLang="en-US" sz="1800" b="1" dirty="0">
                <a:solidFill>
                  <a:schemeClr val="accent1">
                    <a:lumMod val="50000"/>
                  </a:schemeClr>
                </a:solidFill>
                <a:latin typeface="メイリオ" panose="020B0604030504040204" pitchFamily="50" charset="-128"/>
                <a:ea typeface="メイリオ" panose="020B0604030504040204" pitchFamily="50" charset="-128"/>
              </a:rPr>
              <a:t>令和５年</a:t>
            </a:r>
            <a:r>
              <a:rPr lang="en-US" altLang="ja-JP" sz="1800" b="1" dirty="0">
                <a:solidFill>
                  <a:schemeClr val="accent1">
                    <a:lumMod val="50000"/>
                  </a:schemeClr>
                </a:solidFill>
                <a:latin typeface="メイリオ" panose="020B0604030504040204" pitchFamily="50" charset="-128"/>
                <a:ea typeface="メイリオ" panose="020B0604030504040204" pitchFamily="50" charset="-128"/>
              </a:rPr>
              <a:t>3</a:t>
            </a:r>
            <a:r>
              <a:rPr lang="ja-JP" altLang="en-US" sz="1800" b="1" dirty="0">
                <a:solidFill>
                  <a:schemeClr val="accent1">
                    <a:lumMod val="50000"/>
                  </a:schemeClr>
                </a:solidFill>
                <a:latin typeface="メイリオ" panose="020B0604030504040204" pitchFamily="50" charset="-128"/>
                <a:ea typeface="メイリオ" panose="020B0604030504040204" pitchFamily="50" charset="-128"/>
              </a:rPr>
              <a:t>月</a:t>
            </a:r>
            <a:endParaRPr lang="ja-JP" altLang="en-US"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98B5965-9A2E-08CE-94B0-45C9A2B1A66A}"/>
              </a:ext>
            </a:extLst>
          </p:cNvPr>
          <p:cNvSpPr txBox="1"/>
          <p:nvPr/>
        </p:nvSpPr>
        <p:spPr>
          <a:xfrm>
            <a:off x="511463" y="2888049"/>
            <a:ext cx="4474950" cy="2144177"/>
          </a:xfrm>
          <a:prstGeom prst="rect">
            <a:avLst/>
          </a:prstGeom>
          <a:noFill/>
        </p:spPr>
        <p:txBody>
          <a:bodyPr wrap="square" rtlCol="0">
            <a:spAutoFit/>
          </a:bodyPr>
          <a:lstStyle/>
          <a:p>
            <a:pPr algn="ctr">
              <a:lnSpc>
                <a:spcPts val="2400"/>
              </a:lnSpc>
              <a:spcAft>
                <a:spcPts val="30"/>
              </a:spcAft>
            </a:pPr>
            <a:r>
              <a:rPr kumimoji="1" lang="ja-JP" altLang="en-US" b="1" dirty="0">
                <a:solidFill>
                  <a:srgbClr val="002060"/>
                </a:solidFill>
                <a:latin typeface="メイリオ" panose="020B0604030504040204" pitchFamily="50" charset="-128"/>
                <a:ea typeface="メイリオ" panose="020B0604030504040204" pitchFamily="50" charset="-128"/>
              </a:rPr>
              <a:t>ボランティア活動へのご参加</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algn="ctr">
              <a:lnSpc>
                <a:spcPts val="2400"/>
              </a:lnSpc>
              <a:spcAft>
                <a:spcPts val="30"/>
              </a:spcAft>
            </a:pPr>
            <a:r>
              <a:rPr kumimoji="1" lang="ja-JP" altLang="en-US" b="1" dirty="0">
                <a:solidFill>
                  <a:srgbClr val="002060"/>
                </a:solidFill>
                <a:latin typeface="メイリオ" panose="020B0604030504040204" pitchFamily="50" charset="-128"/>
                <a:ea typeface="メイリオ" panose="020B0604030504040204" pitchFamily="50" charset="-128"/>
              </a:rPr>
              <a:t>ありがとうございます。</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algn="ctr">
              <a:lnSpc>
                <a:spcPts val="800"/>
              </a:lnSpc>
              <a:spcAft>
                <a:spcPts val="30"/>
              </a:spcAft>
            </a:pPr>
            <a:endParaRPr kumimoji="1" lang="en-US" altLang="ja-JP" sz="1400" dirty="0">
              <a:solidFill>
                <a:srgbClr val="002060"/>
              </a:solidFill>
              <a:latin typeface="メイリオ" panose="020B0604030504040204" pitchFamily="50" charset="-128"/>
              <a:ea typeface="メイリオ" panose="020B0604030504040204" pitchFamily="50" charset="-128"/>
            </a:endParaRPr>
          </a:p>
          <a:p>
            <a:pPr algn="ctr">
              <a:lnSpc>
                <a:spcPts val="2400"/>
              </a:lnSpc>
              <a:spcAft>
                <a:spcPts val="30"/>
              </a:spcAft>
            </a:pPr>
            <a:r>
              <a:rPr kumimoji="1" lang="ja-JP" altLang="en-US" sz="1400" dirty="0">
                <a:solidFill>
                  <a:srgbClr val="002060"/>
                </a:solidFill>
                <a:latin typeface="メイリオ" panose="020B0604030504040204" pitchFamily="50" charset="-128"/>
                <a:ea typeface="メイリオ" panose="020B0604030504040204" pitchFamily="50" charset="-128"/>
              </a:rPr>
              <a:t>みなさまのご支援は、被災された方が</a:t>
            </a:r>
            <a:endParaRPr kumimoji="1" lang="en-US" altLang="ja-JP" sz="1400" dirty="0">
              <a:solidFill>
                <a:srgbClr val="002060"/>
              </a:solidFill>
              <a:latin typeface="メイリオ" panose="020B0604030504040204" pitchFamily="50" charset="-128"/>
              <a:ea typeface="メイリオ" panose="020B0604030504040204" pitchFamily="50" charset="-128"/>
            </a:endParaRPr>
          </a:p>
          <a:p>
            <a:pPr algn="ctr">
              <a:lnSpc>
                <a:spcPts val="2400"/>
              </a:lnSpc>
              <a:spcAft>
                <a:spcPts val="30"/>
              </a:spcAft>
            </a:pPr>
            <a:r>
              <a:rPr kumimoji="1" lang="ja-JP" altLang="en-US" sz="1400" dirty="0">
                <a:solidFill>
                  <a:srgbClr val="002060"/>
                </a:solidFill>
                <a:latin typeface="メイリオ" panose="020B0604030504040204" pitchFamily="50" charset="-128"/>
                <a:ea typeface="メイリオ" panose="020B0604030504040204" pitchFamily="50" charset="-128"/>
              </a:rPr>
              <a:t>日常を取り戻す一歩につながっています。</a:t>
            </a:r>
            <a:endParaRPr kumimoji="1" lang="en-US" altLang="ja-JP" sz="1400" dirty="0">
              <a:solidFill>
                <a:srgbClr val="002060"/>
              </a:solidFill>
              <a:latin typeface="メイリオ" panose="020B0604030504040204" pitchFamily="50" charset="-128"/>
              <a:ea typeface="メイリオ" panose="020B0604030504040204" pitchFamily="50" charset="-128"/>
            </a:endParaRPr>
          </a:p>
          <a:p>
            <a:pPr algn="ctr">
              <a:lnSpc>
                <a:spcPts val="800"/>
              </a:lnSpc>
            </a:pPr>
            <a:endParaRPr kumimoji="1" lang="en-US" altLang="ja-JP" sz="900" dirty="0">
              <a:solidFill>
                <a:srgbClr val="002060"/>
              </a:solidFill>
              <a:latin typeface="メイリオ" panose="020B0604030504040204" pitchFamily="50" charset="-128"/>
              <a:ea typeface="メイリオ" panose="020B0604030504040204" pitchFamily="50" charset="-128"/>
            </a:endParaRPr>
          </a:p>
          <a:p>
            <a:pPr algn="ctr">
              <a:lnSpc>
                <a:spcPts val="2400"/>
              </a:lnSpc>
              <a:spcAft>
                <a:spcPts val="30"/>
              </a:spcAft>
            </a:pPr>
            <a:r>
              <a:rPr kumimoji="1" lang="ja-JP" altLang="en-US" sz="1400" dirty="0">
                <a:solidFill>
                  <a:srgbClr val="002060"/>
                </a:solidFill>
                <a:latin typeface="メイリオ" panose="020B0604030504040204" pitchFamily="50" charset="-128"/>
                <a:ea typeface="メイリオ" panose="020B0604030504040204" pitchFamily="50" charset="-128"/>
              </a:rPr>
              <a:t>被災地の早期復旧・復興に向けて、</a:t>
            </a:r>
            <a:endParaRPr kumimoji="1" lang="en-US" altLang="ja-JP" sz="1400" dirty="0">
              <a:solidFill>
                <a:srgbClr val="002060"/>
              </a:solidFill>
              <a:latin typeface="メイリオ" panose="020B0604030504040204" pitchFamily="50" charset="-128"/>
              <a:ea typeface="メイリオ" panose="020B0604030504040204" pitchFamily="50" charset="-128"/>
            </a:endParaRPr>
          </a:p>
          <a:p>
            <a:pPr algn="ctr">
              <a:lnSpc>
                <a:spcPts val="2400"/>
              </a:lnSpc>
              <a:spcAft>
                <a:spcPts val="30"/>
              </a:spcAft>
            </a:pPr>
            <a:r>
              <a:rPr kumimoji="1" lang="ja-JP" altLang="en-US" sz="1400" dirty="0">
                <a:solidFill>
                  <a:srgbClr val="002060"/>
                </a:solidFill>
                <a:latin typeface="メイリオ" panose="020B0604030504040204" pitchFamily="50" charset="-128"/>
                <a:ea typeface="メイリオ" panose="020B0604030504040204" pitchFamily="50" charset="-128"/>
              </a:rPr>
              <a:t>ご協力をお願いします。</a:t>
            </a:r>
            <a:endParaRPr kumimoji="1" lang="ja-JP" altLang="en-US" sz="1400" strike="sngStrike"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A662327-3A75-11C8-FE90-6E18EB5DBA30}"/>
              </a:ext>
            </a:extLst>
          </p:cNvPr>
          <p:cNvSpPr/>
          <p:nvPr/>
        </p:nvSpPr>
        <p:spPr>
          <a:xfrm>
            <a:off x="511463" y="604872"/>
            <a:ext cx="1704074" cy="50385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モデル例</a:t>
            </a:r>
          </a:p>
        </p:txBody>
      </p:sp>
    </p:spTree>
    <p:extLst>
      <p:ext uri="{BB962C8B-B14F-4D97-AF65-F5344CB8AC3E}">
        <p14:creationId xmlns:p14="http://schemas.microsoft.com/office/powerpoint/2010/main" val="98124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2D96F2E-498D-7592-3757-D63DC47DF9BB}"/>
              </a:ext>
            </a:extLst>
          </p:cNvPr>
          <p:cNvSpPr/>
          <p:nvPr/>
        </p:nvSpPr>
        <p:spPr>
          <a:xfrm>
            <a:off x="614196" y="2928788"/>
            <a:ext cx="4320000" cy="4189768"/>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lnSpc>
                <a:spcPts val="1800"/>
              </a:lnSpc>
            </a:pPr>
            <a:r>
              <a:rPr kumimoji="1" lang="ja-JP" altLang="en-US" sz="1100" b="1" dirty="0">
                <a:solidFill>
                  <a:schemeClr val="tx1"/>
                </a:solidFill>
                <a:highlight>
                  <a:srgbClr val="FFFF00"/>
                </a:highlight>
                <a:latin typeface="Meiryo UI" panose="020B0604030504040204" pitchFamily="50" charset="-128"/>
                <a:ea typeface="Meiryo UI" panose="020B0604030504040204" pitchFamily="50" charset="-128"/>
              </a:rPr>
              <a:t>ボランティアの皆さんに処理をお願いする可能性のある災害ごみ</a:t>
            </a:r>
            <a:endParaRPr kumimoji="1" lang="en-US" altLang="ja-JP" sz="1100" b="1" dirty="0">
              <a:solidFill>
                <a:schemeClr val="tx1"/>
              </a:solidFill>
              <a:latin typeface="Meiryo UI" panose="020B0604030504040204" pitchFamily="50" charset="-128"/>
              <a:ea typeface="Meiryo UI" panose="020B0604030504040204" pitchFamily="50" charset="-128"/>
            </a:endParaRPr>
          </a:p>
          <a:p>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C20CBDF0-AB78-FF84-C1B6-6517C064A120}"/>
              </a:ext>
            </a:extLst>
          </p:cNvPr>
          <p:cNvSpPr/>
          <p:nvPr/>
        </p:nvSpPr>
        <p:spPr>
          <a:xfrm>
            <a:off x="793890" y="3448995"/>
            <a:ext cx="4006528" cy="1080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8883DA2-F800-8965-CA6A-2D11377EBB0F}"/>
              </a:ext>
            </a:extLst>
          </p:cNvPr>
          <p:cNvSpPr/>
          <p:nvPr/>
        </p:nvSpPr>
        <p:spPr>
          <a:xfrm>
            <a:off x="770106" y="4709295"/>
            <a:ext cx="4006528" cy="1080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6F0584F2-2EFB-73C0-115C-5F1AE8DA6788}"/>
              </a:ext>
            </a:extLst>
          </p:cNvPr>
          <p:cNvSpPr/>
          <p:nvPr/>
        </p:nvSpPr>
        <p:spPr>
          <a:xfrm>
            <a:off x="772318" y="5983568"/>
            <a:ext cx="4006528" cy="1080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C7B20A1-9C2F-72EF-F33C-76CDA93F2BE2}"/>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9</a:t>
            </a:r>
            <a:endParaRPr kumimoji="1" lang="ja-JP" altLang="en-US" sz="1200" b="1" dirty="0"/>
          </a:p>
        </p:txBody>
      </p:sp>
      <p:sp>
        <p:nvSpPr>
          <p:cNvPr id="10242" name="四角形: 角を丸くする 10241">
            <a:extLst>
              <a:ext uri="{FF2B5EF4-FFF2-40B4-BE49-F238E27FC236}">
                <a16:creationId xmlns:a16="http://schemas.microsoft.com/office/drawing/2014/main" id="{0EA2946B-CFF9-C0C9-2D06-72B36226EB1A}"/>
              </a:ext>
            </a:extLst>
          </p:cNvPr>
          <p:cNvSpPr/>
          <p:nvPr/>
        </p:nvSpPr>
        <p:spPr>
          <a:xfrm>
            <a:off x="2604164" y="65220"/>
            <a:ext cx="2285773" cy="5239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分別のルールは自治体で異なります。各自治体で編集</a:t>
            </a:r>
          </a:p>
        </p:txBody>
      </p:sp>
      <p:sp>
        <p:nvSpPr>
          <p:cNvPr id="19" name="テキスト ボックス 18">
            <a:extLst>
              <a:ext uri="{FF2B5EF4-FFF2-40B4-BE49-F238E27FC236}">
                <a16:creationId xmlns:a16="http://schemas.microsoft.com/office/drawing/2014/main" id="{6EB6B3EB-3A29-33B1-F558-4BEB5D398B13}"/>
              </a:ext>
            </a:extLst>
          </p:cNvPr>
          <p:cNvSpPr txBox="1"/>
          <p:nvPr/>
        </p:nvSpPr>
        <p:spPr>
          <a:xfrm>
            <a:off x="611876" y="890031"/>
            <a:ext cx="4317389" cy="1865895"/>
          </a:xfrm>
          <a:prstGeom prst="rect">
            <a:avLst/>
          </a:prstGeom>
          <a:noFill/>
        </p:spPr>
        <p:txBody>
          <a:bodyPr wrap="square" rtlCol="0">
            <a:spAutoFit/>
          </a:bodyPr>
          <a:lstStyle/>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被災現場では、被災家屋内の災害ごみ以外にも、壊れたブロック塀や落下した瓦、はがれ落ちた壁面材や壊れた障子、雨戸・ドアなどの建具などの災害ごみも、集積所や仮置場に搬出するなど、適切な処理をする必要があります。</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こうした災害ごみについても、被災された方の話や現地のボランティアのリーダーの指示を聞きながら、片付け作業に協力していきましょう。</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5B8427-5F1E-2677-547C-7BB6939E8162}"/>
              </a:ext>
            </a:extLst>
          </p:cNvPr>
          <p:cNvSpPr txBox="1"/>
          <p:nvPr/>
        </p:nvSpPr>
        <p:spPr>
          <a:xfrm>
            <a:off x="2640369" y="3611138"/>
            <a:ext cx="2006797" cy="746358"/>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壊れたコンクリートブロックやレンガなど</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瓦類とは分けてください。</a:t>
            </a:r>
          </a:p>
        </p:txBody>
      </p:sp>
      <p:sp>
        <p:nvSpPr>
          <p:cNvPr id="30" name="フローチャート: 端子 29">
            <a:extLst>
              <a:ext uri="{FF2B5EF4-FFF2-40B4-BE49-F238E27FC236}">
                <a16:creationId xmlns:a16="http://schemas.microsoft.com/office/drawing/2014/main" id="{750246CF-367F-7C5F-C965-A82DACD07F0D}"/>
              </a:ext>
            </a:extLst>
          </p:cNvPr>
          <p:cNvSpPr/>
          <p:nvPr/>
        </p:nvSpPr>
        <p:spPr>
          <a:xfrm>
            <a:off x="937554" y="3333746"/>
            <a:ext cx="1872000"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コンクリート・レンガがら</a:t>
            </a:r>
          </a:p>
        </p:txBody>
      </p:sp>
      <p:pic>
        <p:nvPicPr>
          <p:cNvPr id="32" name="図 31" descr="ダイアグラム が含まれている画像&#10;&#10;自動的に生成された説明">
            <a:extLst>
              <a:ext uri="{FF2B5EF4-FFF2-40B4-BE49-F238E27FC236}">
                <a16:creationId xmlns:a16="http://schemas.microsoft.com/office/drawing/2014/main" id="{0C9D5C55-F523-606E-D768-B04130DB4F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94178" y="3524149"/>
            <a:ext cx="989435" cy="990871"/>
          </a:xfrm>
          <a:prstGeom prst="rect">
            <a:avLst/>
          </a:prstGeom>
        </p:spPr>
      </p:pic>
      <p:pic>
        <p:nvPicPr>
          <p:cNvPr id="35" name="図 34" descr="テキスト が含まれている画像&#10;&#10;自動的に生成された説明">
            <a:extLst>
              <a:ext uri="{FF2B5EF4-FFF2-40B4-BE49-F238E27FC236}">
                <a16:creationId xmlns:a16="http://schemas.microsoft.com/office/drawing/2014/main" id="{C2E3BA6D-46C6-DC24-6D92-A215E15344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3907" y="3902300"/>
            <a:ext cx="659218" cy="659218"/>
          </a:xfrm>
          <a:prstGeom prst="rect">
            <a:avLst/>
          </a:prstGeom>
        </p:spPr>
      </p:pic>
      <p:sp>
        <p:nvSpPr>
          <p:cNvPr id="36" name="テキスト ボックス 35">
            <a:extLst>
              <a:ext uri="{FF2B5EF4-FFF2-40B4-BE49-F238E27FC236}">
                <a16:creationId xmlns:a16="http://schemas.microsoft.com/office/drawing/2014/main" id="{38CD7967-961D-41D7-6A01-01AAC1BE23A0}"/>
              </a:ext>
            </a:extLst>
          </p:cNvPr>
          <p:cNvSpPr txBox="1"/>
          <p:nvPr/>
        </p:nvSpPr>
        <p:spPr>
          <a:xfrm>
            <a:off x="2660748" y="4854454"/>
            <a:ext cx="1819857" cy="888513"/>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落下した瓦屋根や、</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はがれ落ちた壁などに使用したスレート材など</a:t>
            </a:r>
            <a:endParaRPr kumimoji="1" lang="en-US" altLang="ja-JP" sz="800" dirty="0">
              <a:latin typeface="Meiryo UI" panose="020B0604030504040204" pitchFamily="50" charset="-128"/>
              <a:ea typeface="Meiryo UI" panose="020B0604030504040204" pitchFamily="50" charset="-128"/>
            </a:endParaRPr>
          </a:p>
          <a:p>
            <a:pPr>
              <a:lnSpc>
                <a:spcPts val="1600"/>
              </a:lnSpc>
            </a:pPr>
            <a:endParaRPr kumimoji="1" lang="ja-JP" altLang="en-US" sz="1050" dirty="0">
              <a:latin typeface="Meiryo UI" panose="020B0604030504040204" pitchFamily="50" charset="-128"/>
              <a:ea typeface="Meiryo UI" panose="020B0604030504040204" pitchFamily="50" charset="-128"/>
            </a:endParaRPr>
          </a:p>
        </p:txBody>
      </p:sp>
      <p:sp>
        <p:nvSpPr>
          <p:cNvPr id="38" name="フローチャート: 端子 37">
            <a:extLst>
              <a:ext uri="{FF2B5EF4-FFF2-40B4-BE49-F238E27FC236}">
                <a16:creationId xmlns:a16="http://schemas.microsoft.com/office/drawing/2014/main" id="{76EDAFAC-E95C-6D0B-9A39-7C8D2DB9730E}"/>
              </a:ext>
            </a:extLst>
          </p:cNvPr>
          <p:cNvSpPr/>
          <p:nvPr/>
        </p:nvSpPr>
        <p:spPr>
          <a:xfrm>
            <a:off x="913770" y="4594041"/>
            <a:ext cx="1872000"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瓦類・石膏ボード</a:t>
            </a:r>
          </a:p>
        </p:txBody>
      </p:sp>
      <p:pic>
        <p:nvPicPr>
          <p:cNvPr id="39" name="図 38" descr="テキスト が含まれている画像&#10;&#10;自動的に生成された説明">
            <a:extLst>
              <a:ext uri="{FF2B5EF4-FFF2-40B4-BE49-F238E27FC236}">
                <a16:creationId xmlns:a16="http://schemas.microsoft.com/office/drawing/2014/main" id="{EDE92B18-687C-889B-69A9-4BF2540A303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22934" y="4859843"/>
            <a:ext cx="917435" cy="917435"/>
          </a:xfrm>
          <a:prstGeom prst="rect">
            <a:avLst/>
          </a:prstGeom>
        </p:spPr>
      </p:pic>
      <p:pic>
        <p:nvPicPr>
          <p:cNvPr id="40" name="図 39" descr="文字が書かれた看板&#10;&#10;中程度の精度で自動的に生成された説明">
            <a:extLst>
              <a:ext uri="{FF2B5EF4-FFF2-40B4-BE49-F238E27FC236}">
                <a16:creationId xmlns:a16="http://schemas.microsoft.com/office/drawing/2014/main" id="{F38FB0A8-B1F6-CBA4-35F6-F7264A524A1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7151" y="4907873"/>
            <a:ext cx="849813" cy="849813"/>
          </a:xfrm>
          <a:prstGeom prst="rect">
            <a:avLst/>
          </a:prstGeom>
        </p:spPr>
      </p:pic>
      <p:sp>
        <p:nvSpPr>
          <p:cNvPr id="41" name="テキスト ボックス 40">
            <a:extLst>
              <a:ext uri="{FF2B5EF4-FFF2-40B4-BE49-F238E27FC236}">
                <a16:creationId xmlns:a16="http://schemas.microsoft.com/office/drawing/2014/main" id="{597951E4-E5C5-C63A-6F91-FE5AB9B38E7D}"/>
              </a:ext>
            </a:extLst>
          </p:cNvPr>
          <p:cNvSpPr txBox="1"/>
          <p:nvPr/>
        </p:nvSpPr>
        <p:spPr>
          <a:xfrm>
            <a:off x="2660748" y="6163983"/>
            <a:ext cx="2099099" cy="646331"/>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はがれ落ちた壁面材や、壊れた障子や雨戸・ドアなどの建具</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など</a:t>
            </a:r>
            <a:endParaRPr kumimoji="1" lang="ja-JP" altLang="en-US" sz="1050" dirty="0">
              <a:latin typeface="Meiryo UI" panose="020B0604030504040204" pitchFamily="50" charset="-128"/>
              <a:ea typeface="Meiryo UI" panose="020B0604030504040204" pitchFamily="50" charset="-128"/>
            </a:endParaRPr>
          </a:p>
        </p:txBody>
      </p:sp>
      <p:sp>
        <p:nvSpPr>
          <p:cNvPr id="43" name="フローチャート: 端子 42">
            <a:extLst>
              <a:ext uri="{FF2B5EF4-FFF2-40B4-BE49-F238E27FC236}">
                <a16:creationId xmlns:a16="http://schemas.microsoft.com/office/drawing/2014/main" id="{DA0CA9EB-2F3B-A475-0F13-672542512FDE}"/>
              </a:ext>
            </a:extLst>
          </p:cNvPr>
          <p:cNvSpPr/>
          <p:nvPr/>
        </p:nvSpPr>
        <p:spPr>
          <a:xfrm>
            <a:off x="915982" y="5868315"/>
            <a:ext cx="1872000"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大型木質系ごみ</a:t>
            </a:r>
          </a:p>
        </p:txBody>
      </p:sp>
      <p:sp>
        <p:nvSpPr>
          <p:cNvPr id="49" name="四角形: 角を丸くする 48">
            <a:extLst>
              <a:ext uri="{FF2B5EF4-FFF2-40B4-BE49-F238E27FC236}">
                <a16:creationId xmlns:a16="http://schemas.microsoft.com/office/drawing/2014/main" id="{B4379B6F-534A-A2D8-9F60-D733C293C4D0}"/>
              </a:ext>
            </a:extLst>
          </p:cNvPr>
          <p:cNvSpPr/>
          <p:nvPr/>
        </p:nvSpPr>
        <p:spPr>
          <a:xfrm>
            <a:off x="497600" y="714001"/>
            <a:ext cx="4536000" cy="6516000"/>
          </a:xfrm>
          <a:prstGeom prst="roundRect">
            <a:avLst>
              <a:gd name="adj" fmla="val 2875"/>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AA8FDD9C-44D0-648A-D3F0-B53BBE849EAC}"/>
              </a:ext>
            </a:extLst>
          </p:cNvPr>
          <p:cNvSpPr/>
          <p:nvPr/>
        </p:nvSpPr>
        <p:spPr>
          <a:xfrm>
            <a:off x="679055" y="580469"/>
            <a:ext cx="3968111" cy="264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一般ボランティアが扱う可能性があるその他の災害ごみ</a:t>
            </a:r>
          </a:p>
        </p:txBody>
      </p:sp>
      <p:pic>
        <p:nvPicPr>
          <p:cNvPr id="7" name="図 6" descr="建物, ウィンドウ が含まれている画像&#10;&#10;自動的に生成された説明">
            <a:extLst>
              <a:ext uri="{FF2B5EF4-FFF2-40B4-BE49-F238E27FC236}">
                <a16:creationId xmlns:a16="http://schemas.microsoft.com/office/drawing/2014/main" id="{DAE992E3-4B48-9B6A-05B4-BA84250753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4621460">
            <a:off x="1299196" y="6143734"/>
            <a:ext cx="979167" cy="979167"/>
          </a:xfrm>
          <a:prstGeom prst="rect">
            <a:avLst/>
          </a:prstGeom>
        </p:spPr>
      </p:pic>
      <p:grpSp>
        <p:nvGrpSpPr>
          <p:cNvPr id="11" name="グループ化 10">
            <a:extLst>
              <a:ext uri="{FF2B5EF4-FFF2-40B4-BE49-F238E27FC236}">
                <a16:creationId xmlns:a16="http://schemas.microsoft.com/office/drawing/2014/main" id="{9174E0A7-F966-2FB4-354B-541F284E1788}"/>
              </a:ext>
            </a:extLst>
          </p:cNvPr>
          <p:cNvGrpSpPr/>
          <p:nvPr/>
        </p:nvGrpSpPr>
        <p:grpSpPr>
          <a:xfrm>
            <a:off x="-44538" y="19825"/>
            <a:ext cx="492443" cy="7508873"/>
            <a:chOff x="4908820" y="9525"/>
            <a:chExt cx="492443" cy="7508873"/>
          </a:xfrm>
        </p:grpSpPr>
        <p:sp>
          <p:nvSpPr>
            <p:cNvPr id="12" name="テキスト ボックス 11">
              <a:extLst>
                <a:ext uri="{FF2B5EF4-FFF2-40B4-BE49-F238E27FC236}">
                  <a16:creationId xmlns:a16="http://schemas.microsoft.com/office/drawing/2014/main" id="{A93D77DC-C58C-B867-F49B-8A88AF1A0E62}"/>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nvGrpSpPr>
            <p:cNvPr id="13" name="グループ化 12">
              <a:extLst>
                <a:ext uri="{FF2B5EF4-FFF2-40B4-BE49-F238E27FC236}">
                  <a16:creationId xmlns:a16="http://schemas.microsoft.com/office/drawing/2014/main" id="{900BED71-AB21-7C52-2972-9D4C8A3AADCE}"/>
                </a:ext>
              </a:extLst>
            </p:cNvPr>
            <p:cNvGrpSpPr/>
            <p:nvPr/>
          </p:nvGrpSpPr>
          <p:grpSpPr>
            <a:xfrm>
              <a:off x="4969565" y="9525"/>
              <a:ext cx="356750" cy="7508873"/>
              <a:chOff x="-4665" y="13448"/>
              <a:chExt cx="242464" cy="7508873"/>
            </a:xfrm>
          </p:grpSpPr>
          <p:sp>
            <p:nvSpPr>
              <p:cNvPr id="14" name="正方形/長方形 13">
                <a:extLst>
                  <a:ext uri="{FF2B5EF4-FFF2-40B4-BE49-F238E27FC236}">
                    <a16:creationId xmlns:a16="http://schemas.microsoft.com/office/drawing/2014/main" id="{BE684525-3A95-E0B4-CFB6-0DBA9706A262}"/>
                  </a:ext>
                </a:extLst>
              </p:cNvPr>
              <p:cNvSpPr/>
              <p:nvPr/>
            </p:nvSpPr>
            <p:spPr>
              <a:xfrm>
                <a:off x="-4665" y="5650321"/>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15" name="正方形/長方形 14">
                <a:extLst>
                  <a:ext uri="{FF2B5EF4-FFF2-40B4-BE49-F238E27FC236}">
                    <a16:creationId xmlns:a16="http://schemas.microsoft.com/office/drawing/2014/main" id="{986D73D6-B4D5-8F1E-198F-41384B23246C}"/>
                  </a:ext>
                </a:extLst>
              </p:cNvPr>
              <p:cNvSpPr/>
              <p:nvPr/>
            </p:nvSpPr>
            <p:spPr>
              <a:xfrm>
                <a:off x="-4665" y="3779341"/>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16" name="正方形/長方形 15">
                <a:extLst>
                  <a:ext uri="{FF2B5EF4-FFF2-40B4-BE49-F238E27FC236}">
                    <a16:creationId xmlns:a16="http://schemas.microsoft.com/office/drawing/2014/main" id="{EC4AB2C0-1C70-6E47-1F68-4F6DEAE26310}"/>
                  </a:ext>
                </a:extLst>
              </p:cNvPr>
              <p:cNvSpPr/>
              <p:nvPr/>
            </p:nvSpPr>
            <p:spPr>
              <a:xfrm>
                <a:off x="-4665" y="13448"/>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sp>
            <p:nvSpPr>
              <p:cNvPr id="18" name="正方形/長方形 17">
                <a:extLst>
                  <a:ext uri="{FF2B5EF4-FFF2-40B4-BE49-F238E27FC236}">
                    <a16:creationId xmlns:a16="http://schemas.microsoft.com/office/drawing/2014/main" id="{095A0A0F-6315-DDED-C9DC-34541EE25203}"/>
                  </a:ext>
                </a:extLst>
              </p:cNvPr>
              <p:cNvSpPr/>
              <p:nvPr/>
            </p:nvSpPr>
            <p:spPr>
              <a:xfrm>
                <a:off x="-4665" y="1891568"/>
                <a:ext cx="242464" cy="187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 ２章　災害ごみの種類</a:t>
                </a:r>
              </a:p>
            </p:txBody>
          </p:sp>
        </p:grpSp>
      </p:grpSp>
    </p:spTree>
    <p:extLst>
      <p:ext uri="{BB962C8B-B14F-4D97-AF65-F5344CB8AC3E}">
        <p14:creationId xmlns:p14="http://schemas.microsoft.com/office/powerpoint/2010/main" val="119624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5866211-3018-DC7C-5135-D187315CB400}"/>
              </a:ext>
            </a:extLst>
          </p:cNvPr>
          <p:cNvSpPr/>
          <p:nvPr/>
        </p:nvSpPr>
        <p:spPr>
          <a:xfrm>
            <a:off x="394701" y="2363829"/>
            <a:ext cx="4380131" cy="480169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b="1" dirty="0">
                <a:solidFill>
                  <a:schemeClr val="tx1"/>
                </a:solidFill>
                <a:highlight>
                  <a:srgbClr val="FFFF00"/>
                </a:highlight>
                <a:latin typeface="Meiryo UI" panose="020B0604030504040204" pitchFamily="50" charset="-128"/>
                <a:ea typeface="Meiryo UI" panose="020B0604030504040204" pitchFamily="50" charset="-128"/>
              </a:rPr>
              <a:t>作業チームのリーダーなどを通じて、市に処理を依頼</a:t>
            </a:r>
          </a:p>
          <a:p>
            <a:pPr algn="ct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86" name="四角形: 角を丸くする 85">
            <a:extLst>
              <a:ext uri="{FF2B5EF4-FFF2-40B4-BE49-F238E27FC236}">
                <a16:creationId xmlns:a16="http://schemas.microsoft.com/office/drawing/2014/main" id="{EE4C9B87-6712-3B98-62AD-8FFB3292AF57}"/>
              </a:ext>
            </a:extLst>
          </p:cNvPr>
          <p:cNvSpPr/>
          <p:nvPr/>
        </p:nvSpPr>
        <p:spPr>
          <a:xfrm>
            <a:off x="552817" y="2784489"/>
            <a:ext cx="2021522" cy="1857305"/>
          </a:xfrm>
          <a:prstGeom prst="roundRect">
            <a:avLst>
              <a:gd name="adj" fmla="val 108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四角形: 角を丸くする 92">
            <a:extLst>
              <a:ext uri="{FF2B5EF4-FFF2-40B4-BE49-F238E27FC236}">
                <a16:creationId xmlns:a16="http://schemas.microsoft.com/office/drawing/2014/main" id="{F5837EB5-6BA5-A6C5-85C0-49955043726F}"/>
              </a:ext>
            </a:extLst>
          </p:cNvPr>
          <p:cNvSpPr/>
          <p:nvPr/>
        </p:nvSpPr>
        <p:spPr>
          <a:xfrm>
            <a:off x="2653177" y="2772383"/>
            <a:ext cx="1976804" cy="4231949"/>
          </a:xfrm>
          <a:prstGeom prst="roundRect">
            <a:avLst>
              <a:gd name="adj" fmla="val 73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0ACD3B8E-1CD8-80AF-4871-53A19362B2FD}"/>
              </a:ext>
            </a:extLst>
          </p:cNvPr>
          <p:cNvSpPr txBox="1"/>
          <p:nvPr/>
        </p:nvSpPr>
        <p:spPr>
          <a:xfrm>
            <a:off x="4657513" y="7220330"/>
            <a:ext cx="418343" cy="276999"/>
          </a:xfrm>
          <a:prstGeom prst="rect">
            <a:avLst/>
          </a:prstGeom>
          <a:noFill/>
        </p:spPr>
        <p:txBody>
          <a:bodyPr wrap="square" rtlCol="0">
            <a:spAutoFit/>
          </a:bodyPr>
          <a:lstStyle/>
          <a:p>
            <a:r>
              <a:rPr kumimoji="1" lang="en-US" altLang="ja-JP" sz="1200" b="1" dirty="0"/>
              <a:t>10</a:t>
            </a:r>
          </a:p>
        </p:txBody>
      </p:sp>
      <p:sp>
        <p:nvSpPr>
          <p:cNvPr id="71" name="テキスト ボックス 70">
            <a:extLst>
              <a:ext uri="{FF2B5EF4-FFF2-40B4-BE49-F238E27FC236}">
                <a16:creationId xmlns:a16="http://schemas.microsoft.com/office/drawing/2014/main" id="{B93CF1E7-52E5-66D0-ED44-FD5D50B4B0EF}"/>
              </a:ext>
            </a:extLst>
          </p:cNvPr>
          <p:cNvSpPr txBox="1"/>
          <p:nvPr/>
        </p:nvSpPr>
        <p:spPr>
          <a:xfrm>
            <a:off x="311908" y="922897"/>
            <a:ext cx="4536000" cy="1368000"/>
          </a:xfrm>
          <a:prstGeom prst="rect">
            <a:avLst/>
          </a:prstGeom>
          <a:noFill/>
        </p:spPr>
        <p:txBody>
          <a:bodyPr wrap="square" rtlCol="0">
            <a:spAutoFit/>
          </a:bodyPr>
          <a:lstStyle/>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以下の作業については、作業チームのリーダーなどを通じて、自治体に処理を依頼しましょう。</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39700" algn="just">
              <a:lnSpc>
                <a:spcPts val="2000"/>
              </a:lnSpc>
            </a:pP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1100" kern="100" dirty="0">
                <a:solidFill>
                  <a:schemeClr val="accent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高所作業や電動器具による切断作業</a:t>
            </a:r>
            <a:endParaRPr lang="en-US" altLang="ja-JP" sz="1100" kern="100" dirty="0">
              <a:solidFill>
                <a:schemeClr val="accent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indent="139700" algn="just">
              <a:lnSpc>
                <a:spcPts val="2000"/>
              </a:lnSpc>
            </a:pP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1100" kern="100" dirty="0">
                <a:solidFill>
                  <a:schemeClr val="accent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太陽光パネルや蓄電池、危険物・処理困難物などを扱う作業</a:t>
            </a:r>
          </a:p>
          <a:p>
            <a:pPr indent="139700" algn="just">
              <a:lnSpc>
                <a:spcPts val="2000"/>
              </a:lnSpc>
            </a:pP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1100" kern="100" dirty="0">
                <a:solidFill>
                  <a:schemeClr val="accent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堆積した土砂の除去作業や除去作業のための床はがし（水害時）</a:t>
            </a:r>
            <a:endParaRPr lang="en-US" altLang="ja-JP" sz="1100" kern="100" dirty="0">
              <a:solidFill>
                <a:schemeClr val="accent2">
                  <a:lumMod val="7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E8989DA1-7438-1B17-AE17-2F85C5FDBAD7}"/>
              </a:ext>
            </a:extLst>
          </p:cNvPr>
          <p:cNvSpPr txBox="1"/>
          <p:nvPr/>
        </p:nvSpPr>
        <p:spPr>
          <a:xfrm>
            <a:off x="2654351" y="5550513"/>
            <a:ext cx="1980000" cy="144655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リチウム電池やカセットボンベは発火や破裂の恐れがあるため、取り外してください。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取り外した電池の処理は、現場のリーダーや自治体職員に確認しましょう。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外れない場合は、他のものと分けて置いておいてください。</a:t>
            </a:r>
          </a:p>
        </p:txBody>
      </p:sp>
      <p:sp>
        <p:nvSpPr>
          <p:cNvPr id="81" name="四角形: 角を丸くする 80">
            <a:extLst>
              <a:ext uri="{FF2B5EF4-FFF2-40B4-BE49-F238E27FC236}">
                <a16:creationId xmlns:a16="http://schemas.microsoft.com/office/drawing/2014/main" id="{D2FD44AE-D4F8-C1D4-727F-6998311B3FE2}"/>
              </a:ext>
            </a:extLst>
          </p:cNvPr>
          <p:cNvSpPr/>
          <p:nvPr/>
        </p:nvSpPr>
        <p:spPr>
          <a:xfrm>
            <a:off x="1584055" y="5082353"/>
            <a:ext cx="986459" cy="1043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屋根上の</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高所作業</a:t>
            </a:r>
          </a:p>
        </p:txBody>
      </p:sp>
      <p:sp>
        <p:nvSpPr>
          <p:cNvPr id="83" name="四角形: 角を丸くする 82">
            <a:extLst>
              <a:ext uri="{FF2B5EF4-FFF2-40B4-BE49-F238E27FC236}">
                <a16:creationId xmlns:a16="http://schemas.microsoft.com/office/drawing/2014/main" id="{DFB84F0C-C3F1-93B0-AD92-A0B62CC69A58}"/>
              </a:ext>
            </a:extLst>
          </p:cNvPr>
          <p:cNvSpPr/>
          <p:nvPr/>
        </p:nvSpPr>
        <p:spPr>
          <a:xfrm>
            <a:off x="319753" y="6074948"/>
            <a:ext cx="1086377" cy="1043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電動器具</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による</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切断作業</a:t>
            </a:r>
          </a:p>
        </p:txBody>
      </p:sp>
      <p:sp>
        <p:nvSpPr>
          <p:cNvPr id="85" name="テキスト ボックス 84">
            <a:extLst>
              <a:ext uri="{FF2B5EF4-FFF2-40B4-BE49-F238E27FC236}">
                <a16:creationId xmlns:a16="http://schemas.microsoft.com/office/drawing/2014/main" id="{27383D20-6D3F-6C17-66DC-9A1FF0CBADD2}"/>
              </a:ext>
            </a:extLst>
          </p:cNvPr>
          <p:cNvSpPr txBox="1"/>
          <p:nvPr/>
        </p:nvSpPr>
        <p:spPr>
          <a:xfrm>
            <a:off x="1439871" y="3039268"/>
            <a:ext cx="1107248" cy="1431161"/>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太陽光パネル、</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蓄電池など</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感電に注意し、これらのごみが出てきたら、速やかに自治体に連絡してください。</a:t>
            </a:r>
          </a:p>
        </p:txBody>
      </p:sp>
      <p:pic>
        <p:nvPicPr>
          <p:cNvPr id="88" name="図 87" descr="黒い背景と白い文字のロゴ&#10;&#10;中程度の精度で自動的に生成された説明">
            <a:extLst>
              <a:ext uri="{FF2B5EF4-FFF2-40B4-BE49-F238E27FC236}">
                <a16:creationId xmlns:a16="http://schemas.microsoft.com/office/drawing/2014/main" id="{0A384BE7-A8B9-416A-98A8-60BD399570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98864" y="4093128"/>
            <a:ext cx="774901" cy="774901"/>
          </a:xfrm>
          <a:prstGeom prst="rect">
            <a:avLst/>
          </a:prstGeom>
        </p:spPr>
      </p:pic>
      <p:pic>
        <p:nvPicPr>
          <p:cNvPr id="89" name="図 88" descr="グラフィカル ユーザー インターフェイス, アプリケーション, アイコン&#10;&#10;自動的に生成された説明">
            <a:extLst>
              <a:ext uri="{FF2B5EF4-FFF2-40B4-BE49-F238E27FC236}">
                <a16:creationId xmlns:a16="http://schemas.microsoft.com/office/drawing/2014/main" id="{215599B3-978B-EF67-FF25-299BE874BD4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13715" y="4151347"/>
            <a:ext cx="734651" cy="734651"/>
          </a:xfrm>
          <a:prstGeom prst="rect">
            <a:avLst/>
          </a:prstGeom>
        </p:spPr>
      </p:pic>
      <p:pic>
        <p:nvPicPr>
          <p:cNvPr id="90" name="図 89" descr="記号, 交通, ストリート が含まれている画像&#10;&#10;自動的に生成された説明">
            <a:extLst>
              <a:ext uri="{FF2B5EF4-FFF2-40B4-BE49-F238E27FC236}">
                <a16:creationId xmlns:a16="http://schemas.microsoft.com/office/drawing/2014/main" id="{CE99AE6A-C079-88B2-7263-7445CE6460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34519" y="2948716"/>
            <a:ext cx="843023" cy="843023"/>
          </a:xfrm>
          <a:prstGeom prst="rect">
            <a:avLst/>
          </a:prstGeom>
        </p:spPr>
      </p:pic>
      <p:pic>
        <p:nvPicPr>
          <p:cNvPr id="91" name="図 90" descr="アイコン&#10;&#10;自動的に生成された説明">
            <a:extLst>
              <a:ext uri="{FF2B5EF4-FFF2-40B4-BE49-F238E27FC236}">
                <a16:creationId xmlns:a16="http://schemas.microsoft.com/office/drawing/2014/main" id="{502E9C82-83B3-2621-77AA-43FD7A031A0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91544" y="3015603"/>
            <a:ext cx="498201" cy="498201"/>
          </a:xfrm>
          <a:prstGeom prst="rect">
            <a:avLst/>
          </a:prstGeom>
        </p:spPr>
      </p:pic>
      <p:sp>
        <p:nvSpPr>
          <p:cNvPr id="92" name="フローチャート: 端子 91">
            <a:extLst>
              <a:ext uri="{FF2B5EF4-FFF2-40B4-BE49-F238E27FC236}">
                <a16:creationId xmlns:a16="http://schemas.microsoft.com/office/drawing/2014/main" id="{F5D44EFE-5C94-5ABB-5523-B192C6C9E746}"/>
              </a:ext>
            </a:extLst>
          </p:cNvPr>
          <p:cNvSpPr/>
          <p:nvPr/>
        </p:nvSpPr>
        <p:spPr>
          <a:xfrm>
            <a:off x="751704" y="2670120"/>
            <a:ext cx="1629604"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500"/>
              </a:lnSpc>
            </a:pPr>
            <a:r>
              <a:rPr kumimoji="1" lang="ja-JP" altLang="en-US" sz="1100" b="1" dirty="0">
                <a:latin typeface="メイリオ" panose="020B0604030504040204" pitchFamily="50" charset="-128"/>
                <a:ea typeface="メイリオ" panose="020B0604030504040204" pitchFamily="50" charset="-128"/>
              </a:rPr>
              <a:t>太陽光パネル・蓄電池</a:t>
            </a:r>
          </a:p>
        </p:txBody>
      </p:sp>
      <p:sp>
        <p:nvSpPr>
          <p:cNvPr id="94" name="フローチャート: 端子 93">
            <a:extLst>
              <a:ext uri="{FF2B5EF4-FFF2-40B4-BE49-F238E27FC236}">
                <a16:creationId xmlns:a16="http://schemas.microsoft.com/office/drawing/2014/main" id="{A1D0AF1E-C5B4-AC81-46B2-922B0B20FC50}"/>
              </a:ext>
            </a:extLst>
          </p:cNvPr>
          <p:cNvSpPr/>
          <p:nvPr/>
        </p:nvSpPr>
        <p:spPr>
          <a:xfrm>
            <a:off x="2855731" y="2657130"/>
            <a:ext cx="1584000"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500"/>
              </a:lnSpc>
            </a:pPr>
            <a:r>
              <a:rPr kumimoji="1" lang="ja-JP" altLang="en-US" sz="1100" b="1" dirty="0">
                <a:latin typeface="メイリオ" panose="020B0604030504040204" pitchFamily="50" charset="-128"/>
                <a:ea typeface="メイリオ" panose="020B0604030504040204" pitchFamily="50" charset="-128"/>
              </a:rPr>
              <a:t>危険物・処理困難物</a:t>
            </a:r>
          </a:p>
        </p:txBody>
      </p:sp>
      <p:sp>
        <p:nvSpPr>
          <p:cNvPr id="95" name="テキスト ボックス 94">
            <a:extLst>
              <a:ext uri="{FF2B5EF4-FFF2-40B4-BE49-F238E27FC236}">
                <a16:creationId xmlns:a16="http://schemas.microsoft.com/office/drawing/2014/main" id="{213AC9B4-8EC9-CD9B-59BF-FFCC4279E4C8}"/>
              </a:ext>
            </a:extLst>
          </p:cNvPr>
          <p:cNvSpPr txBox="1"/>
          <p:nvPr/>
        </p:nvSpPr>
        <p:spPr>
          <a:xfrm>
            <a:off x="2617577" y="3488980"/>
            <a:ext cx="1080000"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ペンキ、シンナー類、殺虫剤、</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農薬、薬品など</a:t>
            </a:r>
          </a:p>
        </p:txBody>
      </p:sp>
      <p:sp>
        <p:nvSpPr>
          <p:cNvPr id="96" name="テキスト ボックス 95">
            <a:extLst>
              <a:ext uri="{FF2B5EF4-FFF2-40B4-BE49-F238E27FC236}">
                <a16:creationId xmlns:a16="http://schemas.microsoft.com/office/drawing/2014/main" id="{BD212930-007B-85C9-D414-726C400E75A9}"/>
              </a:ext>
            </a:extLst>
          </p:cNvPr>
          <p:cNvSpPr txBox="1"/>
          <p:nvPr/>
        </p:nvSpPr>
        <p:spPr>
          <a:xfrm>
            <a:off x="3682242" y="3727448"/>
            <a:ext cx="1024001"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灯油、ガソリンなど</a:t>
            </a:r>
          </a:p>
        </p:txBody>
      </p:sp>
      <p:sp>
        <p:nvSpPr>
          <p:cNvPr id="97" name="テキスト ボックス 96">
            <a:extLst>
              <a:ext uri="{FF2B5EF4-FFF2-40B4-BE49-F238E27FC236}">
                <a16:creationId xmlns:a16="http://schemas.microsoft.com/office/drawing/2014/main" id="{A03A98F8-FD06-8FA0-2F89-2A28285D6064}"/>
              </a:ext>
            </a:extLst>
          </p:cNvPr>
          <p:cNvSpPr txBox="1"/>
          <p:nvPr/>
        </p:nvSpPr>
        <p:spPr>
          <a:xfrm>
            <a:off x="2677180" y="4925691"/>
            <a:ext cx="972000"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消火器、ガス</a:t>
            </a:r>
            <a:endParaRPr kumimoji="1" lang="en-US" altLang="ja-JP" sz="1100" dirty="0">
              <a:latin typeface="Meiryo UI" panose="020B0604030504040204" pitchFamily="50" charset="-128"/>
              <a:ea typeface="Meiryo UI" panose="020B0604030504040204" pitchFamily="50" charset="-128"/>
            </a:endParaRPr>
          </a:p>
          <a:p>
            <a:r>
              <a:rPr kumimoji="1" lang="ja-JP" altLang="en-US" sz="1100" spc="-100" dirty="0">
                <a:latin typeface="Meiryo UI" panose="020B0604030504040204" pitchFamily="50" charset="-128"/>
                <a:ea typeface="Meiryo UI" panose="020B0604030504040204" pitchFamily="50" charset="-128"/>
              </a:rPr>
              <a:t>ボンベ、スプレー</a:t>
            </a:r>
            <a:r>
              <a:rPr kumimoji="1" lang="ja-JP" altLang="en-US" sz="1100" dirty="0">
                <a:latin typeface="Meiryo UI" panose="020B0604030504040204" pitchFamily="50" charset="-128"/>
                <a:ea typeface="Meiryo UI" panose="020B0604030504040204" pitchFamily="50" charset="-128"/>
              </a:rPr>
              <a:t>缶、ライター</a:t>
            </a:r>
          </a:p>
        </p:txBody>
      </p:sp>
      <p:sp>
        <p:nvSpPr>
          <p:cNvPr id="98" name="テキスト ボックス 97">
            <a:extLst>
              <a:ext uri="{FF2B5EF4-FFF2-40B4-BE49-F238E27FC236}">
                <a16:creationId xmlns:a16="http://schemas.microsoft.com/office/drawing/2014/main" id="{B2919AE7-EF69-7076-34B7-CF567EA8861F}"/>
              </a:ext>
            </a:extLst>
          </p:cNvPr>
          <p:cNvSpPr txBox="1"/>
          <p:nvPr/>
        </p:nvSpPr>
        <p:spPr>
          <a:xfrm>
            <a:off x="3631956" y="4900827"/>
            <a:ext cx="1008000"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蛍光灯、蛍光管、</a:t>
            </a:r>
            <a:r>
              <a:rPr kumimoji="1" lang="en-US" altLang="ja-JP" sz="1100" dirty="0">
                <a:latin typeface="Meiryo UI" panose="020B0604030504040204" pitchFamily="50" charset="-128"/>
                <a:ea typeface="Meiryo UI" panose="020B0604030504040204" pitchFamily="50" charset="-128"/>
              </a:rPr>
              <a:t>PCB</a:t>
            </a:r>
            <a:r>
              <a:rPr kumimoji="1" lang="ja-JP" altLang="en-US" sz="1100" dirty="0">
                <a:latin typeface="Meiryo UI" panose="020B0604030504040204" pitchFamily="50" charset="-128"/>
                <a:ea typeface="Meiryo UI" panose="020B0604030504040204" pitchFamily="50" charset="-128"/>
              </a:rPr>
              <a:t>使用機器など</a:t>
            </a:r>
          </a:p>
        </p:txBody>
      </p:sp>
      <p:pic>
        <p:nvPicPr>
          <p:cNvPr id="99" name="図 98" descr="テキスト が含まれている画像&#10;&#10;自動的に生成された説明">
            <a:extLst>
              <a:ext uri="{FF2B5EF4-FFF2-40B4-BE49-F238E27FC236}">
                <a16:creationId xmlns:a16="http://schemas.microsoft.com/office/drawing/2014/main" id="{A7349B24-B3CF-2513-333C-71705CC5BEB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5391" y="3798735"/>
            <a:ext cx="790573" cy="791720"/>
          </a:xfrm>
          <a:prstGeom prst="rect">
            <a:avLst/>
          </a:prstGeom>
        </p:spPr>
      </p:pic>
      <p:sp>
        <p:nvSpPr>
          <p:cNvPr id="101" name="四角形: 角を丸くする 100">
            <a:extLst>
              <a:ext uri="{FF2B5EF4-FFF2-40B4-BE49-F238E27FC236}">
                <a16:creationId xmlns:a16="http://schemas.microsoft.com/office/drawing/2014/main" id="{3A180412-2292-D0EB-B673-A58F4AEA04BA}"/>
              </a:ext>
            </a:extLst>
          </p:cNvPr>
          <p:cNvSpPr/>
          <p:nvPr/>
        </p:nvSpPr>
        <p:spPr>
          <a:xfrm>
            <a:off x="310786" y="714001"/>
            <a:ext cx="4536000" cy="6516000"/>
          </a:xfrm>
          <a:prstGeom prst="roundRect">
            <a:avLst>
              <a:gd name="adj" fmla="val 2875"/>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D3E575AE-E94E-537B-33C6-C3DF5C6E6855}"/>
              </a:ext>
            </a:extLst>
          </p:cNvPr>
          <p:cNvSpPr/>
          <p:nvPr/>
        </p:nvSpPr>
        <p:spPr>
          <a:xfrm>
            <a:off x="492242" y="580469"/>
            <a:ext cx="1986004" cy="264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その他の危険物等について</a:t>
            </a:r>
          </a:p>
        </p:txBody>
      </p:sp>
      <p:pic>
        <p:nvPicPr>
          <p:cNvPr id="104" name="図 103" descr="ダイアグラム, 設計図&#10;&#10;自動的に生成された説明">
            <a:extLst>
              <a:ext uri="{FF2B5EF4-FFF2-40B4-BE49-F238E27FC236}">
                <a16:creationId xmlns:a16="http://schemas.microsoft.com/office/drawing/2014/main" id="{1C34B4CC-CAD7-20CA-3F0F-DE60B70DB4B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2646" y="2980999"/>
            <a:ext cx="872312" cy="872312"/>
          </a:xfrm>
          <a:prstGeom prst="rect">
            <a:avLst/>
          </a:prstGeom>
        </p:spPr>
      </p:pic>
      <p:sp>
        <p:nvSpPr>
          <p:cNvPr id="105" name="矢印: 下 104">
            <a:extLst>
              <a:ext uri="{FF2B5EF4-FFF2-40B4-BE49-F238E27FC236}">
                <a16:creationId xmlns:a16="http://schemas.microsoft.com/office/drawing/2014/main" id="{D6049D2D-E634-C47D-8C73-50C437448AA4}"/>
              </a:ext>
            </a:extLst>
          </p:cNvPr>
          <p:cNvSpPr/>
          <p:nvPr/>
        </p:nvSpPr>
        <p:spPr>
          <a:xfrm rot="19715188">
            <a:off x="747806" y="2983861"/>
            <a:ext cx="187957" cy="1888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楕円 105">
            <a:extLst>
              <a:ext uri="{FF2B5EF4-FFF2-40B4-BE49-F238E27FC236}">
                <a16:creationId xmlns:a16="http://schemas.microsoft.com/office/drawing/2014/main" id="{C2E9688A-3353-38F0-7234-8A4F16245C44}"/>
              </a:ext>
            </a:extLst>
          </p:cNvPr>
          <p:cNvSpPr/>
          <p:nvPr/>
        </p:nvSpPr>
        <p:spPr>
          <a:xfrm>
            <a:off x="828389" y="3161456"/>
            <a:ext cx="381213" cy="3275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角を丸くする 63">
            <a:extLst>
              <a:ext uri="{FF2B5EF4-FFF2-40B4-BE49-F238E27FC236}">
                <a16:creationId xmlns:a16="http://schemas.microsoft.com/office/drawing/2014/main" id="{3E4EA934-76BA-8C05-59CD-7A51033E36BE}"/>
              </a:ext>
            </a:extLst>
          </p:cNvPr>
          <p:cNvSpPr/>
          <p:nvPr/>
        </p:nvSpPr>
        <p:spPr>
          <a:xfrm>
            <a:off x="2604164" y="65220"/>
            <a:ext cx="2285773" cy="5239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分別のルールは自治体で異なります。各自治体で編集</a:t>
            </a:r>
          </a:p>
        </p:txBody>
      </p:sp>
      <p:sp>
        <p:nvSpPr>
          <p:cNvPr id="2" name="四角形: 角を丸くする 167">
            <a:extLst>
              <a:ext uri="{FF2B5EF4-FFF2-40B4-BE49-F238E27FC236}">
                <a16:creationId xmlns:a16="http://schemas.microsoft.com/office/drawing/2014/main" id="{70195231-707E-9A4A-0CC7-F08C16E238C8}"/>
              </a:ext>
            </a:extLst>
          </p:cNvPr>
          <p:cNvSpPr/>
          <p:nvPr/>
        </p:nvSpPr>
        <p:spPr>
          <a:xfrm>
            <a:off x="377472" y="239615"/>
            <a:ext cx="832130" cy="250626"/>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600"/>
              </a:lnSpc>
            </a:pPr>
            <a:r>
              <a:rPr kumimoji="1" lang="ja-JP" altLang="en-US" sz="1200" b="1" dirty="0">
                <a:solidFill>
                  <a:schemeClr val="tx1"/>
                </a:solidFill>
                <a:latin typeface="メイリオ" panose="020B0604030504040204" pitchFamily="50" charset="-128"/>
                <a:ea typeface="メイリオ" panose="020B0604030504040204" pitchFamily="50" charset="-128"/>
              </a:rPr>
              <a:t>参 考</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7797DCBD-BB4C-7C0B-7B6E-03BC55BB2A15}"/>
              </a:ext>
            </a:extLst>
          </p:cNvPr>
          <p:cNvGrpSpPr/>
          <p:nvPr/>
        </p:nvGrpSpPr>
        <p:grpSpPr>
          <a:xfrm>
            <a:off x="1099818" y="5981818"/>
            <a:ext cx="1480283" cy="994840"/>
            <a:chOff x="717661" y="5817155"/>
            <a:chExt cx="1792584" cy="1204725"/>
          </a:xfrm>
        </p:grpSpPr>
        <p:pic>
          <p:nvPicPr>
            <p:cNvPr id="12" name="図 11" descr="建物, ウィンドウ が含まれている画像&#10;&#10;自動的に生成された説明">
              <a:extLst>
                <a:ext uri="{FF2B5EF4-FFF2-40B4-BE49-F238E27FC236}">
                  <a16:creationId xmlns:a16="http://schemas.microsoft.com/office/drawing/2014/main" id="{84C3A235-BF8E-7F05-5D43-5B1A6CBB064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305520" y="5817155"/>
              <a:ext cx="1204725" cy="1204725"/>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5911A39A-2883-BA50-593A-B7B0548C0A5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17661" y="6102680"/>
              <a:ext cx="918353" cy="918353"/>
            </a:xfrm>
            <a:prstGeom prst="rect">
              <a:avLst/>
            </a:prstGeom>
          </p:spPr>
        </p:pic>
      </p:grpSp>
      <p:pic>
        <p:nvPicPr>
          <p:cNvPr id="16" name="図 15">
            <a:extLst>
              <a:ext uri="{FF2B5EF4-FFF2-40B4-BE49-F238E27FC236}">
                <a16:creationId xmlns:a16="http://schemas.microsoft.com/office/drawing/2014/main" id="{CC65E588-8FED-8729-9F2E-BA54267B240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3527" y="4714726"/>
            <a:ext cx="1326281" cy="1326281"/>
          </a:xfrm>
          <a:prstGeom prst="rect">
            <a:avLst/>
          </a:prstGeom>
        </p:spPr>
      </p:pic>
      <p:grpSp>
        <p:nvGrpSpPr>
          <p:cNvPr id="19" name="グループ化 18">
            <a:extLst>
              <a:ext uri="{FF2B5EF4-FFF2-40B4-BE49-F238E27FC236}">
                <a16:creationId xmlns:a16="http://schemas.microsoft.com/office/drawing/2014/main" id="{C9CF9BBF-026F-440D-00A5-E70DB17B6B78}"/>
              </a:ext>
            </a:extLst>
          </p:cNvPr>
          <p:cNvGrpSpPr/>
          <p:nvPr/>
        </p:nvGrpSpPr>
        <p:grpSpPr>
          <a:xfrm>
            <a:off x="4879926" y="19825"/>
            <a:ext cx="492443" cy="7508873"/>
            <a:chOff x="4908820" y="9525"/>
            <a:chExt cx="492443" cy="7508873"/>
          </a:xfrm>
        </p:grpSpPr>
        <p:sp>
          <p:nvSpPr>
            <p:cNvPr id="20" name="テキスト ボックス 19">
              <a:extLst>
                <a:ext uri="{FF2B5EF4-FFF2-40B4-BE49-F238E27FC236}">
                  <a16:creationId xmlns:a16="http://schemas.microsoft.com/office/drawing/2014/main" id="{7C4D62B0-259C-BED7-97CA-61B202876574}"/>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nvGrpSpPr>
            <p:cNvPr id="21" name="グループ化 20">
              <a:extLst>
                <a:ext uri="{FF2B5EF4-FFF2-40B4-BE49-F238E27FC236}">
                  <a16:creationId xmlns:a16="http://schemas.microsoft.com/office/drawing/2014/main" id="{F430B32B-DBBE-95E4-5FF1-C7C9D08A7966}"/>
                </a:ext>
              </a:extLst>
            </p:cNvPr>
            <p:cNvGrpSpPr/>
            <p:nvPr/>
          </p:nvGrpSpPr>
          <p:grpSpPr>
            <a:xfrm>
              <a:off x="4969565" y="9525"/>
              <a:ext cx="356750" cy="7508873"/>
              <a:chOff x="-4665" y="13448"/>
              <a:chExt cx="242464" cy="7508873"/>
            </a:xfrm>
          </p:grpSpPr>
          <p:sp>
            <p:nvSpPr>
              <p:cNvPr id="22" name="正方形/長方形 21">
                <a:extLst>
                  <a:ext uri="{FF2B5EF4-FFF2-40B4-BE49-F238E27FC236}">
                    <a16:creationId xmlns:a16="http://schemas.microsoft.com/office/drawing/2014/main" id="{3790906B-735E-E607-3654-C6DB6D25DC5E}"/>
                  </a:ext>
                </a:extLst>
              </p:cNvPr>
              <p:cNvSpPr/>
              <p:nvPr/>
            </p:nvSpPr>
            <p:spPr>
              <a:xfrm>
                <a:off x="-4665" y="5650321"/>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23" name="正方形/長方形 22">
                <a:extLst>
                  <a:ext uri="{FF2B5EF4-FFF2-40B4-BE49-F238E27FC236}">
                    <a16:creationId xmlns:a16="http://schemas.microsoft.com/office/drawing/2014/main" id="{DB4F156F-BA20-841E-76BD-E18F61D81C54}"/>
                  </a:ext>
                </a:extLst>
              </p:cNvPr>
              <p:cNvSpPr/>
              <p:nvPr/>
            </p:nvSpPr>
            <p:spPr>
              <a:xfrm>
                <a:off x="-4665" y="3779341"/>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24" name="正方形/長方形 23">
                <a:extLst>
                  <a:ext uri="{FF2B5EF4-FFF2-40B4-BE49-F238E27FC236}">
                    <a16:creationId xmlns:a16="http://schemas.microsoft.com/office/drawing/2014/main" id="{B30D0D34-2350-D049-5705-641E8E193CEA}"/>
                  </a:ext>
                </a:extLst>
              </p:cNvPr>
              <p:cNvSpPr/>
              <p:nvPr/>
            </p:nvSpPr>
            <p:spPr>
              <a:xfrm>
                <a:off x="-4665" y="13448"/>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sp>
            <p:nvSpPr>
              <p:cNvPr id="25" name="正方形/長方形 24">
                <a:extLst>
                  <a:ext uri="{FF2B5EF4-FFF2-40B4-BE49-F238E27FC236}">
                    <a16:creationId xmlns:a16="http://schemas.microsoft.com/office/drawing/2014/main" id="{67833BE0-2133-EED8-A88A-8E2F6AD040E2}"/>
                  </a:ext>
                </a:extLst>
              </p:cNvPr>
              <p:cNvSpPr/>
              <p:nvPr/>
            </p:nvSpPr>
            <p:spPr>
              <a:xfrm>
                <a:off x="-4665" y="1891568"/>
                <a:ext cx="242464" cy="187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 ２章　災害ごみの種類</a:t>
                </a:r>
              </a:p>
            </p:txBody>
          </p:sp>
        </p:grpSp>
      </p:grpSp>
    </p:spTree>
    <p:extLst>
      <p:ext uri="{BB962C8B-B14F-4D97-AF65-F5344CB8AC3E}">
        <p14:creationId xmlns:p14="http://schemas.microsoft.com/office/powerpoint/2010/main" val="129830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 4">
            <a:extLst>
              <a:ext uri="{FF2B5EF4-FFF2-40B4-BE49-F238E27FC236}">
                <a16:creationId xmlns:a16="http://schemas.microsoft.com/office/drawing/2014/main" id="{4BB1E736-2D68-8E24-4AF9-8BC143C3F652}"/>
              </a:ext>
            </a:extLst>
          </p:cNvPr>
          <p:cNvSpPr/>
          <p:nvPr/>
        </p:nvSpPr>
        <p:spPr>
          <a:xfrm>
            <a:off x="533282" y="1709658"/>
            <a:ext cx="3060000" cy="140513"/>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a:extLst>
              <a:ext uri="{FF2B5EF4-FFF2-40B4-BE49-F238E27FC236}">
                <a16:creationId xmlns:a16="http://schemas.microsoft.com/office/drawing/2014/main" id="{B2F14966-1207-43C7-FD74-D7528501DF47}"/>
              </a:ext>
            </a:extLst>
          </p:cNvPr>
          <p:cNvSpPr/>
          <p:nvPr/>
        </p:nvSpPr>
        <p:spPr>
          <a:xfrm>
            <a:off x="548030" y="2874782"/>
            <a:ext cx="3060000" cy="140513"/>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FDC646D-1E9D-9261-247B-06FEB1AEC2EB}"/>
              </a:ext>
            </a:extLst>
          </p:cNvPr>
          <p:cNvSpPr txBox="1"/>
          <p:nvPr/>
        </p:nvSpPr>
        <p:spPr>
          <a:xfrm>
            <a:off x="435126" y="950569"/>
            <a:ext cx="4702291" cy="3456074"/>
          </a:xfrm>
          <a:prstGeom prst="rect">
            <a:avLst/>
          </a:prstGeom>
          <a:noFill/>
        </p:spPr>
        <p:txBody>
          <a:bodyPr wrap="square" rtlCol="0">
            <a:spAutoFit/>
          </a:bodyPr>
          <a:lstStyle/>
          <a:p>
            <a:pPr>
              <a:lnSpc>
                <a:spcPts val="2000"/>
              </a:lnSpc>
            </a:pPr>
            <a:r>
              <a:rPr kumimoji="1" lang="ja-JP" altLang="en-US" sz="1100" dirty="0">
                <a:latin typeface="メイリオ" panose="020B0604030504040204" pitchFamily="50" charset="-128"/>
                <a:ea typeface="メイリオ" panose="020B0604030504040204" pitchFamily="50" charset="-128"/>
              </a:rPr>
              <a:t>　地震・津波や水害などの災害発生後には、被災した家屋では家財や家</a:t>
            </a:r>
            <a:r>
              <a:rPr kumimoji="1" lang="ja-JP" altLang="en-US" sz="1100" spc="-50" dirty="0">
                <a:latin typeface="メイリオ" panose="020B0604030504040204" pitchFamily="50" charset="-128"/>
                <a:ea typeface="メイリオ" panose="020B0604030504040204" pitchFamily="50" charset="-128"/>
              </a:rPr>
              <a:t>電などが転倒し、割れた窓ガラスや食器などが散乱した状態になります。</a:t>
            </a:r>
            <a:endParaRPr kumimoji="1" lang="en-US" altLang="ja-JP" sz="1100" spc="-50" dirty="0">
              <a:latin typeface="メイリオ" panose="020B0604030504040204" pitchFamily="50" charset="-128"/>
              <a:ea typeface="メイリオ" panose="020B0604030504040204" pitchFamily="50" charset="-128"/>
            </a:endParaRPr>
          </a:p>
          <a:p>
            <a:pPr>
              <a:lnSpc>
                <a:spcPts val="2000"/>
              </a:lnSpc>
              <a:spcBef>
                <a:spcPts val="600"/>
              </a:spcBef>
              <a:spcAft>
                <a:spcPts val="600"/>
              </a:spcAft>
            </a:pPr>
            <a:r>
              <a:rPr kumimoji="1" lang="ja-JP" altLang="en-US" sz="1200" b="1" dirty="0">
                <a:solidFill>
                  <a:schemeClr val="accent2">
                    <a:lumMod val="50000"/>
                  </a:schemeClr>
                </a:solidFill>
                <a:latin typeface="メイリオ" panose="020B0604030504040204" pitchFamily="50" charset="-128"/>
                <a:ea typeface="メイリオ" panose="020B0604030504040204" pitchFamily="50" charset="-128"/>
              </a:rPr>
              <a:t>　地震時の特徴</a:t>
            </a:r>
            <a:endParaRPr kumimoji="1" lang="en-US" altLang="ja-JP" sz="1200" b="1"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✓地震時には、揺れで固定していない家具が倒れたり、天井部材が落下</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したり、家屋自体が全壊や半壊の被害を受ければ、柱や壁も崩れた状</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態になります。</a:t>
            </a:r>
          </a:p>
          <a:p>
            <a:pPr>
              <a:lnSpc>
                <a:spcPts val="2000"/>
              </a:lnSpc>
              <a:spcBef>
                <a:spcPts val="600"/>
              </a:spcBef>
              <a:spcAft>
                <a:spcPts val="600"/>
              </a:spcAft>
            </a:pPr>
            <a:r>
              <a:rPr kumimoji="1" lang="ja-JP" altLang="en-US" sz="1200" b="1" dirty="0">
                <a:solidFill>
                  <a:schemeClr val="accent2">
                    <a:lumMod val="50000"/>
                  </a:schemeClr>
                </a:solidFill>
                <a:latin typeface="メイリオ" panose="020B0604030504040204" pitchFamily="50" charset="-128"/>
                <a:ea typeface="メイリオ" panose="020B0604030504040204" pitchFamily="50" charset="-128"/>
              </a:rPr>
              <a:t>　水害時の特徴</a:t>
            </a:r>
            <a:endParaRPr kumimoji="1" lang="en-US" altLang="ja-JP" sz="1200" b="1"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✓水害時には、床上浸水の被害にあった家屋では、床や畳、壁は濡れ、</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spc="-50" dirty="0">
                <a:latin typeface="メイリオ" panose="020B0604030504040204" pitchFamily="50" charset="-128"/>
                <a:ea typeface="メイリオ" panose="020B0604030504040204" pitchFamily="50" charset="-128"/>
              </a:rPr>
              <a:t>　</a:t>
            </a:r>
            <a:r>
              <a:rPr kumimoji="1" lang="ja-JP" altLang="en-US" sz="1100" spc="-70" dirty="0">
                <a:latin typeface="メイリオ" panose="020B0604030504040204" pitchFamily="50" charset="-128"/>
                <a:ea typeface="メイリオ" panose="020B0604030504040204" pitchFamily="50" charset="-128"/>
              </a:rPr>
              <a:t>屋外から流木や自転車などが流入したり、土砂もたまった状態になります。</a:t>
            </a:r>
          </a:p>
          <a:p>
            <a:pPr>
              <a:lnSpc>
                <a:spcPts val="2000"/>
              </a:lnSpc>
            </a:pPr>
            <a:endParaRPr kumimoji="1" lang="ja-JP" altLang="en-US" sz="1100" dirty="0">
              <a:latin typeface="メイリオ" panose="020B0604030504040204" pitchFamily="50" charset="-128"/>
              <a:ea typeface="メイリオ" panose="020B0604030504040204" pitchFamily="50" charset="-128"/>
            </a:endParaRPr>
          </a:p>
          <a:p>
            <a:pPr>
              <a:lnSpc>
                <a:spcPts val="2000"/>
              </a:lnSpc>
            </a:pPr>
            <a:endParaRPr kumimoji="1" lang="en-US" altLang="ja-JP" sz="1100" dirty="0">
              <a:latin typeface="メイリオ" panose="020B0604030504040204" pitchFamily="50" charset="-128"/>
              <a:ea typeface="メイリオ" panose="020B0604030504040204" pitchFamily="50" charset="-128"/>
            </a:endParaRPr>
          </a:p>
          <a:p>
            <a:pPr>
              <a:lnSpc>
                <a:spcPts val="2000"/>
              </a:lnSpc>
            </a:pPr>
            <a:endParaRPr kumimoji="1" lang="ja-JP" altLang="en-US" sz="1100" dirty="0">
              <a:latin typeface="メイリオ" panose="020B0604030504040204" pitchFamily="50" charset="-128"/>
              <a:ea typeface="メイリオ" panose="020B0604030504040204" pitchFamily="50" charset="-128"/>
            </a:endParaRPr>
          </a:p>
        </p:txBody>
      </p:sp>
      <p:pic>
        <p:nvPicPr>
          <p:cNvPr id="16" name="図 15" descr="ダイアグラム, 設計図&#10;&#10;自動的に生成された説明">
            <a:extLst>
              <a:ext uri="{FF2B5EF4-FFF2-40B4-BE49-F238E27FC236}">
                <a16:creationId xmlns:a16="http://schemas.microsoft.com/office/drawing/2014/main" id="{A34ED7CD-8238-07D6-3679-F9C30B6E8B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8624" y="4058154"/>
            <a:ext cx="4316502" cy="3237768"/>
          </a:xfrm>
          <a:prstGeom prst="rect">
            <a:avLst/>
          </a:prstGeom>
        </p:spPr>
      </p:pic>
      <p:sp>
        <p:nvSpPr>
          <p:cNvPr id="9" name="正方形/長方形 8">
            <a:extLst>
              <a:ext uri="{FF2B5EF4-FFF2-40B4-BE49-F238E27FC236}">
                <a16:creationId xmlns:a16="http://schemas.microsoft.com/office/drawing/2014/main" id="{84107F4C-BBD3-DEBC-23EF-F45D3A1DC0FF}"/>
              </a:ext>
            </a:extLst>
          </p:cNvPr>
          <p:cNvSpPr/>
          <p:nvPr/>
        </p:nvSpPr>
        <p:spPr>
          <a:xfrm>
            <a:off x="781514" y="3815371"/>
            <a:ext cx="2160001" cy="298568"/>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b="1" dirty="0">
                <a:solidFill>
                  <a:schemeClr val="tx1"/>
                </a:solidFill>
                <a:latin typeface="メイリオ" panose="020B0604030504040204" pitchFamily="50" charset="-128"/>
                <a:ea typeface="メイリオ" panose="020B0604030504040204" pitchFamily="50" charset="-128"/>
              </a:rPr>
              <a:t>地震時の被災家屋の様子</a:t>
            </a:r>
          </a:p>
        </p:txBody>
      </p:sp>
      <p:grpSp>
        <p:nvGrpSpPr>
          <p:cNvPr id="19" name="グループ化 18">
            <a:extLst>
              <a:ext uri="{FF2B5EF4-FFF2-40B4-BE49-F238E27FC236}">
                <a16:creationId xmlns:a16="http://schemas.microsoft.com/office/drawing/2014/main" id="{E3C98122-8482-BB23-DC64-14D3F28D8558}"/>
              </a:ext>
            </a:extLst>
          </p:cNvPr>
          <p:cNvGrpSpPr/>
          <p:nvPr/>
        </p:nvGrpSpPr>
        <p:grpSpPr>
          <a:xfrm>
            <a:off x="435126" y="144877"/>
            <a:ext cx="4575498" cy="583777"/>
            <a:chOff x="-5000625" y="794552"/>
            <a:chExt cx="4575498" cy="583777"/>
          </a:xfrm>
        </p:grpSpPr>
        <p:sp>
          <p:nvSpPr>
            <p:cNvPr id="20" name="四角形: 角を丸くする 19">
              <a:extLst>
                <a:ext uri="{FF2B5EF4-FFF2-40B4-BE49-F238E27FC236}">
                  <a16:creationId xmlns:a16="http://schemas.microsoft.com/office/drawing/2014/main" id="{C665F65D-EC9C-7EBD-EC55-E90FB77E8509}"/>
                </a:ext>
              </a:extLst>
            </p:cNvPr>
            <p:cNvSpPr/>
            <p:nvPr/>
          </p:nvSpPr>
          <p:spPr>
            <a:xfrm>
              <a:off x="-4817127" y="1107613"/>
              <a:ext cx="4392000" cy="270716"/>
            </a:xfrm>
            <a:prstGeom prst="roundRect">
              <a:avLst/>
            </a:prstGeom>
            <a:solidFill>
              <a:schemeClr val="accent2">
                <a:lumMod val="5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DCBAFABB-6311-3425-2F57-746FB7A7E5F7}"/>
                </a:ext>
              </a:extLst>
            </p:cNvPr>
            <p:cNvSpPr/>
            <p:nvPr/>
          </p:nvSpPr>
          <p:spPr>
            <a:xfrm>
              <a:off x="-5000625" y="794552"/>
              <a:ext cx="4500000" cy="496044"/>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被災現場の状況</a:t>
              </a:r>
              <a:endParaRPr kumimoji="1" lang="ja-JP" altLang="en-US" b="1" dirty="0">
                <a:latin typeface="Meiryo UI" panose="020B0604030504040204" pitchFamily="50" charset="-128"/>
                <a:ea typeface="Meiryo UI" panose="020B0604030504040204" pitchFamily="50" charset="-128"/>
              </a:endParaRPr>
            </a:p>
          </p:txBody>
        </p:sp>
      </p:grpSp>
      <p:sp>
        <p:nvSpPr>
          <p:cNvPr id="11" name="テキスト ボックス 10">
            <a:extLst>
              <a:ext uri="{FF2B5EF4-FFF2-40B4-BE49-F238E27FC236}">
                <a16:creationId xmlns:a16="http://schemas.microsoft.com/office/drawing/2014/main" id="{41E7E340-D10A-A440-0478-225077FDAA2C}"/>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11</a:t>
            </a:r>
            <a:endParaRPr kumimoji="1" lang="ja-JP" altLang="en-US" sz="1200" b="1" dirty="0"/>
          </a:p>
        </p:txBody>
      </p:sp>
      <p:sp>
        <p:nvSpPr>
          <p:cNvPr id="3" name="四角形: 角を丸くする 2">
            <a:extLst>
              <a:ext uri="{FF2B5EF4-FFF2-40B4-BE49-F238E27FC236}">
                <a16:creationId xmlns:a16="http://schemas.microsoft.com/office/drawing/2014/main" id="{0D8988E2-AB7B-34EC-070F-7D47F01D47BD}"/>
              </a:ext>
            </a:extLst>
          </p:cNvPr>
          <p:cNvSpPr/>
          <p:nvPr/>
        </p:nvSpPr>
        <p:spPr>
          <a:xfrm>
            <a:off x="3287902" y="3810161"/>
            <a:ext cx="1584000" cy="252000"/>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落下した吊り下げ電球</a:t>
            </a:r>
          </a:p>
        </p:txBody>
      </p:sp>
      <p:cxnSp>
        <p:nvCxnSpPr>
          <p:cNvPr id="14" name="直線矢印コネクタ 13">
            <a:extLst>
              <a:ext uri="{FF2B5EF4-FFF2-40B4-BE49-F238E27FC236}">
                <a16:creationId xmlns:a16="http://schemas.microsoft.com/office/drawing/2014/main" id="{E7A8E637-AD3D-8D19-D148-2690A41CCC28}"/>
              </a:ext>
            </a:extLst>
          </p:cNvPr>
          <p:cNvCxnSpPr>
            <a:cxnSpLocks/>
            <a:stCxn id="3" idx="1"/>
          </p:cNvCxnSpPr>
          <p:nvPr/>
        </p:nvCxnSpPr>
        <p:spPr>
          <a:xfrm flipH="1">
            <a:off x="2453283" y="3936161"/>
            <a:ext cx="834619" cy="172389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13DF3B94-8A31-FAC2-42B4-4F7F493F4E91}"/>
              </a:ext>
            </a:extLst>
          </p:cNvPr>
          <p:cNvSpPr/>
          <p:nvPr/>
        </p:nvSpPr>
        <p:spPr>
          <a:xfrm>
            <a:off x="1849771" y="5660052"/>
            <a:ext cx="656643" cy="6397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56BAF932-7AD7-1F09-4DD0-1EA7107EA48D}"/>
              </a:ext>
            </a:extLst>
          </p:cNvPr>
          <p:cNvSpPr/>
          <p:nvPr/>
        </p:nvSpPr>
        <p:spPr>
          <a:xfrm>
            <a:off x="3525649" y="4800422"/>
            <a:ext cx="1441731" cy="432000"/>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転倒した家具と落下して壊れた収納物</a:t>
            </a:r>
          </a:p>
        </p:txBody>
      </p:sp>
      <p:sp>
        <p:nvSpPr>
          <p:cNvPr id="28" name="楕円 27">
            <a:extLst>
              <a:ext uri="{FF2B5EF4-FFF2-40B4-BE49-F238E27FC236}">
                <a16:creationId xmlns:a16="http://schemas.microsoft.com/office/drawing/2014/main" id="{43457943-9155-52C6-BA4E-2475E93E112F}"/>
              </a:ext>
            </a:extLst>
          </p:cNvPr>
          <p:cNvSpPr/>
          <p:nvPr/>
        </p:nvSpPr>
        <p:spPr>
          <a:xfrm>
            <a:off x="2506414" y="5334450"/>
            <a:ext cx="2109129" cy="18935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8E86460B-0A06-985A-DAF3-52BC48CFBAAC}"/>
              </a:ext>
            </a:extLst>
          </p:cNvPr>
          <p:cNvCxnSpPr>
            <a:cxnSpLocks/>
            <a:stCxn id="25" idx="2"/>
          </p:cNvCxnSpPr>
          <p:nvPr/>
        </p:nvCxnSpPr>
        <p:spPr>
          <a:xfrm flipH="1">
            <a:off x="4146130" y="5232422"/>
            <a:ext cx="100385" cy="27688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1B8CF14A-848E-E895-3AB8-088A1BAA6848}"/>
              </a:ext>
            </a:extLst>
          </p:cNvPr>
          <p:cNvCxnSpPr>
            <a:cxnSpLocks/>
            <a:stCxn id="36" idx="0"/>
          </p:cNvCxnSpPr>
          <p:nvPr/>
        </p:nvCxnSpPr>
        <p:spPr>
          <a:xfrm flipH="1" flipV="1">
            <a:off x="1208461" y="6701684"/>
            <a:ext cx="246899" cy="29614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CE4EB7A9-9E49-579F-AEE0-020B09891D90}"/>
              </a:ext>
            </a:extLst>
          </p:cNvPr>
          <p:cNvSpPr/>
          <p:nvPr/>
        </p:nvSpPr>
        <p:spPr>
          <a:xfrm rot="493672">
            <a:off x="717094" y="4183002"/>
            <a:ext cx="726822" cy="27626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08E70E40-2585-0F35-87C0-015D2F0A0006}"/>
              </a:ext>
            </a:extLst>
          </p:cNvPr>
          <p:cNvSpPr/>
          <p:nvPr/>
        </p:nvSpPr>
        <p:spPr>
          <a:xfrm>
            <a:off x="663360" y="6997826"/>
            <a:ext cx="1584000" cy="252000"/>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揺れで外れて壊れた扉</a:t>
            </a:r>
          </a:p>
        </p:txBody>
      </p:sp>
      <p:grpSp>
        <p:nvGrpSpPr>
          <p:cNvPr id="4" name="グループ化 3">
            <a:extLst>
              <a:ext uri="{FF2B5EF4-FFF2-40B4-BE49-F238E27FC236}">
                <a16:creationId xmlns:a16="http://schemas.microsoft.com/office/drawing/2014/main" id="{93322767-003A-FF40-4409-59D6703050DD}"/>
              </a:ext>
            </a:extLst>
          </p:cNvPr>
          <p:cNvGrpSpPr/>
          <p:nvPr/>
        </p:nvGrpSpPr>
        <p:grpSpPr>
          <a:xfrm>
            <a:off x="-44790" y="25419"/>
            <a:ext cx="492443" cy="7508970"/>
            <a:chOff x="4908820" y="0"/>
            <a:chExt cx="492443" cy="7508970"/>
          </a:xfrm>
        </p:grpSpPr>
        <p:grpSp>
          <p:nvGrpSpPr>
            <p:cNvPr id="6" name="グループ化 5">
              <a:extLst>
                <a:ext uri="{FF2B5EF4-FFF2-40B4-BE49-F238E27FC236}">
                  <a16:creationId xmlns:a16="http://schemas.microsoft.com/office/drawing/2014/main" id="{9F49C32A-DEF7-0942-D3DF-391BA551A07C}"/>
                </a:ext>
              </a:extLst>
            </p:cNvPr>
            <p:cNvGrpSpPr/>
            <p:nvPr/>
          </p:nvGrpSpPr>
          <p:grpSpPr>
            <a:xfrm>
              <a:off x="4969565" y="0"/>
              <a:ext cx="356750" cy="7508970"/>
              <a:chOff x="-4665" y="3923"/>
              <a:chExt cx="242464" cy="7508970"/>
            </a:xfrm>
          </p:grpSpPr>
          <p:sp>
            <p:nvSpPr>
              <p:cNvPr id="10" name="正方形/長方形 9">
                <a:extLst>
                  <a:ext uri="{FF2B5EF4-FFF2-40B4-BE49-F238E27FC236}">
                    <a16:creationId xmlns:a16="http://schemas.microsoft.com/office/drawing/2014/main" id="{EDA71D6A-552F-E543-9644-44BBD6463CD1}"/>
                  </a:ext>
                </a:extLst>
              </p:cNvPr>
              <p:cNvSpPr/>
              <p:nvPr/>
            </p:nvSpPr>
            <p:spPr>
              <a:xfrm>
                <a:off x="-4665" y="5640893"/>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13" name="正方形/長方形 12">
                <a:extLst>
                  <a:ext uri="{FF2B5EF4-FFF2-40B4-BE49-F238E27FC236}">
                    <a16:creationId xmlns:a16="http://schemas.microsoft.com/office/drawing/2014/main" id="{EA4BF3B5-2B27-2130-E8FE-04BF4F3201EA}"/>
                  </a:ext>
                </a:extLst>
              </p:cNvPr>
              <p:cNvSpPr/>
              <p:nvPr/>
            </p:nvSpPr>
            <p:spPr>
              <a:xfrm>
                <a:off x="-4665" y="1874901"/>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sp>
            <p:nvSpPr>
              <p:cNvPr id="12" name="正方形/長方形 11">
                <a:extLst>
                  <a:ext uri="{FF2B5EF4-FFF2-40B4-BE49-F238E27FC236}">
                    <a16:creationId xmlns:a16="http://schemas.microsoft.com/office/drawing/2014/main" id="{F4D47E35-C8E8-46C8-E68D-2D895B3F16A1}"/>
                  </a:ext>
                </a:extLst>
              </p:cNvPr>
              <p:cNvSpPr/>
              <p:nvPr/>
            </p:nvSpPr>
            <p:spPr>
              <a:xfrm>
                <a:off x="-4665" y="3756285"/>
                <a:ext cx="242464" cy="1872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３章　被災現場の状況</a:t>
                </a:r>
              </a:p>
            </p:txBody>
          </p:sp>
          <p:sp>
            <p:nvSpPr>
              <p:cNvPr id="15" name="正方形/長方形 14">
                <a:extLst>
                  <a:ext uri="{FF2B5EF4-FFF2-40B4-BE49-F238E27FC236}">
                    <a16:creationId xmlns:a16="http://schemas.microsoft.com/office/drawing/2014/main" id="{756D1361-22D7-F54A-6EF7-95BBA7897076}"/>
                  </a:ext>
                </a:extLst>
              </p:cNvPr>
              <p:cNvSpPr/>
              <p:nvPr/>
            </p:nvSpPr>
            <p:spPr>
              <a:xfrm>
                <a:off x="-4665" y="3923"/>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grpSp>
        <p:sp>
          <p:nvSpPr>
            <p:cNvPr id="8" name="テキスト ボックス 7">
              <a:extLst>
                <a:ext uri="{FF2B5EF4-FFF2-40B4-BE49-F238E27FC236}">
                  <a16:creationId xmlns:a16="http://schemas.microsoft.com/office/drawing/2014/main" id="{5EE58B11-82E4-AC3D-F46F-466FAB31F4AD}"/>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239134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屋外, 岩, 大きい, 積み重ね が含まれている画像&#10;&#10;自動的に生成された説明">
            <a:extLst>
              <a:ext uri="{FF2B5EF4-FFF2-40B4-BE49-F238E27FC236}">
                <a16:creationId xmlns:a16="http://schemas.microsoft.com/office/drawing/2014/main" id="{78E5FDAC-24C3-E4EA-7458-06FFF087F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77" y="1744401"/>
            <a:ext cx="2160612" cy="1620459"/>
          </a:xfrm>
          <a:prstGeom prst="rect">
            <a:avLst/>
          </a:prstGeom>
        </p:spPr>
      </p:pic>
      <p:pic>
        <p:nvPicPr>
          <p:cNvPr id="11" name="図 10" descr="屋外, テーブル, ピクニック, 座る が含まれている画像&#10;&#10;自動的に生成された説明">
            <a:extLst>
              <a:ext uri="{FF2B5EF4-FFF2-40B4-BE49-F238E27FC236}">
                <a16:creationId xmlns:a16="http://schemas.microsoft.com/office/drawing/2014/main" id="{BD445E16-E81E-E413-5743-411E4CB35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886" y="1761721"/>
            <a:ext cx="2160000" cy="1620000"/>
          </a:xfrm>
          <a:prstGeom prst="rect">
            <a:avLst/>
          </a:prstGeom>
        </p:spPr>
      </p:pic>
      <p:sp>
        <p:nvSpPr>
          <p:cNvPr id="13" name="テキスト ボックス 12">
            <a:extLst>
              <a:ext uri="{FF2B5EF4-FFF2-40B4-BE49-F238E27FC236}">
                <a16:creationId xmlns:a16="http://schemas.microsoft.com/office/drawing/2014/main" id="{DE9C4999-7F65-CCE8-CACC-F35E5FE2D46E}"/>
              </a:ext>
            </a:extLst>
          </p:cNvPr>
          <p:cNvSpPr txBox="1"/>
          <p:nvPr/>
        </p:nvSpPr>
        <p:spPr>
          <a:xfrm>
            <a:off x="4641635" y="7220330"/>
            <a:ext cx="373262" cy="276999"/>
          </a:xfrm>
          <a:prstGeom prst="rect">
            <a:avLst/>
          </a:prstGeom>
          <a:noFill/>
        </p:spPr>
        <p:txBody>
          <a:bodyPr wrap="square" rtlCol="0">
            <a:spAutoFit/>
          </a:bodyPr>
          <a:lstStyle/>
          <a:p>
            <a:r>
              <a:rPr kumimoji="1" lang="en-US" altLang="ja-JP" sz="1200" b="1" dirty="0"/>
              <a:t>12</a:t>
            </a:r>
            <a:endParaRPr kumimoji="1" lang="ja-JP" altLang="en-US" sz="1200" b="1" dirty="0"/>
          </a:p>
        </p:txBody>
      </p:sp>
      <p:sp>
        <p:nvSpPr>
          <p:cNvPr id="5" name="テキスト ボックス 4">
            <a:extLst>
              <a:ext uri="{FF2B5EF4-FFF2-40B4-BE49-F238E27FC236}">
                <a16:creationId xmlns:a16="http://schemas.microsoft.com/office/drawing/2014/main" id="{7A664E98-A421-11B6-BD67-3EEC7B665302}"/>
              </a:ext>
            </a:extLst>
          </p:cNvPr>
          <p:cNvSpPr txBox="1"/>
          <p:nvPr/>
        </p:nvSpPr>
        <p:spPr>
          <a:xfrm>
            <a:off x="261155" y="276107"/>
            <a:ext cx="4562670" cy="1352934"/>
          </a:xfrm>
          <a:prstGeom prst="rect">
            <a:avLst/>
          </a:prstGeom>
          <a:noFill/>
        </p:spPr>
        <p:txBody>
          <a:bodyPr wrap="square" rtlCol="0">
            <a:spAutoFit/>
          </a:bodyPr>
          <a:lstStyle/>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これらは災害ごみや土砂混じりがれきなどと呼ばれる災害廃棄物に分類されるものです。こうしたごみが敷地内や道路上、集積所などに残り続けると、地域の復興に遅れが生じる恐れがあります。</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被災された方が日常の生活を取り戻すには、早急にこうした災害廃棄物を敷地内から搬出し、適切に分別して処理することが重要です。</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A3C0548-8E6D-F5E3-AE29-301C8BD3789B}"/>
              </a:ext>
            </a:extLst>
          </p:cNvPr>
          <p:cNvSpPr txBox="1"/>
          <p:nvPr/>
        </p:nvSpPr>
        <p:spPr>
          <a:xfrm>
            <a:off x="408230" y="3371401"/>
            <a:ext cx="2150292" cy="246221"/>
          </a:xfrm>
          <a:prstGeom prst="rect">
            <a:avLst/>
          </a:prstGeom>
          <a:noFill/>
        </p:spPr>
        <p:txBody>
          <a:bodyPr wrap="square" rtlCol="0">
            <a:spAutoFit/>
          </a:bodyPr>
          <a:lstStyle/>
          <a:p>
            <a:pPr algn="ct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分別できていない集積所の例</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A0B5053-BB68-5395-A702-E9F30603BF4A}"/>
              </a:ext>
            </a:extLst>
          </p:cNvPr>
          <p:cNvSpPr txBox="1"/>
          <p:nvPr/>
        </p:nvSpPr>
        <p:spPr>
          <a:xfrm>
            <a:off x="2699785" y="3380982"/>
            <a:ext cx="2081240" cy="246221"/>
          </a:xfrm>
          <a:prstGeom prst="rect">
            <a:avLst/>
          </a:prstGeom>
          <a:noFill/>
        </p:spPr>
        <p:txBody>
          <a:bodyPr wrap="square" rtlCol="0">
            <a:spAutoFit/>
          </a:bodyPr>
          <a:lstStyle/>
          <a:p>
            <a:pPr algn="ct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分別できている仮置場の例</a:t>
            </a:r>
            <a:endParaRPr lang="en-US" altLang="ja-JP" sz="1000" strike="sngStrike"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6B8C4CFF-3A13-E260-BECD-5880130F1A68}"/>
              </a:ext>
            </a:extLst>
          </p:cNvPr>
          <p:cNvSpPr/>
          <p:nvPr/>
        </p:nvSpPr>
        <p:spPr>
          <a:xfrm>
            <a:off x="423438" y="3816767"/>
            <a:ext cx="2160001" cy="298568"/>
          </a:xfrm>
          <a:prstGeom prst="rect">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b="1" dirty="0">
                <a:solidFill>
                  <a:schemeClr val="tx1"/>
                </a:solidFill>
                <a:latin typeface="メイリオ" panose="020B0604030504040204" pitchFamily="50" charset="-128"/>
                <a:ea typeface="メイリオ" panose="020B0604030504040204" pitchFamily="50" charset="-128"/>
              </a:rPr>
              <a:t>水害時の被災家屋の様子</a:t>
            </a:r>
          </a:p>
        </p:txBody>
      </p:sp>
      <p:pic>
        <p:nvPicPr>
          <p:cNvPr id="8" name="図 7" descr="ダイアグラム, 設計図&#10;&#10;自動的に生成された説明">
            <a:extLst>
              <a:ext uri="{FF2B5EF4-FFF2-40B4-BE49-F238E27FC236}">
                <a16:creationId xmlns:a16="http://schemas.microsoft.com/office/drawing/2014/main" id="{1091D854-A374-E92E-AAFF-8627AFFA767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3145" y="4052878"/>
            <a:ext cx="4262946" cy="3197596"/>
          </a:xfrm>
          <a:prstGeom prst="rect">
            <a:avLst/>
          </a:prstGeom>
        </p:spPr>
      </p:pic>
      <p:cxnSp>
        <p:nvCxnSpPr>
          <p:cNvPr id="3" name="直線矢印コネクタ 2">
            <a:extLst>
              <a:ext uri="{FF2B5EF4-FFF2-40B4-BE49-F238E27FC236}">
                <a16:creationId xmlns:a16="http://schemas.microsoft.com/office/drawing/2014/main" id="{9789207C-E250-3405-C63B-DF16B2092942}"/>
              </a:ext>
            </a:extLst>
          </p:cNvPr>
          <p:cNvCxnSpPr>
            <a:cxnSpLocks/>
            <a:stCxn id="16" idx="1"/>
            <a:endCxn id="17" idx="7"/>
          </p:cNvCxnSpPr>
          <p:nvPr/>
        </p:nvCxnSpPr>
        <p:spPr>
          <a:xfrm flipH="1" flipV="1">
            <a:off x="2597453" y="6750759"/>
            <a:ext cx="671259" cy="31680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楕円 3">
            <a:extLst>
              <a:ext uri="{FF2B5EF4-FFF2-40B4-BE49-F238E27FC236}">
                <a16:creationId xmlns:a16="http://schemas.microsoft.com/office/drawing/2014/main" id="{197C2F6D-5969-CFAD-6602-16043241D05A}"/>
              </a:ext>
            </a:extLst>
          </p:cNvPr>
          <p:cNvSpPr/>
          <p:nvPr/>
        </p:nvSpPr>
        <p:spPr>
          <a:xfrm rot="5196784">
            <a:off x="820895" y="5757337"/>
            <a:ext cx="993309" cy="12720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767733FC-473D-8ADE-DB3C-23F8FBF71DC1}"/>
              </a:ext>
            </a:extLst>
          </p:cNvPr>
          <p:cNvSpPr/>
          <p:nvPr/>
        </p:nvSpPr>
        <p:spPr>
          <a:xfrm>
            <a:off x="865038" y="6979797"/>
            <a:ext cx="1116762" cy="324000"/>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床に積もった泥</a:t>
            </a:r>
          </a:p>
        </p:txBody>
      </p:sp>
      <p:sp>
        <p:nvSpPr>
          <p:cNvPr id="16" name="四角形: 角を丸くする 15">
            <a:extLst>
              <a:ext uri="{FF2B5EF4-FFF2-40B4-BE49-F238E27FC236}">
                <a16:creationId xmlns:a16="http://schemas.microsoft.com/office/drawing/2014/main" id="{7E6C45E3-68D7-2BF6-F63E-36044143A97D}"/>
              </a:ext>
            </a:extLst>
          </p:cNvPr>
          <p:cNvSpPr/>
          <p:nvPr/>
        </p:nvSpPr>
        <p:spPr>
          <a:xfrm>
            <a:off x="3268712" y="6851568"/>
            <a:ext cx="1348713" cy="432000"/>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泥水に押し流された</a:t>
            </a:r>
            <a:endParaRPr kumimoji="1" lang="en-US" altLang="ja-JP" sz="1200" dirty="0">
              <a:solidFill>
                <a:schemeClr val="accent2">
                  <a:lumMod val="50000"/>
                </a:schemeClr>
              </a:solidFill>
              <a:latin typeface="Meiryo UI" panose="020B0604030504040204" pitchFamily="50" charset="-128"/>
              <a:ea typeface="Meiryo UI" panose="020B0604030504040204" pitchFamily="50" charset="-128"/>
            </a:endParaRPr>
          </a:p>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家具や家電</a:t>
            </a:r>
          </a:p>
        </p:txBody>
      </p:sp>
      <p:sp>
        <p:nvSpPr>
          <p:cNvPr id="17" name="楕円 16">
            <a:extLst>
              <a:ext uri="{FF2B5EF4-FFF2-40B4-BE49-F238E27FC236}">
                <a16:creationId xmlns:a16="http://schemas.microsoft.com/office/drawing/2014/main" id="{62E4E0C4-4C7A-D7A1-BD60-CDCC0AEC8D20}"/>
              </a:ext>
            </a:extLst>
          </p:cNvPr>
          <p:cNvSpPr/>
          <p:nvPr/>
        </p:nvSpPr>
        <p:spPr>
          <a:xfrm rot="5196784">
            <a:off x="1995940" y="6162805"/>
            <a:ext cx="645458" cy="751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 name="直線矢印コネクタ 19">
            <a:extLst>
              <a:ext uri="{FF2B5EF4-FFF2-40B4-BE49-F238E27FC236}">
                <a16:creationId xmlns:a16="http://schemas.microsoft.com/office/drawing/2014/main" id="{676E155A-D634-AF38-1AEC-06FFDC793E8D}"/>
              </a:ext>
            </a:extLst>
          </p:cNvPr>
          <p:cNvCxnSpPr>
            <a:cxnSpLocks/>
            <a:stCxn id="16" idx="1"/>
          </p:cNvCxnSpPr>
          <p:nvPr/>
        </p:nvCxnSpPr>
        <p:spPr>
          <a:xfrm flipH="1" flipV="1">
            <a:off x="1670649" y="6851568"/>
            <a:ext cx="1598063" cy="2160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6C73EC90-8DB3-764F-5C7C-C7DE2320F138}"/>
              </a:ext>
            </a:extLst>
          </p:cNvPr>
          <p:cNvSpPr/>
          <p:nvPr/>
        </p:nvSpPr>
        <p:spPr>
          <a:xfrm>
            <a:off x="3163352" y="3836878"/>
            <a:ext cx="1005878" cy="432000"/>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泥水で割れた</a:t>
            </a:r>
          </a:p>
          <a:p>
            <a:pPr algn="ctr">
              <a:lnSpc>
                <a:spcPts val="1440"/>
              </a:lnSpc>
            </a:pPr>
            <a:r>
              <a:rPr kumimoji="1" lang="ja-JP" altLang="en-US" sz="1200" dirty="0">
                <a:solidFill>
                  <a:schemeClr val="accent2">
                    <a:lumMod val="50000"/>
                  </a:schemeClr>
                </a:solidFill>
                <a:latin typeface="Meiryo UI" panose="020B0604030504040204" pitchFamily="50" charset="-128"/>
                <a:ea typeface="Meiryo UI" panose="020B0604030504040204" pitchFamily="50" charset="-128"/>
              </a:rPr>
              <a:t>ガラス</a:t>
            </a:r>
          </a:p>
        </p:txBody>
      </p:sp>
      <p:sp>
        <p:nvSpPr>
          <p:cNvPr id="46" name="楕円 45">
            <a:extLst>
              <a:ext uri="{FF2B5EF4-FFF2-40B4-BE49-F238E27FC236}">
                <a16:creationId xmlns:a16="http://schemas.microsoft.com/office/drawing/2014/main" id="{B152B144-A9B0-D7A3-EB49-14BFBD51E79C}"/>
              </a:ext>
            </a:extLst>
          </p:cNvPr>
          <p:cNvSpPr/>
          <p:nvPr/>
        </p:nvSpPr>
        <p:spPr>
          <a:xfrm rot="5196784">
            <a:off x="1258315" y="4860815"/>
            <a:ext cx="880097" cy="9908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矢印コネクタ 46">
            <a:extLst>
              <a:ext uri="{FF2B5EF4-FFF2-40B4-BE49-F238E27FC236}">
                <a16:creationId xmlns:a16="http://schemas.microsoft.com/office/drawing/2014/main" id="{BF9609F8-2420-7351-37EF-F42E0C7683D7}"/>
              </a:ext>
            </a:extLst>
          </p:cNvPr>
          <p:cNvCxnSpPr>
            <a:cxnSpLocks/>
            <a:stCxn id="44" idx="1"/>
          </p:cNvCxnSpPr>
          <p:nvPr/>
        </p:nvCxnSpPr>
        <p:spPr>
          <a:xfrm flipH="1">
            <a:off x="2173634" y="4052878"/>
            <a:ext cx="989718" cy="112872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62A0B63-191F-1459-3E16-EC1626C5ED1B}"/>
              </a:ext>
            </a:extLst>
          </p:cNvPr>
          <p:cNvSpPr txBox="1"/>
          <p:nvPr/>
        </p:nvSpPr>
        <p:spPr>
          <a:xfrm>
            <a:off x="2597453" y="3552067"/>
            <a:ext cx="2421216" cy="215444"/>
          </a:xfrm>
          <a:prstGeom prst="rect">
            <a:avLst/>
          </a:prstGeom>
          <a:noFill/>
        </p:spPr>
        <p:txBody>
          <a:bodyPr wrap="square">
            <a:spAutoFit/>
          </a:bodyPr>
          <a:lstStyle/>
          <a:p>
            <a:r>
              <a:rPr lang="ja-JP" altLang="en-US" sz="800" dirty="0">
                <a:latin typeface="メイリオ" panose="020B0604030504040204" pitchFamily="50" charset="-128"/>
                <a:ea typeface="メイリオ" panose="020B0604030504040204" pitchFamily="50" charset="-128"/>
              </a:rPr>
              <a:t>出典：環境省災害廃棄物対策フォトチャンネル</a:t>
            </a:r>
          </a:p>
        </p:txBody>
      </p:sp>
      <p:grpSp>
        <p:nvGrpSpPr>
          <p:cNvPr id="2" name="グループ化 1">
            <a:extLst>
              <a:ext uri="{FF2B5EF4-FFF2-40B4-BE49-F238E27FC236}">
                <a16:creationId xmlns:a16="http://schemas.microsoft.com/office/drawing/2014/main" id="{C533D619-63B5-73ED-4C08-6F3FD402CDBD}"/>
              </a:ext>
            </a:extLst>
          </p:cNvPr>
          <p:cNvGrpSpPr/>
          <p:nvPr/>
        </p:nvGrpSpPr>
        <p:grpSpPr>
          <a:xfrm>
            <a:off x="4892266" y="17974"/>
            <a:ext cx="492443" cy="7512844"/>
            <a:chOff x="4908820" y="0"/>
            <a:chExt cx="492443" cy="7512844"/>
          </a:xfrm>
        </p:grpSpPr>
        <p:grpSp>
          <p:nvGrpSpPr>
            <p:cNvPr id="6" name="グループ化 5">
              <a:extLst>
                <a:ext uri="{FF2B5EF4-FFF2-40B4-BE49-F238E27FC236}">
                  <a16:creationId xmlns:a16="http://schemas.microsoft.com/office/drawing/2014/main" id="{B4A3BA72-5791-2170-1073-E81452DC049D}"/>
                </a:ext>
              </a:extLst>
            </p:cNvPr>
            <p:cNvGrpSpPr/>
            <p:nvPr/>
          </p:nvGrpSpPr>
          <p:grpSpPr>
            <a:xfrm>
              <a:off x="4969565" y="0"/>
              <a:ext cx="356750" cy="7512844"/>
              <a:chOff x="-4665" y="3923"/>
              <a:chExt cx="242464" cy="7512844"/>
            </a:xfrm>
          </p:grpSpPr>
          <p:sp>
            <p:nvSpPr>
              <p:cNvPr id="15" name="正方形/長方形 14">
                <a:extLst>
                  <a:ext uri="{FF2B5EF4-FFF2-40B4-BE49-F238E27FC236}">
                    <a16:creationId xmlns:a16="http://schemas.microsoft.com/office/drawing/2014/main" id="{F0BA0F8E-19AD-B56E-EEDF-CC1552EECF6C}"/>
                  </a:ext>
                </a:extLst>
              </p:cNvPr>
              <p:cNvSpPr/>
              <p:nvPr/>
            </p:nvSpPr>
            <p:spPr>
              <a:xfrm>
                <a:off x="-4665" y="5644767"/>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21" name="正方形/長方形 20">
                <a:extLst>
                  <a:ext uri="{FF2B5EF4-FFF2-40B4-BE49-F238E27FC236}">
                    <a16:creationId xmlns:a16="http://schemas.microsoft.com/office/drawing/2014/main" id="{D94A5D90-6E53-D023-AA74-0A0EF395615A}"/>
                  </a:ext>
                </a:extLst>
              </p:cNvPr>
              <p:cNvSpPr/>
              <p:nvPr/>
            </p:nvSpPr>
            <p:spPr>
              <a:xfrm>
                <a:off x="-4665" y="1874901"/>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sp>
            <p:nvSpPr>
              <p:cNvPr id="22" name="正方形/長方形 21">
                <a:extLst>
                  <a:ext uri="{FF2B5EF4-FFF2-40B4-BE49-F238E27FC236}">
                    <a16:creationId xmlns:a16="http://schemas.microsoft.com/office/drawing/2014/main" id="{671A197F-74B0-AE6D-D083-123FD20CE0DF}"/>
                  </a:ext>
                </a:extLst>
              </p:cNvPr>
              <p:cNvSpPr/>
              <p:nvPr/>
            </p:nvSpPr>
            <p:spPr>
              <a:xfrm>
                <a:off x="-4665" y="3923"/>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sp>
            <p:nvSpPr>
              <p:cNvPr id="19" name="正方形/長方形 18">
                <a:extLst>
                  <a:ext uri="{FF2B5EF4-FFF2-40B4-BE49-F238E27FC236}">
                    <a16:creationId xmlns:a16="http://schemas.microsoft.com/office/drawing/2014/main" id="{DBC8DF0E-B497-4FAA-F549-04C542BD3677}"/>
                  </a:ext>
                </a:extLst>
              </p:cNvPr>
              <p:cNvSpPr/>
              <p:nvPr/>
            </p:nvSpPr>
            <p:spPr>
              <a:xfrm>
                <a:off x="-4665" y="3753904"/>
                <a:ext cx="242464" cy="1872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３章　被災現場の状況</a:t>
                </a:r>
              </a:p>
            </p:txBody>
          </p:sp>
        </p:grpSp>
        <p:sp>
          <p:nvSpPr>
            <p:cNvPr id="10" name="テキスト ボックス 9">
              <a:extLst>
                <a:ext uri="{FF2B5EF4-FFF2-40B4-BE49-F238E27FC236}">
                  <a16:creationId xmlns:a16="http://schemas.microsoft.com/office/drawing/2014/main" id="{47A08313-5861-3AA0-3ADF-875EDAB2A0C1}"/>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156609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1522231D-32EC-7116-3562-4761D868516F}"/>
              </a:ext>
            </a:extLst>
          </p:cNvPr>
          <p:cNvGrpSpPr/>
          <p:nvPr/>
        </p:nvGrpSpPr>
        <p:grpSpPr>
          <a:xfrm>
            <a:off x="436131" y="166007"/>
            <a:ext cx="4575498" cy="583777"/>
            <a:chOff x="-5000625" y="794552"/>
            <a:chExt cx="4575498" cy="583777"/>
          </a:xfrm>
        </p:grpSpPr>
        <p:sp>
          <p:nvSpPr>
            <p:cNvPr id="46" name="四角形: 角を丸くする 45">
              <a:extLst>
                <a:ext uri="{FF2B5EF4-FFF2-40B4-BE49-F238E27FC236}">
                  <a16:creationId xmlns:a16="http://schemas.microsoft.com/office/drawing/2014/main" id="{4FD18CD3-3954-7926-837B-9235DDFBC1DA}"/>
                </a:ext>
              </a:extLst>
            </p:cNvPr>
            <p:cNvSpPr/>
            <p:nvPr/>
          </p:nvSpPr>
          <p:spPr>
            <a:xfrm>
              <a:off x="-4817127" y="1107613"/>
              <a:ext cx="4392000" cy="270716"/>
            </a:xfrm>
            <a:prstGeom prst="roundRect">
              <a:avLst/>
            </a:prstGeom>
            <a:solidFill>
              <a:schemeClr val="accent6">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B17C674A-2424-B1B8-831F-65FD11C94493}"/>
                </a:ext>
              </a:extLst>
            </p:cNvPr>
            <p:cNvSpPr/>
            <p:nvPr/>
          </p:nvSpPr>
          <p:spPr>
            <a:xfrm>
              <a:off x="-5000625" y="794552"/>
              <a:ext cx="4500000" cy="496044"/>
            </a:xfrm>
            <a:prstGeom prst="roundRect">
              <a:avLst/>
            </a:prstGeom>
            <a:solidFill>
              <a:schemeClr val="accent6"/>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作業時の装備</a:t>
              </a:r>
              <a:endParaRPr kumimoji="1" lang="ja-JP" altLang="en-US" b="1" dirty="0">
                <a:latin typeface="Meiryo UI" panose="020B0604030504040204" pitchFamily="50" charset="-128"/>
                <a:ea typeface="Meiryo UI" panose="020B0604030504040204" pitchFamily="50" charset="-128"/>
              </a:endParaRPr>
            </a:p>
          </p:txBody>
        </p:sp>
      </p:grpSp>
      <p:sp>
        <p:nvSpPr>
          <p:cNvPr id="14" name="テキスト ボックス 13">
            <a:extLst>
              <a:ext uri="{FF2B5EF4-FFF2-40B4-BE49-F238E27FC236}">
                <a16:creationId xmlns:a16="http://schemas.microsoft.com/office/drawing/2014/main" id="{9B5D959A-C7A2-2330-0D67-B8107501CCE8}"/>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13</a:t>
            </a:r>
            <a:endParaRPr kumimoji="1" lang="ja-JP" altLang="en-US" sz="1200" b="1" dirty="0"/>
          </a:p>
        </p:txBody>
      </p:sp>
      <p:sp>
        <p:nvSpPr>
          <p:cNvPr id="2" name="テキスト ボックス 1">
            <a:extLst>
              <a:ext uri="{FF2B5EF4-FFF2-40B4-BE49-F238E27FC236}">
                <a16:creationId xmlns:a16="http://schemas.microsoft.com/office/drawing/2014/main" id="{6C173469-251A-476B-E4F6-E96B4C9A6F28}"/>
              </a:ext>
            </a:extLst>
          </p:cNvPr>
          <p:cNvSpPr txBox="1"/>
          <p:nvPr/>
        </p:nvSpPr>
        <p:spPr>
          <a:xfrm>
            <a:off x="382490" y="862975"/>
            <a:ext cx="4513452" cy="605294"/>
          </a:xfrm>
          <a:prstGeom prst="rect">
            <a:avLst/>
          </a:prstGeom>
          <a:noFill/>
        </p:spPr>
        <p:txBody>
          <a:bodyPr wrap="square" rtlCol="0">
            <a:spAutoFit/>
          </a:bodyPr>
          <a:lstStyle/>
          <a:p>
            <a:pPr indent="139700" algn="just">
              <a:lnSpc>
                <a:spcPts val="2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災害の種類によって、作業に必要な装備は異なります。被災地に行く前に確認の上、準備しましょう。</a:t>
            </a:r>
            <a:endParaRPr kumimoji="1" lang="ja-JP" altLang="en-US" sz="11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683CC118-D10D-8418-1EAA-D556DEFB68EE}"/>
              </a:ext>
            </a:extLst>
          </p:cNvPr>
          <p:cNvSpPr txBox="1"/>
          <p:nvPr/>
        </p:nvSpPr>
        <p:spPr>
          <a:xfrm>
            <a:off x="416624" y="2779655"/>
            <a:ext cx="4624194" cy="411257"/>
          </a:xfrm>
          <a:prstGeom prst="rect">
            <a:avLst/>
          </a:prstGeom>
          <a:solidFill>
            <a:schemeClr val="accent4">
              <a:lumMod val="20000"/>
              <a:lumOff val="80000"/>
            </a:schemeClr>
          </a:solidFill>
        </p:spPr>
        <p:txBody>
          <a:bodyPr wrap="square" lIns="36000" tIns="36000" rIns="36000" bIns="36000" rtlCol="0">
            <a:spAutoFit/>
          </a:bodyPr>
          <a:lstStyle/>
          <a:p>
            <a:r>
              <a:rPr kumimoji="1" lang="en-US" altLang="ja-JP" sz="1100" b="1" dirty="0">
                <a:solidFill>
                  <a:schemeClr val="accent4">
                    <a:lumMod val="50000"/>
                  </a:schemeClr>
                </a:solidFill>
                <a:latin typeface="メイリオ" panose="020B0604030504040204" pitchFamily="50" charset="-128"/>
                <a:ea typeface="メイリオ" panose="020B0604030504040204" pitchFamily="50" charset="-128"/>
              </a:rPr>
              <a:t>【</a:t>
            </a:r>
            <a:r>
              <a:rPr kumimoji="1" lang="ja-JP" altLang="en-US" sz="1100" b="1" dirty="0">
                <a:solidFill>
                  <a:schemeClr val="accent4">
                    <a:lumMod val="50000"/>
                  </a:schemeClr>
                </a:solidFill>
                <a:latin typeface="メイリオ" panose="020B0604030504040204" pitchFamily="50" charset="-128"/>
                <a:ea typeface="メイリオ" panose="020B0604030504040204" pitchFamily="50" charset="-128"/>
              </a:rPr>
              <a:t>地震時に必要な装備</a:t>
            </a:r>
            <a:r>
              <a:rPr kumimoji="1" lang="en-US" altLang="ja-JP" sz="1100" b="1" dirty="0">
                <a:solidFill>
                  <a:schemeClr val="accent4">
                    <a:lumMod val="50000"/>
                  </a:schemeClr>
                </a:solidFill>
                <a:latin typeface="メイリオ" panose="020B0604030504040204" pitchFamily="50" charset="-128"/>
                <a:ea typeface="メイリオ" panose="020B0604030504040204" pitchFamily="50" charset="-128"/>
              </a:rPr>
              <a:t>】</a:t>
            </a:r>
          </a:p>
          <a:p>
            <a:r>
              <a:rPr kumimoji="1" lang="ja-JP" altLang="en-US" sz="1100" dirty="0">
                <a:solidFill>
                  <a:schemeClr val="accent4">
                    <a:lumMod val="50000"/>
                  </a:schemeClr>
                </a:solidFill>
                <a:latin typeface="メイリオ" panose="020B0604030504040204" pitchFamily="50" charset="-128"/>
                <a:ea typeface="メイリオ" panose="020B0604030504040204" pitchFamily="50" charset="-128"/>
              </a:rPr>
              <a:t>□ 革手袋　　　　□ 安全靴または踏抜き防止鋼板の入った長靴</a:t>
            </a:r>
          </a:p>
        </p:txBody>
      </p:sp>
      <p:sp>
        <p:nvSpPr>
          <p:cNvPr id="8" name="テキスト ボックス 7">
            <a:extLst>
              <a:ext uri="{FF2B5EF4-FFF2-40B4-BE49-F238E27FC236}">
                <a16:creationId xmlns:a16="http://schemas.microsoft.com/office/drawing/2014/main" id="{4CD5C799-C2D8-B1B6-71E0-6E362C6DA992}"/>
              </a:ext>
            </a:extLst>
          </p:cNvPr>
          <p:cNvSpPr txBox="1"/>
          <p:nvPr/>
        </p:nvSpPr>
        <p:spPr>
          <a:xfrm>
            <a:off x="416623" y="1470536"/>
            <a:ext cx="4624195" cy="1277273"/>
          </a:xfrm>
          <a:prstGeom prst="rect">
            <a:avLst/>
          </a:prstGeom>
          <a:solidFill>
            <a:schemeClr val="bg1">
              <a:lumMod val="95000"/>
            </a:schemeClr>
          </a:solidFill>
        </p:spPr>
        <p:txBody>
          <a:bodyPr wrap="square" lIns="36000" tIns="36000" rIns="36000" bIns="36000" rtlCol="0">
            <a:spAutoFit/>
          </a:bodyPr>
          <a:lstStyle/>
          <a:p>
            <a:r>
              <a:rPr kumimoji="1" lang="en-US" altLang="ja-JP" sz="1100" b="1" dirty="0">
                <a:solidFill>
                  <a:schemeClr val="accent6">
                    <a:lumMod val="75000"/>
                  </a:schemeClr>
                </a:solidFill>
                <a:latin typeface="メイリオ" panose="020B0604030504040204" pitchFamily="50" charset="-128"/>
                <a:ea typeface="メイリオ" panose="020B0604030504040204" pitchFamily="50" charset="-128"/>
              </a:rPr>
              <a:t>【</a:t>
            </a:r>
            <a:r>
              <a:rPr kumimoji="1" lang="ja-JP" altLang="en-US" sz="1100" b="1" dirty="0">
                <a:solidFill>
                  <a:schemeClr val="accent6">
                    <a:lumMod val="75000"/>
                  </a:schemeClr>
                </a:solidFill>
                <a:latin typeface="メイリオ" panose="020B0604030504040204" pitchFamily="50" charset="-128"/>
                <a:ea typeface="メイリオ" panose="020B0604030504040204" pitchFamily="50" charset="-128"/>
              </a:rPr>
              <a:t>色々な災害共通で必要な装備</a:t>
            </a:r>
            <a:r>
              <a:rPr kumimoji="1" lang="en-US" altLang="ja-JP" sz="1100" b="1" dirty="0">
                <a:solidFill>
                  <a:schemeClr val="accent6">
                    <a:lumMod val="75000"/>
                  </a:schemeClr>
                </a:solidFill>
                <a:latin typeface="メイリオ" panose="020B0604030504040204" pitchFamily="50" charset="-128"/>
                <a:ea typeface="メイリオ" panose="020B0604030504040204" pitchFamily="50" charset="-128"/>
              </a:rPr>
              <a:t>】</a:t>
            </a: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rPr>
              <a:t>□ マスク　  　　 □ 帽子、ヘルメット　 □ ゴーグル　 </a:t>
            </a:r>
            <a:endPar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rPr>
              <a:t>□ 布ガムテープ　□ カッター　 　　　　□ ウェットティッシュ　</a:t>
            </a:r>
            <a:endPar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rPr>
              <a:t>□ ばんそうこう　□ とげぬき　　　　　 □ タオル、てぬぐい</a:t>
            </a:r>
            <a:endPar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rPr>
              <a:t>□ メモ帳　　　　□ ボールペン　　　　 □ 油性マジック　</a:t>
            </a:r>
            <a:endPar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rPr>
              <a:t>□ 保険証　 　　  □ 水、食料　　　　　 □ 防寒具</a:t>
            </a:r>
            <a:endParaRPr kumimoji="1" lang="en-US" altLang="ja-JP" sz="11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accent6">
                    <a:lumMod val="75000"/>
                  </a:schemeClr>
                </a:solidFill>
                <a:latin typeface="メイリオ" panose="020B0604030504040204" pitchFamily="50" charset="-128"/>
                <a:ea typeface="メイリオ" panose="020B0604030504040204" pitchFamily="50" charset="-128"/>
              </a:rPr>
              <a:t>　　　　　　　　　　　　　　　　　　 （季節や被災地の気温による）</a:t>
            </a:r>
          </a:p>
        </p:txBody>
      </p:sp>
      <p:grpSp>
        <p:nvGrpSpPr>
          <p:cNvPr id="35" name="グループ化 34">
            <a:extLst>
              <a:ext uri="{FF2B5EF4-FFF2-40B4-BE49-F238E27FC236}">
                <a16:creationId xmlns:a16="http://schemas.microsoft.com/office/drawing/2014/main" id="{052F44BA-AB61-6132-C882-06A1456651C3}"/>
              </a:ext>
            </a:extLst>
          </p:cNvPr>
          <p:cNvGrpSpPr/>
          <p:nvPr/>
        </p:nvGrpSpPr>
        <p:grpSpPr>
          <a:xfrm>
            <a:off x="385929" y="3360711"/>
            <a:ext cx="4873818" cy="3940028"/>
            <a:chOff x="385929" y="3360711"/>
            <a:chExt cx="4873818" cy="3940028"/>
          </a:xfrm>
        </p:grpSpPr>
        <p:sp>
          <p:nvSpPr>
            <p:cNvPr id="34" name="正方形/長方形 33">
              <a:extLst>
                <a:ext uri="{FF2B5EF4-FFF2-40B4-BE49-F238E27FC236}">
                  <a16:creationId xmlns:a16="http://schemas.microsoft.com/office/drawing/2014/main" id="{FDF4B904-FA79-D2E1-9EAC-697103C1787D}"/>
                </a:ext>
              </a:extLst>
            </p:cNvPr>
            <p:cNvSpPr/>
            <p:nvPr/>
          </p:nvSpPr>
          <p:spPr>
            <a:xfrm>
              <a:off x="416467" y="5530761"/>
              <a:ext cx="1646366" cy="1620000"/>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ゲームのキャラクター&#10;&#10;中程度の精度で自動的に生成された説明">
              <a:extLst>
                <a:ext uri="{FF2B5EF4-FFF2-40B4-BE49-F238E27FC236}">
                  <a16:creationId xmlns:a16="http://schemas.microsoft.com/office/drawing/2014/main" id="{BDFE5611-BCF9-03BA-B96A-9B769D6C42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6010" y="3401962"/>
              <a:ext cx="3633496" cy="3633496"/>
            </a:xfrm>
            <a:prstGeom prst="rect">
              <a:avLst/>
            </a:prstGeom>
          </p:spPr>
        </p:pic>
        <p:pic>
          <p:nvPicPr>
            <p:cNvPr id="26" name="図 25" descr="ロゴ が含まれている画像&#10;&#10;自動的に生成された説明">
              <a:extLst>
                <a:ext uri="{FF2B5EF4-FFF2-40B4-BE49-F238E27FC236}">
                  <a16:creationId xmlns:a16="http://schemas.microsoft.com/office/drawing/2014/main" id="{B7D74A89-B33C-3CC3-1DC0-FBBAFEC223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0008" y="5625830"/>
              <a:ext cx="740599" cy="741674"/>
            </a:xfrm>
            <a:prstGeom prst="rect">
              <a:avLst/>
            </a:prstGeom>
          </p:spPr>
        </p:pic>
        <p:pic>
          <p:nvPicPr>
            <p:cNvPr id="28" name="図 27" descr="黒い背景と白い文字のロゴ&#10;&#10;中程度の精度で自動的に生成された説明">
              <a:extLst>
                <a:ext uri="{FF2B5EF4-FFF2-40B4-BE49-F238E27FC236}">
                  <a16:creationId xmlns:a16="http://schemas.microsoft.com/office/drawing/2014/main" id="{F14A07E6-72DC-6752-E281-351D3E13A2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5929" y="5511097"/>
              <a:ext cx="634379" cy="634379"/>
            </a:xfrm>
            <a:prstGeom prst="rect">
              <a:avLst/>
            </a:prstGeom>
          </p:spPr>
        </p:pic>
        <p:sp>
          <p:nvSpPr>
            <p:cNvPr id="13" name="テキスト ボックス 12">
              <a:extLst>
                <a:ext uri="{FF2B5EF4-FFF2-40B4-BE49-F238E27FC236}">
                  <a16:creationId xmlns:a16="http://schemas.microsoft.com/office/drawing/2014/main" id="{C1C55B39-DB17-60F7-E493-083A184C9652}"/>
                </a:ext>
              </a:extLst>
            </p:cNvPr>
            <p:cNvSpPr txBox="1"/>
            <p:nvPr/>
          </p:nvSpPr>
          <p:spPr>
            <a:xfrm>
              <a:off x="1960273" y="6973726"/>
              <a:ext cx="1517844" cy="327013"/>
            </a:xfrm>
            <a:prstGeom prst="rect">
              <a:avLst/>
            </a:prstGeom>
            <a:noFill/>
          </p:spPr>
          <p:txBody>
            <a:bodyPr wrap="square" rtlCol="0">
              <a:spAutoFit/>
            </a:bodyPr>
            <a:lstStyle/>
            <a:p>
              <a:pPr indent="139700" algn="ctr">
                <a:lnSpc>
                  <a:spcPts val="2000"/>
                </a:lnSpc>
              </a:pPr>
              <a:r>
                <a:rPr kumimoji="1" lang="ja-JP" altLang="en-US" sz="1100" dirty="0">
                  <a:latin typeface="メイリオ" panose="020B0604030504040204" pitchFamily="50" charset="-128"/>
                  <a:ea typeface="メイリオ" panose="020B0604030504040204" pitchFamily="50" charset="-128"/>
                </a:rPr>
                <a:t>地震時の装備</a:t>
              </a:r>
            </a:p>
          </p:txBody>
        </p:sp>
        <p:sp>
          <p:nvSpPr>
            <p:cNvPr id="11" name="吹き出し: 線 (枠なし) 10">
              <a:extLst>
                <a:ext uri="{FF2B5EF4-FFF2-40B4-BE49-F238E27FC236}">
                  <a16:creationId xmlns:a16="http://schemas.microsoft.com/office/drawing/2014/main" id="{10C737D1-E84D-87B2-8AA6-12DA8F81EBFC}"/>
                </a:ext>
              </a:extLst>
            </p:cNvPr>
            <p:cNvSpPr/>
            <p:nvPr/>
          </p:nvSpPr>
          <p:spPr>
            <a:xfrm>
              <a:off x="3301137" y="4174567"/>
              <a:ext cx="1725085" cy="673240"/>
            </a:xfrm>
            <a:prstGeom prst="callout1">
              <a:avLst>
                <a:gd name="adj1" fmla="val 42711"/>
                <a:gd name="adj2" fmla="val 1531"/>
                <a:gd name="adj3" fmla="val 27870"/>
                <a:gd name="adj4" fmla="val -24792"/>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マスク（感染症予防、ほこりや粉じんの吸い込み防止）</a:t>
              </a:r>
            </a:p>
          </p:txBody>
        </p:sp>
        <p:sp>
          <p:nvSpPr>
            <p:cNvPr id="17" name="吹き出し: 線 (枠なし) 16">
              <a:extLst>
                <a:ext uri="{FF2B5EF4-FFF2-40B4-BE49-F238E27FC236}">
                  <a16:creationId xmlns:a16="http://schemas.microsoft.com/office/drawing/2014/main" id="{D6D49810-EF20-4D81-5FAC-10B6BF2E2BDB}"/>
                </a:ext>
              </a:extLst>
            </p:cNvPr>
            <p:cNvSpPr/>
            <p:nvPr/>
          </p:nvSpPr>
          <p:spPr>
            <a:xfrm>
              <a:off x="3166699" y="3360711"/>
              <a:ext cx="2058911" cy="673240"/>
            </a:xfrm>
            <a:prstGeom prst="callout1">
              <a:avLst>
                <a:gd name="adj1" fmla="val 33949"/>
                <a:gd name="adj2" fmla="val 3626"/>
                <a:gd name="adj3" fmla="val 61459"/>
                <a:gd name="adj4" fmla="val -1075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ヘルメット（余震等による</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転倒・落下物の危険を回避）</a:t>
              </a:r>
            </a:p>
          </p:txBody>
        </p:sp>
        <p:sp>
          <p:nvSpPr>
            <p:cNvPr id="19" name="吹き出し: 線 (枠なし) 18">
              <a:extLst>
                <a:ext uri="{FF2B5EF4-FFF2-40B4-BE49-F238E27FC236}">
                  <a16:creationId xmlns:a16="http://schemas.microsoft.com/office/drawing/2014/main" id="{D042EBCD-D6A2-D41B-0759-67AB7142B53D}"/>
                </a:ext>
              </a:extLst>
            </p:cNvPr>
            <p:cNvSpPr/>
            <p:nvPr/>
          </p:nvSpPr>
          <p:spPr>
            <a:xfrm>
              <a:off x="539294" y="3360711"/>
              <a:ext cx="1687056" cy="411257"/>
            </a:xfrm>
            <a:prstGeom prst="callout1">
              <a:avLst>
                <a:gd name="adj1" fmla="val 32488"/>
                <a:gd name="adj2" fmla="val 92423"/>
                <a:gd name="adj3" fmla="val 166091"/>
                <a:gd name="adj4" fmla="val 11861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ゴーグル（ほこりや粉じんから目を守る）</a:t>
              </a:r>
            </a:p>
          </p:txBody>
        </p:sp>
        <p:sp>
          <p:nvSpPr>
            <p:cNvPr id="20" name="吹き出し: 線 (枠なし) 19">
              <a:extLst>
                <a:ext uri="{FF2B5EF4-FFF2-40B4-BE49-F238E27FC236}">
                  <a16:creationId xmlns:a16="http://schemas.microsoft.com/office/drawing/2014/main" id="{ADE5B2D4-BEB4-3F17-7CB4-307D8E018E95}"/>
                </a:ext>
              </a:extLst>
            </p:cNvPr>
            <p:cNvSpPr/>
            <p:nvPr/>
          </p:nvSpPr>
          <p:spPr>
            <a:xfrm>
              <a:off x="3320441" y="5276909"/>
              <a:ext cx="1939306" cy="327013"/>
            </a:xfrm>
            <a:prstGeom prst="callout1">
              <a:avLst>
                <a:gd name="adj1" fmla="val 48553"/>
                <a:gd name="adj2" fmla="val 2671"/>
                <a:gd name="adj3" fmla="val 99946"/>
                <a:gd name="adj4" fmla="val -532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水筒（作業中の水分補給）</a:t>
              </a:r>
            </a:p>
          </p:txBody>
        </p:sp>
        <p:sp>
          <p:nvSpPr>
            <p:cNvPr id="22" name="吹き出し: 線 (枠なし) 21">
              <a:extLst>
                <a:ext uri="{FF2B5EF4-FFF2-40B4-BE49-F238E27FC236}">
                  <a16:creationId xmlns:a16="http://schemas.microsoft.com/office/drawing/2014/main" id="{50F209B5-FF44-02F7-64C9-DBD576BF1B9E}"/>
                </a:ext>
              </a:extLst>
            </p:cNvPr>
            <p:cNvSpPr/>
            <p:nvPr/>
          </p:nvSpPr>
          <p:spPr>
            <a:xfrm>
              <a:off x="539294" y="3906052"/>
              <a:ext cx="1778987" cy="816306"/>
            </a:xfrm>
            <a:prstGeom prst="callout1">
              <a:avLst>
                <a:gd name="adj1" fmla="val 49023"/>
                <a:gd name="adj2" fmla="val 94634"/>
                <a:gd name="adj3" fmla="val 84678"/>
                <a:gd name="adj4" fmla="val 11800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タオル、てぬぐい（汗拭き、防寒、包帯替わりなど様々な用途に活用。乾きやすい素材がよい）</a:t>
              </a:r>
            </a:p>
          </p:txBody>
        </p:sp>
        <p:sp>
          <p:nvSpPr>
            <p:cNvPr id="23" name="吹き出し: 線 (枠なし) 22">
              <a:extLst>
                <a:ext uri="{FF2B5EF4-FFF2-40B4-BE49-F238E27FC236}">
                  <a16:creationId xmlns:a16="http://schemas.microsoft.com/office/drawing/2014/main" id="{6C0BA32A-9A0D-0329-617F-D2E90D5D21CA}"/>
                </a:ext>
              </a:extLst>
            </p:cNvPr>
            <p:cNvSpPr/>
            <p:nvPr/>
          </p:nvSpPr>
          <p:spPr>
            <a:xfrm>
              <a:off x="539294" y="4869703"/>
              <a:ext cx="1604138" cy="541483"/>
            </a:xfrm>
            <a:prstGeom prst="callout1">
              <a:avLst>
                <a:gd name="adj1" fmla="val 74535"/>
                <a:gd name="adj2" fmla="val 82987"/>
                <a:gd name="adj3" fmla="val 125400"/>
                <a:gd name="adj4" fmla="val 105805"/>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革手袋（突起物や割れたガラスなども扱う可能性があるため）</a:t>
              </a:r>
            </a:p>
          </p:txBody>
        </p:sp>
        <p:sp>
          <p:nvSpPr>
            <p:cNvPr id="24" name="吹き出し: 線 (枠なし) 23">
              <a:extLst>
                <a:ext uri="{FF2B5EF4-FFF2-40B4-BE49-F238E27FC236}">
                  <a16:creationId xmlns:a16="http://schemas.microsoft.com/office/drawing/2014/main" id="{41E6BDB4-7B73-0654-829D-D34120FAD043}"/>
                </a:ext>
              </a:extLst>
            </p:cNvPr>
            <p:cNvSpPr/>
            <p:nvPr/>
          </p:nvSpPr>
          <p:spPr>
            <a:xfrm>
              <a:off x="3400600" y="5862259"/>
              <a:ext cx="1778987" cy="980993"/>
            </a:xfrm>
            <a:prstGeom prst="callout1">
              <a:avLst>
                <a:gd name="adj1" fmla="val 46641"/>
                <a:gd name="adj2" fmla="val 2335"/>
                <a:gd name="adj3" fmla="val 89935"/>
                <a:gd name="adj4" fmla="val -1298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安全靴または踏抜き防止鋼板の入った長靴（飛び出した釘やガラスの破片などを踏んでも大丈夫なように）</a:t>
              </a:r>
            </a:p>
          </p:txBody>
        </p:sp>
        <p:pic>
          <p:nvPicPr>
            <p:cNvPr id="30" name="図 29" descr="白い背景に置かれたナイフ&#10;&#10;低い精度で自動的に生成された説明">
              <a:extLst>
                <a:ext uri="{FF2B5EF4-FFF2-40B4-BE49-F238E27FC236}">
                  <a16:creationId xmlns:a16="http://schemas.microsoft.com/office/drawing/2014/main" id="{BD6C4702-7C8C-4660-2F1D-EBA6782D43F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570147">
              <a:off x="1337307" y="5628639"/>
              <a:ext cx="430383" cy="430383"/>
            </a:xfrm>
            <a:prstGeom prst="rect">
              <a:avLst/>
            </a:prstGeom>
          </p:spPr>
        </p:pic>
        <p:sp>
          <p:nvSpPr>
            <p:cNvPr id="31" name="吹き出し: 線 (枠なし) 30">
              <a:extLst>
                <a:ext uri="{FF2B5EF4-FFF2-40B4-BE49-F238E27FC236}">
                  <a16:creationId xmlns:a16="http://schemas.microsoft.com/office/drawing/2014/main" id="{0C43EC68-9720-EBE7-53FA-88EA3724EC03}"/>
                </a:ext>
              </a:extLst>
            </p:cNvPr>
            <p:cNvSpPr/>
            <p:nvPr/>
          </p:nvSpPr>
          <p:spPr>
            <a:xfrm>
              <a:off x="387434" y="6235808"/>
              <a:ext cx="1728578" cy="913057"/>
            </a:xfrm>
            <a:prstGeom prst="callout1">
              <a:avLst>
                <a:gd name="adj1" fmla="val 58193"/>
                <a:gd name="adj2" fmla="val 93407"/>
                <a:gd name="adj3" fmla="val 103610"/>
                <a:gd name="adj4" fmla="val 10825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地震・水害共通</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布ガムテープ、カッターは、ごみの集約や分割、とげぬきやばんそうこうは負傷時に活用</a:t>
              </a:r>
            </a:p>
          </p:txBody>
        </p:sp>
        <p:pic>
          <p:nvPicPr>
            <p:cNvPr id="33" name="図 32" descr="ゲームのリモコン&#10;&#10;中程度の精度で自動的に生成された説明">
              <a:extLst>
                <a:ext uri="{FF2B5EF4-FFF2-40B4-BE49-F238E27FC236}">
                  <a16:creationId xmlns:a16="http://schemas.microsoft.com/office/drawing/2014/main" id="{F26FDA0D-09C8-FFA8-F8F8-998437CB9EF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22345" y="5762153"/>
              <a:ext cx="512624" cy="512624"/>
            </a:xfrm>
            <a:prstGeom prst="rect">
              <a:avLst/>
            </a:prstGeom>
          </p:spPr>
        </p:pic>
      </p:grpSp>
      <p:grpSp>
        <p:nvGrpSpPr>
          <p:cNvPr id="16" name="グループ化 15">
            <a:extLst>
              <a:ext uri="{FF2B5EF4-FFF2-40B4-BE49-F238E27FC236}">
                <a16:creationId xmlns:a16="http://schemas.microsoft.com/office/drawing/2014/main" id="{84B969FF-C1BA-C5CB-AEB3-AAA2302F3D0E}"/>
              </a:ext>
            </a:extLst>
          </p:cNvPr>
          <p:cNvGrpSpPr/>
          <p:nvPr/>
        </p:nvGrpSpPr>
        <p:grpSpPr>
          <a:xfrm>
            <a:off x="-48944" y="24456"/>
            <a:ext cx="492443" cy="7498238"/>
            <a:chOff x="4908820" y="0"/>
            <a:chExt cx="492443" cy="7498238"/>
          </a:xfrm>
        </p:grpSpPr>
        <p:grpSp>
          <p:nvGrpSpPr>
            <p:cNvPr id="18" name="グループ化 17">
              <a:extLst>
                <a:ext uri="{FF2B5EF4-FFF2-40B4-BE49-F238E27FC236}">
                  <a16:creationId xmlns:a16="http://schemas.microsoft.com/office/drawing/2014/main" id="{AD9DF94B-67C6-ED8C-9CBE-5EDB129E67B4}"/>
                </a:ext>
              </a:extLst>
            </p:cNvPr>
            <p:cNvGrpSpPr/>
            <p:nvPr/>
          </p:nvGrpSpPr>
          <p:grpSpPr>
            <a:xfrm>
              <a:off x="4969565" y="0"/>
              <a:ext cx="356750" cy="7498238"/>
              <a:chOff x="-4665" y="3923"/>
              <a:chExt cx="242464" cy="7498238"/>
            </a:xfrm>
          </p:grpSpPr>
          <p:sp>
            <p:nvSpPr>
              <p:cNvPr id="25" name="正方形/長方形 24">
                <a:extLst>
                  <a:ext uri="{FF2B5EF4-FFF2-40B4-BE49-F238E27FC236}">
                    <a16:creationId xmlns:a16="http://schemas.microsoft.com/office/drawing/2014/main" id="{E4D2A9FF-3FD3-96A2-F0FC-99912BAAA2AE}"/>
                  </a:ext>
                </a:extLst>
              </p:cNvPr>
              <p:cNvSpPr/>
              <p:nvPr/>
            </p:nvSpPr>
            <p:spPr>
              <a:xfrm>
                <a:off x="-4665" y="3748823"/>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27" name="正方形/長方形 26">
                <a:extLst>
                  <a:ext uri="{FF2B5EF4-FFF2-40B4-BE49-F238E27FC236}">
                    <a16:creationId xmlns:a16="http://schemas.microsoft.com/office/drawing/2014/main" id="{24B45757-F7F5-DDAB-ECE1-CF0E84B60628}"/>
                  </a:ext>
                </a:extLst>
              </p:cNvPr>
              <p:cNvSpPr/>
              <p:nvPr/>
            </p:nvSpPr>
            <p:spPr>
              <a:xfrm>
                <a:off x="-4665" y="1875693"/>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sp>
            <p:nvSpPr>
              <p:cNvPr id="29" name="正方形/長方形 28">
                <a:extLst>
                  <a:ext uri="{FF2B5EF4-FFF2-40B4-BE49-F238E27FC236}">
                    <a16:creationId xmlns:a16="http://schemas.microsoft.com/office/drawing/2014/main" id="{88B232EA-26B1-366F-65A3-2D1F5F183853}"/>
                  </a:ext>
                </a:extLst>
              </p:cNvPr>
              <p:cNvSpPr/>
              <p:nvPr/>
            </p:nvSpPr>
            <p:spPr>
              <a:xfrm>
                <a:off x="-4665" y="5630161"/>
                <a:ext cx="242464" cy="1872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４章　作業時の装備</a:t>
                </a:r>
              </a:p>
            </p:txBody>
          </p:sp>
          <p:sp>
            <p:nvSpPr>
              <p:cNvPr id="32" name="正方形/長方形 31">
                <a:extLst>
                  <a:ext uri="{FF2B5EF4-FFF2-40B4-BE49-F238E27FC236}">
                    <a16:creationId xmlns:a16="http://schemas.microsoft.com/office/drawing/2014/main" id="{7B52DE7D-61F4-41AC-B3B9-964A58D5EC0A}"/>
                  </a:ext>
                </a:extLst>
              </p:cNvPr>
              <p:cNvSpPr/>
              <p:nvPr/>
            </p:nvSpPr>
            <p:spPr>
              <a:xfrm>
                <a:off x="-4665" y="3923"/>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grpSp>
        <p:sp>
          <p:nvSpPr>
            <p:cNvPr id="21" name="テキスト ボックス 20">
              <a:extLst>
                <a:ext uri="{FF2B5EF4-FFF2-40B4-BE49-F238E27FC236}">
                  <a16:creationId xmlns:a16="http://schemas.microsoft.com/office/drawing/2014/main" id="{A7264429-6C30-18FF-9B22-31DF0DB345CE}"/>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56415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89FF9DE-9861-DDA4-2D7C-248C007C3A65}"/>
              </a:ext>
            </a:extLst>
          </p:cNvPr>
          <p:cNvSpPr txBox="1"/>
          <p:nvPr/>
        </p:nvSpPr>
        <p:spPr>
          <a:xfrm>
            <a:off x="4603205" y="7220330"/>
            <a:ext cx="373262" cy="276999"/>
          </a:xfrm>
          <a:prstGeom prst="rect">
            <a:avLst/>
          </a:prstGeom>
          <a:noFill/>
        </p:spPr>
        <p:txBody>
          <a:bodyPr wrap="square" rtlCol="0">
            <a:spAutoFit/>
          </a:bodyPr>
          <a:lstStyle/>
          <a:p>
            <a:r>
              <a:rPr kumimoji="1" lang="en-US" altLang="ja-JP" sz="1200" b="1" dirty="0"/>
              <a:t>14</a:t>
            </a:r>
            <a:endParaRPr kumimoji="1" lang="ja-JP" altLang="en-US" sz="1200" b="1" dirty="0"/>
          </a:p>
        </p:txBody>
      </p:sp>
      <p:sp>
        <p:nvSpPr>
          <p:cNvPr id="4" name="テキスト ボックス 3">
            <a:extLst>
              <a:ext uri="{FF2B5EF4-FFF2-40B4-BE49-F238E27FC236}">
                <a16:creationId xmlns:a16="http://schemas.microsoft.com/office/drawing/2014/main" id="{F7835B65-85F7-61F0-E786-AA699C5576C3}"/>
              </a:ext>
            </a:extLst>
          </p:cNvPr>
          <p:cNvSpPr txBox="1"/>
          <p:nvPr/>
        </p:nvSpPr>
        <p:spPr>
          <a:xfrm>
            <a:off x="343481" y="332254"/>
            <a:ext cx="4493516" cy="411257"/>
          </a:xfrm>
          <a:prstGeom prst="rect">
            <a:avLst/>
          </a:prstGeom>
          <a:solidFill>
            <a:schemeClr val="accent5">
              <a:lumMod val="20000"/>
              <a:lumOff val="80000"/>
            </a:schemeClr>
          </a:solidFill>
        </p:spPr>
        <p:txBody>
          <a:bodyPr wrap="square" lIns="36000" tIns="36000" rIns="0" bIns="36000" rtlCol="0">
            <a:spAutoFit/>
          </a:bodyPr>
          <a:lstStyle/>
          <a:p>
            <a:r>
              <a:rPr kumimoji="1" lang="en-US" altLang="ja-JP" sz="1100" b="1" dirty="0">
                <a:solidFill>
                  <a:schemeClr val="accent1"/>
                </a:solidFill>
                <a:latin typeface="メイリオ" panose="020B0604030504040204" pitchFamily="50" charset="-128"/>
                <a:ea typeface="メイリオ" panose="020B0604030504040204" pitchFamily="50" charset="-128"/>
              </a:rPr>
              <a:t>【</a:t>
            </a:r>
            <a:r>
              <a:rPr kumimoji="1" lang="ja-JP" altLang="en-US" sz="1100" b="1" dirty="0">
                <a:solidFill>
                  <a:schemeClr val="accent1"/>
                </a:solidFill>
                <a:latin typeface="メイリオ" panose="020B0604030504040204" pitchFamily="50" charset="-128"/>
                <a:ea typeface="メイリオ" panose="020B0604030504040204" pitchFamily="50" charset="-128"/>
              </a:rPr>
              <a:t>水害時に必要な装備</a:t>
            </a:r>
            <a:r>
              <a:rPr kumimoji="1" lang="en-US" altLang="ja-JP" sz="1100" b="1" dirty="0">
                <a:solidFill>
                  <a:schemeClr val="accent1"/>
                </a:solidFill>
                <a:latin typeface="メイリオ" panose="020B0604030504040204" pitchFamily="50" charset="-128"/>
                <a:ea typeface="メイリオ" panose="020B0604030504040204" pitchFamily="50" charset="-128"/>
              </a:rPr>
              <a:t>】</a:t>
            </a:r>
          </a:p>
          <a:p>
            <a:r>
              <a:rPr kumimoji="1" lang="ja-JP" altLang="en-US" sz="1100" dirty="0">
                <a:solidFill>
                  <a:schemeClr val="accent1"/>
                </a:solidFill>
                <a:latin typeface="メイリオ" panose="020B0604030504040204" pitchFamily="50" charset="-128"/>
                <a:ea typeface="メイリオ" panose="020B0604030504040204" pitchFamily="50" charset="-128"/>
              </a:rPr>
              <a:t>□ 厚手で長めのゴム手袋　□ 長靴（踏抜き防止鋼板入りが望ましい）</a:t>
            </a:r>
          </a:p>
        </p:txBody>
      </p:sp>
      <p:sp>
        <p:nvSpPr>
          <p:cNvPr id="6" name="テキスト ボックス 5">
            <a:extLst>
              <a:ext uri="{FF2B5EF4-FFF2-40B4-BE49-F238E27FC236}">
                <a16:creationId xmlns:a16="http://schemas.microsoft.com/office/drawing/2014/main" id="{E7C68A5F-8679-2334-32AF-165428E6BB4A}"/>
              </a:ext>
            </a:extLst>
          </p:cNvPr>
          <p:cNvSpPr txBox="1"/>
          <p:nvPr/>
        </p:nvSpPr>
        <p:spPr>
          <a:xfrm>
            <a:off x="343480" y="816144"/>
            <a:ext cx="4493515" cy="577081"/>
          </a:xfrm>
          <a:prstGeom prst="rect">
            <a:avLst/>
          </a:prstGeom>
          <a:solidFill>
            <a:schemeClr val="accent2">
              <a:lumMod val="20000"/>
              <a:lumOff val="80000"/>
            </a:schemeClr>
          </a:solidFill>
        </p:spPr>
        <p:txBody>
          <a:bodyPr wrap="square" lIns="36000" tIns="36000" rIns="36000" bIns="36000" rtlCol="0">
            <a:spAutoFit/>
          </a:bodyPr>
          <a:lstStyle/>
          <a:p>
            <a:r>
              <a:rPr kumimoji="1" lang="en-US" altLang="ja-JP" sz="1100" b="1" dirty="0">
                <a:solidFill>
                  <a:srgbClr val="C00000"/>
                </a:solidFill>
                <a:latin typeface="メイリオ" panose="020B0604030504040204" pitchFamily="50" charset="-128"/>
                <a:ea typeface="メイリオ" panose="020B0604030504040204" pitchFamily="50" charset="-128"/>
              </a:rPr>
              <a:t>【</a:t>
            </a:r>
            <a:r>
              <a:rPr kumimoji="1" lang="ja-JP" altLang="en-US" sz="1100" b="1" dirty="0">
                <a:solidFill>
                  <a:srgbClr val="C00000"/>
                </a:solidFill>
                <a:latin typeface="メイリオ" panose="020B0604030504040204" pitchFamily="50" charset="-128"/>
                <a:ea typeface="メイリオ" panose="020B0604030504040204" pitchFamily="50" charset="-128"/>
              </a:rPr>
              <a:t>あると活躍できるもの</a:t>
            </a:r>
            <a:r>
              <a:rPr kumimoji="1" lang="en-US" altLang="ja-JP" sz="1100" b="1" dirty="0">
                <a:solidFill>
                  <a:srgbClr val="C00000"/>
                </a:solidFill>
                <a:latin typeface="メイリオ" panose="020B0604030504040204" pitchFamily="50" charset="-128"/>
                <a:ea typeface="メイリオ" panose="020B0604030504040204" pitchFamily="50" charset="-128"/>
              </a:rPr>
              <a:t>】</a:t>
            </a:r>
          </a:p>
          <a:p>
            <a:r>
              <a:rPr kumimoji="1" lang="ja-JP" altLang="en-US" sz="1100" dirty="0">
                <a:solidFill>
                  <a:srgbClr val="C00000"/>
                </a:solidFill>
                <a:latin typeface="メイリオ" panose="020B0604030504040204" pitchFamily="50" charset="-128"/>
                <a:ea typeface="メイリオ" panose="020B0604030504040204" pitchFamily="50" charset="-128"/>
              </a:rPr>
              <a:t>□ スコップ、じょれん、てみ（塵取り）</a:t>
            </a:r>
            <a:endParaRPr kumimoji="1" lang="en-US" altLang="ja-JP" sz="1100" dirty="0">
              <a:solidFill>
                <a:srgbClr val="C00000"/>
              </a:solidFill>
              <a:latin typeface="メイリオ" panose="020B0604030504040204" pitchFamily="50" charset="-128"/>
              <a:ea typeface="メイリオ" panose="020B0604030504040204" pitchFamily="50" charset="-128"/>
            </a:endParaRPr>
          </a:p>
          <a:p>
            <a:r>
              <a:rPr kumimoji="1" lang="ja-JP" altLang="en-US" sz="1100" dirty="0">
                <a:solidFill>
                  <a:srgbClr val="C00000"/>
                </a:solidFill>
                <a:latin typeface="メイリオ" panose="020B0604030504040204" pitchFamily="50" charset="-128"/>
                <a:ea typeface="メイリオ" panose="020B0604030504040204" pitchFamily="50" charset="-128"/>
              </a:rPr>
              <a:t>　（水害時、泥をすくうのに使用）</a:t>
            </a:r>
          </a:p>
        </p:txBody>
      </p:sp>
      <p:sp>
        <p:nvSpPr>
          <p:cNvPr id="7" name="テキスト ボックス 6">
            <a:extLst>
              <a:ext uri="{FF2B5EF4-FFF2-40B4-BE49-F238E27FC236}">
                <a16:creationId xmlns:a16="http://schemas.microsoft.com/office/drawing/2014/main" id="{AD694564-E3B4-8D77-A2EE-49ABCC79369F}"/>
              </a:ext>
            </a:extLst>
          </p:cNvPr>
          <p:cNvSpPr txBox="1"/>
          <p:nvPr/>
        </p:nvSpPr>
        <p:spPr>
          <a:xfrm>
            <a:off x="360393" y="2471900"/>
            <a:ext cx="4459687" cy="698909"/>
          </a:xfrm>
          <a:prstGeom prst="rect">
            <a:avLst/>
          </a:prstGeom>
          <a:noFill/>
        </p:spPr>
        <p:txBody>
          <a:bodyPr wrap="square">
            <a:spAutoFit/>
          </a:bodyPr>
          <a:lstStyle/>
          <a:p>
            <a:pPr>
              <a:lnSpc>
                <a:spcPts val="1600"/>
              </a:lnSpc>
            </a:pPr>
            <a:r>
              <a:rPr lang="ja-JP" altLang="en-US" sz="1100" dirty="0">
                <a:latin typeface="メイリオ" panose="020B0604030504040204" pitchFamily="50" charset="-128"/>
                <a:ea typeface="メイリオ" panose="020B0604030504040204" pitchFamily="50" charset="-128"/>
              </a:rPr>
              <a:t>　また、ボランティア保険への加入や、可能な限り予防接種（破傷風、インフルエンザ等の感染症予防のため）を行ってから被災地へ向かいましょう。</a:t>
            </a:r>
          </a:p>
        </p:txBody>
      </p:sp>
      <p:grpSp>
        <p:nvGrpSpPr>
          <p:cNvPr id="58" name="グループ化 57">
            <a:extLst>
              <a:ext uri="{FF2B5EF4-FFF2-40B4-BE49-F238E27FC236}">
                <a16:creationId xmlns:a16="http://schemas.microsoft.com/office/drawing/2014/main" id="{9B398E69-33E2-EC8F-3074-9BA963FA041E}"/>
              </a:ext>
            </a:extLst>
          </p:cNvPr>
          <p:cNvGrpSpPr/>
          <p:nvPr/>
        </p:nvGrpSpPr>
        <p:grpSpPr>
          <a:xfrm>
            <a:off x="374884" y="3247754"/>
            <a:ext cx="4621698" cy="4048545"/>
            <a:chOff x="374884" y="3247754"/>
            <a:chExt cx="4621698" cy="4048545"/>
          </a:xfrm>
        </p:grpSpPr>
        <p:pic>
          <p:nvPicPr>
            <p:cNvPr id="9" name="図 8" descr="挿絵 が含まれている画像&#10;&#10;自動的に生成された説明">
              <a:extLst>
                <a:ext uri="{FF2B5EF4-FFF2-40B4-BE49-F238E27FC236}">
                  <a16:creationId xmlns:a16="http://schemas.microsoft.com/office/drawing/2014/main" id="{BFBF8A39-A442-66CD-F07D-73F10F2227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1974" y="3387060"/>
              <a:ext cx="3601568" cy="3601568"/>
            </a:xfrm>
            <a:prstGeom prst="rect">
              <a:avLst/>
            </a:prstGeom>
          </p:spPr>
        </p:pic>
        <p:sp>
          <p:nvSpPr>
            <p:cNvPr id="10" name="テキスト ボックス 9">
              <a:extLst>
                <a:ext uri="{FF2B5EF4-FFF2-40B4-BE49-F238E27FC236}">
                  <a16:creationId xmlns:a16="http://schemas.microsoft.com/office/drawing/2014/main" id="{0B3BA3A6-EA40-A867-0F4E-AE579F7C512A}"/>
                </a:ext>
              </a:extLst>
            </p:cNvPr>
            <p:cNvSpPr txBox="1"/>
            <p:nvPr/>
          </p:nvSpPr>
          <p:spPr>
            <a:xfrm>
              <a:off x="1960273" y="6969286"/>
              <a:ext cx="1517844" cy="327013"/>
            </a:xfrm>
            <a:prstGeom prst="rect">
              <a:avLst/>
            </a:prstGeom>
            <a:noFill/>
          </p:spPr>
          <p:txBody>
            <a:bodyPr wrap="square" rtlCol="0">
              <a:spAutoFit/>
            </a:bodyPr>
            <a:lstStyle/>
            <a:p>
              <a:pPr indent="139700" algn="ctr">
                <a:lnSpc>
                  <a:spcPts val="2000"/>
                </a:lnSpc>
              </a:pPr>
              <a:r>
                <a:rPr kumimoji="1" lang="ja-JP" altLang="en-US" sz="1100" dirty="0">
                  <a:latin typeface="メイリオ" panose="020B0604030504040204" pitchFamily="50" charset="-128"/>
                  <a:ea typeface="メイリオ" panose="020B0604030504040204" pitchFamily="50" charset="-128"/>
                </a:rPr>
                <a:t>水害時の装備</a:t>
              </a:r>
            </a:p>
          </p:txBody>
        </p:sp>
        <p:sp>
          <p:nvSpPr>
            <p:cNvPr id="12" name="吹き出し: 線 (枠なし) 11">
              <a:extLst>
                <a:ext uri="{FF2B5EF4-FFF2-40B4-BE49-F238E27FC236}">
                  <a16:creationId xmlns:a16="http://schemas.microsoft.com/office/drawing/2014/main" id="{3E6666E1-4D26-33EF-7220-CF9FF3EFEDBE}"/>
                </a:ext>
              </a:extLst>
            </p:cNvPr>
            <p:cNvSpPr/>
            <p:nvPr/>
          </p:nvSpPr>
          <p:spPr>
            <a:xfrm>
              <a:off x="3166699" y="3443090"/>
              <a:ext cx="1790563" cy="327013"/>
            </a:xfrm>
            <a:prstGeom prst="callout1">
              <a:avLst>
                <a:gd name="adj1" fmla="val 48553"/>
                <a:gd name="adj2" fmla="val 2671"/>
                <a:gd name="adj3" fmla="val 80445"/>
                <a:gd name="adj4" fmla="val -1075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帽子またはヘルメット</a:t>
              </a:r>
            </a:p>
          </p:txBody>
        </p:sp>
        <p:sp>
          <p:nvSpPr>
            <p:cNvPr id="13" name="吹き出し: 線 (枠なし) 12">
              <a:extLst>
                <a:ext uri="{FF2B5EF4-FFF2-40B4-BE49-F238E27FC236}">
                  <a16:creationId xmlns:a16="http://schemas.microsoft.com/office/drawing/2014/main" id="{F29291BC-3E7C-5347-2210-3740F13F612C}"/>
                </a:ext>
              </a:extLst>
            </p:cNvPr>
            <p:cNvSpPr/>
            <p:nvPr/>
          </p:nvSpPr>
          <p:spPr>
            <a:xfrm>
              <a:off x="3284953" y="3915419"/>
              <a:ext cx="869499" cy="411257"/>
            </a:xfrm>
            <a:prstGeom prst="callout1">
              <a:avLst>
                <a:gd name="adj1" fmla="val 27707"/>
                <a:gd name="adj2" fmla="val 4221"/>
                <a:gd name="adj3" fmla="val 29816"/>
                <a:gd name="adj4" fmla="val -3294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ゴーグル</a:t>
              </a:r>
            </a:p>
          </p:txBody>
        </p:sp>
        <p:sp>
          <p:nvSpPr>
            <p:cNvPr id="16" name="吹き出し: 線 (枠なし) 15">
              <a:extLst>
                <a:ext uri="{FF2B5EF4-FFF2-40B4-BE49-F238E27FC236}">
                  <a16:creationId xmlns:a16="http://schemas.microsoft.com/office/drawing/2014/main" id="{1E20B79B-386F-D3F6-734C-3E5DBB11845D}"/>
                </a:ext>
              </a:extLst>
            </p:cNvPr>
            <p:cNvSpPr/>
            <p:nvPr/>
          </p:nvSpPr>
          <p:spPr>
            <a:xfrm>
              <a:off x="3388277" y="4569403"/>
              <a:ext cx="1389839" cy="327013"/>
            </a:xfrm>
            <a:prstGeom prst="callout1">
              <a:avLst>
                <a:gd name="adj1" fmla="val 21936"/>
                <a:gd name="adj2" fmla="val 2667"/>
                <a:gd name="adj3" fmla="val -19035"/>
                <a:gd name="adj4" fmla="val -28989"/>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タオル、てぬぐい</a:t>
              </a:r>
            </a:p>
          </p:txBody>
        </p:sp>
        <p:sp>
          <p:nvSpPr>
            <p:cNvPr id="17" name="吹き出し: 線 (枠なし) 16">
              <a:extLst>
                <a:ext uri="{FF2B5EF4-FFF2-40B4-BE49-F238E27FC236}">
                  <a16:creationId xmlns:a16="http://schemas.microsoft.com/office/drawing/2014/main" id="{3812C8AA-C3D2-0140-606F-F2039C677B3C}"/>
                </a:ext>
              </a:extLst>
            </p:cNvPr>
            <p:cNvSpPr/>
            <p:nvPr/>
          </p:nvSpPr>
          <p:spPr>
            <a:xfrm>
              <a:off x="431142" y="5054113"/>
              <a:ext cx="1728000" cy="754982"/>
            </a:xfrm>
            <a:prstGeom prst="callout1">
              <a:avLst>
                <a:gd name="adj1" fmla="val 52695"/>
                <a:gd name="adj2" fmla="val 94633"/>
                <a:gd name="adj3" fmla="val 32575"/>
                <a:gd name="adj4" fmla="val 108301"/>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厚手で長めのゴム手袋（泥や水に濡れ、突起物や割れたガラスなども扱う可能性があるため）</a:t>
              </a:r>
            </a:p>
          </p:txBody>
        </p:sp>
        <p:sp>
          <p:nvSpPr>
            <p:cNvPr id="18" name="吹き出し: 線 (枠なし) 17">
              <a:extLst>
                <a:ext uri="{FF2B5EF4-FFF2-40B4-BE49-F238E27FC236}">
                  <a16:creationId xmlns:a16="http://schemas.microsoft.com/office/drawing/2014/main" id="{D23B184E-1C4A-AD4E-055D-79EA0F9EA4D4}"/>
                </a:ext>
              </a:extLst>
            </p:cNvPr>
            <p:cNvSpPr/>
            <p:nvPr/>
          </p:nvSpPr>
          <p:spPr>
            <a:xfrm>
              <a:off x="433988" y="5905485"/>
              <a:ext cx="1728000" cy="947975"/>
            </a:xfrm>
            <a:prstGeom prst="callout1">
              <a:avLst>
                <a:gd name="adj1" fmla="val 46784"/>
                <a:gd name="adj2" fmla="val 95771"/>
                <a:gd name="adj3" fmla="val 63160"/>
                <a:gd name="adj4" fmla="val 117583"/>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長靴（踏抜き防止鋼板入り）（浸水が残っていたり、飛び出した釘やガラスの破片などを踏んでも大丈夫なように）</a:t>
              </a:r>
            </a:p>
          </p:txBody>
        </p:sp>
        <p:sp>
          <p:nvSpPr>
            <p:cNvPr id="19" name="吹き出し: 線 (枠なし) 18">
              <a:extLst>
                <a:ext uri="{FF2B5EF4-FFF2-40B4-BE49-F238E27FC236}">
                  <a16:creationId xmlns:a16="http://schemas.microsoft.com/office/drawing/2014/main" id="{7F863BFE-8667-F8AE-A058-F576F2E3888C}"/>
                </a:ext>
              </a:extLst>
            </p:cNvPr>
            <p:cNvSpPr/>
            <p:nvPr/>
          </p:nvSpPr>
          <p:spPr>
            <a:xfrm>
              <a:off x="3271497" y="4217737"/>
              <a:ext cx="1725085" cy="272521"/>
            </a:xfrm>
            <a:prstGeom prst="callout1">
              <a:avLst>
                <a:gd name="adj1" fmla="val 48553"/>
                <a:gd name="adj2" fmla="val 2671"/>
                <a:gd name="adj3" fmla="val 54244"/>
                <a:gd name="adj4" fmla="val -20232"/>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マスク</a:t>
              </a:r>
            </a:p>
          </p:txBody>
        </p:sp>
        <p:sp>
          <p:nvSpPr>
            <p:cNvPr id="49" name="正方形/長方形 48">
              <a:extLst>
                <a:ext uri="{FF2B5EF4-FFF2-40B4-BE49-F238E27FC236}">
                  <a16:creationId xmlns:a16="http://schemas.microsoft.com/office/drawing/2014/main" id="{41113C39-3B3B-1E3B-8332-8B80CD364872}"/>
                </a:ext>
              </a:extLst>
            </p:cNvPr>
            <p:cNvSpPr/>
            <p:nvPr/>
          </p:nvSpPr>
          <p:spPr>
            <a:xfrm>
              <a:off x="3429696" y="5496360"/>
              <a:ext cx="1427974" cy="1476000"/>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吹き出し: 線 (枠なし) 49">
              <a:extLst>
                <a:ext uri="{FF2B5EF4-FFF2-40B4-BE49-F238E27FC236}">
                  <a16:creationId xmlns:a16="http://schemas.microsoft.com/office/drawing/2014/main" id="{F03565F4-5A2C-40BF-9280-064701064281}"/>
                </a:ext>
              </a:extLst>
            </p:cNvPr>
            <p:cNvSpPr/>
            <p:nvPr/>
          </p:nvSpPr>
          <p:spPr>
            <a:xfrm>
              <a:off x="3420327" y="5906441"/>
              <a:ext cx="1457007" cy="1044187"/>
            </a:xfrm>
            <a:prstGeom prst="callout1">
              <a:avLst>
                <a:gd name="adj1" fmla="val 58193"/>
                <a:gd name="adj2" fmla="val 93407"/>
                <a:gd name="adj3" fmla="val 103610"/>
                <a:gd name="adj4" fmla="val 10825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地震・水害共通</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免許や保険証、お金などの貴重品、雨具、ミニ応急セットなどもウエストポーチに入れておきましょう。</a:t>
              </a:r>
            </a:p>
          </p:txBody>
        </p:sp>
        <p:pic>
          <p:nvPicPr>
            <p:cNvPr id="48" name="図 47" descr="QR コード&#10;&#10;中程度の精度で自動的に生成された説明">
              <a:extLst>
                <a:ext uri="{FF2B5EF4-FFF2-40B4-BE49-F238E27FC236}">
                  <a16:creationId xmlns:a16="http://schemas.microsoft.com/office/drawing/2014/main" id="{98B67B86-B493-4A4E-8C00-7553BF3CA0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95324" y="5441001"/>
              <a:ext cx="575657" cy="575657"/>
            </a:xfrm>
            <a:prstGeom prst="rect">
              <a:avLst/>
            </a:prstGeom>
          </p:spPr>
        </p:pic>
        <p:grpSp>
          <p:nvGrpSpPr>
            <p:cNvPr id="57" name="グループ化 56">
              <a:extLst>
                <a:ext uri="{FF2B5EF4-FFF2-40B4-BE49-F238E27FC236}">
                  <a16:creationId xmlns:a16="http://schemas.microsoft.com/office/drawing/2014/main" id="{229C05C6-5E16-DF91-DC5F-0F2FABF1A437}"/>
                </a:ext>
              </a:extLst>
            </p:cNvPr>
            <p:cNvGrpSpPr/>
            <p:nvPr/>
          </p:nvGrpSpPr>
          <p:grpSpPr>
            <a:xfrm>
              <a:off x="374884" y="3247754"/>
              <a:ext cx="1872000" cy="1459919"/>
              <a:chOff x="414093" y="2874510"/>
              <a:chExt cx="1872000" cy="1459919"/>
            </a:xfrm>
          </p:grpSpPr>
          <p:sp>
            <p:nvSpPr>
              <p:cNvPr id="28" name="正方形/長方形 27">
                <a:extLst>
                  <a:ext uri="{FF2B5EF4-FFF2-40B4-BE49-F238E27FC236}">
                    <a16:creationId xmlns:a16="http://schemas.microsoft.com/office/drawing/2014/main" id="{01B19EFB-1669-EBDE-5699-93669BF0C70F}"/>
                  </a:ext>
                </a:extLst>
              </p:cNvPr>
              <p:cNvSpPr/>
              <p:nvPr/>
            </p:nvSpPr>
            <p:spPr>
              <a:xfrm>
                <a:off x="452546" y="2874510"/>
                <a:ext cx="1808781" cy="1424958"/>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線 (枠なし) 28">
                <a:extLst>
                  <a:ext uri="{FF2B5EF4-FFF2-40B4-BE49-F238E27FC236}">
                    <a16:creationId xmlns:a16="http://schemas.microsoft.com/office/drawing/2014/main" id="{0FB46E41-C491-0AF2-0F76-31048FA3AF77}"/>
                  </a:ext>
                </a:extLst>
              </p:cNvPr>
              <p:cNvSpPr/>
              <p:nvPr/>
            </p:nvSpPr>
            <p:spPr>
              <a:xfrm>
                <a:off x="414093" y="3542429"/>
                <a:ext cx="1872000" cy="792000"/>
              </a:xfrm>
              <a:prstGeom prst="callout1">
                <a:avLst>
                  <a:gd name="adj1" fmla="val 58193"/>
                  <a:gd name="adj2" fmla="val 93407"/>
                  <a:gd name="adj3" fmla="val 103610"/>
                  <a:gd name="adj4" fmla="val 10825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地震・水害共通</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文房具やウェットティッシュ等もウエストポーチに入れておくとよいでしょう。</a:t>
                </a:r>
              </a:p>
            </p:txBody>
          </p:sp>
          <p:pic>
            <p:nvPicPr>
              <p:cNvPr id="33" name="図 32" descr="アイコン&#10;&#10;自動的に生成された説明">
                <a:extLst>
                  <a:ext uri="{FF2B5EF4-FFF2-40B4-BE49-F238E27FC236}">
                    <a16:creationId xmlns:a16="http://schemas.microsoft.com/office/drawing/2014/main" id="{4BFEA7CD-FCB5-86BC-BC1F-B877AA795D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88859" y="2946686"/>
                <a:ext cx="705048" cy="705048"/>
              </a:xfrm>
              <a:prstGeom prst="rect">
                <a:avLst/>
              </a:prstGeom>
            </p:spPr>
          </p:pic>
          <p:pic>
            <p:nvPicPr>
              <p:cNvPr id="31" name="図 30" descr="テキスト&#10;&#10;中程度の精度で自動的に生成された説明">
                <a:extLst>
                  <a:ext uri="{FF2B5EF4-FFF2-40B4-BE49-F238E27FC236}">
                    <a16:creationId xmlns:a16="http://schemas.microsoft.com/office/drawing/2014/main" id="{EF335F39-7314-4465-F700-DCA323CFFFC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6869" y="2969757"/>
                <a:ext cx="602621" cy="602621"/>
              </a:xfrm>
              <a:prstGeom prst="rect">
                <a:avLst/>
              </a:prstGeom>
            </p:spPr>
          </p:pic>
          <p:pic>
            <p:nvPicPr>
              <p:cNvPr id="46" name="図 45" descr="テキスト&#10;&#10;自動的に生成された説明">
                <a:extLst>
                  <a:ext uri="{FF2B5EF4-FFF2-40B4-BE49-F238E27FC236}">
                    <a16:creationId xmlns:a16="http://schemas.microsoft.com/office/drawing/2014/main" id="{3C123CA7-76A6-061A-B61B-B1B05594FFD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3817" y="2913887"/>
                <a:ext cx="494206" cy="494206"/>
              </a:xfrm>
              <a:prstGeom prst="rect">
                <a:avLst/>
              </a:prstGeom>
            </p:spPr>
          </p:pic>
          <p:pic>
            <p:nvPicPr>
              <p:cNvPr id="37" name="図 36" descr="時計 が含まれている画像&#10;&#10;自動的に生成された説明">
                <a:extLst>
                  <a:ext uri="{FF2B5EF4-FFF2-40B4-BE49-F238E27FC236}">
                    <a16:creationId xmlns:a16="http://schemas.microsoft.com/office/drawing/2014/main" id="{49BFFC6F-3DEB-52EA-E099-8C9CB376448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82703" y="2960841"/>
                <a:ext cx="602621" cy="602621"/>
              </a:xfrm>
              <a:prstGeom prst="rect">
                <a:avLst/>
              </a:prstGeom>
            </p:spPr>
          </p:pic>
        </p:grpSp>
        <p:sp>
          <p:nvSpPr>
            <p:cNvPr id="20" name="吹き出し: 線 (枠なし) 19">
              <a:extLst>
                <a:ext uri="{FF2B5EF4-FFF2-40B4-BE49-F238E27FC236}">
                  <a16:creationId xmlns:a16="http://schemas.microsoft.com/office/drawing/2014/main" id="{B7B4E39F-7E91-5D76-21DC-24E88FA1470B}"/>
                </a:ext>
              </a:extLst>
            </p:cNvPr>
            <p:cNvSpPr/>
            <p:nvPr/>
          </p:nvSpPr>
          <p:spPr>
            <a:xfrm>
              <a:off x="3320441" y="5208085"/>
              <a:ext cx="750540" cy="327013"/>
            </a:xfrm>
            <a:prstGeom prst="callout1">
              <a:avLst>
                <a:gd name="adj1" fmla="val 48553"/>
                <a:gd name="adj2" fmla="val 2671"/>
                <a:gd name="adj3" fmla="val 133019"/>
                <a:gd name="adj4" fmla="val -1973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水筒</a:t>
              </a:r>
            </a:p>
          </p:txBody>
        </p:sp>
      </p:grpSp>
      <p:grpSp>
        <p:nvGrpSpPr>
          <p:cNvPr id="56" name="グループ化 55">
            <a:extLst>
              <a:ext uri="{FF2B5EF4-FFF2-40B4-BE49-F238E27FC236}">
                <a16:creationId xmlns:a16="http://schemas.microsoft.com/office/drawing/2014/main" id="{1F8A7613-AA1A-2E99-B276-51B9CD9AB3A9}"/>
              </a:ext>
            </a:extLst>
          </p:cNvPr>
          <p:cNvGrpSpPr/>
          <p:nvPr/>
        </p:nvGrpSpPr>
        <p:grpSpPr>
          <a:xfrm>
            <a:off x="466580" y="1473986"/>
            <a:ext cx="4416139" cy="1041152"/>
            <a:chOff x="3412446" y="423091"/>
            <a:chExt cx="4416139" cy="1041152"/>
          </a:xfrm>
        </p:grpSpPr>
        <p:pic>
          <p:nvPicPr>
            <p:cNvPr id="52" name="図 51">
              <a:extLst>
                <a:ext uri="{FF2B5EF4-FFF2-40B4-BE49-F238E27FC236}">
                  <a16:creationId xmlns:a16="http://schemas.microsoft.com/office/drawing/2014/main" id="{E1EDB1AC-02D5-C1AD-9C2A-31CB34B8A07F}"/>
                </a:ext>
              </a:extLst>
            </p:cNvPr>
            <p:cNvPicPr>
              <a:picLocks noChangeAspect="1"/>
            </p:cNvPicPr>
            <p:nvPr/>
          </p:nvPicPr>
          <p:blipFill>
            <a:blip r:embed="rId8"/>
            <a:stretch>
              <a:fillRect/>
            </a:stretch>
          </p:blipFill>
          <p:spPr>
            <a:xfrm rot="20150247">
              <a:off x="3560823" y="559302"/>
              <a:ext cx="1175934" cy="606236"/>
            </a:xfrm>
            <a:prstGeom prst="rect">
              <a:avLst/>
            </a:prstGeom>
          </p:spPr>
        </p:pic>
        <p:pic>
          <p:nvPicPr>
            <p:cNvPr id="1028" name="Picture 4">
              <a:extLst>
                <a:ext uri="{FF2B5EF4-FFF2-40B4-BE49-F238E27FC236}">
                  <a16:creationId xmlns:a16="http://schemas.microsoft.com/office/drawing/2014/main" id="{BF82C9AA-9F9F-DBA9-A54D-32FF5912C12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748308" y="423091"/>
              <a:ext cx="948627" cy="957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271A276-F8D1-3680-EEC2-D1F32456BD50}"/>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094758" y="615499"/>
              <a:ext cx="886281" cy="633812"/>
            </a:xfrm>
            <a:prstGeom prst="rect">
              <a:avLst/>
            </a:prstGeom>
            <a:noFill/>
            <a:extLst>
              <a:ext uri="{909E8E84-426E-40DD-AFC4-6F175D3DCCD1}">
                <a14:hiddenFill xmlns:a14="http://schemas.microsoft.com/office/drawing/2010/main">
                  <a:solidFill>
                    <a:srgbClr val="FFFFFF"/>
                  </a:solidFill>
                </a14:hiddenFill>
              </a:ext>
            </a:extLst>
          </p:spPr>
        </p:pic>
        <p:sp>
          <p:nvSpPr>
            <p:cNvPr id="53" name="吹き出し: 線 (枠なし) 52">
              <a:extLst>
                <a:ext uri="{FF2B5EF4-FFF2-40B4-BE49-F238E27FC236}">
                  <a16:creationId xmlns:a16="http://schemas.microsoft.com/office/drawing/2014/main" id="{064702A6-B538-C538-7C68-46D7C73C418D}"/>
                </a:ext>
              </a:extLst>
            </p:cNvPr>
            <p:cNvSpPr/>
            <p:nvPr/>
          </p:nvSpPr>
          <p:spPr>
            <a:xfrm>
              <a:off x="3412446" y="602007"/>
              <a:ext cx="1077418" cy="327013"/>
            </a:xfrm>
            <a:prstGeom prst="callout1">
              <a:avLst>
                <a:gd name="adj1" fmla="val 30956"/>
                <a:gd name="adj2" fmla="val 94634"/>
                <a:gd name="adj3" fmla="val 50952"/>
                <a:gd name="adj4" fmla="val 117451"/>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スコップ</a:t>
              </a:r>
            </a:p>
          </p:txBody>
        </p:sp>
        <p:sp>
          <p:nvSpPr>
            <p:cNvPr id="54" name="吹き出し: 線 (枠なし) 53">
              <a:extLst>
                <a:ext uri="{FF2B5EF4-FFF2-40B4-BE49-F238E27FC236}">
                  <a16:creationId xmlns:a16="http://schemas.microsoft.com/office/drawing/2014/main" id="{3937E773-0A99-BDEE-821A-16F13F16B7A7}"/>
                </a:ext>
              </a:extLst>
            </p:cNvPr>
            <p:cNvSpPr/>
            <p:nvPr/>
          </p:nvSpPr>
          <p:spPr>
            <a:xfrm>
              <a:off x="5134286" y="1137230"/>
              <a:ext cx="802810" cy="327013"/>
            </a:xfrm>
            <a:prstGeom prst="callout1">
              <a:avLst>
                <a:gd name="adj1" fmla="val 30956"/>
                <a:gd name="adj2" fmla="val 94634"/>
                <a:gd name="adj3" fmla="val 50952"/>
                <a:gd name="adj4" fmla="val 117451"/>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じょれん</a:t>
              </a:r>
            </a:p>
          </p:txBody>
        </p:sp>
        <p:sp>
          <p:nvSpPr>
            <p:cNvPr id="55" name="吹き出し: 線 (枠なし) 54">
              <a:extLst>
                <a:ext uri="{FF2B5EF4-FFF2-40B4-BE49-F238E27FC236}">
                  <a16:creationId xmlns:a16="http://schemas.microsoft.com/office/drawing/2014/main" id="{74508932-E634-CD4C-FD89-3380D7AB9275}"/>
                </a:ext>
              </a:extLst>
            </p:cNvPr>
            <p:cNvSpPr/>
            <p:nvPr/>
          </p:nvSpPr>
          <p:spPr>
            <a:xfrm>
              <a:off x="6751167" y="1137230"/>
              <a:ext cx="1077418" cy="327013"/>
            </a:xfrm>
            <a:prstGeom prst="callout1">
              <a:avLst>
                <a:gd name="adj1" fmla="val 30956"/>
                <a:gd name="adj2" fmla="val 94634"/>
                <a:gd name="adj3" fmla="val 50952"/>
                <a:gd name="adj4" fmla="val 117451"/>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てみ</a:t>
              </a:r>
            </a:p>
          </p:txBody>
        </p:sp>
      </p:grpSp>
      <p:grpSp>
        <p:nvGrpSpPr>
          <p:cNvPr id="22" name="グループ化 21">
            <a:extLst>
              <a:ext uri="{FF2B5EF4-FFF2-40B4-BE49-F238E27FC236}">
                <a16:creationId xmlns:a16="http://schemas.microsoft.com/office/drawing/2014/main" id="{CC77321A-D7D1-D0EB-6BBD-E67AFD21EAAF}"/>
              </a:ext>
            </a:extLst>
          </p:cNvPr>
          <p:cNvGrpSpPr/>
          <p:nvPr/>
        </p:nvGrpSpPr>
        <p:grpSpPr>
          <a:xfrm>
            <a:off x="4880212" y="17196"/>
            <a:ext cx="492443" cy="7498199"/>
            <a:chOff x="4908820" y="0"/>
            <a:chExt cx="492443" cy="7498199"/>
          </a:xfrm>
        </p:grpSpPr>
        <p:grpSp>
          <p:nvGrpSpPr>
            <p:cNvPr id="23" name="グループ化 22">
              <a:extLst>
                <a:ext uri="{FF2B5EF4-FFF2-40B4-BE49-F238E27FC236}">
                  <a16:creationId xmlns:a16="http://schemas.microsoft.com/office/drawing/2014/main" id="{6390C13E-FD5F-035E-1AB5-CA02D7326BB8}"/>
                </a:ext>
              </a:extLst>
            </p:cNvPr>
            <p:cNvGrpSpPr/>
            <p:nvPr/>
          </p:nvGrpSpPr>
          <p:grpSpPr>
            <a:xfrm>
              <a:off x="4969565" y="0"/>
              <a:ext cx="356750" cy="7498199"/>
              <a:chOff x="-4665" y="3923"/>
              <a:chExt cx="242464" cy="7498199"/>
            </a:xfrm>
          </p:grpSpPr>
          <p:sp>
            <p:nvSpPr>
              <p:cNvPr id="25" name="正方形/長方形 24">
                <a:extLst>
                  <a:ext uri="{FF2B5EF4-FFF2-40B4-BE49-F238E27FC236}">
                    <a16:creationId xmlns:a16="http://schemas.microsoft.com/office/drawing/2014/main" id="{4FCEB195-79EB-6E28-FEBB-5476B46D3047}"/>
                  </a:ext>
                </a:extLst>
              </p:cNvPr>
              <p:cNvSpPr/>
              <p:nvPr/>
            </p:nvSpPr>
            <p:spPr>
              <a:xfrm>
                <a:off x="-4665" y="3748823"/>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26" name="正方形/長方形 25">
                <a:extLst>
                  <a:ext uri="{FF2B5EF4-FFF2-40B4-BE49-F238E27FC236}">
                    <a16:creationId xmlns:a16="http://schemas.microsoft.com/office/drawing/2014/main" id="{845F00EC-5B73-E247-EF3C-35D694425DFC}"/>
                  </a:ext>
                </a:extLst>
              </p:cNvPr>
              <p:cNvSpPr/>
              <p:nvPr/>
            </p:nvSpPr>
            <p:spPr>
              <a:xfrm>
                <a:off x="-4665" y="1875693"/>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sp>
            <p:nvSpPr>
              <p:cNvPr id="27" name="正方形/長方形 26">
                <a:extLst>
                  <a:ext uri="{FF2B5EF4-FFF2-40B4-BE49-F238E27FC236}">
                    <a16:creationId xmlns:a16="http://schemas.microsoft.com/office/drawing/2014/main" id="{F4D730DA-467D-DF19-53DD-882B56F65425}"/>
                  </a:ext>
                </a:extLst>
              </p:cNvPr>
              <p:cNvSpPr/>
              <p:nvPr/>
            </p:nvSpPr>
            <p:spPr>
              <a:xfrm>
                <a:off x="-4665" y="5630122"/>
                <a:ext cx="242464" cy="1872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４章　作業時の装備</a:t>
                </a:r>
              </a:p>
            </p:txBody>
          </p:sp>
          <p:sp>
            <p:nvSpPr>
              <p:cNvPr id="30" name="正方形/長方形 29">
                <a:extLst>
                  <a:ext uri="{FF2B5EF4-FFF2-40B4-BE49-F238E27FC236}">
                    <a16:creationId xmlns:a16="http://schemas.microsoft.com/office/drawing/2014/main" id="{7B097999-342B-4CC0-DAD4-5F921A61B98D}"/>
                  </a:ext>
                </a:extLst>
              </p:cNvPr>
              <p:cNvSpPr/>
              <p:nvPr/>
            </p:nvSpPr>
            <p:spPr>
              <a:xfrm>
                <a:off x="-4665" y="3923"/>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grpSp>
        <p:sp>
          <p:nvSpPr>
            <p:cNvPr id="24" name="テキスト ボックス 23">
              <a:extLst>
                <a:ext uri="{FF2B5EF4-FFF2-40B4-BE49-F238E27FC236}">
                  <a16:creationId xmlns:a16="http://schemas.microsoft.com/office/drawing/2014/main" id="{2D1418A3-72DD-C955-F580-00F7766953C8}"/>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21621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84FD7D0-8257-562F-E79F-FBC15E3B21C1}"/>
              </a:ext>
            </a:extLst>
          </p:cNvPr>
          <p:cNvGrpSpPr/>
          <p:nvPr/>
        </p:nvGrpSpPr>
        <p:grpSpPr>
          <a:xfrm>
            <a:off x="436589" y="165897"/>
            <a:ext cx="4575498" cy="583777"/>
            <a:chOff x="-5000625" y="794552"/>
            <a:chExt cx="4575498" cy="583777"/>
          </a:xfrm>
          <a:solidFill>
            <a:schemeClr val="accent1">
              <a:lumMod val="60000"/>
              <a:lumOff val="40000"/>
            </a:schemeClr>
          </a:solidFill>
        </p:grpSpPr>
        <p:sp>
          <p:nvSpPr>
            <p:cNvPr id="5" name="四角形: 角を丸くする 4">
              <a:extLst>
                <a:ext uri="{FF2B5EF4-FFF2-40B4-BE49-F238E27FC236}">
                  <a16:creationId xmlns:a16="http://schemas.microsoft.com/office/drawing/2014/main" id="{E8A441EF-8992-C956-8D60-10606F0B08D6}"/>
                </a:ext>
              </a:extLst>
            </p:cNvPr>
            <p:cNvSpPr/>
            <p:nvPr/>
          </p:nvSpPr>
          <p:spPr>
            <a:xfrm>
              <a:off x="-4817127" y="1107613"/>
              <a:ext cx="4392000" cy="270716"/>
            </a:xfrm>
            <a:prstGeom prst="roundRect">
              <a:avLst/>
            </a:prstGeom>
            <a:solidFill>
              <a:schemeClr val="accent1">
                <a:lumMod val="5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572BC2E-045C-8310-77E1-8560F7950AEE}"/>
                </a:ext>
              </a:extLst>
            </p:cNvPr>
            <p:cNvSpPr/>
            <p:nvPr/>
          </p:nvSpPr>
          <p:spPr>
            <a:xfrm>
              <a:off x="-5000625" y="794552"/>
              <a:ext cx="4500000" cy="496044"/>
            </a:xfrm>
            <a:prstGeom prst="roundRect">
              <a:avLst/>
            </a:prstGeom>
            <a:grp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関連情報</a:t>
              </a:r>
            </a:p>
          </p:txBody>
        </p:sp>
      </p:grpSp>
      <p:sp>
        <p:nvSpPr>
          <p:cNvPr id="14" name="テキスト ボックス 13">
            <a:extLst>
              <a:ext uri="{FF2B5EF4-FFF2-40B4-BE49-F238E27FC236}">
                <a16:creationId xmlns:a16="http://schemas.microsoft.com/office/drawing/2014/main" id="{4FC49C59-7F10-7E9B-AB13-F4B6E0DBF66E}"/>
              </a:ext>
            </a:extLst>
          </p:cNvPr>
          <p:cNvSpPr txBox="1"/>
          <p:nvPr/>
        </p:nvSpPr>
        <p:spPr>
          <a:xfrm>
            <a:off x="382490" y="912136"/>
            <a:ext cx="4562670" cy="583493"/>
          </a:xfrm>
          <a:prstGeom prst="rect">
            <a:avLst/>
          </a:prstGeom>
          <a:noFill/>
        </p:spPr>
        <p:txBody>
          <a:bodyPr wrap="square" rtlCol="0">
            <a:spAutoFit/>
          </a:bodyPr>
          <a:lstStyle/>
          <a:p>
            <a:pPr indent="139700" algn="just">
              <a:lnSpc>
                <a:spcPts val="2000"/>
              </a:lnSpc>
            </a:pP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現場</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での持ち運びに便利な</a:t>
            </a: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ハンドブック概要版</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など、以下の情報も必要に応じご</a:t>
            </a:r>
            <a:r>
              <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活用ください。</a:t>
            </a:r>
            <a:endParaRPr kumimoji="1" lang="ja-JP" altLang="en-US" sz="11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EEAD032-8017-97C4-8B9F-7926C5E73DAC}"/>
              </a:ext>
            </a:extLst>
          </p:cNvPr>
          <p:cNvSpPr txBox="1"/>
          <p:nvPr/>
        </p:nvSpPr>
        <p:spPr>
          <a:xfrm>
            <a:off x="379442" y="5885633"/>
            <a:ext cx="4562670" cy="1352934"/>
          </a:xfrm>
          <a:prstGeom prst="rect">
            <a:avLst/>
          </a:prstGeom>
          <a:solidFill>
            <a:schemeClr val="accent1">
              <a:lumMod val="20000"/>
              <a:lumOff val="80000"/>
            </a:schemeClr>
          </a:solidFill>
        </p:spPr>
        <p:txBody>
          <a:bodyPr wrap="square" rtlCol="0">
            <a:spAutoFit/>
          </a:bodyPr>
          <a:lstStyle/>
          <a:p>
            <a:pPr indent="139700" algn="just">
              <a:lnSpc>
                <a:spcPts val="2000"/>
              </a:lnSpc>
            </a:pPr>
            <a:r>
              <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このハンドブックに関するお問い合わせ先</a:t>
            </a:r>
            <a:r>
              <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indent="139700" algn="just">
              <a:lnSpc>
                <a:spcPts val="2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　○○市ボランティアセンター（○○市社会福祉協議会）</a:t>
            </a:r>
          </a:p>
          <a:p>
            <a:pPr indent="139700" algn="just">
              <a:lnSpc>
                <a:spcPts val="2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　　電話：</a:t>
            </a:r>
          </a:p>
          <a:p>
            <a:pPr indent="139700" algn="just">
              <a:lnSpc>
                <a:spcPts val="2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FAX</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indent="139700" algn="just">
              <a:lnSpc>
                <a:spcPts val="2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E-mail</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11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D0F2E41C-8DF2-5354-E3DA-45615AFFBB85}"/>
              </a:ext>
            </a:extLst>
          </p:cNvPr>
          <p:cNvSpPr/>
          <p:nvPr/>
        </p:nvSpPr>
        <p:spPr>
          <a:xfrm>
            <a:off x="3698392" y="1513211"/>
            <a:ext cx="989045"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メイリオ" panose="020B0604030504040204" pitchFamily="50" charset="-128"/>
                <a:ea typeface="メイリオ" panose="020B0604030504040204" pitchFamily="50" charset="-128"/>
              </a:rPr>
              <a:t>二次元</a:t>
            </a:r>
            <a:endParaRPr kumimoji="1" lang="en-US" altLang="ja-JP" sz="1800" b="1" dirty="0">
              <a:latin typeface="メイリオ" panose="020B0604030504040204" pitchFamily="50" charset="-128"/>
              <a:ea typeface="メイリオ" panose="020B0604030504040204" pitchFamily="50" charset="-128"/>
            </a:endParaRPr>
          </a:p>
          <a:p>
            <a:pPr algn="ctr"/>
            <a:r>
              <a:rPr kumimoji="1" lang="ja-JP" altLang="en-US" sz="1800" b="1" dirty="0">
                <a:latin typeface="メイリオ" panose="020B0604030504040204" pitchFamily="50" charset="-128"/>
                <a:ea typeface="メイリオ" panose="020B0604030504040204" pitchFamily="50" charset="-128"/>
              </a:rPr>
              <a:t>バーコード</a:t>
            </a:r>
            <a:endParaRPr kumimoji="1" lang="en-US" altLang="ja-JP" sz="18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4CCA9B3A-7E62-2EB6-BC30-7A95577F42A0}"/>
              </a:ext>
            </a:extLst>
          </p:cNvPr>
          <p:cNvSpPr/>
          <p:nvPr/>
        </p:nvSpPr>
        <p:spPr>
          <a:xfrm>
            <a:off x="2140791" y="1513211"/>
            <a:ext cx="989045"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メイリオ" panose="020B0604030504040204" pitchFamily="50" charset="-128"/>
                <a:ea typeface="メイリオ" panose="020B0604030504040204" pitchFamily="50" charset="-128"/>
              </a:rPr>
              <a:t>二次元</a:t>
            </a:r>
            <a:endParaRPr kumimoji="1" lang="en-US" altLang="ja-JP" sz="1800" b="1" dirty="0">
              <a:latin typeface="メイリオ" panose="020B0604030504040204" pitchFamily="50" charset="-128"/>
              <a:ea typeface="メイリオ" panose="020B0604030504040204" pitchFamily="50" charset="-128"/>
            </a:endParaRPr>
          </a:p>
          <a:p>
            <a:pPr algn="ctr"/>
            <a:r>
              <a:rPr kumimoji="1" lang="ja-JP" altLang="en-US" sz="1800" b="1" dirty="0">
                <a:latin typeface="メイリオ" panose="020B0604030504040204" pitchFamily="50" charset="-128"/>
                <a:ea typeface="メイリオ" panose="020B0604030504040204" pitchFamily="50" charset="-128"/>
              </a:rPr>
              <a:t>バーコード</a:t>
            </a:r>
            <a:endParaRPr kumimoji="1" lang="en-US" altLang="ja-JP" sz="1800" b="1"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29B7E2-C193-4C1D-8BA8-1164FC4BB1A9}"/>
              </a:ext>
            </a:extLst>
          </p:cNvPr>
          <p:cNvSpPr/>
          <p:nvPr/>
        </p:nvSpPr>
        <p:spPr>
          <a:xfrm>
            <a:off x="583189" y="1513211"/>
            <a:ext cx="989045"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メイリオ" panose="020B0604030504040204" pitchFamily="50" charset="-128"/>
                <a:ea typeface="メイリオ" panose="020B0604030504040204" pitchFamily="50" charset="-128"/>
              </a:rPr>
              <a:t>二次元</a:t>
            </a:r>
            <a:endParaRPr kumimoji="1" lang="en-US" altLang="ja-JP" sz="1800" b="1" dirty="0">
              <a:latin typeface="メイリオ" panose="020B0604030504040204" pitchFamily="50" charset="-128"/>
              <a:ea typeface="メイリオ" panose="020B0604030504040204" pitchFamily="50" charset="-128"/>
            </a:endParaRPr>
          </a:p>
          <a:p>
            <a:pPr algn="ctr"/>
            <a:r>
              <a:rPr kumimoji="1" lang="ja-JP" altLang="en-US" sz="1800" b="1" dirty="0">
                <a:latin typeface="メイリオ" panose="020B0604030504040204" pitchFamily="50" charset="-128"/>
                <a:ea typeface="メイリオ" panose="020B0604030504040204" pitchFamily="50" charset="-128"/>
              </a:rPr>
              <a:t>バーコード</a:t>
            </a:r>
            <a:endParaRPr kumimoji="1" lang="en-US" altLang="ja-JP" sz="1800" b="1" dirty="0">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CBF30390-0FD1-F6A2-69FE-562333C80396}"/>
              </a:ext>
            </a:extLst>
          </p:cNvPr>
          <p:cNvSpPr/>
          <p:nvPr/>
        </p:nvSpPr>
        <p:spPr>
          <a:xfrm>
            <a:off x="2097108" y="6635918"/>
            <a:ext cx="2017692" cy="2878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活用主体に応じて編集</a:t>
            </a:r>
          </a:p>
        </p:txBody>
      </p:sp>
      <p:sp>
        <p:nvSpPr>
          <p:cNvPr id="8" name="テキスト ボックス 7">
            <a:extLst>
              <a:ext uri="{FF2B5EF4-FFF2-40B4-BE49-F238E27FC236}">
                <a16:creationId xmlns:a16="http://schemas.microsoft.com/office/drawing/2014/main" id="{FF6A4DF2-9873-17E0-D531-58FC15243860}"/>
              </a:ext>
            </a:extLst>
          </p:cNvPr>
          <p:cNvSpPr txBox="1"/>
          <p:nvPr/>
        </p:nvSpPr>
        <p:spPr>
          <a:xfrm>
            <a:off x="354619" y="2488884"/>
            <a:ext cx="1453945" cy="553998"/>
          </a:xfrm>
          <a:prstGeom prst="rect">
            <a:avLst/>
          </a:prstGeom>
          <a:noFill/>
        </p:spPr>
        <p:txBody>
          <a:bodyPr wrap="square" rtlCol="0">
            <a:spAutoFit/>
          </a:bodyPr>
          <a:lstStyle/>
          <a:p>
            <a:pPr algn="ctr"/>
            <a:r>
              <a:rPr kumimoji="1" lang="ja-JP" altLang="en-US" sz="1000" dirty="0">
                <a:latin typeface="メイリオ" panose="020B0604030504040204" pitchFamily="50" charset="-128"/>
                <a:ea typeface="メイリオ" panose="020B0604030504040204" pitchFamily="50" charset="-128"/>
              </a:rPr>
              <a:t>ボランティア向け</a:t>
            </a:r>
            <a:endParaRPr kumimoji="1" lang="en-US" altLang="ja-JP" sz="1000" dirty="0">
              <a:latin typeface="メイリオ" panose="020B0604030504040204" pitchFamily="50" charset="-128"/>
              <a:ea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rPr>
              <a:t>災害ごみ処理</a:t>
            </a:r>
            <a:endParaRPr kumimoji="1" lang="en-US" altLang="ja-JP" sz="1000" dirty="0">
              <a:latin typeface="メイリオ" panose="020B0604030504040204" pitchFamily="50" charset="-128"/>
              <a:ea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rPr>
              <a:t>ハンドブック概要版</a:t>
            </a:r>
          </a:p>
        </p:txBody>
      </p:sp>
      <p:sp>
        <p:nvSpPr>
          <p:cNvPr id="9" name="四角形: 角を丸くする 8">
            <a:extLst>
              <a:ext uri="{FF2B5EF4-FFF2-40B4-BE49-F238E27FC236}">
                <a16:creationId xmlns:a16="http://schemas.microsoft.com/office/drawing/2014/main" id="{36942B2A-CB55-15E5-6FFD-9FE4B3EA43A4}"/>
              </a:ext>
            </a:extLst>
          </p:cNvPr>
          <p:cNvSpPr/>
          <p:nvPr/>
        </p:nvSpPr>
        <p:spPr>
          <a:xfrm>
            <a:off x="2977117" y="1220552"/>
            <a:ext cx="2024996" cy="2878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活用主体に応じて編集</a:t>
            </a:r>
          </a:p>
        </p:txBody>
      </p:sp>
      <p:sp>
        <p:nvSpPr>
          <p:cNvPr id="10" name="テキスト ボックス 9">
            <a:extLst>
              <a:ext uri="{FF2B5EF4-FFF2-40B4-BE49-F238E27FC236}">
                <a16:creationId xmlns:a16="http://schemas.microsoft.com/office/drawing/2014/main" id="{DD7F8463-5AFA-75D4-ADC3-2FD9BEDCC839}"/>
              </a:ext>
            </a:extLst>
          </p:cNvPr>
          <p:cNvSpPr txBox="1"/>
          <p:nvPr/>
        </p:nvSpPr>
        <p:spPr>
          <a:xfrm>
            <a:off x="2033755" y="2535051"/>
            <a:ext cx="1224000" cy="461665"/>
          </a:xfrm>
          <a:prstGeom prst="rect">
            <a:avLst/>
          </a:prstGeom>
          <a:noFill/>
        </p:spPr>
        <p:txBody>
          <a:bodyPr wrap="square" lIns="36000" tIns="0" rIns="36000" bIns="0" rtlCol="0">
            <a:spAutoFit/>
          </a:bodyPr>
          <a:lstStyle/>
          <a:p>
            <a:pPr algn="ctr"/>
            <a:r>
              <a:rPr kumimoji="1" lang="ja-JP" altLang="en-US" sz="1000" dirty="0">
                <a:latin typeface="メイリオ" panose="020B0604030504040204" pitchFamily="50" charset="-128"/>
                <a:ea typeface="メイリオ" panose="020B0604030504040204" pitchFamily="50" charset="-128"/>
              </a:rPr>
              <a:t>ごみの分別</a:t>
            </a:r>
            <a:endParaRPr kumimoji="1" lang="en-US" altLang="ja-JP" sz="1000" dirty="0">
              <a:latin typeface="メイリオ" panose="020B0604030504040204" pitchFamily="50" charset="-128"/>
              <a:ea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rPr>
              <a:t>（日頃の分別方法に関する市町村</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F4BDD0C2-BD71-6318-7A92-439AB51DD1FC}"/>
              </a:ext>
            </a:extLst>
          </p:cNvPr>
          <p:cNvSpPr txBox="1"/>
          <p:nvPr/>
        </p:nvSpPr>
        <p:spPr>
          <a:xfrm>
            <a:off x="3698392" y="2575643"/>
            <a:ext cx="1008819" cy="380480"/>
          </a:xfrm>
          <a:prstGeom prst="rect">
            <a:avLst/>
          </a:prstGeom>
          <a:noFill/>
        </p:spPr>
        <p:txBody>
          <a:bodyPr wrap="square" lIns="36000" tIns="36000" rIns="36000" bIns="36000" rtlCol="0">
            <a:spAutoFit/>
          </a:bodyPr>
          <a:lstStyle/>
          <a:p>
            <a:pPr algn="ctr"/>
            <a:r>
              <a:rPr kumimoji="1" lang="ja-JP" altLang="en-US" sz="1000" dirty="0">
                <a:latin typeface="メイリオ" panose="020B0604030504040204" pitchFamily="50" charset="-128"/>
                <a:ea typeface="メイリオ" panose="020B0604030504040204" pitchFamily="50" charset="-128"/>
              </a:rPr>
              <a:t>〇〇市社会福祉</a:t>
            </a:r>
            <a:endParaRPr kumimoji="1" lang="en-US" altLang="ja-JP" sz="1000" dirty="0">
              <a:latin typeface="メイリオ" panose="020B0604030504040204" pitchFamily="50" charset="-128"/>
              <a:ea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rPr>
              <a:t>協議会のサイト</a:t>
            </a:r>
          </a:p>
        </p:txBody>
      </p:sp>
      <p:sp>
        <p:nvSpPr>
          <p:cNvPr id="7" name="テキスト ボックス 6">
            <a:extLst>
              <a:ext uri="{FF2B5EF4-FFF2-40B4-BE49-F238E27FC236}">
                <a16:creationId xmlns:a16="http://schemas.microsoft.com/office/drawing/2014/main" id="{92639FD8-B497-DFAF-8CF3-EB398139C30B}"/>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15</a:t>
            </a:r>
            <a:endParaRPr kumimoji="1" lang="ja-JP" altLang="en-US" sz="1200" b="1" dirty="0"/>
          </a:p>
        </p:txBody>
      </p:sp>
      <p:sp>
        <p:nvSpPr>
          <p:cNvPr id="3" name="四角形: 角を丸くする 2">
            <a:extLst>
              <a:ext uri="{FF2B5EF4-FFF2-40B4-BE49-F238E27FC236}">
                <a16:creationId xmlns:a16="http://schemas.microsoft.com/office/drawing/2014/main" id="{35F01763-0CC6-5509-E43E-CA8A323F1521}"/>
              </a:ext>
            </a:extLst>
          </p:cNvPr>
          <p:cNvSpPr/>
          <p:nvPr/>
        </p:nvSpPr>
        <p:spPr>
          <a:xfrm>
            <a:off x="391061" y="3080149"/>
            <a:ext cx="4545528" cy="2752827"/>
          </a:xfrm>
          <a:prstGeom prst="roundRect">
            <a:avLst>
              <a:gd name="adj" fmla="val 7294"/>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2EA9016-1DFD-8395-0CC9-5C516C06BFF1}"/>
              </a:ext>
            </a:extLst>
          </p:cNvPr>
          <p:cNvCxnSpPr>
            <a:cxnSpLocks/>
          </p:cNvCxnSpPr>
          <p:nvPr/>
        </p:nvCxnSpPr>
        <p:spPr>
          <a:xfrm>
            <a:off x="573140" y="4694906"/>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9BCDB11-4F7A-BDB1-796F-093515A00CF8}"/>
              </a:ext>
            </a:extLst>
          </p:cNvPr>
          <p:cNvCxnSpPr>
            <a:cxnSpLocks/>
          </p:cNvCxnSpPr>
          <p:nvPr/>
        </p:nvCxnSpPr>
        <p:spPr>
          <a:xfrm>
            <a:off x="573140" y="5009538"/>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83EAAA-F1DE-458C-438A-0022A904836E}"/>
              </a:ext>
            </a:extLst>
          </p:cNvPr>
          <p:cNvCxnSpPr>
            <a:cxnSpLocks/>
          </p:cNvCxnSpPr>
          <p:nvPr/>
        </p:nvCxnSpPr>
        <p:spPr>
          <a:xfrm>
            <a:off x="573140" y="5324170"/>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3DF94C1-4D05-AA24-37F3-D9E7FD2D0A75}"/>
              </a:ext>
            </a:extLst>
          </p:cNvPr>
          <p:cNvCxnSpPr>
            <a:cxnSpLocks/>
          </p:cNvCxnSpPr>
          <p:nvPr/>
        </p:nvCxnSpPr>
        <p:spPr>
          <a:xfrm>
            <a:off x="573140" y="5638803"/>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A2DE778A-B85B-3332-F5D7-2503CDA1C34B}"/>
              </a:ext>
            </a:extLst>
          </p:cNvPr>
          <p:cNvSpPr/>
          <p:nvPr/>
        </p:nvSpPr>
        <p:spPr>
          <a:xfrm>
            <a:off x="436589" y="3040109"/>
            <a:ext cx="989045" cy="481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メイリオ" panose="020B0604030504040204" pitchFamily="50" charset="-128"/>
                <a:ea typeface="メイリオ" panose="020B0604030504040204" pitchFamily="50" charset="-128"/>
              </a:rPr>
              <a:t>[</a:t>
            </a:r>
            <a:r>
              <a:rPr kumimoji="1" lang="ja-JP" altLang="en-US" sz="1200" b="1" dirty="0">
                <a:solidFill>
                  <a:schemeClr val="tx1"/>
                </a:solidFill>
                <a:latin typeface="メイリオ" panose="020B0604030504040204" pitchFamily="50" charset="-128"/>
                <a:ea typeface="メイリオ" panose="020B0604030504040204" pitchFamily="50" charset="-128"/>
              </a:rPr>
              <a:t>メモ欄</a:t>
            </a:r>
            <a:r>
              <a:rPr kumimoji="1" lang="en-US" altLang="ja-JP" sz="1200" b="1" dirty="0">
                <a:solidFill>
                  <a:schemeClr val="tx1"/>
                </a:solidFill>
                <a:latin typeface="メイリオ" panose="020B0604030504040204" pitchFamily="50" charset="-128"/>
                <a:ea typeface="メイリオ" panose="020B0604030504040204" pitchFamily="50" charset="-128"/>
              </a:rPr>
              <a:t>]</a:t>
            </a: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622A0672-6D48-F4EB-19BA-0B4C83625D51}"/>
              </a:ext>
            </a:extLst>
          </p:cNvPr>
          <p:cNvCxnSpPr>
            <a:cxnSpLocks/>
          </p:cNvCxnSpPr>
          <p:nvPr/>
        </p:nvCxnSpPr>
        <p:spPr>
          <a:xfrm>
            <a:off x="573140" y="3436378"/>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D169706-C55D-CB97-14E0-C2855B40D661}"/>
              </a:ext>
            </a:extLst>
          </p:cNvPr>
          <p:cNvCxnSpPr>
            <a:cxnSpLocks/>
          </p:cNvCxnSpPr>
          <p:nvPr/>
        </p:nvCxnSpPr>
        <p:spPr>
          <a:xfrm>
            <a:off x="573140" y="3751010"/>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F91F0BE-156C-55C7-2CEF-4190DA9313D1}"/>
              </a:ext>
            </a:extLst>
          </p:cNvPr>
          <p:cNvCxnSpPr>
            <a:cxnSpLocks/>
          </p:cNvCxnSpPr>
          <p:nvPr/>
        </p:nvCxnSpPr>
        <p:spPr>
          <a:xfrm>
            <a:off x="573140" y="4065642"/>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E42E63A-E5A5-F988-5160-4554126B56AF}"/>
              </a:ext>
            </a:extLst>
          </p:cNvPr>
          <p:cNvCxnSpPr>
            <a:cxnSpLocks/>
          </p:cNvCxnSpPr>
          <p:nvPr/>
        </p:nvCxnSpPr>
        <p:spPr>
          <a:xfrm>
            <a:off x="573140" y="4380274"/>
            <a:ext cx="4150692"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30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BEEF242-D1D8-2AE0-09A0-B3814A59F34F}"/>
              </a:ext>
            </a:extLst>
          </p:cNvPr>
          <p:cNvGrpSpPr/>
          <p:nvPr/>
        </p:nvGrpSpPr>
        <p:grpSpPr>
          <a:xfrm>
            <a:off x="384039" y="144877"/>
            <a:ext cx="4575498" cy="583777"/>
            <a:chOff x="-5000625" y="794552"/>
            <a:chExt cx="4575498" cy="583777"/>
          </a:xfrm>
        </p:grpSpPr>
        <p:sp>
          <p:nvSpPr>
            <p:cNvPr id="6" name="四角形: 角を丸くする 5">
              <a:extLst>
                <a:ext uri="{FF2B5EF4-FFF2-40B4-BE49-F238E27FC236}">
                  <a16:creationId xmlns:a16="http://schemas.microsoft.com/office/drawing/2014/main" id="{4B2F86D0-C269-6D58-D039-28090E72DFFE}"/>
                </a:ext>
              </a:extLst>
            </p:cNvPr>
            <p:cNvSpPr/>
            <p:nvPr/>
          </p:nvSpPr>
          <p:spPr>
            <a:xfrm>
              <a:off x="-4817127" y="1107613"/>
              <a:ext cx="4392000" cy="270716"/>
            </a:xfrm>
            <a:prstGeom prst="roundRect">
              <a:avLst/>
            </a:pr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CE85501D-C6FD-BB03-BAE9-7138250483DA}"/>
                </a:ext>
              </a:extLst>
            </p:cNvPr>
            <p:cNvSpPr/>
            <p:nvPr/>
          </p:nvSpPr>
          <p:spPr>
            <a:xfrm>
              <a:off x="-5000625" y="794552"/>
              <a:ext cx="4500000" cy="496044"/>
            </a:xfrm>
            <a:prstGeom prst="roundRect">
              <a:avLst/>
            </a:prstGeom>
            <a:solidFill>
              <a:schemeClr val="tx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巻末資料</a:t>
              </a:r>
            </a:p>
          </p:txBody>
        </p:sp>
      </p:grpSp>
      <p:sp>
        <p:nvSpPr>
          <p:cNvPr id="3" name="テキスト ボックス 2">
            <a:extLst>
              <a:ext uri="{FF2B5EF4-FFF2-40B4-BE49-F238E27FC236}">
                <a16:creationId xmlns:a16="http://schemas.microsoft.com/office/drawing/2014/main" id="{B4555760-B4EF-2BAC-4D5D-1E4487FA599B}"/>
              </a:ext>
            </a:extLst>
          </p:cNvPr>
          <p:cNvSpPr txBox="1"/>
          <p:nvPr/>
        </p:nvSpPr>
        <p:spPr>
          <a:xfrm>
            <a:off x="177603" y="1101193"/>
            <a:ext cx="4729978" cy="1461939"/>
          </a:xfrm>
          <a:prstGeom prst="rect">
            <a:avLst/>
          </a:prstGeom>
          <a:noFill/>
        </p:spPr>
        <p:txBody>
          <a:bodyPr wrap="square" rtlCol="0">
            <a:spAutoFit/>
          </a:bodyPr>
          <a:lstStyle/>
          <a:p>
            <a:pPr>
              <a:lnSpc>
                <a:spcPts val="1800"/>
              </a:lnSpc>
            </a:pPr>
            <a:r>
              <a:rPr kumimoji="1" lang="ja-JP" altLang="en-US" sz="1100" dirty="0">
                <a:latin typeface="メイリオ" panose="020B0604030504040204" pitchFamily="50" charset="-128"/>
                <a:ea typeface="メイリオ" panose="020B0604030504040204" pitchFamily="50" charset="-128"/>
              </a:rPr>
              <a:t>　地震、水害等の自然災害により、災害発生直後から、被災家屋内を片付けた際のごみや被災家屋の解体ごみ等の災害廃棄物が発生します。</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また、災害廃棄物以外では、避難していない世帯からは生活ごみ、避難所からは避難所ごみ、仮設トイレからはし尿等の一般廃棄物が継続的に発生します。</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以下に、廃棄物の種類と説明を記載します。</a:t>
            </a:r>
            <a:endParaRPr kumimoji="1" lang="en-US" altLang="ja-JP" sz="1100" dirty="0">
              <a:latin typeface="メイリオ" panose="020B0604030504040204" pitchFamily="50" charset="-128"/>
              <a:ea typeface="メイリオ" panose="020B0604030504040204" pitchFamily="50" charset="-128"/>
            </a:endParaRPr>
          </a:p>
        </p:txBody>
      </p:sp>
      <p:graphicFrame>
        <p:nvGraphicFramePr>
          <p:cNvPr id="16" name="表 16">
            <a:extLst>
              <a:ext uri="{FF2B5EF4-FFF2-40B4-BE49-F238E27FC236}">
                <a16:creationId xmlns:a16="http://schemas.microsoft.com/office/drawing/2014/main" id="{2FD99F09-E124-3356-04C5-7E19EE0ECE2B}"/>
              </a:ext>
            </a:extLst>
          </p:cNvPr>
          <p:cNvGraphicFramePr>
            <a:graphicFrameLocks noGrp="1"/>
          </p:cNvGraphicFramePr>
          <p:nvPr>
            <p:extLst>
              <p:ext uri="{D42A27DB-BD31-4B8C-83A1-F6EECF244321}">
                <p14:modId xmlns:p14="http://schemas.microsoft.com/office/powerpoint/2010/main" val="1399119856"/>
              </p:ext>
            </p:extLst>
          </p:nvPr>
        </p:nvGraphicFramePr>
        <p:xfrm>
          <a:off x="301316" y="2689493"/>
          <a:ext cx="4729978" cy="4345440"/>
        </p:xfrm>
        <a:graphic>
          <a:graphicData uri="http://schemas.openxmlformats.org/drawingml/2006/table">
            <a:tbl>
              <a:tblPr firstRow="1" bandRow="1">
                <a:tableStyleId>{5C22544A-7EE6-4342-B048-85BDC9FD1C3A}</a:tableStyleId>
              </a:tblPr>
              <a:tblGrid>
                <a:gridCol w="1165825">
                  <a:extLst>
                    <a:ext uri="{9D8B030D-6E8A-4147-A177-3AD203B41FA5}">
                      <a16:colId xmlns:a16="http://schemas.microsoft.com/office/drawing/2014/main" val="3197907949"/>
                    </a:ext>
                  </a:extLst>
                </a:gridCol>
                <a:gridCol w="3564153">
                  <a:extLst>
                    <a:ext uri="{9D8B030D-6E8A-4147-A177-3AD203B41FA5}">
                      <a16:colId xmlns:a16="http://schemas.microsoft.com/office/drawing/2014/main" val="67342417"/>
                    </a:ext>
                  </a:extLst>
                </a:gridCol>
              </a:tblGrid>
              <a:tr h="360000">
                <a:tc>
                  <a:txBody>
                    <a:bodyPr/>
                    <a:lstStyle/>
                    <a:p>
                      <a:pPr algn="ctr">
                        <a:lnSpc>
                          <a:spcPts val="1500"/>
                        </a:lnSpc>
                      </a:pPr>
                      <a:r>
                        <a:rPr kumimoji="1" lang="ja-JP" altLang="en-US" sz="1100" dirty="0">
                          <a:latin typeface="メイリオ" panose="020B0604030504040204" pitchFamily="50" charset="-128"/>
                          <a:ea typeface="メイリオ" panose="020B0604030504040204" pitchFamily="50" charset="-128"/>
                        </a:rPr>
                        <a:t>廃棄物の種類</a:t>
                      </a:r>
                    </a:p>
                  </a:txBody>
                  <a:tcPr anchor="ctr"/>
                </a:tc>
                <a:tc>
                  <a:txBody>
                    <a:bodyPr/>
                    <a:lstStyle/>
                    <a:p>
                      <a:pPr algn="ctr">
                        <a:lnSpc>
                          <a:spcPts val="1500"/>
                        </a:lnSpc>
                      </a:pPr>
                      <a:r>
                        <a:rPr kumimoji="1" lang="ja-JP" altLang="en-US" sz="11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999283101"/>
                  </a:ext>
                </a:extLst>
              </a:tr>
              <a:tr h="504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片付けごみ</a:t>
                      </a:r>
                      <a:endParaRPr kumimoji="1" lang="en-US" altLang="ja-JP" sz="1100" dirty="0">
                        <a:latin typeface="メイリオ" panose="020B0604030504040204" pitchFamily="50" charset="-128"/>
                        <a:ea typeface="メイリオ" panose="020B0604030504040204" pitchFamily="50" charset="-128"/>
                      </a:endParaRPr>
                    </a:p>
                    <a:p>
                      <a:pPr>
                        <a:lnSpc>
                          <a:spcPts val="1500"/>
                        </a:lnSpc>
                      </a:pPr>
                      <a:r>
                        <a:rPr kumimoji="1" lang="ja-JP" altLang="en-US" sz="1100" dirty="0">
                          <a:solidFill>
                            <a:schemeClr val="tx1"/>
                          </a:solidFill>
                          <a:latin typeface="メイリオ" panose="020B0604030504040204" pitchFamily="50" charset="-128"/>
                          <a:ea typeface="メイリオ" panose="020B0604030504040204" pitchFamily="50" charset="-128"/>
                        </a:rPr>
                        <a:t>（災害ごみ）</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被災した住民が自宅内にある被災したもの（災害に起因するもの）を片付ける際に排出されるごみ。</a:t>
                      </a:r>
                    </a:p>
                  </a:txBody>
                  <a:tcPr anchor="ctr"/>
                </a:tc>
                <a:extLst>
                  <a:ext uri="{0D108BD9-81ED-4DB2-BD59-A6C34878D82A}">
                    <a16:rowId xmlns:a16="http://schemas.microsoft.com/office/drawing/2014/main" val="1406143456"/>
                  </a:ext>
                </a:extLst>
              </a:tr>
              <a:tr h="504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被災家屋等の</a:t>
                      </a:r>
                      <a:endParaRPr kumimoji="1" lang="en-US" altLang="ja-JP" sz="1100" dirty="0">
                        <a:latin typeface="メイリオ" panose="020B0604030504040204" pitchFamily="50" charset="-128"/>
                        <a:ea typeface="メイリオ" panose="020B0604030504040204" pitchFamily="50" charset="-128"/>
                      </a:endParaRPr>
                    </a:p>
                    <a:p>
                      <a:pPr>
                        <a:lnSpc>
                          <a:spcPts val="1500"/>
                        </a:lnSpc>
                      </a:pPr>
                      <a:r>
                        <a:rPr kumimoji="1" lang="ja-JP" altLang="en-US" sz="1100" dirty="0">
                          <a:latin typeface="メイリオ" panose="020B0604030504040204" pitchFamily="50" charset="-128"/>
                          <a:ea typeface="メイリオ" panose="020B0604030504040204" pitchFamily="50" charset="-128"/>
                        </a:rPr>
                        <a:t>解体ごみ</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災害により被災した損壊家屋等の建造物の撤去（必要に応じて解体）に伴い排出されるごみ。</a:t>
                      </a:r>
                    </a:p>
                  </a:txBody>
                  <a:tcPr anchor="ctr"/>
                </a:tc>
                <a:extLst>
                  <a:ext uri="{0D108BD9-81ED-4DB2-BD59-A6C34878D82A}">
                    <a16:rowId xmlns:a16="http://schemas.microsoft.com/office/drawing/2014/main" val="2010087260"/>
                  </a:ext>
                </a:extLst>
              </a:tr>
              <a:tr h="612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土砂混じり</a:t>
                      </a:r>
                      <a:endParaRPr kumimoji="1" lang="en-US" altLang="ja-JP" sz="1100" dirty="0">
                        <a:latin typeface="メイリオ" panose="020B0604030504040204" pitchFamily="50" charset="-128"/>
                        <a:ea typeface="メイリオ" panose="020B0604030504040204" pitchFamily="50" charset="-128"/>
                      </a:endParaRPr>
                    </a:p>
                    <a:p>
                      <a:pPr>
                        <a:lnSpc>
                          <a:spcPts val="1500"/>
                        </a:lnSpc>
                      </a:pPr>
                      <a:r>
                        <a:rPr kumimoji="1" lang="ja-JP" altLang="en-US" sz="1100" dirty="0">
                          <a:latin typeface="メイリオ" panose="020B0604030504040204" pitchFamily="50" charset="-128"/>
                          <a:ea typeface="メイリオ" panose="020B0604030504040204" pitchFamily="50" charset="-128"/>
                        </a:rPr>
                        <a:t>がれき</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災害により宅地内に流入した土砂と廃棄物が混ざり合ったもの。</a:t>
                      </a:r>
                    </a:p>
                  </a:txBody>
                  <a:tcPr anchor="ctr"/>
                </a:tc>
                <a:extLst>
                  <a:ext uri="{0D108BD9-81ED-4DB2-BD59-A6C34878D82A}">
                    <a16:rowId xmlns:a16="http://schemas.microsoft.com/office/drawing/2014/main" val="1661050989"/>
                  </a:ext>
                </a:extLst>
              </a:tr>
              <a:tr h="504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生活ごみ</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生活に伴い家庭から排出されるごみ（自宅における避難生活から排出されるものを含む）。</a:t>
                      </a:r>
                    </a:p>
                  </a:txBody>
                  <a:tcPr anchor="ctr"/>
                </a:tc>
                <a:extLst>
                  <a:ext uri="{0D108BD9-81ED-4DB2-BD59-A6C34878D82A}">
                    <a16:rowId xmlns:a16="http://schemas.microsoft.com/office/drawing/2014/main" val="2571486605"/>
                  </a:ext>
                </a:extLst>
              </a:tr>
              <a:tr h="504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避難所ごみ</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避難所での避難生活に伴い排出されるごみ。</a:t>
                      </a:r>
                    </a:p>
                  </a:txBody>
                  <a:tcPr anchor="ctr"/>
                </a:tc>
                <a:extLst>
                  <a:ext uri="{0D108BD9-81ED-4DB2-BD59-A6C34878D82A}">
                    <a16:rowId xmlns:a16="http://schemas.microsoft.com/office/drawing/2014/main" val="2244124329"/>
                  </a:ext>
                </a:extLst>
              </a:tr>
              <a:tr h="792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し尿</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仮設トイレ（災害用簡易組み立てトイレ、レンタルトイレ及び汲み取り式簡易トイレの総称）や簡易トイレ（災害用携帯型簡易トイレ）、避難所からのし尿、災害に伴って便槽に流入した汚水。</a:t>
                      </a:r>
                    </a:p>
                  </a:txBody>
                  <a:tcPr anchor="ctr"/>
                </a:tc>
                <a:extLst>
                  <a:ext uri="{0D108BD9-81ED-4DB2-BD59-A6C34878D82A}">
                    <a16:rowId xmlns:a16="http://schemas.microsoft.com/office/drawing/2014/main" val="2116034583"/>
                  </a:ext>
                </a:extLst>
              </a:tr>
              <a:tr h="504000">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事業所等から</a:t>
                      </a:r>
                      <a:endParaRPr kumimoji="1" lang="en-US" altLang="ja-JP" sz="1100" dirty="0">
                        <a:latin typeface="メイリオ" panose="020B0604030504040204" pitchFamily="50" charset="-128"/>
                        <a:ea typeface="メイリオ" panose="020B0604030504040204" pitchFamily="50" charset="-128"/>
                      </a:endParaRPr>
                    </a:p>
                    <a:p>
                      <a:pPr>
                        <a:lnSpc>
                          <a:spcPts val="1500"/>
                        </a:lnSpc>
                      </a:pPr>
                      <a:r>
                        <a:rPr kumimoji="1" lang="ja-JP" altLang="en-US" sz="1100" dirty="0">
                          <a:latin typeface="メイリオ" panose="020B0604030504040204" pitchFamily="50" charset="-128"/>
                          <a:ea typeface="メイリオ" panose="020B0604030504040204" pitchFamily="50" charset="-128"/>
                        </a:rPr>
                        <a:t>出る災害廃棄物</a:t>
                      </a:r>
                    </a:p>
                  </a:txBody>
                  <a:tcPr anchor="ctr"/>
                </a:tc>
                <a:tc>
                  <a:txBody>
                    <a:bodyPr/>
                    <a:lstStyle/>
                    <a:p>
                      <a:pPr>
                        <a:lnSpc>
                          <a:spcPts val="1500"/>
                        </a:lnSpc>
                      </a:pPr>
                      <a:r>
                        <a:rPr kumimoji="1" lang="ja-JP" altLang="en-US" sz="1100" dirty="0">
                          <a:latin typeface="メイリオ" panose="020B0604030504040204" pitchFamily="50" charset="-128"/>
                          <a:ea typeface="メイリオ" panose="020B0604030504040204" pitchFamily="50" charset="-128"/>
                        </a:rPr>
                        <a:t>被災した事業所が敷地内にある被災したもの（災害に起因するもの）を片付ける際に排出されるごみ。</a:t>
                      </a:r>
                    </a:p>
                  </a:txBody>
                  <a:tcPr anchor="ctr"/>
                </a:tc>
                <a:extLst>
                  <a:ext uri="{0D108BD9-81ED-4DB2-BD59-A6C34878D82A}">
                    <a16:rowId xmlns:a16="http://schemas.microsoft.com/office/drawing/2014/main" val="944538656"/>
                  </a:ext>
                </a:extLst>
              </a:tr>
            </a:tbl>
          </a:graphicData>
        </a:graphic>
      </p:graphicFrame>
      <p:sp>
        <p:nvSpPr>
          <p:cNvPr id="8" name="タイトル 1">
            <a:extLst>
              <a:ext uri="{FF2B5EF4-FFF2-40B4-BE49-F238E27FC236}">
                <a16:creationId xmlns:a16="http://schemas.microsoft.com/office/drawing/2014/main" id="{19C3A080-C8A7-6090-EE09-7F8FE5ECCF35}"/>
              </a:ext>
            </a:extLst>
          </p:cNvPr>
          <p:cNvSpPr>
            <a:spLocks noGrp="1"/>
          </p:cNvSpPr>
          <p:nvPr>
            <p:ph type="title"/>
          </p:nvPr>
        </p:nvSpPr>
        <p:spPr>
          <a:xfrm>
            <a:off x="177603" y="841967"/>
            <a:ext cx="4067175" cy="310221"/>
          </a:xfrm>
        </p:spPr>
        <p:txBody>
          <a:bodyPr>
            <a:normAutofit fontScale="90000"/>
          </a:bodyPr>
          <a:lstStyle/>
          <a:p>
            <a:r>
              <a:rPr kumimoji="1" lang="ja-JP" altLang="en-US" sz="1600" b="1" dirty="0">
                <a:latin typeface="Meiryo UI" panose="020B0604030504040204" pitchFamily="50" charset="-128"/>
                <a:ea typeface="Meiryo UI" panose="020B0604030504040204" pitchFamily="50" charset="-128"/>
              </a:rPr>
              <a:t>廃棄物の種類</a:t>
            </a:r>
          </a:p>
        </p:txBody>
      </p:sp>
      <p:sp>
        <p:nvSpPr>
          <p:cNvPr id="20" name="テキスト ボックス 19">
            <a:extLst>
              <a:ext uri="{FF2B5EF4-FFF2-40B4-BE49-F238E27FC236}">
                <a16:creationId xmlns:a16="http://schemas.microsoft.com/office/drawing/2014/main" id="{76905515-46DE-D59F-2CD8-1F7E599DA988}"/>
              </a:ext>
            </a:extLst>
          </p:cNvPr>
          <p:cNvSpPr txBox="1"/>
          <p:nvPr/>
        </p:nvSpPr>
        <p:spPr>
          <a:xfrm>
            <a:off x="4603205" y="7220330"/>
            <a:ext cx="373262" cy="276999"/>
          </a:xfrm>
          <a:prstGeom prst="rect">
            <a:avLst/>
          </a:prstGeom>
          <a:noFill/>
        </p:spPr>
        <p:txBody>
          <a:bodyPr wrap="square" rtlCol="0">
            <a:spAutoFit/>
          </a:bodyPr>
          <a:lstStyle/>
          <a:p>
            <a:r>
              <a:rPr kumimoji="1" lang="en-US" altLang="ja-JP" sz="1200" b="1" dirty="0"/>
              <a:t>16</a:t>
            </a:r>
            <a:endParaRPr kumimoji="1" lang="ja-JP" altLang="en-US" sz="1200" b="1" dirty="0"/>
          </a:p>
        </p:txBody>
      </p:sp>
    </p:spTree>
    <p:extLst>
      <p:ext uri="{BB962C8B-B14F-4D97-AF65-F5344CB8AC3E}">
        <p14:creationId xmlns:p14="http://schemas.microsoft.com/office/powerpoint/2010/main" val="319384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8E3EECC-493C-829E-A6EE-7AB214E15AF9}"/>
              </a:ext>
            </a:extLst>
          </p:cNvPr>
          <p:cNvSpPr>
            <a:spLocks noGrp="1"/>
          </p:cNvSpPr>
          <p:nvPr>
            <p:ph type="title"/>
          </p:nvPr>
        </p:nvSpPr>
        <p:spPr>
          <a:xfrm>
            <a:off x="242464" y="263734"/>
            <a:ext cx="4067175" cy="310221"/>
          </a:xfrm>
        </p:spPr>
        <p:txBody>
          <a:bodyPr>
            <a:normAutofit fontScale="90000"/>
          </a:bodyP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日のボランティア活動の流れ（例）</a:t>
            </a:r>
          </a:p>
        </p:txBody>
      </p:sp>
      <p:graphicFrame>
        <p:nvGraphicFramePr>
          <p:cNvPr id="7" name="表 3">
            <a:extLst>
              <a:ext uri="{FF2B5EF4-FFF2-40B4-BE49-F238E27FC236}">
                <a16:creationId xmlns:a16="http://schemas.microsoft.com/office/drawing/2014/main" id="{7E3BD71B-4AE5-0B48-8CB3-E5A3F68C2134}"/>
              </a:ext>
            </a:extLst>
          </p:cNvPr>
          <p:cNvGraphicFramePr>
            <a:graphicFrameLocks noGrp="1"/>
          </p:cNvGraphicFramePr>
          <p:nvPr>
            <p:extLst>
              <p:ext uri="{D42A27DB-BD31-4B8C-83A1-F6EECF244321}">
                <p14:modId xmlns:p14="http://schemas.microsoft.com/office/powerpoint/2010/main" val="1225586523"/>
              </p:ext>
            </p:extLst>
          </p:nvPr>
        </p:nvGraphicFramePr>
        <p:xfrm>
          <a:off x="242465" y="1437176"/>
          <a:ext cx="4860000" cy="53848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3145442806"/>
                    </a:ext>
                  </a:extLst>
                </a:gridCol>
              </a:tblGrid>
              <a:tr h="0">
                <a:tc>
                  <a:txBody>
                    <a:bodyPr/>
                    <a:lstStyle/>
                    <a:p>
                      <a:pPr>
                        <a:lnSpc>
                          <a:spcPts val="1400"/>
                        </a:lnSpc>
                      </a:pPr>
                      <a:r>
                        <a:rPr kumimoji="1" lang="ja-JP" altLang="en-US" sz="1100" dirty="0">
                          <a:latin typeface="メイリオ" panose="020B0604030504040204" pitchFamily="50" charset="-128"/>
                          <a:ea typeface="メイリオ" panose="020B0604030504040204" pitchFamily="50" charset="-128"/>
                        </a:rPr>
                        <a:t>①受付</a:t>
                      </a:r>
                    </a:p>
                  </a:txBody>
                  <a:tcPr anchor="ctr"/>
                </a:tc>
                <a:extLst>
                  <a:ext uri="{0D108BD9-81ED-4DB2-BD59-A6C34878D82A}">
                    <a16:rowId xmlns:a16="http://schemas.microsoft.com/office/drawing/2014/main" val="2670826663"/>
                  </a:ext>
                </a:extLst>
              </a:tr>
              <a:tr h="0">
                <a:tc>
                  <a:txBody>
                    <a:bodyPr/>
                    <a:lstStyle/>
                    <a:p>
                      <a:pPr marL="0" marR="0" lvl="0" indent="0" algn="l" defTabSz="532729" rtl="0" eaLnBrk="1" fontAlgn="auto" latinLnBrk="0" hangingPunct="1">
                        <a:lnSpc>
                          <a:spcPts val="1400"/>
                        </a:lnSpc>
                        <a:spcBef>
                          <a:spcPts val="0"/>
                        </a:spcBef>
                        <a:spcAft>
                          <a:spcPts val="0"/>
                        </a:spcAft>
                        <a:buClrTx/>
                        <a:buSzTx/>
                        <a:buFontTx/>
                        <a:buNone/>
                        <a:tabLst/>
                        <a:defRPr/>
                      </a:pPr>
                      <a:r>
                        <a:rPr lang="ja-JP" altLang="en-US" sz="1100" b="1" dirty="0">
                          <a:highlight>
                            <a:srgbClr val="FFFF00"/>
                          </a:highlight>
                          <a:latin typeface="メイリオ" panose="020B0604030504040204" pitchFamily="50" charset="-128"/>
                          <a:ea typeface="メイリオ" panose="020B0604030504040204" pitchFamily="50" charset="-128"/>
                        </a:rPr>
                        <a:t>災害ボランティアセンターで、受付・登録を行いましょう。</a:t>
                      </a:r>
                      <a:endParaRPr lang="en-US" altLang="ja-JP" sz="1100" b="1" dirty="0">
                        <a:highlight>
                          <a:srgbClr val="FFFF00"/>
                        </a:highligh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4026057"/>
                  </a:ext>
                </a:extLst>
              </a:tr>
            </a:tbl>
          </a:graphicData>
        </a:graphic>
      </p:graphicFrame>
      <p:graphicFrame>
        <p:nvGraphicFramePr>
          <p:cNvPr id="9" name="表 3">
            <a:extLst>
              <a:ext uri="{FF2B5EF4-FFF2-40B4-BE49-F238E27FC236}">
                <a16:creationId xmlns:a16="http://schemas.microsoft.com/office/drawing/2014/main" id="{0E8DCD7D-9F80-AEB0-1C21-9C5BF70EFA08}"/>
              </a:ext>
            </a:extLst>
          </p:cNvPr>
          <p:cNvGraphicFramePr>
            <a:graphicFrameLocks noGrp="1"/>
          </p:cNvGraphicFramePr>
          <p:nvPr>
            <p:extLst>
              <p:ext uri="{D42A27DB-BD31-4B8C-83A1-F6EECF244321}">
                <p14:modId xmlns:p14="http://schemas.microsoft.com/office/powerpoint/2010/main" val="90728185"/>
              </p:ext>
            </p:extLst>
          </p:nvPr>
        </p:nvGraphicFramePr>
        <p:xfrm>
          <a:off x="242466" y="3857143"/>
          <a:ext cx="4860000" cy="53848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3145442806"/>
                    </a:ext>
                  </a:extLst>
                </a:gridCol>
              </a:tblGrid>
              <a:tr h="0">
                <a:tc>
                  <a:txBody>
                    <a:bodyPr/>
                    <a:lstStyle/>
                    <a:p>
                      <a:pPr>
                        <a:lnSpc>
                          <a:spcPts val="1400"/>
                        </a:lnSpc>
                      </a:pPr>
                      <a:r>
                        <a:rPr kumimoji="1" lang="ja-JP" altLang="en-US" sz="1100" dirty="0">
                          <a:latin typeface="メイリオ" panose="020B0604030504040204" pitchFamily="50" charset="-128"/>
                          <a:ea typeface="メイリオ" panose="020B0604030504040204" pitchFamily="50" charset="-128"/>
                        </a:rPr>
                        <a:t>②オリエンテーション</a:t>
                      </a:r>
                    </a:p>
                  </a:txBody>
                  <a:tcPr anchor="ctr"/>
                </a:tc>
                <a:extLst>
                  <a:ext uri="{0D108BD9-81ED-4DB2-BD59-A6C34878D82A}">
                    <a16:rowId xmlns:a16="http://schemas.microsoft.com/office/drawing/2014/main" val="2670826663"/>
                  </a:ext>
                </a:extLst>
              </a:tr>
              <a:tr h="0">
                <a:tc>
                  <a:txBody>
                    <a:bodyPr/>
                    <a:lstStyle/>
                    <a:p>
                      <a:pPr marL="0" marR="0" lvl="0" indent="0" algn="l" defTabSz="532729" rtl="0" eaLnBrk="1" fontAlgn="auto" latinLnBrk="0" hangingPunct="1">
                        <a:lnSpc>
                          <a:spcPts val="1400"/>
                        </a:lnSpc>
                        <a:spcBef>
                          <a:spcPts val="0"/>
                        </a:spcBef>
                        <a:spcAft>
                          <a:spcPts val="0"/>
                        </a:spcAft>
                        <a:buClrTx/>
                        <a:buSzTx/>
                        <a:buFontTx/>
                        <a:buNone/>
                        <a:tabLst/>
                        <a:defRPr/>
                      </a:pPr>
                      <a:r>
                        <a:rPr lang="ja-JP" altLang="en-US" sz="1100" b="1" dirty="0">
                          <a:highlight>
                            <a:srgbClr val="FFFF00"/>
                          </a:highlight>
                          <a:latin typeface="メイリオ" panose="020B0604030504040204" pitchFamily="50" charset="-128"/>
                          <a:ea typeface="メイリオ" panose="020B0604030504040204" pitchFamily="50" charset="-128"/>
                        </a:rPr>
                        <a:t>オリエンテーションを行って活動開始！</a:t>
                      </a:r>
                      <a:endParaRPr lang="en-US" altLang="ja-JP" sz="1100" b="1" dirty="0">
                        <a:highlight>
                          <a:srgbClr val="FFFF00"/>
                        </a:highligh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4026057"/>
                  </a:ext>
                </a:extLst>
              </a:tr>
            </a:tbl>
          </a:graphicData>
        </a:graphic>
      </p:graphicFrame>
      <p:cxnSp>
        <p:nvCxnSpPr>
          <p:cNvPr id="10" name="直線矢印コネクタ 9">
            <a:extLst>
              <a:ext uri="{FF2B5EF4-FFF2-40B4-BE49-F238E27FC236}">
                <a16:creationId xmlns:a16="http://schemas.microsoft.com/office/drawing/2014/main" id="{7B27C237-BAA4-551D-1192-B0C8B838EEE5}"/>
              </a:ext>
            </a:extLst>
          </p:cNvPr>
          <p:cNvCxnSpPr>
            <a:cxnSpLocks/>
          </p:cNvCxnSpPr>
          <p:nvPr/>
        </p:nvCxnSpPr>
        <p:spPr>
          <a:xfrm>
            <a:off x="565831" y="1974538"/>
            <a:ext cx="0" cy="14238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B6B29E2-D534-1911-F670-8AF2B23C7637}"/>
              </a:ext>
            </a:extLst>
          </p:cNvPr>
          <p:cNvCxnSpPr>
            <a:cxnSpLocks/>
          </p:cNvCxnSpPr>
          <p:nvPr/>
        </p:nvCxnSpPr>
        <p:spPr>
          <a:xfrm>
            <a:off x="565831" y="3692027"/>
            <a:ext cx="0" cy="184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BA88FEB-4481-F090-E42F-BB58389783EF}"/>
              </a:ext>
            </a:extLst>
          </p:cNvPr>
          <p:cNvSpPr txBox="1"/>
          <p:nvPr/>
        </p:nvSpPr>
        <p:spPr>
          <a:xfrm>
            <a:off x="767392" y="2013413"/>
            <a:ext cx="4320000" cy="1329457"/>
          </a:xfrm>
          <a:prstGeom prst="rect">
            <a:avLst/>
          </a:prstGeom>
          <a:noFill/>
          <a:ln w="57150">
            <a:solidFill>
              <a:schemeClr val="accent4">
                <a:lumMod val="20000"/>
                <a:lumOff val="80000"/>
              </a:schemeClr>
            </a:solidFill>
          </a:ln>
        </p:spPr>
        <p:txBody>
          <a:bodyPr wrap="square" lIns="90000" tIns="36000" rIns="90000" bIns="36000" anchor="t" anchorCtr="0">
            <a:spAutoFit/>
          </a:bodyPr>
          <a:lstStyle/>
          <a:p>
            <a:pPr>
              <a:lnSpc>
                <a:spcPts val="1400"/>
              </a:lnSpc>
            </a:pPr>
            <a:r>
              <a:rPr lang="ja-JP" altLang="en-US" sz="1100" dirty="0">
                <a:latin typeface="メイリオ" panose="020B0604030504040204" pitchFamily="50" charset="-128"/>
                <a:ea typeface="メイリオ" panose="020B0604030504040204" pitchFamily="50" charset="-128"/>
              </a:rPr>
              <a:t>・被災地に到着した皆さんは、まず災害ボランティアセンターで</a:t>
            </a:r>
            <a:endParaRPr lang="en-US" altLang="ja-JP" sz="1100" dirty="0">
              <a:latin typeface="メイリオ" panose="020B0604030504040204" pitchFamily="50" charset="-128"/>
              <a:ea typeface="メイリオ" panose="020B0604030504040204" pitchFamily="50" charset="-128"/>
            </a:endParaRPr>
          </a:p>
          <a:p>
            <a:pPr>
              <a:lnSpc>
                <a:spcPts val="1400"/>
              </a:lnSpc>
            </a:pPr>
            <a:r>
              <a:rPr lang="ja-JP" altLang="en-US" sz="1100" dirty="0">
                <a:latin typeface="メイリオ" panose="020B0604030504040204" pitchFamily="50" charset="-128"/>
                <a:ea typeface="メイリオ" panose="020B0604030504040204" pitchFamily="50" charset="-128"/>
              </a:rPr>
              <a:t>　登録手続きを行い、名札を受け取って、名前を記入しましょう。</a:t>
            </a:r>
            <a:endParaRPr lang="en-US" altLang="ja-JP" sz="1100" dirty="0">
              <a:latin typeface="メイリオ" panose="020B0604030504040204" pitchFamily="50" charset="-128"/>
              <a:ea typeface="メイリオ" panose="020B0604030504040204" pitchFamily="50" charset="-128"/>
            </a:endParaRPr>
          </a:p>
          <a:p>
            <a:pPr>
              <a:lnSpc>
                <a:spcPts val="1400"/>
              </a:lnSpc>
            </a:pPr>
            <a:r>
              <a:rPr lang="ja-JP" altLang="en-US" sz="1100" dirty="0">
                <a:latin typeface="メイリオ" panose="020B0604030504040204" pitchFamily="50" charset="-128"/>
                <a:ea typeface="メイリオ" panose="020B0604030504040204" pitchFamily="50" charset="-128"/>
              </a:rPr>
              <a:t>・受付票等には、名前のほか、住所・専門技術・資格・災害ボラ</a:t>
            </a:r>
            <a:endParaRPr lang="en-US" altLang="ja-JP" sz="1100" dirty="0">
              <a:latin typeface="メイリオ" panose="020B0604030504040204" pitchFamily="50" charset="-128"/>
              <a:ea typeface="メイリオ" panose="020B0604030504040204" pitchFamily="50" charset="-128"/>
            </a:endParaRPr>
          </a:p>
          <a:p>
            <a:pPr>
              <a:lnSpc>
                <a:spcPts val="1400"/>
              </a:lnSpc>
            </a:pPr>
            <a:r>
              <a:rPr lang="ja-JP" altLang="en-US" sz="1100" dirty="0">
                <a:latin typeface="メイリオ" panose="020B0604030504040204" pitchFamily="50" charset="-128"/>
                <a:ea typeface="メイリオ" panose="020B0604030504040204" pitchFamily="50" charset="-128"/>
              </a:rPr>
              <a:t>　ンティア経験等について記載する場合があります。</a:t>
            </a:r>
            <a:endParaRPr lang="en-US" altLang="ja-JP" sz="1100" dirty="0">
              <a:latin typeface="メイリオ" panose="020B0604030504040204" pitchFamily="50" charset="-128"/>
              <a:ea typeface="メイリオ" panose="020B0604030504040204" pitchFamily="50" charset="-128"/>
            </a:endParaRPr>
          </a:p>
          <a:p>
            <a:pPr>
              <a:lnSpc>
                <a:spcPts val="1400"/>
              </a:lnSpc>
            </a:pPr>
            <a:r>
              <a:rPr lang="en-US" altLang="ja-JP" sz="1100" dirty="0">
                <a:solidFill>
                  <a:srgbClr val="C00000"/>
                </a:solidFill>
                <a:latin typeface="メイリオ" panose="020B0604030504040204" pitchFamily="50" charset="-128"/>
                <a:ea typeface="メイリオ" panose="020B0604030504040204" pitchFamily="50" charset="-128"/>
              </a:rPr>
              <a:t>※ </a:t>
            </a:r>
            <a:r>
              <a:rPr lang="ja-JP" altLang="en-US" sz="1100" dirty="0">
                <a:solidFill>
                  <a:srgbClr val="C00000"/>
                </a:solidFill>
                <a:latin typeface="メイリオ" panose="020B0604030504040204" pitchFamily="50" charset="-128"/>
                <a:ea typeface="メイリオ" panose="020B0604030504040204" pitchFamily="50" charset="-128"/>
              </a:rPr>
              <a:t>最近は</a:t>
            </a:r>
            <a:r>
              <a:rPr lang="en-US" altLang="ja-JP" sz="1100" dirty="0">
                <a:solidFill>
                  <a:srgbClr val="C00000"/>
                </a:solidFill>
                <a:latin typeface="メイリオ" panose="020B0604030504040204" pitchFamily="50" charset="-128"/>
                <a:ea typeface="メイリオ" panose="020B0604030504040204" pitchFamily="50" charset="-128"/>
              </a:rPr>
              <a:t>SNS</a:t>
            </a:r>
            <a:r>
              <a:rPr lang="ja-JP" altLang="en-US" sz="1100" dirty="0">
                <a:solidFill>
                  <a:srgbClr val="C00000"/>
                </a:solidFill>
                <a:latin typeface="メイリオ" panose="020B0604030504040204" pitchFamily="50" charset="-128"/>
                <a:ea typeface="メイリオ" panose="020B0604030504040204" pitchFamily="50" charset="-128"/>
              </a:rPr>
              <a:t>を使ってボランティア登録するケースが増えていま</a:t>
            </a:r>
            <a:endParaRPr lang="en-US" altLang="ja-JP" sz="1100" dirty="0">
              <a:solidFill>
                <a:srgbClr val="C00000"/>
              </a:solidFill>
              <a:latin typeface="メイリオ" panose="020B0604030504040204" pitchFamily="50" charset="-128"/>
              <a:ea typeface="メイリオ" panose="020B0604030504040204" pitchFamily="50" charset="-128"/>
            </a:endParaRPr>
          </a:p>
          <a:p>
            <a:pPr>
              <a:lnSpc>
                <a:spcPts val="1400"/>
              </a:lnSpc>
            </a:pPr>
            <a:r>
              <a:rPr lang="ja-JP" altLang="en-US" sz="1100" dirty="0">
                <a:solidFill>
                  <a:srgbClr val="C00000"/>
                </a:solidFill>
                <a:latin typeface="メイリオ" panose="020B0604030504040204" pitchFamily="50" charset="-128"/>
                <a:ea typeface="メイリオ" panose="020B0604030504040204" pitchFamily="50" charset="-128"/>
              </a:rPr>
              <a:t>　す。事前に自治体の災害ボランティアセンターホームページな</a:t>
            </a:r>
            <a:endParaRPr lang="en-US" altLang="ja-JP" sz="1100" dirty="0">
              <a:solidFill>
                <a:srgbClr val="C00000"/>
              </a:solidFill>
              <a:latin typeface="メイリオ" panose="020B0604030504040204" pitchFamily="50" charset="-128"/>
              <a:ea typeface="メイリオ" panose="020B0604030504040204" pitchFamily="50" charset="-128"/>
            </a:endParaRPr>
          </a:p>
          <a:p>
            <a:pPr>
              <a:lnSpc>
                <a:spcPts val="1400"/>
              </a:lnSpc>
            </a:pPr>
            <a:r>
              <a:rPr lang="ja-JP" altLang="en-US" sz="1100" dirty="0">
                <a:solidFill>
                  <a:srgbClr val="C00000"/>
                </a:solidFill>
                <a:latin typeface="メイリオ" panose="020B0604030504040204" pitchFamily="50" charset="-128"/>
                <a:ea typeface="メイリオ" panose="020B0604030504040204" pitchFamily="50" charset="-128"/>
              </a:rPr>
              <a:t>　どで確認しましょう。</a:t>
            </a:r>
            <a:endParaRPr lang="en-US" altLang="ja-JP" sz="1100" dirty="0">
              <a:solidFill>
                <a:srgbClr val="C0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A4AA39A9-ABF8-55CD-4359-358EC998C0E7}"/>
              </a:ext>
            </a:extLst>
          </p:cNvPr>
          <p:cNvSpPr txBox="1"/>
          <p:nvPr/>
        </p:nvSpPr>
        <p:spPr>
          <a:xfrm>
            <a:off x="767392" y="4445844"/>
            <a:ext cx="4320000" cy="790848"/>
          </a:xfrm>
          <a:prstGeom prst="rect">
            <a:avLst/>
          </a:prstGeom>
          <a:noFill/>
          <a:ln w="57150">
            <a:solidFill>
              <a:schemeClr val="accent4">
                <a:lumMod val="20000"/>
                <a:lumOff val="80000"/>
              </a:schemeClr>
            </a:solidFill>
          </a:ln>
        </p:spPr>
        <p:txBody>
          <a:bodyPr wrap="square" lIns="90000" tIns="36000" rIns="90000" bIns="36000" anchor="t" anchorCtr="0">
            <a:spAutoFit/>
          </a:bodyPr>
          <a:lstStyle/>
          <a:p>
            <a:pPr>
              <a:lnSpc>
                <a:spcPts val="1400"/>
              </a:lnSpc>
            </a:pPr>
            <a:r>
              <a:rPr lang="ja-JP" altLang="en-US" sz="1100" dirty="0">
                <a:latin typeface="メイリオ" panose="020B0604030504040204" pitchFamily="50" charset="-128"/>
                <a:ea typeface="メイリオ" panose="020B0604030504040204" pitchFamily="50" charset="-128"/>
              </a:rPr>
              <a:t>・ボランティアの要請内容に応じて、チーム編成が行わます。</a:t>
            </a:r>
            <a:endParaRPr lang="en-US" altLang="ja-JP" sz="1100" dirty="0">
              <a:latin typeface="メイリオ" panose="020B0604030504040204" pitchFamily="50" charset="-128"/>
              <a:ea typeface="メイリオ" panose="020B0604030504040204" pitchFamily="50" charset="-128"/>
            </a:endParaRPr>
          </a:p>
          <a:p>
            <a:pPr>
              <a:lnSpc>
                <a:spcPts val="1400"/>
              </a:lnSpc>
            </a:pPr>
            <a:r>
              <a:rPr lang="ja-JP" altLang="en-US" sz="1100" dirty="0">
                <a:latin typeface="メイリオ" panose="020B0604030504040204" pitchFamily="50" charset="-128"/>
                <a:ea typeface="メイリオ" panose="020B0604030504040204" pitchFamily="50" charset="-128"/>
              </a:rPr>
              <a:t>　概ね経験や持参した装備品などに応じて割り振られます。</a:t>
            </a:r>
            <a:endParaRPr lang="en-US" altLang="ja-JP" sz="1100" dirty="0">
              <a:latin typeface="メイリオ" panose="020B0604030504040204" pitchFamily="50" charset="-128"/>
              <a:ea typeface="メイリオ" panose="020B0604030504040204" pitchFamily="50" charset="-128"/>
            </a:endParaRPr>
          </a:p>
          <a:p>
            <a:pPr>
              <a:lnSpc>
                <a:spcPts val="1400"/>
              </a:lnSpc>
            </a:pPr>
            <a:r>
              <a:rPr lang="ja-JP" altLang="en-US"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ボランティアの心構え、作業内容、場所、活動にあたっての注</a:t>
            </a:r>
            <a:endParaRPr kumimoji="1" lang="en-US" altLang="ja-JP" sz="1100" dirty="0">
              <a:latin typeface="メイリオ" panose="020B0604030504040204" pitchFamily="50" charset="-128"/>
              <a:ea typeface="メイリオ" panose="020B0604030504040204" pitchFamily="50" charset="-128"/>
            </a:endParaRPr>
          </a:p>
          <a:p>
            <a:pPr>
              <a:lnSpc>
                <a:spcPts val="1400"/>
              </a:lnSpc>
            </a:pPr>
            <a:r>
              <a:rPr kumimoji="1" lang="ja-JP" altLang="en-US" sz="1100" dirty="0">
                <a:latin typeface="メイリオ" panose="020B0604030504040204" pitchFamily="50" charset="-128"/>
                <a:ea typeface="メイリオ" panose="020B0604030504040204" pitchFamily="50" charset="-128"/>
              </a:rPr>
              <a:t>　意事項等</a:t>
            </a:r>
            <a:r>
              <a:rPr lang="ja-JP" altLang="en-US" sz="1100" dirty="0">
                <a:latin typeface="メイリオ" panose="020B0604030504040204" pitchFamily="50" charset="-128"/>
                <a:ea typeface="メイリオ" panose="020B0604030504040204" pitchFamily="50" charset="-128"/>
              </a:rPr>
              <a:t>の説明を受けます。特に注意事項には留意しましょう。</a:t>
            </a:r>
            <a:endParaRPr lang="en-US" altLang="ja-JP" sz="1100"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D1DC27B9-7965-D393-0B16-5D66918FBA86}"/>
              </a:ext>
            </a:extLst>
          </p:cNvPr>
          <p:cNvSpPr/>
          <p:nvPr/>
        </p:nvSpPr>
        <p:spPr>
          <a:xfrm>
            <a:off x="242464" y="3398413"/>
            <a:ext cx="2880000" cy="2880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500"/>
              </a:lnSpc>
            </a:pPr>
            <a:r>
              <a:rPr kumimoji="1" lang="ja-JP" altLang="en-US" sz="1100" dirty="0">
                <a:solidFill>
                  <a:schemeClr val="tx1"/>
                </a:solidFill>
                <a:latin typeface="メイリオ" panose="020B0604030504040204" pitchFamily="50" charset="-128"/>
                <a:ea typeface="メイリオ" panose="020B0604030504040204" pitchFamily="50" charset="-128"/>
              </a:rPr>
              <a:t>災害ボランティアセンターでマッチング</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graphicFrame>
        <p:nvGraphicFramePr>
          <p:cNvPr id="33" name="表 3">
            <a:extLst>
              <a:ext uri="{FF2B5EF4-FFF2-40B4-BE49-F238E27FC236}">
                <a16:creationId xmlns:a16="http://schemas.microsoft.com/office/drawing/2014/main" id="{A431E840-15CB-4B34-249A-C189DD118D30}"/>
              </a:ext>
            </a:extLst>
          </p:cNvPr>
          <p:cNvGraphicFramePr>
            <a:graphicFrameLocks noGrp="1"/>
          </p:cNvGraphicFramePr>
          <p:nvPr>
            <p:extLst>
              <p:ext uri="{D42A27DB-BD31-4B8C-83A1-F6EECF244321}">
                <p14:modId xmlns:p14="http://schemas.microsoft.com/office/powerpoint/2010/main" val="2307442158"/>
              </p:ext>
            </p:extLst>
          </p:nvPr>
        </p:nvGraphicFramePr>
        <p:xfrm>
          <a:off x="227392" y="5314594"/>
          <a:ext cx="4860000" cy="53848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3145442806"/>
                    </a:ext>
                  </a:extLst>
                </a:gridCol>
              </a:tblGrid>
              <a:tr h="0">
                <a:tc>
                  <a:txBody>
                    <a:bodyPr/>
                    <a:lstStyle/>
                    <a:p>
                      <a:pPr>
                        <a:lnSpc>
                          <a:spcPts val="1400"/>
                        </a:lnSpc>
                      </a:pPr>
                      <a:r>
                        <a:rPr kumimoji="1" lang="ja-JP" altLang="en-US" sz="1100" dirty="0">
                          <a:latin typeface="メイリオ" panose="020B0604030504040204" pitchFamily="50" charset="-128"/>
                          <a:ea typeface="メイリオ" panose="020B0604030504040204" pitchFamily="50" charset="-128"/>
                        </a:rPr>
                        <a:t>③現場移動</a:t>
                      </a:r>
                    </a:p>
                  </a:txBody>
                  <a:tcPr anchor="ctr"/>
                </a:tc>
                <a:extLst>
                  <a:ext uri="{0D108BD9-81ED-4DB2-BD59-A6C34878D82A}">
                    <a16:rowId xmlns:a16="http://schemas.microsoft.com/office/drawing/2014/main" val="2670826663"/>
                  </a:ext>
                </a:extLst>
              </a:tr>
              <a:tr h="0">
                <a:tc>
                  <a:txBody>
                    <a:bodyPr/>
                    <a:lstStyle/>
                    <a:p>
                      <a:pPr>
                        <a:lnSpc>
                          <a:spcPts val="1400"/>
                        </a:lnSpc>
                      </a:pPr>
                      <a:r>
                        <a:rPr kumimoji="1" lang="ja-JP" altLang="en-US" sz="1100" b="1" dirty="0">
                          <a:highlight>
                            <a:srgbClr val="FFFF00"/>
                          </a:highlight>
                          <a:latin typeface="メイリオ" panose="020B0604030504040204" pitchFamily="50" charset="-128"/>
                          <a:ea typeface="メイリオ" panose="020B0604030504040204" pitchFamily="50" charset="-128"/>
                        </a:rPr>
                        <a:t>地図等により活動場所を確認して、現場へ移動しましょう。</a:t>
                      </a:r>
                    </a:p>
                  </a:txBody>
                  <a:tcPr anchor="ctr"/>
                </a:tc>
                <a:extLst>
                  <a:ext uri="{0D108BD9-81ED-4DB2-BD59-A6C34878D82A}">
                    <a16:rowId xmlns:a16="http://schemas.microsoft.com/office/drawing/2014/main" val="2144026057"/>
                  </a:ext>
                </a:extLst>
              </a:tr>
            </a:tbl>
          </a:graphicData>
        </a:graphic>
      </p:graphicFrame>
      <p:cxnSp>
        <p:nvCxnSpPr>
          <p:cNvPr id="36" name="直線矢印コネクタ 35">
            <a:extLst>
              <a:ext uri="{FF2B5EF4-FFF2-40B4-BE49-F238E27FC236}">
                <a16:creationId xmlns:a16="http://schemas.microsoft.com/office/drawing/2014/main" id="{79A10B2C-DB4A-23CF-BCB9-8D182DC9755B}"/>
              </a:ext>
            </a:extLst>
          </p:cNvPr>
          <p:cNvCxnSpPr>
            <a:cxnSpLocks/>
          </p:cNvCxnSpPr>
          <p:nvPr/>
        </p:nvCxnSpPr>
        <p:spPr>
          <a:xfrm>
            <a:off x="569687" y="4399570"/>
            <a:ext cx="0" cy="963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376711-4A96-B8A4-39E8-76EC974E5A66}"/>
              </a:ext>
            </a:extLst>
          </p:cNvPr>
          <p:cNvSpPr txBox="1"/>
          <p:nvPr/>
        </p:nvSpPr>
        <p:spPr>
          <a:xfrm>
            <a:off x="767392" y="5915962"/>
            <a:ext cx="4320000" cy="252239"/>
          </a:xfrm>
          <a:prstGeom prst="rect">
            <a:avLst/>
          </a:prstGeom>
          <a:noFill/>
          <a:ln w="57150">
            <a:solidFill>
              <a:schemeClr val="accent4">
                <a:lumMod val="20000"/>
                <a:lumOff val="80000"/>
              </a:schemeClr>
            </a:solidFill>
          </a:ln>
        </p:spPr>
        <p:txBody>
          <a:bodyPr wrap="square" lIns="90000" tIns="36000" rIns="90000" bIns="36000" anchor="t" anchorCtr="0">
            <a:spAutoFit/>
          </a:bodyPr>
          <a:lstStyle/>
          <a:p>
            <a:pPr>
              <a:lnSpc>
                <a:spcPts val="1400"/>
              </a:lnSpc>
            </a:pPr>
            <a:r>
              <a:rPr lang="ja-JP" altLang="en-US" sz="1100" dirty="0">
                <a:latin typeface="メイリオ" panose="020B0604030504040204" pitchFamily="50" charset="-128"/>
                <a:ea typeface="メイリオ" panose="020B0604030504040204" pitchFamily="50" charset="-128"/>
              </a:rPr>
              <a:t>・地図等で活動場所を確認し、活動先まで移動します。</a:t>
            </a:r>
            <a:endParaRPr lang="en-US" altLang="ja-JP" sz="1100" dirty="0">
              <a:latin typeface="メイリオ" panose="020B0604030504040204" pitchFamily="50" charset="-128"/>
              <a:ea typeface="メイリオ" panose="020B0604030504040204" pitchFamily="50" charset="-128"/>
            </a:endParaRPr>
          </a:p>
        </p:txBody>
      </p:sp>
      <p:cxnSp>
        <p:nvCxnSpPr>
          <p:cNvPr id="39" name="直線矢印コネクタ 38">
            <a:extLst>
              <a:ext uri="{FF2B5EF4-FFF2-40B4-BE49-F238E27FC236}">
                <a16:creationId xmlns:a16="http://schemas.microsoft.com/office/drawing/2014/main" id="{B1F221AF-892F-9ABB-B34E-B4FCBA053336}"/>
              </a:ext>
            </a:extLst>
          </p:cNvPr>
          <p:cNvCxnSpPr>
            <a:cxnSpLocks/>
          </p:cNvCxnSpPr>
          <p:nvPr/>
        </p:nvCxnSpPr>
        <p:spPr>
          <a:xfrm>
            <a:off x="565831" y="5853074"/>
            <a:ext cx="0" cy="414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表 3">
            <a:extLst>
              <a:ext uri="{FF2B5EF4-FFF2-40B4-BE49-F238E27FC236}">
                <a16:creationId xmlns:a16="http://schemas.microsoft.com/office/drawing/2014/main" id="{E7306B3C-EAC0-3D6E-7542-AE5EAA6996B3}"/>
              </a:ext>
            </a:extLst>
          </p:cNvPr>
          <p:cNvGraphicFramePr>
            <a:graphicFrameLocks noGrp="1"/>
          </p:cNvGraphicFramePr>
          <p:nvPr>
            <p:extLst>
              <p:ext uri="{D42A27DB-BD31-4B8C-83A1-F6EECF244321}">
                <p14:modId xmlns:p14="http://schemas.microsoft.com/office/powerpoint/2010/main" val="3045315189"/>
              </p:ext>
            </p:extLst>
          </p:nvPr>
        </p:nvGraphicFramePr>
        <p:xfrm>
          <a:off x="258127" y="6702020"/>
          <a:ext cx="4860000" cy="53848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3145442806"/>
                    </a:ext>
                  </a:extLst>
                </a:gridCol>
              </a:tblGrid>
              <a:tr h="0">
                <a:tc>
                  <a:txBody>
                    <a:bodyPr/>
                    <a:lstStyle/>
                    <a:p>
                      <a:pPr>
                        <a:lnSpc>
                          <a:spcPts val="1400"/>
                        </a:lnSpc>
                      </a:pPr>
                      <a:r>
                        <a:rPr kumimoji="1" lang="ja-JP" altLang="en-US" sz="1100" dirty="0">
                          <a:latin typeface="メイリオ" panose="020B0604030504040204" pitchFamily="50" charset="-128"/>
                          <a:ea typeface="メイリオ" panose="020B0604030504040204" pitchFamily="50" charset="-128"/>
                        </a:rPr>
                        <a:t>④ボランティア活動結果の報告</a:t>
                      </a:r>
                    </a:p>
                  </a:txBody>
                  <a:tcPr anchor="ctr"/>
                </a:tc>
                <a:extLst>
                  <a:ext uri="{0D108BD9-81ED-4DB2-BD59-A6C34878D82A}">
                    <a16:rowId xmlns:a16="http://schemas.microsoft.com/office/drawing/2014/main" val="2670826663"/>
                  </a:ext>
                </a:extLst>
              </a:tr>
              <a:tr h="0">
                <a:tc>
                  <a:txBody>
                    <a:bodyPr/>
                    <a:lstStyle/>
                    <a:p>
                      <a:pPr>
                        <a:lnSpc>
                          <a:spcPts val="1400"/>
                        </a:lnSpc>
                      </a:pPr>
                      <a:r>
                        <a:rPr lang="ja-JP" altLang="en-US" sz="1100" b="1" dirty="0">
                          <a:highlight>
                            <a:srgbClr val="FFFF00"/>
                          </a:highlight>
                          <a:latin typeface="メイリオ" panose="020B0604030504040204" pitchFamily="50" charset="-128"/>
                          <a:ea typeface="メイリオ" panose="020B0604030504040204" pitchFamily="50" charset="-128"/>
                        </a:rPr>
                        <a:t>活動終了後は災害ボランティアセンターにて活動報告書に記入しましょう。</a:t>
                      </a:r>
                      <a:endParaRPr kumimoji="1" lang="ja-JP" altLang="en-US" sz="1100" b="1" dirty="0">
                        <a:highlight>
                          <a:srgbClr val="FFFF00"/>
                        </a:highligh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4026057"/>
                  </a:ext>
                </a:extLst>
              </a:tr>
            </a:tbl>
          </a:graphicData>
        </a:graphic>
      </p:graphicFrame>
      <p:sp>
        <p:nvSpPr>
          <p:cNvPr id="48" name="正方形/長方形 47">
            <a:extLst>
              <a:ext uri="{FF2B5EF4-FFF2-40B4-BE49-F238E27FC236}">
                <a16:creationId xmlns:a16="http://schemas.microsoft.com/office/drawing/2014/main" id="{31A8A25F-07B4-DF38-CABC-6AE18571AC6D}"/>
              </a:ext>
            </a:extLst>
          </p:cNvPr>
          <p:cNvSpPr/>
          <p:nvPr/>
        </p:nvSpPr>
        <p:spPr>
          <a:xfrm>
            <a:off x="258127" y="6237620"/>
            <a:ext cx="2880000" cy="288000"/>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500"/>
              </a:lnSpc>
            </a:pPr>
            <a:r>
              <a:rPr kumimoji="1" lang="ja-JP" altLang="en-US" sz="1100" dirty="0">
                <a:solidFill>
                  <a:schemeClr val="tx1"/>
                </a:solidFill>
                <a:latin typeface="メイリオ" panose="020B0604030504040204" pitchFamily="50" charset="-128"/>
                <a:ea typeface="メイリオ" panose="020B0604030504040204" pitchFamily="50" charset="-128"/>
              </a:rPr>
              <a:t>ボランティア活動（本編にて説明のとおり）</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023A93A2-8942-8DF4-2E18-78E45A0A0122}"/>
              </a:ext>
            </a:extLst>
          </p:cNvPr>
          <p:cNvCxnSpPr>
            <a:cxnSpLocks/>
          </p:cNvCxnSpPr>
          <p:nvPr/>
        </p:nvCxnSpPr>
        <p:spPr>
          <a:xfrm>
            <a:off x="565831" y="6527379"/>
            <a:ext cx="0" cy="184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表 3">
            <a:extLst>
              <a:ext uri="{FF2B5EF4-FFF2-40B4-BE49-F238E27FC236}">
                <a16:creationId xmlns:a16="http://schemas.microsoft.com/office/drawing/2014/main" id="{10930F5A-6209-BAFA-2928-05CA54AE436A}"/>
              </a:ext>
            </a:extLst>
          </p:cNvPr>
          <p:cNvGraphicFramePr>
            <a:graphicFrameLocks noGrp="1"/>
          </p:cNvGraphicFramePr>
          <p:nvPr>
            <p:extLst>
              <p:ext uri="{D42A27DB-BD31-4B8C-83A1-F6EECF244321}">
                <p14:modId xmlns:p14="http://schemas.microsoft.com/office/powerpoint/2010/main" val="392436704"/>
              </p:ext>
            </p:extLst>
          </p:nvPr>
        </p:nvGraphicFramePr>
        <p:xfrm>
          <a:off x="225186" y="560293"/>
          <a:ext cx="4860000" cy="716280"/>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3145442806"/>
                    </a:ext>
                  </a:extLst>
                </a:gridCol>
              </a:tblGrid>
              <a:tr h="0">
                <a:tc>
                  <a:txBody>
                    <a:bodyPr/>
                    <a:lstStyle/>
                    <a:p>
                      <a:pPr>
                        <a:lnSpc>
                          <a:spcPts val="1400"/>
                        </a:lnSpc>
                      </a:pPr>
                      <a:r>
                        <a:rPr kumimoji="1" lang="ja-JP" altLang="en-US" sz="1100" dirty="0">
                          <a:latin typeface="メイリオ" panose="020B0604030504040204" pitchFamily="50" charset="-128"/>
                          <a:ea typeface="メイリオ" panose="020B0604030504040204" pitchFamily="50" charset="-128"/>
                        </a:rPr>
                        <a:t>（ボランティアに行く前に）</a:t>
                      </a:r>
                    </a:p>
                  </a:txBody>
                  <a:tcPr anchor="ctr"/>
                </a:tc>
                <a:extLst>
                  <a:ext uri="{0D108BD9-81ED-4DB2-BD59-A6C34878D82A}">
                    <a16:rowId xmlns:a16="http://schemas.microsoft.com/office/drawing/2014/main" val="2670826663"/>
                  </a:ext>
                </a:extLst>
              </a:tr>
              <a:tr h="0">
                <a:tc>
                  <a:txBody>
                    <a:bodyPr/>
                    <a:lstStyle/>
                    <a:p>
                      <a:pPr marL="0" marR="0" lvl="0" indent="0" algn="l" defTabSz="532729" rtl="0" eaLnBrk="1" fontAlgn="auto" latinLnBrk="0" hangingPunct="1">
                        <a:lnSpc>
                          <a:spcPts val="1400"/>
                        </a:lnSpc>
                        <a:spcBef>
                          <a:spcPts val="0"/>
                        </a:spcBef>
                        <a:spcAft>
                          <a:spcPts val="0"/>
                        </a:spcAft>
                        <a:buClrTx/>
                        <a:buSzTx/>
                        <a:buFontTx/>
                        <a:buNone/>
                        <a:tabLst/>
                        <a:defRPr/>
                      </a:pPr>
                      <a:r>
                        <a:rPr lang="ja-JP" altLang="en-US" sz="1100" b="1" dirty="0">
                          <a:highlight>
                            <a:srgbClr val="FFFF00"/>
                          </a:highlight>
                          <a:latin typeface="メイリオ" panose="020B0604030504040204" pitchFamily="50" charset="-128"/>
                          <a:ea typeface="メイリオ" panose="020B0604030504040204" pitchFamily="50" charset="-128"/>
                        </a:rPr>
                        <a:t>自治体の災害ボランティアセンターのボランティア募集状況を確認しましょう。被災地に来る前に、事前にボランティア保険に加入しましょう。</a:t>
                      </a:r>
                      <a:endParaRPr lang="en-US" altLang="ja-JP" sz="1100" b="1" dirty="0">
                        <a:highlight>
                          <a:srgbClr val="FFFF00"/>
                        </a:highligh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4026057"/>
                  </a:ext>
                </a:extLst>
              </a:tr>
            </a:tbl>
          </a:graphicData>
        </a:graphic>
      </p:graphicFrame>
      <p:cxnSp>
        <p:nvCxnSpPr>
          <p:cNvPr id="19" name="直線矢印コネクタ 18">
            <a:extLst>
              <a:ext uri="{FF2B5EF4-FFF2-40B4-BE49-F238E27FC236}">
                <a16:creationId xmlns:a16="http://schemas.microsoft.com/office/drawing/2014/main" id="{41413366-31FE-F46D-796F-1C31DBA1B59E}"/>
              </a:ext>
            </a:extLst>
          </p:cNvPr>
          <p:cNvCxnSpPr>
            <a:cxnSpLocks/>
          </p:cNvCxnSpPr>
          <p:nvPr/>
        </p:nvCxnSpPr>
        <p:spPr>
          <a:xfrm>
            <a:off x="563803" y="1268577"/>
            <a:ext cx="0" cy="184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68CC72C-0F10-DF47-A4C6-0B70528179DA}"/>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17</a:t>
            </a:r>
            <a:endParaRPr kumimoji="1" lang="ja-JP" altLang="en-US" sz="1200" b="1" dirty="0"/>
          </a:p>
        </p:txBody>
      </p:sp>
    </p:spTree>
    <p:extLst>
      <p:ext uri="{BB962C8B-B14F-4D97-AF65-F5344CB8AC3E}">
        <p14:creationId xmlns:p14="http://schemas.microsoft.com/office/powerpoint/2010/main" val="210141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AE0971F-5E18-D32D-4996-5E74E689EE23}"/>
              </a:ext>
            </a:extLst>
          </p:cNvPr>
          <p:cNvGrpSpPr/>
          <p:nvPr/>
        </p:nvGrpSpPr>
        <p:grpSpPr>
          <a:xfrm>
            <a:off x="334344" y="144877"/>
            <a:ext cx="4716000" cy="583777"/>
            <a:chOff x="-5000625" y="794552"/>
            <a:chExt cx="4716000" cy="583777"/>
          </a:xfrm>
        </p:grpSpPr>
        <p:sp>
          <p:nvSpPr>
            <p:cNvPr id="5" name="四角形: 角を丸くする 4">
              <a:extLst>
                <a:ext uri="{FF2B5EF4-FFF2-40B4-BE49-F238E27FC236}">
                  <a16:creationId xmlns:a16="http://schemas.microsoft.com/office/drawing/2014/main" id="{2D136E56-696B-7206-F054-C208859BF392}"/>
                </a:ext>
              </a:extLst>
            </p:cNvPr>
            <p:cNvSpPr/>
            <p:nvPr/>
          </p:nvSpPr>
          <p:spPr>
            <a:xfrm>
              <a:off x="-4798077" y="1107613"/>
              <a:ext cx="4513452" cy="270716"/>
            </a:xfrm>
            <a:prstGeom prst="roundRect">
              <a:avLst/>
            </a:prstGeom>
            <a:solidFill>
              <a:schemeClr val="tx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1874219-765B-B7F1-EED4-5C41BE55D76E}"/>
                </a:ext>
              </a:extLst>
            </p:cNvPr>
            <p:cNvSpPr/>
            <p:nvPr/>
          </p:nvSpPr>
          <p:spPr>
            <a:xfrm>
              <a:off x="-5000625" y="794552"/>
              <a:ext cx="4620922" cy="496044"/>
            </a:xfrm>
            <a:prstGeom prst="round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タイトル 1">
            <a:extLst>
              <a:ext uri="{FF2B5EF4-FFF2-40B4-BE49-F238E27FC236}">
                <a16:creationId xmlns:a16="http://schemas.microsoft.com/office/drawing/2014/main" id="{EB5F59A6-C0EB-DFA4-3B59-65035E4EA7AB}"/>
              </a:ext>
            </a:extLst>
          </p:cNvPr>
          <p:cNvSpPr txBox="1">
            <a:spLocks/>
          </p:cNvSpPr>
          <p:nvPr/>
        </p:nvSpPr>
        <p:spPr>
          <a:xfrm>
            <a:off x="362919" y="2200"/>
            <a:ext cx="4844278" cy="662473"/>
          </a:xfrm>
          <a:prstGeom prst="rect">
            <a:avLst/>
          </a:prstGeom>
        </p:spPr>
        <p:txBody>
          <a:bodyPr vert="horz" lIns="91440" tIns="45720" rIns="91440" bIns="45720" rtlCol="0" anchor="b">
            <a:normAutofit/>
          </a:bodyPr>
          <a:lstStyle>
            <a:lvl1pPr algn="ctr" defTabSz="532729" rtl="0" eaLnBrk="1" latinLnBrk="0" hangingPunct="1">
              <a:lnSpc>
                <a:spcPct val="90000"/>
              </a:lnSpc>
              <a:spcBef>
                <a:spcPct val="0"/>
              </a:spcBef>
              <a:buNone/>
              <a:defRPr kumimoji="1" sz="3496" kern="1200">
                <a:solidFill>
                  <a:schemeClr val="tx1"/>
                </a:solidFill>
                <a:latin typeface="+mj-lt"/>
                <a:ea typeface="+mj-ea"/>
                <a:cs typeface="+mj-cs"/>
              </a:defRPr>
            </a:lvl1pPr>
          </a:lstStyle>
          <a:p>
            <a:pPr algn="l"/>
            <a:r>
              <a:rPr lang="ja-JP" altLang="en-US" sz="2400" b="1" dirty="0">
                <a:latin typeface="Meiryo UI" panose="020B0604030504040204" pitchFamily="50" charset="-128"/>
                <a:ea typeface="Meiryo UI" panose="020B0604030504040204" pitchFamily="50" charset="-128"/>
              </a:rPr>
              <a:t>はじめに　</a:t>
            </a:r>
          </a:p>
        </p:txBody>
      </p:sp>
      <p:sp>
        <p:nvSpPr>
          <p:cNvPr id="2" name="テキスト ボックス 1">
            <a:extLst>
              <a:ext uri="{FF2B5EF4-FFF2-40B4-BE49-F238E27FC236}">
                <a16:creationId xmlns:a16="http://schemas.microsoft.com/office/drawing/2014/main" id="{6B733BEC-40F8-3F67-FB66-C2FF1FD22D9B}"/>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1</a:t>
            </a:r>
            <a:endParaRPr kumimoji="1" lang="ja-JP" altLang="en-US" sz="1200" b="1" dirty="0"/>
          </a:p>
        </p:txBody>
      </p:sp>
      <p:sp>
        <p:nvSpPr>
          <p:cNvPr id="3" name="テキスト ボックス 2">
            <a:extLst>
              <a:ext uri="{FF2B5EF4-FFF2-40B4-BE49-F238E27FC236}">
                <a16:creationId xmlns:a16="http://schemas.microsoft.com/office/drawing/2014/main" id="{CD30B7A0-F257-1A1C-B733-EB606F379A6B}"/>
              </a:ext>
            </a:extLst>
          </p:cNvPr>
          <p:cNvSpPr txBox="1"/>
          <p:nvPr/>
        </p:nvSpPr>
        <p:spPr>
          <a:xfrm>
            <a:off x="301092" y="850971"/>
            <a:ext cx="4687425" cy="3195747"/>
          </a:xfrm>
          <a:prstGeom prst="rect">
            <a:avLst/>
          </a:prstGeom>
          <a:noFill/>
        </p:spPr>
        <p:txBody>
          <a:bodyPr wrap="square">
            <a:spAutoFit/>
          </a:bodyPr>
          <a:lstStyle/>
          <a:p>
            <a:pPr>
              <a:lnSpc>
                <a:spcPts val="2400"/>
              </a:lnSpc>
            </a:pPr>
            <a:r>
              <a:rPr lang="ja-JP" altLang="en-US" sz="1600" b="1" dirty="0">
                <a:latin typeface="メイリオ" panose="020B0604030504040204" pitchFamily="50" charset="-128"/>
                <a:ea typeface="メイリオ" panose="020B0604030504040204" pitchFamily="50" charset="-128"/>
              </a:rPr>
              <a:t>～ボランティア活動にご協力くださる皆さまへ～</a:t>
            </a:r>
          </a:p>
          <a:p>
            <a:pPr>
              <a:lnSpc>
                <a:spcPts val="2500"/>
              </a:lnSpc>
            </a:pPr>
            <a:endParaRPr lang="en-US" altLang="ja-JP" sz="1400" dirty="0">
              <a:latin typeface="メイリオ" panose="020B0604030504040204" pitchFamily="50" charset="-128"/>
              <a:ea typeface="メイリオ" panose="020B0604030504040204" pitchFamily="50" charset="-128"/>
            </a:endParaRPr>
          </a:p>
          <a:p>
            <a:pPr>
              <a:lnSpc>
                <a:spcPts val="1500"/>
              </a:lnSpc>
            </a:pPr>
            <a:endParaRPr lang="en-US" altLang="ja-JP" sz="1400" b="1" dirty="0">
              <a:solidFill>
                <a:srgbClr val="FF0000"/>
              </a:solidFill>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被災された方にとって、心身ともに疲弊した状態</a:t>
            </a:r>
            <a:endParaRPr lang="en-US" altLang="ja-JP" sz="1400" dirty="0">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で、</a:t>
            </a:r>
            <a:r>
              <a:rPr lang="ja-JP" altLang="en-US" sz="1400" b="1" u="sng" dirty="0">
                <a:solidFill>
                  <a:schemeClr val="tx2"/>
                </a:solidFill>
                <a:latin typeface="メイリオ" panose="020B0604030504040204" pitchFamily="50" charset="-128"/>
                <a:ea typeface="メイリオ" panose="020B0604030504040204" pitchFamily="50" charset="-128"/>
              </a:rPr>
              <a:t>被災した自宅や思い入れのある家財に向き合い、</a:t>
            </a:r>
            <a:endParaRPr lang="en-US" altLang="ja-JP" sz="1400" b="1" u="sng" dirty="0">
              <a:solidFill>
                <a:schemeClr val="tx2"/>
              </a:solidFill>
              <a:latin typeface="メイリオ" panose="020B0604030504040204" pitchFamily="50" charset="-128"/>
              <a:ea typeface="メイリオ" panose="020B0604030504040204" pitchFamily="50" charset="-128"/>
            </a:endParaRPr>
          </a:p>
          <a:p>
            <a:pPr>
              <a:lnSpc>
                <a:spcPts val="2400"/>
              </a:lnSpc>
            </a:pPr>
            <a:r>
              <a:rPr lang="ja-JP" altLang="en-US" sz="1400" b="1" dirty="0">
                <a:solidFill>
                  <a:schemeClr val="tx2"/>
                </a:solidFill>
                <a:latin typeface="メイリオ" panose="020B0604030504040204" pitchFamily="50" charset="-128"/>
                <a:ea typeface="メイリオ" panose="020B0604030504040204" pitchFamily="50" charset="-128"/>
              </a:rPr>
              <a:t>　</a:t>
            </a:r>
            <a:r>
              <a:rPr lang="ja-JP" altLang="en-US" sz="1400" b="1" u="sng" dirty="0">
                <a:solidFill>
                  <a:schemeClr val="tx2"/>
                </a:solidFill>
                <a:latin typeface="メイリオ" panose="020B0604030504040204" pitchFamily="50" charset="-128"/>
                <a:ea typeface="メイリオ" panose="020B0604030504040204" pitchFamily="50" charset="-128"/>
              </a:rPr>
              <a:t>処分するものを選別して片付ける作業は、大きな負担</a:t>
            </a:r>
            <a:endParaRPr lang="en-US" altLang="ja-JP" sz="1400" b="1" u="sng" dirty="0">
              <a:solidFill>
                <a:schemeClr val="tx2"/>
              </a:solidFill>
              <a:latin typeface="メイリオ" panose="020B0604030504040204" pitchFamily="50" charset="-128"/>
              <a:ea typeface="メイリオ" panose="020B0604030504040204" pitchFamily="50" charset="-128"/>
            </a:endParaRPr>
          </a:p>
          <a:p>
            <a:pPr>
              <a:lnSpc>
                <a:spcPts val="2400"/>
              </a:lnSpc>
            </a:pPr>
            <a:r>
              <a:rPr lang="ja-JP" altLang="en-US" sz="1400" b="1" dirty="0">
                <a:solidFill>
                  <a:schemeClr val="tx2"/>
                </a:solidFill>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となります。</a:t>
            </a:r>
            <a:endParaRPr lang="en-US" altLang="ja-JP" sz="1400" dirty="0">
              <a:latin typeface="メイリオ" panose="020B0604030504040204" pitchFamily="50" charset="-128"/>
              <a:ea typeface="メイリオ" panose="020B0604030504040204" pitchFamily="50" charset="-128"/>
            </a:endParaRPr>
          </a:p>
          <a:p>
            <a:pPr>
              <a:lnSpc>
                <a:spcPts val="1000"/>
              </a:lnSpc>
            </a:pPr>
            <a:endParaRPr lang="en-US" altLang="ja-JP" sz="1400" dirty="0">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a:t>
            </a:r>
            <a:r>
              <a:rPr lang="ja-JP" altLang="en-US" sz="1400" b="1" u="sng" dirty="0">
                <a:solidFill>
                  <a:schemeClr val="tx2"/>
                </a:solidFill>
                <a:latin typeface="メイリオ" panose="020B0604030504040204" pitchFamily="50" charset="-128"/>
                <a:ea typeface="メイリオ" panose="020B0604030504040204" pitchFamily="50" charset="-128"/>
              </a:rPr>
              <a:t>被災された方のお話を聞きながら、これらの作業を</a:t>
            </a:r>
            <a:endParaRPr lang="en-US" altLang="ja-JP" sz="1400" b="1" u="sng" dirty="0">
              <a:solidFill>
                <a:schemeClr val="tx2"/>
              </a:solidFill>
              <a:latin typeface="メイリオ" panose="020B0604030504040204" pitchFamily="50" charset="-128"/>
              <a:ea typeface="メイリオ" panose="020B0604030504040204" pitchFamily="50" charset="-128"/>
            </a:endParaRPr>
          </a:p>
          <a:p>
            <a:pPr>
              <a:lnSpc>
                <a:spcPts val="2400"/>
              </a:lnSpc>
            </a:pPr>
            <a:r>
              <a:rPr lang="ja-JP" altLang="en-US" sz="1400" b="1" dirty="0">
                <a:solidFill>
                  <a:schemeClr val="tx2"/>
                </a:solidFill>
                <a:latin typeface="メイリオ" panose="020B0604030504040204" pitchFamily="50" charset="-128"/>
                <a:ea typeface="メイリオ" panose="020B0604030504040204" pitchFamily="50" charset="-128"/>
              </a:rPr>
              <a:t>　</a:t>
            </a:r>
            <a:r>
              <a:rPr lang="ja-JP" altLang="en-US" sz="1400" b="1" u="sng" dirty="0">
                <a:solidFill>
                  <a:schemeClr val="tx2"/>
                </a:solidFill>
                <a:latin typeface="メイリオ" panose="020B0604030504040204" pitchFamily="50" charset="-128"/>
                <a:ea typeface="メイリオ" panose="020B0604030504040204" pitchFamily="50" charset="-128"/>
              </a:rPr>
              <a:t>サポート</a:t>
            </a:r>
            <a:r>
              <a:rPr lang="ja-JP" altLang="en-US" sz="1400" dirty="0">
                <a:latin typeface="メイリオ" panose="020B0604030504040204" pitchFamily="50" charset="-128"/>
                <a:ea typeface="メイリオ" panose="020B0604030504040204" pitchFamily="50" charset="-128"/>
              </a:rPr>
              <a:t>することは、被災された方の大きな支えに</a:t>
            </a:r>
            <a:endParaRPr lang="en-US" altLang="ja-JP" sz="1400" dirty="0">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なるとともに、一日も早い生活再建につながります。</a:t>
            </a:r>
            <a:endParaRPr lang="en-US" altLang="ja-JP" sz="1400" dirty="0">
              <a:latin typeface="メイリオ" panose="020B0604030504040204" pitchFamily="50" charset="-128"/>
              <a:ea typeface="メイリオ" panose="020B0604030504040204" pitchFamily="50" charset="-128"/>
            </a:endParaRPr>
          </a:p>
        </p:txBody>
      </p:sp>
      <p:sp>
        <p:nvSpPr>
          <p:cNvPr id="8" name="四角形: 角を丸くする 2">
            <a:extLst>
              <a:ext uri="{FF2B5EF4-FFF2-40B4-BE49-F238E27FC236}">
                <a16:creationId xmlns:a16="http://schemas.microsoft.com/office/drawing/2014/main" id="{95E2B662-FDC6-7198-6AF9-2A8742725202}"/>
              </a:ext>
            </a:extLst>
          </p:cNvPr>
          <p:cNvSpPr/>
          <p:nvPr/>
        </p:nvSpPr>
        <p:spPr>
          <a:xfrm>
            <a:off x="352886" y="1488366"/>
            <a:ext cx="4621878" cy="2520000"/>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端子 17">
            <a:extLst>
              <a:ext uri="{FF2B5EF4-FFF2-40B4-BE49-F238E27FC236}">
                <a16:creationId xmlns:a16="http://schemas.microsoft.com/office/drawing/2014/main" id="{A30F5708-8DE1-F03A-E378-5527846F1DFD}"/>
              </a:ext>
            </a:extLst>
          </p:cNvPr>
          <p:cNvSpPr/>
          <p:nvPr/>
        </p:nvSpPr>
        <p:spPr>
          <a:xfrm>
            <a:off x="503825" y="1344310"/>
            <a:ext cx="4320000"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lang="ja-JP" altLang="en-US" sz="1400" b="1" dirty="0">
                <a:solidFill>
                  <a:schemeClr val="bg1"/>
                </a:solidFill>
                <a:latin typeface="メイリオ" panose="020B0604030504040204" pitchFamily="50" charset="-128"/>
                <a:ea typeface="メイリオ" panose="020B0604030504040204" pitchFamily="50" charset="-128"/>
              </a:rPr>
              <a:t>不安を抱える被災者の方々に寄り添った活動を</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CDBF9CF-3AC0-F647-225B-A2DE3BE95938}"/>
              </a:ext>
            </a:extLst>
          </p:cNvPr>
          <p:cNvSpPr txBox="1"/>
          <p:nvPr/>
        </p:nvSpPr>
        <p:spPr>
          <a:xfrm>
            <a:off x="267841" y="4494740"/>
            <a:ext cx="4687425" cy="1348446"/>
          </a:xfrm>
          <a:prstGeom prst="rect">
            <a:avLst/>
          </a:prstGeom>
          <a:noFill/>
        </p:spPr>
        <p:txBody>
          <a:bodyPr wrap="square">
            <a:spAutoFit/>
          </a:bodyPr>
          <a:lstStyle/>
          <a:p>
            <a:pPr>
              <a:lnSpc>
                <a:spcPts val="2400"/>
              </a:lnSpc>
            </a:pPr>
            <a:r>
              <a:rPr lang="ja-JP" altLang="en-US" sz="1400" dirty="0">
                <a:latin typeface="メイリオ" panose="020B0604030504040204" pitchFamily="50" charset="-128"/>
                <a:ea typeface="メイリオ" panose="020B0604030504040204" pitchFamily="50" charset="-128"/>
              </a:rPr>
              <a:t>　　地域全体で災害ごみの処理が迅速に進むと、結果と</a:t>
            </a:r>
            <a:endParaRPr lang="en-US" altLang="ja-JP" sz="1400" dirty="0">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して、</a:t>
            </a:r>
            <a:r>
              <a:rPr lang="ja-JP" altLang="en-US" sz="1400" b="1" u="sng" dirty="0">
                <a:solidFill>
                  <a:schemeClr val="tx2"/>
                </a:solidFill>
                <a:latin typeface="メイリオ" panose="020B0604030504040204" pitchFamily="50" charset="-128"/>
                <a:ea typeface="メイリオ" panose="020B0604030504040204" pitchFamily="50" charset="-128"/>
              </a:rPr>
              <a:t>被災地そのものの早期復旧・復興</a:t>
            </a:r>
            <a:r>
              <a:rPr lang="ja-JP" altLang="en-US" sz="1400" dirty="0">
                <a:latin typeface="メイリオ" panose="020B0604030504040204" pitchFamily="50" charset="-128"/>
                <a:ea typeface="メイリオ" panose="020B0604030504040204" pitchFamily="50" charset="-128"/>
              </a:rPr>
              <a:t>につながり</a:t>
            </a:r>
            <a:r>
              <a:rPr lang="ja-JP" altLang="en-US" sz="1400" dirty="0" err="1">
                <a:latin typeface="メイリオ" panose="020B0604030504040204" pitchFamily="50" charset="-128"/>
                <a:ea typeface="メイリオ" panose="020B0604030504040204" pitchFamily="50" charset="-128"/>
              </a:rPr>
              <a:t>ま</a:t>
            </a:r>
            <a:endParaRPr lang="en-US" altLang="ja-JP" sz="1400" dirty="0">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す。そのためには、</a:t>
            </a:r>
            <a:r>
              <a:rPr lang="ja-JP" altLang="en-US" sz="1400" b="1" u="sng" dirty="0">
                <a:solidFill>
                  <a:schemeClr val="tx2"/>
                </a:solidFill>
                <a:latin typeface="メイリオ" panose="020B0604030504040204" pitchFamily="50" charset="-128"/>
                <a:ea typeface="メイリオ" panose="020B0604030504040204" pitchFamily="50" charset="-128"/>
              </a:rPr>
              <a:t>災害ごみを適切に処分できるよう</a:t>
            </a:r>
            <a:endParaRPr lang="en-US" altLang="ja-JP" sz="1400" b="1" u="sng" dirty="0">
              <a:solidFill>
                <a:schemeClr val="tx2"/>
              </a:solidFill>
              <a:latin typeface="メイリオ" panose="020B0604030504040204" pitchFamily="50" charset="-128"/>
              <a:ea typeface="メイリオ" panose="020B0604030504040204" pitchFamily="50" charset="-128"/>
            </a:endParaRPr>
          </a:p>
          <a:p>
            <a:pPr>
              <a:lnSpc>
                <a:spcPts val="2400"/>
              </a:lnSpc>
            </a:pPr>
            <a:r>
              <a:rPr lang="ja-JP" altLang="en-US" sz="1400" b="1" dirty="0">
                <a:solidFill>
                  <a:schemeClr val="tx2"/>
                </a:solidFill>
                <a:latin typeface="メイリオ" panose="020B0604030504040204" pitchFamily="50" charset="-128"/>
                <a:ea typeface="メイリオ" panose="020B0604030504040204" pitchFamily="50" charset="-128"/>
              </a:rPr>
              <a:t>　</a:t>
            </a:r>
            <a:r>
              <a:rPr lang="ja-JP" altLang="en-US" sz="1400" b="1" u="sng" dirty="0">
                <a:solidFill>
                  <a:schemeClr val="tx2"/>
                </a:solidFill>
                <a:latin typeface="メイリオ" panose="020B0604030504040204" pitchFamily="50" charset="-128"/>
                <a:ea typeface="メイリオ" panose="020B0604030504040204" pitchFamily="50" charset="-128"/>
              </a:rPr>
              <a:t>に分別することが大切</a:t>
            </a:r>
            <a:r>
              <a:rPr lang="ja-JP" altLang="en-US" sz="1400" dirty="0">
                <a:latin typeface="メイリオ" panose="020B0604030504040204" pitchFamily="50" charset="-128"/>
                <a:ea typeface="メイリオ" panose="020B0604030504040204" pitchFamily="50" charset="-128"/>
              </a:rPr>
              <a:t>です。</a:t>
            </a:r>
          </a:p>
        </p:txBody>
      </p:sp>
      <p:sp>
        <p:nvSpPr>
          <p:cNvPr id="20" name="四角形: 角を丸くする 2">
            <a:extLst>
              <a:ext uri="{FF2B5EF4-FFF2-40B4-BE49-F238E27FC236}">
                <a16:creationId xmlns:a16="http://schemas.microsoft.com/office/drawing/2014/main" id="{8D5BE338-B68F-59CB-2FFE-A56BF52362DA}"/>
              </a:ext>
            </a:extLst>
          </p:cNvPr>
          <p:cNvSpPr/>
          <p:nvPr/>
        </p:nvSpPr>
        <p:spPr>
          <a:xfrm>
            <a:off x="352886" y="4297310"/>
            <a:ext cx="4621878" cy="1512000"/>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kumimoji="1" lang="ja-JP" altLang="en-US" dirty="0"/>
          </a:p>
        </p:txBody>
      </p:sp>
      <p:sp>
        <p:nvSpPr>
          <p:cNvPr id="21" name="フローチャート: 端子 20">
            <a:extLst>
              <a:ext uri="{FF2B5EF4-FFF2-40B4-BE49-F238E27FC236}">
                <a16:creationId xmlns:a16="http://schemas.microsoft.com/office/drawing/2014/main" id="{95AC46B9-9ED8-4252-0143-97D543EDECF8}"/>
              </a:ext>
            </a:extLst>
          </p:cNvPr>
          <p:cNvSpPr/>
          <p:nvPr/>
        </p:nvSpPr>
        <p:spPr>
          <a:xfrm>
            <a:off x="503825" y="4163086"/>
            <a:ext cx="4320000"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lang="ja-JP" altLang="en-US" sz="1400" b="1" dirty="0">
                <a:solidFill>
                  <a:schemeClr val="bg1"/>
                </a:solidFill>
                <a:latin typeface="メイリオ" panose="020B0604030504040204" pitchFamily="50" charset="-128"/>
                <a:ea typeface="メイリオ" panose="020B0604030504040204" pitchFamily="50" charset="-128"/>
              </a:rPr>
              <a:t>被災地の早期復旧・復興のために</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882A960A-46FC-E597-6BB3-1CE8070AF393}"/>
              </a:ext>
            </a:extLst>
          </p:cNvPr>
          <p:cNvSpPr txBox="1"/>
          <p:nvPr/>
        </p:nvSpPr>
        <p:spPr>
          <a:xfrm>
            <a:off x="267841" y="6257332"/>
            <a:ext cx="4687425" cy="1027845"/>
          </a:xfrm>
          <a:prstGeom prst="rect">
            <a:avLst/>
          </a:prstGeom>
          <a:noFill/>
        </p:spPr>
        <p:txBody>
          <a:bodyPr wrap="square">
            <a:spAutoFit/>
          </a:bodyPr>
          <a:lstStyle/>
          <a:p>
            <a:pPr>
              <a:lnSpc>
                <a:spcPts val="2400"/>
              </a:lnSpc>
            </a:pPr>
            <a:r>
              <a:rPr lang="ja-JP" altLang="en-US" sz="1400" dirty="0">
                <a:latin typeface="メイリオ" panose="020B0604030504040204" pitchFamily="50" charset="-128"/>
                <a:ea typeface="メイリオ" panose="020B0604030504040204" pitchFamily="50" charset="-128"/>
              </a:rPr>
              <a:t>　　ボランティア活動を行う際は、適度な休息と安全の</a:t>
            </a:r>
            <a:endParaRPr lang="en-US" altLang="ja-JP" sz="1400" dirty="0">
              <a:latin typeface="メイリオ" panose="020B0604030504040204" pitchFamily="50" charset="-128"/>
              <a:ea typeface="メイリオ" panose="020B0604030504040204" pitchFamily="50" charset="-128"/>
            </a:endParaRPr>
          </a:p>
          <a:p>
            <a:pPr>
              <a:lnSpc>
                <a:spcPts val="2400"/>
              </a:lnSpc>
            </a:pPr>
            <a:r>
              <a:rPr lang="ja-JP" altLang="en-US" sz="1400" dirty="0">
                <a:latin typeface="メイリオ" panose="020B0604030504040204" pitchFamily="50" charset="-128"/>
                <a:ea typeface="メイリオ" panose="020B0604030504040204" pitchFamily="50" charset="-128"/>
              </a:rPr>
              <a:t>　範囲内での活動を基本に、</a:t>
            </a:r>
            <a:r>
              <a:rPr lang="ja-JP" altLang="en-US" sz="1400" b="1" u="sng" dirty="0">
                <a:solidFill>
                  <a:schemeClr val="tx2"/>
                </a:solidFill>
                <a:latin typeface="メイリオ" panose="020B0604030504040204" pitchFamily="50" charset="-128"/>
                <a:ea typeface="メイリオ" panose="020B0604030504040204" pitchFamily="50" charset="-128"/>
              </a:rPr>
              <a:t>皆さん自身の健康と安全に</a:t>
            </a:r>
            <a:endParaRPr lang="en-US" altLang="ja-JP" sz="1400" b="1" u="sng" dirty="0">
              <a:solidFill>
                <a:schemeClr val="tx2"/>
              </a:solidFill>
              <a:latin typeface="メイリオ" panose="020B0604030504040204" pitchFamily="50" charset="-128"/>
              <a:ea typeface="メイリオ" panose="020B0604030504040204" pitchFamily="50" charset="-128"/>
            </a:endParaRPr>
          </a:p>
          <a:p>
            <a:pPr>
              <a:lnSpc>
                <a:spcPts val="2400"/>
              </a:lnSpc>
            </a:pPr>
            <a:r>
              <a:rPr lang="ja-JP" altLang="en-US" sz="1400" dirty="0">
                <a:solidFill>
                  <a:schemeClr val="tx2"/>
                </a:solidFill>
                <a:latin typeface="メイリオ" panose="020B0604030504040204" pitchFamily="50" charset="-128"/>
                <a:ea typeface="メイリオ" panose="020B0604030504040204" pitchFamily="50" charset="-128"/>
              </a:rPr>
              <a:t>　</a:t>
            </a:r>
            <a:r>
              <a:rPr lang="ja-JP" altLang="en-US" sz="1400" b="1" u="sng" dirty="0">
                <a:solidFill>
                  <a:schemeClr val="tx2"/>
                </a:solidFill>
                <a:latin typeface="メイリオ" panose="020B0604030504040204" pitchFamily="50" charset="-128"/>
                <a:ea typeface="メイリオ" panose="020B0604030504040204" pitchFamily="50" charset="-128"/>
              </a:rPr>
              <a:t>ご留意</a:t>
            </a:r>
            <a:r>
              <a:rPr lang="ja-JP" altLang="en-US" sz="1400" dirty="0">
                <a:latin typeface="メイリオ" panose="020B0604030504040204" pitchFamily="50" charset="-128"/>
                <a:ea typeface="メイリオ" panose="020B0604030504040204" pitchFamily="50" charset="-128"/>
              </a:rPr>
              <a:t>のうえで、作業をよろしくお願いいたします。</a:t>
            </a:r>
          </a:p>
        </p:txBody>
      </p:sp>
      <p:sp>
        <p:nvSpPr>
          <p:cNvPr id="23" name="四角形: 角を丸くする 2">
            <a:extLst>
              <a:ext uri="{FF2B5EF4-FFF2-40B4-BE49-F238E27FC236}">
                <a16:creationId xmlns:a16="http://schemas.microsoft.com/office/drawing/2014/main" id="{C772C182-3477-5EA5-42DA-9CD95B7C4A79}"/>
              </a:ext>
            </a:extLst>
          </p:cNvPr>
          <p:cNvSpPr/>
          <p:nvPr/>
        </p:nvSpPr>
        <p:spPr>
          <a:xfrm>
            <a:off x="357800" y="6121196"/>
            <a:ext cx="4621878" cy="1147444"/>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端子 23">
            <a:extLst>
              <a:ext uri="{FF2B5EF4-FFF2-40B4-BE49-F238E27FC236}">
                <a16:creationId xmlns:a16="http://schemas.microsoft.com/office/drawing/2014/main" id="{1040B89D-D510-3C4F-9800-6814E918D725}"/>
              </a:ext>
            </a:extLst>
          </p:cNvPr>
          <p:cNvSpPr/>
          <p:nvPr/>
        </p:nvSpPr>
        <p:spPr>
          <a:xfrm>
            <a:off x="508739" y="5986971"/>
            <a:ext cx="4320000"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lang="ja-JP" altLang="en-US" sz="1400" b="1" dirty="0">
                <a:solidFill>
                  <a:schemeClr val="bg1"/>
                </a:solidFill>
                <a:latin typeface="メイリオ" panose="020B0604030504040204" pitchFamily="50" charset="-128"/>
                <a:ea typeface="メイリオ" panose="020B0604030504040204" pitchFamily="50" charset="-128"/>
              </a:rPr>
              <a:t>皆さま自身の健康と安全の確保も忘れずに</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9350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972FBFF8-8D53-E75C-1006-E49D8F5F4004}"/>
              </a:ext>
            </a:extLst>
          </p:cNvPr>
          <p:cNvGraphicFramePr>
            <a:graphicFrameLocks noGrp="1"/>
          </p:cNvGraphicFramePr>
          <p:nvPr>
            <p:extLst>
              <p:ext uri="{D42A27DB-BD31-4B8C-83A1-F6EECF244321}">
                <p14:modId xmlns:p14="http://schemas.microsoft.com/office/powerpoint/2010/main" val="3527665259"/>
              </p:ext>
            </p:extLst>
          </p:nvPr>
        </p:nvGraphicFramePr>
        <p:xfrm>
          <a:off x="370397" y="4583737"/>
          <a:ext cx="4644000" cy="2408265"/>
        </p:xfrm>
        <a:graphic>
          <a:graphicData uri="http://schemas.openxmlformats.org/drawingml/2006/table">
            <a:tbl>
              <a:tblPr firstRow="1" bandRow="1">
                <a:tableStyleId>{F5AB1C69-6EDB-4FF4-983F-18BD219EF322}</a:tableStyleId>
              </a:tblPr>
              <a:tblGrid>
                <a:gridCol w="54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52000">
                <a:tc gridSpan="2">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lnSpc>
                          <a:spcPts val="1800"/>
                        </a:lnSpc>
                      </a:pPr>
                      <a:r>
                        <a:rPr kumimoji="1" lang="ja-JP" altLang="en-US" sz="1100" dirty="0">
                          <a:latin typeface="メイリオ" panose="020B0604030504040204" pitchFamily="50" charset="-128"/>
                          <a:ea typeface="メイリオ" panose="020B0604030504040204" pitchFamily="50" charset="-128"/>
                        </a:rPr>
                        <a:t>災害の種類</a:t>
                      </a:r>
                      <a:endParaRPr kumimoji="1" lang="ja-JP" altLang="en-US" sz="1100" dirty="0">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solidFill>
                      <a:schemeClr val="accent2">
                        <a:lumMod val="50000"/>
                      </a:schemeClr>
                    </a:solidFill>
                  </a:tcPr>
                </a:tc>
                <a:tc hMerge="1">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lnSpc>
                          <a:spcPts val="1400"/>
                        </a:lnSpc>
                      </a:pPr>
                      <a:endParaRPr kumimoji="1" lang="ja-JP" altLang="en-US" sz="1050" dirty="0">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solidFill>
                      <a:schemeClr val="accent4">
                        <a:lumMod val="50000"/>
                      </a:schemeClr>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lnSpc>
                          <a:spcPts val="1800"/>
                        </a:lnSpc>
                      </a:pPr>
                      <a:r>
                        <a:rPr kumimoji="1" lang="ja-JP" altLang="en-US" sz="1100" dirty="0">
                          <a:latin typeface="メイリオ" panose="020B0604030504040204" pitchFamily="50" charset="-128"/>
                          <a:ea typeface="メイリオ" panose="020B0604030504040204" pitchFamily="50" charset="-128"/>
                        </a:rPr>
                        <a:t>災害ごみの特徴</a:t>
                      </a:r>
                      <a:endParaRPr kumimoji="1" lang="ja-JP" altLang="en-US" sz="1100" dirty="0">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solidFill>
                      <a:schemeClr val="accent2">
                        <a:lumMod val="50000"/>
                      </a:schemeClr>
                    </a:solidFill>
                  </a:tcPr>
                </a:tc>
                <a:extLst>
                  <a:ext uri="{0D108BD9-81ED-4DB2-BD59-A6C34878D82A}">
                    <a16:rowId xmlns:a16="http://schemas.microsoft.com/office/drawing/2014/main" val="10000"/>
                  </a:ext>
                </a:extLst>
              </a:tr>
              <a:tr h="57600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lnSpc>
                          <a:spcPts val="1700"/>
                        </a:lnSpc>
                      </a:pPr>
                      <a:r>
                        <a:rPr kumimoji="1" lang="ja-JP" altLang="en-US" sz="1100" b="1" dirty="0">
                          <a:latin typeface="メイリオ" panose="020B0604030504040204" pitchFamily="50" charset="-128"/>
                          <a:ea typeface="メイリオ" panose="020B0604030504040204" pitchFamily="50" charset="-128"/>
                        </a:rPr>
                        <a:t>地震</a:t>
                      </a:r>
                      <a:endParaRPr kumimoji="1" lang="ja-JP" altLang="en-US" sz="1100" b="0" dirty="0">
                        <a:solidFill>
                          <a:srgbClr val="0070C0"/>
                        </a:solidFill>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solidFill>
                      <a:schemeClr val="accent4">
                        <a:lumMod val="20000"/>
                        <a:lumOff val="80000"/>
                      </a:scheme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転倒・</a:t>
                      </a:r>
                      <a:endParaRPr kumimoji="1" lang="en-US" altLang="ja-JP"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落下等</a:t>
                      </a:r>
                    </a:p>
                  </a:txBody>
                  <a:tcPr marL="72000" marR="72000" marT="36000" marB="36000" anchor="ctr">
                    <a:solidFill>
                      <a:schemeClr val="accent4">
                        <a:lumMod val="20000"/>
                        <a:lumOff val="80000"/>
                      </a:scheme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・破損した家具や家電、ガラス・陶器など。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・津波被害を伴う場合は、倒壊家屋が多くを占め、</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　災害ごみの発生は少ないが、水分や塩分を含む。</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marL="72000" marR="72000" marT="36000" marB="36000" anchor="ctr">
                    <a:solidFill>
                      <a:schemeClr val="accent4">
                        <a:lumMod val="20000"/>
                        <a:lumOff val="80000"/>
                      </a:schemeClr>
                    </a:solidFill>
                  </a:tcPr>
                </a:tc>
                <a:extLst>
                  <a:ext uri="{0D108BD9-81ED-4DB2-BD59-A6C34878D82A}">
                    <a16:rowId xmlns:a16="http://schemas.microsoft.com/office/drawing/2014/main" val="10001"/>
                  </a:ext>
                </a:extLst>
              </a:tr>
              <a:tr h="79200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lnSpc>
                          <a:spcPts val="1700"/>
                        </a:lnSpc>
                      </a:pPr>
                      <a:r>
                        <a:rPr kumimoji="1" lang="ja-JP" altLang="en-US" sz="1100" b="1" dirty="0">
                          <a:latin typeface="メイリオ" panose="020B0604030504040204" pitchFamily="50" charset="-128"/>
                          <a:ea typeface="メイリオ" panose="020B0604030504040204" pitchFamily="50" charset="-128"/>
                        </a:rPr>
                        <a:t>水害</a:t>
                      </a:r>
                      <a:r>
                        <a:rPr kumimoji="1" lang="en-US" altLang="ja-JP" sz="1100" b="1" baseline="30000" dirty="0">
                          <a:latin typeface="メイリオ" panose="020B0604030504040204" pitchFamily="50" charset="-128"/>
                          <a:ea typeface="メイリオ" panose="020B0604030504040204" pitchFamily="50" charset="-128"/>
                        </a:rPr>
                        <a:t>※</a:t>
                      </a:r>
                    </a:p>
                  </a:txBody>
                  <a:tcPr marL="72000" marR="72000" marT="36000" marB="36000" anchor="ctr">
                    <a:solidFill>
                      <a:schemeClr val="accent2">
                        <a:lumMod val="60000"/>
                        <a:lumOff val="40000"/>
                      </a:scheme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浸水</a:t>
                      </a:r>
                      <a:endParaRPr kumimoji="1"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72000" marR="72000" marT="36000" marB="36000" anchor="ctr">
                    <a:solidFill>
                      <a:schemeClr val="accent2">
                        <a:lumMod val="60000"/>
                        <a:lumOff val="40000"/>
                      </a:scheme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ts val="1700"/>
                        </a:lnSpc>
                      </a:pPr>
                      <a:r>
                        <a:rPr kumimoji="1" lang="ja-JP" altLang="en-US" sz="1100" u="none" dirty="0">
                          <a:solidFill>
                            <a:schemeClr val="tx1"/>
                          </a:solidFill>
                          <a:latin typeface="メイリオ" panose="020B0604030504040204" pitchFamily="50" charset="-128"/>
                          <a:ea typeface="メイリオ" panose="020B0604030504040204" pitchFamily="50" charset="-128"/>
                        </a:rPr>
                        <a:t>・浸水した家具、家電、畳、布団、マットレスなど。</a:t>
                      </a:r>
                      <a:endParaRPr kumimoji="1" lang="en-US" altLang="ja-JP" sz="1100" u="none"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ja-JP" altLang="en-US" sz="1100" u="none" dirty="0">
                          <a:solidFill>
                            <a:schemeClr val="tx1"/>
                          </a:solidFill>
                          <a:latin typeface="メイリオ" panose="020B0604030504040204" pitchFamily="50" charset="-128"/>
                          <a:ea typeface="メイリオ" panose="020B0604030504040204" pitchFamily="50" charset="-128"/>
                        </a:rPr>
                        <a:t>・水分を含み、ヘドロや土砂混じりとなる。</a:t>
                      </a:r>
                      <a:endParaRPr kumimoji="1" lang="en-US" altLang="ja-JP" sz="1100" u="none"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ja-JP" altLang="en-US" sz="1100" u="none" dirty="0">
                          <a:solidFill>
                            <a:schemeClr val="tx1"/>
                          </a:solidFill>
                          <a:latin typeface="メイリオ" panose="020B0604030504040204" pitchFamily="50" charset="-128"/>
                          <a:ea typeface="メイリオ" panose="020B0604030504040204" pitchFamily="50" charset="-128"/>
                        </a:rPr>
                        <a:t>・土砂災害が発生した地域では、土砂量が多くなる。</a:t>
                      </a:r>
                      <a:endParaRPr kumimoji="1" lang="en-US" altLang="ja-JP" sz="1100" u="none"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・腐敗に伴う臭気や害虫発生等の懸念がある。</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marL="72000" marR="72000" marT="36000" marB="36000" anchor="ctr">
                    <a:solidFill>
                      <a:schemeClr val="accent2">
                        <a:lumMod val="60000"/>
                        <a:lumOff val="40000"/>
                      </a:schemeClr>
                    </a:solidFill>
                  </a:tcPr>
                </a:tc>
                <a:extLst>
                  <a:ext uri="{0D108BD9-81ED-4DB2-BD59-A6C34878D82A}">
                    <a16:rowId xmlns:a16="http://schemas.microsoft.com/office/drawing/2014/main" val="10003"/>
                  </a:ext>
                </a:extLst>
              </a:tr>
              <a:tr h="396000">
                <a:tc>
                  <a:txBody>
                    <a:bodyPr/>
                    <a:lstStyle/>
                    <a:p>
                      <a:pPr algn="ctr">
                        <a:lnSpc>
                          <a:spcPts val="1700"/>
                        </a:lnSpc>
                      </a:pPr>
                      <a:r>
                        <a:rPr kumimoji="1" lang="ja-JP" altLang="en-US" sz="1100" b="1" dirty="0">
                          <a:latin typeface="メイリオ" panose="020B0604030504040204" pitchFamily="50" charset="-128"/>
                          <a:ea typeface="メイリオ" panose="020B0604030504040204" pitchFamily="50" charset="-128"/>
                        </a:rPr>
                        <a:t>風害</a:t>
                      </a:r>
                      <a:r>
                        <a:rPr kumimoji="1" lang="en-US" altLang="ja-JP" sz="1100" b="1" baseline="30000" dirty="0">
                          <a:latin typeface="メイリオ" panose="020B0604030504040204" pitchFamily="50" charset="-128"/>
                          <a:ea typeface="メイリオ" panose="020B0604030504040204" pitchFamily="50" charset="-128"/>
                        </a:rPr>
                        <a:t>※</a:t>
                      </a:r>
                    </a:p>
                  </a:txBody>
                  <a:tcPr marL="72000" marR="72000" marT="36000" marB="36000" anchor="ctr">
                    <a:solidFill>
                      <a:schemeClr val="accent2">
                        <a:lumMod val="20000"/>
                        <a:lumOff val="80000"/>
                      </a:schemeClr>
                    </a:solidFill>
                  </a:tcPr>
                </a:tc>
                <a:tc>
                  <a:txBody>
                    <a:bodyPr/>
                    <a:lstStyle/>
                    <a:p>
                      <a:pPr algn="ct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飛散・</a:t>
                      </a:r>
                      <a:endParaRPr kumimoji="1" lang="en-US" altLang="ja-JP"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落下</a:t>
                      </a:r>
                    </a:p>
                  </a:txBody>
                  <a:tcPr marL="72000" marR="72000" marT="36000" marB="36000" anchor="ctr">
                    <a:solidFill>
                      <a:schemeClr val="accent2">
                        <a:lumMod val="20000"/>
                        <a:lumOff val="80000"/>
                      </a:schemeClr>
                    </a:solidFill>
                  </a:tcPr>
                </a:tc>
                <a:tc>
                  <a:txBody>
                    <a:bodyPr/>
                    <a:lstStyle/>
                    <a:p>
                      <a:pP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・瓦、ガラス、スレート、屋根材、外壁材など。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nSpc>
                          <a:spcPts val="1700"/>
                        </a:lnSpc>
                      </a:pPr>
                      <a:r>
                        <a:rPr kumimoji="1" lang="ja-JP" altLang="en-US" sz="1100" dirty="0">
                          <a:solidFill>
                            <a:schemeClr val="tx1"/>
                          </a:solidFill>
                          <a:latin typeface="メイリオ" panose="020B0604030504040204" pitchFamily="50" charset="-128"/>
                          <a:ea typeface="メイリオ" panose="020B0604030504040204" pitchFamily="50" charset="-128"/>
                        </a:rPr>
                        <a:t>・飛散により所有者不明のごみが発生しやすい。</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marL="72000" marR="72000" marT="36000" marB="36000" anchor="ctr">
                    <a:solidFill>
                      <a:schemeClr val="accent2">
                        <a:lumMod val="20000"/>
                        <a:lumOff val="80000"/>
                      </a:schemeClr>
                    </a:solidFill>
                  </a:tcPr>
                </a:tc>
                <a:extLst>
                  <a:ext uri="{0D108BD9-81ED-4DB2-BD59-A6C34878D82A}">
                    <a16:rowId xmlns:a16="http://schemas.microsoft.com/office/drawing/2014/main" val="2562280417"/>
                  </a:ext>
                </a:extLst>
              </a:tr>
            </a:tbl>
          </a:graphicData>
        </a:graphic>
      </p:graphicFrame>
      <p:sp>
        <p:nvSpPr>
          <p:cNvPr id="3" name="テキスト ボックス 2">
            <a:extLst>
              <a:ext uri="{FF2B5EF4-FFF2-40B4-BE49-F238E27FC236}">
                <a16:creationId xmlns:a16="http://schemas.microsoft.com/office/drawing/2014/main" id="{60D649C9-D47E-FFE0-057C-8C642B814754}"/>
              </a:ext>
            </a:extLst>
          </p:cNvPr>
          <p:cNvSpPr txBox="1"/>
          <p:nvPr/>
        </p:nvSpPr>
        <p:spPr>
          <a:xfrm>
            <a:off x="268797" y="3185041"/>
            <a:ext cx="4643999" cy="348813"/>
          </a:xfrm>
          <a:prstGeom prst="rect">
            <a:avLst/>
          </a:prstGeom>
          <a:noFill/>
        </p:spPr>
        <p:txBody>
          <a:bodyPr wrap="square" rtlCol="0">
            <a:spAutoFit/>
          </a:bodyPr>
          <a:lstStyle/>
          <a:p>
            <a:pPr>
              <a:lnSpc>
                <a:spcPts val="2000"/>
              </a:lnSpc>
              <a:spcAft>
                <a:spcPts val="30"/>
              </a:spcAft>
            </a:pPr>
            <a:r>
              <a:rPr kumimoji="1" lang="ja-JP" altLang="en-US" sz="1400" b="1" dirty="0">
                <a:latin typeface="メイリオ" panose="020B0604030504040204" pitchFamily="50" charset="-128"/>
                <a:ea typeface="メイリオ" panose="020B0604030504040204" pitchFamily="50" charset="-128"/>
              </a:rPr>
              <a:t>■ 災害の種類と生じるごみの特徴</a:t>
            </a:r>
            <a:endParaRPr kumimoji="1" lang="ja-JP" altLang="en-US" sz="11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D8C3B43-9162-C10C-D79C-5393DE950D7F}"/>
              </a:ext>
            </a:extLst>
          </p:cNvPr>
          <p:cNvSpPr txBox="1"/>
          <p:nvPr/>
        </p:nvSpPr>
        <p:spPr>
          <a:xfrm>
            <a:off x="356000" y="7009786"/>
            <a:ext cx="3520044" cy="230832"/>
          </a:xfrm>
          <a:prstGeom prst="rect">
            <a:avLst/>
          </a:prstGeom>
          <a:noFill/>
        </p:spPr>
        <p:txBody>
          <a:bodyPr wrap="square">
            <a:spAutoFit/>
          </a:bodyPr>
          <a:lstStyle/>
          <a:p>
            <a:r>
              <a:rPr kumimoji="1" lang="en-US" altLang="ja-JP" sz="900" dirty="0">
                <a:solidFill>
                  <a:schemeClr val="bg1">
                    <a:lumMod val="50000"/>
                  </a:schemeClr>
                </a:solidFill>
                <a:latin typeface="メイリオ" panose="020B0604030504040204" pitchFamily="50" charset="-128"/>
                <a:ea typeface="メイリオ" panose="020B0604030504040204" pitchFamily="50" charset="-128"/>
              </a:rPr>
              <a:t>※</a:t>
            </a:r>
            <a:r>
              <a:rPr kumimoji="1" lang="ja-JP" altLang="en-US" sz="900" dirty="0">
                <a:solidFill>
                  <a:schemeClr val="bg1">
                    <a:lumMod val="50000"/>
                  </a:schemeClr>
                </a:solidFill>
                <a:latin typeface="メイリオ" panose="020B0604030504040204" pitchFamily="50" charset="-128"/>
                <a:ea typeface="メイリオ" panose="020B0604030504040204" pitchFamily="50" charset="-128"/>
              </a:rPr>
              <a:t>台風により水害・風害が同時に発生する場合があります。</a:t>
            </a:r>
            <a:endParaRPr lang="ja-JP" altLang="en-US" sz="9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BEF2627-ECBB-0201-BC26-E59A43E41291}"/>
              </a:ext>
            </a:extLst>
          </p:cNvPr>
          <p:cNvSpPr txBox="1"/>
          <p:nvPr/>
        </p:nvSpPr>
        <p:spPr>
          <a:xfrm>
            <a:off x="370397" y="3492767"/>
            <a:ext cx="4687425" cy="1273426"/>
          </a:xfrm>
          <a:prstGeom prst="rect">
            <a:avLst/>
          </a:prstGeom>
          <a:noFill/>
        </p:spPr>
        <p:txBody>
          <a:bodyPr wrap="square">
            <a:spAutoFit/>
          </a:bodyPr>
          <a:lstStyle/>
          <a:p>
            <a:pPr>
              <a:lnSpc>
                <a:spcPts val="2500"/>
              </a:lnSpc>
            </a:pPr>
            <a:r>
              <a:rPr lang="ja-JP" altLang="en-US" sz="1400" dirty="0">
                <a:latin typeface="メイリオ" panose="020B0604030504040204" pitchFamily="50" charset="-128"/>
                <a:ea typeface="メイリオ" panose="020B0604030504040204" pitchFamily="50" charset="-128"/>
              </a:rPr>
              <a:t>　このハンドブックでは、被災家屋を片付ける際に出てくるごみを「災害ごみ」と呼びます。災害の種類によって災害ごみの特徴は異なります。</a:t>
            </a:r>
          </a:p>
          <a:p>
            <a:pPr>
              <a:lnSpc>
                <a:spcPts val="1800"/>
              </a:lnSpc>
            </a:pPr>
            <a:endParaRPr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BEF2627-ECBB-0201-BC26-E59A43E41291}"/>
              </a:ext>
            </a:extLst>
          </p:cNvPr>
          <p:cNvSpPr txBox="1"/>
          <p:nvPr/>
        </p:nvSpPr>
        <p:spPr>
          <a:xfrm>
            <a:off x="370397" y="107862"/>
            <a:ext cx="4687425" cy="1631216"/>
          </a:xfrm>
          <a:prstGeom prst="rect">
            <a:avLst/>
          </a:prstGeom>
          <a:noFill/>
        </p:spPr>
        <p:txBody>
          <a:bodyPr wrap="square">
            <a:spAutoFit/>
          </a:bodyPr>
          <a:lstStyle/>
          <a:p>
            <a:pPr>
              <a:lnSpc>
                <a:spcPts val="2000"/>
              </a:lnSpc>
            </a:pPr>
            <a:endParaRPr lang="en-US" altLang="ja-JP" sz="1400" dirty="0">
              <a:latin typeface="メイリオ" panose="020B0604030504040204" pitchFamily="50" charset="-128"/>
              <a:ea typeface="メイリオ" panose="020B0604030504040204" pitchFamily="50" charset="-128"/>
            </a:endParaRPr>
          </a:p>
          <a:p>
            <a:pPr>
              <a:lnSpc>
                <a:spcPts val="2500"/>
              </a:lnSpc>
            </a:pPr>
            <a:r>
              <a:rPr lang="ja-JP" altLang="en-US" sz="1400" dirty="0">
                <a:latin typeface="メイリオ" panose="020B0604030504040204" pitchFamily="50" charset="-128"/>
                <a:ea typeface="メイリオ" panose="020B0604030504040204" pitchFamily="50" charset="-128"/>
              </a:rPr>
              <a:t>　このハンドブックは、地震や水害などで被災された方</a:t>
            </a:r>
            <a:endParaRPr lang="en-US" altLang="ja-JP" sz="1400" dirty="0">
              <a:latin typeface="メイリオ" panose="020B0604030504040204" pitchFamily="50" charset="-128"/>
              <a:ea typeface="メイリオ" panose="020B0604030504040204" pitchFamily="50" charset="-128"/>
            </a:endParaRPr>
          </a:p>
          <a:p>
            <a:pPr>
              <a:lnSpc>
                <a:spcPts val="2500"/>
              </a:lnSpc>
            </a:pPr>
            <a:r>
              <a:rPr lang="ja-JP" altLang="en-US" sz="1400" dirty="0">
                <a:latin typeface="メイリオ" panose="020B0604030504040204" pitchFamily="50" charset="-128"/>
                <a:ea typeface="メイリオ" panose="020B0604030504040204" pitchFamily="50" charset="-128"/>
              </a:rPr>
              <a:t>の自宅の片付け作業において、一般の災害ボランティアの皆さまにご協力いただきたいことを簡潔にまとめたものです。</a:t>
            </a:r>
            <a:endParaRPr lang="en-US" altLang="ja-JP"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C9CA3F4-A0C4-C4CB-BEA9-21871C8941A4}"/>
              </a:ext>
            </a:extLst>
          </p:cNvPr>
          <p:cNvSpPr txBox="1"/>
          <p:nvPr/>
        </p:nvSpPr>
        <p:spPr>
          <a:xfrm>
            <a:off x="4702595" y="7220330"/>
            <a:ext cx="373262" cy="276999"/>
          </a:xfrm>
          <a:prstGeom prst="rect">
            <a:avLst/>
          </a:prstGeom>
          <a:noFill/>
        </p:spPr>
        <p:txBody>
          <a:bodyPr wrap="square" rtlCol="0">
            <a:spAutoFit/>
          </a:bodyPr>
          <a:lstStyle/>
          <a:p>
            <a:r>
              <a:rPr kumimoji="1" lang="en-US" altLang="ja-JP" sz="1200" b="1" dirty="0"/>
              <a:t>2</a:t>
            </a:r>
            <a:endParaRPr kumimoji="1" lang="ja-JP" altLang="en-US" sz="1200" b="1" dirty="0"/>
          </a:p>
        </p:txBody>
      </p:sp>
      <p:pic>
        <p:nvPicPr>
          <p:cNvPr id="10" name="図 9" descr="おもちゃ, 人形, ポーズ, 写真 が含まれている画像&#10;&#10;自動的に生成された説明">
            <a:extLst>
              <a:ext uri="{FF2B5EF4-FFF2-40B4-BE49-F238E27FC236}">
                <a16:creationId xmlns:a16="http://schemas.microsoft.com/office/drawing/2014/main" id="{EEB35CF3-4D31-D259-714A-867B853207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2077" y="1180329"/>
            <a:ext cx="3104064" cy="2194762"/>
          </a:xfrm>
          <a:prstGeom prst="rect">
            <a:avLst/>
          </a:prstGeom>
        </p:spPr>
      </p:pic>
    </p:spTree>
    <p:extLst>
      <p:ext uri="{BB962C8B-B14F-4D97-AF65-F5344CB8AC3E}">
        <p14:creationId xmlns:p14="http://schemas.microsoft.com/office/powerpoint/2010/main" val="101225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 1">
            <a:extLst>
              <a:ext uri="{FF2B5EF4-FFF2-40B4-BE49-F238E27FC236}">
                <a16:creationId xmlns:a16="http://schemas.microsoft.com/office/drawing/2014/main" id="{EB50710B-CCA6-5FBB-F910-447ECB1178A6}"/>
              </a:ext>
            </a:extLst>
          </p:cNvPr>
          <p:cNvSpPr/>
          <p:nvPr/>
        </p:nvSpPr>
        <p:spPr>
          <a:xfrm>
            <a:off x="548031" y="1104973"/>
            <a:ext cx="306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4" name="グループ化 293">
            <a:extLst>
              <a:ext uri="{FF2B5EF4-FFF2-40B4-BE49-F238E27FC236}">
                <a16:creationId xmlns:a16="http://schemas.microsoft.com/office/drawing/2014/main" id="{E53520D1-9FE5-B6AA-CEAC-D251A823BEEF}"/>
              </a:ext>
            </a:extLst>
          </p:cNvPr>
          <p:cNvGrpSpPr/>
          <p:nvPr/>
        </p:nvGrpSpPr>
        <p:grpSpPr>
          <a:xfrm>
            <a:off x="435233" y="154709"/>
            <a:ext cx="4575498" cy="583777"/>
            <a:chOff x="-4969095" y="794552"/>
            <a:chExt cx="4575498" cy="583777"/>
          </a:xfrm>
        </p:grpSpPr>
        <p:sp>
          <p:nvSpPr>
            <p:cNvPr id="293" name="四角形: 角を丸くする 292">
              <a:extLst>
                <a:ext uri="{FF2B5EF4-FFF2-40B4-BE49-F238E27FC236}">
                  <a16:creationId xmlns:a16="http://schemas.microsoft.com/office/drawing/2014/main" id="{6EC169C9-C3DB-05E8-C9C5-1D4CC97DFA03}"/>
                </a:ext>
              </a:extLst>
            </p:cNvPr>
            <p:cNvSpPr/>
            <p:nvPr/>
          </p:nvSpPr>
          <p:spPr>
            <a:xfrm>
              <a:off x="-4785597" y="1107613"/>
              <a:ext cx="4392000" cy="270716"/>
            </a:xfrm>
            <a:prstGeom prst="roundRect">
              <a:avLst/>
            </a:prstGeom>
            <a:solidFill>
              <a:srgbClr val="FF7C8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四角形: 角を丸くする 291">
              <a:extLst>
                <a:ext uri="{FF2B5EF4-FFF2-40B4-BE49-F238E27FC236}">
                  <a16:creationId xmlns:a16="http://schemas.microsoft.com/office/drawing/2014/main" id="{E901DFE0-995F-63EE-D9F9-DF3B18CEA0C8}"/>
                </a:ext>
              </a:extLst>
            </p:cNvPr>
            <p:cNvSpPr/>
            <p:nvPr/>
          </p:nvSpPr>
          <p:spPr>
            <a:xfrm>
              <a:off x="-4969095" y="794552"/>
              <a:ext cx="4500000" cy="496044"/>
            </a:xfrm>
            <a:prstGeom prst="roundRect">
              <a:avLst/>
            </a:prstGeom>
            <a:solidFill>
              <a:srgbClr val="C0000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災害ごみ処理の流れと留意点</a:t>
              </a:r>
              <a:endParaRPr kumimoji="1" lang="ja-JP" altLang="en-US" b="1" dirty="0">
                <a:latin typeface="Meiryo UI" panose="020B0604030504040204" pitchFamily="50" charset="-128"/>
                <a:ea typeface="Meiryo UI" panose="020B0604030504040204" pitchFamily="50" charset="-128"/>
              </a:endParaRPr>
            </a:p>
          </p:txBody>
        </p:sp>
      </p:grpSp>
      <p:sp>
        <p:nvSpPr>
          <p:cNvPr id="10" name="テキスト ボックス 9">
            <a:extLst>
              <a:ext uri="{FF2B5EF4-FFF2-40B4-BE49-F238E27FC236}">
                <a16:creationId xmlns:a16="http://schemas.microsoft.com/office/drawing/2014/main" id="{3B5B592F-E736-C963-0485-ABAC6E621A99}"/>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3</a:t>
            </a:r>
            <a:endParaRPr kumimoji="1" lang="ja-JP" altLang="en-US" sz="1200" b="1" dirty="0"/>
          </a:p>
        </p:txBody>
      </p:sp>
      <p:sp>
        <p:nvSpPr>
          <p:cNvPr id="113" name="テキスト ボックス 112">
            <a:extLst>
              <a:ext uri="{FF2B5EF4-FFF2-40B4-BE49-F238E27FC236}">
                <a16:creationId xmlns:a16="http://schemas.microsoft.com/office/drawing/2014/main" id="{F8E6B61F-DC58-BF83-46A9-1345DADFF935}"/>
              </a:ext>
            </a:extLst>
          </p:cNvPr>
          <p:cNvSpPr txBox="1"/>
          <p:nvPr/>
        </p:nvSpPr>
        <p:spPr>
          <a:xfrm>
            <a:off x="426455" y="932011"/>
            <a:ext cx="4670019" cy="5610510"/>
          </a:xfrm>
          <a:prstGeom prst="rect">
            <a:avLst/>
          </a:prstGeom>
          <a:noFill/>
        </p:spPr>
        <p:txBody>
          <a:bodyPr wrap="square" rtlCol="0">
            <a:spAutoFit/>
          </a:bodyPr>
          <a:lstStyle/>
          <a:p>
            <a:pPr>
              <a:lnSpc>
                <a:spcPts val="2000"/>
              </a:lnSpc>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１</a:t>
            </a:r>
            <a:r>
              <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rPr>
              <a:t>.</a:t>
            </a: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 災害ごみ処理全般</a:t>
            </a:r>
            <a:endParaRPr kumimoji="1" lang="en-US" altLang="ja-JP" sz="1200" b="1" strike="sngStrike"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spcBef>
                <a:spcPts val="1200"/>
              </a:spcBef>
            </a:pPr>
            <a:r>
              <a:rPr kumimoji="1" lang="ja-JP" altLang="en-US" sz="1100" dirty="0">
                <a:latin typeface="メイリオ" panose="020B0604030504040204" pitchFamily="50" charset="-128"/>
                <a:ea typeface="メイリオ" panose="020B0604030504040204" pitchFamily="50" charset="-128"/>
              </a:rPr>
              <a:t>✓ボランティア活動に参加している間、体調管理に留意するほか、地震</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の場合は、応急危険度判定</a:t>
            </a:r>
            <a:r>
              <a:rPr kumimoji="1" lang="en-US" altLang="ja-JP" sz="1100" baseline="300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の結果や余震に注意し、自分自身の身を</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守ることを忘れないでください。</a:t>
            </a:r>
            <a:endParaRPr kumimoji="1" lang="en-US" altLang="ja-JP" sz="1100" dirty="0">
              <a:latin typeface="メイリオ" panose="020B0604030504040204" pitchFamily="50" charset="-128"/>
              <a:ea typeface="メイリオ" panose="020B0604030504040204" pitchFamily="50" charset="-128"/>
            </a:endParaRPr>
          </a:p>
          <a:p>
            <a:pPr>
              <a:lnSpc>
                <a:spcPts val="2000"/>
              </a:lnSpc>
            </a:pPr>
            <a:endParaRPr kumimoji="1" lang="en-US" altLang="ja-JP" sz="1100" baseline="30000" dirty="0">
              <a:latin typeface="メイリオ" panose="020B0604030504040204" pitchFamily="50" charset="-128"/>
              <a:ea typeface="メイリオ" panose="020B0604030504040204" pitchFamily="50" charset="-128"/>
            </a:endParaRPr>
          </a:p>
          <a:p>
            <a:pPr>
              <a:lnSpc>
                <a:spcPts val="2000"/>
              </a:lnSpc>
            </a:pPr>
            <a:endParaRPr kumimoji="1" lang="en-US" altLang="ja-JP" sz="1100" baseline="30000" dirty="0">
              <a:latin typeface="メイリオ" panose="020B0604030504040204" pitchFamily="50" charset="-128"/>
              <a:ea typeface="メイリオ" panose="020B0604030504040204" pitchFamily="50" charset="-128"/>
            </a:endParaRPr>
          </a:p>
          <a:p>
            <a:pPr>
              <a:lnSpc>
                <a:spcPts val="2000"/>
              </a:lnSpc>
            </a:pPr>
            <a:endParaRPr kumimoji="1" lang="en-US" altLang="ja-JP" sz="1100" baseline="30000" dirty="0">
              <a:latin typeface="メイリオ" panose="020B0604030504040204" pitchFamily="50" charset="-128"/>
              <a:ea typeface="メイリオ" panose="020B0604030504040204" pitchFamily="50" charset="-128"/>
            </a:endParaRPr>
          </a:p>
          <a:p>
            <a:pPr>
              <a:lnSpc>
                <a:spcPts val="2000"/>
              </a:lnSpc>
            </a:pPr>
            <a:endParaRPr kumimoji="1" lang="en-US" altLang="ja-JP" sz="1100" baseline="30000" dirty="0">
              <a:latin typeface="メイリオ" panose="020B0604030504040204" pitchFamily="50" charset="-128"/>
              <a:ea typeface="メイリオ" panose="020B0604030504040204" pitchFamily="50" charset="-128"/>
            </a:endParaRPr>
          </a:p>
          <a:p>
            <a:pPr>
              <a:lnSpc>
                <a:spcPts val="2000"/>
              </a:lnSpc>
            </a:pPr>
            <a:endParaRPr kumimoji="1" lang="en-US" altLang="ja-JP" sz="1100" baseline="30000" dirty="0">
              <a:latin typeface="メイリオ" panose="020B0604030504040204" pitchFamily="50" charset="-128"/>
              <a:ea typeface="メイリオ" panose="020B0604030504040204" pitchFamily="50" charset="-128"/>
            </a:endParaRPr>
          </a:p>
          <a:p>
            <a:pPr>
              <a:lnSpc>
                <a:spcPts val="2000"/>
              </a:lnSpc>
              <a:spcBef>
                <a:spcPts val="1200"/>
              </a:spcBef>
            </a:pPr>
            <a:endParaRPr kumimoji="1" lang="en-US" altLang="ja-JP" sz="1100" dirty="0">
              <a:latin typeface="メイリオ" panose="020B0604030504040204" pitchFamily="50" charset="-128"/>
              <a:ea typeface="メイリオ" panose="020B0604030504040204" pitchFamily="50" charset="-128"/>
            </a:endParaRPr>
          </a:p>
          <a:p>
            <a:pPr>
              <a:lnSpc>
                <a:spcPts val="2000"/>
              </a:lnSpc>
              <a:spcBef>
                <a:spcPts val="1200"/>
              </a:spcBef>
            </a:pPr>
            <a:endParaRPr kumimoji="1" lang="en-US" altLang="ja-JP" sz="1100" dirty="0">
              <a:latin typeface="メイリオ" panose="020B0604030504040204" pitchFamily="50" charset="-128"/>
              <a:ea typeface="メイリオ" panose="020B0604030504040204" pitchFamily="50" charset="-128"/>
            </a:endParaRPr>
          </a:p>
          <a:p>
            <a:pPr>
              <a:lnSpc>
                <a:spcPts val="2000"/>
              </a:lnSpc>
              <a:spcBef>
                <a:spcPts val="1200"/>
              </a:spcBef>
            </a:pPr>
            <a:endParaRPr kumimoji="1" lang="en-US" altLang="ja-JP" sz="1100" dirty="0">
              <a:latin typeface="メイリオ" panose="020B0604030504040204" pitchFamily="50" charset="-128"/>
              <a:ea typeface="メイリオ" panose="020B0604030504040204" pitchFamily="50" charset="-128"/>
            </a:endParaRPr>
          </a:p>
          <a:p>
            <a:pPr>
              <a:lnSpc>
                <a:spcPts val="2000"/>
              </a:lnSpc>
              <a:spcBef>
                <a:spcPts val="1200"/>
              </a:spcBef>
            </a:pPr>
            <a:endParaRPr kumimoji="1" lang="en-US" altLang="ja-JP" sz="1100" dirty="0">
              <a:latin typeface="メイリオ" panose="020B0604030504040204" pitchFamily="50" charset="-128"/>
              <a:ea typeface="メイリオ" panose="020B0604030504040204" pitchFamily="50" charset="-128"/>
            </a:endParaRPr>
          </a:p>
          <a:p>
            <a:pPr>
              <a:lnSpc>
                <a:spcPts val="2000"/>
              </a:lnSpc>
            </a:pPr>
            <a:endParaRPr kumimoji="1" lang="en-US" altLang="ja-JP" sz="1100" dirty="0">
              <a:latin typeface="メイリオ" panose="020B0604030504040204" pitchFamily="50" charset="-128"/>
              <a:ea typeface="メイリオ" panose="020B0604030504040204" pitchFamily="50" charset="-128"/>
            </a:endParaRPr>
          </a:p>
          <a:p>
            <a:pPr>
              <a:lnSpc>
                <a:spcPts val="2000"/>
              </a:lnSpc>
              <a:spcBef>
                <a:spcPts val="1200"/>
              </a:spcBef>
            </a:pPr>
            <a:r>
              <a:rPr kumimoji="1" lang="ja-JP" altLang="en-US" sz="1100" dirty="0">
                <a:latin typeface="メイリオ" panose="020B0604030504040204" pitchFamily="50" charset="-128"/>
                <a:ea typeface="メイリオ" panose="020B0604030504040204" pitchFamily="50" charset="-128"/>
              </a:rPr>
              <a:t>✓災害ごみには、ガラスや刃物などの危険物も含まれます。</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ごみの散乱状況や、家屋の破損状況によって、事故・怪我の懸念が</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あることに留意し、必要な装備を事前に用意することとあわせて、</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作業にあたっては、安全に十分注意しましょう。</a:t>
            </a:r>
          </a:p>
        </p:txBody>
      </p:sp>
      <p:sp>
        <p:nvSpPr>
          <p:cNvPr id="16" name="テキスト ボックス 15">
            <a:extLst>
              <a:ext uri="{FF2B5EF4-FFF2-40B4-BE49-F238E27FC236}">
                <a16:creationId xmlns:a16="http://schemas.microsoft.com/office/drawing/2014/main" id="{FE7DBF96-BAF9-74C7-699B-6C8FB6043CDA}"/>
              </a:ext>
            </a:extLst>
          </p:cNvPr>
          <p:cNvSpPr txBox="1"/>
          <p:nvPr/>
        </p:nvSpPr>
        <p:spPr>
          <a:xfrm>
            <a:off x="435643" y="2273526"/>
            <a:ext cx="2533741" cy="1040670"/>
          </a:xfrm>
          <a:prstGeom prst="rect">
            <a:avLst/>
          </a:prstGeom>
          <a:noFill/>
        </p:spPr>
        <p:txBody>
          <a:bodyPr wrap="square">
            <a:spAutoFit/>
          </a:bodyPr>
          <a:lstStyle/>
          <a:p>
            <a:pPr>
              <a:lnSpc>
                <a:spcPts val="1500"/>
              </a:lnSpc>
            </a:pPr>
            <a:r>
              <a:rPr lang="en-US" altLang="ja-JP" sz="900" dirty="0">
                <a:solidFill>
                  <a:schemeClr val="bg1">
                    <a:lumMod val="50000"/>
                  </a:schemeClr>
                </a:solidFill>
                <a:latin typeface="メイリオ" panose="020B0604030504040204" pitchFamily="50" charset="-128"/>
                <a:ea typeface="メイリオ" panose="020B0604030504040204" pitchFamily="50" charset="-128"/>
              </a:rPr>
              <a:t>※</a:t>
            </a:r>
            <a:r>
              <a:rPr lang="ja-JP" altLang="en-US" sz="900" dirty="0">
                <a:solidFill>
                  <a:schemeClr val="bg1">
                    <a:lumMod val="50000"/>
                  </a:schemeClr>
                </a:solidFill>
                <a:latin typeface="メイリオ" panose="020B0604030504040204" pitchFamily="50" charset="-128"/>
                <a:ea typeface="メイリオ" panose="020B0604030504040204" pitchFamily="50" charset="-128"/>
              </a:rPr>
              <a:t>応急危険度判定とは、被災建物の危険性の　</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sz="900" dirty="0">
                <a:solidFill>
                  <a:schemeClr val="bg1">
                    <a:lumMod val="50000"/>
                  </a:schemeClr>
                </a:solidFill>
                <a:latin typeface="メイリオ" panose="020B0604030504040204" pitchFamily="50" charset="-128"/>
                <a:ea typeface="メイリオ" panose="020B0604030504040204" pitchFamily="50" charset="-128"/>
              </a:rPr>
              <a:t>　調査により、危険・要注意・安全（調査</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sz="900" dirty="0">
                <a:solidFill>
                  <a:schemeClr val="bg1">
                    <a:lumMod val="50000"/>
                  </a:schemeClr>
                </a:solidFill>
                <a:latin typeface="メイリオ" panose="020B0604030504040204" pitchFamily="50" charset="-128"/>
                <a:ea typeface="メイリオ" panose="020B0604030504040204" pitchFamily="50" charset="-128"/>
              </a:rPr>
              <a:t>　済）の</a:t>
            </a:r>
            <a:r>
              <a:rPr lang="en-US" altLang="ja-JP" sz="900" dirty="0">
                <a:solidFill>
                  <a:schemeClr val="bg1">
                    <a:lumMod val="50000"/>
                  </a:schemeClr>
                </a:solidFill>
                <a:latin typeface="メイリオ" panose="020B0604030504040204" pitchFamily="50" charset="-128"/>
                <a:ea typeface="メイリオ" panose="020B0604030504040204" pitchFamily="50" charset="-128"/>
              </a:rPr>
              <a:t>3 </a:t>
            </a:r>
            <a:r>
              <a:rPr lang="ja-JP" altLang="en-US" sz="900" dirty="0">
                <a:solidFill>
                  <a:schemeClr val="bg1">
                    <a:lumMod val="50000"/>
                  </a:schemeClr>
                </a:solidFill>
                <a:latin typeface="メイリオ" panose="020B0604030504040204" pitchFamily="50" charset="-128"/>
                <a:ea typeface="メイリオ" panose="020B0604030504040204" pitchFamily="50" charset="-128"/>
              </a:rPr>
              <a:t>段階に判別されるものです。</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sz="900" dirty="0">
                <a:solidFill>
                  <a:schemeClr val="bg1">
                    <a:lumMod val="50000"/>
                  </a:schemeClr>
                </a:solidFill>
                <a:latin typeface="メイリオ" panose="020B0604030504040204" pitchFamily="50" charset="-128"/>
                <a:ea typeface="メイリオ" panose="020B0604030504040204" pitchFamily="50" charset="-128"/>
              </a:rPr>
              <a:t>　「危険」と判別された建物には立ち入らな</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sz="900" dirty="0">
                <a:solidFill>
                  <a:schemeClr val="bg1">
                    <a:lumMod val="50000"/>
                  </a:schemeClr>
                </a:solidFill>
                <a:latin typeface="メイリオ" panose="020B0604030504040204" pitchFamily="50" charset="-128"/>
                <a:ea typeface="メイリオ" panose="020B0604030504040204" pitchFamily="50" charset="-128"/>
              </a:rPr>
              <a:t>　いように注意しましょう。</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p:txBody>
      </p:sp>
      <p:pic>
        <p:nvPicPr>
          <p:cNvPr id="2050" name="Picture 2" descr="応急危険度判定">
            <a:extLst>
              <a:ext uri="{FF2B5EF4-FFF2-40B4-BE49-F238E27FC236}">
                <a16:creationId xmlns:a16="http://schemas.microsoft.com/office/drawing/2014/main" id="{F5B43CB0-8153-71EC-3F10-5B446BC8C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045" y="2194149"/>
            <a:ext cx="2212428" cy="120773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descr="写真, モニター, 画面, テレビ が含まれている画像&#10;&#10;自動的に生成された説明">
            <a:extLst>
              <a:ext uri="{FF2B5EF4-FFF2-40B4-BE49-F238E27FC236}">
                <a16:creationId xmlns:a16="http://schemas.microsoft.com/office/drawing/2014/main" id="{87386C64-B3DA-9669-7455-7DBDE0CE34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85599">
            <a:off x="3954553" y="3528928"/>
            <a:ext cx="1104707" cy="1104707"/>
          </a:xfrm>
          <a:prstGeom prst="rect">
            <a:avLst/>
          </a:prstGeom>
        </p:spPr>
      </p:pic>
      <p:pic>
        <p:nvPicPr>
          <p:cNvPr id="25" name="図 24">
            <a:extLst>
              <a:ext uri="{FF2B5EF4-FFF2-40B4-BE49-F238E27FC236}">
                <a16:creationId xmlns:a16="http://schemas.microsoft.com/office/drawing/2014/main" id="{C5A7F08A-5881-3429-3CA0-0B9ADE7821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94106" y="4442790"/>
            <a:ext cx="1025599" cy="1025599"/>
          </a:xfrm>
          <a:prstGeom prst="rect">
            <a:avLst/>
          </a:prstGeom>
        </p:spPr>
      </p:pic>
      <p:sp>
        <p:nvSpPr>
          <p:cNvPr id="5" name="テキスト ボックス 4">
            <a:extLst>
              <a:ext uri="{FF2B5EF4-FFF2-40B4-BE49-F238E27FC236}">
                <a16:creationId xmlns:a16="http://schemas.microsoft.com/office/drawing/2014/main" id="{97699260-2510-4BF0-990A-137C3B528947}"/>
              </a:ext>
            </a:extLst>
          </p:cNvPr>
          <p:cNvSpPr txBox="1"/>
          <p:nvPr/>
        </p:nvSpPr>
        <p:spPr>
          <a:xfrm>
            <a:off x="426455" y="3531935"/>
            <a:ext cx="3567652" cy="1763303"/>
          </a:xfrm>
          <a:prstGeom prst="rect">
            <a:avLst/>
          </a:prstGeom>
          <a:noFill/>
        </p:spPr>
        <p:txBody>
          <a:bodyPr wrap="square" rtlCol="0">
            <a:spAutoFit/>
          </a:bodyPr>
          <a:lstStyle/>
          <a:p>
            <a:pPr>
              <a:lnSpc>
                <a:spcPts val="2000"/>
              </a:lnSpc>
              <a:spcBef>
                <a:spcPts val="1200"/>
              </a:spcBef>
            </a:pPr>
            <a:r>
              <a:rPr kumimoji="1" lang="ja-JP" altLang="en-US" sz="1100" dirty="0">
                <a:latin typeface="メイリオ" panose="020B0604030504040204" pitchFamily="50" charset="-128"/>
                <a:ea typeface="メイリオ" panose="020B0604030504040204" pitchFamily="50" charset="-128"/>
              </a:rPr>
              <a:t>✓汚れたり壊れていても、全て災害ごみとは限らず、</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被災された方にとっては思い出のつまった大切な品</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かもしれません。被災された方にどのように対応す</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a:t>
            </a:r>
            <a:r>
              <a:rPr kumimoji="1" lang="ja-JP" altLang="en-US" sz="1100" spc="-30" dirty="0">
                <a:latin typeface="メイリオ" panose="020B0604030504040204" pitchFamily="50" charset="-128"/>
                <a:ea typeface="メイリオ" panose="020B0604030504040204" pitchFamily="50" charset="-128"/>
              </a:rPr>
              <a:t>るか必ず確認し、その意向に沿って行動しましょう。</a:t>
            </a:r>
          </a:p>
          <a:p>
            <a:pPr>
              <a:lnSpc>
                <a:spcPts val="2000"/>
              </a:lnSpc>
              <a:spcBef>
                <a:spcPts val="1200"/>
              </a:spcBef>
            </a:pPr>
            <a:r>
              <a:rPr kumimoji="1" lang="ja-JP" altLang="en-US" sz="1100" dirty="0">
                <a:latin typeface="メイリオ" panose="020B0604030504040204" pitchFamily="50" charset="-128"/>
                <a:ea typeface="メイリオ" panose="020B0604030504040204" pitchFamily="50" charset="-128"/>
              </a:rPr>
              <a:t>✓重量物の運搬や車両への積載・荷下ろしは、無理を</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せず、２人以上で対応しましょう。</a:t>
            </a:r>
            <a:endParaRPr kumimoji="1" lang="en-US" altLang="ja-JP" sz="1100" dirty="0">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C1F6AD7C-9988-EFA3-8A68-566FB7FEFC83}"/>
              </a:ext>
            </a:extLst>
          </p:cNvPr>
          <p:cNvGrpSpPr/>
          <p:nvPr/>
        </p:nvGrpSpPr>
        <p:grpSpPr>
          <a:xfrm>
            <a:off x="-44538" y="18627"/>
            <a:ext cx="492443" cy="7498356"/>
            <a:chOff x="4908820" y="9526"/>
            <a:chExt cx="492443" cy="7498356"/>
          </a:xfrm>
        </p:grpSpPr>
        <p:grpSp>
          <p:nvGrpSpPr>
            <p:cNvPr id="11" name="グループ化 10">
              <a:extLst>
                <a:ext uri="{FF2B5EF4-FFF2-40B4-BE49-F238E27FC236}">
                  <a16:creationId xmlns:a16="http://schemas.microsoft.com/office/drawing/2014/main" id="{E3E2AA34-59A6-AD9D-897D-4536B3B1DFC9}"/>
                </a:ext>
              </a:extLst>
            </p:cNvPr>
            <p:cNvGrpSpPr/>
            <p:nvPr/>
          </p:nvGrpSpPr>
          <p:grpSpPr>
            <a:xfrm>
              <a:off x="4969565" y="9526"/>
              <a:ext cx="356750" cy="7498356"/>
              <a:chOff x="-4665" y="13449"/>
              <a:chExt cx="242464" cy="7498356"/>
            </a:xfrm>
          </p:grpSpPr>
          <p:sp>
            <p:nvSpPr>
              <p:cNvPr id="18" name="正方形/長方形 17">
                <a:extLst>
                  <a:ext uri="{FF2B5EF4-FFF2-40B4-BE49-F238E27FC236}">
                    <a16:creationId xmlns:a16="http://schemas.microsoft.com/office/drawing/2014/main" id="{6257D8A6-7C3A-F9C8-AE03-DAAFB8AA7E7A}"/>
                  </a:ext>
                </a:extLst>
              </p:cNvPr>
              <p:cNvSpPr/>
              <p:nvPr/>
            </p:nvSpPr>
            <p:spPr>
              <a:xfrm>
                <a:off x="-4665" y="13449"/>
                <a:ext cx="242464" cy="1872000"/>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b="1" dirty="0">
                    <a:solidFill>
                      <a:schemeClr val="tx1"/>
                    </a:solidFill>
                    <a:latin typeface="メイリオ" panose="020B0604030504040204" pitchFamily="50" charset="-128"/>
                    <a:ea typeface="メイリオ" panose="020B0604030504040204" pitchFamily="50" charset="-128"/>
                  </a:rPr>
                  <a:t> 　１章</a:t>
                </a:r>
              </a:p>
            </p:txBody>
          </p:sp>
          <p:sp>
            <p:nvSpPr>
              <p:cNvPr id="13" name="正方形/長方形 12">
                <a:extLst>
                  <a:ext uri="{FF2B5EF4-FFF2-40B4-BE49-F238E27FC236}">
                    <a16:creationId xmlns:a16="http://schemas.microsoft.com/office/drawing/2014/main" id="{41672317-7858-1450-8756-7075B7AC0AE9}"/>
                  </a:ext>
                </a:extLst>
              </p:cNvPr>
              <p:cNvSpPr/>
              <p:nvPr/>
            </p:nvSpPr>
            <p:spPr>
              <a:xfrm>
                <a:off x="-4665" y="5639805"/>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15" name="正方形/長方形 14">
                <a:extLst>
                  <a:ext uri="{FF2B5EF4-FFF2-40B4-BE49-F238E27FC236}">
                    <a16:creationId xmlns:a16="http://schemas.microsoft.com/office/drawing/2014/main" id="{05CA6CB2-48EB-09D5-6CF8-9E571E1A333F}"/>
                  </a:ext>
                </a:extLst>
              </p:cNvPr>
              <p:cNvSpPr/>
              <p:nvPr/>
            </p:nvSpPr>
            <p:spPr>
              <a:xfrm>
                <a:off x="-4665" y="3768190"/>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17" name="正方形/長方形 16">
                <a:extLst>
                  <a:ext uri="{FF2B5EF4-FFF2-40B4-BE49-F238E27FC236}">
                    <a16:creationId xmlns:a16="http://schemas.microsoft.com/office/drawing/2014/main" id="{399F2CF0-B6E6-6474-0A55-1F8441A98BD6}"/>
                  </a:ext>
                </a:extLst>
              </p:cNvPr>
              <p:cNvSpPr/>
              <p:nvPr/>
            </p:nvSpPr>
            <p:spPr>
              <a:xfrm>
                <a:off x="-4665" y="1891568"/>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grpSp>
        <p:sp>
          <p:nvSpPr>
            <p:cNvPr id="12" name="テキスト ボックス 11">
              <a:extLst>
                <a:ext uri="{FF2B5EF4-FFF2-40B4-BE49-F238E27FC236}">
                  <a16:creationId xmlns:a16="http://schemas.microsoft.com/office/drawing/2014/main" id="{919F0297-679E-63EB-C471-0DE404159C62}"/>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b="1" dirty="0">
                  <a:latin typeface="メイリオ" panose="020B0604030504040204" pitchFamily="50" charset="-128"/>
                  <a:ea typeface="メイリオ" panose="020B0604030504040204" pitchFamily="50" charset="-128"/>
                </a:rPr>
                <a:t>災害ごみ処理の</a:t>
              </a:r>
              <a:endParaRPr kumimoji="1" lang="en-US" altLang="ja-JP" sz="1000" b="1" dirty="0">
                <a:latin typeface="メイリオ" panose="020B0604030504040204" pitchFamily="50" charset="-128"/>
                <a:ea typeface="メイリオ" panose="020B0604030504040204" pitchFamily="50" charset="-128"/>
              </a:endParaRPr>
            </a:p>
            <a:p>
              <a:pPr>
                <a:lnSpc>
                  <a:spcPts val="1200"/>
                </a:lnSpc>
              </a:pPr>
              <a:r>
                <a:rPr kumimoji="1" lang="ja-JP" altLang="en-US" sz="1000" b="1"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183657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F82E970-90A8-2D7B-04A4-F0282F755E26}"/>
              </a:ext>
            </a:extLst>
          </p:cNvPr>
          <p:cNvSpPr/>
          <p:nvPr/>
        </p:nvSpPr>
        <p:spPr>
          <a:xfrm>
            <a:off x="3471130" y="4265918"/>
            <a:ext cx="1438879" cy="212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6" name="図 2055" descr="図形&#10;&#10;中程度の精度で自動的に生成された説明">
            <a:extLst>
              <a:ext uri="{FF2B5EF4-FFF2-40B4-BE49-F238E27FC236}">
                <a16:creationId xmlns:a16="http://schemas.microsoft.com/office/drawing/2014/main" id="{DD1C0019-ACDA-536E-7E86-A23FC59884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18816" y="4787680"/>
            <a:ext cx="888146" cy="542631"/>
          </a:xfrm>
          <a:prstGeom prst="rect">
            <a:avLst/>
          </a:prstGeom>
        </p:spPr>
      </p:pic>
      <p:sp>
        <p:nvSpPr>
          <p:cNvPr id="18" name="正方形/長方形 17">
            <a:extLst>
              <a:ext uri="{FF2B5EF4-FFF2-40B4-BE49-F238E27FC236}">
                <a16:creationId xmlns:a16="http://schemas.microsoft.com/office/drawing/2014/main" id="{86E9291F-0F43-5CE4-93C0-7F2125C06D6D}"/>
              </a:ext>
            </a:extLst>
          </p:cNvPr>
          <p:cNvSpPr/>
          <p:nvPr/>
        </p:nvSpPr>
        <p:spPr>
          <a:xfrm>
            <a:off x="3551087" y="785487"/>
            <a:ext cx="1348289" cy="26375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雲 2">
            <a:extLst>
              <a:ext uri="{FF2B5EF4-FFF2-40B4-BE49-F238E27FC236}">
                <a16:creationId xmlns:a16="http://schemas.microsoft.com/office/drawing/2014/main" id="{05266165-0EE5-63BA-630B-FE40D66B9BE3}"/>
              </a:ext>
            </a:extLst>
          </p:cNvPr>
          <p:cNvSpPr/>
          <p:nvPr/>
        </p:nvSpPr>
        <p:spPr>
          <a:xfrm>
            <a:off x="273169" y="4424730"/>
            <a:ext cx="306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雲 1">
            <a:extLst>
              <a:ext uri="{FF2B5EF4-FFF2-40B4-BE49-F238E27FC236}">
                <a16:creationId xmlns:a16="http://schemas.microsoft.com/office/drawing/2014/main" id="{C9A45E1C-373C-D5B9-A61F-9E124BC82484}"/>
              </a:ext>
            </a:extLst>
          </p:cNvPr>
          <p:cNvSpPr/>
          <p:nvPr/>
        </p:nvSpPr>
        <p:spPr>
          <a:xfrm>
            <a:off x="273169" y="429730"/>
            <a:ext cx="306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DF8EB2B-19DA-5522-67C2-87DECB9E2FAB}"/>
              </a:ext>
            </a:extLst>
          </p:cNvPr>
          <p:cNvSpPr txBox="1"/>
          <p:nvPr/>
        </p:nvSpPr>
        <p:spPr>
          <a:xfrm>
            <a:off x="4702595" y="7220330"/>
            <a:ext cx="373262" cy="276999"/>
          </a:xfrm>
          <a:prstGeom prst="rect">
            <a:avLst/>
          </a:prstGeom>
          <a:noFill/>
        </p:spPr>
        <p:txBody>
          <a:bodyPr wrap="square" rtlCol="0">
            <a:spAutoFit/>
          </a:bodyPr>
          <a:lstStyle/>
          <a:p>
            <a:r>
              <a:rPr kumimoji="1" lang="en-US" altLang="ja-JP" sz="1200" b="1" dirty="0"/>
              <a:t>4</a:t>
            </a:r>
            <a:endParaRPr kumimoji="1" lang="ja-JP" altLang="en-US" sz="1200" b="1" dirty="0"/>
          </a:p>
        </p:txBody>
      </p:sp>
      <p:sp>
        <p:nvSpPr>
          <p:cNvPr id="139" name="テキスト ボックス 138">
            <a:extLst>
              <a:ext uri="{FF2B5EF4-FFF2-40B4-BE49-F238E27FC236}">
                <a16:creationId xmlns:a16="http://schemas.microsoft.com/office/drawing/2014/main" id="{E23AAE61-8A43-A293-1B71-E80B084E3BF4}"/>
              </a:ext>
            </a:extLst>
          </p:cNvPr>
          <p:cNvSpPr txBox="1"/>
          <p:nvPr/>
        </p:nvSpPr>
        <p:spPr>
          <a:xfrm>
            <a:off x="186320" y="624831"/>
            <a:ext cx="3356589" cy="3616375"/>
          </a:xfrm>
          <a:prstGeom prst="rect">
            <a:avLst/>
          </a:prstGeom>
          <a:noFill/>
        </p:spPr>
        <p:txBody>
          <a:bodyPr wrap="square" rtlCol="0">
            <a:spAutoFit/>
          </a:bodyPr>
          <a:lstStyle/>
          <a:p>
            <a:pPr>
              <a:lnSpc>
                <a:spcPts val="1800"/>
              </a:lnSpc>
            </a:pPr>
            <a:r>
              <a:rPr kumimoji="1" lang="ja-JP" altLang="en-US" sz="1100" dirty="0">
                <a:latin typeface="メイリオ" panose="020B0604030504040204" pitchFamily="50" charset="-128"/>
                <a:ea typeface="メイリオ" panose="020B0604030504040204" pitchFamily="50" charset="-128"/>
              </a:rPr>
              <a:t>✓</a:t>
            </a:r>
            <a:r>
              <a:rPr kumimoji="1" lang="ja-JP" altLang="en-US" sz="1100" spc="-50" dirty="0">
                <a:latin typeface="メイリオ" panose="020B0604030504040204" pitchFamily="50" charset="-128"/>
                <a:ea typeface="メイリオ" panose="020B0604030504040204" pitchFamily="50" charset="-128"/>
              </a:rPr>
              <a:t>作業開始前にごみの移動場所や経路、周囲を確認。</a:t>
            </a:r>
            <a:endParaRPr kumimoji="1" lang="ja-JP" altLang="en-US" sz="1100" strike="sngStrike" spc="-50" dirty="0">
              <a:solidFill>
                <a:srgbClr val="FF0000"/>
              </a:solidFill>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✓家の前のスペースやごみの量を考慮して、車両</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等の通行に支障が及ばないように置く。</a:t>
            </a:r>
            <a:endParaRPr kumimoji="1" lang="en-US" altLang="ja-JP" sz="1100" dirty="0">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✓空いたスペースを作って、「ここは○○を置く</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ゾーン」など、現地のスタッフで話し合って</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ルールを決めるとよい。</a:t>
            </a:r>
            <a:endParaRPr kumimoji="1" lang="en-US" altLang="ja-JP" sz="1100" dirty="0">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✓災害ごみと、生ごみなどの生活ごみが混ざらな</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いよう、種類別に分ける。</a:t>
            </a:r>
            <a:endParaRPr kumimoji="1" lang="en-US" altLang="ja-JP" sz="1100" dirty="0">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✓生活ごみの搬出等を依頼された場合は、定めら　</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れた搬出場所への搬出に協力する。</a:t>
            </a:r>
            <a:endParaRPr kumimoji="1" lang="en-US" altLang="ja-JP" sz="1100" strike="sngStrike" dirty="0">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✓集めた災害ごみを袋に入れる際は、内容物が分</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かるよう袋に名称を記載（マジック等で）。</a:t>
            </a:r>
            <a:endParaRPr kumimoji="1" lang="ja-JP" altLang="en-US" sz="1100" strike="sngStrike" dirty="0">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25ACF22A-2AF5-C4BD-2848-D45F68CD938C}"/>
              </a:ext>
            </a:extLst>
          </p:cNvPr>
          <p:cNvSpPr txBox="1"/>
          <p:nvPr/>
        </p:nvSpPr>
        <p:spPr>
          <a:xfrm>
            <a:off x="194016" y="4595530"/>
            <a:ext cx="3356589" cy="2154436"/>
          </a:xfrm>
          <a:prstGeom prst="rect">
            <a:avLst/>
          </a:prstGeom>
          <a:noFill/>
        </p:spPr>
        <p:txBody>
          <a:bodyPr wrap="square" rtlCol="0">
            <a:spAutoFit/>
          </a:bodyPr>
          <a:lstStyle/>
          <a:p>
            <a:pPr>
              <a:lnSpc>
                <a:spcPts val="1800"/>
              </a:lnSpc>
            </a:pPr>
            <a:r>
              <a:rPr kumimoji="1" lang="ja-JP" altLang="en-US" sz="1100" dirty="0">
                <a:latin typeface="メイリオ" panose="020B0604030504040204" pitchFamily="50" charset="-128"/>
                <a:ea typeface="メイリオ" panose="020B0604030504040204" pitchFamily="50" charset="-128"/>
              </a:rPr>
              <a:t>✓荷下ろしの順序を考慮して、</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集積所や仮置場で荷下ろしが</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早いものを手前に積み込む。</a:t>
            </a:r>
            <a:endParaRPr kumimoji="1" lang="ja-JP" altLang="en-US" sz="1100" strike="sngStrike" dirty="0">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✓荷崩れや積込み過ぎに注意。</a:t>
            </a:r>
            <a:endParaRPr kumimoji="1" lang="en-US" altLang="ja-JP" sz="1100" dirty="0">
              <a:latin typeface="メイリオ" panose="020B0604030504040204" pitchFamily="50" charset="-128"/>
              <a:ea typeface="メイリオ" panose="020B0604030504040204" pitchFamily="50" charset="-128"/>
            </a:endParaRP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✓突起物や長尺物は布で包む</a:t>
            </a:r>
            <a:endParaRPr kumimoji="1" lang="en-US" altLang="ja-JP" sz="1100" dirty="0">
              <a:latin typeface="メイリオ" panose="020B0604030504040204" pitchFamily="50" charset="-128"/>
              <a:ea typeface="メイリオ" panose="020B0604030504040204" pitchFamily="50" charset="-128"/>
            </a:endParaRPr>
          </a:p>
          <a:p>
            <a:pPr>
              <a:lnSpc>
                <a:spcPts val="1800"/>
              </a:lnSpc>
            </a:pPr>
            <a:r>
              <a:rPr kumimoji="1" lang="ja-JP" altLang="en-US" sz="1100" dirty="0">
                <a:latin typeface="メイリオ" panose="020B0604030504040204" pitchFamily="50" charset="-128"/>
                <a:ea typeface="メイリオ" panose="020B0604030504040204" pitchFamily="50" charset="-128"/>
              </a:rPr>
              <a:t>　など、取扱いに注意。</a:t>
            </a:r>
          </a:p>
          <a:p>
            <a:pPr>
              <a:lnSpc>
                <a:spcPts val="1800"/>
              </a:lnSpc>
              <a:spcBef>
                <a:spcPts val="1200"/>
              </a:spcBef>
            </a:pPr>
            <a:r>
              <a:rPr kumimoji="1" lang="ja-JP" altLang="en-US" sz="1100" dirty="0">
                <a:latin typeface="メイリオ" panose="020B0604030504040204" pitchFamily="50" charset="-128"/>
                <a:ea typeface="メイリオ" panose="020B0604030504040204" pitchFamily="50" charset="-128"/>
              </a:rPr>
              <a:t>✓渋滞時は、追突等に注意。</a:t>
            </a:r>
          </a:p>
        </p:txBody>
      </p:sp>
      <p:sp>
        <p:nvSpPr>
          <p:cNvPr id="66" name="テキスト ボックス 65">
            <a:extLst>
              <a:ext uri="{FF2B5EF4-FFF2-40B4-BE49-F238E27FC236}">
                <a16:creationId xmlns:a16="http://schemas.microsoft.com/office/drawing/2014/main" id="{E23AAE61-8A43-A293-1B71-E80B084E3BF4}"/>
              </a:ext>
            </a:extLst>
          </p:cNvPr>
          <p:cNvSpPr txBox="1"/>
          <p:nvPr/>
        </p:nvSpPr>
        <p:spPr>
          <a:xfrm>
            <a:off x="156151" y="242862"/>
            <a:ext cx="4252815" cy="369332"/>
          </a:xfrm>
          <a:prstGeom prst="rect">
            <a:avLst/>
          </a:prstGeom>
          <a:noFill/>
        </p:spPr>
        <p:txBody>
          <a:bodyPr wrap="square" rtlCol="0">
            <a:spAutoFit/>
          </a:bodyPr>
          <a:lstStyle/>
          <a:p>
            <a:pPr>
              <a:lnSpc>
                <a:spcPts val="2400"/>
              </a:lnSpc>
              <a:spcAft>
                <a:spcPts val="30"/>
              </a:spcAft>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２</a:t>
            </a:r>
            <a:r>
              <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rPr>
              <a:t>.</a:t>
            </a: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 被災家屋からの搬出作業</a:t>
            </a:r>
            <a:endParaRPr kumimoji="1" lang="en-US" altLang="ja-JP" sz="1400" b="1" strike="sngStrike" dirty="0">
              <a:solidFill>
                <a:srgbClr val="FF0000"/>
              </a:solidFill>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25ACF22A-2AF5-C4BD-2848-D45F68CD938C}"/>
              </a:ext>
            </a:extLst>
          </p:cNvPr>
          <p:cNvSpPr txBox="1"/>
          <p:nvPr/>
        </p:nvSpPr>
        <p:spPr>
          <a:xfrm>
            <a:off x="156151" y="4223043"/>
            <a:ext cx="3264995" cy="400110"/>
          </a:xfrm>
          <a:prstGeom prst="rect">
            <a:avLst/>
          </a:prstGeom>
          <a:noFill/>
        </p:spPr>
        <p:txBody>
          <a:bodyPr wrap="square" rtlCol="0">
            <a:spAutoFit/>
          </a:bodyPr>
          <a:lstStyle/>
          <a:p>
            <a:pPr>
              <a:lnSpc>
                <a:spcPts val="2400"/>
              </a:lnSpc>
              <a:spcAft>
                <a:spcPts val="30"/>
              </a:spcAft>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３</a:t>
            </a:r>
            <a:r>
              <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rPr>
              <a:t>.</a:t>
            </a: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 車両等への積込み・運搬作業</a:t>
            </a:r>
            <a:endParaRPr kumimoji="1" lang="ja-JP" altLang="en-US" sz="1400" b="1" strike="sngStrike"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AF1C029E-D9D7-0F9E-133E-BFD0019805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4335" y="1128015"/>
            <a:ext cx="480234" cy="447619"/>
          </a:xfrm>
          <a:prstGeom prst="rect">
            <a:avLst/>
          </a:prstGeom>
          <a:noFill/>
        </p:spPr>
      </p:pic>
      <p:grpSp>
        <p:nvGrpSpPr>
          <p:cNvPr id="90" name="グループ化 89">
            <a:extLst>
              <a:ext uri="{FF2B5EF4-FFF2-40B4-BE49-F238E27FC236}">
                <a16:creationId xmlns:a16="http://schemas.microsoft.com/office/drawing/2014/main" id="{409C9A66-6102-BDA5-5727-45F8E1615482}"/>
              </a:ext>
            </a:extLst>
          </p:cNvPr>
          <p:cNvGrpSpPr/>
          <p:nvPr/>
        </p:nvGrpSpPr>
        <p:grpSpPr>
          <a:xfrm>
            <a:off x="4255721" y="1635927"/>
            <a:ext cx="558092" cy="303811"/>
            <a:chOff x="7460865" y="2006156"/>
            <a:chExt cx="403998" cy="219926"/>
          </a:xfrm>
        </p:grpSpPr>
        <p:sp>
          <p:nvSpPr>
            <p:cNvPr id="91" name="正方形/長方形 90">
              <a:extLst>
                <a:ext uri="{FF2B5EF4-FFF2-40B4-BE49-F238E27FC236}">
                  <a16:creationId xmlns:a16="http://schemas.microsoft.com/office/drawing/2014/main" id="{79534BBA-3EEE-1939-E0D2-D24ABFDB7528}"/>
                </a:ext>
              </a:extLst>
            </p:cNvPr>
            <p:cNvSpPr/>
            <p:nvPr/>
          </p:nvSpPr>
          <p:spPr>
            <a:xfrm>
              <a:off x="7699310" y="2061822"/>
              <a:ext cx="127849" cy="74049"/>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2" name="正方形/長方形 91">
              <a:extLst>
                <a:ext uri="{FF2B5EF4-FFF2-40B4-BE49-F238E27FC236}">
                  <a16:creationId xmlns:a16="http://schemas.microsoft.com/office/drawing/2014/main" id="{00E7C683-C135-6D28-71BD-4326612DED1C}"/>
                </a:ext>
              </a:extLst>
            </p:cNvPr>
            <p:cNvSpPr/>
            <p:nvPr/>
          </p:nvSpPr>
          <p:spPr>
            <a:xfrm>
              <a:off x="7776157" y="2061822"/>
              <a:ext cx="51001" cy="74049"/>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3" name="正方形/長方形 92">
              <a:extLst>
                <a:ext uri="{FF2B5EF4-FFF2-40B4-BE49-F238E27FC236}">
                  <a16:creationId xmlns:a16="http://schemas.microsoft.com/office/drawing/2014/main" id="{683EC74D-F004-6A69-6027-D5EB04D848D0}"/>
                </a:ext>
              </a:extLst>
            </p:cNvPr>
            <p:cNvSpPr/>
            <p:nvPr/>
          </p:nvSpPr>
          <p:spPr>
            <a:xfrm>
              <a:off x="7664345" y="2136282"/>
              <a:ext cx="200518" cy="89800"/>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4" name="正方形/長方形 93">
              <a:extLst>
                <a:ext uri="{FF2B5EF4-FFF2-40B4-BE49-F238E27FC236}">
                  <a16:creationId xmlns:a16="http://schemas.microsoft.com/office/drawing/2014/main" id="{C8165379-F997-302B-E9B9-CA71A9AB6BB7}"/>
                </a:ext>
              </a:extLst>
            </p:cNvPr>
            <p:cNvSpPr/>
            <p:nvPr/>
          </p:nvSpPr>
          <p:spPr>
            <a:xfrm>
              <a:off x="7747164" y="2136282"/>
              <a:ext cx="117698" cy="89800"/>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5" name="正方形/長方形 94">
              <a:extLst>
                <a:ext uri="{FF2B5EF4-FFF2-40B4-BE49-F238E27FC236}">
                  <a16:creationId xmlns:a16="http://schemas.microsoft.com/office/drawing/2014/main" id="{03F9AC33-0C0B-E086-D8AD-E771ED5ECF3E}"/>
                </a:ext>
              </a:extLst>
            </p:cNvPr>
            <p:cNvSpPr/>
            <p:nvPr/>
          </p:nvSpPr>
          <p:spPr>
            <a:xfrm>
              <a:off x="7495831" y="2006156"/>
              <a:ext cx="127849" cy="74049"/>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8" name="正方形/長方形 127">
              <a:extLst>
                <a:ext uri="{FF2B5EF4-FFF2-40B4-BE49-F238E27FC236}">
                  <a16:creationId xmlns:a16="http://schemas.microsoft.com/office/drawing/2014/main" id="{94A7A91F-7AE8-9CA1-11AD-B0131196E8DB}"/>
                </a:ext>
              </a:extLst>
            </p:cNvPr>
            <p:cNvSpPr/>
            <p:nvPr/>
          </p:nvSpPr>
          <p:spPr>
            <a:xfrm>
              <a:off x="7572678" y="2006156"/>
              <a:ext cx="51001" cy="74049"/>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9" name="正方形/長方形 128">
              <a:extLst>
                <a:ext uri="{FF2B5EF4-FFF2-40B4-BE49-F238E27FC236}">
                  <a16:creationId xmlns:a16="http://schemas.microsoft.com/office/drawing/2014/main" id="{FE34B7C2-6C1A-20E2-7A35-92563593ACBF}"/>
                </a:ext>
              </a:extLst>
            </p:cNvPr>
            <p:cNvSpPr/>
            <p:nvPr/>
          </p:nvSpPr>
          <p:spPr>
            <a:xfrm>
              <a:off x="7460865" y="2080617"/>
              <a:ext cx="200518" cy="89800"/>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0" name="正方形/長方形 129">
              <a:extLst>
                <a:ext uri="{FF2B5EF4-FFF2-40B4-BE49-F238E27FC236}">
                  <a16:creationId xmlns:a16="http://schemas.microsoft.com/office/drawing/2014/main" id="{4355AF37-BE8E-8878-8253-6638EFAA50AD}"/>
                </a:ext>
              </a:extLst>
            </p:cNvPr>
            <p:cNvSpPr/>
            <p:nvPr/>
          </p:nvSpPr>
          <p:spPr>
            <a:xfrm>
              <a:off x="7543685" y="2080617"/>
              <a:ext cx="117698" cy="89800"/>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47" name="正方形/長方形 146">
            <a:extLst>
              <a:ext uri="{FF2B5EF4-FFF2-40B4-BE49-F238E27FC236}">
                <a16:creationId xmlns:a16="http://schemas.microsoft.com/office/drawing/2014/main" id="{AA46952F-6382-8E64-17C8-246A258DBB1C}"/>
              </a:ext>
            </a:extLst>
          </p:cNvPr>
          <p:cNvSpPr/>
          <p:nvPr/>
        </p:nvSpPr>
        <p:spPr>
          <a:xfrm>
            <a:off x="3654688" y="655741"/>
            <a:ext cx="936869" cy="298568"/>
          </a:xfrm>
          <a:prstGeom prst="rect">
            <a:avLst/>
          </a:prstGeom>
          <a:solidFill>
            <a:schemeClr val="accent4">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b="1" dirty="0">
                <a:solidFill>
                  <a:schemeClr val="bg1"/>
                </a:solidFill>
                <a:latin typeface="BIZ UDPゴシック" panose="020B0400000000000000" pitchFamily="50" charset="-128"/>
                <a:ea typeface="BIZ UDPゴシック" panose="020B0400000000000000" pitchFamily="50" charset="-128"/>
              </a:rPr>
              <a:t>被災家屋</a:t>
            </a:r>
          </a:p>
        </p:txBody>
      </p:sp>
      <p:grpSp>
        <p:nvGrpSpPr>
          <p:cNvPr id="169" name="グループ化 168">
            <a:extLst>
              <a:ext uri="{FF2B5EF4-FFF2-40B4-BE49-F238E27FC236}">
                <a16:creationId xmlns:a16="http://schemas.microsoft.com/office/drawing/2014/main" id="{E1AA0F76-708D-CB32-2FDD-FA4F5189E7F3}"/>
              </a:ext>
            </a:extLst>
          </p:cNvPr>
          <p:cNvGrpSpPr/>
          <p:nvPr/>
        </p:nvGrpSpPr>
        <p:grpSpPr>
          <a:xfrm>
            <a:off x="4888360" y="27579"/>
            <a:ext cx="492443" cy="7495182"/>
            <a:chOff x="4908820" y="1683"/>
            <a:chExt cx="492443" cy="7495182"/>
          </a:xfrm>
        </p:grpSpPr>
        <p:grpSp>
          <p:nvGrpSpPr>
            <p:cNvPr id="170" name="グループ化 169">
              <a:extLst>
                <a:ext uri="{FF2B5EF4-FFF2-40B4-BE49-F238E27FC236}">
                  <a16:creationId xmlns:a16="http://schemas.microsoft.com/office/drawing/2014/main" id="{FC55B0AD-50D1-1582-9284-6976B5709166}"/>
                </a:ext>
              </a:extLst>
            </p:cNvPr>
            <p:cNvGrpSpPr/>
            <p:nvPr/>
          </p:nvGrpSpPr>
          <p:grpSpPr>
            <a:xfrm>
              <a:off x="4969565" y="1683"/>
              <a:ext cx="356750" cy="7495182"/>
              <a:chOff x="-4665" y="5606"/>
              <a:chExt cx="242464" cy="7495182"/>
            </a:xfrm>
          </p:grpSpPr>
          <p:sp>
            <p:nvSpPr>
              <p:cNvPr id="175" name="正方形/長方形 174">
                <a:extLst>
                  <a:ext uri="{FF2B5EF4-FFF2-40B4-BE49-F238E27FC236}">
                    <a16:creationId xmlns:a16="http://schemas.microsoft.com/office/drawing/2014/main" id="{49C3EC8D-D1BE-327F-3C54-4D7A12F44E5F}"/>
                  </a:ext>
                </a:extLst>
              </p:cNvPr>
              <p:cNvSpPr/>
              <p:nvPr/>
            </p:nvSpPr>
            <p:spPr>
              <a:xfrm>
                <a:off x="-4665" y="5606"/>
                <a:ext cx="242464" cy="1872000"/>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b="1" dirty="0">
                    <a:solidFill>
                      <a:schemeClr val="tx1"/>
                    </a:solidFill>
                    <a:latin typeface="メイリオ" panose="020B0604030504040204" pitchFamily="50" charset="-128"/>
                    <a:ea typeface="メイリオ" panose="020B0604030504040204" pitchFamily="50" charset="-128"/>
                  </a:rPr>
                  <a:t> 　１章</a:t>
                </a:r>
              </a:p>
            </p:txBody>
          </p:sp>
          <p:sp>
            <p:nvSpPr>
              <p:cNvPr id="172" name="正方形/長方形 171">
                <a:extLst>
                  <a:ext uri="{FF2B5EF4-FFF2-40B4-BE49-F238E27FC236}">
                    <a16:creationId xmlns:a16="http://schemas.microsoft.com/office/drawing/2014/main" id="{6E2808E8-6D9F-C970-5B0C-075977154129}"/>
                  </a:ext>
                </a:extLst>
              </p:cNvPr>
              <p:cNvSpPr/>
              <p:nvPr/>
            </p:nvSpPr>
            <p:spPr>
              <a:xfrm>
                <a:off x="-4665" y="5628788"/>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173" name="正方形/長方形 172">
                <a:extLst>
                  <a:ext uri="{FF2B5EF4-FFF2-40B4-BE49-F238E27FC236}">
                    <a16:creationId xmlns:a16="http://schemas.microsoft.com/office/drawing/2014/main" id="{2CEC9E88-85D1-1666-E39F-B337E49DF499}"/>
                  </a:ext>
                </a:extLst>
              </p:cNvPr>
              <p:cNvSpPr/>
              <p:nvPr/>
            </p:nvSpPr>
            <p:spPr>
              <a:xfrm>
                <a:off x="-4665" y="3752950"/>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174" name="正方形/長方形 173">
                <a:extLst>
                  <a:ext uri="{FF2B5EF4-FFF2-40B4-BE49-F238E27FC236}">
                    <a16:creationId xmlns:a16="http://schemas.microsoft.com/office/drawing/2014/main" id="{3A5ADCE0-33F0-64E0-E081-1B4707B3CCEC}"/>
                  </a:ext>
                </a:extLst>
              </p:cNvPr>
              <p:cNvSpPr/>
              <p:nvPr/>
            </p:nvSpPr>
            <p:spPr>
              <a:xfrm>
                <a:off x="-4665" y="1880551"/>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grpSp>
        <p:sp>
          <p:nvSpPr>
            <p:cNvPr id="171" name="テキスト ボックス 170">
              <a:extLst>
                <a:ext uri="{FF2B5EF4-FFF2-40B4-BE49-F238E27FC236}">
                  <a16:creationId xmlns:a16="http://schemas.microsoft.com/office/drawing/2014/main" id="{0D9BB661-496F-5637-1C47-ABAF61063CCC}"/>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b="1" dirty="0">
                  <a:latin typeface="メイリオ" panose="020B0604030504040204" pitchFamily="50" charset="-128"/>
                  <a:ea typeface="メイリオ" panose="020B0604030504040204" pitchFamily="50" charset="-128"/>
                </a:rPr>
                <a:t>災害ごみ処理の</a:t>
              </a:r>
              <a:endParaRPr kumimoji="1" lang="en-US" altLang="ja-JP" sz="1000" b="1" dirty="0">
                <a:latin typeface="メイリオ" panose="020B0604030504040204" pitchFamily="50" charset="-128"/>
                <a:ea typeface="メイリオ" panose="020B0604030504040204" pitchFamily="50" charset="-128"/>
              </a:endParaRPr>
            </a:p>
            <a:p>
              <a:pPr>
                <a:lnSpc>
                  <a:spcPts val="1200"/>
                </a:lnSpc>
              </a:pPr>
              <a:r>
                <a:rPr kumimoji="1" lang="ja-JP" altLang="en-US" sz="1000" b="1" dirty="0">
                  <a:latin typeface="メイリオ" panose="020B0604030504040204" pitchFamily="50" charset="-128"/>
                  <a:ea typeface="メイリオ" panose="020B0604030504040204" pitchFamily="50" charset="-128"/>
                </a:rPr>
                <a:t>流れと留意点</a:t>
              </a:r>
            </a:p>
          </p:txBody>
        </p:sp>
      </p:grpSp>
      <p:sp>
        <p:nvSpPr>
          <p:cNvPr id="14" name="矢印: 下 13">
            <a:extLst>
              <a:ext uri="{FF2B5EF4-FFF2-40B4-BE49-F238E27FC236}">
                <a16:creationId xmlns:a16="http://schemas.microsoft.com/office/drawing/2014/main" id="{3718E3C9-7E58-CD9B-1062-641831F45B9A}"/>
              </a:ext>
            </a:extLst>
          </p:cNvPr>
          <p:cNvSpPr/>
          <p:nvPr/>
        </p:nvSpPr>
        <p:spPr>
          <a:xfrm>
            <a:off x="3779766" y="3565730"/>
            <a:ext cx="966655" cy="54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Picture 8" descr="大きな荷物を届ける | 宅急便 | 配達員 - 無料ピクトグラム ...">
            <a:extLst>
              <a:ext uri="{FF2B5EF4-FFF2-40B4-BE49-F238E27FC236}">
                <a16:creationId xmlns:a16="http://schemas.microsoft.com/office/drawing/2014/main" id="{553ED1D8-CC93-197E-424B-39C4442E12D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3466176" y="5285326"/>
            <a:ext cx="539865" cy="404899"/>
          </a:xfrm>
          <a:prstGeom prst="rect">
            <a:avLst/>
          </a:prstGeom>
          <a:noFill/>
          <a:extLst>
            <a:ext uri="{909E8E84-426E-40DD-AFC4-6F175D3DCCD1}">
              <a14:hiddenFill xmlns:a14="http://schemas.microsoft.com/office/drawing/2010/main">
                <a:solidFill>
                  <a:srgbClr val="FFFFFF"/>
                </a:solidFill>
              </a14:hiddenFill>
            </a:ext>
          </a:extLst>
        </p:spPr>
      </p:pic>
      <p:sp>
        <p:nvSpPr>
          <p:cNvPr id="17" name="矢印: 下 16">
            <a:extLst>
              <a:ext uri="{FF2B5EF4-FFF2-40B4-BE49-F238E27FC236}">
                <a16:creationId xmlns:a16="http://schemas.microsoft.com/office/drawing/2014/main" id="{A4F9868F-CA52-123D-817D-B3DC7D7D2780}"/>
              </a:ext>
            </a:extLst>
          </p:cNvPr>
          <p:cNvSpPr/>
          <p:nvPr/>
        </p:nvSpPr>
        <p:spPr>
          <a:xfrm>
            <a:off x="3779766" y="6721500"/>
            <a:ext cx="966655" cy="54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D6A4CC34-6EA5-F2F7-BABA-1131A761DA7C}"/>
              </a:ext>
            </a:extLst>
          </p:cNvPr>
          <p:cNvGrpSpPr/>
          <p:nvPr/>
        </p:nvGrpSpPr>
        <p:grpSpPr>
          <a:xfrm>
            <a:off x="3729023" y="2360114"/>
            <a:ext cx="1078315" cy="945590"/>
            <a:chOff x="3768623" y="2427420"/>
            <a:chExt cx="1078315" cy="945590"/>
          </a:xfrm>
        </p:grpSpPr>
        <p:sp>
          <p:nvSpPr>
            <p:cNvPr id="11" name="正方形/長方形 38">
              <a:extLst>
                <a:ext uri="{FF2B5EF4-FFF2-40B4-BE49-F238E27FC236}">
                  <a16:creationId xmlns:a16="http://schemas.microsoft.com/office/drawing/2014/main" id="{57C0FF73-964A-495C-68E8-141CE530E4DE}"/>
                </a:ext>
              </a:extLst>
            </p:cNvPr>
            <p:cNvSpPr/>
            <p:nvPr/>
          </p:nvSpPr>
          <p:spPr>
            <a:xfrm>
              <a:off x="4284874" y="2465766"/>
              <a:ext cx="474479" cy="907244"/>
            </a:xfrm>
            <a:custGeom>
              <a:avLst/>
              <a:gdLst>
                <a:gd name="connsiteX0" fmla="*/ 0 w 84169"/>
                <a:gd name="connsiteY0" fmla="*/ 0 h 462783"/>
                <a:gd name="connsiteX1" fmla="*/ 84169 w 84169"/>
                <a:gd name="connsiteY1" fmla="*/ 0 h 462783"/>
                <a:gd name="connsiteX2" fmla="*/ 84169 w 84169"/>
                <a:gd name="connsiteY2" fmla="*/ 462783 h 462783"/>
                <a:gd name="connsiteX3" fmla="*/ 0 w 84169"/>
                <a:gd name="connsiteY3" fmla="*/ 462783 h 462783"/>
                <a:gd name="connsiteX4" fmla="*/ 0 w 84169"/>
                <a:gd name="connsiteY4" fmla="*/ 0 h 462783"/>
                <a:gd name="connsiteX0" fmla="*/ 0 w 322708"/>
                <a:gd name="connsiteY0" fmla="*/ 9939 h 472722"/>
                <a:gd name="connsiteX1" fmla="*/ 322708 w 322708"/>
                <a:gd name="connsiteY1" fmla="*/ 0 h 472722"/>
                <a:gd name="connsiteX2" fmla="*/ 84169 w 322708"/>
                <a:gd name="connsiteY2" fmla="*/ 472722 h 472722"/>
                <a:gd name="connsiteX3" fmla="*/ 0 w 322708"/>
                <a:gd name="connsiteY3" fmla="*/ 472722 h 472722"/>
                <a:gd name="connsiteX4" fmla="*/ 0 w 322708"/>
                <a:gd name="connsiteY4" fmla="*/ 9939 h 472722"/>
                <a:gd name="connsiteX0" fmla="*/ 218661 w 322708"/>
                <a:gd name="connsiteY0" fmla="*/ 0 h 492601"/>
                <a:gd name="connsiteX1" fmla="*/ 322708 w 322708"/>
                <a:gd name="connsiteY1" fmla="*/ 19879 h 492601"/>
                <a:gd name="connsiteX2" fmla="*/ 84169 w 322708"/>
                <a:gd name="connsiteY2" fmla="*/ 492601 h 492601"/>
                <a:gd name="connsiteX3" fmla="*/ 0 w 322708"/>
                <a:gd name="connsiteY3" fmla="*/ 492601 h 492601"/>
                <a:gd name="connsiteX4" fmla="*/ 218661 w 322708"/>
                <a:gd name="connsiteY4" fmla="*/ 0 h 492601"/>
                <a:gd name="connsiteX0" fmla="*/ 228186 w 322708"/>
                <a:gd name="connsiteY0" fmla="*/ 3933 h 472722"/>
                <a:gd name="connsiteX1" fmla="*/ 322708 w 322708"/>
                <a:gd name="connsiteY1" fmla="*/ 0 h 472722"/>
                <a:gd name="connsiteX2" fmla="*/ 84169 w 322708"/>
                <a:gd name="connsiteY2" fmla="*/ 472722 h 472722"/>
                <a:gd name="connsiteX3" fmla="*/ 0 w 322708"/>
                <a:gd name="connsiteY3" fmla="*/ 472722 h 472722"/>
                <a:gd name="connsiteX4" fmla="*/ 228186 w 322708"/>
                <a:gd name="connsiteY4" fmla="*/ 3933 h 472722"/>
                <a:gd name="connsiteX0" fmla="*/ 240092 w 322708"/>
                <a:gd name="connsiteY0" fmla="*/ 1552 h 472722"/>
                <a:gd name="connsiteX1" fmla="*/ 322708 w 322708"/>
                <a:gd name="connsiteY1" fmla="*/ 0 h 472722"/>
                <a:gd name="connsiteX2" fmla="*/ 84169 w 322708"/>
                <a:gd name="connsiteY2" fmla="*/ 472722 h 472722"/>
                <a:gd name="connsiteX3" fmla="*/ 0 w 322708"/>
                <a:gd name="connsiteY3" fmla="*/ 472722 h 472722"/>
                <a:gd name="connsiteX4" fmla="*/ 240092 w 322708"/>
                <a:gd name="connsiteY4" fmla="*/ 1552 h 47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 h="472722">
                  <a:moveTo>
                    <a:pt x="240092" y="1552"/>
                  </a:moveTo>
                  <a:lnTo>
                    <a:pt x="322708" y="0"/>
                  </a:lnTo>
                  <a:lnTo>
                    <a:pt x="84169" y="472722"/>
                  </a:lnTo>
                  <a:lnTo>
                    <a:pt x="0" y="472722"/>
                  </a:lnTo>
                  <a:lnTo>
                    <a:pt x="240092" y="1552"/>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pic>
          <p:nvPicPr>
            <p:cNvPr id="45" name="図 44">
              <a:extLst>
                <a:ext uri="{FF2B5EF4-FFF2-40B4-BE49-F238E27FC236}">
                  <a16:creationId xmlns:a16="http://schemas.microsoft.com/office/drawing/2014/main" id="{6579F906-BA39-1D22-A228-D5067F63C8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8623" y="2427420"/>
              <a:ext cx="446953" cy="430262"/>
            </a:xfrm>
            <a:prstGeom prst="rect">
              <a:avLst/>
            </a:prstGeom>
            <a:noFill/>
          </p:spPr>
        </p:pic>
        <p:pic>
          <p:nvPicPr>
            <p:cNvPr id="46" name="図 45">
              <a:extLst>
                <a:ext uri="{FF2B5EF4-FFF2-40B4-BE49-F238E27FC236}">
                  <a16:creationId xmlns:a16="http://schemas.microsoft.com/office/drawing/2014/main" id="{856C8BA2-9794-B775-8056-2331EA985BE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08664" y="2963921"/>
              <a:ext cx="412169" cy="325045"/>
            </a:xfrm>
            <a:prstGeom prst="rect">
              <a:avLst/>
            </a:prstGeom>
            <a:noFill/>
          </p:spPr>
        </p:pic>
        <p:grpSp>
          <p:nvGrpSpPr>
            <p:cNvPr id="20" name="グループ化 19">
              <a:extLst>
                <a:ext uri="{FF2B5EF4-FFF2-40B4-BE49-F238E27FC236}">
                  <a16:creationId xmlns:a16="http://schemas.microsoft.com/office/drawing/2014/main" id="{21F9DE85-AD6D-F336-FA1D-DCF548E89A08}"/>
                </a:ext>
              </a:extLst>
            </p:cNvPr>
            <p:cNvGrpSpPr/>
            <p:nvPr/>
          </p:nvGrpSpPr>
          <p:grpSpPr>
            <a:xfrm>
              <a:off x="4491142" y="3129391"/>
              <a:ext cx="191994" cy="162435"/>
              <a:chOff x="4206192" y="3099731"/>
              <a:chExt cx="191994" cy="162435"/>
            </a:xfrm>
          </p:grpSpPr>
          <p:sp>
            <p:nvSpPr>
              <p:cNvPr id="48" name="正方形/長方形 47">
                <a:extLst>
                  <a:ext uri="{FF2B5EF4-FFF2-40B4-BE49-F238E27FC236}">
                    <a16:creationId xmlns:a16="http://schemas.microsoft.com/office/drawing/2014/main" id="{1C330562-8561-96F3-4F1F-5B57213CCF54}"/>
                  </a:ext>
                </a:extLst>
              </p:cNvPr>
              <p:cNvSpPr/>
              <p:nvPr/>
            </p:nvSpPr>
            <p:spPr>
              <a:xfrm>
                <a:off x="4239672" y="3099731"/>
                <a:ext cx="122414" cy="7322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9" name="正方形/長方形 48">
                <a:extLst>
                  <a:ext uri="{FF2B5EF4-FFF2-40B4-BE49-F238E27FC236}">
                    <a16:creationId xmlns:a16="http://schemas.microsoft.com/office/drawing/2014/main" id="{86EB73CD-5C46-EFDD-C2FD-7FB1F256EC2D}"/>
                  </a:ext>
                </a:extLst>
              </p:cNvPr>
              <p:cNvSpPr/>
              <p:nvPr/>
            </p:nvSpPr>
            <p:spPr>
              <a:xfrm>
                <a:off x="4313252" y="3099731"/>
                <a:ext cx="48833" cy="7322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0" name="正方形/長方形 49">
                <a:extLst>
                  <a:ext uri="{FF2B5EF4-FFF2-40B4-BE49-F238E27FC236}">
                    <a16:creationId xmlns:a16="http://schemas.microsoft.com/office/drawing/2014/main" id="{E38007F5-D28A-4278-5B6C-5DD94C27F250}"/>
                  </a:ext>
                </a:extLst>
              </p:cNvPr>
              <p:cNvSpPr/>
              <p:nvPr/>
            </p:nvSpPr>
            <p:spPr>
              <a:xfrm>
                <a:off x="4206192" y="3173364"/>
                <a:ext cx="191994" cy="88802"/>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7" name="正方形/長方形 76">
                <a:extLst>
                  <a:ext uri="{FF2B5EF4-FFF2-40B4-BE49-F238E27FC236}">
                    <a16:creationId xmlns:a16="http://schemas.microsoft.com/office/drawing/2014/main" id="{CB34A186-59C4-9444-30EE-F1C0A138B100}"/>
                  </a:ext>
                </a:extLst>
              </p:cNvPr>
              <p:cNvSpPr/>
              <p:nvPr/>
            </p:nvSpPr>
            <p:spPr>
              <a:xfrm>
                <a:off x="4285491" y="3173364"/>
                <a:ext cx="112694" cy="88802"/>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1" name="グループ化 20">
              <a:extLst>
                <a:ext uri="{FF2B5EF4-FFF2-40B4-BE49-F238E27FC236}">
                  <a16:creationId xmlns:a16="http://schemas.microsoft.com/office/drawing/2014/main" id="{782E060C-09D6-9DA3-E0FD-BA184DB3448E}"/>
                </a:ext>
              </a:extLst>
            </p:cNvPr>
            <p:cNvGrpSpPr/>
            <p:nvPr/>
          </p:nvGrpSpPr>
          <p:grpSpPr>
            <a:xfrm>
              <a:off x="4574280" y="2895628"/>
              <a:ext cx="191994" cy="162435"/>
              <a:chOff x="4190037" y="2915507"/>
              <a:chExt cx="191994" cy="162435"/>
            </a:xfrm>
          </p:grpSpPr>
          <p:sp>
            <p:nvSpPr>
              <p:cNvPr id="78" name="正方形/長方形 77">
                <a:extLst>
                  <a:ext uri="{FF2B5EF4-FFF2-40B4-BE49-F238E27FC236}">
                    <a16:creationId xmlns:a16="http://schemas.microsoft.com/office/drawing/2014/main" id="{EACEF027-3CD9-6FD5-00ED-88BDDA3FAF72}"/>
                  </a:ext>
                </a:extLst>
              </p:cNvPr>
              <p:cNvSpPr/>
              <p:nvPr/>
            </p:nvSpPr>
            <p:spPr>
              <a:xfrm>
                <a:off x="4223517" y="2915507"/>
                <a:ext cx="122414" cy="7322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9" name="正方形/長方形 78">
                <a:extLst>
                  <a:ext uri="{FF2B5EF4-FFF2-40B4-BE49-F238E27FC236}">
                    <a16:creationId xmlns:a16="http://schemas.microsoft.com/office/drawing/2014/main" id="{7A4DF0FD-90F4-068B-43BB-76101FA14D0B}"/>
                  </a:ext>
                </a:extLst>
              </p:cNvPr>
              <p:cNvSpPr/>
              <p:nvPr/>
            </p:nvSpPr>
            <p:spPr>
              <a:xfrm>
                <a:off x="4297097" y="2915507"/>
                <a:ext cx="48833" cy="7322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2" name="正方形/長方形 81">
                <a:extLst>
                  <a:ext uri="{FF2B5EF4-FFF2-40B4-BE49-F238E27FC236}">
                    <a16:creationId xmlns:a16="http://schemas.microsoft.com/office/drawing/2014/main" id="{B79394D3-A7FB-E9AB-5908-A632266382E0}"/>
                  </a:ext>
                </a:extLst>
              </p:cNvPr>
              <p:cNvSpPr/>
              <p:nvPr/>
            </p:nvSpPr>
            <p:spPr>
              <a:xfrm>
                <a:off x="4190037" y="2989140"/>
                <a:ext cx="191994" cy="88802"/>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4" name="正方形/長方形 83">
                <a:extLst>
                  <a:ext uri="{FF2B5EF4-FFF2-40B4-BE49-F238E27FC236}">
                    <a16:creationId xmlns:a16="http://schemas.microsoft.com/office/drawing/2014/main" id="{5FB5BC47-346B-E4F1-E2A4-347E0F67A206}"/>
                  </a:ext>
                </a:extLst>
              </p:cNvPr>
              <p:cNvSpPr/>
              <p:nvPr/>
            </p:nvSpPr>
            <p:spPr>
              <a:xfrm>
                <a:off x="4269336" y="2989140"/>
                <a:ext cx="112694" cy="88802"/>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6" name="グループ化 15">
              <a:extLst>
                <a:ext uri="{FF2B5EF4-FFF2-40B4-BE49-F238E27FC236}">
                  <a16:creationId xmlns:a16="http://schemas.microsoft.com/office/drawing/2014/main" id="{836FA5D5-FDC6-B120-73BF-512A4ED51E5A}"/>
                </a:ext>
              </a:extLst>
            </p:cNvPr>
            <p:cNvGrpSpPr/>
            <p:nvPr/>
          </p:nvGrpSpPr>
          <p:grpSpPr>
            <a:xfrm>
              <a:off x="4734244" y="2573096"/>
              <a:ext cx="112694" cy="162435"/>
              <a:chOff x="4151048" y="2412513"/>
              <a:chExt cx="112694" cy="162435"/>
            </a:xfrm>
          </p:grpSpPr>
          <p:sp>
            <p:nvSpPr>
              <p:cNvPr id="85" name="正方形/長方形 84">
                <a:extLst>
                  <a:ext uri="{FF2B5EF4-FFF2-40B4-BE49-F238E27FC236}">
                    <a16:creationId xmlns:a16="http://schemas.microsoft.com/office/drawing/2014/main" id="{EAACF156-64CF-61CC-9DC3-9C29325601FC}"/>
                  </a:ext>
                </a:extLst>
              </p:cNvPr>
              <p:cNvSpPr/>
              <p:nvPr/>
            </p:nvSpPr>
            <p:spPr>
              <a:xfrm>
                <a:off x="4178808" y="2412513"/>
                <a:ext cx="48833" cy="7322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7" name="正方形/長方形 86">
                <a:extLst>
                  <a:ext uri="{FF2B5EF4-FFF2-40B4-BE49-F238E27FC236}">
                    <a16:creationId xmlns:a16="http://schemas.microsoft.com/office/drawing/2014/main" id="{04494126-763A-9F34-6639-36F717FF295D}"/>
                  </a:ext>
                </a:extLst>
              </p:cNvPr>
              <p:cNvSpPr/>
              <p:nvPr/>
            </p:nvSpPr>
            <p:spPr>
              <a:xfrm>
                <a:off x="4151048" y="2486146"/>
                <a:ext cx="112694" cy="88802"/>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4" name="正方形/長方形 3">
              <a:extLst>
                <a:ext uri="{FF2B5EF4-FFF2-40B4-BE49-F238E27FC236}">
                  <a16:creationId xmlns:a16="http://schemas.microsoft.com/office/drawing/2014/main" id="{A05CE36C-BFEA-4788-50AB-C11927D99366}"/>
                </a:ext>
              </a:extLst>
            </p:cNvPr>
            <p:cNvSpPr/>
            <p:nvPr/>
          </p:nvSpPr>
          <p:spPr>
            <a:xfrm>
              <a:off x="4226905" y="2604633"/>
              <a:ext cx="50153" cy="38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5" name="グループ化 1024">
            <a:extLst>
              <a:ext uri="{FF2B5EF4-FFF2-40B4-BE49-F238E27FC236}">
                <a16:creationId xmlns:a16="http://schemas.microsoft.com/office/drawing/2014/main" id="{86F4E16A-B2A8-03AD-5278-AF3EBBE57FAC}"/>
              </a:ext>
            </a:extLst>
          </p:cNvPr>
          <p:cNvGrpSpPr/>
          <p:nvPr/>
        </p:nvGrpSpPr>
        <p:grpSpPr>
          <a:xfrm flipH="1">
            <a:off x="3808329" y="4748632"/>
            <a:ext cx="525843" cy="301442"/>
            <a:chOff x="3844204" y="1170593"/>
            <a:chExt cx="400815" cy="229770"/>
          </a:xfrm>
        </p:grpSpPr>
        <p:grpSp>
          <p:nvGrpSpPr>
            <p:cNvPr id="1036" name="グループ化 1035">
              <a:extLst>
                <a:ext uri="{FF2B5EF4-FFF2-40B4-BE49-F238E27FC236}">
                  <a16:creationId xmlns:a16="http://schemas.microsoft.com/office/drawing/2014/main" id="{9A3562D3-B90A-31CE-11AA-3546988C6AE5}"/>
                </a:ext>
              </a:extLst>
            </p:cNvPr>
            <p:cNvGrpSpPr/>
            <p:nvPr/>
          </p:nvGrpSpPr>
          <p:grpSpPr>
            <a:xfrm>
              <a:off x="3844204" y="1235644"/>
              <a:ext cx="321010" cy="164719"/>
              <a:chOff x="2575129" y="3687569"/>
              <a:chExt cx="320115" cy="164260"/>
            </a:xfrm>
          </p:grpSpPr>
          <p:sp>
            <p:nvSpPr>
              <p:cNvPr id="1037" name="正方形/長方形 1036">
                <a:extLst>
                  <a:ext uri="{FF2B5EF4-FFF2-40B4-BE49-F238E27FC236}">
                    <a16:creationId xmlns:a16="http://schemas.microsoft.com/office/drawing/2014/main" id="{A9F6AA11-A3AF-5D7A-1C01-570624E632F6}"/>
                  </a:ext>
                </a:extLst>
              </p:cNvPr>
              <p:cNvSpPr/>
              <p:nvPr/>
            </p:nvSpPr>
            <p:spPr>
              <a:xfrm flipH="1">
                <a:off x="2612833" y="3687569"/>
                <a:ext cx="127849" cy="7404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38" name="正方形/長方形 1037">
                <a:extLst>
                  <a:ext uri="{FF2B5EF4-FFF2-40B4-BE49-F238E27FC236}">
                    <a16:creationId xmlns:a16="http://schemas.microsoft.com/office/drawing/2014/main" id="{FDFB198E-995D-3896-DDC7-A4597B10DF07}"/>
                  </a:ext>
                </a:extLst>
              </p:cNvPr>
              <p:cNvSpPr/>
              <p:nvPr/>
            </p:nvSpPr>
            <p:spPr>
              <a:xfrm flipH="1">
                <a:off x="2612834" y="3687569"/>
                <a:ext cx="51001" cy="7404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39" name="正方形/長方形 1038">
                <a:extLst>
                  <a:ext uri="{FF2B5EF4-FFF2-40B4-BE49-F238E27FC236}">
                    <a16:creationId xmlns:a16="http://schemas.microsoft.com/office/drawing/2014/main" id="{343A36CF-A726-3971-F467-49237D690B46}"/>
                  </a:ext>
                </a:extLst>
              </p:cNvPr>
              <p:cNvSpPr/>
              <p:nvPr/>
            </p:nvSpPr>
            <p:spPr>
              <a:xfrm flipH="1">
                <a:off x="2575129" y="3762029"/>
                <a:ext cx="200518" cy="89800"/>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0" name="正方形/長方形 1039">
                <a:extLst>
                  <a:ext uri="{FF2B5EF4-FFF2-40B4-BE49-F238E27FC236}">
                    <a16:creationId xmlns:a16="http://schemas.microsoft.com/office/drawing/2014/main" id="{8E653C58-15F3-B2ED-4555-3BCD0363D4EE}"/>
                  </a:ext>
                </a:extLst>
              </p:cNvPr>
              <p:cNvSpPr/>
              <p:nvPr/>
            </p:nvSpPr>
            <p:spPr>
              <a:xfrm flipH="1">
                <a:off x="2575130" y="3762029"/>
                <a:ext cx="117698" cy="898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1" name="正方形/長方形 1040">
                <a:extLst>
                  <a:ext uri="{FF2B5EF4-FFF2-40B4-BE49-F238E27FC236}">
                    <a16:creationId xmlns:a16="http://schemas.microsoft.com/office/drawing/2014/main" id="{892C14AE-0999-0B15-6090-1670502A82B1}"/>
                  </a:ext>
                </a:extLst>
              </p:cNvPr>
              <p:cNvSpPr/>
              <p:nvPr/>
            </p:nvSpPr>
            <p:spPr>
              <a:xfrm flipH="1">
                <a:off x="2732430" y="3687569"/>
                <a:ext cx="127849" cy="74049"/>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2" name="正方形/長方形 1041">
                <a:extLst>
                  <a:ext uri="{FF2B5EF4-FFF2-40B4-BE49-F238E27FC236}">
                    <a16:creationId xmlns:a16="http://schemas.microsoft.com/office/drawing/2014/main" id="{42E3132C-9656-E211-B401-6D7D1402453D}"/>
                  </a:ext>
                </a:extLst>
              </p:cNvPr>
              <p:cNvSpPr/>
              <p:nvPr/>
            </p:nvSpPr>
            <p:spPr>
              <a:xfrm flipH="1">
                <a:off x="2732431" y="3687569"/>
                <a:ext cx="51001" cy="74049"/>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3" name="正方形/長方形 1042">
                <a:extLst>
                  <a:ext uri="{FF2B5EF4-FFF2-40B4-BE49-F238E27FC236}">
                    <a16:creationId xmlns:a16="http://schemas.microsoft.com/office/drawing/2014/main" id="{292B4B21-5DD8-D4AD-5C36-D791EB5755D1}"/>
                  </a:ext>
                </a:extLst>
              </p:cNvPr>
              <p:cNvSpPr/>
              <p:nvPr/>
            </p:nvSpPr>
            <p:spPr>
              <a:xfrm flipH="1">
                <a:off x="2694726" y="3762029"/>
                <a:ext cx="200518" cy="89800"/>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44" name="正方形/長方形 1043">
                <a:extLst>
                  <a:ext uri="{FF2B5EF4-FFF2-40B4-BE49-F238E27FC236}">
                    <a16:creationId xmlns:a16="http://schemas.microsoft.com/office/drawing/2014/main" id="{38055A6A-7F17-9701-EA20-A2EB80DB09A8}"/>
                  </a:ext>
                </a:extLst>
              </p:cNvPr>
              <p:cNvSpPr/>
              <p:nvPr/>
            </p:nvSpPr>
            <p:spPr>
              <a:xfrm flipH="1">
                <a:off x="2694727" y="3762029"/>
                <a:ext cx="117698" cy="898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029" name="楕円 1028">
              <a:extLst>
                <a:ext uri="{FF2B5EF4-FFF2-40B4-BE49-F238E27FC236}">
                  <a16:creationId xmlns:a16="http://schemas.microsoft.com/office/drawing/2014/main" id="{AD4AED83-0789-2327-2DAE-549D44EC229B}"/>
                </a:ext>
              </a:extLst>
            </p:cNvPr>
            <p:cNvSpPr/>
            <p:nvPr/>
          </p:nvSpPr>
          <p:spPr>
            <a:xfrm>
              <a:off x="3851698" y="1170593"/>
              <a:ext cx="109761" cy="109762"/>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3</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1031" name="楕円 1030">
              <a:extLst>
                <a:ext uri="{FF2B5EF4-FFF2-40B4-BE49-F238E27FC236}">
                  <a16:creationId xmlns:a16="http://schemas.microsoft.com/office/drawing/2014/main" id="{F4157F81-CEBC-4885-AEBF-5FC131013BC0}"/>
                </a:ext>
              </a:extLst>
            </p:cNvPr>
            <p:cNvSpPr/>
            <p:nvPr/>
          </p:nvSpPr>
          <p:spPr>
            <a:xfrm>
              <a:off x="3995216" y="1170594"/>
              <a:ext cx="109761" cy="109762"/>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2</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1033" name="楕円 1032">
              <a:extLst>
                <a:ext uri="{FF2B5EF4-FFF2-40B4-BE49-F238E27FC236}">
                  <a16:creationId xmlns:a16="http://schemas.microsoft.com/office/drawing/2014/main" id="{4985E0A1-B3BF-EC5E-AF46-9DD8B4EE3133}"/>
                </a:ext>
              </a:extLst>
            </p:cNvPr>
            <p:cNvSpPr/>
            <p:nvPr/>
          </p:nvSpPr>
          <p:spPr>
            <a:xfrm>
              <a:off x="4135258" y="1171266"/>
              <a:ext cx="109761" cy="109762"/>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1</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grpSp>
      <p:sp>
        <p:nvSpPr>
          <p:cNvPr id="1045" name="テキスト ボックス 1044">
            <a:extLst>
              <a:ext uri="{FF2B5EF4-FFF2-40B4-BE49-F238E27FC236}">
                <a16:creationId xmlns:a16="http://schemas.microsoft.com/office/drawing/2014/main" id="{0A701389-FCB4-4627-3AD8-1636D5505F9F}"/>
              </a:ext>
            </a:extLst>
          </p:cNvPr>
          <p:cNvSpPr txBox="1"/>
          <p:nvPr/>
        </p:nvSpPr>
        <p:spPr>
          <a:xfrm>
            <a:off x="3399753" y="6369116"/>
            <a:ext cx="1446737" cy="400110"/>
          </a:xfrm>
          <a:prstGeom prst="rect">
            <a:avLst/>
          </a:prstGeom>
          <a:noFill/>
        </p:spPr>
        <p:txBody>
          <a:bodyPr wrap="square">
            <a:spAutoFit/>
          </a:bodyPr>
          <a:lstStyle/>
          <a:p>
            <a:r>
              <a:rPr lang="en-US" altLang="ja-JP" sz="1000" dirty="0">
                <a:solidFill>
                  <a:schemeClr val="bg1">
                    <a:lumMod val="50000"/>
                  </a:schemeClr>
                </a:solidFill>
                <a:latin typeface="メイリオ" panose="020B0604030504040204" pitchFamily="50" charset="-128"/>
                <a:ea typeface="メイリオ" panose="020B0604030504040204" pitchFamily="50" charset="-128"/>
              </a:rPr>
              <a:t>※</a:t>
            </a:r>
            <a:r>
              <a:rPr lang="ja-JP" altLang="en-US" sz="1000" dirty="0">
                <a:solidFill>
                  <a:schemeClr val="bg1">
                    <a:lumMod val="50000"/>
                  </a:schemeClr>
                </a:solidFill>
                <a:latin typeface="メイリオ" panose="020B0604030504040204" pitchFamily="50" charset="-128"/>
                <a:ea typeface="メイリオ" panose="020B0604030504040204" pitchFamily="50" charset="-128"/>
              </a:rPr>
              <a:t>①～③の番号は</a:t>
            </a:r>
            <a:endParaRPr lang="en-US" altLang="ja-JP" sz="1000" dirty="0">
              <a:solidFill>
                <a:schemeClr val="bg1">
                  <a:lumMod val="50000"/>
                </a:schemeClr>
              </a:solidFill>
              <a:latin typeface="メイリオ" panose="020B0604030504040204" pitchFamily="50" charset="-128"/>
              <a:ea typeface="メイリオ" panose="020B0604030504040204" pitchFamily="50" charset="-128"/>
            </a:endParaRPr>
          </a:p>
          <a:p>
            <a:r>
              <a:rPr lang="ja-JP" altLang="en-US" sz="1000" dirty="0">
                <a:solidFill>
                  <a:schemeClr val="bg1">
                    <a:lumMod val="50000"/>
                  </a:schemeClr>
                </a:solidFill>
                <a:latin typeface="メイリオ" panose="020B0604030504040204" pitchFamily="50" charset="-128"/>
                <a:ea typeface="メイリオ" panose="020B0604030504040204" pitchFamily="50" charset="-128"/>
              </a:rPr>
              <a:t>　トラックの積載順</a:t>
            </a:r>
          </a:p>
        </p:txBody>
      </p:sp>
      <p:pic>
        <p:nvPicPr>
          <p:cNvPr id="2049" name="図 2048" descr="図形&#10;&#10;低い精度で自動的に生成された説明">
            <a:extLst>
              <a:ext uri="{FF2B5EF4-FFF2-40B4-BE49-F238E27FC236}">
                <a16:creationId xmlns:a16="http://schemas.microsoft.com/office/drawing/2014/main" id="{85096E6D-6C67-C42E-A915-D026A50207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3718587" y="1654745"/>
            <a:ext cx="401971" cy="346557"/>
          </a:xfrm>
          <a:prstGeom prst="rect">
            <a:avLst/>
          </a:prstGeom>
        </p:spPr>
      </p:pic>
      <p:pic>
        <p:nvPicPr>
          <p:cNvPr id="2052" name="図 2051" descr="図形&#10;&#10;低い精度で自動的に生成された説明">
            <a:extLst>
              <a:ext uri="{FF2B5EF4-FFF2-40B4-BE49-F238E27FC236}">
                <a16:creationId xmlns:a16="http://schemas.microsoft.com/office/drawing/2014/main" id="{09869517-53DF-94FE-DF14-E4391A012CF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4111737" y="2561042"/>
            <a:ext cx="401971" cy="346557"/>
          </a:xfrm>
          <a:prstGeom prst="rect">
            <a:avLst/>
          </a:prstGeom>
        </p:spPr>
      </p:pic>
      <p:grpSp>
        <p:nvGrpSpPr>
          <p:cNvPr id="2053" name="グループ化 2052">
            <a:extLst>
              <a:ext uri="{FF2B5EF4-FFF2-40B4-BE49-F238E27FC236}">
                <a16:creationId xmlns:a16="http://schemas.microsoft.com/office/drawing/2014/main" id="{3036494E-369F-2E55-98DE-38B7725FF12A}"/>
              </a:ext>
            </a:extLst>
          </p:cNvPr>
          <p:cNvGrpSpPr/>
          <p:nvPr/>
        </p:nvGrpSpPr>
        <p:grpSpPr>
          <a:xfrm>
            <a:off x="4083340" y="2191371"/>
            <a:ext cx="453753" cy="325045"/>
            <a:chOff x="4827567" y="656606"/>
            <a:chExt cx="3723291" cy="2667172"/>
          </a:xfrm>
        </p:grpSpPr>
        <p:pic>
          <p:nvPicPr>
            <p:cNvPr id="2054" name="図 2053" descr="図形&#10;&#10;中程度の精度で自動的に生成された説明">
              <a:extLst>
                <a:ext uri="{FF2B5EF4-FFF2-40B4-BE49-F238E27FC236}">
                  <a16:creationId xmlns:a16="http://schemas.microsoft.com/office/drawing/2014/main" id="{A8C0B401-90B8-609C-F881-4EF8F4E6662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827567" y="656606"/>
              <a:ext cx="3723291" cy="2667172"/>
            </a:xfrm>
            <a:prstGeom prst="rect">
              <a:avLst/>
            </a:prstGeom>
          </p:spPr>
        </p:pic>
        <p:sp>
          <p:nvSpPr>
            <p:cNvPr id="2055" name="正方形/長方形 2054">
              <a:extLst>
                <a:ext uri="{FF2B5EF4-FFF2-40B4-BE49-F238E27FC236}">
                  <a16:creationId xmlns:a16="http://schemas.microsoft.com/office/drawing/2014/main" id="{1CBDD5AB-161F-667A-C2B7-1F7C844A37AD}"/>
                </a:ext>
              </a:extLst>
            </p:cNvPr>
            <p:cNvSpPr/>
            <p:nvPr/>
          </p:nvSpPr>
          <p:spPr>
            <a:xfrm>
              <a:off x="6523081" y="665922"/>
              <a:ext cx="361558" cy="395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57" name="グループ化 2056">
            <a:extLst>
              <a:ext uri="{FF2B5EF4-FFF2-40B4-BE49-F238E27FC236}">
                <a16:creationId xmlns:a16="http://schemas.microsoft.com/office/drawing/2014/main" id="{7F4582BD-B666-5EC7-A73E-A640295217DD}"/>
              </a:ext>
            </a:extLst>
          </p:cNvPr>
          <p:cNvGrpSpPr/>
          <p:nvPr/>
        </p:nvGrpSpPr>
        <p:grpSpPr>
          <a:xfrm>
            <a:off x="3657488" y="4361227"/>
            <a:ext cx="453753" cy="325045"/>
            <a:chOff x="4827567" y="656606"/>
            <a:chExt cx="3723291" cy="2667172"/>
          </a:xfrm>
        </p:grpSpPr>
        <p:pic>
          <p:nvPicPr>
            <p:cNvPr id="2058" name="図 2057" descr="図形&#10;&#10;中程度の精度で自動的に生成された説明">
              <a:extLst>
                <a:ext uri="{FF2B5EF4-FFF2-40B4-BE49-F238E27FC236}">
                  <a16:creationId xmlns:a16="http://schemas.microsoft.com/office/drawing/2014/main" id="{294BEE52-68D9-0748-B7B8-46EE9536128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827567" y="656606"/>
              <a:ext cx="3723291" cy="2667172"/>
            </a:xfrm>
            <a:prstGeom prst="rect">
              <a:avLst/>
            </a:prstGeom>
          </p:spPr>
        </p:pic>
        <p:sp>
          <p:nvSpPr>
            <p:cNvPr id="2059" name="正方形/長方形 2058">
              <a:extLst>
                <a:ext uri="{FF2B5EF4-FFF2-40B4-BE49-F238E27FC236}">
                  <a16:creationId xmlns:a16="http://schemas.microsoft.com/office/drawing/2014/main" id="{A6B1775C-5135-058D-36BF-7FCA013EEB9F}"/>
                </a:ext>
              </a:extLst>
            </p:cNvPr>
            <p:cNvSpPr/>
            <p:nvPr/>
          </p:nvSpPr>
          <p:spPr>
            <a:xfrm>
              <a:off x="6523081" y="665922"/>
              <a:ext cx="361558" cy="395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61" name="図 2060" descr="図形&#10;&#10;中程度の精度で自動的に生成された説明">
            <a:extLst>
              <a:ext uri="{FF2B5EF4-FFF2-40B4-BE49-F238E27FC236}">
                <a16:creationId xmlns:a16="http://schemas.microsoft.com/office/drawing/2014/main" id="{C00A1026-A5A2-CE87-5D72-6E4E5834954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35174" y="5764139"/>
            <a:ext cx="888146" cy="542631"/>
          </a:xfrm>
          <a:prstGeom prst="rect">
            <a:avLst/>
          </a:prstGeom>
        </p:spPr>
      </p:pic>
      <p:pic>
        <p:nvPicPr>
          <p:cNvPr id="2063" name="図 2062" descr="図形&#10;&#10;中程度の精度で自動的に生成された説明">
            <a:extLst>
              <a:ext uri="{FF2B5EF4-FFF2-40B4-BE49-F238E27FC236}">
                <a16:creationId xmlns:a16="http://schemas.microsoft.com/office/drawing/2014/main" id="{5BD5FA44-EAAE-D4E6-8569-97C42C0B2C0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13398" y="4848388"/>
            <a:ext cx="474909" cy="473719"/>
          </a:xfrm>
          <a:prstGeom prst="rect">
            <a:avLst/>
          </a:prstGeom>
        </p:spPr>
      </p:pic>
      <p:grpSp>
        <p:nvGrpSpPr>
          <p:cNvPr id="2066" name="グループ化 2065">
            <a:extLst>
              <a:ext uri="{FF2B5EF4-FFF2-40B4-BE49-F238E27FC236}">
                <a16:creationId xmlns:a16="http://schemas.microsoft.com/office/drawing/2014/main" id="{F5F90683-6C03-7691-5C87-9BB749F4932E}"/>
              </a:ext>
            </a:extLst>
          </p:cNvPr>
          <p:cNvGrpSpPr/>
          <p:nvPr/>
        </p:nvGrpSpPr>
        <p:grpSpPr>
          <a:xfrm rot="21215208">
            <a:off x="4190863" y="5618276"/>
            <a:ext cx="871600" cy="806302"/>
            <a:chOff x="5519024" y="5962924"/>
            <a:chExt cx="871600" cy="806302"/>
          </a:xfrm>
        </p:grpSpPr>
        <p:pic>
          <p:nvPicPr>
            <p:cNvPr id="2065" name="Picture 2">
              <a:extLst>
                <a:ext uri="{FF2B5EF4-FFF2-40B4-BE49-F238E27FC236}">
                  <a16:creationId xmlns:a16="http://schemas.microsoft.com/office/drawing/2014/main" id="{675C7754-EF07-9BA6-F6DB-831211D1A92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flipH="1">
              <a:off x="5529776" y="6093632"/>
              <a:ext cx="673136" cy="673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荷物を運ぶ - 無料ピクトグラム｜白黒イラスト">
              <a:extLst>
                <a:ext uri="{FF2B5EF4-FFF2-40B4-BE49-F238E27FC236}">
                  <a16:creationId xmlns:a16="http://schemas.microsoft.com/office/drawing/2014/main" id="{C456A009-3A55-CB34-D573-00E10EC8D0B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flipH="1">
              <a:off x="5519024" y="5962924"/>
              <a:ext cx="576681" cy="43251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2">
              <a:extLst>
                <a:ext uri="{FF2B5EF4-FFF2-40B4-BE49-F238E27FC236}">
                  <a16:creationId xmlns:a16="http://schemas.microsoft.com/office/drawing/2014/main" id="{BA684EEB-3420-1BBE-9721-8BD656439ED8}"/>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717488" y="6096090"/>
              <a:ext cx="673136" cy="67313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図 4">
            <a:extLst>
              <a:ext uri="{FF2B5EF4-FFF2-40B4-BE49-F238E27FC236}">
                <a16:creationId xmlns:a16="http://schemas.microsoft.com/office/drawing/2014/main" id="{E9F2C9F4-EF03-5ED4-0F29-D446FEDE603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370462" y="5058996"/>
            <a:ext cx="998239" cy="998239"/>
          </a:xfrm>
          <a:prstGeom prst="rect">
            <a:avLst/>
          </a:prstGeom>
        </p:spPr>
      </p:pic>
    </p:spTree>
    <p:extLst>
      <p:ext uri="{BB962C8B-B14F-4D97-AF65-F5344CB8AC3E}">
        <p14:creationId xmlns:p14="http://schemas.microsoft.com/office/powerpoint/2010/main" val="63292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正方形/長方形 180">
            <a:extLst>
              <a:ext uri="{FF2B5EF4-FFF2-40B4-BE49-F238E27FC236}">
                <a16:creationId xmlns:a16="http://schemas.microsoft.com/office/drawing/2014/main" id="{CFB92AA4-2E46-8184-AAA3-64CAFA9889F7}"/>
              </a:ext>
            </a:extLst>
          </p:cNvPr>
          <p:cNvSpPr/>
          <p:nvPr/>
        </p:nvSpPr>
        <p:spPr>
          <a:xfrm>
            <a:off x="3641096" y="1064851"/>
            <a:ext cx="1502947" cy="14583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図形&#10;&#10;中程度の精度で自動的に生成された説明">
            <a:extLst>
              <a:ext uri="{FF2B5EF4-FFF2-40B4-BE49-F238E27FC236}">
                <a16:creationId xmlns:a16="http://schemas.microsoft.com/office/drawing/2014/main" id="{1940599C-BD61-EEA7-112A-68267E52231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3771594" y="1170053"/>
            <a:ext cx="541024" cy="330550"/>
          </a:xfrm>
          <a:prstGeom prst="rect">
            <a:avLst/>
          </a:prstGeom>
        </p:spPr>
      </p:pic>
      <p:sp>
        <p:nvSpPr>
          <p:cNvPr id="6" name="雲 5">
            <a:extLst>
              <a:ext uri="{FF2B5EF4-FFF2-40B4-BE49-F238E27FC236}">
                <a16:creationId xmlns:a16="http://schemas.microsoft.com/office/drawing/2014/main" id="{D92B1652-355E-92CA-4047-856257BF650A}"/>
              </a:ext>
            </a:extLst>
          </p:cNvPr>
          <p:cNvSpPr/>
          <p:nvPr/>
        </p:nvSpPr>
        <p:spPr>
          <a:xfrm>
            <a:off x="468913" y="513877"/>
            <a:ext cx="234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A27D3CD7-24F8-FF22-64B6-A5D8DAC5E9B0}"/>
              </a:ext>
            </a:extLst>
          </p:cNvPr>
          <p:cNvSpPr txBox="1"/>
          <p:nvPr/>
        </p:nvSpPr>
        <p:spPr>
          <a:xfrm>
            <a:off x="411743" y="682133"/>
            <a:ext cx="3206453" cy="1609415"/>
          </a:xfrm>
          <a:prstGeom prst="rect">
            <a:avLst/>
          </a:prstGeom>
          <a:noFill/>
        </p:spPr>
        <p:txBody>
          <a:bodyPr wrap="square" rtlCol="0">
            <a:spAutoFit/>
          </a:bodyPr>
          <a:lstStyle/>
          <a:p>
            <a:pPr>
              <a:lnSpc>
                <a:spcPts val="2000"/>
              </a:lnSpc>
            </a:pPr>
            <a:r>
              <a:rPr kumimoji="1" lang="ja-JP" altLang="en-US" sz="1100" dirty="0">
                <a:latin typeface="メイリオ" panose="020B0604030504040204" pitchFamily="50" charset="-128"/>
                <a:ea typeface="メイリオ" panose="020B0604030504040204" pitchFamily="50" charset="-128"/>
              </a:rPr>
              <a:t>✓有害物や危険物の排出ルールは行政に確認。</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（可燃物などへ混入しない）</a:t>
            </a:r>
          </a:p>
          <a:p>
            <a:pPr>
              <a:lnSpc>
                <a:spcPts val="2000"/>
              </a:lnSpc>
            </a:pPr>
            <a:r>
              <a:rPr kumimoji="1" lang="ja-JP" altLang="en-US" sz="1100" dirty="0">
                <a:latin typeface="メイリオ" panose="020B0604030504040204" pitchFamily="50" charset="-128"/>
                <a:ea typeface="メイリオ" panose="020B0604030504040204" pitchFamily="50" charset="-128"/>
              </a:rPr>
              <a:t>✓自治体によって、仮置場への搬入時に許可証</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が必要になる場合があるため、搬入前に確認。</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✓仮置場では、重機やダンプトラックの通行に</a:t>
            </a:r>
            <a:endParaRPr kumimoji="1" lang="en-US" altLang="ja-JP" sz="1100" dirty="0">
              <a:latin typeface="メイリオ" panose="020B0604030504040204" pitchFamily="50" charset="-128"/>
              <a:ea typeface="メイリオ" panose="020B0604030504040204" pitchFamily="50" charset="-128"/>
            </a:endParaRPr>
          </a:p>
          <a:p>
            <a:pPr>
              <a:lnSpc>
                <a:spcPts val="2000"/>
              </a:lnSpc>
            </a:pPr>
            <a:r>
              <a:rPr kumimoji="1" lang="ja-JP" altLang="en-US" sz="1100" dirty="0">
                <a:latin typeface="メイリオ" panose="020B0604030504040204" pitchFamily="50" charset="-128"/>
                <a:ea typeface="メイリオ" panose="020B0604030504040204" pitchFamily="50" charset="-128"/>
              </a:rPr>
              <a:t>　注意。</a:t>
            </a:r>
            <a:endParaRPr kumimoji="1" lang="en-US" altLang="ja-JP" sz="1000" strike="sngStrike" dirty="0">
              <a:solidFill>
                <a:srgbClr val="FF0000"/>
              </a:solidFill>
              <a:latin typeface="メイリオ" panose="020B0604030504040204" pitchFamily="50" charset="-128"/>
              <a:ea typeface="メイリオ" panose="020B0604030504040204" pitchFamily="50" charset="-128"/>
            </a:endParaRPr>
          </a:p>
        </p:txBody>
      </p:sp>
      <p:graphicFrame>
        <p:nvGraphicFramePr>
          <p:cNvPr id="7" name="表 7">
            <a:extLst>
              <a:ext uri="{FF2B5EF4-FFF2-40B4-BE49-F238E27FC236}">
                <a16:creationId xmlns:a16="http://schemas.microsoft.com/office/drawing/2014/main" id="{A5356D85-E9AE-1C1F-16CB-35C414DAC548}"/>
              </a:ext>
            </a:extLst>
          </p:cNvPr>
          <p:cNvGraphicFramePr>
            <a:graphicFrameLocks noGrp="1"/>
          </p:cNvGraphicFramePr>
          <p:nvPr>
            <p:extLst>
              <p:ext uri="{D42A27DB-BD31-4B8C-83A1-F6EECF244321}">
                <p14:modId xmlns:p14="http://schemas.microsoft.com/office/powerpoint/2010/main" val="1033108148"/>
              </p:ext>
            </p:extLst>
          </p:nvPr>
        </p:nvGraphicFramePr>
        <p:xfrm>
          <a:off x="459425" y="2707025"/>
          <a:ext cx="3096000" cy="2104394"/>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746349899"/>
                    </a:ext>
                  </a:extLst>
                </a:gridCol>
                <a:gridCol w="1332000">
                  <a:extLst>
                    <a:ext uri="{9D8B030D-6E8A-4147-A177-3AD203B41FA5}">
                      <a16:colId xmlns:a16="http://schemas.microsoft.com/office/drawing/2014/main" val="2574704271"/>
                    </a:ext>
                  </a:extLst>
                </a:gridCol>
                <a:gridCol w="1332000">
                  <a:extLst>
                    <a:ext uri="{9D8B030D-6E8A-4147-A177-3AD203B41FA5}">
                      <a16:colId xmlns:a16="http://schemas.microsoft.com/office/drawing/2014/main" val="1761596490"/>
                    </a:ext>
                  </a:extLst>
                </a:gridCol>
              </a:tblGrid>
              <a:tr h="239553">
                <a:tc>
                  <a:txBody>
                    <a:bodyPr/>
                    <a:lstStyle/>
                    <a:p>
                      <a:pPr>
                        <a:lnSpc>
                          <a:spcPts val="1600"/>
                        </a:lnSpc>
                      </a:pPr>
                      <a:endParaRPr kumimoji="1" lang="ja-JP" altLang="en-US" sz="900" dirty="0">
                        <a:latin typeface="メイリオ" panose="020B0604030504040204" pitchFamily="50" charset="-128"/>
                        <a:ea typeface="メイリオ" panose="020B0604030504040204" pitchFamily="50" charset="-128"/>
                      </a:endParaRPr>
                    </a:p>
                  </a:txBody>
                  <a:tcPr marL="36000" marR="36000" marT="36000" marB="36000">
                    <a:solidFill>
                      <a:schemeClr val="tx1">
                        <a:lumMod val="50000"/>
                        <a:lumOff val="50000"/>
                      </a:schemeClr>
                    </a:solidFill>
                  </a:tcPr>
                </a:tc>
                <a:tc>
                  <a:txBody>
                    <a:bodyPr/>
                    <a:lstStyle/>
                    <a:p>
                      <a:pPr algn="ctr">
                        <a:lnSpc>
                          <a:spcPts val="1600"/>
                        </a:lnSpc>
                      </a:pPr>
                      <a:r>
                        <a:rPr kumimoji="1" lang="ja-JP" altLang="en-US" sz="900" dirty="0">
                          <a:latin typeface="メイリオ" panose="020B0604030504040204" pitchFamily="50" charset="-128"/>
                          <a:ea typeface="メイリオ" panose="020B0604030504040204" pitchFamily="50" charset="-128"/>
                        </a:rPr>
                        <a:t>集積所とは</a:t>
                      </a:r>
                    </a:p>
                  </a:txBody>
                  <a:tcPr marL="36000" marR="36000" marT="36000" marB="36000" anchor="ctr">
                    <a:solidFill>
                      <a:schemeClr val="accent6">
                        <a:lumMod val="75000"/>
                      </a:schemeClr>
                    </a:solidFill>
                  </a:tcPr>
                </a:tc>
                <a:tc>
                  <a:txBody>
                    <a:bodyPr/>
                    <a:lstStyle/>
                    <a:p>
                      <a:pPr algn="ctr">
                        <a:lnSpc>
                          <a:spcPts val="1600"/>
                        </a:lnSpc>
                      </a:pPr>
                      <a:r>
                        <a:rPr kumimoji="1" lang="ja-JP" altLang="en-US" sz="900" dirty="0">
                          <a:latin typeface="メイリオ" panose="020B0604030504040204" pitchFamily="50" charset="-128"/>
                          <a:ea typeface="メイリオ" panose="020B0604030504040204" pitchFamily="50" charset="-128"/>
                        </a:rPr>
                        <a:t>仮置場とは</a:t>
                      </a:r>
                    </a:p>
                  </a:txBody>
                  <a:tcPr marL="36000" marR="36000" marT="36000" marB="36000" anchor="ctr"/>
                </a:tc>
                <a:extLst>
                  <a:ext uri="{0D108BD9-81ED-4DB2-BD59-A6C34878D82A}">
                    <a16:rowId xmlns:a16="http://schemas.microsoft.com/office/drawing/2014/main" val="1597947102"/>
                  </a:ext>
                </a:extLst>
              </a:tr>
              <a:tr h="430533">
                <a:tc>
                  <a:txBody>
                    <a:bodyPr/>
                    <a:lstStyle/>
                    <a:p>
                      <a:pPr algn="ctr">
                        <a:lnSpc>
                          <a:spcPts val="1200"/>
                        </a:lnSpc>
                      </a:pPr>
                      <a:r>
                        <a:rPr kumimoji="1" lang="ja-JP" altLang="en-US" sz="900" dirty="0">
                          <a:latin typeface="メイリオ" panose="020B0604030504040204" pitchFamily="50" charset="-128"/>
                          <a:ea typeface="メイリオ" panose="020B0604030504040204" pitchFamily="50" charset="-128"/>
                        </a:rPr>
                        <a:t>対象物</a:t>
                      </a:r>
                    </a:p>
                  </a:txBody>
                  <a:tcPr marL="36000" marR="36000" marT="36000" marB="36000" anchor="ctr">
                    <a:solidFill>
                      <a:schemeClr val="bg1">
                        <a:lumMod val="85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主に災害ごみ</a:t>
                      </a:r>
                    </a:p>
                  </a:txBody>
                  <a:tcPr marL="36000" marR="36000" marT="36000" marB="36000" anchor="ctr">
                    <a:solidFill>
                      <a:schemeClr val="accent6">
                        <a:lumMod val="60000"/>
                        <a:lumOff val="40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災害ごみ、解体・撤去による廃棄物</a:t>
                      </a:r>
                    </a:p>
                  </a:txBody>
                  <a:tcPr marL="36000" marR="36000" marT="36000" marB="36000" anchor="ctr"/>
                </a:tc>
                <a:extLst>
                  <a:ext uri="{0D108BD9-81ED-4DB2-BD59-A6C34878D82A}">
                    <a16:rowId xmlns:a16="http://schemas.microsoft.com/office/drawing/2014/main" val="2121524460"/>
                  </a:ext>
                </a:extLst>
              </a:tr>
              <a:tr h="353949">
                <a:tc>
                  <a:txBody>
                    <a:bodyPr/>
                    <a:lstStyle/>
                    <a:p>
                      <a:pPr algn="ctr">
                        <a:lnSpc>
                          <a:spcPts val="1200"/>
                        </a:lnSpc>
                      </a:pPr>
                      <a:r>
                        <a:rPr kumimoji="1" lang="ja-JP" altLang="en-US" sz="900" dirty="0">
                          <a:latin typeface="メイリオ" panose="020B0604030504040204" pitchFamily="50" charset="-128"/>
                          <a:ea typeface="メイリオ" panose="020B0604030504040204" pitchFamily="50" charset="-128"/>
                        </a:rPr>
                        <a:t>広さ</a:t>
                      </a:r>
                      <a:endParaRPr kumimoji="1" lang="en-US" altLang="ja-JP" sz="900" dirty="0">
                        <a:latin typeface="メイリオ" panose="020B0604030504040204" pitchFamily="50" charset="-128"/>
                        <a:ea typeface="メイリオ" panose="020B0604030504040204" pitchFamily="50" charset="-128"/>
                      </a:endParaRPr>
                    </a:p>
                    <a:p>
                      <a:pPr algn="ctr">
                        <a:lnSpc>
                          <a:spcPts val="1200"/>
                        </a:lnSpc>
                      </a:pPr>
                      <a:r>
                        <a:rPr kumimoji="1" lang="ja-JP" altLang="en-US" sz="900" dirty="0">
                          <a:latin typeface="メイリオ" panose="020B0604030504040204" pitchFamily="50" charset="-128"/>
                          <a:ea typeface="メイリオ" panose="020B0604030504040204" pitchFamily="50" charset="-128"/>
                        </a:rPr>
                        <a:t>の例</a:t>
                      </a:r>
                    </a:p>
                  </a:txBody>
                  <a:tcPr marL="36000" marR="36000" marT="36000" marB="36000" anchor="ctr">
                    <a:solidFill>
                      <a:schemeClr val="bg1">
                        <a:lumMod val="95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児童公園や集会場駐車場</a:t>
                      </a:r>
                    </a:p>
                  </a:txBody>
                  <a:tcPr marL="36000" marR="36000" marT="36000" marB="36000" anchor="ctr">
                    <a:solidFill>
                      <a:schemeClr val="accent6">
                        <a:lumMod val="20000"/>
                        <a:lumOff val="80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運動公園や地区運動場</a:t>
                      </a:r>
                    </a:p>
                  </a:txBody>
                  <a:tcPr marL="36000" marR="36000" marT="36000" marB="36000" anchor="ctr"/>
                </a:tc>
                <a:extLst>
                  <a:ext uri="{0D108BD9-81ED-4DB2-BD59-A6C34878D82A}">
                    <a16:rowId xmlns:a16="http://schemas.microsoft.com/office/drawing/2014/main" val="1407435728"/>
                  </a:ext>
                </a:extLst>
              </a:tr>
              <a:tr h="353949">
                <a:tc>
                  <a:txBody>
                    <a:bodyPr/>
                    <a:lstStyle/>
                    <a:p>
                      <a:pPr algn="ctr">
                        <a:lnSpc>
                          <a:spcPts val="1200"/>
                        </a:lnSpc>
                      </a:pPr>
                      <a:r>
                        <a:rPr kumimoji="1" lang="ja-JP" altLang="en-US" sz="900" dirty="0">
                          <a:latin typeface="メイリオ" panose="020B0604030504040204" pitchFamily="50" charset="-128"/>
                          <a:ea typeface="メイリオ" panose="020B0604030504040204" pitchFamily="50" charset="-128"/>
                        </a:rPr>
                        <a:t>設置</a:t>
                      </a:r>
                      <a:endParaRPr kumimoji="1" lang="en-US" altLang="ja-JP" sz="900" dirty="0">
                        <a:latin typeface="メイリオ" panose="020B0604030504040204" pitchFamily="50" charset="-128"/>
                        <a:ea typeface="メイリオ" panose="020B0604030504040204" pitchFamily="50" charset="-128"/>
                      </a:endParaRPr>
                    </a:p>
                    <a:p>
                      <a:pPr algn="ctr">
                        <a:lnSpc>
                          <a:spcPts val="1200"/>
                        </a:lnSpc>
                      </a:pPr>
                      <a:r>
                        <a:rPr kumimoji="1" lang="ja-JP" altLang="en-US" sz="900" dirty="0">
                          <a:latin typeface="メイリオ" panose="020B0604030504040204" pitchFamily="50" charset="-128"/>
                          <a:ea typeface="メイリオ" panose="020B0604030504040204" pitchFamily="50" charset="-128"/>
                        </a:rPr>
                        <a:t>期間</a:t>
                      </a:r>
                    </a:p>
                  </a:txBody>
                  <a:tcPr marL="36000" marR="36000" marT="36000" marB="36000" anchor="ctr">
                    <a:solidFill>
                      <a:schemeClr val="bg1">
                        <a:lumMod val="85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約１～３ヵ月程度を目安</a:t>
                      </a:r>
                    </a:p>
                  </a:txBody>
                  <a:tcPr marL="36000" marR="36000" marT="36000" marB="36000" anchor="ctr">
                    <a:solidFill>
                      <a:schemeClr val="accent6">
                        <a:lumMod val="60000"/>
                        <a:lumOff val="40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約１～３年程度を目安</a:t>
                      </a:r>
                    </a:p>
                  </a:txBody>
                  <a:tcPr marL="36000" marR="36000" marT="36000" marB="36000" anchor="ctr"/>
                </a:tc>
                <a:extLst>
                  <a:ext uri="{0D108BD9-81ED-4DB2-BD59-A6C34878D82A}">
                    <a16:rowId xmlns:a16="http://schemas.microsoft.com/office/drawing/2014/main" val="3280961804"/>
                  </a:ext>
                </a:extLst>
              </a:tr>
              <a:tr h="661571">
                <a:tc>
                  <a:txBody>
                    <a:bodyPr/>
                    <a:lstStyle/>
                    <a:p>
                      <a:pPr algn="ctr">
                        <a:lnSpc>
                          <a:spcPts val="1200"/>
                        </a:lnSpc>
                      </a:pPr>
                      <a:r>
                        <a:rPr kumimoji="1" lang="ja-JP" altLang="en-US" sz="900" dirty="0">
                          <a:latin typeface="メイリオ" panose="020B0604030504040204" pitchFamily="50" charset="-128"/>
                          <a:ea typeface="メイリオ" panose="020B0604030504040204" pitchFamily="50" charset="-128"/>
                        </a:rPr>
                        <a:t>持込</a:t>
                      </a:r>
                      <a:endParaRPr kumimoji="1" lang="en-US" altLang="ja-JP" sz="900" dirty="0">
                        <a:latin typeface="メイリオ" panose="020B0604030504040204" pitchFamily="50" charset="-128"/>
                        <a:ea typeface="メイリオ" panose="020B0604030504040204" pitchFamily="50" charset="-128"/>
                      </a:endParaRPr>
                    </a:p>
                    <a:p>
                      <a:pPr algn="ctr">
                        <a:lnSpc>
                          <a:spcPts val="1200"/>
                        </a:lnSpc>
                      </a:pPr>
                      <a:r>
                        <a:rPr kumimoji="1" lang="ja-JP" altLang="en-US" sz="900" dirty="0">
                          <a:latin typeface="メイリオ" panose="020B0604030504040204" pitchFamily="50" charset="-128"/>
                          <a:ea typeface="メイリオ" panose="020B0604030504040204" pitchFamily="50" charset="-128"/>
                        </a:rPr>
                        <a:t>方法</a:t>
                      </a:r>
                    </a:p>
                  </a:txBody>
                  <a:tcPr marL="36000" marR="36000" marT="36000" marB="36000" anchor="ctr">
                    <a:solidFill>
                      <a:schemeClr val="bg1">
                        <a:lumMod val="95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主に自家用車・手作業・一輪車・リヤカー等で持込み</a:t>
                      </a:r>
                    </a:p>
                  </a:txBody>
                  <a:tcPr marL="36000" marR="36000" marT="36000" marB="36000" anchor="ctr">
                    <a:solidFill>
                      <a:schemeClr val="accent6">
                        <a:lumMod val="20000"/>
                        <a:lumOff val="80000"/>
                      </a:schemeClr>
                    </a:solidFill>
                  </a:tcPr>
                </a:tc>
                <a:tc>
                  <a:txBody>
                    <a:bodyPr/>
                    <a:lstStyle/>
                    <a:p>
                      <a:pPr>
                        <a:lnSpc>
                          <a:spcPts val="1200"/>
                        </a:lnSpc>
                      </a:pPr>
                      <a:r>
                        <a:rPr kumimoji="1" lang="ja-JP" altLang="en-US" sz="900" dirty="0">
                          <a:latin typeface="メイリオ" panose="020B0604030504040204" pitchFamily="50" charset="-128"/>
                          <a:ea typeface="メイリオ" panose="020B0604030504040204" pitchFamily="50" charset="-128"/>
                        </a:rPr>
                        <a:t>主にパッカー車・トラック・自家用車</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ワゴン車、軽トラ等</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等で持込み</a:t>
                      </a:r>
                    </a:p>
                  </a:txBody>
                  <a:tcPr marL="36000" marR="36000" marT="36000" marB="36000" anchor="ctr"/>
                </a:tc>
                <a:extLst>
                  <a:ext uri="{0D108BD9-81ED-4DB2-BD59-A6C34878D82A}">
                    <a16:rowId xmlns:a16="http://schemas.microsoft.com/office/drawing/2014/main" val="3466174783"/>
                  </a:ext>
                </a:extLst>
              </a:tr>
            </a:tbl>
          </a:graphicData>
        </a:graphic>
      </p:graphicFrame>
      <p:sp>
        <p:nvSpPr>
          <p:cNvPr id="74" name="テキスト ボックス 73">
            <a:extLst>
              <a:ext uri="{FF2B5EF4-FFF2-40B4-BE49-F238E27FC236}">
                <a16:creationId xmlns:a16="http://schemas.microsoft.com/office/drawing/2014/main" id="{A27D3CD7-24F8-FF22-64B6-A5D8DAC5E9B0}"/>
              </a:ext>
            </a:extLst>
          </p:cNvPr>
          <p:cNvSpPr txBox="1"/>
          <p:nvPr/>
        </p:nvSpPr>
        <p:spPr>
          <a:xfrm>
            <a:off x="375187" y="308281"/>
            <a:ext cx="3036781" cy="400110"/>
          </a:xfrm>
          <a:prstGeom prst="rect">
            <a:avLst/>
          </a:prstGeom>
          <a:noFill/>
        </p:spPr>
        <p:txBody>
          <a:bodyPr wrap="square" rtlCol="0">
            <a:spAutoFit/>
          </a:bodyPr>
          <a:lstStyle/>
          <a:p>
            <a:pPr>
              <a:lnSpc>
                <a:spcPts val="2400"/>
              </a:lnSpc>
              <a:spcAft>
                <a:spcPts val="30"/>
              </a:spcAft>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４</a:t>
            </a:r>
            <a:r>
              <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rPr>
              <a:t>.</a:t>
            </a: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 集積所・仮置場での荷下ろし作業</a:t>
            </a:r>
            <a:endParaRPr kumimoji="1" lang="ja-JP" altLang="en-US" sz="1200" b="1" strike="sngStrike"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7539FFC-98D6-6FCC-29C8-C734900EEFA7}"/>
              </a:ext>
            </a:extLst>
          </p:cNvPr>
          <p:cNvSpPr txBox="1"/>
          <p:nvPr/>
        </p:nvSpPr>
        <p:spPr>
          <a:xfrm>
            <a:off x="2305993" y="2140731"/>
            <a:ext cx="1446737" cy="400110"/>
          </a:xfrm>
          <a:prstGeom prst="rect">
            <a:avLst/>
          </a:prstGeom>
          <a:noFill/>
        </p:spPr>
        <p:txBody>
          <a:bodyPr wrap="square">
            <a:spAutoFit/>
          </a:bodyPr>
          <a:lstStyle/>
          <a:p>
            <a:r>
              <a:rPr lang="en-US" altLang="ja-JP" sz="1000" dirty="0">
                <a:solidFill>
                  <a:schemeClr val="bg1">
                    <a:lumMod val="50000"/>
                  </a:schemeClr>
                </a:solidFill>
                <a:latin typeface="メイリオ" panose="020B0604030504040204" pitchFamily="50" charset="-128"/>
                <a:ea typeface="メイリオ" panose="020B0604030504040204" pitchFamily="50" charset="-128"/>
              </a:rPr>
              <a:t>※</a:t>
            </a:r>
            <a:r>
              <a:rPr lang="ja-JP" altLang="en-US" sz="1000" dirty="0">
                <a:solidFill>
                  <a:schemeClr val="bg1">
                    <a:lumMod val="50000"/>
                  </a:schemeClr>
                </a:solidFill>
                <a:latin typeface="メイリオ" panose="020B0604030504040204" pitchFamily="50" charset="-128"/>
                <a:ea typeface="メイリオ" panose="020B0604030504040204" pitchFamily="50" charset="-128"/>
              </a:rPr>
              <a:t>①～③の番号は</a:t>
            </a:r>
            <a:endParaRPr lang="en-US" altLang="ja-JP" sz="1000" dirty="0">
              <a:solidFill>
                <a:schemeClr val="bg1">
                  <a:lumMod val="50000"/>
                </a:schemeClr>
              </a:solidFill>
              <a:latin typeface="メイリオ" panose="020B0604030504040204" pitchFamily="50" charset="-128"/>
              <a:ea typeface="メイリオ" panose="020B0604030504040204" pitchFamily="50" charset="-128"/>
            </a:endParaRPr>
          </a:p>
          <a:p>
            <a:r>
              <a:rPr lang="ja-JP" altLang="en-US" sz="1000" dirty="0">
                <a:solidFill>
                  <a:schemeClr val="bg1">
                    <a:lumMod val="50000"/>
                  </a:schemeClr>
                </a:solidFill>
                <a:latin typeface="メイリオ" panose="020B0604030504040204" pitchFamily="50" charset="-128"/>
                <a:ea typeface="メイリオ" panose="020B0604030504040204" pitchFamily="50" charset="-128"/>
              </a:rPr>
              <a:t>　トラックの積載順</a:t>
            </a:r>
          </a:p>
        </p:txBody>
      </p:sp>
      <p:sp>
        <p:nvSpPr>
          <p:cNvPr id="104" name="字幕 2">
            <a:extLst>
              <a:ext uri="{FF2B5EF4-FFF2-40B4-BE49-F238E27FC236}">
                <a16:creationId xmlns:a16="http://schemas.microsoft.com/office/drawing/2014/main" id="{6E6CF275-844B-8B77-4E63-CCED965832D2}"/>
              </a:ext>
            </a:extLst>
          </p:cNvPr>
          <p:cNvSpPr txBox="1">
            <a:spLocks/>
          </p:cNvSpPr>
          <p:nvPr/>
        </p:nvSpPr>
        <p:spPr>
          <a:xfrm>
            <a:off x="4567809" y="3704604"/>
            <a:ext cx="504000" cy="252000"/>
          </a:xfrm>
          <a:prstGeom prst="rect">
            <a:avLst/>
          </a:prstGeom>
          <a:ln w="9525">
            <a:solidFill>
              <a:schemeClr val="accent2">
                <a:lumMod val="50000"/>
              </a:schemeClr>
            </a:solidFill>
          </a:ln>
        </p:spPr>
        <p:txBody>
          <a:bodyPr vert="horz" lIns="72000" tIns="72000" rIns="72000" bIns="3600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050" dirty="0">
                <a:latin typeface="メイリオ" panose="020B0604030504040204" pitchFamily="50" charset="-128"/>
                <a:ea typeface="メイリオ" panose="020B0604030504040204" pitchFamily="50" charset="-128"/>
              </a:rPr>
              <a:t>焼却</a:t>
            </a:r>
          </a:p>
        </p:txBody>
      </p:sp>
      <p:sp>
        <p:nvSpPr>
          <p:cNvPr id="105" name="字幕 2">
            <a:extLst>
              <a:ext uri="{FF2B5EF4-FFF2-40B4-BE49-F238E27FC236}">
                <a16:creationId xmlns:a16="http://schemas.microsoft.com/office/drawing/2014/main" id="{424E7616-9486-578C-9AAB-9D0966C0A3AA}"/>
              </a:ext>
            </a:extLst>
          </p:cNvPr>
          <p:cNvSpPr txBox="1">
            <a:spLocks/>
          </p:cNvSpPr>
          <p:nvPr/>
        </p:nvSpPr>
        <p:spPr>
          <a:xfrm>
            <a:off x="4553937" y="4451822"/>
            <a:ext cx="504000" cy="252000"/>
          </a:xfrm>
          <a:prstGeom prst="rect">
            <a:avLst/>
          </a:prstGeom>
          <a:ln w="9525">
            <a:solidFill>
              <a:schemeClr val="accent2">
                <a:lumMod val="50000"/>
              </a:schemeClr>
            </a:solidFill>
          </a:ln>
        </p:spPr>
        <p:txBody>
          <a:bodyPr vert="horz" lIns="72000" tIns="72000" rIns="72000" bIns="3600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050" dirty="0">
                <a:latin typeface="メイリオ" panose="020B0604030504040204" pitchFamily="50" charset="-128"/>
                <a:ea typeface="メイリオ" panose="020B0604030504040204" pitchFamily="50" charset="-128"/>
              </a:rPr>
              <a:t>埋立</a:t>
            </a:r>
          </a:p>
        </p:txBody>
      </p:sp>
      <p:sp>
        <p:nvSpPr>
          <p:cNvPr id="106" name="字幕 2">
            <a:extLst>
              <a:ext uri="{FF2B5EF4-FFF2-40B4-BE49-F238E27FC236}">
                <a16:creationId xmlns:a16="http://schemas.microsoft.com/office/drawing/2014/main" id="{3FABA841-6F38-C6CE-3D79-27D5C9B9E349}"/>
              </a:ext>
            </a:extLst>
          </p:cNvPr>
          <p:cNvSpPr txBox="1">
            <a:spLocks/>
          </p:cNvSpPr>
          <p:nvPr/>
        </p:nvSpPr>
        <p:spPr>
          <a:xfrm>
            <a:off x="3679245" y="3697287"/>
            <a:ext cx="828000" cy="252000"/>
          </a:xfrm>
          <a:prstGeom prst="rect">
            <a:avLst/>
          </a:prstGeom>
          <a:ln w="9525">
            <a:solidFill>
              <a:schemeClr val="accent2">
                <a:lumMod val="50000"/>
              </a:schemeClr>
            </a:solidFill>
          </a:ln>
        </p:spPr>
        <p:txBody>
          <a:bodyPr vert="horz" lIns="72000" tIns="72000" rIns="72000" bIns="3600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050" dirty="0">
                <a:latin typeface="メイリオ" panose="020B0604030504040204" pitchFamily="50" charset="-128"/>
                <a:ea typeface="メイリオ" panose="020B0604030504040204" pitchFamily="50" charset="-128"/>
              </a:rPr>
              <a:t>リサイクル</a:t>
            </a:r>
          </a:p>
        </p:txBody>
      </p:sp>
      <p:sp>
        <p:nvSpPr>
          <p:cNvPr id="108" name="正方形/長方形 107">
            <a:extLst>
              <a:ext uri="{FF2B5EF4-FFF2-40B4-BE49-F238E27FC236}">
                <a16:creationId xmlns:a16="http://schemas.microsoft.com/office/drawing/2014/main" id="{F976494A-D504-6297-3E26-0AB28DCE25BB}"/>
              </a:ext>
            </a:extLst>
          </p:cNvPr>
          <p:cNvSpPr/>
          <p:nvPr/>
        </p:nvSpPr>
        <p:spPr>
          <a:xfrm>
            <a:off x="3668181" y="3216423"/>
            <a:ext cx="1399373" cy="376835"/>
          </a:xfrm>
          <a:prstGeom prst="rect">
            <a:avLst/>
          </a:prstGeom>
          <a:solidFill>
            <a:schemeClr val="accent4">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ja-JP" altLang="en-US" sz="1000" dirty="0">
                <a:solidFill>
                  <a:schemeClr val="bg1"/>
                </a:solidFill>
                <a:latin typeface="メイリオ" panose="020B0604030504040204" pitchFamily="50" charset="-128"/>
                <a:ea typeface="メイリオ" panose="020B0604030504040204" pitchFamily="50" charset="-128"/>
              </a:rPr>
              <a:t>ごみ焼却場や</a:t>
            </a:r>
            <a:endParaRPr lang="en-US" altLang="ja-JP" sz="1000" dirty="0">
              <a:solidFill>
                <a:schemeClr val="bg1"/>
              </a:solidFill>
              <a:latin typeface="メイリオ" panose="020B0604030504040204" pitchFamily="50" charset="-128"/>
              <a:ea typeface="メイリオ" panose="020B0604030504040204" pitchFamily="50" charset="-128"/>
            </a:endParaRPr>
          </a:p>
          <a:p>
            <a:pPr algn="ctr">
              <a:lnSpc>
                <a:spcPts val="1500"/>
              </a:lnSpc>
            </a:pPr>
            <a:r>
              <a:rPr lang="ja-JP" altLang="en-US" sz="1000" dirty="0">
                <a:solidFill>
                  <a:schemeClr val="bg1"/>
                </a:solidFill>
                <a:latin typeface="メイリオ" panose="020B0604030504040204" pitchFamily="50" charset="-128"/>
                <a:ea typeface="メイリオ" panose="020B0604030504040204" pitchFamily="50" charset="-128"/>
              </a:rPr>
              <a:t>リサイクル施設</a:t>
            </a:r>
          </a:p>
        </p:txBody>
      </p:sp>
      <p:sp>
        <p:nvSpPr>
          <p:cNvPr id="109" name="正方形/長方形 108">
            <a:extLst>
              <a:ext uri="{FF2B5EF4-FFF2-40B4-BE49-F238E27FC236}">
                <a16:creationId xmlns:a16="http://schemas.microsoft.com/office/drawing/2014/main" id="{A208971F-531B-71A8-18A5-119A292437C6}"/>
              </a:ext>
            </a:extLst>
          </p:cNvPr>
          <p:cNvSpPr/>
          <p:nvPr/>
        </p:nvSpPr>
        <p:spPr>
          <a:xfrm>
            <a:off x="3734080" y="4189618"/>
            <a:ext cx="864000" cy="216000"/>
          </a:xfrm>
          <a:prstGeom prst="rect">
            <a:avLst/>
          </a:prstGeom>
          <a:solidFill>
            <a:schemeClr val="accent4">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ja-JP" altLang="en-US" sz="1000" dirty="0">
                <a:solidFill>
                  <a:schemeClr val="bg1"/>
                </a:solidFill>
                <a:latin typeface="メイリオ" panose="020B0604030504040204" pitchFamily="50" charset="-128"/>
                <a:ea typeface="メイリオ" panose="020B0604030504040204" pitchFamily="50" charset="-128"/>
              </a:rPr>
              <a:t>最終処分場</a:t>
            </a:r>
          </a:p>
        </p:txBody>
      </p:sp>
      <p:sp>
        <p:nvSpPr>
          <p:cNvPr id="15" name="矢印: 下 14">
            <a:extLst>
              <a:ext uri="{FF2B5EF4-FFF2-40B4-BE49-F238E27FC236}">
                <a16:creationId xmlns:a16="http://schemas.microsoft.com/office/drawing/2014/main" id="{70B0E8AA-8BF9-6C9D-4AC4-78CB2186B685}"/>
              </a:ext>
            </a:extLst>
          </p:cNvPr>
          <p:cNvSpPr/>
          <p:nvPr/>
        </p:nvSpPr>
        <p:spPr>
          <a:xfrm>
            <a:off x="3908106" y="445756"/>
            <a:ext cx="966655" cy="54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矢印: 下 178">
            <a:extLst>
              <a:ext uri="{FF2B5EF4-FFF2-40B4-BE49-F238E27FC236}">
                <a16:creationId xmlns:a16="http://schemas.microsoft.com/office/drawing/2014/main" id="{32F6C871-E735-DCEF-9F6D-EA47B934A97D}"/>
              </a:ext>
            </a:extLst>
          </p:cNvPr>
          <p:cNvSpPr/>
          <p:nvPr/>
        </p:nvSpPr>
        <p:spPr>
          <a:xfrm>
            <a:off x="4074989" y="2696491"/>
            <a:ext cx="660460" cy="50904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4173E64-7B38-44BE-8934-78228EEE4620}"/>
              </a:ext>
            </a:extLst>
          </p:cNvPr>
          <p:cNvSpPr/>
          <p:nvPr/>
        </p:nvSpPr>
        <p:spPr>
          <a:xfrm>
            <a:off x="3622890" y="2615611"/>
            <a:ext cx="1499701" cy="2134768"/>
          </a:xfrm>
          <a:prstGeom prst="rect">
            <a:avLst/>
          </a:prstGeom>
          <a:no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6" name="矢印: 下 175">
            <a:extLst>
              <a:ext uri="{FF2B5EF4-FFF2-40B4-BE49-F238E27FC236}">
                <a16:creationId xmlns:a16="http://schemas.microsoft.com/office/drawing/2014/main" id="{A7625385-4DF7-41E8-B875-AD124F6AC48F}"/>
              </a:ext>
            </a:extLst>
          </p:cNvPr>
          <p:cNvSpPr/>
          <p:nvPr/>
        </p:nvSpPr>
        <p:spPr>
          <a:xfrm>
            <a:off x="4640446" y="3954921"/>
            <a:ext cx="359567" cy="487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4" name="グループ化 173">
            <a:extLst>
              <a:ext uri="{FF2B5EF4-FFF2-40B4-BE49-F238E27FC236}">
                <a16:creationId xmlns:a16="http://schemas.microsoft.com/office/drawing/2014/main" id="{EAC48C1E-6AB7-D602-0EE5-A58729BEB331}"/>
              </a:ext>
            </a:extLst>
          </p:cNvPr>
          <p:cNvGrpSpPr/>
          <p:nvPr/>
        </p:nvGrpSpPr>
        <p:grpSpPr>
          <a:xfrm>
            <a:off x="459425" y="5459112"/>
            <a:ext cx="4745318" cy="1660850"/>
            <a:chOff x="155945" y="5877998"/>
            <a:chExt cx="4745318" cy="1660850"/>
          </a:xfrm>
        </p:grpSpPr>
        <p:sp>
          <p:nvSpPr>
            <p:cNvPr id="10" name="テキスト ボックス 9">
              <a:extLst>
                <a:ext uri="{FF2B5EF4-FFF2-40B4-BE49-F238E27FC236}">
                  <a16:creationId xmlns:a16="http://schemas.microsoft.com/office/drawing/2014/main" id="{9AD822F4-4DFB-921A-3BA6-51D2CE8204C5}"/>
                </a:ext>
              </a:extLst>
            </p:cNvPr>
            <p:cNvSpPr txBox="1"/>
            <p:nvPr/>
          </p:nvSpPr>
          <p:spPr>
            <a:xfrm>
              <a:off x="377023" y="7196260"/>
              <a:ext cx="373262" cy="276999"/>
            </a:xfrm>
            <a:prstGeom prst="rect">
              <a:avLst/>
            </a:prstGeom>
            <a:noFill/>
          </p:spPr>
          <p:txBody>
            <a:bodyPr wrap="square" rtlCol="0">
              <a:spAutoFit/>
            </a:bodyPr>
            <a:lstStyle/>
            <a:p>
              <a:r>
                <a:rPr kumimoji="1" lang="en-US" altLang="ja-JP" sz="1200" b="1" dirty="0"/>
                <a:t>3</a:t>
              </a:r>
              <a:endParaRPr kumimoji="1" lang="ja-JP" altLang="en-US" sz="1200" b="1" dirty="0"/>
            </a:p>
          </p:txBody>
        </p:sp>
        <p:sp>
          <p:nvSpPr>
            <p:cNvPr id="113" name="正方形/長方形 112">
              <a:extLst>
                <a:ext uri="{FF2B5EF4-FFF2-40B4-BE49-F238E27FC236}">
                  <a16:creationId xmlns:a16="http://schemas.microsoft.com/office/drawing/2014/main" id="{F674BC44-4AEE-9958-5D69-A89F075D60AC}"/>
                </a:ext>
              </a:extLst>
            </p:cNvPr>
            <p:cNvSpPr/>
            <p:nvPr/>
          </p:nvSpPr>
          <p:spPr>
            <a:xfrm>
              <a:off x="155945" y="6054514"/>
              <a:ext cx="4706449" cy="14843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図 114">
              <a:extLst>
                <a:ext uri="{FF2B5EF4-FFF2-40B4-BE49-F238E27FC236}">
                  <a16:creationId xmlns:a16="http://schemas.microsoft.com/office/drawing/2014/main" id="{1FF5C16D-D762-15D0-0830-E9BE84C4E254}"/>
                </a:ext>
              </a:extLst>
            </p:cNvPr>
            <p:cNvPicPr>
              <a:picLocks noChangeAspect="1"/>
            </p:cNvPicPr>
            <p:nvPr/>
          </p:nvPicPr>
          <p:blipFill>
            <a:blip r:embed="rId4"/>
            <a:stretch>
              <a:fillRect/>
            </a:stretch>
          </p:blipFill>
          <p:spPr>
            <a:xfrm>
              <a:off x="254329" y="6232433"/>
              <a:ext cx="1792036" cy="1275793"/>
            </a:xfrm>
            <a:prstGeom prst="rect">
              <a:avLst/>
            </a:prstGeom>
          </p:spPr>
        </p:pic>
        <p:sp>
          <p:nvSpPr>
            <p:cNvPr id="117" name="テキスト ボックス 116">
              <a:extLst>
                <a:ext uri="{FF2B5EF4-FFF2-40B4-BE49-F238E27FC236}">
                  <a16:creationId xmlns:a16="http://schemas.microsoft.com/office/drawing/2014/main" id="{D586BEFF-F0DB-F15B-7A8E-97DDFD88BB6B}"/>
                </a:ext>
              </a:extLst>
            </p:cNvPr>
            <p:cNvSpPr txBox="1"/>
            <p:nvPr/>
          </p:nvSpPr>
          <p:spPr>
            <a:xfrm>
              <a:off x="2046365" y="6348892"/>
              <a:ext cx="2808934" cy="1000274"/>
            </a:xfrm>
            <a:prstGeom prst="rect">
              <a:avLst/>
            </a:prstGeom>
            <a:noFill/>
          </p:spPr>
          <p:txBody>
            <a:bodyPr wrap="square" rtlCol="0">
              <a:spAutoFit/>
            </a:bodyPr>
            <a:lstStyle/>
            <a:p>
              <a:pPr defTabSz="266365">
                <a:lnSpc>
                  <a:spcPts val="1800"/>
                </a:lnSpc>
                <a:defRPr/>
              </a:pPr>
              <a:r>
                <a:rPr kumimoji="1" lang="ja-JP" altLang="en-US" sz="1100" dirty="0">
                  <a:solidFill>
                    <a:prstClr val="black"/>
                  </a:solidFill>
                  <a:latin typeface="メイリオ" panose="020B0604030504040204" pitchFamily="50" charset="-128"/>
                  <a:ea typeface="メイリオ" panose="020B0604030504040204" pitchFamily="50" charset="-128"/>
                </a:rPr>
                <a:t>　集積所や仮置場のレイアウト図は発災後にお知らせします。現場ごとの詳しい</a:t>
              </a:r>
              <a:r>
                <a:rPr kumimoji="1" lang="ja-JP" altLang="en-US" sz="1100" spc="100" dirty="0">
                  <a:solidFill>
                    <a:prstClr val="black"/>
                  </a:solidFill>
                  <a:latin typeface="メイリオ" panose="020B0604030504040204" pitchFamily="50" charset="-128"/>
                  <a:ea typeface="メイリオ" panose="020B0604030504040204" pitchFamily="50" charset="-128"/>
                </a:rPr>
                <a:t>レイアウトは、右記の二次元</a:t>
              </a:r>
              <a:endParaRPr kumimoji="1" lang="en-US" altLang="ja-JP" sz="1100" spc="100" dirty="0">
                <a:solidFill>
                  <a:prstClr val="black"/>
                </a:solidFill>
                <a:latin typeface="メイリオ" panose="020B0604030504040204" pitchFamily="50" charset="-128"/>
                <a:ea typeface="メイリオ" panose="020B0604030504040204" pitchFamily="50" charset="-128"/>
              </a:endParaRPr>
            </a:p>
            <a:p>
              <a:pPr defTabSz="266365">
                <a:lnSpc>
                  <a:spcPts val="1800"/>
                </a:lnSpc>
                <a:defRPr/>
              </a:pPr>
              <a:r>
                <a:rPr kumimoji="1" lang="ja-JP" altLang="en-US" sz="1100" dirty="0">
                  <a:solidFill>
                    <a:prstClr val="black"/>
                  </a:solidFill>
                  <a:latin typeface="メイリオ" panose="020B0604030504040204" pitchFamily="50" charset="-128"/>
                  <a:ea typeface="メイリオ" panose="020B0604030504040204" pitchFamily="50" charset="-128"/>
                </a:rPr>
                <a:t>バーコードを確認してください。　</a:t>
              </a:r>
              <a:endParaRPr kumimoji="1"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166" name="四角形: 角を丸くする 165">
              <a:extLst>
                <a:ext uri="{FF2B5EF4-FFF2-40B4-BE49-F238E27FC236}">
                  <a16:creationId xmlns:a16="http://schemas.microsoft.com/office/drawing/2014/main" id="{1D68D0B1-3BA1-E965-EC9E-DB669320FBD3}"/>
                </a:ext>
              </a:extLst>
            </p:cNvPr>
            <p:cNvSpPr/>
            <p:nvPr/>
          </p:nvSpPr>
          <p:spPr>
            <a:xfrm>
              <a:off x="3038066" y="5877998"/>
              <a:ext cx="1863197" cy="504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pPr>
              <a:r>
                <a:rPr kumimoji="1" lang="ja-JP" altLang="en-US" sz="1100" b="1" dirty="0">
                  <a:solidFill>
                    <a:srgbClr val="FF0000"/>
                  </a:solidFill>
                  <a:latin typeface="メイリオ" panose="020B0604030504040204" pitchFamily="50" charset="-128"/>
                  <a:ea typeface="メイリオ" panose="020B0604030504040204" pitchFamily="50" charset="-128"/>
                </a:rPr>
                <a:t>各自治体の実態に応じて</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pPr algn="ctr">
                <a:lnSpc>
                  <a:spcPts val="1200"/>
                </a:lnSpc>
              </a:pPr>
              <a:r>
                <a:rPr kumimoji="1" lang="ja-JP" altLang="en-US" sz="1100" b="1" dirty="0">
                  <a:solidFill>
                    <a:srgbClr val="FF0000"/>
                  </a:solidFill>
                  <a:latin typeface="メイリオ" panose="020B0604030504040204" pitchFamily="50" charset="-128"/>
                  <a:ea typeface="メイリオ" panose="020B0604030504040204" pitchFamily="50" charset="-128"/>
                </a:rPr>
                <a:t>活用する記載スペース</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pPr algn="ctr">
                <a:lnSpc>
                  <a:spcPts val="1200"/>
                </a:lnSpc>
              </a:pPr>
              <a:r>
                <a:rPr kumimoji="1" lang="ja-JP" altLang="en-US" sz="1100" b="1" dirty="0">
                  <a:solidFill>
                    <a:srgbClr val="FF0000"/>
                  </a:solidFill>
                  <a:latin typeface="メイリオ" panose="020B0604030504040204" pitchFamily="50" charset="-128"/>
                  <a:ea typeface="メイリオ" panose="020B0604030504040204" pitchFamily="50" charset="-128"/>
                </a:rPr>
                <a:t>↓記載例</a:t>
              </a:r>
            </a:p>
          </p:txBody>
        </p:sp>
        <p:sp>
          <p:nvSpPr>
            <p:cNvPr id="173" name="四角形: 角を丸くする 167">
              <a:extLst>
                <a:ext uri="{FF2B5EF4-FFF2-40B4-BE49-F238E27FC236}">
                  <a16:creationId xmlns:a16="http://schemas.microsoft.com/office/drawing/2014/main" id="{3E3B9342-647F-5C45-2317-682284725943}"/>
                </a:ext>
              </a:extLst>
            </p:cNvPr>
            <p:cNvSpPr/>
            <p:nvPr/>
          </p:nvSpPr>
          <p:spPr>
            <a:xfrm>
              <a:off x="228524" y="5900780"/>
              <a:ext cx="2592000" cy="250626"/>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集積所・仮置場のレイアウトイメージ</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grpSp>
      <p:sp>
        <p:nvSpPr>
          <p:cNvPr id="175" name="テキスト ボックス 174">
            <a:extLst>
              <a:ext uri="{FF2B5EF4-FFF2-40B4-BE49-F238E27FC236}">
                <a16:creationId xmlns:a16="http://schemas.microsoft.com/office/drawing/2014/main" id="{EC979002-54BE-8756-6484-72F65F243E31}"/>
              </a:ext>
            </a:extLst>
          </p:cNvPr>
          <p:cNvSpPr txBox="1"/>
          <p:nvPr/>
        </p:nvSpPr>
        <p:spPr>
          <a:xfrm>
            <a:off x="362919" y="7220330"/>
            <a:ext cx="352753" cy="276999"/>
          </a:xfrm>
          <a:prstGeom prst="rect">
            <a:avLst/>
          </a:prstGeom>
          <a:noFill/>
        </p:spPr>
        <p:txBody>
          <a:bodyPr wrap="square" rtlCol="0">
            <a:spAutoFit/>
          </a:bodyPr>
          <a:lstStyle/>
          <a:p>
            <a:r>
              <a:rPr kumimoji="1" lang="en-US" altLang="ja-JP" sz="1200" b="1" dirty="0"/>
              <a:t>5</a:t>
            </a:r>
            <a:endParaRPr kumimoji="1" lang="ja-JP" altLang="en-US" sz="1200" b="1" dirty="0"/>
          </a:p>
        </p:txBody>
      </p:sp>
      <p:grpSp>
        <p:nvGrpSpPr>
          <p:cNvPr id="2084" name="グループ化 2083">
            <a:extLst>
              <a:ext uri="{FF2B5EF4-FFF2-40B4-BE49-F238E27FC236}">
                <a16:creationId xmlns:a16="http://schemas.microsoft.com/office/drawing/2014/main" id="{478E0E8D-2545-1415-F3C6-1E4AD0704063}"/>
              </a:ext>
            </a:extLst>
          </p:cNvPr>
          <p:cNvGrpSpPr/>
          <p:nvPr/>
        </p:nvGrpSpPr>
        <p:grpSpPr>
          <a:xfrm>
            <a:off x="3770599" y="1109720"/>
            <a:ext cx="365896" cy="224192"/>
            <a:chOff x="3824951" y="1133795"/>
            <a:chExt cx="435056" cy="266568"/>
          </a:xfrm>
        </p:grpSpPr>
        <p:grpSp>
          <p:nvGrpSpPr>
            <p:cNvPr id="183" name="グループ化 182">
              <a:extLst>
                <a:ext uri="{FF2B5EF4-FFF2-40B4-BE49-F238E27FC236}">
                  <a16:creationId xmlns:a16="http://schemas.microsoft.com/office/drawing/2014/main" id="{C3382BCE-2615-A23F-0B0F-ECC4602DDBF7}"/>
                </a:ext>
              </a:extLst>
            </p:cNvPr>
            <p:cNvGrpSpPr/>
            <p:nvPr/>
          </p:nvGrpSpPr>
          <p:grpSpPr>
            <a:xfrm>
              <a:off x="3844204" y="1235644"/>
              <a:ext cx="321010" cy="164719"/>
              <a:chOff x="2575129" y="3687569"/>
              <a:chExt cx="320115" cy="164260"/>
            </a:xfrm>
          </p:grpSpPr>
          <p:sp>
            <p:nvSpPr>
              <p:cNvPr id="184" name="正方形/長方形 183">
                <a:extLst>
                  <a:ext uri="{FF2B5EF4-FFF2-40B4-BE49-F238E27FC236}">
                    <a16:creationId xmlns:a16="http://schemas.microsoft.com/office/drawing/2014/main" id="{1A44D773-FE73-5FB4-CE87-84B3B7C198B7}"/>
                  </a:ext>
                </a:extLst>
              </p:cNvPr>
              <p:cNvSpPr/>
              <p:nvPr/>
            </p:nvSpPr>
            <p:spPr>
              <a:xfrm flipH="1">
                <a:off x="2612833" y="3687569"/>
                <a:ext cx="127849" cy="7404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5" name="正方形/長方形 184">
                <a:extLst>
                  <a:ext uri="{FF2B5EF4-FFF2-40B4-BE49-F238E27FC236}">
                    <a16:creationId xmlns:a16="http://schemas.microsoft.com/office/drawing/2014/main" id="{E92A243C-3903-0275-3638-A57CBCD34342}"/>
                  </a:ext>
                </a:extLst>
              </p:cNvPr>
              <p:cNvSpPr/>
              <p:nvPr/>
            </p:nvSpPr>
            <p:spPr>
              <a:xfrm flipH="1">
                <a:off x="2612834" y="3687569"/>
                <a:ext cx="51001" cy="7404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6" name="正方形/長方形 185">
                <a:extLst>
                  <a:ext uri="{FF2B5EF4-FFF2-40B4-BE49-F238E27FC236}">
                    <a16:creationId xmlns:a16="http://schemas.microsoft.com/office/drawing/2014/main" id="{1B8E43ED-D5CA-C111-4CAE-C5594B96451A}"/>
                  </a:ext>
                </a:extLst>
              </p:cNvPr>
              <p:cNvSpPr/>
              <p:nvPr/>
            </p:nvSpPr>
            <p:spPr>
              <a:xfrm flipH="1">
                <a:off x="2575129" y="3762029"/>
                <a:ext cx="200518" cy="89800"/>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7" name="正方形/長方形 186">
                <a:extLst>
                  <a:ext uri="{FF2B5EF4-FFF2-40B4-BE49-F238E27FC236}">
                    <a16:creationId xmlns:a16="http://schemas.microsoft.com/office/drawing/2014/main" id="{BC1C514E-D0E2-DCD3-BB37-EA0E987C5A24}"/>
                  </a:ext>
                </a:extLst>
              </p:cNvPr>
              <p:cNvSpPr/>
              <p:nvPr/>
            </p:nvSpPr>
            <p:spPr>
              <a:xfrm flipH="1">
                <a:off x="2575130" y="3762029"/>
                <a:ext cx="117698" cy="898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8" name="正方形/長方形 187">
                <a:extLst>
                  <a:ext uri="{FF2B5EF4-FFF2-40B4-BE49-F238E27FC236}">
                    <a16:creationId xmlns:a16="http://schemas.microsoft.com/office/drawing/2014/main" id="{E3C90ECE-6EDA-37D5-025A-2252335DFC53}"/>
                  </a:ext>
                </a:extLst>
              </p:cNvPr>
              <p:cNvSpPr/>
              <p:nvPr/>
            </p:nvSpPr>
            <p:spPr>
              <a:xfrm flipH="1">
                <a:off x="2732430" y="3687569"/>
                <a:ext cx="127849" cy="74049"/>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9" name="正方形/長方形 188">
                <a:extLst>
                  <a:ext uri="{FF2B5EF4-FFF2-40B4-BE49-F238E27FC236}">
                    <a16:creationId xmlns:a16="http://schemas.microsoft.com/office/drawing/2014/main" id="{DBB47094-CD8E-186C-8262-23E460152486}"/>
                  </a:ext>
                </a:extLst>
              </p:cNvPr>
              <p:cNvSpPr/>
              <p:nvPr/>
            </p:nvSpPr>
            <p:spPr>
              <a:xfrm flipH="1">
                <a:off x="2732431" y="3687569"/>
                <a:ext cx="51001" cy="74049"/>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1" name="正方形/長方形 190">
                <a:extLst>
                  <a:ext uri="{FF2B5EF4-FFF2-40B4-BE49-F238E27FC236}">
                    <a16:creationId xmlns:a16="http://schemas.microsoft.com/office/drawing/2014/main" id="{F8D884E4-EEC1-063A-19A6-383EBC0C920E}"/>
                  </a:ext>
                </a:extLst>
              </p:cNvPr>
              <p:cNvSpPr/>
              <p:nvPr/>
            </p:nvSpPr>
            <p:spPr>
              <a:xfrm flipH="1">
                <a:off x="2694726" y="3762029"/>
                <a:ext cx="200518" cy="89800"/>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80" name="正方形/長方形 2079">
                <a:extLst>
                  <a:ext uri="{FF2B5EF4-FFF2-40B4-BE49-F238E27FC236}">
                    <a16:creationId xmlns:a16="http://schemas.microsoft.com/office/drawing/2014/main" id="{6F01A6B3-B110-9CA1-A91D-2B4C2E0D1700}"/>
                  </a:ext>
                </a:extLst>
              </p:cNvPr>
              <p:cNvSpPr/>
              <p:nvPr/>
            </p:nvSpPr>
            <p:spPr>
              <a:xfrm flipH="1">
                <a:off x="2694727" y="3762029"/>
                <a:ext cx="117698" cy="898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2081" name="楕円 2080">
              <a:extLst>
                <a:ext uri="{FF2B5EF4-FFF2-40B4-BE49-F238E27FC236}">
                  <a16:creationId xmlns:a16="http://schemas.microsoft.com/office/drawing/2014/main" id="{451262CD-52D6-BC5C-79BE-AB76282A451C}"/>
                </a:ext>
              </a:extLst>
            </p:cNvPr>
            <p:cNvSpPr/>
            <p:nvPr/>
          </p:nvSpPr>
          <p:spPr>
            <a:xfrm>
              <a:off x="3824951" y="1140617"/>
              <a:ext cx="144000" cy="144000"/>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3</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2082" name="楕円 2081">
              <a:extLst>
                <a:ext uri="{FF2B5EF4-FFF2-40B4-BE49-F238E27FC236}">
                  <a16:creationId xmlns:a16="http://schemas.microsoft.com/office/drawing/2014/main" id="{25C0ACB2-A6DA-0387-E7C4-98C943D53B86}"/>
                </a:ext>
              </a:extLst>
            </p:cNvPr>
            <p:cNvSpPr/>
            <p:nvPr/>
          </p:nvSpPr>
          <p:spPr>
            <a:xfrm>
              <a:off x="3975963" y="1140617"/>
              <a:ext cx="144000" cy="144000"/>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2</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2083" name="楕円 2082">
              <a:extLst>
                <a:ext uri="{FF2B5EF4-FFF2-40B4-BE49-F238E27FC236}">
                  <a16:creationId xmlns:a16="http://schemas.microsoft.com/office/drawing/2014/main" id="{4BEB6AAC-B98D-C74B-3333-7BDD10ED2B13}"/>
                </a:ext>
              </a:extLst>
            </p:cNvPr>
            <p:cNvSpPr/>
            <p:nvPr/>
          </p:nvSpPr>
          <p:spPr>
            <a:xfrm>
              <a:off x="4116007" y="1133795"/>
              <a:ext cx="144000" cy="144000"/>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1</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grpSp>
      <p:grpSp>
        <p:nvGrpSpPr>
          <p:cNvPr id="2086" name="グループ化 2085">
            <a:extLst>
              <a:ext uri="{FF2B5EF4-FFF2-40B4-BE49-F238E27FC236}">
                <a16:creationId xmlns:a16="http://schemas.microsoft.com/office/drawing/2014/main" id="{B5EA6EF2-F9EC-40D1-34CF-7BF613195273}"/>
              </a:ext>
            </a:extLst>
          </p:cNvPr>
          <p:cNvGrpSpPr/>
          <p:nvPr/>
        </p:nvGrpSpPr>
        <p:grpSpPr>
          <a:xfrm>
            <a:off x="3712528" y="1616794"/>
            <a:ext cx="1410063" cy="835382"/>
            <a:chOff x="-2900378" y="2135441"/>
            <a:chExt cx="1678697" cy="994532"/>
          </a:xfrm>
        </p:grpSpPr>
        <p:grpSp>
          <p:nvGrpSpPr>
            <p:cNvPr id="2087" name="グループ化 2086">
              <a:extLst>
                <a:ext uri="{FF2B5EF4-FFF2-40B4-BE49-F238E27FC236}">
                  <a16:creationId xmlns:a16="http://schemas.microsoft.com/office/drawing/2014/main" id="{668AFC38-F99F-AFD6-76FE-21C20911B38F}"/>
                </a:ext>
              </a:extLst>
            </p:cNvPr>
            <p:cNvGrpSpPr/>
            <p:nvPr/>
          </p:nvGrpSpPr>
          <p:grpSpPr>
            <a:xfrm>
              <a:off x="-2900378" y="2149029"/>
              <a:ext cx="1678697" cy="980944"/>
              <a:chOff x="1638607" y="5330307"/>
              <a:chExt cx="1623300" cy="948573"/>
            </a:xfrm>
          </p:grpSpPr>
          <p:sp>
            <p:nvSpPr>
              <p:cNvPr id="2097" name="フローチャート: データ 2096">
                <a:extLst>
                  <a:ext uri="{FF2B5EF4-FFF2-40B4-BE49-F238E27FC236}">
                    <a16:creationId xmlns:a16="http://schemas.microsoft.com/office/drawing/2014/main" id="{0D7134CE-ACE3-7739-6D27-7035D1D9BC79}"/>
                  </a:ext>
                </a:extLst>
              </p:cNvPr>
              <p:cNvSpPr/>
              <p:nvPr/>
            </p:nvSpPr>
            <p:spPr>
              <a:xfrm>
                <a:off x="1638607" y="5352404"/>
                <a:ext cx="1623300" cy="926476"/>
              </a:xfrm>
              <a:prstGeom prst="flowChartInputOutpu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8" name="矢印: 右 2097">
                <a:extLst>
                  <a:ext uri="{FF2B5EF4-FFF2-40B4-BE49-F238E27FC236}">
                    <a16:creationId xmlns:a16="http://schemas.microsoft.com/office/drawing/2014/main" id="{8129DF5F-CEDB-848E-97A1-B675E01CDA25}"/>
                  </a:ext>
                </a:extLst>
              </p:cNvPr>
              <p:cNvSpPr/>
              <p:nvPr/>
            </p:nvSpPr>
            <p:spPr>
              <a:xfrm>
                <a:off x="1805948" y="5646175"/>
                <a:ext cx="321951"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99" name="矢印: 右 2098">
                <a:extLst>
                  <a:ext uri="{FF2B5EF4-FFF2-40B4-BE49-F238E27FC236}">
                    <a16:creationId xmlns:a16="http://schemas.microsoft.com/office/drawing/2014/main" id="{C17B17A1-C8A1-BF49-8AC3-2A172D805B26}"/>
                  </a:ext>
                </a:extLst>
              </p:cNvPr>
              <p:cNvSpPr/>
              <p:nvPr/>
            </p:nvSpPr>
            <p:spPr>
              <a:xfrm rot="17217878">
                <a:off x="2072141" y="5561753"/>
                <a:ext cx="258727"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0" name="矢印: 右 2099">
                <a:extLst>
                  <a:ext uri="{FF2B5EF4-FFF2-40B4-BE49-F238E27FC236}">
                    <a16:creationId xmlns:a16="http://schemas.microsoft.com/office/drawing/2014/main" id="{41000E41-ADC7-F86A-491B-4237A2AEC39A}"/>
                  </a:ext>
                </a:extLst>
              </p:cNvPr>
              <p:cNvSpPr/>
              <p:nvPr/>
            </p:nvSpPr>
            <p:spPr>
              <a:xfrm>
                <a:off x="2292687" y="5466199"/>
                <a:ext cx="532342"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1" name="矢印: 右 2100">
                <a:extLst>
                  <a:ext uri="{FF2B5EF4-FFF2-40B4-BE49-F238E27FC236}">
                    <a16:creationId xmlns:a16="http://schemas.microsoft.com/office/drawing/2014/main" id="{5DB09CE8-F557-AE4B-9213-A8538356902E}"/>
                  </a:ext>
                </a:extLst>
              </p:cNvPr>
              <p:cNvSpPr/>
              <p:nvPr/>
            </p:nvSpPr>
            <p:spPr>
              <a:xfrm rot="6300000">
                <a:off x="2561292" y="5718232"/>
                <a:ext cx="514384"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2" name="矢印: 右 2101">
                <a:extLst>
                  <a:ext uri="{FF2B5EF4-FFF2-40B4-BE49-F238E27FC236}">
                    <a16:creationId xmlns:a16="http://schemas.microsoft.com/office/drawing/2014/main" id="{27DB7454-81FA-6995-D681-3838990C5053}"/>
                  </a:ext>
                </a:extLst>
              </p:cNvPr>
              <p:cNvSpPr/>
              <p:nvPr/>
            </p:nvSpPr>
            <p:spPr>
              <a:xfrm rot="10800000">
                <a:off x="1744747" y="5803787"/>
                <a:ext cx="428714"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3" name="矢印: 右 2102">
                <a:extLst>
                  <a:ext uri="{FF2B5EF4-FFF2-40B4-BE49-F238E27FC236}">
                    <a16:creationId xmlns:a16="http://schemas.microsoft.com/office/drawing/2014/main" id="{1BAFDA4B-20AE-B449-057F-C6608EBE75C2}"/>
                  </a:ext>
                </a:extLst>
              </p:cNvPr>
              <p:cNvSpPr/>
              <p:nvPr/>
            </p:nvSpPr>
            <p:spPr>
              <a:xfrm rot="10800000">
                <a:off x="2217528" y="5989507"/>
                <a:ext cx="532342"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4" name="矢印: 右 2103">
                <a:extLst>
                  <a:ext uri="{FF2B5EF4-FFF2-40B4-BE49-F238E27FC236}">
                    <a16:creationId xmlns:a16="http://schemas.microsoft.com/office/drawing/2014/main" id="{B432FD2D-EDEF-20C0-C867-23425344897E}"/>
                  </a:ext>
                </a:extLst>
              </p:cNvPr>
              <p:cNvSpPr/>
              <p:nvPr/>
            </p:nvSpPr>
            <p:spPr>
              <a:xfrm rot="17217878">
                <a:off x="2091720" y="5914303"/>
                <a:ext cx="196967" cy="17474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2105" name="グループ化 2104">
                <a:extLst>
                  <a:ext uri="{FF2B5EF4-FFF2-40B4-BE49-F238E27FC236}">
                    <a16:creationId xmlns:a16="http://schemas.microsoft.com/office/drawing/2014/main" id="{BA00F9B7-13AC-EE57-3E60-674B0459D055}"/>
                  </a:ext>
                </a:extLst>
              </p:cNvPr>
              <p:cNvGrpSpPr/>
              <p:nvPr/>
            </p:nvGrpSpPr>
            <p:grpSpPr>
              <a:xfrm>
                <a:off x="2383440" y="6087594"/>
                <a:ext cx="200518" cy="164260"/>
                <a:chOff x="5153543" y="5065559"/>
                <a:chExt cx="200518" cy="164260"/>
              </a:xfrm>
            </p:grpSpPr>
            <p:sp>
              <p:nvSpPr>
                <p:cNvPr id="2116" name="正方形/長方形 2115">
                  <a:extLst>
                    <a:ext uri="{FF2B5EF4-FFF2-40B4-BE49-F238E27FC236}">
                      <a16:creationId xmlns:a16="http://schemas.microsoft.com/office/drawing/2014/main" id="{1902A518-7DE8-C056-F597-14D330191A30}"/>
                    </a:ext>
                  </a:extLst>
                </p:cNvPr>
                <p:cNvSpPr/>
                <p:nvPr/>
              </p:nvSpPr>
              <p:spPr>
                <a:xfrm>
                  <a:off x="5188508" y="5065559"/>
                  <a:ext cx="127849" cy="74049"/>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7" name="正方形/長方形 2116">
                  <a:extLst>
                    <a:ext uri="{FF2B5EF4-FFF2-40B4-BE49-F238E27FC236}">
                      <a16:creationId xmlns:a16="http://schemas.microsoft.com/office/drawing/2014/main" id="{47B4989C-2A44-2507-AC5A-83939D2535F7}"/>
                    </a:ext>
                  </a:extLst>
                </p:cNvPr>
                <p:cNvSpPr/>
                <p:nvPr/>
              </p:nvSpPr>
              <p:spPr>
                <a:xfrm>
                  <a:off x="5265355" y="5065559"/>
                  <a:ext cx="51001" cy="74049"/>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8" name="正方形/長方形 2117">
                  <a:extLst>
                    <a:ext uri="{FF2B5EF4-FFF2-40B4-BE49-F238E27FC236}">
                      <a16:creationId xmlns:a16="http://schemas.microsoft.com/office/drawing/2014/main" id="{39CA975D-8541-715A-0325-C22452FC082B}"/>
                    </a:ext>
                  </a:extLst>
                </p:cNvPr>
                <p:cNvSpPr/>
                <p:nvPr/>
              </p:nvSpPr>
              <p:spPr>
                <a:xfrm>
                  <a:off x="5153543" y="5140019"/>
                  <a:ext cx="200518" cy="89800"/>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9" name="正方形/長方形 2118">
                  <a:extLst>
                    <a:ext uri="{FF2B5EF4-FFF2-40B4-BE49-F238E27FC236}">
                      <a16:creationId xmlns:a16="http://schemas.microsoft.com/office/drawing/2014/main" id="{B5577E21-9AB8-5196-8217-98736D094BC4}"/>
                    </a:ext>
                  </a:extLst>
                </p:cNvPr>
                <p:cNvSpPr/>
                <p:nvPr/>
              </p:nvSpPr>
              <p:spPr>
                <a:xfrm>
                  <a:off x="5236362" y="5140019"/>
                  <a:ext cx="117698" cy="89800"/>
                </a:xfrm>
                <a:prstGeom prst="rect">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106" name="グループ化 2105">
                <a:extLst>
                  <a:ext uri="{FF2B5EF4-FFF2-40B4-BE49-F238E27FC236}">
                    <a16:creationId xmlns:a16="http://schemas.microsoft.com/office/drawing/2014/main" id="{2A103A0D-DA39-8EB3-DB06-C083881605CD}"/>
                  </a:ext>
                </a:extLst>
              </p:cNvPr>
              <p:cNvGrpSpPr/>
              <p:nvPr/>
            </p:nvGrpSpPr>
            <p:grpSpPr>
              <a:xfrm>
                <a:off x="2854668" y="5742787"/>
                <a:ext cx="200518" cy="164260"/>
                <a:chOff x="5153543" y="5065559"/>
                <a:chExt cx="200518" cy="164260"/>
              </a:xfrm>
            </p:grpSpPr>
            <p:sp>
              <p:nvSpPr>
                <p:cNvPr id="2112" name="正方形/長方形 2111">
                  <a:extLst>
                    <a:ext uri="{FF2B5EF4-FFF2-40B4-BE49-F238E27FC236}">
                      <a16:creationId xmlns:a16="http://schemas.microsoft.com/office/drawing/2014/main" id="{CFEE3B79-2605-4226-8769-67AFDC2CC35B}"/>
                    </a:ext>
                  </a:extLst>
                </p:cNvPr>
                <p:cNvSpPr/>
                <p:nvPr/>
              </p:nvSpPr>
              <p:spPr>
                <a:xfrm>
                  <a:off x="5188508" y="5065559"/>
                  <a:ext cx="127849" cy="74049"/>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3" name="正方形/長方形 2112">
                  <a:extLst>
                    <a:ext uri="{FF2B5EF4-FFF2-40B4-BE49-F238E27FC236}">
                      <a16:creationId xmlns:a16="http://schemas.microsoft.com/office/drawing/2014/main" id="{285070EC-4CC0-975A-9A04-D8D04F338602}"/>
                    </a:ext>
                  </a:extLst>
                </p:cNvPr>
                <p:cNvSpPr/>
                <p:nvPr/>
              </p:nvSpPr>
              <p:spPr>
                <a:xfrm>
                  <a:off x="5265355" y="5065559"/>
                  <a:ext cx="51001" cy="74049"/>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4" name="正方形/長方形 2113">
                  <a:extLst>
                    <a:ext uri="{FF2B5EF4-FFF2-40B4-BE49-F238E27FC236}">
                      <a16:creationId xmlns:a16="http://schemas.microsoft.com/office/drawing/2014/main" id="{9D9F4FE7-E2F4-1031-4097-53C7DECD0512}"/>
                    </a:ext>
                  </a:extLst>
                </p:cNvPr>
                <p:cNvSpPr/>
                <p:nvPr/>
              </p:nvSpPr>
              <p:spPr>
                <a:xfrm>
                  <a:off x="5153543" y="5140019"/>
                  <a:ext cx="200518" cy="898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5" name="正方形/長方形 2114">
                  <a:extLst>
                    <a:ext uri="{FF2B5EF4-FFF2-40B4-BE49-F238E27FC236}">
                      <a16:creationId xmlns:a16="http://schemas.microsoft.com/office/drawing/2014/main" id="{E9174957-A061-729A-C85C-66E316F07353}"/>
                    </a:ext>
                  </a:extLst>
                </p:cNvPr>
                <p:cNvSpPr/>
                <p:nvPr/>
              </p:nvSpPr>
              <p:spPr>
                <a:xfrm>
                  <a:off x="5236362" y="5140019"/>
                  <a:ext cx="117698" cy="898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107" name="グループ化 2106">
                <a:extLst>
                  <a:ext uri="{FF2B5EF4-FFF2-40B4-BE49-F238E27FC236}">
                    <a16:creationId xmlns:a16="http://schemas.microsoft.com/office/drawing/2014/main" id="{7D76D3FF-FB89-9FBE-3549-0FA62C647D09}"/>
                  </a:ext>
                </a:extLst>
              </p:cNvPr>
              <p:cNvGrpSpPr/>
              <p:nvPr/>
            </p:nvGrpSpPr>
            <p:grpSpPr>
              <a:xfrm>
                <a:off x="2435059" y="5330307"/>
                <a:ext cx="200518" cy="164260"/>
                <a:chOff x="5153543" y="5065559"/>
                <a:chExt cx="200518" cy="164260"/>
              </a:xfrm>
            </p:grpSpPr>
            <p:sp>
              <p:nvSpPr>
                <p:cNvPr id="2108" name="正方形/長方形 2107">
                  <a:extLst>
                    <a:ext uri="{FF2B5EF4-FFF2-40B4-BE49-F238E27FC236}">
                      <a16:creationId xmlns:a16="http://schemas.microsoft.com/office/drawing/2014/main" id="{F94D41EA-AF19-141C-A6FE-6FD72D924A8E}"/>
                    </a:ext>
                  </a:extLst>
                </p:cNvPr>
                <p:cNvSpPr/>
                <p:nvPr/>
              </p:nvSpPr>
              <p:spPr>
                <a:xfrm>
                  <a:off x="5188508" y="5065559"/>
                  <a:ext cx="127849" cy="74049"/>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9" name="正方形/長方形 2108">
                  <a:extLst>
                    <a:ext uri="{FF2B5EF4-FFF2-40B4-BE49-F238E27FC236}">
                      <a16:creationId xmlns:a16="http://schemas.microsoft.com/office/drawing/2014/main" id="{3266386F-6B78-C013-3FF0-951DB12AB7E8}"/>
                    </a:ext>
                  </a:extLst>
                </p:cNvPr>
                <p:cNvSpPr/>
                <p:nvPr/>
              </p:nvSpPr>
              <p:spPr>
                <a:xfrm>
                  <a:off x="5265355" y="5065559"/>
                  <a:ext cx="51001" cy="74049"/>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0" name="正方形/長方形 2109">
                  <a:extLst>
                    <a:ext uri="{FF2B5EF4-FFF2-40B4-BE49-F238E27FC236}">
                      <a16:creationId xmlns:a16="http://schemas.microsoft.com/office/drawing/2014/main" id="{D85001F6-AD82-51B2-A9E6-E980774606BF}"/>
                    </a:ext>
                  </a:extLst>
                </p:cNvPr>
                <p:cNvSpPr/>
                <p:nvPr/>
              </p:nvSpPr>
              <p:spPr>
                <a:xfrm>
                  <a:off x="5153543" y="5140019"/>
                  <a:ext cx="200518" cy="89800"/>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1" name="正方形/長方形 2110">
                  <a:extLst>
                    <a:ext uri="{FF2B5EF4-FFF2-40B4-BE49-F238E27FC236}">
                      <a16:creationId xmlns:a16="http://schemas.microsoft.com/office/drawing/2014/main" id="{FA5D75FD-BF15-31AF-AC8E-C536AD9F3040}"/>
                    </a:ext>
                  </a:extLst>
                </p:cNvPr>
                <p:cNvSpPr/>
                <p:nvPr/>
              </p:nvSpPr>
              <p:spPr>
                <a:xfrm>
                  <a:off x="5236362" y="5140019"/>
                  <a:ext cx="117698" cy="89800"/>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sp>
          <p:nvSpPr>
            <p:cNvPr id="2089" name="楕円 2088">
              <a:extLst>
                <a:ext uri="{FF2B5EF4-FFF2-40B4-BE49-F238E27FC236}">
                  <a16:creationId xmlns:a16="http://schemas.microsoft.com/office/drawing/2014/main" id="{AC68F09B-E37C-EF4A-6C0D-64CCFF159666}"/>
                </a:ext>
              </a:extLst>
            </p:cNvPr>
            <p:cNvSpPr/>
            <p:nvPr/>
          </p:nvSpPr>
          <p:spPr>
            <a:xfrm>
              <a:off x="-1811213" y="2135441"/>
              <a:ext cx="144000" cy="144000"/>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3</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2090" name="楕円 2089">
              <a:extLst>
                <a:ext uri="{FF2B5EF4-FFF2-40B4-BE49-F238E27FC236}">
                  <a16:creationId xmlns:a16="http://schemas.microsoft.com/office/drawing/2014/main" id="{64055142-2966-226F-2382-34937A7D32BA}"/>
                </a:ext>
              </a:extLst>
            </p:cNvPr>
            <p:cNvSpPr/>
            <p:nvPr/>
          </p:nvSpPr>
          <p:spPr>
            <a:xfrm>
              <a:off x="-1513314" y="2442428"/>
              <a:ext cx="144000" cy="144000"/>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2</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2091" name="楕円 2090">
              <a:extLst>
                <a:ext uri="{FF2B5EF4-FFF2-40B4-BE49-F238E27FC236}">
                  <a16:creationId xmlns:a16="http://schemas.microsoft.com/office/drawing/2014/main" id="{A4128810-33A5-14C4-ABC8-EBAD5F7457FF}"/>
                </a:ext>
              </a:extLst>
            </p:cNvPr>
            <p:cNvSpPr/>
            <p:nvPr/>
          </p:nvSpPr>
          <p:spPr>
            <a:xfrm>
              <a:off x="-1849315" y="2963018"/>
              <a:ext cx="144000" cy="144000"/>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kumimoji="1" lang="en-US" altLang="ja-JP" sz="900" b="1" dirty="0">
                  <a:solidFill>
                    <a:schemeClr val="tx1"/>
                  </a:solidFill>
                  <a:latin typeface="メイリオ" panose="020B0604030504040204" pitchFamily="50" charset="-128"/>
                  <a:ea typeface="メイリオ" panose="020B0604030504040204" pitchFamily="50" charset="-128"/>
                </a:rPr>
                <a:t>1</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grpSp>
      <p:sp>
        <p:nvSpPr>
          <p:cNvPr id="16" name="四角形: 角を丸くする 15">
            <a:extLst>
              <a:ext uri="{FF2B5EF4-FFF2-40B4-BE49-F238E27FC236}">
                <a16:creationId xmlns:a16="http://schemas.microsoft.com/office/drawing/2014/main" id="{075EE240-82DF-E47F-E738-5816BE23D90A}"/>
              </a:ext>
            </a:extLst>
          </p:cNvPr>
          <p:cNvSpPr/>
          <p:nvPr/>
        </p:nvSpPr>
        <p:spPr>
          <a:xfrm>
            <a:off x="509564" y="4762559"/>
            <a:ext cx="3045861" cy="5068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1000" dirty="0">
                <a:solidFill>
                  <a:schemeClr val="bg1">
                    <a:lumMod val="50000"/>
                  </a:schemeClr>
                </a:solidFill>
                <a:latin typeface="メイリオ" panose="020B0604030504040204" pitchFamily="50" charset="-128"/>
                <a:ea typeface="メイリオ" panose="020B0604030504040204" pitchFamily="50" charset="-128"/>
              </a:rPr>
              <a:t>※ </a:t>
            </a:r>
            <a:r>
              <a:rPr kumimoji="1" lang="ja-JP" altLang="en-US" sz="1000" dirty="0">
                <a:solidFill>
                  <a:schemeClr val="bg1">
                    <a:lumMod val="50000"/>
                  </a:schemeClr>
                </a:solidFill>
                <a:latin typeface="メイリオ" panose="020B0604030504040204" pitchFamily="50" charset="-128"/>
                <a:ea typeface="メイリオ" panose="020B0604030504040204" pitchFamily="50" charset="-128"/>
              </a:rPr>
              <a:t>上表は一般的な定義であり、仮置場・集積所の</a:t>
            </a:r>
            <a:endParaRPr kumimoji="1" lang="en-US" altLang="ja-JP" sz="1000"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000" dirty="0">
                <a:solidFill>
                  <a:schemeClr val="bg1">
                    <a:lumMod val="50000"/>
                  </a:schemeClr>
                </a:solidFill>
                <a:latin typeface="メイリオ" panose="020B0604030504040204" pitchFamily="50" charset="-128"/>
                <a:ea typeface="メイリオ" panose="020B0604030504040204" pitchFamily="50" charset="-128"/>
              </a:rPr>
              <a:t>　 設置の有無や場所は自治体により異なります。</a:t>
            </a:r>
            <a:endParaRPr kumimoji="1" lang="en-US" altLang="ja-JP" sz="10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916E83B8-5E3D-5FDA-4E15-137EBB13908A}"/>
              </a:ext>
            </a:extLst>
          </p:cNvPr>
          <p:cNvSpPr/>
          <p:nvPr/>
        </p:nvSpPr>
        <p:spPr>
          <a:xfrm>
            <a:off x="4476298" y="6430143"/>
            <a:ext cx="607649" cy="607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二次元バーコード</a:t>
            </a:r>
            <a:endParaRPr kumimoji="1" lang="en-US" altLang="ja-JP" sz="1100" b="1" dirty="0">
              <a:latin typeface="メイリオ" panose="020B0604030504040204" pitchFamily="50" charset="-128"/>
              <a:ea typeface="メイリオ" panose="020B0604030504040204" pitchFamily="50" charset="-128"/>
            </a:endParaRPr>
          </a:p>
        </p:txBody>
      </p:sp>
      <p:pic>
        <p:nvPicPr>
          <p:cNvPr id="18" name="図 17" descr="図形&#10;&#10;低い精度で自動的に生成された説明">
            <a:extLst>
              <a:ext uri="{FF2B5EF4-FFF2-40B4-BE49-F238E27FC236}">
                <a16:creationId xmlns:a16="http://schemas.microsoft.com/office/drawing/2014/main" id="{845F876C-4DFA-08FD-6164-264F3EC504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3715799" y="1666949"/>
            <a:ext cx="269445" cy="232300"/>
          </a:xfrm>
          <a:prstGeom prst="rect">
            <a:avLst/>
          </a:prstGeom>
        </p:spPr>
      </p:pic>
      <p:pic>
        <p:nvPicPr>
          <p:cNvPr id="19" name="図 18" descr="図形&#10;&#10;低い精度で自動的に生成された説明">
            <a:extLst>
              <a:ext uri="{FF2B5EF4-FFF2-40B4-BE49-F238E27FC236}">
                <a16:creationId xmlns:a16="http://schemas.microsoft.com/office/drawing/2014/main" id="{C03148A0-B356-70C5-82F1-8619211132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4280052" y="1735580"/>
            <a:ext cx="269445" cy="232300"/>
          </a:xfrm>
          <a:prstGeom prst="rect">
            <a:avLst/>
          </a:prstGeom>
        </p:spPr>
      </p:pic>
      <p:pic>
        <p:nvPicPr>
          <p:cNvPr id="21" name="図 20" descr="図形&#10;&#10;中程度の精度で自動的に生成された説明">
            <a:extLst>
              <a:ext uri="{FF2B5EF4-FFF2-40B4-BE49-F238E27FC236}">
                <a16:creationId xmlns:a16="http://schemas.microsoft.com/office/drawing/2014/main" id="{0D91ECA1-8460-7E03-CCB0-84F20B38A5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4465022" y="1249664"/>
            <a:ext cx="502656" cy="266112"/>
          </a:xfrm>
          <a:prstGeom prst="rect">
            <a:avLst/>
          </a:prstGeom>
        </p:spPr>
      </p:pic>
      <p:grpSp>
        <p:nvGrpSpPr>
          <p:cNvPr id="13" name="グループ化 12">
            <a:extLst>
              <a:ext uri="{FF2B5EF4-FFF2-40B4-BE49-F238E27FC236}">
                <a16:creationId xmlns:a16="http://schemas.microsoft.com/office/drawing/2014/main" id="{FE76167E-F819-45F1-839C-4BDC0F7289A6}"/>
              </a:ext>
            </a:extLst>
          </p:cNvPr>
          <p:cNvGrpSpPr/>
          <p:nvPr/>
        </p:nvGrpSpPr>
        <p:grpSpPr>
          <a:xfrm>
            <a:off x="-44538" y="18627"/>
            <a:ext cx="492443" cy="7498356"/>
            <a:chOff x="4908820" y="9526"/>
            <a:chExt cx="492443" cy="7498356"/>
          </a:xfrm>
        </p:grpSpPr>
        <p:grpSp>
          <p:nvGrpSpPr>
            <p:cNvPr id="14" name="グループ化 13">
              <a:extLst>
                <a:ext uri="{FF2B5EF4-FFF2-40B4-BE49-F238E27FC236}">
                  <a16:creationId xmlns:a16="http://schemas.microsoft.com/office/drawing/2014/main" id="{F418741B-5B53-366F-D2FD-ABFE55E1F632}"/>
                </a:ext>
              </a:extLst>
            </p:cNvPr>
            <p:cNvGrpSpPr/>
            <p:nvPr/>
          </p:nvGrpSpPr>
          <p:grpSpPr>
            <a:xfrm>
              <a:off x="4969565" y="9526"/>
              <a:ext cx="356750" cy="7498356"/>
              <a:chOff x="-4665" y="13449"/>
              <a:chExt cx="242464" cy="7498356"/>
            </a:xfrm>
          </p:grpSpPr>
          <p:sp>
            <p:nvSpPr>
              <p:cNvPr id="29" name="正方形/長方形 28">
                <a:extLst>
                  <a:ext uri="{FF2B5EF4-FFF2-40B4-BE49-F238E27FC236}">
                    <a16:creationId xmlns:a16="http://schemas.microsoft.com/office/drawing/2014/main" id="{7DC1EE85-169A-423E-F92C-91F2E253688B}"/>
                  </a:ext>
                </a:extLst>
              </p:cNvPr>
              <p:cNvSpPr/>
              <p:nvPr/>
            </p:nvSpPr>
            <p:spPr>
              <a:xfrm>
                <a:off x="-4665" y="13449"/>
                <a:ext cx="242464" cy="1872000"/>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b="1" dirty="0">
                    <a:solidFill>
                      <a:schemeClr val="tx1"/>
                    </a:solidFill>
                    <a:latin typeface="メイリオ" panose="020B0604030504040204" pitchFamily="50" charset="-128"/>
                    <a:ea typeface="メイリオ" panose="020B0604030504040204" pitchFamily="50" charset="-128"/>
                  </a:rPr>
                  <a:t> 　１章</a:t>
                </a:r>
              </a:p>
            </p:txBody>
          </p:sp>
          <p:sp>
            <p:nvSpPr>
              <p:cNvPr id="30" name="正方形/長方形 29">
                <a:extLst>
                  <a:ext uri="{FF2B5EF4-FFF2-40B4-BE49-F238E27FC236}">
                    <a16:creationId xmlns:a16="http://schemas.microsoft.com/office/drawing/2014/main" id="{08817D97-AF94-20E9-43B4-F0DB0C92DB81}"/>
                  </a:ext>
                </a:extLst>
              </p:cNvPr>
              <p:cNvSpPr/>
              <p:nvPr/>
            </p:nvSpPr>
            <p:spPr>
              <a:xfrm>
                <a:off x="-4665" y="5639805"/>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31" name="正方形/長方形 30">
                <a:extLst>
                  <a:ext uri="{FF2B5EF4-FFF2-40B4-BE49-F238E27FC236}">
                    <a16:creationId xmlns:a16="http://schemas.microsoft.com/office/drawing/2014/main" id="{D2B34096-A786-FF0A-D337-9D82C03BDDC8}"/>
                  </a:ext>
                </a:extLst>
              </p:cNvPr>
              <p:cNvSpPr/>
              <p:nvPr/>
            </p:nvSpPr>
            <p:spPr>
              <a:xfrm>
                <a:off x="-4665" y="3768190"/>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32" name="正方形/長方形 31">
                <a:extLst>
                  <a:ext uri="{FF2B5EF4-FFF2-40B4-BE49-F238E27FC236}">
                    <a16:creationId xmlns:a16="http://schemas.microsoft.com/office/drawing/2014/main" id="{881A5958-3256-C405-F577-5CB4FD3AEEA0}"/>
                  </a:ext>
                </a:extLst>
              </p:cNvPr>
              <p:cNvSpPr/>
              <p:nvPr/>
            </p:nvSpPr>
            <p:spPr>
              <a:xfrm>
                <a:off x="-4665" y="1891568"/>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grpSp>
        <p:sp>
          <p:nvSpPr>
            <p:cNvPr id="28" name="テキスト ボックス 27">
              <a:extLst>
                <a:ext uri="{FF2B5EF4-FFF2-40B4-BE49-F238E27FC236}">
                  <a16:creationId xmlns:a16="http://schemas.microsoft.com/office/drawing/2014/main" id="{2CF72F24-1C8C-D38A-738A-9CDCEF0E7B13}"/>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b="1" dirty="0">
                  <a:latin typeface="メイリオ" panose="020B0604030504040204" pitchFamily="50" charset="-128"/>
                  <a:ea typeface="メイリオ" panose="020B0604030504040204" pitchFamily="50" charset="-128"/>
                </a:rPr>
                <a:t>災害ごみ処理の</a:t>
              </a:r>
              <a:endParaRPr kumimoji="1" lang="en-US" altLang="ja-JP" sz="1000" b="1" dirty="0">
                <a:latin typeface="メイリオ" panose="020B0604030504040204" pitchFamily="50" charset="-128"/>
                <a:ea typeface="メイリオ" panose="020B0604030504040204" pitchFamily="50" charset="-128"/>
              </a:endParaRPr>
            </a:p>
            <a:p>
              <a:pPr>
                <a:lnSpc>
                  <a:spcPts val="1200"/>
                </a:lnSpc>
              </a:pPr>
              <a:r>
                <a:rPr kumimoji="1" lang="ja-JP" altLang="en-US" sz="1000" b="1"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2880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雲 40">
            <a:extLst>
              <a:ext uri="{FF2B5EF4-FFF2-40B4-BE49-F238E27FC236}">
                <a16:creationId xmlns:a16="http://schemas.microsoft.com/office/drawing/2014/main" id="{3BE1D8B0-151C-1344-E4D5-8FAFBCA42FDB}"/>
              </a:ext>
            </a:extLst>
          </p:cNvPr>
          <p:cNvSpPr/>
          <p:nvPr/>
        </p:nvSpPr>
        <p:spPr>
          <a:xfrm>
            <a:off x="217445" y="5729051"/>
            <a:ext cx="234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雲 39">
            <a:extLst>
              <a:ext uri="{FF2B5EF4-FFF2-40B4-BE49-F238E27FC236}">
                <a16:creationId xmlns:a16="http://schemas.microsoft.com/office/drawing/2014/main" id="{61A1F1DA-BAFC-A90D-4E10-486F46371FB7}"/>
              </a:ext>
            </a:extLst>
          </p:cNvPr>
          <p:cNvSpPr/>
          <p:nvPr/>
        </p:nvSpPr>
        <p:spPr>
          <a:xfrm>
            <a:off x="209041" y="3935885"/>
            <a:ext cx="234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雲 37">
            <a:extLst>
              <a:ext uri="{FF2B5EF4-FFF2-40B4-BE49-F238E27FC236}">
                <a16:creationId xmlns:a16="http://schemas.microsoft.com/office/drawing/2014/main" id="{A05A9EF4-E121-1284-90F0-CA295ED2EF8A}"/>
              </a:ext>
            </a:extLst>
          </p:cNvPr>
          <p:cNvSpPr/>
          <p:nvPr/>
        </p:nvSpPr>
        <p:spPr>
          <a:xfrm>
            <a:off x="213745" y="1710273"/>
            <a:ext cx="2340000" cy="140513"/>
          </a:xfrm>
          <a:prstGeom prst="cloud">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40DEFAF-68B8-2E71-8F45-DBE5B4212C39}"/>
              </a:ext>
            </a:extLst>
          </p:cNvPr>
          <p:cNvSpPr txBox="1"/>
          <p:nvPr/>
        </p:nvSpPr>
        <p:spPr>
          <a:xfrm>
            <a:off x="77117" y="194126"/>
            <a:ext cx="4844278" cy="5742598"/>
          </a:xfrm>
          <a:prstGeom prst="rect">
            <a:avLst/>
          </a:prstGeom>
          <a:noFill/>
        </p:spPr>
        <p:txBody>
          <a:bodyPr wrap="square" rtlCol="0">
            <a:spAutoFit/>
          </a:bodyPr>
          <a:lstStyle/>
          <a:p>
            <a:pPr>
              <a:lnSpc>
                <a:spcPts val="2000"/>
              </a:lnSpc>
            </a:pPr>
            <a:r>
              <a:rPr kumimoji="1" lang="ja-JP" altLang="en-US" sz="1400" b="1" dirty="0">
                <a:solidFill>
                  <a:srgbClr val="C00000"/>
                </a:solidFill>
                <a:latin typeface="メイリオ" panose="020B0604030504040204" pitchFamily="50" charset="-128"/>
                <a:ea typeface="メイリオ" panose="020B0604030504040204" pitchFamily="50" charset="-128"/>
              </a:rPr>
              <a:t>■ 搬出場所と処理の流れ</a:t>
            </a:r>
            <a:endParaRPr kumimoji="1" lang="en-US" altLang="ja-JP" sz="1400" b="1" dirty="0">
              <a:solidFill>
                <a:srgbClr val="C00000"/>
              </a:solidFill>
              <a:latin typeface="メイリオ" panose="020B0604030504040204" pitchFamily="50" charset="-128"/>
              <a:ea typeface="メイリオ" panose="020B0604030504040204" pitchFamily="50" charset="-128"/>
            </a:endParaRPr>
          </a:p>
          <a:p>
            <a:pPr defTabSz="266365">
              <a:lnSpc>
                <a:spcPts val="2000"/>
              </a:lnSpc>
              <a:defRPr/>
            </a:pPr>
            <a:r>
              <a:rPr kumimoji="1" lang="ja-JP" altLang="en-US" sz="1200" dirty="0">
                <a:solidFill>
                  <a:prstClr val="black"/>
                </a:solidFill>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災害ごみ処理の流れは、被災の規模や地域の特性に応じて、いくつかの方法に分かれます。</a:t>
            </a:r>
            <a:endParaRPr lang="en-US" altLang="ja-JP" sz="1100" dirty="0">
              <a:latin typeface="メイリオ" panose="020B0604030504040204" pitchFamily="50" charset="-128"/>
              <a:ea typeface="メイリオ" panose="020B0604030504040204" pitchFamily="50" charset="-128"/>
            </a:endParaRPr>
          </a:p>
          <a:p>
            <a:pPr defTabSz="266365">
              <a:lnSpc>
                <a:spcPts val="2000"/>
              </a:lnSpc>
              <a:spcAft>
                <a:spcPts val="600"/>
              </a:spcAft>
              <a:defRPr/>
            </a:pPr>
            <a:r>
              <a:rPr kumimoji="1" lang="ja-JP" altLang="en-US" sz="1100" dirty="0">
                <a:latin typeface="メイリオ" panose="020B0604030504040204" pitchFamily="50" charset="-128"/>
                <a:ea typeface="メイリオ" panose="020B0604030504040204" pitchFamily="50" charset="-128"/>
              </a:rPr>
              <a:t>　ボランティアの皆さんは、それぞれのケースにあわせて</a:t>
            </a:r>
            <a:r>
              <a:rPr kumimoji="1" lang="ja-JP" altLang="en-US" sz="1100" dirty="0">
                <a:solidFill>
                  <a:prstClr val="black"/>
                </a:solidFill>
                <a:latin typeface="メイリオ" panose="020B0604030504040204" pitchFamily="50" charset="-128"/>
                <a:ea typeface="メイリオ" panose="020B0604030504040204" pitchFamily="50" charset="-128"/>
              </a:rPr>
              <a:t>、被災された方の支援を行いましょう。</a:t>
            </a: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１</a:t>
            </a:r>
            <a:r>
              <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rPr>
              <a:t>.</a:t>
            </a: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 被災者宅の前に搬出</a:t>
            </a: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16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２．集積所へ搬出</a:t>
            </a: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12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12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12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12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1200"/>
              </a:lnSpc>
            </a:pP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３．仮置場へ搬出</a:t>
            </a:r>
            <a:endParaRPr kumimoji="1" lang="en-US" altLang="ja-JP" sz="1200" b="1"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68" name="正方形/長方形 167">
            <a:extLst>
              <a:ext uri="{FF2B5EF4-FFF2-40B4-BE49-F238E27FC236}">
                <a16:creationId xmlns:a16="http://schemas.microsoft.com/office/drawing/2014/main" id="{422011BB-8DA7-B22F-5E84-80EDDBDAD8DD}"/>
              </a:ext>
            </a:extLst>
          </p:cNvPr>
          <p:cNvSpPr/>
          <p:nvPr/>
        </p:nvSpPr>
        <p:spPr>
          <a:xfrm>
            <a:off x="234441" y="5923983"/>
            <a:ext cx="3954005" cy="1135575"/>
          </a:xfrm>
          <a:prstGeom prst="rect">
            <a:avLst/>
          </a:prstGeom>
          <a:solidFill>
            <a:schemeClr val="accent2">
              <a:lumMod val="40000"/>
              <a:lumOff val="60000"/>
            </a:schemeClr>
          </a:solidFill>
          <a:ln w="3810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67" name="正方形/長方形 166">
            <a:extLst>
              <a:ext uri="{FF2B5EF4-FFF2-40B4-BE49-F238E27FC236}">
                <a16:creationId xmlns:a16="http://schemas.microsoft.com/office/drawing/2014/main" id="{422011BB-8DA7-B22F-5E84-80EDDBDAD8DD}"/>
              </a:ext>
            </a:extLst>
          </p:cNvPr>
          <p:cNvSpPr/>
          <p:nvPr/>
        </p:nvSpPr>
        <p:spPr>
          <a:xfrm>
            <a:off x="248682" y="4171244"/>
            <a:ext cx="2556000" cy="1261925"/>
          </a:xfrm>
          <a:prstGeom prst="rect">
            <a:avLst/>
          </a:prstGeom>
          <a:solidFill>
            <a:schemeClr val="accent2">
              <a:lumMod val="40000"/>
              <a:lumOff val="60000"/>
            </a:schemeClr>
          </a:solidFill>
          <a:ln w="3810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66" name="正方形/長方形 165">
            <a:extLst>
              <a:ext uri="{FF2B5EF4-FFF2-40B4-BE49-F238E27FC236}">
                <a16:creationId xmlns:a16="http://schemas.microsoft.com/office/drawing/2014/main" id="{422011BB-8DA7-B22F-5E84-80EDDBDAD8DD}"/>
              </a:ext>
            </a:extLst>
          </p:cNvPr>
          <p:cNvSpPr/>
          <p:nvPr/>
        </p:nvSpPr>
        <p:spPr>
          <a:xfrm>
            <a:off x="225647" y="1949418"/>
            <a:ext cx="1650187" cy="1326785"/>
          </a:xfrm>
          <a:prstGeom prst="rect">
            <a:avLst/>
          </a:prstGeom>
          <a:solidFill>
            <a:schemeClr val="accent2">
              <a:lumMod val="40000"/>
              <a:lumOff val="60000"/>
            </a:schemeClr>
          </a:solidFill>
          <a:ln w="3810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7" name="Picture 2" descr="ソース画像を表示">
            <a:extLst>
              <a:ext uri="{FF2B5EF4-FFF2-40B4-BE49-F238E27FC236}">
                <a16:creationId xmlns:a16="http://schemas.microsoft.com/office/drawing/2014/main" id="{813637DB-F6BC-582C-A0EA-32EC418BB21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922" t="30171" r="12889" b="29413"/>
          <a:stretch/>
        </p:blipFill>
        <p:spPr bwMode="auto">
          <a:xfrm flipH="1">
            <a:off x="3512622" y="4092979"/>
            <a:ext cx="401841" cy="2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ソース画像を表示">
            <a:extLst>
              <a:ext uri="{FF2B5EF4-FFF2-40B4-BE49-F238E27FC236}">
                <a16:creationId xmlns:a16="http://schemas.microsoft.com/office/drawing/2014/main" id="{D11CCF68-177A-407C-EA38-FED29B25DC88}"/>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922" t="30171" r="12889" b="29413"/>
          <a:stretch/>
        </p:blipFill>
        <p:spPr bwMode="auto">
          <a:xfrm flipH="1">
            <a:off x="3448259" y="1995260"/>
            <a:ext cx="344251" cy="1850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ソース画像を表示">
            <a:extLst>
              <a:ext uri="{FF2B5EF4-FFF2-40B4-BE49-F238E27FC236}">
                <a16:creationId xmlns:a16="http://schemas.microsoft.com/office/drawing/2014/main" id="{486DC96E-D0BA-0131-DD7E-4040E1F7BB3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1922" t="30171" r="12889" b="29413"/>
          <a:stretch/>
        </p:blipFill>
        <p:spPr bwMode="auto">
          <a:xfrm flipH="1">
            <a:off x="1923957" y="2211964"/>
            <a:ext cx="396000" cy="212860"/>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0758ACE1-A2A0-6A77-2F55-E989DDA5FB30}"/>
              </a:ext>
            </a:extLst>
          </p:cNvPr>
          <p:cNvSpPr/>
          <p:nvPr/>
        </p:nvSpPr>
        <p:spPr>
          <a:xfrm>
            <a:off x="2511278" y="279553"/>
            <a:ext cx="1980000" cy="177552"/>
          </a:xfrm>
          <a:prstGeom prst="roundRect">
            <a:avLst>
              <a:gd name="adj" fmla="val 2698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49"/>
          </a:p>
        </p:txBody>
      </p:sp>
      <p:pic>
        <p:nvPicPr>
          <p:cNvPr id="14" name="図 13">
            <a:extLst>
              <a:ext uri="{FF2B5EF4-FFF2-40B4-BE49-F238E27FC236}">
                <a16:creationId xmlns:a16="http://schemas.microsoft.com/office/drawing/2014/main" id="{5CC5DE57-0F17-F911-DEC3-ACB064D74C0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509" y="2511665"/>
            <a:ext cx="333822" cy="311151"/>
          </a:xfrm>
          <a:prstGeom prst="rect">
            <a:avLst/>
          </a:prstGeom>
          <a:noFill/>
        </p:spPr>
      </p:pic>
      <p:sp>
        <p:nvSpPr>
          <p:cNvPr id="15" name="正方形/長方形 14">
            <a:extLst>
              <a:ext uri="{FF2B5EF4-FFF2-40B4-BE49-F238E27FC236}">
                <a16:creationId xmlns:a16="http://schemas.microsoft.com/office/drawing/2014/main" id="{B4BA59F6-DBD5-2F4D-D1DB-B14238B20A8B}"/>
              </a:ext>
            </a:extLst>
          </p:cNvPr>
          <p:cNvSpPr/>
          <p:nvPr/>
        </p:nvSpPr>
        <p:spPr>
          <a:xfrm>
            <a:off x="978399" y="2410442"/>
            <a:ext cx="84169" cy="46278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pic>
        <p:nvPicPr>
          <p:cNvPr id="16" name="図 15">
            <a:extLst>
              <a:ext uri="{FF2B5EF4-FFF2-40B4-BE49-F238E27FC236}">
                <a16:creationId xmlns:a16="http://schemas.microsoft.com/office/drawing/2014/main" id="{99BF53F5-CB59-D674-D451-821C01A0962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9143" y="2128772"/>
            <a:ext cx="318511" cy="243208"/>
          </a:xfrm>
          <a:prstGeom prst="rect">
            <a:avLst/>
          </a:prstGeom>
          <a:noFill/>
        </p:spPr>
      </p:pic>
      <p:pic>
        <p:nvPicPr>
          <p:cNvPr id="17" name="図 16">
            <a:extLst>
              <a:ext uri="{FF2B5EF4-FFF2-40B4-BE49-F238E27FC236}">
                <a16:creationId xmlns:a16="http://schemas.microsoft.com/office/drawing/2014/main" id="{F25EB50A-2015-F2BE-6297-FEC111DD47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10564" y="2120058"/>
            <a:ext cx="254952" cy="275398"/>
          </a:xfrm>
          <a:prstGeom prst="rect">
            <a:avLst/>
          </a:prstGeom>
          <a:noFill/>
        </p:spPr>
      </p:pic>
      <p:sp>
        <p:nvSpPr>
          <p:cNvPr id="18" name="正方形/長方形 17">
            <a:extLst>
              <a:ext uri="{FF2B5EF4-FFF2-40B4-BE49-F238E27FC236}">
                <a16:creationId xmlns:a16="http://schemas.microsoft.com/office/drawing/2014/main" id="{C3B5FB76-B4B8-5F53-95A5-2A90EA5CBC08}"/>
              </a:ext>
            </a:extLst>
          </p:cNvPr>
          <p:cNvSpPr/>
          <p:nvPr/>
        </p:nvSpPr>
        <p:spPr>
          <a:xfrm rot="5400000">
            <a:off x="944292" y="1855616"/>
            <a:ext cx="83909" cy="11568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19" name="正方形/長方形 18">
            <a:extLst>
              <a:ext uri="{FF2B5EF4-FFF2-40B4-BE49-F238E27FC236}">
                <a16:creationId xmlns:a16="http://schemas.microsoft.com/office/drawing/2014/main" id="{18635184-F0A3-1200-F696-FA81ABC18848}"/>
              </a:ext>
            </a:extLst>
          </p:cNvPr>
          <p:cNvSpPr/>
          <p:nvPr/>
        </p:nvSpPr>
        <p:spPr>
          <a:xfrm>
            <a:off x="755870" y="2500885"/>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36" name="正方形/長方形 35">
            <a:extLst>
              <a:ext uri="{FF2B5EF4-FFF2-40B4-BE49-F238E27FC236}">
                <a16:creationId xmlns:a16="http://schemas.microsoft.com/office/drawing/2014/main" id="{8CC5CF21-5C89-0BF6-2897-A283AEA79B39}"/>
              </a:ext>
            </a:extLst>
          </p:cNvPr>
          <p:cNvSpPr/>
          <p:nvPr/>
        </p:nvSpPr>
        <p:spPr>
          <a:xfrm>
            <a:off x="735136" y="2554135"/>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nvGrpSpPr>
          <p:cNvPr id="142" name="グループ化 141">
            <a:extLst>
              <a:ext uri="{FF2B5EF4-FFF2-40B4-BE49-F238E27FC236}">
                <a16:creationId xmlns:a16="http://schemas.microsoft.com/office/drawing/2014/main" id="{F28E8599-BC65-0121-39A2-128183A8D903}"/>
              </a:ext>
            </a:extLst>
          </p:cNvPr>
          <p:cNvGrpSpPr/>
          <p:nvPr/>
        </p:nvGrpSpPr>
        <p:grpSpPr>
          <a:xfrm>
            <a:off x="819912" y="2593199"/>
            <a:ext cx="143397" cy="117468"/>
            <a:chOff x="479928" y="2262042"/>
            <a:chExt cx="143397" cy="117468"/>
          </a:xfrm>
        </p:grpSpPr>
        <p:sp>
          <p:nvSpPr>
            <p:cNvPr id="37" name="正方形/長方形 36">
              <a:extLst>
                <a:ext uri="{FF2B5EF4-FFF2-40B4-BE49-F238E27FC236}">
                  <a16:creationId xmlns:a16="http://schemas.microsoft.com/office/drawing/2014/main" id="{C6BD10AB-157B-058C-EFF1-364F65D4C73C}"/>
                </a:ext>
              </a:extLst>
            </p:cNvPr>
            <p:cNvSpPr/>
            <p:nvPr/>
          </p:nvSpPr>
          <p:spPr>
            <a:xfrm>
              <a:off x="504933" y="2262042"/>
              <a:ext cx="91429"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39" name="正方形/長方形 38">
              <a:extLst>
                <a:ext uri="{FF2B5EF4-FFF2-40B4-BE49-F238E27FC236}">
                  <a16:creationId xmlns:a16="http://schemas.microsoft.com/office/drawing/2014/main" id="{4228DB06-A9FE-E194-C4E1-BF1A948503CF}"/>
                </a:ext>
              </a:extLst>
            </p:cNvPr>
            <p:cNvSpPr/>
            <p:nvPr/>
          </p:nvSpPr>
          <p:spPr>
            <a:xfrm>
              <a:off x="559889" y="2262042"/>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2" name="正方形/長方形 51">
              <a:extLst>
                <a:ext uri="{FF2B5EF4-FFF2-40B4-BE49-F238E27FC236}">
                  <a16:creationId xmlns:a16="http://schemas.microsoft.com/office/drawing/2014/main" id="{34C35EFF-ADC0-C163-72E6-06889CADDDEC}"/>
                </a:ext>
              </a:extLst>
            </p:cNvPr>
            <p:cNvSpPr/>
            <p:nvPr/>
          </p:nvSpPr>
          <p:spPr>
            <a:xfrm>
              <a:off x="479928" y="2315292"/>
              <a:ext cx="143397"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3" name="正方形/長方形 52">
              <a:extLst>
                <a:ext uri="{FF2B5EF4-FFF2-40B4-BE49-F238E27FC236}">
                  <a16:creationId xmlns:a16="http://schemas.microsoft.com/office/drawing/2014/main" id="{B6AB8A5B-4A32-E7B1-6A60-AF9FF1D23433}"/>
                </a:ext>
              </a:extLst>
            </p:cNvPr>
            <p:cNvSpPr/>
            <p:nvPr/>
          </p:nvSpPr>
          <p:spPr>
            <a:xfrm>
              <a:off x="539155" y="2315292"/>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54" name="正方形/長方形 53">
            <a:extLst>
              <a:ext uri="{FF2B5EF4-FFF2-40B4-BE49-F238E27FC236}">
                <a16:creationId xmlns:a16="http://schemas.microsoft.com/office/drawing/2014/main" id="{2571E55D-D016-58C6-35D8-849A710A6C26}"/>
              </a:ext>
            </a:extLst>
          </p:cNvPr>
          <p:cNvSpPr/>
          <p:nvPr/>
        </p:nvSpPr>
        <p:spPr>
          <a:xfrm>
            <a:off x="659708" y="2261625"/>
            <a:ext cx="91429"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5" name="正方形/長方形 54">
            <a:extLst>
              <a:ext uri="{FF2B5EF4-FFF2-40B4-BE49-F238E27FC236}">
                <a16:creationId xmlns:a16="http://schemas.microsoft.com/office/drawing/2014/main" id="{882BCB18-086B-E954-1D13-00ADB55EE641}"/>
              </a:ext>
            </a:extLst>
          </p:cNvPr>
          <p:cNvSpPr/>
          <p:nvPr/>
        </p:nvSpPr>
        <p:spPr>
          <a:xfrm>
            <a:off x="714664" y="2261625"/>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6" name="正方形/長方形 55">
            <a:extLst>
              <a:ext uri="{FF2B5EF4-FFF2-40B4-BE49-F238E27FC236}">
                <a16:creationId xmlns:a16="http://schemas.microsoft.com/office/drawing/2014/main" id="{58143E89-C90B-9DF0-805B-ED89C3C87CED}"/>
              </a:ext>
            </a:extLst>
          </p:cNvPr>
          <p:cNvSpPr/>
          <p:nvPr/>
        </p:nvSpPr>
        <p:spPr>
          <a:xfrm>
            <a:off x="634703" y="2314875"/>
            <a:ext cx="143397"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7" name="正方形/長方形 56">
            <a:extLst>
              <a:ext uri="{FF2B5EF4-FFF2-40B4-BE49-F238E27FC236}">
                <a16:creationId xmlns:a16="http://schemas.microsoft.com/office/drawing/2014/main" id="{75A79B01-7C50-6757-7EF4-19EBC73F3EC4}"/>
              </a:ext>
            </a:extLst>
          </p:cNvPr>
          <p:cNvSpPr/>
          <p:nvPr/>
        </p:nvSpPr>
        <p:spPr>
          <a:xfrm>
            <a:off x="693930" y="2314875"/>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8" name="正方形/長方形 57">
            <a:extLst>
              <a:ext uri="{FF2B5EF4-FFF2-40B4-BE49-F238E27FC236}">
                <a16:creationId xmlns:a16="http://schemas.microsoft.com/office/drawing/2014/main" id="{A55EDF74-5972-F5E2-38EF-6F263F198D12}"/>
              </a:ext>
            </a:extLst>
          </p:cNvPr>
          <p:cNvSpPr/>
          <p:nvPr/>
        </p:nvSpPr>
        <p:spPr>
          <a:xfrm>
            <a:off x="844918" y="2261209"/>
            <a:ext cx="91429"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59" name="正方形/長方形 58">
            <a:extLst>
              <a:ext uri="{FF2B5EF4-FFF2-40B4-BE49-F238E27FC236}">
                <a16:creationId xmlns:a16="http://schemas.microsoft.com/office/drawing/2014/main" id="{CDDE4FF0-5E5A-EEAA-3F40-891CCB1C105D}"/>
              </a:ext>
            </a:extLst>
          </p:cNvPr>
          <p:cNvSpPr/>
          <p:nvPr/>
        </p:nvSpPr>
        <p:spPr>
          <a:xfrm>
            <a:off x="899874" y="2261209"/>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0" name="正方形/長方形 59">
            <a:extLst>
              <a:ext uri="{FF2B5EF4-FFF2-40B4-BE49-F238E27FC236}">
                <a16:creationId xmlns:a16="http://schemas.microsoft.com/office/drawing/2014/main" id="{1C4FCA84-517F-FB51-FA0B-B97720B963B5}"/>
              </a:ext>
            </a:extLst>
          </p:cNvPr>
          <p:cNvSpPr/>
          <p:nvPr/>
        </p:nvSpPr>
        <p:spPr>
          <a:xfrm>
            <a:off x="819913" y="2314458"/>
            <a:ext cx="143397"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1" name="正方形/長方形 60">
            <a:extLst>
              <a:ext uri="{FF2B5EF4-FFF2-40B4-BE49-F238E27FC236}">
                <a16:creationId xmlns:a16="http://schemas.microsoft.com/office/drawing/2014/main" id="{02F0F85F-DAC9-C6C6-3189-78E93855B293}"/>
              </a:ext>
            </a:extLst>
          </p:cNvPr>
          <p:cNvSpPr/>
          <p:nvPr/>
        </p:nvSpPr>
        <p:spPr>
          <a:xfrm>
            <a:off x="879140" y="2314458"/>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2" name="正方形/長方形 61">
            <a:extLst>
              <a:ext uri="{FF2B5EF4-FFF2-40B4-BE49-F238E27FC236}">
                <a16:creationId xmlns:a16="http://schemas.microsoft.com/office/drawing/2014/main" id="{CFCE5400-DA9D-2B8B-FDF1-7A46042EFFDD}"/>
              </a:ext>
            </a:extLst>
          </p:cNvPr>
          <p:cNvSpPr/>
          <p:nvPr/>
        </p:nvSpPr>
        <p:spPr>
          <a:xfrm>
            <a:off x="1085535" y="2261209"/>
            <a:ext cx="91429"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3" name="正方形/長方形 62">
            <a:extLst>
              <a:ext uri="{FF2B5EF4-FFF2-40B4-BE49-F238E27FC236}">
                <a16:creationId xmlns:a16="http://schemas.microsoft.com/office/drawing/2014/main" id="{1DE36890-A693-2BBA-79D8-02B02EA98BD6}"/>
              </a:ext>
            </a:extLst>
          </p:cNvPr>
          <p:cNvSpPr/>
          <p:nvPr/>
        </p:nvSpPr>
        <p:spPr>
          <a:xfrm>
            <a:off x="1140491" y="2261209"/>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4" name="正方形/長方形 63">
            <a:extLst>
              <a:ext uri="{FF2B5EF4-FFF2-40B4-BE49-F238E27FC236}">
                <a16:creationId xmlns:a16="http://schemas.microsoft.com/office/drawing/2014/main" id="{0B7BBD30-2D9F-92AF-4FA1-FB89989888D7}"/>
              </a:ext>
            </a:extLst>
          </p:cNvPr>
          <p:cNvSpPr/>
          <p:nvPr/>
        </p:nvSpPr>
        <p:spPr>
          <a:xfrm>
            <a:off x="1060530" y="2314458"/>
            <a:ext cx="143397"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5" name="正方形/長方形 64">
            <a:extLst>
              <a:ext uri="{FF2B5EF4-FFF2-40B4-BE49-F238E27FC236}">
                <a16:creationId xmlns:a16="http://schemas.microsoft.com/office/drawing/2014/main" id="{8309CE90-7AE5-3507-A293-8962040EC740}"/>
              </a:ext>
            </a:extLst>
          </p:cNvPr>
          <p:cNvSpPr/>
          <p:nvPr/>
        </p:nvSpPr>
        <p:spPr>
          <a:xfrm>
            <a:off x="1119758" y="2314458"/>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7" name="正方形/長方形 66">
            <a:extLst>
              <a:ext uri="{FF2B5EF4-FFF2-40B4-BE49-F238E27FC236}">
                <a16:creationId xmlns:a16="http://schemas.microsoft.com/office/drawing/2014/main" id="{5781E1CD-E387-9BE3-82E2-6DEC10D7FB9C}"/>
              </a:ext>
            </a:extLst>
          </p:cNvPr>
          <p:cNvSpPr/>
          <p:nvPr/>
        </p:nvSpPr>
        <p:spPr>
          <a:xfrm>
            <a:off x="1404046" y="2262042"/>
            <a:ext cx="91429"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8" name="正方形/長方形 67">
            <a:extLst>
              <a:ext uri="{FF2B5EF4-FFF2-40B4-BE49-F238E27FC236}">
                <a16:creationId xmlns:a16="http://schemas.microsoft.com/office/drawing/2014/main" id="{E6300528-AE13-ECE1-0561-F328973C5901}"/>
              </a:ext>
            </a:extLst>
          </p:cNvPr>
          <p:cNvSpPr/>
          <p:nvPr/>
        </p:nvSpPr>
        <p:spPr>
          <a:xfrm>
            <a:off x="1459002" y="2262042"/>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69" name="正方形/長方形 68">
            <a:extLst>
              <a:ext uri="{FF2B5EF4-FFF2-40B4-BE49-F238E27FC236}">
                <a16:creationId xmlns:a16="http://schemas.microsoft.com/office/drawing/2014/main" id="{37F2E67F-351D-6FB0-14F6-66C3A1BB62F6}"/>
              </a:ext>
            </a:extLst>
          </p:cNvPr>
          <p:cNvSpPr/>
          <p:nvPr/>
        </p:nvSpPr>
        <p:spPr>
          <a:xfrm>
            <a:off x="1379041" y="2315292"/>
            <a:ext cx="143397"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70" name="正方形/長方形 69">
            <a:extLst>
              <a:ext uri="{FF2B5EF4-FFF2-40B4-BE49-F238E27FC236}">
                <a16:creationId xmlns:a16="http://schemas.microsoft.com/office/drawing/2014/main" id="{BC0B0649-7199-CA7A-99C5-BC5E5FCC8B40}"/>
              </a:ext>
            </a:extLst>
          </p:cNvPr>
          <p:cNvSpPr/>
          <p:nvPr/>
        </p:nvSpPr>
        <p:spPr>
          <a:xfrm>
            <a:off x="1438268" y="2315292"/>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cxnSp>
        <p:nvCxnSpPr>
          <p:cNvPr id="72" name="直線コネクタ 71">
            <a:extLst>
              <a:ext uri="{FF2B5EF4-FFF2-40B4-BE49-F238E27FC236}">
                <a16:creationId xmlns:a16="http://schemas.microsoft.com/office/drawing/2014/main" id="{ECA9239D-14FB-7548-A3B8-294CD6B43639}"/>
              </a:ext>
            </a:extLst>
          </p:cNvPr>
          <p:cNvCxnSpPr>
            <a:cxnSpLocks/>
          </p:cNvCxnSpPr>
          <p:nvPr/>
        </p:nvCxnSpPr>
        <p:spPr>
          <a:xfrm flipH="1">
            <a:off x="2812548" y="2794003"/>
            <a:ext cx="681778" cy="9285"/>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28E86E5-3C85-49E9-E2BC-97DF5ADB6E2D}"/>
              </a:ext>
            </a:extLst>
          </p:cNvPr>
          <p:cNvCxnSpPr>
            <a:cxnSpLocks/>
          </p:cNvCxnSpPr>
          <p:nvPr/>
        </p:nvCxnSpPr>
        <p:spPr>
          <a:xfrm flipH="1">
            <a:off x="1885210" y="2458626"/>
            <a:ext cx="936000" cy="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9AEB5596-1F51-67D1-A704-30EC7BA261FF}"/>
              </a:ext>
            </a:extLst>
          </p:cNvPr>
          <p:cNvCxnSpPr>
            <a:cxnSpLocks/>
          </p:cNvCxnSpPr>
          <p:nvPr/>
        </p:nvCxnSpPr>
        <p:spPr>
          <a:xfrm flipH="1">
            <a:off x="2821612" y="2222828"/>
            <a:ext cx="1468250" cy="0"/>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AAC3DC1A-3F4A-739C-5F45-F145A9FF2E0F}"/>
              </a:ext>
            </a:extLst>
          </p:cNvPr>
          <p:cNvCxnSpPr>
            <a:cxnSpLocks/>
          </p:cNvCxnSpPr>
          <p:nvPr/>
        </p:nvCxnSpPr>
        <p:spPr>
          <a:xfrm flipV="1">
            <a:off x="2833478" y="2185063"/>
            <a:ext cx="0" cy="61200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17F7E250-47F8-F90B-E285-CEEA0BE5D00F}"/>
              </a:ext>
            </a:extLst>
          </p:cNvPr>
          <p:cNvSpPr/>
          <p:nvPr/>
        </p:nvSpPr>
        <p:spPr>
          <a:xfrm>
            <a:off x="3507969" y="2604171"/>
            <a:ext cx="654071" cy="360000"/>
          </a:xfrm>
          <a:prstGeom prst="rect">
            <a:avLst/>
          </a:prstGeom>
          <a:solidFill>
            <a:schemeClr val="accent2">
              <a:lumMod val="5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266365">
              <a:lnSpc>
                <a:spcPts val="1600"/>
              </a:lnSpc>
              <a:defRPr/>
            </a:pPr>
            <a:r>
              <a:rPr kumimoji="1" lang="ja-JP" altLang="en-US" sz="1049" b="1" dirty="0">
                <a:solidFill>
                  <a:prstClr val="white"/>
                </a:solidFill>
                <a:latin typeface="メイリオ" panose="020B0604030504040204" pitchFamily="50" charset="-128"/>
                <a:ea typeface="メイリオ" panose="020B0604030504040204" pitchFamily="50" charset="-128"/>
              </a:rPr>
              <a:t>仮置場</a:t>
            </a:r>
          </a:p>
        </p:txBody>
      </p:sp>
      <p:pic>
        <p:nvPicPr>
          <p:cNvPr id="78" name="図 77">
            <a:extLst>
              <a:ext uri="{FF2B5EF4-FFF2-40B4-BE49-F238E27FC236}">
                <a16:creationId xmlns:a16="http://schemas.microsoft.com/office/drawing/2014/main" id="{70EA70E8-383B-BF62-9479-7B3EEE269198}"/>
              </a:ext>
            </a:extLst>
          </p:cNvPr>
          <p:cNvPicPr>
            <a:picLocks noChangeAspect="1"/>
          </p:cNvPicPr>
          <p:nvPr/>
        </p:nvPicPr>
        <p:blipFill>
          <a:blip r:embed="rId7"/>
          <a:stretch>
            <a:fillRect/>
          </a:stretch>
        </p:blipFill>
        <p:spPr>
          <a:xfrm>
            <a:off x="4398784" y="1893181"/>
            <a:ext cx="342536" cy="389379"/>
          </a:xfrm>
          <a:prstGeom prst="rect">
            <a:avLst/>
          </a:prstGeom>
        </p:spPr>
      </p:pic>
      <p:sp>
        <p:nvSpPr>
          <p:cNvPr id="79" name="テキスト ボックス 78">
            <a:extLst>
              <a:ext uri="{FF2B5EF4-FFF2-40B4-BE49-F238E27FC236}">
                <a16:creationId xmlns:a16="http://schemas.microsoft.com/office/drawing/2014/main" id="{EA1C26A3-06F0-E81C-3A86-A00F21D50D2F}"/>
              </a:ext>
            </a:extLst>
          </p:cNvPr>
          <p:cNvSpPr txBox="1"/>
          <p:nvPr/>
        </p:nvSpPr>
        <p:spPr>
          <a:xfrm>
            <a:off x="4143954" y="2258004"/>
            <a:ext cx="836479" cy="246221"/>
          </a:xfrm>
          <a:prstGeom prst="rect">
            <a:avLst/>
          </a:prstGeom>
          <a:noFill/>
        </p:spPr>
        <p:txBody>
          <a:bodyPr wrap="square" rtlCol="0">
            <a:spAutoFit/>
          </a:bodyPr>
          <a:lstStyle/>
          <a:p>
            <a:pPr algn="ctr" defTabSz="266365">
              <a:defRPr/>
            </a:pPr>
            <a:r>
              <a:rPr lang="ja-JP" altLang="en-US" sz="1000" dirty="0">
                <a:solidFill>
                  <a:prstClr val="black"/>
                </a:solidFill>
                <a:latin typeface="メイリオ" panose="020B0604030504040204" pitchFamily="50" charset="-128"/>
                <a:ea typeface="メイリオ" panose="020B0604030504040204" pitchFamily="50" charset="-128"/>
              </a:rPr>
              <a:t>処理施設等</a:t>
            </a:r>
            <a:endParaRPr kumimoji="1" lang="ja-JP" altLang="en-US" sz="1000" dirty="0">
              <a:solidFill>
                <a:prstClr val="black"/>
              </a:solidFill>
              <a:latin typeface="メイリオ" panose="020B0604030504040204" pitchFamily="50" charset="-128"/>
              <a:ea typeface="メイリオ" panose="020B0604030504040204" pitchFamily="50" charset="-128"/>
            </a:endParaRPr>
          </a:p>
        </p:txBody>
      </p:sp>
      <p:pic>
        <p:nvPicPr>
          <p:cNvPr id="80" name="図 79">
            <a:extLst>
              <a:ext uri="{FF2B5EF4-FFF2-40B4-BE49-F238E27FC236}">
                <a16:creationId xmlns:a16="http://schemas.microsoft.com/office/drawing/2014/main" id="{5EA1D798-4886-C99B-590F-5D047729511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2354390" y="2233242"/>
            <a:ext cx="331202" cy="216658"/>
          </a:xfrm>
          <a:prstGeom prst="rect">
            <a:avLst/>
          </a:prstGeom>
        </p:spPr>
      </p:pic>
      <p:pic>
        <p:nvPicPr>
          <p:cNvPr id="81" name="図 80">
            <a:extLst>
              <a:ext uri="{FF2B5EF4-FFF2-40B4-BE49-F238E27FC236}">
                <a16:creationId xmlns:a16="http://schemas.microsoft.com/office/drawing/2014/main" id="{F01EC3BF-A2E2-4F38-5EF9-C8BEB02E163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2886552" y="2544065"/>
            <a:ext cx="331202" cy="216658"/>
          </a:xfrm>
          <a:prstGeom prst="rect">
            <a:avLst/>
          </a:prstGeom>
        </p:spPr>
      </p:pic>
      <p:pic>
        <p:nvPicPr>
          <p:cNvPr id="82" name="図 81">
            <a:extLst>
              <a:ext uri="{FF2B5EF4-FFF2-40B4-BE49-F238E27FC236}">
                <a16:creationId xmlns:a16="http://schemas.microsoft.com/office/drawing/2014/main" id="{1DE5199D-4CF6-6388-B36E-DF71483B3E5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181045" y="2548592"/>
            <a:ext cx="465281" cy="215770"/>
          </a:xfrm>
          <a:prstGeom prst="rect">
            <a:avLst/>
          </a:prstGeom>
        </p:spPr>
      </p:pic>
      <p:cxnSp>
        <p:nvCxnSpPr>
          <p:cNvPr id="83" name="直線コネクタ 82">
            <a:extLst>
              <a:ext uri="{FF2B5EF4-FFF2-40B4-BE49-F238E27FC236}">
                <a16:creationId xmlns:a16="http://schemas.microsoft.com/office/drawing/2014/main" id="{F30CE706-6ECA-D892-C4A9-73A1CB3C7DB0}"/>
              </a:ext>
            </a:extLst>
          </p:cNvPr>
          <p:cNvCxnSpPr>
            <a:cxnSpLocks/>
          </p:cNvCxnSpPr>
          <p:nvPr/>
        </p:nvCxnSpPr>
        <p:spPr>
          <a:xfrm rot="16200000" flipH="1">
            <a:off x="4646745" y="2627130"/>
            <a:ext cx="288000" cy="0"/>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CCA7FAA6-BCA0-4085-47DA-F5A60814B28D}"/>
              </a:ext>
            </a:extLst>
          </p:cNvPr>
          <p:cNvCxnSpPr>
            <a:cxnSpLocks/>
          </p:cNvCxnSpPr>
          <p:nvPr/>
        </p:nvCxnSpPr>
        <p:spPr>
          <a:xfrm flipH="1">
            <a:off x="4190877" y="2790593"/>
            <a:ext cx="648000" cy="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71C3DDE-37B6-2F3E-AB7F-250ABFE9AF24}"/>
              </a:ext>
            </a:extLst>
          </p:cNvPr>
          <p:cNvCxnSpPr>
            <a:cxnSpLocks/>
          </p:cNvCxnSpPr>
          <p:nvPr/>
        </p:nvCxnSpPr>
        <p:spPr>
          <a:xfrm flipH="1">
            <a:off x="2573547" y="383696"/>
            <a:ext cx="209750" cy="0"/>
          </a:xfrm>
          <a:prstGeom prst="line">
            <a:avLst/>
          </a:prstGeom>
          <a:ln w="38100">
            <a:solidFill>
              <a:schemeClr val="accent6"/>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8D908449-6205-10A1-CAE1-2A243A1AF20C}"/>
              </a:ext>
            </a:extLst>
          </p:cNvPr>
          <p:cNvCxnSpPr>
            <a:cxnSpLocks/>
          </p:cNvCxnSpPr>
          <p:nvPr/>
        </p:nvCxnSpPr>
        <p:spPr>
          <a:xfrm flipH="1">
            <a:off x="3769914" y="383696"/>
            <a:ext cx="209750" cy="0"/>
          </a:xfrm>
          <a:prstGeom prst="line">
            <a:avLst/>
          </a:prstGeom>
          <a:ln w="38100">
            <a:solidFill>
              <a:schemeClr val="accent1"/>
            </a:solidFill>
            <a:headEnd type="triangle" w="med" len="med"/>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AC7744F7-FFA9-52E9-BAD2-278323207CFD}"/>
              </a:ext>
            </a:extLst>
          </p:cNvPr>
          <p:cNvSpPr txBox="1"/>
          <p:nvPr/>
        </p:nvSpPr>
        <p:spPr>
          <a:xfrm>
            <a:off x="2755890" y="273410"/>
            <a:ext cx="1064857" cy="220573"/>
          </a:xfrm>
          <a:prstGeom prst="rect">
            <a:avLst/>
          </a:prstGeom>
          <a:noFill/>
        </p:spPr>
        <p:txBody>
          <a:bodyPr wrap="square" rtlCol="0">
            <a:spAutoFit/>
          </a:bodyPr>
          <a:lstStyle/>
          <a:p>
            <a:pPr defTabSz="266365">
              <a:lnSpc>
                <a:spcPts val="1049"/>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被災された方</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p:txBody>
      </p:sp>
      <p:cxnSp>
        <p:nvCxnSpPr>
          <p:cNvPr id="94" name="直線コネクタ 93">
            <a:extLst>
              <a:ext uri="{FF2B5EF4-FFF2-40B4-BE49-F238E27FC236}">
                <a16:creationId xmlns:a16="http://schemas.microsoft.com/office/drawing/2014/main" id="{F7DDB0FC-56C9-5322-75EF-696661C42B29}"/>
              </a:ext>
            </a:extLst>
          </p:cNvPr>
          <p:cNvCxnSpPr>
            <a:cxnSpLocks/>
          </p:cNvCxnSpPr>
          <p:nvPr/>
        </p:nvCxnSpPr>
        <p:spPr>
          <a:xfrm flipH="1">
            <a:off x="1260922" y="4719421"/>
            <a:ext cx="792000" cy="0"/>
          </a:xfrm>
          <a:prstGeom prst="line">
            <a:avLst/>
          </a:prstGeom>
          <a:ln w="76200">
            <a:solidFill>
              <a:schemeClr val="accent6"/>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4E043235-8407-732F-A655-A1336753BFA9}"/>
              </a:ext>
            </a:extLst>
          </p:cNvPr>
          <p:cNvCxnSpPr>
            <a:cxnSpLocks/>
          </p:cNvCxnSpPr>
          <p:nvPr/>
        </p:nvCxnSpPr>
        <p:spPr>
          <a:xfrm flipH="1">
            <a:off x="2827665" y="4568796"/>
            <a:ext cx="180000" cy="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955B5466-B60A-3E48-34F6-503E502181CA}"/>
              </a:ext>
            </a:extLst>
          </p:cNvPr>
          <p:cNvCxnSpPr>
            <a:cxnSpLocks/>
          </p:cNvCxnSpPr>
          <p:nvPr/>
        </p:nvCxnSpPr>
        <p:spPr>
          <a:xfrm flipH="1" flipV="1">
            <a:off x="2994454" y="4928619"/>
            <a:ext cx="487830" cy="9995"/>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1521F004-F315-F427-FB14-2E0DEABCDB1F}"/>
              </a:ext>
            </a:extLst>
          </p:cNvPr>
          <p:cNvCxnSpPr>
            <a:cxnSpLocks/>
          </p:cNvCxnSpPr>
          <p:nvPr/>
        </p:nvCxnSpPr>
        <p:spPr>
          <a:xfrm rot="5400000" flipH="1">
            <a:off x="2695737" y="4638231"/>
            <a:ext cx="648000" cy="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02F7808-84A7-B649-99D4-D81205763F40}"/>
              </a:ext>
            </a:extLst>
          </p:cNvPr>
          <p:cNvCxnSpPr>
            <a:cxnSpLocks/>
          </p:cNvCxnSpPr>
          <p:nvPr/>
        </p:nvCxnSpPr>
        <p:spPr>
          <a:xfrm flipH="1">
            <a:off x="2996506" y="4336695"/>
            <a:ext cx="1258500" cy="0"/>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pic>
        <p:nvPicPr>
          <p:cNvPr id="99" name="図 98">
            <a:extLst>
              <a:ext uri="{FF2B5EF4-FFF2-40B4-BE49-F238E27FC236}">
                <a16:creationId xmlns:a16="http://schemas.microsoft.com/office/drawing/2014/main" id="{4D2FC477-731F-28F2-7881-2B46A6A67035}"/>
              </a:ext>
            </a:extLst>
          </p:cNvPr>
          <p:cNvPicPr>
            <a:picLocks noChangeAspect="1"/>
          </p:cNvPicPr>
          <p:nvPr/>
        </p:nvPicPr>
        <p:blipFill>
          <a:blip r:embed="rId7"/>
          <a:stretch>
            <a:fillRect/>
          </a:stretch>
        </p:blipFill>
        <p:spPr>
          <a:xfrm>
            <a:off x="4409183" y="4030707"/>
            <a:ext cx="342536" cy="389379"/>
          </a:xfrm>
          <a:prstGeom prst="rect">
            <a:avLst/>
          </a:prstGeom>
        </p:spPr>
      </p:pic>
      <p:sp>
        <p:nvSpPr>
          <p:cNvPr id="100" name="テキスト ボックス 99">
            <a:extLst>
              <a:ext uri="{FF2B5EF4-FFF2-40B4-BE49-F238E27FC236}">
                <a16:creationId xmlns:a16="http://schemas.microsoft.com/office/drawing/2014/main" id="{4C787158-078C-D02B-8312-DBFFF1FCC6DA}"/>
              </a:ext>
            </a:extLst>
          </p:cNvPr>
          <p:cNvSpPr txBox="1"/>
          <p:nvPr/>
        </p:nvSpPr>
        <p:spPr>
          <a:xfrm>
            <a:off x="4173699" y="4410807"/>
            <a:ext cx="836479" cy="246221"/>
          </a:xfrm>
          <a:prstGeom prst="rect">
            <a:avLst/>
          </a:prstGeom>
          <a:noFill/>
        </p:spPr>
        <p:txBody>
          <a:bodyPr wrap="square" rtlCol="0">
            <a:spAutoFit/>
          </a:bodyPr>
          <a:lstStyle/>
          <a:p>
            <a:pPr algn="ctr" defTabSz="266365">
              <a:defRPr/>
            </a:pPr>
            <a:r>
              <a:rPr lang="ja-JP" altLang="en-US" sz="1000" dirty="0">
                <a:solidFill>
                  <a:prstClr val="black"/>
                </a:solidFill>
                <a:latin typeface="メイリオ" panose="020B0604030504040204" pitchFamily="50" charset="-128"/>
                <a:ea typeface="メイリオ" panose="020B0604030504040204" pitchFamily="50" charset="-128"/>
              </a:rPr>
              <a:t>処理施設等</a:t>
            </a:r>
            <a:endParaRPr kumimoji="1" lang="ja-JP" altLang="en-US" sz="1000" dirty="0">
              <a:solidFill>
                <a:prstClr val="black"/>
              </a:solidFill>
              <a:latin typeface="メイリオ" panose="020B0604030504040204" pitchFamily="50" charset="-128"/>
              <a:ea typeface="メイリオ" panose="020B0604030504040204" pitchFamily="50" charset="-128"/>
            </a:endParaRPr>
          </a:p>
        </p:txBody>
      </p:sp>
      <p:pic>
        <p:nvPicPr>
          <p:cNvPr id="101" name="図 100">
            <a:extLst>
              <a:ext uri="{FF2B5EF4-FFF2-40B4-BE49-F238E27FC236}">
                <a16:creationId xmlns:a16="http://schemas.microsoft.com/office/drawing/2014/main" id="{19459D60-F7C4-7B4D-7725-0B2F83ED9B4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3114794" y="4617344"/>
            <a:ext cx="331202" cy="216658"/>
          </a:xfrm>
          <a:prstGeom prst="rect">
            <a:avLst/>
          </a:prstGeom>
        </p:spPr>
      </p:pic>
      <p:pic>
        <p:nvPicPr>
          <p:cNvPr id="102" name="図 101">
            <a:extLst>
              <a:ext uri="{FF2B5EF4-FFF2-40B4-BE49-F238E27FC236}">
                <a16:creationId xmlns:a16="http://schemas.microsoft.com/office/drawing/2014/main" id="{D1E8BB1F-12F2-2203-AFA2-86C2743F8FB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186097" y="4697456"/>
            <a:ext cx="439949" cy="204023"/>
          </a:xfrm>
          <a:prstGeom prst="rect">
            <a:avLst/>
          </a:prstGeom>
        </p:spPr>
      </p:pic>
      <p:cxnSp>
        <p:nvCxnSpPr>
          <p:cNvPr id="103" name="直線コネクタ 102">
            <a:extLst>
              <a:ext uri="{FF2B5EF4-FFF2-40B4-BE49-F238E27FC236}">
                <a16:creationId xmlns:a16="http://schemas.microsoft.com/office/drawing/2014/main" id="{FB6C1DA0-FE62-835D-5762-475D5EC0B0A9}"/>
              </a:ext>
            </a:extLst>
          </p:cNvPr>
          <p:cNvCxnSpPr>
            <a:cxnSpLocks/>
          </p:cNvCxnSpPr>
          <p:nvPr/>
        </p:nvCxnSpPr>
        <p:spPr>
          <a:xfrm>
            <a:off x="4752213" y="4581861"/>
            <a:ext cx="1" cy="396000"/>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261DB04-D46C-0723-F3DC-EF09DA363A3A}"/>
              </a:ext>
            </a:extLst>
          </p:cNvPr>
          <p:cNvCxnSpPr>
            <a:cxnSpLocks/>
          </p:cNvCxnSpPr>
          <p:nvPr/>
        </p:nvCxnSpPr>
        <p:spPr>
          <a:xfrm flipH="1">
            <a:off x="4175683" y="4938614"/>
            <a:ext cx="540000" cy="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3" name="図 112">
            <a:extLst>
              <a:ext uri="{FF2B5EF4-FFF2-40B4-BE49-F238E27FC236}">
                <a16:creationId xmlns:a16="http://schemas.microsoft.com/office/drawing/2014/main" id="{FD180129-B5FA-AB09-4BF6-766DFD30524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1823641" y="6334536"/>
            <a:ext cx="422546" cy="276411"/>
          </a:xfrm>
          <a:prstGeom prst="rect">
            <a:avLst/>
          </a:prstGeom>
        </p:spPr>
      </p:pic>
      <p:pic>
        <p:nvPicPr>
          <p:cNvPr id="115" name="図 114">
            <a:extLst>
              <a:ext uri="{FF2B5EF4-FFF2-40B4-BE49-F238E27FC236}">
                <a16:creationId xmlns:a16="http://schemas.microsoft.com/office/drawing/2014/main" id="{355236EC-D1BA-11F9-744B-30FD971DBFA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2583497" y="6333422"/>
            <a:ext cx="422546" cy="276411"/>
          </a:xfrm>
          <a:prstGeom prst="rect">
            <a:avLst/>
          </a:prstGeom>
        </p:spPr>
      </p:pic>
      <p:cxnSp>
        <p:nvCxnSpPr>
          <p:cNvPr id="116" name="直線コネクタ 115">
            <a:extLst>
              <a:ext uri="{FF2B5EF4-FFF2-40B4-BE49-F238E27FC236}">
                <a16:creationId xmlns:a16="http://schemas.microsoft.com/office/drawing/2014/main" id="{26F2A3DF-6E8F-B02F-0082-F0B5F5022BE5}"/>
              </a:ext>
            </a:extLst>
          </p:cNvPr>
          <p:cNvCxnSpPr>
            <a:cxnSpLocks/>
          </p:cNvCxnSpPr>
          <p:nvPr/>
        </p:nvCxnSpPr>
        <p:spPr>
          <a:xfrm flipH="1">
            <a:off x="1459002" y="6649537"/>
            <a:ext cx="2018186" cy="0"/>
          </a:xfrm>
          <a:prstGeom prst="line">
            <a:avLst/>
          </a:prstGeom>
          <a:ln w="76200">
            <a:solidFill>
              <a:schemeClr val="accent6"/>
            </a:solidFill>
            <a:headEnd type="triangle" w="med" len="med"/>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A409133B-AE72-54E0-421E-819FCD358835}"/>
              </a:ext>
            </a:extLst>
          </p:cNvPr>
          <p:cNvSpPr txBox="1"/>
          <p:nvPr/>
        </p:nvSpPr>
        <p:spPr>
          <a:xfrm>
            <a:off x="3952542" y="273410"/>
            <a:ext cx="646607" cy="220573"/>
          </a:xfrm>
          <a:prstGeom prst="rect">
            <a:avLst/>
          </a:prstGeom>
          <a:noFill/>
        </p:spPr>
        <p:txBody>
          <a:bodyPr wrap="square" rtlCol="0">
            <a:spAutoFit/>
          </a:bodyPr>
          <a:lstStyle/>
          <a:p>
            <a:pPr defTabSz="266365">
              <a:lnSpc>
                <a:spcPts val="1049"/>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自治体</a:t>
            </a:r>
          </a:p>
        </p:txBody>
      </p:sp>
      <p:sp>
        <p:nvSpPr>
          <p:cNvPr id="126" name="テキスト ボックス 125">
            <a:extLst>
              <a:ext uri="{FF2B5EF4-FFF2-40B4-BE49-F238E27FC236}">
                <a16:creationId xmlns:a16="http://schemas.microsoft.com/office/drawing/2014/main" id="{42E46668-826C-939A-A839-E49A735A7504}"/>
              </a:ext>
            </a:extLst>
          </p:cNvPr>
          <p:cNvSpPr txBox="1"/>
          <p:nvPr/>
        </p:nvSpPr>
        <p:spPr>
          <a:xfrm>
            <a:off x="192555" y="3396861"/>
            <a:ext cx="4674787" cy="226591"/>
          </a:xfrm>
          <a:prstGeom prst="rect">
            <a:avLst/>
          </a:prstGeom>
          <a:noFill/>
          <a:ln w="57150">
            <a:noFill/>
          </a:ln>
        </p:spPr>
        <p:txBody>
          <a:bodyPr wrap="square" lIns="36000" tIns="36000" rIns="36000" bIns="36000" anchor="t" anchorCtr="0">
            <a:spAutoFit/>
          </a:bodyPr>
          <a:lstStyle/>
          <a:p>
            <a:pPr>
              <a:spcAft>
                <a:spcPts val="600"/>
              </a:spcAft>
            </a:pP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家の前では、車両等の通行の妨げにならないよう</a:t>
            </a:r>
            <a:r>
              <a:rPr lang="ja-JP" altLang="en-US" sz="1000"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生活ごみと区分して搬出</a:t>
            </a:r>
            <a:endParaRPr lang="en-US" altLang="ja-JP" sz="1000" b="1" dirty="0">
              <a:latin typeface="メイリオ" panose="020B0604030504040204" pitchFamily="50" charset="-128"/>
              <a:ea typeface="メイリオ" panose="020B0604030504040204" pitchFamily="50" charset="-128"/>
            </a:endParaRPr>
          </a:p>
        </p:txBody>
      </p:sp>
      <p:sp>
        <p:nvSpPr>
          <p:cNvPr id="127" name="正方形/長方形 126">
            <a:extLst>
              <a:ext uri="{FF2B5EF4-FFF2-40B4-BE49-F238E27FC236}">
                <a16:creationId xmlns:a16="http://schemas.microsoft.com/office/drawing/2014/main" id="{D8E44A89-ECF1-698E-D48A-2B6835730F89}"/>
              </a:ext>
            </a:extLst>
          </p:cNvPr>
          <p:cNvSpPr/>
          <p:nvPr/>
        </p:nvSpPr>
        <p:spPr>
          <a:xfrm>
            <a:off x="3507969" y="4743978"/>
            <a:ext cx="654071" cy="360000"/>
          </a:xfrm>
          <a:prstGeom prst="rect">
            <a:avLst/>
          </a:prstGeom>
          <a:solidFill>
            <a:schemeClr val="accent2">
              <a:lumMod val="5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266365">
              <a:lnSpc>
                <a:spcPts val="1600"/>
              </a:lnSpc>
              <a:defRPr/>
            </a:pPr>
            <a:r>
              <a:rPr kumimoji="1" lang="ja-JP" altLang="en-US" sz="1049" b="1" dirty="0">
                <a:solidFill>
                  <a:prstClr val="white"/>
                </a:solidFill>
                <a:latin typeface="メイリオ" panose="020B0604030504040204" pitchFamily="50" charset="-128"/>
                <a:ea typeface="メイリオ" panose="020B0604030504040204" pitchFamily="50" charset="-128"/>
              </a:rPr>
              <a:t>仮置場</a:t>
            </a:r>
          </a:p>
        </p:txBody>
      </p:sp>
      <p:sp>
        <p:nvSpPr>
          <p:cNvPr id="5" name="テキスト ボックス 4">
            <a:extLst>
              <a:ext uri="{FF2B5EF4-FFF2-40B4-BE49-F238E27FC236}">
                <a16:creationId xmlns:a16="http://schemas.microsoft.com/office/drawing/2014/main" id="{CD32445F-D373-9E8C-99A3-D4393FBB1D5C}"/>
              </a:ext>
            </a:extLst>
          </p:cNvPr>
          <p:cNvSpPr txBox="1"/>
          <p:nvPr/>
        </p:nvSpPr>
        <p:spPr>
          <a:xfrm>
            <a:off x="4702595" y="7220330"/>
            <a:ext cx="373262" cy="276999"/>
          </a:xfrm>
          <a:prstGeom prst="rect">
            <a:avLst/>
          </a:prstGeom>
          <a:noFill/>
        </p:spPr>
        <p:txBody>
          <a:bodyPr wrap="square" rtlCol="0">
            <a:spAutoFit/>
          </a:bodyPr>
          <a:lstStyle/>
          <a:p>
            <a:r>
              <a:rPr kumimoji="1" lang="en-US" altLang="ja-JP" sz="1200" b="1" dirty="0"/>
              <a:t>6</a:t>
            </a:r>
            <a:endParaRPr kumimoji="1" lang="ja-JP" altLang="en-US" sz="1200" b="1" dirty="0"/>
          </a:p>
        </p:txBody>
      </p:sp>
      <p:sp>
        <p:nvSpPr>
          <p:cNvPr id="171" name="四角形: 角を丸くする 167">
            <a:extLst>
              <a:ext uri="{FF2B5EF4-FFF2-40B4-BE49-F238E27FC236}">
                <a16:creationId xmlns:a16="http://schemas.microsoft.com/office/drawing/2014/main" id="{53A9B851-8080-DBC0-5075-F8E08E0B635E}"/>
              </a:ext>
            </a:extLst>
          </p:cNvPr>
          <p:cNvSpPr/>
          <p:nvPr/>
        </p:nvSpPr>
        <p:spPr>
          <a:xfrm>
            <a:off x="1547420" y="1817668"/>
            <a:ext cx="1903672" cy="4246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自治体が個別に</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1"/>
                </a:solidFill>
                <a:latin typeface="メイリオ" panose="020B0604030504040204" pitchFamily="50" charset="-128"/>
                <a:ea typeface="メイリオ" panose="020B0604030504040204" pitchFamily="50" charset="-128"/>
              </a:rPr>
              <a:t>収集・処理</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173" name="四角形: 角を丸くする 167">
            <a:extLst>
              <a:ext uri="{FF2B5EF4-FFF2-40B4-BE49-F238E27FC236}">
                <a16:creationId xmlns:a16="http://schemas.microsoft.com/office/drawing/2014/main" id="{53A9B851-8080-DBC0-5075-F8E08E0B635E}"/>
              </a:ext>
            </a:extLst>
          </p:cNvPr>
          <p:cNvSpPr/>
          <p:nvPr/>
        </p:nvSpPr>
        <p:spPr>
          <a:xfrm>
            <a:off x="2818078" y="5169623"/>
            <a:ext cx="1903672" cy="2380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自治体が運搬・処理</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175" name="四角形: 角を丸くする 167">
            <a:extLst>
              <a:ext uri="{FF2B5EF4-FFF2-40B4-BE49-F238E27FC236}">
                <a16:creationId xmlns:a16="http://schemas.microsoft.com/office/drawing/2014/main" id="{53A9B851-8080-DBC0-5075-F8E08E0B635E}"/>
              </a:ext>
            </a:extLst>
          </p:cNvPr>
          <p:cNvSpPr/>
          <p:nvPr/>
        </p:nvSpPr>
        <p:spPr>
          <a:xfrm>
            <a:off x="4104574" y="6752518"/>
            <a:ext cx="974873" cy="3333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spc="-100" dirty="0">
                <a:solidFill>
                  <a:schemeClr val="tx1"/>
                </a:solidFill>
                <a:latin typeface="メイリオ" panose="020B0604030504040204" pitchFamily="50" charset="-128"/>
                <a:ea typeface="メイリオ" panose="020B0604030504040204" pitchFamily="50" charset="-128"/>
              </a:rPr>
              <a:t>自治体が</a:t>
            </a:r>
            <a:endParaRPr kumimoji="1" lang="en-US" altLang="ja-JP" sz="1100" b="1"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b="1" spc="-100" dirty="0">
                <a:solidFill>
                  <a:schemeClr val="tx1"/>
                </a:solidFill>
                <a:latin typeface="メイリオ" panose="020B0604030504040204" pitchFamily="50" charset="-128"/>
                <a:ea typeface="メイリオ" panose="020B0604030504040204" pitchFamily="50" charset="-128"/>
              </a:rPr>
              <a:t>運搬・処理</a:t>
            </a:r>
            <a:endParaRPr kumimoji="1" lang="en-US" altLang="ja-JP" sz="1100" b="1" spc="-1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B78A0ED4-B551-BDD1-5F00-8F63D99CCF97}"/>
              </a:ext>
            </a:extLst>
          </p:cNvPr>
          <p:cNvSpPr/>
          <p:nvPr/>
        </p:nvSpPr>
        <p:spPr>
          <a:xfrm>
            <a:off x="77117" y="7169907"/>
            <a:ext cx="4604153" cy="3333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搬出のルールは自治体で異なります。各自治体で要編集</a:t>
            </a:r>
          </a:p>
        </p:txBody>
      </p:sp>
      <p:grpSp>
        <p:nvGrpSpPr>
          <p:cNvPr id="44" name="グループ化 43">
            <a:extLst>
              <a:ext uri="{FF2B5EF4-FFF2-40B4-BE49-F238E27FC236}">
                <a16:creationId xmlns:a16="http://schemas.microsoft.com/office/drawing/2014/main" id="{BB436FED-6851-A390-8234-D1C8E6E55567}"/>
              </a:ext>
            </a:extLst>
          </p:cNvPr>
          <p:cNvGrpSpPr/>
          <p:nvPr/>
        </p:nvGrpSpPr>
        <p:grpSpPr>
          <a:xfrm>
            <a:off x="303042" y="4273550"/>
            <a:ext cx="917042" cy="1074853"/>
            <a:chOff x="252345" y="4164719"/>
            <a:chExt cx="623709" cy="731041"/>
          </a:xfrm>
        </p:grpSpPr>
        <p:sp>
          <p:nvSpPr>
            <p:cNvPr id="134" name="正方形/長方形 38">
              <a:extLst>
                <a:ext uri="{FF2B5EF4-FFF2-40B4-BE49-F238E27FC236}">
                  <a16:creationId xmlns:a16="http://schemas.microsoft.com/office/drawing/2014/main" id="{E82E0FA4-5934-1DA4-5E1C-463869A14755}"/>
                </a:ext>
              </a:extLst>
            </p:cNvPr>
            <p:cNvSpPr/>
            <p:nvPr/>
          </p:nvSpPr>
          <p:spPr>
            <a:xfrm>
              <a:off x="553346" y="4278568"/>
              <a:ext cx="322708" cy="617045"/>
            </a:xfrm>
            <a:custGeom>
              <a:avLst/>
              <a:gdLst>
                <a:gd name="connsiteX0" fmla="*/ 0 w 84169"/>
                <a:gd name="connsiteY0" fmla="*/ 0 h 462783"/>
                <a:gd name="connsiteX1" fmla="*/ 84169 w 84169"/>
                <a:gd name="connsiteY1" fmla="*/ 0 h 462783"/>
                <a:gd name="connsiteX2" fmla="*/ 84169 w 84169"/>
                <a:gd name="connsiteY2" fmla="*/ 462783 h 462783"/>
                <a:gd name="connsiteX3" fmla="*/ 0 w 84169"/>
                <a:gd name="connsiteY3" fmla="*/ 462783 h 462783"/>
                <a:gd name="connsiteX4" fmla="*/ 0 w 84169"/>
                <a:gd name="connsiteY4" fmla="*/ 0 h 462783"/>
                <a:gd name="connsiteX0" fmla="*/ 0 w 322708"/>
                <a:gd name="connsiteY0" fmla="*/ 9939 h 472722"/>
                <a:gd name="connsiteX1" fmla="*/ 322708 w 322708"/>
                <a:gd name="connsiteY1" fmla="*/ 0 h 472722"/>
                <a:gd name="connsiteX2" fmla="*/ 84169 w 322708"/>
                <a:gd name="connsiteY2" fmla="*/ 472722 h 472722"/>
                <a:gd name="connsiteX3" fmla="*/ 0 w 322708"/>
                <a:gd name="connsiteY3" fmla="*/ 472722 h 472722"/>
                <a:gd name="connsiteX4" fmla="*/ 0 w 322708"/>
                <a:gd name="connsiteY4" fmla="*/ 9939 h 472722"/>
                <a:gd name="connsiteX0" fmla="*/ 218661 w 322708"/>
                <a:gd name="connsiteY0" fmla="*/ 0 h 492601"/>
                <a:gd name="connsiteX1" fmla="*/ 322708 w 322708"/>
                <a:gd name="connsiteY1" fmla="*/ 19879 h 492601"/>
                <a:gd name="connsiteX2" fmla="*/ 84169 w 322708"/>
                <a:gd name="connsiteY2" fmla="*/ 492601 h 492601"/>
                <a:gd name="connsiteX3" fmla="*/ 0 w 322708"/>
                <a:gd name="connsiteY3" fmla="*/ 492601 h 492601"/>
                <a:gd name="connsiteX4" fmla="*/ 218661 w 322708"/>
                <a:gd name="connsiteY4" fmla="*/ 0 h 492601"/>
                <a:gd name="connsiteX0" fmla="*/ 228186 w 322708"/>
                <a:gd name="connsiteY0" fmla="*/ 3933 h 472722"/>
                <a:gd name="connsiteX1" fmla="*/ 322708 w 322708"/>
                <a:gd name="connsiteY1" fmla="*/ 0 h 472722"/>
                <a:gd name="connsiteX2" fmla="*/ 84169 w 322708"/>
                <a:gd name="connsiteY2" fmla="*/ 472722 h 472722"/>
                <a:gd name="connsiteX3" fmla="*/ 0 w 322708"/>
                <a:gd name="connsiteY3" fmla="*/ 472722 h 472722"/>
                <a:gd name="connsiteX4" fmla="*/ 228186 w 322708"/>
                <a:gd name="connsiteY4" fmla="*/ 3933 h 472722"/>
                <a:gd name="connsiteX0" fmla="*/ 240092 w 322708"/>
                <a:gd name="connsiteY0" fmla="*/ 1552 h 472722"/>
                <a:gd name="connsiteX1" fmla="*/ 322708 w 322708"/>
                <a:gd name="connsiteY1" fmla="*/ 0 h 472722"/>
                <a:gd name="connsiteX2" fmla="*/ 84169 w 322708"/>
                <a:gd name="connsiteY2" fmla="*/ 472722 h 472722"/>
                <a:gd name="connsiteX3" fmla="*/ 0 w 322708"/>
                <a:gd name="connsiteY3" fmla="*/ 472722 h 472722"/>
                <a:gd name="connsiteX4" fmla="*/ 240092 w 322708"/>
                <a:gd name="connsiteY4" fmla="*/ 1552 h 47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 h="472722">
                  <a:moveTo>
                    <a:pt x="240092" y="1552"/>
                  </a:moveTo>
                  <a:lnTo>
                    <a:pt x="322708" y="0"/>
                  </a:lnTo>
                  <a:lnTo>
                    <a:pt x="84169" y="472722"/>
                  </a:lnTo>
                  <a:lnTo>
                    <a:pt x="0" y="472722"/>
                  </a:lnTo>
                  <a:lnTo>
                    <a:pt x="240092" y="1552"/>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nvGrpSpPr>
            <p:cNvPr id="135" name="グループ化 134">
              <a:extLst>
                <a:ext uri="{FF2B5EF4-FFF2-40B4-BE49-F238E27FC236}">
                  <a16:creationId xmlns:a16="http://schemas.microsoft.com/office/drawing/2014/main" id="{10052C2E-36E7-D75E-640D-050CB9A6AF82}"/>
                </a:ext>
              </a:extLst>
            </p:cNvPr>
            <p:cNvGrpSpPr/>
            <p:nvPr/>
          </p:nvGrpSpPr>
          <p:grpSpPr>
            <a:xfrm>
              <a:off x="298470" y="4164719"/>
              <a:ext cx="333822" cy="371749"/>
              <a:chOff x="-855369" y="4215319"/>
              <a:chExt cx="333822" cy="371749"/>
            </a:xfrm>
          </p:grpSpPr>
          <p:grpSp>
            <p:nvGrpSpPr>
              <p:cNvPr id="136" name="グループ化 135">
                <a:extLst>
                  <a:ext uri="{FF2B5EF4-FFF2-40B4-BE49-F238E27FC236}">
                    <a16:creationId xmlns:a16="http://schemas.microsoft.com/office/drawing/2014/main" id="{0A1A0CC4-A780-03CC-03FC-BDCC16BCE440}"/>
                  </a:ext>
                </a:extLst>
              </p:cNvPr>
              <p:cNvGrpSpPr/>
              <p:nvPr/>
            </p:nvGrpSpPr>
            <p:grpSpPr>
              <a:xfrm>
                <a:off x="-855369" y="4215319"/>
                <a:ext cx="333822" cy="371749"/>
                <a:chOff x="496211" y="2573628"/>
                <a:chExt cx="333822" cy="371749"/>
              </a:xfrm>
            </p:grpSpPr>
            <p:pic>
              <p:nvPicPr>
                <p:cNvPr id="138" name="図 137">
                  <a:extLst>
                    <a:ext uri="{FF2B5EF4-FFF2-40B4-BE49-F238E27FC236}">
                      <a16:creationId xmlns:a16="http://schemas.microsoft.com/office/drawing/2014/main" id="{69622567-7122-1CE3-AFFC-5A335AF251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211" y="2573628"/>
                  <a:ext cx="333822" cy="311151"/>
                </a:xfrm>
                <a:prstGeom prst="rect">
                  <a:avLst/>
                </a:prstGeom>
                <a:noFill/>
              </p:spPr>
            </p:pic>
            <p:sp>
              <p:nvSpPr>
                <p:cNvPr id="139" name="正方形/長方形 138">
                  <a:extLst>
                    <a:ext uri="{FF2B5EF4-FFF2-40B4-BE49-F238E27FC236}">
                      <a16:creationId xmlns:a16="http://schemas.microsoft.com/office/drawing/2014/main" id="{A03858D6-3DC2-C073-7D3B-703762530D5C}"/>
                    </a:ext>
                  </a:extLst>
                </p:cNvPr>
                <p:cNvSpPr/>
                <p:nvPr/>
              </p:nvSpPr>
              <p:spPr>
                <a:xfrm>
                  <a:off x="682676" y="2881159"/>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1C9640AC-76B7-DA70-4AFE-A4799D1C1D14}"/>
                  </a:ext>
                </a:extLst>
              </p:cNvPr>
              <p:cNvSpPr/>
              <p:nvPr/>
            </p:nvSpPr>
            <p:spPr>
              <a:xfrm>
                <a:off x="-640774" y="4469895"/>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140" name="正方形/長方形 139">
              <a:extLst>
                <a:ext uri="{FF2B5EF4-FFF2-40B4-BE49-F238E27FC236}">
                  <a16:creationId xmlns:a16="http://schemas.microsoft.com/office/drawing/2014/main" id="{55BEE6C4-01D3-7F21-4CF6-95772DC0CAA3}"/>
                </a:ext>
              </a:extLst>
            </p:cNvPr>
            <p:cNvSpPr/>
            <p:nvPr/>
          </p:nvSpPr>
          <p:spPr>
            <a:xfrm>
              <a:off x="326557" y="4435861"/>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141" name="正方形/長方形 140">
              <a:extLst>
                <a:ext uri="{FF2B5EF4-FFF2-40B4-BE49-F238E27FC236}">
                  <a16:creationId xmlns:a16="http://schemas.microsoft.com/office/drawing/2014/main" id="{53E5377F-58E3-E7CC-053B-66F729EFB5D1}"/>
                </a:ext>
              </a:extLst>
            </p:cNvPr>
            <p:cNvSpPr/>
            <p:nvPr/>
          </p:nvSpPr>
          <p:spPr>
            <a:xfrm>
              <a:off x="354687" y="4382906"/>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nvGrpSpPr>
            <p:cNvPr id="143" name="グループ化 142">
              <a:extLst>
                <a:ext uri="{FF2B5EF4-FFF2-40B4-BE49-F238E27FC236}">
                  <a16:creationId xmlns:a16="http://schemas.microsoft.com/office/drawing/2014/main" id="{152B265E-A484-84EB-F4D1-CD158BEB7B89}"/>
                </a:ext>
              </a:extLst>
            </p:cNvPr>
            <p:cNvGrpSpPr/>
            <p:nvPr/>
          </p:nvGrpSpPr>
          <p:grpSpPr>
            <a:xfrm>
              <a:off x="252345" y="4524011"/>
              <a:ext cx="333822" cy="371749"/>
              <a:chOff x="-855369" y="4215319"/>
              <a:chExt cx="333822" cy="371749"/>
            </a:xfrm>
          </p:grpSpPr>
          <p:grpSp>
            <p:nvGrpSpPr>
              <p:cNvPr id="144" name="グループ化 143">
                <a:extLst>
                  <a:ext uri="{FF2B5EF4-FFF2-40B4-BE49-F238E27FC236}">
                    <a16:creationId xmlns:a16="http://schemas.microsoft.com/office/drawing/2014/main" id="{F5505AD7-4CAF-43F3-D02F-2896EC8DC8EA}"/>
                  </a:ext>
                </a:extLst>
              </p:cNvPr>
              <p:cNvGrpSpPr/>
              <p:nvPr/>
            </p:nvGrpSpPr>
            <p:grpSpPr>
              <a:xfrm>
                <a:off x="-855369" y="4215319"/>
                <a:ext cx="333822" cy="371749"/>
                <a:chOff x="496211" y="2573628"/>
                <a:chExt cx="333822" cy="371749"/>
              </a:xfrm>
            </p:grpSpPr>
            <p:pic>
              <p:nvPicPr>
                <p:cNvPr id="146" name="図 145">
                  <a:extLst>
                    <a:ext uri="{FF2B5EF4-FFF2-40B4-BE49-F238E27FC236}">
                      <a16:creationId xmlns:a16="http://schemas.microsoft.com/office/drawing/2014/main" id="{8ED01419-6F37-C9A7-E310-D35BAB565D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211" y="2573628"/>
                  <a:ext cx="333822" cy="311151"/>
                </a:xfrm>
                <a:prstGeom prst="rect">
                  <a:avLst/>
                </a:prstGeom>
                <a:noFill/>
              </p:spPr>
            </p:pic>
            <p:sp>
              <p:nvSpPr>
                <p:cNvPr id="147" name="正方形/長方形 146">
                  <a:extLst>
                    <a:ext uri="{FF2B5EF4-FFF2-40B4-BE49-F238E27FC236}">
                      <a16:creationId xmlns:a16="http://schemas.microsoft.com/office/drawing/2014/main" id="{7987CA45-45FF-2DCB-50C2-2DEA7166B214}"/>
                    </a:ext>
                  </a:extLst>
                </p:cNvPr>
                <p:cNvSpPr/>
                <p:nvPr/>
              </p:nvSpPr>
              <p:spPr>
                <a:xfrm>
                  <a:off x="682676" y="2881159"/>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145" name="正方形/長方形 144">
                <a:extLst>
                  <a:ext uri="{FF2B5EF4-FFF2-40B4-BE49-F238E27FC236}">
                    <a16:creationId xmlns:a16="http://schemas.microsoft.com/office/drawing/2014/main" id="{9B924597-5550-32EB-0328-5751140D92D3}"/>
                  </a:ext>
                </a:extLst>
              </p:cNvPr>
              <p:cNvSpPr/>
              <p:nvPr/>
            </p:nvSpPr>
            <p:spPr>
              <a:xfrm>
                <a:off x="-640774" y="4469895"/>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30" name="正方形/長方形 29">
              <a:extLst>
                <a:ext uri="{FF2B5EF4-FFF2-40B4-BE49-F238E27FC236}">
                  <a16:creationId xmlns:a16="http://schemas.microsoft.com/office/drawing/2014/main" id="{459DFC81-A327-691F-D206-80809E279636}"/>
                </a:ext>
              </a:extLst>
            </p:cNvPr>
            <p:cNvSpPr/>
            <p:nvPr/>
          </p:nvSpPr>
          <p:spPr>
            <a:xfrm>
              <a:off x="681460" y="4368838"/>
              <a:ext cx="24672" cy="18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6BC18E95-D5C2-8742-B740-F433D856A593}"/>
              </a:ext>
            </a:extLst>
          </p:cNvPr>
          <p:cNvGrpSpPr/>
          <p:nvPr/>
        </p:nvGrpSpPr>
        <p:grpSpPr>
          <a:xfrm>
            <a:off x="278258" y="5957315"/>
            <a:ext cx="1140899" cy="1065393"/>
            <a:chOff x="248763" y="6017427"/>
            <a:chExt cx="932878" cy="871139"/>
          </a:xfrm>
        </p:grpSpPr>
        <p:sp>
          <p:nvSpPr>
            <p:cNvPr id="149" name="正方形/長方形 38">
              <a:extLst>
                <a:ext uri="{FF2B5EF4-FFF2-40B4-BE49-F238E27FC236}">
                  <a16:creationId xmlns:a16="http://schemas.microsoft.com/office/drawing/2014/main" id="{686C2B87-AAB7-087D-7DC1-C2C084D653B3}"/>
                </a:ext>
              </a:extLst>
            </p:cNvPr>
            <p:cNvSpPr/>
            <p:nvPr/>
          </p:nvSpPr>
          <p:spPr>
            <a:xfrm>
              <a:off x="549764" y="6115197"/>
              <a:ext cx="322708" cy="773002"/>
            </a:xfrm>
            <a:custGeom>
              <a:avLst/>
              <a:gdLst>
                <a:gd name="connsiteX0" fmla="*/ 0 w 84169"/>
                <a:gd name="connsiteY0" fmla="*/ 0 h 462783"/>
                <a:gd name="connsiteX1" fmla="*/ 84169 w 84169"/>
                <a:gd name="connsiteY1" fmla="*/ 0 h 462783"/>
                <a:gd name="connsiteX2" fmla="*/ 84169 w 84169"/>
                <a:gd name="connsiteY2" fmla="*/ 462783 h 462783"/>
                <a:gd name="connsiteX3" fmla="*/ 0 w 84169"/>
                <a:gd name="connsiteY3" fmla="*/ 462783 h 462783"/>
                <a:gd name="connsiteX4" fmla="*/ 0 w 84169"/>
                <a:gd name="connsiteY4" fmla="*/ 0 h 462783"/>
                <a:gd name="connsiteX0" fmla="*/ 0 w 322708"/>
                <a:gd name="connsiteY0" fmla="*/ 9939 h 472722"/>
                <a:gd name="connsiteX1" fmla="*/ 322708 w 322708"/>
                <a:gd name="connsiteY1" fmla="*/ 0 h 472722"/>
                <a:gd name="connsiteX2" fmla="*/ 84169 w 322708"/>
                <a:gd name="connsiteY2" fmla="*/ 472722 h 472722"/>
                <a:gd name="connsiteX3" fmla="*/ 0 w 322708"/>
                <a:gd name="connsiteY3" fmla="*/ 472722 h 472722"/>
                <a:gd name="connsiteX4" fmla="*/ 0 w 322708"/>
                <a:gd name="connsiteY4" fmla="*/ 9939 h 472722"/>
                <a:gd name="connsiteX0" fmla="*/ 218661 w 322708"/>
                <a:gd name="connsiteY0" fmla="*/ 0 h 492601"/>
                <a:gd name="connsiteX1" fmla="*/ 322708 w 322708"/>
                <a:gd name="connsiteY1" fmla="*/ 19879 h 492601"/>
                <a:gd name="connsiteX2" fmla="*/ 84169 w 322708"/>
                <a:gd name="connsiteY2" fmla="*/ 492601 h 492601"/>
                <a:gd name="connsiteX3" fmla="*/ 0 w 322708"/>
                <a:gd name="connsiteY3" fmla="*/ 492601 h 492601"/>
                <a:gd name="connsiteX4" fmla="*/ 218661 w 322708"/>
                <a:gd name="connsiteY4" fmla="*/ 0 h 492601"/>
                <a:gd name="connsiteX0" fmla="*/ 228186 w 322708"/>
                <a:gd name="connsiteY0" fmla="*/ 3933 h 472722"/>
                <a:gd name="connsiteX1" fmla="*/ 322708 w 322708"/>
                <a:gd name="connsiteY1" fmla="*/ 0 h 472722"/>
                <a:gd name="connsiteX2" fmla="*/ 84169 w 322708"/>
                <a:gd name="connsiteY2" fmla="*/ 472722 h 472722"/>
                <a:gd name="connsiteX3" fmla="*/ 0 w 322708"/>
                <a:gd name="connsiteY3" fmla="*/ 472722 h 472722"/>
                <a:gd name="connsiteX4" fmla="*/ 228186 w 322708"/>
                <a:gd name="connsiteY4" fmla="*/ 3933 h 472722"/>
                <a:gd name="connsiteX0" fmla="*/ 240092 w 322708"/>
                <a:gd name="connsiteY0" fmla="*/ 1552 h 472722"/>
                <a:gd name="connsiteX1" fmla="*/ 322708 w 322708"/>
                <a:gd name="connsiteY1" fmla="*/ 0 h 472722"/>
                <a:gd name="connsiteX2" fmla="*/ 84169 w 322708"/>
                <a:gd name="connsiteY2" fmla="*/ 472722 h 472722"/>
                <a:gd name="connsiteX3" fmla="*/ 0 w 322708"/>
                <a:gd name="connsiteY3" fmla="*/ 472722 h 472722"/>
                <a:gd name="connsiteX4" fmla="*/ 240092 w 322708"/>
                <a:gd name="connsiteY4" fmla="*/ 1552 h 47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 h="472722">
                  <a:moveTo>
                    <a:pt x="240092" y="1552"/>
                  </a:moveTo>
                  <a:lnTo>
                    <a:pt x="322708" y="0"/>
                  </a:lnTo>
                  <a:lnTo>
                    <a:pt x="84169" y="472722"/>
                  </a:lnTo>
                  <a:lnTo>
                    <a:pt x="0" y="472722"/>
                  </a:lnTo>
                  <a:lnTo>
                    <a:pt x="240092" y="1552"/>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nvGrpSpPr>
            <p:cNvPr id="150" name="グループ化 149">
              <a:extLst>
                <a:ext uri="{FF2B5EF4-FFF2-40B4-BE49-F238E27FC236}">
                  <a16:creationId xmlns:a16="http://schemas.microsoft.com/office/drawing/2014/main" id="{408473A9-0E7B-90F3-F6B9-BF7612924563}"/>
                </a:ext>
              </a:extLst>
            </p:cNvPr>
            <p:cNvGrpSpPr/>
            <p:nvPr/>
          </p:nvGrpSpPr>
          <p:grpSpPr>
            <a:xfrm>
              <a:off x="294888" y="6017427"/>
              <a:ext cx="333822" cy="371749"/>
              <a:chOff x="-855369" y="4215319"/>
              <a:chExt cx="333822" cy="371749"/>
            </a:xfrm>
          </p:grpSpPr>
          <p:grpSp>
            <p:nvGrpSpPr>
              <p:cNvPr id="151" name="グループ化 150">
                <a:extLst>
                  <a:ext uri="{FF2B5EF4-FFF2-40B4-BE49-F238E27FC236}">
                    <a16:creationId xmlns:a16="http://schemas.microsoft.com/office/drawing/2014/main" id="{24431DC0-80DA-4327-B1DE-5D4E5E6F1E88}"/>
                  </a:ext>
                </a:extLst>
              </p:cNvPr>
              <p:cNvGrpSpPr/>
              <p:nvPr/>
            </p:nvGrpSpPr>
            <p:grpSpPr>
              <a:xfrm>
                <a:off x="-855369" y="4215319"/>
                <a:ext cx="333822" cy="371749"/>
                <a:chOff x="496211" y="2573628"/>
                <a:chExt cx="333822" cy="371749"/>
              </a:xfrm>
            </p:grpSpPr>
            <p:pic>
              <p:nvPicPr>
                <p:cNvPr id="153" name="図 152">
                  <a:extLst>
                    <a:ext uri="{FF2B5EF4-FFF2-40B4-BE49-F238E27FC236}">
                      <a16:creationId xmlns:a16="http://schemas.microsoft.com/office/drawing/2014/main" id="{A48A69EC-7245-FB4F-9930-FD9651355A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211" y="2573628"/>
                  <a:ext cx="333822" cy="311151"/>
                </a:xfrm>
                <a:prstGeom prst="rect">
                  <a:avLst/>
                </a:prstGeom>
                <a:noFill/>
              </p:spPr>
            </p:pic>
            <p:sp>
              <p:nvSpPr>
                <p:cNvPr id="154" name="正方形/長方形 153">
                  <a:extLst>
                    <a:ext uri="{FF2B5EF4-FFF2-40B4-BE49-F238E27FC236}">
                      <a16:creationId xmlns:a16="http://schemas.microsoft.com/office/drawing/2014/main" id="{39CD6CA9-6C63-4960-BE22-0AB55485E001}"/>
                    </a:ext>
                  </a:extLst>
                </p:cNvPr>
                <p:cNvSpPr/>
                <p:nvPr/>
              </p:nvSpPr>
              <p:spPr>
                <a:xfrm>
                  <a:off x="682676" y="2881159"/>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152" name="正方形/長方形 151">
                <a:extLst>
                  <a:ext uri="{FF2B5EF4-FFF2-40B4-BE49-F238E27FC236}">
                    <a16:creationId xmlns:a16="http://schemas.microsoft.com/office/drawing/2014/main" id="{03BE0286-9953-AE10-7FAA-BFCCDC37FCF2}"/>
                  </a:ext>
                </a:extLst>
              </p:cNvPr>
              <p:cNvSpPr/>
              <p:nvPr/>
            </p:nvSpPr>
            <p:spPr>
              <a:xfrm>
                <a:off x="-640774" y="4469895"/>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155" name="正方形/長方形 154">
              <a:extLst>
                <a:ext uri="{FF2B5EF4-FFF2-40B4-BE49-F238E27FC236}">
                  <a16:creationId xmlns:a16="http://schemas.microsoft.com/office/drawing/2014/main" id="{BF3C2D20-2427-7BA4-A12D-8EE928FF7255}"/>
                </a:ext>
              </a:extLst>
            </p:cNvPr>
            <p:cNvSpPr/>
            <p:nvPr/>
          </p:nvSpPr>
          <p:spPr>
            <a:xfrm>
              <a:off x="322975" y="6288569"/>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sp>
          <p:nvSpPr>
            <p:cNvPr id="156" name="正方形/長方形 155">
              <a:extLst>
                <a:ext uri="{FF2B5EF4-FFF2-40B4-BE49-F238E27FC236}">
                  <a16:creationId xmlns:a16="http://schemas.microsoft.com/office/drawing/2014/main" id="{F6753D9E-F3AF-C58F-B50D-12B8A531B399}"/>
                </a:ext>
              </a:extLst>
            </p:cNvPr>
            <p:cNvSpPr/>
            <p:nvPr/>
          </p:nvSpPr>
          <p:spPr>
            <a:xfrm>
              <a:off x="351105" y="6235614"/>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nvGrpSpPr>
            <p:cNvPr id="158" name="グループ化 157">
              <a:extLst>
                <a:ext uri="{FF2B5EF4-FFF2-40B4-BE49-F238E27FC236}">
                  <a16:creationId xmlns:a16="http://schemas.microsoft.com/office/drawing/2014/main" id="{E5E44740-696E-B0E6-E07C-168C742A6FDD}"/>
                </a:ext>
              </a:extLst>
            </p:cNvPr>
            <p:cNvGrpSpPr/>
            <p:nvPr/>
          </p:nvGrpSpPr>
          <p:grpSpPr>
            <a:xfrm>
              <a:off x="248763" y="6475042"/>
              <a:ext cx="333822" cy="371749"/>
              <a:chOff x="-855369" y="4215319"/>
              <a:chExt cx="333822" cy="371749"/>
            </a:xfrm>
          </p:grpSpPr>
          <p:grpSp>
            <p:nvGrpSpPr>
              <p:cNvPr id="159" name="グループ化 158">
                <a:extLst>
                  <a:ext uri="{FF2B5EF4-FFF2-40B4-BE49-F238E27FC236}">
                    <a16:creationId xmlns:a16="http://schemas.microsoft.com/office/drawing/2014/main" id="{9701642B-C3FF-73ED-D855-A293A65001FD}"/>
                  </a:ext>
                </a:extLst>
              </p:cNvPr>
              <p:cNvGrpSpPr/>
              <p:nvPr/>
            </p:nvGrpSpPr>
            <p:grpSpPr>
              <a:xfrm>
                <a:off x="-855369" y="4215319"/>
                <a:ext cx="333822" cy="371749"/>
                <a:chOff x="496211" y="2573628"/>
                <a:chExt cx="333822" cy="371749"/>
              </a:xfrm>
            </p:grpSpPr>
            <p:pic>
              <p:nvPicPr>
                <p:cNvPr id="161" name="図 160">
                  <a:extLst>
                    <a:ext uri="{FF2B5EF4-FFF2-40B4-BE49-F238E27FC236}">
                      <a16:creationId xmlns:a16="http://schemas.microsoft.com/office/drawing/2014/main" id="{5C52B183-28F8-0361-5205-92D2A4E1CA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211" y="2573628"/>
                  <a:ext cx="333822" cy="311151"/>
                </a:xfrm>
                <a:prstGeom prst="rect">
                  <a:avLst/>
                </a:prstGeom>
                <a:noFill/>
              </p:spPr>
            </p:pic>
            <p:sp>
              <p:nvSpPr>
                <p:cNvPr id="162" name="正方形/長方形 161">
                  <a:extLst>
                    <a:ext uri="{FF2B5EF4-FFF2-40B4-BE49-F238E27FC236}">
                      <a16:creationId xmlns:a16="http://schemas.microsoft.com/office/drawing/2014/main" id="{3348F605-56A8-B42D-ACCE-ED828B465B4B}"/>
                    </a:ext>
                  </a:extLst>
                </p:cNvPr>
                <p:cNvSpPr/>
                <p:nvPr/>
              </p:nvSpPr>
              <p:spPr>
                <a:xfrm>
                  <a:off x="682676" y="2881159"/>
                  <a:ext cx="84169" cy="64218"/>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sp>
            <p:nvSpPr>
              <p:cNvPr id="160" name="正方形/長方形 159">
                <a:extLst>
                  <a:ext uri="{FF2B5EF4-FFF2-40B4-BE49-F238E27FC236}">
                    <a16:creationId xmlns:a16="http://schemas.microsoft.com/office/drawing/2014/main" id="{A2BCCF71-04EA-D3A5-2CE6-82A4B9631266}"/>
                  </a:ext>
                </a:extLst>
              </p:cNvPr>
              <p:cNvSpPr/>
              <p:nvPr/>
            </p:nvSpPr>
            <p:spPr>
              <a:xfrm>
                <a:off x="-640774" y="4469895"/>
                <a:ext cx="36473" cy="5295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6365">
                  <a:defRPr/>
                </a:pPr>
                <a:endParaRPr kumimoji="1" lang="ja-JP" altLang="en-US" sz="1049">
                  <a:solidFill>
                    <a:prstClr val="white"/>
                  </a:solidFill>
                  <a:latin typeface="Calibri" panose="020F0502020204030204"/>
                  <a:ea typeface="游ゴシック" panose="020B0400000000000000" pitchFamily="50" charset="-128"/>
                </a:endParaRPr>
              </a:p>
            </p:txBody>
          </p:sp>
        </p:grpSp>
        <p:pic>
          <p:nvPicPr>
            <p:cNvPr id="164" name="図 163">
              <a:extLst>
                <a:ext uri="{FF2B5EF4-FFF2-40B4-BE49-F238E27FC236}">
                  <a16:creationId xmlns:a16="http://schemas.microsoft.com/office/drawing/2014/main" id="{646DC336-9057-8697-02B6-553FEE1C3B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850439" y="6209423"/>
              <a:ext cx="331202" cy="216658"/>
            </a:xfrm>
            <a:prstGeom prst="rect">
              <a:avLst/>
            </a:prstGeom>
          </p:spPr>
        </p:pic>
        <p:pic>
          <p:nvPicPr>
            <p:cNvPr id="165" name="図 164">
              <a:extLst>
                <a:ext uri="{FF2B5EF4-FFF2-40B4-BE49-F238E27FC236}">
                  <a16:creationId xmlns:a16="http://schemas.microsoft.com/office/drawing/2014/main" id="{EC5EB8F8-676B-3DD8-99AE-3E70436AE2A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793407" y="6671908"/>
              <a:ext cx="331202" cy="216658"/>
            </a:xfrm>
            <a:prstGeom prst="rect">
              <a:avLst/>
            </a:prstGeom>
          </p:spPr>
        </p:pic>
        <p:sp>
          <p:nvSpPr>
            <p:cNvPr id="33" name="正方形/長方形 32">
              <a:extLst>
                <a:ext uri="{FF2B5EF4-FFF2-40B4-BE49-F238E27FC236}">
                  <a16:creationId xmlns:a16="http://schemas.microsoft.com/office/drawing/2014/main" id="{62AC9606-588E-5A1F-E433-43ABB282F3D8}"/>
                </a:ext>
              </a:extLst>
            </p:cNvPr>
            <p:cNvSpPr/>
            <p:nvPr/>
          </p:nvSpPr>
          <p:spPr>
            <a:xfrm>
              <a:off x="656196" y="6185236"/>
              <a:ext cx="24672" cy="18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a:extLst>
              <a:ext uri="{FF2B5EF4-FFF2-40B4-BE49-F238E27FC236}">
                <a16:creationId xmlns:a16="http://schemas.microsoft.com/office/drawing/2014/main" id="{2FC72D61-0EA7-2665-7931-149C06972426}"/>
              </a:ext>
            </a:extLst>
          </p:cNvPr>
          <p:cNvSpPr/>
          <p:nvPr/>
        </p:nvSpPr>
        <p:spPr>
          <a:xfrm>
            <a:off x="2082152" y="4525949"/>
            <a:ext cx="654071" cy="360000"/>
          </a:xfrm>
          <a:prstGeom prst="rect">
            <a:avLst/>
          </a:prstGeom>
          <a:solidFill>
            <a:schemeClr val="accent6">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266365">
              <a:lnSpc>
                <a:spcPts val="1600"/>
              </a:lnSpc>
              <a:defRPr/>
            </a:pPr>
            <a:r>
              <a:rPr kumimoji="1" lang="ja-JP" altLang="en-US" sz="1049" b="1" dirty="0">
                <a:solidFill>
                  <a:prstClr val="white"/>
                </a:solidFill>
                <a:latin typeface="メイリオ" panose="020B0604030504040204" pitchFamily="50" charset="-128"/>
                <a:ea typeface="メイリオ" panose="020B0604030504040204" pitchFamily="50" charset="-128"/>
              </a:rPr>
              <a:t>集積所</a:t>
            </a:r>
          </a:p>
        </p:txBody>
      </p:sp>
      <p:grpSp>
        <p:nvGrpSpPr>
          <p:cNvPr id="35" name="グループ化 34">
            <a:extLst>
              <a:ext uri="{FF2B5EF4-FFF2-40B4-BE49-F238E27FC236}">
                <a16:creationId xmlns:a16="http://schemas.microsoft.com/office/drawing/2014/main" id="{A9623E76-CF1D-992A-FDD5-5A6D71E4C918}"/>
              </a:ext>
            </a:extLst>
          </p:cNvPr>
          <p:cNvGrpSpPr/>
          <p:nvPr/>
        </p:nvGrpSpPr>
        <p:grpSpPr>
          <a:xfrm>
            <a:off x="3522717" y="5756266"/>
            <a:ext cx="1502209" cy="1073271"/>
            <a:chOff x="3522717" y="4183107"/>
            <a:chExt cx="1502209" cy="1073271"/>
          </a:xfrm>
        </p:grpSpPr>
        <p:pic>
          <p:nvPicPr>
            <p:cNvPr id="2" name="図 1">
              <a:extLst>
                <a:ext uri="{FF2B5EF4-FFF2-40B4-BE49-F238E27FC236}">
                  <a16:creationId xmlns:a16="http://schemas.microsoft.com/office/drawing/2014/main" id="{E6AB2BB4-B90B-E89D-DD3E-01D07F70029E}"/>
                </a:ext>
              </a:extLst>
            </p:cNvPr>
            <p:cNvPicPr>
              <a:picLocks noChangeAspect="1"/>
            </p:cNvPicPr>
            <p:nvPr/>
          </p:nvPicPr>
          <p:blipFill>
            <a:blip r:embed="rId7"/>
            <a:stretch>
              <a:fillRect/>
            </a:stretch>
          </p:blipFill>
          <p:spPr>
            <a:xfrm>
              <a:off x="4423931" y="4183107"/>
              <a:ext cx="342536" cy="389379"/>
            </a:xfrm>
            <a:prstGeom prst="rect">
              <a:avLst/>
            </a:prstGeom>
          </p:spPr>
        </p:pic>
        <p:sp>
          <p:nvSpPr>
            <p:cNvPr id="3" name="テキスト ボックス 2">
              <a:extLst>
                <a:ext uri="{FF2B5EF4-FFF2-40B4-BE49-F238E27FC236}">
                  <a16:creationId xmlns:a16="http://schemas.microsoft.com/office/drawing/2014/main" id="{E3298EE7-1E2E-4B8F-18EB-86D4BD186E5C}"/>
                </a:ext>
              </a:extLst>
            </p:cNvPr>
            <p:cNvSpPr txBox="1"/>
            <p:nvPr/>
          </p:nvSpPr>
          <p:spPr>
            <a:xfrm>
              <a:off x="4188447" y="4563207"/>
              <a:ext cx="836479" cy="246221"/>
            </a:xfrm>
            <a:prstGeom prst="rect">
              <a:avLst/>
            </a:prstGeom>
            <a:noFill/>
          </p:spPr>
          <p:txBody>
            <a:bodyPr wrap="square" rtlCol="0">
              <a:spAutoFit/>
            </a:bodyPr>
            <a:lstStyle/>
            <a:p>
              <a:pPr algn="ctr" defTabSz="266365">
                <a:defRPr/>
              </a:pPr>
              <a:r>
                <a:rPr lang="ja-JP" altLang="en-US" sz="1000" dirty="0">
                  <a:solidFill>
                    <a:prstClr val="black"/>
                  </a:solidFill>
                  <a:latin typeface="メイリオ" panose="020B0604030504040204" pitchFamily="50" charset="-128"/>
                  <a:ea typeface="メイリオ" panose="020B0604030504040204" pitchFamily="50" charset="-128"/>
                </a:rPr>
                <a:t>処理施設等</a:t>
              </a:r>
              <a:endParaRPr kumimoji="1" lang="ja-JP" altLang="en-US" sz="1000" dirty="0">
                <a:solidFill>
                  <a:prstClr val="black"/>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FFDDB7B-51B3-2AEF-664B-87B169C13D1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200845" y="4849856"/>
              <a:ext cx="439949" cy="204023"/>
            </a:xfrm>
            <a:prstGeom prst="rect">
              <a:avLst/>
            </a:prstGeom>
          </p:spPr>
        </p:pic>
        <p:cxnSp>
          <p:nvCxnSpPr>
            <p:cNvPr id="6" name="直線コネクタ 5">
              <a:extLst>
                <a:ext uri="{FF2B5EF4-FFF2-40B4-BE49-F238E27FC236}">
                  <a16:creationId xmlns:a16="http://schemas.microsoft.com/office/drawing/2014/main" id="{D52FBB9B-2A1F-B488-B7DE-FEFE300E34CB}"/>
                </a:ext>
              </a:extLst>
            </p:cNvPr>
            <p:cNvCxnSpPr>
              <a:cxnSpLocks/>
            </p:cNvCxnSpPr>
            <p:nvPr/>
          </p:nvCxnSpPr>
          <p:spPr>
            <a:xfrm>
              <a:off x="4766961" y="4734261"/>
              <a:ext cx="1" cy="396000"/>
            </a:xfrm>
            <a:prstGeom prst="line">
              <a:avLst/>
            </a:prstGeom>
            <a:ln w="76200">
              <a:head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CA31B52-FD07-3465-AD76-034DBFD4BA1C}"/>
                </a:ext>
              </a:extLst>
            </p:cNvPr>
            <p:cNvCxnSpPr>
              <a:cxnSpLocks/>
            </p:cNvCxnSpPr>
            <p:nvPr/>
          </p:nvCxnSpPr>
          <p:spPr>
            <a:xfrm flipH="1">
              <a:off x="4190431" y="5091014"/>
              <a:ext cx="540000" cy="0"/>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7D7BA659-7078-DEAB-24CF-7B25636EB46F}"/>
                </a:ext>
              </a:extLst>
            </p:cNvPr>
            <p:cNvSpPr/>
            <p:nvPr/>
          </p:nvSpPr>
          <p:spPr>
            <a:xfrm>
              <a:off x="3522717" y="4896378"/>
              <a:ext cx="654071" cy="360000"/>
            </a:xfrm>
            <a:prstGeom prst="rect">
              <a:avLst/>
            </a:prstGeom>
            <a:solidFill>
              <a:schemeClr val="accent2">
                <a:lumMod val="5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266365">
                <a:lnSpc>
                  <a:spcPts val="1600"/>
                </a:lnSpc>
                <a:defRPr/>
              </a:pPr>
              <a:r>
                <a:rPr kumimoji="1" lang="ja-JP" altLang="en-US" sz="1049" b="1" dirty="0">
                  <a:solidFill>
                    <a:prstClr val="white"/>
                  </a:solidFill>
                  <a:latin typeface="メイリオ" panose="020B0604030504040204" pitchFamily="50" charset="-128"/>
                  <a:ea typeface="メイリオ" panose="020B0604030504040204" pitchFamily="50" charset="-128"/>
                </a:rPr>
                <a:t>仮置場</a:t>
              </a:r>
            </a:p>
          </p:txBody>
        </p:sp>
      </p:grpSp>
      <p:sp>
        <p:nvSpPr>
          <p:cNvPr id="42" name="正方形/長方形 41">
            <a:extLst>
              <a:ext uri="{FF2B5EF4-FFF2-40B4-BE49-F238E27FC236}">
                <a16:creationId xmlns:a16="http://schemas.microsoft.com/office/drawing/2014/main" id="{3B8F150B-269E-06BD-6ECF-FDE842C27002}"/>
              </a:ext>
            </a:extLst>
          </p:cNvPr>
          <p:cNvSpPr/>
          <p:nvPr/>
        </p:nvSpPr>
        <p:spPr>
          <a:xfrm>
            <a:off x="3097032" y="1354709"/>
            <a:ext cx="1634861" cy="418903"/>
          </a:xfrm>
          <a:prstGeom prst="rect">
            <a:avLst/>
          </a:prstGeom>
          <a:solidFill>
            <a:schemeClr val="accent2">
              <a:lumMod val="40000"/>
              <a:lumOff val="60000"/>
            </a:schemeClr>
          </a:solidFill>
          <a:ln w="3810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ボランティアの皆さんに支援いただきたい作業</a:t>
            </a:r>
          </a:p>
        </p:txBody>
      </p:sp>
      <p:grpSp>
        <p:nvGrpSpPr>
          <p:cNvPr id="46" name="グループ化 45">
            <a:extLst>
              <a:ext uri="{FF2B5EF4-FFF2-40B4-BE49-F238E27FC236}">
                <a16:creationId xmlns:a16="http://schemas.microsoft.com/office/drawing/2014/main" id="{19E7FA96-C6FF-2289-E21D-6CAD0055A614}"/>
              </a:ext>
            </a:extLst>
          </p:cNvPr>
          <p:cNvGrpSpPr/>
          <p:nvPr/>
        </p:nvGrpSpPr>
        <p:grpSpPr>
          <a:xfrm>
            <a:off x="643520" y="2848967"/>
            <a:ext cx="318313" cy="228023"/>
            <a:chOff x="4827567" y="656606"/>
            <a:chExt cx="3723291" cy="2667172"/>
          </a:xfrm>
        </p:grpSpPr>
        <p:pic>
          <p:nvPicPr>
            <p:cNvPr id="47" name="図 46" descr="図形&#10;&#10;中程度の精度で自動的に生成された説明">
              <a:extLst>
                <a:ext uri="{FF2B5EF4-FFF2-40B4-BE49-F238E27FC236}">
                  <a16:creationId xmlns:a16="http://schemas.microsoft.com/office/drawing/2014/main" id="{5886201E-ED69-7934-7C91-EE3820ECB48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27567" y="656606"/>
              <a:ext cx="3723291" cy="2667172"/>
            </a:xfrm>
            <a:prstGeom prst="rect">
              <a:avLst/>
            </a:prstGeom>
          </p:spPr>
        </p:pic>
        <p:sp>
          <p:nvSpPr>
            <p:cNvPr id="66" name="正方形/長方形 65">
              <a:extLst>
                <a:ext uri="{FF2B5EF4-FFF2-40B4-BE49-F238E27FC236}">
                  <a16:creationId xmlns:a16="http://schemas.microsoft.com/office/drawing/2014/main" id="{5B068B61-B353-F5AE-9E5C-C382F58791F3}"/>
                </a:ext>
              </a:extLst>
            </p:cNvPr>
            <p:cNvSpPr/>
            <p:nvPr/>
          </p:nvSpPr>
          <p:spPr>
            <a:xfrm>
              <a:off x="6523081" y="665922"/>
              <a:ext cx="361558" cy="395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a:extLst>
              <a:ext uri="{FF2B5EF4-FFF2-40B4-BE49-F238E27FC236}">
                <a16:creationId xmlns:a16="http://schemas.microsoft.com/office/drawing/2014/main" id="{EA90A14B-286A-8BBC-1058-7BA2027CECB8}"/>
              </a:ext>
            </a:extLst>
          </p:cNvPr>
          <p:cNvGrpSpPr/>
          <p:nvPr/>
        </p:nvGrpSpPr>
        <p:grpSpPr>
          <a:xfrm>
            <a:off x="834700" y="4577386"/>
            <a:ext cx="318313" cy="228023"/>
            <a:chOff x="4827567" y="656606"/>
            <a:chExt cx="3723291" cy="2667172"/>
          </a:xfrm>
        </p:grpSpPr>
        <p:pic>
          <p:nvPicPr>
            <p:cNvPr id="93" name="図 92" descr="図形&#10;&#10;中程度の精度で自動的に生成された説明">
              <a:extLst>
                <a:ext uri="{FF2B5EF4-FFF2-40B4-BE49-F238E27FC236}">
                  <a16:creationId xmlns:a16="http://schemas.microsoft.com/office/drawing/2014/main" id="{EFB14C34-CDBF-F952-3292-8E35D5C05A0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27567" y="656606"/>
              <a:ext cx="3723291" cy="2667172"/>
            </a:xfrm>
            <a:prstGeom prst="rect">
              <a:avLst/>
            </a:prstGeom>
          </p:spPr>
        </p:pic>
        <p:sp>
          <p:nvSpPr>
            <p:cNvPr id="105" name="正方形/長方形 104">
              <a:extLst>
                <a:ext uri="{FF2B5EF4-FFF2-40B4-BE49-F238E27FC236}">
                  <a16:creationId xmlns:a16="http://schemas.microsoft.com/office/drawing/2014/main" id="{4B8E4E66-BCF8-26AA-0E7A-A7FA4DCD679D}"/>
                </a:ext>
              </a:extLst>
            </p:cNvPr>
            <p:cNvSpPr/>
            <p:nvPr/>
          </p:nvSpPr>
          <p:spPr>
            <a:xfrm>
              <a:off x="6523081" y="665922"/>
              <a:ext cx="361558" cy="395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グループ化 105">
            <a:extLst>
              <a:ext uri="{FF2B5EF4-FFF2-40B4-BE49-F238E27FC236}">
                <a16:creationId xmlns:a16="http://schemas.microsoft.com/office/drawing/2014/main" id="{2492CB12-413E-EE59-2780-3529CBCBEEED}"/>
              </a:ext>
            </a:extLst>
          </p:cNvPr>
          <p:cNvGrpSpPr/>
          <p:nvPr/>
        </p:nvGrpSpPr>
        <p:grpSpPr>
          <a:xfrm>
            <a:off x="1329236" y="4802539"/>
            <a:ext cx="318313" cy="228023"/>
            <a:chOff x="4827567" y="656606"/>
            <a:chExt cx="3723291" cy="2667172"/>
          </a:xfrm>
        </p:grpSpPr>
        <p:pic>
          <p:nvPicPr>
            <p:cNvPr id="107" name="図 106" descr="図形&#10;&#10;中程度の精度で自動的に生成された説明">
              <a:extLst>
                <a:ext uri="{FF2B5EF4-FFF2-40B4-BE49-F238E27FC236}">
                  <a16:creationId xmlns:a16="http://schemas.microsoft.com/office/drawing/2014/main" id="{5F8E5A68-5014-5BFE-24C1-30262B823C1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27567" y="656606"/>
              <a:ext cx="3723291" cy="2667172"/>
            </a:xfrm>
            <a:prstGeom prst="rect">
              <a:avLst/>
            </a:prstGeom>
          </p:spPr>
        </p:pic>
        <p:sp>
          <p:nvSpPr>
            <p:cNvPr id="108" name="正方形/長方形 107">
              <a:extLst>
                <a:ext uri="{FF2B5EF4-FFF2-40B4-BE49-F238E27FC236}">
                  <a16:creationId xmlns:a16="http://schemas.microsoft.com/office/drawing/2014/main" id="{5EA208CA-04F3-A73F-2377-FA3D300AA997}"/>
                </a:ext>
              </a:extLst>
            </p:cNvPr>
            <p:cNvSpPr/>
            <p:nvPr/>
          </p:nvSpPr>
          <p:spPr>
            <a:xfrm>
              <a:off x="6523081" y="665922"/>
              <a:ext cx="361558" cy="395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グループ化 108">
            <a:extLst>
              <a:ext uri="{FF2B5EF4-FFF2-40B4-BE49-F238E27FC236}">
                <a16:creationId xmlns:a16="http://schemas.microsoft.com/office/drawing/2014/main" id="{9E5B5FD3-E1E5-1083-22AE-D26B6F58217A}"/>
              </a:ext>
            </a:extLst>
          </p:cNvPr>
          <p:cNvGrpSpPr/>
          <p:nvPr/>
        </p:nvGrpSpPr>
        <p:grpSpPr>
          <a:xfrm>
            <a:off x="682960" y="6112837"/>
            <a:ext cx="318313" cy="228023"/>
            <a:chOff x="4827567" y="656606"/>
            <a:chExt cx="3723291" cy="2667172"/>
          </a:xfrm>
        </p:grpSpPr>
        <p:pic>
          <p:nvPicPr>
            <p:cNvPr id="111" name="図 110" descr="図形&#10;&#10;中程度の精度で自動的に生成された説明">
              <a:extLst>
                <a:ext uri="{FF2B5EF4-FFF2-40B4-BE49-F238E27FC236}">
                  <a16:creationId xmlns:a16="http://schemas.microsoft.com/office/drawing/2014/main" id="{A08B46B6-8FD5-D0A0-A90D-E1F38FC65B6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827567" y="656606"/>
              <a:ext cx="3723291" cy="2667172"/>
            </a:xfrm>
            <a:prstGeom prst="rect">
              <a:avLst/>
            </a:prstGeom>
          </p:spPr>
        </p:pic>
        <p:sp>
          <p:nvSpPr>
            <p:cNvPr id="112" name="正方形/長方形 111">
              <a:extLst>
                <a:ext uri="{FF2B5EF4-FFF2-40B4-BE49-F238E27FC236}">
                  <a16:creationId xmlns:a16="http://schemas.microsoft.com/office/drawing/2014/main" id="{386D7317-4DE1-26D6-1306-84D6225F094D}"/>
                </a:ext>
              </a:extLst>
            </p:cNvPr>
            <p:cNvSpPr/>
            <p:nvPr/>
          </p:nvSpPr>
          <p:spPr>
            <a:xfrm>
              <a:off x="6523081" y="665922"/>
              <a:ext cx="361558" cy="395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4" name="図 113" descr="図形&#10;&#10;低い精度で自動的に生成された説明">
            <a:extLst>
              <a:ext uri="{FF2B5EF4-FFF2-40B4-BE49-F238E27FC236}">
                <a16:creationId xmlns:a16="http://schemas.microsoft.com/office/drawing/2014/main" id="{93B31A93-3B5B-42CE-3145-0E65979AC31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flipH="1">
            <a:off x="1438298" y="4372504"/>
            <a:ext cx="288000" cy="248298"/>
          </a:xfrm>
          <a:prstGeom prst="rect">
            <a:avLst/>
          </a:prstGeom>
        </p:spPr>
      </p:pic>
      <p:pic>
        <p:nvPicPr>
          <p:cNvPr id="117" name="図 116" descr="図形&#10;&#10;低い精度で自動的に生成された説明">
            <a:extLst>
              <a:ext uri="{FF2B5EF4-FFF2-40B4-BE49-F238E27FC236}">
                <a16:creationId xmlns:a16="http://schemas.microsoft.com/office/drawing/2014/main" id="{0E55795E-755D-E06B-2F98-CD0E6850638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flipH="1">
            <a:off x="638086" y="6644766"/>
            <a:ext cx="288000" cy="248298"/>
          </a:xfrm>
          <a:prstGeom prst="rect">
            <a:avLst/>
          </a:prstGeom>
        </p:spPr>
      </p:pic>
      <p:pic>
        <p:nvPicPr>
          <p:cNvPr id="118" name="図 117" descr="図形&#10;&#10;低い精度で自動的に生成された説明">
            <a:extLst>
              <a:ext uri="{FF2B5EF4-FFF2-40B4-BE49-F238E27FC236}">
                <a16:creationId xmlns:a16="http://schemas.microsoft.com/office/drawing/2014/main" id="{34D8B1F1-0C0D-5C19-3188-6064808C617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flipH="1">
            <a:off x="1082189" y="2912177"/>
            <a:ext cx="288000" cy="248298"/>
          </a:xfrm>
          <a:prstGeom prst="rect">
            <a:avLst/>
          </a:prstGeom>
        </p:spPr>
      </p:pic>
      <p:pic>
        <p:nvPicPr>
          <p:cNvPr id="119" name="図 118" descr="図形&#10;&#10;低い精度で自動的に生成された説明">
            <a:extLst>
              <a:ext uri="{FF2B5EF4-FFF2-40B4-BE49-F238E27FC236}">
                <a16:creationId xmlns:a16="http://schemas.microsoft.com/office/drawing/2014/main" id="{C120EDD7-06A8-F126-CDAF-8C86940DC7B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flipH="1">
            <a:off x="967381" y="5071018"/>
            <a:ext cx="288000" cy="248298"/>
          </a:xfrm>
          <a:prstGeom prst="rect">
            <a:avLst/>
          </a:prstGeom>
        </p:spPr>
      </p:pic>
      <p:pic>
        <p:nvPicPr>
          <p:cNvPr id="121" name="図 120" descr="図形&#10;&#10;中程度の精度で自動的に生成された説明">
            <a:extLst>
              <a:ext uri="{FF2B5EF4-FFF2-40B4-BE49-F238E27FC236}">
                <a16:creationId xmlns:a16="http://schemas.microsoft.com/office/drawing/2014/main" id="{719D7BE3-EC1D-45BB-5BD9-42193F43386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flipH="1">
            <a:off x="1296852" y="2718247"/>
            <a:ext cx="506007" cy="267886"/>
          </a:xfrm>
          <a:prstGeom prst="rect">
            <a:avLst/>
          </a:prstGeom>
        </p:spPr>
      </p:pic>
      <p:pic>
        <p:nvPicPr>
          <p:cNvPr id="123" name="図 122" descr="図形&#10;&#10;低い精度で自動的に生成された説明">
            <a:extLst>
              <a:ext uri="{FF2B5EF4-FFF2-40B4-BE49-F238E27FC236}">
                <a16:creationId xmlns:a16="http://schemas.microsoft.com/office/drawing/2014/main" id="{E5B98253-47E4-2437-F609-1EC6B217C61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534817" y="2309814"/>
            <a:ext cx="252860" cy="252860"/>
          </a:xfrm>
          <a:prstGeom prst="rect">
            <a:avLst/>
          </a:prstGeom>
        </p:spPr>
      </p:pic>
      <p:pic>
        <p:nvPicPr>
          <p:cNvPr id="128" name="図 127" descr="図形&#10;&#10;中程度の精度で自動的に生成された説明">
            <a:extLst>
              <a:ext uri="{FF2B5EF4-FFF2-40B4-BE49-F238E27FC236}">
                <a16:creationId xmlns:a16="http://schemas.microsoft.com/office/drawing/2014/main" id="{755C2494-1616-E8C5-0A39-D5515403A49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338138" y="2160387"/>
            <a:ext cx="281004" cy="231719"/>
          </a:xfrm>
          <a:prstGeom prst="rect">
            <a:avLst/>
          </a:prstGeom>
        </p:spPr>
      </p:pic>
      <p:pic>
        <p:nvPicPr>
          <p:cNvPr id="170" name="図 169" descr="図形&#10;&#10;低い精度で自動的に生成された説明">
            <a:extLst>
              <a:ext uri="{FF2B5EF4-FFF2-40B4-BE49-F238E27FC236}">
                <a16:creationId xmlns:a16="http://schemas.microsoft.com/office/drawing/2014/main" id="{C5AA52D5-5F6D-F785-BC30-364F7C0E81C1}"/>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07238" y="2408255"/>
            <a:ext cx="252154" cy="240469"/>
          </a:xfrm>
          <a:prstGeom prst="rect">
            <a:avLst/>
          </a:prstGeom>
        </p:spPr>
      </p:pic>
      <p:grpSp>
        <p:nvGrpSpPr>
          <p:cNvPr id="50" name="グループ化 49">
            <a:extLst>
              <a:ext uri="{FF2B5EF4-FFF2-40B4-BE49-F238E27FC236}">
                <a16:creationId xmlns:a16="http://schemas.microsoft.com/office/drawing/2014/main" id="{ED18D951-E4FA-4E76-905A-B6650659AAAB}"/>
              </a:ext>
            </a:extLst>
          </p:cNvPr>
          <p:cNvGrpSpPr/>
          <p:nvPr/>
        </p:nvGrpSpPr>
        <p:grpSpPr>
          <a:xfrm>
            <a:off x="4888360" y="27579"/>
            <a:ext cx="492443" cy="7495182"/>
            <a:chOff x="4908820" y="1683"/>
            <a:chExt cx="492443" cy="7495182"/>
          </a:xfrm>
        </p:grpSpPr>
        <p:grpSp>
          <p:nvGrpSpPr>
            <p:cNvPr id="51" name="グループ化 50">
              <a:extLst>
                <a:ext uri="{FF2B5EF4-FFF2-40B4-BE49-F238E27FC236}">
                  <a16:creationId xmlns:a16="http://schemas.microsoft.com/office/drawing/2014/main" id="{6D1D907F-7022-FC5D-CB81-40F683128A93}"/>
                </a:ext>
              </a:extLst>
            </p:cNvPr>
            <p:cNvGrpSpPr/>
            <p:nvPr/>
          </p:nvGrpSpPr>
          <p:grpSpPr>
            <a:xfrm>
              <a:off x="4969565" y="1683"/>
              <a:ext cx="356750" cy="7495182"/>
              <a:chOff x="-4665" y="5606"/>
              <a:chExt cx="242464" cy="7495182"/>
            </a:xfrm>
          </p:grpSpPr>
          <p:sp>
            <p:nvSpPr>
              <p:cNvPr id="74" name="正方形/長方形 73">
                <a:extLst>
                  <a:ext uri="{FF2B5EF4-FFF2-40B4-BE49-F238E27FC236}">
                    <a16:creationId xmlns:a16="http://schemas.microsoft.com/office/drawing/2014/main" id="{C8312A53-70AF-2297-4695-C3BFB2C5D2F5}"/>
                  </a:ext>
                </a:extLst>
              </p:cNvPr>
              <p:cNvSpPr/>
              <p:nvPr/>
            </p:nvSpPr>
            <p:spPr>
              <a:xfrm>
                <a:off x="-4665" y="5606"/>
                <a:ext cx="242464" cy="1872000"/>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b="1" dirty="0">
                    <a:solidFill>
                      <a:schemeClr val="tx1"/>
                    </a:solidFill>
                    <a:latin typeface="メイリオ" panose="020B0604030504040204" pitchFamily="50" charset="-128"/>
                    <a:ea typeface="メイリオ" panose="020B0604030504040204" pitchFamily="50" charset="-128"/>
                  </a:rPr>
                  <a:t> 　１章</a:t>
                </a:r>
              </a:p>
            </p:txBody>
          </p:sp>
          <p:sp>
            <p:nvSpPr>
              <p:cNvPr id="88" name="正方形/長方形 87">
                <a:extLst>
                  <a:ext uri="{FF2B5EF4-FFF2-40B4-BE49-F238E27FC236}">
                    <a16:creationId xmlns:a16="http://schemas.microsoft.com/office/drawing/2014/main" id="{00548D46-7599-17B4-2F5F-0960C10C05EA}"/>
                  </a:ext>
                </a:extLst>
              </p:cNvPr>
              <p:cNvSpPr/>
              <p:nvPr/>
            </p:nvSpPr>
            <p:spPr>
              <a:xfrm>
                <a:off x="-4665" y="5628788"/>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89" name="正方形/長方形 88">
                <a:extLst>
                  <a:ext uri="{FF2B5EF4-FFF2-40B4-BE49-F238E27FC236}">
                    <a16:creationId xmlns:a16="http://schemas.microsoft.com/office/drawing/2014/main" id="{B4B54375-8F1F-97FD-877E-DE1D47C6E924}"/>
                  </a:ext>
                </a:extLst>
              </p:cNvPr>
              <p:cNvSpPr/>
              <p:nvPr/>
            </p:nvSpPr>
            <p:spPr>
              <a:xfrm>
                <a:off x="-4665" y="3752950"/>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90" name="正方形/長方形 89">
                <a:extLst>
                  <a:ext uri="{FF2B5EF4-FFF2-40B4-BE49-F238E27FC236}">
                    <a16:creationId xmlns:a16="http://schemas.microsoft.com/office/drawing/2014/main" id="{3AD06FC8-F1D2-8CE9-D3A0-68F52689E8AE}"/>
                  </a:ext>
                </a:extLst>
              </p:cNvPr>
              <p:cNvSpPr/>
              <p:nvPr/>
            </p:nvSpPr>
            <p:spPr>
              <a:xfrm>
                <a:off x="-4665" y="1880551"/>
                <a:ext cx="242464" cy="1872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 ２章　災害ごみの種類</a:t>
                </a:r>
              </a:p>
            </p:txBody>
          </p:sp>
        </p:grpSp>
        <p:sp>
          <p:nvSpPr>
            <p:cNvPr id="71" name="テキスト ボックス 70">
              <a:extLst>
                <a:ext uri="{FF2B5EF4-FFF2-40B4-BE49-F238E27FC236}">
                  <a16:creationId xmlns:a16="http://schemas.microsoft.com/office/drawing/2014/main" id="{BA719715-657E-FA81-2A6F-15357032E37B}"/>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b="1" dirty="0">
                  <a:latin typeface="メイリオ" panose="020B0604030504040204" pitchFamily="50" charset="-128"/>
                  <a:ea typeface="メイリオ" panose="020B0604030504040204" pitchFamily="50" charset="-128"/>
                </a:rPr>
                <a:t>災害ごみ処理の</a:t>
              </a:r>
              <a:endParaRPr kumimoji="1" lang="en-US" altLang="ja-JP" sz="1000" b="1" dirty="0">
                <a:latin typeface="メイリオ" panose="020B0604030504040204" pitchFamily="50" charset="-128"/>
                <a:ea typeface="メイリオ" panose="020B0604030504040204" pitchFamily="50" charset="-128"/>
              </a:endParaRPr>
            </a:p>
            <a:p>
              <a:pPr>
                <a:lnSpc>
                  <a:spcPts val="1200"/>
                </a:lnSpc>
              </a:pPr>
              <a:r>
                <a:rPr kumimoji="1" lang="ja-JP" altLang="en-US" sz="1000" b="1" dirty="0">
                  <a:latin typeface="メイリオ" panose="020B0604030504040204" pitchFamily="50" charset="-128"/>
                  <a:ea typeface="メイリオ" panose="020B0604030504040204" pitchFamily="50" charset="-128"/>
                </a:rPr>
                <a:t>流れと留意点</a:t>
              </a:r>
            </a:p>
          </p:txBody>
        </p:sp>
      </p:grpSp>
    </p:spTree>
    <p:extLst>
      <p:ext uri="{BB962C8B-B14F-4D97-AF65-F5344CB8AC3E}">
        <p14:creationId xmlns:p14="http://schemas.microsoft.com/office/powerpoint/2010/main" val="101471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図形&#10;&#10;自動的に生成された説明">
            <a:extLst>
              <a:ext uri="{FF2B5EF4-FFF2-40B4-BE49-F238E27FC236}">
                <a16:creationId xmlns:a16="http://schemas.microsoft.com/office/drawing/2014/main" id="{42DEE8CC-6E73-20EC-BEFD-74B10A2C37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12359" y="5140814"/>
            <a:ext cx="846656" cy="846656"/>
          </a:xfrm>
          <a:prstGeom prst="rect">
            <a:avLst/>
          </a:prstGeom>
        </p:spPr>
      </p:pic>
      <p:sp>
        <p:nvSpPr>
          <p:cNvPr id="30" name="四角形: 角を丸くする 29">
            <a:extLst>
              <a:ext uri="{FF2B5EF4-FFF2-40B4-BE49-F238E27FC236}">
                <a16:creationId xmlns:a16="http://schemas.microsoft.com/office/drawing/2014/main" id="{5854FC19-4DDB-F7FB-DA02-5D9239C6CA8E}"/>
              </a:ext>
            </a:extLst>
          </p:cNvPr>
          <p:cNvSpPr/>
          <p:nvPr/>
        </p:nvSpPr>
        <p:spPr>
          <a:xfrm>
            <a:off x="493723" y="4427340"/>
            <a:ext cx="2008660" cy="2668784"/>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01A3A26F-918F-B515-B825-00BB7C904E69}"/>
              </a:ext>
            </a:extLst>
          </p:cNvPr>
          <p:cNvSpPr/>
          <p:nvPr/>
        </p:nvSpPr>
        <p:spPr>
          <a:xfrm>
            <a:off x="2596680" y="4427341"/>
            <a:ext cx="2510309" cy="2668784"/>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40" name="グループ化 10239">
            <a:extLst>
              <a:ext uri="{FF2B5EF4-FFF2-40B4-BE49-F238E27FC236}">
                <a16:creationId xmlns:a16="http://schemas.microsoft.com/office/drawing/2014/main" id="{DA44A016-7722-66DE-6909-C4CC85AF2EC7}"/>
              </a:ext>
            </a:extLst>
          </p:cNvPr>
          <p:cNvGrpSpPr/>
          <p:nvPr/>
        </p:nvGrpSpPr>
        <p:grpSpPr>
          <a:xfrm>
            <a:off x="435126" y="154709"/>
            <a:ext cx="4575498" cy="583777"/>
            <a:chOff x="-5000625" y="794552"/>
            <a:chExt cx="4575498" cy="583777"/>
          </a:xfrm>
        </p:grpSpPr>
        <p:sp>
          <p:nvSpPr>
            <p:cNvPr id="10241" name="四角形: 角を丸くする 10240">
              <a:extLst>
                <a:ext uri="{FF2B5EF4-FFF2-40B4-BE49-F238E27FC236}">
                  <a16:creationId xmlns:a16="http://schemas.microsoft.com/office/drawing/2014/main" id="{F715E570-5E4F-2A4D-2213-8A989D922A3A}"/>
                </a:ext>
              </a:extLst>
            </p:cNvPr>
            <p:cNvSpPr/>
            <p:nvPr/>
          </p:nvSpPr>
          <p:spPr>
            <a:xfrm>
              <a:off x="-4817127" y="1107613"/>
              <a:ext cx="4392000" cy="270716"/>
            </a:xfrm>
            <a:prstGeom prst="round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3" name="四角形: 角を丸くする 10242">
              <a:extLst>
                <a:ext uri="{FF2B5EF4-FFF2-40B4-BE49-F238E27FC236}">
                  <a16:creationId xmlns:a16="http://schemas.microsoft.com/office/drawing/2014/main" id="{88C4AD51-E387-CB4F-C9B8-3513E7E88CEE}"/>
                </a:ext>
              </a:extLst>
            </p:cNvPr>
            <p:cNvSpPr/>
            <p:nvPr/>
          </p:nvSpPr>
          <p:spPr>
            <a:xfrm>
              <a:off x="-5000625" y="794552"/>
              <a:ext cx="4500000" cy="496044"/>
            </a:xfrm>
            <a:prstGeom prst="roundRect">
              <a:avLst/>
            </a:prstGeom>
            <a:solidFill>
              <a:schemeClr val="accent5">
                <a:lumMod val="75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災害ごみの種類</a:t>
              </a:r>
              <a:endParaRPr kumimoji="1" lang="ja-JP" altLang="en-US" b="1" dirty="0">
                <a:latin typeface="Meiryo UI" panose="020B0604030504040204" pitchFamily="50" charset="-128"/>
                <a:ea typeface="Meiryo UI" panose="020B0604030504040204" pitchFamily="50" charset="-128"/>
              </a:endParaRPr>
            </a:p>
          </p:txBody>
        </p:sp>
      </p:grpSp>
      <p:sp>
        <p:nvSpPr>
          <p:cNvPr id="17" name="テキスト ボックス 16">
            <a:extLst>
              <a:ext uri="{FF2B5EF4-FFF2-40B4-BE49-F238E27FC236}">
                <a16:creationId xmlns:a16="http://schemas.microsoft.com/office/drawing/2014/main" id="{C757CD97-E6E0-6D2C-1012-C93A745A41A5}"/>
              </a:ext>
            </a:extLst>
          </p:cNvPr>
          <p:cNvSpPr txBox="1"/>
          <p:nvPr/>
        </p:nvSpPr>
        <p:spPr>
          <a:xfrm>
            <a:off x="334344" y="916827"/>
            <a:ext cx="4722910" cy="1096454"/>
          </a:xfrm>
          <a:prstGeom prst="rect">
            <a:avLst/>
          </a:prstGeom>
          <a:noFill/>
        </p:spPr>
        <p:txBody>
          <a:bodyPr wrap="square" rtlCol="0">
            <a:spAutoFit/>
          </a:bodyPr>
          <a:lstStyle/>
          <a:p>
            <a:pPr indent="139700" algn="just">
              <a:lnSpc>
                <a:spcPts val="2000"/>
              </a:lnSpc>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被災者宅から災害ごみを搬出する段階では、完全に選別はできないかもしれません。おおよその種類ごとに置き場所を決めるなどの工夫を現場で話し合いながら分別を行い、</a:t>
            </a:r>
            <a:r>
              <a:rPr lang="ja-JP" altLang="en-US" sz="1100" dirty="0">
                <a:latin typeface="メイリオ" panose="020B0604030504040204" pitchFamily="50" charset="-128"/>
                <a:ea typeface="メイリオ" panose="020B0604030504040204" pitchFamily="50" charset="-128"/>
              </a:rPr>
              <a:t>被災された方の一日も早い生活再建をサポートしましょう。</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C7B20A1-9C2F-72EF-F33C-76CDA93F2BE2}"/>
              </a:ext>
            </a:extLst>
          </p:cNvPr>
          <p:cNvSpPr txBox="1"/>
          <p:nvPr/>
        </p:nvSpPr>
        <p:spPr>
          <a:xfrm>
            <a:off x="362919" y="7229855"/>
            <a:ext cx="352753" cy="276999"/>
          </a:xfrm>
          <a:prstGeom prst="rect">
            <a:avLst/>
          </a:prstGeom>
          <a:noFill/>
        </p:spPr>
        <p:txBody>
          <a:bodyPr wrap="square" rtlCol="0">
            <a:spAutoFit/>
          </a:bodyPr>
          <a:lstStyle/>
          <a:p>
            <a:r>
              <a:rPr kumimoji="1" lang="en-US" altLang="ja-JP" sz="1200" b="1" dirty="0"/>
              <a:t>7</a:t>
            </a:r>
            <a:endParaRPr kumimoji="1" lang="ja-JP" altLang="en-US" sz="1200" b="1" dirty="0"/>
          </a:p>
        </p:txBody>
      </p:sp>
      <p:sp>
        <p:nvSpPr>
          <p:cNvPr id="2" name="四角形: 角を丸くする 1">
            <a:extLst>
              <a:ext uri="{FF2B5EF4-FFF2-40B4-BE49-F238E27FC236}">
                <a16:creationId xmlns:a16="http://schemas.microsoft.com/office/drawing/2014/main" id="{72A176F1-B1FD-016D-9843-8ADA77C29557}"/>
              </a:ext>
            </a:extLst>
          </p:cNvPr>
          <p:cNvSpPr/>
          <p:nvPr/>
        </p:nvSpPr>
        <p:spPr>
          <a:xfrm>
            <a:off x="2663825" y="204726"/>
            <a:ext cx="2285773" cy="5239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分別のルールは自治体で異なります。各自治体で編集</a:t>
            </a:r>
          </a:p>
        </p:txBody>
      </p:sp>
      <p:sp>
        <p:nvSpPr>
          <p:cNvPr id="3" name="四角形: 角を丸くする 2">
            <a:extLst>
              <a:ext uri="{FF2B5EF4-FFF2-40B4-BE49-F238E27FC236}">
                <a16:creationId xmlns:a16="http://schemas.microsoft.com/office/drawing/2014/main" id="{A58CA9E5-977E-6511-CC12-D6664FF67DAB}"/>
              </a:ext>
            </a:extLst>
          </p:cNvPr>
          <p:cNvSpPr/>
          <p:nvPr/>
        </p:nvSpPr>
        <p:spPr>
          <a:xfrm>
            <a:off x="493723" y="2231066"/>
            <a:ext cx="4621878" cy="1890001"/>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端子 3">
            <a:extLst>
              <a:ext uri="{FF2B5EF4-FFF2-40B4-BE49-F238E27FC236}">
                <a16:creationId xmlns:a16="http://schemas.microsoft.com/office/drawing/2014/main" id="{7BE921D3-2549-5D59-3455-C0F5967552AA}"/>
              </a:ext>
            </a:extLst>
          </p:cNvPr>
          <p:cNvSpPr/>
          <p:nvPr/>
        </p:nvSpPr>
        <p:spPr>
          <a:xfrm>
            <a:off x="754944" y="2096842"/>
            <a:ext cx="1557111"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kumimoji="1" lang="ja-JP" altLang="en-US" sz="1400" b="1" dirty="0">
                <a:latin typeface="メイリオ" panose="020B0604030504040204" pitchFamily="50" charset="-128"/>
                <a:ea typeface="メイリオ" panose="020B0604030504040204" pitchFamily="50" charset="-128"/>
              </a:rPr>
              <a:t>可燃物</a:t>
            </a:r>
          </a:p>
        </p:txBody>
      </p:sp>
      <p:pic>
        <p:nvPicPr>
          <p:cNvPr id="7" name="図 6" descr="シャツ が含まれている画像&#10;&#10;自動的に生成された説明">
            <a:extLst>
              <a:ext uri="{FF2B5EF4-FFF2-40B4-BE49-F238E27FC236}">
                <a16:creationId xmlns:a16="http://schemas.microsoft.com/office/drawing/2014/main" id="{4ACD9FB2-4D05-ACC0-3C0A-9A60D3D4A84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7405" y="2943967"/>
            <a:ext cx="879603" cy="879603"/>
          </a:xfrm>
          <a:prstGeom prst="rect">
            <a:avLst/>
          </a:prstGeom>
        </p:spPr>
      </p:pic>
      <p:pic>
        <p:nvPicPr>
          <p:cNvPr id="12" name="図 11" descr="座席, 家具, チェアー, テーブル が含まれている画像&#10;&#10;自動的に生成された説明">
            <a:extLst>
              <a:ext uri="{FF2B5EF4-FFF2-40B4-BE49-F238E27FC236}">
                <a16:creationId xmlns:a16="http://schemas.microsoft.com/office/drawing/2014/main" id="{737928F0-D1A3-7C74-FDD2-BFF510438E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91128" y="2794093"/>
            <a:ext cx="1085740" cy="1085740"/>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FB23E858-CF11-7CF6-33BD-E230EB3822E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19236" y="2323183"/>
            <a:ext cx="1244922" cy="1246729"/>
          </a:xfrm>
          <a:prstGeom prst="rect">
            <a:avLst/>
          </a:prstGeom>
        </p:spPr>
      </p:pic>
      <p:sp>
        <p:nvSpPr>
          <p:cNvPr id="15" name="テキスト ボックス 14">
            <a:extLst>
              <a:ext uri="{FF2B5EF4-FFF2-40B4-BE49-F238E27FC236}">
                <a16:creationId xmlns:a16="http://schemas.microsoft.com/office/drawing/2014/main" id="{8624D23C-739F-1498-70CF-5976655DFAAD}"/>
              </a:ext>
            </a:extLst>
          </p:cNvPr>
          <p:cNvSpPr txBox="1"/>
          <p:nvPr/>
        </p:nvSpPr>
        <p:spPr>
          <a:xfrm>
            <a:off x="588708" y="2412375"/>
            <a:ext cx="1410189" cy="481927"/>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衣類、紙、段ボール、</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木製家具など</a:t>
            </a:r>
            <a:endParaRPr kumimoji="1" lang="en-US" altLang="ja-JP" sz="12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A8E3C6D-CEF3-20A4-C321-CFED972B3CE3}"/>
              </a:ext>
            </a:extLst>
          </p:cNvPr>
          <p:cNvSpPr txBox="1"/>
          <p:nvPr/>
        </p:nvSpPr>
        <p:spPr>
          <a:xfrm>
            <a:off x="2169154" y="3482253"/>
            <a:ext cx="1498502"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生ごみなどは入れないでください。家具のガラスは分類してください。</a:t>
            </a:r>
            <a:endParaRPr kumimoji="1" lang="en-US" altLang="ja-JP" sz="1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748DDB0-00F7-7685-A74A-7059EA48EA6D}"/>
              </a:ext>
            </a:extLst>
          </p:cNvPr>
          <p:cNvSpPr txBox="1"/>
          <p:nvPr/>
        </p:nvSpPr>
        <p:spPr>
          <a:xfrm>
            <a:off x="3374715" y="2388438"/>
            <a:ext cx="1717332" cy="687111"/>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プラスチック製品、</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衣装ケース、おもちゃ箱など</a:t>
            </a:r>
            <a:endParaRPr kumimoji="1" lang="en-US" altLang="ja-JP" sz="1200" b="1" dirty="0">
              <a:latin typeface="Meiryo UI" panose="020B0604030504040204" pitchFamily="50" charset="-128"/>
              <a:ea typeface="Meiryo UI" panose="020B0604030504040204" pitchFamily="50" charset="-128"/>
            </a:endParaRPr>
          </a:p>
        </p:txBody>
      </p:sp>
      <p:pic>
        <p:nvPicPr>
          <p:cNvPr id="24" name="図 23" descr="カップ, 座る, 記号 が含まれている画像&#10;&#10;自動的に生成された説明">
            <a:extLst>
              <a:ext uri="{FF2B5EF4-FFF2-40B4-BE49-F238E27FC236}">
                <a16:creationId xmlns:a16="http://schemas.microsoft.com/office/drawing/2014/main" id="{2CD7A75D-12C6-5054-9608-768950D167C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67656" y="2869395"/>
            <a:ext cx="1096453" cy="1096453"/>
          </a:xfrm>
          <a:prstGeom prst="rect">
            <a:avLst/>
          </a:prstGeom>
        </p:spPr>
      </p:pic>
      <p:sp>
        <p:nvSpPr>
          <p:cNvPr id="28" name="フローチャート: 端子 27">
            <a:extLst>
              <a:ext uri="{FF2B5EF4-FFF2-40B4-BE49-F238E27FC236}">
                <a16:creationId xmlns:a16="http://schemas.microsoft.com/office/drawing/2014/main" id="{8BCB72FB-8193-6F51-5312-3E8B8D2A89F6}"/>
              </a:ext>
            </a:extLst>
          </p:cNvPr>
          <p:cNvSpPr/>
          <p:nvPr/>
        </p:nvSpPr>
        <p:spPr>
          <a:xfrm>
            <a:off x="662125" y="4261551"/>
            <a:ext cx="1557111"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kumimoji="1" lang="ja-JP" altLang="en-US" sz="1400" b="1" dirty="0">
                <a:latin typeface="メイリオ" panose="020B0604030504040204" pitchFamily="50" charset="-128"/>
                <a:ea typeface="メイリオ" panose="020B0604030504040204" pitchFamily="50" charset="-128"/>
              </a:rPr>
              <a:t>金属くず</a:t>
            </a:r>
          </a:p>
        </p:txBody>
      </p:sp>
      <p:sp>
        <p:nvSpPr>
          <p:cNvPr id="29" name="フローチャート: 端子 28">
            <a:extLst>
              <a:ext uri="{FF2B5EF4-FFF2-40B4-BE49-F238E27FC236}">
                <a16:creationId xmlns:a16="http://schemas.microsoft.com/office/drawing/2014/main" id="{B7099B7B-5114-A685-E910-B00968D64AEA}"/>
              </a:ext>
            </a:extLst>
          </p:cNvPr>
          <p:cNvSpPr/>
          <p:nvPr/>
        </p:nvSpPr>
        <p:spPr>
          <a:xfrm>
            <a:off x="2699678" y="4271303"/>
            <a:ext cx="1557111"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kumimoji="1" lang="ja-JP" altLang="en-US" sz="1400" b="1" dirty="0">
                <a:latin typeface="メイリオ" panose="020B0604030504040204" pitchFamily="50" charset="-128"/>
                <a:ea typeface="メイリオ" panose="020B0604030504040204" pitchFamily="50" charset="-128"/>
              </a:rPr>
              <a:t>家電４品目、</a:t>
            </a:r>
            <a:r>
              <a:rPr kumimoji="1" lang="en-US" altLang="ja-JP" sz="1400" b="1" dirty="0">
                <a:latin typeface="メイリオ" panose="020B0604030504040204" pitchFamily="50" charset="-128"/>
                <a:ea typeface="メイリオ" panose="020B0604030504040204" pitchFamily="50" charset="-128"/>
              </a:rPr>
              <a:t>PC</a:t>
            </a:r>
          </a:p>
        </p:txBody>
      </p:sp>
      <p:sp>
        <p:nvSpPr>
          <p:cNvPr id="10245" name="テキスト ボックス 10244">
            <a:extLst>
              <a:ext uri="{FF2B5EF4-FFF2-40B4-BE49-F238E27FC236}">
                <a16:creationId xmlns:a16="http://schemas.microsoft.com/office/drawing/2014/main" id="{C99F1AA4-D131-DB91-C275-0D97204A985F}"/>
              </a:ext>
            </a:extLst>
          </p:cNvPr>
          <p:cNvSpPr txBox="1"/>
          <p:nvPr/>
        </p:nvSpPr>
        <p:spPr>
          <a:xfrm>
            <a:off x="498978" y="4594608"/>
            <a:ext cx="1717750"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自転車、スチール製の棚、台所用品など</a:t>
            </a:r>
            <a:endParaRPr kumimoji="1" lang="en-US" altLang="ja-JP" sz="1200" b="1" dirty="0">
              <a:latin typeface="Meiryo UI" panose="020B0604030504040204" pitchFamily="50" charset="-128"/>
              <a:ea typeface="Meiryo UI" panose="020B0604030504040204" pitchFamily="50" charset="-128"/>
            </a:endParaRPr>
          </a:p>
        </p:txBody>
      </p:sp>
      <p:pic>
        <p:nvPicPr>
          <p:cNvPr id="10248" name="図 10247" descr="駐車場, メーター, ストリート, 記号 が含まれている画像&#10;&#10;自動的に生成された説明">
            <a:extLst>
              <a:ext uri="{FF2B5EF4-FFF2-40B4-BE49-F238E27FC236}">
                <a16:creationId xmlns:a16="http://schemas.microsoft.com/office/drawing/2014/main" id="{ACCFCCA1-9052-F03D-83CD-20EC4601CB3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9157" y="5790987"/>
            <a:ext cx="1276363" cy="1276363"/>
          </a:xfrm>
          <a:prstGeom prst="rect">
            <a:avLst/>
          </a:prstGeom>
        </p:spPr>
      </p:pic>
      <p:pic>
        <p:nvPicPr>
          <p:cNvPr id="10250" name="図 10249" descr="図形 が含まれている画像&#10;&#10;自動的に生成された説明">
            <a:extLst>
              <a:ext uri="{FF2B5EF4-FFF2-40B4-BE49-F238E27FC236}">
                <a16:creationId xmlns:a16="http://schemas.microsoft.com/office/drawing/2014/main" id="{53FD79E5-49DB-12CA-C066-77D07F83A67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57405" y="4853200"/>
            <a:ext cx="1228115" cy="1228115"/>
          </a:xfrm>
          <a:prstGeom prst="rect">
            <a:avLst/>
          </a:prstGeom>
        </p:spPr>
      </p:pic>
      <p:sp>
        <p:nvSpPr>
          <p:cNvPr id="10251" name="テキスト ボックス 10250">
            <a:extLst>
              <a:ext uri="{FF2B5EF4-FFF2-40B4-BE49-F238E27FC236}">
                <a16:creationId xmlns:a16="http://schemas.microsoft.com/office/drawing/2014/main" id="{51C7082C-6CE0-274A-789B-63456BE3EDB8}"/>
              </a:ext>
            </a:extLst>
          </p:cNvPr>
          <p:cNvSpPr txBox="1"/>
          <p:nvPr/>
        </p:nvSpPr>
        <p:spPr>
          <a:xfrm>
            <a:off x="1617311" y="5968888"/>
            <a:ext cx="945865"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スプレー缶は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この分類には入れず、自治体の分別に従ってください。</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p:txBody>
      </p:sp>
      <p:sp>
        <p:nvSpPr>
          <p:cNvPr id="10252" name="テキスト ボックス 10251">
            <a:extLst>
              <a:ext uri="{FF2B5EF4-FFF2-40B4-BE49-F238E27FC236}">
                <a16:creationId xmlns:a16="http://schemas.microsoft.com/office/drawing/2014/main" id="{77A9E641-2965-FD25-15E1-E9C754F35311}"/>
              </a:ext>
            </a:extLst>
          </p:cNvPr>
          <p:cNvSpPr txBox="1"/>
          <p:nvPr/>
        </p:nvSpPr>
        <p:spPr>
          <a:xfrm>
            <a:off x="2609754" y="4609649"/>
            <a:ext cx="1403671" cy="646331"/>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家電４品目</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（テレビ、冷蔵庫、</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洗濯機、エアコン）</a:t>
            </a:r>
            <a:endParaRPr kumimoji="1" lang="en-US" altLang="ja-JP" sz="1200" b="1" dirty="0">
              <a:latin typeface="Meiryo UI" panose="020B0604030504040204" pitchFamily="50" charset="-128"/>
              <a:ea typeface="Meiryo UI" panose="020B0604030504040204" pitchFamily="50" charset="-128"/>
            </a:endParaRPr>
          </a:p>
        </p:txBody>
      </p:sp>
      <p:sp>
        <p:nvSpPr>
          <p:cNvPr id="10258" name="テキスト ボックス 10257">
            <a:extLst>
              <a:ext uri="{FF2B5EF4-FFF2-40B4-BE49-F238E27FC236}">
                <a16:creationId xmlns:a16="http://schemas.microsoft.com/office/drawing/2014/main" id="{C456FCBD-EBC1-0D8C-6EA6-E25B407B06CC}"/>
              </a:ext>
            </a:extLst>
          </p:cNvPr>
          <p:cNvSpPr txBox="1"/>
          <p:nvPr/>
        </p:nvSpPr>
        <p:spPr>
          <a:xfrm>
            <a:off x="3576401" y="5249206"/>
            <a:ext cx="1548000" cy="1277273"/>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悪臭・害虫発生の原因となるので、冷蔵庫内の物は出してください。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冷蔵庫、洗濯機、テレビ、エアコンは平置きが基本です。</a:t>
            </a:r>
          </a:p>
          <a:p>
            <a:endParaRPr kumimoji="1" lang="ja-JP" altLang="en-US" sz="1100" dirty="0">
              <a:latin typeface="Meiryo UI" panose="020B0604030504040204" pitchFamily="50" charset="-128"/>
              <a:ea typeface="Meiryo UI" panose="020B0604030504040204" pitchFamily="50" charset="-128"/>
            </a:endParaRPr>
          </a:p>
        </p:txBody>
      </p:sp>
      <p:pic>
        <p:nvPicPr>
          <p:cNvPr id="10262" name="図 10261" descr="駐車場, 座る, ストリート, メーター が含まれている画像&#10;&#10;自動的に生成された説明">
            <a:extLst>
              <a:ext uri="{FF2B5EF4-FFF2-40B4-BE49-F238E27FC236}">
                <a16:creationId xmlns:a16="http://schemas.microsoft.com/office/drawing/2014/main" id="{45BC91A2-42CB-E4D4-CBB3-A40F2590D69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654935" y="5837491"/>
            <a:ext cx="1196899" cy="1196899"/>
          </a:xfrm>
          <a:prstGeom prst="rect">
            <a:avLst/>
          </a:prstGeom>
        </p:spPr>
      </p:pic>
      <p:pic>
        <p:nvPicPr>
          <p:cNvPr id="10265" name="図 10264" descr="テキスト&#10;&#10;低い精度で自動的に生成された説明">
            <a:extLst>
              <a:ext uri="{FF2B5EF4-FFF2-40B4-BE49-F238E27FC236}">
                <a16:creationId xmlns:a16="http://schemas.microsoft.com/office/drawing/2014/main" id="{4B35B4D0-E4B4-7F17-86FA-E05B4685309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822995" y="4288712"/>
            <a:ext cx="1240705" cy="1242505"/>
          </a:xfrm>
          <a:prstGeom prst="rect">
            <a:avLst/>
          </a:prstGeom>
        </p:spPr>
      </p:pic>
      <p:pic>
        <p:nvPicPr>
          <p:cNvPr id="10276" name="図 10275" descr="座る, コンピュータ, モニター, 時計 が含まれている画像&#10;&#10;自動的に生成された説明">
            <a:extLst>
              <a:ext uri="{FF2B5EF4-FFF2-40B4-BE49-F238E27FC236}">
                <a16:creationId xmlns:a16="http://schemas.microsoft.com/office/drawing/2014/main" id="{49CDB9F1-1D0B-6362-2BF8-29173E50A9FD}"/>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889291" y="6156410"/>
            <a:ext cx="1095753" cy="1095753"/>
          </a:xfrm>
          <a:prstGeom prst="rect">
            <a:avLst/>
          </a:prstGeom>
        </p:spPr>
      </p:pic>
      <p:sp>
        <p:nvSpPr>
          <p:cNvPr id="10277" name="テキスト ボックス 10276">
            <a:extLst>
              <a:ext uri="{FF2B5EF4-FFF2-40B4-BE49-F238E27FC236}">
                <a16:creationId xmlns:a16="http://schemas.microsoft.com/office/drawing/2014/main" id="{4649A558-BC66-3581-917C-4CF337673BD8}"/>
              </a:ext>
            </a:extLst>
          </p:cNvPr>
          <p:cNvSpPr txBox="1"/>
          <p:nvPr/>
        </p:nvSpPr>
        <p:spPr>
          <a:xfrm>
            <a:off x="3707956" y="6468639"/>
            <a:ext cx="69332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PC</a:t>
            </a:r>
          </a:p>
        </p:txBody>
      </p:sp>
      <p:grpSp>
        <p:nvGrpSpPr>
          <p:cNvPr id="5" name="グループ化 4">
            <a:extLst>
              <a:ext uri="{FF2B5EF4-FFF2-40B4-BE49-F238E27FC236}">
                <a16:creationId xmlns:a16="http://schemas.microsoft.com/office/drawing/2014/main" id="{B6E10E9E-95CB-A7CC-10A8-DF1E7FC2DDE7}"/>
              </a:ext>
            </a:extLst>
          </p:cNvPr>
          <p:cNvGrpSpPr/>
          <p:nvPr/>
        </p:nvGrpSpPr>
        <p:grpSpPr>
          <a:xfrm>
            <a:off x="-44538" y="19825"/>
            <a:ext cx="492443" cy="7508873"/>
            <a:chOff x="4908820" y="9525"/>
            <a:chExt cx="492443" cy="7508873"/>
          </a:xfrm>
        </p:grpSpPr>
        <p:sp>
          <p:nvSpPr>
            <p:cNvPr id="8" name="テキスト ボックス 7">
              <a:extLst>
                <a:ext uri="{FF2B5EF4-FFF2-40B4-BE49-F238E27FC236}">
                  <a16:creationId xmlns:a16="http://schemas.microsoft.com/office/drawing/2014/main" id="{1E479B3A-4329-71A5-393C-0364481140F5}"/>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nvGrpSpPr>
            <p:cNvPr id="6" name="グループ化 5">
              <a:extLst>
                <a:ext uri="{FF2B5EF4-FFF2-40B4-BE49-F238E27FC236}">
                  <a16:creationId xmlns:a16="http://schemas.microsoft.com/office/drawing/2014/main" id="{F62EB6A9-48A6-EE47-8DF4-EB157282BA10}"/>
                </a:ext>
              </a:extLst>
            </p:cNvPr>
            <p:cNvGrpSpPr/>
            <p:nvPr/>
          </p:nvGrpSpPr>
          <p:grpSpPr>
            <a:xfrm>
              <a:off x="4969565" y="9525"/>
              <a:ext cx="356750" cy="7508873"/>
              <a:chOff x="-4665" y="13448"/>
              <a:chExt cx="242464" cy="7508873"/>
            </a:xfrm>
          </p:grpSpPr>
          <p:sp>
            <p:nvSpPr>
              <p:cNvPr id="9" name="正方形/長方形 8">
                <a:extLst>
                  <a:ext uri="{FF2B5EF4-FFF2-40B4-BE49-F238E27FC236}">
                    <a16:creationId xmlns:a16="http://schemas.microsoft.com/office/drawing/2014/main" id="{2D74998B-D397-0E62-510B-30760637E00C}"/>
                  </a:ext>
                </a:extLst>
              </p:cNvPr>
              <p:cNvSpPr/>
              <p:nvPr/>
            </p:nvSpPr>
            <p:spPr>
              <a:xfrm>
                <a:off x="-4665" y="5650321"/>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13" name="正方形/長方形 12">
                <a:extLst>
                  <a:ext uri="{FF2B5EF4-FFF2-40B4-BE49-F238E27FC236}">
                    <a16:creationId xmlns:a16="http://schemas.microsoft.com/office/drawing/2014/main" id="{B93F4DF5-77EE-3646-B270-D8E93E25A3EC}"/>
                  </a:ext>
                </a:extLst>
              </p:cNvPr>
              <p:cNvSpPr/>
              <p:nvPr/>
            </p:nvSpPr>
            <p:spPr>
              <a:xfrm>
                <a:off x="-4665" y="3779341"/>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19" name="正方形/長方形 18">
                <a:extLst>
                  <a:ext uri="{FF2B5EF4-FFF2-40B4-BE49-F238E27FC236}">
                    <a16:creationId xmlns:a16="http://schemas.microsoft.com/office/drawing/2014/main" id="{619754F1-7DE1-4E6C-4A20-DE4DEB5D64B6}"/>
                  </a:ext>
                </a:extLst>
              </p:cNvPr>
              <p:cNvSpPr/>
              <p:nvPr/>
            </p:nvSpPr>
            <p:spPr>
              <a:xfrm>
                <a:off x="-4665" y="13448"/>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sp>
            <p:nvSpPr>
              <p:cNvPr id="18" name="正方形/長方形 17">
                <a:extLst>
                  <a:ext uri="{FF2B5EF4-FFF2-40B4-BE49-F238E27FC236}">
                    <a16:creationId xmlns:a16="http://schemas.microsoft.com/office/drawing/2014/main" id="{45722EE0-43D1-5A11-6E9F-FC6E8D244804}"/>
                  </a:ext>
                </a:extLst>
              </p:cNvPr>
              <p:cNvSpPr/>
              <p:nvPr/>
            </p:nvSpPr>
            <p:spPr>
              <a:xfrm>
                <a:off x="-4665" y="1891568"/>
                <a:ext cx="242464" cy="187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 ２章　災害ごみの種類</a:t>
                </a:r>
              </a:p>
            </p:txBody>
          </p:sp>
        </p:grpSp>
      </p:grpSp>
    </p:spTree>
    <p:extLst>
      <p:ext uri="{BB962C8B-B14F-4D97-AF65-F5344CB8AC3E}">
        <p14:creationId xmlns:p14="http://schemas.microsoft.com/office/powerpoint/2010/main" val="318037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テキスト ボックス 83">
            <a:extLst>
              <a:ext uri="{FF2B5EF4-FFF2-40B4-BE49-F238E27FC236}">
                <a16:creationId xmlns:a16="http://schemas.microsoft.com/office/drawing/2014/main" id="{2EC6C8D6-D844-7A35-CA60-BE2B015F1E4E}"/>
              </a:ext>
            </a:extLst>
          </p:cNvPr>
          <p:cNvSpPr txBox="1"/>
          <p:nvPr/>
        </p:nvSpPr>
        <p:spPr>
          <a:xfrm>
            <a:off x="160916" y="531970"/>
            <a:ext cx="4722910" cy="1352934"/>
          </a:xfrm>
          <a:prstGeom prst="rect">
            <a:avLst/>
          </a:prstGeom>
          <a:noFill/>
        </p:spPr>
        <p:txBody>
          <a:bodyPr wrap="square" rtlCol="0">
            <a:spAutoFit/>
          </a:bodyPr>
          <a:lstStyle/>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ここで示した区分は、一例です。各自治体によって分別のルールは決まっていますので、各自治体のホームページ等を確認しましょう。</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39700" algn="just">
              <a:lnSpc>
                <a:spcPts val="20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各自治体の分別のルールに関するホームページは、</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下記の</a:t>
            </a:r>
            <a:r>
              <a:rPr lang="ja-JP" altLang="en-US" sz="1100" u="sng" kern="100" dirty="0">
                <a:effectLst/>
                <a:latin typeface="メイリオ" panose="020B0604030504040204" pitchFamily="50" charset="-128"/>
                <a:ea typeface="メイリオ" panose="020B0604030504040204" pitchFamily="50" charset="-128"/>
                <a:cs typeface="Times New Roman" panose="02020603050405020304" pitchFamily="18" charset="0"/>
              </a:rPr>
              <a:t>二次元バーコード</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から確認できます。</a:t>
            </a:r>
          </a:p>
          <a:p>
            <a:pPr indent="139700" algn="just">
              <a:lnSpc>
                <a:spcPts val="2000"/>
              </a:lnSpc>
            </a:pP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0" name="図 89" descr="アイコン&#10;&#10;中程度の精度で自動的に生成された説明">
            <a:extLst>
              <a:ext uri="{FF2B5EF4-FFF2-40B4-BE49-F238E27FC236}">
                <a16:creationId xmlns:a16="http://schemas.microsoft.com/office/drawing/2014/main" id="{5800DB3A-C461-D4CC-D67D-607638B567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77846" y="2405531"/>
            <a:ext cx="943427" cy="943427"/>
          </a:xfrm>
          <a:prstGeom prst="rect">
            <a:avLst/>
          </a:prstGeom>
        </p:spPr>
      </p:pic>
      <p:pic>
        <p:nvPicPr>
          <p:cNvPr id="63" name="図 62" descr="ガラス, カップ が含まれている画像&#10;&#10;自動的に生成された説明">
            <a:extLst>
              <a:ext uri="{FF2B5EF4-FFF2-40B4-BE49-F238E27FC236}">
                <a16:creationId xmlns:a16="http://schemas.microsoft.com/office/drawing/2014/main" id="{9EC4670E-BF0F-F2FE-5638-24594D962E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7122" y="6115510"/>
            <a:ext cx="869279" cy="869279"/>
          </a:xfrm>
          <a:prstGeom prst="rect">
            <a:avLst/>
          </a:prstGeom>
        </p:spPr>
      </p:pic>
      <p:sp>
        <p:nvSpPr>
          <p:cNvPr id="68" name="テキスト ボックス 67">
            <a:extLst>
              <a:ext uri="{FF2B5EF4-FFF2-40B4-BE49-F238E27FC236}">
                <a16:creationId xmlns:a16="http://schemas.microsoft.com/office/drawing/2014/main" id="{0ACD3B8E-1CD8-80AF-4871-53A19362B2FD}"/>
              </a:ext>
            </a:extLst>
          </p:cNvPr>
          <p:cNvSpPr txBox="1"/>
          <p:nvPr/>
        </p:nvSpPr>
        <p:spPr>
          <a:xfrm>
            <a:off x="4702595" y="7220330"/>
            <a:ext cx="373262" cy="276999"/>
          </a:xfrm>
          <a:prstGeom prst="rect">
            <a:avLst/>
          </a:prstGeom>
          <a:noFill/>
        </p:spPr>
        <p:txBody>
          <a:bodyPr wrap="square" rtlCol="0">
            <a:spAutoFit/>
          </a:bodyPr>
          <a:lstStyle/>
          <a:p>
            <a:r>
              <a:rPr kumimoji="1" lang="en-US" altLang="ja-JP" sz="1200" b="1" dirty="0"/>
              <a:t>8</a:t>
            </a:r>
          </a:p>
        </p:txBody>
      </p:sp>
      <p:sp>
        <p:nvSpPr>
          <p:cNvPr id="2" name="四角形: 角を丸くする 1">
            <a:extLst>
              <a:ext uri="{FF2B5EF4-FFF2-40B4-BE49-F238E27FC236}">
                <a16:creationId xmlns:a16="http://schemas.microsoft.com/office/drawing/2014/main" id="{1E435FB3-0BAA-A3F5-0E89-118D6C7969AE}"/>
              </a:ext>
            </a:extLst>
          </p:cNvPr>
          <p:cNvSpPr/>
          <p:nvPr/>
        </p:nvSpPr>
        <p:spPr>
          <a:xfrm>
            <a:off x="249359" y="5028556"/>
            <a:ext cx="2129151" cy="2022522"/>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端子 2">
            <a:extLst>
              <a:ext uri="{FF2B5EF4-FFF2-40B4-BE49-F238E27FC236}">
                <a16:creationId xmlns:a16="http://schemas.microsoft.com/office/drawing/2014/main" id="{443747CE-3150-8CF0-9D4C-0E1DF8157F00}"/>
              </a:ext>
            </a:extLst>
          </p:cNvPr>
          <p:cNvSpPr/>
          <p:nvPr/>
        </p:nvSpPr>
        <p:spPr>
          <a:xfrm>
            <a:off x="551541" y="4918157"/>
            <a:ext cx="1557111"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kumimoji="1" lang="ja-JP" altLang="en-US" sz="1400" b="1" dirty="0">
                <a:latin typeface="メイリオ" panose="020B0604030504040204" pitchFamily="50" charset="-128"/>
                <a:ea typeface="メイリオ" panose="020B0604030504040204" pitchFamily="50" charset="-128"/>
              </a:rPr>
              <a:t>ガラス、陶器類</a:t>
            </a:r>
          </a:p>
        </p:txBody>
      </p:sp>
      <p:sp>
        <p:nvSpPr>
          <p:cNvPr id="4" name="テキスト ボックス 3">
            <a:extLst>
              <a:ext uri="{FF2B5EF4-FFF2-40B4-BE49-F238E27FC236}">
                <a16:creationId xmlns:a16="http://schemas.microsoft.com/office/drawing/2014/main" id="{B2A1FCE8-5FD9-B32F-8980-7672D51A8675}"/>
              </a:ext>
            </a:extLst>
          </p:cNvPr>
          <p:cNvSpPr txBox="1"/>
          <p:nvPr/>
        </p:nvSpPr>
        <p:spPr>
          <a:xfrm>
            <a:off x="1385481" y="5378116"/>
            <a:ext cx="1032991" cy="481927"/>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ガラス、</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陶器類など</a:t>
            </a:r>
            <a:endParaRPr kumimoji="1" lang="en-US" altLang="ja-JP" sz="12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9573FD3-F3E9-0AC6-E4B7-958EE38422DF}"/>
              </a:ext>
            </a:extLst>
          </p:cNvPr>
          <p:cNvSpPr txBox="1"/>
          <p:nvPr/>
        </p:nvSpPr>
        <p:spPr>
          <a:xfrm>
            <a:off x="1223595" y="6216629"/>
            <a:ext cx="1321405" cy="738664"/>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ジュース・酒などの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液体、生ものなどの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中身はあらかじめ</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捨ててください。</a:t>
            </a:r>
            <a:endParaRPr kumimoji="1" lang="en-US" altLang="ja-JP" sz="1050"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D48F3277-AB8A-23A3-A9A1-005EF47CA487}"/>
              </a:ext>
            </a:extLst>
          </p:cNvPr>
          <p:cNvSpPr/>
          <p:nvPr/>
        </p:nvSpPr>
        <p:spPr>
          <a:xfrm>
            <a:off x="2642631" y="5543688"/>
            <a:ext cx="2077012" cy="1484089"/>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端子 6">
            <a:extLst>
              <a:ext uri="{FF2B5EF4-FFF2-40B4-BE49-F238E27FC236}">
                <a16:creationId xmlns:a16="http://schemas.microsoft.com/office/drawing/2014/main" id="{6D7AC49F-AE76-65B3-B332-58471B411B59}"/>
              </a:ext>
            </a:extLst>
          </p:cNvPr>
          <p:cNvSpPr/>
          <p:nvPr/>
        </p:nvSpPr>
        <p:spPr>
          <a:xfrm>
            <a:off x="2915800" y="5417688"/>
            <a:ext cx="1557111"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000"/>
              </a:lnSpc>
            </a:pPr>
            <a:r>
              <a:rPr kumimoji="1" lang="ja-JP" altLang="en-US" sz="1400" b="1" dirty="0">
                <a:latin typeface="メイリオ" panose="020B0604030504040204" pitchFamily="50" charset="-128"/>
                <a:ea typeface="メイリオ" panose="020B0604030504040204" pitchFamily="50" charset="-128"/>
              </a:rPr>
              <a:t>土砂</a:t>
            </a:r>
          </a:p>
        </p:txBody>
      </p:sp>
      <p:sp>
        <p:nvSpPr>
          <p:cNvPr id="8" name="テキスト ボックス 7">
            <a:extLst>
              <a:ext uri="{FF2B5EF4-FFF2-40B4-BE49-F238E27FC236}">
                <a16:creationId xmlns:a16="http://schemas.microsoft.com/office/drawing/2014/main" id="{C0AC43D8-A81C-819A-AD3B-42F60002D988}"/>
              </a:ext>
            </a:extLst>
          </p:cNvPr>
          <p:cNvSpPr txBox="1"/>
          <p:nvPr/>
        </p:nvSpPr>
        <p:spPr>
          <a:xfrm>
            <a:off x="3945177" y="5860043"/>
            <a:ext cx="711918"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土砂</a:t>
            </a:r>
            <a:endParaRPr kumimoji="1" lang="en-US" altLang="ja-JP" sz="12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614FFEB-FACE-2C87-126F-A3FD60CCE82A}"/>
              </a:ext>
            </a:extLst>
          </p:cNvPr>
          <p:cNvSpPr txBox="1"/>
          <p:nvPr/>
        </p:nvSpPr>
        <p:spPr>
          <a:xfrm>
            <a:off x="3223897" y="6299457"/>
            <a:ext cx="1321405"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水害時に出る床上の土砂は場所を決めてまとめて置いてください。</a:t>
            </a:r>
          </a:p>
        </p:txBody>
      </p:sp>
      <p:pic>
        <p:nvPicPr>
          <p:cNvPr id="19" name="図 18" descr="ロゴ&#10;&#10;自動的に生成された説明">
            <a:extLst>
              <a:ext uri="{FF2B5EF4-FFF2-40B4-BE49-F238E27FC236}">
                <a16:creationId xmlns:a16="http://schemas.microsoft.com/office/drawing/2014/main" id="{3F9296DB-3818-C9CA-41C0-2B24CA1ACD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3449" y="6330931"/>
            <a:ext cx="661545" cy="661545"/>
          </a:xfrm>
          <a:prstGeom prst="rect">
            <a:avLst/>
          </a:prstGeom>
        </p:spPr>
      </p:pic>
      <p:pic>
        <p:nvPicPr>
          <p:cNvPr id="65" name="図 64">
            <a:extLst>
              <a:ext uri="{FF2B5EF4-FFF2-40B4-BE49-F238E27FC236}">
                <a16:creationId xmlns:a16="http://schemas.microsoft.com/office/drawing/2014/main" id="{2A495AED-9702-C54A-F04F-78BCD3B9B17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03209" y="5396446"/>
            <a:ext cx="1181390" cy="1181390"/>
          </a:xfrm>
          <a:prstGeom prst="rect">
            <a:avLst/>
          </a:prstGeom>
        </p:spPr>
      </p:pic>
      <p:sp>
        <p:nvSpPr>
          <p:cNvPr id="66" name="四角形: 角を丸くする 65">
            <a:extLst>
              <a:ext uri="{FF2B5EF4-FFF2-40B4-BE49-F238E27FC236}">
                <a16:creationId xmlns:a16="http://schemas.microsoft.com/office/drawing/2014/main" id="{ED02AF20-38FF-B651-DD2D-215B4B86C258}"/>
              </a:ext>
            </a:extLst>
          </p:cNvPr>
          <p:cNvSpPr/>
          <p:nvPr/>
        </p:nvSpPr>
        <p:spPr>
          <a:xfrm>
            <a:off x="235291" y="1832774"/>
            <a:ext cx="2147781" cy="2825583"/>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端子 66">
            <a:extLst>
              <a:ext uri="{FF2B5EF4-FFF2-40B4-BE49-F238E27FC236}">
                <a16:creationId xmlns:a16="http://schemas.microsoft.com/office/drawing/2014/main" id="{315835AD-7EDA-5614-0C88-CD7F723D8707}"/>
              </a:ext>
            </a:extLst>
          </p:cNvPr>
          <p:cNvSpPr/>
          <p:nvPr/>
        </p:nvSpPr>
        <p:spPr>
          <a:xfrm>
            <a:off x="467169" y="1695807"/>
            <a:ext cx="1697281" cy="288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500"/>
              </a:lnSpc>
            </a:pPr>
            <a:r>
              <a:rPr kumimoji="1" lang="ja-JP" altLang="en-US" sz="1100" b="1" dirty="0">
                <a:latin typeface="メイリオ" panose="020B0604030504040204" pitchFamily="50" charset="-128"/>
                <a:ea typeface="メイリオ" panose="020B0604030504040204" pitchFamily="50" charset="-128"/>
              </a:rPr>
              <a:t>その他家電・小型家電</a:t>
            </a:r>
          </a:p>
        </p:txBody>
      </p:sp>
      <p:sp>
        <p:nvSpPr>
          <p:cNvPr id="69" name="テキスト ボックス 68">
            <a:extLst>
              <a:ext uri="{FF2B5EF4-FFF2-40B4-BE49-F238E27FC236}">
                <a16:creationId xmlns:a16="http://schemas.microsoft.com/office/drawing/2014/main" id="{7D7E8A95-358B-D13C-170A-3C1B40D72855}"/>
              </a:ext>
            </a:extLst>
          </p:cNvPr>
          <p:cNvSpPr txBox="1"/>
          <p:nvPr/>
        </p:nvSpPr>
        <p:spPr>
          <a:xfrm>
            <a:off x="334229" y="1995764"/>
            <a:ext cx="2115303" cy="687111"/>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電子レンジ、炊飯器、</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ゲーム機器、ファンヒーター、</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石油ストーブなど</a:t>
            </a:r>
            <a:endParaRPr kumimoji="1" lang="en-US" altLang="ja-JP" sz="1200" b="1"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B1504F06-6DA2-B21C-3936-59BB576CAE1E}"/>
              </a:ext>
            </a:extLst>
          </p:cNvPr>
          <p:cNvSpPr txBox="1"/>
          <p:nvPr/>
        </p:nvSpPr>
        <p:spPr>
          <a:xfrm>
            <a:off x="270435" y="3734156"/>
            <a:ext cx="2026818" cy="90024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ファンヒーター、石油ストーブの中の灯油は抜いてください。電池は外してください。灯油や電池の集め方は、現地のリーダーを通じて、自治体に問い合わせて確認してください。</a:t>
            </a:r>
            <a:endParaRPr kumimoji="1" lang="en-US" altLang="ja-JP" sz="1050" dirty="0">
              <a:latin typeface="Meiryo UI" panose="020B0604030504040204" pitchFamily="50" charset="-128"/>
              <a:ea typeface="Meiryo UI" panose="020B0604030504040204" pitchFamily="50" charset="-128"/>
            </a:endParaRPr>
          </a:p>
        </p:txBody>
      </p:sp>
      <p:sp>
        <p:nvSpPr>
          <p:cNvPr id="71" name="四角形: 角を丸くする 70">
            <a:extLst>
              <a:ext uri="{FF2B5EF4-FFF2-40B4-BE49-F238E27FC236}">
                <a16:creationId xmlns:a16="http://schemas.microsoft.com/office/drawing/2014/main" id="{D99AF88A-1743-FB2F-9CA3-2FF3D2BC3212}"/>
              </a:ext>
            </a:extLst>
          </p:cNvPr>
          <p:cNvSpPr/>
          <p:nvPr/>
        </p:nvSpPr>
        <p:spPr>
          <a:xfrm>
            <a:off x="2642631" y="2992377"/>
            <a:ext cx="2077012" cy="2183585"/>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ローチャート: 端子 71">
            <a:extLst>
              <a:ext uri="{FF2B5EF4-FFF2-40B4-BE49-F238E27FC236}">
                <a16:creationId xmlns:a16="http://schemas.microsoft.com/office/drawing/2014/main" id="{8699DDE1-F0BC-F5B7-B0FF-F49D5DD3ECA7}"/>
              </a:ext>
            </a:extLst>
          </p:cNvPr>
          <p:cNvSpPr/>
          <p:nvPr/>
        </p:nvSpPr>
        <p:spPr>
          <a:xfrm>
            <a:off x="2840340" y="2869813"/>
            <a:ext cx="1687175"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500"/>
              </a:lnSpc>
            </a:pPr>
            <a:r>
              <a:rPr kumimoji="1" lang="ja-JP" altLang="en-US" sz="1100" b="1" dirty="0">
                <a:latin typeface="メイリオ" panose="020B0604030504040204" pitchFamily="50" charset="-128"/>
                <a:ea typeface="メイリオ" panose="020B0604030504040204" pitchFamily="50" charset="-128"/>
              </a:rPr>
              <a:t>布団、畳など、ｶｰﾍﾟｯﾄ</a:t>
            </a:r>
          </a:p>
        </p:txBody>
      </p:sp>
      <p:sp>
        <p:nvSpPr>
          <p:cNvPr id="73" name="テキスト ボックス 72">
            <a:extLst>
              <a:ext uri="{FF2B5EF4-FFF2-40B4-BE49-F238E27FC236}">
                <a16:creationId xmlns:a16="http://schemas.microsoft.com/office/drawing/2014/main" id="{688EBD51-661C-4941-AACB-3C9CDAE2D722}"/>
              </a:ext>
            </a:extLst>
          </p:cNvPr>
          <p:cNvSpPr txBox="1"/>
          <p:nvPr/>
        </p:nvSpPr>
        <p:spPr>
          <a:xfrm>
            <a:off x="3007325" y="4004524"/>
            <a:ext cx="1579183" cy="481927"/>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布団などの寝具類、</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畳、カーペットなど</a:t>
            </a:r>
            <a:endParaRPr kumimoji="1" lang="en-US" altLang="ja-JP" sz="1200" b="1" dirty="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1FED713C-BAB7-A7C0-1644-A4393553D4BA}"/>
              </a:ext>
            </a:extLst>
          </p:cNvPr>
          <p:cNvSpPr txBox="1"/>
          <p:nvPr/>
        </p:nvSpPr>
        <p:spPr>
          <a:xfrm>
            <a:off x="2642631" y="4516265"/>
            <a:ext cx="2124000"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発火防止のため、畳は積み上げすぎないよう（目安は</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ｍ程度まで）にしましょう。</a:t>
            </a:r>
          </a:p>
        </p:txBody>
      </p:sp>
      <p:pic>
        <p:nvPicPr>
          <p:cNvPr id="77" name="図 76" descr="テーブル, 座る が含まれている画像&#10;&#10;自動的に生成された説明">
            <a:extLst>
              <a:ext uri="{FF2B5EF4-FFF2-40B4-BE49-F238E27FC236}">
                <a16:creationId xmlns:a16="http://schemas.microsoft.com/office/drawing/2014/main" id="{26CAF50A-684C-C059-0560-BB894C6BC3F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06665" y="2900664"/>
            <a:ext cx="904051" cy="904051"/>
          </a:xfrm>
          <a:prstGeom prst="rect">
            <a:avLst/>
          </a:prstGeom>
        </p:spPr>
      </p:pic>
      <p:pic>
        <p:nvPicPr>
          <p:cNvPr id="79" name="図 78" descr="テキスト&#10;&#10;自動的に生成された説明">
            <a:extLst>
              <a:ext uri="{FF2B5EF4-FFF2-40B4-BE49-F238E27FC236}">
                <a16:creationId xmlns:a16="http://schemas.microsoft.com/office/drawing/2014/main" id="{33158370-E301-0EE4-085F-338077361F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68891" y="2674704"/>
            <a:ext cx="1013636" cy="1013636"/>
          </a:xfrm>
          <a:prstGeom prst="rect">
            <a:avLst/>
          </a:prstGeom>
        </p:spPr>
      </p:pic>
      <p:pic>
        <p:nvPicPr>
          <p:cNvPr id="83" name="図 82" descr="黒い背景と白い文字のロゴ&#10;&#10;自動的に生成された説明">
            <a:extLst>
              <a:ext uri="{FF2B5EF4-FFF2-40B4-BE49-F238E27FC236}">
                <a16:creationId xmlns:a16="http://schemas.microsoft.com/office/drawing/2014/main" id="{9B965F22-EE2B-62EC-F80B-C840D444220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307578" y="3102575"/>
            <a:ext cx="1360678" cy="1360678"/>
          </a:xfrm>
          <a:prstGeom prst="rect">
            <a:avLst/>
          </a:prstGeom>
        </p:spPr>
      </p:pic>
      <p:pic>
        <p:nvPicPr>
          <p:cNvPr id="81" name="図 80">
            <a:extLst>
              <a:ext uri="{FF2B5EF4-FFF2-40B4-BE49-F238E27FC236}">
                <a16:creationId xmlns:a16="http://schemas.microsoft.com/office/drawing/2014/main" id="{9F1B2B41-E464-24A0-7698-D5BD5DB6F3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683105" y="2859494"/>
            <a:ext cx="1401909" cy="1401909"/>
          </a:xfrm>
          <a:prstGeom prst="rect">
            <a:avLst/>
          </a:prstGeom>
        </p:spPr>
      </p:pic>
      <p:pic>
        <p:nvPicPr>
          <p:cNvPr id="87" name="図 86" descr="アイコン が含まれている画像&#10;&#10;自動的に生成された説明">
            <a:extLst>
              <a:ext uri="{FF2B5EF4-FFF2-40B4-BE49-F238E27FC236}">
                <a16:creationId xmlns:a16="http://schemas.microsoft.com/office/drawing/2014/main" id="{C799C236-0E55-E20E-9B06-5465DA6FD56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82001" y="5215123"/>
            <a:ext cx="912435" cy="912435"/>
          </a:xfrm>
          <a:prstGeom prst="rect">
            <a:avLst/>
          </a:prstGeom>
        </p:spPr>
      </p:pic>
      <p:sp>
        <p:nvSpPr>
          <p:cNvPr id="88" name="四角形: 角を丸くする 87">
            <a:extLst>
              <a:ext uri="{FF2B5EF4-FFF2-40B4-BE49-F238E27FC236}">
                <a16:creationId xmlns:a16="http://schemas.microsoft.com/office/drawing/2014/main" id="{FCADF3DC-8BE1-503E-C3E0-2A2BAD332001}"/>
              </a:ext>
            </a:extLst>
          </p:cNvPr>
          <p:cNvSpPr/>
          <p:nvPr/>
        </p:nvSpPr>
        <p:spPr>
          <a:xfrm>
            <a:off x="2604164" y="65220"/>
            <a:ext cx="2285773" cy="5239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分別のルールは自治体で異なります。各自治体で編集</a:t>
            </a:r>
          </a:p>
        </p:txBody>
      </p:sp>
      <p:sp>
        <p:nvSpPr>
          <p:cNvPr id="18" name="テキスト ボックス 17">
            <a:extLst>
              <a:ext uri="{FF2B5EF4-FFF2-40B4-BE49-F238E27FC236}">
                <a16:creationId xmlns:a16="http://schemas.microsoft.com/office/drawing/2014/main" id="{8BB4630B-4104-8F7A-85BE-0D018514264C}"/>
              </a:ext>
            </a:extLst>
          </p:cNvPr>
          <p:cNvSpPr txBox="1"/>
          <p:nvPr/>
        </p:nvSpPr>
        <p:spPr>
          <a:xfrm>
            <a:off x="2516978" y="1965462"/>
            <a:ext cx="1160910" cy="630942"/>
          </a:xfrm>
          <a:prstGeom prst="rect">
            <a:avLst/>
          </a:prstGeom>
          <a:noFill/>
        </p:spPr>
        <p:txBody>
          <a:bodyPr wrap="square" rtlCol="0">
            <a:spAutoFit/>
          </a:bodyPr>
          <a:lstStyle/>
          <a:p>
            <a:pPr indent="139700" algn="ctr">
              <a:lnSpc>
                <a:spcPts val="14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分別のルール</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39700" algn="ctr">
              <a:lnSpc>
                <a:spcPts val="14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に関する</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39700" algn="ctr">
              <a:lnSpc>
                <a:spcPts val="1400"/>
              </a:lnSpc>
            </a:pP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ホームページ</a:t>
            </a:r>
            <a:endParaRPr lang="en-US" alt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2" name="四角形: 角を丸くする 61">
            <a:extLst>
              <a:ext uri="{FF2B5EF4-FFF2-40B4-BE49-F238E27FC236}">
                <a16:creationId xmlns:a16="http://schemas.microsoft.com/office/drawing/2014/main" id="{6218C471-EEB1-F1BD-083F-49D15A1C9E1B}"/>
              </a:ext>
            </a:extLst>
          </p:cNvPr>
          <p:cNvSpPr/>
          <p:nvPr/>
        </p:nvSpPr>
        <p:spPr>
          <a:xfrm>
            <a:off x="2646531" y="1738314"/>
            <a:ext cx="2077012" cy="1018803"/>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下 63">
            <a:extLst>
              <a:ext uri="{FF2B5EF4-FFF2-40B4-BE49-F238E27FC236}">
                <a16:creationId xmlns:a16="http://schemas.microsoft.com/office/drawing/2014/main" id="{87F7096A-394C-3C43-80A1-2511593454DC}"/>
              </a:ext>
            </a:extLst>
          </p:cNvPr>
          <p:cNvSpPr/>
          <p:nvPr/>
        </p:nvSpPr>
        <p:spPr>
          <a:xfrm>
            <a:off x="4132356" y="1361182"/>
            <a:ext cx="376478" cy="42516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C028D0A2-0EBB-FDA0-2BC4-49D05BD7B580}"/>
              </a:ext>
            </a:extLst>
          </p:cNvPr>
          <p:cNvSpPr/>
          <p:nvPr/>
        </p:nvSpPr>
        <p:spPr>
          <a:xfrm>
            <a:off x="3645647" y="1791955"/>
            <a:ext cx="1013853" cy="91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二次元</a:t>
            </a:r>
            <a:endParaRPr kumimoji="1" lang="en-US" altLang="ja-JP" b="1" dirty="0">
              <a:latin typeface="メイリオ" panose="020B0604030504040204" pitchFamily="50" charset="-128"/>
              <a:ea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rPr>
              <a:t>バーコード</a:t>
            </a:r>
            <a:endParaRPr kumimoji="1" lang="en-US" altLang="ja-JP" sz="1100" b="1" dirty="0">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FD63BC36-53C9-0DB9-E741-230553433EE9}"/>
              </a:ext>
            </a:extLst>
          </p:cNvPr>
          <p:cNvGrpSpPr/>
          <p:nvPr/>
        </p:nvGrpSpPr>
        <p:grpSpPr>
          <a:xfrm>
            <a:off x="4879926" y="19825"/>
            <a:ext cx="492443" cy="7508873"/>
            <a:chOff x="4908820" y="9525"/>
            <a:chExt cx="492443" cy="7508873"/>
          </a:xfrm>
        </p:grpSpPr>
        <p:sp>
          <p:nvSpPr>
            <p:cNvPr id="20" name="テキスト ボックス 19">
              <a:extLst>
                <a:ext uri="{FF2B5EF4-FFF2-40B4-BE49-F238E27FC236}">
                  <a16:creationId xmlns:a16="http://schemas.microsoft.com/office/drawing/2014/main" id="{B9782139-D9EC-5DAB-EAE1-CBFDB66FD7EA}"/>
                </a:ext>
              </a:extLst>
            </p:cNvPr>
            <p:cNvSpPr txBox="1"/>
            <p:nvPr/>
          </p:nvSpPr>
          <p:spPr>
            <a:xfrm>
              <a:off x="4908820" y="641374"/>
              <a:ext cx="492443" cy="1080000"/>
            </a:xfrm>
            <a:prstGeom prst="rect">
              <a:avLst/>
            </a:prstGeom>
            <a:noFill/>
          </p:spPr>
          <p:txBody>
            <a:bodyPr vert="eaVert" wrap="square" rtlCol="0" anchor="ctr">
              <a:spAutoFit/>
            </a:bodyPr>
            <a:lstStyle/>
            <a:p>
              <a:pPr>
                <a:lnSpc>
                  <a:spcPts val="1200"/>
                </a:lnSpc>
              </a:pPr>
              <a:r>
                <a:rPr kumimoji="1" lang="ja-JP" altLang="en-US" sz="1000" dirty="0">
                  <a:latin typeface="メイリオ" panose="020B0604030504040204" pitchFamily="50" charset="-128"/>
                  <a:ea typeface="メイリオ" panose="020B0604030504040204" pitchFamily="50" charset="-128"/>
                </a:rPr>
                <a:t>災害ごみ処理の</a:t>
              </a:r>
              <a:endParaRPr kumimoji="1" lang="en-US" altLang="ja-JP" sz="1000" dirty="0">
                <a:latin typeface="メイリオ" panose="020B0604030504040204" pitchFamily="50" charset="-128"/>
                <a:ea typeface="メイリオ" panose="020B0604030504040204" pitchFamily="50" charset="-128"/>
              </a:endParaRPr>
            </a:p>
            <a:p>
              <a:pPr>
                <a:lnSpc>
                  <a:spcPts val="1200"/>
                </a:lnSpc>
              </a:pPr>
              <a:r>
                <a:rPr kumimoji="1" lang="ja-JP" altLang="en-US" sz="1000" dirty="0">
                  <a:latin typeface="メイリオ" panose="020B0604030504040204" pitchFamily="50" charset="-128"/>
                  <a:ea typeface="メイリオ" panose="020B0604030504040204" pitchFamily="50" charset="-128"/>
                </a:rPr>
                <a:t>流れと留意点</a:t>
              </a:r>
            </a:p>
          </p:txBody>
        </p:sp>
        <p:grpSp>
          <p:nvGrpSpPr>
            <p:cNvPr id="21" name="グループ化 20">
              <a:extLst>
                <a:ext uri="{FF2B5EF4-FFF2-40B4-BE49-F238E27FC236}">
                  <a16:creationId xmlns:a16="http://schemas.microsoft.com/office/drawing/2014/main" id="{594AAEEC-22BA-2952-3757-70A2DBC16857}"/>
                </a:ext>
              </a:extLst>
            </p:cNvPr>
            <p:cNvGrpSpPr/>
            <p:nvPr/>
          </p:nvGrpSpPr>
          <p:grpSpPr>
            <a:xfrm>
              <a:off x="4969565" y="9525"/>
              <a:ext cx="356750" cy="7508873"/>
              <a:chOff x="-4665" y="13448"/>
              <a:chExt cx="242464" cy="7508873"/>
            </a:xfrm>
          </p:grpSpPr>
          <p:sp>
            <p:nvSpPr>
              <p:cNvPr id="22" name="正方形/長方形 21">
                <a:extLst>
                  <a:ext uri="{FF2B5EF4-FFF2-40B4-BE49-F238E27FC236}">
                    <a16:creationId xmlns:a16="http://schemas.microsoft.com/office/drawing/2014/main" id="{967DFE6F-10BA-C9AF-A395-73CD6E0BD5FC}"/>
                  </a:ext>
                </a:extLst>
              </p:cNvPr>
              <p:cNvSpPr/>
              <p:nvPr/>
            </p:nvSpPr>
            <p:spPr>
              <a:xfrm>
                <a:off x="-4665" y="5650321"/>
                <a:ext cx="24246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４章　作業時の装備</a:t>
                </a:r>
              </a:p>
            </p:txBody>
          </p:sp>
          <p:sp>
            <p:nvSpPr>
              <p:cNvPr id="23" name="正方形/長方形 22">
                <a:extLst>
                  <a:ext uri="{FF2B5EF4-FFF2-40B4-BE49-F238E27FC236}">
                    <a16:creationId xmlns:a16="http://schemas.microsoft.com/office/drawing/2014/main" id="{90A4623E-FCC6-E3D8-919E-88AEB129DD14}"/>
                  </a:ext>
                </a:extLst>
              </p:cNvPr>
              <p:cNvSpPr/>
              <p:nvPr/>
            </p:nvSpPr>
            <p:spPr>
              <a:xfrm>
                <a:off x="-4665" y="3779341"/>
                <a:ext cx="242464" cy="18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３章　被災現場の状況</a:t>
                </a:r>
              </a:p>
            </p:txBody>
          </p:sp>
          <p:sp>
            <p:nvSpPr>
              <p:cNvPr id="24" name="正方形/長方形 23">
                <a:extLst>
                  <a:ext uri="{FF2B5EF4-FFF2-40B4-BE49-F238E27FC236}">
                    <a16:creationId xmlns:a16="http://schemas.microsoft.com/office/drawing/2014/main" id="{4CADFABB-1C7D-D1F5-7E64-F28EBA525ECC}"/>
                  </a:ext>
                </a:extLst>
              </p:cNvPr>
              <p:cNvSpPr/>
              <p:nvPr/>
            </p:nvSpPr>
            <p:spPr>
              <a:xfrm>
                <a:off x="-4665" y="13448"/>
                <a:ext cx="242464" cy="187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r>
                  <a:rPr kumimoji="1" lang="ja-JP" altLang="en-US" sz="1100" dirty="0">
                    <a:solidFill>
                      <a:schemeClr val="tx1"/>
                    </a:solidFill>
                    <a:latin typeface="メイリオ" panose="020B0604030504040204" pitchFamily="50" charset="-128"/>
                    <a:ea typeface="メイリオ" panose="020B0604030504040204" pitchFamily="50" charset="-128"/>
                  </a:rPr>
                  <a:t> 　１章</a:t>
                </a:r>
              </a:p>
            </p:txBody>
          </p:sp>
          <p:sp>
            <p:nvSpPr>
              <p:cNvPr id="25" name="正方形/長方形 24">
                <a:extLst>
                  <a:ext uri="{FF2B5EF4-FFF2-40B4-BE49-F238E27FC236}">
                    <a16:creationId xmlns:a16="http://schemas.microsoft.com/office/drawing/2014/main" id="{101A20B5-9B21-4AD7-59FD-8586F74611B5}"/>
                  </a:ext>
                </a:extLst>
              </p:cNvPr>
              <p:cNvSpPr/>
              <p:nvPr/>
            </p:nvSpPr>
            <p:spPr>
              <a:xfrm>
                <a:off x="-4665" y="1891568"/>
                <a:ext cx="242464" cy="187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ctr" anchorCtr="0"/>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 ２章　災害ごみの種類</a:t>
                </a:r>
              </a:p>
            </p:txBody>
          </p:sp>
        </p:grpSp>
      </p:grpSp>
    </p:spTree>
    <p:extLst>
      <p:ext uri="{BB962C8B-B14F-4D97-AF65-F5344CB8AC3E}">
        <p14:creationId xmlns:p14="http://schemas.microsoft.com/office/powerpoint/2010/main" val="35439421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21569</TotalTime>
  <Words>7512</Words>
  <Application>Microsoft Office PowerPoint</Application>
  <PresentationFormat>ユーザー設定</PresentationFormat>
  <Paragraphs>543</Paragraphs>
  <Slides>18</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BIZ UDPゴシック</vt:lpstr>
      <vt:lpstr>Meiryo UI</vt:lpstr>
      <vt:lpstr>ＭＳ 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廃棄物の種類</vt:lpstr>
      <vt:lpstr>1日のボランティア活動の流れ（例）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AE9999</dc:creator>
  <cp:lastModifiedBy>AE9999</cp:lastModifiedBy>
  <cp:revision>203</cp:revision>
  <cp:lastPrinted>2023-03-07T08:34:32Z</cp:lastPrinted>
  <dcterms:created xsi:type="dcterms:W3CDTF">2022-11-16T06:07:40Z</dcterms:created>
  <dcterms:modified xsi:type="dcterms:W3CDTF">2023-03-07T09:13:13Z</dcterms:modified>
</cp:coreProperties>
</file>