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0"/>
  </p:notesMasterIdLst>
  <p:sldIdLst>
    <p:sldId id="256" r:id="rId2"/>
    <p:sldId id="271" r:id="rId3"/>
    <p:sldId id="261" r:id="rId4"/>
    <p:sldId id="273" r:id="rId5"/>
    <p:sldId id="257" r:id="rId6"/>
    <p:sldId id="258" r:id="rId7"/>
    <p:sldId id="260" r:id="rId8"/>
    <p:sldId id="281" r:id="rId9"/>
    <p:sldId id="278" r:id="rId10"/>
    <p:sldId id="285" r:id="rId11"/>
    <p:sldId id="262" r:id="rId12"/>
    <p:sldId id="277" r:id="rId13"/>
    <p:sldId id="283" r:id="rId14"/>
    <p:sldId id="263" r:id="rId15"/>
    <p:sldId id="279" r:id="rId16"/>
    <p:sldId id="265" r:id="rId17"/>
    <p:sldId id="282" r:id="rId18"/>
    <p:sldId id="268" r:id="rId19"/>
    <p:sldId id="269" r:id="rId20"/>
    <p:sldId id="270" r:id="rId21"/>
    <p:sldId id="264" r:id="rId22"/>
    <p:sldId id="286" r:id="rId23"/>
    <p:sldId id="280" r:id="rId24"/>
    <p:sldId id="284" r:id="rId25"/>
    <p:sldId id="266" r:id="rId26"/>
    <p:sldId id="287" r:id="rId27"/>
    <p:sldId id="276" r:id="rId28"/>
    <p:sldId id="275" r:id="rId2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2E4C74-8215-EE6B-8640-8AF17EE61E6B}" name="田渕 圭" initials="田渕" userId="田渕 圭" providerId="None"/>
  <p188:author id="{DFC714FF-D81B-7193-CB3C-8B0E6B1BEC0F}" name="大阪府" initials="大阪府" userId="大阪府"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CCFF"/>
    <a:srgbClr val="F4F9F1"/>
    <a:srgbClr val="FFF7F7"/>
    <a:srgbClr val="FFE1E1"/>
    <a:srgbClr val="FF99F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7" autoAdjust="0"/>
    <p:restoredTop sz="80471" autoAdjust="0"/>
  </p:normalViewPr>
  <p:slideViewPr>
    <p:cSldViewPr snapToGrid="0">
      <p:cViewPr varScale="1">
        <p:scale>
          <a:sx n="56" d="100"/>
          <a:sy n="56" d="100"/>
        </p:scale>
        <p:origin x="15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958E862-942B-4B17-B1D3-04CFAB56336F}" type="datetimeFigureOut">
              <a:rPr kumimoji="1" lang="ja-JP" altLang="en-US" smtClean="0"/>
              <a:t>2023/5/26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B93CA24-D0E3-440E-9D9E-D5D7BEB42D85}" type="slidenum">
              <a:rPr kumimoji="1" lang="ja-JP" altLang="en-US" smtClean="0"/>
              <a:t>‹#›</a:t>
            </a:fld>
            <a:endParaRPr kumimoji="1" lang="ja-JP" altLang="en-US"/>
          </a:p>
        </p:txBody>
      </p:sp>
    </p:spTree>
    <p:extLst>
      <p:ext uri="{BB962C8B-B14F-4D97-AF65-F5344CB8AC3E}">
        <p14:creationId xmlns:p14="http://schemas.microsoft.com/office/powerpoint/2010/main" val="22391985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1</a:t>
            </a:fld>
            <a:endParaRPr kumimoji="1" lang="ja-JP" altLang="en-US"/>
          </a:p>
        </p:txBody>
      </p:sp>
    </p:spTree>
    <p:extLst>
      <p:ext uri="{BB962C8B-B14F-4D97-AF65-F5344CB8AC3E}">
        <p14:creationId xmlns:p14="http://schemas.microsoft.com/office/powerpoint/2010/main" val="1806512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10</a:t>
            </a:fld>
            <a:endParaRPr kumimoji="1" lang="ja-JP" altLang="en-US"/>
          </a:p>
        </p:txBody>
      </p:sp>
    </p:spTree>
    <p:extLst>
      <p:ext uri="{BB962C8B-B14F-4D97-AF65-F5344CB8AC3E}">
        <p14:creationId xmlns:p14="http://schemas.microsoft.com/office/powerpoint/2010/main" val="4289400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11</a:t>
            </a:fld>
            <a:endParaRPr kumimoji="1" lang="ja-JP" altLang="en-US"/>
          </a:p>
        </p:txBody>
      </p:sp>
    </p:spTree>
    <p:extLst>
      <p:ext uri="{BB962C8B-B14F-4D97-AF65-F5344CB8AC3E}">
        <p14:creationId xmlns:p14="http://schemas.microsoft.com/office/powerpoint/2010/main" val="4044216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12</a:t>
            </a:fld>
            <a:endParaRPr kumimoji="1" lang="ja-JP" altLang="en-US"/>
          </a:p>
        </p:txBody>
      </p:sp>
    </p:spTree>
    <p:extLst>
      <p:ext uri="{BB962C8B-B14F-4D97-AF65-F5344CB8AC3E}">
        <p14:creationId xmlns:p14="http://schemas.microsoft.com/office/powerpoint/2010/main" val="3294918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13</a:t>
            </a:fld>
            <a:endParaRPr kumimoji="1" lang="ja-JP" altLang="en-US"/>
          </a:p>
        </p:txBody>
      </p:sp>
    </p:spTree>
    <p:extLst>
      <p:ext uri="{BB962C8B-B14F-4D97-AF65-F5344CB8AC3E}">
        <p14:creationId xmlns:p14="http://schemas.microsoft.com/office/powerpoint/2010/main" val="1395031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14</a:t>
            </a:fld>
            <a:endParaRPr kumimoji="1" lang="ja-JP" altLang="en-US"/>
          </a:p>
        </p:txBody>
      </p:sp>
    </p:spTree>
    <p:extLst>
      <p:ext uri="{BB962C8B-B14F-4D97-AF65-F5344CB8AC3E}">
        <p14:creationId xmlns:p14="http://schemas.microsoft.com/office/powerpoint/2010/main" val="20749809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15</a:t>
            </a:fld>
            <a:endParaRPr kumimoji="1" lang="ja-JP" altLang="en-US"/>
          </a:p>
        </p:txBody>
      </p:sp>
    </p:spTree>
    <p:extLst>
      <p:ext uri="{BB962C8B-B14F-4D97-AF65-F5344CB8AC3E}">
        <p14:creationId xmlns:p14="http://schemas.microsoft.com/office/powerpoint/2010/main" val="3485908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16</a:t>
            </a:fld>
            <a:endParaRPr kumimoji="1" lang="ja-JP" altLang="en-US"/>
          </a:p>
        </p:txBody>
      </p:sp>
    </p:spTree>
    <p:extLst>
      <p:ext uri="{BB962C8B-B14F-4D97-AF65-F5344CB8AC3E}">
        <p14:creationId xmlns:p14="http://schemas.microsoft.com/office/powerpoint/2010/main" val="2160885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17</a:t>
            </a:fld>
            <a:endParaRPr kumimoji="1" lang="ja-JP" altLang="en-US"/>
          </a:p>
        </p:txBody>
      </p:sp>
    </p:spTree>
    <p:extLst>
      <p:ext uri="{BB962C8B-B14F-4D97-AF65-F5344CB8AC3E}">
        <p14:creationId xmlns:p14="http://schemas.microsoft.com/office/powerpoint/2010/main" val="2522970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18</a:t>
            </a:fld>
            <a:endParaRPr kumimoji="1" lang="ja-JP" altLang="en-US"/>
          </a:p>
        </p:txBody>
      </p:sp>
    </p:spTree>
    <p:extLst>
      <p:ext uri="{BB962C8B-B14F-4D97-AF65-F5344CB8AC3E}">
        <p14:creationId xmlns:p14="http://schemas.microsoft.com/office/powerpoint/2010/main" val="1473367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19</a:t>
            </a:fld>
            <a:endParaRPr kumimoji="1" lang="ja-JP" altLang="en-US"/>
          </a:p>
        </p:txBody>
      </p:sp>
    </p:spTree>
    <p:extLst>
      <p:ext uri="{BB962C8B-B14F-4D97-AF65-F5344CB8AC3E}">
        <p14:creationId xmlns:p14="http://schemas.microsoft.com/office/powerpoint/2010/main" val="548700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2</a:t>
            </a:fld>
            <a:endParaRPr kumimoji="1" lang="ja-JP" altLang="en-US"/>
          </a:p>
        </p:txBody>
      </p:sp>
    </p:spTree>
    <p:extLst>
      <p:ext uri="{BB962C8B-B14F-4D97-AF65-F5344CB8AC3E}">
        <p14:creationId xmlns:p14="http://schemas.microsoft.com/office/powerpoint/2010/main" val="992139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21</a:t>
            </a:fld>
            <a:endParaRPr kumimoji="1" lang="ja-JP" altLang="en-US"/>
          </a:p>
        </p:txBody>
      </p:sp>
    </p:spTree>
    <p:extLst>
      <p:ext uri="{BB962C8B-B14F-4D97-AF65-F5344CB8AC3E}">
        <p14:creationId xmlns:p14="http://schemas.microsoft.com/office/powerpoint/2010/main" val="37805566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22</a:t>
            </a:fld>
            <a:endParaRPr kumimoji="1" lang="ja-JP" altLang="en-US"/>
          </a:p>
        </p:txBody>
      </p:sp>
    </p:spTree>
    <p:extLst>
      <p:ext uri="{BB962C8B-B14F-4D97-AF65-F5344CB8AC3E}">
        <p14:creationId xmlns:p14="http://schemas.microsoft.com/office/powerpoint/2010/main" val="7942601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24</a:t>
            </a:fld>
            <a:endParaRPr kumimoji="1" lang="ja-JP" altLang="en-US"/>
          </a:p>
        </p:txBody>
      </p:sp>
    </p:spTree>
    <p:extLst>
      <p:ext uri="{BB962C8B-B14F-4D97-AF65-F5344CB8AC3E}">
        <p14:creationId xmlns:p14="http://schemas.microsoft.com/office/powerpoint/2010/main" val="3371603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25</a:t>
            </a:fld>
            <a:endParaRPr kumimoji="1" lang="ja-JP" altLang="en-US"/>
          </a:p>
        </p:txBody>
      </p:sp>
    </p:spTree>
    <p:extLst>
      <p:ext uri="{BB962C8B-B14F-4D97-AF65-F5344CB8AC3E}">
        <p14:creationId xmlns:p14="http://schemas.microsoft.com/office/powerpoint/2010/main" val="78782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26</a:t>
            </a:fld>
            <a:endParaRPr kumimoji="1" lang="ja-JP" altLang="en-US"/>
          </a:p>
        </p:txBody>
      </p:sp>
    </p:spTree>
    <p:extLst>
      <p:ext uri="{BB962C8B-B14F-4D97-AF65-F5344CB8AC3E}">
        <p14:creationId xmlns:p14="http://schemas.microsoft.com/office/powerpoint/2010/main" val="8172746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28</a:t>
            </a:fld>
            <a:endParaRPr kumimoji="1" lang="ja-JP" altLang="en-US"/>
          </a:p>
        </p:txBody>
      </p:sp>
    </p:spTree>
    <p:extLst>
      <p:ext uri="{BB962C8B-B14F-4D97-AF65-F5344CB8AC3E}">
        <p14:creationId xmlns:p14="http://schemas.microsoft.com/office/powerpoint/2010/main" val="2341932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3</a:t>
            </a:fld>
            <a:endParaRPr kumimoji="1" lang="ja-JP" altLang="en-US"/>
          </a:p>
        </p:txBody>
      </p:sp>
    </p:spTree>
    <p:extLst>
      <p:ext uri="{BB962C8B-B14F-4D97-AF65-F5344CB8AC3E}">
        <p14:creationId xmlns:p14="http://schemas.microsoft.com/office/powerpoint/2010/main" val="970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4</a:t>
            </a:fld>
            <a:endParaRPr kumimoji="1" lang="ja-JP" altLang="en-US"/>
          </a:p>
        </p:txBody>
      </p:sp>
    </p:spTree>
    <p:extLst>
      <p:ext uri="{BB962C8B-B14F-4D97-AF65-F5344CB8AC3E}">
        <p14:creationId xmlns:p14="http://schemas.microsoft.com/office/powerpoint/2010/main" val="2343899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5</a:t>
            </a:fld>
            <a:endParaRPr kumimoji="1" lang="ja-JP" altLang="en-US"/>
          </a:p>
        </p:txBody>
      </p:sp>
    </p:spTree>
    <p:extLst>
      <p:ext uri="{BB962C8B-B14F-4D97-AF65-F5344CB8AC3E}">
        <p14:creationId xmlns:p14="http://schemas.microsoft.com/office/powerpoint/2010/main" val="32457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6</a:t>
            </a:fld>
            <a:endParaRPr kumimoji="1" lang="ja-JP" altLang="en-US"/>
          </a:p>
        </p:txBody>
      </p:sp>
    </p:spTree>
    <p:extLst>
      <p:ext uri="{BB962C8B-B14F-4D97-AF65-F5344CB8AC3E}">
        <p14:creationId xmlns:p14="http://schemas.microsoft.com/office/powerpoint/2010/main" val="1896001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800" spc="-20" dirty="0">
              <a:effectLst/>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7</a:t>
            </a:fld>
            <a:endParaRPr kumimoji="1" lang="ja-JP" altLang="en-US"/>
          </a:p>
        </p:txBody>
      </p:sp>
    </p:spTree>
    <p:extLst>
      <p:ext uri="{BB962C8B-B14F-4D97-AF65-F5344CB8AC3E}">
        <p14:creationId xmlns:p14="http://schemas.microsoft.com/office/powerpoint/2010/main" val="1275607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800" spc="-20" dirty="0">
              <a:effectLst/>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6B93CA24-D0E3-440E-9D9E-D5D7BEB42D85}" type="slidenum">
              <a:rPr kumimoji="1" lang="ja-JP" altLang="en-US" smtClean="0"/>
              <a:t>8</a:t>
            </a:fld>
            <a:endParaRPr kumimoji="1" lang="ja-JP" altLang="en-US"/>
          </a:p>
        </p:txBody>
      </p:sp>
    </p:spTree>
    <p:extLst>
      <p:ext uri="{BB962C8B-B14F-4D97-AF65-F5344CB8AC3E}">
        <p14:creationId xmlns:p14="http://schemas.microsoft.com/office/powerpoint/2010/main" val="222006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3CA24-D0E3-440E-9D9E-D5D7BEB42D85}" type="slidenum">
              <a:rPr kumimoji="1" lang="ja-JP" altLang="en-US" smtClean="0"/>
              <a:t>9</a:t>
            </a:fld>
            <a:endParaRPr kumimoji="1" lang="ja-JP" altLang="en-US"/>
          </a:p>
        </p:txBody>
      </p:sp>
    </p:spTree>
    <p:extLst>
      <p:ext uri="{BB962C8B-B14F-4D97-AF65-F5344CB8AC3E}">
        <p14:creationId xmlns:p14="http://schemas.microsoft.com/office/powerpoint/2010/main" val="165060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43977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191336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399593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791584" y="6356351"/>
            <a:ext cx="2057400" cy="365125"/>
          </a:xfrm>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2467619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742157" y="6356351"/>
            <a:ext cx="2057400" cy="365125"/>
          </a:xfrm>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414910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828654" y="6356351"/>
            <a:ext cx="2057400" cy="365125"/>
          </a:xfrm>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1748617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1220867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754515" y="6356351"/>
            <a:ext cx="2057400" cy="365125"/>
          </a:xfrm>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2077319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2776194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26414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514AC-2746-4AB0-9306-68DCE9EEDC23}" type="datetimeFigureOut">
              <a:rPr kumimoji="1" lang="ja-JP" altLang="en-US" smtClean="0"/>
              <a:t>2023/5/26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727637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514AC-2746-4AB0-9306-68DCE9EEDC23}" type="datetimeFigureOut">
              <a:rPr kumimoji="1" lang="ja-JP" altLang="en-US" smtClean="0"/>
              <a:t>2023/5/26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B73C57-3DFA-4C71-9B34-18A94F8373C6}" type="slidenum">
              <a:rPr kumimoji="1" lang="ja-JP" altLang="en-US" smtClean="0"/>
              <a:t>‹#›</a:t>
            </a:fld>
            <a:endParaRPr kumimoji="1" lang="ja-JP" altLang="en-US"/>
          </a:p>
        </p:txBody>
      </p:sp>
    </p:spTree>
    <p:extLst>
      <p:ext uri="{BB962C8B-B14F-4D97-AF65-F5344CB8AC3E}">
        <p14:creationId xmlns:p14="http://schemas.microsoft.com/office/powerpoint/2010/main" val="505442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AD370D5-A03E-06A9-956A-8F7EBDADCBA7}"/>
              </a:ext>
            </a:extLst>
          </p:cNvPr>
          <p:cNvSpPr/>
          <p:nvPr/>
        </p:nvSpPr>
        <p:spPr>
          <a:xfrm>
            <a:off x="325819" y="1082180"/>
            <a:ext cx="8492358" cy="428921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A66E397-006B-DE84-FEF5-023EC6F9C0A8}"/>
              </a:ext>
            </a:extLst>
          </p:cNvPr>
          <p:cNvSpPr>
            <a:spLocks noGrp="1"/>
          </p:cNvSpPr>
          <p:nvPr>
            <p:ph type="ctrTitle"/>
          </p:nvPr>
        </p:nvSpPr>
        <p:spPr>
          <a:xfrm>
            <a:off x="531651" y="1486607"/>
            <a:ext cx="8080695" cy="1139148"/>
          </a:xfrm>
        </p:spPr>
        <p:txBody>
          <a:bodyPr>
            <a:noAutofit/>
          </a:bodyPr>
          <a:lstStyle/>
          <a:p>
            <a:pPr>
              <a:lnSpc>
                <a:spcPct val="100000"/>
              </a:lnSpc>
            </a:pPr>
            <a:r>
              <a:rPr lang="ja-JP" altLang="en-US" sz="3600" b="1" dirty="0">
                <a:latin typeface="メイリオ" panose="020B0604030504040204" pitchFamily="50" charset="-128"/>
                <a:ea typeface="メイリオ" panose="020B0604030504040204" pitchFamily="50" charset="-128"/>
              </a:rPr>
              <a:t>災害ごみ処理に係るボランティア連携各種資料の活用方法について</a:t>
            </a:r>
            <a:endParaRPr kumimoji="1" lang="ja-JP" altLang="en-US" sz="3600" dirty="0">
              <a:latin typeface="メイリオ" panose="020B0604030504040204" pitchFamily="50" charset="-128"/>
              <a:ea typeface="メイリオ" panose="020B0604030504040204" pitchFamily="50" charset="-128"/>
            </a:endParaRPr>
          </a:p>
        </p:txBody>
      </p:sp>
      <p:sp>
        <p:nvSpPr>
          <p:cNvPr id="3" name="字幕 2">
            <a:extLst>
              <a:ext uri="{FF2B5EF4-FFF2-40B4-BE49-F238E27FC236}">
                <a16:creationId xmlns:a16="http://schemas.microsoft.com/office/drawing/2014/main" id="{52A4ED00-2C44-992F-7156-25D2C82310B0}"/>
              </a:ext>
            </a:extLst>
          </p:cNvPr>
          <p:cNvSpPr>
            <a:spLocks noGrp="1"/>
          </p:cNvSpPr>
          <p:nvPr>
            <p:ph type="subTitle" idx="1"/>
          </p:nvPr>
        </p:nvSpPr>
        <p:spPr>
          <a:xfrm>
            <a:off x="1143000" y="5716736"/>
            <a:ext cx="6858000" cy="845191"/>
          </a:xfrm>
        </p:spPr>
        <p:txBody>
          <a:bodyPr/>
          <a:lstStyle/>
          <a:p>
            <a:r>
              <a:rPr lang="ja-JP" altLang="en-US" dirty="0">
                <a:latin typeface="メイリオ" panose="020B0604030504040204" pitchFamily="50" charset="-128"/>
                <a:ea typeface="メイリオ" panose="020B0604030504040204" pitchFamily="50" charset="-128"/>
              </a:rPr>
              <a:t>令和</a:t>
            </a: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a:t>
            </a:r>
            <a:endParaRPr kumimoji="1" lang="ja-JP" altLang="en-US"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550805BF-7DFE-C883-2A74-07AD4AB23E48}"/>
              </a:ext>
            </a:extLst>
          </p:cNvPr>
          <p:cNvSpPr/>
          <p:nvPr/>
        </p:nvSpPr>
        <p:spPr>
          <a:xfrm>
            <a:off x="0" y="90001"/>
            <a:ext cx="9144000" cy="646331"/>
          </a:xfrm>
          <a:prstGeom prst="rect">
            <a:avLst/>
          </a:prstGeom>
        </p:spPr>
        <p:txBody>
          <a:bodyPr wrap="square">
            <a:spAutoFit/>
          </a:bodyPr>
          <a:lstStyle/>
          <a:p>
            <a:pPr algn="ctr">
              <a:spcAft>
                <a:spcPts val="0"/>
              </a:spcAft>
            </a:pPr>
            <a:r>
              <a:rPr lang="ja-JP" altLang="ja-JP" sz="2000" kern="100" dirty="0">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４</a:t>
            </a:r>
            <a:r>
              <a:rPr lang="ja-JP" altLang="ja-JP" sz="2000" kern="100" dirty="0">
                <a:latin typeface="メイリオ" panose="020B0604030504040204" pitchFamily="50" charset="-128"/>
                <a:ea typeface="メイリオ" panose="020B0604030504040204" pitchFamily="50" charset="-128"/>
                <a:cs typeface="Times New Roman" panose="02020603050405020304" pitchFamily="18" charset="0"/>
              </a:rPr>
              <a:t>年度災害廃棄物処理</a:t>
            </a:r>
            <a:r>
              <a:rPr lang="ja-JP" altLang="en-US" sz="2000" kern="100" dirty="0">
                <a:latin typeface="メイリオ" panose="020B0604030504040204" pitchFamily="50" charset="-128"/>
                <a:ea typeface="メイリオ" panose="020B0604030504040204" pitchFamily="50" charset="-128"/>
                <a:cs typeface="Times New Roman" panose="02020603050405020304" pitchFamily="18" charset="0"/>
              </a:rPr>
              <a:t>府県提案型</a:t>
            </a:r>
            <a:r>
              <a:rPr lang="ja-JP" altLang="ja-JP" sz="2000" kern="100" dirty="0">
                <a:latin typeface="メイリオ" panose="020B0604030504040204" pitchFamily="50" charset="-128"/>
                <a:ea typeface="メイリオ" panose="020B0604030504040204" pitchFamily="50" charset="-128"/>
                <a:cs typeface="Times New Roman" panose="02020603050405020304" pitchFamily="18" charset="0"/>
              </a:rPr>
              <a:t>モデル事業（近畿ブロック）</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ボランティア連携マニュアル（案）の</a:t>
            </a: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作成支援</a:t>
            </a: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（大阪府）</a:t>
            </a:r>
            <a:endParaRPr lang="en-US"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719966A9-3871-E091-F9C5-47E9090D6C6C}"/>
              </a:ext>
            </a:extLst>
          </p:cNvPr>
          <p:cNvSpPr/>
          <p:nvPr/>
        </p:nvSpPr>
        <p:spPr>
          <a:xfrm>
            <a:off x="0" y="2625754"/>
            <a:ext cx="9143999" cy="167779"/>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a:extLst>
              <a:ext uri="{FF2B5EF4-FFF2-40B4-BE49-F238E27FC236}">
                <a16:creationId xmlns:a16="http://schemas.microsoft.com/office/drawing/2014/main" id="{7A66E397-006B-DE84-FEF5-023EC6F9C0A8}"/>
              </a:ext>
            </a:extLst>
          </p:cNvPr>
          <p:cNvSpPr txBox="1">
            <a:spLocks/>
          </p:cNvSpPr>
          <p:nvPr/>
        </p:nvSpPr>
        <p:spPr>
          <a:xfrm>
            <a:off x="531651" y="2856400"/>
            <a:ext cx="8264028" cy="20892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800" dirty="0">
                <a:solidFill>
                  <a:srgbClr val="FF0000"/>
                </a:solidFill>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災害ごみ処理に係るボランティア連携のため、市町村等での活用を想定して</a:t>
            </a:r>
            <a:endParaRPr lang="en-US" altLang="ja-JP" sz="1800" dirty="0">
              <a:latin typeface="メイリオ" panose="020B0604030504040204" pitchFamily="50" charset="-128"/>
              <a:ea typeface="メイリオ" panose="020B0604030504040204" pitchFamily="50" charset="-128"/>
            </a:endParaRPr>
          </a:p>
          <a:p>
            <a:pPr algn="l">
              <a:lnSpc>
                <a:spcPct val="100000"/>
              </a:lnSpc>
            </a:pPr>
            <a:r>
              <a:rPr lang="ja-JP" altLang="en-US" sz="1800" dirty="0">
                <a:latin typeface="メイリオ" panose="020B0604030504040204" pitchFamily="50" charset="-128"/>
                <a:ea typeface="メイリオ" panose="020B0604030504040204" pitchFamily="50" charset="-128"/>
              </a:rPr>
              <a:t>以下の①～③の資料を作成しました。</a:t>
            </a:r>
            <a:endParaRPr lang="en-US" altLang="ja-JP" sz="1800" dirty="0">
              <a:latin typeface="メイリオ" panose="020B0604030504040204" pitchFamily="50" charset="-128"/>
              <a:ea typeface="メイリオ" panose="020B0604030504040204" pitchFamily="50" charset="-128"/>
            </a:endParaRPr>
          </a:p>
          <a:p>
            <a:pPr algn="l">
              <a:lnSpc>
                <a:spcPct val="100000"/>
              </a:lnSpc>
            </a:pPr>
            <a:r>
              <a:rPr lang="ja-JP" altLang="en-US" sz="1800" dirty="0">
                <a:latin typeface="メイリオ" panose="020B0604030504040204" pitchFamily="50" charset="-128"/>
                <a:ea typeface="メイリオ" panose="020B0604030504040204" pitchFamily="50" charset="-128"/>
              </a:rPr>
              <a:t>　各種資料の活用にあたり、はじめに本資料をお読みください。</a:t>
            </a:r>
            <a:endParaRPr lang="en-US" altLang="ja-JP" sz="1800" dirty="0">
              <a:latin typeface="メイリオ" panose="020B0604030504040204" pitchFamily="50" charset="-128"/>
              <a:ea typeface="メイリオ" panose="020B0604030504040204" pitchFamily="50" charset="-128"/>
            </a:endParaRPr>
          </a:p>
          <a:p>
            <a:pPr algn="l">
              <a:lnSpc>
                <a:spcPct val="100000"/>
              </a:lnSpc>
            </a:pPr>
            <a:endParaRPr lang="en-US" altLang="ja-JP" sz="1800" dirty="0">
              <a:latin typeface="メイリオ" panose="020B0604030504040204" pitchFamily="50" charset="-128"/>
              <a:ea typeface="メイリオ" panose="020B0604030504040204" pitchFamily="50" charset="-128"/>
            </a:endParaRPr>
          </a:p>
          <a:p>
            <a:pPr algn="l">
              <a:lnSpc>
                <a:spcPct val="100000"/>
              </a:lnSpc>
            </a:pPr>
            <a:r>
              <a:rPr lang="ja-JP" altLang="en-US" sz="1800" dirty="0">
                <a:latin typeface="メイリオ" panose="020B0604030504040204" pitchFamily="50" charset="-128"/>
                <a:ea typeface="メイリオ" panose="020B0604030504040204" pitchFamily="50" charset="-128"/>
              </a:rPr>
              <a:t>①災害ごみ処理に係る市町村向けボランティア連携マニュアル案（モデル例）</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②ボランティア向け災害ごみ処理ハンドブック案（モデル例）</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③ボランティア向け災害ごみ処理研修ツール案（モデル例）</a:t>
            </a:r>
            <a:endParaRPr lang="ja-JP" altLang="en-US" sz="36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32AF62F7-B486-B7F6-2EA3-0E57F1398FF2}"/>
              </a:ext>
            </a:extLst>
          </p:cNvPr>
          <p:cNvSpPr txBox="1"/>
          <p:nvPr/>
        </p:nvSpPr>
        <p:spPr>
          <a:xfrm>
            <a:off x="2518497" y="6326042"/>
            <a:ext cx="6569057" cy="461665"/>
          </a:xfrm>
          <a:prstGeom prst="rect">
            <a:avLst/>
          </a:prstGeom>
          <a:noFill/>
        </p:spPr>
        <p:txBody>
          <a:bodyPr wrap="square">
            <a:spAutoFit/>
          </a:bodyPr>
          <a:lstStyle/>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本資料含め、①～③の資料では、「被災家屋を片付ける際に出てくる災害によって生じた　</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片付けごみ」を一般的に分かりやすい呼称として</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災害ごみ</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と表記しています。</a:t>
            </a:r>
          </a:p>
        </p:txBody>
      </p:sp>
    </p:spTree>
    <p:extLst>
      <p:ext uri="{BB962C8B-B14F-4D97-AF65-F5344CB8AC3E}">
        <p14:creationId xmlns:p14="http://schemas.microsoft.com/office/powerpoint/2010/main" val="118262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721D6C6-251B-CCF2-41A2-E9289378DC0A}"/>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138101"/>
            <a:ext cx="7886700" cy="939567"/>
          </a:xfrm>
        </p:spPr>
        <p:txBody>
          <a:bodyPr>
            <a:noAutofit/>
          </a:bodyPr>
          <a:lstStyle/>
          <a:p>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各種資料① 災害ごみ処理に係る市町村向け</a:t>
            </a: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2400" b="1" dirty="0">
                <a:solidFill>
                  <a:schemeClr val="bg1"/>
                </a:solidFill>
                <a:latin typeface="メイリオ" panose="020B0604030504040204" pitchFamily="50" charset="-128"/>
                <a:ea typeface="メイリオ" panose="020B0604030504040204" pitchFamily="50" charset="-128"/>
              </a:rPr>
              <a:t>　　　　　　 　　　　　ボランティア連携マニュアル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1">
            <a:extLst>
              <a:ext uri="{FF2B5EF4-FFF2-40B4-BE49-F238E27FC236}">
                <a16:creationId xmlns:a16="http://schemas.microsoft.com/office/drawing/2014/main" id="{01279383-9001-013F-4586-B6DF381C88BA}"/>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10</a:t>
            </a:fld>
            <a:endParaRPr kumimoji="1" lang="ja-JP" altLang="en-US"/>
          </a:p>
        </p:txBody>
      </p:sp>
      <p:sp>
        <p:nvSpPr>
          <p:cNvPr id="12" name="コンテンツ プレースホルダー 2">
            <a:extLst>
              <a:ext uri="{FF2B5EF4-FFF2-40B4-BE49-F238E27FC236}">
                <a16:creationId xmlns:a16="http://schemas.microsoft.com/office/drawing/2014/main" id="{447E1000-FB2B-5E96-E4D9-5AB80F97B568}"/>
              </a:ext>
            </a:extLst>
          </p:cNvPr>
          <p:cNvSpPr txBox="1">
            <a:spLocks/>
          </p:cNvSpPr>
          <p:nvPr/>
        </p:nvSpPr>
        <p:spPr>
          <a:xfrm>
            <a:off x="1467556" y="1214363"/>
            <a:ext cx="7370246" cy="45161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1200"/>
              </a:spcBef>
              <a:buFont typeface="Arial" panose="020B0604020202020204" pitchFamily="34" charset="0"/>
              <a:buNone/>
            </a:pPr>
            <a:r>
              <a:rPr lang="en-US" altLang="ja-JP" sz="2000" b="1" u="sng" dirty="0">
                <a:solidFill>
                  <a:schemeClr val="tx2"/>
                </a:solidFill>
                <a:latin typeface="メイリオ" panose="020B0604030504040204" pitchFamily="50" charset="-128"/>
                <a:ea typeface="メイリオ" panose="020B0604030504040204" pitchFamily="50" charset="-128"/>
              </a:rPr>
              <a:t>1.(2)</a:t>
            </a:r>
            <a:r>
              <a:rPr lang="ja-JP" altLang="en-US" sz="2000" b="1" u="sng" dirty="0">
                <a:solidFill>
                  <a:schemeClr val="tx2"/>
                </a:solidFill>
                <a:latin typeface="メイリオ" panose="020B0604030504040204" pitchFamily="50" charset="-128"/>
                <a:ea typeface="メイリオ" panose="020B0604030504040204" pitchFamily="50" charset="-128"/>
              </a:rPr>
              <a:t>災害ごみの種類</a:t>
            </a: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＜平時のごみの分別資料の追加＞</a:t>
            </a:r>
            <a:r>
              <a:rPr lang="ja-JP" altLang="en-US" sz="2000" dirty="0">
                <a:latin typeface="メイリオ" panose="020B0604030504040204" pitchFamily="50" charset="-128"/>
                <a:ea typeface="メイリオ" panose="020B0604030504040204" pitchFamily="50" charset="-128"/>
              </a:rPr>
              <a:t>　（任意）</a:t>
            </a:r>
            <a:endParaRPr lang="ja-JP" altLang="en-US" sz="2000" dirty="0">
              <a:highlight>
                <a:srgbClr val="FFFF00"/>
              </a:highlight>
              <a:latin typeface="メイリオ" panose="020B0604030504040204" pitchFamily="50" charset="-128"/>
              <a:ea typeface="メイリオ" panose="020B0604030504040204" pitchFamily="50" charset="-128"/>
            </a:endParaRPr>
          </a:p>
          <a:p>
            <a:pPr marL="0" indent="0">
              <a:lnSpc>
                <a:spcPct val="100000"/>
              </a:lnSpc>
              <a:spcBef>
                <a:spcPts val="600"/>
              </a:spcBef>
              <a:buNone/>
            </a:pPr>
            <a:r>
              <a:rPr lang="ja-JP" altLang="en-US" sz="2000" dirty="0">
                <a:latin typeface="メイリオ" panose="020B0604030504040204" pitchFamily="50" charset="-128"/>
                <a:ea typeface="メイリオ" panose="020B0604030504040204" pitchFamily="50" charset="-128"/>
              </a:rPr>
              <a:t>　　表</a:t>
            </a:r>
            <a:r>
              <a:rPr lang="en-US" altLang="ja-JP" sz="2000" dirty="0">
                <a:latin typeface="メイリオ" panose="020B0604030504040204" pitchFamily="50" charset="-128"/>
                <a:ea typeface="メイリオ" panose="020B0604030504040204" pitchFamily="50" charset="-128"/>
              </a:rPr>
              <a:t>1-2-1 </a:t>
            </a:r>
            <a:r>
              <a:rPr lang="ja-JP" altLang="en-US" sz="2000" dirty="0">
                <a:latin typeface="メイリオ" panose="020B0604030504040204" pitchFamily="50" charset="-128"/>
                <a:ea typeface="メイリオ" panose="020B0604030504040204" pitchFamily="50" charset="-128"/>
              </a:rPr>
              <a:t>災害ごみの種類について、平時のごみの分別情報</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None/>
            </a:pPr>
            <a:r>
              <a:rPr lang="ja-JP" altLang="en-US" sz="2000" dirty="0">
                <a:latin typeface="メイリオ" panose="020B0604030504040204" pitchFamily="50" charset="-128"/>
                <a:ea typeface="メイリオ" panose="020B0604030504040204" pitchFamily="50" charset="-128"/>
              </a:rPr>
              <a:t>　も合わせて挿入・掲載すると、災害時との違いを認識する</a:t>
            </a:r>
            <a:r>
              <a:rPr lang="ja-JP" altLang="en-US" sz="2000" dirty="0" err="1">
                <a:latin typeface="メイリオ" panose="020B0604030504040204" pitchFamily="50" charset="-128"/>
                <a:ea typeface="メイリオ" panose="020B0604030504040204" pitchFamily="50" charset="-128"/>
              </a:rPr>
              <a:t>こ</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None/>
            </a:pPr>
            <a:r>
              <a:rPr lang="ja-JP" altLang="en-US" sz="2000" dirty="0">
                <a:latin typeface="メイリオ" panose="020B0604030504040204" pitchFamily="50" charset="-128"/>
                <a:ea typeface="メイリオ" panose="020B0604030504040204" pitchFamily="50" charset="-128"/>
              </a:rPr>
              <a:t>　とにつながるでしょう。</a:t>
            </a:r>
          </a:p>
          <a:p>
            <a:pPr marL="0" indent="0">
              <a:lnSpc>
                <a:spcPct val="100000"/>
              </a:lnSpc>
              <a:spcBef>
                <a:spcPts val="12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2430462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721D6C6-251B-CCF2-41A2-E9289378DC0A}"/>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119813"/>
            <a:ext cx="7886700" cy="939567"/>
          </a:xfrm>
        </p:spPr>
        <p:txBody>
          <a:bodyPr>
            <a:noAutofit/>
          </a:bodyPr>
          <a:lstStyle/>
          <a:p>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各種資料① 災害ごみ処理に係る市町村向け</a:t>
            </a: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2400" b="1" dirty="0">
                <a:solidFill>
                  <a:schemeClr val="bg1"/>
                </a:solidFill>
                <a:latin typeface="メイリオ" panose="020B0604030504040204" pitchFamily="50" charset="-128"/>
                <a:ea typeface="メイリオ" panose="020B0604030504040204" pitchFamily="50" charset="-128"/>
              </a:rPr>
              <a:t>　　　　　　 　　　　　ボランティア連携マニュアル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1">
            <a:extLst>
              <a:ext uri="{FF2B5EF4-FFF2-40B4-BE49-F238E27FC236}">
                <a16:creationId xmlns:a16="http://schemas.microsoft.com/office/drawing/2014/main" id="{01279383-9001-013F-4586-B6DF381C88BA}"/>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11</a:t>
            </a:fld>
            <a:endParaRPr kumimoji="1" lang="ja-JP" altLang="en-US"/>
          </a:p>
        </p:txBody>
      </p:sp>
      <p:sp>
        <p:nvSpPr>
          <p:cNvPr id="8" name="コンテンツ プレースホルダー 2">
            <a:extLst>
              <a:ext uri="{FF2B5EF4-FFF2-40B4-BE49-F238E27FC236}">
                <a16:creationId xmlns:a16="http://schemas.microsoft.com/office/drawing/2014/main" id="{B4409190-CDB6-954A-A603-200D297EE479}"/>
              </a:ext>
            </a:extLst>
          </p:cNvPr>
          <p:cNvSpPr txBox="1">
            <a:spLocks/>
          </p:cNvSpPr>
          <p:nvPr/>
        </p:nvSpPr>
        <p:spPr>
          <a:xfrm>
            <a:off x="1467556" y="1214362"/>
            <a:ext cx="7298072" cy="5507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1200"/>
              </a:spcBef>
              <a:buFont typeface="Arial" panose="020B0604020202020204" pitchFamily="34" charset="0"/>
              <a:buNone/>
            </a:pPr>
            <a:r>
              <a:rPr lang="en-US" altLang="ja-JP" sz="2000" b="1" u="sng" dirty="0">
                <a:solidFill>
                  <a:schemeClr val="tx2"/>
                </a:solidFill>
                <a:latin typeface="メイリオ" panose="020B0604030504040204" pitchFamily="50" charset="-128"/>
                <a:ea typeface="メイリオ" panose="020B0604030504040204" pitchFamily="50" charset="-128"/>
              </a:rPr>
              <a:t>2.(3)</a:t>
            </a:r>
            <a:r>
              <a:rPr lang="ja-JP" altLang="en-US" sz="2000" b="1" u="sng" dirty="0">
                <a:solidFill>
                  <a:schemeClr val="tx2"/>
                </a:solidFill>
                <a:latin typeface="メイリオ" panose="020B0604030504040204" pitchFamily="50" charset="-128"/>
                <a:ea typeface="メイリオ" panose="020B0604030504040204" pitchFamily="50" charset="-128"/>
              </a:rPr>
              <a:t>災害ごみのボランティア活動の留意点</a:t>
            </a: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＜災害ごみ出しに係る独自ルールや教訓の反映＞</a:t>
            </a:r>
            <a:r>
              <a:rPr lang="ja-JP" altLang="en-US" sz="2000" dirty="0">
                <a:latin typeface="メイリオ" panose="020B0604030504040204" pitchFamily="50" charset="-128"/>
                <a:ea typeface="メイリオ" panose="020B0604030504040204" pitchFamily="50" charset="-128"/>
              </a:rPr>
              <a:t>　（任意）</a:t>
            </a:r>
            <a:endParaRPr lang="ja-JP" altLang="en-US" sz="2000" dirty="0">
              <a:highlight>
                <a:srgbClr val="FFFF00"/>
              </a:highlight>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仮置場や集積所の設置、災害ごみ処理の分別ルールなどに</a:t>
            </a:r>
            <a:endParaRPr lang="en-US" altLang="ja-JP" sz="2000" dirty="0">
              <a:latin typeface="メイリオ" panose="020B0604030504040204" pitchFamily="50" charset="-128"/>
              <a:ea typeface="メイリオ" panose="020B0604030504040204" pitchFamily="50" charset="-128"/>
            </a:endParaRPr>
          </a:p>
          <a:p>
            <a:pPr marL="0" indent="0" algn="dist">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ついて、各市町村の実態に応じて追記・反映するとよいで</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しょう。また、過去に各市町村で経験した災害時の教訓に基</a:t>
            </a:r>
            <a:endParaRPr lang="en-US" altLang="ja-JP" sz="2000" dirty="0">
              <a:latin typeface="メイリオ" panose="020B0604030504040204" pitchFamily="50" charset="-128"/>
              <a:ea typeface="メイリオ" panose="020B0604030504040204" pitchFamily="50" charset="-128"/>
            </a:endParaRPr>
          </a:p>
          <a:p>
            <a:pPr marL="0" indent="0" algn="dist">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づき、留意すべき内容があれば、反映してください。</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rPr>
              <a:t>の該当する場面に合わせて編集してください。</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1800"/>
              </a:spcBef>
              <a:buNone/>
            </a:pPr>
            <a:r>
              <a:rPr lang="ja-JP" altLang="en-US" sz="2000" dirty="0">
                <a:latin typeface="メイリオ" panose="020B0604030504040204" pitchFamily="50" charset="-128"/>
                <a:ea typeface="メイリオ" panose="020B0604030504040204" pitchFamily="50" charset="-128"/>
              </a:rPr>
              <a:t>　　マンションでは、公共空地に一旦搬出して集めてから、集</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None/>
            </a:pPr>
            <a:r>
              <a:rPr lang="ja-JP" altLang="en-US" sz="2000" dirty="0">
                <a:latin typeface="メイリオ" panose="020B0604030504040204" pitchFamily="50" charset="-128"/>
                <a:ea typeface="メイリオ" panose="020B0604030504040204" pitchFamily="50" charset="-128"/>
              </a:rPr>
              <a:t>　積所や仮置場に持っていくことも考えられます。戸建てとマ</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None/>
            </a:pPr>
            <a:r>
              <a:rPr lang="ja-JP" altLang="en-US" sz="2000" dirty="0">
                <a:latin typeface="メイリオ" panose="020B0604030504040204" pitchFamily="50" charset="-128"/>
                <a:ea typeface="メイリオ" panose="020B0604030504040204" pitchFamily="50" charset="-128"/>
              </a:rPr>
              <a:t>　ンションで搬出方法が異なる場合に、</a:t>
            </a:r>
            <a:r>
              <a:rPr lang="en-US" altLang="ja-JP" sz="2000" dirty="0">
                <a:latin typeface="メイリオ" panose="020B0604030504040204" pitchFamily="50" charset="-128"/>
                <a:ea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rPr>
              <a:t>）被災家屋からの</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None/>
            </a:pPr>
            <a:r>
              <a:rPr lang="ja-JP" altLang="en-US" sz="2000" dirty="0">
                <a:latin typeface="メイリオ" panose="020B0604030504040204" pitchFamily="50" charset="-128"/>
                <a:ea typeface="メイリオ" panose="020B0604030504040204" pitchFamily="50" charset="-128"/>
              </a:rPr>
              <a:t>　搬出作業</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の項に、留意点として補足・追記するのもよいで</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None/>
            </a:pPr>
            <a:r>
              <a:rPr lang="ja-JP" altLang="en-US" sz="2000" dirty="0">
                <a:latin typeface="メイリオ" panose="020B0604030504040204" pitchFamily="50" charset="-128"/>
                <a:ea typeface="メイリオ" panose="020B0604030504040204" pitchFamily="50" charset="-128"/>
              </a:rPr>
              <a:t>　しょう。</a:t>
            </a:r>
          </a:p>
          <a:p>
            <a:pPr marL="0" indent="0">
              <a:lnSpc>
                <a:spcPct val="100000"/>
              </a:lnSpc>
              <a:spcBef>
                <a:spcPts val="12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3102604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721D6C6-251B-CCF2-41A2-E9289378DC0A}"/>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119813"/>
            <a:ext cx="7886700" cy="939567"/>
          </a:xfrm>
        </p:spPr>
        <p:txBody>
          <a:bodyPr>
            <a:noAutofit/>
          </a:bodyPr>
          <a:lstStyle/>
          <a:p>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各種資料① 災害ごみ処理に係る市町村向け</a:t>
            </a: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2400" b="1" dirty="0">
                <a:solidFill>
                  <a:schemeClr val="bg1"/>
                </a:solidFill>
                <a:latin typeface="メイリオ" panose="020B0604030504040204" pitchFamily="50" charset="-128"/>
                <a:ea typeface="メイリオ" panose="020B0604030504040204" pitchFamily="50" charset="-128"/>
              </a:rPr>
              <a:t>　　　　　　 　　　　　ボランティア連携マニュアル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1">
            <a:extLst>
              <a:ext uri="{FF2B5EF4-FFF2-40B4-BE49-F238E27FC236}">
                <a16:creationId xmlns:a16="http://schemas.microsoft.com/office/drawing/2014/main" id="{01279383-9001-013F-4586-B6DF381C88BA}"/>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12</a:t>
            </a:fld>
            <a:endParaRPr kumimoji="1" lang="ja-JP" altLang="en-US"/>
          </a:p>
        </p:txBody>
      </p:sp>
      <p:sp>
        <p:nvSpPr>
          <p:cNvPr id="8" name="コンテンツ プレースホルダー 2">
            <a:extLst>
              <a:ext uri="{FF2B5EF4-FFF2-40B4-BE49-F238E27FC236}">
                <a16:creationId xmlns:a16="http://schemas.microsoft.com/office/drawing/2014/main" id="{B4409190-CDB6-954A-A603-200D297EE479}"/>
              </a:ext>
            </a:extLst>
          </p:cNvPr>
          <p:cNvSpPr txBox="1">
            <a:spLocks/>
          </p:cNvSpPr>
          <p:nvPr/>
        </p:nvSpPr>
        <p:spPr>
          <a:xfrm>
            <a:off x="1467556" y="1214362"/>
            <a:ext cx="7370246" cy="5507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1200"/>
              </a:spcBef>
              <a:buFont typeface="Arial" panose="020B0604020202020204" pitchFamily="34" charset="0"/>
              <a:buNone/>
            </a:pPr>
            <a:r>
              <a:rPr lang="en-US" altLang="ja-JP" sz="2000" b="1" u="sng" dirty="0">
                <a:solidFill>
                  <a:schemeClr val="tx2"/>
                </a:solidFill>
                <a:latin typeface="メイリオ" panose="020B0604030504040204" pitchFamily="50" charset="-128"/>
                <a:ea typeface="メイリオ" panose="020B0604030504040204" pitchFamily="50" charset="-128"/>
              </a:rPr>
              <a:t>2.(3)</a:t>
            </a:r>
            <a:r>
              <a:rPr lang="ja-JP" altLang="en-US" sz="2000" b="1" u="sng" dirty="0">
                <a:solidFill>
                  <a:schemeClr val="tx2"/>
                </a:solidFill>
                <a:latin typeface="メイリオ" panose="020B0604030504040204" pitchFamily="50" charset="-128"/>
                <a:ea typeface="メイリオ" panose="020B0604030504040204" pitchFamily="50" charset="-128"/>
              </a:rPr>
              <a:t>災害ごみのボランティア活動の留意点</a:t>
            </a: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＜市町村・社協の留意点の整理＞</a:t>
            </a:r>
            <a:r>
              <a:rPr lang="ja-JP" altLang="en-US" sz="2000" dirty="0">
                <a:latin typeface="メイリオ" panose="020B0604030504040204" pitchFamily="50" charset="-128"/>
                <a:ea typeface="メイリオ" panose="020B0604030504040204" pitchFamily="50" charset="-128"/>
              </a:rPr>
              <a:t>　（任意）</a:t>
            </a:r>
            <a:endParaRPr lang="en-US" altLang="ja-JP" sz="2000" dirty="0">
              <a:highlight>
                <a:srgbClr val="FFFF00"/>
              </a:highlight>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モデル例では、市町村及び市町村社会福祉協議会において</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それぞれ留意すべき点について、一例として整理しています。</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双方の実際の役割分担については、平時から連携・協議の上、</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タイムライン形式等で整理しておくことが望ましく、その内</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容を</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市町村・社協の留意点</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に反映させるとよいでしょう。</a:t>
            </a:r>
            <a:endParaRPr lang="en-US" altLang="ja-JP" sz="2000" dirty="0">
              <a:latin typeface="メイリオ" panose="020B0604030504040204" pitchFamily="50" charset="-128"/>
              <a:ea typeface="メイリオ" panose="020B0604030504040204" pitchFamily="50" charset="-128"/>
            </a:endParaRPr>
          </a:p>
          <a:p>
            <a:pPr marL="0" indent="0">
              <a:lnSpc>
                <a:spcPts val="1600"/>
              </a:lnSpc>
              <a:spcBef>
                <a:spcPts val="0"/>
              </a:spcBef>
              <a:buFont typeface="Arial" panose="020B0604020202020204" pitchFamily="34" charset="0"/>
              <a:buNone/>
            </a:pP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＜地域防災計画等との整合の確保＞</a:t>
            </a:r>
            <a:r>
              <a:rPr lang="ja-JP" altLang="en-US" sz="2000" dirty="0">
                <a:latin typeface="メイリオ" panose="020B0604030504040204" pitchFamily="50" charset="-128"/>
                <a:ea typeface="メイリオ" panose="020B0604030504040204" pitchFamily="50" charset="-128"/>
              </a:rPr>
              <a:t>　（任意）</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1) </a:t>
            </a:r>
            <a:r>
              <a:rPr lang="ja-JP" altLang="en-US" sz="2000" dirty="0">
                <a:latin typeface="メイリオ" panose="020B0604030504040204" pitchFamily="50" charset="-128"/>
                <a:ea typeface="メイリオ" panose="020B0604030504040204" pitchFamily="50" charset="-128"/>
              </a:rPr>
              <a:t>災害ごみ処理全般に記載の</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■連携対応事項</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のうち、　　</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ボランティアに周知する内容において、災害時に市町村の</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廃棄物担当部局から社会福祉協議会（災害ボランティアセン</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ター）に伝えるべき情報（道路の通行可否状況など）につい</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ては、地域防災計画や災害対応マニュアル等に規定があれば、</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それに沿って修正するとよいでしょう。</a:t>
            </a: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145823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721D6C6-251B-CCF2-41A2-E9289378DC0A}"/>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119813"/>
            <a:ext cx="7886700" cy="939567"/>
          </a:xfrm>
        </p:spPr>
        <p:txBody>
          <a:bodyPr>
            <a:noAutofit/>
          </a:bodyPr>
          <a:lstStyle/>
          <a:p>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各種資料① 災害ごみ処理に係る市町村向け</a:t>
            </a: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2400" b="1" dirty="0">
                <a:solidFill>
                  <a:schemeClr val="bg1"/>
                </a:solidFill>
                <a:latin typeface="メイリオ" panose="020B0604030504040204" pitchFamily="50" charset="-128"/>
                <a:ea typeface="メイリオ" panose="020B0604030504040204" pitchFamily="50" charset="-128"/>
              </a:rPr>
              <a:t>　　　　　　 　　　　　ボランティア連携マニュアル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1">
            <a:extLst>
              <a:ext uri="{FF2B5EF4-FFF2-40B4-BE49-F238E27FC236}">
                <a16:creationId xmlns:a16="http://schemas.microsoft.com/office/drawing/2014/main" id="{01279383-9001-013F-4586-B6DF381C88BA}"/>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13</a:t>
            </a:fld>
            <a:endParaRPr kumimoji="1" lang="ja-JP" altLang="en-US"/>
          </a:p>
        </p:txBody>
      </p:sp>
      <p:sp>
        <p:nvSpPr>
          <p:cNvPr id="8" name="コンテンツ プレースホルダー 2">
            <a:extLst>
              <a:ext uri="{FF2B5EF4-FFF2-40B4-BE49-F238E27FC236}">
                <a16:creationId xmlns:a16="http://schemas.microsoft.com/office/drawing/2014/main" id="{B4409190-CDB6-954A-A603-200D297EE479}"/>
              </a:ext>
            </a:extLst>
          </p:cNvPr>
          <p:cNvSpPr txBox="1">
            <a:spLocks/>
          </p:cNvSpPr>
          <p:nvPr/>
        </p:nvSpPr>
        <p:spPr>
          <a:xfrm>
            <a:off x="1467556" y="1214362"/>
            <a:ext cx="7370246" cy="5507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1800"/>
              </a:spcBef>
              <a:buFont typeface="Arial" panose="020B0604020202020204" pitchFamily="34" charset="0"/>
              <a:buNone/>
            </a:pPr>
            <a:r>
              <a:rPr lang="en-US" altLang="ja-JP" sz="2000" b="1" u="sng" dirty="0">
                <a:solidFill>
                  <a:schemeClr val="tx2"/>
                </a:solidFill>
                <a:latin typeface="メイリオ" panose="020B0604030504040204" pitchFamily="50" charset="-128"/>
                <a:ea typeface="メイリオ" panose="020B0604030504040204" pitchFamily="50" charset="-128"/>
              </a:rPr>
              <a:t>2.(5)</a:t>
            </a:r>
            <a:r>
              <a:rPr lang="ja-JP" altLang="en-US" sz="2000" b="1" u="sng" dirty="0">
                <a:solidFill>
                  <a:schemeClr val="tx2"/>
                </a:solidFill>
                <a:latin typeface="メイリオ" panose="020B0604030504040204" pitchFamily="50" charset="-128"/>
                <a:ea typeface="メイリオ" panose="020B0604030504040204" pitchFamily="50" charset="-128"/>
              </a:rPr>
              <a:t>災害ごみのボランティア活動に係る課題と対応事例</a:t>
            </a: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＜ボランティア関係団体等との連携事例の反映＞</a:t>
            </a:r>
            <a:r>
              <a:rPr lang="ja-JP" altLang="en-US" sz="2000" dirty="0">
                <a:latin typeface="メイリオ" panose="020B0604030504040204" pitchFamily="50" charset="-128"/>
                <a:ea typeface="メイリオ" panose="020B0604030504040204" pitchFamily="50" charset="-128"/>
              </a:rPr>
              <a:t>　（任意）</a:t>
            </a:r>
            <a:endParaRPr lang="en-US" altLang="ja-JP" sz="2000" dirty="0">
              <a:highlight>
                <a:srgbClr val="FFFF00"/>
              </a:highlight>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平時からのボランティア関係団体との連携・啓発や、市町</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村と社会福祉協議会の協働事例など、各市町村で具体事例が</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あれば、記載している①～⑦の事例に追加・編集して掲載す</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るとよいでしょう。</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endParaRPr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26760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28D7EDB-B31C-ADC1-0FD9-861660137988}"/>
              </a:ext>
            </a:extLst>
          </p:cNvPr>
          <p:cNvPicPr>
            <a:picLocks noChangeAspect="1"/>
          </p:cNvPicPr>
          <p:nvPr/>
        </p:nvPicPr>
        <p:blipFill>
          <a:blip r:embed="rId3"/>
          <a:stretch>
            <a:fillRect/>
          </a:stretch>
        </p:blipFill>
        <p:spPr>
          <a:xfrm>
            <a:off x="7387233" y="1274219"/>
            <a:ext cx="1562317" cy="2215441"/>
          </a:xfrm>
          <a:prstGeom prst="rect">
            <a:avLst/>
          </a:prstGeom>
          <a:ln>
            <a:solidFill>
              <a:schemeClr val="tx1"/>
            </a:solidFill>
          </a:ln>
        </p:spPr>
      </p:pic>
      <p:pic>
        <p:nvPicPr>
          <p:cNvPr id="6" name="図 5">
            <a:extLst>
              <a:ext uri="{FF2B5EF4-FFF2-40B4-BE49-F238E27FC236}">
                <a16:creationId xmlns:a16="http://schemas.microsoft.com/office/drawing/2014/main" id="{C09523E2-E7BC-BFC3-3B9A-E4EFBFB2D343}"/>
              </a:ext>
            </a:extLst>
          </p:cNvPr>
          <p:cNvPicPr>
            <a:picLocks noChangeAspect="1"/>
          </p:cNvPicPr>
          <p:nvPr/>
        </p:nvPicPr>
        <p:blipFill>
          <a:blip r:embed="rId4"/>
          <a:stretch>
            <a:fillRect/>
          </a:stretch>
        </p:blipFill>
        <p:spPr>
          <a:xfrm>
            <a:off x="7389135" y="3676823"/>
            <a:ext cx="1560415" cy="2215441"/>
          </a:xfrm>
          <a:prstGeom prst="rect">
            <a:avLst/>
          </a:prstGeom>
          <a:ln>
            <a:solidFill>
              <a:schemeClr val="tx1"/>
            </a:solidFill>
          </a:ln>
        </p:spPr>
      </p:pic>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49" y="211253"/>
            <a:ext cx="8425039"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4.</a:t>
            </a:r>
            <a:r>
              <a:rPr lang="ja-JP" altLang="en-US" sz="2400" b="1" dirty="0">
                <a:solidFill>
                  <a:schemeClr val="bg1"/>
                </a:solidFill>
                <a:latin typeface="メイリオ" panose="020B0604030504040204" pitchFamily="50" charset="-128"/>
                <a:ea typeface="メイリオ" panose="020B0604030504040204" pitchFamily="50" charset="-128"/>
              </a:rPr>
              <a:t>各種資料② ボランティア向け災害ごみ処理ハンドブック</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C4C19481-9B70-9C6D-380F-8F73908563CF}"/>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14</a:t>
            </a:fld>
            <a:endParaRPr kumimoji="1" lang="ja-JP" altLang="en-US"/>
          </a:p>
        </p:txBody>
      </p:sp>
      <p:sp>
        <p:nvSpPr>
          <p:cNvPr id="8" name="正方形/長方形 7">
            <a:extLst>
              <a:ext uri="{FF2B5EF4-FFF2-40B4-BE49-F238E27FC236}">
                <a16:creationId xmlns:a16="http://schemas.microsoft.com/office/drawing/2014/main" id="{633D0B45-D72F-6B17-0BD4-DC8ECFB1FAC0}"/>
              </a:ext>
            </a:extLst>
          </p:cNvPr>
          <p:cNvSpPr/>
          <p:nvPr/>
        </p:nvSpPr>
        <p:spPr>
          <a:xfrm>
            <a:off x="249753" y="1214362"/>
            <a:ext cx="1080000" cy="108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（１）</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概 要</a:t>
            </a:r>
          </a:p>
        </p:txBody>
      </p:sp>
      <p:sp>
        <p:nvSpPr>
          <p:cNvPr id="10" name="テキスト ボックス 9">
            <a:extLst>
              <a:ext uri="{FF2B5EF4-FFF2-40B4-BE49-F238E27FC236}">
                <a16:creationId xmlns:a16="http://schemas.microsoft.com/office/drawing/2014/main" id="{0D5E12E3-4147-181D-B379-A600E23E7DA3}"/>
              </a:ext>
            </a:extLst>
          </p:cNvPr>
          <p:cNvSpPr txBox="1"/>
          <p:nvPr/>
        </p:nvSpPr>
        <p:spPr>
          <a:xfrm>
            <a:off x="1475206" y="1170733"/>
            <a:ext cx="5781213" cy="1842418"/>
          </a:xfrm>
          <a:prstGeom prst="rect">
            <a:avLst/>
          </a:prstGeom>
          <a:noFill/>
          <a:ln>
            <a:noFill/>
          </a:ln>
        </p:spPr>
        <p:txBody>
          <a:bodyPr wrap="square" lIns="36000" tIns="36000" rIns="36000" bIns="36000" anchor="ctr">
            <a:spAutoFit/>
          </a:bodyPr>
          <a:lstStyle/>
          <a:p>
            <a:pPr algn="just">
              <a:lnSpc>
                <a:spcPts val="2700"/>
              </a:lnSpc>
              <a:spcBef>
                <a:spcPts val="300"/>
              </a:spcBef>
            </a:pPr>
            <a:r>
              <a:rPr lang="ja-JP" altLang="en-US" sz="2000" kern="100" spc="-20" dirty="0">
                <a:effectLst/>
                <a:latin typeface="メイリオ" panose="020B0604030504040204" pitchFamily="50" charset="-128"/>
                <a:ea typeface="メイリオ" panose="020B0604030504040204" pitchFamily="50" charset="-128"/>
              </a:rPr>
              <a:t>　災害ごみ処理のボランティア活動に参加する方へ周知が必要な情報（ボランティア活動の流れや留意点、ごみの種類、装備等）を掲載しています。</a:t>
            </a:r>
            <a:endParaRPr lang="en-US" altLang="ja-JP" sz="2000" kern="100" spc="-20" dirty="0">
              <a:effectLst/>
              <a:latin typeface="メイリオ" panose="020B0604030504040204" pitchFamily="50" charset="-128"/>
              <a:ea typeface="メイリオ" panose="020B0604030504040204" pitchFamily="50" charset="-128"/>
            </a:endParaRPr>
          </a:p>
          <a:p>
            <a:pPr algn="just">
              <a:lnSpc>
                <a:spcPts val="2700"/>
              </a:lnSpc>
              <a:spcBef>
                <a:spcPts val="300"/>
              </a:spcBef>
            </a:pPr>
            <a:r>
              <a:rPr lang="ja-JP" altLang="en-US" sz="2000" kern="100" spc="-20" dirty="0">
                <a:latin typeface="メイリオ" panose="020B0604030504040204" pitchFamily="50" charset="-128"/>
                <a:ea typeface="メイリオ" panose="020B0604030504040204" pitchFamily="50" charset="-128"/>
              </a:rPr>
              <a:t>　</a:t>
            </a:r>
            <a:r>
              <a:rPr lang="ja-JP" altLang="en-US" sz="2000" kern="100" spc="-20" dirty="0">
                <a:effectLst/>
                <a:latin typeface="メイリオ" panose="020B0604030504040204" pitchFamily="50" charset="-128"/>
                <a:ea typeface="メイリオ" panose="020B0604030504040204" pitchFamily="50" charset="-128"/>
              </a:rPr>
              <a:t>現場での活用に特化した</a:t>
            </a:r>
            <a:r>
              <a:rPr lang="en-US" altLang="ja-JP" sz="2000" kern="100" spc="-20" dirty="0">
                <a:effectLst/>
                <a:latin typeface="メイリオ" panose="020B0604030504040204" pitchFamily="50" charset="-128"/>
                <a:ea typeface="メイリオ" panose="020B0604030504040204" pitchFamily="50" charset="-128"/>
              </a:rPr>
              <a:t>【</a:t>
            </a:r>
            <a:r>
              <a:rPr lang="ja-JP" altLang="en-US" sz="2000" kern="100" spc="-20" dirty="0">
                <a:effectLst/>
                <a:latin typeface="メイリオ" panose="020B0604030504040204" pitchFamily="50" charset="-128"/>
                <a:ea typeface="メイリオ" panose="020B0604030504040204" pitchFamily="50" charset="-128"/>
              </a:rPr>
              <a:t>概要版</a:t>
            </a:r>
            <a:r>
              <a:rPr lang="en-US" altLang="ja-JP" sz="2000" kern="100" spc="-20" dirty="0">
                <a:effectLst/>
                <a:latin typeface="メイリオ" panose="020B0604030504040204" pitchFamily="50" charset="-128"/>
                <a:ea typeface="メイリオ" panose="020B0604030504040204" pitchFamily="50" charset="-128"/>
              </a:rPr>
              <a:t>】</a:t>
            </a:r>
            <a:r>
              <a:rPr lang="ja-JP" altLang="en-US" sz="2000" kern="100" spc="-20" dirty="0">
                <a:effectLst/>
                <a:latin typeface="メイリオ" panose="020B0604030504040204" pitchFamily="50" charset="-128"/>
                <a:ea typeface="メイリオ" panose="020B0604030504040204" pitchFamily="50" charset="-128"/>
              </a:rPr>
              <a:t>には、活動の流れと留意点、ごみの種類のみ掲載しています。</a:t>
            </a:r>
          </a:p>
        </p:txBody>
      </p:sp>
      <p:graphicFrame>
        <p:nvGraphicFramePr>
          <p:cNvPr id="19" name="表 4">
            <a:extLst>
              <a:ext uri="{FF2B5EF4-FFF2-40B4-BE49-F238E27FC236}">
                <a16:creationId xmlns:a16="http://schemas.microsoft.com/office/drawing/2014/main" id="{E2EF26F6-AD4E-9DCC-F56F-75E9AACEFD05}"/>
              </a:ext>
            </a:extLst>
          </p:cNvPr>
          <p:cNvGraphicFramePr>
            <a:graphicFrameLocks noGrp="1"/>
          </p:cNvGraphicFramePr>
          <p:nvPr>
            <p:extLst>
              <p:ext uri="{D42A27DB-BD31-4B8C-83A1-F6EECF244321}">
                <p14:modId xmlns:p14="http://schemas.microsoft.com/office/powerpoint/2010/main" val="534453258"/>
              </p:ext>
            </p:extLst>
          </p:nvPr>
        </p:nvGraphicFramePr>
        <p:xfrm>
          <a:off x="619697" y="3316423"/>
          <a:ext cx="3240000" cy="3348000"/>
        </p:xfrm>
        <a:graphic>
          <a:graphicData uri="http://schemas.openxmlformats.org/drawingml/2006/table">
            <a:tbl>
              <a:tblPr firstRow="1" bandRow="1">
                <a:tableStyleId>{5940675A-B579-460E-94D1-54222C63F5DA}</a:tableStyleId>
              </a:tblPr>
              <a:tblGrid>
                <a:gridCol w="3240000">
                  <a:extLst>
                    <a:ext uri="{9D8B030D-6E8A-4147-A177-3AD203B41FA5}">
                      <a16:colId xmlns:a16="http://schemas.microsoft.com/office/drawing/2014/main" val="1891464388"/>
                    </a:ext>
                  </a:extLst>
                </a:gridCol>
              </a:tblGrid>
              <a:tr h="324000">
                <a:tc>
                  <a:txBody>
                    <a:bodyPr/>
                    <a:lstStyle/>
                    <a:p>
                      <a:pPr algn="ctr">
                        <a:lnSpc>
                          <a:spcPts val="1800"/>
                        </a:lnSpc>
                      </a:pPr>
                      <a:r>
                        <a:rPr kumimoji="1" lang="ja-JP" altLang="en-US" sz="1400" b="1" dirty="0">
                          <a:solidFill>
                            <a:schemeClr val="bg1"/>
                          </a:solidFill>
                          <a:latin typeface="メイリオ" panose="020B0604030504040204" pitchFamily="50" charset="-128"/>
                          <a:ea typeface="メイリオ" panose="020B0604030504040204" pitchFamily="50" charset="-128"/>
                        </a:rPr>
                        <a:t>ハンドブック案（モデル例）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solidFill>
                  </a:tcPr>
                </a:tc>
                <a:extLst>
                  <a:ext uri="{0D108BD9-81ED-4DB2-BD59-A6C34878D82A}">
                    <a16:rowId xmlns:a16="http://schemas.microsoft.com/office/drawing/2014/main" val="4039326787"/>
                  </a:ext>
                </a:extLst>
              </a:tr>
              <a:tr h="504000">
                <a:tc>
                  <a:txBody>
                    <a:bodyPr/>
                    <a:lstStyle/>
                    <a:p>
                      <a:pPr marL="177800" indent="-177800">
                        <a:tabLst>
                          <a:tab pos="177800" algn="l"/>
                        </a:tabLst>
                      </a:pPr>
                      <a:r>
                        <a:rPr kumimoji="1" lang="ja-JP" altLang="en-US" sz="1400" b="1" dirty="0">
                          <a:solidFill>
                            <a:schemeClr val="tx1"/>
                          </a:solidFill>
                          <a:latin typeface="メイリオ" panose="020B0604030504040204" pitchFamily="50" charset="-128"/>
                          <a:ea typeface="メイリオ" panose="020B0604030504040204" pitchFamily="50" charset="-128"/>
                        </a:rPr>
                        <a:t>はじめに</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177800" indent="-177800">
                        <a:tabLst>
                          <a:tab pos="177800" algn="l"/>
                        </a:tabLst>
                      </a:pPr>
                      <a:r>
                        <a:rPr kumimoji="1" lang="ja-JP" altLang="en-US" sz="1100" dirty="0">
                          <a:solidFill>
                            <a:schemeClr val="tx1"/>
                          </a:solidFill>
                          <a:latin typeface="メイリオ" panose="020B0604030504040204" pitchFamily="50" charset="-128"/>
                          <a:ea typeface="メイリオ" panose="020B0604030504040204" pitchFamily="50" charset="-128"/>
                        </a:rPr>
                        <a:t>・ボランティア活動にご協力くださる皆さまへ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79833231"/>
                  </a:ext>
                </a:extLst>
              </a:tr>
              <a:tr h="504000">
                <a:tc>
                  <a:txBody>
                    <a:bodyPr/>
                    <a:lstStyle/>
                    <a:p>
                      <a:pPr marL="177800" indent="-177800"/>
                      <a:r>
                        <a:rPr kumimoji="1" lang="ja-JP" altLang="en-US" sz="1400" b="1" dirty="0">
                          <a:solidFill>
                            <a:schemeClr val="tx1"/>
                          </a:solidFill>
                          <a:latin typeface="メイリオ" panose="020B0604030504040204" pitchFamily="50" charset="-128"/>
                          <a:ea typeface="メイリオ" panose="020B0604030504040204" pitchFamily="50" charset="-128"/>
                        </a:rPr>
                        <a:t>第</a:t>
                      </a:r>
                      <a:r>
                        <a:rPr kumimoji="1" lang="en-US" altLang="ja-JP" sz="1400" b="1" dirty="0">
                          <a:solidFill>
                            <a:schemeClr val="tx1"/>
                          </a:solidFill>
                          <a:latin typeface="メイリオ" panose="020B0604030504040204" pitchFamily="50" charset="-128"/>
                          <a:ea typeface="メイリオ" panose="020B0604030504040204" pitchFamily="50" charset="-128"/>
                        </a:rPr>
                        <a:t>1</a:t>
                      </a:r>
                      <a:r>
                        <a:rPr kumimoji="1" lang="ja-JP" altLang="en-US" sz="1400" b="1" dirty="0">
                          <a:solidFill>
                            <a:schemeClr val="tx1"/>
                          </a:solidFill>
                          <a:latin typeface="メイリオ" panose="020B0604030504040204" pitchFamily="50" charset="-128"/>
                          <a:ea typeface="メイリオ" panose="020B0604030504040204" pitchFamily="50" charset="-128"/>
                        </a:rPr>
                        <a:t>章 災害ごみ処理の流れと留意点</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dirty="0">
                          <a:solidFill>
                            <a:schemeClr val="tx1"/>
                          </a:solidFill>
                          <a:latin typeface="メイリオ" panose="020B0604030504040204" pitchFamily="50" charset="-128"/>
                          <a:ea typeface="メイリオ" panose="020B0604030504040204" pitchFamily="50" charset="-128"/>
                        </a:rPr>
                        <a:t>・被災地の災害ごみ処理の留意点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40000"/>
                        <a:lumOff val="60000"/>
                      </a:schemeClr>
                    </a:solidFill>
                  </a:tcPr>
                </a:tc>
                <a:extLst>
                  <a:ext uri="{0D108BD9-81ED-4DB2-BD59-A6C34878D82A}">
                    <a16:rowId xmlns:a16="http://schemas.microsoft.com/office/drawing/2014/main" val="1064630718"/>
                  </a:ext>
                </a:extLst>
              </a:tr>
              <a:tr h="504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第</a:t>
                      </a:r>
                      <a:r>
                        <a:rPr kumimoji="1" lang="en-US" altLang="ja-JP" sz="1400" b="1" spc="-100" baseline="0" dirty="0">
                          <a:solidFill>
                            <a:schemeClr val="tx1"/>
                          </a:solidFill>
                          <a:latin typeface="メイリオ" panose="020B0604030504040204" pitchFamily="50" charset="-128"/>
                          <a:ea typeface="メイリオ" panose="020B0604030504040204" pitchFamily="50" charset="-128"/>
                        </a:rPr>
                        <a:t>2</a:t>
                      </a:r>
                      <a:r>
                        <a:rPr kumimoji="1" lang="ja-JP" altLang="en-US" sz="1400" b="1" spc="-100" baseline="0" dirty="0">
                          <a:solidFill>
                            <a:schemeClr val="tx1"/>
                          </a:solidFill>
                          <a:latin typeface="メイリオ" panose="020B0604030504040204" pitchFamily="50" charset="-128"/>
                          <a:ea typeface="メイリオ" panose="020B0604030504040204" pitchFamily="50" charset="-128"/>
                        </a:rPr>
                        <a:t>章 災害ごみの種類</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・ボランティア活動で取り扱う災害ごみの分別区分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40000"/>
                        <a:lumOff val="60000"/>
                      </a:schemeClr>
                    </a:solidFill>
                  </a:tcPr>
                </a:tc>
                <a:extLst>
                  <a:ext uri="{0D108BD9-81ED-4DB2-BD59-A6C34878D82A}">
                    <a16:rowId xmlns:a16="http://schemas.microsoft.com/office/drawing/2014/main" val="1625220984"/>
                  </a:ext>
                </a:extLst>
              </a:tr>
              <a:tr h="504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第</a:t>
                      </a:r>
                      <a:r>
                        <a:rPr kumimoji="1" lang="en-US" altLang="ja-JP" sz="1400" b="1" spc="-100" baseline="0" dirty="0">
                          <a:solidFill>
                            <a:schemeClr val="tx1"/>
                          </a:solidFill>
                          <a:latin typeface="メイリオ" panose="020B0604030504040204" pitchFamily="50" charset="-128"/>
                          <a:ea typeface="メイリオ" panose="020B0604030504040204" pitchFamily="50" charset="-128"/>
                        </a:rPr>
                        <a:t>3</a:t>
                      </a:r>
                      <a:r>
                        <a:rPr kumimoji="1" lang="ja-JP" altLang="en-US" sz="1400" b="1" spc="-100" baseline="0" dirty="0">
                          <a:solidFill>
                            <a:schemeClr val="tx1"/>
                          </a:solidFill>
                          <a:latin typeface="メイリオ" panose="020B0604030504040204" pitchFamily="50" charset="-128"/>
                          <a:ea typeface="メイリオ" panose="020B0604030504040204" pitchFamily="50" charset="-128"/>
                        </a:rPr>
                        <a:t>章 被災現場の状況</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・地震・水害別の被災者宅の状況、特徴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813714255"/>
                  </a:ext>
                </a:extLst>
              </a:tr>
              <a:tr h="504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第</a:t>
                      </a:r>
                      <a:r>
                        <a:rPr kumimoji="1" lang="en-US" altLang="ja-JP" sz="1400" b="1" spc="-100" baseline="0" dirty="0">
                          <a:solidFill>
                            <a:schemeClr val="tx1"/>
                          </a:solidFill>
                          <a:latin typeface="メイリオ" panose="020B0604030504040204" pitchFamily="50" charset="-128"/>
                          <a:ea typeface="メイリオ" panose="020B0604030504040204" pitchFamily="50" charset="-128"/>
                        </a:rPr>
                        <a:t>4</a:t>
                      </a:r>
                      <a:r>
                        <a:rPr kumimoji="1" lang="ja-JP" altLang="en-US" sz="1400" b="1" spc="-100" baseline="0" dirty="0">
                          <a:solidFill>
                            <a:schemeClr val="tx1"/>
                          </a:solidFill>
                          <a:latin typeface="メイリオ" panose="020B0604030504040204" pitchFamily="50" charset="-128"/>
                          <a:ea typeface="メイリオ" panose="020B0604030504040204" pitchFamily="50" charset="-128"/>
                        </a:rPr>
                        <a:t>章 作業時の装備</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・ボランティア活動に必要な装備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CCFF"/>
                    </a:solidFill>
                  </a:tcPr>
                </a:tc>
                <a:extLst>
                  <a:ext uri="{0D108BD9-81ED-4DB2-BD59-A6C34878D82A}">
                    <a16:rowId xmlns:a16="http://schemas.microsoft.com/office/drawing/2014/main" val="1413708589"/>
                  </a:ext>
                </a:extLst>
              </a:tr>
              <a:tr h="504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関連情報</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・参考資料　　・メモ欄　　・問合せ先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34586756"/>
                  </a:ext>
                </a:extLst>
              </a:tr>
            </a:tbl>
          </a:graphicData>
        </a:graphic>
      </p:graphicFrame>
      <p:graphicFrame>
        <p:nvGraphicFramePr>
          <p:cNvPr id="21" name="表 4">
            <a:extLst>
              <a:ext uri="{FF2B5EF4-FFF2-40B4-BE49-F238E27FC236}">
                <a16:creationId xmlns:a16="http://schemas.microsoft.com/office/drawing/2014/main" id="{F133B237-C08A-2630-E10E-D5FBB6D980DF}"/>
              </a:ext>
            </a:extLst>
          </p:cNvPr>
          <p:cNvGraphicFramePr>
            <a:graphicFrameLocks noGrp="1"/>
          </p:cNvGraphicFramePr>
          <p:nvPr>
            <p:extLst>
              <p:ext uri="{D42A27DB-BD31-4B8C-83A1-F6EECF244321}">
                <p14:modId xmlns:p14="http://schemas.microsoft.com/office/powerpoint/2010/main" val="915106277"/>
              </p:ext>
            </p:extLst>
          </p:nvPr>
        </p:nvGraphicFramePr>
        <p:xfrm>
          <a:off x="3981269" y="3316424"/>
          <a:ext cx="3240000" cy="1332000"/>
        </p:xfrm>
        <a:graphic>
          <a:graphicData uri="http://schemas.openxmlformats.org/drawingml/2006/table">
            <a:tbl>
              <a:tblPr firstRow="1" bandRow="1">
                <a:tableStyleId>{5940675A-B579-460E-94D1-54222C63F5DA}</a:tableStyleId>
              </a:tblPr>
              <a:tblGrid>
                <a:gridCol w="3240000">
                  <a:extLst>
                    <a:ext uri="{9D8B030D-6E8A-4147-A177-3AD203B41FA5}">
                      <a16:colId xmlns:a16="http://schemas.microsoft.com/office/drawing/2014/main" val="1891464388"/>
                    </a:ext>
                  </a:extLst>
                </a:gridCol>
              </a:tblGrid>
              <a:tr h="324000">
                <a:tc>
                  <a:txBody>
                    <a:bodyPr/>
                    <a:lstStyle/>
                    <a:p>
                      <a:pPr algn="ctr">
                        <a:lnSpc>
                          <a:spcPts val="1800"/>
                        </a:lnSpc>
                      </a:pPr>
                      <a:r>
                        <a:rPr kumimoji="1" lang="ja-JP" altLang="en-US" sz="1400" b="1" dirty="0">
                          <a:solidFill>
                            <a:schemeClr val="bg1"/>
                          </a:solidFill>
                          <a:latin typeface="メイリオ" panose="020B0604030504040204" pitchFamily="50" charset="-128"/>
                          <a:ea typeface="メイリオ" panose="020B0604030504040204" pitchFamily="50" charset="-128"/>
                        </a:rPr>
                        <a:t>ハンドブック概要版案（モデル例）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solidFill>
                  </a:tcPr>
                </a:tc>
                <a:extLst>
                  <a:ext uri="{0D108BD9-81ED-4DB2-BD59-A6C34878D82A}">
                    <a16:rowId xmlns:a16="http://schemas.microsoft.com/office/drawing/2014/main" val="4039326787"/>
                  </a:ext>
                </a:extLst>
              </a:tr>
              <a:tr h="504000">
                <a:tc>
                  <a:txBody>
                    <a:bodyPr/>
                    <a:lstStyle/>
                    <a:p>
                      <a:pPr marL="177800" indent="-177800"/>
                      <a:r>
                        <a:rPr kumimoji="1" lang="ja-JP" altLang="en-US" sz="1400" b="1" dirty="0">
                          <a:solidFill>
                            <a:schemeClr val="tx1"/>
                          </a:solidFill>
                          <a:latin typeface="メイリオ" panose="020B0604030504040204" pitchFamily="50" charset="-128"/>
                          <a:ea typeface="メイリオ" panose="020B0604030504040204" pitchFamily="50" charset="-128"/>
                        </a:rPr>
                        <a:t>災害ごみ処理の流れと留意点</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dirty="0">
                          <a:solidFill>
                            <a:schemeClr val="tx1"/>
                          </a:solidFill>
                          <a:latin typeface="メイリオ" panose="020B0604030504040204" pitchFamily="50" charset="-128"/>
                          <a:ea typeface="メイリオ" panose="020B0604030504040204" pitchFamily="50" charset="-128"/>
                        </a:rPr>
                        <a:t>・被災地の災害ごみ処理の留意点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40000"/>
                        <a:lumOff val="60000"/>
                      </a:schemeClr>
                    </a:solidFill>
                  </a:tcPr>
                </a:tc>
                <a:extLst>
                  <a:ext uri="{0D108BD9-81ED-4DB2-BD59-A6C34878D82A}">
                    <a16:rowId xmlns:a16="http://schemas.microsoft.com/office/drawing/2014/main" val="1064630718"/>
                  </a:ext>
                </a:extLst>
              </a:tr>
              <a:tr h="504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災害ごみの種類</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・ボランティア活動で取り扱う災害ごみの分別区分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40000"/>
                        <a:lumOff val="60000"/>
                      </a:schemeClr>
                    </a:solidFill>
                  </a:tcPr>
                </a:tc>
                <a:extLst>
                  <a:ext uri="{0D108BD9-81ED-4DB2-BD59-A6C34878D82A}">
                    <a16:rowId xmlns:a16="http://schemas.microsoft.com/office/drawing/2014/main" val="1625220984"/>
                  </a:ext>
                </a:extLst>
              </a:tr>
            </a:tbl>
          </a:graphicData>
        </a:graphic>
      </p:graphicFrame>
      <p:sp>
        <p:nvSpPr>
          <p:cNvPr id="22" name="テキスト ボックス 21">
            <a:extLst>
              <a:ext uri="{FF2B5EF4-FFF2-40B4-BE49-F238E27FC236}">
                <a16:creationId xmlns:a16="http://schemas.microsoft.com/office/drawing/2014/main" id="{7EAADC6B-A567-6A02-C779-69759351AA85}"/>
              </a:ext>
            </a:extLst>
          </p:cNvPr>
          <p:cNvSpPr txBox="1"/>
          <p:nvPr/>
        </p:nvSpPr>
        <p:spPr>
          <a:xfrm>
            <a:off x="3981269" y="6071692"/>
            <a:ext cx="3168000" cy="649784"/>
          </a:xfrm>
          <a:prstGeom prst="rect">
            <a:avLst/>
          </a:prstGeom>
          <a:noFill/>
          <a:ln>
            <a:noFill/>
          </a:ln>
        </p:spPr>
        <p:txBody>
          <a:bodyPr wrap="square" lIns="36000" tIns="36000" rIns="36000" bIns="36000" anchor="ctr">
            <a:spAutoFit/>
          </a:bodyPr>
          <a:lstStyle/>
          <a:p>
            <a:pPr algn="just">
              <a:lnSpc>
                <a:spcPts val="1500"/>
              </a:lnSpc>
              <a:spcBef>
                <a:spcPts val="300"/>
              </a:spcBef>
            </a:pPr>
            <a:r>
              <a:rPr lang="ja-JP" altLang="en-US" sz="1200" kern="100" spc="-20" dirty="0">
                <a:effectLst/>
                <a:latin typeface="メイリオ" panose="020B0604030504040204" pitchFamily="50" charset="-128"/>
                <a:ea typeface="メイリオ" panose="020B0604030504040204" pitchFamily="50" charset="-128"/>
              </a:rPr>
              <a:t>ハンドブック（モデル例）には、本編と別に</a:t>
            </a:r>
            <a:r>
              <a:rPr lang="ja-JP" altLang="en-US" sz="1200" kern="100" spc="-20" dirty="0">
                <a:latin typeface="メイリオ" panose="020B0604030504040204" pitchFamily="50" charset="-128"/>
                <a:ea typeface="メイリオ" panose="020B0604030504040204" pitchFamily="50" charset="-128"/>
              </a:rPr>
              <a:t>、「廃棄物の種類」と「</a:t>
            </a:r>
            <a:r>
              <a:rPr lang="en-US" altLang="ja-JP" sz="1200" kern="100" spc="-20" dirty="0">
                <a:latin typeface="メイリオ" panose="020B0604030504040204" pitchFamily="50" charset="-128"/>
                <a:ea typeface="メイリオ" panose="020B0604030504040204" pitchFamily="50" charset="-128"/>
              </a:rPr>
              <a:t>1</a:t>
            </a:r>
            <a:r>
              <a:rPr lang="ja-JP" altLang="en-US" sz="1200" kern="100" spc="-20" dirty="0">
                <a:latin typeface="メイリオ" panose="020B0604030504040204" pitchFamily="50" charset="-128"/>
                <a:ea typeface="メイリオ" panose="020B0604030504040204" pitchFamily="50" charset="-128"/>
              </a:rPr>
              <a:t>日のボランティア活動の流れ」に関する</a:t>
            </a:r>
            <a:r>
              <a:rPr lang="ja-JP" altLang="en-US" sz="1200" kern="100" spc="-20" dirty="0">
                <a:effectLst/>
                <a:latin typeface="メイリオ" panose="020B0604030504040204" pitchFamily="50" charset="-128"/>
                <a:ea typeface="メイリオ" panose="020B0604030504040204" pitchFamily="50" charset="-128"/>
              </a:rPr>
              <a:t>巻末資料を用意しています。</a:t>
            </a:r>
          </a:p>
        </p:txBody>
      </p:sp>
    </p:spTree>
    <p:extLst>
      <p:ext uri="{BB962C8B-B14F-4D97-AF65-F5344CB8AC3E}">
        <p14:creationId xmlns:p14="http://schemas.microsoft.com/office/powerpoint/2010/main" val="4007982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1072B53-4E86-1AC3-76AE-03769C426631}"/>
              </a:ext>
            </a:extLst>
          </p:cNvPr>
          <p:cNvSpPr/>
          <p:nvPr/>
        </p:nvSpPr>
        <p:spPr>
          <a:xfrm>
            <a:off x="249753" y="1214362"/>
            <a:ext cx="1080000" cy="1080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（２）</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活用</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方法</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49" y="211253"/>
            <a:ext cx="8425039"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4.</a:t>
            </a:r>
            <a:r>
              <a:rPr lang="ja-JP" altLang="en-US" sz="2400" b="1" dirty="0">
                <a:solidFill>
                  <a:schemeClr val="bg1"/>
                </a:solidFill>
                <a:latin typeface="メイリオ" panose="020B0604030504040204" pitchFamily="50" charset="-128"/>
                <a:ea typeface="メイリオ" panose="020B0604030504040204" pitchFamily="50" charset="-128"/>
              </a:rPr>
              <a:t>各種資料② ボランティア向け災害ごみ処理ハンドブック</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D2DB3A6A-6415-E466-D2C1-B3C51044BF25}"/>
              </a:ext>
            </a:extLst>
          </p:cNvPr>
          <p:cNvSpPr>
            <a:spLocks noGrp="1"/>
          </p:cNvSpPr>
          <p:nvPr>
            <p:ph idx="1"/>
          </p:nvPr>
        </p:nvSpPr>
        <p:spPr>
          <a:xfrm>
            <a:off x="1445756" y="1214362"/>
            <a:ext cx="7204257" cy="4739885"/>
          </a:xfrm>
        </p:spPr>
        <p:txBody>
          <a:bodyPr>
            <a:noAutofit/>
          </a:bodyPr>
          <a:lstStyle/>
          <a:p>
            <a:pPr marL="0" indent="0">
              <a:lnSpc>
                <a:spcPts val="2700"/>
              </a:lnSpc>
              <a:spcBef>
                <a:spcPts val="300"/>
              </a:spcBef>
              <a:buNone/>
            </a:pPr>
            <a:r>
              <a:rPr lang="ja-JP" altLang="en-US" sz="2000" dirty="0">
                <a:latin typeface="メイリオ" panose="020B0604030504040204" pitchFamily="50" charset="-128"/>
                <a:ea typeface="メイリオ" panose="020B0604030504040204" pitchFamily="50" charset="-128"/>
              </a:rPr>
              <a:t>　市町村やボランティア関係者等が一般ボランティアを対象に平時・災害時に配布して活用することを想定して作成しています。想定される活用例は以下のとおりです。</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300"/>
              </a:spcBef>
              <a:buNone/>
            </a:pP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lnSpc>
                <a:spcPts val="2700"/>
              </a:lnSpc>
              <a:spcBef>
                <a:spcPts val="300"/>
              </a:spcBef>
              <a:buFont typeface="Arial" panose="020B0604020202020204" pitchFamily="34" charset="0"/>
              <a:buNone/>
            </a:pPr>
            <a:r>
              <a:rPr lang="ja-JP" altLang="en-US" sz="2000" b="1" u="sng" dirty="0">
                <a:latin typeface="メイリオ" panose="020B0604030504040204" pitchFamily="50" charset="-128"/>
                <a:ea typeface="メイリオ" panose="020B0604030504040204" pitchFamily="50" charset="-128"/>
              </a:rPr>
              <a:t>＜ハンドブック＞</a:t>
            </a:r>
            <a:endParaRPr lang="en-US" altLang="ja-JP" sz="2000" b="1" u="sng" dirty="0">
              <a:latin typeface="メイリオ" panose="020B0604030504040204" pitchFamily="50" charset="-128"/>
              <a:ea typeface="メイリオ" panose="020B0604030504040204" pitchFamily="50" charset="-128"/>
            </a:endParaRPr>
          </a:p>
          <a:p>
            <a:pPr>
              <a:lnSpc>
                <a:spcPts val="2700"/>
              </a:lnSpc>
              <a:spcBef>
                <a:spcPts val="300"/>
              </a:spcBef>
            </a:pPr>
            <a:r>
              <a:rPr lang="ja-JP" altLang="en-US" sz="2000" spc="100" dirty="0">
                <a:latin typeface="メイリオ" panose="020B0604030504040204" pitchFamily="50" charset="-128"/>
                <a:ea typeface="メイリオ" panose="020B0604030504040204" pitchFamily="50" charset="-128"/>
              </a:rPr>
              <a:t>別途作成している研修ツールと合わせて、平時にボラン</a:t>
            </a:r>
            <a:r>
              <a:rPr lang="ja-JP" altLang="en-US" sz="2000" dirty="0">
                <a:latin typeface="メイリオ" panose="020B0604030504040204" pitchFamily="50" charset="-128"/>
                <a:ea typeface="メイリオ" panose="020B0604030504040204" pitchFamily="50" charset="-128"/>
              </a:rPr>
              <a:t>ティア参加希望者向けの講習会や出前講座等の際に教材として活用</a:t>
            </a:r>
            <a:endParaRPr lang="en-US" altLang="ja-JP" sz="2000" dirty="0">
              <a:latin typeface="メイリオ" panose="020B0604030504040204" pitchFamily="50" charset="-128"/>
              <a:ea typeface="メイリオ" panose="020B0604030504040204" pitchFamily="50" charset="-128"/>
            </a:endParaRPr>
          </a:p>
          <a:p>
            <a:pPr>
              <a:lnSpc>
                <a:spcPts val="2700"/>
              </a:lnSpc>
              <a:spcBef>
                <a:spcPts val="300"/>
              </a:spcBef>
            </a:pPr>
            <a:r>
              <a:rPr lang="en-US" altLang="ja-JP" sz="2000" dirty="0">
                <a:latin typeface="メイリオ" panose="020B0604030504040204" pitchFamily="50" charset="-128"/>
                <a:ea typeface="メイリオ" panose="020B0604030504040204" pitchFamily="50" charset="-128"/>
              </a:rPr>
              <a:t>A5</a:t>
            </a:r>
            <a:r>
              <a:rPr lang="ja-JP" altLang="en-US" sz="2000" dirty="0">
                <a:latin typeface="メイリオ" panose="020B0604030504040204" pitchFamily="50" charset="-128"/>
                <a:ea typeface="メイリオ" panose="020B0604030504040204" pitchFamily="50" charset="-128"/>
              </a:rPr>
              <a:t>版の冊子</a:t>
            </a:r>
            <a:r>
              <a:rPr lang="en-US" altLang="ja-JP" sz="2000" baseline="30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を配布</a:t>
            </a:r>
            <a:endParaRPr lang="en-US" altLang="ja-JP" sz="2000" baseline="30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300"/>
              </a:spcBef>
              <a:buFont typeface="Arial" panose="020B0604020202020204" pitchFamily="34" charset="0"/>
              <a:buNone/>
            </a:pPr>
            <a:r>
              <a:rPr lang="ja-JP" altLang="en-US" sz="2000" b="1" u="sng" dirty="0">
                <a:latin typeface="メイリオ" panose="020B0604030504040204" pitchFamily="50" charset="-128"/>
                <a:ea typeface="メイリオ" panose="020B0604030504040204" pitchFamily="50" charset="-128"/>
              </a:rPr>
              <a:t>＜ハンドブック概要版＞</a:t>
            </a:r>
            <a:endParaRPr lang="en-US" altLang="ja-JP" sz="2000" b="1" u="sng" dirty="0">
              <a:latin typeface="メイリオ" panose="020B0604030504040204" pitchFamily="50" charset="-128"/>
              <a:ea typeface="メイリオ" panose="020B0604030504040204" pitchFamily="50" charset="-128"/>
            </a:endParaRPr>
          </a:p>
          <a:p>
            <a:pPr>
              <a:lnSpc>
                <a:spcPts val="2700"/>
              </a:lnSpc>
              <a:spcBef>
                <a:spcPts val="300"/>
              </a:spcBef>
            </a:pPr>
            <a:r>
              <a:rPr lang="en-US" altLang="ja-JP" sz="2000" dirty="0">
                <a:latin typeface="メイリオ" panose="020B0604030504040204" pitchFamily="50" charset="-128"/>
                <a:ea typeface="メイリオ" panose="020B0604030504040204" pitchFamily="50" charset="-128"/>
              </a:rPr>
              <a:t>A5</a:t>
            </a:r>
            <a:r>
              <a:rPr lang="ja-JP" altLang="en-US" sz="2000" dirty="0">
                <a:latin typeface="メイリオ" panose="020B0604030504040204" pitchFamily="50" charset="-128"/>
                <a:ea typeface="メイリオ" panose="020B0604030504040204" pitchFamily="50" charset="-128"/>
              </a:rPr>
              <a:t>版の冊子</a:t>
            </a:r>
            <a:r>
              <a:rPr lang="en-US" altLang="ja-JP" sz="2000" baseline="30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を災害時に現場でボランティアに配布</a:t>
            </a:r>
            <a:endParaRPr lang="ja-JP" altLang="en-US" sz="2000" dirty="0">
              <a:solidFill>
                <a:srgbClr val="FF0000"/>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C4C19481-9B70-9C6D-380F-8F73908563CF}"/>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15</a:t>
            </a:fld>
            <a:endParaRPr kumimoji="1" lang="ja-JP" altLang="en-US"/>
          </a:p>
        </p:txBody>
      </p:sp>
      <p:sp>
        <p:nvSpPr>
          <p:cNvPr id="6" name="コンテンツ プレースホルダー 2">
            <a:extLst>
              <a:ext uri="{FF2B5EF4-FFF2-40B4-BE49-F238E27FC236}">
                <a16:creationId xmlns:a16="http://schemas.microsoft.com/office/drawing/2014/main" id="{583081AF-5447-D2E0-944C-3F2F58058D16}"/>
              </a:ext>
            </a:extLst>
          </p:cNvPr>
          <p:cNvSpPr txBox="1">
            <a:spLocks/>
          </p:cNvSpPr>
          <p:nvPr/>
        </p:nvSpPr>
        <p:spPr>
          <a:xfrm>
            <a:off x="972000" y="6117022"/>
            <a:ext cx="7200000" cy="6355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1200"/>
              </a:spcBef>
              <a:buFont typeface="Arial" panose="020B0604020202020204" pitchFamily="34" charset="0"/>
              <a:buNone/>
            </a:pPr>
            <a:r>
              <a:rPr lang="en-US" altLang="ja-JP" sz="1400" dirty="0">
                <a:latin typeface="メイリオ" panose="020B0604030504040204" pitchFamily="50" charset="-128"/>
                <a:ea typeface="メイリオ" panose="020B0604030504040204" pitchFamily="50" charset="-128"/>
              </a:rPr>
              <a:t>※ A4</a:t>
            </a:r>
            <a:r>
              <a:rPr lang="ja-JP" altLang="en-US" sz="1400" dirty="0">
                <a:latin typeface="メイリオ" panose="020B0604030504040204" pitchFamily="50" charset="-128"/>
                <a:ea typeface="メイリオ" panose="020B0604030504040204" pitchFamily="50" charset="-128"/>
              </a:rPr>
              <a:t>用紙に両面</a:t>
            </a:r>
            <a:r>
              <a:rPr lang="en-US" altLang="ja-JP" sz="1400" dirty="0">
                <a:latin typeface="メイリオ" panose="020B0604030504040204" pitchFamily="50" charset="-128"/>
                <a:ea typeface="メイリオ" panose="020B0604030504040204" pitchFamily="50" charset="-128"/>
              </a:rPr>
              <a:t>2up</a:t>
            </a:r>
            <a:r>
              <a:rPr lang="ja-JP" altLang="en-US" sz="1400" dirty="0">
                <a:latin typeface="メイリオ" panose="020B0604030504040204" pitchFamily="50" charset="-128"/>
                <a:ea typeface="メイリオ" panose="020B0604030504040204" pitchFamily="50" charset="-128"/>
              </a:rPr>
              <a:t>で印刷した</a:t>
            </a:r>
            <a:r>
              <a:rPr lang="en-US" altLang="ja-JP" sz="1400" dirty="0">
                <a:latin typeface="メイリオ" panose="020B0604030504040204" pitchFamily="50" charset="-128"/>
                <a:ea typeface="メイリオ" panose="020B0604030504040204" pitchFamily="50" charset="-128"/>
              </a:rPr>
              <a:t>A5</a:t>
            </a:r>
            <a:r>
              <a:rPr lang="ja-JP" altLang="en-US" sz="1400" dirty="0">
                <a:latin typeface="メイリオ" panose="020B0604030504040204" pitchFamily="50" charset="-128"/>
                <a:ea typeface="メイリオ" panose="020B0604030504040204" pitchFamily="50" charset="-128"/>
              </a:rPr>
              <a:t>版中綴じ冊子を想定</a:t>
            </a:r>
          </a:p>
        </p:txBody>
      </p:sp>
      <p:cxnSp>
        <p:nvCxnSpPr>
          <p:cNvPr id="8" name="直線コネクタ 7">
            <a:extLst>
              <a:ext uri="{FF2B5EF4-FFF2-40B4-BE49-F238E27FC236}">
                <a16:creationId xmlns:a16="http://schemas.microsoft.com/office/drawing/2014/main" id="{9D86C392-7589-F8A0-88FD-7BA4E039C760}"/>
              </a:ext>
            </a:extLst>
          </p:cNvPr>
          <p:cNvCxnSpPr>
            <a:cxnSpLocks/>
          </p:cNvCxnSpPr>
          <p:nvPr/>
        </p:nvCxnSpPr>
        <p:spPr>
          <a:xfrm>
            <a:off x="771525" y="6043446"/>
            <a:ext cx="760095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02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F5825FE0-92A6-B57B-8B5C-B4911E9BC77E}"/>
              </a:ext>
            </a:extLst>
          </p:cNvPr>
          <p:cNvGrpSpPr/>
          <p:nvPr/>
        </p:nvGrpSpPr>
        <p:grpSpPr>
          <a:xfrm>
            <a:off x="2451459" y="3101908"/>
            <a:ext cx="5107596" cy="3614750"/>
            <a:chOff x="2451459" y="3101908"/>
            <a:chExt cx="5107596" cy="3614750"/>
          </a:xfrm>
        </p:grpSpPr>
        <p:pic>
          <p:nvPicPr>
            <p:cNvPr id="7" name="図 6">
              <a:extLst>
                <a:ext uri="{FF2B5EF4-FFF2-40B4-BE49-F238E27FC236}">
                  <a16:creationId xmlns:a16="http://schemas.microsoft.com/office/drawing/2014/main" id="{56B58D0F-BDAB-60F6-5C59-885382FEAB63}"/>
                </a:ext>
              </a:extLst>
            </p:cNvPr>
            <p:cNvPicPr>
              <a:picLocks noChangeAspect="1"/>
            </p:cNvPicPr>
            <p:nvPr/>
          </p:nvPicPr>
          <p:blipFill>
            <a:blip r:embed="rId3"/>
            <a:stretch>
              <a:fillRect/>
            </a:stretch>
          </p:blipFill>
          <p:spPr>
            <a:xfrm>
              <a:off x="5005257" y="3101908"/>
              <a:ext cx="2553798" cy="3614750"/>
            </a:xfrm>
            <a:prstGeom prst="rect">
              <a:avLst/>
            </a:prstGeom>
            <a:ln>
              <a:solidFill>
                <a:schemeClr val="bg1">
                  <a:lumMod val="85000"/>
                </a:schemeClr>
              </a:solidFill>
            </a:ln>
          </p:spPr>
        </p:pic>
        <p:pic>
          <p:nvPicPr>
            <p:cNvPr id="6" name="図 5">
              <a:extLst>
                <a:ext uri="{FF2B5EF4-FFF2-40B4-BE49-F238E27FC236}">
                  <a16:creationId xmlns:a16="http://schemas.microsoft.com/office/drawing/2014/main" id="{4CED4534-B80A-EF33-BAD0-0865116536D7}"/>
                </a:ext>
              </a:extLst>
            </p:cNvPr>
            <p:cNvPicPr>
              <a:picLocks noChangeAspect="1"/>
            </p:cNvPicPr>
            <p:nvPr/>
          </p:nvPicPr>
          <p:blipFill>
            <a:blip r:embed="rId4"/>
            <a:stretch>
              <a:fillRect/>
            </a:stretch>
          </p:blipFill>
          <p:spPr>
            <a:xfrm>
              <a:off x="2451459" y="3101908"/>
              <a:ext cx="2553798" cy="3607499"/>
            </a:xfrm>
            <a:prstGeom prst="rect">
              <a:avLst/>
            </a:prstGeom>
            <a:ln>
              <a:solidFill>
                <a:schemeClr val="bg1">
                  <a:lumMod val="85000"/>
                </a:schemeClr>
              </a:solidFill>
            </a:ln>
          </p:spPr>
        </p:pic>
        <p:grpSp>
          <p:nvGrpSpPr>
            <p:cNvPr id="25" name="グループ化 24">
              <a:extLst>
                <a:ext uri="{FF2B5EF4-FFF2-40B4-BE49-F238E27FC236}">
                  <a16:creationId xmlns:a16="http://schemas.microsoft.com/office/drawing/2014/main" id="{FD988D64-1BA6-1EF5-B343-9F5035D11A20}"/>
                </a:ext>
              </a:extLst>
            </p:cNvPr>
            <p:cNvGrpSpPr/>
            <p:nvPr/>
          </p:nvGrpSpPr>
          <p:grpSpPr>
            <a:xfrm>
              <a:off x="2667198" y="3252833"/>
              <a:ext cx="4768640" cy="3290961"/>
              <a:chOff x="2716393" y="2778846"/>
              <a:chExt cx="4645642" cy="3206077"/>
            </a:xfrm>
          </p:grpSpPr>
          <p:sp>
            <p:nvSpPr>
              <p:cNvPr id="16" name="正方形/長方形 15">
                <a:extLst>
                  <a:ext uri="{FF2B5EF4-FFF2-40B4-BE49-F238E27FC236}">
                    <a16:creationId xmlns:a16="http://schemas.microsoft.com/office/drawing/2014/main" id="{9AFA9B15-5221-8754-CC3E-82BA70BDBA16}"/>
                  </a:ext>
                </a:extLst>
              </p:cNvPr>
              <p:cNvSpPr/>
              <p:nvPr/>
            </p:nvSpPr>
            <p:spPr>
              <a:xfrm>
                <a:off x="2716393" y="3873188"/>
                <a:ext cx="1481515" cy="102583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EECF0CB9-35EE-1862-794B-1F6D32849943}"/>
                  </a:ext>
                </a:extLst>
              </p:cNvPr>
              <p:cNvSpPr/>
              <p:nvPr/>
            </p:nvSpPr>
            <p:spPr>
              <a:xfrm>
                <a:off x="5051847" y="3354896"/>
                <a:ext cx="2310188" cy="263002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B6E54FF7-D82D-26DD-D822-97F701784402}"/>
                  </a:ext>
                </a:extLst>
              </p:cNvPr>
              <p:cNvSpPr/>
              <p:nvPr/>
            </p:nvSpPr>
            <p:spPr>
              <a:xfrm>
                <a:off x="2716393" y="2778846"/>
                <a:ext cx="2232000" cy="10800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49" y="211253"/>
            <a:ext cx="8425039"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4.</a:t>
            </a:r>
            <a:r>
              <a:rPr lang="ja-JP" altLang="en-US" sz="2400" b="1" dirty="0">
                <a:solidFill>
                  <a:schemeClr val="bg1"/>
                </a:solidFill>
                <a:latin typeface="メイリオ" panose="020B0604030504040204" pitchFamily="50" charset="-128"/>
                <a:ea typeface="メイリオ" panose="020B0604030504040204" pitchFamily="50" charset="-128"/>
              </a:rPr>
              <a:t>各種資料② ボランティア向け災害ごみ処理ハンドブック</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スライド番号プレースホルダー 1">
            <a:extLst>
              <a:ext uri="{FF2B5EF4-FFF2-40B4-BE49-F238E27FC236}">
                <a16:creationId xmlns:a16="http://schemas.microsoft.com/office/drawing/2014/main" id="{1C0BC3D2-AE28-4C41-6196-6F6DAC51AB00}"/>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16</a:t>
            </a:fld>
            <a:endParaRPr kumimoji="1" lang="ja-JP" altLang="en-US"/>
          </a:p>
        </p:txBody>
      </p:sp>
      <p:sp>
        <p:nvSpPr>
          <p:cNvPr id="10" name="正方形/長方形 9">
            <a:extLst>
              <a:ext uri="{FF2B5EF4-FFF2-40B4-BE49-F238E27FC236}">
                <a16:creationId xmlns:a16="http://schemas.microsoft.com/office/drawing/2014/main" id="{63244035-C394-8F01-9224-30087A110FD0}"/>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15" name="コンテンツ プレースホルダー 2">
            <a:extLst>
              <a:ext uri="{FF2B5EF4-FFF2-40B4-BE49-F238E27FC236}">
                <a16:creationId xmlns:a16="http://schemas.microsoft.com/office/drawing/2014/main" id="{04AC9798-78F7-D569-1F6F-789E65B2B787}"/>
              </a:ext>
            </a:extLst>
          </p:cNvPr>
          <p:cNvSpPr txBox="1">
            <a:spLocks/>
          </p:cNvSpPr>
          <p:nvPr/>
        </p:nvSpPr>
        <p:spPr>
          <a:xfrm>
            <a:off x="1512710" y="1230486"/>
            <a:ext cx="7381537" cy="18968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0"/>
              </a:spcBef>
              <a:buFont typeface="Arial" panose="020B0604020202020204" pitchFamily="34" charset="0"/>
              <a:buNone/>
            </a:pPr>
            <a:r>
              <a:rPr lang="ja-JP" altLang="en-US" sz="2000" b="1" u="sng" dirty="0">
                <a:solidFill>
                  <a:schemeClr val="accent1">
                    <a:lumMod val="50000"/>
                  </a:schemeClr>
                </a:solidFill>
                <a:latin typeface="メイリオ" panose="020B0604030504040204" pitchFamily="50" charset="-128"/>
                <a:ea typeface="メイリオ" panose="020B0604030504040204" pitchFamily="50" charset="-128"/>
              </a:rPr>
              <a:t>（１章）災害ごみ処理の流れと留意点</a:t>
            </a:r>
            <a:endParaRPr lang="en-US" altLang="ja-JP" sz="2000" b="1" u="sng" dirty="0">
              <a:solidFill>
                <a:schemeClr val="accent1">
                  <a:lumMod val="50000"/>
                </a:schemeClr>
              </a:solidFill>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50" dirty="0">
                <a:highlight>
                  <a:srgbClr val="FFFF00"/>
                </a:highlight>
                <a:latin typeface="メイリオ" panose="020B0604030504040204" pitchFamily="50" charset="-128"/>
                <a:ea typeface="メイリオ" panose="020B0604030504040204" pitchFamily="50" charset="-128"/>
              </a:rPr>
              <a:t>＜各市町村の集積所や仮置場の設置ルールを反映＞</a:t>
            </a:r>
            <a:r>
              <a:rPr lang="ja-JP" altLang="en-US" sz="2000" b="1" spc="-50" dirty="0">
                <a:latin typeface="メイリオ" panose="020B0604030504040204" pitchFamily="50" charset="-128"/>
                <a:ea typeface="メイリオ" panose="020B0604030504040204" pitchFamily="50" charset="-128"/>
              </a:rPr>
              <a:t>（要編集）</a:t>
            </a:r>
            <a:endParaRPr lang="en-US" altLang="ja-JP" sz="2000" b="1" spc="-5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集積所を設置しない場合は</a:t>
            </a:r>
            <a:r>
              <a:rPr lang="en-US" altLang="ja-JP" sz="2000" dirty="0">
                <a:latin typeface="メイリオ" panose="020B0604030504040204" pitchFamily="50" charset="-128"/>
                <a:ea typeface="メイリオ" panose="020B0604030504040204" pitchFamily="50" charset="-128"/>
              </a:rPr>
              <a:t>P5,6</a:t>
            </a:r>
            <a:r>
              <a:rPr lang="ja-JP" altLang="en-US" sz="2000" dirty="0">
                <a:latin typeface="メイリオ" panose="020B0604030504040204" pitchFamily="50" charset="-128"/>
                <a:ea typeface="メイリオ" panose="020B0604030504040204" pitchFamily="50" charset="-128"/>
              </a:rPr>
              <a:t>の該当する記載を削除し</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てください。また、集積所や仮置場の定義が異なる場合は、</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実態を反映してください。</a:t>
            </a:r>
          </a:p>
        </p:txBody>
      </p:sp>
      <p:sp>
        <p:nvSpPr>
          <p:cNvPr id="17" name="吹き出し: 角を丸めた四角形 16">
            <a:extLst>
              <a:ext uri="{FF2B5EF4-FFF2-40B4-BE49-F238E27FC236}">
                <a16:creationId xmlns:a16="http://schemas.microsoft.com/office/drawing/2014/main" id="{06D016DD-2807-C066-D9D5-EA1ECB0F715B}"/>
              </a:ext>
            </a:extLst>
          </p:cNvPr>
          <p:cNvSpPr/>
          <p:nvPr/>
        </p:nvSpPr>
        <p:spPr>
          <a:xfrm>
            <a:off x="173962" y="3198485"/>
            <a:ext cx="2268000" cy="828000"/>
          </a:xfrm>
          <a:prstGeom prst="wedgeRoundRectCallout">
            <a:avLst>
              <a:gd name="adj1" fmla="val 59447"/>
              <a:gd name="adj2" fmla="val 177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pPr algn="ctr"/>
            <a:r>
              <a:rPr kumimoji="1" lang="ja-JP" altLang="en-US" sz="1600" dirty="0">
                <a:latin typeface="メイリオ" panose="020B0604030504040204" pitchFamily="50" charset="-128"/>
                <a:ea typeface="メイリオ" panose="020B0604030504040204" pitchFamily="50" charset="-128"/>
              </a:rPr>
              <a:t>搬入先の候補が集積所・仮置場両方では</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ない場合は修正</a:t>
            </a:r>
          </a:p>
        </p:txBody>
      </p:sp>
      <p:sp>
        <p:nvSpPr>
          <p:cNvPr id="18" name="吹き出し: 角を丸めた四角形 17">
            <a:extLst>
              <a:ext uri="{FF2B5EF4-FFF2-40B4-BE49-F238E27FC236}">
                <a16:creationId xmlns:a16="http://schemas.microsoft.com/office/drawing/2014/main" id="{E70E99C3-A3C6-42D7-6BEC-1B19E30AB6E2}"/>
              </a:ext>
            </a:extLst>
          </p:cNvPr>
          <p:cNvSpPr/>
          <p:nvPr/>
        </p:nvSpPr>
        <p:spPr>
          <a:xfrm>
            <a:off x="173962" y="4154215"/>
            <a:ext cx="2268000" cy="612000"/>
          </a:xfrm>
          <a:prstGeom prst="wedgeRoundRectCallout">
            <a:avLst>
              <a:gd name="adj1" fmla="val 59639"/>
              <a:gd name="adj2" fmla="val 2267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pPr algn="ctr"/>
            <a:r>
              <a:rPr kumimoji="1" lang="ja-JP" altLang="en-US" sz="1600" dirty="0">
                <a:latin typeface="メイリオ" panose="020B0604030504040204" pitchFamily="50" charset="-128"/>
                <a:ea typeface="メイリオ" panose="020B0604030504040204" pitchFamily="50" charset="-128"/>
              </a:rPr>
              <a:t>対象物や広さが異なる場合は、実態を反映</a:t>
            </a:r>
          </a:p>
        </p:txBody>
      </p:sp>
      <p:sp>
        <p:nvSpPr>
          <p:cNvPr id="22" name="吹き出し: 角を丸めた四角形 21">
            <a:extLst>
              <a:ext uri="{FF2B5EF4-FFF2-40B4-BE49-F238E27FC236}">
                <a16:creationId xmlns:a16="http://schemas.microsoft.com/office/drawing/2014/main" id="{BAC857DC-9C7C-C480-9020-1787AFE919A7}"/>
              </a:ext>
            </a:extLst>
          </p:cNvPr>
          <p:cNvSpPr/>
          <p:nvPr/>
        </p:nvSpPr>
        <p:spPr>
          <a:xfrm>
            <a:off x="7602743" y="4855778"/>
            <a:ext cx="1162885" cy="1184219"/>
          </a:xfrm>
          <a:prstGeom prst="wedgeRoundRectCallout">
            <a:avLst>
              <a:gd name="adj1" fmla="val -61760"/>
              <a:gd name="adj2" fmla="val 1825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pPr algn="ctr"/>
            <a:r>
              <a:rPr kumimoji="1" lang="ja-JP" altLang="en-US" sz="1600" dirty="0">
                <a:latin typeface="メイリオ" panose="020B0604030504040204" pitchFamily="50" charset="-128"/>
                <a:ea typeface="メイリオ" panose="020B0604030504040204" pitchFamily="50" charset="-128"/>
              </a:rPr>
              <a:t>搬入場所</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の候補に</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応じて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修正</a:t>
            </a:r>
          </a:p>
        </p:txBody>
      </p:sp>
      <p:sp>
        <p:nvSpPr>
          <p:cNvPr id="12" name="コンテンツ プレースホルダー 2">
            <a:extLst>
              <a:ext uri="{FF2B5EF4-FFF2-40B4-BE49-F238E27FC236}">
                <a16:creationId xmlns:a16="http://schemas.microsoft.com/office/drawing/2014/main" id="{BD7E840E-9C82-C23D-D254-E98933B5C10A}"/>
              </a:ext>
            </a:extLst>
          </p:cNvPr>
          <p:cNvSpPr txBox="1">
            <a:spLocks/>
          </p:cNvSpPr>
          <p:nvPr/>
        </p:nvSpPr>
        <p:spPr>
          <a:xfrm>
            <a:off x="124232" y="5598697"/>
            <a:ext cx="2267999" cy="10480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「４．集積所・仮置場</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での荷下ろし作業」と</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同じ内容が、ハンド</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ブック概要版にもあり</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ます。</a:t>
            </a:r>
          </a:p>
        </p:txBody>
      </p:sp>
    </p:spTree>
    <p:extLst>
      <p:ext uri="{BB962C8B-B14F-4D97-AF65-F5344CB8AC3E}">
        <p14:creationId xmlns:p14="http://schemas.microsoft.com/office/powerpoint/2010/main" val="217904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コンテンツ プレースホルダー 2">
            <a:extLst>
              <a:ext uri="{FF2B5EF4-FFF2-40B4-BE49-F238E27FC236}">
                <a16:creationId xmlns:a16="http://schemas.microsoft.com/office/drawing/2014/main" id="{04AC9798-78F7-D569-1F6F-789E65B2B787}"/>
              </a:ext>
            </a:extLst>
          </p:cNvPr>
          <p:cNvSpPr txBox="1">
            <a:spLocks/>
          </p:cNvSpPr>
          <p:nvPr/>
        </p:nvSpPr>
        <p:spPr>
          <a:xfrm>
            <a:off x="1512709" y="1230485"/>
            <a:ext cx="7488000" cy="54162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0"/>
              </a:spcBef>
              <a:buFont typeface="Arial" panose="020B0604020202020204" pitchFamily="34" charset="0"/>
              <a:buNone/>
            </a:pPr>
            <a:r>
              <a:rPr lang="ja-JP" altLang="en-US" sz="2000" b="1" u="sng" dirty="0">
                <a:solidFill>
                  <a:schemeClr val="accent1">
                    <a:lumMod val="50000"/>
                  </a:schemeClr>
                </a:solidFill>
                <a:latin typeface="メイリオ" panose="020B0604030504040204" pitchFamily="50" charset="-128"/>
                <a:ea typeface="メイリオ" panose="020B0604030504040204" pitchFamily="50" charset="-128"/>
              </a:rPr>
              <a:t>（１章）災害ごみ処理の流れと留意点</a:t>
            </a:r>
            <a:endParaRPr lang="en-US" altLang="ja-JP" sz="2000" b="1" u="sng" dirty="0">
              <a:solidFill>
                <a:schemeClr val="accent1">
                  <a:lumMod val="50000"/>
                </a:schemeClr>
              </a:solidFill>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50" dirty="0">
                <a:highlight>
                  <a:srgbClr val="FFFF00"/>
                </a:highlight>
                <a:latin typeface="メイリオ" panose="020B0604030504040204" pitchFamily="50" charset="-128"/>
                <a:ea typeface="メイリオ" panose="020B0604030504040204" pitchFamily="50" charset="-128"/>
              </a:rPr>
              <a:t>＜各市町村の集積所や仮置場の設置ルールを反映＞</a:t>
            </a:r>
            <a:r>
              <a:rPr lang="ja-JP" altLang="en-US" sz="2000" b="1" spc="-50" dirty="0">
                <a:latin typeface="メイリオ" panose="020B0604030504040204" pitchFamily="50" charset="-128"/>
                <a:ea typeface="メイリオ" panose="020B0604030504040204" pitchFamily="50" charset="-128"/>
              </a:rPr>
              <a:t>（要編集）</a:t>
            </a:r>
            <a:endParaRPr lang="en-US" altLang="ja-JP" sz="2000" b="1" spc="-5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４</a:t>
            </a:r>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集積所・仮置場での荷下ろし作業</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に記載の</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集積</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所・仮置場のレイアウトイメージ</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について、市町村独自</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の集積所・仮置場のレイアウトがある場合はイラストを差</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換えてください。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二次元バーコードは実際のレイアウトを掲載した市町村</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ホームページ等へのリンクを想定しており、該当のものが</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なければ削除してください。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1800"/>
              </a:spcBef>
              <a:buFont typeface="Arial" panose="020B0604020202020204" pitchFamily="34" charset="0"/>
              <a:buNone/>
            </a:pPr>
            <a:r>
              <a:rPr lang="ja-JP" altLang="en-US" sz="2000" b="1" u="sng" dirty="0">
                <a:solidFill>
                  <a:schemeClr val="accent1">
                    <a:lumMod val="50000"/>
                  </a:schemeClr>
                </a:solidFill>
                <a:latin typeface="メイリオ" panose="020B0604030504040204" pitchFamily="50" charset="-128"/>
                <a:ea typeface="メイリオ" panose="020B0604030504040204" pitchFamily="50" charset="-128"/>
              </a:rPr>
              <a:t>（２章）災害ごみの種類</a:t>
            </a:r>
            <a:r>
              <a:rPr lang="en-US" altLang="ja-JP" sz="2000" b="1" baseline="30000" dirty="0">
                <a:solidFill>
                  <a:schemeClr val="accent1">
                    <a:lumMod val="50000"/>
                  </a:schemeClr>
                </a:solidFill>
                <a:latin typeface="メイリオ" panose="020B0604030504040204" pitchFamily="50" charset="-128"/>
                <a:ea typeface="メイリオ" panose="020B0604030504040204" pitchFamily="50" charset="-128"/>
              </a:rPr>
              <a:t>※</a:t>
            </a: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20" dirty="0">
                <a:highlight>
                  <a:srgbClr val="FFFF00"/>
                </a:highlight>
                <a:latin typeface="メイリオ" panose="020B0604030504040204" pitchFamily="50" charset="-128"/>
                <a:ea typeface="メイリオ" panose="020B0604030504040204" pitchFamily="50" charset="-128"/>
              </a:rPr>
              <a:t>＜各市町村の分別ルールに合わせた種類等の変更＞</a:t>
            </a:r>
            <a:r>
              <a:rPr lang="ja-JP" altLang="en-US" sz="2000" spc="-50" dirty="0">
                <a:latin typeface="メイリオ" panose="020B0604030504040204" pitchFamily="50" charset="-128"/>
                <a:ea typeface="メイリオ" panose="020B0604030504040204" pitchFamily="50" charset="-128"/>
              </a:rPr>
              <a:t>（要編集）</a:t>
            </a:r>
            <a:endParaRPr lang="en-US" altLang="ja-JP" sz="2000" spc="-5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P7</a:t>
            </a:r>
            <a:r>
              <a:rPr lang="ja-JP" altLang="en-US" sz="2000" dirty="0">
                <a:latin typeface="メイリオ" panose="020B0604030504040204" pitchFamily="50" charset="-128"/>
                <a:ea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rPr>
              <a:t>に記載しているごみの区分や各区分に含まれるごみ</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の種類、取扱い方法については、各市町村の分別ルールを確</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認して、適宜編集してください。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endParaRPr lang="ja-JP" altLang="en-US" sz="2000" dirty="0">
              <a:solidFill>
                <a:srgbClr val="FF0000"/>
              </a:solidFill>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endParaRPr lang="ja-JP" altLang="en-US" sz="20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49" y="211253"/>
            <a:ext cx="8425039"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4.</a:t>
            </a:r>
            <a:r>
              <a:rPr lang="ja-JP" altLang="en-US" sz="2400" b="1" dirty="0">
                <a:solidFill>
                  <a:schemeClr val="bg1"/>
                </a:solidFill>
                <a:latin typeface="メイリオ" panose="020B0604030504040204" pitchFamily="50" charset="-128"/>
                <a:ea typeface="メイリオ" panose="020B0604030504040204" pitchFamily="50" charset="-128"/>
              </a:rPr>
              <a:t>各種資料② ボランティア向け災害ごみ処理ハンドブック</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スライド番号プレースホルダー 1">
            <a:extLst>
              <a:ext uri="{FF2B5EF4-FFF2-40B4-BE49-F238E27FC236}">
                <a16:creationId xmlns:a16="http://schemas.microsoft.com/office/drawing/2014/main" id="{1C0BC3D2-AE28-4C41-6196-6F6DAC51AB00}"/>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17</a:t>
            </a:fld>
            <a:endParaRPr kumimoji="1" lang="ja-JP" altLang="en-US"/>
          </a:p>
        </p:txBody>
      </p:sp>
      <p:sp>
        <p:nvSpPr>
          <p:cNvPr id="10" name="正方形/長方形 9">
            <a:extLst>
              <a:ext uri="{FF2B5EF4-FFF2-40B4-BE49-F238E27FC236}">
                <a16:creationId xmlns:a16="http://schemas.microsoft.com/office/drawing/2014/main" id="{63244035-C394-8F01-9224-30087A110FD0}"/>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3" name="コンテンツ プレースホルダー 2">
            <a:extLst>
              <a:ext uri="{FF2B5EF4-FFF2-40B4-BE49-F238E27FC236}">
                <a16:creationId xmlns:a16="http://schemas.microsoft.com/office/drawing/2014/main" id="{F1C9E4A1-C8E2-4469-7727-E79569259348}"/>
              </a:ext>
            </a:extLst>
          </p:cNvPr>
          <p:cNvSpPr txBox="1">
            <a:spLocks/>
          </p:cNvSpPr>
          <p:nvPr/>
        </p:nvSpPr>
        <p:spPr>
          <a:xfrm>
            <a:off x="138229" y="5261118"/>
            <a:ext cx="1656000" cy="1208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altLang="ja-JP" sz="1400" dirty="0">
                <a:latin typeface="メイリオ" panose="020B0604030504040204" pitchFamily="50" charset="-128"/>
                <a:ea typeface="メイリオ" panose="020B0604030504040204" pitchFamily="50" charset="-128"/>
              </a:rPr>
              <a:t>※ P7,8</a:t>
            </a:r>
            <a:r>
              <a:rPr lang="ja-JP" altLang="en-US" sz="1400" dirty="0">
                <a:latin typeface="メイリオ" panose="020B0604030504040204" pitchFamily="50" charset="-128"/>
                <a:ea typeface="メイリオ" panose="020B0604030504040204" pitchFamily="50" charset="-128"/>
              </a:rPr>
              <a:t>の災害ご</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みの種類と同じ</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内容が、ハンド</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ブック概要版</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にもあります。</a:t>
            </a:r>
          </a:p>
        </p:txBody>
      </p:sp>
    </p:spTree>
    <p:extLst>
      <p:ext uri="{BB962C8B-B14F-4D97-AF65-F5344CB8AC3E}">
        <p14:creationId xmlns:p14="http://schemas.microsoft.com/office/powerpoint/2010/main" val="186595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320B7FE7-5A31-FBEE-1162-5960AAF88E53}"/>
              </a:ext>
            </a:extLst>
          </p:cNvPr>
          <p:cNvSpPr txBox="1">
            <a:spLocks/>
          </p:cNvSpPr>
          <p:nvPr/>
        </p:nvSpPr>
        <p:spPr>
          <a:xfrm>
            <a:off x="1501422" y="1214362"/>
            <a:ext cx="7169612" cy="53206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buFont typeface="Arial" panose="020B0604020202020204" pitchFamily="34" charset="0"/>
              <a:buNone/>
            </a:pPr>
            <a:r>
              <a:rPr lang="ja-JP" altLang="en-US" sz="2000" b="1" u="sng" dirty="0">
                <a:solidFill>
                  <a:schemeClr val="accent1">
                    <a:lumMod val="50000"/>
                  </a:schemeClr>
                </a:solidFill>
                <a:latin typeface="メイリオ" panose="020B0604030504040204" pitchFamily="50" charset="-128"/>
                <a:ea typeface="メイリオ" panose="020B0604030504040204" pitchFamily="50" charset="-128"/>
              </a:rPr>
              <a:t>（４章）作業時の装備</a:t>
            </a:r>
            <a:endParaRPr lang="en-US" altLang="ja-JP" sz="2000" b="1" u="sng" dirty="0">
              <a:solidFill>
                <a:schemeClr val="accent1">
                  <a:lumMod val="50000"/>
                </a:schemeClr>
              </a:solidFill>
              <a:latin typeface="メイリオ" panose="020B0604030504040204" pitchFamily="50" charset="-128"/>
              <a:ea typeface="メイリオ" panose="020B0604030504040204" pitchFamily="50" charset="-128"/>
            </a:endParaRPr>
          </a:p>
          <a:p>
            <a:pPr marL="0" indent="0">
              <a:lnSpc>
                <a:spcPts val="2700"/>
              </a:lnSpc>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＜各市町村や社会福祉協議会の物資等の備蓄状況を反映＞</a:t>
            </a:r>
            <a:r>
              <a:rPr lang="ja-JP" altLang="en-US" sz="2000" dirty="0">
                <a:latin typeface="メイリオ" panose="020B0604030504040204" pitchFamily="50" charset="-128"/>
                <a:ea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endParaRPr>
          </a:p>
          <a:p>
            <a:pPr marL="0" indent="0" algn="r">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（任意）　</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あると活躍できるもの</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については、各市町村や社会</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福祉協議会の備蓄物資や資機材を踏まえて、記載の内容の</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ほかに持参してもらいたいものを記載してください。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1800"/>
              </a:spcBef>
              <a:buFont typeface="Arial" panose="020B0604020202020204" pitchFamily="34" charset="0"/>
              <a:buNone/>
            </a:pPr>
            <a:r>
              <a:rPr lang="ja-JP" altLang="en-US" sz="2000" b="1" u="sng" dirty="0">
                <a:solidFill>
                  <a:schemeClr val="accent1">
                    <a:lumMod val="50000"/>
                  </a:schemeClr>
                </a:solidFill>
                <a:latin typeface="メイリオ" panose="020B0604030504040204" pitchFamily="50" charset="-128"/>
                <a:ea typeface="メイリオ" panose="020B0604030504040204" pitchFamily="50" charset="-128"/>
              </a:rPr>
              <a:t>関連情報・表紙</a:t>
            </a:r>
            <a:endParaRPr lang="en-US" altLang="ja-JP" sz="2000" b="1" u="sng" dirty="0">
              <a:solidFill>
                <a:schemeClr val="accent1">
                  <a:lumMod val="50000"/>
                </a:schemeClr>
              </a:solidFill>
              <a:latin typeface="メイリオ" panose="020B0604030504040204" pitchFamily="50" charset="-128"/>
              <a:ea typeface="メイリオ" panose="020B0604030504040204" pitchFamily="50" charset="-128"/>
            </a:endParaRPr>
          </a:p>
          <a:p>
            <a:pPr marL="0" indent="0">
              <a:lnSpc>
                <a:spcPts val="2700"/>
              </a:lnSpc>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＜二次元バーコード、連絡先の更新＞</a:t>
            </a:r>
            <a:r>
              <a:rPr lang="ja-JP" altLang="en-US" sz="2000" dirty="0">
                <a:latin typeface="メイリオ" panose="020B0604030504040204" pitchFamily="50" charset="-128"/>
                <a:ea typeface="メイリオ" panose="020B0604030504040204" pitchFamily="50" charset="-128"/>
              </a:rPr>
              <a:t>　</a:t>
            </a:r>
            <a:r>
              <a:rPr lang="ja-JP" altLang="en-US" sz="2000" b="1" spc="-50" dirty="0">
                <a:latin typeface="メイリオ" panose="020B0604030504040204" pitchFamily="50" charset="-128"/>
                <a:ea typeface="メイリオ" panose="020B0604030504040204" pitchFamily="50" charset="-128"/>
              </a:rPr>
              <a:t>（要編集）</a:t>
            </a:r>
            <a:endParaRPr lang="en-US" altLang="ja-JP" sz="2000" b="1" spc="-5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掲載する二次元バーコードは、各市町村の災害ごみ処理</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に係るホームページや本ハンドブックを掲載するホーム</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ページなどに更新してください。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あわせて、お問い合わせ先も更新してください。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それぞれ活用主体に応じて編集してください。</a:t>
            </a:r>
            <a:endParaRPr lang="en-US" altLang="ja-JP" sz="2000" dirty="0">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459FDAFD-78F0-C044-13C9-D2A0E4A3EC2E}"/>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18</a:t>
            </a:fld>
            <a:endParaRPr kumimoji="1" lang="ja-JP" altLang="en-US"/>
          </a:p>
        </p:txBody>
      </p:sp>
      <p:sp>
        <p:nvSpPr>
          <p:cNvPr id="2" name="正方形/長方形 1">
            <a:extLst>
              <a:ext uri="{FF2B5EF4-FFF2-40B4-BE49-F238E27FC236}">
                <a16:creationId xmlns:a16="http://schemas.microsoft.com/office/drawing/2014/main" id="{7D5B3312-5B38-4660-05D3-29497DFA8DB0}"/>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C0727155-E29A-9CBE-1AD8-487C1231205B}"/>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a:extLst>
              <a:ext uri="{FF2B5EF4-FFF2-40B4-BE49-F238E27FC236}">
                <a16:creationId xmlns:a16="http://schemas.microsoft.com/office/drawing/2014/main" id="{E9B69747-7DC5-F38F-C969-288E23005DBC}"/>
              </a:ext>
            </a:extLst>
          </p:cNvPr>
          <p:cNvSpPr>
            <a:spLocks noGrp="1"/>
          </p:cNvSpPr>
          <p:nvPr>
            <p:ph type="title"/>
          </p:nvPr>
        </p:nvSpPr>
        <p:spPr>
          <a:xfrm>
            <a:off x="628649" y="211253"/>
            <a:ext cx="8425039"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4.</a:t>
            </a:r>
            <a:r>
              <a:rPr lang="ja-JP" altLang="en-US" sz="2400" b="1" dirty="0">
                <a:solidFill>
                  <a:schemeClr val="bg1"/>
                </a:solidFill>
                <a:latin typeface="メイリオ" panose="020B0604030504040204" pitchFamily="50" charset="-128"/>
                <a:ea typeface="メイリオ" panose="020B0604030504040204" pitchFamily="50" charset="-128"/>
              </a:rPr>
              <a:t>各種資料② ボランティア向け災害ごみ処理ハンドブック</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26474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320B7FE7-5A31-FBEE-1162-5960AAF88E53}"/>
              </a:ext>
            </a:extLst>
          </p:cNvPr>
          <p:cNvSpPr txBox="1">
            <a:spLocks/>
          </p:cNvSpPr>
          <p:nvPr/>
        </p:nvSpPr>
        <p:spPr>
          <a:xfrm>
            <a:off x="1580363" y="1214361"/>
            <a:ext cx="7313883" cy="24757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0"/>
              </a:spcBef>
              <a:buFont typeface="Arial" panose="020B0604020202020204" pitchFamily="34" charset="0"/>
              <a:buNone/>
            </a:pPr>
            <a:r>
              <a:rPr lang="ja-JP" altLang="en-US" sz="2000" b="1" u="sng" dirty="0">
                <a:solidFill>
                  <a:schemeClr val="accent1">
                    <a:lumMod val="50000"/>
                  </a:schemeClr>
                </a:solidFill>
                <a:latin typeface="メイリオ" panose="020B0604030504040204" pitchFamily="50" charset="-128"/>
                <a:ea typeface="メイリオ" panose="020B0604030504040204" pitchFamily="50" charset="-128"/>
              </a:rPr>
              <a:t>全体構成</a:t>
            </a:r>
            <a:endParaRPr lang="en-US" altLang="ja-JP" sz="2000" b="1" u="sng" dirty="0">
              <a:solidFill>
                <a:schemeClr val="accent1">
                  <a:lumMod val="50000"/>
                </a:schemeClr>
              </a:solidFill>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＜趣旨に合わせた構成の組み換え＞</a:t>
            </a:r>
            <a:r>
              <a:rPr lang="ja-JP" altLang="en-US" sz="2000" dirty="0">
                <a:solidFill>
                  <a:srgbClr val="FF0000"/>
                </a:solidFill>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（任意）</a:t>
            </a:r>
            <a:endParaRPr lang="en-US" altLang="ja-JP" sz="2000" dirty="0">
              <a:highlight>
                <a:srgbClr val="FFFF00"/>
              </a:highlight>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巻末資料</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日のボランティア活動の流れ（例）</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を活用</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して、一般的なボランティア活動に関する情報を本編に含め</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る場合や、災害発生前に準備すべき内容から掲載したい場合</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100" dirty="0">
                <a:latin typeface="メイリオ" panose="020B0604030504040204" pitchFamily="50" charset="-128"/>
                <a:ea typeface="メイリオ" panose="020B0604030504040204" pitchFamily="50" charset="-128"/>
              </a:rPr>
              <a:t>などは、以下の例のように構成を組み換えるのもよいでしょう。</a:t>
            </a:r>
            <a:endParaRPr lang="en-US" altLang="ja-JP" sz="2000" spc="-100" dirty="0">
              <a:latin typeface="メイリオ" panose="020B0604030504040204" pitchFamily="50" charset="-128"/>
              <a:ea typeface="メイリオ" panose="020B0604030504040204" pitchFamily="50" charset="-128"/>
            </a:endParaRPr>
          </a:p>
        </p:txBody>
      </p:sp>
      <p:graphicFrame>
        <p:nvGraphicFramePr>
          <p:cNvPr id="3" name="表 7">
            <a:extLst>
              <a:ext uri="{FF2B5EF4-FFF2-40B4-BE49-F238E27FC236}">
                <a16:creationId xmlns:a16="http://schemas.microsoft.com/office/drawing/2014/main" id="{9DCCA237-2379-E3E6-377B-1EFCCAF95B49}"/>
              </a:ext>
            </a:extLst>
          </p:cNvPr>
          <p:cNvGraphicFramePr>
            <a:graphicFrameLocks noGrp="1"/>
          </p:cNvGraphicFramePr>
          <p:nvPr>
            <p:extLst>
              <p:ext uri="{D42A27DB-BD31-4B8C-83A1-F6EECF244321}">
                <p14:modId xmlns:p14="http://schemas.microsoft.com/office/powerpoint/2010/main" val="3013945537"/>
              </p:ext>
            </p:extLst>
          </p:nvPr>
        </p:nvGraphicFramePr>
        <p:xfrm>
          <a:off x="2566833" y="3690114"/>
          <a:ext cx="3960000" cy="1341075"/>
        </p:xfrm>
        <a:graphic>
          <a:graphicData uri="http://schemas.openxmlformats.org/drawingml/2006/table">
            <a:tbl>
              <a:tblPr firstRow="1" bandRow="1">
                <a:tableStyleId>{B301B821-A1FF-4177-AEE7-76D212191A09}</a:tableStyleId>
              </a:tblPr>
              <a:tblGrid>
                <a:gridCol w="612000">
                  <a:extLst>
                    <a:ext uri="{9D8B030D-6E8A-4147-A177-3AD203B41FA5}">
                      <a16:colId xmlns:a16="http://schemas.microsoft.com/office/drawing/2014/main" val="3696710393"/>
                    </a:ext>
                  </a:extLst>
                </a:gridCol>
                <a:gridCol w="2556000">
                  <a:extLst>
                    <a:ext uri="{9D8B030D-6E8A-4147-A177-3AD203B41FA5}">
                      <a16:colId xmlns:a16="http://schemas.microsoft.com/office/drawing/2014/main" val="1773363518"/>
                    </a:ext>
                  </a:extLst>
                </a:gridCol>
                <a:gridCol w="792000">
                  <a:extLst>
                    <a:ext uri="{9D8B030D-6E8A-4147-A177-3AD203B41FA5}">
                      <a16:colId xmlns:a16="http://schemas.microsoft.com/office/drawing/2014/main" val="587611690"/>
                    </a:ext>
                  </a:extLst>
                </a:gridCol>
              </a:tblGrid>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章</a:t>
                      </a:r>
                    </a:p>
                  </a:txBody>
                  <a:tcPr marL="36000" marR="36000" marT="36000" marB="36000" anchor="ctr">
                    <a:lnR w="12700" cap="flat" cmpd="sng" algn="ctr">
                      <a:solidFill>
                        <a:schemeClr val="tx2"/>
                      </a:solidFill>
                      <a:prstDash val="solid"/>
                      <a:round/>
                      <a:headEnd type="none" w="med" len="med"/>
                      <a:tailEnd type="none" w="med" len="med"/>
                    </a:lnR>
                  </a:tcP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項 目</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tcPr>
                </a:tc>
                <a:tc>
                  <a:txBody>
                    <a:bodyPr/>
                    <a:lstStyle/>
                    <a:p>
                      <a:pPr algn="ctr">
                        <a:lnSpc>
                          <a:spcPts val="1500"/>
                        </a:lnSpc>
                      </a:pPr>
                      <a:r>
                        <a:rPr kumimoji="1" lang="ja-JP" altLang="en-US" sz="1400" spc="-100" baseline="0" dirty="0">
                          <a:latin typeface="メイリオ" panose="020B0604030504040204" pitchFamily="50" charset="-128"/>
                          <a:ea typeface="メイリオ" panose="020B0604030504040204" pitchFamily="50" charset="-128"/>
                        </a:rPr>
                        <a:t>ﾍﾟｰｼﾞ数</a:t>
                      </a:r>
                    </a:p>
                  </a:txBody>
                  <a:tcPr marL="36000" marR="36000" marT="36000" marB="36000"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1716934745"/>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１章</a:t>
                      </a:r>
                    </a:p>
                  </a:txBody>
                  <a:tcPr marL="36000" marR="36000" marT="36000" marB="36000" anchor="ctr">
                    <a:lnR w="12700" cap="flat" cmpd="sng" algn="ctr">
                      <a:solidFill>
                        <a:schemeClr val="tx2"/>
                      </a:solidFill>
                      <a:prstDash val="solid"/>
                      <a:round/>
                      <a:headEnd type="none" w="med" len="med"/>
                      <a:tailEnd type="none" w="med" len="med"/>
                    </a:lnR>
                  </a:tcPr>
                </a:tc>
                <a:tc>
                  <a:txBody>
                    <a:bodyPr/>
                    <a:lstStyle/>
                    <a:p>
                      <a:pPr>
                        <a:lnSpc>
                          <a:spcPts val="1500"/>
                        </a:lnSpc>
                      </a:pPr>
                      <a:r>
                        <a:rPr kumimoji="1" lang="ja-JP" altLang="en-US" sz="1400" spc="-100" baseline="0" dirty="0">
                          <a:latin typeface="メイリオ" panose="020B0604030504040204" pitchFamily="50" charset="-128"/>
                          <a:ea typeface="メイリオ" panose="020B0604030504040204" pitchFamily="50" charset="-128"/>
                        </a:rPr>
                        <a:t>災害ごみ処理の流れと留意点</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tcP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4</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2053748631"/>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２章</a:t>
                      </a:r>
                    </a:p>
                  </a:txBody>
                  <a:tcPr marL="36000" marR="36000" marT="36000" marB="36000" anchor="ctr">
                    <a:lnR w="12700" cap="flat" cmpd="sng" algn="ctr">
                      <a:solidFill>
                        <a:schemeClr val="tx2"/>
                      </a:solidFill>
                      <a:prstDash val="solid"/>
                      <a:round/>
                      <a:headEnd type="none" w="med" len="med"/>
                      <a:tailEnd type="none" w="med" len="med"/>
                    </a:lnR>
                  </a:tcP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災害ごみの種類</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tcP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4</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1120061952"/>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３章</a:t>
                      </a:r>
                    </a:p>
                  </a:txBody>
                  <a:tcPr marL="36000" marR="36000" marT="36000" marB="36000" anchor="ctr">
                    <a:lnR w="12700" cap="flat" cmpd="sng" algn="ctr">
                      <a:solidFill>
                        <a:schemeClr val="tx2"/>
                      </a:solidFill>
                      <a:prstDash val="solid"/>
                      <a:round/>
                      <a:headEnd type="none" w="med" len="med"/>
                      <a:tailEnd type="none" w="med" len="med"/>
                    </a:lnR>
                  </a:tcP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被災現場の状況</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tcP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2352822953"/>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４章</a:t>
                      </a:r>
                    </a:p>
                  </a:txBody>
                  <a:tcPr marL="36000" marR="36000" marT="36000" marB="36000" anchor="ctr">
                    <a:lnR w="12700" cap="flat" cmpd="sng" algn="ctr">
                      <a:solidFill>
                        <a:schemeClr val="tx2"/>
                      </a:solidFill>
                      <a:prstDash val="solid"/>
                      <a:round/>
                      <a:headEnd type="none" w="med" len="med"/>
                      <a:tailEnd type="none" w="med" len="med"/>
                    </a:lnR>
                  </a:tcP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作業時の装備</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tcP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1185291428"/>
                  </a:ext>
                </a:extLst>
              </a:tr>
            </a:tbl>
          </a:graphicData>
        </a:graphic>
      </p:graphicFrame>
      <p:graphicFrame>
        <p:nvGraphicFramePr>
          <p:cNvPr id="4" name="表 3">
            <a:extLst>
              <a:ext uri="{FF2B5EF4-FFF2-40B4-BE49-F238E27FC236}">
                <a16:creationId xmlns:a16="http://schemas.microsoft.com/office/drawing/2014/main" id="{241C6D6E-2D69-64A6-C927-F57E137F9134}"/>
              </a:ext>
            </a:extLst>
          </p:cNvPr>
          <p:cNvGraphicFramePr>
            <a:graphicFrameLocks noGrp="1"/>
          </p:cNvGraphicFramePr>
          <p:nvPr>
            <p:extLst>
              <p:ext uri="{D42A27DB-BD31-4B8C-83A1-F6EECF244321}">
                <p14:modId xmlns:p14="http://schemas.microsoft.com/office/powerpoint/2010/main" val="4225562985"/>
              </p:ext>
            </p:extLst>
          </p:nvPr>
        </p:nvGraphicFramePr>
        <p:xfrm>
          <a:off x="4764552" y="5368533"/>
          <a:ext cx="3960000" cy="1341075"/>
        </p:xfrm>
        <a:graphic>
          <a:graphicData uri="http://schemas.openxmlformats.org/drawingml/2006/table">
            <a:tbl>
              <a:tblPr firstRow="1" bandRow="1">
                <a:tableStyleId>{21E4AEA4-8DFA-4A89-87EB-49C32662AFE0}</a:tableStyleId>
              </a:tblPr>
              <a:tblGrid>
                <a:gridCol w="612000">
                  <a:extLst>
                    <a:ext uri="{9D8B030D-6E8A-4147-A177-3AD203B41FA5}">
                      <a16:colId xmlns:a16="http://schemas.microsoft.com/office/drawing/2014/main" val="3696710393"/>
                    </a:ext>
                  </a:extLst>
                </a:gridCol>
                <a:gridCol w="2556000">
                  <a:extLst>
                    <a:ext uri="{9D8B030D-6E8A-4147-A177-3AD203B41FA5}">
                      <a16:colId xmlns:a16="http://schemas.microsoft.com/office/drawing/2014/main" val="1773363518"/>
                    </a:ext>
                  </a:extLst>
                </a:gridCol>
                <a:gridCol w="792000">
                  <a:extLst>
                    <a:ext uri="{9D8B030D-6E8A-4147-A177-3AD203B41FA5}">
                      <a16:colId xmlns:a16="http://schemas.microsoft.com/office/drawing/2014/main" val="587611690"/>
                    </a:ext>
                  </a:extLst>
                </a:gridCol>
              </a:tblGrid>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章</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項 目</a:t>
                      </a:r>
                    </a:p>
                  </a:txBody>
                  <a:tcPr marL="36000" marR="36000" marT="36000" marB="36000" anchor="ctr"/>
                </a:tc>
                <a:tc>
                  <a:txBody>
                    <a:bodyPr/>
                    <a:lstStyle/>
                    <a:p>
                      <a:pPr algn="ctr">
                        <a:lnSpc>
                          <a:spcPts val="1500"/>
                        </a:lnSpc>
                      </a:pPr>
                      <a:r>
                        <a:rPr kumimoji="1" lang="ja-JP" altLang="en-US" sz="1400" spc="-100" baseline="0" dirty="0">
                          <a:latin typeface="メイリオ" panose="020B0604030504040204" pitchFamily="50" charset="-128"/>
                          <a:ea typeface="メイリオ" panose="020B0604030504040204" pitchFamily="50" charset="-128"/>
                        </a:rPr>
                        <a:t>ﾍﾟｰｼﾞ数</a:t>
                      </a:r>
                    </a:p>
                  </a:txBody>
                  <a:tcPr marL="36000" marR="36000" marT="36000" marB="36000" anchor="ctr"/>
                </a:tc>
                <a:extLst>
                  <a:ext uri="{0D108BD9-81ED-4DB2-BD59-A6C34878D82A}">
                    <a16:rowId xmlns:a16="http://schemas.microsoft.com/office/drawing/2014/main" val="1716934745"/>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１章</a:t>
                      </a:r>
                    </a:p>
                  </a:txBody>
                  <a:tcPr marL="36000" marR="36000" marT="36000" marB="36000" anchor="ct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作業時の装備</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053748631"/>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２章</a:t>
                      </a:r>
                    </a:p>
                  </a:txBody>
                  <a:tcPr marL="36000" marR="36000" marT="36000" marB="36000" anchor="ct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被災現場の状況</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120061952"/>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３章</a:t>
                      </a:r>
                    </a:p>
                  </a:txBody>
                  <a:tcPr marL="36000" marR="36000" marT="36000" marB="36000" anchor="ct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災害ごみの種類</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4</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352822953"/>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４章</a:t>
                      </a:r>
                    </a:p>
                  </a:txBody>
                  <a:tcPr marL="36000" marR="36000" marT="36000" marB="36000" anchor="ctr"/>
                </a:tc>
                <a:tc>
                  <a:txBody>
                    <a:bodyPr/>
                    <a:lstStyle/>
                    <a:p>
                      <a:pPr>
                        <a:lnSpc>
                          <a:spcPts val="1500"/>
                        </a:lnSpc>
                      </a:pPr>
                      <a:r>
                        <a:rPr kumimoji="1" lang="ja-JP" altLang="en-US" sz="1400" spc="-100" baseline="0" dirty="0">
                          <a:latin typeface="メイリオ" panose="020B0604030504040204" pitchFamily="50" charset="-128"/>
                          <a:ea typeface="メイリオ" panose="020B0604030504040204" pitchFamily="50" charset="-128"/>
                        </a:rPr>
                        <a:t>災害ごみ処理の流れと留意点</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4</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185291428"/>
                  </a:ext>
                </a:extLst>
              </a:tr>
            </a:tbl>
          </a:graphicData>
        </a:graphic>
      </p:graphicFrame>
      <p:sp>
        <p:nvSpPr>
          <p:cNvPr id="6" name="テキスト ボックス 5">
            <a:extLst>
              <a:ext uri="{FF2B5EF4-FFF2-40B4-BE49-F238E27FC236}">
                <a16:creationId xmlns:a16="http://schemas.microsoft.com/office/drawing/2014/main" id="{997A5DCD-BC00-44D1-B8D0-9BCF92326517}"/>
              </a:ext>
            </a:extLst>
          </p:cNvPr>
          <p:cNvSpPr txBox="1"/>
          <p:nvPr/>
        </p:nvSpPr>
        <p:spPr>
          <a:xfrm>
            <a:off x="4042830" y="3404568"/>
            <a:ext cx="819150" cy="338554"/>
          </a:xfrm>
          <a:prstGeom prst="rect">
            <a:avLst/>
          </a:prstGeom>
          <a:noFill/>
        </p:spPr>
        <p:txBody>
          <a:bodyPr wrap="square" rtlCol="0">
            <a:spAutoFit/>
          </a:bodyPr>
          <a:lstStyle/>
          <a:p>
            <a:pPr algn="ctr"/>
            <a:r>
              <a:rPr kumimoji="1" lang="ja-JP" altLang="en-US" sz="1600" b="1" dirty="0">
                <a:solidFill>
                  <a:schemeClr val="tx2"/>
                </a:solidFill>
                <a:latin typeface="メイリオ" panose="020B0604030504040204" pitchFamily="50" charset="-128"/>
                <a:ea typeface="メイリオ" panose="020B0604030504040204" pitchFamily="50" charset="-128"/>
              </a:rPr>
              <a:t>現 案</a:t>
            </a:r>
          </a:p>
        </p:txBody>
      </p:sp>
      <p:graphicFrame>
        <p:nvGraphicFramePr>
          <p:cNvPr id="7" name="表 7">
            <a:extLst>
              <a:ext uri="{FF2B5EF4-FFF2-40B4-BE49-F238E27FC236}">
                <a16:creationId xmlns:a16="http://schemas.microsoft.com/office/drawing/2014/main" id="{24468645-63D8-24DF-8F91-C16F19653F50}"/>
              </a:ext>
            </a:extLst>
          </p:cNvPr>
          <p:cNvGraphicFramePr>
            <a:graphicFrameLocks noGrp="1"/>
          </p:cNvGraphicFramePr>
          <p:nvPr>
            <p:extLst>
              <p:ext uri="{D42A27DB-BD31-4B8C-83A1-F6EECF244321}">
                <p14:modId xmlns:p14="http://schemas.microsoft.com/office/powerpoint/2010/main" val="389282826"/>
              </p:ext>
            </p:extLst>
          </p:nvPr>
        </p:nvGraphicFramePr>
        <p:xfrm>
          <a:off x="369116" y="5090793"/>
          <a:ext cx="3960000" cy="1609290"/>
        </p:xfrm>
        <a:graphic>
          <a:graphicData uri="http://schemas.openxmlformats.org/drawingml/2006/table">
            <a:tbl>
              <a:tblPr firstRow="1" bandRow="1">
                <a:tableStyleId>{21E4AEA4-8DFA-4A89-87EB-49C32662AFE0}</a:tableStyleId>
              </a:tblPr>
              <a:tblGrid>
                <a:gridCol w="612000">
                  <a:extLst>
                    <a:ext uri="{9D8B030D-6E8A-4147-A177-3AD203B41FA5}">
                      <a16:colId xmlns:a16="http://schemas.microsoft.com/office/drawing/2014/main" val="3696710393"/>
                    </a:ext>
                  </a:extLst>
                </a:gridCol>
                <a:gridCol w="2556000">
                  <a:extLst>
                    <a:ext uri="{9D8B030D-6E8A-4147-A177-3AD203B41FA5}">
                      <a16:colId xmlns:a16="http://schemas.microsoft.com/office/drawing/2014/main" val="1773363518"/>
                    </a:ext>
                  </a:extLst>
                </a:gridCol>
                <a:gridCol w="792000">
                  <a:extLst>
                    <a:ext uri="{9D8B030D-6E8A-4147-A177-3AD203B41FA5}">
                      <a16:colId xmlns:a16="http://schemas.microsoft.com/office/drawing/2014/main" val="587611690"/>
                    </a:ext>
                  </a:extLst>
                </a:gridCol>
              </a:tblGrid>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章</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項 目</a:t>
                      </a:r>
                    </a:p>
                  </a:txBody>
                  <a:tcPr marL="36000" marR="36000" marT="36000" marB="36000" anchor="ctr"/>
                </a:tc>
                <a:tc>
                  <a:txBody>
                    <a:bodyPr/>
                    <a:lstStyle/>
                    <a:p>
                      <a:pPr algn="ctr">
                        <a:lnSpc>
                          <a:spcPts val="1500"/>
                        </a:lnSpc>
                      </a:pPr>
                      <a:r>
                        <a:rPr kumimoji="1" lang="ja-JP" altLang="en-US" sz="1400" spc="-100" baseline="0" dirty="0">
                          <a:latin typeface="メイリオ" panose="020B0604030504040204" pitchFamily="50" charset="-128"/>
                          <a:ea typeface="メイリオ" panose="020B0604030504040204" pitchFamily="50" charset="-128"/>
                        </a:rPr>
                        <a:t>ﾍﾟｰｼﾞ数</a:t>
                      </a:r>
                    </a:p>
                  </a:txBody>
                  <a:tcPr marL="36000" marR="36000" marT="36000" marB="36000" anchor="ctr"/>
                </a:tc>
                <a:extLst>
                  <a:ext uri="{0D108BD9-81ED-4DB2-BD59-A6C34878D82A}">
                    <a16:rowId xmlns:a16="http://schemas.microsoft.com/office/drawing/2014/main" val="1716934745"/>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１章</a:t>
                      </a:r>
                    </a:p>
                  </a:txBody>
                  <a:tcPr marL="36000" marR="36000" marT="36000" marB="36000" anchor="ctr"/>
                </a:tc>
                <a:tc>
                  <a:txBody>
                    <a:bodyPr/>
                    <a:lstStyle/>
                    <a:p>
                      <a:pPr>
                        <a:lnSpc>
                          <a:spcPts val="1500"/>
                        </a:lnSpc>
                      </a:pPr>
                      <a:r>
                        <a:rPr kumimoji="1" lang="ja-JP" altLang="en-US" sz="1400" spc="-100" baseline="0" dirty="0">
                          <a:latin typeface="メイリオ" panose="020B0604030504040204" pitchFamily="50" charset="-128"/>
                          <a:ea typeface="メイリオ" panose="020B0604030504040204" pitchFamily="50" charset="-128"/>
                        </a:rPr>
                        <a:t>災害ごみ処理の流れと留意点</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4</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053748631"/>
                  </a:ext>
                </a:extLst>
              </a:tr>
              <a:tr h="252000">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２章</a:t>
                      </a:r>
                    </a:p>
                  </a:txBody>
                  <a:tcPr marL="36000" marR="36000" marT="36000" marB="36000" anchor="ctr"/>
                </a:tc>
                <a:tc>
                  <a:txBody>
                    <a:bodyPr/>
                    <a:lstStyle/>
                    <a:p>
                      <a:pPr>
                        <a:lnSpc>
                          <a:spcPts val="1500"/>
                        </a:lnSpc>
                      </a:pPr>
                      <a:r>
                        <a:rPr kumimoji="1" lang="en-US" altLang="ja-JP" sz="1400" b="1" dirty="0">
                          <a:latin typeface="メイリオ" panose="020B0604030504040204" pitchFamily="50" charset="-128"/>
                          <a:ea typeface="メイリオ" panose="020B0604030504040204" pitchFamily="50" charset="-128"/>
                        </a:rPr>
                        <a:t>1</a:t>
                      </a:r>
                      <a:r>
                        <a:rPr kumimoji="1" lang="ja-JP" altLang="en-US" sz="1400" b="1" dirty="0">
                          <a:latin typeface="メイリオ" panose="020B0604030504040204" pitchFamily="50" charset="-128"/>
                          <a:ea typeface="メイリオ" panose="020B0604030504040204" pitchFamily="50" charset="-128"/>
                        </a:rPr>
                        <a:t>日のボランティアの流れ</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1</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844516570"/>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３章</a:t>
                      </a:r>
                    </a:p>
                  </a:txBody>
                  <a:tcPr marL="36000" marR="36000" marT="36000" marB="36000" anchor="ct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災害ごみの種類</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3</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352822953"/>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４章</a:t>
                      </a:r>
                    </a:p>
                  </a:txBody>
                  <a:tcPr marL="36000" marR="36000" marT="36000" marB="36000" anchor="ct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被災現場の状況</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185291428"/>
                  </a:ext>
                </a:extLst>
              </a:tr>
              <a:tr h="252000">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５章</a:t>
                      </a:r>
                    </a:p>
                  </a:txBody>
                  <a:tcPr marL="36000" marR="36000" marT="36000" marB="36000" anchor="ct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rPr>
                        <a:t>作業時の装備</a:t>
                      </a:r>
                    </a:p>
                  </a:txBody>
                  <a:tcPr marL="36000" marR="36000" marT="36000" marB="36000" anchor="ctr"/>
                </a:tc>
                <a:tc>
                  <a:txBody>
                    <a:bodyPr/>
                    <a:lstStyle/>
                    <a:p>
                      <a:pPr algn="ctr">
                        <a:lnSpc>
                          <a:spcPts val="1500"/>
                        </a:lnSpc>
                      </a:pPr>
                      <a:r>
                        <a:rPr kumimoji="1" lang="ja-JP" altLang="en-US" sz="1400" dirty="0">
                          <a:latin typeface="メイリオ" panose="020B0604030504040204" pitchFamily="50" charset="-128"/>
                          <a:ea typeface="メイリオ" panose="020B0604030504040204" pitchFamily="50" charset="-128"/>
                        </a:rPr>
                        <a:t>　　</a:t>
                      </a:r>
                      <a:r>
                        <a:rPr kumimoji="1" lang="en-US" altLang="ja-JP" sz="1400" dirty="0">
                          <a:latin typeface="メイリオ" panose="020B0604030504040204" pitchFamily="50" charset="-128"/>
                          <a:ea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4116677033"/>
                  </a:ext>
                </a:extLst>
              </a:tr>
            </a:tbl>
          </a:graphicData>
        </a:graphic>
      </p:graphicFrame>
      <p:sp>
        <p:nvSpPr>
          <p:cNvPr id="8" name="テキスト ボックス 7">
            <a:extLst>
              <a:ext uri="{FF2B5EF4-FFF2-40B4-BE49-F238E27FC236}">
                <a16:creationId xmlns:a16="http://schemas.microsoft.com/office/drawing/2014/main" id="{089EF2E4-C2C6-8E1E-651A-4DFCE69AAA15}"/>
              </a:ext>
            </a:extLst>
          </p:cNvPr>
          <p:cNvSpPr txBox="1"/>
          <p:nvPr/>
        </p:nvSpPr>
        <p:spPr>
          <a:xfrm>
            <a:off x="108916" y="4604945"/>
            <a:ext cx="2441673" cy="523220"/>
          </a:xfrm>
          <a:prstGeom prst="rect">
            <a:avLst/>
          </a:prstGeom>
          <a:noFill/>
        </p:spPr>
        <p:txBody>
          <a:bodyPr wrap="square" rtlCol="0">
            <a:spAutoFit/>
          </a:bodyPr>
          <a:lstStyle/>
          <a:p>
            <a:r>
              <a:rPr kumimoji="1" lang="ja-JP" altLang="en-US" sz="1400" b="1" dirty="0">
                <a:solidFill>
                  <a:srgbClr val="C00000"/>
                </a:solidFill>
                <a:latin typeface="メイリオ" panose="020B0604030504040204" pitchFamily="50" charset="-128"/>
                <a:ea typeface="メイリオ" panose="020B0604030504040204" pitchFamily="50" charset="-128"/>
              </a:rPr>
              <a:t>一般的なボランティア活動に関する情報を含める場合</a:t>
            </a:r>
          </a:p>
        </p:txBody>
      </p:sp>
      <p:sp>
        <p:nvSpPr>
          <p:cNvPr id="9" name="テキスト ボックス 8">
            <a:extLst>
              <a:ext uri="{FF2B5EF4-FFF2-40B4-BE49-F238E27FC236}">
                <a16:creationId xmlns:a16="http://schemas.microsoft.com/office/drawing/2014/main" id="{D78863B2-A952-36BA-4BCF-07291B3A3063}"/>
              </a:ext>
            </a:extLst>
          </p:cNvPr>
          <p:cNvSpPr txBox="1"/>
          <p:nvPr/>
        </p:nvSpPr>
        <p:spPr>
          <a:xfrm>
            <a:off x="6593413" y="4866555"/>
            <a:ext cx="2311535" cy="523220"/>
          </a:xfrm>
          <a:prstGeom prst="rect">
            <a:avLst/>
          </a:prstGeom>
          <a:noFill/>
        </p:spPr>
        <p:txBody>
          <a:bodyPr wrap="square" rtlCol="0">
            <a:spAutoFit/>
          </a:bodyPr>
          <a:lstStyle/>
          <a:p>
            <a:r>
              <a:rPr kumimoji="1" lang="ja-JP" altLang="en-US" sz="1400" b="1" dirty="0">
                <a:solidFill>
                  <a:srgbClr val="C00000"/>
                </a:solidFill>
                <a:latin typeface="メイリオ" panose="020B0604030504040204" pitchFamily="50" charset="-128"/>
                <a:ea typeface="メイリオ" panose="020B0604030504040204" pitchFamily="50" charset="-128"/>
              </a:rPr>
              <a:t>災害発生前に準備する</a:t>
            </a:r>
            <a:endParaRPr kumimoji="1" lang="en-US" altLang="ja-JP" sz="1400" b="1" dirty="0">
              <a:solidFill>
                <a:srgbClr val="C00000"/>
              </a:solidFill>
              <a:latin typeface="メイリオ" panose="020B0604030504040204" pitchFamily="50" charset="-128"/>
              <a:ea typeface="メイリオ" panose="020B0604030504040204" pitchFamily="50" charset="-128"/>
            </a:endParaRPr>
          </a:p>
          <a:p>
            <a:r>
              <a:rPr kumimoji="1" lang="ja-JP" altLang="en-US" sz="1400" b="1" dirty="0">
                <a:solidFill>
                  <a:srgbClr val="C00000"/>
                </a:solidFill>
                <a:latin typeface="メイリオ" panose="020B0604030504040204" pitchFamily="50" charset="-128"/>
                <a:ea typeface="メイリオ" panose="020B0604030504040204" pitchFamily="50" charset="-128"/>
              </a:rPr>
              <a:t>内容から掲載したい場合</a:t>
            </a:r>
          </a:p>
        </p:txBody>
      </p:sp>
      <p:sp>
        <p:nvSpPr>
          <p:cNvPr id="10" name="矢印: 折線 9">
            <a:extLst>
              <a:ext uri="{FF2B5EF4-FFF2-40B4-BE49-F238E27FC236}">
                <a16:creationId xmlns:a16="http://schemas.microsoft.com/office/drawing/2014/main" id="{572823DF-6D62-3A4E-427A-7B994A850BD8}"/>
              </a:ext>
            </a:extLst>
          </p:cNvPr>
          <p:cNvSpPr/>
          <p:nvPr/>
        </p:nvSpPr>
        <p:spPr>
          <a:xfrm rot="5400000">
            <a:off x="7072814" y="3887484"/>
            <a:ext cx="646331" cy="742950"/>
          </a:xfrm>
          <a:prstGeom prst="ben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矢印: 折線 10">
            <a:extLst>
              <a:ext uri="{FF2B5EF4-FFF2-40B4-BE49-F238E27FC236}">
                <a16:creationId xmlns:a16="http://schemas.microsoft.com/office/drawing/2014/main" id="{43342FD3-1AC4-660F-0CFC-AD9B89D02645}"/>
              </a:ext>
            </a:extLst>
          </p:cNvPr>
          <p:cNvSpPr/>
          <p:nvPr/>
        </p:nvSpPr>
        <p:spPr>
          <a:xfrm rot="16200000" flipH="1">
            <a:off x="1257199" y="3887483"/>
            <a:ext cx="646331" cy="742950"/>
          </a:xfrm>
          <a:prstGeom prst="ben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吹き出し: 角を丸めた四角形 12">
            <a:extLst>
              <a:ext uri="{FF2B5EF4-FFF2-40B4-BE49-F238E27FC236}">
                <a16:creationId xmlns:a16="http://schemas.microsoft.com/office/drawing/2014/main" id="{8EDD128A-8A30-D6DC-B072-AF8E5D1A44F2}"/>
              </a:ext>
            </a:extLst>
          </p:cNvPr>
          <p:cNvSpPr/>
          <p:nvPr/>
        </p:nvSpPr>
        <p:spPr>
          <a:xfrm>
            <a:off x="2427889" y="5819051"/>
            <a:ext cx="1512000" cy="1008000"/>
          </a:xfrm>
          <a:prstGeom prst="wedgeRoundRectCallout">
            <a:avLst>
              <a:gd name="adj1" fmla="val -56018"/>
              <a:gd name="adj2" fmla="val -48075"/>
              <a:gd name="adj3" fmla="val 16667"/>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0" rtlCol="0" anchor="ctr"/>
          <a:lstStyle/>
          <a:p>
            <a:pPr algn="ctr">
              <a:lnSpc>
                <a:spcPts val="1500"/>
              </a:lnSpc>
            </a:pPr>
            <a:r>
              <a:rPr kumimoji="1" lang="ja-JP" altLang="en-US" sz="1400" b="1" dirty="0">
                <a:solidFill>
                  <a:srgbClr val="C00000"/>
                </a:solidFill>
                <a:latin typeface="メイリオ" panose="020B0604030504040204" pitchFamily="50" charset="-128"/>
                <a:ea typeface="メイリオ" panose="020B0604030504040204" pitchFamily="50" charset="-128"/>
              </a:rPr>
              <a:t>巻末資料を挿入</a:t>
            </a:r>
            <a:endParaRPr kumimoji="1" lang="en-US" altLang="ja-JP" sz="1400" b="1" dirty="0">
              <a:solidFill>
                <a:srgbClr val="C00000"/>
              </a:solidFill>
              <a:latin typeface="メイリオ" panose="020B0604030504040204" pitchFamily="50" charset="-128"/>
              <a:ea typeface="メイリオ" panose="020B0604030504040204" pitchFamily="50" charset="-128"/>
            </a:endParaRPr>
          </a:p>
          <a:p>
            <a:pPr algn="ctr">
              <a:lnSpc>
                <a:spcPts val="1500"/>
              </a:lnSpc>
            </a:pPr>
            <a:r>
              <a:rPr kumimoji="1" lang="ja-JP" altLang="en-US" sz="1400" b="1" dirty="0">
                <a:solidFill>
                  <a:srgbClr val="C00000"/>
                </a:solidFill>
                <a:latin typeface="メイリオ" panose="020B0604030504040204" pitchFamily="50" charset="-128"/>
                <a:ea typeface="メイリオ" panose="020B0604030504040204" pitchFamily="50" charset="-128"/>
              </a:rPr>
              <a:t>し、代わりに</a:t>
            </a:r>
            <a:endParaRPr kumimoji="1" lang="en-US" altLang="ja-JP" sz="1400" b="1" dirty="0">
              <a:solidFill>
                <a:srgbClr val="C00000"/>
              </a:solidFill>
              <a:latin typeface="メイリオ" panose="020B0604030504040204" pitchFamily="50" charset="-128"/>
              <a:ea typeface="メイリオ" panose="020B0604030504040204" pitchFamily="50" charset="-128"/>
            </a:endParaRPr>
          </a:p>
          <a:p>
            <a:pPr algn="ctr">
              <a:lnSpc>
                <a:spcPts val="1500"/>
              </a:lnSpc>
            </a:pPr>
            <a:r>
              <a:rPr kumimoji="1" lang="ja-JP" altLang="en-US" sz="1400" b="1" dirty="0">
                <a:solidFill>
                  <a:srgbClr val="C00000"/>
                </a:solidFill>
                <a:latin typeface="メイリオ" panose="020B0604030504040204" pitchFamily="50" charset="-128"/>
                <a:ea typeface="メイリオ" panose="020B0604030504040204" pitchFamily="50" charset="-128"/>
              </a:rPr>
              <a:t>ハンドブック</a:t>
            </a:r>
            <a:endParaRPr kumimoji="1" lang="en-US" altLang="ja-JP" sz="1400" b="1" dirty="0">
              <a:solidFill>
                <a:srgbClr val="C00000"/>
              </a:solidFill>
              <a:latin typeface="メイリオ" panose="020B0604030504040204" pitchFamily="50" charset="-128"/>
              <a:ea typeface="メイリオ" panose="020B0604030504040204" pitchFamily="50" charset="-128"/>
            </a:endParaRPr>
          </a:p>
          <a:p>
            <a:pPr algn="ctr">
              <a:lnSpc>
                <a:spcPts val="1500"/>
              </a:lnSpc>
            </a:pPr>
            <a:r>
              <a:rPr kumimoji="1" lang="en-US" altLang="ja-JP" sz="1400" b="1" dirty="0">
                <a:solidFill>
                  <a:srgbClr val="C00000"/>
                </a:solidFill>
                <a:latin typeface="メイリオ" panose="020B0604030504040204" pitchFamily="50" charset="-128"/>
                <a:ea typeface="メイリオ" panose="020B0604030504040204" pitchFamily="50" charset="-128"/>
              </a:rPr>
              <a:t>P10</a:t>
            </a:r>
            <a:r>
              <a:rPr kumimoji="1" lang="ja-JP" altLang="en-US" sz="1400" b="1" dirty="0">
                <a:solidFill>
                  <a:srgbClr val="C00000"/>
                </a:solidFill>
                <a:latin typeface="メイリオ" panose="020B0604030504040204" pitchFamily="50" charset="-128"/>
                <a:ea typeface="メイリオ" panose="020B0604030504040204" pitchFamily="50" charset="-128"/>
              </a:rPr>
              <a:t>「参考」の</a:t>
            </a:r>
            <a:endParaRPr kumimoji="1" lang="en-US" altLang="ja-JP" sz="1400" b="1" dirty="0">
              <a:solidFill>
                <a:srgbClr val="C00000"/>
              </a:solidFill>
              <a:latin typeface="メイリオ" panose="020B0604030504040204" pitchFamily="50" charset="-128"/>
              <a:ea typeface="メイリオ" panose="020B0604030504040204" pitchFamily="50" charset="-128"/>
            </a:endParaRPr>
          </a:p>
          <a:p>
            <a:pPr algn="ctr">
              <a:lnSpc>
                <a:spcPts val="1500"/>
              </a:lnSpc>
            </a:pPr>
            <a:r>
              <a:rPr kumimoji="1" lang="ja-JP" altLang="en-US" sz="1400" b="1" dirty="0">
                <a:solidFill>
                  <a:srgbClr val="C00000"/>
                </a:solidFill>
                <a:latin typeface="メイリオ" panose="020B0604030504040204" pitchFamily="50" charset="-128"/>
                <a:ea typeface="メイリオ" panose="020B0604030504040204" pitchFamily="50" charset="-128"/>
              </a:rPr>
              <a:t>ページを削除</a:t>
            </a:r>
            <a:endParaRPr kumimoji="1" lang="ja-JP" altLang="en-US" sz="1400" b="1" dirty="0">
              <a:solidFill>
                <a:srgbClr val="C00000"/>
              </a:solidFill>
            </a:endParaRPr>
          </a:p>
        </p:txBody>
      </p:sp>
      <p:sp>
        <p:nvSpPr>
          <p:cNvPr id="14" name="スライド番号プレースホルダー 1">
            <a:extLst>
              <a:ext uri="{FF2B5EF4-FFF2-40B4-BE49-F238E27FC236}">
                <a16:creationId xmlns:a16="http://schemas.microsoft.com/office/drawing/2014/main" id="{83A94B89-DDBC-4E23-B65D-A4A06F4273F5}"/>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19</a:t>
            </a:fld>
            <a:endParaRPr kumimoji="1" lang="ja-JP" altLang="en-US"/>
          </a:p>
        </p:txBody>
      </p:sp>
      <p:sp>
        <p:nvSpPr>
          <p:cNvPr id="2" name="正方形/長方形 1">
            <a:extLst>
              <a:ext uri="{FF2B5EF4-FFF2-40B4-BE49-F238E27FC236}">
                <a16:creationId xmlns:a16="http://schemas.microsoft.com/office/drawing/2014/main" id="{AA954F68-7E6C-3AB3-0AA4-D5A8E19C6EE5}"/>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12" name="正方形/長方形 11">
            <a:extLst>
              <a:ext uri="{FF2B5EF4-FFF2-40B4-BE49-F238E27FC236}">
                <a16:creationId xmlns:a16="http://schemas.microsoft.com/office/drawing/2014/main" id="{A7BF8951-A1D3-F471-BAA0-492E5059E613}"/>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385FD951-0542-AA0C-3273-A910B0F2EC44}"/>
              </a:ext>
            </a:extLst>
          </p:cNvPr>
          <p:cNvSpPr>
            <a:spLocks noGrp="1"/>
          </p:cNvSpPr>
          <p:nvPr>
            <p:ph type="title"/>
          </p:nvPr>
        </p:nvSpPr>
        <p:spPr>
          <a:xfrm>
            <a:off x="628649" y="211253"/>
            <a:ext cx="8425039"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4.</a:t>
            </a:r>
            <a:r>
              <a:rPr lang="ja-JP" altLang="en-US" sz="2400" b="1" dirty="0">
                <a:solidFill>
                  <a:schemeClr val="bg1"/>
                </a:solidFill>
                <a:latin typeface="メイリオ" panose="020B0604030504040204" pitchFamily="50" charset="-128"/>
                <a:ea typeface="メイリオ" panose="020B0604030504040204" pitchFamily="50" charset="-128"/>
              </a:rPr>
              <a:t>各種資料② ボランティア向け災害ごみ処理ハンドブック</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98531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217235-C165-9219-B656-B6D1CEF09A20}"/>
              </a:ext>
            </a:extLst>
          </p:cNvPr>
          <p:cNvSpPr>
            <a:spLocks noGrp="1"/>
          </p:cNvSpPr>
          <p:nvPr>
            <p:ph type="title"/>
          </p:nvPr>
        </p:nvSpPr>
        <p:spPr/>
        <p:txBody>
          <a:bodyPr>
            <a:normAutofit/>
          </a:bodyPr>
          <a:lstStyle/>
          <a:p>
            <a:r>
              <a:rPr kumimoji="1" lang="ja-JP" altLang="en-US" sz="3600" b="1" dirty="0">
                <a:latin typeface="メイリオ" panose="020B0604030504040204" pitchFamily="50" charset="-128"/>
                <a:ea typeface="メイリオ" panose="020B0604030504040204" pitchFamily="50" charset="-128"/>
              </a:rPr>
              <a:t>目次</a:t>
            </a:r>
          </a:p>
        </p:txBody>
      </p:sp>
      <p:sp>
        <p:nvSpPr>
          <p:cNvPr id="3" name="コンテンツ プレースホルダー 2">
            <a:extLst>
              <a:ext uri="{FF2B5EF4-FFF2-40B4-BE49-F238E27FC236}">
                <a16:creationId xmlns:a16="http://schemas.microsoft.com/office/drawing/2014/main" id="{B9F3C0A1-5326-365F-83E5-84D536AAD74F}"/>
              </a:ext>
            </a:extLst>
          </p:cNvPr>
          <p:cNvSpPr>
            <a:spLocks noGrp="1"/>
          </p:cNvSpPr>
          <p:nvPr>
            <p:ph idx="1"/>
          </p:nvPr>
        </p:nvSpPr>
        <p:spPr>
          <a:xfrm>
            <a:off x="316089" y="1664334"/>
            <a:ext cx="8827910" cy="5057142"/>
          </a:xfrm>
        </p:spPr>
        <p:txBody>
          <a:bodyPr>
            <a:normAutofit/>
          </a:bodyPr>
          <a:lstStyle/>
          <a:p>
            <a:pPr marL="0" indent="0">
              <a:lnSpc>
                <a:spcPct val="110000"/>
              </a:lnSpc>
              <a:buNone/>
            </a:pPr>
            <a:r>
              <a:rPr kumimoji="1" lang="ja-JP" altLang="en-US" sz="1800" dirty="0">
                <a:latin typeface="メイリオ" panose="020B0604030504040204" pitchFamily="50" charset="-128"/>
                <a:ea typeface="メイリオ" panose="020B0604030504040204" pitchFamily="50" charset="-128"/>
              </a:rPr>
              <a:t>はじめに </a:t>
            </a: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3</a:t>
            </a:r>
            <a:endParaRPr kumimoji="1" lang="en-US" altLang="ja-JP" sz="1800" dirty="0">
              <a:latin typeface="メイリオ" panose="020B0604030504040204" pitchFamily="50" charset="-128"/>
              <a:ea typeface="メイリオ" panose="020B0604030504040204" pitchFamily="50" charset="-128"/>
            </a:endParaRPr>
          </a:p>
          <a:p>
            <a:pPr marL="0" indent="0">
              <a:lnSpc>
                <a:spcPct val="110000"/>
              </a:lnSpc>
              <a:buNone/>
            </a:pPr>
            <a:r>
              <a:rPr lang="ja-JP" altLang="en-US" sz="1800" dirty="0">
                <a:latin typeface="メイリオ" panose="020B0604030504040204" pitchFamily="50" charset="-128"/>
                <a:ea typeface="メイリオ" panose="020B0604030504040204" pitchFamily="50" charset="-128"/>
              </a:rPr>
              <a:t>ボランティア連携のための各種</a:t>
            </a:r>
            <a:r>
              <a:rPr kumimoji="1" lang="ja-JP" altLang="en-US" sz="1800" dirty="0">
                <a:latin typeface="メイリオ" panose="020B0604030504040204" pitchFamily="50" charset="-128"/>
                <a:ea typeface="メイリオ" panose="020B0604030504040204" pitchFamily="50" charset="-128"/>
              </a:rPr>
              <a:t>資料について </a:t>
            </a: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4</a:t>
            </a:r>
            <a:endParaRPr kumimoji="1" lang="en-US" altLang="ja-JP" sz="1800" dirty="0">
              <a:latin typeface="メイリオ" panose="020B0604030504040204" pitchFamily="50" charset="-128"/>
              <a:ea typeface="メイリオ" panose="020B0604030504040204" pitchFamily="50" charset="-128"/>
            </a:endParaRPr>
          </a:p>
          <a:p>
            <a:pPr marL="0" indent="0">
              <a:lnSpc>
                <a:spcPct val="110000"/>
              </a:lnSpc>
              <a:buNone/>
            </a:pPr>
            <a:r>
              <a:rPr kumimoji="1" lang="en-US" altLang="ja-JP" sz="1800" dirty="0">
                <a:latin typeface="メイリオ" panose="020B0604030504040204" pitchFamily="50" charset="-128"/>
                <a:ea typeface="メイリオ" panose="020B0604030504040204" pitchFamily="50" charset="-128"/>
              </a:rPr>
              <a:t>1.</a:t>
            </a:r>
            <a:r>
              <a:rPr kumimoji="1" lang="ja-JP" altLang="en-US" sz="1800" dirty="0">
                <a:latin typeface="メイリオ" panose="020B0604030504040204" pitchFamily="50" charset="-128"/>
                <a:ea typeface="メイリオ" panose="020B0604030504040204" pitchFamily="50" charset="-128"/>
              </a:rPr>
              <a:t>各種資料の目的 </a:t>
            </a: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5</a:t>
            </a:r>
            <a:endParaRPr kumimoji="1" lang="en-US" altLang="ja-JP" sz="1800" dirty="0">
              <a:latin typeface="メイリオ" panose="020B0604030504040204" pitchFamily="50" charset="-128"/>
              <a:ea typeface="メイリオ" panose="020B0604030504040204" pitchFamily="50" charset="-128"/>
            </a:endParaRPr>
          </a:p>
          <a:p>
            <a:pPr marL="0" indent="0">
              <a:lnSpc>
                <a:spcPct val="110000"/>
              </a:lnSpc>
              <a:buNone/>
            </a:pPr>
            <a:r>
              <a:rPr lang="en-US" altLang="ja-JP" sz="1800" dirty="0">
                <a:latin typeface="メイリオ" panose="020B0604030504040204" pitchFamily="50" charset="-128"/>
                <a:ea typeface="メイリオ" panose="020B0604030504040204" pitchFamily="50" charset="-128"/>
              </a:rPr>
              <a:t>2.</a:t>
            </a:r>
            <a:r>
              <a:rPr lang="ja-JP" altLang="en-US" sz="1800" dirty="0">
                <a:latin typeface="メイリオ" panose="020B0604030504040204" pitchFamily="50" charset="-128"/>
                <a:ea typeface="メイリオ" panose="020B0604030504040204" pitchFamily="50" charset="-128"/>
              </a:rPr>
              <a:t>各資料の位置づけ、関連性 ・・・・・・・・・・・・・・・・・・・・・・ </a:t>
            </a:r>
            <a:r>
              <a:rPr lang="en-US" altLang="ja-JP" sz="1800" dirty="0">
                <a:latin typeface="メイリオ" panose="020B0604030504040204" pitchFamily="50" charset="-128"/>
                <a:ea typeface="メイリオ" panose="020B0604030504040204" pitchFamily="50" charset="-128"/>
              </a:rPr>
              <a:t>6</a:t>
            </a:r>
          </a:p>
          <a:p>
            <a:pPr marL="0" indent="0">
              <a:lnSpc>
                <a:spcPct val="110000"/>
              </a:lnSpc>
              <a:buNone/>
            </a:pPr>
            <a:r>
              <a:rPr lang="en-US" altLang="ja-JP" sz="1800" dirty="0">
                <a:latin typeface="メイリオ" panose="020B0604030504040204" pitchFamily="50" charset="-128"/>
                <a:ea typeface="メイリオ" panose="020B0604030504040204" pitchFamily="50" charset="-128"/>
              </a:rPr>
              <a:t>3</a:t>
            </a:r>
            <a:r>
              <a:rPr kumimoji="1"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各種</a:t>
            </a:r>
            <a:r>
              <a:rPr kumimoji="1" lang="ja-JP" altLang="en-US" sz="1800" dirty="0">
                <a:latin typeface="メイリオ" panose="020B0604030504040204" pitchFamily="50" charset="-128"/>
                <a:ea typeface="メイリオ" panose="020B0604030504040204" pitchFamily="50" charset="-128"/>
              </a:rPr>
              <a:t>資料① 災害ごみ処理に係る市町村向けボランティア連携マニュアル・・ </a:t>
            </a:r>
            <a:r>
              <a:rPr kumimoji="1" lang="en-US" altLang="ja-JP" sz="1800" dirty="0">
                <a:latin typeface="メイリオ" panose="020B0604030504040204" pitchFamily="50" charset="-128"/>
                <a:ea typeface="メイリオ" panose="020B0604030504040204" pitchFamily="50" charset="-128"/>
              </a:rPr>
              <a:t>7</a:t>
            </a:r>
          </a:p>
          <a:p>
            <a:pPr marL="0" indent="0">
              <a:lnSpc>
                <a:spcPct val="110000"/>
              </a:lnSpc>
              <a:buNone/>
            </a:pPr>
            <a:r>
              <a:rPr lang="en-US" altLang="ja-JP" sz="1800" dirty="0">
                <a:latin typeface="メイリオ" panose="020B0604030504040204" pitchFamily="50" charset="-128"/>
                <a:ea typeface="メイリオ" panose="020B0604030504040204" pitchFamily="50" charset="-128"/>
              </a:rPr>
              <a:t>4</a:t>
            </a:r>
            <a:r>
              <a:rPr kumimoji="1" lang="en-US" altLang="ja-JP" sz="1800" dirty="0">
                <a:latin typeface="メイリオ" panose="020B0604030504040204" pitchFamily="50" charset="-128"/>
                <a:ea typeface="メイリオ" panose="020B0604030504040204" pitchFamily="50" charset="-128"/>
              </a:rPr>
              <a:t>.</a:t>
            </a:r>
            <a:r>
              <a:rPr kumimoji="1" lang="ja-JP" altLang="en-US" sz="1800" dirty="0">
                <a:latin typeface="メイリオ" panose="020B0604030504040204" pitchFamily="50" charset="-128"/>
                <a:ea typeface="メイリオ" panose="020B0604030504040204" pitchFamily="50" charset="-128"/>
              </a:rPr>
              <a:t>各種資料</a:t>
            </a:r>
            <a:r>
              <a:rPr lang="ja-JP" altLang="en-US" sz="1800" dirty="0">
                <a:latin typeface="メイリオ" panose="020B0604030504040204" pitchFamily="50" charset="-128"/>
                <a:ea typeface="メイリオ" panose="020B0604030504040204" pitchFamily="50" charset="-128"/>
              </a:rPr>
              <a:t>② ボランティア向け災害ごみ処理ハンドブック</a:t>
            </a:r>
            <a:r>
              <a:rPr kumimoji="1" lang="ja-JP" altLang="en-US" sz="1800" dirty="0">
                <a:latin typeface="メイリオ" panose="020B0604030504040204" pitchFamily="50" charset="-128"/>
                <a:ea typeface="メイリオ" panose="020B0604030504040204" pitchFamily="50" charset="-128"/>
              </a:rPr>
              <a:t>・・・・・・・・・</a:t>
            </a:r>
            <a:r>
              <a:rPr kumimoji="1" lang="en-US" altLang="ja-JP" sz="1800" dirty="0">
                <a:latin typeface="メイリオ" panose="020B0604030504040204" pitchFamily="50" charset="-128"/>
                <a:ea typeface="メイリオ" panose="020B0604030504040204" pitchFamily="50" charset="-128"/>
              </a:rPr>
              <a:t>14</a:t>
            </a:r>
          </a:p>
          <a:p>
            <a:pPr marL="0" indent="0">
              <a:lnSpc>
                <a:spcPct val="110000"/>
              </a:lnSpc>
              <a:buNone/>
            </a:pPr>
            <a:r>
              <a:rPr kumimoji="1" lang="en-US" altLang="ja-JP" sz="1800" dirty="0">
                <a:latin typeface="メイリオ" panose="020B0604030504040204" pitchFamily="50" charset="-128"/>
                <a:ea typeface="メイリオ" panose="020B0604030504040204" pitchFamily="50" charset="-128"/>
              </a:rPr>
              <a:t>5.</a:t>
            </a:r>
            <a:r>
              <a:rPr kumimoji="1" lang="ja-JP" altLang="en-US" sz="1800" dirty="0">
                <a:latin typeface="メイリオ" panose="020B0604030504040204" pitchFamily="50" charset="-128"/>
                <a:ea typeface="メイリオ" panose="020B0604030504040204" pitchFamily="50" charset="-128"/>
              </a:rPr>
              <a:t>各種資料</a:t>
            </a:r>
            <a:r>
              <a:rPr lang="ja-JP" altLang="en-US" sz="1800" dirty="0">
                <a:latin typeface="メイリオ" panose="020B0604030504040204" pitchFamily="50" charset="-128"/>
                <a:ea typeface="メイリオ" panose="020B0604030504040204" pitchFamily="50" charset="-128"/>
              </a:rPr>
              <a:t>③ ボランティア向け災害ごみ処理研修ツール</a:t>
            </a:r>
            <a:r>
              <a:rPr kumimoji="1" lang="ja-JP" altLang="en-US" sz="1800" dirty="0">
                <a:latin typeface="メイリオ" panose="020B0604030504040204" pitchFamily="50" charset="-128"/>
                <a:ea typeface="メイリオ" panose="020B0604030504040204" pitchFamily="50" charset="-128"/>
              </a:rPr>
              <a:t>・・・・・・・・・・</a:t>
            </a:r>
            <a:r>
              <a:rPr kumimoji="1" lang="en-US" altLang="ja-JP" sz="1800" dirty="0">
                <a:latin typeface="メイリオ" panose="020B0604030504040204" pitchFamily="50" charset="-128"/>
                <a:ea typeface="メイリオ" panose="020B0604030504040204" pitchFamily="50" charset="-128"/>
              </a:rPr>
              <a:t>21</a:t>
            </a:r>
          </a:p>
          <a:p>
            <a:pPr marL="0" indent="0">
              <a:lnSpc>
                <a:spcPct val="110000"/>
              </a:lnSpc>
              <a:buNone/>
            </a:pPr>
            <a:r>
              <a:rPr lang="ja-JP" altLang="en-US" sz="1800" dirty="0">
                <a:latin typeface="メイリオ" panose="020B0604030504040204" pitchFamily="50" charset="-128"/>
                <a:ea typeface="メイリオ" panose="020B0604030504040204" pitchFamily="50" charset="-128"/>
              </a:rPr>
              <a:t>おわりに ・・・・・・・・・・・・・・・・・・・・・・・・・・・・・・・</a:t>
            </a:r>
            <a:r>
              <a:rPr lang="en-US" altLang="ja-JP" sz="1800" dirty="0">
                <a:latin typeface="メイリオ" panose="020B0604030504040204" pitchFamily="50" charset="-128"/>
                <a:ea typeface="メイリオ" panose="020B0604030504040204" pitchFamily="50" charset="-128"/>
              </a:rPr>
              <a:t>28</a:t>
            </a:r>
            <a:endParaRPr kumimoji="1" lang="ja-JP" altLang="en-US" sz="1800" dirty="0">
              <a:latin typeface="メイリオ" panose="020B0604030504040204" pitchFamily="50" charset="-128"/>
              <a:ea typeface="メイリオ" panose="020B0604030504040204" pitchFamily="50" charset="-128"/>
            </a:endParaRPr>
          </a:p>
        </p:txBody>
      </p:sp>
      <p:sp>
        <p:nvSpPr>
          <p:cNvPr id="4" name="スライド番号プレースホルダー 1">
            <a:extLst>
              <a:ext uri="{FF2B5EF4-FFF2-40B4-BE49-F238E27FC236}">
                <a16:creationId xmlns:a16="http://schemas.microsoft.com/office/drawing/2014/main" id="{610231E1-76F7-3540-ED79-9D3E48C4BF4B}"/>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2B4C037F-CC61-2484-D83F-92D314B46DCB}"/>
              </a:ext>
            </a:extLst>
          </p:cNvPr>
          <p:cNvSpPr/>
          <p:nvPr/>
        </p:nvSpPr>
        <p:spPr>
          <a:xfrm>
            <a:off x="0" y="1224794"/>
            <a:ext cx="9143999" cy="8389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6569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8219D6CB-17A9-411A-D82C-04EA1A1E67AC}"/>
              </a:ext>
            </a:extLst>
          </p:cNvPr>
          <p:cNvPicPr>
            <a:picLocks noChangeAspect="1"/>
          </p:cNvPicPr>
          <p:nvPr/>
        </p:nvPicPr>
        <p:blipFill>
          <a:blip r:embed="rId2"/>
          <a:stretch>
            <a:fillRect/>
          </a:stretch>
        </p:blipFill>
        <p:spPr>
          <a:xfrm>
            <a:off x="7023855" y="1061528"/>
            <a:ext cx="2000299" cy="2846867"/>
          </a:xfrm>
          <a:prstGeom prst="rect">
            <a:avLst/>
          </a:prstGeom>
        </p:spPr>
      </p:pic>
      <p:pic>
        <p:nvPicPr>
          <p:cNvPr id="22" name="図 21">
            <a:extLst>
              <a:ext uri="{FF2B5EF4-FFF2-40B4-BE49-F238E27FC236}">
                <a16:creationId xmlns:a16="http://schemas.microsoft.com/office/drawing/2014/main" id="{936ECD33-45EC-9646-59C8-72B9E0CFA603}"/>
              </a:ext>
            </a:extLst>
          </p:cNvPr>
          <p:cNvPicPr>
            <a:picLocks noChangeAspect="1"/>
          </p:cNvPicPr>
          <p:nvPr/>
        </p:nvPicPr>
        <p:blipFill>
          <a:blip r:embed="rId3"/>
          <a:stretch>
            <a:fillRect/>
          </a:stretch>
        </p:blipFill>
        <p:spPr>
          <a:xfrm>
            <a:off x="7003160" y="3871315"/>
            <a:ext cx="2020994" cy="2847095"/>
          </a:xfrm>
          <a:prstGeom prst="rect">
            <a:avLst/>
          </a:prstGeom>
        </p:spPr>
      </p:pic>
      <p:pic>
        <p:nvPicPr>
          <p:cNvPr id="8" name="図 7">
            <a:extLst>
              <a:ext uri="{FF2B5EF4-FFF2-40B4-BE49-F238E27FC236}">
                <a16:creationId xmlns:a16="http://schemas.microsoft.com/office/drawing/2014/main" id="{D705F8A1-266C-A775-DA89-B0EE82044AAF}"/>
              </a:ext>
            </a:extLst>
          </p:cNvPr>
          <p:cNvPicPr>
            <a:picLocks noChangeAspect="1"/>
          </p:cNvPicPr>
          <p:nvPr/>
        </p:nvPicPr>
        <p:blipFill>
          <a:blip r:embed="rId4"/>
          <a:stretch>
            <a:fillRect/>
          </a:stretch>
        </p:blipFill>
        <p:spPr>
          <a:xfrm>
            <a:off x="4987295" y="3869108"/>
            <a:ext cx="2004354" cy="2834844"/>
          </a:xfrm>
          <a:prstGeom prst="rect">
            <a:avLst/>
          </a:prstGeom>
        </p:spPr>
      </p:pic>
      <p:grpSp>
        <p:nvGrpSpPr>
          <p:cNvPr id="14" name="グループ化 13">
            <a:extLst>
              <a:ext uri="{FF2B5EF4-FFF2-40B4-BE49-F238E27FC236}">
                <a16:creationId xmlns:a16="http://schemas.microsoft.com/office/drawing/2014/main" id="{356E502E-0856-4FB0-D1A4-DEA58D00FF62}"/>
              </a:ext>
            </a:extLst>
          </p:cNvPr>
          <p:cNvGrpSpPr/>
          <p:nvPr/>
        </p:nvGrpSpPr>
        <p:grpSpPr>
          <a:xfrm>
            <a:off x="5005870" y="1026610"/>
            <a:ext cx="1985779" cy="2842497"/>
            <a:chOff x="4363554" y="285152"/>
            <a:chExt cx="2154727" cy="3005893"/>
          </a:xfrm>
        </p:grpSpPr>
        <p:sp>
          <p:nvSpPr>
            <p:cNvPr id="16" name="正方形/長方形 15">
              <a:extLst>
                <a:ext uri="{FF2B5EF4-FFF2-40B4-BE49-F238E27FC236}">
                  <a16:creationId xmlns:a16="http://schemas.microsoft.com/office/drawing/2014/main" id="{50AE2300-C84D-2010-E449-6F6037C16107}"/>
                </a:ext>
              </a:extLst>
            </p:cNvPr>
            <p:cNvSpPr/>
            <p:nvPr/>
          </p:nvSpPr>
          <p:spPr>
            <a:xfrm>
              <a:off x="4363554" y="285152"/>
              <a:ext cx="2154727" cy="3005893"/>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●●地区の集積所</a:t>
              </a:r>
              <a:endParaRPr kumimoji="1" lang="en-US" altLang="ja-JP" sz="14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pPr algn="ctr"/>
              <a:endParaRPr kumimoji="1" lang="en-US" altLang="ja-JP" sz="1100" dirty="0">
                <a:solidFill>
                  <a:schemeClr val="tx1"/>
                </a:solidFill>
              </a:endParaRPr>
            </a:p>
            <a:p>
              <a:r>
                <a:rPr kumimoji="1" lang="ja-JP" altLang="en-US" sz="1100" dirty="0">
                  <a:solidFill>
                    <a:schemeClr val="tx1"/>
                  </a:solidFill>
                </a:rPr>
                <a:t>　集積所の場所：～～～</a:t>
              </a:r>
              <a:endParaRPr kumimoji="1" lang="en-US" altLang="ja-JP" sz="1100" dirty="0">
                <a:solidFill>
                  <a:schemeClr val="tx1"/>
                </a:solidFill>
              </a:endParaRPr>
            </a:p>
            <a:p>
              <a:r>
                <a:rPr kumimoji="1" lang="ja-JP" altLang="en-US" sz="1100" dirty="0">
                  <a:solidFill>
                    <a:schemeClr val="tx1"/>
                  </a:solidFill>
                </a:rPr>
                <a:t>　ごみ出しのルール：～～</a:t>
              </a:r>
              <a:endParaRPr kumimoji="1" lang="en-US" altLang="ja-JP" sz="1100" dirty="0">
                <a:solidFill>
                  <a:schemeClr val="tx1"/>
                </a:solidFill>
              </a:endParaRPr>
            </a:p>
          </p:txBody>
        </p:sp>
        <p:pic>
          <p:nvPicPr>
            <p:cNvPr id="17" name="図 16">
              <a:extLst>
                <a:ext uri="{FF2B5EF4-FFF2-40B4-BE49-F238E27FC236}">
                  <a16:creationId xmlns:a16="http://schemas.microsoft.com/office/drawing/2014/main" id="{6E44D20A-8130-7292-F525-1B9B43B8DF2C}"/>
                </a:ext>
              </a:extLst>
            </p:cNvPr>
            <p:cNvPicPr>
              <a:picLocks noChangeAspect="1"/>
            </p:cNvPicPr>
            <p:nvPr/>
          </p:nvPicPr>
          <p:blipFill>
            <a:blip r:embed="rId5"/>
            <a:stretch>
              <a:fillRect/>
            </a:stretch>
          </p:blipFill>
          <p:spPr>
            <a:xfrm>
              <a:off x="4416895" y="1026610"/>
              <a:ext cx="2032706" cy="1447132"/>
            </a:xfrm>
            <a:prstGeom prst="rect">
              <a:avLst/>
            </a:prstGeom>
          </p:spPr>
        </p:pic>
      </p:grpSp>
      <p:sp>
        <p:nvSpPr>
          <p:cNvPr id="5" name="コンテンツ プレースホルダー 2">
            <a:extLst>
              <a:ext uri="{FF2B5EF4-FFF2-40B4-BE49-F238E27FC236}">
                <a16:creationId xmlns:a16="http://schemas.microsoft.com/office/drawing/2014/main" id="{320B7FE7-5A31-FBEE-1162-5960AAF88E53}"/>
              </a:ext>
            </a:extLst>
          </p:cNvPr>
          <p:cNvSpPr txBox="1">
            <a:spLocks/>
          </p:cNvSpPr>
          <p:nvPr/>
        </p:nvSpPr>
        <p:spPr>
          <a:xfrm>
            <a:off x="1541966" y="1237863"/>
            <a:ext cx="3348000" cy="5508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0"/>
              </a:spcBef>
              <a:buFont typeface="Arial" panose="020B0604020202020204" pitchFamily="34" charset="0"/>
              <a:buNone/>
            </a:pPr>
            <a:r>
              <a:rPr lang="ja-JP" altLang="en-US" sz="2000" b="1" u="sng" dirty="0">
                <a:solidFill>
                  <a:schemeClr val="accent1">
                    <a:lumMod val="50000"/>
                  </a:schemeClr>
                </a:solidFill>
                <a:latin typeface="メイリオ" panose="020B0604030504040204" pitchFamily="50" charset="-128"/>
                <a:ea typeface="メイリオ" panose="020B0604030504040204" pitchFamily="50" charset="-128"/>
              </a:rPr>
              <a:t>全体構成（概要版）</a:t>
            </a:r>
            <a:endParaRPr lang="en-US" altLang="ja-JP" sz="2000" b="1" u="sng" dirty="0">
              <a:solidFill>
                <a:schemeClr val="accent1">
                  <a:lumMod val="50000"/>
                </a:schemeClr>
              </a:solidFill>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＜使用場面に応じた構成の組み換え＞</a:t>
            </a:r>
            <a:r>
              <a:rPr lang="ja-JP" altLang="en-US" sz="2000" dirty="0">
                <a:latin typeface="メイリオ" panose="020B0604030504040204" pitchFamily="50" charset="-128"/>
                <a:ea typeface="メイリオ" panose="020B0604030504040204" pitchFamily="50" charset="-128"/>
              </a:rPr>
              <a:t>　（任意）</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現案は、</a:t>
            </a:r>
            <a:r>
              <a:rPr lang="en-US" altLang="ja-JP" sz="2000" dirty="0">
                <a:latin typeface="メイリオ" panose="020B0604030504040204" pitchFamily="50" charset="-128"/>
                <a:ea typeface="メイリオ" panose="020B0604030504040204" pitchFamily="50" charset="-128"/>
              </a:rPr>
              <a:t>A5</a:t>
            </a:r>
            <a:r>
              <a:rPr lang="ja-JP" altLang="en-US" sz="2000" dirty="0">
                <a:latin typeface="メイリオ" panose="020B0604030504040204" pitchFamily="50" charset="-128"/>
                <a:ea typeface="メイリオ" panose="020B0604030504040204" pitchFamily="50" charset="-128"/>
              </a:rPr>
              <a:t>版の冊子</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rPr>
              <a:t>ページ）を想定した</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資料ですが、紙面を現場</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で貼付して活用するよう</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なケースでは、右に示す</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80" dirty="0">
                <a:latin typeface="メイリオ" panose="020B0604030504040204" pitchFamily="50" charset="-128"/>
                <a:ea typeface="メイリオ" panose="020B0604030504040204" pitchFamily="50" charset="-128"/>
              </a:rPr>
              <a:t>ように、表紙部分を集積</a:t>
            </a:r>
            <a:endParaRPr lang="en-US" altLang="ja-JP" sz="2000" spc="-8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spc="-80" dirty="0">
                <a:latin typeface="メイリオ" panose="020B0604030504040204" pitchFamily="50" charset="-128"/>
                <a:ea typeface="メイリオ" panose="020B0604030504040204" pitchFamily="50" charset="-128"/>
              </a:rPr>
              <a:t>　所のレイアウト図等（左</a:t>
            </a:r>
            <a:endParaRPr lang="en-US" altLang="ja-JP" sz="2000" spc="-8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spc="-80" dirty="0">
                <a:latin typeface="メイリオ" panose="020B0604030504040204" pitchFamily="50" charset="-128"/>
                <a:ea typeface="メイリオ" panose="020B0604030504040204" pitchFamily="50" charset="-128"/>
              </a:rPr>
              <a:t>　上）に差換えるなどして、</a:t>
            </a:r>
            <a:endParaRPr lang="en-US" altLang="ja-JP" sz="2000" spc="-8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spc="-80" dirty="0">
                <a:latin typeface="メイリオ" panose="020B0604030504040204" pitchFamily="50" charset="-128"/>
                <a:ea typeface="メイリオ" panose="020B0604030504040204" pitchFamily="50" charset="-128"/>
              </a:rPr>
              <a:t>　</a:t>
            </a:r>
            <a:r>
              <a:rPr lang="en-US" altLang="ja-JP" sz="2000" spc="-100" dirty="0">
                <a:latin typeface="メイリオ" panose="020B0604030504040204" pitchFamily="50" charset="-128"/>
                <a:ea typeface="メイリオ" panose="020B0604030504040204" pitchFamily="50" charset="-128"/>
              </a:rPr>
              <a:t>A3</a:t>
            </a:r>
            <a:r>
              <a:rPr lang="ja-JP" altLang="en-US" sz="2000" spc="-100" dirty="0">
                <a:latin typeface="メイリオ" panose="020B0604030504040204" pitchFamily="50" charset="-128"/>
                <a:ea typeface="メイリオ" panose="020B0604030504040204" pitchFamily="50" charset="-128"/>
              </a:rPr>
              <a:t>片面（</a:t>
            </a:r>
            <a:r>
              <a:rPr lang="en-US" altLang="ja-JP" sz="2000" spc="-100" dirty="0">
                <a:latin typeface="メイリオ" panose="020B0604030504040204" pitchFamily="50" charset="-128"/>
                <a:ea typeface="メイリオ" panose="020B0604030504040204" pitchFamily="50" charset="-128"/>
              </a:rPr>
              <a:t>1</a:t>
            </a:r>
            <a:r>
              <a:rPr lang="ja-JP" altLang="en-US" sz="2000" spc="-100" dirty="0">
                <a:latin typeface="メイリオ" panose="020B0604030504040204" pitchFamily="50" charset="-128"/>
                <a:ea typeface="メイリオ" panose="020B0604030504040204" pitchFamily="50" charset="-128"/>
              </a:rPr>
              <a:t>ページ）の資料</a:t>
            </a:r>
            <a:endParaRPr lang="en-US" altLang="ja-JP" sz="2000" spc="-1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として編集するのもよい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でしょう。</a:t>
            </a:r>
            <a:endParaRPr lang="en-US" altLang="ja-JP" sz="2000" dirty="0">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44D3C1A1-B008-AAD5-959F-73A5378CF3CE}"/>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20</a:t>
            </a:fld>
            <a:endParaRPr kumimoji="1" lang="ja-JP" altLang="en-US"/>
          </a:p>
        </p:txBody>
      </p:sp>
      <p:sp>
        <p:nvSpPr>
          <p:cNvPr id="2" name="正方形/長方形 1">
            <a:extLst>
              <a:ext uri="{FF2B5EF4-FFF2-40B4-BE49-F238E27FC236}">
                <a16:creationId xmlns:a16="http://schemas.microsoft.com/office/drawing/2014/main" id="{034B0BFA-8714-87C6-5836-DE1AE85C7903}"/>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FF759ADE-84EA-8CC8-96A4-2D3B3BBD9945}"/>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a:extLst>
              <a:ext uri="{FF2B5EF4-FFF2-40B4-BE49-F238E27FC236}">
                <a16:creationId xmlns:a16="http://schemas.microsoft.com/office/drawing/2014/main" id="{3A65A45C-A5E8-B651-56EE-DF2C6FDF3AAC}"/>
              </a:ext>
            </a:extLst>
          </p:cNvPr>
          <p:cNvSpPr>
            <a:spLocks noGrp="1"/>
          </p:cNvSpPr>
          <p:nvPr>
            <p:ph type="title"/>
          </p:nvPr>
        </p:nvSpPr>
        <p:spPr>
          <a:xfrm>
            <a:off x="628649" y="211253"/>
            <a:ext cx="8425039"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4.</a:t>
            </a:r>
            <a:r>
              <a:rPr lang="ja-JP" altLang="en-US" sz="2400" b="1" dirty="0">
                <a:solidFill>
                  <a:schemeClr val="bg1"/>
                </a:solidFill>
                <a:latin typeface="メイリオ" panose="020B0604030504040204" pitchFamily="50" charset="-128"/>
                <a:ea typeface="メイリオ" panose="020B0604030504040204" pitchFamily="50" charset="-128"/>
              </a:rPr>
              <a:t>各種資料② ボランティア向け災害ごみ処理ハンドブック</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933EF465-8363-5C63-9CAB-C8DD7F077C22}"/>
              </a:ext>
            </a:extLst>
          </p:cNvPr>
          <p:cNvSpPr/>
          <p:nvPr/>
        </p:nvSpPr>
        <p:spPr>
          <a:xfrm>
            <a:off x="5006013" y="1026610"/>
            <a:ext cx="4047675" cy="56948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75065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06EE7B52-D614-5BE5-0406-CC639348322E}"/>
              </a:ext>
            </a:extLst>
          </p:cNvPr>
          <p:cNvSpPr/>
          <p:nvPr/>
        </p:nvSpPr>
        <p:spPr>
          <a:xfrm rot="10800000">
            <a:off x="587365" y="4800102"/>
            <a:ext cx="4915404" cy="288000"/>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直角三角形 8">
            <a:extLst>
              <a:ext uri="{FF2B5EF4-FFF2-40B4-BE49-F238E27FC236}">
                <a16:creationId xmlns:a16="http://schemas.microsoft.com/office/drawing/2014/main" id="{A99C7E0D-1F10-3388-18F0-0C415106358A}"/>
              </a:ext>
            </a:extLst>
          </p:cNvPr>
          <p:cNvSpPr/>
          <p:nvPr/>
        </p:nvSpPr>
        <p:spPr>
          <a:xfrm>
            <a:off x="574896" y="4797080"/>
            <a:ext cx="4915404" cy="288000"/>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 name="表 4">
            <a:extLst>
              <a:ext uri="{FF2B5EF4-FFF2-40B4-BE49-F238E27FC236}">
                <a16:creationId xmlns:a16="http://schemas.microsoft.com/office/drawing/2014/main" id="{D124B3B5-A3FB-F4FC-B0BA-266EEC805834}"/>
              </a:ext>
            </a:extLst>
          </p:cNvPr>
          <p:cNvGraphicFramePr>
            <a:graphicFrameLocks noGrp="1"/>
          </p:cNvGraphicFramePr>
          <p:nvPr>
            <p:extLst>
              <p:ext uri="{D42A27DB-BD31-4B8C-83A1-F6EECF244321}">
                <p14:modId xmlns:p14="http://schemas.microsoft.com/office/powerpoint/2010/main" val="3329183220"/>
              </p:ext>
            </p:extLst>
          </p:nvPr>
        </p:nvGraphicFramePr>
        <p:xfrm>
          <a:off x="567556" y="3259452"/>
          <a:ext cx="4946857" cy="2153372"/>
        </p:xfrm>
        <a:graphic>
          <a:graphicData uri="http://schemas.openxmlformats.org/drawingml/2006/table">
            <a:tbl>
              <a:tblPr firstRow="1" bandRow="1">
                <a:tableStyleId>{5940675A-B579-460E-94D1-54222C63F5DA}</a:tableStyleId>
              </a:tblPr>
              <a:tblGrid>
                <a:gridCol w="4946857">
                  <a:extLst>
                    <a:ext uri="{9D8B030D-6E8A-4147-A177-3AD203B41FA5}">
                      <a16:colId xmlns:a16="http://schemas.microsoft.com/office/drawing/2014/main" val="2351606797"/>
                    </a:ext>
                  </a:extLst>
                </a:gridCol>
              </a:tblGrid>
              <a:tr h="362464">
                <a:tc>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研修ツール案（モデル例）</a:t>
                      </a:r>
                    </a:p>
                  </a:txBody>
                  <a:tcPr marL="110150" marR="110150" marT="43366" marB="43366" anchor="ctr">
                    <a:lnL w="12700" cap="flat" cmpd="sng" algn="ctr">
                      <a:solidFill>
                        <a:schemeClr val="tx1"/>
                      </a:solidFill>
                      <a:prstDash val="solid"/>
                      <a:round/>
                      <a:headEnd type="none" w="med" len="med"/>
                      <a:tailEnd type="none" w="med" len="med"/>
                    </a:lnL>
                    <a:solidFill>
                      <a:schemeClr val="accent5"/>
                    </a:solidFill>
                  </a:tcPr>
                </a:tc>
                <a:extLst>
                  <a:ext uri="{0D108BD9-81ED-4DB2-BD59-A6C34878D82A}">
                    <a16:rowId xmlns:a16="http://schemas.microsoft.com/office/drawing/2014/main" val="4039326787"/>
                  </a:ext>
                </a:extLst>
              </a:tr>
              <a:tr h="541500">
                <a:tc>
                  <a:txBody>
                    <a:bodyPr/>
                    <a:lstStyle/>
                    <a:p>
                      <a:pPr marL="3175" marR="0" lvl="0" indent="-3175" algn="l" defTabSz="914400" rtl="0" eaLnBrk="1" fontAlgn="auto" latinLnBrk="0" hangingPunct="1">
                        <a:lnSpc>
                          <a:spcPts val="14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研修ツールについて／研修を実施するにあたっての準備／</a:t>
                      </a:r>
                      <a:endParaRPr kumimoji="1" lang="en-US" altLang="ja-JP" sz="1200" b="1" dirty="0">
                        <a:latin typeface="メイリオ" panose="020B0604030504040204" pitchFamily="50" charset="-128"/>
                        <a:ea typeface="メイリオ" panose="020B0604030504040204" pitchFamily="50" charset="-128"/>
                      </a:endParaRPr>
                    </a:p>
                    <a:p>
                      <a:pPr marL="3175" marR="0" lvl="0" indent="-3175" algn="l" defTabSz="914400" rtl="0" eaLnBrk="1" fontAlgn="auto" latinLnBrk="0" hangingPunct="1">
                        <a:lnSpc>
                          <a:spcPts val="14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ボランティア活動にあたって／災害のイメージ</a:t>
                      </a:r>
                    </a:p>
                  </a:txBody>
                  <a:tcPr marL="110150" marR="110150" marT="43366" marB="43366"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79833231"/>
                  </a:ext>
                </a:extLst>
              </a:tr>
              <a:tr h="312352">
                <a:tc>
                  <a:txBody>
                    <a:bodyPr/>
                    <a:lstStyle/>
                    <a:p>
                      <a:pPr marL="180975" marR="0" lvl="0" indent="-180975" algn="l" defTabSz="685800" rtl="0" eaLnBrk="1" fontAlgn="auto" latinLnBrk="0" hangingPunct="1">
                        <a:lnSpc>
                          <a:spcPts val="14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研修メニュー① </a:t>
                      </a:r>
                      <a:r>
                        <a:rPr kumimoji="1" lang="ja-JP" altLang="en-US" sz="1200" dirty="0">
                          <a:latin typeface="メイリオ" panose="020B0604030504040204" pitchFamily="50" charset="-128"/>
                          <a:ea typeface="メイリオ" panose="020B0604030504040204" pitchFamily="50" charset="-128"/>
                        </a:rPr>
                        <a:t>「災害ごみ」のボランティア活動の留意点</a:t>
                      </a:r>
                      <a:endParaRPr kumimoji="1" lang="en-US" altLang="ja-JP" sz="1200" dirty="0">
                        <a:latin typeface="メイリオ" panose="020B0604030504040204" pitchFamily="50" charset="-128"/>
                        <a:ea typeface="メイリオ" panose="020B0604030504040204" pitchFamily="50" charset="-128"/>
                      </a:endParaRPr>
                    </a:p>
                  </a:txBody>
                  <a:tcPr marL="110150" marR="110150" marT="43366" marB="43366" anchor="ctr">
                    <a:lnL w="12700" cap="flat" cmpd="sng" algn="ctr">
                      <a:solidFill>
                        <a:schemeClr val="tx1"/>
                      </a:solidFill>
                      <a:prstDash val="solid"/>
                      <a:round/>
                      <a:headEnd type="none" w="med" len="med"/>
                      <a:tailEnd type="none" w="med" len="med"/>
                    </a:lnL>
                    <a:solidFill>
                      <a:schemeClr val="accent4">
                        <a:lumMod val="40000"/>
                        <a:lumOff val="60000"/>
                      </a:schemeClr>
                    </a:solidFill>
                  </a:tcPr>
                </a:tc>
                <a:extLst>
                  <a:ext uri="{0D108BD9-81ED-4DB2-BD59-A6C34878D82A}">
                    <a16:rowId xmlns:a16="http://schemas.microsoft.com/office/drawing/2014/main" val="1064630718"/>
                  </a:ext>
                </a:extLst>
              </a:tr>
              <a:tr h="312352">
                <a:tc>
                  <a:txBody>
                    <a:bodyPr/>
                    <a:lstStyle/>
                    <a:p>
                      <a:pPr marL="3175" indent="-3175">
                        <a:lnSpc>
                          <a:spcPts val="1400"/>
                        </a:lnSpc>
                      </a:pPr>
                      <a:r>
                        <a:rPr kumimoji="1" lang="ja-JP" altLang="en-US" sz="1200" b="1" dirty="0">
                          <a:latin typeface="メイリオ" panose="020B0604030504040204" pitchFamily="50" charset="-128"/>
                          <a:ea typeface="メイリオ" panose="020B0604030504040204" pitchFamily="50" charset="-128"/>
                        </a:rPr>
                        <a:t>研修メニュー② </a:t>
                      </a:r>
                      <a:r>
                        <a:rPr kumimoji="1" lang="ja-JP" altLang="en-US" sz="1200" dirty="0">
                          <a:latin typeface="メイリオ" panose="020B0604030504040204" pitchFamily="50" charset="-128"/>
                          <a:ea typeface="メイリオ" panose="020B0604030504040204" pitchFamily="50" charset="-128"/>
                        </a:rPr>
                        <a:t>「災害ごみ」の分類</a:t>
                      </a:r>
                    </a:p>
                  </a:txBody>
                  <a:tcPr marL="110150" marR="110150" marT="43366" marB="43366" anchor="ctr">
                    <a:lnL w="12700" cap="flat" cmpd="sng" algn="ctr">
                      <a:solidFill>
                        <a:schemeClr val="tx1"/>
                      </a:solidFill>
                      <a:prstDash val="solid"/>
                      <a:round/>
                      <a:headEnd type="none" w="med" len="med"/>
                      <a:tailEnd type="none" w="med" len="med"/>
                    </a:lnL>
                    <a:solidFill>
                      <a:schemeClr val="accent6">
                        <a:lumMod val="40000"/>
                        <a:lumOff val="60000"/>
                      </a:schemeClr>
                    </a:solidFill>
                  </a:tcPr>
                </a:tc>
                <a:extLst>
                  <a:ext uri="{0D108BD9-81ED-4DB2-BD59-A6C34878D82A}">
                    <a16:rowId xmlns:a16="http://schemas.microsoft.com/office/drawing/2014/main" val="1625220984"/>
                  </a:ext>
                </a:extLst>
              </a:tr>
              <a:tr h="312352">
                <a:tc>
                  <a:txBody>
                    <a:bodyPr/>
                    <a:lstStyle/>
                    <a:p>
                      <a:pPr marL="0" indent="0">
                        <a:lnSpc>
                          <a:spcPts val="1400"/>
                        </a:lnSpc>
                      </a:pPr>
                      <a:r>
                        <a:rPr kumimoji="1" lang="ja-JP" altLang="en-US" sz="1200" b="1" dirty="0">
                          <a:latin typeface="メイリオ" panose="020B0604030504040204" pitchFamily="50" charset="-128"/>
                          <a:ea typeface="メイリオ" panose="020B0604030504040204" pitchFamily="50" charset="-128"/>
                        </a:rPr>
                        <a:t>研修メニュー③ </a:t>
                      </a:r>
                      <a:r>
                        <a:rPr kumimoji="1" lang="ja-JP" altLang="en-US" sz="1200" dirty="0">
                          <a:latin typeface="メイリオ" panose="020B0604030504040204" pitchFamily="50" charset="-128"/>
                          <a:ea typeface="メイリオ" panose="020B0604030504040204" pitchFamily="50" charset="-128"/>
                        </a:rPr>
                        <a:t>「災害ごみ」の運び出しの順番</a:t>
                      </a:r>
                    </a:p>
                  </a:txBody>
                  <a:tcPr marL="110150" marR="110150" marT="43366" marB="43366"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813714255"/>
                  </a:ext>
                </a:extLst>
              </a:tr>
              <a:tr h="312352">
                <a:tc>
                  <a:txBody>
                    <a:bodyPr/>
                    <a:lstStyle/>
                    <a:p>
                      <a:pPr marL="0" indent="0" algn="l" defTabSz="685800" rtl="0" eaLnBrk="1" latinLnBrk="0" hangingPunct="1">
                        <a:lnSpc>
                          <a:spcPts val="1400"/>
                        </a:lnSpc>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研修メニュー④ </a:t>
                      </a: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「災害ごみ」のボランティア活動に必要な装備</a:t>
                      </a:r>
                    </a:p>
                  </a:txBody>
                  <a:tcPr marL="110150" marR="110150" marT="43366" marB="43366" anchor="ctr">
                    <a:lnL w="12700" cap="flat" cmpd="sng" algn="ctr">
                      <a:solidFill>
                        <a:schemeClr val="tx1"/>
                      </a:solidFill>
                      <a:prstDash val="solid"/>
                      <a:round/>
                      <a:headEnd type="none" w="med" len="med"/>
                      <a:tailEnd type="none" w="med" len="med"/>
                    </a:lnL>
                    <a:solidFill>
                      <a:srgbClr val="FFCCFF"/>
                    </a:solidFill>
                  </a:tcPr>
                </a:tc>
                <a:extLst>
                  <a:ext uri="{0D108BD9-81ED-4DB2-BD59-A6C34878D82A}">
                    <a16:rowId xmlns:a16="http://schemas.microsoft.com/office/drawing/2014/main" val="2851531387"/>
                  </a:ext>
                </a:extLst>
              </a:tr>
            </a:tbl>
          </a:graphicData>
        </a:graphic>
      </p:graphicFrame>
      <p:pic>
        <p:nvPicPr>
          <p:cNvPr id="5" name="図 4">
            <a:extLst>
              <a:ext uri="{FF2B5EF4-FFF2-40B4-BE49-F238E27FC236}">
                <a16:creationId xmlns:a16="http://schemas.microsoft.com/office/drawing/2014/main" id="{084AAB8E-F9E7-27DA-327A-7F9878F677BC}"/>
              </a:ext>
            </a:extLst>
          </p:cNvPr>
          <p:cNvPicPr>
            <a:picLocks noChangeAspect="1"/>
          </p:cNvPicPr>
          <p:nvPr/>
        </p:nvPicPr>
        <p:blipFill>
          <a:blip r:embed="rId3"/>
          <a:stretch>
            <a:fillRect/>
          </a:stretch>
        </p:blipFill>
        <p:spPr>
          <a:xfrm>
            <a:off x="5682421" y="3259452"/>
            <a:ext cx="2894023" cy="2153373"/>
          </a:xfrm>
          <a:prstGeom prst="rect">
            <a:avLst/>
          </a:prstGeom>
          <a:ln>
            <a:solidFill>
              <a:schemeClr val="tx1"/>
            </a:solidFill>
          </a:ln>
        </p:spPr>
      </p:pic>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8209152"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各種資料③ ボランティア向け災害ごみ処理研修ツール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0C8D87B8-4A39-DEA0-A4AE-0FB3D3D5FA6D}"/>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21</a:t>
            </a:fld>
            <a:endParaRPr kumimoji="1" lang="ja-JP" altLang="en-US"/>
          </a:p>
        </p:txBody>
      </p:sp>
      <p:sp>
        <p:nvSpPr>
          <p:cNvPr id="8" name="正方形/長方形 7">
            <a:extLst>
              <a:ext uri="{FF2B5EF4-FFF2-40B4-BE49-F238E27FC236}">
                <a16:creationId xmlns:a16="http://schemas.microsoft.com/office/drawing/2014/main" id="{37DF264A-3A84-74CB-3378-BC3A0D398CE9}"/>
              </a:ext>
            </a:extLst>
          </p:cNvPr>
          <p:cNvSpPr/>
          <p:nvPr/>
        </p:nvSpPr>
        <p:spPr>
          <a:xfrm>
            <a:off x="249753" y="1214362"/>
            <a:ext cx="1080000" cy="108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（１）</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概 要</a:t>
            </a:r>
          </a:p>
        </p:txBody>
      </p:sp>
      <p:sp>
        <p:nvSpPr>
          <p:cNvPr id="10" name="テキスト ボックス 9">
            <a:extLst>
              <a:ext uri="{FF2B5EF4-FFF2-40B4-BE49-F238E27FC236}">
                <a16:creationId xmlns:a16="http://schemas.microsoft.com/office/drawing/2014/main" id="{3FB0A8AD-B98E-8775-134A-93DAB933DDEF}"/>
              </a:ext>
            </a:extLst>
          </p:cNvPr>
          <p:cNvSpPr txBox="1"/>
          <p:nvPr/>
        </p:nvSpPr>
        <p:spPr>
          <a:xfrm>
            <a:off x="1522774" y="1163497"/>
            <a:ext cx="7179791" cy="1842418"/>
          </a:xfrm>
          <a:prstGeom prst="rect">
            <a:avLst/>
          </a:prstGeom>
          <a:noFill/>
          <a:ln>
            <a:noFill/>
          </a:ln>
        </p:spPr>
        <p:txBody>
          <a:bodyPr wrap="square" lIns="36000" tIns="36000" rIns="36000" bIns="36000" anchor="ctr">
            <a:spAutoFit/>
          </a:bodyPr>
          <a:lstStyle/>
          <a:p>
            <a:pPr algn="just">
              <a:lnSpc>
                <a:spcPts val="2700"/>
              </a:lnSpc>
              <a:spcBef>
                <a:spcPts val="300"/>
              </a:spcBef>
            </a:pPr>
            <a:r>
              <a:rPr lang="ja-JP" altLang="en-US" sz="2000" kern="100" spc="-70" dirty="0">
                <a:latin typeface="メイリオ" panose="020B0604030504040204" pitchFamily="50" charset="-128"/>
                <a:ea typeface="メイリオ" panose="020B0604030504040204" pitchFamily="50" charset="-128"/>
              </a:rPr>
              <a:t>　</a:t>
            </a:r>
            <a:r>
              <a:rPr lang="ja-JP" altLang="en-US" sz="2000" kern="100" spc="-20" dirty="0">
                <a:solidFill>
                  <a:schemeClr val="tx1"/>
                </a:solidFill>
                <a:effectLst/>
                <a:latin typeface="メイリオ" panose="020B0604030504040204" pitchFamily="50" charset="-128"/>
                <a:ea typeface="メイリオ" panose="020B0604030504040204" pitchFamily="50" charset="-128"/>
              </a:rPr>
              <a:t>災害ごみ処理のボランティア活動に係る一般ボランティア向けの研修ツールです。</a:t>
            </a:r>
            <a:endParaRPr lang="en-US" altLang="ja-JP" sz="2000" kern="100" spc="-20" dirty="0">
              <a:solidFill>
                <a:schemeClr val="tx1"/>
              </a:solidFill>
              <a:effectLst/>
              <a:latin typeface="メイリオ" panose="020B0604030504040204" pitchFamily="50" charset="-128"/>
              <a:ea typeface="メイリオ" panose="020B0604030504040204" pitchFamily="50" charset="-128"/>
            </a:endParaRPr>
          </a:p>
          <a:p>
            <a:pPr algn="just">
              <a:lnSpc>
                <a:spcPts val="2700"/>
              </a:lnSpc>
              <a:spcBef>
                <a:spcPts val="300"/>
              </a:spcBef>
            </a:pPr>
            <a:r>
              <a:rPr lang="ja-JP" altLang="en-US" sz="2000" kern="100" spc="-20" dirty="0">
                <a:latin typeface="メイリオ" panose="020B0604030504040204" pitchFamily="50" charset="-128"/>
                <a:ea typeface="メイリオ" panose="020B0604030504040204" pitchFamily="50" charset="-128"/>
              </a:rPr>
              <a:t>　</a:t>
            </a:r>
            <a:r>
              <a:rPr lang="ja-JP" altLang="ja-JP" sz="2000" kern="100" spc="-20" dirty="0">
                <a:solidFill>
                  <a:schemeClr val="tx1"/>
                </a:solidFill>
                <a:effectLst/>
                <a:latin typeface="メイリオ" panose="020B0604030504040204" pitchFamily="50" charset="-128"/>
                <a:ea typeface="メイリオ" panose="020B0604030504040204" pitchFamily="50" charset="-128"/>
              </a:rPr>
              <a:t>活動の留意点</a:t>
            </a:r>
            <a:r>
              <a:rPr lang="ja-JP" altLang="en-US" sz="2000" kern="100" spc="-20" dirty="0">
                <a:solidFill>
                  <a:schemeClr val="tx1"/>
                </a:solidFill>
                <a:effectLst/>
                <a:latin typeface="メイリオ" panose="020B0604030504040204" pitchFamily="50" charset="-128"/>
                <a:ea typeface="メイリオ" panose="020B0604030504040204" pitchFamily="50" charset="-128"/>
              </a:rPr>
              <a:t>や</a:t>
            </a:r>
            <a:r>
              <a:rPr lang="ja-JP" altLang="ja-JP" sz="2000" kern="100" spc="-20" dirty="0">
                <a:solidFill>
                  <a:schemeClr val="tx1"/>
                </a:solidFill>
                <a:effectLst/>
                <a:latin typeface="メイリオ" panose="020B0604030504040204" pitchFamily="50" charset="-128"/>
                <a:ea typeface="メイリオ" panose="020B0604030504040204" pitchFamily="50" charset="-128"/>
              </a:rPr>
              <a:t>、災害ごみの分類</a:t>
            </a:r>
            <a:r>
              <a:rPr lang="ja-JP" altLang="en-US" sz="2000" kern="100" spc="-20" dirty="0">
                <a:solidFill>
                  <a:schemeClr val="tx1"/>
                </a:solidFill>
                <a:effectLst/>
                <a:latin typeface="メイリオ" panose="020B0604030504040204" pitchFamily="50" charset="-128"/>
                <a:ea typeface="メイリオ" panose="020B0604030504040204" pitchFamily="50" charset="-128"/>
              </a:rPr>
              <a:t>などの４テーマをワークショップ形式で学べるよう、</a:t>
            </a:r>
            <a:r>
              <a:rPr lang="ja-JP" altLang="ja-JP" sz="2000" kern="100" spc="-20" dirty="0">
                <a:solidFill>
                  <a:schemeClr val="tx1"/>
                </a:solidFill>
                <a:effectLst/>
                <a:latin typeface="メイリオ" panose="020B0604030504040204" pitchFamily="50" charset="-128"/>
                <a:ea typeface="メイリオ" panose="020B0604030504040204" pitchFamily="50" charset="-128"/>
              </a:rPr>
              <a:t>設問・解説をセットで掲載</a:t>
            </a:r>
            <a:r>
              <a:rPr lang="ja-JP" altLang="en-US" sz="2000" kern="100" spc="-20" dirty="0">
                <a:solidFill>
                  <a:schemeClr val="tx1"/>
                </a:solidFill>
                <a:effectLst/>
                <a:latin typeface="メイリオ" panose="020B0604030504040204" pitchFamily="50" charset="-128"/>
                <a:ea typeface="メイリオ" panose="020B0604030504040204" pitchFamily="50" charset="-128"/>
              </a:rPr>
              <a:t>しています</a:t>
            </a:r>
            <a:r>
              <a:rPr lang="ja-JP" altLang="ja-JP" sz="2000" kern="100" spc="-20" dirty="0">
                <a:solidFill>
                  <a:schemeClr val="tx1"/>
                </a:solidFill>
                <a:effectLst/>
                <a:latin typeface="メイリオ" panose="020B0604030504040204" pitchFamily="50" charset="-128"/>
                <a:ea typeface="メイリオ" panose="020B0604030504040204" pitchFamily="50" charset="-128"/>
              </a:rPr>
              <a:t>。</a:t>
            </a:r>
            <a:endParaRPr lang="ja-JP"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45536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8209152"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各種資料③ ボランティア向け災害ごみ処理研修ツール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0C8D87B8-4A39-DEA0-A4AE-0FB3D3D5FA6D}"/>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22</a:t>
            </a:fld>
            <a:endParaRPr kumimoji="1" lang="ja-JP" altLang="en-US"/>
          </a:p>
        </p:txBody>
      </p:sp>
      <p:sp>
        <p:nvSpPr>
          <p:cNvPr id="8" name="正方形/長方形 7">
            <a:extLst>
              <a:ext uri="{FF2B5EF4-FFF2-40B4-BE49-F238E27FC236}">
                <a16:creationId xmlns:a16="http://schemas.microsoft.com/office/drawing/2014/main" id="{37DF264A-3A84-74CB-3378-BC3A0D398CE9}"/>
              </a:ext>
            </a:extLst>
          </p:cNvPr>
          <p:cNvSpPr/>
          <p:nvPr/>
        </p:nvSpPr>
        <p:spPr>
          <a:xfrm>
            <a:off x="249753" y="1214362"/>
            <a:ext cx="1080000" cy="108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（１）</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概 要</a:t>
            </a:r>
          </a:p>
        </p:txBody>
      </p:sp>
      <p:sp>
        <p:nvSpPr>
          <p:cNvPr id="10" name="テキスト ボックス 9">
            <a:extLst>
              <a:ext uri="{FF2B5EF4-FFF2-40B4-BE49-F238E27FC236}">
                <a16:creationId xmlns:a16="http://schemas.microsoft.com/office/drawing/2014/main" id="{3FB0A8AD-B98E-8775-134A-93DAB933DDEF}"/>
              </a:ext>
            </a:extLst>
          </p:cNvPr>
          <p:cNvSpPr txBox="1"/>
          <p:nvPr/>
        </p:nvSpPr>
        <p:spPr>
          <a:xfrm>
            <a:off x="1417670" y="1214362"/>
            <a:ext cx="7179791" cy="418952"/>
          </a:xfrm>
          <a:prstGeom prst="rect">
            <a:avLst/>
          </a:prstGeom>
          <a:noFill/>
          <a:ln>
            <a:noFill/>
          </a:ln>
        </p:spPr>
        <p:txBody>
          <a:bodyPr wrap="square" lIns="36000" tIns="36000" rIns="36000" bIns="36000" anchor="ctr">
            <a:spAutoFit/>
          </a:bodyPr>
          <a:lstStyle/>
          <a:p>
            <a:pPr algn="just">
              <a:lnSpc>
                <a:spcPts val="2700"/>
              </a:lnSpc>
              <a:spcBef>
                <a:spcPts val="300"/>
              </a:spcBef>
            </a:pPr>
            <a:r>
              <a:rPr lang="ja-JP" altLang="en-US" sz="2000" kern="100" spc="-70" dirty="0">
                <a:latin typeface="メイリオ" panose="020B0604030504040204" pitchFamily="50" charset="-128"/>
                <a:ea typeface="メイリオ" panose="020B0604030504040204" pitchFamily="50" charset="-128"/>
              </a:rPr>
              <a:t>　４つのメニューと学習内容は以下のとおりです。</a:t>
            </a:r>
            <a:endParaRPr lang="ja-JP" altLang="ja-JP" sz="2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aphicFrame>
        <p:nvGraphicFramePr>
          <p:cNvPr id="6" name="表 5">
            <a:extLst>
              <a:ext uri="{FF2B5EF4-FFF2-40B4-BE49-F238E27FC236}">
                <a16:creationId xmlns:a16="http://schemas.microsoft.com/office/drawing/2014/main" id="{861CE704-8665-275E-FC6D-F5ED1124BD17}"/>
              </a:ext>
            </a:extLst>
          </p:cNvPr>
          <p:cNvGraphicFramePr>
            <a:graphicFrameLocks noGrp="1"/>
          </p:cNvGraphicFramePr>
          <p:nvPr>
            <p:extLst>
              <p:ext uri="{D42A27DB-BD31-4B8C-83A1-F6EECF244321}">
                <p14:modId xmlns:p14="http://schemas.microsoft.com/office/powerpoint/2010/main" val="112864877"/>
              </p:ext>
            </p:extLst>
          </p:nvPr>
        </p:nvGraphicFramePr>
        <p:xfrm>
          <a:off x="331803" y="2519712"/>
          <a:ext cx="8480394" cy="3812400"/>
        </p:xfrm>
        <a:graphic>
          <a:graphicData uri="http://schemas.openxmlformats.org/drawingml/2006/table">
            <a:tbl>
              <a:tblPr firstRow="1" firstCol="1" bandRow="1">
                <a:tableStyleId>{5940675A-B579-460E-94D1-54222C63F5DA}</a:tableStyleId>
              </a:tblPr>
              <a:tblGrid>
                <a:gridCol w="441548">
                  <a:extLst>
                    <a:ext uri="{9D8B030D-6E8A-4147-A177-3AD203B41FA5}">
                      <a16:colId xmlns:a16="http://schemas.microsoft.com/office/drawing/2014/main" val="363185265"/>
                    </a:ext>
                  </a:extLst>
                </a:gridCol>
                <a:gridCol w="2431276">
                  <a:extLst>
                    <a:ext uri="{9D8B030D-6E8A-4147-A177-3AD203B41FA5}">
                      <a16:colId xmlns:a16="http://schemas.microsoft.com/office/drawing/2014/main" val="2993813817"/>
                    </a:ext>
                  </a:extLst>
                </a:gridCol>
                <a:gridCol w="2475570">
                  <a:extLst>
                    <a:ext uri="{9D8B030D-6E8A-4147-A177-3AD203B41FA5}">
                      <a16:colId xmlns:a16="http://schemas.microsoft.com/office/drawing/2014/main" val="3327068713"/>
                    </a:ext>
                  </a:extLst>
                </a:gridCol>
                <a:gridCol w="3132000">
                  <a:extLst>
                    <a:ext uri="{9D8B030D-6E8A-4147-A177-3AD203B41FA5}">
                      <a16:colId xmlns:a16="http://schemas.microsoft.com/office/drawing/2014/main" val="1397338268"/>
                    </a:ext>
                  </a:extLst>
                </a:gridCol>
              </a:tblGrid>
              <a:tr h="324000">
                <a:tc>
                  <a:txBody>
                    <a:bodyPr/>
                    <a:lstStyle/>
                    <a:p>
                      <a:pPr algn="ctr">
                        <a:lnSpc>
                          <a:spcPts val="2000"/>
                        </a:lnSpc>
                      </a:pP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solidFill>
                      <a:schemeClr val="accent1">
                        <a:lumMod val="40000"/>
                        <a:lumOff val="60000"/>
                      </a:schemeClr>
                    </a:solidFill>
                  </a:tcPr>
                </a:tc>
                <a:tc>
                  <a:txBody>
                    <a:bodyPr/>
                    <a:lstStyle/>
                    <a:p>
                      <a:pPr algn="ctr">
                        <a:lnSpc>
                          <a:spcPts val="2000"/>
                        </a:lnSpc>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メニュー</a:t>
                      </a: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solidFill>
                      <a:schemeClr val="accent1">
                        <a:lumMod val="40000"/>
                        <a:lumOff val="60000"/>
                      </a:schemeClr>
                    </a:solidFill>
                  </a:tcPr>
                </a:tc>
                <a:tc>
                  <a:txBody>
                    <a:bodyPr/>
                    <a:lstStyle/>
                    <a:p>
                      <a:pPr algn="ctr">
                        <a:lnSpc>
                          <a:spcPts val="2000"/>
                        </a:lnSpc>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研修のテーマ</a:t>
                      </a: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solidFill>
                      <a:schemeClr val="accent1">
                        <a:lumMod val="40000"/>
                        <a:lumOff val="60000"/>
                      </a:schemeClr>
                    </a:solidFill>
                  </a:tcPr>
                </a:tc>
                <a:tc>
                  <a:txBody>
                    <a:bodyPr/>
                    <a:lstStyle/>
                    <a:p>
                      <a:pPr algn="ctr">
                        <a:lnSpc>
                          <a:spcPts val="2000"/>
                        </a:lnSpc>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学習内容</a:t>
                      </a: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solidFill>
                      <a:schemeClr val="accent1">
                        <a:lumMod val="40000"/>
                        <a:lumOff val="60000"/>
                      </a:schemeClr>
                    </a:solidFill>
                  </a:tcPr>
                </a:tc>
                <a:extLst>
                  <a:ext uri="{0D108BD9-81ED-4DB2-BD59-A6C34878D82A}">
                    <a16:rowId xmlns:a16="http://schemas.microsoft.com/office/drawing/2014/main" val="2500628279"/>
                  </a:ext>
                </a:extLst>
              </a:tr>
              <a:tr h="477404">
                <a:tc>
                  <a:txBody>
                    <a:bodyPr/>
                    <a:lstStyle/>
                    <a:p>
                      <a:pPr algn="ctr"/>
                      <a:r>
                        <a:rPr lang="ja-JP" altLang="en-US" sz="1400" b="1" kern="100" dirty="0">
                          <a:effectLst/>
                          <a:latin typeface="メイリオ" panose="020B0604030504040204" pitchFamily="50" charset="-128"/>
                          <a:ea typeface="メイリオ" panose="020B0604030504040204" pitchFamily="50" charset="-128"/>
                          <a:cs typeface="Times New Roman" panose="02020603050405020304" pitchFamily="18" charset="0"/>
                        </a:rPr>
                        <a:t>①</a:t>
                      </a:r>
                      <a:endParaRPr lang="ja-JP" sz="1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133350" indent="-133350" algn="just"/>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「災害ごみ」のボランティア活動の留意点</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indent="-133350" algn="just"/>
                      <a:r>
                        <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課題検討</a:t>
                      </a:r>
                      <a:r>
                        <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「災害ごみ」の片付け作業にあたり、どのようなことに困り・迷い、それに対してどのように行動しますか？</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indent="0" algn="just" defTabSz="685800" rtl="0" eaLnBrk="1" latinLnBrk="0" hangingPunct="1"/>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mn-cs"/>
                        </a:rPr>
                        <a:t>特定の場面でどう行動するか、困ることは何かを考える機会を通じて、円滑な片付け処理や自身の安全の確保、被災された方の気持ちに寄り沿った活動を行う上での留意すべき点を知る</a:t>
                      </a:r>
                    </a:p>
                  </a:txBody>
                  <a:tcPr marL="45484" marR="45484" marT="36000" marB="36000" anchor="ctr"/>
                </a:tc>
                <a:extLst>
                  <a:ext uri="{0D108BD9-81ED-4DB2-BD59-A6C34878D82A}">
                    <a16:rowId xmlns:a16="http://schemas.microsoft.com/office/drawing/2014/main" val="1679569048"/>
                  </a:ext>
                </a:extLst>
              </a:tr>
              <a:tr h="477404">
                <a:tc>
                  <a:txBody>
                    <a:bodyPr/>
                    <a:lstStyle/>
                    <a:p>
                      <a:pPr algn="ctr"/>
                      <a:r>
                        <a:rPr lang="ja-JP" altLang="en-US" sz="1400" b="1" kern="100" dirty="0">
                          <a:effectLst/>
                          <a:latin typeface="メイリオ" panose="020B0604030504040204" pitchFamily="50" charset="-128"/>
                          <a:ea typeface="メイリオ" panose="020B0604030504040204" pitchFamily="50" charset="-128"/>
                          <a:cs typeface="Times New Roman" panose="02020603050405020304" pitchFamily="18" charset="0"/>
                        </a:rPr>
                        <a:t>②</a:t>
                      </a:r>
                      <a:endParaRPr lang="ja-JP" sz="1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algn="just"/>
                      <a:r>
                        <a:rPr lang="ja-JP" altLang="en-US" sz="1400" kern="100" dirty="0">
                          <a:effectLst/>
                          <a:latin typeface="メイリオ" panose="020B0604030504040204" pitchFamily="50" charset="-128"/>
                          <a:ea typeface="メイリオ" panose="020B0604030504040204" pitchFamily="50" charset="-128"/>
                        </a:rPr>
                        <a:t>「災害ごみ」の分類</a:t>
                      </a:r>
                      <a:endParaRPr lang="en-US" altLang="ja-JP" sz="1400" kern="100" dirty="0">
                        <a:effectLst/>
                        <a:latin typeface="メイリオ" panose="020B0604030504040204" pitchFamily="50" charset="-128"/>
                        <a:ea typeface="メイリオ" panose="020B0604030504040204" pitchFamily="50" charset="-128"/>
                      </a:endParaRPr>
                    </a:p>
                    <a:p>
                      <a:pPr algn="just"/>
                      <a:r>
                        <a:rPr lang="en-US" altLang="ja-JP" sz="1400" kern="100" dirty="0">
                          <a:effectLst/>
                          <a:latin typeface="メイリオ" panose="020B0604030504040204" pitchFamily="50" charset="-128"/>
                          <a:ea typeface="メイリオ" panose="020B0604030504040204" pitchFamily="50" charset="-128"/>
                        </a:rPr>
                        <a:t>【</a:t>
                      </a:r>
                      <a:r>
                        <a:rPr lang="ja-JP" altLang="en-US" sz="1400" kern="100" dirty="0">
                          <a:effectLst/>
                          <a:latin typeface="メイリオ" panose="020B0604030504040204" pitchFamily="50" charset="-128"/>
                          <a:ea typeface="メイリオ" panose="020B0604030504040204" pitchFamily="50" charset="-128"/>
                        </a:rPr>
                        <a:t>選択</a:t>
                      </a:r>
                      <a:r>
                        <a:rPr lang="en-US" altLang="ja-JP" sz="1400" kern="100" dirty="0">
                          <a:effectLst/>
                          <a:latin typeface="メイリオ" panose="020B0604030504040204" pitchFamily="50" charset="-128"/>
                          <a:ea typeface="メイリオ" panose="020B0604030504040204" pitchFamily="50" charset="-128"/>
                        </a:rPr>
                        <a:t>】</a:t>
                      </a:r>
                      <a:endParaRPr lang="ja-JP" altLang="en-US" sz="1400" kern="100" dirty="0">
                        <a:effectLst/>
                        <a:latin typeface="メイリオ" panose="020B0604030504040204" pitchFamily="50" charset="-128"/>
                        <a:ea typeface="メイリオ" panose="020B0604030504040204" pitchFamily="50" charset="-128"/>
                      </a:endParaRPr>
                    </a:p>
                  </a:txBody>
                  <a:tcPr marL="45484" marR="45484" marT="36000" marB="36000" anchor="ct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「災害ごみ」はどのような種類に分類することができるでしょうか？</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algn="just"/>
                      <a:r>
                        <a:rPr lang="ja-JP" altLang="en-US" sz="1400" kern="100" dirty="0">
                          <a:effectLst/>
                          <a:latin typeface="メイリオ" panose="020B0604030504040204" pitchFamily="50" charset="-128"/>
                          <a:ea typeface="メイリオ" panose="020B0604030504040204" pitchFamily="50" charset="-128"/>
                        </a:rPr>
                        <a:t>被災された方の気持ちに寄り添いながら、災害ごみを適切に分類して片付ける考え方や方法を知る</a:t>
                      </a:r>
                    </a:p>
                  </a:txBody>
                  <a:tcPr marL="45484" marR="45484" marT="36000" marB="36000" anchor="ctr"/>
                </a:tc>
                <a:extLst>
                  <a:ext uri="{0D108BD9-81ED-4DB2-BD59-A6C34878D82A}">
                    <a16:rowId xmlns:a16="http://schemas.microsoft.com/office/drawing/2014/main" val="1078952189"/>
                  </a:ext>
                </a:extLst>
              </a:tr>
              <a:tr h="477404">
                <a:tc>
                  <a:txBody>
                    <a:bodyPr/>
                    <a:lstStyle/>
                    <a:p>
                      <a:pPr algn="ctr"/>
                      <a:r>
                        <a:rPr lang="ja-JP" altLang="en-US" sz="1400" b="1" kern="100" dirty="0">
                          <a:effectLst/>
                          <a:latin typeface="メイリオ" panose="020B0604030504040204" pitchFamily="50" charset="-128"/>
                          <a:ea typeface="メイリオ" panose="020B0604030504040204" pitchFamily="50" charset="-128"/>
                          <a:cs typeface="Times New Roman" panose="02020603050405020304" pitchFamily="18" charset="0"/>
                        </a:rPr>
                        <a:t>③</a:t>
                      </a:r>
                      <a:endParaRPr lang="ja-JP" sz="1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133350" indent="-133350" algn="just"/>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「災害ごみ」の運び出しの</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indent="-133350" algn="just"/>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　順番</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indent="-133350" algn="just"/>
                      <a:r>
                        <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選択</a:t>
                      </a:r>
                      <a:r>
                        <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車両にごみを積んで集積所に運び入れる際、どのような順番でごみを載せればよいでしょうか？</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indent="0" algn="just" defTabSz="685800" rtl="0" eaLnBrk="1" latinLnBrk="0" hangingPunct="1"/>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mn-cs"/>
                        </a:rPr>
                        <a:t>災害ごみの積み下ろしの工夫が、迅速で安全なボランティア活動につながることを知る</a:t>
                      </a:r>
                    </a:p>
                  </a:txBody>
                  <a:tcPr marL="45484" marR="45484" marT="36000" marB="36000" anchor="ctr"/>
                </a:tc>
                <a:extLst>
                  <a:ext uri="{0D108BD9-81ED-4DB2-BD59-A6C34878D82A}">
                    <a16:rowId xmlns:a16="http://schemas.microsoft.com/office/drawing/2014/main" val="580878950"/>
                  </a:ext>
                </a:extLst>
              </a:tr>
              <a:tr h="477404">
                <a:tc>
                  <a:txBody>
                    <a:bodyPr/>
                    <a:lstStyle/>
                    <a:p>
                      <a:pPr algn="ctr"/>
                      <a:r>
                        <a:rPr lang="ja-JP" altLang="en-US" sz="1400" b="1" kern="100" dirty="0">
                          <a:effectLst/>
                          <a:latin typeface="メイリオ" panose="020B0604030504040204" pitchFamily="50" charset="-128"/>
                          <a:ea typeface="メイリオ" panose="020B0604030504040204" pitchFamily="50" charset="-128"/>
                          <a:cs typeface="Times New Roman" panose="02020603050405020304" pitchFamily="18" charset="0"/>
                        </a:rPr>
                        <a:t>④</a:t>
                      </a:r>
                      <a:endParaRPr lang="ja-JP" sz="1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133350" indent="-133350" algn="just"/>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「災害ごみ」のボランティア活動に必要な装備</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33350" indent="-133350" algn="just"/>
                      <a:r>
                        <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課題検討</a:t>
                      </a:r>
                      <a:r>
                        <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1400" kern="100" dirty="0">
                          <a:effectLst/>
                          <a:latin typeface="メイリオ" panose="020B0604030504040204" pitchFamily="50" charset="-128"/>
                          <a:ea typeface="メイリオ" panose="020B0604030504040204" pitchFamily="50" charset="-128"/>
                          <a:cs typeface="Times New Roman" panose="02020603050405020304" pitchFamily="18" charset="0"/>
                        </a:rPr>
                        <a:t>「災害ごみ」のボランティア活動には、どのような服装・装備が必要でしょうか？</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indent="0" algn="just" defTabSz="685800" rtl="0" eaLnBrk="1" latinLnBrk="0" hangingPunct="1"/>
                      <a:r>
                        <a:rPr kumimoji="1" lang="ja-JP" altLang="en-US" sz="1400" kern="100" dirty="0">
                          <a:solidFill>
                            <a:schemeClr val="tx1"/>
                          </a:solidFill>
                          <a:effectLst/>
                          <a:latin typeface="メイリオ" panose="020B0604030504040204" pitchFamily="50" charset="-128"/>
                          <a:ea typeface="メイリオ" panose="020B0604030504040204" pitchFamily="50" charset="-128"/>
                          <a:cs typeface="+mn-cs"/>
                        </a:rPr>
                        <a:t>災害ごみのボランティア活動を安全に行うための装備を知る</a:t>
                      </a:r>
                    </a:p>
                  </a:txBody>
                  <a:tcPr marL="45484" marR="45484" marT="36000" marB="36000" anchor="ctr"/>
                </a:tc>
                <a:extLst>
                  <a:ext uri="{0D108BD9-81ED-4DB2-BD59-A6C34878D82A}">
                    <a16:rowId xmlns:a16="http://schemas.microsoft.com/office/drawing/2014/main" val="2493011089"/>
                  </a:ext>
                </a:extLst>
              </a:tr>
            </a:tbl>
          </a:graphicData>
        </a:graphic>
      </p:graphicFrame>
    </p:spTree>
    <p:extLst>
      <p:ext uri="{BB962C8B-B14F-4D97-AF65-F5344CB8AC3E}">
        <p14:creationId xmlns:p14="http://schemas.microsoft.com/office/powerpoint/2010/main" val="4252450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98CA8A8-F3A3-47B1-E907-8F86C1545393}"/>
              </a:ext>
            </a:extLst>
          </p:cNvPr>
          <p:cNvSpPr/>
          <p:nvPr/>
        </p:nvSpPr>
        <p:spPr>
          <a:xfrm>
            <a:off x="249753" y="1214362"/>
            <a:ext cx="1080000" cy="1080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（２）</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活用</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方法</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8209152"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各種資料③ ボランティア向け災害ごみ処理研修ツール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0C8D87B8-4A39-DEA0-A4AE-0FB3D3D5FA6D}"/>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23</a:t>
            </a:fld>
            <a:endParaRPr kumimoji="1" lang="ja-JP" altLang="en-US"/>
          </a:p>
        </p:txBody>
      </p:sp>
      <p:sp>
        <p:nvSpPr>
          <p:cNvPr id="7" name="コンテンツ プレースホルダー 2">
            <a:extLst>
              <a:ext uri="{FF2B5EF4-FFF2-40B4-BE49-F238E27FC236}">
                <a16:creationId xmlns:a16="http://schemas.microsoft.com/office/drawing/2014/main" id="{2653949F-D161-8039-40C9-87E96752826C}"/>
              </a:ext>
            </a:extLst>
          </p:cNvPr>
          <p:cNvSpPr txBox="1">
            <a:spLocks/>
          </p:cNvSpPr>
          <p:nvPr/>
        </p:nvSpPr>
        <p:spPr>
          <a:xfrm>
            <a:off x="1467553" y="1214362"/>
            <a:ext cx="7192353" cy="55071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市町村が社会福祉協議会等と連携して、一般ボランティアを対象に平時に図上演習等の研修に活用することを想定して作成しています。想定される活用例は以下のとおりです。</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endParaRPr lang="en-US" altLang="ja-JP" sz="2000" dirty="0">
              <a:latin typeface="メイリオ" panose="020B0604030504040204" pitchFamily="50" charset="-128"/>
              <a:ea typeface="メイリオ" panose="020B0604030504040204" pitchFamily="50" charset="-128"/>
            </a:endParaRPr>
          </a:p>
          <a:p>
            <a:pPr>
              <a:lnSpc>
                <a:spcPts val="2700"/>
              </a:lnSpc>
              <a:spcBef>
                <a:spcPts val="600"/>
              </a:spcBef>
            </a:pPr>
            <a:r>
              <a:rPr lang="ja-JP" altLang="en-US" sz="2000" dirty="0">
                <a:latin typeface="メイリオ" panose="020B0604030504040204" pitchFamily="50" charset="-128"/>
                <a:ea typeface="メイリオ" panose="020B0604030504040204" pitchFamily="50" charset="-128"/>
              </a:rPr>
              <a:t>自主防災組織向けの研修や、図上演習、出前講座、ボランティア養成講座等における活用を想定</a:t>
            </a:r>
            <a:endParaRPr lang="en-US" altLang="ja-JP" sz="2000" dirty="0">
              <a:latin typeface="メイリオ" panose="020B0604030504040204" pitchFamily="50" charset="-128"/>
              <a:ea typeface="メイリオ" panose="020B0604030504040204" pitchFamily="50" charset="-128"/>
            </a:endParaRPr>
          </a:p>
          <a:p>
            <a:pPr>
              <a:lnSpc>
                <a:spcPts val="2700"/>
              </a:lnSpc>
              <a:spcBef>
                <a:spcPts val="1200"/>
              </a:spcBef>
            </a:pPr>
            <a:r>
              <a:rPr lang="ja-JP" altLang="en-US" sz="2000" dirty="0">
                <a:latin typeface="メイリオ" panose="020B0604030504040204" pitchFamily="50" charset="-128"/>
                <a:ea typeface="メイリオ" panose="020B0604030504040204" pitchFamily="50" charset="-128"/>
              </a:rPr>
              <a:t>例えば、全体運営や災害時の具体事例に関する話題提供は社会福祉協議会、各市町村の災害ごみの分別ルールや仮置場・集積所の設定に関するルールなどは市町村といった役割分担で適宜解説するのも一案</a:t>
            </a:r>
          </a:p>
        </p:txBody>
      </p:sp>
    </p:spTree>
    <p:extLst>
      <p:ext uri="{BB962C8B-B14F-4D97-AF65-F5344CB8AC3E}">
        <p14:creationId xmlns:p14="http://schemas.microsoft.com/office/powerpoint/2010/main" val="3515228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18FD15D7-59F0-207D-7DAC-7881A98D8D47}"/>
              </a:ext>
            </a:extLst>
          </p:cNvPr>
          <p:cNvGraphicFramePr>
            <a:graphicFrameLocks noGrp="1"/>
          </p:cNvGraphicFramePr>
          <p:nvPr>
            <p:extLst>
              <p:ext uri="{D42A27DB-BD31-4B8C-83A1-F6EECF244321}">
                <p14:modId xmlns:p14="http://schemas.microsoft.com/office/powerpoint/2010/main" val="2588193037"/>
              </p:ext>
            </p:extLst>
          </p:nvPr>
        </p:nvGraphicFramePr>
        <p:xfrm>
          <a:off x="789752" y="2537908"/>
          <a:ext cx="7988191" cy="3772000"/>
        </p:xfrm>
        <a:graphic>
          <a:graphicData uri="http://schemas.openxmlformats.org/drawingml/2006/table">
            <a:tbl>
              <a:tblPr firstRow="1" firstCol="1" bandRow="1">
                <a:tableStyleId>{5940675A-B579-460E-94D1-54222C63F5DA}</a:tableStyleId>
              </a:tblPr>
              <a:tblGrid>
                <a:gridCol w="1188000">
                  <a:extLst>
                    <a:ext uri="{9D8B030D-6E8A-4147-A177-3AD203B41FA5}">
                      <a16:colId xmlns:a16="http://schemas.microsoft.com/office/drawing/2014/main" val="363185265"/>
                    </a:ext>
                  </a:extLst>
                </a:gridCol>
                <a:gridCol w="1153910">
                  <a:extLst>
                    <a:ext uri="{9D8B030D-6E8A-4147-A177-3AD203B41FA5}">
                      <a16:colId xmlns:a16="http://schemas.microsoft.com/office/drawing/2014/main" val="2993813817"/>
                    </a:ext>
                  </a:extLst>
                </a:gridCol>
                <a:gridCol w="5646281">
                  <a:extLst>
                    <a:ext uri="{9D8B030D-6E8A-4147-A177-3AD203B41FA5}">
                      <a16:colId xmlns:a16="http://schemas.microsoft.com/office/drawing/2014/main" val="3327068713"/>
                    </a:ext>
                  </a:extLst>
                </a:gridCol>
              </a:tblGrid>
              <a:tr h="477404">
                <a:tc>
                  <a:txBody>
                    <a:bodyPr/>
                    <a:lstStyle/>
                    <a:p>
                      <a:pPr algn="ct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indent="0">
                        <a:lnSpc>
                          <a:spcPts val="2000"/>
                        </a:lnSpc>
                        <a:spcBef>
                          <a:spcPts val="0"/>
                        </a:spcBef>
                        <a:buNone/>
                      </a:pPr>
                      <a:r>
                        <a:rPr lang="ja-JP" altLang="en-US" sz="1600" b="1" dirty="0">
                          <a:latin typeface="メイリオ" panose="020B0604030504040204" pitchFamily="50" charset="-128"/>
                          <a:ea typeface="メイリオ" panose="020B0604030504040204" pitchFamily="50" charset="-128"/>
                        </a:rPr>
                        <a:t>事務局用</a:t>
                      </a:r>
                      <a:endParaRPr lang="en-US" altLang="ja-JP" sz="1600" b="1" dirty="0">
                        <a:latin typeface="メイリオ" panose="020B0604030504040204" pitchFamily="50" charset="-128"/>
                        <a:ea typeface="メイリオ" panose="020B0604030504040204" pitchFamily="50" charset="-128"/>
                      </a:endParaRPr>
                    </a:p>
                    <a:p>
                      <a:pPr marL="0" indent="0">
                        <a:lnSpc>
                          <a:spcPts val="2000"/>
                        </a:lnSpc>
                        <a:spcBef>
                          <a:spcPts val="0"/>
                        </a:spcBef>
                        <a:buNone/>
                      </a:pPr>
                      <a:r>
                        <a:rPr lang="ja-JP" altLang="en-US" sz="1600" b="1" dirty="0">
                          <a:latin typeface="メイリオ" panose="020B0604030504040204" pitchFamily="50" charset="-128"/>
                          <a:ea typeface="メイリオ" panose="020B0604030504040204" pitchFamily="50" charset="-128"/>
                        </a:rPr>
                        <a:t>資料</a:t>
                      </a:r>
                      <a:endParaRPr lang="ja-JP" altLang="en-US"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indent="0">
                        <a:lnSpc>
                          <a:spcPts val="2000"/>
                        </a:lnSpc>
                        <a:spcBef>
                          <a:spcPts val="0"/>
                        </a:spcBef>
                        <a:buNone/>
                      </a:pPr>
                      <a:r>
                        <a:rPr lang="ja-JP" altLang="en-US" sz="1600" spc="-100" dirty="0">
                          <a:latin typeface="メイリオ" panose="020B0604030504040204" pitchFamily="50" charset="-128"/>
                          <a:ea typeface="メイリオ" panose="020B0604030504040204" pitchFamily="50" charset="-128"/>
                        </a:rPr>
                        <a:t>○研修の運営を行う事務局向けの資料（参加者には配布しない）</a:t>
                      </a:r>
                      <a:endParaRPr lang="en-US" altLang="ja-JP" sz="1600" spc="-100" dirty="0">
                        <a:latin typeface="メイリオ" panose="020B0604030504040204" pitchFamily="50" charset="-128"/>
                        <a:ea typeface="メイリオ" panose="020B0604030504040204" pitchFamily="50" charset="-128"/>
                      </a:endParaRPr>
                    </a:p>
                    <a:p>
                      <a:pPr marL="177800" indent="-177800">
                        <a:lnSpc>
                          <a:spcPts val="2000"/>
                        </a:lnSpc>
                        <a:spcBef>
                          <a:spcPts val="0"/>
                        </a:spcBef>
                        <a:buNone/>
                      </a:pPr>
                      <a:r>
                        <a:rPr lang="ja-JP" altLang="en-US" sz="1600" dirty="0">
                          <a:latin typeface="メイリオ" panose="020B0604030504040204" pitchFamily="50" charset="-128"/>
                          <a:ea typeface="メイリオ" panose="020B0604030504040204" pitchFamily="50" charset="-128"/>
                        </a:rPr>
                        <a:t>・現場で活用する模造紙の印刷資料なども含んでいます。</a:t>
                      </a:r>
                      <a:endParaRPr lang="en-US" altLang="ja-JP" sz="1600" dirty="0">
                        <a:latin typeface="メイリオ" panose="020B0604030504040204" pitchFamily="50" charset="-128"/>
                        <a:ea typeface="メイリオ" panose="020B0604030504040204" pitchFamily="50" charset="-128"/>
                      </a:endParaRPr>
                    </a:p>
                    <a:p>
                      <a:pPr marL="177800" indent="-177800">
                        <a:lnSpc>
                          <a:spcPts val="2000"/>
                        </a:lnSpc>
                        <a:spcBef>
                          <a:spcPts val="0"/>
                        </a:spcBef>
                        <a:buNone/>
                      </a:pP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PowerPoint</a:t>
                      </a:r>
                      <a:r>
                        <a:rPr lang="ja-JP" altLang="en-US" sz="1600" dirty="0">
                          <a:latin typeface="メイリオ" panose="020B0604030504040204" pitchFamily="50" charset="-128"/>
                          <a:ea typeface="メイリオ" panose="020B0604030504040204" pitchFamily="50" charset="-128"/>
                        </a:rPr>
                        <a:t>ファイルのノート機能で、各ページの使い方や解説ポイント等も整理していますので、あわせて活用してください。</a:t>
                      </a:r>
                      <a:endPar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extLst>
                  <a:ext uri="{0D108BD9-81ED-4DB2-BD59-A6C34878D82A}">
                    <a16:rowId xmlns:a16="http://schemas.microsoft.com/office/drawing/2014/main" val="1679569048"/>
                  </a:ext>
                </a:extLst>
              </a:tr>
              <a:tr h="477404">
                <a:tc>
                  <a:txBody>
                    <a:bodyPr/>
                    <a:lstStyle/>
                    <a:p>
                      <a:pPr algn="ct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algn="just">
                        <a:lnSpc>
                          <a:spcPts val="2000"/>
                        </a:lnSpc>
                        <a:spcBef>
                          <a:spcPts val="0"/>
                        </a:spcBef>
                      </a:pPr>
                      <a:r>
                        <a:rPr lang="ja-JP" altLang="en-US" sz="1600" b="1" dirty="0">
                          <a:latin typeface="メイリオ" panose="020B0604030504040204" pitchFamily="50" charset="-128"/>
                          <a:ea typeface="メイリオ" panose="020B0604030504040204" pitchFamily="50" charset="-128"/>
                        </a:rPr>
                        <a:t>事前配布用</a:t>
                      </a:r>
                      <a:endParaRPr lang="en-US" altLang="ja-JP" sz="1600" b="1" dirty="0">
                        <a:latin typeface="メイリオ" panose="020B0604030504040204" pitchFamily="50" charset="-128"/>
                        <a:ea typeface="メイリオ" panose="020B0604030504040204" pitchFamily="50" charset="-128"/>
                      </a:endParaRPr>
                    </a:p>
                    <a:p>
                      <a:pPr algn="just">
                        <a:lnSpc>
                          <a:spcPts val="2000"/>
                        </a:lnSpc>
                        <a:spcBef>
                          <a:spcPts val="0"/>
                        </a:spcBef>
                      </a:pPr>
                      <a:r>
                        <a:rPr lang="ja-JP" altLang="en-US" sz="1600" b="1" dirty="0">
                          <a:latin typeface="メイリオ" panose="020B0604030504040204" pitchFamily="50" charset="-128"/>
                          <a:ea typeface="メイリオ" panose="020B0604030504040204" pitchFamily="50" charset="-128"/>
                        </a:rPr>
                        <a:t>資料</a:t>
                      </a:r>
                      <a:endParaRPr lang="ja-JP" altLang="en-US" sz="1600" kern="100" dirty="0">
                        <a:effectLst/>
                        <a:latin typeface="メイリオ" panose="020B0604030504040204" pitchFamily="50" charset="-128"/>
                        <a:ea typeface="メイリオ" panose="020B0604030504040204" pitchFamily="50" charset="-128"/>
                      </a:endParaRPr>
                    </a:p>
                  </a:txBody>
                  <a:tcPr marL="45484" marR="45484" marT="36000" marB="36000" anchor="ctr"/>
                </a:tc>
                <a:tc>
                  <a:txBody>
                    <a:bodyPr/>
                    <a:lstStyle/>
                    <a:p>
                      <a:pPr marL="177800" indent="-177800">
                        <a:lnSpc>
                          <a:spcPts val="2000"/>
                        </a:lnSpc>
                        <a:spcBef>
                          <a:spcPts val="0"/>
                        </a:spcBef>
                        <a:buNone/>
                      </a:pPr>
                      <a:r>
                        <a:rPr lang="ja-JP" altLang="en-US" sz="1600" dirty="0">
                          <a:latin typeface="メイリオ" panose="020B0604030504040204" pitchFamily="50" charset="-128"/>
                          <a:ea typeface="メイリオ" panose="020B0604030504040204" pitchFamily="50" charset="-128"/>
                        </a:rPr>
                        <a:t>○参加者に研修開始前に配布する資料（基本事項や研修テーマの設問について記載したもの）</a:t>
                      </a:r>
                      <a:endParaRPr lang="en-US" altLang="ja-JP" sz="1600" dirty="0">
                        <a:latin typeface="メイリオ" panose="020B0604030504040204" pitchFamily="50" charset="-128"/>
                        <a:ea typeface="メイリオ" panose="020B0604030504040204" pitchFamily="50" charset="-128"/>
                      </a:endParaRPr>
                    </a:p>
                    <a:p>
                      <a:pPr marL="0" indent="0">
                        <a:lnSpc>
                          <a:spcPts val="2000"/>
                        </a:lnSpc>
                        <a:spcBef>
                          <a:spcPts val="0"/>
                        </a:spcBef>
                        <a:buNone/>
                      </a:pPr>
                      <a:r>
                        <a:rPr lang="ja-JP" altLang="en-US" sz="1600" dirty="0">
                          <a:latin typeface="メイリオ" panose="020B0604030504040204" pitchFamily="50" charset="-128"/>
                          <a:ea typeface="メイリオ" panose="020B0604030504040204" pitchFamily="50" charset="-128"/>
                        </a:rPr>
                        <a:t>・左のマークがあるページを抜粋して活用してください。</a:t>
                      </a:r>
                      <a:endPar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extLst>
                  <a:ext uri="{0D108BD9-81ED-4DB2-BD59-A6C34878D82A}">
                    <a16:rowId xmlns:a16="http://schemas.microsoft.com/office/drawing/2014/main" val="1078952189"/>
                  </a:ext>
                </a:extLst>
              </a:tr>
              <a:tr h="477404">
                <a:tc>
                  <a:txBody>
                    <a:bodyPr/>
                    <a:lstStyle/>
                    <a:p>
                      <a:pPr algn="ct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133350" indent="-133350" algn="just">
                        <a:lnSpc>
                          <a:spcPts val="2000"/>
                        </a:lnSpc>
                        <a:spcBef>
                          <a:spcPts val="0"/>
                        </a:spcBef>
                      </a:pPr>
                      <a:r>
                        <a:rPr lang="ja-JP" altLang="en-US" sz="1600" b="1" dirty="0">
                          <a:latin typeface="メイリオ" panose="020B0604030504040204" pitchFamily="50" charset="-128"/>
                          <a:ea typeface="メイリオ" panose="020B0604030504040204" pitchFamily="50" charset="-128"/>
                        </a:rPr>
                        <a:t>解説用資料</a:t>
                      </a:r>
                      <a:endParaRPr lang="ja-JP" altLang="en-US"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45484" marR="45484" marT="36000" marB="36000" anchor="ctr"/>
                </a:tc>
                <a:tc>
                  <a:txBody>
                    <a:bodyPr/>
                    <a:lstStyle/>
                    <a:p>
                      <a:pPr marL="0" indent="0">
                        <a:lnSpc>
                          <a:spcPts val="2000"/>
                        </a:lnSpc>
                        <a:spcBef>
                          <a:spcPts val="0"/>
                        </a:spcBef>
                        <a:buNone/>
                      </a:pPr>
                      <a:r>
                        <a:rPr lang="ja-JP" altLang="en-US" sz="1600" dirty="0">
                          <a:latin typeface="メイリオ" panose="020B0604030504040204" pitchFamily="50" charset="-128"/>
                          <a:ea typeface="メイリオ" panose="020B0604030504040204" pitchFamily="50" charset="-128"/>
                        </a:rPr>
                        <a:t>○研修の解説として後から適宜参加者に配布する資料</a:t>
                      </a:r>
                      <a:endParaRPr lang="en-US" altLang="ja-JP" sz="1600" dirty="0">
                        <a:latin typeface="メイリオ" panose="020B0604030504040204" pitchFamily="50" charset="-128"/>
                        <a:ea typeface="メイリオ" panose="020B0604030504040204" pitchFamily="50" charset="-128"/>
                      </a:endParaRPr>
                    </a:p>
                    <a:p>
                      <a:pPr marL="177800" indent="-177800">
                        <a:lnSpc>
                          <a:spcPts val="2000"/>
                        </a:lnSpc>
                        <a:spcBef>
                          <a:spcPts val="0"/>
                        </a:spcBef>
                        <a:buNone/>
                      </a:pPr>
                      <a:r>
                        <a:rPr lang="ja-JP" altLang="en-US" sz="1600" dirty="0">
                          <a:latin typeface="メイリオ" panose="020B0604030504040204" pitchFamily="50" charset="-128"/>
                          <a:ea typeface="メイリオ" panose="020B0604030504040204" pitchFamily="50" charset="-128"/>
                        </a:rPr>
                        <a:t>・左のマークがあるページを抜粋して活用してください。</a:t>
                      </a:r>
                      <a:endParaRPr lang="en-US" altLang="ja-JP" sz="1600" dirty="0">
                        <a:latin typeface="メイリオ" panose="020B0604030504040204" pitchFamily="50" charset="-128"/>
                        <a:ea typeface="メイリオ" panose="020B0604030504040204" pitchFamily="50" charset="-128"/>
                      </a:endParaRPr>
                    </a:p>
                    <a:p>
                      <a:pPr marL="177800" indent="-177800">
                        <a:lnSpc>
                          <a:spcPts val="2000"/>
                        </a:lnSpc>
                        <a:spcBef>
                          <a:spcPts val="0"/>
                        </a:spcBef>
                        <a:buNone/>
                      </a:pPr>
                      <a:r>
                        <a:rPr lang="ja-JP" altLang="en-US" sz="1600" dirty="0">
                          <a:latin typeface="メイリオ" panose="020B0604030504040204" pitchFamily="50" charset="-128"/>
                          <a:ea typeface="メイリオ" panose="020B0604030504040204" pitchFamily="50" charset="-128"/>
                        </a:rPr>
                        <a:t>・なお、各設問について回答・意見例等を示していますが、記載例に限らず、参加者から出た回答・意見の共有や、そこから考えられる課題・対策の検討もあわせて行うと、一層理解が深まるでしょう。</a:t>
                      </a:r>
                      <a:endParaRPr lang="en-US" altLang="ja-JP" sz="1600" dirty="0">
                        <a:latin typeface="メイリオ" panose="020B0604030504040204" pitchFamily="50" charset="-128"/>
                        <a:ea typeface="メイリオ" panose="020B0604030504040204" pitchFamily="50" charset="-128"/>
                      </a:endParaRPr>
                    </a:p>
                  </a:txBody>
                  <a:tcPr marL="45484" marR="45484" marT="36000" marB="36000" anchor="ctr"/>
                </a:tc>
                <a:extLst>
                  <a:ext uri="{0D108BD9-81ED-4DB2-BD59-A6C34878D82A}">
                    <a16:rowId xmlns:a16="http://schemas.microsoft.com/office/drawing/2014/main" val="580878950"/>
                  </a:ext>
                </a:extLst>
              </a:tr>
            </a:tbl>
          </a:graphicData>
        </a:graphic>
      </p:graphicFrame>
      <p:sp>
        <p:nvSpPr>
          <p:cNvPr id="6" name="正方形/長方形 5">
            <a:extLst>
              <a:ext uri="{FF2B5EF4-FFF2-40B4-BE49-F238E27FC236}">
                <a16:creationId xmlns:a16="http://schemas.microsoft.com/office/drawing/2014/main" id="{6B537806-CB8E-15B7-2EE5-6DDAAEE53081}"/>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398CA8A8-F3A3-47B1-E907-8F86C1545393}"/>
              </a:ext>
            </a:extLst>
          </p:cNvPr>
          <p:cNvSpPr/>
          <p:nvPr/>
        </p:nvSpPr>
        <p:spPr>
          <a:xfrm>
            <a:off x="249753" y="1214362"/>
            <a:ext cx="1080000" cy="1080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（２）</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活用</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方法</a:t>
            </a:r>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8209152"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各種資料③ ボランティア向け災害ごみ処理研修ツール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0C8D87B8-4A39-DEA0-A4AE-0FB3D3D5FA6D}"/>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24</a:t>
            </a:fld>
            <a:endParaRPr kumimoji="1" lang="ja-JP" altLang="en-US"/>
          </a:p>
        </p:txBody>
      </p:sp>
      <p:sp>
        <p:nvSpPr>
          <p:cNvPr id="7" name="コンテンツ プレースホルダー 2">
            <a:extLst>
              <a:ext uri="{FF2B5EF4-FFF2-40B4-BE49-F238E27FC236}">
                <a16:creationId xmlns:a16="http://schemas.microsoft.com/office/drawing/2014/main" id="{2653949F-D161-8039-40C9-87E96752826C}"/>
              </a:ext>
            </a:extLst>
          </p:cNvPr>
          <p:cNvSpPr txBox="1">
            <a:spLocks/>
          </p:cNvSpPr>
          <p:nvPr/>
        </p:nvSpPr>
        <p:spPr>
          <a:xfrm>
            <a:off x="1467553" y="1214362"/>
            <a:ext cx="7450468" cy="9395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なお、資料は事務局用のページ、事前配布用のページ、解説用のページで構成しています（各ページの右上マーク参照）。</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None/>
            </a:pPr>
            <a:endParaRPr lang="en-US" altLang="ja-JP" sz="2000" dirty="0">
              <a:latin typeface="メイリオ" panose="020B0604030504040204" pitchFamily="50" charset="-128"/>
              <a:ea typeface="メイリオ" panose="020B0604030504040204" pitchFamily="50" charset="-128"/>
            </a:endParaRPr>
          </a:p>
        </p:txBody>
      </p:sp>
      <p:sp>
        <p:nvSpPr>
          <p:cNvPr id="11" name="四角形: 角を丸くする 10">
            <a:extLst>
              <a:ext uri="{FF2B5EF4-FFF2-40B4-BE49-F238E27FC236}">
                <a16:creationId xmlns:a16="http://schemas.microsoft.com/office/drawing/2014/main" id="{9264EF5D-7B9D-65BE-7A6D-FAA8B8E03E7C}"/>
              </a:ext>
            </a:extLst>
          </p:cNvPr>
          <p:cNvSpPr/>
          <p:nvPr/>
        </p:nvSpPr>
        <p:spPr>
          <a:xfrm>
            <a:off x="855631" y="5255332"/>
            <a:ext cx="1044000" cy="457346"/>
          </a:xfrm>
          <a:prstGeom prst="roundRect">
            <a:avLst/>
          </a:prstGeom>
          <a:solidFill>
            <a:srgbClr val="FFFF00"/>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b="1" dirty="0">
                <a:solidFill>
                  <a:schemeClr val="tx1"/>
                </a:solidFill>
                <a:latin typeface="メイリオ" panose="020B0604030504040204" pitchFamily="50" charset="-128"/>
                <a:ea typeface="メイリオ" panose="020B0604030504040204" pitchFamily="50" charset="-128"/>
              </a:rPr>
              <a:t>解説用</a:t>
            </a:r>
          </a:p>
        </p:txBody>
      </p:sp>
      <p:sp>
        <p:nvSpPr>
          <p:cNvPr id="12" name="四角形: 角を丸くする 11">
            <a:extLst>
              <a:ext uri="{FF2B5EF4-FFF2-40B4-BE49-F238E27FC236}">
                <a16:creationId xmlns:a16="http://schemas.microsoft.com/office/drawing/2014/main" id="{E97D621E-3A5C-CC9B-DC63-3F7EC2C3B1D2}"/>
              </a:ext>
            </a:extLst>
          </p:cNvPr>
          <p:cNvSpPr/>
          <p:nvPr/>
        </p:nvSpPr>
        <p:spPr>
          <a:xfrm>
            <a:off x="927631" y="3971616"/>
            <a:ext cx="900000" cy="648000"/>
          </a:xfrm>
          <a:prstGeom prst="roundRect">
            <a:avLst/>
          </a:prstGeom>
          <a:solidFill>
            <a:srgbClr val="92D05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kumimoji="1" lang="ja-JP" altLang="en-US" sz="1600" b="1" dirty="0">
                <a:solidFill>
                  <a:schemeClr val="tx1"/>
                </a:solidFill>
                <a:latin typeface="メイリオ" panose="020B0604030504040204" pitchFamily="50" charset="-128"/>
                <a:ea typeface="メイリオ" panose="020B0604030504040204" pitchFamily="50" charset="-128"/>
              </a:rPr>
              <a:t>事前</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lnSpc>
                <a:spcPts val="2000"/>
              </a:lnSpc>
            </a:pPr>
            <a:r>
              <a:rPr kumimoji="1" lang="ja-JP" altLang="en-US" sz="1600" b="1" dirty="0">
                <a:solidFill>
                  <a:schemeClr val="tx1"/>
                </a:solidFill>
                <a:latin typeface="メイリオ" panose="020B0604030504040204" pitchFamily="50" charset="-128"/>
                <a:ea typeface="メイリオ" panose="020B0604030504040204" pitchFamily="50" charset="-128"/>
              </a:rPr>
              <a:t>配布用</a:t>
            </a:r>
          </a:p>
        </p:txBody>
      </p:sp>
      <p:sp>
        <p:nvSpPr>
          <p:cNvPr id="13" name="四角形: 角を丸くする 12">
            <a:extLst>
              <a:ext uri="{FF2B5EF4-FFF2-40B4-BE49-F238E27FC236}">
                <a16:creationId xmlns:a16="http://schemas.microsoft.com/office/drawing/2014/main" id="{8F0B2785-DD43-AE3C-6D20-9EF117AACBA8}"/>
              </a:ext>
            </a:extLst>
          </p:cNvPr>
          <p:cNvSpPr/>
          <p:nvPr/>
        </p:nvSpPr>
        <p:spPr>
          <a:xfrm>
            <a:off x="855631" y="2999746"/>
            <a:ext cx="1044000" cy="457346"/>
          </a:xfrm>
          <a:prstGeom prst="roundRect">
            <a:avLst/>
          </a:prstGeom>
          <a:solidFill>
            <a:schemeClr val="accent5">
              <a:lumMod val="40000"/>
              <a:lumOff val="6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b="1" dirty="0">
                <a:solidFill>
                  <a:schemeClr val="tx1"/>
                </a:solidFill>
                <a:latin typeface="メイリオ" panose="020B0604030504040204" pitchFamily="50" charset="-128"/>
                <a:ea typeface="メイリオ" panose="020B0604030504040204" pitchFamily="50" charset="-128"/>
              </a:rPr>
              <a:t>事務局</a:t>
            </a:r>
          </a:p>
        </p:txBody>
      </p:sp>
    </p:spTree>
    <p:extLst>
      <p:ext uri="{BB962C8B-B14F-4D97-AF65-F5344CB8AC3E}">
        <p14:creationId xmlns:p14="http://schemas.microsoft.com/office/powerpoint/2010/main" val="147042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F997B48-F10C-EA37-A2CF-B1473D42A6F4}"/>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8209152"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各種資料③ ボランティア向け災害ごみ処理研修ツール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スライド番号プレースホルダー 1">
            <a:extLst>
              <a:ext uri="{FF2B5EF4-FFF2-40B4-BE49-F238E27FC236}">
                <a16:creationId xmlns:a16="http://schemas.microsoft.com/office/drawing/2014/main" id="{731581BD-7E0B-5671-5A8C-CEFE0C3FEC7B}"/>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25</a:t>
            </a:fld>
            <a:endParaRPr kumimoji="1" lang="ja-JP" altLang="en-US"/>
          </a:p>
        </p:txBody>
      </p:sp>
      <p:sp>
        <p:nvSpPr>
          <p:cNvPr id="8" name="コンテンツ プレースホルダー 2">
            <a:extLst>
              <a:ext uri="{FF2B5EF4-FFF2-40B4-BE49-F238E27FC236}">
                <a16:creationId xmlns:a16="http://schemas.microsoft.com/office/drawing/2014/main" id="{F6656328-4EB5-523E-8AB0-BF247A3C012F}"/>
              </a:ext>
            </a:extLst>
          </p:cNvPr>
          <p:cNvSpPr txBox="1">
            <a:spLocks/>
          </p:cNvSpPr>
          <p:nvPr/>
        </p:nvSpPr>
        <p:spPr>
          <a:xfrm>
            <a:off x="1467556" y="1214362"/>
            <a:ext cx="7047794" cy="5507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0"/>
              </a:spcBef>
              <a:buFont typeface="Arial" panose="020B0604020202020204" pitchFamily="34" charset="0"/>
              <a:buNone/>
            </a:pPr>
            <a:r>
              <a:rPr lang="ja-JP" altLang="en-US" sz="2000" b="1" u="sng" dirty="0">
                <a:solidFill>
                  <a:schemeClr val="tx2"/>
                </a:solidFill>
                <a:latin typeface="メイリオ" panose="020B0604030504040204" pitchFamily="50" charset="-128"/>
                <a:ea typeface="メイリオ" panose="020B0604030504040204" pitchFamily="50" charset="-128"/>
              </a:rPr>
              <a:t>災害のイメージ（想定される被害）</a:t>
            </a:r>
            <a:endParaRPr lang="en-US" altLang="ja-JP" sz="2000" b="1" u="sng" dirty="0">
              <a:solidFill>
                <a:schemeClr val="tx2"/>
              </a:solidFill>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100" dirty="0">
                <a:highlight>
                  <a:srgbClr val="FFFF00"/>
                </a:highlight>
                <a:latin typeface="メイリオ" panose="020B0604030504040204" pitchFamily="50" charset="-128"/>
                <a:ea typeface="メイリオ" panose="020B0604030504040204" pitchFamily="50" charset="-128"/>
              </a:rPr>
              <a:t>＜各市町村で想定される地震や風水害などの被害を紹介＞</a:t>
            </a:r>
            <a:endParaRPr lang="en-US" altLang="ja-JP" sz="2000" spc="-100" dirty="0">
              <a:highlight>
                <a:srgbClr val="FFFF00"/>
              </a:highlight>
              <a:latin typeface="メイリオ" panose="020B0604030504040204" pitchFamily="50" charset="-128"/>
              <a:ea typeface="メイリオ" panose="020B0604030504040204" pitchFamily="50" charset="-128"/>
            </a:endParaRPr>
          </a:p>
          <a:p>
            <a:pPr marL="0" indent="0" algn="r">
              <a:lnSpc>
                <a:spcPts val="2700"/>
              </a:lnSpc>
              <a:spcBef>
                <a:spcPts val="0"/>
              </a:spcBef>
              <a:buFont typeface="Arial" panose="020B0604020202020204" pitchFamily="34" charset="0"/>
              <a:buNone/>
            </a:pPr>
            <a:r>
              <a:rPr lang="ja-JP" altLang="en-US" sz="2000" b="1" spc="-100" dirty="0">
                <a:latin typeface="メイリオ" panose="020B0604030504040204" pitchFamily="50" charset="-128"/>
                <a:ea typeface="メイリオ" panose="020B0604030504040204" pitchFamily="50" charset="-128"/>
              </a:rPr>
              <a:t>（要編集）</a:t>
            </a:r>
            <a:r>
              <a:rPr lang="ja-JP" altLang="en-US" sz="2000" b="1" dirty="0">
                <a:latin typeface="メイリオ" panose="020B0604030504040204" pitchFamily="50" charset="-128"/>
                <a:ea typeface="メイリオ" panose="020B0604030504040204" pitchFamily="50" charset="-128"/>
              </a:rPr>
              <a:t>　　</a:t>
            </a:r>
            <a:endParaRPr lang="en-US" altLang="ja-JP" sz="2000" b="1"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P7</a:t>
            </a:r>
            <a:r>
              <a:rPr lang="ja-JP" altLang="en-US" sz="2000" dirty="0">
                <a:latin typeface="メイリオ" panose="020B0604030504040204" pitchFamily="50" charset="-128"/>
                <a:ea typeface="メイリオ" panose="020B0604030504040204" pitchFamily="50" charset="-128"/>
              </a:rPr>
              <a:t>に研修を行う市町村で想定される被害（地震被害想</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定の結果や、洪水浸水想定の被害予測など）の資料を挿入</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して説明するのもよいでしょう。</a:t>
            </a: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挿入できる情報がない場合は、スライドごと削除　</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1800"/>
              </a:spcBef>
              <a:buFont typeface="Arial" panose="020B0604020202020204" pitchFamily="34" charset="0"/>
              <a:buNone/>
            </a:pPr>
            <a:r>
              <a:rPr lang="ja-JP" altLang="en-US" sz="2000" b="1" u="sng" dirty="0">
                <a:solidFill>
                  <a:schemeClr val="tx2"/>
                </a:solidFill>
                <a:latin typeface="メイリオ" panose="020B0604030504040204" pitchFamily="50" charset="-128"/>
                <a:ea typeface="メイリオ" panose="020B0604030504040204" pitchFamily="50" charset="-128"/>
              </a:rPr>
              <a:t>活動の留意点</a:t>
            </a:r>
            <a:endParaRPr lang="en-US" altLang="ja-JP" sz="2000" b="1" u="sng" dirty="0">
              <a:solidFill>
                <a:schemeClr val="tx2"/>
              </a:solidFill>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100" dirty="0">
                <a:highlight>
                  <a:srgbClr val="FFFF00"/>
                </a:highlight>
                <a:latin typeface="メイリオ" panose="020B0604030504040204" pitchFamily="50" charset="-128"/>
                <a:ea typeface="メイリオ" panose="020B0604030504040204" pitchFamily="50" charset="-128"/>
              </a:rPr>
              <a:t>＜各市町村の過去の災害時などの具体事例の紹介＞</a:t>
            </a:r>
            <a:r>
              <a:rPr lang="ja-JP" altLang="en-US" sz="2000" spc="-100" dirty="0">
                <a:latin typeface="メイリオ" panose="020B0604030504040204" pitchFamily="50" charset="-128"/>
                <a:ea typeface="メイリオ" panose="020B0604030504040204" pitchFamily="50" charset="-128"/>
              </a:rPr>
              <a:t>（任意）</a:t>
            </a:r>
            <a:r>
              <a:rPr lang="ja-JP" altLang="en-US" sz="2000" dirty="0">
                <a:latin typeface="メイリオ" panose="020B0604030504040204" pitchFamily="50" charset="-128"/>
                <a:ea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P15</a:t>
            </a:r>
            <a:r>
              <a:rPr lang="ja-JP" altLang="en-US" sz="2000" dirty="0">
                <a:latin typeface="メイリオ" panose="020B0604030504040204" pitchFamily="50" charset="-128"/>
                <a:ea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rPr>
              <a:t>17</a:t>
            </a:r>
            <a:r>
              <a:rPr lang="ja-JP" altLang="en-US" sz="2000" dirty="0">
                <a:latin typeface="メイリオ" panose="020B0604030504040204" pitchFamily="50" charset="-128"/>
                <a:ea typeface="メイリオ" panose="020B0604030504040204" pitchFamily="50" charset="-128"/>
              </a:rPr>
              <a:t>の主な留意点の説明時に、各市町村の過去の</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災害時などの経験から留意点として伝えることのできる実</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際の事例があれば、研修の際に事例として紹介するとよい</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でしょう（例：災害ごみ処理に係る近隣住民間のトラブル</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事例の教訓）。</a:t>
            </a:r>
          </a:p>
        </p:txBody>
      </p:sp>
    </p:spTree>
    <p:extLst>
      <p:ext uri="{BB962C8B-B14F-4D97-AF65-F5344CB8AC3E}">
        <p14:creationId xmlns:p14="http://schemas.microsoft.com/office/powerpoint/2010/main" val="1156824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F997B48-F10C-EA37-A2CF-B1473D42A6F4}"/>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8209152"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各種資料③ ボランティア向け災害ごみ処理研修ツール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スライド番号プレースホルダー 1">
            <a:extLst>
              <a:ext uri="{FF2B5EF4-FFF2-40B4-BE49-F238E27FC236}">
                <a16:creationId xmlns:a16="http://schemas.microsoft.com/office/drawing/2014/main" id="{731581BD-7E0B-5671-5A8C-CEFE0C3FEC7B}"/>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26</a:t>
            </a:fld>
            <a:endParaRPr kumimoji="1" lang="ja-JP" altLang="en-US"/>
          </a:p>
        </p:txBody>
      </p:sp>
      <p:sp>
        <p:nvSpPr>
          <p:cNvPr id="8" name="コンテンツ プレースホルダー 2">
            <a:extLst>
              <a:ext uri="{FF2B5EF4-FFF2-40B4-BE49-F238E27FC236}">
                <a16:creationId xmlns:a16="http://schemas.microsoft.com/office/drawing/2014/main" id="{F6656328-4EB5-523E-8AB0-BF247A3C012F}"/>
              </a:ext>
            </a:extLst>
          </p:cNvPr>
          <p:cNvSpPr txBox="1">
            <a:spLocks/>
          </p:cNvSpPr>
          <p:nvPr/>
        </p:nvSpPr>
        <p:spPr>
          <a:xfrm>
            <a:off x="1467556" y="1214362"/>
            <a:ext cx="7047794" cy="5507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1200"/>
              </a:spcBef>
              <a:buFont typeface="Arial" panose="020B0604020202020204" pitchFamily="34" charset="0"/>
              <a:buNone/>
            </a:pPr>
            <a:r>
              <a:rPr lang="ja-JP" altLang="en-US" sz="2000" b="1" u="sng" dirty="0">
                <a:solidFill>
                  <a:schemeClr val="tx2"/>
                </a:solidFill>
                <a:latin typeface="メイリオ" panose="020B0604030504040204" pitchFamily="50" charset="-128"/>
                <a:ea typeface="メイリオ" panose="020B0604030504040204" pitchFamily="50" charset="-128"/>
              </a:rPr>
              <a:t>ごみの分類</a:t>
            </a: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100" dirty="0">
                <a:highlight>
                  <a:srgbClr val="FFFF00"/>
                </a:highlight>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各市町村の災害ごみの分類区分の反映</a:t>
            </a:r>
            <a:r>
              <a:rPr lang="ja-JP" altLang="en-US" sz="2000" spc="-100" dirty="0">
                <a:highlight>
                  <a:srgbClr val="FFFF00"/>
                </a:highlight>
                <a:latin typeface="メイリオ" panose="020B0604030504040204" pitchFamily="50" charset="-128"/>
                <a:ea typeface="メイリオ" panose="020B0604030504040204" pitchFamily="50" charset="-128"/>
              </a:rPr>
              <a:t>＞</a:t>
            </a:r>
            <a:r>
              <a:rPr lang="ja-JP" altLang="en-US" sz="2000" spc="-100" dirty="0">
                <a:latin typeface="メイリオ" panose="020B0604030504040204" pitchFamily="50" charset="-128"/>
                <a:ea typeface="メイリオ" panose="020B0604030504040204" pitchFamily="50" charset="-128"/>
              </a:rPr>
              <a:t>　（任意）</a:t>
            </a:r>
            <a:endParaRPr lang="en-US" altLang="ja-JP" sz="2000" dirty="0">
              <a:highlight>
                <a:srgbClr val="FFFF00"/>
              </a:highlight>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モデル例では</a:t>
            </a:r>
            <a:r>
              <a:rPr lang="en-US" altLang="ja-JP" sz="2000" dirty="0">
                <a:latin typeface="メイリオ" panose="020B0604030504040204" pitchFamily="50" charset="-128"/>
                <a:ea typeface="メイリオ" panose="020B0604030504040204" pitchFamily="50" charset="-128"/>
              </a:rPr>
              <a:t>P24,26</a:t>
            </a:r>
            <a:r>
              <a:rPr lang="ja-JP" altLang="en-US" sz="2000" dirty="0">
                <a:latin typeface="メイリオ" panose="020B0604030504040204" pitchFamily="50" charset="-128"/>
                <a:ea typeface="メイリオ" panose="020B0604030504040204" pitchFamily="50" charset="-128"/>
              </a:rPr>
              <a:t>で災害ごみを</a:t>
            </a:r>
            <a:r>
              <a:rPr lang="en-US" altLang="ja-JP" sz="2000" dirty="0">
                <a:latin typeface="メイリオ" panose="020B0604030504040204" pitchFamily="50" charset="-128"/>
                <a:ea typeface="メイリオ" panose="020B0604030504040204" pitchFamily="50" charset="-128"/>
              </a:rPr>
              <a:t>11</a:t>
            </a:r>
            <a:r>
              <a:rPr lang="ja-JP" altLang="en-US" sz="2000" dirty="0">
                <a:latin typeface="メイリオ" panose="020B0604030504040204" pitchFamily="50" charset="-128"/>
                <a:ea typeface="メイリオ" panose="020B0604030504040204" pitchFamily="50" charset="-128"/>
              </a:rPr>
              <a:t>区分（思い出の品</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はごみではない）に分けていますが、各市町村の実態に合</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わせて、区分を設定して編集するとよいでしょう。</a:t>
            </a: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なお、土砂については、各市町村で取扱いのルールが異</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なるため、事例には挙げていません。土砂の扱いについて　</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は、必要に応じて土木建設部局とも予め協議しておくとよ</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いでしょう。</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1800"/>
              </a:spcBef>
              <a:buFont typeface="Arial" panose="020B0604020202020204" pitchFamily="34" charset="0"/>
              <a:buNone/>
            </a:pPr>
            <a:r>
              <a:rPr lang="ja-JP" altLang="en-US" sz="2000" b="1" u="sng" dirty="0">
                <a:solidFill>
                  <a:schemeClr val="tx2"/>
                </a:solidFill>
                <a:latin typeface="メイリオ" panose="020B0604030504040204" pitchFamily="50" charset="-128"/>
                <a:ea typeface="メイリオ" panose="020B0604030504040204" pitchFamily="50" charset="-128"/>
              </a:rPr>
              <a:t>災害ごみの出し方に関するお知らせ（チラシ）</a:t>
            </a:r>
            <a:endParaRPr lang="en-US" altLang="ja-JP" sz="2000" b="1" u="sng" dirty="0">
              <a:solidFill>
                <a:schemeClr val="tx2"/>
              </a:solidFill>
              <a:latin typeface="メイリオ" panose="020B0604030504040204" pitchFamily="50" charset="-128"/>
              <a:ea typeface="メイリオ" panose="020B0604030504040204" pitchFamily="50" charset="-128"/>
            </a:endParaRPr>
          </a:p>
          <a:p>
            <a:pPr marL="0" indent="0">
              <a:lnSpc>
                <a:spcPts val="2700"/>
              </a:lnSpc>
              <a:spcBef>
                <a:spcPts val="0"/>
              </a:spcBef>
              <a:buNone/>
            </a:pPr>
            <a:r>
              <a:rPr lang="ja-JP" altLang="en-US" sz="2000" dirty="0">
                <a:latin typeface="メイリオ" panose="020B0604030504040204" pitchFamily="50" charset="-128"/>
                <a:ea typeface="メイリオ" panose="020B0604030504040204" pitchFamily="50" charset="-128"/>
              </a:rPr>
              <a:t>　</a:t>
            </a:r>
            <a:r>
              <a:rPr lang="ja-JP" altLang="en-US" sz="2000" spc="-100" dirty="0">
                <a:highlight>
                  <a:srgbClr val="FFFF00"/>
                </a:highlight>
                <a:latin typeface="メイリオ" panose="020B0604030504040204" pitchFamily="50" charset="-128"/>
                <a:ea typeface="メイリオ" panose="020B0604030504040204" pitchFamily="50" charset="-128"/>
              </a:rPr>
              <a:t> ＜災害時に実際に活用したチラシの活用＞</a:t>
            </a:r>
            <a:r>
              <a:rPr lang="ja-JP" altLang="en-US" sz="2000" spc="-100" dirty="0">
                <a:latin typeface="メイリオ" panose="020B0604030504040204" pitchFamily="50" charset="-128"/>
                <a:ea typeface="メイリオ" panose="020B0604030504040204" pitchFamily="50" charset="-128"/>
              </a:rPr>
              <a:t>　（任意）</a:t>
            </a:r>
            <a:endParaRPr lang="en-US" altLang="ja-JP" sz="2000" dirty="0">
              <a:highlight>
                <a:srgbClr val="FFFF00"/>
              </a:highlight>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P32,33</a:t>
            </a:r>
            <a:r>
              <a:rPr lang="ja-JP" altLang="en-US" sz="2000" dirty="0">
                <a:latin typeface="メイリオ" panose="020B0604030504040204" pitchFamily="50" charset="-128"/>
                <a:ea typeface="メイリオ" panose="020B0604030504040204" pitchFamily="50" charset="-128"/>
              </a:rPr>
              <a:t>の災害ごみの出し方に関するお知らせについて、</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被災経験のある市町村では、仮置場や集積所のレイアウト</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図に関する周知を行った事例があれば、スライドを編集し</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て実例として掲載・活用するのもよいでしょう。</a:t>
            </a:r>
          </a:p>
          <a:p>
            <a:pPr marL="0" indent="0">
              <a:lnSpc>
                <a:spcPts val="2700"/>
              </a:lnSpc>
              <a:spcBef>
                <a:spcPts val="0"/>
              </a:spcBef>
              <a:buFont typeface="Arial" panose="020B0604020202020204" pitchFamily="34" charset="0"/>
              <a:buNone/>
            </a:pPr>
            <a:endParaRPr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86890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F997B48-F10C-EA37-A2CF-B1473D42A6F4}"/>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8209152"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各種資料③ ボランティア向け災害ごみ処理研修ツール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スライド番号プレースホルダー 1">
            <a:extLst>
              <a:ext uri="{FF2B5EF4-FFF2-40B4-BE49-F238E27FC236}">
                <a16:creationId xmlns:a16="http://schemas.microsoft.com/office/drawing/2014/main" id="{731581BD-7E0B-5671-5A8C-CEFE0C3FEC7B}"/>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27</a:t>
            </a:fld>
            <a:endParaRPr kumimoji="1" lang="ja-JP" altLang="en-US"/>
          </a:p>
        </p:txBody>
      </p:sp>
      <p:sp>
        <p:nvSpPr>
          <p:cNvPr id="8" name="コンテンツ プレースホルダー 2">
            <a:extLst>
              <a:ext uri="{FF2B5EF4-FFF2-40B4-BE49-F238E27FC236}">
                <a16:creationId xmlns:a16="http://schemas.microsoft.com/office/drawing/2014/main" id="{F6656328-4EB5-523E-8AB0-BF247A3C012F}"/>
              </a:ext>
            </a:extLst>
          </p:cNvPr>
          <p:cNvSpPr txBox="1">
            <a:spLocks/>
          </p:cNvSpPr>
          <p:nvPr/>
        </p:nvSpPr>
        <p:spPr>
          <a:xfrm>
            <a:off x="1467556" y="1214362"/>
            <a:ext cx="7370246" cy="52284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spcBef>
                <a:spcPts val="1200"/>
              </a:spcBef>
              <a:buFont typeface="Arial" panose="020B0604020202020204" pitchFamily="34" charset="0"/>
              <a:buNone/>
            </a:pPr>
            <a:r>
              <a:rPr lang="ja-JP" altLang="en-US" sz="2000" b="1" u="sng" dirty="0">
                <a:solidFill>
                  <a:schemeClr val="tx2"/>
                </a:solidFill>
                <a:latin typeface="メイリオ" panose="020B0604030504040204" pitchFamily="50" charset="-128"/>
                <a:ea typeface="メイリオ" panose="020B0604030504040204" pitchFamily="50" charset="-128"/>
              </a:rPr>
              <a:t>必要な装備</a:t>
            </a: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100" dirty="0">
                <a:highlight>
                  <a:srgbClr val="FFFF00"/>
                </a:highlight>
                <a:latin typeface="メイリオ" panose="020B0604030504040204" pitchFamily="50" charset="-128"/>
                <a:ea typeface="メイリオ" panose="020B0604030504040204" pitchFamily="50" charset="-128"/>
              </a:rPr>
              <a:t>＜既往の資料の活用や資機材等の備蓄状況との整合＞</a:t>
            </a:r>
            <a:r>
              <a:rPr lang="ja-JP" altLang="en-US" sz="2000" spc="-100" dirty="0">
                <a:latin typeface="メイリオ" panose="020B0604030504040204" pitchFamily="50" charset="-128"/>
                <a:ea typeface="メイリオ" panose="020B0604030504040204" pitchFamily="50" charset="-128"/>
              </a:rPr>
              <a:t>（任意）</a:t>
            </a:r>
            <a:endParaRPr lang="en-US" altLang="ja-JP" sz="2000" spc="-100" dirty="0">
              <a:latin typeface="メイリオ" panose="020B0604030504040204" pitchFamily="50" charset="-128"/>
              <a:ea typeface="メイリオ" panose="020B0604030504040204" pitchFamily="50" charset="-128"/>
            </a:endParaRPr>
          </a:p>
          <a:p>
            <a:pPr marL="0" indent="0">
              <a:lnSpc>
                <a:spcPts val="27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P46</a:t>
            </a:r>
            <a:r>
              <a:rPr lang="ja-JP" altLang="en-US" sz="2000" dirty="0">
                <a:latin typeface="メイリオ" panose="020B0604030504040204" pitchFamily="50" charset="-128"/>
                <a:ea typeface="メイリオ" panose="020B0604030504040204" pitchFamily="50" charset="-128"/>
              </a:rPr>
              <a:t>の片付け作業時の服装や保護具の例、</a:t>
            </a:r>
            <a:r>
              <a:rPr lang="en-US" altLang="ja-JP" sz="2000" dirty="0">
                <a:latin typeface="メイリオ" panose="020B0604030504040204" pitchFamily="50" charset="-128"/>
                <a:ea typeface="メイリオ" panose="020B0604030504040204" pitchFamily="50" charset="-128"/>
              </a:rPr>
              <a:t>P47</a:t>
            </a:r>
            <a:r>
              <a:rPr lang="ja-JP" altLang="en-US" sz="2000" dirty="0">
                <a:latin typeface="メイリオ" panose="020B0604030504040204" pitchFamily="50" charset="-128"/>
                <a:ea typeface="メイリオ" panose="020B0604030504040204" pitchFamily="50" charset="-128"/>
              </a:rPr>
              <a:t>のその他の</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道具類について、各市町村や社会福祉協議会が、災害ごみ処</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理に限定しないボランティア向け資料などを別途作成してお</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り、必要な装備等の記載が異なる場合は、記載をそろえたり、</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イラストを共用できる場合は、既往のイラストを活用すると</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よいでしょう。</a:t>
            </a: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また、各市町村や社会福祉協議会の資機材・物資の備蓄状</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況に応じて、ボランティアに貸し出しできるもの、ボラン</a:t>
            </a:r>
            <a:endParaRPr lang="en-US" altLang="ja-JP" sz="2000" dirty="0">
              <a:latin typeface="メイリオ" panose="020B0604030504040204" pitchFamily="50" charset="-128"/>
              <a:ea typeface="メイリオ" panose="020B0604030504040204" pitchFamily="50" charset="-128"/>
            </a:endParaRP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ティアに持ってきてもらいたいものは編集してください。</a:t>
            </a:r>
          </a:p>
        </p:txBody>
      </p:sp>
    </p:spTree>
    <p:extLst>
      <p:ext uri="{BB962C8B-B14F-4D97-AF65-F5344CB8AC3E}">
        <p14:creationId xmlns:p14="http://schemas.microsoft.com/office/powerpoint/2010/main" val="1954636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14F8743-FC2F-1D76-64EE-92715593CAB8}"/>
              </a:ext>
            </a:extLst>
          </p:cNvPr>
          <p:cNvSpPr>
            <a:spLocks noGrp="1"/>
          </p:cNvSpPr>
          <p:nvPr>
            <p:ph idx="1"/>
          </p:nvPr>
        </p:nvSpPr>
        <p:spPr>
          <a:xfrm>
            <a:off x="299545" y="681036"/>
            <a:ext cx="8382000" cy="4399007"/>
          </a:xfrm>
        </p:spPr>
        <p:txBody>
          <a:bodyPr vert="horz" lIns="91440" tIns="45720" rIns="91440" bIns="45720" rtlCol="0">
            <a:noAutofit/>
          </a:bodyPr>
          <a:lstStyle/>
          <a:p>
            <a:pPr algn="just">
              <a:lnSpc>
                <a:spcPts val="3000"/>
              </a:lnSpc>
            </a:pPr>
            <a:endParaRPr lang="en-US" altLang="ja-JP" sz="2000" dirty="0">
              <a:latin typeface="メイリオ" panose="020B0604030504040204" pitchFamily="50" charset="-128"/>
              <a:ea typeface="メイリオ" panose="020B0604030504040204" pitchFamily="50" charset="-128"/>
            </a:endParaRPr>
          </a:p>
          <a:p>
            <a:pPr algn="just">
              <a:lnSpc>
                <a:spcPts val="3000"/>
              </a:lnSpc>
            </a:pPr>
            <a:r>
              <a:rPr lang="ja-JP" altLang="en-US" sz="2000" dirty="0">
                <a:latin typeface="メイリオ" panose="020B0604030504040204" pitchFamily="50" charset="-128"/>
                <a:ea typeface="メイリオ" panose="020B0604030504040204" pitchFamily="50" charset="-128"/>
              </a:rPr>
              <a:t>市町村災害廃棄物担当部局におかれましては、災害廃棄物対策の一環として、災害ごみ処理に係るボランティア連携の取組の際に、①～③の各種資料をご活用いただけますと幸いです。</a:t>
            </a:r>
          </a:p>
          <a:p>
            <a:pPr algn="just">
              <a:lnSpc>
                <a:spcPts val="3000"/>
              </a:lnSpc>
            </a:pPr>
            <a:r>
              <a:rPr lang="ja-JP" altLang="en-US" sz="2000" dirty="0">
                <a:latin typeface="メイリオ" panose="020B0604030504040204" pitchFamily="50" charset="-128"/>
                <a:ea typeface="メイリオ" panose="020B0604030504040204" pitchFamily="50" charset="-128"/>
              </a:rPr>
              <a:t>①～③の各種資料については、環境省近畿地方環境事務所が実施する</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令和</a:t>
            </a:r>
            <a:r>
              <a:rPr lang="en-US" altLang="ja-JP" sz="2000" dirty="0">
                <a:latin typeface="メイリオ" panose="020B0604030504040204" pitchFamily="50" charset="-128"/>
                <a:ea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rPr>
              <a:t>年度災害廃棄物処理府県提案型モデル事業（近畿ブロック）</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において、下記団体及び大阪府の協力により作成したものです。資料作成にあたっては、計４回のワーキング会議に参加いただき、ワークショップを中心に多くの貴重なご意見をいただきました。　　ご協力に感謝申し上げます。</a:t>
            </a:r>
            <a:endParaRPr lang="en-US" altLang="ja-JP" sz="2000" dirty="0">
              <a:latin typeface="メイリオ" panose="020B0604030504040204" pitchFamily="50" charset="-128"/>
              <a:ea typeface="メイリオ" panose="020B0604030504040204" pitchFamily="50" charset="-128"/>
            </a:endParaRPr>
          </a:p>
          <a:p>
            <a:pPr algn="just">
              <a:lnSpc>
                <a:spcPts val="3000"/>
              </a:lnSpc>
            </a:pPr>
            <a:endParaRPr lang="en-US" altLang="ja-JP" sz="2000" dirty="0">
              <a:latin typeface="メイリオ" panose="020B0604030504040204" pitchFamily="50" charset="-128"/>
              <a:ea typeface="メイリオ" panose="020B0604030504040204" pitchFamily="50" charset="-128"/>
            </a:endParaRPr>
          </a:p>
          <a:p>
            <a:pPr algn="just">
              <a:lnSpc>
                <a:spcPts val="3000"/>
              </a:lnSpc>
            </a:pPr>
            <a:endParaRPr lang="en-US" altLang="ja-JP" sz="2000" dirty="0">
              <a:latin typeface="メイリオ" panose="020B0604030504040204" pitchFamily="50" charset="-128"/>
              <a:ea typeface="メイリオ" panose="020B0604030504040204" pitchFamily="50" charset="-128"/>
            </a:endParaRPr>
          </a:p>
          <a:p>
            <a:pPr algn="just">
              <a:lnSpc>
                <a:spcPts val="3000"/>
              </a:lnSpc>
            </a:pPr>
            <a:endParaRPr lang="en-US" altLang="ja-JP" sz="2000" dirty="0">
              <a:latin typeface="メイリオ" panose="020B0604030504040204" pitchFamily="50" charset="-128"/>
              <a:ea typeface="メイリオ" panose="020B0604030504040204" pitchFamily="50" charset="-128"/>
            </a:endParaRPr>
          </a:p>
          <a:p>
            <a:pPr algn="just">
              <a:lnSpc>
                <a:spcPts val="3000"/>
              </a:lnSpc>
            </a:pPr>
            <a:endParaRPr lang="en-US" altLang="ja-JP" sz="2000" dirty="0">
              <a:latin typeface="メイリオ" panose="020B0604030504040204" pitchFamily="50" charset="-128"/>
              <a:ea typeface="メイリオ" panose="020B0604030504040204" pitchFamily="50" charset="-128"/>
            </a:endParaRPr>
          </a:p>
          <a:p>
            <a:pPr algn="just">
              <a:lnSpc>
                <a:spcPts val="3000"/>
              </a:lnSpc>
            </a:pPr>
            <a:endParaRPr lang="en-US" altLang="ja-JP" sz="12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9CA351F0-C952-4378-9D8E-2F86C5C0F2A5}"/>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28</a:t>
            </a:fld>
            <a:endParaRPr kumimoji="1" lang="ja-JP" altLang="en-US" dirty="0"/>
          </a:p>
        </p:txBody>
      </p:sp>
      <p:sp>
        <p:nvSpPr>
          <p:cNvPr id="4" name="テキスト ボックス 3">
            <a:extLst>
              <a:ext uri="{FF2B5EF4-FFF2-40B4-BE49-F238E27FC236}">
                <a16:creationId xmlns:a16="http://schemas.microsoft.com/office/drawing/2014/main" id="{C6BCBBB1-DC29-BC7B-2DA0-ADF5F7E8336A}"/>
              </a:ext>
            </a:extLst>
          </p:cNvPr>
          <p:cNvSpPr txBox="1"/>
          <p:nvPr/>
        </p:nvSpPr>
        <p:spPr>
          <a:xfrm>
            <a:off x="628650" y="4899789"/>
            <a:ext cx="7886700" cy="1502976"/>
          </a:xfrm>
          <a:prstGeom prst="rect">
            <a:avLst/>
          </a:prstGeom>
          <a:noFill/>
          <a:ln>
            <a:solidFill>
              <a:schemeClr val="tx1"/>
            </a:solidFill>
            <a:prstDash val="dash"/>
          </a:ln>
        </p:spPr>
        <p:txBody>
          <a:bodyPr wrap="square" rtlCol="0">
            <a:spAutoFit/>
          </a:bodyPr>
          <a:lstStyle/>
          <a:p>
            <a:pPr indent="127000" algn="just">
              <a:lnSpc>
                <a:spcPts val="2200"/>
              </a:lnSpc>
              <a:spcBef>
                <a:spcPts val="540"/>
              </a:spcBef>
            </a:pP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各種資料作</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成にあたっての協力団体＞</a:t>
            </a:r>
          </a:p>
          <a:p>
            <a:pPr marL="133350" algn="just">
              <a:lnSpc>
                <a:spcPts val="2200"/>
              </a:lnSpc>
            </a:pP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吹田市、吹田市社会福祉協議会、茨木市、茨木市社会福祉協議会、門真市、門真市社会福祉協議会、泉南市、泉南市社会福祉協議会</a:t>
            </a: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大阪府社会福祉協議会、</a:t>
            </a:r>
            <a:r>
              <a:rPr lang="ja-JP" altLang="en-US" sz="1600" kern="100" dirty="0">
                <a:latin typeface="メイリオ" panose="020B0604030504040204" pitchFamily="50" charset="-128"/>
                <a:ea typeface="メイリオ" panose="020B0604030504040204" pitchFamily="50" charset="-128"/>
                <a:cs typeface="Times New Roman" panose="02020603050405020304" pitchFamily="18" charset="0"/>
              </a:rPr>
              <a:t>おおさか災害支援ネットワーク</a:t>
            </a:r>
            <a:r>
              <a:rPr lang="en-US" altLang="ja-JP" sz="1600" kern="100" dirty="0">
                <a:latin typeface="メイリオ" panose="020B0604030504040204" pitchFamily="50" charset="-128"/>
                <a:ea typeface="メイリオ" panose="020B0604030504040204" pitchFamily="50" charset="-128"/>
                <a:cs typeface="Times New Roman" panose="02020603050405020304" pitchFamily="18" charset="0"/>
              </a:rPr>
              <a:t>(OSN)</a:t>
            </a:r>
            <a:r>
              <a:rPr lang="ja-JP" altLang="en-US" sz="1600" kern="100" dirty="0" err="1">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rPr>
              <a:t>特定</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非営利活動法人 災害救援レスキューアシスト、日本防災士会大阪府支部</a:t>
            </a:r>
            <a:endParaRPr kumimoji="1" lang="ja-JP" altLang="en-US" sz="105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49" y="211253"/>
            <a:ext cx="9145971" cy="939567"/>
          </a:xfrm>
        </p:spPr>
        <p:txBody>
          <a:bodyPr>
            <a:normAutofit/>
          </a:bodyPr>
          <a:lstStyle/>
          <a:p>
            <a:r>
              <a:rPr kumimoji="1" lang="ja-JP" altLang="en-US" sz="3200" b="1" dirty="0">
                <a:solidFill>
                  <a:schemeClr val="bg1"/>
                </a:solidFill>
                <a:latin typeface="メイリオ" panose="020B0604030504040204" pitchFamily="50" charset="-128"/>
                <a:ea typeface="メイリオ" panose="020B0604030504040204" pitchFamily="50" charset="-128"/>
              </a:rPr>
              <a:t>おわりに</a:t>
            </a:r>
          </a:p>
        </p:txBody>
      </p:sp>
    </p:spTree>
    <p:extLst>
      <p:ext uri="{BB962C8B-B14F-4D97-AF65-F5344CB8AC3E}">
        <p14:creationId xmlns:p14="http://schemas.microsoft.com/office/powerpoint/2010/main" val="280286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14F8743-FC2F-1D76-64EE-92715593CAB8}"/>
              </a:ext>
            </a:extLst>
          </p:cNvPr>
          <p:cNvSpPr>
            <a:spLocks noGrp="1"/>
          </p:cNvSpPr>
          <p:nvPr>
            <p:ph idx="1"/>
          </p:nvPr>
        </p:nvSpPr>
        <p:spPr>
          <a:xfrm>
            <a:off x="283779" y="1179952"/>
            <a:ext cx="8576442" cy="5432928"/>
          </a:xfrm>
        </p:spPr>
        <p:txBody>
          <a:bodyPr>
            <a:noAutofit/>
          </a:bodyPr>
          <a:lstStyle/>
          <a:p>
            <a:pPr algn="just">
              <a:lnSpc>
                <a:spcPts val="2700"/>
              </a:lnSpc>
              <a:spcBef>
                <a:spcPts val="1800"/>
              </a:spcBef>
            </a:pPr>
            <a:r>
              <a:rPr lang="ja-JP" altLang="en-US" sz="1800" dirty="0">
                <a:latin typeface="メイリオ" panose="020B0604030504040204" pitchFamily="50" charset="-128"/>
                <a:ea typeface="メイリオ" panose="020B0604030504040204" pitchFamily="50" charset="-128"/>
              </a:rPr>
              <a:t>災害時には、</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行政、災害ボランティアセンターを設置運営する社会福祉協議会、ボランティア関係団体（</a:t>
            </a:r>
            <a:r>
              <a:rPr lang="en-US" altLang="ja-JP" sz="2000" b="1" u="sng" dirty="0">
                <a:solidFill>
                  <a:schemeClr val="accent1">
                    <a:lumMod val="75000"/>
                  </a:schemeClr>
                </a:solidFill>
                <a:latin typeface="メイリオ" panose="020B0604030504040204" pitchFamily="50" charset="-128"/>
                <a:ea typeface="メイリオ" panose="020B0604030504040204" pitchFamily="50" charset="-128"/>
              </a:rPr>
              <a:t>NPO</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）及びボランティア等の多様な主体</a:t>
            </a:r>
            <a:r>
              <a:rPr lang="ja-JP" altLang="en-US" sz="1800" dirty="0">
                <a:latin typeface="メイリオ" panose="020B0604030504040204" pitchFamily="50" charset="-128"/>
                <a:ea typeface="メイリオ" panose="020B0604030504040204" pitchFamily="50" charset="-128"/>
              </a:rPr>
              <a:t>が、一日も早い被災者の生活再建、被災地の復興を目指して災害対応にあたることとなります。</a:t>
            </a:r>
            <a:endParaRPr lang="en-US" altLang="ja-JP" sz="1800" dirty="0">
              <a:latin typeface="メイリオ" panose="020B0604030504040204" pitchFamily="50" charset="-128"/>
              <a:ea typeface="メイリオ" panose="020B0604030504040204" pitchFamily="50" charset="-128"/>
            </a:endParaRPr>
          </a:p>
          <a:p>
            <a:pPr algn="just">
              <a:lnSpc>
                <a:spcPts val="2700"/>
              </a:lnSpc>
              <a:spcBef>
                <a:spcPts val="1800"/>
              </a:spcBef>
            </a:pPr>
            <a:r>
              <a:rPr lang="ja-JP" altLang="en-US" sz="1800" dirty="0">
                <a:latin typeface="メイリオ" panose="020B0604030504040204" pitchFamily="50" charset="-128"/>
                <a:ea typeface="メイリオ" panose="020B0604030504040204" pitchFamily="50" charset="-128"/>
              </a:rPr>
              <a:t>災害ごみ処理においても、これらの関係者が</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平時から連携</a:t>
            </a:r>
            <a:r>
              <a:rPr lang="ja-JP" altLang="en-US" sz="1800" dirty="0">
                <a:latin typeface="メイリオ" panose="020B0604030504040204" pitchFamily="50" charset="-128"/>
                <a:ea typeface="メイリオ" panose="020B0604030504040204" pitchFamily="50" charset="-128"/>
              </a:rPr>
              <a:t>し、災害ごみ処理に係る</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ボランティア活動やそれぞれの役割について理解を深めたり、課題を共有</a:t>
            </a:r>
            <a:r>
              <a:rPr lang="ja-JP" altLang="en-US" sz="1800" dirty="0">
                <a:latin typeface="メイリオ" panose="020B0604030504040204" pitchFamily="50" charset="-128"/>
                <a:ea typeface="メイリオ" panose="020B0604030504040204" pitchFamily="50" charset="-128"/>
              </a:rPr>
              <a:t>したりすることが重要です。</a:t>
            </a:r>
            <a:endParaRPr lang="en-US" altLang="ja-JP" sz="1800" dirty="0">
              <a:latin typeface="メイリオ" panose="020B0604030504040204" pitchFamily="50" charset="-128"/>
              <a:ea typeface="メイリオ" panose="020B0604030504040204" pitchFamily="50" charset="-128"/>
            </a:endParaRPr>
          </a:p>
          <a:p>
            <a:pPr algn="just">
              <a:lnSpc>
                <a:spcPts val="2700"/>
              </a:lnSpc>
              <a:spcBef>
                <a:spcPts val="1800"/>
              </a:spcBef>
            </a:pPr>
            <a:r>
              <a:rPr lang="ja-JP" altLang="en-US" sz="1800" dirty="0">
                <a:latin typeface="メイリオ" panose="020B0604030504040204" pitchFamily="50" charset="-128"/>
                <a:ea typeface="メイリオ" panose="020B0604030504040204" pitchFamily="50" charset="-128"/>
              </a:rPr>
              <a:t>このような</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平時からの取組</a:t>
            </a:r>
            <a:r>
              <a:rPr lang="ja-JP" altLang="en-US" sz="1800" dirty="0">
                <a:latin typeface="メイリオ" panose="020B0604030504040204" pitchFamily="50" charset="-128"/>
                <a:ea typeface="メイリオ" panose="020B0604030504040204" pitchFamily="50" charset="-128"/>
              </a:rPr>
              <a:t>が、災害時に多数の被災者から寄せられるニーズに寄り添い、</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より適切・効果的な支援を行うこと</a:t>
            </a:r>
            <a:r>
              <a:rPr lang="ja-JP" altLang="en-US" sz="1800" dirty="0">
                <a:latin typeface="メイリオ" panose="020B0604030504040204" pitchFamily="50" charset="-128"/>
                <a:ea typeface="メイリオ" panose="020B0604030504040204" pitchFamily="50" charset="-128"/>
              </a:rPr>
              <a:t>につながり、結果として、</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災害ごみの処理の迅速化や被災地の早期復旧・復興</a:t>
            </a:r>
            <a:r>
              <a:rPr lang="ja-JP" altLang="en-US" sz="1800" dirty="0">
                <a:latin typeface="メイリオ" panose="020B0604030504040204" pitchFamily="50" charset="-128"/>
                <a:ea typeface="メイリオ" panose="020B0604030504040204" pitchFamily="50" charset="-128"/>
              </a:rPr>
              <a:t>にもつながります。</a:t>
            </a:r>
            <a:endParaRPr lang="en-US" altLang="ja-JP" sz="1800" dirty="0">
              <a:latin typeface="メイリオ" panose="020B0604030504040204" pitchFamily="50" charset="-128"/>
              <a:ea typeface="メイリオ" panose="020B0604030504040204" pitchFamily="50" charset="-128"/>
            </a:endParaRPr>
          </a:p>
          <a:p>
            <a:pPr algn="just">
              <a:lnSpc>
                <a:spcPts val="2700"/>
              </a:lnSpc>
              <a:spcBef>
                <a:spcPts val="1800"/>
              </a:spcBef>
            </a:pPr>
            <a:r>
              <a:rPr lang="ja-JP" altLang="en-US" sz="1800" dirty="0">
                <a:latin typeface="メイリオ" panose="020B0604030504040204" pitchFamily="50" charset="-128"/>
                <a:ea typeface="メイリオ" panose="020B0604030504040204" pitchFamily="50" charset="-128"/>
              </a:rPr>
              <a:t>このようなボランティア連携の取組において、</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市町村災害廃棄物担当部局やボランティア関係者の方々に活用</a:t>
            </a:r>
            <a:r>
              <a:rPr lang="ja-JP" altLang="en-US" sz="1800" dirty="0">
                <a:latin typeface="メイリオ" panose="020B0604030504040204" pitchFamily="50" charset="-128"/>
                <a:ea typeface="メイリオ" panose="020B0604030504040204" pitchFamily="50" charset="-128"/>
              </a:rPr>
              <a:t>いただくことを目的に、</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「災害ごみ処理に係るボランティア連携のための各種資料」</a:t>
            </a:r>
            <a:r>
              <a:rPr lang="ja-JP" altLang="en-US" sz="1800" dirty="0">
                <a:latin typeface="メイリオ" panose="020B0604030504040204" pitchFamily="50" charset="-128"/>
                <a:ea typeface="メイリオ" panose="020B0604030504040204" pitchFamily="50" charset="-128"/>
              </a:rPr>
              <a:t>を作成しました。</a:t>
            </a:r>
            <a:endParaRPr lang="en-US" altLang="ja-JP" sz="18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9CA351F0-C952-4378-9D8E-2F86C5C0F2A5}"/>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7886700" cy="939567"/>
          </a:xfrm>
        </p:spPr>
        <p:txBody>
          <a:bodyPr>
            <a:normAutofit/>
          </a:bodyPr>
          <a:lstStyle/>
          <a:p>
            <a:r>
              <a:rPr kumimoji="1" lang="ja-JP" altLang="en-US" sz="3200" b="1" dirty="0">
                <a:solidFill>
                  <a:schemeClr val="bg1"/>
                </a:solidFill>
                <a:latin typeface="メイリオ" panose="020B0604030504040204" pitchFamily="50" charset="-128"/>
                <a:ea typeface="メイリオ" panose="020B0604030504040204" pitchFamily="50" charset="-128"/>
              </a:rPr>
              <a:t>はじめに</a:t>
            </a:r>
          </a:p>
        </p:txBody>
      </p:sp>
    </p:spTree>
    <p:extLst>
      <p:ext uri="{BB962C8B-B14F-4D97-AF65-F5344CB8AC3E}">
        <p14:creationId xmlns:p14="http://schemas.microsoft.com/office/powerpoint/2010/main" val="3235904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14F8743-FC2F-1D76-64EE-92715593CAB8}"/>
              </a:ext>
            </a:extLst>
          </p:cNvPr>
          <p:cNvSpPr>
            <a:spLocks noGrp="1"/>
          </p:cNvSpPr>
          <p:nvPr>
            <p:ph idx="1"/>
          </p:nvPr>
        </p:nvSpPr>
        <p:spPr>
          <a:xfrm>
            <a:off x="299545" y="1119290"/>
            <a:ext cx="8544910" cy="5707180"/>
          </a:xfrm>
        </p:spPr>
        <p:txBody>
          <a:bodyPr vert="horz" lIns="91440" tIns="45720" rIns="91440" bIns="45720" rtlCol="0">
            <a:noAutofit/>
          </a:bodyPr>
          <a:lstStyle/>
          <a:p>
            <a:pPr algn="just">
              <a:lnSpc>
                <a:spcPts val="2700"/>
              </a:lnSpc>
            </a:pPr>
            <a:r>
              <a:rPr lang="ja-JP" altLang="en-US" sz="1800" dirty="0">
                <a:latin typeface="メイリオ" panose="020B0604030504040204" pitchFamily="50" charset="-128"/>
                <a:ea typeface="メイリオ" panose="020B0604030504040204" pitchFamily="50" charset="-128"/>
              </a:rPr>
              <a:t>「災害ごみ処理に係るボランティア連携のための各種資料」（以下「各種資料」という）は以下の３つで構成され、</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府内市町村で広く活用できるよう、汎用性の高い記載内容を中心にモデル例</a:t>
            </a:r>
            <a:r>
              <a:rPr lang="ja-JP" altLang="en-US" sz="1800" dirty="0">
                <a:latin typeface="メイリオ" panose="020B0604030504040204" pitchFamily="50" charset="-128"/>
                <a:ea typeface="メイリオ" panose="020B0604030504040204" pitchFamily="50" charset="-128"/>
              </a:rPr>
              <a:t>としてとりまとめています。</a:t>
            </a:r>
            <a:endParaRPr lang="en-US" altLang="ja-JP" sz="1800" dirty="0">
              <a:latin typeface="メイリオ" panose="020B0604030504040204" pitchFamily="50" charset="-128"/>
              <a:ea typeface="メイリオ" panose="020B0604030504040204" pitchFamily="50" charset="-128"/>
            </a:endParaRPr>
          </a:p>
          <a:p>
            <a:pPr marL="0" indent="0" algn="just">
              <a:lnSpc>
                <a:spcPts val="2800"/>
              </a:lnSpc>
              <a:buNone/>
            </a:pPr>
            <a:r>
              <a:rPr lang="ja-JP" altLang="en-US" sz="1800" dirty="0">
                <a:latin typeface="メイリオ" panose="020B0604030504040204" pitchFamily="50" charset="-128"/>
                <a:ea typeface="メイリオ" panose="020B0604030504040204" pitchFamily="50" charset="-128"/>
              </a:rPr>
              <a:t>　　① 災害ごみ処理に係る市町村向けボランティア連携マニュアル</a:t>
            </a:r>
            <a:endParaRPr lang="en-US" altLang="ja-JP" sz="1800" dirty="0">
              <a:latin typeface="メイリオ" panose="020B0604030504040204" pitchFamily="50" charset="-128"/>
              <a:ea typeface="メイリオ" panose="020B0604030504040204" pitchFamily="50" charset="-128"/>
            </a:endParaRPr>
          </a:p>
          <a:p>
            <a:pPr marL="0" indent="0" algn="just">
              <a:lnSpc>
                <a:spcPts val="2800"/>
              </a:lnSpc>
              <a:spcBef>
                <a:spcPts val="0"/>
              </a:spcBef>
              <a:buNone/>
            </a:pPr>
            <a:r>
              <a:rPr lang="ja-JP" altLang="en-US" sz="1800" dirty="0">
                <a:latin typeface="メイリオ" panose="020B0604030504040204" pitchFamily="50" charset="-128"/>
                <a:ea typeface="メイリオ" panose="020B0604030504040204" pitchFamily="50" charset="-128"/>
              </a:rPr>
              <a:t>　　② ボランティア向け災害ごみ処理ハンドブック</a:t>
            </a:r>
            <a:endParaRPr lang="en-US" altLang="ja-JP" sz="1800" dirty="0">
              <a:latin typeface="メイリオ" panose="020B0604030504040204" pitchFamily="50" charset="-128"/>
              <a:ea typeface="メイリオ" panose="020B0604030504040204" pitchFamily="50" charset="-128"/>
            </a:endParaRPr>
          </a:p>
          <a:p>
            <a:pPr marL="0" indent="0" algn="just">
              <a:lnSpc>
                <a:spcPts val="2800"/>
              </a:lnSpc>
              <a:spcBef>
                <a:spcPts val="0"/>
              </a:spcBef>
              <a:buNone/>
            </a:pPr>
            <a:r>
              <a:rPr lang="ja-JP" altLang="en-US" sz="1800" dirty="0">
                <a:latin typeface="メイリオ" panose="020B0604030504040204" pitchFamily="50" charset="-128"/>
                <a:ea typeface="メイリオ" panose="020B0604030504040204" pitchFamily="50" charset="-128"/>
              </a:rPr>
              <a:t>　　③ ボランティア向け災害ごみ処理研修ツール</a:t>
            </a:r>
            <a:endParaRPr lang="en-US" altLang="ja-JP" sz="1800" dirty="0">
              <a:latin typeface="メイリオ" panose="020B0604030504040204" pitchFamily="50" charset="-128"/>
              <a:ea typeface="メイリオ" panose="020B0604030504040204" pitchFamily="50" charset="-128"/>
            </a:endParaRPr>
          </a:p>
          <a:p>
            <a:pPr algn="just">
              <a:lnSpc>
                <a:spcPts val="2700"/>
              </a:lnSpc>
            </a:pPr>
            <a:r>
              <a:rPr lang="ja-JP" altLang="en-US" sz="1800" dirty="0">
                <a:latin typeface="メイリオ" panose="020B0604030504040204" pitchFamily="50" charset="-128"/>
                <a:ea typeface="メイリオ" panose="020B0604030504040204" pitchFamily="50" charset="-128"/>
              </a:rPr>
              <a:t>①～③の各種資料（モデル例）は、本資料を参考に、</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活用主体（市町村等）が地域の実態や特徴等</a:t>
            </a:r>
            <a:r>
              <a:rPr lang="ja-JP" altLang="en-US" sz="1800" dirty="0">
                <a:latin typeface="メイリオ" panose="020B0604030504040204" pitchFamily="50" charset="-128"/>
                <a:ea typeface="メイリオ" panose="020B0604030504040204" pitchFamily="50" charset="-128"/>
              </a:rPr>
              <a:t>（ごみの分別の種類や集積所・仮置場の設置のルール等）</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に合わせて、各自で編集をして活用</a:t>
            </a:r>
            <a:r>
              <a:rPr lang="ja-JP" altLang="en-US" sz="1800" dirty="0">
                <a:latin typeface="メイリオ" panose="020B0604030504040204" pitchFamily="50" charset="-128"/>
                <a:ea typeface="メイリオ" panose="020B0604030504040204" pitchFamily="50" charset="-128"/>
              </a:rPr>
              <a:t>することを想定しています。</a:t>
            </a:r>
            <a:endParaRPr lang="en-US" altLang="ja-JP" sz="1800" dirty="0">
              <a:latin typeface="メイリオ" panose="020B0604030504040204" pitchFamily="50" charset="-128"/>
              <a:ea typeface="メイリオ" panose="020B0604030504040204" pitchFamily="50" charset="-128"/>
            </a:endParaRPr>
          </a:p>
          <a:p>
            <a:pPr algn="just">
              <a:lnSpc>
                <a:spcPts val="2700"/>
              </a:lnSpc>
              <a:spcAft>
                <a:spcPts val="600"/>
              </a:spcAft>
            </a:pP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本資料では</a:t>
            </a:r>
            <a:r>
              <a:rPr lang="ja-JP" altLang="en-US" sz="1800" dirty="0">
                <a:latin typeface="メイリオ" panose="020B0604030504040204" pitchFamily="50" charset="-128"/>
                <a:ea typeface="メイリオ" panose="020B0604030504040204" pitchFamily="50" charset="-128"/>
              </a:rPr>
              <a:t>、①～③の各種資料の具体的な活用方法等について、以下の項目を中心に</a:t>
            </a:r>
            <a:r>
              <a:rPr lang="ja-JP" altLang="en-US" sz="2000" b="1" u="sng" dirty="0">
                <a:solidFill>
                  <a:schemeClr val="accent1">
                    <a:lumMod val="75000"/>
                  </a:schemeClr>
                </a:solidFill>
                <a:latin typeface="メイリオ" panose="020B0604030504040204" pitchFamily="50" charset="-128"/>
                <a:ea typeface="メイリオ" panose="020B0604030504040204" pitchFamily="50" charset="-128"/>
              </a:rPr>
              <a:t>解説</a:t>
            </a:r>
            <a:r>
              <a:rPr lang="ja-JP" altLang="en-US" sz="1800" dirty="0">
                <a:latin typeface="メイリオ" panose="020B0604030504040204" pitchFamily="50" charset="-128"/>
                <a:ea typeface="メイリオ" panose="020B0604030504040204" pitchFamily="50" charset="-128"/>
              </a:rPr>
              <a:t>しています。</a:t>
            </a:r>
            <a:endParaRPr lang="en-US" altLang="ja-JP" sz="1800" dirty="0">
              <a:latin typeface="メイリオ" panose="020B0604030504040204" pitchFamily="50" charset="-128"/>
              <a:ea typeface="メイリオ" panose="020B0604030504040204" pitchFamily="50" charset="-128"/>
            </a:endParaRPr>
          </a:p>
          <a:p>
            <a:pPr lvl="1" algn="just">
              <a:lnSpc>
                <a:spcPts val="2700"/>
              </a:lnSpc>
              <a:spcBef>
                <a:spcPts val="0"/>
              </a:spcBef>
              <a:buFont typeface="Wingdings" panose="05000000000000000000" pitchFamily="2" charset="2"/>
              <a:buChar char="ü"/>
            </a:pPr>
            <a:r>
              <a:rPr lang="ja-JP" altLang="en-US" sz="1800" dirty="0">
                <a:latin typeface="メイリオ" panose="020B0604030504040204" pitchFamily="50" charset="-128"/>
                <a:ea typeface="メイリオ" panose="020B0604030504040204" pitchFamily="50" charset="-128"/>
              </a:rPr>
              <a:t>各種資料の活用目的や位置づけ</a:t>
            </a:r>
            <a:endParaRPr lang="en-US" altLang="ja-JP" sz="1800" dirty="0">
              <a:latin typeface="メイリオ" panose="020B0604030504040204" pitchFamily="50" charset="-128"/>
              <a:ea typeface="メイリオ" panose="020B0604030504040204" pitchFamily="50" charset="-128"/>
            </a:endParaRPr>
          </a:p>
          <a:p>
            <a:pPr lvl="1" algn="just">
              <a:lnSpc>
                <a:spcPts val="2700"/>
              </a:lnSpc>
              <a:spcBef>
                <a:spcPts val="0"/>
              </a:spcBef>
              <a:buFont typeface="Wingdings" panose="05000000000000000000" pitchFamily="2" charset="2"/>
              <a:buChar char="ü"/>
            </a:pPr>
            <a:r>
              <a:rPr lang="ja-JP" altLang="en-US" sz="1800" dirty="0">
                <a:latin typeface="メイリオ" panose="020B0604030504040204" pitchFamily="50" charset="-128"/>
                <a:ea typeface="メイリオ" panose="020B0604030504040204" pitchFamily="50" charset="-128"/>
              </a:rPr>
              <a:t>主に想定される活用方法</a:t>
            </a:r>
            <a:endParaRPr lang="en-US" altLang="ja-JP" sz="1800" dirty="0">
              <a:latin typeface="メイリオ" panose="020B0604030504040204" pitchFamily="50" charset="-128"/>
              <a:ea typeface="メイリオ" panose="020B0604030504040204" pitchFamily="50" charset="-128"/>
            </a:endParaRPr>
          </a:p>
          <a:p>
            <a:pPr lvl="1" algn="just">
              <a:lnSpc>
                <a:spcPts val="2700"/>
              </a:lnSpc>
              <a:spcBef>
                <a:spcPts val="0"/>
              </a:spcBef>
              <a:buFont typeface="Wingdings" panose="05000000000000000000" pitchFamily="2" charset="2"/>
              <a:buChar char="ü"/>
            </a:pPr>
            <a:r>
              <a:rPr lang="ja-JP" altLang="en-US" sz="1800" dirty="0">
                <a:latin typeface="メイリオ" panose="020B0604030504040204" pitchFamily="50" charset="-128"/>
                <a:ea typeface="メイリオ" panose="020B0604030504040204" pitchFamily="50" charset="-128"/>
              </a:rPr>
              <a:t>各種資料の編集例（資料の構成パターンや補足しうる事項等</a:t>
            </a:r>
            <a:endParaRPr lang="en-US" altLang="ja-JP" sz="18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9CA351F0-C952-4378-9D8E-2F86C5C0F2A5}"/>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4</a:t>
            </a:fld>
            <a:endParaRPr kumimoji="1" lang="ja-JP" altLang="en-US"/>
          </a:p>
        </p:txBody>
      </p:sp>
      <p:sp>
        <p:nvSpPr>
          <p:cNvPr id="5" name="正方形/長方形 4">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7886700" cy="939567"/>
          </a:xfrm>
        </p:spPr>
        <p:txBody>
          <a:bodyPr>
            <a:normAutofit fontScale="90000"/>
          </a:bodyPr>
          <a:lstStyle/>
          <a:p>
            <a:r>
              <a:rPr kumimoji="1" lang="ja-JP" altLang="en-US" sz="3200" b="1" dirty="0">
                <a:solidFill>
                  <a:schemeClr val="bg1"/>
                </a:solidFill>
                <a:latin typeface="メイリオ" panose="020B0604030504040204" pitchFamily="50" charset="-128"/>
                <a:ea typeface="メイリオ" panose="020B0604030504040204" pitchFamily="50" charset="-128"/>
              </a:rPr>
              <a:t>ボランティア連携のための</a:t>
            </a:r>
            <a:r>
              <a:rPr lang="ja-JP" altLang="en-US" sz="3200" b="1" dirty="0">
                <a:solidFill>
                  <a:schemeClr val="bg1"/>
                </a:solidFill>
                <a:latin typeface="メイリオ" panose="020B0604030504040204" pitchFamily="50" charset="-128"/>
                <a:ea typeface="メイリオ" panose="020B0604030504040204" pitchFamily="50" charset="-128"/>
              </a:rPr>
              <a:t>各種資料</a:t>
            </a:r>
            <a:r>
              <a:rPr kumimoji="1" lang="ja-JP" altLang="en-US" sz="3200" b="1" dirty="0">
                <a:solidFill>
                  <a:schemeClr val="bg1"/>
                </a:solidFill>
                <a:latin typeface="メイリオ" panose="020B0604030504040204" pitchFamily="50" charset="-128"/>
                <a:ea typeface="メイリオ" panose="020B0604030504040204" pitchFamily="50" charset="-128"/>
              </a:rPr>
              <a:t>について</a:t>
            </a:r>
          </a:p>
        </p:txBody>
      </p:sp>
    </p:spTree>
    <p:extLst>
      <p:ext uri="{BB962C8B-B14F-4D97-AF65-F5344CB8AC3E}">
        <p14:creationId xmlns:p14="http://schemas.microsoft.com/office/powerpoint/2010/main" val="307106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7886700" cy="939567"/>
          </a:xfrm>
        </p:spPr>
        <p:txBody>
          <a:bodyPr>
            <a:normAutofit/>
          </a:bodyPr>
          <a:lstStyle/>
          <a:p>
            <a:r>
              <a:rPr kumimoji="1" lang="en-US" altLang="ja-JP" sz="3200" b="1" dirty="0">
                <a:solidFill>
                  <a:schemeClr val="bg1"/>
                </a:solidFill>
                <a:latin typeface="メイリオ" panose="020B0604030504040204" pitchFamily="50" charset="-128"/>
                <a:ea typeface="メイリオ" panose="020B0604030504040204" pitchFamily="50" charset="-128"/>
              </a:rPr>
              <a:t>1.</a:t>
            </a:r>
            <a:r>
              <a:rPr kumimoji="1" lang="ja-JP" altLang="en-US" sz="3200" b="1" dirty="0">
                <a:solidFill>
                  <a:schemeClr val="bg1"/>
                </a:solidFill>
                <a:latin typeface="メイリオ" panose="020B0604030504040204" pitchFamily="50" charset="-128"/>
                <a:ea typeface="メイリオ" panose="020B0604030504040204" pitchFamily="50" charset="-128"/>
              </a:rPr>
              <a:t>各種資料の目的</a:t>
            </a:r>
          </a:p>
        </p:txBody>
      </p:sp>
      <p:graphicFrame>
        <p:nvGraphicFramePr>
          <p:cNvPr id="7" name="表 6">
            <a:extLst>
              <a:ext uri="{FF2B5EF4-FFF2-40B4-BE49-F238E27FC236}">
                <a16:creationId xmlns:a16="http://schemas.microsoft.com/office/drawing/2014/main" id="{6CF1642A-FE42-410A-B437-25BFE7CF8F6D}"/>
              </a:ext>
            </a:extLst>
          </p:cNvPr>
          <p:cNvGraphicFramePr>
            <a:graphicFrameLocks noGrp="1"/>
          </p:cNvGraphicFramePr>
          <p:nvPr>
            <p:extLst>
              <p:ext uri="{D42A27DB-BD31-4B8C-83A1-F6EECF244321}">
                <p14:modId xmlns:p14="http://schemas.microsoft.com/office/powerpoint/2010/main" val="160051594"/>
              </p:ext>
            </p:extLst>
          </p:nvPr>
        </p:nvGraphicFramePr>
        <p:xfrm>
          <a:off x="207589" y="1344000"/>
          <a:ext cx="8728821" cy="5166465"/>
        </p:xfrm>
        <a:graphic>
          <a:graphicData uri="http://schemas.openxmlformats.org/drawingml/2006/table">
            <a:tbl>
              <a:tblPr firstRow="1" firstCol="1" bandRow="1">
                <a:tableStyleId>{5C22544A-7EE6-4342-B048-85BDC9FD1C3A}</a:tableStyleId>
              </a:tblPr>
              <a:tblGrid>
                <a:gridCol w="1802040">
                  <a:extLst>
                    <a:ext uri="{9D8B030D-6E8A-4147-A177-3AD203B41FA5}">
                      <a16:colId xmlns:a16="http://schemas.microsoft.com/office/drawing/2014/main" val="2483882039"/>
                    </a:ext>
                  </a:extLst>
                </a:gridCol>
                <a:gridCol w="3326781">
                  <a:extLst>
                    <a:ext uri="{9D8B030D-6E8A-4147-A177-3AD203B41FA5}">
                      <a16:colId xmlns:a16="http://schemas.microsoft.com/office/drawing/2014/main" val="3964381151"/>
                    </a:ext>
                  </a:extLst>
                </a:gridCol>
                <a:gridCol w="3600000">
                  <a:extLst>
                    <a:ext uri="{9D8B030D-6E8A-4147-A177-3AD203B41FA5}">
                      <a16:colId xmlns:a16="http://schemas.microsoft.com/office/drawing/2014/main" val="1671386830"/>
                    </a:ext>
                  </a:extLst>
                </a:gridCol>
              </a:tblGrid>
              <a:tr h="383545">
                <a:tc>
                  <a:txBody>
                    <a:bodyPr/>
                    <a:lstStyle/>
                    <a:p>
                      <a:pPr marL="0" algn="ctr" defTabSz="914400" rtl="0" eaLnBrk="1" latinLnBrk="0" hangingPunct="1">
                        <a:lnSpc>
                          <a:spcPts val="2000"/>
                        </a:lnSpc>
                      </a:pPr>
                      <a:r>
                        <a:rPr kumimoji="1" lang="ja-JP" altLang="en-US" sz="1400" b="1" kern="100" dirty="0">
                          <a:solidFill>
                            <a:schemeClr val="bg1"/>
                          </a:solidFill>
                          <a:effectLst/>
                          <a:latin typeface="メイリオ" panose="020B0604030504040204" pitchFamily="50" charset="-128"/>
                          <a:ea typeface="メイリオ" panose="020B0604030504040204" pitchFamily="50" charset="-128"/>
                          <a:cs typeface="+mn-cs"/>
                        </a:rPr>
                        <a:t>各種資料</a:t>
                      </a:r>
                    </a:p>
                  </a:txBody>
                  <a:tcPr marL="72000" marR="72000" marT="36000" marB="36000" anchor="ctr"/>
                </a:tc>
                <a:tc>
                  <a:txBody>
                    <a:bodyPr/>
                    <a:lstStyle/>
                    <a:p>
                      <a:pPr algn="ctr">
                        <a:lnSpc>
                          <a:spcPts val="2000"/>
                        </a:lnSpc>
                      </a:pPr>
                      <a:r>
                        <a:rPr lang="ja-JP" sz="1400" kern="100" dirty="0">
                          <a:effectLst/>
                          <a:latin typeface="メイリオ" panose="020B0604030504040204" pitchFamily="50" charset="-128"/>
                          <a:ea typeface="メイリオ" panose="020B0604030504040204" pitchFamily="50" charset="-128"/>
                        </a:rPr>
                        <a:t>目的</a:t>
                      </a:r>
                      <a:r>
                        <a:rPr lang="ja-JP" altLang="en-US" sz="1400" kern="100" dirty="0">
                          <a:solidFill>
                            <a:schemeClr val="bg1"/>
                          </a:solidFill>
                          <a:effectLst/>
                          <a:latin typeface="メイリオ" panose="020B0604030504040204" pitchFamily="50" charset="-128"/>
                          <a:ea typeface="メイリオ" panose="020B0604030504040204" pitchFamily="50" charset="-128"/>
                        </a:rPr>
                        <a:t>（主な活用方法）</a:t>
                      </a:r>
                      <a:endParaRPr lang="ja-JP" sz="1400" kern="100" dirty="0">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tc>
                  <a:txBody>
                    <a:bodyPr/>
                    <a:lstStyle/>
                    <a:p>
                      <a:pPr algn="ctr">
                        <a:lnSpc>
                          <a:spcPts val="2000"/>
                        </a:lnSpc>
                      </a:pPr>
                      <a:r>
                        <a:rPr lang="ja-JP" sz="1400" kern="100" dirty="0">
                          <a:effectLst/>
                          <a:latin typeface="メイリオ" panose="020B0604030504040204" pitchFamily="50" charset="-128"/>
                          <a:ea typeface="メイリオ" panose="020B0604030504040204" pitchFamily="50" charset="-128"/>
                        </a:rPr>
                        <a:t>概要</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extLst>
                  <a:ext uri="{0D108BD9-81ED-4DB2-BD59-A6C34878D82A}">
                    <a16:rowId xmlns:a16="http://schemas.microsoft.com/office/drawing/2014/main" val="1706486944"/>
                  </a:ext>
                </a:extLst>
              </a:tr>
              <a:tr h="180340">
                <a:tc>
                  <a:txBody>
                    <a:bodyPr/>
                    <a:lstStyle/>
                    <a:p>
                      <a:pPr algn="ctr">
                        <a:lnSpc>
                          <a:spcPts val="2000"/>
                        </a:lnSpc>
                      </a:pPr>
                      <a:r>
                        <a:rPr lang="ja-JP" altLang="en-US" sz="1400" kern="100" dirty="0">
                          <a:effectLst/>
                          <a:latin typeface="メイリオ" panose="020B0604030504040204" pitchFamily="50" charset="-128"/>
                          <a:ea typeface="メイリオ" panose="020B0604030504040204" pitchFamily="50" charset="-128"/>
                        </a:rPr>
                        <a:t>災害ごみ処理に係る</a:t>
                      </a:r>
                      <a:endParaRPr lang="en-US" altLang="ja-JP" sz="1400" kern="100" dirty="0">
                        <a:effectLst/>
                        <a:latin typeface="メイリオ" panose="020B0604030504040204" pitchFamily="50" charset="-128"/>
                        <a:ea typeface="メイリオ" panose="020B0604030504040204" pitchFamily="50" charset="-128"/>
                      </a:endParaRPr>
                    </a:p>
                    <a:p>
                      <a:pPr algn="ctr">
                        <a:lnSpc>
                          <a:spcPts val="2000"/>
                        </a:lnSpc>
                      </a:pPr>
                      <a:r>
                        <a:rPr lang="ja-JP" sz="1400" kern="100" dirty="0">
                          <a:effectLst/>
                          <a:latin typeface="メイリオ" panose="020B0604030504040204" pitchFamily="50" charset="-128"/>
                          <a:ea typeface="メイリオ" panose="020B0604030504040204" pitchFamily="50" charset="-128"/>
                        </a:rPr>
                        <a:t>市町村向け</a:t>
                      </a:r>
                      <a:endParaRPr lang="en-US" altLang="ja-JP" sz="1400" kern="100" dirty="0">
                        <a:effectLst/>
                        <a:latin typeface="メイリオ" panose="020B0604030504040204" pitchFamily="50" charset="-128"/>
                        <a:ea typeface="メイリオ" panose="020B0604030504040204" pitchFamily="50" charset="-128"/>
                      </a:endParaRPr>
                    </a:p>
                    <a:p>
                      <a:pPr algn="ctr">
                        <a:lnSpc>
                          <a:spcPts val="2000"/>
                        </a:lnSpc>
                      </a:pPr>
                      <a:r>
                        <a:rPr lang="ja-JP" sz="1400" kern="100" dirty="0">
                          <a:effectLst/>
                          <a:latin typeface="メイリオ" panose="020B0604030504040204" pitchFamily="50" charset="-128"/>
                          <a:ea typeface="メイリオ" panose="020B0604030504040204" pitchFamily="50" charset="-128"/>
                        </a:rPr>
                        <a:t>ボランティア連携</a:t>
                      </a:r>
                      <a:endParaRPr lang="en-US" altLang="ja-JP" sz="1400" kern="100" dirty="0">
                        <a:effectLst/>
                        <a:latin typeface="メイリオ" panose="020B0604030504040204" pitchFamily="50" charset="-128"/>
                        <a:ea typeface="メイリオ" panose="020B0604030504040204" pitchFamily="50" charset="-128"/>
                      </a:endParaRPr>
                    </a:p>
                    <a:p>
                      <a:pPr algn="ctr">
                        <a:lnSpc>
                          <a:spcPts val="2000"/>
                        </a:lnSpc>
                      </a:pPr>
                      <a:r>
                        <a:rPr lang="ja-JP" sz="1400" kern="100" dirty="0">
                          <a:effectLst/>
                          <a:latin typeface="メイリオ" panose="020B0604030504040204" pitchFamily="50" charset="-128"/>
                          <a:ea typeface="メイリオ" panose="020B0604030504040204" pitchFamily="50" charset="-128"/>
                        </a:rPr>
                        <a:t>マニュアル</a:t>
                      </a:r>
                      <a:r>
                        <a:rPr lang="ja-JP" altLang="en-US" sz="1400" kern="100" dirty="0">
                          <a:effectLst/>
                          <a:latin typeface="メイリオ" panose="020B0604030504040204" pitchFamily="50" charset="-128"/>
                          <a:ea typeface="メイリオ" panose="020B0604030504040204" pitchFamily="50" charset="-128"/>
                        </a:rPr>
                        <a:t>案</a:t>
                      </a:r>
                      <a:endParaRPr lang="ja-JP" sz="1400" kern="100" dirty="0">
                        <a:effectLst/>
                        <a:latin typeface="メイリオ" panose="020B0604030504040204" pitchFamily="50" charset="-128"/>
                        <a:ea typeface="メイリオ" panose="020B0604030504040204" pitchFamily="50" charset="-128"/>
                      </a:endParaRPr>
                    </a:p>
                    <a:p>
                      <a:pPr algn="ctr">
                        <a:lnSpc>
                          <a:spcPts val="2000"/>
                        </a:lnSpc>
                      </a:pPr>
                      <a:r>
                        <a:rPr lang="ja-JP" sz="1400" kern="100" dirty="0">
                          <a:effectLst/>
                          <a:latin typeface="メイリオ" panose="020B0604030504040204" pitchFamily="50" charset="-128"/>
                          <a:ea typeface="メイリオ" panose="020B0604030504040204" pitchFamily="50" charset="-128"/>
                        </a:rPr>
                        <a:t>（</a:t>
                      </a:r>
                      <a:r>
                        <a:rPr lang="ja-JP" altLang="en-US" sz="1400" kern="100" dirty="0">
                          <a:effectLst/>
                          <a:latin typeface="メイリオ" panose="020B0604030504040204" pitchFamily="50" charset="-128"/>
                          <a:ea typeface="メイリオ" panose="020B0604030504040204" pitchFamily="50" charset="-128"/>
                        </a:rPr>
                        <a:t>モデル例</a:t>
                      </a:r>
                      <a:r>
                        <a:rPr lang="ja-JP" sz="1400" kern="10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tc>
                  <a:txBody>
                    <a:bodyPr/>
                    <a:lstStyle/>
                    <a:p>
                      <a:pPr marL="0" marR="0" lvl="0" indent="0" algn="just" defTabSz="914400" rtl="0" eaLnBrk="1" fontAlgn="auto" latinLnBrk="0" hangingPunct="1">
                        <a:lnSpc>
                          <a:spcPts val="2400"/>
                        </a:lnSpc>
                        <a:spcBef>
                          <a:spcPts val="0"/>
                        </a:spcBef>
                        <a:spcAft>
                          <a:spcPts val="0"/>
                        </a:spcAft>
                        <a:buClrTx/>
                        <a:buSzTx/>
                        <a:buFontTx/>
                        <a:buNone/>
                        <a:tabLst/>
                        <a:defRPr/>
                      </a:pPr>
                      <a:r>
                        <a:rPr lang="ja-JP" sz="1400" b="1" kern="100" dirty="0">
                          <a:solidFill>
                            <a:schemeClr val="tx1"/>
                          </a:solidFill>
                          <a:effectLst/>
                          <a:latin typeface="メイリオ" panose="020B0604030504040204" pitchFamily="50" charset="-128"/>
                          <a:ea typeface="メイリオ" panose="020B0604030504040204" pitchFamily="50" charset="-128"/>
                        </a:rPr>
                        <a:t>市町村</a:t>
                      </a:r>
                      <a:r>
                        <a:rPr lang="ja-JP" sz="1400" kern="100" dirty="0">
                          <a:solidFill>
                            <a:schemeClr val="tx1"/>
                          </a:solidFill>
                          <a:effectLst/>
                          <a:latin typeface="メイリオ" panose="020B0604030504040204" pitchFamily="50" charset="-128"/>
                          <a:ea typeface="メイリオ" panose="020B0604030504040204" pitchFamily="50" charset="-128"/>
                        </a:rPr>
                        <a:t>が</a:t>
                      </a:r>
                      <a:r>
                        <a:rPr lang="ja-JP" altLang="en-US" sz="1400" kern="100" dirty="0">
                          <a:solidFill>
                            <a:schemeClr val="tx1"/>
                          </a:solidFill>
                          <a:effectLst/>
                          <a:latin typeface="メイリオ" panose="020B0604030504040204" pitchFamily="50" charset="-128"/>
                          <a:ea typeface="メイリオ" panose="020B0604030504040204" pitchFamily="50" charset="-128"/>
                        </a:rPr>
                        <a:t>、</a:t>
                      </a:r>
                      <a:r>
                        <a:rPr lang="ja-JP" altLang="ja-JP" sz="1400" b="1" u="sng" kern="100" dirty="0">
                          <a:solidFill>
                            <a:schemeClr val="tx1"/>
                          </a:solidFill>
                          <a:effectLst/>
                          <a:latin typeface="メイリオ" panose="020B0604030504040204" pitchFamily="50" charset="-128"/>
                          <a:ea typeface="メイリオ" panose="020B0604030504040204" pitchFamily="50" charset="-128"/>
                        </a:rPr>
                        <a:t>平時・災害時</a:t>
                      </a:r>
                      <a:r>
                        <a:rPr lang="ja-JP" altLang="en-US" sz="1400" b="1" u="sng" kern="100" dirty="0">
                          <a:solidFill>
                            <a:schemeClr val="tx1"/>
                          </a:solidFill>
                          <a:effectLst/>
                          <a:latin typeface="メイリオ" panose="020B0604030504040204" pitchFamily="50" charset="-128"/>
                          <a:ea typeface="メイリオ" panose="020B0604030504040204" pitchFamily="50" charset="-128"/>
                        </a:rPr>
                        <a:t>における</a:t>
                      </a:r>
                      <a:endParaRPr lang="en-US" altLang="ja-JP" sz="1400" b="1" u="sng" kern="100" dirty="0">
                        <a:solidFill>
                          <a:schemeClr val="tx1"/>
                        </a:solidFill>
                        <a:effectLst/>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ts val="2400"/>
                        </a:lnSpc>
                        <a:spcBef>
                          <a:spcPts val="0"/>
                        </a:spcBef>
                        <a:spcAft>
                          <a:spcPts val="0"/>
                        </a:spcAft>
                        <a:buClrTx/>
                        <a:buSzTx/>
                        <a:buFontTx/>
                        <a:buNone/>
                        <a:tabLst/>
                        <a:defRPr/>
                      </a:pPr>
                      <a:r>
                        <a:rPr lang="ja-JP" sz="1400" b="1" u="sng" kern="100" dirty="0">
                          <a:solidFill>
                            <a:schemeClr val="tx1"/>
                          </a:solidFill>
                          <a:effectLst/>
                          <a:latin typeface="メイリオ" panose="020B0604030504040204" pitchFamily="50" charset="-128"/>
                          <a:ea typeface="メイリオ" panose="020B0604030504040204" pitchFamily="50" charset="-128"/>
                        </a:rPr>
                        <a:t>ボランティア</a:t>
                      </a:r>
                      <a:r>
                        <a:rPr lang="ja-JP" altLang="en-US" sz="1400" b="1" u="sng" kern="100" dirty="0">
                          <a:solidFill>
                            <a:schemeClr val="tx1"/>
                          </a:solidFill>
                          <a:effectLst/>
                          <a:latin typeface="メイリオ" panose="020B0604030504040204" pitchFamily="50" charset="-128"/>
                          <a:ea typeface="メイリオ" panose="020B0604030504040204" pitchFamily="50" charset="-128"/>
                        </a:rPr>
                        <a:t>及び関係団体</a:t>
                      </a:r>
                      <a:r>
                        <a:rPr lang="ja-JP" sz="1400" b="1" u="sng" kern="100" dirty="0">
                          <a:solidFill>
                            <a:schemeClr val="tx1"/>
                          </a:solidFill>
                          <a:effectLst/>
                          <a:latin typeface="メイリオ" panose="020B0604030504040204" pitchFamily="50" charset="-128"/>
                          <a:ea typeface="メイリオ" panose="020B0604030504040204" pitchFamily="50" charset="-128"/>
                        </a:rPr>
                        <a:t>との</a:t>
                      </a:r>
                      <a:endParaRPr lang="en-US" altLang="ja-JP" sz="1400" b="1" u="sng" kern="100" dirty="0">
                        <a:solidFill>
                          <a:schemeClr val="tx1"/>
                        </a:solidFill>
                        <a:effectLst/>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ts val="2400"/>
                        </a:lnSpc>
                        <a:spcBef>
                          <a:spcPts val="0"/>
                        </a:spcBef>
                        <a:spcAft>
                          <a:spcPts val="0"/>
                        </a:spcAft>
                        <a:buClrTx/>
                        <a:buSzTx/>
                        <a:buFontTx/>
                        <a:buNone/>
                        <a:tabLst/>
                        <a:defRPr/>
                      </a:pPr>
                      <a:r>
                        <a:rPr lang="ja-JP" sz="1400" b="1" u="sng" kern="100" dirty="0">
                          <a:solidFill>
                            <a:schemeClr val="tx1"/>
                          </a:solidFill>
                          <a:effectLst/>
                          <a:latin typeface="メイリオ" panose="020B0604030504040204" pitchFamily="50" charset="-128"/>
                          <a:ea typeface="メイリオ" panose="020B0604030504040204" pitchFamily="50" charset="-128"/>
                        </a:rPr>
                        <a:t>連携方策の検討・整理</a:t>
                      </a:r>
                      <a:r>
                        <a:rPr lang="ja-JP" sz="1400" kern="100" dirty="0">
                          <a:solidFill>
                            <a:schemeClr val="tx1"/>
                          </a:solidFill>
                          <a:effectLst/>
                          <a:latin typeface="メイリオ" panose="020B0604030504040204" pitchFamily="50" charset="-128"/>
                          <a:ea typeface="メイリオ" panose="020B0604030504040204" pitchFamily="50" charset="-128"/>
                        </a:rPr>
                        <a:t>に活用</a:t>
                      </a:r>
                      <a:endParaRPr lang="en-US" altLang="ja-JP" sz="1400" kern="100" dirty="0">
                        <a:solidFill>
                          <a:schemeClr val="tx1"/>
                        </a:solidFill>
                        <a:effectLst/>
                        <a:latin typeface="メイリオ" panose="020B0604030504040204" pitchFamily="50" charset="-128"/>
                        <a:ea typeface="メイリオ" panose="020B0604030504040204" pitchFamily="50" charset="-128"/>
                      </a:endParaRPr>
                    </a:p>
                  </a:txBody>
                  <a:tcPr marL="72000" marR="72000" marT="36000" marB="36000" anchor="ctr"/>
                </a:tc>
                <a:tc>
                  <a:txBody>
                    <a:bodyPr/>
                    <a:lstStyle/>
                    <a:p>
                      <a:pPr marL="285750" indent="-285750" algn="just">
                        <a:lnSpc>
                          <a:spcPts val="2400"/>
                        </a:lnSpc>
                        <a:buFont typeface="Arial" panose="020B0604020202020204" pitchFamily="34" charset="0"/>
                        <a:buChar char="•"/>
                      </a:pPr>
                      <a:r>
                        <a:rPr lang="ja-JP" sz="1400" kern="100" spc="-20" dirty="0">
                          <a:solidFill>
                            <a:schemeClr val="tx1"/>
                          </a:solidFill>
                          <a:effectLst/>
                          <a:latin typeface="メイリオ" panose="020B0604030504040204" pitchFamily="50" charset="-128"/>
                          <a:ea typeface="メイリオ" panose="020B0604030504040204" pitchFamily="50" charset="-128"/>
                        </a:rPr>
                        <a:t>災害ごみの定義</a:t>
                      </a:r>
                      <a:r>
                        <a:rPr lang="ja-JP" altLang="en-US" sz="1400" kern="100" spc="-20" dirty="0">
                          <a:solidFill>
                            <a:schemeClr val="tx1"/>
                          </a:solidFill>
                          <a:effectLst/>
                          <a:latin typeface="メイリオ" panose="020B0604030504040204" pitchFamily="50" charset="-128"/>
                          <a:ea typeface="メイリオ" panose="020B0604030504040204" pitchFamily="50" charset="-128"/>
                        </a:rPr>
                        <a:t>・種類やボランティア活動の概要のほか、市町村を中心とした連携体制構築に係る情報を掲載。</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extLst>
                  <a:ext uri="{0D108BD9-81ED-4DB2-BD59-A6C34878D82A}">
                    <a16:rowId xmlns:a16="http://schemas.microsoft.com/office/drawing/2014/main" val="2394466291"/>
                  </a:ext>
                </a:extLst>
              </a:tr>
              <a:tr h="180340">
                <a:tc>
                  <a:txBody>
                    <a:bodyPr/>
                    <a:lstStyle/>
                    <a:p>
                      <a:pPr algn="ctr">
                        <a:lnSpc>
                          <a:spcPts val="2000"/>
                        </a:lnSpc>
                      </a:pPr>
                      <a:r>
                        <a:rPr lang="ja-JP" sz="1400" kern="100" spc="-50" dirty="0">
                          <a:effectLst/>
                          <a:latin typeface="メイリオ" panose="020B0604030504040204" pitchFamily="50" charset="-128"/>
                          <a:ea typeface="メイリオ" panose="020B0604030504040204" pitchFamily="50" charset="-128"/>
                        </a:rPr>
                        <a:t>ボランティア向け</a:t>
                      </a:r>
                      <a:endParaRPr lang="ja-JP" sz="1400" kern="100" dirty="0">
                        <a:effectLst/>
                        <a:latin typeface="メイリオ" panose="020B0604030504040204" pitchFamily="50" charset="-128"/>
                        <a:ea typeface="メイリオ" panose="020B0604030504040204" pitchFamily="50" charset="-128"/>
                      </a:endParaRPr>
                    </a:p>
                    <a:p>
                      <a:pPr algn="ctr">
                        <a:lnSpc>
                          <a:spcPts val="2000"/>
                        </a:lnSpc>
                      </a:pPr>
                      <a:r>
                        <a:rPr lang="ja-JP" sz="1400" kern="100" spc="-50" dirty="0">
                          <a:effectLst/>
                          <a:latin typeface="メイリオ" panose="020B0604030504040204" pitchFamily="50" charset="-128"/>
                          <a:ea typeface="メイリオ" panose="020B0604030504040204" pitchFamily="50" charset="-128"/>
                        </a:rPr>
                        <a:t>災害ごみ処理</a:t>
                      </a:r>
                      <a:endParaRPr lang="en-US" altLang="ja-JP" sz="1400" kern="100" spc="-50" dirty="0">
                        <a:effectLst/>
                        <a:latin typeface="メイリオ" panose="020B0604030504040204" pitchFamily="50" charset="-128"/>
                        <a:ea typeface="メイリオ" panose="020B0604030504040204" pitchFamily="50" charset="-128"/>
                      </a:endParaRPr>
                    </a:p>
                    <a:p>
                      <a:pPr algn="ctr">
                        <a:lnSpc>
                          <a:spcPts val="2000"/>
                        </a:lnSpc>
                      </a:pPr>
                      <a:r>
                        <a:rPr lang="ja-JP" sz="1400" kern="100" spc="-50" dirty="0">
                          <a:effectLst/>
                          <a:latin typeface="メイリオ" panose="020B0604030504040204" pitchFamily="50" charset="-128"/>
                          <a:ea typeface="メイリオ" panose="020B0604030504040204" pitchFamily="50" charset="-128"/>
                        </a:rPr>
                        <a:t>ハンドブック</a:t>
                      </a:r>
                      <a:r>
                        <a:rPr lang="ja-JP" altLang="en-US" sz="1400" kern="100" dirty="0">
                          <a:effectLst/>
                          <a:latin typeface="メイリオ" panose="020B0604030504040204" pitchFamily="50" charset="-128"/>
                          <a:ea typeface="メイリオ" panose="020B0604030504040204" pitchFamily="50" charset="-128"/>
                        </a:rPr>
                        <a:t>案</a:t>
                      </a:r>
                      <a:endParaRPr lang="ja-JP" sz="1400" kern="100" dirty="0">
                        <a:effectLst/>
                        <a:latin typeface="メイリオ" panose="020B0604030504040204" pitchFamily="50" charset="-128"/>
                        <a:ea typeface="メイリオ" panose="020B0604030504040204" pitchFamily="50" charset="-128"/>
                      </a:endParaRPr>
                    </a:p>
                    <a:p>
                      <a:pPr algn="ctr">
                        <a:lnSpc>
                          <a:spcPts val="2000"/>
                        </a:lnSpc>
                      </a:pPr>
                      <a:r>
                        <a:rPr lang="ja-JP" altLang="en-US" sz="1400" kern="100" dirty="0">
                          <a:effectLst/>
                          <a:latin typeface="メイリオ" panose="020B0604030504040204" pitchFamily="50" charset="-128"/>
                          <a:ea typeface="メイリオ" panose="020B0604030504040204" pitchFamily="50" charset="-128"/>
                        </a:rPr>
                        <a:t>（</a:t>
                      </a:r>
                      <a:r>
                        <a:rPr lang="ja-JP" sz="1400" kern="100" dirty="0">
                          <a:effectLst/>
                          <a:latin typeface="メイリオ" panose="020B0604030504040204" pitchFamily="50" charset="-128"/>
                          <a:ea typeface="メイリオ" panose="020B0604030504040204" pitchFamily="50" charset="-128"/>
                        </a:rPr>
                        <a:t>モデル例</a:t>
                      </a:r>
                      <a:r>
                        <a:rPr lang="ja-JP" altLang="en-US" sz="1400" kern="10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tc>
                  <a:txBody>
                    <a:bodyPr/>
                    <a:lstStyle/>
                    <a:p>
                      <a:pPr algn="just">
                        <a:lnSpc>
                          <a:spcPts val="2400"/>
                        </a:lnSpc>
                      </a:pPr>
                      <a:r>
                        <a:rPr lang="ja-JP" sz="1400" b="1" kern="100" dirty="0">
                          <a:solidFill>
                            <a:schemeClr val="tx1"/>
                          </a:solidFill>
                          <a:effectLst/>
                          <a:latin typeface="メイリオ" panose="020B0604030504040204" pitchFamily="50" charset="-128"/>
                          <a:ea typeface="メイリオ" panose="020B0604030504040204" pitchFamily="50" charset="-128"/>
                        </a:rPr>
                        <a:t>市町村やボランティア関係者</a:t>
                      </a:r>
                      <a:r>
                        <a:rPr lang="ja-JP" sz="1400" kern="100" dirty="0">
                          <a:solidFill>
                            <a:schemeClr val="tx1"/>
                          </a:solidFill>
                          <a:effectLst/>
                          <a:latin typeface="メイリオ" panose="020B0604030504040204" pitchFamily="50" charset="-128"/>
                          <a:ea typeface="メイリオ" panose="020B0604030504040204" pitchFamily="50" charset="-128"/>
                        </a:rPr>
                        <a:t>等が</a:t>
                      </a:r>
                      <a:endParaRPr lang="en-US" altLang="ja-JP" sz="1400" kern="100" dirty="0">
                        <a:solidFill>
                          <a:schemeClr val="tx1"/>
                        </a:solidFill>
                        <a:effectLst/>
                        <a:latin typeface="メイリオ" panose="020B0604030504040204" pitchFamily="50" charset="-128"/>
                        <a:ea typeface="メイリオ" panose="020B0604030504040204" pitchFamily="50" charset="-128"/>
                      </a:endParaRPr>
                    </a:p>
                    <a:p>
                      <a:pPr algn="just">
                        <a:lnSpc>
                          <a:spcPts val="2400"/>
                        </a:lnSpc>
                      </a:pPr>
                      <a:r>
                        <a:rPr lang="ja-JP" sz="1400" b="1" u="sng" kern="100" dirty="0">
                          <a:solidFill>
                            <a:schemeClr val="tx1"/>
                          </a:solidFill>
                          <a:effectLst/>
                          <a:latin typeface="メイリオ" panose="020B0604030504040204" pitchFamily="50" charset="-128"/>
                          <a:ea typeface="メイリオ" panose="020B0604030504040204" pitchFamily="50" charset="-128"/>
                        </a:rPr>
                        <a:t>一般ボランティア</a:t>
                      </a:r>
                      <a:r>
                        <a:rPr lang="ja-JP" altLang="en-US" sz="1400" b="1" u="sng" kern="100" dirty="0">
                          <a:solidFill>
                            <a:schemeClr val="tx1"/>
                          </a:solidFill>
                          <a:effectLst/>
                          <a:latin typeface="メイリオ" panose="020B0604030504040204" pitchFamily="50" charset="-128"/>
                          <a:ea typeface="メイリオ" panose="020B0604030504040204" pitchFamily="50" charset="-128"/>
                        </a:rPr>
                        <a:t>を対象に</a:t>
                      </a:r>
                      <a:endParaRPr lang="en-US" altLang="ja-JP" sz="1400" b="1" u="sng" kern="100" dirty="0">
                        <a:solidFill>
                          <a:schemeClr val="tx1"/>
                        </a:solidFill>
                        <a:effectLst/>
                        <a:latin typeface="メイリオ" panose="020B0604030504040204" pitchFamily="50" charset="-128"/>
                        <a:ea typeface="メイリオ" panose="020B0604030504040204" pitchFamily="50" charset="-128"/>
                      </a:endParaRPr>
                    </a:p>
                    <a:p>
                      <a:pPr algn="just">
                        <a:lnSpc>
                          <a:spcPts val="2400"/>
                        </a:lnSpc>
                      </a:pPr>
                      <a:r>
                        <a:rPr lang="ja-JP" sz="1400" b="1" u="sng" kern="100" dirty="0">
                          <a:solidFill>
                            <a:schemeClr val="tx1"/>
                          </a:solidFill>
                          <a:effectLst/>
                          <a:latin typeface="メイリオ" panose="020B0604030504040204" pitchFamily="50" charset="-128"/>
                          <a:ea typeface="メイリオ" panose="020B0604030504040204" pitchFamily="50" charset="-128"/>
                        </a:rPr>
                        <a:t>平時</a:t>
                      </a:r>
                      <a:r>
                        <a:rPr lang="ja-JP" altLang="en-US" sz="1400" b="1" u="sng" kern="100" dirty="0">
                          <a:solidFill>
                            <a:schemeClr val="tx1"/>
                          </a:solidFill>
                          <a:effectLst/>
                          <a:latin typeface="メイリオ" panose="020B0604030504040204" pitchFamily="50" charset="-128"/>
                          <a:ea typeface="メイリオ" panose="020B0604030504040204" pitchFamily="50" charset="-128"/>
                        </a:rPr>
                        <a:t>・</a:t>
                      </a:r>
                      <a:r>
                        <a:rPr lang="ja-JP" sz="1400" b="1" u="sng" kern="100" dirty="0">
                          <a:solidFill>
                            <a:schemeClr val="tx1"/>
                          </a:solidFill>
                          <a:effectLst/>
                          <a:latin typeface="メイリオ" panose="020B0604030504040204" pitchFamily="50" charset="-128"/>
                          <a:ea typeface="メイリオ" panose="020B0604030504040204" pitchFamily="50" charset="-128"/>
                        </a:rPr>
                        <a:t>災害時に配布</a:t>
                      </a:r>
                      <a:r>
                        <a:rPr lang="ja-JP" sz="1400" kern="100" dirty="0">
                          <a:solidFill>
                            <a:schemeClr val="tx1"/>
                          </a:solidFill>
                          <a:effectLst/>
                          <a:latin typeface="メイリオ" panose="020B0604030504040204" pitchFamily="50" charset="-128"/>
                          <a:ea typeface="メイリオ" panose="020B0604030504040204" pitchFamily="50" charset="-128"/>
                        </a:rPr>
                        <a:t>して活用</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tc>
                  <a:txBody>
                    <a:bodyPr/>
                    <a:lstStyle/>
                    <a:p>
                      <a:pPr marL="285750" indent="-285750" algn="just">
                        <a:lnSpc>
                          <a:spcPts val="2400"/>
                        </a:lnSpc>
                        <a:buFont typeface="Arial" panose="020B0604020202020204" pitchFamily="34" charset="0"/>
                        <a:buChar char="•"/>
                      </a:pPr>
                      <a:r>
                        <a:rPr lang="ja-JP" altLang="en-US" sz="1400" kern="100" spc="-20" dirty="0">
                          <a:solidFill>
                            <a:schemeClr val="tx1"/>
                          </a:solidFill>
                          <a:effectLst/>
                          <a:latin typeface="メイリオ" panose="020B0604030504040204" pitchFamily="50" charset="-128"/>
                          <a:ea typeface="メイリオ" panose="020B0604030504040204" pitchFamily="50" charset="-128"/>
                        </a:rPr>
                        <a:t>災害ごみ処理の</a:t>
                      </a:r>
                      <a:r>
                        <a:rPr lang="ja-JP" sz="1400" kern="100" spc="-20" dirty="0">
                          <a:solidFill>
                            <a:schemeClr val="tx1"/>
                          </a:solidFill>
                          <a:effectLst/>
                          <a:latin typeface="メイリオ" panose="020B0604030504040204" pitchFamily="50" charset="-128"/>
                          <a:ea typeface="メイリオ" panose="020B0604030504040204" pitchFamily="50" charset="-128"/>
                        </a:rPr>
                        <a:t>ボランティア活動に参加する方</a:t>
                      </a:r>
                      <a:r>
                        <a:rPr lang="ja-JP" altLang="en-US" sz="1400" kern="100" spc="-20" dirty="0">
                          <a:solidFill>
                            <a:schemeClr val="tx1"/>
                          </a:solidFill>
                          <a:effectLst/>
                          <a:latin typeface="メイリオ" panose="020B0604030504040204" pitchFamily="50" charset="-128"/>
                          <a:ea typeface="メイリオ" panose="020B0604030504040204" pitchFamily="50" charset="-128"/>
                        </a:rPr>
                        <a:t>へ周知が必要な</a:t>
                      </a:r>
                      <a:r>
                        <a:rPr lang="ja-JP" sz="1400" kern="100" spc="-20" dirty="0">
                          <a:solidFill>
                            <a:schemeClr val="tx1"/>
                          </a:solidFill>
                          <a:effectLst/>
                          <a:latin typeface="メイリオ" panose="020B0604030504040204" pitchFamily="50" charset="-128"/>
                          <a:ea typeface="メイリオ" panose="020B0604030504040204" pitchFamily="50" charset="-128"/>
                        </a:rPr>
                        <a:t>情報</a:t>
                      </a:r>
                      <a:r>
                        <a:rPr lang="ja-JP" altLang="en-US" sz="1400" kern="100" spc="-20" dirty="0">
                          <a:solidFill>
                            <a:schemeClr val="tx1"/>
                          </a:solidFill>
                          <a:effectLst/>
                          <a:latin typeface="メイリオ" panose="020B0604030504040204" pitchFamily="50" charset="-128"/>
                          <a:ea typeface="メイリオ" panose="020B0604030504040204" pitchFamily="50" charset="-128"/>
                        </a:rPr>
                        <a:t>（</a:t>
                      </a:r>
                      <a:r>
                        <a:rPr lang="ja-JP" altLang="ja-JP" sz="1400" kern="100" spc="-20" dirty="0">
                          <a:solidFill>
                            <a:schemeClr val="tx1"/>
                          </a:solidFill>
                          <a:effectLst/>
                          <a:latin typeface="メイリオ" panose="020B0604030504040204" pitchFamily="50" charset="-128"/>
                          <a:ea typeface="メイリオ" panose="020B0604030504040204" pitchFamily="50" charset="-128"/>
                        </a:rPr>
                        <a:t>ボランティア活動の</a:t>
                      </a:r>
                      <a:r>
                        <a:rPr lang="ja-JP" altLang="en-US" sz="1400" kern="100" spc="-20" dirty="0">
                          <a:solidFill>
                            <a:schemeClr val="tx1"/>
                          </a:solidFill>
                          <a:effectLst/>
                          <a:latin typeface="メイリオ" panose="020B0604030504040204" pitchFamily="50" charset="-128"/>
                          <a:ea typeface="メイリオ" panose="020B0604030504040204" pitchFamily="50" charset="-128"/>
                        </a:rPr>
                        <a:t>流れや</a:t>
                      </a:r>
                      <a:r>
                        <a:rPr lang="ja-JP" altLang="ja-JP" sz="1400" kern="100" spc="-20" dirty="0">
                          <a:solidFill>
                            <a:schemeClr val="tx1"/>
                          </a:solidFill>
                          <a:effectLst/>
                          <a:latin typeface="メイリオ" panose="020B0604030504040204" pitchFamily="50" charset="-128"/>
                          <a:ea typeface="メイリオ" panose="020B0604030504040204" pitchFamily="50" charset="-128"/>
                        </a:rPr>
                        <a:t>留意点、ごみの種類</a:t>
                      </a:r>
                      <a:r>
                        <a:rPr lang="ja-JP" altLang="en-US" sz="1400" kern="100" spc="-20" dirty="0">
                          <a:solidFill>
                            <a:schemeClr val="tx1"/>
                          </a:solidFill>
                          <a:effectLst/>
                          <a:latin typeface="メイリオ" panose="020B0604030504040204" pitchFamily="50" charset="-128"/>
                          <a:ea typeface="メイリオ" panose="020B0604030504040204" pitchFamily="50" charset="-128"/>
                        </a:rPr>
                        <a:t>、装備等）</a:t>
                      </a:r>
                      <a:r>
                        <a:rPr lang="ja-JP" sz="1400" kern="100" spc="-20" dirty="0">
                          <a:solidFill>
                            <a:schemeClr val="tx1"/>
                          </a:solidFill>
                          <a:effectLst/>
                          <a:latin typeface="メイリオ" panose="020B0604030504040204" pitchFamily="50" charset="-128"/>
                          <a:ea typeface="メイリオ" panose="020B0604030504040204" pitchFamily="50" charset="-128"/>
                        </a:rPr>
                        <a:t>を掲載。</a:t>
                      </a:r>
                      <a:endParaRPr lang="en-US" altLang="ja-JP" sz="1400" kern="100" spc="-20" dirty="0">
                        <a:solidFill>
                          <a:schemeClr val="tx1"/>
                        </a:solidFill>
                        <a:effectLst/>
                        <a:latin typeface="メイリオ" panose="020B0604030504040204" pitchFamily="50" charset="-128"/>
                        <a:ea typeface="メイリオ" panose="020B0604030504040204" pitchFamily="50" charset="-128"/>
                      </a:endParaRPr>
                    </a:p>
                    <a:p>
                      <a:pPr marL="285750" indent="-285750" algn="just">
                        <a:lnSpc>
                          <a:spcPts val="2400"/>
                        </a:lnSpc>
                        <a:buFont typeface="Arial" panose="020B0604020202020204" pitchFamily="34" charset="0"/>
                        <a:buChar char="•"/>
                      </a:pPr>
                      <a:r>
                        <a:rPr lang="ja-JP" altLang="en-US" sz="1400" kern="100" spc="-2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現場での活用に特化した概要版は、活動の流れと留意点、ごみの種類のみ掲載。</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extLst>
                  <a:ext uri="{0D108BD9-81ED-4DB2-BD59-A6C34878D82A}">
                    <a16:rowId xmlns:a16="http://schemas.microsoft.com/office/drawing/2014/main" val="1623915772"/>
                  </a:ext>
                </a:extLst>
              </a:tr>
              <a:tr h="180340">
                <a:tc>
                  <a:txBody>
                    <a:bodyPr/>
                    <a:lstStyle/>
                    <a:p>
                      <a:pPr algn="ctr">
                        <a:lnSpc>
                          <a:spcPts val="2000"/>
                        </a:lnSpc>
                      </a:pPr>
                      <a:r>
                        <a:rPr lang="ja-JP" altLang="ja-JP" sz="1400" kern="100" spc="-50" dirty="0">
                          <a:solidFill>
                            <a:schemeClr val="bg1"/>
                          </a:solidFill>
                          <a:effectLst/>
                          <a:latin typeface="メイリオ" panose="020B0604030504040204" pitchFamily="50" charset="-128"/>
                          <a:ea typeface="メイリオ" panose="020B0604030504040204" pitchFamily="50" charset="-128"/>
                        </a:rPr>
                        <a:t>ボランティア向け</a:t>
                      </a:r>
                      <a:endParaRPr lang="ja-JP" altLang="ja-JP" sz="1400" kern="100" dirty="0">
                        <a:solidFill>
                          <a:schemeClr val="bg1"/>
                        </a:solidFill>
                        <a:effectLst/>
                        <a:latin typeface="メイリオ" panose="020B0604030504040204" pitchFamily="50" charset="-128"/>
                        <a:ea typeface="メイリオ" panose="020B0604030504040204" pitchFamily="50" charset="-128"/>
                      </a:endParaRPr>
                    </a:p>
                    <a:p>
                      <a:pPr algn="ctr">
                        <a:lnSpc>
                          <a:spcPts val="2000"/>
                        </a:lnSpc>
                      </a:pPr>
                      <a:r>
                        <a:rPr lang="ja-JP" altLang="ja-JP" sz="1400" kern="100" spc="-50" dirty="0">
                          <a:solidFill>
                            <a:schemeClr val="bg1"/>
                          </a:solidFill>
                          <a:effectLst/>
                          <a:latin typeface="メイリオ" panose="020B0604030504040204" pitchFamily="50" charset="-128"/>
                          <a:ea typeface="メイリオ" panose="020B0604030504040204" pitchFamily="50" charset="-128"/>
                        </a:rPr>
                        <a:t>災害ごみ処理</a:t>
                      </a:r>
                      <a:endParaRPr lang="en-US" altLang="ja-JP" sz="1400" kern="100" spc="-50" dirty="0">
                        <a:solidFill>
                          <a:schemeClr val="bg1"/>
                        </a:solidFill>
                        <a:effectLst/>
                        <a:latin typeface="メイリオ" panose="020B0604030504040204" pitchFamily="50" charset="-128"/>
                        <a:ea typeface="メイリオ" panose="020B0604030504040204" pitchFamily="50" charset="-128"/>
                      </a:endParaRPr>
                    </a:p>
                    <a:p>
                      <a:pPr algn="ctr">
                        <a:lnSpc>
                          <a:spcPts val="2000"/>
                        </a:lnSpc>
                      </a:pPr>
                      <a:r>
                        <a:rPr lang="ja-JP" sz="1400" kern="100" dirty="0">
                          <a:effectLst/>
                          <a:latin typeface="メイリオ" panose="020B0604030504040204" pitchFamily="50" charset="-128"/>
                          <a:ea typeface="メイリオ" panose="020B0604030504040204" pitchFamily="50" charset="-128"/>
                        </a:rPr>
                        <a:t>研修ツール</a:t>
                      </a:r>
                      <a:r>
                        <a:rPr lang="ja-JP" altLang="en-US" sz="1400" kern="100" dirty="0">
                          <a:effectLst/>
                          <a:latin typeface="メイリオ" panose="020B0604030504040204" pitchFamily="50" charset="-128"/>
                          <a:ea typeface="メイリオ" panose="020B0604030504040204" pitchFamily="50" charset="-128"/>
                        </a:rPr>
                        <a:t>案</a:t>
                      </a:r>
                      <a:endParaRPr lang="ja-JP" sz="1400" kern="100" dirty="0">
                        <a:effectLst/>
                        <a:latin typeface="メイリオ" panose="020B0604030504040204" pitchFamily="50" charset="-128"/>
                        <a:ea typeface="メイリオ" panose="020B0604030504040204" pitchFamily="50" charset="-128"/>
                      </a:endParaRPr>
                    </a:p>
                    <a:p>
                      <a:pPr algn="ctr">
                        <a:lnSpc>
                          <a:spcPts val="2000"/>
                        </a:lnSpc>
                      </a:pPr>
                      <a:r>
                        <a:rPr lang="ja-JP" altLang="en-US" sz="1400" kern="100" dirty="0">
                          <a:effectLst/>
                          <a:latin typeface="メイリオ" panose="020B0604030504040204" pitchFamily="50" charset="-128"/>
                          <a:ea typeface="メイリオ" panose="020B0604030504040204" pitchFamily="50" charset="-128"/>
                        </a:rPr>
                        <a:t>（</a:t>
                      </a:r>
                      <a:r>
                        <a:rPr lang="ja-JP" sz="1400" kern="100" dirty="0">
                          <a:effectLst/>
                          <a:latin typeface="メイリオ" panose="020B0604030504040204" pitchFamily="50" charset="-128"/>
                          <a:ea typeface="メイリオ" panose="020B0604030504040204" pitchFamily="50" charset="-128"/>
                        </a:rPr>
                        <a:t>モデル例</a:t>
                      </a:r>
                      <a:r>
                        <a:rPr lang="ja-JP" altLang="en-US" sz="1400" kern="100" dirty="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tc>
                  <a:txBody>
                    <a:bodyPr/>
                    <a:lstStyle/>
                    <a:p>
                      <a:pPr algn="just">
                        <a:lnSpc>
                          <a:spcPts val="2400"/>
                        </a:lnSpc>
                      </a:pPr>
                      <a:r>
                        <a:rPr lang="ja-JP" sz="1400" b="1" kern="100" dirty="0">
                          <a:solidFill>
                            <a:schemeClr val="tx1"/>
                          </a:solidFill>
                          <a:effectLst/>
                          <a:latin typeface="メイリオ" panose="020B0604030504040204" pitchFamily="50" charset="-128"/>
                          <a:ea typeface="メイリオ" panose="020B0604030504040204" pitchFamily="50" charset="-128"/>
                        </a:rPr>
                        <a:t>市町村が</a:t>
                      </a:r>
                      <a:r>
                        <a:rPr lang="ja-JP" altLang="en-US" sz="1400" b="1" kern="100" dirty="0">
                          <a:solidFill>
                            <a:schemeClr val="tx1"/>
                          </a:solidFill>
                          <a:effectLst/>
                          <a:latin typeface="メイリオ" panose="020B0604030504040204" pitchFamily="50" charset="-128"/>
                          <a:ea typeface="メイリオ" panose="020B0604030504040204" pitchFamily="50" charset="-128"/>
                        </a:rPr>
                        <a:t>社会福祉協議会等と連携</a:t>
                      </a:r>
                      <a:r>
                        <a:rPr lang="ja-JP" altLang="en-US" sz="1400" kern="100" dirty="0">
                          <a:solidFill>
                            <a:schemeClr val="tx1"/>
                          </a:solidFill>
                          <a:effectLst/>
                          <a:latin typeface="メイリオ" panose="020B0604030504040204" pitchFamily="50" charset="-128"/>
                          <a:ea typeface="メイリオ" panose="020B0604030504040204" pitchFamily="50" charset="-128"/>
                        </a:rPr>
                        <a:t>して</a:t>
                      </a:r>
                      <a:r>
                        <a:rPr lang="ja-JP" sz="1400" kern="100" dirty="0">
                          <a:solidFill>
                            <a:schemeClr val="tx1"/>
                          </a:solidFill>
                          <a:effectLst/>
                          <a:latin typeface="メイリオ" panose="020B0604030504040204" pitchFamily="50" charset="-128"/>
                          <a:ea typeface="メイリオ" panose="020B0604030504040204" pitchFamily="50" charset="-128"/>
                        </a:rPr>
                        <a:t>、</a:t>
                      </a:r>
                      <a:endParaRPr lang="en-US" altLang="ja-JP" sz="1400" kern="100" dirty="0">
                        <a:solidFill>
                          <a:schemeClr val="tx1"/>
                        </a:solidFill>
                        <a:effectLst/>
                        <a:latin typeface="メイリオ" panose="020B0604030504040204" pitchFamily="50" charset="-128"/>
                        <a:ea typeface="メイリオ" panose="020B0604030504040204" pitchFamily="50" charset="-128"/>
                      </a:endParaRPr>
                    </a:p>
                    <a:p>
                      <a:pPr algn="just">
                        <a:lnSpc>
                          <a:spcPts val="2400"/>
                        </a:lnSpc>
                      </a:pPr>
                      <a:r>
                        <a:rPr lang="ja-JP" sz="1400" b="1" u="sng" kern="100" dirty="0">
                          <a:solidFill>
                            <a:schemeClr val="tx1"/>
                          </a:solidFill>
                          <a:effectLst/>
                          <a:latin typeface="メイリオ" panose="020B0604030504040204" pitchFamily="50" charset="-128"/>
                          <a:ea typeface="メイリオ" panose="020B0604030504040204" pitchFamily="50" charset="-128"/>
                        </a:rPr>
                        <a:t>一般ボランティア</a:t>
                      </a:r>
                      <a:r>
                        <a:rPr lang="ja-JP" altLang="en-US" sz="1400" b="1" u="sng" kern="100" dirty="0">
                          <a:solidFill>
                            <a:schemeClr val="tx1"/>
                          </a:solidFill>
                          <a:effectLst/>
                          <a:latin typeface="メイリオ" panose="020B0604030504040204" pitchFamily="50" charset="-128"/>
                          <a:ea typeface="メイリオ" panose="020B0604030504040204" pitchFamily="50" charset="-128"/>
                        </a:rPr>
                        <a:t>を対象に</a:t>
                      </a:r>
                      <a:endParaRPr lang="en-US" altLang="ja-JP" sz="1400" b="1" u="sng" kern="100" dirty="0">
                        <a:solidFill>
                          <a:schemeClr val="tx1"/>
                        </a:solidFill>
                        <a:effectLst/>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ts val="2400"/>
                        </a:lnSpc>
                        <a:spcBef>
                          <a:spcPts val="0"/>
                        </a:spcBef>
                        <a:spcAft>
                          <a:spcPts val="0"/>
                        </a:spcAft>
                        <a:buClrTx/>
                        <a:buSzTx/>
                        <a:buFontTx/>
                        <a:buNone/>
                        <a:tabLst/>
                        <a:defRPr/>
                      </a:pPr>
                      <a:r>
                        <a:rPr lang="ja-JP" altLang="ja-JP" sz="1400" b="1" u="sng" kern="100" dirty="0">
                          <a:solidFill>
                            <a:schemeClr val="tx1"/>
                          </a:solidFill>
                          <a:effectLst/>
                          <a:latin typeface="メイリオ" panose="020B0604030504040204" pitchFamily="50" charset="-128"/>
                          <a:ea typeface="メイリオ" panose="020B0604030504040204" pitchFamily="50" charset="-128"/>
                        </a:rPr>
                        <a:t>平時に</a:t>
                      </a:r>
                      <a:r>
                        <a:rPr lang="ja-JP" sz="1400" b="1" u="sng" kern="100" dirty="0">
                          <a:solidFill>
                            <a:schemeClr val="tx1"/>
                          </a:solidFill>
                          <a:effectLst/>
                          <a:latin typeface="メイリオ" panose="020B0604030504040204" pitchFamily="50" charset="-128"/>
                          <a:ea typeface="メイリオ" panose="020B0604030504040204" pitchFamily="50" charset="-128"/>
                        </a:rPr>
                        <a:t>図上演習等の研修</a:t>
                      </a:r>
                      <a:r>
                        <a:rPr lang="ja-JP" sz="1400" kern="100" dirty="0">
                          <a:solidFill>
                            <a:schemeClr val="tx1"/>
                          </a:solidFill>
                          <a:effectLst/>
                          <a:latin typeface="メイリオ" panose="020B0604030504040204" pitchFamily="50" charset="-128"/>
                          <a:ea typeface="メイリオ" panose="020B0604030504040204" pitchFamily="50" charset="-128"/>
                        </a:rPr>
                        <a:t>に活用</a:t>
                      </a:r>
                      <a:endParaRPr lang="en-US" altLang="ja-JP" sz="1400" kern="100" dirty="0">
                        <a:solidFill>
                          <a:schemeClr val="tx1"/>
                        </a:solidFill>
                        <a:effectLst/>
                        <a:latin typeface="メイリオ" panose="020B0604030504040204" pitchFamily="50" charset="-128"/>
                        <a:ea typeface="メイリオ" panose="020B0604030504040204" pitchFamily="50" charset="-128"/>
                      </a:endParaRPr>
                    </a:p>
                  </a:txBody>
                  <a:tcPr marL="72000" marR="72000" marT="36000" marB="36000" anchor="ctr"/>
                </a:tc>
                <a:tc>
                  <a:txBody>
                    <a:bodyPr/>
                    <a:lstStyle/>
                    <a:p>
                      <a:pPr marL="285750" indent="-285750" algn="just">
                        <a:lnSpc>
                          <a:spcPts val="2400"/>
                        </a:lnSpc>
                        <a:buFont typeface="Arial" panose="020B0604020202020204" pitchFamily="34" charset="0"/>
                        <a:buChar char="•"/>
                      </a:pPr>
                      <a:r>
                        <a:rPr lang="ja-JP" altLang="en-US" sz="1400" kern="100" spc="-20" dirty="0">
                          <a:solidFill>
                            <a:schemeClr val="tx1"/>
                          </a:solidFill>
                          <a:effectLst/>
                          <a:latin typeface="メイリオ" panose="020B0604030504040204" pitchFamily="50" charset="-128"/>
                          <a:ea typeface="メイリオ" panose="020B0604030504040204" pitchFamily="50" charset="-128"/>
                        </a:rPr>
                        <a:t>災害ごみ処理のボランティア活動に係る一般ボランティア向けの研修ツール。</a:t>
                      </a:r>
                      <a:endParaRPr lang="en-US" altLang="ja-JP" sz="1400" kern="100" spc="-20" dirty="0">
                        <a:solidFill>
                          <a:schemeClr val="tx1"/>
                        </a:solidFill>
                        <a:effectLst/>
                        <a:latin typeface="メイリオ" panose="020B0604030504040204" pitchFamily="50" charset="-128"/>
                        <a:ea typeface="メイリオ" panose="020B0604030504040204" pitchFamily="50" charset="-128"/>
                      </a:endParaRPr>
                    </a:p>
                    <a:p>
                      <a:pPr marL="285750" indent="-285750" algn="just">
                        <a:lnSpc>
                          <a:spcPts val="2400"/>
                        </a:lnSpc>
                        <a:buFont typeface="Arial" panose="020B0604020202020204" pitchFamily="34" charset="0"/>
                        <a:buChar char="•"/>
                      </a:pPr>
                      <a:r>
                        <a:rPr lang="ja-JP" altLang="ja-JP" sz="1400" kern="100" spc="-20" dirty="0">
                          <a:solidFill>
                            <a:schemeClr val="tx1"/>
                          </a:solidFill>
                          <a:effectLst/>
                          <a:latin typeface="メイリオ" panose="020B0604030504040204" pitchFamily="50" charset="-128"/>
                          <a:ea typeface="メイリオ" panose="020B0604030504040204" pitchFamily="50" charset="-128"/>
                        </a:rPr>
                        <a:t>活動の留意点</a:t>
                      </a:r>
                      <a:r>
                        <a:rPr lang="ja-JP" altLang="en-US" sz="1400" kern="100" spc="-20" dirty="0">
                          <a:solidFill>
                            <a:schemeClr val="tx1"/>
                          </a:solidFill>
                          <a:effectLst/>
                          <a:latin typeface="メイリオ" panose="020B0604030504040204" pitchFamily="50" charset="-128"/>
                          <a:ea typeface="メイリオ" panose="020B0604030504040204" pitchFamily="50" charset="-128"/>
                        </a:rPr>
                        <a:t>や</a:t>
                      </a:r>
                      <a:r>
                        <a:rPr lang="ja-JP" altLang="ja-JP" sz="1400" kern="100" spc="-20" dirty="0">
                          <a:solidFill>
                            <a:schemeClr val="tx1"/>
                          </a:solidFill>
                          <a:effectLst/>
                          <a:latin typeface="メイリオ" panose="020B0604030504040204" pitchFamily="50" charset="-128"/>
                          <a:ea typeface="メイリオ" panose="020B0604030504040204" pitchFamily="50" charset="-128"/>
                        </a:rPr>
                        <a:t>、災害ごみの分類</a:t>
                      </a:r>
                      <a:r>
                        <a:rPr lang="ja-JP" altLang="en-US" sz="1400" kern="100" spc="-20" dirty="0">
                          <a:solidFill>
                            <a:schemeClr val="tx1"/>
                          </a:solidFill>
                          <a:effectLst/>
                          <a:latin typeface="メイリオ" panose="020B0604030504040204" pitchFamily="50" charset="-128"/>
                          <a:ea typeface="メイリオ" panose="020B0604030504040204" pitchFamily="50" charset="-128"/>
                        </a:rPr>
                        <a:t>などの４テーマをワークショップ形式で学べるよう、</a:t>
                      </a:r>
                      <a:r>
                        <a:rPr lang="ja-JP" sz="1400" kern="100" spc="-20" dirty="0">
                          <a:solidFill>
                            <a:schemeClr val="tx1"/>
                          </a:solidFill>
                          <a:effectLst/>
                          <a:latin typeface="メイリオ" panose="020B0604030504040204" pitchFamily="50" charset="-128"/>
                          <a:ea typeface="メイリオ" panose="020B0604030504040204" pitchFamily="50" charset="-128"/>
                        </a:rPr>
                        <a:t>設問・解説をセットで掲載。</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36000" marB="36000" anchor="ctr"/>
                </a:tc>
                <a:extLst>
                  <a:ext uri="{0D108BD9-81ED-4DB2-BD59-A6C34878D82A}">
                    <a16:rowId xmlns:a16="http://schemas.microsoft.com/office/drawing/2014/main" val="1777266718"/>
                  </a:ext>
                </a:extLst>
              </a:tr>
            </a:tbl>
          </a:graphicData>
        </a:graphic>
      </p:graphicFrame>
      <p:sp>
        <p:nvSpPr>
          <p:cNvPr id="3" name="スライド番号プレースホルダー 1">
            <a:extLst>
              <a:ext uri="{FF2B5EF4-FFF2-40B4-BE49-F238E27FC236}">
                <a16:creationId xmlns:a16="http://schemas.microsoft.com/office/drawing/2014/main" id="{4710830E-0844-24C5-89F4-27C4D7D09823}"/>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5</a:t>
            </a:fld>
            <a:endParaRPr kumimoji="1" lang="ja-JP" altLang="en-US"/>
          </a:p>
        </p:txBody>
      </p:sp>
    </p:spTree>
    <p:extLst>
      <p:ext uri="{BB962C8B-B14F-4D97-AF65-F5344CB8AC3E}">
        <p14:creationId xmlns:p14="http://schemas.microsoft.com/office/powerpoint/2010/main" val="1354850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直角三角形 22">
            <a:extLst>
              <a:ext uri="{FF2B5EF4-FFF2-40B4-BE49-F238E27FC236}">
                <a16:creationId xmlns:a16="http://schemas.microsoft.com/office/drawing/2014/main" id="{B84D9EBF-A8F0-00A1-E92E-10A5E777FB59}"/>
              </a:ext>
            </a:extLst>
          </p:cNvPr>
          <p:cNvSpPr/>
          <p:nvPr/>
        </p:nvSpPr>
        <p:spPr>
          <a:xfrm rot="10800000">
            <a:off x="3979674" y="6264384"/>
            <a:ext cx="4915404" cy="251684"/>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直角三角形 18">
            <a:extLst>
              <a:ext uri="{FF2B5EF4-FFF2-40B4-BE49-F238E27FC236}">
                <a16:creationId xmlns:a16="http://schemas.microsoft.com/office/drawing/2014/main" id="{4E4C0476-31CA-F9DA-C6E1-9774344CBA37}"/>
              </a:ext>
            </a:extLst>
          </p:cNvPr>
          <p:cNvSpPr/>
          <p:nvPr/>
        </p:nvSpPr>
        <p:spPr>
          <a:xfrm>
            <a:off x="3986783" y="6248742"/>
            <a:ext cx="4915404" cy="251684"/>
          </a:xfrm>
          <a:prstGeom prst="rtTriangl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211253"/>
            <a:ext cx="7886700" cy="939567"/>
          </a:xfrm>
        </p:spPr>
        <p:txBody>
          <a:bodyPr>
            <a:normAutofit/>
          </a:bodyPr>
          <a:lstStyle/>
          <a:p>
            <a:r>
              <a:rPr lang="en-US" altLang="ja-JP" sz="3200" b="1" dirty="0">
                <a:solidFill>
                  <a:schemeClr val="bg1"/>
                </a:solidFill>
                <a:latin typeface="メイリオ" panose="020B0604030504040204" pitchFamily="50" charset="-128"/>
                <a:ea typeface="メイリオ" panose="020B0604030504040204" pitchFamily="50" charset="-128"/>
              </a:rPr>
              <a:t>2.</a:t>
            </a:r>
            <a:r>
              <a:rPr lang="ja-JP" altLang="en-US" sz="3200" b="1" dirty="0">
                <a:solidFill>
                  <a:schemeClr val="bg1"/>
                </a:solidFill>
                <a:latin typeface="メイリオ" panose="020B0604030504040204" pitchFamily="50" charset="-128"/>
                <a:ea typeface="メイリオ" panose="020B0604030504040204" pitchFamily="50" charset="-128"/>
              </a:rPr>
              <a:t>各種</a:t>
            </a:r>
            <a:r>
              <a:rPr kumimoji="1" lang="ja-JP" altLang="en-US" sz="3200" b="1" dirty="0">
                <a:solidFill>
                  <a:schemeClr val="bg1"/>
                </a:solidFill>
                <a:latin typeface="メイリオ" panose="020B0604030504040204" pitchFamily="50" charset="-128"/>
                <a:ea typeface="メイリオ" panose="020B0604030504040204" pitchFamily="50" charset="-128"/>
              </a:rPr>
              <a:t>資料の位置づけ、関連性</a:t>
            </a:r>
          </a:p>
        </p:txBody>
      </p:sp>
      <p:graphicFrame>
        <p:nvGraphicFramePr>
          <p:cNvPr id="5" name="表 4">
            <a:extLst>
              <a:ext uri="{FF2B5EF4-FFF2-40B4-BE49-F238E27FC236}">
                <a16:creationId xmlns:a16="http://schemas.microsoft.com/office/drawing/2014/main" id="{9C01AA18-5179-08B4-1C58-BD47A35FAC19}"/>
              </a:ext>
            </a:extLst>
          </p:cNvPr>
          <p:cNvGraphicFramePr>
            <a:graphicFrameLocks noGrp="1"/>
          </p:cNvGraphicFramePr>
          <p:nvPr>
            <p:extLst>
              <p:ext uri="{D42A27DB-BD31-4B8C-83A1-F6EECF244321}">
                <p14:modId xmlns:p14="http://schemas.microsoft.com/office/powerpoint/2010/main" val="1431938213"/>
              </p:ext>
            </p:extLst>
          </p:nvPr>
        </p:nvGraphicFramePr>
        <p:xfrm>
          <a:off x="3972565" y="2318288"/>
          <a:ext cx="4929622" cy="2615910"/>
        </p:xfrm>
        <a:graphic>
          <a:graphicData uri="http://schemas.openxmlformats.org/drawingml/2006/table">
            <a:tbl>
              <a:tblPr firstRow="1" bandRow="1">
                <a:tableStyleId>{5940675A-B579-460E-94D1-54222C63F5DA}</a:tableStyleId>
              </a:tblPr>
              <a:tblGrid>
                <a:gridCol w="4929622">
                  <a:extLst>
                    <a:ext uri="{9D8B030D-6E8A-4147-A177-3AD203B41FA5}">
                      <a16:colId xmlns:a16="http://schemas.microsoft.com/office/drawing/2014/main" val="7326890"/>
                    </a:ext>
                  </a:extLst>
                </a:gridCol>
              </a:tblGrid>
              <a:tr h="252000">
                <a:tc>
                  <a:txBody>
                    <a:bodyPr/>
                    <a:lstStyle/>
                    <a:p>
                      <a:pPr algn="ctr">
                        <a:lnSpc>
                          <a:spcPts val="1700"/>
                        </a:lnSpc>
                        <a:spcAft>
                          <a:spcPts val="0"/>
                        </a:spcAft>
                      </a:pPr>
                      <a:r>
                        <a:rPr kumimoji="1" lang="ja-JP" altLang="en-US" sz="1400" b="1" dirty="0">
                          <a:solidFill>
                            <a:schemeClr val="bg1"/>
                          </a:solidFill>
                          <a:latin typeface="メイリオ" panose="020B0604030504040204" pitchFamily="50" charset="-128"/>
                          <a:ea typeface="メイリオ" panose="020B0604030504040204" pitchFamily="50" charset="-128"/>
                        </a:rPr>
                        <a:t>マニュアル案（モデル例）</a:t>
                      </a:r>
                    </a:p>
                  </a:txBody>
                  <a:tcPr marT="36000" marB="36000" anchor="ctr">
                    <a:lnR w="12700" cap="flat" cmpd="sng" algn="ctr">
                      <a:solidFill>
                        <a:schemeClr val="tx1"/>
                      </a:solidFill>
                      <a:prstDash val="solid"/>
                      <a:round/>
                      <a:headEnd type="none" w="med" len="med"/>
                      <a:tailEnd type="none" w="med" len="med"/>
                    </a:lnR>
                    <a:solidFill>
                      <a:schemeClr val="accent5"/>
                    </a:solidFill>
                  </a:tcPr>
                </a:tc>
                <a:extLst>
                  <a:ext uri="{0D108BD9-81ED-4DB2-BD59-A6C34878D82A}">
                    <a16:rowId xmlns:a16="http://schemas.microsoft.com/office/drawing/2014/main" val="4039326787"/>
                  </a:ext>
                </a:extLst>
              </a:tr>
              <a:tr h="0">
                <a:tc>
                  <a:txBody>
                    <a:bodyPr/>
                    <a:lstStyle/>
                    <a:p>
                      <a:pPr algn="l">
                        <a:lnSpc>
                          <a:spcPts val="1600"/>
                        </a:lnSpc>
                        <a:spcAft>
                          <a:spcPts val="0"/>
                        </a:spcAft>
                      </a:pPr>
                      <a:r>
                        <a:rPr kumimoji="1" lang="en-US" altLang="ja-JP" sz="1400" b="1" spc="0" dirty="0">
                          <a:latin typeface="メイリオ" panose="020B0604030504040204" pitchFamily="50" charset="-128"/>
                          <a:ea typeface="メイリオ" panose="020B0604030504040204" pitchFamily="50" charset="-128"/>
                        </a:rPr>
                        <a:t>1.</a:t>
                      </a:r>
                      <a:r>
                        <a:rPr kumimoji="1" lang="ja-JP" altLang="en-US" sz="1400" b="1" spc="0" dirty="0">
                          <a:latin typeface="メイリオ" panose="020B0604030504040204" pitchFamily="50" charset="-128"/>
                          <a:ea typeface="メイリオ" panose="020B0604030504040204" pitchFamily="50" charset="-128"/>
                        </a:rPr>
                        <a:t>災害廃棄物の概要と災害ごみ（片付けごみ）の種類</a:t>
                      </a:r>
                      <a:endParaRPr kumimoji="1" lang="en-US" altLang="ja-JP" sz="1400" b="1" spc="0" dirty="0">
                        <a:latin typeface="メイリオ" panose="020B0604030504040204" pitchFamily="50" charset="-128"/>
                        <a:ea typeface="メイリオ" panose="020B0604030504040204" pitchFamily="50" charset="-128"/>
                      </a:endParaRPr>
                    </a:p>
                    <a:p>
                      <a:pPr algn="l">
                        <a:lnSpc>
                          <a:spcPts val="1400"/>
                        </a:lnSpc>
                        <a:spcBef>
                          <a:spcPts val="200"/>
                        </a:spcBef>
                        <a:spcAft>
                          <a:spcPts val="0"/>
                        </a:spcAft>
                      </a:pPr>
                      <a:r>
                        <a:rPr kumimoji="1" lang="ja-JP" altLang="en-US" sz="1200" spc="0" dirty="0">
                          <a:latin typeface="メイリオ" panose="020B0604030504040204" pitchFamily="50" charset="-128"/>
                          <a:ea typeface="メイリオ" panose="020B0604030504040204" pitchFamily="50" charset="-128"/>
                        </a:rPr>
                        <a:t>（</a:t>
                      </a:r>
                      <a:r>
                        <a:rPr kumimoji="1" lang="en-US" altLang="ja-JP" sz="1200" spc="0" dirty="0">
                          <a:latin typeface="メイリオ" panose="020B0604030504040204" pitchFamily="50" charset="-128"/>
                          <a:ea typeface="メイリオ" panose="020B0604030504040204" pitchFamily="50" charset="-128"/>
                        </a:rPr>
                        <a:t>1</a:t>
                      </a:r>
                      <a:r>
                        <a:rPr kumimoji="1" lang="ja-JP" altLang="en-US" sz="1200" spc="0" dirty="0">
                          <a:latin typeface="メイリオ" panose="020B0604030504040204" pitchFamily="50" charset="-128"/>
                          <a:ea typeface="メイリオ" panose="020B0604030504040204" pitchFamily="50" charset="-128"/>
                        </a:rPr>
                        <a:t>）災害廃棄物の概要　　　　（</a:t>
                      </a:r>
                      <a:r>
                        <a:rPr kumimoji="1" lang="en-US" altLang="ja-JP" sz="1200" spc="0" dirty="0">
                          <a:latin typeface="メイリオ" panose="020B0604030504040204" pitchFamily="50" charset="-128"/>
                          <a:ea typeface="メイリオ" panose="020B0604030504040204" pitchFamily="50" charset="-128"/>
                        </a:rPr>
                        <a:t>2</a:t>
                      </a:r>
                      <a:r>
                        <a:rPr kumimoji="1" lang="ja-JP" altLang="en-US" sz="1200" spc="0" dirty="0">
                          <a:latin typeface="メイリオ" panose="020B0604030504040204" pitchFamily="50" charset="-128"/>
                          <a:ea typeface="メイリオ" panose="020B0604030504040204" pitchFamily="50" charset="-128"/>
                        </a:rPr>
                        <a:t>）災害ごみの種類</a:t>
                      </a:r>
                    </a:p>
                  </a:txBody>
                  <a:tcPr marT="36000" marB="3600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79833231"/>
                  </a:ext>
                </a:extLst>
              </a:tr>
              <a:tr h="0">
                <a:tc>
                  <a:txBody>
                    <a:bodyPr/>
                    <a:lstStyle/>
                    <a:p>
                      <a:pPr marL="177800" indent="-177800" algn="l">
                        <a:lnSpc>
                          <a:spcPts val="1600"/>
                        </a:lnSpc>
                        <a:spcAft>
                          <a:spcPts val="0"/>
                        </a:spcAft>
                      </a:pPr>
                      <a:r>
                        <a:rPr kumimoji="1" lang="en-US" altLang="ja-JP" sz="1400" b="1" spc="0" baseline="0" dirty="0">
                          <a:latin typeface="メイリオ" panose="020B0604030504040204" pitchFamily="50" charset="-128"/>
                          <a:ea typeface="メイリオ" panose="020B0604030504040204" pitchFamily="50" charset="-128"/>
                        </a:rPr>
                        <a:t>2.</a:t>
                      </a:r>
                      <a:r>
                        <a:rPr kumimoji="1" lang="ja-JP" altLang="en-US" sz="1400" b="1" spc="0" baseline="0" dirty="0">
                          <a:latin typeface="メイリオ" panose="020B0604030504040204" pitchFamily="50" charset="-128"/>
                          <a:ea typeface="メイリオ" panose="020B0604030504040204" pitchFamily="50" charset="-128"/>
                        </a:rPr>
                        <a:t>災害ごみのボランティア活動</a:t>
                      </a:r>
                      <a:endParaRPr kumimoji="1" lang="en-US" altLang="ja-JP" sz="1400" b="1" spc="0" baseline="0" dirty="0">
                        <a:latin typeface="メイリオ" panose="020B0604030504040204" pitchFamily="50" charset="-128"/>
                        <a:ea typeface="メイリオ" panose="020B0604030504040204" pitchFamily="50" charset="-128"/>
                      </a:endParaRPr>
                    </a:p>
                    <a:p>
                      <a:pPr marL="177800" indent="-177800" algn="l">
                        <a:lnSpc>
                          <a:spcPts val="1400"/>
                        </a:lnSpc>
                        <a:spcBef>
                          <a:spcPts val="200"/>
                        </a:spcBef>
                        <a:spcAft>
                          <a:spcPts val="0"/>
                        </a:spcAft>
                      </a:pPr>
                      <a:r>
                        <a:rPr kumimoji="1" lang="ja-JP" altLang="en-US" sz="1200" spc="0" baseline="0" dirty="0">
                          <a:latin typeface="メイリオ" panose="020B0604030504040204" pitchFamily="50" charset="-128"/>
                          <a:ea typeface="メイリオ" panose="020B0604030504040204" pitchFamily="50" charset="-128"/>
                        </a:rPr>
                        <a:t>（１）災害ボランティアの受入の流れ　　</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（２）災害ごみの搬出場所と処理の流れ</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（３）災害ごみのボランティア活動の留意点　　</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（４）作業時に必要な装備</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（５）災害ごみのボランティア活動に係る課題と対応事例</a:t>
                      </a:r>
                      <a:endParaRPr kumimoji="1" lang="en-US" altLang="ja-JP" sz="1200" spc="0" baseline="0" dirty="0">
                        <a:latin typeface="メイリオ" panose="020B0604030504040204" pitchFamily="50" charset="-128"/>
                        <a:ea typeface="メイリオ" panose="020B0604030504040204" pitchFamily="50" charset="-128"/>
                      </a:endParaRPr>
                    </a:p>
                  </a:txBody>
                  <a:tcPr marT="36000" marB="3600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64630718"/>
                  </a:ext>
                </a:extLst>
              </a:tr>
              <a:tr h="0">
                <a:tc>
                  <a:txBody>
                    <a:bodyPr/>
                    <a:lstStyle/>
                    <a:p>
                      <a:pPr marL="177800" indent="-177800" algn="l">
                        <a:lnSpc>
                          <a:spcPts val="1600"/>
                        </a:lnSpc>
                        <a:spcAft>
                          <a:spcPts val="0"/>
                        </a:spcAft>
                      </a:pPr>
                      <a:r>
                        <a:rPr kumimoji="1" lang="en-US" altLang="ja-JP" sz="1400" b="1" spc="0" dirty="0">
                          <a:latin typeface="メイリオ" panose="020B0604030504040204" pitchFamily="50" charset="-128"/>
                          <a:ea typeface="メイリオ" panose="020B0604030504040204" pitchFamily="50" charset="-128"/>
                        </a:rPr>
                        <a:t>3.</a:t>
                      </a:r>
                      <a:r>
                        <a:rPr kumimoji="1" lang="ja-JP" altLang="en-US" sz="1400" b="1" spc="0" baseline="0" dirty="0">
                          <a:latin typeface="メイリオ" panose="020B0604030504040204" pitchFamily="50" charset="-128"/>
                          <a:ea typeface="メイリオ" panose="020B0604030504040204" pitchFamily="50" charset="-128"/>
                        </a:rPr>
                        <a:t>災害ごみ処理のボランティアに係る連携</a:t>
                      </a:r>
                      <a:endParaRPr kumimoji="1" lang="en-US" altLang="ja-JP" sz="1400" b="1" spc="0" baseline="0" dirty="0">
                        <a:latin typeface="メイリオ" panose="020B0604030504040204" pitchFamily="50" charset="-128"/>
                        <a:ea typeface="メイリオ" panose="020B0604030504040204" pitchFamily="50" charset="-128"/>
                      </a:endParaRPr>
                    </a:p>
                    <a:p>
                      <a:pPr algn="l">
                        <a:lnSpc>
                          <a:spcPts val="1400"/>
                        </a:lnSpc>
                        <a:spcBef>
                          <a:spcPts val="200"/>
                        </a:spcBef>
                        <a:spcAft>
                          <a:spcPts val="0"/>
                        </a:spcAft>
                      </a:pPr>
                      <a:r>
                        <a:rPr kumimoji="1" lang="ja-JP" altLang="en-US" sz="1200" spc="0" baseline="0" dirty="0">
                          <a:latin typeface="メイリオ" panose="020B0604030504040204" pitchFamily="50" charset="-128"/>
                          <a:ea typeface="メイリオ" panose="020B0604030504040204" pitchFamily="50" charset="-128"/>
                        </a:rPr>
                        <a:t>（１）</a:t>
                      </a:r>
                      <a:r>
                        <a:rPr kumimoji="1" lang="ja-JP" altLang="en-US" sz="1200" spc="0" dirty="0">
                          <a:latin typeface="メイリオ" panose="020B0604030504040204" pitchFamily="50" charset="-128"/>
                          <a:ea typeface="メイリオ" panose="020B0604030504040204" pitchFamily="50" charset="-128"/>
                        </a:rPr>
                        <a:t>災害ボランティアに係る連携体制</a:t>
                      </a:r>
                      <a:endParaRPr kumimoji="1" lang="en-US" altLang="ja-JP" sz="1200" spc="0" dirty="0">
                        <a:latin typeface="メイリオ" panose="020B0604030504040204" pitchFamily="50" charset="-128"/>
                        <a:ea typeface="メイリオ" panose="020B0604030504040204" pitchFamily="50" charset="-128"/>
                      </a:endParaRPr>
                    </a:p>
                    <a:p>
                      <a:pPr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（２）</a:t>
                      </a:r>
                      <a:r>
                        <a:rPr kumimoji="1" lang="ja-JP" altLang="en-US" sz="1200" spc="0" dirty="0">
                          <a:latin typeface="メイリオ" panose="020B0604030504040204" pitchFamily="50" charset="-128"/>
                          <a:ea typeface="メイリオ" panose="020B0604030504040204" pitchFamily="50" charset="-128"/>
                        </a:rPr>
                        <a:t>災害ごみ処理のボランティアに係る連携体制の構築とその取組</a:t>
                      </a:r>
                      <a:endParaRPr kumimoji="1" lang="en-US" altLang="ja-JP" sz="1200" spc="0" dirty="0">
                        <a:latin typeface="メイリオ" panose="020B0604030504040204" pitchFamily="50" charset="-128"/>
                        <a:ea typeface="メイリオ" panose="020B0604030504040204" pitchFamily="50" charset="-128"/>
                      </a:endParaRPr>
                    </a:p>
                  </a:txBody>
                  <a:tcPr marT="36000" marB="3600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25220984"/>
                  </a:ext>
                </a:extLst>
              </a:tr>
            </a:tbl>
          </a:graphicData>
        </a:graphic>
      </p:graphicFrame>
      <p:graphicFrame>
        <p:nvGraphicFramePr>
          <p:cNvPr id="6" name="表 4">
            <a:extLst>
              <a:ext uri="{FF2B5EF4-FFF2-40B4-BE49-F238E27FC236}">
                <a16:creationId xmlns:a16="http://schemas.microsoft.com/office/drawing/2014/main" id="{A0BB0DD1-37FC-051E-2DF3-35518B41CDE7}"/>
              </a:ext>
            </a:extLst>
          </p:cNvPr>
          <p:cNvGraphicFramePr>
            <a:graphicFrameLocks noGrp="1"/>
          </p:cNvGraphicFramePr>
          <p:nvPr>
            <p:extLst>
              <p:ext uri="{D42A27DB-BD31-4B8C-83A1-F6EECF244321}">
                <p14:modId xmlns:p14="http://schemas.microsoft.com/office/powerpoint/2010/main" val="1913957186"/>
              </p:ext>
            </p:extLst>
          </p:nvPr>
        </p:nvGraphicFramePr>
        <p:xfrm>
          <a:off x="3968496" y="5059181"/>
          <a:ext cx="4937760" cy="1691750"/>
        </p:xfrm>
        <a:graphic>
          <a:graphicData uri="http://schemas.openxmlformats.org/drawingml/2006/table">
            <a:tbl>
              <a:tblPr firstRow="1" bandRow="1">
                <a:tableStyleId>{5940675A-B579-460E-94D1-54222C63F5DA}</a:tableStyleId>
              </a:tblPr>
              <a:tblGrid>
                <a:gridCol w="4937760">
                  <a:extLst>
                    <a:ext uri="{9D8B030D-6E8A-4147-A177-3AD203B41FA5}">
                      <a16:colId xmlns:a16="http://schemas.microsoft.com/office/drawing/2014/main" val="2351606797"/>
                    </a:ext>
                  </a:extLst>
                </a:gridCol>
              </a:tblGrid>
              <a:tr h="252000">
                <a:tc>
                  <a:txBody>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研修ツール案（モデル例）</a:t>
                      </a:r>
                    </a:p>
                  </a:txBody>
                  <a:tcPr marT="36000" marB="36000" anchor="ctr">
                    <a:lnL w="12700" cap="flat" cmpd="sng" algn="ctr">
                      <a:solidFill>
                        <a:schemeClr val="tx1"/>
                      </a:solidFill>
                      <a:prstDash val="solid"/>
                      <a:round/>
                      <a:headEnd type="none" w="med" len="med"/>
                      <a:tailEnd type="none" w="med" len="med"/>
                    </a:lnL>
                    <a:solidFill>
                      <a:schemeClr val="accent5"/>
                    </a:solidFill>
                  </a:tcPr>
                </a:tc>
                <a:extLst>
                  <a:ext uri="{0D108BD9-81ED-4DB2-BD59-A6C34878D82A}">
                    <a16:rowId xmlns:a16="http://schemas.microsoft.com/office/drawing/2014/main" val="4039326787"/>
                  </a:ext>
                </a:extLst>
              </a:tr>
              <a:tr h="252000">
                <a:tc>
                  <a:txBody>
                    <a:bodyPr/>
                    <a:lstStyle/>
                    <a:p>
                      <a:pPr marL="3175" marR="0" lvl="0" indent="-3175" algn="l" defTabSz="914400" rtl="0" eaLnBrk="1" fontAlgn="auto" latinLnBrk="0" hangingPunct="1">
                        <a:lnSpc>
                          <a:spcPts val="14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研修ツールについて／研修を実施するにあたっての準備／</a:t>
                      </a:r>
                      <a:endParaRPr kumimoji="1" lang="en-US" altLang="ja-JP" sz="1200" b="1" dirty="0">
                        <a:latin typeface="メイリオ" panose="020B0604030504040204" pitchFamily="50" charset="-128"/>
                        <a:ea typeface="メイリオ" panose="020B0604030504040204" pitchFamily="50" charset="-128"/>
                      </a:endParaRPr>
                    </a:p>
                    <a:p>
                      <a:pPr marL="3175" marR="0" lvl="0" indent="-3175" algn="l" defTabSz="914400" rtl="0" eaLnBrk="1" fontAlgn="auto" latinLnBrk="0" hangingPunct="1">
                        <a:lnSpc>
                          <a:spcPts val="14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ボランティア活動にあたって／災害のイメージ</a:t>
                      </a:r>
                    </a:p>
                  </a:txBody>
                  <a:tcPr marT="36000" marB="3600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79833231"/>
                  </a:ext>
                </a:extLst>
              </a:tr>
              <a:tr h="252000">
                <a:tc>
                  <a:txBody>
                    <a:bodyPr/>
                    <a:lstStyle/>
                    <a:p>
                      <a:pPr marL="180975" marR="0" lvl="0" indent="-180975" algn="l" defTabSz="685800" rtl="0" eaLnBrk="1" fontAlgn="auto" latinLnBrk="0" hangingPunct="1">
                        <a:lnSpc>
                          <a:spcPts val="14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研修メニュー① </a:t>
                      </a:r>
                      <a:r>
                        <a:rPr kumimoji="1" lang="ja-JP" altLang="en-US" sz="1200" dirty="0">
                          <a:latin typeface="メイリオ" panose="020B0604030504040204" pitchFamily="50" charset="-128"/>
                          <a:ea typeface="メイリオ" panose="020B0604030504040204" pitchFamily="50" charset="-128"/>
                        </a:rPr>
                        <a:t>「災害ごみ」のボランティア活動の留意点</a:t>
                      </a:r>
                      <a:endParaRPr kumimoji="1" lang="en-US" altLang="ja-JP" sz="1200" dirty="0">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solidFill>
                      <a:schemeClr val="accent4">
                        <a:lumMod val="40000"/>
                        <a:lumOff val="60000"/>
                      </a:schemeClr>
                    </a:solidFill>
                  </a:tcPr>
                </a:tc>
                <a:extLst>
                  <a:ext uri="{0D108BD9-81ED-4DB2-BD59-A6C34878D82A}">
                    <a16:rowId xmlns:a16="http://schemas.microsoft.com/office/drawing/2014/main" val="1064630718"/>
                  </a:ext>
                </a:extLst>
              </a:tr>
              <a:tr h="252000">
                <a:tc>
                  <a:txBody>
                    <a:bodyPr/>
                    <a:lstStyle/>
                    <a:p>
                      <a:pPr marL="3175" indent="-3175">
                        <a:lnSpc>
                          <a:spcPts val="1400"/>
                        </a:lnSpc>
                      </a:pPr>
                      <a:r>
                        <a:rPr kumimoji="1" lang="ja-JP" altLang="en-US" sz="1200" b="1" dirty="0">
                          <a:latin typeface="メイリオ" panose="020B0604030504040204" pitchFamily="50" charset="-128"/>
                          <a:ea typeface="メイリオ" panose="020B0604030504040204" pitchFamily="50" charset="-128"/>
                        </a:rPr>
                        <a:t>研修メニュー② </a:t>
                      </a:r>
                      <a:r>
                        <a:rPr kumimoji="1" lang="ja-JP" altLang="en-US" sz="1200" dirty="0">
                          <a:latin typeface="メイリオ" panose="020B0604030504040204" pitchFamily="50" charset="-128"/>
                          <a:ea typeface="メイリオ" panose="020B0604030504040204" pitchFamily="50" charset="-128"/>
                        </a:rPr>
                        <a:t>「災害ごみ」の分類</a:t>
                      </a:r>
                    </a:p>
                  </a:txBody>
                  <a:tcPr marT="36000" marB="36000" anchor="ctr">
                    <a:lnL w="12700" cap="flat" cmpd="sng" algn="ctr">
                      <a:solidFill>
                        <a:schemeClr val="tx1"/>
                      </a:solidFill>
                      <a:prstDash val="solid"/>
                      <a:round/>
                      <a:headEnd type="none" w="med" len="med"/>
                      <a:tailEnd type="none" w="med" len="med"/>
                    </a:lnL>
                    <a:solidFill>
                      <a:schemeClr val="accent6">
                        <a:lumMod val="40000"/>
                        <a:lumOff val="60000"/>
                      </a:schemeClr>
                    </a:solidFill>
                  </a:tcPr>
                </a:tc>
                <a:extLst>
                  <a:ext uri="{0D108BD9-81ED-4DB2-BD59-A6C34878D82A}">
                    <a16:rowId xmlns:a16="http://schemas.microsoft.com/office/drawing/2014/main" val="1625220984"/>
                  </a:ext>
                </a:extLst>
              </a:tr>
              <a:tr h="252000">
                <a:tc>
                  <a:txBody>
                    <a:bodyPr/>
                    <a:lstStyle/>
                    <a:p>
                      <a:pPr marL="0" indent="0">
                        <a:lnSpc>
                          <a:spcPts val="1400"/>
                        </a:lnSpc>
                      </a:pPr>
                      <a:r>
                        <a:rPr kumimoji="1" lang="ja-JP" altLang="en-US" sz="1200" b="1" dirty="0">
                          <a:latin typeface="メイリオ" panose="020B0604030504040204" pitchFamily="50" charset="-128"/>
                          <a:ea typeface="メイリオ" panose="020B0604030504040204" pitchFamily="50" charset="-128"/>
                        </a:rPr>
                        <a:t>研修メニュー③ </a:t>
                      </a:r>
                      <a:r>
                        <a:rPr kumimoji="1" lang="ja-JP" altLang="en-US" sz="1200" dirty="0">
                          <a:latin typeface="メイリオ" panose="020B0604030504040204" pitchFamily="50" charset="-128"/>
                          <a:ea typeface="メイリオ" panose="020B0604030504040204" pitchFamily="50" charset="-128"/>
                        </a:rPr>
                        <a:t>「災害ごみ」の運び出しの順番</a:t>
                      </a:r>
                    </a:p>
                  </a:txBody>
                  <a:tcPr marT="36000" marB="36000"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813714255"/>
                  </a:ext>
                </a:extLst>
              </a:tr>
              <a:tr h="252000">
                <a:tc>
                  <a:txBody>
                    <a:bodyPr/>
                    <a:lstStyle/>
                    <a:p>
                      <a:pPr marL="0" indent="0" algn="l" defTabSz="685800" rtl="0" eaLnBrk="1" latinLnBrk="0" hangingPunct="1">
                        <a:lnSpc>
                          <a:spcPts val="1400"/>
                        </a:lnSpc>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研修メニュー④ </a:t>
                      </a:r>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「災害ごみ」のボランティア活動に必要な装備</a:t>
                      </a:r>
                    </a:p>
                  </a:txBody>
                  <a:tcPr marT="36000" marB="36000" anchor="ctr">
                    <a:lnL w="12700" cap="flat" cmpd="sng" algn="ctr">
                      <a:solidFill>
                        <a:schemeClr val="tx1"/>
                      </a:solidFill>
                      <a:prstDash val="solid"/>
                      <a:round/>
                      <a:headEnd type="none" w="med" len="med"/>
                      <a:tailEnd type="none" w="med" len="med"/>
                    </a:lnL>
                    <a:solidFill>
                      <a:srgbClr val="FFCCFF"/>
                    </a:solidFill>
                  </a:tcPr>
                </a:tc>
                <a:extLst>
                  <a:ext uri="{0D108BD9-81ED-4DB2-BD59-A6C34878D82A}">
                    <a16:rowId xmlns:a16="http://schemas.microsoft.com/office/drawing/2014/main" val="2851531387"/>
                  </a:ext>
                </a:extLst>
              </a:tr>
            </a:tbl>
          </a:graphicData>
        </a:graphic>
      </p:graphicFrame>
      <p:graphicFrame>
        <p:nvGraphicFramePr>
          <p:cNvPr id="11" name="表 4">
            <a:extLst>
              <a:ext uri="{FF2B5EF4-FFF2-40B4-BE49-F238E27FC236}">
                <a16:creationId xmlns:a16="http://schemas.microsoft.com/office/drawing/2014/main" id="{B8B2A4C6-B845-E1CB-82B9-D1BDC770E3B9}"/>
              </a:ext>
            </a:extLst>
          </p:cNvPr>
          <p:cNvGraphicFramePr>
            <a:graphicFrameLocks noGrp="1"/>
          </p:cNvGraphicFramePr>
          <p:nvPr>
            <p:extLst>
              <p:ext uri="{D42A27DB-BD31-4B8C-83A1-F6EECF244321}">
                <p14:modId xmlns:p14="http://schemas.microsoft.com/office/powerpoint/2010/main" val="958880051"/>
              </p:ext>
            </p:extLst>
          </p:nvPr>
        </p:nvGraphicFramePr>
        <p:xfrm>
          <a:off x="236735" y="2440633"/>
          <a:ext cx="2578608" cy="4125960"/>
        </p:xfrm>
        <a:graphic>
          <a:graphicData uri="http://schemas.openxmlformats.org/drawingml/2006/table">
            <a:tbl>
              <a:tblPr firstRow="1" bandRow="1">
                <a:tableStyleId>{5940675A-B579-460E-94D1-54222C63F5DA}</a:tableStyleId>
              </a:tblPr>
              <a:tblGrid>
                <a:gridCol w="2578608">
                  <a:extLst>
                    <a:ext uri="{9D8B030D-6E8A-4147-A177-3AD203B41FA5}">
                      <a16:colId xmlns:a16="http://schemas.microsoft.com/office/drawing/2014/main" val="1891464388"/>
                    </a:ext>
                  </a:extLst>
                </a:gridCol>
              </a:tblGrid>
              <a:tr h="324000">
                <a:tc>
                  <a:txBody>
                    <a:bodyPr/>
                    <a:lstStyle/>
                    <a:p>
                      <a:pPr algn="ctr">
                        <a:lnSpc>
                          <a:spcPts val="1800"/>
                        </a:lnSpc>
                      </a:pPr>
                      <a:r>
                        <a:rPr kumimoji="1" lang="ja-JP" altLang="en-US" sz="1400" b="1" dirty="0">
                          <a:solidFill>
                            <a:schemeClr val="bg1"/>
                          </a:solidFill>
                          <a:latin typeface="メイリオ" panose="020B0604030504040204" pitchFamily="50" charset="-128"/>
                          <a:ea typeface="メイリオ" panose="020B0604030504040204" pitchFamily="50" charset="-128"/>
                        </a:rPr>
                        <a:t>ハンドブック案（モデル例）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solidFill>
                  </a:tcPr>
                </a:tc>
                <a:extLst>
                  <a:ext uri="{0D108BD9-81ED-4DB2-BD59-A6C34878D82A}">
                    <a16:rowId xmlns:a16="http://schemas.microsoft.com/office/drawing/2014/main" val="4039326787"/>
                  </a:ext>
                </a:extLst>
              </a:tr>
              <a:tr h="552605">
                <a:tc>
                  <a:txBody>
                    <a:bodyPr/>
                    <a:lstStyle/>
                    <a:p>
                      <a:pPr marL="177800" indent="-177800">
                        <a:tabLst>
                          <a:tab pos="177800" algn="l"/>
                        </a:tabLst>
                      </a:pPr>
                      <a:r>
                        <a:rPr kumimoji="1" lang="ja-JP" altLang="en-US" sz="1400" b="1" dirty="0">
                          <a:solidFill>
                            <a:schemeClr val="tx1"/>
                          </a:solidFill>
                          <a:latin typeface="メイリオ" panose="020B0604030504040204" pitchFamily="50" charset="-128"/>
                          <a:ea typeface="メイリオ" panose="020B0604030504040204" pitchFamily="50" charset="-128"/>
                        </a:rPr>
                        <a:t>はじめに</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177800" indent="-177800">
                        <a:tabLst>
                          <a:tab pos="177800" algn="l"/>
                        </a:tabLst>
                      </a:pPr>
                      <a:r>
                        <a:rPr kumimoji="1" lang="ja-JP" altLang="en-US" sz="1100" dirty="0">
                          <a:solidFill>
                            <a:schemeClr val="tx1"/>
                          </a:solidFill>
                          <a:latin typeface="メイリオ" panose="020B0604030504040204" pitchFamily="50" charset="-128"/>
                          <a:ea typeface="メイリオ" panose="020B0604030504040204" pitchFamily="50" charset="-128"/>
                        </a:rPr>
                        <a:t>・ボランティア活動にご協力くださる皆さまへ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79833231"/>
                  </a:ext>
                </a:extLst>
              </a:tr>
              <a:tr h="617220">
                <a:tc>
                  <a:txBody>
                    <a:bodyPr/>
                    <a:lstStyle/>
                    <a:p>
                      <a:pPr marL="177800" indent="-177800"/>
                      <a:r>
                        <a:rPr kumimoji="1" lang="ja-JP" altLang="en-US" sz="1400" b="1" dirty="0">
                          <a:solidFill>
                            <a:schemeClr val="tx1"/>
                          </a:solidFill>
                          <a:latin typeface="メイリオ" panose="020B0604030504040204" pitchFamily="50" charset="-128"/>
                          <a:ea typeface="メイリオ" panose="020B0604030504040204" pitchFamily="50" charset="-128"/>
                        </a:rPr>
                        <a:t>第</a:t>
                      </a:r>
                      <a:r>
                        <a:rPr kumimoji="1" lang="en-US" altLang="ja-JP" sz="1400" b="1" dirty="0">
                          <a:solidFill>
                            <a:schemeClr val="tx1"/>
                          </a:solidFill>
                          <a:latin typeface="メイリオ" panose="020B0604030504040204" pitchFamily="50" charset="-128"/>
                          <a:ea typeface="メイリオ" panose="020B0604030504040204" pitchFamily="50" charset="-128"/>
                        </a:rPr>
                        <a:t>1</a:t>
                      </a:r>
                      <a:r>
                        <a:rPr kumimoji="1" lang="ja-JP" altLang="en-US" sz="1400" b="1" dirty="0">
                          <a:solidFill>
                            <a:schemeClr val="tx1"/>
                          </a:solidFill>
                          <a:latin typeface="メイリオ" panose="020B0604030504040204" pitchFamily="50" charset="-128"/>
                          <a:ea typeface="メイリオ" panose="020B0604030504040204" pitchFamily="50" charset="-128"/>
                        </a:rPr>
                        <a:t>章 災害ごみ処理の流れと留意点</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dirty="0">
                          <a:solidFill>
                            <a:schemeClr val="tx1"/>
                          </a:solidFill>
                          <a:latin typeface="メイリオ" panose="020B0604030504040204" pitchFamily="50" charset="-128"/>
                          <a:ea typeface="メイリオ" panose="020B0604030504040204" pitchFamily="50" charset="-128"/>
                        </a:rPr>
                        <a:t>・被災地の災害ごみ処理の留意点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4">
                        <a:lumMod val="40000"/>
                        <a:lumOff val="60000"/>
                      </a:schemeClr>
                    </a:solidFill>
                  </a:tcPr>
                </a:tc>
                <a:extLst>
                  <a:ext uri="{0D108BD9-81ED-4DB2-BD59-A6C34878D82A}">
                    <a16:rowId xmlns:a16="http://schemas.microsoft.com/office/drawing/2014/main" val="1064630718"/>
                  </a:ext>
                </a:extLst>
              </a:tr>
              <a:tr h="61722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第</a:t>
                      </a:r>
                      <a:r>
                        <a:rPr kumimoji="1" lang="en-US" altLang="ja-JP" sz="1400" b="1" spc="-100" baseline="0" dirty="0">
                          <a:solidFill>
                            <a:schemeClr val="tx1"/>
                          </a:solidFill>
                          <a:latin typeface="メイリオ" panose="020B0604030504040204" pitchFamily="50" charset="-128"/>
                          <a:ea typeface="メイリオ" panose="020B0604030504040204" pitchFamily="50" charset="-128"/>
                        </a:rPr>
                        <a:t>2</a:t>
                      </a:r>
                      <a:r>
                        <a:rPr kumimoji="1" lang="ja-JP" altLang="en-US" sz="1400" b="1" spc="-100" baseline="0" dirty="0">
                          <a:solidFill>
                            <a:schemeClr val="tx1"/>
                          </a:solidFill>
                          <a:latin typeface="メイリオ" panose="020B0604030504040204" pitchFamily="50" charset="-128"/>
                          <a:ea typeface="メイリオ" panose="020B0604030504040204" pitchFamily="50" charset="-128"/>
                        </a:rPr>
                        <a:t>章 災害ごみの種類</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・ボランティア活動で取り扱う災害ごみの分別区分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40000"/>
                        <a:lumOff val="60000"/>
                      </a:schemeClr>
                    </a:solidFill>
                  </a:tcPr>
                </a:tc>
                <a:extLst>
                  <a:ext uri="{0D108BD9-81ED-4DB2-BD59-A6C34878D82A}">
                    <a16:rowId xmlns:a16="http://schemas.microsoft.com/office/drawing/2014/main" val="1625220984"/>
                  </a:ext>
                </a:extLst>
              </a:tr>
              <a:tr h="612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第</a:t>
                      </a:r>
                      <a:r>
                        <a:rPr kumimoji="1" lang="en-US" altLang="ja-JP" sz="1400" b="1" spc="-100" baseline="0" dirty="0">
                          <a:solidFill>
                            <a:schemeClr val="tx1"/>
                          </a:solidFill>
                          <a:latin typeface="メイリオ" panose="020B0604030504040204" pitchFamily="50" charset="-128"/>
                          <a:ea typeface="メイリオ" panose="020B0604030504040204" pitchFamily="50" charset="-128"/>
                        </a:rPr>
                        <a:t>3</a:t>
                      </a:r>
                      <a:r>
                        <a:rPr kumimoji="1" lang="ja-JP" altLang="en-US" sz="1400" b="1" spc="-100" baseline="0" dirty="0">
                          <a:solidFill>
                            <a:schemeClr val="tx1"/>
                          </a:solidFill>
                          <a:latin typeface="メイリオ" panose="020B0604030504040204" pitchFamily="50" charset="-128"/>
                          <a:ea typeface="メイリオ" panose="020B0604030504040204" pitchFamily="50" charset="-128"/>
                        </a:rPr>
                        <a:t>章 被災現場の状況</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・地震・水害別の被災者宅の状況、特徴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813714255"/>
                  </a:ext>
                </a:extLst>
              </a:tr>
              <a:tr h="612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第</a:t>
                      </a:r>
                      <a:r>
                        <a:rPr kumimoji="1" lang="en-US" altLang="ja-JP" sz="1400" b="1" spc="-100" baseline="0" dirty="0">
                          <a:solidFill>
                            <a:schemeClr val="tx1"/>
                          </a:solidFill>
                          <a:latin typeface="メイリオ" panose="020B0604030504040204" pitchFamily="50" charset="-128"/>
                          <a:ea typeface="メイリオ" panose="020B0604030504040204" pitchFamily="50" charset="-128"/>
                        </a:rPr>
                        <a:t>4</a:t>
                      </a:r>
                      <a:r>
                        <a:rPr kumimoji="1" lang="ja-JP" altLang="en-US" sz="1400" b="1" spc="-100" baseline="0" dirty="0">
                          <a:solidFill>
                            <a:schemeClr val="tx1"/>
                          </a:solidFill>
                          <a:latin typeface="メイリオ" panose="020B0604030504040204" pitchFamily="50" charset="-128"/>
                          <a:ea typeface="メイリオ" panose="020B0604030504040204" pitchFamily="50" charset="-128"/>
                        </a:rPr>
                        <a:t>章 作業時の装備</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・ボランティア活動に必要な装備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CCFF"/>
                    </a:solidFill>
                  </a:tcPr>
                </a:tc>
                <a:extLst>
                  <a:ext uri="{0D108BD9-81ED-4DB2-BD59-A6C34878D82A}">
                    <a16:rowId xmlns:a16="http://schemas.microsoft.com/office/drawing/2014/main" val="1413708589"/>
                  </a:ext>
                </a:extLst>
              </a:tr>
              <a:tr h="612000">
                <a:tc>
                  <a:txBody>
                    <a:bodyPr/>
                    <a:lstStyle/>
                    <a:p>
                      <a:pPr marL="177800" indent="-177800"/>
                      <a:r>
                        <a:rPr kumimoji="1" lang="ja-JP" altLang="en-US" sz="1400" b="1" spc="-100" baseline="0" dirty="0">
                          <a:solidFill>
                            <a:schemeClr val="tx1"/>
                          </a:solidFill>
                          <a:latin typeface="メイリオ" panose="020B0604030504040204" pitchFamily="50" charset="-128"/>
                          <a:ea typeface="メイリオ" panose="020B0604030504040204" pitchFamily="50" charset="-128"/>
                        </a:rPr>
                        <a:t>関連情報</a:t>
                      </a:r>
                      <a:endParaRPr kumimoji="1" lang="en-US" altLang="ja-JP" sz="1400" b="1" spc="-100" baseline="0" dirty="0">
                        <a:solidFill>
                          <a:schemeClr val="tx1"/>
                        </a:solidFill>
                        <a:latin typeface="メイリオ" panose="020B0604030504040204" pitchFamily="50" charset="-128"/>
                        <a:ea typeface="メイリオ" panose="020B0604030504040204" pitchFamily="50" charset="-128"/>
                      </a:endParaRPr>
                    </a:p>
                    <a:p>
                      <a:pPr marL="177800" indent="-177800"/>
                      <a:r>
                        <a:rPr kumimoji="1" lang="ja-JP" altLang="en-US" sz="1100" spc="-100" baseline="0" dirty="0">
                          <a:solidFill>
                            <a:schemeClr val="tx1"/>
                          </a:solidFill>
                          <a:latin typeface="メイリオ" panose="020B0604030504040204" pitchFamily="50" charset="-128"/>
                          <a:ea typeface="メイリオ" panose="020B0604030504040204" pitchFamily="50" charset="-128"/>
                        </a:rPr>
                        <a:t>・参考資料　　・メモ欄　　・問合せ先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34586756"/>
                  </a:ext>
                </a:extLst>
              </a:tr>
            </a:tbl>
          </a:graphicData>
        </a:graphic>
      </p:graphicFrame>
      <p:sp>
        <p:nvSpPr>
          <p:cNvPr id="12" name="正方形/長方形 11">
            <a:extLst>
              <a:ext uri="{FF2B5EF4-FFF2-40B4-BE49-F238E27FC236}">
                <a16:creationId xmlns:a16="http://schemas.microsoft.com/office/drawing/2014/main" id="{C9670C67-0B0D-6713-B693-E2BA84975FF0}"/>
              </a:ext>
            </a:extLst>
          </p:cNvPr>
          <p:cNvSpPr/>
          <p:nvPr/>
        </p:nvSpPr>
        <p:spPr>
          <a:xfrm>
            <a:off x="255022" y="2440633"/>
            <a:ext cx="2546631" cy="41259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コンテンツ プレースホルダー 2">
            <a:extLst>
              <a:ext uri="{FF2B5EF4-FFF2-40B4-BE49-F238E27FC236}">
                <a16:creationId xmlns:a16="http://schemas.microsoft.com/office/drawing/2014/main" id="{E1818FD4-7161-62B6-61EA-DE1ECB38B422}"/>
              </a:ext>
            </a:extLst>
          </p:cNvPr>
          <p:cNvSpPr>
            <a:spLocks noGrp="1"/>
          </p:cNvSpPr>
          <p:nvPr>
            <p:ph idx="1"/>
          </p:nvPr>
        </p:nvSpPr>
        <p:spPr>
          <a:xfrm>
            <a:off x="520118" y="980456"/>
            <a:ext cx="8103764" cy="1337832"/>
          </a:xfrm>
          <a:noFill/>
        </p:spPr>
        <p:txBody>
          <a:bodyPr anchor="t">
            <a:noAutofit/>
          </a:bodyPr>
          <a:lstStyle/>
          <a:p>
            <a:pPr marL="182563" indent="-182563">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〇ハンドブックの内容を中心に、３つの各種資料の内容は連携しています。</a:t>
            </a:r>
            <a:endParaRPr lang="en-US" altLang="ja-JP" sz="1600" dirty="0">
              <a:latin typeface="メイリオ" panose="020B0604030504040204" pitchFamily="50" charset="-128"/>
              <a:ea typeface="メイリオ" panose="020B0604030504040204" pitchFamily="50" charset="-128"/>
            </a:endParaRPr>
          </a:p>
          <a:p>
            <a:pPr marL="182563" indent="-182563">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〇市町村は、災害ごみ処理のボランティア活動に係る連携体制の構築を行うにあたり、</a:t>
            </a:r>
            <a:endParaRPr lang="en-US" altLang="ja-JP" sz="1600" dirty="0">
              <a:latin typeface="メイリオ" panose="020B0604030504040204" pitchFamily="50" charset="-128"/>
              <a:ea typeface="メイリオ" panose="020B0604030504040204" pitchFamily="50" charset="-128"/>
            </a:endParaRPr>
          </a:p>
          <a:p>
            <a:pPr marL="182563" indent="-182563">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　マニュアルをご活用ください。</a:t>
            </a:r>
            <a:endParaRPr lang="en-US" altLang="ja-JP" sz="1600" dirty="0">
              <a:latin typeface="メイリオ" panose="020B0604030504040204" pitchFamily="50" charset="-128"/>
              <a:ea typeface="メイリオ" panose="020B0604030504040204" pitchFamily="50" charset="-128"/>
            </a:endParaRPr>
          </a:p>
          <a:p>
            <a:pPr marL="182563" indent="-182563">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〇市町村が社会福祉協議会等と連携して、一般ボランティア向けに研修を行う際には、</a:t>
            </a:r>
            <a:endParaRPr lang="en-US" altLang="ja-JP" sz="1600" dirty="0">
              <a:latin typeface="メイリオ" panose="020B0604030504040204" pitchFamily="50" charset="-128"/>
              <a:ea typeface="メイリオ" panose="020B0604030504040204" pitchFamily="50" charset="-128"/>
            </a:endParaRPr>
          </a:p>
          <a:p>
            <a:pPr marL="182563" indent="-182563">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　ハンドブックや研修ツールをご活用ください。</a:t>
            </a:r>
            <a:endParaRPr lang="en-US" altLang="ja-JP" sz="1600" dirty="0">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4B4034FD-2C63-FEA3-FB6B-9E222627E4C7}"/>
              </a:ext>
            </a:extLst>
          </p:cNvPr>
          <p:cNvSpPr>
            <a:spLocks noGrp="1"/>
          </p:cNvSpPr>
          <p:nvPr>
            <p:ph type="sldNum" sz="quarter" idx="12"/>
          </p:nvPr>
        </p:nvSpPr>
        <p:spPr>
          <a:xfrm>
            <a:off x="6860621" y="6366861"/>
            <a:ext cx="2041566" cy="365125"/>
          </a:xfrm>
        </p:spPr>
        <p:txBody>
          <a:bodyPr/>
          <a:lstStyle/>
          <a:p>
            <a:fld id="{50B26A3C-D0E1-462A-8045-298C978D0D6D}" type="slidenum">
              <a:rPr kumimoji="1" lang="ja-JP" altLang="en-US" smtClean="0"/>
              <a:t>6</a:t>
            </a:fld>
            <a:endParaRPr kumimoji="1" lang="ja-JP" altLang="en-US" dirty="0"/>
          </a:p>
        </p:txBody>
      </p:sp>
      <p:cxnSp>
        <p:nvCxnSpPr>
          <p:cNvPr id="29" name="直線矢印コネクタ 28">
            <a:extLst>
              <a:ext uri="{FF2B5EF4-FFF2-40B4-BE49-F238E27FC236}">
                <a16:creationId xmlns:a16="http://schemas.microsoft.com/office/drawing/2014/main" id="{B6DC26C0-C41B-7A69-FDB5-D56616C85498}"/>
              </a:ext>
            </a:extLst>
          </p:cNvPr>
          <p:cNvCxnSpPr>
            <a:cxnSpLocks/>
          </p:cNvCxnSpPr>
          <p:nvPr/>
        </p:nvCxnSpPr>
        <p:spPr>
          <a:xfrm>
            <a:off x="3545160" y="5849015"/>
            <a:ext cx="417689" cy="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57A5CFC5-E49D-ED0B-8AB1-C74B2588CEC0}"/>
              </a:ext>
            </a:extLst>
          </p:cNvPr>
          <p:cNvCxnSpPr>
            <a:cxnSpLocks/>
          </p:cNvCxnSpPr>
          <p:nvPr/>
        </p:nvCxnSpPr>
        <p:spPr>
          <a:xfrm flipV="1">
            <a:off x="3550807" y="3867011"/>
            <a:ext cx="0" cy="2492133"/>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56233C55-5F26-ABAE-139E-007E90F68DCA}"/>
              </a:ext>
            </a:extLst>
          </p:cNvPr>
          <p:cNvCxnSpPr>
            <a:cxnSpLocks/>
          </p:cNvCxnSpPr>
          <p:nvPr/>
        </p:nvCxnSpPr>
        <p:spPr>
          <a:xfrm flipH="1">
            <a:off x="2818586" y="3867011"/>
            <a:ext cx="749153" cy="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7C3BB474-2418-AB35-0D33-DD563EDE1117}"/>
              </a:ext>
            </a:extLst>
          </p:cNvPr>
          <p:cNvCxnSpPr>
            <a:cxnSpLocks/>
          </p:cNvCxnSpPr>
          <p:nvPr/>
        </p:nvCxnSpPr>
        <p:spPr>
          <a:xfrm>
            <a:off x="3545160" y="6351373"/>
            <a:ext cx="417689" cy="0"/>
          </a:xfrm>
          <a:prstGeom prst="straightConnector1">
            <a:avLst/>
          </a:prstGeom>
          <a:ln w="28575">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61CF75A5-71A9-6167-9ECA-C7130D87DD4C}"/>
              </a:ext>
            </a:extLst>
          </p:cNvPr>
          <p:cNvCxnSpPr>
            <a:cxnSpLocks/>
          </p:cNvCxnSpPr>
          <p:nvPr/>
        </p:nvCxnSpPr>
        <p:spPr>
          <a:xfrm flipH="1">
            <a:off x="2818586" y="5769189"/>
            <a:ext cx="263281"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CACC4060-3D32-5946-1501-98455372940A}"/>
              </a:ext>
            </a:extLst>
          </p:cNvPr>
          <p:cNvCxnSpPr>
            <a:cxnSpLocks/>
          </p:cNvCxnSpPr>
          <p:nvPr/>
        </p:nvCxnSpPr>
        <p:spPr>
          <a:xfrm flipV="1">
            <a:off x="3075341" y="5754900"/>
            <a:ext cx="0" cy="9036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47BAA346-A9FB-BB86-CF2C-E9A440386A5D}"/>
              </a:ext>
            </a:extLst>
          </p:cNvPr>
          <p:cNvCxnSpPr>
            <a:cxnSpLocks/>
          </p:cNvCxnSpPr>
          <p:nvPr/>
        </p:nvCxnSpPr>
        <p:spPr>
          <a:xfrm>
            <a:off x="3083440" y="6641887"/>
            <a:ext cx="879409"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BA8ABB5A-DC17-9A06-D208-7279D90C49FD}"/>
              </a:ext>
            </a:extLst>
          </p:cNvPr>
          <p:cNvCxnSpPr>
            <a:cxnSpLocks/>
          </p:cNvCxnSpPr>
          <p:nvPr/>
        </p:nvCxnSpPr>
        <p:spPr>
          <a:xfrm flipH="1">
            <a:off x="2818586" y="4529370"/>
            <a:ext cx="382342"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1E87794F-EB69-F0EF-6B9A-C0B199BDE848}"/>
              </a:ext>
            </a:extLst>
          </p:cNvPr>
          <p:cNvCxnSpPr>
            <a:cxnSpLocks/>
          </p:cNvCxnSpPr>
          <p:nvPr/>
        </p:nvCxnSpPr>
        <p:spPr>
          <a:xfrm flipV="1">
            <a:off x="3199258" y="4515081"/>
            <a:ext cx="0" cy="19476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ABA4509E-517C-CFF4-1E0C-E2EDDA5D9602}"/>
              </a:ext>
            </a:extLst>
          </p:cNvPr>
          <p:cNvCxnSpPr>
            <a:cxnSpLocks/>
          </p:cNvCxnSpPr>
          <p:nvPr/>
        </p:nvCxnSpPr>
        <p:spPr>
          <a:xfrm>
            <a:off x="3199258" y="6450028"/>
            <a:ext cx="763591"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ABCBE226-B937-C78F-0794-FB8EAB013234}"/>
              </a:ext>
            </a:extLst>
          </p:cNvPr>
          <p:cNvCxnSpPr>
            <a:cxnSpLocks/>
          </p:cNvCxnSpPr>
          <p:nvPr/>
        </p:nvCxnSpPr>
        <p:spPr>
          <a:xfrm>
            <a:off x="3199258" y="6120870"/>
            <a:ext cx="763591" cy="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5DCA5EAD-888D-EA98-073C-4CF4066F28C3}"/>
              </a:ext>
            </a:extLst>
          </p:cNvPr>
          <p:cNvCxnSpPr>
            <a:cxnSpLocks/>
          </p:cNvCxnSpPr>
          <p:nvPr/>
        </p:nvCxnSpPr>
        <p:spPr>
          <a:xfrm flipH="1">
            <a:off x="2818586" y="4301633"/>
            <a:ext cx="576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D3796F91-6D7F-CDA8-38F6-424ACA8D2950}"/>
              </a:ext>
            </a:extLst>
          </p:cNvPr>
          <p:cNvCxnSpPr>
            <a:cxnSpLocks/>
          </p:cNvCxnSpPr>
          <p:nvPr/>
        </p:nvCxnSpPr>
        <p:spPr>
          <a:xfrm flipV="1">
            <a:off x="3381646" y="2801497"/>
            <a:ext cx="0" cy="222875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EF80031C-01A3-0838-43EA-1EA91C83A5F2}"/>
              </a:ext>
            </a:extLst>
          </p:cNvPr>
          <p:cNvCxnSpPr>
            <a:cxnSpLocks/>
          </p:cNvCxnSpPr>
          <p:nvPr/>
        </p:nvCxnSpPr>
        <p:spPr>
          <a:xfrm>
            <a:off x="3376883" y="2809361"/>
            <a:ext cx="585966"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2CD2DBCE-0687-8367-CF39-2D18A7338CDC}"/>
              </a:ext>
            </a:extLst>
          </p:cNvPr>
          <p:cNvCxnSpPr>
            <a:cxnSpLocks/>
          </p:cNvCxnSpPr>
          <p:nvPr/>
        </p:nvCxnSpPr>
        <p:spPr>
          <a:xfrm flipV="1">
            <a:off x="3754005" y="3645594"/>
            <a:ext cx="0" cy="19476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4B6D005E-E645-893B-4D7D-97EE71FAF875}"/>
              </a:ext>
            </a:extLst>
          </p:cNvPr>
          <p:cNvCxnSpPr>
            <a:cxnSpLocks/>
          </p:cNvCxnSpPr>
          <p:nvPr/>
        </p:nvCxnSpPr>
        <p:spPr>
          <a:xfrm flipH="1">
            <a:off x="2818586" y="5577278"/>
            <a:ext cx="927373" cy="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35087B9E-3778-F6C3-8A28-9E03D0D383D4}"/>
              </a:ext>
            </a:extLst>
          </p:cNvPr>
          <p:cNvCxnSpPr>
            <a:cxnSpLocks/>
          </p:cNvCxnSpPr>
          <p:nvPr/>
        </p:nvCxnSpPr>
        <p:spPr>
          <a:xfrm flipH="1">
            <a:off x="2818586" y="3640832"/>
            <a:ext cx="927373" cy="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D6683700-0F6C-8B6F-999D-3DB250201D44}"/>
              </a:ext>
            </a:extLst>
          </p:cNvPr>
          <p:cNvCxnSpPr>
            <a:cxnSpLocks/>
          </p:cNvCxnSpPr>
          <p:nvPr/>
        </p:nvCxnSpPr>
        <p:spPr>
          <a:xfrm flipH="1">
            <a:off x="2818585" y="5035010"/>
            <a:ext cx="576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E17ED1BB-FDC7-252C-F686-04485FB13399}"/>
              </a:ext>
            </a:extLst>
          </p:cNvPr>
          <p:cNvCxnSpPr>
            <a:cxnSpLocks/>
          </p:cNvCxnSpPr>
          <p:nvPr/>
        </p:nvCxnSpPr>
        <p:spPr>
          <a:xfrm>
            <a:off x="3744290" y="3638305"/>
            <a:ext cx="218559" cy="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E6D1B779-383E-AEC5-2BE5-A0C90572ABB9}"/>
              </a:ext>
            </a:extLst>
          </p:cNvPr>
          <p:cNvPicPr>
            <a:picLocks noChangeAspect="1"/>
          </p:cNvPicPr>
          <p:nvPr/>
        </p:nvPicPr>
        <p:blipFill>
          <a:blip r:embed="rId3"/>
          <a:stretch>
            <a:fillRect/>
          </a:stretch>
        </p:blipFill>
        <p:spPr>
          <a:xfrm>
            <a:off x="6358093" y="1277981"/>
            <a:ext cx="2523350" cy="3563719"/>
          </a:xfrm>
          <a:prstGeom prst="rect">
            <a:avLst/>
          </a:prstGeom>
          <a:ln>
            <a:solidFill>
              <a:schemeClr val="tx1"/>
            </a:solidFill>
          </a:ln>
        </p:spPr>
      </p:pic>
      <p:sp>
        <p:nvSpPr>
          <p:cNvPr id="12" name="正方形/長方形 11">
            <a:extLst>
              <a:ext uri="{FF2B5EF4-FFF2-40B4-BE49-F238E27FC236}">
                <a16:creationId xmlns:a16="http://schemas.microsoft.com/office/drawing/2014/main" id="{2F8184F2-01C3-AB6C-E1A4-C3523F2EF602}"/>
              </a:ext>
            </a:extLst>
          </p:cNvPr>
          <p:cNvSpPr/>
          <p:nvPr/>
        </p:nvSpPr>
        <p:spPr>
          <a:xfrm>
            <a:off x="1329753" y="2659445"/>
            <a:ext cx="7200000" cy="31656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156389"/>
            <a:ext cx="7886700"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各種資料① 災害ごみ処理に係る市町村向け</a:t>
            </a: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2400" b="1" dirty="0">
                <a:solidFill>
                  <a:schemeClr val="bg1"/>
                </a:solidFill>
                <a:latin typeface="メイリオ" panose="020B0604030504040204" pitchFamily="50" charset="-128"/>
                <a:ea typeface="メイリオ" panose="020B0604030504040204" pitchFamily="50" charset="-128"/>
              </a:rPr>
              <a:t>　　　　　　 　　　　　ボランティア連携マニュアル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81BDCA8B-A3B9-B3F8-E443-CDF8973F6F9A}"/>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7</a:t>
            </a:fld>
            <a:endParaRPr kumimoji="1" lang="ja-JP" altLang="en-US"/>
          </a:p>
        </p:txBody>
      </p:sp>
      <p:sp>
        <p:nvSpPr>
          <p:cNvPr id="8" name="テキスト ボックス 7">
            <a:extLst>
              <a:ext uri="{FF2B5EF4-FFF2-40B4-BE49-F238E27FC236}">
                <a16:creationId xmlns:a16="http://schemas.microsoft.com/office/drawing/2014/main" id="{84645391-23B1-4D4B-8B82-6C5CDCEB7AC5}"/>
              </a:ext>
            </a:extLst>
          </p:cNvPr>
          <p:cNvSpPr txBox="1"/>
          <p:nvPr/>
        </p:nvSpPr>
        <p:spPr>
          <a:xfrm>
            <a:off x="1467556" y="1382363"/>
            <a:ext cx="4681474" cy="996033"/>
          </a:xfrm>
          <a:prstGeom prst="rect">
            <a:avLst/>
          </a:prstGeom>
          <a:noFill/>
          <a:ln>
            <a:noFill/>
          </a:ln>
        </p:spPr>
        <p:txBody>
          <a:bodyPr wrap="square" lIns="36000" tIns="36000" rIns="36000" bIns="36000" anchor="ctr">
            <a:spAutoFit/>
          </a:bodyPr>
          <a:lstStyle/>
          <a:p>
            <a:pPr algn="just">
              <a:spcBef>
                <a:spcPts val="300"/>
              </a:spcBef>
            </a:pPr>
            <a:r>
              <a:rPr lang="ja-JP" altLang="en-US" sz="2000" kern="100" spc="-100" dirty="0">
                <a:effectLst/>
                <a:latin typeface="メイリオ" panose="020B0604030504040204" pitchFamily="50" charset="-128"/>
                <a:ea typeface="メイリオ" panose="020B0604030504040204" pitchFamily="50" charset="-128"/>
              </a:rPr>
              <a:t>　災害ごみの定義・種類やボランティア活動の概要のほか、市町村を中心とした連携体制構築に係る情報を掲載しています。</a:t>
            </a:r>
            <a:endParaRPr lang="ja-JP" altLang="ja-JP" sz="2000" kern="100" spc="-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5D87EFE2-103D-0907-1180-357C25E98EB4}"/>
              </a:ext>
            </a:extLst>
          </p:cNvPr>
          <p:cNvSpPr/>
          <p:nvPr/>
        </p:nvSpPr>
        <p:spPr>
          <a:xfrm>
            <a:off x="249753" y="1214362"/>
            <a:ext cx="1080000" cy="108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（１）</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概 要</a:t>
            </a:r>
          </a:p>
        </p:txBody>
      </p:sp>
      <p:graphicFrame>
        <p:nvGraphicFramePr>
          <p:cNvPr id="17" name="表 16">
            <a:extLst>
              <a:ext uri="{FF2B5EF4-FFF2-40B4-BE49-F238E27FC236}">
                <a16:creationId xmlns:a16="http://schemas.microsoft.com/office/drawing/2014/main" id="{02258904-3CB3-5C69-8858-A3D6209CB175}"/>
              </a:ext>
            </a:extLst>
          </p:cNvPr>
          <p:cNvGraphicFramePr>
            <a:graphicFrameLocks noGrp="1"/>
          </p:cNvGraphicFramePr>
          <p:nvPr>
            <p:extLst>
              <p:ext uri="{D42A27DB-BD31-4B8C-83A1-F6EECF244321}">
                <p14:modId xmlns:p14="http://schemas.microsoft.com/office/powerpoint/2010/main" val="1052359766"/>
              </p:ext>
            </p:extLst>
          </p:nvPr>
        </p:nvGraphicFramePr>
        <p:xfrm>
          <a:off x="978063" y="2900474"/>
          <a:ext cx="4929622" cy="2615910"/>
        </p:xfrm>
        <a:graphic>
          <a:graphicData uri="http://schemas.openxmlformats.org/drawingml/2006/table">
            <a:tbl>
              <a:tblPr firstRow="1" bandRow="1">
                <a:tableStyleId>{5940675A-B579-460E-94D1-54222C63F5DA}</a:tableStyleId>
              </a:tblPr>
              <a:tblGrid>
                <a:gridCol w="4929622">
                  <a:extLst>
                    <a:ext uri="{9D8B030D-6E8A-4147-A177-3AD203B41FA5}">
                      <a16:colId xmlns:a16="http://schemas.microsoft.com/office/drawing/2014/main" val="7326890"/>
                    </a:ext>
                  </a:extLst>
                </a:gridCol>
              </a:tblGrid>
              <a:tr h="252000">
                <a:tc>
                  <a:txBody>
                    <a:bodyPr/>
                    <a:lstStyle/>
                    <a:p>
                      <a:pPr algn="ctr">
                        <a:lnSpc>
                          <a:spcPts val="1700"/>
                        </a:lnSpc>
                        <a:spcAft>
                          <a:spcPts val="0"/>
                        </a:spcAft>
                      </a:pPr>
                      <a:r>
                        <a:rPr kumimoji="1" lang="ja-JP" altLang="en-US" sz="1400" b="1" dirty="0">
                          <a:solidFill>
                            <a:schemeClr val="bg1"/>
                          </a:solidFill>
                          <a:latin typeface="メイリオ" panose="020B0604030504040204" pitchFamily="50" charset="-128"/>
                          <a:ea typeface="メイリオ" panose="020B0604030504040204" pitchFamily="50" charset="-128"/>
                        </a:rPr>
                        <a:t>マニュアル案（モデル例）</a:t>
                      </a:r>
                    </a:p>
                  </a:txBody>
                  <a:tcPr marT="36000" marB="36000" anchor="ctr">
                    <a:lnR w="12700" cap="flat" cmpd="sng" algn="ctr">
                      <a:solidFill>
                        <a:schemeClr val="tx1"/>
                      </a:solidFill>
                      <a:prstDash val="solid"/>
                      <a:round/>
                      <a:headEnd type="none" w="med" len="med"/>
                      <a:tailEnd type="none" w="med" len="med"/>
                    </a:lnR>
                    <a:solidFill>
                      <a:schemeClr val="accent5"/>
                    </a:solidFill>
                  </a:tcPr>
                </a:tc>
                <a:extLst>
                  <a:ext uri="{0D108BD9-81ED-4DB2-BD59-A6C34878D82A}">
                    <a16:rowId xmlns:a16="http://schemas.microsoft.com/office/drawing/2014/main" val="4039326787"/>
                  </a:ext>
                </a:extLst>
              </a:tr>
              <a:tr h="0">
                <a:tc>
                  <a:txBody>
                    <a:bodyPr/>
                    <a:lstStyle/>
                    <a:p>
                      <a:pPr algn="l">
                        <a:lnSpc>
                          <a:spcPts val="1600"/>
                        </a:lnSpc>
                        <a:spcAft>
                          <a:spcPts val="0"/>
                        </a:spcAft>
                      </a:pPr>
                      <a:r>
                        <a:rPr kumimoji="1" lang="en-US" altLang="ja-JP" sz="1400" b="1" spc="0" dirty="0">
                          <a:latin typeface="メイリオ" panose="020B0604030504040204" pitchFamily="50" charset="-128"/>
                          <a:ea typeface="メイリオ" panose="020B0604030504040204" pitchFamily="50" charset="-128"/>
                        </a:rPr>
                        <a:t>1.</a:t>
                      </a:r>
                      <a:r>
                        <a:rPr kumimoji="1" lang="ja-JP" altLang="en-US" sz="1400" b="1" spc="0" dirty="0">
                          <a:latin typeface="メイリオ" panose="020B0604030504040204" pitchFamily="50" charset="-128"/>
                          <a:ea typeface="メイリオ" panose="020B0604030504040204" pitchFamily="50" charset="-128"/>
                        </a:rPr>
                        <a:t>災害廃棄物の概要と災害ごみ（片付けごみ）の種類</a:t>
                      </a:r>
                      <a:endParaRPr kumimoji="1" lang="en-US" altLang="ja-JP" sz="1400" b="1" spc="0" dirty="0">
                        <a:latin typeface="メイリオ" panose="020B0604030504040204" pitchFamily="50" charset="-128"/>
                        <a:ea typeface="メイリオ" panose="020B0604030504040204" pitchFamily="50" charset="-128"/>
                      </a:endParaRPr>
                    </a:p>
                    <a:p>
                      <a:pPr algn="l">
                        <a:lnSpc>
                          <a:spcPts val="1400"/>
                        </a:lnSpc>
                        <a:spcBef>
                          <a:spcPts val="200"/>
                        </a:spcBef>
                        <a:spcAft>
                          <a:spcPts val="0"/>
                        </a:spcAft>
                      </a:pPr>
                      <a:r>
                        <a:rPr kumimoji="1" lang="ja-JP" altLang="en-US" sz="1200" spc="0" dirty="0">
                          <a:latin typeface="メイリオ" panose="020B0604030504040204" pitchFamily="50" charset="-128"/>
                          <a:ea typeface="メイリオ" panose="020B0604030504040204" pitchFamily="50" charset="-128"/>
                        </a:rPr>
                        <a:t>（</a:t>
                      </a:r>
                      <a:r>
                        <a:rPr kumimoji="1" lang="en-US" altLang="ja-JP" sz="1200" spc="0" dirty="0">
                          <a:latin typeface="メイリオ" panose="020B0604030504040204" pitchFamily="50" charset="-128"/>
                          <a:ea typeface="メイリオ" panose="020B0604030504040204" pitchFamily="50" charset="-128"/>
                        </a:rPr>
                        <a:t>1</a:t>
                      </a:r>
                      <a:r>
                        <a:rPr kumimoji="1" lang="ja-JP" altLang="en-US" sz="1200" spc="0" dirty="0">
                          <a:latin typeface="メイリオ" panose="020B0604030504040204" pitchFamily="50" charset="-128"/>
                          <a:ea typeface="メイリオ" panose="020B0604030504040204" pitchFamily="50" charset="-128"/>
                        </a:rPr>
                        <a:t>）災害廃棄物の概要　　　　（</a:t>
                      </a:r>
                      <a:r>
                        <a:rPr kumimoji="1" lang="en-US" altLang="ja-JP" sz="1200" spc="0" dirty="0">
                          <a:latin typeface="メイリオ" panose="020B0604030504040204" pitchFamily="50" charset="-128"/>
                          <a:ea typeface="メイリオ" panose="020B0604030504040204" pitchFamily="50" charset="-128"/>
                        </a:rPr>
                        <a:t>2</a:t>
                      </a:r>
                      <a:r>
                        <a:rPr kumimoji="1" lang="ja-JP" altLang="en-US" sz="1200" spc="0" dirty="0">
                          <a:latin typeface="メイリオ" panose="020B0604030504040204" pitchFamily="50" charset="-128"/>
                          <a:ea typeface="メイリオ" panose="020B0604030504040204" pitchFamily="50" charset="-128"/>
                        </a:rPr>
                        <a:t>）災害ごみの種類</a:t>
                      </a:r>
                    </a:p>
                  </a:txBody>
                  <a:tcPr marT="36000" marB="3600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79833231"/>
                  </a:ext>
                </a:extLst>
              </a:tr>
              <a:tr h="0">
                <a:tc>
                  <a:txBody>
                    <a:bodyPr/>
                    <a:lstStyle/>
                    <a:p>
                      <a:pPr marL="177800" indent="-177800" algn="l">
                        <a:lnSpc>
                          <a:spcPts val="1600"/>
                        </a:lnSpc>
                        <a:spcAft>
                          <a:spcPts val="0"/>
                        </a:spcAft>
                      </a:pPr>
                      <a:r>
                        <a:rPr kumimoji="1" lang="en-US" altLang="ja-JP" sz="1400" b="1" spc="0" baseline="0" dirty="0">
                          <a:latin typeface="メイリオ" panose="020B0604030504040204" pitchFamily="50" charset="-128"/>
                          <a:ea typeface="メイリオ" panose="020B0604030504040204" pitchFamily="50" charset="-128"/>
                        </a:rPr>
                        <a:t>2.</a:t>
                      </a:r>
                      <a:r>
                        <a:rPr kumimoji="1" lang="ja-JP" altLang="en-US" sz="1400" b="1" spc="0" baseline="0" dirty="0">
                          <a:latin typeface="メイリオ" panose="020B0604030504040204" pitchFamily="50" charset="-128"/>
                          <a:ea typeface="メイリオ" panose="020B0604030504040204" pitchFamily="50" charset="-128"/>
                        </a:rPr>
                        <a:t>災害ごみのボランティア活動</a:t>
                      </a:r>
                      <a:endParaRPr kumimoji="1" lang="en-US" altLang="ja-JP" sz="1400" b="1" spc="0" baseline="0" dirty="0">
                        <a:latin typeface="メイリオ" panose="020B0604030504040204" pitchFamily="50" charset="-128"/>
                        <a:ea typeface="メイリオ" panose="020B0604030504040204" pitchFamily="50" charset="-128"/>
                      </a:endParaRPr>
                    </a:p>
                    <a:p>
                      <a:pPr marL="177800" indent="-177800" algn="l">
                        <a:lnSpc>
                          <a:spcPts val="1400"/>
                        </a:lnSpc>
                        <a:spcBef>
                          <a:spcPts val="200"/>
                        </a:spcBef>
                        <a:spcAft>
                          <a:spcPts val="0"/>
                        </a:spcAft>
                      </a:pPr>
                      <a:r>
                        <a:rPr kumimoji="1" lang="ja-JP" altLang="en-US" sz="1200" spc="0" baseline="0" dirty="0">
                          <a:latin typeface="メイリオ" panose="020B0604030504040204" pitchFamily="50" charset="-128"/>
                          <a:ea typeface="メイリオ" panose="020B0604030504040204" pitchFamily="50" charset="-128"/>
                        </a:rPr>
                        <a:t>（１）災害ボランティアの受入の流れ　　</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（２）災害ごみの搬出場所と処理の流れ</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（３）災害ごみのボランティア活動の留意点　　</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（４）作業時に必要な装備</a:t>
                      </a:r>
                      <a:endParaRPr kumimoji="1" lang="en-US" altLang="ja-JP" sz="1200" spc="0" baseline="0" dirty="0">
                        <a:latin typeface="メイリオ" panose="020B0604030504040204" pitchFamily="50" charset="-128"/>
                        <a:ea typeface="メイリオ" panose="020B0604030504040204" pitchFamily="50" charset="-128"/>
                      </a:endParaRPr>
                    </a:p>
                    <a:p>
                      <a:pPr marL="177800" indent="-177800"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（５）災害ごみのボランティア活動に係る課題と対応事例</a:t>
                      </a:r>
                      <a:endParaRPr kumimoji="1" lang="en-US" altLang="ja-JP" sz="1200" spc="0" baseline="0" dirty="0">
                        <a:latin typeface="メイリオ" panose="020B0604030504040204" pitchFamily="50" charset="-128"/>
                        <a:ea typeface="メイリオ" panose="020B0604030504040204" pitchFamily="50" charset="-128"/>
                      </a:endParaRPr>
                    </a:p>
                  </a:txBody>
                  <a:tcPr marT="36000" marB="3600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64630718"/>
                  </a:ext>
                </a:extLst>
              </a:tr>
              <a:tr h="0">
                <a:tc>
                  <a:txBody>
                    <a:bodyPr/>
                    <a:lstStyle/>
                    <a:p>
                      <a:pPr marL="177800" indent="-177800" algn="l">
                        <a:lnSpc>
                          <a:spcPts val="1600"/>
                        </a:lnSpc>
                        <a:spcAft>
                          <a:spcPts val="0"/>
                        </a:spcAft>
                      </a:pPr>
                      <a:r>
                        <a:rPr kumimoji="1" lang="en-US" altLang="ja-JP" sz="1400" b="1" spc="0" dirty="0">
                          <a:latin typeface="メイリオ" panose="020B0604030504040204" pitchFamily="50" charset="-128"/>
                          <a:ea typeface="メイリオ" panose="020B0604030504040204" pitchFamily="50" charset="-128"/>
                        </a:rPr>
                        <a:t>3.</a:t>
                      </a:r>
                      <a:r>
                        <a:rPr kumimoji="1" lang="ja-JP" altLang="en-US" sz="1400" b="1" spc="0" baseline="0" dirty="0">
                          <a:latin typeface="メイリオ" panose="020B0604030504040204" pitchFamily="50" charset="-128"/>
                          <a:ea typeface="メイリオ" panose="020B0604030504040204" pitchFamily="50" charset="-128"/>
                        </a:rPr>
                        <a:t>災害ごみ処理のボランティアに係る連携</a:t>
                      </a:r>
                      <a:endParaRPr kumimoji="1" lang="en-US" altLang="ja-JP" sz="1400" b="1" spc="0" baseline="0" dirty="0">
                        <a:latin typeface="メイリオ" panose="020B0604030504040204" pitchFamily="50" charset="-128"/>
                        <a:ea typeface="メイリオ" panose="020B0604030504040204" pitchFamily="50" charset="-128"/>
                      </a:endParaRPr>
                    </a:p>
                    <a:p>
                      <a:pPr algn="l">
                        <a:lnSpc>
                          <a:spcPts val="1400"/>
                        </a:lnSpc>
                        <a:spcBef>
                          <a:spcPts val="200"/>
                        </a:spcBef>
                        <a:spcAft>
                          <a:spcPts val="0"/>
                        </a:spcAft>
                      </a:pPr>
                      <a:r>
                        <a:rPr kumimoji="1" lang="ja-JP" altLang="en-US" sz="1200" spc="0" baseline="0" dirty="0">
                          <a:latin typeface="メイリオ" panose="020B0604030504040204" pitchFamily="50" charset="-128"/>
                          <a:ea typeface="メイリオ" panose="020B0604030504040204" pitchFamily="50" charset="-128"/>
                        </a:rPr>
                        <a:t>（１）</a:t>
                      </a:r>
                      <a:r>
                        <a:rPr kumimoji="1" lang="ja-JP" altLang="en-US" sz="1200" spc="0" dirty="0">
                          <a:latin typeface="メイリオ" panose="020B0604030504040204" pitchFamily="50" charset="-128"/>
                          <a:ea typeface="メイリオ" panose="020B0604030504040204" pitchFamily="50" charset="-128"/>
                        </a:rPr>
                        <a:t>災害ボランティアに係る連携体制</a:t>
                      </a:r>
                      <a:endParaRPr kumimoji="1" lang="en-US" altLang="ja-JP" sz="1200" spc="0" dirty="0">
                        <a:latin typeface="メイリオ" panose="020B0604030504040204" pitchFamily="50" charset="-128"/>
                        <a:ea typeface="メイリオ" panose="020B0604030504040204" pitchFamily="50" charset="-128"/>
                      </a:endParaRPr>
                    </a:p>
                    <a:p>
                      <a:pPr algn="l">
                        <a:lnSpc>
                          <a:spcPts val="1400"/>
                        </a:lnSpc>
                        <a:spcAft>
                          <a:spcPts val="0"/>
                        </a:spcAft>
                      </a:pPr>
                      <a:r>
                        <a:rPr kumimoji="1" lang="ja-JP" altLang="en-US" sz="1200" spc="0" baseline="0" dirty="0">
                          <a:latin typeface="メイリオ" panose="020B0604030504040204" pitchFamily="50" charset="-128"/>
                          <a:ea typeface="メイリオ" panose="020B0604030504040204" pitchFamily="50" charset="-128"/>
                        </a:rPr>
                        <a:t>（２）</a:t>
                      </a:r>
                      <a:r>
                        <a:rPr kumimoji="1" lang="ja-JP" altLang="en-US" sz="1200" spc="0" dirty="0">
                          <a:latin typeface="メイリオ" panose="020B0604030504040204" pitchFamily="50" charset="-128"/>
                          <a:ea typeface="メイリオ" panose="020B0604030504040204" pitchFamily="50" charset="-128"/>
                        </a:rPr>
                        <a:t>災害ごみ処理のボランティアに係る連携体制の構築とその取組</a:t>
                      </a:r>
                      <a:endParaRPr kumimoji="1" lang="en-US" altLang="ja-JP" sz="1200" spc="0" dirty="0">
                        <a:latin typeface="メイリオ" panose="020B0604030504040204" pitchFamily="50" charset="-128"/>
                        <a:ea typeface="メイリオ" panose="020B0604030504040204" pitchFamily="50" charset="-128"/>
                      </a:endParaRPr>
                    </a:p>
                  </a:txBody>
                  <a:tcPr marT="36000" marB="3600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25220984"/>
                  </a:ext>
                </a:extLst>
              </a:tr>
            </a:tbl>
          </a:graphicData>
        </a:graphic>
      </p:graphicFrame>
    </p:spTree>
    <p:extLst>
      <p:ext uri="{BB962C8B-B14F-4D97-AF65-F5344CB8AC3E}">
        <p14:creationId xmlns:p14="http://schemas.microsoft.com/office/powerpoint/2010/main" val="2126854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3808178-7F85-67FC-656E-BAE301EBC320}"/>
              </a:ext>
            </a:extLst>
          </p:cNvPr>
          <p:cNvSpPr>
            <a:spLocks/>
          </p:cNvSpPr>
          <p:nvPr/>
        </p:nvSpPr>
        <p:spPr>
          <a:xfrm>
            <a:off x="249753" y="1214362"/>
            <a:ext cx="1080000" cy="1080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（２）</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活用</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方法</a:t>
            </a:r>
          </a:p>
        </p:txBody>
      </p:sp>
      <p:sp>
        <p:nvSpPr>
          <p:cNvPr id="12" name="正方形/長方形 11">
            <a:extLst>
              <a:ext uri="{FF2B5EF4-FFF2-40B4-BE49-F238E27FC236}">
                <a16:creationId xmlns:a16="http://schemas.microsoft.com/office/drawing/2014/main" id="{2F8184F2-01C3-AB6C-E1A4-C3523F2EF602}"/>
              </a:ext>
            </a:extLst>
          </p:cNvPr>
          <p:cNvSpPr/>
          <p:nvPr/>
        </p:nvSpPr>
        <p:spPr>
          <a:xfrm>
            <a:off x="1329753" y="2659445"/>
            <a:ext cx="7200000" cy="31656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138101"/>
            <a:ext cx="7886700" cy="939567"/>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各種資料① 災害ごみ処理に係る市町村向け</a:t>
            </a: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2400" b="1" dirty="0">
                <a:solidFill>
                  <a:schemeClr val="bg1"/>
                </a:solidFill>
                <a:latin typeface="メイリオ" panose="020B0604030504040204" pitchFamily="50" charset="-128"/>
                <a:ea typeface="メイリオ" panose="020B0604030504040204" pitchFamily="50" charset="-128"/>
              </a:rPr>
              <a:t>　　　　　　 　　　　　ボランティア連携マニュアル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1">
            <a:extLst>
              <a:ext uri="{FF2B5EF4-FFF2-40B4-BE49-F238E27FC236}">
                <a16:creationId xmlns:a16="http://schemas.microsoft.com/office/drawing/2014/main" id="{81BDCA8B-A3B9-B3F8-E443-CDF8973F6F9A}"/>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8</a:t>
            </a:fld>
            <a:endParaRPr kumimoji="1" lang="ja-JP" altLang="en-US"/>
          </a:p>
        </p:txBody>
      </p:sp>
      <p:sp>
        <p:nvSpPr>
          <p:cNvPr id="7" name="コンテンツ プレースホルダー 2">
            <a:extLst>
              <a:ext uri="{FF2B5EF4-FFF2-40B4-BE49-F238E27FC236}">
                <a16:creationId xmlns:a16="http://schemas.microsoft.com/office/drawing/2014/main" id="{3D7BDF5E-6998-0495-DF34-C9A2D36DE237}"/>
              </a:ext>
            </a:extLst>
          </p:cNvPr>
          <p:cNvSpPr>
            <a:spLocks noGrp="1"/>
          </p:cNvSpPr>
          <p:nvPr>
            <p:ph idx="1"/>
          </p:nvPr>
        </p:nvSpPr>
        <p:spPr>
          <a:xfrm>
            <a:off x="1467555" y="1214362"/>
            <a:ext cx="7200000" cy="5366243"/>
          </a:xfrm>
          <a:noFill/>
          <a:ln>
            <a:noFill/>
            <a:prstDash val="dash"/>
          </a:ln>
        </p:spPr>
        <p:txBody>
          <a:bodyPr lIns="36000" tIns="36000" rIns="36000" bIns="36000">
            <a:noAutofit/>
          </a:bodyPr>
          <a:lstStyle/>
          <a:p>
            <a:pPr marL="0" indent="0" algn="just">
              <a:lnSpc>
                <a:spcPts val="2700"/>
              </a:lnSpc>
              <a:spcBef>
                <a:spcPts val="300"/>
              </a:spcBef>
              <a:buNone/>
            </a:pPr>
            <a:r>
              <a:rPr lang="ja-JP" altLang="en-US" sz="2000" dirty="0">
                <a:latin typeface="メイリオ" panose="020B0604030504040204" pitchFamily="50" charset="-128"/>
                <a:ea typeface="メイリオ" panose="020B0604030504040204" pitchFamily="50" charset="-128"/>
              </a:rPr>
              <a:t>　市町村が、平時・災害時におけるボランティア及び関係団体との連携方策の検討・整理に活用することを想定して作成しています。他に想定される活用例は以下のとおりです。</a:t>
            </a:r>
          </a:p>
          <a:p>
            <a:pPr marL="0" indent="0" algn="just">
              <a:lnSpc>
                <a:spcPts val="2700"/>
              </a:lnSpc>
              <a:spcBef>
                <a:spcPts val="0"/>
              </a:spcBef>
              <a:buNone/>
            </a:pPr>
            <a:r>
              <a:rPr lang="ja-JP" altLang="en-US" sz="2000" dirty="0">
                <a:latin typeface="メイリオ" panose="020B0604030504040204" pitchFamily="50" charset="-128"/>
                <a:ea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endParaRPr>
          </a:p>
          <a:p>
            <a:pPr algn="just">
              <a:lnSpc>
                <a:spcPts val="2700"/>
              </a:lnSpc>
              <a:spcBef>
                <a:spcPts val="300"/>
              </a:spcBef>
            </a:pPr>
            <a:r>
              <a:rPr lang="ja-JP" altLang="en-US" sz="2000" dirty="0">
                <a:latin typeface="メイリオ" panose="020B0604030504040204" pitchFamily="50" charset="-128"/>
                <a:ea typeface="メイリオ" panose="020B0604030504040204" pitchFamily="50" charset="-128"/>
              </a:rPr>
              <a:t>市町村の廃棄物関係部局内にて、災害時のごみ処理の流れや留意点、社会福祉協議会との連携方法等について研修を行う際などに活用</a:t>
            </a:r>
            <a:endParaRPr lang="ja-JP" altLang="en-US" sz="2000" strike="sngStrike" dirty="0">
              <a:solidFill>
                <a:srgbClr val="FFC000"/>
              </a:solidFill>
              <a:latin typeface="メイリオ" panose="020B0604030504040204" pitchFamily="50" charset="-128"/>
              <a:ea typeface="メイリオ" panose="020B0604030504040204" pitchFamily="50" charset="-128"/>
            </a:endParaRPr>
          </a:p>
          <a:p>
            <a:pPr marL="0" indent="0" algn="just">
              <a:lnSpc>
                <a:spcPts val="1200"/>
              </a:lnSpc>
              <a:spcBef>
                <a:spcPts val="0"/>
              </a:spcBef>
              <a:buNone/>
            </a:pPr>
            <a:endParaRPr lang="en-US" altLang="ja-JP" sz="2000" dirty="0">
              <a:latin typeface="メイリオ" panose="020B0604030504040204" pitchFamily="50" charset="-128"/>
              <a:ea typeface="メイリオ" panose="020B0604030504040204" pitchFamily="50" charset="-128"/>
            </a:endParaRPr>
          </a:p>
          <a:p>
            <a:pPr algn="just">
              <a:lnSpc>
                <a:spcPts val="2700"/>
              </a:lnSpc>
              <a:spcBef>
                <a:spcPts val="300"/>
              </a:spcBef>
            </a:pPr>
            <a:r>
              <a:rPr lang="ja-JP" altLang="en-US" sz="2000" dirty="0">
                <a:latin typeface="メイリオ" panose="020B0604030504040204" pitchFamily="50" charset="-128"/>
                <a:ea typeface="メイリオ" panose="020B0604030504040204" pitchFamily="50" charset="-128"/>
              </a:rPr>
              <a:t>新任・異動職員向けの説明資料として活用　</a:t>
            </a:r>
            <a:endParaRPr kumimoji="1"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2709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721D6C6-251B-CCF2-41A2-E9289378DC0A}"/>
              </a:ext>
            </a:extLst>
          </p:cNvPr>
          <p:cNvSpPr/>
          <p:nvPr/>
        </p:nvSpPr>
        <p:spPr>
          <a:xfrm>
            <a:off x="249753" y="1214362"/>
            <a:ext cx="1080000" cy="108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kumimoji="1" lang="ja-JP" altLang="en-US" sz="2000" b="1" dirty="0">
                <a:latin typeface="メイリオ" panose="020B0604030504040204" pitchFamily="50" charset="-128"/>
                <a:ea typeface="メイリオ" panose="020B0604030504040204" pitchFamily="50" charset="-128"/>
              </a:rPr>
              <a:t>（３）</a:t>
            </a:r>
            <a:endParaRPr kumimoji="1" lang="en-US" altLang="ja-JP" sz="2000" b="1" dirty="0">
              <a:latin typeface="メイリオ" panose="020B0604030504040204" pitchFamily="50" charset="-128"/>
              <a:ea typeface="メイリオ" panose="020B0604030504040204" pitchFamily="50" charset="-128"/>
            </a:endParaRPr>
          </a:p>
          <a:p>
            <a:pPr algn="ctr">
              <a:lnSpc>
                <a:spcPts val="3000"/>
              </a:lnSpc>
            </a:pPr>
            <a:r>
              <a:rPr kumimoji="1" lang="ja-JP" altLang="en-US" sz="2000" b="1" dirty="0">
                <a:latin typeface="メイリオ" panose="020B0604030504040204" pitchFamily="50" charset="-128"/>
                <a:ea typeface="メイリオ" panose="020B0604030504040204" pitchFamily="50" charset="-128"/>
              </a:rPr>
              <a:t>編集例</a:t>
            </a:r>
          </a:p>
        </p:txBody>
      </p:sp>
      <p:sp>
        <p:nvSpPr>
          <p:cNvPr id="4" name="正方形/長方形 3">
            <a:extLst>
              <a:ext uri="{FF2B5EF4-FFF2-40B4-BE49-F238E27FC236}">
                <a16:creationId xmlns:a16="http://schemas.microsoft.com/office/drawing/2014/main" id="{0E5DA9DC-D680-8D09-2383-B61BB11D89FF}"/>
              </a:ext>
            </a:extLst>
          </p:cNvPr>
          <p:cNvSpPr/>
          <p:nvPr/>
        </p:nvSpPr>
        <p:spPr>
          <a:xfrm>
            <a:off x="0" y="0"/>
            <a:ext cx="9144000" cy="9395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D8AEFA-CF46-9316-E70B-0118B4178717}"/>
              </a:ext>
            </a:extLst>
          </p:cNvPr>
          <p:cNvSpPr>
            <a:spLocks noGrp="1"/>
          </p:cNvSpPr>
          <p:nvPr>
            <p:ph type="title"/>
          </p:nvPr>
        </p:nvSpPr>
        <p:spPr>
          <a:xfrm>
            <a:off x="628650" y="138101"/>
            <a:ext cx="7886700" cy="939567"/>
          </a:xfrm>
        </p:spPr>
        <p:txBody>
          <a:bodyPr>
            <a:noAutofit/>
          </a:bodyPr>
          <a:lstStyle/>
          <a:p>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各種資料① 災害ごみ処理に係る市町村向け</a:t>
            </a:r>
            <a:r>
              <a:rPr lang="en-US" altLang="ja-JP" sz="2400" b="1" dirty="0">
                <a:solidFill>
                  <a:schemeClr val="bg1"/>
                </a:solidFill>
                <a:latin typeface="メイリオ" panose="020B0604030504040204" pitchFamily="50" charset="-128"/>
                <a:ea typeface="メイリオ" panose="020B0604030504040204" pitchFamily="50" charset="-128"/>
              </a:rPr>
              <a:t/>
            </a:r>
            <a:br>
              <a:rPr lang="en-US" altLang="ja-JP" sz="2400" b="1" dirty="0">
                <a:solidFill>
                  <a:schemeClr val="bg1"/>
                </a:solidFill>
                <a:latin typeface="メイリオ" panose="020B0604030504040204" pitchFamily="50" charset="-128"/>
                <a:ea typeface="メイリオ" panose="020B0604030504040204" pitchFamily="50" charset="-128"/>
              </a:rPr>
            </a:br>
            <a:r>
              <a:rPr lang="ja-JP" altLang="en-US" sz="2400" b="1" dirty="0">
                <a:solidFill>
                  <a:schemeClr val="bg1"/>
                </a:solidFill>
                <a:latin typeface="メイリオ" panose="020B0604030504040204" pitchFamily="50" charset="-128"/>
                <a:ea typeface="メイリオ" panose="020B0604030504040204" pitchFamily="50" charset="-128"/>
              </a:rPr>
              <a:t>　　　　　　 　　　　　ボランティア連携マニュアル</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1">
            <a:extLst>
              <a:ext uri="{FF2B5EF4-FFF2-40B4-BE49-F238E27FC236}">
                <a16:creationId xmlns:a16="http://schemas.microsoft.com/office/drawing/2014/main" id="{01279383-9001-013F-4586-B6DF381C88BA}"/>
              </a:ext>
            </a:extLst>
          </p:cNvPr>
          <p:cNvSpPr>
            <a:spLocks noGrp="1"/>
          </p:cNvSpPr>
          <p:nvPr>
            <p:ph type="sldNum" sz="quarter" idx="12"/>
          </p:nvPr>
        </p:nvSpPr>
        <p:spPr>
          <a:xfrm>
            <a:off x="6860621" y="6356351"/>
            <a:ext cx="2057400" cy="365125"/>
          </a:xfrm>
        </p:spPr>
        <p:txBody>
          <a:bodyPr/>
          <a:lstStyle/>
          <a:p>
            <a:fld id="{50B26A3C-D0E1-462A-8045-298C978D0D6D}" type="slidenum">
              <a:rPr kumimoji="1" lang="ja-JP" altLang="en-US" smtClean="0"/>
              <a:t>9</a:t>
            </a:fld>
            <a:endParaRPr kumimoji="1" lang="ja-JP" altLang="en-US"/>
          </a:p>
        </p:txBody>
      </p:sp>
      <p:sp>
        <p:nvSpPr>
          <p:cNvPr id="8" name="コンテンツ プレースホルダー 2">
            <a:extLst>
              <a:ext uri="{FF2B5EF4-FFF2-40B4-BE49-F238E27FC236}">
                <a16:creationId xmlns:a16="http://schemas.microsoft.com/office/drawing/2014/main" id="{B4409190-CDB6-954A-A603-200D297EE479}"/>
              </a:ext>
            </a:extLst>
          </p:cNvPr>
          <p:cNvSpPr txBox="1">
            <a:spLocks/>
          </p:cNvSpPr>
          <p:nvPr/>
        </p:nvSpPr>
        <p:spPr>
          <a:xfrm>
            <a:off x="972000" y="6117022"/>
            <a:ext cx="7200000" cy="6355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1200"/>
              </a:spcBef>
              <a:buFont typeface="Arial" panose="020B0604020202020204" pitchFamily="34" charset="0"/>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以降、［モデル例］の資料から編集が必要な項目は、</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（要編集）</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、必要に応じて補足するとよい項目は</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（任意）</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と記載しています。　</a:t>
            </a:r>
            <a:endParaRPr lang="en-US" altLang="ja-JP" sz="1400" dirty="0">
              <a:latin typeface="メイリオ" panose="020B0604030504040204" pitchFamily="50" charset="-128"/>
              <a:ea typeface="メイリオ" panose="020B0604030504040204" pitchFamily="50" charset="-128"/>
            </a:endParaRPr>
          </a:p>
          <a:p>
            <a:pPr marL="0" indent="0">
              <a:lnSpc>
                <a:spcPct val="100000"/>
              </a:lnSpc>
              <a:spcBef>
                <a:spcPts val="1200"/>
              </a:spcBef>
              <a:buFont typeface="Arial" panose="020B0604020202020204" pitchFamily="34" charset="0"/>
              <a:buNone/>
            </a:pPr>
            <a:r>
              <a:rPr lang="ja-JP" altLang="en-US" sz="1400" dirty="0">
                <a:latin typeface="メイリオ" panose="020B0604030504040204" pitchFamily="50" charset="-128"/>
                <a:ea typeface="メイリオ" panose="020B0604030504040204" pitchFamily="50" charset="-128"/>
              </a:rPr>
              <a:t>　</a:t>
            </a:r>
          </a:p>
        </p:txBody>
      </p:sp>
      <p:cxnSp>
        <p:nvCxnSpPr>
          <p:cNvPr id="7" name="直線コネクタ 6">
            <a:extLst>
              <a:ext uri="{FF2B5EF4-FFF2-40B4-BE49-F238E27FC236}">
                <a16:creationId xmlns:a16="http://schemas.microsoft.com/office/drawing/2014/main" id="{FA3B5876-BDB7-9E88-5C4F-7BF20269EF68}"/>
              </a:ext>
            </a:extLst>
          </p:cNvPr>
          <p:cNvCxnSpPr>
            <a:cxnSpLocks/>
          </p:cNvCxnSpPr>
          <p:nvPr/>
        </p:nvCxnSpPr>
        <p:spPr>
          <a:xfrm>
            <a:off x="771525" y="6043446"/>
            <a:ext cx="760095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コンテンツ プレースホルダー 2">
            <a:extLst>
              <a:ext uri="{FF2B5EF4-FFF2-40B4-BE49-F238E27FC236}">
                <a16:creationId xmlns:a16="http://schemas.microsoft.com/office/drawing/2014/main" id="{447E1000-FB2B-5E96-E4D9-5AB80F97B568}"/>
              </a:ext>
            </a:extLst>
          </p:cNvPr>
          <p:cNvSpPr txBox="1">
            <a:spLocks/>
          </p:cNvSpPr>
          <p:nvPr/>
        </p:nvSpPr>
        <p:spPr>
          <a:xfrm>
            <a:off x="1467556" y="1214363"/>
            <a:ext cx="7370246" cy="45161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1200"/>
              </a:spcBef>
              <a:buFont typeface="Arial" panose="020B0604020202020204" pitchFamily="34" charset="0"/>
              <a:buNone/>
            </a:pPr>
            <a:r>
              <a:rPr lang="ja-JP" altLang="en-US" sz="2000" b="1" u="sng" dirty="0">
                <a:solidFill>
                  <a:schemeClr val="tx2"/>
                </a:solidFill>
                <a:latin typeface="メイリオ" panose="020B0604030504040204" pitchFamily="50" charset="-128"/>
                <a:ea typeface="メイリオ" panose="020B0604030504040204" pitchFamily="50" charset="-128"/>
              </a:rPr>
              <a:t>■はじめに</a:t>
            </a:r>
            <a:endParaRPr lang="en-US" altLang="ja-JP" sz="2000" b="1" u="sng" dirty="0">
              <a:solidFill>
                <a:schemeClr val="tx2"/>
              </a:solidFill>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dirty="0">
                <a:highlight>
                  <a:srgbClr val="FFFF00"/>
                </a:highlight>
                <a:latin typeface="メイリオ" panose="020B0604030504040204" pitchFamily="50" charset="-128"/>
                <a:ea typeface="メイリオ" panose="020B0604030504040204" pitchFamily="50" charset="-128"/>
              </a:rPr>
              <a:t>＜災害の想定を記載＞</a:t>
            </a:r>
            <a:r>
              <a:rPr lang="ja-JP" altLang="en-US" sz="2000" dirty="0">
                <a:latin typeface="メイリオ" panose="020B0604030504040204" pitchFamily="50" charset="-128"/>
                <a:ea typeface="メイリオ" panose="020B0604030504040204" pitchFamily="50" charset="-128"/>
              </a:rPr>
              <a:t>　（任意）</a:t>
            </a:r>
            <a:r>
              <a:rPr lang="en-US" altLang="ja-JP" sz="2000" baseline="30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endParaRPr>
          </a:p>
          <a:p>
            <a:pPr marL="360000" indent="0">
              <a:lnSpc>
                <a:spcPct val="100000"/>
              </a:lnSpc>
              <a:spcBef>
                <a:spcPts val="600"/>
              </a:spcBef>
              <a:buFont typeface="Arial" panose="020B0604020202020204" pitchFamily="34" charset="0"/>
              <a:buNone/>
            </a:pPr>
            <a:r>
              <a:rPr lang="ja-JP" altLang="en-US" sz="2000" dirty="0">
                <a:solidFill>
                  <a:srgbClr val="FF0000"/>
                </a:solidFill>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基礎情報として、各市町村で想定される被害や、洪水ハザードマップの情報、集積所・仮置場の位置情報を示すための地図などを挿入・掲載するとよいでしょう。</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60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（例：</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災害ボランティアとの連携にあたって</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の項の後）</a:t>
            </a:r>
            <a:endParaRPr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1800"/>
              </a:spcBef>
              <a:buFont typeface="Arial" panose="020B0604020202020204" pitchFamily="34" charset="0"/>
              <a:buNone/>
            </a:pPr>
            <a:r>
              <a:rPr lang="en-US" altLang="ja-JP" sz="2000" b="1" u="sng" dirty="0">
                <a:solidFill>
                  <a:schemeClr val="tx2"/>
                </a:solidFill>
                <a:latin typeface="メイリオ" panose="020B0604030504040204" pitchFamily="50" charset="-128"/>
                <a:ea typeface="メイリオ" panose="020B0604030504040204" pitchFamily="50" charset="-128"/>
              </a:rPr>
              <a:t>1.(2)</a:t>
            </a:r>
            <a:r>
              <a:rPr lang="ja-JP" altLang="en-US" sz="2000" b="1" u="sng" dirty="0">
                <a:solidFill>
                  <a:schemeClr val="tx2"/>
                </a:solidFill>
                <a:latin typeface="メイリオ" panose="020B0604030504040204" pitchFamily="50" charset="-128"/>
                <a:ea typeface="メイリオ" panose="020B0604030504040204" pitchFamily="50" charset="-128"/>
              </a:rPr>
              <a:t>災害ごみの種類</a:t>
            </a:r>
          </a:p>
          <a:p>
            <a:pPr marL="0" indent="0">
              <a:lnSpc>
                <a:spcPts val="2700"/>
              </a:lnSpc>
              <a:spcBef>
                <a:spcPts val="0"/>
              </a:spcBef>
              <a:buFont typeface="Arial" panose="020B0604020202020204" pitchFamily="34" charset="0"/>
              <a:buNone/>
            </a:pPr>
            <a:r>
              <a:rPr lang="ja-JP" altLang="en-US" sz="2000" dirty="0">
                <a:latin typeface="メイリオ" panose="020B0604030504040204" pitchFamily="50" charset="-128"/>
                <a:ea typeface="メイリオ" panose="020B0604030504040204" pitchFamily="50" charset="-128"/>
              </a:rPr>
              <a:t>　</a:t>
            </a:r>
            <a:r>
              <a:rPr lang="ja-JP" altLang="en-US" sz="2000" spc="-100" dirty="0">
                <a:highlight>
                  <a:srgbClr val="FFFF00"/>
                </a:highlight>
                <a:latin typeface="メイリオ" panose="020B0604030504040204" pitchFamily="50" charset="-128"/>
                <a:ea typeface="メイリオ" panose="020B0604030504040204" pitchFamily="50" charset="-128"/>
              </a:rPr>
              <a:t>＜各市町村の分別ルールに合わせた種類等の変更＞</a:t>
            </a:r>
            <a:r>
              <a:rPr lang="ja-JP" altLang="en-US" sz="2000" spc="-100" dirty="0">
                <a:latin typeface="メイリオ" panose="020B0604030504040204" pitchFamily="50" charset="-128"/>
                <a:ea typeface="メイリオ" panose="020B0604030504040204" pitchFamily="50" charset="-128"/>
              </a:rPr>
              <a:t>（要編集）</a:t>
            </a:r>
            <a:r>
              <a:rPr lang="en-US" altLang="ja-JP" sz="2000" baseline="30000" dirty="0">
                <a:latin typeface="メイリオ" panose="020B0604030504040204" pitchFamily="50" charset="-128"/>
                <a:ea typeface="メイリオ" panose="020B0604030504040204" pitchFamily="50" charset="-128"/>
              </a:rPr>
              <a:t>※</a:t>
            </a:r>
            <a:endParaRPr lang="en-US" altLang="ja-JP" sz="2000" spc="-100" dirty="0">
              <a:latin typeface="メイリオ" panose="020B0604030504040204" pitchFamily="50" charset="-128"/>
              <a:ea typeface="メイリオ" panose="020B0604030504040204" pitchFamily="50" charset="-128"/>
            </a:endParaRPr>
          </a:p>
          <a:p>
            <a:pPr marL="355600" indent="271463">
              <a:lnSpc>
                <a:spcPts val="2700"/>
              </a:lnSpc>
              <a:spcBef>
                <a:spcPts val="600"/>
              </a:spcBef>
              <a:buFont typeface="Arial" panose="020B0604020202020204" pitchFamily="34" charset="0"/>
              <a:buNone/>
            </a:pPr>
            <a:r>
              <a:rPr lang="en-US" altLang="ja-JP" sz="2000" dirty="0">
                <a:latin typeface="メイリオ" panose="020B0604030504040204" pitchFamily="50" charset="-128"/>
                <a:ea typeface="メイリオ" panose="020B0604030504040204" pitchFamily="50" charset="-128"/>
              </a:rPr>
              <a:t>P7,8</a:t>
            </a:r>
            <a:r>
              <a:rPr lang="ja-JP" altLang="en-US" sz="2000" dirty="0">
                <a:latin typeface="メイリオ" panose="020B0604030504040204" pitchFamily="50" charset="-128"/>
                <a:ea typeface="メイリオ" panose="020B0604030504040204" pitchFamily="50" charset="-128"/>
              </a:rPr>
              <a:t>に記載しているごみの区分や各区分に含まれるごみ　の種類、取扱い方法については、各市町村の分別ルールを確認して、適宜編集してください。</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24501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5486</Words>
  <Application>Microsoft Office PowerPoint</Application>
  <PresentationFormat>画面に合わせる (4:3)</PresentationFormat>
  <Paragraphs>565</Paragraphs>
  <Slides>28</Slides>
  <Notes>25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28</vt:i4>
      </vt:variant>
    </vt:vector>
  </HeadingPairs>
  <TitlesOfParts>
    <vt:vector size="38" baseType="lpstr">
      <vt:lpstr>ＭＳ ゴシック</vt:lpstr>
      <vt:lpstr>メイリオ</vt:lpstr>
      <vt:lpstr>游ゴシック</vt:lpstr>
      <vt:lpstr>游ゴシック Light</vt:lpstr>
      <vt:lpstr>Arial</vt:lpstr>
      <vt:lpstr>Calibri</vt:lpstr>
      <vt:lpstr>Calibri Light</vt:lpstr>
      <vt:lpstr>Times New Roman</vt:lpstr>
      <vt:lpstr>Wingdings</vt:lpstr>
      <vt:lpstr>Office テーマ</vt:lpstr>
      <vt:lpstr>災害ごみ処理に係るボランティア連携各種資料の活用方法について</vt:lpstr>
      <vt:lpstr>目次</vt:lpstr>
      <vt:lpstr>はじめに</vt:lpstr>
      <vt:lpstr>ボランティア連携のための各種資料について</vt:lpstr>
      <vt:lpstr>1.各種資料の目的</vt:lpstr>
      <vt:lpstr>2.各種資料の位置づけ、関連性</vt:lpstr>
      <vt:lpstr>3.各種資料① 災害ごみ処理に係る市町村向け 　　　　　　 　　　　　ボランティア連携マニュアル</vt:lpstr>
      <vt:lpstr>3.各種資料① 災害ごみ処理に係る市町村向け 　　　　　　 　　　　　ボランティア連携マニュアル</vt:lpstr>
      <vt:lpstr>3.各種資料① 災害ごみ処理に係る市町村向け 　　　　　　 　　　　　ボランティア連携マニュアル</vt:lpstr>
      <vt:lpstr>3.各種資料① 災害ごみ処理に係る市町村向け 　　　　　　 　　　　　ボランティア連携マニュアル</vt:lpstr>
      <vt:lpstr>3.各種資料① 災害ごみ処理に係る市町村向け 　　　　　　 　　　　　ボランティア連携マニュアル</vt:lpstr>
      <vt:lpstr>3.各種資料① 災害ごみ処理に係る市町村向け 　　　　　　 　　　　　ボランティア連携マニュアル</vt:lpstr>
      <vt:lpstr>3.各種資料① 災害ごみ処理に係る市町村向け 　　　　　　 　　　　　ボランティア連携マニュアル</vt:lpstr>
      <vt:lpstr>4.各種資料② ボランティア向け災害ごみ処理ハンドブック</vt:lpstr>
      <vt:lpstr>4.各種資料② ボランティア向け災害ごみ処理ハンドブック</vt:lpstr>
      <vt:lpstr>4.各種資料② ボランティア向け災害ごみ処理ハンドブック</vt:lpstr>
      <vt:lpstr>4.各種資料② ボランティア向け災害ごみ処理ハンドブック</vt:lpstr>
      <vt:lpstr>4.各種資料② ボランティア向け災害ごみ処理ハンドブック</vt:lpstr>
      <vt:lpstr>4.各種資料② ボランティア向け災害ごみ処理ハンドブック</vt:lpstr>
      <vt:lpstr>4.各種資料② ボランティア向け災害ごみ処理ハンドブック</vt:lpstr>
      <vt:lpstr>5.各種資料③ ボランティア向け災害ごみ処理研修ツール</vt:lpstr>
      <vt:lpstr>5.各種資料③ ボランティア向け災害ごみ処理研修ツール</vt:lpstr>
      <vt:lpstr>5.各種資料③ ボランティア向け災害ごみ処理研修ツール</vt:lpstr>
      <vt:lpstr>5.各種資料③ ボランティア向け災害ごみ処理研修ツール</vt:lpstr>
      <vt:lpstr>5.各種資料③ ボランティア向け災害ごみ処理研修ツール</vt:lpstr>
      <vt:lpstr>5.各種資料③ ボランティア向け災害ごみ処理研修ツール</vt:lpstr>
      <vt:lpstr>5.各種資料③ ボランティア向け災害ごみ処理研修ツール</vt:lpstr>
      <vt:lpstr>おわりに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2023-05-26T11:14:03Z</dcterms:created>
  <dcterms:modified xsi:type="dcterms:W3CDTF">2023-05-26T11:14:16Z</dcterms:modified>
</cp:coreProperties>
</file>