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71" r:id="rId8"/>
    <p:sldId id="263" r:id="rId9"/>
    <p:sldId id="264" r:id="rId10"/>
    <p:sldId id="265" r:id="rId11"/>
    <p:sldId id="266" r:id="rId12"/>
    <p:sldId id="267" r:id="rId13"/>
    <p:sldId id="268" r:id="rId14"/>
    <p:sldId id="270"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E9EF"/>
    <a:srgbClr val="FEA2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40" autoAdjust="0"/>
    <p:restoredTop sz="94660"/>
  </p:normalViewPr>
  <p:slideViewPr>
    <p:cSldViewPr snapToGrid="0">
      <p:cViewPr varScale="1">
        <p:scale>
          <a:sx n="73" d="100"/>
          <a:sy n="73" d="100"/>
        </p:scale>
        <p:origin x="7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4038821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1139423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4013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757150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4362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48505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3982937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320460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28043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166688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696286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1359423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505602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1622996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3618002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C8B6291-E952-4937-AEFB-182F10C04BDA}" type="datetimeFigureOut">
              <a:rPr kumimoji="1" lang="ja-JP" altLang="en-US" smtClean="0"/>
              <a:t>2021/8/2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415420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C8B6291-E952-4937-AEFB-182F10C04BDA}" type="datetimeFigureOut">
              <a:rPr kumimoji="1" lang="ja-JP" altLang="en-US" smtClean="0"/>
              <a:t>2021/8/2</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F0DFB74-C681-425E-B5F7-F6BF0841F05E}" type="slidenum">
              <a:rPr kumimoji="1" lang="ja-JP" altLang="en-US" smtClean="0"/>
              <a:t>‹#›</a:t>
            </a:fld>
            <a:endParaRPr kumimoji="1" lang="ja-JP" altLang="en-US"/>
          </a:p>
        </p:txBody>
      </p:sp>
    </p:spTree>
    <p:extLst>
      <p:ext uri="{BB962C8B-B14F-4D97-AF65-F5344CB8AC3E}">
        <p14:creationId xmlns:p14="http://schemas.microsoft.com/office/powerpoint/2010/main" val="5438521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0918" y="2138082"/>
            <a:ext cx="7987553" cy="1912754"/>
          </a:xfrm>
        </p:spPr>
        <p:txBody>
          <a:bodyPr>
            <a:noAutofit/>
          </a:bodyPr>
          <a:lstStyle/>
          <a:p>
            <a:r>
              <a:rPr kumimoji="1" lang="ja-JP" altLang="en-US" sz="4400" dirty="0" smtClean="0">
                <a:solidFill>
                  <a:schemeClr val="accent2">
                    <a:lumMod val="50000"/>
                  </a:schemeClr>
                </a:solidFill>
              </a:rPr>
              <a:t>泉佐野市災害廃棄物処理計画の策定事例について</a:t>
            </a:r>
            <a:endParaRPr kumimoji="1" lang="ja-JP" altLang="en-US" sz="4400" dirty="0">
              <a:solidFill>
                <a:schemeClr val="accent2">
                  <a:lumMod val="50000"/>
                </a:schemeClr>
              </a:solidFill>
            </a:endParaRPr>
          </a:p>
        </p:txBody>
      </p:sp>
      <p:sp>
        <p:nvSpPr>
          <p:cNvPr id="3" name="サブタイトル 2"/>
          <p:cNvSpPr>
            <a:spLocks noGrp="1"/>
          </p:cNvSpPr>
          <p:nvPr>
            <p:ph type="subTitle" idx="1"/>
          </p:nvPr>
        </p:nvSpPr>
        <p:spPr>
          <a:xfrm>
            <a:off x="1524000" y="4572000"/>
            <a:ext cx="9144000" cy="894806"/>
          </a:xfrm>
        </p:spPr>
        <p:txBody>
          <a:bodyPr>
            <a:normAutofit/>
          </a:bodyPr>
          <a:lstStyle/>
          <a:p>
            <a:r>
              <a:rPr kumimoji="1" lang="ja-JP" altLang="en-US" sz="3200" dirty="0" smtClean="0">
                <a:solidFill>
                  <a:schemeClr val="accent2">
                    <a:lumMod val="50000"/>
                  </a:schemeClr>
                </a:solidFill>
              </a:rPr>
              <a:t>泉佐野市　生活産業部　環境衛生課</a:t>
            </a:r>
            <a:endParaRPr kumimoji="1" lang="ja-JP" altLang="en-US" sz="3200" dirty="0">
              <a:solidFill>
                <a:schemeClr val="accent2">
                  <a:lumMod val="50000"/>
                </a:schemeClr>
              </a:solidFill>
            </a:endParaRPr>
          </a:p>
        </p:txBody>
      </p:sp>
    </p:spTree>
    <p:extLst>
      <p:ext uri="{BB962C8B-B14F-4D97-AF65-F5344CB8AC3E}">
        <p14:creationId xmlns:p14="http://schemas.microsoft.com/office/powerpoint/2010/main" val="3793419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426718"/>
            <a:ext cx="8596668" cy="1320800"/>
          </a:xfrm>
        </p:spPr>
        <p:txBody>
          <a:bodyPr>
            <a:normAutofit fontScale="90000"/>
          </a:bodyPr>
          <a:lstStyle/>
          <a:p>
            <a:r>
              <a:rPr lang="en-US" altLang="ja-JP" sz="4000" dirty="0">
                <a:solidFill>
                  <a:schemeClr val="accent2">
                    <a:lumMod val="50000"/>
                  </a:schemeClr>
                </a:solidFill>
              </a:rPr>
              <a:t>4.</a:t>
            </a:r>
            <a:r>
              <a:rPr lang="ja-JP" altLang="en-US" sz="4000" dirty="0">
                <a:solidFill>
                  <a:schemeClr val="accent2">
                    <a:lumMod val="50000"/>
                  </a:schemeClr>
                </a:solidFill>
              </a:rPr>
              <a:t>災害廃棄物住民啓発モデル事業の参加について</a:t>
            </a:r>
            <a:r>
              <a:rPr lang="en-US" altLang="ja-JP" dirty="0">
                <a:solidFill>
                  <a:schemeClr val="accent2">
                    <a:lumMod val="50000"/>
                  </a:schemeClr>
                </a:solidFill>
              </a:rPr>
              <a:t/>
            </a:r>
            <a:br>
              <a:rPr lang="en-US" altLang="ja-JP" dirty="0">
                <a:solidFill>
                  <a:schemeClr val="accent2">
                    <a:lumMod val="50000"/>
                  </a:schemeClr>
                </a:solidFill>
              </a:rPr>
            </a:br>
            <a:endParaRPr kumimoji="1" lang="ja-JP" altLang="en-US" dirty="0">
              <a:solidFill>
                <a:schemeClr val="accent2">
                  <a:lumMod val="50000"/>
                </a:schemeClr>
              </a:solidFill>
            </a:endParaRPr>
          </a:p>
        </p:txBody>
      </p:sp>
      <p:sp>
        <p:nvSpPr>
          <p:cNvPr id="3" name="コンテンツ プレースホルダー 2"/>
          <p:cNvSpPr>
            <a:spLocks noGrp="1"/>
          </p:cNvSpPr>
          <p:nvPr>
            <p:ph idx="1"/>
          </p:nvPr>
        </p:nvSpPr>
        <p:spPr>
          <a:xfrm>
            <a:off x="838200" y="1690688"/>
            <a:ext cx="10515600" cy="3260135"/>
          </a:xfrm>
        </p:spPr>
        <p:txBody>
          <a:bodyPr>
            <a:normAutofit lnSpcReduction="10000"/>
          </a:bodyPr>
          <a:lstStyle/>
          <a:p>
            <a:pPr marL="0" indent="0">
              <a:buNone/>
            </a:pPr>
            <a:r>
              <a:rPr lang="ja-JP" altLang="en-US" sz="2400" dirty="0" smtClean="0"/>
              <a:t>事前打合せ（計３回）令和２年３月～９月</a:t>
            </a:r>
            <a:endParaRPr lang="en-US" altLang="ja-JP" sz="2400" dirty="0" smtClean="0"/>
          </a:p>
          <a:p>
            <a:pPr marL="0" indent="0">
              <a:buNone/>
            </a:pPr>
            <a:r>
              <a:rPr lang="ja-JP" altLang="en-US" sz="2400" dirty="0"/>
              <a:t>　</a:t>
            </a:r>
            <a:r>
              <a:rPr lang="ja-JP" altLang="en-US" sz="2400" dirty="0" smtClean="0"/>
              <a:t>参加者：市（環境衛生課・危機管理室）</a:t>
            </a:r>
            <a:endParaRPr lang="en-US" altLang="ja-JP" sz="2400" dirty="0" smtClean="0"/>
          </a:p>
          <a:p>
            <a:pPr marL="0" indent="0">
              <a:buNone/>
            </a:pPr>
            <a:r>
              <a:rPr lang="ja-JP" altLang="en-US" sz="2400" dirty="0"/>
              <a:t>　</a:t>
            </a:r>
            <a:r>
              <a:rPr lang="ja-JP" altLang="en-US" sz="2400" dirty="0" smtClean="0"/>
              <a:t>　　　　大阪府、近畿地方環境事務所、応用地質（３回目のみ）</a:t>
            </a:r>
            <a:endParaRPr lang="en-US" altLang="ja-JP" sz="2400" dirty="0" smtClean="0"/>
          </a:p>
          <a:p>
            <a:pPr marL="0" indent="0">
              <a:buNone/>
            </a:pPr>
            <a:endParaRPr lang="en-US" altLang="ja-JP" sz="2400" dirty="0" smtClean="0"/>
          </a:p>
          <a:p>
            <a:pPr marL="0" indent="0">
              <a:buNone/>
            </a:pPr>
            <a:r>
              <a:rPr lang="ja-JP" altLang="en-US" sz="2400" dirty="0" smtClean="0"/>
              <a:t>　内容　：ワーキング会議の進め方について</a:t>
            </a:r>
            <a:endParaRPr lang="en-US" altLang="ja-JP" sz="2400" dirty="0" smtClean="0"/>
          </a:p>
          <a:p>
            <a:pPr marL="0" indent="0">
              <a:buNone/>
            </a:pPr>
            <a:r>
              <a:rPr lang="ja-JP" altLang="en-US" sz="2400" dirty="0"/>
              <a:t>　</a:t>
            </a:r>
            <a:r>
              <a:rPr lang="ja-JP" altLang="en-US" sz="2400" dirty="0" smtClean="0"/>
              <a:t>　　　　住民参画の方法及びターゲットについて</a:t>
            </a:r>
            <a:endParaRPr lang="en-US" altLang="ja-JP" sz="2400" dirty="0" smtClean="0"/>
          </a:p>
          <a:p>
            <a:pPr marL="0" indent="0">
              <a:buNone/>
            </a:pPr>
            <a:r>
              <a:rPr lang="ja-JP" altLang="en-US" sz="2400" dirty="0"/>
              <a:t>　</a:t>
            </a:r>
            <a:r>
              <a:rPr lang="ja-JP" altLang="en-US" sz="2400" dirty="0" smtClean="0"/>
              <a:t>　　　　庁内他課及び関係事業所の参加について</a:t>
            </a:r>
            <a:endParaRPr lang="en-US" altLang="ja-JP" sz="2400" dirty="0" smtClean="0"/>
          </a:p>
          <a:p>
            <a:pPr marL="0" indent="0">
              <a:buNone/>
            </a:pPr>
            <a:endParaRPr lang="en-US" altLang="ja-JP" sz="2400" dirty="0" smtClean="0"/>
          </a:p>
        </p:txBody>
      </p:sp>
      <p:sp>
        <p:nvSpPr>
          <p:cNvPr id="7" name="コンテンツ プレースホルダー 2"/>
          <p:cNvSpPr txBox="1">
            <a:spLocks/>
          </p:cNvSpPr>
          <p:nvPr/>
        </p:nvSpPr>
        <p:spPr>
          <a:xfrm>
            <a:off x="838200" y="5199017"/>
            <a:ext cx="8815251" cy="1183186"/>
          </a:xfrm>
          <a:prstGeom prst="rect">
            <a:avLst/>
          </a:prstGeom>
          <a:solidFill>
            <a:schemeClr val="bg1"/>
          </a:solidFill>
          <a:ln w="38100">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400" dirty="0" smtClean="0"/>
              <a:t>※</a:t>
            </a:r>
            <a:r>
              <a:rPr lang="ja-JP" altLang="en-US" sz="2400" dirty="0" smtClean="0"/>
              <a:t>当初はより多くの住民に参画いただく予定であったが、新型コロナウイルス感染症対策の</a:t>
            </a:r>
            <a:r>
              <a:rPr lang="ja-JP" altLang="en-US" sz="2400" dirty="0"/>
              <a:t>観点</a:t>
            </a:r>
            <a:r>
              <a:rPr lang="ja-JP" altLang="en-US" sz="2400" dirty="0" smtClean="0"/>
              <a:t>から、地域性の異なる町会・自治会長の中から１４名を選定。</a:t>
            </a:r>
            <a:endParaRPr lang="en-US" altLang="ja-JP" sz="2400" dirty="0" smtClean="0"/>
          </a:p>
        </p:txBody>
      </p:sp>
    </p:spTree>
    <p:extLst>
      <p:ext uri="{BB962C8B-B14F-4D97-AF65-F5344CB8AC3E}">
        <p14:creationId xmlns:p14="http://schemas.microsoft.com/office/powerpoint/2010/main" val="2314463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993412"/>
          </a:xfrm>
        </p:spPr>
        <p:txBody>
          <a:bodyPr>
            <a:normAutofit/>
          </a:bodyPr>
          <a:lstStyle/>
          <a:p>
            <a:r>
              <a:rPr kumimoji="1" lang="ja-JP" altLang="en-US" sz="3600" dirty="0" smtClean="0">
                <a:solidFill>
                  <a:schemeClr val="accent2">
                    <a:lumMod val="50000"/>
                  </a:schemeClr>
                </a:solidFill>
              </a:rPr>
              <a:t>第</a:t>
            </a:r>
            <a:r>
              <a:rPr lang="ja-JP" altLang="en-US" sz="3600" dirty="0">
                <a:solidFill>
                  <a:schemeClr val="accent2">
                    <a:lumMod val="50000"/>
                  </a:schemeClr>
                </a:solidFill>
              </a:rPr>
              <a:t>１</a:t>
            </a:r>
            <a:r>
              <a:rPr kumimoji="1" lang="ja-JP" altLang="en-US" sz="3600" dirty="0" smtClean="0">
                <a:solidFill>
                  <a:schemeClr val="accent2">
                    <a:lumMod val="50000"/>
                  </a:schemeClr>
                </a:solidFill>
              </a:rPr>
              <a:t>回ワーキング会議について</a:t>
            </a:r>
            <a:endParaRPr kumimoji="1" lang="ja-JP" altLang="en-US" sz="3600" dirty="0">
              <a:solidFill>
                <a:schemeClr val="accent2">
                  <a:lumMod val="50000"/>
                </a:schemeClr>
              </a:solidFill>
            </a:endParaRPr>
          </a:p>
        </p:txBody>
      </p:sp>
      <p:sp>
        <p:nvSpPr>
          <p:cNvPr id="3" name="コンテンツ プレースホルダー 2"/>
          <p:cNvSpPr>
            <a:spLocks noGrp="1"/>
          </p:cNvSpPr>
          <p:nvPr>
            <p:ph idx="1"/>
          </p:nvPr>
        </p:nvSpPr>
        <p:spPr>
          <a:xfrm>
            <a:off x="838200" y="1603554"/>
            <a:ext cx="5301343" cy="1897290"/>
          </a:xfrm>
        </p:spPr>
        <p:txBody>
          <a:bodyPr>
            <a:normAutofit/>
          </a:bodyPr>
          <a:lstStyle/>
          <a:p>
            <a:pPr marL="0" indent="0">
              <a:buNone/>
            </a:pPr>
            <a:r>
              <a:rPr lang="ja-JP" altLang="en-US" sz="2000" dirty="0" smtClean="0"/>
              <a:t>日程　：令和２年１０月２１日（水）</a:t>
            </a:r>
            <a:endParaRPr lang="en-US" altLang="ja-JP" sz="2000" dirty="0" smtClean="0"/>
          </a:p>
          <a:p>
            <a:pPr marL="0" indent="0">
              <a:buNone/>
            </a:pPr>
            <a:r>
              <a:rPr lang="ja-JP" altLang="en-US" sz="2000" dirty="0" smtClean="0"/>
              <a:t>参加者：行政職員（</a:t>
            </a:r>
            <a:r>
              <a:rPr lang="ja-JP" altLang="en-US" sz="2000" dirty="0" smtClean="0">
                <a:solidFill>
                  <a:srgbClr val="FF0000"/>
                </a:solidFill>
              </a:rPr>
              <a:t>環境衛生課、危機管理室、自治振興課、地域共生推進課、道路公園課）</a:t>
            </a:r>
            <a:r>
              <a:rPr lang="ja-JP" altLang="en-US" sz="2000" dirty="0" smtClean="0"/>
              <a:t>泉佐野市社会福祉協議会、家庭ごみ収集運搬委託業者、大阪府、</a:t>
            </a:r>
            <a:r>
              <a:rPr lang="ja-JP" altLang="en-US" sz="2000" dirty="0"/>
              <a:t>近畿地方環境</a:t>
            </a:r>
            <a:r>
              <a:rPr lang="ja-JP" altLang="en-US" sz="2000" dirty="0" smtClean="0"/>
              <a:t>事務所</a:t>
            </a:r>
            <a:endParaRPr lang="en-US" altLang="ja-JP" sz="2000" dirty="0"/>
          </a:p>
          <a:p>
            <a:pPr marL="0" indent="0">
              <a:buNone/>
            </a:pPr>
            <a:endParaRPr lang="en-US" altLang="ja-JP" sz="2400" dirty="0"/>
          </a:p>
        </p:txBody>
      </p:sp>
      <p:sp>
        <p:nvSpPr>
          <p:cNvPr id="6" name="コンテンツ プレースホルダー 2"/>
          <p:cNvSpPr txBox="1">
            <a:spLocks/>
          </p:cNvSpPr>
          <p:nvPr/>
        </p:nvSpPr>
        <p:spPr>
          <a:xfrm>
            <a:off x="838200" y="3553096"/>
            <a:ext cx="5301343" cy="26302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2400" dirty="0" smtClean="0"/>
          </a:p>
        </p:txBody>
      </p:sp>
      <p:sp>
        <p:nvSpPr>
          <p:cNvPr id="7" name="角丸四角形 6"/>
          <p:cNvSpPr/>
          <p:nvPr/>
        </p:nvSpPr>
        <p:spPr>
          <a:xfrm>
            <a:off x="838199" y="3553096"/>
            <a:ext cx="5301344" cy="2455818"/>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dirty="0" smtClean="0"/>
              <a:t>①</a:t>
            </a:r>
            <a:r>
              <a:rPr lang="ja-JP" altLang="en-US" sz="2000" dirty="0"/>
              <a:t>基礎講座（災害廃棄物処理対応の概要）</a:t>
            </a:r>
            <a:endParaRPr lang="en-US" altLang="ja-JP" sz="2000" dirty="0"/>
          </a:p>
          <a:p>
            <a:r>
              <a:rPr lang="ja-JP" altLang="en-US" sz="2000" dirty="0"/>
              <a:t>②ワークショップ</a:t>
            </a:r>
            <a:endParaRPr lang="en-US" altLang="ja-JP" sz="2000" dirty="0"/>
          </a:p>
          <a:p>
            <a:r>
              <a:rPr lang="ja-JP" altLang="en-US" sz="2000" dirty="0"/>
              <a:t>　・発災後のごみ対応における課題</a:t>
            </a:r>
            <a:endParaRPr lang="en-US" altLang="ja-JP" sz="2000" dirty="0"/>
          </a:p>
          <a:p>
            <a:r>
              <a:rPr lang="ja-JP" altLang="en-US" sz="2000" dirty="0"/>
              <a:t>　・住民にしてほしいこと</a:t>
            </a:r>
            <a:endParaRPr lang="en-US" altLang="ja-JP" sz="2000" dirty="0"/>
          </a:p>
          <a:p>
            <a:r>
              <a:rPr lang="ja-JP" altLang="en-US" sz="2000" dirty="0"/>
              <a:t>　・マニュアルに載せる情報</a:t>
            </a:r>
            <a:endParaRPr lang="en-US" altLang="ja-JP" sz="2000" dirty="0"/>
          </a:p>
          <a:p>
            <a:r>
              <a:rPr lang="ja-JP" altLang="en-US" sz="2000" dirty="0"/>
              <a:t>　　　これらについて意見交換及び発表</a:t>
            </a:r>
            <a:endParaRPr lang="en-US" altLang="ja-JP" sz="2000" dirty="0"/>
          </a:p>
        </p:txBody>
      </p:sp>
      <p:sp>
        <p:nvSpPr>
          <p:cNvPr id="8" name="角丸四角形 7"/>
          <p:cNvSpPr/>
          <p:nvPr/>
        </p:nvSpPr>
        <p:spPr>
          <a:xfrm>
            <a:off x="1041386" y="3284565"/>
            <a:ext cx="1741004" cy="493261"/>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t>会議内容</a:t>
            </a:r>
            <a:endParaRPr lang="en-US" altLang="ja-JP" sz="2000" dirty="0"/>
          </a:p>
        </p:txBody>
      </p:sp>
      <p:sp>
        <p:nvSpPr>
          <p:cNvPr id="11" name="左矢印吹き出し 10"/>
          <p:cNvSpPr/>
          <p:nvPr/>
        </p:nvSpPr>
        <p:spPr>
          <a:xfrm>
            <a:off x="6139543" y="1603554"/>
            <a:ext cx="5435052" cy="4579803"/>
          </a:xfrm>
          <a:prstGeom prst="leftArrowCallout">
            <a:avLst>
              <a:gd name="adj1" fmla="val 14197"/>
              <a:gd name="adj2" fmla="val 14683"/>
              <a:gd name="adj3" fmla="val 9216"/>
              <a:gd name="adj4" fmla="val 87156"/>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発災</a:t>
            </a:r>
            <a:r>
              <a:rPr lang="ja-JP" altLang="en-US" dirty="0">
                <a:solidFill>
                  <a:schemeClr val="tx1"/>
                </a:solidFill>
              </a:rPr>
              <a:t>後</a:t>
            </a:r>
            <a:r>
              <a:rPr lang="ja-JP" altLang="en-US" dirty="0" smtClean="0">
                <a:solidFill>
                  <a:schemeClr val="tx1"/>
                </a:solidFill>
              </a:rPr>
              <a:t>のごみ対応における課題</a:t>
            </a:r>
            <a:endParaRPr lang="en-US" altLang="ja-JP" dirty="0" smtClean="0">
              <a:solidFill>
                <a:schemeClr val="tx1"/>
              </a:solidFill>
            </a:endParaRPr>
          </a:p>
          <a:p>
            <a:r>
              <a:rPr lang="ja-JP" altLang="en-US" dirty="0" smtClean="0">
                <a:solidFill>
                  <a:schemeClr val="tx1"/>
                </a:solidFill>
              </a:rPr>
              <a:t>　・生活ごみと災害廃棄物の排出方法</a:t>
            </a:r>
            <a:endParaRPr lang="en-US" altLang="ja-JP" dirty="0" smtClean="0">
              <a:solidFill>
                <a:schemeClr val="tx1"/>
              </a:solidFill>
            </a:endParaRPr>
          </a:p>
          <a:p>
            <a:r>
              <a:rPr lang="ja-JP" altLang="en-US" dirty="0" smtClean="0">
                <a:solidFill>
                  <a:schemeClr val="tx1"/>
                </a:solidFill>
              </a:rPr>
              <a:t>　・仮置場の管理や便乗ごみの対策</a:t>
            </a:r>
            <a:endParaRPr lang="en-US" altLang="ja-JP" dirty="0" smtClean="0">
              <a:solidFill>
                <a:schemeClr val="tx1"/>
              </a:solidFill>
            </a:endParaRPr>
          </a:p>
          <a:p>
            <a:r>
              <a:rPr lang="ja-JP" altLang="en-US" dirty="0" smtClean="0">
                <a:solidFill>
                  <a:schemeClr val="tx1"/>
                </a:solidFill>
              </a:rPr>
              <a:t>　・高齢等により災害廃棄物の排出が困難</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　な場合の対応</a:t>
            </a:r>
            <a:endParaRPr lang="en-US" altLang="ja-JP" dirty="0" smtClean="0">
              <a:solidFill>
                <a:schemeClr val="tx1"/>
              </a:solidFill>
            </a:endParaRPr>
          </a:p>
          <a:p>
            <a:r>
              <a:rPr lang="ja-JP" altLang="en-US" dirty="0" smtClean="0">
                <a:solidFill>
                  <a:schemeClr val="tx1"/>
                </a:solidFill>
              </a:rPr>
              <a:t>住民にしてほしいこと</a:t>
            </a:r>
            <a:endParaRPr lang="en-US" altLang="ja-JP" dirty="0" smtClean="0">
              <a:solidFill>
                <a:schemeClr val="tx1"/>
              </a:solidFill>
            </a:endParaRPr>
          </a:p>
          <a:p>
            <a:r>
              <a:rPr lang="ja-JP" altLang="en-US" dirty="0" smtClean="0">
                <a:solidFill>
                  <a:schemeClr val="tx1"/>
                </a:solidFill>
              </a:rPr>
              <a:t>　・ごみの搬出方法の順守</a:t>
            </a:r>
            <a:endParaRPr lang="en-US" altLang="ja-JP" dirty="0" smtClean="0">
              <a:solidFill>
                <a:schemeClr val="tx1"/>
              </a:solidFill>
            </a:endParaRPr>
          </a:p>
          <a:p>
            <a:r>
              <a:rPr lang="ja-JP" altLang="en-US" dirty="0" smtClean="0">
                <a:solidFill>
                  <a:schemeClr val="tx1"/>
                </a:solidFill>
              </a:rPr>
              <a:t>　・</a:t>
            </a:r>
            <a:r>
              <a:rPr lang="ja-JP" altLang="en-US" dirty="0">
                <a:solidFill>
                  <a:schemeClr val="tx1"/>
                </a:solidFill>
              </a:rPr>
              <a:t>共助の関係性の</a:t>
            </a:r>
            <a:r>
              <a:rPr lang="ja-JP" altLang="en-US" dirty="0" smtClean="0">
                <a:solidFill>
                  <a:schemeClr val="tx1"/>
                </a:solidFill>
              </a:rPr>
              <a:t>構築</a:t>
            </a:r>
            <a:endParaRPr lang="en-US" altLang="ja-JP" dirty="0">
              <a:solidFill>
                <a:schemeClr val="tx1"/>
              </a:solidFill>
            </a:endParaRPr>
          </a:p>
          <a:p>
            <a:r>
              <a:rPr lang="ja-JP" altLang="en-US" dirty="0" smtClean="0">
                <a:solidFill>
                  <a:schemeClr val="tx1"/>
                </a:solidFill>
              </a:rPr>
              <a:t>マニュアルに載せる情報</a:t>
            </a:r>
            <a:endParaRPr lang="en-US" altLang="ja-JP" dirty="0" smtClean="0">
              <a:solidFill>
                <a:schemeClr val="tx1"/>
              </a:solidFill>
            </a:endParaRPr>
          </a:p>
          <a:p>
            <a:r>
              <a:rPr lang="ja-JP" altLang="en-US" dirty="0" smtClean="0">
                <a:solidFill>
                  <a:schemeClr val="tx1"/>
                </a:solidFill>
              </a:rPr>
              <a:t>　・生活ごみと災害廃棄物の違い及びそれ</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　</a:t>
            </a:r>
            <a:r>
              <a:rPr lang="ja-JP" altLang="en-US" dirty="0" err="1" smtClean="0">
                <a:solidFill>
                  <a:schemeClr val="tx1"/>
                </a:solidFill>
              </a:rPr>
              <a:t>ぞれの搬</a:t>
            </a:r>
            <a:r>
              <a:rPr lang="ja-JP" altLang="en-US" dirty="0" smtClean="0">
                <a:solidFill>
                  <a:schemeClr val="tx1"/>
                </a:solidFill>
              </a:rPr>
              <a:t>出（処分）方法</a:t>
            </a:r>
            <a:endParaRPr lang="en-US" altLang="ja-JP" dirty="0" smtClean="0">
              <a:solidFill>
                <a:schemeClr val="tx1"/>
              </a:solidFill>
            </a:endParaRPr>
          </a:p>
          <a:p>
            <a:r>
              <a:rPr lang="ja-JP" altLang="en-US" dirty="0" smtClean="0">
                <a:solidFill>
                  <a:schemeClr val="tx1"/>
                </a:solidFill>
              </a:rPr>
              <a:t>　・仮置場内のルール</a:t>
            </a:r>
            <a:endParaRPr lang="en-US" altLang="ja-JP" dirty="0" smtClean="0">
              <a:solidFill>
                <a:schemeClr val="tx1"/>
              </a:solidFill>
            </a:endParaRPr>
          </a:p>
          <a:p>
            <a:r>
              <a:rPr lang="ja-JP" altLang="en-US" dirty="0" smtClean="0">
                <a:solidFill>
                  <a:schemeClr val="tx1"/>
                </a:solidFill>
              </a:rPr>
              <a:t>　・広報手段</a:t>
            </a:r>
            <a:endParaRPr lang="en-US" altLang="ja-JP" dirty="0" smtClean="0">
              <a:solidFill>
                <a:schemeClr val="tx1"/>
              </a:solidFill>
            </a:endParaRPr>
          </a:p>
          <a:p>
            <a:r>
              <a:rPr lang="ja-JP" altLang="en-US" dirty="0" smtClean="0">
                <a:solidFill>
                  <a:schemeClr val="tx1"/>
                </a:solidFill>
              </a:rPr>
              <a:t>　・共助の重要性</a:t>
            </a:r>
            <a:endParaRPr lang="en-US" altLang="ja-JP" dirty="0" smtClean="0">
              <a:solidFill>
                <a:schemeClr val="tx1"/>
              </a:solidFill>
            </a:endParaRPr>
          </a:p>
          <a:p>
            <a:r>
              <a:rPr lang="ja-JP" altLang="en-US" dirty="0" smtClean="0">
                <a:solidFill>
                  <a:schemeClr val="tx1"/>
                </a:solidFill>
              </a:rPr>
              <a:t>　・ボランティア情報</a:t>
            </a:r>
            <a:endParaRPr lang="en-US" altLang="ja-JP" dirty="0" smtClean="0">
              <a:solidFill>
                <a:schemeClr val="tx1"/>
              </a:solidFill>
            </a:endParaRPr>
          </a:p>
        </p:txBody>
      </p:sp>
      <p:sp>
        <p:nvSpPr>
          <p:cNvPr id="4" name="正方形/長方形 3"/>
          <p:cNvSpPr/>
          <p:nvPr/>
        </p:nvSpPr>
        <p:spPr>
          <a:xfrm>
            <a:off x="6936376" y="1338988"/>
            <a:ext cx="1606733" cy="39837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主</a:t>
            </a:r>
            <a:r>
              <a:rPr lang="ja-JP" altLang="en-US" dirty="0" smtClean="0">
                <a:solidFill>
                  <a:schemeClr val="tx1"/>
                </a:solidFill>
              </a:rPr>
              <a:t>な意見</a:t>
            </a:r>
            <a:endParaRPr kumimoji="1" lang="ja-JP" altLang="en-US" dirty="0">
              <a:solidFill>
                <a:schemeClr val="tx1"/>
              </a:solidFill>
            </a:endParaRPr>
          </a:p>
        </p:txBody>
      </p:sp>
    </p:spTree>
    <p:extLst>
      <p:ext uri="{BB962C8B-B14F-4D97-AF65-F5344CB8AC3E}">
        <p14:creationId xmlns:p14="http://schemas.microsoft.com/office/powerpoint/2010/main" val="897696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006475"/>
          </a:xfrm>
        </p:spPr>
        <p:txBody>
          <a:bodyPr>
            <a:normAutofit/>
          </a:bodyPr>
          <a:lstStyle/>
          <a:p>
            <a:r>
              <a:rPr lang="ja-JP" altLang="en-US" sz="3600" dirty="0" smtClean="0">
                <a:solidFill>
                  <a:schemeClr val="accent2">
                    <a:lumMod val="50000"/>
                  </a:schemeClr>
                </a:solidFill>
              </a:rPr>
              <a:t>第２回</a:t>
            </a:r>
            <a:r>
              <a:rPr lang="ja-JP" altLang="en-US" sz="3600" dirty="0">
                <a:solidFill>
                  <a:schemeClr val="accent2">
                    <a:lumMod val="50000"/>
                  </a:schemeClr>
                </a:solidFill>
              </a:rPr>
              <a:t>ワーキング会議について</a:t>
            </a:r>
            <a:endParaRPr kumimoji="1" lang="ja-JP" altLang="en-US" sz="3600" dirty="0">
              <a:solidFill>
                <a:schemeClr val="accent2">
                  <a:lumMod val="50000"/>
                </a:schemeClr>
              </a:solidFill>
            </a:endParaRPr>
          </a:p>
        </p:txBody>
      </p:sp>
      <p:sp>
        <p:nvSpPr>
          <p:cNvPr id="5" name="コンテンツ プレースホルダー 2"/>
          <p:cNvSpPr>
            <a:spLocks noGrp="1"/>
          </p:cNvSpPr>
          <p:nvPr>
            <p:ph sz="half" idx="1"/>
          </p:nvPr>
        </p:nvSpPr>
        <p:spPr>
          <a:xfrm>
            <a:off x="838199" y="1577431"/>
            <a:ext cx="4507523" cy="2019162"/>
          </a:xfrm>
        </p:spPr>
        <p:txBody>
          <a:bodyPr>
            <a:normAutofit/>
          </a:bodyPr>
          <a:lstStyle/>
          <a:p>
            <a:pPr marL="0" indent="0">
              <a:buNone/>
            </a:pPr>
            <a:r>
              <a:rPr lang="ja-JP" altLang="en-US" sz="2000" dirty="0"/>
              <a:t>日程　：令和２年</a:t>
            </a:r>
            <a:r>
              <a:rPr lang="ja-JP" altLang="en-US" sz="2000" dirty="0" smtClean="0"/>
              <a:t>１１月１日（日）</a:t>
            </a:r>
            <a:endParaRPr lang="en-US" altLang="ja-JP" sz="2000" dirty="0"/>
          </a:p>
          <a:p>
            <a:pPr marL="0" indent="0">
              <a:buNone/>
            </a:pPr>
            <a:r>
              <a:rPr lang="ja-JP" altLang="en-US" sz="2000" dirty="0"/>
              <a:t>参加者：行政職員（</a:t>
            </a:r>
            <a:r>
              <a:rPr lang="ja-JP" altLang="en-US" sz="2000" dirty="0">
                <a:solidFill>
                  <a:srgbClr val="FF0000"/>
                </a:solidFill>
              </a:rPr>
              <a:t>環境衛生課、危機管理室、自治</a:t>
            </a:r>
            <a:r>
              <a:rPr lang="ja-JP" altLang="en-US" sz="2000" dirty="0" smtClean="0">
                <a:solidFill>
                  <a:srgbClr val="FF0000"/>
                </a:solidFill>
              </a:rPr>
              <a:t>振興課）、</a:t>
            </a:r>
            <a:r>
              <a:rPr lang="ja-JP" altLang="en-US" sz="2000" dirty="0" smtClean="0"/>
              <a:t>大阪府、</a:t>
            </a:r>
            <a:r>
              <a:rPr lang="ja-JP" altLang="en-US" sz="2000" dirty="0"/>
              <a:t>近畿地方環境</a:t>
            </a:r>
            <a:r>
              <a:rPr lang="ja-JP" altLang="en-US" sz="2000" dirty="0" smtClean="0"/>
              <a:t>事務所、町会・自治会長</a:t>
            </a:r>
            <a:endParaRPr lang="en-US" altLang="ja-JP" sz="2000" dirty="0"/>
          </a:p>
        </p:txBody>
      </p:sp>
      <p:pic>
        <p:nvPicPr>
          <p:cNvPr id="7" name="コンテンツ プレースホルダー 6">
            <a:extLst>
              <a:ext uri="{FF2B5EF4-FFF2-40B4-BE49-F238E27FC236}">
                <a16:creationId xmlns:a16="http://schemas.microsoft.com/office/drawing/2014/main" id="{9D2985CF-30F8-4074-AB72-37B8F8198F4E}"/>
              </a:ext>
            </a:extLst>
          </p:cNvP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8700156" y="1114792"/>
            <a:ext cx="2920931" cy="2190698"/>
          </a:xfrm>
          <a:prstGeom prst="rect">
            <a:avLst/>
          </a:prstGeom>
          <a:ln w="19050">
            <a:noFill/>
          </a:ln>
        </p:spPr>
      </p:pic>
      <p:sp>
        <p:nvSpPr>
          <p:cNvPr id="6" name="コンテンツ プレースホルダー 2"/>
          <p:cNvSpPr txBox="1">
            <a:spLocks/>
          </p:cNvSpPr>
          <p:nvPr/>
        </p:nvSpPr>
        <p:spPr>
          <a:xfrm>
            <a:off x="838199" y="3630743"/>
            <a:ext cx="4029223" cy="24742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sz="2000" dirty="0"/>
          </a:p>
        </p:txBody>
      </p:sp>
      <p:sp>
        <p:nvSpPr>
          <p:cNvPr id="8" name="角丸四角形 7"/>
          <p:cNvSpPr/>
          <p:nvPr/>
        </p:nvSpPr>
        <p:spPr>
          <a:xfrm>
            <a:off x="864603" y="4069471"/>
            <a:ext cx="4507523" cy="2416118"/>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t>①基礎講座（災害によって発生するごみの基本と市民に期待されること）</a:t>
            </a:r>
            <a:endParaRPr lang="en-US" altLang="ja-JP" dirty="0"/>
          </a:p>
          <a:p>
            <a:r>
              <a:rPr lang="ja-JP" altLang="en-US" dirty="0"/>
              <a:t>②ワークショップ</a:t>
            </a:r>
            <a:endParaRPr lang="en-US" altLang="ja-JP" dirty="0"/>
          </a:p>
          <a:p>
            <a:r>
              <a:rPr lang="ja-JP" altLang="en-US" dirty="0"/>
              <a:t>　・発災後のごみ出しで発生する問題</a:t>
            </a:r>
            <a:endParaRPr lang="en-US" altLang="ja-JP" dirty="0"/>
          </a:p>
          <a:p>
            <a:r>
              <a:rPr lang="ja-JP" altLang="en-US" dirty="0"/>
              <a:t>　・解決策</a:t>
            </a:r>
            <a:endParaRPr lang="en-US" altLang="ja-JP" dirty="0"/>
          </a:p>
          <a:p>
            <a:r>
              <a:rPr lang="ja-JP" altLang="en-US" dirty="0"/>
              <a:t>　　</a:t>
            </a:r>
            <a:r>
              <a:rPr lang="ja-JP" altLang="en-US" dirty="0" smtClean="0"/>
              <a:t>これら</a:t>
            </a:r>
            <a:r>
              <a:rPr lang="ja-JP" altLang="en-US" dirty="0"/>
              <a:t>について意見交換及び発表</a:t>
            </a:r>
            <a:endParaRPr lang="en-US" altLang="ja-JP" dirty="0"/>
          </a:p>
        </p:txBody>
      </p:sp>
      <p:sp>
        <p:nvSpPr>
          <p:cNvPr id="9" name="角丸四角形 8"/>
          <p:cNvSpPr/>
          <p:nvPr/>
        </p:nvSpPr>
        <p:spPr>
          <a:xfrm>
            <a:off x="1041386" y="3696053"/>
            <a:ext cx="1741004" cy="493261"/>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t>会議内容</a:t>
            </a:r>
            <a:endParaRPr lang="en-US" altLang="ja-JP" sz="2000" dirty="0"/>
          </a:p>
        </p:txBody>
      </p:sp>
      <p:sp>
        <p:nvSpPr>
          <p:cNvPr id="3" name="テキスト ボックス 2"/>
          <p:cNvSpPr txBox="1"/>
          <p:nvPr/>
        </p:nvSpPr>
        <p:spPr>
          <a:xfrm>
            <a:off x="5613592" y="3331171"/>
            <a:ext cx="2931817" cy="338554"/>
          </a:xfrm>
          <a:prstGeom prst="rect">
            <a:avLst/>
          </a:prstGeom>
          <a:noFill/>
        </p:spPr>
        <p:txBody>
          <a:bodyPr wrap="square" rtlCol="0">
            <a:spAutoFit/>
          </a:bodyPr>
          <a:lstStyle/>
          <a:p>
            <a:r>
              <a:rPr lang="ja-JP" altLang="en-US" sz="1600" dirty="0"/>
              <a:t>会場</a:t>
            </a:r>
            <a:r>
              <a:rPr lang="ja-JP" altLang="en-US" sz="1600" dirty="0" smtClean="0"/>
              <a:t>に展示した写真（一部）</a:t>
            </a:r>
            <a:endParaRPr kumimoji="1" lang="ja-JP" altLang="en-US" sz="1600" dirty="0"/>
          </a:p>
        </p:txBody>
      </p:sp>
      <p:sp>
        <p:nvSpPr>
          <p:cNvPr id="4" name="テキスト ボックス 3"/>
          <p:cNvSpPr txBox="1"/>
          <p:nvPr/>
        </p:nvSpPr>
        <p:spPr>
          <a:xfrm>
            <a:off x="8700155" y="3331172"/>
            <a:ext cx="2920931" cy="338554"/>
          </a:xfrm>
          <a:prstGeom prst="rect">
            <a:avLst/>
          </a:prstGeom>
          <a:solidFill>
            <a:schemeClr val="bg1"/>
          </a:solidFill>
        </p:spPr>
        <p:txBody>
          <a:bodyPr wrap="square" rtlCol="0">
            <a:spAutoFit/>
          </a:bodyPr>
          <a:lstStyle/>
          <a:p>
            <a:r>
              <a:rPr kumimoji="1" lang="ja-JP" altLang="en-US" sz="1600" dirty="0" smtClean="0"/>
              <a:t>ワークショップ</a:t>
            </a:r>
            <a:r>
              <a:rPr lang="ja-JP" altLang="en-US" sz="1600" dirty="0" smtClean="0"/>
              <a:t>の雰囲気</a:t>
            </a:r>
            <a:endParaRPr kumimoji="1" lang="ja-JP" altLang="en-US" sz="1600" dirty="0"/>
          </a:p>
        </p:txBody>
      </p:sp>
      <p:sp>
        <p:nvSpPr>
          <p:cNvPr id="12" name="正方形/長方形 11"/>
          <p:cNvSpPr/>
          <p:nvPr/>
        </p:nvSpPr>
        <p:spPr>
          <a:xfrm>
            <a:off x="5615020" y="1114792"/>
            <a:ext cx="2930390" cy="2595131"/>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8675201" y="1114792"/>
            <a:ext cx="2930390" cy="2595131"/>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図 13"/>
          <p:cNvPicPr/>
          <p:nvPr/>
        </p:nvPicPr>
        <p:blipFill>
          <a:blip r:embed="rId3" cstate="email">
            <a:extLst>
              <a:ext uri="{28A0092B-C50C-407E-A947-70E740481C1C}">
                <a14:useLocalDpi xmlns:a14="http://schemas.microsoft.com/office/drawing/2010/main"/>
              </a:ext>
            </a:extLst>
          </a:blip>
          <a:stretch>
            <a:fillRect/>
          </a:stretch>
        </p:blipFill>
        <p:spPr>
          <a:xfrm>
            <a:off x="5613592" y="1136619"/>
            <a:ext cx="2931817" cy="2194552"/>
          </a:xfrm>
          <a:prstGeom prst="rect">
            <a:avLst/>
          </a:prstGeom>
        </p:spPr>
      </p:pic>
      <p:sp>
        <p:nvSpPr>
          <p:cNvPr id="15" name="左矢印吹き出し 14"/>
          <p:cNvSpPr/>
          <p:nvPr/>
        </p:nvSpPr>
        <p:spPr>
          <a:xfrm>
            <a:off x="5345721" y="4180981"/>
            <a:ext cx="6386734" cy="2352219"/>
          </a:xfrm>
          <a:prstGeom prst="leftArrowCallout">
            <a:avLst>
              <a:gd name="adj1" fmla="val 14197"/>
              <a:gd name="adj2" fmla="val 14683"/>
              <a:gd name="adj3" fmla="val 11788"/>
              <a:gd name="adj4" fmla="val 92611"/>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発災後のごみ出しで発生する問題</a:t>
            </a:r>
            <a:endParaRPr lang="en-US" altLang="ja-JP" dirty="0" smtClean="0">
              <a:solidFill>
                <a:schemeClr val="tx1"/>
              </a:solidFill>
            </a:endParaRPr>
          </a:p>
          <a:p>
            <a:r>
              <a:rPr lang="ja-JP" altLang="en-US" dirty="0" smtClean="0">
                <a:solidFill>
                  <a:schemeClr val="tx1"/>
                </a:solidFill>
              </a:rPr>
              <a:t>　・住民への広報について（広報手段や広報内容）</a:t>
            </a:r>
            <a:endParaRPr lang="en-US" altLang="ja-JP" dirty="0" smtClean="0">
              <a:solidFill>
                <a:schemeClr val="tx1"/>
              </a:solidFill>
            </a:endParaRPr>
          </a:p>
          <a:p>
            <a:r>
              <a:rPr lang="ja-JP" altLang="en-US" dirty="0" smtClean="0">
                <a:solidFill>
                  <a:schemeClr val="tx1"/>
                </a:solidFill>
              </a:rPr>
              <a:t>　・仮置場の確保、運営、管理に係ること</a:t>
            </a:r>
            <a:endParaRPr lang="en-US" altLang="ja-JP" dirty="0" smtClean="0">
              <a:solidFill>
                <a:schemeClr val="tx1"/>
              </a:solidFill>
            </a:endParaRPr>
          </a:p>
          <a:p>
            <a:r>
              <a:rPr lang="ja-JP" altLang="en-US" dirty="0" smtClean="0">
                <a:solidFill>
                  <a:schemeClr val="tx1"/>
                </a:solidFill>
              </a:rPr>
              <a:t>　・</a:t>
            </a:r>
            <a:r>
              <a:rPr lang="ja-JP" altLang="en-US" dirty="0">
                <a:solidFill>
                  <a:schemeClr val="tx1"/>
                </a:solidFill>
              </a:rPr>
              <a:t>仮置場まで持っていけない人への</a:t>
            </a:r>
            <a:r>
              <a:rPr lang="ja-JP" altLang="en-US" dirty="0" smtClean="0">
                <a:solidFill>
                  <a:schemeClr val="tx1"/>
                </a:solidFill>
              </a:rPr>
              <a:t>フォロー</a:t>
            </a:r>
            <a:endParaRPr lang="en-US" altLang="ja-JP" dirty="0" smtClean="0">
              <a:solidFill>
                <a:schemeClr val="tx1"/>
              </a:solidFill>
            </a:endParaRPr>
          </a:p>
          <a:p>
            <a:r>
              <a:rPr lang="ja-JP" altLang="en-US" dirty="0">
                <a:solidFill>
                  <a:schemeClr val="tx1"/>
                </a:solidFill>
              </a:rPr>
              <a:t>解決</a:t>
            </a:r>
            <a:r>
              <a:rPr lang="ja-JP" altLang="en-US" dirty="0" smtClean="0">
                <a:solidFill>
                  <a:schemeClr val="tx1"/>
                </a:solidFill>
              </a:rPr>
              <a:t>策</a:t>
            </a:r>
            <a:endParaRPr lang="en-US" altLang="ja-JP" dirty="0" smtClean="0">
              <a:solidFill>
                <a:schemeClr val="tx1"/>
              </a:solidFill>
            </a:endParaRPr>
          </a:p>
          <a:p>
            <a:r>
              <a:rPr lang="ja-JP" altLang="en-US" dirty="0" smtClean="0">
                <a:solidFill>
                  <a:schemeClr val="tx1"/>
                </a:solidFill>
              </a:rPr>
              <a:t>　・仮置場の情報を事前に公開してほしい</a:t>
            </a:r>
            <a:endParaRPr lang="en-US" altLang="ja-JP" dirty="0" smtClean="0">
              <a:solidFill>
                <a:schemeClr val="tx1"/>
              </a:solidFill>
            </a:endParaRPr>
          </a:p>
          <a:p>
            <a:r>
              <a:rPr lang="ja-JP" altLang="en-US" dirty="0" smtClean="0">
                <a:solidFill>
                  <a:schemeClr val="tx1"/>
                </a:solidFill>
              </a:rPr>
              <a:t>　・不法投棄便乗ごみに対する警察によるパトロール</a:t>
            </a:r>
            <a:endParaRPr lang="en-US" altLang="ja-JP" dirty="0" smtClean="0">
              <a:solidFill>
                <a:schemeClr val="tx1"/>
              </a:solidFill>
            </a:endParaRPr>
          </a:p>
          <a:p>
            <a:r>
              <a:rPr lang="ja-JP" altLang="en-US" dirty="0" smtClean="0">
                <a:solidFill>
                  <a:schemeClr val="tx1"/>
                </a:solidFill>
              </a:rPr>
              <a:t>　・自治体と町会、自治会との連携の強化</a:t>
            </a:r>
            <a:endParaRPr lang="en-US" altLang="ja-JP" dirty="0" smtClean="0">
              <a:solidFill>
                <a:schemeClr val="tx1"/>
              </a:solidFill>
            </a:endParaRPr>
          </a:p>
        </p:txBody>
      </p:sp>
      <p:sp>
        <p:nvSpPr>
          <p:cNvPr id="16" name="正方形/長方形 15"/>
          <p:cNvSpPr/>
          <p:nvPr/>
        </p:nvSpPr>
        <p:spPr>
          <a:xfrm>
            <a:off x="5876831" y="3828358"/>
            <a:ext cx="3838099" cy="39837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町会・自治会長からの主な意見</a:t>
            </a:r>
            <a:endParaRPr kumimoji="1" lang="ja-JP" altLang="en-US" dirty="0">
              <a:solidFill>
                <a:schemeClr val="tx1"/>
              </a:solidFill>
            </a:endParaRPr>
          </a:p>
        </p:txBody>
      </p:sp>
    </p:spTree>
    <p:extLst>
      <p:ext uri="{BB962C8B-B14F-4D97-AF65-F5344CB8AC3E}">
        <p14:creationId xmlns:p14="http://schemas.microsoft.com/office/powerpoint/2010/main" val="3767093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5866228" y="1664234"/>
            <a:ext cx="5753686" cy="4818574"/>
          </a:xfrm>
          <a:prstGeom prst="rect">
            <a:avLst/>
          </a:prstGeom>
          <a:solidFill>
            <a:srgbClr val="E5E9EF"/>
          </a:solid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 name="タイトル 1"/>
          <p:cNvSpPr>
            <a:spLocks noGrp="1"/>
          </p:cNvSpPr>
          <p:nvPr>
            <p:ph type="title"/>
          </p:nvPr>
        </p:nvSpPr>
        <p:spPr>
          <a:xfrm>
            <a:off x="838200" y="532064"/>
            <a:ext cx="10515600" cy="912345"/>
          </a:xfrm>
        </p:spPr>
        <p:txBody>
          <a:bodyPr>
            <a:normAutofit/>
          </a:bodyPr>
          <a:lstStyle/>
          <a:p>
            <a:r>
              <a:rPr lang="ja-JP" altLang="en-US" sz="3600" dirty="0" smtClean="0">
                <a:solidFill>
                  <a:schemeClr val="accent2">
                    <a:lumMod val="50000"/>
                  </a:schemeClr>
                </a:solidFill>
              </a:rPr>
              <a:t>第３回</a:t>
            </a:r>
            <a:r>
              <a:rPr lang="ja-JP" altLang="en-US" sz="3600" dirty="0">
                <a:solidFill>
                  <a:schemeClr val="accent2">
                    <a:lumMod val="50000"/>
                  </a:schemeClr>
                </a:solidFill>
              </a:rPr>
              <a:t>ワーキング</a:t>
            </a:r>
            <a:r>
              <a:rPr lang="ja-JP" altLang="en-US" sz="3600" dirty="0" smtClean="0">
                <a:solidFill>
                  <a:schemeClr val="accent2">
                    <a:lumMod val="50000"/>
                  </a:schemeClr>
                </a:solidFill>
              </a:rPr>
              <a:t>会議＋最終調整</a:t>
            </a:r>
            <a:endParaRPr kumimoji="1" lang="ja-JP" altLang="en-US" sz="3600" dirty="0">
              <a:solidFill>
                <a:schemeClr val="accent2">
                  <a:lumMod val="50000"/>
                </a:schemeClr>
              </a:solidFill>
            </a:endParaRPr>
          </a:p>
        </p:txBody>
      </p:sp>
      <p:sp>
        <p:nvSpPr>
          <p:cNvPr id="5" name="コンテンツ プレースホルダー 2"/>
          <p:cNvSpPr>
            <a:spLocks noGrp="1"/>
          </p:cNvSpPr>
          <p:nvPr>
            <p:ph sz="half" idx="1"/>
          </p:nvPr>
        </p:nvSpPr>
        <p:spPr>
          <a:xfrm>
            <a:off x="773344" y="1433412"/>
            <a:ext cx="4580965" cy="1450930"/>
          </a:xfrm>
        </p:spPr>
        <p:txBody>
          <a:bodyPr>
            <a:normAutofit/>
          </a:bodyPr>
          <a:lstStyle/>
          <a:p>
            <a:pPr marL="0" indent="0">
              <a:buNone/>
            </a:pPr>
            <a:r>
              <a:rPr lang="ja-JP" altLang="en-US" sz="1800" dirty="0"/>
              <a:t>日程　：</a:t>
            </a:r>
            <a:r>
              <a:rPr lang="ja-JP" altLang="en-US" sz="1800" dirty="0" smtClean="0"/>
              <a:t>令和３年１月２１日（木）</a:t>
            </a:r>
            <a:endParaRPr lang="en-US" altLang="ja-JP" sz="1800" dirty="0"/>
          </a:p>
          <a:p>
            <a:pPr marL="0" indent="0">
              <a:buNone/>
            </a:pPr>
            <a:r>
              <a:rPr lang="ja-JP" altLang="en-US" sz="1800" dirty="0"/>
              <a:t>参加者：行政職員（</a:t>
            </a:r>
            <a:r>
              <a:rPr lang="ja-JP" altLang="en-US" sz="1800" dirty="0">
                <a:solidFill>
                  <a:srgbClr val="FF0000"/>
                </a:solidFill>
              </a:rPr>
              <a:t>環境衛生課、危機管理室、自治振興課、地域共生</a:t>
            </a:r>
            <a:r>
              <a:rPr lang="ja-JP" altLang="en-US" sz="1800" dirty="0" smtClean="0">
                <a:solidFill>
                  <a:srgbClr val="FF0000"/>
                </a:solidFill>
              </a:rPr>
              <a:t>推進課）</a:t>
            </a:r>
            <a:r>
              <a:rPr lang="ja-JP" altLang="en-US" sz="1800" dirty="0" smtClean="0"/>
              <a:t>泉佐野市社会福祉協議会、</a:t>
            </a:r>
            <a:r>
              <a:rPr lang="ja-JP" altLang="en-US" sz="1800" dirty="0"/>
              <a:t>近畿地方環境</a:t>
            </a:r>
            <a:r>
              <a:rPr lang="ja-JP" altLang="en-US" sz="1800" dirty="0" smtClean="0"/>
              <a:t>事務所</a:t>
            </a:r>
            <a:endParaRPr lang="en-US" altLang="ja-JP" sz="1800" dirty="0"/>
          </a:p>
        </p:txBody>
      </p:sp>
      <p:sp>
        <p:nvSpPr>
          <p:cNvPr id="6" name="コンテンツ プレースホルダー 2"/>
          <p:cNvSpPr txBox="1">
            <a:spLocks/>
          </p:cNvSpPr>
          <p:nvPr/>
        </p:nvSpPr>
        <p:spPr>
          <a:xfrm>
            <a:off x="838201" y="3597645"/>
            <a:ext cx="4451252" cy="1776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sz="2000" dirty="0" smtClean="0"/>
          </a:p>
        </p:txBody>
      </p:sp>
      <p:sp>
        <p:nvSpPr>
          <p:cNvPr id="7" name="角丸四角形 6"/>
          <p:cNvSpPr/>
          <p:nvPr/>
        </p:nvSpPr>
        <p:spPr>
          <a:xfrm>
            <a:off x="643808" y="3039082"/>
            <a:ext cx="4645645" cy="1772066"/>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t>ワークショップ</a:t>
            </a:r>
            <a:endParaRPr lang="en-US" altLang="ja-JP" dirty="0"/>
          </a:p>
          <a:p>
            <a:r>
              <a:rPr lang="ja-JP" altLang="en-US" dirty="0"/>
              <a:t> </a:t>
            </a:r>
            <a:r>
              <a:rPr lang="ja-JP" altLang="en-US" dirty="0" smtClean="0"/>
              <a:t> ２度</a:t>
            </a:r>
            <a:r>
              <a:rPr lang="ja-JP" altLang="en-US" dirty="0"/>
              <a:t>の会議を経て作成</a:t>
            </a:r>
            <a:r>
              <a:rPr lang="ja-JP" altLang="en-US" dirty="0" smtClean="0"/>
              <a:t>した素案につ</a:t>
            </a:r>
            <a:r>
              <a:rPr lang="ja-JP" altLang="en-US" dirty="0"/>
              <a:t>いて</a:t>
            </a:r>
            <a:endParaRPr lang="en-US" altLang="ja-JP" dirty="0"/>
          </a:p>
          <a:p>
            <a:r>
              <a:rPr lang="ja-JP" altLang="en-US" dirty="0" smtClean="0"/>
              <a:t>　・</a:t>
            </a:r>
            <a:r>
              <a:rPr lang="ja-JP" altLang="en-US" dirty="0"/>
              <a:t>マニュアルの構成や流れ</a:t>
            </a:r>
            <a:endParaRPr lang="en-US" altLang="ja-JP" dirty="0"/>
          </a:p>
          <a:p>
            <a:r>
              <a:rPr lang="ja-JP" altLang="en-US" dirty="0" smtClean="0"/>
              <a:t>　・</a:t>
            </a:r>
            <a:r>
              <a:rPr lang="ja-JP" altLang="en-US" dirty="0"/>
              <a:t>各ページに記載している内容</a:t>
            </a:r>
            <a:endParaRPr lang="en-US" altLang="ja-JP" dirty="0"/>
          </a:p>
          <a:p>
            <a:r>
              <a:rPr lang="ja-JP" altLang="en-US" dirty="0"/>
              <a:t>　　</a:t>
            </a:r>
            <a:r>
              <a:rPr lang="ja-JP" altLang="en-US" dirty="0" smtClean="0"/>
              <a:t>　これら</a:t>
            </a:r>
            <a:r>
              <a:rPr lang="ja-JP" altLang="en-US" dirty="0"/>
              <a:t>について意見交換及び</a:t>
            </a:r>
            <a:r>
              <a:rPr lang="ja-JP" altLang="en-US" dirty="0" smtClean="0"/>
              <a:t>発表</a:t>
            </a:r>
            <a:r>
              <a:rPr lang="ja-JP" altLang="en-US" sz="2000" dirty="0" smtClean="0"/>
              <a:t>　</a:t>
            </a:r>
            <a:endParaRPr lang="en-US" altLang="ja-JP" sz="2000" dirty="0"/>
          </a:p>
        </p:txBody>
      </p:sp>
      <p:sp>
        <p:nvSpPr>
          <p:cNvPr id="8" name="角丸四角形 7"/>
          <p:cNvSpPr/>
          <p:nvPr/>
        </p:nvSpPr>
        <p:spPr>
          <a:xfrm>
            <a:off x="838200" y="2715065"/>
            <a:ext cx="1648515" cy="429350"/>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t>会議内容</a:t>
            </a:r>
            <a:endParaRPr lang="en-US" altLang="ja-JP" sz="2000" dirty="0"/>
          </a:p>
        </p:txBody>
      </p:sp>
      <p:sp>
        <p:nvSpPr>
          <p:cNvPr id="4" name="上矢印吹き出し 3"/>
          <p:cNvSpPr/>
          <p:nvPr/>
        </p:nvSpPr>
        <p:spPr>
          <a:xfrm>
            <a:off x="643809" y="4811148"/>
            <a:ext cx="4840038" cy="1671660"/>
          </a:xfrm>
          <a:prstGeom prst="upArrowCallout">
            <a:avLst>
              <a:gd name="adj1" fmla="val 25000"/>
              <a:gd name="adj2" fmla="val 25000"/>
              <a:gd name="adj3" fmla="val 16585"/>
              <a:gd name="adj4" fmla="val 75075"/>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・災害時のごみの種類が明確か</a:t>
            </a:r>
            <a:endParaRPr lang="en-US" altLang="ja-JP" dirty="0">
              <a:solidFill>
                <a:schemeClr val="tx1"/>
              </a:solidFill>
            </a:endParaRPr>
          </a:p>
          <a:p>
            <a:r>
              <a:rPr lang="ja-JP" altLang="en-US" dirty="0">
                <a:solidFill>
                  <a:schemeClr val="tx1"/>
                </a:solidFill>
              </a:rPr>
              <a:t>・ごみの種類ごとに処分方法が載っているか</a:t>
            </a:r>
            <a:endParaRPr lang="en-US" altLang="ja-JP" dirty="0">
              <a:solidFill>
                <a:schemeClr val="tx1"/>
              </a:solidFill>
            </a:endParaRPr>
          </a:p>
          <a:p>
            <a:r>
              <a:rPr lang="ja-JP" altLang="en-US" dirty="0" smtClean="0">
                <a:solidFill>
                  <a:schemeClr val="tx1"/>
                </a:solidFill>
              </a:rPr>
              <a:t>・シンプルで分かりやすいか</a:t>
            </a:r>
            <a:endParaRPr lang="en-US" altLang="ja-JP" dirty="0">
              <a:solidFill>
                <a:schemeClr val="tx1"/>
              </a:solidFill>
            </a:endParaRPr>
          </a:p>
          <a:p>
            <a:r>
              <a:rPr lang="ja-JP" altLang="en-US" dirty="0">
                <a:solidFill>
                  <a:schemeClr val="tx1"/>
                </a:solidFill>
              </a:rPr>
              <a:t>・共助についての考え方が適切か</a:t>
            </a:r>
            <a:endParaRPr lang="en-US" altLang="ja-JP" dirty="0">
              <a:solidFill>
                <a:schemeClr val="tx1"/>
              </a:solidFill>
            </a:endParaRPr>
          </a:p>
        </p:txBody>
      </p:sp>
      <p:sp>
        <p:nvSpPr>
          <p:cNvPr id="15" name="下矢印 14"/>
          <p:cNvSpPr/>
          <p:nvPr/>
        </p:nvSpPr>
        <p:spPr>
          <a:xfrm>
            <a:off x="6501297" y="4065974"/>
            <a:ext cx="1841863" cy="703310"/>
          </a:xfrm>
          <a:prstGeom prst="downArrow">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txBox="1">
            <a:spLocks/>
          </p:cNvSpPr>
          <p:nvPr/>
        </p:nvSpPr>
        <p:spPr>
          <a:xfrm>
            <a:off x="6096000" y="4879196"/>
            <a:ext cx="2673200" cy="1013558"/>
          </a:xfrm>
          <a:prstGeom prst="rect">
            <a:avLst/>
          </a:prstGeom>
          <a:solidFill>
            <a:schemeClr val="bg1"/>
          </a:solidFill>
          <a:ln w="25400">
            <a:solidFill>
              <a:schemeClr val="accent5">
                <a:lumMod val="75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smtClean="0"/>
              <a:t>１０ページにわたるマニュアルの完成（詳細は別添）</a:t>
            </a:r>
            <a:endParaRPr lang="en-US" altLang="ja-JP" sz="2000" dirty="0"/>
          </a:p>
        </p:txBody>
      </p:sp>
      <p:sp>
        <p:nvSpPr>
          <p:cNvPr id="18" name="角丸四角形 17"/>
          <p:cNvSpPr/>
          <p:nvPr/>
        </p:nvSpPr>
        <p:spPr>
          <a:xfrm>
            <a:off x="5931085" y="1433412"/>
            <a:ext cx="1890552" cy="429350"/>
          </a:xfrm>
          <a:prstGeom prst="roundRect">
            <a:avLst/>
          </a:prstGeom>
          <a:solidFill>
            <a:srgbClr val="E5E9EF"/>
          </a:solid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t>最終</a:t>
            </a:r>
            <a:r>
              <a:rPr lang="ja-JP" altLang="en-US" sz="2000" dirty="0"/>
              <a:t>調整</a:t>
            </a:r>
            <a:endParaRPr lang="en-US" altLang="ja-JP" sz="2000" dirty="0"/>
          </a:p>
        </p:txBody>
      </p:sp>
      <p:sp>
        <p:nvSpPr>
          <p:cNvPr id="19" name="正方形/長方形 18"/>
          <p:cNvSpPr/>
          <p:nvPr/>
        </p:nvSpPr>
        <p:spPr>
          <a:xfrm>
            <a:off x="767860" y="4951819"/>
            <a:ext cx="1491264" cy="31805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主</a:t>
            </a:r>
            <a:r>
              <a:rPr lang="ja-JP" altLang="en-US" dirty="0" smtClean="0">
                <a:solidFill>
                  <a:schemeClr val="tx1"/>
                </a:solidFill>
              </a:rPr>
              <a:t>な意見</a:t>
            </a:r>
            <a:endParaRPr kumimoji="1" lang="ja-JP" altLang="en-US" dirty="0">
              <a:solidFill>
                <a:schemeClr val="tx1"/>
              </a:solidFill>
            </a:endParaRPr>
          </a:p>
        </p:txBody>
      </p:sp>
      <p:pic>
        <p:nvPicPr>
          <p:cNvPr id="21" name="図 20"/>
          <p:cNvPicPr>
            <a:picLocks noChangeAspect="1"/>
          </p:cNvPicPr>
          <p:nvPr/>
        </p:nvPicPr>
        <p:blipFill>
          <a:blip r:embed="rId2"/>
          <a:stretch>
            <a:fillRect/>
          </a:stretch>
        </p:blipFill>
        <p:spPr>
          <a:xfrm>
            <a:off x="8979125" y="2158877"/>
            <a:ext cx="2631688" cy="3749572"/>
          </a:xfrm>
          <a:prstGeom prst="rect">
            <a:avLst/>
          </a:prstGeom>
        </p:spPr>
      </p:pic>
      <p:sp>
        <p:nvSpPr>
          <p:cNvPr id="11" name="テキスト ボックス 10"/>
          <p:cNvSpPr txBox="1"/>
          <p:nvPr/>
        </p:nvSpPr>
        <p:spPr>
          <a:xfrm>
            <a:off x="5967629" y="2124408"/>
            <a:ext cx="2982527" cy="1754326"/>
          </a:xfrm>
          <a:prstGeom prst="rect">
            <a:avLst/>
          </a:prstGeom>
          <a:solidFill>
            <a:schemeClr val="bg1"/>
          </a:solidFill>
          <a:ln w="28575">
            <a:solidFill>
              <a:schemeClr val="accent5">
                <a:lumMod val="75000"/>
              </a:schemeClr>
            </a:solidFill>
          </a:ln>
        </p:spPr>
        <p:txBody>
          <a:bodyPr wrap="square" rtlCol="0">
            <a:spAutoFit/>
          </a:bodyPr>
          <a:lstStyle/>
          <a:p>
            <a:r>
              <a:rPr lang="ja-JP" altLang="en-US" dirty="0"/>
              <a:t>３度の会議を基に最終調整</a:t>
            </a:r>
            <a:endParaRPr lang="en-US" altLang="ja-JP" dirty="0"/>
          </a:p>
          <a:p>
            <a:r>
              <a:rPr lang="ja-JP" altLang="en-US" dirty="0"/>
              <a:t>・記載内容の整理</a:t>
            </a:r>
            <a:endParaRPr lang="en-US" altLang="ja-JP" dirty="0"/>
          </a:p>
          <a:p>
            <a:r>
              <a:rPr lang="ja-JP" altLang="en-US" dirty="0"/>
              <a:t>・パンフレットの</a:t>
            </a:r>
            <a:r>
              <a:rPr lang="ja-JP" altLang="en-US" dirty="0" smtClean="0"/>
              <a:t>デザイン</a:t>
            </a:r>
            <a:endParaRPr lang="en-US" altLang="ja-JP" dirty="0" smtClean="0"/>
          </a:p>
          <a:p>
            <a:r>
              <a:rPr lang="ja-JP" altLang="en-US" dirty="0"/>
              <a:t>　</a:t>
            </a:r>
            <a:r>
              <a:rPr lang="ja-JP" altLang="en-US" dirty="0" smtClean="0"/>
              <a:t>調整</a:t>
            </a:r>
            <a:endParaRPr lang="en-US" altLang="ja-JP" dirty="0"/>
          </a:p>
          <a:p>
            <a:r>
              <a:rPr lang="ja-JP" altLang="en-US" dirty="0" smtClean="0"/>
              <a:t>・災害</a:t>
            </a:r>
            <a:r>
              <a:rPr lang="ja-JP" altLang="en-US" dirty="0"/>
              <a:t>廃棄物処理計画と</a:t>
            </a:r>
            <a:r>
              <a:rPr lang="ja-JP" altLang="en-US" dirty="0" smtClean="0"/>
              <a:t>の</a:t>
            </a:r>
            <a:endParaRPr lang="en-US" altLang="ja-JP" dirty="0" smtClean="0"/>
          </a:p>
          <a:p>
            <a:r>
              <a:rPr lang="ja-JP" altLang="en-US" dirty="0"/>
              <a:t>　</a:t>
            </a:r>
            <a:r>
              <a:rPr lang="ja-JP" altLang="en-US" dirty="0" smtClean="0"/>
              <a:t>すり合わせ</a:t>
            </a:r>
            <a:endParaRPr lang="en-US" altLang="ja-JP" dirty="0"/>
          </a:p>
        </p:txBody>
      </p:sp>
      <p:sp>
        <p:nvSpPr>
          <p:cNvPr id="22" name="正方形/長方形 21"/>
          <p:cNvSpPr/>
          <p:nvPr/>
        </p:nvSpPr>
        <p:spPr>
          <a:xfrm>
            <a:off x="9931791" y="5892754"/>
            <a:ext cx="738455" cy="37980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t>表紙</a:t>
            </a:r>
            <a:endParaRPr kumimoji="1" lang="ja-JP" altLang="en-US" dirty="0"/>
          </a:p>
        </p:txBody>
      </p:sp>
    </p:spTree>
    <p:extLst>
      <p:ext uri="{BB962C8B-B14F-4D97-AF65-F5344CB8AC3E}">
        <p14:creationId xmlns:p14="http://schemas.microsoft.com/office/powerpoint/2010/main" val="3929091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chemeClr val="accent2">
                    <a:lumMod val="50000"/>
                  </a:schemeClr>
                </a:solidFill>
              </a:rPr>
              <a:t>5.</a:t>
            </a:r>
            <a:r>
              <a:rPr kumimoji="1" lang="ja-JP" altLang="en-US" dirty="0" smtClean="0">
                <a:solidFill>
                  <a:schemeClr val="accent2">
                    <a:lumMod val="50000"/>
                  </a:schemeClr>
                </a:solidFill>
              </a:rPr>
              <a:t>まとめ</a:t>
            </a:r>
            <a:endParaRPr kumimoji="1" lang="ja-JP" altLang="en-US" dirty="0">
              <a:solidFill>
                <a:schemeClr val="accent2">
                  <a:lumMod val="50000"/>
                </a:schemeClr>
              </a:solidFill>
            </a:endParaRPr>
          </a:p>
        </p:txBody>
      </p:sp>
      <p:sp>
        <p:nvSpPr>
          <p:cNvPr id="3" name="コンテンツ プレースホルダー 2"/>
          <p:cNvSpPr>
            <a:spLocks noGrp="1"/>
          </p:cNvSpPr>
          <p:nvPr>
            <p:ph idx="1"/>
          </p:nvPr>
        </p:nvSpPr>
        <p:spPr>
          <a:xfrm>
            <a:off x="838200" y="1489166"/>
            <a:ext cx="8435802" cy="4872445"/>
          </a:xfrm>
        </p:spPr>
        <p:txBody>
          <a:bodyPr>
            <a:normAutofit/>
          </a:bodyPr>
          <a:lstStyle/>
          <a:p>
            <a:pPr marL="0" indent="0">
              <a:buNone/>
            </a:pPr>
            <a:r>
              <a:rPr kumimoji="1" lang="ja-JP" altLang="en-US" sz="2000" dirty="0" smtClean="0"/>
              <a:t>・完成した災害廃棄物処理計画及び住民用災害廃棄物搬出マニュアルについてパブリックコメントを実施し、議会で報告</a:t>
            </a:r>
            <a:endParaRPr kumimoji="1" lang="en-US" altLang="ja-JP" sz="2000" dirty="0" smtClean="0"/>
          </a:p>
          <a:p>
            <a:pPr marL="0" indent="0">
              <a:buNone/>
            </a:pPr>
            <a:r>
              <a:rPr lang="ja-JP" altLang="en-US" sz="2000" dirty="0" smtClean="0"/>
              <a:t>・令和３年５月に実施を予定していた自主防災組織連絡会議で近畿地方環境事務所による講演及びマニュアルのお披露目を予定していたが、新型コロナウイルス感染症の影響に伴い中止となり、書面のお渡しのみとなってしまった</a:t>
            </a:r>
            <a:endParaRPr kumimoji="1" lang="en-US" altLang="ja-JP" sz="2000" dirty="0" smtClean="0"/>
          </a:p>
          <a:p>
            <a:pPr marL="0" indent="0">
              <a:buNone/>
            </a:pPr>
            <a:endParaRPr lang="en-US" altLang="ja-JP" sz="2000" dirty="0"/>
          </a:p>
          <a:p>
            <a:pPr marL="0" indent="0">
              <a:buNone/>
            </a:pPr>
            <a:r>
              <a:rPr kumimoji="1" lang="ja-JP" altLang="en-US" sz="2000" dirty="0" smtClean="0"/>
              <a:t>今後の課題</a:t>
            </a:r>
            <a:endParaRPr kumimoji="1" lang="en-US" altLang="ja-JP" sz="2000" dirty="0" smtClean="0"/>
          </a:p>
          <a:p>
            <a:pPr marL="0" indent="0">
              <a:buNone/>
            </a:pPr>
            <a:r>
              <a:rPr lang="ja-JP" altLang="en-US" sz="2000" dirty="0" smtClean="0"/>
              <a:t>・二次仮置場の予定地の確保もしくは目処</a:t>
            </a:r>
            <a:endParaRPr kumimoji="1" lang="en-US" altLang="ja-JP" sz="2000" dirty="0" smtClean="0"/>
          </a:p>
          <a:p>
            <a:pPr marL="0" indent="0">
              <a:buNone/>
            </a:pPr>
            <a:r>
              <a:rPr lang="ja-JP" altLang="en-US" sz="2000" dirty="0" smtClean="0"/>
              <a:t>・</a:t>
            </a:r>
            <a:r>
              <a:rPr kumimoji="1" lang="ja-JP" altLang="en-US" sz="2000" dirty="0" smtClean="0"/>
              <a:t>事前に準備できることを平時より実施</a:t>
            </a:r>
            <a:r>
              <a:rPr lang="ja-JP" altLang="en-US" sz="2000" dirty="0" smtClean="0"/>
              <a:t>（仮置場内の分別看板作製、</a:t>
            </a:r>
            <a:endParaRPr lang="en-US" altLang="ja-JP" sz="2000" dirty="0" smtClean="0"/>
          </a:p>
          <a:p>
            <a:pPr marL="0" indent="0">
              <a:buNone/>
            </a:pPr>
            <a:r>
              <a:rPr lang="ja-JP" altLang="en-US" sz="2000" dirty="0"/>
              <a:t>　</a:t>
            </a:r>
            <a:r>
              <a:rPr lang="ja-JP" altLang="en-US" sz="2000" dirty="0" smtClean="0"/>
              <a:t>協定</a:t>
            </a:r>
            <a:r>
              <a:rPr lang="ja-JP" altLang="en-US" sz="2000" smtClean="0"/>
              <a:t>の締結や見直し等</a:t>
            </a:r>
            <a:r>
              <a:rPr lang="ja-JP" altLang="en-US" sz="2000" dirty="0" smtClean="0"/>
              <a:t>）</a:t>
            </a:r>
            <a:endParaRPr lang="en-US" altLang="ja-JP" sz="2000" dirty="0" smtClean="0"/>
          </a:p>
          <a:p>
            <a:pPr marL="0" indent="0">
              <a:buNone/>
            </a:pPr>
            <a:r>
              <a:rPr lang="ja-JP" altLang="en-US" sz="2000" dirty="0"/>
              <a:t>・処理計画の実効性を確保すべく、継続的なメンテナンスを実施</a:t>
            </a:r>
            <a:endParaRPr lang="en-US" altLang="ja-JP" sz="2000" dirty="0"/>
          </a:p>
          <a:p>
            <a:pPr marL="0" indent="0">
              <a:buNone/>
            </a:pPr>
            <a:endParaRPr lang="en-US" altLang="ja-JP" sz="2000" dirty="0" smtClean="0"/>
          </a:p>
        </p:txBody>
      </p:sp>
    </p:spTree>
    <p:extLst>
      <p:ext uri="{BB962C8B-B14F-4D97-AF65-F5344CB8AC3E}">
        <p14:creationId xmlns:p14="http://schemas.microsoft.com/office/powerpoint/2010/main" val="315972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769212"/>
            <a:ext cx="10515600" cy="641577"/>
          </a:xfrm>
        </p:spPr>
        <p:txBody>
          <a:bodyPr>
            <a:normAutofit fontScale="90000"/>
          </a:bodyPr>
          <a:lstStyle/>
          <a:p>
            <a:r>
              <a:rPr kumimoji="1" lang="ja-JP" altLang="en-US" sz="5400" dirty="0" smtClean="0">
                <a:solidFill>
                  <a:schemeClr val="accent2">
                    <a:lumMod val="50000"/>
                  </a:schemeClr>
                </a:solidFill>
              </a:rPr>
              <a:t>内容</a:t>
            </a:r>
            <a:endParaRPr kumimoji="1" lang="ja-JP" altLang="en-US" sz="5400" dirty="0">
              <a:solidFill>
                <a:schemeClr val="accent2">
                  <a:lumMod val="50000"/>
                </a:schemeClr>
              </a:solidFill>
            </a:endParaRPr>
          </a:p>
        </p:txBody>
      </p:sp>
      <p:sp>
        <p:nvSpPr>
          <p:cNvPr id="3" name="テキスト プレースホルダー 2"/>
          <p:cNvSpPr>
            <a:spLocks noGrp="1"/>
          </p:cNvSpPr>
          <p:nvPr>
            <p:ph type="body" idx="1"/>
          </p:nvPr>
        </p:nvSpPr>
        <p:spPr>
          <a:xfrm>
            <a:off x="831850" y="1881053"/>
            <a:ext cx="10515600" cy="4062548"/>
          </a:xfrm>
        </p:spPr>
        <p:txBody>
          <a:bodyPr>
            <a:noAutofit/>
          </a:bodyPr>
          <a:lstStyle/>
          <a:p>
            <a:r>
              <a:rPr lang="en-US" altLang="ja-JP" sz="2800" dirty="0">
                <a:solidFill>
                  <a:schemeClr val="tx1"/>
                </a:solidFill>
              </a:rPr>
              <a:t>1</a:t>
            </a:r>
            <a:r>
              <a:rPr lang="en-US" altLang="ja-JP" sz="2800" dirty="0" smtClean="0">
                <a:solidFill>
                  <a:schemeClr val="tx1"/>
                </a:solidFill>
              </a:rPr>
              <a:t>.</a:t>
            </a:r>
            <a:r>
              <a:rPr lang="ja-JP" altLang="en-US" sz="2800" dirty="0" smtClean="0">
                <a:solidFill>
                  <a:schemeClr val="tx1"/>
                </a:solidFill>
              </a:rPr>
              <a:t>泉佐野市の概況</a:t>
            </a:r>
            <a:endParaRPr lang="en-US" altLang="ja-JP" sz="2800" dirty="0">
              <a:solidFill>
                <a:schemeClr val="tx1"/>
              </a:solidFill>
            </a:endParaRPr>
          </a:p>
          <a:p>
            <a:endParaRPr kumimoji="1" lang="en-US" altLang="ja-JP" sz="1600" dirty="0">
              <a:solidFill>
                <a:schemeClr val="tx1"/>
              </a:solidFill>
            </a:endParaRPr>
          </a:p>
          <a:p>
            <a:r>
              <a:rPr lang="en-US" altLang="ja-JP" sz="2800" dirty="0" smtClean="0">
                <a:solidFill>
                  <a:schemeClr val="tx1"/>
                </a:solidFill>
              </a:rPr>
              <a:t>2.</a:t>
            </a:r>
            <a:r>
              <a:rPr lang="ja-JP" altLang="en-US" sz="2800" dirty="0" smtClean="0">
                <a:solidFill>
                  <a:schemeClr val="tx1"/>
                </a:solidFill>
              </a:rPr>
              <a:t>災害</a:t>
            </a:r>
            <a:r>
              <a:rPr lang="ja-JP" altLang="en-US" sz="2800" dirty="0">
                <a:solidFill>
                  <a:schemeClr val="tx1"/>
                </a:solidFill>
              </a:rPr>
              <a:t>廃棄物処理計画策定</a:t>
            </a:r>
            <a:r>
              <a:rPr lang="ja-JP" altLang="en-US" sz="2800" dirty="0" smtClean="0">
                <a:solidFill>
                  <a:schemeClr val="tx1"/>
                </a:solidFill>
              </a:rPr>
              <a:t>の背景</a:t>
            </a:r>
            <a:endParaRPr lang="en-US" altLang="ja-JP" sz="2800" dirty="0" smtClean="0">
              <a:solidFill>
                <a:schemeClr val="tx1"/>
              </a:solidFill>
            </a:endParaRPr>
          </a:p>
          <a:p>
            <a:endParaRPr kumimoji="1" lang="en-US" altLang="ja-JP" sz="1600" dirty="0">
              <a:solidFill>
                <a:schemeClr val="tx1"/>
              </a:solidFill>
            </a:endParaRPr>
          </a:p>
          <a:p>
            <a:r>
              <a:rPr lang="en-US" altLang="ja-JP" sz="2800" dirty="0" smtClean="0">
                <a:solidFill>
                  <a:schemeClr val="tx1"/>
                </a:solidFill>
              </a:rPr>
              <a:t>3.</a:t>
            </a:r>
            <a:r>
              <a:rPr lang="ja-JP" altLang="en-US" sz="2800" dirty="0" smtClean="0">
                <a:solidFill>
                  <a:schemeClr val="tx1"/>
                </a:solidFill>
              </a:rPr>
              <a:t>災害廃棄物処理計画策定までの流れ</a:t>
            </a:r>
            <a:endParaRPr lang="en-US" altLang="ja-JP" sz="2800" dirty="0" smtClean="0">
              <a:solidFill>
                <a:schemeClr val="tx1"/>
              </a:solidFill>
            </a:endParaRPr>
          </a:p>
          <a:p>
            <a:endParaRPr kumimoji="1" lang="en-US" altLang="ja-JP" sz="1600" dirty="0">
              <a:solidFill>
                <a:schemeClr val="tx1"/>
              </a:solidFill>
            </a:endParaRPr>
          </a:p>
          <a:p>
            <a:r>
              <a:rPr lang="en-US" altLang="ja-JP" sz="2800" dirty="0" smtClean="0">
                <a:solidFill>
                  <a:schemeClr val="tx1"/>
                </a:solidFill>
              </a:rPr>
              <a:t>4.</a:t>
            </a:r>
            <a:r>
              <a:rPr lang="ja-JP" altLang="en-US" sz="2800" dirty="0" smtClean="0">
                <a:solidFill>
                  <a:schemeClr val="tx1"/>
                </a:solidFill>
              </a:rPr>
              <a:t>災害廃棄物住民啓発モデル事業の参加について</a:t>
            </a:r>
            <a:endParaRPr lang="en-US" altLang="ja-JP" sz="2800" dirty="0" smtClean="0">
              <a:solidFill>
                <a:schemeClr val="tx1"/>
              </a:solidFill>
            </a:endParaRPr>
          </a:p>
          <a:p>
            <a:endParaRPr kumimoji="1" lang="en-US" altLang="ja-JP" sz="1600" dirty="0" smtClean="0">
              <a:solidFill>
                <a:schemeClr val="tx1"/>
              </a:solidFill>
            </a:endParaRPr>
          </a:p>
          <a:p>
            <a:r>
              <a:rPr lang="en-US" altLang="ja-JP" sz="2800" dirty="0" smtClean="0">
                <a:solidFill>
                  <a:schemeClr val="tx1"/>
                </a:solidFill>
              </a:rPr>
              <a:t>5.</a:t>
            </a:r>
            <a:r>
              <a:rPr lang="ja-JP" altLang="en-US" sz="2800" dirty="0" smtClean="0">
                <a:solidFill>
                  <a:schemeClr val="tx1"/>
                </a:solidFill>
              </a:rPr>
              <a:t>まとめ</a:t>
            </a:r>
            <a:endParaRPr kumimoji="1" lang="ja-JP" altLang="en-US" sz="2800" dirty="0">
              <a:solidFill>
                <a:schemeClr val="tx1"/>
              </a:solidFill>
            </a:endParaRPr>
          </a:p>
        </p:txBody>
      </p:sp>
    </p:spTree>
    <p:extLst>
      <p:ext uri="{BB962C8B-B14F-4D97-AF65-F5344CB8AC3E}">
        <p14:creationId xmlns:p14="http://schemas.microsoft.com/office/powerpoint/2010/main" val="69639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7" y="497568"/>
            <a:ext cx="3932237" cy="979714"/>
          </a:xfrm>
        </p:spPr>
        <p:txBody>
          <a:bodyPr>
            <a:normAutofit/>
          </a:bodyPr>
          <a:lstStyle/>
          <a:p>
            <a:r>
              <a:rPr kumimoji="1" lang="en-US" altLang="ja-JP" sz="3200" dirty="0" smtClean="0">
                <a:solidFill>
                  <a:schemeClr val="accent2">
                    <a:lumMod val="50000"/>
                  </a:schemeClr>
                </a:solidFill>
              </a:rPr>
              <a:t>1.</a:t>
            </a:r>
            <a:r>
              <a:rPr kumimoji="1" lang="ja-JP" altLang="en-US" sz="3200" dirty="0" smtClean="0">
                <a:solidFill>
                  <a:schemeClr val="accent2">
                    <a:lumMod val="50000"/>
                  </a:schemeClr>
                </a:solidFill>
              </a:rPr>
              <a:t>泉佐野市の概況</a:t>
            </a:r>
            <a:endParaRPr kumimoji="1" lang="ja-JP" altLang="en-US" sz="3200" dirty="0">
              <a:solidFill>
                <a:schemeClr val="accent2">
                  <a:lumMod val="50000"/>
                </a:schemeClr>
              </a:solidFill>
            </a:endParaRPr>
          </a:p>
        </p:txBody>
      </p:sp>
      <p:sp>
        <p:nvSpPr>
          <p:cNvPr id="4" name="テキスト プレースホルダー 3"/>
          <p:cNvSpPr>
            <a:spLocks noGrp="1"/>
          </p:cNvSpPr>
          <p:nvPr>
            <p:ph type="body" sz="half" idx="2"/>
          </p:nvPr>
        </p:nvSpPr>
        <p:spPr>
          <a:xfrm>
            <a:off x="839787" y="1763486"/>
            <a:ext cx="5365070" cy="1397725"/>
          </a:xfrm>
        </p:spPr>
        <p:txBody>
          <a:bodyPr>
            <a:normAutofit lnSpcReduction="10000"/>
          </a:bodyPr>
          <a:lstStyle/>
          <a:p>
            <a:r>
              <a:rPr kumimoji="1" lang="ja-JP" altLang="en-US" sz="2400" dirty="0" smtClean="0"/>
              <a:t>面積　　</a:t>
            </a:r>
            <a:r>
              <a:rPr kumimoji="1" lang="en-US" altLang="ja-JP" sz="2400" dirty="0" smtClean="0"/>
              <a:t>56.51</a:t>
            </a:r>
            <a:r>
              <a:rPr kumimoji="1" lang="ja-JP" altLang="en-US" sz="2400" dirty="0" smtClean="0"/>
              <a:t>㎢</a:t>
            </a:r>
            <a:endParaRPr kumimoji="1" lang="en-US" altLang="ja-JP" sz="2400" dirty="0" smtClean="0"/>
          </a:p>
          <a:p>
            <a:r>
              <a:rPr kumimoji="1" lang="ja-JP" altLang="en-US" sz="2400" dirty="0" smtClean="0"/>
              <a:t>人口　　</a:t>
            </a:r>
            <a:r>
              <a:rPr kumimoji="1" lang="en-US" altLang="ja-JP" sz="2400" dirty="0" smtClean="0"/>
              <a:t>99,836</a:t>
            </a:r>
            <a:r>
              <a:rPr kumimoji="1" lang="ja-JP" altLang="en-US" sz="2400" dirty="0" smtClean="0"/>
              <a:t>人</a:t>
            </a:r>
            <a:endParaRPr kumimoji="1" lang="en-US" altLang="ja-JP" sz="2400" dirty="0" smtClean="0"/>
          </a:p>
          <a:p>
            <a:r>
              <a:rPr lang="ja-JP" altLang="en-US" sz="2400" dirty="0"/>
              <a:t>世帯数　</a:t>
            </a:r>
            <a:r>
              <a:rPr lang="en-US" altLang="ja-JP" sz="2400" dirty="0"/>
              <a:t>47,564</a:t>
            </a:r>
            <a:r>
              <a:rPr lang="ja-JP" altLang="en-US" sz="2400" dirty="0"/>
              <a:t>世帯（</a:t>
            </a:r>
            <a:r>
              <a:rPr lang="en-US" altLang="ja-JP" sz="2400" dirty="0"/>
              <a:t>R3.3.31</a:t>
            </a:r>
            <a:r>
              <a:rPr lang="ja-JP" altLang="en-US" sz="2400" dirty="0"/>
              <a:t>現在</a:t>
            </a:r>
            <a:r>
              <a:rPr lang="ja-JP" altLang="en-US" sz="2400" dirty="0" smtClean="0"/>
              <a:t>）</a:t>
            </a:r>
            <a:endParaRPr lang="en-US" altLang="ja-JP" sz="2400" dirty="0"/>
          </a:p>
        </p:txBody>
      </p:sp>
      <p:pic>
        <p:nvPicPr>
          <p:cNvPr id="7" name="図 6"/>
          <p:cNvPicPr>
            <a:picLocks noChangeAspect="1"/>
          </p:cNvPicPr>
          <p:nvPr/>
        </p:nvPicPr>
        <p:blipFill>
          <a:blip r:embed="rId2"/>
          <a:stretch>
            <a:fillRect/>
          </a:stretch>
        </p:blipFill>
        <p:spPr>
          <a:xfrm>
            <a:off x="6675274" y="877191"/>
            <a:ext cx="3648584" cy="4991797"/>
          </a:xfrm>
          <a:prstGeom prst="rect">
            <a:avLst/>
          </a:prstGeom>
        </p:spPr>
      </p:pic>
      <p:sp>
        <p:nvSpPr>
          <p:cNvPr id="8" name="テキスト ボックス 7"/>
          <p:cNvSpPr txBox="1"/>
          <p:nvPr/>
        </p:nvSpPr>
        <p:spPr>
          <a:xfrm>
            <a:off x="6675275" y="6008914"/>
            <a:ext cx="3648584" cy="369332"/>
          </a:xfrm>
          <a:prstGeom prst="rect">
            <a:avLst/>
          </a:prstGeom>
          <a:noFill/>
        </p:spPr>
        <p:txBody>
          <a:bodyPr wrap="square" rtlCol="0">
            <a:spAutoFit/>
          </a:bodyPr>
          <a:lstStyle/>
          <a:p>
            <a:pPr algn="ctr"/>
            <a:r>
              <a:rPr kumimoji="1" lang="ja-JP" altLang="en-US" dirty="0" smtClean="0"/>
              <a:t>図　泉佐野市の位置</a:t>
            </a:r>
            <a:endParaRPr kumimoji="1" lang="ja-JP" altLang="en-US" dirty="0"/>
          </a:p>
        </p:txBody>
      </p:sp>
      <p:sp>
        <p:nvSpPr>
          <p:cNvPr id="6" name="角丸四角形 5"/>
          <p:cNvSpPr/>
          <p:nvPr/>
        </p:nvSpPr>
        <p:spPr>
          <a:xfrm>
            <a:off x="839787" y="3804531"/>
            <a:ext cx="4962797" cy="2062574"/>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dirty="0" smtClean="0"/>
              <a:t>・空港島、りんくうタウンが位置</a:t>
            </a:r>
            <a:endParaRPr lang="en-US" altLang="ja-JP" sz="2000" dirty="0" smtClean="0"/>
          </a:p>
          <a:p>
            <a:r>
              <a:rPr lang="ja-JP" altLang="en-US" sz="2000" dirty="0" smtClean="0"/>
              <a:t>・土地利用として、臨海地域、沿岸市街</a:t>
            </a:r>
            <a:endParaRPr lang="en-US" altLang="ja-JP" sz="2000" dirty="0" smtClean="0"/>
          </a:p>
          <a:p>
            <a:r>
              <a:rPr lang="ja-JP" altLang="en-US" sz="2000" dirty="0"/>
              <a:t>　</a:t>
            </a:r>
            <a:r>
              <a:rPr lang="ja-JP" altLang="en-US" sz="2000" dirty="0" smtClean="0"/>
              <a:t>地地域、内陸市街地地域、農空間地域、</a:t>
            </a:r>
            <a:endParaRPr lang="en-US" altLang="ja-JP" sz="2000" dirty="0" smtClean="0"/>
          </a:p>
          <a:p>
            <a:r>
              <a:rPr lang="ja-JP" altLang="en-US" sz="2000" dirty="0"/>
              <a:t>　</a:t>
            </a:r>
            <a:r>
              <a:rPr lang="ja-JP" altLang="en-US" sz="2000" dirty="0" smtClean="0"/>
              <a:t>山間地域で大別される</a:t>
            </a:r>
            <a:endParaRPr lang="en-US" altLang="ja-JP" sz="2000" dirty="0" smtClean="0"/>
          </a:p>
        </p:txBody>
      </p:sp>
      <p:sp>
        <p:nvSpPr>
          <p:cNvPr id="9" name="角丸四角形 8"/>
          <p:cNvSpPr/>
          <p:nvPr/>
        </p:nvSpPr>
        <p:spPr>
          <a:xfrm>
            <a:off x="997355" y="3553537"/>
            <a:ext cx="1949632" cy="501987"/>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t>特徴</a:t>
            </a:r>
            <a:endParaRPr lang="en-US" altLang="ja-JP" sz="2400" dirty="0"/>
          </a:p>
        </p:txBody>
      </p:sp>
    </p:spTree>
    <p:extLst>
      <p:ext uri="{BB962C8B-B14F-4D97-AF65-F5344CB8AC3E}">
        <p14:creationId xmlns:p14="http://schemas.microsoft.com/office/powerpoint/2010/main" val="301786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chemeClr val="accent2">
                    <a:lumMod val="50000"/>
                  </a:schemeClr>
                </a:solidFill>
              </a:rPr>
              <a:t>一般廃棄物の収集体制</a:t>
            </a:r>
            <a:endParaRPr kumimoji="1" lang="ja-JP" altLang="en-US" dirty="0">
              <a:solidFill>
                <a:schemeClr val="accent2">
                  <a:lumMod val="50000"/>
                </a:schemeClr>
              </a:solidFill>
            </a:endParaRPr>
          </a:p>
        </p:txBody>
      </p:sp>
      <p:sp>
        <p:nvSpPr>
          <p:cNvPr id="4" name="角丸四角形 3"/>
          <p:cNvSpPr/>
          <p:nvPr/>
        </p:nvSpPr>
        <p:spPr>
          <a:xfrm>
            <a:off x="1088571" y="1963186"/>
            <a:ext cx="9518470" cy="733127"/>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2200" dirty="0"/>
              <a:t>47,100.66t</a:t>
            </a:r>
            <a:r>
              <a:rPr lang="ja-JP" altLang="en-US" sz="2200" dirty="0"/>
              <a:t>（家庭系</a:t>
            </a:r>
            <a:r>
              <a:rPr lang="en-US" altLang="ja-JP" sz="2200" dirty="0"/>
              <a:t>16,774.99t</a:t>
            </a:r>
            <a:r>
              <a:rPr lang="ja-JP" altLang="en-US" sz="2200" dirty="0"/>
              <a:t>　事業系</a:t>
            </a:r>
            <a:r>
              <a:rPr lang="en-US" altLang="ja-JP" sz="2200" dirty="0"/>
              <a:t>30,325.67t</a:t>
            </a:r>
            <a:r>
              <a:rPr lang="ja-JP" altLang="en-US" sz="2200" dirty="0"/>
              <a:t>）</a:t>
            </a:r>
            <a:r>
              <a:rPr lang="en-US" altLang="ja-JP" sz="2200" dirty="0"/>
              <a:t>※</a:t>
            </a:r>
            <a:r>
              <a:rPr lang="ja-JP" altLang="en-US" sz="2200" dirty="0"/>
              <a:t>令和２年度実績</a:t>
            </a:r>
            <a:endParaRPr lang="en-US" altLang="ja-JP" sz="2200" dirty="0"/>
          </a:p>
        </p:txBody>
      </p:sp>
      <p:sp>
        <p:nvSpPr>
          <p:cNvPr id="5" name="角丸四角形 4"/>
          <p:cNvSpPr/>
          <p:nvPr/>
        </p:nvSpPr>
        <p:spPr>
          <a:xfrm>
            <a:off x="1295399" y="1576111"/>
            <a:ext cx="2155372" cy="522699"/>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t>ごみ収集量</a:t>
            </a:r>
            <a:endParaRPr kumimoji="1" lang="ja-JP" altLang="en-US" sz="2400" dirty="0"/>
          </a:p>
        </p:txBody>
      </p:sp>
      <p:sp>
        <p:nvSpPr>
          <p:cNvPr id="6" name="角丸四角形 5"/>
          <p:cNvSpPr/>
          <p:nvPr/>
        </p:nvSpPr>
        <p:spPr>
          <a:xfrm>
            <a:off x="1088570" y="3286077"/>
            <a:ext cx="9518471" cy="1110188"/>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200" dirty="0"/>
              <a:t>家庭系：委託業者による収集（ふれあい収集のみ直営収集）</a:t>
            </a:r>
            <a:endParaRPr lang="en-US" altLang="ja-JP" sz="2200" dirty="0"/>
          </a:p>
          <a:p>
            <a:r>
              <a:rPr lang="ja-JP" altLang="en-US" sz="2200" dirty="0"/>
              <a:t>事業系：許可業者による収集（エリアごとに１社の許可</a:t>
            </a:r>
            <a:endParaRPr lang="en-US" altLang="ja-JP" sz="2200" dirty="0"/>
          </a:p>
        </p:txBody>
      </p:sp>
      <p:sp>
        <p:nvSpPr>
          <p:cNvPr id="7" name="角丸四角形 6"/>
          <p:cNvSpPr/>
          <p:nvPr/>
        </p:nvSpPr>
        <p:spPr>
          <a:xfrm>
            <a:off x="1295399" y="2877955"/>
            <a:ext cx="2155372" cy="522699"/>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t>収集体制</a:t>
            </a:r>
            <a:endParaRPr lang="en-US" altLang="ja-JP" sz="2400" dirty="0"/>
          </a:p>
        </p:txBody>
      </p:sp>
      <p:sp>
        <p:nvSpPr>
          <p:cNvPr id="10" name="角丸四角形 9"/>
          <p:cNvSpPr/>
          <p:nvPr/>
        </p:nvSpPr>
        <p:spPr>
          <a:xfrm>
            <a:off x="1088570" y="4952172"/>
            <a:ext cx="9518471" cy="1435565"/>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200" dirty="0"/>
              <a:t>　主に泉佐野市田尻町清掃施設組合にて処理</a:t>
            </a:r>
            <a:endParaRPr lang="en-US" altLang="ja-JP" sz="2200" dirty="0"/>
          </a:p>
          <a:p>
            <a:r>
              <a:rPr lang="ja-JP" altLang="en-US" sz="2200" dirty="0"/>
              <a:t>（</a:t>
            </a:r>
            <a:r>
              <a:rPr lang="en-US" altLang="ja-JP" sz="2200" dirty="0"/>
              <a:t>※</a:t>
            </a:r>
            <a:r>
              <a:rPr lang="ja-JP" altLang="en-US" sz="2200" dirty="0"/>
              <a:t>容器包装プラスチックは容リ協ルートで処理）</a:t>
            </a:r>
            <a:endParaRPr lang="en-US" altLang="ja-JP" sz="2200" dirty="0"/>
          </a:p>
          <a:p>
            <a:r>
              <a:rPr lang="ja-JP" altLang="en-US" sz="2200" dirty="0"/>
              <a:t>（</a:t>
            </a:r>
            <a:r>
              <a:rPr lang="en-US" altLang="ja-JP" sz="2200" dirty="0"/>
              <a:t>※</a:t>
            </a:r>
            <a:r>
              <a:rPr lang="ja-JP" altLang="en-US" sz="2200" dirty="0"/>
              <a:t>カン・ビン・ペットボトル本体は容リ協ルート以外で国内循環</a:t>
            </a:r>
            <a:r>
              <a:rPr lang="ja-JP" altLang="en-US" sz="2400" dirty="0"/>
              <a:t>）</a:t>
            </a:r>
            <a:endParaRPr lang="en-US" altLang="ja-JP" sz="2400" dirty="0"/>
          </a:p>
        </p:txBody>
      </p:sp>
      <p:sp>
        <p:nvSpPr>
          <p:cNvPr id="11" name="角丸四角形 10"/>
          <p:cNvSpPr/>
          <p:nvPr/>
        </p:nvSpPr>
        <p:spPr>
          <a:xfrm>
            <a:off x="1295399" y="4544050"/>
            <a:ext cx="2155372" cy="522699"/>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t>処理ルート</a:t>
            </a:r>
            <a:endParaRPr lang="en-US" altLang="ja-JP" sz="2400" dirty="0"/>
          </a:p>
        </p:txBody>
      </p:sp>
    </p:spTree>
    <p:extLst>
      <p:ext uri="{BB962C8B-B14F-4D97-AF65-F5344CB8AC3E}">
        <p14:creationId xmlns:p14="http://schemas.microsoft.com/office/powerpoint/2010/main" val="1253142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chemeClr val="accent2">
                    <a:lumMod val="50000"/>
                  </a:schemeClr>
                </a:solidFill>
              </a:rPr>
              <a:t>2.</a:t>
            </a:r>
            <a:r>
              <a:rPr kumimoji="1" lang="ja-JP" altLang="en-US" dirty="0" smtClean="0">
                <a:solidFill>
                  <a:schemeClr val="accent2">
                    <a:lumMod val="50000"/>
                  </a:schemeClr>
                </a:solidFill>
              </a:rPr>
              <a:t>災害廃棄物処理計画策定の背景</a:t>
            </a:r>
            <a:endParaRPr kumimoji="1" lang="ja-JP" altLang="en-US" dirty="0">
              <a:solidFill>
                <a:schemeClr val="accent2">
                  <a:lumMod val="50000"/>
                </a:schemeClr>
              </a:solidFill>
            </a:endParaRPr>
          </a:p>
        </p:txBody>
      </p:sp>
      <p:sp>
        <p:nvSpPr>
          <p:cNvPr id="3" name="コンテンツ プレースホルダー 2"/>
          <p:cNvSpPr>
            <a:spLocks noGrp="1"/>
          </p:cNvSpPr>
          <p:nvPr>
            <p:ph sz="half" idx="1"/>
          </p:nvPr>
        </p:nvSpPr>
        <p:spPr>
          <a:xfrm>
            <a:off x="838200" y="1690688"/>
            <a:ext cx="5181600" cy="4351338"/>
          </a:xfrm>
        </p:spPr>
        <p:txBody>
          <a:bodyPr/>
          <a:lstStyle/>
          <a:p>
            <a:pPr marL="0" indent="0">
              <a:buNone/>
            </a:pPr>
            <a:r>
              <a:rPr lang="ja-JP" altLang="en-US" sz="2400" dirty="0" smtClean="0"/>
              <a:t>・平成３０年９月４日に近畿地方に上陸した台風２１号</a:t>
            </a:r>
            <a:endParaRPr lang="en-US" altLang="ja-JP" sz="2400" dirty="0" smtClean="0"/>
          </a:p>
          <a:p>
            <a:pPr marL="0" indent="0">
              <a:buNone/>
            </a:pPr>
            <a:r>
              <a:rPr lang="ja-JP" altLang="en-US" sz="2400" dirty="0" smtClean="0"/>
              <a:t>災害</a:t>
            </a:r>
            <a:r>
              <a:rPr lang="ja-JP" altLang="en-US" sz="2400" dirty="0"/>
              <a:t>廃棄物の</a:t>
            </a:r>
            <a:r>
              <a:rPr lang="ja-JP" altLang="en-US" sz="2400" dirty="0" smtClean="0"/>
              <a:t>発生量 約</a:t>
            </a:r>
            <a:r>
              <a:rPr lang="en-US" altLang="ja-JP" sz="2400" dirty="0" smtClean="0"/>
              <a:t>3,500</a:t>
            </a:r>
            <a:r>
              <a:rPr lang="ja-JP" altLang="en-US" sz="2400" dirty="0" err="1"/>
              <a:t>ｔ</a:t>
            </a:r>
            <a:endParaRPr lang="en-US" altLang="ja-JP" sz="2400" dirty="0"/>
          </a:p>
          <a:p>
            <a:pPr marL="0" indent="0">
              <a:buNone/>
            </a:pPr>
            <a:endParaRPr lang="en-US" altLang="ja-JP" dirty="0" smtClean="0"/>
          </a:p>
          <a:p>
            <a:pPr marL="0" indent="0">
              <a:buNone/>
            </a:pPr>
            <a:r>
              <a:rPr lang="ja-JP" altLang="en-US" dirty="0" smtClean="0"/>
              <a:t>　</a:t>
            </a:r>
            <a:endParaRPr lang="en-US" altLang="ja-JP" dirty="0" smtClean="0"/>
          </a:p>
        </p:txBody>
      </p:sp>
      <p:pic>
        <p:nvPicPr>
          <p:cNvPr id="8" name="コンテンツ プレースホルダー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96000" y="1690687"/>
            <a:ext cx="5618297" cy="4213723"/>
          </a:xfrm>
          <a:ln w="38100">
            <a:solidFill>
              <a:schemeClr val="accent2">
                <a:lumMod val="75000"/>
              </a:schemeClr>
            </a:solidFill>
          </a:ln>
        </p:spPr>
      </p:pic>
      <p:sp>
        <p:nvSpPr>
          <p:cNvPr id="6" name="テキスト ボックス 5"/>
          <p:cNvSpPr txBox="1"/>
          <p:nvPr/>
        </p:nvSpPr>
        <p:spPr>
          <a:xfrm>
            <a:off x="8169183" y="6042026"/>
            <a:ext cx="3545114" cy="369332"/>
          </a:xfrm>
          <a:prstGeom prst="rect">
            <a:avLst/>
          </a:prstGeom>
          <a:noFill/>
        </p:spPr>
        <p:txBody>
          <a:bodyPr wrap="square" rtlCol="0">
            <a:spAutoFit/>
          </a:bodyPr>
          <a:lstStyle/>
          <a:p>
            <a:pPr algn="r"/>
            <a:r>
              <a:rPr kumimoji="1" lang="ja-JP" altLang="en-US" dirty="0" smtClean="0"/>
              <a:t>出典：</a:t>
            </a:r>
            <a:r>
              <a:rPr kumimoji="1" lang="ja-JP" altLang="en-US" dirty="0" smtClean="0"/>
              <a:t>ウェザーニュース</a:t>
            </a:r>
            <a:endParaRPr kumimoji="1" lang="ja-JP" altLang="en-US" dirty="0"/>
          </a:p>
        </p:txBody>
      </p:sp>
      <p:pic>
        <p:nvPicPr>
          <p:cNvPr id="9" name="図 8" descr="屋外, 砂浜, 民衆, 建物 が含まれている画像&#10;&#10;自動的に生成された説明">
            <a:extLst>
              <a:ext uri="{FF2B5EF4-FFF2-40B4-BE49-F238E27FC236}">
                <a16:creationId xmlns:a16="http://schemas.microsoft.com/office/drawing/2014/main" id="{8B7179FD-65EA-47D0-9FBA-401913435C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6653" y="3131969"/>
            <a:ext cx="4924694" cy="2769324"/>
          </a:xfrm>
          <a:prstGeom prst="rect">
            <a:avLst/>
          </a:prstGeom>
          <a:ln w="38100">
            <a:solidFill>
              <a:schemeClr val="accent2">
                <a:lumMod val="50000"/>
              </a:schemeClr>
            </a:solidFill>
          </a:ln>
        </p:spPr>
      </p:pic>
      <p:sp>
        <p:nvSpPr>
          <p:cNvPr id="4" name="テキスト ボックス 3"/>
          <p:cNvSpPr txBox="1"/>
          <p:nvPr/>
        </p:nvSpPr>
        <p:spPr>
          <a:xfrm>
            <a:off x="966653" y="5955081"/>
            <a:ext cx="4924694" cy="369332"/>
          </a:xfrm>
          <a:prstGeom prst="rect">
            <a:avLst/>
          </a:prstGeom>
          <a:noFill/>
        </p:spPr>
        <p:txBody>
          <a:bodyPr wrap="square" rtlCol="0">
            <a:spAutoFit/>
          </a:bodyPr>
          <a:lstStyle/>
          <a:p>
            <a:pPr algn="ctr"/>
            <a:r>
              <a:rPr lang="ja-JP" altLang="en-US" dirty="0" smtClean="0"/>
              <a:t>図　一次仮置場写真（りんくう中央公園）</a:t>
            </a:r>
            <a:endParaRPr lang="en-US" altLang="ja-JP" dirty="0" smtClean="0"/>
          </a:p>
        </p:txBody>
      </p:sp>
    </p:spTree>
    <p:extLst>
      <p:ext uri="{BB962C8B-B14F-4D97-AF65-F5344CB8AC3E}">
        <p14:creationId xmlns:p14="http://schemas.microsoft.com/office/powerpoint/2010/main" val="1836367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8776063" cy="1124041"/>
          </a:xfrm>
        </p:spPr>
        <p:txBody>
          <a:bodyPr>
            <a:normAutofit/>
          </a:bodyPr>
          <a:lstStyle/>
          <a:p>
            <a:r>
              <a:rPr kumimoji="1" lang="ja-JP" altLang="en-US" sz="3200" dirty="0" smtClean="0">
                <a:solidFill>
                  <a:schemeClr val="accent2">
                    <a:lumMod val="50000"/>
                  </a:schemeClr>
                </a:solidFill>
              </a:rPr>
              <a:t>平成</a:t>
            </a:r>
            <a:r>
              <a:rPr lang="ja-JP" altLang="en-US" sz="3200" dirty="0" smtClean="0">
                <a:solidFill>
                  <a:schemeClr val="accent2">
                    <a:lumMod val="50000"/>
                  </a:schemeClr>
                </a:solidFill>
              </a:rPr>
              <a:t>３</a:t>
            </a:r>
            <a:r>
              <a:rPr lang="ja-JP" altLang="en-US" sz="3200" dirty="0">
                <a:solidFill>
                  <a:schemeClr val="accent2">
                    <a:lumMod val="50000"/>
                  </a:schemeClr>
                </a:solidFill>
              </a:rPr>
              <a:t>０</a:t>
            </a:r>
            <a:r>
              <a:rPr kumimoji="1" lang="ja-JP" altLang="en-US" sz="3200" dirty="0" smtClean="0">
                <a:solidFill>
                  <a:schemeClr val="accent2">
                    <a:lumMod val="50000"/>
                  </a:schemeClr>
                </a:solidFill>
              </a:rPr>
              <a:t>年台風２１号に係る災害廃棄物処理等について</a:t>
            </a:r>
            <a:endParaRPr kumimoji="1" lang="ja-JP" altLang="en-US" sz="3200" dirty="0">
              <a:solidFill>
                <a:schemeClr val="accent2">
                  <a:lumMod val="50000"/>
                </a:schemeClr>
              </a:solidFill>
            </a:endParaRPr>
          </a:p>
        </p:txBody>
      </p:sp>
      <p:sp>
        <p:nvSpPr>
          <p:cNvPr id="6" name="下矢印 5"/>
          <p:cNvSpPr/>
          <p:nvPr/>
        </p:nvSpPr>
        <p:spPr>
          <a:xfrm>
            <a:off x="5694696" y="4741557"/>
            <a:ext cx="851916" cy="801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989511" y="5590903"/>
            <a:ext cx="10265230" cy="692332"/>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t>不測の事態にも対応できるマニュアルの必要性を実感</a:t>
            </a:r>
          </a:p>
        </p:txBody>
      </p:sp>
      <p:sp>
        <p:nvSpPr>
          <p:cNvPr id="9" name="角丸四角形 8"/>
          <p:cNvSpPr/>
          <p:nvPr/>
        </p:nvSpPr>
        <p:spPr>
          <a:xfrm>
            <a:off x="6315127" y="1720034"/>
            <a:ext cx="5087984" cy="3174012"/>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dirty="0"/>
              <a:t>・事前に災害廃棄物の処理方針が</a:t>
            </a:r>
            <a:r>
              <a:rPr lang="ja-JP" altLang="en-US" sz="2000" dirty="0" smtClean="0"/>
              <a:t>決めら</a:t>
            </a:r>
            <a:endParaRPr lang="en-US" altLang="ja-JP" sz="2000" dirty="0" smtClean="0"/>
          </a:p>
          <a:p>
            <a:r>
              <a:rPr lang="ja-JP" altLang="en-US" sz="2000" dirty="0" smtClean="0"/>
              <a:t>　</a:t>
            </a:r>
            <a:r>
              <a:rPr lang="ja-JP" altLang="en-US" sz="2000" dirty="0" err="1" smtClean="0"/>
              <a:t>れて</a:t>
            </a:r>
            <a:r>
              <a:rPr lang="ja-JP" altLang="en-US" sz="2000" dirty="0" smtClean="0"/>
              <a:t>いなかった</a:t>
            </a:r>
            <a:endParaRPr lang="en-US" altLang="ja-JP" sz="2000" dirty="0" smtClean="0"/>
          </a:p>
          <a:p>
            <a:r>
              <a:rPr lang="ja-JP" altLang="en-US" sz="2000" dirty="0" smtClean="0"/>
              <a:t>・</a:t>
            </a:r>
            <a:r>
              <a:rPr lang="ja-JP" altLang="en-US" sz="2000" dirty="0"/>
              <a:t>災害廃棄物</a:t>
            </a:r>
            <a:r>
              <a:rPr lang="ja-JP" altLang="en-US" sz="2000" dirty="0" smtClean="0"/>
              <a:t>及び（住民用・一次）仮置</a:t>
            </a:r>
            <a:endParaRPr lang="en-US" altLang="ja-JP" sz="2000" dirty="0" smtClean="0"/>
          </a:p>
          <a:p>
            <a:r>
              <a:rPr lang="ja-JP" altLang="en-US" sz="2000" dirty="0"/>
              <a:t>　</a:t>
            </a:r>
            <a:r>
              <a:rPr lang="ja-JP" altLang="en-US" sz="2000" dirty="0" smtClean="0"/>
              <a:t>場</a:t>
            </a:r>
            <a:r>
              <a:rPr lang="ja-JP" altLang="en-US" sz="2000" dirty="0"/>
              <a:t>に関する住民周知に伴う苦情が多発</a:t>
            </a:r>
            <a:endParaRPr lang="en-US" altLang="ja-JP" sz="2000" dirty="0"/>
          </a:p>
          <a:p>
            <a:r>
              <a:rPr lang="ja-JP" altLang="en-US" sz="2000" dirty="0"/>
              <a:t>・仮置場に未分別のものや便乗ごみ</a:t>
            </a:r>
            <a:r>
              <a:rPr lang="ja-JP" altLang="en-US" sz="2000" dirty="0" smtClean="0"/>
              <a:t>など</a:t>
            </a:r>
            <a:endParaRPr lang="en-US" altLang="ja-JP" sz="2000" dirty="0" smtClean="0"/>
          </a:p>
          <a:p>
            <a:r>
              <a:rPr lang="ja-JP" altLang="en-US" sz="2000" dirty="0"/>
              <a:t>　</a:t>
            </a:r>
            <a:r>
              <a:rPr lang="ja-JP" altLang="en-US" sz="2000" dirty="0" smtClean="0"/>
              <a:t>様々</a:t>
            </a:r>
            <a:r>
              <a:rPr lang="ja-JP" altLang="en-US" sz="2000" dirty="0"/>
              <a:t>なものが持ち込まれた</a:t>
            </a:r>
            <a:endParaRPr lang="en-US" altLang="ja-JP" sz="2000" dirty="0"/>
          </a:p>
          <a:p>
            <a:r>
              <a:rPr lang="ja-JP" altLang="en-US" sz="2000" dirty="0" smtClean="0"/>
              <a:t>・停電によるし尿処理の停滞に伴い、代</a:t>
            </a:r>
            <a:endParaRPr lang="en-US" altLang="ja-JP" sz="2000" dirty="0" smtClean="0"/>
          </a:p>
          <a:p>
            <a:r>
              <a:rPr lang="ja-JP" altLang="en-US" sz="2000" dirty="0" smtClean="0"/>
              <a:t>　替先の確保を試みるも、十分な引受先</a:t>
            </a:r>
            <a:endParaRPr lang="en-US" altLang="ja-JP" sz="2000" dirty="0" smtClean="0"/>
          </a:p>
          <a:p>
            <a:r>
              <a:rPr lang="ja-JP" altLang="en-US" sz="2000" dirty="0"/>
              <a:t>　</a:t>
            </a:r>
            <a:r>
              <a:rPr lang="ja-JP" altLang="en-US" sz="2000" dirty="0" smtClean="0"/>
              <a:t>の確保ができなかった</a:t>
            </a:r>
            <a:endParaRPr lang="en-US" altLang="ja-JP" sz="2000" dirty="0"/>
          </a:p>
        </p:txBody>
      </p:sp>
      <p:sp>
        <p:nvSpPr>
          <p:cNvPr id="10" name="角丸四角形 9"/>
          <p:cNvSpPr/>
          <p:nvPr/>
        </p:nvSpPr>
        <p:spPr>
          <a:xfrm>
            <a:off x="6315127" y="1443355"/>
            <a:ext cx="2032039" cy="463823"/>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t>問題点</a:t>
            </a:r>
            <a:endParaRPr kumimoji="1" lang="ja-JP" altLang="en-US" sz="2400" dirty="0"/>
          </a:p>
        </p:txBody>
      </p:sp>
      <p:sp>
        <p:nvSpPr>
          <p:cNvPr id="11" name="角丸四角形 10"/>
          <p:cNvSpPr/>
          <p:nvPr/>
        </p:nvSpPr>
        <p:spPr>
          <a:xfrm>
            <a:off x="963385" y="1720033"/>
            <a:ext cx="4962797" cy="3174011"/>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dirty="0" smtClean="0"/>
              <a:t>・市内パトロール、電話</a:t>
            </a:r>
            <a:r>
              <a:rPr lang="ja-JP" altLang="en-US" sz="2000" dirty="0"/>
              <a:t>等による受付（災害廃棄物の概要等のヒアリング</a:t>
            </a:r>
            <a:r>
              <a:rPr lang="ja-JP" altLang="en-US" sz="2000" dirty="0" smtClean="0"/>
              <a:t>）</a:t>
            </a:r>
            <a:endParaRPr lang="en-US" altLang="ja-JP" sz="2000" dirty="0" smtClean="0"/>
          </a:p>
          <a:p>
            <a:r>
              <a:rPr lang="ja-JP" altLang="en-US" sz="2000" dirty="0"/>
              <a:t>　</a:t>
            </a:r>
            <a:r>
              <a:rPr lang="ja-JP" altLang="en-US" sz="2000" dirty="0" smtClean="0"/>
              <a:t>した</a:t>
            </a:r>
            <a:r>
              <a:rPr lang="ja-JP" altLang="en-US" sz="2000" dirty="0"/>
              <a:t>情報をもとに職員総出で収集</a:t>
            </a:r>
            <a:endParaRPr lang="en-US" altLang="ja-JP" sz="2000" dirty="0"/>
          </a:p>
          <a:p>
            <a:r>
              <a:rPr lang="ja-JP" altLang="en-US" sz="2000" dirty="0"/>
              <a:t>・住民用仮置場及び一次仮置場を開設（開設期間は約２週間）</a:t>
            </a:r>
            <a:endParaRPr lang="en-US" altLang="ja-JP" sz="2000" dirty="0"/>
          </a:p>
          <a:p>
            <a:r>
              <a:rPr lang="ja-JP" altLang="en-US" sz="2000" dirty="0"/>
              <a:t>・事前に協定を締結していた大栄</a:t>
            </a:r>
            <a:r>
              <a:rPr lang="ja-JP" altLang="en-US" sz="2000" dirty="0" smtClean="0"/>
              <a:t>環境</a:t>
            </a:r>
            <a:endParaRPr lang="en-US" altLang="ja-JP" sz="2000" dirty="0" smtClean="0"/>
          </a:p>
          <a:p>
            <a:r>
              <a:rPr lang="ja-JP" altLang="en-US" sz="2000" dirty="0"/>
              <a:t>　</a:t>
            </a:r>
            <a:r>
              <a:rPr lang="ja-JP" altLang="en-US" sz="2000" dirty="0" smtClean="0"/>
              <a:t>に</a:t>
            </a:r>
            <a:r>
              <a:rPr lang="ja-JP" altLang="en-US" sz="2000" dirty="0"/>
              <a:t>災害廃棄物の処理及び一次</a:t>
            </a:r>
            <a:r>
              <a:rPr lang="ja-JP" altLang="en-US" sz="2000" dirty="0" smtClean="0"/>
              <a:t>仮置場</a:t>
            </a:r>
            <a:endParaRPr lang="en-US" altLang="ja-JP" sz="2000" dirty="0" smtClean="0"/>
          </a:p>
          <a:p>
            <a:r>
              <a:rPr lang="ja-JP" altLang="en-US" sz="2000" dirty="0"/>
              <a:t>　</a:t>
            </a:r>
            <a:r>
              <a:rPr lang="ja-JP" altLang="en-US" sz="2000" dirty="0" smtClean="0"/>
              <a:t>の</a:t>
            </a:r>
            <a:r>
              <a:rPr lang="ja-JP" altLang="en-US" sz="2000" dirty="0"/>
              <a:t>管理等を担ってもらった</a:t>
            </a:r>
            <a:endParaRPr lang="en-US" altLang="ja-JP" sz="2000" dirty="0"/>
          </a:p>
        </p:txBody>
      </p:sp>
      <p:sp>
        <p:nvSpPr>
          <p:cNvPr id="13" name="角丸四角形 12"/>
          <p:cNvSpPr/>
          <p:nvPr/>
        </p:nvSpPr>
        <p:spPr>
          <a:xfrm>
            <a:off x="963385" y="1443355"/>
            <a:ext cx="1949632" cy="493261"/>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t>対応</a:t>
            </a:r>
            <a:endParaRPr kumimoji="1" lang="ja-JP" altLang="en-US" sz="2400" dirty="0"/>
          </a:p>
        </p:txBody>
      </p:sp>
    </p:spTree>
    <p:extLst>
      <p:ext uri="{BB962C8B-B14F-4D97-AF65-F5344CB8AC3E}">
        <p14:creationId xmlns:p14="http://schemas.microsoft.com/office/powerpoint/2010/main" val="3680528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974001"/>
          </a:xfrm>
        </p:spPr>
        <p:txBody>
          <a:bodyPr>
            <a:normAutofit/>
          </a:bodyPr>
          <a:lstStyle/>
          <a:p>
            <a:r>
              <a:rPr kumimoji="1" lang="en-US" altLang="ja-JP" sz="4000" dirty="0" smtClean="0">
                <a:solidFill>
                  <a:schemeClr val="accent2">
                    <a:lumMod val="50000"/>
                  </a:schemeClr>
                </a:solidFill>
              </a:rPr>
              <a:t>3.</a:t>
            </a:r>
            <a:r>
              <a:rPr lang="ja-JP" altLang="en-US" sz="4000" dirty="0">
                <a:solidFill>
                  <a:schemeClr val="accent2">
                    <a:lumMod val="50000"/>
                  </a:schemeClr>
                </a:solidFill>
              </a:rPr>
              <a:t>災害廃棄物処理計画策定までの</a:t>
            </a:r>
            <a:r>
              <a:rPr lang="ja-JP" altLang="en-US" sz="4000" dirty="0" smtClean="0">
                <a:solidFill>
                  <a:schemeClr val="accent2">
                    <a:lumMod val="50000"/>
                  </a:schemeClr>
                </a:solidFill>
              </a:rPr>
              <a:t>流れ</a:t>
            </a:r>
            <a:endParaRPr kumimoji="1" lang="ja-JP" altLang="en-US" sz="4000" dirty="0">
              <a:solidFill>
                <a:schemeClr val="accent2">
                  <a:lumMod val="50000"/>
                </a:schemeClr>
              </a:solidFill>
            </a:endParaRPr>
          </a:p>
        </p:txBody>
      </p:sp>
      <p:sp>
        <p:nvSpPr>
          <p:cNvPr id="8" name="角丸四角形 7"/>
          <p:cNvSpPr/>
          <p:nvPr/>
        </p:nvSpPr>
        <p:spPr>
          <a:xfrm>
            <a:off x="838199" y="1619794"/>
            <a:ext cx="9781904" cy="2699991"/>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smtClean="0"/>
              <a:t>令和元年度</a:t>
            </a:r>
            <a:endParaRPr lang="en-US" altLang="ja-JP" sz="2400" dirty="0" smtClean="0"/>
          </a:p>
          <a:p>
            <a:r>
              <a:rPr lang="ja-JP" altLang="en-US" sz="2400" dirty="0" smtClean="0"/>
              <a:t>・中小</a:t>
            </a:r>
            <a:r>
              <a:rPr lang="ja-JP" altLang="en-US" sz="2400" dirty="0"/>
              <a:t>規模市町村の府県調整型災害廃棄物処理</a:t>
            </a:r>
            <a:r>
              <a:rPr lang="ja-JP" altLang="en-US" sz="2400" dirty="0" smtClean="0"/>
              <a:t>計画策定</a:t>
            </a:r>
            <a:r>
              <a:rPr lang="ja-JP" altLang="en-US" sz="2400" dirty="0"/>
              <a:t>モデル</a:t>
            </a:r>
            <a:r>
              <a:rPr lang="ja-JP" altLang="en-US" sz="2400" dirty="0" smtClean="0"/>
              <a:t>事業</a:t>
            </a:r>
            <a:endParaRPr lang="en-US" altLang="ja-JP" sz="2400" dirty="0" smtClean="0"/>
          </a:p>
          <a:p>
            <a:endParaRPr lang="en-US" altLang="ja-JP" sz="2400" dirty="0" smtClean="0"/>
          </a:p>
          <a:p>
            <a:r>
              <a:rPr lang="ja-JP" altLang="en-US" sz="2400" dirty="0"/>
              <a:t>令和</a:t>
            </a:r>
            <a:r>
              <a:rPr lang="ja-JP" altLang="en-US" sz="2400" dirty="0" smtClean="0"/>
              <a:t>２年度</a:t>
            </a:r>
            <a:endParaRPr lang="en-US" altLang="ja-JP" sz="2400" dirty="0" smtClean="0"/>
          </a:p>
          <a:p>
            <a:r>
              <a:rPr lang="ja-JP" altLang="en-US" sz="2400" dirty="0" smtClean="0"/>
              <a:t>・</a:t>
            </a:r>
            <a:r>
              <a:rPr lang="ja-JP" altLang="ja-JP" sz="2400" dirty="0" smtClean="0"/>
              <a:t>府県</a:t>
            </a:r>
            <a:r>
              <a:rPr lang="ja-JP" altLang="ja-JP" sz="2400" dirty="0"/>
              <a:t>調整型の計画策定フォローアップモデル事業</a:t>
            </a:r>
            <a:endParaRPr lang="en-US" altLang="ja-JP" sz="2400" dirty="0"/>
          </a:p>
          <a:p>
            <a:r>
              <a:rPr lang="ja-JP" altLang="en-US" sz="2400" dirty="0" smtClean="0"/>
              <a:t>・</a:t>
            </a:r>
            <a:r>
              <a:rPr lang="ja-JP" altLang="ja-JP" sz="2400" dirty="0" smtClean="0"/>
              <a:t>災害</a:t>
            </a:r>
            <a:r>
              <a:rPr lang="ja-JP" altLang="ja-JP" sz="2400" dirty="0"/>
              <a:t>廃棄物住民啓発モデル事業 </a:t>
            </a:r>
            <a:r>
              <a:rPr lang="en-US" altLang="ja-JP" sz="2400" dirty="0"/>
              <a:t>(</a:t>
            </a:r>
            <a:r>
              <a:rPr lang="ja-JP" altLang="ja-JP" sz="2400" dirty="0"/>
              <a:t>近畿ブロック</a:t>
            </a:r>
            <a:r>
              <a:rPr lang="en-US" altLang="ja-JP" sz="2400" dirty="0" smtClean="0"/>
              <a:t>)</a:t>
            </a:r>
            <a:endParaRPr lang="ja-JP" altLang="ja-JP" sz="2400" dirty="0"/>
          </a:p>
        </p:txBody>
      </p:sp>
      <p:sp>
        <p:nvSpPr>
          <p:cNvPr id="10" name="角丸四角形 9"/>
          <p:cNvSpPr/>
          <p:nvPr/>
        </p:nvSpPr>
        <p:spPr>
          <a:xfrm>
            <a:off x="1033054" y="1265873"/>
            <a:ext cx="3486696" cy="522699"/>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smtClean="0"/>
              <a:t>参加したモデル事業</a:t>
            </a:r>
            <a:endParaRPr kumimoji="1" lang="ja-JP" altLang="en-US" sz="2400" dirty="0"/>
          </a:p>
        </p:txBody>
      </p:sp>
      <p:sp>
        <p:nvSpPr>
          <p:cNvPr id="14" name="角丸四角形 13"/>
          <p:cNvSpPr/>
          <p:nvPr/>
        </p:nvSpPr>
        <p:spPr>
          <a:xfrm>
            <a:off x="838199" y="5207268"/>
            <a:ext cx="9781904" cy="1232721"/>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smtClean="0"/>
              <a:t>令和３年３月：泉佐野市災害廃棄物処理計画</a:t>
            </a:r>
            <a:endParaRPr lang="en-US" altLang="ja-JP" sz="2400" dirty="0" smtClean="0"/>
          </a:p>
          <a:p>
            <a:r>
              <a:rPr lang="ja-JP" altLang="en-US" sz="2400" dirty="0" smtClean="0"/>
              <a:t>　　　　　　　住民用災害廃棄物搬出マニュアル（パンフレット）</a:t>
            </a:r>
            <a:endParaRPr kumimoji="1" lang="ja-JP" altLang="en-US" sz="2400" dirty="0"/>
          </a:p>
        </p:txBody>
      </p:sp>
      <p:sp>
        <p:nvSpPr>
          <p:cNvPr id="16" name="下矢印 15"/>
          <p:cNvSpPr/>
          <p:nvPr/>
        </p:nvSpPr>
        <p:spPr>
          <a:xfrm>
            <a:off x="5102133" y="4483402"/>
            <a:ext cx="1254036" cy="556809"/>
          </a:xfrm>
          <a:prstGeom prst="downArrow">
            <a:avLst>
              <a:gd name="adj1" fmla="val 50000"/>
              <a:gd name="adj2" fmla="val 580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1033054" y="4778861"/>
            <a:ext cx="1919152" cy="522699"/>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smtClean="0"/>
              <a:t>成果品</a:t>
            </a:r>
            <a:endParaRPr kumimoji="1" lang="ja-JP" altLang="en-US" sz="2400" dirty="0"/>
          </a:p>
        </p:txBody>
      </p:sp>
    </p:spTree>
    <p:extLst>
      <p:ext uri="{BB962C8B-B14F-4D97-AF65-F5344CB8AC3E}">
        <p14:creationId xmlns:p14="http://schemas.microsoft.com/office/powerpoint/2010/main" val="3927318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26570"/>
            <a:ext cx="10515600" cy="983196"/>
          </a:xfrm>
        </p:spPr>
        <p:txBody>
          <a:bodyPr>
            <a:noAutofit/>
          </a:bodyPr>
          <a:lstStyle/>
          <a:p>
            <a:r>
              <a:rPr lang="ja-JP" altLang="en-US" sz="3200" dirty="0">
                <a:solidFill>
                  <a:schemeClr val="accent2">
                    <a:lumMod val="50000"/>
                  </a:schemeClr>
                </a:solidFill>
              </a:rPr>
              <a:t>中小規模市町村の府県</a:t>
            </a:r>
            <a:r>
              <a:rPr lang="ja-JP" altLang="en-US" sz="3200" dirty="0" smtClean="0">
                <a:solidFill>
                  <a:schemeClr val="accent2">
                    <a:lumMod val="50000"/>
                  </a:schemeClr>
                </a:solidFill>
              </a:rPr>
              <a:t>調整型</a:t>
            </a:r>
            <a:r>
              <a:rPr lang="en-US" altLang="ja-JP" sz="3200" dirty="0" smtClean="0">
                <a:solidFill>
                  <a:schemeClr val="accent2">
                    <a:lumMod val="50000"/>
                  </a:schemeClr>
                </a:solidFill>
              </a:rPr>
              <a:t/>
            </a:r>
            <a:br>
              <a:rPr lang="en-US" altLang="ja-JP" sz="3200" dirty="0" smtClean="0">
                <a:solidFill>
                  <a:schemeClr val="accent2">
                    <a:lumMod val="50000"/>
                  </a:schemeClr>
                </a:solidFill>
              </a:rPr>
            </a:br>
            <a:r>
              <a:rPr lang="ja-JP" altLang="en-US" sz="3200" dirty="0" smtClean="0">
                <a:solidFill>
                  <a:schemeClr val="accent2">
                    <a:lumMod val="50000"/>
                  </a:schemeClr>
                </a:solidFill>
              </a:rPr>
              <a:t>災害</a:t>
            </a:r>
            <a:r>
              <a:rPr lang="ja-JP" altLang="en-US" sz="3200" dirty="0">
                <a:solidFill>
                  <a:schemeClr val="accent2">
                    <a:lumMod val="50000"/>
                  </a:schemeClr>
                </a:solidFill>
              </a:rPr>
              <a:t>廃棄物処理計画策定モデル事業</a:t>
            </a:r>
            <a:r>
              <a:rPr lang="en-US" altLang="ja-JP" sz="3200" dirty="0">
                <a:solidFill>
                  <a:schemeClr val="accent2">
                    <a:lumMod val="50000"/>
                  </a:schemeClr>
                </a:solidFill>
              </a:rPr>
              <a:t/>
            </a:r>
            <a:br>
              <a:rPr lang="en-US" altLang="ja-JP" sz="3200" dirty="0">
                <a:solidFill>
                  <a:schemeClr val="accent2">
                    <a:lumMod val="50000"/>
                  </a:schemeClr>
                </a:solidFill>
              </a:rPr>
            </a:br>
            <a:endParaRPr kumimoji="1" lang="ja-JP" altLang="en-US" sz="3200" dirty="0">
              <a:solidFill>
                <a:schemeClr val="accent2">
                  <a:lumMod val="50000"/>
                </a:schemeClr>
              </a:solidFill>
            </a:endParaRPr>
          </a:p>
        </p:txBody>
      </p:sp>
      <p:sp>
        <p:nvSpPr>
          <p:cNvPr id="3" name="コンテンツ プレースホルダー 2"/>
          <p:cNvSpPr>
            <a:spLocks noGrp="1"/>
          </p:cNvSpPr>
          <p:nvPr>
            <p:ph idx="1"/>
          </p:nvPr>
        </p:nvSpPr>
        <p:spPr>
          <a:xfrm>
            <a:off x="810317" y="1472267"/>
            <a:ext cx="10515600" cy="777898"/>
          </a:xfrm>
        </p:spPr>
        <p:txBody>
          <a:bodyPr>
            <a:normAutofit lnSpcReduction="10000"/>
          </a:bodyPr>
          <a:lstStyle/>
          <a:p>
            <a:r>
              <a:rPr kumimoji="1" lang="ja-JP" altLang="en-US" sz="2000" dirty="0" smtClean="0"/>
              <a:t>ワークショップ形式の会議（全</a:t>
            </a:r>
            <a:r>
              <a:rPr kumimoji="1" lang="en-US" altLang="ja-JP" sz="2000" dirty="0" smtClean="0"/>
              <a:t>5</a:t>
            </a:r>
            <a:r>
              <a:rPr kumimoji="1" lang="ja-JP" altLang="en-US" sz="2000" dirty="0" smtClean="0"/>
              <a:t>回）令和元年７月～令和２年１月</a:t>
            </a:r>
            <a:endParaRPr kumimoji="1" lang="en-US" altLang="ja-JP" sz="2000" dirty="0" smtClean="0"/>
          </a:p>
          <a:p>
            <a:pPr marL="0" indent="0">
              <a:buNone/>
            </a:pPr>
            <a:r>
              <a:rPr lang="ja-JP" altLang="en-US" sz="2000" dirty="0"/>
              <a:t>　</a:t>
            </a:r>
            <a:r>
              <a:rPr lang="ja-JP" altLang="en-US" sz="2000" dirty="0" smtClean="0"/>
              <a:t>災害を想定し、災害廃棄物処理についてシミュレーション</a:t>
            </a:r>
            <a:endParaRPr lang="en-US" altLang="ja-JP" sz="2000" dirty="0" smtClean="0"/>
          </a:p>
          <a:p>
            <a:pPr marL="0" indent="0">
              <a:buNone/>
            </a:pPr>
            <a:endParaRPr kumimoji="1" lang="ja-JP" altLang="en-US" sz="2000" dirty="0"/>
          </a:p>
        </p:txBody>
      </p:sp>
      <p:sp>
        <p:nvSpPr>
          <p:cNvPr id="8" name="コンテンツ プレースホルダー 2"/>
          <p:cNvSpPr txBox="1">
            <a:spLocks/>
          </p:cNvSpPr>
          <p:nvPr/>
        </p:nvSpPr>
        <p:spPr>
          <a:xfrm>
            <a:off x="6422570" y="4984208"/>
            <a:ext cx="4400006" cy="13212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ja-JP" altLang="en-US" sz="2400" dirty="0"/>
          </a:p>
        </p:txBody>
      </p:sp>
      <p:sp>
        <p:nvSpPr>
          <p:cNvPr id="18" name="コンテンツ プレースホルダー 2"/>
          <p:cNvSpPr txBox="1">
            <a:spLocks/>
          </p:cNvSpPr>
          <p:nvPr/>
        </p:nvSpPr>
        <p:spPr>
          <a:xfrm>
            <a:off x="838199" y="2547257"/>
            <a:ext cx="5584371" cy="2756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sz="2000" dirty="0"/>
          </a:p>
        </p:txBody>
      </p:sp>
      <p:sp>
        <p:nvSpPr>
          <p:cNvPr id="4" name="下矢印 3"/>
          <p:cNvSpPr/>
          <p:nvPr/>
        </p:nvSpPr>
        <p:spPr>
          <a:xfrm>
            <a:off x="3105694" y="5128836"/>
            <a:ext cx="766353" cy="5209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838199" y="2458664"/>
            <a:ext cx="5301344" cy="2653534"/>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dirty="0"/>
              <a:t>発災後、担うべき業務（テーマ）について</a:t>
            </a:r>
            <a:endParaRPr lang="en-US" altLang="ja-JP" sz="2000" dirty="0"/>
          </a:p>
          <a:p>
            <a:r>
              <a:rPr lang="ja-JP" altLang="en-US" sz="2000" dirty="0"/>
              <a:t>・何をしなくてはならないか</a:t>
            </a:r>
            <a:endParaRPr lang="en-US" altLang="ja-JP" sz="2000" dirty="0"/>
          </a:p>
          <a:p>
            <a:r>
              <a:rPr lang="ja-JP" altLang="en-US" sz="2000" dirty="0"/>
              <a:t>・誰が対応するか</a:t>
            </a:r>
            <a:endParaRPr lang="en-US" altLang="ja-JP" sz="2000" dirty="0"/>
          </a:p>
          <a:p>
            <a:r>
              <a:rPr lang="ja-JP" altLang="en-US" sz="2000" dirty="0"/>
              <a:t>・どのように対応するのか</a:t>
            </a:r>
            <a:endParaRPr lang="en-US" altLang="ja-JP" sz="2000" dirty="0"/>
          </a:p>
          <a:p>
            <a:r>
              <a:rPr lang="ja-JP" altLang="en-US" sz="2000" dirty="0"/>
              <a:t>・現状の組織体制で「何ができて」「何ができない</a:t>
            </a:r>
            <a:r>
              <a:rPr lang="ja-JP" altLang="en-US" sz="2000" dirty="0" smtClean="0"/>
              <a:t>か」</a:t>
            </a:r>
            <a:endParaRPr lang="en-US" altLang="ja-JP" sz="2000" dirty="0"/>
          </a:p>
        </p:txBody>
      </p:sp>
      <p:sp>
        <p:nvSpPr>
          <p:cNvPr id="10" name="角丸四角形 9"/>
          <p:cNvSpPr/>
          <p:nvPr/>
        </p:nvSpPr>
        <p:spPr>
          <a:xfrm>
            <a:off x="1041385" y="2190133"/>
            <a:ext cx="2936249" cy="493261"/>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t>ワークショップの内容</a:t>
            </a:r>
            <a:endParaRPr lang="en-US" altLang="ja-JP" sz="2000" dirty="0"/>
          </a:p>
        </p:txBody>
      </p:sp>
      <p:sp>
        <p:nvSpPr>
          <p:cNvPr id="5" name="左矢印吹き出し 4"/>
          <p:cNvSpPr/>
          <p:nvPr/>
        </p:nvSpPr>
        <p:spPr>
          <a:xfrm>
            <a:off x="6197902" y="2190133"/>
            <a:ext cx="5049637" cy="2917443"/>
          </a:xfrm>
          <a:prstGeom prst="leftArrowCallout">
            <a:avLst>
              <a:gd name="adj1" fmla="val 17620"/>
              <a:gd name="adj2" fmla="val 17363"/>
              <a:gd name="adj3" fmla="val 12428"/>
              <a:gd name="adj4" fmla="val 87156"/>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主なテーマ</a:t>
            </a:r>
            <a:endParaRPr lang="en-US" altLang="ja-JP" dirty="0">
              <a:solidFill>
                <a:schemeClr val="tx1"/>
              </a:solidFill>
            </a:endParaRPr>
          </a:p>
          <a:p>
            <a:r>
              <a:rPr lang="ja-JP" altLang="en-US" dirty="0">
                <a:solidFill>
                  <a:schemeClr val="tx1"/>
                </a:solidFill>
              </a:rPr>
              <a:t>・</a:t>
            </a:r>
            <a:r>
              <a:rPr lang="ja-JP" altLang="ja-JP" dirty="0">
                <a:solidFill>
                  <a:schemeClr val="tx1"/>
                </a:solidFill>
              </a:rPr>
              <a:t>災害廃棄物処理の組織体制の検討</a:t>
            </a:r>
            <a:endParaRPr lang="en-US" altLang="ja-JP" dirty="0">
              <a:solidFill>
                <a:schemeClr val="tx1"/>
              </a:solidFill>
            </a:endParaRPr>
          </a:p>
          <a:p>
            <a:r>
              <a:rPr lang="ja-JP" altLang="en-US" dirty="0">
                <a:solidFill>
                  <a:schemeClr val="tx1"/>
                </a:solidFill>
              </a:rPr>
              <a:t>・</a:t>
            </a:r>
            <a:r>
              <a:rPr lang="ja-JP" altLang="ja-JP" dirty="0">
                <a:solidFill>
                  <a:schemeClr val="tx1"/>
                </a:solidFill>
              </a:rPr>
              <a:t>被災状況の把握・共有</a:t>
            </a:r>
            <a:endParaRPr lang="en-US" altLang="ja-JP" dirty="0">
              <a:solidFill>
                <a:schemeClr val="tx1"/>
              </a:solidFill>
            </a:endParaRPr>
          </a:p>
          <a:p>
            <a:r>
              <a:rPr lang="ja-JP" altLang="en-US" dirty="0">
                <a:solidFill>
                  <a:schemeClr val="tx1"/>
                </a:solidFill>
              </a:rPr>
              <a:t>・</a:t>
            </a:r>
            <a:r>
              <a:rPr lang="ja-JP" altLang="ja-JP" dirty="0">
                <a:solidFill>
                  <a:schemeClr val="tx1"/>
                </a:solidFill>
              </a:rPr>
              <a:t>関係者との連携体制の確立</a:t>
            </a:r>
            <a:endParaRPr lang="en-US" altLang="ja-JP" dirty="0">
              <a:solidFill>
                <a:schemeClr val="tx1"/>
              </a:solidFill>
            </a:endParaRPr>
          </a:p>
          <a:p>
            <a:r>
              <a:rPr lang="ja-JP" altLang="en-US" dirty="0">
                <a:solidFill>
                  <a:schemeClr val="tx1"/>
                </a:solidFill>
              </a:rPr>
              <a:t>・</a:t>
            </a:r>
            <a:r>
              <a:rPr lang="ja-JP" altLang="ja-JP" dirty="0">
                <a:solidFill>
                  <a:schemeClr val="tx1"/>
                </a:solidFill>
              </a:rPr>
              <a:t>仮設トイレ等のし尿の収集運搬、処理</a:t>
            </a:r>
            <a:endParaRPr lang="en-US" altLang="ja-JP" dirty="0">
              <a:solidFill>
                <a:schemeClr val="tx1"/>
              </a:solidFill>
            </a:endParaRPr>
          </a:p>
          <a:p>
            <a:r>
              <a:rPr lang="ja-JP" altLang="en-US" dirty="0">
                <a:solidFill>
                  <a:schemeClr val="tx1"/>
                </a:solidFill>
              </a:rPr>
              <a:t>・</a:t>
            </a:r>
            <a:r>
              <a:rPr lang="ja-JP" altLang="ja-JP" dirty="0">
                <a:solidFill>
                  <a:schemeClr val="tx1"/>
                </a:solidFill>
              </a:rPr>
              <a:t>生活ごみの収集運搬、処理</a:t>
            </a:r>
            <a:endParaRPr lang="en-US" altLang="ja-JP" dirty="0">
              <a:solidFill>
                <a:schemeClr val="tx1"/>
              </a:solidFill>
            </a:endParaRPr>
          </a:p>
          <a:p>
            <a:r>
              <a:rPr lang="ja-JP" altLang="en-US" dirty="0">
                <a:solidFill>
                  <a:schemeClr val="tx1"/>
                </a:solidFill>
              </a:rPr>
              <a:t>・</a:t>
            </a:r>
            <a:r>
              <a:rPr lang="ja-JP" altLang="ja-JP" dirty="0">
                <a:solidFill>
                  <a:schemeClr val="tx1"/>
                </a:solidFill>
              </a:rPr>
              <a:t>片付けごみ等の収集運搬、処理</a:t>
            </a:r>
            <a:endParaRPr lang="en-US" altLang="ja-JP" dirty="0">
              <a:solidFill>
                <a:schemeClr val="tx1"/>
              </a:solidFill>
            </a:endParaRPr>
          </a:p>
          <a:p>
            <a:r>
              <a:rPr lang="ja-JP" altLang="en-US" dirty="0">
                <a:solidFill>
                  <a:schemeClr val="tx1"/>
                </a:solidFill>
              </a:rPr>
              <a:t>・</a:t>
            </a:r>
            <a:r>
              <a:rPr lang="ja-JP" altLang="ja-JP" dirty="0">
                <a:solidFill>
                  <a:schemeClr val="tx1"/>
                </a:solidFill>
              </a:rPr>
              <a:t>仮置場の運営</a:t>
            </a:r>
            <a:endParaRPr lang="en-US" altLang="ja-JP" dirty="0">
              <a:solidFill>
                <a:schemeClr val="tx1"/>
              </a:solidFill>
            </a:endParaRPr>
          </a:p>
          <a:p>
            <a:r>
              <a:rPr lang="ja-JP" altLang="en-US" dirty="0">
                <a:solidFill>
                  <a:schemeClr val="tx1"/>
                </a:solidFill>
              </a:rPr>
              <a:t>・</a:t>
            </a:r>
            <a:r>
              <a:rPr lang="ja-JP" altLang="ja-JP" dirty="0">
                <a:solidFill>
                  <a:schemeClr val="tx1"/>
                </a:solidFill>
              </a:rPr>
              <a:t>倒壊家屋等の解体・撤去</a:t>
            </a:r>
            <a:endParaRPr lang="en-US" altLang="ja-JP" dirty="0">
              <a:solidFill>
                <a:schemeClr val="tx1"/>
              </a:solidFill>
            </a:endParaRPr>
          </a:p>
          <a:p>
            <a:r>
              <a:rPr lang="ja-JP" altLang="en-US" dirty="0">
                <a:solidFill>
                  <a:schemeClr val="tx1"/>
                </a:solidFill>
              </a:rPr>
              <a:t>・</a:t>
            </a:r>
            <a:r>
              <a:rPr lang="ja-JP" altLang="ja-JP" dirty="0">
                <a:solidFill>
                  <a:schemeClr val="tx1"/>
                </a:solidFill>
              </a:rPr>
              <a:t>災害廃棄物の分別・処理・再資源化</a:t>
            </a:r>
            <a:endParaRPr lang="en-US" altLang="ja-JP" dirty="0">
              <a:solidFill>
                <a:schemeClr val="tx1"/>
              </a:solidFill>
            </a:endParaRPr>
          </a:p>
        </p:txBody>
      </p:sp>
      <p:sp>
        <p:nvSpPr>
          <p:cNvPr id="6" name="テキスト ボックス 5"/>
          <p:cNvSpPr txBox="1"/>
          <p:nvPr/>
        </p:nvSpPr>
        <p:spPr>
          <a:xfrm>
            <a:off x="3882018" y="5165460"/>
            <a:ext cx="2262720" cy="369332"/>
          </a:xfrm>
          <a:prstGeom prst="rect">
            <a:avLst/>
          </a:prstGeom>
          <a:noFill/>
        </p:spPr>
        <p:txBody>
          <a:bodyPr wrap="square" rtlCol="0">
            <a:spAutoFit/>
          </a:bodyPr>
          <a:lstStyle/>
          <a:p>
            <a:r>
              <a:rPr kumimoji="1" lang="ja-JP" altLang="en-US" dirty="0" smtClean="0"/>
              <a:t>意見交換及び発表</a:t>
            </a:r>
            <a:endParaRPr kumimoji="1" lang="ja-JP" altLang="en-US" dirty="0"/>
          </a:p>
        </p:txBody>
      </p:sp>
      <p:sp>
        <p:nvSpPr>
          <p:cNvPr id="7" name="正方形/長方形 6"/>
          <p:cNvSpPr/>
          <p:nvPr/>
        </p:nvSpPr>
        <p:spPr>
          <a:xfrm>
            <a:off x="838199" y="5667722"/>
            <a:ext cx="5301345" cy="593931"/>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処理計画の骨子（案）に反映</a:t>
            </a:r>
            <a:endParaRPr kumimoji="1" lang="ja-JP" altLang="en-US" sz="2000" dirty="0">
              <a:solidFill>
                <a:schemeClr val="tx1"/>
              </a:solidFill>
            </a:endParaRPr>
          </a:p>
        </p:txBody>
      </p:sp>
    </p:spTree>
    <p:extLst>
      <p:ext uri="{BB962C8B-B14F-4D97-AF65-F5344CB8AC3E}">
        <p14:creationId xmlns:p14="http://schemas.microsoft.com/office/powerpoint/2010/main" val="1646417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8227423" cy="1373044"/>
          </a:xfrm>
        </p:spPr>
        <p:txBody>
          <a:bodyPr>
            <a:normAutofit/>
          </a:bodyPr>
          <a:lstStyle/>
          <a:p>
            <a:r>
              <a:rPr lang="ja-JP" altLang="ja-JP" sz="3600" dirty="0">
                <a:solidFill>
                  <a:schemeClr val="accent2">
                    <a:lumMod val="50000"/>
                  </a:schemeClr>
                </a:solidFill>
              </a:rPr>
              <a:t>府県調整型の計画策定フォローアップモデル事業</a:t>
            </a:r>
            <a:endParaRPr kumimoji="1" lang="ja-JP" altLang="en-US" sz="3600" dirty="0">
              <a:solidFill>
                <a:schemeClr val="accent2">
                  <a:lumMod val="50000"/>
                </a:schemeClr>
              </a:solidFill>
            </a:endParaRPr>
          </a:p>
        </p:txBody>
      </p:sp>
      <p:sp>
        <p:nvSpPr>
          <p:cNvPr id="8" name="テキスト ボックス 7"/>
          <p:cNvSpPr txBox="1"/>
          <p:nvPr/>
        </p:nvSpPr>
        <p:spPr>
          <a:xfrm>
            <a:off x="1358537" y="4976949"/>
            <a:ext cx="184731" cy="369332"/>
          </a:xfrm>
          <a:prstGeom prst="rect">
            <a:avLst/>
          </a:prstGeom>
          <a:noFill/>
        </p:spPr>
        <p:txBody>
          <a:bodyPr wrap="none" rtlCol="0">
            <a:spAutoFit/>
          </a:bodyPr>
          <a:lstStyle/>
          <a:p>
            <a:endParaRPr kumimoji="1" lang="ja-JP" altLang="en-US" dirty="0"/>
          </a:p>
        </p:txBody>
      </p:sp>
      <p:sp>
        <p:nvSpPr>
          <p:cNvPr id="9" name="左矢印吹き出し 8"/>
          <p:cNvSpPr/>
          <p:nvPr/>
        </p:nvSpPr>
        <p:spPr>
          <a:xfrm>
            <a:off x="5971786" y="2151847"/>
            <a:ext cx="5049637" cy="2132667"/>
          </a:xfrm>
          <a:prstGeom prst="leftArrowCallout">
            <a:avLst>
              <a:gd name="adj1" fmla="val 17620"/>
              <a:gd name="adj2" fmla="val 22955"/>
              <a:gd name="adj3" fmla="val 15491"/>
              <a:gd name="adj4" fmla="val 87156"/>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主</a:t>
            </a:r>
            <a:r>
              <a:rPr lang="ja-JP" altLang="en-US" dirty="0" smtClean="0">
                <a:solidFill>
                  <a:schemeClr val="tx1"/>
                </a:solidFill>
              </a:rPr>
              <a:t>なテーマ</a:t>
            </a:r>
            <a:endParaRPr lang="en-US" altLang="ja-JP" dirty="0">
              <a:solidFill>
                <a:schemeClr val="tx1"/>
              </a:solidFill>
            </a:endParaRPr>
          </a:p>
          <a:p>
            <a:r>
              <a:rPr lang="ja-JP" altLang="en-US" dirty="0" smtClean="0">
                <a:solidFill>
                  <a:schemeClr val="tx1"/>
                </a:solidFill>
              </a:rPr>
              <a:t>・災害</a:t>
            </a:r>
            <a:r>
              <a:rPr lang="ja-JP" altLang="en-US" dirty="0">
                <a:solidFill>
                  <a:schemeClr val="tx1"/>
                </a:solidFill>
              </a:rPr>
              <a:t>廃棄物処理の組織体制・指揮</a:t>
            </a:r>
            <a:r>
              <a:rPr lang="ja-JP" altLang="en-US" dirty="0" smtClean="0">
                <a:solidFill>
                  <a:schemeClr val="tx1"/>
                </a:solidFill>
              </a:rPr>
              <a:t>命令</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系統</a:t>
            </a:r>
            <a:r>
              <a:rPr lang="ja-JP" altLang="en-US" dirty="0">
                <a:solidFill>
                  <a:schemeClr val="tx1"/>
                </a:solidFill>
              </a:rPr>
              <a:t>の確立</a:t>
            </a:r>
          </a:p>
          <a:p>
            <a:r>
              <a:rPr lang="ja-JP" altLang="en-US" dirty="0" smtClean="0">
                <a:solidFill>
                  <a:schemeClr val="tx1"/>
                </a:solidFill>
              </a:rPr>
              <a:t>・他</a:t>
            </a:r>
            <a:r>
              <a:rPr lang="ja-JP" altLang="en-US" dirty="0">
                <a:solidFill>
                  <a:schemeClr val="tx1"/>
                </a:solidFill>
              </a:rPr>
              <a:t>機関との協力・支援体制</a:t>
            </a:r>
          </a:p>
          <a:p>
            <a:r>
              <a:rPr lang="ja-JP" altLang="en-US" dirty="0" smtClean="0">
                <a:solidFill>
                  <a:schemeClr val="tx1"/>
                </a:solidFill>
              </a:rPr>
              <a:t>・住民</a:t>
            </a:r>
            <a:r>
              <a:rPr lang="ja-JP" altLang="en-US" dirty="0">
                <a:solidFill>
                  <a:schemeClr val="tx1"/>
                </a:solidFill>
              </a:rPr>
              <a:t>等への啓発・広報</a:t>
            </a:r>
          </a:p>
          <a:p>
            <a:r>
              <a:rPr lang="ja-JP" altLang="en-US" dirty="0" smtClean="0">
                <a:solidFill>
                  <a:schemeClr val="tx1"/>
                </a:solidFill>
              </a:rPr>
              <a:t>・片付け</a:t>
            </a:r>
            <a:r>
              <a:rPr lang="ja-JP" altLang="en-US" dirty="0">
                <a:solidFill>
                  <a:schemeClr val="tx1"/>
                </a:solidFill>
              </a:rPr>
              <a:t>ごみの収集運搬・処理</a:t>
            </a:r>
          </a:p>
          <a:p>
            <a:r>
              <a:rPr lang="ja-JP" altLang="en-US" dirty="0" smtClean="0">
                <a:solidFill>
                  <a:schemeClr val="tx1"/>
                </a:solidFill>
              </a:rPr>
              <a:t>・仮置場</a:t>
            </a:r>
            <a:r>
              <a:rPr lang="ja-JP" altLang="en-US" dirty="0">
                <a:solidFill>
                  <a:schemeClr val="tx1"/>
                </a:solidFill>
              </a:rPr>
              <a:t>の運営・</a:t>
            </a:r>
            <a:r>
              <a:rPr lang="ja-JP" altLang="en-US" dirty="0" smtClean="0">
                <a:solidFill>
                  <a:schemeClr val="tx1"/>
                </a:solidFill>
              </a:rPr>
              <a:t>管理</a:t>
            </a:r>
            <a:endParaRPr lang="ja-JP" altLang="en-US" dirty="0">
              <a:solidFill>
                <a:schemeClr val="tx1"/>
              </a:solidFill>
            </a:endParaRPr>
          </a:p>
        </p:txBody>
      </p:sp>
      <p:sp>
        <p:nvSpPr>
          <p:cNvPr id="10" name="テキスト ボックス 9"/>
          <p:cNvSpPr txBox="1"/>
          <p:nvPr/>
        </p:nvSpPr>
        <p:spPr>
          <a:xfrm>
            <a:off x="838200" y="1563645"/>
            <a:ext cx="9050422" cy="830997"/>
          </a:xfrm>
          <a:prstGeom prst="rect">
            <a:avLst/>
          </a:prstGeom>
          <a:noFill/>
        </p:spPr>
        <p:txBody>
          <a:bodyPr wrap="square" rtlCol="0">
            <a:spAutoFit/>
          </a:bodyPr>
          <a:lstStyle/>
          <a:p>
            <a:r>
              <a:rPr lang="ja-JP" altLang="en-US" sz="2400" dirty="0"/>
              <a:t>・ワークショップ形式の会議（全</a:t>
            </a:r>
            <a:r>
              <a:rPr lang="en-US" altLang="ja-JP" sz="2400" dirty="0"/>
              <a:t>2</a:t>
            </a:r>
            <a:r>
              <a:rPr lang="ja-JP" altLang="en-US" sz="2400" dirty="0"/>
              <a:t>回）令和</a:t>
            </a:r>
            <a:r>
              <a:rPr lang="en-US" altLang="ja-JP" sz="2400" dirty="0"/>
              <a:t>2</a:t>
            </a:r>
            <a:r>
              <a:rPr lang="ja-JP" altLang="en-US" sz="2400" dirty="0"/>
              <a:t>年</a:t>
            </a:r>
            <a:r>
              <a:rPr lang="en-US" altLang="ja-JP" sz="2400" dirty="0"/>
              <a:t>9</a:t>
            </a:r>
            <a:r>
              <a:rPr lang="ja-JP" altLang="en-US" sz="2400" dirty="0"/>
              <a:t>月</a:t>
            </a:r>
            <a:endParaRPr lang="en-US" altLang="ja-JP" sz="2400" dirty="0"/>
          </a:p>
          <a:p>
            <a:endParaRPr kumimoji="1" lang="ja-JP" altLang="en-US" sz="2400" dirty="0"/>
          </a:p>
        </p:txBody>
      </p:sp>
      <p:sp>
        <p:nvSpPr>
          <p:cNvPr id="12" name="角丸四角形 11"/>
          <p:cNvSpPr/>
          <p:nvPr/>
        </p:nvSpPr>
        <p:spPr>
          <a:xfrm>
            <a:off x="653204" y="2322076"/>
            <a:ext cx="5301344" cy="1708679"/>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t>前述のモデル事業を経て作成した処理計画骨子案の実効性を担保すべく、フォローを要望するテーマ、課題について事例紹介・意見交換</a:t>
            </a:r>
          </a:p>
        </p:txBody>
      </p:sp>
      <p:sp>
        <p:nvSpPr>
          <p:cNvPr id="13" name="角丸四角形 12"/>
          <p:cNvSpPr/>
          <p:nvPr/>
        </p:nvSpPr>
        <p:spPr>
          <a:xfrm>
            <a:off x="856390" y="2053545"/>
            <a:ext cx="2936249" cy="493261"/>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t>ワークショップの内容</a:t>
            </a:r>
            <a:endParaRPr lang="en-US" altLang="ja-JP" sz="2000" dirty="0"/>
          </a:p>
        </p:txBody>
      </p:sp>
      <p:sp>
        <p:nvSpPr>
          <p:cNvPr id="16" name="角丸四角形 15"/>
          <p:cNvSpPr/>
          <p:nvPr/>
        </p:nvSpPr>
        <p:spPr>
          <a:xfrm>
            <a:off x="653204" y="4651676"/>
            <a:ext cx="5301344" cy="1396426"/>
          </a:xfrm>
          <a:prstGeom prst="roundRect">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t>　</a:t>
            </a:r>
            <a:r>
              <a:rPr lang="ja-JP" altLang="en-US" dirty="0" smtClean="0"/>
              <a:t>・二次</a:t>
            </a:r>
            <a:r>
              <a:rPr lang="ja-JP" altLang="en-US" dirty="0"/>
              <a:t>仮置場の</a:t>
            </a:r>
            <a:r>
              <a:rPr lang="ja-JP" altLang="en-US" dirty="0" smtClean="0"/>
              <a:t>確保について</a:t>
            </a:r>
            <a:endParaRPr lang="en-US" altLang="ja-JP" dirty="0" smtClean="0"/>
          </a:p>
          <a:p>
            <a:r>
              <a:rPr lang="ja-JP" altLang="en-US" dirty="0"/>
              <a:t>　</a:t>
            </a:r>
            <a:r>
              <a:rPr lang="ja-JP" altLang="en-US" dirty="0" smtClean="0"/>
              <a:t>・し尿処理停滞時の対応について</a:t>
            </a:r>
            <a:endParaRPr lang="en-US" altLang="ja-JP" dirty="0" smtClean="0"/>
          </a:p>
          <a:p>
            <a:r>
              <a:rPr lang="ja-JP" altLang="en-US" dirty="0"/>
              <a:t>　</a:t>
            </a:r>
            <a:r>
              <a:rPr lang="ja-JP" altLang="en-US" dirty="0" smtClean="0"/>
              <a:t>・腐敗性及び有害廃棄物等の対応について</a:t>
            </a:r>
            <a:endParaRPr lang="en-US" altLang="ja-JP" dirty="0" smtClean="0"/>
          </a:p>
        </p:txBody>
      </p:sp>
      <p:sp>
        <p:nvSpPr>
          <p:cNvPr id="17" name="角丸四角形 16"/>
          <p:cNvSpPr/>
          <p:nvPr/>
        </p:nvSpPr>
        <p:spPr>
          <a:xfrm>
            <a:off x="856390" y="4370387"/>
            <a:ext cx="1847621" cy="493261"/>
          </a:xfrm>
          <a:prstGeom prst="roundRect">
            <a:avLst/>
          </a:prstGeom>
          <a:solidFill>
            <a:schemeClr val="accent5">
              <a:lumMod val="20000"/>
              <a:lumOff val="80000"/>
            </a:schemeClr>
          </a:solid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t>個別相談</a:t>
            </a:r>
            <a:endParaRPr lang="en-US" altLang="ja-JP" sz="2000" dirty="0"/>
          </a:p>
        </p:txBody>
      </p:sp>
      <p:cxnSp>
        <p:nvCxnSpPr>
          <p:cNvPr id="19" name="カギ線コネクタ 18"/>
          <p:cNvCxnSpPr>
            <a:stCxn id="12" idx="2"/>
          </p:cNvCxnSpPr>
          <p:nvPr/>
        </p:nvCxnSpPr>
        <p:spPr>
          <a:xfrm rot="16200000" flipH="1">
            <a:off x="4678348" y="2656282"/>
            <a:ext cx="295729" cy="3044673"/>
          </a:xfrm>
          <a:prstGeom prst="bentConnector2">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5946187" y="5461573"/>
            <a:ext cx="1177772"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6348549" y="4326483"/>
            <a:ext cx="0" cy="113509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7123201" y="5004373"/>
            <a:ext cx="3898221" cy="914400"/>
          </a:xfrm>
          <a:prstGeom prst="rect">
            <a:avLst/>
          </a:prstGeom>
          <a:solidFill>
            <a:schemeClr val="accent4">
              <a:lumMod val="40000"/>
              <a:lumOff val="60000"/>
            </a:schemeClr>
          </a:solidFill>
          <a:ln w="381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t>泉佐野市災害廃棄物処理計画が完成</a:t>
            </a:r>
          </a:p>
        </p:txBody>
      </p:sp>
    </p:spTree>
    <p:extLst>
      <p:ext uri="{BB962C8B-B14F-4D97-AF65-F5344CB8AC3E}">
        <p14:creationId xmlns:p14="http://schemas.microsoft.com/office/powerpoint/2010/main" val="1336776143"/>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5758</TotalTime>
  <Words>856</Words>
  <Application>Microsoft Office PowerPoint</Application>
  <PresentationFormat>ワイド画面</PresentationFormat>
  <Paragraphs>193</Paragraphs>
  <Slides>14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メイリオ</vt:lpstr>
      <vt:lpstr>Arial</vt:lpstr>
      <vt:lpstr>Trebuchet MS</vt:lpstr>
      <vt:lpstr>Wingdings 3</vt:lpstr>
      <vt:lpstr>ファセット</vt:lpstr>
      <vt:lpstr>泉佐野市災害廃棄物処理計画の策定事例について</vt:lpstr>
      <vt:lpstr>内容</vt:lpstr>
      <vt:lpstr>1.泉佐野市の概況</vt:lpstr>
      <vt:lpstr>一般廃棄物の収集体制</vt:lpstr>
      <vt:lpstr>2.災害廃棄物処理計画策定の背景</vt:lpstr>
      <vt:lpstr>平成３０年台風２１号に係る災害廃棄物処理等について</vt:lpstr>
      <vt:lpstr>3.災害廃棄物処理計画策定までの流れ</vt:lpstr>
      <vt:lpstr>中小規模市町村の府県調整型 災害廃棄物処理計画策定モデル事業 </vt:lpstr>
      <vt:lpstr>府県調整型の計画策定フォローアップモデル事業</vt:lpstr>
      <vt:lpstr>4.災害廃棄物住民啓発モデル事業の参加について </vt:lpstr>
      <vt:lpstr>第１回ワーキング会議について</vt:lpstr>
      <vt:lpstr>第２回ワーキング会議について</vt:lpstr>
      <vt:lpstr>第３回ワーキング会議＋最終調整</vt:lpstr>
      <vt:lpstr>5.まとめ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泉佐野市災害廃棄物処理計画の策定事例について</dc:title>
  <dc:creator>環境衛生課</dc:creator>
  <cp:lastModifiedBy>環境衛生課</cp:lastModifiedBy>
  <cp:revision>157</cp:revision>
  <cp:lastPrinted>2021-07-20T00:44:09Z</cp:lastPrinted>
  <dcterms:created xsi:type="dcterms:W3CDTF">2021-06-14T02:01:37Z</dcterms:created>
  <dcterms:modified xsi:type="dcterms:W3CDTF">2021-08-02T09:28:24Z</dcterms:modified>
</cp:coreProperties>
</file>