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4"/>
  </p:sldMasterIdLst>
  <p:notesMasterIdLst>
    <p:notesMasterId r:id="rId6"/>
  </p:notesMasterIdLst>
  <p:sldIdLst>
    <p:sldId id="274" r:id="rId5"/>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0" autoAdjust="0"/>
    <p:restoredTop sz="86396" autoAdjust="0"/>
  </p:normalViewPr>
  <p:slideViewPr>
    <p:cSldViewPr>
      <p:cViewPr>
        <p:scale>
          <a:sx n="100" d="100"/>
          <a:sy n="100" d="100"/>
        </p:scale>
        <p:origin x="-768" y="-7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575" cy="496888"/>
          </a:xfrm>
          <a:prstGeom prst="rect">
            <a:avLst/>
          </a:prstGeom>
        </p:spPr>
        <p:txBody>
          <a:bodyPr vert="horz" lIns="91431" tIns="45716" rIns="91431"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6888"/>
          </a:xfrm>
          <a:prstGeom prst="rect">
            <a:avLst/>
          </a:prstGeom>
        </p:spPr>
        <p:txBody>
          <a:bodyPr vert="horz" lIns="91431" tIns="45716" rIns="91431" bIns="45716" rtlCol="0"/>
          <a:lstStyle>
            <a:lvl1pPr algn="r">
              <a:defRPr sz="1200"/>
            </a:lvl1pPr>
          </a:lstStyle>
          <a:p>
            <a:fld id="{A756D476-DCB6-4A2C-B70F-B7496110D4E7}" type="datetimeFigureOut">
              <a:rPr kumimoji="1" lang="ja-JP" altLang="en-US" smtClean="0"/>
              <a:t>2017/10/4</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31" tIns="45716" rIns="91431" bIns="45716" rtlCol="0" anchor="ctr"/>
          <a:lstStyle/>
          <a:p>
            <a:endParaRPr lang="ja-JP" altLang="en-US"/>
          </a:p>
        </p:txBody>
      </p:sp>
      <p:sp>
        <p:nvSpPr>
          <p:cNvPr id="5" name="ノート プレースホルダー 4"/>
          <p:cNvSpPr>
            <a:spLocks noGrp="1"/>
          </p:cNvSpPr>
          <p:nvPr>
            <p:ph type="body" sz="quarter" idx="3"/>
          </p:nvPr>
        </p:nvSpPr>
        <p:spPr>
          <a:xfrm>
            <a:off x="681039" y="4721225"/>
            <a:ext cx="5445124" cy="4471988"/>
          </a:xfrm>
          <a:prstGeom prst="rect">
            <a:avLst/>
          </a:prstGeom>
        </p:spPr>
        <p:txBody>
          <a:bodyPr vert="horz" lIns="91431" tIns="45716" rIns="91431"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31" tIns="45716" rIns="91431"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1" tIns="45716" rIns="91431" bIns="45716" rtlCol="0" anchor="b"/>
          <a:lstStyle>
            <a:lvl1pPr algn="r">
              <a:defRPr sz="1200"/>
            </a:lvl1pPr>
          </a:lstStyle>
          <a:p>
            <a:fld id="{C6FB8051-BD5D-427F-A797-95F08130EC3A}" type="slidenum">
              <a:rPr kumimoji="1" lang="ja-JP" altLang="en-US" smtClean="0"/>
              <a:t>‹#›</a:t>
            </a:fld>
            <a:endParaRPr kumimoji="1" lang="ja-JP" altLang="en-US"/>
          </a:p>
        </p:txBody>
      </p:sp>
    </p:spTree>
    <p:extLst>
      <p:ext uri="{BB962C8B-B14F-4D97-AF65-F5344CB8AC3E}">
        <p14:creationId xmlns:p14="http://schemas.microsoft.com/office/powerpoint/2010/main" val="6492279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177914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4"/>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fld id="{E90ED720-0104-4369-84BC-D37694168613}" type="datetimeFigureOut">
              <a:rPr kumimoji="1" lang="ja-JP" altLang="en-US" smtClean="0"/>
              <a:t>2017/10/4</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a:xfrm>
            <a:off x="7594600" y="6381750"/>
            <a:ext cx="2311400" cy="476250"/>
          </a:xfrm>
        </p:spPr>
        <p:txBody>
          <a:bodyPr/>
          <a:lstStyle>
            <a:lvl1pPr>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605951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fld id="{E90ED720-0104-4369-84BC-D37694168613}" type="datetimeFigureOut">
              <a:rPr kumimoji="1" lang="ja-JP" altLang="en-US" smtClean="0"/>
              <a:t>2017/10/4</a:t>
            </a:fld>
            <a:endParaRPr kumimoji="1" lang="ja-JP" altLang="en-US"/>
          </a:p>
        </p:txBody>
      </p:sp>
      <p:sp>
        <p:nvSpPr>
          <p:cNvPr id="3" name="フッター プレースホルダー 2"/>
          <p:cNvSpPr>
            <a:spLocks noGrp="1"/>
          </p:cNvSpPr>
          <p:nvPr>
            <p:ph type="ftr" sz="quarter" idx="11"/>
          </p:nvPr>
        </p:nvSpPr>
        <p:spPr/>
        <p:txBody>
          <a:bodyPr/>
          <a:lstStyle>
            <a:lvl1pPr>
              <a:defRPr/>
            </a:lvl1pPr>
          </a:lstStyle>
          <a:p>
            <a:endParaRPr kumimoji="1" lang="ja-JP" altLang="en-US"/>
          </a:p>
        </p:txBody>
      </p:sp>
      <p:sp>
        <p:nvSpPr>
          <p:cNvPr id="4" name="スライド番号プレースホルダー 3"/>
          <p:cNvSpPr>
            <a:spLocks noGrp="1"/>
          </p:cNvSpPr>
          <p:nvPr>
            <p:ph type="sldNum" sz="quarter" idx="12"/>
          </p:nvPr>
        </p:nvSpPr>
        <p:spPr>
          <a:xfrm>
            <a:off x="7594600" y="6381750"/>
            <a:ext cx="2311400" cy="476250"/>
          </a:xfrm>
        </p:spPr>
        <p:txBody>
          <a:bodyPr/>
          <a:lstStyle>
            <a:lvl1pPr>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771095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7D0F19C-BEC0-49F1-BFA0-5A3058211024}" type="datetimeFigureOut">
              <a:rPr kumimoji="1" lang="ja-JP" altLang="en-US" smtClean="0"/>
              <a:t>2017/10/4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A259AE-4402-42B3-828A-E6010E1BE26F}" type="slidenum">
              <a:rPr kumimoji="1" lang="ja-JP" altLang="en-US" smtClean="0"/>
              <a:t>‹#›</a:t>
            </a:fld>
            <a:endParaRPr kumimoji="1" lang="ja-JP" altLang="en-US"/>
          </a:p>
        </p:txBody>
      </p:sp>
    </p:spTree>
    <p:extLst>
      <p:ext uri="{BB962C8B-B14F-4D97-AF65-F5344CB8AC3E}">
        <p14:creationId xmlns:p14="http://schemas.microsoft.com/office/powerpoint/2010/main" val="41222901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95300" y="1600206"/>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400"/>
            </a:lvl1pPr>
          </a:lstStyle>
          <a:p>
            <a:fld id="{E90ED720-0104-4369-84BC-D37694168613}" type="datetimeFigureOut">
              <a:rPr kumimoji="1" lang="ja-JP" altLang="en-US" smtClean="0"/>
              <a:t>2017/10/4</a:t>
            </a:fld>
            <a:endParaRPr kumimoji="1" lang="ja-JP" altLang="en-US"/>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400"/>
            </a:lvl1pPr>
          </a:lstStyle>
          <a:p>
            <a:endParaRPr kumimoji="1" lang="ja-JP" altLang="en-US"/>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400"/>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493656857"/>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6" r:id="rId3"/>
  </p:sldLayoutIdLst>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Arial" charset="0"/>
          <a:ea typeface="ＭＳ Ｐゴシック" charset="-128"/>
        </a:defRPr>
      </a:lvl2pPr>
      <a:lvl3pPr algn="ctr" rtl="0" eaLnBrk="1" fontAlgn="base" hangingPunct="1">
        <a:spcBef>
          <a:spcPct val="0"/>
        </a:spcBef>
        <a:spcAft>
          <a:spcPct val="0"/>
        </a:spcAft>
        <a:defRPr kumimoji="1" sz="4400">
          <a:solidFill>
            <a:schemeClr val="tx2"/>
          </a:solidFill>
          <a:latin typeface="Arial" charset="0"/>
          <a:ea typeface="ＭＳ Ｐゴシック" charset="-128"/>
        </a:defRPr>
      </a:lvl3pPr>
      <a:lvl4pPr algn="ctr" rtl="0" eaLnBrk="1" fontAlgn="base" hangingPunct="1">
        <a:spcBef>
          <a:spcPct val="0"/>
        </a:spcBef>
        <a:spcAft>
          <a:spcPct val="0"/>
        </a:spcAft>
        <a:defRPr kumimoji="1" sz="4400">
          <a:solidFill>
            <a:schemeClr val="tx2"/>
          </a:solidFill>
          <a:latin typeface="Arial" charset="0"/>
          <a:ea typeface="ＭＳ Ｐゴシック" charset="-128"/>
        </a:defRPr>
      </a:lvl4pPr>
      <a:lvl5pPr algn="ctr" rtl="0" eaLnBrk="1" fontAlgn="base" hangingPunct="1">
        <a:spcBef>
          <a:spcPct val="0"/>
        </a:spcBef>
        <a:spcAft>
          <a:spcPct val="0"/>
        </a:spcAft>
        <a:defRPr kumimoji="1" sz="4400">
          <a:solidFill>
            <a:schemeClr val="tx2"/>
          </a:solidFill>
          <a:latin typeface="Arial"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Arial"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Arial"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Arial"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6573" y="700390"/>
            <a:ext cx="9712175" cy="1015663"/>
          </a:xfrm>
          <a:prstGeom prst="rect">
            <a:avLst/>
          </a:prstGeom>
          <a:solidFill>
            <a:schemeClr val="accent5">
              <a:lumMod val="90000"/>
            </a:schemeClr>
          </a:solidFill>
          <a:ln w="3175">
            <a:solidFill>
              <a:schemeClr val="tx1"/>
            </a:solidFill>
          </a:ln>
        </p:spPr>
        <p:txBody>
          <a:bodyPr wrap="square" anchor="ctr" anchorCtr="0">
            <a:spAutoFit/>
          </a:bodyPr>
          <a:lstStyle/>
          <a:p>
            <a:r>
              <a:rPr lang="ja-JP" altLang="en-US" sz="1200" dirty="0" smtClean="0"/>
              <a:t>　</a:t>
            </a:r>
            <a:r>
              <a:rPr lang="ja-JP" altLang="en-US" sz="1200" dirty="0" smtClean="0">
                <a:latin typeface="HG丸ｺﾞｼｯｸM-PRO" panose="020F0600000000000000" pitchFamily="50" charset="-128"/>
                <a:ea typeface="HG丸ｺﾞｼｯｸM-PRO" panose="020F0600000000000000" pitchFamily="50" charset="-128"/>
              </a:rPr>
              <a:t>大阪市立住吉市民病院（一般病床</a:t>
            </a:r>
            <a:r>
              <a:rPr lang="en-US" altLang="ja-JP" sz="1200" dirty="0" smtClean="0">
                <a:latin typeface="HG丸ｺﾞｼｯｸM-PRO" panose="020F0600000000000000" pitchFamily="50" charset="-128"/>
                <a:ea typeface="HG丸ｺﾞｼｯｸM-PRO" panose="020F0600000000000000" pitchFamily="50" charset="-128"/>
              </a:rPr>
              <a:t>198</a:t>
            </a:r>
            <a:r>
              <a:rPr lang="ja-JP" altLang="en-US" sz="1200" dirty="0" smtClean="0">
                <a:latin typeface="HG丸ｺﾞｼｯｸM-PRO" panose="020F0600000000000000" pitchFamily="50" charset="-128"/>
                <a:ea typeface="HG丸ｺﾞｼｯｸM-PRO" panose="020F0600000000000000" pitchFamily="50" charset="-128"/>
              </a:rPr>
              <a:t>床）の廃止方針が決定（</a:t>
            </a:r>
            <a:r>
              <a:rPr lang="en-US" altLang="ja-JP" sz="1200" dirty="0" smtClean="0">
                <a:latin typeface="HG丸ｺﾞｼｯｸM-PRO" panose="020F0600000000000000" pitchFamily="50" charset="-128"/>
                <a:ea typeface="HG丸ｺﾞｼｯｸM-PRO" panose="020F0600000000000000" pitchFamily="50" charset="-128"/>
              </a:rPr>
              <a:t>H30.3</a:t>
            </a:r>
            <a:r>
              <a:rPr lang="ja-JP" altLang="en-US" sz="1200" dirty="0" smtClean="0">
                <a:latin typeface="HG丸ｺﾞｼｯｸM-PRO" panose="020F0600000000000000" pitchFamily="50" charset="-128"/>
                <a:ea typeface="HG丸ｺﾞｼｯｸM-PRO" panose="020F0600000000000000" pitchFamily="50" charset="-128"/>
              </a:rPr>
              <a:t>末廃止）したことに伴い、同病院が担ってきた小児・周産期医療の提供を継続・強化するとともに、地域でなお不足する医療機能の充実を</a:t>
            </a:r>
            <a:r>
              <a:rPr lang="ja-JP" altLang="en-US" sz="1200" dirty="0">
                <a:latin typeface="HG丸ｺﾞｼｯｸM-PRO" panose="020F0600000000000000" pitchFamily="50" charset="-128"/>
                <a:ea typeface="HG丸ｺﾞｼｯｸM-PRO" panose="020F0600000000000000" pitchFamily="50" charset="-128"/>
              </a:rPr>
              <a:t>図る</a:t>
            </a:r>
            <a:r>
              <a:rPr lang="ja-JP" altLang="en-US" sz="1200" dirty="0" smtClean="0">
                <a:latin typeface="HG丸ｺﾞｼｯｸM-PRO" panose="020F0600000000000000" pitchFamily="50" charset="-128"/>
                <a:ea typeface="HG丸ｺﾞｼｯｸM-PRO" panose="020F0600000000000000" pitchFamily="50" charset="-128"/>
              </a:rPr>
              <a:t>ため、以下のとおり「大阪府立急性期・総合</a:t>
            </a:r>
            <a:r>
              <a:rPr lang="ja-JP" altLang="en-US" sz="1200" dirty="0">
                <a:latin typeface="HG丸ｺﾞｼｯｸM-PRO" panose="020F0600000000000000" pitchFamily="50" charset="-128"/>
                <a:ea typeface="HG丸ｺﾞｼｯｸM-PRO" panose="020F0600000000000000" pitchFamily="50" charset="-128"/>
              </a:rPr>
              <a:t>医療</a:t>
            </a:r>
            <a:r>
              <a:rPr lang="ja-JP" altLang="en-US" sz="1200" dirty="0" smtClean="0">
                <a:latin typeface="HG丸ｺﾞｼｯｸM-PRO" panose="020F0600000000000000" pitchFamily="50" charset="-128"/>
                <a:ea typeface="HG丸ｺﾞｼｯｸM-PRO" panose="020F0600000000000000" pitchFamily="50" charset="-128"/>
              </a:rPr>
              <a:t>センター」と民間病院「南港病院」において役割分担の上、一般病床</a:t>
            </a:r>
            <a:r>
              <a:rPr lang="en-US" altLang="ja-JP" sz="1200" dirty="0" smtClean="0">
                <a:latin typeface="HG丸ｺﾞｼｯｸM-PRO" panose="020F0600000000000000" pitchFamily="50" charset="-128"/>
                <a:ea typeface="HG丸ｺﾞｼｯｸM-PRO" panose="020F0600000000000000" pitchFamily="50" charset="-128"/>
              </a:rPr>
              <a:t>197</a:t>
            </a:r>
            <a:r>
              <a:rPr lang="ja-JP" altLang="en-US" sz="1200" dirty="0" smtClean="0">
                <a:latin typeface="HG丸ｺﾞｼｯｸM-PRO" panose="020F0600000000000000" pitchFamily="50" charset="-128"/>
                <a:ea typeface="HG丸ｺﾞｼｯｸM-PRO" panose="020F0600000000000000" pitchFamily="50" charset="-128"/>
              </a:rPr>
              <a:t>床を移管し、病院（医療機能）の再編を行います。</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なお、再編する病院が所在する大阪市二次医療圏は病床過剰地域であることから、病床移管については、医療法施行規則第３０条の３２第２号（複数の病院の再編統合に向けた医療計画制度の特例）に基づき、病院の再編計画を策定し、厚生労働大臣の同意を得て実施します</a:t>
            </a:r>
            <a:r>
              <a:rPr lang="ja-JP" altLang="en-US" sz="1200" dirty="0" smtClean="0"/>
              <a:t>。</a:t>
            </a:r>
            <a:endParaRPr lang="en-US" altLang="ja-JP" sz="1200" dirty="0" smtClean="0"/>
          </a:p>
        </p:txBody>
      </p:sp>
      <p:sp>
        <p:nvSpPr>
          <p:cNvPr id="15" name="タイトル 1"/>
          <p:cNvSpPr txBox="1">
            <a:spLocks/>
          </p:cNvSpPr>
          <p:nvPr/>
        </p:nvSpPr>
        <p:spPr>
          <a:xfrm>
            <a:off x="73443" y="290672"/>
            <a:ext cx="9705305" cy="269994"/>
          </a:xfrm>
          <a:prstGeom prst="rect">
            <a:avLst/>
          </a:prstGeom>
          <a:ln w="19050"/>
        </p:spPr>
        <p:style>
          <a:lnRef idx="1">
            <a:schemeClr val="accent1"/>
          </a:lnRef>
          <a:fillRef idx="2">
            <a:schemeClr val="accent1"/>
          </a:fillRef>
          <a:effectRef idx="1">
            <a:schemeClr val="accent1"/>
          </a:effectRef>
          <a:fontRef idx="minor">
            <a:schemeClr val="dk1"/>
          </a:fontRef>
        </p:style>
        <p:txBody>
          <a:bodyPr rot="0" spcFirstLastPara="0" vert="horz" wrap="square" lIns="36000" tIns="0" rIns="36000" bIns="0" numCol="1" spcCol="0" rtlCol="0" fromWordArt="0" anchor="ctr" anchorCtr="0" forceAA="0" compatLnSpc="1">
            <a:prstTxWarp prst="textNoShape">
              <a:avLst/>
            </a:prstTxWarp>
            <a:noAutofit/>
          </a:bodyPr>
          <a:lstStyle>
            <a:defPPr>
              <a:defRPr lang="ja-JP"/>
            </a:defPPr>
            <a:lvl1pPr algn="ctr">
              <a:defRPr sz="2000" b="1">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ja-JP" altLang="en-US" sz="1600" dirty="0" smtClean="0">
                <a:effectLst/>
              </a:rPr>
              <a:t>大阪市立住吉市民病院廃止に伴う病院（医療機能）再編計画の概要</a:t>
            </a:r>
            <a:endParaRPr lang="en-US" altLang="ja-JP" sz="1600" dirty="0" smtClean="0">
              <a:effectLst/>
            </a:endParaRPr>
          </a:p>
        </p:txBody>
      </p:sp>
      <p:sp>
        <p:nvSpPr>
          <p:cNvPr id="5" name="ホームベース 4"/>
          <p:cNvSpPr/>
          <p:nvPr/>
        </p:nvSpPr>
        <p:spPr>
          <a:xfrm>
            <a:off x="5734902" y="1844824"/>
            <a:ext cx="4043846" cy="216024"/>
          </a:xfrm>
          <a:prstGeom prst="homePlat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 編 後</a:t>
            </a:r>
            <a:endParaRPr kumimoji="1" lang="ja-JP" altLang="en-US" sz="1400" b="1" i="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ホームベース 41"/>
          <p:cNvSpPr/>
          <p:nvPr/>
        </p:nvSpPr>
        <p:spPr>
          <a:xfrm>
            <a:off x="3025105" y="1844824"/>
            <a:ext cx="2990782" cy="216024"/>
          </a:xfrm>
          <a:prstGeom prst="homePlat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再編の方向性</a:t>
            </a:r>
            <a:endParaRPr kumimoji="1" lang="ja-JP" altLang="en-US" sz="1400" b="1" i="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ホームベース 42"/>
          <p:cNvSpPr/>
          <p:nvPr/>
        </p:nvSpPr>
        <p:spPr>
          <a:xfrm>
            <a:off x="91268" y="1844824"/>
            <a:ext cx="3134756" cy="216024"/>
          </a:xfrm>
          <a:prstGeom prst="homePlat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 編 前</a:t>
            </a:r>
            <a:endParaRPr kumimoji="1" lang="ja-JP" altLang="en-US" sz="1400" b="1" i="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二等辺三角形 8"/>
          <p:cNvSpPr/>
          <p:nvPr/>
        </p:nvSpPr>
        <p:spPr>
          <a:xfrm rot="5400000">
            <a:off x="4583166" y="832554"/>
            <a:ext cx="2209242" cy="4826824"/>
          </a:xfrm>
          <a:prstGeom prst="triangl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二等辺三角形 44"/>
          <p:cNvSpPr/>
          <p:nvPr/>
        </p:nvSpPr>
        <p:spPr>
          <a:xfrm rot="5400000">
            <a:off x="4685560" y="3297428"/>
            <a:ext cx="2098683" cy="4921054"/>
          </a:xfrm>
          <a:prstGeom prst="triangl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
          <p:cNvSpPr txBox="1">
            <a:spLocks noChangeArrowheads="1"/>
          </p:cNvSpPr>
          <p:nvPr/>
        </p:nvSpPr>
        <p:spPr bwMode="auto">
          <a:xfrm>
            <a:off x="3226023" y="5213618"/>
            <a:ext cx="2822222" cy="1368152"/>
          </a:xfrm>
          <a:prstGeom prst="roundRect">
            <a:avLst/>
          </a:prstGeom>
          <a:noFill/>
          <a:ln w="6350">
            <a:noFill/>
            <a:miter lim="800000"/>
            <a:headEnd/>
            <a:tailEnd/>
          </a:ln>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400" b="1" dirty="0" smtClean="0">
                <a:latin typeface="HG丸ｺﾞｼｯｸM-PRO" panose="020F0600000000000000" pitchFamily="50" charset="-128"/>
                <a:ea typeface="HG丸ｺﾞｼｯｸM-PRO" panose="020F0600000000000000" pitchFamily="50" charset="-128"/>
                <a:cs typeface="ＭＳ Ｐゴシック" charset="-128"/>
              </a:rPr>
              <a:t>【 </a:t>
            </a:r>
            <a:r>
              <a:rPr lang="ja-JP" altLang="en-US" sz="1400" b="1" dirty="0" smtClean="0">
                <a:latin typeface="HG丸ｺﾞｼｯｸM-PRO" panose="020F0600000000000000" pitchFamily="50" charset="-128"/>
                <a:ea typeface="HG丸ｺﾞｼｯｸM-PRO" panose="020F0600000000000000" pitchFamily="50" charset="-128"/>
                <a:cs typeface="ＭＳ Ｐゴシック" charset="-128"/>
              </a:rPr>
              <a:t>一般病床</a:t>
            </a:r>
            <a:r>
              <a:rPr lang="en-US" altLang="ja-JP" sz="1400" b="1" dirty="0" smtClean="0">
                <a:latin typeface="HG丸ｺﾞｼｯｸM-PRO" panose="020F0600000000000000" pitchFamily="50" charset="-128"/>
                <a:ea typeface="HG丸ｺﾞｼｯｸM-PRO" panose="020F0600000000000000" pitchFamily="50" charset="-128"/>
                <a:cs typeface="ＭＳ Ｐゴシック" charset="-128"/>
              </a:rPr>
              <a:t>100</a:t>
            </a:r>
            <a:r>
              <a:rPr lang="ja-JP" altLang="en-US" sz="1400" b="1" dirty="0" smtClean="0">
                <a:latin typeface="HG丸ｺﾞｼｯｸM-PRO" panose="020F0600000000000000" pitchFamily="50" charset="-128"/>
                <a:ea typeface="HG丸ｺﾞｼｯｸM-PRO" panose="020F0600000000000000" pitchFamily="50" charset="-128"/>
                <a:cs typeface="ＭＳ Ｐゴシック" charset="-128"/>
              </a:rPr>
              <a:t>床移管 </a:t>
            </a:r>
            <a:r>
              <a:rPr lang="en-US" altLang="ja-JP" sz="1400" b="1" dirty="0" smtClean="0">
                <a:latin typeface="HG丸ｺﾞｼｯｸM-PRO" panose="020F0600000000000000" pitchFamily="50" charset="-128"/>
                <a:ea typeface="HG丸ｺﾞｼｯｸM-PRO" panose="020F0600000000000000" pitchFamily="50" charset="-128"/>
                <a:cs typeface="ＭＳ Ｐゴシック" charset="-128"/>
              </a:rPr>
              <a:t>】</a:t>
            </a:r>
          </a:p>
          <a:p>
            <a:pPr eaLnBrk="1" hangingPunct="1"/>
            <a:r>
              <a:rPr lang="ja-JP" altLang="en-US" sz="1000" dirty="0" smtClean="0">
                <a:latin typeface="HG丸ｺﾞｼｯｸM-PRO" panose="020F0600000000000000" pitchFamily="50" charset="-128"/>
                <a:ea typeface="HG丸ｺﾞｼｯｸM-PRO" panose="020F0600000000000000" pitchFamily="50" charset="-128"/>
                <a:cs typeface="ＭＳ Ｐゴシック" charset="-128"/>
              </a:rPr>
              <a:t>・地域でなお不足する小児・周産期医療等</a:t>
            </a:r>
            <a:endParaRPr lang="en-US" altLang="ja-JP" sz="1000" dirty="0" smtClean="0">
              <a:latin typeface="HG丸ｺﾞｼｯｸM-PRO" panose="020F0600000000000000" pitchFamily="50" charset="-128"/>
              <a:ea typeface="HG丸ｺﾞｼｯｸM-PRO" panose="020F0600000000000000" pitchFamily="50" charset="-128"/>
              <a:cs typeface="ＭＳ Ｐゴシック" charset="-128"/>
            </a:endParaRPr>
          </a:p>
          <a:p>
            <a:pPr eaLnBrk="1" hangingPunct="1"/>
            <a:r>
              <a:rPr lang="ja-JP" altLang="en-US" sz="1000" dirty="0">
                <a:latin typeface="HG丸ｺﾞｼｯｸM-PRO" panose="020F0600000000000000" pitchFamily="50" charset="-128"/>
                <a:ea typeface="HG丸ｺﾞｼｯｸM-PRO" panose="020F0600000000000000" pitchFamily="50" charset="-128"/>
                <a:cs typeface="ＭＳ Ｐゴシック" charset="-128"/>
              </a:rPr>
              <a:t>　</a:t>
            </a:r>
            <a:r>
              <a:rPr lang="ja-JP" altLang="en-US" sz="1000" dirty="0" smtClean="0">
                <a:latin typeface="HG丸ｺﾞｼｯｸM-PRO" panose="020F0600000000000000" pitchFamily="50" charset="-128"/>
                <a:ea typeface="HG丸ｺﾞｼｯｸM-PRO" panose="020F0600000000000000" pitchFamily="50" charset="-128"/>
                <a:cs typeface="ＭＳ Ｐゴシック" charset="-128"/>
              </a:rPr>
              <a:t>への対応</a:t>
            </a:r>
            <a:endParaRPr lang="en-US" altLang="ja-JP" sz="1000" dirty="0" smtClean="0">
              <a:latin typeface="HG丸ｺﾞｼｯｸM-PRO" panose="020F0600000000000000" pitchFamily="50" charset="-128"/>
              <a:ea typeface="HG丸ｺﾞｼｯｸM-PRO" panose="020F0600000000000000" pitchFamily="50" charset="-128"/>
              <a:cs typeface="ＭＳ Ｐゴシック" charset="-128"/>
            </a:endParaRPr>
          </a:p>
          <a:p>
            <a:pPr eaLnBrk="1" hangingPunct="1"/>
            <a:r>
              <a:rPr lang="ja-JP" altLang="en-US" sz="1000" dirty="0" smtClean="0">
                <a:latin typeface="HG丸ｺﾞｼｯｸM-PRO" panose="020F0600000000000000" pitchFamily="50" charset="-128"/>
                <a:ea typeface="HG丸ｺﾞｼｯｸM-PRO" panose="020F0600000000000000" pitchFamily="50" charset="-128"/>
                <a:cs typeface="ＭＳ Ｐゴシック" charset="-128"/>
              </a:rPr>
              <a:t>・正常分娩を中心とした産科医療の実施</a:t>
            </a:r>
            <a:endParaRPr lang="en-US" altLang="ja-JP" sz="1000" dirty="0" smtClean="0">
              <a:latin typeface="HG丸ｺﾞｼｯｸM-PRO" panose="020F0600000000000000" pitchFamily="50" charset="-128"/>
              <a:ea typeface="HG丸ｺﾞｼｯｸM-PRO" panose="020F0600000000000000" pitchFamily="50" charset="-128"/>
              <a:cs typeface="ＭＳ Ｐゴシック" charset="-128"/>
            </a:endParaRPr>
          </a:p>
          <a:p>
            <a:pPr eaLnBrk="1" hangingPunct="1"/>
            <a:r>
              <a:rPr lang="ja-JP" altLang="en-US" sz="1000" dirty="0" smtClean="0">
                <a:latin typeface="HG丸ｺﾞｼｯｸM-PRO" panose="020F0600000000000000" pitchFamily="50" charset="-128"/>
                <a:ea typeface="HG丸ｺﾞｼｯｸM-PRO" panose="020F0600000000000000" pitchFamily="50" charset="-128"/>
                <a:cs typeface="ＭＳ Ｐゴシック" charset="-128"/>
              </a:rPr>
              <a:t>・一次医療を中心とした小児医療の実施</a:t>
            </a:r>
            <a:endParaRPr lang="en-US" altLang="ja-JP" sz="1000" dirty="0" smtClean="0">
              <a:latin typeface="HG丸ｺﾞｼｯｸM-PRO" panose="020F0600000000000000" pitchFamily="50" charset="-128"/>
              <a:ea typeface="HG丸ｺﾞｼｯｸM-PRO" panose="020F0600000000000000" pitchFamily="50" charset="-128"/>
              <a:cs typeface="ＭＳ Ｐゴシック" charset="-128"/>
            </a:endParaRPr>
          </a:p>
          <a:p>
            <a:pPr eaLnBrk="1" hangingPunct="1"/>
            <a:r>
              <a:rPr lang="ja-JP" altLang="en-US" sz="1000" dirty="0" smtClean="0">
                <a:latin typeface="HG丸ｺﾞｼｯｸM-PRO" panose="020F0600000000000000" pitchFamily="50" charset="-128"/>
                <a:ea typeface="HG丸ｺﾞｼｯｸM-PRO" panose="020F0600000000000000" pitchFamily="50" charset="-128"/>
                <a:cs typeface="ＭＳ Ｐゴシック" charset="-128"/>
              </a:rPr>
              <a:t>・一般医療（内・外科等）の実施</a:t>
            </a:r>
            <a:endParaRPr lang="en-US" altLang="ja-JP" sz="1000" dirty="0" smtClean="0">
              <a:latin typeface="HG丸ｺﾞｼｯｸM-PRO" panose="020F0600000000000000" pitchFamily="50" charset="-128"/>
              <a:ea typeface="HG丸ｺﾞｼｯｸM-PRO" panose="020F0600000000000000" pitchFamily="50" charset="-128"/>
              <a:cs typeface="ＭＳ Ｐゴシック" charset="-128"/>
            </a:endParaRPr>
          </a:p>
          <a:p>
            <a:pPr eaLnBrk="1" hangingPunct="1"/>
            <a:endParaRPr lang="en-US" altLang="ja-JP" sz="1000" dirty="0" smtClean="0">
              <a:latin typeface="HG丸ｺﾞｼｯｸM-PRO" panose="020F0600000000000000" pitchFamily="50" charset="-128"/>
              <a:ea typeface="HG丸ｺﾞｼｯｸM-PRO" panose="020F0600000000000000" pitchFamily="50" charset="-128"/>
              <a:cs typeface="ＭＳ Ｐゴシック" charset="-128"/>
            </a:endParaRPr>
          </a:p>
        </p:txBody>
      </p:sp>
      <p:sp>
        <p:nvSpPr>
          <p:cNvPr id="47" name="正方形/長方形 46"/>
          <p:cNvSpPr/>
          <p:nvPr/>
        </p:nvSpPr>
        <p:spPr>
          <a:xfrm>
            <a:off x="5889104" y="2105594"/>
            <a:ext cx="3922584" cy="2520280"/>
          </a:xfrm>
          <a:prstGeom prst="rect">
            <a:avLst/>
          </a:prstGeom>
          <a:solidFill>
            <a:srgbClr val="FFCCFF"/>
          </a:solidFill>
          <a:ln w="635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anchor="t" anchorCtr="0"/>
          <a:lstStyle/>
          <a:p>
            <a:pPr lvl="0"/>
            <a:endParaRPr lang="en-US" altLang="ja-JP" sz="1100" b="1" dirty="0" smtClean="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sz="11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200" b="1" dirty="0" smtClean="0">
                <a:solidFill>
                  <a:prstClr val="black"/>
                </a:solidFill>
                <a:latin typeface="HG丸ｺﾞｼｯｸM-PRO" panose="020F0600000000000000" pitchFamily="50" charset="-128"/>
                <a:ea typeface="HG丸ｺﾞｼｯｸM-PRO" panose="020F0600000000000000" pitchFamily="50" charset="-128"/>
              </a:rPr>
              <a:t>■大阪府立</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急性期・総合医療</a:t>
            </a:r>
            <a:r>
              <a:rPr lang="ja-JP" altLang="en-US" sz="1200" b="1" dirty="0" smtClean="0">
                <a:solidFill>
                  <a:prstClr val="black"/>
                </a:solidFill>
                <a:latin typeface="HG丸ｺﾞｼｯｸM-PRO" panose="020F0600000000000000" pitchFamily="50" charset="-128"/>
                <a:ea typeface="HG丸ｺﾞｼｯｸM-PRO" panose="020F0600000000000000" pitchFamily="50" charset="-128"/>
              </a:rPr>
              <a:t>センター</a:t>
            </a: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r>
              <a:rPr lang="ja-JP" altLang="en-US" sz="1100" dirty="0" smtClean="0">
                <a:solidFill>
                  <a:srgbClr val="000000"/>
                </a:solidFill>
                <a:latin typeface="HG丸ｺﾞｼｯｸM-PRO" panose="020F0600000000000000" pitchFamily="50" charset="-128"/>
                <a:ea typeface="HG丸ｺﾞｼｯｸM-PRO" panose="020F0600000000000000" pitchFamily="50" charset="-128"/>
              </a:rPr>
              <a:t>　　</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既存</a:t>
            </a:r>
            <a:r>
              <a:rPr lang="ja-JP" altLang="en-US" sz="1100" dirty="0">
                <a:solidFill>
                  <a:schemeClr val="tx1"/>
                </a:solidFill>
                <a:latin typeface="HG丸ｺﾞｼｯｸM-PRO" panose="020F0600000000000000" pitchFamily="50" charset="-128"/>
                <a:ea typeface="HG丸ｺﾞｼｯｸM-PRO" panose="020F0600000000000000" pitchFamily="50" charset="-128"/>
              </a:rPr>
              <a:t>の医療資源（病床等）を活用して</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機能強化を図る　</a:t>
            </a:r>
            <a:endParaRPr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1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100" b="1"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smtClean="0">
                <a:solidFill>
                  <a:srgbClr val="000000"/>
                </a:solidFill>
                <a:latin typeface="HG丸ｺﾞｼｯｸM-PRO" panose="020F0600000000000000" pitchFamily="50" charset="-128"/>
                <a:ea typeface="HG丸ｺﾞｼｯｸM-PRO" panose="020F0600000000000000" pitchFamily="50" charset="-128"/>
              </a:rPr>
              <a:t>（再編後の</a:t>
            </a:r>
            <a:r>
              <a:rPr lang="ja-JP" altLang="en-US" sz="1100" dirty="0">
                <a:solidFill>
                  <a:srgbClr val="000000"/>
                </a:solidFill>
                <a:latin typeface="HG丸ｺﾞｼｯｸM-PRO" panose="020F0600000000000000" pitchFamily="50" charset="-128"/>
                <a:ea typeface="HG丸ｺﾞｼｯｸM-PRO" panose="020F0600000000000000" pitchFamily="50" charset="-128"/>
              </a:rPr>
              <a:t>病床数</a:t>
            </a:r>
            <a:r>
              <a:rPr lang="ja-JP" altLang="en-US" sz="1100" dirty="0" smtClean="0">
                <a:solidFill>
                  <a:srgbClr val="000000"/>
                </a:solidFill>
                <a:latin typeface="HG丸ｺﾞｼｯｸM-PRO" panose="020F0600000000000000" pitchFamily="50" charset="-128"/>
                <a:ea typeface="HG丸ｺﾞｼｯｸM-PRO" panose="020F0600000000000000" pitchFamily="50" charset="-128"/>
              </a:rPr>
              <a:t>）</a:t>
            </a:r>
            <a:r>
              <a:rPr lang="en-US" altLang="ja-JP" sz="1100" dirty="0">
                <a:solidFill>
                  <a:srgbClr val="000000"/>
                </a:solidFill>
                <a:latin typeface="HG丸ｺﾞｼｯｸM-PRO" panose="020F0600000000000000" pitchFamily="50" charset="-128"/>
                <a:ea typeface="HG丸ｺﾞｼｯｸM-PRO" panose="020F0600000000000000" pitchFamily="50" charset="-128"/>
              </a:rPr>
              <a:t>865</a:t>
            </a:r>
            <a:r>
              <a:rPr lang="ja-JP" altLang="en-US" sz="1100" dirty="0" smtClean="0">
                <a:solidFill>
                  <a:srgbClr val="000000"/>
                </a:solidFill>
                <a:latin typeface="HG丸ｺﾞｼｯｸM-PRO" panose="020F0600000000000000" pitchFamily="50" charset="-128"/>
                <a:ea typeface="HG丸ｺﾞｼｯｸM-PRO" panose="020F0600000000000000" pitchFamily="50" charset="-128"/>
              </a:rPr>
              <a:t>床（一般</a:t>
            </a:r>
            <a:r>
              <a:rPr lang="en-US" altLang="ja-JP" sz="1100" dirty="0" smtClean="0">
                <a:solidFill>
                  <a:srgbClr val="000000"/>
                </a:solidFill>
                <a:latin typeface="HG丸ｺﾞｼｯｸM-PRO" panose="020F0600000000000000" pitchFamily="50" charset="-128"/>
                <a:ea typeface="HG丸ｺﾞｼｯｸM-PRO" panose="020F0600000000000000" pitchFamily="50" charset="-128"/>
              </a:rPr>
              <a:t>831</a:t>
            </a:r>
            <a:r>
              <a:rPr lang="ja-JP" altLang="en-US" sz="1100" dirty="0" smtClean="0">
                <a:solidFill>
                  <a:srgbClr val="000000"/>
                </a:solidFill>
                <a:latin typeface="HG丸ｺﾞｼｯｸM-PRO" panose="020F0600000000000000" pitchFamily="50" charset="-128"/>
                <a:ea typeface="HG丸ｺﾞｼｯｸM-PRO" panose="020F0600000000000000" pitchFamily="50" charset="-128"/>
              </a:rPr>
              <a:t>床・精神</a:t>
            </a:r>
            <a:r>
              <a:rPr lang="en-US" altLang="ja-JP" sz="1100" dirty="0" smtClean="0">
                <a:solidFill>
                  <a:srgbClr val="000000"/>
                </a:solidFill>
                <a:latin typeface="HG丸ｺﾞｼｯｸM-PRO" panose="020F0600000000000000" pitchFamily="50" charset="-128"/>
                <a:ea typeface="HG丸ｺﾞｼｯｸM-PRO" panose="020F0600000000000000" pitchFamily="50" charset="-128"/>
              </a:rPr>
              <a:t>34</a:t>
            </a:r>
            <a:r>
              <a:rPr lang="ja-JP" altLang="en-US" sz="1100" dirty="0" smtClean="0">
                <a:solidFill>
                  <a:srgbClr val="000000"/>
                </a:solidFill>
                <a:latin typeface="HG丸ｺﾞｼｯｸM-PRO" panose="020F0600000000000000" pitchFamily="50" charset="-128"/>
                <a:ea typeface="HG丸ｺﾞｼｯｸM-PRO" panose="020F0600000000000000" pitchFamily="50" charset="-128"/>
              </a:rPr>
              <a:t>床）</a:t>
            </a: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pPr lvl="0"/>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　　　　　　　　　　　　　</a:t>
            </a:r>
            <a:endParaRPr lang="en-US" altLang="ja-JP" sz="900" b="1" dirty="0">
              <a:solidFill>
                <a:prstClr val="black"/>
              </a:solidFill>
              <a:latin typeface="HG丸ｺﾞｼｯｸM-PRO" panose="020F0600000000000000" pitchFamily="50" charset="-128"/>
              <a:ea typeface="HG丸ｺﾞｼｯｸM-PRO" panose="020F0600000000000000" pitchFamily="50" charset="-128"/>
            </a:endParaRPr>
          </a:p>
        </p:txBody>
      </p:sp>
      <p:pic>
        <p:nvPicPr>
          <p:cNvPr id="4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5887" y="3183539"/>
            <a:ext cx="1039499" cy="87555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9" name="正方形/長方形 48"/>
          <p:cNvSpPr/>
          <p:nvPr/>
        </p:nvSpPr>
        <p:spPr>
          <a:xfrm>
            <a:off x="5889104" y="4789423"/>
            <a:ext cx="3922584" cy="1951615"/>
          </a:xfrm>
          <a:prstGeom prst="rect">
            <a:avLst/>
          </a:prstGeom>
          <a:solidFill>
            <a:srgbClr val="FFCCFF"/>
          </a:solidFill>
          <a:ln w="635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anchor="t" anchorCtr="0"/>
          <a:lstStyle/>
          <a:p>
            <a:endParaRPr lang="en-US" altLang="ja-JP" sz="1100" b="1" dirty="0" smtClean="0">
              <a:solidFill>
                <a:prstClr val="black"/>
              </a:solidFill>
            </a:endParaRPr>
          </a:p>
          <a:p>
            <a:r>
              <a:rPr lang="ja-JP" altLang="en-US" sz="1400" b="1" dirty="0" smtClean="0">
                <a:solidFill>
                  <a:prstClr val="black"/>
                </a:solidFill>
                <a:latin typeface="HG丸ｺﾞｼｯｸM-PRO" panose="020F0600000000000000" pitchFamily="50" charset="-128"/>
                <a:ea typeface="HG丸ｺﾞｼｯｸM-PRO" panose="020F0600000000000000" pitchFamily="50" charset="-128"/>
              </a:rPr>
              <a:t>  </a:t>
            </a:r>
            <a:r>
              <a:rPr lang="ja-JP" altLang="en-US" sz="1200" b="1" dirty="0" smtClean="0">
                <a:solidFill>
                  <a:prstClr val="black"/>
                </a:solidFill>
                <a:latin typeface="HG丸ｺﾞｼｯｸM-PRO" panose="020F0600000000000000" pitchFamily="50" charset="-128"/>
                <a:ea typeface="HG丸ｺﾞｼｯｸM-PRO" panose="020F0600000000000000" pitchFamily="50" charset="-128"/>
              </a:rPr>
              <a:t>■民間</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病院（南港病院</a:t>
            </a:r>
            <a:r>
              <a:rPr lang="ja-JP" altLang="en-US" sz="1200" b="1"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r>
              <a:rPr lang="ja-JP" altLang="en-US" sz="1100" b="1"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大阪市立住吉市</a:t>
            </a:r>
            <a:r>
              <a:rPr lang="ja-JP" altLang="en-US" sz="1100" dirty="0">
                <a:solidFill>
                  <a:schemeClr val="tx1"/>
                </a:solidFill>
                <a:latin typeface="HG丸ｺﾞｼｯｸM-PRO" panose="020F0600000000000000" pitchFamily="50" charset="-128"/>
                <a:ea typeface="HG丸ｺﾞｼｯｸM-PRO" panose="020F0600000000000000" pitchFamily="50" charset="-128"/>
              </a:rPr>
              <a:t>民病院用地に新病院を移転建替え</a:t>
            </a:r>
            <a:endParaRPr lang="en-US" altLang="ja-JP" sz="1100" dirty="0">
              <a:solidFill>
                <a:schemeClr val="tx1"/>
              </a:solidFill>
              <a:latin typeface="ＭＳ 明朝" panose="02020609040205080304" pitchFamily="17" charset="-128"/>
              <a:ea typeface="ＭＳ 明朝" panose="02020609040205080304" pitchFamily="17" charset="-128"/>
            </a:endParaRPr>
          </a:p>
          <a:p>
            <a:r>
              <a:rPr lang="ja-JP" altLang="en-US" sz="11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100" b="1"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（再編後の</a:t>
            </a:r>
            <a:r>
              <a:rPr lang="ja-JP" altLang="en-US" sz="1100" dirty="0">
                <a:solidFill>
                  <a:schemeClr val="tx1"/>
                </a:solidFill>
                <a:latin typeface="HG丸ｺﾞｼｯｸM-PRO" panose="020F0600000000000000" pitchFamily="50" charset="-128"/>
                <a:ea typeface="HG丸ｺﾞｼｯｸM-PRO" panose="020F0600000000000000" pitchFamily="50" charset="-128"/>
              </a:rPr>
              <a:t>病床数</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100" dirty="0" smtClean="0">
                <a:solidFill>
                  <a:schemeClr val="tx1"/>
                </a:solidFill>
                <a:latin typeface="HG丸ｺﾞｼｯｸM-PRO" panose="020F0600000000000000" pitchFamily="50" charset="-128"/>
                <a:ea typeface="HG丸ｺﾞｼｯｸM-PRO" panose="020F0600000000000000" pitchFamily="50" charset="-128"/>
              </a:rPr>
              <a:t>209</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床（一般</a:t>
            </a:r>
            <a:r>
              <a:rPr lang="en-US" altLang="ja-JP" sz="1100" dirty="0" smtClean="0">
                <a:solidFill>
                  <a:schemeClr val="tx1"/>
                </a:solidFill>
                <a:latin typeface="HG丸ｺﾞｼｯｸM-PRO" panose="020F0600000000000000" pitchFamily="50" charset="-128"/>
                <a:ea typeface="HG丸ｺﾞｼｯｸM-PRO" panose="020F0600000000000000" pitchFamily="50" charset="-128"/>
              </a:rPr>
              <a:t>164</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床・療養</a:t>
            </a:r>
            <a:r>
              <a:rPr lang="en-US" altLang="ja-JP" sz="1100" dirty="0" smtClean="0">
                <a:solidFill>
                  <a:schemeClr val="tx1"/>
                </a:solidFill>
                <a:latin typeface="HG丸ｺﾞｼｯｸM-PRO" panose="020F0600000000000000" pitchFamily="50" charset="-128"/>
                <a:ea typeface="HG丸ｺﾞｼｯｸM-PRO" panose="020F0600000000000000" pitchFamily="50" charset="-128"/>
              </a:rPr>
              <a:t>45</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床）</a:t>
            </a:r>
            <a:endParaRPr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　　　　　　　　　　　</a:t>
            </a:r>
            <a:endParaRPr lang="ja-JP" altLang="en-US" sz="900" dirty="0">
              <a:solidFill>
                <a:prstClr val="black"/>
              </a:solidFill>
              <a:latin typeface="HG丸ｺﾞｼｯｸM-PRO" panose="020F0600000000000000" pitchFamily="50" charset="-128"/>
              <a:ea typeface="HG丸ｺﾞｼｯｸM-PRO" panose="020F0600000000000000" pitchFamily="50" charset="-128"/>
            </a:endParaRPr>
          </a:p>
        </p:txBody>
      </p:sp>
      <p:pic>
        <p:nvPicPr>
          <p:cNvPr id="50" name="Picture 3" descr="C:\Users\iokan\AppData\Local\Microsoft\Windows\Temporary Internet Files\Content.IE5\JMEC3Q9D\MC90020556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89104" y="5640141"/>
            <a:ext cx="1296144" cy="1037619"/>
          </a:xfrm>
          <a:prstGeom prst="rect">
            <a:avLst/>
          </a:prstGeom>
          <a:noFill/>
          <a:extLst>
            <a:ext uri="{909E8E84-426E-40DD-AFC4-6F175D3DCCD1}">
              <a14:hiddenFill xmlns:a14="http://schemas.microsoft.com/office/drawing/2010/main">
                <a:solidFill>
                  <a:srgbClr val="FFFFFF"/>
                </a:solidFill>
              </a14:hiddenFill>
            </a:ext>
          </a:extLst>
        </p:spPr>
      </p:pic>
      <p:sp>
        <p:nvSpPr>
          <p:cNvPr id="51" name="テキスト ボックス 4"/>
          <p:cNvSpPr txBox="1">
            <a:spLocks noChangeArrowheads="1"/>
          </p:cNvSpPr>
          <p:nvPr/>
        </p:nvSpPr>
        <p:spPr bwMode="auto">
          <a:xfrm>
            <a:off x="3226023" y="2659486"/>
            <a:ext cx="3124550" cy="1368152"/>
          </a:xfrm>
          <a:prstGeom prst="roundRect">
            <a:avLst/>
          </a:prstGeom>
          <a:noFill/>
          <a:ln w="6350">
            <a:noFill/>
            <a:miter lim="800000"/>
            <a:headEnd/>
            <a:tailEnd/>
          </a:ln>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00" dirty="0" smtClean="0">
                <a:latin typeface="HG丸ｺﾞｼｯｸM-PRO" panose="020F0600000000000000" pitchFamily="50" charset="-128"/>
                <a:ea typeface="HG丸ｺﾞｼｯｸM-PRO" panose="020F0600000000000000" pitchFamily="50" charset="-128"/>
                <a:cs typeface="ＭＳ Ｐゴシック" charset="-128"/>
              </a:rPr>
              <a:t>・</a:t>
            </a:r>
            <a:r>
              <a:rPr lang="ja-JP" altLang="en-US" sz="1000" dirty="0">
                <a:latin typeface="HG丸ｺﾞｼｯｸM-PRO" panose="020F0600000000000000" pitchFamily="50" charset="-128"/>
                <a:ea typeface="HG丸ｺﾞｼｯｸM-PRO" panose="020F0600000000000000" pitchFamily="50" charset="-128"/>
                <a:cs typeface="ＭＳ Ｐゴシック" charset="-128"/>
              </a:rPr>
              <a:t>妊産婦</a:t>
            </a:r>
            <a:r>
              <a:rPr lang="ja-JP" altLang="en-US" sz="1000" dirty="0" smtClean="0">
                <a:latin typeface="HG丸ｺﾞｼｯｸM-PRO" panose="020F0600000000000000" pitchFamily="50" charset="-128"/>
                <a:ea typeface="HG丸ｺﾞｼｯｸM-PRO" panose="020F0600000000000000" pitchFamily="50" charset="-128"/>
                <a:cs typeface="ＭＳ Ｐゴシック" charset="-128"/>
              </a:rPr>
              <a:t>のハイリスク症例など周産期医療</a:t>
            </a:r>
            <a:endParaRPr lang="en-US" altLang="ja-JP" sz="1000" dirty="0" smtClean="0">
              <a:latin typeface="HG丸ｺﾞｼｯｸM-PRO" panose="020F0600000000000000" pitchFamily="50" charset="-128"/>
              <a:ea typeface="HG丸ｺﾞｼｯｸM-PRO" panose="020F0600000000000000" pitchFamily="50" charset="-128"/>
              <a:cs typeface="ＭＳ Ｐゴシック" charset="-128"/>
            </a:endParaRPr>
          </a:p>
          <a:p>
            <a:pPr eaLnBrk="1" hangingPunct="1"/>
            <a:r>
              <a:rPr lang="ja-JP" altLang="en-US" sz="1000" dirty="0">
                <a:latin typeface="HG丸ｺﾞｼｯｸM-PRO" panose="020F0600000000000000" pitchFamily="50" charset="-128"/>
                <a:ea typeface="HG丸ｺﾞｼｯｸM-PRO" panose="020F0600000000000000" pitchFamily="50" charset="-128"/>
                <a:cs typeface="ＭＳ Ｐゴシック" charset="-128"/>
              </a:rPr>
              <a:t>　</a:t>
            </a:r>
            <a:r>
              <a:rPr lang="ja-JP" altLang="en-US" sz="1000" dirty="0" smtClean="0">
                <a:latin typeface="HG丸ｺﾞｼｯｸM-PRO" panose="020F0600000000000000" pitchFamily="50" charset="-128"/>
                <a:ea typeface="HG丸ｺﾞｼｯｸM-PRO" panose="020F0600000000000000" pitchFamily="50" charset="-128"/>
                <a:cs typeface="ＭＳ Ｐゴシック" charset="-128"/>
              </a:rPr>
              <a:t>への対応強化</a:t>
            </a:r>
            <a:endParaRPr lang="en-US" altLang="ja-JP" sz="1000" dirty="0" smtClean="0">
              <a:latin typeface="HG丸ｺﾞｼｯｸM-PRO" panose="020F0600000000000000" pitchFamily="50" charset="-128"/>
              <a:ea typeface="HG丸ｺﾞｼｯｸM-PRO" panose="020F0600000000000000" pitchFamily="50" charset="-128"/>
              <a:cs typeface="ＭＳ Ｐゴシック" charset="-128"/>
            </a:endParaRPr>
          </a:p>
          <a:p>
            <a:pPr eaLnBrk="1" hangingPunct="1"/>
            <a:r>
              <a:rPr lang="ja-JP" altLang="en-US" sz="1000" dirty="0" smtClean="0">
                <a:latin typeface="HG丸ｺﾞｼｯｸM-PRO" panose="020F0600000000000000" pitchFamily="50" charset="-128"/>
                <a:ea typeface="HG丸ｺﾞｼｯｸM-PRO" panose="020F0600000000000000" pitchFamily="50" charset="-128"/>
                <a:cs typeface="ＭＳ Ｐゴシック" charset="-128"/>
              </a:rPr>
              <a:t>・新生児・妊産婦の救急搬送への対応強化</a:t>
            </a:r>
            <a:endParaRPr lang="en-US" altLang="ja-JP" sz="1000" dirty="0" smtClean="0">
              <a:latin typeface="HG丸ｺﾞｼｯｸM-PRO" panose="020F0600000000000000" pitchFamily="50" charset="-128"/>
              <a:ea typeface="HG丸ｺﾞｼｯｸM-PRO" panose="020F0600000000000000" pitchFamily="50" charset="-128"/>
              <a:cs typeface="ＭＳ Ｐゴシック" charset="-128"/>
            </a:endParaRPr>
          </a:p>
          <a:p>
            <a:pPr eaLnBrk="1" hangingPunct="1"/>
            <a:r>
              <a:rPr lang="ja-JP" altLang="en-US" sz="1000" dirty="0" smtClean="0">
                <a:latin typeface="HG丸ｺﾞｼｯｸM-PRO" panose="020F0600000000000000" pitchFamily="50" charset="-128"/>
                <a:ea typeface="HG丸ｺﾞｼｯｸM-PRO" panose="020F0600000000000000" pitchFamily="50" charset="-128"/>
                <a:cs typeface="ＭＳ Ｐゴシック" charset="-128"/>
              </a:rPr>
              <a:t>・救急・重症小児患者への対応強化</a:t>
            </a:r>
            <a:endParaRPr lang="en-US" altLang="ja-JP" sz="1000" dirty="0" smtClean="0">
              <a:latin typeface="HG丸ｺﾞｼｯｸM-PRO" panose="020F0600000000000000" pitchFamily="50" charset="-128"/>
              <a:ea typeface="HG丸ｺﾞｼｯｸM-PRO" panose="020F0600000000000000" pitchFamily="50" charset="-128"/>
              <a:cs typeface="ＭＳ Ｐゴシック" charset="-128"/>
            </a:endParaRPr>
          </a:p>
          <a:p>
            <a:pPr eaLnBrk="1" hangingPunct="1"/>
            <a:r>
              <a:rPr lang="ja-JP" altLang="en-US" sz="1000" dirty="0" smtClean="0">
                <a:latin typeface="HG丸ｺﾞｼｯｸM-PRO" panose="020F0600000000000000" pitchFamily="50" charset="-128"/>
                <a:ea typeface="HG丸ｺﾞｼｯｸM-PRO" panose="020F0600000000000000" pitchFamily="50" charset="-128"/>
                <a:cs typeface="ＭＳ Ｐゴシック" charset="-128"/>
              </a:rPr>
              <a:t>・救急搬送患者の受入体制充実</a:t>
            </a:r>
            <a:endParaRPr lang="en-US" altLang="ja-JP" sz="1000" dirty="0" smtClean="0">
              <a:latin typeface="HG丸ｺﾞｼｯｸM-PRO" panose="020F0600000000000000" pitchFamily="50" charset="-128"/>
              <a:ea typeface="HG丸ｺﾞｼｯｸM-PRO" panose="020F0600000000000000" pitchFamily="50" charset="-128"/>
              <a:cs typeface="ＭＳ Ｐゴシック" charset="-128"/>
            </a:endParaRPr>
          </a:p>
          <a:p>
            <a:pPr eaLnBrk="1" hangingPunct="1"/>
            <a:r>
              <a:rPr lang="en-US" altLang="ja-JP" sz="1400" b="1" dirty="0" smtClean="0">
                <a:latin typeface="HG丸ｺﾞｼｯｸM-PRO" panose="020F0600000000000000" pitchFamily="50" charset="-128"/>
                <a:ea typeface="HG丸ｺﾞｼｯｸM-PRO" panose="020F0600000000000000" pitchFamily="50" charset="-128"/>
                <a:cs typeface="ＭＳ Ｐゴシック" charset="-128"/>
              </a:rPr>
              <a:t>【 </a:t>
            </a:r>
            <a:r>
              <a:rPr lang="ja-JP" altLang="en-US" sz="1400" b="1" dirty="0" smtClean="0">
                <a:latin typeface="HG丸ｺﾞｼｯｸM-PRO" panose="020F0600000000000000" pitchFamily="50" charset="-128"/>
                <a:ea typeface="HG丸ｺﾞｼｯｸM-PRO" panose="020F0600000000000000" pitchFamily="50" charset="-128"/>
                <a:cs typeface="ＭＳ Ｐゴシック" charset="-128"/>
              </a:rPr>
              <a:t>一般病床</a:t>
            </a:r>
            <a:r>
              <a:rPr lang="en-US" altLang="ja-JP" sz="1400" b="1" dirty="0" smtClean="0">
                <a:latin typeface="HG丸ｺﾞｼｯｸM-PRO" panose="020F0600000000000000" pitchFamily="50" charset="-128"/>
                <a:ea typeface="HG丸ｺﾞｼｯｸM-PRO" panose="020F0600000000000000" pitchFamily="50" charset="-128"/>
                <a:cs typeface="ＭＳ Ｐゴシック" charset="-128"/>
              </a:rPr>
              <a:t>97</a:t>
            </a:r>
            <a:r>
              <a:rPr lang="ja-JP" altLang="en-US" sz="1400" b="1" dirty="0" smtClean="0">
                <a:latin typeface="HG丸ｺﾞｼｯｸM-PRO" panose="020F0600000000000000" pitchFamily="50" charset="-128"/>
                <a:ea typeface="HG丸ｺﾞｼｯｸM-PRO" panose="020F0600000000000000" pitchFamily="50" charset="-128"/>
                <a:cs typeface="ＭＳ Ｐゴシック" charset="-128"/>
              </a:rPr>
              <a:t>床移管 </a:t>
            </a:r>
            <a:r>
              <a:rPr lang="en-US" altLang="ja-JP" sz="1400" b="1" dirty="0" smtClean="0">
                <a:latin typeface="HG丸ｺﾞｼｯｸM-PRO" panose="020F0600000000000000" pitchFamily="50" charset="-128"/>
                <a:ea typeface="HG丸ｺﾞｼｯｸM-PRO" panose="020F0600000000000000" pitchFamily="50" charset="-128"/>
                <a:cs typeface="ＭＳ Ｐゴシック" charset="-128"/>
              </a:rPr>
              <a:t>】</a:t>
            </a:r>
          </a:p>
        </p:txBody>
      </p:sp>
      <p:sp>
        <p:nvSpPr>
          <p:cNvPr id="52" name="正方形/長方形 51"/>
          <p:cNvSpPr/>
          <p:nvPr/>
        </p:nvSpPr>
        <p:spPr>
          <a:xfrm>
            <a:off x="7055386" y="2990057"/>
            <a:ext cx="2937936" cy="1538883"/>
          </a:xfrm>
          <a:prstGeom prst="rect">
            <a:avLst/>
          </a:prstGeom>
        </p:spPr>
        <p:txBody>
          <a:bodyPr wrap="square">
            <a:spAutoFit/>
          </a:bodyPr>
          <a:lstStyle/>
          <a:p>
            <a:r>
              <a:rPr lang="en-US" altLang="ja-JP" sz="1000" b="1" dirty="0" smtClean="0">
                <a:latin typeface="HG丸ｺﾞｼｯｸM-PRO" panose="020F0600000000000000" pitchFamily="50" charset="-128"/>
                <a:ea typeface="HG丸ｺﾞｼｯｸM-PRO" panose="020F0600000000000000" pitchFamily="50" charset="-128"/>
              </a:rPr>
              <a:t>【</a:t>
            </a:r>
            <a:r>
              <a:rPr lang="ja-JP" altLang="en-US" sz="1000" b="1" dirty="0" smtClean="0">
                <a:latin typeface="HG丸ｺﾞｼｯｸM-PRO" panose="020F0600000000000000" pitchFamily="50" charset="-128"/>
                <a:ea typeface="HG丸ｺﾞｼｯｸM-PRO" panose="020F0600000000000000" pitchFamily="50" charset="-128"/>
              </a:rPr>
              <a:t>整備内容</a:t>
            </a:r>
            <a:r>
              <a:rPr lang="en-US" altLang="ja-JP" sz="1000" b="1" dirty="0" smtClean="0">
                <a:latin typeface="HG丸ｺﾞｼｯｸM-PRO" panose="020F0600000000000000" pitchFamily="50" charset="-128"/>
                <a:ea typeface="HG丸ｺﾞｼｯｸM-PRO" panose="020F0600000000000000" pitchFamily="50" charset="-128"/>
              </a:rPr>
              <a:t>】</a:t>
            </a:r>
          </a:p>
          <a:p>
            <a:r>
              <a:rPr lang="ja-JP" altLang="en-US" sz="1000" b="1" dirty="0" smtClean="0">
                <a:latin typeface="HG丸ｺﾞｼｯｸM-PRO" panose="020F0600000000000000" pitchFamily="50" charset="-128"/>
                <a:ea typeface="HG丸ｺﾞｼｯｸM-PRO" panose="020F0600000000000000" pitchFamily="50" charset="-128"/>
              </a:rPr>
              <a:t>○新棟「</a:t>
            </a:r>
            <a:r>
              <a:rPr lang="ja-JP" altLang="en-US" sz="1000" b="1" dirty="0">
                <a:latin typeface="HG丸ｺﾞｼｯｸM-PRO" panose="020F0600000000000000" pitchFamily="50" charset="-128"/>
                <a:ea typeface="HG丸ｺﾞｼｯｸM-PRO" panose="020F0600000000000000" pitchFamily="50" charset="-128"/>
              </a:rPr>
              <a:t>大阪</a:t>
            </a:r>
            <a:r>
              <a:rPr lang="ja-JP" altLang="en-US" sz="1000" b="1" dirty="0" smtClean="0">
                <a:latin typeface="HG丸ｺﾞｼｯｸM-PRO" panose="020F0600000000000000" pitchFamily="50" charset="-128"/>
                <a:ea typeface="HG丸ｺﾞｼｯｸM-PRO" panose="020F0600000000000000" pitchFamily="50" charset="-128"/>
              </a:rPr>
              <a:t>府市共同住吉母子医療センター　</a:t>
            </a:r>
            <a:endParaRPr lang="en-US" altLang="ja-JP" sz="1000" b="1" dirty="0" smtClean="0">
              <a:latin typeface="HG丸ｺﾞｼｯｸM-PRO" panose="020F0600000000000000" pitchFamily="50" charset="-128"/>
              <a:ea typeface="HG丸ｺﾞｼｯｸM-PRO" panose="020F0600000000000000" pitchFamily="50" charset="-128"/>
            </a:endParaRPr>
          </a:p>
          <a:p>
            <a:r>
              <a:rPr lang="ja-JP" altLang="en-US" sz="1000" b="1" dirty="0">
                <a:latin typeface="HG丸ｺﾞｼｯｸM-PRO" panose="020F0600000000000000" pitchFamily="50" charset="-128"/>
                <a:ea typeface="HG丸ｺﾞｼｯｸM-PRO" panose="020F0600000000000000" pitchFamily="50" charset="-128"/>
              </a:rPr>
              <a:t>　</a:t>
            </a:r>
            <a:r>
              <a:rPr lang="ja-JP" altLang="en-US" sz="1000" b="1" dirty="0" smtClean="0">
                <a:latin typeface="HG丸ｺﾞｼｯｸM-PRO" panose="020F0600000000000000" pitchFamily="50" charset="-128"/>
                <a:ea typeface="HG丸ｺﾞｼｯｸM-PRO" panose="020F0600000000000000" pitchFamily="50" charset="-128"/>
              </a:rPr>
              <a:t>（仮称）」</a:t>
            </a:r>
            <a:r>
              <a:rPr lang="en-US" altLang="ja-JP" sz="1000" b="1" dirty="0" smtClean="0">
                <a:latin typeface="HG丸ｺﾞｼｯｸM-PRO" panose="020F0600000000000000" pitchFamily="50" charset="-128"/>
                <a:ea typeface="HG丸ｺﾞｼｯｸM-PRO" panose="020F0600000000000000" pitchFamily="50" charset="-128"/>
              </a:rPr>
              <a:t>125</a:t>
            </a:r>
            <a:r>
              <a:rPr lang="ja-JP" altLang="en-US" sz="1000" b="1" dirty="0" smtClean="0">
                <a:latin typeface="HG丸ｺﾞｼｯｸM-PRO" panose="020F0600000000000000" pitchFamily="50" charset="-128"/>
                <a:ea typeface="HG丸ｺﾞｼｯｸM-PRO" panose="020F0600000000000000" pitchFamily="50" charset="-128"/>
              </a:rPr>
              <a:t>床整備</a:t>
            </a:r>
            <a:r>
              <a:rPr lang="en-US" altLang="ja-JP" sz="1000" dirty="0" smtClean="0">
                <a:latin typeface="HG丸ｺﾞｼｯｸM-PRO" panose="020F0600000000000000" pitchFamily="50" charset="-128"/>
                <a:ea typeface="HG丸ｺﾞｼｯｸM-PRO" panose="020F0600000000000000" pitchFamily="50" charset="-128"/>
              </a:rPr>
              <a:t> </a:t>
            </a:r>
            <a:r>
              <a:rPr lang="ja-JP" altLang="en-US" sz="1000" dirty="0">
                <a:solidFill>
                  <a:srgbClr val="000000"/>
                </a:solidFill>
                <a:latin typeface="HG丸ｺﾞｼｯｸM-PRO" panose="020F0600000000000000" pitchFamily="50" charset="-128"/>
                <a:ea typeface="HG丸ｺﾞｼｯｸM-PRO" panose="020F0600000000000000" pitchFamily="50" charset="-128"/>
              </a:rPr>
              <a:t>（うち</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移管分</a:t>
            </a:r>
            <a:r>
              <a:rPr lang="en-US" altLang="ja-JP" sz="1000" dirty="0" smtClean="0">
                <a:solidFill>
                  <a:srgbClr val="000000"/>
                </a:solidFill>
                <a:latin typeface="HG丸ｺﾞｼｯｸM-PRO" panose="020F0600000000000000" pitchFamily="50" charset="-128"/>
                <a:ea typeface="HG丸ｺﾞｼｯｸM-PRO" panose="020F0600000000000000" pitchFamily="50" charset="-128"/>
              </a:rPr>
              <a:t>60</a:t>
            </a:r>
            <a:r>
              <a:rPr lang="ja-JP" altLang="en-US" sz="1000" dirty="0">
                <a:solidFill>
                  <a:srgbClr val="000000"/>
                </a:solidFill>
                <a:latin typeface="HG丸ｺﾞｼｯｸM-PRO" panose="020F0600000000000000" pitchFamily="50" charset="-128"/>
                <a:ea typeface="HG丸ｺﾞｼｯｸM-PRO" panose="020F0600000000000000" pitchFamily="50" charset="-128"/>
              </a:rPr>
              <a:t>床</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a:t>
            </a:r>
            <a:r>
              <a:rPr lang="en-US" altLang="ja-JP" sz="1000" dirty="0" smtClean="0">
                <a:latin typeface="HG丸ｺﾞｼｯｸM-PRO" panose="020F0600000000000000" pitchFamily="50" charset="-128"/>
                <a:ea typeface="HG丸ｺﾞｼｯｸM-PRO" panose="020F0600000000000000" pitchFamily="50" charset="-128"/>
              </a:rPr>
              <a:t> </a:t>
            </a:r>
          </a:p>
          <a:p>
            <a:r>
              <a:rPr lang="ja-JP" altLang="en-US" sz="900" dirty="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　・産科</a:t>
            </a:r>
            <a:r>
              <a:rPr lang="en-US" altLang="ja-JP" sz="900" dirty="0">
                <a:latin typeface="HG丸ｺﾞｼｯｸM-PRO" panose="020F0600000000000000" pitchFamily="50" charset="-128"/>
                <a:ea typeface="HG丸ｺﾞｼｯｸM-PRO" panose="020F0600000000000000" pitchFamily="50" charset="-128"/>
              </a:rPr>
              <a:t>46</a:t>
            </a:r>
            <a:r>
              <a:rPr lang="ja-JP" altLang="en-US" sz="900" dirty="0" smtClean="0">
                <a:latin typeface="HG丸ｺﾞｼｯｸM-PRO" panose="020F0600000000000000" pitchFamily="50" charset="-128"/>
                <a:ea typeface="HG丸ｺﾞｼｯｸM-PRO" panose="020F0600000000000000" pitchFamily="50" charset="-128"/>
              </a:rPr>
              <a:t>床（</a:t>
            </a:r>
            <a:r>
              <a:rPr lang="en-US" altLang="ja-JP" sz="900" dirty="0" smtClean="0">
                <a:latin typeface="HG丸ｺﾞｼｯｸM-PRO" panose="020F0600000000000000" pitchFamily="50" charset="-128"/>
                <a:ea typeface="HG丸ｺﾞｼｯｸM-PRO" panose="020F0600000000000000" pitchFamily="50" charset="-128"/>
              </a:rPr>
              <a:t>MFICU6</a:t>
            </a:r>
            <a:r>
              <a:rPr lang="ja-JP" altLang="en-US" sz="900" dirty="0">
                <a:latin typeface="HG丸ｺﾞｼｯｸM-PRO" panose="020F0600000000000000" pitchFamily="50" charset="-128"/>
                <a:ea typeface="HG丸ｺﾞｼｯｸM-PRO" panose="020F0600000000000000" pitchFamily="50" charset="-128"/>
              </a:rPr>
              <a:t>床</a:t>
            </a:r>
            <a:r>
              <a:rPr lang="ja-JP" altLang="en-US" sz="900" dirty="0" smtClean="0">
                <a:latin typeface="HG丸ｺﾞｼｯｸM-PRO" panose="020F0600000000000000" pitchFamily="50" charset="-128"/>
                <a:ea typeface="HG丸ｺﾞｼｯｸM-PRO" panose="020F0600000000000000" pitchFamily="50" charset="-128"/>
              </a:rPr>
              <a:t>）</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smtClean="0">
                <a:latin typeface="HG丸ｺﾞｼｯｸM-PRO" panose="020F0600000000000000" pitchFamily="50" charset="-128"/>
                <a:ea typeface="HG丸ｺﾞｼｯｸM-PRO" panose="020F0600000000000000" pitchFamily="50" charset="-128"/>
              </a:rPr>
              <a:t>　　・</a:t>
            </a:r>
            <a:r>
              <a:rPr lang="ja-JP" altLang="en-US" sz="900" dirty="0">
                <a:latin typeface="HG丸ｺﾞｼｯｸM-PRO" panose="020F0600000000000000" pitchFamily="50" charset="-128"/>
                <a:ea typeface="HG丸ｺﾞｼｯｸM-PRO" panose="020F0600000000000000" pitchFamily="50" charset="-128"/>
              </a:rPr>
              <a:t>新生児科</a:t>
            </a:r>
            <a:r>
              <a:rPr lang="en-US" altLang="ja-JP" sz="900" dirty="0">
                <a:latin typeface="HG丸ｺﾞｼｯｸM-PRO" panose="020F0600000000000000" pitchFamily="50" charset="-128"/>
                <a:ea typeface="HG丸ｺﾞｼｯｸM-PRO" panose="020F0600000000000000" pitchFamily="50" charset="-128"/>
              </a:rPr>
              <a:t>21</a:t>
            </a:r>
            <a:r>
              <a:rPr lang="ja-JP" altLang="en-US" sz="900" dirty="0" smtClean="0">
                <a:latin typeface="HG丸ｺﾞｼｯｸM-PRO" panose="020F0600000000000000" pitchFamily="50" charset="-128"/>
                <a:ea typeface="HG丸ｺﾞｼｯｸM-PRO" panose="020F0600000000000000" pitchFamily="50" charset="-128"/>
              </a:rPr>
              <a:t>床（</a:t>
            </a:r>
            <a:r>
              <a:rPr lang="en-US" altLang="ja-JP" sz="900" dirty="0" smtClean="0">
                <a:latin typeface="HG丸ｺﾞｼｯｸM-PRO" panose="020F0600000000000000" pitchFamily="50" charset="-128"/>
                <a:ea typeface="HG丸ｺﾞｼｯｸM-PRO" panose="020F0600000000000000" pitchFamily="50" charset="-128"/>
              </a:rPr>
              <a:t>NICU9</a:t>
            </a:r>
            <a:r>
              <a:rPr lang="ja-JP" altLang="en-US" sz="900" dirty="0" smtClean="0">
                <a:latin typeface="HG丸ｺﾞｼｯｸM-PRO" panose="020F0600000000000000" pitchFamily="50" charset="-128"/>
                <a:ea typeface="HG丸ｺﾞｼｯｸM-PRO" panose="020F0600000000000000" pitchFamily="50" charset="-128"/>
              </a:rPr>
              <a:t>床、</a:t>
            </a:r>
            <a:r>
              <a:rPr lang="en-US" altLang="ja-JP" sz="900" dirty="0" smtClean="0">
                <a:latin typeface="HG丸ｺﾞｼｯｸM-PRO" panose="020F0600000000000000" pitchFamily="50" charset="-128"/>
                <a:ea typeface="HG丸ｺﾞｼｯｸM-PRO" panose="020F0600000000000000" pitchFamily="50" charset="-128"/>
              </a:rPr>
              <a:t>GCU12</a:t>
            </a:r>
            <a:r>
              <a:rPr lang="ja-JP" altLang="en-US" sz="900" dirty="0" smtClean="0">
                <a:latin typeface="HG丸ｺﾞｼｯｸM-PRO" panose="020F0600000000000000" pitchFamily="50" charset="-128"/>
                <a:ea typeface="HG丸ｺﾞｼｯｸM-PRO" panose="020F0600000000000000" pitchFamily="50" charset="-128"/>
              </a:rPr>
              <a:t>床）</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smtClean="0">
                <a:latin typeface="HG丸ｺﾞｼｯｸM-PRO" panose="020F0600000000000000" pitchFamily="50" charset="-128"/>
                <a:ea typeface="HG丸ｺﾞｼｯｸM-PRO" panose="020F0600000000000000" pitchFamily="50" charset="-128"/>
              </a:rPr>
              <a:t>　　・</a:t>
            </a:r>
            <a:r>
              <a:rPr lang="ja-JP" altLang="en-US" sz="900" dirty="0">
                <a:latin typeface="HG丸ｺﾞｼｯｸM-PRO" panose="020F0600000000000000" pitchFamily="50" charset="-128"/>
                <a:ea typeface="HG丸ｺﾞｼｯｸM-PRO" panose="020F0600000000000000" pitchFamily="50" charset="-128"/>
              </a:rPr>
              <a:t>小児科</a:t>
            </a:r>
            <a:r>
              <a:rPr lang="en-US" altLang="ja-JP" sz="900" dirty="0">
                <a:latin typeface="HG丸ｺﾞｼｯｸM-PRO" panose="020F0600000000000000" pitchFamily="50" charset="-128"/>
                <a:ea typeface="HG丸ｺﾞｼｯｸM-PRO" panose="020F0600000000000000" pitchFamily="50" charset="-128"/>
              </a:rPr>
              <a:t>58</a:t>
            </a:r>
            <a:r>
              <a:rPr lang="ja-JP" altLang="en-US" sz="900" dirty="0" smtClean="0">
                <a:latin typeface="HG丸ｺﾞｼｯｸM-PRO" panose="020F0600000000000000" pitchFamily="50" charset="-128"/>
                <a:ea typeface="HG丸ｺﾞｼｯｸM-PRO" panose="020F0600000000000000" pitchFamily="50" charset="-128"/>
              </a:rPr>
              <a:t>床（</a:t>
            </a:r>
            <a:r>
              <a:rPr lang="en-US" altLang="ja-JP" sz="900" dirty="0" smtClean="0">
                <a:latin typeface="HG丸ｺﾞｼｯｸM-PRO" panose="020F0600000000000000" pitchFamily="50" charset="-128"/>
                <a:ea typeface="HG丸ｺﾞｼｯｸM-PRO" panose="020F0600000000000000" pitchFamily="50" charset="-128"/>
              </a:rPr>
              <a:t>HCU8</a:t>
            </a:r>
            <a:r>
              <a:rPr lang="ja-JP" altLang="en-US" sz="900" dirty="0" smtClean="0">
                <a:latin typeface="HG丸ｺﾞｼｯｸM-PRO" panose="020F0600000000000000" pitchFamily="50" charset="-128"/>
                <a:ea typeface="HG丸ｺﾞｼｯｸM-PRO" panose="020F0600000000000000" pitchFamily="50" charset="-128"/>
              </a:rPr>
              <a:t>床）　</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smtClean="0">
                <a:latin typeface="HG丸ｺﾞｼｯｸM-PRO" panose="020F0600000000000000" pitchFamily="50" charset="-128"/>
                <a:ea typeface="HG丸ｺﾞｼｯｸM-PRO" panose="020F0600000000000000" pitchFamily="50" charset="-128"/>
              </a:rPr>
              <a:t>　　・開院目標は</a:t>
            </a:r>
            <a:r>
              <a:rPr lang="en-US" altLang="ja-JP" sz="900" dirty="0" smtClean="0">
                <a:latin typeface="HG丸ｺﾞｼｯｸM-PRO" panose="020F0600000000000000" pitchFamily="50" charset="-128"/>
                <a:ea typeface="HG丸ｺﾞｼｯｸM-PRO" panose="020F0600000000000000" pitchFamily="50" charset="-128"/>
              </a:rPr>
              <a:t>30</a:t>
            </a:r>
            <a:r>
              <a:rPr lang="ja-JP" altLang="en-US" sz="900" dirty="0" smtClean="0">
                <a:latin typeface="HG丸ｺﾞｼｯｸM-PRO" panose="020F0600000000000000" pitchFamily="50" charset="-128"/>
                <a:ea typeface="HG丸ｺﾞｼｯｸM-PRO" panose="020F0600000000000000" pitchFamily="50" charset="-128"/>
              </a:rPr>
              <a:t>年度当初</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1000" b="1" dirty="0" smtClean="0">
                <a:latin typeface="HG丸ｺﾞｼｯｸM-PRO" panose="020F0600000000000000" pitchFamily="50" charset="-128"/>
                <a:ea typeface="HG丸ｺﾞｼｯｸM-PRO" panose="020F0600000000000000" pitchFamily="50" charset="-128"/>
              </a:rPr>
              <a:t>○既存棟</a:t>
            </a:r>
            <a:r>
              <a:rPr lang="en-US" altLang="ja-JP" sz="1000" b="1" dirty="0" smtClean="0">
                <a:latin typeface="HG丸ｺﾞｼｯｸM-PRO" panose="020F0600000000000000" pitchFamily="50" charset="-128"/>
                <a:ea typeface="HG丸ｺﾞｼｯｸM-PRO" panose="020F0600000000000000" pitchFamily="50" charset="-128"/>
              </a:rPr>
              <a:t>5</a:t>
            </a:r>
            <a:r>
              <a:rPr lang="ja-JP" altLang="en-US" sz="1000" b="1" dirty="0" smtClean="0">
                <a:latin typeface="HG丸ｺﾞｼｯｸM-PRO" panose="020F0600000000000000" pitchFamily="50" charset="-128"/>
                <a:ea typeface="HG丸ｺﾞｼｯｸM-PRO" panose="020F0600000000000000" pitchFamily="50" charset="-128"/>
              </a:rPr>
              <a:t>階に</a:t>
            </a:r>
            <a:r>
              <a:rPr lang="en-US" altLang="ja-JP" sz="1000" b="1" dirty="0" smtClean="0">
                <a:latin typeface="HG丸ｺﾞｼｯｸM-PRO" panose="020F0600000000000000" pitchFamily="50" charset="-128"/>
                <a:ea typeface="HG丸ｺﾞｼｯｸM-PRO" panose="020F0600000000000000" pitchFamily="50" charset="-128"/>
              </a:rPr>
              <a:t>57</a:t>
            </a:r>
            <a:r>
              <a:rPr lang="ja-JP" altLang="en-US" sz="1000" b="1" dirty="0" smtClean="0">
                <a:latin typeface="HG丸ｺﾞｼｯｸM-PRO" panose="020F0600000000000000" pitchFamily="50" charset="-128"/>
                <a:ea typeface="HG丸ｺﾞｼｯｸM-PRO" panose="020F0600000000000000" pitchFamily="50" charset="-128"/>
              </a:rPr>
              <a:t>床整備</a:t>
            </a:r>
            <a:r>
              <a:rPr lang="ja-JP" altLang="en-US" sz="1000" dirty="0">
                <a:latin typeface="HG丸ｺﾞｼｯｸM-PRO" panose="020F0600000000000000" pitchFamily="50" charset="-128"/>
                <a:ea typeface="HG丸ｺﾞｼｯｸM-PRO" panose="020F0600000000000000" pitchFamily="50" charset="-128"/>
              </a:rPr>
              <a:t>（うち移管分</a:t>
            </a:r>
            <a:r>
              <a:rPr lang="en-US" altLang="ja-JP" sz="1000" dirty="0">
                <a:latin typeface="HG丸ｺﾞｼｯｸM-PRO" panose="020F0600000000000000" pitchFamily="50" charset="-128"/>
                <a:ea typeface="HG丸ｺﾞｼｯｸM-PRO" panose="020F0600000000000000" pitchFamily="50" charset="-128"/>
              </a:rPr>
              <a:t>37</a:t>
            </a:r>
            <a:r>
              <a:rPr lang="ja-JP" altLang="en-US" sz="1000" dirty="0">
                <a:latin typeface="HG丸ｺﾞｼｯｸM-PRO" panose="020F0600000000000000" pitchFamily="50" charset="-128"/>
                <a:ea typeface="HG丸ｺﾞｼｯｸM-PRO" panose="020F0600000000000000" pitchFamily="50" charset="-128"/>
              </a:rPr>
              <a:t>床</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900" dirty="0" smtClean="0">
                <a:latin typeface="HG丸ｺﾞｼｯｸM-PRO" panose="020F0600000000000000" pitchFamily="50" charset="-128"/>
                <a:ea typeface="HG丸ｺﾞｼｯｸM-PRO" panose="020F0600000000000000" pitchFamily="50" charset="-128"/>
              </a:rPr>
              <a:t>　　・婦人科</a:t>
            </a:r>
            <a:r>
              <a:rPr lang="en-US" altLang="ja-JP" sz="900" dirty="0" smtClean="0">
                <a:latin typeface="HG丸ｺﾞｼｯｸM-PRO" panose="020F0600000000000000" pitchFamily="50" charset="-128"/>
                <a:ea typeface="HG丸ｺﾞｼｯｸM-PRO" panose="020F0600000000000000" pitchFamily="50" charset="-128"/>
              </a:rPr>
              <a:t>40</a:t>
            </a:r>
            <a:r>
              <a:rPr lang="ja-JP" altLang="en-US" sz="900" dirty="0" smtClean="0">
                <a:latin typeface="HG丸ｺﾞｼｯｸM-PRO" panose="020F0600000000000000" pitchFamily="50" charset="-128"/>
                <a:ea typeface="HG丸ｺﾞｼｯｸM-PRO" panose="020F0600000000000000" pitchFamily="50" charset="-128"/>
              </a:rPr>
              <a:t>床</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smtClean="0">
                <a:latin typeface="HG丸ｺﾞｼｯｸM-PRO" panose="020F0600000000000000" pitchFamily="50" charset="-128"/>
                <a:ea typeface="HG丸ｺﾞｼｯｸM-PRO" panose="020F0600000000000000" pitchFamily="50" charset="-128"/>
              </a:rPr>
              <a:t>　　・救急後送病床</a:t>
            </a:r>
            <a:r>
              <a:rPr lang="en-US" altLang="ja-JP" sz="900" dirty="0" smtClean="0">
                <a:latin typeface="HG丸ｺﾞｼｯｸM-PRO" panose="020F0600000000000000" pitchFamily="50" charset="-128"/>
                <a:ea typeface="HG丸ｺﾞｼｯｸM-PRO" panose="020F0600000000000000" pitchFamily="50" charset="-128"/>
              </a:rPr>
              <a:t>17</a:t>
            </a:r>
            <a:r>
              <a:rPr lang="ja-JP" altLang="en-US" sz="900" dirty="0" smtClean="0">
                <a:latin typeface="HG丸ｺﾞｼｯｸM-PRO" panose="020F0600000000000000" pitchFamily="50" charset="-128"/>
                <a:ea typeface="HG丸ｺﾞｼｯｸM-PRO" panose="020F0600000000000000" pitchFamily="50" charset="-128"/>
              </a:rPr>
              <a:t>床</a:t>
            </a:r>
            <a:endParaRPr lang="en-US" altLang="ja-JP" sz="900" dirty="0" smtClean="0">
              <a:latin typeface="HG丸ｺﾞｼｯｸM-PRO" panose="020F0600000000000000" pitchFamily="50" charset="-128"/>
              <a:ea typeface="HG丸ｺﾞｼｯｸM-PRO" panose="020F0600000000000000" pitchFamily="50" charset="-128"/>
            </a:endParaRPr>
          </a:p>
        </p:txBody>
      </p:sp>
      <p:sp>
        <p:nvSpPr>
          <p:cNvPr id="53" name="正方形/長方形 52"/>
          <p:cNvSpPr/>
          <p:nvPr/>
        </p:nvSpPr>
        <p:spPr>
          <a:xfrm>
            <a:off x="7055386" y="5640141"/>
            <a:ext cx="2881531" cy="954107"/>
          </a:xfrm>
          <a:prstGeom prst="rect">
            <a:avLst/>
          </a:prstGeom>
        </p:spPr>
        <p:txBody>
          <a:bodyPr wrap="square">
            <a:spAutoFit/>
          </a:bodyPr>
          <a:lstStyle/>
          <a:p>
            <a:r>
              <a:rPr lang="en-US" altLang="ja-JP" sz="1000" b="1" dirty="0" smtClean="0">
                <a:latin typeface="HG丸ｺﾞｼｯｸM-PRO" panose="020F0600000000000000" pitchFamily="50" charset="-128"/>
                <a:ea typeface="HG丸ｺﾞｼｯｸM-PRO" panose="020F0600000000000000" pitchFamily="50" charset="-128"/>
              </a:rPr>
              <a:t>【</a:t>
            </a:r>
            <a:r>
              <a:rPr lang="ja-JP" altLang="en-US" sz="1000" b="1" dirty="0" smtClean="0">
                <a:latin typeface="HG丸ｺﾞｼｯｸM-PRO" panose="020F0600000000000000" pitchFamily="50" charset="-128"/>
                <a:ea typeface="HG丸ｺﾞｼｯｸM-PRO" panose="020F0600000000000000" pitchFamily="50" charset="-128"/>
              </a:rPr>
              <a:t>整備内容</a:t>
            </a:r>
            <a:r>
              <a:rPr lang="en-US" altLang="ja-JP" sz="1000" b="1" dirty="0" smtClean="0">
                <a:latin typeface="HG丸ｺﾞｼｯｸM-PRO" panose="020F0600000000000000" pitchFamily="50" charset="-128"/>
                <a:ea typeface="HG丸ｺﾞｼｯｸM-PRO" panose="020F0600000000000000" pitchFamily="50" charset="-128"/>
              </a:rPr>
              <a:t>】</a:t>
            </a:r>
          </a:p>
          <a:p>
            <a:pPr lvl="0"/>
            <a:r>
              <a:rPr lang="ja-JP" altLang="en-US" sz="1000" b="1" dirty="0">
                <a:latin typeface="HG丸ｺﾞｼｯｸM-PRO" panose="020F0600000000000000" pitchFamily="50" charset="-128"/>
                <a:ea typeface="HG丸ｺﾞｼｯｸM-PRO" panose="020F0600000000000000" pitchFamily="50" charset="-128"/>
              </a:rPr>
              <a:t>○</a:t>
            </a:r>
            <a:r>
              <a:rPr lang="ja-JP" altLang="en-US" sz="1000" b="1" dirty="0" smtClean="0">
                <a:latin typeface="HG丸ｺﾞｼｯｸM-PRO" panose="020F0600000000000000" pitchFamily="50" charset="-128"/>
                <a:ea typeface="HG丸ｺﾞｼｯｸM-PRO" panose="020F0600000000000000" pitchFamily="50" charset="-128"/>
              </a:rPr>
              <a:t>新病院</a:t>
            </a:r>
            <a:r>
              <a:rPr lang="en-US" altLang="ja-JP" sz="1000" b="1" dirty="0" smtClean="0">
                <a:latin typeface="HG丸ｺﾞｼｯｸM-PRO" panose="020F0600000000000000" pitchFamily="50" charset="-128"/>
                <a:ea typeface="HG丸ｺﾞｼｯｸM-PRO" panose="020F0600000000000000" pitchFamily="50" charset="-128"/>
              </a:rPr>
              <a:t>209</a:t>
            </a:r>
            <a:r>
              <a:rPr lang="ja-JP" altLang="en-US" sz="1000" b="1" dirty="0" smtClean="0">
                <a:latin typeface="HG丸ｺﾞｼｯｸM-PRO" panose="020F0600000000000000" pitchFamily="50" charset="-128"/>
                <a:ea typeface="HG丸ｺﾞｼｯｸM-PRO" panose="020F0600000000000000" pitchFamily="50" charset="-128"/>
              </a:rPr>
              <a:t>床整備</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a:t>
            </a:r>
            <a:r>
              <a:rPr lang="ja-JP" altLang="en-US" sz="1000" dirty="0">
                <a:solidFill>
                  <a:srgbClr val="000000"/>
                </a:solidFill>
                <a:latin typeface="HG丸ｺﾞｼｯｸM-PRO" panose="020F0600000000000000" pitchFamily="50" charset="-128"/>
                <a:ea typeface="HG丸ｺﾞｼｯｸM-PRO" panose="020F0600000000000000" pitchFamily="50" charset="-128"/>
              </a:rPr>
              <a:t>うち移管分</a:t>
            </a:r>
            <a:r>
              <a:rPr lang="en-US" altLang="ja-JP" sz="1000" dirty="0">
                <a:solidFill>
                  <a:srgbClr val="000000"/>
                </a:solidFill>
                <a:latin typeface="HG丸ｺﾞｼｯｸM-PRO" panose="020F0600000000000000" pitchFamily="50" charset="-128"/>
                <a:ea typeface="HG丸ｺﾞｼｯｸM-PRO" panose="020F0600000000000000" pitchFamily="50" charset="-128"/>
              </a:rPr>
              <a:t>100</a:t>
            </a:r>
            <a:r>
              <a:rPr lang="ja-JP" altLang="en-US" sz="1000" dirty="0">
                <a:solidFill>
                  <a:srgbClr val="000000"/>
                </a:solidFill>
                <a:latin typeface="HG丸ｺﾞｼｯｸM-PRO" panose="020F0600000000000000" pitchFamily="50" charset="-128"/>
                <a:ea typeface="HG丸ｺﾞｼｯｸM-PRO" panose="020F0600000000000000" pitchFamily="50" charset="-128"/>
              </a:rPr>
              <a:t>床）</a:t>
            </a:r>
            <a:endParaRPr lang="en-US" altLang="ja-JP" sz="1000" dirty="0">
              <a:solidFill>
                <a:srgbClr val="000000"/>
              </a:solidFill>
              <a:latin typeface="HG丸ｺﾞｼｯｸM-PRO" panose="020F0600000000000000" pitchFamily="50" charset="-128"/>
              <a:ea typeface="HG丸ｺﾞｼｯｸM-PRO" panose="020F0600000000000000" pitchFamily="50" charset="-128"/>
            </a:endParaRPr>
          </a:p>
          <a:p>
            <a:r>
              <a:rPr lang="ja-JP" altLang="en-US" sz="900" dirty="0" smtClean="0">
                <a:latin typeface="HG丸ｺﾞｼｯｸM-PRO" panose="020F0600000000000000" pitchFamily="50" charset="-128"/>
                <a:ea typeface="HG丸ｺﾞｼｯｸM-PRO" panose="020F0600000000000000" pitchFamily="50" charset="-128"/>
              </a:rPr>
              <a:t>　　・産科</a:t>
            </a:r>
            <a:r>
              <a:rPr lang="en-US" altLang="ja-JP" sz="900" dirty="0" smtClean="0">
                <a:latin typeface="HG丸ｺﾞｼｯｸM-PRO" panose="020F0600000000000000" pitchFamily="50" charset="-128"/>
                <a:ea typeface="HG丸ｺﾞｼｯｸM-PRO" panose="020F0600000000000000" pitchFamily="50" charset="-128"/>
              </a:rPr>
              <a:t>14</a:t>
            </a:r>
            <a:r>
              <a:rPr lang="ja-JP" altLang="en-US" sz="900" dirty="0" smtClean="0">
                <a:latin typeface="HG丸ｺﾞｼｯｸM-PRO" panose="020F0600000000000000" pitchFamily="50" charset="-128"/>
                <a:ea typeface="HG丸ｺﾞｼｯｸM-PRO" panose="020F0600000000000000" pitchFamily="50" charset="-128"/>
              </a:rPr>
              <a:t>床</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smtClean="0">
                <a:latin typeface="HG丸ｺﾞｼｯｸM-PRO" panose="020F0600000000000000" pitchFamily="50" charset="-128"/>
                <a:ea typeface="HG丸ｺﾞｼｯｸM-PRO" panose="020F0600000000000000" pitchFamily="50" charset="-128"/>
              </a:rPr>
              <a:t>　　・小児科</a:t>
            </a:r>
            <a:r>
              <a:rPr lang="en-US" altLang="ja-JP" sz="900" dirty="0" smtClean="0">
                <a:latin typeface="HG丸ｺﾞｼｯｸM-PRO" panose="020F0600000000000000" pitchFamily="50" charset="-128"/>
                <a:ea typeface="HG丸ｺﾞｼｯｸM-PRO" panose="020F0600000000000000" pitchFamily="50" charset="-128"/>
              </a:rPr>
              <a:t>10</a:t>
            </a:r>
            <a:r>
              <a:rPr lang="ja-JP" altLang="en-US" sz="900" dirty="0" smtClean="0">
                <a:latin typeface="HG丸ｺﾞｼｯｸM-PRO" panose="020F0600000000000000" pitchFamily="50" charset="-128"/>
                <a:ea typeface="HG丸ｺﾞｼｯｸM-PRO" panose="020F0600000000000000" pitchFamily="50" charset="-128"/>
              </a:rPr>
              <a:t>床</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smtClean="0">
                <a:latin typeface="HG丸ｺﾞｼｯｸM-PRO" panose="020F0600000000000000" pitchFamily="50" charset="-128"/>
                <a:ea typeface="HG丸ｺﾞｼｯｸM-PRO" panose="020F0600000000000000" pitchFamily="50" charset="-128"/>
              </a:rPr>
              <a:t>　　・内科・外科・整形外科</a:t>
            </a:r>
            <a:r>
              <a:rPr lang="en-US" altLang="ja-JP" sz="900" dirty="0" smtClean="0">
                <a:latin typeface="HG丸ｺﾞｼｯｸM-PRO" panose="020F0600000000000000" pitchFamily="50" charset="-128"/>
                <a:ea typeface="HG丸ｺﾞｼｯｸM-PRO" panose="020F0600000000000000" pitchFamily="50" charset="-128"/>
              </a:rPr>
              <a:t>185</a:t>
            </a:r>
            <a:r>
              <a:rPr lang="ja-JP" altLang="en-US" sz="900" dirty="0" smtClean="0">
                <a:latin typeface="HG丸ｺﾞｼｯｸM-PRO" panose="020F0600000000000000" pitchFamily="50" charset="-128"/>
                <a:ea typeface="HG丸ｺﾞｼｯｸM-PRO" panose="020F0600000000000000" pitchFamily="50" charset="-128"/>
              </a:rPr>
              <a:t>床</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smtClean="0">
                <a:latin typeface="HG丸ｺﾞｼｯｸM-PRO" panose="020F0600000000000000" pitchFamily="50" charset="-128"/>
                <a:ea typeface="HG丸ｺﾞｼｯｸM-PRO" panose="020F0600000000000000" pitchFamily="50" charset="-128"/>
              </a:rPr>
              <a:t>　　・開院目標は</a:t>
            </a:r>
            <a:r>
              <a:rPr lang="en-US" altLang="ja-JP" sz="900" dirty="0" smtClean="0">
                <a:latin typeface="HG丸ｺﾞｼｯｸM-PRO" panose="020F0600000000000000" pitchFamily="50" charset="-128"/>
                <a:ea typeface="HG丸ｺﾞｼｯｸM-PRO" panose="020F0600000000000000" pitchFamily="50" charset="-128"/>
              </a:rPr>
              <a:t>30</a:t>
            </a:r>
            <a:r>
              <a:rPr lang="ja-JP" altLang="en-US" sz="900" dirty="0">
                <a:latin typeface="HG丸ｺﾞｼｯｸM-PRO" panose="020F0600000000000000" pitchFamily="50" charset="-128"/>
                <a:ea typeface="HG丸ｺﾞｼｯｸM-PRO" panose="020F0600000000000000" pitchFamily="50" charset="-128"/>
              </a:rPr>
              <a:t>年度</a:t>
            </a:r>
            <a:r>
              <a:rPr lang="ja-JP" altLang="en-US" sz="900" dirty="0" smtClean="0">
                <a:latin typeface="HG丸ｺﾞｼｯｸM-PRO" panose="020F0600000000000000" pitchFamily="50" charset="-128"/>
                <a:ea typeface="HG丸ｺﾞｼｯｸM-PRO" panose="020F0600000000000000" pitchFamily="50" charset="-128"/>
              </a:rPr>
              <a:t>当初</a:t>
            </a:r>
            <a:endParaRPr lang="ja-JP" altLang="en-US" sz="900" dirty="0">
              <a:latin typeface="HG丸ｺﾞｼｯｸM-PRO" panose="020F0600000000000000" pitchFamily="50" charset="-128"/>
              <a:ea typeface="HG丸ｺﾞｼｯｸM-PRO" panose="020F0600000000000000" pitchFamily="50" charset="-128"/>
            </a:endParaRPr>
          </a:p>
        </p:txBody>
      </p:sp>
      <p:sp>
        <p:nvSpPr>
          <p:cNvPr id="54" name="正方形/長方形 53"/>
          <p:cNvSpPr/>
          <p:nvPr/>
        </p:nvSpPr>
        <p:spPr>
          <a:xfrm>
            <a:off x="101637" y="2141344"/>
            <a:ext cx="3101186" cy="1575689"/>
          </a:xfrm>
          <a:prstGeom prst="rect">
            <a:avLst/>
          </a:prstGeom>
          <a:solidFill>
            <a:srgbClr val="FFCCFF"/>
          </a:solidFill>
          <a:ln w="635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anchor="t" anchorCtr="0"/>
          <a:lstStyle/>
          <a:p>
            <a:pPr lvl="0"/>
            <a:endParaRPr lang="en-US" altLang="ja-JP" sz="1100" b="1" dirty="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sz="1100" b="1" dirty="0" smtClean="0">
                <a:solidFill>
                  <a:prstClr val="black"/>
                </a:solidFill>
                <a:latin typeface="HG丸ｺﾞｼｯｸM-PRO" panose="020F0600000000000000" pitchFamily="50" charset="-128"/>
                <a:ea typeface="HG丸ｺﾞｼｯｸM-PRO" panose="020F0600000000000000" pitchFamily="50" charset="-128"/>
              </a:rPr>
              <a:t>　</a:t>
            </a:r>
            <a:r>
              <a:rPr lang="ja-JP" altLang="en-US" sz="1000" b="1" dirty="0" smtClean="0">
                <a:solidFill>
                  <a:prstClr val="black"/>
                </a:solidFill>
                <a:latin typeface="HG丸ｺﾞｼｯｸM-PRO" panose="020F0600000000000000" pitchFamily="50" charset="-128"/>
                <a:ea typeface="HG丸ｺﾞｼｯｸM-PRO" panose="020F0600000000000000" pitchFamily="50" charset="-128"/>
              </a:rPr>
              <a:t>■大阪府立</a:t>
            </a:r>
            <a:r>
              <a:rPr lang="ja-JP" altLang="en-US" sz="1000" b="1" dirty="0">
                <a:solidFill>
                  <a:prstClr val="black"/>
                </a:solidFill>
                <a:latin typeface="HG丸ｺﾞｼｯｸM-PRO" panose="020F0600000000000000" pitchFamily="50" charset="-128"/>
                <a:ea typeface="HG丸ｺﾞｼｯｸM-PRO" panose="020F0600000000000000" pitchFamily="50" charset="-128"/>
              </a:rPr>
              <a:t>急性期・総合医療</a:t>
            </a:r>
            <a:r>
              <a:rPr lang="ja-JP" altLang="en-US" sz="1000" b="1" dirty="0" smtClean="0">
                <a:solidFill>
                  <a:prstClr val="black"/>
                </a:solidFill>
                <a:latin typeface="HG丸ｺﾞｼｯｸM-PRO" panose="020F0600000000000000" pitchFamily="50" charset="-128"/>
                <a:ea typeface="HG丸ｺﾞｼｯｸM-PRO" panose="020F0600000000000000" pitchFamily="50" charset="-128"/>
              </a:rPr>
              <a:t>センター</a:t>
            </a:r>
            <a:endParaRPr lang="en-US" altLang="ja-JP" sz="1000" b="1" dirty="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　（</a:t>
            </a:r>
            <a:r>
              <a:rPr lang="ja-JP" altLang="en-US" sz="1000" dirty="0">
                <a:solidFill>
                  <a:srgbClr val="000000"/>
                </a:solidFill>
                <a:latin typeface="HG丸ｺﾞｼｯｸM-PRO" panose="020F0600000000000000" pitchFamily="50" charset="-128"/>
                <a:ea typeface="HG丸ｺﾞｼｯｸM-PRO" panose="020F0600000000000000" pitchFamily="50" charset="-128"/>
              </a:rPr>
              <a:t>運営）地方独立行政</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法人 大阪</a:t>
            </a:r>
            <a:r>
              <a:rPr lang="ja-JP" altLang="en-US" sz="1000" dirty="0">
                <a:solidFill>
                  <a:srgbClr val="000000"/>
                </a:solidFill>
                <a:latin typeface="HG丸ｺﾞｼｯｸM-PRO" panose="020F0600000000000000" pitchFamily="50" charset="-128"/>
                <a:ea typeface="HG丸ｺﾞｼｯｸM-PRO" panose="020F0600000000000000" pitchFamily="50" charset="-128"/>
              </a:rPr>
              <a:t>府立病院機構</a:t>
            </a:r>
            <a:endParaRPr lang="en-US" altLang="ja-JP" sz="1000" dirty="0">
              <a:solidFill>
                <a:srgbClr val="000000"/>
              </a:solidFill>
              <a:latin typeface="HG丸ｺﾞｼｯｸM-PRO" panose="020F0600000000000000" pitchFamily="50" charset="-128"/>
              <a:ea typeface="HG丸ｺﾞｼｯｸM-PRO" panose="020F0600000000000000" pitchFamily="50" charset="-128"/>
            </a:endParaRPr>
          </a:p>
          <a:p>
            <a:pPr lvl="0"/>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　（再編前の</a:t>
            </a:r>
            <a:r>
              <a:rPr lang="ja-JP" altLang="en-US" sz="1000" dirty="0">
                <a:solidFill>
                  <a:srgbClr val="000000"/>
                </a:solidFill>
                <a:latin typeface="HG丸ｺﾞｼｯｸM-PRO" panose="020F0600000000000000" pitchFamily="50" charset="-128"/>
                <a:ea typeface="HG丸ｺﾞｼｯｸM-PRO" panose="020F0600000000000000" pitchFamily="50" charset="-128"/>
              </a:rPr>
              <a:t>病床数</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a:t>
            </a:r>
            <a:r>
              <a:rPr lang="en-US" altLang="ja-JP" sz="1000" dirty="0" smtClean="0">
                <a:solidFill>
                  <a:srgbClr val="000000"/>
                </a:solidFill>
                <a:latin typeface="HG丸ｺﾞｼｯｸM-PRO" panose="020F0600000000000000" pitchFamily="50" charset="-128"/>
                <a:ea typeface="HG丸ｺﾞｼｯｸM-PRO" panose="020F0600000000000000" pitchFamily="50" charset="-128"/>
              </a:rPr>
              <a:t>768</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床</a:t>
            </a:r>
            <a:endParaRPr lang="en-US" altLang="ja-JP" sz="1000" dirty="0" smtClean="0">
              <a:solidFill>
                <a:srgbClr val="000000"/>
              </a:solidFill>
              <a:latin typeface="HG丸ｺﾞｼｯｸM-PRO" panose="020F0600000000000000" pitchFamily="50" charset="-128"/>
              <a:ea typeface="HG丸ｺﾞｼｯｸM-PRO" panose="020F0600000000000000" pitchFamily="50" charset="-128"/>
            </a:endParaRPr>
          </a:p>
          <a:p>
            <a:pPr lvl="0"/>
            <a:r>
              <a:rPr lang="ja-JP" altLang="en-US" sz="1000" dirty="0">
                <a:solidFill>
                  <a:srgbClr val="000000"/>
                </a:solidFill>
                <a:latin typeface="HG丸ｺﾞｼｯｸM-PRO" panose="020F0600000000000000" pitchFamily="50" charset="-128"/>
                <a:ea typeface="HG丸ｺﾞｼｯｸM-PRO" panose="020F0600000000000000" pitchFamily="50" charset="-128"/>
              </a:rPr>
              <a:t>　</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　　　　　　　　　（一般</a:t>
            </a:r>
            <a:r>
              <a:rPr lang="en-US" altLang="ja-JP" sz="1000" dirty="0" smtClean="0">
                <a:solidFill>
                  <a:srgbClr val="000000"/>
                </a:solidFill>
                <a:latin typeface="HG丸ｺﾞｼｯｸM-PRO" panose="020F0600000000000000" pitchFamily="50" charset="-128"/>
                <a:ea typeface="HG丸ｺﾞｼｯｸM-PRO" panose="020F0600000000000000" pitchFamily="50" charset="-128"/>
              </a:rPr>
              <a:t>734</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床・精神</a:t>
            </a:r>
            <a:r>
              <a:rPr lang="en-US" altLang="ja-JP" sz="1000" dirty="0" smtClean="0">
                <a:solidFill>
                  <a:srgbClr val="000000"/>
                </a:solidFill>
                <a:latin typeface="HG丸ｺﾞｼｯｸM-PRO" panose="020F0600000000000000" pitchFamily="50" charset="-128"/>
                <a:ea typeface="HG丸ｺﾞｼｯｸM-PRO" panose="020F0600000000000000" pitchFamily="50" charset="-128"/>
              </a:rPr>
              <a:t>34</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床）</a:t>
            </a: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　　　　　　　　　　　</a:t>
            </a: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pPr lvl="0"/>
            <a:r>
              <a:rPr lang="ja-JP" altLang="en-US" sz="900" dirty="0">
                <a:solidFill>
                  <a:srgbClr val="000000"/>
                </a:solidFill>
                <a:latin typeface="HG丸ｺﾞｼｯｸM-PRO" panose="020F0600000000000000" pitchFamily="50" charset="-128"/>
                <a:ea typeface="HG丸ｺﾞｼｯｸM-PRO" panose="020F0600000000000000" pitchFamily="50" charset="-128"/>
              </a:rPr>
              <a:t>　</a:t>
            </a: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　　　　　　　　　　　・産婦人科</a:t>
            </a:r>
            <a:r>
              <a:rPr lang="en-US" altLang="ja-JP" sz="900" dirty="0">
                <a:solidFill>
                  <a:srgbClr val="000000"/>
                </a:solidFill>
                <a:latin typeface="HG丸ｺﾞｼｯｸM-PRO" panose="020F0600000000000000" pitchFamily="50" charset="-128"/>
                <a:ea typeface="HG丸ｺﾞｼｯｸM-PRO" panose="020F0600000000000000" pitchFamily="50" charset="-128"/>
              </a:rPr>
              <a:t>35</a:t>
            </a: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床</a:t>
            </a: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pPr lvl="0"/>
            <a:r>
              <a:rPr lang="ja-JP" altLang="en-US" sz="900" dirty="0">
                <a:solidFill>
                  <a:srgbClr val="000000"/>
                </a:solidFill>
                <a:latin typeface="HG丸ｺﾞｼｯｸM-PRO" panose="020F0600000000000000" pitchFamily="50" charset="-128"/>
                <a:ea typeface="HG丸ｺﾞｼｯｸM-PRO" panose="020F0600000000000000" pitchFamily="50" charset="-128"/>
              </a:rPr>
              <a:t>　</a:t>
            </a: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　　　　　　　　　　　　（産科用</a:t>
            </a:r>
            <a:r>
              <a:rPr lang="en-US" altLang="ja-JP" sz="900" dirty="0" smtClean="0">
                <a:solidFill>
                  <a:srgbClr val="000000"/>
                </a:solidFill>
                <a:latin typeface="HG丸ｺﾞｼｯｸM-PRO" panose="020F0600000000000000" pitchFamily="50" charset="-128"/>
                <a:ea typeface="HG丸ｺﾞｼｯｸM-PRO" panose="020F0600000000000000" pitchFamily="50" charset="-128"/>
              </a:rPr>
              <a:t>15</a:t>
            </a: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床）</a:t>
            </a: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pPr lvl="0"/>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　　　　　　　　　　　　・</a:t>
            </a:r>
            <a:r>
              <a:rPr lang="ja-JP" altLang="en-US" sz="900" dirty="0">
                <a:solidFill>
                  <a:srgbClr val="000000"/>
                </a:solidFill>
                <a:latin typeface="HG丸ｺﾞｼｯｸM-PRO" panose="020F0600000000000000" pitchFamily="50" charset="-128"/>
                <a:ea typeface="HG丸ｺﾞｼｯｸM-PRO" panose="020F0600000000000000" pitchFamily="50" charset="-128"/>
              </a:rPr>
              <a:t>小児科</a:t>
            </a:r>
            <a:r>
              <a:rPr lang="en-US" altLang="ja-JP" sz="900" dirty="0">
                <a:solidFill>
                  <a:srgbClr val="000000"/>
                </a:solidFill>
                <a:latin typeface="HG丸ｺﾞｼｯｸM-PRO" panose="020F0600000000000000" pitchFamily="50" charset="-128"/>
                <a:ea typeface="HG丸ｺﾞｼｯｸM-PRO" panose="020F0600000000000000" pitchFamily="50" charset="-128"/>
              </a:rPr>
              <a:t>50</a:t>
            </a: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床</a:t>
            </a: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pPr lvl="0"/>
            <a:r>
              <a:rPr lang="ja-JP" altLang="en-US" sz="900" dirty="0">
                <a:solidFill>
                  <a:srgbClr val="000000"/>
                </a:solidFill>
                <a:latin typeface="HG丸ｺﾞｼｯｸM-PRO" panose="020F0600000000000000" pitchFamily="50" charset="-128"/>
                <a:ea typeface="HG丸ｺﾞｼｯｸM-PRO" panose="020F0600000000000000" pitchFamily="50" charset="-128"/>
              </a:rPr>
              <a:t>　</a:t>
            </a: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　　　　　　　　　　　　（</a:t>
            </a:r>
            <a:r>
              <a:rPr lang="en-US" altLang="ja-JP" sz="900" dirty="0" smtClean="0">
                <a:solidFill>
                  <a:srgbClr val="000000"/>
                </a:solidFill>
                <a:latin typeface="HG丸ｺﾞｼｯｸM-PRO" panose="020F0600000000000000" pitchFamily="50" charset="-128"/>
                <a:ea typeface="HG丸ｺﾞｼｯｸM-PRO" panose="020F0600000000000000" pitchFamily="50" charset="-128"/>
              </a:rPr>
              <a:t>NICU6</a:t>
            </a: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床、</a:t>
            </a:r>
            <a:r>
              <a:rPr lang="en-US" altLang="ja-JP" sz="900" dirty="0" smtClean="0">
                <a:solidFill>
                  <a:srgbClr val="000000"/>
                </a:solidFill>
                <a:latin typeface="HG丸ｺﾞｼｯｸM-PRO" panose="020F0600000000000000" pitchFamily="50" charset="-128"/>
                <a:ea typeface="HG丸ｺﾞｼｯｸM-PRO" panose="020F0600000000000000" pitchFamily="50" charset="-128"/>
              </a:rPr>
              <a:t>GCU6</a:t>
            </a: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床）</a:t>
            </a: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pPr lvl="0"/>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　　　　　　　　　　　　・</a:t>
            </a:r>
            <a:r>
              <a:rPr lang="ja-JP" altLang="en-US" sz="900" dirty="0">
                <a:solidFill>
                  <a:srgbClr val="000000"/>
                </a:solidFill>
                <a:latin typeface="HG丸ｺﾞｼｯｸM-PRO" panose="020F0600000000000000" pitchFamily="50" charset="-128"/>
                <a:ea typeface="HG丸ｺﾞｼｯｸM-PRO" panose="020F0600000000000000" pitchFamily="50" charset="-128"/>
              </a:rPr>
              <a:t>その他</a:t>
            </a:r>
            <a:r>
              <a:rPr lang="en-US" altLang="ja-JP" sz="900" dirty="0">
                <a:solidFill>
                  <a:srgbClr val="000000"/>
                </a:solidFill>
                <a:latin typeface="HG丸ｺﾞｼｯｸM-PRO" panose="020F0600000000000000" pitchFamily="50" charset="-128"/>
                <a:ea typeface="HG丸ｺﾞｼｯｸM-PRO" panose="020F0600000000000000" pitchFamily="50" charset="-128"/>
              </a:rPr>
              <a:t>683</a:t>
            </a: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床</a:t>
            </a:r>
            <a:endParaRPr lang="en-US" altLang="ja-JP" sz="900" b="1" dirty="0">
              <a:solidFill>
                <a:prstClr val="black"/>
              </a:solidFill>
              <a:latin typeface="HG丸ｺﾞｼｯｸM-PRO" panose="020F0600000000000000" pitchFamily="50" charset="-128"/>
              <a:ea typeface="HG丸ｺﾞｼｯｸM-PRO" panose="020F0600000000000000" pitchFamily="50" charset="-128"/>
            </a:endParaRPr>
          </a:p>
        </p:txBody>
      </p:sp>
      <p:pic>
        <p:nvPicPr>
          <p:cNvPr id="55" name="Picture 14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2480" y="2929189"/>
            <a:ext cx="1074465" cy="69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 name="正方形/長方形 57"/>
          <p:cNvSpPr/>
          <p:nvPr/>
        </p:nvSpPr>
        <p:spPr>
          <a:xfrm>
            <a:off x="110815" y="5606595"/>
            <a:ext cx="3101186" cy="1200702"/>
          </a:xfrm>
          <a:prstGeom prst="rect">
            <a:avLst/>
          </a:prstGeom>
          <a:solidFill>
            <a:srgbClr val="FFCCFF"/>
          </a:solidFill>
          <a:ln w="635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anchor="t" anchorCtr="0"/>
          <a:lstStyle/>
          <a:p>
            <a:pPr lvl="0"/>
            <a:r>
              <a:rPr lang="ja-JP" altLang="en-US" sz="1100" b="1" dirty="0">
                <a:solidFill>
                  <a:prstClr val="black"/>
                </a:solidFill>
                <a:latin typeface="HG丸ｺﾞｼｯｸM-PRO" panose="020F0600000000000000" pitchFamily="50" charset="-128"/>
                <a:ea typeface="HG丸ｺﾞｼｯｸM-PRO" panose="020F0600000000000000" pitchFamily="50" charset="-128"/>
              </a:rPr>
              <a:t>　</a:t>
            </a:r>
            <a:endParaRPr lang="en-US" altLang="ja-JP" sz="1100" b="1" dirty="0" smtClean="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sz="1000" b="1" dirty="0" smtClean="0">
                <a:solidFill>
                  <a:prstClr val="black"/>
                </a:solidFill>
                <a:latin typeface="HG丸ｺﾞｼｯｸM-PRO" panose="020F0600000000000000" pitchFamily="50" charset="-128"/>
                <a:ea typeface="HG丸ｺﾞｼｯｸM-PRO" panose="020F0600000000000000" pitchFamily="50" charset="-128"/>
              </a:rPr>
              <a:t>　■民間病院（南港病院）</a:t>
            </a:r>
            <a:endParaRPr lang="en-US" altLang="ja-JP" sz="1000" b="1" dirty="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　（</a:t>
            </a:r>
            <a:r>
              <a:rPr lang="ja-JP" altLang="en-US" sz="1000" dirty="0">
                <a:solidFill>
                  <a:srgbClr val="000000"/>
                </a:solidFill>
                <a:latin typeface="HG丸ｺﾞｼｯｸM-PRO" panose="020F0600000000000000" pitchFamily="50" charset="-128"/>
                <a:ea typeface="HG丸ｺﾞｼｯｸM-PRO" panose="020F0600000000000000" pitchFamily="50" charset="-128"/>
              </a:rPr>
              <a:t>運営</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）医療法人 三宝会</a:t>
            </a:r>
            <a:endParaRPr lang="en-US" altLang="ja-JP" sz="1000" dirty="0" smtClean="0">
              <a:solidFill>
                <a:srgbClr val="000000"/>
              </a:solidFill>
              <a:latin typeface="HG丸ｺﾞｼｯｸM-PRO" panose="020F0600000000000000" pitchFamily="50" charset="-128"/>
              <a:ea typeface="HG丸ｺﾞｼｯｸM-PRO" panose="020F0600000000000000" pitchFamily="50" charset="-128"/>
            </a:endParaRPr>
          </a:p>
          <a:p>
            <a:pPr lvl="0"/>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　（再編前の病床数）</a:t>
            </a:r>
            <a:r>
              <a:rPr lang="en-US" altLang="ja-JP" sz="1000" dirty="0" smtClean="0">
                <a:solidFill>
                  <a:srgbClr val="000000"/>
                </a:solidFill>
                <a:latin typeface="HG丸ｺﾞｼｯｸM-PRO" panose="020F0600000000000000" pitchFamily="50" charset="-128"/>
                <a:ea typeface="HG丸ｺﾞｼｯｸM-PRO" panose="020F0600000000000000" pitchFamily="50" charset="-128"/>
              </a:rPr>
              <a:t>109</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床</a:t>
            </a:r>
            <a:endParaRPr lang="en-US" altLang="ja-JP" sz="1000" dirty="0" smtClean="0">
              <a:solidFill>
                <a:srgbClr val="000000"/>
              </a:solidFill>
              <a:latin typeface="HG丸ｺﾞｼｯｸM-PRO" panose="020F0600000000000000" pitchFamily="50" charset="-128"/>
              <a:ea typeface="HG丸ｺﾞｼｯｸM-PRO" panose="020F0600000000000000" pitchFamily="50" charset="-128"/>
            </a:endParaRPr>
          </a:p>
          <a:p>
            <a:pPr lvl="0"/>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　　　　　　　　　　（一般</a:t>
            </a:r>
            <a:r>
              <a:rPr lang="en-US" altLang="ja-JP" sz="1000" dirty="0" smtClean="0">
                <a:solidFill>
                  <a:srgbClr val="000000"/>
                </a:solidFill>
                <a:latin typeface="HG丸ｺﾞｼｯｸM-PRO" panose="020F0600000000000000" pitchFamily="50" charset="-128"/>
                <a:ea typeface="HG丸ｺﾞｼｯｸM-PRO" panose="020F0600000000000000" pitchFamily="50" charset="-128"/>
              </a:rPr>
              <a:t>64</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床・療養</a:t>
            </a:r>
            <a:r>
              <a:rPr lang="en-US" altLang="ja-JP" sz="1000" dirty="0" smtClean="0">
                <a:solidFill>
                  <a:srgbClr val="000000"/>
                </a:solidFill>
                <a:latin typeface="HG丸ｺﾞｼｯｸM-PRO" panose="020F0600000000000000" pitchFamily="50" charset="-128"/>
                <a:ea typeface="HG丸ｺﾞｼｯｸM-PRO" panose="020F0600000000000000" pitchFamily="50" charset="-128"/>
              </a:rPr>
              <a:t>45</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床）</a:t>
            </a: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　　　　　　　　　　　</a:t>
            </a: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　　　　　　　　　　　</a:t>
            </a: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r>
              <a:rPr lang="ja-JP" altLang="en-US" sz="900" dirty="0">
                <a:solidFill>
                  <a:srgbClr val="000000"/>
                </a:solidFill>
                <a:latin typeface="HG丸ｺﾞｼｯｸM-PRO" panose="020F0600000000000000" pitchFamily="50" charset="-128"/>
                <a:ea typeface="HG丸ｺﾞｼｯｸM-PRO" panose="020F0600000000000000" pitchFamily="50" charset="-128"/>
              </a:rPr>
              <a:t>　</a:t>
            </a: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　　　　　　　　　　</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900" dirty="0">
                <a:solidFill>
                  <a:schemeClr val="tx1"/>
                </a:solidFill>
                <a:latin typeface="HG丸ｺﾞｼｯｸM-PRO" panose="020F0600000000000000" pitchFamily="50" charset="-128"/>
                <a:ea typeface="HG丸ｺﾞｼｯｸM-PRO" panose="020F0600000000000000" pitchFamily="50" charset="-128"/>
              </a:rPr>
              <a:t>内科・外科・整形外科</a:t>
            </a:r>
            <a:r>
              <a:rPr lang="en-US" altLang="ja-JP" sz="900" dirty="0">
                <a:solidFill>
                  <a:schemeClr val="tx1"/>
                </a:solidFill>
                <a:latin typeface="HG丸ｺﾞｼｯｸM-PRO" panose="020F0600000000000000" pitchFamily="50" charset="-128"/>
                <a:ea typeface="HG丸ｺﾞｼｯｸM-PRO" panose="020F0600000000000000" pitchFamily="50" charset="-128"/>
              </a:rPr>
              <a:t>109</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床</a:t>
            </a:r>
            <a:endParaRPr lang="ja-JP" altLang="en-US" sz="900" dirty="0">
              <a:solidFill>
                <a:prstClr val="black"/>
              </a:solidFill>
              <a:latin typeface="HG丸ｺﾞｼｯｸM-PRO" panose="020F0600000000000000" pitchFamily="50" charset="-128"/>
              <a:ea typeface="HG丸ｺﾞｼｯｸM-PRO" panose="020F0600000000000000" pitchFamily="50" charset="-128"/>
            </a:endParaRPr>
          </a:p>
        </p:txBody>
      </p:sp>
      <p:pic>
        <p:nvPicPr>
          <p:cNvPr id="59" name="Picture 3" descr="C:\Users\iokan\AppData\Local\Microsoft\Windows\Temporary Internet Files\Content.IE5\JMEC3Q9D\MC90020556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0472" y="6270896"/>
            <a:ext cx="1224136" cy="523522"/>
          </a:xfrm>
          <a:prstGeom prst="rect">
            <a:avLst/>
          </a:prstGeom>
          <a:noFill/>
          <a:extLst>
            <a:ext uri="{909E8E84-426E-40DD-AFC4-6F175D3DCCD1}">
              <a14:hiddenFill xmlns:a14="http://schemas.microsoft.com/office/drawing/2010/main">
                <a:solidFill>
                  <a:srgbClr val="FFFFFF"/>
                </a:solidFill>
              </a14:hiddenFill>
            </a:ext>
          </a:extLst>
        </p:spPr>
      </p:pic>
      <p:sp>
        <p:nvSpPr>
          <p:cNvPr id="14" name="右矢印 13"/>
          <p:cNvSpPr/>
          <p:nvPr/>
        </p:nvSpPr>
        <p:spPr>
          <a:xfrm rot="19112177">
            <a:off x="3062201" y="3845585"/>
            <a:ext cx="665940" cy="364107"/>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右矢印 59"/>
          <p:cNvSpPr/>
          <p:nvPr/>
        </p:nvSpPr>
        <p:spPr>
          <a:xfrm rot="1590641">
            <a:off x="3071356" y="4881542"/>
            <a:ext cx="665940" cy="364107"/>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右矢印 60"/>
          <p:cNvSpPr/>
          <p:nvPr/>
        </p:nvSpPr>
        <p:spPr>
          <a:xfrm>
            <a:off x="3097493" y="4350587"/>
            <a:ext cx="665940" cy="364107"/>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p:cNvSpPr/>
          <p:nvPr/>
        </p:nvSpPr>
        <p:spPr>
          <a:xfrm>
            <a:off x="110815" y="3789040"/>
            <a:ext cx="3101186" cy="1728192"/>
          </a:xfrm>
          <a:prstGeom prst="rect">
            <a:avLst/>
          </a:prstGeom>
          <a:solidFill>
            <a:srgbClr val="FFCCFF"/>
          </a:solidFill>
          <a:ln w="5080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anchor="t" anchorCtr="0"/>
          <a:lstStyle/>
          <a:p>
            <a:pPr lvl="0"/>
            <a:endParaRPr lang="en-US" altLang="ja-JP" sz="1100" b="1" dirty="0" smtClean="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sz="11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200" b="1" dirty="0" smtClean="0">
                <a:solidFill>
                  <a:prstClr val="black"/>
                </a:solidFill>
                <a:latin typeface="HG丸ｺﾞｼｯｸM-PRO" panose="020F0600000000000000" pitchFamily="50" charset="-128"/>
                <a:ea typeface="HG丸ｺﾞｼｯｸM-PRO" panose="020F0600000000000000" pitchFamily="50" charset="-128"/>
              </a:rPr>
              <a:t>■大阪市立住吉市民病院 </a:t>
            </a:r>
            <a:r>
              <a:rPr lang="en-US" altLang="ja-JP" sz="1000" b="1" dirty="0" smtClean="0">
                <a:solidFill>
                  <a:prstClr val="black"/>
                </a:solidFill>
                <a:latin typeface="HG丸ｺﾞｼｯｸM-PRO" panose="020F0600000000000000" pitchFamily="50" charset="-128"/>
                <a:ea typeface="HG丸ｺﾞｼｯｸM-PRO" panose="020F0600000000000000" pitchFamily="50" charset="-128"/>
              </a:rPr>
              <a:t>※H30.3</a:t>
            </a:r>
            <a:r>
              <a:rPr lang="ja-JP" altLang="en-US" sz="1000" b="1" dirty="0" smtClean="0">
                <a:solidFill>
                  <a:prstClr val="black"/>
                </a:solidFill>
                <a:latin typeface="HG丸ｺﾞｼｯｸM-PRO" panose="020F0600000000000000" pitchFamily="50" charset="-128"/>
                <a:ea typeface="HG丸ｺﾞｼｯｸM-PRO" panose="020F0600000000000000" pitchFamily="50" charset="-128"/>
              </a:rPr>
              <a:t>末廃止</a:t>
            </a:r>
            <a:endParaRPr lang="en-US" altLang="ja-JP" sz="1000" b="1" dirty="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　（</a:t>
            </a:r>
            <a:r>
              <a:rPr lang="ja-JP" altLang="en-US" sz="1000" dirty="0">
                <a:solidFill>
                  <a:srgbClr val="000000"/>
                </a:solidFill>
                <a:latin typeface="HG丸ｺﾞｼｯｸM-PRO" panose="020F0600000000000000" pitchFamily="50" charset="-128"/>
                <a:ea typeface="HG丸ｺﾞｼｯｸM-PRO" panose="020F0600000000000000" pitchFamily="50" charset="-128"/>
              </a:rPr>
              <a:t>運営）地方独立</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行政法人 大阪市民病院機構</a:t>
            </a:r>
            <a:endParaRPr lang="en-US" altLang="ja-JP" sz="1000" dirty="0" smtClean="0">
              <a:solidFill>
                <a:srgbClr val="000000"/>
              </a:solidFill>
              <a:latin typeface="HG丸ｺﾞｼｯｸM-PRO" panose="020F0600000000000000" pitchFamily="50" charset="-128"/>
              <a:ea typeface="HG丸ｺﾞｼｯｸM-PRO" panose="020F0600000000000000" pitchFamily="50" charset="-128"/>
            </a:endParaRPr>
          </a:p>
          <a:p>
            <a:pPr lvl="0"/>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　（再編前の病床数）</a:t>
            </a:r>
            <a:endParaRPr lang="en-US" altLang="ja-JP" sz="1200" b="1" dirty="0" smtClean="0">
              <a:solidFill>
                <a:srgbClr val="000000"/>
              </a:solidFill>
              <a:latin typeface="HG丸ｺﾞｼｯｸM-PRO" panose="020F0600000000000000" pitchFamily="50" charset="-128"/>
              <a:ea typeface="HG丸ｺﾞｼｯｸM-PRO" panose="020F0600000000000000" pitchFamily="50" charset="-128"/>
            </a:endParaRPr>
          </a:p>
          <a:p>
            <a:pPr lvl="0"/>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　　　　　　　　　　　</a:t>
            </a: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　　　　　　　　　　　　・産科</a:t>
            </a:r>
            <a:r>
              <a:rPr lang="en-US" altLang="ja-JP" sz="900" dirty="0" smtClean="0">
                <a:solidFill>
                  <a:srgbClr val="000000"/>
                </a:solidFill>
                <a:latin typeface="HG丸ｺﾞｼｯｸM-PRO" panose="020F0600000000000000" pitchFamily="50" charset="-128"/>
                <a:ea typeface="HG丸ｺﾞｼｯｸM-PRO" panose="020F0600000000000000" pitchFamily="50" charset="-128"/>
              </a:rPr>
              <a:t>35</a:t>
            </a: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床</a:t>
            </a: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r>
              <a:rPr lang="ja-JP" altLang="en-US" sz="900" dirty="0">
                <a:solidFill>
                  <a:srgbClr val="000000"/>
                </a:solidFill>
                <a:latin typeface="HG丸ｺﾞｼｯｸM-PRO" panose="020F0600000000000000" pitchFamily="50" charset="-128"/>
                <a:ea typeface="HG丸ｺﾞｼｯｸM-PRO" panose="020F0600000000000000" pitchFamily="50" charset="-128"/>
              </a:rPr>
              <a:t>　</a:t>
            </a: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　　　　　　　　　　　・</a:t>
            </a:r>
            <a:r>
              <a:rPr lang="ja-JP" altLang="en-US" sz="900" dirty="0">
                <a:solidFill>
                  <a:srgbClr val="000000"/>
                </a:solidFill>
                <a:latin typeface="HG丸ｺﾞｼｯｸM-PRO" panose="020F0600000000000000" pitchFamily="50" charset="-128"/>
                <a:ea typeface="HG丸ｺﾞｼｯｸM-PRO" panose="020F0600000000000000" pitchFamily="50" charset="-128"/>
              </a:rPr>
              <a:t>婦人科</a:t>
            </a:r>
            <a:r>
              <a:rPr lang="en-US" altLang="ja-JP" sz="900" dirty="0">
                <a:solidFill>
                  <a:srgbClr val="000000"/>
                </a:solidFill>
                <a:latin typeface="HG丸ｺﾞｼｯｸM-PRO" panose="020F0600000000000000" pitchFamily="50" charset="-128"/>
                <a:ea typeface="HG丸ｺﾞｼｯｸM-PRO" panose="020F0600000000000000" pitchFamily="50" charset="-128"/>
              </a:rPr>
              <a:t>5</a:t>
            </a:r>
            <a:r>
              <a:rPr lang="ja-JP" altLang="en-US" sz="900" dirty="0">
                <a:solidFill>
                  <a:srgbClr val="000000"/>
                </a:solidFill>
                <a:latin typeface="HG丸ｺﾞｼｯｸM-PRO" panose="020F0600000000000000" pitchFamily="50" charset="-128"/>
                <a:ea typeface="HG丸ｺﾞｼｯｸM-PRO" panose="020F0600000000000000" pitchFamily="50" charset="-128"/>
              </a:rPr>
              <a:t>床</a:t>
            </a:r>
            <a:endParaRPr lang="en-US" altLang="ja-JP" sz="900" dirty="0">
              <a:solidFill>
                <a:srgbClr val="000000"/>
              </a:solidFill>
              <a:latin typeface="HG丸ｺﾞｼｯｸM-PRO" panose="020F0600000000000000" pitchFamily="50" charset="-128"/>
              <a:ea typeface="HG丸ｺﾞｼｯｸM-PRO" panose="020F0600000000000000" pitchFamily="50" charset="-128"/>
            </a:endParaRPr>
          </a:p>
          <a:p>
            <a:r>
              <a:rPr lang="ja-JP" altLang="en-US" sz="900" dirty="0">
                <a:solidFill>
                  <a:srgbClr val="000000"/>
                </a:solidFill>
                <a:latin typeface="HG丸ｺﾞｼｯｸM-PRO" panose="020F0600000000000000" pitchFamily="50" charset="-128"/>
                <a:ea typeface="HG丸ｺﾞｼｯｸM-PRO" panose="020F0600000000000000" pitchFamily="50" charset="-128"/>
              </a:rPr>
              <a:t>　</a:t>
            </a: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　　　　　　　　　　　・小児科</a:t>
            </a:r>
            <a:r>
              <a:rPr lang="en-US" altLang="ja-JP" sz="900" dirty="0" smtClean="0">
                <a:solidFill>
                  <a:srgbClr val="000000"/>
                </a:solidFill>
                <a:latin typeface="HG丸ｺﾞｼｯｸM-PRO" panose="020F0600000000000000" pitchFamily="50" charset="-128"/>
                <a:ea typeface="HG丸ｺﾞｼｯｸM-PRO" panose="020F0600000000000000" pitchFamily="50" charset="-128"/>
              </a:rPr>
              <a:t>36</a:t>
            </a: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床</a:t>
            </a: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r>
              <a:rPr lang="ja-JP" altLang="en-US" sz="900" dirty="0">
                <a:solidFill>
                  <a:srgbClr val="000000"/>
                </a:solidFill>
                <a:latin typeface="HG丸ｺﾞｼｯｸM-PRO" panose="020F0600000000000000" pitchFamily="50" charset="-128"/>
                <a:ea typeface="HG丸ｺﾞｼｯｸM-PRO" panose="020F0600000000000000" pitchFamily="50" charset="-128"/>
              </a:rPr>
              <a:t>　</a:t>
            </a: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　　　　　　　　　　　・新生児科</a:t>
            </a:r>
            <a:r>
              <a:rPr lang="en-US" altLang="ja-JP" sz="900" dirty="0" smtClean="0">
                <a:solidFill>
                  <a:srgbClr val="000000"/>
                </a:solidFill>
                <a:latin typeface="HG丸ｺﾞｼｯｸM-PRO" panose="020F0600000000000000" pitchFamily="50" charset="-128"/>
                <a:ea typeface="HG丸ｺﾞｼｯｸM-PRO" panose="020F0600000000000000" pitchFamily="50" charset="-128"/>
              </a:rPr>
              <a:t>25</a:t>
            </a: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床</a:t>
            </a: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　　　　　　　　　　　　　（</a:t>
            </a:r>
            <a:r>
              <a:rPr lang="en-US" altLang="ja-JP" sz="900" dirty="0" smtClean="0">
                <a:solidFill>
                  <a:srgbClr val="000000"/>
                </a:solidFill>
                <a:latin typeface="HG丸ｺﾞｼｯｸM-PRO" panose="020F0600000000000000" pitchFamily="50" charset="-128"/>
                <a:ea typeface="HG丸ｺﾞｼｯｸM-PRO" panose="020F0600000000000000" pitchFamily="50" charset="-128"/>
              </a:rPr>
              <a:t>NICU</a:t>
            </a: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６床）</a:t>
            </a: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r>
              <a:rPr lang="ja-JP" altLang="en-US" sz="900" dirty="0">
                <a:solidFill>
                  <a:srgbClr val="000000"/>
                </a:solidFill>
                <a:latin typeface="HG丸ｺﾞｼｯｸM-PRO" panose="020F0600000000000000" pitchFamily="50" charset="-128"/>
                <a:ea typeface="HG丸ｺﾞｼｯｸM-PRO" panose="020F0600000000000000" pitchFamily="50" charset="-128"/>
              </a:rPr>
              <a:t>　</a:t>
            </a: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　　　　　　　　　　　・内科、外科</a:t>
            </a:r>
            <a:r>
              <a:rPr lang="ja-JP" altLang="en-US" sz="900" dirty="0">
                <a:solidFill>
                  <a:srgbClr val="000000"/>
                </a:solidFill>
                <a:latin typeface="HG丸ｺﾞｼｯｸM-PRO" panose="020F0600000000000000" pitchFamily="50" charset="-128"/>
                <a:ea typeface="HG丸ｺﾞｼｯｸM-PRO" panose="020F0600000000000000" pitchFamily="50" charset="-128"/>
              </a:rPr>
              <a:t>等</a:t>
            </a:r>
            <a:r>
              <a:rPr lang="en-US" altLang="ja-JP" sz="900" dirty="0">
                <a:solidFill>
                  <a:srgbClr val="000000"/>
                </a:solidFill>
                <a:latin typeface="HG丸ｺﾞｼｯｸM-PRO" panose="020F0600000000000000" pitchFamily="50" charset="-128"/>
                <a:ea typeface="HG丸ｺﾞｼｯｸM-PRO" panose="020F0600000000000000" pitchFamily="50" charset="-128"/>
              </a:rPr>
              <a:t>97</a:t>
            </a: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床</a:t>
            </a:r>
            <a:endParaRPr lang="ja-JP" altLang="en-US" sz="900" dirty="0">
              <a:solidFill>
                <a:srgbClr val="000000"/>
              </a:solidFill>
              <a:latin typeface="HG丸ｺﾞｼｯｸM-PRO" panose="020F0600000000000000" pitchFamily="50" charset="-128"/>
              <a:ea typeface="HG丸ｺﾞｼｯｸM-PRO" panose="020F0600000000000000" pitchFamily="50" charset="-128"/>
            </a:endParaRPr>
          </a:p>
          <a:p>
            <a:pPr lvl="0"/>
            <a:endParaRPr lang="en-US" altLang="ja-JP" sz="900" b="1" dirty="0">
              <a:solidFill>
                <a:prstClr val="black"/>
              </a:solidFill>
              <a:latin typeface="HG丸ｺﾞｼｯｸM-PRO" panose="020F0600000000000000" pitchFamily="50" charset="-128"/>
              <a:ea typeface="HG丸ｺﾞｼｯｸM-PRO" panose="020F0600000000000000" pitchFamily="50" charset="-128"/>
            </a:endParaRPr>
          </a:p>
        </p:txBody>
      </p:sp>
      <p:pic>
        <p:nvPicPr>
          <p:cNvPr id="63" name="図 5"/>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75268" y="4644007"/>
            <a:ext cx="1068888" cy="73112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6" name="正方形/長方形 15"/>
          <p:cNvSpPr/>
          <p:nvPr/>
        </p:nvSpPr>
        <p:spPr>
          <a:xfrm>
            <a:off x="3804416" y="4313223"/>
            <a:ext cx="1436616" cy="43883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HG丸ｺﾞｼｯｸM-PRO" panose="020F0600000000000000" pitchFamily="50" charset="-128"/>
                <a:ea typeface="HG丸ｺﾞｼｯｸM-PRO" panose="020F0600000000000000" pitchFamily="50" charset="-128"/>
              </a:rPr>
              <a:t>【 1</a:t>
            </a:r>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床削減 </a:t>
            </a:r>
            <a:r>
              <a:rPr kumimoji="1" lang="en-US" altLang="ja-JP" sz="1400" b="1" dirty="0" smtClean="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18" name="正方形/長方形 17"/>
          <p:cNvSpPr/>
          <p:nvPr/>
        </p:nvSpPr>
        <p:spPr>
          <a:xfrm>
            <a:off x="1455091" y="4350587"/>
            <a:ext cx="1672885" cy="21941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一般</a:t>
            </a:r>
            <a:r>
              <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rPr>
              <a:t>198</a:t>
            </a: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床（廃止）</a:t>
            </a:r>
            <a:endParaRPr kumimoji="1" lang="ja-JP" altLang="en-US" sz="1200"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469712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9BBF31B8B9C6148884D76DDF6C4DA3B" ma:contentTypeVersion="0" ma:contentTypeDescription="新しいドキュメントを作成します。" ma:contentTypeScope="" ma:versionID="efc0def957b9b27759646f29d70523d5">
  <xsd:schema xmlns:xsd="http://www.w3.org/2001/XMLSchema" xmlns:xs="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CC36886-9E2B-48CD-A859-47F9B77FF275}">
  <ds:schemaRefs>
    <ds:schemaRef ds:uri="http://www.w3.org/XML/1998/namespace"/>
    <ds:schemaRef ds:uri="http://purl.org/dc/terms/"/>
    <ds:schemaRef ds:uri="http://purl.org/dc/dcmitype/"/>
    <ds:schemaRef ds:uri="http://schemas.microsoft.com/office/infopath/2007/PartnerControls"/>
    <ds:schemaRef ds:uri="http://purl.org/dc/elements/1.1/"/>
    <ds:schemaRef ds:uri="http://schemas.microsoft.com/office/2006/documentManagement/type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A6AAA54F-FE0D-4AB7-80A9-724EB3133C17}">
  <ds:schemaRefs>
    <ds:schemaRef ds:uri="http://schemas.microsoft.com/sharepoint/v3/contenttype/forms"/>
  </ds:schemaRefs>
</ds:datastoreItem>
</file>

<file path=customXml/itemProps3.xml><?xml version="1.0" encoding="utf-8"?>
<ds:datastoreItem xmlns:ds="http://schemas.openxmlformats.org/officeDocument/2006/customXml" ds:itemID="{0F9FC517-D5D3-4BF6-B0E6-48D95644F5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2317</TotalTime>
  <Words>100</Words>
  <Application>Microsoft Office PowerPoint</Application>
  <PresentationFormat>A4 210 x 297 mm</PresentationFormat>
  <Paragraphs>74</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標準デザイン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大阪の提案</dc:title>
  <dc:creator>鈴木　耕太郎</dc:creator>
  <cp:lastModifiedBy>HOSTNAME</cp:lastModifiedBy>
  <cp:revision>220</cp:revision>
  <cp:lastPrinted>2015-10-29T06:00:20Z</cp:lastPrinted>
  <dcterms:created xsi:type="dcterms:W3CDTF">2014-05-23T04:06:41Z</dcterms:created>
  <dcterms:modified xsi:type="dcterms:W3CDTF">2017-10-04T09:44:16Z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0x010100B9BBF31B8B9C6148884D76DDF6C4DA3B</vt:lpwstr>
  </property>
</Properties>
</file>