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9" r:id="rId5"/>
  </p:sldIdLst>
  <p:sldSz cx="12801600" cy="9601200" type="A3"/>
  <p:notesSz cx="6807200" cy="9939338"/>
  <p:defaultTextStyle>
    <a:defPPr>
      <a:defRPr lang="ja-JP"/>
    </a:defPPr>
    <a:lvl1pPr marL="0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409" autoAdjust="0"/>
    <p:restoredTop sz="99832" autoAdjust="0"/>
  </p:normalViewPr>
  <p:slideViewPr>
    <p:cSldViewPr>
      <p:cViewPr>
        <p:scale>
          <a:sx n="75" d="100"/>
          <a:sy n="75" d="100"/>
        </p:scale>
        <p:origin x="-852" y="94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C466EC31-C8CD-4BAD-A527-6E5BF3BA4171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930070C5-3DE5-432E-952D-BEBA889F5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5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070C5-3DE5-432E-952D-BEBA889F52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9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45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59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18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4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79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7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47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82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66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0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38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93" tIns="63997" rIns="127993" bIns="6399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93" tIns="63997" rIns="127993" bIns="6399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2723-FC82-4E11-9BF5-68BE41000595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DEB1-1D1E-4126-8120-3E289B04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8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930" rtl="0" eaLnBrk="1" latinLnBrk="0" hangingPunct="1">
        <a:spcBef>
          <a:spcPct val="0"/>
        </a:spcBef>
        <a:buNone/>
        <a:defRPr kumimoji="1"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4" indent="-479974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defTabSz="127993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8.em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tmp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/>
          <p:cNvSpPr txBox="1">
            <a:spLocks/>
          </p:cNvSpPr>
          <p:nvPr/>
        </p:nvSpPr>
        <p:spPr>
          <a:xfrm>
            <a:off x="72000" y="4584576"/>
            <a:ext cx="6192000" cy="4968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7993" tIns="63997" rIns="127993" bIns="63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380"/>
              </a:lnSpc>
            </a:pPr>
            <a:r>
              <a:rPr lang="en-US" sz="1300" b="1" kern="100" dirty="0">
                <a:solidFill>
                  <a:srgbClr val="000000"/>
                </a:solidFill>
                <a:latin typeface="ＭＳ ゴシック"/>
                <a:ea typeface="ＭＳ 明朝"/>
                <a:cs typeface="Times New Roman"/>
              </a:rPr>
              <a:t> </a:t>
            </a:r>
            <a:endParaRPr lang="ja-JP" altLang="en-US" sz="1300" kern="100" dirty="0">
              <a:ea typeface="ＭＳ 明朝"/>
              <a:cs typeface="Times New Roman"/>
            </a:endParaRPr>
          </a:p>
          <a:p>
            <a:pPr marL="373313" indent="-373313">
              <a:lnSpc>
                <a:spcPts val="560"/>
              </a:lnSpc>
            </a:pPr>
            <a:r>
              <a:rPr lang="en-US" sz="1300" kern="100" dirty="0">
                <a:solidFill>
                  <a:srgbClr val="000000"/>
                </a:solidFill>
                <a:latin typeface="ＭＳ ゴシック"/>
                <a:ea typeface="ＭＳ 明朝"/>
                <a:cs typeface="Times New Roman"/>
              </a:rPr>
              <a:t> </a:t>
            </a:r>
            <a:endParaRPr lang="ja-JP" altLang="en-US" sz="1300" kern="100" dirty="0">
              <a:ea typeface="ＭＳ 明朝"/>
              <a:cs typeface="Times New Roman"/>
            </a:endParaRPr>
          </a:p>
          <a:p>
            <a:pPr>
              <a:lnSpc>
                <a:spcPts val="1959"/>
              </a:lnSpc>
            </a:pPr>
            <a:r>
              <a:rPr lang="en-US" sz="13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</a:p>
          <a:p>
            <a:pPr marL="195545" indent="-195545">
              <a:lnSpc>
                <a:spcPts val="1959"/>
              </a:lnSpc>
            </a:pP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1" name="角丸四角形 160"/>
          <p:cNvSpPr/>
          <p:nvPr/>
        </p:nvSpPr>
        <p:spPr>
          <a:xfrm>
            <a:off x="794647" y="5988776"/>
            <a:ext cx="5400729" cy="396000"/>
          </a:xfrm>
          <a:prstGeom prst="roundRect">
            <a:avLst>
              <a:gd name="adj" fmla="val 2383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t"/>
          <a:lstStyle/>
          <a:p>
            <a:pPr algn="ctr"/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0" name="角丸四角形 159"/>
          <p:cNvSpPr/>
          <p:nvPr/>
        </p:nvSpPr>
        <p:spPr>
          <a:xfrm>
            <a:off x="784047" y="5088632"/>
            <a:ext cx="5400729" cy="792000"/>
          </a:xfrm>
          <a:prstGeom prst="roundRect">
            <a:avLst>
              <a:gd name="adj" fmla="val 2383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t"/>
          <a:lstStyle/>
          <a:p>
            <a:pPr algn="ctr"/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6" name="テキスト ボックス 1"/>
          <p:cNvSpPr txBox="1">
            <a:spLocks/>
          </p:cNvSpPr>
          <p:nvPr/>
        </p:nvSpPr>
        <p:spPr>
          <a:xfrm>
            <a:off x="75553" y="1424519"/>
            <a:ext cx="6192000" cy="3096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7993" tIns="63997" rIns="127993" bIns="63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380"/>
              </a:lnSpc>
            </a:pPr>
            <a:r>
              <a:rPr lang="en-US" sz="1300" b="1" kern="100" dirty="0">
                <a:solidFill>
                  <a:srgbClr val="000000"/>
                </a:solidFill>
                <a:latin typeface="ＭＳ ゴシック"/>
                <a:ea typeface="ＭＳ 明朝"/>
                <a:cs typeface="Times New Roman"/>
              </a:rPr>
              <a:t> </a:t>
            </a:r>
            <a:endParaRPr lang="ja-JP" altLang="en-US" sz="1300" kern="100" dirty="0">
              <a:ea typeface="ＭＳ 明朝"/>
              <a:cs typeface="Times New Roman"/>
            </a:endParaRPr>
          </a:p>
          <a:p>
            <a:pPr marL="373313" indent="-373313">
              <a:lnSpc>
                <a:spcPts val="560"/>
              </a:lnSpc>
            </a:pPr>
            <a:r>
              <a:rPr lang="en-US" sz="1300" kern="100" dirty="0">
                <a:solidFill>
                  <a:srgbClr val="000000"/>
                </a:solidFill>
                <a:latin typeface="ＭＳ ゴシック"/>
                <a:ea typeface="ＭＳ 明朝"/>
                <a:cs typeface="Times New Roman"/>
              </a:rPr>
              <a:t> </a:t>
            </a:r>
            <a:endParaRPr lang="ja-JP" altLang="en-US" sz="1300" kern="100" dirty="0">
              <a:ea typeface="ＭＳ 明朝"/>
              <a:cs typeface="Times New Roman"/>
            </a:endParaRPr>
          </a:p>
          <a:p>
            <a:pPr>
              <a:lnSpc>
                <a:spcPts val="1959"/>
              </a:lnSpc>
            </a:pPr>
            <a:r>
              <a:rPr lang="en-US" sz="13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</a:p>
          <a:p>
            <a:pPr marL="195545" indent="-195545">
              <a:lnSpc>
                <a:spcPts val="1959"/>
              </a:lnSpc>
            </a:pP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テキスト ボックス 1"/>
          <p:cNvSpPr txBox="1">
            <a:spLocks/>
          </p:cNvSpPr>
          <p:nvPr/>
        </p:nvSpPr>
        <p:spPr>
          <a:xfrm>
            <a:off x="71999" y="612000"/>
            <a:ext cx="6192000" cy="756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7993" tIns="63997" rIns="127993" bIns="639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380"/>
              </a:lnSpc>
            </a:pPr>
            <a:r>
              <a:rPr lang="en-US" sz="1300" b="1" kern="100" dirty="0">
                <a:solidFill>
                  <a:srgbClr val="000000"/>
                </a:solidFill>
                <a:latin typeface="ＭＳ ゴシック"/>
                <a:ea typeface="ＭＳ 明朝"/>
                <a:cs typeface="Times New Roman"/>
              </a:rPr>
              <a:t> </a:t>
            </a:r>
            <a:endParaRPr lang="ja-JP" altLang="en-US" sz="1300" kern="100" dirty="0">
              <a:ea typeface="ＭＳ 明朝"/>
              <a:cs typeface="Times New Roman"/>
            </a:endParaRPr>
          </a:p>
          <a:p>
            <a:pPr marL="373313" indent="-373313">
              <a:lnSpc>
                <a:spcPts val="560"/>
              </a:lnSpc>
            </a:pPr>
            <a:r>
              <a:rPr lang="en-US" sz="1300" kern="100" dirty="0">
                <a:solidFill>
                  <a:srgbClr val="000000"/>
                </a:solidFill>
                <a:latin typeface="ＭＳ ゴシック"/>
                <a:ea typeface="ＭＳ 明朝"/>
                <a:cs typeface="Times New Roman"/>
              </a:rPr>
              <a:t> </a:t>
            </a:r>
            <a:endParaRPr lang="ja-JP" altLang="en-US" sz="1300" kern="100" dirty="0">
              <a:ea typeface="ＭＳ 明朝"/>
              <a:cs typeface="Times New Roman"/>
            </a:endParaRPr>
          </a:p>
          <a:p>
            <a:pPr>
              <a:lnSpc>
                <a:spcPts val="1959"/>
              </a:lnSpc>
            </a:pPr>
            <a:r>
              <a:rPr lang="en-US" sz="13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</a:p>
          <a:p>
            <a:pPr marL="195545" indent="-195545">
              <a:lnSpc>
                <a:spcPts val="1959"/>
              </a:lnSpc>
            </a:pP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4"/>
          <p:cNvSpPr txBox="1">
            <a:spLocks/>
          </p:cNvSpPr>
          <p:nvPr/>
        </p:nvSpPr>
        <p:spPr>
          <a:xfrm>
            <a:off x="6346423" y="5654134"/>
            <a:ext cx="6391081" cy="3888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23" tIns="45712" rIns="91423" bIns="45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3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9664968" y="7228843"/>
            <a:ext cx="11819" cy="19503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3"/>
          <p:cNvSpPr txBox="1">
            <a:spLocks/>
          </p:cNvSpPr>
          <p:nvPr/>
        </p:nvSpPr>
        <p:spPr>
          <a:xfrm>
            <a:off x="6351093" y="612000"/>
            <a:ext cx="6377339" cy="4968000"/>
          </a:xfrm>
          <a:prstGeom prst="rect">
            <a:avLst/>
          </a:prstGeom>
          <a:solidFill>
            <a:schemeClr val="lt1"/>
          </a:solidFill>
          <a:ln w="34925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23" tIns="45712" rIns="91423" bIns="45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19"/>
              </a:lnSpc>
            </a:pPr>
            <a:r>
              <a:rPr lang="en-US" sz="13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 rot="21425885">
            <a:off x="5016587" y="4680228"/>
            <a:ext cx="7502015" cy="4234362"/>
            <a:chOff x="3583276" y="3993905"/>
            <a:chExt cx="5045838" cy="2685714"/>
          </a:xfrm>
        </p:grpSpPr>
        <p:sp>
          <p:nvSpPr>
            <p:cNvPr id="98" name="円弧 97"/>
            <p:cNvSpPr/>
            <p:nvPr/>
          </p:nvSpPr>
          <p:spPr>
            <a:xfrm rot="10274644" flipH="1">
              <a:off x="3583276" y="4717960"/>
              <a:ext cx="4745734" cy="1961659"/>
            </a:xfrm>
            <a:prstGeom prst="arc">
              <a:avLst>
                <a:gd name="adj1" fmla="val 13475894"/>
                <a:gd name="adj2" fmla="val 18776639"/>
              </a:avLst>
            </a:prstGeom>
            <a:ln w="120650">
              <a:solidFill>
                <a:srgbClr val="002060"/>
              </a:solidFill>
              <a:prstDash val="solid"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99" name="円弧 98"/>
            <p:cNvSpPr/>
            <p:nvPr/>
          </p:nvSpPr>
          <p:spPr>
            <a:xfrm rot="9704374" flipH="1">
              <a:off x="4267992" y="3993905"/>
              <a:ext cx="4361122" cy="2608450"/>
            </a:xfrm>
            <a:prstGeom prst="arc">
              <a:avLst>
                <a:gd name="adj1" fmla="val 16121025"/>
                <a:gd name="adj2" fmla="val 20424612"/>
              </a:avLst>
            </a:prstGeom>
            <a:ln w="120650">
              <a:solidFill>
                <a:srgbClr val="002060"/>
              </a:solidFill>
              <a:prstDash val="solid"/>
              <a:headEnd type="none"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94" name="円弧 93"/>
          <p:cNvSpPr/>
          <p:nvPr/>
        </p:nvSpPr>
        <p:spPr>
          <a:xfrm rot="10614423" flipH="1">
            <a:off x="5268115" y="6628543"/>
            <a:ext cx="7364329" cy="2564544"/>
          </a:xfrm>
          <a:prstGeom prst="arc">
            <a:avLst>
              <a:gd name="adj1" fmla="val 13475894"/>
              <a:gd name="adj2" fmla="val 21127641"/>
            </a:avLst>
          </a:prstGeom>
          <a:ln w="63500">
            <a:prstDash val="sysDot"/>
            <a:headEnd type="non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7993" tIns="63997" rIns="127993" bIns="63997" rtlCol="0" anchor="ctr"/>
          <a:lstStyle/>
          <a:p>
            <a:pPr algn="ctr"/>
            <a:endParaRPr lang="ja-JP" altLang="en-US" sz="2400"/>
          </a:p>
        </p:txBody>
      </p:sp>
      <p:sp>
        <p:nvSpPr>
          <p:cNvPr id="15" name="正方形/長方形 14"/>
          <p:cNvSpPr/>
          <p:nvPr/>
        </p:nvSpPr>
        <p:spPr>
          <a:xfrm>
            <a:off x="720" y="17780"/>
            <a:ext cx="12800881" cy="504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13" tIns="93605" rIns="187213" bIns="93605" anchor="ctr"/>
          <a:lstStyle/>
          <a:p>
            <a:pPr>
              <a:defRPr/>
            </a:pPr>
            <a:r>
              <a:rPr lang="ja-JP" altLang="en-US" sz="2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燃料電池自動車（</a:t>
            </a:r>
            <a:r>
              <a:rPr lang="en-US" altLang="ja-JP" sz="2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FCV</a:t>
            </a:r>
            <a:r>
              <a:rPr lang="ja-JP" altLang="en-US" sz="2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）普及促進事業</a:t>
            </a:r>
            <a:endParaRPr lang="ja-JP" altLang="en-US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4096" y="4584600"/>
            <a:ext cx="2669154" cy="21600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ctr"/>
          <a:lstStyle/>
          <a:p>
            <a:pPr algn="ctr"/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現状と</a:t>
            </a:r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普及のあり方</a:t>
            </a:r>
            <a:endParaRPr lang="en-US" altLang="ja-JP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87176" y="6528792"/>
            <a:ext cx="5997600" cy="2975208"/>
          </a:xfrm>
          <a:prstGeom prst="roundRect">
            <a:avLst>
              <a:gd name="adj" fmla="val 2383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t"/>
          <a:lstStyle/>
          <a:p>
            <a:pPr algn="ctr"/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28786" y="6456784"/>
            <a:ext cx="3159846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公的機関の先行採用による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普及効果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12167" y="4774722"/>
            <a:ext cx="5660641" cy="313910"/>
          </a:xfrm>
          <a:prstGeom prst="rect">
            <a:avLst/>
          </a:prstGeom>
        </p:spPr>
        <p:txBody>
          <a:bodyPr wrap="square" lIns="0" tIns="63997" rIns="0" bIns="63997">
            <a:spAutoFit/>
          </a:bodyPr>
          <a:lstStyle/>
          <a:p>
            <a:r>
              <a:rPr lang="ja-JP" altLang="ja-JP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ja-JP" altLang="ja-JP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81</a:t>
            </a:r>
            <a:r>
              <a:rPr lang="ja-JP" altLang="ja-JP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台と普及が進んで</a:t>
            </a:r>
            <a:r>
              <a:rPr lang="ja-JP" altLang="ja-JP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いない</a:t>
            </a:r>
            <a:r>
              <a:rPr lang="ja-JP" altLang="en-US" sz="12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ja-JP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en-US" altLang="ja-JP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1,604</a:t>
            </a:r>
            <a:r>
              <a:rPr lang="ja-JP" altLang="ja-JP" sz="11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</a:t>
            </a:r>
            <a:r>
              <a:rPr lang="ja-JP" altLang="en-US" sz="11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、内、</a:t>
            </a:r>
            <a:r>
              <a:rPr lang="ja-JP" altLang="ja-JP" sz="11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en-US" altLang="ja-JP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284</a:t>
            </a:r>
            <a:r>
              <a:rPr lang="ja-JP" altLang="ja-JP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台、愛知県</a:t>
            </a:r>
            <a:r>
              <a:rPr lang="en-US" altLang="ja-JP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595</a:t>
            </a:r>
            <a:r>
              <a:rPr lang="ja-JP" altLang="ja-JP" sz="11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</a:t>
            </a:r>
            <a:r>
              <a:rPr lang="ja-JP" altLang="en-US" sz="11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b="1" u="sng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23294" y="6744816"/>
            <a:ext cx="480126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他都県における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の新規登録台数は、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を公用車として採用して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いる地域は、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その数に比例して民間の登録台数が多い結果が出ている。</a:t>
            </a:r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562584" y="5232648"/>
            <a:ext cx="5865409" cy="298543"/>
            <a:chOff x="6562584" y="5078121"/>
            <a:chExt cx="5865408" cy="298543"/>
          </a:xfrm>
        </p:grpSpPr>
        <p:sp>
          <p:nvSpPr>
            <p:cNvPr id="29" name="テキスト ボックス 3"/>
            <p:cNvSpPr txBox="1">
              <a:spLocks/>
            </p:cNvSpPr>
            <p:nvPr/>
          </p:nvSpPr>
          <p:spPr>
            <a:xfrm>
              <a:off x="6616823" y="5078121"/>
              <a:ext cx="5761376" cy="2985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8016" tIns="64008" rIns="128016" bIns="6400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要求額</a:t>
              </a:r>
              <a:r>
                <a:rPr lang="en-US" altLang="ja-JP" sz="1100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798</a:t>
              </a:r>
              <a:r>
                <a:rPr lang="ja-JP" altLang="en-US" sz="1100" u="sng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千円</a:t>
              </a:r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の内容：リース料（半年分）、ステッカー作成費、任意保険料、燃料費、</a:t>
              </a:r>
              <a:r>
                <a:rPr lang="en-US" altLang="ja-JP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ETC</a:t>
              </a:r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代</a:t>
              </a:r>
            </a:p>
          </p:txBody>
        </p:sp>
        <p:sp>
          <p:nvSpPr>
            <p:cNvPr id="41" name="大かっこ 40"/>
            <p:cNvSpPr/>
            <p:nvPr/>
          </p:nvSpPr>
          <p:spPr>
            <a:xfrm>
              <a:off x="6562584" y="5088632"/>
              <a:ext cx="5865408" cy="25200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6328793" y="1097571"/>
            <a:ext cx="6413350" cy="462669"/>
          </a:xfrm>
          <a:prstGeom prst="rect">
            <a:avLst/>
          </a:prstGeom>
        </p:spPr>
        <p:txBody>
          <a:bodyPr wrap="square" lIns="127993" tIns="63997" rIns="127993" bIns="63997">
            <a:spAutoFit/>
          </a:bodyPr>
          <a:lstStyle/>
          <a:p>
            <a:pPr indent="-195545" algn="just">
              <a:lnSpc>
                <a:spcPts val="1300"/>
              </a:lnSpc>
            </a:pPr>
            <a:r>
              <a:rPr lang="ja-JP" altLang="ja-JP" sz="12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公務やイベント等</a:t>
            </a:r>
            <a:r>
              <a:rPr lang="ja-JP" altLang="ja-JP" sz="12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にて</a:t>
            </a:r>
            <a:r>
              <a:rPr lang="ja-JP" altLang="en-US" sz="12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フルに活用！</a:t>
            </a:r>
            <a:r>
              <a:rPr lang="ja-JP" altLang="ja-JP" sz="12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r>
              <a:rPr lang="ja-JP" altLang="ja-JP" sz="12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啓発及び購入意欲の高揚を図ること</a:t>
            </a:r>
            <a:r>
              <a:rPr lang="ja-JP" altLang="en-US" sz="12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で、普及シナリオ</a:t>
            </a:r>
            <a:r>
              <a:rPr lang="ja-JP" altLang="en-US" sz="12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2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2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ファーストステップ</a:t>
            </a:r>
            <a:r>
              <a:rPr lang="ja-JP" altLang="en-US" sz="12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である、</a:t>
            </a:r>
            <a:r>
              <a:rPr lang="ja-JP" altLang="ja-JP" sz="12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</a:t>
            </a:r>
            <a:r>
              <a:rPr lang="ja-JP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内の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経済関連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団体や</a:t>
            </a:r>
            <a:r>
              <a:rPr lang="ja-JP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r>
              <a:rPr lang="ja-JP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社用車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での</a:t>
            </a:r>
            <a:r>
              <a:rPr lang="ja-JP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採用につなげる</a:t>
            </a:r>
            <a:r>
              <a:rPr lang="en-US" altLang="ja-JP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ja-JP" sz="12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6328791" y="840160"/>
            <a:ext cx="6357059" cy="321604"/>
          </a:xfrm>
          <a:prstGeom prst="rect">
            <a:avLst/>
          </a:prstGeom>
        </p:spPr>
        <p:txBody>
          <a:bodyPr wrap="square" lIns="127993" tIns="63997" rIns="127993" bIns="63997">
            <a:spAutoFit/>
          </a:bodyPr>
          <a:lstStyle/>
          <a:p>
            <a:pPr indent="-195545" algn="just">
              <a:lnSpc>
                <a:spcPts val="1539"/>
              </a:lnSpc>
            </a:pPr>
            <a:r>
              <a:rPr lang="ja-JP" altLang="en-US" sz="13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メンテナンス付リース（５年）により、公用車として</a:t>
            </a:r>
            <a:r>
              <a:rPr lang="en-US" altLang="ja-JP" sz="13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3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　</a:t>
            </a:r>
            <a:r>
              <a:rPr lang="ja-JP" altLang="en-US" sz="10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（初年度は下半期からの導入）</a:t>
            </a:r>
            <a:endParaRPr lang="ja-JP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1" y="7320880"/>
            <a:ext cx="4094788" cy="16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56857"/>
              </p:ext>
            </p:extLst>
          </p:nvPr>
        </p:nvGraphicFramePr>
        <p:xfrm>
          <a:off x="651669" y="8892000"/>
          <a:ext cx="816528" cy="42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76"/>
                <a:gridCol w="272176"/>
                <a:gridCol w="272176"/>
              </a:tblGrid>
              <a:tr h="2232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H26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H27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H28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3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表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30252"/>
              </p:ext>
            </p:extLst>
          </p:nvPr>
        </p:nvGraphicFramePr>
        <p:xfrm>
          <a:off x="1544102" y="8892000"/>
          <a:ext cx="941754" cy="42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18"/>
                <a:gridCol w="313918"/>
                <a:gridCol w="313918"/>
              </a:tblGrid>
              <a:tr h="2232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H26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H27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H28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3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表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3821"/>
              </p:ext>
            </p:extLst>
          </p:nvPr>
        </p:nvGraphicFramePr>
        <p:xfrm>
          <a:off x="2553423" y="8892000"/>
          <a:ext cx="862989" cy="42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63"/>
                <a:gridCol w="287663"/>
                <a:gridCol w="287663"/>
              </a:tblGrid>
              <a:tr h="2232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H26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H27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H28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3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表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31749"/>
              </p:ext>
            </p:extLst>
          </p:nvPr>
        </p:nvGraphicFramePr>
        <p:xfrm>
          <a:off x="3485333" y="8892000"/>
          <a:ext cx="898167" cy="42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89"/>
                <a:gridCol w="299389"/>
                <a:gridCol w="299389"/>
              </a:tblGrid>
              <a:tr h="2232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H26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H27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H28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3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4" name="角丸四角形 73"/>
          <p:cNvSpPr/>
          <p:nvPr/>
        </p:nvSpPr>
        <p:spPr>
          <a:xfrm>
            <a:off x="143296" y="8996280"/>
            <a:ext cx="597224" cy="340824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99"/>
              </a:lnSpc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公用車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899"/>
              </a:lnSpc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台数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899"/>
              </a:lnSpc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（累計）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96504" y="7536904"/>
            <a:ext cx="2630958" cy="467798"/>
          </a:xfrm>
          <a:prstGeom prst="rect">
            <a:avLst/>
          </a:prstGeom>
          <a:noFill/>
        </p:spPr>
        <p:txBody>
          <a:bodyPr wrap="square" lIns="127993" tIns="63997" rIns="127993" bIns="63997" rtlCol="0">
            <a:spAutoFit/>
          </a:bodyPr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公用車として効果的に利用することで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普及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効果を発揮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592488" y="2601754"/>
            <a:ext cx="2671512" cy="1166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ja-JP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関連市場が本格成長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する前</a:t>
            </a:r>
            <a:r>
              <a:rPr lang="ja-JP" altLang="ja-JP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参入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</a:t>
            </a:r>
            <a:endParaRPr lang="en-US" altLang="ja-JP" sz="105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1300"/>
              </a:lnSpc>
            </a:pP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競争優位性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確保</a:t>
            </a:r>
            <a:endParaRPr lang="en-US" altLang="ja-JP" sz="105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・水素</a:t>
            </a: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社会の</a:t>
            </a:r>
            <a:r>
              <a:rPr lang="ja-JP" altLang="ja-JP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象徴</a:t>
            </a: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である</a:t>
            </a: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について、</a:t>
            </a: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通じて多くの人に導入を訴えかけ、普及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105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加速させることで、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府内ものづくり企業の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関連産業への</a:t>
            </a:r>
            <a:endParaRPr lang="en-US" altLang="ja-JP" sz="105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参入を促進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ja-JP" sz="105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4" name="グループ化 83"/>
          <p:cNvGrpSpPr/>
          <p:nvPr/>
        </p:nvGrpSpPr>
        <p:grpSpPr>
          <a:xfrm>
            <a:off x="6401940" y="1602508"/>
            <a:ext cx="2039695" cy="2694036"/>
            <a:chOff x="4627247" y="1653704"/>
            <a:chExt cx="1456926" cy="1924311"/>
          </a:xfrm>
        </p:grpSpPr>
        <p:sp>
          <p:nvSpPr>
            <p:cNvPr id="36" name="角丸四角形 35"/>
            <p:cNvSpPr/>
            <p:nvPr/>
          </p:nvSpPr>
          <p:spPr>
            <a:xfrm>
              <a:off x="4627247" y="1653704"/>
              <a:ext cx="1456926" cy="1866643"/>
            </a:xfrm>
            <a:prstGeom prst="roundRect">
              <a:avLst>
                <a:gd name="adj" fmla="val 5919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" rtlCol="0" anchor="t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公道</a:t>
              </a:r>
              <a:r>
                <a:rPr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走行や企業・市町村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等</a:t>
              </a:r>
              <a:endParaRPr lang="en-US" altLang="ja-JP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訪問</a:t>
              </a:r>
              <a:r>
                <a:rPr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による</a:t>
              </a:r>
              <a:r>
                <a:rPr lang="en-US" altLang="ja-JP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PR</a:t>
              </a:r>
            </a:p>
            <a:p>
              <a:pPr>
                <a:lnSpc>
                  <a:spcPts val="1820"/>
                </a:lnSpc>
              </a:pP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&lt;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ステッカー貼付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&gt;</a:t>
              </a:r>
              <a:endPara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8" name="図 17" descr="燃料電池自動車（ＦＣＶ）の普及啓発活動　イベント情報等 - 神奈川県ホームページ - Internet Explorer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54580" r="73322" b="32154"/>
            <a:stretch/>
          </p:blipFill>
          <p:spPr>
            <a:xfrm>
              <a:off x="4729563" y="2229768"/>
              <a:ext cx="922557" cy="463501"/>
            </a:xfrm>
            <a:prstGeom prst="rect">
              <a:avLst/>
            </a:prstGeom>
          </p:spPr>
        </p:pic>
        <p:sp>
          <p:nvSpPr>
            <p:cNvPr id="38" name="円/楕円 37"/>
            <p:cNvSpPr/>
            <p:nvPr/>
          </p:nvSpPr>
          <p:spPr>
            <a:xfrm>
              <a:off x="5403026" y="1859055"/>
              <a:ext cx="640468" cy="3055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</a:t>
              </a:r>
              <a:r>
                <a:rPr lang="en-US" altLang="ja-JP" sz="12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</a:t>
              </a:r>
              <a:r>
                <a:rPr lang="ja-JP" altLang="en-US" sz="12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回</a:t>
              </a:r>
              <a:endParaRPr lang="en-US" altLang="ja-JP" sz="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5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（通年ベース）</a:t>
              </a:r>
              <a:endPara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767259" y="2330055"/>
              <a:ext cx="645591" cy="24134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364" y="2881215"/>
              <a:ext cx="465930" cy="29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490" y="2844489"/>
              <a:ext cx="441003" cy="30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角丸四角形 76"/>
            <p:cNvSpPr/>
            <p:nvPr/>
          </p:nvSpPr>
          <p:spPr>
            <a:xfrm>
              <a:off x="4633852" y="2714523"/>
              <a:ext cx="477902" cy="118443"/>
            </a:xfrm>
            <a:prstGeom prst="round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8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（イメージ）</a:t>
              </a:r>
            </a:p>
          </p:txBody>
        </p:sp>
        <p:sp>
          <p:nvSpPr>
            <p:cNvPr id="78" name="テキスト ボックス 3"/>
            <p:cNvSpPr txBox="1">
              <a:spLocks/>
            </p:cNvSpPr>
            <p:nvPr/>
          </p:nvSpPr>
          <p:spPr>
            <a:xfrm>
              <a:off x="4671772" y="3223478"/>
              <a:ext cx="1394820" cy="3545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企業</a:t>
              </a:r>
              <a:r>
                <a:rPr lang="ja-JP" altLang="en-US" sz="11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訪問時（</a:t>
              </a:r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庁内貸出含</a:t>
              </a:r>
              <a:r>
                <a:rPr lang="ja-JP" altLang="en-US" sz="11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endPara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100" kern="100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での</a:t>
              </a:r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活用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754" y="2729752"/>
              <a:ext cx="580809" cy="25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グループ化 86"/>
          <p:cNvGrpSpPr/>
          <p:nvPr/>
        </p:nvGrpSpPr>
        <p:grpSpPr>
          <a:xfrm>
            <a:off x="8494366" y="1602508"/>
            <a:ext cx="2092758" cy="2613300"/>
            <a:chOff x="6115029" y="1653705"/>
            <a:chExt cx="1494827" cy="1866643"/>
          </a:xfrm>
        </p:grpSpPr>
        <p:sp>
          <p:nvSpPr>
            <p:cNvPr id="43" name="角丸四角形 42"/>
            <p:cNvSpPr/>
            <p:nvPr/>
          </p:nvSpPr>
          <p:spPr>
            <a:xfrm>
              <a:off x="6115029" y="1653705"/>
              <a:ext cx="1494827" cy="1866643"/>
            </a:xfrm>
            <a:prstGeom prst="roundRect">
              <a:avLst>
                <a:gd name="adj" fmla="val 5919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デモンストレーション</a:t>
              </a:r>
              <a:r>
                <a:rPr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よる</a:t>
              </a:r>
              <a:endParaRPr lang="en-US" altLang="ja-JP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積極</a:t>
              </a:r>
              <a:r>
                <a:rPr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運用</a:t>
              </a:r>
              <a:endPara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20"/>
                </a:lnSpc>
              </a:pP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&lt;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外部給電デモ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&gt;</a:t>
              </a:r>
            </a:p>
            <a:p>
              <a:pPr algn="ctr"/>
              <a:endPara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116" y="2403724"/>
              <a:ext cx="885563" cy="65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円/楕円 78"/>
            <p:cNvSpPr/>
            <p:nvPr/>
          </p:nvSpPr>
          <p:spPr>
            <a:xfrm>
              <a:off x="6924718" y="1859478"/>
              <a:ext cx="627847" cy="3117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6</a:t>
              </a:r>
              <a:r>
                <a:rPr lang="ja-JP" altLang="en-US" sz="12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回</a:t>
              </a:r>
              <a:endPara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5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（通年ベース）</a:t>
              </a:r>
              <a:endParaRPr lang="ja-JP" altLang="en-US" sz="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" name="テキスト ボックス 3"/>
            <p:cNvSpPr txBox="1">
              <a:spLocks/>
            </p:cNvSpPr>
            <p:nvPr/>
          </p:nvSpPr>
          <p:spPr>
            <a:xfrm>
              <a:off x="6162653" y="3161088"/>
              <a:ext cx="1394820" cy="3545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市町村、府内企業等と連携して</a:t>
              </a:r>
              <a:r>
                <a:rPr lang="en-US" altLang="ja-JP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/>
              </a:r>
              <a:br>
                <a:rPr lang="en-US" altLang="ja-JP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開催する避難訓練等</a:t>
              </a: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800" y="2264934"/>
              <a:ext cx="654783" cy="50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グループ化 1"/>
          <p:cNvGrpSpPr/>
          <p:nvPr/>
        </p:nvGrpSpPr>
        <p:grpSpPr>
          <a:xfrm>
            <a:off x="10648108" y="1602508"/>
            <a:ext cx="2056174" cy="2599015"/>
            <a:chOff x="10695732" y="1995088"/>
            <a:chExt cx="2056174" cy="2599014"/>
          </a:xfrm>
        </p:grpSpPr>
        <p:sp>
          <p:nvSpPr>
            <p:cNvPr id="45" name="角丸四角形 44"/>
            <p:cNvSpPr/>
            <p:nvPr/>
          </p:nvSpPr>
          <p:spPr>
            <a:xfrm>
              <a:off x="10695732" y="1995088"/>
              <a:ext cx="2042781" cy="2599014"/>
            </a:xfrm>
            <a:prstGeom prst="roundRect">
              <a:avLst>
                <a:gd name="adj" fmla="val 5919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128016" bIns="64008" rtlCol="0" anchor="t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環境</a:t>
              </a:r>
              <a:r>
                <a:rPr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イベント等で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endParaRPr lang="en-US" altLang="ja-JP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利用・展示</a:t>
              </a:r>
              <a:endPara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en-US" altLang="ja-JP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&lt;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同乗試乗会等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&gt;</a:t>
              </a:r>
            </a:p>
            <a:p>
              <a:pPr algn="ctr"/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endPara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11826240" y="2295396"/>
              <a:ext cx="853135" cy="4235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12</a:t>
              </a:r>
              <a:r>
                <a:rPr lang="ja-JP" altLang="en-US" sz="12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回</a:t>
              </a:r>
              <a:endPara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5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（通年ベース）</a:t>
              </a:r>
              <a:endParaRPr lang="ja-JP" altLang="en-US" sz="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2" name="テキスト ボックス 3"/>
            <p:cNvSpPr txBox="1">
              <a:spLocks/>
            </p:cNvSpPr>
            <p:nvPr/>
          </p:nvSpPr>
          <p:spPr>
            <a:xfrm>
              <a:off x="10799158" y="4104448"/>
              <a:ext cx="1952748" cy="35342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環境イベント等での利用</a:t>
              </a:r>
              <a:r>
                <a:rPr lang="ja-JP" altLang="en-US" sz="11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</a:t>
              </a:r>
              <a:endPara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1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展示導入</a:t>
              </a:r>
              <a:r>
                <a:rPr lang="ja-JP" altLang="en-US" sz="11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の呼びかけ</a:t>
              </a:r>
              <a:endParaRPr lang="ja-JP" altLang="en-US" sz="9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9603" y="3341772"/>
              <a:ext cx="1239552" cy="73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6979" y="2784376"/>
              <a:ext cx="1227372" cy="7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上矢印 43"/>
          <p:cNvSpPr/>
          <p:nvPr/>
        </p:nvSpPr>
        <p:spPr>
          <a:xfrm>
            <a:off x="9129676" y="8718569"/>
            <a:ext cx="1123482" cy="474519"/>
          </a:xfrm>
          <a:prstGeom prst="upArrow">
            <a:avLst>
              <a:gd name="adj1" fmla="val 66043"/>
              <a:gd name="adj2" fmla="val 40665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8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  <a:alpha val="2300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t"/>
          <a:lstStyle/>
          <a:p>
            <a:pPr algn="ctr"/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テキスト ボックス 3"/>
          <p:cNvSpPr txBox="1">
            <a:spLocks/>
          </p:cNvSpPr>
          <p:nvPr/>
        </p:nvSpPr>
        <p:spPr>
          <a:xfrm>
            <a:off x="8368384" y="9216000"/>
            <a:ext cx="2928960" cy="40248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</a:pP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関空の水素プロジェクト等ともあいまって、世界</a:t>
            </a:r>
            <a:r>
              <a:rPr lang="en-US" altLang="ja-JP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最先端の水素技術の結集が水素普及を押し上げ</a:t>
            </a:r>
            <a:endParaRPr lang="ja-JP" altLang="en-US" sz="900" b="1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角丸四角形 108"/>
          <p:cNvSpPr/>
          <p:nvPr/>
        </p:nvSpPr>
        <p:spPr>
          <a:xfrm>
            <a:off x="11483802" y="6025710"/>
            <a:ext cx="1289905" cy="647098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開催後も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大阪が水素社会</a:t>
            </a:r>
            <a:r>
              <a: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実現をリード</a:t>
            </a:r>
          </a:p>
        </p:txBody>
      </p:sp>
      <p:sp>
        <p:nvSpPr>
          <p:cNvPr id="121" name="角丸四角形 120"/>
          <p:cNvSpPr/>
          <p:nvPr/>
        </p:nvSpPr>
        <p:spPr>
          <a:xfrm>
            <a:off x="9281120" y="6996880"/>
            <a:ext cx="793903" cy="32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100"/>
              </a:lnSpc>
            </a:pPr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</a:p>
          <a:p>
            <a:pPr algn="ctr">
              <a:lnSpc>
                <a:spcPts val="1100"/>
              </a:lnSpc>
            </a:pP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H37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</p:txBody>
      </p:sp>
      <p:sp>
        <p:nvSpPr>
          <p:cNvPr id="113" name="角丸四角形 112"/>
          <p:cNvSpPr/>
          <p:nvPr/>
        </p:nvSpPr>
        <p:spPr>
          <a:xfrm>
            <a:off x="10880810" y="7143448"/>
            <a:ext cx="1205984" cy="756067"/>
          </a:xfrm>
          <a:prstGeom prst="roundRect">
            <a:avLst>
              <a:gd name="adj" fmla="val 6343"/>
            </a:avLst>
          </a:prstGeom>
          <a:solidFill>
            <a:schemeClr val="bg1"/>
          </a:solidFill>
          <a:ln w="63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1" tIns="0" rIns="50391" bIns="0" rtlCol="0" anchor="ctr"/>
          <a:lstStyle/>
          <a:p>
            <a:pPr>
              <a:lnSpc>
                <a:spcPts val="1120"/>
              </a:lnSpc>
            </a:pPr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大阪万博等により</a:t>
            </a:r>
            <a:r>
              <a:rPr lang="en-US" altLang="ja-JP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水素の普及が加速した場合に期待できる普及曲線</a:t>
            </a:r>
          </a:p>
        </p:txBody>
      </p:sp>
      <p:sp>
        <p:nvSpPr>
          <p:cNvPr id="122" name="角丸四角形 121"/>
          <p:cNvSpPr/>
          <p:nvPr/>
        </p:nvSpPr>
        <p:spPr>
          <a:xfrm>
            <a:off x="11070174" y="8672468"/>
            <a:ext cx="1135009" cy="33578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現状放置した場合の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0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の普及曲線</a:t>
            </a:r>
          </a:p>
        </p:txBody>
      </p:sp>
      <p:sp>
        <p:nvSpPr>
          <p:cNvPr id="96" name="角丸四角形 95"/>
          <p:cNvSpPr/>
          <p:nvPr/>
        </p:nvSpPr>
        <p:spPr>
          <a:xfrm>
            <a:off x="6688832" y="8899546"/>
            <a:ext cx="1363701" cy="5815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>
              <a:lnSpc>
                <a:spcPts val="1399"/>
              </a:lnSpc>
            </a:pPr>
            <a:r>
              <a:rPr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行政が</a:t>
            </a:r>
            <a:r>
              <a:rPr lang="en-US" altLang="ja-JP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公用車を率先導入し、</a:t>
            </a:r>
            <a:endParaRPr lang="en-US" altLang="ja-JP" sz="11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399"/>
              </a:lnSpc>
            </a:pPr>
            <a:r>
              <a:rPr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早急にキャッチアップ</a:t>
            </a:r>
            <a:endParaRPr lang="ja-JP" altLang="en-US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5" name="角丸四角形 124"/>
          <p:cNvSpPr/>
          <p:nvPr/>
        </p:nvSpPr>
        <p:spPr>
          <a:xfrm>
            <a:off x="6977021" y="8552256"/>
            <a:ext cx="793903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100"/>
              </a:lnSpc>
            </a:pPr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</a:p>
          <a:p>
            <a:pPr algn="ctr">
              <a:lnSpc>
                <a:spcPts val="1100"/>
              </a:lnSpc>
            </a:pP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8703844" y="7333791"/>
            <a:ext cx="2017436" cy="1310546"/>
            <a:chOff x="6011294" y="5229200"/>
            <a:chExt cx="1441026" cy="936104"/>
          </a:xfrm>
        </p:grpSpPr>
        <p:sp>
          <p:nvSpPr>
            <p:cNvPr id="23" name="角丸四角形 22"/>
            <p:cNvSpPr/>
            <p:nvPr/>
          </p:nvSpPr>
          <p:spPr>
            <a:xfrm>
              <a:off x="6054935" y="5256000"/>
              <a:ext cx="1397385" cy="909304"/>
            </a:xfrm>
            <a:prstGeom prst="roundRect">
              <a:avLst>
                <a:gd name="adj" fmla="val 10382"/>
              </a:avLst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753" y="5710652"/>
              <a:ext cx="613889" cy="33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189" y="5808277"/>
              <a:ext cx="646841" cy="33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テキスト ボックス 3"/>
            <p:cNvSpPr txBox="1">
              <a:spLocks/>
            </p:cNvSpPr>
            <p:nvPr/>
          </p:nvSpPr>
          <p:spPr>
            <a:xfrm>
              <a:off x="6065550" y="5229200"/>
              <a:ext cx="1386770" cy="1958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820"/>
                </a:lnSpc>
              </a:pPr>
              <a:r>
                <a:rPr lang="ja-JP" altLang="en-US" sz="12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国際博覧会</a:t>
              </a:r>
              <a:endParaRPr lang="ja-JP" altLang="en-US" sz="7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9" name="テキスト ボックス 3"/>
            <p:cNvSpPr txBox="1">
              <a:spLocks/>
            </p:cNvSpPr>
            <p:nvPr/>
          </p:nvSpPr>
          <p:spPr>
            <a:xfrm>
              <a:off x="6011294" y="5393380"/>
              <a:ext cx="1441026" cy="1958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60"/>
                </a:lnSpc>
              </a:pPr>
              <a:r>
                <a:rPr lang="ja-JP" altLang="en-US" sz="9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日本初・世界初を目指した</a:t>
              </a:r>
              <a:endParaRPr lang="en-US" altLang="ja-JP" sz="9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>
                <a:lnSpc>
                  <a:spcPts val="1260"/>
                </a:lnSpc>
              </a:pPr>
              <a:r>
                <a:rPr lang="ja-JP" altLang="en-US" sz="9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最先端の技術・ノウハウの結集</a:t>
              </a:r>
              <a:endParaRPr lang="ja-JP" altLang="en-US" sz="7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83" name="正方形/長方形 82"/>
          <p:cNvSpPr/>
          <p:nvPr/>
        </p:nvSpPr>
        <p:spPr>
          <a:xfrm>
            <a:off x="200302" y="768152"/>
            <a:ext cx="5896750" cy="637075"/>
          </a:xfrm>
          <a:prstGeom prst="rect">
            <a:avLst/>
          </a:prstGeom>
        </p:spPr>
        <p:txBody>
          <a:bodyPr wrap="square" lIns="0" tIns="63997" rIns="0" bIns="63997">
            <a:spAutoFit/>
          </a:bodyPr>
          <a:lstStyle/>
          <a:p>
            <a:pPr marL="72000"/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1100" b="1" kern="100" baseline="-25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b="1" kern="1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を排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出せず、今後のエネルギーと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して無限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のポテンシャル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を有す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100" b="1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2000"/>
            <a:r>
              <a:rPr lang="en-US" altLang="ja-JP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年末に市販が開始された</a:t>
            </a:r>
            <a:r>
              <a:rPr lang="en-US" altLang="ja-JP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、水素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エネルギー社会の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象徴で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あり、都市圏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で積極的な導入が進む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が副首都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目指すうえで、</a:t>
            </a:r>
            <a:r>
              <a:rPr lang="en-US" altLang="ja-JP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を導入し、水素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社会実現に向けた姿勢</a:t>
            </a:r>
            <a:r>
              <a:rPr lang="ja-JP" altLang="en-US" sz="11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を示すことが必要</a:t>
            </a:r>
            <a:r>
              <a:rPr lang="ja-JP" altLang="en-US" sz="11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ja-JP" sz="1050" b="1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72000" y="612000"/>
            <a:ext cx="1965118" cy="21600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ctr"/>
          <a:lstStyle/>
          <a:p>
            <a:pPr algn="ctr"/>
            <a:r>
              <a:rPr lang="en-US" altLang="ja-JP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導入の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必要性 </a:t>
            </a:r>
            <a:endParaRPr lang="en-US" altLang="ja-JP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28792" y="4512568"/>
            <a:ext cx="2143501" cy="646315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marL="171419" indent="-171419">
              <a:buFont typeface="Wingdings" panose="05000000000000000000" pitchFamily="2" charset="2"/>
              <a:buChar char="Ø"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視覚的効果が高い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19" indent="-171419">
              <a:buFont typeface="Wingdings" panose="05000000000000000000" pitchFamily="2" charset="2"/>
              <a:buChar char="Ø"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走行ルートや時間帯を選べ、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効果的な広報が可能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flipV="1">
            <a:off x="6587798" y="4225126"/>
            <a:ext cx="1745066" cy="28800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t"/>
          <a:lstStyle/>
          <a:p>
            <a:pPr algn="ctr"/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二等辺三角形 92"/>
          <p:cNvSpPr/>
          <p:nvPr/>
        </p:nvSpPr>
        <p:spPr>
          <a:xfrm flipV="1">
            <a:off x="8642854" y="4225126"/>
            <a:ext cx="1745066" cy="28800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t"/>
          <a:lstStyle/>
          <a:p>
            <a:pPr algn="ctr"/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二等辺三角形 96"/>
          <p:cNvSpPr/>
          <p:nvPr/>
        </p:nvSpPr>
        <p:spPr>
          <a:xfrm flipV="1">
            <a:off x="10796964" y="4215011"/>
            <a:ext cx="1745066" cy="288000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t"/>
          <a:lstStyle/>
          <a:p>
            <a:pPr algn="ctr"/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8494366" y="4512568"/>
            <a:ext cx="2121059" cy="646315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marL="171419" indent="-171419">
              <a:buFont typeface="Wingdings" panose="05000000000000000000" pitchFamily="2" charset="2"/>
              <a:buChar char="Ø"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発電装置としての有用性を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体感することで、採用意欲を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0577265" y="4512568"/>
            <a:ext cx="1930302" cy="461649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marL="171419" indent="-171419">
              <a:buFont typeface="Wingdings" panose="05000000000000000000" pitchFamily="2" charset="2"/>
              <a:buChar char="Ø"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試乗により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の性能を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体感し、採用意欲を向上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524498" y="9329920"/>
            <a:ext cx="1070342" cy="1512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1532609" y="9329920"/>
            <a:ext cx="1070342" cy="1512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神奈川県</a:t>
            </a:r>
          </a:p>
        </p:txBody>
      </p:sp>
      <p:sp>
        <p:nvSpPr>
          <p:cNvPr id="108" name="角丸四角形 107"/>
          <p:cNvSpPr/>
          <p:nvPr/>
        </p:nvSpPr>
        <p:spPr>
          <a:xfrm>
            <a:off x="2468714" y="9329920"/>
            <a:ext cx="1070342" cy="1512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愛知県</a:t>
            </a:r>
          </a:p>
        </p:txBody>
      </p:sp>
      <p:sp>
        <p:nvSpPr>
          <p:cNvPr id="110" name="角丸四角形 109"/>
          <p:cNvSpPr/>
          <p:nvPr/>
        </p:nvSpPr>
        <p:spPr>
          <a:xfrm>
            <a:off x="3414596" y="9329920"/>
            <a:ext cx="1070342" cy="1512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4528592" y="7235911"/>
            <a:ext cx="1529260" cy="205273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>
              <a:lnSpc>
                <a:spcPts val="1200"/>
              </a:lnSpc>
            </a:pPr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＜増加要因の分析＞</a:t>
            </a: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600"/>
              </a:lnSpc>
            </a:pP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行政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を公用車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として採用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し、積極的に</a:t>
            </a: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していること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、企業の導入意欲を向上させ、導入が進んでいる。</a:t>
            </a:r>
            <a:endParaRPr lang="en-US" altLang="ja-JP" sz="1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↓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産業以外の企業も、</a:t>
            </a: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導入意欲が向上、普及台数の増加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つながっている。</a:t>
            </a:r>
            <a:endParaRPr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72002" y="1440000"/>
            <a:ext cx="4456590" cy="243032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ctr"/>
          <a:lstStyle/>
          <a:p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府が</a:t>
            </a:r>
            <a:r>
              <a:rPr lang="en-US" altLang="ja-JP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3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の普及をはじめとする「水素社会実現」に取組む意義</a:t>
            </a:r>
            <a:endParaRPr lang="en-US" altLang="ja-JP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7120881" y="4224537"/>
            <a:ext cx="732081" cy="28862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9179900" y="4224537"/>
            <a:ext cx="732081" cy="28862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11276776" y="4224537"/>
            <a:ext cx="732081" cy="28862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468338" y="3563532"/>
            <a:ext cx="1743385" cy="922866"/>
            <a:chOff x="3520479" y="2940068"/>
            <a:chExt cx="2361706" cy="1284468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3618488" y="2947844"/>
              <a:ext cx="2143387" cy="1246325"/>
              <a:chOff x="3591741" y="8162787"/>
              <a:chExt cx="2143387" cy="1246325"/>
            </a:xfrm>
          </p:grpSpPr>
          <p:sp>
            <p:nvSpPr>
              <p:cNvPr id="24" name="円/楕円 23"/>
              <p:cNvSpPr/>
              <p:nvPr/>
            </p:nvSpPr>
            <p:spPr>
              <a:xfrm>
                <a:off x="3591741" y="8162787"/>
                <a:ext cx="2143387" cy="1246325"/>
              </a:xfrm>
              <a:prstGeom prst="ellipse">
                <a:avLst/>
              </a:prstGeom>
              <a:gradFill flip="none" rotWithShape="1">
                <a:gsLst>
                  <a:gs pos="34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  <a:gs pos="7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tx2">
                      <a:lumMod val="73000"/>
                      <a:lumOff val="2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120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428" y="8544283"/>
                <a:ext cx="599638" cy="39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" name="図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9676" y="8740905"/>
                <a:ext cx="457590" cy="25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" name="Picture 10" descr="http://www.kajitech.com/images/pro/img_VT5-110GH-O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369" y="3087095"/>
              <a:ext cx="394792" cy="4173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  <a:extLst/>
          </p:spPr>
        </p:pic>
        <p:pic>
          <p:nvPicPr>
            <p:cNvPr id="126" name="Picture 2" descr="E:\LIB\14 FCV(FC)\04_H27年度業務フォルダ\びわ湖メッセ（10月21日）\写真など\サムテック\蓄圧器２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456" y="2971830"/>
              <a:ext cx="503988" cy="3575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  <a:extLst/>
          </p:spPr>
        </p:pic>
        <p:pic>
          <p:nvPicPr>
            <p:cNvPr id="127" name="Picture 2" descr="FC-8040 製品写真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299" y="2940068"/>
              <a:ext cx="350866" cy="3900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  <a:extLst/>
          </p:spPr>
        </p:pic>
        <p:pic>
          <p:nvPicPr>
            <p:cNvPr id="128" name="Picture 2" descr="E:\LIB\14 FCV(FC)\04_H27年度業務フォルダ\びわ湖メッセ（10月21日）\写真など\DSC04257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479" y="3666830"/>
              <a:ext cx="427681" cy="303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  <a:extLst/>
          </p:spPr>
        </p:pic>
        <p:pic>
          <p:nvPicPr>
            <p:cNvPr id="129" name="Picture 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226" y="3513354"/>
              <a:ext cx="409959" cy="3012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</p:pic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648" y="3893865"/>
              <a:ext cx="329938" cy="3306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</p:pic>
        <p:pic>
          <p:nvPicPr>
            <p:cNvPr id="131" name="Picture 8" descr="http://www.iwatani.co.jp/jpn/userfiles/suiso2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544" y="3908150"/>
              <a:ext cx="445243" cy="3163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  <a:extLst/>
          </p:spPr>
        </p:pic>
      </p:grpSp>
      <p:sp>
        <p:nvSpPr>
          <p:cNvPr id="132" name="正方形/長方形 131"/>
          <p:cNvSpPr/>
          <p:nvPr/>
        </p:nvSpPr>
        <p:spPr>
          <a:xfrm>
            <a:off x="208112" y="2685667"/>
            <a:ext cx="2592288" cy="962805"/>
          </a:xfrm>
          <a:prstGeom prst="rect">
            <a:avLst/>
          </a:prstGeom>
        </p:spPr>
        <p:txBody>
          <a:bodyPr wrap="square" lIns="127993" tIns="63997" rIns="127993" bIns="63997">
            <a:spAutoFit/>
          </a:bodyPr>
          <a:lstStyle/>
          <a:p>
            <a:pPr marL="72000" indent="-7200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ja-JP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の普及は、水素ステーション</a:t>
            </a: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</a:t>
            </a: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につながる</a:t>
            </a:r>
            <a:endParaRPr lang="en-US" altLang="ja-JP" sz="105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2000" indent="-7200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</a:t>
            </a: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の水素ステーション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構成機器等</a:t>
            </a: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製造事業者　は</a:t>
            </a: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社以上存在し、</a:t>
            </a:r>
            <a: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これら</a:t>
            </a: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の事業者の成長を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期待</a:t>
            </a:r>
            <a:endParaRPr lang="ja-JP" altLang="ja-JP" sz="105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52128" y="2476110"/>
            <a:ext cx="2254806" cy="2362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参入済み事業者の成長</a:t>
            </a:r>
          </a:p>
        </p:txBody>
      </p:sp>
      <p:sp>
        <p:nvSpPr>
          <p:cNvPr id="133" name="角丸四角形 132"/>
          <p:cNvSpPr/>
          <p:nvPr/>
        </p:nvSpPr>
        <p:spPr>
          <a:xfrm>
            <a:off x="3520480" y="2353980"/>
            <a:ext cx="2614694" cy="2362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新規参入の促進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413217" y="3119132"/>
            <a:ext cx="1771560" cy="1412591"/>
            <a:chOff x="4484937" y="2796383"/>
            <a:chExt cx="2062269" cy="165225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560386" y="3120817"/>
              <a:ext cx="1986820" cy="1327821"/>
              <a:chOff x="4560386" y="3120817"/>
              <a:chExt cx="1986820" cy="132782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sharpenSoften amount="8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386" y="3120817"/>
                <a:ext cx="1633229" cy="1327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角丸四角形 133"/>
              <p:cNvSpPr/>
              <p:nvPr/>
            </p:nvSpPr>
            <p:spPr>
              <a:xfrm>
                <a:off x="5960501" y="4339201"/>
                <a:ext cx="586705" cy="84216"/>
              </a:xfrm>
              <a:prstGeom prst="round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ja-JP" altLang="en-US" sz="65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富士経済調べ</a:t>
                </a:r>
              </a:p>
            </p:txBody>
          </p:sp>
        </p:grpSp>
        <p:sp>
          <p:nvSpPr>
            <p:cNvPr id="13" name="円弧 12"/>
            <p:cNvSpPr/>
            <p:nvPr/>
          </p:nvSpPr>
          <p:spPr>
            <a:xfrm rot="5400000">
              <a:off x="4505690" y="2775630"/>
              <a:ext cx="1264045" cy="1305552"/>
            </a:xfrm>
            <a:prstGeom prst="arc">
              <a:avLst/>
            </a:prstGeom>
            <a:ln w="111125"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6600000" scaled="0"/>
              </a:gra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9" name="角丸四角形 118"/>
          <p:cNvSpPr/>
          <p:nvPr/>
        </p:nvSpPr>
        <p:spPr>
          <a:xfrm>
            <a:off x="157731" y="4885547"/>
            <a:ext cx="554437" cy="99508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現状</a:t>
            </a:r>
            <a:endParaRPr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6350402" y="624160"/>
            <a:ext cx="1411356" cy="21600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事業概要</a:t>
            </a:r>
            <a:endParaRPr lang="en-US" altLang="ja-JP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6350401" y="5654134"/>
            <a:ext cx="1982463" cy="21600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事業効果・目標</a:t>
            </a:r>
            <a:endParaRPr lang="en-US" altLang="ja-JP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751926" y="5969278"/>
            <a:ext cx="55048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国が策定した戦略ロードマップの普及シナリオ</a:t>
            </a:r>
            <a:r>
              <a:rPr lang="ja-JP" altLang="en-US" sz="105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</a:t>
            </a:r>
            <a:r>
              <a:rPr lang="ja-JP" altLang="en-US" sz="105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ja-JP" sz="105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公的</a:t>
            </a:r>
            <a:r>
              <a:rPr lang="ja-JP" altLang="ja-JP" sz="1050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機関が採用し</a:t>
            </a:r>
            <a:r>
              <a:rPr lang="ja-JP" altLang="en-US" sz="1050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ja-JP" sz="1050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その後民間</a:t>
            </a:r>
            <a:r>
              <a:rPr lang="ja-JP" altLang="ja-JP" sz="105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企業で採用、</a:t>
            </a:r>
            <a:r>
              <a:rPr lang="en-US" altLang="ja-JP" sz="105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05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ja-JP" sz="105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そして最終的に自家用車として</a:t>
            </a:r>
            <a:r>
              <a:rPr lang="ja-JP" altLang="ja-JP" sz="1050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普及</a:t>
            </a:r>
            <a:r>
              <a:rPr lang="ja-JP" altLang="ja-JP" sz="105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していく</a:t>
            </a:r>
            <a:r>
              <a:rPr lang="ja-JP" altLang="ja-JP" sz="1050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ことを</a:t>
            </a:r>
            <a:r>
              <a:rPr lang="ja-JP" altLang="ja-JP" sz="105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</a:t>
            </a:r>
            <a:r>
              <a:rPr lang="ja-JP" altLang="en-US" sz="105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したメッセージが示されている。</a:t>
            </a:r>
            <a:endParaRPr lang="ja-JP" altLang="en-US" sz="1050" u="sng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854446" y="5016624"/>
            <a:ext cx="5330330" cy="772780"/>
            <a:chOff x="854446" y="4944616"/>
            <a:chExt cx="5330330" cy="772780"/>
          </a:xfrm>
        </p:grpSpPr>
        <p:sp>
          <p:nvSpPr>
            <p:cNvPr id="138" name="正方形/長方形 137"/>
            <p:cNvSpPr/>
            <p:nvPr/>
          </p:nvSpPr>
          <p:spPr>
            <a:xfrm>
              <a:off x="854446" y="5232648"/>
              <a:ext cx="5330330" cy="4847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ja-JP" sz="1050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FCV</a:t>
              </a:r>
              <a:r>
                <a:rPr lang="ja-JP" altLang="en-US" sz="1050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</a:t>
              </a:r>
              <a:r>
                <a:rPr lang="ja-JP" altLang="en-US" sz="1050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ついては、企業・府民に充分に認知が進んでいない状況</a:t>
              </a:r>
              <a:endParaRPr lang="en-US" altLang="ja-JP" sz="105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事</a:t>
              </a:r>
              <a:r>
                <a:rPr lang="ja-JP" altLang="en-US" sz="1050" u="sng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業者と連携した啓発イベントや説明会等を実施してきた</a:t>
              </a:r>
              <a:r>
                <a:rPr lang="ja-JP" altLang="en-US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が、普及活動に</a:t>
              </a:r>
              <a:r>
                <a:rPr lang="ja-JP" altLang="en-US" sz="1050" u="sng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限界</a:t>
              </a:r>
              <a:r>
                <a:rPr lang="ja-JP" altLang="en-US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があったことから、今後、</a:t>
              </a:r>
              <a:r>
                <a:rPr lang="en-US" altLang="ja-JP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/>
              </a:r>
              <a:br>
                <a:rPr lang="en-US" altLang="ja-JP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普及</a:t>
              </a:r>
              <a:r>
                <a:rPr lang="ja-JP" altLang="en-US" sz="1050" u="sng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</a:t>
              </a:r>
              <a:r>
                <a:rPr lang="ja-JP" altLang="en-US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加速させるためには、視覚的効果が高く、かつ、持続的</a:t>
              </a:r>
              <a:r>
                <a:rPr lang="ja-JP" altLang="en-US" sz="1050" u="sng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な活動が</a:t>
              </a:r>
              <a:r>
                <a:rPr lang="ja-JP" altLang="en-US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できるツール</a:t>
              </a:r>
              <a:r>
                <a:rPr lang="ja-JP" altLang="en-US" sz="1050" u="sng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</a:t>
              </a:r>
              <a:r>
                <a:rPr lang="ja-JP" altLang="en-US" sz="1050" u="sng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必要</a:t>
              </a:r>
              <a:endParaRPr lang="ja-JP" altLang="en-US" sz="1050" u="sng" dirty="0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1940843" y="5006135"/>
              <a:ext cx="3533378" cy="298521"/>
            </a:xfrm>
            <a:prstGeom prst="rect">
              <a:avLst/>
            </a:prstGeom>
          </p:spPr>
          <p:txBody>
            <a:bodyPr wrap="square" lIns="0" tIns="63997" rIns="0" bIns="63997">
              <a:spAutoFit/>
            </a:bodyPr>
            <a:lstStyle/>
            <a:p>
              <a:r>
                <a:rPr lang="en-US" altLang="ja-JP" sz="1100" b="1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FCV</a:t>
              </a:r>
              <a:r>
                <a:rPr lang="ja-JP" altLang="en-US" sz="1100" b="1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r>
                <a:rPr lang="ja-JP" altLang="en-US" sz="1100" b="1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優れた</a:t>
              </a:r>
              <a:r>
                <a:rPr lang="ja-JP" altLang="en-US" sz="1100" b="1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特徴がまだまだ理解されていない</a:t>
              </a:r>
              <a:endParaRPr lang="ja-JP" altLang="en-US" sz="1100" b="1" dirty="0"/>
            </a:p>
          </p:txBody>
        </p:sp>
        <p:sp>
          <p:nvSpPr>
            <p:cNvPr id="12" name="下矢印 11"/>
            <p:cNvSpPr/>
            <p:nvPr/>
          </p:nvSpPr>
          <p:spPr>
            <a:xfrm>
              <a:off x="2741052" y="4944616"/>
              <a:ext cx="1355492" cy="114768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44" name="角丸四角形 143"/>
          <p:cNvSpPr/>
          <p:nvPr/>
        </p:nvSpPr>
        <p:spPr>
          <a:xfrm>
            <a:off x="157731" y="5977801"/>
            <a:ext cx="554437" cy="406975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普及の</a:t>
            </a:r>
            <a:endParaRPr lang="en-US" altLang="ja-JP" sz="10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あり方</a:t>
            </a:r>
            <a:endParaRPr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253158" y="72000"/>
            <a:ext cx="2354477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1400"/>
              </a:lnSpc>
              <a:defRPr/>
            </a:pP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年度要求額　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798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400"/>
              </a:lnSpc>
              <a:defRPr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（新規）</a:t>
            </a:r>
          </a:p>
        </p:txBody>
      </p:sp>
      <p:sp>
        <p:nvSpPr>
          <p:cNvPr id="155" name="正方形/長方形 154"/>
          <p:cNvSpPr/>
          <p:nvPr/>
        </p:nvSpPr>
        <p:spPr>
          <a:xfrm>
            <a:off x="6540063" y="6647124"/>
            <a:ext cx="4757281" cy="385724"/>
          </a:xfrm>
          <a:prstGeom prst="rect">
            <a:avLst/>
          </a:prstGeom>
        </p:spPr>
        <p:txBody>
          <a:bodyPr wrap="square" lIns="0" tIns="63997" rIns="0" bIns="63997">
            <a:spAutoFit/>
          </a:bodyPr>
          <a:lstStyle/>
          <a:p>
            <a:pPr>
              <a:lnSpc>
                <a:spcPts val="1959"/>
              </a:lnSpc>
            </a:pP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国際博覧会・</a:t>
            </a:r>
            <a:r>
              <a:rPr lang="en-US" altLang="ja-JP" sz="13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IR</a:t>
            </a:r>
            <a:r>
              <a:rPr lang="ja-JP" altLang="en-US" sz="13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誘致を</a:t>
            </a:r>
            <a:r>
              <a:rPr lang="ja-JP" altLang="en-US" sz="13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好機と捉え、水素社会の実現を大阪が</a:t>
            </a:r>
            <a:r>
              <a:rPr lang="ja-JP" altLang="en-US" sz="13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牽引</a:t>
            </a:r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6616824" y="6104659"/>
            <a:ext cx="4650762" cy="385724"/>
          </a:xfrm>
          <a:prstGeom prst="rect">
            <a:avLst/>
          </a:prstGeom>
        </p:spPr>
        <p:txBody>
          <a:bodyPr wrap="square" lIns="0" tIns="63997" rIns="0" bIns="63997">
            <a:spAutoFit/>
          </a:bodyPr>
          <a:lstStyle/>
          <a:p>
            <a:pPr>
              <a:lnSpc>
                <a:spcPts val="1959"/>
              </a:lnSpc>
            </a:pP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府内登録台数　初年度から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ヵ年で最低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台＋</a:t>
            </a:r>
            <a:r>
              <a:rPr lang="en-US" altLang="ja-JP" sz="12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α</a:t>
            </a:r>
          </a:p>
        </p:txBody>
      </p:sp>
      <p:sp>
        <p:nvSpPr>
          <p:cNvPr id="158" name="正方形/長方形 157"/>
          <p:cNvSpPr/>
          <p:nvPr/>
        </p:nvSpPr>
        <p:spPr>
          <a:xfrm>
            <a:off x="6472808" y="6960840"/>
            <a:ext cx="2731787" cy="1573229"/>
          </a:xfrm>
          <a:prstGeom prst="rect">
            <a:avLst/>
          </a:prstGeom>
        </p:spPr>
        <p:txBody>
          <a:bodyPr wrap="square" lIns="0" tIns="63997" rIns="0" bIns="63997">
            <a:spAutoFit/>
          </a:bodyPr>
          <a:lstStyle/>
          <a:p>
            <a:pPr marL="195545" indent="-195545"/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水素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社会の象徴である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行政が率先導入し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、その姿勢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積極的に国内外に発信</a:t>
            </a:r>
            <a:endParaRPr lang="en-US" altLang="ja-JP" sz="11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95545" indent="-195545">
              <a:lnSpc>
                <a:spcPts val="700"/>
              </a:lnSpc>
            </a:pPr>
            <a:endParaRPr lang="en-US" altLang="ja-JP" sz="11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95545" indent="-195545"/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国際博覧会・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IR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を誘致できれば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による水素利活用をはじめ、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クリーンエネルギー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の最先端技術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国内外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に示し、世界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の水素社会</a:t>
            </a:r>
            <a: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実現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の動きを</a:t>
            </a:r>
            <a:r>
              <a:rPr lang="ja-JP" altLang="en-US" sz="11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リード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角丸四角形 139"/>
          <p:cNvSpPr/>
          <p:nvPr/>
        </p:nvSpPr>
        <p:spPr>
          <a:xfrm>
            <a:off x="928192" y="7132181"/>
            <a:ext cx="3213469" cy="1886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他府県の状況</a:t>
            </a: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〔FCV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登録台数（累計）の推移</a:t>
            </a: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endParaRPr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角丸四角形 140"/>
          <p:cNvSpPr/>
          <p:nvPr/>
        </p:nvSpPr>
        <p:spPr>
          <a:xfrm>
            <a:off x="6480000" y="5952728"/>
            <a:ext cx="1404000" cy="18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直接効果</a:t>
            </a:r>
            <a:endParaRPr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6" name="角丸四角形 145"/>
          <p:cNvSpPr/>
          <p:nvPr/>
        </p:nvSpPr>
        <p:spPr>
          <a:xfrm>
            <a:off x="6480000" y="6501508"/>
            <a:ext cx="1404000" cy="18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長期的効果</a:t>
            </a:r>
            <a:endParaRPr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1479532" y="7320880"/>
            <a:ext cx="3040556" cy="150013"/>
          </a:xfrm>
          <a:prstGeom prst="rect">
            <a:avLst/>
          </a:prstGeom>
        </p:spPr>
        <p:txBody>
          <a:bodyPr wrap="square" lIns="0" tIns="0" rIns="0" bIns="63997" anchor="ctr" anchorCtr="0">
            <a:noAutofit/>
          </a:bodyPr>
          <a:lstStyle/>
          <a:p>
            <a:r>
              <a:rPr lang="ja-JP" altLang="en-US" sz="7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（出典：（一社）次世代自動車振興センター</a:t>
            </a:r>
            <a:r>
              <a:rPr lang="en-US" altLang="ja-JP" sz="7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7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及び都県庁ヒアリング結果）</a:t>
            </a:r>
            <a:endParaRPr lang="en-US" altLang="ja-JP" sz="7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2467567" y="3702930"/>
            <a:ext cx="1772993" cy="881646"/>
            <a:chOff x="2463563" y="3620720"/>
            <a:chExt cx="1772993" cy="881646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463563" y="3620720"/>
              <a:ext cx="1772993" cy="701299"/>
              <a:chOff x="3376464" y="804483"/>
              <a:chExt cx="1772993" cy="701299"/>
            </a:xfrm>
          </p:grpSpPr>
          <p:grpSp>
            <p:nvGrpSpPr>
              <p:cNvPr id="35" name="グループ化 34"/>
              <p:cNvGrpSpPr>
                <a:grpSpLocks noChangeAspect="1"/>
              </p:cNvGrpSpPr>
              <p:nvPr/>
            </p:nvGrpSpPr>
            <p:grpSpPr>
              <a:xfrm>
                <a:off x="3736504" y="1164523"/>
                <a:ext cx="853974" cy="341259"/>
                <a:chOff x="4108103" y="1634136"/>
                <a:chExt cx="1225214" cy="489612"/>
              </a:xfrm>
            </p:grpSpPr>
            <p:pic>
              <p:nvPicPr>
                <p:cNvPr id="148" name="図 24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72608" y="1634136"/>
                  <a:ext cx="660709" cy="368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2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8103" y="1839560"/>
                  <a:ext cx="636512" cy="284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0" name="円/楕円 149"/>
              <p:cNvSpPr/>
              <p:nvPr/>
            </p:nvSpPr>
            <p:spPr>
              <a:xfrm>
                <a:off x="3376464" y="941354"/>
                <a:ext cx="692873" cy="367185"/>
              </a:xfrm>
              <a:prstGeom prst="ellipse">
                <a:avLst/>
              </a:prstGeom>
              <a:gradFill>
                <a:gsLst>
                  <a:gs pos="23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0">
                    <a:schemeClr val="accent5">
                      <a:lumMod val="20000"/>
                      <a:lumOff val="80000"/>
                      <a:alpha val="10000"/>
                    </a:schemeClr>
                  </a:gs>
                  <a:gs pos="57000">
                    <a:schemeClr val="accent5">
                      <a:lumMod val="60000"/>
                      <a:lumOff val="40000"/>
                      <a:alpha val="65000"/>
                    </a:schemeClr>
                  </a:gs>
                  <a:gs pos="100000">
                    <a:schemeClr val="accent5">
                      <a:lumMod val="100000"/>
                      <a:alpha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ts val="800"/>
                  </a:lnSpc>
                </a:pPr>
                <a:r>
                  <a:rPr lang="en-US" altLang="ja-JP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CO</a:t>
                </a:r>
                <a:r>
                  <a:rPr lang="en-US" altLang="ja-JP" sz="800" baseline="-25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r>
                  <a:rPr lang="ja-JP" altLang="en-US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排出</a:t>
                </a:r>
                <a:r>
                  <a:rPr lang="en-US" altLang="ja-JP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/>
                </a:r>
                <a:br>
                  <a:rPr lang="en-US" altLang="ja-JP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しない</a:t>
                </a:r>
                <a:endParaRPr lang="ja-JP" altLang="en-US" sz="8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3907727" y="804483"/>
                <a:ext cx="692873" cy="367185"/>
              </a:xfrm>
              <a:prstGeom prst="ellipse">
                <a:avLst/>
              </a:prstGeom>
              <a:gradFill>
                <a:gsLst>
                  <a:gs pos="23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0">
                    <a:schemeClr val="accent5">
                      <a:lumMod val="20000"/>
                      <a:lumOff val="80000"/>
                      <a:alpha val="10000"/>
                    </a:schemeClr>
                  </a:gs>
                  <a:gs pos="57000">
                    <a:schemeClr val="accent5">
                      <a:lumMod val="60000"/>
                      <a:lumOff val="40000"/>
                      <a:alpha val="65000"/>
                    </a:schemeClr>
                  </a:gs>
                  <a:gs pos="100000">
                    <a:schemeClr val="accent5">
                      <a:lumMod val="100000"/>
                      <a:alpha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ts val="800"/>
                  </a:lnSpc>
                </a:pPr>
                <a:r>
                  <a:rPr lang="ja-JP" altLang="en-US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走行距離</a:t>
                </a:r>
                <a:r>
                  <a:rPr lang="en-US" altLang="ja-JP" sz="8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/>
                </a:r>
                <a:br>
                  <a:rPr lang="en-US" altLang="ja-JP" sz="8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が長い</a:t>
                </a:r>
                <a:endParaRPr lang="ja-JP" altLang="en-US" sz="8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4456584" y="948974"/>
                <a:ext cx="692873" cy="367185"/>
              </a:xfrm>
              <a:prstGeom prst="ellipse">
                <a:avLst/>
              </a:prstGeom>
              <a:gradFill>
                <a:gsLst>
                  <a:gs pos="23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0">
                    <a:schemeClr val="accent5">
                      <a:lumMod val="20000"/>
                      <a:lumOff val="80000"/>
                      <a:alpha val="10000"/>
                    </a:schemeClr>
                  </a:gs>
                  <a:gs pos="57000">
                    <a:schemeClr val="accent5">
                      <a:lumMod val="60000"/>
                      <a:lumOff val="40000"/>
                      <a:alpha val="65000"/>
                    </a:schemeClr>
                  </a:gs>
                  <a:gs pos="100000">
                    <a:schemeClr val="accent5">
                      <a:lumMod val="100000"/>
                      <a:alpha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関連産業の</a:t>
                </a:r>
                <a:endParaRPr lang="en-US" altLang="ja-JP" sz="8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8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裾野</a:t>
                </a:r>
                <a:r>
                  <a:rPr lang="ja-JP" altLang="en-US" sz="8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が</a:t>
                </a:r>
                <a:r>
                  <a:rPr lang="ja-JP" altLang="en-US" sz="8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広い</a:t>
                </a:r>
              </a:p>
            </p:txBody>
          </p:sp>
        </p:grpSp>
        <p:sp>
          <p:nvSpPr>
            <p:cNvPr id="147" name="正方形/長方形 146"/>
            <p:cNvSpPr/>
            <p:nvPr/>
          </p:nvSpPr>
          <p:spPr>
            <a:xfrm>
              <a:off x="2796396" y="4250011"/>
              <a:ext cx="1185774" cy="252355"/>
            </a:xfrm>
            <a:prstGeom prst="rect">
              <a:avLst/>
            </a:prstGeom>
          </p:spPr>
          <p:txBody>
            <a:bodyPr wrap="square" lIns="0" tIns="63997" rIns="0" bIns="63997">
              <a:spAutoFit/>
            </a:bodyPr>
            <a:lstStyle/>
            <a:p>
              <a:r>
                <a:rPr lang="ja-JP" altLang="en-US" sz="800" b="1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＜</a:t>
              </a:r>
              <a:r>
                <a:rPr lang="en-US" altLang="ja-JP" sz="800" b="1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FCV</a:t>
              </a:r>
              <a:r>
                <a:rPr lang="ja-JP" altLang="en-US" sz="800" b="1" kern="1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の優れた特徴＞</a:t>
              </a:r>
              <a:endParaRPr lang="en-US" altLang="ja-JP" sz="8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2682102" y="2424336"/>
            <a:ext cx="883652" cy="682118"/>
            <a:chOff x="2676232" y="2081403"/>
            <a:chExt cx="883652" cy="682118"/>
          </a:xfrm>
        </p:grpSpPr>
        <p:sp>
          <p:nvSpPr>
            <p:cNvPr id="39" name="右矢印 38"/>
            <p:cNvSpPr/>
            <p:nvPr/>
          </p:nvSpPr>
          <p:spPr>
            <a:xfrm rot="20726169">
              <a:off x="2676232" y="2081403"/>
              <a:ext cx="883652" cy="682118"/>
            </a:xfrm>
            <a:prstGeom prst="rightArrow">
              <a:avLst>
                <a:gd name="adj1" fmla="val 50000"/>
                <a:gd name="adj2" fmla="val 31090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2719028" y="2248613"/>
              <a:ext cx="69556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更なる</a:t>
              </a:r>
              <a:endParaRPr lang="en-US" altLang="ja-JP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成長を促進</a:t>
              </a:r>
              <a:endPara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48" name="正方形/長方形 47"/>
          <p:cNvSpPr/>
          <p:nvPr/>
        </p:nvSpPr>
        <p:spPr>
          <a:xfrm>
            <a:off x="192418" y="1656000"/>
            <a:ext cx="6064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社会実現に向けて、</a:t>
            </a:r>
            <a:r>
              <a:rPr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燃料電池自動車の普及を見据え、高度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な技術を持つ企業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が集積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の強みを最大限発揮できるように、新たな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ビジネス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創出を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促していく</a:t>
            </a:r>
            <a:r>
              <a:rPr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とし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議会での府政運営方針説明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、取組みを進めてきた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大阪の成長戦略、２０２５日本万国博覧会基本構想案、副首都ビジョンにも記載有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</a:p>
        </p:txBody>
      </p:sp>
    </p:spTree>
    <p:extLst>
      <p:ext uri="{BB962C8B-B14F-4D97-AF65-F5344CB8AC3E}">
        <p14:creationId xmlns:p14="http://schemas.microsoft.com/office/powerpoint/2010/main" val="23792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6350">
          <a:solidFill>
            <a:schemeClr val="tx2">
              <a:lumMod val="75000"/>
            </a:schemeClr>
          </a:solidFill>
        </a:ln>
      </a:spPr>
      <a:bodyPr lIns="0" tIns="0" rIns="0" bIns="0" rtlCol="0" anchor="ctr"/>
      <a:lstStyle>
        <a:defPPr algn="ctr">
          <a:lnSpc>
            <a:spcPts val="1260"/>
          </a:lnSpc>
          <a:defRPr sz="900" b="1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C7E24CB115114C80D5FBFA72DF310A" ma:contentTypeVersion="0" ma:contentTypeDescription="新しいドキュメントを作成します。" ma:contentTypeScope="" ma:versionID="a132d10cdad0bd56c5096be8b22639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d14474a1014a33b797668e927a5b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80B8CE-2A68-47DA-89F0-1CE434DDC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BF9368-952B-4023-B424-45E2651E40A0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0193D4-D8F1-4598-8940-F3BC0DB620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5802</TotalTime>
  <Words>653</Words>
  <Application>Microsoft Office PowerPoint</Application>
  <PresentationFormat>A3 297x420 mm</PresentationFormat>
  <Paragraphs>148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陽介</dc:creator>
  <cp:lastModifiedBy>HOSTNAME</cp:lastModifiedBy>
  <cp:revision>705</cp:revision>
  <cp:lastPrinted>2018-01-04T10:35:42Z</cp:lastPrinted>
  <dcterms:created xsi:type="dcterms:W3CDTF">2015-10-20T07:40:13Z</dcterms:created>
  <dcterms:modified xsi:type="dcterms:W3CDTF">2018-01-29T07:23:59Z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0x01010084C7E24CB115114C80D5FBFA72DF310A</vt:lpwstr>
  </property>
</Properties>
</file>