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2018/1/29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大阪府私立幼稚園預かり保育事業</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0" y="2780928"/>
            <a:ext cx="9144000" cy="2462213"/>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■府内私立幼稚園における待機児童受入（＝抑止効果）の実績（</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幼稚園児の保護者の約２４％に預かり保育が必要</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働く保護者　１０，６２４人（回答園の在園児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数４４，４９５人の約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２４％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内訳</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フルタイム勤務の保護者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２，９４６人　パートタイム</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勤務の保護者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７，６７８人</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府実施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したアンケート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調査　回答１９０園／対象３０５園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■大阪府における預かり保育補助単価の変遷</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～Ｈ１９　　　　　国補助単価に準拠</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Ｈ２０～　　　　　Ｈ１９補助単価の２．５％カット（以降、単価は据え置き）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Ｈ２０～Ｈ３０ 国は、幼稚園での待機児童受け入れを図るため、４回にわたり補助単価を増額。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現在の府子育て支援型の補助単価は、Ｈ２０年から据え置きのため、国の約６～７割の水準にとどまる。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下矢印 2"/>
          <p:cNvSpPr/>
          <p:nvPr/>
        </p:nvSpPr>
        <p:spPr>
          <a:xfrm>
            <a:off x="3275856" y="5373216"/>
            <a:ext cx="23762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5496" y="5676228"/>
            <a:ext cx="9217024" cy="830997"/>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予算措置により期待される効果･目標</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・預かり保育をより長時間化す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園数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園増</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（Ｈ２８実績の１割）</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・長期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休業期間中の３０日以上の預かり保育実施</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園数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１５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園増</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（Ｈ２８実績の１割）</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0" y="548680"/>
            <a:ext cx="7244291" cy="954107"/>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■予算要求の考え方</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現在の「子育て支援型」、「移行支援型」から成る預かり保育事業を「子育て支援型」に一元化し、</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平日の預かり保育のより長時間での実施及び長期休業日での預かり保育実施日数の増へ誘導する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p>
        </p:txBody>
      </p:sp>
      <p:sp>
        <p:nvSpPr>
          <p:cNvPr id="14" name="テキスト ボックス 13"/>
          <p:cNvSpPr txBox="1"/>
          <p:nvPr/>
        </p:nvSpPr>
        <p:spPr>
          <a:xfrm>
            <a:off x="0" y="1467361"/>
            <a:ext cx="8869736" cy="1169551"/>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■幼稚園における待機児童の受入についての国の方針</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年度より３～５歳児の幼児教育・保育が無償化される予定（Ｈ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29.12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閣議決定「新しい経済政策パッケージ」）</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であり、幼稚園での預かり保育を無償化の対象とするか、政府の有識者会議が夏までに結論を出す予定</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・幼稚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園児としての受入＋預かり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保育により長時間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の預かりニーズへの対応を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企図し、</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預かり保育に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係る補助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金について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長時間の加算」と「長期休業分」の補助単価を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増額</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1608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868144" y="44626"/>
            <a:ext cx="3235731" cy="646331"/>
          </a:xfrm>
          <a:prstGeom prst="rect">
            <a:avLst/>
          </a:prstGeom>
        </p:spPr>
        <p:txBody>
          <a:bodyPr wrap="square">
            <a:spAutoFit/>
          </a:bodyPr>
          <a:lstStyle/>
          <a:p>
            <a:pPr algn="r"/>
            <a:r>
              <a:rPr lang="ja-JP" altLang="en-US" sz="1200" b="1" dirty="0" smtClean="0">
                <a:solidFill>
                  <a:schemeClr val="bg1"/>
                </a:solidFill>
                <a:latin typeface="ＭＳ ゴシック" panose="020B0609070205080204" pitchFamily="49" charset="-128"/>
                <a:ea typeface="ＭＳ ゴシック" panose="020B0609070205080204" pitchFamily="49" charset="-128"/>
              </a:rPr>
              <a:t>平成</a:t>
            </a:r>
            <a:r>
              <a:rPr lang="en-US" altLang="ja-JP" sz="1200" b="1" dirty="0">
                <a:solidFill>
                  <a:schemeClr val="bg1"/>
                </a:solidFill>
                <a:latin typeface="ＭＳ ゴシック" panose="020B0609070205080204" pitchFamily="49" charset="-128"/>
                <a:ea typeface="ＭＳ ゴシック" panose="020B0609070205080204" pitchFamily="49" charset="-128"/>
              </a:rPr>
              <a:t>30</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年度予算要求</a:t>
            </a:r>
            <a:r>
              <a:rPr lang="ja-JP" altLang="en-US" sz="1200" b="1" dirty="0">
                <a:solidFill>
                  <a:schemeClr val="bg1"/>
                </a:solidFill>
                <a:latin typeface="ＭＳ ゴシック" panose="020B0609070205080204" pitchFamily="49" charset="-128"/>
                <a:ea typeface="ＭＳ ゴシック" panose="020B0609070205080204" pitchFamily="49" charset="-128"/>
              </a:rPr>
              <a:t>額　</a:t>
            </a:r>
            <a:r>
              <a:rPr lang="en-US" altLang="ja-JP" sz="1200" b="1" dirty="0" smtClean="0">
                <a:solidFill>
                  <a:schemeClr val="bg1"/>
                </a:solidFill>
                <a:latin typeface="ＭＳ ゴシック" panose="020B0609070205080204" pitchFamily="49" charset="-128"/>
                <a:ea typeface="ＭＳ ゴシック" panose="020B0609070205080204" pitchFamily="49" charset="-128"/>
              </a:rPr>
              <a:t>505,590</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千円</a:t>
            </a:r>
            <a:endParaRPr lang="en-US" altLang="ja-JP" sz="1200" b="1" dirty="0">
              <a:solidFill>
                <a:schemeClr val="bg1"/>
              </a:solidFill>
              <a:latin typeface="ＭＳ ゴシック" panose="020B0609070205080204" pitchFamily="49" charset="-128"/>
              <a:ea typeface="ＭＳ ゴシック" panose="020B0609070205080204" pitchFamily="49" charset="-128"/>
            </a:endParaRPr>
          </a:p>
          <a:p>
            <a:pPr algn="r"/>
            <a:r>
              <a:rPr lang="ja-JP" altLang="en-US" sz="1200" b="1" dirty="0" smtClean="0">
                <a:solidFill>
                  <a:schemeClr val="bg1"/>
                </a:solidFill>
                <a:latin typeface="ＭＳ ゴシック" panose="020B0609070205080204" pitchFamily="49" charset="-128"/>
                <a:ea typeface="ＭＳ ゴシック" panose="020B0609070205080204" pitchFamily="49" charset="-128"/>
              </a:rPr>
              <a:t>　　　　　　　</a:t>
            </a:r>
            <a:r>
              <a:rPr lang="ja-JP" altLang="en-US" sz="1200" b="1" dirty="0">
                <a:solidFill>
                  <a:schemeClr val="bg1"/>
                </a:solidFill>
                <a:latin typeface="ＭＳ ゴシック" panose="020B0609070205080204" pitchFamily="49" charset="-128"/>
                <a:ea typeface="ＭＳ ゴシック" panose="020B0609070205080204" pitchFamily="49" charset="-128"/>
              </a:rPr>
              <a:t>内示</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額</a:t>
            </a:r>
            <a:r>
              <a:rPr lang="ja-JP" altLang="en-US" sz="1200" b="1" dirty="0">
                <a:solidFill>
                  <a:schemeClr val="bg1"/>
                </a:solidFill>
                <a:latin typeface="ＭＳ ゴシック" panose="020B0609070205080204" pitchFamily="49" charset="-128"/>
                <a:ea typeface="ＭＳ ゴシック" panose="020B0609070205080204" pitchFamily="49" charset="-128"/>
              </a:rPr>
              <a:t>　</a:t>
            </a:r>
            <a:r>
              <a:rPr lang="en-US" altLang="ja-JP" sz="1200" b="1" dirty="0">
                <a:solidFill>
                  <a:schemeClr val="bg1"/>
                </a:solidFill>
                <a:latin typeface="ＭＳ ゴシック" panose="020B0609070205080204" pitchFamily="49" charset="-128"/>
                <a:ea typeface="ＭＳ ゴシック" panose="020B0609070205080204" pitchFamily="49" charset="-128"/>
              </a:rPr>
              <a:t>456,544</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千円</a:t>
            </a:r>
            <a:endParaRPr lang="en-US" altLang="ja-JP" sz="1200" b="1" dirty="0">
              <a:solidFill>
                <a:schemeClr val="bg1"/>
              </a:solidFill>
              <a:latin typeface="ＭＳ ゴシック" panose="020B0609070205080204" pitchFamily="49" charset="-128"/>
              <a:ea typeface="ＭＳ ゴシック" panose="020B0609070205080204" pitchFamily="49" charset="-128"/>
            </a:endParaRPr>
          </a:p>
          <a:p>
            <a:pPr algn="r"/>
            <a:r>
              <a:rPr lang="ja-JP" altLang="en-US" sz="1200" b="1" dirty="0" smtClean="0">
                <a:solidFill>
                  <a:schemeClr val="bg1"/>
                </a:solidFill>
                <a:latin typeface="ＭＳ ゴシック" panose="020B0609070205080204" pitchFamily="49" charset="-128"/>
                <a:ea typeface="ＭＳ ゴシック" panose="020B0609070205080204" pitchFamily="49" charset="-128"/>
              </a:rPr>
              <a:t>復活要求額　 </a:t>
            </a:r>
            <a:r>
              <a:rPr lang="en-US" altLang="ja-JP" sz="1200" b="1" dirty="0" smtClean="0">
                <a:solidFill>
                  <a:schemeClr val="bg1"/>
                </a:solidFill>
                <a:latin typeface="ＭＳ ゴシック" panose="020B0609070205080204" pitchFamily="49" charset="-128"/>
                <a:ea typeface="ＭＳ ゴシック" panose="020B0609070205080204" pitchFamily="49" charset="-128"/>
              </a:rPr>
              <a:t>49,046</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千円　　　</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447864015"/>
              </p:ext>
            </p:extLst>
          </p:nvPr>
        </p:nvGraphicFramePr>
        <p:xfrm>
          <a:off x="590546" y="1553891"/>
          <a:ext cx="7771222" cy="1290190"/>
        </p:xfrm>
        <a:graphic>
          <a:graphicData uri="http://schemas.openxmlformats.org/drawingml/2006/table">
            <a:tbl>
              <a:tblPr/>
              <a:tblGrid>
                <a:gridCol w="807012"/>
                <a:gridCol w="885471"/>
                <a:gridCol w="881735"/>
                <a:gridCol w="881735"/>
                <a:gridCol w="885471"/>
                <a:gridCol w="818219"/>
                <a:gridCol w="1726108"/>
                <a:gridCol w="885471"/>
              </a:tblGrid>
              <a:tr h="200025">
                <a:tc rowSpan="3">
                  <a:txBody>
                    <a:bodyPr/>
                    <a:lstStyle/>
                    <a:p>
                      <a:pPr algn="ctr" fontAlgn="ctr"/>
                      <a:r>
                        <a:rPr lang="ja-JP" altLang="en-US" sz="1100" b="0" i="0" u="none" strike="noStrike" dirty="0">
                          <a:solidFill>
                            <a:srgbClr val="000000"/>
                          </a:solidFill>
                          <a:effectLst/>
                          <a:latin typeface="Meiryo UI"/>
                        </a:rPr>
                        <a:t>教員数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gridSpan="5">
                  <a:txBody>
                    <a:bodyPr/>
                    <a:lstStyle/>
                    <a:p>
                      <a:pPr algn="ctr" fontAlgn="ctr"/>
                      <a:r>
                        <a:rPr lang="ja-JP" altLang="en-US" sz="1100" b="0" i="0" u="none" strike="noStrike" dirty="0" smtClean="0">
                          <a:solidFill>
                            <a:srgbClr val="000000"/>
                          </a:solidFill>
                          <a:effectLst/>
                          <a:latin typeface="Meiryo UI"/>
                        </a:rPr>
                        <a:t>平日</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zh-TW"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長期休業期間</a:t>
                      </a:r>
                      <a:endPar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rowSpan="3">
                  <a:txBody>
                    <a:bodyPr/>
                    <a:lstStyle/>
                    <a:p>
                      <a:pPr algn="ctr" fontAlgn="ctr"/>
                      <a:r>
                        <a:rPr lang="ja-JP" altLang="en-US" sz="1100" b="0" i="0" u="none" strike="noStrike" dirty="0">
                          <a:solidFill>
                            <a:srgbClr val="000000"/>
                          </a:solidFill>
                          <a:effectLst/>
                          <a:latin typeface="Meiryo UI"/>
                        </a:rPr>
                        <a:t>休日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284286">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Meiryo UI"/>
                        </a:rPr>
                        <a:t>２時間以上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５時間以上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６時間以上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７時間以上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rowSpan="2">
                  <a:txBody>
                    <a:bodyPr/>
                    <a:lstStyle/>
                    <a:p>
                      <a:pPr algn="ctr" fontAlgn="ctr"/>
                      <a:r>
                        <a:rPr lang="ja-JP" altLang="en-US" sz="1100" b="0" i="0" u="none" strike="noStrike" dirty="0">
                          <a:solidFill>
                            <a:srgbClr val="000000"/>
                          </a:solidFill>
                          <a:effectLst/>
                          <a:latin typeface="Meiryo UI"/>
                        </a:rPr>
                        <a:t>８時間</a:t>
                      </a:r>
                      <a:br>
                        <a:rPr lang="ja-JP" altLang="en-US" sz="1100" b="0" i="0" u="none" strike="noStrike" dirty="0">
                          <a:solidFill>
                            <a:srgbClr val="000000"/>
                          </a:solidFill>
                          <a:effectLst/>
                          <a:latin typeface="Meiryo UI"/>
                        </a:rPr>
                      </a:br>
                      <a:r>
                        <a:rPr lang="ja-JP" altLang="en-US" sz="1100" b="0" i="0" u="none" strike="noStrike" dirty="0">
                          <a:solidFill>
                            <a:srgbClr val="000000"/>
                          </a:solidFill>
                          <a:effectLst/>
                          <a:latin typeface="Meiryo UI"/>
                        </a:rPr>
                        <a:t>以上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kumimoji="1" lang="ja-JP" altLang="en-US"/>
                    </a:p>
                  </a:txBody>
                  <a:tcPr/>
                </a:tc>
                <a:tc vMerge="1">
                  <a:txBody>
                    <a:bodyPr/>
                    <a:lstStyle/>
                    <a:p>
                      <a:endParaRPr kumimoji="1" lang="ja-JP" altLang="en-US"/>
                    </a:p>
                  </a:txBody>
                  <a:tcPr/>
                </a:tc>
              </a:tr>
              <a:tr h="196279">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Meiryo UI"/>
                        </a:rPr>
                        <a:t>５時間未満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６時間未満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７時間未満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８時間未満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vMerge="1">
                  <a:txBody>
                    <a:bodyPr/>
                    <a:lstStyle/>
                    <a:p>
                      <a:endParaRPr kumimoji="1" lang="ja-JP" altLang="en-US"/>
                    </a:p>
                  </a:txBody>
                  <a:tcPr/>
                </a:tc>
                <a:tc vMerge="1">
                  <a:txBody>
                    <a:bodyPr/>
                    <a:lstStyle/>
                    <a:p>
                      <a:pPr algn="ctr" fontAlgn="ct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kumimoji="1" lang="ja-JP" altLang="en-US"/>
                    </a:p>
                  </a:txBody>
                  <a:tcPr/>
                </a:tc>
              </a:tr>
              <a:tr h="200025">
                <a:tc>
                  <a:txBody>
                    <a:bodyPr/>
                    <a:lstStyle/>
                    <a:p>
                      <a:pPr algn="ctr" fontAlgn="ctr"/>
                      <a:r>
                        <a:rPr lang="ja-JP" altLang="en-US" sz="1100" b="0" i="0" u="none" strike="noStrike">
                          <a:solidFill>
                            <a:srgbClr val="000000"/>
                          </a:solidFill>
                          <a:effectLst/>
                          <a:latin typeface="Meiryo UI"/>
                        </a:rPr>
                        <a:t>１人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780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a:rPr>
                        <a:t>936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1,092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1,248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1,404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Meiryo UI"/>
                        </a:rPr>
                        <a:t>160</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ctr" fontAlgn="ctr"/>
                      <a:r>
                        <a:rPr lang="ja-JP" altLang="en-US" sz="1100" b="0" i="0" u="none" strike="noStrike">
                          <a:solidFill>
                            <a:srgbClr val="000000"/>
                          </a:solidFill>
                          <a:effectLst/>
                          <a:latin typeface="Meiryo UI"/>
                        </a:rPr>
                        <a:t>２人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1,170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1,443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1,716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a:rPr>
                        <a:t>1,989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a:rPr>
                        <a:t>2,262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280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480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ja-JP" altLang="en-US" sz="1100" b="0" i="0" u="none" strike="noStrike">
                          <a:solidFill>
                            <a:srgbClr val="000000"/>
                          </a:solidFill>
                          <a:effectLst/>
                          <a:latin typeface="Meiryo UI"/>
                        </a:rPr>
                        <a:t>３人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1,560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a:rPr>
                        <a:t>1,950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2,340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2,730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3,120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660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432962053"/>
              </p:ext>
            </p:extLst>
          </p:nvPr>
        </p:nvGraphicFramePr>
        <p:xfrm>
          <a:off x="590546" y="3263027"/>
          <a:ext cx="7771222" cy="1288800"/>
        </p:xfrm>
        <a:graphic>
          <a:graphicData uri="http://schemas.openxmlformats.org/drawingml/2006/table">
            <a:tbl>
              <a:tblPr/>
              <a:tblGrid>
                <a:gridCol w="807012"/>
                <a:gridCol w="885471"/>
                <a:gridCol w="881735"/>
                <a:gridCol w="881735"/>
                <a:gridCol w="1703690"/>
                <a:gridCol w="885471"/>
                <a:gridCol w="840637"/>
                <a:gridCol w="885471"/>
              </a:tblGrid>
              <a:tr h="204252">
                <a:tc rowSpan="3">
                  <a:txBody>
                    <a:bodyPr/>
                    <a:lstStyle/>
                    <a:p>
                      <a:pPr algn="ctr" fontAlgn="ctr"/>
                      <a:r>
                        <a:rPr lang="ja-JP" altLang="en-US" sz="1100" b="0" i="0" u="none" strike="noStrike" dirty="0">
                          <a:solidFill>
                            <a:srgbClr val="000000"/>
                          </a:solidFill>
                          <a:effectLst/>
                          <a:latin typeface="Meiryo UI"/>
                        </a:rPr>
                        <a:t>教員数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gridSpan="4">
                  <a:txBody>
                    <a:bodyPr/>
                    <a:lstStyle/>
                    <a:p>
                      <a:pPr algn="ctr" fontAlgn="ctr"/>
                      <a:r>
                        <a:rPr lang="ja-JP" altLang="en-US" sz="1100" b="0" i="0" u="none" strike="noStrike" dirty="0" smtClean="0">
                          <a:solidFill>
                            <a:srgbClr val="000000"/>
                          </a:solidFill>
                          <a:effectLst/>
                          <a:latin typeface="Meiryo UI"/>
                        </a:rPr>
                        <a:t>平日</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zh-TW"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長期休業期間</a:t>
                      </a:r>
                      <a:endPar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rowSpan="2" hMerge="1">
                  <a:txBody>
                    <a:bodyPr/>
                    <a:lstStyle/>
                    <a:p>
                      <a:endParaRPr kumimoji="1" lang="ja-JP" altLang="en-US"/>
                    </a:p>
                  </a:txBody>
                  <a:tcPr/>
                </a:tc>
                <a:tc rowSpan="3">
                  <a:txBody>
                    <a:bodyPr/>
                    <a:lstStyle/>
                    <a:p>
                      <a:pPr algn="ctr" fontAlgn="ctr"/>
                      <a:r>
                        <a:rPr lang="ja-JP" altLang="en-US" sz="1100" b="0" i="0" u="none" strike="noStrike">
                          <a:solidFill>
                            <a:srgbClr val="000000"/>
                          </a:solidFill>
                          <a:effectLst/>
                          <a:latin typeface="Meiryo UI"/>
                        </a:rPr>
                        <a:t>休日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181949">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Meiryo UI"/>
                        </a:rPr>
                        <a:t>２時間以上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５時間以上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６時間以上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rowSpan="2">
                  <a:txBody>
                    <a:bodyPr/>
                    <a:lstStyle/>
                    <a:p>
                      <a:pPr algn="ctr" fontAlgn="ctr"/>
                      <a:r>
                        <a:rPr lang="ja-JP" altLang="en-US" sz="1100" b="0" i="0" u="none" strike="noStrike" dirty="0" smtClean="0">
                          <a:solidFill>
                            <a:srgbClr val="000000"/>
                          </a:solidFill>
                          <a:effectLst/>
                          <a:latin typeface="Meiryo UI"/>
                        </a:rPr>
                        <a:t>７時間以上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r>
              <a:tr h="280117">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Meiryo UI"/>
                        </a:rPr>
                        <a:t>５時間未満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６時間未満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７時間未満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vMerge="1">
                  <a:txBody>
                    <a:bodyPr/>
                    <a:lstStyle/>
                    <a:p>
                      <a:pPr algn="ctr" fontAlgn="ct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altLang="ja-JP" sz="900" b="0" i="0" u="none" strike="noStrike" dirty="0" smtClean="0">
                          <a:solidFill>
                            <a:srgbClr val="000000"/>
                          </a:solidFill>
                          <a:effectLst/>
                          <a:latin typeface="Meiryo UI"/>
                        </a:rPr>
                        <a:t>15</a:t>
                      </a:r>
                      <a:r>
                        <a:rPr lang="ja-JP" altLang="en-US" sz="900" b="0" i="0" u="none" strike="noStrike" dirty="0" smtClean="0">
                          <a:solidFill>
                            <a:srgbClr val="000000"/>
                          </a:solidFill>
                          <a:effectLst/>
                          <a:latin typeface="Meiryo UI"/>
                        </a:rPr>
                        <a:t>日以上</a:t>
                      </a:r>
                      <a:endParaRPr lang="en-US" altLang="ja-JP" sz="900" b="0" i="0" u="none" strike="noStrike" dirty="0" smtClean="0">
                        <a:solidFill>
                          <a:srgbClr val="000000"/>
                        </a:solidFill>
                        <a:effectLst/>
                        <a:latin typeface="Meiryo UI"/>
                      </a:endParaRPr>
                    </a:p>
                    <a:p>
                      <a:pPr algn="ctr" fontAlgn="ctr"/>
                      <a:r>
                        <a:rPr lang="en-US" altLang="ja-JP" sz="900" b="0" i="0" u="none" strike="noStrike" dirty="0" smtClean="0">
                          <a:solidFill>
                            <a:srgbClr val="000000"/>
                          </a:solidFill>
                          <a:effectLst/>
                          <a:latin typeface="Meiryo UI"/>
                        </a:rPr>
                        <a:t>30</a:t>
                      </a:r>
                      <a:r>
                        <a:rPr lang="ja-JP" altLang="en-US" sz="900" b="0" i="0" u="none" strike="noStrike" dirty="0" smtClean="0">
                          <a:solidFill>
                            <a:srgbClr val="000000"/>
                          </a:solidFill>
                          <a:effectLst/>
                          <a:latin typeface="Meiryo UI"/>
                        </a:rPr>
                        <a:t>日未満</a:t>
                      </a:r>
                      <a:endParaRPr lang="ja-JP" altLang="en-US" sz="9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altLang="ja-JP" sz="900" b="0" i="0" u="none" strike="noStrike" dirty="0" smtClean="0">
                          <a:solidFill>
                            <a:srgbClr val="000000"/>
                          </a:solidFill>
                          <a:effectLst/>
                          <a:latin typeface="Meiryo UI"/>
                        </a:rPr>
                        <a:t>30</a:t>
                      </a:r>
                      <a:r>
                        <a:rPr lang="ja-JP" altLang="en-US" sz="900" b="0" i="0" u="none" strike="noStrike" dirty="0" smtClean="0">
                          <a:solidFill>
                            <a:srgbClr val="000000"/>
                          </a:solidFill>
                          <a:effectLst/>
                          <a:latin typeface="Meiryo UI"/>
                        </a:rPr>
                        <a:t>日以上</a:t>
                      </a:r>
                      <a:endParaRPr lang="ja-JP" altLang="en-US" sz="9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kumimoji="1" lang="ja-JP" altLang="en-US"/>
                    </a:p>
                  </a:txBody>
                  <a:tcPr/>
                </a:tc>
              </a:tr>
              <a:tr h="204252">
                <a:tc>
                  <a:txBody>
                    <a:bodyPr/>
                    <a:lstStyle/>
                    <a:p>
                      <a:pPr algn="ctr" fontAlgn="ctr"/>
                      <a:r>
                        <a:rPr lang="ja-JP" altLang="en-US" sz="1100" b="0" i="0" u="none" strike="noStrike">
                          <a:solidFill>
                            <a:srgbClr val="000000"/>
                          </a:solidFill>
                          <a:effectLst/>
                          <a:latin typeface="Meiryo UI"/>
                        </a:rPr>
                        <a:t>１人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a:rPr>
                        <a:t>780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FF"/>
                    </a:solidFill>
                  </a:tcPr>
                </a:tc>
                <a:tc>
                  <a:txBody>
                    <a:bodyPr/>
                    <a:lstStyle/>
                    <a:p>
                      <a:pPr algn="r" fontAlgn="ctr"/>
                      <a:r>
                        <a:rPr lang="en-US" altLang="ja-JP" sz="1100" b="0" i="0" u="none" strike="noStrike" dirty="0" smtClean="0">
                          <a:solidFill>
                            <a:srgbClr val="000000"/>
                          </a:solidFill>
                          <a:effectLst/>
                          <a:latin typeface="Meiryo UI"/>
                        </a:rPr>
                        <a:t>1,490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FF"/>
                    </a:solidFill>
                  </a:tcPr>
                </a:tc>
                <a:tc>
                  <a:txBody>
                    <a:bodyPr/>
                    <a:lstStyle/>
                    <a:p>
                      <a:pPr algn="ctr" fontAlgn="ctr"/>
                      <a:r>
                        <a:rPr lang="en-US" altLang="ja-JP" sz="1100" b="0" i="0" u="none" strike="noStrike" dirty="0">
                          <a:solidFill>
                            <a:srgbClr val="000000"/>
                          </a:solidFill>
                          <a:effectLst/>
                          <a:latin typeface="Meiryo UI"/>
                        </a:rPr>
                        <a:t>2,000 </a:t>
                      </a:r>
                      <a:r>
                        <a:rPr lang="en-US" altLang="ja-JP" sz="1100" b="0" i="0" u="none" strike="noStrike" dirty="0" smtClean="0">
                          <a:solidFill>
                            <a:srgbClr val="000000"/>
                          </a:solidFill>
                          <a:effectLst/>
                          <a:latin typeface="Meiryo UI"/>
                        </a:rPr>
                        <a:t>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FF"/>
                    </a:solidFill>
                  </a:tcPr>
                </a:tc>
                <a:tc>
                  <a:txBody>
                    <a:bodyPr/>
                    <a:lstStyle/>
                    <a:p>
                      <a:pPr algn="r" fontAlgn="ctr"/>
                      <a:r>
                        <a:rPr lang="en-US" altLang="ja-JP" sz="1100" b="0" i="0" u="none" strike="noStrike">
                          <a:solidFill>
                            <a:srgbClr val="000000"/>
                          </a:solidFill>
                          <a:effectLst/>
                          <a:latin typeface="Meiryo UI"/>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ctr"/>
                      <a:r>
                        <a:rPr lang="en-US" altLang="ja-JP" sz="1100" b="0" i="0" u="none" strike="noStrike">
                          <a:solidFill>
                            <a:srgbClr val="000000"/>
                          </a:solidFill>
                          <a:effectLst/>
                          <a:latin typeface="Meiryo UI"/>
                        </a:rPr>
                        <a:t>300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252">
                <a:tc>
                  <a:txBody>
                    <a:bodyPr/>
                    <a:lstStyle/>
                    <a:p>
                      <a:pPr algn="ctr" fontAlgn="ctr"/>
                      <a:r>
                        <a:rPr lang="ja-JP" altLang="en-US" sz="1100" b="0" i="0" u="none" strike="noStrike">
                          <a:solidFill>
                            <a:srgbClr val="000000"/>
                          </a:solidFill>
                          <a:effectLst/>
                          <a:latin typeface="Meiryo UI"/>
                        </a:rPr>
                        <a:t>２人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a:rPr>
                        <a:t>1,170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1,680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FF"/>
                    </a:solidFill>
                  </a:tcPr>
                </a:tc>
                <a:tc>
                  <a:txBody>
                    <a:bodyPr/>
                    <a:lstStyle/>
                    <a:p>
                      <a:pPr algn="r" fontAlgn="ctr"/>
                      <a:r>
                        <a:rPr lang="en-US" altLang="ja-JP" sz="1100" b="0" i="0" u="none" strike="noStrike" dirty="0" smtClean="0">
                          <a:solidFill>
                            <a:srgbClr val="000000"/>
                          </a:solidFill>
                          <a:effectLst/>
                          <a:latin typeface="Meiryo UI"/>
                        </a:rPr>
                        <a:t>2,410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FF"/>
                    </a:solidFill>
                  </a:tcPr>
                </a:tc>
                <a:tc>
                  <a:txBody>
                    <a:bodyPr/>
                    <a:lstStyle/>
                    <a:p>
                      <a:pPr algn="ctr" fontAlgn="ctr"/>
                      <a:r>
                        <a:rPr lang="en-US" altLang="ja-JP" sz="1100" b="0" i="0" u="none" strike="noStrike" dirty="0">
                          <a:solidFill>
                            <a:srgbClr val="000000"/>
                          </a:solidFill>
                          <a:effectLst/>
                          <a:latin typeface="Meiryo UI"/>
                        </a:rPr>
                        <a:t>3,300 </a:t>
                      </a:r>
                      <a:r>
                        <a:rPr lang="en-US" altLang="ja-JP" sz="1100" b="0" i="0" u="none" strike="noStrike" dirty="0" smtClean="0">
                          <a:solidFill>
                            <a:srgbClr val="000000"/>
                          </a:solidFill>
                          <a:effectLst/>
                          <a:latin typeface="Meiryo UI"/>
                        </a:rPr>
                        <a:t>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FF"/>
                    </a:solidFill>
                  </a:tcPr>
                </a:tc>
                <a:tc>
                  <a:txBody>
                    <a:bodyPr/>
                    <a:lstStyle/>
                    <a:p>
                      <a:pPr algn="r" fontAlgn="ctr"/>
                      <a:r>
                        <a:rPr lang="en-US" altLang="ja-JP" sz="1100" b="0" i="0" u="none" strike="noStrike">
                          <a:solidFill>
                            <a:srgbClr val="000000"/>
                          </a:solidFill>
                          <a:effectLst/>
                          <a:latin typeface="Meiryo UI"/>
                        </a:rPr>
                        <a:t>280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ctr"/>
                      <a:r>
                        <a:rPr lang="en-US" altLang="ja-JP" sz="1100" b="0" i="0" u="none" strike="noStrike" dirty="0">
                          <a:solidFill>
                            <a:srgbClr val="000000"/>
                          </a:solidFill>
                          <a:effectLst/>
                          <a:latin typeface="Meiryo UI"/>
                        </a:rPr>
                        <a:t>480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978">
                <a:tc>
                  <a:txBody>
                    <a:bodyPr/>
                    <a:lstStyle/>
                    <a:p>
                      <a:pPr algn="ctr" fontAlgn="ctr"/>
                      <a:r>
                        <a:rPr lang="ja-JP" altLang="en-US" sz="1100" b="0" i="0" u="none" strike="noStrike">
                          <a:solidFill>
                            <a:srgbClr val="000000"/>
                          </a:solidFill>
                          <a:effectLst/>
                          <a:latin typeface="Meiryo UI"/>
                        </a:rPr>
                        <a:t>３人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a:rPr>
                        <a:t>1,560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a:rPr>
                        <a:t>2,130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r" fontAlgn="ctr"/>
                      <a:r>
                        <a:rPr lang="en-US" altLang="ja-JP" sz="1100" b="0" i="0" u="none" strike="noStrike" dirty="0" smtClean="0">
                          <a:solidFill>
                            <a:srgbClr val="000000"/>
                          </a:solidFill>
                          <a:effectLst/>
                          <a:latin typeface="Meiryo UI"/>
                        </a:rPr>
                        <a:t>3,150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fontAlgn="ctr"/>
                      <a:r>
                        <a:rPr lang="en-US" altLang="ja-JP" sz="1100" b="0" i="0" u="none" strike="noStrike" dirty="0">
                          <a:solidFill>
                            <a:srgbClr val="000000"/>
                          </a:solidFill>
                          <a:effectLst/>
                          <a:latin typeface="Meiryo UI"/>
                        </a:rPr>
                        <a:t>4,300 </a:t>
                      </a:r>
                      <a:r>
                        <a:rPr lang="en-US" altLang="ja-JP" sz="1100" b="0" i="0" u="none" strike="noStrike" dirty="0" smtClean="0">
                          <a:solidFill>
                            <a:srgbClr val="000000"/>
                          </a:solidFill>
                          <a:effectLst/>
                          <a:latin typeface="Meiryo UI"/>
                        </a:rPr>
                        <a:t> </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r" fontAlgn="ctr"/>
                      <a:r>
                        <a:rPr lang="en-US" altLang="ja-JP" sz="1100" b="0" i="0" u="none" strike="noStrike">
                          <a:solidFill>
                            <a:srgbClr val="000000"/>
                          </a:solidFill>
                          <a:effectLst/>
                          <a:latin typeface="Meiryo UI"/>
                        </a:rPr>
                        <a:t>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r" fontAlgn="ctr"/>
                      <a:r>
                        <a:rPr lang="en-US" altLang="ja-JP" sz="1100" b="0" i="0" u="none" strike="noStrike" dirty="0">
                          <a:solidFill>
                            <a:srgbClr val="000000"/>
                          </a:solidFill>
                          <a:effectLst/>
                          <a:latin typeface="Meiryo UI"/>
                        </a:rPr>
                        <a:t>660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テキスト ボックス 18"/>
          <p:cNvSpPr txBox="1"/>
          <p:nvPr/>
        </p:nvSpPr>
        <p:spPr>
          <a:xfrm>
            <a:off x="6084168" y="2000310"/>
            <a:ext cx="1080120" cy="253916"/>
          </a:xfrm>
          <a:prstGeom prst="rect">
            <a:avLst/>
          </a:prstGeom>
          <a:noFill/>
        </p:spPr>
        <p:txBody>
          <a:bodyPr wrap="square" rtlCol="0">
            <a:spAutoFit/>
          </a:bodyPr>
          <a:lstStyle/>
          <a:p>
            <a:pPr algn="ctr"/>
            <a:r>
              <a:rPr kumimoji="1" lang="en-US" altLang="ja-JP" sz="1050" dirty="0" smtClean="0"/>
              <a:t>(15</a:t>
            </a:r>
            <a:r>
              <a:rPr kumimoji="1" lang="ja-JP" altLang="en-US" sz="1050" dirty="0" smtClean="0"/>
              <a:t>日以上</a:t>
            </a:r>
            <a:r>
              <a:rPr kumimoji="1" lang="en-US" altLang="ja-JP" sz="1050" dirty="0" smtClean="0"/>
              <a:t>)</a:t>
            </a:r>
            <a:endParaRPr kumimoji="1" lang="ja-JP" altLang="en-US" sz="1050" dirty="0"/>
          </a:p>
        </p:txBody>
      </p:sp>
      <p:sp>
        <p:nvSpPr>
          <p:cNvPr id="20" name="テキスト ボックス 19"/>
          <p:cNvSpPr txBox="1"/>
          <p:nvPr/>
        </p:nvSpPr>
        <p:spPr>
          <a:xfrm>
            <a:off x="432048" y="1308252"/>
            <a:ext cx="1259632" cy="276999"/>
          </a:xfrm>
          <a:prstGeom prst="rect">
            <a:avLst/>
          </a:prstGeom>
          <a:noFill/>
        </p:spPr>
        <p:txBody>
          <a:bodyPr wrap="square" rtlCol="0">
            <a:spAutoFit/>
          </a:bodyPr>
          <a:lstStyle/>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現行補助単価</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432048" y="3007512"/>
            <a:ext cx="1547664" cy="276999"/>
          </a:xfrm>
          <a:prstGeom prst="rect">
            <a:avLst/>
          </a:prstGeom>
          <a:noFill/>
        </p:spPr>
        <p:txBody>
          <a:bodyPr wrap="square" rtlCol="0">
            <a:spAutoFit/>
          </a:bodyPr>
          <a:lstStyle/>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新たな補助単価</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角丸四角形 26"/>
          <p:cNvSpPr/>
          <p:nvPr/>
        </p:nvSpPr>
        <p:spPr>
          <a:xfrm>
            <a:off x="2279619" y="3857262"/>
            <a:ext cx="3456384" cy="75348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b" anchorCtr="1"/>
          <a:lstStyle/>
          <a:p>
            <a:endParaRPr kumimoji="1" lang="ja-JP" altLang="en-US" dirty="0">
              <a:solidFill>
                <a:schemeClr val="tx1"/>
              </a:solidFill>
            </a:endParaRPr>
          </a:p>
        </p:txBody>
      </p:sp>
      <p:sp>
        <p:nvSpPr>
          <p:cNvPr id="29" name="角丸四角形 28"/>
          <p:cNvSpPr/>
          <p:nvPr/>
        </p:nvSpPr>
        <p:spPr>
          <a:xfrm>
            <a:off x="6624607" y="3857260"/>
            <a:ext cx="864096" cy="7425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b" anchorCtr="1"/>
          <a:lstStyle/>
          <a:p>
            <a:endParaRPr kumimoji="1" lang="ja-JP" altLang="en-US" dirty="0">
              <a:solidFill>
                <a:schemeClr val="tx1"/>
              </a:solidFill>
            </a:endParaRPr>
          </a:p>
        </p:txBody>
      </p:sp>
      <p:sp>
        <p:nvSpPr>
          <p:cNvPr id="33" name="正方形/長方形 32"/>
          <p:cNvSpPr/>
          <p:nvPr/>
        </p:nvSpPr>
        <p:spPr>
          <a:xfrm>
            <a:off x="7447012" y="1318124"/>
            <a:ext cx="1095172" cy="246221"/>
          </a:xfrm>
          <a:prstGeom prst="rect">
            <a:avLst/>
          </a:prstGeom>
        </p:spPr>
        <p:txBody>
          <a:bodyPr wrap="none" anchor="b">
            <a:spAutoFit/>
          </a:bodyPr>
          <a:lstStyle/>
          <a:p>
            <a:pPr fontAlgn="ctr"/>
            <a:r>
              <a:rPr lang="ja-JP" altLang="en-US" sz="1000" b="1" dirty="0">
                <a:solidFill>
                  <a:srgbClr val="000000"/>
                </a:solidFill>
                <a:latin typeface="メイリオ"/>
              </a:rPr>
              <a:t>（単位：千円</a:t>
            </a:r>
            <a:r>
              <a:rPr lang="en-US" altLang="ja-JP" sz="1000" b="1" dirty="0">
                <a:solidFill>
                  <a:srgbClr val="000000"/>
                </a:solidFill>
                <a:latin typeface="メイリオ"/>
              </a:rPr>
              <a:t>/</a:t>
            </a:r>
            <a:r>
              <a:rPr lang="ja-JP" altLang="en-US" sz="1000" b="1" dirty="0">
                <a:solidFill>
                  <a:srgbClr val="000000"/>
                </a:solidFill>
                <a:latin typeface="メイリオ"/>
              </a:rPr>
              <a:t>年）</a:t>
            </a:r>
          </a:p>
        </p:txBody>
      </p:sp>
      <p:sp>
        <p:nvSpPr>
          <p:cNvPr id="34" name="正方形/長方形 33"/>
          <p:cNvSpPr/>
          <p:nvPr/>
        </p:nvSpPr>
        <p:spPr>
          <a:xfrm>
            <a:off x="7447012" y="3026571"/>
            <a:ext cx="1095172" cy="246221"/>
          </a:xfrm>
          <a:prstGeom prst="rect">
            <a:avLst/>
          </a:prstGeom>
        </p:spPr>
        <p:txBody>
          <a:bodyPr wrap="none" anchor="b">
            <a:spAutoFit/>
          </a:bodyPr>
          <a:lstStyle/>
          <a:p>
            <a:pPr fontAlgn="ctr"/>
            <a:r>
              <a:rPr lang="ja-JP" altLang="en-US" sz="1000" b="1" dirty="0">
                <a:solidFill>
                  <a:srgbClr val="000000"/>
                </a:solidFill>
                <a:latin typeface="メイリオ"/>
              </a:rPr>
              <a:t>（単位：千円</a:t>
            </a:r>
            <a:r>
              <a:rPr lang="en-US" altLang="ja-JP" sz="1000" b="1" dirty="0">
                <a:solidFill>
                  <a:srgbClr val="000000"/>
                </a:solidFill>
                <a:latin typeface="メイリオ"/>
              </a:rPr>
              <a:t>/</a:t>
            </a:r>
            <a:r>
              <a:rPr lang="ja-JP" altLang="en-US" sz="1000" b="1" dirty="0">
                <a:solidFill>
                  <a:srgbClr val="000000"/>
                </a:solidFill>
                <a:latin typeface="メイリオ"/>
              </a:rPr>
              <a:t>年）</a:t>
            </a:r>
          </a:p>
        </p:txBody>
      </p:sp>
      <p:sp>
        <p:nvSpPr>
          <p:cNvPr id="35" name="下矢印 34"/>
          <p:cNvSpPr/>
          <p:nvPr/>
        </p:nvSpPr>
        <p:spPr>
          <a:xfrm>
            <a:off x="4499992" y="2882601"/>
            <a:ext cx="792088" cy="432000"/>
          </a:xfrm>
          <a:prstGeom prst="downArrow">
            <a:avLst>
              <a:gd name="adj1" fmla="val 100000"/>
              <a:gd name="adj2" fmla="val 26528"/>
            </a:avLst>
          </a:prstGeom>
          <a:gradFill flip="none" rotWithShape="1">
            <a:gsLst>
              <a:gs pos="0">
                <a:srgbClr val="FF66FF"/>
              </a:gs>
              <a:gs pos="75000">
                <a:srgbClr val="FFB3FF"/>
              </a:gs>
              <a:gs pos="100000">
                <a:srgbClr val="FFFFFF"/>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p:cNvSpPr/>
          <p:nvPr/>
        </p:nvSpPr>
        <p:spPr>
          <a:xfrm>
            <a:off x="3222000" y="2861696"/>
            <a:ext cx="792088" cy="432000"/>
          </a:xfrm>
          <a:prstGeom prst="downArrow">
            <a:avLst>
              <a:gd name="adj1" fmla="val 100000"/>
              <a:gd name="adj2" fmla="val 26528"/>
            </a:avLst>
          </a:prstGeom>
          <a:gradFill flip="none" rotWithShape="1">
            <a:gsLst>
              <a:gs pos="0">
                <a:srgbClr val="FF66FF"/>
              </a:gs>
              <a:gs pos="75000">
                <a:srgbClr val="FFB3FF"/>
              </a:gs>
              <a:gs pos="100000">
                <a:srgbClr val="FFFFFF"/>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下矢印 36"/>
          <p:cNvSpPr/>
          <p:nvPr/>
        </p:nvSpPr>
        <p:spPr>
          <a:xfrm>
            <a:off x="2339752" y="2861696"/>
            <a:ext cx="792088" cy="432000"/>
          </a:xfrm>
          <a:prstGeom prst="downArrow">
            <a:avLst>
              <a:gd name="adj1" fmla="val 100000"/>
              <a:gd name="adj2" fmla="val 26528"/>
            </a:avLst>
          </a:prstGeom>
          <a:gradFill flip="none" rotWithShape="1">
            <a:gsLst>
              <a:gs pos="0">
                <a:srgbClr val="FF66FF"/>
              </a:gs>
              <a:gs pos="75000">
                <a:srgbClr val="FFB3FF"/>
              </a:gs>
              <a:gs pos="100000">
                <a:srgbClr val="FFFFFF"/>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a:off x="6660232" y="2882601"/>
            <a:ext cx="792088" cy="432000"/>
          </a:xfrm>
          <a:prstGeom prst="downArrow">
            <a:avLst>
              <a:gd name="adj1" fmla="val 100000"/>
              <a:gd name="adj2" fmla="val 26528"/>
            </a:avLst>
          </a:prstGeom>
          <a:gradFill flip="none" rotWithShape="1">
            <a:gsLst>
              <a:gs pos="0">
                <a:srgbClr val="FFC000"/>
              </a:gs>
              <a:gs pos="75000">
                <a:srgbClr val="FFCC99"/>
              </a:gs>
              <a:gs pos="100000">
                <a:srgbClr val="FFFFFF"/>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1403648" y="1308252"/>
            <a:ext cx="2229694" cy="276999"/>
          </a:xfrm>
          <a:prstGeom prst="rect">
            <a:avLst/>
          </a:prstGeom>
          <a:noFill/>
        </p:spPr>
        <p:txBody>
          <a:bodyPr wrap="square" rtlCol="0">
            <a:spAutoFit/>
          </a:bodyPr>
          <a:lstStyle/>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子育て支援型</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5" name="テキスト ボックス 44"/>
          <p:cNvSpPr txBox="1"/>
          <p:nvPr/>
        </p:nvSpPr>
        <p:spPr>
          <a:xfrm>
            <a:off x="6043966" y="2789688"/>
            <a:ext cx="832290" cy="261610"/>
          </a:xfrm>
          <a:prstGeom prst="rect">
            <a:avLst/>
          </a:prstGeom>
          <a:noFill/>
          <a:ln w="12700">
            <a:noFill/>
            <a:prstDash val="dashDot"/>
          </a:ln>
        </p:spPr>
        <p:txBody>
          <a:bodyPr wrap="square" rtlCol="0">
            <a:spAutoFit/>
          </a:bodyPr>
          <a:lstStyle/>
          <a:p>
            <a:pPr algn="dist"/>
            <a:r>
              <a:rPr lang="en-US" altLang="ja-JP" sz="1100" b="1" dirty="0" smtClean="0">
                <a:latin typeface="+mj-ea"/>
                <a:ea typeface="+mj-ea"/>
              </a:rPr>
              <a:t>《</a:t>
            </a:r>
            <a:r>
              <a:rPr lang="ja-JP" altLang="en-US" sz="1100" b="1" dirty="0" smtClean="0">
                <a:latin typeface="+mj-ea"/>
                <a:ea typeface="+mj-ea"/>
              </a:rPr>
              <a:t>新設</a:t>
            </a:r>
            <a:r>
              <a:rPr lang="en-US" altLang="ja-JP" sz="1100" b="1" dirty="0" smtClean="0">
                <a:latin typeface="+mj-ea"/>
                <a:ea typeface="+mj-ea"/>
              </a:rPr>
              <a:t>》</a:t>
            </a:r>
            <a:endParaRPr lang="ja-JP" altLang="en-US" sz="1100" b="1" dirty="0">
              <a:latin typeface="+mj-ea"/>
              <a:ea typeface="+mj-ea"/>
            </a:endParaRPr>
          </a:p>
        </p:txBody>
      </p:sp>
      <p:sp>
        <p:nvSpPr>
          <p:cNvPr id="46" name="テキスト ボックス 45"/>
          <p:cNvSpPr txBox="1"/>
          <p:nvPr/>
        </p:nvSpPr>
        <p:spPr>
          <a:xfrm>
            <a:off x="179513" y="938338"/>
            <a:ext cx="1296000" cy="307777"/>
          </a:xfrm>
          <a:prstGeom prst="rect">
            <a:avLst/>
          </a:prstGeom>
          <a:noFill/>
          <a:ln w="12700">
            <a:solidFill>
              <a:schemeClr val="tx1"/>
            </a:solidFill>
          </a:ln>
        </p:spPr>
        <p:txBody>
          <a:bodyPr wrap="squar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当初要求</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内容</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a:off x="179512" y="4716041"/>
            <a:ext cx="900000" cy="307777"/>
          </a:xfrm>
          <a:prstGeom prst="rect">
            <a:avLst/>
          </a:prstGeom>
          <a:noFill/>
          <a:ln w="12700">
            <a:solidFill>
              <a:schemeClr val="tx1"/>
            </a:solidFill>
          </a:ln>
        </p:spPr>
        <p:txBody>
          <a:bodyPr wrap="squar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査定内容</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791246632"/>
              </p:ext>
            </p:extLst>
          </p:nvPr>
        </p:nvGraphicFramePr>
        <p:xfrm>
          <a:off x="590546" y="5163146"/>
          <a:ext cx="7771222" cy="1290190"/>
        </p:xfrm>
        <a:graphic>
          <a:graphicData uri="http://schemas.openxmlformats.org/drawingml/2006/table">
            <a:tbl>
              <a:tblPr/>
              <a:tblGrid>
                <a:gridCol w="807012"/>
                <a:gridCol w="885471"/>
                <a:gridCol w="881735"/>
                <a:gridCol w="881735"/>
                <a:gridCol w="885471"/>
                <a:gridCol w="818219"/>
                <a:gridCol w="1726108"/>
                <a:gridCol w="885471"/>
              </a:tblGrid>
              <a:tr h="200025">
                <a:tc rowSpan="3">
                  <a:txBody>
                    <a:bodyPr/>
                    <a:lstStyle/>
                    <a:p>
                      <a:pPr algn="ctr" fontAlgn="ctr"/>
                      <a:r>
                        <a:rPr lang="ja-JP" altLang="en-US" sz="1100" b="0" i="0" u="none" strike="noStrike" dirty="0">
                          <a:solidFill>
                            <a:srgbClr val="000000"/>
                          </a:solidFill>
                          <a:effectLst/>
                          <a:latin typeface="Meiryo UI"/>
                        </a:rPr>
                        <a:t>教員数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gridSpan="5">
                  <a:txBody>
                    <a:bodyPr/>
                    <a:lstStyle/>
                    <a:p>
                      <a:pPr algn="ctr" fontAlgn="ctr"/>
                      <a:r>
                        <a:rPr lang="ja-JP" altLang="en-US" sz="1100" b="0" i="0" u="none" strike="noStrike" dirty="0" smtClean="0">
                          <a:solidFill>
                            <a:srgbClr val="000000"/>
                          </a:solidFill>
                          <a:effectLst/>
                          <a:latin typeface="Meiryo UI"/>
                        </a:rPr>
                        <a:t>平日</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zh-TW"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長期休業期間</a:t>
                      </a:r>
                      <a:endPar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rowSpan="3">
                  <a:txBody>
                    <a:bodyPr/>
                    <a:lstStyle/>
                    <a:p>
                      <a:pPr algn="ctr" fontAlgn="ctr"/>
                      <a:r>
                        <a:rPr lang="ja-JP" altLang="en-US" sz="1100" b="0" i="0" u="none" strike="noStrike" dirty="0">
                          <a:solidFill>
                            <a:srgbClr val="000000"/>
                          </a:solidFill>
                          <a:effectLst/>
                          <a:latin typeface="Meiryo UI"/>
                        </a:rPr>
                        <a:t>休日</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284286">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Meiryo UI"/>
                        </a:rPr>
                        <a:t>２時間以上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５時間以上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６時間以上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７時間以上</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rowSpan="2">
                  <a:txBody>
                    <a:bodyPr/>
                    <a:lstStyle/>
                    <a:p>
                      <a:pPr algn="ctr" fontAlgn="ctr"/>
                      <a:r>
                        <a:rPr lang="ja-JP" altLang="en-US" sz="1100" b="0" i="0" u="none" strike="noStrike" dirty="0">
                          <a:solidFill>
                            <a:srgbClr val="000000"/>
                          </a:solidFill>
                          <a:effectLst/>
                          <a:latin typeface="Meiryo UI"/>
                        </a:rPr>
                        <a:t>８時間</a:t>
                      </a:r>
                      <a:br>
                        <a:rPr lang="ja-JP" altLang="en-US" sz="1100" b="0" i="0" u="none" strike="noStrike" dirty="0">
                          <a:solidFill>
                            <a:srgbClr val="000000"/>
                          </a:solidFill>
                          <a:effectLst/>
                          <a:latin typeface="Meiryo UI"/>
                        </a:rPr>
                      </a:br>
                      <a:r>
                        <a:rPr lang="ja-JP" altLang="en-US" sz="1100" b="0" i="0" u="none" strike="noStrike" dirty="0">
                          <a:solidFill>
                            <a:srgbClr val="000000"/>
                          </a:solidFill>
                          <a:effectLst/>
                          <a:latin typeface="Meiryo UI"/>
                        </a:rPr>
                        <a:t>以上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kumimoji="1" lang="ja-JP" altLang="en-US"/>
                    </a:p>
                  </a:txBody>
                  <a:tcPr/>
                </a:tc>
                <a:tc vMerge="1">
                  <a:txBody>
                    <a:bodyPr/>
                    <a:lstStyle/>
                    <a:p>
                      <a:endParaRPr kumimoji="1" lang="ja-JP" altLang="en-US"/>
                    </a:p>
                  </a:txBody>
                  <a:tcPr/>
                </a:tc>
              </a:tr>
              <a:tr h="196279">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Meiryo UI"/>
                        </a:rPr>
                        <a:t>５時間未満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６時間未満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７時間未満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100" b="0" i="0" u="none" strike="noStrike" dirty="0" smtClean="0">
                          <a:solidFill>
                            <a:srgbClr val="000000"/>
                          </a:solidFill>
                          <a:effectLst/>
                          <a:latin typeface="Meiryo UI"/>
                        </a:rPr>
                        <a:t>８時間未満</a:t>
                      </a: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vMerge="1">
                  <a:txBody>
                    <a:bodyPr/>
                    <a:lstStyle/>
                    <a:p>
                      <a:endParaRPr kumimoji="1" lang="ja-JP" altLang="en-US"/>
                    </a:p>
                  </a:txBody>
                  <a:tcPr/>
                </a:tc>
                <a:tc vMerge="1">
                  <a:txBody>
                    <a:bodyPr/>
                    <a:lstStyle/>
                    <a:p>
                      <a:pPr algn="ctr" fontAlgn="ctr"/>
                      <a:endParaRPr lang="ja-JP" altLang="en-US"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kumimoji="1" lang="ja-JP" altLang="en-US"/>
                    </a:p>
                  </a:txBody>
                  <a:tcPr/>
                </a:tc>
              </a:tr>
              <a:tr h="200025">
                <a:tc>
                  <a:txBody>
                    <a:bodyPr/>
                    <a:lstStyle/>
                    <a:p>
                      <a:pPr algn="ctr" fontAlgn="ctr"/>
                      <a:r>
                        <a:rPr lang="ja-JP" altLang="en-US" sz="1100" b="0" i="0" u="none" strike="noStrike">
                          <a:solidFill>
                            <a:srgbClr val="000000"/>
                          </a:solidFill>
                          <a:effectLst/>
                          <a:latin typeface="Meiryo UI"/>
                        </a:rPr>
                        <a:t>１人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780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a:rPr>
                        <a:t>936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1,092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Meiryo UI"/>
                        </a:rPr>
                        <a:t>1,404</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Meiryo UI"/>
                        </a:rPr>
                        <a:t>1,404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Meiryo UI"/>
                        </a:rPr>
                        <a:t>160</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ctr" fontAlgn="ctr"/>
                      <a:r>
                        <a:rPr lang="ja-JP" altLang="en-US" sz="1100" b="0" i="0" u="none" strike="noStrike">
                          <a:solidFill>
                            <a:srgbClr val="000000"/>
                          </a:solidFill>
                          <a:effectLst/>
                          <a:latin typeface="Meiryo UI"/>
                        </a:rPr>
                        <a:t>２人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1,170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1,443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1,716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Meiryo UI"/>
                        </a:rPr>
                        <a:t>2,262</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a:solidFill>
                            <a:srgbClr val="000000"/>
                          </a:solidFill>
                          <a:effectLst/>
                          <a:latin typeface="Meiryo UI"/>
                        </a:rPr>
                        <a:t>2,262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280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480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ja-JP" altLang="en-US" sz="1100" b="0" i="0" u="none" strike="noStrike">
                          <a:solidFill>
                            <a:srgbClr val="000000"/>
                          </a:solidFill>
                          <a:effectLst/>
                          <a:latin typeface="Meiryo UI"/>
                        </a:rPr>
                        <a:t>３人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1,560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1,950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Meiryo UI"/>
                        </a:rPr>
                        <a:t>2,808</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smtClean="0">
                          <a:solidFill>
                            <a:srgbClr val="000000"/>
                          </a:solidFill>
                          <a:effectLst/>
                          <a:latin typeface="Meiryo UI"/>
                        </a:rPr>
                        <a:t>3,120</a:t>
                      </a:r>
                      <a:endParaRPr lang="en-US" altLang="ja-JP" sz="11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Meiryo UI"/>
                        </a:rPr>
                        <a:t>3,120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660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1" name="正方形/長方形 50"/>
          <p:cNvSpPr/>
          <p:nvPr/>
        </p:nvSpPr>
        <p:spPr>
          <a:xfrm>
            <a:off x="7447012" y="4910973"/>
            <a:ext cx="1095172" cy="246221"/>
          </a:xfrm>
          <a:prstGeom prst="rect">
            <a:avLst/>
          </a:prstGeom>
        </p:spPr>
        <p:txBody>
          <a:bodyPr wrap="none" anchor="b">
            <a:spAutoFit/>
          </a:bodyPr>
          <a:lstStyle/>
          <a:p>
            <a:pPr fontAlgn="ctr"/>
            <a:r>
              <a:rPr lang="ja-JP" altLang="en-US" sz="1000" b="1" dirty="0">
                <a:solidFill>
                  <a:srgbClr val="000000"/>
                </a:solidFill>
                <a:latin typeface="メイリオ"/>
              </a:rPr>
              <a:t>（単位：千円</a:t>
            </a:r>
            <a:r>
              <a:rPr lang="en-US" altLang="ja-JP" sz="1000" b="1" dirty="0">
                <a:solidFill>
                  <a:srgbClr val="000000"/>
                </a:solidFill>
                <a:latin typeface="メイリオ"/>
              </a:rPr>
              <a:t>/</a:t>
            </a:r>
            <a:r>
              <a:rPr lang="ja-JP" altLang="en-US" sz="1000" b="1" dirty="0">
                <a:solidFill>
                  <a:srgbClr val="000000"/>
                </a:solidFill>
                <a:latin typeface="メイリオ"/>
              </a:rPr>
              <a:t>年）</a:t>
            </a:r>
          </a:p>
        </p:txBody>
      </p:sp>
      <p:sp>
        <p:nvSpPr>
          <p:cNvPr id="52" name="角丸四角形 51"/>
          <p:cNvSpPr/>
          <p:nvPr/>
        </p:nvSpPr>
        <p:spPr>
          <a:xfrm>
            <a:off x="4104048" y="5841344"/>
            <a:ext cx="900000" cy="68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b" anchorCtr="1"/>
          <a:lstStyle/>
          <a:p>
            <a:endParaRPr kumimoji="1" lang="ja-JP" altLang="en-US" dirty="0">
              <a:solidFill>
                <a:schemeClr val="tx1"/>
              </a:solidFill>
            </a:endParaRPr>
          </a:p>
        </p:txBody>
      </p:sp>
      <p:sp>
        <p:nvSpPr>
          <p:cNvPr id="53" name="角丸四角形 52"/>
          <p:cNvSpPr/>
          <p:nvPr/>
        </p:nvSpPr>
        <p:spPr>
          <a:xfrm>
            <a:off x="3203848" y="6237312"/>
            <a:ext cx="900000" cy="288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b" anchorCtr="1"/>
          <a:lstStyle/>
          <a:p>
            <a:endParaRPr kumimoji="1" lang="ja-JP" altLang="en-US" dirty="0">
              <a:solidFill>
                <a:schemeClr val="tx1"/>
              </a:solidFill>
            </a:endParaRPr>
          </a:p>
        </p:txBody>
      </p:sp>
      <p:sp>
        <p:nvSpPr>
          <p:cNvPr id="54" name="テキスト ボックス 53"/>
          <p:cNvSpPr txBox="1"/>
          <p:nvPr/>
        </p:nvSpPr>
        <p:spPr>
          <a:xfrm>
            <a:off x="1205880" y="4695529"/>
            <a:ext cx="7656977"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フルタイムで働く保護者の受入れ実態に鑑み、受け皿として特に効果的である以下の場合（太枠内）</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における補助単価の増額を認める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2273914" y="2877036"/>
            <a:ext cx="588623" cy="415498"/>
          </a:xfrm>
          <a:prstGeom prst="rect">
            <a:avLst/>
          </a:prstGeom>
          <a:noFill/>
          <a:ln w="12700">
            <a:noFill/>
            <a:prstDash val="dashDot"/>
          </a:ln>
        </p:spPr>
        <p:txBody>
          <a:bodyPr wrap="none" rtlCol="0">
            <a:spAutoFit/>
          </a:bodyPr>
          <a:lstStyle/>
          <a:p>
            <a:r>
              <a:rPr lang="ja-JP" altLang="en-US" sz="1050" b="1" dirty="0" smtClean="0">
                <a:latin typeface="ＭＳ Ｐゴシック" panose="020B0600070205080204" pitchFamily="50" charset="-128"/>
                <a:ea typeface="ＭＳ Ｐゴシック" panose="020B0600070205080204" pitchFamily="50" charset="-128"/>
              </a:rPr>
              <a:t>国単価</a:t>
            </a:r>
            <a:endParaRPr lang="en-US" altLang="ja-JP" sz="1050" b="1" dirty="0" smtClean="0">
              <a:latin typeface="ＭＳ Ｐゴシック" panose="020B0600070205080204" pitchFamily="50" charset="-128"/>
              <a:ea typeface="ＭＳ Ｐゴシック" panose="020B0600070205080204" pitchFamily="50" charset="-128"/>
            </a:endParaRPr>
          </a:p>
          <a:p>
            <a:r>
              <a:rPr lang="en-US" altLang="ja-JP" sz="1050" b="1" dirty="0" smtClean="0">
                <a:latin typeface="ＭＳ Ｐゴシック" panose="020B0600070205080204" pitchFamily="50" charset="-128"/>
                <a:ea typeface="ＭＳ Ｐゴシック" panose="020B0600070205080204" pitchFamily="50" charset="-128"/>
              </a:rPr>
              <a:t>×0.7</a:t>
            </a:r>
            <a:endParaRPr lang="ja-JP" altLang="en-US" sz="1050" b="1" dirty="0">
              <a:latin typeface="ＭＳ Ｐゴシック" panose="020B0600070205080204" pitchFamily="50" charset="-128"/>
              <a:ea typeface="ＭＳ Ｐゴシック" panose="020B0600070205080204" pitchFamily="50" charset="-128"/>
            </a:endParaRPr>
          </a:p>
        </p:txBody>
      </p:sp>
      <p:sp>
        <p:nvSpPr>
          <p:cNvPr id="57" name="テキスト ボックス 56"/>
          <p:cNvSpPr txBox="1"/>
          <p:nvPr/>
        </p:nvSpPr>
        <p:spPr>
          <a:xfrm>
            <a:off x="3143531" y="2877036"/>
            <a:ext cx="588623" cy="415498"/>
          </a:xfrm>
          <a:prstGeom prst="rect">
            <a:avLst/>
          </a:prstGeom>
          <a:noFill/>
          <a:ln w="12700">
            <a:noFill/>
            <a:prstDash val="dashDot"/>
          </a:ln>
        </p:spPr>
        <p:txBody>
          <a:bodyPr wrap="none" rtlCol="0">
            <a:spAutoFit/>
          </a:bodyPr>
          <a:lstStyle/>
          <a:p>
            <a:r>
              <a:rPr lang="ja-JP" altLang="en-US" sz="1050" b="1" dirty="0" smtClean="0">
                <a:latin typeface="ＭＳ Ｐゴシック" panose="020B0600070205080204" pitchFamily="50" charset="-128"/>
                <a:ea typeface="ＭＳ Ｐゴシック" panose="020B0600070205080204" pitchFamily="50" charset="-128"/>
              </a:rPr>
              <a:t>国単価</a:t>
            </a:r>
            <a:endParaRPr lang="en-US" altLang="ja-JP" sz="1050" b="1" dirty="0" smtClean="0">
              <a:latin typeface="ＭＳ Ｐゴシック" panose="020B0600070205080204" pitchFamily="50" charset="-128"/>
              <a:ea typeface="ＭＳ Ｐゴシック" panose="020B0600070205080204" pitchFamily="50" charset="-128"/>
            </a:endParaRPr>
          </a:p>
          <a:p>
            <a:r>
              <a:rPr lang="en-US" altLang="ja-JP" sz="1050" b="1" dirty="0" smtClean="0">
                <a:latin typeface="ＭＳ Ｐゴシック" panose="020B0600070205080204" pitchFamily="50" charset="-128"/>
                <a:ea typeface="ＭＳ Ｐゴシック" panose="020B0600070205080204" pitchFamily="50" charset="-128"/>
              </a:rPr>
              <a:t>×0.8</a:t>
            </a:r>
            <a:endParaRPr lang="ja-JP" altLang="en-US" sz="1050" b="1" dirty="0">
              <a:latin typeface="ＭＳ Ｐゴシック" panose="020B0600070205080204" pitchFamily="50" charset="-128"/>
              <a:ea typeface="ＭＳ Ｐゴシック" panose="020B0600070205080204" pitchFamily="50" charset="-128"/>
            </a:endParaRPr>
          </a:p>
        </p:txBody>
      </p:sp>
      <p:sp>
        <p:nvSpPr>
          <p:cNvPr id="58" name="テキスト ボックス 57"/>
          <p:cNvSpPr txBox="1"/>
          <p:nvPr/>
        </p:nvSpPr>
        <p:spPr>
          <a:xfrm>
            <a:off x="4434154" y="2893586"/>
            <a:ext cx="588623" cy="415498"/>
          </a:xfrm>
          <a:prstGeom prst="rect">
            <a:avLst/>
          </a:prstGeom>
          <a:noFill/>
          <a:ln w="12700">
            <a:noFill/>
            <a:prstDash val="dashDot"/>
          </a:ln>
        </p:spPr>
        <p:txBody>
          <a:bodyPr wrap="none" rtlCol="0">
            <a:spAutoFit/>
          </a:bodyPr>
          <a:lstStyle/>
          <a:p>
            <a:r>
              <a:rPr lang="ja-JP" altLang="en-US" sz="1050" b="1" dirty="0" smtClean="0">
                <a:latin typeface="ＭＳ Ｐゴシック" panose="020B0600070205080204" pitchFamily="50" charset="-128"/>
                <a:ea typeface="ＭＳ Ｐゴシック" panose="020B0600070205080204" pitchFamily="50" charset="-128"/>
              </a:rPr>
              <a:t>国単価</a:t>
            </a:r>
            <a:endParaRPr lang="en-US" altLang="ja-JP" sz="1050" b="1" dirty="0" smtClean="0">
              <a:latin typeface="ＭＳ Ｐゴシック" panose="020B0600070205080204" pitchFamily="50" charset="-128"/>
              <a:ea typeface="ＭＳ Ｐゴシック" panose="020B0600070205080204" pitchFamily="50" charset="-128"/>
            </a:endParaRPr>
          </a:p>
          <a:p>
            <a:r>
              <a:rPr lang="ja-JP" altLang="en-US" sz="1050" b="1" dirty="0" smtClean="0">
                <a:latin typeface="ＭＳ Ｐゴシック" panose="020B0600070205080204" pitchFamily="50" charset="-128"/>
                <a:ea typeface="ＭＳ Ｐゴシック" panose="020B0600070205080204" pitchFamily="50" charset="-128"/>
              </a:rPr>
              <a:t>どおり</a:t>
            </a:r>
            <a:endParaRPr lang="ja-JP" altLang="en-US" sz="1050" b="1" dirty="0">
              <a:latin typeface="ＭＳ Ｐゴシック" panose="020B0600070205080204" pitchFamily="50" charset="-128"/>
              <a:ea typeface="ＭＳ Ｐゴシック" panose="020B0600070205080204" pitchFamily="50" charset="-128"/>
            </a:endParaRPr>
          </a:p>
        </p:txBody>
      </p:sp>
      <p:sp>
        <p:nvSpPr>
          <p:cNvPr id="59" name="テキスト ボックス 58"/>
          <p:cNvSpPr txBox="1"/>
          <p:nvPr/>
        </p:nvSpPr>
        <p:spPr>
          <a:xfrm>
            <a:off x="6657892" y="2893586"/>
            <a:ext cx="588623" cy="415498"/>
          </a:xfrm>
          <a:prstGeom prst="rect">
            <a:avLst/>
          </a:prstGeom>
          <a:noFill/>
          <a:ln w="12700">
            <a:noFill/>
            <a:prstDash val="dashDot"/>
          </a:ln>
        </p:spPr>
        <p:txBody>
          <a:bodyPr wrap="none" rtlCol="0">
            <a:spAutoFit/>
          </a:bodyPr>
          <a:lstStyle/>
          <a:p>
            <a:r>
              <a:rPr lang="ja-JP" altLang="en-US" sz="1050" b="1" dirty="0" smtClean="0">
                <a:latin typeface="ＭＳ Ｐゴシック" panose="020B0600070205080204" pitchFamily="50" charset="-128"/>
                <a:ea typeface="ＭＳ Ｐゴシック" panose="020B0600070205080204" pitchFamily="50" charset="-128"/>
              </a:rPr>
              <a:t>国単価</a:t>
            </a:r>
            <a:endParaRPr lang="en-US" altLang="ja-JP" sz="1050" b="1" dirty="0" smtClean="0">
              <a:latin typeface="ＭＳ Ｐゴシック" panose="020B0600070205080204" pitchFamily="50" charset="-128"/>
              <a:ea typeface="ＭＳ Ｐゴシック" panose="020B0600070205080204" pitchFamily="50" charset="-128"/>
            </a:endParaRPr>
          </a:p>
          <a:p>
            <a:r>
              <a:rPr lang="ja-JP" altLang="en-US" sz="1050" b="1" dirty="0" smtClean="0">
                <a:latin typeface="ＭＳ Ｐゴシック" panose="020B0600070205080204" pitchFamily="50" charset="-128"/>
                <a:ea typeface="ＭＳ Ｐゴシック" panose="020B0600070205080204" pitchFamily="50" charset="-128"/>
              </a:rPr>
              <a:t>どおり</a:t>
            </a:r>
            <a:endParaRPr lang="ja-JP" altLang="en-US" sz="1050" b="1" dirty="0">
              <a:latin typeface="ＭＳ Ｐゴシック" panose="020B0600070205080204" pitchFamily="50" charset="-128"/>
              <a:ea typeface="ＭＳ Ｐゴシック" panose="020B0600070205080204" pitchFamily="50" charset="-128"/>
            </a:endParaRPr>
          </a:p>
        </p:txBody>
      </p:sp>
      <p:sp>
        <p:nvSpPr>
          <p:cNvPr id="44" name="テキスト ボックス 43"/>
          <p:cNvSpPr txBox="1"/>
          <p:nvPr/>
        </p:nvSpPr>
        <p:spPr>
          <a:xfrm>
            <a:off x="1547665" y="908722"/>
            <a:ext cx="7656977"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現在の「子育て支援型」、「移行支援型」から成る預かり保育事業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を「子育て支援型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」に一元化</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し、</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平日の預かり保育のより長時間での実施及び長期休業日での預かり保育実施日数の増へ誘導する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07504" y="80249"/>
            <a:ext cx="7596336" cy="646330"/>
          </a:xfrm>
          <a:prstGeom prst="rect">
            <a:avLst/>
          </a:prstGeom>
          <a:solidFill>
            <a:sysClr val="windowText" lastClr="00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大阪府私立幼稚園預かり保育事業</a:t>
            </a:r>
            <a:endParaRPr kumimoji="0" lang="en-US" altLang="ja-JP" sz="18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6156176" y="80249"/>
            <a:ext cx="2947699" cy="646331"/>
          </a:xfrm>
          <a:prstGeom prst="rect">
            <a:avLst/>
          </a:prstGeom>
          <a:solidFill>
            <a:sysClr val="windowText" lastClr="000000"/>
          </a:solidFill>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平成</a:t>
            </a:r>
            <a:r>
              <a:rPr kumimoji="0" lang="en-US" altLang="ja-JP"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30</a:t>
            </a:r>
            <a:r>
              <a:rPr kumimoji="0" lang="ja-JP" altLang="en-US"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年度予算要求額　</a:t>
            </a:r>
            <a:r>
              <a:rPr kumimoji="0" lang="en-US" altLang="ja-JP"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505,590</a:t>
            </a:r>
            <a:r>
              <a:rPr kumimoji="0" lang="ja-JP" altLang="en-US"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千円</a:t>
            </a:r>
            <a:endParaRPr kumimoji="0" lang="en-US" altLang="ja-JP"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endParaRPr>
          </a:p>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　　　　　　　内示額　</a:t>
            </a:r>
            <a:r>
              <a:rPr kumimoji="0" lang="en-US" altLang="ja-JP"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456,544</a:t>
            </a:r>
            <a:r>
              <a:rPr kumimoji="0" lang="ja-JP" altLang="en-US"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千円</a:t>
            </a:r>
            <a:endParaRPr kumimoji="0" lang="en-US" altLang="ja-JP"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endParaRPr>
          </a:p>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復活要求額　 </a:t>
            </a:r>
            <a:r>
              <a:rPr kumimoji="0" lang="en-US" altLang="ja-JP"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49,046</a:t>
            </a:r>
            <a:r>
              <a:rPr kumimoji="0" lang="ja-JP" altLang="en-US" sz="1200" b="1" i="0" u="none" strike="noStrike" kern="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rPr>
              <a:t>千円　　　</a:t>
            </a:r>
          </a:p>
        </p:txBody>
      </p:sp>
    </p:spTree>
    <p:extLst>
      <p:ext uri="{BB962C8B-B14F-4D97-AF65-F5344CB8AC3E}">
        <p14:creationId xmlns:p14="http://schemas.microsoft.com/office/powerpoint/2010/main" val="3437776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A3ED19ED589604398D13D327AC30644" ma:contentTypeVersion="0" ma:contentTypeDescription="新しいドキュメントを作成します。" ma:contentTypeScope="" ma:versionID="d0ab3e5ca7e9681ed139b5eda450f70e">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20DB7E-A8DC-4DD7-871F-14F6F47A89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C6566ED-3800-4FFF-AD28-ED83B06B946E}">
  <ds:schemaRefs>
    <ds:schemaRef ds:uri="http://schemas.microsoft.com/office/2006/metadata/properties"/>
    <ds:schemaRef ds:uri="http://purl.org/dc/terms/"/>
    <ds:schemaRef ds:uri="http://purl.org/dc/dcmitype/"/>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s>
</ds:datastoreItem>
</file>

<file path=customXml/itemProps3.xml><?xml version="1.0" encoding="utf-8"?>
<ds:datastoreItem xmlns:ds="http://schemas.openxmlformats.org/officeDocument/2006/customXml" ds:itemID="{3C2D1237-3FD1-49E2-A36F-2F629E8145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568</TotalTime>
  <Words>387</Words>
  <Application>Microsoft Office PowerPoint</Application>
  <PresentationFormat>画面に合わせる (4:3)</PresentationFormat>
  <Paragraphs>164</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哲也</dc:creator>
  <cp:lastModifiedBy>HOSTNAME</cp:lastModifiedBy>
  <cp:revision>26</cp:revision>
  <cp:lastPrinted>2018-01-25T04:52:31Z</cp:lastPrinted>
  <dcterms:created xsi:type="dcterms:W3CDTF">2018-01-05T09:06:28Z</dcterms:created>
  <dcterms:modified xsi:type="dcterms:W3CDTF">2018-01-29T08:02:46Z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0x0101003A3ED19ED589604398D13D327AC30644</vt:lpwstr>
  </property>
</Properties>
</file>