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0799763" cy="7920038"/>
  <p:notesSz cx="9939338" cy="6807200"/>
  <p:defaultTextStyle>
    <a:defPPr>
      <a:defRPr lang="ja-JP"/>
    </a:defPPr>
    <a:lvl1pPr marL="0" algn="l" defTabSz="1025032" rtl="0" eaLnBrk="1" latinLnBrk="0" hangingPunct="1">
      <a:defRPr kumimoji="1" sz="1971" kern="1200">
        <a:solidFill>
          <a:schemeClr val="tx1"/>
        </a:solidFill>
        <a:latin typeface="+mn-lt"/>
        <a:ea typeface="+mn-ea"/>
        <a:cs typeface="+mn-cs"/>
      </a:defRPr>
    </a:lvl1pPr>
    <a:lvl2pPr marL="512516" algn="l" defTabSz="1025032" rtl="0" eaLnBrk="1" latinLnBrk="0" hangingPunct="1">
      <a:defRPr kumimoji="1" sz="1971" kern="1200">
        <a:solidFill>
          <a:schemeClr val="tx1"/>
        </a:solidFill>
        <a:latin typeface="+mn-lt"/>
        <a:ea typeface="+mn-ea"/>
        <a:cs typeface="+mn-cs"/>
      </a:defRPr>
    </a:lvl2pPr>
    <a:lvl3pPr marL="1025032" algn="l" defTabSz="1025032" rtl="0" eaLnBrk="1" latinLnBrk="0" hangingPunct="1">
      <a:defRPr kumimoji="1" sz="1971" kern="1200">
        <a:solidFill>
          <a:schemeClr val="tx1"/>
        </a:solidFill>
        <a:latin typeface="+mn-lt"/>
        <a:ea typeface="+mn-ea"/>
        <a:cs typeface="+mn-cs"/>
      </a:defRPr>
    </a:lvl3pPr>
    <a:lvl4pPr marL="1537549" algn="l" defTabSz="1025032" rtl="0" eaLnBrk="1" latinLnBrk="0" hangingPunct="1">
      <a:defRPr kumimoji="1" sz="1971" kern="1200">
        <a:solidFill>
          <a:schemeClr val="tx1"/>
        </a:solidFill>
        <a:latin typeface="+mn-lt"/>
        <a:ea typeface="+mn-ea"/>
        <a:cs typeface="+mn-cs"/>
      </a:defRPr>
    </a:lvl4pPr>
    <a:lvl5pPr marL="2050065" algn="l" defTabSz="1025032" rtl="0" eaLnBrk="1" latinLnBrk="0" hangingPunct="1">
      <a:defRPr kumimoji="1" sz="1971" kern="1200">
        <a:solidFill>
          <a:schemeClr val="tx1"/>
        </a:solidFill>
        <a:latin typeface="+mn-lt"/>
        <a:ea typeface="+mn-ea"/>
        <a:cs typeface="+mn-cs"/>
      </a:defRPr>
    </a:lvl5pPr>
    <a:lvl6pPr marL="2562581" algn="l" defTabSz="1025032" rtl="0" eaLnBrk="1" latinLnBrk="0" hangingPunct="1">
      <a:defRPr kumimoji="1" sz="1971" kern="1200">
        <a:solidFill>
          <a:schemeClr val="tx1"/>
        </a:solidFill>
        <a:latin typeface="+mn-lt"/>
        <a:ea typeface="+mn-ea"/>
        <a:cs typeface="+mn-cs"/>
      </a:defRPr>
    </a:lvl6pPr>
    <a:lvl7pPr marL="3075096" algn="l" defTabSz="1025032" rtl="0" eaLnBrk="1" latinLnBrk="0" hangingPunct="1">
      <a:defRPr kumimoji="1" sz="1971" kern="1200">
        <a:solidFill>
          <a:schemeClr val="tx1"/>
        </a:solidFill>
        <a:latin typeface="+mn-lt"/>
        <a:ea typeface="+mn-ea"/>
        <a:cs typeface="+mn-cs"/>
      </a:defRPr>
    </a:lvl7pPr>
    <a:lvl8pPr marL="3587614" algn="l" defTabSz="1025032" rtl="0" eaLnBrk="1" latinLnBrk="0" hangingPunct="1">
      <a:defRPr kumimoji="1" sz="1971" kern="1200">
        <a:solidFill>
          <a:schemeClr val="tx1"/>
        </a:solidFill>
        <a:latin typeface="+mn-lt"/>
        <a:ea typeface="+mn-ea"/>
        <a:cs typeface="+mn-cs"/>
      </a:defRPr>
    </a:lvl8pPr>
    <a:lvl9pPr marL="4100129" algn="l" defTabSz="1025032" rtl="0" eaLnBrk="1" latinLnBrk="0" hangingPunct="1">
      <a:defRPr kumimoji="1" sz="197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73" userDrawn="1">
          <p15:clr>
            <a:srgbClr val="A4A3A4"/>
          </p15:clr>
        </p15:guide>
        <p15:guide id="2" pos="3297" userDrawn="1">
          <p15:clr>
            <a:srgbClr val="A4A3A4"/>
          </p15:clr>
        </p15:guide>
        <p15:guide id="3" orient="horz" pos="2496" userDrawn="1">
          <p15:clr>
            <a:srgbClr val="A4A3A4"/>
          </p15:clr>
        </p15:guide>
        <p15:guide id="4" pos="340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3333FF"/>
    <a:srgbClr val="FFCCCC"/>
    <a:srgbClr val="FFCCFF"/>
    <a:srgbClr val="FF0000"/>
    <a:srgbClr val="FF9999"/>
    <a:srgbClr val="008000"/>
    <a:srgbClr val="00CC00"/>
    <a:srgbClr val="CC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24" autoAdjust="0"/>
    <p:restoredTop sz="94434" autoAdjust="0"/>
  </p:normalViewPr>
  <p:slideViewPr>
    <p:cSldViewPr showGuides="1">
      <p:cViewPr varScale="1">
        <p:scale>
          <a:sx n="61" d="100"/>
          <a:sy n="61" d="100"/>
        </p:scale>
        <p:origin x="1614" y="72"/>
      </p:cViewPr>
      <p:guideLst>
        <p:guide orient="horz" pos="7573"/>
        <p:guide pos="3297"/>
        <p:guide orient="horz" pos="2496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176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48E2E101-7F26-4693-B1F4-60236BA3765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87808A-6284-4E33-B1D9-A4EED05CB7A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2E528-6DED-4ADE-BFDB-94AD1C4F5422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F2020F0-36B1-4154-9167-06411695AF9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B1A793C-C9F0-4959-91F2-1E0D7E3EDFB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55EEA-0D56-48B5-9167-8628F7E42C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422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992" y="0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2A1490-D375-47F6-B3CE-7C8792C396EB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30563" y="511175"/>
            <a:ext cx="3478212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4" y="3233420"/>
            <a:ext cx="7951470" cy="30632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65659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992" y="6465659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CE9878-C377-4FC8-87CB-ED1047FDFD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518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32166" rtl="0" eaLnBrk="1" latinLnBrk="0" hangingPunct="1">
      <a:defRPr kumimoji="1" sz="986" kern="1200">
        <a:solidFill>
          <a:schemeClr val="tx1"/>
        </a:solidFill>
        <a:latin typeface="+mn-lt"/>
        <a:ea typeface="+mn-ea"/>
        <a:cs typeface="+mn-cs"/>
      </a:defRPr>
    </a:lvl1pPr>
    <a:lvl2pPr marL="366082" algn="l" defTabSz="732166" rtl="0" eaLnBrk="1" latinLnBrk="0" hangingPunct="1">
      <a:defRPr kumimoji="1" sz="986" kern="1200">
        <a:solidFill>
          <a:schemeClr val="tx1"/>
        </a:solidFill>
        <a:latin typeface="+mn-lt"/>
        <a:ea typeface="+mn-ea"/>
        <a:cs typeface="+mn-cs"/>
      </a:defRPr>
    </a:lvl2pPr>
    <a:lvl3pPr marL="732166" algn="l" defTabSz="732166" rtl="0" eaLnBrk="1" latinLnBrk="0" hangingPunct="1">
      <a:defRPr kumimoji="1" sz="986" kern="1200">
        <a:solidFill>
          <a:schemeClr val="tx1"/>
        </a:solidFill>
        <a:latin typeface="+mn-lt"/>
        <a:ea typeface="+mn-ea"/>
        <a:cs typeface="+mn-cs"/>
      </a:defRPr>
    </a:lvl3pPr>
    <a:lvl4pPr marL="1098248" algn="l" defTabSz="732166" rtl="0" eaLnBrk="1" latinLnBrk="0" hangingPunct="1">
      <a:defRPr kumimoji="1" sz="986" kern="1200">
        <a:solidFill>
          <a:schemeClr val="tx1"/>
        </a:solidFill>
        <a:latin typeface="+mn-lt"/>
        <a:ea typeface="+mn-ea"/>
        <a:cs typeface="+mn-cs"/>
      </a:defRPr>
    </a:lvl4pPr>
    <a:lvl5pPr marL="1464332" algn="l" defTabSz="732166" rtl="0" eaLnBrk="1" latinLnBrk="0" hangingPunct="1">
      <a:defRPr kumimoji="1" sz="986" kern="1200">
        <a:solidFill>
          <a:schemeClr val="tx1"/>
        </a:solidFill>
        <a:latin typeface="+mn-lt"/>
        <a:ea typeface="+mn-ea"/>
        <a:cs typeface="+mn-cs"/>
      </a:defRPr>
    </a:lvl5pPr>
    <a:lvl6pPr marL="1830415" algn="l" defTabSz="732166" rtl="0" eaLnBrk="1" latinLnBrk="0" hangingPunct="1">
      <a:defRPr kumimoji="1" sz="986" kern="1200">
        <a:solidFill>
          <a:schemeClr val="tx1"/>
        </a:solidFill>
        <a:latin typeface="+mn-lt"/>
        <a:ea typeface="+mn-ea"/>
        <a:cs typeface="+mn-cs"/>
      </a:defRPr>
    </a:lvl6pPr>
    <a:lvl7pPr marL="2196498" algn="l" defTabSz="732166" rtl="0" eaLnBrk="1" latinLnBrk="0" hangingPunct="1">
      <a:defRPr kumimoji="1" sz="986" kern="1200">
        <a:solidFill>
          <a:schemeClr val="tx1"/>
        </a:solidFill>
        <a:latin typeface="+mn-lt"/>
        <a:ea typeface="+mn-ea"/>
        <a:cs typeface="+mn-cs"/>
      </a:defRPr>
    </a:lvl7pPr>
    <a:lvl8pPr marL="2562581" algn="l" defTabSz="732166" rtl="0" eaLnBrk="1" latinLnBrk="0" hangingPunct="1">
      <a:defRPr kumimoji="1" sz="986" kern="1200">
        <a:solidFill>
          <a:schemeClr val="tx1"/>
        </a:solidFill>
        <a:latin typeface="+mn-lt"/>
        <a:ea typeface="+mn-ea"/>
        <a:cs typeface="+mn-cs"/>
      </a:defRPr>
    </a:lvl8pPr>
    <a:lvl9pPr marL="2928664" algn="l" defTabSz="732166" rtl="0" eaLnBrk="1" latinLnBrk="0" hangingPunct="1">
      <a:defRPr kumimoji="1" sz="98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CE9878-C377-4FC8-87CB-ED1047FDFD9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254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9994" y="2460352"/>
            <a:ext cx="9179799" cy="1697674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19966" y="4488028"/>
            <a:ext cx="7559835" cy="20240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80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61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4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2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40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08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76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4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7B4B-78B1-4AF2-AA56-422C93985DD4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4886-83E6-41C3-B3A6-AE2D3F36E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359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7B4B-78B1-4AF2-AA56-422C93985DD4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4886-83E6-41C3-B3A6-AE2D3F36E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4863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829835" y="317174"/>
            <a:ext cx="2429947" cy="675769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9995" y="317174"/>
            <a:ext cx="7109844" cy="675769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7B4B-78B1-4AF2-AA56-422C93985DD4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4886-83E6-41C3-B3A6-AE2D3F36E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573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7B4B-78B1-4AF2-AA56-422C93985DD4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4886-83E6-41C3-B3A6-AE2D3F36E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48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53116" y="5089370"/>
            <a:ext cx="9179799" cy="1573007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53116" y="3356859"/>
            <a:ext cx="9179799" cy="173250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6805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3610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415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7220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4025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0830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27636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74441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7B4B-78B1-4AF2-AA56-422C93985DD4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4886-83E6-41C3-B3A6-AE2D3F36E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5779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40000" y="1848013"/>
            <a:ext cx="4769895" cy="5226859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000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89891" y="1848013"/>
            <a:ext cx="4769895" cy="5226859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000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7B4B-78B1-4AF2-AA56-422C93985DD4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4886-83E6-41C3-B3A6-AE2D3F36E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0274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9998" y="1772847"/>
            <a:ext cx="4771771" cy="738836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8053" indent="0">
              <a:buNone/>
              <a:defRPr sz="2000" b="1"/>
            </a:lvl2pPr>
            <a:lvl3pPr marL="936101" indent="0">
              <a:buNone/>
              <a:defRPr sz="1799" b="1"/>
            </a:lvl3pPr>
            <a:lvl4pPr marL="1404153" indent="0">
              <a:buNone/>
              <a:defRPr sz="1600" b="1"/>
            </a:lvl4pPr>
            <a:lvl5pPr marL="1872206" indent="0">
              <a:buNone/>
              <a:defRPr sz="1600" b="1"/>
            </a:lvl5pPr>
            <a:lvl6pPr marL="2340256" indent="0">
              <a:buNone/>
              <a:defRPr sz="1600" b="1"/>
            </a:lvl6pPr>
            <a:lvl7pPr marL="2808308" indent="0">
              <a:buNone/>
              <a:defRPr sz="1600" b="1"/>
            </a:lvl7pPr>
            <a:lvl8pPr marL="3276362" indent="0">
              <a:buNone/>
              <a:defRPr sz="1600" b="1"/>
            </a:lvl8pPr>
            <a:lvl9pPr marL="3744411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9998" y="2511686"/>
            <a:ext cx="4771771" cy="4563189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86141" y="1772847"/>
            <a:ext cx="4773645" cy="738836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8053" indent="0">
              <a:buNone/>
              <a:defRPr sz="2000" b="1"/>
            </a:lvl2pPr>
            <a:lvl3pPr marL="936101" indent="0">
              <a:buNone/>
              <a:defRPr sz="1799" b="1"/>
            </a:lvl3pPr>
            <a:lvl4pPr marL="1404153" indent="0">
              <a:buNone/>
              <a:defRPr sz="1600" b="1"/>
            </a:lvl4pPr>
            <a:lvl5pPr marL="1872206" indent="0">
              <a:buNone/>
              <a:defRPr sz="1600" b="1"/>
            </a:lvl5pPr>
            <a:lvl6pPr marL="2340256" indent="0">
              <a:buNone/>
              <a:defRPr sz="1600" b="1"/>
            </a:lvl6pPr>
            <a:lvl7pPr marL="2808308" indent="0">
              <a:buNone/>
              <a:defRPr sz="1600" b="1"/>
            </a:lvl7pPr>
            <a:lvl8pPr marL="3276362" indent="0">
              <a:buNone/>
              <a:defRPr sz="1600" b="1"/>
            </a:lvl8pPr>
            <a:lvl9pPr marL="3744411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86141" y="2511686"/>
            <a:ext cx="4773645" cy="4563189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7B4B-78B1-4AF2-AA56-422C93985DD4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4886-83E6-41C3-B3A6-AE2D3F36E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096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7B4B-78B1-4AF2-AA56-422C93985DD4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4886-83E6-41C3-B3A6-AE2D3F36E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055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7B4B-78B1-4AF2-AA56-422C93985DD4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4886-83E6-41C3-B3A6-AE2D3F36E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63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999" y="315339"/>
            <a:ext cx="3553048" cy="134200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22414" y="315343"/>
            <a:ext cx="6037367" cy="6759533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9999" y="1657344"/>
            <a:ext cx="3553048" cy="5417526"/>
          </a:xfrm>
        </p:spPr>
        <p:txBody>
          <a:bodyPr/>
          <a:lstStyle>
            <a:lvl1pPr marL="0" indent="0">
              <a:buNone/>
              <a:defRPr sz="1500"/>
            </a:lvl1pPr>
            <a:lvl2pPr marL="468053" indent="0">
              <a:buNone/>
              <a:defRPr sz="1200"/>
            </a:lvl2pPr>
            <a:lvl3pPr marL="936101" indent="0">
              <a:buNone/>
              <a:defRPr sz="1002"/>
            </a:lvl3pPr>
            <a:lvl4pPr marL="1404153" indent="0">
              <a:buNone/>
              <a:defRPr sz="1002"/>
            </a:lvl4pPr>
            <a:lvl5pPr marL="1872206" indent="0">
              <a:buNone/>
              <a:defRPr sz="1002"/>
            </a:lvl5pPr>
            <a:lvl6pPr marL="2340256" indent="0">
              <a:buNone/>
              <a:defRPr sz="1002"/>
            </a:lvl6pPr>
            <a:lvl7pPr marL="2808308" indent="0">
              <a:buNone/>
              <a:defRPr sz="1002"/>
            </a:lvl7pPr>
            <a:lvl8pPr marL="3276362" indent="0">
              <a:buNone/>
              <a:defRPr sz="1002"/>
            </a:lvl8pPr>
            <a:lvl9pPr marL="3744411" indent="0">
              <a:buNone/>
              <a:defRPr sz="100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7B4B-78B1-4AF2-AA56-422C93985DD4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4886-83E6-41C3-B3A6-AE2D3F36E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190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6831" y="5544037"/>
            <a:ext cx="6479858" cy="6545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116831" y="707675"/>
            <a:ext cx="6479858" cy="4752023"/>
          </a:xfrm>
        </p:spPr>
        <p:txBody>
          <a:bodyPr/>
          <a:lstStyle>
            <a:lvl1pPr marL="0" indent="0">
              <a:buNone/>
              <a:defRPr sz="3300"/>
            </a:lvl1pPr>
            <a:lvl2pPr marL="468053" indent="0">
              <a:buNone/>
              <a:defRPr sz="2900"/>
            </a:lvl2pPr>
            <a:lvl3pPr marL="936101" indent="0">
              <a:buNone/>
              <a:defRPr sz="2500"/>
            </a:lvl3pPr>
            <a:lvl4pPr marL="1404153" indent="0">
              <a:buNone/>
              <a:defRPr sz="2000"/>
            </a:lvl4pPr>
            <a:lvl5pPr marL="1872206" indent="0">
              <a:buNone/>
              <a:defRPr sz="2000"/>
            </a:lvl5pPr>
            <a:lvl6pPr marL="2340256" indent="0">
              <a:buNone/>
              <a:defRPr sz="2000"/>
            </a:lvl6pPr>
            <a:lvl7pPr marL="2808308" indent="0">
              <a:buNone/>
              <a:defRPr sz="2000"/>
            </a:lvl7pPr>
            <a:lvl8pPr marL="3276362" indent="0">
              <a:buNone/>
              <a:defRPr sz="2000"/>
            </a:lvl8pPr>
            <a:lvl9pPr marL="374441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116831" y="6198537"/>
            <a:ext cx="6479858" cy="929504"/>
          </a:xfrm>
        </p:spPr>
        <p:txBody>
          <a:bodyPr/>
          <a:lstStyle>
            <a:lvl1pPr marL="0" indent="0">
              <a:buNone/>
              <a:defRPr sz="1500"/>
            </a:lvl1pPr>
            <a:lvl2pPr marL="468053" indent="0">
              <a:buNone/>
              <a:defRPr sz="1200"/>
            </a:lvl2pPr>
            <a:lvl3pPr marL="936101" indent="0">
              <a:buNone/>
              <a:defRPr sz="1002"/>
            </a:lvl3pPr>
            <a:lvl4pPr marL="1404153" indent="0">
              <a:buNone/>
              <a:defRPr sz="1002"/>
            </a:lvl4pPr>
            <a:lvl5pPr marL="1872206" indent="0">
              <a:buNone/>
              <a:defRPr sz="1002"/>
            </a:lvl5pPr>
            <a:lvl6pPr marL="2340256" indent="0">
              <a:buNone/>
              <a:defRPr sz="1002"/>
            </a:lvl6pPr>
            <a:lvl7pPr marL="2808308" indent="0">
              <a:buNone/>
              <a:defRPr sz="1002"/>
            </a:lvl7pPr>
            <a:lvl8pPr marL="3276362" indent="0">
              <a:buNone/>
              <a:defRPr sz="1002"/>
            </a:lvl8pPr>
            <a:lvl9pPr marL="3744411" indent="0">
              <a:buNone/>
              <a:defRPr sz="100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7B4B-78B1-4AF2-AA56-422C93985DD4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4886-83E6-41C3-B3A6-AE2D3F36E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806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9992" y="317176"/>
            <a:ext cx="9719787" cy="1320008"/>
          </a:xfrm>
          <a:prstGeom prst="rect">
            <a:avLst/>
          </a:prstGeom>
        </p:spPr>
        <p:txBody>
          <a:bodyPr vert="horz" lIns="93618" tIns="46809" rIns="93618" bIns="46809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9992" y="1848013"/>
            <a:ext cx="9719787" cy="5226859"/>
          </a:xfrm>
          <a:prstGeom prst="rect">
            <a:avLst/>
          </a:prstGeom>
        </p:spPr>
        <p:txBody>
          <a:bodyPr vert="horz" lIns="93618" tIns="46809" rIns="93618" bIns="46809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9991" y="7340704"/>
            <a:ext cx="2519945" cy="421668"/>
          </a:xfrm>
          <a:prstGeom prst="rect">
            <a:avLst/>
          </a:prstGeom>
        </p:spPr>
        <p:txBody>
          <a:bodyPr vert="horz" lIns="93618" tIns="46809" rIns="93618" bIns="4680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17B4B-78B1-4AF2-AA56-422C93985DD4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689921" y="7340704"/>
            <a:ext cx="3419925" cy="421668"/>
          </a:xfrm>
          <a:prstGeom prst="rect">
            <a:avLst/>
          </a:prstGeom>
        </p:spPr>
        <p:txBody>
          <a:bodyPr vert="horz" lIns="93618" tIns="46809" rIns="93618" bIns="4680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739835" y="7340704"/>
            <a:ext cx="2519945" cy="421668"/>
          </a:xfrm>
          <a:prstGeom prst="rect">
            <a:avLst/>
          </a:prstGeom>
        </p:spPr>
        <p:txBody>
          <a:bodyPr vert="horz" lIns="93618" tIns="46809" rIns="93618" bIns="4680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A4886-83E6-41C3-B3A6-AE2D3F36E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980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36101" rtl="0" eaLnBrk="1" latinLnBrk="0" hangingPunct="1">
        <a:spcBef>
          <a:spcPct val="0"/>
        </a:spcBef>
        <a:buNone/>
        <a:defRPr kumimoji="1" sz="45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1040" indent="-351040" algn="l" defTabSz="93610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0583" indent="-292533" algn="l" defTabSz="93610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0129" indent="-234026" algn="l" defTabSz="93610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38180" indent="-234026" algn="l" defTabSz="93610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06230" indent="-234026" algn="l" defTabSz="936101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4283" indent="-234026" algn="l" defTabSz="93610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2332" indent="-234026" algn="l" defTabSz="93610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10386" indent="-234026" algn="l" defTabSz="93610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78437" indent="-234026" algn="l" defTabSz="93610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36101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68053" algn="l" defTabSz="936101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36101" algn="l" defTabSz="936101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404153" algn="l" defTabSz="936101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72206" algn="l" defTabSz="936101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340256" algn="l" defTabSz="936101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808308" algn="l" defTabSz="936101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276362" algn="l" defTabSz="936101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744411" algn="l" defTabSz="936101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B8A64B2-81C3-40F2-97CD-775507D3CC0F}"/>
              </a:ext>
            </a:extLst>
          </p:cNvPr>
          <p:cNvGrpSpPr/>
          <p:nvPr/>
        </p:nvGrpSpPr>
        <p:grpSpPr>
          <a:xfrm>
            <a:off x="215307" y="1584482"/>
            <a:ext cx="4787974" cy="1829644"/>
            <a:chOff x="431330" y="1838030"/>
            <a:chExt cx="4631839" cy="1761765"/>
          </a:xfrm>
        </p:grpSpPr>
        <p:sp>
          <p:nvSpPr>
            <p:cNvPr id="9" name="テキスト ボックス 17"/>
            <p:cNvSpPr txBox="1">
              <a:spLocks noChangeArrowheads="1"/>
            </p:cNvSpPr>
            <p:nvPr/>
          </p:nvSpPr>
          <p:spPr bwMode="auto">
            <a:xfrm>
              <a:off x="431330" y="1943795"/>
              <a:ext cx="4631839" cy="1656000"/>
            </a:xfrm>
            <a:prstGeom prst="rect">
              <a:avLst/>
            </a:prstGeom>
            <a:noFill/>
            <a:ln w="19050">
              <a:solidFill>
                <a:srgbClr val="4F81B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0" tIns="36000" rIns="0" bIns="0" numCol="1" anchor="t" anchorCtr="0" compatLnSpc="1">
              <a:prstTxWarp prst="textNoShape">
                <a:avLst/>
              </a:prstTxWarp>
              <a:noAutofit/>
            </a:bodyPr>
            <a:lstStyle>
              <a:lvl1pPr indent="1143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1143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角丸四角形 7">
              <a:extLst>
                <a:ext uri="{FF2B5EF4-FFF2-40B4-BE49-F238E27FC236}">
                  <a16:creationId xmlns:a16="http://schemas.microsoft.com/office/drawing/2014/main" id="{58BB8CC1-1B31-4502-849B-5154F5DA1E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335" y="1838030"/>
              <a:ext cx="1741302" cy="207986"/>
            </a:xfrm>
            <a:prstGeom prst="roundRect">
              <a:avLst>
                <a:gd name="adj" fmla="val 2468"/>
              </a:avLst>
            </a:prstGeom>
            <a:solidFill>
              <a:srgbClr val="FFFFFF"/>
            </a:solidFill>
            <a:ln w="25400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13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ＭＳ Ｐゴシック" panose="020B0600070205080204" pitchFamily="50" charset="-128"/>
                </a:rPr>
                <a:t>現状と課題</a:t>
              </a:r>
              <a:endParaRPr kumimoji="0" lang="ja-JP" altLang="ja-JP" sz="1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E5287638-5A9C-4153-BE1D-34D64843A592}"/>
              </a:ext>
            </a:extLst>
          </p:cNvPr>
          <p:cNvGrpSpPr/>
          <p:nvPr/>
        </p:nvGrpSpPr>
        <p:grpSpPr>
          <a:xfrm>
            <a:off x="225309" y="6562055"/>
            <a:ext cx="10287139" cy="836432"/>
            <a:chOff x="431329" y="6310427"/>
            <a:chExt cx="9937104" cy="836432"/>
          </a:xfrm>
        </p:grpSpPr>
        <p:sp>
          <p:nvSpPr>
            <p:cNvPr id="57" name="テキスト ボックス 16"/>
            <p:cNvSpPr txBox="1">
              <a:spLocks noChangeAspect="1"/>
            </p:cNvSpPr>
            <p:nvPr/>
          </p:nvSpPr>
          <p:spPr>
            <a:xfrm>
              <a:off x="431329" y="6413996"/>
              <a:ext cx="9937104" cy="732863"/>
            </a:xfrm>
            <a:prstGeom prst="rect">
              <a:avLst/>
            </a:prstGeom>
            <a:noFill/>
            <a:ln w="19050" cmpd="sng">
              <a:solidFill>
                <a:srgbClr val="4F81BD"/>
              </a:solidFill>
            </a:ln>
          </p:spPr>
          <p:txBody>
            <a:bodyPr wrap="square" bIns="0" rtlCol="0" anchor="b" anchorCtr="0"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en-US" sz="1000" b="1" kern="1200" dirty="0"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ＭＳ 明朝" panose="02020609040205080304" pitchFamily="17" charset="-128"/>
                  <a:cs typeface="メイリオ" panose="020B0604030504040204" pitchFamily="50" charset="-128"/>
                </a:rPr>
                <a:t> </a:t>
              </a:r>
              <a:endPara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20" name="角丸四角形 3"/>
            <p:cNvSpPr>
              <a:spLocks noChangeArrowheads="1"/>
            </p:cNvSpPr>
            <p:nvPr/>
          </p:nvSpPr>
          <p:spPr bwMode="auto">
            <a:xfrm>
              <a:off x="503336" y="6310427"/>
              <a:ext cx="1800225" cy="219075"/>
            </a:xfrm>
            <a:prstGeom prst="roundRect">
              <a:avLst>
                <a:gd name="adj" fmla="val 2468"/>
              </a:avLst>
            </a:prstGeom>
            <a:solidFill>
              <a:srgbClr val="FFFFFF"/>
            </a:solidFill>
            <a:ln w="25400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76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ＭＳ Ｐゴシック" panose="020B0600070205080204" pitchFamily="50" charset="-128"/>
                </a:rPr>
                <a:t>期待できる効果</a:t>
              </a:r>
              <a:endParaRPr kumimoji="0" lang="ja-JP" altLang="ja-JP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1" name="フリーフォーム 61"/>
          <p:cNvSpPr>
            <a:spLocks/>
          </p:cNvSpPr>
          <p:nvPr/>
        </p:nvSpPr>
        <p:spPr bwMode="auto">
          <a:xfrm>
            <a:off x="5206102" y="3920641"/>
            <a:ext cx="625827" cy="576000"/>
          </a:xfrm>
          <a:custGeom>
            <a:avLst/>
            <a:gdLst>
              <a:gd name="T0" fmla="*/ 0 w 1628190"/>
              <a:gd name="T1" fmla="*/ 60897 h 628057"/>
              <a:gd name="T2" fmla="*/ 23490 w 1628190"/>
              <a:gd name="T3" fmla="*/ 0 h 628057"/>
              <a:gd name="T4" fmla="*/ 585475 w 1628190"/>
              <a:gd name="T5" fmla="*/ 0 h 628057"/>
              <a:gd name="T6" fmla="*/ 608965 w 1628190"/>
              <a:gd name="T7" fmla="*/ 60897 h 628057"/>
              <a:gd name="T8" fmla="*/ 608965 w 1628190"/>
              <a:gd name="T9" fmla="*/ 548068 h 628057"/>
              <a:gd name="T10" fmla="*/ 585475 w 1628190"/>
              <a:gd name="T11" fmla="*/ 608965 h 628057"/>
              <a:gd name="T12" fmla="*/ 23490 w 1628190"/>
              <a:gd name="T13" fmla="*/ 608965 h 628057"/>
              <a:gd name="T14" fmla="*/ 0 w 1628190"/>
              <a:gd name="T15" fmla="*/ 548068 h 628057"/>
              <a:gd name="T16" fmla="*/ 0 w 1628190"/>
              <a:gd name="T17" fmla="*/ 60897 h 62805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628190"/>
              <a:gd name="T28" fmla="*/ 0 h 628057"/>
              <a:gd name="T29" fmla="*/ 1628190 w 1628190"/>
              <a:gd name="T30" fmla="*/ 628057 h 62805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628190" h="628057">
                <a:moveTo>
                  <a:pt x="0" y="62806"/>
                </a:moveTo>
                <a:cubicBezTo>
                  <a:pt x="0" y="28119"/>
                  <a:pt x="28119" y="0"/>
                  <a:pt x="62806" y="0"/>
                </a:cubicBezTo>
                <a:lnTo>
                  <a:pt x="1565384" y="0"/>
                </a:lnTo>
                <a:cubicBezTo>
                  <a:pt x="1600071" y="0"/>
                  <a:pt x="1628190" y="28119"/>
                  <a:pt x="1628190" y="62806"/>
                </a:cubicBezTo>
                <a:lnTo>
                  <a:pt x="1628190" y="565251"/>
                </a:lnTo>
                <a:cubicBezTo>
                  <a:pt x="1628190" y="599938"/>
                  <a:pt x="1600071" y="628057"/>
                  <a:pt x="1565384" y="628057"/>
                </a:cubicBezTo>
                <a:lnTo>
                  <a:pt x="62806" y="628057"/>
                </a:lnTo>
                <a:cubicBezTo>
                  <a:pt x="28119" y="628057"/>
                  <a:pt x="0" y="599938"/>
                  <a:pt x="0" y="565251"/>
                </a:cubicBezTo>
                <a:lnTo>
                  <a:pt x="0" y="62806"/>
                </a:lnTo>
                <a:close/>
              </a:path>
            </a:pathLst>
          </a:custGeom>
          <a:gradFill rotWithShape="1">
            <a:gsLst>
              <a:gs pos="0">
                <a:srgbClr val="A3C4FF"/>
              </a:gs>
              <a:gs pos="35001">
                <a:srgbClr val="BFD5FF"/>
              </a:gs>
              <a:gs pos="100000">
                <a:srgbClr val="E5EEFF"/>
              </a:gs>
            </a:gsLst>
            <a:lin ang="16200000" scaled="1"/>
          </a:gradFill>
          <a:ln>
            <a:noFill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大阪府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角丸四角形 5"/>
          <p:cNvSpPr>
            <a:spLocks noChangeArrowheads="1"/>
          </p:cNvSpPr>
          <p:nvPr/>
        </p:nvSpPr>
        <p:spPr bwMode="auto">
          <a:xfrm>
            <a:off x="7036783" y="562404"/>
            <a:ext cx="3456384" cy="488201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108000" tIns="36000" rIns="36000" bIns="360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9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部長復活要求額 ： </a:t>
            </a:r>
            <a:r>
              <a:rPr kumimoji="0" lang="en-US" altLang="ja-JP" sz="9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23,395</a:t>
            </a:r>
            <a:r>
              <a:rPr kumimoji="0" lang="ja-JP" altLang="en-US" sz="9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千円（一般財源：</a:t>
            </a:r>
            <a:r>
              <a:rPr kumimoji="0" lang="en-US" altLang="ja-JP" sz="9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23,395</a:t>
            </a:r>
            <a:r>
              <a:rPr kumimoji="0" lang="ja-JP" altLang="en-US" sz="9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千円）</a:t>
            </a:r>
            <a:endParaRPr kumimoji="0" lang="ja-JP" altLang="en-US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ｺﾞｼｯｸM" panose="020B0609000000000000" pitchFamily="49" charset="-128"/>
              <a:ea typeface="HGｺﾞｼｯｸM" panose="020B0609000000000000" pitchFamily="49" charset="-128"/>
              <a:cs typeface="ＭＳ Ｐゴシック" panose="020B0600070205080204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9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財務部長内示額 ：      </a:t>
            </a:r>
            <a:r>
              <a:rPr kumimoji="0" lang="en-US" altLang="ja-JP" sz="9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0</a:t>
            </a:r>
            <a:r>
              <a:rPr kumimoji="0" lang="ja-JP" altLang="en-US" sz="9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千円（一般財源：     </a:t>
            </a:r>
            <a:r>
              <a:rPr kumimoji="0" lang="en-US" altLang="ja-JP" sz="9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0</a:t>
            </a:r>
            <a:r>
              <a:rPr kumimoji="0" lang="ja-JP" altLang="en-US" sz="9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千円）</a:t>
            </a:r>
            <a:endParaRPr kumimoji="0" lang="ja-JP" altLang="en-US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ｺﾞｼｯｸM" panose="020B0609000000000000" pitchFamily="49" charset="-128"/>
              <a:ea typeface="HGｺﾞｼｯｸM" panose="020B0609000000000000" pitchFamily="49" charset="-128"/>
              <a:cs typeface="ＭＳ Ｐゴシック" panose="020B0600070205080204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9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知事復活要求額 ： </a:t>
            </a:r>
            <a:r>
              <a:rPr kumimoji="0" lang="en-US" altLang="ja-JP" sz="9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23,401</a:t>
            </a:r>
            <a:r>
              <a:rPr kumimoji="0" lang="ja-JP" altLang="en-US" sz="9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千円</a:t>
            </a:r>
            <a:r>
              <a:rPr kumimoji="0" lang="ja-JP" altLang="en-US" sz="9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（一般財源：</a:t>
            </a:r>
            <a:r>
              <a:rPr kumimoji="0" lang="en-US" altLang="ja-JP" sz="9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23,401</a:t>
            </a:r>
            <a:r>
              <a:rPr kumimoji="0" lang="ja-JP" altLang="en-US" sz="9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千円</a:t>
            </a:r>
            <a:r>
              <a:rPr kumimoji="0" lang="ja-JP" altLang="en-US" sz="9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）</a:t>
            </a:r>
            <a:endParaRPr kumimoji="0" lang="ja-JP" altLang="en-US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15" name="対角する 2 つの角を切り取った四角形 2"/>
          <p:cNvSpPr>
            <a:spLocks/>
          </p:cNvSpPr>
          <p:nvPr/>
        </p:nvSpPr>
        <p:spPr bwMode="auto">
          <a:xfrm>
            <a:off x="215307" y="564577"/>
            <a:ext cx="6768752" cy="483856"/>
          </a:xfrm>
          <a:custGeom>
            <a:avLst/>
            <a:gdLst>
              <a:gd name="T0" fmla="*/ 0 w 6638306"/>
              <a:gd name="T1" fmla="*/ 0 h 510227"/>
              <a:gd name="T2" fmla="*/ 6638306 w 6638306"/>
              <a:gd name="T3" fmla="*/ 0 h 510227"/>
              <a:gd name="T4" fmla="*/ 6638306 w 6638306"/>
              <a:gd name="T5" fmla="*/ 0 h 510227"/>
              <a:gd name="T6" fmla="*/ 6638306 w 6638306"/>
              <a:gd name="T7" fmla="*/ 510227 h 510227"/>
              <a:gd name="T8" fmla="*/ 6638306 w 6638306"/>
              <a:gd name="T9" fmla="*/ 510227 h 510227"/>
              <a:gd name="T10" fmla="*/ 0 w 6638306"/>
              <a:gd name="T11" fmla="*/ 510227 h 510227"/>
              <a:gd name="T12" fmla="*/ 0 w 6638306"/>
              <a:gd name="T13" fmla="*/ 510227 h 510227"/>
              <a:gd name="T14" fmla="*/ 0 w 6638306"/>
              <a:gd name="T15" fmla="*/ 0 h 51022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638306"/>
              <a:gd name="T25" fmla="*/ 0 h 510227"/>
              <a:gd name="T26" fmla="*/ 6638306 w 6638306"/>
              <a:gd name="T27" fmla="*/ 510227 h 51022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638306" h="510227">
                <a:moveTo>
                  <a:pt x="0" y="0"/>
                </a:moveTo>
                <a:lnTo>
                  <a:pt x="6638306" y="0"/>
                </a:lnTo>
                <a:lnTo>
                  <a:pt x="6638306" y="510227"/>
                </a:lnTo>
                <a:lnTo>
                  <a:pt x="0" y="510227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  <a:ln w="19050">
            <a:solidFill>
              <a:srgbClr val="243F60"/>
            </a:solidFill>
            <a:miter lim="800000"/>
            <a:headEnd/>
            <a:tailEnd/>
          </a:ln>
        </p:spPr>
        <p:txBody>
          <a:bodyPr vert="horz" wrap="square" lIns="36000" tIns="0" rIns="36000" bIns="0" numCol="1" anchor="ctr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83518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83518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83518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83518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83518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83518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83518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83518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83518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51838" algn="r"/>
              </a:tabLst>
            </a:pPr>
            <a:r>
              <a:rPr kumimoji="0" lang="ja-JP" altLang="ja-JP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【新規】　小学生スポーツテスト</a:t>
            </a:r>
            <a:r>
              <a:rPr kumimoji="0" lang="en-US" altLang="ja-JP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(</a:t>
            </a:r>
            <a:r>
              <a:rPr kumimoji="0" lang="ja-JP" altLang="en-U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小学３・４年生体力テスト</a:t>
            </a:r>
            <a:r>
              <a:rPr kumimoji="0" lang="en-US" altLang="ja-JP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)</a:t>
            </a:r>
            <a:endParaRPr kumimoji="0" lang="en-US" altLang="ja-JP" sz="1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234231AB-21D2-4A6A-ABE5-581A041B468F}"/>
              </a:ext>
            </a:extLst>
          </p:cNvPr>
          <p:cNvGrpSpPr/>
          <p:nvPr/>
        </p:nvGrpSpPr>
        <p:grpSpPr>
          <a:xfrm>
            <a:off x="215307" y="3520664"/>
            <a:ext cx="4787975" cy="2831801"/>
            <a:chOff x="431329" y="3798071"/>
            <a:chExt cx="4578213" cy="2322188"/>
          </a:xfrm>
        </p:grpSpPr>
        <p:sp>
          <p:nvSpPr>
            <p:cNvPr id="12" name="テキスト ボックス 3"/>
            <p:cNvSpPr txBox="1">
              <a:spLocks noChangeArrowheads="1"/>
            </p:cNvSpPr>
            <p:nvPr/>
          </p:nvSpPr>
          <p:spPr bwMode="auto">
            <a:xfrm>
              <a:off x="431329" y="3897759"/>
              <a:ext cx="4578213" cy="222250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4F81BD"/>
              </a:solidFill>
              <a:miter lim="800000"/>
              <a:headEnd/>
              <a:tailEnd/>
            </a:ln>
          </p:spPr>
          <p:txBody>
            <a:bodyPr vert="horz" wrap="square" lIns="72000" tIns="36000" rIns="72000" bIns="0" numCol="1" anchor="t" anchorCtr="0" compatLnSpc="1">
              <a:prstTxWarp prst="textNoShape">
                <a:avLst/>
              </a:prstTxWarp>
            </a:bodyPr>
            <a:lstStyle>
              <a:lvl1pPr indent="1714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17145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角丸四角形 7"/>
            <p:cNvSpPr>
              <a:spLocks noChangeArrowheads="1"/>
            </p:cNvSpPr>
            <p:nvPr/>
          </p:nvSpPr>
          <p:spPr bwMode="auto">
            <a:xfrm>
              <a:off x="500180" y="3798071"/>
              <a:ext cx="1721142" cy="216000"/>
            </a:xfrm>
            <a:prstGeom prst="roundRect">
              <a:avLst>
                <a:gd name="adj" fmla="val 2468"/>
              </a:avLst>
            </a:prstGeom>
            <a:solidFill>
              <a:srgbClr val="FFFFFF"/>
            </a:solidFill>
            <a:ln w="25400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3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ＭＳ Ｐゴシック" panose="020B0600070205080204" pitchFamily="50" charset="-128"/>
                </a:rPr>
                <a:t>取組み</a:t>
              </a:r>
              <a:endParaRPr kumimoji="0" lang="ja-JP" altLang="ja-JP" sz="1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7" name="角丸四角形 16"/>
          <p:cNvSpPr>
            <a:spLocks noChangeArrowheads="1"/>
          </p:cNvSpPr>
          <p:nvPr/>
        </p:nvSpPr>
        <p:spPr bwMode="auto">
          <a:xfrm>
            <a:off x="382990" y="3030165"/>
            <a:ext cx="4572001" cy="318924"/>
          </a:xfrm>
          <a:prstGeom prst="roundRect">
            <a:avLst>
              <a:gd name="adj" fmla="val 0"/>
            </a:avLst>
          </a:prstGeom>
          <a:noFill/>
          <a:ln w="9525">
            <a:solidFill>
              <a:srgbClr val="7F7F7F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36000" rIns="0" bIns="36000" numCol="1" anchor="ctr" anchorCtr="0" compatLnSpc="1">
            <a:prstTxWarp prst="textNoShape">
              <a:avLst/>
            </a:prstTxWarp>
            <a:spAutoFit/>
          </a:bodyPr>
          <a:lstStyle>
            <a:lvl1pPr indent="88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88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（参考）</a:t>
            </a: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R1</a:t>
            </a:r>
            <a:r>
              <a:rPr kumimoji="0" lang="ja-JP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全国体力調査における体力合計点</a:t>
            </a:r>
            <a:r>
              <a:rPr kumimoji="0" lang="ja-JP" altLang="en-US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【H30】</a:t>
            </a:r>
            <a:endParaRPr kumimoji="0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小</a:t>
            </a: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5</a:t>
            </a:r>
            <a:r>
              <a:rPr kumimoji="0" lang="ja-JP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男子：</a:t>
            </a: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45</a:t>
            </a:r>
            <a:r>
              <a:rPr kumimoji="0" lang="ja-JP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位</a:t>
            </a:r>
            <a:r>
              <a:rPr kumimoji="0" lang="en-US" altLang="ja-JP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【46</a:t>
            </a:r>
            <a:r>
              <a:rPr kumimoji="0" lang="ja-JP" altLang="en-US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位</a:t>
            </a:r>
            <a:r>
              <a:rPr kumimoji="0" lang="en-US" altLang="ja-JP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   </a:t>
            </a:r>
            <a:r>
              <a:rPr kumimoji="0" lang="ja-JP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小</a:t>
            </a: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5</a:t>
            </a:r>
            <a:r>
              <a:rPr kumimoji="0" lang="ja-JP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女子：</a:t>
            </a: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43</a:t>
            </a:r>
            <a:r>
              <a:rPr kumimoji="0" lang="ja-JP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位</a:t>
            </a:r>
            <a:r>
              <a:rPr kumimoji="0" lang="en-US" altLang="ja-JP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【44</a:t>
            </a:r>
            <a:r>
              <a:rPr kumimoji="0" lang="ja-JP" altLang="en-US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位</a:t>
            </a:r>
            <a:r>
              <a:rPr kumimoji="0" lang="en-US" altLang="ja-JP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   </a:t>
            </a:r>
            <a:r>
              <a:rPr kumimoji="0" lang="ja-JP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中</a:t>
            </a: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kumimoji="0" lang="ja-JP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男子：</a:t>
            </a: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41</a:t>
            </a:r>
            <a:r>
              <a:rPr kumimoji="0" lang="ja-JP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位</a:t>
            </a:r>
            <a:r>
              <a:rPr kumimoji="0" lang="en-US" altLang="ja-JP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【41</a:t>
            </a:r>
            <a:r>
              <a:rPr kumimoji="0" lang="ja-JP" altLang="en-US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位</a:t>
            </a:r>
            <a:r>
              <a:rPr kumimoji="0" lang="en-US" altLang="ja-JP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   </a:t>
            </a:r>
            <a:r>
              <a:rPr kumimoji="0" lang="ja-JP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中</a:t>
            </a: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kumimoji="0" lang="ja-JP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女子：</a:t>
            </a: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42</a:t>
            </a:r>
            <a:r>
              <a:rPr kumimoji="0" lang="ja-JP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位</a:t>
            </a:r>
            <a:r>
              <a:rPr kumimoji="0" lang="en-US" altLang="ja-JP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【42</a:t>
            </a:r>
            <a:r>
              <a:rPr kumimoji="0" lang="ja-JP" altLang="en-US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位</a:t>
            </a:r>
            <a:r>
              <a:rPr kumimoji="0" lang="en-US" altLang="ja-JP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endParaRPr kumimoji="0" lang="en-US" altLang="ja-JP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5"/>
          <p:cNvSpPr txBox="1">
            <a:spLocks noChangeArrowheads="1"/>
          </p:cNvSpPr>
          <p:nvPr/>
        </p:nvSpPr>
        <p:spPr bwMode="auto">
          <a:xfrm>
            <a:off x="2725231" y="2884136"/>
            <a:ext cx="2242602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R1</a:t>
            </a:r>
            <a:r>
              <a:rPr kumimoji="0" lang="ja-JP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「全国体力・運動能力、運動習慣等調査」より）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右矢印 57"/>
          <p:cNvSpPr/>
          <p:nvPr/>
        </p:nvSpPr>
        <p:spPr>
          <a:xfrm rot="5400000">
            <a:off x="3352500" y="6316465"/>
            <a:ext cx="288000" cy="360000"/>
          </a:xfrm>
          <a:prstGeom prst="rightArrow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4" name="テキスト ボックス 48"/>
          <p:cNvSpPr txBox="1">
            <a:spLocks noChangeArrowheads="1"/>
          </p:cNvSpPr>
          <p:nvPr/>
        </p:nvSpPr>
        <p:spPr bwMode="auto">
          <a:xfrm>
            <a:off x="5022582" y="1692481"/>
            <a:ext cx="155844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① 府が実施する理由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9" name="直線コネクタ 58"/>
          <p:cNvCxnSpPr/>
          <p:nvPr/>
        </p:nvCxnSpPr>
        <p:spPr>
          <a:xfrm flipV="1">
            <a:off x="5143714" y="1945209"/>
            <a:ext cx="1476000" cy="8255"/>
          </a:xfrm>
          <a:prstGeom prst="line">
            <a:avLst/>
          </a:prstGeom>
          <a:ln w="25400" cmpd="thinThick">
            <a:solidFill>
              <a:srgbClr val="FF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正方形/長方形 49"/>
          <p:cNvSpPr>
            <a:spLocks noChangeArrowheads="1"/>
          </p:cNvSpPr>
          <p:nvPr/>
        </p:nvSpPr>
        <p:spPr bwMode="auto">
          <a:xfrm>
            <a:off x="5165001" y="1996547"/>
            <a:ext cx="5220000" cy="386700"/>
          </a:xfrm>
          <a:prstGeom prst="rect">
            <a:avLst/>
          </a:prstGeom>
          <a:gradFill rotWithShape="1">
            <a:gsLst>
              <a:gs pos="0">
                <a:srgbClr val="FFBE86"/>
              </a:gs>
              <a:gs pos="35001">
                <a:srgbClr val="FFD0AA"/>
              </a:gs>
              <a:gs pos="100000">
                <a:srgbClr val="FFEBDB"/>
              </a:gs>
            </a:gsLst>
            <a:lin ang="16200000" scaled="1"/>
          </a:gradFill>
          <a:ln w="9525">
            <a:solidFill>
              <a:srgbClr val="F68C36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36000" tIns="36000" rIns="0" bIns="360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○ 正確な状況把握により、すべての市町村への的確な指導・助言が可能</a:t>
            </a:r>
            <a:endParaRPr kumimoji="0" lang="en-US" altLang="ja-JP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ts val="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ts val="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○ 府全体の体力向上の実現（府全体の底上げ）　</a:t>
            </a:r>
            <a:r>
              <a:rPr kumimoji="0" lang="ja-JP" altLang="ja-JP" sz="10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⇒ 全国水準へ</a:t>
            </a:r>
            <a:endParaRPr kumimoji="0" lang="ja-JP" altLang="ja-JP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Text Box 21"/>
          <p:cNvSpPr txBox="1">
            <a:spLocks noChangeArrowheads="1"/>
          </p:cNvSpPr>
          <p:nvPr/>
        </p:nvSpPr>
        <p:spPr bwMode="auto">
          <a:xfrm>
            <a:off x="5044718" y="2368976"/>
            <a:ext cx="15680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② 業者委託する理由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フリーフォーム 60"/>
          <p:cNvSpPr/>
          <p:nvPr/>
        </p:nvSpPr>
        <p:spPr>
          <a:xfrm>
            <a:off x="5167667" y="3826082"/>
            <a:ext cx="2952000" cy="2484000"/>
          </a:xfrm>
          <a:custGeom>
            <a:avLst/>
            <a:gdLst>
              <a:gd name="connsiteX0" fmla="*/ 0 w 3005771"/>
              <a:gd name="connsiteY0" fmla="*/ 0 h 1361520"/>
              <a:gd name="connsiteX1" fmla="*/ 3005771 w 3005771"/>
              <a:gd name="connsiteY1" fmla="*/ 0 h 1361520"/>
              <a:gd name="connsiteX2" fmla="*/ 3005771 w 3005771"/>
              <a:gd name="connsiteY2" fmla="*/ 1361520 h 1361520"/>
              <a:gd name="connsiteX3" fmla="*/ 0 w 3005771"/>
              <a:gd name="connsiteY3" fmla="*/ 1361520 h 1361520"/>
              <a:gd name="connsiteX4" fmla="*/ 0 w 3005771"/>
              <a:gd name="connsiteY4" fmla="*/ 0 h 136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771" h="1361520">
                <a:moveTo>
                  <a:pt x="0" y="0"/>
                </a:moveTo>
                <a:lnTo>
                  <a:pt x="3005771" y="0"/>
                </a:lnTo>
                <a:lnTo>
                  <a:pt x="3005771" y="1361520"/>
                </a:lnTo>
                <a:lnTo>
                  <a:pt x="0" y="1361520"/>
                </a:lnTo>
                <a:lnTo>
                  <a:pt x="0" y="0"/>
                </a:lnTo>
                <a:close/>
              </a:path>
            </a:pathLst>
          </a:cu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0" vert="horz" wrap="none" lIns="36000" tIns="54000" rIns="36000" bIns="0" numCol="1" spcCol="1270" anchor="t" anchorCtr="0">
            <a:noAutofit/>
          </a:bodyPr>
          <a:lstStyle/>
          <a:p>
            <a:endParaRPr lang="ja-JP" altLang="en-US"/>
          </a:p>
        </p:txBody>
      </p:sp>
      <p:sp>
        <p:nvSpPr>
          <p:cNvPr id="32" name="フリーフォーム 192"/>
          <p:cNvSpPr>
            <a:spLocks/>
          </p:cNvSpPr>
          <p:nvPr/>
        </p:nvSpPr>
        <p:spPr bwMode="auto">
          <a:xfrm>
            <a:off x="6755206" y="3920641"/>
            <a:ext cx="576000" cy="576000"/>
          </a:xfrm>
          <a:custGeom>
            <a:avLst/>
            <a:gdLst>
              <a:gd name="T0" fmla="*/ 0 w 1628190"/>
              <a:gd name="T1" fmla="*/ 40704 h 628057"/>
              <a:gd name="T2" fmla="*/ 23882 w 1628190"/>
              <a:gd name="T3" fmla="*/ 0 h 628057"/>
              <a:gd name="T4" fmla="*/ 595243 w 1628190"/>
              <a:gd name="T5" fmla="*/ 0 h 628057"/>
              <a:gd name="T6" fmla="*/ 619125 w 1628190"/>
              <a:gd name="T7" fmla="*/ 40704 h 628057"/>
              <a:gd name="T8" fmla="*/ 619125 w 1628190"/>
              <a:gd name="T9" fmla="*/ 366331 h 628057"/>
              <a:gd name="T10" fmla="*/ 595243 w 1628190"/>
              <a:gd name="T11" fmla="*/ 407035 h 628057"/>
              <a:gd name="T12" fmla="*/ 23882 w 1628190"/>
              <a:gd name="T13" fmla="*/ 407035 h 628057"/>
              <a:gd name="T14" fmla="*/ 0 w 1628190"/>
              <a:gd name="T15" fmla="*/ 366331 h 628057"/>
              <a:gd name="T16" fmla="*/ 0 w 1628190"/>
              <a:gd name="T17" fmla="*/ 40704 h 62805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628190"/>
              <a:gd name="T28" fmla="*/ 0 h 628057"/>
              <a:gd name="T29" fmla="*/ 1628190 w 1628190"/>
              <a:gd name="T30" fmla="*/ 628057 h 62805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628190" h="628057">
                <a:moveTo>
                  <a:pt x="0" y="62806"/>
                </a:moveTo>
                <a:cubicBezTo>
                  <a:pt x="0" y="28119"/>
                  <a:pt x="28119" y="0"/>
                  <a:pt x="62806" y="0"/>
                </a:cubicBezTo>
                <a:lnTo>
                  <a:pt x="1565384" y="0"/>
                </a:lnTo>
                <a:cubicBezTo>
                  <a:pt x="1600071" y="0"/>
                  <a:pt x="1628190" y="28119"/>
                  <a:pt x="1628190" y="62806"/>
                </a:cubicBezTo>
                <a:lnTo>
                  <a:pt x="1628190" y="565251"/>
                </a:lnTo>
                <a:cubicBezTo>
                  <a:pt x="1628190" y="599938"/>
                  <a:pt x="1600071" y="628057"/>
                  <a:pt x="1565384" y="628057"/>
                </a:cubicBezTo>
                <a:lnTo>
                  <a:pt x="62806" y="628057"/>
                </a:lnTo>
                <a:cubicBezTo>
                  <a:pt x="28119" y="628057"/>
                  <a:pt x="0" y="599938"/>
                  <a:pt x="0" y="565251"/>
                </a:cubicBezTo>
                <a:lnTo>
                  <a:pt x="0" y="62806"/>
                </a:lnTo>
                <a:close/>
              </a:path>
            </a:pathLst>
          </a:custGeom>
          <a:gradFill rotWithShape="1">
            <a:gsLst>
              <a:gs pos="0">
                <a:srgbClr val="A3C4FF"/>
              </a:gs>
              <a:gs pos="35001">
                <a:srgbClr val="BFD5FF"/>
              </a:gs>
              <a:gs pos="100000">
                <a:srgbClr val="E5EEFF"/>
              </a:gs>
            </a:gsLst>
            <a:lin ang="16200000" scaled="1"/>
          </a:gradFill>
          <a:ln>
            <a:noFill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市町村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フリーフォーム 34"/>
          <p:cNvSpPr>
            <a:spLocks/>
          </p:cNvSpPr>
          <p:nvPr/>
        </p:nvSpPr>
        <p:spPr bwMode="auto">
          <a:xfrm>
            <a:off x="8175056" y="3816002"/>
            <a:ext cx="2196000" cy="2494079"/>
          </a:xfrm>
          <a:custGeom>
            <a:avLst/>
            <a:gdLst>
              <a:gd name="T0" fmla="*/ 0 w 3005771"/>
              <a:gd name="T1" fmla="*/ 0 h 1361520"/>
              <a:gd name="T2" fmla="*/ 2303780 w 3005771"/>
              <a:gd name="T3" fmla="*/ 0 h 1361520"/>
              <a:gd name="T4" fmla="*/ 2303780 w 3005771"/>
              <a:gd name="T5" fmla="*/ 2055495 h 1361520"/>
              <a:gd name="T6" fmla="*/ 0 w 3005771"/>
              <a:gd name="T7" fmla="*/ 2055495 h 1361520"/>
              <a:gd name="T8" fmla="*/ 0 w 3005771"/>
              <a:gd name="T9" fmla="*/ 0 h 13615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5771"/>
              <a:gd name="T16" fmla="*/ 0 h 1361520"/>
              <a:gd name="T17" fmla="*/ 3005771 w 3005771"/>
              <a:gd name="T18" fmla="*/ 1361520 h 13615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5771" h="1361520">
                <a:moveTo>
                  <a:pt x="0" y="0"/>
                </a:moveTo>
                <a:lnTo>
                  <a:pt x="3005771" y="0"/>
                </a:lnTo>
                <a:lnTo>
                  <a:pt x="3005771" y="1361520"/>
                </a:lnTo>
                <a:lnTo>
                  <a:pt x="0" y="136152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</p:spPr>
        <p:txBody>
          <a:bodyPr vert="horz" wrap="square" lIns="0" tIns="72000" rIns="0" bIns="0" numCol="1" anchor="t" anchorCtr="0" compatLnSpc="1">
            <a:prstTxWarp prst="textNoShape">
              <a:avLst/>
            </a:prstTxWarp>
          </a:bodyPr>
          <a:lstStyle>
            <a:lvl1pPr indent="53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53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48" name="正方形/長方形 20"/>
          <p:cNvSpPr>
            <a:spLocks noChangeArrowheads="1"/>
          </p:cNvSpPr>
          <p:nvPr/>
        </p:nvSpPr>
        <p:spPr bwMode="auto">
          <a:xfrm>
            <a:off x="5244946" y="4040543"/>
            <a:ext cx="1461170" cy="1868395"/>
          </a:xfrm>
          <a:prstGeom prst="rect">
            <a:avLst/>
          </a:prstGeom>
          <a:solidFill>
            <a:schemeClr val="bg1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vert="horz" wrap="square" lIns="18000" tIns="36000" rIns="0" bIns="0" numCol="1" anchor="t" anchorCtr="0" compatLnSpc="1">
            <a:prstTxWarp prst="textNoShape">
              <a:avLst/>
            </a:prstTxWarp>
          </a:bodyPr>
          <a:lstStyle>
            <a:lvl1pPr indent="10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01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49" name="正方形/長方形 22"/>
          <p:cNvSpPr>
            <a:spLocks noChangeArrowheads="1"/>
          </p:cNvSpPr>
          <p:nvPr/>
        </p:nvSpPr>
        <p:spPr bwMode="auto">
          <a:xfrm>
            <a:off x="6798711" y="4040543"/>
            <a:ext cx="1285200" cy="1868395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vert="horz" wrap="square" lIns="18000" tIns="36000" rIns="0" bIns="0" numCol="1" anchor="t" anchorCtr="0" compatLnSpc="1">
            <a:prstTxWarp prst="textNoShape">
              <a:avLst/>
            </a:prstTxWarp>
          </a:bodyPr>
          <a:lstStyle>
            <a:lvl1pPr indent="10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01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51" name="テキスト ボックス 23"/>
          <p:cNvSpPr txBox="1">
            <a:spLocks noChangeArrowheads="1"/>
          </p:cNvSpPr>
          <p:nvPr/>
        </p:nvSpPr>
        <p:spPr bwMode="auto">
          <a:xfrm>
            <a:off x="5399881" y="5955357"/>
            <a:ext cx="2477440" cy="323165"/>
          </a:xfrm>
          <a:prstGeom prst="rect">
            <a:avLst/>
          </a:prstGeom>
          <a:solidFill>
            <a:srgbClr val="FFFFFF"/>
          </a:solidFill>
          <a:ln w="6350">
            <a:solidFill>
              <a:schemeClr val="bg1">
                <a:lumMod val="65000"/>
              </a:schemeClr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indent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508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7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※小</a:t>
            </a:r>
            <a:r>
              <a:rPr kumimoji="0" lang="en-US" altLang="ja-JP" sz="7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5</a:t>
            </a:r>
            <a:r>
              <a:rPr kumimoji="0" lang="ja-JP" altLang="en-US" sz="7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以外の委託による体力調査実施市町村は２市のみ</a:t>
            </a:r>
            <a:endParaRPr kumimoji="0" lang="en-US" altLang="ja-JP" sz="75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508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7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 </a:t>
            </a:r>
            <a:r>
              <a:rPr kumimoji="0" lang="ja-JP" altLang="en-US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Ｒ</a:t>
            </a:r>
            <a:r>
              <a:rPr kumimoji="0" lang="en-US" altLang="ja-JP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kumimoji="0" lang="ja-JP" altLang="en-US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全国体力調査の府内状況　Ａ市：</a:t>
            </a:r>
            <a:r>
              <a:rPr kumimoji="0" lang="en-US" altLang="ja-JP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6</a:t>
            </a:r>
            <a:r>
              <a:rPr kumimoji="0" lang="ja-JP" altLang="en-US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位　Ｂ市：</a:t>
            </a:r>
            <a:r>
              <a:rPr kumimoji="0" lang="en-US" altLang="ja-JP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7</a:t>
            </a:r>
            <a:r>
              <a:rPr kumimoji="0" lang="ja-JP" altLang="en-US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位 </a:t>
            </a:r>
            <a:r>
              <a:rPr kumimoji="0" lang="en-US" altLang="ja-JP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endParaRPr kumimoji="0" lang="ja-JP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5049902" y="1683086"/>
            <a:ext cx="5448420" cy="4669379"/>
          </a:xfrm>
          <a:prstGeom prst="rect">
            <a:avLst/>
          </a:prstGeom>
          <a:noFill/>
          <a:ln w="12700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052" name="Rectangle 38"/>
          <p:cNvSpPr>
            <a:spLocks noChangeArrowheads="1"/>
          </p:cNvSpPr>
          <p:nvPr/>
        </p:nvSpPr>
        <p:spPr bwMode="auto">
          <a:xfrm>
            <a:off x="710405" y="7300277"/>
            <a:ext cx="10799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78" name="正方形/長方形 49"/>
          <p:cNvSpPr>
            <a:spLocks noChangeArrowheads="1"/>
          </p:cNvSpPr>
          <p:nvPr/>
        </p:nvSpPr>
        <p:spPr bwMode="auto">
          <a:xfrm>
            <a:off x="5165001" y="2682598"/>
            <a:ext cx="5220000" cy="872922"/>
          </a:xfrm>
          <a:prstGeom prst="rect">
            <a:avLst/>
          </a:prstGeom>
          <a:gradFill rotWithShape="1">
            <a:gsLst>
              <a:gs pos="0">
                <a:srgbClr val="FFBE86"/>
              </a:gs>
              <a:gs pos="35001">
                <a:srgbClr val="FFD0AA"/>
              </a:gs>
              <a:gs pos="100000">
                <a:srgbClr val="FFEBDB"/>
              </a:gs>
            </a:gsLst>
            <a:lin ang="16200000" scaled="1"/>
          </a:gradFill>
          <a:ln w="9525">
            <a:solidFill>
              <a:srgbClr val="F68C36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36000" tIns="36000" rIns="0" bIns="360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○ </a:t>
            </a: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教員が子どもの課題を把握し、改善するための多面的で詳細な情報を得ることができる</a:t>
            </a:r>
            <a:endParaRPr kumimoji="0" lang="en-US" altLang="ja-JP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5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子どもの個人カルテ　</a:t>
            </a:r>
            <a:endParaRPr kumimoji="0" lang="en-US" altLang="ja-JP" sz="10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5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5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7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○ </a:t>
            </a: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速やかかつ極力労働時間を抑え、働き方改革にもつなげた実施へ</a:t>
            </a:r>
            <a:endParaRPr kumimoji="0" lang="ja-JP" altLang="ja-JP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5" name="表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074251"/>
              </p:ext>
            </p:extLst>
          </p:nvPr>
        </p:nvGraphicFramePr>
        <p:xfrm>
          <a:off x="8280311" y="4269067"/>
          <a:ext cx="2005024" cy="817245"/>
        </p:xfrm>
        <a:graphic>
          <a:graphicData uri="http://schemas.openxmlformats.org/drawingml/2006/table">
            <a:tbl>
              <a:tblPr/>
              <a:tblGrid>
                <a:gridCol w="563563">
                  <a:extLst>
                    <a:ext uri="{9D8B030D-6E8A-4147-A177-3AD203B41FA5}">
                      <a16:colId xmlns:a16="http://schemas.microsoft.com/office/drawing/2014/main" val="2198816976"/>
                    </a:ext>
                  </a:extLst>
                </a:gridCol>
                <a:gridCol w="265112">
                  <a:extLst>
                    <a:ext uri="{9D8B030D-6E8A-4147-A177-3AD203B41FA5}">
                      <a16:colId xmlns:a16="http://schemas.microsoft.com/office/drawing/2014/main" val="239387571"/>
                    </a:ext>
                  </a:extLst>
                </a:gridCol>
                <a:gridCol w="265112">
                  <a:extLst>
                    <a:ext uri="{9D8B030D-6E8A-4147-A177-3AD203B41FA5}">
                      <a16:colId xmlns:a16="http://schemas.microsoft.com/office/drawing/2014/main" val="3513437222"/>
                    </a:ext>
                  </a:extLst>
                </a:gridCol>
                <a:gridCol w="265112">
                  <a:extLst>
                    <a:ext uri="{9D8B030D-6E8A-4147-A177-3AD203B41FA5}">
                      <a16:colId xmlns:a16="http://schemas.microsoft.com/office/drawing/2014/main" val="2352028744"/>
                    </a:ext>
                  </a:extLst>
                </a:gridCol>
                <a:gridCol w="265019">
                  <a:extLst>
                    <a:ext uri="{9D8B030D-6E8A-4147-A177-3AD203B41FA5}">
                      <a16:colId xmlns:a16="http://schemas.microsoft.com/office/drawing/2014/main" val="978158055"/>
                    </a:ext>
                  </a:extLst>
                </a:gridCol>
                <a:gridCol w="381106">
                  <a:extLst>
                    <a:ext uri="{9D8B030D-6E8A-4147-A177-3AD203B41FA5}">
                      <a16:colId xmlns:a16="http://schemas.microsoft.com/office/drawing/2014/main" val="2151228208"/>
                    </a:ext>
                  </a:extLst>
                </a:gridCol>
              </a:tblGrid>
              <a:tr h="9736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全国順位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H22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H25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H28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R1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委託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766597"/>
                  </a:ext>
                </a:extLst>
              </a:tr>
              <a:tr h="10747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東京都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sng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sng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sng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4360317"/>
                  </a:ext>
                </a:extLst>
              </a:tr>
              <a:tr h="9736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神奈川県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×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4223794"/>
                  </a:ext>
                </a:extLst>
              </a:tr>
              <a:tr h="9736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愛知県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×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1698164"/>
                  </a:ext>
                </a:extLst>
              </a:tr>
              <a:tr h="9736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大阪府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×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566187"/>
                  </a:ext>
                </a:extLst>
              </a:tr>
            </a:tbl>
          </a:graphicData>
        </a:graphic>
      </p:graphicFrame>
      <p:sp>
        <p:nvSpPr>
          <p:cNvPr id="2058" name="テキスト ボックス 2057"/>
          <p:cNvSpPr txBox="1"/>
          <p:nvPr/>
        </p:nvSpPr>
        <p:spPr>
          <a:xfrm>
            <a:off x="8166040" y="3974828"/>
            <a:ext cx="2268570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50" dirty="0">
                <a:latin typeface="Meiryo UI" panose="020B0604030504040204" pitchFamily="50" charset="-128"/>
                <a:ea typeface="Meiryo UI" panose="020B0604030504040204" pitchFamily="50" charset="-128"/>
              </a:rPr>
              <a:t>○ </a:t>
            </a:r>
            <a:r>
              <a:rPr lang="en-US" altLang="ja-JP" sz="850" dirty="0">
                <a:latin typeface="Meiryo UI" panose="020B0604030504040204" pitchFamily="50" charset="-128"/>
                <a:ea typeface="Meiryo UI" panose="020B0604030504040204" pitchFamily="50" charset="-128"/>
              </a:rPr>
              <a:t>H23</a:t>
            </a:r>
            <a:r>
              <a:rPr lang="ja-JP" altLang="en-US" sz="850" dirty="0">
                <a:latin typeface="Meiryo UI" panose="020B0604030504040204" pitchFamily="50" charset="-128"/>
                <a:ea typeface="Meiryo UI" panose="020B0604030504040204" pitchFamily="50" charset="-128"/>
              </a:rPr>
              <a:t>～ 都独自の悉皆調査を実施</a:t>
            </a:r>
            <a:r>
              <a:rPr lang="en-US" altLang="ja-JP" sz="85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850" dirty="0">
                <a:latin typeface="Meiryo UI" panose="020B0604030504040204" pitchFamily="50" charset="-128"/>
                <a:ea typeface="Meiryo UI" panose="020B0604030504040204" pitchFamily="50" charset="-128"/>
              </a:rPr>
              <a:t>全学年</a:t>
            </a:r>
            <a:r>
              <a:rPr lang="en-US" altLang="ja-JP" sz="85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8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8136185" y="5185964"/>
            <a:ext cx="2304256" cy="654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50" dirty="0">
                <a:latin typeface="Meiryo UI" panose="020B0604030504040204" pitchFamily="50" charset="-128"/>
                <a:ea typeface="Meiryo UI" panose="020B0604030504040204" pitchFamily="50" charset="-128"/>
              </a:rPr>
              <a:t>● 学校ごと学級ごとで目標設定し取組み展開</a:t>
            </a:r>
            <a:endParaRPr lang="en-US" altLang="ja-JP" sz="8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50" dirty="0">
                <a:latin typeface="Meiryo UI" panose="020B0604030504040204" pitchFamily="50" charset="-128"/>
                <a:ea typeface="Meiryo UI" panose="020B0604030504040204" pitchFamily="50" charset="-128"/>
              </a:rPr>
              <a:t>● 個人カルテをフィードバック、</a:t>
            </a:r>
            <a:r>
              <a:rPr lang="ja-JP" altLang="en-US" sz="8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表彰</a:t>
            </a:r>
            <a:endParaRPr lang="en-US" altLang="ja-JP" sz="8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5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8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⇒ </a:t>
            </a:r>
            <a:r>
              <a:rPr lang="ja-JP" altLang="en-US" sz="8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個々に応じたきめ細やかな指導が可能</a:t>
            </a:r>
            <a:endParaRPr kumimoji="1" lang="ja-JP" altLang="en-US" sz="8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59" name="正方形/長方形 2058"/>
          <p:cNvSpPr/>
          <p:nvPr/>
        </p:nvSpPr>
        <p:spPr>
          <a:xfrm>
            <a:off x="5308063" y="2917343"/>
            <a:ext cx="1080000" cy="225643"/>
          </a:xfrm>
          <a:prstGeom prst="rect">
            <a:avLst/>
          </a:prstGeom>
          <a:noFill/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206248" tIns="117856" rIns="206248" bIns="117856" numCol="1" spcCol="1270" rtlCol="0" anchor="ctr" anchorCtr="0">
            <a:noAutofit/>
          </a:bodyPr>
          <a:lstStyle/>
          <a:p>
            <a:pPr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kumimoji="1" lang="ja-JP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6756422" y="4032027"/>
            <a:ext cx="1451771" cy="1746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ポジション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ja-JP" altLang="en-US" sz="1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の把握</a:t>
            </a:r>
            <a:endParaRPr lang="en-US" altLang="ja-JP" sz="10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 府内における市町村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学校のポジションや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課題を把握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取組みの実施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所管する学校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に対し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課題に応じた指導・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助言及び改善のため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の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取組みを実施</a:t>
            </a:r>
          </a:p>
          <a:p>
            <a:endParaRPr kumimoji="1" lang="ja-JP" altLang="en-US" sz="7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61" name="テキスト ボックス 2060"/>
          <p:cNvSpPr txBox="1"/>
          <p:nvPr/>
        </p:nvSpPr>
        <p:spPr>
          <a:xfrm>
            <a:off x="5192531" y="4029356"/>
            <a:ext cx="1583633" cy="1949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目標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設定</a:t>
            </a:r>
            <a:endParaRPr kumimoji="1" lang="en-US" altLang="ja-JP" sz="10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○ 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全国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水準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めざす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→市町村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ごとの課題を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正確に把握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800"/>
              </a:lnSpc>
            </a:pP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水準設定</a:t>
            </a:r>
            <a:endParaRPr kumimoji="1" lang="en-US" altLang="ja-JP" sz="10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○ 市町村が自らの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立ち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位置を知るため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→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府内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市町村で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バラつき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が生じない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よう、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標準的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な指標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を示し統一的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62" name="テキスト ボックス 2061"/>
          <p:cNvSpPr txBox="1"/>
          <p:nvPr/>
        </p:nvSpPr>
        <p:spPr>
          <a:xfrm>
            <a:off x="223675" y="1782222"/>
            <a:ext cx="4724475" cy="11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① スポーツ庁の調査</a:t>
            </a:r>
            <a:r>
              <a:rPr lang="en-US" altLang="ja-JP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(5</a:t>
            </a:r>
            <a:r>
              <a:rPr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年生</a:t>
            </a:r>
            <a:r>
              <a:rPr lang="en-US" altLang="ja-JP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では、結果を踏まえた対策等の時間が限られる</a:t>
            </a:r>
            <a:endParaRPr lang="en-US" altLang="ja-JP" sz="11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3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月に実施し、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月に結果返却されるため、実質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年生の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年間のみ</a:t>
            </a:r>
          </a:p>
          <a:p>
            <a:endParaRPr lang="ja-JP" altLang="en-US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② 子どもたちの運動に対する意識</a:t>
            </a:r>
          </a:p>
          <a:p>
            <a:endParaRPr lang="en-US" altLang="ja-JP" sz="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・「運動やスポーツが好き・やや好き」府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88.80%(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全国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90.45%)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46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位</a:t>
            </a:r>
          </a:p>
          <a:p>
            <a:endParaRPr lang="en-US" altLang="ja-JP" sz="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・「体育の授業は楽しい・やや楽しい」府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91.15%(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全国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93.00%)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：最下位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218693" y="3797563"/>
            <a:ext cx="4724475" cy="1746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① 早期に分析し、学校・児童等に結果をフィードバック</a:t>
            </a:r>
          </a:p>
          <a:p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授業改善の促進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     ・体育の授業用テキスト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簡単プログラム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』『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体力向上実践事例集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』(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府作成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より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 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授業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改善を促進（把握した子どもの課題に即して授業を実施）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② 中学年における課題把握</a:t>
            </a:r>
            <a:endParaRPr lang="en-US" altLang="ja-JP" sz="11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・神経回路の発達が著しい時期に、課題把握・改善につなげ、苦手意識の克服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へ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体力テスト優秀校</a:t>
            </a:r>
            <a:r>
              <a:rPr lang="en-US" altLang="ja-JP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者</a:t>
            </a:r>
            <a:r>
              <a:rPr lang="en-US" altLang="ja-JP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表彰</a:t>
            </a:r>
            <a:endParaRPr lang="en-US" altLang="ja-JP" sz="11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・体力向上に積極的に取組み、顕著な成果を上げた学校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及び児童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を表彰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63" name="テキスト ボックス 2062"/>
          <p:cNvSpPr txBox="1"/>
          <p:nvPr/>
        </p:nvSpPr>
        <p:spPr>
          <a:xfrm>
            <a:off x="469640" y="1019299"/>
            <a:ext cx="99905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目的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個人及び学校単位での体力測定・分析から的確かつ継続的な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PDCA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サイクルを確立し体力向上を図る。</a:t>
            </a: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～府独自に小学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･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年生に悉皆で体力テストを実施することで、早期に課題を把握し、対策を講じる～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6" name="表 45">
            <a:extLst>
              <a:ext uri="{FF2B5EF4-FFF2-40B4-BE49-F238E27FC236}">
                <a16:creationId xmlns:a16="http://schemas.microsoft.com/office/drawing/2014/main" id="{FB788A5B-EEAE-410B-A1C4-329B97720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515055"/>
              </p:ext>
            </p:extLst>
          </p:nvPr>
        </p:nvGraphicFramePr>
        <p:xfrm>
          <a:off x="319195" y="5623723"/>
          <a:ext cx="3383998" cy="612000"/>
        </p:xfrm>
        <a:graphic>
          <a:graphicData uri="http://schemas.openxmlformats.org/drawingml/2006/table">
            <a:tbl>
              <a:tblPr/>
              <a:tblGrid>
                <a:gridCol w="206803">
                  <a:extLst>
                    <a:ext uri="{9D8B030D-6E8A-4147-A177-3AD203B41FA5}">
                      <a16:colId xmlns:a16="http://schemas.microsoft.com/office/drawing/2014/main" val="1373286979"/>
                    </a:ext>
                  </a:extLst>
                </a:gridCol>
                <a:gridCol w="388923">
                  <a:extLst>
                    <a:ext uri="{9D8B030D-6E8A-4147-A177-3AD203B41FA5}">
                      <a16:colId xmlns:a16="http://schemas.microsoft.com/office/drawing/2014/main" val="1951469130"/>
                    </a:ext>
                  </a:extLst>
                </a:gridCol>
                <a:gridCol w="147363">
                  <a:extLst>
                    <a:ext uri="{9D8B030D-6E8A-4147-A177-3AD203B41FA5}">
                      <a16:colId xmlns:a16="http://schemas.microsoft.com/office/drawing/2014/main" val="1092428871"/>
                    </a:ext>
                  </a:extLst>
                </a:gridCol>
                <a:gridCol w="203134">
                  <a:extLst>
                    <a:ext uri="{9D8B030D-6E8A-4147-A177-3AD203B41FA5}">
                      <a16:colId xmlns:a16="http://schemas.microsoft.com/office/drawing/2014/main" val="1932188350"/>
                    </a:ext>
                  </a:extLst>
                </a:gridCol>
                <a:gridCol w="211075">
                  <a:extLst>
                    <a:ext uri="{9D8B030D-6E8A-4147-A177-3AD203B41FA5}">
                      <a16:colId xmlns:a16="http://schemas.microsoft.com/office/drawing/2014/main" val="108212294"/>
                    </a:ext>
                  </a:extLst>
                </a:gridCol>
                <a:gridCol w="211075">
                  <a:extLst>
                    <a:ext uri="{9D8B030D-6E8A-4147-A177-3AD203B41FA5}">
                      <a16:colId xmlns:a16="http://schemas.microsoft.com/office/drawing/2014/main" val="749852744"/>
                    </a:ext>
                  </a:extLst>
                </a:gridCol>
                <a:gridCol w="287474">
                  <a:extLst>
                    <a:ext uri="{9D8B030D-6E8A-4147-A177-3AD203B41FA5}">
                      <a16:colId xmlns:a16="http://schemas.microsoft.com/office/drawing/2014/main" val="2899256167"/>
                    </a:ext>
                  </a:extLst>
                </a:gridCol>
                <a:gridCol w="327990">
                  <a:extLst>
                    <a:ext uri="{9D8B030D-6E8A-4147-A177-3AD203B41FA5}">
                      <a16:colId xmlns:a16="http://schemas.microsoft.com/office/drawing/2014/main" val="411449991"/>
                    </a:ext>
                  </a:extLst>
                </a:gridCol>
                <a:gridCol w="231738">
                  <a:extLst>
                    <a:ext uri="{9D8B030D-6E8A-4147-A177-3AD203B41FA5}">
                      <a16:colId xmlns:a16="http://schemas.microsoft.com/office/drawing/2014/main" val="1619187169"/>
                    </a:ext>
                  </a:extLst>
                </a:gridCol>
                <a:gridCol w="231738">
                  <a:extLst>
                    <a:ext uri="{9D8B030D-6E8A-4147-A177-3AD203B41FA5}">
                      <a16:colId xmlns:a16="http://schemas.microsoft.com/office/drawing/2014/main" val="2760831248"/>
                    </a:ext>
                  </a:extLst>
                </a:gridCol>
                <a:gridCol w="231738">
                  <a:extLst>
                    <a:ext uri="{9D8B030D-6E8A-4147-A177-3AD203B41FA5}">
                      <a16:colId xmlns:a16="http://schemas.microsoft.com/office/drawing/2014/main" val="698058723"/>
                    </a:ext>
                  </a:extLst>
                </a:gridCol>
                <a:gridCol w="211075">
                  <a:extLst>
                    <a:ext uri="{9D8B030D-6E8A-4147-A177-3AD203B41FA5}">
                      <a16:colId xmlns:a16="http://schemas.microsoft.com/office/drawing/2014/main" val="1455087378"/>
                    </a:ext>
                  </a:extLst>
                </a:gridCol>
                <a:gridCol w="211075">
                  <a:extLst>
                    <a:ext uri="{9D8B030D-6E8A-4147-A177-3AD203B41FA5}">
                      <a16:colId xmlns:a16="http://schemas.microsoft.com/office/drawing/2014/main" val="3722754625"/>
                    </a:ext>
                  </a:extLst>
                </a:gridCol>
                <a:gridCol w="282797">
                  <a:extLst>
                    <a:ext uri="{9D8B030D-6E8A-4147-A177-3AD203B41FA5}">
                      <a16:colId xmlns:a16="http://schemas.microsoft.com/office/drawing/2014/main" val="3856168307"/>
                    </a:ext>
                  </a:extLst>
                </a:gridCol>
              </a:tblGrid>
              <a:tr h="19085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９月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alt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9328789"/>
                  </a:ext>
                </a:extLst>
              </a:tr>
              <a:tr h="4211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･</a:t>
                      </a:r>
                      <a:r>
                        <a:rPr lang="en-US" altLang="ja-JP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br>
                        <a:rPr lang="en-US" altLang="ja-JP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年生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目標設定</a:t>
                      </a:r>
                      <a:br>
                        <a:rPr lang="zh-TW" altLang="en-US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zh-TW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</a:t>
                      </a:r>
                      <a:r>
                        <a:rPr lang="zh-TW" altLang="en-US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ja-JP" altLang="en-US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取組み・体力調査</a:t>
                      </a:r>
                      <a:br>
                        <a:rPr lang="ja-JP" altLang="en-US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</a:t>
                      </a:r>
                      <a:r>
                        <a:rPr lang="ja-JP" altLang="en-US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ja-JP" altLang="en-US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結果返却・</a:t>
                      </a:r>
                      <a:br>
                        <a:rPr lang="ja-JP" altLang="en-US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課題分析（</a:t>
                      </a:r>
                      <a:r>
                        <a:rPr lang="en-US" altLang="ja-JP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</a:t>
                      </a:r>
                      <a:r>
                        <a:rPr lang="ja-JP" altLang="en-US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t"/>
                      <a:r>
                        <a:rPr lang="ja-JP" altLang="en-US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授業改善（</a:t>
                      </a:r>
                      <a:r>
                        <a:rPr lang="en-US" altLang="ja-JP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</a:t>
                      </a:r>
                      <a:r>
                        <a:rPr lang="en-US" altLang="ja-JP" sz="6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 </a:t>
                      </a:r>
                      <a:r>
                        <a:rPr lang="en-US" altLang="ja-JP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lang="en-US" altLang="ja-JP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新たな目標設定（</a:t>
                      </a:r>
                      <a:r>
                        <a:rPr lang="en-US" altLang="ja-JP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</a:t>
                      </a:r>
                      <a:r>
                        <a:rPr lang="ja-JP" altLang="en-US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）→取組み（</a:t>
                      </a:r>
                      <a:r>
                        <a:rPr lang="en-US" altLang="ja-JP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</a:t>
                      </a:r>
                      <a:r>
                        <a:rPr lang="ja-JP" altLang="en-US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1328783"/>
                  </a:ext>
                </a:extLst>
              </a:tr>
            </a:tbl>
          </a:graphicData>
        </a:graphic>
      </p:graphicFrame>
      <p:sp>
        <p:nvSpPr>
          <p:cNvPr id="19" name="角丸四角形吹き出し 51"/>
          <p:cNvSpPr>
            <a:spLocks noChangeArrowheads="1"/>
          </p:cNvSpPr>
          <p:nvPr/>
        </p:nvSpPr>
        <p:spPr bwMode="auto">
          <a:xfrm>
            <a:off x="3753499" y="5710932"/>
            <a:ext cx="1191838" cy="553343"/>
          </a:xfrm>
          <a:prstGeom prst="wedgeRoundRectCallout">
            <a:avLst>
              <a:gd name="adj1" fmla="val -58932"/>
              <a:gd name="adj2" fmla="val -10318"/>
              <a:gd name="adj3" fmla="val 16667"/>
            </a:avLst>
          </a:prstGeom>
          <a:solidFill>
            <a:srgbClr val="FFFFFF"/>
          </a:solidFill>
          <a:ln w="12700">
            <a:solidFill>
              <a:srgbClr val="F79646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6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○</a:t>
            </a:r>
            <a:r>
              <a:rPr kumimoji="0" lang="en-US" altLang="ja-JP" sz="6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 </a:t>
            </a:r>
            <a:r>
              <a:rPr kumimoji="0" lang="ja-JP" altLang="ja-JP" sz="6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早い時期に分析結果を返却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6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○</a:t>
            </a:r>
            <a:r>
              <a:rPr kumimoji="0" lang="en-US" altLang="ja-JP" sz="6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 </a:t>
            </a:r>
            <a:r>
              <a:rPr kumimoji="0" lang="ja-JP" altLang="ja-JP" sz="6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分析結果に基づくアクション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6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    </a:t>
            </a:r>
            <a:r>
              <a:rPr kumimoji="0" lang="ja-JP" altLang="ja-JP" sz="6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プラン作成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6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○</a:t>
            </a:r>
            <a:r>
              <a:rPr kumimoji="0" lang="en-US" altLang="ja-JP" sz="6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 </a:t>
            </a:r>
            <a:r>
              <a:rPr kumimoji="0" lang="ja-JP" altLang="ja-JP" sz="6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学校・学年・学級・個に応じた</a:t>
            </a:r>
            <a:endParaRPr kumimoji="0" lang="en-US" altLang="ja-JP" sz="65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65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    </a:t>
            </a:r>
            <a:r>
              <a:rPr kumimoji="0" lang="ja-JP" altLang="ja-JP" sz="6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指導を展開</a:t>
            </a:r>
            <a:endParaRPr kumimoji="0" lang="ja-JP" altLang="ja-JP" sz="6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C940BCD-DCE0-4E02-8715-E4E4302FAC0F}"/>
              </a:ext>
            </a:extLst>
          </p:cNvPr>
          <p:cNvGrpSpPr/>
          <p:nvPr/>
        </p:nvGrpSpPr>
        <p:grpSpPr>
          <a:xfrm>
            <a:off x="484806" y="6829100"/>
            <a:ext cx="9865096" cy="526964"/>
            <a:chOff x="654639" y="6574747"/>
            <a:chExt cx="9865096" cy="526964"/>
          </a:xfrm>
        </p:grpSpPr>
        <p:sp>
          <p:nvSpPr>
            <p:cNvPr id="51" name="テキスト ボックス 2">
              <a:extLst>
                <a:ext uri="{FF2B5EF4-FFF2-40B4-BE49-F238E27FC236}">
                  <a16:creationId xmlns:a16="http://schemas.microsoft.com/office/drawing/2014/main" id="{4B9EFF41-1D7D-41EF-A246-4DAC9EA7B6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9801" y="6594698"/>
              <a:ext cx="2569934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2200" b="1" i="0" u="sng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ＭＳ Ｐゴシック" panose="020B0600070205080204" pitchFamily="50" charset="-128"/>
                </a:rPr>
                <a:t>子どもの体力向上！</a:t>
              </a:r>
              <a:endParaRPr kumimoji="0" lang="ja-JP" altLang="ja-JP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grpSp>
          <p:nvGrpSpPr>
            <p:cNvPr id="52" name="グループ化 51">
              <a:extLst>
                <a:ext uri="{FF2B5EF4-FFF2-40B4-BE49-F238E27FC236}">
                  <a16:creationId xmlns:a16="http://schemas.microsoft.com/office/drawing/2014/main" id="{49D5E2C4-FA51-4664-9584-F624134483AA}"/>
                </a:ext>
              </a:extLst>
            </p:cNvPr>
            <p:cNvGrpSpPr/>
            <p:nvPr/>
          </p:nvGrpSpPr>
          <p:grpSpPr>
            <a:xfrm>
              <a:off x="654639" y="6574747"/>
              <a:ext cx="7193514" cy="526964"/>
              <a:chOff x="809643" y="4870515"/>
              <a:chExt cx="7193514" cy="601672"/>
            </a:xfrm>
          </p:grpSpPr>
          <p:sp>
            <p:nvSpPr>
              <p:cNvPr id="53" name="フリーフォーム: 図形 52">
                <a:extLst>
                  <a:ext uri="{FF2B5EF4-FFF2-40B4-BE49-F238E27FC236}">
                    <a16:creationId xmlns:a16="http://schemas.microsoft.com/office/drawing/2014/main" id="{287F70B4-81A3-4AC6-B379-F5AAEA89C82E}"/>
                  </a:ext>
                </a:extLst>
              </p:cNvPr>
              <p:cNvSpPr/>
              <p:nvPr/>
            </p:nvSpPr>
            <p:spPr>
              <a:xfrm>
                <a:off x="809643" y="4870515"/>
                <a:ext cx="2766736" cy="601672"/>
              </a:xfrm>
              <a:custGeom>
                <a:avLst/>
                <a:gdLst>
                  <a:gd name="connsiteX0" fmla="*/ 0 w 2766736"/>
                  <a:gd name="connsiteY0" fmla="*/ 0 h 1106694"/>
                  <a:gd name="connsiteX1" fmla="*/ 2213389 w 2766736"/>
                  <a:gd name="connsiteY1" fmla="*/ 0 h 1106694"/>
                  <a:gd name="connsiteX2" fmla="*/ 2766736 w 2766736"/>
                  <a:gd name="connsiteY2" fmla="*/ 553347 h 1106694"/>
                  <a:gd name="connsiteX3" fmla="*/ 2213389 w 2766736"/>
                  <a:gd name="connsiteY3" fmla="*/ 1106694 h 1106694"/>
                  <a:gd name="connsiteX4" fmla="*/ 0 w 2766736"/>
                  <a:gd name="connsiteY4" fmla="*/ 1106694 h 1106694"/>
                  <a:gd name="connsiteX5" fmla="*/ 0 w 2766736"/>
                  <a:gd name="connsiteY5" fmla="*/ 0 h 11066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766736" h="1106694">
                    <a:moveTo>
                      <a:pt x="0" y="0"/>
                    </a:moveTo>
                    <a:lnTo>
                      <a:pt x="2213389" y="0"/>
                    </a:lnTo>
                    <a:lnTo>
                      <a:pt x="2766736" y="553347"/>
                    </a:lnTo>
                    <a:lnTo>
                      <a:pt x="2213389" y="1106694"/>
                    </a:lnTo>
                    <a:lnTo>
                      <a:pt x="0" y="110669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ja-JP" altLang="en-US" sz="12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系統的な指導による</a:t>
                </a:r>
                <a:endParaRPr lang="en-US" altLang="ja-JP" sz="1200" b="1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ja-JP" altLang="en-US" sz="12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授業の工夫・改善が促進！</a:t>
                </a:r>
              </a:p>
            </p:txBody>
          </p:sp>
          <p:sp>
            <p:nvSpPr>
              <p:cNvPr id="54" name="フリーフォーム: 図形 53">
                <a:extLst>
                  <a:ext uri="{FF2B5EF4-FFF2-40B4-BE49-F238E27FC236}">
                    <a16:creationId xmlns:a16="http://schemas.microsoft.com/office/drawing/2014/main" id="{C3053F92-63C8-45FC-8922-7AF7AAF4A19F}"/>
                  </a:ext>
                </a:extLst>
              </p:cNvPr>
              <p:cNvSpPr/>
              <p:nvPr/>
            </p:nvSpPr>
            <p:spPr>
              <a:xfrm>
                <a:off x="3023032" y="4870515"/>
                <a:ext cx="2766736" cy="601672"/>
              </a:xfrm>
              <a:custGeom>
                <a:avLst/>
                <a:gdLst>
                  <a:gd name="connsiteX0" fmla="*/ 0 w 2766736"/>
                  <a:gd name="connsiteY0" fmla="*/ 0 h 1106694"/>
                  <a:gd name="connsiteX1" fmla="*/ 2213389 w 2766736"/>
                  <a:gd name="connsiteY1" fmla="*/ 0 h 1106694"/>
                  <a:gd name="connsiteX2" fmla="*/ 2766736 w 2766736"/>
                  <a:gd name="connsiteY2" fmla="*/ 553347 h 1106694"/>
                  <a:gd name="connsiteX3" fmla="*/ 2213389 w 2766736"/>
                  <a:gd name="connsiteY3" fmla="*/ 1106694 h 1106694"/>
                  <a:gd name="connsiteX4" fmla="*/ 0 w 2766736"/>
                  <a:gd name="connsiteY4" fmla="*/ 1106694 h 1106694"/>
                  <a:gd name="connsiteX5" fmla="*/ 553347 w 2766736"/>
                  <a:gd name="connsiteY5" fmla="*/ 553347 h 1106694"/>
                  <a:gd name="connsiteX6" fmla="*/ 0 w 2766736"/>
                  <a:gd name="connsiteY6" fmla="*/ 0 h 11066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766736" h="1106694">
                    <a:moveTo>
                      <a:pt x="0" y="0"/>
                    </a:moveTo>
                    <a:lnTo>
                      <a:pt x="2213389" y="0"/>
                    </a:lnTo>
                    <a:lnTo>
                      <a:pt x="2766736" y="553347"/>
                    </a:lnTo>
                    <a:lnTo>
                      <a:pt x="2213389" y="1106694"/>
                    </a:lnTo>
                    <a:lnTo>
                      <a:pt x="0" y="1106694"/>
                    </a:lnTo>
                    <a:lnTo>
                      <a:pt x="553347" y="5533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ja-JP" altLang="en-US" sz="12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子どもたちの運動に対する</a:t>
                </a:r>
                <a:endParaRPr lang="en-US" altLang="ja-JP" sz="1200" b="1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ja-JP" altLang="en-US" sz="12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苦手意識の克服！</a:t>
                </a:r>
              </a:p>
            </p:txBody>
          </p:sp>
          <p:sp>
            <p:nvSpPr>
              <p:cNvPr id="55" name="フリーフォーム: 図形 54">
                <a:extLst>
                  <a:ext uri="{FF2B5EF4-FFF2-40B4-BE49-F238E27FC236}">
                    <a16:creationId xmlns:a16="http://schemas.microsoft.com/office/drawing/2014/main" id="{F3A38287-B23B-4438-A9F8-FC6C851CE858}"/>
                  </a:ext>
                </a:extLst>
              </p:cNvPr>
              <p:cNvSpPr/>
              <p:nvPr/>
            </p:nvSpPr>
            <p:spPr>
              <a:xfrm>
                <a:off x="5236421" y="4870515"/>
                <a:ext cx="2766736" cy="601672"/>
              </a:xfrm>
              <a:custGeom>
                <a:avLst/>
                <a:gdLst>
                  <a:gd name="connsiteX0" fmla="*/ 0 w 2766736"/>
                  <a:gd name="connsiteY0" fmla="*/ 0 h 1106694"/>
                  <a:gd name="connsiteX1" fmla="*/ 2213389 w 2766736"/>
                  <a:gd name="connsiteY1" fmla="*/ 0 h 1106694"/>
                  <a:gd name="connsiteX2" fmla="*/ 2766736 w 2766736"/>
                  <a:gd name="connsiteY2" fmla="*/ 553347 h 1106694"/>
                  <a:gd name="connsiteX3" fmla="*/ 2213389 w 2766736"/>
                  <a:gd name="connsiteY3" fmla="*/ 1106694 h 1106694"/>
                  <a:gd name="connsiteX4" fmla="*/ 0 w 2766736"/>
                  <a:gd name="connsiteY4" fmla="*/ 1106694 h 1106694"/>
                  <a:gd name="connsiteX5" fmla="*/ 553347 w 2766736"/>
                  <a:gd name="connsiteY5" fmla="*/ 553347 h 1106694"/>
                  <a:gd name="connsiteX6" fmla="*/ 0 w 2766736"/>
                  <a:gd name="connsiteY6" fmla="*/ 0 h 11066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766736" h="1106694">
                    <a:moveTo>
                      <a:pt x="0" y="0"/>
                    </a:moveTo>
                    <a:lnTo>
                      <a:pt x="2213389" y="0"/>
                    </a:lnTo>
                    <a:lnTo>
                      <a:pt x="2766736" y="553347"/>
                    </a:lnTo>
                    <a:lnTo>
                      <a:pt x="2213389" y="1106694"/>
                    </a:lnTo>
                    <a:lnTo>
                      <a:pt x="0" y="1106694"/>
                    </a:lnTo>
                    <a:lnTo>
                      <a:pt x="553347" y="5533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ja-JP" altLang="en-US" sz="12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自主的に運動する</a:t>
                </a:r>
                <a:endParaRPr lang="en-US" altLang="ja-JP" sz="1200" b="1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ja-JP" altLang="en-US" sz="12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子どもが増加！</a:t>
                </a:r>
              </a:p>
            </p:txBody>
          </p:sp>
        </p:grpSp>
      </p:grpSp>
      <p:sp>
        <p:nvSpPr>
          <p:cNvPr id="30" name="フリーフォーム 26"/>
          <p:cNvSpPr>
            <a:spLocks/>
          </p:cNvSpPr>
          <p:nvPr/>
        </p:nvSpPr>
        <p:spPr bwMode="auto">
          <a:xfrm>
            <a:off x="5167667" y="3619661"/>
            <a:ext cx="2952000" cy="216000"/>
          </a:xfrm>
          <a:custGeom>
            <a:avLst/>
            <a:gdLst>
              <a:gd name="T0" fmla="*/ 0 w 3005771"/>
              <a:gd name="T1" fmla="*/ 0 h 1173292"/>
              <a:gd name="T2" fmla="*/ 2699385 w 3005771"/>
              <a:gd name="T3" fmla="*/ 0 h 1173292"/>
              <a:gd name="T4" fmla="*/ 2699385 w 3005771"/>
              <a:gd name="T5" fmla="*/ 257175 h 1173292"/>
              <a:gd name="T6" fmla="*/ 0 w 3005771"/>
              <a:gd name="T7" fmla="*/ 257175 h 1173292"/>
              <a:gd name="T8" fmla="*/ 0 w 3005771"/>
              <a:gd name="T9" fmla="*/ 0 h 11732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5771"/>
              <a:gd name="T16" fmla="*/ 0 h 1173292"/>
              <a:gd name="T17" fmla="*/ 3005771 w 3005771"/>
              <a:gd name="T18" fmla="*/ 1173292 h 11732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5771" h="1173292">
                <a:moveTo>
                  <a:pt x="0" y="0"/>
                </a:moveTo>
                <a:lnTo>
                  <a:pt x="3005771" y="0"/>
                </a:lnTo>
                <a:lnTo>
                  <a:pt x="3005771" y="1173292"/>
                </a:lnTo>
                <a:lnTo>
                  <a:pt x="0" y="1173292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 w="25400">
            <a:solidFill>
              <a:srgbClr val="F79646"/>
            </a:solidFill>
            <a:miter lim="800000"/>
            <a:headEnd/>
            <a:tailEnd/>
          </a:ln>
        </p:spPr>
        <p:txBody>
          <a:bodyPr vert="horz" wrap="square" lIns="108000" tIns="0" rIns="10800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府と市町村の役割分担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フリーフォーム 33"/>
          <p:cNvSpPr>
            <a:spLocks/>
          </p:cNvSpPr>
          <p:nvPr/>
        </p:nvSpPr>
        <p:spPr bwMode="auto">
          <a:xfrm>
            <a:off x="8175056" y="3619661"/>
            <a:ext cx="2196000" cy="216000"/>
          </a:xfrm>
          <a:custGeom>
            <a:avLst/>
            <a:gdLst>
              <a:gd name="T0" fmla="*/ 0 w 3005771"/>
              <a:gd name="T1" fmla="*/ 0 h 1173292"/>
              <a:gd name="T2" fmla="*/ 2303780 w 3005771"/>
              <a:gd name="T3" fmla="*/ 0 h 1173292"/>
              <a:gd name="T4" fmla="*/ 2303780 w 3005771"/>
              <a:gd name="T5" fmla="*/ 266700 h 1173292"/>
              <a:gd name="T6" fmla="*/ 0 w 3005771"/>
              <a:gd name="T7" fmla="*/ 266700 h 1173292"/>
              <a:gd name="T8" fmla="*/ 0 w 3005771"/>
              <a:gd name="T9" fmla="*/ 0 h 11732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5771"/>
              <a:gd name="T16" fmla="*/ 0 h 1173292"/>
              <a:gd name="T17" fmla="*/ 3005771 w 3005771"/>
              <a:gd name="T18" fmla="*/ 1173292 h 11732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5771" h="1173292">
                <a:moveTo>
                  <a:pt x="0" y="0"/>
                </a:moveTo>
                <a:lnTo>
                  <a:pt x="3005771" y="0"/>
                </a:lnTo>
                <a:lnTo>
                  <a:pt x="3005771" y="1173292"/>
                </a:lnTo>
                <a:lnTo>
                  <a:pt x="0" y="1173292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 w="25400">
            <a:solidFill>
              <a:srgbClr val="F79646"/>
            </a:solidFill>
            <a:miter lim="800000"/>
            <a:headEnd/>
            <a:tailEnd/>
          </a:ln>
        </p:spPr>
        <p:txBody>
          <a:bodyPr vert="horz" wrap="square" lIns="108000" tIns="0" rIns="10800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先行事例（東京都）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9F0F33EF-0631-48AB-979D-4BCC230E492B}"/>
              </a:ext>
            </a:extLst>
          </p:cNvPr>
          <p:cNvCxnSpPr/>
          <p:nvPr/>
        </p:nvCxnSpPr>
        <p:spPr>
          <a:xfrm flipV="1">
            <a:off x="5175245" y="2600272"/>
            <a:ext cx="1476000" cy="8255"/>
          </a:xfrm>
          <a:prstGeom prst="line">
            <a:avLst/>
          </a:prstGeom>
          <a:ln w="25400" cmpd="thinThick">
            <a:solidFill>
              <a:srgbClr val="FF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3E5AF29-8648-4BC8-A878-37571B516045}"/>
              </a:ext>
            </a:extLst>
          </p:cNvPr>
          <p:cNvSpPr txBox="1"/>
          <p:nvPr/>
        </p:nvSpPr>
        <p:spPr>
          <a:xfrm>
            <a:off x="6388063" y="2907878"/>
            <a:ext cx="345638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● 個々の経年比較や全国・府内との比較、自分の強み・弱みを把握</a:t>
            </a:r>
            <a:endParaRPr kumimoji="0" lang="en-US" altLang="ja-JP" sz="9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ja-JP" sz="5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● 運動と生活習慣のクロス分析</a:t>
            </a:r>
            <a:endParaRPr kumimoji="0" lang="ja-JP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68" name="フリーフォーム 67"/>
          <p:cNvSpPr>
            <a:spLocks/>
          </p:cNvSpPr>
          <p:nvPr/>
        </p:nvSpPr>
        <p:spPr>
          <a:xfrm rot="10800000" flipH="1">
            <a:off x="6592193" y="4680099"/>
            <a:ext cx="200660" cy="229235"/>
          </a:xfrm>
          <a:custGeom>
            <a:avLst/>
            <a:gdLst>
              <a:gd name="connsiteX0" fmla="*/ 0 w 523275"/>
              <a:gd name="connsiteY0" fmla="*/ 81074 h 405372"/>
              <a:gd name="connsiteX1" fmla="*/ 320589 w 523275"/>
              <a:gd name="connsiteY1" fmla="*/ 81074 h 405372"/>
              <a:gd name="connsiteX2" fmla="*/ 320589 w 523275"/>
              <a:gd name="connsiteY2" fmla="*/ 0 h 405372"/>
              <a:gd name="connsiteX3" fmla="*/ 523275 w 523275"/>
              <a:gd name="connsiteY3" fmla="*/ 202686 h 405372"/>
              <a:gd name="connsiteX4" fmla="*/ 320589 w 523275"/>
              <a:gd name="connsiteY4" fmla="*/ 405372 h 405372"/>
              <a:gd name="connsiteX5" fmla="*/ 320589 w 523275"/>
              <a:gd name="connsiteY5" fmla="*/ 324298 h 405372"/>
              <a:gd name="connsiteX6" fmla="*/ 0 w 523275"/>
              <a:gd name="connsiteY6" fmla="*/ 324298 h 405372"/>
              <a:gd name="connsiteX7" fmla="*/ 0 w 523275"/>
              <a:gd name="connsiteY7" fmla="*/ 81074 h 405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23275" h="405372">
                <a:moveTo>
                  <a:pt x="0" y="81074"/>
                </a:moveTo>
                <a:lnTo>
                  <a:pt x="320589" y="81074"/>
                </a:lnTo>
                <a:lnTo>
                  <a:pt x="320589" y="0"/>
                </a:lnTo>
                <a:lnTo>
                  <a:pt x="523275" y="202686"/>
                </a:lnTo>
                <a:lnTo>
                  <a:pt x="320589" y="405372"/>
                </a:lnTo>
                <a:lnTo>
                  <a:pt x="320589" y="324298"/>
                </a:lnTo>
                <a:lnTo>
                  <a:pt x="0" y="324298"/>
                </a:lnTo>
                <a:lnTo>
                  <a:pt x="0" y="81074"/>
                </a:lnTo>
                <a:close/>
              </a:path>
            </a:pathLst>
          </a:custGeom>
          <a:solidFill>
            <a:srgbClr val="4BACC6">
              <a:lumMod val="40000"/>
              <a:lumOff val="60000"/>
            </a:srgbClr>
          </a:solidFill>
          <a:ln w="9525">
            <a:solidFill>
              <a:schemeClr val="tx2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spcFirstLastPara="0" vert="horz" wrap="square" lIns="0" tIns="81074" rIns="121612" bIns="81074" numCol="1" spcCol="1270" anchor="ctr" anchorCtr="0">
            <a:noAutofit/>
          </a:bodyPr>
          <a:lstStyle/>
          <a:p>
            <a:endParaRPr lang="ja-JP" altLang="en-US"/>
          </a:p>
        </p:txBody>
      </p:sp>
      <p:sp>
        <p:nvSpPr>
          <p:cNvPr id="44" name="右矢印 43"/>
          <p:cNvSpPr>
            <a:spLocks noChangeAspect="1"/>
          </p:cNvSpPr>
          <p:nvPr/>
        </p:nvSpPr>
        <p:spPr>
          <a:xfrm rot="5400000">
            <a:off x="2798995" y="3377074"/>
            <a:ext cx="230400" cy="288000"/>
          </a:xfrm>
          <a:prstGeom prst="rightArrow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1749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spcFirstLastPara="0" vert="horz" wrap="square" lIns="206248" tIns="117856" rIns="206248" bIns="117856" numCol="1" spcCol="1270" rtlCol="0" anchor="ctr" anchorCtr="0">
        <a:noAutofit/>
      </a:bodyPr>
      <a:lstStyle>
        <a:defPPr algn="ctr" defTabSz="1289050">
          <a:lnSpc>
            <a:spcPct val="90000"/>
          </a:lnSpc>
          <a:spcBef>
            <a:spcPct val="0"/>
          </a:spcBef>
          <a:spcAft>
            <a:spcPct val="35000"/>
          </a:spcAft>
          <a:defRPr kumimoji="1" sz="2000" kern="1200" dirty="0" smtClean="0"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688</Words>
  <Application>Microsoft Office PowerPoint</Application>
  <PresentationFormat>ユーザー設定</PresentationFormat>
  <Paragraphs>145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HGｺﾞｼｯｸM</vt:lpstr>
      <vt:lpstr>HG丸ｺﾞｼｯｸM-PRO</vt:lpstr>
      <vt:lpstr>Meiryo UI</vt:lpstr>
      <vt:lpstr>ＭＳ Ｐゴシック</vt:lpstr>
      <vt:lpstr>ＭＳ 明朝</vt:lpstr>
      <vt:lpstr>メイリオ</vt:lpstr>
      <vt:lpstr>游ゴシック</vt:lpstr>
      <vt:lpstr>Arial</vt:lpstr>
      <vt:lpstr>Calibri</vt:lpstr>
      <vt:lpstr>Century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2020-01-30T06:14:35Z</dcterms:created>
  <dcterms:modified xsi:type="dcterms:W3CDTF">2020-01-30T06:14:45Z</dcterms:modified>
</cp:coreProperties>
</file>