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3"/>
  </p:notesMasterIdLst>
  <p:sldIdLst>
    <p:sldId id="257" r:id="rId2"/>
  </p:sldIdLst>
  <p:sldSz cx="93599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36" y="72"/>
      </p:cViewPr>
      <p:guideLst>
        <p:guide orient="horz" pos="2160"/>
        <p:guide pos="29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3813C-DE8A-44E6-AB3D-883AAE3D635B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1243013"/>
            <a:ext cx="45751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DB55E-65CC-4D55-B102-ED178D2C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1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993" y="1122363"/>
            <a:ext cx="795591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8" y="3602038"/>
            <a:ext cx="70199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28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48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179" y="365125"/>
            <a:ext cx="2018228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493" y="365125"/>
            <a:ext cx="5937687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90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37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619" y="1709740"/>
            <a:ext cx="807291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619" y="4589465"/>
            <a:ext cx="807291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23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493" y="1825625"/>
            <a:ext cx="3977958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449" y="1825625"/>
            <a:ext cx="3977958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1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365127"/>
            <a:ext cx="8072914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713" y="1681163"/>
            <a:ext cx="39596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713" y="2505075"/>
            <a:ext cx="3959676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8450" y="1681163"/>
            <a:ext cx="397917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8450" y="2505075"/>
            <a:ext cx="397917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11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68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89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457200"/>
            <a:ext cx="301881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177" y="987427"/>
            <a:ext cx="473844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4712" y="2057400"/>
            <a:ext cx="301881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38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457200"/>
            <a:ext cx="301881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79177" y="987427"/>
            <a:ext cx="4738449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4712" y="2057400"/>
            <a:ext cx="301881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99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3493" y="365127"/>
            <a:ext cx="80729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493" y="1825625"/>
            <a:ext cx="80729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493" y="6356352"/>
            <a:ext cx="2105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8C759-4DD6-43A1-962F-7C027C4256E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0467" y="6356352"/>
            <a:ext cx="31589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0429" y="6356352"/>
            <a:ext cx="2105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FFDF1-D12F-4779-8C20-B5FCCA94E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7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/>
          </p:cNvSpPr>
          <p:nvPr/>
        </p:nvSpPr>
        <p:spPr>
          <a:xfrm>
            <a:off x="305598" y="403835"/>
            <a:ext cx="8748713" cy="371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80757" tIns="40379" rIns="80757" bIns="40379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766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766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766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sz="1766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766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小学</a:t>
            </a:r>
            <a:r>
              <a:rPr lang="ja-JP" altLang="en-US" sz="1766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生新学力テスト事業費</a:t>
            </a:r>
            <a:r>
              <a:rPr lang="ja-JP" altLang="en-US" sz="1413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10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18060" y="760089"/>
            <a:ext cx="7990744" cy="516511"/>
          </a:xfrm>
          <a:prstGeom prst="rect">
            <a:avLst/>
          </a:prstGeom>
          <a:noFill/>
          <a:ln>
            <a:noFill/>
          </a:ln>
        </p:spPr>
        <p:txBody>
          <a:bodyPr wrap="square" lIns="84795" tIns="42398" rIns="84795" bIns="42398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府内児童が生涯にわたる学力等すべて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の教育活動の基盤となる言語能力、読解力等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を着実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につける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　小学校で児童の学力を向上させるためのＰＤＣＡサイクルを確立する</a:t>
            </a:r>
            <a:endParaRPr lang="ja-JP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0597" y="895813"/>
            <a:ext cx="799721" cy="2467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的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Text Box 301"/>
          <p:cNvSpPr txBox="1">
            <a:spLocks noChangeArrowheads="1"/>
          </p:cNvSpPr>
          <p:nvPr/>
        </p:nvSpPr>
        <p:spPr bwMode="auto">
          <a:xfrm>
            <a:off x="6671257" y="448897"/>
            <a:ext cx="2473207" cy="3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30000"/>
              </a:spcBef>
            </a:pPr>
            <a:r>
              <a:rPr lang="ja-JP" altLang="en-US" sz="1100" dirty="0" smtClean="0"/>
              <a:t>知事復活要求額　　 </a:t>
            </a:r>
            <a:r>
              <a:rPr lang="ja-JP" altLang="en-US" sz="1100" dirty="0"/>
              <a:t>　 ：  　     </a:t>
            </a:r>
            <a:r>
              <a:rPr lang="en-US" altLang="ja-JP" sz="1100" dirty="0"/>
              <a:t>320</a:t>
            </a:r>
            <a:r>
              <a:rPr lang="ja-JP" altLang="en-US" sz="1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千円　　</a:t>
            </a:r>
            <a:endParaRPr lang="en-US" altLang="ja-JP" sz="1100" dirty="0"/>
          </a:p>
          <a:p>
            <a:pPr eaLnBrk="1" hangingPunct="1">
              <a:lnSpc>
                <a:spcPts val="800"/>
              </a:lnSpc>
              <a:spcBef>
                <a:spcPct val="30000"/>
              </a:spcBef>
            </a:pPr>
            <a:r>
              <a:rPr lang="ja-JP" altLang="en-US" sz="1100" dirty="0"/>
              <a:t>債務負担行為（Ｒ</a:t>
            </a:r>
            <a:r>
              <a:rPr lang="en-US" altLang="ja-JP" sz="1100" dirty="0"/>
              <a:t>3</a:t>
            </a:r>
            <a:r>
              <a:rPr lang="ja-JP" altLang="en-US" sz="1100" dirty="0"/>
              <a:t>）  　：  </a:t>
            </a:r>
            <a:r>
              <a:rPr lang="en-US" altLang="ja-JP" sz="1100" dirty="0"/>
              <a:t>325,772</a:t>
            </a:r>
            <a:r>
              <a:rPr lang="ja-JP" altLang="en-US" sz="1100" dirty="0"/>
              <a:t>千円</a:t>
            </a:r>
            <a:endParaRPr lang="en-US" altLang="ja-JP" sz="1100" dirty="0"/>
          </a:p>
        </p:txBody>
      </p:sp>
      <p:sp>
        <p:nvSpPr>
          <p:cNvPr id="59" name="正方形/長方形 58"/>
          <p:cNvSpPr/>
          <p:nvPr/>
        </p:nvSpPr>
        <p:spPr>
          <a:xfrm>
            <a:off x="5731811" y="1477685"/>
            <a:ext cx="3400746" cy="4784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90" dirty="0"/>
          </a:p>
        </p:txBody>
      </p:sp>
      <p:sp>
        <p:nvSpPr>
          <p:cNvPr id="64" name="正方形/長方形 63"/>
          <p:cNvSpPr/>
          <p:nvPr/>
        </p:nvSpPr>
        <p:spPr>
          <a:xfrm>
            <a:off x="5894373" y="1368663"/>
            <a:ext cx="2925777" cy="3247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府と市町村の役割分担</a:t>
            </a:r>
            <a:endParaRPr kumimoji="1" lang="ja-JP" altLang="en-US" sz="1100" b="1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Text Box 301"/>
          <p:cNvSpPr txBox="1">
            <a:spLocks noChangeArrowheads="1"/>
          </p:cNvSpPr>
          <p:nvPr/>
        </p:nvSpPr>
        <p:spPr bwMode="auto">
          <a:xfrm>
            <a:off x="6181437" y="6385190"/>
            <a:ext cx="2827367" cy="2825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236" dirty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236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の子どもの生涯</a:t>
            </a:r>
            <a:r>
              <a:rPr lang="ja-JP" altLang="en-US" sz="1236" dirty="0">
                <a:latin typeface="Meiryo UI" panose="020B0604030504040204" pitchFamily="50" charset="-128"/>
                <a:ea typeface="Meiryo UI" panose="020B0604030504040204" pitchFamily="50" charset="-128"/>
              </a:rPr>
              <a:t>にわたる学力の向上</a:t>
            </a:r>
            <a:endParaRPr lang="en-US" altLang="ja-JP" sz="88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47130" y="1719299"/>
            <a:ext cx="33854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500"/>
              </a:lnSpc>
              <a:buFont typeface="Meiryo UI" panose="020B0604030504040204" pitchFamily="50" charset="-128"/>
              <a:buChar char="○"/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各市町村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の学力格差がある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中、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統一的なテストを実施し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全体としての児童の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学力水準を示すことが府の役割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1500"/>
              </a:lnSpc>
              <a:buFont typeface="Meiryo UI" panose="020B0604030504040204" pitchFamily="50" charset="-128"/>
              <a:buChar char="○"/>
            </a:pP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市町村は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、その結果を踏まえて、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自らの立ち位置を確認するとともに、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個々の児童の学力を客観的に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把握、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学力向上の取組みを構築して所管する学校に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対して指導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を行う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1500"/>
              </a:lnSpc>
              <a:buFont typeface="Meiryo UI" panose="020B0604030504040204" pitchFamily="50" charset="-128"/>
              <a:buChar char="○"/>
            </a:pP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これにより、府全体の学力の底上げを図る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1500"/>
              </a:lnSpc>
              <a:buFont typeface="Meiryo UI" panose="020B0604030504040204" pitchFamily="50" charset="-128"/>
              <a:buChar char="○"/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また、子ども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たち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求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められている言語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能力、情報活用能力、問題発見・解決能力など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学びの基盤となる資質・能力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をテストとして具体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に示し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各市町村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が進める学校への指導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をリード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するとともに、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状況に応じて支援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市町村事業の例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・△△市学力向上推進計画や□□市授業改善・授業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力向上プランを策定し、地域ぐるみで学力向上の取組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みを推進する。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・授業中や放課後の子どもたちの学習支援員や教員の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指導力向上のための支援員を配置する。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・各市町村の子どもたちの状況に応じた、家庭学習や放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課後学習の教材を作成する。</a:t>
            </a:r>
          </a:p>
          <a:p>
            <a:pPr>
              <a:lnSpc>
                <a:spcPts val="1500"/>
              </a:lnSpc>
            </a:pP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28947" y="3619061"/>
            <a:ext cx="5534798" cy="11719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90"/>
          </a:p>
        </p:txBody>
      </p:sp>
      <p:sp>
        <p:nvSpPr>
          <p:cNvPr id="47" name="正方形/長方形 46"/>
          <p:cNvSpPr/>
          <p:nvPr/>
        </p:nvSpPr>
        <p:spPr>
          <a:xfrm>
            <a:off x="170597" y="3561094"/>
            <a:ext cx="1718698" cy="169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6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小学校新学力テストの実施</a:t>
            </a:r>
            <a:endParaRPr kumimoji="1" lang="ja-JP" altLang="en-US" sz="106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Text Box 301"/>
          <p:cNvSpPr txBox="1">
            <a:spLocks noChangeArrowheads="1"/>
          </p:cNvSpPr>
          <p:nvPr/>
        </p:nvSpPr>
        <p:spPr bwMode="auto">
          <a:xfrm>
            <a:off x="65667" y="3874951"/>
            <a:ext cx="410261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小学校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年生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月に実施（Ｒ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年～）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年生は全国学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テを活用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・国語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、算数、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理科、教科横断的な力や国語力の基礎力を問う問題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・非認知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能力等の</a:t>
            </a:r>
            <a:r>
              <a:rPr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lang="ja-JP" altLang="en-US" sz="100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を測るアンケート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（児童）と学校アンケート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詳細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な分析と児童・学校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個票の提供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・各児童、各学校の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経年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変化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Text Box 301"/>
          <p:cNvSpPr txBox="1">
            <a:spLocks noChangeArrowheads="1"/>
          </p:cNvSpPr>
          <p:nvPr/>
        </p:nvSpPr>
        <p:spPr bwMode="auto">
          <a:xfrm>
            <a:off x="186937" y="2836346"/>
            <a:ext cx="1607650" cy="69070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国語においては、全国平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均との開きがさらに増加</a:t>
            </a:r>
            <a:endParaRPr lang="en-US" altLang="ja-JP" sz="97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○ 暴力件数、いじめの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認知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件数が増加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Text Box 301"/>
          <p:cNvSpPr txBox="1">
            <a:spLocks noChangeArrowheads="1"/>
          </p:cNvSpPr>
          <p:nvPr/>
        </p:nvSpPr>
        <p:spPr bwMode="auto">
          <a:xfrm>
            <a:off x="3989549" y="1427431"/>
            <a:ext cx="1638517" cy="188744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➢全て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の教科の土台であり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学力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の基盤、また生活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での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コミュニケーション能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力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の中枢を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なす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力として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言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語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能力、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読解力等の育成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喫緊の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➢小学校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においては、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学力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を客観的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に把握できるの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年生の</a:t>
            </a:r>
            <a:r>
              <a:rPr lang="en-US" altLang="ja-JP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学期（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全国学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テ）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であり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、育成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向けて</a:t>
            </a:r>
            <a:endParaRPr lang="en-US" altLang="ja-JP" sz="972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取組みの</a:t>
            </a:r>
            <a:r>
              <a:rPr lang="ja-JP" altLang="en-US" sz="972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時間がない</a:t>
            </a:r>
            <a:r>
              <a:rPr lang="ja-JP" altLang="en-US" sz="972" dirty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endParaRPr lang="en-US" altLang="ja-JP" sz="97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28947" y="1381948"/>
            <a:ext cx="5528392" cy="21031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90"/>
          </a:p>
        </p:txBody>
      </p:sp>
      <p:sp>
        <p:nvSpPr>
          <p:cNvPr id="58" name="正方形/長方形 57"/>
          <p:cNvSpPr/>
          <p:nvPr/>
        </p:nvSpPr>
        <p:spPr>
          <a:xfrm>
            <a:off x="176689" y="1262272"/>
            <a:ext cx="1046695" cy="2316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小学校の現状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122541" y="1528576"/>
            <a:ext cx="3719117" cy="1351193"/>
            <a:chOff x="72888" y="1512411"/>
            <a:chExt cx="3719117" cy="1351193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1437041" y="1530716"/>
              <a:ext cx="1157988" cy="1132441"/>
              <a:chOff x="1898015" y="3138909"/>
              <a:chExt cx="1740392" cy="1571157"/>
            </a:xfrm>
          </p:grpSpPr>
          <p:pic>
            <p:nvPicPr>
              <p:cNvPr id="44" name="図 4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98015" y="3460885"/>
                <a:ext cx="1740392" cy="1249181"/>
              </a:xfrm>
              <a:prstGeom prst="rect">
                <a:avLst/>
              </a:prstGeom>
            </p:spPr>
          </p:pic>
          <p:sp>
            <p:nvSpPr>
              <p:cNvPr id="49" name="正方形/長方形 48"/>
              <p:cNvSpPr/>
              <p:nvPr/>
            </p:nvSpPr>
            <p:spPr>
              <a:xfrm>
                <a:off x="2213049" y="3138909"/>
                <a:ext cx="1082224" cy="264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618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暴力行為の推移</a:t>
                </a:r>
                <a:endParaRPr lang="ja-JP" altLang="en-US" sz="618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52" name="グループ化 51"/>
            <p:cNvGrpSpPr/>
            <p:nvPr/>
          </p:nvGrpSpPr>
          <p:grpSpPr>
            <a:xfrm>
              <a:off x="72888" y="1512411"/>
              <a:ext cx="1368706" cy="1351193"/>
              <a:chOff x="2621016" y="7329222"/>
              <a:chExt cx="1549760" cy="1503471"/>
            </a:xfrm>
          </p:grpSpPr>
          <p:pic>
            <p:nvPicPr>
              <p:cNvPr id="54" name="図 53"/>
              <p:cNvPicPr>
                <a:picLocks noChangeAspect="1"/>
              </p:cNvPicPr>
              <p:nvPr/>
            </p:nvPicPr>
            <p:blipFill rotWithShape="1">
              <a:blip r:embed="rId3">
                <a:grayscl/>
              </a:blip>
              <a:srcRect t="16446"/>
              <a:stretch/>
            </p:blipFill>
            <p:spPr>
              <a:xfrm>
                <a:off x="2621016" y="7503583"/>
                <a:ext cx="1549760" cy="1329110"/>
              </a:xfrm>
              <a:prstGeom prst="rect">
                <a:avLst/>
              </a:prstGeom>
            </p:spPr>
          </p:pic>
          <p:sp>
            <p:nvSpPr>
              <p:cNvPr id="55" name="テキスト ボックス 54"/>
              <p:cNvSpPr txBox="1"/>
              <p:nvPr/>
            </p:nvSpPr>
            <p:spPr>
              <a:xfrm>
                <a:off x="2810647" y="7329222"/>
                <a:ext cx="1170497" cy="212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18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全国学力・学習状況調査</a:t>
                </a:r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2634850" y="1553135"/>
              <a:ext cx="1157155" cy="1098039"/>
              <a:chOff x="212700" y="5455360"/>
              <a:chExt cx="1357692" cy="1074333"/>
            </a:xfrm>
          </p:grpSpPr>
          <p:sp>
            <p:nvSpPr>
              <p:cNvPr id="61" name="正方形/長方形 60"/>
              <p:cNvSpPr/>
              <p:nvPr/>
            </p:nvSpPr>
            <p:spPr>
              <a:xfrm>
                <a:off x="461360" y="5455360"/>
                <a:ext cx="1006477" cy="1866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1" lang="ja-JP" altLang="en-US" sz="618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いじめの認知件数</a:t>
                </a:r>
                <a:endParaRPr lang="ja-JP" altLang="en-US" sz="618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62" name="図 6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2700" y="5662193"/>
                <a:ext cx="1357692" cy="867500"/>
              </a:xfrm>
              <a:prstGeom prst="rect">
                <a:avLst/>
              </a:prstGeom>
            </p:spPr>
          </p:pic>
        </p:grpSp>
      </p:grpSp>
      <p:sp>
        <p:nvSpPr>
          <p:cNvPr id="16" name="テキスト ボックス 15"/>
          <p:cNvSpPr txBox="1"/>
          <p:nvPr/>
        </p:nvSpPr>
        <p:spPr>
          <a:xfrm>
            <a:off x="2053226" y="2981642"/>
            <a:ext cx="1912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言語能力・読解力・コミュニケーション能力等の低さがその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たる要因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1767598" y="3056020"/>
            <a:ext cx="226736" cy="279403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120415" y="4924958"/>
            <a:ext cx="5536924" cy="18445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90"/>
          </a:p>
        </p:txBody>
      </p:sp>
      <p:sp>
        <p:nvSpPr>
          <p:cNvPr id="68" name="正方形/長方形 67"/>
          <p:cNvSpPr/>
          <p:nvPr/>
        </p:nvSpPr>
        <p:spPr>
          <a:xfrm>
            <a:off x="170597" y="4828440"/>
            <a:ext cx="1731076" cy="1827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6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実施効果</a:t>
            </a:r>
            <a:endParaRPr kumimoji="1" lang="ja-JP" altLang="en-US" sz="106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Text Box 301"/>
          <p:cNvSpPr txBox="1">
            <a:spLocks noChangeArrowheads="1"/>
          </p:cNvSpPr>
          <p:nvPr/>
        </p:nvSpPr>
        <p:spPr bwMode="auto">
          <a:xfrm>
            <a:off x="111158" y="4990595"/>
            <a:ext cx="5603842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72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★府独自のテスト問題とビックデータ分析による大阪としての学力向上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方策の確立！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ことば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、図やグラフなどを読んで理解し、考え、自分なりの結論を出し、表現できる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力等、今求められている学力を示す。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（教科横断的な力⇒社会で通用する学力）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教員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は各教科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でテスト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問題を扱い、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どのように考えれば良いのかを子どもに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指導。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（暗記と再生の授業からの脱却）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大阪の実態にあわせたアンケートの分析で学力を上げる指導法等新たな知見を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得る。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★子ども個々の詳細な経年変化データを小５から中</a:t>
            </a:r>
            <a:r>
              <a:rPr lang="en-US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u="sng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カルテとして引き継ぐ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ことで、指導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効果が向上！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子どもは、テストの点数だけでないデータを手にすることで、学習意欲が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向上する。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保護者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も子どもへ良い声掛けができ、家庭の学習環境が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改善する。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教員は、一人ひとりのつまずきと良さを府提供データにより時間をかけずに把握し、より効果的な指導が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実現する。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★小学校において独自調査を実施している都道府県の学力は高く、効果は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実証済み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直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近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年間の全国学テ上位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県のうち、独自テスト実施県は約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割。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大阪府においても、チャレンジテスト実施後、全国学テ結果が上昇。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909192" y="3684072"/>
            <a:ext cx="1663149" cy="1015663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➢つまずき始める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年生の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習状況をいち早く把握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➢国語力の基礎・教科横断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的な問題を充実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➢個々の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どもの経年変化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をカルテで提供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右矢印 69"/>
          <p:cNvSpPr/>
          <p:nvPr/>
        </p:nvSpPr>
        <p:spPr>
          <a:xfrm>
            <a:off x="5674160" y="6339131"/>
            <a:ext cx="372290" cy="374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1049426" y="2345163"/>
            <a:ext cx="443573" cy="154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500" dirty="0" smtClean="0"/>
              <a:t>H31</a:t>
            </a:r>
            <a:r>
              <a:rPr kumimoji="1" lang="ja-JP" altLang="en-US" sz="500" dirty="0" smtClean="0"/>
              <a:t>国語</a:t>
            </a:r>
            <a:endParaRPr kumimoji="1" lang="ja-JP" altLang="en-US" sz="500" dirty="0"/>
          </a:p>
        </p:txBody>
      </p:sp>
      <p:sp>
        <p:nvSpPr>
          <p:cNvPr id="38" name="正方形/長方形 37"/>
          <p:cNvSpPr/>
          <p:nvPr/>
        </p:nvSpPr>
        <p:spPr>
          <a:xfrm>
            <a:off x="978383" y="1671237"/>
            <a:ext cx="443573" cy="154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500" dirty="0" smtClean="0"/>
              <a:t>H31</a:t>
            </a:r>
            <a:r>
              <a:rPr kumimoji="1" lang="ja-JP" altLang="en-US" sz="500" dirty="0" smtClean="0"/>
              <a:t>算数</a:t>
            </a:r>
            <a:endParaRPr kumimoji="1" lang="ja-JP" altLang="en-US" sz="500" dirty="0"/>
          </a:p>
        </p:txBody>
      </p:sp>
    </p:spTree>
    <p:extLst>
      <p:ext uri="{BB962C8B-B14F-4D97-AF65-F5344CB8AC3E}">
        <p14:creationId xmlns:p14="http://schemas.microsoft.com/office/powerpoint/2010/main" val="268201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256</Words>
  <Application>Microsoft Office PowerPoint</Application>
  <PresentationFormat>ユーザー設定</PresentationFormat>
  <Paragraphs>72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2020-01-30T06:13:34Z</dcterms:created>
  <dcterms:modified xsi:type="dcterms:W3CDTF">2020-01-30T06:13:49Z</dcterms:modified>
</cp:coreProperties>
</file>