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3"/>
  </p:notesMasterIdLst>
  <p:sldIdLst>
    <p:sldId id="28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F"/>
    <a:srgbClr val="ED7D31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2" autoAdjust="0"/>
    <p:restoredTop sz="94660"/>
  </p:normalViewPr>
  <p:slideViewPr>
    <p:cSldViewPr>
      <p:cViewPr varScale="1">
        <p:scale>
          <a:sx n="74" d="100"/>
          <a:sy n="7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0B6AA491-0712-4B24-BC6C-1BA70DE31521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88E99D10-92F2-4FE9-B862-97EB411E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1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59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14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62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86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2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2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87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90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9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262C-1EDB-4D8C-AFC5-5B2C41BE38B3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FBD0-4C3D-486F-B777-C1717747A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17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2161" y="604999"/>
            <a:ext cx="9144000" cy="3221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本庁手数料納付窓口（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レジ）でのキャッシュレス決済の導入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36004" y="948858"/>
            <a:ext cx="9192165" cy="5269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　　　行　平成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大阪府証紙の廃止　原則現金収納へ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先行導入　令和２年度　本庁（本館、別館、咲洲庁舎）手数料納付窓口へのキャッシュレス決済導入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　本格導入　令和５年度　会計局が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レジを配備した全て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手数料納付窓口へのキャッシュレス決済導入</a:t>
            </a:r>
            <a:endParaRPr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94BC84D-09DC-4CF4-9E57-7C718721BCE1}"/>
              </a:ext>
            </a:extLst>
          </p:cNvPr>
          <p:cNvSpPr txBox="1"/>
          <p:nvPr/>
        </p:nvSpPr>
        <p:spPr>
          <a:xfrm>
            <a:off x="6525500" y="1015884"/>
            <a:ext cx="2601341" cy="400110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　</a:t>
            </a:r>
            <a:r>
              <a:rPr kumimoji="1" lang="ja-JP" altLang="en-US" sz="10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知事復活要求額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１５，９５６千円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（財源内訳：一般財源　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15,956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ED54DBD-9C1F-4713-B48D-A2F779A51157}"/>
              </a:ext>
            </a:extLst>
          </p:cNvPr>
          <p:cNvSpPr txBox="1"/>
          <p:nvPr/>
        </p:nvSpPr>
        <p:spPr>
          <a:xfrm>
            <a:off x="12161" y="2686516"/>
            <a:ext cx="3736937" cy="2290371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＜行政事務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手数料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の収納方法（証紙廃止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H30.10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以降）＞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★現金（原則）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《POS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レジ対応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1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本庁（本館、別館及び咲洲庁舎</a:t>
            </a:r>
            <a:r>
              <a:rPr kumimoji="1" lang="ja-JP" altLang="en-US" sz="11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050" b="1" i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b="1" i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50" b="1" i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b="1" i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・警察署、運転免許試験場</a:t>
            </a:r>
            <a:endParaRPr kumimoji="1"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《POS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レジ以外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・行政事務窓口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・金融機関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・郵便小為替等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・コンビニ収納　　　　　　　　　　　　　　</a:t>
            </a:r>
            <a:endParaRPr kumimoji="1" lang="en-US" altLang="ja-JP" sz="105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電子申請に係る手数料のみクレジット支払可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フローチャート: 代替処理 31">
            <a:extLst>
              <a:ext uri="{FF2B5EF4-FFF2-40B4-BE49-F238E27FC236}">
                <a16:creationId xmlns:a16="http://schemas.microsoft.com/office/drawing/2014/main" id="{35DCB6F9-BC41-4CB0-9F72-199D33776F85}"/>
              </a:ext>
            </a:extLst>
          </p:cNvPr>
          <p:cNvSpPr/>
          <p:nvPr/>
        </p:nvSpPr>
        <p:spPr>
          <a:xfrm>
            <a:off x="0" y="2327828"/>
            <a:ext cx="2699793" cy="346346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kumimoji="1" lang="ja-JP" altLang="en-US" sz="1500" b="1" dirty="0"/>
              <a:t>　</a:t>
            </a:r>
            <a:r>
              <a:rPr kumimoji="1" lang="ja-JP" altLang="en-US" sz="1400" b="1" dirty="0" smtClean="0"/>
              <a:t>キャッシュレス決済導入計画</a:t>
            </a:r>
            <a:endParaRPr kumimoji="1" lang="ja-JP" altLang="en-US" sz="14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21086" y="262843"/>
            <a:ext cx="716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手数料収納キャッシュレス化推進事業　令和２年度当初予算要求　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D54DBD-9C1F-4713-B48D-A2F779A51157}"/>
              </a:ext>
            </a:extLst>
          </p:cNvPr>
          <p:cNvSpPr txBox="1"/>
          <p:nvPr/>
        </p:nvSpPr>
        <p:spPr>
          <a:xfrm>
            <a:off x="3800740" y="2215498"/>
            <a:ext cx="5347238" cy="3139321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＜先行導入の意義＞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スマートシティ戦略に基づき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、住民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の利便性向上を実感できる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サービスとしてキャッシュレスに取組む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もので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技術的に可能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なものから先行導入することで、本府がその推進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のための旗振り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役としての姿勢を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示す。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＜当初予算において措置すべき理由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（必要性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）＞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①本格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導入に向けた実績データの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収集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次期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レジシステムの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検討のため、１年間の実績を収集（参考資料１）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他の公金への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導入のための検討材料を提供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レジを配備した窓口における業務フローについて検証済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証紙を廃止し現金収納に移行するにあたり、正確かつ効率的に現金収納ができるよう窓口に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レジを配備し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際、その業務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フローの棚卸を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実施し、検証済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③府としてのトータルな整理は不必要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現行の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レジの更新時である令和５年度には、キャッシュレス決済の導入は必至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先行導入では、現行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POS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レジにキャッシュレス決済機能を追加することから、システム開発について現行の開発業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者との随意契約となるため、政策的判断の余地が少なく、府としてのトータルな整理は不必要（参考</a:t>
            </a:r>
            <a:r>
              <a:rPr kumimoji="1"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＜決済手数料の負担＞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クレジットカード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決済手数料のカード利用者への転嫁は、カード会社規約により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不可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⇒現金利用者との差別的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取扱禁止　 他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の自治体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も必要経費として自治体が負担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4BC84D-09DC-4CF4-9E57-7C718721BCE1}"/>
              </a:ext>
            </a:extLst>
          </p:cNvPr>
          <p:cNvSpPr txBox="1"/>
          <p:nvPr/>
        </p:nvSpPr>
        <p:spPr>
          <a:xfrm>
            <a:off x="0" y="1511133"/>
            <a:ext cx="9126841" cy="646331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100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本府におけるキャッシュレスの推進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・第５回「大阪スマートシティ戦略会議」（令和元年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日開催）でキャッシュレスをテーマに自治体のキャッシュレスの現状と課題、大阪におけるキャッシュレス戦略等について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議論。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令和２年１月８日　知事定例会見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】…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３レス（はんこレス、ペーパーレス、</a:t>
            </a:r>
            <a:r>
              <a:rPr kumimoji="1"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）の推進を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表明　　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キャッシュレスの先進都市をめざす。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618167" y="1881340"/>
            <a:ext cx="288032" cy="1663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347853"/>
              </p:ext>
            </p:extLst>
          </p:nvPr>
        </p:nvGraphicFramePr>
        <p:xfrm>
          <a:off x="39087" y="5389706"/>
          <a:ext cx="9090148" cy="1452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7386">
                  <a:extLst>
                    <a:ext uri="{9D8B030D-6E8A-4147-A177-3AD203B41FA5}">
                      <a16:colId xmlns:a16="http://schemas.microsoft.com/office/drawing/2014/main" val="712343204"/>
                    </a:ext>
                  </a:extLst>
                </a:gridCol>
                <a:gridCol w="1223274">
                  <a:extLst>
                    <a:ext uri="{9D8B030D-6E8A-4147-A177-3AD203B41FA5}">
                      <a16:colId xmlns:a16="http://schemas.microsoft.com/office/drawing/2014/main" val="3613706032"/>
                    </a:ext>
                  </a:extLst>
                </a:gridCol>
                <a:gridCol w="1564872">
                  <a:extLst>
                    <a:ext uri="{9D8B030D-6E8A-4147-A177-3AD203B41FA5}">
                      <a16:colId xmlns:a16="http://schemas.microsoft.com/office/drawing/2014/main" val="796048301"/>
                    </a:ext>
                  </a:extLst>
                </a:gridCol>
                <a:gridCol w="1564872">
                  <a:extLst>
                    <a:ext uri="{9D8B030D-6E8A-4147-A177-3AD203B41FA5}">
                      <a16:colId xmlns:a16="http://schemas.microsoft.com/office/drawing/2014/main" val="3607886555"/>
                    </a:ext>
                  </a:extLst>
                </a:gridCol>
                <a:gridCol w="1564872">
                  <a:extLst>
                    <a:ext uri="{9D8B030D-6E8A-4147-A177-3AD203B41FA5}">
                      <a16:colId xmlns:a16="http://schemas.microsoft.com/office/drawing/2014/main" val="1008108904"/>
                    </a:ext>
                  </a:extLst>
                </a:gridCol>
                <a:gridCol w="1564872">
                  <a:extLst>
                    <a:ext uri="{9D8B030D-6E8A-4147-A177-3AD203B41FA5}">
                      <a16:colId xmlns:a16="http://schemas.microsoft.com/office/drawing/2014/main" val="1946299485"/>
                    </a:ext>
                  </a:extLst>
                </a:gridCol>
              </a:tblGrid>
              <a:tr h="380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項　目</a:t>
                      </a:r>
                      <a:endParaRPr kumimoji="1" lang="ja-JP" altLang="en-US" sz="1200" dirty="0"/>
                    </a:p>
                  </a:txBody>
                  <a:tcPr anchor="ctr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令和元年度</a:t>
                      </a:r>
                      <a:endParaRPr kumimoji="1" lang="en-US" altLang="ja-JP" sz="1200" dirty="0" smtClean="0"/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2019</a:t>
                      </a:r>
                      <a:r>
                        <a:rPr kumimoji="1" lang="ja-JP" altLang="en-US" sz="1200" dirty="0" smtClean="0"/>
                        <a:t>年）</a:t>
                      </a:r>
                      <a:endParaRPr kumimoji="1" lang="ja-JP" altLang="en-US" sz="1200" dirty="0"/>
                    </a:p>
                  </a:txBody>
                  <a:tcPr anchor="b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令和２年度</a:t>
                      </a:r>
                      <a:endParaRPr kumimoji="1" lang="en-US" altLang="ja-JP" sz="1200" dirty="0" smtClean="0"/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2020</a:t>
                      </a:r>
                      <a:r>
                        <a:rPr kumimoji="1" lang="ja-JP" altLang="en-US" sz="1200" dirty="0" smtClean="0"/>
                        <a:t>年）</a:t>
                      </a:r>
                      <a:endParaRPr kumimoji="1" lang="ja-JP" altLang="en-US" sz="1200" dirty="0"/>
                    </a:p>
                  </a:txBody>
                  <a:tcPr anchor="b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令和３年度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2021</a:t>
                      </a:r>
                      <a:r>
                        <a:rPr kumimoji="1" lang="ja-JP" altLang="en-US" sz="1200" dirty="0" smtClean="0"/>
                        <a:t>年）</a:t>
                      </a:r>
                      <a:endParaRPr kumimoji="1" lang="ja-JP" altLang="en-US" sz="1200" dirty="0"/>
                    </a:p>
                  </a:txBody>
                  <a:tcPr anchor="b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令和４年度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2022</a:t>
                      </a:r>
                      <a:r>
                        <a:rPr kumimoji="1" lang="ja-JP" altLang="en-US" sz="1200" dirty="0" smtClean="0"/>
                        <a:t>年）</a:t>
                      </a:r>
                      <a:endParaRPr kumimoji="1" lang="ja-JP" altLang="en-US" sz="1200" dirty="0"/>
                    </a:p>
                  </a:txBody>
                  <a:tcPr anchor="b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/>
                        <a:t>令和５年度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2023</a:t>
                      </a:r>
                      <a:r>
                        <a:rPr kumimoji="1" lang="ja-JP" altLang="en-US" sz="1200" dirty="0" smtClean="0"/>
                        <a:t>年）</a:t>
                      </a:r>
                      <a:endParaRPr kumimoji="1" lang="ja-JP" altLang="en-US" sz="1200" dirty="0"/>
                    </a:p>
                  </a:txBody>
                  <a:tcPr anchor="b"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61899"/>
                  </a:ext>
                </a:extLst>
              </a:tr>
              <a:tr h="85581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+mn-lt"/>
                        </a:rPr>
                        <a:t>1.POS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ﾚｼﾞｼｽﾃﾑ改修</a:t>
                      </a:r>
                      <a:endParaRPr kumimoji="1" lang="en-US" altLang="ja-JP" sz="105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+mn-lt"/>
                        </a:rPr>
                        <a:t>2.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端末機等購入</a:t>
                      </a:r>
                      <a:endParaRPr kumimoji="1" lang="en-US" altLang="ja-JP" sz="1050" dirty="0" smtClean="0">
                        <a:latin typeface="+mn-lt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+mn-lt"/>
                        </a:rPr>
                        <a:t>3.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指定代理納付契約</a:t>
                      </a:r>
                      <a:endParaRPr kumimoji="1" lang="en-US" altLang="ja-JP" sz="1050" dirty="0" smtClean="0">
                        <a:latin typeface="+mn-lt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1050" dirty="0" smtClean="0">
                          <a:latin typeface="+mn-lt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ｸﾚｼﾞｯﾄｶｰﾄﾞ</a:t>
                      </a:r>
                      <a:r>
                        <a:rPr kumimoji="1" lang="en-US" altLang="ja-JP" sz="1050" dirty="0" smtClean="0">
                          <a:latin typeface="+mn-lt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電子ﾏﾈｰ</a:t>
                      </a:r>
                      <a:r>
                        <a:rPr kumimoji="1" lang="en-US" altLang="ja-JP" sz="1050" dirty="0" smtClean="0">
                          <a:latin typeface="+mn-lt"/>
                        </a:rPr>
                        <a:t>)</a:t>
                      </a:r>
                      <a:endParaRPr kumimoji="1" lang="ja-JP" altLang="en-US" sz="1050" dirty="0" smtClean="0">
                        <a:latin typeface="+mn-lt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+mn-lt"/>
                        </a:rPr>
                        <a:t>4.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指定代理納付契約</a:t>
                      </a:r>
                      <a:endParaRPr kumimoji="1" lang="en-US" altLang="ja-JP" sz="1050" dirty="0" smtClean="0">
                        <a:latin typeface="+mn-lt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1050" dirty="0" smtClean="0">
                          <a:latin typeface="+mn-lt"/>
                        </a:rPr>
                        <a:t>(QR</a:t>
                      </a:r>
                      <a:r>
                        <a:rPr kumimoji="1" lang="ja-JP" altLang="en-US" sz="1050" dirty="0" smtClean="0">
                          <a:latin typeface="+mn-lt"/>
                        </a:rPr>
                        <a:t>ｺｰﾄﾞ</a:t>
                      </a:r>
                      <a:r>
                        <a:rPr kumimoji="1" lang="en-US" altLang="ja-JP" sz="1050" dirty="0" smtClean="0">
                          <a:latin typeface="+mn-lt"/>
                        </a:rPr>
                        <a:t>)</a:t>
                      </a:r>
                      <a:endParaRPr kumimoji="1" lang="ja-JP" altLang="en-US" sz="1050" dirty="0" smtClean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524508"/>
                  </a:ext>
                </a:extLst>
              </a:tr>
            </a:tbl>
          </a:graphicData>
        </a:graphic>
      </p:graphicFrame>
      <p:sp>
        <p:nvSpPr>
          <p:cNvPr id="18" name="ホームベース 17"/>
          <p:cNvSpPr/>
          <p:nvPr/>
        </p:nvSpPr>
        <p:spPr>
          <a:xfrm>
            <a:off x="2877309" y="6005788"/>
            <a:ext cx="267632" cy="797076"/>
          </a:xfrm>
          <a:prstGeom prst="homePlate">
            <a:avLst>
              <a:gd name="adj" fmla="val 2283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</a:rPr>
              <a:t>入札</a:t>
            </a:r>
            <a:endParaRPr kumimoji="1" lang="en-US" altLang="ja-JP" sz="900" b="1" dirty="0" smtClean="0">
              <a:solidFill>
                <a:schemeClr val="bg1"/>
              </a:solidFill>
            </a:endParaRPr>
          </a:p>
          <a:p>
            <a:r>
              <a:rPr lang="ja-JP" altLang="en-US" sz="900" b="1" dirty="0" smtClean="0">
                <a:solidFill>
                  <a:schemeClr val="bg1"/>
                </a:solidFill>
              </a:rPr>
              <a:t>／</a:t>
            </a:r>
            <a:endParaRPr kumimoji="1" lang="en-US" altLang="ja-JP" sz="900" b="1" dirty="0" smtClean="0">
              <a:solidFill>
                <a:schemeClr val="bg1"/>
              </a:solidFill>
            </a:endParaRPr>
          </a:p>
          <a:p>
            <a:r>
              <a:rPr kumimoji="1" lang="ja-JP" altLang="en-US" sz="900" b="1" dirty="0" smtClean="0">
                <a:solidFill>
                  <a:schemeClr val="bg1"/>
                </a:solidFill>
              </a:rPr>
              <a:t>契約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3157180" y="6001749"/>
            <a:ext cx="629695" cy="785982"/>
          </a:xfrm>
          <a:prstGeom prst="homePlate">
            <a:avLst>
              <a:gd name="adj" fmla="val 1301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</a:rPr>
              <a:t>設計</a:t>
            </a:r>
            <a:r>
              <a:rPr kumimoji="1" lang="en-US" altLang="ja-JP" sz="900" b="1" dirty="0" smtClean="0">
                <a:solidFill>
                  <a:schemeClr val="bg1"/>
                </a:solidFill>
              </a:rPr>
              <a:t>/</a:t>
            </a:r>
          </a:p>
          <a:p>
            <a:r>
              <a:rPr lang="ja-JP" altLang="en-US" sz="800" b="1" dirty="0" smtClean="0">
                <a:solidFill>
                  <a:schemeClr val="bg1"/>
                </a:solidFill>
              </a:rPr>
              <a:t>ｾｯﾄｱｯﾌﾟ</a:t>
            </a:r>
            <a:r>
              <a:rPr lang="en-US" altLang="ja-JP" sz="800" b="1" dirty="0" smtClean="0">
                <a:solidFill>
                  <a:schemeClr val="bg1"/>
                </a:solidFill>
              </a:rPr>
              <a:t>/</a:t>
            </a:r>
          </a:p>
          <a:p>
            <a:r>
              <a:rPr kumimoji="1" lang="ja-JP" altLang="en-US" sz="900" b="1" dirty="0" smtClean="0">
                <a:solidFill>
                  <a:schemeClr val="bg1"/>
                </a:solidFill>
              </a:rPr>
              <a:t>総合ﾃｽﾄ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3758296" y="6002556"/>
            <a:ext cx="4560128" cy="802559"/>
          </a:xfrm>
          <a:prstGeom prst="homePlate">
            <a:avLst>
              <a:gd name="adj" fmla="val 1166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運用開始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endParaRPr kumimoji="1" lang="en-US" altLang="ja-JP" sz="1200" b="1" dirty="0">
              <a:solidFill>
                <a:schemeClr val="tx1"/>
              </a:solidFill>
            </a:endParaRPr>
          </a:p>
          <a:p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2222131" y="6001749"/>
            <a:ext cx="630581" cy="786373"/>
          </a:xfrm>
          <a:prstGeom prst="homePlate">
            <a:avLst>
              <a:gd name="adj" fmla="val 1875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予算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要求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5269402" y="6291145"/>
            <a:ext cx="785059" cy="472909"/>
          </a:xfrm>
          <a:prstGeom prst="homePlate">
            <a:avLst>
              <a:gd name="adj" fmla="val 18751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POS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ﾚｼ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次期機種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</a:rPr>
              <a:t>予算要求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6556654" y="6282303"/>
            <a:ext cx="665995" cy="485533"/>
          </a:xfrm>
          <a:prstGeom prst="homePlate">
            <a:avLst>
              <a:gd name="adj" fmla="val 18751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入札</a:t>
            </a:r>
            <a:r>
              <a:rPr kumimoji="1" lang="en-US" altLang="ja-JP" sz="1000" b="1" dirty="0" smtClean="0">
                <a:solidFill>
                  <a:schemeClr val="tx1"/>
                </a:solidFill>
              </a:rPr>
              <a:t>/</a:t>
            </a:r>
          </a:p>
          <a:p>
            <a:r>
              <a:rPr kumimoji="1" lang="ja-JP" altLang="en-US" sz="1000" b="1" dirty="0" smtClean="0">
                <a:solidFill>
                  <a:schemeClr val="tx1"/>
                </a:solidFill>
              </a:rPr>
              <a:t>契約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6066700" y="6283420"/>
            <a:ext cx="550320" cy="480634"/>
          </a:xfrm>
          <a:prstGeom prst="homePlate">
            <a:avLst>
              <a:gd name="adj" fmla="val 18751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入札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準備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7177142" y="6291145"/>
            <a:ext cx="1070922" cy="487058"/>
          </a:xfrm>
          <a:prstGeom prst="homePlate">
            <a:avLst>
              <a:gd name="adj" fmla="val 18751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 smtClean="0">
                <a:solidFill>
                  <a:schemeClr val="tx1"/>
                </a:solidFill>
              </a:rPr>
              <a:t>　設計</a:t>
            </a:r>
            <a:r>
              <a:rPr lang="en-US" altLang="ja-JP" sz="1000" b="1" dirty="0">
                <a:solidFill>
                  <a:schemeClr val="tx1"/>
                </a:solidFill>
              </a:rPr>
              <a:t>/</a:t>
            </a:r>
          </a:p>
          <a:p>
            <a:r>
              <a:rPr lang="ja-JP" altLang="en-US" sz="1000" b="1" dirty="0" smtClean="0">
                <a:solidFill>
                  <a:schemeClr val="tx1"/>
                </a:solidFill>
              </a:rPr>
              <a:t>　ｾｯﾄｱｯﾌﾟ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/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</a:rPr>
              <a:t>　総合</a:t>
            </a:r>
            <a:r>
              <a:rPr lang="ja-JP" altLang="en-US" sz="1000" b="1" dirty="0">
                <a:solidFill>
                  <a:schemeClr val="tx1"/>
                </a:solidFill>
              </a:rPr>
              <a:t>ﾃｽﾄ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2161" y="5109596"/>
            <a:ext cx="1157320" cy="28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スケジュール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ホームベース 27"/>
          <p:cNvSpPr/>
          <p:nvPr/>
        </p:nvSpPr>
        <p:spPr>
          <a:xfrm>
            <a:off x="8318423" y="6001751"/>
            <a:ext cx="718595" cy="801114"/>
          </a:xfrm>
          <a:prstGeom prst="homePlate">
            <a:avLst>
              <a:gd name="adj" fmla="val 18751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b="1" dirty="0" smtClean="0">
                <a:solidFill>
                  <a:schemeClr val="tx1"/>
                </a:solidFill>
              </a:rPr>
              <a:t>POS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ﾚｼﾞ</a:t>
            </a:r>
            <a:endParaRPr kumimoji="1" lang="en-US" altLang="ja-JP" sz="900" b="1" dirty="0" smtClean="0">
              <a:solidFill>
                <a:schemeClr val="tx1"/>
              </a:solidFill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</a:rPr>
              <a:t>次期機種</a:t>
            </a:r>
            <a:endParaRPr kumimoji="1"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運用開始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29" name="ホームベース 28"/>
          <p:cNvSpPr/>
          <p:nvPr/>
        </p:nvSpPr>
        <p:spPr>
          <a:xfrm>
            <a:off x="3800739" y="6431580"/>
            <a:ext cx="1476236" cy="334787"/>
          </a:xfrm>
          <a:prstGeom prst="homePlate">
            <a:avLst>
              <a:gd name="adj" fmla="val 1875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bg1"/>
                </a:solidFill>
              </a:rPr>
              <a:t>年間実績データ収集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94BC84D-09DC-4CF4-9E57-7C718721BCE1}"/>
              </a:ext>
            </a:extLst>
          </p:cNvPr>
          <p:cNvSpPr txBox="1"/>
          <p:nvPr/>
        </p:nvSpPr>
        <p:spPr>
          <a:xfrm>
            <a:off x="7826170" y="244731"/>
            <a:ext cx="1082579" cy="30777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 計 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99877" y="5801719"/>
            <a:ext cx="652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/>
              <a:t>｜</a:t>
            </a:r>
            <a:r>
              <a:rPr kumimoji="1" lang="en-US" altLang="ja-JP" sz="1050" b="1" dirty="0" smtClean="0"/>
              <a:t>10</a:t>
            </a:r>
            <a:r>
              <a:rPr kumimoji="1" lang="ja-JP" altLang="en-US" sz="1050" b="1" dirty="0" smtClean="0"/>
              <a:t>月</a:t>
            </a:r>
            <a:endParaRPr kumimoji="1" lang="ja-JP" altLang="en-US" sz="105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155442" y="5801719"/>
            <a:ext cx="652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/>
              <a:t>｜</a:t>
            </a:r>
            <a:r>
              <a:rPr kumimoji="1" lang="en-US" altLang="ja-JP" sz="1050" b="1" dirty="0" smtClean="0"/>
              <a:t>10</a:t>
            </a:r>
            <a:r>
              <a:rPr kumimoji="1" lang="ja-JP" altLang="en-US" sz="1050" b="1" dirty="0" smtClean="0"/>
              <a:t>月</a:t>
            </a:r>
            <a:endParaRPr kumimoji="1" lang="ja-JP" altLang="en-US" sz="1050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23647" y="5804171"/>
            <a:ext cx="652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9</a:t>
            </a:r>
            <a:r>
              <a:rPr kumimoji="1" lang="ja-JP" altLang="en-US" sz="1050" b="1" dirty="0" smtClean="0"/>
              <a:t>月｜</a:t>
            </a:r>
            <a:endParaRPr kumimoji="1" lang="ja-JP" altLang="en-US" sz="1050" b="1" dirty="0"/>
          </a:p>
        </p:txBody>
      </p:sp>
      <p:sp>
        <p:nvSpPr>
          <p:cNvPr id="9" name="曲折矢印 8"/>
          <p:cNvSpPr/>
          <p:nvPr/>
        </p:nvSpPr>
        <p:spPr>
          <a:xfrm rot="5400000">
            <a:off x="2061576" y="3707174"/>
            <a:ext cx="1960489" cy="1116109"/>
          </a:xfrm>
          <a:prstGeom prst="bentArrow">
            <a:avLst>
              <a:gd name="adj1" fmla="val 21741"/>
              <a:gd name="adj2" fmla="val 19314"/>
              <a:gd name="adj3" fmla="val 20382"/>
              <a:gd name="adj4" fmla="val 43750"/>
            </a:avLst>
          </a:prstGeom>
          <a:gradFill flip="none" rotWithShape="1">
            <a:gsLst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1"/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2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156</Words>
  <Application>Microsoft Office PowerPoint</Application>
  <PresentationFormat>画面に合わせる (4:3)</PresentationFormat>
  <Paragraphs>90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2020-01-30T06:15:40Z</dcterms:created>
  <dcterms:modified xsi:type="dcterms:W3CDTF">2020-01-30T06:15:47Z</dcterms:modified>
</cp:coreProperties>
</file>