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4"/>
  </p:notesMasterIdLst>
  <p:sldIdLst>
    <p:sldId id="282" r:id="rId2"/>
    <p:sldId id="283" r:id="rId3"/>
  </p:sldIdLst>
  <p:sldSz cx="12801600" cy="9601200" type="A3"/>
  <p:notesSz cx="6667500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710" autoAdjust="0"/>
  </p:normalViewPr>
  <p:slideViewPr>
    <p:cSldViewPr snapToGrid="0">
      <p:cViewPr varScale="1">
        <p:scale>
          <a:sx n="53" d="100"/>
          <a:sy n="53" d="100"/>
        </p:scale>
        <p:origin x="1272" y="156"/>
      </p:cViewPr>
      <p:guideLst>
        <p:guide orient="horz" pos="3024"/>
        <p:guide pos="4032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榊 泰輔" userId="aa3fb9bb12d98781" providerId="LiveId" clId="{8A0E14D0-82D5-43B0-A005-44A7249340FA}"/>
    <pc:docChg chg="modSld">
      <pc:chgData name="榊 泰輔" userId="aa3fb9bb12d98781" providerId="LiveId" clId="{8A0E14D0-82D5-43B0-A005-44A7249340FA}" dt="2020-01-23T21:53:39.857" v="43"/>
      <pc:docMkLst>
        <pc:docMk/>
      </pc:docMkLst>
      <pc:sldChg chg="modSp">
        <pc:chgData name="榊 泰輔" userId="aa3fb9bb12d98781" providerId="LiveId" clId="{8A0E14D0-82D5-43B0-A005-44A7249340FA}" dt="2020-01-23T21:53:39.857" v="43"/>
        <pc:sldMkLst>
          <pc:docMk/>
          <pc:sldMk cId="2571973958" sldId="282"/>
        </pc:sldMkLst>
        <pc:spChg chg="mod">
          <ac:chgData name="榊 泰輔" userId="aa3fb9bb12d98781" providerId="LiveId" clId="{8A0E14D0-82D5-43B0-A005-44A7249340FA}" dt="2020-01-23T21:53:39.857" v="43"/>
          <ac:spMkLst>
            <pc:docMk/>
            <pc:sldMk cId="2571973958" sldId="282"/>
            <ac:spMk id="106" creationId="{00000000-0000-0000-0000-000000000000}"/>
          </ac:spMkLst>
        </pc:spChg>
        <pc:graphicFrameChg chg="mod modGraphic">
          <ac:chgData name="榊 泰輔" userId="aa3fb9bb12d98781" providerId="LiveId" clId="{8A0E14D0-82D5-43B0-A005-44A7249340FA}" dt="2020-01-23T21:52:22.399" v="4"/>
          <ac:graphicFrameMkLst>
            <pc:docMk/>
            <pc:sldMk cId="2571973958" sldId="282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5064522325247"/>
          <c:y val="0.10491926988745656"/>
          <c:w val="0.88657434691881887"/>
          <c:h val="0.73225223217133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  <c:pt idx="3">
                  <c:v>H29</c:v>
                </c:pt>
                <c:pt idx="4">
                  <c:v>H30</c:v>
                </c:pt>
                <c:pt idx="5">
                  <c:v>R1</c:v>
                </c:pt>
                <c:pt idx="6">
                  <c:v>R2</c:v>
                </c:pt>
                <c:pt idx="7">
                  <c:v>R3</c:v>
                </c:pt>
                <c:pt idx="8">
                  <c:v>R4</c:v>
                </c:pt>
                <c:pt idx="9">
                  <c:v>R5</c:v>
                </c:pt>
                <c:pt idx="10">
                  <c:v>R6</c:v>
                </c:pt>
                <c:pt idx="11">
                  <c:v>R7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5</c:v>
                </c:pt>
                <c:pt idx="6">
                  <c:v>12</c:v>
                </c:pt>
                <c:pt idx="7">
                  <c:v>30</c:v>
                </c:pt>
                <c:pt idx="8">
                  <c:v>40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7-4520-B850-48C6B3F31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"/>
        <c:axId val="1391066383"/>
        <c:axId val="1391061391"/>
      </c:barChart>
      <c:catAx>
        <c:axId val="139106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000"/>
              </a:lnSpc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91061391"/>
        <c:crosses val="autoZero"/>
        <c:auto val="1"/>
        <c:lblAlgn val="ctr"/>
        <c:lblOffset val="100"/>
        <c:noMultiLvlLbl val="0"/>
      </c:catAx>
      <c:valAx>
        <c:axId val="1391061391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9106638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043" cy="497758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6903" y="1"/>
            <a:ext cx="2889043" cy="497758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3C159487-4F34-4E9E-91CE-0630530ABC21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7062" y="4776262"/>
            <a:ext cx="5333378" cy="3907562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7292"/>
            <a:ext cx="2889043" cy="497758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6903" y="9427292"/>
            <a:ext cx="2889043" cy="497758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735BA3A3-D63A-42BB-8D56-DF7ED19173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BA3A3-D63A-42BB-8D56-DF7ED191735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03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7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33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31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4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68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64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68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02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54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51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DE54-A76D-4596-83BE-E4A7B878A4B8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5657-0516-43D8-9E75-A93E6806B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94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38356" y="206583"/>
            <a:ext cx="958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広域緊急交通路沿道建築物耐震化促進事業</a:t>
            </a:r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1" y="743692"/>
            <a:ext cx="128021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阪神淡路 写真 フリー に対する画像結果"/>
          <p:cNvSpPr>
            <a:spLocks noChangeAspect="1" noChangeArrowheads="1"/>
          </p:cNvSpPr>
          <p:nvPr/>
        </p:nvSpPr>
        <p:spPr bwMode="auto">
          <a:xfrm>
            <a:off x="63500" y="-860425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04128"/>
              </p:ext>
            </p:extLst>
          </p:nvPr>
        </p:nvGraphicFramePr>
        <p:xfrm>
          <a:off x="7154985" y="7543709"/>
          <a:ext cx="4679588" cy="170558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65725">
                  <a:extLst>
                    <a:ext uri="{9D8B030D-6E8A-4147-A177-3AD203B41FA5}">
                      <a16:colId xmlns:a16="http://schemas.microsoft.com/office/drawing/2014/main" val="3114806543"/>
                    </a:ext>
                  </a:extLst>
                </a:gridCol>
                <a:gridCol w="1537263">
                  <a:extLst>
                    <a:ext uri="{9D8B030D-6E8A-4147-A177-3AD203B41FA5}">
                      <a16:colId xmlns:a16="http://schemas.microsoft.com/office/drawing/2014/main" val="3294060930"/>
                    </a:ext>
                  </a:extLst>
                </a:gridCol>
                <a:gridCol w="757800">
                  <a:extLst>
                    <a:ext uri="{9D8B030D-6E8A-4147-A177-3AD203B41FA5}">
                      <a16:colId xmlns:a16="http://schemas.microsoft.com/office/drawing/2014/main" val="686232470"/>
                    </a:ext>
                  </a:extLst>
                </a:gridCol>
                <a:gridCol w="757800">
                  <a:extLst>
                    <a:ext uri="{9D8B030D-6E8A-4147-A177-3AD203B41FA5}">
                      <a16:colId xmlns:a16="http://schemas.microsoft.com/office/drawing/2014/main" val="1914312286"/>
                    </a:ext>
                  </a:extLst>
                </a:gridCol>
                <a:gridCol w="961000">
                  <a:extLst>
                    <a:ext uri="{9D8B030D-6E8A-4147-A177-3AD203B41FA5}">
                      <a16:colId xmlns:a16="http://schemas.microsoft.com/office/drawing/2014/main" val="3492349023"/>
                    </a:ext>
                  </a:extLst>
                </a:gridCol>
              </a:tblGrid>
              <a:tr h="2508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目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算出方法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事業費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府　費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備　考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88239"/>
                  </a:ext>
                </a:extLst>
              </a:tr>
              <a:tr h="33597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現行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補助限度額ベース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１３５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６８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80300"/>
                  </a:ext>
                </a:extLst>
              </a:tr>
              <a:tr h="335973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‘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実工事費ベース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９１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４５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11995"/>
                  </a:ext>
                </a:extLst>
              </a:tr>
              <a:tr h="39139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要求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 :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補助限度額ベース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２４７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１２４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B-A</a:t>
                      </a:r>
                      <a:r>
                        <a:rPr kumimoji="1" lang="ja-JP" altLang="en-US" sz="11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+56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28916"/>
                  </a:ext>
                </a:extLst>
              </a:tr>
              <a:tr h="391391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B’: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実工事費ベース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１６３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８２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’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-A +14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’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-A’+37</a:t>
                      </a:r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36559"/>
                  </a:ext>
                </a:extLst>
              </a:tr>
            </a:tbl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7095379" y="4996211"/>
            <a:ext cx="4867135" cy="2098653"/>
            <a:chOff x="7032231" y="5392741"/>
            <a:chExt cx="4930283" cy="2043084"/>
          </a:xfrm>
        </p:grpSpPr>
        <p:sp>
          <p:nvSpPr>
            <p:cNvPr id="61" name="正方形/長方形 60"/>
            <p:cNvSpPr/>
            <p:nvPr/>
          </p:nvSpPr>
          <p:spPr>
            <a:xfrm flipH="1">
              <a:off x="7032231" y="5392741"/>
              <a:ext cx="4785963" cy="369332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marL="261938" indent="-261938"/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補助率嵩上げの効果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7124843" y="5696131"/>
              <a:ext cx="4823338" cy="297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 indent="-72000">
                <a:lnSpc>
                  <a:spcPts val="1600"/>
                </a:lnSpc>
                <a:spcAft>
                  <a:spcPts val="200"/>
                </a:spcAft>
              </a:pP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・所有者の実態に即した補助率により耐震化が加速し目標達成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aphicFrame>
          <p:nvGraphicFramePr>
            <p:cNvPr id="76" name="グラフ 75"/>
            <p:cNvGraphicFramePr/>
            <p:nvPr>
              <p:extLst>
                <p:ext uri="{D42A27DB-BD31-4B8C-83A1-F6EECF244321}">
                  <p14:modId xmlns:p14="http://schemas.microsoft.com/office/powerpoint/2010/main" val="270975954"/>
                </p:ext>
              </p:extLst>
            </p:nvPr>
          </p:nvGraphicFramePr>
          <p:xfrm>
            <a:off x="7729312" y="6194613"/>
            <a:ext cx="3824606" cy="1241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7" name="右矢印 86"/>
            <p:cNvSpPr/>
            <p:nvPr/>
          </p:nvSpPr>
          <p:spPr>
            <a:xfrm rot="19051386">
              <a:off x="9650364" y="6256529"/>
              <a:ext cx="763710" cy="322724"/>
            </a:xfrm>
            <a:prstGeom prst="rightArrow">
              <a:avLst>
                <a:gd name="adj1" fmla="val 55210"/>
                <a:gd name="adj2" fmla="val 73793"/>
              </a:avLst>
            </a:prstGeom>
            <a:solidFill>
              <a:srgbClr val="FF0000"/>
            </a:solidFill>
            <a:ln w="31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加速</a:t>
              </a: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7263878" y="5976422"/>
              <a:ext cx="4698636" cy="318924"/>
            </a:xfrm>
            <a:prstGeom prst="rect">
              <a:avLst/>
            </a:prstGeom>
            <a:noFill/>
          </p:spPr>
          <p:txBody>
            <a:bodyPr wrap="square" lIns="0" tIns="36000" rIns="0" bIns="36000" rtlCol="0" anchor="ctr" anchorCtr="0">
              <a:spAutoFit/>
            </a:bodyPr>
            <a:lstStyle/>
            <a:p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改修等補助の実績と見込み　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7312656" y="6233014"/>
              <a:ext cx="576000" cy="215444"/>
            </a:xfrm>
            <a:prstGeom prst="rect">
              <a:avLst/>
            </a:prstGeom>
            <a:noFill/>
          </p:spPr>
          <p:txBody>
            <a:bodyPr wrap="square" lIns="36000" rIns="72000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（棟数）</a:t>
              </a:r>
            </a:p>
          </p:txBody>
        </p:sp>
      </p:grpSp>
      <p:sp>
        <p:nvSpPr>
          <p:cNvPr id="79" name="下矢印 78"/>
          <p:cNvSpPr/>
          <p:nvPr/>
        </p:nvSpPr>
        <p:spPr>
          <a:xfrm>
            <a:off x="6974150" y="4247006"/>
            <a:ext cx="5148000" cy="720000"/>
          </a:xfrm>
          <a:prstGeom prst="downArrow">
            <a:avLst>
              <a:gd name="adj1" fmla="val 100000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耐震化が加速され、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広域緊急交通路の機能が早期に確保される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 flipH="1">
            <a:off x="7011679" y="7240262"/>
            <a:ext cx="3598812" cy="30777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全体事業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見込み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6974150" y="4243641"/>
            <a:ext cx="5148000" cy="51961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0" rIns="36000" bIns="36000" rtlCol="0" anchor="t"/>
          <a:lstStyle/>
          <a:p>
            <a:pPr>
              <a:spcAft>
                <a:spcPts val="200"/>
              </a:spcAft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6163393" y="5410263"/>
            <a:ext cx="557114" cy="3366882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FF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下矢印 114"/>
          <p:cNvSpPr/>
          <p:nvPr/>
        </p:nvSpPr>
        <p:spPr>
          <a:xfrm>
            <a:off x="750786" y="837814"/>
            <a:ext cx="11371364" cy="808930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大阪府北部地震を経験した大阪府においては、切迫する巨大地震への対策は急務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〔 </a:t>
            </a:r>
            <a:r>
              <a:rPr kumimoji="1" lang="ja-JP" altLang="en-US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目標：</a:t>
            </a:r>
            <a:r>
              <a:rPr kumimoji="1"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R7</a:t>
            </a:r>
            <a:r>
              <a:rPr kumimoji="1" lang="ja-JP" altLang="en-US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年を目途に耐震性の不足するものをおおむね解消 </a:t>
            </a:r>
            <a:r>
              <a:rPr kumimoji="1"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〕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750785" y="1687464"/>
            <a:ext cx="11371365" cy="2493631"/>
            <a:chOff x="750785" y="1873440"/>
            <a:chExt cx="11582575" cy="2493631"/>
          </a:xfrm>
        </p:grpSpPr>
        <p:sp>
          <p:nvSpPr>
            <p:cNvPr id="112" name="下矢印 111"/>
            <p:cNvSpPr/>
            <p:nvPr/>
          </p:nvSpPr>
          <p:spPr>
            <a:xfrm>
              <a:off x="750785" y="1873440"/>
              <a:ext cx="11582575" cy="2493631"/>
            </a:xfrm>
            <a:prstGeom prst="downArrow">
              <a:avLst>
                <a:gd name="adj1" fmla="val 100000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1450"/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〔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補助の実績等</a:t>
              </a:r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〕</a:t>
              </a:r>
            </a:p>
            <a:p>
              <a:pPr marL="171450"/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Ｒ</a:t>
              </a:r>
              <a:r>
                <a:rPr kumimoji="1"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年度までの６年間で補助実績が</a:t>
              </a:r>
              <a:r>
                <a:rPr kumimoji="1"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22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棟　　➡　耐震性不足 </a:t>
              </a:r>
              <a:r>
                <a:rPr kumimoji="1"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217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棟</a:t>
              </a:r>
              <a:endPara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71450">
                <a:spcBef>
                  <a:spcPts val="1200"/>
                </a:spcBef>
              </a:pPr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〔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審議会委員の意見</a:t>
              </a:r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〕</a:t>
              </a:r>
            </a:p>
            <a:p>
              <a:pPr marL="171450"/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今の補助率ではまったく進まない</a:t>
              </a:r>
            </a:p>
            <a:p>
              <a:pPr marL="171450">
                <a:spcBef>
                  <a:spcPts val="1200"/>
                </a:spcBef>
              </a:pPr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〔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所有者の実態調査の結果</a:t>
              </a:r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〕</a:t>
              </a:r>
            </a:p>
            <a:p>
              <a:pPr marL="171450"/>
              <a:r>
                <a:rPr kumimoji="1"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実態調査した</a:t>
              </a:r>
              <a:r>
                <a:rPr kumimoji="1"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41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件の約７割</a:t>
              </a:r>
              <a:r>
                <a:rPr kumimoji="1"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27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件の所有者が、 工事費の</a:t>
              </a:r>
              <a:r>
                <a:rPr kumimoji="1"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25%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程度の負担</a:t>
              </a:r>
              <a:endPara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71450"/>
              <a:r>
                <a:rPr kumimoji="1"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</a:t>
              </a:r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なら改修等の検討が可能と回答</a:t>
              </a: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05302" y="1942339"/>
              <a:ext cx="3565456" cy="2366150"/>
            </a:xfrm>
            <a:prstGeom prst="rect">
              <a:avLst/>
            </a:prstGeom>
          </p:spPr>
        </p:pic>
      </p:grpSp>
      <p:sp>
        <p:nvSpPr>
          <p:cNvPr id="106" name="テキスト ボックス 105"/>
          <p:cNvSpPr txBox="1"/>
          <p:nvPr/>
        </p:nvSpPr>
        <p:spPr>
          <a:xfrm>
            <a:off x="2469604" y="4811845"/>
            <a:ext cx="3424068" cy="534368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36000" rIns="0" bIns="36000" rtlCol="0" anchor="ctr" anchorCtr="0">
            <a:spAutoFit/>
          </a:bodyPr>
          <a:lstStyle/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知事復活要求額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85,714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千円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国費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42,857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千円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一般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財源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42,857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千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下矢印 3"/>
          <p:cNvSpPr/>
          <p:nvPr/>
        </p:nvSpPr>
        <p:spPr>
          <a:xfrm>
            <a:off x="737447" y="4231507"/>
            <a:ext cx="5148000" cy="616831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補助率を国制度上限と同じに拡充</a:t>
            </a:r>
            <a:endParaRPr kumimoji="1"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ただし、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5,000㎡</a:t>
            </a:r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超の部分は低減し、補助の重点化を図る</a:t>
            </a:r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62391" y="5199834"/>
            <a:ext cx="237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耐震改修費の補助率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746000" y="4243641"/>
            <a:ext cx="5148000" cy="5196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0" rIns="36000" bIns="36000" rtlCol="0" anchor="t"/>
          <a:lstStyle/>
          <a:p>
            <a:pPr>
              <a:spcAft>
                <a:spcPts val="200"/>
              </a:spcAft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867553" y="5497855"/>
            <a:ext cx="4932000" cy="2847627"/>
            <a:chOff x="867553" y="5699329"/>
            <a:chExt cx="4932000" cy="2847627"/>
          </a:xfrm>
        </p:grpSpPr>
        <p:sp>
          <p:nvSpPr>
            <p:cNvPr id="58" name="正方形/長方形 57"/>
            <p:cNvSpPr/>
            <p:nvPr/>
          </p:nvSpPr>
          <p:spPr>
            <a:xfrm>
              <a:off x="867553" y="7275141"/>
              <a:ext cx="4932000" cy="12718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kumimoji="1"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867553" y="5699329"/>
              <a:ext cx="4932000" cy="12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kumimoji="1" lang="ja-JP" altLang="en-US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929648" y="5771336"/>
              <a:ext cx="720000" cy="108000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現行</a:t>
              </a: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929648" y="7363957"/>
              <a:ext cx="720000" cy="108000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要求</a:t>
              </a: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768575" y="5731404"/>
              <a:ext cx="3265246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府補助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1/3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5,000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㎡以下の建物</a:t>
              </a: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768576" y="6284605"/>
              <a:ext cx="3265246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府補助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1/6 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5,000㎡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超の建物</a:t>
              </a: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1768573" y="7307300"/>
              <a:ext cx="1815988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府補助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2/3</a:t>
              </a:r>
            </a:p>
          </p:txBody>
        </p:sp>
        <p:sp>
          <p:nvSpPr>
            <p:cNvPr id="65" name="下矢印 64"/>
            <p:cNvSpPr/>
            <p:nvPr/>
          </p:nvSpPr>
          <p:spPr>
            <a:xfrm>
              <a:off x="987104" y="7002584"/>
              <a:ext cx="577800" cy="170170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96553" y="6010918"/>
              <a:ext cx="592607" cy="25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595854" y="6011100"/>
              <a:ext cx="576000" cy="25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</a:t>
              </a:r>
              <a:endParaRPr kumimoji="1"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171576" y="6011468"/>
              <a:ext cx="144000" cy="25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kumimoji="1" lang="ja-JP" altLang="en-US" sz="5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国補助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3313988" y="6010920"/>
              <a:ext cx="2196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kumimoji="1"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所有者負担　</a:t>
              </a:r>
              <a:r>
                <a:rPr kumimoji="1" lang="en-US" altLang="ja-JP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63.3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986633" y="7601519"/>
              <a:ext cx="1171703" cy="4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</a:t>
              </a:r>
              <a:endPara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165031" y="7601687"/>
              <a:ext cx="1188000" cy="43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</a:t>
              </a:r>
              <a:endPara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358223" y="7599356"/>
              <a:ext cx="193475" cy="4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国補助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558392" y="7601853"/>
              <a:ext cx="952932" cy="43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所有者負担</a:t>
              </a:r>
              <a:endParaRPr kumimoji="1"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26.6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1998699" y="6618137"/>
              <a:ext cx="302400" cy="25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</a:t>
              </a:r>
              <a:endParaRPr kumimoji="1"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2309023" y="6618928"/>
              <a:ext cx="300782" cy="25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2617707" y="6621224"/>
              <a:ext cx="72000" cy="25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endParaRPr kumimoji="1"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703959" y="6618245"/>
              <a:ext cx="2806933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r"/>
              <a:r>
                <a:rPr kumimoji="1"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所有者負担　</a:t>
              </a:r>
              <a:r>
                <a:rPr kumimoji="1" lang="en-US" altLang="ja-JP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81.6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925274" y="8029743"/>
              <a:ext cx="36675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000" indent="-72000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・補助対象限度額の</a:t>
              </a:r>
              <a:r>
                <a:rPr kumimoji="1"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5,000㎡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超の部分は</a:t>
              </a:r>
              <a:r>
                <a:rPr kumimoji="1"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1/3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に低減、</a:t>
              </a:r>
              <a:r>
                <a:rPr kumimoji="1"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10,000㎡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超の部分は補助対象外とする</a:t>
              </a: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714049" y="6927919"/>
              <a:ext cx="569344" cy="226591"/>
            </a:xfrm>
            <a:prstGeom prst="rect">
              <a:avLst/>
            </a:prstGeom>
          </p:spPr>
          <p:txBody>
            <a:bodyPr wrap="square" lIns="0" tIns="36000" rIns="0" bIns="36000">
              <a:spAutoFit/>
            </a:bodyPr>
            <a:lstStyle>
              <a:defPPr>
                <a:defRPr lang="en-US"/>
              </a:defPPr>
              <a:lvl1pPr marL="72000" indent="-72000">
                <a:defRPr kumimoji="1" sz="1100"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r>
                <a:rPr lang="ja-JP" altLang="en-US" sz="1000" dirty="0"/>
                <a:t>国補助</a:t>
              </a:r>
            </a:p>
          </p:txBody>
        </p:sp>
        <p:cxnSp>
          <p:nvCxnSpPr>
            <p:cNvPr id="12" name="カギ線コネクタ 11"/>
            <p:cNvCxnSpPr>
              <a:stCxn id="93" idx="2"/>
              <a:endCxn id="2" idx="1"/>
            </p:cNvCxnSpPr>
            <p:nvPr/>
          </p:nvCxnSpPr>
          <p:spPr>
            <a:xfrm rot="16200000" flipH="1">
              <a:off x="2599883" y="6927048"/>
              <a:ext cx="167991" cy="60342"/>
            </a:xfrm>
            <a:prstGeom prst="bentConnector2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/>
          <p:cNvSpPr txBox="1"/>
          <p:nvPr/>
        </p:nvSpPr>
        <p:spPr>
          <a:xfrm>
            <a:off x="836914" y="8337171"/>
            <a:ext cx="3835320" cy="288147"/>
          </a:xfrm>
          <a:prstGeom prst="rect">
            <a:avLst/>
          </a:prstGeom>
          <a:noFill/>
        </p:spPr>
        <p:txBody>
          <a:bodyPr wrap="square" lIns="0" tIns="36000" rIns="0" bIns="36000" rtlCol="0" anchor="ctr" anchorCtr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〔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〕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改修・除却補助の実績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R2.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３末想定）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879317" y="8630387"/>
            <a:ext cx="559242" cy="675511"/>
            <a:chOff x="879317" y="8831862"/>
            <a:chExt cx="559242" cy="675511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879317" y="8831862"/>
              <a:ext cx="543739" cy="29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72000" indent="-72000">
                <a:lnSpc>
                  <a:spcPts val="1700"/>
                </a:lnSpc>
                <a:spcAft>
                  <a:spcPts val="200"/>
                </a:spcAft>
                <a:defRPr sz="1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</a:lstStyle>
            <a:p>
              <a:r>
                <a:rPr lang="ja-JP" altLang="en-US" b="0" dirty="0"/>
                <a:t>大阪</a:t>
              </a: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94820" y="9215883"/>
              <a:ext cx="543739" cy="29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72000" indent="-72000">
                <a:lnSpc>
                  <a:spcPts val="1700"/>
                </a:lnSpc>
                <a:spcAft>
                  <a:spcPts val="200"/>
                </a:spcAft>
                <a:defRPr sz="1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</a:lstStyle>
            <a:p>
              <a:r>
                <a:rPr lang="ja-JP" altLang="en-US" b="0" dirty="0"/>
                <a:t>東京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433891" y="8563938"/>
            <a:ext cx="4746276" cy="875887"/>
            <a:chOff x="12919532" y="4934486"/>
            <a:chExt cx="4746276" cy="875887"/>
          </a:xfrm>
        </p:grpSpPr>
        <p:sp>
          <p:nvSpPr>
            <p:cNvPr id="50" name="正方形/長方形 49"/>
            <p:cNvSpPr/>
            <p:nvPr/>
          </p:nvSpPr>
          <p:spPr>
            <a:xfrm>
              <a:off x="16110264" y="5010153"/>
              <a:ext cx="15555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 indent="-72000">
                <a:lnSpc>
                  <a:spcPts val="1200"/>
                </a:lnSpc>
              </a:pP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年平均</a:t>
              </a:r>
              <a:r>
                <a:rPr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3.7</a:t>
              </a: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棟</a:t>
              </a:r>
              <a:endPara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72000" indent="-72000">
                <a:lnSpc>
                  <a:spcPts val="1200"/>
                </a:lnSpc>
              </a:pP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（全棟数比</a:t>
              </a:r>
              <a:r>
                <a:rPr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1.5%</a:t>
              </a: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endPara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2923378" y="5479707"/>
              <a:ext cx="993600" cy="18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1,202</a:t>
              </a:r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棟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2923377" y="5089691"/>
              <a:ext cx="288000" cy="18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</a:t>
              </a: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棟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2919532" y="5479706"/>
              <a:ext cx="3200400" cy="180000"/>
            </a:xfrm>
            <a:prstGeom prst="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10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2,656</a:t>
              </a:r>
              <a:r>
                <a:rPr kumimoji="1" lang="ja-JP" altLang="en-US" sz="105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棟</a:t>
              </a:r>
              <a:endParaRPr kumimoji="1" lang="ja-JP" altLang="en-US" sz="11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12926561" y="5089857"/>
              <a:ext cx="3200016" cy="180000"/>
            </a:xfrm>
            <a:prstGeom prst="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05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217</a:t>
              </a:r>
              <a:r>
                <a:rPr kumimoji="1" lang="ja-JP" altLang="en-US" sz="100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棟</a:t>
              </a:r>
              <a:endParaRPr kumimoji="1"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6103234" y="5410263"/>
              <a:ext cx="15474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 indent="-72000">
                <a:lnSpc>
                  <a:spcPts val="1200"/>
                </a:lnSpc>
              </a:pP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年平均</a:t>
              </a:r>
              <a:r>
                <a:rPr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150</a:t>
              </a: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棟</a:t>
              </a:r>
              <a:endPara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72000" indent="-72000">
                <a:lnSpc>
                  <a:spcPts val="1200"/>
                </a:lnSpc>
              </a:pP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（全棟数比</a:t>
              </a:r>
              <a:r>
                <a:rPr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3.9%</a:t>
              </a:r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endPara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5743508" y="4934486"/>
              <a:ext cx="390098" cy="16927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sz="1100" dirty="0"/>
                <a:t>100%</a:t>
              </a:r>
              <a:endParaRPr kumimoji="1" lang="ja-JP" altLang="en-US" sz="11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13034242" y="4941881"/>
              <a:ext cx="245827" cy="16927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sz="1100" dirty="0"/>
                <a:t>9%</a:t>
              </a:r>
              <a:endParaRPr kumimoji="1" lang="ja-JP" altLang="en-US" sz="11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5746864" y="5329459"/>
              <a:ext cx="390098" cy="16927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sz="1100" dirty="0"/>
                <a:t>100%</a:t>
              </a:r>
              <a:endParaRPr kumimoji="1" lang="ja-JP" altLang="en-US" sz="11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3661380" y="5326075"/>
              <a:ext cx="317963" cy="16927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sz="1100" dirty="0"/>
                <a:t>31%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19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988" y="51758"/>
            <a:ext cx="7523002" cy="950631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0496496" y="7852122"/>
            <a:ext cx="2218839" cy="14656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31735" y="1186617"/>
            <a:ext cx="651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広域緊急交通路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1,214.5km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347" y="2014252"/>
            <a:ext cx="864000" cy="11817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801" y="8146867"/>
            <a:ext cx="260204" cy="252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903" y="8782466"/>
            <a:ext cx="180000" cy="1805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903" y="9055821"/>
            <a:ext cx="180000" cy="17333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3903" y="8495809"/>
            <a:ext cx="180000" cy="18055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006802" y="1811730"/>
            <a:ext cx="4213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うち耐震診断義務付け路線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914842" y="8136515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基幹的広域防災拠点</a:t>
            </a:r>
            <a:endParaRPr lang="ja-JP" alt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0914842" y="842768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広域防災拠点</a:t>
            </a:r>
            <a:endParaRPr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0914842" y="871885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後方支援活動拠点</a:t>
            </a:r>
            <a:endParaRPr lang="ja-JP" altLang="en-US" sz="1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0914842" y="899276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主要な折り返し駅</a:t>
            </a:r>
            <a:endParaRPr lang="ja-JP" altLang="en-US" sz="1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0496497" y="786937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凡例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8356" y="206583"/>
            <a:ext cx="958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広域緊急交通路沿道建築物耐震化促進事業</a:t>
            </a:r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1" y="743692"/>
            <a:ext cx="658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9186196" y="743692"/>
            <a:ext cx="36154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43" y="1405587"/>
            <a:ext cx="864000" cy="11817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643" y="1602258"/>
            <a:ext cx="864000" cy="845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006" y="2313557"/>
            <a:ext cx="4052232" cy="684215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1199416" y="9119047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谷町筋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（あべのハルカスより北側を撮影）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2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367</Words>
  <Application>Microsoft Office PowerPoint</Application>
  <PresentationFormat>A3 297x420 mm</PresentationFormat>
  <Paragraphs>90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2020-01-30T06:52:17Z</dcterms:created>
  <dcterms:modified xsi:type="dcterms:W3CDTF">2020-01-30T06:53:08Z</dcterms:modified>
</cp:coreProperties>
</file>